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77" r:id="rId7"/>
    <p:sldId id="273" r:id="rId8"/>
    <p:sldId id="274" r:id="rId9"/>
    <p:sldId id="280" r:id="rId10"/>
    <p:sldId id="262" r:id="rId11"/>
    <p:sldId id="279" r:id="rId12"/>
    <p:sldId id="275" r:id="rId13"/>
    <p:sldId id="268" r:id="rId14"/>
    <p:sldId id="276" r:id="rId15"/>
    <p:sldId id="278" r:id="rId16"/>
    <p:sldId id="281" r:id="rId17"/>
    <p:sldId id="282" r:id="rId18"/>
    <p:sldId id="283"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11/18/2022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i-seas.org/" TargetMode="External"/><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87465" y="3091815"/>
            <a:ext cx="4941771" cy="1122202"/>
          </a:xfrm>
        </p:spPr>
        <p:txBody>
          <a:bodyPr/>
          <a:lstStyle/>
          <a:p>
            <a:r>
              <a:rPr lang="en-US" dirty="0"/>
              <a:t>DAT540</a:t>
            </a:r>
            <a:br>
              <a:rPr lang="en-US" dirty="0"/>
            </a:br>
            <a:r>
              <a:rPr lang="en-US" dirty="0"/>
              <a:t>Final project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715938" y="4213638"/>
            <a:ext cx="4941770" cy="396660"/>
          </a:xfrm>
        </p:spPr>
        <p:txBody>
          <a:bodyPr>
            <a:normAutofit lnSpcReduction="10000"/>
          </a:bodyPr>
          <a:lstStyle/>
          <a:p>
            <a:r>
              <a:rPr lang="en-US" sz="2400" dirty="0"/>
              <a:t>Group 16</a:t>
            </a:r>
          </a:p>
        </p:txBody>
      </p:sp>
      <p:sp>
        <p:nvSpPr>
          <p:cNvPr id="4" name="Subtitle 2">
            <a:extLst>
              <a:ext uri="{FF2B5EF4-FFF2-40B4-BE49-F238E27FC236}">
                <a16:creationId xmlns:a16="http://schemas.microsoft.com/office/drawing/2014/main" id="{93F4FC57-C2B0-406F-BBFA-395DDFB1211C}"/>
              </a:ext>
            </a:extLst>
          </p:cNvPr>
          <p:cNvSpPr txBox="1">
            <a:spLocks/>
          </p:cNvSpPr>
          <p:nvPr/>
        </p:nvSpPr>
        <p:spPr>
          <a:xfrm>
            <a:off x="6973392" y="4610298"/>
            <a:ext cx="4941770" cy="3966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Project 8: Solar radiation</a:t>
            </a:r>
          </a:p>
        </p:txBody>
      </p:sp>
      <p:sp>
        <p:nvSpPr>
          <p:cNvPr id="7" name="TextBox 6">
            <a:extLst>
              <a:ext uri="{FF2B5EF4-FFF2-40B4-BE49-F238E27FC236}">
                <a16:creationId xmlns:a16="http://schemas.microsoft.com/office/drawing/2014/main" id="{8EF596B0-E741-6553-D299-C64D8B5D100D}"/>
              </a:ext>
            </a:extLst>
          </p:cNvPr>
          <p:cNvSpPr txBox="1"/>
          <p:nvPr/>
        </p:nvSpPr>
        <p:spPr>
          <a:xfrm>
            <a:off x="5438775" y="5335840"/>
            <a:ext cx="6096000" cy="1754326"/>
          </a:xfrm>
          <a:prstGeom prst="rect">
            <a:avLst/>
          </a:prstGeom>
          <a:noFill/>
        </p:spPr>
        <p:txBody>
          <a:bodyPr wrap="square">
            <a:spAutoFit/>
          </a:bodyPr>
          <a:lstStyle/>
          <a:p>
            <a:r>
              <a:rPr lang="en-US" b="1" dirty="0">
                <a:effectLst/>
                <a:latin typeface="Consolas" panose="020B0609020204030204" pitchFamily="49" charset="0"/>
              </a:rPr>
              <a:t>Mohammed Ali, Omar Kotb, Ahmed </a:t>
            </a:r>
            <a:r>
              <a:rPr lang="en-US" b="1" dirty="0" err="1">
                <a:effectLst/>
                <a:latin typeface="Consolas" panose="020B0609020204030204" pitchFamily="49" charset="0"/>
              </a:rPr>
              <a:t>Abdelhameed</a:t>
            </a:r>
            <a:r>
              <a:rPr lang="en-US" b="1" dirty="0">
                <a:effectLst/>
                <a:latin typeface="Consolas" panose="020B0609020204030204" pitchFamily="49" charset="0"/>
              </a:rPr>
              <a:t>, Sindre Leidland, Daniel Fylling</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b="1" dirty="0" err="1">
                <a:solidFill>
                  <a:srgbClr val="569CD6"/>
                </a:solidFill>
                <a:effectLst/>
                <a:latin typeface="Consolas" panose="020B0609020204030204" pitchFamily="49" charset="0"/>
              </a:rPr>
              <a:t>XGBoost</a:t>
            </a:r>
            <a:r>
              <a:rPr lang="en-US" b="1" dirty="0">
                <a:solidFill>
                  <a:srgbClr val="569CD6"/>
                </a:solidFill>
                <a:effectLst/>
                <a:latin typeface="Consolas" panose="020B0609020204030204" pitchFamily="49" charset="0"/>
              </a:rPr>
              <a:t> predictions</a:t>
            </a:r>
            <a:endParaRPr lang="en-US" b="0" dirty="0">
              <a:solidFill>
                <a:srgbClr val="D4D4D4"/>
              </a:solidFill>
              <a:effectLst/>
              <a:latin typeface="Consolas" panose="020B0609020204030204" pitchFamily="49" charset="0"/>
            </a:endParaRP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7" name="Picture 6">
            <a:extLst>
              <a:ext uri="{FF2B5EF4-FFF2-40B4-BE49-F238E27FC236}">
                <a16:creationId xmlns:a16="http://schemas.microsoft.com/office/drawing/2014/main" id="{6AEC0E43-838C-BB28-0899-4E605DABB27A}"/>
              </a:ext>
            </a:extLst>
          </p:cNvPr>
          <p:cNvPicPr>
            <a:picLocks noChangeAspect="1"/>
          </p:cNvPicPr>
          <p:nvPr/>
        </p:nvPicPr>
        <p:blipFill>
          <a:blip r:embed="rId2"/>
          <a:stretch>
            <a:fillRect/>
          </a:stretch>
        </p:blipFill>
        <p:spPr>
          <a:xfrm>
            <a:off x="2000250" y="2696518"/>
            <a:ext cx="7271366" cy="3842394"/>
          </a:xfrm>
          <a:prstGeom prst="rect">
            <a:avLst/>
          </a:prstGeom>
        </p:spPr>
      </p:pic>
      <p:sp>
        <p:nvSpPr>
          <p:cNvPr id="8" name="Text Placeholder 2">
            <a:extLst>
              <a:ext uri="{FF2B5EF4-FFF2-40B4-BE49-F238E27FC236}">
                <a16:creationId xmlns:a16="http://schemas.microsoft.com/office/drawing/2014/main" id="{83C62337-0BE0-E98B-267B-C7B5A8459F1B}"/>
              </a:ext>
            </a:extLst>
          </p:cNvPr>
          <p:cNvSpPr txBox="1">
            <a:spLocks/>
          </p:cNvSpPr>
          <p:nvPr/>
        </p:nvSpPr>
        <p:spPr>
          <a:xfrm>
            <a:off x="957616" y="1638378"/>
            <a:ext cx="9434159" cy="1525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Showing results for prediction vs actual radiation for every test data entry.</a:t>
            </a:r>
          </a:p>
          <a:p>
            <a:r>
              <a:rPr lang="en-US" sz="1400" dirty="0"/>
              <a:t>The red line represents “correct” predictions.</a:t>
            </a:r>
          </a:p>
          <a:p>
            <a:r>
              <a:rPr lang="en-US" sz="1400" dirty="0"/>
              <a:t>Due to the chaotic nature of weather, it is not expected for the algorithm to be able to predict every variation perfectly.</a:t>
            </a:r>
          </a:p>
        </p:txBody>
      </p:sp>
      <p:cxnSp>
        <p:nvCxnSpPr>
          <p:cNvPr id="13" name="Straight Connector 12">
            <a:extLst>
              <a:ext uri="{FF2B5EF4-FFF2-40B4-BE49-F238E27FC236}">
                <a16:creationId xmlns:a16="http://schemas.microsoft.com/office/drawing/2014/main" id="{FB0EDC95-7060-0C3C-FD86-29EEED9B0D89}"/>
              </a:ext>
            </a:extLst>
          </p:cNvPr>
          <p:cNvCxnSpPr/>
          <p:nvPr/>
        </p:nvCxnSpPr>
        <p:spPr>
          <a:xfrm flipV="1">
            <a:off x="2686050" y="2798841"/>
            <a:ext cx="6353175" cy="3087609"/>
          </a:xfrm>
          <a:prstGeom prst="line">
            <a:avLst/>
          </a:prstGeom>
          <a:ln w="158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0357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587375"/>
          </a:xfrm>
        </p:spPr>
        <p:txBody>
          <a:bodyPr/>
          <a:lstStyle/>
          <a:p>
            <a:r>
              <a:rPr lang="en-US" b="1" dirty="0">
                <a:solidFill>
                  <a:srgbClr val="569CD6"/>
                </a:solidFill>
                <a:effectLst/>
                <a:latin typeface="Consolas" panose="020B0609020204030204" pitchFamily="49" charset="0"/>
              </a:rPr>
              <a:t>Permutation features importance</a:t>
            </a:r>
            <a:endParaRPr lang="en-US" b="0" dirty="0">
              <a:solidFill>
                <a:srgbClr val="D4D4D4"/>
              </a:solidFill>
              <a:effectLst/>
              <a:latin typeface="Consolas" panose="020B0609020204030204" pitchFamily="49" charset="0"/>
            </a:endParaRP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6" name="Picture 5">
            <a:extLst>
              <a:ext uri="{FF2B5EF4-FFF2-40B4-BE49-F238E27FC236}">
                <a16:creationId xmlns:a16="http://schemas.microsoft.com/office/drawing/2014/main" id="{02DBD35F-5540-0E86-2096-B7F1A35D523F}"/>
              </a:ext>
            </a:extLst>
          </p:cNvPr>
          <p:cNvPicPr>
            <a:picLocks noChangeAspect="1"/>
          </p:cNvPicPr>
          <p:nvPr/>
        </p:nvPicPr>
        <p:blipFill>
          <a:blip r:embed="rId2"/>
          <a:stretch>
            <a:fillRect/>
          </a:stretch>
        </p:blipFill>
        <p:spPr>
          <a:xfrm>
            <a:off x="6096000" y="1849438"/>
            <a:ext cx="5753100" cy="3486546"/>
          </a:xfrm>
          <a:prstGeom prst="rect">
            <a:avLst/>
          </a:prstGeom>
        </p:spPr>
      </p:pic>
      <p:sp>
        <p:nvSpPr>
          <p:cNvPr id="8" name="Text Placeholder 2">
            <a:extLst>
              <a:ext uri="{FF2B5EF4-FFF2-40B4-BE49-F238E27FC236}">
                <a16:creationId xmlns:a16="http://schemas.microsoft.com/office/drawing/2014/main" id="{66A1BBB5-557E-1C2B-0E04-8366F3A23E44}"/>
              </a:ext>
            </a:extLst>
          </p:cNvPr>
          <p:cNvSpPr txBox="1">
            <a:spLocks/>
          </p:cNvSpPr>
          <p:nvPr/>
        </p:nvSpPr>
        <p:spPr>
          <a:xfrm>
            <a:off x="957616" y="1638377"/>
            <a:ext cx="5262209" cy="303839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features importance shows that Hours (hour of day), Temperature and humidity have the highest prediction power. </a:t>
            </a:r>
          </a:p>
          <a:p>
            <a:pPr lvl="1"/>
            <a:r>
              <a:rPr lang="en-US" sz="1100" dirty="0"/>
              <a:t>This makes sense when reminding ourselves of the cyclic nature of the sun and heat that sunlight carries. </a:t>
            </a:r>
          </a:p>
          <a:p>
            <a:pPr lvl="1"/>
            <a:r>
              <a:rPr lang="en-US" sz="1100" dirty="0"/>
              <a:t>Humidity is also closely linked to temperature and hot air can hold more moisture than cool air.</a:t>
            </a:r>
          </a:p>
          <a:p>
            <a:r>
              <a:rPr lang="en-US" sz="1500" dirty="0"/>
              <a:t>The variable “day of year” was generated to let the algorithm have a reliable source for the progress toward winter, where each day through our dataset is expected to be a bit colder than the last.</a:t>
            </a:r>
          </a:p>
          <a:p>
            <a:r>
              <a:rPr lang="en-US" sz="1500" dirty="0"/>
              <a:t>It is a bit surprising that “day” has the fourth highest importance as we would not expect the 5</a:t>
            </a:r>
            <a:r>
              <a:rPr lang="en-US" sz="1500" baseline="30000" dirty="0"/>
              <a:t>th</a:t>
            </a:r>
            <a:r>
              <a:rPr lang="en-US" sz="1500" dirty="0"/>
              <a:t> of September to have anything in common with the 5</a:t>
            </a:r>
            <a:r>
              <a:rPr lang="en-US" sz="1500" baseline="30000" dirty="0"/>
              <a:t>th</a:t>
            </a:r>
            <a:r>
              <a:rPr lang="en-US" sz="1500" dirty="0"/>
              <a:t> of October.</a:t>
            </a:r>
          </a:p>
          <a:p>
            <a:pPr lvl="1"/>
            <a:r>
              <a:rPr lang="en-US" sz="1100" dirty="0"/>
              <a:t>What the days do have in common is that the 25</a:t>
            </a:r>
            <a:r>
              <a:rPr lang="en-US" sz="1100" baseline="30000" dirty="0"/>
              <a:t>th</a:t>
            </a:r>
            <a:r>
              <a:rPr lang="en-US" sz="1100" dirty="0"/>
              <a:t> will in general have less radiation than the 5</a:t>
            </a:r>
            <a:r>
              <a:rPr lang="en-US" sz="1100" baseline="30000" dirty="0"/>
              <a:t>th</a:t>
            </a:r>
            <a:r>
              <a:rPr lang="en-US" sz="1100" dirty="0"/>
              <a:t> .</a:t>
            </a:r>
          </a:p>
        </p:txBody>
      </p:sp>
      <p:sp>
        <p:nvSpPr>
          <p:cNvPr id="12" name="Date Placeholder 3">
            <a:extLst>
              <a:ext uri="{FF2B5EF4-FFF2-40B4-BE49-F238E27FC236}">
                <a16:creationId xmlns:a16="http://schemas.microsoft.com/office/drawing/2014/main" id="{2A165540-2E1F-E3C6-D027-BC62EEB5DE9F}"/>
              </a:ext>
            </a:extLst>
          </p:cNvPr>
          <p:cNvSpPr>
            <a:spLocks noGrp="1"/>
          </p:cNvSpPr>
          <p:nvPr>
            <p:ph type="dt" sz="half" idx="10"/>
          </p:nvPr>
        </p:nvSpPr>
        <p:spPr>
          <a:xfrm>
            <a:off x="838200" y="6356350"/>
            <a:ext cx="2743200" cy="365125"/>
          </a:xfrm>
        </p:spPr>
        <p:txBody>
          <a:bodyPr/>
          <a:lstStyle/>
          <a:p>
            <a:r>
              <a:rPr lang="en-US" dirty="0"/>
              <a:t>2022</a:t>
            </a:r>
          </a:p>
        </p:txBody>
      </p:sp>
    </p:spTree>
    <p:extLst>
      <p:ext uri="{BB962C8B-B14F-4D97-AF65-F5344CB8AC3E}">
        <p14:creationId xmlns:p14="http://schemas.microsoft.com/office/powerpoint/2010/main" val="300813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415540"/>
            <a:ext cx="5305425" cy="1715531"/>
          </a:xfrm>
        </p:spPr>
        <p:txBody>
          <a:bodyPr/>
          <a:lstStyle/>
          <a:p>
            <a:pPr algn="ctr"/>
            <a:r>
              <a:rPr lang="en-US" dirty="0"/>
              <a:t>impact of engineered variable</a:t>
            </a:r>
            <a:br>
              <a:rPr lang="en-US" dirty="0"/>
            </a:br>
            <a:r>
              <a:rPr lang="en-US" dirty="0"/>
              <a:t>-sun index</a:t>
            </a:r>
          </a:p>
        </p:txBody>
      </p:sp>
    </p:spTree>
    <p:extLst>
      <p:ext uri="{BB962C8B-B14F-4D97-AF65-F5344CB8AC3E}">
        <p14:creationId xmlns:p14="http://schemas.microsoft.com/office/powerpoint/2010/main" val="376943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b="1" dirty="0">
                <a:solidFill>
                  <a:srgbClr val="569CD6"/>
                </a:solidFill>
                <a:effectLst/>
                <a:latin typeface="Consolas" panose="020B0609020204030204" pitchFamily="49" charset="0"/>
              </a:rPr>
              <a:t>Predictions excluding “sun index”</a:t>
            </a:r>
            <a:endParaRPr lang="en-US" b="0" dirty="0">
              <a:solidFill>
                <a:srgbClr val="D4D4D4"/>
              </a:solidFill>
              <a:effectLst/>
              <a:latin typeface="Consolas" panose="020B0609020204030204" pitchFamily="49" charset="0"/>
            </a:endParaRP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8" name="Text Placeholder 2">
            <a:extLst>
              <a:ext uri="{FF2B5EF4-FFF2-40B4-BE49-F238E27FC236}">
                <a16:creationId xmlns:a16="http://schemas.microsoft.com/office/drawing/2014/main" id="{83C62337-0BE0-E98B-267B-C7B5A8459F1B}"/>
              </a:ext>
            </a:extLst>
          </p:cNvPr>
          <p:cNvSpPr txBox="1">
            <a:spLocks/>
          </p:cNvSpPr>
          <p:nvPr/>
        </p:nvSpPr>
        <p:spPr>
          <a:xfrm>
            <a:off x="957614" y="1362672"/>
            <a:ext cx="9434159" cy="1525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Predictions are best while it is sunny.</a:t>
            </a:r>
          </a:p>
          <a:p>
            <a:r>
              <a:rPr lang="en-US" sz="1400" dirty="0"/>
              <a:t>No variables provide input for cloud coverage or visibility, so predictions for what look like cloudy days are less accurate.</a:t>
            </a:r>
          </a:p>
          <a:p>
            <a:r>
              <a:rPr lang="en-US" sz="1400" dirty="0"/>
              <a:t>Day [259] is either very cloudy, or something was off with the sensors. As we can see the sensors ran offline at approx. 17:00 that day.</a:t>
            </a:r>
          </a:p>
        </p:txBody>
      </p:sp>
      <p:pic>
        <p:nvPicPr>
          <p:cNvPr id="4" name="Picture 3">
            <a:extLst>
              <a:ext uri="{FF2B5EF4-FFF2-40B4-BE49-F238E27FC236}">
                <a16:creationId xmlns:a16="http://schemas.microsoft.com/office/drawing/2014/main" id="{A9EBB223-A063-B1A3-0294-51AE1D8EC0BC}"/>
              </a:ext>
            </a:extLst>
          </p:cNvPr>
          <p:cNvPicPr>
            <a:picLocks noChangeAspect="1"/>
          </p:cNvPicPr>
          <p:nvPr/>
        </p:nvPicPr>
        <p:blipFill>
          <a:blip r:embed="rId2"/>
          <a:stretch>
            <a:fillRect/>
          </a:stretch>
        </p:blipFill>
        <p:spPr>
          <a:xfrm>
            <a:off x="2660032" y="2560243"/>
            <a:ext cx="6029325" cy="4026294"/>
          </a:xfrm>
          <a:prstGeom prst="rect">
            <a:avLst/>
          </a:prstGeom>
        </p:spPr>
      </p:pic>
    </p:spTree>
    <p:extLst>
      <p:ext uri="{BB962C8B-B14F-4D97-AF65-F5344CB8AC3E}">
        <p14:creationId xmlns:p14="http://schemas.microsoft.com/office/powerpoint/2010/main" val="364354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99B3BE-BD0D-C057-13B2-8E92AF582293}"/>
              </a:ext>
            </a:extLst>
          </p:cNvPr>
          <p:cNvPicPr>
            <a:picLocks noChangeAspect="1"/>
          </p:cNvPicPr>
          <p:nvPr/>
        </p:nvPicPr>
        <p:blipFill>
          <a:blip r:embed="rId2"/>
          <a:stretch>
            <a:fillRect/>
          </a:stretch>
        </p:blipFill>
        <p:spPr>
          <a:xfrm>
            <a:off x="2660032" y="2560244"/>
            <a:ext cx="6029325" cy="4026294"/>
          </a:xfrm>
          <a:prstGeom prst="rect">
            <a:avLst/>
          </a:prstGeom>
        </p:spPr>
      </p:pic>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b="1" dirty="0">
                <a:solidFill>
                  <a:srgbClr val="569CD6"/>
                </a:solidFill>
                <a:effectLst/>
                <a:latin typeface="Consolas" panose="020B0609020204030204" pitchFamily="49" charset="0"/>
              </a:rPr>
              <a:t>Predictions including “sun index”</a:t>
            </a:r>
            <a:endParaRPr lang="en-US" b="0" dirty="0">
              <a:solidFill>
                <a:srgbClr val="D4D4D4"/>
              </a:solidFill>
              <a:effectLst/>
              <a:latin typeface="Consolas" panose="020B0609020204030204" pitchFamily="49" charset="0"/>
            </a:endParaRP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8" name="Text Placeholder 2">
            <a:extLst>
              <a:ext uri="{FF2B5EF4-FFF2-40B4-BE49-F238E27FC236}">
                <a16:creationId xmlns:a16="http://schemas.microsoft.com/office/drawing/2014/main" id="{83C62337-0BE0-E98B-267B-C7B5A8459F1B}"/>
              </a:ext>
            </a:extLst>
          </p:cNvPr>
          <p:cNvSpPr txBox="1">
            <a:spLocks/>
          </p:cNvSpPr>
          <p:nvPr/>
        </p:nvSpPr>
        <p:spPr>
          <a:xfrm>
            <a:off x="957616" y="1638378"/>
            <a:ext cx="9434159" cy="1525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By comparing to previous plot, we can see that predictions are better after applying the engineered variable.</a:t>
            </a:r>
          </a:p>
          <a:p>
            <a:r>
              <a:rPr lang="en-US" sz="1400" dirty="0"/>
              <a:t>Night-time predictions are more consistent, and predictions seem closer to actual data in general.</a:t>
            </a:r>
          </a:p>
        </p:txBody>
      </p:sp>
      <p:sp>
        <p:nvSpPr>
          <p:cNvPr id="6" name="Date Placeholder 3">
            <a:extLst>
              <a:ext uri="{FF2B5EF4-FFF2-40B4-BE49-F238E27FC236}">
                <a16:creationId xmlns:a16="http://schemas.microsoft.com/office/drawing/2014/main" id="{363C3EBD-C8F9-2391-EFF6-E3373F4F9721}"/>
              </a:ext>
            </a:extLst>
          </p:cNvPr>
          <p:cNvSpPr>
            <a:spLocks noGrp="1"/>
          </p:cNvSpPr>
          <p:nvPr>
            <p:ph type="dt" sz="half" idx="10"/>
          </p:nvPr>
        </p:nvSpPr>
        <p:spPr>
          <a:xfrm>
            <a:off x="838200" y="6356350"/>
            <a:ext cx="2743200" cy="365125"/>
          </a:xfrm>
        </p:spPr>
        <p:txBody>
          <a:bodyPr/>
          <a:lstStyle/>
          <a:p>
            <a:r>
              <a:rPr lang="en-US" dirty="0"/>
              <a:t>2022</a:t>
            </a:r>
          </a:p>
        </p:txBody>
      </p:sp>
    </p:spTree>
    <p:extLst>
      <p:ext uri="{BB962C8B-B14F-4D97-AF65-F5344CB8AC3E}">
        <p14:creationId xmlns:p14="http://schemas.microsoft.com/office/powerpoint/2010/main" val="2738991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351786C-ABC6-5CA5-A58D-F911294FA628}"/>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7" name="Date Placeholder 3">
            <a:extLst>
              <a:ext uri="{FF2B5EF4-FFF2-40B4-BE49-F238E27FC236}">
                <a16:creationId xmlns:a16="http://schemas.microsoft.com/office/drawing/2014/main" id="{2640AA49-36A3-0D5E-445B-12CFBC6EB1D8}"/>
              </a:ext>
            </a:extLst>
          </p:cNvPr>
          <p:cNvSpPr>
            <a:spLocks noGrp="1"/>
          </p:cNvSpPr>
          <p:nvPr>
            <p:ph type="dt" sz="half" idx="10"/>
          </p:nvPr>
        </p:nvSpPr>
        <p:spPr>
          <a:xfrm>
            <a:off x="838200" y="6356350"/>
            <a:ext cx="2743200" cy="365125"/>
          </a:xfrm>
        </p:spPr>
        <p:txBody>
          <a:bodyPr/>
          <a:lstStyle/>
          <a:p>
            <a:r>
              <a:rPr lang="en-US" dirty="0"/>
              <a:t>2022</a:t>
            </a:r>
          </a:p>
        </p:txBody>
      </p:sp>
      <p:sp>
        <p:nvSpPr>
          <p:cNvPr id="10" name="Title 1">
            <a:extLst>
              <a:ext uri="{FF2B5EF4-FFF2-40B4-BE49-F238E27FC236}">
                <a16:creationId xmlns:a16="http://schemas.microsoft.com/office/drawing/2014/main" id="{D427AAD2-63B1-8FE6-3F06-F143CF404A5D}"/>
              </a:ext>
            </a:extLst>
          </p:cNvPr>
          <p:cNvSpPr>
            <a:spLocks noGrp="1"/>
          </p:cNvSpPr>
          <p:nvPr>
            <p:ph type="title"/>
          </p:nvPr>
        </p:nvSpPr>
        <p:spPr>
          <a:xfrm>
            <a:off x="1186858" y="551787"/>
            <a:ext cx="5764357" cy="654311"/>
          </a:xfrm>
        </p:spPr>
        <p:txBody>
          <a:bodyPr>
            <a:normAutofit/>
          </a:bodyPr>
          <a:lstStyle/>
          <a:p>
            <a:r>
              <a:rPr lang="en-US" dirty="0"/>
              <a:t>conclusion</a:t>
            </a:r>
          </a:p>
        </p:txBody>
      </p:sp>
      <p:sp>
        <p:nvSpPr>
          <p:cNvPr id="11" name="Text Placeholder 2">
            <a:extLst>
              <a:ext uri="{FF2B5EF4-FFF2-40B4-BE49-F238E27FC236}">
                <a16:creationId xmlns:a16="http://schemas.microsoft.com/office/drawing/2014/main" id="{442EDF22-66FA-A2FA-45A7-1DDF75ADE035}"/>
              </a:ext>
            </a:extLst>
          </p:cNvPr>
          <p:cNvSpPr>
            <a:spLocks noGrp="1"/>
          </p:cNvSpPr>
          <p:nvPr>
            <p:ph type="body" idx="1"/>
          </p:nvPr>
        </p:nvSpPr>
        <p:spPr>
          <a:xfrm>
            <a:off x="957616" y="1638377"/>
            <a:ext cx="7033859" cy="3457497"/>
          </a:xfrm>
        </p:spPr>
        <p:txBody>
          <a:bodyPr>
            <a:normAutofit/>
          </a:bodyPr>
          <a:lstStyle/>
          <a:p>
            <a:r>
              <a:rPr lang="en-US" dirty="0"/>
              <a:t>Standard steps for building a machine learning model were followed:</a:t>
            </a:r>
          </a:p>
          <a:p>
            <a:pPr marL="285750" indent="-285750">
              <a:buFont typeface="Arial" panose="020B0604020202020204" pitchFamily="34" charset="0"/>
              <a:buChar char="•"/>
            </a:pPr>
            <a:r>
              <a:rPr lang="en-US" dirty="0"/>
              <a:t>Explorative data analysis and pre-processing (data cleaning).</a:t>
            </a:r>
          </a:p>
          <a:p>
            <a:pPr marL="285750" indent="-285750">
              <a:buFont typeface="Arial" panose="020B0604020202020204" pitchFamily="34" charset="0"/>
              <a:buChar char="•"/>
            </a:pPr>
            <a:r>
              <a:rPr lang="en-US" dirty="0"/>
              <a:t>Feature analysis and engineering.</a:t>
            </a:r>
          </a:p>
          <a:p>
            <a:pPr marL="285750" indent="-285750">
              <a:buFont typeface="Arial" panose="020B0604020202020204" pitchFamily="34" charset="0"/>
              <a:buChar char="•"/>
            </a:pPr>
            <a:r>
              <a:rPr lang="en-US" dirty="0"/>
              <a:t>ML-training of different algorithms.</a:t>
            </a:r>
          </a:p>
          <a:p>
            <a:r>
              <a:rPr lang="en-US" dirty="0"/>
              <a:t>We can see that all steps have a significant impact on the quality of the final model. We demonstrated that hyperparameter tuning can reduce prediction error, although the effect seen was small.</a:t>
            </a:r>
          </a:p>
          <a:p>
            <a:r>
              <a:rPr lang="en-US" dirty="0"/>
              <a:t>We have seen how different ML-models work and which are more suited for a dataset like what we had.</a:t>
            </a:r>
          </a:p>
          <a:p>
            <a:pPr marL="285750" indent="-285750">
              <a:buFont typeface="Arial" panose="020B0604020202020204" pitchFamily="34" charset="0"/>
              <a:buChar char="•"/>
            </a:pPr>
            <a:r>
              <a:rPr lang="en-US" dirty="0" err="1"/>
              <a:t>XGBoost</a:t>
            </a:r>
            <a:r>
              <a:rPr lang="en-US" dirty="0"/>
              <a:t> performed best out of the ML-algorithms we tested and was further improved by hyperparameter tuning and feature engineering.</a:t>
            </a:r>
          </a:p>
          <a:p>
            <a:endParaRPr lang="en-US" dirty="0"/>
          </a:p>
        </p:txBody>
      </p:sp>
    </p:spTree>
    <p:extLst>
      <p:ext uri="{BB962C8B-B14F-4D97-AF65-F5344CB8AC3E}">
        <p14:creationId xmlns:p14="http://schemas.microsoft.com/office/powerpoint/2010/main" val="412341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120899" y="590828"/>
            <a:ext cx="2895600" cy="561596"/>
          </a:xfrm>
        </p:spPr>
        <p:txBody>
          <a:bodyPr/>
          <a:lstStyle/>
          <a:p>
            <a:r>
              <a:rPr lang="en-US" dirty="0"/>
              <a:t>AGENDA</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
        <p:nvSpPr>
          <p:cNvPr id="7" name="Title 1">
            <a:extLst>
              <a:ext uri="{FF2B5EF4-FFF2-40B4-BE49-F238E27FC236}">
                <a16:creationId xmlns:a16="http://schemas.microsoft.com/office/drawing/2014/main" id="{06DCA01B-0601-1485-CFFA-AD233879773B}"/>
              </a:ext>
            </a:extLst>
          </p:cNvPr>
          <p:cNvSpPr txBox="1">
            <a:spLocks/>
          </p:cNvSpPr>
          <p:nvPr/>
        </p:nvSpPr>
        <p:spPr>
          <a:xfrm>
            <a:off x="396999" y="1152424"/>
            <a:ext cx="8661276" cy="33882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pPr marL="514350" indent="-514350">
              <a:buFont typeface="+mj-lt"/>
              <a:buAutoNum type="arabicPeriod"/>
            </a:pPr>
            <a:r>
              <a:rPr lang="en-US" dirty="0"/>
              <a:t>Introduction</a:t>
            </a:r>
          </a:p>
          <a:p>
            <a:pPr marL="514350" indent="-514350">
              <a:buFont typeface="+mj-lt"/>
              <a:buAutoNum type="arabicPeriod"/>
            </a:pPr>
            <a:r>
              <a:rPr lang="en-US" dirty="0"/>
              <a:t>Preprocessing and analysis</a:t>
            </a:r>
          </a:p>
          <a:p>
            <a:pPr marL="514350" indent="-514350">
              <a:buFont typeface="+mj-lt"/>
              <a:buAutoNum type="arabicPeriod"/>
            </a:pPr>
            <a:r>
              <a:rPr lang="en-US" dirty="0"/>
              <a:t>Feature engineering</a:t>
            </a:r>
          </a:p>
          <a:p>
            <a:pPr marL="514350" indent="-514350">
              <a:buFont typeface="+mj-lt"/>
              <a:buAutoNum type="arabicPeriod"/>
            </a:pPr>
            <a:r>
              <a:rPr lang="en-US" dirty="0"/>
              <a:t>Machine learning models</a:t>
            </a:r>
          </a:p>
          <a:p>
            <a:pPr marL="971550" lvl="1" indent="-514350">
              <a:buFont typeface="+mj-lt"/>
              <a:buAutoNum type="alphaLcPeriod"/>
            </a:pPr>
            <a:r>
              <a:rPr lang="en-US" dirty="0">
                <a:solidFill>
                  <a:schemeClr val="bg1"/>
                </a:solidFill>
              </a:rPr>
              <a:t>Data splitting</a:t>
            </a:r>
          </a:p>
          <a:p>
            <a:pPr marL="971550" lvl="1" indent="-514350">
              <a:buFont typeface="+mj-lt"/>
              <a:buAutoNum type="alphaLcPeriod"/>
            </a:pPr>
            <a:r>
              <a:rPr lang="en-US" dirty="0">
                <a:solidFill>
                  <a:schemeClr val="bg1"/>
                </a:solidFill>
              </a:rPr>
              <a:t>Model selection</a:t>
            </a:r>
          </a:p>
          <a:p>
            <a:pPr marL="514350" indent="-514350">
              <a:buFont typeface="+mj-lt"/>
              <a:buAutoNum type="arabicPeriod"/>
            </a:pPr>
            <a:r>
              <a:rPr lang="en-US" dirty="0"/>
              <a:t>Performance </a:t>
            </a:r>
          </a:p>
          <a:p>
            <a:pPr marL="971550" lvl="1" indent="-514350">
              <a:buFont typeface="+mj-lt"/>
              <a:buAutoNum type="alphaLcPeriod"/>
            </a:pPr>
            <a:r>
              <a:rPr lang="en-US" dirty="0">
                <a:solidFill>
                  <a:schemeClr val="bg1"/>
                </a:solidFill>
              </a:rPr>
              <a:t>ML-model comparison</a:t>
            </a:r>
          </a:p>
          <a:p>
            <a:pPr marL="971550" lvl="1" indent="-514350">
              <a:buFont typeface="+mj-lt"/>
              <a:buAutoNum type="alphaLcPeriod"/>
            </a:pPr>
            <a:r>
              <a:rPr lang="en-US" dirty="0">
                <a:solidFill>
                  <a:schemeClr val="bg1"/>
                </a:solidFill>
              </a:rPr>
              <a:t>Impact of feature engineering – “Sun index”</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310719"/>
            <a:ext cx="5111750" cy="692644"/>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052358" y="1627786"/>
            <a:ext cx="5731183" cy="1266332"/>
          </a:xfrm>
        </p:spPr>
        <p:txBody>
          <a:bodyPr/>
          <a:lstStyle/>
          <a:p>
            <a:r>
              <a:rPr lang="en-US" dirty="0"/>
              <a:t>These datasets are meteorological data from the HI-SEAS weather station from four months, September through December 2016.</a:t>
            </a:r>
          </a:p>
          <a:p>
            <a:r>
              <a:rPr lang="en-US" dirty="0"/>
              <a:t>Dataset includes solar radiation readings, time recording and other weather-related readings such as temperature and humidity.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49229"/>
            <a:ext cx="1219200" cy="365125"/>
          </a:xfrm>
        </p:spPr>
        <p:txBody>
          <a:bodyPr/>
          <a:lstStyle/>
          <a:p>
            <a:r>
              <a:rPr lang="en-US" dirty="0"/>
              <a:t>2022</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Subtitle 2">
            <a:extLst>
              <a:ext uri="{FF2B5EF4-FFF2-40B4-BE49-F238E27FC236}">
                <a16:creationId xmlns:a16="http://schemas.microsoft.com/office/drawing/2014/main" id="{F1C4811A-6DA4-964C-70F0-E8979CFAF7E3}"/>
              </a:ext>
            </a:extLst>
          </p:cNvPr>
          <p:cNvSpPr txBox="1">
            <a:spLocks/>
          </p:cNvSpPr>
          <p:nvPr/>
        </p:nvSpPr>
        <p:spPr>
          <a:xfrm>
            <a:off x="1052358" y="1231126"/>
            <a:ext cx="4941770" cy="39666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dirty="0"/>
              <a:t>The dataset</a:t>
            </a:r>
          </a:p>
        </p:txBody>
      </p:sp>
      <p:sp>
        <p:nvSpPr>
          <p:cNvPr id="8" name="Text Placeholder 2">
            <a:extLst>
              <a:ext uri="{FF2B5EF4-FFF2-40B4-BE49-F238E27FC236}">
                <a16:creationId xmlns:a16="http://schemas.microsoft.com/office/drawing/2014/main" id="{92FF66E2-2B40-6244-26AE-9DA3051275A3}"/>
              </a:ext>
            </a:extLst>
          </p:cNvPr>
          <p:cNvSpPr txBox="1">
            <a:spLocks/>
          </p:cNvSpPr>
          <p:nvPr/>
        </p:nvSpPr>
        <p:spPr>
          <a:xfrm>
            <a:off x="1052358" y="3199102"/>
            <a:ext cx="5731183" cy="99288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The sun is a massive source of energy, and green energy is increasingly important to ensure sustainability for human civilization on earth. Predicting solar radiation will be important for decision making in politics and energy sector.</a:t>
            </a:r>
          </a:p>
        </p:txBody>
      </p:sp>
      <p:sp>
        <p:nvSpPr>
          <p:cNvPr id="9" name="Subtitle 2">
            <a:extLst>
              <a:ext uri="{FF2B5EF4-FFF2-40B4-BE49-F238E27FC236}">
                <a16:creationId xmlns:a16="http://schemas.microsoft.com/office/drawing/2014/main" id="{1296DCEF-709A-CA17-41AD-D98E4E64EE60}"/>
              </a:ext>
            </a:extLst>
          </p:cNvPr>
          <p:cNvSpPr txBox="1">
            <a:spLocks/>
          </p:cNvSpPr>
          <p:nvPr/>
        </p:nvSpPr>
        <p:spPr>
          <a:xfrm>
            <a:off x="1052358" y="2802442"/>
            <a:ext cx="4941770" cy="39666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dirty="0"/>
              <a:t>Relevance</a:t>
            </a:r>
          </a:p>
        </p:txBody>
      </p:sp>
      <p:sp>
        <p:nvSpPr>
          <p:cNvPr id="10" name="Text Placeholder 2">
            <a:extLst>
              <a:ext uri="{FF2B5EF4-FFF2-40B4-BE49-F238E27FC236}">
                <a16:creationId xmlns:a16="http://schemas.microsoft.com/office/drawing/2014/main" id="{5D2D471A-BC5C-58BB-AC3E-4A5199B5AA72}"/>
              </a:ext>
            </a:extLst>
          </p:cNvPr>
          <p:cNvSpPr txBox="1">
            <a:spLocks/>
          </p:cNvSpPr>
          <p:nvPr/>
        </p:nvSpPr>
        <p:spPr>
          <a:xfrm>
            <a:off x="1052358" y="4588646"/>
            <a:ext cx="5731183" cy="1560374"/>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After analyzing the dataset, we arrived at the following main pursuits:</a:t>
            </a:r>
          </a:p>
          <a:p>
            <a:pPr marL="342900" indent="-342900">
              <a:buAutoNum type="arabicPeriod"/>
            </a:pPr>
            <a:r>
              <a:rPr lang="en-US" dirty="0"/>
              <a:t>We want to study the effectiveness of machine learning algorithms in predicting solar radiation based on other variables given in our dataset.</a:t>
            </a:r>
          </a:p>
          <a:p>
            <a:pPr marL="342900" indent="-342900">
              <a:buAutoNum type="arabicPeriod"/>
            </a:pPr>
            <a:r>
              <a:rPr lang="en-US" dirty="0"/>
              <a:t>Some special attention will be paid to feature engineering since we know that the movement of the sun is very predictable.</a:t>
            </a:r>
          </a:p>
        </p:txBody>
      </p:sp>
      <p:sp>
        <p:nvSpPr>
          <p:cNvPr id="11" name="Subtitle 2">
            <a:extLst>
              <a:ext uri="{FF2B5EF4-FFF2-40B4-BE49-F238E27FC236}">
                <a16:creationId xmlns:a16="http://schemas.microsoft.com/office/drawing/2014/main" id="{17A01704-516C-EF1E-1176-A9B0F2443C25}"/>
              </a:ext>
            </a:extLst>
          </p:cNvPr>
          <p:cNvSpPr txBox="1">
            <a:spLocks/>
          </p:cNvSpPr>
          <p:nvPr/>
        </p:nvSpPr>
        <p:spPr>
          <a:xfrm>
            <a:off x="1052358" y="4191986"/>
            <a:ext cx="4941770" cy="39666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dirty="0"/>
              <a:t>Approach</a:t>
            </a:r>
          </a:p>
        </p:txBody>
      </p:sp>
      <p:pic>
        <p:nvPicPr>
          <p:cNvPr id="1026" name="Picture 2" descr="HI-SEAS">
            <a:extLst>
              <a:ext uri="{FF2B5EF4-FFF2-40B4-BE49-F238E27FC236}">
                <a16:creationId xmlns:a16="http://schemas.microsoft.com/office/drawing/2014/main" id="{129FA666-88AF-195F-0B70-5F3C5EF71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00" y="3014681"/>
            <a:ext cx="4286250" cy="2854643"/>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a:extLst>
              <a:ext uri="{FF2B5EF4-FFF2-40B4-BE49-F238E27FC236}">
                <a16:creationId xmlns:a16="http://schemas.microsoft.com/office/drawing/2014/main" id="{8C035406-7A28-8F47-45E3-D475B4FB0948}"/>
              </a:ext>
            </a:extLst>
          </p:cNvPr>
          <p:cNvSpPr txBox="1">
            <a:spLocks/>
          </p:cNvSpPr>
          <p:nvPr/>
        </p:nvSpPr>
        <p:spPr>
          <a:xfrm>
            <a:off x="8293816" y="5926013"/>
            <a:ext cx="3376767" cy="37364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Image from </a:t>
            </a:r>
            <a:r>
              <a:rPr lang="en-US" dirty="0">
                <a:hlinkClick r:id="rId3"/>
              </a:rPr>
              <a:t>https://www.hi-seas.org/</a:t>
            </a:r>
            <a:r>
              <a:rPr lang="en-US" dirty="0"/>
              <a:t> </a:t>
            </a:r>
          </a:p>
        </p:txBody>
      </p:sp>
    </p:spTree>
    <p:extLst>
      <p:ext uri="{BB962C8B-B14F-4D97-AF65-F5344CB8AC3E}">
        <p14:creationId xmlns:p14="http://schemas.microsoft.com/office/powerpoint/2010/main" val="64373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062-AE25-3F09-5D62-9EDA80631395}"/>
              </a:ext>
            </a:extLst>
          </p:cNvPr>
          <p:cNvSpPr>
            <a:spLocks noGrp="1"/>
          </p:cNvSpPr>
          <p:nvPr>
            <p:ph type="title"/>
          </p:nvPr>
        </p:nvSpPr>
        <p:spPr>
          <a:xfrm>
            <a:off x="1042477" y="223744"/>
            <a:ext cx="7434957" cy="650706"/>
          </a:xfrm>
        </p:spPr>
        <p:txBody>
          <a:bodyPr/>
          <a:lstStyle/>
          <a:p>
            <a:r>
              <a:rPr lang="en-US" dirty="0"/>
              <a:t>Preprocessing and analysis</a:t>
            </a:r>
          </a:p>
        </p:txBody>
      </p:sp>
      <p:sp>
        <p:nvSpPr>
          <p:cNvPr id="3" name="Text Placeholder 2">
            <a:extLst>
              <a:ext uri="{FF2B5EF4-FFF2-40B4-BE49-F238E27FC236}">
                <a16:creationId xmlns:a16="http://schemas.microsoft.com/office/drawing/2014/main" id="{C00A2612-E4BE-F5D5-C5C1-EA326561D519}"/>
              </a:ext>
            </a:extLst>
          </p:cNvPr>
          <p:cNvSpPr>
            <a:spLocks noGrp="1"/>
          </p:cNvSpPr>
          <p:nvPr>
            <p:ph type="body" idx="1"/>
          </p:nvPr>
        </p:nvSpPr>
        <p:spPr>
          <a:xfrm>
            <a:off x="1042477" y="1175027"/>
            <a:ext cx="5855472" cy="4454248"/>
          </a:xfrm>
        </p:spPr>
        <p:txBody>
          <a:bodyPr>
            <a:normAutofit/>
          </a:bodyPr>
          <a:lstStyle/>
          <a:p>
            <a:pPr marL="342900" indent="-342900">
              <a:buFont typeface="Arial" panose="020B0604020202020204" pitchFamily="34" charset="0"/>
              <a:buChar char="•"/>
            </a:pPr>
            <a:r>
              <a:rPr lang="en-US" dirty="0"/>
              <a:t>Data cleaning and preprocessing.</a:t>
            </a:r>
          </a:p>
          <a:p>
            <a:pPr marL="914400" lvl="1" indent="-457200">
              <a:buFont typeface="Arial" panose="020B0604020202020204" pitchFamily="34" charset="0"/>
              <a:buChar char="•"/>
            </a:pPr>
            <a:r>
              <a:rPr lang="en-US" sz="1400" dirty="0"/>
              <a:t>No missing data within each row, or entry.</a:t>
            </a:r>
          </a:p>
          <a:p>
            <a:pPr marL="914400" lvl="1" indent="-457200">
              <a:buFont typeface="Arial" panose="020B0604020202020204" pitchFamily="34" charset="0"/>
              <a:buChar char="•"/>
            </a:pPr>
            <a:r>
              <a:rPr lang="en-US" sz="1400" dirty="0"/>
              <a:t>Inconsistent data sampling rate identified.</a:t>
            </a:r>
          </a:p>
          <a:p>
            <a:pPr marL="914400" lvl="1" indent="-457200">
              <a:buFont typeface="Arial" panose="020B0604020202020204" pitchFamily="34" charset="0"/>
              <a:buChar char="•"/>
            </a:pPr>
            <a:r>
              <a:rPr lang="en-US" sz="1400" dirty="0"/>
              <a:t>Split all time variables into subclasses e.g. Time of day into ‘Hours’, ‘Minutes’, and ‘Seconds’, so that they can be used as integers rather than strings.</a:t>
            </a:r>
          </a:p>
          <a:p>
            <a:pPr marL="914400" lvl="1" indent="-457200">
              <a:buFont typeface="Arial" panose="020B0604020202020204" pitchFamily="34" charset="0"/>
              <a:buChar char="•"/>
            </a:pPr>
            <a:r>
              <a:rPr lang="en-US" sz="1400" dirty="0"/>
              <a:t>Non-changing variables dropped.</a:t>
            </a:r>
          </a:p>
          <a:p>
            <a:pPr marL="914400" lvl="1" indent="-457200">
              <a:buFont typeface="Arial" panose="020B0604020202020204" pitchFamily="34" charset="0"/>
              <a:buChar char="•"/>
            </a:pPr>
            <a:r>
              <a:rPr lang="en-US" sz="1400" dirty="0"/>
              <a:t>Outliers were defined as outside of 3 standard deviations for each variable. Insignificant number of entries were dropped from this process.</a:t>
            </a:r>
          </a:p>
          <a:p>
            <a:pPr marL="342900" indent="-342900">
              <a:buFont typeface="Arial" panose="020B0604020202020204" pitchFamily="34" charset="0"/>
              <a:buChar char="•"/>
            </a:pPr>
            <a:r>
              <a:rPr lang="en-US" dirty="0"/>
              <a:t>Data visualization and analysis.</a:t>
            </a:r>
          </a:p>
          <a:p>
            <a:pPr marL="800100" lvl="1" indent="-342900">
              <a:buFont typeface="Arial" panose="020B0604020202020204" pitchFamily="34" charset="0"/>
              <a:buChar char="•"/>
            </a:pPr>
            <a:r>
              <a:rPr lang="en-US" sz="1400" dirty="0"/>
              <a:t>Correlation map shows strong relationship between radiation and temperature. </a:t>
            </a:r>
          </a:p>
          <a:p>
            <a:pPr marL="342900" indent="-342900">
              <a:buFont typeface="Arial" panose="020B0604020202020204" pitchFamily="34" charset="0"/>
              <a:buChar char="•"/>
            </a:pPr>
            <a:r>
              <a:rPr lang="en-US" dirty="0"/>
              <a:t>Selection of significant features.</a:t>
            </a:r>
          </a:p>
          <a:p>
            <a:pPr marL="800100" lvl="1" indent="-342900">
              <a:buFont typeface="Arial" panose="020B0604020202020204" pitchFamily="34" charset="0"/>
              <a:buChar char="•"/>
            </a:pPr>
            <a:r>
              <a:rPr lang="en-US" sz="1400" dirty="0"/>
              <a:t>Noticed that solar radiation has most values close to zero and the rest quite uniformly distributed. Based on this we generated variable “Sun Index” that also correlates well to target variable.</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US" sz="1700" dirty="0"/>
          </a:p>
          <a:p>
            <a:endParaRPr lang="en-US" dirty="0"/>
          </a:p>
        </p:txBody>
      </p:sp>
      <p:sp>
        <p:nvSpPr>
          <p:cNvPr id="6" name="Slide Number Placeholder 5">
            <a:extLst>
              <a:ext uri="{FF2B5EF4-FFF2-40B4-BE49-F238E27FC236}">
                <a16:creationId xmlns:a16="http://schemas.microsoft.com/office/drawing/2014/main" id="{370D9C00-8B18-738D-560E-6BF367A010C9}"/>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1" name="Picture 10">
            <a:extLst>
              <a:ext uri="{FF2B5EF4-FFF2-40B4-BE49-F238E27FC236}">
                <a16:creationId xmlns:a16="http://schemas.microsoft.com/office/drawing/2014/main" id="{3E5F7C5D-635B-65DF-BF45-7519EBC3B82D}"/>
              </a:ext>
            </a:extLst>
          </p:cNvPr>
          <p:cNvPicPr>
            <a:picLocks noChangeAspect="1"/>
          </p:cNvPicPr>
          <p:nvPr/>
        </p:nvPicPr>
        <p:blipFill rotWithShape="1">
          <a:blip r:embed="rId2"/>
          <a:srcRect l="50000" b="48905"/>
          <a:stretch/>
        </p:blipFill>
        <p:spPr>
          <a:xfrm>
            <a:off x="6491286" y="5157742"/>
            <a:ext cx="5105400" cy="1333500"/>
          </a:xfrm>
          <a:prstGeom prst="rect">
            <a:avLst/>
          </a:prstGeom>
        </p:spPr>
      </p:pic>
      <p:pic>
        <p:nvPicPr>
          <p:cNvPr id="13" name="Picture 12">
            <a:extLst>
              <a:ext uri="{FF2B5EF4-FFF2-40B4-BE49-F238E27FC236}">
                <a16:creationId xmlns:a16="http://schemas.microsoft.com/office/drawing/2014/main" id="{4D929338-205B-E102-829B-DFDFBED61D0F}"/>
              </a:ext>
            </a:extLst>
          </p:cNvPr>
          <p:cNvPicPr>
            <a:picLocks noChangeAspect="1"/>
          </p:cNvPicPr>
          <p:nvPr/>
        </p:nvPicPr>
        <p:blipFill rotWithShape="1">
          <a:blip r:embed="rId2"/>
          <a:srcRect l="25373" r="49440"/>
          <a:stretch/>
        </p:blipFill>
        <p:spPr>
          <a:xfrm>
            <a:off x="9086849" y="2547892"/>
            <a:ext cx="2571750" cy="2609850"/>
          </a:xfrm>
          <a:prstGeom prst="rect">
            <a:avLst/>
          </a:prstGeom>
        </p:spPr>
      </p:pic>
      <p:pic>
        <p:nvPicPr>
          <p:cNvPr id="14" name="Picture 13">
            <a:extLst>
              <a:ext uri="{FF2B5EF4-FFF2-40B4-BE49-F238E27FC236}">
                <a16:creationId xmlns:a16="http://schemas.microsoft.com/office/drawing/2014/main" id="{966EFD2D-9B41-EEA5-74E9-019F5995B320}"/>
              </a:ext>
            </a:extLst>
          </p:cNvPr>
          <p:cNvPicPr>
            <a:picLocks noChangeAspect="1"/>
          </p:cNvPicPr>
          <p:nvPr/>
        </p:nvPicPr>
        <p:blipFill rotWithShape="1">
          <a:blip r:embed="rId2"/>
          <a:srcRect r="73974"/>
          <a:stretch/>
        </p:blipFill>
        <p:spPr>
          <a:xfrm>
            <a:off x="9043987" y="0"/>
            <a:ext cx="2657475" cy="2609850"/>
          </a:xfrm>
          <a:prstGeom prst="rect">
            <a:avLst/>
          </a:prstGeom>
        </p:spPr>
      </p:pic>
      <p:sp>
        <p:nvSpPr>
          <p:cNvPr id="15" name="Date Placeholder 3">
            <a:extLst>
              <a:ext uri="{FF2B5EF4-FFF2-40B4-BE49-F238E27FC236}">
                <a16:creationId xmlns:a16="http://schemas.microsoft.com/office/drawing/2014/main" id="{6F436ED3-C6D2-AAA0-1E9A-B1042943542C}"/>
              </a:ext>
            </a:extLst>
          </p:cNvPr>
          <p:cNvSpPr>
            <a:spLocks noGrp="1"/>
          </p:cNvSpPr>
          <p:nvPr>
            <p:ph type="dt" sz="half" idx="10"/>
          </p:nvPr>
        </p:nvSpPr>
        <p:spPr>
          <a:xfrm>
            <a:off x="838200" y="6356350"/>
            <a:ext cx="2743200" cy="365125"/>
          </a:xfrm>
        </p:spPr>
        <p:txBody>
          <a:bodyPr/>
          <a:lstStyle/>
          <a:p>
            <a:r>
              <a:rPr lang="en-US" dirty="0"/>
              <a:t>2022</a:t>
            </a:r>
          </a:p>
        </p:txBody>
      </p:sp>
    </p:spTree>
    <p:extLst>
      <p:ext uri="{BB962C8B-B14F-4D97-AF65-F5344CB8AC3E}">
        <p14:creationId xmlns:p14="http://schemas.microsoft.com/office/powerpoint/2010/main" val="382102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FBEF-CB76-CA6B-FC00-B6C7F6250169}"/>
              </a:ext>
            </a:extLst>
          </p:cNvPr>
          <p:cNvSpPr>
            <a:spLocks noGrp="1"/>
          </p:cNvSpPr>
          <p:nvPr>
            <p:ph type="title"/>
          </p:nvPr>
        </p:nvSpPr>
        <p:spPr>
          <a:xfrm>
            <a:off x="1049137" y="587981"/>
            <a:ext cx="4838978" cy="654311"/>
          </a:xfrm>
        </p:spPr>
        <p:txBody>
          <a:bodyPr>
            <a:normAutofit/>
          </a:bodyPr>
          <a:lstStyle/>
          <a:p>
            <a:r>
              <a:rPr lang="en-US" dirty="0"/>
              <a:t>Feature engineering</a:t>
            </a:r>
          </a:p>
        </p:txBody>
      </p:sp>
      <p:sp>
        <p:nvSpPr>
          <p:cNvPr id="3" name="Text Placeholder 2">
            <a:extLst>
              <a:ext uri="{FF2B5EF4-FFF2-40B4-BE49-F238E27FC236}">
                <a16:creationId xmlns:a16="http://schemas.microsoft.com/office/drawing/2014/main" id="{1F80F73D-30C2-53AE-7092-1D994AEA5DFB}"/>
              </a:ext>
            </a:extLst>
          </p:cNvPr>
          <p:cNvSpPr>
            <a:spLocks noGrp="1"/>
          </p:cNvSpPr>
          <p:nvPr>
            <p:ph type="body" idx="1"/>
          </p:nvPr>
        </p:nvSpPr>
        <p:spPr>
          <a:xfrm>
            <a:off x="984249" y="1956700"/>
            <a:ext cx="6774833" cy="1525588"/>
          </a:xfrm>
        </p:spPr>
        <p:txBody>
          <a:bodyPr>
            <a:normAutofit/>
          </a:bodyPr>
          <a:lstStyle/>
          <a:p>
            <a:r>
              <a:rPr lang="en-US" dirty="0"/>
              <a:t>Introduced from other time variables in the dataset. It was set to zero outside of sunshine hours, gradually increase from sunrise to mid-day (midpoint between sunrise and sunset), then decrease back to zero at sunset.</a:t>
            </a:r>
          </a:p>
          <a:p>
            <a:r>
              <a:rPr lang="en-US" dirty="0"/>
              <a:t>Input: Time of day, Sunrise time, Sunset time</a:t>
            </a:r>
          </a:p>
          <a:p>
            <a:r>
              <a:rPr lang="en-US" dirty="0"/>
              <a:t>Output: Sun Index -&gt;</a:t>
            </a:r>
          </a:p>
        </p:txBody>
      </p:sp>
      <p:sp>
        <p:nvSpPr>
          <p:cNvPr id="4" name="Date Placeholder 3">
            <a:extLst>
              <a:ext uri="{FF2B5EF4-FFF2-40B4-BE49-F238E27FC236}">
                <a16:creationId xmlns:a16="http://schemas.microsoft.com/office/drawing/2014/main" id="{8C9A1FF0-C4A5-C81C-7F06-0FC97240E062}"/>
              </a:ext>
            </a:extLst>
          </p:cNvPr>
          <p:cNvSpPr>
            <a:spLocks noGrp="1"/>
          </p:cNvSpPr>
          <p:nvPr>
            <p:ph type="dt" sz="half" idx="10"/>
          </p:nvPr>
        </p:nvSpPr>
        <p:spPr/>
        <p:txBody>
          <a:bodyPr/>
          <a:lstStyle/>
          <a:p>
            <a:r>
              <a:rPr lang="en-US" dirty="0"/>
              <a:t>2022</a:t>
            </a:r>
          </a:p>
        </p:txBody>
      </p:sp>
      <p:sp>
        <p:nvSpPr>
          <p:cNvPr id="6" name="Slide Number Placeholder 5">
            <a:extLst>
              <a:ext uri="{FF2B5EF4-FFF2-40B4-BE49-F238E27FC236}">
                <a16:creationId xmlns:a16="http://schemas.microsoft.com/office/drawing/2014/main" id="{9351786C-ABC6-5CA5-A58D-F911294FA628}"/>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9" name="Title 1">
            <a:extLst>
              <a:ext uri="{FF2B5EF4-FFF2-40B4-BE49-F238E27FC236}">
                <a16:creationId xmlns:a16="http://schemas.microsoft.com/office/drawing/2014/main" id="{E7881622-5A35-8957-1ED2-07F47307C489}"/>
              </a:ext>
            </a:extLst>
          </p:cNvPr>
          <p:cNvSpPr txBox="1">
            <a:spLocks/>
          </p:cNvSpPr>
          <p:nvPr/>
        </p:nvSpPr>
        <p:spPr>
          <a:xfrm>
            <a:off x="1049137" y="1465880"/>
            <a:ext cx="4838978" cy="49081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Sun index</a:t>
            </a:r>
          </a:p>
        </p:txBody>
      </p:sp>
      <p:grpSp>
        <p:nvGrpSpPr>
          <p:cNvPr id="28" name="Group 27">
            <a:extLst>
              <a:ext uri="{FF2B5EF4-FFF2-40B4-BE49-F238E27FC236}">
                <a16:creationId xmlns:a16="http://schemas.microsoft.com/office/drawing/2014/main" id="{78B4773C-1F5C-6DBA-37BA-8072B61A4000}"/>
              </a:ext>
            </a:extLst>
          </p:cNvPr>
          <p:cNvGrpSpPr/>
          <p:nvPr/>
        </p:nvGrpSpPr>
        <p:grpSpPr>
          <a:xfrm>
            <a:off x="590242" y="3993423"/>
            <a:ext cx="6433799" cy="2461392"/>
            <a:chOff x="780742" y="3688623"/>
            <a:chExt cx="6433799" cy="2461392"/>
          </a:xfrm>
        </p:grpSpPr>
        <p:pic>
          <p:nvPicPr>
            <p:cNvPr id="8" name="Picture 7">
              <a:extLst>
                <a:ext uri="{FF2B5EF4-FFF2-40B4-BE49-F238E27FC236}">
                  <a16:creationId xmlns:a16="http://schemas.microsoft.com/office/drawing/2014/main" id="{B86B91B5-3ADC-F332-B833-675F36B1CDFF}"/>
                </a:ext>
              </a:extLst>
            </p:cNvPr>
            <p:cNvPicPr>
              <a:picLocks noChangeAspect="1"/>
            </p:cNvPicPr>
            <p:nvPr/>
          </p:nvPicPr>
          <p:blipFill>
            <a:blip r:embed="rId2"/>
            <a:stretch>
              <a:fillRect/>
            </a:stretch>
          </p:blipFill>
          <p:spPr>
            <a:xfrm>
              <a:off x="780742" y="3688623"/>
              <a:ext cx="6188148" cy="2461392"/>
            </a:xfrm>
            <a:prstGeom prst="rect">
              <a:avLst/>
            </a:prstGeom>
          </p:spPr>
        </p:pic>
        <p:cxnSp>
          <p:nvCxnSpPr>
            <p:cNvPr id="11" name="Straight Connector 10">
              <a:extLst>
                <a:ext uri="{FF2B5EF4-FFF2-40B4-BE49-F238E27FC236}">
                  <a16:creationId xmlns:a16="http://schemas.microsoft.com/office/drawing/2014/main" id="{313FC3B1-CBE1-01AF-0F0D-03BF0B744D08}"/>
                </a:ext>
              </a:extLst>
            </p:cNvPr>
            <p:cNvCxnSpPr>
              <a:cxnSpLocks/>
            </p:cNvCxnSpPr>
            <p:nvPr/>
          </p:nvCxnSpPr>
          <p:spPr>
            <a:xfrm>
              <a:off x="1723378" y="5458657"/>
              <a:ext cx="1429397" cy="0"/>
            </a:xfrm>
            <a:prstGeom prst="line">
              <a:avLst/>
            </a:prstGeom>
            <a:ln w="25400">
              <a:solidFill>
                <a:schemeClr val="accent5"/>
              </a:solidFill>
              <a:prstDash val="dash"/>
            </a:ln>
          </p:spPr>
          <p:style>
            <a:lnRef idx="1">
              <a:schemeClr val="accent5"/>
            </a:lnRef>
            <a:fillRef idx="0">
              <a:schemeClr val="accent5"/>
            </a:fillRef>
            <a:effectRef idx="0">
              <a:schemeClr val="accent5"/>
            </a:effectRef>
            <a:fontRef idx="minor">
              <a:schemeClr val="tx1"/>
            </a:fontRef>
          </p:style>
        </p:cxnSp>
        <p:cxnSp>
          <p:nvCxnSpPr>
            <p:cNvPr id="13" name="Straight Connector 12">
              <a:extLst>
                <a:ext uri="{FF2B5EF4-FFF2-40B4-BE49-F238E27FC236}">
                  <a16:creationId xmlns:a16="http://schemas.microsoft.com/office/drawing/2014/main" id="{4BA97AB2-3380-9C29-628F-56896F15ABB2}"/>
                </a:ext>
              </a:extLst>
            </p:cNvPr>
            <p:cNvCxnSpPr>
              <a:cxnSpLocks/>
            </p:cNvCxnSpPr>
            <p:nvPr/>
          </p:nvCxnSpPr>
          <p:spPr>
            <a:xfrm>
              <a:off x="5019675" y="5469014"/>
              <a:ext cx="1228725" cy="0"/>
            </a:xfrm>
            <a:prstGeom prst="line">
              <a:avLst/>
            </a:prstGeom>
            <a:ln w="25400">
              <a:solidFill>
                <a:schemeClr val="accent5"/>
              </a:solidFill>
              <a:prstDash val="dash"/>
            </a:ln>
          </p:spPr>
          <p:style>
            <a:lnRef idx="1">
              <a:schemeClr val="accent5"/>
            </a:lnRef>
            <a:fillRef idx="0">
              <a:schemeClr val="accent5"/>
            </a:fillRef>
            <a:effectRef idx="0">
              <a:schemeClr val="accent5"/>
            </a:effectRef>
            <a:fontRef idx="minor">
              <a:schemeClr val="tx1"/>
            </a:fontRef>
          </p:style>
        </p:cxnSp>
        <p:cxnSp>
          <p:nvCxnSpPr>
            <p:cNvPr id="15" name="Straight Connector 14">
              <a:extLst>
                <a:ext uri="{FF2B5EF4-FFF2-40B4-BE49-F238E27FC236}">
                  <a16:creationId xmlns:a16="http://schemas.microsoft.com/office/drawing/2014/main" id="{A4AC07CB-8562-B0ED-564D-B3989DB53BAA}"/>
                </a:ext>
              </a:extLst>
            </p:cNvPr>
            <p:cNvCxnSpPr>
              <a:cxnSpLocks/>
            </p:cNvCxnSpPr>
            <p:nvPr/>
          </p:nvCxnSpPr>
          <p:spPr>
            <a:xfrm flipV="1">
              <a:off x="3152775" y="4572000"/>
              <a:ext cx="1082135" cy="886657"/>
            </a:xfrm>
            <a:prstGeom prst="line">
              <a:avLst/>
            </a:prstGeom>
            <a:ln w="25400">
              <a:solidFill>
                <a:schemeClr val="accent5"/>
              </a:solidFill>
              <a:prstDash val="dash"/>
            </a:ln>
          </p:spPr>
          <p:style>
            <a:lnRef idx="1">
              <a:schemeClr val="accent5"/>
            </a:lnRef>
            <a:fillRef idx="0">
              <a:schemeClr val="accent5"/>
            </a:fillRef>
            <a:effectRef idx="0">
              <a:schemeClr val="accent5"/>
            </a:effectRef>
            <a:fontRef idx="minor">
              <a:schemeClr val="tx1"/>
            </a:fontRef>
          </p:style>
        </p:cxnSp>
        <p:cxnSp>
          <p:nvCxnSpPr>
            <p:cNvPr id="18" name="Straight Connector 17">
              <a:extLst>
                <a:ext uri="{FF2B5EF4-FFF2-40B4-BE49-F238E27FC236}">
                  <a16:creationId xmlns:a16="http://schemas.microsoft.com/office/drawing/2014/main" id="{F6B77897-C679-FCFD-EDFE-CA72EF7B774C}"/>
                </a:ext>
              </a:extLst>
            </p:cNvPr>
            <p:cNvCxnSpPr>
              <a:cxnSpLocks/>
            </p:cNvCxnSpPr>
            <p:nvPr/>
          </p:nvCxnSpPr>
          <p:spPr>
            <a:xfrm>
              <a:off x="4203582" y="4686299"/>
              <a:ext cx="816093" cy="772358"/>
            </a:xfrm>
            <a:prstGeom prst="line">
              <a:avLst/>
            </a:prstGeom>
            <a:ln w="25400">
              <a:solidFill>
                <a:schemeClr val="accent5"/>
              </a:solidFill>
              <a:prstDash val="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9B62052F-CECF-C5A0-47C5-65B2CF3E4622}"/>
                </a:ext>
              </a:extLst>
            </p:cNvPr>
            <p:cNvCxnSpPr>
              <a:cxnSpLocks/>
            </p:cNvCxnSpPr>
            <p:nvPr/>
          </p:nvCxnSpPr>
          <p:spPr>
            <a:xfrm>
              <a:off x="5672923" y="4451496"/>
              <a:ext cx="330142" cy="0"/>
            </a:xfrm>
            <a:prstGeom prst="line">
              <a:avLst/>
            </a:prstGeom>
            <a:ln w="25400">
              <a:solidFill>
                <a:schemeClr val="accent5"/>
              </a:solidFill>
              <a:prstDash val="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BD71A368-96E8-6300-25BA-AE4B228F6B3A}"/>
                </a:ext>
              </a:extLst>
            </p:cNvPr>
            <p:cNvCxnSpPr>
              <a:cxnSpLocks/>
            </p:cNvCxnSpPr>
            <p:nvPr/>
          </p:nvCxnSpPr>
          <p:spPr>
            <a:xfrm>
              <a:off x="5672923" y="4203846"/>
              <a:ext cx="330142" cy="0"/>
            </a:xfrm>
            <a:prstGeom prst="line">
              <a:avLst/>
            </a:prstGeom>
            <a:ln w="25400">
              <a:solidFill>
                <a:srgbClr val="FF0000"/>
              </a:solidFill>
              <a:prstDash val="solid"/>
            </a:ln>
          </p:spPr>
          <p:style>
            <a:lnRef idx="1">
              <a:schemeClr val="accent5"/>
            </a:lnRef>
            <a:fillRef idx="0">
              <a:schemeClr val="accent5"/>
            </a:fillRef>
            <a:effectRef idx="0">
              <a:schemeClr val="accent5"/>
            </a:effectRef>
            <a:fontRef idx="minor">
              <a:schemeClr val="tx1"/>
            </a:fontRef>
          </p:style>
        </p:cxnSp>
        <p:sp>
          <p:nvSpPr>
            <p:cNvPr id="27" name="Text Placeholder 2">
              <a:extLst>
                <a:ext uri="{FF2B5EF4-FFF2-40B4-BE49-F238E27FC236}">
                  <a16:creationId xmlns:a16="http://schemas.microsoft.com/office/drawing/2014/main" id="{2A2CF86A-8371-EC3E-E4DA-71A4CB31C278}"/>
                </a:ext>
              </a:extLst>
            </p:cNvPr>
            <p:cNvSpPr txBox="1">
              <a:spLocks/>
            </p:cNvSpPr>
            <p:nvPr/>
          </p:nvSpPr>
          <p:spPr>
            <a:xfrm>
              <a:off x="6096000" y="4052727"/>
              <a:ext cx="1118541" cy="52609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Summer</a:t>
              </a:r>
              <a:br>
                <a:rPr lang="en-US" dirty="0"/>
              </a:br>
              <a:r>
                <a:rPr lang="en-US" dirty="0"/>
                <a:t>Winter</a:t>
              </a:r>
            </a:p>
          </p:txBody>
        </p:sp>
      </p:grpSp>
      <p:pic>
        <p:nvPicPr>
          <p:cNvPr id="30" name="Picture 29">
            <a:extLst>
              <a:ext uri="{FF2B5EF4-FFF2-40B4-BE49-F238E27FC236}">
                <a16:creationId xmlns:a16="http://schemas.microsoft.com/office/drawing/2014/main" id="{AF6F45CB-913F-E35E-0374-1EE71B024467}"/>
              </a:ext>
            </a:extLst>
          </p:cNvPr>
          <p:cNvPicPr>
            <a:picLocks noChangeAspect="1"/>
          </p:cNvPicPr>
          <p:nvPr/>
        </p:nvPicPr>
        <p:blipFill>
          <a:blip r:embed="rId3"/>
          <a:stretch>
            <a:fillRect/>
          </a:stretch>
        </p:blipFill>
        <p:spPr>
          <a:xfrm>
            <a:off x="7852017" y="587981"/>
            <a:ext cx="4131621" cy="5175476"/>
          </a:xfrm>
          <a:prstGeom prst="rect">
            <a:avLst/>
          </a:prstGeom>
        </p:spPr>
      </p:pic>
      <p:cxnSp>
        <p:nvCxnSpPr>
          <p:cNvPr id="32" name="Straight Arrow Connector 31">
            <a:extLst>
              <a:ext uri="{FF2B5EF4-FFF2-40B4-BE49-F238E27FC236}">
                <a16:creationId xmlns:a16="http://schemas.microsoft.com/office/drawing/2014/main" id="{8AB40485-CB6F-DC27-EE55-AF9C36ABC7FE}"/>
              </a:ext>
            </a:extLst>
          </p:cNvPr>
          <p:cNvCxnSpPr/>
          <p:nvPr/>
        </p:nvCxnSpPr>
        <p:spPr>
          <a:xfrm>
            <a:off x="7471017" y="2781300"/>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443DED5-F817-D9B6-D6B8-95602B64EB49}"/>
              </a:ext>
            </a:extLst>
          </p:cNvPr>
          <p:cNvCxnSpPr/>
          <p:nvPr/>
        </p:nvCxnSpPr>
        <p:spPr>
          <a:xfrm>
            <a:off x="7471017" y="3086100"/>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56F6DB0-2AE8-3FF8-592F-DADFECEC0462}"/>
              </a:ext>
            </a:extLst>
          </p:cNvPr>
          <p:cNvCxnSpPr/>
          <p:nvPr/>
        </p:nvCxnSpPr>
        <p:spPr>
          <a:xfrm>
            <a:off x="7461492" y="3390900"/>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E4CC474-F5E0-608F-09F9-06D1D5D1A671}"/>
              </a:ext>
            </a:extLst>
          </p:cNvPr>
          <p:cNvCxnSpPr/>
          <p:nvPr/>
        </p:nvCxnSpPr>
        <p:spPr>
          <a:xfrm>
            <a:off x="7471017" y="3993423"/>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412C8E-FCAA-CD2C-8295-6F04AC6CCA9E}"/>
              </a:ext>
            </a:extLst>
          </p:cNvPr>
          <p:cNvCxnSpPr/>
          <p:nvPr/>
        </p:nvCxnSpPr>
        <p:spPr>
          <a:xfrm>
            <a:off x="7451967" y="4581525"/>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E57B7B5-1667-020F-263D-6691190F0FAD}"/>
              </a:ext>
            </a:extLst>
          </p:cNvPr>
          <p:cNvCxnSpPr/>
          <p:nvPr/>
        </p:nvCxnSpPr>
        <p:spPr>
          <a:xfrm>
            <a:off x="7451967" y="1323975"/>
            <a:ext cx="76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B2FE31C-CBA3-52F5-5D35-88A267BAC14E}"/>
              </a:ext>
            </a:extLst>
          </p:cNvPr>
          <p:cNvCxnSpPr/>
          <p:nvPr/>
        </p:nvCxnSpPr>
        <p:spPr>
          <a:xfrm>
            <a:off x="209242" y="2876550"/>
            <a:ext cx="762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B6B3D1C-34C0-BEC7-F028-60642498195E}"/>
              </a:ext>
            </a:extLst>
          </p:cNvPr>
          <p:cNvCxnSpPr/>
          <p:nvPr/>
        </p:nvCxnSpPr>
        <p:spPr>
          <a:xfrm>
            <a:off x="222249" y="3181350"/>
            <a:ext cx="76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2537ACCF-2637-ECA1-BEDF-FF6EE84457AD}"/>
              </a:ext>
            </a:extLst>
          </p:cNvPr>
          <p:cNvSpPr txBox="1">
            <a:spLocks/>
          </p:cNvSpPr>
          <p:nvPr/>
        </p:nvSpPr>
        <p:spPr>
          <a:xfrm>
            <a:off x="1005932" y="3356578"/>
            <a:ext cx="6362625" cy="52609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The variable will carry properties reflecting both daily and seasonal cycles. </a:t>
            </a:r>
          </a:p>
        </p:txBody>
      </p:sp>
    </p:spTree>
    <p:extLst>
      <p:ext uri="{BB962C8B-B14F-4D97-AF65-F5344CB8AC3E}">
        <p14:creationId xmlns:p14="http://schemas.microsoft.com/office/powerpoint/2010/main" val="349776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FBEF-CB76-CA6B-FC00-B6C7F6250169}"/>
              </a:ext>
            </a:extLst>
          </p:cNvPr>
          <p:cNvSpPr>
            <a:spLocks noGrp="1"/>
          </p:cNvSpPr>
          <p:nvPr>
            <p:ph type="title"/>
          </p:nvPr>
        </p:nvSpPr>
        <p:spPr>
          <a:xfrm>
            <a:off x="1186858" y="551787"/>
            <a:ext cx="7290392" cy="654311"/>
          </a:xfrm>
        </p:spPr>
        <p:txBody>
          <a:bodyPr>
            <a:normAutofit fontScale="90000"/>
          </a:bodyPr>
          <a:lstStyle/>
          <a:p>
            <a:r>
              <a:rPr lang="en-US" dirty="0"/>
              <a:t>Data splitting</a:t>
            </a:r>
            <a:br>
              <a:rPr lang="en-US" dirty="0"/>
            </a:br>
            <a:r>
              <a:rPr lang="en-US" dirty="0"/>
              <a:t>- training-, and test set</a:t>
            </a:r>
          </a:p>
        </p:txBody>
      </p:sp>
      <p:sp>
        <p:nvSpPr>
          <p:cNvPr id="3" name="Text Placeholder 2">
            <a:extLst>
              <a:ext uri="{FF2B5EF4-FFF2-40B4-BE49-F238E27FC236}">
                <a16:creationId xmlns:a16="http://schemas.microsoft.com/office/drawing/2014/main" id="{1F80F73D-30C2-53AE-7092-1D994AEA5DFB}"/>
              </a:ext>
            </a:extLst>
          </p:cNvPr>
          <p:cNvSpPr>
            <a:spLocks noGrp="1"/>
          </p:cNvSpPr>
          <p:nvPr>
            <p:ph type="body" idx="1"/>
          </p:nvPr>
        </p:nvSpPr>
        <p:spPr>
          <a:xfrm>
            <a:off x="957616" y="1638377"/>
            <a:ext cx="6774833" cy="2390697"/>
          </a:xfrm>
        </p:spPr>
        <p:txBody>
          <a:bodyPr>
            <a:normAutofit/>
          </a:bodyPr>
          <a:lstStyle/>
          <a:p>
            <a:pPr marL="285750" indent="-285750">
              <a:buFont typeface="Arial" panose="020B0604020202020204" pitchFamily="34" charset="0"/>
              <a:buChar char="•"/>
            </a:pPr>
            <a:r>
              <a:rPr lang="en-US" dirty="0"/>
              <a:t>5 days chosen arbitrarily for testing.</a:t>
            </a:r>
          </a:p>
          <a:p>
            <a:pPr marL="285750" indent="-285750">
              <a:buFont typeface="Arial" panose="020B0604020202020204" pitchFamily="34" charset="0"/>
              <a:buChar char="•"/>
            </a:pPr>
            <a:r>
              <a:rPr lang="en-US" dirty="0"/>
              <a:t>Dataset was split accordingly into a training set and test set.</a:t>
            </a:r>
          </a:p>
          <a:p>
            <a:pPr marL="285750" indent="-285750">
              <a:buFont typeface="Arial" panose="020B0604020202020204" pitchFamily="34" charset="0"/>
              <a:buChar char="•"/>
            </a:pPr>
            <a:r>
              <a:rPr lang="en-US" dirty="0"/>
              <a:t>Training data was scaled using </a:t>
            </a:r>
            <a:r>
              <a:rPr lang="en-US" dirty="0" err="1"/>
              <a:t>Minmaxscaler</a:t>
            </a:r>
            <a:r>
              <a:rPr lang="en-US" dirty="0"/>
              <a:t> to transform all the values in range between 0 to 1. This is done to help ML models weight the different variables correctly, hence improving the learning process.</a:t>
            </a:r>
          </a:p>
          <a:p>
            <a:pPr marL="285750" indent="-285750">
              <a:buFont typeface="Arial" panose="020B0604020202020204" pitchFamily="34" charset="0"/>
              <a:buChar char="•"/>
            </a:pPr>
            <a:r>
              <a:rPr lang="en-US" dirty="0"/>
              <a:t>The engineered variable “Sun Index” was omitted from training set to evaluate the ML-algorithms in a “sterile” environment, free from human judgement.</a:t>
            </a: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9351786C-ABC6-5CA5-A58D-F911294FA628}"/>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7" name="Date Placeholder 3">
            <a:extLst>
              <a:ext uri="{FF2B5EF4-FFF2-40B4-BE49-F238E27FC236}">
                <a16:creationId xmlns:a16="http://schemas.microsoft.com/office/drawing/2014/main" id="{51B0CBDB-0F52-E7DC-F2B3-0225C16D07F3}"/>
              </a:ext>
            </a:extLst>
          </p:cNvPr>
          <p:cNvSpPr>
            <a:spLocks noGrp="1"/>
          </p:cNvSpPr>
          <p:nvPr>
            <p:ph type="dt" sz="half" idx="10"/>
          </p:nvPr>
        </p:nvSpPr>
        <p:spPr>
          <a:xfrm>
            <a:off x="838200" y="6356350"/>
            <a:ext cx="2743200" cy="365125"/>
          </a:xfrm>
        </p:spPr>
        <p:txBody>
          <a:bodyPr/>
          <a:lstStyle/>
          <a:p>
            <a:r>
              <a:rPr lang="en-US" dirty="0"/>
              <a:t>2022</a:t>
            </a:r>
          </a:p>
        </p:txBody>
      </p:sp>
    </p:spTree>
    <p:extLst>
      <p:ext uri="{BB962C8B-B14F-4D97-AF65-F5344CB8AC3E}">
        <p14:creationId xmlns:p14="http://schemas.microsoft.com/office/powerpoint/2010/main" val="312192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96000" y="2148841"/>
            <a:ext cx="5074920" cy="1280160"/>
          </a:xfrm>
        </p:spPr>
        <p:txBody>
          <a:bodyPr/>
          <a:lstStyle/>
          <a:p>
            <a:pPr algn="ctr"/>
            <a:r>
              <a:rPr lang="en-US" dirty="0"/>
              <a:t>Machine learning models</a:t>
            </a:r>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FBEF-CB76-CA6B-FC00-B6C7F6250169}"/>
              </a:ext>
            </a:extLst>
          </p:cNvPr>
          <p:cNvSpPr>
            <a:spLocks noGrp="1"/>
          </p:cNvSpPr>
          <p:nvPr>
            <p:ph type="title"/>
          </p:nvPr>
        </p:nvSpPr>
        <p:spPr>
          <a:xfrm>
            <a:off x="1186858" y="551787"/>
            <a:ext cx="5764357" cy="654311"/>
          </a:xfrm>
        </p:spPr>
        <p:txBody>
          <a:bodyPr>
            <a:normAutofit/>
          </a:bodyPr>
          <a:lstStyle/>
          <a:p>
            <a:r>
              <a:rPr lang="en-US" dirty="0"/>
              <a:t>Model selection</a:t>
            </a:r>
          </a:p>
        </p:txBody>
      </p:sp>
      <p:sp>
        <p:nvSpPr>
          <p:cNvPr id="3" name="Text Placeholder 2">
            <a:extLst>
              <a:ext uri="{FF2B5EF4-FFF2-40B4-BE49-F238E27FC236}">
                <a16:creationId xmlns:a16="http://schemas.microsoft.com/office/drawing/2014/main" id="{1F80F73D-30C2-53AE-7092-1D994AEA5DFB}"/>
              </a:ext>
            </a:extLst>
          </p:cNvPr>
          <p:cNvSpPr>
            <a:spLocks noGrp="1"/>
          </p:cNvSpPr>
          <p:nvPr>
            <p:ph type="body" idx="1"/>
          </p:nvPr>
        </p:nvSpPr>
        <p:spPr>
          <a:xfrm>
            <a:off x="957616" y="1638377"/>
            <a:ext cx="7395809" cy="4352848"/>
          </a:xfrm>
        </p:spPr>
        <p:txBody>
          <a:bodyPr>
            <a:normAutofit fontScale="92500" lnSpcReduction="10000"/>
          </a:bodyPr>
          <a:lstStyle/>
          <a:p>
            <a:r>
              <a:rPr lang="en-US" b="1" dirty="0"/>
              <a:t>Prediction model selection for analysis:</a:t>
            </a:r>
          </a:p>
          <a:p>
            <a:r>
              <a:rPr lang="en-US" b="1" dirty="0"/>
              <a:t>Baseline </a:t>
            </a:r>
          </a:p>
          <a:p>
            <a:r>
              <a:rPr lang="en-US" dirty="0"/>
              <a:t>– prediction is equal to previous day to target day.</a:t>
            </a:r>
          </a:p>
          <a:p>
            <a:r>
              <a:rPr lang="en-US" b="1" dirty="0"/>
              <a:t>Linear regression </a:t>
            </a:r>
          </a:p>
          <a:p>
            <a:r>
              <a:rPr lang="en-US" dirty="0"/>
              <a:t>– attaches linear coefficients to each variable and optimizes for best fit.</a:t>
            </a:r>
          </a:p>
          <a:p>
            <a:r>
              <a:rPr lang="en-US" b="1" dirty="0"/>
              <a:t>KNN </a:t>
            </a:r>
          </a:p>
          <a:p>
            <a:r>
              <a:rPr lang="en-US" dirty="0"/>
              <a:t>– Prediction produced by interpolation of the targets of the nearest neighbors in the training set variables (N=2).</a:t>
            </a:r>
          </a:p>
          <a:p>
            <a:r>
              <a:rPr lang="en-US" b="1" dirty="0"/>
              <a:t>Random forest </a:t>
            </a:r>
          </a:p>
          <a:p>
            <a:r>
              <a:rPr lang="en-US" dirty="0"/>
              <a:t>– Prediction is made by an aggregate of decision trees, that are train based on if a certain variable will add information about the target variable or not</a:t>
            </a:r>
          </a:p>
          <a:p>
            <a:r>
              <a:rPr lang="en-US" b="1" dirty="0" err="1"/>
              <a:t>eXtreme</a:t>
            </a:r>
            <a:r>
              <a:rPr lang="en-US" b="1" dirty="0"/>
              <a:t> Gradient Boosting </a:t>
            </a:r>
          </a:p>
          <a:p>
            <a:r>
              <a:rPr lang="en-US" dirty="0"/>
              <a:t>– combines estimates from several simpler models to achieve higher accuracy.</a:t>
            </a:r>
          </a:p>
          <a:p>
            <a:r>
              <a:rPr lang="en-US" dirty="0"/>
              <a:t>All ML methods were applied using scikit-learn library, with the exception of the baseline model – that was performed manually.</a:t>
            </a:r>
          </a:p>
        </p:txBody>
      </p:sp>
      <p:sp>
        <p:nvSpPr>
          <p:cNvPr id="6" name="Slide Number Placeholder 5">
            <a:extLst>
              <a:ext uri="{FF2B5EF4-FFF2-40B4-BE49-F238E27FC236}">
                <a16:creationId xmlns:a16="http://schemas.microsoft.com/office/drawing/2014/main" id="{9351786C-ABC6-5CA5-A58D-F911294FA628}"/>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7" name="Date Placeholder 3">
            <a:extLst>
              <a:ext uri="{FF2B5EF4-FFF2-40B4-BE49-F238E27FC236}">
                <a16:creationId xmlns:a16="http://schemas.microsoft.com/office/drawing/2014/main" id="{2640AA49-36A3-0D5E-445B-12CFBC6EB1D8}"/>
              </a:ext>
            </a:extLst>
          </p:cNvPr>
          <p:cNvSpPr>
            <a:spLocks noGrp="1"/>
          </p:cNvSpPr>
          <p:nvPr>
            <p:ph type="dt" sz="half" idx="10"/>
          </p:nvPr>
        </p:nvSpPr>
        <p:spPr>
          <a:xfrm>
            <a:off x="838200" y="6356350"/>
            <a:ext cx="2743200" cy="365125"/>
          </a:xfrm>
        </p:spPr>
        <p:txBody>
          <a:bodyPr/>
          <a:lstStyle/>
          <a:p>
            <a:r>
              <a:rPr lang="en-US" dirty="0"/>
              <a:t>2022</a:t>
            </a:r>
          </a:p>
        </p:txBody>
      </p:sp>
    </p:spTree>
    <p:extLst>
      <p:ext uri="{BB962C8B-B14F-4D97-AF65-F5344CB8AC3E}">
        <p14:creationId xmlns:p14="http://schemas.microsoft.com/office/powerpoint/2010/main" val="280537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FBEF-CB76-CA6B-FC00-B6C7F6250169}"/>
              </a:ext>
            </a:extLst>
          </p:cNvPr>
          <p:cNvSpPr>
            <a:spLocks noGrp="1"/>
          </p:cNvSpPr>
          <p:nvPr>
            <p:ph type="title"/>
          </p:nvPr>
        </p:nvSpPr>
        <p:spPr>
          <a:xfrm>
            <a:off x="1186858" y="551787"/>
            <a:ext cx="5764357" cy="654311"/>
          </a:xfrm>
        </p:spPr>
        <p:txBody>
          <a:bodyPr>
            <a:normAutofit/>
          </a:bodyPr>
          <a:lstStyle/>
          <a:p>
            <a:r>
              <a:rPr lang="en-US" dirty="0"/>
              <a:t>Performance Comparison</a:t>
            </a:r>
          </a:p>
        </p:txBody>
      </p:sp>
      <p:sp>
        <p:nvSpPr>
          <p:cNvPr id="3" name="Text Placeholder 2">
            <a:extLst>
              <a:ext uri="{FF2B5EF4-FFF2-40B4-BE49-F238E27FC236}">
                <a16:creationId xmlns:a16="http://schemas.microsoft.com/office/drawing/2014/main" id="{1F80F73D-30C2-53AE-7092-1D994AEA5DFB}"/>
              </a:ext>
            </a:extLst>
          </p:cNvPr>
          <p:cNvSpPr>
            <a:spLocks noGrp="1"/>
          </p:cNvSpPr>
          <p:nvPr>
            <p:ph type="body" idx="1"/>
          </p:nvPr>
        </p:nvSpPr>
        <p:spPr>
          <a:xfrm>
            <a:off x="957616" y="1638378"/>
            <a:ext cx="7033859" cy="1525588"/>
          </a:xfrm>
        </p:spPr>
        <p:txBody>
          <a:bodyPr>
            <a:normAutofit/>
          </a:bodyPr>
          <a:lstStyle/>
          <a:p>
            <a:pPr marL="285750" indent="-285750">
              <a:buFont typeface="Arial" panose="020B0604020202020204" pitchFamily="34" charset="0"/>
              <a:buChar char="•"/>
            </a:pPr>
            <a:r>
              <a:rPr lang="en-US" dirty="0"/>
              <a:t>To compare performance of different prediction algorithms RMSE (Root Mean Square Error) was calculated for each method.</a:t>
            </a:r>
          </a:p>
          <a:p>
            <a:pPr marL="285750" indent="-285750">
              <a:buFont typeface="Arial" panose="020B0604020202020204" pitchFamily="34" charset="0"/>
              <a:buChar char="•"/>
            </a:pPr>
            <a:r>
              <a:rPr lang="en-US" dirty="0" err="1"/>
              <a:t>XGBoost</a:t>
            </a:r>
            <a:r>
              <a:rPr lang="en-US" dirty="0"/>
              <a:t> showed the best performance through achieving the lowest RMSE.</a:t>
            </a:r>
          </a:p>
          <a:p>
            <a:pPr marL="285750" indent="-285750">
              <a:buFont typeface="Arial" panose="020B0604020202020204" pitchFamily="34" charset="0"/>
              <a:buChar char="•"/>
            </a:pPr>
            <a:r>
              <a:rPr lang="en-US" dirty="0"/>
              <a:t>Through manual tuning of the best performing method, we were able to increase accuracy of predictions slightly.</a:t>
            </a:r>
          </a:p>
        </p:txBody>
      </p:sp>
      <p:sp>
        <p:nvSpPr>
          <p:cNvPr id="6" name="Slide Number Placeholder 5">
            <a:extLst>
              <a:ext uri="{FF2B5EF4-FFF2-40B4-BE49-F238E27FC236}">
                <a16:creationId xmlns:a16="http://schemas.microsoft.com/office/drawing/2014/main" id="{9351786C-ABC6-5CA5-A58D-F911294FA628}"/>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3" name="Picture 12">
            <a:extLst>
              <a:ext uri="{FF2B5EF4-FFF2-40B4-BE49-F238E27FC236}">
                <a16:creationId xmlns:a16="http://schemas.microsoft.com/office/drawing/2014/main" id="{E8746841-CFDA-403E-C524-EA251DDE9C25}"/>
              </a:ext>
            </a:extLst>
          </p:cNvPr>
          <p:cNvPicPr>
            <a:picLocks noChangeAspect="1"/>
          </p:cNvPicPr>
          <p:nvPr/>
        </p:nvPicPr>
        <p:blipFill>
          <a:blip r:embed="rId2"/>
          <a:stretch>
            <a:fillRect/>
          </a:stretch>
        </p:blipFill>
        <p:spPr>
          <a:xfrm>
            <a:off x="596480" y="3815026"/>
            <a:ext cx="3514725" cy="2457450"/>
          </a:xfrm>
          <a:prstGeom prst="rect">
            <a:avLst/>
          </a:prstGeom>
        </p:spPr>
      </p:pic>
      <p:pic>
        <p:nvPicPr>
          <p:cNvPr id="15" name="Picture 14">
            <a:extLst>
              <a:ext uri="{FF2B5EF4-FFF2-40B4-BE49-F238E27FC236}">
                <a16:creationId xmlns:a16="http://schemas.microsoft.com/office/drawing/2014/main" id="{C18FA514-ACA3-8E52-9A3F-E20AE6F2F9E3}"/>
              </a:ext>
            </a:extLst>
          </p:cNvPr>
          <p:cNvPicPr>
            <a:picLocks noChangeAspect="1"/>
          </p:cNvPicPr>
          <p:nvPr/>
        </p:nvPicPr>
        <p:blipFill>
          <a:blip r:embed="rId3"/>
          <a:stretch>
            <a:fillRect/>
          </a:stretch>
        </p:blipFill>
        <p:spPr>
          <a:xfrm>
            <a:off x="4828851" y="3815026"/>
            <a:ext cx="3457575" cy="2457450"/>
          </a:xfrm>
          <a:prstGeom prst="rect">
            <a:avLst/>
          </a:prstGeom>
        </p:spPr>
      </p:pic>
      <p:sp>
        <p:nvSpPr>
          <p:cNvPr id="16" name="Date Placeholder 3">
            <a:extLst>
              <a:ext uri="{FF2B5EF4-FFF2-40B4-BE49-F238E27FC236}">
                <a16:creationId xmlns:a16="http://schemas.microsoft.com/office/drawing/2014/main" id="{2C287D1E-E5EA-5CD9-EE98-A947A2C1BF91}"/>
              </a:ext>
            </a:extLst>
          </p:cNvPr>
          <p:cNvSpPr>
            <a:spLocks noGrp="1"/>
          </p:cNvSpPr>
          <p:nvPr>
            <p:ph type="dt" sz="half" idx="10"/>
          </p:nvPr>
        </p:nvSpPr>
        <p:spPr>
          <a:xfrm>
            <a:off x="838200" y="6356350"/>
            <a:ext cx="2743200" cy="365125"/>
          </a:xfrm>
        </p:spPr>
        <p:txBody>
          <a:bodyPr/>
          <a:lstStyle/>
          <a:p>
            <a:r>
              <a:rPr lang="en-US" dirty="0"/>
              <a:t>2022</a:t>
            </a:r>
          </a:p>
        </p:txBody>
      </p:sp>
    </p:spTree>
    <p:extLst>
      <p:ext uri="{BB962C8B-B14F-4D97-AF65-F5344CB8AC3E}">
        <p14:creationId xmlns:p14="http://schemas.microsoft.com/office/powerpoint/2010/main" val="194034114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{49B6FFF1-3632-42A1-A538-4962A0E678CF}tf67328976_win32</Template>
  <TotalTime>3778</TotalTime>
  <Words>1145</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Consolas</vt:lpstr>
      <vt:lpstr>Tenorite</vt:lpstr>
      <vt:lpstr>Office Theme</vt:lpstr>
      <vt:lpstr>DAT540 Final project</vt:lpstr>
      <vt:lpstr>AGENDA</vt:lpstr>
      <vt:lpstr>introduction</vt:lpstr>
      <vt:lpstr>Preprocessing and analysis</vt:lpstr>
      <vt:lpstr>Feature engineering</vt:lpstr>
      <vt:lpstr>Data splitting - training-, and test set</vt:lpstr>
      <vt:lpstr>Machine learning models</vt:lpstr>
      <vt:lpstr>Model selection</vt:lpstr>
      <vt:lpstr>Performance Comparison</vt:lpstr>
      <vt:lpstr>XGBoost predictions</vt:lpstr>
      <vt:lpstr>Permutation features importance</vt:lpstr>
      <vt:lpstr>impact of engineered variable -sun index</vt:lpstr>
      <vt:lpstr>Predictions excluding “sun index”</vt:lpstr>
      <vt:lpstr>Predictions including “sun index”</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DAT540 Final project</dc:title>
  <dc:creator>Daniel Fylling</dc:creator>
  <cp:lastModifiedBy>Daniel Fylling</cp:lastModifiedBy>
  <cp:revision>2</cp:revision>
  <dcterms:created xsi:type="dcterms:W3CDTF">2022-11-18T11:57:21Z</dcterms:created>
  <dcterms:modified xsi:type="dcterms:W3CDTF">2022-11-21T02:55:28Z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