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100" d="100"/>
          <a:sy n="100" d="100"/>
        </p:scale>
        <p:origin x="12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45985BA7-4D9C-4014-A0EE-DA4AFFD70BB0}" type="datetimeFigureOut">
              <a:rPr lang="es-MX" smtClean="0"/>
              <a:t>26/07/2018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C41F33-E326-4B8D-A01A-EC70296C0075}" type="slidenum">
              <a:rPr lang="es-MX" smtClean="0"/>
              <a:t>‹Nº›</a:t>
            </a:fld>
            <a:endParaRPr lang="es-MX"/>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75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985BA7-4D9C-4014-A0EE-DA4AFFD70BB0}" type="datetimeFigureOut">
              <a:rPr lang="es-MX" smtClean="0"/>
              <a:t>26/07/2018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C41F33-E326-4B8D-A01A-EC70296C0075}" type="slidenum">
              <a:rPr lang="es-MX" smtClean="0"/>
              <a:t>‹Nº›</a:t>
            </a:fld>
            <a:endParaRPr lang="es-MX"/>
          </a:p>
        </p:txBody>
      </p:sp>
    </p:spTree>
    <p:extLst>
      <p:ext uri="{BB962C8B-B14F-4D97-AF65-F5344CB8AC3E}">
        <p14:creationId xmlns:p14="http://schemas.microsoft.com/office/powerpoint/2010/main" val="147787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985BA7-4D9C-4014-A0EE-DA4AFFD70BB0}" type="datetimeFigureOut">
              <a:rPr lang="es-MX" smtClean="0"/>
              <a:t>26/07/2018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C41F33-E326-4B8D-A01A-EC70296C0075}" type="slidenum">
              <a:rPr lang="es-MX" smtClean="0"/>
              <a:t>‹Nº›</a:t>
            </a:fld>
            <a:endParaRPr lang="es-MX"/>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58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985BA7-4D9C-4014-A0EE-DA4AFFD70BB0}" type="datetimeFigureOut">
              <a:rPr lang="es-MX" smtClean="0"/>
              <a:t>26/07/2018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C41F33-E326-4B8D-A01A-EC70296C0075}" type="slidenum">
              <a:rPr lang="es-MX" smtClean="0"/>
              <a:t>‹Nº›</a:t>
            </a:fld>
            <a:endParaRPr lang="es-MX"/>
          </a:p>
        </p:txBody>
      </p:sp>
    </p:spTree>
    <p:extLst>
      <p:ext uri="{BB962C8B-B14F-4D97-AF65-F5344CB8AC3E}">
        <p14:creationId xmlns:p14="http://schemas.microsoft.com/office/powerpoint/2010/main" val="123527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985BA7-4D9C-4014-A0EE-DA4AFFD70BB0}" type="datetimeFigureOut">
              <a:rPr lang="es-MX" smtClean="0"/>
              <a:t>26/07/2018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C41F33-E326-4B8D-A01A-EC70296C0075}" type="slidenum">
              <a:rPr lang="es-MX" smtClean="0"/>
              <a:t>‹Nº›</a:t>
            </a:fld>
            <a:endParaRPr lang="es-MX"/>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996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985BA7-4D9C-4014-A0EE-DA4AFFD70BB0}" type="datetimeFigureOut">
              <a:rPr lang="es-MX" smtClean="0"/>
              <a:t>26/07/2018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C41F33-E326-4B8D-A01A-EC70296C0075}" type="slidenum">
              <a:rPr lang="es-MX" smtClean="0"/>
              <a:t>‹Nº›</a:t>
            </a:fld>
            <a:endParaRPr lang="es-MX"/>
          </a:p>
        </p:txBody>
      </p:sp>
    </p:spTree>
    <p:extLst>
      <p:ext uri="{BB962C8B-B14F-4D97-AF65-F5344CB8AC3E}">
        <p14:creationId xmlns:p14="http://schemas.microsoft.com/office/powerpoint/2010/main" val="357667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985BA7-4D9C-4014-A0EE-DA4AFFD70BB0}" type="datetimeFigureOut">
              <a:rPr lang="es-MX" smtClean="0"/>
              <a:t>26/07/2018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8C41F33-E326-4B8D-A01A-EC70296C0075}" type="slidenum">
              <a:rPr lang="es-MX" smtClean="0"/>
              <a:t>‹Nº›</a:t>
            </a:fld>
            <a:endParaRPr lang="es-MX"/>
          </a:p>
        </p:txBody>
      </p:sp>
    </p:spTree>
    <p:extLst>
      <p:ext uri="{BB962C8B-B14F-4D97-AF65-F5344CB8AC3E}">
        <p14:creationId xmlns:p14="http://schemas.microsoft.com/office/powerpoint/2010/main" val="295269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985BA7-4D9C-4014-A0EE-DA4AFFD70BB0}" type="datetimeFigureOut">
              <a:rPr lang="es-MX" smtClean="0"/>
              <a:t>26/07/2018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8C41F33-E326-4B8D-A01A-EC70296C0075}" type="slidenum">
              <a:rPr lang="es-MX" smtClean="0"/>
              <a:t>‹Nº›</a:t>
            </a:fld>
            <a:endParaRPr lang="es-MX"/>
          </a:p>
        </p:txBody>
      </p:sp>
    </p:spTree>
    <p:extLst>
      <p:ext uri="{BB962C8B-B14F-4D97-AF65-F5344CB8AC3E}">
        <p14:creationId xmlns:p14="http://schemas.microsoft.com/office/powerpoint/2010/main" val="263439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85BA7-4D9C-4014-A0EE-DA4AFFD70BB0}" type="datetimeFigureOut">
              <a:rPr lang="es-MX" smtClean="0"/>
              <a:t>26/07/2018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8C41F33-E326-4B8D-A01A-EC70296C0075}" type="slidenum">
              <a:rPr lang="es-MX" smtClean="0"/>
              <a:t>‹Nº›</a:t>
            </a:fld>
            <a:endParaRPr lang="es-MX"/>
          </a:p>
        </p:txBody>
      </p:sp>
    </p:spTree>
    <p:extLst>
      <p:ext uri="{BB962C8B-B14F-4D97-AF65-F5344CB8AC3E}">
        <p14:creationId xmlns:p14="http://schemas.microsoft.com/office/powerpoint/2010/main" val="174638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985BA7-4D9C-4014-A0EE-DA4AFFD70BB0}" type="datetimeFigureOut">
              <a:rPr lang="es-MX" smtClean="0"/>
              <a:t>26/07/2018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C41F33-E326-4B8D-A01A-EC70296C0075}" type="slidenum">
              <a:rPr lang="es-MX" smtClean="0"/>
              <a:t>‹Nº›</a:t>
            </a:fld>
            <a:endParaRPr lang="es-MX"/>
          </a:p>
        </p:txBody>
      </p:sp>
    </p:spTree>
    <p:extLst>
      <p:ext uri="{BB962C8B-B14F-4D97-AF65-F5344CB8AC3E}">
        <p14:creationId xmlns:p14="http://schemas.microsoft.com/office/powerpoint/2010/main" val="122765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985BA7-4D9C-4014-A0EE-DA4AFFD70BB0}" type="datetimeFigureOut">
              <a:rPr lang="es-MX" smtClean="0"/>
              <a:t>26/07/2018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C41F33-E326-4B8D-A01A-EC70296C0075}" type="slidenum">
              <a:rPr lang="es-MX" smtClean="0"/>
              <a:t>‹Nº›</a:t>
            </a:fld>
            <a:endParaRPr lang="es-MX"/>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985BA7-4D9C-4014-A0EE-DA4AFFD70BB0}" type="datetimeFigureOut">
              <a:rPr lang="es-MX" smtClean="0"/>
              <a:t>26/07/2018</a:t>
            </a:fld>
            <a:endParaRPr lang="es-MX"/>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MX"/>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C41F33-E326-4B8D-A01A-EC70296C0075}" type="slidenum">
              <a:rPr lang="es-MX" smtClean="0"/>
              <a:t>‹Nº›</a:t>
            </a:fld>
            <a:endParaRPr lang="es-MX"/>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7574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284714-0060-4AEB-BEDA-8FEB8CA61819}"/>
              </a:ext>
            </a:extLst>
          </p:cNvPr>
          <p:cNvSpPr>
            <a:spLocks noGrp="1"/>
          </p:cNvSpPr>
          <p:nvPr>
            <p:ph type="ctrTitle"/>
          </p:nvPr>
        </p:nvSpPr>
        <p:spPr/>
        <p:txBody>
          <a:bodyPr/>
          <a:lstStyle/>
          <a:p>
            <a:r>
              <a:rPr lang="es-MX" dirty="0"/>
              <a:t>Fase 6 Control, medir y contar</a:t>
            </a:r>
          </a:p>
        </p:txBody>
      </p:sp>
      <p:sp>
        <p:nvSpPr>
          <p:cNvPr id="3" name="Subtítulo 2">
            <a:extLst>
              <a:ext uri="{FF2B5EF4-FFF2-40B4-BE49-F238E27FC236}">
                <a16:creationId xmlns:a16="http://schemas.microsoft.com/office/drawing/2014/main" id="{594C586D-CB66-4D9C-A092-F075CF8B8D3B}"/>
              </a:ext>
            </a:extLst>
          </p:cNvPr>
          <p:cNvSpPr>
            <a:spLocks noGrp="1"/>
          </p:cNvSpPr>
          <p:nvPr>
            <p:ph type="subTitle" idx="1"/>
          </p:nvPr>
        </p:nvSpPr>
        <p:spPr/>
        <p:txBody>
          <a:bodyPr/>
          <a:lstStyle/>
          <a:p>
            <a:r>
              <a:rPr lang="es-MX" dirty="0"/>
              <a:t>Alum. Daniel Andrés Guillen Cedeño</a:t>
            </a:r>
          </a:p>
        </p:txBody>
      </p:sp>
    </p:spTree>
    <p:extLst>
      <p:ext uri="{BB962C8B-B14F-4D97-AF65-F5344CB8AC3E}">
        <p14:creationId xmlns:p14="http://schemas.microsoft.com/office/powerpoint/2010/main" val="376911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1D5FD-533D-4546-AF21-1DB6F3A4772A}"/>
              </a:ext>
            </a:extLst>
          </p:cNvPr>
          <p:cNvSpPr>
            <a:spLocks noGrp="1"/>
          </p:cNvSpPr>
          <p:nvPr>
            <p:ph type="title"/>
          </p:nvPr>
        </p:nvSpPr>
        <p:spPr>
          <a:xfrm>
            <a:off x="699759" y="694252"/>
            <a:ext cx="7886700" cy="994172"/>
          </a:xfrm>
        </p:spPr>
        <p:txBody>
          <a:bodyPr/>
          <a:lstStyle/>
          <a:p>
            <a:r>
              <a:rPr lang="es-MX" dirty="0"/>
              <a:t>Posibles escenarios </a:t>
            </a:r>
          </a:p>
        </p:txBody>
      </p:sp>
      <p:graphicFrame>
        <p:nvGraphicFramePr>
          <p:cNvPr id="4" name="Marcador de contenido 3">
            <a:extLst>
              <a:ext uri="{FF2B5EF4-FFF2-40B4-BE49-F238E27FC236}">
                <a16:creationId xmlns:a16="http://schemas.microsoft.com/office/drawing/2014/main" id="{01B0FBB8-C328-4DE6-80E1-6DD095BC6511}"/>
              </a:ext>
            </a:extLst>
          </p:cNvPr>
          <p:cNvGraphicFramePr>
            <a:graphicFrameLocks noGrp="1"/>
          </p:cNvGraphicFramePr>
          <p:nvPr>
            <p:ph idx="1"/>
            <p:extLst>
              <p:ext uri="{D42A27DB-BD31-4B8C-83A1-F6EECF244321}">
                <p14:modId xmlns:p14="http://schemas.microsoft.com/office/powerpoint/2010/main" val="4256120294"/>
              </p:ext>
            </p:extLst>
          </p:nvPr>
        </p:nvGraphicFramePr>
        <p:xfrm>
          <a:off x="514350" y="1982392"/>
          <a:ext cx="7886700" cy="404622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3383183897"/>
                    </a:ext>
                  </a:extLst>
                </a:gridCol>
                <a:gridCol w="3143250">
                  <a:extLst>
                    <a:ext uri="{9D8B030D-6E8A-4147-A177-3AD203B41FA5}">
                      <a16:colId xmlns:a16="http://schemas.microsoft.com/office/drawing/2014/main" val="1998256612"/>
                    </a:ext>
                  </a:extLst>
                </a:gridCol>
                <a:gridCol w="3543300">
                  <a:extLst>
                    <a:ext uri="{9D8B030D-6E8A-4147-A177-3AD203B41FA5}">
                      <a16:colId xmlns:a16="http://schemas.microsoft.com/office/drawing/2014/main" val="5304483"/>
                    </a:ext>
                  </a:extLst>
                </a:gridCol>
              </a:tblGrid>
              <a:tr h="592931">
                <a:tc>
                  <a:txBody>
                    <a:bodyPr/>
                    <a:lstStyle/>
                    <a:p>
                      <a:r>
                        <a:rPr lang="es-MX" sz="1400" dirty="0"/>
                        <a:t>Descripción de</a:t>
                      </a:r>
                    </a:p>
                    <a:p>
                      <a:r>
                        <a:rPr lang="es-MX" sz="1400" dirty="0"/>
                        <a:t>Escenarios</a:t>
                      </a:r>
                    </a:p>
                  </a:txBody>
                  <a:tcPr marL="68580" marR="68580" marT="34290" marB="34290"/>
                </a:tc>
                <a:tc>
                  <a:txBody>
                    <a:bodyPr/>
                    <a:lstStyle/>
                    <a:p>
                      <a:r>
                        <a:rPr lang="es-MX" sz="1400" dirty="0"/>
                        <a:t>Propuesta de solución </a:t>
                      </a:r>
                    </a:p>
                  </a:txBody>
                  <a:tcPr marL="68580" marR="68580" marT="34290" marB="34290"/>
                </a:tc>
                <a:tc>
                  <a:txBody>
                    <a:bodyPr/>
                    <a:lstStyle/>
                    <a:p>
                      <a:r>
                        <a:rPr lang="es-MX" sz="1400" dirty="0"/>
                        <a:t>Acciones</a:t>
                      </a:r>
                    </a:p>
                  </a:txBody>
                  <a:tcPr marL="68580" marR="68580" marT="34290" marB="34290"/>
                </a:tc>
                <a:extLst>
                  <a:ext uri="{0D108BD9-81ED-4DB2-BD59-A6C34878D82A}">
                    <a16:rowId xmlns:a16="http://schemas.microsoft.com/office/drawing/2014/main" val="1032392389"/>
                  </a:ext>
                </a:extLst>
              </a:tr>
              <a:tr h="1303020">
                <a:tc>
                  <a:txBody>
                    <a:bodyPr/>
                    <a:lstStyle/>
                    <a:p>
                      <a:r>
                        <a:rPr lang="es-MX" sz="1400" dirty="0"/>
                        <a:t>El mejor</a:t>
                      </a:r>
                    </a:p>
                  </a:txBody>
                  <a:tcPr marL="68580" marR="68580" marT="34290" marB="34290"/>
                </a:tc>
                <a:tc>
                  <a:txBody>
                    <a:bodyPr/>
                    <a:lstStyle/>
                    <a:p>
                      <a:r>
                        <a:rPr lang="es-MX" sz="1400" dirty="0"/>
                        <a:t>Que se apruebe el proyecto, que obtenga los recursos económicos para poder comprar las lamparas e instalarlas. Que cuente con la participación de personal capacitado y con muchas ganas de trabajar en el proyecto. </a:t>
                      </a:r>
                    </a:p>
                  </a:txBody>
                  <a:tcPr marL="68580" marR="68580" marT="34290" marB="34290"/>
                </a:tc>
                <a:tc>
                  <a:txBody>
                    <a:bodyPr/>
                    <a:lstStyle/>
                    <a:p>
                      <a:r>
                        <a:rPr lang="es-MX" sz="1400" dirty="0"/>
                        <a:t>Como puedo mantener el desarrollo del proyecto así? Para poder realizar este proyecto exitosamente se tendría que seguir el programa según el tiempo y recursos humanos ya establecidos.</a:t>
                      </a:r>
                    </a:p>
                    <a:p>
                      <a:endParaRPr lang="es-MX" sz="1400" dirty="0"/>
                    </a:p>
                  </a:txBody>
                  <a:tcPr marL="68580" marR="68580" marT="34290" marB="34290"/>
                </a:tc>
                <a:extLst>
                  <a:ext uri="{0D108BD9-81ED-4DB2-BD59-A6C34878D82A}">
                    <a16:rowId xmlns:a16="http://schemas.microsoft.com/office/drawing/2014/main" val="3259943892"/>
                  </a:ext>
                </a:extLst>
              </a:tr>
              <a:tr h="1920240">
                <a:tc>
                  <a:txBody>
                    <a:bodyPr/>
                    <a:lstStyle/>
                    <a:p>
                      <a:r>
                        <a:rPr lang="es-MX" sz="1400" dirty="0"/>
                        <a:t>El peor</a:t>
                      </a:r>
                    </a:p>
                  </a:txBody>
                  <a:tcPr marL="68580" marR="68580" marT="34290" marB="34290"/>
                </a:tc>
                <a:tc>
                  <a:txBody>
                    <a:bodyPr/>
                    <a:lstStyle/>
                    <a:p>
                      <a:r>
                        <a:rPr lang="es-MX" sz="1400" dirty="0"/>
                        <a:t>Seria que no aprobaran el proyecto, que no se consiguieran recursos, que no se tuviera personal entusiasta con el proyecto ni capacitado. Y lo peor seria que no se consiguieran los recursos económicos. Y que no se realizara el proyecto. </a:t>
                      </a:r>
                    </a:p>
                  </a:txBody>
                  <a:tcPr marL="68580" marR="68580" marT="34290" marB="34290"/>
                </a:tc>
                <a:tc>
                  <a:txBody>
                    <a:bodyPr/>
                    <a:lstStyle/>
                    <a:p>
                      <a:r>
                        <a:rPr lang="es-MX" sz="1400" dirty="0"/>
                        <a:t>Como puedo mejorar el desarrollo del proyecto? Primero para poder realizar el proyecto y no tener problemas se tendría que hablar con los vecinos para que aprueben el proyecto y también pensar si también pudieran  cooperar para la compra de las lamparas. Ya solo abría que buscar donaciones para instalar las lamparas y ya seria mas fácil. </a:t>
                      </a:r>
                    </a:p>
                    <a:p>
                      <a:endParaRPr lang="es-MX" sz="1400" dirty="0"/>
                    </a:p>
                  </a:txBody>
                  <a:tcPr marL="68580" marR="68580" marT="34290" marB="34290"/>
                </a:tc>
                <a:extLst>
                  <a:ext uri="{0D108BD9-81ED-4DB2-BD59-A6C34878D82A}">
                    <a16:rowId xmlns:a16="http://schemas.microsoft.com/office/drawing/2014/main" val="754542125"/>
                  </a:ext>
                </a:extLst>
              </a:tr>
            </a:tbl>
          </a:graphicData>
        </a:graphic>
      </p:graphicFrame>
    </p:spTree>
    <p:extLst>
      <p:ext uri="{BB962C8B-B14F-4D97-AF65-F5344CB8AC3E}">
        <p14:creationId xmlns:p14="http://schemas.microsoft.com/office/powerpoint/2010/main" val="412875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5B97FD-85CE-479F-BD90-8D08A8FFED16}"/>
              </a:ext>
            </a:extLst>
          </p:cNvPr>
          <p:cNvSpPr>
            <a:spLocks noGrp="1"/>
          </p:cNvSpPr>
          <p:nvPr>
            <p:ph type="title"/>
          </p:nvPr>
        </p:nvSpPr>
        <p:spPr/>
        <p:txBody>
          <a:bodyPr/>
          <a:lstStyle/>
          <a:p>
            <a:r>
              <a:rPr lang="es-MX" dirty="0"/>
              <a:t>Posibles escenarios</a:t>
            </a:r>
          </a:p>
        </p:txBody>
      </p:sp>
      <p:pic>
        <p:nvPicPr>
          <p:cNvPr id="6" name="Imagen 5">
            <a:extLst>
              <a:ext uri="{FF2B5EF4-FFF2-40B4-BE49-F238E27FC236}">
                <a16:creationId xmlns:a16="http://schemas.microsoft.com/office/drawing/2014/main" id="{E1A31014-BE0D-4CBE-A04F-C360AD20D648}"/>
              </a:ext>
            </a:extLst>
          </p:cNvPr>
          <p:cNvPicPr>
            <a:picLocks noChangeAspect="1"/>
          </p:cNvPicPr>
          <p:nvPr/>
        </p:nvPicPr>
        <p:blipFill>
          <a:blip r:embed="rId2"/>
          <a:stretch>
            <a:fillRect/>
          </a:stretch>
        </p:blipFill>
        <p:spPr>
          <a:xfrm>
            <a:off x="6210966" y="4773169"/>
            <a:ext cx="3942684" cy="1981199"/>
          </a:xfrm>
          <a:prstGeom prst="rect">
            <a:avLst/>
          </a:prstGeom>
        </p:spPr>
      </p:pic>
      <p:pic>
        <p:nvPicPr>
          <p:cNvPr id="4" name="Marcador de contenido 3">
            <a:extLst>
              <a:ext uri="{FF2B5EF4-FFF2-40B4-BE49-F238E27FC236}">
                <a16:creationId xmlns:a16="http://schemas.microsoft.com/office/drawing/2014/main" id="{5A6E2C11-533D-4FCD-91B3-52136226B75A}"/>
              </a:ext>
            </a:extLst>
          </p:cNvPr>
          <p:cNvPicPr>
            <a:picLocks noGrp="1" noChangeAspect="1"/>
          </p:cNvPicPr>
          <p:nvPr>
            <p:ph idx="1"/>
          </p:nvPr>
        </p:nvPicPr>
        <p:blipFill>
          <a:blip r:embed="rId3"/>
          <a:stretch>
            <a:fillRect/>
          </a:stretch>
        </p:blipFill>
        <p:spPr>
          <a:xfrm>
            <a:off x="555342" y="1733550"/>
            <a:ext cx="6959884" cy="4781550"/>
          </a:xfrm>
          <a:prstGeom prst="rect">
            <a:avLst/>
          </a:prstGeom>
        </p:spPr>
      </p:pic>
    </p:spTree>
    <p:extLst>
      <p:ext uri="{BB962C8B-B14F-4D97-AF65-F5344CB8AC3E}">
        <p14:creationId xmlns:p14="http://schemas.microsoft.com/office/powerpoint/2010/main" val="65801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7E206E9-2E8C-445C-B770-F49C5FE11F44}"/>
              </a:ext>
            </a:extLst>
          </p:cNvPr>
          <p:cNvPicPr>
            <a:picLocks noChangeAspect="1"/>
          </p:cNvPicPr>
          <p:nvPr/>
        </p:nvPicPr>
        <p:blipFill>
          <a:blip r:embed="rId2"/>
          <a:stretch>
            <a:fillRect/>
          </a:stretch>
        </p:blipFill>
        <p:spPr>
          <a:xfrm>
            <a:off x="2914651" y="1368171"/>
            <a:ext cx="1104899" cy="1104899"/>
          </a:xfrm>
          <a:prstGeom prst="rect">
            <a:avLst/>
          </a:prstGeom>
        </p:spPr>
      </p:pic>
      <p:sp>
        <p:nvSpPr>
          <p:cNvPr id="2" name="Título 1">
            <a:extLst>
              <a:ext uri="{FF2B5EF4-FFF2-40B4-BE49-F238E27FC236}">
                <a16:creationId xmlns:a16="http://schemas.microsoft.com/office/drawing/2014/main" id="{2AFFFDB9-6E70-44E6-A0FA-CDAED65558D0}"/>
              </a:ext>
            </a:extLst>
          </p:cNvPr>
          <p:cNvSpPr>
            <a:spLocks noGrp="1"/>
          </p:cNvSpPr>
          <p:nvPr>
            <p:ph type="title"/>
          </p:nvPr>
        </p:nvSpPr>
        <p:spPr>
          <a:xfrm>
            <a:off x="768096" y="861441"/>
            <a:ext cx="7290054" cy="1499616"/>
          </a:xfrm>
        </p:spPr>
        <p:txBody>
          <a:bodyPr>
            <a:normAutofit fontScale="90000"/>
          </a:bodyPr>
          <a:lstStyle/>
          <a:p>
            <a:r>
              <a:rPr lang="es-MX" dirty="0"/>
              <a:t>3. Reflexiona y responde las siguientes preguntas:</a:t>
            </a:r>
            <a:br>
              <a:rPr lang="es-MX" dirty="0"/>
            </a:br>
            <a:endParaRPr lang="es-MX" dirty="0"/>
          </a:p>
        </p:txBody>
      </p:sp>
      <p:sp>
        <p:nvSpPr>
          <p:cNvPr id="3" name="Marcador de contenido 2">
            <a:extLst>
              <a:ext uri="{FF2B5EF4-FFF2-40B4-BE49-F238E27FC236}">
                <a16:creationId xmlns:a16="http://schemas.microsoft.com/office/drawing/2014/main" id="{06C38977-8BCD-4034-B7B0-C8F9D101B70D}"/>
              </a:ext>
            </a:extLst>
          </p:cNvPr>
          <p:cNvSpPr>
            <a:spLocks noGrp="1"/>
          </p:cNvSpPr>
          <p:nvPr>
            <p:ph idx="1"/>
          </p:nvPr>
        </p:nvSpPr>
        <p:spPr>
          <a:xfrm>
            <a:off x="485775" y="2028825"/>
            <a:ext cx="8172450" cy="4829175"/>
          </a:xfrm>
        </p:spPr>
        <p:txBody>
          <a:bodyPr>
            <a:normAutofit fontScale="92500" lnSpcReduction="10000"/>
          </a:bodyPr>
          <a:lstStyle/>
          <a:p>
            <a:endParaRPr lang="es-MX" dirty="0"/>
          </a:p>
          <a:p>
            <a:r>
              <a:rPr lang="es-MX" dirty="0">
                <a:latin typeface="Times New Roman" panose="02020603050405020304" pitchFamily="18" charset="0"/>
                <a:cs typeface="Times New Roman" panose="02020603050405020304" pitchFamily="18" charset="0"/>
              </a:rPr>
              <a:t>a. ¿Qué estándares te servirían para identificar el peor de los escenarios? La presentación del proyecto a los vecinos de una zona en especifico, a </a:t>
            </a:r>
            <a:r>
              <a:rPr lang="es-MX" dirty="0" err="1">
                <a:latin typeface="Times New Roman" panose="02020603050405020304" pitchFamily="18" charset="0"/>
                <a:cs typeface="Times New Roman" panose="02020603050405020304" pitchFamily="18" charset="0"/>
              </a:rPr>
              <a:t>ONGs</a:t>
            </a:r>
            <a:r>
              <a:rPr lang="es-MX" dirty="0">
                <a:latin typeface="Times New Roman" panose="02020603050405020304" pitchFamily="18" charset="0"/>
                <a:cs typeface="Times New Roman" panose="02020603050405020304" pitchFamily="18" charset="0"/>
              </a:rPr>
              <a:t>, a las autoridades. Y revisar la aceptación del proyecto y ver a cuantas personas les interesa que se lleve a cabo.</a:t>
            </a:r>
          </a:p>
          <a:p>
            <a:r>
              <a:rPr lang="es-MX" dirty="0">
                <a:latin typeface="Times New Roman" panose="02020603050405020304" pitchFamily="18" charset="0"/>
                <a:cs typeface="Times New Roman" panose="02020603050405020304" pitchFamily="18" charset="0"/>
              </a:rPr>
              <a:t>b. ¿Qué estándares te servirían como guía para cerciorarte de que las acciones propuestas para mejorar el desarrollo de tu proyecto son adecuadas? Revisar donde se han realizado proyectos parecidos a este y ver como trabajaron, donde buscaron el financiamiento, donde presentaron el proyecto. Y ser si fue exitoso o no y dependiendo de la información tratar de cambiar estos aspectos para mejorar el proyecto. </a:t>
            </a:r>
          </a:p>
          <a:p>
            <a:r>
              <a:rPr lang="es-MX" dirty="0">
                <a:latin typeface="Times New Roman" panose="02020603050405020304" pitchFamily="18" charset="0"/>
                <a:cs typeface="Times New Roman" panose="02020603050405020304" pitchFamily="18" charset="0"/>
              </a:rPr>
              <a:t>c. ¿De qué tipo tendrían que ser los estándares para medir los resultados de tu proyecto? Pueden ser de calidad, cantidad, tiempo, finanzas, etc. ¿Por qué? Los estándares para medir los resultados de este proyecto, son primero tener el personal adecuado para la realización del proyecto después, la búsqueda de los recursos económicos para poder comprar las lamparas y todo lo que se necesite. Y por ultimo tener una supervisiones de los tiempo de realización de cada tarea. </a:t>
            </a:r>
          </a:p>
          <a:p>
            <a:endParaRPr lang="es-MX" dirty="0"/>
          </a:p>
        </p:txBody>
      </p:sp>
    </p:spTree>
    <p:extLst>
      <p:ext uri="{BB962C8B-B14F-4D97-AF65-F5344CB8AC3E}">
        <p14:creationId xmlns:p14="http://schemas.microsoft.com/office/powerpoint/2010/main" val="140260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A5F21E-BFB1-4028-AB5F-C8A7F01A9FE2}"/>
              </a:ext>
            </a:extLst>
          </p:cNvPr>
          <p:cNvPicPr>
            <a:picLocks noChangeAspect="1"/>
          </p:cNvPicPr>
          <p:nvPr/>
        </p:nvPicPr>
        <p:blipFill>
          <a:blip r:embed="rId2"/>
          <a:stretch>
            <a:fillRect/>
          </a:stretch>
        </p:blipFill>
        <p:spPr>
          <a:xfrm>
            <a:off x="6124228" y="800671"/>
            <a:ext cx="2251676" cy="1499616"/>
          </a:xfrm>
          <a:prstGeom prst="rect">
            <a:avLst/>
          </a:prstGeom>
        </p:spPr>
      </p:pic>
      <p:sp>
        <p:nvSpPr>
          <p:cNvPr id="2" name="Título 1">
            <a:extLst>
              <a:ext uri="{FF2B5EF4-FFF2-40B4-BE49-F238E27FC236}">
                <a16:creationId xmlns:a16="http://schemas.microsoft.com/office/drawing/2014/main" id="{10559B0A-F113-456F-84FA-CA0F7EE3AC19}"/>
              </a:ext>
            </a:extLst>
          </p:cNvPr>
          <p:cNvSpPr>
            <a:spLocks noGrp="1"/>
          </p:cNvSpPr>
          <p:nvPr>
            <p:ph type="title"/>
          </p:nvPr>
        </p:nvSpPr>
        <p:spPr/>
        <p:txBody>
          <a:bodyPr>
            <a:normAutofit fontScale="90000"/>
          </a:bodyPr>
          <a:lstStyle/>
          <a:p>
            <a:r>
              <a:rPr lang="es-MX" dirty="0"/>
              <a:t>4. Enlista, al menos, 10 estándares que posibiliten el seguimiento del desarrollo de tu proyecto.</a:t>
            </a:r>
            <a:br>
              <a:rPr lang="es-MX" dirty="0"/>
            </a:br>
            <a:endParaRPr lang="es-MX" dirty="0"/>
          </a:p>
        </p:txBody>
      </p:sp>
      <p:sp>
        <p:nvSpPr>
          <p:cNvPr id="3" name="Marcador de contenido 2">
            <a:extLst>
              <a:ext uri="{FF2B5EF4-FFF2-40B4-BE49-F238E27FC236}">
                <a16:creationId xmlns:a16="http://schemas.microsoft.com/office/drawing/2014/main" id="{FA25011E-A981-49DF-AFC8-70B5B1CF1055}"/>
              </a:ext>
            </a:extLst>
          </p:cNvPr>
          <p:cNvSpPr>
            <a:spLocks noGrp="1"/>
          </p:cNvSpPr>
          <p:nvPr>
            <p:ph idx="1"/>
          </p:nvPr>
        </p:nvSpPr>
        <p:spPr>
          <a:xfrm>
            <a:off x="542925" y="2000249"/>
            <a:ext cx="8229600" cy="4495801"/>
          </a:xfrm>
        </p:spPr>
        <p:txBody>
          <a:bodyPr>
            <a:normAutofit fontScale="77500" lnSpcReduction="20000"/>
          </a:bodyPr>
          <a:lstStyle/>
          <a:p>
            <a:r>
              <a:rPr lang="es-MX" dirty="0"/>
              <a:t>1. Primero yo diría que obtener una cita para la presentación del proyecto.</a:t>
            </a:r>
          </a:p>
          <a:p>
            <a:r>
              <a:rPr lang="es-MX" dirty="0"/>
              <a:t>2. Que los vecinos, autoridades y </a:t>
            </a:r>
            <a:r>
              <a:rPr lang="es-MX" dirty="0" err="1"/>
              <a:t>ONGs</a:t>
            </a:r>
            <a:r>
              <a:rPr lang="es-MX" dirty="0"/>
              <a:t>, autoricen el proyecto para poder realizarlo.</a:t>
            </a:r>
          </a:p>
          <a:p>
            <a:r>
              <a:rPr lang="es-MX" dirty="0"/>
              <a:t>3. Contar con Recursos Humanos, de personal con mucha experiencia y ganas de participar en este proyecto.</a:t>
            </a:r>
          </a:p>
          <a:p>
            <a:r>
              <a:rPr lang="es-MX" dirty="0"/>
              <a:t>4. Contar con Recursos Económicos, para poder realizar este proyecto.</a:t>
            </a:r>
          </a:p>
          <a:p>
            <a:r>
              <a:rPr lang="es-MX" dirty="0"/>
              <a:t>5. Elaborar el proyecto y las actividades de acuerdo al programa ya establecido.</a:t>
            </a:r>
          </a:p>
          <a:p>
            <a:r>
              <a:rPr lang="es-MX" dirty="0"/>
              <a:t>6. Elaboración el proyecto y el programa de acuerdo a los resultados obtenidos de las visitas con los vecinos beneficiarios del proyecto. </a:t>
            </a:r>
          </a:p>
          <a:p>
            <a:r>
              <a:rPr lang="es-MX" dirty="0"/>
              <a:t>7. Dar un seguimiento a todas las faces que ya están acordadas.</a:t>
            </a:r>
          </a:p>
          <a:p>
            <a:r>
              <a:rPr lang="es-MX" dirty="0"/>
              <a:t>8. Publicar cada paso que se de con el proyecto en las redes sociales para que el proyecto se de a conocer. </a:t>
            </a:r>
          </a:p>
          <a:p>
            <a:r>
              <a:rPr lang="es-MX" dirty="0"/>
              <a:t>9. Revisar las cotizaciones y ver donde se van a comprar todos las lamparas y que empresa las instalara. </a:t>
            </a:r>
          </a:p>
          <a:p>
            <a:r>
              <a:rPr lang="es-MX" dirty="0"/>
              <a:t>10. Realizar una junta con todos los vecinos para que estén todos informados sobre como se va ha realizar el proyecto e informarles que se espera de ellos y que resultados se esperan obtener del proyecto. </a:t>
            </a:r>
          </a:p>
          <a:p>
            <a:endParaRPr lang="es-MX" dirty="0"/>
          </a:p>
        </p:txBody>
      </p:sp>
    </p:spTree>
    <p:extLst>
      <p:ext uri="{BB962C8B-B14F-4D97-AF65-F5344CB8AC3E}">
        <p14:creationId xmlns:p14="http://schemas.microsoft.com/office/powerpoint/2010/main" val="3890715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65</TotalTime>
  <Words>647</Words>
  <Application>Microsoft Office PowerPoint</Application>
  <PresentationFormat>Presentación en pantalla (4:3)</PresentationFormat>
  <Paragraphs>30</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Times New Roman</vt:lpstr>
      <vt:lpstr>Tw Cen MT</vt:lpstr>
      <vt:lpstr>Tw Cen MT Condensed</vt:lpstr>
      <vt:lpstr>Wingdings 3</vt:lpstr>
      <vt:lpstr>Integral</vt:lpstr>
      <vt:lpstr>Fase 6 Control, medir y contar</vt:lpstr>
      <vt:lpstr>Posibles escenarios </vt:lpstr>
      <vt:lpstr>Posibles escenarios</vt:lpstr>
      <vt:lpstr>3. Reflexiona y responde las siguientes preguntas: </vt:lpstr>
      <vt:lpstr>4. Enlista, al menos, 10 estándares que posibiliten el seguimiento del desarrollo de tu proyecto.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SERVIDOR</dc:creator>
  <cp:lastModifiedBy>SERVIDOR</cp:lastModifiedBy>
  <cp:revision>10</cp:revision>
  <dcterms:created xsi:type="dcterms:W3CDTF">2018-07-26T18:32:45Z</dcterms:created>
  <dcterms:modified xsi:type="dcterms:W3CDTF">2018-07-26T19:38:34Z</dcterms:modified>
</cp:coreProperties>
</file>