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32"/>
  </p:notesMasterIdLst>
  <p:sldIdLst>
    <p:sldId id="334" r:id="rId2"/>
    <p:sldId id="335" r:id="rId3"/>
    <p:sldId id="368" r:id="rId4"/>
    <p:sldId id="336" r:id="rId5"/>
    <p:sldId id="337" r:id="rId6"/>
    <p:sldId id="338" r:id="rId7"/>
    <p:sldId id="339" r:id="rId8"/>
    <p:sldId id="340" r:id="rId9"/>
    <p:sldId id="351" r:id="rId10"/>
    <p:sldId id="341" r:id="rId11"/>
    <p:sldId id="347" r:id="rId12"/>
    <p:sldId id="348" r:id="rId13"/>
    <p:sldId id="349" r:id="rId14"/>
    <p:sldId id="350" r:id="rId15"/>
    <p:sldId id="331" r:id="rId16"/>
    <p:sldId id="352" r:id="rId17"/>
    <p:sldId id="353" r:id="rId18"/>
    <p:sldId id="354" r:id="rId19"/>
    <p:sldId id="355" r:id="rId20"/>
    <p:sldId id="364" r:id="rId21"/>
    <p:sldId id="356" r:id="rId22"/>
    <p:sldId id="357" r:id="rId23"/>
    <p:sldId id="358" r:id="rId24"/>
    <p:sldId id="359" r:id="rId25"/>
    <p:sldId id="360" r:id="rId26"/>
    <p:sldId id="362" r:id="rId27"/>
    <p:sldId id="361" r:id="rId28"/>
    <p:sldId id="365" r:id="rId29"/>
    <p:sldId id="366" r:id="rId30"/>
    <p:sldId id="367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99"/>
    <a:srgbClr val="FFFFFF"/>
    <a:srgbClr val="CC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8" autoAdjust="0"/>
    <p:restoredTop sz="90701" autoAdjust="0"/>
  </p:normalViewPr>
  <p:slideViewPr>
    <p:cSldViewPr>
      <p:cViewPr varScale="1">
        <p:scale>
          <a:sx n="68" d="100"/>
          <a:sy n="68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2AB1DDCA-D4C9-4CF5-8CAE-6EE2306782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845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34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72035" name="Freeform 3"/>
            <p:cNvSpPr>
              <a:spLocks/>
            </p:cNvSpPr>
            <p:nvPr/>
          </p:nvSpPr>
          <p:spPr bwMode="ltGray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36" name="Freeform 4"/>
            <p:cNvSpPr>
              <a:spLocks/>
            </p:cNvSpPr>
            <p:nvPr/>
          </p:nvSpPr>
          <p:spPr bwMode="ltGray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37" name="Freeform 5"/>
            <p:cNvSpPr>
              <a:spLocks/>
            </p:cNvSpPr>
            <p:nvPr/>
          </p:nvSpPr>
          <p:spPr bwMode="ltGray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38" name="Freeform 6"/>
            <p:cNvSpPr>
              <a:spLocks/>
            </p:cNvSpPr>
            <p:nvPr/>
          </p:nvSpPr>
          <p:spPr bwMode="ltGray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03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204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204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204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204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6229B43-4E1B-472C-8C93-0C0603E8C5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639988-0555-400E-93A7-3C15C4A8F36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0D5D94-BC9E-480F-AF31-247606EC44B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EF82CC-3C83-4423-9D1B-786333D09F4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764F2F-7157-4162-BD58-5E97C1EEA9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8E41C7-8862-4F19-B7AB-F1F7F9838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D297A3-B415-44B7-97B9-E700445D75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BE0D8E-A03E-4964-A6F3-9B9312B68C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79ABC5-E470-441B-915B-94867789EF2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FBAA98-0750-4912-B145-C822E71932E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60FE4B-A501-4747-BAC3-00A7E273A2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10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71011" name="Freeform 3"/>
            <p:cNvSpPr>
              <a:spLocks/>
            </p:cNvSpPr>
            <p:nvPr/>
          </p:nvSpPr>
          <p:spPr bwMode="ltGray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12" name="Freeform 4"/>
            <p:cNvSpPr>
              <a:spLocks/>
            </p:cNvSpPr>
            <p:nvPr/>
          </p:nvSpPr>
          <p:spPr bwMode="ltGray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13" name="Freeform 5"/>
            <p:cNvSpPr>
              <a:spLocks/>
            </p:cNvSpPr>
            <p:nvPr/>
          </p:nvSpPr>
          <p:spPr bwMode="ltGray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14" name="Freeform 6"/>
            <p:cNvSpPr>
              <a:spLocks/>
            </p:cNvSpPr>
            <p:nvPr/>
          </p:nvSpPr>
          <p:spPr bwMode="ltGray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10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10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10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7101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ffectLst/>
              </a:defRPr>
            </a:lvl1pPr>
          </a:lstStyle>
          <a:p>
            <a:fld id="{07AE6889-7F05-4AE7-A0DC-97EFA57AA59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ffectLst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__3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Microsoft_Word_97_-_2003___1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___2.xls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684213" y="1916113"/>
            <a:ext cx="77724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微机原理及接口技术</a:t>
            </a:r>
            <a:b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复习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207375" cy="61869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第三章 指令系统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一、寻址方式</a:t>
            </a:r>
          </a:p>
          <a:p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即寻找操作数位置的方式，操作数在计算机中所处的位置不同，寻址方式不同。操作数在计算机中的位置可以为：</a:t>
            </a:r>
          </a:p>
          <a:p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在指令中</a:t>
            </a:r>
            <a:r>
              <a:rPr lang="en-US" altLang="zh-CN" sz="2400" dirty="0">
                <a:effectLst/>
                <a:latin typeface="Arial"/>
                <a:ea typeface="隶书" pitchFamily="49" charset="-122"/>
              </a:rPr>
              <a:t>——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立即数寻址</a:t>
            </a:r>
          </a:p>
          <a:p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在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中   </a:t>
            </a:r>
            <a:r>
              <a:rPr lang="en-US" altLang="zh-CN" sz="2400" dirty="0">
                <a:effectLst/>
                <a:latin typeface="Arial"/>
                <a:ea typeface="隶书" pitchFamily="49" charset="-122"/>
              </a:rPr>
              <a:t>——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寄存器寻址</a:t>
            </a:r>
          </a:p>
          <a:p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在内存中</a:t>
            </a:r>
            <a:r>
              <a:rPr lang="en-US" altLang="zh-CN" sz="2400" dirty="0">
                <a:effectLst/>
                <a:latin typeface="Arial"/>
                <a:ea typeface="隶书" pitchFamily="49" charset="-122"/>
              </a:rPr>
              <a:t>——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段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R:EA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，其中：</a:t>
            </a:r>
          </a:p>
          <a:p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在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端口中</a:t>
            </a:r>
            <a:r>
              <a:rPr lang="en-US" altLang="zh-CN" sz="2400" dirty="0">
                <a:effectLst/>
                <a:latin typeface="Arial"/>
                <a:ea typeface="隶书" pitchFamily="49" charset="-122"/>
              </a:rPr>
              <a:t>——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直接寻址（如：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IN AL,n8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）和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间接寻址（如：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IN  AL,DX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）。 </a:t>
            </a:r>
          </a:p>
          <a:p>
            <a:pPr algn="ctr"/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注意寻址方式中的隐含规定！</a:t>
            </a:r>
          </a:p>
        </p:txBody>
      </p:sp>
      <p:graphicFrame>
        <p:nvGraphicFramePr>
          <p:cNvPr id="337923" name="Object 3"/>
          <p:cNvGraphicFramePr>
            <a:graphicFrameLocks noChangeAspect="1"/>
          </p:cNvGraphicFramePr>
          <p:nvPr/>
        </p:nvGraphicFramePr>
        <p:xfrm>
          <a:off x="2173288" y="3429000"/>
          <a:ext cx="42926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5" name="公式" r:id="rId3" imgW="1244520" imgH="685800" progId="Equation.3">
                  <p:embed/>
                </p:oleObj>
              </mc:Choice>
              <mc:Fallback>
                <p:oleObj name="公式" r:id="rId3" imgW="1244520" imgH="685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3429000"/>
                        <a:ext cx="4292600" cy="165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114" name="Object 2"/>
          <p:cNvGraphicFramePr>
            <a:graphicFrameLocks noChangeAspect="1"/>
          </p:cNvGraphicFramePr>
          <p:nvPr/>
        </p:nvGraphicFramePr>
        <p:xfrm>
          <a:off x="457200" y="765175"/>
          <a:ext cx="8686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6" name="文档" r:id="rId4" imgW="11796120" imgH="9699480" progId="Word.Document.8">
                  <p:embed/>
                </p:oleObj>
              </mc:Choice>
              <mc:Fallback>
                <p:oleObj name="文档" r:id="rId4" imgW="11796120" imgH="96994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65175"/>
                        <a:ext cx="86868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539750" y="260350"/>
            <a:ext cx="2012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二、指令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090" name="Group 2"/>
          <p:cNvGraphicFramePr>
            <a:graphicFrameLocks noGrp="1"/>
          </p:cNvGraphicFramePr>
          <p:nvPr/>
        </p:nvGraphicFramePr>
        <p:xfrm>
          <a:off x="250825" y="692150"/>
          <a:ext cx="8618538" cy="5450716"/>
        </p:xfrm>
        <a:graphic>
          <a:graphicData uri="http://schemas.openxmlformats.org/drawingml/2006/table">
            <a:tbl>
              <a:tblPr/>
              <a:tblGrid>
                <a:gridCol w="954088"/>
                <a:gridCol w="1698625"/>
                <a:gridCol w="5965825"/>
              </a:tblGrid>
              <a:tr h="358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指令类型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助记符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串处理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串操作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MOVSB/W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CMPSB/W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SCASB/W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STOSB/W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LODSB/W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重复前缀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REP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REPZ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/REPE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REPNZ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/REPNE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程序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控制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转移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无条件转移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JMP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条件转移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JZ/JE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JNZ/JNE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JS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JNS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JO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JNO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JP/JPE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JNP/JPO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JA/JNBE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JNA/JBE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JB/JNAE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JNB/JAE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JG/JNLE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JNG/JLE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JL/JNGE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JNL/JGE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循环控制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LOOP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JCXZ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LOOPZ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/LOOPE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LOOPNZ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/LOOPNE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子程序调用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CALL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RET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中断指令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INT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INTO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IRET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处理器控制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CLC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STC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CLD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STD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CLI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STI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CMC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HLT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NOP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WAIT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ESC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LOCK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4571764" cy="12009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第四章 汇编程序设计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一、汇编的结构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900113" y="1462088"/>
            <a:ext cx="7559675" cy="520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[.486]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DATA   </a:t>
            </a:r>
            <a:r>
              <a:rPr lang="en-US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SEGMENT</a:t>
            </a:r>
            <a:r>
              <a:rPr lang="en-US" altLang="zh-CN" sz="22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 [USE16/USE32]      </a:t>
            </a:r>
            <a:r>
              <a:rPr lang="zh-CN" altLang="en-US" sz="22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；定义数据段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        </a:t>
            </a:r>
            <a:r>
              <a:rPr lang="en-US" altLang="zh-CN" sz="2200">
                <a:solidFill>
                  <a:srgbClr val="0000FF"/>
                </a:solidFill>
                <a:effectLst/>
                <a:latin typeface="Arial"/>
                <a:ea typeface="隶书" pitchFamily="49" charset="-122"/>
              </a:rPr>
              <a:t>……</a:t>
            </a:r>
            <a:r>
              <a:rPr lang="en-US" altLang="zh-CN" sz="22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  (</a:t>
            </a:r>
            <a:r>
              <a:rPr lang="zh-CN" altLang="en-US" sz="22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数据定义伪指令序列</a:t>
            </a:r>
            <a:r>
              <a:rPr lang="en-US" altLang="zh-CN" sz="22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DATA   </a:t>
            </a:r>
            <a:r>
              <a:rPr lang="en-US" altLang="zh-CN" sz="2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ENDS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CC6600"/>
                </a:solidFill>
                <a:effectLst/>
                <a:latin typeface="隶书" pitchFamily="49" charset="-122"/>
                <a:ea typeface="隶书" pitchFamily="49" charset="-122"/>
              </a:rPr>
              <a:t>STACK  </a:t>
            </a:r>
            <a:r>
              <a:rPr lang="en-US" altLang="zh-CN" sz="22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SEGMENT</a:t>
            </a:r>
            <a:r>
              <a:rPr lang="en-US" altLang="zh-CN" sz="2200">
                <a:solidFill>
                  <a:srgbClr val="CC6600"/>
                </a:solidFill>
                <a:effectLst/>
                <a:latin typeface="隶书" pitchFamily="49" charset="-122"/>
                <a:ea typeface="隶书" pitchFamily="49" charset="-122"/>
              </a:rPr>
              <a:t> [USE16/USE32]STACK </a:t>
            </a:r>
            <a:r>
              <a:rPr lang="zh-CN" altLang="en-US" sz="2200">
                <a:solidFill>
                  <a:srgbClr val="CC6600"/>
                </a:solidFill>
                <a:effectLst/>
                <a:latin typeface="隶书" pitchFamily="49" charset="-122"/>
                <a:ea typeface="隶书" pitchFamily="49" charset="-122"/>
              </a:rPr>
              <a:t>；定义堆栈段 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solidFill>
                  <a:srgbClr val="CC6600"/>
                </a:solidFill>
                <a:effectLst/>
                <a:latin typeface="隶书" pitchFamily="49" charset="-122"/>
                <a:ea typeface="隶书" pitchFamily="49" charset="-122"/>
              </a:rPr>
              <a:t>        </a:t>
            </a:r>
            <a:r>
              <a:rPr lang="en-US" altLang="zh-CN" sz="2200">
                <a:solidFill>
                  <a:srgbClr val="CC6600"/>
                </a:solidFill>
                <a:effectLst/>
                <a:latin typeface="Arial"/>
                <a:ea typeface="隶书" pitchFamily="49" charset="-122"/>
              </a:rPr>
              <a:t>……</a:t>
            </a:r>
            <a:r>
              <a:rPr lang="en-US" altLang="zh-CN" sz="2200">
                <a:solidFill>
                  <a:srgbClr val="CC6600"/>
                </a:solidFill>
                <a:effectLst/>
                <a:latin typeface="隶书" pitchFamily="49" charset="-122"/>
                <a:ea typeface="隶书" pitchFamily="49" charset="-122"/>
              </a:rPr>
              <a:t>  (</a:t>
            </a:r>
            <a:r>
              <a:rPr lang="zh-CN" altLang="en-US" sz="2200">
                <a:solidFill>
                  <a:srgbClr val="CC6600"/>
                </a:solidFill>
                <a:effectLst/>
                <a:latin typeface="隶书" pitchFamily="49" charset="-122"/>
                <a:ea typeface="隶书" pitchFamily="49" charset="-122"/>
              </a:rPr>
              <a:t>数据定义伪指令序列</a:t>
            </a:r>
            <a:r>
              <a:rPr lang="en-US" altLang="zh-CN" sz="2200">
                <a:solidFill>
                  <a:srgbClr val="CC6600"/>
                </a:solidFill>
                <a:effectLst/>
                <a:latin typeface="隶书" pitchFamily="49" charset="-122"/>
                <a:ea typeface="隶书" pitchFamily="49" charset="-122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solidFill>
                  <a:srgbClr val="CC6600"/>
                </a:solidFill>
                <a:effectLst/>
                <a:latin typeface="隶书" pitchFamily="49" charset="-122"/>
                <a:ea typeface="隶书" pitchFamily="49" charset="-122"/>
              </a:rPr>
              <a:t>STACK  </a:t>
            </a:r>
            <a:r>
              <a:rPr lang="en-US" altLang="zh-CN" sz="22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ENDS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                       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CODE   </a:t>
            </a:r>
            <a:r>
              <a:rPr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SEGMENT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 [USE16/USE32]      </a:t>
            </a: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；定义代码段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ASSUME CS:CODE,SS:STACK,DS:DATA,ES:DATA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                  </a:t>
            </a: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；段寄存器说明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START: MOV AX,DATA</a:t>
            </a: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；建立数据段和附加数据段的可寻址性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MOV DS,AX  </a:t>
            </a: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；置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DS</a:t>
            </a: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ES</a:t>
            </a: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初值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MOV ES,AX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        </a:t>
            </a:r>
            <a:r>
              <a:rPr lang="en-US" altLang="zh-CN" sz="2200">
                <a:effectLst/>
                <a:latin typeface="Arial"/>
                <a:ea typeface="隶书" pitchFamily="49" charset="-122"/>
              </a:rPr>
              <a:t>……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   (</a:t>
            </a: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核心程序段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       MOV AH,4CH </a:t>
            </a: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；返回操作系统</a:t>
            </a:r>
          </a:p>
          <a:p>
            <a:pPr>
              <a:lnSpc>
                <a:spcPct val="85000"/>
              </a:lnSpc>
            </a:pP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INT 21H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CODE   </a:t>
            </a:r>
            <a:r>
              <a:rPr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ENDS</a:t>
            </a:r>
          </a:p>
          <a:p>
            <a:pPr>
              <a:lnSpc>
                <a:spcPct val="85000"/>
              </a:lnSpc>
            </a:pP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       </a:t>
            </a:r>
            <a:r>
              <a:rPr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END</a:t>
            </a:r>
            <a:r>
              <a:rPr lang="en-US" altLang="zh-CN" sz="2200">
                <a:effectLst/>
                <a:latin typeface="隶书" pitchFamily="49" charset="-122"/>
                <a:ea typeface="隶书" pitchFamily="49" charset="-122"/>
              </a:rPr>
              <a:t> START  </a:t>
            </a:r>
            <a:r>
              <a:rPr lang="zh-CN" altLang="en-US" sz="2200">
                <a:effectLst/>
                <a:latin typeface="隶书" pitchFamily="49" charset="-122"/>
                <a:ea typeface="隶书" pitchFamily="49" charset="-122"/>
              </a:rPr>
              <a:t>；程序结束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395288" y="160338"/>
            <a:ext cx="247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二、伪指令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0" y="2984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539750" y="582613"/>
            <a:ext cx="7777163" cy="264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marL="360363"/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常数，变量，标号</a:t>
            </a:r>
          </a:p>
          <a:p>
            <a:pPr marL="360363" eaLnBrk="0" hangingPunct="0"/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分析运算符：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OFFSET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SEG</a:t>
            </a:r>
            <a:r>
              <a:rPr lang="en-US" altLang="zh-CN" sz="2400">
                <a:solidFill>
                  <a:srgbClr val="0000FF"/>
                </a:solidFill>
                <a:effectLst/>
                <a:latin typeface="Arial"/>
                <a:ea typeface="隶书" pitchFamily="49" charset="-122"/>
              </a:rPr>
              <a:t>……</a:t>
            </a:r>
            <a:endParaRPr lang="en-US" altLang="zh-CN" sz="2400">
              <a:solidFill>
                <a:srgbClr val="0000FF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pPr marL="360363" eaLnBrk="0" hangingPunct="0"/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综合运算符：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PTR</a:t>
            </a:r>
            <a:r>
              <a:rPr lang="en-US" altLang="zh-CN" sz="2400">
                <a:solidFill>
                  <a:srgbClr val="0000FF"/>
                </a:solidFill>
                <a:effectLst/>
                <a:latin typeface="Arial"/>
                <a:ea typeface="隶书" pitchFamily="49" charset="-122"/>
              </a:rPr>
              <a:t>……</a:t>
            </a:r>
            <a:endParaRPr lang="en-US" altLang="zh-CN" sz="2400">
              <a:solidFill>
                <a:srgbClr val="0000FF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pPr marL="360363" eaLnBrk="0" hangingPunct="0"/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数据定义：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DB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DW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EQU</a:t>
            </a:r>
            <a:r>
              <a:rPr lang="en-US" altLang="zh-CN" sz="2400">
                <a:solidFill>
                  <a:srgbClr val="0000FF"/>
                </a:solidFill>
                <a:effectLst/>
                <a:latin typeface="Arial"/>
                <a:ea typeface="隶书" pitchFamily="49" charset="-122"/>
              </a:rPr>
              <a:t>……</a:t>
            </a:r>
            <a:endParaRPr lang="en-US" altLang="zh-CN" sz="2400">
              <a:solidFill>
                <a:srgbClr val="0000FF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pPr marL="360363" eaLnBrk="0" hangingPunct="0"/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段或过程定义：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SEGMENT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ENDS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ASSUME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ORG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PROC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ENDP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END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$</a:t>
            </a:r>
            <a:r>
              <a:rPr lang="en-US" altLang="zh-CN" sz="2400">
                <a:solidFill>
                  <a:srgbClr val="0000FF"/>
                </a:solidFill>
                <a:effectLst/>
                <a:latin typeface="Arial"/>
                <a:ea typeface="隶书" pitchFamily="49" charset="-122"/>
              </a:rPr>
              <a:t>……</a:t>
            </a:r>
            <a:endParaRPr lang="en-US" altLang="zh-CN" sz="2400">
              <a:solidFill>
                <a:srgbClr val="0000FF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pPr marL="360363" eaLnBrk="0" hangingPunct="0"/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宏定义：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MACRO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395288" y="3103563"/>
            <a:ext cx="3648435" cy="6469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DOS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功能调用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900113" y="3789363"/>
            <a:ext cx="802322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要求掌握功能号为：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01H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02H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09H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0AH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25H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4CH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等的用法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395288" y="4652963"/>
            <a:ext cx="2927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四、程序结构</a:t>
            </a:r>
          </a:p>
        </p:txBody>
      </p:sp>
      <p:sp>
        <p:nvSpPr>
          <p:cNvPr id="348169" name="Rectangle 9"/>
          <p:cNvSpPr>
            <a:spLocks noChangeArrowheads="1"/>
          </p:cNvSpPr>
          <p:nvPr/>
        </p:nvSpPr>
        <p:spPr bwMode="auto">
          <a:xfrm>
            <a:off x="1042988" y="5268913"/>
            <a:ext cx="5822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r>
              <a:rPr lang="zh-CN" altLang="en-US" sz="2400">
                <a:effectLst/>
                <a:latin typeface="隶书" pitchFamily="49" charset="-122"/>
                <a:ea typeface="隶书" pitchFamily="49" charset="-122"/>
              </a:rPr>
              <a:t>顺序程序，分支程序，循环程序，子程序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395288" y="445410"/>
            <a:ext cx="8497887" cy="59862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26941" tIns="76176" rIns="92075" bIns="0" anchor="ctr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第五章 存储器</a:t>
            </a:r>
          </a:p>
          <a:p>
            <a:endParaRPr lang="zh-CN" altLang="en-US" sz="2400" dirty="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一、存储器的分类及主要技术指标</a:t>
            </a:r>
          </a:p>
          <a:p>
            <a:pPr eaLnBrk="0" hangingPunct="0"/>
            <a:endParaRPr lang="zh-CN" altLang="en-US" dirty="0"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/>
            <a:r>
              <a:rPr lang="zh-CN" altLang="en-US" dirty="0">
                <a:solidFill>
                  <a:schemeClr val="tx1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二、存储器扩充接口设计</a:t>
            </a:r>
          </a:p>
          <a:p>
            <a:pPr eaLnBrk="0" hangingPunct="0"/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要求：在给出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、工作方式、存储器芯片、起始地址等的条件下，设计并画出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扩充接口电路原理图，可分</a:t>
            </a:r>
            <a:r>
              <a:rPr lang="zh-CN" altLang="en-US" sz="2400" b="1" dirty="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四步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实现：</a:t>
            </a:r>
          </a:p>
          <a:p>
            <a:endParaRPr lang="zh-CN" altLang="en-US" sz="2400" dirty="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a.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选片（确定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芯片的类型和数量）</a:t>
            </a:r>
          </a:p>
          <a:p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b.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地址分配（应可说出每片存储器芯片所占的地址范围）</a:t>
            </a:r>
          </a:p>
          <a:p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c.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地址译码（译码电路的设计）</a:t>
            </a:r>
          </a:p>
          <a:p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d. M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信号连接（包括：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DB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AB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CB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）</a:t>
            </a:r>
          </a:p>
          <a:p>
            <a:r>
              <a:rPr lang="zh-CN" altLang="en-US" sz="2400" b="1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注意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8086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8088CPU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的区别，最大和最小工作方式的区别。</a:t>
            </a:r>
          </a:p>
          <a:p>
            <a:pPr eaLnBrk="0" hangingPunct="0"/>
            <a:endParaRPr lang="en-US" altLang="zh-CN" sz="2400" dirty="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6375" y="1196975"/>
            <a:ext cx="6480175" cy="5068888"/>
          </a:xfrm>
          <a:prstGeom prst="rect">
            <a:avLst/>
          </a:prstGeom>
          <a:noFill/>
        </p:spPr>
      </p:pic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395288" y="404813"/>
            <a:ext cx="568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85000"/>
              </a:lnSpc>
            </a:pPr>
            <a:r>
              <a:rPr lang="en-US" altLang="zh-CN" sz="2400">
                <a:effectLst/>
                <a:latin typeface="隶书" pitchFamily="49" charset="-122"/>
                <a:ea typeface="隶书" pitchFamily="49" charset="-122"/>
              </a:rPr>
              <a:t>8088</a:t>
            </a:r>
            <a:r>
              <a:rPr lang="zh-CN" altLang="en-US" sz="2400">
                <a:effectLst/>
                <a:latin typeface="隶书" pitchFamily="49" charset="-122"/>
                <a:ea typeface="隶书" pitchFamily="49" charset="-122"/>
              </a:rPr>
              <a:t>与存储器的信号连接</a:t>
            </a:r>
            <a:endParaRPr lang="zh-CN" altLang="en-US" sz="240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822325"/>
            <a:ext cx="7991475" cy="5124450"/>
          </a:xfrm>
          <a:prstGeom prst="rect">
            <a:avLst/>
          </a:prstGeom>
          <a:noFill/>
        </p:spPr>
      </p:pic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395288" y="404813"/>
            <a:ext cx="5689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85000"/>
              </a:lnSpc>
            </a:pPr>
            <a:r>
              <a:rPr lang="en-US" altLang="zh-CN" sz="2400">
                <a:effectLst/>
                <a:latin typeface="隶书" pitchFamily="49" charset="-122"/>
                <a:ea typeface="隶书" pitchFamily="49" charset="-122"/>
              </a:rPr>
              <a:t>8086</a:t>
            </a:r>
            <a:r>
              <a:rPr lang="zh-CN" altLang="en-US" sz="2400">
                <a:effectLst/>
                <a:latin typeface="隶书" pitchFamily="49" charset="-122"/>
                <a:ea typeface="隶书" pitchFamily="49" charset="-122"/>
              </a:rPr>
              <a:t>与存储器的信号连接</a:t>
            </a:r>
            <a:endParaRPr lang="zh-CN" altLang="en-US" sz="240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323850" y="390622"/>
            <a:ext cx="8424863" cy="54322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26941" tIns="76176" rIns="92075" bIns="0" anchor="ctr">
            <a:spAutoFit/>
          </a:bodyPr>
          <a:lstStyle/>
          <a:p>
            <a:pPr indent="400050"/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第六章 </a:t>
            </a:r>
            <a:r>
              <a:rPr lang="en-US" altLang="zh-CN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I/O</a:t>
            </a:r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接口</a:t>
            </a:r>
          </a:p>
          <a:p>
            <a:pPr indent="400050"/>
            <a:endParaRPr lang="zh-CN" altLang="en-US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400050"/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I/O</a:t>
            </a:r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端口编址方式分</a:t>
            </a:r>
          </a:p>
          <a:p>
            <a:pPr indent="400050"/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统一编址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单独编址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指令方式）</a:t>
            </a:r>
            <a:endParaRPr lang="zh-CN" altLang="en-US" dirty="0">
              <a:effectLst/>
              <a:latin typeface="隶书" pitchFamily="49" charset="-122"/>
              <a:ea typeface="隶书" pitchFamily="49" charset="-122"/>
            </a:endParaRPr>
          </a:p>
          <a:p>
            <a:pPr indent="400050"/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8086/8088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采用独立编址方式</a:t>
            </a:r>
          </a:p>
          <a:p>
            <a:pPr indent="400050"/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pPr indent="400050"/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与外设数据传输控制方式</a:t>
            </a:r>
          </a:p>
          <a:p>
            <a:pPr indent="400050"/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直接传输、查询传输、中断传输、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DMA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传输</a:t>
            </a:r>
          </a:p>
          <a:p>
            <a:pPr indent="400050"/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pPr indent="400050"/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三、中断</a:t>
            </a:r>
          </a:p>
          <a:p>
            <a:pPr indent="400050"/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中断过程、中断源、中断类型码、中断向量（中断服务程序入口地址）、中断向量表及相互关系。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395288" y="502223"/>
            <a:ext cx="8424862" cy="39549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26941" tIns="76176" rIns="92075" bIns="0" anchor="ctr">
            <a:spAutoFit/>
          </a:bodyPr>
          <a:lstStyle/>
          <a:p>
            <a:pPr indent="400050"/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第七章 可编程接口</a:t>
            </a:r>
          </a:p>
          <a:p>
            <a:pPr indent="400050"/>
            <a:endParaRPr lang="zh-CN" altLang="en-US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400050"/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一、可编程定时</a:t>
            </a:r>
            <a:r>
              <a:rPr lang="en-US" altLang="zh-CN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计数器</a:t>
            </a:r>
            <a:r>
              <a:rPr lang="en-US" altLang="zh-CN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8253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400050"/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    8253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拥有三个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位的计数器，六种工作方式。</a:t>
            </a:r>
          </a:p>
          <a:p>
            <a:pPr indent="400050"/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的初始化编程：方式字写入控制口，计数值写入相应的计时器，计数值要和方式字中计数形式相对应。</a:t>
            </a:r>
          </a:p>
          <a:p>
            <a:pPr indent="400050"/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用到的计数器都要一一初始化。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8253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是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位接口芯片，而计数器为十六位的。</a:t>
            </a:r>
          </a:p>
          <a:p>
            <a:pPr indent="400050"/>
            <a:endParaRPr lang="en-US" altLang="zh-CN" sz="2400" dirty="0">
              <a:effectLst/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338455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第一章 概述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一、整机的概念</a:t>
            </a:r>
          </a:p>
        </p:txBody>
      </p:sp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4075" y="1657350"/>
            <a:ext cx="5184775" cy="2924175"/>
          </a:xfrm>
          <a:prstGeom prst="rect">
            <a:avLst/>
          </a:prstGeom>
          <a:noFill/>
        </p:spPr>
      </p:pic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808038" y="4741863"/>
            <a:ext cx="7796212" cy="19272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effectLst/>
                <a:ea typeface="隶书" pitchFamily="49" charset="-122"/>
              </a:rPr>
              <a:t>地址总线 </a:t>
            </a:r>
            <a:r>
              <a:rPr lang="en-US" altLang="zh-CN" sz="2400">
                <a:solidFill>
                  <a:schemeClr val="tx1"/>
                </a:solidFill>
                <a:effectLst/>
                <a:ea typeface="隶书" pitchFamily="49" charset="-122"/>
              </a:rPr>
              <a:t>AB</a:t>
            </a:r>
            <a:r>
              <a:rPr lang="zh-CN" altLang="en-US" sz="2400">
                <a:solidFill>
                  <a:schemeClr val="tx1"/>
                </a:solidFill>
                <a:effectLst/>
                <a:ea typeface="隶书" pitchFamily="49" charset="-122"/>
              </a:rPr>
              <a:t>：单向总线，用于传输</a:t>
            </a:r>
            <a:r>
              <a:rPr lang="en-US" altLang="zh-CN" sz="2400">
                <a:solidFill>
                  <a:schemeClr val="tx1"/>
                </a:solidFill>
                <a:effectLst/>
                <a:ea typeface="隶书" pitchFamily="49" charset="-122"/>
              </a:rPr>
              <a:t>CPU</a:t>
            </a:r>
            <a:r>
              <a:rPr lang="zh-CN" altLang="en-US" sz="2400">
                <a:solidFill>
                  <a:schemeClr val="tx1"/>
                </a:solidFill>
                <a:effectLst/>
                <a:ea typeface="隶书" pitchFamily="49" charset="-122"/>
              </a:rPr>
              <a:t>发出的地址信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息。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ea typeface="隶书" pitchFamily="49" charset="-122"/>
              </a:rPr>
              <a:t>数据总线 </a:t>
            </a:r>
            <a:r>
              <a:rPr lang="en-US" altLang="zh-CN" sz="2400">
                <a:solidFill>
                  <a:schemeClr val="tx1"/>
                </a:solidFill>
                <a:effectLst/>
                <a:ea typeface="隶书" pitchFamily="49" charset="-122"/>
              </a:rPr>
              <a:t>DB</a:t>
            </a:r>
            <a:r>
              <a:rPr lang="zh-CN" altLang="en-US" sz="2400">
                <a:solidFill>
                  <a:schemeClr val="tx1"/>
                </a:solidFill>
                <a:effectLst/>
                <a:ea typeface="隶书" pitchFamily="49" charset="-122"/>
              </a:rPr>
              <a:t>：双向总线，用于传输数据信息。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ea typeface="隶书" pitchFamily="49" charset="-122"/>
              </a:rPr>
              <a:t>控制总线 </a:t>
            </a:r>
            <a:r>
              <a:rPr lang="en-US" altLang="zh-CN" sz="2400">
                <a:solidFill>
                  <a:schemeClr val="tx1"/>
                </a:solidFill>
                <a:effectLst/>
                <a:ea typeface="隶书" pitchFamily="49" charset="-122"/>
              </a:rPr>
              <a:t>CB</a:t>
            </a:r>
            <a:r>
              <a:rPr lang="zh-CN" altLang="en-US" sz="2400">
                <a:solidFill>
                  <a:schemeClr val="tx1"/>
                </a:solidFill>
                <a:effectLst/>
                <a:ea typeface="隶书" pitchFamily="49" charset="-122"/>
              </a:rPr>
              <a:t>：用来传送控制信号、时序信号和状态信息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等，每根线单向，整体双向。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0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908050"/>
            <a:ext cx="8496300" cy="45577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250825" y="115888"/>
            <a:ext cx="8713788" cy="67409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二、可编程并行接口芯片</a:t>
            </a:r>
            <a:r>
              <a:rPr lang="en-US" altLang="zh-CN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8255A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effectLst/>
              </a:rPr>
              <a:t>  </a:t>
            </a:r>
            <a:r>
              <a:rPr lang="zh-CN" altLang="en-US" sz="2400" dirty="0" smtClean="0">
                <a:effectLst/>
                <a:latin typeface="隶书" pitchFamily="49" charset="-122"/>
                <a:ea typeface="隶书" pitchFamily="49" charset="-122"/>
              </a:rPr>
              <a:t>拥有</a:t>
            </a:r>
            <a:r>
              <a:rPr lang="en-US" altLang="zh-CN" sz="2400" dirty="0" smtClean="0">
                <a:effectLst/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dirty="0" smtClean="0">
                <a:effectLst/>
                <a:latin typeface="隶书" pitchFamily="49" charset="-122"/>
                <a:ea typeface="隶书" pitchFamily="49" charset="-122"/>
              </a:rPr>
              <a:t>个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位并口、三种工作方式、初始化编程（方式字，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口的置位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复位字）。注意：方式字，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口置位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复位字都写入控制口，通过特征位区别。</a:t>
            </a:r>
          </a:p>
          <a:p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</a:t>
            </a:r>
          </a:p>
          <a:p>
            <a:r>
              <a:rPr lang="zh-CN" altLang="en-US" sz="2400" dirty="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    方式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400" dirty="0">
                <a:effectLst/>
                <a:latin typeface="Arial"/>
                <a:ea typeface="隶书" pitchFamily="49" charset="-122"/>
              </a:rPr>
              <a:t>——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基本输入或输出方式，为单向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位传输方式。多适用于同步数据传输场合，无需握手信号，可直接进行传输，也可用于查询方式，此时往往用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口做为状态线和控制线。三个端口均可以工作在此方式。</a:t>
            </a:r>
            <a:b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</a:br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400" dirty="0">
                <a:effectLst/>
                <a:latin typeface="Arial"/>
                <a:ea typeface="隶书" pitchFamily="49" charset="-122"/>
              </a:rPr>
              <a:t>——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选通输入或输出方式，为单向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位传输方式。只有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口、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B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口可工作在方式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状态，此时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口某些线做为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口、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B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口的联路线，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口的其它线可以工作在方式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下。</a:t>
            </a:r>
            <a:b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</a:br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方式</a:t>
            </a:r>
            <a:r>
              <a:rPr lang="en-US" altLang="zh-CN" sz="2400" dirty="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400" dirty="0">
                <a:effectLst/>
                <a:latin typeface="Arial"/>
                <a:ea typeface="隶书" pitchFamily="49" charset="-122"/>
              </a:rPr>
              <a:t>——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双向传输方式，既可输入又可输出。只有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A 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口可以采用方式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工作，此时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口中的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根线做为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口的握手线，其余的三条可以做为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B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口的握手线，或与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B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口一起工作在方式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状态。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611188" y="476250"/>
            <a:ext cx="7993062" cy="24936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三、可编程串行接口芯片</a:t>
            </a:r>
            <a:r>
              <a:rPr lang="en-US" altLang="zh-CN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8251A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同步通信和异步通信的特点和格式，波特率的概念。</a:t>
            </a:r>
          </a:p>
          <a:p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异步通信</a:t>
            </a:r>
          </a:p>
          <a:p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    异步串行通信规定了数据的传送格式，即每个数据以相同的帧格式传送。每一帧信息由起始位、数据位、奇偶校验位和停止位组成。</a:t>
            </a:r>
          </a:p>
        </p:txBody>
      </p:sp>
      <p:pic>
        <p:nvPicPr>
          <p:cNvPr id="35533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3141663"/>
            <a:ext cx="6769100" cy="1912937"/>
          </a:xfrm>
          <a:prstGeom prst="rect">
            <a:avLst/>
          </a:prstGeom>
          <a:noFill/>
        </p:spPr>
      </p:pic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684213" y="5116513"/>
            <a:ext cx="784860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在异步通信中，宇符数据以上图所示的格式，一个接一个的传送。在发送间隙，即空闲时，通信线路总是处于逻辑</a:t>
            </a:r>
            <a:r>
              <a:rPr lang="zh-CN" altLang="en-US" sz="2400">
                <a:solidFill>
                  <a:schemeClr val="tx1"/>
                </a:solidFill>
                <a:effectLst/>
                <a:latin typeface="Arial"/>
                <a:ea typeface="隶书" pitchFamily="49" charset="-122"/>
              </a:rPr>
              <a:t>‘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400">
                <a:solidFill>
                  <a:schemeClr val="tx1"/>
                </a:solidFill>
                <a:effectLst/>
                <a:latin typeface="Arial"/>
                <a:ea typeface="隶书" pitchFamily="49" charset="-122"/>
              </a:rPr>
              <a:t>’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状态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高电平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，每个字符数据的传送均以逻辑</a:t>
            </a:r>
            <a:r>
              <a:rPr lang="zh-CN" altLang="en-US" sz="2400">
                <a:solidFill>
                  <a:schemeClr val="tx1"/>
                </a:solidFill>
                <a:effectLst/>
                <a:latin typeface="Arial"/>
                <a:ea typeface="隶书" pitchFamily="49" charset="-122"/>
              </a:rPr>
              <a:t>‘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400">
                <a:solidFill>
                  <a:schemeClr val="tx1"/>
                </a:solidFill>
                <a:effectLst/>
                <a:latin typeface="Arial"/>
                <a:ea typeface="隶书" pitchFamily="49" charset="-122"/>
              </a:rPr>
              <a:t>’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低电平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开始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539750" y="333375"/>
            <a:ext cx="806450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同步通信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   在异步通讯中，每一个字符要用起始位和停止位做为字符开始和结束的标志，以至占用了时间。所以在数据块传输时，为了提高传输速度，常去掉这些标志，采用同步传输。同步通信在每个数据块传送开始时，通过收发同步字符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(SYN)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使双方同步。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11188" y="4221163"/>
            <a:ext cx="7632700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u="sng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同步通信的特点：</a:t>
            </a:r>
          </a:p>
          <a:p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、以同步字符做为传送的开始，从而使收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发双方取得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同步。</a:t>
            </a:r>
          </a:p>
          <a:p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、每位占用的时间相等。</a:t>
            </a:r>
          </a:p>
          <a:p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、字符数据之间不允许有空隙，当线路空闲或没有字符发送时，传送同步字符。</a:t>
            </a:r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450" y="2565400"/>
            <a:ext cx="6769100" cy="16224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539750" y="260350"/>
            <a:ext cx="7920038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波特率和接收</a:t>
            </a:r>
            <a:r>
              <a:rPr lang="en-US" altLang="zh-CN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发送时钟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    通信线上的字符数据是按位传送的，每一位宽度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位信号持续时间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由数据传送速率确定。波特率即数据传送速率的规定：单位时间内传送的信息量，以每秒传送的位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(Bit)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表示，单位为波特。</a:t>
            </a:r>
          </a:p>
        </p:txBody>
      </p:sp>
      <p:graphicFrame>
        <p:nvGraphicFramePr>
          <p:cNvPr id="359427" name="Object 3"/>
          <p:cNvGraphicFramePr>
            <a:graphicFrameLocks noChangeAspect="1"/>
          </p:cNvGraphicFramePr>
          <p:nvPr/>
        </p:nvGraphicFramePr>
        <p:xfrm>
          <a:off x="1042988" y="2171700"/>
          <a:ext cx="6913562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9" name="公式" r:id="rId3" imgW="2171520" imgH="1066680" progId="Equation.3">
                  <p:embed/>
                </p:oleObj>
              </mc:Choice>
              <mc:Fallback>
                <p:oleObj name="公式" r:id="rId3" imgW="2171520" imgH="1066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71700"/>
                        <a:ext cx="6913562" cy="277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9428" name="Picture 4" descr="片段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4868863"/>
            <a:ext cx="7272338" cy="18669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02" name="Picture 2" descr="片段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7477"/>
          <a:stretch>
            <a:fillRect/>
          </a:stretch>
        </p:blipFill>
        <p:spPr bwMode="auto">
          <a:xfrm>
            <a:off x="4787900" y="188913"/>
            <a:ext cx="2444750" cy="6480175"/>
          </a:xfrm>
          <a:prstGeom prst="rect">
            <a:avLst/>
          </a:prstGeom>
          <a:noFill/>
        </p:spPr>
      </p:pic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539750" y="225425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8251A</a:t>
            </a:r>
            <a:r>
              <a:rPr lang="zh-CN" altLang="en-US" sz="2400" u="sng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编程流程图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395288" y="1700213"/>
            <a:ext cx="4032250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8251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占用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个地址：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低地址为数据端口，高地址为控制端口</a:t>
            </a:r>
          </a:p>
          <a:p>
            <a:endParaRPr lang="zh-CN" altLang="en-US" sz="2400">
              <a:solidFill>
                <a:srgbClr val="0000FF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8251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的复位方法。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620713"/>
            <a:ext cx="8424862" cy="5992812"/>
          </a:xfrm>
          <a:prstGeom prst="rect">
            <a:avLst/>
          </a:prstGeom>
          <a:noFill/>
        </p:spPr>
      </p:pic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468313" y="115888"/>
            <a:ext cx="81359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四、中断控制器</a:t>
            </a:r>
            <a:r>
              <a:rPr lang="en-US" altLang="zh-CN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8259A</a:t>
            </a:r>
            <a:r>
              <a:rPr lang="en-US" altLang="zh-CN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 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438" name="Group 62"/>
          <p:cNvGraphicFramePr>
            <a:graphicFrameLocks noGrp="1"/>
          </p:cNvGraphicFramePr>
          <p:nvPr/>
        </p:nvGraphicFramePr>
        <p:xfrm>
          <a:off x="684213" y="984250"/>
          <a:ext cx="7989887" cy="3200400"/>
        </p:xfrm>
        <a:graphic>
          <a:graphicData uri="http://schemas.openxmlformats.org/drawingml/2006/table">
            <a:tbl>
              <a:tblPr/>
              <a:tblGrid>
                <a:gridCol w="719137"/>
                <a:gridCol w="719138"/>
                <a:gridCol w="719137"/>
                <a:gridCol w="719138"/>
                <a:gridCol w="51133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数据总线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OCW2  (D4D3=00)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数据总线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OCW3  (D4D3=01)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数据总线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ICW1  (D4=1)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数据总线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ICW2,ICW3,ICW4,OCW1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数据总线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←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IRR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ISR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或中断级别编码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数据总线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←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IMR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7430" name="Rectangle 54"/>
          <p:cNvSpPr>
            <a:spLocks noChangeArrowheads="1"/>
          </p:cNvSpPr>
          <p:nvPr/>
        </p:nvSpPr>
        <p:spPr bwMode="auto">
          <a:xfrm>
            <a:off x="755650" y="476250"/>
            <a:ext cx="3671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8259</a:t>
            </a:r>
            <a:r>
              <a:rPr lang="zh-CN" altLang="en-US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的地址表</a:t>
            </a:r>
          </a:p>
        </p:txBody>
      </p:sp>
      <p:sp>
        <p:nvSpPr>
          <p:cNvPr id="357431" name="Rectangle 55"/>
          <p:cNvSpPr>
            <a:spLocks noChangeArrowheads="1"/>
          </p:cNvSpPr>
          <p:nvPr/>
        </p:nvSpPr>
        <p:spPr bwMode="auto">
          <a:xfrm>
            <a:off x="612775" y="4244975"/>
            <a:ext cx="8280400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①ICW1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OCW2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OCW3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占同一地址，通过特征位区别。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②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ICW2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ICW3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ICW4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OCW1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个命令字占同一地址，按顺序写入即可。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③根据本次操作前所写入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OCW3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的内容，响应从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IRR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ISR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或中断级别编码中选一个读出。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539750" y="260350"/>
            <a:ext cx="80645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在使用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8259A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时，必须用程序选定其工作状态。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8259A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的四个初始化命令字必须按顺序写入，而且一般不重复写。主片和从片需分别初始化，且不尽相同。</a:t>
            </a:r>
          </a:p>
          <a:p>
            <a:pPr>
              <a:lnSpc>
                <a:spcPct val="90000"/>
              </a:lnSpc>
            </a:pPr>
            <a:r>
              <a:rPr lang="en-US" altLang="zh-CN" sz="2400" b="1" i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8259A</a:t>
            </a:r>
            <a:r>
              <a:rPr lang="zh-CN" altLang="en-US" sz="2400" b="1" i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初始化顺序</a:t>
            </a:r>
            <a:r>
              <a:rPr lang="en-US" altLang="zh-CN" sz="2400" b="1" i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:</a:t>
            </a:r>
          </a:p>
        </p:txBody>
      </p:sp>
      <p:pic>
        <p:nvPicPr>
          <p:cNvPr id="363525" name="Picture 5" descr="片段_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913" y="1628775"/>
            <a:ext cx="6696075" cy="49688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539750" y="260350"/>
            <a:ext cx="7848600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i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8259</a:t>
            </a:r>
            <a:r>
              <a:rPr lang="zh-CN" altLang="en-US" sz="2400" b="1" i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工作编程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8259A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在初始化编程后，应进行工作编程，即写入操作命令字。操作命令字共有三个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(OCW1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OCW2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OCW3)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，它们或地址不同，或有自己的特征位，因此写入的顺序没有要求。这些操作命令字可根据需要允许重复写入。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84213" y="2276475"/>
            <a:ext cx="72009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OCW1</a:t>
            </a:r>
            <a:r>
              <a:rPr lang="zh-CN" altLang="en-US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－中断屏蔽操作命令字</a:t>
            </a:r>
            <a:r>
              <a:rPr lang="en-US" altLang="zh-CN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(IMR)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（奇地址）</a:t>
            </a:r>
          </a:p>
          <a:p>
            <a:endParaRPr lang="en-US" altLang="zh-CN" sz="2400">
              <a:solidFill>
                <a:srgbClr val="0000FF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684213" y="2708275"/>
            <a:ext cx="48958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OCW2</a:t>
            </a:r>
            <a:r>
              <a:rPr lang="zh-CN" altLang="en-US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－中断方式命令字  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（偶地址）</a:t>
            </a:r>
          </a:p>
        </p:txBody>
      </p:sp>
      <p:sp>
        <p:nvSpPr>
          <p:cNvPr id="364551" name="Rectangle 7"/>
          <p:cNvSpPr>
            <a:spLocks noChangeArrowheads="1"/>
          </p:cNvSpPr>
          <p:nvPr/>
        </p:nvSpPr>
        <p:spPr bwMode="auto">
          <a:xfrm>
            <a:off x="684213" y="3141663"/>
            <a:ext cx="48958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OCW3</a:t>
            </a:r>
            <a:r>
              <a:rPr lang="zh-CN" altLang="en-US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－状态操作命令字  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（偶地址）</a:t>
            </a:r>
            <a:endParaRPr lang="zh-CN" altLang="en-US" sz="2400" u="sng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539750" y="4319588"/>
            <a:ext cx="7705725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r>
              <a:rPr lang="zh-CN" altLang="en-US" sz="2400" b="1" i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中断矢量装入矢量表的方法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LEA DX,INTPROC;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取服务程序入口偏移地址</a:t>
            </a:r>
          </a:p>
          <a:p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MOV AX,250AH;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中断类型码为：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0AH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，功能号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25H</a:t>
            </a:r>
          </a:p>
          <a:p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 INT 21H</a:t>
            </a:r>
          </a:p>
          <a:p>
            <a:r>
              <a:rPr lang="en-US" altLang="zh-CN" sz="2400" b="1" i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28860" y="1214422"/>
            <a:ext cx="6357982" cy="52864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643174" y="1357298"/>
            <a:ext cx="5000660" cy="40005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57488" y="1500174"/>
            <a:ext cx="3786214" cy="22145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8313" y="319071"/>
            <a:ext cx="5746761" cy="68103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4000" kern="0" smtClean="0">
                <a:latin typeface="隶书" pitchFamily="49" charset="-122"/>
                <a:ea typeface="隶书" pitchFamily="49" charset="-122"/>
              </a:rPr>
              <a:t>微型计算机系统的结构</a:t>
            </a:r>
            <a:endParaRPr lang="zh-CN" altLang="en-US" sz="4000" kern="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16"/>
          <p:cNvSpPr txBox="1"/>
          <p:nvPr/>
        </p:nvSpPr>
        <p:spPr>
          <a:xfrm>
            <a:off x="3143240" y="1643050"/>
            <a:ext cx="2571768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算术逻辑单元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3143240" y="2125531"/>
            <a:ext cx="2571768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寄存器、累加器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TextBox 18"/>
          <p:cNvSpPr txBox="1"/>
          <p:nvPr/>
        </p:nvSpPr>
        <p:spPr>
          <a:xfrm>
            <a:off x="3143240" y="2606914"/>
            <a:ext cx="2571768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控制单元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TextBox 19"/>
          <p:cNvSpPr txBox="1"/>
          <p:nvPr/>
        </p:nvSpPr>
        <p:spPr>
          <a:xfrm>
            <a:off x="3143240" y="3095920"/>
            <a:ext cx="2571768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内部总线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TextBox 20"/>
          <p:cNvSpPr txBox="1"/>
          <p:nvPr/>
        </p:nvSpPr>
        <p:spPr>
          <a:xfrm>
            <a:off x="5786446" y="1643050"/>
            <a:ext cx="615553" cy="1857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微处理器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TextBox 23"/>
          <p:cNvSpPr txBox="1"/>
          <p:nvPr/>
        </p:nvSpPr>
        <p:spPr>
          <a:xfrm>
            <a:off x="3143240" y="3790582"/>
            <a:ext cx="3286148" cy="46166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存储器 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ROM&amp;RAM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3143240" y="4259807"/>
            <a:ext cx="3286148" cy="46166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输入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输出接口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3143240" y="4736798"/>
            <a:ext cx="3286148" cy="46166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系统总线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6715140" y="1785926"/>
            <a:ext cx="615553" cy="33575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微型计算机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143240" y="5417043"/>
            <a:ext cx="4000528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外围设备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143240" y="5896293"/>
            <a:ext cx="4000528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系统软件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7786710" y="1938326"/>
            <a:ext cx="615553" cy="4276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微型计算机系统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705595" y="1285860"/>
            <a:ext cx="1046440" cy="4857784"/>
          </a:xfrm>
          <a:prstGeom prst="rect">
            <a:avLst/>
          </a:prstGeom>
          <a:solidFill>
            <a:srgbClr val="FFFF99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微型计算机系统从局部到全局存在三个层次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67100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541338" y="412750"/>
            <a:ext cx="8207375" cy="3770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76176" rIns="92075" bIns="0" anchor="ctr">
            <a:spAutoFit/>
          </a:bodyPr>
          <a:lstStyle/>
          <a:p>
            <a:r>
              <a:rPr lang="zh-CN" altLang="en-US" b="1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考试题型及评分标准</a:t>
            </a:r>
          </a:p>
          <a:p>
            <a:endParaRPr lang="zh-CN" altLang="en-US" dirty="0">
              <a:effectLst/>
            </a:endParaRPr>
          </a:p>
          <a:p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、考试题型：选择、填空、问答、读程序、判断、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M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设计、程序设计、接口设计</a:t>
            </a:r>
          </a:p>
          <a:p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、评分标准：卷面占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70%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考勤及作业</a:t>
            </a:r>
            <a:r>
              <a:rPr lang="en-US" altLang="zh-CN" sz="2400" dirty="0" smtClean="0">
                <a:effectLst/>
                <a:latin typeface="隶书" pitchFamily="49" charset="-122"/>
                <a:ea typeface="隶书" pitchFamily="49" charset="-122"/>
              </a:rPr>
              <a:t>10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%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zh-CN" altLang="en-US" sz="2400" dirty="0" smtClean="0">
                <a:effectLst/>
                <a:latin typeface="隶书" pitchFamily="49" charset="-122"/>
                <a:ea typeface="隶书" pitchFamily="49" charset="-122"/>
              </a:rPr>
              <a:t>实验占</a:t>
            </a:r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20%</a:t>
            </a:r>
          </a:p>
          <a:p>
            <a:endParaRPr lang="en-US" altLang="zh-CN" sz="2400" dirty="0">
              <a:effectLst/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400" dirty="0">
                <a:effectLst/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dirty="0"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400" dirty="0" smtClean="0">
                <a:effectLst/>
                <a:latin typeface="隶书" pitchFamily="49" charset="-122"/>
                <a:ea typeface="隶书" pitchFamily="49" charset="-122"/>
              </a:rPr>
              <a:t>考试闭卷</a:t>
            </a:r>
            <a:endParaRPr lang="zh-CN" altLang="en-US" sz="2400" dirty="0">
              <a:effectLst/>
              <a:latin typeface="隶书" pitchFamily="49" charset="-122"/>
              <a:ea typeface="隶书" pitchFamily="49" charset="-122"/>
            </a:endParaRPr>
          </a:p>
          <a:p>
            <a:pPr eaLnBrk="0" hangingPunct="0"/>
            <a:endParaRPr lang="en-US" altLang="zh-CN" sz="2400" dirty="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95288" y="549275"/>
            <a:ext cx="8402637" cy="4606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indent="3175">
              <a:tabLst>
                <a:tab pos="179388" algn="l"/>
              </a:tabLs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二、计算机中数和码的表示</a:t>
            </a:r>
            <a:endParaRPr lang="zh-CN" altLang="en-US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3175">
              <a:tabLst>
                <a:tab pos="179388" algn="l"/>
              </a:tabLst>
            </a:pPr>
            <a:endParaRPr lang="zh-CN" altLang="en-US" dirty="0">
              <a:effectLst/>
            </a:endParaRPr>
          </a:p>
          <a:p>
            <a:pPr marL="546100" lvl="3" indent="22225">
              <a:tabLst>
                <a:tab pos="179388" algn="l"/>
              </a:tabLst>
            </a:pPr>
            <a:r>
              <a:rPr lang="zh-CN" altLang="en-US" sz="2800" dirty="0">
                <a:effectLst/>
                <a:latin typeface="隶书" pitchFamily="49" charset="-122"/>
                <a:ea typeface="隶书" pitchFamily="49" charset="-122"/>
                <a:sym typeface="Wingdings" pitchFamily="2" charset="2"/>
              </a:rPr>
              <a:t></a:t>
            </a:r>
            <a:r>
              <a:rPr lang="zh-CN" altLang="en-US" sz="2800" dirty="0">
                <a:effectLst/>
                <a:latin typeface="隶书" pitchFamily="49" charset="-122"/>
                <a:ea typeface="隶书" pitchFamily="49" charset="-122"/>
              </a:rPr>
              <a:t>进制表示及相互之间的转换：二进制数、十进制数、十六进制数。</a:t>
            </a:r>
          </a:p>
          <a:p>
            <a:pPr marL="546100" lvl="3" indent="22225">
              <a:tabLst>
                <a:tab pos="179388" algn="l"/>
              </a:tabLst>
            </a:pPr>
            <a:endParaRPr lang="zh-CN" altLang="en-US" sz="2800" dirty="0">
              <a:effectLst/>
              <a:latin typeface="隶书" pitchFamily="49" charset="-122"/>
              <a:ea typeface="隶书" pitchFamily="49" charset="-122"/>
            </a:endParaRPr>
          </a:p>
          <a:p>
            <a:pPr marL="546100" lvl="3" indent="22225">
              <a:tabLst>
                <a:tab pos="179388" algn="l"/>
              </a:tabLst>
            </a:pPr>
            <a:r>
              <a:rPr lang="zh-CN" altLang="en-US" sz="2800" dirty="0">
                <a:effectLst/>
                <a:latin typeface="隶书" pitchFamily="49" charset="-122"/>
                <a:ea typeface="隶书" pitchFamily="49" charset="-122"/>
                <a:sym typeface="Wingdings" pitchFamily="2" charset="2"/>
              </a:rPr>
              <a:t></a:t>
            </a:r>
            <a:r>
              <a:rPr lang="zh-CN" altLang="en-US" sz="2800" dirty="0">
                <a:effectLst/>
                <a:latin typeface="隶书" pitchFamily="49" charset="-122"/>
                <a:ea typeface="隶书" pitchFamily="49" charset="-122"/>
              </a:rPr>
              <a:t>有符号数的表示及相互之间的转换：真值、原码、反码、补码</a:t>
            </a:r>
          </a:p>
          <a:p>
            <a:pPr marL="546100" lvl="3" indent="22225">
              <a:tabLst>
                <a:tab pos="179388" algn="l"/>
              </a:tabLst>
            </a:pPr>
            <a:r>
              <a:rPr lang="zh-CN" altLang="en-US" sz="2800" dirty="0">
                <a:effectLst/>
                <a:latin typeface="隶书" pitchFamily="49" charset="-122"/>
                <a:ea typeface="隶书" pitchFamily="49" charset="-122"/>
              </a:rPr>
              <a:t> </a:t>
            </a:r>
          </a:p>
          <a:p>
            <a:pPr marL="546100" lvl="3" indent="22225">
              <a:tabLst>
                <a:tab pos="179388" algn="l"/>
              </a:tabLst>
            </a:pPr>
            <a:r>
              <a:rPr lang="zh-CN" altLang="en-US" sz="2800" dirty="0">
                <a:effectLst/>
                <a:latin typeface="隶书" pitchFamily="49" charset="-122"/>
                <a:ea typeface="隶书" pitchFamily="49" charset="-122"/>
                <a:sym typeface="Wingdings" pitchFamily="2" charset="2"/>
              </a:rPr>
              <a:t></a:t>
            </a:r>
            <a:r>
              <a:rPr lang="zh-CN" altLang="en-US" sz="2800" dirty="0">
                <a:effectLst/>
                <a:latin typeface="隶书" pitchFamily="49" charset="-122"/>
                <a:ea typeface="隶书" pitchFamily="49" charset="-122"/>
              </a:rPr>
              <a:t>编码的表示：非压缩型</a:t>
            </a:r>
            <a:r>
              <a:rPr lang="en-US" altLang="zh-CN" sz="2800" dirty="0">
                <a:effectLst/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effectLst/>
                <a:latin typeface="隶书" pitchFamily="49" charset="-122"/>
                <a:ea typeface="隶书" pitchFamily="49" charset="-122"/>
              </a:rPr>
              <a:t>码、压缩型</a:t>
            </a:r>
            <a:r>
              <a:rPr lang="en-US" altLang="zh-CN" sz="2800" dirty="0">
                <a:effectLst/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effectLst/>
                <a:latin typeface="隶书" pitchFamily="49" charset="-122"/>
                <a:ea typeface="隶书" pitchFamily="49" charset="-122"/>
              </a:rPr>
              <a:t>码、</a:t>
            </a:r>
            <a:r>
              <a:rPr lang="en-US" altLang="zh-CN" sz="2800" dirty="0">
                <a:effectLst/>
                <a:latin typeface="隶书" pitchFamily="49" charset="-122"/>
                <a:ea typeface="隶书" pitchFamily="49" charset="-122"/>
              </a:rPr>
              <a:t>ASCII</a:t>
            </a:r>
            <a:r>
              <a:rPr lang="zh-CN" altLang="en-US" sz="2800" dirty="0">
                <a:effectLst/>
                <a:latin typeface="隶书" pitchFamily="49" charset="-122"/>
                <a:ea typeface="隶书" pitchFamily="49" charset="-122"/>
              </a:rPr>
              <a:t>码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427355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第二章 微处理器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的两个部分</a:t>
            </a:r>
          </a:p>
        </p:txBody>
      </p:sp>
      <p:grpSp>
        <p:nvGrpSpPr>
          <p:cNvPr id="333827" name="Group 3"/>
          <p:cNvGrpSpPr>
            <a:grpSpLocks/>
          </p:cNvGrpSpPr>
          <p:nvPr/>
        </p:nvGrpSpPr>
        <p:grpSpPr bwMode="auto">
          <a:xfrm>
            <a:off x="2071670" y="1412875"/>
            <a:ext cx="5051425" cy="4594225"/>
            <a:chOff x="1143" y="735"/>
            <a:chExt cx="3182" cy="2894"/>
          </a:xfrm>
        </p:grpSpPr>
        <p:graphicFrame>
          <p:nvGraphicFramePr>
            <p:cNvPr id="333828" name="Object 4"/>
            <p:cNvGraphicFramePr>
              <a:graphicFrameLocks noChangeAspect="1"/>
            </p:cNvGraphicFramePr>
            <p:nvPr/>
          </p:nvGraphicFramePr>
          <p:xfrm>
            <a:off x="1143" y="844"/>
            <a:ext cx="3182" cy="2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30" name="Microsoft Drawing" r:id="rId3" imgW="3073320" imgH="2876400" progId="MSDraw">
                    <p:embed/>
                  </p:oleObj>
                </mc:Choice>
                <mc:Fallback>
                  <p:oleObj name="Microsoft Drawing" r:id="rId3" imgW="3073320" imgH="2876400" progId="MSDraw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844"/>
                          <a:ext cx="3182" cy="27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3829" name="Text Box 5"/>
            <p:cNvSpPr txBox="1">
              <a:spLocks noChangeArrowheads="1"/>
            </p:cNvSpPr>
            <p:nvPr/>
          </p:nvSpPr>
          <p:spPr bwMode="auto">
            <a:xfrm>
              <a:off x="3270" y="735"/>
              <a:ext cx="29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chemeClr val="tx1"/>
                  </a:solidFill>
                  <a:effectLst/>
                  <a:latin typeface="Verdana" pitchFamily="34" charset="0"/>
                </a:rPr>
                <a:t>AB</a:t>
              </a:r>
            </a:p>
          </p:txBody>
        </p:sp>
        <p:sp>
          <p:nvSpPr>
            <p:cNvPr id="333830" name="Text Box 6"/>
            <p:cNvSpPr txBox="1">
              <a:spLocks noChangeArrowheads="1"/>
            </p:cNvSpPr>
            <p:nvPr/>
          </p:nvSpPr>
          <p:spPr bwMode="auto">
            <a:xfrm>
              <a:off x="3454" y="936"/>
              <a:ext cx="31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>
                  <a:solidFill>
                    <a:srgbClr val="FF0000"/>
                  </a:solidFill>
                  <a:effectLst/>
                  <a:latin typeface="华文细黑" pitchFamily="2" charset="-122"/>
                  <a:ea typeface="华文细黑" pitchFamily="2" charset="-122"/>
                </a:rPr>
                <a:t>20</a:t>
              </a:r>
              <a:r>
                <a:rPr kumimoji="1" lang="zh-CN" altLang="en-US" sz="1200">
                  <a:solidFill>
                    <a:srgbClr val="FF0000"/>
                  </a:solidFill>
                  <a:effectLst/>
                  <a:latin typeface="华文细黑" pitchFamily="2" charset="-122"/>
                  <a:ea typeface="华文细黑" pitchFamily="2" charset="-122"/>
                </a:rPr>
                <a:t>位</a:t>
              </a:r>
            </a:p>
          </p:txBody>
        </p:sp>
        <p:sp>
          <p:nvSpPr>
            <p:cNvPr id="333831" name="Text Box 7"/>
            <p:cNvSpPr txBox="1">
              <a:spLocks noChangeArrowheads="1"/>
            </p:cNvSpPr>
            <p:nvPr/>
          </p:nvSpPr>
          <p:spPr bwMode="auto">
            <a:xfrm>
              <a:off x="2758" y="1236"/>
              <a:ext cx="31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>
                  <a:solidFill>
                    <a:srgbClr val="FF0000"/>
                  </a:solidFill>
                  <a:effectLst/>
                  <a:latin typeface="华文细黑" pitchFamily="2" charset="-122"/>
                  <a:ea typeface="华文细黑" pitchFamily="2" charset="-122"/>
                </a:rPr>
                <a:t>16</a:t>
              </a:r>
              <a:r>
                <a:rPr kumimoji="1" lang="zh-CN" altLang="en-US" sz="1200">
                  <a:solidFill>
                    <a:srgbClr val="FF0000"/>
                  </a:solidFill>
                  <a:effectLst/>
                  <a:latin typeface="华文细黑" pitchFamily="2" charset="-122"/>
                  <a:ea typeface="华文细黑" pitchFamily="2" charset="-122"/>
                </a:rPr>
                <a:t>位</a:t>
              </a:r>
            </a:p>
          </p:txBody>
        </p:sp>
        <p:sp>
          <p:nvSpPr>
            <p:cNvPr id="333832" name="Text Box 8"/>
            <p:cNvSpPr txBox="1">
              <a:spLocks noChangeArrowheads="1"/>
            </p:cNvSpPr>
            <p:nvPr/>
          </p:nvSpPr>
          <p:spPr bwMode="auto">
            <a:xfrm>
              <a:off x="2433" y="2032"/>
              <a:ext cx="30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>
                  <a:solidFill>
                    <a:schemeClr val="tx1"/>
                  </a:solidFill>
                  <a:effectLst/>
                  <a:latin typeface="Verdana" pitchFamily="34" charset="0"/>
                </a:rPr>
                <a:t>DB</a:t>
              </a:r>
            </a:p>
          </p:txBody>
        </p:sp>
        <p:sp>
          <p:nvSpPr>
            <p:cNvPr id="333833" name="Text Box 9"/>
            <p:cNvSpPr txBox="1">
              <a:spLocks noChangeArrowheads="1"/>
            </p:cNvSpPr>
            <p:nvPr/>
          </p:nvSpPr>
          <p:spPr bwMode="auto">
            <a:xfrm>
              <a:off x="2409" y="2268"/>
              <a:ext cx="31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>
                  <a:solidFill>
                    <a:srgbClr val="FF0000"/>
                  </a:solidFill>
                  <a:effectLst/>
                  <a:latin typeface="华文细黑" pitchFamily="2" charset="-122"/>
                  <a:ea typeface="华文细黑" pitchFamily="2" charset="-122"/>
                </a:rPr>
                <a:t>16</a:t>
              </a:r>
              <a:r>
                <a:rPr kumimoji="1" lang="zh-CN" altLang="en-US" sz="1200">
                  <a:solidFill>
                    <a:srgbClr val="FF0000"/>
                  </a:solidFill>
                  <a:effectLst/>
                  <a:latin typeface="华文细黑" pitchFamily="2" charset="-122"/>
                  <a:ea typeface="华文细黑" pitchFamily="2" charset="-122"/>
                </a:rPr>
                <a:t>位</a:t>
              </a:r>
            </a:p>
          </p:txBody>
        </p:sp>
        <p:sp>
          <p:nvSpPr>
            <p:cNvPr id="333834" name="Text Box 10"/>
            <p:cNvSpPr txBox="1">
              <a:spLocks noChangeArrowheads="1"/>
            </p:cNvSpPr>
            <p:nvPr/>
          </p:nvSpPr>
          <p:spPr bwMode="auto">
            <a:xfrm>
              <a:off x="2630" y="2965"/>
              <a:ext cx="31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>
                  <a:solidFill>
                    <a:srgbClr val="FF0000"/>
                  </a:solidFill>
                  <a:effectLst/>
                  <a:latin typeface="华文细黑" pitchFamily="2" charset="-122"/>
                  <a:ea typeface="华文细黑" pitchFamily="2" charset="-122"/>
                </a:rPr>
                <a:t>16</a:t>
              </a:r>
              <a:r>
                <a:rPr kumimoji="1" lang="zh-CN" altLang="en-US" sz="1200">
                  <a:solidFill>
                    <a:srgbClr val="FF0000"/>
                  </a:solidFill>
                  <a:effectLst/>
                  <a:latin typeface="华文细黑" pitchFamily="2" charset="-122"/>
                  <a:ea typeface="华文细黑" pitchFamily="2" charset="-122"/>
                </a:rPr>
                <a:t>位</a:t>
              </a: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/>
          <p:cNvSpPr txBox="1">
            <a:spLocks noChangeArrowheads="1"/>
          </p:cNvSpPr>
          <p:nvPr/>
        </p:nvSpPr>
        <p:spPr bwMode="auto">
          <a:xfrm>
            <a:off x="323850" y="304800"/>
            <a:ext cx="247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二、寄存器</a:t>
            </a:r>
          </a:p>
        </p:txBody>
      </p:sp>
      <p:graphicFrame>
        <p:nvGraphicFramePr>
          <p:cNvPr id="332803" name="Object 3"/>
          <p:cNvGraphicFramePr>
            <a:graphicFrameLocks noChangeAspect="1"/>
          </p:cNvGraphicFramePr>
          <p:nvPr/>
        </p:nvGraphicFramePr>
        <p:xfrm>
          <a:off x="2916238" y="188913"/>
          <a:ext cx="603250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5" name="文档" r:id="rId4" imgW="11099880" imgH="7541280" progId="Word.Document.8">
                  <p:embed/>
                </p:oleObj>
              </mc:Choice>
              <mc:Fallback>
                <p:oleObj name="文档" r:id="rId4" imgW="11099880" imgH="754128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1160"/>
                      <a:stretch>
                        <a:fillRect/>
                      </a:stretch>
                    </p:blipFill>
                    <p:spPr bwMode="auto">
                      <a:xfrm>
                        <a:off x="2916238" y="188913"/>
                        <a:ext cx="6032500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598488" y="652463"/>
            <a:ext cx="60817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kumimoji="1" lang="en-US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EU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内有一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16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位状态标志寄存器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FR</a:t>
            </a:r>
          </a:p>
          <a:p>
            <a:pPr marL="2057400" lvl="4" indent="-228600" eaLnBrk="0" hangingPunct="0"/>
            <a:endParaRPr kumimoji="1" lang="en-US" altLang="zh-CN" sz="170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754063" y="1162050"/>
          <a:ext cx="73501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82" name="工作表" r:id="rId4" imgW="4184280" imgH="417600" progId="Excel.Sheet.8">
                  <p:embed/>
                </p:oleObj>
              </mc:Choice>
              <mc:Fallback>
                <p:oleObj name="工作表" r:id="rId4" imgW="4184280" imgH="417600" progId="Excel.Shee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162050"/>
                        <a:ext cx="7350125" cy="9223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6011863" y="3068638"/>
            <a:ext cx="2870200" cy="2232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10000"/>
              </a:spcBef>
            </a:pPr>
            <a:r>
              <a:rPr kumimoji="1" lang="en-US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OF:</a:t>
            </a:r>
            <a:r>
              <a:rPr kumimoji="1"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溢出标志位</a:t>
            </a:r>
          </a:p>
          <a:p>
            <a:pPr eaLnBrk="0" hangingPunct="0">
              <a:lnSpc>
                <a:spcPct val="90000"/>
              </a:lnSpc>
              <a:spcBef>
                <a:spcPct val="10000"/>
              </a:spcBef>
            </a:pPr>
            <a:r>
              <a:rPr kumimoji="1" lang="en-US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SF:</a:t>
            </a:r>
            <a:r>
              <a:rPr kumimoji="1"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符号标志位</a:t>
            </a:r>
          </a:p>
          <a:p>
            <a:pPr eaLnBrk="0" hangingPunct="0">
              <a:lnSpc>
                <a:spcPct val="90000"/>
              </a:lnSpc>
              <a:spcBef>
                <a:spcPct val="10000"/>
              </a:spcBef>
            </a:pPr>
            <a:r>
              <a:rPr kumimoji="1" lang="en-US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ZF:</a:t>
            </a:r>
            <a:r>
              <a:rPr kumimoji="1"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零标志位</a:t>
            </a:r>
          </a:p>
          <a:p>
            <a:pPr eaLnBrk="0" hangingPunct="0">
              <a:lnSpc>
                <a:spcPct val="90000"/>
              </a:lnSpc>
              <a:spcBef>
                <a:spcPct val="10000"/>
              </a:spcBef>
            </a:pPr>
            <a:r>
              <a:rPr kumimoji="1" lang="en-US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AF:</a:t>
            </a:r>
            <a:r>
              <a:rPr kumimoji="1"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辅助进位标志</a:t>
            </a:r>
          </a:p>
          <a:p>
            <a:pPr eaLnBrk="0" hangingPunct="0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PF: </a:t>
            </a:r>
            <a:r>
              <a:rPr kumimoji="1" lang="zh-CN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奇偶标志位</a:t>
            </a:r>
            <a:endParaRPr kumimoji="1" lang="zh-CN" altLang="en-US" sz="2400">
              <a:solidFill>
                <a:srgbClr val="0000FF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10000"/>
              </a:spcBef>
            </a:pPr>
            <a:r>
              <a:rPr kumimoji="1" lang="en-US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CF:</a:t>
            </a:r>
            <a:r>
              <a:rPr kumimoji="1"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进位标志</a:t>
            </a:r>
          </a:p>
        </p:txBody>
      </p:sp>
      <p:sp>
        <p:nvSpPr>
          <p:cNvPr id="335883" name="Text Box 11"/>
          <p:cNvSpPr txBox="1">
            <a:spLocks noChangeArrowheads="1"/>
          </p:cNvSpPr>
          <p:nvPr/>
        </p:nvSpPr>
        <p:spPr bwMode="auto">
          <a:xfrm>
            <a:off x="3128963" y="2066925"/>
            <a:ext cx="1365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effectLst/>
                <a:latin typeface="Arial" charset="0"/>
                <a:ea typeface="华文细黑" pitchFamily="2" charset="-122"/>
              </a:rPr>
              <a:t>控制标志位</a:t>
            </a: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6516688" y="2636838"/>
            <a:ext cx="1727200" cy="457200"/>
          </a:xfrm>
          <a:prstGeom prst="rect">
            <a:avLst/>
          </a:prstGeom>
          <a:solidFill>
            <a:srgbClr val="66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ffectLst/>
                <a:latin typeface="Arial" charset="0"/>
                <a:ea typeface="隶书" pitchFamily="49" charset="-122"/>
              </a:rPr>
              <a:t>状态标志位</a:t>
            </a:r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4932363" y="260350"/>
            <a:ext cx="2986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隶书" pitchFamily="49" charset="-122"/>
              </a:rPr>
              <a:t>——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标志寄存器</a:t>
            </a:r>
          </a:p>
        </p:txBody>
      </p:sp>
      <p:graphicFrame>
        <p:nvGraphicFramePr>
          <p:cNvPr id="335886" name="Group 14"/>
          <p:cNvGraphicFramePr>
            <a:graphicFrameLocks noGrp="1"/>
          </p:cNvGraphicFramePr>
          <p:nvPr/>
        </p:nvGraphicFramePr>
        <p:xfrm>
          <a:off x="2551113" y="1604963"/>
          <a:ext cx="5521325" cy="454025"/>
        </p:xfrm>
        <a:graphic>
          <a:graphicData uri="http://schemas.openxmlformats.org/drawingml/2006/table">
            <a:tbl>
              <a:tblPr/>
              <a:tblGrid>
                <a:gridCol w="547687"/>
                <a:gridCol w="547688"/>
                <a:gridCol w="427037"/>
                <a:gridCol w="533400"/>
                <a:gridCol w="496888"/>
                <a:gridCol w="509587"/>
                <a:gridCol w="319088"/>
                <a:gridCol w="533400"/>
                <a:gridCol w="320675"/>
                <a:gridCol w="487362"/>
                <a:gridCol w="338138"/>
                <a:gridCol w="460375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AF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PF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914" name="Group 42"/>
          <p:cNvGraphicFramePr>
            <a:graphicFrameLocks noGrp="1"/>
          </p:cNvGraphicFramePr>
          <p:nvPr/>
        </p:nvGraphicFramePr>
        <p:xfrm>
          <a:off x="2555875" y="1606550"/>
          <a:ext cx="5521325" cy="452438"/>
        </p:xfrm>
        <a:graphic>
          <a:graphicData uri="http://schemas.openxmlformats.org/drawingml/2006/table">
            <a:tbl>
              <a:tblPr/>
              <a:tblGrid>
                <a:gridCol w="547688"/>
                <a:gridCol w="547687"/>
                <a:gridCol w="427038"/>
                <a:gridCol w="533400"/>
                <a:gridCol w="492125"/>
                <a:gridCol w="514350"/>
                <a:gridCol w="319087"/>
                <a:gridCol w="533400"/>
                <a:gridCol w="320675"/>
                <a:gridCol w="487363"/>
                <a:gridCol w="338137"/>
                <a:gridCol w="460375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DF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TF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942" name="Rectangle 70"/>
          <p:cNvSpPr>
            <a:spLocks noChangeArrowheads="1"/>
          </p:cNvSpPr>
          <p:nvPr/>
        </p:nvSpPr>
        <p:spPr bwMode="auto">
          <a:xfrm>
            <a:off x="179388" y="3141663"/>
            <a:ext cx="5689600" cy="20161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kumimoji="1" lang="en-US" altLang="zh-CN" sz="2400" b="1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DF:</a:t>
            </a:r>
            <a:r>
              <a:rPr kumimoji="1" lang="zh-CN" altLang="zh-CN" sz="2400" b="1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方向标志位</a:t>
            </a:r>
            <a:r>
              <a:rPr kumimoji="1" lang="zh-CN" altLang="en-US" sz="2400" b="1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</a:t>
            </a:r>
          </a:p>
          <a:p>
            <a:pPr eaLnBrk="0" hangingPunct="0">
              <a:lnSpc>
                <a:spcPct val="90000"/>
              </a:lnSpc>
            </a:pPr>
            <a:r>
              <a:rPr kumimoji="1"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1-</a:t>
            </a:r>
            <a:r>
              <a:rPr kumimoji="1" lang="zh-CN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递减；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0-</a:t>
            </a:r>
            <a:r>
              <a:rPr kumimoji="1" lang="zh-CN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以递增顺序处理数据串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）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en-US" sz="2400" b="1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IF:</a:t>
            </a:r>
            <a:r>
              <a:rPr kumimoji="1" lang="zh-CN" altLang="en-US" sz="2400" b="1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中断允许位</a:t>
            </a:r>
          </a:p>
          <a:p>
            <a:pPr eaLnBrk="0" hangingPunct="0">
              <a:lnSpc>
                <a:spcPct val="90000"/>
              </a:lnSpc>
            </a:pPr>
            <a:r>
              <a:rPr kumimoji="1"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en-US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- </a:t>
            </a:r>
            <a:r>
              <a:rPr kumimoji="1" lang="zh-CN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开中断；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0 - </a:t>
            </a:r>
            <a:r>
              <a:rPr kumimoji="1" lang="zh-CN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关中断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）</a:t>
            </a:r>
            <a:endParaRPr kumimoji="1" lang="zh-CN" altLang="zh-CN" sz="240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400" b="1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TF:</a:t>
            </a:r>
            <a:r>
              <a:rPr kumimoji="1" lang="zh-CN" altLang="zh-CN" sz="2400" b="1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跟踪标志位</a:t>
            </a:r>
            <a:endParaRPr kumimoji="1" lang="zh-CN" altLang="en-US" sz="2400" b="1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（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1 - </a:t>
            </a:r>
            <a:r>
              <a:rPr kumimoji="1" lang="zh-CN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单步工作方式，；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0 - </a:t>
            </a:r>
            <a:r>
              <a:rPr kumimoji="1" lang="zh-CN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正常工作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064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二、工作模式的区别和管脚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468313" y="981075"/>
            <a:ext cx="8280400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tx2"/>
              </a:buClr>
              <a:buFontTx/>
              <a:buChar char="•"/>
            </a:pP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最小工作模式</a:t>
            </a:r>
          </a:p>
          <a:p>
            <a:pPr marL="342900" indent="-342900">
              <a:buClr>
                <a:schemeClr val="tx2"/>
              </a:buClr>
            </a:pPr>
            <a:r>
              <a:rPr lang="zh-CN" altLang="en-US" sz="2400">
                <a:solidFill>
                  <a:srgbClr val="3333CC"/>
                </a:solidFill>
                <a:effectLst/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系统中只有一个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8086/8088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微处理器，该模式适用于规模较小的微机应用系统</a:t>
            </a:r>
          </a:p>
          <a:p>
            <a:pPr marL="342900" indent="-342900">
              <a:buClr>
                <a:schemeClr val="tx2"/>
              </a:buClr>
              <a:buFontTx/>
              <a:buChar char="•"/>
            </a:pP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最大工作模式</a:t>
            </a:r>
          </a:p>
          <a:p>
            <a:pPr marL="342900" indent="-342900">
              <a:buClr>
                <a:schemeClr val="tx2"/>
              </a:buClr>
            </a:pP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	  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系统中包含多个为处理器：一个主处理器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(8086/8088)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，两个协处理器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数值运算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8087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、输入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输出 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8089)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，该模式适用于中、大规模的微机应用系统 </a:t>
            </a:r>
          </a:p>
          <a:p>
            <a:pPr marL="342900" indent="-342900">
              <a:buClr>
                <a:schemeClr val="tx2"/>
              </a:buClr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8086/8088CPU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有</a:t>
            </a:r>
            <a:r>
              <a:rPr lang="en-US" altLang="zh-CN" sz="2400">
                <a:solidFill>
                  <a:srgbClr val="FF0000"/>
                </a:solidFill>
                <a:effectLst/>
                <a:latin typeface="隶书" pitchFamily="49" charset="-122"/>
                <a:ea typeface="隶书" pitchFamily="49" charset="-122"/>
              </a:rPr>
              <a:t>40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个引脚。其中</a:t>
            </a:r>
            <a:r>
              <a:rPr lang="en-US" altLang="zh-CN" sz="2400">
                <a:solidFill>
                  <a:srgbClr val="FF0000"/>
                </a:solidFill>
                <a:effectLst/>
                <a:latin typeface="隶书" pitchFamily="49" charset="-122"/>
                <a:ea typeface="隶书" pitchFamily="49" charset="-122"/>
              </a:rPr>
              <a:t>32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个引脚在两种工作模式下的名称和功能是相同的，还有</a:t>
            </a:r>
            <a:r>
              <a:rPr lang="en-US" altLang="zh-CN" sz="2400">
                <a:solidFill>
                  <a:srgbClr val="FF0000"/>
                </a:solidFill>
                <a:effectLst/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个引脚在不同的工作模式下，具有不同的名称和功能。引脚采用复用技术。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8086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主要引脚：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AD0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AD15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A16/S3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A19/S6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MN/MX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ALE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BHE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RESET (CPU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的初始状态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，读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RD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、写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WR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、存储器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/IO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控制信号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IO/M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M/IO</a:t>
            </a:r>
            <a:r>
              <a:rPr lang="zh-CN" altLang="en-US" sz="24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）等。 </a:t>
            </a:r>
          </a:p>
          <a:p>
            <a:pPr marL="342900" indent="-342900">
              <a:buClr>
                <a:schemeClr val="tx2"/>
              </a:buClr>
              <a:buFontTx/>
              <a:buChar char="•"/>
            </a:pP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8086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8088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的最大区别：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8086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内外都是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位、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8088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内部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位，外部</a:t>
            </a:r>
            <a:r>
              <a:rPr lang="en-US" altLang="zh-CN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4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</a:rPr>
              <a:t>位。</a:t>
            </a:r>
          </a:p>
        </p:txBody>
      </p:sp>
      <p:sp>
        <p:nvSpPr>
          <p:cNvPr id="338948" name="Line 4"/>
          <p:cNvSpPr>
            <a:spLocks noChangeShapeType="1"/>
          </p:cNvSpPr>
          <p:nvPr/>
        </p:nvSpPr>
        <p:spPr bwMode="auto">
          <a:xfrm>
            <a:off x="2124075" y="544512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949" name="Line 5"/>
          <p:cNvSpPr>
            <a:spLocks noChangeShapeType="1"/>
          </p:cNvSpPr>
          <p:nvPr/>
        </p:nvSpPr>
        <p:spPr bwMode="auto">
          <a:xfrm>
            <a:off x="2987675" y="54451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>
            <a:off x="6948488" y="47244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951" name="Line 7"/>
          <p:cNvSpPr>
            <a:spLocks noChangeShapeType="1"/>
          </p:cNvSpPr>
          <p:nvPr/>
        </p:nvSpPr>
        <p:spPr bwMode="auto">
          <a:xfrm>
            <a:off x="900113" y="5084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952" name="Line 8"/>
          <p:cNvSpPr>
            <a:spLocks noChangeShapeType="1"/>
          </p:cNvSpPr>
          <p:nvPr/>
        </p:nvSpPr>
        <p:spPr bwMode="auto">
          <a:xfrm>
            <a:off x="5437188" y="50847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/>
          <a:lstStyle/>
          <a:p>
            <a:endParaRPr lang="zh-CN" altLang="en-US"/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>
            <a:off x="6372225" y="50847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611188" y="698500"/>
            <a:ext cx="8137525" cy="5448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三、存储器组织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分段管理的概念；逻辑地址和物理地址；物理地址的形成；字节和字的地址，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8086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的存储器分奇偶两个存储体。</a:t>
            </a:r>
          </a:p>
          <a:p>
            <a:endParaRPr lang="zh-CN" altLang="en-US" sz="2400" dirty="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四、堆栈组织</a:t>
            </a:r>
          </a:p>
          <a:p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   堆栈的构造、堆栈段寄存器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SS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、栈指针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SP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、栈操作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指令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PUSH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POP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的操作对指针的影响）、堆栈原则。 </a:t>
            </a:r>
          </a:p>
          <a:p>
            <a:endParaRPr lang="zh-CN" altLang="en-US" sz="2400" dirty="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五、时序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时钟周期，总线周期，指令周期。最基本的总线周期由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个时钟周期组成。 </a:t>
            </a:r>
          </a:p>
          <a:p>
            <a:endParaRPr lang="en-US" altLang="zh-CN" sz="2400" dirty="0">
              <a:solidFill>
                <a:schemeClr val="tx1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">
  <a:themeElements>
    <a:clrScheme name="ELEGANT 3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919191"/>
      </a:folHlink>
    </a:clrScheme>
    <a:fontScheme name="ELEG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LEGANT 1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EGANT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EGANT 3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67676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5D5D5D"/>
        </a:accent6>
        <a:hlink>
          <a:srgbClr val="474747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</Template>
  <TotalTime>6383</TotalTime>
  <Words>1918</Words>
  <Application>Microsoft Office PowerPoint</Application>
  <PresentationFormat>全屏显示(4:3)</PresentationFormat>
  <Paragraphs>261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华文细黑</vt:lpstr>
      <vt:lpstr>华文中宋</vt:lpstr>
      <vt:lpstr>楷体_GB2312</vt:lpstr>
      <vt:lpstr>隶书</vt:lpstr>
      <vt:lpstr>宋体</vt:lpstr>
      <vt:lpstr>Arial</vt:lpstr>
      <vt:lpstr>Times New Roman</vt:lpstr>
      <vt:lpstr>Verdana</vt:lpstr>
      <vt:lpstr>Wingdings</vt:lpstr>
      <vt:lpstr>ELEGANT</vt:lpstr>
      <vt:lpstr>Microsoft Drawing</vt:lpstr>
      <vt:lpstr>文档</vt:lpstr>
      <vt:lpstr>工作表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邓军</dc:creator>
  <cp:lastModifiedBy>dengjun</cp:lastModifiedBy>
  <cp:revision>178</cp:revision>
  <dcterms:created xsi:type="dcterms:W3CDTF">2005-10-06T08:17:37Z</dcterms:created>
  <dcterms:modified xsi:type="dcterms:W3CDTF">2016-05-29T10:54:37Z</dcterms:modified>
</cp:coreProperties>
</file>