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60"/>
  </p:notesMasterIdLst>
  <p:sldIdLst>
    <p:sldId id="256" r:id="rId2"/>
    <p:sldId id="323" r:id="rId3"/>
    <p:sldId id="299" r:id="rId4"/>
    <p:sldId id="298" r:id="rId5"/>
    <p:sldId id="300" r:id="rId6"/>
    <p:sldId id="301" r:id="rId7"/>
    <p:sldId id="324" r:id="rId8"/>
    <p:sldId id="302" r:id="rId9"/>
    <p:sldId id="325" r:id="rId10"/>
    <p:sldId id="348" r:id="rId11"/>
    <p:sldId id="326" r:id="rId12"/>
    <p:sldId id="337" r:id="rId13"/>
    <p:sldId id="259" r:id="rId14"/>
    <p:sldId id="306" r:id="rId15"/>
    <p:sldId id="307" r:id="rId16"/>
    <p:sldId id="308" r:id="rId17"/>
    <p:sldId id="327" r:id="rId18"/>
    <p:sldId id="328" r:id="rId19"/>
    <p:sldId id="336" r:id="rId20"/>
    <p:sldId id="263" r:id="rId21"/>
    <p:sldId id="264" r:id="rId22"/>
    <p:sldId id="296" r:id="rId23"/>
    <p:sldId id="329" r:id="rId24"/>
    <p:sldId id="330" r:id="rId25"/>
    <p:sldId id="338" r:id="rId26"/>
    <p:sldId id="331" r:id="rId27"/>
    <p:sldId id="339" r:id="rId28"/>
    <p:sldId id="340" r:id="rId29"/>
    <p:sldId id="341" r:id="rId30"/>
    <p:sldId id="342" r:id="rId31"/>
    <p:sldId id="312" r:id="rId32"/>
    <p:sldId id="275" r:id="rId33"/>
    <p:sldId id="276" r:id="rId34"/>
    <p:sldId id="277" r:id="rId35"/>
    <p:sldId id="278" r:id="rId36"/>
    <p:sldId id="279" r:id="rId37"/>
    <p:sldId id="280" r:id="rId38"/>
    <p:sldId id="314" r:id="rId39"/>
    <p:sldId id="281" r:id="rId40"/>
    <p:sldId id="315" r:id="rId41"/>
    <p:sldId id="316" r:id="rId42"/>
    <p:sldId id="317" r:id="rId43"/>
    <p:sldId id="318" r:id="rId44"/>
    <p:sldId id="319" r:id="rId45"/>
    <p:sldId id="287" r:id="rId46"/>
    <p:sldId id="289" r:id="rId47"/>
    <p:sldId id="290" r:id="rId48"/>
    <p:sldId id="282" r:id="rId49"/>
    <p:sldId id="283" r:id="rId50"/>
    <p:sldId id="284" r:id="rId51"/>
    <p:sldId id="343" r:id="rId52"/>
    <p:sldId id="285" r:id="rId53"/>
    <p:sldId id="345" r:id="rId54"/>
    <p:sldId id="320" r:id="rId55"/>
    <p:sldId id="346" r:id="rId56"/>
    <p:sldId id="286" r:id="rId57"/>
    <p:sldId id="291" r:id="rId58"/>
    <p:sldId id="321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699" autoAdjust="0"/>
  </p:normalViewPr>
  <p:slideViewPr>
    <p:cSldViewPr>
      <p:cViewPr varScale="1">
        <p:scale>
          <a:sx n="55" d="100"/>
          <a:sy n="55" d="100"/>
        </p:scale>
        <p:origin x="17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C2867-E234-4240-9AF8-8228BE01612C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F31304-62C0-4CBF-9B72-DBA5B99551D7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计算机系统</a:t>
          </a:r>
          <a:endParaRPr lang="zh-CN" altLang="en-US" sz="24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gm:t>
    </dgm:pt>
    <dgm:pt modelId="{AB144A58-82D3-42C7-860B-A79D3714DF1B}" type="parTrans" cxnId="{48D4B8D9-2CD0-4098-A13C-0201B7B3CBB5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26389F3A-B996-4270-B0F3-DB14624AE04C}" type="sibTrans" cxnId="{48D4B8D9-2CD0-4098-A13C-0201B7B3CBB5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DC4087C1-B1A7-4995-92C3-2A7B9E2404E0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冯▪诺依曼体系</a:t>
          </a:r>
          <a:endParaRPr lang="zh-CN" altLang="en-US" sz="24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gm:t>
    </dgm:pt>
    <dgm:pt modelId="{8EE7CD7D-F0CA-4B89-B5BE-19B6ACFACB60}" type="parTrans" cxnId="{C6EE5ABC-5BA3-4298-A1EE-1CC6AD35F58F}">
      <dgm:prSet custT="1"/>
      <dgm:spPr>
        <a:ln w="38100"/>
      </dgm:spPr>
      <dgm:t>
        <a:bodyPr/>
        <a:lstStyle/>
        <a:p>
          <a:endParaRPr lang="zh-CN" altLang="en-US" sz="2400" b="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058A913C-995E-4E55-B9F3-CE28D99D5563}" type="sibTrans" cxnId="{C6EE5ABC-5BA3-4298-A1EE-1CC6AD35F58F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19D7508D-773C-46D2-8418-EAB657E3594B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两极化</a:t>
          </a:r>
          <a:endParaRPr lang="zh-CN" altLang="en-US" sz="24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gm:t>
    </dgm:pt>
    <dgm:pt modelId="{9A456560-3E3E-4B02-85CD-3B1858F33E50}" type="parTrans" cxnId="{F5AC1A63-4983-4F4E-A459-1E7FC244824B}">
      <dgm:prSet custT="1"/>
      <dgm:spPr>
        <a:ln w="38100"/>
      </dgm:spPr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1D721C62-DA3C-4A96-BFA9-CAC0D7D59E7C}" type="sibTrans" cxnId="{F5AC1A63-4983-4F4E-A459-1E7FC244824B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744B062C-6F28-4F69-8032-9903D9B9896E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网络化</a:t>
          </a:r>
          <a:endParaRPr lang="zh-CN" altLang="en-US" sz="24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gm:t>
    </dgm:pt>
    <dgm:pt modelId="{B1725DF8-5E4B-4BEB-8846-79E68887E67A}" type="parTrans" cxnId="{71B43BF9-4CCD-4605-93E6-0011EA983939}">
      <dgm:prSet custT="1"/>
      <dgm:spPr>
        <a:ln w="38100"/>
      </dgm:spPr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F807F00B-57ED-4AC2-BB1B-07C5C488DF9D}" type="sibTrans" cxnId="{71B43BF9-4CCD-4605-93E6-0011EA983939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765E8F49-DC92-4299-8682-41E4866762DB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非冯▪诺依曼体系</a:t>
          </a:r>
          <a:endParaRPr lang="zh-CN" altLang="en-US" sz="24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gm:t>
    </dgm:pt>
    <dgm:pt modelId="{640F7290-6744-411A-B331-E342E7DCA746}" type="parTrans" cxnId="{EE0E53AF-E6CA-4206-B216-CBE0D15880BC}">
      <dgm:prSet custT="1"/>
      <dgm:spPr>
        <a:ln w="38100"/>
      </dgm:spPr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C1D7862A-7C80-41DD-81D9-B516FA037678}" type="sibTrans" cxnId="{EE0E53AF-E6CA-4206-B216-CBE0D15880BC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A73E07DD-5ED3-4904-A8BF-380E00DA64AE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神经元计算</a:t>
          </a:r>
          <a:endParaRPr lang="zh-CN" altLang="en-US" sz="24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gm:t>
    </dgm:pt>
    <dgm:pt modelId="{E735EC67-A7C4-48D8-AB9D-528391A6F23E}" type="parTrans" cxnId="{1C91E5CA-EBD4-4E55-A023-9AFB8453F3D7}">
      <dgm:prSet custT="1"/>
      <dgm:spPr>
        <a:ln w="38100"/>
      </dgm:spPr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09F64F0D-A537-4053-B0F7-0E4658D55AFE}" type="sibTrans" cxnId="{1C91E5CA-EBD4-4E55-A023-9AFB8453F3D7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1EF51E7D-478F-4E51-BA90-8F0A06524F70}">
      <dgm:prSet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智能化</a:t>
          </a:r>
          <a:endParaRPr lang="zh-CN" altLang="en-US" sz="24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gm:t>
    </dgm:pt>
    <dgm:pt modelId="{9078C5D2-46D5-4D49-B06D-754126857A0A}" type="parTrans" cxnId="{F0DDC64F-EB07-4DC1-9212-ADAF5E95FB04}">
      <dgm:prSet custT="1"/>
      <dgm:spPr>
        <a:ln w="38100"/>
      </dgm:spPr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2BE8BA23-D327-4D47-9DB8-245CCCE15672}" type="sibTrans" cxnId="{F0DDC64F-EB07-4DC1-9212-ADAF5E95FB04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9D8F6B20-E8AB-4EC8-940A-0F3D5AE4DB0A}">
      <dgm:prSet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多媒体化</a:t>
          </a:r>
          <a:endParaRPr lang="zh-CN" altLang="en-US" sz="24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gm:t>
    </dgm:pt>
    <dgm:pt modelId="{2CC49276-922F-4E53-AC79-74685949F62E}" type="parTrans" cxnId="{9F453D08-EA76-4148-88C4-D8AB50275634}">
      <dgm:prSet custT="1"/>
      <dgm:spPr>
        <a:ln w="38100"/>
      </dgm:spPr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603A4C7D-8B47-4424-9ACA-C9D1BA782C1B}" type="sibTrans" cxnId="{9F453D08-EA76-4148-88C4-D8AB50275634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35FD7BC2-4F45-40D4-BB62-E5E929FE85F5}">
      <dgm:prSet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巨型化</a:t>
          </a:r>
          <a:endParaRPr lang="zh-CN" altLang="en-US" sz="24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gm:t>
    </dgm:pt>
    <dgm:pt modelId="{100A85F9-5929-49C7-BAE3-90A4FC6923F0}" type="parTrans" cxnId="{4CA5CCC0-61A2-4F0C-9519-83C22806C791}">
      <dgm:prSet custT="1"/>
      <dgm:spPr>
        <a:ln w="38100"/>
      </dgm:spPr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CBDFD4E1-5921-422D-97FA-E0DEF031801F}" type="sibTrans" cxnId="{4CA5CCC0-61A2-4F0C-9519-83C22806C791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A359F68E-66DB-489A-98D6-CB86E1F4EB24}">
      <dgm:prSet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微型化</a:t>
          </a:r>
          <a:endParaRPr lang="zh-CN" altLang="en-US" sz="24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gm:t>
    </dgm:pt>
    <dgm:pt modelId="{2A5FCD94-5271-423A-851C-72B1AD3C68C0}" type="parTrans" cxnId="{EE7050B0-B895-466A-9879-F865E6E8F4BC}">
      <dgm:prSet custT="1"/>
      <dgm:spPr>
        <a:ln w="38100"/>
      </dgm:spPr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ED47AEA1-35A6-4AFC-8543-0FA085186B87}" type="sibTrans" cxnId="{EE7050B0-B895-466A-9879-F865E6E8F4BC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2359EF68-713C-450B-A5B3-D3FC587C11D4}">
      <dgm:prSet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DNA</a:t>
          </a:r>
          <a:r>
            <a:rPr lang="zh-CN" alt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计算</a:t>
          </a:r>
          <a:endParaRPr lang="zh-CN" altLang="en-US" sz="24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gm:t>
    </dgm:pt>
    <dgm:pt modelId="{82602E47-CFDF-46AA-BBA3-D4591211CA77}" type="parTrans" cxnId="{C8980ED4-17AB-41B4-8ECC-EEECAE694DAD}">
      <dgm:prSet custT="1"/>
      <dgm:spPr>
        <a:ln w="38100"/>
      </dgm:spPr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4C2E323F-7651-44D4-BCDF-A5A7AE578670}" type="sibTrans" cxnId="{C8980ED4-17AB-41B4-8ECC-EEECAE694DAD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81E7F055-FE4E-4EBE-9477-7F3C1E8DBB22}">
      <dgm:prSet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量子计算</a:t>
          </a:r>
          <a:endParaRPr lang="zh-CN" altLang="en-US" sz="24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gm:t>
    </dgm:pt>
    <dgm:pt modelId="{EFDED06A-C181-4BE0-B400-1A3C7C9C8F12}" type="parTrans" cxnId="{36B232A8-BC15-457E-96E5-C4C9F09C5289}">
      <dgm:prSet custT="1"/>
      <dgm:spPr>
        <a:ln w="38100"/>
      </dgm:spPr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54C039E8-F2C7-414D-8322-B090D31A5EDE}" type="sibTrans" cxnId="{36B232A8-BC15-457E-96E5-C4C9F09C5289}">
      <dgm:prSet/>
      <dgm:spPr/>
      <dgm:t>
        <a:bodyPr/>
        <a:lstStyle/>
        <a:p>
          <a:endParaRPr lang="zh-CN" altLang="en-US" sz="24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gm:t>
    </dgm:pt>
    <dgm:pt modelId="{987F054D-59A1-477F-B5D1-83BD819015D7}" type="pres">
      <dgm:prSet presAssocID="{D59C2867-E234-4240-9AF8-8228BE01612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786FDD-3C28-407A-BE81-E731C78DD858}" type="pres">
      <dgm:prSet presAssocID="{02F31304-62C0-4CBF-9B72-DBA5B99551D7}" presName="root1" presStyleCnt="0"/>
      <dgm:spPr/>
      <dgm:t>
        <a:bodyPr/>
        <a:lstStyle/>
        <a:p>
          <a:endParaRPr lang="zh-CN" altLang="en-US"/>
        </a:p>
      </dgm:t>
    </dgm:pt>
    <dgm:pt modelId="{5D9F94E5-0DBD-4EDD-AC38-83AC164085D9}" type="pres">
      <dgm:prSet presAssocID="{02F31304-62C0-4CBF-9B72-DBA5B99551D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460440-04FC-4516-9284-2FC79ABDA106}" type="pres">
      <dgm:prSet presAssocID="{02F31304-62C0-4CBF-9B72-DBA5B99551D7}" presName="level2hierChild" presStyleCnt="0"/>
      <dgm:spPr/>
      <dgm:t>
        <a:bodyPr/>
        <a:lstStyle/>
        <a:p>
          <a:endParaRPr lang="zh-CN" altLang="en-US"/>
        </a:p>
      </dgm:t>
    </dgm:pt>
    <dgm:pt modelId="{C8FDFC75-186A-4599-973E-F653BA576585}" type="pres">
      <dgm:prSet presAssocID="{8EE7CD7D-F0CA-4B89-B5BE-19B6ACFACB60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18F953FB-D661-4763-A5CB-2707854ECC36}" type="pres">
      <dgm:prSet presAssocID="{8EE7CD7D-F0CA-4B89-B5BE-19B6ACFACB60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7914CFD9-CEAF-4ED7-BDF0-FEBBF02AE413}" type="pres">
      <dgm:prSet presAssocID="{DC4087C1-B1A7-4995-92C3-2A7B9E2404E0}" presName="root2" presStyleCnt="0"/>
      <dgm:spPr/>
      <dgm:t>
        <a:bodyPr/>
        <a:lstStyle/>
        <a:p>
          <a:endParaRPr lang="zh-CN" altLang="en-US"/>
        </a:p>
      </dgm:t>
    </dgm:pt>
    <dgm:pt modelId="{07CCAF3A-BC85-418D-9E88-0544F4F92CA8}" type="pres">
      <dgm:prSet presAssocID="{DC4087C1-B1A7-4995-92C3-2A7B9E2404E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D2C180-5F0A-4014-9642-525131C9AEA9}" type="pres">
      <dgm:prSet presAssocID="{DC4087C1-B1A7-4995-92C3-2A7B9E2404E0}" presName="level3hierChild" presStyleCnt="0"/>
      <dgm:spPr/>
      <dgm:t>
        <a:bodyPr/>
        <a:lstStyle/>
        <a:p>
          <a:endParaRPr lang="zh-CN" altLang="en-US"/>
        </a:p>
      </dgm:t>
    </dgm:pt>
    <dgm:pt modelId="{97EB02BA-BC72-4445-AAA1-F36F251369D3}" type="pres">
      <dgm:prSet presAssocID="{9A456560-3E3E-4B02-85CD-3B1858F33E50}" presName="conn2-1" presStyleLbl="parChTrans1D3" presStyleIdx="0" presStyleCnt="7"/>
      <dgm:spPr/>
      <dgm:t>
        <a:bodyPr/>
        <a:lstStyle/>
        <a:p>
          <a:endParaRPr lang="zh-CN" altLang="en-US"/>
        </a:p>
      </dgm:t>
    </dgm:pt>
    <dgm:pt modelId="{C84BED99-0BA7-441E-B072-CA2027026875}" type="pres">
      <dgm:prSet presAssocID="{9A456560-3E3E-4B02-85CD-3B1858F33E50}" presName="connTx" presStyleLbl="parChTrans1D3" presStyleIdx="0" presStyleCnt="7"/>
      <dgm:spPr/>
      <dgm:t>
        <a:bodyPr/>
        <a:lstStyle/>
        <a:p>
          <a:endParaRPr lang="zh-CN" altLang="en-US"/>
        </a:p>
      </dgm:t>
    </dgm:pt>
    <dgm:pt modelId="{ED1354AB-6E05-4206-B451-E9EF89A92FBE}" type="pres">
      <dgm:prSet presAssocID="{19D7508D-773C-46D2-8418-EAB657E3594B}" presName="root2" presStyleCnt="0"/>
      <dgm:spPr/>
      <dgm:t>
        <a:bodyPr/>
        <a:lstStyle/>
        <a:p>
          <a:endParaRPr lang="zh-CN" altLang="en-US"/>
        </a:p>
      </dgm:t>
    </dgm:pt>
    <dgm:pt modelId="{C3D5386F-7813-42D1-BA21-75C8D7611C2D}" type="pres">
      <dgm:prSet presAssocID="{19D7508D-773C-46D2-8418-EAB657E3594B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0EEFC7-13CC-43A3-921D-DFE15C5DE713}" type="pres">
      <dgm:prSet presAssocID="{19D7508D-773C-46D2-8418-EAB657E3594B}" presName="level3hierChild" presStyleCnt="0"/>
      <dgm:spPr/>
      <dgm:t>
        <a:bodyPr/>
        <a:lstStyle/>
        <a:p>
          <a:endParaRPr lang="zh-CN" altLang="en-US"/>
        </a:p>
      </dgm:t>
    </dgm:pt>
    <dgm:pt modelId="{665D7364-9CC2-4EA6-8B5A-69332D2A080B}" type="pres">
      <dgm:prSet presAssocID="{100A85F9-5929-49C7-BAE3-90A4FC6923F0}" presName="conn2-1" presStyleLbl="parChTrans1D4" presStyleIdx="0" presStyleCnt="2"/>
      <dgm:spPr/>
      <dgm:t>
        <a:bodyPr/>
        <a:lstStyle/>
        <a:p>
          <a:endParaRPr lang="zh-CN" altLang="en-US"/>
        </a:p>
      </dgm:t>
    </dgm:pt>
    <dgm:pt modelId="{C6422664-9889-4EBB-87CD-88B781F60478}" type="pres">
      <dgm:prSet presAssocID="{100A85F9-5929-49C7-BAE3-90A4FC6923F0}" presName="connTx" presStyleLbl="parChTrans1D4" presStyleIdx="0" presStyleCnt="2"/>
      <dgm:spPr/>
      <dgm:t>
        <a:bodyPr/>
        <a:lstStyle/>
        <a:p>
          <a:endParaRPr lang="zh-CN" altLang="en-US"/>
        </a:p>
      </dgm:t>
    </dgm:pt>
    <dgm:pt modelId="{0004EBB3-3B47-4A62-8CD0-689F1BD17F50}" type="pres">
      <dgm:prSet presAssocID="{35FD7BC2-4F45-40D4-BB62-E5E929FE85F5}" presName="root2" presStyleCnt="0"/>
      <dgm:spPr/>
      <dgm:t>
        <a:bodyPr/>
        <a:lstStyle/>
        <a:p>
          <a:endParaRPr lang="zh-CN" altLang="en-US"/>
        </a:p>
      </dgm:t>
    </dgm:pt>
    <dgm:pt modelId="{BC8DB5BA-71D9-40E9-A627-E8BE3A4C8016}" type="pres">
      <dgm:prSet presAssocID="{35FD7BC2-4F45-40D4-BB62-E5E929FE85F5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CD03F1-3213-40D2-9FC0-181E6CEA0730}" type="pres">
      <dgm:prSet presAssocID="{35FD7BC2-4F45-40D4-BB62-E5E929FE85F5}" presName="level3hierChild" presStyleCnt="0"/>
      <dgm:spPr/>
      <dgm:t>
        <a:bodyPr/>
        <a:lstStyle/>
        <a:p>
          <a:endParaRPr lang="zh-CN" altLang="en-US"/>
        </a:p>
      </dgm:t>
    </dgm:pt>
    <dgm:pt modelId="{24AC5413-00BF-443D-9D14-DA959AB899FE}" type="pres">
      <dgm:prSet presAssocID="{2A5FCD94-5271-423A-851C-72B1AD3C68C0}" presName="conn2-1" presStyleLbl="parChTrans1D4" presStyleIdx="1" presStyleCnt="2"/>
      <dgm:spPr/>
      <dgm:t>
        <a:bodyPr/>
        <a:lstStyle/>
        <a:p>
          <a:endParaRPr lang="zh-CN" altLang="en-US"/>
        </a:p>
      </dgm:t>
    </dgm:pt>
    <dgm:pt modelId="{80AA03CC-36BA-4389-BF0C-7F1F73BC82AD}" type="pres">
      <dgm:prSet presAssocID="{2A5FCD94-5271-423A-851C-72B1AD3C68C0}" presName="connTx" presStyleLbl="parChTrans1D4" presStyleIdx="1" presStyleCnt="2"/>
      <dgm:spPr/>
      <dgm:t>
        <a:bodyPr/>
        <a:lstStyle/>
        <a:p>
          <a:endParaRPr lang="zh-CN" altLang="en-US"/>
        </a:p>
      </dgm:t>
    </dgm:pt>
    <dgm:pt modelId="{8E6FC844-CC0C-4C32-A87F-4B6EBEBC301C}" type="pres">
      <dgm:prSet presAssocID="{A359F68E-66DB-489A-98D6-CB86E1F4EB24}" presName="root2" presStyleCnt="0"/>
      <dgm:spPr/>
      <dgm:t>
        <a:bodyPr/>
        <a:lstStyle/>
        <a:p>
          <a:endParaRPr lang="zh-CN" altLang="en-US"/>
        </a:p>
      </dgm:t>
    </dgm:pt>
    <dgm:pt modelId="{62D6B36E-20AA-4E25-B457-F6B1636FE423}" type="pres">
      <dgm:prSet presAssocID="{A359F68E-66DB-489A-98D6-CB86E1F4EB24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D55809-EDD2-49E6-AB0A-6928F927A2F8}" type="pres">
      <dgm:prSet presAssocID="{A359F68E-66DB-489A-98D6-CB86E1F4EB24}" presName="level3hierChild" presStyleCnt="0"/>
      <dgm:spPr/>
      <dgm:t>
        <a:bodyPr/>
        <a:lstStyle/>
        <a:p>
          <a:endParaRPr lang="zh-CN" altLang="en-US"/>
        </a:p>
      </dgm:t>
    </dgm:pt>
    <dgm:pt modelId="{1D642844-64D4-4153-A841-B39502E43612}" type="pres">
      <dgm:prSet presAssocID="{9078C5D2-46D5-4D49-B06D-754126857A0A}" presName="conn2-1" presStyleLbl="parChTrans1D3" presStyleIdx="1" presStyleCnt="7"/>
      <dgm:spPr/>
      <dgm:t>
        <a:bodyPr/>
        <a:lstStyle/>
        <a:p>
          <a:endParaRPr lang="zh-CN" altLang="en-US"/>
        </a:p>
      </dgm:t>
    </dgm:pt>
    <dgm:pt modelId="{1CBBD505-56C1-4E56-A662-8F9C4C68140D}" type="pres">
      <dgm:prSet presAssocID="{9078C5D2-46D5-4D49-B06D-754126857A0A}" presName="connTx" presStyleLbl="parChTrans1D3" presStyleIdx="1" presStyleCnt="7"/>
      <dgm:spPr/>
      <dgm:t>
        <a:bodyPr/>
        <a:lstStyle/>
        <a:p>
          <a:endParaRPr lang="zh-CN" altLang="en-US"/>
        </a:p>
      </dgm:t>
    </dgm:pt>
    <dgm:pt modelId="{D7E14993-C2A5-494A-BE40-0E24E5492DC0}" type="pres">
      <dgm:prSet presAssocID="{1EF51E7D-478F-4E51-BA90-8F0A06524F70}" presName="root2" presStyleCnt="0"/>
      <dgm:spPr/>
      <dgm:t>
        <a:bodyPr/>
        <a:lstStyle/>
        <a:p>
          <a:endParaRPr lang="zh-CN" altLang="en-US"/>
        </a:p>
      </dgm:t>
    </dgm:pt>
    <dgm:pt modelId="{232C5282-5FE2-41F1-8F2A-D42FA763BF30}" type="pres">
      <dgm:prSet presAssocID="{1EF51E7D-478F-4E51-BA90-8F0A06524F70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C2154A-AF52-4455-9140-4712521CB360}" type="pres">
      <dgm:prSet presAssocID="{1EF51E7D-478F-4E51-BA90-8F0A06524F70}" presName="level3hierChild" presStyleCnt="0"/>
      <dgm:spPr/>
      <dgm:t>
        <a:bodyPr/>
        <a:lstStyle/>
        <a:p>
          <a:endParaRPr lang="zh-CN" altLang="en-US"/>
        </a:p>
      </dgm:t>
    </dgm:pt>
    <dgm:pt modelId="{BDBE03E1-9626-4BBD-8506-ECC1A8EEA351}" type="pres">
      <dgm:prSet presAssocID="{2CC49276-922F-4E53-AC79-74685949F62E}" presName="conn2-1" presStyleLbl="parChTrans1D3" presStyleIdx="2" presStyleCnt="7"/>
      <dgm:spPr/>
      <dgm:t>
        <a:bodyPr/>
        <a:lstStyle/>
        <a:p>
          <a:endParaRPr lang="zh-CN" altLang="en-US"/>
        </a:p>
      </dgm:t>
    </dgm:pt>
    <dgm:pt modelId="{E089DFFE-7B52-49B3-A9F1-169A3404D64E}" type="pres">
      <dgm:prSet presAssocID="{2CC49276-922F-4E53-AC79-74685949F62E}" presName="connTx" presStyleLbl="parChTrans1D3" presStyleIdx="2" presStyleCnt="7"/>
      <dgm:spPr/>
      <dgm:t>
        <a:bodyPr/>
        <a:lstStyle/>
        <a:p>
          <a:endParaRPr lang="zh-CN" altLang="en-US"/>
        </a:p>
      </dgm:t>
    </dgm:pt>
    <dgm:pt modelId="{6E5CB1B6-75E8-44A3-972F-087E02CCB76B}" type="pres">
      <dgm:prSet presAssocID="{9D8F6B20-E8AB-4EC8-940A-0F3D5AE4DB0A}" presName="root2" presStyleCnt="0"/>
      <dgm:spPr/>
      <dgm:t>
        <a:bodyPr/>
        <a:lstStyle/>
        <a:p>
          <a:endParaRPr lang="zh-CN" altLang="en-US"/>
        </a:p>
      </dgm:t>
    </dgm:pt>
    <dgm:pt modelId="{DB02C1A1-1009-47AD-BA7A-7FAD1220F497}" type="pres">
      <dgm:prSet presAssocID="{9D8F6B20-E8AB-4EC8-940A-0F3D5AE4DB0A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4D0FF2-C8B1-4779-84C2-8FC7744DEC4F}" type="pres">
      <dgm:prSet presAssocID="{9D8F6B20-E8AB-4EC8-940A-0F3D5AE4DB0A}" presName="level3hierChild" presStyleCnt="0"/>
      <dgm:spPr/>
      <dgm:t>
        <a:bodyPr/>
        <a:lstStyle/>
        <a:p>
          <a:endParaRPr lang="zh-CN" altLang="en-US"/>
        </a:p>
      </dgm:t>
    </dgm:pt>
    <dgm:pt modelId="{CA6FE0AD-58CD-4BEF-BAB5-F62E97A3356C}" type="pres">
      <dgm:prSet presAssocID="{B1725DF8-5E4B-4BEB-8846-79E68887E67A}" presName="conn2-1" presStyleLbl="parChTrans1D3" presStyleIdx="3" presStyleCnt="7"/>
      <dgm:spPr/>
      <dgm:t>
        <a:bodyPr/>
        <a:lstStyle/>
        <a:p>
          <a:endParaRPr lang="zh-CN" altLang="en-US"/>
        </a:p>
      </dgm:t>
    </dgm:pt>
    <dgm:pt modelId="{E39228A9-A562-466C-B4E6-168FFFD6BD11}" type="pres">
      <dgm:prSet presAssocID="{B1725DF8-5E4B-4BEB-8846-79E68887E67A}" presName="connTx" presStyleLbl="parChTrans1D3" presStyleIdx="3" presStyleCnt="7"/>
      <dgm:spPr/>
      <dgm:t>
        <a:bodyPr/>
        <a:lstStyle/>
        <a:p>
          <a:endParaRPr lang="zh-CN" altLang="en-US"/>
        </a:p>
      </dgm:t>
    </dgm:pt>
    <dgm:pt modelId="{40B21421-493C-4F2D-BCAE-C6C4B6CE8100}" type="pres">
      <dgm:prSet presAssocID="{744B062C-6F28-4F69-8032-9903D9B9896E}" presName="root2" presStyleCnt="0"/>
      <dgm:spPr/>
      <dgm:t>
        <a:bodyPr/>
        <a:lstStyle/>
        <a:p>
          <a:endParaRPr lang="zh-CN" altLang="en-US"/>
        </a:p>
      </dgm:t>
    </dgm:pt>
    <dgm:pt modelId="{8C532701-96A0-4EF2-A292-A1A61493CB6C}" type="pres">
      <dgm:prSet presAssocID="{744B062C-6F28-4F69-8032-9903D9B9896E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62DFC3-C50C-4C16-B9E8-11FE640EBE93}" type="pres">
      <dgm:prSet presAssocID="{744B062C-6F28-4F69-8032-9903D9B9896E}" presName="level3hierChild" presStyleCnt="0"/>
      <dgm:spPr/>
      <dgm:t>
        <a:bodyPr/>
        <a:lstStyle/>
        <a:p>
          <a:endParaRPr lang="zh-CN" altLang="en-US"/>
        </a:p>
      </dgm:t>
    </dgm:pt>
    <dgm:pt modelId="{1EE9D08E-84C9-45CB-BA13-3DC714D34C08}" type="pres">
      <dgm:prSet presAssocID="{640F7290-6744-411A-B331-E342E7DCA746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3C19259E-4A91-4C9A-BF6B-C4CAAE9D3813}" type="pres">
      <dgm:prSet presAssocID="{640F7290-6744-411A-B331-E342E7DCA746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6CE395C-90A5-43E9-9413-6B60E0F09A38}" type="pres">
      <dgm:prSet presAssocID="{765E8F49-DC92-4299-8682-41E4866762DB}" presName="root2" presStyleCnt="0"/>
      <dgm:spPr/>
      <dgm:t>
        <a:bodyPr/>
        <a:lstStyle/>
        <a:p>
          <a:endParaRPr lang="zh-CN" altLang="en-US"/>
        </a:p>
      </dgm:t>
    </dgm:pt>
    <dgm:pt modelId="{D31F436E-9538-4ECA-8481-CFF5C39A212A}" type="pres">
      <dgm:prSet presAssocID="{765E8F49-DC92-4299-8682-41E4866762D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D09C87-462D-470F-9B09-0D5E33845891}" type="pres">
      <dgm:prSet presAssocID="{765E8F49-DC92-4299-8682-41E4866762DB}" presName="level3hierChild" presStyleCnt="0"/>
      <dgm:spPr/>
      <dgm:t>
        <a:bodyPr/>
        <a:lstStyle/>
        <a:p>
          <a:endParaRPr lang="zh-CN" altLang="en-US"/>
        </a:p>
      </dgm:t>
    </dgm:pt>
    <dgm:pt modelId="{AE29DAD3-3BD7-4E50-B4F6-6BA055C44FF4}" type="pres">
      <dgm:prSet presAssocID="{E735EC67-A7C4-48D8-AB9D-528391A6F23E}" presName="conn2-1" presStyleLbl="parChTrans1D3" presStyleIdx="4" presStyleCnt="7"/>
      <dgm:spPr/>
      <dgm:t>
        <a:bodyPr/>
        <a:lstStyle/>
        <a:p>
          <a:endParaRPr lang="zh-CN" altLang="en-US"/>
        </a:p>
      </dgm:t>
    </dgm:pt>
    <dgm:pt modelId="{E253AE3A-3EE5-440D-AEE5-7D77BE9362E5}" type="pres">
      <dgm:prSet presAssocID="{E735EC67-A7C4-48D8-AB9D-528391A6F23E}" presName="connTx" presStyleLbl="parChTrans1D3" presStyleIdx="4" presStyleCnt="7"/>
      <dgm:spPr/>
      <dgm:t>
        <a:bodyPr/>
        <a:lstStyle/>
        <a:p>
          <a:endParaRPr lang="zh-CN" altLang="en-US"/>
        </a:p>
      </dgm:t>
    </dgm:pt>
    <dgm:pt modelId="{C8B2A7B3-CA76-4931-B44D-644C29AF8AB1}" type="pres">
      <dgm:prSet presAssocID="{A73E07DD-5ED3-4904-A8BF-380E00DA64AE}" presName="root2" presStyleCnt="0"/>
      <dgm:spPr/>
      <dgm:t>
        <a:bodyPr/>
        <a:lstStyle/>
        <a:p>
          <a:endParaRPr lang="zh-CN" altLang="en-US"/>
        </a:p>
      </dgm:t>
    </dgm:pt>
    <dgm:pt modelId="{2F94762E-A27E-40F3-935A-C55E4F4B69B8}" type="pres">
      <dgm:prSet presAssocID="{A73E07DD-5ED3-4904-A8BF-380E00DA64AE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1BC1D8-51EF-4CD0-A04D-8F24ADBD8DDE}" type="pres">
      <dgm:prSet presAssocID="{A73E07DD-5ED3-4904-A8BF-380E00DA64AE}" presName="level3hierChild" presStyleCnt="0"/>
      <dgm:spPr/>
      <dgm:t>
        <a:bodyPr/>
        <a:lstStyle/>
        <a:p>
          <a:endParaRPr lang="zh-CN" altLang="en-US"/>
        </a:p>
      </dgm:t>
    </dgm:pt>
    <dgm:pt modelId="{561861A7-8E63-41C7-AD48-C61FCA49BFB5}" type="pres">
      <dgm:prSet presAssocID="{82602E47-CFDF-46AA-BBA3-D4591211CA77}" presName="conn2-1" presStyleLbl="parChTrans1D3" presStyleIdx="5" presStyleCnt="7"/>
      <dgm:spPr/>
      <dgm:t>
        <a:bodyPr/>
        <a:lstStyle/>
        <a:p>
          <a:endParaRPr lang="zh-CN" altLang="en-US"/>
        </a:p>
      </dgm:t>
    </dgm:pt>
    <dgm:pt modelId="{789D3C45-53DA-4F46-A41B-21A9004044F1}" type="pres">
      <dgm:prSet presAssocID="{82602E47-CFDF-46AA-BBA3-D4591211CA77}" presName="connTx" presStyleLbl="parChTrans1D3" presStyleIdx="5" presStyleCnt="7"/>
      <dgm:spPr/>
      <dgm:t>
        <a:bodyPr/>
        <a:lstStyle/>
        <a:p>
          <a:endParaRPr lang="zh-CN" altLang="en-US"/>
        </a:p>
      </dgm:t>
    </dgm:pt>
    <dgm:pt modelId="{F6CFD64E-00CC-4F12-9572-50A203A5F4BA}" type="pres">
      <dgm:prSet presAssocID="{2359EF68-713C-450B-A5B3-D3FC587C11D4}" presName="root2" presStyleCnt="0"/>
      <dgm:spPr/>
      <dgm:t>
        <a:bodyPr/>
        <a:lstStyle/>
        <a:p>
          <a:endParaRPr lang="zh-CN" altLang="en-US"/>
        </a:p>
      </dgm:t>
    </dgm:pt>
    <dgm:pt modelId="{1E4F511B-8484-4BFB-AD2F-6FBE2C3BF4FB}" type="pres">
      <dgm:prSet presAssocID="{2359EF68-713C-450B-A5B3-D3FC587C11D4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5E19E4-D903-425F-9199-289B384D33EF}" type="pres">
      <dgm:prSet presAssocID="{2359EF68-713C-450B-A5B3-D3FC587C11D4}" presName="level3hierChild" presStyleCnt="0"/>
      <dgm:spPr/>
      <dgm:t>
        <a:bodyPr/>
        <a:lstStyle/>
        <a:p>
          <a:endParaRPr lang="zh-CN" altLang="en-US"/>
        </a:p>
      </dgm:t>
    </dgm:pt>
    <dgm:pt modelId="{CA94EAD7-D924-4B7C-99A9-41CF80294137}" type="pres">
      <dgm:prSet presAssocID="{EFDED06A-C181-4BE0-B400-1A3C7C9C8F12}" presName="conn2-1" presStyleLbl="parChTrans1D3" presStyleIdx="6" presStyleCnt="7"/>
      <dgm:spPr/>
      <dgm:t>
        <a:bodyPr/>
        <a:lstStyle/>
        <a:p>
          <a:endParaRPr lang="zh-CN" altLang="en-US"/>
        </a:p>
      </dgm:t>
    </dgm:pt>
    <dgm:pt modelId="{FDC8D9B6-9F76-44D2-B2B6-C439691E31F3}" type="pres">
      <dgm:prSet presAssocID="{EFDED06A-C181-4BE0-B400-1A3C7C9C8F12}" presName="connTx" presStyleLbl="parChTrans1D3" presStyleIdx="6" presStyleCnt="7"/>
      <dgm:spPr/>
      <dgm:t>
        <a:bodyPr/>
        <a:lstStyle/>
        <a:p>
          <a:endParaRPr lang="zh-CN" altLang="en-US"/>
        </a:p>
      </dgm:t>
    </dgm:pt>
    <dgm:pt modelId="{5B0C5731-6E0A-43C3-9CA3-8614CC8CDEB7}" type="pres">
      <dgm:prSet presAssocID="{81E7F055-FE4E-4EBE-9477-7F3C1E8DBB22}" presName="root2" presStyleCnt="0"/>
      <dgm:spPr/>
      <dgm:t>
        <a:bodyPr/>
        <a:lstStyle/>
        <a:p>
          <a:endParaRPr lang="zh-CN" altLang="en-US"/>
        </a:p>
      </dgm:t>
    </dgm:pt>
    <dgm:pt modelId="{07AAB9C6-5F54-4C97-B66B-C16863D22E8E}" type="pres">
      <dgm:prSet presAssocID="{81E7F055-FE4E-4EBE-9477-7F3C1E8DBB22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A8DFCE-D421-414F-9D0B-3AFA4B2E6131}" type="pres">
      <dgm:prSet presAssocID="{81E7F055-FE4E-4EBE-9477-7F3C1E8DBB22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4CA5CCC0-61A2-4F0C-9519-83C22806C791}" srcId="{19D7508D-773C-46D2-8418-EAB657E3594B}" destId="{35FD7BC2-4F45-40D4-BB62-E5E929FE85F5}" srcOrd="0" destOrd="0" parTransId="{100A85F9-5929-49C7-BAE3-90A4FC6923F0}" sibTransId="{CBDFD4E1-5921-422D-97FA-E0DEF031801F}"/>
    <dgm:cxn modelId="{EE0E53AF-E6CA-4206-B216-CBE0D15880BC}" srcId="{02F31304-62C0-4CBF-9B72-DBA5B99551D7}" destId="{765E8F49-DC92-4299-8682-41E4866762DB}" srcOrd="1" destOrd="0" parTransId="{640F7290-6744-411A-B331-E342E7DCA746}" sibTransId="{C1D7862A-7C80-41DD-81D9-B516FA037678}"/>
    <dgm:cxn modelId="{06D52357-ABB7-4E26-91E7-BACEA01AB6FD}" type="presOf" srcId="{8EE7CD7D-F0CA-4B89-B5BE-19B6ACFACB60}" destId="{C8FDFC75-186A-4599-973E-F653BA576585}" srcOrd="0" destOrd="0" presId="urn:microsoft.com/office/officeart/2005/8/layout/hierarchy2"/>
    <dgm:cxn modelId="{CA224736-9C58-4781-8727-2E755B985520}" type="presOf" srcId="{81E7F055-FE4E-4EBE-9477-7F3C1E8DBB22}" destId="{07AAB9C6-5F54-4C97-B66B-C16863D22E8E}" srcOrd="0" destOrd="0" presId="urn:microsoft.com/office/officeart/2005/8/layout/hierarchy2"/>
    <dgm:cxn modelId="{B35D50C6-1E9D-498B-92A6-262249826553}" type="presOf" srcId="{100A85F9-5929-49C7-BAE3-90A4FC6923F0}" destId="{665D7364-9CC2-4EA6-8B5A-69332D2A080B}" srcOrd="0" destOrd="0" presId="urn:microsoft.com/office/officeart/2005/8/layout/hierarchy2"/>
    <dgm:cxn modelId="{71B43BF9-4CCD-4605-93E6-0011EA983939}" srcId="{DC4087C1-B1A7-4995-92C3-2A7B9E2404E0}" destId="{744B062C-6F28-4F69-8032-9903D9B9896E}" srcOrd="3" destOrd="0" parTransId="{B1725DF8-5E4B-4BEB-8846-79E68887E67A}" sibTransId="{F807F00B-57ED-4AC2-BB1B-07C5C488DF9D}"/>
    <dgm:cxn modelId="{EE7050B0-B895-466A-9879-F865E6E8F4BC}" srcId="{19D7508D-773C-46D2-8418-EAB657E3594B}" destId="{A359F68E-66DB-489A-98D6-CB86E1F4EB24}" srcOrd="1" destOrd="0" parTransId="{2A5FCD94-5271-423A-851C-72B1AD3C68C0}" sibTransId="{ED47AEA1-35A6-4AFC-8543-0FA085186B87}"/>
    <dgm:cxn modelId="{3E41E91A-7278-4CED-88F2-0635AFDEF15B}" type="presOf" srcId="{19D7508D-773C-46D2-8418-EAB657E3594B}" destId="{C3D5386F-7813-42D1-BA21-75C8D7611C2D}" srcOrd="0" destOrd="0" presId="urn:microsoft.com/office/officeart/2005/8/layout/hierarchy2"/>
    <dgm:cxn modelId="{C8980ED4-17AB-41B4-8ECC-EEECAE694DAD}" srcId="{765E8F49-DC92-4299-8682-41E4866762DB}" destId="{2359EF68-713C-450B-A5B3-D3FC587C11D4}" srcOrd="1" destOrd="0" parTransId="{82602E47-CFDF-46AA-BBA3-D4591211CA77}" sibTransId="{4C2E323F-7651-44D4-BCDF-A5A7AE578670}"/>
    <dgm:cxn modelId="{FA9B7B06-57CF-48D5-B96F-D2F49EA3A5C2}" type="presOf" srcId="{2CC49276-922F-4E53-AC79-74685949F62E}" destId="{E089DFFE-7B52-49B3-A9F1-169A3404D64E}" srcOrd="1" destOrd="0" presId="urn:microsoft.com/office/officeart/2005/8/layout/hierarchy2"/>
    <dgm:cxn modelId="{1A5A149E-5D5C-41E5-A5B5-8EA9D39D9362}" type="presOf" srcId="{EFDED06A-C181-4BE0-B400-1A3C7C9C8F12}" destId="{FDC8D9B6-9F76-44D2-B2B6-C439691E31F3}" srcOrd="1" destOrd="0" presId="urn:microsoft.com/office/officeart/2005/8/layout/hierarchy2"/>
    <dgm:cxn modelId="{48D4B8D9-2CD0-4098-A13C-0201B7B3CBB5}" srcId="{D59C2867-E234-4240-9AF8-8228BE01612C}" destId="{02F31304-62C0-4CBF-9B72-DBA5B99551D7}" srcOrd="0" destOrd="0" parTransId="{AB144A58-82D3-42C7-860B-A79D3714DF1B}" sibTransId="{26389F3A-B996-4270-B0F3-DB14624AE04C}"/>
    <dgm:cxn modelId="{36B232A8-BC15-457E-96E5-C4C9F09C5289}" srcId="{765E8F49-DC92-4299-8682-41E4866762DB}" destId="{81E7F055-FE4E-4EBE-9477-7F3C1E8DBB22}" srcOrd="2" destOrd="0" parTransId="{EFDED06A-C181-4BE0-B400-1A3C7C9C8F12}" sibTransId="{54C039E8-F2C7-414D-8322-B090D31A5EDE}"/>
    <dgm:cxn modelId="{C6EE5ABC-5BA3-4298-A1EE-1CC6AD35F58F}" srcId="{02F31304-62C0-4CBF-9B72-DBA5B99551D7}" destId="{DC4087C1-B1A7-4995-92C3-2A7B9E2404E0}" srcOrd="0" destOrd="0" parTransId="{8EE7CD7D-F0CA-4B89-B5BE-19B6ACFACB60}" sibTransId="{058A913C-995E-4E55-B9F3-CE28D99D5563}"/>
    <dgm:cxn modelId="{5394277E-D4B5-4199-BAEF-C6D837EDE082}" type="presOf" srcId="{D59C2867-E234-4240-9AF8-8228BE01612C}" destId="{987F054D-59A1-477F-B5D1-83BD819015D7}" srcOrd="0" destOrd="0" presId="urn:microsoft.com/office/officeart/2005/8/layout/hierarchy2"/>
    <dgm:cxn modelId="{707961EA-B3B5-4C25-B2CE-3DFD51CE90FC}" type="presOf" srcId="{9A456560-3E3E-4B02-85CD-3B1858F33E50}" destId="{97EB02BA-BC72-4445-AAA1-F36F251369D3}" srcOrd="0" destOrd="0" presId="urn:microsoft.com/office/officeart/2005/8/layout/hierarchy2"/>
    <dgm:cxn modelId="{8A9D16A8-760B-46E1-BDBD-A434DC64D3BA}" type="presOf" srcId="{82602E47-CFDF-46AA-BBA3-D4591211CA77}" destId="{789D3C45-53DA-4F46-A41B-21A9004044F1}" srcOrd="1" destOrd="0" presId="urn:microsoft.com/office/officeart/2005/8/layout/hierarchy2"/>
    <dgm:cxn modelId="{1C91E5CA-EBD4-4E55-A023-9AFB8453F3D7}" srcId="{765E8F49-DC92-4299-8682-41E4866762DB}" destId="{A73E07DD-5ED3-4904-A8BF-380E00DA64AE}" srcOrd="0" destOrd="0" parTransId="{E735EC67-A7C4-48D8-AB9D-528391A6F23E}" sibTransId="{09F64F0D-A537-4053-B0F7-0E4658D55AFE}"/>
    <dgm:cxn modelId="{BA870555-F723-400E-9518-EC4984AAA752}" type="presOf" srcId="{640F7290-6744-411A-B331-E342E7DCA746}" destId="{1EE9D08E-84C9-45CB-BA13-3DC714D34C08}" srcOrd="0" destOrd="0" presId="urn:microsoft.com/office/officeart/2005/8/layout/hierarchy2"/>
    <dgm:cxn modelId="{9F453D08-EA76-4148-88C4-D8AB50275634}" srcId="{DC4087C1-B1A7-4995-92C3-2A7B9E2404E0}" destId="{9D8F6B20-E8AB-4EC8-940A-0F3D5AE4DB0A}" srcOrd="2" destOrd="0" parTransId="{2CC49276-922F-4E53-AC79-74685949F62E}" sibTransId="{603A4C7D-8B47-4424-9ACA-C9D1BA782C1B}"/>
    <dgm:cxn modelId="{23B41583-63E5-4FF4-879C-C9BB48F8F958}" type="presOf" srcId="{35FD7BC2-4F45-40D4-BB62-E5E929FE85F5}" destId="{BC8DB5BA-71D9-40E9-A627-E8BE3A4C8016}" srcOrd="0" destOrd="0" presId="urn:microsoft.com/office/officeart/2005/8/layout/hierarchy2"/>
    <dgm:cxn modelId="{E4D7DA9B-FDB6-414F-9DBB-BF1F8107C633}" type="presOf" srcId="{2A5FCD94-5271-423A-851C-72B1AD3C68C0}" destId="{24AC5413-00BF-443D-9D14-DA959AB899FE}" srcOrd="0" destOrd="0" presId="urn:microsoft.com/office/officeart/2005/8/layout/hierarchy2"/>
    <dgm:cxn modelId="{5D8180E2-8959-476B-96EE-E64D8F1445D2}" type="presOf" srcId="{9D8F6B20-E8AB-4EC8-940A-0F3D5AE4DB0A}" destId="{DB02C1A1-1009-47AD-BA7A-7FAD1220F497}" srcOrd="0" destOrd="0" presId="urn:microsoft.com/office/officeart/2005/8/layout/hierarchy2"/>
    <dgm:cxn modelId="{9F791CCD-3244-4C6D-816C-F0D7168F83D3}" type="presOf" srcId="{1EF51E7D-478F-4E51-BA90-8F0A06524F70}" destId="{232C5282-5FE2-41F1-8F2A-D42FA763BF30}" srcOrd="0" destOrd="0" presId="urn:microsoft.com/office/officeart/2005/8/layout/hierarchy2"/>
    <dgm:cxn modelId="{76A6745C-3800-4DF2-91B4-ADADB91C93D6}" type="presOf" srcId="{E735EC67-A7C4-48D8-AB9D-528391A6F23E}" destId="{E253AE3A-3EE5-440D-AEE5-7D77BE9362E5}" srcOrd="1" destOrd="0" presId="urn:microsoft.com/office/officeart/2005/8/layout/hierarchy2"/>
    <dgm:cxn modelId="{2364706B-6C2C-441D-80B8-BEEA4D2C8576}" type="presOf" srcId="{A359F68E-66DB-489A-98D6-CB86E1F4EB24}" destId="{62D6B36E-20AA-4E25-B457-F6B1636FE423}" srcOrd="0" destOrd="0" presId="urn:microsoft.com/office/officeart/2005/8/layout/hierarchy2"/>
    <dgm:cxn modelId="{DC9467A0-BC5A-46A6-8D8F-75C00DA49281}" type="presOf" srcId="{02F31304-62C0-4CBF-9B72-DBA5B99551D7}" destId="{5D9F94E5-0DBD-4EDD-AC38-83AC164085D9}" srcOrd="0" destOrd="0" presId="urn:microsoft.com/office/officeart/2005/8/layout/hierarchy2"/>
    <dgm:cxn modelId="{9712A858-144A-43B3-A87D-A60028829737}" type="presOf" srcId="{B1725DF8-5E4B-4BEB-8846-79E68887E67A}" destId="{E39228A9-A562-466C-B4E6-168FFFD6BD11}" srcOrd="1" destOrd="0" presId="urn:microsoft.com/office/officeart/2005/8/layout/hierarchy2"/>
    <dgm:cxn modelId="{0927344A-F5E2-4995-878E-69A53BF02C59}" type="presOf" srcId="{2A5FCD94-5271-423A-851C-72B1AD3C68C0}" destId="{80AA03CC-36BA-4389-BF0C-7F1F73BC82AD}" srcOrd="1" destOrd="0" presId="urn:microsoft.com/office/officeart/2005/8/layout/hierarchy2"/>
    <dgm:cxn modelId="{5361ED1A-40DE-443E-8D28-14A797422EDA}" type="presOf" srcId="{DC4087C1-B1A7-4995-92C3-2A7B9E2404E0}" destId="{07CCAF3A-BC85-418D-9E88-0544F4F92CA8}" srcOrd="0" destOrd="0" presId="urn:microsoft.com/office/officeart/2005/8/layout/hierarchy2"/>
    <dgm:cxn modelId="{23D276B3-9D84-4ACD-B26F-19ABBE43D041}" type="presOf" srcId="{744B062C-6F28-4F69-8032-9903D9B9896E}" destId="{8C532701-96A0-4EF2-A292-A1A61493CB6C}" srcOrd="0" destOrd="0" presId="urn:microsoft.com/office/officeart/2005/8/layout/hierarchy2"/>
    <dgm:cxn modelId="{0C9D46BF-CA97-490B-8C1D-521E983A9ABA}" type="presOf" srcId="{9078C5D2-46D5-4D49-B06D-754126857A0A}" destId="{1CBBD505-56C1-4E56-A662-8F9C4C68140D}" srcOrd="1" destOrd="0" presId="urn:microsoft.com/office/officeart/2005/8/layout/hierarchy2"/>
    <dgm:cxn modelId="{F87331B8-718A-457D-B27E-CF1F6A7A3601}" type="presOf" srcId="{8EE7CD7D-F0CA-4B89-B5BE-19B6ACFACB60}" destId="{18F953FB-D661-4763-A5CB-2707854ECC36}" srcOrd="1" destOrd="0" presId="urn:microsoft.com/office/officeart/2005/8/layout/hierarchy2"/>
    <dgm:cxn modelId="{39282E8D-120E-45DD-8337-FE957A9A88C6}" type="presOf" srcId="{100A85F9-5929-49C7-BAE3-90A4FC6923F0}" destId="{C6422664-9889-4EBB-87CD-88B781F60478}" srcOrd="1" destOrd="0" presId="urn:microsoft.com/office/officeart/2005/8/layout/hierarchy2"/>
    <dgm:cxn modelId="{516E3318-79FE-42C8-8FBF-2CC943B8D868}" type="presOf" srcId="{2359EF68-713C-450B-A5B3-D3FC587C11D4}" destId="{1E4F511B-8484-4BFB-AD2F-6FBE2C3BF4FB}" srcOrd="0" destOrd="0" presId="urn:microsoft.com/office/officeart/2005/8/layout/hierarchy2"/>
    <dgm:cxn modelId="{A296C7A2-1C0C-4039-80D5-0F76F8D71FFB}" type="presOf" srcId="{765E8F49-DC92-4299-8682-41E4866762DB}" destId="{D31F436E-9538-4ECA-8481-CFF5C39A212A}" srcOrd="0" destOrd="0" presId="urn:microsoft.com/office/officeart/2005/8/layout/hierarchy2"/>
    <dgm:cxn modelId="{075B8401-DE15-4494-8F03-6072DDE305EF}" type="presOf" srcId="{2CC49276-922F-4E53-AC79-74685949F62E}" destId="{BDBE03E1-9626-4BBD-8506-ECC1A8EEA351}" srcOrd="0" destOrd="0" presId="urn:microsoft.com/office/officeart/2005/8/layout/hierarchy2"/>
    <dgm:cxn modelId="{C64E2AAC-6548-47A5-913F-13646B73D163}" type="presOf" srcId="{B1725DF8-5E4B-4BEB-8846-79E68887E67A}" destId="{CA6FE0AD-58CD-4BEF-BAB5-F62E97A3356C}" srcOrd="0" destOrd="0" presId="urn:microsoft.com/office/officeart/2005/8/layout/hierarchy2"/>
    <dgm:cxn modelId="{F5AC1A63-4983-4F4E-A459-1E7FC244824B}" srcId="{DC4087C1-B1A7-4995-92C3-2A7B9E2404E0}" destId="{19D7508D-773C-46D2-8418-EAB657E3594B}" srcOrd="0" destOrd="0" parTransId="{9A456560-3E3E-4B02-85CD-3B1858F33E50}" sibTransId="{1D721C62-DA3C-4A96-BFA9-CAC0D7D59E7C}"/>
    <dgm:cxn modelId="{611A2029-8E80-4C1E-ACAD-2E0CA5369A5F}" type="presOf" srcId="{9078C5D2-46D5-4D49-B06D-754126857A0A}" destId="{1D642844-64D4-4153-A841-B39502E43612}" srcOrd="0" destOrd="0" presId="urn:microsoft.com/office/officeart/2005/8/layout/hierarchy2"/>
    <dgm:cxn modelId="{ECDD9AEA-56EB-4DBF-8C0D-C19E86F7AB89}" type="presOf" srcId="{A73E07DD-5ED3-4904-A8BF-380E00DA64AE}" destId="{2F94762E-A27E-40F3-935A-C55E4F4B69B8}" srcOrd="0" destOrd="0" presId="urn:microsoft.com/office/officeart/2005/8/layout/hierarchy2"/>
    <dgm:cxn modelId="{3468B230-C0BF-49C6-ACA0-CF58F5F4F7E4}" type="presOf" srcId="{640F7290-6744-411A-B331-E342E7DCA746}" destId="{3C19259E-4A91-4C9A-BF6B-C4CAAE9D3813}" srcOrd="1" destOrd="0" presId="urn:microsoft.com/office/officeart/2005/8/layout/hierarchy2"/>
    <dgm:cxn modelId="{78B990CF-FC09-429A-8D48-1E916C3DD4F5}" type="presOf" srcId="{9A456560-3E3E-4B02-85CD-3B1858F33E50}" destId="{C84BED99-0BA7-441E-B072-CA2027026875}" srcOrd="1" destOrd="0" presId="urn:microsoft.com/office/officeart/2005/8/layout/hierarchy2"/>
    <dgm:cxn modelId="{2990E569-059D-4052-86CD-F2987F29A568}" type="presOf" srcId="{EFDED06A-C181-4BE0-B400-1A3C7C9C8F12}" destId="{CA94EAD7-D924-4B7C-99A9-41CF80294137}" srcOrd="0" destOrd="0" presId="urn:microsoft.com/office/officeart/2005/8/layout/hierarchy2"/>
    <dgm:cxn modelId="{F0DDC64F-EB07-4DC1-9212-ADAF5E95FB04}" srcId="{DC4087C1-B1A7-4995-92C3-2A7B9E2404E0}" destId="{1EF51E7D-478F-4E51-BA90-8F0A06524F70}" srcOrd="1" destOrd="0" parTransId="{9078C5D2-46D5-4D49-B06D-754126857A0A}" sibTransId="{2BE8BA23-D327-4D47-9DB8-245CCCE15672}"/>
    <dgm:cxn modelId="{00EFCC8D-CD82-4E91-81A9-6514124A09BA}" type="presOf" srcId="{E735EC67-A7C4-48D8-AB9D-528391A6F23E}" destId="{AE29DAD3-3BD7-4E50-B4F6-6BA055C44FF4}" srcOrd="0" destOrd="0" presId="urn:microsoft.com/office/officeart/2005/8/layout/hierarchy2"/>
    <dgm:cxn modelId="{974998C8-D309-4FBC-B35E-E2B906F78B5C}" type="presOf" srcId="{82602E47-CFDF-46AA-BBA3-D4591211CA77}" destId="{561861A7-8E63-41C7-AD48-C61FCA49BFB5}" srcOrd="0" destOrd="0" presId="urn:microsoft.com/office/officeart/2005/8/layout/hierarchy2"/>
    <dgm:cxn modelId="{AAFFBDD5-DEC8-49F0-ADED-D15969DDE9A3}" type="presParOf" srcId="{987F054D-59A1-477F-B5D1-83BD819015D7}" destId="{94786FDD-3C28-407A-BE81-E731C78DD858}" srcOrd="0" destOrd="0" presId="urn:microsoft.com/office/officeart/2005/8/layout/hierarchy2"/>
    <dgm:cxn modelId="{2C8FE912-195E-4E7A-8571-CF2BD6C3C00C}" type="presParOf" srcId="{94786FDD-3C28-407A-BE81-E731C78DD858}" destId="{5D9F94E5-0DBD-4EDD-AC38-83AC164085D9}" srcOrd="0" destOrd="0" presId="urn:microsoft.com/office/officeart/2005/8/layout/hierarchy2"/>
    <dgm:cxn modelId="{00F04AB5-84D7-41D2-98DD-8C9DD3EE981F}" type="presParOf" srcId="{94786FDD-3C28-407A-BE81-E731C78DD858}" destId="{E5460440-04FC-4516-9284-2FC79ABDA106}" srcOrd="1" destOrd="0" presId="urn:microsoft.com/office/officeart/2005/8/layout/hierarchy2"/>
    <dgm:cxn modelId="{26490BEB-83EE-4A49-9B66-4D9AF9B3DF44}" type="presParOf" srcId="{E5460440-04FC-4516-9284-2FC79ABDA106}" destId="{C8FDFC75-186A-4599-973E-F653BA576585}" srcOrd="0" destOrd="0" presId="urn:microsoft.com/office/officeart/2005/8/layout/hierarchy2"/>
    <dgm:cxn modelId="{0C2E3D01-8571-429F-BE1E-CE8DAB4F624B}" type="presParOf" srcId="{C8FDFC75-186A-4599-973E-F653BA576585}" destId="{18F953FB-D661-4763-A5CB-2707854ECC36}" srcOrd="0" destOrd="0" presId="urn:microsoft.com/office/officeart/2005/8/layout/hierarchy2"/>
    <dgm:cxn modelId="{D6CACF98-FD7B-442B-9171-1FE8EC65A783}" type="presParOf" srcId="{E5460440-04FC-4516-9284-2FC79ABDA106}" destId="{7914CFD9-CEAF-4ED7-BDF0-FEBBF02AE413}" srcOrd="1" destOrd="0" presId="urn:microsoft.com/office/officeart/2005/8/layout/hierarchy2"/>
    <dgm:cxn modelId="{737D20E5-75FA-4C82-B543-077A4B7613BA}" type="presParOf" srcId="{7914CFD9-CEAF-4ED7-BDF0-FEBBF02AE413}" destId="{07CCAF3A-BC85-418D-9E88-0544F4F92CA8}" srcOrd="0" destOrd="0" presId="urn:microsoft.com/office/officeart/2005/8/layout/hierarchy2"/>
    <dgm:cxn modelId="{F1C7217F-CD36-4568-AD25-606150304E38}" type="presParOf" srcId="{7914CFD9-CEAF-4ED7-BDF0-FEBBF02AE413}" destId="{E8D2C180-5F0A-4014-9642-525131C9AEA9}" srcOrd="1" destOrd="0" presId="urn:microsoft.com/office/officeart/2005/8/layout/hierarchy2"/>
    <dgm:cxn modelId="{B9AFA4E0-4EBE-4187-A8C8-2DD7E82D1818}" type="presParOf" srcId="{E8D2C180-5F0A-4014-9642-525131C9AEA9}" destId="{97EB02BA-BC72-4445-AAA1-F36F251369D3}" srcOrd="0" destOrd="0" presId="urn:microsoft.com/office/officeart/2005/8/layout/hierarchy2"/>
    <dgm:cxn modelId="{323A0AA2-1F56-4FA9-BFBA-CBCC6A49F906}" type="presParOf" srcId="{97EB02BA-BC72-4445-AAA1-F36F251369D3}" destId="{C84BED99-0BA7-441E-B072-CA2027026875}" srcOrd="0" destOrd="0" presId="urn:microsoft.com/office/officeart/2005/8/layout/hierarchy2"/>
    <dgm:cxn modelId="{8D79F239-BC9E-45C6-B172-E29DF5492BFA}" type="presParOf" srcId="{E8D2C180-5F0A-4014-9642-525131C9AEA9}" destId="{ED1354AB-6E05-4206-B451-E9EF89A92FBE}" srcOrd="1" destOrd="0" presId="urn:microsoft.com/office/officeart/2005/8/layout/hierarchy2"/>
    <dgm:cxn modelId="{96A1EF52-E9CD-4672-BF06-34672CB72F2F}" type="presParOf" srcId="{ED1354AB-6E05-4206-B451-E9EF89A92FBE}" destId="{C3D5386F-7813-42D1-BA21-75C8D7611C2D}" srcOrd="0" destOrd="0" presId="urn:microsoft.com/office/officeart/2005/8/layout/hierarchy2"/>
    <dgm:cxn modelId="{7FA51B51-293D-4BE5-A72B-93F35D0FD82D}" type="presParOf" srcId="{ED1354AB-6E05-4206-B451-E9EF89A92FBE}" destId="{F90EEFC7-13CC-43A3-921D-DFE15C5DE713}" srcOrd="1" destOrd="0" presId="urn:microsoft.com/office/officeart/2005/8/layout/hierarchy2"/>
    <dgm:cxn modelId="{155C4983-6B0D-4A19-ADD5-4395F5F511E2}" type="presParOf" srcId="{F90EEFC7-13CC-43A3-921D-DFE15C5DE713}" destId="{665D7364-9CC2-4EA6-8B5A-69332D2A080B}" srcOrd="0" destOrd="0" presId="urn:microsoft.com/office/officeart/2005/8/layout/hierarchy2"/>
    <dgm:cxn modelId="{D4DFA458-9059-488E-BC31-AAA50A54A549}" type="presParOf" srcId="{665D7364-9CC2-4EA6-8B5A-69332D2A080B}" destId="{C6422664-9889-4EBB-87CD-88B781F60478}" srcOrd="0" destOrd="0" presId="urn:microsoft.com/office/officeart/2005/8/layout/hierarchy2"/>
    <dgm:cxn modelId="{7CC35E98-FBCB-4D1D-BBD0-D7A2F5565B88}" type="presParOf" srcId="{F90EEFC7-13CC-43A3-921D-DFE15C5DE713}" destId="{0004EBB3-3B47-4A62-8CD0-689F1BD17F50}" srcOrd="1" destOrd="0" presId="urn:microsoft.com/office/officeart/2005/8/layout/hierarchy2"/>
    <dgm:cxn modelId="{D965272B-3918-42A3-9B75-49A81C8D19B0}" type="presParOf" srcId="{0004EBB3-3B47-4A62-8CD0-689F1BD17F50}" destId="{BC8DB5BA-71D9-40E9-A627-E8BE3A4C8016}" srcOrd="0" destOrd="0" presId="urn:microsoft.com/office/officeart/2005/8/layout/hierarchy2"/>
    <dgm:cxn modelId="{0796D2E6-0D8D-4F36-9D80-A7237BB6392D}" type="presParOf" srcId="{0004EBB3-3B47-4A62-8CD0-689F1BD17F50}" destId="{77CD03F1-3213-40D2-9FC0-181E6CEA0730}" srcOrd="1" destOrd="0" presId="urn:microsoft.com/office/officeart/2005/8/layout/hierarchy2"/>
    <dgm:cxn modelId="{3E869330-441C-4472-8DAD-FE825B7B060F}" type="presParOf" srcId="{F90EEFC7-13CC-43A3-921D-DFE15C5DE713}" destId="{24AC5413-00BF-443D-9D14-DA959AB899FE}" srcOrd="2" destOrd="0" presId="urn:microsoft.com/office/officeart/2005/8/layout/hierarchy2"/>
    <dgm:cxn modelId="{19314197-6DA8-4109-B2B6-9074FE77C075}" type="presParOf" srcId="{24AC5413-00BF-443D-9D14-DA959AB899FE}" destId="{80AA03CC-36BA-4389-BF0C-7F1F73BC82AD}" srcOrd="0" destOrd="0" presId="urn:microsoft.com/office/officeart/2005/8/layout/hierarchy2"/>
    <dgm:cxn modelId="{54F9EE5D-3F15-4C24-9E50-0851CBF2C1A6}" type="presParOf" srcId="{F90EEFC7-13CC-43A3-921D-DFE15C5DE713}" destId="{8E6FC844-CC0C-4C32-A87F-4B6EBEBC301C}" srcOrd="3" destOrd="0" presId="urn:microsoft.com/office/officeart/2005/8/layout/hierarchy2"/>
    <dgm:cxn modelId="{5D829EAA-E622-4D5F-AB83-7FAC26DEBAC3}" type="presParOf" srcId="{8E6FC844-CC0C-4C32-A87F-4B6EBEBC301C}" destId="{62D6B36E-20AA-4E25-B457-F6B1636FE423}" srcOrd="0" destOrd="0" presId="urn:microsoft.com/office/officeart/2005/8/layout/hierarchy2"/>
    <dgm:cxn modelId="{8F6FCB94-D6FF-48E0-B1AE-3A2CA51580C8}" type="presParOf" srcId="{8E6FC844-CC0C-4C32-A87F-4B6EBEBC301C}" destId="{76D55809-EDD2-49E6-AB0A-6928F927A2F8}" srcOrd="1" destOrd="0" presId="urn:microsoft.com/office/officeart/2005/8/layout/hierarchy2"/>
    <dgm:cxn modelId="{FD6A9488-F062-480F-9DBC-F9AA08A82F32}" type="presParOf" srcId="{E8D2C180-5F0A-4014-9642-525131C9AEA9}" destId="{1D642844-64D4-4153-A841-B39502E43612}" srcOrd="2" destOrd="0" presId="urn:microsoft.com/office/officeart/2005/8/layout/hierarchy2"/>
    <dgm:cxn modelId="{2A941F1A-8BC7-4025-8884-CA4FC2EFA6A7}" type="presParOf" srcId="{1D642844-64D4-4153-A841-B39502E43612}" destId="{1CBBD505-56C1-4E56-A662-8F9C4C68140D}" srcOrd="0" destOrd="0" presId="urn:microsoft.com/office/officeart/2005/8/layout/hierarchy2"/>
    <dgm:cxn modelId="{F0F0F54F-4503-4A86-8544-2C4C330D015E}" type="presParOf" srcId="{E8D2C180-5F0A-4014-9642-525131C9AEA9}" destId="{D7E14993-C2A5-494A-BE40-0E24E5492DC0}" srcOrd="3" destOrd="0" presId="urn:microsoft.com/office/officeart/2005/8/layout/hierarchy2"/>
    <dgm:cxn modelId="{F9B5648C-D82A-46B1-B1CC-2E92141D9BE0}" type="presParOf" srcId="{D7E14993-C2A5-494A-BE40-0E24E5492DC0}" destId="{232C5282-5FE2-41F1-8F2A-D42FA763BF30}" srcOrd="0" destOrd="0" presId="urn:microsoft.com/office/officeart/2005/8/layout/hierarchy2"/>
    <dgm:cxn modelId="{634A2C15-12F0-42A4-A72D-8029D7887A85}" type="presParOf" srcId="{D7E14993-C2A5-494A-BE40-0E24E5492DC0}" destId="{1AC2154A-AF52-4455-9140-4712521CB360}" srcOrd="1" destOrd="0" presId="urn:microsoft.com/office/officeart/2005/8/layout/hierarchy2"/>
    <dgm:cxn modelId="{4EF4DA91-EDF7-4443-AC09-C43C96C26368}" type="presParOf" srcId="{E8D2C180-5F0A-4014-9642-525131C9AEA9}" destId="{BDBE03E1-9626-4BBD-8506-ECC1A8EEA351}" srcOrd="4" destOrd="0" presId="urn:microsoft.com/office/officeart/2005/8/layout/hierarchy2"/>
    <dgm:cxn modelId="{8C428031-30A7-4767-B6C6-4FAC37E3CE40}" type="presParOf" srcId="{BDBE03E1-9626-4BBD-8506-ECC1A8EEA351}" destId="{E089DFFE-7B52-49B3-A9F1-169A3404D64E}" srcOrd="0" destOrd="0" presId="urn:microsoft.com/office/officeart/2005/8/layout/hierarchy2"/>
    <dgm:cxn modelId="{990380B4-F8CF-4896-A6D6-32CF177960C4}" type="presParOf" srcId="{E8D2C180-5F0A-4014-9642-525131C9AEA9}" destId="{6E5CB1B6-75E8-44A3-972F-087E02CCB76B}" srcOrd="5" destOrd="0" presId="urn:microsoft.com/office/officeart/2005/8/layout/hierarchy2"/>
    <dgm:cxn modelId="{E3DDA409-BF2E-4DE8-AB30-6AD2223D9037}" type="presParOf" srcId="{6E5CB1B6-75E8-44A3-972F-087E02CCB76B}" destId="{DB02C1A1-1009-47AD-BA7A-7FAD1220F497}" srcOrd="0" destOrd="0" presId="urn:microsoft.com/office/officeart/2005/8/layout/hierarchy2"/>
    <dgm:cxn modelId="{BC1F256E-37C5-41FE-A0FC-ED0EEE4C0CA2}" type="presParOf" srcId="{6E5CB1B6-75E8-44A3-972F-087E02CCB76B}" destId="{674D0FF2-C8B1-4779-84C2-8FC7744DEC4F}" srcOrd="1" destOrd="0" presId="urn:microsoft.com/office/officeart/2005/8/layout/hierarchy2"/>
    <dgm:cxn modelId="{444C59BD-26A2-48CA-B35D-448248E3F925}" type="presParOf" srcId="{E8D2C180-5F0A-4014-9642-525131C9AEA9}" destId="{CA6FE0AD-58CD-4BEF-BAB5-F62E97A3356C}" srcOrd="6" destOrd="0" presId="urn:microsoft.com/office/officeart/2005/8/layout/hierarchy2"/>
    <dgm:cxn modelId="{0474DE52-9BC2-46E5-AC5B-A560B5CB81EB}" type="presParOf" srcId="{CA6FE0AD-58CD-4BEF-BAB5-F62E97A3356C}" destId="{E39228A9-A562-466C-B4E6-168FFFD6BD11}" srcOrd="0" destOrd="0" presId="urn:microsoft.com/office/officeart/2005/8/layout/hierarchy2"/>
    <dgm:cxn modelId="{BAAABBB1-3FA1-4093-915F-74B886319844}" type="presParOf" srcId="{E8D2C180-5F0A-4014-9642-525131C9AEA9}" destId="{40B21421-493C-4F2D-BCAE-C6C4B6CE8100}" srcOrd="7" destOrd="0" presId="urn:microsoft.com/office/officeart/2005/8/layout/hierarchy2"/>
    <dgm:cxn modelId="{971F9AB1-9E68-47D3-99F4-76D86F87D806}" type="presParOf" srcId="{40B21421-493C-4F2D-BCAE-C6C4B6CE8100}" destId="{8C532701-96A0-4EF2-A292-A1A61493CB6C}" srcOrd="0" destOrd="0" presId="urn:microsoft.com/office/officeart/2005/8/layout/hierarchy2"/>
    <dgm:cxn modelId="{C5FD6F2D-644D-444A-A60E-3B45E508E728}" type="presParOf" srcId="{40B21421-493C-4F2D-BCAE-C6C4B6CE8100}" destId="{4262DFC3-C50C-4C16-B9E8-11FE640EBE93}" srcOrd="1" destOrd="0" presId="urn:microsoft.com/office/officeart/2005/8/layout/hierarchy2"/>
    <dgm:cxn modelId="{2159118C-A3CD-40BF-9C0E-659F01642294}" type="presParOf" srcId="{E5460440-04FC-4516-9284-2FC79ABDA106}" destId="{1EE9D08E-84C9-45CB-BA13-3DC714D34C08}" srcOrd="2" destOrd="0" presId="urn:microsoft.com/office/officeart/2005/8/layout/hierarchy2"/>
    <dgm:cxn modelId="{E86B7937-F590-43D1-A160-ECF196830794}" type="presParOf" srcId="{1EE9D08E-84C9-45CB-BA13-3DC714D34C08}" destId="{3C19259E-4A91-4C9A-BF6B-C4CAAE9D3813}" srcOrd="0" destOrd="0" presId="urn:microsoft.com/office/officeart/2005/8/layout/hierarchy2"/>
    <dgm:cxn modelId="{E0A80072-A4EB-4D2D-9158-E322E171574F}" type="presParOf" srcId="{E5460440-04FC-4516-9284-2FC79ABDA106}" destId="{B6CE395C-90A5-43E9-9413-6B60E0F09A38}" srcOrd="3" destOrd="0" presId="urn:microsoft.com/office/officeart/2005/8/layout/hierarchy2"/>
    <dgm:cxn modelId="{73E22A73-62B3-47FB-8C74-33C1CA37845F}" type="presParOf" srcId="{B6CE395C-90A5-43E9-9413-6B60E0F09A38}" destId="{D31F436E-9538-4ECA-8481-CFF5C39A212A}" srcOrd="0" destOrd="0" presId="urn:microsoft.com/office/officeart/2005/8/layout/hierarchy2"/>
    <dgm:cxn modelId="{D021572D-E5C1-4CCB-B8E9-18D78BF4FE68}" type="presParOf" srcId="{B6CE395C-90A5-43E9-9413-6B60E0F09A38}" destId="{01D09C87-462D-470F-9B09-0D5E33845891}" srcOrd="1" destOrd="0" presId="urn:microsoft.com/office/officeart/2005/8/layout/hierarchy2"/>
    <dgm:cxn modelId="{96425650-FFCC-42C5-AD83-4C168BF48537}" type="presParOf" srcId="{01D09C87-462D-470F-9B09-0D5E33845891}" destId="{AE29DAD3-3BD7-4E50-B4F6-6BA055C44FF4}" srcOrd="0" destOrd="0" presId="urn:microsoft.com/office/officeart/2005/8/layout/hierarchy2"/>
    <dgm:cxn modelId="{2A02E80F-FA35-448E-8791-2AE1271F06A3}" type="presParOf" srcId="{AE29DAD3-3BD7-4E50-B4F6-6BA055C44FF4}" destId="{E253AE3A-3EE5-440D-AEE5-7D77BE9362E5}" srcOrd="0" destOrd="0" presId="urn:microsoft.com/office/officeart/2005/8/layout/hierarchy2"/>
    <dgm:cxn modelId="{4B12CCF9-B603-4CB7-B1DD-8D9FBC60EC01}" type="presParOf" srcId="{01D09C87-462D-470F-9B09-0D5E33845891}" destId="{C8B2A7B3-CA76-4931-B44D-644C29AF8AB1}" srcOrd="1" destOrd="0" presId="urn:microsoft.com/office/officeart/2005/8/layout/hierarchy2"/>
    <dgm:cxn modelId="{7231F3F7-1CA6-479E-AF91-3768081DCA44}" type="presParOf" srcId="{C8B2A7B3-CA76-4931-B44D-644C29AF8AB1}" destId="{2F94762E-A27E-40F3-935A-C55E4F4B69B8}" srcOrd="0" destOrd="0" presId="urn:microsoft.com/office/officeart/2005/8/layout/hierarchy2"/>
    <dgm:cxn modelId="{DC46D28D-6D2F-451B-B7DE-B3FB0D5B2E4E}" type="presParOf" srcId="{C8B2A7B3-CA76-4931-B44D-644C29AF8AB1}" destId="{5C1BC1D8-51EF-4CD0-A04D-8F24ADBD8DDE}" srcOrd="1" destOrd="0" presId="urn:microsoft.com/office/officeart/2005/8/layout/hierarchy2"/>
    <dgm:cxn modelId="{79AC3657-DF66-4623-8A32-71A88376A142}" type="presParOf" srcId="{01D09C87-462D-470F-9B09-0D5E33845891}" destId="{561861A7-8E63-41C7-AD48-C61FCA49BFB5}" srcOrd="2" destOrd="0" presId="urn:microsoft.com/office/officeart/2005/8/layout/hierarchy2"/>
    <dgm:cxn modelId="{BEA85438-C6DC-40EE-9F98-5AA02D40A0F0}" type="presParOf" srcId="{561861A7-8E63-41C7-AD48-C61FCA49BFB5}" destId="{789D3C45-53DA-4F46-A41B-21A9004044F1}" srcOrd="0" destOrd="0" presId="urn:microsoft.com/office/officeart/2005/8/layout/hierarchy2"/>
    <dgm:cxn modelId="{8BD94891-887F-4650-9C55-9BE830F3D305}" type="presParOf" srcId="{01D09C87-462D-470F-9B09-0D5E33845891}" destId="{F6CFD64E-00CC-4F12-9572-50A203A5F4BA}" srcOrd="3" destOrd="0" presId="urn:microsoft.com/office/officeart/2005/8/layout/hierarchy2"/>
    <dgm:cxn modelId="{378DE9AC-A853-4926-95C8-25E5F4BB0E76}" type="presParOf" srcId="{F6CFD64E-00CC-4F12-9572-50A203A5F4BA}" destId="{1E4F511B-8484-4BFB-AD2F-6FBE2C3BF4FB}" srcOrd="0" destOrd="0" presId="urn:microsoft.com/office/officeart/2005/8/layout/hierarchy2"/>
    <dgm:cxn modelId="{F1C74DEF-E3BC-44F5-8073-65499027C50E}" type="presParOf" srcId="{F6CFD64E-00CC-4F12-9572-50A203A5F4BA}" destId="{5F5E19E4-D903-425F-9199-289B384D33EF}" srcOrd="1" destOrd="0" presId="urn:microsoft.com/office/officeart/2005/8/layout/hierarchy2"/>
    <dgm:cxn modelId="{408F7F1E-BD25-4231-9755-0EC608ED45A2}" type="presParOf" srcId="{01D09C87-462D-470F-9B09-0D5E33845891}" destId="{CA94EAD7-D924-4B7C-99A9-41CF80294137}" srcOrd="4" destOrd="0" presId="urn:microsoft.com/office/officeart/2005/8/layout/hierarchy2"/>
    <dgm:cxn modelId="{1361A2FC-710E-42D5-8200-EF7E5712B70F}" type="presParOf" srcId="{CA94EAD7-D924-4B7C-99A9-41CF80294137}" destId="{FDC8D9B6-9F76-44D2-B2B6-C439691E31F3}" srcOrd="0" destOrd="0" presId="urn:microsoft.com/office/officeart/2005/8/layout/hierarchy2"/>
    <dgm:cxn modelId="{A3E2152B-E1C5-486B-B3C9-AFD4E6C74885}" type="presParOf" srcId="{01D09C87-462D-470F-9B09-0D5E33845891}" destId="{5B0C5731-6E0A-43C3-9CA3-8614CC8CDEB7}" srcOrd="5" destOrd="0" presId="urn:microsoft.com/office/officeart/2005/8/layout/hierarchy2"/>
    <dgm:cxn modelId="{FA74B721-B13F-43E0-A9C7-94AE9696F07C}" type="presParOf" srcId="{5B0C5731-6E0A-43C3-9CA3-8614CC8CDEB7}" destId="{07AAB9C6-5F54-4C97-B66B-C16863D22E8E}" srcOrd="0" destOrd="0" presId="urn:microsoft.com/office/officeart/2005/8/layout/hierarchy2"/>
    <dgm:cxn modelId="{3C09B997-0009-445B-B413-D4EBD9BC30AB}" type="presParOf" srcId="{5B0C5731-6E0A-43C3-9CA3-8614CC8CDEB7}" destId="{E3A8DFCE-D421-414F-9D0B-3AFA4B2E613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F94E5-0DBD-4EDD-AC38-83AC164085D9}">
      <dsp:nvSpPr>
        <dsp:cNvPr id="0" name=""/>
        <dsp:cNvSpPr/>
      </dsp:nvSpPr>
      <dsp:spPr>
        <a:xfrm>
          <a:off x="837138" y="2835314"/>
          <a:ext cx="1312854" cy="656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计算机系统</a:t>
          </a:r>
          <a:endParaRPr lang="zh-CN" altLang="en-US" sz="24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sp:txBody>
      <dsp:txXfrm>
        <a:off x="856364" y="2854540"/>
        <a:ext cx="1274402" cy="617975"/>
      </dsp:txXfrm>
    </dsp:sp>
    <dsp:sp modelId="{C8FDFC75-186A-4599-973E-F653BA576585}">
      <dsp:nvSpPr>
        <dsp:cNvPr id="0" name=""/>
        <dsp:cNvSpPr/>
      </dsp:nvSpPr>
      <dsp:spPr>
        <a:xfrm rot="17500715">
          <a:off x="1701759" y="2492395"/>
          <a:ext cx="1421609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1421609" y="1060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0" kern="12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sp:txBody>
      <dsp:txXfrm>
        <a:off x="2377023" y="2467457"/>
        <a:ext cx="71080" cy="71080"/>
      </dsp:txXfrm>
    </dsp:sp>
    <dsp:sp modelId="{07CCAF3A-BC85-418D-9E88-0544F4F92CA8}">
      <dsp:nvSpPr>
        <dsp:cNvPr id="0" name=""/>
        <dsp:cNvSpPr/>
      </dsp:nvSpPr>
      <dsp:spPr>
        <a:xfrm>
          <a:off x="2675135" y="1514253"/>
          <a:ext cx="1312854" cy="656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冯▪诺依曼体系</a:t>
          </a:r>
          <a:endParaRPr lang="zh-CN" altLang="en-US" sz="24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sp:txBody>
      <dsp:txXfrm>
        <a:off x="2694361" y="1533479"/>
        <a:ext cx="1274402" cy="617975"/>
      </dsp:txXfrm>
    </dsp:sp>
    <dsp:sp modelId="{97EB02BA-BC72-4445-AAA1-F36F251369D3}">
      <dsp:nvSpPr>
        <dsp:cNvPr id="0" name=""/>
        <dsp:cNvSpPr/>
      </dsp:nvSpPr>
      <dsp:spPr>
        <a:xfrm rot="17692822">
          <a:off x="3626469" y="1265696"/>
          <a:ext cx="1248183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1248183" y="1060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sp:txBody>
      <dsp:txXfrm>
        <a:off x="4219356" y="1245094"/>
        <a:ext cx="62409" cy="62409"/>
      </dsp:txXfrm>
    </dsp:sp>
    <dsp:sp modelId="{C3D5386F-7813-42D1-BA21-75C8D7611C2D}">
      <dsp:nvSpPr>
        <dsp:cNvPr id="0" name=""/>
        <dsp:cNvSpPr/>
      </dsp:nvSpPr>
      <dsp:spPr>
        <a:xfrm>
          <a:off x="4513131" y="381916"/>
          <a:ext cx="1312854" cy="656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两极化</a:t>
          </a:r>
          <a:endParaRPr lang="zh-CN" altLang="en-US" sz="24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sp:txBody>
      <dsp:txXfrm>
        <a:off x="4532357" y="401142"/>
        <a:ext cx="1274402" cy="617975"/>
      </dsp:txXfrm>
    </dsp:sp>
    <dsp:sp modelId="{665D7364-9CC2-4EA6-8B5A-69332D2A080B}">
      <dsp:nvSpPr>
        <dsp:cNvPr id="0" name=""/>
        <dsp:cNvSpPr/>
      </dsp:nvSpPr>
      <dsp:spPr>
        <a:xfrm rot="19457599">
          <a:off x="5765200" y="510804"/>
          <a:ext cx="646714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646714" y="1060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sp:txBody>
      <dsp:txXfrm>
        <a:off x="6072390" y="505239"/>
        <a:ext cx="32335" cy="32335"/>
      </dsp:txXfrm>
    </dsp:sp>
    <dsp:sp modelId="{BC8DB5BA-71D9-40E9-A627-E8BE3A4C8016}">
      <dsp:nvSpPr>
        <dsp:cNvPr id="0" name=""/>
        <dsp:cNvSpPr/>
      </dsp:nvSpPr>
      <dsp:spPr>
        <a:xfrm>
          <a:off x="6351128" y="4470"/>
          <a:ext cx="1312854" cy="656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巨型化</a:t>
          </a:r>
          <a:endParaRPr lang="zh-CN" altLang="en-US" sz="24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sp:txBody>
      <dsp:txXfrm>
        <a:off x="6370354" y="23696"/>
        <a:ext cx="1274402" cy="617975"/>
      </dsp:txXfrm>
    </dsp:sp>
    <dsp:sp modelId="{24AC5413-00BF-443D-9D14-DA959AB899FE}">
      <dsp:nvSpPr>
        <dsp:cNvPr id="0" name=""/>
        <dsp:cNvSpPr/>
      </dsp:nvSpPr>
      <dsp:spPr>
        <a:xfrm rot="2142401">
          <a:off x="5765200" y="888250"/>
          <a:ext cx="646714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646714" y="1060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sp:txBody>
      <dsp:txXfrm>
        <a:off x="6072390" y="882685"/>
        <a:ext cx="32335" cy="32335"/>
      </dsp:txXfrm>
    </dsp:sp>
    <dsp:sp modelId="{62D6B36E-20AA-4E25-B457-F6B1636FE423}">
      <dsp:nvSpPr>
        <dsp:cNvPr id="0" name=""/>
        <dsp:cNvSpPr/>
      </dsp:nvSpPr>
      <dsp:spPr>
        <a:xfrm>
          <a:off x="6351128" y="759362"/>
          <a:ext cx="1312854" cy="656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微型化</a:t>
          </a:r>
          <a:endParaRPr lang="zh-CN" altLang="en-US" sz="24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sp:txBody>
      <dsp:txXfrm>
        <a:off x="6370354" y="778588"/>
        <a:ext cx="1274402" cy="617975"/>
      </dsp:txXfrm>
    </dsp:sp>
    <dsp:sp modelId="{1D642844-64D4-4153-A841-B39502E43612}">
      <dsp:nvSpPr>
        <dsp:cNvPr id="0" name=""/>
        <dsp:cNvSpPr/>
      </dsp:nvSpPr>
      <dsp:spPr>
        <a:xfrm rot="19457599">
          <a:off x="3927203" y="1643142"/>
          <a:ext cx="646714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646714" y="1060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sp:txBody>
      <dsp:txXfrm>
        <a:off x="4234393" y="1637576"/>
        <a:ext cx="32335" cy="32335"/>
      </dsp:txXfrm>
    </dsp:sp>
    <dsp:sp modelId="{232C5282-5FE2-41F1-8F2A-D42FA763BF30}">
      <dsp:nvSpPr>
        <dsp:cNvPr id="0" name=""/>
        <dsp:cNvSpPr/>
      </dsp:nvSpPr>
      <dsp:spPr>
        <a:xfrm>
          <a:off x="4513131" y="1136807"/>
          <a:ext cx="1312854" cy="656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智能化</a:t>
          </a:r>
          <a:endParaRPr lang="zh-CN" altLang="en-US" sz="24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sp:txBody>
      <dsp:txXfrm>
        <a:off x="4532357" y="1156033"/>
        <a:ext cx="1274402" cy="617975"/>
      </dsp:txXfrm>
    </dsp:sp>
    <dsp:sp modelId="{BDBE03E1-9626-4BBD-8506-ECC1A8EEA351}">
      <dsp:nvSpPr>
        <dsp:cNvPr id="0" name=""/>
        <dsp:cNvSpPr/>
      </dsp:nvSpPr>
      <dsp:spPr>
        <a:xfrm rot="2142401">
          <a:off x="3927203" y="2020587"/>
          <a:ext cx="646714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646714" y="1060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sp:txBody>
      <dsp:txXfrm>
        <a:off x="4234393" y="2015022"/>
        <a:ext cx="32335" cy="32335"/>
      </dsp:txXfrm>
    </dsp:sp>
    <dsp:sp modelId="{DB02C1A1-1009-47AD-BA7A-7FAD1220F497}">
      <dsp:nvSpPr>
        <dsp:cNvPr id="0" name=""/>
        <dsp:cNvSpPr/>
      </dsp:nvSpPr>
      <dsp:spPr>
        <a:xfrm>
          <a:off x="4513131" y="1891699"/>
          <a:ext cx="1312854" cy="656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多媒体化</a:t>
          </a:r>
          <a:endParaRPr lang="zh-CN" altLang="en-US" sz="24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sp:txBody>
      <dsp:txXfrm>
        <a:off x="4532357" y="1910925"/>
        <a:ext cx="1274402" cy="617975"/>
      </dsp:txXfrm>
    </dsp:sp>
    <dsp:sp modelId="{CA6FE0AD-58CD-4BEF-BAB5-F62E97A3356C}">
      <dsp:nvSpPr>
        <dsp:cNvPr id="0" name=""/>
        <dsp:cNvSpPr/>
      </dsp:nvSpPr>
      <dsp:spPr>
        <a:xfrm rot="3907178">
          <a:off x="3626469" y="2398033"/>
          <a:ext cx="1248183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1248183" y="1060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sp:txBody>
      <dsp:txXfrm>
        <a:off x="4219356" y="2377431"/>
        <a:ext cx="62409" cy="62409"/>
      </dsp:txXfrm>
    </dsp:sp>
    <dsp:sp modelId="{8C532701-96A0-4EF2-A292-A1A61493CB6C}">
      <dsp:nvSpPr>
        <dsp:cNvPr id="0" name=""/>
        <dsp:cNvSpPr/>
      </dsp:nvSpPr>
      <dsp:spPr>
        <a:xfrm>
          <a:off x="4513131" y="2646591"/>
          <a:ext cx="1312854" cy="656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网络化</a:t>
          </a:r>
          <a:endParaRPr lang="zh-CN" altLang="en-US" sz="24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sp:txBody>
      <dsp:txXfrm>
        <a:off x="4532357" y="2665817"/>
        <a:ext cx="1274402" cy="617975"/>
      </dsp:txXfrm>
    </dsp:sp>
    <dsp:sp modelId="{1EE9D08E-84C9-45CB-BA13-3DC714D34C08}">
      <dsp:nvSpPr>
        <dsp:cNvPr id="0" name=""/>
        <dsp:cNvSpPr/>
      </dsp:nvSpPr>
      <dsp:spPr>
        <a:xfrm rot="4099285">
          <a:off x="1701759" y="3813455"/>
          <a:ext cx="1421609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1421609" y="1060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sp:txBody>
      <dsp:txXfrm>
        <a:off x="2377023" y="3788517"/>
        <a:ext cx="71080" cy="71080"/>
      </dsp:txXfrm>
    </dsp:sp>
    <dsp:sp modelId="{D31F436E-9538-4ECA-8481-CFF5C39A212A}">
      <dsp:nvSpPr>
        <dsp:cNvPr id="0" name=""/>
        <dsp:cNvSpPr/>
      </dsp:nvSpPr>
      <dsp:spPr>
        <a:xfrm>
          <a:off x="2675135" y="4156374"/>
          <a:ext cx="1312854" cy="656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非冯▪诺依曼体系</a:t>
          </a:r>
          <a:endParaRPr lang="zh-CN" altLang="en-US" sz="24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sp:txBody>
      <dsp:txXfrm>
        <a:off x="2694361" y="4175600"/>
        <a:ext cx="1274402" cy="617975"/>
      </dsp:txXfrm>
    </dsp:sp>
    <dsp:sp modelId="{AE29DAD3-3BD7-4E50-B4F6-6BA055C44FF4}">
      <dsp:nvSpPr>
        <dsp:cNvPr id="0" name=""/>
        <dsp:cNvSpPr/>
      </dsp:nvSpPr>
      <dsp:spPr>
        <a:xfrm rot="18289469">
          <a:off x="3790768" y="4096539"/>
          <a:ext cx="919584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919584" y="1060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sp:txBody>
      <dsp:txXfrm>
        <a:off x="4227571" y="4084152"/>
        <a:ext cx="45979" cy="45979"/>
      </dsp:txXfrm>
    </dsp:sp>
    <dsp:sp modelId="{2F94762E-A27E-40F3-935A-C55E4F4B69B8}">
      <dsp:nvSpPr>
        <dsp:cNvPr id="0" name=""/>
        <dsp:cNvSpPr/>
      </dsp:nvSpPr>
      <dsp:spPr>
        <a:xfrm>
          <a:off x="4513131" y="3401482"/>
          <a:ext cx="1312854" cy="656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神经元计算</a:t>
          </a:r>
          <a:endParaRPr lang="zh-CN" altLang="en-US" sz="24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sp:txBody>
      <dsp:txXfrm>
        <a:off x="4532357" y="3420708"/>
        <a:ext cx="1274402" cy="617975"/>
      </dsp:txXfrm>
    </dsp:sp>
    <dsp:sp modelId="{561861A7-8E63-41C7-AD48-C61FCA49BFB5}">
      <dsp:nvSpPr>
        <dsp:cNvPr id="0" name=""/>
        <dsp:cNvSpPr/>
      </dsp:nvSpPr>
      <dsp:spPr>
        <a:xfrm>
          <a:off x="3987990" y="4473985"/>
          <a:ext cx="525141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525141" y="1060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sp:txBody>
      <dsp:txXfrm>
        <a:off x="4237432" y="4471459"/>
        <a:ext cx="26257" cy="26257"/>
      </dsp:txXfrm>
    </dsp:sp>
    <dsp:sp modelId="{1E4F511B-8484-4BFB-AD2F-6FBE2C3BF4FB}">
      <dsp:nvSpPr>
        <dsp:cNvPr id="0" name=""/>
        <dsp:cNvSpPr/>
      </dsp:nvSpPr>
      <dsp:spPr>
        <a:xfrm>
          <a:off x="4513131" y="4156374"/>
          <a:ext cx="1312854" cy="656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DNA</a:t>
          </a:r>
          <a:r>
            <a:rPr lang="zh-CN" altLang="en-US" sz="2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计算</a:t>
          </a:r>
          <a:endParaRPr lang="zh-CN" altLang="en-US" sz="24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sp:txBody>
      <dsp:txXfrm>
        <a:off x="4532357" y="4175600"/>
        <a:ext cx="1274402" cy="617975"/>
      </dsp:txXfrm>
    </dsp:sp>
    <dsp:sp modelId="{CA94EAD7-D924-4B7C-99A9-41CF80294137}">
      <dsp:nvSpPr>
        <dsp:cNvPr id="0" name=""/>
        <dsp:cNvSpPr/>
      </dsp:nvSpPr>
      <dsp:spPr>
        <a:xfrm rot="3310531">
          <a:off x="3790768" y="4851431"/>
          <a:ext cx="919584" cy="21204"/>
        </a:xfrm>
        <a:custGeom>
          <a:avLst/>
          <a:gdLst/>
          <a:ahLst/>
          <a:cxnLst/>
          <a:rect l="0" t="0" r="0" b="0"/>
          <a:pathLst>
            <a:path>
              <a:moveTo>
                <a:pt x="0" y="10602"/>
              </a:moveTo>
              <a:lnTo>
                <a:pt x="919584" y="1060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solidFill>
              <a:schemeClr val="tx1"/>
            </a:solidFill>
            <a:latin typeface="隶书" pitchFamily="49" charset="-122"/>
            <a:ea typeface="隶书" pitchFamily="49" charset="-122"/>
          </a:endParaRPr>
        </a:p>
      </dsp:txBody>
      <dsp:txXfrm>
        <a:off x="4227571" y="4839044"/>
        <a:ext cx="45979" cy="45979"/>
      </dsp:txXfrm>
    </dsp:sp>
    <dsp:sp modelId="{07AAB9C6-5F54-4C97-B66B-C16863D22E8E}">
      <dsp:nvSpPr>
        <dsp:cNvPr id="0" name=""/>
        <dsp:cNvSpPr/>
      </dsp:nvSpPr>
      <dsp:spPr>
        <a:xfrm>
          <a:off x="4513131" y="4911265"/>
          <a:ext cx="1312854" cy="6564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rPr>
            <a:t>量子计算</a:t>
          </a:r>
          <a:endParaRPr lang="zh-CN" altLang="en-US" sz="24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隶书" pitchFamily="49" charset="-122"/>
            <a:ea typeface="隶书" pitchFamily="49" charset="-122"/>
          </a:endParaRPr>
        </a:p>
      </dsp:txBody>
      <dsp:txXfrm>
        <a:off x="4532357" y="4930491"/>
        <a:ext cx="1274402" cy="617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08FCE72-4E68-488E-99BF-DC01448837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289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65704.htm" TargetMode="External"/><Relationship Id="rId3" Type="http://schemas.openxmlformats.org/officeDocument/2006/relationships/hyperlink" Target="http://baike.baidu.com/view/3986.htm" TargetMode="External"/><Relationship Id="rId7" Type="http://schemas.openxmlformats.org/officeDocument/2006/relationships/hyperlink" Target="http://baike.baidu.com/view/726211.htm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1369.htm" TargetMode="External"/><Relationship Id="rId5" Type="http://schemas.openxmlformats.org/officeDocument/2006/relationships/hyperlink" Target="http://baike.baidu.com/view/1058.htm" TargetMode="External"/><Relationship Id="rId4" Type="http://schemas.openxmlformats.org/officeDocument/2006/relationships/hyperlink" Target="http://baike.baidu.com/view/1082.htm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314.ht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subview/18930/11095135.htm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226.htm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5F6173-7169-48F9-9012-EE387E7D2CE9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9423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595D1-5698-494E-AA30-F4A5F7A97BD7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hlinkClick r:id="rId3"/>
              </a:rPr>
              <a:t>北桥芯片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North Bridge</a:t>
            </a:r>
            <a:r>
              <a:rPr lang="zh-CN" altLang="en-US" dirty="0" smtClean="0"/>
              <a:t>）是主板芯片组中起主导作用的最重要的组成部分，也称为主桥（</a:t>
            </a:r>
            <a:r>
              <a:rPr lang="en-US" altLang="zh-CN" dirty="0" smtClean="0"/>
              <a:t>Host Bridge</a:t>
            </a:r>
            <a:r>
              <a:rPr lang="zh-CN" altLang="en-US" dirty="0" smtClean="0"/>
              <a:t>）。一般来说，芯片组的名称就是以北桥芯片的名称来命名的，例如英特尔 </a:t>
            </a:r>
            <a:r>
              <a:rPr lang="en-US" altLang="zh-CN" dirty="0" smtClean="0"/>
              <a:t>845E</a:t>
            </a:r>
            <a:r>
              <a:rPr lang="zh-CN" altLang="en-US" dirty="0" smtClean="0"/>
              <a:t>芯片组的北桥芯片是</a:t>
            </a:r>
            <a:r>
              <a:rPr lang="en-US" altLang="zh-CN" dirty="0" smtClean="0"/>
              <a:t>82845E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875P</a:t>
            </a:r>
            <a:r>
              <a:rPr lang="zh-CN" altLang="en-US" dirty="0" smtClean="0"/>
              <a:t>芯片组的北桥芯片是</a:t>
            </a:r>
            <a:r>
              <a:rPr lang="en-US" altLang="zh-CN" dirty="0" smtClean="0"/>
              <a:t>82875P</a:t>
            </a:r>
            <a:r>
              <a:rPr lang="zh-CN" altLang="en-US" dirty="0" smtClean="0"/>
              <a:t>等等。北桥芯片负责与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的联系并控制</a:t>
            </a:r>
            <a:r>
              <a:rPr lang="zh-CN" altLang="en-US" dirty="0" smtClean="0">
                <a:hlinkClick r:id="rId4"/>
              </a:rPr>
              <a:t>内存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AGP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PCI</a:t>
            </a:r>
            <a:r>
              <a:rPr lang="zh-CN" altLang="en-US" dirty="0" smtClean="0"/>
              <a:t>数据在北桥内部传输，提供对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的类型和</a:t>
            </a:r>
            <a:r>
              <a:rPr lang="zh-CN" altLang="en-US" dirty="0" smtClean="0">
                <a:hlinkClick r:id="rId5"/>
              </a:rPr>
              <a:t>主频</a:t>
            </a:r>
            <a:r>
              <a:rPr lang="zh-CN" altLang="en-US" dirty="0" smtClean="0"/>
              <a:t>、系统的</a:t>
            </a:r>
            <a:r>
              <a:rPr lang="zh-CN" altLang="en-US" dirty="0" smtClean="0">
                <a:hlinkClick r:id="rId6"/>
              </a:rPr>
              <a:t>前端总线频率</a:t>
            </a:r>
            <a:r>
              <a:rPr lang="zh-CN" altLang="en-US" dirty="0" smtClean="0"/>
              <a:t>、内存的类型（</a:t>
            </a:r>
            <a:r>
              <a:rPr lang="en-US" altLang="zh-CN" dirty="0" smtClean="0"/>
              <a:t>SDRAM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DDR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SDRAM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RDRAM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DDRII</a:t>
            </a:r>
            <a:r>
              <a:rPr lang="zh-CN" altLang="en-US" dirty="0" smtClean="0"/>
              <a:t>等）和最大容量、</a:t>
            </a:r>
            <a:r>
              <a:rPr lang="en-US" altLang="zh-CN" dirty="0" smtClean="0"/>
              <a:t>ISA</a:t>
            </a:r>
            <a:r>
              <a:rPr lang="zh-CN" altLang="en-US" dirty="0" smtClean="0"/>
              <a:t>（这个早已淘汰了）</a:t>
            </a:r>
            <a:r>
              <a:rPr lang="en-US" altLang="zh-CN" dirty="0" smtClean="0"/>
              <a:t>/PCI/AGP/PCIE</a:t>
            </a:r>
            <a:r>
              <a:rPr lang="zh-CN" altLang="en-US" dirty="0" smtClean="0"/>
              <a:t>插槽、</a:t>
            </a:r>
            <a:r>
              <a:rPr lang="en-US" altLang="zh-CN" dirty="0" smtClean="0"/>
              <a:t>ECC</a:t>
            </a:r>
            <a:r>
              <a:rPr lang="zh-CN" altLang="en-US" dirty="0" smtClean="0"/>
              <a:t>纠错等支持，整合型芯片组的北桥芯片还集成了显示核心。北桥芯片就是主板上离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最近的芯片，这主要是考虑到北桥芯片与处理器之间的通信最密切，为了提高通信性能而缩短传输距离。因为北桥芯片的数据处理量非常大，</a:t>
            </a:r>
            <a:r>
              <a:rPr lang="zh-CN" altLang="en-US" dirty="0" smtClean="0">
                <a:hlinkClick r:id="rId7"/>
              </a:rPr>
              <a:t>发热量</a:t>
            </a:r>
            <a:r>
              <a:rPr lang="zh-CN" altLang="en-US" dirty="0" smtClean="0"/>
              <a:t>也越来越大，所以现在的北桥芯片都覆盖着散热片用来加强北桥芯片的散热，有些主板的北桥芯片还会配合风扇进行散热。 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南桥芯片（</a:t>
            </a:r>
            <a:r>
              <a:rPr lang="en-US" altLang="zh-CN" dirty="0" smtClean="0"/>
              <a:t>South Bridge</a:t>
            </a:r>
            <a:r>
              <a:rPr lang="zh-CN" altLang="en-US" dirty="0" smtClean="0"/>
              <a:t>）是主板芯片组的重要组成部分，一般位于主板上离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插槽较远的下方，</a:t>
            </a:r>
            <a:r>
              <a:rPr lang="en-US" altLang="zh-CN" dirty="0" smtClean="0"/>
              <a:t>PCI</a:t>
            </a:r>
            <a:r>
              <a:rPr lang="zh-CN" altLang="en-US" dirty="0" smtClean="0"/>
              <a:t>插槽的前面，即靠主机箱前的一面，这种布局是考虑到它所连接的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总线较多，离处理器远一点有利于布线。相对于北桥芯片来说，其数据处理量并不算大，所以南桥芯片一般都没有覆盖散热片，但现在高档的主板的南桥也覆盖散热片。南桥芯片不与处理器直接相连，而是通过一定的方式（不同厂商各种芯片组有所不同，例如英特尔的英特尔</a:t>
            </a:r>
            <a:r>
              <a:rPr lang="en-US" altLang="zh-CN" dirty="0" smtClean="0"/>
              <a:t>Hub Architecture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SIS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Multi-Threaded“</a:t>
            </a:r>
            <a:r>
              <a:rPr lang="zh-CN" altLang="en-US" dirty="0" smtClean="0"/>
              <a:t>妙渠”）与北桥芯片相连。南桥芯片负责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总线之间的通信，如</a:t>
            </a:r>
            <a:r>
              <a:rPr lang="en-US" altLang="zh-CN" dirty="0" smtClean="0"/>
              <a:t>PCI</a:t>
            </a:r>
            <a:r>
              <a:rPr lang="zh-CN" altLang="en-US" dirty="0" smtClean="0"/>
              <a:t>总线、</a:t>
            </a:r>
            <a:r>
              <a:rPr lang="en-US" altLang="zh-CN" dirty="0" smtClean="0"/>
              <a:t>USB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ATA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SATA</a:t>
            </a:r>
            <a:r>
              <a:rPr lang="zh-CN" altLang="en-US" dirty="0" smtClean="0"/>
              <a:t>、音频控制器、键盘控制器、实时时钟控制器、高级</a:t>
            </a:r>
            <a:r>
              <a:rPr lang="zh-CN" altLang="en-US" dirty="0" smtClean="0">
                <a:hlinkClick r:id="rId8"/>
              </a:rPr>
              <a:t>电源管理</a:t>
            </a:r>
            <a:r>
              <a:rPr lang="zh-CN" altLang="en-US" dirty="0" smtClean="0"/>
              <a:t>等 </a:t>
            </a:r>
          </a:p>
        </p:txBody>
      </p:sp>
    </p:spTree>
    <p:extLst>
      <p:ext uri="{BB962C8B-B14F-4D97-AF65-F5344CB8AC3E}">
        <p14:creationId xmlns:p14="http://schemas.microsoft.com/office/powerpoint/2010/main" val="126195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FCE72-4E68-488E-99BF-DC01448837C1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33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FCE72-4E68-488E-99BF-DC01448837C1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437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FCE72-4E68-488E-99BF-DC01448837C1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245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阶码</a:t>
            </a:r>
            <a:r>
              <a:rPr lang="en-US" altLang="zh-CN" dirty="0" smtClean="0"/>
              <a:t>P</a:t>
            </a:r>
            <a:r>
              <a:rPr lang="zh-CN" altLang="en-US" dirty="0" smtClean="0"/>
              <a:t>不能为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255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，且尾数</a:t>
            </a:r>
            <a:r>
              <a:rPr lang="en-US" altLang="zh-CN" dirty="0" smtClean="0"/>
              <a:t>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 </a:t>
            </a:r>
            <a:r>
              <a:rPr lang="zh-CN" altLang="en-US" dirty="0" smtClean="0"/>
              <a:t>这个数为</a:t>
            </a:r>
            <a:r>
              <a:rPr lang="en-US" altLang="zh-CN" dirty="0" smtClean="0"/>
              <a:t>±0</a:t>
            </a:r>
            <a:r>
              <a:rPr lang="zh-CN" altLang="en-US" dirty="0" smtClean="0"/>
              <a:t>（与符号相关）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255</a:t>
            </a:r>
            <a:r>
              <a:rPr lang="zh-CN" altLang="en-US" dirty="0" smtClean="0"/>
              <a:t>，且尾数</a:t>
            </a:r>
            <a:r>
              <a:rPr lang="en-US" altLang="zh-CN" dirty="0" smtClean="0"/>
              <a:t>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 </a:t>
            </a:r>
            <a:r>
              <a:rPr lang="zh-CN" altLang="en-US" dirty="0" smtClean="0"/>
              <a:t>这个数为</a:t>
            </a:r>
            <a:r>
              <a:rPr lang="en-US" altLang="zh-CN" dirty="0" smtClean="0"/>
              <a:t>±</a:t>
            </a:r>
            <a:r>
              <a:rPr lang="zh-CN" altLang="en-US" dirty="0" smtClean="0"/>
              <a:t>无穷（与符号相关）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255</a:t>
            </a:r>
            <a:r>
              <a:rPr lang="zh-CN" altLang="en-US" dirty="0" smtClean="0"/>
              <a:t>，且尾数</a:t>
            </a:r>
            <a:r>
              <a:rPr lang="en-US" altLang="zh-CN" dirty="0" smtClean="0"/>
              <a:t>L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0 </a:t>
            </a:r>
            <a:r>
              <a:rPr lang="zh-CN" altLang="en-US" dirty="0" smtClean="0"/>
              <a:t>这表示不是一个数（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FCE72-4E68-488E-99BF-DC01448837C1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962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3B508F-DDB0-477F-9E0B-9838AE88AA7A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ASCII</a:t>
            </a:r>
            <a:r>
              <a:rPr lang="zh-CN" altLang="en-US" dirty="0" smtClean="0"/>
              <a:t>码表请参考书的附录</a:t>
            </a:r>
            <a:r>
              <a:rPr lang="en-US" altLang="zh-CN" dirty="0" smtClean="0"/>
              <a:t>1</a:t>
            </a:r>
          </a:p>
          <a:p>
            <a:pPr eaLnBrk="1" hangingPunct="1"/>
            <a:r>
              <a:rPr lang="zh-CN" altLang="en-US" dirty="0" smtClean="0"/>
              <a:t>此外还有汉字编码表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45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D968C-BA07-4672-AC12-6225071E91E1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7472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FD4A5C-659F-4089-8195-47CC40507AB7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036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若某处理器的时钟频率为</a:t>
            </a:r>
            <a:r>
              <a:rPr lang="en-US" altLang="zh-CN" dirty="0" smtClean="0"/>
              <a:t>500MHz</a:t>
            </a:r>
            <a:r>
              <a:rPr lang="zh-CN" altLang="en-US" dirty="0" smtClean="0"/>
              <a:t>，每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个时钟周期组成一个机器周期，执行一条指令需要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个机器周期，则该处理器的一个机器周期▁</a:t>
            </a:r>
            <a:r>
              <a:rPr lang="en-US" altLang="zh-CN" dirty="0" smtClean="0"/>
              <a:t>8▁ns</a:t>
            </a:r>
            <a:r>
              <a:rPr lang="zh-CN" altLang="en-US" dirty="0" smtClean="0"/>
              <a:t>，平均执行速度为▁</a:t>
            </a:r>
            <a:r>
              <a:rPr lang="en-US" altLang="zh-CN" dirty="0" smtClean="0"/>
              <a:t>24▁MIPS</a:t>
            </a:r>
          </a:p>
          <a:p>
            <a:endParaRPr lang="zh-CN" altLang="en-US" dirty="0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3F9C86-04B8-4E84-BD6F-EE9FB68ACFC3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2686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FCE72-4E68-488E-99BF-DC01448837C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459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诺依曼（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John von Neumann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1903~1957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世纪最重要的数学家之一，在现代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 action="ppaction://hlinkfile"/>
              </a:rPr>
              <a:t>计算机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4" action="ppaction://hlinkfile"/>
              </a:rPr>
              <a:t>博弈论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和核武器等诸多领域内有杰出建树的最伟大的科学全才之一，被称为”计算机之父“和”博弈论之父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FCE72-4E68-488E-99BF-DC01448837C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35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1946</a:t>
            </a:r>
            <a:r>
              <a:rPr lang="zh-CN" altLang="en-US" dirty="0" smtClean="0"/>
              <a:t>年美国宾夕法尼亚大学设计的世界上第一台电子计算机，</a:t>
            </a:r>
            <a:endParaRPr lang="en-US" altLang="zh-CN" dirty="0" smtClean="0"/>
          </a:p>
          <a:p>
            <a:r>
              <a:rPr lang="zh-CN" altLang="en-US" dirty="0" smtClean="0"/>
              <a:t>占地上百平米</a:t>
            </a:r>
            <a:endParaRPr lang="en-US" altLang="zh-CN" dirty="0" smtClean="0"/>
          </a:p>
          <a:p>
            <a:r>
              <a:rPr lang="zh-CN" altLang="en-US" dirty="0" smtClean="0"/>
              <a:t>重量几千吨</a:t>
            </a:r>
            <a:endParaRPr lang="en-US" altLang="zh-CN" dirty="0" smtClean="0"/>
          </a:p>
          <a:p>
            <a:r>
              <a:rPr lang="zh-CN" altLang="en-US" dirty="0" smtClean="0"/>
              <a:t>功耗几十千瓦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1C138-75BC-4E75-94E6-5A938A8FE1D8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2450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摩尔定律是由英特尔（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）创始人之一戈登</a:t>
            </a:r>
            <a:r>
              <a:rPr lang="en-US" altLang="zh-CN" dirty="0" smtClean="0"/>
              <a:t>·</a:t>
            </a:r>
            <a:r>
              <a:rPr lang="zh-CN" altLang="en-US" dirty="0" smtClean="0"/>
              <a:t>摩尔（</a:t>
            </a:r>
            <a:r>
              <a:rPr lang="en-US" altLang="zh-CN" dirty="0" smtClean="0"/>
              <a:t>Gordon Moore</a:t>
            </a:r>
            <a:r>
              <a:rPr lang="zh-CN" altLang="en-US" dirty="0" smtClean="0"/>
              <a:t>）提出来的。其内容为：当价格不变时，集成电路上可容纳的晶体管数目，约每隔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个月便会增加一倍，性能也将提升一倍。换言之，每一美元所能买到的电脑性能，将每隔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个月翻两倍以上。这一定律揭示了</a:t>
            </a:r>
            <a:r>
              <a:rPr lang="zh-CN" altLang="en-US" dirty="0" smtClean="0">
                <a:hlinkClick r:id="rId3" action="ppaction://hlinkfile"/>
              </a:rPr>
              <a:t>信息技术</a:t>
            </a:r>
            <a:r>
              <a:rPr lang="zh-CN" altLang="en-US" dirty="0" smtClean="0"/>
              <a:t>进步的速度。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FCE72-4E68-488E-99BF-DC01448837C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517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月世界</a:t>
            </a:r>
            <a:r>
              <a:rPr lang="en-US" altLang="zh-CN" dirty="0" smtClean="0"/>
              <a:t>Top500</a:t>
            </a:r>
            <a:r>
              <a:rPr lang="zh-CN" altLang="en-US" dirty="0" smtClean="0"/>
              <a:t>超级计算机榜单最新报告</a:t>
            </a:r>
          </a:p>
          <a:p>
            <a:r>
              <a:rPr lang="zh-CN" altLang="en-US" dirty="0" smtClean="0"/>
              <a:t>世界上最快的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台计算机：</a:t>
            </a:r>
          </a:p>
          <a:p>
            <a:r>
              <a:rPr lang="en-US" altLang="zh-CN" dirty="0" smtClean="0"/>
              <a:t>NO.1:Summit </a:t>
            </a:r>
            <a:r>
              <a:rPr lang="zh-CN" altLang="en-US" dirty="0" smtClean="0"/>
              <a:t>美国 橡树岭国家实验室</a:t>
            </a:r>
          </a:p>
          <a:p>
            <a:r>
              <a:rPr lang="zh-CN" altLang="en-US" dirty="0" smtClean="0"/>
              <a:t>在今年早些时候首次亮相后，峰会被评为最快的超级计算机之后，峰会并没有满足于现状。它的性能从 </a:t>
            </a:r>
            <a:r>
              <a:rPr lang="en-US" altLang="zh-CN" dirty="0" smtClean="0"/>
              <a:t>122.3 petaflops</a:t>
            </a:r>
            <a:r>
              <a:rPr lang="zh-CN" altLang="en-US" dirty="0" smtClean="0"/>
              <a:t>增加到</a:t>
            </a:r>
            <a:r>
              <a:rPr lang="en-US" altLang="zh-CN" dirty="0" smtClean="0"/>
              <a:t>143.5 petaflops</a:t>
            </a:r>
            <a:r>
              <a:rPr lang="zh-CN" altLang="en-US" dirty="0" smtClean="0"/>
              <a:t>，保持在第一位。它是为美国能源部的橡树岭国家实验室建造的，拥有</a:t>
            </a:r>
            <a:r>
              <a:rPr lang="en-US" altLang="zh-CN" dirty="0" smtClean="0"/>
              <a:t>2,282,544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IBM Power9</a:t>
            </a:r>
            <a:r>
              <a:rPr lang="zh-CN" altLang="en-US" dirty="0" smtClean="0"/>
              <a:t>核心和</a:t>
            </a:r>
            <a:r>
              <a:rPr lang="en-US" altLang="zh-CN" dirty="0" smtClean="0"/>
              <a:t>2,090,880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Nvidia</a:t>
            </a:r>
            <a:r>
              <a:rPr lang="en-US" altLang="zh-CN" dirty="0" smtClean="0"/>
              <a:t> Volta GV100</a:t>
            </a:r>
            <a:r>
              <a:rPr lang="zh-CN" altLang="en-US" dirty="0" smtClean="0"/>
              <a:t>核心。</a:t>
            </a:r>
          </a:p>
          <a:p>
            <a:r>
              <a:rPr lang="en-US" altLang="zh-CN" dirty="0" smtClean="0"/>
              <a:t>NO.2:Sierra </a:t>
            </a:r>
            <a:r>
              <a:rPr lang="zh-CN" altLang="en-US" dirty="0" smtClean="0"/>
              <a:t>美国 劳伦斯利弗莫尔国家实验室</a:t>
            </a:r>
          </a:p>
          <a:p>
            <a:r>
              <a:rPr lang="zh-CN" altLang="en-US" dirty="0" smtClean="0"/>
              <a:t>美国能源部的</a:t>
            </a:r>
            <a:r>
              <a:rPr lang="en-US" altLang="zh-CN" dirty="0" smtClean="0"/>
              <a:t>Oak Lawrence Livermore</a:t>
            </a:r>
            <a:r>
              <a:rPr lang="zh-CN" altLang="en-US" dirty="0" smtClean="0"/>
              <a:t>国家实验室收容了</a:t>
            </a:r>
            <a:r>
              <a:rPr lang="en-US" altLang="zh-CN" dirty="0" smtClean="0"/>
              <a:t>Sierra</a:t>
            </a:r>
            <a:r>
              <a:rPr lang="zh-CN" altLang="en-US" dirty="0" smtClean="0"/>
              <a:t>，它从上一个排名的第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位上升到第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位，将其性能从</a:t>
            </a:r>
            <a:r>
              <a:rPr lang="en-US" altLang="zh-CN" dirty="0" smtClean="0"/>
              <a:t>71.6 petaflops</a:t>
            </a:r>
            <a:r>
              <a:rPr lang="zh-CN" altLang="en-US" dirty="0" smtClean="0"/>
              <a:t>提高到</a:t>
            </a:r>
            <a:r>
              <a:rPr lang="en-US" altLang="zh-CN" dirty="0" smtClean="0"/>
              <a:t>94.6 petaflops</a:t>
            </a:r>
            <a:r>
              <a:rPr lang="zh-CN" altLang="en-US" dirty="0" smtClean="0"/>
              <a:t>。它拥有由</a:t>
            </a:r>
            <a:r>
              <a:rPr lang="en-US" altLang="zh-CN" dirty="0" smtClean="0"/>
              <a:t>IBM Power9</a:t>
            </a:r>
            <a:r>
              <a:rPr lang="zh-CN" altLang="en-US" dirty="0" smtClean="0"/>
              <a:t>处理器提供的</a:t>
            </a:r>
            <a:r>
              <a:rPr lang="en-US" altLang="zh-CN" dirty="0" smtClean="0"/>
              <a:t>1,572,480</a:t>
            </a:r>
            <a:r>
              <a:rPr lang="zh-CN" altLang="en-US" dirty="0" smtClean="0"/>
              <a:t>个内核，并由</a:t>
            </a:r>
            <a:r>
              <a:rPr lang="en-US" altLang="zh-CN" dirty="0" err="1" smtClean="0"/>
              <a:t>Nvidia</a:t>
            </a:r>
            <a:r>
              <a:rPr lang="en-US" altLang="zh-CN" dirty="0" smtClean="0"/>
              <a:t> Volta GV100</a:t>
            </a:r>
            <a:r>
              <a:rPr lang="zh-CN" altLang="en-US" dirty="0" smtClean="0"/>
              <a:t>加速器提升，这些加速器增加了另外</a:t>
            </a:r>
            <a:r>
              <a:rPr lang="en-US" altLang="zh-CN" dirty="0" smtClean="0"/>
              <a:t>1,382,400</a:t>
            </a:r>
            <a:r>
              <a:rPr lang="zh-CN" altLang="en-US" dirty="0" smtClean="0"/>
              <a:t>个内核。</a:t>
            </a:r>
          </a:p>
          <a:p>
            <a:r>
              <a:rPr lang="en-US" altLang="zh-CN" dirty="0" smtClean="0"/>
              <a:t>NO.3:</a:t>
            </a:r>
            <a:r>
              <a:rPr lang="zh-CN" altLang="en-US" dirty="0" smtClean="0"/>
              <a:t>双威太湖之光（</a:t>
            </a:r>
            <a:r>
              <a:rPr lang="en-US" altLang="zh-CN" dirty="0" smtClean="0"/>
              <a:t>Sunway </a:t>
            </a:r>
            <a:r>
              <a:rPr lang="en-US" altLang="zh-CN" dirty="0" err="1" smtClean="0"/>
              <a:t>TaihuLight</a:t>
            </a:r>
            <a:r>
              <a:rPr lang="zh-CN" altLang="en-US" dirty="0" smtClean="0"/>
              <a:t>）中国无锡 国家超级计算中心</a:t>
            </a:r>
          </a:p>
          <a:p>
            <a:r>
              <a:rPr lang="en-US" altLang="zh-CN" dirty="0" smtClean="0"/>
              <a:t>Sunway </a:t>
            </a:r>
            <a:r>
              <a:rPr lang="en-US" altLang="zh-CN" dirty="0" err="1" smtClean="0"/>
              <a:t>TaihuLight</a:t>
            </a:r>
            <a:r>
              <a:rPr lang="zh-CN" altLang="en-US" dirty="0" smtClean="0"/>
              <a:t>在排名第一的位置上花了两年时间，但一直在下降，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月排名第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名，现在排名第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名。安装在无锡的中国国家超级计算中心，其</a:t>
            </a:r>
            <a:r>
              <a:rPr lang="en-US" altLang="zh-CN" dirty="0" smtClean="0"/>
              <a:t>HPL</a:t>
            </a:r>
            <a:r>
              <a:rPr lang="zh-CN" altLang="en-US" dirty="0" smtClean="0"/>
              <a:t>性能为</a:t>
            </a:r>
            <a:r>
              <a:rPr lang="en-US" altLang="zh-CN" dirty="0" smtClean="0"/>
              <a:t>93.0</a:t>
            </a:r>
            <a:r>
              <a:rPr lang="zh-CN" altLang="en-US" dirty="0" smtClean="0"/>
              <a:t>千万亿次浮点运算。值得注意的是，不使用任何加速器 芯片，而是依靠</a:t>
            </a:r>
            <a:r>
              <a:rPr lang="en-US" altLang="zh-CN" dirty="0" smtClean="0"/>
              <a:t>40,960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Sunway 26010</a:t>
            </a:r>
            <a:r>
              <a:rPr lang="zh-CN" altLang="en-US" dirty="0" smtClean="0"/>
              <a:t>处理器，每个处理器有</a:t>
            </a:r>
            <a:r>
              <a:rPr lang="en-US" altLang="zh-CN" dirty="0" smtClean="0"/>
              <a:t>260</a:t>
            </a:r>
            <a:r>
              <a:rPr lang="zh-CN" altLang="en-US" dirty="0" smtClean="0"/>
              <a:t>个核心。其功率效率为</a:t>
            </a:r>
            <a:r>
              <a:rPr lang="en-US" altLang="zh-CN" dirty="0" smtClean="0"/>
              <a:t>6.051</a:t>
            </a:r>
            <a:r>
              <a:rPr lang="zh-CN" altLang="en-US" dirty="0" smtClean="0"/>
              <a:t>千兆次</a:t>
            </a:r>
            <a:r>
              <a:rPr lang="en-US" altLang="zh-CN" dirty="0" smtClean="0"/>
              <a:t>/</a:t>
            </a:r>
            <a:r>
              <a:rPr lang="zh-CN" altLang="en-US" dirty="0" smtClean="0"/>
              <a:t>瓦。</a:t>
            </a:r>
          </a:p>
          <a:p>
            <a:r>
              <a:rPr lang="en-US" altLang="zh-CN" dirty="0" smtClean="0"/>
              <a:t>NO.4: </a:t>
            </a:r>
            <a:r>
              <a:rPr lang="zh-CN" altLang="en-US" dirty="0" smtClean="0"/>
              <a:t>天河</a:t>
            </a:r>
            <a:r>
              <a:rPr lang="en-US" altLang="zh-CN" dirty="0" smtClean="0"/>
              <a:t>-2A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Tianhe-2A</a:t>
            </a:r>
            <a:r>
              <a:rPr lang="zh-CN" altLang="en-US" dirty="0" smtClean="0"/>
              <a:t>） 中国广州 国家超级计算机中心</a:t>
            </a:r>
          </a:p>
          <a:p>
            <a:r>
              <a:rPr lang="zh-CN" altLang="en-US" dirty="0" smtClean="0"/>
              <a:t>该系统位于中国广州的国家超级计算机中心，从上一个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强名单中保持了排名第四的位置。它采用</a:t>
            </a:r>
            <a:r>
              <a:rPr lang="en-US" altLang="zh-CN" dirty="0" smtClean="0"/>
              <a:t>Intel Xeon E5-2692v2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Matrix-2000</a:t>
            </a:r>
            <a:r>
              <a:rPr lang="zh-CN" altLang="en-US" dirty="0" smtClean="0"/>
              <a:t>处理器，核心数量接近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万。其最高性能为</a:t>
            </a:r>
            <a:r>
              <a:rPr lang="en-US" altLang="zh-CN" dirty="0" smtClean="0"/>
              <a:t>61.44 petaflops</a:t>
            </a:r>
            <a:r>
              <a:rPr lang="zh-CN" altLang="en-US" dirty="0" smtClean="0"/>
              <a:t>。其功率效率为每瓦</a:t>
            </a:r>
            <a:r>
              <a:rPr lang="en-US" altLang="zh-CN" dirty="0" smtClean="0"/>
              <a:t>3.325</a:t>
            </a:r>
            <a:r>
              <a:rPr lang="zh-CN" altLang="en-US" dirty="0" smtClean="0"/>
              <a:t>千兆次。 </a:t>
            </a:r>
          </a:p>
          <a:p>
            <a:r>
              <a:rPr lang="en-US" altLang="zh-CN" dirty="0" smtClean="0"/>
              <a:t>NO.5: Piz </a:t>
            </a:r>
            <a:r>
              <a:rPr lang="en-US" altLang="zh-CN" dirty="0" err="1" smtClean="0"/>
              <a:t>Daint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瑞士 瑞士国家超级计算中心（</a:t>
            </a:r>
            <a:r>
              <a:rPr lang="en-US" altLang="zh-CN" dirty="0" smtClean="0"/>
              <a:t>CSCS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Piz </a:t>
            </a:r>
            <a:r>
              <a:rPr lang="en-US" altLang="zh-CN" dirty="0" err="1" smtClean="0"/>
              <a:t>Daint</a:t>
            </a:r>
            <a:r>
              <a:rPr lang="zh-CN" altLang="en-US" dirty="0" smtClean="0"/>
              <a:t>继续稳步攀升至</a:t>
            </a:r>
            <a:r>
              <a:rPr lang="en-US" altLang="zh-CN" dirty="0" smtClean="0"/>
              <a:t>Top500</a:t>
            </a:r>
            <a:r>
              <a:rPr lang="zh-CN" altLang="en-US" dirty="0" smtClean="0"/>
              <a:t>排行榜，今年早些时候排名第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后，今年秋季排名第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。它在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年开始回升，当时它跃升至排名第</a:t>
            </a:r>
            <a:r>
              <a:rPr lang="en-US" altLang="zh-CN" dirty="0" smtClean="0"/>
              <a:t>114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Top500</a:t>
            </a:r>
            <a:r>
              <a:rPr lang="zh-CN" altLang="en-US" dirty="0" smtClean="0"/>
              <a:t>。它位于瑞士卢加诺的瑞士国家超级计算中心，是欧洲最强大的超级计算机，</a:t>
            </a:r>
            <a:r>
              <a:rPr lang="en-US" altLang="zh-CN" dirty="0" smtClean="0"/>
              <a:t>21.2 petaflops</a:t>
            </a:r>
            <a:r>
              <a:rPr lang="zh-CN" altLang="en-US" dirty="0" smtClean="0"/>
              <a:t>。它采用</a:t>
            </a:r>
            <a:r>
              <a:rPr lang="en-US" altLang="zh-CN" dirty="0" smtClean="0"/>
              <a:t>Intel Xeon</a:t>
            </a:r>
            <a:r>
              <a:rPr lang="zh-CN" altLang="en-US" dirty="0" smtClean="0"/>
              <a:t>处理器和</a:t>
            </a:r>
            <a:r>
              <a:rPr lang="en-US" altLang="zh-CN" dirty="0" smtClean="0"/>
              <a:t>NVIDIA Tesla P100 GPU</a:t>
            </a:r>
            <a:r>
              <a:rPr lang="zh-CN" altLang="en-US" dirty="0" smtClean="0"/>
              <a:t>。</a:t>
            </a:r>
          </a:p>
          <a:p>
            <a:r>
              <a:rPr lang="en-US" altLang="zh-CN" dirty="0" smtClean="0"/>
              <a:t>NO.6: Trinity </a:t>
            </a:r>
            <a:r>
              <a:rPr lang="zh-CN" altLang="en-US" dirty="0" smtClean="0"/>
              <a:t>美国 洛斯阿拉莫斯国家实验室</a:t>
            </a:r>
          </a:p>
          <a:p>
            <a:r>
              <a:rPr lang="en-US" altLang="zh-CN" dirty="0" smtClean="0"/>
              <a:t>Trinity</a:t>
            </a:r>
            <a:r>
              <a:rPr lang="zh-CN" altLang="en-US" dirty="0" smtClean="0"/>
              <a:t>是一款</a:t>
            </a:r>
            <a:r>
              <a:rPr lang="en-US" altLang="zh-CN" dirty="0" smtClean="0"/>
              <a:t>Cray XC40</a:t>
            </a:r>
            <a:r>
              <a:rPr lang="zh-CN" altLang="en-US" dirty="0" smtClean="0"/>
              <a:t>系统，其性能从</a:t>
            </a:r>
            <a:r>
              <a:rPr lang="en-US" altLang="zh-CN" dirty="0" smtClean="0"/>
              <a:t>14.14 petaflops</a:t>
            </a:r>
            <a:r>
              <a:rPr lang="zh-CN" altLang="en-US" dirty="0" smtClean="0"/>
              <a:t>提升至</a:t>
            </a:r>
            <a:r>
              <a:rPr lang="en-US" altLang="zh-CN" dirty="0" smtClean="0"/>
              <a:t>20.2 petaflops</a:t>
            </a:r>
            <a:r>
              <a:rPr lang="zh-CN" altLang="en-US" dirty="0" smtClean="0"/>
              <a:t>，并且从去年春季的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号增加到现在排名第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位。它是使用英特尔至强</a:t>
            </a:r>
            <a:r>
              <a:rPr lang="en-US" altLang="zh-CN" dirty="0" smtClean="0"/>
              <a:t>Phi</a:t>
            </a:r>
            <a:r>
              <a:rPr lang="zh-CN" altLang="en-US" dirty="0" smtClean="0"/>
              <a:t>处理器的唯一十大系统，位于美国能源部洛斯阿拉莫斯国家实验室。其功率效率为</a:t>
            </a:r>
            <a:r>
              <a:rPr lang="en-US" altLang="zh-CN" dirty="0" smtClean="0"/>
              <a:t>3.678</a:t>
            </a:r>
            <a:r>
              <a:rPr lang="zh-CN" altLang="en-US" dirty="0" smtClean="0"/>
              <a:t>千兆次</a:t>
            </a:r>
            <a:r>
              <a:rPr lang="en-US" altLang="zh-CN" dirty="0" smtClean="0"/>
              <a:t>/</a:t>
            </a:r>
            <a:r>
              <a:rPr lang="zh-CN" altLang="en-US" dirty="0" smtClean="0"/>
              <a:t>瓦。</a:t>
            </a:r>
          </a:p>
          <a:p>
            <a:r>
              <a:rPr lang="en-US" altLang="zh-CN" dirty="0" smtClean="0"/>
              <a:t>NO.7: AI Bridging Cloud Infrastructure (ABCI) </a:t>
            </a:r>
            <a:r>
              <a:rPr lang="zh-CN" altLang="en-US" dirty="0" smtClean="0"/>
              <a:t>日本 国家先进工业科学技术研究所（</a:t>
            </a:r>
            <a:r>
              <a:rPr lang="en-US" altLang="zh-CN" dirty="0" smtClean="0"/>
              <a:t>AIST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AI</a:t>
            </a:r>
            <a:r>
              <a:rPr lang="zh-CN" altLang="en-US" dirty="0" smtClean="0"/>
              <a:t>桥接云基础设施（</a:t>
            </a:r>
            <a:r>
              <a:rPr lang="en-US" altLang="zh-CN" dirty="0" smtClean="0"/>
              <a:t>ABCI</a:t>
            </a:r>
            <a:r>
              <a:rPr lang="zh-CN" altLang="en-US" dirty="0" smtClean="0"/>
              <a:t>）安装在日本国家先进工业科学与技术研究所，是由富士通使用配备</a:t>
            </a:r>
            <a:r>
              <a:rPr lang="en-US" altLang="zh-CN" dirty="0" smtClean="0"/>
              <a:t>Xeon Gold</a:t>
            </a:r>
            <a:r>
              <a:rPr lang="zh-CN" altLang="en-US" dirty="0" smtClean="0"/>
              <a:t>处理器和</a:t>
            </a:r>
            <a:r>
              <a:rPr lang="en-US" altLang="zh-CN" dirty="0" err="1" smtClean="0"/>
              <a:t>Nvidia</a:t>
            </a:r>
            <a:r>
              <a:rPr lang="en-US" altLang="zh-CN" dirty="0" smtClean="0"/>
              <a:t> Tesla V100 GPU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Primergy</a:t>
            </a:r>
            <a:r>
              <a:rPr lang="en-US" altLang="zh-CN" dirty="0" smtClean="0"/>
              <a:t> CX2550</a:t>
            </a:r>
            <a:r>
              <a:rPr lang="zh-CN" altLang="en-US" dirty="0" smtClean="0"/>
              <a:t>服务器构建的节能机器。它的能力为</a:t>
            </a:r>
            <a:r>
              <a:rPr lang="en-US" altLang="zh-CN" dirty="0" smtClean="0"/>
              <a:t>19.9 petaflops</a:t>
            </a:r>
            <a:r>
              <a:rPr lang="zh-CN" altLang="en-US" dirty="0" smtClean="0"/>
              <a:t>，能效为</a:t>
            </a:r>
            <a:r>
              <a:rPr lang="en-US" altLang="zh-CN" dirty="0" smtClean="0"/>
              <a:t>12.05 gigaflops /</a:t>
            </a:r>
            <a:r>
              <a:rPr lang="zh-CN" altLang="en-US" dirty="0" smtClean="0"/>
              <a:t>瓦。</a:t>
            </a:r>
          </a:p>
          <a:p>
            <a:r>
              <a:rPr lang="en-US" altLang="zh-CN" dirty="0" smtClean="0"/>
              <a:t>NO.8:SuperMUC-NG </a:t>
            </a:r>
            <a:r>
              <a:rPr lang="zh-CN" altLang="en-US" dirty="0" smtClean="0"/>
              <a:t>德国 慕尼黑附近的莱布尼兹超级计算中心</a:t>
            </a:r>
          </a:p>
          <a:p>
            <a:r>
              <a:rPr lang="zh-CN" altLang="en-US" dirty="0" smtClean="0"/>
              <a:t>这款名为</a:t>
            </a:r>
            <a:r>
              <a:rPr lang="en-US" altLang="zh-CN" dirty="0" err="1" smtClean="0"/>
              <a:t>SuperMUC</a:t>
            </a:r>
            <a:r>
              <a:rPr lang="en-US" altLang="zh-CN" dirty="0" smtClean="0"/>
              <a:t>-NG</a:t>
            </a:r>
            <a:r>
              <a:rPr lang="zh-CN" altLang="en-US" dirty="0" smtClean="0"/>
              <a:t>的新型超级计算机是由联想生产的</a:t>
            </a:r>
            <a:r>
              <a:rPr lang="en-US" altLang="zh-CN" dirty="0" smtClean="0"/>
              <a:t>Leibniz</a:t>
            </a:r>
            <a:r>
              <a:rPr lang="zh-CN" altLang="en-US" dirty="0" smtClean="0"/>
              <a:t>超级计算中心，由</a:t>
            </a:r>
            <a:r>
              <a:rPr lang="en-US" altLang="zh-CN" dirty="0" smtClean="0"/>
              <a:t>Intel Xeon Scalable </a:t>
            </a:r>
            <a:r>
              <a:rPr lang="en-US" altLang="zh-CN" dirty="0" err="1" smtClean="0"/>
              <a:t>Skyklake</a:t>
            </a:r>
            <a:r>
              <a:rPr lang="zh-CN" altLang="en-US" dirty="0" smtClean="0"/>
              <a:t>处理器组成。它是功能最强大的超级计算机，仅由</a:t>
            </a:r>
            <a:r>
              <a:rPr lang="en-US" altLang="zh-CN" dirty="0" smtClean="0"/>
              <a:t>x86</a:t>
            </a:r>
            <a:r>
              <a:rPr lang="zh-CN" altLang="en-US" dirty="0" smtClean="0"/>
              <a:t>处理器驱动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311,040</a:t>
            </a:r>
            <a:r>
              <a:rPr lang="zh-CN" altLang="en-US" dirty="0" smtClean="0"/>
              <a:t>个核心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并且可以提供</a:t>
            </a:r>
            <a:r>
              <a:rPr lang="en-US" altLang="zh-CN" dirty="0" smtClean="0"/>
              <a:t>19.5 petaflops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HPL</a:t>
            </a:r>
            <a:r>
              <a:rPr lang="zh-CN" altLang="en-US" dirty="0" smtClean="0"/>
              <a:t>性能。</a:t>
            </a:r>
          </a:p>
          <a:p>
            <a:r>
              <a:rPr lang="en-US" altLang="zh-CN" dirty="0" smtClean="0"/>
              <a:t>NO.9: Titan</a:t>
            </a:r>
            <a:r>
              <a:rPr lang="zh-CN" altLang="en-US" dirty="0" smtClean="0"/>
              <a:t>（泰坦） 美国 橡树岭国家实验室</a:t>
            </a:r>
          </a:p>
          <a:p>
            <a:r>
              <a:rPr lang="zh-CN" altLang="en-US" dirty="0" smtClean="0"/>
              <a:t>作为美国最强大的超级计算机，安装在美国能源部橡树岭国家实验室的</a:t>
            </a:r>
            <a:r>
              <a:rPr lang="en-US" altLang="zh-CN" dirty="0" smtClean="0"/>
              <a:t>Cray XK7 Titan</a:t>
            </a:r>
            <a:r>
              <a:rPr lang="zh-CN" altLang="en-US" dirty="0" smtClean="0"/>
              <a:t>现在在国际排行榜上排名第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月份的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位下滑两位。它使用</a:t>
            </a:r>
            <a:r>
              <a:rPr lang="en-US" altLang="zh-CN" dirty="0" smtClean="0"/>
              <a:t>NVIDIA K20x GPU</a:t>
            </a:r>
            <a:r>
              <a:rPr lang="zh-CN" altLang="en-US" dirty="0" smtClean="0"/>
              <a:t>加速器实现了</a:t>
            </a:r>
            <a:r>
              <a:rPr lang="en-US" altLang="zh-CN" dirty="0" smtClean="0"/>
              <a:t>17.6</a:t>
            </a:r>
            <a:r>
              <a:rPr lang="zh-CN" altLang="en-US" dirty="0" smtClean="0"/>
              <a:t>千万亿次浮点运算。</a:t>
            </a:r>
          </a:p>
          <a:p>
            <a:r>
              <a:rPr lang="en-US" altLang="zh-CN" dirty="0" smtClean="0"/>
              <a:t>NO.10: Sequoia</a:t>
            </a:r>
            <a:r>
              <a:rPr lang="zh-CN" altLang="en-US" dirty="0" smtClean="0"/>
              <a:t>（红杉） 美国 劳伦斯利弗莫尔国家实验室</a:t>
            </a:r>
          </a:p>
          <a:p>
            <a:r>
              <a:rPr lang="zh-CN" altLang="en-US" dirty="0" smtClean="0"/>
              <a:t>这部美国能源部计算机在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年是世界上最强大的计算机，并且自此以来一直保持着前十名。去年夏天，红杉资本排名第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，但在最新名单中排名第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。这是一个</a:t>
            </a:r>
            <a:r>
              <a:rPr lang="en-US" altLang="zh-CN" dirty="0" smtClean="0"/>
              <a:t>BM </a:t>
            </a:r>
            <a:r>
              <a:rPr lang="en-US" altLang="zh-CN" dirty="0" err="1" smtClean="0"/>
              <a:t>BlueGene</a:t>
            </a:r>
            <a:r>
              <a:rPr lang="en-US" altLang="zh-CN" dirty="0" smtClean="0"/>
              <a:t> / Q</a:t>
            </a:r>
            <a:r>
              <a:rPr lang="zh-CN" altLang="en-US" dirty="0" smtClean="0"/>
              <a:t>系统，使用</a:t>
            </a:r>
            <a:r>
              <a:rPr lang="en-US" altLang="zh-CN" dirty="0" smtClean="0"/>
              <a:t>1,572,864</a:t>
            </a:r>
            <a:r>
              <a:rPr lang="zh-CN" altLang="en-US" dirty="0" smtClean="0"/>
              <a:t>个核心可以提供</a:t>
            </a:r>
            <a:r>
              <a:rPr lang="en-US" altLang="zh-CN" dirty="0" smtClean="0"/>
              <a:t>17.17 petaflops</a:t>
            </a:r>
            <a:r>
              <a:rPr lang="zh-CN" altLang="en-US" dirty="0" smtClean="0"/>
              <a:t>，峰值为</a:t>
            </a:r>
            <a:r>
              <a:rPr lang="en-US" altLang="zh-CN" dirty="0" smtClean="0"/>
              <a:t>20.13 petaflops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中国进世界</a:t>
            </a:r>
            <a:r>
              <a:rPr lang="en-US" altLang="zh-CN" dirty="0" smtClean="0"/>
              <a:t>top500</a:t>
            </a:r>
            <a:r>
              <a:rPr lang="zh-CN" altLang="en-US" dirty="0" smtClean="0"/>
              <a:t>的超级计算机数量最多，总共达</a:t>
            </a:r>
            <a:r>
              <a:rPr lang="en-US" altLang="zh-CN" dirty="0" smtClean="0"/>
              <a:t>200</a:t>
            </a:r>
            <a:r>
              <a:rPr lang="zh-CN" altLang="en-US" smtClean="0"/>
              <a:t>余台。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8FCE72-4E68-488E-99BF-DC01448837C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90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0"/>
              <a:ext cx="3863" cy="3889"/>
            </a:xfrm>
            <a:custGeom>
              <a:avLst/>
              <a:gdLst/>
              <a:ahLst/>
              <a:cxnLst>
                <a:cxn ang="0">
                  <a:pos x="3862" y="3418"/>
                </a:cxn>
                <a:cxn ang="0">
                  <a:pos x="457" y="0"/>
                </a:cxn>
                <a:cxn ang="0">
                  <a:pos x="0" y="0"/>
                </a:cxn>
                <a:cxn ang="0">
                  <a:pos x="0" y="481"/>
                </a:cxn>
                <a:cxn ang="0">
                  <a:pos x="3394" y="3888"/>
                </a:cxn>
                <a:cxn ang="0">
                  <a:pos x="3862" y="3418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860" y="0"/>
              <a:ext cx="3394" cy="322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393" y="3036"/>
                </a:cxn>
                <a:cxn ang="0">
                  <a:pos x="3208" y="3222"/>
                </a:cxn>
                <a:cxn ang="0">
                  <a:pos x="0" y="0"/>
                </a:cxn>
                <a:cxn ang="0">
                  <a:pos x="370" y="0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2187" y="0"/>
              <a:ext cx="2859" cy="2556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858" y="2238"/>
                </a:cxn>
                <a:cxn ang="0">
                  <a:pos x="2543" y="2555"/>
                </a:cxn>
                <a:cxn ang="0">
                  <a:pos x="0" y="0"/>
                </a:cxn>
                <a:cxn ang="0">
                  <a:pos x="630" y="0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3055" y="0"/>
              <a:ext cx="2286" cy="2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1" y="2120"/>
                </a:cxn>
                <a:cxn ang="0">
                  <a:pos x="2285" y="1945"/>
                </a:cxn>
                <a:cxn ang="0">
                  <a:pos x="348" y="0"/>
                </a:cxn>
                <a:cxn ang="0">
                  <a:pos x="0" y="0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203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204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1B766-A6E3-49B3-B19B-C1C8FB898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B47BB-FD9B-416A-98B3-181A09FECD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E8381-1D5B-4E79-A88E-30D08E3CDE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228600"/>
            <a:ext cx="77724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637DD-C03A-4470-89E3-8539BC8E27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800F3-8C0F-46BC-BBE8-4FFDAE203A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DD9F2-FED1-48BD-8A49-5542E5B83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EE76D-D3FC-4483-9A36-D8A2281E6C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7D7F5-E93B-4206-B8E7-C6CA693E20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169E8-9AB6-43F7-BC2B-BEB3EB6DB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2F688-88F7-4E6B-A6B1-7B87365A49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F3B65-49E7-4D60-AA90-59D9EEA4B1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F44FC-DE4D-4F12-9734-3B21E66E3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171011" name="Freeform 3"/>
            <p:cNvSpPr>
              <a:spLocks/>
            </p:cNvSpPr>
            <p:nvPr/>
          </p:nvSpPr>
          <p:spPr bwMode="ltGray">
            <a:xfrm>
              <a:off x="0" y="0"/>
              <a:ext cx="3863" cy="3889"/>
            </a:xfrm>
            <a:custGeom>
              <a:avLst/>
              <a:gdLst/>
              <a:ahLst/>
              <a:cxnLst>
                <a:cxn ang="0">
                  <a:pos x="3862" y="3418"/>
                </a:cxn>
                <a:cxn ang="0">
                  <a:pos x="457" y="0"/>
                </a:cxn>
                <a:cxn ang="0">
                  <a:pos x="0" y="0"/>
                </a:cxn>
                <a:cxn ang="0">
                  <a:pos x="0" y="481"/>
                </a:cxn>
                <a:cxn ang="0">
                  <a:pos x="3394" y="3888"/>
                </a:cxn>
                <a:cxn ang="0">
                  <a:pos x="3862" y="3418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012" name="Freeform 4"/>
            <p:cNvSpPr>
              <a:spLocks/>
            </p:cNvSpPr>
            <p:nvPr/>
          </p:nvSpPr>
          <p:spPr bwMode="ltGray">
            <a:xfrm>
              <a:off x="860" y="0"/>
              <a:ext cx="3394" cy="322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393" y="3036"/>
                </a:cxn>
                <a:cxn ang="0">
                  <a:pos x="3208" y="3222"/>
                </a:cxn>
                <a:cxn ang="0">
                  <a:pos x="0" y="0"/>
                </a:cxn>
                <a:cxn ang="0">
                  <a:pos x="370" y="0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013" name="Freeform 5"/>
            <p:cNvSpPr>
              <a:spLocks/>
            </p:cNvSpPr>
            <p:nvPr/>
          </p:nvSpPr>
          <p:spPr bwMode="ltGray">
            <a:xfrm>
              <a:off x="2187" y="0"/>
              <a:ext cx="2859" cy="2556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858" y="2238"/>
                </a:cxn>
                <a:cxn ang="0">
                  <a:pos x="2543" y="2555"/>
                </a:cxn>
                <a:cxn ang="0">
                  <a:pos x="0" y="0"/>
                </a:cxn>
                <a:cxn ang="0">
                  <a:pos x="630" y="0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1014" name="Freeform 6"/>
            <p:cNvSpPr>
              <a:spLocks/>
            </p:cNvSpPr>
            <p:nvPr/>
          </p:nvSpPr>
          <p:spPr bwMode="ltGray">
            <a:xfrm>
              <a:off x="3055" y="0"/>
              <a:ext cx="2286" cy="2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1" y="2120"/>
                </a:cxn>
                <a:cxn ang="0">
                  <a:pos x="2285" y="1945"/>
                </a:cxn>
                <a:cxn ang="0">
                  <a:pos x="348" y="0"/>
                </a:cxn>
                <a:cxn ang="0">
                  <a:pos x="0" y="0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101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10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101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FA1F24E5-C39C-406E-9209-FE122C18A7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101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12" Type="http://schemas.openxmlformats.org/officeDocument/2006/relationships/image" Target="../media/image25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 smtClean="0"/>
              <a:t>微机原理及接口技术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052513"/>
            <a:ext cx="6400800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 dirty="0" smtClean="0"/>
              <a:t>80x86/Pentium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979613" y="3213100"/>
            <a:ext cx="644920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任课教师：邓军</a:t>
            </a:r>
          </a:p>
          <a:p>
            <a:pPr>
              <a:defRPr/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办公地点：数理楼一段一层 光电子技术实验室</a:t>
            </a:r>
          </a:p>
          <a:p>
            <a:pPr>
              <a:defRPr/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电        话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67392503-817 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电子邮件：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bjoetl@bjut.edu.cn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下箭头 11"/>
          <p:cNvSpPr/>
          <p:nvPr/>
        </p:nvSpPr>
        <p:spPr>
          <a:xfrm>
            <a:off x="5137761" y="704131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043608" y="404664"/>
            <a:ext cx="4366361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计算机基础知识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612237" y="908720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流水线缓冲多核技术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340429" y="915477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微处理器运行与时序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758467" y="908720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微处理器的存储管理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916493" y="920929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计算机系统组织结构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491413" y="915477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计算机中的数与编码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180232" y="923841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微处理器工作模式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062723" y="908720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微处理器编程结构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1665553" y="715566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2260471" y="715566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2836535" y="715566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3412599" y="715566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3988663" y="715566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4564727" y="715566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755576" y="3573016"/>
            <a:ext cx="2317050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半导体存储器与接口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347863" y="3573016"/>
            <a:ext cx="2062106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I/O 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接口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技术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2817681" y="3348283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3996755" y="3348283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 rot="5400000">
            <a:off x="3105713" y="3607852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6298443" y="980728"/>
            <a:ext cx="2107086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汇编语言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0" name="下箭头 39"/>
          <p:cNvSpPr/>
          <p:nvPr/>
        </p:nvSpPr>
        <p:spPr>
          <a:xfrm rot="16200000">
            <a:off x="5441680" y="1772816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334531" y="4079139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接口结构与地址映射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910595" y="4079139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简单接口电路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486659" y="4079139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数据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传输与中断系统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062723" y="4079139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可编程接口技术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3412599" y="3885985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988663" y="3885985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4564727" y="3885985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5140791" y="3885985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680583" y="908721"/>
            <a:ext cx="347246" cy="1996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微处理器指令集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0" name="下箭头 49"/>
          <p:cNvSpPr/>
          <p:nvPr/>
        </p:nvSpPr>
        <p:spPr>
          <a:xfrm rot="16200000">
            <a:off x="6058041" y="1016732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>
            <a:off x="8162097" y="1281094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6934931" y="1485683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伪指令与宏指令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7510995" y="1485683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BIOS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DOS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8087059" y="1485683"/>
            <a:ext cx="347246" cy="4823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汇编语言程序结构设计与编译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5" name="下箭头 54"/>
          <p:cNvSpPr/>
          <p:nvPr/>
        </p:nvSpPr>
        <p:spPr>
          <a:xfrm>
            <a:off x="7012999" y="1292529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55"/>
          <p:cNvSpPr/>
          <p:nvPr/>
        </p:nvSpPr>
        <p:spPr>
          <a:xfrm>
            <a:off x="7589063" y="1292529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5652119" y="4509120"/>
            <a:ext cx="206210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可编程计时器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5652119" y="5013176"/>
            <a:ext cx="206210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可编程串口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652119" y="5517232"/>
            <a:ext cx="206210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可编程并口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652119" y="6021288"/>
            <a:ext cx="206210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可编程中断控制器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1" name="下箭头 60"/>
          <p:cNvSpPr/>
          <p:nvPr/>
        </p:nvSpPr>
        <p:spPr>
          <a:xfrm rot="16200000">
            <a:off x="5409969" y="4523868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 rot="16200000">
            <a:off x="5409969" y="5048314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6200000">
            <a:off x="5409969" y="5539354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下箭头 63"/>
          <p:cNvSpPr/>
          <p:nvPr/>
        </p:nvSpPr>
        <p:spPr>
          <a:xfrm rot="16200000">
            <a:off x="5409969" y="6050785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下箭头 64"/>
          <p:cNvSpPr/>
          <p:nvPr/>
        </p:nvSpPr>
        <p:spPr>
          <a:xfrm rot="5400000">
            <a:off x="7779066" y="4472329"/>
            <a:ext cx="216024" cy="345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 rot="5400000">
            <a:off x="7779066" y="4997903"/>
            <a:ext cx="216024" cy="345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下箭头 66"/>
          <p:cNvSpPr/>
          <p:nvPr/>
        </p:nvSpPr>
        <p:spPr>
          <a:xfrm rot="5400000">
            <a:off x="7779066" y="5480441"/>
            <a:ext cx="216024" cy="345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下箭头 67"/>
          <p:cNvSpPr/>
          <p:nvPr/>
        </p:nvSpPr>
        <p:spPr>
          <a:xfrm rot="5400000">
            <a:off x="7779066" y="5984497"/>
            <a:ext cx="216024" cy="345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1161497" y="4062294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存储器种类与原理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737561" y="4062294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存储器组织与寻址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2313625" y="4062294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存储器接口设计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2" name="下箭头 71"/>
          <p:cNvSpPr/>
          <p:nvPr/>
        </p:nvSpPr>
        <p:spPr>
          <a:xfrm>
            <a:off x="1239565" y="3869140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1815629" y="3869140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下箭头 73"/>
          <p:cNvSpPr/>
          <p:nvPr/>
        </p:nvSpPr>
        <p:spPr>
          <a:xfrm>
            <a:off x="2391693" y="3869140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1043608" y="895898"/>
            <a:ext cx="347246" cy="24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微处理器内部结构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8" name="下箭头 77"/>
          <p:cNvSpPr/>
          <p:nvPr/>
        </p:nvSpPr>
        <p:spPr>
          <a:xfrm>
            <a:off x="1096924" y="702744"/>
            <a:ext cx="197170" cy="193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401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071168462537_2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139" y="764705"/>
            <a:ext cx="1551070" cy="1368152"/>
          </a:xfrm>
          <a:prstGeom prst="rect">
            <a:avLst/>
          </a:prstGeom>
        </p:spPr>
      </p:pic>
      <p:pic>
        <p:nvPicPr>
          <p:cNvPr id="5" name="图片 4" descr="3298942_145235824000_2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341" y="2847311"/>
            <a:ext cx="1141986" cy="14278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71752" y="2973374"/>
            <a:ext cx="6357966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8" lvl="0" indent="-7938" eaLnBrk="0" hangingPunct="0">
              <a:spcBef>
                <a:spcPct val="20000"/>
              </a:spcBef>
              <a:buClr>
                <a:srgbClr val="000000"/>
              </a:buClr>
              <a:defRPr/>
            </a:pPr>
            <a:r>
              <a:rPr lang="zh-CN" altLang="it-IT" sz="32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用户名：</a:t>
            </a:r>
            <a:r>
              <a:rPr lang="en-US" altLang="zh-CN" sz="32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c</a:t>
            </a:r>
            <a:r>
              <a:rPr lang="it-IT" altLang="zh-CN" sz="32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omputerofbjut@163.com</a:t>
            </a:r>
          </a:p>
          <a:p>
            <a:pPr marL="7938" lvl="0" indent="-7938" eaLnBrk="0" hangingPunct="0">
              <a:spcBef>
                <a:spcPct val="20000"/>
              </a:spcBef>
              <a:buClr>
                <a:srgbClr val="000000"/>
              </a:buClr>
              <a:defRPr/>
            </a:pPr>
            <a:r>
              <a:rPr lang="zh-CN" altLang="it-IT" sz="32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密  码：</a:t>
            </a:r>
            <a:r>
              <a:rPr lang="it-IT" altLang="zh-CN" sz="32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computer80x86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7" name="图片 6" descr="u=924451460,943448838&amp;fm=59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5616" y="4686004"/>
            <a:ext cx="1170368" cy="167195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43174" y="4786322"/>
            <a:ext cx="5786478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8" indent="-7938" eaLnBrk="0" hangingPunct="0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32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总成绩：</a:t>
            </a:r>
            <a:endParaRPr lang="en-US" altLang="zh-CN" sz="3200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7938" indent="-7938" eaLnBrk="0" hangingPunct="0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sz="32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=</a:t>
            </a:r>
            <a:r>
              <a:rPr lang="zh-CN" altLang="en-US" sz="32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平时成绩</a:t>
            </a:r>
            <a:r>
              <a:rPr lang="en-US" altLang="zh-CN" sz="32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+</a:t>
            </a:r>
            <a:r>
              <a:rPr lang="zh-CN" altLang="en-US" sz="32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实验成绩</a:t>
            </a:r>
            <a:r>
              <a:rPr lang="en-US" altLang="zh-CN" sz="32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+</a:t>
            </a:r>
            <a:r>
              <a:rPr lang="zh-CN" altLang="en-US" sz="32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期末考试</a:t>
            </a:r>
            <a:endParaRPr lang="en-US" altLang="zh-CN" sz="3200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7938" indent="-7938" eaLnBrk="0" hangingPunct="0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sz="32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    10%      20%      70%  </a:t>
            </a:r>
            <a:endParaRPr lang="en-US" altLang="zh-CN" sz="32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92691" y="514415"/>
            <a:ext cx="62277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余春暄，</a:t>
            </a:r>
            <a:r>
              <a:rPr lang="en-US" altLang="zh-CN" sz="32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80x86/Pentium</a:t>
            </a:r>
            <a:r>
              <a:rPr lang="zh-CN" altLang="en-US" sz="32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微机原理及接口技术（第三版）</a:t>
            </a:r>
            <a:endParaRPr lang="en-US" altLang="zh-CN" sz="3200" kern="0" dirty="0" smtClean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习题与实验指导（第二版）</a:t>
            </a: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32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机械</a:t>
            </a:r>
            <a:r>
              <a:rPr lang="zh-CN" altLang="en-US" sz="32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工业出版社，</a:t>
            </a:r>
            <a:r>
              <a:rPr lang="en-US" altLang="zh-CN" sz="32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2015</a:t>
            </a:r>
          </a:p>
          <a:p>
            <a:endParaRPr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=3000832051,3722556156&amp;fm=23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929066"/>
            <a:ext cx="1962150" cy="2857500"/>
          </a:xfrm>
          <a:prstGeom prst="rect">
            <a:avLst/>
          </a:prstGeom>
        </p:spPr>
      </p:pic>
      <p:sp>
        <p:nvSpPr>
          <p:cNvPr id="4" name="云形标注 3"/>
          <p:cNvSpPr/>
          <p:nvPr/>
        </p:nvSpPr>
        <p:spPr>
          <a:xfrm>
            <a:off x="357158" y="642918"/>
            <a:ext cx="8501090" cy="3714776"/>
          </a:xfrm>
          <a:prstGeom prst="cloudCallout">
            <a:avLst>
              <a:gd name="adj1" fmla="val -31866"/>
              <a:gd name="adj2" fmla="val 5489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14546" y="84237"/>
            <a:ext cx="4786346" cy="7524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计算机的由来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42976" y="1000108"/>
            <a:ext cx="7044973" cy="2855929"/>
            <a:chOff x="1142976" y="1071546"/>
            <a:chExt cx="7044973" cy="2855929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717675" y="1265238"/>
              <a:ext cx="2011363" cy="257175"/>
            </a:xfrm>
            <a:prstGeom prst="rightArrow">
              <a:avLst>
                <a:gd name="adj1" fmla="val 56407"/>
                <a:gd name="adj2" fmla="val 97255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5473700" y="1271588"/>
              <a:ext cx="2055813" cy="255587"/>
            </a:xfrm>
            <a:prstGeom prst="rightArrow">
              <a:avLst>
                <a:gd name="adj1" fmla="val 60278"/>
                <a:gd name="adj2" fmla="val 105347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46438" y="1917700"/>
              <a:ext cx="2840038" cy="2009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756025" y="2936875"/>
              <a:ext cx="1795463" cy="43021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1" lang="zh-CN" altLang="en-US" sz="2800" dirty="0">
                  <a:latin typeface="隶书" pitchFamily="49" charset="-122"/>
                  <a:ea typeface="隶书" pitchFamily="49" charset="-122"/>
                </a:rPr>
                <a:t>控制器</a:t>
              </a: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5019675" y="1631950"/>
              <a:ext cx="404813" cy="504825"/>
            </a:xfrm>
            <a:prstGeom prst="downArrow">
              <a:avLst>
                <a:gd name="adj1" fmla="val 50000"/>
                <a:gd name="adj2" fmla="val 31176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976688" y="1706563"/>
              <a:ext cx="403225" cy="485775"/>
            </a:xfrm>
            <a:prstGeom prst="upArrow">
              <a:avLst>
                <a:gd name="adj1" fmla="val 50000"/>
                <a:gd name="adj2" fmla="val 30118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4138613" y="2473325"/>
              <a:ext cx="0" cy="46355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 flipV="1">
              <a:off x="5073650" y="2555875"/>
              <a:ext cx="0" cy="3714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804988" y="3313113"/>
              <a:ext cx="196691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1787525" y="3173413"/>
              <a:ext cx="19685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5567363" y="3161931"/>
              <a:ext cx="196373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5551488" y="3303588"/>
              <a:ext cx="1984375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762250" y="3041650"/>
              <a:ext cx="99377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2760663" y="1627188"/>
              <a:ext cx="0" cy="1411287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762250" y="1627188"/>
              <a:ext cx="993775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5551488" y="1611313"/>
              <a:ext cx="99377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6543675" y="1611313"/>
              <a:ext cx="0" cy="14097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5551488" y="3024188"/>
              <a:ext cx="9921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3929058" y="3470275"/>
              <a:ext cx="1282700" cy="2809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36000" tIns="0" rIns="0" bIns="0"/>
            <a:lstStyle/>
            <a:p>
              <a:pPr algn="ctr"/>
              <a:r>
                <a:rPr kumimoji="1" lang="en-US" altLang="zh-CN" sz="2200" b="1" dirty="0"/>
                <a:t> </a:t>
              </a:r>
              <a:r>
                <a:rPr kumimoji="1" lang="en-US" altLang="zh-CN" sz="2400" b="1" dirty="0">
                  <a:ea typeface="楷体_GB2312" pitchFamily="49" charset="-122"/>
                </a:rPr>
                <a:t>CPU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3751263" y="1071546"/>
              <a:ext cx="1798638" cy="565150"/>
            </a:xfrm>
            <a:prstGeom prst="rect">
              <a:avLst/>
            </a:prstGeom>
            <a:solidFill>
              <a:srgbClr val="0000FF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tIns="36000" rIns="0" bIns="0"/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</a:rPr>
                <a:t> </a:t>
              </a:r>
              <a:r>
                <a:rPr kumimoji="1" lang="zh-CN" altLang="en-US" sz="28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存储器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3714744" y="2143116"/>
              <a:ext cx="1828800" cy="42862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1" lang="zh-CN" altLang="en-US" sz="2800" dirty="0">
                  <a:latin typeface="隶书" pitchFamily="49" charset="-122"/>
                  <a:ea typeface="隶书" pitchFamily="49" charset="-122"/>
                </a:rPr>
                <a:t>运算器</a:t>
              </a:r>
              <a:r>
                <a:rPr kumimoji="1" lang="en-US" altLang="zh-CN" sz="2800" dirty="0">
                  <a:latin typeface="隶书" pitchFamily="49" charset="-122"/>
                  <a:ea typeface="隶书" pitchFamily="49" charset="-122"/>
                </a:rPr>
                <a:t>ALU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2976" y="1142984"/>
              <a:ext cx="615553" cy="2357454"/>
            </a:xfrm>
            <a:prstGeom prst="rect">
              <a:avLst/>
            </a:prstGeom>
            <a:solidFill>
              <a:srgbClr val="FFFF99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输入设备</a:t>
              </a:r>
              <a:endPara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72396" y="1142984"/>
              <a:ext cx="615553" cy="2357454"/>
            </a:xfrm>
            <a:prstGeom prst="rect">
              <a:avLst/>
            </a:prstGeom>
            <a:solidFill>
              <a:srgbClr val="FFFF99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0000FF"/>
                  </a:solidFill>
                  <a:latin typeface="隶书" pitchFamily="49" charset="-122"/>
                  <a:ea typeface="隶书" pitchFamily="49" charset="-122"/>
                </a:rPr>
                <a:t>输出设备</a:t>
              </a:r>
              <a:endPara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428860" y="4214818"/>
            <a:ext cx="635798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微机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的经典结构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—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冯</a:t>
            </a:r>
            <a:r>
              <a:rPr lang="el-GR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  <a:cs typeface="Times New Roman" pitchFamily="18" charset="0"/>
              </a:rPr>
              <a:t>·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诺依曼结构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428861" y="4714884"/>
            <a:ext cx="671513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>
              <a:buFontTx/>
              <a:buChar char="•"/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由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五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大部分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组成；</a:t>
            </a:r>
          </a:p>
          <a:p>
            <a:pPr marL="179388" indent="-179388">
              <a:buFontTx/>
              <a:buChar char="•"/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数据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&amp;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程序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以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二进制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形式存在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存储器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中；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  <a:p>
            <a:pPr marL="179388" indent="-179388">
              <a:buFontTx/>
              <a:buChar char="•"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控制器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根据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程序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工作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计算结果确定不同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的动作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流程；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918" y="319071"/>
            <a:ext cx="5786478" cy="7524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计算机的发展进程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00063" y="5357826"/>
            <a:ext cx="80835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第一代（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1945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1958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）真空管计算机</a:t>
            </a:r>
          </a:p>
          <a:p>
            <a:pPr algn="ctr" eaLnBrk="0" hangingPunct="0"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耗电高，体积大，定点计算，机器语言，汇编语言</a:t>
            </a:r>
          </a:p>
        </p:txBody>
      </p:sp>
      <p:pic>
        <p:nvPicPr>
          <p:cNvPr id="12293" name="图片 5" descr="第一代计算机.jpg"/>
          <p:cNvPicPr>
            <a:picLocks noChangeAspect="1"/>
          </p:cNvPicPr>
          <p:nvPr/>
        </p:nvPicPr>
        <p:blipFill>
          <a:blip r:embed="rId3">
            <a:lum contrast="30000"/>
          </a:blip>
          <a:srcRect/>
          <a:stretch>
            <a:fillRect/>
          </a:stretch>
        </p:blipFill>
        <p:spPr bwMode="auto">
          <a:xfrm>
            <a:off x="3286116" y="1285860"/>
            <a:ext cx="5280025" cy="3643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294" name="图片 9" descr="剪辑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071678"/>
            <a:ext cx="1381125" cy="1914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右箭头 7"/>
          <p:cNvSpPr/>
          <p:nvPr/>
        </p:nvSpPr>
        <p:spPr>
          <a:xfrm>
            <a:off x="2285984" y="2786058"/>
            <a:ext cx="928694" cy="71438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920750" y="5260995"/>
            <a:ext cx="7366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第二代（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1958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1964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）晶体管计算机</a:t>
            </a:r>
          </a:p>
          <a:p>
            <a:pPr algn="ctr"/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变集中处理为分级处理，浮点运算、高级语言</a:t>
            </a:r>
          </a:p>
        </p:txBody>
      </p:sp>
      <p:pic>
        <p:nvPicPr>
          <p:cNvPr id="13315" name="图片 4" descr="第二代计算机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357298"/>
            <a:ext cx="5876925" cy="3286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图片 5" descr="h03h_t[1]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3" y="2000248"/>
            <a:ext cx="647700" cy="919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7" name="图片 6" descr="z03a_t[1]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3214686"/>
            <a:ext cx="1130300" cy="7858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右箭头 5"/>
          <p:cNvSpPr/>
          <p:nvPr/>
        </p:nvSpPr>
        <p:spPr>
          <a:xfrm>
            <a:off x="1785918" y="2714620"/>
            <a:ext cx="928694" cy="71438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918" y="319071"/>
            <a:ext cx="5786478" cy="7524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计算机的发展进程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857250" y="5527675"/>
            <a:ext cx="75453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第三代（</a:t>
            </a:r>
            <a:r>
              <a:rPr lang="en-US" altLang="zh-CN" sz="28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1964</a:t>
            </a:r>
            <a:r>
              <a:rPr lang="zh-CN" altLang="en-US" sz="28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1971</a:t>
            </a:r>
            <a:r>
              <a:rPr lang="zh-CN" altLang="en-US" sz="280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）集成电路计算机</a:t>
            </a:r>
          </a:p>
          <a:p>
            <a:pPr algn="ctr"/>
            <a:r>
              <a:rPr lang="zh-CN" altLang="en-US" sz="2800">
                <a:latin typeface="隶书" pitchFamily="49" charset="-122"/>
                <a:ea typeface="隶书" pitchFamily="49" charset="-122"/>
              </a:rPr>
              <a:t>存储容量大，运算速度快，几十至几百万次</a:t>
            </a:r>
            <a:r>
              <a:rPr lang="en-US" altLang="zh-CN" sz="280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秒</a:t>
            </a:r>
          </a:p>
        </p:txBody>
      </p:sp>
      <p:pic>
        <p:nvPicPr>
          <p:cNvPr id="14339" name="图片 4" descr="h08c_t[1]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1000125" cy="1247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40" name="图片 5" descr="j14a_t[1]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428989"/>
            <a:ext cx="1000125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41" name="图片 4" descr="第三代 PC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1428736"/>
            <a:ext cx="5214937" cy="391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右箭头 5"/>
          <p:cNvSpPr/>
          <p:nvPr/>
        </p:nvSpPr>
        <p:spPr>
          <a:xfrm>
            <a:off x="2071670" y="2786058"/>
            <a:ext cx="928694" cy="71438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918" y="319071"/>
            <a:ext cx="5786478" cy="7524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计算机的发展进程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928688" y="5643563"/>
            <a:ext cx="736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第四代（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1971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－  ）超大规模集成电路计算机</a:t>
            </a:r>
          </a:p>
        </p:txBody>
      </p:sp>
      <p:pic>
        <p:nvPicPr>
          <p:cNvPr id="15363" name="图片 2" descr="第4代 pc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000108"/>
            <a:ext cx="5429250" cy="40719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364" name="图片 3" descr="超大规模集成电路.jpg"/>
          <p:cNvPicPr>
            <a:picLocks noChangeAspect="1"/>
          </p:cNvPicPr>
          <p:nvPr/>
        </p:nvPicPr>
        <p:blipFill>
          <a:blip r:embed="rId3"/>
          <a:srcRect l="21375" t="14999" r="22374" b="12999"/>
          <a:stretch>
            <a:fillRect/>
          </a:stretch>
        </p:blipFill>
        <p:spPr bwMode="auto">
          <a:xfrm>
            <a:off x="785786" y="2643182"/>
            <a:ext cx="1116012" cy="1071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右箭头 4"/>
          <p:cNvSpPr/>
          <p:nvPr/>
        </p:nvSpPr>
        <p:spPr>
          <a:xfrm>
            <a:off x="2071670" y="2786058"/>
            <a:ext cx="928694" cy="71438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918" y="319071"/>
            <a:ext cx="5786478" cy="7524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计算机的发展进程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0130000008462712205230877054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643050"/>
            <a:ext cx="8770858" cy="4929222"/>
          </a:xfrm>
          <a:prstGeom prst="rect">
            <a:avLst/>
          </a:prstGeom>
        </p:spPr>
      </p:pic>
      <p:pic>
        <p:nvPicPr>
          <p:cNvPr id="4" name="图片 3" descr="U1235P2DT2007091614282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85728"/>
            <a:ext cx="2006600" cy="2857500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2428860" y="214290"/>
            <a:ext cx="6429420" cy="1285884"/>
          </a:xfrm>
          <a:prstGeom prst="wedgeRoundRectCallout">
            <a:avLst>
              <a:gd name="adj1" fmla="val -53180"/>
              <a:gd name="adj2" fmla="val 97885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价格不变时，集成电路上的晶体管数目，约每隔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18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个月会增加一倍，性能也将提升一倍。</a:t>
            </a:r>
            <a:endParaRPr lang="zh-CN" altLang="en-US" sz="2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1785918" y="319071"/>
            <a:ext cx="5786478" cy="7524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计算机的发展趋势</a:t>
            </a:r>
          </a:p>
        </p:txBody>
      </p:sp>
      <p:graphicFrame>
        <p:nvGraphicFramePr>
          <p:cNvPr id="24" name="图示 23"/>
          <p:cNvGraphicFramePr/>
          <p:nvPr/>
        </p:nvGraphicFramePr>
        <p:xfrm>
          <a:off x="285720" y="1000108"/>
          <a:ext cx="8501122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7" name="图片 26" descr="4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5206" y="4929198"/>
            <a:ext cx="1625397" cy="162539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2428860" y="1214422"/>
            <a:ext cx="6357982" cy="52864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643174" y="1357298"/>
            <a:ext cx="5000660" cy="400052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857488" y="1500174"/>
            <a:ext cx="3786214" cy="22145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19071"/>
            <a:ext cx="5746761" cy="6810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微型计算机系统的结构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3240" y="1643050"/>
            <a:ext cx="2571768" cy="4616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算术逻辑单元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43240" y="2125531"/>
            <a:ext cx="2571768" cy="4616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寄存器、累加器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3240" y="2606914"/>
            <a:ext cx="2571768" cy="4616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控制单元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3240" y="3095920"/>
            <a:ext cx="2571768" cy="46166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内部总线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86446" y="1643050"/>
            <a:ext cx="615553" cy="1857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微处理器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3240" y="3790582"/>
            <a:ext cx="3286148" cy="46166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存储器 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ROM&amp;RAM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3240" y="4259807"/>
            <a:ext cx="3286148" cy="46166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输入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输出接口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3240" y="4736798"/>
            <a:ext cx="3286148" cy="46166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系统总线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15140" y="1785926"/>
            <a:ext cx="615553" cy="33575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微型计算机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3240" y="5417043"/>
            <a:ext cx="4000528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外围设备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43240" y="5896293"/>
            <a:ext cx="4000528" cy="46166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系统软件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86710" y="1938326"/>
            <a:ext cx="615553" cy="42767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微型计算机系统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5595" y="1285860"/>
            <a:ext cx="1046440" cy="4857784"/>
          </a:xfrm>
          <a:prstGeom prst="rect">
            <a:avLst/>
          </a:prstGeom>
          <a:solidFill>
            <a:srgbClr val="FFFF99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微型计算机系统从局部到全局存在三个层次</a:t>
            </a:r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9fd5b116a6456e04f2de3287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1644" y="534345"/>
            <a:ext cx="3742662" cy="4679470"/>
          </a:xfrm>
          <a:prstGeom prst="rect">
            <a:avLst/>
          </a:prstGeom>
        </p:spPr>
      </p:pic>
      <p:pic>
        <p:nvPicPr>
          <p:cNvPr id="8" name="图片 7" descr="2457331_220623501000_2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2132" y="3177551"/>
            <a:ext cx="2214578" cy="3180407"/>
          </a:xfrm>
          <a:prstGeom prst="rect">
            <a:avLst/>
          </a:prstGeom>
        </p:spPr>
      </p:pic>
      <p:sp>
        <p:nvSpPr>
          <p:cNvPr id="12" name="云形标注 11"/>
          <p:cNvSpPr/>
          <p:nvPr/>
        </p:nvSpPr>
        <p:spPr>
          <a:xfrm>
            <a:off x="1071538" y="605783"/>
            <a:ext cx="3571900" cy="1764000"/>
          </a:xfrm>
          <a:prstGeom prst="cloudCallout">
            <a:avLst>
              <a:gd name="adj1" fmla="val 69368"/>
              <a:gd name="adj2" fmla="val 11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计算机能做什么？</a:t>
            </a:r>
            <a:endParaRPr lang="zh-CN" altLang="en-US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4290"/>
            <a:ext cx="4314828" cy="663575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 微处理器</a:t>
            </a:r>
            <a:r>
              <a:rPr lang="en-US" altLang="zh-CN" sz="4000" dirty="0" smtClean="0">
                <a:latin typeface="隶书" pitchFamily="49" charset="-122"/>
                <a:ea typeface="隶书" pitchFamily="49" charset="-122"/>
              </a:rPr>
              <a:t>(CPU)</a:t>
            </a:r>
            <a:endParaRPr lang="zh-CN" altLang="en-US" sz="40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857620" y="857232"/>
            <a:ext cx="5072098" cy="5072098"/>
          </a:xfrm>
          <a:prstGeom prst="wedgeRoundRectCallout">
            <a:avLst>
              <a:gd name="adj1" fmla="val -68812"/>
              <a:gd name="adj2" fmla="val -26562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142984"/>
            <a:ext cx="4292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圆角矩形标注 11"/>
          <p:cNvSpPr/>
          <p:nvPr/>
        </p:nvSpPr>
        <p:spPr>
          <a:xfrm>
            <a:off x="285720" y="2500306"/>
            <a:ext cx="3214678" cy="3857652"/>
          </a:xfrm>
          <a:prstGeom prst="wedgeRoundRectCallout">
            <a:avLst>
              <a:gd name="adj1" fmla="val 10815"/>
              <a:gd name="adj2" fmla="val -6141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一片或几片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VLSI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组成。包含：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算术逻辑单元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控制单元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寄存器组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及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内部总线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等。按数据位数分为：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16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32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64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位微处理器。</a:t>
            </a:r>
            <a:endParaRPr lang="zh-CN" altLang="en-US" sz="280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6" name="Picture 14" descr="20040714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75" t="12827" r="-166" b="16658"/>
          <a:stretch>
            <a:fillRect/>
          </a:stretch>
        </p:blipFill>
        <p:spPr bwMode="auto">
          <a:xfrm>
            <a:off x="857224" y="1071546"/>
            <a:ext cx="2244714" cy="120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标注 9"/>
          <p:cNvSpPr/>
          <p:nvPr/>
        </p:nvSpPr>
        <p:spPr>
          <a:xfrm>
            <a:off x="285720" y="4286256"/>
            <a:ext cx="8286808" cy="2357430"/>
          </a:xfrm>
          <a:prstGeom prst="wedgeRoundRectCallout">
            <a:avLst>
              <a:gd name="adj1" fmla="val -31094"/>
              <a:gd name="adj2" fmla="val -11730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3428992" y="142852"/>
            <a:ext cx="5500726" cy="3929090"/>
          </a:xfrm>
          <a:prstGeom prst="wedgeRoundRectCallout">
            <a:avLst>
              <a:gd name="adj1" fmla="val -60153"/>
              <a:gd name="adj2" fmla="val -1191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375" y="1073131"/>
            <a:ext cx="5184775" cy="292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323850" y="214290"/>
            <a:ext cx="338137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微型计算机</a:t>
            </a:r>
            <a:endParaRPr lang="zh-CN" altLang="en-US" sz="4000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428596" y="4263102"/>
            <a:ext cx="22860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ea typeface="隶书" pitchFamily="49" charset="-122"/>
              </a:rPr>
              <a:t>三总线结构：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23558" name="Text Box 17"/>
          <p:cNvSpPr txBox="1">
            <a:spLocks noChangeArrowheads="1"/>
          </p:cNvSpPr>
          <p:nvPr/>
        </p:nvSpPr>
        <p:spPr bwMode="auto">
          <a:xfrm>
            <a:off x="428596" y="4714884"/>
            <a:ext cx="8010526" cy="1815882"/>
          </a:xfrm>
          <a:prstGeom prst="rect">
            <a:avLst/>
          </a:prstGeom>
          <a:solidFill>
            <a:srgbClr val="FFFF99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地址总线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AB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：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单向，传输</a:t>
            </a:r>
            <a:r>
              <a:rPr lang="en-US" altLang="zh-CN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发出的地址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信息</a:t>
            </a:r>
            <a:r>
              <a:rPr lang="zh-CN" altLang="en-US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。</a:t>
            </a:r>
          </a:p>
          <a:p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数据总线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DB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：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双向，传输</a:t>
            </a:r>
            <a:r>
              <a:rPr lang="zh-CN" altLang="en-US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数据信息。</a:t>
            </a:r>
          </a:p>
          <a:p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控制总线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CB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：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传送</a:t>
            </a:r>
            <a:r>
              <a:rPr lang="zh-CN" altLang="en-US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控制信号、时序信号和状态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信息等</a:t>
            </a:r>
            <a:r>
              <a:rPr lang="zh-CN" altLang="en-US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，每根线单向，整体双向。</a:t>
            </a:r>
          </a:p>
        </p:txBody>
      </p:sp>
      <p:pic>
        <p:nvPicPr>
          <p:cNvPr id="7" name="图片 6" descr="u=789701056,523158938&amp;fm=23&amp;gp=0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282" y="785794"/>
            <a:ext cx="3333750" cy="2495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86182" y="285728"/>
            <a:ext cx="4929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包括：</a:t>
            </a:r>
            <a:r>
              <a:rPr lang="zh-CN" altLang="en-US" sz="2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微处理器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2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内部存储器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2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输入</a:t>
            </a:r>
            <a:r>
              <a:rPr lang="en-US" altLang="zh-CN" sz="2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2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输出接口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，</a:t>
            </a:r>
            <a:r>
              <a:rPr lang="zh-CN" altLang="en-US" sz="2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总线</a:t>
            </a:r>
            <a:endParaRPr lang="zh-CN" altLang="en-US" sz="24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xi4SkXhg9IffI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812" t="4165" r="7031" b="5251"/>
          <a:stretch>
            <a:fillRect/>
          </a:stretch>
        </p:blipFill>
        <p:spPr bwMode="auto">
          <a:xfrm>
            <a:off x="642910" y="642918"/>
            <a:ext cx="7786742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0825" y="115888"/>
            <a:ext cx="5400675" cy="66990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微型计算机的硬件结构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78" name="Rectangle 78"/>
          <p:cNvSpPr>
            <a:spLocks noChangeArrowheads="1"/>
          </p:cNvSpPr>
          <p:nvPr/>
        </p:nvSpPr>
        <p:spPr bwMode="auto">
          <a:xfrm>
            <a:off x="468313" y="333375"/>
            <a:ext cx="460375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微型计算机</a:t>
            </a:r>
            <a:r>
              <a:rPr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系统</a:t>
            </a:r>
          </a:p>
        </p:txBody>
      </p:sp>
      <p:pic>
        <p:nvPicPr>
          <p:cNvPr id="66" name="图片 65" descr="bki-20090715093109-1152586248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786" y="1428736"/>
            <a:ext cx="5724253" cy="4581538"/>
          </a:xfrm>
          <a:prstGeom prst="rect">
            <a:avLst/>
          </a:prstGeom>
        </p:spPr>
      </p:pic>
      <p:sp>
        <p:nvSpPr>
          <p:cNvPr id="67" name="圆角矩形标注 66"/>
          <p:cNvSpPr/>
          <p:nvPr/>
        </p:nvSpPr>
        <p:spPr>
          <a:xfrm>
            <a:off x="5357818" y="285728"/>
            <a:ext cx="3143272" cy="1500198"/>
          </a:xfrm>
          <a:prstGeom prst="wedgeRoundRectCallout">
            <a:avLst>
              <a:gd name="adj1" fmla="val -38176"/>
              <a:gd name="adj2" fmla="val 87115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主板</a:t>
            </a:r>
            <a:r>
              <a:rPr lang="en-US" altLang="zh-CN" sz="32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+</a:t>
            </a:r>
            <a:r>
              <a:rPr lang="zh-CN" altLang="en-US" sz="32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电源</a:t>
            </a:r>
            <a:r>
              <a:rPr lang="en-US" altLang="zh-CN" sz="32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+</a:t>
            </a:r>
            <a:r>
              <a:rPr lang="zh-CN" altLang="en-US" sz="32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外围存储设备</a:t>
            </a:r>
            <a:r>
              <a:rPr lang="en-US" altLang="zh-CN" sz="32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+</a:t>
            </a:r>
            <a:r>
              <a:rPr lang="zh-CN" altLang="en-US" sz="32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机箱</a:t>
            </a:r>
            <a:endParaRPr lang="zh-CN" altLang="en-US" sz="320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8" name="圆角矩形标注 67"/>
          <p:cNvSpPr/>
          <p:nvPr/>
        </p:nvSpPr>
        <p:spPr>
          <a:xfrm>
            <a:off x="500034" y="1285860"/>
            <a:ext cx="2857520" cy="857256"/>
          </a:xfrm>
          <a:prstGeom prst="wedgeRoundRectCallout">
            <a:avLst>
              <a:gd name="adj1" fmla="val 18830"/>
              <a:gd name="adj2" fmla="val 142206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外围输出设备</a:t>
            </a:r>
            <a:endParaRPr lang="zh-CN" altLang="en-US" sz="320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9" name="圆角矩形标注 68"/>
          <p:cNvSpPr/>
          <p:nvPr/>
        </p:nvSpPr>
        <p:spPr>
          <a:xfrm>
            <a:off x="3071802" y="5857868"/>
            <a:ext cx="3000396" cy="714404"/>
          </a:xfrm>
          <a:prstGeom prst="wedgeRoundRectCallout">
            <a:avLst>
              <a:gd name="adj1" fmla="val -56158"/>
              <a:gd name="adj2" fmla="val -116254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外围输入设备</a:t>
            </a:r>
            <a:endParaRPr lang="zh-CN" altLang="en-US" sz="320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0" name="椭圆形标注 69"/>
          <p:cNvSpPr/>
          <p:nvPr/>
        </p:nvSpPr>
        <p:spPr>
          <a:xfrm>
            <a:off x="6215074" y="3786190"/>
            <a:ext cx="2571768" cy="2071702"/>
          </a:xfrm>
          <a:prstGeom prst="wedgeEllipseCallout">
            <a:avLst>
              <a:gd name="adj1" fmla="val -78268"/>
              <a:gd name="adj2" fmla="val -9367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02060"/>
                </a:solidFill>
                <a:latin typeface="隶书" pitchFamily="49" charset="-122"/>
                <a:ea typeface="隶书" pitchFamily="49" charset="-122"/>
              </a:rPr>
              <a:t>内部带操作系统和应用软件</a:t>
            </a:r>
            <a:endParaRPr lang="zh-CN" altLang="en-US" sz="2800" dirty="0">
              <a:solidFill>
                <a:srgbClr val="00206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71473" y="285728"/>
            <a:ext cx="464347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cs typeface="+mj-cs"/>
              </a:rPr>
              <a:t>应用程序的生成</a:t>
            </a:r>
            <a:endParaRPr lang="zh-CN" altLang="en-US" sz="4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5" name="竖卷形 4"/>
          <p:cNvSpPr/>
          <p:nvPr/>
        </p:nvSpPr>
        <p:spPr>
          <a:xfrm>
            <a:off x="785786" y="1214422"/>
            <a:ext cx="2143140" cy="1785950"/>
          </a:xfrm>
          <a:prstGeom prst="verticalScroll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流程图程序设计</a:t>
            </a:r>
            <a:endParaRPr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000364" y="1928802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上箭头 10"/>
          <p:cNvSpPr/>
          <p:nvPr/>
        </p:nvSpPr>
        <p:spPr>
          <a:xfrm flipV="1">
            <a:off x="5857884" y="2000240"/>
            <a:ext cx="1000132" cy="1357322"/>
          </a:xfrm>
          <a:prstGeom prst="bentUpArrow">
            <a:avLst>
              <a:gd name="adj1" fmla="val 19725"/>
              <a:gd name="adj2" fmla="val 22377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000760" y="1428736"/>
            <a:ext cx="1071570" cy="428628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编译</a:t>
            </a:r>
            <a:endParaRPr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流程图: 文档 12"/>
          <p:cNvSpPr/>
          <p:nvPr/>
        </p:nvSpPr>
        <p:spPr>
          <a:xfrm>
            <a:off x="5857884" y="3500438"/>
            <a:ext cx="1571636" cy="2000264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可装配代码</a:t>
            </a:r>
            <a:endParaRPr lang="zh-CN" altLang="en-US" sz="32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0800000">
            <a:off x="4357686" y="4357694"/>
            <a:ext cx="107157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429124" y="3857628"/>
            <a:ext cx="1071570" cy="428628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连接</a:t>
            </a:r>
            <a:endParaRPr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" name="流程图: 文档 15"/>
          <p:cNvSpPr/>
          <p:nvPr/>
        </p:nvSpPr>
        <p:spPr>
          <a:xfrm>
            <a:off x="2500298" y="3500438"/>
            <a:ext cx="1571636" cy="2000264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可执行代码</a:t>
            </a:r>
            <a:endParaRPr lang="zh-CN" altLang="en-US" sz="32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7" name="右箭头 16"/>
          <p:cNvSpPr/>
          <p:nvPr/>
        </p:nvSpPr>
        <p:spPr>
          <a:xfrm rot="10800000">
            <a:off x="1214414" y="4357694"/>
            <a:ext cx="107157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285852" y="3857628"/>
            <a:ext cx="1071570" cy="428628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运行</a:t>
            </a:r>
            <a:endParaRPr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9" name="竖卷形 18"/>
          <p:cNvSpPr/>
          <p:nvPr/>
        </p:nvSpPr>
        <p:spPr>
          <a:xfrm>
            <a:off x="3714744" y="1214422"/>
            <a:ext cx="2143140" cy="1785950"/>
          </a:xfrm>
          <a:prstGeom prst="verticalScroll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语言编程</a:t>
            </a:r>
            <a:endParaRPr lang="zh-CN" altLang="en-US" sz="32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44" y="928670"/>
            <a:ext cx="6462728" cy="5685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5720" y="142852"/>
            <a:ext cx="7143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指令在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CPU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内部的执行过程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7143768" y="3214686"/>
            <a:ext cx="1785950" cy="1143008"/>
          </a:xfrm>
          <a:prstGeom prst="wedgeRoundRectCallout">
            <a:avLst>
              <a:gd name="adj1" fmla="val -68301"/>
              <a:gd name="adj2" fmla="val -6161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程序存储在内存里</a:t>
            </a:r>
            <a:endParaRPr lang="zh-CN" altLang="en-US" sz="2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44" y="928670"/>
            <a:ext cx="6462728" cy="5685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3000364" y="2714620"/>
            <a:ext cx="3071834" cy="1571636"/>
          </a:xfrm>
          <a:prstGeom prst="wedgeRoundRectCallout">
            <a:avLst>
              <a:gd name="adj1" fmla="val -62622"/>
              <a:gd name="adj2" fmla="val -11875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程序计数器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将地址信息送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地址寄存器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，然后增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20" y="142852"/>
            <a:ext cx="7143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指令在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CPU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内部的执行过程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44" y="928670"/>
            <a:ext cx="6462728" cy="5685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1571604" y="2714620"/>
            <a:ext cx="3071834" cy="1571636"/>
          </a:xfrm>
          <a:prstGeom prst="wedgeRoundRectCallout">
            <a:avLst>
              <a:gd name="adj1" fmla="val 78912"/>
              <a:gd name="adj2" fmla="val -8472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地址寄存器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将地址送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地址译码器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确定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存储单元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20" y="142852"/>
            <a:ext cx="7143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指令在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CPU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内部的执行过程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44" y="928670"/>
            <a:ext cx="6462728" cy="5685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3428992" y="2928934"/>
            <a:ext cx="3071834" cy="1571636"/>
          </a:xfrm>
          <a:prstGeom prst="wedgeRoundRectCallout">
            <a:avLst>
              <a:gd name="adj1" fmla="val -64307"/>
              <a:gd name="adj2" fmla="val 12055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指令寄存译码器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向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存储器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发出读取或写入信号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20" y="142852"/>
            <a:ext cx="7143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指令在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CPU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内部的执行过程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44" y="928670"/>
            <a:ext cx="6462728" cy="5685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5214942" y="857232"/>
            <a:ext cx="3071834" cy="3214710"/>
          </a:xfrm>
          <a:prstGeom prst="wedgeRoundRectCallout">
            <a:avLst>
              <a:gd name="adj1" fmla="val -67115"/>
              <a:gd name="adj2" fmla="val 647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读取数据时，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存储单元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中的数据出现在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数据总线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上，通过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数据缓冲器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进入到指定的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寄存器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累加器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或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运算器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中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20" y="142852"/>
            <a:ext cx="7143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指令在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CPU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内部的执行过程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图片 3" descr="2007720164842770_2_调整大小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1521" y="1071546"/>
            <a:ext cx="4460875" cy="294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图片 4" descr="5327ce167b05fc00972b431e_调整大小.jpg"/>
          <p:cNvPicPr>
            <a:picLocks noChangeAspect="1"/>
          </p:cNvPicPr>
          <p:nvPr/>
        </p:nvPicPr>
        <p:blipFill>
          <a:blip r:embed="rId3"/>
          <a:srcRect l="17302" r="4838"/>
          <a:stretch>
            <a:fillRect/>
          </a:stretch>
        </p:blipFill>
        <p:spPr bwMode="auto">
          <a:xfrm>
            <a:off x="4929190" y="3214686"/>
            <a:ext cx="3857652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jbh100519082954bde0267d53b6aa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020783"/>
            <a:ext cx="3357565" cy="3837217"/>
          </a:xfrm>
          <a:prstGeom prst="rect">
            <a:avLst/>
          </a:prstGeom>
        </p:spPr>
      </p:pic>
      <p:sp>
        <p:nvSpPr>
          <p:cNvPr id="14" name="横卷形 13"/>
          <p:cNvSpPr/>
          <p:nvPr/>
        </p:nvSpPr>
        <p:spPr>
          <a:xfrm>
            <a:off x="214282" y="357166"/>
            <a:ext cx="2714644" cy="2500330"/>
          </a:xfrm>
          <a:prstGeom prst="horizontalScroll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隶书" pitchFamily="49" charset="-122"/>
                <a:ea typeface="隶书" pitchFamily="49" charset="-122"/>
                <a:cs typeface="Arial" pitchFamily="34" charset="0"/>
              </a:rPr>
              <a:t>科学计算（或称数值计算）</a:t>
            </a:r>
            <a:endParaRPr lang="zh-CN" altLang="en-US" sz="32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2544" y="928670"/>
            <a:ext cx="6462728" cy="5685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3000364" y="1428736"/>
            <a:ext cx="2643206" cy="2571768"/>
          </a:xfrm>
          <a:prstGeom prst="wedgeRoundRectCallout">
            <a:avLst>
              <a:gd name="adj1" fmla="val -87434"/>
              <a:gd name="adj2" fmla="val 479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状态寄存器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记录特定的状态或结果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指令寄存译码器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则根据取得的指令确定程序下一步的运行</a:t>
            </a:r>
            <a:endParaRPr lang="zh-CN" alt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20" y="142852"/>
            <a:ext cx="7143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指令在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CPU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内部的执行过程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1"/>
          <p:cNvSpPr>
            <a:spLocks noChangeArrowheads="1"/>
          </p:cNvSpPr>
          <p:nvPr/>
        </p:nvSpPr>
        <p:spPr bwMode="auto">
          <a:xfrm>
            <a:off x="642938" y="428604"/>
            <a:ext cx="7786687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小结：</a:t>
            </a:r>
            <a:endParaRPr lang="en-US" altLang="zh-CN" sz="4000" dirty="0">
              <a:latin typeface="隶书" pitchFamily="49" charset="-122"/>
              <a:ea typeface="隶书" pitchFamily="49" charset="-122"/>
            </a:endParaRPr>
          </a:p>
          <a:p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、了解计算机发展概况和应用，熟悉典型微处理器和微机系统。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、了解计算机的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冯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  <a:sym typeface="Wingdings 2"/>
              </a:rPr>
              <a:t>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诺依曼结构的组成，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以及硬件与软件的组成。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、掌握三总线的概念，理解总线结构的特点。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、了解计算机的工作过程。</a:t>
            </a:r>
          </a:p>
        </p:txBody>
      </p:sp>
      <p:pic>
        <p:nvPicPr>
          <p:cNvPr id="3" name="图片 2" descr="u=3192202887,2814976863&amp;fm=23&amp;gp=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3656" y="3857648"/>
            <a:ext cx="2857500" cy="28575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988300" cy="7921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微机系统中数与编码的表示方法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772400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微机系统中使用的进制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857225" y="1700213"/>
            <a:ext cx="7818464" cy="27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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十进制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N</a:t>
            </a:r>
            <a:r>
              <a:rPr lang="en-US" altLang="zh-CN" sz="280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D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有十个数码：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，逢十进一。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1234.5=1×10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+2×10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+3×10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+4×10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+5×10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-1</a:t>
            </a:r>
            <a:r>
              <a:rPr lang="zh-CN" altLang="en-US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加权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展开式以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10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为基数，各位系数为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，</a:t>
            </a:r>
            <a:endParaRPr lang="en-US" altLang="zh-CN" sz="280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 marL="361950" algn="just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10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为权</a:t>
            </a:r>
            <a:r>
              <a:rPr lang="zh-CN" altLang="en-US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5" name="图片 4" descr="d431baf7a72e200d7703a3cbf48a75e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4714884"/>
            <a:ext cx="1828800" cy="18288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95288" y="615954"/>
            <a:ext cx="8534430" cy="217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 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二进制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N</a:t>
            </a:r>
            <a:r>
              <a:rPr lang="en-US" altLang="zh-CN" sz="280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B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两个数码：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1, 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逢二进一。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 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1101.101=1×2</a:t>
            </a:r>
            <a:r>
              <a:rPr lang="en-US" altLang="zh-CN" sz="2800" baseline="30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+1×2</a:t>
            </a:r>
            <a:r>
              <a:rPr lang="en-US" altLang="zh-CN" sz="2800" baseline="30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+0×2</a:t>
            </a:r>
            <a:r>
              <a:rPr lang="en-US" altLang="zh-CN" sz="2800" baseline="30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+1×2</a:t>
            </a:r>
            <a:r>
              <a:rPr lang="en-US" altLang="zh-CN" sz="2800" baseline="30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+1×2</a:t>
            </a:r>
            <a:r>
              <a:rPr lang="en-US" altLang="zh-CN" sz="2800" baseline="30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-1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+1×2</a:t>
            </a:r>
            <a:r>
              <a:rPr lang="en-US" altLang="zh-CN" sz="2800" baseline="30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-3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marL="342900" indent="19050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加权展开式以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为基数，各位系数为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， 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2800" baseline="30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为权</a:t>
            </a:r>
            <a:r>
              <a:rPr lang="zh-CN" altLang="en-US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468313" y="3357563"/>
            <a:ext cx="8207375" cy="321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  <a:sym typeface="Wingdings" pitchFamily="2" charset="2"/>
              </a:rPr>
              <a:t> </a:t>
            </a:r>
            <a:r>
              <a:rPr lang="zh-CN" altLang="en-US" sz="28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十六进制</a:t>
            </a:r>
            <a:r>
              <a:rPr lang="en-US" altLang="zh-CN" sz="2800" b="1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N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H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十六个数码：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F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，逢十六进一。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例：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DFC.8=13×16</a:t>
            </a:r>
            <a:r>
              <a:rPr lang="en-US" altLang="zh-CN" sz="2800" baseline="30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+15×16</a:t>
            </a:r>
            <a:r>
              <a:rPr lang="en-US" altLang="zh-CN" sz="2800" baseline="30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+12×16</a:t>
            </a:r>
            <a:r>
              <a:rPr lang="en-US" altLang="zh-CN" sz="2800" baseline="30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+8×16</a:t>
            </a:r>
            <a:r>
              <a:rPr lang="en-US" altLang="zh-CN" sz="2800" baseline="30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-1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marL="342900" indent="19050">
              <a:spcBef>
                <a:spcPct val="20000"/>
              </a:spcBef>
              <a:buClr>
                <a:schemeClr val="tx2"/>
              </a:buClr>
            </a:pPr>
            <a:r>
              <a:rPr lang="zh-CN" altLang="en-US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加权展开式以</a:t>
            </a:r>
            <a:r>
              <a: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16</a:t>
            </a:r>
            <a:r>
              <a:rPr lang="zh-CN" altLang="en-US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为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基数，各位系数为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F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16</a:t>
            </a:r>
            <a:r>
              <a:rPr lang="en-US" altLang="zh-CN" sz="2800" baseline="30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为权</a:t>
            </a:r>
            <a:r>
              <a:rPr lang="zh-CN" altLang="en-US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0525"/>
            <a:ext cx="7772400" cy="663575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不同进制数间的转换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357158" y="1000108"/>
            <a:ext cx="878684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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二进制数、十六进制数转换为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十进制数</a:t>
            </a:r>
            <a:endParaRPr lang="zh-CN" altLang="en-US" sz="280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按权展开，先乘后加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举例：</a:t>
            </a:r>
            <a:b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7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1011.1010B=1×2</a:t>
            </a:r>
            <a:r>
              <a:rPr lang="en-US" altLang="zh-CN" sz="2700" baseline="300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en-US" altLang="zh-CN" sz="27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+1×2</a:t>
            </a:r>
            <a:r>
              <a:rPr lang="en-US" altLang="zh-CN" sz="2700" baseline="300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7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+1×2</a:t>
            </a:r>
            <a:r>
              <a:rPr lang="en-US" altLang="zh-CN" sz="2700" baseline="300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en-US" altLang="zh-CN" sz="27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+1×2</a:t>
            </a:r>
            <a:r>
              <a:rPr lang="en-US" altLang="zh-CN" sz="2700" baseline="300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-1</a:t>
            </a:r>
            <a:r>
              <a:rPr lang="en-US" altLang="zh-CN" sz="27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+1×2</a:t>
            </a:r>
            <a:r>
              <a:rPr lang="en-US" altLang="zh-CN" sz="2700" baseline="300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-3</a:t>
            </a:r>
            <a:r>
              <a:rPr lang="en-US" altLang="zh-CN" sz="27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= 11.625D</a:t>
            </a:r>
            <a:r>
              <a:rPr lang="en-US" altLang="zh-CN" sz="2700" baseline="-25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2700" baseline="-25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</a:br>
            <a:endParaRPr lang="en-US" altLang="zh-CN" sz="2700" baseline="-2500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sz="27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0DFC.8H=13×16</a:t>
            </a:r>
            <a:r>
              <a:rPr lang="en-US" altLang="zh-CN" sz="2700" baseline="300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27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+15×16</a:t>
            </a:r>
            <a:r>
              <a:rPr lang="en-US" altLang="zh-CN" sz="2700" baseline="300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7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+12×16</a:t>
            </a:r>
            <a:r>
              <a:rPr lang="en-US" altLang="zh-CN" sz="2700" baseline="300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en-US" altLang="zh-CN" sz="27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+8×16</a:t>
            </a:r>
            <a:r>
              <a:rPr lang="en-US" altLang="zh-CN" sz="2700" baseline="300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-1 </a:t>
            </a:r>
            <a:r>
              <a:rPr lang="en-US" altLang="zh-CN" sz="27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= 3580.5D</a:t>
            </a: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428596" y="3786190"/>
            <a:ext cx="828680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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二进制数与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十六进制数间的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转换</a:t>
            </a:r>
            <a:endParaRPr lang="zh-CN" altLang="en-US" sz="280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2800" baseline="300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4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=16 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，四位二进制数对应一位十六进制数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举例：</a:t>
            </a:r>
            <a:b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27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3AF.2H </a:t>
            </a:r>
            <a:r>
              <a:rPr lang="en-US" altLang="zh-CN" sz="27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= </a:t>
            </a:r>
            <a:r>
              <a:rPr lang="en-US" altLang="zh-CN" sz="2700" u="sng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0011</a:t>
            </a:r>
            <a:r>
              <a:rPr lang="en-US" altLang="zh-CN" sz="27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700" u="sng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1010</a:t>
            </a:r>
            <a:r>
              <a:rPr lang="en-US" altLang="zh-CN" sz="27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700" u="sng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1111</a:t>
            </a:r>
            <a:r>
              <a:rPr lang="en-US" altLang="zh-CN" sz="27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.</a:t>
            </a:r>
            <a:r>
              <a:rPr lang="en-US" altLang="zh-CN" sz="2700" u="sng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0010</a:t>
            </a:r>
            <a:r>
              <a:rPr lang="en-US" altLang="zh-CN" sz="27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7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7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1110101111.001B</a:t>
            </a: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sz="2700" baseline="-2500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zh-CN" sz="27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1111101</a:t>
            </a:r>
            <a:r>
              <a:rPr lang="zh-CN" altLang="zh-CN" sz="27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.11</a:t>
            </a:r>
            <a:r>
              <a:rPr lang="en-US" altLang="zh-CN" sz="27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B = </a:t>
            </a:r>
            <a:r>
              <a:rPr lang="en-US" altLang="zh-CN" sz="2700" u="sng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en-US" altLang="zh-CN" sz="2700" u="sng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111</a:t>
            </a:r>
            <a:r>
              <a:rPr lang="en-US" altLang="zh-CN" sz="27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700" u="sng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1101</a:t>
            </a:r>
            <a:r>
              <a:rPr lang="en-US" altLang="zh-CN" sz="27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.</a:t>
            </a:r>
            <a:r>
              <a:rPr lang="en-US" altLang="zh-CN" sz="2700" u="sng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11</a:t>
            </a:r>
            <a:r>
              <a:rPr lang="en-US" altLang="zh-CN" sz="2700" u="sng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00</a:t>
            </a:r>
            <a:r>
              <a:rPr lang="en-US" altLang="zh-CN" sz="27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= 7D.CH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16"/>
          <p:cNvGrpSpPr>
            <a:grpSpLocks/>
          </p:cNvGrpSpPr>
          <p:nvPr/>
        </p:nvGrpSpPr>
        <p:grpSpPr bwMode="auto">
          <a:xfrm>
            <a:off x="250825" y="2571744"/>
            <a:ext cx="8450263" cy="3929063"/>
            <a:chOff x="158" y="1071"/>
            <a:chExt cx="5323" cy="2475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158" y="1071"/>
              <a:ext cx="2677" cy="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</a:pP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例：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39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转成</a:t>
              </a:r>
              <a:r>
                <a:rPr lang="zh-CN" altLang="en-US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二进制数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tx2"/>
                </a:buClr>
              </a:pPr>
              <a:r>
                <a:rPr lang="zh-CN" altLang="en-US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	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39 =100111B</a:t>
              </a: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2 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39 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  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1  </a:t>
              </a:r>
              <a:r>
                <a:rPr lang="zh-CN" altLang="en-US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（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b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0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）</a:t>
              </a:r>
              <a:endPara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 2  19     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1  </a:t>
              </a:r>
              <a:r>
                <a:rPr lang="zh-CN" altLang="en-US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（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b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1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）</a:t>
              </a:r>
              <a:endPara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 2  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9  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 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1  </a:t>
              </a:r>
              <a:r>
                <a:rPr lang="zh-CN" altLang="en-US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（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b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2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）</a:t>
              </a:r>
              <a:endPara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 2  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4   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0  </a:t>
              </a:r>
              <a:r>
                <a:rPr lang="zh-CN" altLang="en-US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（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b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3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）</a:t>
              </a:r>
              <a:endPara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 2  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2   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0  </a:t>
              </a:r>
              <a:r>
                <a:rPr lang="zh-CN" altLang="en-US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（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b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4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）</a:t>
              </a:r>
              <a:endPara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     1     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1  </a:t>
              </a:r>
              <a:r>
                <a:rPr lang="zh-CN" altLang="en-US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（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b</a:t>
              </a:r>
              <a:r>
                <a:rPr lang="en-US" altLang="zh-CN" sz="2800" baseline="-250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5</a:t>
              </a:r>
              <a:r>
                <a:rPr lang="zh-CN" altLang="en-US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）</a:t>
              </a:r>
              <a:endPara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197644" name="Rectangle 12"/>
            <p:cNvSpPr>
              <a:spLocks noChangeArrowheads="1"/>
            </p:cNvSpPr>
            <p:nvPr/>
          </p:nvSpPr>
          <p:spPr bwMode="auto">
            <a:xfrm>
              <a:off x="2925" y="1071"/>
              <a:ext cx="2556" cy="1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t">
                <a:lnSpc>
                  <a:spcPct val="105000"/>
                </a:lnSpc>
                <a:buClr>
                  <a:schemeClr val="tx2"/>
                </a:buClr>
                <a:defRPr/>
              </a:pPr>
              <a:r>
                <a:rPr lang="en-US" altLang="zh-CN" sz="2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例：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208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转成</a:t>
              </a:r>
              <a:r>
                <a:rPr lang="zh-CN" altLang="en-US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十六进制数 </a:t>
              </a:r>
              <a:endParaRPr lang="zh-CN" altLang="en-US" sz="2800" noProof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  <a:p>
              <a:pPr marL="742950" lvl="1" indent="-285750" fontAlgn="t">
                <a:lnSpc>
                  <a:spcPct val="145000"/>
                </a:lnSpc>
                <a:buClr>
                  <a:schemeClr val="tx1"/>
                </a:buClr>
                <a:defRPr/>
              </a:pP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208 = D0H</a:t>
              </a:r>
              <a:endParaRPr lang="en-US" altLang="en-US" sz="2800" noProof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  <a:p>
              <a:pPr marL="742950" lvl="1" indent="-285750" fontAlgn="t">
                <a:lnSpc>
                  <a:spcPct val="145000"/>
                </a:lnSpc>
                <a:buClr>
                  <a:schemeClr val="tx1"/>
                </a:buClr>
                <a:defRPr/>
              </a:pPr>
              <a:r>
                <a:rPr lang="en-US" altLang="en-US" sz="2800" noProof="1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16 </a:t>
              </a:r>
              <a:r>
                <a:rPr lang="en-US" altLang="en-US" sz="2800" noProof="1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208   </a:t>
              </a:r>
              <a:r>
                <a:rPr lang="zh-CN" altLang="en-US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余 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0</a:t>
              </a:r>
              <a:endPara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  <a:p>
              <a:pPr marL="742950" lvl="1" indent="-285750" fontAlgn="t">
                <a:lnSpc>
                  <a:spcPct val="105000"/>
                </a:lnSpc>
                <a:buClr>
                  <a:schemeClr val="tx1"/>
                </a:buClr>
                <a:defRPr/>
              </a:pP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    13 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zh-CN" altLang="en-US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余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13=DH</a:t>
              </a:r>
            </a:p>
            <a:p>
              <a:pPr marL="742950" lvl="1" indent="-285750" fontAlgn="t">
                <a:lnSpc>
                  <a:spcPct val="135000"/>
                </a:lnSpc>
                <a:buClr>
                  <a:schemeClr val="tx1"/>
                </a:buClr>
                <a:defRPr/>
              </a:pPr>
              <a:endParaRPr lang="zh-CN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85813" y="285750"/>
            <a:ext cx="7993062" cy="228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/>
              <a:buChar char="F"/>
              <a:defRPr/>
            </a:pP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十进制数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转换为二进制数、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十六进制数</a:t>
            </a:r>
            <a:endParaRPr lang="zh-CN" altLang="en-US" sz="280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800" u="sng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整数</a:t>
            </a:r>
            <a:r>
              <a:rPr lang="zh-CN" altLang="en-US" sz="2800" u="sng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、小数分别转换。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整数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转换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：</a:t>
            </a:r>
            <a:r>
              <a:rPr lang="zh-CN" altLang="en-US" sz="2800" dirty="0">
                <a:solidFill>
                  <a:srgbClr val="000000"/>
                </a:solidFill>
                <a:latin typeface="Arial"/>
                <a:ea typeface="隶书" pitchFamily="49" charset="-122"/>
              </a:rPr>
              <a:t>“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除基取余</a:t>
            </a:r>
            <a:r>
              <a:rPr lang="zh-CN" altLang="en-US" sz="2800" dirty="0">
                <a:solidFill>
                  <a:srgbClr val="000000"/>
                </a:solidFill>
                <a:latin typeface="Arial"/>
                <a:ea typeface="隶书" pitchFamily="49" charset="-122"/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，十进制整数不断除以转换进制基数，直至商为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。每除一次取一个余数，从低位排向高位。例：</a:t>
            </a:r>
          </a:p>
        </p:txBody>
      </p:sp>
      <p:cxnSp>
        <p:nvCxnSpPr>
          <p:cNvPr id="14" name="直接连接符 13"/>
          <p:cNvCxnSpPr/>
          <p:nvPr/>
        </p:nvCxnSpPr>
        <p:spPr>
          <a:xfrm rot="5400000">
            <a:off x="965175" y="3821909"/>
            <a:ext cx="356396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142976" y="4000504"/>
            <a:ext cx="71438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965175" y="4320387"/>
            <a:ext cx="356396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42976" y="4498982"/>
            <a:ext cx="71438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>
            <a:off x="965175" y="4820453"/>
            <a:ext cx="356396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142976" y="4999048"/>
            <a:ext cx="71438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>
            <a:off x="965175" y="5320519"/>
            <a:ext cx="356396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142976" y="5499114"/>
            <a:ext cx="71438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965175" y="5820585"/>
            <a:ext cx="356396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142976" y="5999180"/>
            <a:ext cx="71438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5608645" y="4106073"/>
            <a:ext cx="356396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786446" y="4284668"/>
            <a:ext cx="71438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755650" y="404813"/>
            <a:ext cx="76327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小数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转换法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：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隶书" pitchFamily="49" charset="-122"/>
              </a:rPr>
              <a:t>“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乘基取整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隶书" pitchFamily="49" charset="-122"/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：用转换进制的基数乘以小数部分，直至小数为</a:t>
            </a:r>
            <a:r>
              <a: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或达到转换精度要求的位数。每乘一次取一次整数，从最高位排到最低位。例：</a:t>
            </a:r>
          </a:p>
        </p:txBody>
      </p:sp>
      <p:grpSp>
        <p:nvGrpSpPr>
          <p:cNvPr id="44035" name="Group 7"/>
          <p:cNvGrpSpPr>
            <a:grpSpLocks/>
          </p:cNvGrpSpPr>
          <p:nvPr/>
        </p:nvGrpSpPr>
        <p:grpSpPr bwMode="auto">
          <a:xfrm>
            <a:off x="537192" y="2499478"/>
            <a:ext cx="8249650" cy="2572595"/>
            <a:chOff x="203" y="1567"/>
            <a:chExt cx="5326" cy="1406"/>
          </a:xfrm>
        </p:grpSpPr>
        <p:sp>
          <p:nvSpPr>
            <p:cNvPr id="44036" name="Rectangle 5"/>
            <p:cNvSpPr>
              <a:spLocks noChangeArrowheads="1"/>
            </p:cNvSpPr>
            <p:nvPr/>
          </p:nvSpPr>
          <p:spPr bwMode="auto">
            <a:xfrm>
              <a:off x="203" y="1584"/>
              <a:ext cx="2632" cy="1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</a:pP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例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0.625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转成</a:t>
              </a:r>
              <a:r>
                <a:rPr lang="zh-CN" altLang="en-US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二进制数</a:t>
              </a:r>
            </a:p>
            <a:p>
              <a:pPr marL="342900" indent="-342900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0.625×2=1.250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1(b</a:t>
              </a:r>
              <a:r>
                <a:rPr lang="en-US" altLang="zh-CN" sz="2800" baseline="-250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-1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)</a:t>
              </a:r>
            </a:p>
            <a:p>
              <a:pPr marL="342900" indent="-342900" algn="just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0.25×2=0.50    0(b</a:t>
              </a:r>
              <a:r>
                <a:rPr lang="en-US" altLang="zh-CN" sz="2800" baseline="-250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-2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)</a:t>
              </a:r>
            </a:p>
            <a:p>
              <a:pPr marL="342900" indent="-342900" algn="just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0.5×2=1.0	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     1(b</a:t>
              </a:r>
              <a:r>
                <a:rPr lang="en-US" altLang="zh-CN" sz="2800" baseline="-250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-3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)</a:t>
              </a:r>
            </a:p>
            <a:p>
              <a:pPr marL="342900" indent="-342900" algn="just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0.625 = 0.101B</a:t>
              </a:r>
            </a:p>
          </p:txBody>
        </p:sp>
        <p:sp>
          <p:nvSpPr>
            <p:cNvPr id="44037" name="Rectangle 6"/>
            <p:cNvSpPr>
              <a:spLocks noChangeArrowheads="1"/>
            </p:cNvSpPr>
            <p:nvPr/>
          </p:nvSpPr>
          <p:spPr bwMode="auto">
            <a:xfrm>
              <a:off x="2871" y="1567"/>
              <a:ext cx="2658" cy="8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t">
                <a:lnSpc>
                  <a:spcPct val="115000"/>
                </a:lnSpc>
                <a:buClr>
                  <a:schemeClr val="tx2"/>
                </a:buClr>
              </a:pP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例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0.625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转成</a:t>
              </a:r>
              <a:r>
                <a:rPr lang="zh-CN" altLang="en-US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十六进制数 </a:t>
              </a: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0.625×16=10.0	</a:t>
              </a:r>
              <a:endParaRPr lang="en-US" altLang="zh-CN" sz="2800" baseline="-250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  <a:p>
              <a:pPr fontAlgn="t">
                <a:lnSpc>
                  <a:spcPct val="115000"/>
                </a:lnSpc>
                <a:buClr>
                  <a:schemeClr val="tx2"/>
                </a:buClr>
              </a:pPr>
              <a:r>
                <a:rPr lang="en-US" altLang="zh-CN" sz="2800" dirty="0">
                  <a:solidFill>
                    <a:srgbClr val="000000"/>
                  </a:solidFill>
                  <a:latin typeface="隶书" pitchFamily="49" charset="-122"/>
                  <a:ea typeface="隶书" pitchFamily="49" charset="-122"/>
                </a:rPr>
                <a:t>0.625 = 0.AH</a:t>
              </a:r>
            </a:p>
            <a:p>
              <a:pPr fontAlgn="t">
                <a:lnSpc>
                  <a:spcPct val="115000"/>
                </a:lnSpc>
                <a:buClr>
                  <a:schemeClr val="tx2"/>
                </a:buClr>
              </a:pPr>
              <a:endParaRPr lang="en-US" altLang="zh-CN" sz="2800" dirty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14348" y="5429264"/>
            <a:ext cx="77153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∴</a:t>
            </a:r>
            <a:r>
              <a: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39.625</a:t>
            </a:r>
            <a:r>
              <a:rPr lang="zh-CN" altLang="en-US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转成二进制数：</a:t>
            </a:r>
            <a:r>
              <a: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100111.101B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   208.625</a:t>
            </a:r>
            <a:r>
              <a:rPr lang="zh-CN" altLang="en-US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转成十六进制数：</a:t>
            </a:r>
            <a:r>
              <a:rPr lang="en-US" altLang="zh-CN" sz="2800" dirty="0" smtClean="0">
                <a:solidFill>
                  <a:srgbClr val="000000"/>
                </a:solidFill>
                <a:latin typeface="隶书" pitchFamily="49" charset="-122"/>
                <a:ea typeface="隶书" pitchFamily="49" charset="-122"/>
              </a:rPr>
              <a:t>D0.AH</a:t>
            </a:r>
            <a:endParaRPr lang="en-US" altLang="zh-CN" sz="2800" baseline="-25000" dirty="0" smtClean="0">
              <a:solidFill>
                <a:srgbClr val="000000"/>
              </a:solidFill>
              <a:latin typeface="隶书" pitchFamily="49" charset="-122"/>
              <a:ea typeface="隶书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685800" y="428625"/>
            <a:ext cx="77724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带符号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数的表示方法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755650" y="1071546"/>
            <a:ext cx="76740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隶书" pitchFamily="49" charset="-122"/>
                <a:ea typeface="隶书" pitchFamily="49" charset="-122"/>
              </a:rPr>
              <a:t>    </a:t>
            </a:r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在计算机中，有符号数的最高位被用作符号位，用“</a:t>
            </a:r>
            <a:r>
              <a:rPr kumimoji="1" lang="en-US" altLang="zh-CN" sz="2800" dirty="0">
                <a:latin typeface="隶书" pitchFamily="49" charset="-122"/>
                <a:ea typeface="隶书" pitchFamily="49" charset="-122"/>
              </a:rPr>
              <a:t>0”</a:t>
            </a:r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表示“</a:t>
            </a:r>
            <a:r>
              <a:rPr kumimoji="1" lang="en-US" altLang="zh-CN" sz="2800" dirty="0">
                <a:latin typeface="隶书" pitchFamily="49" charset="-122"/>
                <a:ea typeface="隶书" pitchFamily="49" charset="-122"/>
              </a:rPr>
              <a:t>+”</a:t>
            </a:r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，“</a:t>
            </a:r>
            <a:r>
              <a:rPr kumimoji="1" lang="en-US" altLang="zh-CN" sz="2800" dirty="0">
                <a:latin typeface="隶书" pitchFamily="49" charset="-122"/>
                <a:ea typeface="隶书" pitchFamily="49" charset="-122"/>
              </a:rPr>
              <a:t>1”</a:t>
            </a:r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表示“</a:t>
            </a:r>
            <a:r>
              <a:rPr kumimoji="1" lang="en-US" altLang="zh-CN" sz="2800" dirty="0">
                <a:latin typeface="隶书" pitchFamily="49" charset="-122"/>
                <a:ea typeface="隶书" pitchFamily="49" charset="-122"/>
              </a:rPr>
              <a:t>-”</a:t>
            </a:r>
            <a:r>
              <a:rPr kumimoji="1" lang="zh-CN" altLang="en-US" sz="2800" dirty="0">
                <a:latin typeface="隶书" pitchFamily="49" charset="-122"/>
                <a:ea typeface="隶书" pitchFamily="49" charset="-122"/>
              </a:rPr>
              <a:t>。</a:t>
            </a: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642910" y="2000250"/>
            <a:ext cx="825026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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机器数与真值</a:t>
            </a:r>
            <a:endParaRPr lang="zh-CN" altLang="en-US" sz="280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1260475" indent="-1260475">
              <a:buClr>
                <a:schemeClr val="tx2"/>
              </a:buClr>
              <a:defRPr/>
            </a:pP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机器数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：连同符号位一起数值化的数，是机器中数的表示形式。</a:t>
            </a:r>
          </a:p>
          <a:p>
            <a:pPr marL="1260475" indent="-1260475">
              <a:buClr>
                <a:schemeClr val="tx2"/>
              </a:buClr>
              <a:defRPr/>
            </a:pP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真值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：符号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加某进制数绝对值的形式，是机器数所代表的实际数值。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>
              <a:buClr>
                <a:schemeClr val="tx2"/>
              </a:buClr>
              <a:defRPr/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举例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：一个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位机器数与它的真值对应关系如下：</a:t>
            </a:r>
          </a:p>
          <a:p>
            <a:pPr>
              <a:buClr>
                <a:schemeClr val="tx2"/>
              </a:buClr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真值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：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X1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=+84=+1010100</a:t>
            </a:r>
            <a:r>
              <a:rPr lang="en-US" altLang="zh-CN" sz="2800" baseline="-25000" dirty="0">
                <a:latin typeface="隶书" pitchFamily="49" charset="-122"/>
                <a:ea typeface="隶书" pitchFamily="49" charset="-122"/>
              </a:rPr>
              <a:t>B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X2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=-84= -1010100</a:t>
            </a:r>
            <a:r>
              <a:rPr lang="en-US" altLang="zh-CN" sz="2800" baseline="-25000" dirty="0">
                <a:latin typeface="隶书" pitchFamily="49" charset="-122"/>
                <a:ea typeface="隶书" pitchFamily="49" charset="-122"/>
              </a:rPr>
              <a:t>B </a:t>
            </a:r>
          </a:p>
          <a:p>
            <a:pPr>
              <a:buClr>
                <a:schemeClr val="tx2"/>
              </a:buClr>
              <a:defRPr/>
            </a:pP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机器数：</a:t>
            </a:r>
            <a:r>
              <a:rPr lang="zh-CN" altLang="zh-CN" sz="2800" dirty="0">
                <a:latin typeface="隶书" pitchFamily="49" charset="-122"/>
                <a:ea typeface="隶书" pitchFamily="49" charset="-122"/>
              </a:rPr>
              <a:t>[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X1]</a:t>
            </a:r>
            <a:r>
              <a:rPr lang="zh-CN" altLang="zh-CN" sz="2800" baseline="-25000" dirty="0">
                <a:latin typeface="隶书" pitchFamily="49" charset="-122"/>
                <a:ea typeface="隶书" pitchFamily="49" charset="-122"/>
              </a:rPr>
              <a:t>机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 01010100 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[X2]</a:t>
            </a:r>
            <a:r>
              <a:rPr lang="zh-CN" altLang="zh-CN" sz="2800" baseline="-25000" dirty="0">
                <a:latin typeface="隶书" pitchFamily="49" charset="-122"/>
                <a:ea typeface="隶书" pitchFamily="49" charset="-122"/>
              </a:rPr>
              <a:t>机</a:t>
            </a:r>
            <a:r>
              <a:rPr lang="zh-CN" altLang="zh-CN" sz="2800" dirty="0">
                <a:latin typeface="隶书" pitchFamily="49" charset="-122"/>
                <a:ea typeface="隶书" pitchFamily="49" charset="-122"/>
              </a:rPr>
              <a:t>= 11010100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>
              <a:buClr>
                <a:schemeClr val="tx2"/>
              </a:buClr>
              <a:defRPr/>
            </a:pP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>
              <a:buClr>
                <a:schemeClr val="tx2"/>
              </a:buClr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机器数常用的表示方法：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原码、反码、补码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等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>
              <a:buClr>
                <a:schemeClr val="tx2"/>
              </a:buClr>
              <a:defRPr/>
            </a:pPr>
            <a:endParaRPr lang="en-US" altLang="zh-CN" sz="24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714375" y="214290"/>
            <a:ext cx="7993063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2563" indent="-182563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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  <a:sym typeface="Wingdings" pitchFamily="2" charset="2"/>
              </a:rPr>
              <a:t>原码、反码与补码</a:t>
            </a:r>
            <a:endParaRPr lang="zh-CN" altLang="en-US" sz="2800" baseline="-25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marL="182563" indent="-182563">
              <a:buClr>
                <a:schemeClr val="tx2"/>
              </a:buClr>
              <a:buFontTx/>
              <a:buChar char="•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原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码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：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最高位为符号位，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表示 “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+”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表示“－”。数值位与真值数值位相同。</a:t>
            </a:r>
          </a:p>
          <a:p>
            <a:pPr marL="182563" indent="-182563" algn="just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例：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位原码机器数：</a:t>
            </a:r>
          </a:p>
          <a:p>
            <a:pPr marL="182563" indent="-182563" algn="just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真值： 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x</a:t>
            </a:r>
            <a:r>
              <a:rPr lang="en-US" altLang="zh-CN" sz="2800" baseline="-25000" dirty="0" smtClean="0"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=+1010100</a:t>
            </a:r>
            <a:r>
              <a:rPr lang="en-US" altLang="zh-CN" sz="2800" baseline="-25000" dirty="0">
                <a:latin typeface="隶书" pitchFamily="49" charset="-122"/>
                <a:ea typeface="隶书" pitchFamily="49" charset="-122"/>
              </a:rPr>
              <a:t>B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	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</a:t>
            </a:r>
            <a:r>
              <a:rPr lang="en-US" altLang="zh-CN" sz="2800" baseline="-250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1010100</a:t>
            </a:r>
            <a:r>
              <a:rPr lang="en-US" altLang="zh-CN" sz="2800" baseline="-25000" dirty="0">
                <a:latin typeface="隶书" pitchFamily="49" charset="-122"/>
                <a:ea typeface="隶书" pitchFamily="49" charset="-122"/>
              </a:rPr>
              <a:t>B	</a:t>
            </a:r>
          </a:p>
          <a:p>
            <a:pPr marL="182563" indent="-182563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sz="2800" baseline="-25000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机器数：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[x</a:t>
            </a:r>
            <a:r>
              <a:rPr lang="en-US" altLang="zh-CN" sz="2800" baseline="-250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原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=01010100  [x</a:t>
            </a:r>
            <a:r>
              <a:rPr lang="en-US" altLang="zh-CN" sz="2800" baseline="-250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原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 </a:t>
            </a:r>
            <a:r>
              <a:rPr lang="zh-CN" altLang="zh-CN" sz="2800" dirty="0">
                <a:latin typeface="隶书" pitchFamily="49" charset="-122"/>
                <a:ea typeface="隶书" pitchFamily="49" charset="-122"/>
              </a:rPr>
              <a:t>11010100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800" u="sng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原</a:t>
            </a:r>
            <a:r>
              <a:rPr lang="zh-CN" altLang="en-US" sz="2800" u="sng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码简单</a:t>
            </a:r>
            <a:r>
              <a:rPr lang="zh-CN" altLang="en-US" sz="2800" u="sng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直观</a:t>
            </a:r>
            <a:r>
              <a:rPr lang="en-US" altLang="zh-CN" sz="2800" u="sng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2800" u="sng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但</a:t>
            </a:r>
            <a:r>
              <a:rPr lang="en-US" altLang="zh-CN" sz="2800" u="sng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800" u="sng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的表示不唯一，加减运算复杂。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714375" y="3929066"/>
            <a:ext cx="7993063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反码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：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正数的反码与原码表示相同。负数反码符号位为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，数值位为原码数值各位取反。</a:t>
            </a:r>
          </a:p>
          <a:p>
            <a:pPr marL="182563" indent="-182563" algn="just">
              <a:spcBef>
                <a:spcPct val="20000"/>
              </a:spcBef>
              <a:buClr>
                <a:schemeClr val="tx2"/>
              </a:buClr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例：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位反码机器数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：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  <a:p>
            <a:pPr marL="182563" indent="-182563" algn="just">
              <a:spcBef>
                <a:spcPct val="20000"/>
              </a:spcBef>
              <a:buClr>
                <a:schemeClr val="tx2"/>
              </a:buClr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x=+4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：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[x]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原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 00000100  [x]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 00000100</a:t>
            </a:r>
          </a:p>
          <a:p>
            <a:pPr marL="182563" indent="-182563" algn="just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x=-4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：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[x]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原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 10000100  [x]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 11111011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755650" y="428604"/>
            <a:ext cx="7993063" cy="595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补码：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正数的补码表示与原码相同。负数补码等于原码除符号位外各位取反加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。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例：求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位补码机器数：					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x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=+4	 [x]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原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=[x]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=[x]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补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 0000 0100	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		x=-4	 [x]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原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 1000 0100					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[x]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反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 1111 1011           			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[x]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补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 1111 1100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endParaRPr lang="en-US" altLang="zh-CN" sz="2800" b="1" u="sng" dirty="0">
              <a:latin typeface="隶书" pitchFamily="49" charset="-122"/>
              <a:ea typeface="隶书" pitchFamily="49" charset="-122"/>
            </a:endParaRP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zh-CN" altLang="en-US" sz="2800" b="1" u="sng" dirty="0">
                <a:latin typeface="隶书" pitchFamily="49" charset="-122"/>
                <a:ea typeface="隶书" pitchFamily="49" charset="-122"/>
              </a:rPr>
              <a:t>原码、反码、补码的相互转换</a:t>
            </a:r>
            <a:endParaRPr lang="en-US" altLang="zh-CN" sz="2800" b="1" u="sng" dirty="0">
              <a:latin typeface="隶书" pitchFamily="49" charset="-122"/>
              <a:ea typeface="隶书" pitchFamily="49" charset="-122"/>
            </a:endParaRP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[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正数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原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=[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正数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=[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正数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补</a:t>
            </a:r>
            <a:endParaRPr lang="en-US" altLang="zh-CN" sz="2800" baseline="-25000" dirty="0">
              <a:latin typeface="隶书" pitchFamily="49" charset="-122"/>
              <a:ea typeface="隶书" pitchFamily="49" charset="-122"/>
            </a:endParaRP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[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负数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=[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负数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原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符号位不变，数据位按位求反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[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负数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补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=[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负数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+1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 descr="0130000024807912233937450156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928670"/>
            <a:ext cx="4403111" cy="285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图片 6" descr="prod_018d_20090520_调整大小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429000"/>
            <a:ext cx="4371207" cy="3000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jbh1005190829ff62ac7534af2986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282" y="2928934"/>
            <a:ext cx="2805115" cy="3547149"/>
          </a:xfrm>
          <a:prstGeom prst="rect">
            <a:avLst/>
          </a:prstGeom>
        </p:spPr>
      </p:pic>
      <p:sp>
        <p:nvSpPr>
          <p:cNvPr id="6" name="横卷形 5"/>
          <p:cNvSpPr/>
          <p:nvPr/>
        </p:nvSpPr>
        <p:spPr>
          <a:xfrm>
            <a:off x="214282" y="357166"/>
            <a:ext cx="2714644" cy="2500330"/>
          </a:xfrm>
          <a:prstGeom prst="horizontalScroll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隶书" pitchFamily="49" charset="-122"/>
                <a:ea typeface="隶书" pitchFamily="49" charset="-122"/>
                <a:cs typeface="Arial" pitchFamily="34" charset="0"/>
              </a:rPr>
              <a:t>过程检测与控制</a:t>
            </a:r>
            <a:endParaRPr lang="zh-CN" altLang="en-US" sz="32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55650" y="544513"/>
            <a:ext cx="7993063" cy="595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800" b="1" u="sng" dirty="0">
                <a:latin typeface="隶书" pitchFamily="49" charset="-122"/>
                <a:ea typeface="隶书" pitchFamily="49" charset="-122"/>
              </a:rPr>
              <a:t>补码的运算规则</a:t>
            </a:r>
            <a:endParaRPr lang="en-US" altLang="zh-CN" sz="2800" b="1" u="sng" dirty="0">
              <a:latin typeface="隶书" pitchFamily="49" charset="-122"/>
              <a:ea typeface="隶书" pitchFamily="49" charset="-122"/>
            </a:endParaRP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[X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2800" baseline="-25000" dirty="0" smtClean="0">
                <a:latin typeface="隶书" pitchFamily="49" charset="-122"/>
                <a:ea typeface="隶书" pitchFamily="49" charset="-122"/>
              </a:rPr>
              <a:t>原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=[[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补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补</a:t>
            </a:r>
            <a:endParaRPr lang="en-US" altLang="zh-CN" sz="2800" baseline="-25000" dirty="0">
              <a:latin typeface="隶书" pitchFamily="49" charset="-122"/>
              <a:ea typeface="隶书" pitchFamily="49" charset="-122"/>
            </a:endParaRP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[X+Y]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补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=[X]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补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+[Y]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补</a:t>
            </a:r>
            <a:endParaRPr lang="en-US" altLang="zh-CN" sz="2800" baseline="-25000" dirty="0">
              <a:latin typeface="隶书" pitchFamily="49" charset="-122"/>
              <a:ea typeface="隶书" pitchFamily="49" charset="-122"/>
            </a:endParaRP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[X-Y]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补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=[X]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补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-[Y]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补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=[X]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补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+[-Y]</a:t>
            </a:r>
            <a:r>
              <a:rPr lang="zh-CN" altLang="en-US" sz="2800" baseline="-25000" dirty="0">
                <a:latin typeface="隶书" pitchFamily="49" charset="-122"/>
                <a:ea typeface="隶书" pitchFamily="49" charset="-122"/>
              </a:rPr>
              <a:t>补</a:t>
            </a:r>
            <a:endParaRPr lang="en-US" altLang="zh-CN" sz="2800" baseline="-25000" dirty="0">
              <a:latin typeface="隶书" pitchFamily="49" charset="-122"/>
              <a:ea typeface="隶书" pitchFamily="49" charset="-122"/>
            </a:endParaRP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sz="2800" b="1" u="sng" dirty="0">
                <a:latin typeface="隶书" pitchFamily="49" charset="-122"/>
                <a:ea typeface="隶书" pitchFamily="49" charset="-122"/>
              </a:rPr>
              <a:t>用补码表示有符号数的优点：</a:t>
            </a:r>
            <a:endParaRPr lang="en-US" altLang="zh-CN" sz="2800" b="1" u="sng" dirty="0">
              <a:latin typeface="隶书" pitchFamily="49" charset="-122"/>
              <a:ea typeface="隶书" pitchFamily="49" charset="-122"/>
            </a:endParaRPr>
          </a:p>
          <a:p>
            <a:pPr marL="268288" indent="-268288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负数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的补码与对应正数的补码之间的转换可用同一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方法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━━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求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补运算实现，因而可简化硬件；</a:t>
            </a:r>
          </a:p>
          <a:p>
            <a:pPr marL="0" lvl="2"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可将减法变为加法运算，从而省去减法器；</a:t>
            </a:r>
          </a:p>
          <a:p>
            <a:pPr marL="268288" lvl="2" indent="-268288"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有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符号数和无符号数的加法运算可用同一加法器电路完成，结果都正确。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 marL="0" lvl="2">
              <a:buFont typeface="Arial" pitchFamily="34" charset="0"/>
              <a:buChar char="•"/>
              <a:defRPr/>
            </a:pP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 marL="0" lvl="2">
              <a:defRPr/>
            </a:pPr>
            <a:r>
              <a:rPr lang="en-US" altLang="zh-CN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80x86</a:t>
            </a:r>
            <a:r>
              <a:rPr lang="zh-CN" altLang="en-US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采用补码做机器码，是补码机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755650" y="544513"/>
            <a:ext cx="7993063" cy="595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例：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-50D+33D=-17D  (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采用原码计算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)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  1011 0010 (-50D=-32H)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+   0010 0001 (+33D=+21H)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  1101 0011 (-83D=-53H)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-50D+33D=-17D  (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采用补码计算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)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  1100 1110 (-50D=-32H)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+   0010 0001 (+33D=+21H)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  1110 1111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结果求补：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  1001 0001 (-17D=-11H)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928794" y="2071678"/>
            <a:ext cx="500066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000232" y="4643446"/>
            <a:ext cx="492922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ChangeArrowheads="1"/>
          </p:cNvSpPr>
          <p:nvPr/>
        </p:nvSpPr>
        <p:spPr bwMode="auto">
          <a:xfrm>
            <a:off x="755650" y="544513"/>
            <a:ext cx="7993063" cy="595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：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33D-50D=-17D   (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采用原码计算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)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  0010 0001 (+33D=+21H)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-   0011 0010 (+50D=+32H)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  1110 1111 (-111D=-6FH)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33D-50D=-17D   (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采用补码计算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)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  0010 0001 (+33D=+21H)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+   1100 1110 (-50D=-32H)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  1110 1111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结果求补：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  1001 0001 (-17D=-11H) </a:t>
            </a:r>
          </a:p>
          <a:p>
            <a:pPr marL="182563" indent="-182563">
              <a:spcBef>
                <a:spcPct val="20000"/>
              </a:spcBef>
              <a:buClr>
                <a:schemeClr val="tx2"/>
              </a:buClr>
            </a:pPr>
            <a:endParaRPr lang="en-US" altLang="zh-CN" sz="2800" dirty="0"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928794" y="2071678"/>
            <a:ext cx="514353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928794" y="4643446"/>
            <a:ext cx="514353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0063" y="1450975"/>
          <a:ext cx="8286807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在计算机中计算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看做无符号数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看做有符号数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4708">
                <a:tc>
                  <a:txBody>
                    <a:bodyPr/>
                    <a:lstStyle/>
                    <a:p>
                      <a:endParaRPr lang="en-US" altLang="zh-CN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         1111 0001</a:t>
                      </a:r>
                    </a:p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  +     0000 1100</a:t>
                      </a:r>
                    </a:p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         1111 1101 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</a:rPr>
                        <a:t>                 241</a:t>
                      </a:r>
                    </a:p>
                    <a:p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</a:rPr>
                        <a:t>   +              12</a:t>
                      </a:r>
                    </a:p>
                    <a:p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</a:rPr>
                        <a:t>                 253</a:t>
                      </a:r>
                      <a:endParaRPr lang="en-US" altLang="zh-CN" sz="2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altLang="zh-CN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</a:rPr>
                        <a:t>                 -15</a:t>
                      </a:r>
                    </a:p>
                    <a:p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</a:rPr>
                        <a:t>   +           +12 </a:t>
                      </a:r>
                    </a:p>
                    <a:p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</a:rPr>
                        <a:t>                   -3</a:t>
                      </a:r>
                      <a:endParaRPr lang="en-US" altLang="zh-CN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1111 0001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-     0000 1100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1110 0101 </a:t>
                      </a:r>
                      <a:endParaRPr kumimoji="0" lang="zh-CN" alt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zh-CN" altLang="en-US" sz="28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              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241</a:t>
                      </a:r>
                    </a:p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-               12</a:t>
                      </a:r>
                    </a:p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                229</a:t>
                      </a:r>
                    </a:p>
                    <a:p>
                      <a:endParaRPr lang="zh-CN" altLang="en-US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altLang="zh-CN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</a:rPr>
                        <a:t>                 -15</a:t>
                      </a:r>
                    </a:p>
                    <a:p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</a:rPr>
                        <a:t>   -            +12 </a:t>
                      </a:r>
                    </a:p>
                    <a:p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</a:rPr>
                        <a:t>                  -27</a:t>
                      </a:r>
                      <a:endParaRPr lang="en-US" altLang="zh-CN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714375" y="3213100"/>
            <a:ext cx="23574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14375" y="5427663"/>
            <a:ext cx="235743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429000" y="3213100"/>
            <a:ext cx="23574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215063" y="3213100"/>
            <a:ext cx="235743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286500" y="5429250"/>
            <a:ext cx="23574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00438" y="5427663"/>
            <a:ext cx="2357437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6" name="TextBox 10"/>
          <p:cNvSpPr txBox="1">
            <a:spLocks noChangeArrowheads="1"/>
          </p:cNvSpPr>
          <p:nvPr/>
        </p:nvSpPr>
        <p:spPr bwMode="auto">
          <a:xfrm>
            <a:off x="500063" y="642938"/>
            <a:ext cx="6643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隶书" pitchFamily="49" charset="-122"/>
                <a:ea typeface="隶书" pitchFamily="49" charset="-122"/>
              </a:rPr>
              <a:t>指令系统中不区分带符号数和无符号数：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500063" y="190500"/>
            <a:ext cx="6643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位符号数的表示：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0063" y="714375"/>
          <a:ext cx="8358248" cy="594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十进制数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原码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反码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补码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+127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0111 1111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0111</a:t>
                      </a:r>
                      <a:r>
                        <a:rPr lang="en-US" altLang="zh-CN" sz="2400" baseline="0" dirty="0" smtClean="0">
                          <a:latin typeface="隶书" pitchFamily="49" charset="-122"/>
                          <a:ea typeface="隶书" pitchFamily="49" charset="-122"/>
                        </a:rPr>
                        <a:t> 1111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0111 1111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+126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0111 1110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0111 1110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0111 1110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……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……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……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……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+2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0000 0010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0000 0010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0000 0010</a:t>
                      </a:r>
                      <a:endParaRPr lang="zh-CN" altLang="en-US" sz="2400" dirty="0" smtClean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+1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0000 0001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0000 0001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0000 0001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0000 0000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0000 0000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0000 0000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-1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1000 0001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1111</a:t>
                      </a:r>
                      <a:r>
                        <a:rPr lang="en-US" altLang="zh-CN" sz="2400" baseline="0" dirty="0" smtClean="0">
                          <a:latin typeface="隶书" pitchFamily="49" charset="-122"/>
                          <a:ea typeface="隶书" pitchFamily="49" charset="-122"/>
                        </a:rPr>
                        <a:t> 1110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1111 1111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-2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1000 0010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1111</a:t>
                      </a:r>
                      <a:r>
                        <a:rPr lang="en-US" altLang="zh-CN" sz="2400" baseline="0" dirty="0" smtClean="0">
                          <a:latin typeface="隶书" pitchFamily="49" charset="-122"/>
                          <a:ea typeface="隶书" pitchFamily="49" charset="-122"/>
                        </a:rPr>
                        <a:t> 1101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1111 1110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……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……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……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……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-126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1111 1110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1000 0001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1000 0010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-127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1111 1111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1000 0000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1000 0001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-128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隶书" pitchFamily="49" charset="-122"/>
                          <a:ea typeface="隶书" pitchFamily="49" charset="-122"/>
                        </a:rPr>
                        <a:t>1000 0000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900113" y="992188"/>
            <a:ext cx="76327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计算机中有以下两种运算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逻辑运算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参与运算的二进制数码表示的是逻辑状态。常见的有与、或、非和移位等。</a:t>
            </a:r>
          </a:p>
          <a:p>
            <a:pPr>
              <a:buFont typeface="Wingdings" pitchFamily="2" charset="2"/>
              <a:buNone/>
            </a:pPr>
            <a:endParaRPr lang="zh-CN" altLang="en-US" sz="2800" dirty="0"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算术运算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参与运算的二进制数码表示的是数值大小。常见的有加、减、乘、除、乘方、开方等。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611188" y="246063"/>
            <a:ext cx="5254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计算机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中数码的运算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684213" y="285728"/>
            <a:ext cx="79914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F"/>
              <a:defRPr/>
            </a:pP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补码运算的溢出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判别</a:t>
            </a:r>
            <a:endParaRPr lang="en-US" altLang="zh-CN" sz="2400" dirty="0">
              <a:latin typeface="隶书" pitchFamily="49" charset="-122"/>
              <a:ea typeface="隶书" pitchFamily="49" charset="-122"/>
            </a:endParaRPr>
          </a:p>
          <a:p>
            <a:pPr marL="268288" indent="-268288"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当结果超出补码表示的数值范围时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补码运算将会出错。这种现象称为</a:t>
            </a:r>
            <a:r>
              <a:rPr lang="zh-CN" altLang="en-US" sz="2800" dirty="0">
                <a:latin typeface="Arial" charset="0"/>
                <a:ea typeface="隶书" pitchFamily="49" charset="-122"/>
              </a:rPr>
              <a:t>“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溢出</a:t>
            </a:r>
            <a:r>
              <a:rPr lang="zh-CN" altLang="en-US" sz="2800" dirty="0">
                <a:latin typeface="Arial" charset="0"/>
                <a:ea typeface="隶书" pitchFamily="49" charset="-122"/>
              </a:rPr>
              <a:t>”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。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微机中多采用</a:t>
            </a:r>
            <a:r>
              <a:rPr lang="zh-CN" altLang="en-US" sz="2800" dirty="0">
                <a:latin typeface="Arial" charset="0"/>
                <a:ea typeface="隶书" pitchFamily="49" charset="-122"/>
              </a:rPr>
              <a:t>“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双进位</a:t>
            </a:r>
            <a:r>
              <a:rPr lang="zh-CN" altLang="en-US" sz="2800" dirty="0">
                <a:latin typeface="Arial" charset="0"/>
                <a:ea typeface="隶书" pitchFamily="49" charset="-122"/>
              </a:rPr>
              <a:t>”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法进行溢出判断。</a:t>
            </a:r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714348" y="2357430"/>
            <a:ext cx="792961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49263"/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(1)“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双进位”法</a:t>
            </a:r>
          </a:p>
          <a:p>
            <a:pPr indent="449263"/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如果</a:t>
            </a:r>
            <a:r>
              <a:rPr lang="zh-CN" altLang="en-US" sz="2800" u="sng" dirty="0" smtClean="0">
                <a:latin typeface="隶书" pitchFamily="49" charset="-122"/>
                <a:ea typeface="隶书" pitchFamily="49" charset="-122"/>
              </a:rPr>
              <a:t>次</a:t>
            </a:r>
            <a:r>
              <a:rPr lang="zh-CN" altLang="en-US" sz="2800" u="sng" dirty="0">
                <a:latin typeface="隶书" pitchFamily="49" charset="-122"/>
                <a:ea typeface="隶书" pitchFamily="49" charset="-122"/>
              </a:rPr>
              <a:t>高位向最高位的进位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和</a:t>
            </a:r>
            <a:r>
              <a:rPr lang="zh-CN" altLang="en-US" sz="2800" u="sng" dirty="0">
                <a:latin typeface="隶书" pitchFamily="49" charset="-122"/>
                <a:ea typeface="隶书" pitchFamily="49" charset="-122"/>
              </a:rPr>
              <a:t>最高位向进位位的</a:t>
            </a:r>
            <a:r>
              <a:rPr lang="zh-CN" altLang="en-US" sz="2800" u="sng" dirty="0" smtClean="0">
                <a:latin typeface="隶书" pitchFamily="49" charset="-122"/>
                <a:ea typeface="隶书" pitchFamily="49" charset="-122"/>
              </a:rPr>
              <a:t>进位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均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有或均无则无溢出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；如果两个进位位中只有一个有进位则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一定有溢出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。</a:t>
            </a:r>
          </a:p>
          <a:p>
            <a:pPr indent="449263"/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 indent="449263"/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(2)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符号判断法</a:t>
            </a:r>
          </a:p>
          <a:p>
            <a:pPr indent="449263"/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同号相减无溢出，同号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相加结果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符号与加数符号相反有溢出，相同则无溢出。</a:t>
            </a:r>
          </a:p>
          <a:p>
            <a:pPr indent="449263"/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异号相加无溢出，异号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相减结果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符号与减数符号相同有溢出，相反则无溢出。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6858016" y="1928802"/>
            <a:ext cx="2071702" cy="1000132"/>
          </a:xfrm>
          <a:prstGeom prst="cloudCallout">
            <a:avLst>
              <a:gd name="adj1" fmla="val 2085"/>
              <a:gd name="adj2" fmla="val 1592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kern="0" spc="-100" dirty="0" smtClean="0">
                <a:latin typeface="隶书" pitchFamily="49" charset="-122"/>
                <a:ea typeface="隶书" pitchFamily="49" charset="-122"/>
              </a:rPr>
              <a:t>非常重要</a:t>
            </a:r>
            <a:endParaRPr lang="zh-CN" altLang="en-US" sz="3200" kern="0" spc="-1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7" name="图片 6" descr="u=3090831761,223578240&amp;fm=23&amp;gp=0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501" r="12498" b="8333"/>
          <a:stretch>
            <a:fillRect/>
          </a:stretch>
        </p:blipFill>
        <p:spPr>
          <a:xfrm>
            <a:off x="7858116" y="3571876"/>
            <a:ext cx="1285884" cy="1571636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642910" y="428604"/>
            <a:ext cx="7929618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例：计算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(-67) + (-22) =?</a:t>
            </a:r>
          </a:p>
          <a:p>
            <a:pPr>
              <a:defRPr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-67 = 1100 0011B (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求补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)-&gt;  1011 1101 B</a:t>
            </a:r>
          </a:p>
          <a:p>
            <a:pPr>
              <a:defRPr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+)  -22 = 1001 0110B (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求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补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)-&gt;  1110 1010 B</a:t>
            </a:r>
            <a:endParaRPr lang="zh-CN" altLang="en-US" sz="2800" b="1" baseline="30000" dirty="0" smtClean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-89&lt;= 1101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1001B &lt;-(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求补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)1 1010 0111 B</a:t>
            </a:r>
          </a:p>
          <a:p>
            <a:pPr algn="ctr"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（无溢出）</a:t>
            </a:r>
          </a:p>
          <a:p>
            <a:pPr algn="ctr">
              <a:defRPr/>
            </a:pPr>
            <a:endParaRPr lang="zh-CN" altLang="en-US" sz="2800" dirty="0">
              <a:latin typeface="隶书" pitchFamily="49" charset="-122"/>
              <a:ea typeface="隶书" pitchFamily="49" charset="-122"/>
            </a:endParaRPr>
          </a:p>
          <a:p>
            <a:pPr algn="ctr">
              <a:defRPr/>
            </a:pPr>
            <a:endParaRPr lang="zh-CN" altLang="en-US" sz="2800" dirty="0"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例：计算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(-67) + (-122) =?</a:t>
            </a:r>
          </a:p>
          <a:p>
            <a:pPr>
              <a:defRPr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-67 = 1100 0011B (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求补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)-&gt;  1011 1101 B</a:t>
            </a:r>
          </a:p>
          <a:p>
            <a:pPr>
              <a:defRPr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+)  -122= 1111 1010B (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求补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)-&gt;  1000 0110 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B</a:t>
            </a:r>
            <a:endParaRPr lang="zh-CN" altLang="en-US" sz="2800" b="1" baseline="30000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-189≠0100 0011B &lt;-(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求补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)1 0100 0011 B</a:t>
            </a:r>
          </a:p>
          <a:p>
            <a:pPr>
              <a:defRPr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＋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67   (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有溢出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)</a:t>
            </a:r>
          </a:p>
          <a:p>
            <a:pPr>
              <a:defRPr/>
            </a:pPr>
            <a:endParaRPr lang="en-US" altLang="zh-CN" sz="2800" dirty="0"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14348" y="1785926"/>
            <a:ext cx="79296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图: 联系 7"/>
          <p:cNvSpPr/>
          <p:nvPr/>
        </p:nvSpPr>
        <p:spPr>
          <a:xfrm>
            <a:off x="5929322" y="1714488"/>
            <a:ext cx="71438" cy="7143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6286512" y="1714488"/>
            <a:ext cx="71438" cy="7143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6500826" y="1714488"/>
            <a:ext cx="71438" cy="7143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6715140" y="1714488"/>
            <a:ext cx="71438" cy="7143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6929454" y="1714488"/>
            <a:ext cx="71438" cy="7143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7143768" y="4714884"/>
            <a:ext cx="71438" cy="7143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6000760" y="4714884"/>
            <a:ext cx="71438" cy="7143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785786" y="4784734"/>
            <a:ext cx="79296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流程图: 联系 15"/>
          <p:cNvSpPr/>
          <p:nvPr/>
        </p:nvSpPr>
        <p:spPr>
          <a:xfrm>
            <a:off x="6858016" y="4714884"/>
            <a:ext cx="71438" cy="7143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6643702" y="4714884"/>
            <a:ext cx="71438" cy="7143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429388" y="4714884"/>
            <a:ext cx="71438" cy="7143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685800" y="388938"/>
            <a:ext cx="52546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小数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的定点与浮点表示</a:t>
            </a:r>
          </a:p>
        </p:txBody>
      </p:sp>
      <p:sp>
        <p:nvSpPr>
          <p:cNvPr id="56323" name="Rectangle 6"/>
          <p:cNvSpPr>
            <a:spLocks noChangeArrowheads="1"/>
          </p:cNvSpPr>
          <p:nvPr/>
        </p:nvSpPr>
        <p:spPr bwMode="auto">
          <a:xfrm>
            <a:off x="684213" y="1000108"/>
            <a:ext cx="7848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计算机中不用某个二进制位来表示小数点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而是隐含规定小数点的位置。根据小数点的位置是否固定，数的表示方法可分为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定点表示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和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浮点表示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，相应的机器数就叫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定点数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或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浮点数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。对于任一个二进制数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，通常可表示成：</a:t>
            </a:r>
          </a:p>
        </p:txBody>
      </p:sp>
      <p:sp>
        <p:nvSpPr>
          <p:cNvPr id="56324" name="Rectangle 7"/>
          <p:cNvSpPr>
            <a:spLocks noChangeArrowheads="1"/>
          </p:cNvSpPr>
          <p:nvPr/>
        </p:nvSpPr>
        <p:spPr bwMode="auto">
          <a:xfrm>
            <a:off x="1066800" y="2605088"/>
            <a:ext cx="765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25" name="Rectangle 10"/>
          <p:cNvSpPr>
            <a:spLocks noChangeAspect="1" noChangeArrowheads="1"/>
          </p:cNvSpPr>
          <p:nvPr/>
        </p:nvSpPr>
        <p:spPr bwMode="auto">
          <a:xfrm>
            <a:off x="3500430" y="3286124"/>
            <a:ext cx="25003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X=2</a:t>
            </a:r>
            <a:r>
              <a:rPr lang="en-US" altLang="zh-CN" sz="3600" baseline="30000" dirty="0">
                <a:latin typeface="隶书" pitchFamily="49" charset="-122"/>
                <a:ea typeface="隶书" pitchFamily="49" charset="-122"/>
              </a:rPr>
              <a:t>J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3600" dirty="0">
                <a:latin typeface="Arial" charset="0"/>
                <a:ea typeface="隶书" pitchFamily="49" charset="-122"/>
              </a:rPr>
              <a:t>·</a:t>
            </a:r>
            <a:r>
              <a:rPr lang="en-US" altLang="zh-CN" sz="3600" dirty="0">
                <a:latin typeface="隶书" pitchFamily="49" charset="-122"/>
                <a:ea typeface="隶书" pitchFamily="49" charset="-122"/>
              </a:rPr>
              <a:t>S</a:t>
            </a:r>
          </a:p>
        </p:txBody>
      </p:sp>
      <p:sp>
        <p:nvSpPr>
          <p:cNvPr id="56326" name="Rectangle 11"/>
          <p:cNvSpPr>
            <a:spLocks noChangeArrowheads="1"/>
          </p:cNvSpPr>
          <p:nvPr/>
        </p:nvSpPr>
        <p:spPr bwMode="auto">
          <a:xfrm>
            <a:off x="684213" y="3899134"/>
            <a:ext cx="7848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其中，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S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为数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的尾数，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J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为数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的阶码，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为阶码的底。尾数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S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表示数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的全部有效数字，阶码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J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则指出了小数点的位置。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S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值和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J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值均可正可负。当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J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固定时，表示是定点数；当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J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值可变时，表示是浮点数。</a:t>
            </a:r>
          </a:p>
        </p:txBody>
      </p:sp>
      <p:pic>
        <p:nvPicPr>
          <p:cNvPr id="8" name="图片 7" descr="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30" y="2643182"/>
            <a:ext cx="1625397" cy="162539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900113" y="333375"/>
            <a:ext cx="76327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F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定点数</a:t>
            </a:r>
          </a:p>
          <a:p>
            <a:pPr>
              <a:defRPr/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    根据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小数点固定的位置不同。定点数有定点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(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纯）整数和定点（纯）小数两种。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J=0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S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为纯整数时，小数点固定在数的最低位之后，称为定点整数；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J=0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S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为纯小数时，小数点固定在数的最高位之前，成为定点小数。</a:t>
            </a:r>
          </a:p>
          <a:p>
            <a:pPr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两者在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计算机中表示形式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没区别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，其</a:t>
            </a:r>
            <a:r>
              <a:rPr lang="zh-CN" altLang="en-US" sz="2800" u="sng" dirty="0">
                <a:latin typeface="隶书" pitchFamily="49" charset="-122"/>
                <a:ea typeface="隶书" pitchFamily="49" charset="-122"/>
              </a:rPr>
              <a:t>小数点完全靠事先的约定而隐含在不同位置</a:t>
            </a:r>
            <a:r>
              <a:rPr lang="zh-CN" altLang="en-US" sz="2800" u="sng" dirty="0" smtClean="0">
                <a:latin typeface="隶书" pitchFamily="49" charset="-122"/>
                <a:ea typeface="隶书" pitchFamily="49" charset="-122"/>
              </a:rPr>
              <a:t>：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990600" y="31242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仿宋_GB2312" pitchFamily="49" charset="-122"/>
                <a:ea typeface="楷体_GB2312" pitchFamily="49" charset="-122"/>
              </a:rPr>
              <a:t>  </a:t>
            </a:r>
            <a:endParaRPr lang="en-US" altLang="zh-CN" sz="2400" b="1">
              <a:solidFill>
                <a:srgbClr val="CCFF33"/>
              </a:solidFill>
              <a:latin typeface="仿宋_GB2312" pitchFamily="49" charset="-122"/>
              <a:ea typeface="楷体_GB2312" pitchFamily="49" charset="-122"/>
            </a:endParaRPr>
          </a:p>
        </p:txBody>
      </p:sp>
      <p:grpSp>
        <p:nvGrpSpPr>
          <p:cNvPr id="57348" name="Group 37"/>
          <p:cNvGrpSpPr>
            <a:grpSpLocks/>
          </p:cNvGrpSpPr>
          <p:nvPr/>
        </p:nvGrpSpPr>
        <p:grpSpPr bwMode="auto">
          <a:xfrm>
            <a:off x="214282" y="4572008"/>
            <a:ext cx="3857625" cy="1924050"/>
            <a:chOff x="450" y="2656"/>
            <a:chExt cx="2430" cy="1212"/>
          </a:xfrm>
        </p:grpSpPr>
        <p:sp>
          <p:nvSpPr>
            <p:cNvPr id="57357" name="Rectangle 10"/>
            <p:cNvSpPr>
              <a:spLocks noChangeArrowheads="1"/>
            </p:cNvSpPr>
            <p:nvPr/>
          </p:nvSpPr>
          <p:spPr bwMode="auto">
            <a:xfrm>
              <a:off x="1097" y="3538"/>
              <a:ext cx="10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隶书" pitchFamily="49" charset="-122"/>
                  <a:ea typeface="隶书" pitchFamily="49" charset="-122"/>
                </a:rPr>
                <a:t>定点整数</a:t>
              </a:r>
            </a:p>
          </p:txBody>
        </p:sp>
        <p:sp>
          <p:nvSpPr>
            <p:cNvPr id="57358" name="Rectangle 12"/>
            <p:cNvSpPr>
              <a:spLocks noChangeArrowheads="1"/>
            </p:cNvSpPr>
            <p:nvPr/>
          </p:nvSpPr>
          <p:spPr bwMode="auto">
            <a:xfrm>
              <a:off x="450" y="2659"/>
              <a:ext cx="812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符号位</a:t>
              </a:r>
            </a:p>
          </p:txBody>
        </p:sp>
        <p:sp>
          <p:nvSpPr>
            <p:cNvPr id="57359" name="Rectangle 13"/>
            <p:cNvSpPr>
              <a:spLocks noChangeArrowheads="1"/>
            </p:cNvSpPr>
            <p:nvPr/>
          </p:nvSpPr>
          <p:spPr bwMode="auto">
            <a:xfrm>
              <a:off x="1267" y="2656"/>
              <a:ext cx="1587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数值位</a:t>
              </a:r>
              <a:r>
                <a:rPr lang="en-US" altLang="zh-CN" sz="2800" dirty="0">
                  <a:latin typeface="隶书" pitchFamily="49" charset="-122"/>
                  <a:ea typeface="隶书" pitchFamily="49" charset="-122"/>
                </a:rPr>
                <a:t>(</a:t>
              </a:r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尾数</a:t>
              </a:r>
              <a:r>
                <a:rPr lang="en-US" altLang="zh-CN" sz="2800" dirty="0">
                  <a:latin typeface="隶书" pitchFamily="49" charset="-122"/>
                  <a:ea typeface="隶书" pitchFamily="49" charset="-122"/>
                </a:rPr>
                <a:t>S)</a:t>
              </a:r>
            </a:p>
          </p:txBody>
        </p:sp>
        <p:sp>
          <p:nvSpPr>
            <p:cNvPr id="57360" name="Rectangle 14"/>
            <p:cNvSpPr>
              <a:spLocks noChangeArrowheads="1"/>
            </p:cNvSpPr>
            <p:nvPr/>
          </p:nvSpPr>
          <p:spPr bwMode="auto">
            <a:xfrm>
              <a:off x="461" y="3232"/>
              <a:ext cx="17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隐含小数点位置</a:t>
              </a:r>
            </a:p>
          </p:txBody>
        </p:sp>
        <p:grpSp>
          <p:nvGrpSpPr>
            <p:cNvPr id="57361" name="Group 18"/>
            <p:cNvGrpSpPr>
              <a:grpSpLocks/>
            </p:cNvGrpSpPr>
            <p:nvPr/>
          </p:nvGrpSpPr>
          <p:grpSpPr bwMode="auto">
            <a:xfrm>
              <a:off x="2112" y="2941"/>
              <a:ext cx="768" cy="480"/>
              <a:chOff x="1593" y="2556"/>
              <a:chExt cx="768" cy="480"/>
            </a:xfrm>
          </p:grpSpPr>
          <p:sp>
            <p:nvSpPr>
              <p:cNvPr id="57362" name="Line 19"/>
              <p:cNvSpPr>
                <a:spLocks noChangeShapeType="1"/>
              </p:cNvSpPr>
              <p:nvPr/>
            </p:nvSpPr>
            <p:spPr bwMode="auto">
              <a:xfrm>
                <a:off x="1593" y="303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63" name="Line 20"/>
              <p:cNvSpPr>
                <a:spLocks noChangeShapeType="1"/>
              </p:cNvSpPr>
              <p:nvPr/>
            </p:nvSpPr>
            <p:spPr bwMode="auto">
              <a:xfrm flipV="1">
                <a:off x="2361" y="255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7349" name="Group 38"/>
          <p:cNvGrpSpPr>
            <a:grpSpLocks/>
          </p:cNvGrpSpPr>
          <p:nvPr/>
        </p:nvGrpSpPr>
        <p:grpSpPr bwMode="auto">
          <a:xfrm>
            <a:off x="4214782" y="4576784"/>
            <a:ext cx="4613274" cy="1874837"/>
            <a:chOff x="2970" y="2659"/>
            <a:chExt cx="2906" cy="1181"/>
          </a:xfrm>
        </p:grpSpPr>
        <p:sp>
          <p:nvSpPr>
            <p:cNvPr id="57350" name="Rectangle 22"/>
            <p:cNvSpPr>
              <a:spLocks noChangeArrowheads="1"/>
            </p:cNvSpPr>
            <p:nvPr/>
          </p:nvSpPr>
          <p:spPr bwMode="auto">
            <a:xfrm>
              <a:off x="3696" y="3510"/>
              <a:ext cx="10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隶书" pitchFamily="49" charset="-122"/>
                </a:rPr>
                <a:t>定点小数</a:t>
              </a:r>
            </a:p>
          </p:txBody>
        </p:sp>
        <p:sp>
          <p:nvSpPr>
            <p:cNvPr id="57351" name="Rectangle 25"/>
            <p:cNvSpPr>
              <a:spLocks noChangeArrowheads="1"/>
            </p:cNvSpPr>
            <p:nvPr/>
          </p:nvSpPr>
          <p:spPr bwMode="auto">
            <a:xfrm>
              <a:off x="2970" y="2659"/>
              <a:ext cx="817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latin typeface="黑体" pitchFamily="2" charset="-122"/>
                  <a:ea typeface="隶书" pitchFamily="49" charset="-122"/>
                </a:rPr>
                <a:t>符号位</a:t>
              </a:r>
            </a:p>
          </p:txBody>
        </p:sp>
        <p:sp>
          <p:nvSpPr>
            <p:cNvPr id="57352" name="Rectangle 26"/>
            <p:cNvSpPr>
              <a:spLocks noChangeArrowheads="1"/>
            </p:cNvSpPr>
            <p:nvPr/>
          </p:nvSpPr>
          <p:spPr bwMode="auto">
            <a:xfrm>
              <a:off x="3787" y="2659"/>
              <a:ext cx="1587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数值位</a:t>
              </a:r>
              <a:r>
                <a:rPr lang="en-US" altLang="zh-CN" sz="2800" dirty="0">
                  <a:latin typeface="隶书" pitchFamily="49" charset="-122"/>
                  <a:ea typeface="隶书" pitchFamily="49" charset="-122"/>
                </a:rPr>
                <a:t>(</a:t>
              </a:r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尾数</a:t>
              </a:r>
              <a:r>
                <a:rPr lang="en-US" altLang="zh-CN" sz="2800" dirty="0">
                  <a:latin typeface="隶书" pitchFamily="49" charset="-122"/>
                  <a:ea typeface="隶书" pitchFamily="49" charset="-122"/>
                </a:rPr>
                <a:t>S)</a:t>
              </a:r>
            </a:p>
          </p:txBody>
        </p:sp>
        <p:sp>
          <p:nvSpPr>
            <p:cNvPr id="57353" name="Rectangle 27"/>
            <p:cNvSpPr>
              <a:spLocks noChangeArrowheads="1"/>
            </p:cNvSpPr>
            <p:nvPr/>
          </p:nvSpPr>
          <p:spPr bwMode="auto">
            <a:xfrm>
              <a:off x="4176" y="3192"/>
              <a:ext cx="17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黑体" pitchFamily="2" charset="-122"/>
                  <a:ea typeface="隶书" pitchFamily="49" charset="-122"/>
                </a:rPr>
                <a:t>隐含小数点位置</a:t>
              </a:r>
            </a:p>
          </p:txBody>
        </p:sp>
        <p:grpSp>
          <p:nvGrpSpPr>
            <p:cNvPr id="57354" name="Group 32"/>
            <p:cNvGrpSpPr>
              <a:grpSpLocks/>
            </p:cNvGrpSpPr>
            <p:nvPr/>
          </p:nvGrpSpPr>
          <p:grpSpPr bwMode="auto">
            <a:xfrm>
              <a:off x="3792" y="2931"/>
              <a:ext cx="384" cy="432"/>
              <a:chOff x="3744" y="2592"/>
              <a:chExt cx="384" cy="432"/>
            </a:xfrm>
          </p:grpSpPr>
          <p:sp>
            <p:nvSpPr>
              <p:cNvPr id="57355" name="Line 33"/>
              <p:cNvSpPr>
                <a:spLocks noChangeShapeType="1"/>
              </p:cNvSpPr>
              <p:nvPr/>
            </p:nvSpPr>
            <p:spPr bwMode="auto">
              <a:xfrm flipH="1">
                <a:off x="3744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56" name="Line 34"/>
              <p:cNvSpPr>
                <a:spLocks noChangeShapeType="1"/>
              </p:cNvSpPr>
              <p:nvPr/>
            </p:nvSpPr>
            <p:spPr bwMode="auto">
              <a:xfrm flipV="1">
                <a:off x="3744" y="259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6" descr="2007040310590150617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785794"/>
            <a:ext cx="428628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图片 7" descr="080644553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3571876"/>
            <a:ext cx="3857652" cy="3039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jbh10051908309020a84bc664094c.gif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500438"/>
            <a:ext cx="4043510" cy="3109917"/>
          </a:xfrm>
          <a:prstGeom prst="rect">
            <a:avLst/>
          </a:prstGeom>
        </p:spPr>
      </p:pic>
      <p:sp>
        <p:nvSpPr>
          <p:cNvPr id="7" name="横卷形 6"/>
          <p:cNvSpPr/>
          <p:nvPr/>
        </p:nvSpPr>
        <p:spPr>
          <a:xfrm>
            <a:off x="214282" y="357166"/>
            <a:ext cx="2714644" cy="2500330"/>
          </a:xfrm>
          <a:prstGeom prst="horizontalScroll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隶书" pitchFamily="49" charset="-122"/>
                <a:ea typeface="隶书" pitchFamily="49" charset="-122"/>
                <a:cs typeface="Arial" pitchFamily="34" charset="0"/>
              </a:rPr>
              <a:t>信息管理（数据处理）</a:t>
            </a:r>
            <a:endParaRPr lang="zh-CN" altLang="en-US" sz="32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611188" y="679906"/>
            <a:ext cx="79216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F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浮点数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 又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称实数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即浮点数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，此类数以指数形式表示：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±L</a:t>
            </a:r>
            <a:r>
              <a:rPr lang="el-GR" altLang="zh-CN" sz="2800" dirty="0">
                <a:ea typeface="隶书" pitchFamily="49" charset="-122"/>
                <a:cs typeface="Times New Roman" pitchFamily="18" charset="0"/>
              </a:rPr>
              <a:t>·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sz="2800" baseline="30000" dirty="0">
                <a:latin typeface="隶书" pitchFamily="49" charset="-122"/>
                <a:ea typeface="隶书" pitchFamily="49" charset="-122"/>
                <a:cs typeface="Times New Roman" pitchFamily="18" charset="0"/>
              </a:rPr>
              <a:t>±C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  <a:cs typeface="Times New Roman" pitchFamily="18" charset="0"/>
              </a:rPr>
              <a:t>，其中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  <a:cs typeface="Times New Roman" pitchFamily="18" charset="0"/>
              </a:rPr>
              <a:t>为阶数，其位数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决定数据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  <a:cs typeface="Times New Roman" pitchFamily="18" charset="0"/>
              </a:rPr>
              <a:t>的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范围，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  <a:cs typeface="Times New Roman" pitchFamily="18" charset="0"/>
              </a:rPr>
              <a:t>L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  <a:cs typeface="Times New Roman" pitchFamily="18" charset="0"/>
              </a:rPr>
              <a:t>为尾数，其位数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决定数据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  <a:cs typeface="Times New Roman" pitchFamily="18" charset="0"/>
              </a:rPr>
              <a:t>的精度。阶符与尾符分别表示阶数与尾数的符号，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  <a:cs typeface="Times New Roman" pitchFamily="18" charset="0"/>
              </a:rPr>
              <a:t>0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  <a:cs typeface="Times New Roman" pitchFamily="18" charset="0"/>
              </a:rPr>
              <a:t>表示“＋”，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  <a:cs typeface="Times New Roman" pitchFamily="18" charset="0"/>
              </a:rPr>
              <a:t>表示“－”</a:t>
            </a:r>
          </a:p>
        </p:txBody>
      </p:sp>
      <p:grpSp>
        <p:nvGrpSpPr>
          <p:cNvPr id="58373" name="Group 32"/>
          <p:cNvGrpSpPr>
            <a:grpSpLocks/>
          </p:cNvGrpSpPr>
          <p:nvPr/>
        </p:nvGrpSpPr>
        <p:grpSpPr bwMode="auto">
          <a:xfrm>
            <a:off x="1285852" y="3943361"/>
            <a:ext cx="6335713" cy="1057275"/>
            <a:chOff x="1066" y="1173"/>
            <a:chExt cx="3991" cy="666"/>
          </a:xfrm>
        </p:grpSpPr>
        <p:sp>
          <p:nvSpPr>
            <p:cNvPr id="58384" name="Rectangle 6"/>
            <p:cNvSpPr>
              <a:spLocks noChangeArrowheads="1"/>
            </p:cNvSpPr>
            <p:nvPr/>
          </p:nvSpPr>
          <p:spPr bwMode="auto">
            <a:xfrm>
              <a:off x="3334" y="1509"/>
              <a:ext cx="10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尾数部分</a:t>
              </a:r>
            </a:p>
          </p:txBody>
        </p:sp>
        <p:sp>
          <p:nvSpPr>
            <p:cNvPr id="58385" name="Rectangle 8"/>
            <p:cNvSpPr>
              <a:spLocks noChangeArrowheads="1"/>
            </p:cNvSpPr>
            <p:nvPr/>
          </p:nvSpPr>
          <p:spPr bwMode="auto">
            <a:xfrm>
              <a:off x="1066" y="1173"/>
              <a:ext cx="371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阶符  </a:t>
              </a:r>
              <a:r>
                <a:rPr lang="zh-CN" altLang="en-US" sz="2800" dirty="0" smtClean="0">
                  <a:latin typeface="隶书" pitchFamily="49" charset="-122"/>
                  <a:ea typeface="隶书" pitchFamily="49" charset="-122"/>
                </a:rPr>
                <a:t>阶数</a:t>
              </a:r>
              <a:r>
                <a:rPr lang="en-US" altLang="zh-CN" sz="2800" dirty="0">
                  <a:latin typeface="隶书" pitchFamily="49" charset="-122"/>
                  <a:ea typeface="隶书" pitchFamily="49" charset="-122"/>
                </a:rPr>
                <a:t>C   </a:t>
              </a:r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尾符     </a:t>
              </a:r>
              <a:r>
                <a:rPr lang="zh-CN" altLang="en-US" sz="2800" dirty="0" smtClean="0">
                  <a:latin typeface="隶书" pitchFamily="49" charset="-122"/>
                  <a:ea typeface="隶书" pitchFamily="49" charset="-122"/>
                </a:rPr>
                <a:t>  </a:t>
              </a:r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尾数</a:t>
              </a:r>
              <a:r>
                <a:rPr lang="en-US" altLang="zh-CN" sz="2800" dirty="0">
                  <a:latin typeface="隶书" pitchFamily="49" charset="-122"/>
                  <a:ea typeface="隶书" pitchFamily="49" charset="-122"/>
                </a:rPr>
                <a:t>L</a:t>
              </a:r>
            </a:p>
          </p:txBody>
        </p:sp>
        <p:sp>
          <p:nvSpPr>
            <p:cNvPr id="58386" name="Rectangle 9"/>
            <p:cNvSpPr>
              <a:spLocks noChangeArrowheads="1"/>
            </p:cNvSpPr>
            <p:nvPr/>
          </p:nvSpPr>
          <p:spPr bwMode="auto">
            <a:xfrm>
              <a:off x="1350" y="1509"/>
              <a:ext cx="10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阶码部分</a:t>
              </a:r>
            </a:p>
          </p:txBody>
        </p:sp>
        <p:sp>
          <p:nvSpPr>
            <p:cNvPr id="58387" name="Line 11"/>
            <p:cNvSpPr>
              <a:spLocks noChangeShapeType="1"/>
            </p:cNvSpPr>
            <p:nvPr/>
          </p:nvSpPr>
          <p:spPr bwMode="auto">
            <a:xfrm>
              <a:off x="1066" y="120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8" name="Line 13"/>
            <p:cNvSpPr>
              <a:spLocks noChangeShapeType="1"/>
            </p:cNvSpPr>
            <p:nvPr/>
          </p:nvSpPr>
          <p:spPr bwMode="auto">
            <a:xfrm>
              <a:off x="5057" y="120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9" name="Line 14"/>
            <p:cNvSpPr>
              <a:spLocks noChangeShapeType="1"/>
            </p:cNvSpPr>
            <p:nvPr/>
          </p:nvSpPr>
          <p:spPr bwMode="auto">
            <a:xfrm>
              <a:off x="1786" y="120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0" name="Line 15"/>
            <p:cNvSpPr>
              <a:spLocks noChangeShapeType="1"/>
            </p:cNvSpPr>
            <p:nvPr/>
          </p:nvSpPr>
          <p:spPr bwMode="auto">
            <a:xfrm>
              <a:off x="2641" y="120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1" name="Line 16"/>
            <p:cNvSpPr>
              <a:spLocks noChangeShapeType="1"/>
            </p:cNvSpPr>
            <p:nvPr/>
          </p:nvSpPr>
          <p:spPr bwMode="auto">
            <a:xfrm>
              <a:off x="3496" y="121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2" name="Line 17"/>
            <p:cNvSpPr>
              <a:spLocks noChangeShapeType="1"/>
            </p:cNvSpPr>
            <p:nvPr/>
          </p:nvSpPr>
          <p:spPr bwMode="auto">
            <a:xfrm>
              <a:off x="1066" y="149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3" name="Line 18"/>
            <p:cNvSpPr>
              <a:spLocks noChangeShapeType="1"/>
            </p:cNvSpPr>
            <p:nvPr/>
          </p:nvSpPr>
          <p:spPr bwMode="auto">
            <a:xfrm>
              <a:off x="2641" y="149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4" name="Line 19"/>
            <p:cNvSpPr>
              <a:spLocks noChangeShapeType="1"/>
            </p:cNvSpPr>
            <p:nvPr/>
          </p:nvSpPr>
          <p:spPr bwMode="auto">
            <a:xfrm>
              <a:off x="5057" y="149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9" name="Line 30"/>
            <p:cNvSpPr>
              <a:spLocks noChangeShapeType="1"/>
            </p:cNvSpPr>
            <p:nvPr/>
          </p:nvSpPr>
          <p:spPr bwMode="auto">
            <a:xfrm>
              <a:off x="1066" y="1498"/>
              <a:ext cx="39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0" name="Line 31"/>
            <p:cNvSpPr>
              <a:spLocks noChangeShapeType="1"/>
            </p:cNvSpPr>
            <p:nvPr/>
          </p:nvSpPr>
          <p:spPr bwMode="auto">
            <a:xfrm>
              <a:off x="1066" y="1204"/>
              <a:ext cx="39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6" name="直接箭头连接符 35"/>
          <p:cNvCxnSpPr/>
          <p:nvPr/>
        </p:nvCxnSpPr>
        <p:spPr>
          <a:xfrm rot="10800000">
            <a:off x="3857620" y="472917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572264" y="4729179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>
            <a:off x="1285852" y="472917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428992" y="472917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4"/>
          <p:cNvSpPr>
            <a:spLocks noChangeArrowheads="1"/>
          </p:cNvSpPr>
          <p:nvPr/>
        </p:nvSpPr>
        <p:spPr bwMode="auto">
          <a:xfrm>
            <a:off x="611188" y="749287"/>
            <a:ext cx="79232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国际标准（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IEEE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754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）单精度浮点数一般由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个字节组成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格式如下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: 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38200" y="4343400"/>
            <a:ext cx="8001000" cy="1524000"/>
            <a:chOff x="528" y="2736"/>
            <a:chExt cx="5040" cy="960"/>
          </a:xfrm>
        </p:grpSpPr>
        <p:sp>
          <p:nvSpPr>
            <p:cNvPr id="58401" name="Rectangle 26"/>
            <p:cNvSpPr>
              <a:spLocks noChangeArrowheads="1"/>
            </p:cNvSpPr>
            <p:nvPr/>
          </p:nvSpPr>
          <p:spPr bwMode="auto">
            <a:xfrm>
              <a:off x="528" y="2736"/>
              <a:ext cx="50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latin typeface="楷体_GB2312" pitchFamily="49" charset="-122"/>
                  <a:ea typeface="楷体_GB2312" pitchFamily="49" charset="-122"/>
                </a:rPr>
                <a:t>  </a:t>
              </a:r>
              <a:endParaRPr lang="en-US" altLang="zh-CN" sz="2400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58402" name="Rectangle 27"/>
            <p:cNvSpPr>
              <a:spLocks noChangeArrowheads="1"/>
            </p:cNvSpPr>
            <p:nvPr/>
          </p:nvSpPr>
          <p:spPr bwMode="auto">
            <a:xfrm>
              <a:off x="556" y="3408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2400"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357313" y="2071682"/>
            <a:ext cx="6488113" cy="944564"/>
            <a:chOff x="855" y="2659"/>
            <a:chExt cx="4087" cy="595"/>
          </a:xfrm>
        </p:grpSpPr>
        <p:sp>
          <p:nvSpPr>
            <p:cNvPr id="58376" name="Rectangle 35"/>
            <p:cNvSpPr>
              <a:spLocks noChangeArrowheads="1"/>
            </p:cNvSpPr>
            <p:nvPr/>
          </p:nvSpPr>
          <p:spPr bwMode="auto">
            <a:xfrm>
              <a:off x="884" y="2924"/>
              <a:ext cx="405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符号  </a:t>
              </a:r>
              <a:r>
                <a:rPr lang="zh-CN" altLang="en-US" sz="2800" dirty="0" smtClean="0"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阶码</a:t>
              </a:r>
              <a:r>
                <a:rPr lang="en-US" altLang="zh-CN" sz="2800" dirty="0">
                  <a:latin typeface="隶书" pitchFamily="49" charset="-122"/>
                  <a:ea typeface="隶书" pitchFamily="49" charset="-122"/>
                </a:rPr>
                <a:t>P(8</a:t>
              </a:r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位</a:t>
              </a:r>
              <a:r>
                <a:rPr lang="en-US" altLang="zh-CN" sz="2800" dirty="0">
                  <a:latin typeface="隶书" pitchFamily="49" charset="-122"/>
                  <a:ea typeface="隶书" pitchFamily="49" charset="-122"/>
                </a:rPr>
                <a:t>)     </a:t>
              </a:r>
              <a:r>
                <a:rPr lang="zh-CN" altLang="en-US" sz="2800" dirty="0" smtClean="0">
                  <a:latin typeface="隶书" pitchFamily="49" charset="-122"/>
                  <a:ea typeface="隶书" pitchFamily="49" charset="-122"/>
                </a:rPr>
                <a:t>尾数</a:t>
              </a:r>
              <a:r>
                <a:rPr lang="en-US" altLang="zh-CN" sz="2800" dirty="0">
                  <a:latin typeface="隶书" pitchFamily="49" charset="-122"/>
                  <a:ea typeface="隶书" pitchFamily="49" charset="-122"/>
                </a:rPr>
                <a:t>L(23</a:t>
              </a:r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位</a:t>
              </a:r>
              <a:r>
                <a:rPr lang="en-US" altLang="zh-CN" sz="2800" dirty="0">
                  <a:latin typeface="隶书" pitchFamily="49" charset="-122"/>
                  <a:ea typeface="隶书" pitchFamily="49" charset="-122"/>
                </a:rPr>
                <a:t>)</a:t>
              </a:r>
            </a:p>
          </p:txBody>
        </p:sp>
        <p:sp>
          <p:nvSpPr>
            <p:cNvPr id="58377" name="Line 37"/>
            <p:cNvSpPr>
              <a:spLocks noChangeShapeType="1"/>
            </p:cNvSpPr>
            <p:nvPr/>
          </p:nvSpPr>
          <p:spPr bwMode="auto">
            <a:xfrm>
              <a:off x="884" y="295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8" name="Line 38"/>
            <p:cNvSpPr>
              <a:spLocks noChangeShapeType="1"/>
            </p:cNvSpPr>
            <p:nvPr/>
          </p:nvSpPr>
          <p:spPr bwMode="auto">
            <a:xfrm>
              <a:off x="4875" y="295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9" name="Line 39"/>
            <p:cNvSpPr>
              <a:spLocks noChangeShapeType="1"/>
            </p:cNvSpPr>
            <p:nvPr/>
          </p:nvSpPr>
          <p:spPr bwMode="auto">
            <a:xfrm>
              <a:off x="1604" y="295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0" name="Line 41"/>
            <p:cNvSpPr>
              <a:spLocks noChangeShapeType="1"/>
            </p:cNvSpPr>
            <p:nvPr/>
          </p:nvSpPr>
          <p:spPr bwMode="auto">
            <a:xfrm>
              <a:off x="3061" y="295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1" name="Line 49"/>
            <p:cNvSpPr>
              <a:spLocks noChangeShapeType="1"/>
            </p:cNvSpPr>
            <p:nvPr/>
          </p:nvSpPr>
          <p:spPr bwMode="auto">
            <a:xfrm>
              <a:off x="884" y="3249"/>
              <a:ext cx="39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2" name="Line 50"/>
            <p:cNvSpPr>
              <a:spLocks noChangeShapeType="1"/>
            </p:cNvSpPr>
            <p:nvPr/>
          </p:nvSpPr>
          <p:spPr bwMode="auto">
            <a:xfrm>
              <a:off x="884" y="2955"/>
              <a:ext cx="39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3" name="Rectangle 51"/>
            <p:cNvSpPr>
              <a:spLocks noChangeArrowheads="1"/>
            </p:cNvSpPr>
            <p:nvPr/>
          </p:nvSpPr>
          <p:spPr bwMode="auto">
            <a:xfrm>
              <a:off x="855" y="2659"/>
              <a:ext cx="35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隶书" pitchFamily="49" charset="-122"/>
                  <a:ea typeface="隶书" pitchFamily="49" charset="-122"/>
                </a:rPr>
                <a:t>  </a:t>
              </a:r>
              <a:r>
                <a:rPr lang="en-US" altLang="zh-CN" sz="2800" dirty="0">
                  <a:latin typeface="隶书" pitchFamily="49" charset="-122"/>
                  <a:ea typeface="隶书" pitchFamily="49" charset="-122"/>
                </a:rPr>
                <a:t>31     </a:t>
              </a:r>
              <a:r>
                <a:rPr lang="en-US" altLang="zh-CN" sz="2800" dirty="0" smtClean="0">
                  <a:latin typeface="隶书" pitchFamily="49" charset="-122"/>
                  <a:ea typeface="隶书" pitchFamily="49" charset="-122"/>
                </a:rPr>
                <a:t> </a:t>
              </a:r>
              <a:r>
                <a:rPr lang="en-US" altLang="zh-CN" sz="2800" dirty="0">
                  <a:latin typeface="隶书" pitchFamily="49" charset="-122"/>
                  <a:ea typeface="隶书" pitchFamily="49" charset="-122"/>
                </a:rPr>
                <a:t>30</a:t>
              </a:r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－</a:t>
              </a:r>
              <a:r>
                <a:rPr lang="en-US" altLang="zh-CN" sz="2800" dirty="0">
                  <a:latin typeface="隶书" pitchFamily="49" charset="-122"/>
                  <a:ea typeface="隶书" pitchFamily="49" charset="-122"/>
                </a:rPr>
                <a:t>23       </a:t>
              </a:r>
              <a:r>
                <a:rPr lang="en-US" altLang="zh-CN" sz="2800" dirty="0" smtClean="0">
                  <a:latin typeface="隶书" pitchFamily="49" charset="-122"/>
                  <a:ea typeface="隶书" pitchFamily="49" charset="-122"/>
                </a:rPr>
                <a:t>  </a:t>
              </a:r>
              <a:r>
                <a:rPr lang="en-US" altLang="zh-CN" sz="2800" dirty="0">
                  <a:latin typeface="隶书" pitchFamily="49" charset="-122"/>
                  <a:ea typeface="隶书" pitchFamily="49" charset="-122"/>
                </a:rPr>
                <a:t>22</a:t>
              </a:r>
              <a:r>
                <a:rPr lang="zh-CN" altLang="en-US" sz="2800" dirty="0">
                  <a:latin typeface="隶书" pitchFamily="49" charset="-122"/>
                  <a:ea typeface="隶书" pitchFamily="49" charset="-122"/>
                </a:rPr>
                <a:t>－</a:t>
              </a:r>
              <a:r>
                <a:rPr lang="en-US" altLang="zh-CN" sz="2800" dirty="0">
                  <a:latin typeface="隶书" pitchFamily="49" charset="-122"/>
                  <a:ea typeface="隶书" pitchFamily="49" charset="-122"/>
                </a:rPr>
                <a:t>0</a:t>
              </a:r>
            </a:p>
          </p:txBody>
        </p:sp>
      </p:grpSp>
      <p:sp>
        <p:nvSpPr>
          <p:cNvPr id="58375" name="Rectangle 53"/>
          <p:cNvSpPr>
            <a:spLocks noChangeArrowheads="1"/>
          </p:cNvSpPr>
          <p:nvPr/>
        </p:nvSpPr>
        <p:spPr bwMode="auto">
          <a:xfrm>
            <a:off x="611188" y="3429000"/>
            <a:ext cx="81375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尾数占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23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位，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D22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D0(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共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23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用绝对值表示有效数据，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D31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表示数据的符号；阶码占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(D30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D23)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 按尾数归一化要求，二进制尾数的整数部分一定是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，故尾数只写小数部分，阶码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P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7FH±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阶数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C(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阶符为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则加，阶符为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则减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4"/>
          <p:cNvSpPr>
            <a:spLocks noChangeArrowheads="1"/>
          </p:cNvSpPr>
          <p:nvPr/>
        </p:nvSpPr>
        <p:spPr bwMode="auto">
          <a:xfrm>
            <a:off x="428596" y="101679"/>
            <a:ext cx="8215369" cy="668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: 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用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IEEE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754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标准表示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876.5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为单精度浮点数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876.5D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11 0110 1100.100B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1.10110110010000000000000×2</a:t>
            </a:r>
            <a:r>
              <a:rPr lang="en-US" altLang="zh-CN" sz="2800" baseline="30000" dirty="0">
                <a:latin typeface="隶书" pitchFamily="49" charset="-122"/>
                <a:ea typeface="隶书" pitchFamily="49" charset="-122"/>
              </a:rPr>
              <a:t>1001B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则：尾数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L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10110110010000000000000B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阶码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P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7FH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＋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1001B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01111111B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＋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1001B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10001000B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则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：</a:t>
            </a:r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876.5D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 10001000 10110110010000000000000B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: 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用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IEEE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754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标准表示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-0.125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为单精度浮点数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-0.125D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-0.0010000B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-1.00000000000000000000000×2</a:t>
            </a:r>
            <a:r>
              <a:rPr lang="en-US" altLang="zh-CN" sz="2800" baseline="30000" dirty="0">
                <a:latin typeface="隶书" pitchFamily="49" charset="-122"/>
                <a:ea typeface="隶书" pitchFamily="49" charset="-122"/>
              </a:rPr>
              <a:t>-11B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则：尾数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L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00000000000000000000000B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阶码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P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7FH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0011B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01111111B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0011B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01111100B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则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：</a:t>
            </a:r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-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0.125D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1 01111100 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00000000000000000000000B</a:t>
            </a:r>
            <a:endParaRPr lang="zh-CN" altLang="en-US" sz="280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4"/>
          <p:cNvSpPr>
            <a:spLocks noChangeArrowheads="1"/>
          </p:cNvSpPr>
          <p:nvPr/>
        </p:nvSpPr>
        <p:spPr bwMode="auto">
          <a:xfrm>
            <a:off x="428597" y="101679"/>
            <a:ext cx="8072494" cy="668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: 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用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IEEE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754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标准表示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876.5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为单精度浮点数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876.5D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11 0110 1100.100B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1.10110110010000000000000×2</a:t>
            </a:r>
            <a:r>
              <a:rPr lang="en-US" altLang="zh-CN" sz="2800" baseline="30000" dirty="0">
                <a:latin typeface="隶书" pitchFamily="49" charset="-122"/>
                <a:ea typeface="隶书" pitchFamily="49" charset="-122"/>
              </a:rPr>
              <a:t>1001B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则：尾数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L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10110110010000000000000B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阶码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P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7FH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＋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1001B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01111111B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＋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1001B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10001000B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则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：</a:t>
            </a:r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876.5D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 10001000 10110110010000000000000B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例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: 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用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IEEE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754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标准表示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-0.125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为单精度浮点数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-0.125D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-0.0010000B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-1.00000000000000000000000×2</a:t>
            </a:r>
            <a:r>
              <a:rPr lang="en-US" altLang="zh-CN" sz="2800" baseline="30000" dirty="0">
                <a:latin typeface="隶书" pitchFamily="49" charset="-122"/>
                <a:ea typeface="隶书" pitchFamily="49" charset="-122"/>
              </a:rPr>
              <a:t>-11B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则：尾数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L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00000000000000000000000B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阶码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P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7FH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0011B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01111111B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0011B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          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01111100B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则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：</a:t>
            </a:r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-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0.125D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＝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1 01111100 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00000000000000000000000B</a:t>
            </a:r>
            <a:endParaRPr lang="zh-CN" altLang="en-US" sz="280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" name="图片 2" descr="Tango_Emote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264" y="4857760"/>
            <a:ext cx="1523810" cy="1523810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2357422" y="1071546"/>
            <a:ext cx="5286412" cy="3500462"/>
          </a:xfrm>
          <a:prstGeom prst="wedgeEllipseCallout">
            <a:avLst>
              <a:gd name="adj1" fmla="val 38115"/>
              <a:gd name="adj2" fmla="val 6539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定点数表述简单、运算简单、速度快，浮点运算复杂、速度慢。相同字长下定点数描述的范围小，精度高，浮点数描述的范围大，精度低。</a:t>
            </a:r>
            <a:endParaRPr lang="zh-CN" altLang="en-US" sz="280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785786" y="714356"/>
            <a:ext cx="807249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F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ASCII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码</a:t>
            </a:r>
          </a:p>
          <a:p>
            <a:pPr>
              <a:defRPr/>
            </a:pP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计算机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除了处理数字信息外，还要处理字符（字母、符号等）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信息。字符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也必须采用二进制编码。目前被广泛采用的是美国信息交换标准代码（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ASCII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），其采用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7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位二进制数对字符进行编码。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11188" y="142852"/>
            <a:ext cx="5254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计算机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中的编码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6396" y="3000372"/>
          <a:ext cx="6096000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隶书" pitchFamily="49" charset="-122"/>
                          <a:ea typeface="隶书" pitchFamily="49" charset="-122"/>
                        </a:rPr>
                        <a:t>ASCII</a:t>
                      </a:r>
                      <a:endParaRPr lang="zh-CN" altLang="en-US" sz="28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隶书" pitchFamily="49" charset="-122"/>
                          <a:ea typeface="隶书" pitchFamily="49" charset="-122"/>
                        </a:rPr>
                        <a:t>数字</a:t>
                      </a:r>
                      <a:r>
                        <a:rPr lang="en-US" altLang="zh-CN" sz="2800" dirty="0" smtClean="0"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lang="en-US" altLang="zh-CN" sz="2800" dirty="0" smtClean="0">
                          <a:latin typeface="微软雅黑"/>
                          <a:ea typeface="微软雅黑"/>
                        </a:rPr>
                        <a:t>~</a:t>
                      </a:r>
                      <a:r>
                        <a:rPr lang="en-US" altLang="zh-CN" sz="2800" dirty="0" smtClean="0">
                          <a:latin typeface="隶书" pitchFamily="49" charset="-122"/>
                          <a:ea typeface="隶书" pitchFamily="49" charset="-122"/>
                        </a:rPr>
                        <a:t>9</a:t>
                      </a:r>
                      <a:endParaRPr lang="zh-CN" altLang="en-US" sz="28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隶书" pitchFamily="49" charset="-122"/>
                          <a:ea typeface="隶书" pitchFamily="49" charset="-122"/>
                        </a:rPr>
                        <a:t>30H</a:t>
                      </a:r>
                      <a:r>
                        <a:rPr lang="en-US" altLang="zh-CN" sz="2800" dirty="0" smtClean="0">
                          <a:latin typeface="微软雅黑"/>
                          <a:ea typeface="微软雅黑"/>
                        </a:rPr>
                        <a:t>~</a:t>
                      </a:r>
                      <a:r>
                        <a:rPr lang="en-US" altLang="zh-CN" sz="2800" dirty="0" smtClean="0">
                          <a:latin typeface="隶书" pitchFamily="49" charset="-122"/>
                          <a:ea typeface="隶书" pitchFamily="49" charset="-122"/>
                        </a:rPr>
                        <a:t>39H</a:t>
                      </a:r>
                      <a:endParaRPr lang="zh-CN" altLang="en-US" sz="28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隶书" pitchFamily="49" charset="-122"/>
                          <a:ea typeface="隶书" pitchFamily="49" charset="-122"/>
                        </a:rPr>
                        <a:t>小写字母</a:t>
                      </a:r>
                      <a:r>
                        <a:rPr lang="en-US" altLang="zh-CN" sz="2800" dirty="0" err="1" smtClean="0">
                          <a:latin typeface="隶书" pitchFamily="49" charset="-122"/>
                          <a:ea typeface="隶书" pitchFamily="49" charset="-122"/>
                        </a:rPr>
                        <a:t>a</a:t>
                      </a:r>
                      <a:r>
                        <a:rPr lang="en-US" altLang="zh-CN" sz="2800" dirty="0" err="1" smtClean="0">
                          <a:latin typeface="微软雅黑"/>
                          <a:ea typeface="微软雅黑"/>
                        </a:rPr>
                        <a:t>~</a:t>
                      </a:r>
                      <a:r>
                        <a:rPr lang="en-US" altLang="zh-CN" sz="2800" dirty="0" err="1" smtClean="0">
                          <a:latin typeface="隶书" pitchFamily="49" charset="-122"/>
                          <a:ea typeface="隶书" pitchFamily="49" charset="-122"/>
                        </a:rPr>
                        <a:t>z</a:t>
                      </a:r>
                      <a:endParaRPr lang="zh-CN" altLang="en-US" sz="28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隶书" pitchFamily="49" charset="-122"/>
                          <a:ea typeface="隶书" pitchFamily="49" charset="-122"/>
                        </a:rPr>
                        <a:t>61H</a:t>
                      </a:r>
                      <a:r>
                        <a:rPr lang="en-US" altLang="zh-CN" sz="2800" dirty="0" smtClean="0">
                          <a:latin typeface="微软雅黑"/>
                          <a:ea typeface="微软雅黑"/>
                        </a:rPr>
                        <a:t>~</a:t>
                      </a:r>
                      <a:r>
                        <a:rPr lang="en-US" altLang="zh-CN" sz="2800" dirty="0" smtClean="0">
                          <a:latin typeface="隶书" pitchFamily="49" charset="-122"/>
                          <a:ea typeface="隶书" pitchFamily="49" charset="-122"/>
                        </a:rPr>
                        <a:t>7AH</a:t>
                      </a:r>
                      <a:endParaRPr lang="zh-CN" altLang="en-US" sz="28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隶书" pitchFamily="49" charset="-122"/>
                          <a:ea typeface="隶书" pitchFamily="49" charset="-122"/>
                        </a:rPr>
                        <a:t>大写字母</a:t>
                      </a:r>
                      <a:r>
                        <a:rPr lang="en-US" altLang="zh-CN" sz="2800" dirty="0" smtClean="0">
                          <a:latin typeface="隶书" pitchFamily="49" charset="-122"/>
                          <a:ea typeface="隶书" pitchFamily="49" charset="-122"/>
                        </a:rPr>
                        <a:t>A</a:t>
                      </a:r>
                      <a:r>
                        <a:rPr lang="en-US" altLang="zh-CN" sz="2800" dirty="0" smtClean="0">
                          <a:latin typeface="微软雅黑"/>
                          <a:ea typeface="微软雅黑"/>
                        </a:rPr>
                        <a:t>~</a:t>
                      </a:r>
                      <a:r>
                        <a:rPr lang="en-US" altLang="zh-CN" sz="2800" dirty="0" smtClean="0">
                          <a:latin typeface="隶书" pitchFamily="49" charset="-122"/>
                          <a:ea typeface="隶书" pitchFamily="49" charset="-122"/>
                        </a:rPr>
                        <a:t>Z</a:t>
                      </a:r>
                      <a:endParaRPr lang="zh-CN" altLang="en-US" sz="28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隶书" pitchFamily="49" charset="-122"/>
                          <a:ea typeface="隶书" pitchFamily="49" charset="-122"/>
                        </a:rPr>
                        <a:t>41H</a:t>
                      </a:r>
                      <a:r>
                        <a:rPr lang="en-US" altLang="zh-CN" sz="2800" dirty="0" smtClean="0">
                          <a:latin typeface="微软雅黑"/>
                          <a:ea typeface="微软雅黑"/>
                        </a:rPr>
                        <a:t>~</a:t>
                      </a:r>
                      <a:r>
                        <a:rPr lang="en-US" altLang="zh-CN" sz="2800" dirty="0" smtClean="0">
                          <a:latin typeface="隶书" pitchFamily="49" charset="-122"/>
                          <a:ea typeface="隶书" pitchFamily="49" charset="-122"/>
                        </a:rPr>
                        <a:t>5AH</a:t>
                      </a:r>
                      <a:endParaRPr lang="zh-CN" altLang="en-US" sz="28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隶书" pitchFamily="49" charset="-122"/>
                          <a:ea typeface="隶书" pitchFamily="49" charset="-122"/>
                        </a:rPr>
                        <a:t>回车</a:t>
                      </a:r>
                      <a:endParaRPr lang="zh-CN" altLang="en-US" sz="28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隶书" pitchFamily="49" charset="-122"/>
                          <a:ea typeface="隶书" pitchFamily="49" charset="-122"/>
                        </a:rPr>
                        <a:t>0DH</a:t>
                      </a:r>
                      <a:endParaRPr lang="zh-CN" altLang="en-US" sz="28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隶书" pitchFamily="49" charset="-122"/>
                          <a:ea typeface="隶书" pitchFamily="49" charset="-122"/>
                        </a:rPr>
                        <a:t>换行</a:t>
                      </a:r>
                      <a:endParaRPr lang="zh-CN" altLang="en-US" sz="28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隶书" pitchFamily="49" charset="-122"/>
                          <a:ea typeface="隶书" pitchFamily="49" charset="-122"/>
                        </a:rPr>
                        <a:t>0AH</a:t>
                      </a:r>
                      <a:endParaRPr lang="zh-CN" altLang="en-US" sz="28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隶书" pitchFamily="49" charset="-122"/>
                          <a:ea typeface="隶书" pitchFamily="49" charset="-122"/>
                        </a:rPr>
                        <a:t>……</a:t>
                      </a:r>
                      <a:endParaRPr lang="zh-CN" altLang="en-US" sz="28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隶书" pitchFamily="49" charset="-122"/>
                          <a:ea typeface="隶书" pitchFamily="49" charset="-122"/>
                        </a:rPr>
                        <a:t>……</a:t>
                      </a:r>
                      <a:endParaRPr lang="zh-CN" altLang="en-US" sz="28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870"/>
            <a:ext cx="9144000" cy="645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611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828675" y="142852"/>
            <a:ext cx="76327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F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GB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码</a:t>
            </a: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F"/>
              <a:defRPr/>
            </a:pP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F"/>
              <a:defRPr/>
            </a:pP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F"/>
              <a:defRPr/>
            </a:pP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F"/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BCD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码</a:t>
            </a:r>
          </a:p>
          <a:p>
            <a:pPr>
              <a:defRPr/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    利用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二进制编码表示十进制数，称作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BCD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码。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BCD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码有两种表示形式：</a:t>
            </a:r>
          </a:p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非压缩型：用一个字节表示一位十进制数。</a:t>
            </a:r>
          </a:p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压缩型：用一个字节表示两个十进制数。</a:t>
            </a:r>
          </a:p>
          <a:p>
            <a:pPr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注意：</a:t>
            </a:r>
            <a:r>
              <a:rPr lang="zh-CN" alt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计算机不能识别</a:t>
            </a:r>
            <a:r>
              <a:rPr lang="en-US" altLang="zh-CN" sz="28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BCD</a:t>
            </a:r>
            <a:r>
              <a:rPr lang="zh-CN" altLang="en-US" sz="28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码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。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205869" name="Group 45"/>
          <p:cNvGraphicFramePr>
            <a:graphicFrameLocks noGrp="1"/>
          </p:cNvGraphicFramePr>
          <p:nvPr>
            <p:ph/>
          </p:nvPr>
        </p:nvGraphicFramePr>
        <p:xfrm>
          <a:off x="357159" y="4643446"/>
          <a:ext cx="8501120" cy="1889760"/>
        </p:xfrm>
        <a:graphic>
          <a:graphicData uri="http://schemas.openxmlformats.org/drawingml/2006/table">
            <a:tbl>
              <a:tblPr/>
              <a:tblGrid>
                <a:gridCol w="1357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7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十进制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压缩型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非压缩型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0000 1000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0001 0111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0000</a:t>
                      </a:r>
                      <a:r>
                        <a:rPr kumimoji="0" lang="en-US" altLang="zh-CN" sz="25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0001</a:t>
                      </a: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0000</a:t>
                      </a:r>
                      <a:r>
                        <a:rPr kumimoji="0" lang="en-US" altLang="zh-CN" sz="25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623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0110 0010 0011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0000</a:t>
                      </a:r>
                      <a:r>
                        <a:rPr kumimoji="0" lang="en-US" altLang="zh-CN" sz="25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0110</a:t>
                      </a: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0000</a:t>
                      </a:r>
                      <a:r>
                        <a:rPr kumimoji="0" lang="en-US" altLang="zh-CN" sz="25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0010</a:t>
                      </a:r>
                      <a:r>
                        <a:rPr kumimoji="0" lang="en-US" altLang="zh-CN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0000</a:t>
                      </a:r>
                      <a:r>
                        <a:rPr kumimoji="0" lang="en-US" altLang="zh-CN" sz="25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642918"/>
            <a:ext cx="8590598" cy="104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571500" y="658813"/>
            <a:ext cx="7929563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F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BCD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码运算和十进制调整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Char char="F"/>
              <a:defRPr/>
            </a:pP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BCD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码加减法运算时，每组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位二进制码表示的十进制数之间应遵循“逢十进一”和“借一当十”的规则。但计算机总是将数作为二进制数来处理，即每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位之间按“逢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16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进一”和“借一当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16”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来处理，所以当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BCD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码运算出现进位和借位时，结果将出错。为了得到正确的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BCD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码运算结果，必须对二进制运算结果进行调整，使之符合十进制运算的进位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借位规则。这种调整叫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十进制调整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71500" y="285728"/>
            <a:ext cx="8072438" cy="624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十进制调整的规则：</a:t>
            </a: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1)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十进制加法调整规则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①若两个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BCD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数相加结果大于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9(1001)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，则应加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6(0110)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修正。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②若两个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BCD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数相加结果在本位并不大于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，但产生了进位，这相当于十进制数运算大于等于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16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，所以应在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本位做加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修正。</a:t>
            </a:r>
          </a:p>
          <a:p>
            <a:pPr>
              <a:lnSpc>
                <a:spcPct val="90000"/>
              </a:lnSpc>
              <a:defRPr/>
            </a:pPr>
            <a:endParaRPr lang="en-US" altLang="zh-CN" sz="280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2)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十进制减法调整规则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两个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BCD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数相减，若出现本位差超过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，或虽不超过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，但向高位有借位，则说明必然是借了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16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，多借了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，应在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本位做减</a:t>
            </a:r>
            <a:r>
              <a:rPr lang="en-US" altLang="zh-CN" sz="2800" dirty="0">
                <a:latin typeface="隶书" pitchFamily="49" charset="-122"/>
                <a:ea typeface="隶书" pitchFamily="49" charset="-122"/>
              </a:rPr>
              <a:t>6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修正。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    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 algn="ctr">
              <a:lnSpc>
                <a:spcPct val="90000"/>
              </a:lnSpc>
              <a:defRPr/>
            </a:pPr>
            <a:r>
              <a:rPr lang="zh-CN" altLang="en-US" sz="2800" u="sng" dirty="0">
                <a:latin typeface="隶书" pitchFamily="49" charset="-122"/>
                <a:ea typeface="隶书" pitchFamily="49" charset="-122"/>
              </a:rPr>
              <a:t>实际中，现代计算机中均有专门的十进制调整指令，利用它们，机器可按规则自动进行调整。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6" descr="varicad2010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785794"/>
            <a:ext cx="4429156" cy="35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图片 7" descr="image004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3394002"/>
            <a:ext cx="3643310" cy="319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jbh10051908283668cccbf27b5de0.gif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2656436"/>
            <a:ext cx="3195642" cy="4201564"/>
          </a:xfrm>
          <a:prstGeom prst="rect">
            <a:avLst/>
          </a:prstGeom>
        </p:spPr>
      </p:pic>
      <p:sp>
        <p:nvSpPr>
          <p:cNvPr id="6" name="横卷形 5"/>
          <p:cNvSpPr/>
          <p:nvPr/>
        </p:nvSpPr>
        <p:spPr>
          <a:xfrm>
            <a:off x="214282" y="357166"/>
            <a:ext cx="2714644" cy="2500330"/>
          </a:xfrm>
          <a:prstGeom prst="horizontalScroll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隶书" pitchFamily="49" charset="-122"/>
                <a:ea typeface="隶书" pitchFamily="49" charset="-122"/>
                <a:cs typeface="Arial" pitchFamily="34" charset="0"/>
              </a:rPr>
              <a:t>计算机辅助设计</a:t>
            </a:r>
            <a:r>
              <a:rPr lang="en-US" altLang="zh-CN" sz="3200" dirty="0" smtClean="0">
                <a:latin typeface="隶书" pitchFamily="49" charset="-122"/>
                <a:ea typeface="隶书" pitchFamily="49" charset="-122"/>
                <a:cs typeface="Arial" pitchFamily="34" charset="0"/>
              </a:rPr>
              <a:t>/</a:t>
            </a:r>
            <a:r>
              <a:rPr lang="zh-CN" altLang="en-US" sz="3200" dirty="0" smtClean="0">
                <a:latin typeface="隶书" pitchFamily="49" charset="-122"/>
                <a:ea typeface="隶书" pitchFamily="49" charset="-122"/>
                <a:cs typeface="Arial" pitchFamily="34" charset="0"/>
              </a:rPr>
              <a:t>制造系统</a:t>
            </a:r>
            <a:endParaRPr lang="zh-CN" altLang="en-US" sz="32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jbh1005190829499b5463e4d51312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538" y="1571612"/>
            <a:ext cx="3765113" cy="4333432"/>
          </a:xfrm>
          <a:prstGeom prst="rect">
            <a:avLst/>
          </a:prstGeom>
        </p:spPr>
      </p:pic>
      <p:sp>
        <p:nvSpPr>
          <p:cNvPr id="3" name="横卷形 2"/>
          <p:cNvSpPr/>
          <p:nvPr/>
        </p:nvSpPr>
        <p:spPr>
          <a:xfrm>
            <a:off x="5357818" y="357166"/>
            <a:ext cx="2714644" cy="2500330"/>
          </a:xfrm>
          <a:prstGeom prst="horizontalScroll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 smtClean="0">
                <a:latin typeface="隶书" pitchFamily="49" charset="-122"/>
                <a:ea typeface="隶书" pitchFamily="49" charset="-122"/>
                <a:cs typeface="Arial" pitchFamily="34" charset="0"/>
              </a:rPr>
              <a:t>娱乐</a:t>
            </a:r>
            <a:endParaRPr lang="zh-CN" altLang="en-US" sz="7200" dirty="0"/>
          </a:p>
        </p:txBody>
      </p:sp>
      <p:pic>
        <p:nvPicPr>
          <p:cNvPr id="8" name="图片 7" descr="805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4071942"/>
            <a:ext cx="762000" cy="762000"/>
          </a:xfrm>
          <a:prstGeom prst="rect">
            <a:avLst/>
          </a:prstGeom>
        </p:spPr>
      </p:pic>
      <p:pic>
        <p:nvPicPr>
          <p:cNvPr id="10" name="图片 9" descr="37827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44" y="4071942"/>
            <a:ext cx="762000" cy="762000"/>
          </a:xfrm>
          <a:prstGeom prst="rect">
            <a:avLst/>
          </a:prstGeom>
        </p:spPr>
      </p:pic>
      <p:pic>
        <p:nvPicPr>
          <p:cNvPr id="11" name="图片 10" descr="untitled1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644" y="3000372"/>
            <a:ext cx="714375" cy="714375"/>
          </a:xfrm>
          <a:prstGeom prst="rect">
            <a:avLst/>
          </a:prstGeom>
        </p:spPr>
      </p:pic>
      <p:pic>
        <p:nvPicPr>
          <p:cNvPr id="12" name="图片 11" descr="untitledv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074" y="3000372"/>
            <a:ext cx="714375" cy="714375"/>
          </a:xfrm>
          <a:prstGeom prst="rect">
            <a:avLst/>
          </a:prstGeom>
        </p:spPr>
      </p:pic>
      <p:pic>
        <p:nvPicPr>
          <p:cNvPr id="14" name="图片 13" descr="untitled8.b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7818" y="3000372"/>
            <a:ext cx="714375" cy="714375"/>
          </a:xfrm>
          <a:prstGeom prst="rect">
            <a:avLst/>
          </a:prstGeom>
        </p:spPr>
      </p:pic>
      <p:pic>
        <p:nvPicPr>
          <p:cNvPr id="15" name="图片 14" descr="untitled6.b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7818" y="4071942"/>
            <a:ext cx="714375" cy="714375"/>
          </a:xfrm>
          <a:prstGeom prst="rect">
            <a:avLst/>
          </a:prstGeom>
        </p:spPr>
      </p:pic>
      <p:pic>
        <p:nvPicPr>
          <p:cNvPr id="16" name="图片 15" descr="untitled9.bmp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562" y="4071942"/>
            <a:ext cx="714375" cy="714375"/>
          </a:xfrm>
          <a:prstGeom prst="rect">
            <a:avLst/>
          </a:prstGeom>
        </p:spPr>
      </p:pic>
      <p:pic>
        <p:nvPicPr>
          <p:cNvPr id="17" name="图片 16" descr="untitleda.bmp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0562" y="3000372"/>
            <a:ext cx="714375" cy="714375"/>
          </a:xfrm>
          <a:prstGeom prst="rect">
            <a:avLst/>
          </a:prstGeom>
        </p:spPr>
      </p:pic>
      <p:pic>
        <p:nvPicPr>
          <p:cNvPr id="19" name="图片 18" descr="76163ef1833cb9ad0ac75e05b26f0f5d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00628" y="5072074"/>
            <a:ext cx="922979" cy="1357322"/>
          </a:xfrm>
          <a:prstGeom prst="rect">
            <a:avLst/>
          </a:prstGeom>
        </p:spPr>
      </p:pic>
      <p:pic>
        <p:nvPicPr>
          <p:cNvPr id="20" name="图片 19" descr="005b0d1bb843ca7b4b49379487183337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3636" y="5072074"/>
            <a:ext cx="928694" cy="1365726"/>
          </a:xfrm>
          <a:prstGeom prst="rect">
            <a:avLst/>
          </a:prstGeom>
        </p:spPr>
      </p:pic>
      <p:pic>
        <p:nvPicPr>
          <p:cNvPr id="21" name="图片 20" descr="a14cbd5a3eeb679a8b36f25a51b95611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15206" y="5072074"/>
            <a:ext cx="928694" cy="1365726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F55D91166D34F499C2A5C4E1BE619BE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9FBF8"/>
              </a:clrFrom>
              <a:clrTo>
                <a:srgbClr val="F9FB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4810" y="1785926"/>
            <a:ext cx="4643438" cy="4643438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4000496" y="0"/>
            <a:ext cx="3571900" cy="200024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了解你的计算机吗？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闪电形 7"/>
          <p:cNvSpPr/>
          <p:nvPr/>
        </p:nvSpPr>
        <p:spPr>
          <a:xfrm>
            <a:off x="2857488" y="1500174"/>
            <a:ext cx="1714512" cy="10001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8596" y="92867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运算速度有多快？</a:t>
            </a: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闪电形 9"/>
          <p:cNvSpPr/>
          <p:nvPr/>
        </p:nvSpPr>
        <p:spPr>
          <a:xfrm>
            <a:off x="2285984" y="2714620"/>
            <a:ext cx="2214578" cy="71438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8596" y="205840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内存有多大？</a:t>
            </a: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596" y="335756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有几种接口？</a:t>
            </a: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闪电形 13"/>
          <p:cNvSpPr/>
          <p:nvPr/>
        </p:nvSpPr>
        <p:spPr>
          <a:xfrm flipV="1">
            <a:off x="2214546" y="3857628"/>
            <a:ext cx="2276492" cy="71438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0034" y="470161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latin typeface="隶书" pitchFamily="49" charset="-122"/>
                <a:ea typeface="隶书" pitchFamily="49" charset="-122"/>
              </a:rPr>
              <a:t>……</a:t>
            </a: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？</a:t>
            </a:r>
            <a:endParaRPr lang="en-US" altLang="zh-CN" sz="3200" dirty="0" smtClean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3" name="图片 12" descr="puzz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28868"/>
            <a:ext cx="1625397" cy="162539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Redocn_2011041415074657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357166"/>
            <a:ext cx="2290456" cy="2240854"/>
          </a:xfrm>
          <a:prstGeom prst="rect">
            <a:avLst/>
          </a:prstGeom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357422" y="714356"/>
            <a:ext cx="650085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 u="sng" dirty="0">
                <a:latin typeface="隶书" pitchFamily="49" charset="-122"/>
                <a:ea typeface="隶书" pitchFamily="49" charset="-122"/>
              </a:rPr>
              <a:t>微机</a:t>
            </a:r>
            <a:r>
              <a:rPr lang="zh-CN" altLang="en-US" sz="44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400" b="1" u="sng" dirty="0">
                <a:latin typeface="隶书" pitchFamily="49" charset="-122"/>
                <a:ea typeface="隶书" pitchFamily="49" charset="-122"/>
              </a:rPr>
              <a:t>原理</a:t>
            </a:r>
            <a:r>
              <a:rPr lang="zh-CN" altLang="en-US" sz="44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400" b="1" u="sng" dirty="0">
                <a:latin typeface="隶书" pitchFamily="49" charset="-122"/>
                <a:ea typeface="隶书" pitchFamily="49" charset="-122"/>
              </a:rPr>
              <a:t>接口</a:t>
            </a:r>
            <a:r>
              <a:rPr lang="zh-CN" altLang="en-US" sz="44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400" b="1" u="sng" dirty="0">
                <a:latin typeface="隶书" pitchFamily="49" charset="-122"/>
                <a:ea typeface="隶书" pitchFamily="49" charset="-122"/>
              </a:rPr>
              <a:t>技术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071670" y="2071678"/>
            <a:ext cx="2552093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IBM PC</a:t>
            </a:r>
            <a:r>
              <a:rPr lang="zh-CN" altLang="en-US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系列微型计算机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000364" y="3143248"/>
            <a:ext cx="276642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80X86 CPU</a:t>
            </a:r>
            <a:r>
              <a:rPr lang="zh-CN" altLang="en-US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与半导体存储器件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357686" y="4214818"/>
            <a:ext cx="2909307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接口电路及其与外设的连接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214942" y="5357826"/>
            <a:ext cx="3500462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硬件：接口电路原理</a:t>
            </a:r>
            <a:endParaRPr lang="en-US" altLang="zh-CN" sz="2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 algn="ctr">
              <a:defRPr/>
            </a:pPr>
            <a:r>
              <a:rPr lang="zh-CN" altLang="en-US" sz="2800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软件：接口编程方法</a:t>
            </a:r>
          </a:p>
        </p:txBody>
      </p:sp>
      <p:sp>
        <p:nvSpPr>
          <p:cNvPr id="11" name="下箭头 10"/>
          <p:cNvSpPr/>
          <p:nvPr/>
        </p:nvSpPr>
        <p:spPr>
          <a:xfrm>
            <a:off x="7572396" y="1500174"/>
            <a:ext cx="285752" cy="3786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072198" y="1500174"/>
            <a:ext cx="285752" cy="2643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4786314" y="1500174"/>
            <a:ext cx="285752" cy="1571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3428992" y="1500174"/>
            <a:ext cx="285752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爆炸形 2 14"/>
          <p:cNvSpPr/>
          <p:nvPr/>
        </p:nvSpPr>
        <p:spPr>
          <a:xfrm>
            <a:off x="428596" y="3786190"/>
            <a:ext cx="3643338" cy="307181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学习内容</a:t>
            </a:r>
            <a:endParaRPr lang="zh-CN" altLang="en-US" sz="4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">
  <a:themeElements>
    <a:clrScheme name="ELEGANT 3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919191"/>
      </a:folHlink>
    </a:clrScheme>
    <a:fontScheme name="ELEGAN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LEGANT 1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EGANT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EGANT 3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67676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5D5D5D"/>
        </a:accent6>
        <a:hlink>
          <a:srgbClr val="474747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ELEGANT</Template>
  <TotalTime>7481</TotalTime>
  <Words>4747</Words>
  <Application>Microsoft Office PowerPoint</Application>
  <PresentationFormat>全屏显示(4:3)</PresentationFormat>
  <Paragraphs>540</Paragraphs>
  <Slides>58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Monotype Sorts</vt:lpstr>
      <vt:lpstr>仿宋_GB2312</vt:lpstr>
      <vt:lpstr>黑体</vt:lpstr>
      <vt:lpstr>楷体</vt:lpstr>
      <vt:lpstr>楷体_GB2312</vt:lpstr>
      <vt:lpstr>隶书</vt:lpstr>
      <vt:lpstr>宋体</vt:lpstr>
      <vt:lpstr>微软雅黑</vt:lpstr>
      <vt:lpstr>Arial</vt:lpstr>
      <vt:lpstr>Times New Roman</vt:lpstr>
      <vt:lpstr>Wingdings</vt:lpstr>
      <vt:lpstr>Wingdings 2</vt:lpstr>
      <vt:lpstr>ELEGANT</vt:lpstr>
      <vt:lpstr>微机原理及接口技术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计算机的发展进程</vt:lpstr>
      <vt:lpstr>计算机的发展进程</vt:lpstr>
      <vt:lpstr>计算机的发展进程</vt:lpstr>
      <vt:lpstr>计算机的发展进程</vt:lpstr>
      <vt:lpstr>PowerPoint 演示文稿</vt:lpstr>
      <vt:lpstr>PowerPoint 演示文稿</vt:lpstr>
      <vt:lpstr>微型计算机系统的结构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微机系统中数与编码的表示方法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邓军</dc:creator>
  <cp:lastModifiedBy>邓 军</cp:lastModifiedBy>
  <cp:revision>318</cp:revision>
  <dcterms:created xsi:type="dcterms:W3CDTF">2005-10-06T08:17:37Z</dcterms:created>
  <dcterms:modified xsi:type="dcterms:W3CDTF">2020-02-08T02:33:31Z</dcterms:modified>
</cp:coreProperties>
</file>