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96"/>
  </p:notesMasterIdLst>
  <p:sldIdLst>
    <p:sldId id="259" r:id="rId2"/>
    <p:sldId id="261" r:id="rId3"/>
    <p:sldId id="262" r:id="rId4"/>
    <p:sldId id="263" r:id="rId5"/>
    <p:sldId id="351" r:id="rId6"/>
    <p:sldId id="352" r:id="rId7"/>
    <p:sldId id="353" r:id="rId8"/>
    <p:sldId id="264" r:id="rId9"/>
    <p:sldId id="265" r:id="rId10"/>
    <p:sldId id="266" r:id="rId11"/>
    <p:sldId id="267" r:id="rId12"/>
    <p:sldId id="284" r:id="rId13"/>
    <p:sldId id="356" r:id="rId14"/>
    <p:sldId id="355" r:id="rId15"/>
    <p:sldId id="357" r:id="rId16"/>
    <p:sldId id="378" r:id="rId17"/>
    <p:sldId id="380" r:id="rId18"/>
    <p:sldId id="379" r:id="rId19"/>
    <p:sldId id="358" r:id="rId20"/>
    <p:sldId id="321" r:id="rId21"/>
    <p:sldId id="359" r:id="rId22"/>
    <p:sldId id="360" r:id="rId23"/>
    <p:sldId id="362" r:id="rId24"/>
    <p:sldId id="363" r:id="rId25"/>
    <p:sldId id="364" r:id="rId26"/>
    <p:sldId id="365" r:id="rId27"/>
    <p:sldId id="370" r:id="rId28"/>
    <p:sldId id="371" r:id="rId29"/>
    <p:sldId id="372" r:id="rId30"/>
    <p:sldId id="373" r:id="rId31"/>
    <p:sldId id="374" r:id="rId32"/>
    <p:sldId id="375" r:id="rId33"/>
    <p:sldId id="376" r:id="rId34"/>
    <p:sldId id="285" r:id="rId35"/>
    <p:sldId id="312" r:id="rId36"/>
    <p:sldId id="313" r:id="rId37"/>
    <p:sldId id="314" r:id="rId38"/>
    <p:sldId id="315" r:id="rId39"/>
    <p:sldId id="316" r:id="rId40"/>
    <p:sldId id="301" r:id="rId41"/>
    <p:sldId id="302" r:id="rId42"/>
    <p:sldId id="354" r:id="rId43"/>
    <p:sldId id="303" r:id="rId44"/>
    <p:sldId id="323" r:id="rId45"/>
    <p:sldId id="304" r:id="rId46"/>
    <p:sldId id="305" r:id="rId47"/>
    <p:sldId id="306" r:id="rId48"/>
    <p:sldId id="330" r:id="rId49"/>
    <p:sldId id="324" r:id="rId50"/>
    <p:sldId id="307" r:id="rId51"/>
    <p:sldId id="308" r:id="rId52"/>
    <p:sldId id="325" r:id="rId53"/>
    <p:sldId id="309" r:id="rId54"/>
    <p:sldId id="310" r:id="rId55"/>
    <p:sldId id="311" r:id="rId56"/>
    <p:sldId id="268" r:id="rId57"/>
    <p:sldId id="326" r:id="rId58"/>
    <p:sldId id="269" r:id="rId59"/>
    <p:sldId id="270" r:id="rId60"/>
    <p:sldId id="271" r:id="rId61"/>
    <p:sldId id="272" r:id="rId62"/>
    <p:sldId id="319" r:id="rId63"/>
    <p:sldId id="274" r:id="rId64"/>
    <p:sldId id="275" r:id="rId65"/>
    <p:sldId id="276" r:id="rId66"/>
    <p:sldId id="277" r:id="rId67"/>
    <p:sldId id="280" r:id="rId68"/>
    <p:sldId id="317" r:id="rId69"/>
    <p:sldId id="327" r:id="rId70"/>
    <p:sldId id="320" r:id="rId71"/>
    <p:sldId id="282" r:id="rId72"/>
    <p:sldId id="278" r:id="rId73"/>
    <p:sldId id="279" r:id="rId74"/>
    <p:sldId id="283" r:id="rId75"/>
    <p:sldId id="273" r:id="rId76"/>
    <p:sldId id="294" r:id="rId77"/>
    <p:sldId id="334" r:id="rId78"/>
    <p:sldId id="333" r:id="rId79"/>
    <p:sldId id="335" r:id="rId80"/>
    <p:sldId id="337" r:id="rId81"/>
    <p:sldId id="336" r:id="rId82"/>
    <p:sldId id="339" r:id="rId83"/>
    <p:sldId id="296" r:id="rId84"/>
    <p:sldId id="377" r:id="rId85"/>
    <p:sldId id="340" r:id="rId86"/>
    <p:sldId id="341" r:id="rId87"/>
    <p:sldId id="342" r:id="rId88"/>
    <p:sldId id="343" r:id="rId89"/>
    <p:sldId id="344" r:id="rId90"/>
    <p:sldId id="345" r:id="rId91"/>
    <p:sldId id="346" r:id="rId92"/>
    <p:sldId id="299" r:id="rId93"/>
    <p:sldId id="300" r:id="rId94"/>
    <p:sldId id="348" r:id="rId9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3824" autoAdjust="0"/>
  </p:normalViewPr>
  <p:slideViewPr>
    <p:cSldViewPr>
      <p:cViewPr varScale="1">
        <p:scale>
          <a:sx n="64" d="100"/>
          <a:sy n="64" d="100"/>
        </p:scale>
        <p:origin x="15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4B4DAD4-98C0-4CCF-8F12-85BA58573121}" type="slidenum">
              <a:rPr lang="en-US" altLang="zh-CN"/>
              <a:pPr>
                <a:defRPr/>
              </a:pPr>
              <a:t>‹#›</a:t>
            </a:fld>
            <a:endParaRPr lang="en-US" altLang="zh-CN"/>
          </a:p>
        </p:txBody>
      </p:sp>
    </p:spTree>
    <p:extLst>
      <p:ext uri="{BB962C8B-B14F-4D97-AF65-F5344CB8AC3E}">
        <p14:creationId xmlns:p14="http://schemas.microsoft.com/office/powerpoint/2010/main" val="23248573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1</a:t>
            </a:fld>
            <a:endParaRPr lang="en-US" altLang="zh-CN"/>
          </a:p>
        </p:txBody>
      </p:sp>
    </p:spTree>
    <p:extLst>
      <p:ext uri="{BB962C8B-B14F-4D97-AF65-F5344CB8AC3E}">
        <p14:creationId xmlns:p14="http://schemas.microsoft.com/office/powerpoint/2010/main" val="164516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溢出标志</a:t>
            </a:r>
            <a:r>
              <a:rPr lang="en-US" altLang="zh-CN" sz="1200" b="0" i="0" kern="1200" dirty="0">
                <a:solidFill>
                  <a:schemeClr val="tx1"/>
                </a:solidFill>
                <a:effectLst/>
                <a:latin typeface="Arial" charset="0"/>
                <a:ea typeface="宋体" pitchFamily="2" charset="-122"/>
                <a:cs typeface="+mn-cs"/>
              </a:rPr>
              <a:t>OF(Over flow flag) OV(1) NV(0)</a:t>
            </a:r>
            <a:br>
              <a:rPr lang="en-US" altLang="zh-CN" dirty="0"/>
            </a:br>
            <a:br>
              <a:rPr lang="en-US" altLang="zh-CN" dirty="0"/>
            </a:br>
            <a:r>
              <a:rPr lang="zh-CN" altLang="en-US" sz="1200" b="0" i="0" kern="1200" dirty="0">
                <a:solidFill>
                  <a:schemeClr val="tx1"/>
                </a:solidFill>
                <a:effectLst/>
                <a:latin typeface="Arial" charset="0"/>
                <a:ea typeface="宋体" pitchFamily="2" charset="-122"/>
                <a:cs typeface="+mn-cs"/>
              </a:rPr>
              <a:t>方向标志</a:t>
            </a:r>
            <a:r>
              <a:rPr lang="en-US" altLang="zh-CN" sz="1200" b="0" i="0" kern="1200" dirty="0">
                <a:solidFill>
                  <a:schemeClr val="tx1"/>
                </a:solidFill>
                <a:effectLst/>
                <a:latin typeface="Arial" charset="0"/>
                <a:ea typeface="宋体" pitchFamily="2" charset="-122"/>
                <a:cs typeface="+mn-cs"/>
              </a:rPr>
              <a:t>DF(Direction flag) DN(1) UP(0)</a:t>
            </a:r>
            <a:br>
              <a:rPr lang="en-US" altLang="zh-CN" dirty="0"/>
            </a:br>
            <a:br>
              <a:rPr lang="en-US" altLang="zh-CN" dirty="0"/>
            </a:br>
            <a:r>
              <a:rPr lang="zh-CN" altLang="en-US" sz="1200" b="0" i="0" kern="1200" dirty="0">
                <a:solidFill>
                  <a:schemeClr val="tx1"/>
                </a:solidFill>
                <a:effectLst/>
                <a:latin typeface="Arial" charset="0"/>
                <a:ea typeface="宋体" pitchFamily="2" charset="-122"/>
                <a:cs typeface="+mn-cs"/>
              </a:rPr>
              <a:t>中断标志</a:t>
            </a:r>
            <a:r>
              <a:rPr lang="en-US" altLang="zh-CN" sz="1200" b="0" i="0" kern="1200" dirty="0">
                <a:solidFill>
                  <a:schemeClr val="tx1"/>
                </a:solidFill>
                <a:effectLst/>
                <a:latin typeface="Arial" charset="0"/>
                <a:ea typeface="宋体" pitchFamily="2" charset="-122"/>
                <a:cs typeface="+mn-cs"/>
              </a:rPr>
              <a:t>IF(Interrupt flag) EI(1) DI(0)</a:t>
            </a:r>
            <a:br>
              <a:rPr lang="en-US" altLang="zh-CN" dirty="0"/>
            </a:br>
            <a:br>
              <a:rPr lang="en-US" altLang="zh-CN" dirty="0"/>
            </a:br>
            <a:r>
              <a:rPr lang="zh-CN" altLang="en-US" sz="1200" b="0" i="0" kern="1200" dirty="0">
                <a:solidFill>
                  <a:schemeClr val="tx1"/>
                </a:solidFill>
                <a:effectLst/>
                <a:latin typeface="Arial" charset="0"/>
                <a:ea typeface="宋体" pitchFamily="2" charset="-122"/>
                <a:cs typeface="+mn-cs"/>
              </a:rPr>
              <a:t>符号标志</a:t>
            </a:r>
            <a:r>
              <a:rPr lang="en-US" altLang="zh-CN" sz="1200" b="0" i="0" kern="1200" dirty="0">
                <a:solidFill>
                  <a:schemeClr val="tx1"/>
                </a:solidFill>
                <a:effectLst/>
                <a:latin typeface="Arial" charset="0"/>
                <a:ea typeface="宋体" pitchFamily="2" charset="-122"/>
                <a:cs typeface="+mn-cs"/>
              </a:rPr>
              <a:t>SF(Sign flag) NG(1) PL(0)</a:t>
            </a:r>
            <a:br>
              <a:rPr lang="en-US" altLang="zh-CN" dirty="0"/>
            </a:br>
            <a:br>
              <a:rPr lang="en-US" altLang="zh-CN" dirty="0"/>
            </a:br>
            <a:r>
              <a:rPr lang="zh-CN" altLang="en-US" sz="1200" b="0" i="0" kern="1200" dirty="0">
                <a:solidFill>
                  <a:schemeClr val="tx1"/>
                </a:solidFill>
                <a:effectLst/>
                <a:latin typeface="Arial" charset="0"/>
                <a:ea typeface="宋体" pitchFamily="2" charset="-122"/>
                <a:cs typeface="+mn-cs"/>
              </a:rPr>
              <a:t>零标志</a:t>
            </a:r>
            <a:r>
              <a:rPr lang="en-US" altLang="zh-CN" sz="1200" b="0" i="0" kern="1200" dirty="0">
                <a:solidFill>
                  <a:schemeClr val="tx1"/>
                </a:solidFill>
                <a:effectLst/>
                <a:latin typeface="Arial" charset="0"/>
                <a:ea typeface="宋体" pitchFamily="2" charset="-122"/>
                <a:cs typeface="+mn-cs"/>
              </a:rPr>
              <a:t>ZF(Zero flag) ZR(1) NZ(0)</a:t>
            </a:r>
            <a:br>
              <a:rPr lang="en-US" altLang="zh-CN" dirty="0"/>
            </a:br>
            <a:br>
              <a:rPr lang="en-US" altLang="zh-CN" dirty="0"/>
            </a:br>
            <a:r>
              <a:rPr lang="zh-CN" altLang="en-US" sz="1200" b="0" i="0" kern="1200" dirty="0">
                <a:solidFill>
                  <a:schemeClr val="tx1"/>
                </a:solidFill>
                <a:effectLst/>
                <a:latin typeface="Arial" charset="0"/>
                <a:ea typeface="宋体" pitchFamily="2" charset="-122"/>
                <a:cs typeface="+mn-cs"/>
              </a:rPr>
              <a:t>辅助标志</a:t>
            </a:r>
            <a:r>
              <a:rPr lang="en-US" altLang="zh-CN" sz="1200" b="0" i="0" kern="1200" dirty="0">
                <a:solidFill>
                  <a:schemeClr val="tx1"/>
                </a:solidFill>
                <a:effectLst/>
                <a:latin typeface="Arial" charset="0"/>
                <a:ea typeface="宋体" pitchFamily="2" charset="-122"/>
                <a:cs typeface="+mn-cs"/>
              </a:rPr>
              <a:t>AF(Auxiliary carry flag) AC(1) NA(0)</a:t>
            </a:r>
            <a:br>
              <a:rPr lang="en-US" altLang="zh-CN" dirty="0"/>
            </a:br>
            <a:br>
              <a:rPr lang="en-US" altLang="zh-CN" dirty="0"/>
            </a:br>
            <a:r>
              <a:rPr lang="zh-CN" altLang="en-US" sz="1200" b="0" i="0" kern="1200" dirty="0">
                <a:solidFill>
                  <a:schemeClr val="tx1"/>
                </a:solidFill>
                <a:effectLst/>
                <a:latin typeface="Arial" charset="0"/>
                <a:ea typeface="宋体" pitchFamily="2" charset="-122"/>
                <a:cs typeface="+mn-cs"/>
              </a:rPr>
              <a:t>奇偶标志</a:t>
            </a:r>
            <a:r>
              <a:rPr lang="en-US" altLang="zh-CN" sz="1200" b="0" i="0" kern="1200" dirty="0">
                <a:solidFill>
                  <a:schemeClr val="tx1"/>
                </a:solidFill>
                <a:effectLst/>
                <a:latin typeface="Arial" charset="0"/>
                <a:ea typeface="宋体" pitchFamily="2" charset="-122"/>
                <a:cs typeface="+mn-cs"/>
              </a:rPr>
              <a:t>PF(Parity flag) PE(1) PO(0)</a:t>
            </a:r>
            <a:br>
              <a:rPr lang="en-US" altLang="zh-CN" dirty="0"/>
            </a:br>
            <a:br>
              <a:rPr lang="en-US" altLang="zh-CN" dirty="0"/>
            </a:br>
            <a:r>
              <a:rPr lang="zh-CN" altLang="en-US" sz="1200" b="0" i="0" kern="1200" dirty="0">
                <a:solidFill>
                  <a:schemeClr val="tx1"/>
                </a:solidFill>
                <a:effectLst/>
                <a:latin typeface="Arial" charset="0"/>
                <a:ea typeface="宋体" pitchFamily="2" charset="-122"/>
                <a:cs typeface="+mn-cs"/>
              </a:rPr>
              <a:t>进位标志</a:t>
            </a:r>
            <a:r>
              <a:rPr lang="en-US" altLang="zh-CN" sz="1200" b="0" i="0" kern="1200" dirty="0">
                <a:solidFill>
                  <a:schemeClr val="tx1"/>
                </a:solidFill>
                <a:effectLst/>
                <a:latin typeface="Arial" charset="0"/>
                <a:ea typeface="宋体" pitchFamily="2" charset="-122"/>
                <a:cs typeface="+mn-cs"/>
              </a:rPr>
              <a:t>CF(Carry flag) CY(1) NC(0)</a:t>
            </a:r>
            <a:endParaRPr lang="zh-CN" altLang="en-US" dirty="0"/>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69</a:t>
            </a:fld>
            <a:endParaRPr lang="en-US" altLang="zh-CN"/>
          </a:p>
        </p:txBody>
      </p:sp>
    </p:spTree>
    <p:extLst>
      <p:ext uri="{BB962C8B-B14F-4D97-AF65-F5344CB8AC3E}">
        <p14:creationId xmlns:p14="http://schemas.microsoft.com/office/powerpoint/2010/main" val="2114319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B53B7B1-0FF9-47CF-A4FE-025CB02FB736}" type="slidenum">
              <a:rPr lang="en-US" altLang="zh-CN" smtClean="0"/>
              <a:pPr/>
              <a:t>73</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z="800"/>
          </a:p>
        </p:txBody>
      </p:sp>
    </p:spTree>
    <p:extLst>
      <p:ext uri="{BB962C8B-B14F-4D97-AF65-F5344CB8AC3E}">
        <p14:creationId xmlns:p14="http://schemas.microsoft.com/office/powerpoint/2010/main" val="4096556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86</a:t>
            </a:fld>
            <a:endParaRPr lang="en-US" altLang="zh-CN"/>
          </a:p>
        </p:txBody>
      </p:sp>
    </p:spTree>
    <p:extLst>
      <p:ext uri="{BB962C8B-B14F-4D97-AF65-F5344CB8AC3E}">
        <p14:creationId xmlns:p14="http://schemas.microsoft.com/office/powerpoint/2010/main" val="213887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87</a:t>
            </a:fld>
            <a:endParaRPr lang="en-US" altLang="zh-CN"/>
          </a:p>
        </p:txBody>
      </p:sp>
    </p:spTree>
    <p:extLst>
      <p:ext uri="{BB962C8B-B14F-4D97-AF65-F5344CB8AC3E}">
        <p14:creationId xmlns:p14="http://schemas.microsoft.com/office/powerpoint/2010/main" val="421199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a:latin typeface="隶书" pitchFamily="49" charset="-122"/>
                <a:ea typeface="隶书" pitchFamily="49" charset="-122"/>
              </a:rPr>
              <a:t>使</a:t>
            </a:r>
            <a:r>
              <a:rPr kumimoji="1" lang="en-US" altLang="zh-CN" sz="1200" dirty="0">
                <a:latin typeface="隶书" pitchFamily="49" charset="-122"/>
                <a:ea typeface="隶书" pitchFamily="49" charset="-122"/>
              </a:rPr>
              <a:t>8086/8088</a:t>
            </a:r>
            <a:r>
              <a:rPr kumimoji="1" lang="zh-CN" altLang="en-US" sz="1200" dirty="0">
                <a:latin typeface="隶书" pitchFamily="49" charset="-122"/>
                <a:ea typeface="隶书" pitchFamily="49" charset="-122"/>
              </a:rPr>
              <a:t>比原来的</a:t>
            </a:r>
            <a:r>
              <a:rPr kumimoji="1" lang="en-US" altLang="zh-CN" sz="1200" dirty="0">
                <a:latin typeface="隶书" pitchFamily="49" charset="-122"/>
                <a:ea typeface="隶书" pitchFamily="49" charset="-122"/>
              </a:rPr>
              <a:t>8</a:t>
            </a:r>
            <a:r>
              <a:rPr kumimoji="1" lang="zh-CN" altLang="en-US" sz="1200" dirty="0">
                <a:latin typeface="隶书" pitchFamily="49" charset="-122"/>
                <a:ea typeface="隶书" pitchFamily="49" charset="-122"/>
              </a:rPr>
              <a:t>位</a:t>
            </a:r>
            <a:r>
              <a:rPr kumimoji="1" lang="en-US" altLang="zh-CN" sz="1200" dirty="0">
                <a:latin typeface="隶书" pitchFamily="49" charset="-122"/>
                <a:ea typeface="隶书" pitchFamily="49" charset="-122"/>
              </a:rPr>
              <a:t>MPU</a:t>
            </a:r>
            <a:r>
              <a:rPr kumimoji="1" lang="zh-CN" altLang="en-US" sz="1200" dirty="0">
                <a:latin typeface="隶书" pitchFamily="49" charset="-122"/>
                <a:ea typeface="隶书" pitchFamily="49" charset="-122"/>
              </a:rPr>
              <a:t>在运行速度、处理能力和对存储空间的访问等性能方面有很大提高。</a:t>
            </a:r>
          </a:p>
          <a:p>
            <a:endParaRPr lang="zh-CN" altLang="en-US" dirty="0"/>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4</a:t>
            </a:fld>
            <a:endParaRPr lang="en-US" altLang="zh-CN"/>
          </a:p>
        </p:txBody>
      </p:sp>
    </p:spTree>
    <p:extLst>
      <p:ext uri="{BB962C8B-B14F-4D97-AF65-F5344CB8AC3E}">
        <p14:creationId xmlns:p14="http://schemas.microsoft.com/office/powerpoint/2010/main" val="2006588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902920D-938B-4756-8245-3ADE8EAF7B9C}" type="slidenum">
              <a:rPr lang="en-US" altLang="zh-CN" smtClean="0"/>
              <a:pPr/>
              <a:t>5</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zh-CN" altLang="en-US" dirty="0"/>
              <a:t>流水线并不改变每条指令的执行时间</a:t>
            </a:r>
          </a:p>
          <a:p>
            <a:pPr eaLnBrk="1" hangingPunct="1"/>
            <a:r>
              <a:rPr lang="en-US" altLang="zh-CN" dirty="0"/>
              <a:t>8086/8088</a:t>
            </a:r>
            <a:r>
              <a:rPr lang="zh-CN" altLang="en-US" dirty="0"/>
              <a:t>采用二级流水线</a:t>
            </a:r>
          </a:p>
        </p:txBody>
      </p:sp>
    </p:spTree>
    <p:extLst>
      <p:ext uri="{BB962C8B-B14F-4D97-AF65-F5344CB8AC3E}">
        <p14:creationId xmlns:p14="http://schemas.microsoft.com/office/powerpoint/2010/main" val="339532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latin typeface="隶书" pitchFamily="49" charset="-122"/>
                <a:ea typeface="隶书" pitchFamily="49" charset="-122"/>
              </a:rPr>
              <a:t>存储空间有实地址和保护虚拟地址两种工作方式。</a:t>
            </a:r>
            <a:r>
              <a:rPr lang="en-US" altLang="zh-CN" sz="1200" dirty="0">
                <a:latin typeface="隶书" pitchFamily="49" charset="-122"/>
                <a:ea typeface="隶书" pitchFamily="49" charset="-122"/>
              </a:rPr>
              <a:t>8086</a:t>
            </a:r>
            <a:r>
              <a:rPr lang="zh-CN" altLang="en-US" sz="1200" dirty="0">
                <a:latin typeface="隶书" pitchFamily="49" charset="-122"/>
                <a:ea typeface="隶书" pitchFamily="49" charset="-122"/>
              </a:rPr>
              <a:t>和</a:t>
            </a:r>
            <a:r>
              <a:rPr lang="en-US" altLang="zh-CN" sz="1200" dirty="0">
                <a:latin typeface="隶书" pitchFamily="49" charset="-122"/>
                <a:ea typeface="隶书" pitchFamily="49" charset="-122"/>
              </a:rPr>
              <a:t>80286</a:t>
            </a:r>
            <a:r>
              <a:rPr lang="zh-CN" altLang="en-US" sz="1200" dirty="0">
                <a:latin typeface="隶书" pitchFamily="49" charset="-122"/>
                <a:ea typeface="隶书" pitchFamily="49" charset="-122"/>
              </a:rPr>
              <a:t>的实地址空间分别为</a:t>
            </a:r>
            <a:r>
              <a:rPr lang="en-US" altLang="zh-CN" sz="1200" dirty="0">
                <a:latin typeface="隶书" pitchFamily="49" charset="-122"/>
                <a:ea typeface="隶书" pitchFamily="49" charset="-122"/>
              </a:rPr>
              <a:t>1MB</a:t>
            </a:r>
            <a:r>
              <a:rPr lang="zh-CN" altLang="en-US" sz="1200" dirty="0">
                <a:latin typeface="隶书" pitchFamily="49" charset="-122"/>
                <a:ea typeface="隶书" pitchFamily="49" charset="-122"/>
              </a:rPr>
              <a:t>和</a:t>
            </a:r>
            <a:r>
              <a:rPr lang="en-US" altLang="zh-CN" sz="1200" dirty="0">
                <a:latin typeface="隶书" pitchFamily="49" charset="-122"/>
                <a:ea typeface="隶书" pitchFamily="49" charset="-122"/>
              </a:rPr>
              <a:t>16MB</a:t>
            </a:r>
            <a:r>
              <a:rPr lang="zh-CN" altLang="en-US" sz="1200" dirty="0">
                <a:latin typeface="隶书" pitchFamily="49" charset="-122"/>
                <a:ea typeface="隶书" pitchFamily="49" charset="-122"/>
              </a:rPr>
              <a:t>；</a:t>
            </a:r>
          </a:p>
          <a:p>
            <a:r>
              <a:rPr lang="zh-CN" altLang="en-US" sz="1200" dirty="0">
                <a:latin typeface="隶书" pitchFamily="49" charset="-122"/>
                <a:ea typeface="隶书" pitchFamily="49" charset="-122"/>
              </a:rPr>
              <a:t>在保护方式下，</a:t>
            </a:r>
            <a:r>
              <a:rPr lang="en-US" altLang="zh-CN" sz="1200" dirty="0">
                <a:latin typeface="隶书" pitchFamily="49" charset="-122"/>
                <a:ea typeface="隶书" pitchFamily="49" charset="-122"/>
              </a:rPr>
              <a:t>4</a:t>
            </a:r>
            <a:r>
              <a:rPr lang="zh-CN" altLang="en-US" sz="1200" dirty="0">
                <a:latin typeface="隶书" pitchFamily="49" charset="-122"/>
                <a:ea typeface="隶书" pitchFamily="49" charset="-122"/>
              </a:rPr>
              <a:t>个段寄存器装入的不再是段基址，而是指向段描述符表中某个段描述符的索引值，称为段选择符。</a:t>
            </a:r>
            <a:endParaRPr lang="zh-CN" altLang="en-US" dirty="0"/>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7</a:t>
            </a:fld>
            <a:endParaRPr lang="en-US" altLang="zh-CN"/>
          </a:p>
        </p:txBody>
      </p:sp>
    </p:spTree>
    <p:extLst>
      <p:ext uri="{BB962C8B-B14F-4D97-AF65-F5344CB8AC3E}">
        <p14:creationId xmlns:p14="http://schemas.microsoft.com/office/powerpoint/2010/main" val="30062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80486</a:t>
            </a:r>
            <a:r>
              <a:rPr lang="zh-CN" altLang="en-US" dirty="0"/>
              <a:t>采用五级流水线，如果每一步用时</a:t>
            </a:r>
            <a:r>
              <a:rPr lang="en-US" altLang="zh-CN" dirty="0"/>
              <a:t>1</a:t>
            </a:r>
            <a:r>
              <a:rPr lang="zh-CN" altLang="en-US" dirty="0"/>
              <a:t>个周期，则相当于一条指令只需</a:t>
            </a:r>
            <a:r>
              <a:rPr lang="en-US" altLang="zh-CN" dirty="0"/>
              <a:t>1</a:t>
            </a:r>
            <a:r>
              <a:rPr lang="zh-CN" altLang="en-US" dirty="0"/>
              <a:t>个周期。</a:t>
            </a:r>
            <a:endParaRPr lang="en-US" altLang="zh-CN" dirty="0"/>
          </a:p>
          <a:p>
            <a:pPr eaLnBrk="1" hangingPunct="1"/>
            <a:r>
              <a:rPr lang="zh-CN" altLang="en-US" dirty="0"/>
              <a:t>超标量流水线</a:t>
            </a:r>
          </a:p>
          <a:p>
            <a:endParaRPr lang="zh-CN" altLang="en-US" dirty="0"/>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8</a:t>
            </a:fld>
            <a:endParaRPr lang="en-US" altLang="zh-CN"/>
          </a:p>
        </p:txBody>
      </p:sp>
    </p:spTree>
    <p:extLst>
      <p:ext uri="{BB962C8B-B14F-4D97-AF65-F5344CB8AC3E}">
        <p14:creationId xmlns:p14="http://schemas.microsoft.com/office/powerpoint/2010/main" val="102660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隶书" pitchFamily="49" charset="-122"/>
                <a:ea typeface="隶书" pitchFamily="49" charset="-122"/>
              </a:rPr>
              <a:t>如</a:t>
            </a:r>
            <a:r>
              <a:rPr lang="en-US" altLang="zh-CN" sz="1200" dirty="0">
                <a:latin typeface="隶书" pitchFamily="49" charset="-122"/>
                <a:ea typeface="隶书" pitchFamily="49" charset="-122"/>
              </a:rPr>
              <a:t>: </a:t>
            </a:r>
            <a:r>
              <a:rPr lang="zh-CN" altLang="en-US" sz="1200" dirty="0">
                <a:latin typeface="隶书" pitchFamily="49" charset="-122"/>
                <a:ea typeface="隶书" pitchFamily="49" charset="-122"/>
              </a:rPr>
              <a:t>时钟发生器</a:t>
            </a:r>
            <a:r>
              <a:rPr lang="en-US" altLang="zh-CN" sz="1200" dirty="0">
                <a:latin typeface="隶书" pitchFamily="49" charset="-122"/>
                <a:ea typeface="隶书" pitchFamily="49" charset="-122"/>
              </a:rPr>
              <a:t>8284</a:t>
            </a:r>
            <a:r>
              <a:rPr lang="zh-CN" altLang="en-US" sz="1200" dirty="0">
                <a:latin typeface="隶书" pitchFamily="49" charset="-122"/>
                <a:ea typeface="隶书" pitchFamily="49" charset="-122"/>
              </a:rPr>
              <a:t>、地址锁存器</a:t>
            </a:r>
            <a:r>
              <a:rPr lang="en-US" altLang="zh-CN" sz="1200" dirty="0">
                <a:latin typeface="隶书" pitchFamily="49" charset="-122"/>
                <a:ea typeface="隶书" pitchFamily="49" charset="-122"/>
              </a:rPr>
              <a:t>8282/74LS373</a:t>
            </a:r>
            <a:r>
              <a:rPr lang="zh-CN" altLang="en-US" sz="1200" dirty="0">
                <a:latin typeface="隶书" pitchFamily="49" charset="-122"/>
                <a:ea typeface="隶书" pitchFamily="49" charset="-122"/>
              </a:rPr>
              <a:t>、数据缓冲器</a:t>
            </a:r>
            <a:r>
              <a:rPr lang="en-US" altLang="zh-CN" sz="1200" dirty="0">
                <a:latin typeface="隶书" pitchFamily="49" charset="-122"/>
                <a:ea typeface="隶书" pitchFamily="49" charset="-122"/>
              </a:rPr>
              <a:t>8286/ 8287/74LS245</a:t>
            </a:r>
            <a:r>
              <a:rPr lang="zh-CN" altLang="en-US" sz="1200" dirty="0">
                <a:latin typeface="隶书" pitchFamily="49" charset="-122"/>
                <a:ea typeface="隶书" pitchFamily="49" charset="-122"/>
              </a:rPr>
              <a:t>、总线控制器、存储器、</a:t>
            </a:r>
            <a:r>
              <a:rPr lang="en-US" altLang="zh-CN" sz="1200" dirty="0">
                <a:latin typeface="隶书" pitchFamily="49" charset="-122"/>
                <a:ea typeface="隶书" pitchFamily="49" charset="-122"/>
              </a:rPr>
              <a:t>I/O</a:t>
            </a:r>
            <a:r>
              <a:rPr lang="zh-CN" altLang="en-US" sz="1200" dirty="0">
                <a:latin typeface="隶书" pitchFamily="49" charset="-122"/>
                <a:ea typeface="隶书" pitchFamily="49" charset="-122"/>
              </a:rPr>
              <a:t>接口芯片以及必备的外围设备等。</a:t>
            </a:r>
          </a:p>
          <a:p>
            <a:endParaRPr lang="zh-CN" altLang="en-US" dirty="0"/>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35</a:t>
            </a:fld>
            <a:endParaRPr lang="en-US" altLang="zh-CN"/>
          </a:p>
        </p:txBody>
      </p:sp>
    </p:spTree>
    <p:extLst>
      <p:ext uri="{BB962C8B-B14F-4D97-AF65-F5344CB8AC3E}">
        <p14:creationId xmlns:p14="http://schemas.microsoft.com/office/powerpoint/2010/main" val="1014854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85000"/>
              </a:lnSpc>
            </a:pPr>
            <a:r>
              <a:rPr lang="en-US" altLang="zh-CN" sz="1100" dirty="0">
                <a:latin typeface="隶书" pitchFamily="49" charset="-122"/>
                <a:ea typeface="隶书" pitchFamily="49" charset="-122"/>
              </a:rPr>
              <a:t> </a:t>
            </a:r>
            <a:r>
              <a:rPr lang="zh-CN" altLang="en-US" sz="1200" dirty="0">
                <a:latin typeface="隶书" pitchFamily="49" charset="-122"/>
                <a:ea typeface="隶书" pitchFamily="49" charset="-122"/>
              </a:rPr>
              <a:t>对于</a:t>
            </a:r>
            <a:r>
              <a:rPr lang="en-US" altLang="zh-CN" sz="1200" dirty="0">
                <a:latin typeface="隶书" pitchFamily="49" charset="-122"/>
                <a:ea typeface="隶书" pitchFamily="49" charset="-122"/>
              </a:rPr>
              <a:t>8088</a:t>
            </a:r>
            <a:r>
              <a:rPr lang="zh-CN" altLang="en-US" sz="1200" dirty="0">
                <a:latin typeface="隶书" pitchFamily="49" charset="-122"/>
                <a:ea typeface="隶书" pitchFamily="49" charset="-122"/>
              </a:rPr>
              <a:t>单</a:t>
            </a:r>
            <a:r>
              <a:rPr lang="en-US" altLang="zh-CN" sz="1200" dirty="0">
                <a:latin typeface="隶书" pitchFamily="49" charset="-122"/>
                <a:ea typeface="隶书" pitchFamily="49" charset="-122"/>
              </a:rPr>
              <a:t>CPU</a:t>
            </a:r>
            <a:r>
              <a:rPr lang="zh-CN" altLang="en-US" sz="1200" dirty="0">
                <a:latin typeface="隶书" pitchFamily="49" charset="-122"/>
                <a:ea typeface="隶书" pitchFamily="49" charset="-122"/>
              </a:rPr>
              <a:t>模式</a:t>
            </a:r>
            <a:r>
              <a:rPr lang="en-US" altLang="zh-CN" sz="1200" dirty="0">
                <a:latin typeface="隶书" pitchFamily="49" charset="-122"/>
                <a:ea typeface="隶书" pitchFamily="49" charset="-122"/>
              </a:rPr>
              <a:t>(</a:t>
            </a:r>
            <a:r>
              <a:rPr lang="zh-CN" altLang="en-US" sz="1200" dirty="0">
                <a:latin typeface="隶书" pitchFamily="49" charset="-122"/>
                <a:ea typeface="隶书" pitchFamily="49" charset="-122"/>
              </a:rPr>
              <a:t>最小模式</a:t>
            </a:r>
            <a:r>
              <a:rPr lang="en-US" altLang="zh-CN" sz="1200" dirty="0">
                <a:latin typeface="隶书" pitchFamily="49" charset="-122"/>
                <a:ea typeface="隶书" pitchFamily="49" charset="-122"/>
              </a:rPr>
              <a:t>)</a:t>
            </a:r>
            <a:r>
              <a:rPr lang="zh-CN" altLang="en-US" sz="1200" dirty="0">
                <a:latin typeface="隶书" pitchFamily="49" charset="-122"/>
                <a:ea typeface="隶书" pitchFamily="49" charset="-122"/>
              </a:rPr>
              <a:t>系统结构如图：</a:t>
            </a:r>
          </a:p>
          <a:p>
            <a:pPr>
              <a:lnSpc>
                <a:spcPct val="85000"/>
              </a:lnSpc>
            </a:pPr>
            <a:endParaRPr lang="zh-CN" altLang="en-US" sz="1200" dirty="0">
              <a:latin typeface="隶书" pitchFamily="49" charset="-122"/>
              <a:ea typeface="隶书" pitchFamily="49" charset="-122"/>
            </a:endParaRPr>
          </a:p>
          <a:p>
            <a:pPr>
              <a:lnSpc>
                <a:spcPct val="85000"/>
              </a:lnSpc>
            </a:pPr>
            <a:r>
              <a:rPr lang="zh-CN" altLang="en-US" sz="1200" dirty="0">
                <a:latin typeface="隶书" pitchFamily="49" charset="-122"/>
                <a:ea typeface="隶书" pitchFamily="49" charset="-122"/>
              </a:rPr>
              <a:t>   </a:t>
            </a:r>
            <a:r>
              <a:rPr lang="zh-CN" altLang="en-US" sz="1200" dirty="0">
                <a:solidFill>
                  <a:srgbClr val="0000FF"/>
                </a:solidFill>
                <a:latin typeface="隶书" pitchFamily="49" charset="-122"/>
                <a:ea typeface="隶书" pitchFamily="49" charset="-122"/>
              </a:rPr>
              <a:t>引脚的连接规则：</a:t>
            </a:r>
          </a:p>
          <a:p>
            <a:pPr>
              <a:lnSpc>
                <a:spcPct val="85000"/>
              </a:lnSpc>
            </a:pPr>
            <a:r>
              <a:rPr lang="en-US" altLang="zh-CN" sz="1200" dirty="0">
                <a:latin typeface="隶书" pitchFamily="49" charset="-122"/>
                <a:ea typeface="隶书" pitchFamily="49" charset="-122"/>
              </a:rPr>
              <a:t>1</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MN/MX</a:t>
            </a:r>
            <a:r>
              <a:rPr lang="zh-CN" altLang="en-US" sz="1200" dirty="0">
                <a:latin typeface="隶书" pitchFamily="49" charset="-122"/>
                <a:ea typeface="隶书" pitchFamily="49" charset="-122"/>
              </a:rPr>
              <a:t>接</a:t>
            </a:r>
            <a:r>
              <a:rPr lang="en-US" altLang="zh-CN" sz="1200" dirty="0" err="1">
                <a:latin typeface="隶书" pitchFamily="49" charset="-122"/>
                <a:ea typeface="隶书" pitchFamily="49" charset="-122"/>
              </a:rPr>
              <a:t>Vcc</a:t>
            </a:r>
            <a:r>
              <a:rPr lang="zh-CN" altLang="en-US" sz="1200" dirty="0">
                <a:latin typeface="隶书" pitchFamily="49" charset="-122"/>
                <a:ea typeface="隶书" pitchFamily="49" charset="-122"/>
              </a:rPr>
              <a:t>为最小模式。</a:t>
            </a:r>
          </a:p>
          <a:p>
            <a:pPr>
              <a:lnSpc>
                <a:spcPct val="85000"/>
              </a:lnSpc>
            </a:pPr>
            <a:r>
              <a:rPr lang="en-US" altLang="zh-CN" sz="1200" dirty="0">
                <a:latin typeface="隶书" pitchFamily="49" charset="-122"/>
                <a:ea typeface="隶书" pitchFamily="49" charset="-122"/>
              </a:rPr>
              <a:t>2</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WR</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RD</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IO/M</a:t>
            </a:r>
            <a:r>
              <a:rPr lang="zh-CN" altLang="en-US" sz="1200" dirty="0">
                <a:latin typeface="隶书" pitchFamily="49" charset="-122"/>
                <a:ea typeface="隶书" pitchFamily="49" charset="-122"/>
              </a:rPr>
              <a:t>接</a:t>
            </a:r>
            <a:r>
              <a:rPr lang="en-US" altLang="zh-CN" sz="1200" dirty="0">
                <a:latin typeface="隶书" pitchFamily="49" charset="-122"/>
                <a:ea typeface="隶书" pitchFamily="49" charset="-122"/>
              </a:rPr>
              <a:t>M</a:t>
            </a:r>
            <a:r>
              <a:rPr lang="zh-CN" altLang="en-US" sz="1200" dirty="0">
                <a:latin typeface="隶书" pitchFamily="49" charset="-122"/>
                <a:ea typeface="隶书" pitchFamily="49" charset="-122"/>
              </a:rPr>
              <a:t>或</a:t>
            </a:r>
            <a:r>
              <a:rPr lang="en-US" altLang="zh-CN" sz="1200" dirty="0">
                <a:latin typeface="隶书" pitchFamily="49" charset="-122"/>
                <a:ea typeface="隶书" pitchFamily="49" charset="-122"/>
              </a:rPr>
              <a:t>I/O</a:t>
            </a:r>
            <a:r>
              <a:rPr lang="zh-CN" altLang="en-US" sz="1200" dirty="0">
                <a:latin typeface="隶书" pitchFamily="49" charset="-122"/>
                <a:ea typeface="隶书" pitchFamily="49" charset="-122"/>
              </a:rPr>
              <a:t>。</a:t>
            </a:r>
          </a:p>
          <a:p>
            <a:pPr>
              <a:lnSpc>
                <a:spcPct val="85000"/>
              </a:lnSpc>
            </a:pPr>
            <a:r>
              <a:rPr lang="en-US" altLang="zh-CN" sz="1200" dirty="0">
                <a:latin typeface="隶书" pitchFamily="49" charset="-122"/>
                <a:ea typeface="隶书" pitchFamily="49" charset="-122"/>
              </a:rPr>
              <a:t>3</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A</a:t>
            </a:r>
            <a:r>
              <a:rPr lang="en-US" altLang="zh-CN" sz="1200" baseline="-25000" dirty="0">
                <a:latin typeface="隶书" pitchFamily="49" charset="-122"/>
                <a:ea typeface="隶书" pitchFamily="49" charset="-122"/>
              </a:rPr>
              <a:t>8</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A</a:t>
            </a:r>
            <a:r>
              <a:rPr lang="en-US" altLang="zh-CN" sz="1200" baseline="-25000" dirty="0">
                <a:latin typeface="隶书" pitchFamily="49" charset="-122"/>
                <a:ea typeface="隶书" pitchFamily="49" charset="-122"/>
              </a:rPr>
              <a:t>19</a:t>
            </a:r>
            <a:r>
              <a:rPr lang="zh-CN" altLang="en-US" sz="1200" dirty="0">
                <a:latin typeface="隶书" pitchFamily="49" charset="-122"/>
                <a:ea typeface="隶书" pitchFamily="49" charset="-122"/>
              </a:rPr>
              <a:t>以及</a:t>
            </a:r>
            <a:r>
              <a:rPr lang="en-US" altLang="zh-CN" sz="1200" dirty="0">
                <a:latin typeface="隶书" pitchFamily="49" charset="-122"/>
                <a:ea typeface="隶书" pitchFamily="49" charset="-122"/>
              </a:rPr>
              <a:t>AD</a:t>
            </a:r>
            <a:r>
              <a:rPr lang="en-US" altLang="zh-CN" sz="1200" baseline="-25000" dirty="0">
                <a:latin typeface="隶书" pitchFamily="49" charset="-122"/>
                <a:ea typeface="隶书" pitchFamily="49" charset="-122"/>
              </a:rPr>
              <a:t>0</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AD</a:t>
            </a:r>
            <a:r>
              <a:rPr lang="en-US" altLang="zh-CN" sz="1200" baseline="-25000" dirty="0">
                <a:latin typeface="隶书" pitchFamily="49" charset="-122"/>
                <a:ea typeface="隶书" pitchFamily="49" charset="-122"/>
              </a:rPr>
              <a:t>7</a:t>
            </a:r>
            <a:r>
              <a:rPr lang="zh-CN" altLang="en-US" sz="1200" dirty="0">
                <a:latin typeface="隶书" pitchFamily="49" charset="-122"/>
                <a:ea typeface="隶书" pitchFamily="49" charset="-122"/>
              </a:rPr>
              <a:t>接</a:t>
            </a:r>
            <a:r>
              <a:rPr lang="en-US" altLang="zh-CN" sz="1200" dirty="0">
                <a:latin typeface="隶书" pitchFamily="49" charset="-122"/>
                <a:ea typeface="隶书" pitchFamily="49" charset="-122"/>
              </a:rPr>
              <a:t>8282</a:t>
            </a:r>
            <a:r>
              <a:rPr lang="zh-CN" altLang="en-US" sz="1200" dirty="0">
                <a:latin typeface="隶书" pitchFamily="49" charset="-122"/>
                <a:ea typeface="隶书" pitchFamily="49" charset="-122"/>
              </a:rPr>
              <a:t>输入端，</a:t>
            </a:r>
            <a:r>
              <a:rPr lang="en-US" altLang="zh-CN" sz="1200" dirty="0">
                <a:latin typeface="隶书" pitchFamily="49" charset="-122"/>
                <a:ea typeface="隶书" pitchFamily="49" charset="-122"/>
              </a:rPr>
              <a:t>ALE</a:t>
            </a:r>
            <a:r>
              <a:rPr lang="zh-CN" altLang="en-US" sz="1200" dirty="0">
                <a:latin typeface="隶书" pitchFamily="49" charset="-122"/>
                <a:ea typeface="隶书" pitchFamily="49" charset="-122"/>
              </a:rPr>
              <a:t>接</a:t>
            </a:r>
            <a:r>
              <a:rPr lang="en-US" altLang="zh-CN" sz="1200" dirty="0">
                <a:latin typeface="隶书" pitchFamily="49" charset="-122"/>
                <a:ea typeface="隶书" pitchFamily="49" charset="-122"/>
              </a:rPr>
              <a:t>STB</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OE</a:t>
            </a:r>
            <a:r>
              <a:rPr lang="zh-CN" altLang="en-US" sz="1200" dirty="0">
                <a:latin typeface="隶书" pitchFamily="49" charset="-122"/>
                <a:ea typeface="隶书" pitchFamily="49" charset="-122"/>
              </a:rPr>
              <a:t>接地。在</a:t>
            </a:r>
            <a:r>
              <a:rPr lang="en-US" altLang="zh-CN" sz="1200" dirty="0">
                <a:latin typeface="隶书" pitchFamily="49" charset="-122"/>
                <a:ea typeface="隶书" pitchFamily="49" charset="-122"/>
              </a:rPr>
              <a:t>T1</a:t>
            </a:r>
            <a:r>
              <a:rPr lang="zh-CN" altLang="en-US" sz="1200" dirty="0">
                <a:latin typeface="隶书" pitchFamily="49" charset="-122"/>
                <a:ea typeface="隶书" pitchFamily="49" charset="-122"/>
              </a:rPr>
              <a:t>时刻会将地址锁存。</a:t>
            </a:r>
          </a:p>
          <a:p>
            <a:pPr>
              <a:lnSpc>
                <a:spcPct val="85000"/>
              </a:lnSpc>
            </a:pPr>
            <a:r>
              <a:rPr lang="en-US" altLang="zh-CN" sz="1200" dirty="0">
                <a:latin typeface="隶书" pitchFamily="49" charset="-122"/>
                <a:ea typeface="隶书" pitchFamily="49" charset="-122"/>
              </a:rPr>
              <a:t>4</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AD</a:t>
            </a:r>
            <a:r>
              <a:rPr lang="en-US" altLang="zh-CN" sz="1200" baseline="-25000" dirty="0">
                <a:latin typeface="隶书" pitchFamily="49" charset="-122"/>
                <a:ea typeface="隶书" pitchFamily="49" charset="-122"/>
              </a:rPr>
              <a:t>0</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AD</a:t>
            </a:r>
            <a:r>
              <a:rPr lang="en-US" altLang="zh-CN" sz="1200" baseline="-25000" dirty="0">
                <a:latin typeface="隶书" pitchFamily="49" charset="-122"/>
                <a:ea typeface="隶书" pitchFamily="49" charset="-122"/>
              </a:rPr>
              <a:t>7</a:t>
            </a:r>
            <a:r>
              <a:rPr lang="zh-CN" altLang="en-US" sz="1200" dirty="0">
                <a:latin typeface="隶书" pitchFamily="49" charset="-122"/>
                <a:ea typeface="隶书" pitchFamily="49" charset="-122"/>
              </a:rPr>
              <a:t>经过</a:t>
            </a:r>
            <a:r>
              <a:rPr lang="en-US" altLang="zh-CN" sz="1200" dirty="0">
                <a:latin typeface="隶书" pitchFamily="49" charset="-122"/>
                <a:ea typeface="隶书" pitchFamily="49" charset="-122"/>
              </a:rPr>
              <a:t>8286</a:t>
            </a:r>
            <a:r>
              <a:rPr lang="zh-CN" altLang="en-US" sz="1200" dirty="0">
                <a:latin typeface="隶书" pitchFamily="49" charset="-122"/>
                <a:ea typeface="隶书" pitchFamily="49" charset="-122"/>
              </a:rPr>
              <a:t>总线驱动器接到存储器，</a:t>
            </a:r>
            <a:r>
              <a:rPr lang="en-US" altLang="zh-CN" sz="1200" dirty="0">
                <a:latin typeface="隶书" pitchFamily="49" charset="-122"/>
                <a:ea typeface="隶书" pitchFamily="49" charset="-122"/>
              </a:rPr>
              <a:t>DT/R</a:t>
            </a:r>
            <a:r>
              <a:rPr lang="zh-CN" altLang="en-US" sz="1200" dirty="0">
                <a:latin typeface="隶书" pitchFamily="49" charset="-122"/>
                <a:ea typeface="隶书" pitchFamily="49" charset="-122"/>
              </a:rPr>
              <a:t>接</a:t>
            </a:r>
            <a:r>
              <a:rPr lang="en-US" altLang="zh-CN" sz="1200" dirty="0">
                <a:latin typeface="隶书" pitchFamily="49" charset="-122"/>
                <a:ea typeface="隶书" pitchFamily="49" charset="-122"/>
              </a:rPr>
              <a:t>T</a:t>
            </a:r>
            <a:r>
              <a:rPr lang="zh-CN" altLang="en-US" sz="1200" dirty="0">
                <a:latin typeface="隶书" pitchFamily="49" charset="-122"/>
                <a:ea typeface="隶书" pitchFamily="49" charset="-122"/>
              </a:rPr>
              <a:t>控制数据流向</a:t>
            </a:r>
            <a:r>
              <a:rPr lang="en-US" altLang="zh-CN" sz="1200" dirty="0">
                <a:latin typeface="隶书" pitchFamily="49" charset="-122"/>
                <a:ea typeface="隶书" pitchFamily="49" charset="-122"/>
              </a:rPr>
              <a:t>DEN</a:t>
            </a:r>
            <a:r>
              <a:rPr lang="zh-CN" altLang="en-US" sz="1200" dirty="0">
                <a:latin typeface="隶书" pitchFamily="49" charset="-122"/>
                <a:ea typeface="隶书" pitchFamily="49" charset="-122"/>
              </a:rPr>
              <a:t>接</a:t>
            </a:r>
            <a:r>
              <a:rPr lang="en-US" altLang="zh-CN" sz="1200" dirty="0">
                <a:latin typeface="隶书" pitchFamily="49" charset="-122"/>
                <a:ea typeface="隶书" pitchFamily="49" charset="-122"/>
              </a:rPr>
              <a:t>OE</a:t>
            </a:r>
            <a:r>
              <a:rPr lang="zh-CN" altLang="en-US" sz="1200" dirty="0">
                <a:latin typeface="隶书" pitchFamily="49" charset="-122"/>
                <a:ea typeface="隶书" pitchFamily="49" charset="-122"/>
              </a:rPr>
              <a:t>控制数据选通。</a:t>
            </a:r>
          </a:p>
          <a:p>
            <a:pPr>
              <a:lnSpc>
                <a:spcPct val="85000"/>
              </a:lnSpc>
            </a:pPr>
            <a:r>
              <a:rPr lang="en-US" altLang="zh-CN" sz="1200" dirty="0">
                <a:latin typeface="隶书" pitchFamily="49" charset="-122"/>
                <a:ea typeface="隶书" pitchFamily="49" charset="-122"/>
              </a:rPr>
              <a:t>5</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8284</a:t>
            </a:r>
            <a:r>
              <a:rPr lang="zh-CN" altLang="en-US" sz="1200" dirty="0">
                <a:latin typeface="隶书" pitchFamily="49" charset="-122"/>
                <a:ea typeface="隶书" pitchFamily="49" charset="-122"/>
              </a:rPr>
              <a:t>提供占空比为</a:t>
            </a:r>
            <a:r>
              <a:rPr lang="en-US" altLang="zh-CN" sz="1200" dirty="0">
                <a:latin typeface="隶书" pitchFamily="49" charset="-122"/>
                <a:ea typeface="隶书" pitchFamily="49" charset="-122"/>
              </a:rPr>
              <a:t>1</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2</a:t>
            </a:r>
            <a:r>
              <a:rPr lang="zh-CN" altLang="en-US" sz="1200" dirty="0">
                <a:latin typeface="隶书" pitchFamily="49" charset="-122"/>
                <a:ea typeface="隶书" pitchFamily="49" charset="-122"/>
              </a:rPr>
              <a:t>的时钟。</a:t>
            </a:r>
          </a:p>
          <a:p>
            <a:pPr>
              <a:lnSpc>
                <a:spcPct val="85000"/>
              </a:lnSpc>
            </a:pPr>
            <a:r>
              <a:rPr lang="en-US" altLang="zh-CN" sz="1200" dirty="0">
                <a:latin typeface="隶书" pitchFamily="49" charset="-122"/>
                <a:ea typeface="隶书" pitchFamily="49" charset="-122"/>
              </a:rPr>
              <a:t>6</a:t>
            </a:r>
            <a:r>
              <a:rPr lang="zh-CN" altLang="en-US" sz="1200" dirty="0">
                <a:latin typeface="隶书" pitchFamily="49" charset="-122"/>
                <a:ea typeface="隶书" pitchFamily="49" charset="-122"/>
              </a:rPr>
              <a:t>、对于</a:t>
            </a:r>
            <a:r>
              <a:rPr lang="en-US" altLang="zh-CN" sz="1200" dirty="0">
                <a:latin typeface="隶书" pitchFamily="49" charset="-122"/>
                <a:ea typeface="隶书" pitchFamily="49" charset="-122"/>
              </a:rPr>
              <a:t>I/O</a:t>
            </a:r>
            <a:r>
              <a:rPr lang="zh-CN" altLang="en-US" sz="1200" dirty="0">
                <a:latin typeface="隶书" pitchFamily="49" charset="-122"/>
                <a:ea typeface="隶书" pitchFamily="49" charset="-122"/>
              </a:rPr>
              <a:t>口需要</a:t>
            </a:r>
            <a:r>
              <a:rPr lang="en-US" altLang="zh-CN" sz="1200" dirty="0">
                <a:latin typeface="隶书" pitchFamily="49" charset="-122"/>
                <a:ea typeface="隶书" pitchFamily="49" charset="-122"/>
              </a:rPr>
              <a:t>WR</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RD</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IO/M</a:t>
            </a:r>
            <a:r>
              <a:rPr lang="zh-CN" altLang="en-US" sz="1200" dirty="0">
                <a:latin typeface="隶书" pitchFamily="49" charset="-122"/>
                <a:ea typeface="隶书" pitchFamily="49" charset="-122"/>
              </a:rPr>
              <a:t>，有时还需要</a:t>
            </a:r>
            <a:r>
              <a:rPr lang="en-US" altLang="zh-CN" sz="1200" dirty="0">
                <a:latin typeface="隶书" pitchFamily="49" charset="-122"/>
                <a:ea typeface="隶书" pitchFamily="49" charset="-122"/>
              </a:rPr>
              <a:t>INTR</a:t>
            </a:r>
            <a:r>
              <a:rPr lang="zh-CN" altLang="en-US" sz="1200" dirty="0">
                <a:latin typeface="隶书" pitchFamily="49" charset="-122"/>
                <a:ea typeface="隶书" pitchFamily="49" charset="-122"/>
              </a:rPr>
              <a:t>和</a:t>
            </a:r>
            <a:r>
              <a:rPr lang="en-US" altLang="zh-CN" sz="1200" dirty="0">
                <a:latin typeface="隶书" pitchFamily="49" charset="-122"/>
                <a:ea typeface="隶书" pitchFamily="49" charset="-122"/>
              </a:rPr>
              <a:t>INTA</a:t>
            </a:r>
            <a:r>
              <a:rPr lang="zh-CN" altLang="en-US" sz="1200" dirty="0">
                <a:latin typeface="隶书" pitchFamily="49" charset="-122"/>
                <a:ea typeface="隶书" pitchFamily="49" charset="-122"/>
              </a:rPr>
              <a:t>以及</a:t>
            </a:r>
            <a:r>
              <a:rPr lang="en-US" altLang="zh-CN" sz="1200" dirty="0">
                <a:latin typeface="隶书" pitchFamily="49" charset="-122"/>
                <a:ea typeface="隶书" pitchFamily="49" charset="-122"/>
              </a:rPr>
              <a:t>AD</a:t>
            </a:r>
            <a:r>
              <a:rPr lang="en-US" altLang="zh-CN" sz="1200" baseline="-25000" dirty="0">
                <a:latin typeface="隶书" pitchFamily="49" charset="-122"/>
                <a:ea typeface="隶书" pitchFamily="49" charset="-122"/>
              </a:rPr>
              <a:t>0</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AD</a:t>
            </a:r>
            <a:r>
              <a:rPr lang="en-US" altLang="zh-CN" sz="1200" baseline="-25000" dirty="0">
                <a:latin typeface="隶书" pitchFamily="49" charset="-122"/>
                <a:ea typeface="隶书" pitchFamily="49" charset="-122"/>
              </a:rPr>
              <a:t>7</a:t>
            </a:r>
            <a:r>
              <a:rPr lang="zh-CN" altLang="en-US" sz="1200" dirty="0">
                <a:latin typeface="隶书" pitchFamily="49" charset="-122"/>
                <a:ea typeface="隶书" pitchFamily="49" charset="-122"/>
              </a:rPr>
              <a:t>。</a:t>
            </a:r>
            <a:endParaRPr lang="zh-CN" altLang="en-US" dirty="0"/>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36</a:t>
            </a:fld>
            <a:endParaRPr lang="en-US" altLang="zh-CN"/>
          </a:p>
        </p:txBody>
      </p:sp>
    </p:spTree>
    <p:extLst>
      <p:ext uri="{BB962C8B-B14F-4D97-AF65-F5344CB8AC3E}">
        <p14:creationId xmlns:p14="http://schemas.microsoft.com/office/powerpoint/2010/main" val="241966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85000"/>
              </a:lnSpc>
            </a:pPr>
            <a:r>
              <a:rPr lang="en-US" altLang="zh-CN" sz="1100" dirty="0">
                <a:latin typeface="隶书" pitchFamily="49" charset="-122"/>
                <a:ea typeface="隶书" pitchFamily="49" charset="-122"/>
              </a:rPr>
              <a:t> </a:t>
            </a:r>
            <a:r>
              <a:rPr lang="zh-CN" altLang="en-US" sz="1200" dirty="0">
                <a:latin typeface="隶书" pitchFamily="49" charset="-122"/>
                <a:ea typeface="隶书" pitchFamily="49" charset="-122"/>
              </a:rPr>
              <a:t>对于</a:t>
            </a:r>
            <a:r>
              <a:rPr lang="en-US" altLang="zh-CN" sz="1200" dirty="0">
                <a:latin typeface="隶书" pitchFamily="49" charset="-122"/>
                <a:ea typeface="隶书" pitchFamily="49" charset="-122"/>
              </a:rPr>
              <a:t>8086</a:t>
            </a:r>
            <a:r>
              <a:rPr lang="zh-CN" altLang="en-US" sz="1200" dirty="0">
                <a:latin typeface="隶书" pitchFamily="49" charset="-122"/>
                <a:ea typeface="隶书" pitchFamily="49" charset="-122"/>
              </a:rPr>
              <a:t>单</a:t>
            </a:r>
            <a:r>
              <a:rPr lang="en-US" altLang="zh-CN" sz="1200" dirty="0">
                <a:latin typeface="隶书" pitchFamily="49" charset="-122"/>
                <a:ea typeface="隶书" pitchFamily="49" charset="-122"/>
              </a:rPr>
              <a:t>CPU</a:t>
            </a:r>
            <a:r>
              <a:rPr lang="zh-CN" altLang="en-US" sz="1200" dirty="0">
                <a:latin typeface="隶书" pitchFamily="49" charset="-122"/>
                <a:ea typeface="隶书" pitchFamily="49" charset="-122"/>
              </a:rPr>
              <a:t>模式</a:t>
            </a:r>
            <a:r>
              <a:rPr lang="en-US" altLang="zh-CN" sz="1200" dirty="0">
                <a:latin typeface="隶书" pitchFamily="49" charset="-122"/>
                <a:ea typeface="隶书" pitchFamily="49" charset="-122"/>
              </a:rPr>
              <a:t>(</a:t>
            </a:r>
            <a:r>
              <a:rPr lang="zh-CN" altLang="en-US" sz="1200" dirty="0">
                <a:latin typeface="隶书" pitchFamily="49" charset="-122"/>
                <a:ea typeface="隶书" pitchFamily="49" charset="-122"/>
              </a:rPr>
              <a:t>最小模式</a:t>
            </a:r>
            <a:r>
              <a:rPr lang="en-US" altLang="zh-CN" sz="1200" dirty="0">
                <a:latin typeface="隶书" pitchFamily="49" charset="-122"/>
                <a:ea typeface="隶书" pitchFamily="49" charset="-122"/>
              </a:rPr>
              <a:t>)</a:t>
            </a:r>
            <a:r>
              <a:rPr lang="zh-CN" altLang="en-US" sz="1200" dirty="0">
                <a:latin typeface="隶书" pitchFamily="49" charset="-122"/>
                <a:ea typeface="隶书" pitchFamily="49" charset="-122"/>
              </a:rPr>
              <a:t>系统结构如图，其与</a:t>
            </a:r>
            <a:r>
              <a:rPr lang="en-US" altLang="zh-CN" sz="1200" dirty="0">
                <a:latin typeface="隶书" pitchFamily="49" charset="-122"/>
                <a:ea typeface="隶书" pitchFamily="49" charset="-122"/>
              </a:rPr>
              <a:t>8088</a:t>
            </a:r>
            <a:r>
              <a:rPr lang="zh-CN" altLang="en-US" sz="1200" dirty="0">
                <a:latin typeface="隶书" pitchFamily="49" charset="-122"/>
                <a:ea typeface="隶书" pitchFamily="49" charset="-122"/>
              </a:rPr>
              <a:t>的区别在于：</a:t>
            </a:r>
          </a:p>
          <a:p>
            <a:pPr>
              <a:lnSpc>
                <a:spcPct val="85000"/>
              </a:lnSpc>
            </a:pPr>
            <a:r>
              <a:rPr lang="zh-CN" altLang="en-US" sz="1200" dirty="0">
                <a:latin typeface="隶书" pitchFamily="49" charset="-122"/>
                <a:ea typeface="隶书" pitchFamily="49" charset="-122"/>
              </a:rPr>
              <a:t>    外部的</a:t>
            </a:r>
            <a:r>
              <a:rPr lang="en-US" altLang="zh-CN" sz="1200" dirty="0">
                <a:latin typeface="隶书" pitchFamily="49" charset="-122"/>
                <a:ea typeface="隶书" pitchFamily="49" charset="-122"/>
              </a:rPr>
              <a:t>M</a:t>
            </a:r>
            <a:r>
              <a:rPr lang="zh-CN" altLang="en-US" sz="1200" dirty="0">
                <a:latin typeface="隶书" pitchFamily="49" charset="-122"/>
                <a:ea typeface="隶书" pitchFamily="49" charset="-122"/>
              </a:rPr>
              <a:t>或</a:t>
            </a:r>
            <a:r>
              <a:rPr lang="en-US" altLang="zh-CN" sz="1200" dirty="0">
                <a:latin typeface="隶书" pitchFamily="49" charset="-122"/>
                <a:ea typeface="隶书" pitchFamily="49" charset="-122"/>
              </a:rPr>
              <a:t>I/O</a:t>
            </a:r>
            <a:r>
              <a:rPr lang="zh-CN" altLang="en-US" sz="1200" dirty="0">
                <a:latin typeface="隶书" pitchFamily="49" charset="-122"/>
                <a:ea typeface="隶书" pitchFamily="49" charset="-122"/>
              </a:rPr>
              <a:t>口为</a:t>
            </a:r>
            <a:r>
              <a:rPr lang="en-US" altLang="zh-CN" sz="1200" dirty="0">
                <a:latin typeface="隶书" pitchFamily="49" charset="-122"/>
                <a:ea typeface="隶书" pitchFamily="49" charset="-122"/>
              </a:rPr>
              <a:t>16</a:t>
            </a:r>
            <a:r>
              <a:rPr lang="zh-CN" altLang="en-US" sz="1200" dirty="0">
                <a:latin typeface="隶书" pitchFamily="49" charset="-122"/>
                <a:ea typeface="隶书" pitchFamily="49" charset="-122"/>
              </a:rPr>
              <a:t>位的，故需要两片</a:t>
            </a:r>
            <a:r>
              <a:rPr lang="en-US" altLang="zh-CN" sz="1200" dirty="0">
                <a:latin typeface="隶书" pitchFamily="49" charset="-122"/>
                <a:ea typeface="隶书" pitchFamily="49" charset="-122"/>
              </a:rPr>
              <a:t>8286</a:t>
            </a:r>
            <a:r>
              <a:rPr lang="zh-CN" altLang="en-US" sz="1200" dirty="0">
                <a:latin typeface="隶书" pitchFamily="49" charset="-122"/>
                <a:ea typeface="隶书" pitchFamily="49" charset="-122"/>
              </a:rPr>
              <a:t>总线驱动器，分别接在高</a:t>
            </a:r>
            <a:r>
              <a:rPr lang="en-US" altLang="zh-CN" sz="1200" dirty="0">
                <a:latin typeface="隶书" pitchFamily="49" charset="-122"/>
                <a:ea typeface="隶书" pitchFamily="49" charset="-122"/>
              </a:rPr>
              <a:t>8</a:t>
            </a:r>
            <a:r>
              <a:rPr lang="zh-CN" altLang="en-US" sz="1200" dirty="0">
                <a:latin typeface="隶书" pitchFamily="49" charset="-122"/>
                <a:ea typeface="隶书" pitchFamily="49" charset="-122"/>
              </a:rPr>
              <a:t>位和低</a:t>
            </a:r>
            <a:r>
              <a:rPr lang="en-US" altLang="zh-CN" sz="1200" dirty="0">
                <a:latin typeface="隶书" pitchFamily="49" charset="-122"/>
                <a:ea typeface="隶书" pitchFamily="49" charset="-122"/>
              </a:rPr>
              <a:t>8</a:t>
            </a:r>
            <a:r>
              <a:rPr lang="zh-CN" altLang="en-US" sz="1200" dirty="0">
                <a:latin typeface="隶书" pitchFamily="49" charset="-122"/>
                <a:ea typeface="隶书" pitchFamily="49" charset="-122"/>
              </a:rPr>
              <a:t>位上。</a:t>
            </a:r>
          </a:p>
          <a:p>
            <a:pPr>
              <a:lnSpc>
                <a:spcPct val="85000"/>
              </a:lnSpc>
            </a:pPr>
            <a:r>
              <a:rPr lang="zh-CN" altLang="en-US" sz="1200" dirty="0">
                <a:latin typeface="隶书" pitchFamily="49" charset="-122"/>
                <a:ea typeface="隶书" pitchFamily="49" charset="-122"/>
              </a:rPr>
              <a:t>    另外还需要</a:t>
            </a:r>
            <a:r>
              <a:rPr lang="en-US" altLang="zh-CN" sz="1200" dirty="0">
                <a:latin typeface="隶书" pitchFamily="49" charset="-122"/>
                <a:ea typeface="隶书" pitchFamily="49" charset="-122"/>
              </a:rPr>
              <a:t>BHE/S7</a:t>
            </a:r>
            <a:r>
              <a:rPr lang="zh-CN" altLang="en-US" sz="1200" dirty="0">
                <a:latin typeface="隶书" pitchFamily="49" charset="-122"/>
                <a:ea typeface="隶书" pitchFamily="49" charset="-122"/>
              </a:rPr>
              <a:t>线和</a:t>
            </a:r>
            <a:r>
              <a:rPr lang="en-US" altLang="zh-CN" sz="1200" dirty="0">
                <a:latin typeface="隶书" pitchFamily="49" charset="-122"/>
                <a:ea typeface="隶书" pitchFamily="49" charset="-122"/>
              </a:rPr>
              <a:t>A</a:t>
            </a:r>
            <a:r>
              <a:rPr lang="en-US" altLang="zh-CN" sz="1200" baseline="-25000" dirty="0">
                <a:latin typeface="隶书" pitchFamily="49" charset="-122"/>
                <a:ea typeface="隶书" pitchFamily="49" charset="-122"/>
              </a:rPr>
              <a:t>0</a:t>
            </a:r>
            <a:r>
              <a:rPr lang="zh-CN" altLang="en-US" sz="1200" dirty="0">
                <a:latin typeface="隶书" pitchFamily="49" charset="-122"/>
                <a:ea typeface="隶书" pitchFamily="49" charset="-122"/>
              </a:rPr>
              <a:t>线一起做</a:t>
            </a:r>
            <a:r>
              <a:rPr lang="en-US" altLang="zh-CN" sz="1200" dirty="0">
                <a:latin typeface="隶书" pitchFamily="49" charset="-122"/>
                <a:ea typeface="隶书" pitchFamily="49" charset="-122"/>
              </a:rPr>
              <a:t>M</a:t>
            </a:r>
            <a:r>
              <a:rPr lang="zh-CN" altLang="en-US" sz="1200" dirty="0">
                <a:latin typeface="隶书" pitchFamily="49" charset="-122"/>
                <a:ea typeface="隶书" pitchFamily="49" charset="-122"/>
              </a:rPr>
              <a:t>的选通信号。</a:t>
            </a:r>
            <a:r>
              <a:rPr lang="en-US" altLang="zh-CN" sz="1200" dirty="0">
                <a:latin typeface="隶书" pitchFamily="49" charset="-122"/>
                <a:ea typeface="隶书" pitchFamily="49" charset="-122"/>
              </a:rPr>
              <a:t>A</a:t>
            </a:r>
            <a:r>
              <a:rPr lang="en-US" altLang="zh-CN" sz="1200" baseline="-25000" dirty="0">
                <a:latin typeface="隶书" pitchFamily="49" charset="-122"/>
                <a:ea typeface="隶书" pitchFamily="49" charset="-122"/>
              </a:rPr>
              <a:t>0</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0</a:t>
            </a:r>
            <a:r>
              <a:rPr lang="zh-CN" altLang="en-US" sz="1200" dirty="0">
                <a:latin typeface="隶书" pitchFamily="49" charset="-122"/>
                <a:ea typeface="隶书" pitchFamily="49" charset="-122"/>
              </a:rPr>
              <a:t>时，选通低</a:t>
            </a:r>
            <a:r>
              <a:rPr lang="en-US" altLang="zh-CN" sz="1200" dirty="0">
                <a:latin typeface="隶书" pitchFamily="49" charset="-122"/>
                <a:ea typeface="隶书" pitchFamily="49" charset="-122"/>
              </a:rPr>
              <a:t>8</a:t>
            </a:r>
            <a:r>
              <a:rPr lang="zh-CN" altLang="en-US" sz="1200" dirty="0">
                <a:latin typeface="隶书" pitchFamily="49" charset="-122"/>
                <a:ea typeface="隶书" pitchFamily="49" charset="-122"/>
              </a:rPr>
              <a:t>位存储器，或说是选通偶存储器；</a:t>
            </a:r>
            <a:r>
              <a:rPr lang="en-US" altLang="zh-CN" sz="1200" dirty="0">
                <a:latin typeface="隶书" pitchFamily="49" charset="-122"/>
                <a:ea typeface="隶书" pitchFamily="49" charset="-122"/>
              </a:rPr>
              <a:t>BHE</a:t>
            </a:r>
            <a:r>
              <a:rPr lang="zh-CN" altLang="en-US" sz="1200" dirty="0">
                <a:latin typeface="隶书" pitchFamily="49" charset="-122"/>
                <a:ea typeface="隶书" pitchFamily="49" charset="-122"/>
              </a:rPr>
              <a:t>＝</a:t>
            </a:r>
            <a:r>
              <a:rPr lang="en-US" altLang="zh-CN" sz="1200" dirty="0">
                <a:latin typeface="隶书" pitchFamily="49" charset="-122"/>
                <a:ea typeface="隶书" pitchFamily="49" charset="-122"/>
              </a:rPr>
              <a:t>0</a:t>
            </a:r>
            <a:r>
              <a:rPr lang="zh-CN" altLang="en-US" sz="1200" dirty="0">
                <a:latin typeface="隶书" pitchFamily="49" charset="-122"/>
                <a:ea typeface="隶书" pitchFamily="49" charset="-122"/>
              </a:rPr>
              <a:t>时，选通高</a:t>
            </a:r>
            <a:r>
              <a:rPr lang="en-US" altLang="zh-CN" sz="1200" dirty="0">
                <a:latin typeface="隶书" pitchFamily="49" charset="-122"/>
                <a:ea typeface="隶书" pitchFamily="49" charset="-122"/>
              </a:rPr>
              <a:t>8</a:t>
            </a:r>
            <a:r>
              <a:rPr lang="zh-CN" altLang="en-US" sz="1200" dirty="0">
                <a:latin typeface="隶书" pitchFamily="49" charset="-122"/>
                <a:ea typeface="隶书" pitchFamily="49" charset="-122"/>
              </a:rPr>
              <a:t>位存储器，或说是选通奇存储器。</a:t>
            </a:r>
            <a:endParaRPr lang="zh-CN" altLang="en-US" dirty="0"/>
          </a:p>
        </p:txBody>
      </p:sp>
      <p:sp>
        <p:nvSpPr>
          <p:cNvPr id="4" name="灯片编号占位符 3"/>
          <p:cNvSpPr>
            <a:spLocks noGrp="1"/>
          </p:cNvSpPr>
          <p:nvPr>
            <p:ph type="sldNum" sz="quarter" idx="10"/>
          </p:nvPr>
        </p:nvSpPr>
        <p:spPr/>
        <p:txBody>
          <a:bodyPr/>
          <a:lstStyle/>
          <a:p>
            <a:pPr>
              <a:defRPr/>
            </a:pPr>
            <a:fld id="{D4B4DAD4-98C0-4CCF-8F12-85BA58573121}" type="slidenum">
              <a:rPr lang="en-US" altLang="zh-CN" smtClean="0"/>
              <a:pPr>
                <a:defRPr/>
              </a:pPr>
              <a:t>37</a:t>
            </a:fld>
            <a:endParaRPr lang="en-US" altLang="zh-CN"/>
          </a:p>
        </p:txBody>
      </p:sp>
    </p:spTree>
    <p:extLst>
      <p:ext uri="{BB962C8B-B14F-4D97-AF65-F5344CB8AC3E}">
        <p14:creationId xmlns:p14="http://schemas.microsoft.com/office/powerpoint/2010/main" val="421226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061A3C5-ABFC-4AC9-A0F8-6DDB98A698C0}" type="slidenum">
              <a:rPr lang="en-US" altLang="zh-CN" smtClean="0"/>
              <a:pPr/>
              <a:t>50</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90000"/>
              </a:lnSpc>
            </a:pPr>
            <a:r>
              <a:rPr lang="en-US" altLang="zh-CN" sz="800" dirty="0"/>
              <a:t>8086</a:t>
            </a:r>
            <a:r>
              <a:rPr lang="zh-CN" altLang="en-US" sz="800" dirty="0"/>
              <a:t>体系的</a:t>
            </a:r>
            <a:r>
              <a:rPr lang="en-US" altLang="zh-CN" sz="800" dirty="0"/>
              <a:t>CPU</a:t>
            </a:r>
            <a:r>
              <a:rPr lang="zh-CN" altLang="en-US" sz="800" dirty="0"/>
              <a:t>一开始是</a:t>
            </a:r>
            <a:r>
              <a:rPr lang="en-US" altLang="zh-CN" sz="800" dirty="0"/>
              <a:t>20</a:t>
            </a:r>
            <a:r>
              <a:rPr lang="zh-CN" altLang="en-US" sz="800" dirty="0"/>
              <a:t>根地址线</a:t>
            </a:r>
            <a:r>
              <a:rPr lang="en-US" altLang="zh-CN" sz="800" dirty="0"/>
              <a:t>, </a:t>
            </a:r>
            <a:r>
              <a:rPr lang="zh-CN" altLang="en-US" sz="800" dirty="0"/>
              <a:t>寻址寄存器是</a:t>
            </a:r>
            <a:r>
              <a:rPr lang="en-US" altLang="zh-CN" sz="800" dirty="0"/>
              <a:t>16</a:t>
            </a:r>
            <a:r>
              <a:rPr lang="zh-CN" altLang="en-US" sz="800" dirty="0"/>
              <a:t>位</a:t>
            </a:r>
            <a:r>
              <a:rPr lang="en-US" altLang="zh-CN" sz="800" dirty="0"/>
              <a:t>, 16</a:t>
            </a:r>
            <a:r>
              <a:rPr lang="zh-CN" altLang="en-US" sz="800" dirty="0"/>
              <a:t>位的寄存器可以访问</a:t>
            </a:r>
            <a:r>
              <a:rPr lang="en-US" altLang="zh-CN" sz="800" dirty="0"/>
              <a:t>64K</a:t>
            </a:r>
            <a:r>
              <a:rPr lang="zh-CN" altLang="en-US" sz="800" dirty="0"/>
              <a:t>的地址空间</a:t>
            </a:r>
            <a:r>
              <a:rPr lang="en-US" altLang="zh-CN" sz="800" dirty="0"/>
              <a:t>, </a:t>
            </a:r>
            <a:r>
              <a:rPr lang="zh-CN" altLang="en-US" sz="800" dirty="0"/>
              <a:t>如果程序要想访问大于</a:t>
            </a:r>
            <a:r>
              <a:rPr lang="en-US" altLang="zh-CN" sz="800" dirty="0"/>
              <a:t>64K</a:t>
            </a:r>
            <a:r>
              <a:rPr lang="zh-CN" altLang="en-US" sz="800" dirty="0"/>
              <a:t>的内存</a:t>
            </a:r>
            <a:r>
              <a:rPr lang="en-US" altLang="zh-CN" sz="800" dirty="0"/>
              <a:t>, </a:t>
            </a:r>
            <a:r>
              <a:rPr lang="zh-CN" altLang="en-US" sz="800" dirty="0"/>
              <a:t>就要把内存分段</a:t>
            </a:r>
            <a:r>
              <a:rPr lang="en-US" altLang="zh-CN" sz="800" dirty="0"/>
              <a:t>, </a:t>
            </a:r>
            <a:r>
              <a:rPr lang="zh-CN" altLang="en-US" sz="800" dirty="0"/>
              <a:t>每段</a:t>
            </a:r>
            <a:r>
              <a:rPr lang="en-US" altLang="zh-CN" sz="800" dirty="0"/>
              <a:t>64K, </a:t>
            </a:r>
            <a:r>
              <a:rPr lang="zh-CN" altLang="en-US" sz="800" dirty="0"/>
              <a:t>用段地址</a:t>
            </a:r>
            <a:r>
              <a:rPr lang="en-US" altLang="zh-CN" sz="800" dirty="0"/>
              <a:t>+</a:t>
            </a:r>
            <a:r>
              <a:rPr lang="zh-CN" altLang="en-US" sz="800" dirty="0"/>
              <a:t>偏移量的方法来访问</a:t>
            </a:r>
            <a:r>
              <a:rPr lang="en-US" altLang="zh-CN" sz="800" dirty="0"/>
              <a:t>. </a:t>
            </a:r>
            <a:br>
              <a:rPr lang="en-US" altLang="zh-CN" sz="800" dirty="0"/>
            </a:br>
            <a:br>
              <a:rPr lang="en-US" altLang="zh-CN" sz="800" dirty="0"/>
            </a:br>
            <a:r>
              <a:rPr lang="zh-CN" altLang="en-US" sz="800" dirty="0"/>
              <a:t>后来</a:t>
            </a:r>
            <a:r>
              <a:rPr lang="en-US" altLang="zh-CN" sz="800" dirty="0"/>
              <a:t>386CPU</a:t>
            </a:r>
            <a:r>
              <a:rPr lang="zh-CN" altLang="en-US" sz="800" dirty="0"/>
              <a:t>出来之后</a:t>
            </a:r>
            <a:r>
              <a:rPr lang="en-US" altLang="zh-CN" sz="800" dirty="0"/>
              <a:t>, </a:t>
            </a:r>
            <a:r>
              <a:rPr lang="zh-CN" altLang="en-US" sz="800" dirty="0"/>
              <a:t>采用了</a:t>
            </a:r>
            <a:r>
              <a:rPr lang="en-US" altLang="zh-CN" sz="800" dirty="0"/>
              <a:t>32</a:t>
            </a:r>
            <a:r>
              <a:rPr lang="zh-CN" altLang="en-US" sz="800" dirty="0"/>
              <a:t>条地址线</a:t>
            </a:r>
            <a:r>
              <a:rPr lang="en-US" altLang="zh-CN" sz="800" dirty="0"/>
              <a:t>, </a:t>
            </a:r>
            <a:r>
              <a:rPr lang="zh-CN" altLang="en-US" sz="800" dirty="0"/>
              <a:t>地址寄存器也扩为</a:t>
            </a:r>
            <a:r>
              <a:rPr lang="en-US" altLang="zh-CN" sz="800" dirty="0"/>
              <a:t>32</a:t>
            </a:r>
            <a:r>
              <a:rPr lang="zh-CN" altLang="en-US" sz="800" dirty="0"/>
              <a:t>位</a:t>
            </a:r>
            <a:r>
              <a:rPr lang="en-US" altLang="zh-CN" sz="800" dirty="0"/>
              <a:t>, </a:t>
            </a:r>
            <a:r>
              <a:rPr lang="zh-CN" altLang="en-US" sz="800" dirty="0"/>
              <a:t>这样就可以不用分段了</a:t>
            </a:r>
            <a:r>
              <a:rPr lang="en-US" altLang="zh-CN" sz="800" dirty="0"/>
              <a:t>, </a:t>
            </a:r>
            <a:r>
              <a:rPr lang="zh-CN" altLang="en-US" sz="800" dirty="0"/>
              <a:t>直接用一个地址寄存器来线性访问</a:t>
            </a:r>
            <a:r>
              <a:rPr lang="en-US" altLang="zh-CN" sz="800" dirty="0"/>
              <a:t>4G</a:t>
            </a:r>
            <a:r>
              <a:rPr lang="zh-CN" altLang="en-US" sz="800" dirty="0"/>
              <a:t>的内存了</a:t>
            </a:r>
            <a:r>
              <a:rPr lang="en-US" altLang="zh-CN" sz="800" dirty="0"/>
              <a:t>. </a:t>
            </a:r>
            <a:r>
              <a:rPr lang="zh-CN" altLang="en-US" sz="800" dirty="0"/>
              <a:t>这就叫平面模式</a:t>
            </a:r>
            <a:r>
              <a:rPr lang="en-US" altLang="zh-CN" sz="800" dirty="0"/>
              <a:t>. </a:t>
            </a:r>
            <a:br>
              <a:rPr lang="en-US" altLang="zh-CN" sz="800" dirty="0"/>
            </a:br>
            <a:br>
              <a:rPr lang="en-US" altLang="zh-CN" sz="800" dirty="0"/>
            </a:br>
            <a:r>
              <a:rPr lang="zh-CN" altLang="en-US" sz="800" dirty="0"/>
              <a:t>为了和</a:t>
            </a:r>
            <a:r>
              <a:rPr lang="en-US" altLang="zh-CN" sz="800" dirty="0"/>
              <a:t>16</a:t>
            </a:r>
            <a:r>
              <a:rPr lang="zh-CN" altLang="en-US" sz="800" dirty="0"/>
              <a:t>位的软件保持兼容</a:t>
            </a:r>
            <a:r>
              <a:rPr lang="en-US" altLang="zh-CN" sz="800" dirty="0"/>
              <a:t>, 386</a:t>
            </a:r>
            <a:r>
              <a:rPr lang="zh-CN" altLang="en-US" sz="800" dirty="0"/>
              <a:t>的线性内存访问功能只在一种叫</a:t>
            </a:r>
            <a:r>
              <a:rPr lang="en-US" altLang="zh-CN" sz="800" dirty="0"/>
              <a:t>"</a:t>
            </a:r>
            <a:r>
              <a:rPr lang="zh-CN" altLang="en-US" sz="800" dirty="0"/>
              <a:t>保护模式</a:t>
            </a:r>
            <a:r>
              <a:rPr lang="en-US" altLang="zh-CN" sz="800" dirty="0"/>
              <a:t>"</a:t>
            </a:r>
            <a:r>
              <a:rPr lang="zh-CN" altLang="en-US" sz="800" dirty="0"/>
              <a:t>的状态上使用</a:t>
            </a:r>
            <a:r>
              <a:rPr lang="en-US" altLang="zh-CN" sz="800" dirty="0"/>
              <a:t>, </a:t>
            </a:r>
            <a:r>
              <a:rPr lang="zh-CN" altLang="en-US" sz="800" dirty="0"/>
              <a:t>在这种状态下</a:t>
            </a:r>
            <a:r>
              <a:rPr lang="en-US" altLang="zh-CN" sz="800" dirty="0"/>
              <a:t>, </a:t>
            </a:r>
            <a:r>
              <a:rPr lang="zh-CN" altLang="en-US" sz="800" dirty="0"/>
              <a:t>一切程序都可以用线性地址</a:t>
            </a:r>
            <a:r>
              <a:rPr lang="en-US" altLang="zh-CN" sz="800" dirty="0"/>
              <a:t>(</a:t>
            </a:r>
            <a:r>
              <a:rPr lang="zh-CN" altLang="en-US" sz="800" dirty="0"/>
              <a:t>不分段</a:t>
            </a:r>
            <a:r>
              <a:rPr lang="en-US" altLang="zh-CN" sz="800" dirty="0"/>
              <a:t>)</a:t>
            </a:r>
            <a:r>
              <a:rPr lang="zh-CN" altLang="en-US" sz="800" dirty="0"/>
              <a:t>访问自己所拥有的</a:t>
            </a:r>
            <a:r>
              <a:rPr lang="en-US" altLang="zh-CN" sz="800" dirty="0"/>
              <a:t>4G</a:t>
            </a:r>
            <a:r>
              <a:rPr lang="zh-CN" altLang="en-US" sz="800" dirty="0"/>
              <a:t>的内存空间</a:t>
            </a:r>
            <a:r>
              <a:rPr lang="en-US" altLang="zh-CN" sz="800" dirty="0"/>
              <a:t>, </a:t>
            </a:r>
            <a:r>
              <a:rPr lang="zh-CN" altLang="en-US" sz="800" dirty="0"/>
              <a:t>但是不能访问其他程序的空间</a:t>
            </a:r>
            <a:r>
              <a:rPr lang="en-US" altLang="zh-CN" sz="800" dirty="0"/>
              <a:t>. </a:t>
            </a:r>
            <a:r>
              <a:rPr lang="zh-CN" altLang="en-US" sz="800" dirty="0"/>
              <a:t>如果有程序要访问不该访问的内存</a:t>
            </a:r>
            <a:r>
              <a:rPr lang="en-US" altLang="zh-CN" sz="800" dirty="0"/>
              <a:t>(</a:t>
            </a:r>
            <a:r>
              <a:rPr lang="zh-CN" altLang="en-US" sz="800" dirty="0"/>
              <a:t>一般只有病毒才会这么作</a:t>
            </a:r>
            <a:r>
              <a:rPr lang="en-US" altLang="zh-CN" sz="800" dirty="0"/>
              <a:t>), </a:t>
            </a:r>
            <a:r>
              <a:rPr lang="zh-CN" altLang="en-US" sz="800" dirty="0"/>
              <a:t>就会出系统错误</a:t>
            </a:r>
            <a:r>
              <a:rPr lang="en-US" altLang="zh-CN" sz="800" dirty="0"/>
              <a:t>, CPU</a:t>
            </a:r>
            <a:r>
              <a:rPr lang="zh-CN" altLang="en-US" sz="800" dirty="0"/>
              <a:t>就用中断通知</a:t>
            </a:r>
            <a:r>
              <a:rPr lang="en-US" altLang="zh-CN" sz="800" dirty="0"/>
              <a:t>OS, </a:t>
            </a:r>
            <a:r>
              <a:rPr lang="zh-CN" altLang="en-US" sz="800" dirty="0"/>
              <a:t>这样的进程会被</a:t>
            </a:r>
            <a:r>
              <a:rPr lang="en-US" altLang="zh-CN" sz="800" dirty="0"/>
              <a:t>OS</a:t>
            </a:r>
            <a:r>
              <a:rPr lang="zh-CN" altLang="en-US" sz="800" dirty="0"/>
              <a:t>发现</a:t>
            </a:r>
            <a:r>
              <a:rPr lang="en-US" altLang="zh-CN" sz="800" dirty="0"/>
              <a:t>, </a:t>
            </a:r>
            <a:r>
              <a:rPr lang="zh-CN" altLang="en-US" sz="800" dirty="0"/>
              <a:t>并杀死</a:t>
            </a:r>
            <a:r>
              <a:rPr lang="en-US" altLang="zh-CN" sz="800" dirty="0"/>
              <a:t>, </a:t>
            </a:r>
            <a:r>
              <a:rPr lang="zh-CN" altLang="en-US" sz="800" dirty="0"/>
              <a:t>不会影响其他程序</a:t>
            </a:r>
            <a:r>
              <a:rPr lang="en-US" altLang="zh-CN" sz="800" dirty="0"/>
              <a:t>. </a:t>
            </a:r>
            <a:r>
              <a:rPr lang="zh-CN" altLang="en-US" sz="800" dirty="0"/>
              <a:t>在</a:t>
            </a:r>
            <a:r>
              <a:rPr lang="en-US" altLang="zh-CN" sz="800" dirty="0"/>
              <a:t>windows</a:t>
            </a:r>
            <a:r>
              <a:rPr lang="zh-CN" altLang="en-US" sz="800" dirty="0"/>
              <a:t>里常见的系统错误</a:t>
            </a:r>
            <a:r>
              <a:rPr lang="en-US" altLang="zh-CN" sz="800" dirty="0"/>
              <a:t>"</a:t>
            </a:r>
            <a:r>
              <a:rPr lang="zh-CN" altLang="en-US" sz="800" dirty="0"/>
              <a:t>某某内存不能读写</a:t>
            </a:r>
            <a:r>
              <a:rPr lang="en-US" altLang="zh-CN" sz="800" dirty="0"/>
              <a:t>"</a:t>
            </a:r>
            <a:r>
              <a:rPr lang="zh-CN" altLang="en-US" sz="800" dirty="0"/>
              <a:t>就是这种问题</a:t>
            </a:r>
            <a:r>
              <a:rPr lang="en-US" altLang="zh-CN" sz="800" dirty="0"/>
              <a:t>, </a:t>
            </a:r>
            <a:r>
              <a:rPr lang="zh-CN" altLang="en-US" sz="800" dirty="0"/>
              <a:t>这都不是</a:t>
            </a:r>
            <a:r>
              <a:rPr lang="en-US" altLang="zh-CN" sz="800" dirty="0"/>
              <a:t>windows</a:t>
            </a:r>
            <a:r>
              <a:rPr lang="zh-CN" altLang="en-US" sz="800" dirty="0"/>
              <a:t>的问题</a:t>
            </a:r>
            <a:r>
              <a:rPr lang="en-US" altLang="zh-CN" sz="800" dirty="0"/>
              <a:t>, </a:t>
            </a:r>
            <a:r>
              <a:rPr lang="zh-CN" altLang="en-US" sz="800" dirty="0"/>
              <a:t>而是一些破程序的问题</a:t>
            </a:r>
            <a:r>
              <a:rPr lang="en-US" altLang="zh-CN" sz="800" dirty="0"/>
              <a:t>. </a:t>
            </a:r>
            <a:br>
              <a:rPr lang="en-US" altLang="zh-CN" sz="800" dirty="0"/>
            </a:br>
            <a:br>
              <a:rPr lang="en-US" altLang="zh-CN" sz="800" dirty="0"/>
            </a:br>
            <a:r>
              <a:rPr lang="zh-CN" altLang="en-US" sz="800" dirty="0"/>
              <a:t>在这种情况下</a:t>
            </a:r>
            <a:r>
              <a:rPr lang="en-US" altLang="zh-CN" sz="800" dirty="0"/>
              <a:t>, </a:t>
            </a:r>
            <a:r>
              <a:rPr lang="zh-CN" altLang="en-US" sz="800" dirty="0"/>
              <a:t>实际是</a:t>
            </a:r>
            <a:r>
              <a:rPr lang="en-US" altLang="zh-CN" sz="800" dirty="0"/>
              <a:t>CPU</a:t>
            </a:r>
            <a:r>
              <a:rPr lang="zh-CN" altLang="en-US" sz="800" dirty="0"/>
              <a:t>和</a:t>
            </a:r>
            <a:r>
              <a:rPr lang="en-US" altLang="zh-CN" sz="800" dirty="0"/>
              <a:t>OS</a:t>
            </a:r>
            <a:r>
              <a:rPr lang="zh-CN" altLang="en-US" sz="800" dirty="0"/>
              <a:t>一起保护了程序的内存</a:t>
            </a:r>
            <a:r>
              <a:rPr lang="en-US" altLang="zh-CN" sz="800" dirty="0"/>
              <a:t>, </a:t>
            </a:r>
            <a:r>
              <a:rPr lang="zh-CN" altLang="en-US" sz="800" dirty="0"/>
              <a:t>因此叫做保护模式</a:t>
            </a:r>
            <a:r>
              <a:rPr lang="en-US" altLang="zh-CN" sz="800" dirty="0"/>
              <a:t>. </a:t>
            </a:r>
            <a:br>
              <a:rPr lang="en-US" altLang="zh-CN" sz="800" dirty="0"/>
            </a:br>
            <a:br>
              <a:rPr lang="en-US" altLang="zh-CN" sz="800" dirty="0"/>
            </a:br>
            <a:r>
              <a:rPr lang="zh-CN" altLang="en-US" sz="800" dirty="0"/>
              <a:t>实际上内存是不可能有</a:t>
            </a:r>
            <a:r>
              <a:rPr lang="en-US" altLang="zh-CN" sz="800" dirty="0"/>
              <a:t>4</a:t>
            </a:r>
            <a:r>
              <a:rPr lang="zh-CN" altLang="en-US" sz="800" dirty="0"/>
              <a:t>个</a:t>
            </a:r>
            <a:r>
              <a:rPr lang="en-US" altLang="zh-CN" sz="800" dirty="0"/>
              <a:t>G</a:t>
            </a:r>
            <a:r>
              <a:rPr lang="zh-CN" altLang="en-US" sz="800" dirty="0"/>
              <a:t>的</a:t>
            </a:r>
            <a:r>
              <a:rPr lang="en-US" altLang="zh-CN" sz="800" dirty="0"/>
              <a:t>, </a:t>
            </a:r>
            <a:r>
              <a:rPr lang="zh-CN" altLang="en-US" sz="800" dirty="0"/>
              <a:t>而且是每个程序都要有</a:t>
            </a:r>
            <a:r>
              <a:rPr lang="en-US" altLang="zh-CN" sz="800" dirty="0"/>
              <a:t>4G</a:t>
            </a:r>
            <a:r>
              <a:rPr lang="zh-CN" altLang="en-US" sz="800" dirty="0"/>
              <a:t>的空间</a:t>
            </a:r>
            <a:r>
              <a:rPr lang="en-US" altLang="zh-CN" sz="800" dirty="0"/>
              <a:t>. </a:t>
            </a:r>
            <a:r>
              <a:rPr lang="zh-CN" altLang="en-US" sz="800" dirty="0"/>
              <a:t>为了为每个程序都提供</a:t>
            </a:r>
            <a:r>
              <a:rPr lang="en-US" altLang="zh-CN" sz="800" dirty="0"/>
              <a:t>4G</a:t>
            </a:r>
            <a:r>
              <a:rPr lang="zh-CN" altLang="en-US" sz="800" dirty="0"/>
              <a:t>内存</a:t>
            </a:r>
            <a:r>
              <a:rPr lang="en-US" altLang="zh-CN" sz="800" dirty="0"/>
              <a:t>, 386</a:t>
            </a:r>
            <a:r>
              <a:rPr lang="zh-CN" altLang="en-US" sz="800" dirty="0"/>
              <a:t>及以后的</a:t>
            </a:r>
            <a:r>
              <a:rPr lang="en-US" altLang="zh-CN" sz="800" dirty="0"/>
              <a:t>CPU</a:t>
            </a:r>
            <a:r>
              <a:rPr lang="zh-CN" altLang="en-US" sz="800" dirty="0"/>
              <a:t>采用</a:t>
            </a:r>
            <a:r>
              <a:rPr lang="en-US" altLang="zh-CN" sz="800" dirty="0"/>
              <a:t>"</a:t>
            </a:r>
            <a:r>
              <a:rPr lang="zh-CN" altLang="en-US" sz="800" dirty="0"/>
              <a:t>页</a:t>
            </a:r>
            <a:r>
              <a:rPr lang="en-US" altLang="zh-CN" sz="800" dirty="0"/>
              <a:t>"</a:t>
            </a:r>
            <a:r>
              <a:rPr lang="zh-CN" altLang="en-US" sz="800" dirty="0"/>
              <a:t>的方式来管理内存</a:t>
            </a:r>
            <a:r>
              <a:rPr lang="en-US" altLang="zh-CN" sz="800" dirty="0"/>
              <a:t>, </a:t>
            </a:r>
            <a:r>
              <a:rPr lang="zh-CN" altLang="en-US" sz="800" dirty="0"/>
              <a:t>把内存分为一个个的页</a:t>
            </a:r>
            <a:r>
              <a:rPr lang="en-US" altLang="zh-CN" sz="800" dirty="0"/>
              <a:t>, </a:t>
            </a:r>
            <a:r>
              <a:rPr lang="zh-CN" altLang="en-US" sz="800" dirty="0"/>
              <a:t>页的物理地址与每个程序虚拟的</a:t>
            </a:r>
            <a:r>
              <a:rPr lang="en-US" altLang="zh-CN" sz="800" dirty="0"/>
              <a:t>4G</a:t>
            </a:r>
            <a:r>
              <a:rPr lang="zh-CN" altLang="en-US" sz="800" dirty="0"/>
              <a:t>线性地址用一个表格保存</a:t>
            </a:r>
            <a:r>
              <a:rPr lang="en-US" altLang="zh-CN" sz="800" dirty="0"/>
              <a:t>. </a:t>
            </a:r>
            <a:br>
              <a:rPr lang="en-US" altLang="zh-CN" sz="800" dirty="0"/>
            </a:br>
            <a:br>
              <a:rPr lang="en-US" altLang="zh-CN" sz="800" dirty="0"/>
            </a:br>
            <a:r>
              <a:rPr lang="zh-CN" altLang="en-US" sz="800" dirty="0"/>
              <a:t>程序用线性地址访问内存</a:t>
            </a:r>
            <a:r>
              <a:rPr lang="en-US" altLang="zh-CN" sz="800" dirty="0"/>
              <a:t>. </a:t>
            </a:r>
            <a:r>
              <a:rPr lang="zh-CN" altLang="en-US" sz="800" dirty="0"/>
              <a:t>如果这个内存还没有用过</a:t>
            </a:r>
            <a:r>
              <a:rPr lang="en-US" altLang="zh-CN" sz="800" dirty="0"/>
              <a:t>, </a:t>
            </a:r>
            <a:r>
              <a:rPr lang="zh-CN" altLang="en-US" sz="800" dirty="0"/>
              <a:t>就找一个内存页来假装涉及的线性内存段</a:t>
            </a:r>
            <a:r>
              <a:rPr lang="en-US" altLang="zh-CN" sz="800" dirty="0"/>
              <a:t>. </a:t>
            </a:r>
            <a:r>
              <a:rPr lang="zh-CN" altLang="en-US" sz="800" dirty="0"/>
              <a:t>如果这个内存长期不用</a:t>
            </a:r>
            <a:r>
              <a:rPr lang="en-US" altLang="zh-CN" sz="800" dirty="0"/>
              <a:t>, </a:t>
            </a:r>
            <a:r>
              <a:rPr lang="zh-CN" altLang="en-US" sz="800" dirty="0"/>
              <a:t>操作系统就把内存页存到硬盘上去</a:t>
            </a:r>
            <a:r>
              <a:rPr lang="en-US" altLang="zh-CN" sz="800" dirty="0"/>
              <a:t>, </a:t>
            </a:r>
            <a:r>
              <a:rPr lang="zh-CN" altLang="en-US" sz="800" dirty="0"/>
              <a:t>就叫虚存交换文件</a:t>
            </a:r>
            <a:r>
              <a:rPr lang="en-US" altLang="zh-CN" sz="800" dirty="0"/>
              <a:t>. </a:t>
            </a:r>
            <a:r>
              <a:rPr lang="zh-CN" altLang="en-US" sz="800" dirty="0"/>
              <a:t>如果这个内存所在的页已经分配过</a:t>
            </a:r>
            <a:r>
              <a:rPr lang="en-US" altLang="zh-CN" sz="800" dirty="0"/>
              <a:t>, </a:t>
            </a:r>
            <a:r>
              <a:rPr lang="zh-CN" altLang="en-US" sz="800" dirty="0"/>
              <a:t>但是没有在实存里</a:t>
            </a:r>
            <a:r>
              <a:rPr lang="en-US" altLang="zh-CN" sz="800" dirty="0"/>
              <a:t>, </a:t>
            </a:r>
            <a:r>
              <a:rPr lang="zh-CN" altLang="en-US" sz="800" dirty="0"/>
              <a:t>那么</a:t>
            </a:r>
            <a:r>
              <a:rPr lang="en-US" altLang="zh-CN" sz="800" dirty="0"/>
              <a:t>CPU</a:t>
            </a:r>
            <a:r>
              <a:rPr lang="zh-CN" altLang="en-US" sz="800" dirty="0"/>
              <a:t>就出现一个缺页中断</a:t>
            </a:r>
            <a:r>
              <a:rPr lang="en-US" altLang="zh-CN" sz="800" dirty="0"/>
              <a:t>, </a:t>
            </a:r>
            <a:r>
              <a:rPr lang="zh-CN" altLang="en-US" sz="800" dirty="0"/>
              <a:t>由操作系统把硬盘交换文件里的页内数据读出来</a:t>
            </a:r>
            <a:r>
              <a:rPr lang="en-US" altLang="zh-CN" sz="800" dirty="0"/>
              <a:t>, </a:t>
            </a:r>
            <a:r>
              <a:rPr lang="zh-CN" altLang="en-US" sz="800" dirty="0"/>
              <a:t>在实存中找一块写进去</a:t>
            </a:r>
            <a:r>
              <a:rPr lang="en-US" altLang="zh-CN" sz="800" dirty="0"/>
              <a:t>, </a:t>
            </a:r>
            <a:r>
              <a:rPr lang="zh-CN" altLang="en-US" sz="800" dirty="0"/>
              <a:t>修改页地址和线性地址的对应表格</a:t>
            </a:r>
            <a:r>
              <a:rPr lang="en-US" altLang="zh-CN" sz="800" dirty="0"/>
              <a:t>, </a:t>
            </a:r>
            <a:r>
              <a:rPr lang="zh-CN" altLang="en-US" sz="800" dirty="0"/>
              <a:t>然后请程序继续运行</a:t>
            </a:r>
            <a:r>
              <a:rPr lang="en-US" altLang="zh-CN" sz="800" dirty="0"/>
              <a:t>. </a:t>
            </a:r>
            <a:br>
              <a:rPr lang="en-US" altLang="zh-CN" sz="800" dirty="0"/>
            </a:br>
            <a:br>
              <a:rPr lang="en-US" altLang="zh-CN" sz="800" dirty="0"/>
            </a:br>
            <a:r>
              <a:rPr lang="en-US" altLang="zh-CN" sz="800" dirty="0"/>
              <a:t>386</a:t>
            </a:r>
            <a:r>
              <a:rPr lang="zh-CN" altLang="en-US" sz="800" dirty="0"/>
              <a:t>可以假装自己是一个</a:t>
            </a:r>
            <a:r>
              <a:rPr lang="en-US" altLang="zh-CN" sz="800" dirty="0"/>
              <a:t>16</a:t>
            </a:r>
            <a:r>
              <a:rPr lang="zh-CN" altLang="en-US" sz="800" dirty="0"/>
              <a:t>位的</a:t>
            </a:r>
            <a:r>
              <a:rPr lang="en-US" altLang="zh-CN" sz="800" dirty="0"/>
              <a:t>CPU, </a:t>
            </a:r>
            <a:r>
              <a:rPr lang="zh-CN" altLang="en-US" sz="800" dirty="0"/>
              <a:t>用</a:t>
            </a:r>
            <a:r>
              <a:rPr lang="en-US" altLang="zh-CN" sz="800" dirty="0"/>
              <a:t>16</a:t>
            </a:r>
            <a:r>
              <a:rPr lang="zh-CN" altLang="en-US" sz="800" dirty="0"/>
              <a:t>位的分段方式工作</a:t>
            </a:r>
            <a:r>
              <a:rPr lang="en-US" altLang="zh-CN" sz="800" dirty="0"/>
              <a:t>, </a:t>
            </a:r>
            <a:r>
              <a:rPr lang="zh-CN" altLang="en-US" sz="800" dirty="0"/>
              <a:t>和保护模式相对的</a:t>
            </a:r>
            <a:r>
              <a:rPr lang="en-US" altLang="zh-CN" sz="800" dirty="0"/>
              <a:t>, </a:t>
            </a:r>
            <a:r>
              <a:rPr lang="zh-CN" altLang="en-US" sz="800" dirty="0"/>
              <a:t>这种模式就叫做实模式</a:t>
            </a:r>
            <a:r>
              <a:rPr lang="en-US" altLang="zh-CN" sz="800" dirty="0"/>
              <a:t>.</a:t>
            </a:r>
          </a:p>
        </p:txBody>
      </p:sp>
    </p:spTree>
    <p:extLst>
      <p:ext uri="{BB962C8B-B14F-4D97-AF65-F5344CB8AC3E}">
        <p14:creationId xmlns:p14="http://schemas.microsoft.com/office/powerpoint/2010/main" val="4165627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78838" cy="6173788"/>
            <a:chOff x="0" y="0"/>
            <a:chExt cx="5341" cy="3889"/>
          </a:xfrm>
        </p:grpSpPr>
        <p:sp>
          <p:nvSpPr>
            <p:cNvPr id="5"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6"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7"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8"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pPr>
                <a:defRPr/>
              </a:pPr>
              <a:endParaRPr lang="zh-CN" altLang="en-US"/>
            </a:p>
          </p:txBody>
        </p:sp>
      </p:grpSp>
      <p:sp>
        <p:nvSpPr>
          <p:cNvPr id="172039" name="Rectangle 7"/>
          <p:cNvSpPr>
            <a:spLocks noGrp="1" noChangeArrowheads="1"/>
          </p:cNvSpPr>
          <p:nvPr>
            <p:ph type="ctrTitle" sz="quarter"/>
          </p:nvPr>
        </p:nvSpPr>
        <p:spPr>
          <a:xfrm>
            <a:off x="685800" y="1143000"/>
            <a:ext cx="7772400" cy="1143000"/>
          </a:xfrm>
        </p:spPr>
        <p:txBody>
          <a:bodyPr/>
          <a:lstStyle>
            <a:lvl1pPr>
              <a:defRPr/>
            </a:lvl1pPr>
          </a:lstStyle>
          <a:p>
            <a:r>
              <a:rPr lang="zh-CN" altLang="en-US"/>
              <a:t>单击此处编辑母版标题样式</a:t>
            </a:r>
          </a:p>
        </p:txBody>
      </p:sp>
      <p:sp>
        <p:nvSpPr>
          <p:cNvPr id="172040" name="Rectangle 8"/>
          <p:cNvSpPr>
            <a:spLocks noGrp="1" noChangeArrowheads="1"/>
          </p:cNvSpPr>
          <p:nvPr>
            <p:ph type="subTitle" sz="quarter" idx="1"/>
          </p:nvPr>
        </p:nvSpPr>
        <p:spPr>
          <a:xfrm>
            <a:off x="1371600" y="2819400"/>
            <a:ext cx="6400800" cy="1752600"/>
          </a:xfrm>
        </p:spPr>
        <p:txBody>
          <a:bodyPr/>
          <a:lstStyle>
            <a:lvl1pPr marL="0" indent="0" algn="ctr">
              <a:buFontTx/>
              <a:buNone/>
              <a:defRPr/>
            </a:lvl1pPr>
          </a:lstStyle>
          <a:p>
            <a:r>
              <a:rPr lang="zh-CN" altLang="en-US"/>
              <a:t>单击此处编辑母版副标题样式</a:t>
            </a:r>
          </a:p>
        </p:txBody>
      </p:sp>
      <p:sp>
        <p:nvSpPr>
          <p:cNvPr id="9" name="Rectangle 9"/>
          <p:cNvSpPr>
            <a:spLocks noGrp="1" noChangeArrowheads="1"/>
          </p:cNvSpPr>
          <p:nvPr>
            <p:ph type="dt" sz="quarter" idx="10"/>
          </p:nvPr>
        </p:nvSpPr>
        <p:spPr/>
        <p:txBody>
          <a:bodyPr/>
          <a:lstStyle>
            <a:lvl1pPr>
              <a:defRPr/>
            </a:lvl1pPr>
          </a:lstStyle>
          <a:p>
            <a:pPr>
              <a:defRPr/>
            </a:pPr>
            <a:endParaRPr lang="en-US" altLang="zh-CN"/>
          </a:p>
        </p:txBody>
      </p:sp>
      <p:sp>
        <p:nvSpPr>
          <p:cNvPr id="10" name="Rectangle 10"/>
          <p:cNvSpPr>
            <a:spLocks noGrp="1" noChangeArrowheads="1"/>
          </p:cNvSpPr>
          <p:nvPr>
            <p:ph type="ftr" sz="quarter" idx="11"/>
          </p:nvPr>
        </p:nvSpPr>
        <p:spPr/>
        <p:txBody>
          <a:bodyPr/>
          <a:lstStyle>
            <a:lvl1pPr>
              <a:defRPr/>
            </a:lvl1pPr>
          </a:lstStyle>
          <a:p>
            <a:pPr>
              <a:defRPr/>
            </a:pPr>
            <a:endParaRPr lang="en-US" altLang="zh-CN"/>
          </a:p>
        </p:txBody>
      </p:sp>
      <p:sp>
        <p:nvSpPr>
          <p:cNvPr id="11" name="Rectangle 11"/>
          <p:cNvSpPr>
            <a:spLocks noGrp="1" noChangeArrowheads="1"/>
          </p:cNvSpPr>
          <p:nvPr>
            <p:ph type="sldNum" sz="quarter" idx="12"/>
          </p:nvPr>
        </p:nvSpPr>
        <p:spPr/>
        <p:txBody>
          <a:bodyPr/>
          <a:lstStyle>
            <a:lvl1pPr>
              <a:defRPr/>
            </a:lvl1pPr>
          </a:lstStyle>
          <a:p>
            <a:pPr>
              <a:defRPr/>
            </a:pPr>
            <a:fld id="{68B6A884-80E5-44C4-83F4-68ECED899D1B}" type="slidenum">
              <a:rPr lang="en-US" altLang="zh-CN"/>
              <a:pPr>
                <a:defRPr/>
              </a:pPr>
              <a:t>‹#›</a:t>
            </a:fld>
            <a:endParaRPr lang="en-US" altLang="zh-CN"/>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F0EB2244-4789-413D-A449-01A5BF9F9A40}"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6769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26D45A42-E2C9-4A68-B228-AEE69B9A035F}"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a:t>单击此处编辑母版标题样式</a:t>
            </a:r>
          </a:p>
        </p:txBody>
      </p:sp>
      <p:sp>
        <p:nvSpPr>
          <p:cNvPr id="3" name="内容占位符 2"/>
          <p:cNvSpPr>
            <a:spLocks noGrp="1"/>
          </p:cNvSpPr>
          <p:nvPr>
            <p:ph sz="half" idx="1"/>
          </p:nvPr>
        </p:nvSpPr>
        <p:spPr>
          <a:xfrm>
            <a:off x="685800" y="18288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8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624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1"/>
          </p:nvPr>
        </p:nvSpPr>
        <p:spPr>
          <a:ln/>
        </p:spPr>
        <p:txBody>
          <a:bodyPr/>
          <a:lstStyle>
            <a:lvl1pPr>
              <a:defRPr/>
            </a:lvl1pPr>
          </a:lstStyle>
          <a:p>
            <a:pPr>
              <a:defRPr/>
            </a:pPr>
            <a:fld id="{25A0FCBF-53CB-4604-B33D-2E52B4C9056F}" type="slidenum">
              <a:rPr lang="en-US" altLang="zh-CN"/>
              <a:pPr>
                <a:defRPr/>
              </a:pPr>
              <a:t>‹#›</a:t>
            </a:fld>
            <a:endParaRPr lang="en-US" altLang="zh-CN"/>
          </a:p>
        </p:txBody>
      </p:sp>
      <p:sp>
        <p:nvSpPr>
          <p:cNvPr id="8"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2A11E140-3587-437B-B4DC-EF37733B9999}"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7F3E3FFF-8987-41A9-82E2-E5D70C04AE07}"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8F70C1D6-CD2E-410F-B881-0D41A4A81C34}"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sldNum" sz="quarter" idx="11"/>
          </p:nvPr>
        </p:nvSpPr>
        <p:spPr>
          <a:ln/>
        </p:spPr>
        <p:txBody>
          <a:bodyPr/>
          <a:lstStyle>
            <a:lvl1pPr>
              <a:defRPr/>
            </a:lvl1pPr>
          </a:lstStyle>
          <a:p>
            <a:pPr>
              <a:defRPr/>
            </a:pPr>
            <a:fld id="{347387F6-EE75-4BB4-B650-643DD56300D9}" type="slidenum">
              <a:rPr lang="en-US" altLang="zh-CN"/>
              <a:pPr>
                <a:defRPr/>
              </a:pPr>
              <a:t>‹#›</a:t>
            </a:fld>
            <a:endParaRPr lang="en-US" altLang="zh-CN"/>
          </a:p>
        </p:txBody>
      </p:sp>
      <p:sp>
        <p:nvSpPr>
          <p:cNvPr id="9"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1"/>
          </p:nvPr>
        </p:nvSpPr>
        <p:spPr>
          <a:ln/>
        </p:spPr>
        <p:txBody>
          <a:bodyPr/>
          <a:lstStyle>
            <a:lvl1pPr>
              <a:defRPr/>
            </a:lvl1pPr>
          </a:lstStyle>
          <a:p>
            <a:pPr>
              <a:defRPr/>
            </a:pPr>
            <a:fld id="{5BF9CD1B-878E-48E2-9E3D-2E75E4A65F9B}" type="slidenum">
              <a:rPr lang="en-US" altLang="zh-CN"/>
              <a:pPr>
                <a:defRPr/>
              </a:pPr>
              <a:t>‹#›</a:t>
            </a:fld>
            <a:endParaRPr lang="en-US" altLang="zh-CN"/>
          </a:p>
        </p:txBody>
      </p:sp>
      <p:sp>
        <p:nvSpPr>
          <p:cNvPr id="5"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sldNum" sz="quarter" idx="11"/>
          </p:nvPr>
        </p:nvSpPr>
        <p:spPr>
          <a:ln/>
        </p:spPr>
        <p:txBody>
          <a:bodyPr/>
          <a:lstStyle>
            <a:lvl1pPr>
              <a:defRPr/>
            </a:lvl1pPr>
          </a:lstStyle>
          <a:p>
            <a:pPr>
              <a:defRPr/>
            </a:pPr>
            <a:fld id="{740A81CD-A6C7-4DDE-A61A-9B63D143F00E}" type="slidenum">
              <a:rPr lang="en-US" altLang="zh-CN"/>
              <a:pPr>
                <a:defRPr/>
              </a:pPr>
              <a:t>‹#›</a:t>
            </a:fld>
            <a:endParaRPr lang="en-US" altLang="zh-CN"/>
          </a:p>
        </p:txBody>
      </p:sp>
      <p:sp>
        <p:nvSpPr>
          <p:cNvPr id="4"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829CFBD2-EA08-4F8F-9E9D-E315D29A3DB1}"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7A8FAC00-E0BA-4566-8AFC-2245D676CF75}"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Horz">
          <a:fgClr>
            <a:schemeClr val="accent1"/>
          </a:fgClr>
          <a:bgClr>
            <a:schemeClr val="bg1"/>
          </a:bgClr>
        </a:pattFill>
        <a:effectLst/>
      </p:bgPr>
    </p:bg>
    <p:spTree>
      <p:nvGrpSpPr>
        <p:cNvPr id="1" name=""/>
        <p:cNvGrpSpPr/>
        <p:nvPr/>
      </p:nvGrpSpPr>
      <p:grpSpPr>
        <a:xfrm>
          <a:off x="0" y="0"/>
          <a:ext cx="0" cy="0"/>
          <a:chOff x="0" y="0"/>
          <a:chExt cx="0" cy="0"/>
        </a:xfrm>
      </p:grpSpPr>
      <p:grpSp>
        <p:nvGrpSpPr>
          <p:cNvPr id="24578" name="Group 2"/>
          <p:cNvGrpSpPr>
            <a:grpSpLocks/>
          </p:cNvGrpSpPr>
          <p:nvPr/>
        </p:nvGrpSpPr>
        <p:grpSpPr bwMode="auto">
          <a:xfrm>
            <a:off x="0" y="0"/>
            <a:ext cx="8478838" cy="6173788"/>
            <a:chOff x="0" y="0"/>
            <a:chExt cx="5341" cy="3889"/>
          </a:xfrm>
        </p:grpSpPr>
        <p:sp>
          <p:nvSpPr>
            <p:cNvPr id="171011"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171012"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171013"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171014"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pPr>
                <a:defRPr/>
              </a:pPr>
              <a:endParaRPr lang="zh-CN" altLang="en-US"/>
            </a:p>
          </p:txBody>
        </p:sp>
      </p:grpSp>
      <p:sp>
        <p:nvSpPr>
          <p:cNvPr id="171015" name="Rectangle 7"/>
          <p:cNvSpPr>
            <a:spLocks noGrp="1" noChangeArrowheads="1"/>
          </p:cNvSpPr>
          <p:nvPr>
            <p:ph type="title"/>
          </p:nvPr>
        </p:nvSpPr>
        <p:spPr bwMode="auto">
          <a:xfrm>
            <a:off x="685800" y="228600"/>
            <a:ext cx="7772400" cy="1219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171016" name="Rectangle 8"/>
          <p:cNvSpPr>
            <a:spLocks noGrp="1" noChangeArrowheads="1"/>
          </p:cNvSpPr>
          <p:nvPr>
            <p:ph type="body" idx="1"/>
          </p:nvPr>
        </p:nvSpPr>
        <p:spPr bwMode="auto">
          <a:xfrm>
            <a:off x="685800" y="18288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1017" name="Rectangle 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vl1pPr>
          </a:lstStyle>
          <a:p>
            <a:pPr>
              <a:defRPr/>
            </a:pPr>
            <a:endParaRPr lang="en-US" altLang="zh-CN"/>
          </a:p>
        </p:txBody>
      </p:sp>
      <p:sp>
        <p:nvSpPr>
          <p:cNvPr id="171018" name="Rectangle 1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vl1pPr>
          </a:lstStyle>
          <a:p>
            <a:pPr>
              <a:defRPr/>
            </a:pPr>
            <a:fld id="{7A252B67-413E-46BF-99AD-3BD55ABE5C5F}" type="slidenum">
              <a:rPr lang="en-US" altLang="zh-CN"/>
              <a:pPr>
                <a:defRPr/>
              </a:pPr>
              <a:t>‹#›</a:t>
            </a:fld>
            <a:endParaRPr lang="en-US" altLang="zh-CN"/>
          </a:p>
        </p:txBody>
      </p:sp>
      <p:sp>
        <p:nvSpPr>
          <p:cNvPr id="171019" name="Rectangle 1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90"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Lst>
  <p:transition spd="slow">
    <p:randomBar dir="vert"/>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6.emf"/><Relationship Id="rId5" Type="http://schemas.openxmlformats.org/officeDocument/2006/relationships/oleObject" Target="../embeddings/oleObject2.bin"/><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4.png"/><Relationship Id="rId4" Type="http://schemas.openxmlformats.org/officeDocument/2006/relationships/image" Target="../media/image4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jpeg"/><Relationship Id="rId4" Type="http://schemas.openxmlformats.org/officeDocument/2006/relationships/image" Target="../media/image43.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jpeg"/><Relationship Id="rId4" Type="http://schemas.openxmlformats.org/officeDocument/2006/relationships/image" Target="../media/image43.wmf"/></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8.jpeg"/><Relationship Id="rId4" Type="http://schemas.openxmlformats.org/officeDocument/2006/relationships/image" Target="../media/image43.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jpeg"/><Relationship Id="rId4" Type="http://schemas.openxmlformats.org/officeDocument/2006/relationships/image" Target="../media/image43.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3.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image" Target="../media/image43.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12.bin"/><Relationship Id="rId4" Type="http://schemas.openxmlformats.org/officeDocument/2006/relationships/image" Target="../media/image43.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7.jpeg"/><Relationship Id="rId5" Type="http://schemas.openxmlformats.org/officeDocument/2006/relationships/oleObject" Target="../embeddings/oleObject14.bin"/><Relationship Id="rId4" Type="http://schemas.openxmlformats.org/officeDocument/2006/relationships/image" Target="../media/image43.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16.bin"/><Relationship Id="rId4" Type="http://schemas.openxmlformats.org/officeDocument/2006/relationships/image" Target="../media/image43.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48.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image" Target="../media/image43.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1.bin"/><Relationship Id="rId5" Type="http://schemas.openxmlformats.org/officeDocument/2006/relationships/image" Target="../media/image49.png"/><Relationship Id="rId4" Type="http://schemas.openxmlformats.org/officeDocument/2006/relationships/image" Target="../media/image43.wmf"/></Relationships>
</file>

<file path=ppt/slides/_rels/slide72.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51.emf"/><Relationship Id="rId4" Type="http://schemas.openxmlformats.org/officeDocument/2006/relationships/oleObject" Target="../embeddings/oleObject22.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2.wmf"/></Relationships>
</file>

<file path=ppt/slides/_rels/slide7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509396945,566489518&amp;fm=23&amp;gp=0.jpg"/>
          <p:cNvPicPr>
            <a:picLocks noChangeAspect="1"/>
          </p:cNvPicPr>
          <p:nvPr/>
        </p:nvPicPr>
        <p:blipFill>
          <a:blip r:embed="rId3">
            <a:clrChange>
              <a:clrFrom>
                <a:srgbClr val="FFFFFF"/>
              </a:clrFrom>
              <a:clrTo>
                <a:srgbClr val="FFFFFF">
                  <a:alpha val="0"/>
                </a:srgbClr>
              </a:clrTo>
            </a:clrChange>
            <a:lum bright="40000"/>
          </a:blip>
          <a:srcRect b="3749"/>
          <a:stretch>
            <a:fillRect/>
          </a:stretch>
        </p:blipFill>
        <p:spPr>
          <a:xfrm>
            <a:off x="1071538" y="857232"/>
            <a:ext cx="7029450" cy="5500726"/>
          </a:xfrm>
          <a:prstGeom prst="rect">
            <a:avLst/>
          </a:prstGeom>
        </p:spPr>
      </p:pic>
      <p:sp>
        <p:nvSpPr>
          <p:cNvPr id="176130" name="Rectangle 2"/>
          <p:cNvSpPr>
            <a:spLocks noGrp="1" noChangeArrowheads="1"/>
          </p:cNvSpPr>
          <p:nvPr>
            <p:ph type="title"/>
          </p:nvPr>
        </p:nvSpPr>
        <p:spPr>
          <a:xfrm>
            <a:off x="685800" y="228600"/>
            <a:ext cx="7772400" cy="752475"/>
          </a:xfrm>
        </p:spPr>
        <p:txBody>
          <a:bodyPr/>
          <a:lstStyle/>
          <a:p>
            <a:pPr eaLnBrk="1" hangingPunct="1">
              <a:defRPr/>
            </a:pPr>
            <a:r>
              <a:rPr lang="en-US" altLang="zh-CN" sz="4800" dirty="0">
                <a:latin typeface="隶书" pitchFamily="49" charset="-122"/>
                <a:ea typeface="隶书" pitchFamily="49" charset="-122"/>
              </a:rPr>
              <a:t>80x86</a:t>
            </a:r>
            <a:r>
              <a:rPr lang="zh-CN" altLang="en-US" sz="4800" dirty="0">
                <a:latin typeface="隶书" pitchFamily="49" charset="-122"/>
                <a:ea typeface="隶书" pitchFamily="49" charset="-122"/>
              </a:rPr>
              <a:t>微处理器</a:t>
            </a:r>
          </a:p>
        </p:txBody>
      </p:sp>
      <p:sp>
        <p:nvSpPr>
          <p:cNvPr id="26628" name="Rectangle 9"/>
          <p:cNvSpPr>
            <a:spLocks noChangeArrowheads="1"/>
          </p:cNvSpPr>
          <p:nvPr/>
        </p:nvSpPr>
        <p:spPr bwMode="auto">
          <a:xfrm>
            <a:off x="500034" y="1142984"/>
            <a:ext cx="8215370" cy="5000660"/>
          </a:xfrm>
          <a:prstGeom prst="rect">
            <a:avLst/>
          </a:prstGeom>
          <a:noFill/>
          <a:ln w="9525">
            <a:noFill/>
            <a:miter lim="800000"/>
            <a:headEnd/>
            <a:tailEnd/>
          </a:ln>
        </p:spPr>
        <p:txBody>
          <a:bodyPr/>
          <a:lstStyle/>
          <a:p>
            <a:pPr marL="342900" indent="-342900">
              <a:lnSpc>
                <a:spcPct val="150000"/>
              </a:lnSpc>
              <a:spcBef>
                <a:spcPct val="20000"/>
              </a:spcBef>
              <a:buClr>
                <a:schemeClr val="tx2"/>
              </a:buClr>
              <a:buFontTx/>
              <a:buBlip>
                <a:blip r:embed="rId4"/>
              </a:buBlip>
            </a:pPr>
            <a:r>
              <a:rPr kumimoji="1" lang="zh-CN" altLang="en-US" sz="2800" b="1" dirty="0">
                <a:latin typeface="隶书" pitchFamily="49" charset="-122"/>
                <a:ea typeface="隶书" pitchFamily="49" charset="-122"/>
              </a:rPr>
              <a:t>第一代（</a:t>
            </a:r>
            <a:r>
              <a:rPr kumimoji="1" lang="en-US" altLang="zh-CN" sz="2800" b="1" dirty="0">
                <a:latin typeface="隶书" pitchFamily="49" charset="-122"/>
                <a:ea typeface="隶书" pitchFamily="49" charset="-122"/>
              </a:rPr>
              <a:t>1971</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1973</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4</a:t>
            </a:r>
            <a:r>
              <a:rPr kumimoji="1" lang="zh-CN" altLang="en-US" sz="2800" b="1" dirty="0">
                <a:latin typeface="隶书" pitchFamily="49" charset="-122"/>
                <a:ea typeface="隶书" pitchFamily="49" charset="-122"/>
              </a:rPr>
              <a:t>位和低档</a:t>
            </a:r>
            <a:r>
              <a:rPr kumimoji="1" lang="en-US" altLang="zh-CN" sz="2800" b="1" dirty="0">
                <a:latin typeface="隶书" pitchFamily="49" charset="-122"/>
                <a:ea typeface="隶书" pitchFamily="49" charset="-122"/>
              </a:rPr>
              <a:t>8</a:t>
            </a:r>
            <a:r>
              <a:rPr kumimoji="1" lang="zh-CN" altLang="en-US" sz="2800" b="1" dirty="0">
                <a:latin typeface="隶书" pitchFamily="49" charset="-122"/>
                <a:ea typeface="隶书" pitchFamily="49" charset="-122"/>
              </a:rPr>
              <a:t>位微处理器</a:t>
            </a:r>
          </a:p>
          <a:p>
            <a:pPr marL="342900" indent="-342900">
              <a:lnSpc>
                <a:spcPct val="150000"/>
              </a:lnSpc>
              <a:spcBef>
                <a:spcPct val="20000"/>
              </a:spcBef>
              <a:buClr>
                <a:schemeClr val="tx2"/>
              </a:buClr>
              <a:buFontTx/>
              <a:buBlip>
                <a:blip r:embed="rId4"/>
              </a:buBlip>
            </a:pPr>
            <a:r>
              <a:rPr kumimoji="1" lang="zh-CN" altLang="en-US" sz="2800" b="1" dirty="0">
                <a:latin typeface="隶书" pitchFamily="49" charset="-122"/>
                <a:ea typeface="隶书" pitchFamily="49" charset="-122"/>
              </a:rPr>
              <a:t>第二代（</a:t>
            </a:r>
            <a:r>
              <a:rPr kumimoji="1" lang="en-US" altLang="zh-CN" sz="2800" b="1" dirty="0">
                <a:latin typeface="隶书" pitchFamily="49" charset="-122"/>
                <a:ea typeface="隶书" pitchFamily="49" charset="-122"/>
              </a:rPr>
              <a:t>1973</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1978</a:t>
            </a:r>
            <a:r>
              <a:rPr kumimoji="1" lang="zh-CN" altLang="en-US" sz="2800" b="1" dirty="0">
                <a:latin typeface="隶书" pitchFamily="49" charset="-122"/>
                <a:ea typeface="隶书" pitchFamily="49" charset="-122"/>
              </a:rPr>
              <a:t>）：中高档</a:t>
            </a:r>
            <a:r>
              <a:rPr kumimoji="1" lang="en-US" altLang="zh-CN" sz="2800" b="1" dirty="0">
                <a:latin typeface="隶书" pitchFamily="49" charset="-122"/>
                <a:ea typeface="隶书" pitchFamily="49" charset="-122"/>
              </a:rPr>
              <a:t>8</a:t>
            </a:r>
            <a:r>
              <a:rPr kumimoji="1" lang="zh-CN" altLang="en-US" sz="2800" b="1" dirty="0">
                <a:latin typeface="隶书" pitchFamily="49" charset="-122"/>
                <a:ea typeface="隶书" pitchFamily="49" charset="-122"/>
              </a:rPr>
              <a:t>位微处理器</a:t>
            </a:r>
          </a:p>
          <a:p>
            <a:pPr marL="342900" indent="-342900">
              <a:lnSpc>
                <a:spcPct val="150000"/>
              </a:lnSpc>
              <a:spcBef>
                <a:spcPct val="20000"/>
              </a:spcBef>
              <a:buClr>
                <a:schemeClr val="tx2"/>
              </a:buClr>
              <a:buFontTx/>
              <a:buBlip>
                <a:blip r:embed="rId4"/>
              </a:buBlip>
            </a:pPr>
            <a:r>
              <a:rPr kumimoji="1" lang="zh-CN" altLang="en-US" sz="2800" b="1" dirty="0">
                <a:latin typeface="隶书" pitchFamily="49" charset="-122"/>
                <a:ea typeface="隶书" pitchFamily="49" charset="-122"/>
              </a:rPr>
              <a:t>第三代（</a:t>
            </a:r>
            <a:r>
              <a:rPr kumimoji="1" lang="en-US" altLang="zh-CN" sz="2800" b="1" dirty="0">
                <a:latin typeface="隶书" pitchFamily="49" charset="-122"/>
                <a:ea typeface="隶书" pitchFamily="49" charset="-122"/>
              </a:rPr>
              <a:t>1978</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1980</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16</a:t>
            </a:r>
            <a:r>
              <a:rPr kumimoji="1" lang="zh-CN" altLang="en-US" sz="2800" b="1" dirty="0">
                <a:latin typeface="隶书" pitchFamily="49" charset="-122"/>
                <a:ea typeface="隶书" pitchFamily="49" charset="-122"/>
              </a:rPr>
              <a:t>位微处理器</a:t>
            </a:r>
          </a:p>
          <a:p>
            <a:pPr marL="342900" indent="-342900">
              <a:lnSpc>
                <a:spcPct val="150000"/>
              </a:lnSpc>
              <a:spcBef>
                <a:spcPct val="20000"/>
              </a:spcBef>
              <a:buClr>
                <a:schemeClr val="tx2"/>
              </a:buClr>
              <a:buFontTx/>
              <a:buBlip>
                <a:blip r:embed="rId4"/>
              </a:buBlip>
            </a:pPr>
            <a:r>
              <a:rPr kumimoji="1" lang="zh-CN" altLang="en-US" sz="2800" b="1" dirty="0">
                <a:latin typeface="隶书" pitchFamily="49" charset="-122"/>
                <a:ea typeface="隶书" pitchFamily="49" charset="-122"/>
              </a:rPr>
              <a:t>第四代（</a:t>
            </a:r>
            <a:r>
              <a:rPr kumimoji="1" lang="en-US" altLang="zh-CN" sz="2800" b="1" dirty="0">
                <a:latin typeface="隶书" pitchFamily="49" charset="-122"/>
                <a:ea typeface="隶书" pitchFamily="49" charset="-122"/>
              </a:rPr>
              <a:t>1983</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1993</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32</a:t>
            </a:r>
            <a:r>
              <a:rPr kumimoji="1" lang="zh-CN" altLang="en-US" sz="2800" b="1" dirty="0">
                <a:latin typeface="隶书" pitchFamily="49" charset="-122"/>
                <a:ea typeface="隶书" pitchFamily="49" charset="-122"/>
              </a:rPr>
              <a:t>位微处理器</a:t>
            </a:r>
          </a:p>
          <a:p>
            <a:pPr marL="342900" indent="-342900">
              <a:lnSpc>
                <a:spcPct val="150000"/>
              </a:lnSpc>
              <a:spcBef>
                <a:spcPct val="20000"/>
              </a:spcBef>
              <a:buClr>
                <a:schemeClr val="tx2"/>
              </a:buClr>
              <a:buFontTx/>
              <a:buBlip>
                <a:blip r:embed="rId4"/>
              </a:buBlip>
            </a:pPr>
            <a:r>
              <a:rPr kumimoji="1" lang="zh-CN" altLang="en-US" sz="2800" b="1" dirty="0">
                <a:latin typeface="隶书" pitchFamily="49" charset="-122"/>
                <a:ea typeface="隶书" pitchFamily="49" charset="-122"/>
              </a:rPr>
              <a:t>第五代（</a:t>
            </a:r>
            <a:r>
              <a:rPr kumimoji="1" lang="en-US" altLang="zh-CN" sz="2800" b="1" dirty="0">
                <a:latin typeface="隶书" pitchFamily="49" charset="-122"/>
                <a:ea typeface="隶书" pitchFamily="49" charset="-122"/>
              </a:rPr>
              <a:t>1993</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1996</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Pentium</a:t>
            </a:r>
            <a:r>
              <a:rPr kumimoji="1" lang="zh-CN" altLang="en-US" sz="2800" b="1" dirty="0">
                <a:latin typeface="隶书" pitchFamily="49" charset="-122"/>
                <a:ea typeface="隶书" pitchFamily="49" charset="-122"/>
              </a:rPr>
              <a:t>微处理器</a:t>
            </a:r>
          </a:p>
          <a:p>
            <a:pPr marL="342900" indent="-342900">
              <a:lnSpc>
                <a:spcPct val="150000"/>
              </a:lnSpc>
              <a:spcBef>
                <a:spcPct val="20000"/>
              </a:spcBef>
              <a:buClr>
                <a:schemeClr val="tx2"/>
              </a:buClr>
              <a:buFontTx/>
              <a:buBlip>
                <a:blip r:embed="rId4"/>
              </a:buBlip>
            </a:pPr>
            <a:r>
              <a:rPr kumimoji="1" lang="zh-CN" altLang="en-US" sz="2800" b="1" dirty="0">
                <a:latin typeface="隶书" pitchFamily="49" charset="-122"/>
                <a:ea typeface="隶书" pitchFamily="49" charset="-122"/>
              </a:rPr>
              <a:t>第六代（</a:t>
            </a:r>
            <a:r>
              <a:rPr kumimoji="1" lang="en-US" altLang="zh-CN" sz="2800" b="1" dirty="0">
                <a:latin typeface="隶书" pitchFamily="49" charset="-122"/>
                <a:ea typeface="隶书" pitchFamily="49" charset="-122"/>
              </a:rPr>
              <a:t>1997</a:t>
            </a:r>
            <a:r>
              <a:rPr kumimoji="1" lang="zh-CN" altLang="en-US" sz="2800" b="1" dirty="0">
                <a:latin typeface="隶书" pitchFamily="49" charset="-122"/>
                <a:ea typeface="隶书" pitchFamily="49" charset="-122"/>
              </a:rPr>
              <a:t>－今）：加强</a:t>
            </a:r>
            <a:r>
              <a:rPr kumimoji="1" lang="en-US" altLang="zh-CN" sz="2800" b="1" dirty="0">
                <a:latin typeface="隶书" pitchFamily="49" charset="-122"/>
                <a:ea typeface="隶书" pitchFamily="49" charset="-122"/>
              </a:rPr>
              <a:t>/</a:t>
            </a:r>
            <a:r>
              <a:rPr kumimoji="1" lang="zh-CN" altLang="en-US" sz="2800" b="1" dirty="0">
                <a:latin typeface="隶书" pitchFamily="49" charset="-122"/>
                <a:ea typeface="隶书" pitchFamily="49" charset="-122"/>
              </a:rPr>
              <a:t>多核</a:t>
            </a:r>
            <a:r>
              <a:rPr kumimoji="1" lang="en-US" altLang="zh-CN" sz="2800" b="1" dirty="0">
                <a:latin typeface="隶书" pitchFamily="49" charset="-122"/>
                <a:ea typeface="隶书" pitchFamily="49" charset="-122"/>
              </a:rPr>
              <a:t>Pentium</a:t>
            </a:r>
            <a:endParaRPr kumimoji="1" lang="zh-CN" altLang="en-US" sz="2800" b="1" dirty="0">
              <a:latin typeface="隶书" pitchFamily="49" charset="-122"/>
              <a:ea typeface="隶书" pitchFamily="49" charset="-122"/>
            </a:endParaRPr>
          </a:p>
          <a:p>
            <a:pPr marL="342900" indent="-342900">
              <a:lnSpc>
                <a:spcPct val="150000"/>
              </a:lnSpc>
              <a:spcBef>
                <a:spcPct val="20000"/>
              </a:spcBef>
              <a:buClr>
                <a:schemeClr val="tx2"/>
              </a:buClr>
              <a:buFontTx/>
              <a:buBlip>
                <a:blip r:embed="rId4"/>
              </a:buBlip>
            </a:pPr>
            <a:r>
              <a:rPr kumimoji="1" lang="zh-CN" altLang="en-US" sz="2800" b="1" dirty="0">
                <a:latin typeface="隶书" pitchFamily="49" charset="-122"/>
                <a:ea typeface="隶书" pitchFamily="49" charset="-122"/>
              </a:rPr>
              <a:t>第七代：</a:t>
            </a:r>
            <a:r>
              <a:rPr kumimoji="1" lang="en-US" altLang="zh-CN" sz="2800" b="1" dirty="0">
                <a:latin typeface="隶书" pitchFamily="49" charset="-122"/>
                <a:ea typeface="隶书" pitchFamily="49" charset="-122"/>
              </a:rPr>
              <a:t>64</a:t>
            </a:r>
            <a:r>
              <a:rPr kumimoji="1" lang="zh-CN" altLang="en-US" sz="2800" b="1" dirty="0">
                <a:latin typeface="隶书" pitchFamily="49" charset="-122"/>
                <a:ea typeface="隶书" pitchFamily="49" charset="-122"/>
              </a:rPr>
              <a:t>位微处理器</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p:cNvSpPr>
            <a:spLocks noChangeArrowheads="1"/>
          </p:cNvSpPr>
          <p:nvPr/>
        </p:nvSpPr>
        <p:spPr bwMode="auto">
          <a:xfrm>
            <a:off x="381000" y="762000"/>
            <a:ext cx="8382000" cy="1722438"/>
          </a:xfrm>
          <a:prstGeom prst="rect">
            <a:avLst/>
          </a:prstGeom>
          <a:noFill/>
          <a:ln w="9525">
            <a:noFill/>
            <a:miter lim="800000"/>
            <a:headEnd/>
            <a:tailEnd/>
          </a:ln>
          <a:effectLst/>
        </p:spPr>
        <p:txBody>
          <a:bodyPr>
            <a:spAutoFit/>
          </a:bodyPr>
          <a:lstStyle/>
          <a:p>
            <a:pPr>
              <a:spcBef>
                <a:spcPct val="50000"/>
              </a:spcBef>
              <a:defRPr/>
            </a:pPr>
            <a:endParaRPr kumimoji="1" lang="en-US" altLang="zh-CN" sz="4400">
              <a:solidFill>
                <a:schemeClr val="tx2"/>
              </a:solidFill>
              <a:effectLst>
                <a:outerShdw blurRad="38100" dist="38100" dir="2700000" algn="tl">
                  <a:srgbClr val="C0C0C0"/>
                </a:outerShdw>
              </a:effectLst>
              <a:latin typeface="Arial" charset="0"/>
            </a:endParaRPr>
          </a:p>
          <a:p>
            <a:pPr>
              <a:spcBef>
                <a:spcPct val="50000"/>
              </a:spcBef>
              <a:buClr>
                <a:schemeClr val="accent2"/>
              </a:buClr>
              <a:buSzPct val="80000"/>
              <a:buFont typeface="Wingdings" pitchFamily="2" charset="2"/>
              <a:buNone/>
              <a:defRPr/>
            </a:pPr>
            <a:r>
              <a:rPr kumimoji="1" lang="en-US" altLang="zh-CN" b="1">
                <a:latin typeface="楷体_GB2312" pitchFamily="49" charset="-122"/>
                <a:ea typeface="楷体_GB2312" pitchFamily="49" charset="-122"/>
              </a:rPr>
              <a:t>    </a:t>
            </a:r>
            <a:endParaRPr kumimoji="1" lang="en-US" altLang="zh-CN" sz="2400" b="1">
              <a:latin typeface="楷体_GB2312" pitchFamily="49" charset="-122"/>
              <a:ea typeface="楷体_GB2312" pitchFamily="49" charset="-122"/>
            </a:endParaRPr>
          </a:p>
          <a:p>
            <a:pPr>
              <a:spcBef>
                <a:spcPct val="50000"/>
              </a:spcBef>
              <a:buClr>
                <a:schemeClr val="accent2"/>
              </a:buClr>
              <a:buSzPct val="80000"/>
              <a:buFont typeface="Wingdings" pitchFamily="2" charset="2"/>
              <a:buNone/>
              <a:defRPr/>
            </a:pPr>
            <a:endParaRPr kumimoji="1" lang="en-US" altLang="zh-CN" sz="2400" b="1">
              <a:solidFill>
                <a:srgbClr val="FFFF00"/>
              </a:solidFill>
              <a:latin typeface="楷体_GB2312" pitchFamily="49" charset="-122"/>
              <a:ea typeface="楷体_GB2312" pitchFamily="49" charset="-122"/>
            </a:endParaRPr>
          </a:p>
        </p:txBody>
      </p:sp>
      <p:sp>
        <p:nvSpPr>
          <p:cNvPr id="226309" name="Rectangle 5"/>
          <p:cNvSpPr>
            <a:spLocks noChangeArrowheads="1"/>
          </p:cNvSpPr>
          <p:nvPr/>
        </p:nvSpPr>
        <p:spPr bwMode="white">
          <a:xfrm>
            <a:off x="539750" y="258764"/>
            <a:ext cx="7345363" cy="741344"/>
          </a:xfrm>
          <a:prstGeom prst="rect">
            <a:avLst/>
          </a:prstGeom>
          <a:noFill/>
          <a:ln w="9525">
            <a:noFill/>
            <a:miter lim="800000"/>
            <a:headEnd/>
            <a:tailEnd/>
          </a:ln>
          <a:effectLst/>
        </p:spPr>
        <p:txBody>
          <a:bodyPr anchor="ctr"/>
          <a:lstStyle/>
          <a:p>
            <a:pPr algn="ctr">
              <a:defRPr/>
            </a:pP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第六代（</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1997</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至今）：加强型</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Pentium</a:t>
            </a:r>
            <a:endPar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endParaRPr>
          </a:p>
        </p:txBody>
      </p:sp>
      <p:sp>
        <p:nvSpPr>
          <p:cNvPr id="33796" name="Rectangle 6"/>
          <p:cNvSpPr>
            <a:spLocks noChangeArrowheads="1"/>
          </p:cNvSpPr>
          <p:nvPr/>
        </p:nvSpPr>
        <p:spPr bwMode="auto">
          <a:xfrm>
            <a:off x="571472" y="1123949"/>
            <a:ext cx="7672416" cy="2233613"/>
          </a:xfrm>
          <a:prstGeom prst="rect">
            <a:avLst/>
          </a:prstGeom>
          <a:noFill/>
          <a:ln w="9525">
            <a:noFill/>
            <a:miter lim="800000"/>
            <a:headEnd/>
            <a:tailEnd/>
          </a:ln>
        </p:spPr>
        <p:txBody>
          <a:bodyPr/>
          <a:lstStyle/>
          <a:p>
            <a:pPr marL="342900" indent="-342900">
              <a:lnSpc>
                <a:spcPct val="90000"/>
              </a:lnSpc>
              <a:spcBef>
                <a:spcPct val="20000"/>
              </a:spcBef>
              <a:buClr>
                <a:schemeClr val="tx2"/>
              </a:buClr>
              <a:buFontTx/>
              <a:buChar char="•"/>
            </a:pPr>
            <a:r>
              <a:rPr kumimoji="1" lang="en-US" altLang="zh-CN" sz="2800" dirty="0">
                <a:latin typeface="隶书" pitchFamily="49" charset="-122"/>
                <a:ea typeface="隶书" pitchFamily="49" charset="-122"/>
              </a:rPr>
              <a:t>1997</a:t>
            </a:r>
            <a:r>
              <a:rPr kumimoji="1" lang="en-US" altLang="zh-CN" sz="2800" dirty="0">
                <a:latin typeface="Times New Roman"/>
                <a:ea typeface="隶书" pitchFamily="49" charset="-122"/>
                <a:cs typeface="Times New Roman"/>
              </a:rPr>
              <a:t>~</a:t>
            </a:r>
            <a:r>
              <a:rPr kumimoji="1" lang="en-US" altLang="zh-CN" sz="2800" dirty="0">
                <a:latin typeface="隶书" pitchFamily="49" charset="-122"/>
                <a:ea typeface="隶书" pitchFamily="49" charset="-122"/>
              </a:rPr>
              <a:t>1999</a:t>
            </a:r>
            <a:r>
              <a:rPr kumimoji="1" lang="zh-CN" altLang="en-US" sz="2800" dirty="0">
                <a:latin typeface="隶书" pitchFamily="49" charset="-122"/>
                <a:ea typeface="隶书" pitchFamily="49" charset="-122"/>
              </a:rPr>
              <a:t>年</a:t>
            </a:r>
            <a:r>
              <a:rPr kumimoji="1" lang="en-US" altLang="zh-CN" sz="2800" dirty="0">
                <a:latin typeface="隶书" pitchFamily="49" charset="-122"/>
                <a:ea typeface="隶书" pitchFamily="49" charset="-122"/>
              </a:rPr>
              <a:t>Intel</a:t>
            </a:r>
            <a:r>
              <a:rPr kumimoji="1" lang="zh-CN" altLang="en-US" sz="2800" dirty="0">
                <a:latin typeface="隶书" pitchFamily="49" charset="-122"/>
                <a:ea typeface="隶书" pitchFamily="49" charset="-122"/>
              </a:rPr>
              <a:t>公司的</a:t>
            </a:r>
            <a:r>
              <a:rPr kumimoji="1" lang="en-US" altLang="zh-CN" sz="2800" dirty="0">
                <a:latin typeface="隶书" pitchFamily="49" charset="-122"/>
                <a:ea typeface="隶书" pitchFamily="49" charset="-122"/>
              </a:rPr>
              <a:t>Pentium Ⅱ</a:t>
            </a:r>
            <a:r>
              <a:rPr kumimoji="1" lang="zh-CN" altLang="en-US" sz="2800" dirty="0">
                <a:latin typeface="隶书" pitchFamily="49" charset="-122"/>
                <a:ea typeface="隶书" pitchFamily="49" charset="-122"/>
              </a:rPr>
              <a:t>、</a:t>
            </a:r>
            <a:r>
              <a:rPr kumimoji="1" lang="en-US" altLang="zh-CN" sz="2800" dirty="0">
                <a:latin typeface="隶书" pitchFamily="49" charset="-122"/>
                <a:ea typeface="隶书" pitchFamily="49" charset="-122"/>
              </a:rPr>
              <a:t>Pentium Ⅲ</a:t>
            </a:r>
            <a:r>
              <a:rPr kumimoji="1" lang="zh-CN" altLang="en-US" sz="2800" dirty="0">
                <a:latin typeface="隶书" pitchFamily="49" charset="-122"/>
                <a:ea typeface="隶书" pitchFamily="49" charset="-122"/>
              </a:rPr>
              <a:t>、</a:t>
            </a:r>
            <a:r>
              <a:rPr kumimoji="1" lang="en-US" altLang="zh-CN" sz="2800" dirty="0">
                <a:latin typeface="隶书" pitchFamily="49" charset="-122"/>
                <a:ea typeface="隶书" pitchFamily="49" charset="-122"/>
              </a:rPr>
              <a:t>AMD</a:t>
            </a:r>
            <a:r>
              <a:rPr kumimoji="1" lang="zh-CN" altLang="en-US" sz="2800" dirty="0">
                <a:latin typeface="隶书" pitchFamily="49" charset="-122"/>
                <a:ea typeface="隶书" pitchFamily="49" charset="-122"/>
              </a:rPr>
              <a:t>公司的</a:t>
            </a:r>
            <a:r>
              <a:rPr kumimoji="1" lang="en-US" altLang="zh-CN" sz="2800" dirty="0">
                <a:latin typeface="隶书" pitchFamily="49" charset="-122"/>
                <a:ea typeface="隶书" pitchFamily="49" charset="-122"/>
              </a:rPr>
              <a:t>AMD-K7</a:t>
            </a:r>
            <a:r>
              <a:rPr kumimoji="1" lang="zh-CN" altLang="en-US" sz="2800" dirty="0">
                <a:latin typeface="隶书" pitchFamily="49" charset="-122"/>
                <a:ea typeface="隶书" pitchFamily="49" charset="-122"/>
              </a:rPr>
              <a:t>。集成度：</a:t>
            </a:r>
            <a:r>
              <a:rPr kumimoji="1" lang="en-US" altLang="zh-CN" sz="2800" dirty="0">
                <a:latin typeface="隶书" pitchFamily="49" charset="-122"/>
                <a:ea typeface="隶书" pitchFamily="49" charset="-122"/>
              </a:rPr>
              <a:t>750</a:t>
            </a:r>
            <a:r>
              <a:rPr kumimoji="1" lang="zh-CN" altLang="en-US" sz="2800" dirty="0">
                <a:latin typeface="隶书" pitchFamily="49" charset="-122"/>
                <a:ea typeface="隶书" pitchFamily="49" charset="-122"/>
              </a:rPr>
              <a:t>万管，主频：</a:t>
            </a:r>
            <a:r>
              <a:rPr kumimoji="1" lang="en-US" altLang="zh-CN" sz="2800" dirty="0">
                <a:latin typeface="隶书" pitchFamily="49" charset="-122"/>
                <a:ea typeface="隶书" pitchFamily="49" charset="-122"/>
              </a:rPr>
              <a:t>750MHz</a:t>
            </a:r>
            <a:r>
              <a:rPr kumimoji="1" lang="zh-CN" altLang="en-US" sz="2800" dirty="0">
                <a:latin typeface="隶书" pitchFamily="49" charset="-122"/>
                <a:ea typeface="隶书" pitchFamily="49" charset="-122"/>
              </a:rPr>
              <a:t>。</a:t>
            </a:r>
          </a:p>
          <a:p>
            <a:pPr marL="342900" indent="-342900">
              <a:lnSpc>
                <a:spcPct val="90000"/>
              </a:lnSpc>
              <a:spcBef>
                <a:spcPct val="20000"/>
              </a:spcBef>
              <a:buClr>
                <a:schemeClr val="tx2"/>
              </a:buClr>
              <a:buFontTx/>
              <a:buChar char="•"/>
            </a:pPr>
            <a:r>
              <a:rPr kumimoji="1" lang="en-US" altLang="zh-CN" sz="2800" dirty="0">
                <a:latin typeface="隶书" pitchFamily="49" charset="-122"/>
                <a:ea typeface="隶书" pitchFamily="49" charset="-122"/>
              </a:rPr>
              <a:t>2001</a:t>
            </a:r>
            <a:r>
              <a:rPr kumimoji="1" lang="zh-CN" altLang="en-US" sz="2800" dirty="0">
                <a:latin typeface="隶书" pitchFamily="49" charset="-122"/>
                <a:ea typeface="隶书" pitchFamily="49" charset="-122"/>
              </a:rPr>
              <a:t>年底 </a:t>
            </a:r>
            <a:r>
              <a:rPr kumimoji="1" lang="en-US" altLang="zh-CN" sz="2800" dirty="0">
                <a:latin typeface="隶书" pitchFamily="49" charset="-122"/>
                <a:ea typeface="隶书" pitchFamily="49" charset="-122"/>
              </a:rPr>
              <a:t>Pentium Ⅳ</a:t>
            </a:r>
            <a:r>
              <a:rPr kumimoji="1" lang="zh-CN" altLang="en-US" sz="2800" dirty="0">
                <a:latin typeface="隶书" pitchFamily="49" charset="-122"/>
                <a:ea typeface="隶书" pitchFamily="49" charset="-122"/>
              </a:rPr>
              <a:t>，集成度：</a:t>
            </a:r>
            <a:r>
              <a:rPr kumimoji="1" lang="en-US" altLang="zh-CN" sz="2800" dirty="0">
                <a:latin typeface="隶书" pitchFamily="49" charset="-122"/>
                <a:ea typeface="隶书" pitchFamily="49" charset="-122"/>
              </a:rPr>
              <a:t>4200</a:t>
            </a:r>
            <a:r>
              <a:rPr kumimoji="1" lang="zh-CN" altLang="en-US" sz="2800" dirty="0">
                <a:latin typeface="隶书" pitchFamily="49" charset="-122"/>
                <a:ea typeface="隶书" pitchFamily="49" charset="-122"/>
              </a:rPr>
              <a:t>万管，主频</a:t>
            </a:r>
            <a:r>
              <a:rPr kumimoji="1" lang="en-US" altLang="zh-CN" sz="2800" dirty="0">
                <a:latin typeface="隶书" pitchFamily="49" charset="-122"/>
                <a:ea typeface="隶书" pitchFamily="49" charset="-122"/>
              </a:rPr>
              <a:t>2GHz</a:t>
            </a:r>
            <a:r>
              <a:rPr kumimoji="1" lang="zh-CN" altLang="en-US" sz="2800" dirty="0">
                <a:latin typeface="隶书" pitchFamily="49" charset="-122"/>
                <a:ea typeface="隶书" pitchFamily="49" charset="-122"/>
              </a:rPr>
              <a:t>。</a:t>
            </a:r>
            <a:endParaRPr lang="zh-CN" altLang="en-US" sz="2800" dirty="0">
              <a:latin typeface="隶书" pitchFamily="49" charset="-122"/>
              <a:ea typeface="隶书" pitchFamily="49" charset="-122"/>
            </a:endParaRPr>
          </a:p>
        </p:txBody>
      </p:sp>
      <p:pic>
        <p:nvPicPr>
          <p:cNvPr id="33797" name="Picture 14" descr="2004071416"/>
          <p:cNvPicPr>
            <a:picLocks noChangeAspect="1" noChangeArrowheads="1"/>
          </p:cNvPicPr>
          <p:nvPr/>
        </p:nvPicPr>
        <p:blipFill>
          <a:blip r:embed="rId2">
            <a:clrChange>
              <a:clrFrom>
                <a:srgbClr val="FFFFFF"/>
              </a:clrFrom>
              <a:clrTo>
                <a:srgbClr val="FFFFFF">
                  <a:alpha val="0"/>
                </a:srgbClr>
              </a:clrTo>
            </a:clrChange>
          </a:blip>
          <a:srcRect l="1875" t="12827" r="-166" b="16658"/>
          <a:stretch>
            <a:fillRect/>
          </a:stretch>
        </p:blipFill>
        <p:spPr bwMode="auto">
          <a:xfrm>
            <a:off x="4716463" y="4652963"/>
            <a:ext cx="3744912" cy="2016125"/>
          </a:xfrm>
          <a:prstGeom prst="rect">
            <a:avLst/>
          </a:prstGeom>
          <a:noFill/>
          <a:ln w="9525">
            <a:noFill/>
            <a:miter lim="800000"/>
            <a:headEnd/>
            <a:tailEnd/>
          </a:ln>
        </p:spPr>
      </p:pic>
      <p:pic>
        <p:nvPicPr>
          <p:cNvPr id="33798" name="Picture 15" descr="图片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356100" y="2924175"/>
            <a:ext cx="3024188" cy="2017713"/>
          </a:xfrm>
          <a:prstGeom prst="rect">
            <a:avLst/>
          </a:prstGeom>
          <a:noFill/>
          <a:ln w="9525">
            <a:noFill/>
            <a:miter lim="800000"/>
            <a:headEnd/>
            <a:tailEnd/>
          </a:ln>
        </p:spPr>
      </p:pic>
      <p:pic>
        <p:nvPicPr>
          <p:cNvPr id="33799" name="Picture 16" descr="图片1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11188" y="3068638"/>
            <a:ext cx="3279775" cy="2157412"/>
          </a:xfrm>
          <a:prstGeom prst="rect">
            <a:avLst/>
          </a:prstGeom>
          <a:noFill/>
          <a:ln w="9525">
            <a:noFill/>
            <a:miter lim="800000"/>
            <a:headEnd/>
            <a:tailEnd/>
          </a:ln>
        </p:spPr>
      </p:pic>
      <p:pic>
        <p:nvPicPr>
          <p:cNvPr id="33800" name="Picture 17" descr="图片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00113" y="4552950"/>
            <a:ext cx="3309937" cy="2305050"/>
          </a:xfrm>
          <a:prstGeom prst="rect">
            <a:avLst/>
          </a:prstGeom>
          <a:noFill/>
          <a:ln w="9525">
            <a:noFill/>
            <a:miter lim="800000"/>
            <a:headEnd/>
            <a:tailEnd/>
          </a:ln>
        </p:spPr>
      </p:pic>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ChangeArrowheads="1"/>
          </p:cNvSpPr>
          <p:nvPr/>
        </p:nvSpPr>
        <p:spPr bwMode="white">
          <a:xfrm>
            <a:off x="914400" y="201613"/>
            <a:ext cx="7391400" cy="563562"/>
          </a:xfrm>
          <a:prstGeom prst="rect">
            <a:avLst/>
          </a:prstGeom>
          <a:noFill/>
          <a:ln w="9525">
            <a:noFill/>
            <a:miter lim="800000"/>
            <a:headEnd/>
            <a:tailEnd/>
          </a:ln>
          <a:effectLst/>
        </p:spPr>
        <p:txBody>
          <a:bodyPr anchor="ctr"/>
          <a:lstStyle/>
          <a:p>
            <a:pPr algn="ctr">
              <a:defRPr/>
            </a:pP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第七代：</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64</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位</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CPU</a:t>
            </a:r>
            <a:endPar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endParaRPr>
          </a:p>
        </p:txBody>
      </p:sp>
      <p:sp>
        <p:nvSpPr>
          <p:cNvPr id="34819" name="Rectangle 5"/>
          <p:cNvSpPr>
            <a:spLocks noChangeArrowheads="1"/>
          </p:cNvSpPr>
          <p:nvPr/>
        </p:nvSpPr>
        <p:spPr bwMode="auto">
          <a:xfrm>
            <a:off x="457200" y="981075"/>
            <a:ext cx="8229600" cy="2447925"/>
          </a:xfrm>
          <a:prstGeom prst="rect">
            <a:avLst/>
          </a:prstGeom>
          <a:noFill/>
          <a:ln w="9525">
            <a:noFill/>
            <a:miter lim="800000"/>
            <a:headEnd/>
            <a:tailEnd/>
          </a:ln>
        </p:spPr>
        <p:txBody>
          <a:bodyPr/>
          <a:lstStyle/>
          <a:p>
            <a:pPr marL="342900" indent="-342900">
              <a:spcBef>
                <a:spcPct val="20000"/>
              </a:spcBef>
              <a:buClr>
                <a:schemeClr val="tx2"/>
              </a:buClr>
              <a:buFontTx/>
              <a:buChar char="•"/>
            </a:pPr>
            <a:r>
              <a:rPr kumimoji="1" lang="en-US" altLang="zh-CN" sz="2800" dirty="0">
                <a:latin typeface="隶书" pitchFamily="49" charset="-122"/>
                <a:ea typeface="隶书" pitchFamily="49" charset="-122"/>
              </a:rPr>
              <a:t>2001</a:t>
            </a:r>
            <a:r>
              <a:rPr kumimoji="1" lang="zh-CN" altLang="en-US" sz="2800" dirty="0">
                <a:latin typeface="隶书" pitchFamily="49" charset="-122"/>
                <a:ea typeface="隶书" pitchFamily="49" charset="-122"/>
              </a:rPr>
              <a:t>年</a:t>
            </a:r>
            <a:r>
              <a:rPr kumimoji="1" lang="en-US" altLang="zh-CN" sz="2800" dirty="0" err="1">
                <a:latin typeface="隶书" pitchFamily="49" charset="-122"/>
                <a:ea typeface="隶书" pitchFamily="49" charset="-122"/>
              </a:rPr>
              <a:t>Intel&amp;HP</a:t>
            </a:r>
            <a:r>
              <a:rPr kumimoji="1" lang="zh-CN" altLang="en-US" sz="2800" dirty="0">
                <a:latin typeface="隶书" pitchFamily="49" charset="-122"/>
                <a:ea typeface="隶书" pitchFamily="49" charset="-122"/>
              </a:rPr>
              <a:t>公司推出</a:t>
            </a:r>
            <a:r>
              <a:rPr kumimoji="1" lang="en-US" altLang="zh-CN" sz="2800" dirty="0">
                <a:latin typeface="隶书" pitchFamily="49" charset="-122"/>
                <a:ea typeface="隶书" pitchFamily="49" charset="-122"/>
              </a:rPr>
              <a:t>64</a:t>
            </a:r>
            <a:r>
              <a:rPr kumimoji="1" lang="zh-CN" altLang="en-US" sz="2800" dirty="0">
                <a:latin typeface="隶书" pitchFamily="49" charset="-122"/>
                <a:ea typeface="隶书" pitchFamily="49" charset="-122"/>
              </a:rPr>
              <a:t>位微处理器</a:t>
            </a:r>
            <a:r>
              <a:rPr kumimoji="1" lang="en-US" altLang="zh-CN" sz="2800" dirty="0">
                <a:latin typeface="隶书" pitchFamily="49" charset="-122"/>
                <a:ea typeface="隶书" pitchFamily="49" charset="-122"/>
              </a:rPr>
              <a:t>Itanium</a:t>
            </a:r>
            <a:r>
              <a:rPr kumimoji="1" lang="zh-CN" altLang="en-US" sz="2800" dirty="0">
                <a:latin typeface="隶书" pitchFamily="49" charset="-122"/>
                <a:ea typeface="隶书" pitchFamily="49" charset="-122"/>
              </a:rPr>
              <a:t>。内置</a:t>
            </a:r>
            <a:r>
              <a:rPr kumimoji="1" lang="en-US" altLang="zh-CN" sz="2800" dirty="0">
                <a:latin typeface="隶书" pitchFamily="49" charset="-122"/>
                <a:ea typeface="隶书" pitchFamily="49" charset="-122"/>
              </a:rPr>
              <a:t>2</a:t>
            </a:r>
            <a:r>
              <a:rPr kumimoji="1" lang="en-US" altLang="zh-CN" sz="2800" dirty="0">
                <a:latin typeface="Times New Roman"/>
                <a:ea typeface="隶书" pitchFamily="49" charset="-122"/>
                <a:cs typeface="Times New Roman"/>
              </a:rPr>
              <a:t>~</a:t>
            </a:r>
            <a:r>
              <a:rPr kumimoji="1" lang="en-US" altLang="zh-CN" sz="2800" dirty="0">
                <a:latin typeface="隶书" pitchFamily="49" charset="-122"/>
                <a:ea typeface="隶书" pitchFamily="49" charset="-122"/>
              </a:rPr>
              <a:t>4MB</a:t>
            </a:r>
            <a:r>
              <a:rPr kumimoji="1" lang="zh-CN" altLang="en-US" sz="2800" dirty="0">
                <a:latin typeface="隶书" pitchFamily="49" charset="-122"/>
                <a:ea typeface="隶书" pitchFamily="49" charset="-122"/>
              </a:rPr>
              <a:t>的</a:t>
            </a:r>
            <a:r>
              <a:rPr kumimoji="1" lang="en-US" altLang="zh-CN" sz="2800" dirty="0">
                <a:latin typeface="隶书" pitchFamily="49" charset="-122"/>
                <a:ea typeface="隶书" pitchFamily="49" charset="-122"/>
              </a:rPr>
              <a:t>3</a:t>
            </a:r>
            <a:r>
              <a:rPr kumimoji="1" lang="zh-CN" altLang="en-US" sz="2800" dirty="0">
                <a:latin typeface="隶书" pitchFamily="49" charset="-122"/>
                <a:ea typeface="隶书" pitchFamily="49" charset="-122"/>
              </a:rPr>
              <a:t>级缓存、工作频率为</a:t>
            </a:r>
            <a:r>
              <a:rPr kumimoji="1" lang="en-US" altLang="zh-CN" sz="2800" dirty="0">
                <a:latin typeface="隶书" pitchFamily="49" charset="-122"/>
                <a:ea typeface="隶书" pitchFamily="49" charset="-122"/>
              </a:rPr>
              <a:t>800MHz</a:t>
            </a:r>
            <a:r>
              <a:rPr kumimoji="1" lang="zh-CN" altLang="en-US" sz="2800" dirty="0">
                <a:latin typeface="隶书" pitchFamily="49" charset="-122"/>
                <a:ea typeface="隶书" pitchFamily="49" charset="-122"/>
              </a:rPr>
              <a:t>及</a:t>
            </a:r>
            <a:r>
              <a:rPr kumimoji="1" lang="en-US" altLang="zh-CN" sz="2800" dirty="0">
                <a:latin typeface="隶书" pitchFamily="49" charset="-122"/>
                <a:ea typeface="隶书" pitchFamily="49" charset="-122"/>
              </a:rPr>
              <a:t>722MHz</a:t>
            </a:r>
            <a:r>
              <a:rPr kumimoji="1" lang="zh-CN" altLang="en-US" sz="2800" dirty="0">
                <a:latin typeface="隶书" pitchFamily="49" charset="-122"/>
                <a:ea typeface="隶书" pitchFamily="49" charset="-122"/>
              </a:rPr>
              <a:t>的产品，价格为</a:t>
            </a:r>
            <a:r>
              <a:rPr kumimoji="1" lang="en-US" altLang="zh-CN" sz="2800" dirty="0">
                <a:latin typeface="隶书" pitchFamily="49" charset="-122"/>
                <a:ea typeface="隶书" pitchFamily="49" charset="-122"/>
              </a:rPr>
              <a:t>1177</a:t>
            </a:r>
            <a:r>
              <a:rPr kumimoji="1" lang="zh-CN" altLang="en-US" sz="2800" dirty="0">
                <a:latin typeface="隶书" pitchFamily="49" charset="-122"/>
                <a:ea typeface="隶书" pitchFamily="49" charset="-122"/>
              </a:rPr>
              <a:t>美元至</a:t>
            </a:r>
            <a:r>
              <a:rPr kumimoji="1" lang="en-US" altLang="zh-CN" sz="2800" dirty="0">
                <a:latin typeface="隶书" pitchFamily="49" charset="-122"/>
                <a:ea typeface="隶书" pitchFamily="49" charset="-122"/>
              </a:rPr>
              <a:t>4427</a:t>
            </a:r>
            <a:r>
              <a:rPr kumimoji="1" lang="zh-CN" altLang="en-US" sz="2800" dirty="0">
                <a:latin typeface="隶书" pitchFamily="49" charset="-122"/>
                <a:ea typeface="隶书" pitchFamily="49" charset="-122"/>
              </a:rPr>
              <a:t>美元。</a:t>
            </a:r>
          </a:p>
          <a:p>
            <a:pPr marL="342900" indent="-342900">
              <a:spcBef>
                <a:spcPct val="20000"/>
              </a:spcBef>
              <a:buClr>
                <a:schemeClr val="tx2"/>
              </a:buClr>
              <a:buFontTx/>
              <a:buChar char="•"/>
            </a:pPr>
            <a:endParaRPr kumimoji="1" lang="zh-CN" altLang="en-US" sz="2800" dirty="0">
              <a:latin typeface="隶书" pitchFamily="49" charset="-122"/>
              <a:ea typeface="隶书" pitchFamily="49" charset="-122"/>
            </a:endParaRPr>
          </a:p>
          <a:p>
            <a:pPr marL="342900" indent="-342900">
              <a:spcBef>
                <a:spcPct val="20000"/>
              </a:spcBef>
              <a:buClr>
                <a:schemeClr val="tx2"/>
              </a:buClr>
              <a:buFontTx/>
              <a:buChar char="•"/>
            </a:pPr>
            <a:r>
              <a:rPr kumimoji="1" lang="en-US" altLang="zh-CN" sz="2800" dirty="0">
                <a:latin typeface="隶书" pitchFamily="49" charset="-122"/>
                <a:ea typeface="隶书" pitchFamily="49" charset="-122"/>
              </a:rPr>
              <a:t>AMD</a:t>
            </a:r>
            <a:r>
              <a:rPr kumimoji="1" lang="zh-CN" altLang="en-US" sz="2800" dirty="0">
                <a:latin typeface="隶书" pitchFamily="49" charset="-122"/>
                <a:ea typeface="隶书" pitchFamily="49" charset="-122"/>
              </a:rPr>
              <a:t>公司的</a:t>
            </a:r>
            <a:r>
              <a:rPr kumimoji="1" lang="en-US" altLang="zh-CN" sz="2800" dirty="0">
                <a:latin typeface="隶书" pitchFamily="49" charset="-122"/>
                <a:ea typeface="隶书" pitchFamily="49" charset="-122"/>
              </a:rPr>
              <a:t>AMD-K8 </a:t>
            </a:r>
          </a:p>
        </p:txBody>
      </p:sp>
      <p:pic>
        <p:nvPicPr>
          <p:cNvPr id="34820" name="Picture 8" descr="122749099060010303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58888" y="3500438"/>
            <a:ext cx="3233737" cy="3152775"/>
          </a:xfrm>
          <a:prstGeom prst="rect">
            <a:avLst/>
          </a:prstGeom>
          <a:noFill/>
          <a:ln w="9525">
            <a:noFill/>
            <a:miter lim="800000"/>
            <a:headEnd/>
            <a:tailEnd/>
          </a:ln>
        </p:spPr>
      </p:pic>
      <p:pic>
        <p:nvPicPr>
          <p:cNvPr id="34821" name="Picture 10" descr="22811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00563" y="3500438"/>
            <a:ext cx="4643437" cy="3117850"/>
          </a:xfrm>
          <a:prstGeom prst="rect">
            <a:avLst/>
          </a:prstGeom>
          <a:noFill/>
          <a:ln w="9525">
            <a:noFill/>
            <a:miter lim="800000"/>
            <a:headEnd/>
            <a:tailEnd/>
          </a:ln>
        </p:spPr>
      </p:pic>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ChangeArrowheads="1"/>
          </p:cNvSpPr>
          <p:nvPr/>
        </p:nvSpPr>
        <p:spPr bwMode="auto">
          <a:xfrm>
            <a:off x="1500166" y="260350"/>
            <a:ext cx="7200896" cy="739758"/>
          </a:xfrm>
          <a:prstGeom prst="rect">
            <a:avLst/>
          </a:prstGeom>
          <a:noFill/>
          <a:ln w="9525">
            <a:noFill/>
            <a:miter lim="800000"/>
            <a:headEnd/>
            <a:tailEnd/>
          </a:ln>
          <a:effectLst/>
        </p:spPr>
        <p:txBody>
          <a:bodyPr lIns="92075" tIns="46038" rIns="92075" bIns="46038" anchor="ctr"/>
          <a:lstStyle/>
          <a:p>
            <a:pPr marL="987425" indent="-987425">
              <a:defRPr/>
            </a:pP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从</a:t>
            </a: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 8086/8088</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微处理器开始吧</a:t>
            </a: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a:t>
            </a:r>
            <a:endParaRPr lang="zh-CN" altLang="en-US" sz="3600" dirty="0">
              <a:solidFill>
                <a:schemeClr val="tx2"/>
              </a:solidFill>
              <a:effectLst>
                <a:outerShdw blurRad="38100" dist="38100" dir="2700000" algn="tl">
                  <a:srgbClr val="C0C0C0"/>
                </a:outerShdw>
              </a:effectLst>
              <a:latin typeface="隶书" pitchFamily="49" charset="-122"/>
              <a:ea typeface="隶书" pitchFamily="49" charset="-122"/>
            </a:endParaRPr>
          </a:p>
        </p:txBody>
      </p:sp>
      <p:sp>
        <p:nvSpPr>
          <p:cNvPr id="56323" name="Rectangle 5"/>
          <p:cNvSpPr>
            <a:spLocks noChangeArrowheads="1"/>
          </p:cNvSpPr>
          <p:nvPr/>
        </p:nvSpPr>
        <p:spPr bwMode="auto">
          <a:xfrm>
            <a:off x="395288" y="2071678"/>
            <a:ext cx="4441825" cy="2860681"/>
          </a:xfrm>
          <a:prstGeom prst="rect">
            <a:avLst/>
          </a:prstGeom>
          <a:noFill/>
          <a:ln w="9525">
            <a:noFill/>
            <a:miter lim="800000"/>
            <a:headEnd/>
            <a:tailEnd/>
          </a:ln>
        </p:spPr>
        <p:txBody>
          <a:bodyPr/>
          <a:lstStyle/>
          <a:p>
            <a:pPr marL="342900" indent="-342900">
              <a:lnSpc>
                <a:spcPct val="140000"/>
              </a:lnSpc>
              <a:spcBef>
                <a:spcPct val="20000"/>
              </a:spcBef>
              <a:buClr>
                <a:schemeClr val="tx2"/>
              </a:buClr>
              <a:buFont typeface="Wingdings" pitchFamily="2" charset="2"/>
              <a:buChar char=""/>
            </a:pPr>
            <a:r>
              <a:rPr lang="en-US" altLang="zh-CN" sz="2800" dirty="0">
                <a:latin typeface="隶书" pitchFamily="49" charset="-122"/>
                <a:ea typeface="隶书" pitchFamily="49" charset="-122"/>
              </a:rPr>
              <a:t>16</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CPU</a:t>
            </a:r>
          </a:p>
          <a:p>
            <a:pPr marL="342900" indent="-342900">
              <a:lnSpc>
                <a:spcPct val="140000"/>
              </a:lnSpc>
              <a:spcBef>
                <a:spcPct val="20000"/>
              </a:spcBef>
              <a:buClr>
                <a:schemeClr val="tx2"/>
              </a:buClr>
              <a:buFont typeface="Wingdings" pitchFamily="2" charset="2"/>
              <a:buChar char=""/>
            </a:pPr>
            <a:r>
              <a:rPr lang="en-US" altLang="zh-CN" sz="2800" dirty="0">
                <a:latin typeface="隶书" pitchFamily="49" charset="-122"/>
                <a:ea typeface="隶书" pitchFamily="49" charset="-122"/>
              </a:rPr>
              <a:t>N</a:t>
            </a:r>
            <a:r>
              <a:rPr lang="zh-CN" altLang="en-US" sz="2800" dirty="0">
                <a:latin typeface="隶书" pitchFamily="49" charset="-122"/>
                <a:ea typeface="隶书" pitchFamily="49" charset="-122"/>
              </a:rPr>
              <a:t>沟耗尽型硅栅工艺</a:t>
            </a:r>
            <a:r>
              <a:rPr lang="en-US" altLang="zh-CN" sz="2800" dirty="0">
                <a:latin typeface="隶书" pitchFamily="49" charset="-122"/>
                <a:ea typeface="隶书" pitchFamily="49" charset="-122"/>
              </a:rPr>
              <a:t>(HMOS)</a:t>
            </a:r>
          </a:p>
          <a:p>
            <a:pPr marL="342900" indent="-342900">
              <a:lnSpc>
                <a:spcPct val="140000"/>
              </a:lnSpc>
              <a:spcBef>
                <a:spcPct val="20000"/>
              </a:spcBef>
              <a:buClr>
                <a:schemeClr val="tx2"/>
              </a:buClr>
              <a:buFont typeface="Wingdings" pitchFamily="2" charset="2"/>
              <a:buChar char=""/>
            </a:pPr>
            <a:r>
              <a:rPr lang="zh-CN" altLang="en-US" sz="2800" dirty="0">
                <a:latin typeface="隶书" pitchFamily="49" charset="-122"/>
                <a:ea typeface="隶书" pitchFamily="49" charset="-122"/>
              </a:rPr>
              <a:t>部分管脚分时复用</a:t>
            </a:r>
            <a:endParaRPr lang="en-US" altLang="zh-CN" sz="2800" dirty="0">
              <a:latin typeface="隶书" pitchFamily="49" charset="-122"/>
              <a:ea typeface="隶书" pitchFamily="49" charset="-122"/>
            </a:endParaRPr>
          </a:p>
          <a:p>
            <a:pPr marL="342900" indent="-342900">
              <a:lnSpc>
                <a:spcPct val="140000"/>
              </a:lnSpc>
              <a:spcBef>
                <a:spcPct val="20000"/>
              </a:spcBef>
              <a:buClr>
                <a:schemeClr val="tx2"/>
              </a:buClr>
              <a:buFont typeface="Wingdings" pitchFamily="2" charset="2"/>
              <a:buChar char=""/>
            </a:pPr>
            <a:r>
              <a:rPr lang="en-US" altLang="zh-CN" sz="2800" dirty="0">
                <a:latin typeface="隶书" pitchFamily="49" charset="-122"/>
                <a:ea typeface="隶书" pitchFamily="49" charset="-122"/>
              </a:rPr>
              <a:t>40</a:t>
            </a:r>
            <a:r>
              <a:rPr lang="zh-CN" altLang="en-US" sz="2800" dirty="0">
                <a:latin typeface="隶书" pitchFamily="49" charset="-122"/>
                <a:ea typeface="隶书" pitchFamily="49" charset="-122"/>
              </a:rPr>
              <a:t>脚双列直插封装</a:t>
            </a:r>
          </a:p>
        </p:txBody>
      </p:sp>
      <p:pic>
        <p:nvPicPr>
          <p:cNvPr id="56324" name="Picture 6" descr="2_2"/>
          <p:cNvPicPr>
            <a:picLocks noChangeAspect="1" noChangeArrowheads="1"/>
          </p:cNvPicPr>
          <p:nvPr/>
        </p:nvPicPr>
        <p:blipFill>
          <a:blip r:embed="rId2">
            <a:clrChange>
              <a:clrFrom>
                <a:srgbClr val="FFFFFF"/>
              </a:clrFrom>
              <a:clrTo>
                <a:srgbClr val="FFFFFF">
                  <a:alpha val="0"/>
                </a:srgbClr>
              </a:clrTo>
            </a:clrChange>
            <a:grayscl/>
            <a:biLevel thresh="50000"/>
          </a:blip>
          <a:srcRect r="49417" b="2335"/>
          <a:stretch>
            <a:fillRect/>
          </a:stretch>
        </p:blipFill>
        <p:spPr bwMode="auto">
          <a:xfrm>
            <a:off x="4894263" y="1341438"/>
            <a:ext cx="4251325" cy="5294312"/>
          </a:xfrm>
          <a:prstGeom prst="rect">
            <a:avLst/>
          </a:prstGeom>
          <a:noFill/>
          <a:ln w="9525">
            <a:noFill/>
            <a:miter lim="800000"/>
            <a:headEnd/>
            <a:tailEnd/>
          </a:ln>
        </p:spPr>
      </p:pic>
      <p:pic>
        <p:nvPicPr>
          <p:cNvPr id="7" name="图片 6" descr="55.png"/>
          <p:cNvPicPr>
            <a:picLocks noChangeAspect="1"/>
          </p:cNvPicPr>
          <p:nvPr/>
        </p:nvPicPr>
        <p:blipFill>
          <a:blip r:embed="rId3"/>
          <a:stretch>
            <a:fillRect/>
          </a:stretch>
        </p:blipFill>
        <p:spPr>
          <a:xfrm>
            <a:off x="0" y="0"/>
            <a:ext cx="1625397" cy="1625397"/>
          </a:xfrm>
          <a:prstGeom prst="rect">
            <a:avLst/>
          </a:prstGeom>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p:cNvSpPr>
            <a:spLocks noChangeArrowheads="1"/>
          </p:cNvSpPr>
          <p:nvPr/>
        </p:nvSpPr>
        <p:spPr bwMode="auto">
          <a:xfrm>
            <a:off x="449280" y="142852"/>
            <a:ext cx="6551612" cy="646331"/>
          </a:xfrm>
          <a:prstGeom prst="rect">
            <a:avLst/>
          </a:prstGeom>
          <a:noFill/>
          <a:ln w="9525">
            <a:noFill/>
            <a:miter lim="800000"/>
            <a:headEnd/>
            <a:tailEnd/>
          </a:ln>
          <a:effectLst/>
        </p:spPr>
        <p:txBody>
          <a:bodyPr>
            <a:spAutoFit/>
          </a:bodyPr>
          <a:lstStyle/>
          <a:p>
            <a:pPr>
              <a:defRPr/>
            </a:pPr>
            <a:r>
              <a:rPr kumimoji="1" lang="en-US" altLang="zh-CN" sz="3600" dirty="0">
                <a:effectLst>
                  <a:outerShdw blurRad="38100" dist="38100" dir="2700000" algn="tl">
                    <a:srgbClr val="C0C0C0"/>
                  </a:outerShdw>
                </a:effectLst>
                <a:latin typeface="隶书" pitchFamily="49" charset="-122"/>
                <a:ea typeface="隶书" pitchFamily="49" charset="-122"/>
              </a:rPr>
              <a:t>8086/8088</a:t>
            </a:r>
            <a:r>
              <a:rPr kumimoji="1" lang="zh-CN" altLang="en-US" sz="3600" dirty="0">
                <a:effectLst>
                  <a:outerShdw blurRad="38100" dist="38100" dir="2700000" algn="tl">
                    <a:srgbClr val="C0C0C0"/>
                  </a:outerShdw>
                </a:effectLst>
                <a:latin typeface="隶书" pitchFamily="49" charset="-122"/>
                <a:ea typeface="隶书" pitchFamily="49" charset="-122"/>
              </a:rPr>
              <a:t>微处理器的引脚</a:t>
            </a:r>
          </a:p>
        </p:txBody>
      </p:sp>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3500430" y="928670"/>
            <a:ext cx="5214974" cy="2143140"/>
          </a:xfrm>
          <a:prstGeom prst="wedgeRoundRectCallout">
            <a:avLst>
              <a:gd name="adj1" fmla="val -50381"/>
              <a:gd name="adj2" fmla="val 85414"/>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AD</a:t>
            </a:r>
            <a:r>
              <a:rPr lang="en-US" altLang="zh-CN" sz="2800" b="1" i="1" baseline="-25000" dirty="0">
                <a:solidFill>
                  <a:srgbClr val="0000FF"/>
                </a:solidFill>
                <a:latin typeface="隶书" pitchFamily="49" charset="-122"/>
                <a:ea typeface="隶书" pitchFamily="49" charset="-122"/>
              </a:rPr>
              <a:t>15</a:t>
            </a:r>
            <a:r>
              <a:rPr lang="en-US" altLang="zh-CN" sz="2800" b="1" i="1" dirty="0">
                <a:solidFill>
                  <a:srgbClr val="0000FF"/>
                </a:solidFill>
                <a:latin typeface="Arial" charset="0"/>
                <a:ea typeface="隶书" pitchFamily="49" charset="-122"/>
                <a:cs typeface="Arial" charset="0"/>
              </a:rPr>
              <a:t>~</a:t>
            </a:r>
            <a:r>
              <a:rPr lang="en-US" altLang="zh-CN" sz="2800" b="1" i="1" dirty="0">
                <a:solidFill>
                  <a:srgbClr val="0000FF"/>
                </a:solidFill>
                <a:latin typeface="隶书" pitchFamily="49" charset="-122"/>
                <a:ea typeface="隶书" pitchFamily="49" charset="-122"/>
              </a:rPr>
              <a:t>AD</a:t>
            </a:r>
            <a:r>
              <a:rPr lang="en-US" altLang="zh-CN" sz="2800" b="1" i="1" baseline="-25000" dirty="0">
                <a:solidFill>
                  <a:srgbClr val="0000FF"/>
                </a:solidFill>
                <a:latin typeface="隶书" pitchFamily="49" charset="-122"/>
                <a:ea typeface="隶书" pitchFamily="49" charset="-122"/>
              </a:rPr>
              <a:t>0</a:t>
            </a:r>
            <a:r>
              <a:rPr lang="en-US" altLang="zh-CN" sz="2800" b="1" i="1" dirty="0">
                <a:solidFill>
                  <a:srgbClr val="0000FF"/>
                </a:solidFill>
                <a:latin typeface="隶书" pitchFamily="49" charset="-122"/>
                <a:ea typeface="隶书" pitchFamily="49" charset="-122"/>
              </a:rPr>
              <a:t>(Address Data Bus)</a:t>
            </a:r>
          </a:p>
          <a:p>
            <a:pPr>
              <a:lnSpc>
                <a:spcPct val="95000"/>
              </a:lnSpc>
              <a:buClr>
                <a:schemeClr val="tx2"/>
              </a:buClr>
            </a:pPr>
            <a:r>
              <a:rPr lang="en-US" altLang="zh-CN" sz="2800" dirty="0">
                <a:solidFill>
                  <a:schemeClr val="tx1"/>
                </a:solidFill>
                <a:latin typeface="隶书" pitchFamily="49" charset="-122"/>
                <a:ea typeface="隶书" pitchFamily="49" charset="-122"/>
              </a:rPr>
              <a:t>  </a:t>
            </a:r>
            <a:r>
              <a:rPr lang="zh-CN" altLang="en-US" sz="2800" dirty="0">
                <a:solidFill>
                  <a:schemeClr val="tx1"/>
                </a:solidFill>
                <a:latin typeface="隶书" pitchFamily="49" charset="-122"/>
                <a:ea typeface="隶书" pitchFamily="49" charset="-122"/>
              </a:rPr>
              <a:t>地址</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数据复用线，双向三态。在</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1</a:t>
            </a:r>
            <a:r>
              <a:rPr lang="zh-CN" altLang="en-US" sz="2800" dirty="0">
                <a:solidFill>
                  <a:schemeClr val="tx1"/>
                </a:solidFill>
                <a:latin typeface="隶书" pitchFamily="49" charset="-122"/>
                <a:ea typeface="隶书" pitchFamily="49" charset="-122"/>
              </a:rPr>
              <a:t>周期</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地址周期</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为低</a:t>
            </a:r>
            <a:r>
              <a:rPr lang="en-US" altLang="zh-CN" sz="2800" dirty="0">
                <a:solidFill>
                  <a:schemeClr val="tx1"/>
                </a:solidFill>
                <a:latin typeface="隶书" pitchFamily="49" charset="-122"/>
                <a:ea typeface="隶书" pitchFamily="49" charset="-122"/>
              </a:rPr>
              <a:t>16</a:t>
            </a:r>
            <a:r>
              <a:rPr lang="zh-CN" altLang="en-US" sz="2800" dirty="0">
                <a:solidFill>
                  <a:schemeClr val="tx1"/>
                </a:solidFill>
                <a:latin typeface="隶书" pitchFamily="49" charset="-122"/>
                <a:ea typeface="隶书" pitchFamily="49" charset="-122"/>
              </a:rPr>
              <a:t>位地址；在</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2</a:t>
            </a:r>
            <a:r>
              <a:rPr lang="en-US" altLang="zh-CN" sz="2800" dirty="0">
                <a:solidFill>
                  <a:schemeClr val="tx1"/>
                </a:solidFill>
                <a:latin typeface="Arial" charset="0"/>
                <a:ea typeface="隶书" pitchFamily="49" charset="-122"/>
              </a:rPr>
              <a:t>~</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4</a:t>
            </a:r>
            <a:r>
              <a:rPr lang="zh-CN" altLang="en-US" sz="2800" dirty="0">
                <a:solidFill>
                  <a:schemeClr val="tx1"/>
                </a:solidFill>
                <a:latin typeface="隶书" pitchFamily="49" charset="-122"/>
                <a:ea typeface="隶书" pitchFamily="49" charset="-122"/>
              </a:rPr>
              <a:t>周期</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数据周期</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为数据信号。</a:t>
            </a:r>
            <a:endParaRPr lang="en-US" altLang="zh-CN" sz="28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214282" y="3071810"/>
            <a:ext cx="6143668" cy="3714776"/>
          </a:xfrm>
          <a:prstGeom prst="wedgeRoundRectCallout">
            <a:avLst>
              <a:gd name="adj1" fmla="val 27246"/>
              <a:gd name="adj2" fmla="val -79598"/>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A</a:t>
            </a:r>
            <a:r>
              <a:rPr lang="en-US" altLang="zh-CN" sz="2800" b="1" i="1" baseline="-25000" dirty="0">
                <a:solidFill>
                  <a:srgbClr val="0000FF"/>
                </a:solidFill>
                <a:latin typeface="隶书" pitchFamily="49" charset="-122"/>
                <a:ea typeface="隶书" pitchFamily="49" charset="-122"/>
              </a:rPr>
              <a:t>19</a:t>
            </a:r>
            <a:r>
              <a:rPr lang="en-US" altLang="zh-CN" sz="2800" b="1" i="1" dirty="0">
                <a:solidFill>
                  <a:srgbClr val="0000FF"/>
                </a:solidFill>
                <a:latin typeface="隶书" pitchFamily="49" charset="-122"/>
                <a:ea typeface="隶书" pitchFamily="49" charset="-122"/>
              </a:rPr>
              <a:t>/S</a:t>
            </a:r>
            <a:r>
              <a:rPr lang="en-US" altLang="zh-CN" sz="2800" b="1" i="1" baseline="-25000" dirty="0">
                <a:solidFill>
                  <a:srgbClr val="0000FF"/>
                </a:solidFill>
                <a:latin typeface="隶书" pitchFamily="49" charset="-122"/>
                <a:ea typeface="隶书" pitchFamily="49" charset="-122"/>
              </a:rPr>
              <a:t>6</a:t>
            </a:r>
            <a:r>
              <a:rPr lang="en-US" altLang="zh-CN" sz="2800" b="1" i="1" dirty="0">
                <a:solidFill>
                  <a:srgbClr val="0000FF"/>
                </a:solidFill>
                <a:latin typeface="Arial" charset="0"/>
                <a:ea typeface="隶书" pitchFamily="49" charset="-122"/>
              </a:rPr>
              <a:t>~</a:t>
            </a:r>
            <a:r>
              <a:rPr lang="en-US" altLang="zh-CN" sz="2800" b="1" i="1" dirty="0">
                <a:solidFill>
                  <a:srgbClr val="0000FF"/>
                </a:solidFill>
                <a:latin typeface="隶书" pitchFamily="49" charset="-122"/>
                <a:ea typeface="隶书" pitchFamily="49" charset="-122"/>
              </a:rPr>
              <a:t>A</a:t>
            </a:r>
            <a:r>
              <a:rPr lang="en-US" altLang="zh-CN" sz="2800" b="1" i="1" baseline="-25000" dirty="0">
                <a:solidFill>
                  <a:srgbClr val="0000FF"/>
                </a:solidFill>
                <a:latin typeface="隶书" pitchFamily="49" charset="-122"/>
                <a:ea typeface="隶书" pitchFamily="49" charset="-122"/>
              </a:rPr>
              <a:t>16</a:t>
            </a:r>
            <a:r>
              <a:rPr lang="en-US" altLang="zh-CN" sz="2800" b="1" i="1" dirty="0">
                <a:solidFill>
                  <a:srgbClr val="0000FF"/>
                </a:solidFill>
                <a:latin typeface="隶书" pitchFamily="49" charset="-122"/>
                <a:ea typeface="隶书" pitchFamily="49" charset="-122"/>
              </a:rPr>
              <a:t>/S</a:t>
            </a:r>
            <a:r>
              <a:rPr lang="en-US" altLang="zh-CN" sz="2800" b="1" i="1" baseline="-25000" dirty="0">
                <a:solidFill>
                  <a:srgbClr val="0000FF"/>
                </a:solidFill>
                <a:latin typeface="隶书" pitchFamily="49" charset="-122"/>
                <a:ea typeface="隶书" pitchFamily="49" charset="-122"/>
              </a:rPr>
              <a:t>3</a:t>
            </a:r>
            <a:r>
              <a:rPr lang="en-US" altLang="zh-CN" sz="2800" b="1" i="1" dirty="0">
                <a:solidFill>
                  <a:srgbClr val="0000FF"/>
                </a:solidFill>
                <a:latin typeface="隶书" pitchFamily="49" charset="-122"/>
                <a:ea typeface="隶书" pitchFamily="49" charset="-122"/>
              </a:rPr>
              <a:t>(Address Status Bus)</a:t>
            </a:r>
          </a:p>
          <a:p>
            <a:pPr>
              <a:lnSpc>
                <a:spcPct val="95000"/>
              </a:lnSpc>
              <a:buClr>
                <a:schemeClr val="tx2"/>
              </a:buClr>
            </a:pPr>
            <a:r>
              <a:rPr lang="en-US" altLang="zh-CN" sz="2800" dirty="0">
                <a:solidFill>
                  <a:schemeClr val="tx1"/>
                </a:solidFill>
                <a:latin typeface="隶书" pitchFamily="49" charset="-122"/>
                <a:ea typeface="隶书" pitchFamily="49" charset="-122"/>
              </a:rPr>
              <a:t>  </a:t>
            </a:r>
            <a:r>
              <a:rPr lang="zh-CN" altLang="en-US" sz="2800" dirty="0">
                <a:solidFill>
                  <a:schemeClr val="tx1"/>
                </a:solidFill>
                <a:latin typeface="隶书" pitchFamily="49" charset="-122"/>
                <a:ea typeface="隶书" pitchFamily="49" charset="-122"/>
              </a:rPr>
              <a:t>地址</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状态复用线，三态输出。在</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1</a:t>
            </a:r>
            <a:r>
              <a:rPr lang="zh-CN" altLang="en-US" sz="2800" dirty="0">
                <a:solidFill>
                  <a:schemeClr val="tx1"/>
                </a:solidFill>
                <a:latin typeface="隶书" pitchFamily="49" charset="-122"/>
                <a:ea typeface="隶书" pitchFamily="49" charset="-122"/>
              </a:rPr>
              <a:t>周期为地址的高</a:t>
            </a:r>
            <a:r>
              <a:rPr lang="en-US" altLang="zh-CN" sz="2800" dirty="0">
                <a:solidFill>
                  <a:schemeClr val="tx1"/>
                </a:solidFill>
                <a:latin typeface="隶书" pitchFamily="49" charset="-122"/>
                <a:ea typeface="隶书" pitchFamily="49" charset="-122"/>
              </a:rPr>
              <a:t>4</a:t>
            </a:r>
            <a:r>
              <a:rPr lang="zh-CN" altLang="en-US" sz="2800" dirty="0">
                <a:solidFill>
                  <a:schemeClr val="tx1"/>
                </a:solidFill>
                <a:latin typeface="隶书" pitchFamily="49" charset="-122"/>
                <a:ea typeface="隶书" pitchFamily="49" charset="-122"/>
              </a:rPr>
              <a:t>位；在</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2</a:t>
            </a:r>
            <a:r>
              <a:rPr lang="en-US" altLang="zh-CN" sz="2800" dirty="0">
                <a:solidFill>
                  <a:schemeClr val="tx1"/>
                </a:solidFill>
                <a:latin typeface="Arial" charset="0"/>
                <a:ea typeface="隶书" pitchFamily="49" charset="-122"/>
              </a:rPr>
              <a:t>~</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4</a:t>
            </a:r>
            <a:r>
              <a:rPr lang="zh-CN" altLang="en-US" sz="2800" dirty="0">
                <a:solidFill>
                  <a:schemeClr val="tx1"/>
                </a:solidFill>
                <a:latin typeface="隶书" pitchFamily="49" charset="-122"/>
                <a:ea typeface="隶书" pitchFamily="49" charset="-122"/>
              </a:rPr>
              <a:t>周期输出状态信息。</a:t>
            </a:r>
          </a:p>
          <a:p>
            <a:pPr>
              <a:lnSpc>
                <a:spcPct val="95000"/>
              </a:lnSpc>
              <a:buClr>
                <a:schemeClr val="tx2"/>
              </a:buClr>
            </a:pPr>
            <a:r>
              <a:rPr lang="zh-CN" altLang="en-US" sz="2800" dirty="0">
                <a:solidFill>
                  <a:schemeClr val="tx1"/>
                </a:solidFill>
                <a:latin typeface="隶书" pitchFamily="49" charset="-122"/>
                <a:ea typeface="隶书" pitchFamily="49" charset="-122"/>
              </a:rPr>
              <a:t>   </a:t>
            </a:r>
            <a:r>
              <a:rPr lang="en-US" altLang="zh-CN" sz="2800" dirty="0">
                <a:solidFill>
                  <a:schemeClr val="tx1"/>
                </a:solidFill>
                <a:latin typeface="隶书" pitchFamily="49" charset="-122"/>
                <a:ea typeface="隶书" pitchFamily="49" charset="-122"/>
              </a:rPr>
              <a:t>S</a:t>
            </a:r>
            <a:r>
              <a:rPr lang="en-US" altLang="zh-CN" sz="2800" baseline="-25000" dirty="0">
                <a:solidFill>
                  <a:schemeClr val="tx1"/>
                </a:solidFill>
                <a:latin typeface="隶书" pitchFamily="49" charset="-122"/>
                <a:ea typeface="隶书" pitchFamily="49" charset="-122"/>
              </a:rPr>
              <a:t>6</a:t>
            </a:r>
            <a:r>
              <a:rPr lang="zh-CN" altLang="en-US" sz="2800" dirty="0">
                <a:solidFill>
                  <a:schemeClr val="tx1"/>
                </a:solidFill>
                <a:latin typeface="隶书" pitchFamily="49" charset="-122"/>
                <a:ea typeface="隶书" pitchFamily="49" charset="-122"/>
              </a:rPr>
              <a:t>＝</a:t>
            </a:r>
            <a:r>
              <a:rPr lang="en-US" altLang="zh-CN" sz="2800" dirty="0">
                <a:solidFill>
                  <a:schemeClr val="tx1"/>
                </a:solidFill>
                <a:latin typeface="隶书" pitchFamily="49" charset="-122"/>
                <a:ea typeface="隶书" pitchFamily="49" charset="-122"/>
              </a:rPr>
              <a:t>0 CPU</a:t>
            </a:r>
            <a:r>
              <a:rPr lang="zh-CN" altLang="en-US" sz="2800" dirty="0">
                <a:solidFill>
                  <a:schemeClr val="tx1"/>
                </a:solidFill>
                <a:latin typeface="隶书" pitchFamily="49" charset="-122"/>
                <a:ea typeface="隶书" pitchFamily="49" charset="-122"/>
              </a:rPr>
              <a:t>占用总线；</a:t>
            </a:r>
          </a:p>
          <a:p>
            <a:pPr>
              <a:lnSpc>
                <a:spcPct val="95000"/>
              </a:lnSpc>
              <a:buClr>
                <a:schemeClr val="tx2"/>
              </a:buClr>
            </a:pPr>
            <a:r>
              <a:rPr lang="zh-CN" altLang="en-US" sz="2800" dirty="0">
                <a:solidFill>
                  <a:schemeClr val="tx1"/>
                </a:solidFill>
                <a:latin typeface="隶书" pitchFamily="49" charset="-122"/>
                <a:ea typeface="隶书" pitchFamily="49" charset="-122"/>
              </a:rPr>
              <a:t>   </a:t>
            </a:r>
            <a:r>
              <a:rPr lang="en-US" altLang="zh-CN" sz="2800" dirty="0">
                <a:solidFill>
                  <a:schemeClr val="tx1"/>
                </a:solidFill>
                <a:latin typeface="隶书" pitchFamily="49" charset="-122"/>
                <a:ea typeface="隶书" pitchFamily="49" charset="-122"/>
              </a:rPr>
              <a:t>S</a:t>
            </a:r>
            <a:r>
              <a:rPr lang="en-US" altLang="zh-CN" sz="2800" baseline="-25000" dirty="0">
                <a:solidFill>
                  <a:schemeClr val="tx1"/>
                </a:solidFill>
                <a:latin typeface="隶书" pitchFamily="49" charset="-122"/>
                <a:ea typeface="隶书" pitchFamily="49" charset="-122"/>
              </a:rPr>
              <a:t>5</a:t>
            </a:r>
            <a:r>
              <a:rPr lang="zh-CN" altLang="en-US" sz="2800" dirty="0">
                <a:solidFill>
                  <a:schemeClr val="tx1"/>
                </a:solidFill>
                <a:latin typeface="隶书" pitchFamily="49" charset="-122"/>
                <a:ea typeface="隶书" pitchFamily="49" charset="-122"/>
              </a:rPr>
              <a:t>表示中断允许标志位</a:t>
            </a:r>
            <a:r>
              <a:rPr lang="en-US" altLang="zh-CN" sz="2800" dirty="0">
                <a:solidFill>
                  <a:schemeClr val="tx1"/>
                </a:solidFill>
                <a:latin typeface="隶书" pitchFamily="49" charset="-122"/>
                <a:ea typeface="隶书" pitchFamily="49" charset="-122"/>
              </a:rPr>
              <a:t>IF</a:t>
            </a:r>
            <a:r>
              <a:rPr lang="zh-CN" altLang="en-US" sz="2800" dirty="0">
                <a:solidFill>
                  <a:schemeClr val="tx1"/>
                </a:solidFill>
                <a:latin typeface="隶书" pitchFamily="49" charset="-122"/>
                <a:ea typeface="隶书" pitchFamily="49" charset="-122"/>
              </a:rPr>
              <a:t>；</a:t>
            </a:r>
          </a:p>
          <a:p>
            <a:pPr>
              <a:lnSpc>
                <a:spcPct val="95000"/>
              </a:lnSpc>
              <a:buClr>
                <a:schemeClr val="tx2"/>
              </a:buClr>
            </a:pPr>
            <a:r>
              <a:rPr lang="zh-CN" altLang="en-US" sz="2800" dirty="0">
                <a:solidFill>
                  <a:schemeClr val="tx1"/>
                </a:solidFill>
                <a:latin typeface="隶书" pitchFamily="49" charset="-122"/>
                <a:ea typeface="隶书" pitchFamily="49" charset="-122"/>
              </a:rPr>
              <a:t>   </a:t>
            </a:r>
            <a:r>
              <a:rPr lang="en-US" altLang="zh-CN" sz="2800" dirty="0">
                <a:solidFill>
                  <a:schemeClr val="tx1"/>
                </a:solidFill>
                <a:latin typeface="隶书" pitchFamily="49" charset="-122"/>
                <a:ea typeface="隶书" pitchFamily="49" charset="-122"/>
              </a:rPr>
              <a:t>S</a:t>
            </a:r>
            <a:r>
              <a:rPr lang="en-US" altLang="zh-CN" sz="2800" baseline="-25000" dirty="0">
                <a:solidFill>
                  <a:schemeClr val="tx1"/>
                </a:solidFill>
                <a:latin typeface="隶书" pitchFamily="49" charset="-122"/>
                <a:ea typeface="隶书" pitchFamily="49" charset="-122"/>
              </a:rPr>
              <a:t>4</a:t>
            </a:r>
            <a:r>
              <a:rPr lang="en-US" altLang="zh-CN" sz="2800" dirty="0">
                <a:solidFill>
                  <a:schemeClr val="tx1"/>
                </a:solidFill>
                <a:latin typeface="隶书" pitchFamily="49" charset="-122"/>
                <a:ea typeface="隶书" pitchFamily="49" charset="-122"/>
              </a:rPr>
              <a:t>S</a:t>
            </a:r>
            <a:r>
              <a:rPr lang="en-US" altLang="zh-CN" sz="2800" baseline="-25000" dirty="0">
                <a:solidFill>
                  <a:schemeClr val="tx1"/>
                </a:solidFill>
                <a:latin typeface="隶书" pitchFamily="49" charset="-122"/>
                <a:ea typeface="隶书" pitchFamily="49" charset="-122"/>
              </a:rPr>
              <a:t>3</a:t>
            </a:r>
            <a:r>
              <a:rPr lang="zh-CN" altLang="en-US" sz="2800" dirty="0">
                <a:solidFill>
                  <a:schemeClr val="tx1"/>
                </a:solidFill>
                <a:latin typeface="隶书" pitchFamily="49" charset="-122"/>
                <a:ea typeface="隶书" pitchFamily="49" charset="-122"/>
              </a:rPr>
              <a:t>当前使用的段寄存器：</a:t>
            </a:r>
          </a:p>
          <a:p>
            <a:pPr>
              <a:lnSpc>
                <a:spcPct val="95000"/>
              </a:lnSpc>
              <a:buClr>
                <a:schemeClr val="tx2"/>
              </a:buClr>
            </a:pPr>
            <a:r>
              <a:rPr lang="zh-CN" altLang="en-US" sz="2800" dirty="0">
                <a:solidFill>
                  <a:schemeClr val="tx1"/>
                </a:solidFill>
                <a:latin typeface="隶书" pitchFamily="49" charset="-122"/>
                <a:ea typeface="隶书" pitchFamily="49" charset="-122"/>
              </a:rPr>
              <a:t>     </a:t>
            </a:r>
            <a:r>
              <a:rPr lang="en-US" altLang="zh-CN" sz="2800" dirty="0">
                <a:solidFill>
                  <a:schemeClr val="tx1"/>
                </a:solidFill>
                <a:latin typeface="隶书" pitchFamily="49" charset="-122"/>
                <a:ea typeface="隶书" pitchFamily="49" charset="-122"/>
              </a:rPr>
              <a:t>00</a:t>
            </a:r>
            <a:r>
              <a:rPr lang="en-US" altLang="zh-CN" sz="2800" dirty="0">
                <a:solidFill>
                  <a:schemeClr val="tx1"/>
                </a:solidFill>
                <a:latin typeface="华文细黑" pitchFamily="2" charset="-122"/>
                <a:ea typeface="隶书" pitchFamily="49" charset="-122"/>
              </a:rPr>
              <a:t>—</a:t>
            </a:r>
            <a:r>
              <a:rPr lang="en-US" altLang="zh-CN" sz="2800" dirty="0">
                <a:solidFill>
                  <a:schemeClr val="tx1"/>
                </a:solidFill>
                <a:latin typeface="隶书" pitchFamily="49" charset="-122"/>
                <a:ea typeface="隶书" pitchFamily="49" charset="-122"/>
              </a:rPr>
              <a:t>ES</a:t>
            </a:r>
            <a:r>
              <a:rPr lang="zh-CN" altLang="en-US" sz="2800" dirty="0">
                <a:solidFill>
                  <a:schemeClr val="tx1"/>
                </a:solidFill>
                <a:latin typeface="隶书" pitchFamily="49" charset="-122"/>
                <a:ea typeface="隶书" pitchFamily="49" charset="-122"/>
              </a:rPr>
              <a:t>，</a:t>
            </a:r>
            <a:r>
              <a:rPr lang="en-US" altLang="zh-CN" sz="2800" dirty="0">
                <a:solidFill>
                  <a:schemeClr val="tx1"/>
                </a:solidFill>
                <a:latin typeface="隶书" pitchFamily="49" charset="-122"/>
                <a:ea typeface="隶书" pitchFamily="49" charset="-122"/>
              </a:rPr>
              <a:t>01</a:t>
            </a:r>
            <a:r>
              <a:rPr lang="en-US" altLang="zh-CN" sz="2800" dirty="0">
                <a:solidFill>
                  <a:schemeClr val="tx1"/>
                </a:solidFill>
                <a:latin typeface="华文细黑" pitchFamily="2" charset="-122"/>
                <a:ea typeface="隶书" pitchFamily="49" charset="-122"/>
              </a:rPr>
              <a:t>—</a:t>
            </a:r>
            <a:r>
              <a:rPr lang="en-US" altLang="zh-CN" sz="2800" dirty="0">
                <a:solidFill>
                  <a:schemeClr val="tx1"/>
                </a:solidFill>
                <a:latin typeface="隶书" pitchFamily="49" charset="-122"/>
                <a:ea typeface="隶书" pitchFamily="49" charset="-122"/>
              </a:rPr>
              <a:t>SS</a:t>
            </a:r>
            <a:r>
              <a:rPr lang="zh-CN" altLang="en-US" sz="2800" dirty="0">
                <a:solidFill>
                  <a:schemeClr val="tx1"/>
                </a:solidFill>
                <a:latin typeface="隶书" pitchFamily="49" charset="-122"/>
                <a:ea typeface="隶书" pitchFamily="49" charset="-122"/>
              </a:rPr>
              <a:t>，</a:t>
            </a:r>
          </a:p>
          <a:p>
            <a:pPr>
              <a:lnSpc>
                <a:spcPct val="95000"/>
              </a:lnSpc>
              <a:buClr>
                <a:schemeClr val="tx2"/>
              </a:buClr>
            </a:pPr>
            <a:r>
              <a:rPr lang="zh-CN" altLang="en-US" sz="2800" dirty="0">
                <a:solidFill>
                  <a:schemeClr val="tx1"/>
                </a:solidFill>
                <a:latin typeface="隶书" pitchFamily="49" charset="-122"/>
                <a:ea typeface="隶书" pitchFamily="49" charset="-122"/>
              </a:rPr>
              <a:t>     </a:t>
            </a:r>
            <a:r>
              <a:rPr lang="en-US" altLang="zh-CN" sz="2800" dirty="0">
                <a:solidFill>
                  <a:schemeClr val="tx1"/>
                </a:solidFill>
                <a:latin typeface="隶书" pitchFamily="49" charset="-122"/>
                <a:ea typeface="隶书" pitchFamily="49" charset="-122"/>
              </a:rPr>
              <a:t>10</a:t>
            </a:r>
            <a:r>
              <a:rPr lang="en-US" altLang="zh-CN" sz="2800" dirty="0">
                <a:solidFill>
                  <a:schemeClr val="tx1"/>
                </a:solidFill>
                <a:latin typeface="华文细黑" pitchFamily="2" charset="-122"/>
                <a:ea typeface="隶书" pitchFamily="49" charset="-122"/>
              </a:rPr>
              <a:t>—</a:t>
            </a:r>
            <a:r>
              <a:rPr lang="en-US" altLang="zh-CN" sz="2800" dirty="0">
                <a:solidFill>
                  <a:schemeClr val="tx1"/>
                </a:solidFill>
                <a:latin typeface="隶书" pitchFamily="49" charset="-122"/>
                <a:ea typeface="隶书" pitchFamily="49" charset="-122"/>
              </a:rPr>
              <a:t>CS</a:t>
            </a:r>
            <a:r>
              <a:rPr lang="zh-CN" altLang="en-US" sz="2800" dirty="0">
                <a:solidFill>
                  <a:schemeClr val="tx1"/>
                </a:solidFill>
                <a:latin typeface="隶书" pitchFamily="49" charset="-122"/>
                <a:ea typeface="隶书" pitchFamily="49" charset="-122"/>
              </a:rPr>
              <a:t>，</a:t>
            </a:r>
            <a:r>
              <a:rPr lang="en-US" altLang="zh-CN" sz="2800" dirty="0">
                <a:solidFill>
                  <a:schemeClr val="tx1"/>
                </a:solidFill>
                <a:latin typeface="隶书" pitchFamily="49" charset="-122"/>
                <a:ea typeface="隶书" pitchFamily="49" charset="-122"/>
              </a:rPr>
              <a:t>11</a:t>
            </a:r>
            <a:r>
              <a:rPr lang="en-US" altLang="zh-CN" sz="2800" dirty="0">
                <a:solidFill>
                  <a:schemeClr val="tx1"/>
                </a:solidFill>
                <a:latin typeface="华文细黑" pitchFamily="2" charset="-122"/>
                <a:ea typeface="隶书" pitchFamily="49" charset="-122"/>
              </a:rPr>
              <a:t>—</a:t>
            </a:r>
            <a:r>
              <a:rPr lang="en-US" altLang="zh-CN" sz="2800" dirty="0">
                <a:solidFill>
                  <a:schemeClr val="tx1"/>
                </a:solidFill>
                <a:latin typeface="隶书" pitchFamily="49" charset="-122"/>
                <a:ea typeface="隶书" pitchFamily="49" charset="-122"/>
              </a:rPr>
              <a:t>DS</a:t>
            </a:r>
            <a:r>
              <a:rPr lang="zh-CN" altLang="en-US" sz="2800" dirty="0">
                <a:solidFill>
                  <a:schemeClr val="tx1"/>
                </a:solidFill>
                <a:latin typeface="隶书" pitchFamily="49" charset="-122"/>
                <a:ea typeface="隶书" pitchFamily="49" charset="-122"/>
              </a:rPr>
              <a:t>。</a:t>
            </a:r>
            <a:endParaRPr lang="en-US" altLang="zh-CN" sz="28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642910" y="1571612"/>
            <a:ext cx="5000660" cy="2286016"/>
          </a:xfrm>
          <a:prstGeom prst="wedgeRoundRectCallout">
            <a:avLst>
              <a:gd name="adj1" fmla="val 43870"/>
              <a:gd name="adj2" fmla="val 110043"/>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ALE(Address Latch Enable)</a:t>
            </a:r>
          </a:p>
          <a:p>
            <a:pPr>
              <a:lnSpc>
                <a:spcPct val="95000"/>
              </a:lnSpc>
              <a:buClr>
                <a:schemeClr val="tx2"/>
              </a:buClr>
            </a:pPr>
            <a:r>
              <a:rPr lang="en-US" altLang="zh-CN" sz="2800" dirty="0">
                <a:latin typeface="隶书" pitchFamily="49" charset="-122"/>
                <a:ea typeface="隶书" pitchFamily="49" charset="-122"/>
              </a:rPr>
              <a:t>  </a:t>
            </a:r>
            <a:r>
              <a:rPr lang="zh-CN" altLang="en-US" sz="2800" dirty="0">
                <a:solidFill>
                  <a:schemeClr val="tx1"/>
                </a:solidFill>
                <a:latin typeface="隶书" pitchFamily="49" charset="-122"/>
                <a:ea typeface="隶书" pitchFamily="49" charset="-122"/>
              </a:rPr>
              <a:t>地址锁存使能信号（三态输出），高电平有效。做为地址锁存器的锁存控制信号，实现地址</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数据复用线分离。</a:t>
            </a:r>
            <a:endParaRPr lang="en-US" altLang="zh-CN" sz="2800" dirty="0">
              <a:solidFill>
                <a:schemeClr val="tx1"/>
              </a:solidFill>
              <a:latin typeface="隶书" pitchFamily="49" charset="-122"/>
              <a:ea typeface="隶书" pitchFamily="49" charset="-122"/>
            </a:endParaRPr>
          </a:p>
        </p:txBody>
      </p:sp>
    </p:spTree>
    <p:extLst>
      <p:ext uri="{BB962C8B-B14F-4D97-AF65-F5344CB8AC3E}">
        <p14:creationId xmlns:p14="http://schemas.microsoft.com/office/powerpoint/2010/main" val="116864537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357158" y="1428736"/>
            <a:ext cx="5500694" cy="2357454"/>
          </a:xfrm>
          <a:prstGeom prst="wedgeRoundRectCallout">
            <a:avLst>
              <a:gd name="adj1" fmla="val 38637"/>
              <a:gd name="adj2" fmla="val 99179"/>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DEN(Data Enable)</a:t>
            </a:r>
          </a:p>
          <a:p>
            <a:pPr>
              <a:lnSpc>
                <a:spcPct val="95000"/>
              </a:lnSpc>
              <a:buClr>
                <a:schemeClr val="tx2"/>
              </a:buClr>
            </a:pPr>
            <a:r>
              <a:rPr lang="zh-CN" altLang="en-US" sz="2800" dirty="0">
                <a:solidFill>
                  <a:schemeClr val="tx1"/>
                </a:solidFill>
                <a:latin typeface="隶书" pitchFamily="49" charset="-122"/>
                <a:ea typeface="隶书" pitchFamily="49" charset="-122"/>
              </a:rPr>
              <a:t>数据使能信号（三态输出），低电平有效。当地址</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数据复用线传输数据信号时，做为数据收发器的控制信号。</a:t>
            </a:r>
            <a:endParaRPr lang="en-US" altLang="zh-CN" sz="2800" dirty="0">
              <a:solidFill>
                <a:schemeClr val="tx1"/>
              </a:solidFill>
              <a:latin typeface="隶书" pitchFamily="49" charset="-122"/>
              <a:ea typeface="隶书" pitchFamily="49" charset="-122"/>
            </a:endParaRPr>
          </a:p>
        </p:txBody>
      </p:sp>
      <p:cxnSp>
        <p:nvCxnSpPr>
          <p:cNvPr id="5" name="直接连接符 4"/>
          <p:cNvCxnSpPr/>
          <p:nvPr/>
        </p:nvCxnSpPr>
        <p:spPr>
          <a:xfrm>
            <a:off x="642910" y="1592251"/>
            <a:ext cx="612000" cy="15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0291907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3500430" y="1500174"/>
            <a:ext cx="5500694" cy="1928826"/>
          </a:xfrm>
          <a:prstGeom prst="wedgeRoundRectCallout">
            <a:avLst>
              <a:gd name="adj1" fmla="val -17698"/>
              <a:gd name="adj2" fmla="val 114103"/>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DT/R(Data Transmit/Receive)</a:t>
            </a:r>
          </a:p>
          <a:p>
            <a:pPr>
              <a:lnSpc>
                <a:spcPct val="95000"/>
              </a:lnSpc>
              <a:buClr>
                <a:schemeClr val="tx2"/>
              </a:buClr>
            </a:pPr>
            <a:r>
              <a:rPr lang="zh-CN" altLang="en-US" sz="2800" dirty="0">
                <a:solidFill>
                  <a:schemeClr val="tx1"/>
                </a:solidFill>
                <a:latin typeface="隶书" pitchFamily="49" charset="-122"/>
                <a:ea typeface="隶书" pitchFamily="49" charset="-122"/>
              </a:rPr>
              <a:t>数据接收</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发送（三态输出），高电平为</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向存储器</a:t>
            </a:r>
            <a:r>
              <a:rPr lang="en-US" altLang="zh-CN" sz="2800" dirty="0">
                <a:solidFill>
                  <a:schemeClr val="tx1"/>
                </a:solidFill>
                <a:latin typeface="隶书" pitchFamily="49" charset="-122"/>
                <a:ea typeface="隶书" pitchFamily="49" charset="-122"/>
              </a:rPr>
              <a:t>/IO</a:t>
            </a:r>
            <a:r>
              <a:rPr lang="zh-CN" altLang="en-US" sz="2800" dirty="0">
                <a:solidFill>
                  <a:schemeClr val="tx1"/>
                </a:solidFill>
                <a:latin typeface="隶书" pitchFamily="49" charset="-122"/>
                <a:ea typeface="隶书" pitchFamily="49" charset="-122"/>
              </a:rPr>
              <a:t>发送数据。</a:t>
            </a:r>
            <a:endParaRPr lang="en-US" altLang="zh-CN" sz="2800" dirty="0">
              <a:solidFill>
                <a:schemeClr val="tx1"/>
              </a:solidFill>
              <a:latin typeface="隶书" pitchFamily="49" charset="-122"/>
              <a:ea typeface="隶书" pitchFamily="49" charset="-122"/>
            </a:endParaRPr>
          </a:p>
        </p:txBody>
      </p:sp>
      <p:cxnSp>
        <p:nvCxnSpPr>
          <p:cNvPr id="5" name="直接连接符 4"/>
          <p:cNvCxnSpPr/>
          <p:nvPr/>
        </p:nvCxnSpPr>
        <p:spPr>
          <a:xfrm>
            <a:off x="4356000" y="1643050"/>
            <a:ext cx="216000" cy="31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3833486"/>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714348" y="3857628"/>
            <a:ext cx="5929354" cy="2643206"/>
          </a:xfrm>
          <a:prstGeom prst="wedgeRoundRectCallout">
            <a:avLst>
              <a:gd name="adj1" fmla="val 31540"/>
              <a:gd name="adj2" fmla="val -87877"/>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BHE/S</a:t>
            </a:r>
            <a:r>
              <a:rPr lang="en-US" altLang="zh-CN" sz="2800" b="1" i="1" baseline="-25000" dirty="0">
                <a:solidFill>
                  <a:srgbClr val="0000FF"/>
                </a:solidFill>
                <a:latin typeface="隶书" pitchFamily="49" charset="-122"/>
                <a:ea typeface="隶书" pitchFamily="49" charset="-122"/>
              </a:rPr>
              <a:t>7</a:t>
            </a:r>
            <a:r>
              <a:rPr lang="en-US" altLang="zh-CN" sz="2800" b="1" i="1" dirty="0">
                <a:solidFill>
                  <a:srgbClr val="0000FF"/>
                </a:solidFill>
                <a:latin typeface="隶书" pitchFamily="49" charset="-122"/>
                <a:ea typeface="隶书" pitchFamily="49" charset="-122"/>
              </a:rPr>
              <a:t>(Bus </a:t>
            </a:r>
            <a:r>
              <a:rPr lang="en-US" altLang="zh-CN" sz="2800" b="1" i="1" dirty="0" err="1">
                <a:solidFill>
                  <a:srgbClr val="0000FF"/>
                </a:solidFill>
                <a:latin typeface="隶书" pitchFamily="49" charset="-122"/>
                <a:ea typeface="隶书" pitchFamily="49" charset="-122"/>
              </a:rPr>
              <a:t>Hight</a:t>
            </a:r>
            <a:r>
              <a:rPr lang="en-US" altLang="zh-CN" sz="2800" b="1" i="1" dirty="0">
                <a:solidFill>
                  <a:srgbClr val="0000FF"/>
                </a:solidFill>
                <a:latin typeface="隶书" pitchFamily="49" charset="-122"/>
                <a:ea typeface="隶书" pitchFamily="49" charset="-122"/>
              </a:rPr>
              <a:t> Enable/Status)</a:t>
            </a:r>
          </a:p>
          <a:p>
            <a:pPr>
              <a:lnSpc>
                <a:spcPct val="95000"/>
              </a:lnSpc>
              <a:buClr>
                <a:schemeClr val="tx2"/>
              </a:buClr>
            </a:pPr>
            <a:r>
              <a:rPr lang="en-US" altLang="zh-CN" sz="2800" dirty="0">
                <a:solidFill>
                  <a:schemeClr val="tx1"/>
                </a:solidFill>
                <a:latin typeface="隶书" pitchFamily="49" charset="-122"/>
                <a:ea typeface="隶书" pitchFamily="49" charset="-122"/>
              </a:rPr>
              <a:t>  </a:t>
            </a:r>
            <a:r>
              <a:rPr lang="en-US" altLang="zh-CN" sz="2800" dirty="0">
                <a:solidFill>
                  <a:schemeClr val="tx1"/>
                </a:solidFill>
                <a:effectLst>
                  <a:outerShdw blurRad="38100" dist="38100" dir="2700000" algn="tl">
                    <a:srgbClr val="C0C0C0"/>
                  </a:outerShdw>
                </a:effectLst>
              </a:rPr>
              <a:t> </a:t>
            </a:r>
            <a:r>
              <a:rPr lang="zh-CN" altLang="en-US" sz="2800" dirty="0">
                <a:solidFill>
                  <a:schemeClr val="tx1"/>
                </a:solidFill>
                <a:latin typeface="隶书" pitchFamily="49" charset="-122"/>
                <a:ea typeface="隶书" pitchFamily="49" charset="-122"/>
              </a:rPr>
              <a:t>数据总线高</a:t>
            </a:r>
            <a:r>
              <a:rPr lang="en-US" altLang="zh-CN" sz="2800" dirty="0">
                <a:solidFill>
                  <a:schemeClr val="tx1"/>
                </a:solidFill>
                <a:latin typeface="隶书" pitchFamily="49" charset="-122"/>
                <a:ea typeface="隶书" pitchFamily="49" charset="-122"/>
              </a:rPr>
              <a:t>8</a:t>
            </a:r>
            <a:r>
              <a:rPr lang="zh-CN" altLang="en-US" sz="2800" dirty="0">
                <a:solidFill>
                  <a:schemeClr val="tx1"/>
                </a:solidFill>
                <a:latin typeface="隶书" pitchFamily="49" charset="-122"/>
                <a:ea typeface="隶书" pitchFamily="49" charset="-122"/>
              </a:rPr>
              <a:t>位使能和状态复用信号，输出。在总线周期</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1</a:t>
            </a:r>
            <a:r>
              <a:rPr lang="zh-CN" altLang="en-US" sz="2800" dirty="0">
                <a:solidFill>
                  <a:schemeClr val="tx1"/>
                </a:solidFill>
                <a:latin typeface="隶书" pitchFamily="49" charset="-122"/>
                <a:ea typeface="隶书" pitchFamily="49" charset="-122"/>
              </a:rPr>
              <a:t>周期，    有效，表示数据线上高</a:t>
            </a:r>
            <a:r>
              <a:rPr lang="en-US" altLang="zh-CN" sz="2800" dirty="0">
                <a:solidFill>
                  <a:schemeClr val="tx1"/>
                </a:solidFill>
                <a:latin typeface="隶书" pitchFamily="49" charset="-122"/>
                <a:ea typeface="隶书" pitchFamily="49" charset="-122"/>
              </a:rPr>
              <a:t>8</a:t>
            </a:r>
            <a:r>
              <a:rPr lang="zh-CN" altLang="en-US" sz="2800" dirty="0">
                <a:solidFill>
                  <a:schemeClr val="tx1"/>
                </a:solidFill>
                <a:latin typeface="隶书" pitchFamily="49" charset="-122"/>
                <a:ea typeface="隶书" pitchFamily="49" charset="-122"/>
              </a:rPr>
              <a:t>位数据有效。在</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2</a:t>
            </a:r>
            <a:r>
              <a:rPr lang="en-US" altLang="zh-CN" sz="2800" dirty="0">
                <a:solidFill>
                  <a:schemeClr val="tx1"/>
                </a:solidFill>
                <a:latin typeface="Arial" charset="0"/>
                <a:ea typeface="隶书" pitchFamily="49" charset="-122"/>
              </a:rPr>
              <a:t>~</a:t>
            </a:r>
            <a:r>
              <a:rPr lang="en-US" altLang="zh-CN" sz="2800" dirty="0">
                <a:solidFill>
                  <a:schemeClr val="tx1"/>
                </a:solidFill>
                <a:latin typeface="隶书" pitchFamily="49" charset="-122"/>
                <a:ea typeface="隶书" pitchFamily="49" charset="-122"/>
              </a:rPr>
              <a:t>T</a:t>
            </a:r>
            <a:r>
              <a:rPr lang="en-US" altLang="zh-CN" sz="2800" baseline="-25000" dirty="0">
                <a:solidFill>
                  <a:schemeClr val="tx1"/>
                </a:solidFill>
                <a:latin typeface="隶书" pitchFamily="49" charset="-122"/>
                <a:ea typeface="隶书" pitchFamily="49" charset="-122"/>
              </a:rPr>
              <a:t>4</a:t>
            </a:r>
            <a:r>
              <a:rPr lang="zh-CN" altLang="en-US" sz="2800" dirty="0">
                <a:solidFill>
                  <a:schemeClr val="tx1"/>
                </a:solidFill>
                <a:latin typeface="隶书" pitchFamily="49" charset="-122"/>
                <a:ea typeface="隶书" pitchFamily="49" charset="-122"/>
              </a:rPr>
              <a:t>周期，</a:t>
            </a:r>
            <a:r>
              <a:rPr lang="en-US" altLang="zh-CN" sz="2800" dirty="0">
                <a:solidFill>
                  <a:schemeClr val="tx1"/>
                </a:solidFill>
                <a:latin typeface="隶书" pitchFamily="49" charset="-122"/>
                <a:ea typeface="隶书" pitchFamily="49" charset="-122"/>
              </a:rPr>
              <a:t>BHE/S</a:t>
            </a:r>
            <a:r>
              <a:rPr lang="en-US" altLang="zh-CN" sz="2800" baseline="-25000" dirty="0">
                <a:solidFill>
                  <a:schemeClr val="tx1"/>
                </a:solidFill>
                <a:latin typeface="隶书" pitchFamily="49" charset="-122"/>
                <a:ea typeface="隶书" pitchFamily="49" charset="-122"/>
              </a:rPr>
              <a:t>7</a:t>
            </a:r>
            <a:r>
              <a:rPr lang="en-US" altLang="zh-CN" sz="2800" dirty="0">
                <a:solidFill>
                  <a:schemeClr val="tx1"/>
                </a:solidFill>
                <a:latin typeface="隶书" pitchFamily="49" charset="-122"/>
                <a:ea typeface="隶书" pitchFamily="49" charset="-122"/>
              </a:rPr>
              <a:t> </a:t>
            </a:r>
            <a:r>
              <a:rPr lang="zh-CN" altLang="en-US" sz="2800" dirty="0">
                <a:solidFill>
                  <a:schemeClr val="tx1"/>
                </a:solidFill>
                <a:latin typeface="隶书" pitchFamily="49" charset="-122"/>
                <a:ea typeface="隶书" pitchFamily="49" charset="-122"/>
              </a:rPr>
              <a:t>输出状态信息</a:t>
            </a:r>
            <a:r>
              <a:rPr lang="en-US" altLang="zh-CN" sz="2800" dirty="0">
                <a:solidFill>
                  <a:schemeClr val="tx1"/>
                </a:solidFill>
                <a:latin typeface="隶书" pitchFamily="49" charset="-122"/>
                <a:ea typeface="隶书" pitchFamily="49" charset="-122"/>
              </a:rPr>
              <a:t>S</a:t>
            </a:r>
            <a:r>
              <a:rPr lang="en-US" altLang="zh-CN" sz="2800" baseline="-25000" dirty="0">
                <a:solidFill>
                  <a:schemeClr val="tx1"/>
                </a:solidFill>
                <a:latin typeface="隶书" pitchFamily="49" charset="-122"/>
                <a:ea typeface="隶书" pitchFamily="49" charset="-122"/>
              </a:rPr>
              <a:t>7</a:t>
            </a:r>
            <a:r>
              <a:rPr lang="zh-CN" altLang="en-US" sz="2800" dirty="0">
                <a:solidFill>
                  <a:schemeClr val="tx1"/>
                </a:solidFill>
                <a:latin typeface="隶书" pitchFamily="49" charset="-122"/>
                <a:ea typeface="隶书" pitchFamily="49" charset="-122"/>
              </a:rPr>
              <a:t>。</a:t>
            </a:r>
            <a:r>
              <a:rPr lang="en-US" altLang="zh-CN" sz="2800" dirty="0">
                <a:solidFill>
                  <a:schemeClr val="tx1"/>
                </a:solidFill>
                <a:latin typeface="隶书" pitchFamily="49" charset="-122"/>
                <a:ea typeface="隶书" pitchFamily="49" charset="-122"/>
              </a:rPr>
              <a:t>S</a:t>
            </a:r>
            <a:r>
              <a:rPr lang="en-US" altLang="zh-CN" sz="2800" baseline="-25000" dirty="0">
                <a:solidFill>
                  <a:schemeClr val="tx1"/>
                </a:solidFill>
                <a:latin typeface="隶书" pitchFamily="49" charset="-122"/>
                <a:ea typeface="隶书" pitchFamily="49" charset="-122"/>
              </a:rPr>
              <a:t>7</a:t>
            </a:r>
            <a:r>
              <a:rPr lang="zh-CN" altLang="en-US" sz="2800" dirty="0">
                <a:solidFill>
                  <a:schemeClr val="tx1"/>
                </a:solidFill>
                <a:latin typeface="隶书" pitchFamily="49" charset="-122"/>
                <a:ea typeface="隶书" pitchFamily="49" charset="-122"/>
              </a:rPr>
              <a:t>在</a:t>
            </a:r>
            <a:r>
              <a:rPr lang="en-US" altLang="zh-CN" sz="2800" dirty="0">
                <a:solidFill>
                  <a:schemeClr val="tx1"/>
                </a:solidFill>
                <a:latin typeface="隶书" pitchFamily="49" charset="-122"/>
                <a:ea typeface="隶书" pitchFamily="49" charset="-122"/>
              </a:rPr>
              <a:t>8086</a:t>
            </a:r>
            <a:r>
              <a:rPr lang="zh-CN" altLang="en-US" sz="2800" dirty="0">
                <a:solidFill>
                  <a:schemeClr val="tx1"/>
                </a:solidFill>
                <a:latin typeface="隶书" pitchFamily="49" charset="-122"/>
                <a:ea typeface="隶书" pitchFamily="49" charset="-122"/>
              </a:rPr>
              <a:t>中未定义。 </a:t>
            </a:r>
            <a:endParaRPr lang="en-US" altLang="zh-CN" sz="2800" dirty="0">
              <a:solidFill>
                <a:schemeClr val="tx1"/>
              </a:solidFill>
              <a:latin typeface="隶书" pitchFamily="49" charset="-122"/>
              <a:ea typeface="隶书" pitchFamily="49" charset="-122"/>
            </a:endParaRPr>
          </a:p>
        </p:txBody>
      </p:sp>
      <p:cxnSp>
        <p:nvCxnSpPr>
          <p:cNvPr id="8" name="直接连接符 7"/>
          <p:cNvCxnSpPr/>
          <p:nvPr/>
        </p:nvCxnSpPr>
        <p:spPr>
          <a:xfrm>
            <a:off x="1000100" y="4000504"/>
            <a:ext cx="571504" cy="15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0" name="直接连接符 9"/>
          <p:cNvCxnSpPr/>
          <p:nvPr/>
        </p:nvCxnSpPr>
        <p:spPr>
          <a:xfrm>
            <a:off x="3929058" y="5572140"/>
            <a:ext cx="500066" cy="1588"/>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ChangeArrowheads="1"/>
          </p:cNvSpPr>
          <p:nvPr/>
        </p:nvSpPr>
        <p:spPr bwMode="white">
          <a:xfrm>
            <a:off x="611188" y="285728"/>
            <a:ext cx="7775575" cy="1143007"/>
          </a:xfrm>
          <a:prstGeom prst="rect">
            <a:avLst/>
          </a:prstGeom>
          <a:noFill/>
          <a:ln w="9525">
            <a:noFill/>
            <a:miter lim="800000"/>
            <a:headEnd/>
            <a:tailEnd/>
          </a:ln>
          <a:effectLst/>
        </p:spPr>
        <p:txBody>
          <a:bodyPr anchor="ctr"/>
          <a:lstStyle/>
          <a:p>
            <a:pPr algn="ctr">
              <a:defRPr/>
            </a:pP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第一代（</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1971-1973</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年）：</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4</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位和</a:t>
            </a:r>
            <a:b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b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低档</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8</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位微处理器</a:t>
            </a:r>
          </a:p>
        </p:txBody>
      </p:sp>
      <p:pic>
        <p:nvPicPr>
          <p:cNvPr id="27651" name="Picture 6" descr="2004071401"/>
          <p:cNvPicPr>
            <a:picLocks noChangeAspect="1" noChangeArrowheads="1"/>
          </p:cNvPicPr>
          <p:nvPr/>
        </p:nvPicPr>
        <p:blipFill>
          <a:blip r:embed="rId2">
            <a:clrChange>
              <a:clrFrom>
                <a:srgbClr val="DEEAEA"/>
              </a:clrFrom>
              <a:clrTo>
                <a:srgbClr val="DEEAEA">
                  <a:alpha val="0"/>
                </a:srgbClr>
              </a:clrTo>
            </a:clrChange>
          </a:blip>
          <a:srcRect l="11806" t="7866" r="11415" b="2950"/>
          <a:stretch>
            <a:fillRect/>
          </a:stretch>
        </p:blipFill>
        <p:spPr bwMode="auto">
          <a:xfrm>
            <a:off x="5651500" y="2133600"/>
            <a:ext cx="2808288" cy="2447925"/>
          </a:xfrm>
          <a:prstGeom prst="rect">
            <a:avLst/>
          </a:prstGeom>
          <a:noFill/>
          <a:ln w="9525">
            <a:noFill/>
            <a:miter lim="800000"/>
            <a:headEnd/>
            <a:tailEnd/>
          </a:ln>
        </p:spPr>
      </p:pic>
      <p:sp>
        <p:nvSpPr>
          <p:cNvPr id="27652" name="Rectangle 5"/>
          <p:cNvSpPr>
            <a:spLocks noChangeArrowheads="1"/>
          </p:cNvSpPr>
          <p:nvPr/>
        </p:nvSpPr>
        <p:spPr bwMode="auto">
          <a:xfrm>
            <a:off x="755650" y="1528773"/>
            <a:ext cx="8075613" cy="3471863"/>
          </a:xfrm>
          <a:prstGeom prst="rect">
            <a:avLst/>
          </a:prstGeom>
          <a:noFill/>
          <a:ln w="9525">
            <a:noFill/>
            <a:miter lim="800000"/>
            <a:headEnd/>
            <a:tailEnd/>
          </a:ln>
        </p:spPr>
        <p:txBody>
          <a:bodyPr/>
          <a:lstStyle/>
          <a:p>
            <a:pPr marL="342900" indent="-342900">
              <a:spcBef>
                <a:spcPct val="20000"/>
              </a:spcBef>
              <a:buClr>
                <a:schemeClr val="tx2"/>
              </a:buClr>
              <a:buFontTx/>
              <a:buChar char="•"/>
            </a:pPr>
            <a:r>
              <a:rPr kumimoji="1" lang="zh-CN" altLang="en-US" sz="2800" b="1" dirty="0">
                <a:latin typeface="隶书" pitchFamily="49" charset="-122"/>
                <a:ea typeface="隶书" pitchFamily="49" charset="-122"/>
              </a:rPr>
              <a:t>典型产品有</a:t>
            </a:r>
            <a:r>
              <a:rPr kumimoji="1" lang="en-US" altLang="zh-CN" sz="2800" b="1" dirty="0">
                <a:latin typeface="隶书" pitchFamily="49" charset="-122"/>
                <a:ea typeface="隶书" pitchFamily="49" charset="-122"/>
              </a:rPr>
              <a:t>Intel 4004(1971</a:t>
            </a:r>
            <a:r>
              <a:rPr kumimoji="1" lang="zh-CN" altLang="en-US" sz="2800" b="1" dirty="0">
                <a:latin typeface="隶书" pitchFamily="49" charset="-122"/>
                <a:ea typeface="隶书" pitchFamily="49" charset="-122"/>
              </a:rPr>
              <a:t>年、</a:t>
            </a:r>
            <a:r>
              <a:rPr kumimoji="1" lang="en-US" altLang="zh-CN" sz="2800" b="1" dirty="0">
                <a:latin typeface="隶书" pitchFamily="49" charset="-122"/>
                <a:ea typeface="隶书" pitchFamily="49" charset="-122"/>
              </a:rPr>
              <a:t>4</a:t>
            </a:r>
            <a:r>
              <a:rPr kumimoji="1" lang="zh-CN" altLang="en-US" sz="2800" b="1" dirty="0">
                <a:latin typeface="隶书" pitchFamily="49" charset="-122"/>
                <a:ea typeface="隶书" pitchFamily="49" charset="-122"/>
              </a:rPr>
              <a:t>位</a:t>
            </a:r>
            <a:r>
              <a:rPr kumimoji="1" lang="en-US" altLang="zh-CN" sz="2800" b="1" dirty="0">
                <a:latin typeface="隶书" pitchFamily="49" charset="-122"/>
                <a:ea typeface="隶书" pitchFamily="49" charset="-122"/>
              </a:rPr>
              <a:t>)</a:t>
            </a:r>
            <a:r>
              <a:rPr kumimoji="1" lang="zh-CN" altLang="en-US" sz="2800" b="1" dirty="0">
                <a:latin typeface="隶书" pitchFamily="49" charset="-122"/>
                <a:ea typeface="隶书" pitchFamily="49" charset="-122"/>
              </a:rPr>
              <a:t>和</a:t>
            </a:r>
            <a:r>
              <a:rPr kumimoji="1" lang="en-US" altLang="zh-CN" sz="2800" b="1" dirty="0">
                <a:latin typeface="隶书" pitchFamily="49" charset="-122"/>
                <a:ea typeface="隶书" pitchFamily="49" charset="-122"/>
              </a:rPr>
              <a:t>Intel 8008</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1972</a:t>
            </a:r>
            <a:r>
              <a:rPr kumimoji="1" lang="zh-CN" altLang="en-US" sz="2800" b="1" dirty="0">
                <a:latin typeface="隶书" pitchFamily="49" charset="-122"/>
                <a:ea typeface="隶书" pitchFamily="49" charset="-122"/>
              </a:rPr>
              <a:t>年、</a:t>
            </a:r>
            <a:r>
              <a:rPr kumimoji="1" lang="en-US" altLang="zh-CN" sz="2800" b="1" dirty="0">
                <a:latin typeface="隶书" pitchFamily="49" charset="-122"/>
                <a:ea typeface="隶书" pitchFamily="49" charset="-122"/>
              </a:rPr>
              <a:t>8</a:t>
            </a:r>
            <a:r>
              <a:rPr kumimoji="1" lang="zh-CN" altLang="en-US" sz="2800" b="1" dirty="0">
                <a:latin typeface="隶书" pitchFamily="49" charset="-122"/>
                <a:ea typeface="隶书" pitchFamily="49" charset="-122"/>
              </a:rPr>
              <a:t>位）。</a:t>
            </a:r>
          </a:p>
          <a:p>
            <a:pPr marL="342900" indent="-342900">
              <a:spcBef>
                <a:spcPct val="20000"/>
              </a:spcBef>
              <a:buClr>
                <a:schemeClr val="tx2"/>
              </a:buClr>
              <a:buFontTx/>
              <a:buChar char="•"/>
            </a:pPr>
            <a:endParaRPr kumimoji="1" lang="zh-CN" altLang="en-US" sz="2800" b="1" dirty="0">
              <a:latin typeface="隶书" pitchFamily="49" charset="-122"/>
              <a:ea typeface="隶书" pitchFamily="49" charset="-122"/>
            </a:endParaRPr>
          </a:p>
          <a:p>
            <a:pPr marL="342900" indent="-342900">
              <a:spcBef>
                <a:spcPct val="20000"/>
              </a:spcBef>
              <a:buClr>
                <a:schemeClr val="tx2"/>
              </a:buClr>
              <a:buFontTx/>
              <a:buChar char="•"/>
            </a:pPr>
            <a:r>
              <a:rPr kumimoji="1" lang="zh-CN" altLang="en-US" sz="2800" b="1" dirty="0">
                <a:solidFill>
                  <a:srgbClr val="0000FF"/>
                </a:solidFill>
                <a:latin typeface="隶书" pitchFamily="49" charset="-122"/>
                <a:ea typeface="隶书" pitchFamily="49" charset="-122"/>
              </a:rPr>
              <a:t>特点</a:t>
            </a:r>
            <a:r>
              <a:rPr kumimoji="1" lang="en-US" altLang="zh-CN" sz="2800" b="1" dirty="0">
                <a:solidFill>
                  <a:srgbClr val="0000FF"/>
                </a:solidFill>
                <a:latin typeface="隶书" pitchFamily="49" charset="-122"/>
                <a:ea typeface="隶书" pitchFamily="49" charset="-122"/>
              </a:rPr>
              <a:t>:</a:t>
            </a:r>
          </a:p>
          <a:p>
            <a:pPr marL="342900" indent="-342900">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1.</a:t>
            </a:r>
            <a:r>
              <a:rPr kumimoji="1" lang="zh-CN" altLang="en-US" sz="2800" b="1" dirty="0">
                <a:solidFill>
                  <a:srgbClr val="0000FF"/>
                </a:solidFill>
                <a:latin typeface="隶书" pitchFamily="49" charset="-122"/>
                <a:ea typeface="隶书" pitchFamily="49" charset="-122"/>
              </a:rPr>
              <a:t>字长：</a:t>
            </a:r>
            <a:r>
              <a:rPr kumimoji="1" lang="en-US" altLang="zh-CN" sz="2800" b="1" dirty="0">
                <a:solidFill>
                  <a:srgbClr val="0000FF"/>
                </a:solidFill>
                <a:latin typeface="隶书" pitchFamily="49" charset="-122"/>
                <a:ea typeface="隶书" pitchFamily="49" charset="-122"/>
              </a:rPr>
              <a:t>4</a:t>
            </a:r>
            <a:r>
              <a:rPr kumimoji="1" lang="zh-CN" altLang="en-US" sz="2800" b="1" dirty="0">
                <a:solidFill>
                  <a:srgbClr val="0000FF"/>
                </a:solidFill>
                <a:latin typeface="隶书" pitchFamily="49" charset="-122"/>
                <a:ea typeface="隶书" pitchFamily="49" charset="-122"/>
              </a:rPr>
              <a:t>位或</a:t>
            </a:r>
            <a:r>
              <a:rPr kumimoji="1" lang="en-US" altLang="zh-CN" sz="2800" b="1" dirty="0">
                <a:solidFill>
                  <a:srgbClr val="0000FF"/>
                </a:solidFill>
                <a:latin typeface="隶书" pitchFamily="49" charset="-122"/>
                <a:ea typeface="隶书" pitchFamily="49" charset="-122"/>
              </a:rPr>
              <a:t>8</a:t>
            </a:r>
            <a:r>
              <a:rPr kumimoji="1" lang="zh-CN" altLang="en-US" sz="2800" b="1" dirty="0">
                <a:solidFill>
                  <a:srgbClr val="0000FF"/>
                </a:solidFill>
                <a:latin typeface="隶书" pitchFamily="49" charset="-122"/>
                <a:ea typeface="隶书" pitchFamily="49" charset="-122"/>
              </a:rPr>
              <a:t>位</a:t>
            </a:r>
          </a:p>
          <a:p>
            <a:pPr marL="342900" indent="-342900">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2.</a:t>
            </a:r>
            <a:r>
              <a:rPr kumimoji="1" lang="zh-CN" altLang="en-US" sz="2800" b="1" dirty="0">
                <a:solidFill>
                  <a:srgbClr val="0000FF"/>
                </a:solidFill>
                <a:latin typeface="隶书" pitchFamily="49" charset="-122"/>
                <a:ea typeface="隶书" pitchFamily="49" charset="-122"/>
              </a:rPr>
              <a:t>时钟频率：</a:t>
            </a:r>
            <a:r>
              <a:rPr kumimoji="1" lang="en-US" altLang="zh-CN" sz="2800" b="1" dirty="0">
                <a:solidFill>
                  <a:srgbClr val="0000FF"/>
                </a:solidFill>
                <a:latin typeface="隶书" pitchFamily="49" charset="-122"/>
                <a:ea typeface="隶书" pitchFamily="49" charset="-122"/>
              </a:rPr>
              <a:t>1MHz</a:t>
            </a:r>
          </a:p>
          <a:p>
            <a:pPr marL="342900" indent="-342900">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3.</a:t>
            </a:r>
            <a:r>
              <a:rPr kumimoji="1" lang="zh-CN" altLang="en-US" sz="2800" b="1" dirty="0">
                <a:solidFill>
                  <a:srgbClr val="0000FF"/>
                </a:solidFill>
                <a:latin typeface="隶书" pitchFamily="49" charset="-122"/>
                <a:ea typeface="隶书" pitchFamily="49" charset="-122"/>
              </a:rPr>
              <a:t>平均执行指令时间：</a:t>
            </a:r>
            <a:r>
              <a:rPr kumimoji="1" lang="en-US" altLang="zh-CN" sz="2800" b="1" dirty="0">
                <a:solidFill>
                  <a:srgbClr val="0000FF"/>
                </a:solidFill>
                <a:latin typeface="隶书" pitchFamily="49" charset="-122"/>
                <a:ea typeface="隶书" pitchFamily="49" charset="-122"/>
              </a:rPr>
              <a:t>15</a:t>
            </a:r>
            <a:r>
              <a:rPr kumimoji="1" lang="en-US" altLang="zh-CN" sz="2800" b="1" dirty="0">
                <a:solidFill>
                  <a:srgbClr val="0000FF"/>
                </a:solidFill>
                <a:latin typeface="Times New Roman"/>
                <a:ea typeface="隶书" pitchFamily="49" charset="-122"/>
                <a:cs typeface="Times New Roman"/>
              </a:rPr>
              <a:t>~</a:t>
            </a:r>
            <a:r>
              <a:rPr kumimoji="1" lang="en-US" altLang="zh-CN" sz="2800" b="1" dirty="0">
                <a:solidFill>
                  <a:srgbClr val="0000FF"/>
                </a:solidFill>
                <a:latin typeface="隶书" pitchFamily="49" charset="-122"/>
                <a:ea typeface="隶书" pitchFamily="49" charset="-122"/>
              </a:rPr>
              <a:t>20μs</a:t>
            </a:r>
          </a:p>
        </p:txBody>
      </p:sp>
      <p:pic>
        <p:nvPicPr>
          <p:cNvPr id="27653" name="Picture 7" descr="2004071402"/>
          <p:cNvPicPr>
            <a:picLocks noChangeAspect="1" noChangeArrowheads="1"/>
          </p:cNvPicPr>
          <p:nvPr/>
        </p:nvPicPr>
        <p:blipFill>
          <a:blip r:embed="rId3">
            <a:clrChange>
              <a:clrFrom>
                <a:srgbClr val="E2EAEC"/>
              </a:clrFrom>
              <a:clrTo>
                <a:srgbClr val="E2EAEC">
                  <a:alpha val="0"/>
                </a:srgbClr>
              </a:clrTo>
            </a:clrChange>
          </a:blip>
          <a:srcRect l="10281" t="8267" r="11639" b="6880"/>
          <a:stretch>
            <a:fillRect/>
          </a:stretch>
        </p:blipFill>
        <p:spPr bwMode="auto">
          <a:xfrm>
            <a:off x="5651500" y="4562475"/>
            <a:ext cx="2809875" cy="2232025"/>
          </a:xfrm>
          <a:prstGeom prst="rect">
            <a:avLst/>
          </a:prstGeom>
          <a:noFill/>
          <a:ln w="9525">
            <a:noFill/>
            <a:miter lim="800000"/>
            <a:headEnd/>
            <a:tailEnd/>
          </a:ln>
        </p:spPr>
      </p:pic>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833" name="Group 161"/>
          <p:cNvGraphicFramePr>
            <a:graphicFrameLocks noGrp="1"/>
          </p:cNvGraphicFramePr>
          <p:nvPr>
            <p:ph sz="half" idx="1"/>
          </p:nvPr>
        </p:nvGraphicFramePr>
        <p:xfrm>
          <a:off x="642910" y="1428736"/>
          <a:ext cx="7989888" cy="3656902"/>
        </p:xfrm>
        <a:graphic>
          <a:graphicData uri="http://schemas.openxmlformats.org/drawingml/2006/table">
            <a:tbl>
              <a:tblPr/>
              <a:tblGrid>
                <a:gridCol w="2071702">
                  <a:extLst>
                    <a:ext uri="{9D8B030D-6E8A-4147-A177-3AD203B41FA5}">
                      <a16:colId xmlns:a16="http://schemas.microsoft.com/office/drawing/2014/main" val="20000"/>
                    </a:ext>
                  </a:extLst>
                </a:gridCol>
                <a:gridCol w="3563923">
                  <a:extLst>
                    <a:ext uri="{9D8B030D-6E8A-4147-A177-3AD203B41FA5}">
                      <a16:colId xmlns:a16="http://schemas.microsoft.com/office/drawing/2014/main" val="20001"/>
                    </a:ext>
                  </a:extLst>
                </a:gridCol>
                <a:gridCol w="2354263">
                  <a:extLst>
                    <a:ext uri="{9D8B030D-6E8A-4147-A177-3AD203B41FA5}">
                      <a16:colId xmlns:a16="http://schemas.microsoft.com/office/drawing/2014/main" val="20002"/>
                    </a:ext>
                  </a:extLst>
                </a:gridCol>
              </a:tblGrid>
              <a:tr h="685800">
                <a:tc gridSpan="3">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   与</a:t>
                      </a:r>
                      <a:r>
                        <a:rPr kumimoji="0" lang="en-US" altLang="zh-CN" sz="2800" b="0" i="0" u="none" strike="noStrike" cap="none" normalizeH="0" baseline="0" dirty="0">
                          <a:ln>
                            <a:noFill/>
                          </a:ln>
                          <a:solidFill>
                            <a:schemeClr val="tx1"/>
                          </a:solidFill>
                          <a:effectLst/>
                          <a:latin typeface="隶书" pitchFamily="49" charset="-122"/>
                          <a:ea typeface="隶书" pitchFamily="49" charset="-122"/>
                        </a:rPr>
                        <a:t>A</a:t>
                      </a:r>
                      <a:r>
                        <a:rPr kumimoji="0" lang="en-US" altLang="zh-CN" sz="2800" b="0" i="0" u="none" strike="noStrike" cap="none" normalizeH="0" baseline="-25000" dirty="0">
                          <a:ln>
                            <a:noFill/>
                          </a:ln>
                          <a:solidFill>
                            <a:schemeClr val="tx1"/>
                          </a:solidFill>
                          <a:effectLst/>
                          <a:latin typeface="隶书" pitchFamily="49" charset="-122"/>
                          <a:ea typeface="隶书" pitchFamily="49" charset="-122"/>
                        </a:rPr>
                        <a:t>0</a:t>
                      </a:r>
                      <a:r>
                        <a:rPr kumimoji="1" lang="zh-CN" altLang="en-US" sz="2800" dirty="0">
                          <a:latin typeface="隶书" pitchFamily="49" charset="-122"/>
                          <a:ea typeface="隶书" pitchFamily="49" charset="-122"/>
                        </a:rPr>
                        <a:t>配合可控制存储器和接口数据传送格式。</a:t>
                      </a:r>
                      <a:endParaRPr kumimoji="1" lang="en-US" altLang="zh-CN" sz="2800" dirty="0">
                        <a:latin typeface="隶书" pitchFamily="49" charset="-122"/>
                        <a:ea typeface="隶书" pitchFamily="49" charset="-122"/>
                      </a:endParaRPr>
                    </a:p>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(P29 </a:t>
                      </a:r>
                      <a:r>
                        <a:rPr kumimoji="0" lang="zh-CN" altLang="en-US" sz="2800" b="0" i="0" u="none" strike="noStrike" cap="none" normalizeH="0" baseline="0" dirty="0">
                          <a:ln>
                            <a:noFill/>
                          </a:ln>
                          <a:solidFill>
                            <a:schemeClr val="tx1"/>
                          </a:solidFill>
                          <a:effectLst/>
                          <a:latin typeface="隶书" pitchFamily="49" charset="-122"/>
                          <a:ea typeface="隶书" pitchFamily="49" charset="-122"/>
                        </a:rPr>
                        <a:t>表</a:t>
                      </a:r>
                      <a:r>
                        <a:rPr kumimoji="0" lang="en-US" altLang="zh-CN" sz="2800" b="0" i="0" u="none" strike="noStrike" cap="none" normalizeH="0" baseline="0" dirty="0">
                          <a:ln>
                            <a:noFill/>
                          </a:ln>
                          <a:solidFill>
                            <a:schemeClr val="tx1"/>
                          </a:solidFill>
                          <a:effectLst/>
                          <a:latin typeface="隶书" pitchFamily="49" charset="-122"/>
                          <a:ea typeface="隶书" pitchFamily="49" charset="-122"/>
                        </a:rPr>
                        <a:t>2-3)</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540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       A</a:t>
                      </a:r>
                      <a:r>
                        <a:rPr kumimoji="0" lang="en-US" altLang="zh-CN" sz="2800" b="0" i="0" u="none" strike="noStrike" cap="none" normalizeH="0" baseline="-25000" dirty="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操作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a:ln>
                            <a:noFill/>
                          </a:ln>
                          <a:solidFill>
                            <a:schemeClr val="tx1"/>
                          </a:solidFill>
                          <a:effectLst/>
                          <a:latin typeface="隶书" pitchFamily="49" charset="-122"/>
                          <a:ea typeface="隶书" pitchFamily="49" charset="-122"/>
                        </a:rPr>
                        <a:t>使用的数据线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  0     0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读</a:t>
                      </a:r>
                      <a:r>
                        <a:rPr kumimoji="0" lang="en-US" altLang="zh-CN" sz="2800" b="0" i="0" u="none" strike="noStrike" cap="none" normalizeH="0" baseline="0" dirty="0">
                          <a:ln>
                            <a:noFill/>
                          </a:ln>
                          <a:solidFill>
                            <a:schemeClr val="tx1"/>
                          </a:solidFill>
                          <a:effectLst/>
                          <a:latin typeface="隶书" pitchFamily="49" charset="-122"/>
                          <a:ea typeface="隶书" pitchFamily="49" charset="-122"/>
                        </a:rPr>
                        <a:t>/</a:t>
                      </a:r>
                      <a:r>
                        <a:rPr kumimoji="0" lang="zh-CN" altLang="en-US" sz="2800" b="0" i="0" u="none" strike="noStrike" cap="none" normalizeH="0" baseline="0" dirty="0">
                          <a:ln>
                            <a:noFill/>
                          </a:ln>
                          <a:solidFill>
                            <a:schemeClr val="tx1"/>
                          </a:solidFill>
                          <a:effectLst/>
                          <a:latin typeface="隶书" pitchFamily="49" charset="-122"/>
                          <a:ea typeface="隶书" pitchFamily="49" charset="-122"/>
                        </a:rPr>
                        <a:t>写一个偶地址字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AD15-AD0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  0     1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读</a:t>
                      </a:r>
                      <a:r>
                        <a:rPr kumimoji="0" lang="en-US" altLang="zh-CN" sz="2800" b="0" i="0" u="none" strike="noStrike" cap="none" normalizeH="0" baseline="0" dirty="0">
                          <a:ln>
                            <a:noFill/>
                          </a:ln>
                          <a:solidFill>
                            <a:schemeClr val="tx1"/>
                          </a:solidFill>
                          <a:effectLst/>
                          <a:latin typeface="隶书" pitchFamily="49" charset="-122"/>
                          <a:ea typeface="隶书" pitchFamily="49" charset="-122"/>
                        </a:rPr>
                        <a:t>/</a:t>
                      </a:r>
                      <a:r>
                        <a:rPr kumimoji="0" lang="zh-CN" altLang="en-US" sz="2800" b="0" i="0" u="none" strike="noStrike" cap="none" normalizeH="0" baseline="0" dirty="0">
                          <a:ln>
                            <a:noFill/>
                          </a:ln>
                          <a:solidFill>
                            <a:schemeClr val="tx1"/>
                          </a:solidFill>
                          <a:effectLst/>
                          <a:latin typeface="隶书" pitchFamily="49" charset="-122"/>
                          <a:ea typeface="隶书" pitchFamily="49" charset="-122"/>
                        </a:rPr>
                        <a:t>写一个奇地址字节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a:ln>
                            <a:noFill/>
                          </a:ln>
                          <a:solidFill>
                            <a:schemeClr val="tx1"/>
                          </a:solidFill>
                          <a:effectLst/>
                          <a:latin typeface="隶书" pitchFamily="49" charset="-122"/>
                          <a:ea typeface="隶书" pitchFamily="49" charset="-122"/>
                        </a:rPr>
                        <a:t>AD15-AD8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  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读</a:t>
                      </a:r>
                      <a:r>
                        <a:rPr kumimoji="0" lang="en-US" altLang="zh-CN" sz="2800" b="0" i="0" u="none" strike="noStrike" cap="none" normalizeH="0" baseline="0" dirty="0">
                          <a:ln>
                            <a:noFill/>
                          </a:ln>
                          <a:solidFill>
                            <a:schemeClr val="tx1"/>
                          </a:solidFill>
                          <a:effectLst/>
                          <a:latin typeface="隶书" pitchFamily="49" charset="-122"/>
                          <a:ea typeface="隶书" pitchFamily="49" charset="-122"/>
                        </a:rPr>
                        <a:t>/</a:t>
                      </a:r>
                      <a:r>
                        <a:rPr kumimoji="0" lang="zh-CN" altLang="en-US" sz="2800" b="0" i="0" u="none" strike="noStrike" cap="none" normalizeH="0" baseline="0" dirty="0">
                          <a:ln>
                            <a:noFill/>
                          </a:ln>
                          <a:solidFill>
                            <a:schemeClr val="tx1"/>
                          </a:solidFill>
                          <a:effectLst/>
                          <a:latin typeface="隶书" pitchFamily="49" charset="-122"/>
                          <a:ea typeface="隶书" pitchFamily="49" charset="-122"/>
                        </a:rPr>
                        <a:t>写一个偶地址字节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AD7-AD0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9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  1     1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a:ln>
                            <a:noFill/>
                          </a:ln>
                          <a:solidFill>
                            <a:schemeClr val="tx1"/>
                          </a:solidFill>
                          <a:effectLst/>
                          <a:latin typeface="隶书" pitchFamily="49" charset="-122"/>
                          <a:ea typeface="隶书" pitchFamily="49" charset="-122"/>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800" b="0" i="0" u="none" strike="noStrike" cap="none" normalizeH="0" baseline="0" dirty="0">
                          <a:ln>
                            <a:noFill/>
                          </a:ln>
                          <a:solidFill>
                            <a:schemeClr val="tx1"/>
                          </a:solidFill>
                          <a:effectLst/>
                          <a:latin typeface="隶书" pitchFamily="49" charset="-122"/>
                          <a:ea typeface="隶书" pitchFamily="49" charset="-122"/>
                        </a:rPr>
                        <a:t>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7412" name="Object 136"/>
          <p:cNvGraphicFramePr>
            <a:graphicFrameLocks noGrp="1" noChangeAspect="1"/>
          </p:cNvGraphicFramePr>
          <p:nvPr>
            <p:ph sz="quarter" idx="2"/>
          </p:nvPr>
        </p:nvGraphicFramePr>
        <p:xfrm>
          <a:off x="642910" y="1428736"/>
          <a:ext cx="750099" cy="428628"/>
        </p:xfrm>
        <a:graphic>
          <a:graphicData uri="http://schemas.openxmlformats.org/presentationml/2006/ole">
            <mc:AlternateContent xmlns:mc="http://schemas.openxmlformats.org/markup-compatibility/2006">
              <mc:Choice xmlns:v="urn:schemas-microsoft-com:vml" Requires="v">
                <p:oleObj spid="_x0000_s17452" name="公式" r:id="rId3" imgW="355320" imgH="203040" progId="Equation.3">
                  <p:embed/>
                </p:oleObj>
              </mc:Choice>
              <mc:Fallback>
                <p:oleObj name="公式" r:id="rId3" imgW="355320" imgH="203040" progId="Equation.3">
                  <p:embed/>
                  <p:pic>
                    <p:nvPicPr>
                      <p:cNvPr id="0" name="Object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1428736"/>
                        <a:ext cx="750099"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136"/>
          <p:cNvGraphicFramePr>
            <a:graphicFrameLocks noChangeAspect="1"/>
          </p:cNvGraphicFramePr>
          <p:nvPr/>
        </p:nvGraphicFramePr>
        <p:xfrm>
          <a:off x="858838" y="2500306"/>
          <a:ext cx="749300" cy="428625"/>
        </p:xfrm>
        <a:graphic>
          <a:graphicData uri="http://schemas.openxmlformats.org/presentationml/2006/ole">
            <mc:AlternateContent xmlns:mc="http://schemas.openxmlformats.org/markup-compatibility/2006">
              <mc:Choice xmlns:v="urn:schemas-microsoft-com:vml" Requires="v">
                <p:oleObj spid="_x0000_s17453" name="公式" r:id="rId5" imgW="355320" imgH="203040" progId="Equation.3">
                  <p:embed/>
                </p:oleObj>
              </mc:Choice>
              <mc:Fallback>
                <p:oleObj name="公式" r:id="rId5" imgW="355320" imgH="2030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838" y="2500306"/>
                        <a:ext cx="7493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1285852" y="3714752"/>
            <a:ext cx="3214710" cy="2143140"/>
          </a:xfrm>
          <a:prstGeom prst="wedgeRoundRectCallout">
            <a:avLst>
              <a:gd name="adj1" fmla="val 75536"/>
              <a:gd name="adj2" fmla="val -66885"/>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RD(read)</a:t>
            </a:r>
          </a:p>
          <a:p>
            <a:pPr>
              <a:lnSpc>
                <a:spcPct val="95000"/>
              </a:lnSpc>
              <a:buClr>
                <a:schemeClr val="tx2"/>
              </a:buClr>
            </a:pPr>
            <a:r>
              <a:rPr lang="zh-CN" altLang="en-US" sz="2800" dirty="0">
                <a:solidFill>
                  <a:schemeClr val="tx1"/>
                </a:solidFill>
                <a:latin typeface="隶书" pitchFamily="49" charset="-122"/>
                <a:ea typeface="隶书" pitchFamily="49" charset="-122"/>
              </a:rPr>
              <a:t>读信号，三态输出，低电平有效，表示</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正在读存储器或</a:t>
            </a:r>
            <a:r>
              <a:rPr lang="en-US" altLang="zh-CN" sz="2800" dirty="0">
                <a:solidFill>
                  <a:schemeClr val="tx1"/>
                </a:solidFill>
                <a:latin typeface="隶书" pitchFamily="49" charset="-122"/>
                <a:ea typeface="隶书" pitchFamily="49" charset="-122"/>
              </a:rPr>
              <a:t>I</a:t>
            </a:r>
            <a:r>
              <a:rPr lang="zh-CN" altLang="en-US" sz="2800" dirty="0">
                <a:solidFill>
                  <a:schemeClr val="tx1"/>
                </a:solidFill>
                <a:latin typeface="隶书" pitchFamily="49" charset="-122"/>
                <a:ea typeface="隶书" pitchFamily="49" charset="-122"/>
              </a:rPr>
              <a:t>／</a:t>
            </a:r>
            <a:r>
              <a:rPr lang="en-US" altLang="zh-CN" sz="2800" dirty="0">
                <a:solidFill>
                  <a:schemeClr val="tx1"/>
                </a:solidFill>
                <a:latin typeface="隶书" pitchFamily="49" charset="-122"/>
                <a:ea typeface="隶书" pitchFamily="49" charset="-122"/>
              </a:rPr>
              <a:t>O</a:t>
            </a:r>
            <a:r>
              <a:rPr lang="zh-CN" altLang="en-US" sz="2800" dirty="0">
                <a:solidFill>
                  <a:schemeClr val="tx1"/>
                </a:solidFill>
                <a:latin typeface="隶书" pitchFamily="49" charset="-122"/>
                <a:ea typeface="隶书" pitchFamily="49" charset="-122"/>
              </a:rPr>
              <a:t>端口。</a:t>
            </a:r>
            <a:endParaRPr lang="en-US" altLang="zh-CN" sz="2800" dirty="0">
              <a:solidFill>
                <a:schemeClr val="tx1"/>
              </a:solidFill>
              <a:latin typeface="隶书" pitchFamily="49" charset="-122"/>
              <a:ea typeface="隶书" pitchFamily="49" charset="-122"/>
            </a:endParaRPr>
          </a:p>
        </p:txBody>
      </p:sp>
      <p:cxnSp>
        <p:nvCxnSpPr>
          <p:cNvPr id="8" name="直接连接符 7"/>
          <p:cNvCxnSpPr/>
          <p:nvPr/>
        </p:nvCxnSpPr>
        <p:spPr>
          <a:xfrm>
            <a:off x="1571604" y="3786190"/>
            <a:ext cx="357190" cy="15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1285852" y="3714752"/>
            <a:ext cx="3214710" cy="2143140"/>
          </a:xfrm>
          <a:prstGeom prst="wedgeRoundRectCallout">
            <a:avLst>
              <a:gd name="adj1" fmla="val 77116"/>
              <a:gd name="adj2" fmla="val -28960"/>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WR(write)</a:t>
            </a:r>
          </a:p>
          <a:p>
            <a:pPr>
              <a:lnSpc>
                <a:spcPct val="95000"/>
              </a:lnSpc>
              <a:buClr>
                <a:schemeClr val="tx2"/>
              </a:buClr>
            </a:pPr>
            <a:r>
              <a:rPr lang="zh-CN" altLang="en-US" sz="2800" dirty="0">
                <a:solidFill>
                  <a:schemeClr val="tx1"/>
                </a:solidFill>
                <a:latin typeface="隶书" pitchFamily="49" charset="-122"/>
                <a:ea typeface="隶书" pitchFamily="49" charset="-122"/>
              </a:rPr>
              <a:t>写信号，三态输出，低电平有效，表示</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正在写存储器或</a:t>
            </a:r>
            <a:r>
              <a:rPr lang="en-US" altLang="zh-CN" sz="2800" dirty="0">
                <a:solidFill>
                  <a:schemeClr val="tx1"/>
                </a:solidFill>
                <a:latin typeface="隶书" pitchFamily="49" charset="-122"/>
                <a:ea typeface="隶书" pitchFamily="49" charset="-122"/>
              </a:rPr>
              <a:t>I</a:t>
            </a:r>
            <a:r>
              <a:rPr lang="zh-CN" altLang="en-US" sz="2800" dirty="0">
                <a:solidFill>
                  <a:schemeClr val="tx1"/>
                </a:solidFill>
                <a:latin typeface="隶书" pitchFamily="49" charset="-122"/>
                <a:ea typeface="隶书" pitchFamily="49" charset="-122"/>
              </a:rPr>
              <a:t>／</a:t>
            </a:r>
            <a:r>
              <a:rPr lang="en-US" altLang="zh-CN" sz="2800" dirty="0">
                <a:solidFill>
                  <a:schemeClr val="tx1"/>
                </a:solidFill>
                <a:latin typeface="隶书" pitchFamily="49" charset="-122"/>
                <a:ea typeface="隶书" pitchFamily="49" charset="-122"/>
              </a:rPr>
              <a:t>O</a:t>
            </a:r>
            <a:r>
              <a:rPr lang="zh-CN" altLang="en-US" sz="2800" dirty="0">
                <a:solidFill>
                  <a:schemeClr val="tx1"/>
                </a:solidFill>
                <a:latin typeface="隶书" pitchFamily="49" charset="-122"/>
                <a:ea typeface="隶书" pitchFamily="49" charset="-122"/>
              </a:rPr>
              <a:t>端口。</a:t>
            </a:r>
            <a:endParaRPr lang="en-US" altLang="zh-CN" sz="2800" dirty="0">
              <a:solidFill>
                <a:schemeClr val="tx1"/>
              </a:solidFill>
              <a:latin typeface="隶书" pitchFamily="49" charset="-122"/>
              <a:ea typeface="隶书" pitchFamily="49" charset="-122"/>
            </a:endParaRPr>
          </a:p>
        </p:txBody>
      </p:sp>
      <p:cxnSp>
        <p:nvCxnSpPr>
          <p:cNvPr id="8" name="直接连接符 7"/>
          <p:cNvCxnSpPr/>
          <p:nvPr/>
        </p:nvCxnSpPr>
        <p:spPr>
          <a:xfrm>
            <a:off x="1571604" y="3786190"/>
            <a:ext cx="357190" cy="15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285720" y="1785926"/>
            <a:ext cx="4214842" cy="2500330"/>
          </a:xfrm>
          <a:prstGeom prst="wedgeRoundRectCallout">
            <a:avLst>
              <a:gd name="adj1" fmla="val 72697"/>
              <a:gd name="adj2" fmla="val 54341"/>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M/IO(Memory/IO)</a:t>
            </a:r>
          </a:p>
          <a:p>
            <a:pPr>
              <a:lnSpc>
                <a:spcPct val="95000"/>
              </a:lnSpc>
              <a:buClr>
                <a:schemeClr val="tx2"/>
              </a:buClr>
            </a:pPr>
            <a:r>
              <a:rPr lang="zh-CN" altLang="en-US" sz="2800" dirty="0">
                <a:solidFill>
                  <a:schemeClr val="tx1"/>
                </a:solidFill>
                <a:latin typeface="隶书" pitchFamily="49" charset="-122"/>
                <a:ea typeface="隶书" pitchFamily="49" charset="-122"/>
              </a:rPr>
              <a:t>存储器或</a:t>
            </a:r>
            <a:r>
              <a:rPr lang="en-US" altLang="zh-CN" sz="2800" dirty="0">
                <a:solidFill>
                  <a:schemeClr val="tx1"/>
                </a:solidFill>
                <a:latin typeface="隶书" pitchFamily="49" charset="-122"/>
                <a:ea typeface="隶书" pitchFamily="49" charset="-122"/>
              </a:rPr>
              <a:t>I/O</a:t>
            </a:r>
            <a:r>
              <a:rPr lang="zh-CN" altLang="en-US" sz="2800" dirty="0">
                <a:solidFill>
                  <a:schemeClr val="tx1"/>
                </a:solidFill>
                <a:latin typeface="隶书" pitchFamily="49" charset="-122"/>
                <a:ea typeface="隶书" pitchFamily="49" charset="-122"/>
              </a:rPr>
              <a:t>端口访问信号。三态输出，高电平时，表示</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正在访问存储器；低电平时，表示</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正在访问</a:t>
            </a:r>
            <a:r>
              <a:rPr lang="en-US" altLang="zh-CN" sz="2800" dirty="0">
                <a:solidFill>
                  <a:schemeClr val="tx1"/>
                </a:solidFill>
                <a:latin typeface="隶书" pitchFamily="49" charset="-122"/>
                <a:ea typeface="隶书" pitchFamily="49" charset="-122"/>
              </a:rPr>
              <a:t>I/O</a:t>
            </a:r>
            <a:r>
              <a:rPr lang="zh-CN" altLang="en-US" sz="2800" dirty="0">
                <a:solidFill>
                  <a:schemeClr val="tx1"/>
                </a:solidFill>
                <a:latin typeface="隶书" pitchFamily="49" charset="-122"/>
                <a:ea typeface="隶书" pitchFamily="49" charset="-122"/>
              </a:rPr>
              <a:t>端口。</a:t>
            </a:r>
            <a:endParaRPr lang="en-US" altLang="zh-CN" sz="2800" dirty="0">
              <a:solidFill>
                <a:schemeClr val="tx1"/>
              </a:solidFill>
              <a:latin typeface="隶书" pitchFamily="49" charset="-122"/>
              <a:ea typeface="隶书" pitchFamily="49" charset="-122"/>
            </a:endParaRPr>
          </a:p>
        </p:txBody>
      </p:sp>
      <p:cxnSp>
        <p:nvCxnSpPr>
          <p:cNvPr id="8" name="直接连接符 7"/>
          <p:cNvCxnSpPr/>
          <p:nvPr/>
        </p:nvCxnSpPr>
        <p:spPr>
          <a:xfrm>
            <a:off x="1000100" y="1857364"/>
            <a:ext cx="357190" cy="15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3929058" y="1500174"/>
            <a:ext cx="5072066" cy="2928958"/>
          </a:xfrm>
          <a:prstGeom prst="wedgeRoundRectCallout">
            <a:avLst>
              <a:gd name="adj1" fmla="val -65105"/>
              <a:gd name="adj2" fmla="val 96545"/>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INTR (Interrupt Request)</a:t>
            </a:r>
          </a:p>
          <a:p>
            <a:pPr>
              <a:lnSpc>
                <a:spcPct val="95000"/>
              </a:lnSpc>
              <a:buClr>
                <a:schemeClr val="tx2"/>
              </a:buClr>
            </a:pPr>
            <a:r>
              <a:rPr lang="zh-CN" altLang="en-US" sz="2800" dirty="0">
                <a:solidFill>
                  <a:schemeClr val="tx1"/>
                </a:solidFill>
                <a:latin typeface="隶书" pitchFamily="49" charset="-122"/>
                <a:ea typeface="隶书" pitchFamily="49" charset="-122"/>
              </a:rPr>
              <a:t>中断请求信号</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输入</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，高电平有效，表示外部设备向</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发出中断请求，</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在每条指令的最后一个时钟周期对</a:t>
            </a:r>
            <a:r>
              <a:rPr lang="en-US" altLang="zh-CN" sz="2800" dirty="0">
                <a:solidFill>
                  <a:schemeClr val="tx1"/>
                </a:solidFill>
                <a:latin typeface="隶书" pitchFamily="49" charset="-122"/>
                <a:ea typeface="隶书" pitchFamily="49" charset="-122"/>
              </a:rPr>
              <a:t>INTR</a:t>
            </a:r>
            <a:r>
              <a:rPr lang="zh-CN" altLang="en-US" sz="2800" dirty="0">
                <a:solidFill>
                  <a:schemeClr val="tx1"/>
                </a:solidFill>
                <a:latin typeface="隶书" pitchFamily="49" charset="-122"/>
                <a:ea typeface="隶书" pitchFamily="49" charset="-122"/>
              </a:rPr>
              <a:t>进行测试。</a:t>
            </a:r>
            <a:endParaRPr lang="en-US" altLang="zh-CN" sz="28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3500430" y="1500174"/>
            <a:ext cx="5500694" cy="1928826"/>
          </a:xfrm>
          <a:prstGeom prst="wedgeRoundRectCallout">
            <a:avLst>
              <a:gd name="adj1" fmla="val -13696"/>
              <a:gd name="adj2" fmla="val 154487"/>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INTA(Interrupt Acknowledge)</a:t>
            </a:r>
          </a:p>
          <a:p>
            <a:pPr>
              <a:lnSpc>
                <a:spcPct val="95000"/>
              </a:lnSpc>
              <a:buClr>
                <a:schemeClr val="tx2"/>
              </a:buClr>
            </a:pPr>
            <a:r>
              <a:rPr lang="zh-CN" altLang="en-US" sz="2800" dirty="0">
                <a:solidFill>
                  <a:schemeClr val="tx1"/>
                </a:solidFill>
                <a:latin typeface="隶书" pitchFamily="49" charset="-122"/>
                <a:ea typeface="隶书" pitchFamily="49" charset="-122"/>
              </a:rPr>
              <a:t>中断响应信号</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输出</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，低电平有效，表示</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响应了外部发来的</a:t>
            </a:r>
            <a:r>
              <a:rPr lang="en-US" altLang="zh-CN" sz="2800" dirty="0">
                <a:solidFill>
                  <a:schemeClr val="tx1"/>
                </a:solidFill>
                <a:latin typeface="隶书" pitchFamily="49" charset="-122"/>
                <a:ea typeface="隶书" pitchFamily="49" charset="-122"/>
              </a:rPr>
              <a:t>INTR</a:t>
            </a:r>
            <a:r>
              <a:rPr lang="zh-CN" altLang="en-US" sz="2800" dirty="0">
                <a:solidFill>
                  <a:schemeClr val="tx1"/>
                </a:solidFill>
                <a:latin typeface="隶书" pitchFamily="49" charset="-122"/>
                <a:ea typeface="隶书" pitchFamily="49" charset="-122"/>
              </a:rPr>
              <a:t>信号。</a:t>
            </a:r>
            <a:endParaRPr lang="en-US" altLang="zh-CN" sz="2800" dirty="0">
              <a:solidFill>
                <a:schemeClr val="tx1"/>
              </a:solidFill>
              <a:latin typeface="隶书" pitchFamily="49" charset="-122"/>
              <a:ea typeface="隶书" pitchFamily="49" charset="-122"/>
            </a:endParaRPr>
          </a:p>
        </p:txBody>
      </p:sp>
      <p:cxnSp>
        <p:nvCxnSpPr>
          <p:cNvPr id="5" name="直接连接符 4"/>
          <p:cNvCxnSpPr/>
          <p:nvPr/>
        </p:nvCxnSpPr>
        <p:spPr>
          <a:xfrm>
            <a:off x="3786182" y="1680622"/>
            <a:ext cx="714380" cy="15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3500430" y="1500174"/>
            <a:ext cx="5500694" cy="2214578"/>
          </a:xfrm>
          <a:prstGeom prst="wedgeRoundRectCallout">
            <a:avLst>
              <a:gd name="adj1" fmla="val -52792"/>
              <a:gd name="adj2" fmla="val 129254"/>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NMI(Non-</a:t>
            </a:r>
            <a:r>
              <a:rPr lang="en-US" altLang="zh-CN" sz="2800" b="1" i="1" dirty="0" err="1">
                <a:solidFill>
                  <a:srgbClr val="0000FF"/>
                </a:solidFill>
                <a:latin typeface="隶书" pitchFamily="49" charset="-122"/>
                <a:ea typeface="隶书" pitchFamily="49" charset="-122"/>
              </a:rPr>
              <a:t>Maskable</a:t>
            </a:r>
            <a:r>
              <a:rPr lang="en-US" altLang="zh-CN" sz="2800" b="1" i="1" dirty="0">
                <a:solidFill>
                  <a:srgbClr val="0000FF"/>
                </a:solidFill>
                <a:latin typeface="隶书" pitchFamily="49" charset="-122"/>
                <a:ea typeface="隶书" pitchFamily="49" charset="-122"/>
              </a:rPr>
              <a:t> Interrupt)</a:t>
            </a:r>
          </a:p>
          <a:p>
            <a:pPr>
              <a:lnSpc>
                <a:spcPct val="95000"/>
              </a:lnSpc>
              <a:buClr>
                <a:schemeClr val="tx2"/>
              </a:buClr>
            </a:pPr>
            <a:r>
              <a:rPr lang="zh-CN" altLang="en-US" sz="2800" dirty="0">
                <a:solidFill>
                  <a:schemeClr val="tx1"/>
                </a:solidFill>
                <a:latin typeface="隶书" pitchFamily="49" charset="-122"/>
                <a:ea typeface="隶书" pitchFamily="49" charset="-122"/>
              </a:rPr>
              <a:t>非屏蔽中断请求信号</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输入</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，上升沿有效。</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一旦测试到</a:t>
            </a:r>
            <a:r>
              <a:rPr lang="en-US" altLang="zh-CN" sz="2800" dirty="0">
                <a:solidFill>
                  <a:schemeClr val="tx1"/>
                </a:solidFill>
                <a:latin typeface="隶书" pitchFamily="49" charset="-122"/>
                <a:ea typeface="隶书" pitchFamily="49" charset="-122"/>
              </a:rPr>
              <a:t>NMI</a:t>
            </a:r>
            <a:r>
              <a:rPr lang="zh-CN" altLang="en-US" sz="2800" dirty="0">
                <a:solidFill>
                  <a:schemeClr val="tx1"/>
                </a:solidFill>
                <a:latin typeface="隶书" pitchFamily="49" charset="-122"/>
                <a:ea typeface="隶书" pitchFamily="49" charset="-122"/>
              </a:rPr>
              <a:t>请求信号，待当前指令执行完会立即进行非屏蔽中断处理。</a:t>
            </a:r>
            <a:endParaRPr lang="en-US" altLang="zh-CN" sz="2800" dirty="0">
              <a:solidFill>
                <a:schemeClr val="tx1"/>
              </a:solidFill>
              <a:latin typeface="隶书" pitchFamily="49" charset="-122"/>
              <a:ea typeface="隶书" pitchFamily="49" charset="-122"/>
            </a:endParaRPr>
          </a:p>
        </p:txBody>
      </p:sp>
      <p:sp>
        <p:nvSpPr>
          <p:cNvPr id="9" name="云形标注 8"/>
          <p:cNvSpPr/>
          <p:nvPr/>
        </p:nvSpPr>
        <p:spPr>
          <a:xfrm>
            <a:off x="0" y="1643050"/>
            <a:ext cx="2643174" cy="2857520"/>
          </a:xfrm>
          <a:prstGeom prst="cloudCallout">
            <a:avLst/>
          </a:prstGeom>
          <a:solidFill>
            <a:srgbClr val="FFFF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zh-CN" altLang="en-US" sz="2800" b="1" dirty="0">
                <a:solidFill>
                  <a:srgbClr val="0000FF"/>
                </a:solidFill>
                <a:latin typeface="隶书" pitchFamily="49" charset="-122"/>
                <a:ea typeface="隶书" pitchFamily="49" charset="-122"/>
              </a:rPr>
              <a:t>非屏蔽中断请求不受中断标志</a:t>
            </a:r>
            <a:r>
              <a:rPr kumimoji="1" lang="en-US" altLang="zh-CN" sz="2800" b="1" dirty="0">
                <a:solidFill>
                  <a:srgbClr val="0000FF"/>
                </a:solidFill>
                <a:latin typeface="隶书" pitchFamily="49" charset="-122"/>
                <a:ea typeface="隶书" pitchFamily="49" charset="-122"/>
              </a:rPr>
              <a:t>IF</a:t>
            </a:r>
            <a:r>
              <a:rPr kumimoji="1" lang="zh-CN" altLang="en-US" sz="2800" b="1" dirty="0">
                <a:solidFill>
                  <a:srgbClr val="0000FF"/>
                </a:solidFill>
                <a:latin typeface="隶书" pitchFamily="49" charset="-122"/>
                <a:ea typeface="隶书" pitchFamily="49" charset="-122"/>
              </a:rPr>
              <a:t>影响</a:t>
            </a:r>
            <a:endParaRPr lang="zh-CN" altLang="en-US" sz="2800" b="1" dirty="0">
              <a:solidFill>
                <a:srgbClr val="0000FF"/>
              </a:solidFill>
            </a:endParaRPr>
          </a:p>
        </p:txBody>
      </p:sp>
      <p:pic>
        <p:nvPicPr>
          <p:cNvPr id="8" name="图片 7" descr="Tango_Emote_13.png"/>
          <p:cNvPicPr>
            <a:picLocks noChangeAspect="1"/>
          </p:cNvPicPr>
          <p:nvPr/>
        </p:nvPicPr>
        <p:blipFill>
          <a:blip r:embed="rId3" cstate="print"/>
          <a:stretch>
            <a:fillRect/>
          </a:stretch>
        </p:blipFill>
        <p:spPr>
          <a:xfrm>
            <a:off x="214282" y="4929198"/>
            <a:ext cx="1523810" cy="1523810"/>
          </a:xfrm>
          <a:prstGeom prst="rect">
            <a:avLst/>
          </a:prstGeom>
        </p:spPr>
      </p:pic>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3357554" y="1785926"/>
            <a:ext cx="5000660" cy="2357454"/>
          </a:xfrm>
          <a:prstGeom prst="wedgeRoundRectCallout">
            <a:avLst>
              <a:gd name="adj1" fmla="val -11541"/>
              <a:gd name="adj2" fmla="val 117855"/>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TEST</a:t>
            </a:r>
          </a:p>
          <a:p>
            <a:pPr>
              <a:lnSpc>
                <a:spcPct val="95000"/>
              </a:lnSpc>
              <a:buClr>
                <a:schemeClr val="tx2"/>
              </a:buClr>
            </a:pPr>
            <a:r>
              <a:rPr lang="zh-CN" altLang="en-US" sz="2800" dirty="0">
                <a:solidFill>
                  <a:schemeClr val="tx1"/>
                </a:solidFill>
                <a:latin typeface="隶书" pitchFamily="49" charset="-122"/>
                <a:ea typeface="隶书" pitchFamily="49" charset="-122"/>
              </a:rPr>
              <a:t>测试信号（输入），低电平有效。使系统脱离等待状态，继续执行被暂停执行的指令。</a:t>
            </a:r>
            <a:endParaRPr lang="en-US" altLang="zh-CN" sz="2800" dirty="0">
              <a:solidFill>
                <a:schemeClr val="tx1"/>
              </a:solidFill>
              <a:latin typeface="隶书" pitchFamily="49" charset="-122"/>
              <a:ea typeface="隶书" pitchFamily="49" charset="-122"/>
            </a:endParaRPr>
          </a:p>
        </p:txBody>
      </p:sp>
      <p:cxnSp>
        <p:nvCxnSpPr>
          <p:cNvPr id="5" name="直接连接符 4"/>
          <p:cNvCxnSpPr/>
          <p:nvPr/>
        </p:nvCxnSpPr>
        <p:spPr>
          <a:xfrm>
            <a:off x="3745686" y="2141528"/>
            <a:ext cx="612000" cy="15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1785918" y="1928802"/>
            <a:ext cx="5000660" cy="2357454"/>
          </a:xfrm>
          <a:prstGeom prst="wedgeRoundRectCallout">
            <a:avLst>
              <a:gd name="adj1" fmla="val 19612"/>
              <a:gd name="adj2" fmla="val 137968"/>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RESET</a:t>
            </a:r>
          </a:p>
          <a:p>
            <a:pPr>
              <a:lnSpc>
                <a:spcPct val="95000"/>
              </a:lnSpc>
              <a:buClr>
                <a:schemeClr val="tx2"/>
              </a:buClr>
            </a:pPr>
            <a:r>
              <a:rPr lang="zh-CN" altLang="en-US" sz="2800" dirty="0">
                <a:solidFill>
                  <a:schemeClr val="tx1"/>
                </a:solidFill>
                <a:latin typeface="隶书" pitchFamily="49" charset="-122"/>
                <a:ea typeface="隶书" pitchFamily="49" charset="-122"/>
              </a:rPr>
              <a:t>复位引脚（输入），高电平有效（时长≥</a:t>
            </a:r>
            <a:r>
              <a:rPr lang="en-US" altLang="zh-CN" sz="2800" dirty="0">
                <a:solidFill>
                  <a:schemeClr val="tx1"/>
                </a:solidFill>
                <a:latin typeface="隶书" pitchFamily="49" charset="-122"/>
                <a:ea typeface="隶书" pitchFamily="49" charset="-122"/>
              </a:rPr>
              <a:t>4</a:t>
            </a:r>
            <a:r>
              <a:rPr lang="zh-CN" altLang="en-US" sz="2800" dirty="0">
                <a:solidFill>
                  <a:schemeClr val="tx1"/>
                </a:solidFill>
                <a:latin typeface="隶书" pitchFamily="49" charset="-122"/>
                <a:ea typeface="隶书" pitchFamily="49" charset="-122"/>
              </a:rPr>
              <a:t>个时钟周期）， </a:t>
            </a:r>
            <a:r>
              <a:rPr lang="en-US" altLang="zh-CN" sz="2800" dirty="0">
                <a:solidFill>
                  <a:schemeClr val="tx1"/>
                </a:solidFill>
                <a:latin typeface="隶书" pitchFamily="49" charset="-122"/>
                <a:ea typeface="隶书" pitchFamily="49" charset="-122"/>
              </a:rPr>
              <a:t>CS</a:t>
            </a:r>
            <a:r>
              <a:rPr lang="zh-CN" altLang="en-US" sz="2800" dirty="0">
                <a:solidFill>
                  <a:schemeClr val="tx1"/>
                </a:solidFill>
                <a:latin typeface="隶书" pitchFamily="49" charset="-122"/>
                <a:ea typeface="隶书" pitchFamily="49" charset="-122"/>
              </a:rPr>
              <a:t>＝</a:t>
            </a:r>
            <a:r>
              <a:rPr lang="en-US" altLang="zh-CN" sz="2800" dirty="0">
                <a:solidFill>
                  <a:schemeClr val="tx1"/>
                </a:solidFill>
                <a:latin typeface="隶书" pitchFamily="49" charset="-122"/>
                <a:ea typeface="隶书" pitchFamily="49" charset="-122"/>
              </a:rPr>
              <a:t>FFFFH</a:t>
            </a:r>
            <a:r>
              <a:rPr lang="zh-CN" altLang="en-US" sz="2800" dirty="0">
                <a:solidFill>
                  <a:schemeClr val="tx1"/>
                </a:solidFill>
                <a:latin typeface="隶书" pitchFamily="49" charset="-122"/>
                <a:ea typeface="隶书" pitchFamily="49" charset="-122"/>
              </a:rPr>
              <a:t>，其它寄存器和指令队列清零。</a:t>
            </a:r>
            <a:endParaRPr lang="en-US" altLang="zh-CN" sz="28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571472" y="1357298"/>
            <a:ext cx="5000660" cy="3500462"/>
          </a:xfrm>
          <a:prstGeom prst="wedgeRoundRectCallout">
            <a:avLst>
              <a:gd name="adj1" fmla="val 42639"/>
              <a:gd name="adj2" fmla="val 84873"/>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READY</a:t>
            </a:r>
          </a:p>
          <a:p>
            <a:pPr>
              <a:lnSpc>
                <a:spcPct val="95000"/>
              </a:lnSpc>
              <a:buClr>
                <a:schemeClr val="tx2"/>
              </a:buClr>
            </a:pPr>
            <a:r>
              <a:rPr lang="zh-CN" altLang="en-US" sz="2800" dirty="0">
                <a:solidFill>
                  <a:schemeClr val="tx1"/>
                </a:solidFill>
                <a:latin typeface="隶书" pitchFamily="49" charset="-122"/>
                <a:ea typeface="隶书" pitchFamily="49" charset="-122"/>
              </a:rPr>
              <a:t>准备就绪信号。由外部输入，高电平有效，表示</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访问的存储器或</a:t>
            </a:r>
            <a:r>
              <a:rPr lang="en-US" altLang="zh-CN" sz="2800" dirty="0">
                <a:solidFill>
                  <a:schemeClr val="tx1"/>
                </a:solidFill>
                <a:latin typeface="隶书" pitchFamily="49" charset="-122"/>
                <a:ea typeface="隶书" pitchFamily="49" charset="-122"/>
              </a:rPr>
              <a:t>I/O</a:t>
            </a:r>
            <a:r>
              <a:rPr lang="zh-CN" altLang="en-US" sz="2800" dirty="0">
                <a:solidFill>
                  <a:schemeClr val="tx1"/>
                </a:solidFill>
                <a:latin typeface="隶书" pitchFamily="49" charset="-122"/>
                <a:ea typeface="隶书" pitchFamily="49" charset="-122"/>
              </a:rPr>
              <a:t>端口己准备好传送数据。当</a:t>
            </a:r>
            <a:r>
              <a:rPr lang="en-US" altLang="zh-CN" sz="2800" dirty="0">
                <a:solidFill>
                  <a:schemeClr val="tx1"/>
                </a:solidFill>
                <a:latin typeface="隶书" pitchFamily="49" charset="-122"/>
                <a:ea typeface="隶书" pitchFamily="49" charset="-122"/>
              </a:rPr>
              <a:t>READY</a:t>
            </a:r>
            <a:r>
              <a:rPr lang="zh-CN" altLang="en-US" sz="2800" dirty="0">
                <a:solidFill>
                  <a:schemeClr val="tx1"/>
                </a:solidFill>
                <a:latin typeface="隶书" pitchFamily="49" charset="-122"/>
                <a:ea typeface="隶书" pitchFamily="49" charset="-122"/>
              </a:rPr>
              <a:t>无效时，要求</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插入一个或多个等待周期</a:t>
            </a:r>
            <a:r>
              <a:rPr lang="en-US" altLang="zh-CN" sz="2800" dirty="0" err="1">
                <a:solidFill>
                  <a:schemeClr val="tx1"/>
                </a:solidFill>
                <a:latin typeface="隶书" pitchFamily="49" charset="-122"/>
                <a:ea typeface="隶书" pitchFamily="49" charset="-122"/>
              </a:rPr>
              <a:t>Tw</a:t>
            </a:r>
            <a:r>
              <a:rPr lang="zh-CN" altLang="en-US" sz="2800" dirty="0">
                <a:solidFill>
                  <a:schemeClr val="tx1"/>
                </a:solidFill>
                <a:latin typeface="隶书" pitchFamily="49" charset="-122"/>
                <a:ea typeface="隶书" pitchFamily="49" charset="-122"/>
              </a:rPr>
              <a:t>，直到</a:t>
            </a:r>
            <a:r>
              <a:rPr lang="en-US" altLang="zh-CN" sz="2800" dirty="0">
                <a:solidFill>
                  <a:schemeClr val="tx1"/>
                </a:solidFill>
                <a:latin typeface="隶书" pitchFamily="49" charset="-122"/>
                <a:ea typeface="隶书" pitchFamily="49" charset="-122"/>
              </a:rPr>
              <a:t>READY</a:t>
            </a:r>
            <a:r>
              <a:rPr lang="zh-CN" altLang="en-US" sz="2800" dirty="0">
                <a:solidFill>
                  <a:schemeClr val="tx1"/>
                </a:solidFill>
                <a:latin typeface="隶书" pitchFamily="49" charset="-122"/>
                <a:ea typeface="隶书" pitchFamily="49" charset="-122"/>
              </a:rPr>
              <a:t>信号有效。</a:t>
            </a:r>
            <a:endParaRPr lang="en-US" altLang="zh-CN" sz="28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Rectangle 4"/>
          <p:cNvSpPr>
            <a:spLocks noChangeArrowheads="1"/>
          </p:cNvSpPr>
          <p:nvPr/>
        </p:nvSpPr>
        <p:spPr bwMode="white">
          <a:xfrm>
            <a:off x="914400" y="333375"/>
            <a:ext cx="7391400" cy="881047"/>
          </a:xfrm>
          <a:prstGeom prst="rect">
            <a:avLst/>
          </a:prstGeom>
          <a:noFill/>
          <a:ln w="9525">
            <a:noFill/>
            <a:miter lim="800000"/>
            <a:headEnd/>
            <a:tailEnd/>
          </a:ln>
          <a:effectLst/>
        </p:spPr>
        <p:txBody>
          <a:bodyPr anchor="ctr"/>
          <a:lstStyle/>
          <a:p>
            <a:pPr algn="ctr">
              <a:defRPr/>
            </a:pPr>
            <a:r>
              <a:rPr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第二代（</a:t>
            </a:r>
            <a:r>
              <a:rPr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1973</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a:t>
            </a:r>
            <a:r>
              <a:rPr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1978</a:t>
            </a:r>
            <a:r>
              <a:rPr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年）：中高档</a:t>
            </a:r>
            <a:r>
              <a:rPr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8</a:t>
            </a:r>
            <a:r>
              <a:rPr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位</a:t>
            </a:r>
            <a:br>
              <a:rPr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br>
            <a:r>
              <a:rPr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微处理器</a:t>
            </a:r>
          </a:p>
        </p:txBody>
      </p:sp>
      <p:sp>
        <p:nvSpPr>
          <p:cNvPr id="28675" name="Rectangle 5"/>
          <p:cNvSpPr>
            <a:spLocks noChangeArrowheads="1"/>
          </p:cNvSpPr>
          <p:nvPr/>
        </p:nvSpPr>
        <p:spPr bwMode="auto">
          <a:xfrm>
            <a:off x="323850" y="1268413"/>
            <a:ext cx="8229600" cy="4495800"/>
          </a:xfrm>
          <a:prstGeom prst="rect">
            <a:avLst/>
          </a:prstGeom>
          <a:noFill/>
          <a:ln w="9525">
            <a:noFill/>
            <a:miter lim="800000"/>
            <a:headEnd/>
            <a:tailEnd/>
          </a:ln>
        </p:spPr>
        <p:txBody>
          <a:bodyPr/>
          <a:lstStyle/>
          <a:p>
            <a:pPr marL="342900" indent="-342900">
              <a:spcBef>
                <a:spcPct val="20000"/>
              </a:spcBef>
              <a:buClr>
                <a:schemeClr val="tx2"/>
              </a:buClr>
              <a:buFontTx/>
              <a:buChar char="•"/>
            </a:pPr>
            <a:r>
              <a:rPr kumimoji="1" lang="en-US" altLang="zh-CN" sz="2800" b="1" dirty="0">
                <a:latin typeface="隶书" pitchFamily="49" charset="-122"/>
                <a:ea typeface="隶书" pitchFamily="49" charset="-122"/>
              </a:rPr>
              <a:t>Intel 8080</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8085</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Motorola</a:t>
            </a:r>
            <a:r>
              <a:rPr kumimoji="1" lang="zh-CN" altLang="en-US" sz="2800" b="1" dirty="0">
                <a:latin typeface="隶书" pitchFamily="49" charset="-122"/>
                <a:ea typeface="隶书" pitchFamily="49" charset="-122"/>
              </a:rPr>
              <a:t>公司的</a:t>
            </a:r>
            <a:r>
              <a:rPr kumimoji="1" lang="en-US" altLang="zh-CN" sz="2800" b="1" dirty="0">
                <a:latin typeface="隶书" pitchFamily="49" charset="-122"/>
                <a:ea typeface="隶书" pitchFamily="49" charset="-122"/>
              </a:rPr>
              <a:t>M6800</a:t>
            </a:r>
            <a:r>
              <a:rPr kumimoji="1" lang="zh-CN" altLang="en-US" sz="2800" b="1" dirty="0">
                <a:latin typeface="隶书" pitchFamily="49" charset="-122"/>
                <a:ea typeface="隶书" pitchFamily="49" charset="-122"/>
              </a:rPr>
              <a:t>，</a:t>
            </a:r>
            <a:r>
              <a:rPr kumimoji="1" lang="en-US" altLang="zh-CN" sz="2800" b="1" dirty="0" err="1">
                <a:latin typeface="隶书" pitchFamily="49" charset="-122"/>
                <a:ea typeface="隶书" pitchFamily="49" charset="-122"/>
              </a:rPr>
              <a:t>Zilog</a:t>
            </a:r>
            <a:r>
              <a:rPr kumimoji="1" lang="zh-CN" altLang="en-US" sz="2800" b="1" dirty="0">
                <a:latin typeface="隶书" pitchFamily="49" charset="-122"/>
                <a:ea typeface="隶书" pitchFamily="49" charset="-122"/>
              </a:rPr>
              <a:t>公司的</a:t>
            </a:r>
            <a:r>
              <a:rPr kumimoji="1" lang="en-US" altLang="zh-CN" sz="2800" b="1" dirty="0">
                <a:latin typeface="隶书" pitchFamily="49" charset="-122"/>
                <a:ea typeface="隶书" pitchFamily="49" charset="-122"/>
              </a:rPr>
              <a:t>Z80</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Rockwell</a:t>
            </a:r>
            <a:r>
              <a:rPr kumimoji="1" lang="zh-CN" altLang="en-US" sz="2800" b="1" dirty="0">
                <a:latin typeface="隶书" pitchFamily="49" charset="-122"/>
                <a:ea typeface="隶书" pitchFamily="49" charset="-122"/>
              </a:rPr>
              <a:t>与</a:t>
            </a:r>
            <a:r>
              <a:rPr kumimoji="1" lang="en-US" altLang="zh-CN" sz="2800" b="1" dirty="0">
                <a:latin typeface="隶书" pitchFamily="49" charset="-122"/>
                <a:ea typeface="隶书" pitchFamily="49" charset="-122"/>
              </a:rPr>
              <a:t>MOS Technology</a:t>
            </a:r>
            <a:r>
              <a:rPr kumimoji="1" lang="zh-CN" altLang="en-US" sz="2800" b="1" dirty="0">
                <a:latin typeface="隶书" pitchFamily="49" charset="-122"/>
                <a:ea typeface="隶书" pitchFamily="49" charset="-122"/>
              </a:rPr>
              <a:t>的</a:t>
            </a:r>
            <a:r>
              <a:rPr kumimoji="1" lang="en-US" altLang="zh-CN" sz="2800" b="1" dirty="0">
                <a:latin typeface="隶书" pitchFamily="49" charset="-122"/>
                <a:ea typeface="隶书" pitchFamily="49" charset="-122"/>
              </a:rPr>
              <a:t>6502</a:t>
            </a:r>
            <a:r>
              <a:rPr kumimoji="1" lang="zh-CN" altLang="en-US" sz="2800" b="1" dirty="0">
                <a:latin typeface="隶书" pitchFamily="49" charset="-122"/>
                <a:ea typeface="隶书" pitchFamily="49" charset="-122"/>
              </a:rPr>
              <a:t>等</a:t>
            </a:r>
          </a:p>
          <a:p>
            <a:pPr marL="342900" indent="-342900">
              <a:spcBef>
                <a:spcPct val="20000"/>
              </a:spcBef>
              <a:buClr>
                <a:schemeClr val="tx2"/>
              </a:buClr>
              <a:buFontTx/>
              <a:buChar char="•"/>
            </a:pPr>
            <a:endParaRPr kumimoji="1" lang="zh-CN" altLang="en-US" sz="2800" b="1" dirty="0">
              <a:latin typeface="隶书" pitchFamily="49" charset="-122"/>
              <a:ea typeface="隶书" pitchFamily="49" charset="-122"/>
            </a:endParaRPr>
          </a:p>
          <a:p>
            <a:pPr marL="342900" indent="-342900">
              <a:spcBef>
                <a:spcPct val="20000"/>
              </a:spcBef>
              <a:buClr>
                <a:schemeClr val="tx2"/>
              </a:buClr>
              <a:buFontTx/>
              <a:buChar char="•"/>
            </a:pPr>
            <a:r>
              <a:rPr kumimoji="1" lang="zh-CN" altLang="en-US" sz="2800" b="1" dirty="0">
                <a:solidFill>
                  <a:srgbClr val="0000FF"/>
                </a:solidFill>
                <a:latin typeface="隶书" pitchFamily="49" charset="-122"/>
                <a:ea typeface="隶书" pitchFamily="49" charset="-122"/>
              </a:rPr>
              <a:t>特点</a:t>
            </a:r>
            <a:r>
              <a:rPr kumimoji="1" lang="en-US" altLang="zh-CN" sz="2800" b="1" dirty="0">
                <a:solidFill>
                  <a:srgbClr val="0000FF"/>
                </a:solidFill>
                <a:latin typeface="隶书" pitchFamily="49" charset="-122"/>
                <a:ea typeface="隶书" pitchFamily="49" charset="-122"/>
              </a:rPr>
              <a:t>:</a:t>
            </a:r>
          </a:p>
          <a:p>
            <a:pPr marL="342900" indent="-342900">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1.</a:t>
            </a:r>
            <a:r>
              <a:rPr kumimoji="1" lang="zh-CN" altLang="en-US" sz="2800" b="1" dirty="0">
                <a:solidFill>
                  <a:srgbClr val="0000FF"/>
                </a:solidFill>
                <a:latin typeface="隶书" pitchFamily="49" charset="-122"/>
                <a:ea typeface="隶书" pitchFamily="49" charset="-122"/>
              </a:rPr>
              <a:t>字长：</a:t>
            </a:r>
            <a:r>
              <a:rPr kumimoji="1" lang="en-US" altLang="zh-CN" sz="2800" b="1" dirty="0">
                <a:solidFill>
                  <a:srgbClr val="0000FF"/>
                </a:solidFill>
                <a:latin typeface="隶书" pitchFamily="49" charset="-122"/>
                <a:ea typeface="隶书" pitchFamily="49" charset="-122"/>
              </a:rPr>
              <a:t>8</a:t>
            </a:r>
            <a:r>
              <a:rPr kumimoji="1" lang="zh-CN" altLang="en-US" sz="2800" b="1" dirty="0">
                <a:solidFill>
                  <a:srgbClr val="0000FF"/>
                </a:solidFill>
                <a:latin typeface="隶书" pitchFamily="49" charset="-122"/>
                <a:ea typeface="隶书" pitchFamily="49" charset="-122"/>
              </a:rPr>
              <a:t>位</a:t>
            </a:r>
          </a:p>
          <a:p>
            <a:pPr marL="342900" indent="-342900">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2.</a:t>
            </a:r>
            <a:r>
              <a:rPr kumimoji="1" lang="zh-CN" altLang="en-US" sz="2800" b="1" dirty="0">
                <a:solidFill>
                  <a:srgbClr val="0000FF"/>
                </a:solidFill>
                <a:latin typeface="隶书" pitchFamily="49" charset="-122"/>
                <a:ea typeface="隶书" pitchFamily="49" charset="-122"/>
              </a:rPr>
              <a:t>时钟频率：</a:t>
            </a:r>
            <a:r>
              <a:rPr kumimoji="1" lang="en-US" altLang="zh-CN" sz="2800" b="1" dirty="0">
                <a:solidFill>
                  <a:srgbClr val="0000FF"/>
                </a:solidFill>
                <a:latin typeface="隶书" pitchFamily="49" charset="-122"/>
                <a:ea typeface="隶书" pitchFamily="49" charset="-122"/>
              </a:rPr>
              <a:t>2</a:t>
            </a:r>
            <a:r>
              <a:rPr kumimoji="1" lang="en-US" altLang="zh-CN" sz="2800" b="1" dirty="0">
                <a:solidFill>
                  <a:srgbClr val="0000FF"/>
                </a:solidFill>
                <a:latin typeface="Times New Roman"/>
                <a:ea typeface="隶书" pitchFamily="49" charset="-122"/>
                <a:cs typeface="Times New Roman"/>
              </a:rPr>
              <a:t>~</a:t>
            </a:r>
            <a:r>
              <a:rPr kumimoji="1" lang="en-US" altLang="zh-CN" sz="2800" b="1" dirty="0">
                <a:solidFill>
                  <a:srgbClr val="0000FF"/>
                </a:solidFill>
                <a:latin typeface="隶书" pitchFamily="49" charset="-122"/>
                <a:ea typeface="隶书" pitchFamily="49" charset="-122"/>
              </a:rPr>
              <a:t>4MHz</a:t>
            </a:r>
          </a:p>
          <a:p>
            <a:pPr marL="342900" indent="-342900">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3.</a:t>
            </a:r>
            <a:r>
              <a:rPr kumimoji="1" lang="zh-CN" altLang="en-US" sz="2800" b="1" dirty="0">
                <a:solidFill>
                  <a:srgbClr val="0000FF"/>
                </a:solidFill>
                <a:latin typeface="隶书" pitchFamily="49" charset="-122"/>
                <a:ea typeface="隶书" pitchFamily="49" charset="-122"/>
              </a:rPr>
              <a:t>平均执行指令时间：</a:t>
            </a:r>
            <a:r>
              <a:rPr kumimoji="1" lang="en-US" altLang="zh-CN" sz="2800" b="1" dirty="0">
                <a:solidFill>
                  <a:srgbClr val="0000FF"/>
                </a:solidFill>
                <a:latin typeface="隶书" pitchFamily="49" charset="-122"/>
                <a:ea typeface="隶书" pitchFamily="49" charset="-122"/>
              </a:rPr>
              <a:t>1</a:t>
            </a:r>
            <a:r>
              <a:rPr kumimoji="1" lang="en-US" altLang="zh-CN" sz="2800" b="1" dirty="0">
                <a:solidFill>
                  <a:srgbClr val="0000FF"/>
                </a:solidFill>
                <a:latin typeface="Times New Roman"/>
                <a:ea typeface="隶书" pitchFamily="49" charset="-122"/>
                <a:cs typeface="Times New Roman"/>
              </a:rPr>
              <a:t>~</a:t>
            </a:r>
            <a:r>
              <a:rPr kumimoji="1" lang="en-US" altLang="zh-CN" sz="2800" b="1" dirty="0">
                <a:solidFill>
                  <a:srgbClr val="0000FF"/>
                </a:solidFill>
                <a:latin typeface="隶书" pitchFamily="49" charset="-122"/>
                <a:ea typeface="隶书" pitchFamily="49" charset="-122"/>
              </a:rPr>
              <a:t>2μs</a:t>
            </a:r>
          </a:p>
          <a:p>
            <a:pPr marL="342900" indent="-342900">
              <a:spcBef>
                <a:spcPct val="20000"/>
              </a:spcBef>
              <a:buClr>
                <a:schemeClr val="tx2"/>
              </a:buClr>
              <a:buFontTx/>
              <a:buChar char="•"/>
            </a:pPr>
            <a:endParaRPr lang="en-US" altLang="zh-CN" sz="2800" dirty="0">
              <a:solidFill>
                <a:srgbClr val="0000FF"/>
              </a:solidFill>
              <a:latin typeface="隶书" pitchFamily="49" charset="-122"/>
              <a:ea typeface="隶书" pitchFamily="49" charset="-122"/>
            </a:endParaRPr>
          </a:p>
        </p:txBody>
      </p:sp>
      <p:pic>
        <p:nvPicPr>
          <p:cNvPr id="28676" name="Picture 7" descr="未命名"/>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508625" y="2349500"/>
            <a:ext cx="3024188" cy="1169988"/>
          </a:xfrm>
          <a:prstGeom prst="rect">
            <a:avLst/>
          </a:prstGeom>
          <a:noFill/>
          <a:ln w="9525">
            <a:noFill/>
            <a:miter lim="800000"/>
            <a:headEnd/>
            <a:tailEnd/>
          </a:ln>
        </p:spPr>
      </p:pic>
      <p:pic>
        <p:nvPicPr>
          <p:cNvPr id="28677" name="Picture 8" descr="图片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64163" y="3644900"/>
            <a:ext cx="3425825" cy="2571750"/>
          </a:xfrm>
          <a:prstGeom prst="rect">
            <a:avLst/>
          </a:prstGeom>
          <a:noFill/>
          <a:ln w="9525">
            <a:noFill/>
            <a:miter lim="800000"/>
            <a:headEnd/>
            <a:tailEnd/>
          </a:ln>
        </p:spPr>
      </p:pic>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428596" y="4286256"/>
            <a:ext cx="4214842" cy="2143140"/>
          </a:xfrm>
          <a:prstGeom prst="wedgeRoundRectCallout">
            <a:avLst>
              <a:gd name="adj1" fmla="val 63128"/>
              <a:gd name="adj2" fmla="val -81052"/>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HOLD (Hold Request)</a:t>
            </a:r>
          </a:p>
          <a:p>
            <a:pPr>
              <a:lnSpc>
                <a:spcPct val="95000"/>
              </a:lnSpc>
              <a:buClr>
                <a:schemeClr val="tx2"/>
              </a:buClr>
            </a:pPr>
            <a:r>
              <a:rPr lang="zh-CN" altLang="en-US" sz="2800" dirty="0">
                <a:solidFill>
                  <a:schemeClr val="tx1"/>
                </a:solidFill>
                <a:latin typeface="隶书" pitchFamily="49" charset="-122"/>
                <a:ea typeface="隶书" pitchFamily="49" charset="-122"/>
              </a:rPr>
              <a:t>总线请求信号（输入），高电平有效，向</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请求使用总线。</a:t>
            </a:r>
            <a:endParaRPr lang="en-US" altLang="zh-CN" sz="28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428596" y="4286256"/>
            <a:ext cx="4357718" cy="2143140"/>
          </a:xfrm>
          <a:prstGeom prst="wedgeRoundRectCallout">
            <a:avLst>
              <a:gd name="adj1" fmla="val 59242"/>
              <a:gd name="adj2" fmla="val -68410"/>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HLDA(Hold Acknowledge)</a:t>
            </a:r>
            <a:r>
              <a:rPr lang="en-US" altLang="zh-CN" sz="2800" b="1" i="1" dirty="0">
                <a:solidFill>
                  <a:srgbClr val="FF3300"/>
                </a:solidFill>
                <a:latin typeface="隶书" pitchFamily="49" charset="-122"/>
                <a:ea typeface="隶书" pitchFamily="49" charset="-122"/>
              </a:rPr>
              <a:t> </a:t>
            </a:r>
          </a:p>
          <a:p>
            <a:pPr>
              <a:lnSpc>
                <a:spcPct val="95000"/>
              </a:lnSpc>
              <a:buClr>
                <a:schemeClr val="tx2"/>
              </a:buClr>
            </a:pPr>
            <a:r>
              <a:rPr lang="zh-CN" altLang="en-US" sz="2800" dirty="0">
                <a:solidFill>
                  <a:schemeClr val="tx1"/>
                </a:solidFill>
                <a:latin typeface="隶书" pitchFamily="49" charset="-122"/>
                <a:ea typeface="隶书" pitchFamily="49" charset="-122"/>
              </a:rPr>
              <a:t>总线保持响应信号（输出），高电平有效。</a:t>
            </a:r>
          </a:p>
        </p:txBody>
      </p:sp>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428596" y="3857628"/>
            <a:ext cx="5214974" cy="2571768"/>
          </a:xfrm>
          <a:prstGeom prst="wedgeRoundRectCallout">
            <a:avLst>
              <a:gd name="adj1" fmla="val 41383"/>
              <a:gd name="adj2" fmla="val -79603"/>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MN/MX(Min/Max mode control)</a:t>
            </a:r>
            <a:r>
              <a:rPr lang="en-US" altLang="zh-CN" sz="2800" b="1" i="1" dirty="0">
                <a:solidFill>
                  <a:srgbClr val="FF3300"/>
                </a:solidFill>
                <a:latin typeface="隶书" pitchFamily="49" charset="-122"/>
                <a:ea typeface="隶书" pitchFamily="49" charset="-122"/>
              </a:rPr>
              <a:t> </a:t>
            </a:r>
          </a:p>
          <a:p>
            <a:pPr>
              <a:lnSpc>
                <a:spcPct val="95000"/>
              </a:lnSpc>
              <a:buClr>
                <a:schemeClr val="tx2"/>
              </a:buClr>
            </a:pPr>
            <a:r>
              <a:rPr lang="zh-CN" altLang="en-US" sz="2800" dirty="0">
                <a:solidFill>
                  <a:schemeClr val="tx1"/>
                </a:solidFill>
                <a:latin typeface="隶书" pitchFamily="49" charset="-122"/>
                <a:ea typeface="隶书" pitchFamily="49" charset="-122"/>
              </a:rPr>
              <a:t>最小</a:t>
            </a:r>
            <a:r>
              <a:rPr lang="en-US" altLang="zh-CN" sz="2800" dirty="0">
                <a:solidFill>
                  <a:schemeClr val="tx1"/>
                </a:solidFill>
                <a:latin typeface="隶书" pitchFamily="49" charset="-122"/>
                <a:ea typeface="隶书" pitchFamily="49" charset="-122"/>
              </a:rPr>
              <a:t>/</a:t>
            </a:r>
            <a:r>
              <a:rPr lang="zh-CN" altLang="en-US" sz="2800" dirty="0">
                <a:solidFill>
                  <a:schemeClr val="tx1"/>
                </a:solidFill>
                <a:latin typeface="隶书" pitchFamily="49" charset="-122"/>
                <a:ea typeface="隶书" pitchFamily="49" charset="-122"/>
              </a:rPr>
              <a:t>最大模式设置引脚（输入），接高电平时，</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工作于最小模式下；接地时，</a:t>
            </a:r>
            <a:r>
              <a:rPr lang="en-US" altLang="zh-CN" sz="2800" dirty="0">
                <a:solidFill>
                  <a:schemeClr val="tx1"/>
                </a:solidFill>
                <a:latin typeface="隶书" pitchFamily="49" charset="-122"/>
                <a:ea typeface="隶书" pitchFamily="49" charset="-122"/>
              </a:rPr>
              <a:t>CPU</a:t>
            </a:r>
            <a:r>
              <a:rPr lang="zh-CN" altLang="en-US" sz="2800" dirty="0">
                <a:solidFill>
                  <a:schemeClr val="tx1"/>
                </a:solidFill>
                <a:latin typeface="隶书" pitchFamily="49" charset="-122"/>
                <a:ea typeface="隶书" pitchFamily="49" charset="-122"/>
              </a:rPr>
              <a:t>工作于最大模式下 。</a:t>
            </a:r>
          </a:p>
        </p:txBody>
      </p:sp>
      <p:cxnSp>
        <p:nvCxnSpPr>
          <p:cNvPr id="7" name="直接连接符 6"/>
          <p:cNvCxnSpPr/>
          <p:nvPr/>
        </p:nvCxnSpPr>
        <p:spPr>
          <a:xfrm>
            <a:off x="1285852" y="4141792"/>
            <a:ext cx="360000" cy="15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1" name="Picture 7" descr="2_2"/>
          <p:cNvPicPr>
            <a:picLocks noChangeAspect="1" noChangeArrowheads="1"/>
          </p:cNvPicPr>
          <p:nvPr/>
        </p:nvPicPr>
        <p:blipFill>
          <a:blip r:embed="rId2">
            <a:clrChange>
              <a:clrFrom>
                <a:srgbClr val="FFFFFF"/>
              </a:clrFrom>
              <a:clrTo>
                <a:srgbClr val="FFFFFF">
                  <a:alpha val="0"/>
                </a:srgbClr>
              </a:clrTo>
            </a:clrChange>
            <a:duotone>
              <a:prstClr val="black"/>
              <a:schemeClr val="accent4">
                <a:tint val="45000"/>
                <a:satMod val="400000"/>
              </a:schemeClr>
            </a:duotone>
          </a:blip>
          <a:srcRect r="56567" b="2313"/>
          <a:stretch>
            <a:fillRect/>
          </a:stretch>
        </p:blipFill>
        <p:spPr bwMode="auto">
          <a:xfrm>
            <a:off x="2571736" y="785794"/>
            <a:ext cx="4214842" cy="5881266"/>
          </a:xfrm>
          <a:prstGeom prst="rect">
            <a:avLst/>
          </a:prstGeom>
          <a:ln>
            <a:noFill/>
          </a:ln>
          <a:effectLst>
            <a:outerShdw blurRad="190500" algn="tl" rotWithShape="0">
              <a:srgbClr val="000000">
                <a:alpha val="70000"/>
              </a:srgbClr>
            </a:outerShdw>
          </a:effectLst>
        </p:spPr>
      </p:pic>
      <p:sp>
        <p:nvSpPr>
          <p:cNvPr id="6" name="圆角矩形标注 5"/>
          <p:cNvSpPr/>
          <p:nvPr/>
        </p:nvSpPr>
        <p:spPr>
          <a:xfrm>
            <a:off x="3714744" y="2285992"/>
            <a:ext cx="4357718" cy="3429024"/>
          </a:xfrm>
          <a:prstGeom prst="wedgeRoundRectCallout">
            <a:avLst>
              <a:gd name="adj1" fmla="val -54086"/>
              <a:gd name="adj2" fmla="val 64923"/>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95000"/>
              </a:lnSpc>
              <a:buClr>
                <a:schemeClr val="tx2"/>
              </a:buClr>
            </a:pPr>
            <a:r>
              <a:rPr lang="en-US" altLang="zh-CN" sz="2800" b="1" i="1" dirty="0">
                <a:solidFill>
                  <a:srgbClr val="0000FF"/>
                </a:solidFill>
                <a:latin typeface="隶书" pitchFamily="49" charset="-122"/>
                <a:ea typeface="隶书" pitchFamily="49" charset="-122"/>
              </a:rPr>
              <a:t>CLK (clock)</a:t>
            </a:r>
            <a:r>
              <a:rPr lang="en-US" altLang="zh-CN" sz="2800" b="1" i="1" dirty="0">
                <a:latin typeface="隶书" pitchFamily="49" charset="-122"/>
                <a:ea typeface="隶书" pitchFamily="49" charset="-122"/>
              </a:rPr>
              <a:t> </a:t>
            </a:r>
          </a:p>
          <a:p>
            <a:pPr>
              <a:lnSpc>
                <a:spcPct val="95000"/>
              </a:lnSpc>
              <a:buClr>
                <a:schemeClr val="tx2"/>
              </a:buClr>
            </a:pPr>
            <a:r>
              <a:rPr lang="zh-CN" altLang="en-US" sz="2800" dirty="0">
                <a:solidFill>
                  <a:schemeClr val="tx1"/>
                </a:solidFill>
                <a:latin typeface="隶书" pitchFamily="49" charset="-122"/>
                <a:ea typeface="隶书" pitchFamily="49" charset="-122"/>
              </a:rPr>
              <a:t>时钟引脚（输入），占空比</a:t>
            </a:r>
            <a:r>
              <a:rPr lang="en-US" altLang="zh-CN" sz="2800" dirty="0">
                <a:solidFill>
                  <a:schemeClr val="tx1"/>
                </a:solidFill>
                <a:latin typeface="隶书" pitchFamily="49" charset="-122"/>
                <a:ea typeface="隶书" pitchFamily="49" charset="-122"/>
              </a:rPr>
              <a:t>33</a:t>
            </a:r>
            <a:r>
              <a:rPr lang="zh-CN" altLang="en-US" sz="2800" dirty="0">
                <a:solidFill>
                  <a:schemeClr val="tx1"/>
                </a:solidFill>
                <a:latin typeface="隶书" pitchFamily="49" charset="-122"/>
                <a:ea typeface="隶书" pitchFamily="49" charset="-122"/>
              </a:rPr>
              <a:t>％。</a:t>
            </a:r>
          </a:p>
          <a:p>
            <a:pPr>
              <a:lnSpc>
                <a:spcPct val="95000"/>
              </a:lnSpc>
              <a:buClr>
                <a:schemeClr val="tx2"/>
              </a:buClr>
            </a:pPr>
            <a:r>
              <a:rPr lang="en-US" altLang="zh-CN" sz="2800" b="1" i="1" dirty="0">
                <a:solidFill>
                  <a:srgbClr val="0000FF"/>
                </a:solidFill>
                <a:latin typeface="隶书" pitchFamily="49" charset="-122"/>
                <a:ea typeface="隶书" pitchFamily="49" charset="-122"/>
              </a:rPr>
              <a:t>V</a:t>
            </a:r>
            <a:r>
              <a:rPr lang="en-US" altLang="zh-CN" sz="2800" b="1" i="1" baseline="-25000" dirty="0">
                <a:solidFill>
                  <a:srgbClr val="0000FF"/>
                </a:solidFill>
                <a:latin typeface="隶书" pitchFamily="49" charset="-122"/>
                <a:ea typeface="隶书" pitchFamily="49" charset="-122"/>
              </a:rPr>
              <a:t>CC</a:t>
            </a:r>
            <a:r>
              <a:rPr lang="en-US" altLang="zh-CN" sz="2800" b="1" i="1" dirty="0">
                <a:solidFill>
                  <a:srgbClr val="0000FF"/>
                </a:solidFill>
                <a:latin typeface="隶书" pitchFamily="49" charset="-122"/>
                <a:ea typeface="隶书" pitchFamily="49" charset="-122"/>
              </a:rPr>
              <a:t> </a:t>
            </a:r>
            <a:r>
              <a:rPr lang="zh-CN" altLang="en-US" sz="2800" b="1" i="1" dirty="0">
                <a:solidFill>
                  <a:srgbClr val="0000FF"/>
                </a:solidFill>
                <a:latin typeface="隶书" pitchFamily="49" charset="-122"/>
                <a:ea typeface="隶书" pitchFamily="49" charset="-122"/>
              </a:rPr>
              <a:t>、</a:t>
            </a:r>
            <a:r>
              <a:rPr lang="en-US" altLang="zh-CN" sz="2800" b="1" i="1" dirty="0">
                <a:solidFill>
                  <a:srgbClr val="0000FF"/>
                </a:solidFill>
                <a:latin typeface="隶书" pitchFamily="49" charset="-122"/>
                <a:ea typeface="隶书" pitchFamily="49" charset="-122"/>
              </a:rPr>
              <a:t>GND</a:t>
            </a:r>
            <a:r>
              <a:rPr lang="en-US" altLang="zh-CN" sz="2800" b="1" i="1" dirty="0">
                <a:solidFill>
                  <a:srgbClr val="FF3300"/>
                </a:solidFill>
                <a:latin typeface="隶书" pitchFamily="49" charset="-122"/>
                <a:ea typeface="隶书" pitchFamily="49" charset="-122"/>
              </a:rPr>
              <a:t>  </a:t>
            </a:r>
          </a:p>
          <a:p>
            <a:pPr>
              <a:lnSpc>
                <a:spcPct val="95000"/>
              </a:lnSpc>
              <a:buClr>
                <a:schemeClr val="tx2"/>
              </a:buClr>
            </a:pPr>
            <a:r>
              <a:rPr lang="zh-CN" altLang="en-US" sz="2800" dirty="0">
                <a:solidFill>
                  <a:schemeClr val="tx1"/>
                </a:solidFill>
                <a:latin typeface="隶书" pitchFamily="49" charset="-122"/>
                <a:ea typeface="隶书" pitchFamily="49" charset="-122"/>
              </a:rPr>
              <a:t>电源和接地引脚（输入）。</a:t>
            </a:r>
            <a:r>
              <a:rPr lang="en-US" altLang="zh-CN" sz="2800" dirty="0">
                <a:solidFill>
                  <a:schemeClr val="tx1"/>
                </a:solidFill>
                <a:latin typeface="隶书" pitchFamily="49" charset="-122"/>
                <a:ea typeface="隶书" pitchFamily="49" charset="-122"/>
              </a:rPr>
              <a:t>8086/8088 CPU</a:t>
            </a:r>
            <a:r>
              <a:rPr lang="zh-CN" altLang="en-US" sz="2800" dirty="0">
                <a:solidFill>
                  <a:schemeClr val="tx1"/>
                </a:solidFill>
                <a:latin typeface="隶书" pitchFamily="49" charset="-122"/>
                <a:ea typeface="隶书" pitchFamily="49" charset="-122"/>
              </a:rPr>
              <a:t>采用单一的</a:t>
            </a:r>
            <a:r>
              <a:rPr lang="en-US" altLang="zh-CN" sz="2800" dirty="0">
                <a:solidFill>
                  <a:schemeClr val="tx1"/>
                </a:solidFill>
                <a:latin typeface="隶书" pitchFamily="49" charset="-122"/>
                <a:ea typeface="隶书" pitchFamily="49" charset="-122"/>
              </a:rPr>
              <a:t>+5V</a:t>
            </a:r>
            <a:r>
              <a:rPr lang="zh-CN" altLang="en-US" sz="2800" dirty="0">
                <a:solidFill>
                  <a:schemeClr val="tx1"/>
                </a:solidFill>
                <a:latin typeface="隶书" pitchFamily="49" charset="-122"/>
                <a:ea typeface="隶书" pitchFamily="49" charset="-122"/>
              </a:rPr>
              <a:t>电源，但有两个接地引脚。</a:t>
            </a:r>
          </a:p>
        </p:txBody>
      </p:sp>
      <p:sp>
        <p:nvSpPr>
          <p:cNvPr id="8" name="云形标注 7"/>
          <p:cNvSpPr/>
          <p:nvPr/>
        </p:nvSpPr>
        <p:spPr>
          <a:xfrm>
            <a:off x="285720" y="3500438"/>
            <a:ext cx="2643174" cy="1071570"/>
          </a:xfrm>
          <a:prstGeom prst="cloudCallout">
            <a:avLst>
              <a:gd name="adj1" fmla="val -17630"/>
              <a:gd name="adj2" fmla="val 956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800" dirty="0">
                <a:solidFill>
                  <a:srgbClr val="0000FF"/>
                </a:solidFill>
                <a:latin typeface="隶书" pitchFamily="49" charset="-122"/>
                <a:ea typeface="隶书" pitchFamily="49" charset="-122"/>
              </a:rPr>
              <a:t>总算说完了！！！</a:t>
            </a:r>
          </a:p>
        </p:txBody>
      </p:sp>
      <p:pic>
        <p:nvPicPr>
          <p:cNvPr id="9" name="图片 8" descr="67.png"/>
          <p:cNvPicPr>
            <a:picLocks noChangeAspect="1"/>
          </p:cNvPicPr>
          <p:nvPr/>
        </p:nvPicPr>
        <p:blipFill>
          <a:blip r:embed="rId3"/>
          <a:stretch>
            <a:fillRect/>
          </a:stretch>
        </p:blipFill>
        <p:spPr>
          <a:xfrm>
            <a:off x="285720" y="5000636"/>
            <a:ext cx="1625397" cy="1625397"/>
          </a:xfrm>
          <a:prstGeom prst="rect">
            <a:avLst/>
          </a:prstGeom>
        </p:spPr>
      </p:pic>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250825" y="928670"/>
            <a:ext cx="8675688" cy="4875230"/>
          </a:xfrm>
          <a:prstGeom prst="rect">
            <a:avLst/>
          </a:prstGeom>
          <a:noFill/>
          <a:ln w="9525">
            <a:noFill/>
            <a:miter lim="800000"/>
            <a:headEnd/>
            <a:tailEnd/>
          </a:ln>
        </p:spPr>
        <p:txBody>
          <a:bodyPr/>
          <a:lstStyle/>
          <a:p>
            <a:pPr marL="342900" indent="-342900">
              <a:lnSpc>
                <a:spcPct val="80000"/>
              </a:lnSpc>
              <a:spcBef>
                <a:spcPct val="20000"/>
              </a:spcBef>
              <a:buClr>
                <a:schemeClr val="tx2"/>
              </a:buClr>
              <a:buFontTx/>
              <a:buChar char="•"/>
            </a:pPr>
            <a:r>
              <a:rPr lang="zh-CN" altLang="en-US" sz="2800" dirty="0">
                <a:latin typeface="隶书" pitchFamily="49" charset="-122"/>
                <a:ea typeface="隶书" pitchFamily="49" charset="-122"/>
              </a:rPr>
              <a:t>最小工作模式</a:t>
            </a:r>
          </a:p>
          <a:p>
            <a:pPr marL="342900" indent="-342900">
              <a:lnSpc>
                <a:spcPct val="80000"/>
              </a:lnSpc>
              <a:spcBef>
                <a:spcPct val="20000"/>
              </a:spcBef>
              <a:buClr>
                <a:schemeClr val="tx2"/>
              </a:buClr>
            </a:pPr>
            <a:r>
              <a:rPr lang="zh-CN" altLang="en-US" sz="2800" dirty="0">
                <a:solidFill>
                  <a:srgbClr val="3333CC"/>
                </a:solidFill>
                <a:latin typeface="隶书" pitchFamily="49" charset="-122"/>
                <a:ea typeface="隶书" pitchFamily="49" charset="-122"/>
              </a:rPr>
              <a:t>    </a:t>
            </a:r>
            <a:r>
              <a:rPr lang="zh-CN" altLang="en-US" sz="2800" dirty="0">
                <a:solidFill>
                  <a:srgbClr val="0000FF"/>
                </a:solidFill>
                <a:latin typeface="隶书" pitchFamily="49" charset="-122"/>
                <a:ea typeface="隶书" pitchFamily="49" charset="-122"/>
              </a:rPr>
              <a:t>系统中只有一个</a:t>
            </a:r>
            <a:r>
              <a:rPr lang="en-US" altLang="zh-CN" sz="2800" dirty="0">
                <a:solidFill>
                  <a:srgbClr val="0000FF"/>
                </a:solidFill>
                <a:latin typeface="隶书" pitchFamily="49" charset="-122"/>
                <a:ea typeface="隶书" pitchFamily="49" charset="-122"/>
              </a:rPr>
              <a:t>8086/8088</a:t>
            </a:r>
            <a:r>
              <a:rPr lang="zh-CN" altLang="en-US" sz="2800" dirty="0">
                <a:solidFill>
                  <a:srgbClr val="0000FF"/>
                </a:solidFill>
                <a:latin typeface="隶书" pitchFamily="49" charset="-122"/>
                <a:ea typeface="隶书" pitchFamily="49" charset="-122"/>
              </a:rPr>
              <a:t>微处理器，产生全部最少的总线控制信号。该模式适用于规模较小的微机应用系统。</a:t>
            </a:r>
          </a:p>
          <a:p>
            <a:pPr marL="342900" indent="-342900">
              <a:lnSpc>
                <a:spcPct val="80000"/>
              </a:lnSpc>
              <a:spcBef>
                <a:spcPct val="60000"/>
              </a:spcBef>
              <a:buClr>
                <a:schemeClr val="tx2"/>
              </a:buClr>
              <a:buFontTx/>
              <a:buChar char="•"/>
            </a:pPr>
            <a:r>
              <a:rPr lang="zh-CN" altLang="en-US" sz="2800" dirty="0">
                <a:latin typeface="隶书" pitchFamily="49" charset="-122"/>
                <a:ea typeface="隶书" pitchFamily="49" charset="-122"/>
              </a:rPr>
              <a:t>最大工作模式</a:t>
            </a:r>
          </a:p>
          <a:p>
            <a:pPr marL="342900" indent="-342900">
              <a:lnSpc>
                <a:spcPct val="80000"/>
              </a:lnSpc>
              <a:spcBef>
                <a:spcPct val="20000"/>
              </a:spcBef>
              <a:buClr>
                <a:schemeClr val="tx2"/>
              </a:buClr>
            </a:pPr>
            <a:r>
              <a:rPr lang="zh-CN" altLang="en-US" sz="2800" dirty="0">
                <a:latin typeface="隶书" pitchFamily="49" charset="-122"/>
                <a:ea typeface="隶书" pitchFamily="49" charset="-122"/>
              </a:rPr>
              <a:t>	  </a:t>
            </a:r>
            <a:r>
              <a:rPr lang="zh-CN" altLang="en-US" sz="2800" dirty="0">
                <a:solidFill>
                  <a:srgbClr val="0000FF"/>
                </a:solidFill>
                <a:latin typeface="隶书" pitchFamily="49" charset="-122"/>
                <a:ea typeface="隶书" pitchFamily="49" charset="-122"/>
              </a:rPr>
              <a:t>系统中包含</a:t>
            </a:r>
            <a:r>
              <a:rPr lang="en-US" altLang="zh-CN" sz="2800" dirty="0">
                <a:solidFill>
                  <a:srgbClr val="0000FF"/>
                </a:solidFill>
                <a:latin typeface="隶书" pitchFamily="49" charset="-122"/>
                <a:ea typeface="隶书" pitchFamily="49" charset="-122"/>
              </a:rPr>
              <a:t>2</a:t>
            </a:r>
            <a:r>
              <a:rPr lang="zh-CN" altLang="en-US" sz="2800" dirty="0">
                <a:solidFill>
                  <a:srgbClr val="0000FF"/>
                </a:solidFill>
                <a:latin typeface="隶书" pitchFamily="49" charset="-122"/>
                <a:ea typeface="隶书" pitchFamily="49" charset="-122"/>
              </a:rPr>
              <a:t>个以上的处理器：一个主处理器</a:t>
            </a:r>
            <a:r>
              <a:rPr lang="en-US" altLang="zh-CN" sz="2800" dirty="0">
                <a:solidFill>
                  <a:srgbClr val="0000FF"/>
                </a:solidFill>
                <a:latin typeface="隶书" pitchFamily="49" charset="-122"/>
                <a:ea typeface="隶书" pitchFamily="49" charset="-122"/>
              </a:rPr>
              <a:t>(8086/8088)</a:t>
            </a:r>
            <a:r>
              <a:rPr lang="zh-CN" altLang="en-US" sz="2800" dirty="0">
                <a:solidFill>
                  <a:srgbClr val="0000FF"/>
                </a:solidFill>
                <a:latin typeface="隶书" pitchFamily="49" charset="-122"/>
                <a:ea typeface="隶书" pitchFamily="49" charset="-122"/>
              </a:rPr>
              <a:t>，其它为协处理器</a:t>
            </a: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数值运算</a:t>
            </a:r>
            <a:r>
              <a:rPr lang="en-US" altLang="zh-CN" sz="2800" dirty="0">
                <a:solidFill>
                  <a:srgbClr val="0000FF"/>
                </a:solidFill>
                <a:latin typeface="隶书" pitchFamily="49" charset="-122"/>
                <a:ea typeface="隶书" pitchFamily="49" charset="-122"/>
              </a:rPr>
              <a:t>8087</a:t>
            </a:r>
            <a:r>
              <a:rPr lang="zh-CN" altLang="en-US" sz="2800" dirty="0">
                <a:solidFill>
                  <a:srgbClr val="0000FF"/>
                </a:solidFill>
                <a:latin typeface="隶书" pitchFamily="49" charset="-122"/>
                <a:ea typeface="隶书" pitchFamily="49" charset="-122"/>
              </a:rPr>
              <a:t>、输入</a:t>
            </a: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输出 </a:t>
            </a:r>
            <a:r>
              <a:rPr lang="en-US" altLang="zh-CN" sz="2800" dirty="0">
                <a:solidFill>
                  <a:srgbClr val="0000FF"/>
                </a:solidFill>
                <a:latin typeface="隶书" pitchFamily="49" charset="-122"/>
                <a:ea typeface="隶书" pitchFamily="49" charset="-122"/>
              </a:rPr>
              <a:t>8089)</a:t>
            </a:r>
            <a:r>
              <a:rPr lang="zh-CN" altLang="en-US" sz="2800" dirty="0">
                <a:solidFill>
                  <a:srgbClr val="0000FF"/>
                </a:solidFill>
                <a:latin typeface="隶书" pitchFamily="49" charset="-122"/>
                <a:ea typeface="隶书" pitchFamily="49" charset="-122"/>
              </a:rPr>
              <a:t>。主处理器只产生部分总线控制信号。该模式适用于中、大规模的微机应用系统 </a:t>
            </a:r>
          </a:p>
          <a:p>
            <a:pPr marL="342900" indent="-342900">
              <a:lnSpc>
                <a:spcPct val="120000"/>
              </a:lnSpc>
              <a:spcBef>
                <a:spcPct val="30000"/>
              </a:spcBef>
              <a:buClr>
                <a:schemeClr val="tx2"/>
              </a:buClr>
              <a:buFontTx/>
              <a:buChar char="•"/>
            </a:pPr>
            <a:r>
              <a:rPr lang="en-US" altLang="zh-CN" sz="2800" dirty="0">
                <a:latin typeface="隶书" pitchFamily="49" charset="-122"/>
                <a:ea typeface="隶书" pitchFamily="49" charset="-122"/>
              </a:rPr>
              <a:t>8086/8088CPU</a:t>
            </a:r>
            <a:r>
              <a:rPr lang="zh-CN" altLang="en-US" sz="2800" dirty="0">
                <a:latin typeface="隶书" pitchFamily="49" charset="-122"/>
                <a:ea typeface="隶书" pitchFamily="49" charset="-122"/>
              </a:rPr>
              <a:t>都有</a:t>
            </a:r>
            <a:r>
              <a:rPr lang="en-US" altLang="zh-CN" sz="2800" dirty="0">
                <a:solidFill>
                  <a:srgbClr val="FF0000"/>
                </a:solidFill>
                <a:latin typeface="隶书" pitchFamily="49" charset="-122"/>
                <a:ea typeface="隶书" pitchFamily="49" charset="-122"/>
              </a:rPr>
              <a:t>40</a:t>
            </a:r>
            <a:r>
              <a:rPr lang="zh-CN" altLang="en-US" sz="2800" dirty="0">
                <a:latin typeface="隶书" pitchFamily="49" charset="-122"/>
                <a:ea typeface="隶书" pitchFamily="49" charset="-122"/>
              </a:rPr>
              <a:t>个引脚，其中</a:t>
            </a:r>
            <a:r>
              <a:rPr lang="en-US" altLang="zh-CN" sz="2800" dirty="0">
                <a:solidFill>
                  <a:srgbClr val="FF0000"/>
                </a:solidFill>
                <a:latin typeface="隶书" pitchFamily="49" charset="-122"/>
                <a:ea typeface="隶书" pitchFamily="49" charset="-122"/>
              </a:rPr>
              <a:t>32</a:t>
            </a:r>
            <a:r>
              <a:rPr lang="zh-CN" altLang="en-US" sz="2800" dirty="0">
                <a:latin typeface="隶书" pitchFamily="49" charset="-122"/>
                <a:ea typeface="隶书" pitchFamily="49" charset="-122"/>
              </a:rPr>
              <a:t>个引脚在两种工作模式下的名称和功能是相同的，还有</a:t>
            </a:r>
            <a:r>
              <a:rPr lang="en-US" altLang="zh-CN" sz="2800" dirty="0">
                <a:solidFill>
                  <a:srgbClr val="FF0000"/>
                </a:solidFill>
                <a:latin typeface="隶书" pitchFamily="49" charset="-122"/>
                <a:ea typeface="隶书" pitchFamily="49" charset="-122"/>
              </a:rPr>
              <a:t>8</a:t>
            </a:r>
            <a:r>
              <a:rPr lang="zh-CN" altLang="en-US" sz="2800" dirty="0">
                <a:latin typeface="隶书" pitchFamily="49" charset="-122"/>
                <a:ea typeface="隶书" pitchFamily="49" charset="-122"/>
              </a:rPr>
              <a:t>个引脚在不同的工作模式下，具有不同的名称和功能。</a:t>
            </a:r>
          </a:p>
        </p:txBody>
      </p:sp>
      <p:sp>
        <p:nvSpPr>
          <p:cNvPr id="57347" name="Text Box 5"/>
          <p:cNvSpPr txBox="1">
            <a:spLocks noChangeArrowheads="1"/>
          </p:cNvSpPr>
          <p:nvPr/>
        </p:nvSpPr>
        <p:spPr bwMode="auto">
          <a:xfrm>
            <a:off x="1330598" y="6146140"/>
            <a:ext cx="6481762"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kumimoji="1" lang="en-US" altLang="zh-CN" sz="2800" b="1" dirty="0">
                <a:solidFill>
                  <a:srgbClr val="FF0000"/>
                </a:solidFill>
                <a:latin typeface="隶书" pitchFamily="49" charset="-122"/>
                <a:ea typeface="隶书" pitchFamily="49" charset="-122"/>
              </a:rPr>
              <a:t>8086/8088</a:t>
            </a:r>
            <a:r>
              <a:rPr kumimoji="1" lang="zh-CN" altLang="en-US" sz="2800" b="1" dirty="0">
                <a:solidFill>
                  <a:srgbClr val="FF0000"/>
                </a:solidFill>
                <a:latin typeface="隶书" pitchFamily="49" charset="-122"/>
                <a:ea typeface="隶书" pitchFamily="49" charset="-122"/>
              </a:rPr>
              <a:t>的工作模式完全由硬件决定</a:t>
            </a:r>
          </a:p>
        </p:txBody>
      </p:sp>
      <p:sp>
        <p:nvSpPr>
          <p:cNvPr id="245766" name="Rectangle 6"/>
          <p:cNvSpPr>
            <a:spLocks noChangeArrowheads="1"/>
          </p:cNvSpPr>
          <p:nvPr/>
        </p:nvSpPr>
        <p:spPr bwMode="auto">
          <a:xfrm>
            <a:off x="806470" y="214290"/>
            <a:ext cx="6551612" cy="646331"/>
          </a:xfrm>
          <a:prstGeom prst="rect">
            <a:avLst/>
          </a:prstGeom>
          <a:noFill/>
          <a:ln w="9525">
            <a:noFill/>
            <a:miter lim="800000"/>
            <a:headEnd/>
            <a:tailEnd/>
          </a:ln>
          <a:effectLst/>
        </p:spPr>
        <p:txBody>
          <a:bodyPr>
            <a:spAutoFit/>
          </a:bodyPr>
          <a:lstStyle/>
          <a:p>
            <a:pPr>
              <a:defRPr/>
            </a:pP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8086/8088</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微处理器的工作模式</a:t>
            </a:r>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6" name="Rectangle 4"/>
          <p:cNvSpPr>
            <a:spLocks noChangeArrowheads="1"/>
          </p:cNvSpPr>
          <p:nvPr/>
        </p:nvSpPr>
        <p:spPr bwMode="auto">
          <a:xfrm>
            <a:off x="687388" y="115888"/>
            <a:ext cx="7772400" cy="576262"/>
          </a:xfrm>
          <a:prstGeom prst="rect">
            <a:avLst/>
          </a:prstGeom>
          <a:noFill/>
          <a:ln w="9525">
            <a:noFill/>
            <a:miter lim="800000"/>
            <a:headEnd/>
            <a:tailEnd/>
          </a:ln>
          <a:effectLst/>
        </p:spPr>
        <p:txBody>
          <a:bodyPr lIns="92075" tIns="46038" rIns="92075" bIns="46038" anchor="ctr"/>
          <a:lstStyle/>
          <a:p>
            <a:pPr>
              <a:defRPr/>
            </a:pP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8086/8088</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的系统组织</a:t>
            </a:r>
          </a:p>
        </p:txBody>
      </p:sp>
      <p:pic>
        <p:nvPicPr>
          <p:cNvPr id="274437" name="图片 2744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61" y="5257537"/>
            <a:ext cx="1625397" cy="1625397"/>
          </a:xfrm>
          <a:prstGeom prst="rect">
            <a:avLst/>
          </a:prstGeom>
        </p:spPr>
      </p:pic>
      <p:sp>
        <p:nvSpPr>
          <p:cNvPr id="45" name="云形标注 44"/>
          <p:cNvSpPr/>
          <p:nvPr/>
        </p:nvSpPr>
        <p:spPr>
          <a:xfrm>
            <a:off x="283992" y="4000046"/>
            <a:ext cx="2324282" cy="1071570"/>
          </a:xfrm>
          <a:prstGeom prst="cloudCallout">
            <a:avLst>
              <a:gd name="adj1" fmla="val -5526"/>
              <a:gd name="adj2" fmla="val 87480"/>
            </a:avLst>
          </a:prstGeom>
        </p:spPr>
        <p:style>
          <a:lnRef idx="1">
            <a:schemeClr val="accent3"/>
          </a:lnRef>
          <a:fillRef idx="3">
            <a:schemeClr val="accent3"/>
          </a:fillRef>
          <a:effectRef idx="2">
            <a:schemeClr val="accent3"/>
          </a:effectRef>
          <a:fontRef idx="minor">
            <a:schemeClr val="lt1"/>
          </a:fontRef>
        </p:style>
        <p:txBody>
          <a:bodyPr rtlCol="0" anchor="ctr"/>
          <a:lstStyle/>
          <a:p>
            <a:pPr algn="r"/>
            <a:r>
              <a:rPr lang="zh-CN" altLang="en-US" sz="2800" dirty="0">
                <a:solidFill>
                  <a:srgbClr val="0000FF"/>
                </a:solidFill>
                <a:latin typeface="隶书" pitchFamily="49" charset="-122"/>
                <a:ea typeface="隶书" pitchFamily="49" charset="-122"/>
              </a:rPr>
              <a:t>光靠</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，不行的！</a:t>
            </a:r>
            <a:endParaRPr lang="en-US" altLang="zh-CN" sz="2800" dirty="0">
              <a:solidFill>
                <a:srgbClr val="0000FF"/>
              </a:solidFill>
              <a:latin typeface="隶书" pitchFamily="49" charset="-122"/>
              <a:ea typeface="隶书" pitchFamily="49" charset="-122"/>
            </a:endParaRPr>
          </a:p>
        </p:txBody>
      </p:sp>
      <p:grpSp>
        <p:nvGrpSpPr>
          <p:cNvPr id="274445" name="组合 274444"/>
          <p:cNvGrpSpPr/>
          <p:nvPr/>
        </p:nvGrpSpPr>
        <p:grpSpPr>
          <a:xfrm>
            <a:off x="399464" y="581054"/>
            <a:ext cx="8348247" cy="4437322"/>
            <a:chOff x="687388" y="2296479"/>
            <a:chExt cx="8348247" cy="4437322"/>
          </a:xfrm>
        </p:grpSpPr>
        <p:pic>
          <p:nvPicPr>
            <p:cNvPr id="2" name="图片 1"/>
            <p:cNvPicPr>
              <a:picLocks noChangeAspect="1"/>
            </p:cNvPicPr>
            <p:nvPr/>
          </p:nvPicPr>
          <p:blipFill>
            <a:blip r:embed="rId4">
              <a:clrChange>
                <a:clrFrom>
                  <a:srgbClr val="FFFFFF"/>
                </a:clrFrom>
                <a:clrTo>
                  <a:srgbClr val="FFFFFF">
                    <a:alpha val="0"/>
                  </a:srgbClr>
                </a:clrTo>
              </a:clrChange>
            </a:blip>
            <a:stretch>
              <a:fillRect/>
            </a:stretch>
          </p:blipFill>
          <p:spPr>
            <a:xfrm>
              <a:off x="2627784" y="2889562"/>
              <a:ext cx="1400000" cy="1245714"/>
            </a:xfrm>
            <a:prstGeom prst="rect">
              <a:avLst/>
            </a:prstGeom>
          </p:spPr>
        </p:pic>
        <p:pic>
          <p:nvPicPr>
            <p:cNvPr id="3" name="图片 2"/>
            <p:cNvPicPr>
              <a:picLocks noChangeAspect="1"/>
            </p:cNvPicPr>
            <p:nvPr/>
          </p:nvPicPr>
          <p:blipFill>
            <a:blip r:embed="rId5">
              <a:clrChange>
                <a:clrFrom>
                  <a:srgbClr val="FFFFFF"/>
                </a:clrFrom>
                <a:clrTo>
                  <a:srgbClr val="FFFFFF">
                    <a:alpha val="0"/>
                  </a:srgbClr>
                </a:clrTo>
              </a:clrChange>
            </a:blip>
            <a:stretch>
              <a:fillRect/>
            </a:stretch>
          </p:blipFill>
          <p:spPr>
            <a:xfrm>
              <a:off x="7132778" y="4994113"/>
              <a:ext cx="1902857" cy="1257143"/>
            </a:xfrm>
            <a:prstGeom prst="rect">
              <a:avLst/>
            </a:prstGeom>
          </p:spPr>
        </p:pic>
        <p:pic>
          <p:nvPicPr>
            <p:cNvPr id="4" name="图片 3"/>
            <p:cNvPicPr>
              <a:picLocks noChangeAspect="1"/>
            </p:cNvPicPr>
            <p:nvPr/>
          </p:nvPicPr>
          <p:blipFill>
            <a:blip r:embed="rId6">
              <a:clrChange>
                <a:clrFrom>
                  <a:srgbClr val="FFFFFF"/>
                </a:clrFrom>
                <a:clrTo>
                  <a:srgbClr val="FFFFFF">
                    <a:alpha val="0"/>
                  </a:srgbClr>
                </a:clrTo>
              </a:clrChange>
            </a:blip>
            <a:stretch>
              <a:fillRect/>
            </a:stretch>
          </p:blipFill>
          <p:spPr>
            <a:xfrm>
              <a:off x="687388" y="2866143"/>
              <a:ext cx="1377143" cy="1251428"/>
            </a:xfrm>
            <a:prstGeom prst="rect">
              <a:avLst/>
            </a:prstGeom>
          </p:spPr>
        </p:pic>
        <p:pic>
          <p:nvPicPr>
            <p:cNvPr id="5" name="图片 4"/>
            <p:cNvPicPr>
              <a:picLocks noChangeAspect="1"/>
            </p:cNvPicPr>
            <p:nvPr/>
          </p:nvPicPr>
          <p:blipFill>
            <a:blip r:embed="rId7">
              <a:clrChange>
                <a:clrFrom>
                  <a:srgbClr val="FFFFFF"/>
                </a:clrFrom>
                <a:clrTo>
                  <a:srgbClr val="FFFFFF">
                    <a:alpha val="0"/>
                  </a:srgbClr>
                </a:clrTo>
              </a:clrChange>
            </a:blip>
            <a:stretch>
              <a:fillRect/>
            </a:stretch>
          </p:blipFill>
          <p:spPr>
            <a:xfrm>
              <a:off x="7164259" y="2561642"/>
              <a:ext cx="1765714" cy="1314286"/>
            </a:xfrm>
            <a:prstGeom prst="rect">
              <a:avLst/>
            </a:prstGeom>
          </p:spPr>
        </p:pic>
        <p:pic>
          <p:nvPicPr>
            <p:cNvPr id="7" name="图片 6"/>
            <p:cNvPicPr>
              <a:picLocks noChangeAspect="1"/>
            </p:cNvPicPr>
            <p:nvPr/>
          </p:nvPicPr>
          <p:blipFill>
            <a:blip r:embed="rId8">
              <a:clrChange>
                <a:clrFrom>
                  <a:srgbClr val="FFFFFF"/>
                </a:clrFrom>
                <a:clrTo>
                  <a:srgbClr val="FFFFFF">
                    <a:alpha val="0"/>
                  </a:srgbClr>
                </a:clrTo>
              </a:clrChange>
            </a:blip>
            <a:stretch>
              <a:fillRect/>
            </a:stretch>
          </p:blipFill>
          <p:spPr>
            <a:xfrm>
              <a:off x="4499992" y="2789000"/>
              <a:ext cx="1577143" cy="1405714"/>
            </a:xfrm>
            <a:prstGeom prst="rect">
              <a:avLst/>
            </a:prstGeom>
          </p:spPr>
        </p:pic>
        <p:pic>
          <p:nvPicPr>
            <p:cNvPr id="10" name="图片 9"/>
            <p:cNvPicPr>
              <a:picLocks noChangeAspect="1"/>
            </p:cNvPicPr>
            <p:nvPr/>
          </p:nvPicPr>
          <p:blipFill>
            <a:blip r:embed="rId8">
              <a:clrChange>
                <a:clrFrom>
                  <a:srgbClr val="FFFFFF"/>
                </a:clrFrom>
                <a:clrTo>
                  <a:srgbClr val="FFFFFF">
                    <a:alpha val="0"/>
                  </a:srgbClr>
                </a:clrTo>
              </a:clrChange>
            </a:blip>
            <a:stretch>
              <a:fillRect/>
            </a:stretch>
          </p:blipFill>
          <p:spPr>
            <a:xfrm>
              <a:off x="4499992" y="4949393"/>
              <a:ext cx="1577143" cy="1405714"/>
            </a:xfrm>
            <a:prstGeom prst="rect">
              <a:avLst/>
            </a:prstGeom>
          </p:spPr>
        </p:pic>
        <p:pic>
          <p:nvPicPr>
            <p:cNvPr id="8" name="图片 7"/>
            <p:cNvPicPr>
              <a:picLocks noChangeAspect="1"/>
            </p:cNvPicPr>
            <p:nvPr/>
          </p:nvPicPr>
          <p:blipFill>
            <a:blip r:embed="rId9">
              <a:clrChange>
                <a:clrFrom>
                  <a:srgbClr val="FFFFFF"/>
                </a:clrFrom>
                <a:clrTo>
                  <a:srgbClr val="FFFFFF">
                    <a:alpha val="0"/>
                  </a:srgbClr>
                </a:clrTo>
              </a:clrChange>
            </a:blip>
            <a:stretch>
              <a:fillRect/>
            </a:stretch>
          </p:blipFill>
          <p:spPr>
            <a:xfrm>
              <a:off x="2680165" y="4949393"/>
              <a:ext cx="1295238" cy="1438095"/>
            </a:xfrm>
            <a:prstGeom prst="rect">
              <a:avLst/>
            </a:prstGeom>
          </p:spPr>
        </p:pic>
        <p:cxnSp>
          <p:nvCxnSpPr>
            <p:cNvPr id="11" name="直接连接符 10"/>
            <p:cNvCxnSpPr/>
            <p:nvPr/>
          </p:nvCxnSpPr>
          <p:spPr>
            <a:xfrm flipV="1">
              <a:off x="2013696" y="3462120"/>
              <a:ext cx="645040" cy="27126"/>
            </a:xfrm>
            <a:prstGeom prst="line">
              <a:avLst/>
            </a:prstGeom>
            <a:ln w="76200">
              <a:solidFill>
                <a:srgbClr val="FF0000"/>
              </a:solidFill>
            </a:ln>
            <a:effectLst>
              <a:outerShdw blurRad="40000" dist="23000" dir="5400000" rotWithShape="0">
                <a:srgbClr val="FF0000">
                  <a:alpha val="35000"/>
                </a:srgbClr>
              </a:outerShdw>
            </a:effectLst>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a:xfrm flipH="1">
              <a:off x="3327784" y="4235838"/>
              <a:ext cx="1" cy="628852"/>
            </a:xfrm>
            <a:prstGeom prst="line">
              <a:avLst/>
            </a:prstGeom>
            <a:ln w="76200">
              <a:solidFill>
                <a:srgbClr val="FF0000"/>
              </a:solidFill>
            </a:ln>
            <a:effectLst>
              <a:outerShdw blurRad="40000" dist="23000" dir="5400000" rotWithShape="0">
                <a:srgbClr val="FF0000">
                  <a:alpha val="35000"/>
                </a:srgbClr>
              </a:outerShdw>
            </a:effectLst>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rot="5400000" flipH="1">
              <a:off x="4319352" y="3165989"/>
              <a:ext cx="1" cy="628852"/>
            </a:xfrm>
            <a:prstGeom prst="line">
              <a:avLst/>
            </a:prstGeom>
            <a:ln w="76200"/>
          </p:spPr>
          <p:style>
            <a:lnRef idx="3">
              <a:schemeClr val="dk1"/>
            </a:lnRef>
            <a:fillRef idx="0">
              <a:schemeClr val="dk1"/>
            </a:fillRef>
            <a:effectRef idx="2">
              <a:schemeClr val="dk1"/>
            </a:effectRef>
            <a:fontRef idx="minor">
              <a:schemeClr val="tx1"/>
            </a:fontRef>
          </p:style>
        </p:cxnSp>
        <p:cxnSp>
          <p:nvCxnSpPr>
            <p:cNvPr id="16" name="直接连接符 15"/>
            <p:cNvCxnSpPr/>
            <p:nvPr/>
          </p:nvCxnSpPr>
          <p:spPr>
            <a:xfrm flipH="1">
              <a:off x="5991845" y="3491857"/>
              <a:ext cx="1172414" cy="1"/>
            </a:xfrm>
            <a:prstGeom prst="line">
              <a:avLst/>
            </a:prstGeom>
            <a:ln w="76200">
              <a:solidFill>
                <a:srgbClr val="0000FF"/>
              </a:solidFill>
            </a:ln>
          </p:spPr>
          <p:style>
            <a:lnRef idx="3">
              <a:schemeClr val="dk1"/>
            </a:lnRef>
            <a:fillRef idx="0">
              <a:schemeClr val="dk1"/>
            </a:fillRef>
            <a:effectRef idx="2">
              <a:schemeClr val="dk1"/>
            </a:effectRef>
            <a:fontRef idx="minor">
              <a:schemeClr val="tx1"/>
            </a:fontRef>
          </p:style>
        </p:cxnSp>
        <p:cxnSp>
          <p:nvCxnSpPr>
            <p:cNvPr id="18" name="直接连接符 17"/>
            <p:cNvCxnSpPr>
              <a:endCxn id="10" idx="3"/>
            </p:cNvCxnSpPr>
            <p:nvPr/>
          </p:nvCxnSpPr>
          <p:spPr>
            <a:xfrm flipH="1">
              <a:off x="6077135" y="5622685"/>
              <a:ext cx="1241782" cy="29565"/>
            </a:xfrm>
            <a:prstGeom prst="line">
              <a:avLst/>
            </a:prstGeom>
            <a:ln w="76200">
              <a:solidFill>
                <a:srgbClr val="FFFF00"/>
              </a:solidFill>
            </a:ln>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a:xfrm flipH="1">
              <a:off x="4292065" y="5629932"/>
              <a:ext cx="341714"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a:xfrm flipH="1">
              <a:off x="4319352" y="3475683"/>
              <a:ext cx="22605" cy="2154249"/>
            </a:xfrm>
            <a:prstGeom prst="line">
              <a:avLst/>
            </a:prstGeom>
            <a:ln w="76200"/>
          </p:spPr>
          <p:style>
            <a:lnRef idx="3">
              <a:schemeClr val="dk1"/>
            </a:lnRef>
            <a:fillRef idx="0">
              <a:schemeClr val="dk1"/>
            </a:fillRef>
            <a:effectRef idx="2">
              <a:schemeClr val="dk1"/>
            </a:effectRef>
            <a:fontRef idx="minor">
              <a:schemeClr val="tx1"/>
            </a:fontRef>
          </p:style>
        </p:cxnSp>
        <p:cxnSp>
          <p:nvCxnSpPr>
            <p:cNvPr id="24" name="直接连接符 23"/>
            <p:cNvCxnSpPr/>
            <p:nvPr/>
          </p:nvCxnSpPr>
          <p:spPr>
            <a:xfrm flipH="1">
              <a:off x="6698026" y="5476248"/>
              <a:ext cx="634213" cy="0"/>
            </a:xfrm>
            <a:prstGeom prst="line">
              <a:avLst/>
            </a:prstGeom>
            <a:ln w="76200">
              <a:solidFill>
                <a:srgbClr val="0000FF"/>
              </a:solidFill>
            </a:ln>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H="1" flipV="1">
              <a:off x="6708859" y="3511422"/>
              <a:ext cx="2491" cy="1961136"/>
            </a:xfrm>
            <a:prstGeom prst="line">
              <a:avLst/>
            </a:prstGeom>
            <a:ln w="76200">
              <a:solidFill>
                <a:srgbClr val="0000FF"/>
              </a:solidFill>
            </a:ln>
          </p:spPr>
          <p:style>
            <a:lnRef idx="3">
              <a:schemeClr val="dk1"/>
            </a:lnRef>
            <a:fillRef idx="0">
              <a:schemeClr val="dk1"/>
            </a:fillRef>
            <a:effectRef idx="2">
              <a:schemeClr val="dk1"/>
            </a:effectRef>
            <a:fontRef idx="minor">
              <a:schemeClr val="tx1"/>
            </a:fontRef>
          </p:style>
        </p:cxnSp>
        <p:cxnSp>
          <p:nvCxnSpPr>
            <p:cNvPr id="33" name="直接连接符 32"/>
            <p:cNvCxnSpPr/>
            <p:nvPr/>
          </p:nvCxnSpPr>
          <p:spPr>
            <a:xfrm>
              <a:off x="6364384" y="3680756"/>
              <a:ext cx="11478" cy="1971494"/>
            </a:xfrm>
            <a:prstGeom prst="line">
              <a:avLst/>
            </a:prstGeom>
            <a:ln w="76200">
              <a:solidFill>
                <a:srgbClr val="FFFF00"/>
              </a:solidFill>
            </a:ln>
          </p:spPr>
          <p:style>
            <a:lnRef idx="3">
              <a:schemeClr val="dk1"/>
            </a:lnRef>
            <a:fillRef idx="0">
              <a:schemeClr val="dk1"/>
            </a:fillRef>
            <a:effectRef idx="2">
              <a:schemeClr val="dk1"/>
            </a:effectRef>
            <a:fontRef idx="minor">
              <a:schemeClr val="tx1"/>
            </a:fontRef>
          </p:style>
        </p:cxnSp>
        <p:cxnSp>
          <p:nvCxnSpPr>
            <p:cNvPr id="41" name="直接连接符 40"/>
            <p:cNvCxnSpPr/>
            <p:nvPr/>
          </p:nvCxnSpPr>
          <p:spPr>
            <a:xfrm flipH="1">
              <a:off x="6393641" y="3680756"/>
              <a:ext cx="752836" cy="2091"/>
            </a:xfrm>
            <a:prstGeom prst="line">
              <a:avLst/>
            </a:prstGeom>
            <a:ln w="76200">
              <a:solidFill>
                <a:srgbClr val="FFFF00"/>
              </a:solidFill>
            </a:ln>
          </p:spPr>
          <p:style>
            <a:lnRef idx="3">
              <a:schemeClr val="dk1"/>
            </a:lnRef>
            <a:fillRef idx="0">
              <a:schemeClr val="dk1"/>
            </a:fillRef>
            <a:effectRef idx="2">
              <a:schemeClr val="dk1"/>
            </a:effectRef>
            <a:fontRef idx="minor">
              <a:schemeClr val="tx1"/>
            </a:fontRef>
          </p:style>
        </p:cxnSp>
        <p:sp>
          <p:nvSpPr>
            <p:cNvPr id="274441" name="文本框 274440"/>
            <p:cNvSpPr txBox="1"/>
            <p:nvPr/>
          </p:nvSpPr>
          <p:spPr>
            <a:xfrm>
              <a:off x="845022" y="2366342"/>
              <a:ext cx="1006524" cy="523220"/>
            </a:xfrm>
            <a:prstGeom prst="rect">
              <a:avLst/>
            </a:prstGeom>
            <a:noFill/>
          </p:spPr>
          <p:txBody>
            <a:bodyPr wrap="square" rtlCol="0">
              <a:spAutoFit/>
            </a:bodyPr>
            <a:lstStyle/>
            <a:p>
              <a:r>
                <a:rPr lang="zh-CN" altLang="en-US" sz="2800" dirty="0">
                  <a:latin typeface="隶书" panose="02010509060101010101" pitchFamily="49" charset="-122"/>
                  <a:ea typeface="隶书" panose="02010509060101010101" pitchFamily="49" charset="-122"/>
                </a:rPr>
                <a:t>电源</a:t>
              </a:r>
            </a:p>
          </p:txBody>
        </p:sp>
        <p:sp>
          <p:nvSpPr>
            <p:cNvPr id="48" name="文本框 47"/>
            <p:cNvSpPr txBox="1"/>
            <p:nvPr/>
          </p:nvSpPr>
          <p:spPr>
            <a:xfrm>
              <a:off x="7674872" y="4679769"/>
              <a:ext cx="1006524" cy="523220"/>
            </a:xfrm>
            <a:prstGeom prst="rect">
              <a:avLst/>
            </a:prstGeom>
            <a:noFill/>
          </p:spPr>
          <p:txBody>
            <a:bodyPr wrap="square" rtlCol="0">
              <a:spAutoFit/>
            </a:bodyPr>
            <a:lstStyle/>
            <a:p>
              <a:r>
                <a:rPr lang="zh-CN" altLang="en-US" sz="2800" dirty="0">
                  <a:latin typeface="隶书" panose="02010509060101010101" pitchFamily="49" charset="-122"/>
                  <a:ea typeface="隶书" panose="02010509060101010101" pitchFamily="49" charset="-122"/>
                </a:rPr>
                <a:t>接口</a:t>
              </a:r>
            </a:p>
          </p:txBody>
        </p:sp>
        <p:sp>
          <p:nvSpPr>
            <p:cNvPr id="49" name="文本框 48"/>
            <p:cNvSpPr txBox="1"/>
            <p:nvPr/>
          </p:nvSpPr>
          <p:spPr>
            <a:xfrm>
              <a:off x="7580945" y="2300032"/>
              <a:ext cx="1006524" cy="523220"/>
            </a:xfrm>
            <a:prstGeom prst="rect">
              <a:avLst/>
            </a:prstGeom>
            <a:noFill/>
          </p:spPr>
          <p:txBody>
            <a:bodyPr wrap="square" rtlCol="0">
              <a:spAutoFit/>
            </a:bodyPr>
            <a:lstStyle/>
            <a:p>
              <a:r>
                <a:rPr lang="zh-CN" altLang="en-US" sz="2800" dirty="0">
                  <a:latin typeface="隶书" panose="02010509060101010101" pitchFamily="49" charset="-122"/>
                  <a:ea typeface="隶书" panose="02010509060101010101" pitchFamily="49" charset="-122"/>
                </a:rPr>
                <a:t>内存</a:t>
              </a:r>
            </a:p>
          </p:txBody>
        </p:sp>
        <p:sp>
          <p:nvSpPr>
            <p:cNvPr id="50" name="文本框 49"/>
            <p:cNvSpPr txBox="1"/>
            <p:nvPr/>
          </p:nvSpPr>
          <p:spPr>
            <a:xfrm>
              <a:off x="4785301" y="2296479"/>
              <a:ext cx="1006524" cy="523220"/>
            </a:xfrm>
            <a:prstGeom prst="rect">
              <a:avLst/>
            </a:prstGeom>
            <a:noFill/>
          </p:spPr>
          <p:txBody>
            <a:bodyPr wrap="square" rtlCol="0">
              <a:spAutoFit/>
            </a:bodyPr>
            <a:lstStyle/>
            <a:p>
              <a:r>
                <a:rPr lang="zh-CN" altLang="en-US" sz="2800" dirty="0">
                  <a:latin typeface="隶书" panose="02010509060101010101" pitchFamily="49" charset="-122"/>
                  <a:ea typeface="隶书" panose="02010509060101010101" pitchFamily="49" charset="-122"/>
                </a:rPr>
                <a:t>锁存</a:t>
              </a:r>
            </a:p>
          </p:txBody>
        </p:sp>
        <p:sp>
          <p:nvSpPr>
            <p:cNvPr id="54" name="文本框 53"/>
            <p:cNvSpPr txBox="1"/>
            <p:nvPr/>
          </p:nvSpPr>
          <p:spPr>
            <a:xfrm>
              <a:off x="4795332" y="4507514"/>
              <a:ext cx="1006524" cy="523220"/>
            </a:xfrm>
            <a:prstGeom prst="rect">
              <a:avLst/>
            </a:prstGeom>
            <a:noFill/>
          </p:spPr>
          <p:txBody>
            <a:bodyPr wrap="square" rtlCol="0">
              <a:spAutoFit/>
            </a:bodyPr>
            <a:lstStyle/>
            <a:p>
              <a:r>
                <a:rPr lang="zh-CN" altLang="en-US" sz="2800" dirty="0">
                  <a:latin typeface="隶书" panose="02010509060101010101" pitchFamily="49" charset="-122"/>
                  <a:ea typeface="隶书" panose="02010509060101010101" pitchFamily="49" charset="-122"/>
                </a:rPr>
                <a:t>缓冲</a:t>
              </a:r>
            </a:p>
          </p:txBody>
        </p:sp>
        <p:sp>
          <p:nvSpPr>
            <p:cNvPr id="55" name="文本框 54"/>
            <p:cNvSpPr txBox="1"/>
            <p:nvPr/>
          </p:nvSpPr>
          <p:spPr>
            <a:xfrm>
              <a:off x="2824522" y="6210581"/>
              <a:ext cx="1006524" cy="523220"/>
            </a:xfrm>
            <a:prstGeom prst="rect">
              <a:avLst/>
            </a:prstGeom>
            <a:noFill/>
          </p:spPr>
          <p:txBody>
            <a:bodyPr wrap="square" rtlCol="0">
              <a:spAutoFit/>
            </a:bodyPr>
            <a:lstStyle/>
            <a:p>
              <a:r>
                <a:rPr lang="zh-CN" altLang="en-US" sz="2800" dirty="0">
                  <a:latin typeface="隶书" panose="02010509060101010101" pitchFamily="49" charset="-122"/>
                  <a:ea typeface="隶书" panose="02010509060101010101" pitchFamily="49" charset="-122"/>
                </a:rPr>
                <a:t>震荡</a:t>
              </a:r>
            </a:p>
          </p:txBody>
        </p:sp>
      </p:grpSp>
      <p:sp>
        <p:nvSpPr>
          <p:cNvPr id="57" name="Rectangle 5"/>
          <p:cNvSpPr>
            <a:spLocks noChangeArrowheads="1"/>
          </p:cNvSpPr>
          <p:nvPr/>
        </p:nvSpPr>
        <p:spPr bwMode="auto">
          <a:xfrm>
            <a:off x="3390705" y="5597846"/>
            <a:ext cx="4226392" cy="954107"/>
          </a:xfrm>
          <a:prstGeom prst="rect">
            <a:avLst/>
          </a:prstGeom>
          <a:noFill/>
          <a:ln w="9525">
            <a:noFill/>
            <a:miter lim="800000"/>
            <a:headEnd/>
            <a:tailEnd/>
          </a:ln>
        </p:spPr>
        <p:txBody>
          <a:bodyPr wrap="square">
            <a:spAutoFit/>
          </a:bodyPr>
          <a:lstStyle/>
          <a:p>
            <a:r>
              <a:rPr lang="zh-CN" altLang="en-US" sz="2800" dirty="0">
                <a:latin typeface="隶书" pitchFamily="49" charset="-122"/>
                <a:ea typeface="隶书" pitchFamily="49" charset="-122"/>
              </a:rPr>
              <a:t>微机系统要记忆、交换信息，必须有外部支持芯片。</a:t>
            </a:r>
          </a:p>
        </p:txBody>
      </p:sp>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395288" y="101600"/>
            <a:ext cx="6391290" cy="646331"/>
          </a:xfrm>
          <a:prstGeom prst="rect">
            <a:avLst/>
          </a:prstGeom>
          <a:noFill/>
          <a:ln w="9525">
            <a:noFill/>
            <a:miter lim="800000"/>
            <a:headEnd/>
            <a:tailEnd/>
          </a:ln>
          <a:effectLst/>
        </p:spPr>
        <p:txBody>
          <a:bodyPr wrap="square">
            <a:spAutoFit/>
          </a:bodyPr>
          <a:lstStyle/>
          <a:p>
            <a:pPr>
              <a:defRPr/>
            </a:pPr>
            <a:r>
              <a:rPr kumimoji="1" lang="en-US" altLang="zh-CN" sz="3600" dirty="0">
                <a:effectLst>
                  <a:outerShdw blurRad="38100" dist="38100" dir="2700000" algn="tl">
                    <a:srgbClr val="C0C0C0"/>
                  </a:outerShdw>
                </a:effectLst>
                <a:latin typeface="隶书" pitchFamily="49" charset="-122"/>
                <a:ea typeface="隶书" pitchFamily="49" charset="-122"/>
              </a:rPr>
              <a:t>8088</a:t>
            </a:r>
            <a:r>
              <a:rPr kumimoji="1" lang="zh-CN" altLang="en-US" sz="3600" dirty="0">
                <a:effectLst>
                  <a:outerShdw blurRad="38100" dist="38100" dir="2700000" algn="tl">
                    <a:srgbClr val="C0C0C0"/>
                  </a:outerShdw>
                </a:effectLst>
                <a:latin typeface="隶书" pitchFamily="49" charset="-122"/>
                <a:ea typeface="隶书" pitchFamily="49" charset="-122"/>
              </a:rPr>
              <a:t>单</a:t>
            </a:r>
            <a:r>
              <a:rPr kumimoji="1" lang="en-US" altLang="zh-CN" sz="3600" dirty="0">
                <a:effectLst>
                  <a:outerShdw blurRad="38100" dist="38100" dir="2700000" algn="tl">
                    <a:srgbClr val="C0C0C0"/>
                  </a:outerShdw>
                </a:effectLst>
                <a:latin typeface="隶书" pitchFamily="49" charset="-122"/>
                <a:ea typeface="隶书" pitchFamily="49" charset="-122"/>
              </a:rPr>
              <a:t>CPU</a:t>
            </a:r>
            <a:r>
              <a:rPr kumimoji="1" lang="zh-CN" altLang="en-US" sz="3600" dirty="0">
                <a:effectLst>
                  <a:outerShdw blurRad="38100" dist="38100" dir="2700000" algn="tl">
                    <a:srgbClr val="C0C0C0"/>
                  </a:outerShdw>
                </a:effectLst>
                <a:latin typeface="隶书" pitchFamily="49" charset="-122"/>
                <a:ea typeface="隶书" pitchFamily="49" charset="-122"/>
              </a:rPr>
              <a:t>模式下系统结构</a:t>
            </a:r>
          </a:p>
        </p:txBody>
      </p:sp>
      <p:pic>
        <p:nvPicPr>
          <p:cNvPr id="71683"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85918" y="836142"/>
            <a:ext cx="5214974" cy="5736130"/>
          </a:xfrm>
          <a:prstGeom prst="rect">
            <a:avLst/>
          </a:prstGeom>
          <a:noFill/>
          <a:ln w="9525">
            <a:noFill/>
            <a:miter lim="800000"/>
            <a:headEnd/>
            <a:tailEnd/>
          </a:ln>
        </p:spPr>
      </p:pic>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395288" y="101600"/>
            <a:ext cx="6677042" cy="646331"/>
          </a:xfrm>
          <a:prstGeom prst="rect">
            <a:avLst/>
          </a:prstGeom>
          <a:noFill/>
          <a:ln w="9525">
            <a:noFill/>
            <a:miter lim="800000"/>
            <a:headEnd/>
            <a:tailEnd/>
          </a:ln>
          <a:effectLst/>
        </p:spPr>
        <p:txBody>
          <a:bodyPr wrap="square">
            <a:spAutoFit/>
          </a:bodyPr>
          <a:lstStyle/>
          <a:p>
            <a:pPr>
              <a:defRPr/>
            </a:pPr>
            <a:r>
              <a:rPr kumimoji="1" lang="en-US" altLang="zh-CN" sz="3600" dirty="0">
                <a:effectLst>
                  <a:outerShdw blurRad="38100" dist="38100" dir="2700000" algn="tl">
                    <a:srgbClr val="C0C0C0"/>
                  </a:outerShdw>
                </a:effectLst>
                <a:latin typeface="隶书" pitchFamily="49" charset="-122"/>
                <a:ea typeface="隶书" pitchFamily="49" charset="-122"/>
              </a:rPr>
              <a:t>8086</a:t>
            </a:r>
            <a:r>
              <a:rPr kumimoji="1" lang="zh-CN" altLang="en-US" sz="3600" dirty="0">
                <a:effectLst>
                  <a:outerShdw blurRad="38100" dist="38100" dir="2700000" algn="tl">
                    <a:srgbClr val="C0C0C0"/>
                  </a:outerShdw>
                </a:effectLst>
                <a:latin typeface="隶书" pitchFamily="49" charset="-122"/>
                <a:ea typeface="隶书" pitchFamily="49" charset="-122"/>
              </a:rPr>
              <a:t>单</a:t>
            </a:r>
            <a:r>
              <a:rPr kumimoji="1" lang="en-US" altLang="zh-CN" sz="3600" dirty="0">
                <a:effectLst>
                  <a:outerShdw blurRad="38100" dist="38100" dir="2700000" algn="tl">
                    <a:srgbClr val="C0C0C0"/>
                  </a:outerShdw>
                </a:effectLst>
                <a:latin typeface="隶书" pitchFamily="49" charset="-122"/>
                <a:ea typeface="隶书" pitchFamily="49" charset="-122"/>
              </a:rPr>
              <a:t>CPU</a:t>
            </a:r>
            <a:r>
              <a:rPr kumimoji="1" lang="zh-CN" altLang="en-US" sz="3600" dirty="0">
                <a:effectLst>
                  <a:outerShdw blurRad="38100" dist="38100" dir="2700000" algn="tl">
                    <a:srgbClr val="C0C0C0"/>
                  </a:outerShdw>
                </a:effectLst>
                <a:latin typeface="隶书" pitchFamily="49" charset="-122"/>
                <a:ea typeface="隶书" pitchFamily="49" charset="-122"/>
              </a:rPr>
              <a:t>模式下系统结构</a:t>
            </a:r>
          </a:p>
        </p:txBody>
      </p:sp>
      <p:pic>
        <p:nvPicPr>
          <p:cNvPr id="72708" name="Picture 4"/>
          <p:cNvPicPr>
            <a:picLocks noChangeAspect="1" noChangeArrowheads="1"/>
          </p:cNvPicPr>
          <p:nvPr/>
        </p:nvPicPr>
        <p:blipFill>
          <a:blip r:embed="rId3">
            <a:clrChange>
              <a:clrFrom>
                <a:srgbClr val="DDDDDD"/>
              </a:clrFrom>
              <a:clrTo>
                <a:srgbClr val="DDDDDD">
                  <a:alpha val="0"/>
                </a:srgbClr>
              </a:clrTo>
            </a:clrChange>
          </a:blip>
          <a:srcRect/>
          <a:stretch>
            <a:fillRect/>
          </a:stretch>
        </p:blipFill>
        <p:spPr bwMode="auto">
          <a:xfrm>
            <a:off x="1473712" y="571480"/>
            <a:ext cx="5955808" cy="5929354"/>
          </a:xfrm>
          <a:prstGeom prst="rect">
            <a:avLst/>
          </a:prstGeom>
          <a:noFill/>
          <a:ln w="9525">
            <a:noFill/>
            <a:miter lim="800000"/>
            <a:headEnd/>
            <a:tailEnd/>
          </a:ln>
        </p:spPr>
      </p:pic>
    </p:spTree>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395288" y="101600"/>
            <a:ext cx="6319852" cy="646331"/>
          </a:xfrm>
          <a:prstGeom prst="rect">
            <a:avLst/>
          </a:prstGeom>
          <a:noFill/>
          <a:ln w="9525">
            <a:noFill/>
            <a:miter lim="800000"/>
            <a:headEnd/>
            <a:tailEnd/>
          </a:ln>
          <a:effectLst/>
        </p:spPr>
        <p:txBody>
          <a:bodyPr wrap="square">
            <a:spAutoFit/>
          </a:bodyPr>
          <a:lstStyle/>
          <a:p>
            <a:pPr>
              <a:defRPr/>
            </a:pPr>
            <a:r>
              <a:rPr kumimoji="1" lang="en-US" altLang="zh-CN" sz="3600" dirty="0">
                <a:effectLst>
                  <a:outerShdw blurRad="38100" dist="38100" dir="2700000" algn="tl">
                    <a:srgbClr val="C0C0C0"/>
                  </a:outerShdw>
                </a:effectLst>
                <a:latin typeface="隶书" pitchFamily="49" charset="-122"/>
                <a:ea typeface="隶书" pitchFamily="49" charset="-122"/>
              </a:rPr>
              <a:t>8088</a:t>
            </a:r>
            <a:r>
              <a:rPr kumimoji="1" lang="zh-CN" altLang="en-US" sz="3600" dirty="0">
                <a:effectLst>
                  <a:outerShdw blurRad="38100" dist="38100" dir="2700000" algn="tl">
                    <a:srgbClr val="C0C0C0"/>
                  </a:outerShdw>
                </a:effectLst>
                <a:latin typeface="隶书" pitchFamily="49" charset="-122"/>
                <a:ea typeface="隶书" pitchFamily="49" charset="-122"/>
              </a:rPr>
              <a:t>多</a:t>
            </a:r>
            <a:r>
              <a:rPr kumimoji="1" lang="en-US" altLang="zh-CN" sz="3600" dirty="0">
                <a:effectLst>
                  <a:outerShdw blurRad="38100" dist="38100" dir="2700000" algn="tl">
                    <a:srgbClr val="C0C0C0"/>
                  </a:outerShdw>
                </a:effectLst>
                <a:latin typeface="隶书" pitchFamily="49" charset="-122"/>
                <a:ea typeface="隶书" pitchFamily="49" charset="-122"/>
              </a:rPr>
              <a:t>CPU</a:t>
            </a:r>
            <a:r>
              <a:rPr kumimoji="1" lang="zh-CN" altLang="en-US" sz="3600" dirty="0">
                <a:effectLst>
                  <a:outerShdw blurRad="38100" dist="38100" dir="2700000" algn="tl">
                    <a:srgbClr val="C0C0C0"/>
                  </a:outerShdw>
                </a:effectLst>
                <a:latin typeface="隶书" pitchFamily="49" charset="-122"/>
                <a:ea typeface="隶书" pitchFamily="49" charset="-122"/>
              </a:rPr>
              <a:t>模式下系统结构</a:t>
            </a:r>
          </a:p>
        </p:txBody>
      </p:sp>
      <p:sp>
        <p:nvSpPr>
          <p:cNvPr id="73731" name="Rectangle 3"/>
          <p:cNvSpPr>
            <a:spLocks noChangeArrowheads="1"/>
          </p:cNvSpPr>
          <p:nvPr/>
        </p:nvSpPr>
        <p:spPr bwMode="auto">
          <a:xfrm>
            <a:off x="500034" y="834187"/>
            <a:ext cx="3786214" cy="5952399"/>
          </a:xfrm>
          <a:prstGeom prst="rect">
            <a:avLst/>
          </a:prstGeom>
          <a:noFill/>
          <a:ln w="9525">
            <a:noFill/>
            <a:miter lim="800000"/>
            <a:headEnd/>
            <a:tailEnd/>
          </a:ln>
        </p:spPr>
        <p:txBody>
          <a:bodyPr wrap="square">
            <a:spAutoFit/>
          </a:bodyPr>
          <a:lstStyle/>
          <a:p>
            <a:pPr>
              <a:lnSpc>
                <a:spcPct val="85000"/>
              </a:lnSpc>
            </a:pPr>
            <a:r>
              <a:rPr lang="en-US" altLang="zh-CN" sz="2400" dirty="0">
                <a:latin typeface="隶书" pitchFamily="49" charset="-122"/>
                <a:ea typeface="隶书" pitchFamily="49" charset="-122"/>
              </a:rPr>
              <a:t>    </a:t>
            </a:r>
            <a:r>
              <a:rPr lang="zh-CN" altLang="en-US" sz="2800" dirty="0">
                <a:latin typeface="隶书" pitchFamily="49" charset="-122"/>
                <a:ea typeface="隶书" pitchFamily="49" charset="-122"/>
              </a:rPr>
              <a:t>对于</a:t>
            </a:r>
            <a:r>
              <a:rPr lang="en-US" altLang="zh-CN" sz="2800" dirty="0">
                <a:latin typeface="隶书" pitchFamily="49" charset="-122"/>
                <a:ea typeface="隶书" pitchFamily="49" charset="-122"/>
              </a:rPr>
              <a:t>8088</a:t>
            </a:r>
            <a:r>
              <a:rPr lang="zh-CN" altLang="en-US" sz="2800" dirty="0">
                <a:latin typeface="隶书" pitchFamily="49" charset="-122"/>
                <a:ea typeface="隶书" pitchFamily="49" charset="-122"/>
              </a:rPr>
              <a:t>多</a:t>
            </a:r>
            <a:r>
              <a:rPr lang="en-US" altLang="zh-CN" sz="2800" dirty="0">
                <a:latin typeface="隶书" pitchFamily="49" charset="-122"/>
                <a:ea typeface="隶书" pitchFamily="49" charset="-122"/>
              </a:rPr>
              <a:t>CPU</a:t>
            </a:r>
            <a:r>
              <a:rPr lang="zh-CN" altLang="en-US" sz="2800" dirty="0">
                <a:latin typeface="隶书" pitchFamily="49" charset="-122"/>
                <a:ea typeface="隶书" pitchFamily="49" charset="-122"/>
              </a:rPr>
              <a:t>系统与单</a:t>
            </a:r>
            <a:r>
              <a:rPr lang="en-US" altLang="zh-CN" sz="2800" dirty="0">
                <a:latin typeface="隶书" pitchFamily="49" charset="-122"/>
                <a:ea typeface="隶书" pitchFamily="49" charset="-122"/>
              </a:rPr>
              <a:t>CPU</a:t>
            </a:r>
            <a:r>
              <a:rPr lang="zh-CN" altLang="en-US" sz="2800" dirty="0">
                <a:latin typeface="隶书" pitchFamily="49" charset="-122"/>
                <a:ea typeface="隶书" pitchFamily="49" charset="-122"/>
              </a:rPr>
              <a:t>系统的主要区别：部分控制总线由</a:t>
            </a:r>
            <a:r>
              <a:rPr lang="en-US" altLang="zh-CN" sz="2800" dirty="0">
                <a:latin typeface="隶书" pitchFamily="49" charset="-122"/>
                <a:ea typeface="隶书" pitchFamily="49" charset="-122"/>
              </a:rPr>
              <a:t>8288</a:t>
            </a:r>
            <a:r>
              <a:rPr lang="zh-CN" altLang="en-US" sz="2800" dirty="0">
                <a:latin typeface="隶书" pitchFamily="49" charset="-122"/>
                <a:ea typeface="隶书" pitchFamily="49" charset="-122"/>
              </a:rPr>
              <a:t>总线控制器提供。如：</a:t>
            </a:r>
            <a:r>
              <a:rPr lang="en-US" altLang="zh-CN" sz="2800" dirty="0">
                <a:latin typeface="隶书" pitchFamily="49" charset="-122"/>
                <a:ea typeface="隶书" pitchFamily="49" charset="-122"/>
              </a:rPr>
              <a:t>MRDC</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MWTC</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IORC</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IOWC</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INTA</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ALE</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DT/R</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DEN</a:t>
            </a:r>
            <a:r>
              <a:rPr lang="en-US" altLang="zh-CN" sz="2800" dirty="0">
                <a:latin typeface="Arial" charset="0"/>
                <a:ea typeface="隶书" pitchFamily="49" charset="-122"/>
              </a:rPr>
              <a:t>……</a:t>
            </a:r>
            <a:endParaRPr lang="en-US" altLang="zh-CN" sz="2800" dirty="0">
              <a:latin typeface="隶书" pitchFamily="49" charset="-122"/>
              <a:ea typeface="隶书" pitchFamily="49" charset="-122"/>
            </a:endParaRPr>
          </a:p>
          <a:p>
            <a:pPr>
              <a:lnSpc>
                <a:spcPct val="85000"/>
              </a:lnSpc>
            </a:pPr>
            <a:r>
              <a:rPr lang="zh-CN" altLang="en-US" sz="2800" dirty="0">
                <a:solidFill>
                  <a:srgbClr val="0000FF"/>
                </a:solidFill>
                <a:latin typeface="隶书" pitchFamily="49" charset="-122"/>
                <a:ea typeface="隶书" pitchFamily="49" charset="-122"/>
              </a:rPr>
              <a:t>多处理器系统的问题：</a:t>
            </a:r>
          </a:p>
          <a:p>
            <a:pPr>
              <a:lnSpc>
                <a:spcPct val="85000"/>
              </a:lnSpc>
            </a:pPr>
            <a:r>
              <a:rPr lang="en-US" altLang="zh-CN" sz="2800" dirty="0">
                <a:latin typeface="隶书" pitchFamily="49" charset="-122"/>
                <a:ea typeface="隶书" pitchFamily="49" charset="-122"/>
              </a:rPr>
              <a:t>1</a:t>
            </a:r>
            <a:r>
              <a:rPr lang="zh-CN" altLang="en-US" sz="2800" dirty="0">
                <a:latin typeface="隶书" pitchFamily="49" charset="-122"/>
                <a:ea typeface="隶书" pitchFamily="49" charset="-122"/>
              </a:rPr>
              <a:t>、并行处理时，多处理器间的同步。</a:t>
            </a:r>
          </a:p>
          <a:p>
            <a:pPr>
              <a:lnSpc>
                <a:spcPct val="85000"/>
              </a:lnSpc>
            </a:pPr>
            <a:r>
              <a:rPr lang="en-US" altLang="zh-CN" sz="2800" dirty="0">
                <a:latin typeface="隶书" pitchFamily="49" charset="-122"/>
                <a:ea typeface="隶书" pitchFamily="49" charset="-122"/>
              </a:rPr>
              <a:t>2</a:t>
            </a:r>
            <a:r>
              <a:rPr lang="zh-CN" altLang="en-US" sz="2800" dirty="0">
                <a:latin typeface="隶书" pitchFamily="49" charset="-122"/>
                <a:ea typeface="隶书" pitchFamily="49" charset="-122"/>
              </a:rPr>
              <a:t>、多处理器间任务协调操作。</a:t>
            </a:r>
          </a:p>
          <a:p>
            <a:pPr>
              <a:lnSpc>
                <a:spcPct val="85000"/>
              </a:lnSpc>
            </a:pPr>
            <a:r>
              <a:rPr lang="en-US" altLang="zh-CN" sz="2800" dirty="0">
                <a:latin typeface="隶书" pitchFamily="49" charset="-122"/>
                <a:ea typeface="隶书" pitchFamily="49" charset="-122"/>
              </a:rPr>
              <a:t>3</a:t>
            </a:r>
            <a:r>
              <a:rPr lang="zh-CN" altLang="en-US" sz="2800" dirty="0">
                <a:latin typeface="隶书" pitchFamily="49" charset="-122"/>
                <a:ea typeface="隶书" pitchFamily="49" charset="-122"/>
              </a:rPr>
              <a:t>、多处理器系统公用设备的共享与分配。</a:t>
            </a:r>
          </a:p>
          <a:p>
            <a:pPr>
              <a:lnSpc>
                <a:spcPct val="85000"/>
              </a:lnSpc>
            </a:pPr>
            <a:r>
              <a:rPr lang="en-US" altLang="zh-CN" sz="2800" dirty="0">
                <a:latin typeface="隶书" pitchFamily="49" charset="-122"/>
                <a:ea typeface="隶书" pitchFamily="49" charset="-122"/>
              </a:rPr>
              <a:t>4</a:t>
            </a:r>
            <a:r>
              <a:rPr lang="zh-CN" altLang="en-US" sz="2800" dirty="0">
                <a:latin typeface="隶书" pitchFamily="49" charset="-122"/>
                <a:ea typeface="隶书" pitchFamily="49" charset="-122"/>
              </a:rPr>
              <a:t>、系统总线控制权的占有。</a:t>
            </a:r>
          </a:p>
        </p:txBody>
      </p:sp>
      <p:pic>
        <p:nvPicPr>
          <p:cNvPr id="73732" name="Picture 4"/>
          <p:cNvPicPr>
            <a:picLocks noChangeAspect="1" noChangeArrowheads="1"/>
          </p:cNvPicPr>
          <p:nvPr/>
        </p:nvPicPr>
        <p:blipFill>
          <a:blip r:embed="rId2">
            <a:clrChange>
              <a:clrFrom>
                <a:srgbClr val="FFFFCC"/>
              </a:clrFrom>
              <a:clrTo>
                <a:srgbClr val="FFFFCC">
                  <a:alpha val="0"/>
                </a:srgbClr>
              </a:clrTo>
            </a:clrChange>
          </a:blip>
          <a:srcRect/>
          <a:stretch>
            <a:fillRect/>
          </a:stretch>
        </p:blipFill>
        <p:spPr bwMode="auto">
          <a:xfrm>
            <a:off x="4283075" y="1031893"/>
            <a:ext cx="4860925" cy="4968875"/>
          </a:xfrm>
          <a:prstGeom prst="rect">
            <a:avLst/>
          </a:prstGeom>
          <a:noFill/>
          <a:ln w="9525">
            <a:noFill/>
            <a:miter lim="800000"/>
            <a:headEnd/>
            <a:tailEnd/>
          </a:ln>
        </p:spPr>
      </p:pic>
    </p:spTree>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395288" y="101600"/>
            <a:ext cx="6319852" cy="646331"/>
          </a:xfrm>
          <a:prstGeom prst="rect">
            <a:avLst/>
          </a:prstGeom>
          <a:noFill/>
          <a:ln w="9525">
            <a:noFill/>
            <a:miter lim="800000"/>
            <a:headEnd/>
            <a:tailEnd/>
          </a:ln>
          <a:effectLst/>
        </p:spPr>
        <p:txBody>
          <a:bodyPr wrap="square">
            <a:spAutoFit/>
          </a:bodyPr>
          <a:lstStyle/>
          <a:p>
            <a:pPr>
              <a:defRPr/>
            </a:pPr>
            <a:r>
              <a:rPr kumimoji="1" lang="en-US" altLang="zh-CN" sz="3600" dirty="0">
                <a:effectLst>
                  <a:outerShdw blurRad="38100" dist="38100" dir="2700000" algn="tl">
                    <a:srgbClr val="C0C0C0"/>
                  </a:outerShdw>
                </a:effectLst>
                <a:latin typeface="隶书" pitchFamily="49" charset="-122"/>
                <a:ea typeface="隶书" pitchFamily="49" charset="-122"/>
              </a:rPr>
              <a:t>8086</a:t>
            </a:r>
            <a:r>
              <a:rPr kumimoji="1" lang="zh-CN" altLang="en-US" sz="3600" dirty="0">
                <a:effectLst>
                  <a:outerShdw blurRad="38100" dist="38100" dir="2700000" algn="tl">
                    <a:srgbClr val="C0C0C0"/>
                  </a:outerShdw>
                </a:effectLst>
                <a:latin typeface="隶书" pitchFamily="49" charset="-122"/>
                <a:ea typeface="隶书" pitchFamily="49" charset="-122"/>
              </a:rPr>
              <a:t>多</a:t>
            </a:r>
            <a:r>
              <a:rPr kumimoji="1" lang="en-US" altLang="zh-CN" sz="3600" dirty="0">
                <a:effectLst>
                  <a:outerShdw blurRad="38100" dist="38100" dir="2700000" algn="tl">
                    <a:srgbClr val="C0C0C0"/>
                  </a:outerShdw>
                </a:effectLst>
                <a:latin typeface="隶书" pitchFamily="49" charset="-122"/>
                <a:ea typeface="隶书" pitchFamily="49" charset="-122"/>
              </a:rPr>
              <a:t>CPU</a:t>
            </a:r>
            <a:r>
              <a:rPr kumimoji="1" lang="zh-CN" altLang="en-US" sz="3600" dirty="0">
                <a:effectLst>
                  <a:outerShdw blurRad="38100" dist="38100" dir="2700000" algn="tl">
                    <a:srgbClr val="C0C0C0"/>
                  </a:outerShdw>
                </a:effectLst>
                <a:latin typeface="隶书" pitchFamily="49" charset="-122"/>
                <a:ea typeface="隶书" pitchFamily="49" charset="-122"/>
              </a:rPr>
              <a:t>模式下系统结构</a:t>
            </a:r>
          </a:p>
        </p:txBody>
      </p:sp>
      <p:pic>
        <p:nvPicPr>
          <p:cNvPr id="74755" name="Picture 4"/>
          <p:cNvPicPr>
            <a:picLocks noChangeAspect="1" noChangeArrowheads="1"/>
          </p:cNvPicPr>
          <p:nvPr/>
        </p:nvPicPr>
        <p:blipFill>
          <a:blip r:embed="rId2">
            <a:clrChange>
              <a:clrFrom>
                <a:srgbClr val="DDDDDD"/>
              </a:clrFrom>
              <a:clrTo>
                <a:srgbClr val="DDDDDD">
                  <a:alpha val="0"/>
                </a:srgbClr>
              </a:clrTo>
            </a:clrChange>
          </a:blip>
          <a:srcRect/>
          <a:stretch>
            <a:fillRect/>
          </a:stretch>
        </p:blipFill>
        <p:spPr bwMode="auto">
          <a:xfrm>
            <a:off x="755650" y="692150"/>
            <a:ext cx="7920038" cy="5935663"/>
          </a:xfrm>
          <a:prstGeom prst="rect">
            <a:avLst/>
          </a:prstGeom>
          <a:noFill/>
          <a:ln w="9525">
            <a:noFill/>
            <a:miter lim="800000"/>
            <a:headEnd/>
            <a:tailEnd/>
          </a:ln>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p:cNvSpPr>
            <a:spLocks noChangeArrowheads="1"/>
          </p:cNvSpPr>
          <p:nvPr/>
        </p:nvSpPr>
        <p:spPr bwMode="white">
          <a:xfrm>
            <a:off x="914400" y="333375"/>
            <a:ext cx="7391400" cy="809609"/>
          </a:xfrm>
          <a:prstGeom prst="rect">
            <a:avLst/>
          </a:prstGeom>
          <a:noFill/>
          <a:ln w="9525">
            <a:noFill/>
            <a:miter lim="800000"/>
            <a:headEnd/>
            <a:tailEnd/>
          </a:ln>
          <a:effectLst/>
        </p:spPr>
        <p:txBody>
          <a:bodyPr anchor="ctr"/>
          <a:lstStyle/>
          <a:p>
            <a:pPr algn="ctr">
              <a:defRPr/>
            </a:pP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第三代（</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1978-1980</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年）：</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16</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位微处理器</a:t>
            </a:r>
          </a:p>
        </p:txBody>
      </p:sp>
      <p:sp>
        <p:nvSpPr>
          <p:cNvPr id="221189" name="Rectangle 5"/>
          <p:cNvSpPr>
            <a:spLocks noChangeArrowheads="1"/>
          </p:cNvSpPr>
          <p:nvPr/>
        </p:nvSpPr>
        <p:spPr bwMode="auto">
          <a:xfrm>
            <a:off x="457200" y="1196975"/>
            <a:ext cx="8218488" cy="5400675"/>
          </a:xfrm>
          <a:prstGeom prst="rect">
            <a:avLst/>
          </a:prstGeom>
          <a:noFill/>
          <a:ln w="9525">
            <a:noFill/>
            <a:miter lim="800000"/>
            <a:headEnd/>
            <a:tailEnd/>
          </a:ln>
          <a:effectLst/>
        </p:spPr>
        <p:txBody>
          <a:bodyPr/>
          <a:lstStyle/>
          <a:p>
            <a:pPr marL="185738" indent="-185738">
              <a:spcBef>
                <a:spcPct val="20000"/>
              </a:spcBef>
              <a:buClr>
                <a:schemeClr val="tx2"/>
              </a:buClr>
              <a:buFontTx/>
              <a:buChar char="•"/>
              <a:defRPr/>
            </a:pPr>
            <a:r>
              <a:rPr kumimoji="1" lang="en-US" altLang="zh-CN" sz="2800" b="1" dirty="0">
                <a:latin typeface="隶书" pitchFamily="49" charset="-122"/>
                <a:ea typeface="隶书" pitchFamily="49" charset="-122"/>
              </a:rPr>
              <a:t>Intel</a:t>
            </a:r>
            <a:r>
              <a:rPr kumimoji="1" lang="zh-CN" altLang="en-US" sz="2800" b="1" dirty="0">
                <a:latin typeface="隶书" pitchFamily="49" charset="-122"/>
                <a:ea typeface="隶书" pitchFamily="49" charset="-122"/>
              </a:rPr>
              <a:t>公司的</a:t>
            </a:r>
            <a:r>
              <a:rPr kumimoji="1" lang="en-US" altLang="zh-CN" sz="2800" b="1" dirty="0">
                <a:latin typeface="隶书" pitchFamily="49" charset="-122"/>
                <a:ea typeface="隶书" pitchFamily="49" charset="-122"/>
              </a:rPr>
              <a:t>8086/8088</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80286</a:t>
            </a:r>
            <a:r>
              <a:rPr kumimoji="1" lang="zh-CN" altLang="en-US" sz="2800" b="1" dirty="0">
                <a:latin typeface="隶书" pitchFamily="49" charset="-122"/>
                <a:ea typeface="隶书" pitchFamily="49" charset="-122"/>
              </a:rPr>
              <a:t>，</a:t>
            </a:r>
            <a:r>
              <a:rPr kumimoji="1" lang="en-US" altLang="zh-CN" sz="2800" b="1" dirty="0">
                <a:latin typeface="隶书" pitchFamily="49" charset="-122"/>
                <a:ea typeface="隶书" pitchFamily="49" charset="-122"/>
              </a:rPr>
              <a:t>Motorola</a:t>
            </a:r>
            <a:r>
              <a:rPr kumimoji="1" lang="zh-CN" altLang="en-US" sz="2800" b="1" dirty="0">
                <a:latin typeface="隶书" pitchFamily="49" charset="-122"/>
                <a:ea typeface="隶书" pitchFamily="49" charset="-122"/>
              </a:rPr>
              <a:t>公司的</a:t>
            </a:r>
            <a:r>
              <a:rPr kumimoji="1" lang="en-US" altLang="zh-CN" sz="2800" b="1" dirty="0">
                <a:latin typeface="隶书" pitchFamily="49" charset="-122"/>
                <a:ea typeface="隶书" pitchFamily="49" charset="-122"/>
              </a:rPr>
              <a:t>M68000</a:t>
            </a:r>
            <a:r>
              <a:rPr kumimoji="1" lang="zh-CN" altLang="en-US" sz="2800" b="1" dirty="0">
                <a:latin typeface="隶书" pitchFamily="49" charset="-122"/>
                <a:ea typeface="隶书" pitchFamily="49" charset="-122"/>
              </a:rPr>
              <a:t>和</a:t>
            </a:r>
            <a:r>
              <a:rPr kumimoji="1" lang="en-US" altLang="zh-CN" sz="2800" b="1" dirty="0" err="1">
                <a:latin typeface="隶书" pitchFamily="49" charset="-122"/>
                <a:ea typeface="隶书" pitchFamily="49" charset="-122"/>
              </a:rPr>
              <a:t>Zilog</a:t>
            </a:r>
            <a:r>
              <a:rPr kumimoji="1" lang="en-US" altLang="zh-CN" sz="2800" b="1" dirty="0">
                <a:latin typeface="隶书" pitchFamily="49" charset="-122"/>
                <a:ea typeface="隶书" pitchFamily="49" charset="-122"/>
              </a:rPr>
              <a:t> </a:t>
            </a:r>
            <a:r>
              <a:rPr kumimoji="1" lang="zh-CN" altLang="en-US" sz="2800" b="1" dirty="0">
                <a:latin typeface="隶书" pitchFamily="49" charset="-122"/>
                <a:ea typeface="隶书" pitchFamily="49" charset="-122"/>
              </a:rPr>
              <a:t>公司的</a:t>
            </a:r>
            <a:r>
              <a:rPr kumimoji="1" lang="en-US" altLang="zh-CN" sz="2800" b="1" dirty="0">
                <a:latin typeface="隶书" pitchFamily="49" charset="-122"/>
                <a:ea typeface="隶书" pitchFamily="49" charset="-122"/>
              </a:rPr>
              <a:t>Z8000</a:t>
            </a:r>
          </a:p>
          <a:p>
            <a:pPr marL="185738" indent="-185738">
              <a:spcBef>
                <a:spcPct val="20000"/>
              </a:spcBef>
              <a:buClr>
                <a:schemeClr val="tx2"/>
              </a:buClr>
              <a:buFontTx/>
              <a:buChar char="•"/>
              <a:defRPr/>
            </a:pPr>
            <a:r>
              <a:rPr kumimoji="1" lang="zh-CN" altLang="en-US" sz="2800" b="1" dirty="0">
                <a:solidFill>
                  <a:srgbClr val="0000FF"/>
                </a:solidFill>
                <a:latin typeface="隶书" pitchFamily="49" charset="-122"/>
                <a:ea typeface="隶书" pitchFamily="49" charset="-122"/>
              </a:rPr>
              <a:t>特点</a:t>
            </a:r>
            <a:r>
              <a:rPr kumimoji="1" lang="en-US" altLang="zh-CN" sz="2800" b="1" dirty="0">
                <a:solidFill>
                  <a:srgbClr val="0000FF"/>
                </a:solidFill>
                <a:latin typeface="隶书" pitchFamily="49" charset="-122"/>
                <a:ea typeface="隶书" pitchFamily="49" charset="-122"/>
              </a:rPr>
              <a:t>:</a:t>
            </a:r>
          </a:p>
          <a:p>
            <a:pPr marL="185738" indent="-185738">
              <a:spcBef>
                <a:spcPct val="20000"/>
              </a:spcBef>
              <a:buClr>
                <a:schemeClr val="tx2"/>
              </a:buClr>
              <a:buFontTx/>
              <a:buChar char="•"/>
              <a:defRPr/>
            </a:pPr>
            <a:r>
              <a:rPr kumimoji="1" lang="en-US" altLang="zh-CN" sz="2800" b="1" dirty="0">
                <a:solidFill>
                  <a:srgbClr val="0000FF"/>
                </a:solidFill>
                <a:latin typeface="隶书" pitchFamily="49" charset="-122"/>
                <a:ea typeface="隶书" pitchFamily="49" charset="-122"/>
              </a:rPr>
              <a:t>1.</a:t>
            </a:r>
            <a:r>
              <a:rPr kumimoji="1" lang="zh-CN" altLang="en-US" sz="2800" b="1" dirty="0">
                <a:solidFill>
                  <a:srgbClr val="0000FF"/>
                </a:solidFill>
                <a:latin typeface="隶书" pitchFamily="49" charset="-122"/>
                <a:ea typeface="隶书" pitchFamily="49" charset="-122"/>
              </a:rPr>
              <a:t>字长：</a:t>
            </a:r>
            <a:r>
              <a:rPr kumimoji="1" lang="en-US" altLang="zh-CN" sz="2800" b="1" dirty="0">
                <a:solidFill>
                  <a:srgbClr val="0000FF"/>
                </a:solidFill>
                <a:latin typeface="隶书" pitchFamily="49" charset="-122"/>
                <a:ea typeface="隶书" pitchFamily="49" charset="-122"/>
              </a:rPr>
              <a:t>16</a:t>
            </a:r>
            <a:r>
              <a:rPr kumimoji="1" lang="zh-CN" altLang="en-US" sz="2800" b="1" dirty="0">
                <a:solidFill>
                  <a:srgbClr val="0000FF"/>
                </a:solidFill>
                <a:latin typeface="隶书" pitchFamily="49" charset="-122"/>
                <a:ea typeface="隶书" pitchFamily="49" charset="-122"/>
              </a:rPr>
              <a:t>位</a:t>
            </a:r>
          </a:p>
          <a:p>
            <a:pPr marL="185738" indent="-185738">
              <a:spcBef>
                <a:spcPct val="20000"/>
              </a:spcBef>
              <a:buClr>
                <a:schemeClr val="tx2"/>
              </a:buClr>
              <a:buFontTx/>
              <a:buChar char="•"/>
              <a:defRPr/>
            </a:pPr>
            <a:r>
              <a:rPr kumimoji="1" lang="en-US" altLang="zh-CN" sz="2800" b="1" dirty="0">
                <a:solidFill>
                  <a:srgbClr val="0000FF"/>
                </a:solidFill>
                <a:latin typeface="隶书" pitchFamily="49" charset="-122"/>
                <a:ea typeface="隶书" pitchFamily="49" charset="-122"/>
              </a:rPr>
              <a:t>2.</a:t>
            </a:r>
            <a:r>
              <a:rPr kumimoji="1" lang="zh-CN" altLang="en-US" sz="2800" b="1" dirty="0">
                <a:solidFill>
                  <a:srgbClr val="0000FF"/>
                </a:solidFill>
                <a:latin typeface="隶书" pitchFamily="49" charset="-122"/>
                <a:ea typeface="隶书" pitchFamily="49" charset="-122"/>
              </a:rPr>
              <a:t>时钟频率：</a:t>
            </a:r>
            <a:r>
              <a:rPr kumimoji="1" lang="en-US" altLang="zh-CN" sz="2800" b="1" dirty="0">
                <a:solidFill>
                  <a:srgbClr val="0000FF"/>
                </a:solidFill>
                <a:latin typeface="隶书" pitchFamily="49" charset="-122"/>
                <a:ea typeface="隶书" pitchFamily="49" charset="-122"/>
              </a:rPr>
              <a:t>5</a:t>
            </a:r>
            <a:r>
              <a:rPr kumimoji="1" lang="en-US" altLang="zh-CN" sz="2800" b="1" dirty="0">
                <a:solidFill>
                  <a:srgbClr val="0000FF"/>
                </a:solidFill>
                <a:latin typeface="Times New Roman"/>
                <a:ea typeface="隶书" pitchFamily="49" charset="-122"/>
                <a:cs typeface="Times New Roman"/>
              </a:rPr>
              <a:t>~</a:t>
            </a:r>
            <a:r>
              <a:rPr kumimoji="1" lang="en-US" altLang="zh-CN" sz="2800" b="1" dirty="0">
                <a:solidFill>
                  <a:srgbClr val="0000FF"/>
                </a:solidFill>
                <a:latin typeface="隶书" pitchFamily="49" charset="-122"/>
                <a:ea typeface="隶书" pitchFamily="49" charset="-122"/>
              </a:rPr>
              <a:t>40MHz</a:t>
            </a:r>
          </a:p>
          <a:p>
            <a:pPr marL="185738" indent="-185738">
              <a:spcBef>
                <a:spcPct val="20000"/>
              </a:spcBef>
              <a:buClr>
                <a:schemeClr val="tx2"/>
              </a:buClr>
              <a:buFontTx/>
              <a:buChar char="•"/>
              <a:defRPr/>
            </a:pPr>
            <a:r>
              <a:rPr kumimoji="1" lang="en-US" altLang="zh-CN" sz="2800" b="1" dirty="0">
                <a:solidFill>
                  <a:srgbClr val="0000FF"/>
                </a:solidFill>
                <a:latin typeface="隶书" pitchFamily="49" charset="-122"/>
                <a:ea typeface="隶书" pitchFamily="49" charset="-122"/>
              </a:rPr>
              <a:t>3.</a:t>
            </a:r>
            <a:r>
              <a:rPr kumimoji="1" lang="zh-CN" altLang="en-US" sz="2800" b="1" dirty="0">
                <a:solidFill>
                  <a:srgbClr val="0000FF"/>
                </a:solidFill>
                <a:latin typeface="隶书" pitchFamily="49" charset="-122"/>
                <a:ea typeface="隶书" pitchFamily="49" charset="-122"/>
              </a:rPr>
              <a:t>平均执行指令时间：</a:t>
            </a:r>
            <a:r>
              <a:rPr kumimoji="1" lang="en-US" altLang="zh-CN" sz="2800" b="1" dirty="0">
                <a:solidFill>
                  <a:srgbClr val="0000FF"/>
                </a:solidFill>
                <a:latin typeface="隶书" pitchFamily="49" charset="-122"/>
                <a:ea typeface="隶书" pitchFamily="49" charset="-122"/>
              </a:rPr>
              <a:t>0.5μs</a:t>
            </a:r>
          </a:p>
          <a:p>
            <a:pPr marL="185738" indent="-185738">
              <a:spcBef>
                <a:spcPct val="20000"/>
              </a:spcBef>
              <a:buClr>
                <a:schemeClr val="tx2"/>
              </a:buClr>
              <a:defRPr/>
            </a:pPr>
            <a:r>
              <a:rPr kumimoji="1" lang="en-US" altLang="zh-CN" sz="2800" b="1" dirty="0">
                <a:latin typeface="隶书" pitchFamily="49" charset="-122"/>
                <a:ea typeface="隶书" pitchFamily="49" charset="-122"/>
              </a:rPr>
              <a:t>8086/8088</a:t>
            </a:r>
            <a:r>
              <a:rPr kumimoji="1" lang="zh-CN" altLang="en-US" sz="2800" b="1" dirty="0">
                <a:latin typeface="隶书" pitchFamily="49" charset="-122"/>
                <a:ea typeface="隶书" pitchFamily="49" charset="-122"/>
              </a:rPr>
              <a:t>的设计中引入两个重要概念：</a:t>
            </a:r>
          </a:p>
          <a:p>
            <a:pPr marL="185738" indent="-185738">
              <a:spcBef>
                <a:spcPct val="20000"/>
              </a:spcBef>
              <a:buClr>
                <a:schemeClr val="tx2"/>
              </a:buClr>
              <a:defRPr/>
            </a:pPr>
            <a:r>
              <a:rPr kumimoji="1" lang="zh-CN" altLang="en-US" sz="2800" b="1" dirty="0">
                <a:latin typeface="隶书" pitchFamily="49" charset="-122"/>
                <a:ea typeface="隶书" pitchFamily="49" charset="-122"/>
              </a:rPr>
              <a:t>    </a:t>
            </a:r>
            <a:r>
              <a:rPr lang="zh-CN" altLang="en-US" sz="2800" b="1" cap="all" dirty="0">
                <a:ln w="9000" cmpd="sng">
                  <a:solidFill>
                    <a:schemeClr val="accent4">
                      <a:shade val="50000"/>
                      <a:satMod val="120000"/>
                    </a:schemeClr>
                  </a:solidFill>
                  <a:prstDash val="solid"/>
                </a:ln>
                <a:solidFill>
                  <a:srgbClr val="FFFF00"/>
                </a:solidFill>
                <a:effectLst>
                  <a:outerShdw blurRad="38100" dist="38100" dir="2700000" algn="tl">
                    <a:srgbClr val="000000">
                      <a:alpha val="43137"/>
                    </a:srgbClr>
                  </a:outerShdw>
                  <a:reflection blurRad="12700" stA="28000" endPos="45000" dist="1000" dir="5400000" sy="-100000" algn="bl" rotWithShape="0"/>
                </a:effectLst>
                <a:latin typeface="隶书" pitchFamily="49" charset="-122"/>
                <a:ea typeface="隶书" pitchFamily="49" charset="-122"/>
              </a:rPr>
              <a:t>指令流水线</a:t>
            </a:r>
            <a:endParaRPr lang="zh-CN" altLang="en-US" sz="2800" b="1" dirty="0">
              <a:solidFill>
                <a:srgbClr val="FFFF00"/>
              </a:solidFill>
              <a:effectLst>
                <a:outerShdw blurRad="38100" dist="38100" dir="2700000" algn="tl">
                  <a:srgbClr val="000000">
                    <a:alpha val="43137"/>
                  </a:srgbClr>
                </a:outerShdw>
                <a:reflection blurRad="12700" stA="28000" endPos="45000" dist="1000" dir="5400000" sy="-100000" algn="bl" rotWithShape="0"/>
              </a:effectLst>
              <a:latin typeface="隶书" pitchFamily="49" charset="-122"/>
              <a:ea typeface="隶书" pitchFamily="49" charset="-122"/>
            </a:endParaRPr>
          </a:p>
          <a:p>
            <a:pPr marL="185738" indent="-185738">
              <a:spcBef>
                <a:spcPct val="20000"/>
              </a:spcBef>
              <a:buClr>
                <a:schemeClr val="tx2"/>
              </a:buClr>
              <a:defRPr/>
            </a:pPr>
            <a:r>
              <a:rPr lang="zh-CN" altLang="en-US" sz="2800" dirty="0">
                <a:latin typeface="隶书" pitchFamily="49" charset="-122"/>
                <a:ea typeface="隶书" pitchFamily="49" charset="-122"/>
              </a:rPr>
              <a:t>    </a:t>
            </a:r>
            <a:r>
              <a:rPr lang="zh-CN" altLang="en-US" sz="2800" b="1" cap="all" dirty="0">
                <a:ln w="9000" cmpd="sng">
                  <a:solidFill>
                    <a:schemeClr val="accent4">
                      <a:shade val="50000"/>
                      <a:satMod val="120000"/>
                    </a:schemeClr>
                  </a:solidFill>
                  <a:prstDash val="solid"/>
                </a:ln>
                <a:solidFill>
                  <a:srgbClr val="FFFF00"/>
                </a:solidFill>
                <a:effectLst>
                  <a:outerShdw blurRad="38100" dist="38100" dir="2700000" algn="tl">
                    <a:srgbClr val="000000">
                      <a:alpha val="43137"/>
                    </a:srgbClr>
                  </a:outerShdw>
                  <a:reflection blurRad="12700" stA="28000" endPos="45000" dist="1000" dir="5400000" sy="-100000" algn="bl" rotWithShape="0"/>
                </a:effectLst>
                <a:latin typeface="隶书" pitchFamily="49" charset="-122"/>
                <a:ea typeface="隶书" pitchFamily="49" charset="-122"/>
              </a:rPr>
              <a:t>存储器分段</a:t>
            </a:r>
          </a:p>
          <a:p>
            <a:pPr algn="ctr">
              <a:spcBef>
                <a:spcPct val="20000"/>
              </a:spcBef>
              <a:buClr>
                <a:schemeClr val="tx2"/>
              </a:buClr>
              <a:defRPr/>
            </a:pPr>
            <a:r>
              <a:rPr kumimoji="1" lang="zh-CN" altLang="en-US" sz="2400" dirty="0">
                <a:latin typeface="隶书" pitchFamily="49" charset="-122"/>
                <a:ea typeface="隶书" pitchFamily="49" charset="-122"/>
              </a:rPr>
              <a:t>    </a:t>
            </a:r>
          </a:p>
        </p:txBody>
      </p:sp>
      <p:pic>
        <p:nvPicPr>
          <p:cNvPr id="29700" name="Picture 8" descr="图片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932363" y="1916113"/>
            <a:ext cx="3852862" cy="2590800"/>
          </a:xfrm>
          <a:prstGeom prst="rect">
            <a:avLst/>
          </a:prstGeom>
          <a:noFill/>
          <a:ln w="9525">
            <a:noFill/>
            <a:miter lim="800000"/>
            <a:headEnd/>
            <a:tailEnd/>
          </a:ln>
        </p:spPr>
      </p:pic>
      <p:sp>
        <p:nvSpPr>
          <p:cNvPr id="5" name="爆炸形 2 4"/>
          <p:cNvSpPr/>
          <p:nvPr/>
        </p:nvSpPr>
        <p:spPr>
          <a:xfrm>
            <a:off x="2928926" y="4500570"/>
            <a:ext cx="6215074" cy="2143116"/>
          </a:xfrm>
          <a:prstGeom prst="irregularSeal2">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buClr>
                <a:schemeClr val="tx2"/>
              </a:buClr>
              <a:defRPr/>
            </a:pPr>
            <a:r>
              <a:rPr kumimoji="1" lang="zh-CN" altLang="en-US" sz="2400" b="1" dirty="0">
                <a:solidFill>
                  <a:schemeClr val="tx1"/>
                </a:solidFill>
                <a:latin typeface="隶书" pitchFamily="49" charset="-122"/>
                <a:ea typeface="隶书" pitchFamily="49" charset="-122"/>
              </a:rPr>
              <a:t>两个概念在</a:t>
            </a:r>
            <a:r>
              <a:rPr kumimoji="1" lang="en-US" altLang="zh-CN" sz="2400" b="1" dirty="0">
                <a:solidFill>
                  <a:schemeClr val="tx1"/>
                </a:solidFill>
                <a:latin typeface="隶书" pitchFamily="49" charset="-122"/>
                <a:ea typeface="隶书" pitchFamily="49" charset="-122"/>
              </a:rPr>
              <a:t>Intel</a:t>
            </a:r>
            <a:r>
              <a:rPr kumimoji="1" lang="zh-CN" altLang="en-US" sz="2400" b="1" dirty="0">
                <a:solidFill>
                  <a:schemeClr val="tx1"/>
                </a:solidFill>
                <a:latin typeface="隶书" pitchFamily="49" charset="-122"/>
                <a:ea typeface="隶书" pitchFamily="49" charset="-122"/>
              </a:rPr>
              <a:t>系列微处理器中一直被沿用和发展。</a:t>
            </a:r>
          </a:p>
        </p:txBody>
      </p:sp>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tangle 4"/>
          <p:cNvSpPr>
            <a:spLocks noChangeArrowheads="1"/>
          </p:cNvSpPr>
          <p:nvPr/>
        </p:nvSpPr>
        <p:spPr bwMode="auto">
          <a:xfrm>
            <a:off x="687388" y="209532"/>
            <a:ext cx="7772400" cy="576262"/>
          </a:xfrm>
          <a:prstGeom prst="rect">
            <a:avLst/>
          </a:prstGeom>
          <a:noFill/>
          <a:ln w="9525">
            <a:noFill/>
            <a:miter lim="800000"/>
            <a:headEnd/>
            <a:tailEnd/>
          </a:ln>
          <a:effectLst/>
        </p:spPr>
        <p:txBody>
          <a:bodyPr lIns="92075" tIns="46038" rIns="92075" bIns="46038" anchor="ctr"/>
          <a:lstStyle/>
          <a:p>
            <a:pPr>
              <a:defRPr/>
            </a:pP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8086/8088</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的存储器组织</a:t>
            </a:r>
          </a:p>
        </p:txBody>
      </p:sp>
      <p:sp>
        <p:nvSpPr>
          <p:cNvPr id="262149" name="Rectangle 5"/>
          <p:cNvSpPr>
            <a:spLocks noChangeArrowheads="1"/>
          </p:cNvSpPr>
          <p:nvPr/>
        </p:nvSpPr>
        <p:spPr bwMode="auto">
          <a:xfrm>
            <a:off x="714348" y="857232"/>
            <a:ext cx="8064500" cy="5693866"/>
          </a:xfrm>
          <a:prstGeom prst="rect">
            <a:avLst/>
          </a:prstGeom>
          <a:noFill/>
          <a:ln w="9525">
            <a:noFill/>
            <a:miter lim="800000"/>
            <a:headEnd/>
            <a:tailEnd/>
          </a:ln>
          <a:effectLst/>
        </p:spPr>
        <p:txBody>
          <a:bodyPr>
            <a:spAutoFit/>
          </a:bodyPr>
          <a:lstStyle/>
          <a:p>
            <a:pPr>
              <a:defRPr/>
            </a:pPr>
            <a:r>
              <a:rPr lang="en-US" altLang="zh-CN" sz="2800" dirty="0">
                <a:latin typeface="隶书" pitchFamily="49" charset="-122"/>
                <a:ea typeface="隶书" pitchFamily="49" charset="-122"/>
              </a:rPr>
              <a:t>    8086/8088 </a:t>
            </a:r>
            <a:r>
              <a:rPr lang="zh-CN" altLang="en-US" sz="2800" dirty="0">
                <a:latin typeface="隶书" pitchFamily="49" charset="-122"/>
                <a:ea typeface="隶书" pitchFamily="49" charset="-122"/>
              </a:rPr>
              <a:t>微处理器只工作在</a:t>
            </a:r>
            <a:r>
              <a:rPr lang="zh-CN" altLang="en-US" sz="2800" u="sng" dirty="0">
                <a:latin typeface="隶书" pitchFamily="49" charset="-122"/>
                <a:ea typeface="隶书" pitchFamily="49" charset="-122"/>
              </a:rPr>
              <a:t>实模式</a:t>
            </a:r>
            <a:r>
              <a:rPr lang="zh-CN" altLang="en-US" sz="2800" dirty="0">
                <a:latin typeface="隶书" pitchFamily="49" charset="-122"/>
                <a:ea typeface="隶书" pitchFamily="49" charset="-122"/>
              </a:rPr>
              <a:t>下，微处理器仅可寻址</a:t>
            </a:r>
            <a:r>
              <a:rPr lang="en-US" altLang="zh-CN" sz="2800" dirty="0">
                <a:latin typeface="隶书" pitchFamily="49" charset="-122"/>
                <a:ea typeface="隶书" pitchFamily="49" charset="-122"/>
              </a:rPr>
              <a:t>1M</a:t>
            </a:r>
            <a:r>
              <a:rPr lang="zh-CN" altLang="en-US" sz="2800" dirty="0">
                <a:latin typeface="隶书" pitchFamily="49" charset="-122"/>
                <a:ea typeface="隶书" pitchFamily="49" charset="-122"/>
              </a:rPr>
              <a:t>字节存储空间</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即使</a:t>
            </a:r>
            <a:r>
              <a:rPr lang="en-US" altLang="zh-CN" sz="2800" dirty="0">
                <a:latin typeface="隶书" pitchFamily="49" charset="-122"/>
                <a:ea typeface="隶书" pitchFamily="49" charset="-122"/>
              </a:rPr>
              <a:t>Pentium</a:t>
            </a:r>
            <a:r>
              <a:rPr lang="zh-CN" altLang="en-US" sz="2800" dirty="0">
                <a:latin typeface="隶书" pitchFamily="49" charset="-122"/>
                <a:ea typeface="隶书" pitchFamily="49" charset="-122"/>
              </a:rPr>
              <a:t>也一样</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，存储空间按照分段管理。其</a:t>
            </a:r>
            <a:r>
              <a:rPr lang="zh-CN" altLang="en-US" sz="2800" b="1" dirty="0">
                <a:effectLst>
                  <a:outerShdw blurRad="38100" dist="38100" dir="2700000" algn="tl">
                    <a:srgbClr val="C0C0C0"/>
                  </a:outerShdw>
                </a:effectLst>
                <a:latin typeface="隶书" pitchFamily="49" charset="-122"/>
                <a:ea typeface="隶书" pitchFamily="49" charset="-122"/>
              </a:rPr>
              <a:t>优点</a:t>
            </a:r>
            <a:r>
              <a:rPr lang="zh-CN" altLang="en-US" sz="2800" dirty="0">
                <a:latin typeface="隶书" pitchFamily="49" charset="-122"/>
                <a:ea typeface="隶书" pitchFamily="49" charset="-122"/>
              </a:rPr>
              <a:t>：</a:t>
            </a:r>
          </a:p>
          <a:p>
            <a:pPr>
              <a:defRPr/>
            </a:pPr>
            <a:r>
              <a:rPr lang="zh-CN" altLang="en-US" sz="2800" dirty="0">
                <a:latin typeface="隶书" pitchFamily="49" charset="-122"/>
                <a:ea typeface="隶书" pitchFamily="49" charset="-122"/>
                <a:sym typeface="Wingdings" pitchFamily="2" charset="2"/>
              </a:rPr>
              <a:t>   </a:t>
            </a:r>
            <a:r>
              <a:rPr lang="zh-CN" altLang="en-US" sz="2800" dirty="0">
                <a:solidFill>
                  <a:srgbClr val="0000FF"/>
                </a:solidFill>
                <a:latin typeface="隶书" pitchFamily="49" charset="-122"/>
                <a:ea typeface="隶书" pitchFamily="49" charset="-122"/>
                <a:sym typeface="Wingdings" pitchFamily="2" charset="2"/>
              </a:rPr>
              <a:t> </a:t>
            </a:r>
            <a:r>
              <a:rPr lang="zh-CN" altLang="en-US" sz="2800" dirty="0">
                <a:solidFill>
                  <a:srgbClr val="0000FF"/>
                </a:solidFill>
                <a:latin typeface="隶书" pitchFamily="49" charset="-122"/>
                <a:ea typeface="隶书" pitchFamily="49" charset="-122"/>
              </a:rPr>
              <a:t>可使指令系统中的大部分指令只涉及</a:t>
            </a:r>
            <a:r>
              <a:rPr lang="en-US" altLang="zh-CN" sz="2800" dirty="0">
                <a:solidFill>
                  <a:srgbClr val="0000FF"/>
                </a:solidFill>
                <a:latin typeface="隶书" pitchFamily="49" charset="-122"/>
                <a:ea typeface="隶书" pitchFamily="49" charset="-122"/>
              </a:rPr>
              <a:t>16</a:t>
            </a:r>
            <a:r>
              <a:rPr lang="zh-CN" altLang="en-US" sz="2800" dirty="0">
                <a:solidFill>
                  <a:srgbClr val="0000FF"/>
                </a:solidFill>
                <a:latin typeface="隶书" pitchFamily="49" charset="-122"/>
                <a:ea typeface="隶书" pitchFamily="49" charset="-122"/>
              </a:rPr>
              <a:t>位地址，减少指令长度，提高程序运行的速度：</a:t>
            </a:r>
            <a:r>
              <a:rPr lang="zh-CN" altLang="en-US" sz="2800" dirty="0">
                <a:latin typeface="隶书" pitchFamily="49" charset="-122"/>
                <a:ea typeface="隶书" pitchFamily="49" charset="-122"/>
              </a:rPr>
              <a:t>尽管</a:t>
            </a: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的存储空间有</a:t>
            </a:r>
            <a:r>
              <a:rPr lang="en-US" altLang="zh-CN" sz="2800" dirty="0">
                <a:latin typeface="隶书" pitchFamily="49" charset="-122"/>
                <a:ea typeface="隶书" pitchFamily="49" charset="-122"/>
              </a:rPr>
              <a:t>1M</a:t>
            </a:r>
            <a:r>
              <a:rPr lang="zh-CN" altLang="en-US" sz="2800" dirty="0">
                <a:latin typeface="隶书" pitchFamily="49" charset="-122"/>
                <a:ea typeface="隶书" pitchFamily="49" charset="-122"/>
              </a:rPr>
              <a:t>字节，但程序一般只在一个较小的存储空间运行，段寄存器的值很少改变。</a:t>
            </a:r>
          </a:p>
          <a:p>
            <a:pPr>
              <a:defRPr/>
            </a:pPr>
            <a:r>
              <a:rPr lang="zh-CN" altLang="en-US" sz="2800" dirty="0">
                <a:solidFill>
                  <a:srgbClr val="0000FF"/>
                </a:solidFill>
                <a:latin typeface="隶书" pitchFamily="49" charset="-122"/>
                <a:ea typeface="隶书" pitchFamily="49" charset="-122"/>
                <a:sym typeface="Wingdings" pitchFamily="2" charset="2"/>
              </a:rPr>
              <a:t>    </a:t>
            </a:r>
            <a:r>
              <a:rPr lang="zh-CN" altLang="en-US" sz="2800" dirty="0">
                <a:solidFill>
                  <a:srgbClr val="0000FF"/>
                </a:solidFill>
                <a:latin typeface="隶书" pitchFamily="49" charset="-122"/>
                <a:ea typeface="隶书" pitchFamily="49" charset="-122"/>
              </a:rPr>
              <a:t>内存分段为程序的浮动装配创造了条件。</a:t>
            </a:r>
          </a:p>
          <a:p>
            <a:pPr>
              <a:defRPr/>
            </a:pPr>
            <a:r>
              <a:rPr lang="en-US" altLang="zh-CN" sz="2800" dirty="0">
                <a:latin typeface="隶书" pitchFamily="49" charset="-122"/>
                <a:ea typeface="隶书" pitchFamily="49" charset="-122"/>
              </a:rPr>
              <a:t>    80286 </a:t>
            </a:r>
            <a:r>
              <a:rPr lang="zh-CN" altLang="en-US" sz="2800" dirty="0">
                <a:latin typeface="隶书" pitchFamily="49" charset="-122"/>
                <a:ea typeface="隶书" pitchFamily="49" charset="-122"/>
              </a:rPr>
              <a:t>以上微处理器引入了新的受保护的虚地址寻址方式，简称</a:t>
            </a:r>
            <a:r>
              <a:rPr lang="zh-CN" altLang="en-US" sz="2800" u="sng" dirty="0">
                <a:solidFill>
                  <a:srgbClr val="0000FF"/>
                </a:solidFill>
                <a:latin typeface="隶书" pitchFamily="49" charset="-122"/>
                <a:ea typeface="隶书" pitchFamily="49" charset="-122"/>
              </a:rPr>
              <a:t>保护虚地址方式</a:t>
            </a:r>
            <a:r>
              <a:rPr lang="zh-CN" altLang="en-US" sz="2800" dirty="0">
                <a:latin typeface="隶书" pitchFamily="49" charset="-122"/>
                <a:ea typeface="隶书" pitchFamily="49" charset="-122"/>
              </a:rPr>
              <a:t>或</a:t>
            </a:r>
            <a:r>
              <a:rPr lang="zh-CN" altLang="en-US" sz="2800" u="sng" dirty="0">
                <a:solidFill>
                  <a:srgbClr val="0000FF"/>
                </a:solidFill>
                <a:latin typeface="隶书" pitchFamily="49" charset="-122"/>
                <a:ea typeface="隶书" pitchFamily="49" charset="-122"/>
              </a:rPr>
              <a:t>保护模式</a:t>
            </a:r>
            <a:r>
              <a:rPr lang="zh-CN" altLang="en-US" sz="2800" dirty="0">
                <a:latin typeface="隶书" pitchFamily="49" charset="-122"/>
                <a:ea typeface="隶书" pitchFamily="49" charset="-122"/>
              </a:rPr>
              <a:t>。</a:t>
            </a:r>
          </a:p>
          <a:p>
            <a:pPr>
              <a:defRPr/>
            </a:pPr>
            <a:r>
              <a:rPr lang="zh-CN" altLang="en-US" sz="2800" dirty="0">
                <a:latin typeface="隶书" pitchFamily="49" charset="-122"/>
                <a:ea typeface="隶书" pitchFamily="49" charset="-122"/>
              </a:rPr>
              <a:t>    </a:t>
            </a:r>
            <a:r>
              <a:rPr lang="en-US" altLang="zh-CN" sz="2800" dirty="0">
                <a:latin typeface="隶书" pitchFamily="49" charset="-122"/>
                <a:ea typeface="隶书" pitchFamily="49" charset="-122"/>
              </a:rPr>
              <a:t>80286 </a:t>
            </a:r>
            <a:r>
              <a:rPr lang="zh-CN" altLang="en-US" sz="2800" dirty="0">
                <a:latin typeface="隶书" pitchFamily="49" charset="-122"/>
                <a:ea typeface="隶书" pitchFamily="49" charset="-122"/>
              </a:rPr>
              <a:t>以上微处理器既可以工作在实模式下，也可工作在保护模式下。</a:t>
            </a:r>
            <a:r>
              <a:rPr lang="zh-CN" altLang="en-US" sz="2800" u="sng" dirty="0">
                <a:latin typeface="隶书" pitchFamily="49" charset="-122"/>
                <a:ea typeface="隶书" pitchFamily="49" charset="-122"/>
              </a:rPr>
              <a:t>在实模式下对存储器进行</a:t>
            </a:r>
            <a:r>
              <a:rPr lang="zh-CN" altLang="en-US" sz="2800" u="sng" dirty="0">
                <a:solidFill>
                  <a:srgbClr val="0000FF"/>
                </a:solidFill>
                <a:latin typeface="隶书" pitchFamily="49" charset="-122"/>
                <a:ea typeface="隶书" pitchFamily="49" charset="-122"/>
              </a:rPr>
              <a:t>分段管理</a:t>
            </a:r>
            <a:r>
              <a:rPr lang="zh-CN" altLang="en-US" sz="2800" u="sng" dirty="0">
                <a:latin typeface="隶书" pitchFamily="49" charset="-122"/>
                <a:ea typeface="隶书" pitchFamily="49" charset="-122"/>
              </a:rPr>
              <a:t>，在保护模式下对存储器按照</a:t>
            </a:r>
            <a:r>
              <a:rPr lang="zh-CN" altLang="en-US" sz="2800" u="sng" dirty="0">
                <a:solidFill>
                  <a:srgbClr val="0000FF"/>
                </a:solidFill>
                <a:latin typeface="隶书" pitchFamily="49" charset="-122"/>
                <a:ea typeface="隶书" pitchFamily="49" charset="-122"/>
              </a:rPr>
              <a:t>分页管理</a:t>
            </a:r>
            <a:r>
              <a:rPr lang="zh-CN" altLang="en-US" sz="2800" u="sng" dirty="0">
                <a:latin typeface="隶书" pitchFamily="49" charset="-122"/>
                <a:ea typeface="隶书" pitchFamily="49" charset="-122"/>
              </a:rPr>
              <a:t>。</a:t>
            </a:r>
          </a:p>
        </p:txBody>
      </p:sp>
    </p:spTree>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Rectangle 4"/>
          <p:cNvSpPr>
            <a:spLocks noChangeArrowheads="1"/>
          </p:cNvSpPr>
          <p:nvPr/>
        </p:nvSpPr>
        <p:spPr bwMode="auto">
          <a:xfrm>
            <a:off x="684213" y="237482"/>
            <a:ext cx="6551612" cy="646331"/>
          </a:xfrm>
          <a:prstGeom prst="rect">
            <a:avLst/>
          </a:prstGeom>
          <a:noFill/>
          <a:ln w="9525">
            <a:noFill/>
            <a:miter lim="800000"/>
            <a:headEnd/>
            <a:tailEnd/>
          </a:ln>
          <a:effectLst/>
        </p:spPr>
        <p:txBody>
          <a:bodyPr>
            <a:spAutoFit/>
          </a:bodyPr>
          <a:lstStyle/>
          <a:p>
            <a:pPr>
              <a:defRPr/>
            </a:pPr>
            <a:r>
              <a:rPr kumimoji="1" lang="zh-CN" altLang="en-US" sz="3600" dirty="0">
                <a:effectLst>
                  <a:outerShdw blurRad="38100" dist="38100" dir="2700000" algn="tl">
                    <a:srgbClr val="C0C0C0"/>
                  </a:outerShdw>
                </a:effectLst>
                <a:latin typeface="隶书" pitchFamily="49" charset="-122"/>
                <a:ea typeface="隶书" pitchFamily="49" charset="-122"/>
              </a:rPr>
              <a:t>存储器的分段管理模式</a:t>
            </a:r>
          </a:p>
        </p:txBody>
      </p:sp>
      <p:sp>
        <p:nvSpPr>
          <p:cNvPr id="41987" name="Rectangle 5"/>
          <p:cNvSpPr>
            <a:spLocks noChangeArrowheads="1"/>
          </p:cNvSpPr>
          <p:nvPr/>
        </p:nvSpPr>
        <p:spPr bwMode="auto">
          <a:xfrm>
            <a:off x="684213" y="813745"/>
            <a:ext cx="7848600" cy="4401205"/>
          </a:xfrm>
          <a:prstGeom prst="rect">
            <a:avLst/>
          </a:prstGeom>
          <a:noFill/>
          <a:ln w="9525">
            <a:noFill/>
            <a:miter lim="800000"/>
            <a:headEnd/>
            <a:tailEnd/>
          </a:ln>
        </p:spPr>
        <p:txBody>
          <a:bodyPr>
            <a:spAutoFit/>
          </a:bodyPr>
          <a:lstStyle/>
          <a:p>
            <a:r>
              <a:rPr lang="en-US" altLang="zh-CN" sz="2800" dirty="0">
                <a:latin typeface="隶书" pitchFamily="49" charset="-122"/>
                <a:ea typeface="隶书" pitchFamily="49" charset="-122"/>
              </a:rPr>
              <a:t>    8086/8088</a:t>
            </a:r>
            <a:r>
              <a:rPr lang="zh-CN" altLang="en-US" sz="2800" dirty="0">
                <a:latin typeface="隶书" pitchFamily="49" charset="-122"/>
                <a:ea typeface="隶书" pitchFamily="49" charset="-122"/>
              </a:rPr>
              <a:t>所有的数据以字节形式存放在存储单元中，每一个单元均有一个唯一的</a:t>
            </a:r>
            <a:r>
              <a:rPr lang="en-US" altLang="zh-CN" sz="2800" dirty="0">
                <a:latin typeface="隶书" pitchFamily="49" charset="-122"/>
                <a:ea typeface="隶书" pitchFamily="49" charset="-122"/>
              </a:rPr>
              <a:t>20</a:t>
            </a:r>
            <a:r>
              <a:rPr lang="zh-CN" altLang="en-US" sz="2800" dirty="0">
                <a:latin typeface="隶书" pitchFamily="49" charset="-122"/>
                <a:ea typeface="隶书" pitchFamily="49" charset="-122"/>
              </a:rPr>
              <a:t>位地址，称为</a:t>
            </a:r>
            <a:r>
              <a:rPr lang="zh-CN" altLang="en-US" sz="2800" u="sng" dirty="0">
                <a:solidFill>
                  <a:srgbClr val="0000FF"/>
                </a:solidFill>
                <a:latin typeface="隶书" pitchFamily="49" charset="-122"/>
                <a:ea typeface="隶书" pitchFamily="49" charset="-122"/>
              </a:rPr>
              <a:t>物理地址</a:t>
            </a:r>
            <a:r>
              <a:rPr lang="zh-CN" altLang="en-US" sz="2800" dirty="0">
                <a:latin typeface="隶书" pitchFamily="49" charset="-122"/>
                <a:ea typeface="隶书" pitchFamily="49" charset="-122"/>
              </a:rPr>
              <a:t>。</a:t>
            </a:r>
          </a:p>
          <a:p>
            <a:r>
              <a:rPr lang="zh-CN" altLang="en-US" sz="2800" dirty="0">
                <a:latin typeface="隶书" pitchFamily="49" charset="-122"/>
                <a:ea typeface="隶书" pitchFamily="49" charset="-122"/>
              </a:rPr>
              <a:t>    所谓分段管理是将整个存储区划分为多个段，每段大小≤</a:t>
            </a:r>
            <a:r>
              <a:rPr lang="en-US" altLang="zh-CN" sz="2800" dirty="0">
                <a:latin typeface="隶书" pitchFamily="49" charset="-122"/>
                <a:ea typeface="隶书" pitchFamily="49" charset="-122"/>
              </a:rPr>
              <a:t>64KB</a:t>
            </a:r>
            <a:r>
              <a:rPr lang="zh-CN" altLang="en-US" sz="2800" dirty="0">
                <a:latin typeface="隶书" pitchFamily="49" charset="-122"/>
                <a:ea typeface="隶书" pitchFamily="49" charset="-122"/>
              </a:rPr>
              <a:t>，各段间可以紧密连接、部分重叠、完全重叠、或各不相关。</a:t>
            </a:r>
          </a:p>
          <a:p>
            <a:r>
              <a:rPr lang="zh-CN" altLang="en-US" sz="2800" dirty="0">
                <a:latin typeface="隶书" pitchFamily="49" charset="-122"/>
                <a:ea typeface="隶书" pitchFamily="49" charset="-122"/>
              </a:rPr>
              <a:t>    存储单元一定在某段中，且距离该段的起始单元有一个偏移量。所以在指令中对存储单元的描述需用两个</a:t>
            </a:r>
            <a:r>
              <a:rPr lang="en-US" altLang="zh-CN" sz="2800" dirty="0">
                <a:latin typeface="隶书" pitchFamily="49" charset="-122"/>
                <a:ea typeface="隶书" pitchFamily="49" charset="-122"/>
              </a:rPr>
              <a:t>16</a:t>
            </a:r>
            <a:r>
              <a:rPr lang="zh-CN" altLang="en-US" sz="2800" dirty="0">
                <a:latin typeface="隶书" pitchFamily="49" charset="-122"/>
                <a:ea typeface="隶书" pitchFamily="49" charset="-122"/>
              </a:rPr>
              <a:t>位参数</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段基值：偏移量</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，称为</a:t>
            </a:r>
            <a:r>
              <a:rPr lang="zh-CN" altLang="en-US" sz="2800" u="sng" dirty="0">
                <a:solidFill>
                  <a:srgbClr val="0000FF"/>
                </a:solidFill>
                <a:latin typeface="隶书" pitchFamily="49" charset="-122"/>
                <a:ea typeface="隶书" pitchFamily="49" charset="-122"/>
              </a:rPr>
              <a:t>逻辑地址</a:t>
            </a:r>
            <a:r>
              <a:rPr lang="zh-CN" altLang="en-US" sz="2800" dirty="0">
                <a:latin typeface="隶书" pitchFamily="49" charset="-122"/>
                <a:ea typeface="隶书" pitchFamily="49" charset="-122"/>
              </a:rPr>
              <a:t>。</a:t>
            </a:r>
          </a:p>
        </p:txBody>
      </p:sp>
    </p:spTree>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85786" y="1071546"/>
            <a:ext cx="7486403" cy="3880806"/>
            <a:chOff x="785786" y="1071546"/>
            <a:chExt cx="7486403" cy="3880806"/>
          </a:xfrm>
        </p:grpSpPr>
        <p:grpSp>
          <p:nvGrpSpPr>
            <p:cNvPr id="2" name="Group 59"/>
            <p:cNvGrpSpPr>
              <a:grpSpLocks/>
            </p:cNvGrpSpPr>
            <p:nvPr/>
          </p:nvGrpSpPr>
          <p:grpSpPr bwMode="auto">
            <a:xfrm>
              <a:off x="3497287" y="2071678"/>
              <a:ext cx="1439862" cy="2808288"/>
              <a:chOff x="2245" y="2478"/>
              <a:chExt cx="907" cy="1769"/>
            </a:xfrm>
          </p:grpSpPr>
          <p:sp>
            <p:nvSpPr>
              <p:cNvPr id="42000" name="Line 32"/>
              <p:cNvSpPr>
                <a:spLocks noChangeShapeType="1"/>
              </p:cNvSpPr>
              <p:nvPr/>
            </p:nvSpPr>
            <p:spPr bwMode="auto">
              <a:xfrm>
                <a:off x="2245" y="2478"/>
                <a:ext cx="0" cy="1769"/>
              </a:xfrm>
              <a:prstGeom prst="line">
                <a:avLst/>
              </a:prstGeom>
              <a:noFill/>
              <a:ln w="2857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2001" name="Line 34"/>
              <p:cNvSpPr>
                <a:spLocks noChangeShapeType="1"/>
              </p:cNvSpPr>
              <p:nvPr/>
            </p:nvSpPr>
            <p:spPr bwMode="auto">
              <a:xfrm>
                <a:off x="3152" y="2478"/>
                <a:ext cx="0" cy="1769"/>
              </a:xfrm>
              <a:prstGeom prst="line">
                <a:avLst/>
              </a:prstGeom>
              <a:noFill/>
              <a:ln w="2857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2002" name="Line 35"/>
              <p:cNvSpPr>
                <a:spLocks noChangeShapeType="1"/>
              </p:cNvSpPr>
              <p:nvPr/>
            </p:nvSpPr>
            <p:spPr bwMode="auto">
              <a:xfrm>
                <a:off x="2245" y="2523"/>
                <a:ext cx="907" cy="0"/>
              </a:xfrm>
              <a:prstGeom prst="line">
                <a:avLst/>
              </a:prstGeom>
              <a:noFill/>
              <a:ln w="952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2003" name="Line 36"/>
              <p:cNvSpPr>
                <a:spLocks noChangeShapeType="1"/>
              </p:cNvSpPr>
              <p:nvPr/>
            </p:nvSpPr>
            <p:spPr bwMode="auto">
              <a:xfrm>
                <a:off x="2245" y="2795"/>
                <a:ext cx="907" cy="0"/>
              </a:xfrm>
              <a:prstGeom prst="line">
                <a:avLst/>
              </a:prstGeom>
              <a:noFill/>
              <a:ln w="952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2004" name="Line 37"/>
              <p:cNvSpPr>
                <a:spLocks noChangeShapeType="1"/>
              </p:cNvSpPr>
              <p:nvPr/>
            </p:nvSpPr>
            <p:spPr bwMode="auto">
              <a:xfrm>
                <a:off x="2245" y="3067"/>
                <a:ext cx="907" cy="0"/>
              </a:xfrm>
              <a:prstGeom prst="line">
                <a:avLst/>
              </a:prstGeom>
              <a:noFill/>
              <a:ln w="952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2005" name="Line 38"/>
              <p:cNvSpPr>
                <a:spLocks noChangeShapeType="1"/>
              </p:cNvSpPr>
              <p:nvPr/>
            </p:nvSpPr>
            <p:spPr bwMode="auto">
              <a:xfrm>
                <a:off x="2245" y="3339"/>
                <a:ext cx="907" cy="0"/>
              </a:xfrm>
              <a:prstGeom prst="line">
                <a:avLst/>
              </a:prstGeom>
              <a:noFill/>
              <a:ln w="952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2006" name="Line 39"/>
              <p:cNvSpPr>
                <a:spLocks noChangeShapeType="1"/>
              </p:cNvSpPr>
              <p:nvPr/>
            </p:nvSpPr>
            <p:spPr bwMode="auto">
              <a:xfrm>
                <a:off x="2245" y="3611"/>
                <a:ext cx="907" cy="0"/>
              </a:xfrm>
              <a:prstGeom prst="line">
                <a:avLst/>
              </a:prstGeom>
              <a:noFill/>
              <a:ln w="952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2007" name="Line 40"/>
              <p:cNvSpPr>
                <a:spLocks noChangeShapeType="1"/>
              </p:cNvSpPr>
              <p:nvPr/>
            </p:nvSpPr>
            <p:spPr bwMode="auto">
              <a:xfrm>
                <a:off x="2245" y="3883"/>
                <a:ext cx="907" cy="0"/>
              </a:xfrm>
              <a:prstGeom prst="line">
                <a:avLst/>
              </a:prstGeom>
              <a:noFill/>
              <a:ln w="952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2008" name="Line 41"/>
              <p:cNvSpPr>
                <a:spLocks noChangeShapeType="1"/>
              </p:cNvSpPr>
              <p:nvPr/>
            </p:nvSpPr>
            <p:spPr bwMode="auto">
              <a:xfrm>
                <a:off x="2245" y="4155"/>
                <a:ext cx="907" cy="0"/>
              </a:xfrm>
              <a:prstGeom prst="line">
                <a:avLst/>
              </a:prstGeom>
              <a:noFill/>
              <a:ln w="9525">
                <a:solidFill>
                  <a:schemeClr val="tx1"/>
                </a:solidFill>
                <a:round/>
                <a:headEnd/>
                <a:tailEnd/>
              </a:ln>
            </p:spPr>
            <p:txBody>
              <a:bodyPr/>
              <a:lstStyle/>
              <a:p>
                <a:endParaRPr lang="zh-CN" altLang="en-US" sz="2800">
                  <a:latin typeface="隶书" pitchFamily="49" charset="-122"/>
                  <a:ea typeface="隶书" pitchFamily="49" charset="-122"/>
                </a:endParaRPr>
              </a:p>
            </p:txBody>
          </p:sp>
        </p:grpSp>
        <p:sp>
          <p:nvSpPr>
            <p:cNvPr id="41989" name="Text Box 48"/>
            <p:cNvSpPr txBox="1">
              <a:spLocks noChangeArrowheads="1"/>
            </p:cNvSpPr>
            <p:nvPr/>
          </p:nvSpPr>
          <p:spPr bwMode="auto">
            <a:xfrm>
              <a:off x="5214942" y="1071546"/>
              <a:ext cx="3057247" cy="523220"/>
            </a:xfrm>
            <a:prstGeom prst="rect">
              <a:avLst/>
            </a:prstGeom>
            <a:noFill/>
            <a:ln w="9525">
              <a:noFill/>
              <a:miter lim="800000"/>
              <a:headEnd/>
              <a:tailEnd/>
            </a:ln>
          </p:spPr>
          <p:txBody>
            <a:bodyPr wrap="none">
              <a:spAutoFit/>
            </a:bodyPr>
            <a:lstStyle/>
            <a:p>
              <a:r>
                <a:rPr lang="zh-CN" altLang="en-US" sz="2800" dirty="0">
                  <a:latin typeface="隶书" pitchFamily="49" charset="-122"/>
                  <a:ea typeface="隶书" pitchFamily="49" charset="-122"/>
                </a:rPr>
                <a:t>物理地址：</a:t>
              </a:r>
              <a:r>
                <a:rPr lang="en-US" altLang="zh-CN" sz="2800" dirty="0">
                  <a:latin typeface="隶书" pitchFamily="49" charset="-122"/>
                  <a:ea typeface="隶书" pitchFamily="49" charset="-122"/>
                </a:rPr>
                <a:t>XXXXXH</a:t>
              </a:r>
            </a:p>
          </p:txBody>
        </p:sp>
        <p:sp>
          <p:nvSpPr>
            <p:cNvPr id="41990" name="Text Box 49"/>
            <p:cNvSpPr txBox="1">
              <a:spLocks noChangeArrowheads="1"/>
            </p:cNvSpPr>
            <p:nvPr/>
          </p:nvSpPr>
          <p:spPr bwMode="auto">
            <a:xfrm>
              <a:off x="5159973" y="4429132"/>
              <a:ext cx="2698175" cy="523220"/>
            </a:xfrm>
            <a:prstGeom prst="rect">
              <a:avLst/>
            </a:prstGeom>
            <a:noFill/>
            <a:ln w="9525">
              <a:noFill/>
              <a:miter lim="800000"/>
              <a:headEnd/>
              <a:tailEnd/>
            </a:ln>
          </p:spPr>
          <p:txBody>
            <a:bodyPr wrap="none">
              <a:spAutoFit/>
            </a:bodyPr>
            <a:lstStyle/>
            <a:p>
              <a:r>
                <a:rPr lang="zh-CN" altLang="en-US" sz="2800" dirty="0">
                  <a:latin typeface="隶书" pitchFamily="49" charset="-122"/>
                  <a:ea typeface="隶书" pitchFamily="49" charset="-122"/>
                </a:rPr>
                <a:t>段基址：偏移量</a:t>
              </a:r>
            </a:p>
          </p:txBody>
        </p:sp>
        <p:sp>
          <p:nvSpPr>
            <p:cNvPr id="41991" name="Text Box 50"/>
            <p:cNvSpPr txBox="1">
              <a:spLocks noChangeArrowheads="1"/>
            </p:cNvSpPr>
            <p:nvPr/>
          </p:nvSpPr>
          <p:spPr bwMode="auto">
            <a:xfrm>
              <a:off x="5881884" y="3571876"/>
              <a:ext cx="1261884" cy="523220"/>
            </a:xfrm>
            <a:prstGeom prst="rect">
              <a:avLst/>
            </a:prstGeom>
            <a:noFill/>
            <a:ln w="9525">
              <a:noFill/>
              <a:miter lim="800000"/>
              <a:headEnd/>
              <a:tailEnd/>
            </a:ln>
          </p:spPr>
          <p:txBody>
            <a:bodyPr wrap="none">
              <a:spAutoFit/>
            </a:bodyPr>
            <a:lstStyle/>
            <a:p>
              <a:r>
                <a:rPr lang="zh-CN" altLang="en-US" sz="2800" dirty="0">
                  <a:latin typeface="隶书" pitchFamily="49" charset="-122"/>
                  <a:ea typeface="隶书" pitchFamily="49" charset="-122"/>
                </a:rPr>
                <a:t>偏移量</a:t>
              </a:r>
            </a:p>
          </p:txBody>
        </p:sp>
        <p:sp>
          <p:nvSpPr>
            <p:cNvPr id="41992" name="Text Box 51"/>
            <p:cNvSpPr txBox="1">
              <a:spLocks noChangeArrowheads="1"/>
            </p:cNvSpPr>
            <p:nvPr/>
          </p:nvSpPr>
          <p:spPr bwMode="auto">
            <a:xfrm>
              <a:off x="5064149" y="2714620"/>
              <a:ext cx="2518638" cy="523220"/>
            </a:xfrm>
            <a:prstGeom prst="rect">
              <a:avLst/>
            </a:prstGeom>
            <a:noFill/>
            <a:ln w="9525">
              <a:noFill/>
              <a:miter lim="800000"/>
              <a:headEnd/>
              <a:tailEnd/>
            </a:ln>
          </p:spPr>
          <p:txBody>
            <a:bodyPr wrap="none">
              <a:spAutoFit/>
            </a:bodyPr>
            <a:lstStyle/>
            <a:p>
              <a:r>
                <a:rPr lang="zh-CN" altLang="en-US" sz="2800" dirty="0">
                  <a:latin typeface="隶书" pitchFamily="49" charset="-122"/>
                  <a:ea typeface="隶书" pitchFamily="49" charset="-122"/>
                </a:rPr>
                <a:t>段基址</a:t>
              </a:r>
              <a:r>
                <a:rPr lang="en-US" altLang="zh-CN" sz="2800" dirty="0">
                  <a:latin typeface="隶书" pitchFamily="49" charset="-122"/>
                  <a:ea typeface="隶书" pitchFamily="49" charset="-122"/>
                </a:rPr>
                <a:t>2</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0000</a:t>
              </a:r>
            </a:p>
          </p:txBody>
        </p:sp>
        <p:sp>
          <p:nvSpPr>
            <p:cNvPr id="41993" name="Line 52"/>
            <p:cNvSpPr>
              <a:spLocks noChangeShapeType="1"/>
            </p:cNvSpPr>
            <p:nvPr/>
          </p:nvSpPr>
          <p:spPr bwMode="auto">
            <a:xfrm flipV="1">
              <a:off x="6429388" y="3214686"/>
              <a:ext cx="0" cy="504825"/>
            </a:xfrm>
            <a:prstGeom prst="line">
              <a:avLst/>
            </a:prstGeom>
            <a:noFill/>
            <a:ln w="9525">
              <a:solidFill>
                <a:schemeClr val="tx1"/>
              </a:solidFill>
              <a:round/>
              <a:headEnd/>
              <a:tailEnd type="triangle" w="med" len="med"/>
            </a:ln>
          </p:spPr>
          <p:txBody>
            <a:bodyPr/>
            <a:lstStyle/>
            <a:p>
              <a:endParaRPr lang="zh-CN" altLang="en-US" sz="2800">
                <a:latin typeface="隶书" pitchFamily="49" charset="-122"/>
                <a:ea typeface="隶书" pitchFamily="49" charset="-122"/>
              </a:endParaRPr>
            </a:p>
          </p:txBody>
        </p:sp>
        <p:sp>
          <p:nvSpPr>
            <p:cNvPr id="41994" name="Line 53"/>
            <p:cNvSpPr>
              <a:spLocks noChangeShapeType="1"/>
            </p:cNvSpPr>
            <p:nvPr/>
          </p:nvSpPr>
          <p:spPr bwMode="auto">
            <a:xfrm>
              <a:off x="6429388" y="4124316"/>
              <a:ext cx="0" cy="431800"/>
            </a:xfrm>
            <a:prstGeom prst="line">
              <a:avLst/>
            </a:prstGeom>
            <a:noFill/>
            <a:ln w="9525">
              <a:solidFill>
                <a:schemeClr val="tx1"/>
              </a:solidFill>
              <a:round/>
              <a:headEnd/>
              <a:tailEnd type="triangle" w="med" len="med"/>
            </a:ln>
          </p:spPr>
          <p:txBody>
            <a:bodyPr/>
            <a:lstStyle/>
            <a:p>
              <a:endParaRPr lang="zh-CN" altLang="en-US" sz="2800">
                <a:latin typeface="隶书" pitchFamily="49" charset="-122"/>
                <a:ea typeface="隶书" pitchFamily="49" charset="-122"/>
              </a:endParaRPr>
            </a:p>
          </p:txBody>
        </p:sp>
        <p:sp>
          <p:nvSpPr>
            <p:cNvPr id="41995" name="Text Box 54"/>
            <p:cNvSpPr txBox="1">
              <a:spLocks noChangeArrowheads="1"/>
            </p:cNvSpPr>
            <p:nvPr/>
          </p:nvSpPr>
          <p:spPr bwMode="auto">
            <a:xfrm>
              <a:off x="785786" y="3643314"/>
              <a:ext cx="2698175" cy="523220"/>
            </a:xfrm>
            <a:prstGeom prst="rect">
              <a:avLst/>
            </a:prstGeom>
            <a:noFill/>
            <a:ln w="9525">
              <a:noFill/>
              <a:miter lim="800000"/>
              <a:headEnd/>
              <a:tailEnd/>
            </a:ln>
          </p:spPr>
          <p:txBody>
            <a:bodyPr wrap="none">
              <a:spAutoFit/>
            </a:bodyPr>
            <a:lstStyle/>
            <a:p>
              <a:r>
                <a:rPr lang="zh-CN" altLang="en-US" sz="2800" dirty="0">
                  <a:latin typeface="隶书" pitchFamily="49" charset="-122"/>
                  <a:ea typeface="隶书" pitchFamily="49" charset="-122"/>
                </a:rPr>
                <a:t>段基址：偏移量</a:t>
              </a:r>
            </a:p>
          </p:txBody>
        </p:sp>
        <p:sp>
          <p:nvSpPr>
            <p:cNvPr id="41996" name="Text Box 55"/>
            <p:cNvSpPr txBox="1">
              <a:spLocks noChangeArrowheads="1"/>
            </p:cNvSpPr>
            <p:nvPr/>
          </p:nvSpPr>
          <p:spPr bwMode="auto">
            <a:xfrm>
              <a:off x="1571604" y="2786058"/>
              <a:ext cx="1261884" cy="523220"/>
            </a:xfrm>
            <a:prstGeom prst="rect">
              <a:avLst/>
            </a:prstGeom>
            <a:noFill/>
            <a:ln w="9525">
              <a:noFill/>
              <a:miter lim="800000"/>
              <a:headEnd/>
              <a:tailEnd/>
            </a:ln>
          </p:spPr>
          <p:txBody>
            <a:bodyPr wrap="none">
              <a:spAutoFit/>
            </a:bodyPr>
            <a:lstStyle/>
            <a:p>
              <a:r>
                <a:rPr lang="zh-CN" altLang="en-US" sz="2800" dirty="0">
                  <a:latin typeface="隶书" pitchFamily="49" charset="-122"/>
                  <a:ea typeface="隶书" pitchFamily="49" charset="-122"/>
                </a:rPr>
                <a:t>偏移量</a:t>
              </a:r>
            </a:p>
          </p:txBody>
        </p:sp>
        <p:sp>
          <p:nvSpPr>
            <p:cNvPr id="41997" name="Text Box 56"/>
            <p:cNvSpPr txBox="1">
              <a:spLocks noChangeArrowheads="1"/>
            </p:cNvSpPr>
            <p:nvPr/>
          </p:nvSpPr>
          <p:spPr bwMode="auto">
            <a:xfrm>
              <a:off x="857224" y="1857364"/>
              <a:ext cx="2518638" cy="523220"/>
            </a:xfrm>
            <a:prstGeom prst="rect">
              <a:avLst/>
            </a:prstGeom>
            <a:noFill/>
            <a:ln w="9525">
              <a:noFill/>
              <a:miter lim="800000"/>
              <a:headEnd/>
              <a:tailEnd/>
            </a:ln>
          </p:spPr>
          <p:txBody>
            <a:bodyPr wrap="none">
              <a:spAutoFit/>
            </a:bodyPr>
            <a:lstStyle/>
            <a:p>
              <a:r>
                <a:rPr lang="zh-CN" altLang="en-US" sz="2800" dirty="0">
                  <a:latin typeface="隶书" pitchFamily="49" charset="-122"/>
                  <a:ea typeface="隶书" pitchFamily="49" charset="-122"/>
                </a:rPr>
                <a:t>段基址</a:t>
              </a:r>
              <a:r>
                <a:rPr lang="en-US" altLang="zh-CN" sz="2800" dirty="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0000</a:t>
              </a:r>
            </a:p>
          </p:txBody>
        </p:sp>
        <p:sp>
          <p:nvSpPr>
            <p:cNvPr id="41998" name="Line 57"/>
            <p:cNvSpPr>
              <a:spLocks noChangeShapeType="1"/>
            </p:cNvSpPr>
            <p:nvPr/>
          </p:nvSpPr>
          <p:spPr bwMode="auto">
            <a:xfrm flipV="1">
              <a:off x="2143108" y="2357430"/>
              <a:ext cx="0" cy="504825"/>
            </a:xfrm>
            <a:prstGeom prst="line">
              <a:avLst/>
            </a:prstGeom>
            <a:noFill/>
            <a:ln w="9525">
              <a:solidFill>
                <a:schemeClr val="tx1"/>
              </a:solidFill>
              <a:round/>
              <a:headEnd/>
              <a:tailEnd type="triangle" w="med" len="med"/>
            </a:ln>
          </p:spPr>
          <p:txBody>
            <a:bodyPr/>
            <a:lstStyle/>
            <a:p>
              <a:endParaRPr lang="zh-CN" altLang="en-US" sz="2800">
                <a:latin typeface="隶书" pitchFamily="49" charset="-122"/>
                <a:ea typeface="隶书" pitchFamily="49" charset="-122"/>
              </a:endParaRPr>
            </a:p>
          </p:txBody>
        </p:sp>
        <p:sp>
          <p:nvSpPr>
            <p:cNvPr id="41999" name="Line 58"/>
            <p:cNvSpPr>
              <a:spLocks noChangeShapeType="1"/>
            </p:cNvSpPr>
            <p:nvPr/>
          </p:nvSpPr>
          <p:spPr bwMode="auto">
            <a:xfrm>
              <a:off x="2143108" y="3357562"/>
              <a:ext cx="0" cy="431800"/>
            </a:xfrm>
            <a:prstGeom prst="line">
              <a:avLst/>
            </a:prstGeom>
            <a:noFill/>
            <a:ln w="9525">
              <a:solidFill>
                <a:schemeClr val="tx1"/>
              </a:solidFill>
              <a:round/>
              <a:headEnd/>
              <a:tailEnd type="triangle" w="med" len="med"/>
            </a:ln>
          </p:spPr>
          <p:txBody>
            <a:bodyPr/>
            <a:lstStyle/>
            <a:p>
              <a:endParaRPr lang="zh-CN" altLang="en-US" sz="2800">
                <a:latin typeface="隶书" pitchFamily="49" charset="-122"/>
                <a:ea typeface="隶书" pitchFamily="49" charset="-122"/>
              </a:endParaRPr>
            </a:p>
          </p:txBody>
        </p:sp>
      </p:grpSp>
    </p:spTree>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611188" y="549275"/>
            <a:ext cx="8104216" cy="3970318"/>
          </a:xfrm>
          <a:prstGeom prst="rect">
            <a:avLst/>
          </a:prstGeom>
          <a:noFill/>
          <a:ln w="9525">
            <a:noFill/>
            <a:miter lim="800000"/>
            <a:headEnd/>
            <a:tailEnd/>
          </a:ln>
        </p:spPr>
        <p:txBody>
          <a:bodyPr wrap="square">
            <a:spAutoFit/>
          </a:bodyPr>
          <a:lstStyle/>
          <a:p>
            <a:r>
              <a:rPr lang="zh-CN" altLang="en-US" sz="2800" dirty="0">
                <a:solidFill>
                  <a:srgbClr val="0000FF"/>
                </a:solidFill>
                <a:latin typeface="隶书" pitchFamily="49" charset="-122"/>
                <a:ea typeface="隶书" pitchFamily="49" charset="-122"/>
              </a:rPr>
              <a:t>物理地址</a:t>
            </a:r>
          </a:p>
          <a:p>
            <a:r>
              <a:rPr lang="zh-CN" altLang="en-US" sz="2800" dirty="0">
                <a:latin typeface="隶书" pitchFamily="49" charset="-122"/>
                <a:ea typeface="隶书" pitchFamily="49" charset="-122"/>
              </a:rPr>
              <a:t>    由</a:t>
            </a:r>
            <a:r>
              <a:rPr lang="en-US" altLang="zh-CN" sz="2800" dirty="0">
                <a:latin typeface="隶书" pitchFamily="49" charset="-122"/>
                <a:ea typeface="隶书" pitchFamily="49" charset="-122"/>
              </a:rPr>
              <a:t>20</a:t>
            </a:r>
            <a:r>
              <a:rPr lang="zh-CN" altLang="en-US" sz="2800" dirty="0">
                <a:latin typeface="隶书" pitchFamily="49" charset="-122"/>
                <a:ea typeface="隶书" pitchFamily="49" charset="-122"/>
              </a:rPr>
              <a:t>位二进制数组成，范围是</a:t>
            </a:r>
            <a:r>
              <a:rPr lang="en-US" altLang="zh-CN" sz="2800" dirty="0">
                <a:latin typeface="隶书" pitchFamily="49" charset="-122"/>
                <a:ea typeface="隶书" pitchFamily="49" charset="-122"/>
              </a:rPr>
              <a:t>00000H</a:t>
            </a:r>
            <a:r>
              <a:rPr lang="en-US" altLang="zh-CN" sz="2800" dirty="0">
                <a:latin typeface="Arial" charset="0"/>
                <a:ea typeface="隶书" pitchFamily="49" charset="-122"/>
                <a:cs typeface="Arial" charset="0"/>
              </a:rPr>
              <a:t>~</a:t>
            </a:r>
            <a:r>
              <a:rPr lang="en-US" altLang="zh-CN" sz="2800" dirty="0">
                <a:latin typeface="隶书" pitchFamily="49" charset="-122"/>
                <a:ea typeface="隶书" pitchFamily="49" charset="-122"/>
                <a:cs typeface="Arial" charset="0"/>
              </a:rPr>
              <a:t>FFFFFH</a:t>
            </a:r>
            <a:r>
              <a:rPr lang="zh-CN" altLang="en-US" sz="2800" dirty="0">
                <a:latin typeface="Arial" charset="0"/>
                <a:ea typeface="隶书" pitchFamily="49" charset="-122"/>
                <a:cs typeface="Arial" charset="0"/>
              </a:rPr>
              <a:t>。</a:t>
            </a:r>
            <a:r>
              <a:rPr lang="en-US" altLang="zh-CN" sz="2800" dirty="0">
                <a:latin typeface="隶书" pitchFamily="49" charset="-122"/>
                <a:ea typeface="隶书" pitchFamily="49" charset="-122"/>
                <a:cs typeface="Arial" charset="0"/>
              </a:rPr>
              <a:t>CPU</a:t>
            </a:r>
            <a:r>
              <a:rPr lang="zh-CN" altLang="en-US" sz="2800" dirty="0">
                <a:latin typeface="隶书" pitchFamily="49" charset="-122"/>
                <a:ea typeface="隶书" pitchFamily="49" charset="-122"/>
              </a:rPr>
              <a:t>与存储器之间的任何信息交换都是使用</a:t>
            </a:r>
            <a:r>
              <a:rPr lang="zh-CN" altLang="en-US" sz="2800" u="sng" dirty="0">
                <a:latin typeface="隶书" pitchFamily="49" charset="-122"/>
                <a:ea typeface="隶书" pitchFamily="49" charset="-122"/>
              </a:rPr>
              <a:t>物理地址</a:t>
            </a:r>
            <a:r>
              <a:rPr lang="zh-CN" altLang="en-US" sz="2800" dirty="0">
                <a:latin typeface="隶书" pitchFamily="49" charset="-122"/>
                <a:ea typeface="隶书" pitchFamily="49" charset="-122"/>
              </a:rPr>
              <a:t>，它是</a:t>
            </a:r>
            <a:r>
              <a:rPr lang="zh-CN" altLang="en-US" sz="2800" dirty="0">
                <a:solidFill>
                  <a:srgbClr val="0000FF"/>
                </a:solidFill>
                <a:latin typeface="隶书" pitchFamily="49" charset="-122"/>
                <a:ea typeface="隶书" pitchFamily="49" charset="-122"/>
              </a:rPr>
              <a:t>唯一</a:t>
            </a:r>
            <a:r>
              <a:rPr lang="zh-CN" altLang="en-US" sz="2800" dirty="0">
                <a:latin typeface="隶书" pitchFamily="49" charset="-122"/>
                <a:ea typeface="隶书" pitchFamily="49" charset="-122"/>
              </a:rPr>
              <a:t>的。</a:t>
            </a:r>
          </a:p>
          <a:p>
            <a:r>
              <a:rPr lang="zh-CN" altLang="en-US" sz="2800" dirty="0">
                <a:solidFill>
                  <a:srgbClr val="0000FF"/>
                </a:solidFill>
                <a:latin typeface="隶书" pitchFamily="49" charset="-122"/>
                <a:ea typeface="隶书" pitchFamily="49" charset="-122"/>
              </a:rPr>
              <a:t>逻辑地址</a:t>
            </a:r>
          </a:p>
          <a:p>
            <a:r>
              <a:rPr lang="zh-CN" altLang="en-US" sz="2800" dirty="0">
                <a:latin typeface="隶书" pitchFamily="49" charset="-122"/>
                <a:ea typeface="隶书" pitchFamily="49" charset="-122"/>
              </a:rPr>
              <a:t>    由</a:t>
            </a:r>
            <a:r>
              <a:rPr lang="zh-CN" altLang="en-US" sz="2800" dirty="0">
                <a:solidFill>
                  <a:srgbClr val="0000FF"/>
                </a:solidFill>
                <a:latin typeface="隶书" pitchFamily="49" charset="-122"/>
                <a:ea typeface="隶书" pitchFamily="49" charset="-122"/>
              </a:rPr>
              <a:t>段基值</a:t>
            </a:r>
            <a:r>
              <a:rPr lang="zh-CN" altLang="en-US" sz="2800" dirty="0">
                <a:latin typeface="隶书" pitchFamily="49" charset="-122"/>
                <a:ea typeface="隶书" pitchFamily="49" charset="-122"/>
              </a:rPr>
              <a:t>和</a:t>
            </a:r>
            <a:r>
              <a:rPr lang="zh-CN" altLang="en-US" sz="2800" dirty="0">
                <a:solidFill>
                  <a:srgbClr val="0000FF"/>
                </a:solidFill>
                <a:latin typeface="隶书" pitchFamily="49" charset="-122"/>
                <a:ea typeface="隶书" pitchFamily="49" charset="-122"/>
              </a:rPr>
              <a:t>偏移量</a:t>
            </a:r>
            <a:r>
              <a:rPr lang="zh-CN" altLang="en-US" sz="2800" dirty="0">
                <a:latin typeface="隶书" pitchFamily="49" charset="-122"/>
                <a:ea typeface="隶书" pitchFamily="49" charset="-122"/>
              </a:rPr>
              <a:t>两部分组成，它们都是无符号</a:t>
            </a:r>
            <a:r>
              <a:rPr lang="en-US" altLang="zh-CN" sz="2800" dirty="0">
                <a:latin typeface="隶书" pitchFamily="49" charset="-122"/>
                <a:ea typeface="隶书" pitchFamily="49" charset="-122"/>
              </a:rPr>
              <a:t>16</a:t>
            </a:r>
            <a:r>
              <a:rPr lang="zh-CN" altLang="en-US" sz="2800" dirty="0">
                <a:latin typeface="隶书" pitchFamily="49" charset="-122"/>
                <a:ea typeface="隶书" pitchFamily="49" charset="-122"/>
              </a:rPr>
              <a:t>位二进制数。段基值表示存储单元所在段在内存中的位置，偏移量表示存储单元在段中的位置。</a:t>
            </a:r>
            <a:r>
              <a:rPr lang="zh-CN" altLang="en-US" sz="2800" u="sng" dirty="0">
                <a:solidFill>
                  <a:srgbClr val="0000FF"/>
                </a:solidFill>
                <a:latin typeface="隶书" pitchFamily="49" charset="-122"/>
                <a:ea typeface="隶书" pitchFamily="49" charset="-122"/>
              </a:rPr>
              <a:t>逻辑地址不是唯一的。</a:t>
            </a:r>
            <a:endParaRPr lang="zh-CN" altLang="en-US" sz="2800" dirty="0">
              <a:latin typeface="隶书" pitchFamily="49" charset="-122"/>
              <a:ea typeface="隶书" pitchFamily="49" charset="-122"/>
            </a:endParaRPr>
          </a:p>
        </p:txBody>
      </p:sp>
      <p:sp>
        <p:nvSpPr>
          <p:cNvPr id="264197" name="Rectangle 5"/>
          <p:cNvSpPr>
            <a:spLocks noChangeArrowheads="1"/>
          </p:cNvSpPr>
          <p:nvPr/>
        </p:nvSpPr>
        <p:spPr bwMode="auto">
          <a:xfrm>
            <a:off x="684213" y="44450"/>
            <a:ext cx="6551612" cy="646331"/>
          </a:xfrm>
          <a:prstGeom prst="rect">
            <a:avLst/>
          </a:prstGeom>
          <a:noFill/>
          <a:ln w="9525">
            <a:noFill/>
            <a:miter lim="800000"/>
            <a:headEnd/>
            <a:tailEnd/>
          </a:ln>
          <a:effectLst/>
        </p:spPr>
        <p:txBody>
          <a:bodyPr>
            <a:spAutoFit/>
          </a:bodyPr>
          <a:lstStyle/>
          <a:p>
            <a:pPr>
              <a:defRPr/>
            </a:pPr>
            <a:r>
              <a:rPr kumimoji="1" lang="zh-CN" altLang="en-US" sz="3600" dirty="0">
                <a:effectLst>
                  <a:outerShdw blurRad="38100" dist="38100" dir="2700000" algn="tl">
                    <a:srgbClr val="C0C0C0"/>
                  </a:outerShdw>
                </a:effectLst>
                <a:latin typeface="隶书" pitchFamily="49" charset="-122"/>
                <a:ea typeface="隶书" pitchFamily="49" charset="-122"/>
              </a:rPr>
              <a:t>逻辑地址与物理地址的关系</a:t>
            </a:r>
          </a:p>
        </p:txBody>
      </p:sp>
      <p:graphicFrame>
        <p:nvGraphicFramePr>
          <p:cNvPr id="264224" name="Group 32"/>
          <p:cNvGraphicFramePr>
            <a:graphicFrameLocks noGrp="1"/>
          </p:cNvGraphicFramePr>
          <p:nvPr/>
        </p:nvGraphicFramePr>
        <p:xfrm>
          <a:off x="3357554" y="4572008"/>
          <a:ext cx="3054387" cy="518160"/>
        </p:xfrm>
        <a:graphic>
          <a:graphicData uri="http://schemas.openxmlformats.org/drawingml/2006/table">
            <a:tbl>
              <a:tblPr/>
              <a:tblGrid>
                <a:gridCol w="2036882">
                  <a:extLst>
                    <a:ext uri="{9D8B030D-6E8A-4147-A177-3AD203B41FA5}">
                      <a16:colId xmlns:a16="http://schemas.microsoft.com/office/drawing/2014/main" val="20000"/>
                    </a:ext>
                  </a:extLst>
                </a:gridCol>
                <a:gridCol w="1017505">
                  <a:extLst>
                    <a:ext uri="{9D8B030D-6E8A-4147-A177-3AD203B41FA5}">
                      <a16:colId xmlns:a16="http://schemas.microsoft.com/office/drawing/2014/main" val="20001"/>
                    </a:ext>
                  </a:extLst>
                </a:gridCol>
              </a:tblGrid>
              <a:tr h="2159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16</a:t>
                      </a:r>
                      <a:r>
                        <a:rPr kumimoji="0" lang="zh-CN" altLang="en-US" sz="2800" b="0" i="0" u="none" strike="noStrike" cap="none" normalizeH="0" baseline="0" dirty="0">
                          <a:ln>
                            <a:noFill/>
                          </a:ln>
                          <a:solidFill>
                            <a:schemeClr val="tx1"/>
                          </a:solidFill>
                          <a:effectLst/>
                          <a:latin typeface="隶书" pitchFamily="49" charset="-122"/>
                          <a:ea typeface="隶书" pitchFamily="49" charset="-122"/>
                        </a:rPr>
                        <a:t>位段基值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4235" name="Group 43"/>
          <p:cNvGraphicFramePr>
            <a:graphicFrameLocks noGrp="1"/>
          </p:cNvGraphicFramePr>
          <p:nvPr/>
        </p:nvGraphicFramePr>
        <p:xfrm>
          <a:off x="4286248" y="5195269"/>
          <a:ext cx="2125693" cy="518160"/>
        </p:xfrm>
        <a:graphic>
          <a:graphicData uri="http://schemas.openxmlformats.org/drawingml/2006/table">
            <a:tbl>
              <a:tblPr/>
              <a:tblGrid>
                <a:gridCol w="2125693">
                  <a:extLst>
                    <a:ext uri="{9D8B030D-6E8A-4147-A177-3AD203B41FA5}">
                      <a16:colId xmlns:a16="http://schemas.microsoft.com/office/drawing/2014/main" val="20000"/>
                    </a:ext>
                  </a:extLst>
                </a:gridCol>
              </a:tblGrid>
              <a:tr h="42862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16</a:t>
                      </a:r>
                      <a:r>
                        <a:rPr kumimoji="0" lang="zh-CN" altLang="en-US" sz="2800" b="0" i="0" u="none" strike="noStrike" cap="none" normalizeH="0" baseline="0" dirty="0">
                          <a:ln>
                            <a:noFill/>
                          </a:ln>
                          <a:solidFill>
                            <a:schemeClr val="tx1"/>
                          </a:solidFill>
                          <a:effectLst/>
                          <a:latin typeface="隶书" pitchFamily="49" charset="-122"/>
                          <a:ea typeface="隶书" pitchFamily="49" charset="-122"/>
                        </a:rPr>
                        <a:t>位偏移量</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4244" name="Group 52"/>
          <p:cNvGraphicFramePr>
            <a:graphicFrameLocks noGrp="1"/>
          </p:cNvGraphicFramePr>
          <p:nvPr/>
        </p:nvGraphicFramePr>
        <p:xfrm>
          <a:off x="4071934" y="5890171"/>
          <a:ext cx="2340007" cy="518160"/>
        </p:xfrm>
        <a:graphic>
          <a:graphicData uri="http://schemas.openxmlformats.org/drawingml/2006/table">
            <a:tbl>
              <a:tblPr/>
              <a:tblGrid>
                <a:gridCol w="2340007">
                  <a:extLst>
                    <a:ext uri="{9D8B030D-6E8A-4147-A177-3AD203B41FA5}">
                      <a16:colId xmlns:a16="http://schemas.microsoft.com/office/drawing/2014/main" val="20000"/>
                    </a:ext>
                  </a:extLst>
                </a:gridCol>
              </a:tblGrid>
              <a:tr h="2873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cap="none" normalizeH="0" baseline="0" dirty="0">
                          <a:ln>
                            <a:noFill/>
                          </a:ln>
                          <a:solidFill>
                            <a:schemeClr val="tx1"/>
                          </a:solidFill>
                          <a:effectLst/>
                          <a:latin typeface="隶书" pitchFamily="49" charset="-122"/>
                          <a:ea typeface="隶书" pitchFamily="49" charset="-122"/>
                        </a:rPr>
                        <a:t>20</a:t>
                      </a:r>
                      <a:r>
                        <a:rPr kumimoji="0" lang="zh-CN" altLang="en-US" sz="2800" b="0" i="0" u="none" strike="noStrike" cap="none" normalizeH="0" baseline="0" dirty="0">
                          <a:ln>
                            <a:noFill/>
                          </a:ln>
                          <a:solidFill>
                            <a:schemeClr val="tx1"/>
                          </a:solidFill>
                          <a:effectLst/>
                          <a:latin typeface="隶书" pitchFamily="49" charset="-122"/>
                          <a:ea typeface="隶书" pitchFamily="49" charset="-122"/>
                        </a:rPr>
                        <a:t>位单元地址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032" name="Line 53"/>
          <p:cNvSpPr>
            <a:spLocks noChangeShapeType="1"/>
          </p:cNvSpPr>
          <p:nvPr/>
        </p:nvSpPr>
        <p:spPr bwMode="auto">
          <a:xfrm>
            <a:off x="3071802" y="5784867"/>
            <a:ext cx="5472112" cy="0"/>
          </a:xfrm>
          <a:prstGeom prst="line">
            <a:avLst/>
          </a:prstGeom>
          <a:noFill/>
          <a:ln w="28575">
            <a:solidFill>
              <a:schemeClr val="tx1"/>
            </a:solidFill>
            <a:round/>
            <a:headEnd/>
            <a:tailEnd/>
          </a:ln>
        </p:spPr>
        <p:txBody>
          <a:bodyPr/>
          <a:lstStyle/>
          <a:p>
            <a:endParaRPr lang="zh-CN" altLang="en-US" sz="2800">
              <a:latin typeface="隶书" pitchFamily="49" charset="-122"/>
              <a:ea typeface="隶书" pitchFamily="49" charset="-122"/>
            </a:endParaRPr>
          </a:p>
        </p:txBody>
      </p:sp>
      <p:sp>
        <p:nvSpPr>
          <p:cNvPr id="43033" name="Text Box 54"/>
          <p:cNvSpPr txBox="1">
            <a:spLocks noChangeArrowheads="1"/>
          </p:cNvSpPr>
          <p:nvPr/>
        </p:nvSpPr>
        <p:spPr bwMode="auto">
          <a:xfrm>
            <a:off x="3000364" y="5075246"/>
            <a:ext cx="647700" cy="523220"/>
          </a:xfrm>
          <a:prstGeom prst="rect">
            <a:avLst/>
          </a:prstGeom>
          <a:noFill/>
          <a:ln w="9525">
            <a:noFill/>
            <a:miter lim="800000"/>
            <a:headEnd/>
            <a:tailEnd/>
          </a:ln>
        </p:spPr>
        <p:txBody>
          <a:bodyPr>
            <a:spAutoFit/>
          </a:bodyPr>
          <a:lstStyle/>
          <a:p>
            <a:pPr>
              <a:spcBef>
                <a:spcPct val="50000"/>
              </a:spcBef>
            </a:pPr>
            <a:r>
              <a:rPr lang="zh-CN" altLang="en-US" sz="2800">
                <a:latin typeface="隶书" pitchFamily="49" charset="-122"/>
                <a:ea typeface="隶书" pitchFamily="49" charset="-122"/>
              </a:rPr>
              <a:t>＋</a:t>
            </a:r>
          </a:p>
        </p:txBody>
      </p:sp>
      <p:sp>
        <p:nvSpPr>
          <p:cNvPr id="43034" name="AutoShape 55"/>
          <p:cNvSpPr>
            <a:spLocks/>
          </p:cNvSpPr>
          <p:nvPr/>
        </p:nvSpPr>
        <p:spPr bwMode="auto">
          <a:xfrm>
            <a:off x="6483379" y="4633928"/>
            <a:ext cx="215900" cy="1008063"/>
          </a:xfrm>
          <a:prstGeom prst="rightBrace">
            <a:avLst>
              <a:gd name="adj1" fmla="val 38909"/>
              <a:gd name="adj2" fmla="val 50000"/>
            </a:avLst>
          </a:prstGeom>
          <a:noFill/>
          <a:ln w="9525">
            <a:solidFill>
              <a:schemeClr val="tx1"/>
            </a:solidFill>
            <a:round/>
            <a:headEnd/>
            <a:tailEnd/>
          </a:ln>
        </p:spPr>
        <p:txBody>
          <a:bodyPr wrap="none" anchor="ctr"/>
          <a:lstStyle/>
          <a:p>
            <a:endParaRPr lang="zh-CN" altLang="en-US" sz="2800">
              <a:latin typeface="隶书" pitchFamily="49" charset="-122"/>
              <a:ea typeface="隶书" pitchFamily="49" charset="-122"/>
            </a:endParaRPr>
          </a:p>
        </p:txBody>
      </p:sp>
      <p:sp>
        <p:nvSpPr>
          <p:cNvPr id="43035" name="AutoShape 56"/>
          <p:cNvSpPr>
            <a:spLocks/>
          </p:cNvSpPr>
          <p:nvPr/>
        </p:nvSpPr>
        <p:spPr bwMode="auto">
          <a:xfrm>
            <a:off x="6483379" y="5856305"/>
            <a:ext cx="215900" cy="504825"/>
          </a:xfrm>
          <a:prstGeom prst="rightBrace">
            <a:avLst>
              <a:gd name="adj1" fmla="val 19485"/>
              <a:gd name="adj2" fmla="val 50000"/>
            </a:avLst>
          </a:prstGeom>
          <a:noFill/>
          <a:ln w="9525">
            <a:solidFill>
              <a:schemeClr val="tx1"/>
            </a:solidFill>
            <a:round/>
            <a:headEnd/>
            <a:tailEnd/>
          </a:ln>
        </p:spPr>
        <p:txBody>
          <a:bodyPr wrap="none" anchor="ctr"/>
          <a:lstStyle/>
          <a:p>
            <a:endParaRPr lang="zh-CN" altLang="en-US" sz="2800">
              <a:latin typeface="隶书" pitchFamily="49" charset="-122"/>
              <a:ea typeface="隶书" pitchFamily="49" charset="-122"/>
            </a:endParaRPr>
          </a:p>
        </p:txBody>
      </p:sp>
      <p:sp>
        <p:nvSpPr>
          <p:cNvPr id="43036" name="Text Box 57"/>
          <p:cNvSpPr txBox="1">
            <a:spLocks noChangeArrowheads="1"/>
          </p:cNvSpPr>
          <p:nvPr/>
        </p:nvSpPr>
        <p:spPr bwMode="auto">
          <a:xfrm>
            <a:off x="6786578" y="4616446"/>
            <a:ext cx="2000264" cy="954107"/>
          </a:xfrm>
          <a:prstGeom prst="rect">
            <a:avLst/>
          </a:prstGeom>
          <a:noFill/>
          <a:ln w="9525">
            <a:noFill/>
            <a:miter lim="800000"/>
            <a:headEnd/>
            <a:tailEnd/>
          </a:ln>
        </p:spPr>
        <p:txBody>
          <a:bodyPr wrap="square">
            <a:spAutoFit/>
          </a:bodyPr>
          <a:lstStyle/>
          <a:p>
            <a:pPr algn="ctr"/>
            <a:r>
              <a:rPr lang="zh-CN" altLang="en-US" sz="2800" dirty="0">
                <a:solidFill>
                  <a:srgbClr val="0000FF"/>
                </a:solidFill>
                <a:latin typeface="隶书" pitchFamily="49" charset="-122"/>
                <a:ea typeface="隶书" pitchFamily="49" charset="-122"/>
              </a:rPr>
              <a:t>逻辑地址</a:t>
            </a:r>
          </a:p>
          <a:p>
            <a:pPr algn="ctr"/>
            <a:r>
              <a:rPr lang="zh-CN" altLang="en-US" sz="2800" dirty="0">
                <a:latin typeface="隶书" pitchFamily="49" charset="-122"/>
                <a:ea typeface="隶书" pitchFamily="49" charset="-122"/>
              </a:rPr>
              <a:t>不是唯一的</a:t>
            </a:r>
          </a:p>
        </p:txBody>
      </p:sp>
      <p:sp>
        <p:nvSpPr>
          <p:cNvPr id="43037" name="Text Box 58"/>
          <p:cNvSpPr txBox="1">
            <a:spLocks noChangeArrowheads="1"/>
          </p:cNvSpPr>
          <p:nvPr/>
        </p:nvSpPr>
        <p:spPr bwMode="auto">
          <a:xfrm>
            <a:off x="6929453" y="5759454"/>
            <a:ext cx="1785951" cy="954107"/>
          </a:xfrm>
          <a:prstGeom prst="rect">
            <a:avLst/>
          </a:prstGeom>
          <a:noFill/>
          <a:ln w="9525">
            <a:noFill/>
            <a:miter lim="800000"/>
            <a:headEnd/>
            <a:tailEnd/>
          </a:ln>
        </p:spPr>
        <p:txBody>
          <a:bodyPr wrap="square">
            <a:spAutoFit/>
          </a:bodyPr>
          <a:lstStyle/>
          <a:p>
            <a:pPr algn="ctr"/>
            <a:r>
              <a:rPr lang="zh-CN" altLang="en-US" sz="2800" dirty="0">
                <a:solidFill>
                  <a:srgbClr val="0000FF"/>
                </a:solidFill>
                <a:latin typeface="隶书" pitchFamily="49" charset="-122"/>
                <a:ea typeface="隶书" pitchFamily="49" charset="-122"/>
              </a:rPr>
              <a:t>物理地址</a:t>
            </a:r>
          </a:p>
          <a:p>
            <a:pPr algn="ctr"/>
            <a:r>
              <a:rPr lang="zh-CN" altLang="en-US" sz="2800" dirty="0">
                <a:latin typeface="隶书" pitchFamily="49" charset="-122"/>
                <a:ea typeface="隶书" pitchFamily="49" charset="-122"/>
              </a:rPr>
              <a:t>唯一的</a:t>
            </a:r>
          </a:p>
        </p:txBody>
      </p:sp>
      <p:sp>
        <p:nvSpPr>
          <p:cNvPr id="17" name="矩形 16"/>
          <p:cNvSpPr/>
          <p:nvPr/>
        </p:nvSpPr>
        <p:spPr>
          <a:xfrm>
            <a:off x="357158" y="4929198"/>
            <a:ext cx="2500330" cy="1643074"/>
          </a:xfrm>
          <a:prstGeom prst="rect">
            <a:avLst/>
          </a:prstGeom>
          <a:solidFill>
            <a:srgbClr val="FFFF00"/>
          </a:solidFill>
          <a:ln/>
        </p:spPr>
        <p:style>
          <a:lnRef idx="0">
            <a:schemeClr val="accent1"/>
          </a:lnRef>
          <a:fillRef idx="3">
            <a:schemeClr val="accent1"/>
          </a:fillRef>
          <a:effectRef idx="3">
            <a:schemeClr val="accent1"/>
          </a:effectRef>
          <a:fontRef idx="minor">
            <a:schemeClr val="lt1"/>
          </a:fontRef>
        </p:style>
        <p:txBody>
          <a:bodyPr rtlCol="0" anchor="ctr"/>
          <a:lstStyle/>
          <a:p>
            <a:r>
              <a:rPr lang="zh-CN" altLang="en-US" sz="2800" dirty="0">
                <a:solidFill>
                  <a:srgbClr val="0000FF"/>
                </a:solidFill>
                <a:latin typeface="隶书" pitchFamily="49" charset="-122"/>
                <a:ea typeface="隶书" pitchFamily="49" charset="-122"/>
              </a:rPr>
              <a:t>分段管理使每个存储单元都有两种地址</a:t>
            </a:r>
          </a:p>
        </p:txBody>
      </p:sp>
    </p:spTree>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611188" y="549275"/>
            <a:ext cx="7775575" cy="4832092"/>
          </a:xfrm>
          <a:prstGeom prst="rect">
            <a:avLst/>
          </a:prstGeom>
          <a:noFill/>
          <a:ln w="9525">
            <a:noFill/>
            <a:miter lim="800000"/>
            <a:headEnd/>
            <a:tailEnd/>
          </a:ln>
        </p:spPr>
        <p:txBody>
          <a:bodyPr>
            <a:spAutoFit/>
          </a:bodyPr>
          <a:lstStyle/>
          <a:p>
            <a:r>
              <a:rPr lang="zh-CN" altLang="en-US" sz="2800" dirty="0">
                <a:latin typeface="隶书" pitchFamily="49" charset="-122"/>
                <a:ea typeface="隶书" pitchFamily="49" charset="-122"/>
              </a:rPr>
              <a:t>例</a:t>
            </a:r>
            <a:r>
              <a:rPr lang="en-US" altLang="zh-CN" sz="2800" dirty="0">
                <a:latin typeface="隶书" pitchFamily="49" charset="-122"/>
                <a:ea typeface="隶书" pitchFamily="49" charset="-122"/>
              </a:rPr>
              <a:t>1</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某单元逻辑地址为</a:t>
            </a:r>
            <a:r>
              <a:rPr lang="en-US" altLang="zh-CN" sz="2800" dirty="0">
                <a:latin typeface="隶书" pitchFamily="49" charset="-122"/>
                <a:ea typeface="隶书" pitchFamily="49" charset="-122"/>
              </a:rPr>
              <a:t>19FEH:3A28H</a:t>
            </a:r>
            <a:r>
              <a:rPr lang="zh-CN" altLang="en-US" sz="2800" dirty="0">
                <a:latin typeface="隶书" pitchFamily="49" charset="-122"/>
                <a:ea typeface="隶书" pitchFamily="49" charset="-122"/>
              </a:rPr>
              <a:t>，该单元的物理地址是多少，该单元所在段的首单元与末单元的物理地址是多少？</a:t>
            </a:r>
          </a:p>
          <a:p>
            <a:r>
              <a:rPr lang="zh-CN" altLang="en-US" sz="2800" dirty="0">
                <a:latin typeface="隶书" pitchFamily="49" charset="-122"/>
                <a:ea typeface="隶书" pitchFamily="49" charset="-122"/>
              </a:rPr>
              <a:t>  该单元的物理地址：</a:t>
            </a:r>
            <a:r>
              <a:rPr lang="en-US" altLang="zh-CN" sz="2800" dirty="0">
                <a:latin typeface="隶书" pitchFamily="49" charset="-122"/>
                <a:ea typeface="隶书" pitchFamily="49" charset="-122"/>
              </a:rPr>
              <a:t>19FE</a:t>
            </a:r>
            <a:r>
              <a:rPr lang="en-US" altLang="zh-CN" sz="2800" dirty="0">
                <a:solidFill>
                  <a:srgbClr val="0000FF"/>
                </a:solidFill>
                <a:latin typeface="隶书" pitchFamily="49" charset="-122"/>
                <a:ea typeface="隶书" pitchFamily="49" charset="-122"/>
              </a:rPr>
              <a:t>0</a:t>
            </a:r>
            <a:r>
              <a:rPr lang="en-US" altLang="zh-CN" sz="2800" dirty="0">
                <a:latin typeface="隶书" pitchFamily="49" charset="-122"/>
                <a:ea typeface="隶书" pitchFamily="49" charset="-122"/>
              </a:rPr>
              <a:t>H+3A28H=1DA08H</a:t>
            </a:r>
          </a:p>
          <a:p>
            <a:r>
              <a:rPr lang="en-US" altLang="zh-CN" sz="2800" dirty="0">
                <a:latin typeface="隶书" pitchFamily="49" charset="-122"/>
                <a:ea typeface="隶书" pitchFamily="49" charset="-122"/>
              </a:rPr>
              <a:t>  </a:t>
            </a:r>
            <a:r>
              <a:rPr lang="zh-CN" altLang="en-US" sz="2800" dirty="0">
                <a:latin typeface="隶书" pitchFamily="49" charset="-122"/>
                <a:ea typeface="隶书" pitchFamily="49" charset="-122"/>
              </a:rPr>
              <a:t>段的首单元地址：</a:t>
            </a:r>
            <a:r>
              <a:rPr lang="en-US" altLang="zh-CN" sz="2800" dirty="0">
                <a:latin typeface="隶书" pitchFamily="49" charset="-122"/>
                <a:ea typeface="隶书" pitchFamily="49" charset="-122"/>
              </a:rPr>
              <a:t>19FE</a:t>
            </a:r>
            <a:r>
              <a:rPr lang="en-US" altLang="zh-CN" sz="2800" dirty="0">
                <a:solidFill>
                  <a:srgbClr val="0000FF"/>
                </a:solidFill>
                <a:latin typeface="隶书" pitchFamily="49" charset="-122"/>
                <a:ea typeface="隶书" pitchFamily="49" charset="-122"/>
              </a:rPr>
              <a:t>0</a:t>
            </a:r>
            <a:r>
              <a:rPr lang="en-US" altLang="zh-CN" sz="2800" dirty="0">
                <a:latin typeface="隶书" pitchFamily="49" charset="-122"/>
                <a:ea typeface="隶书" pitchFamily="49" charset="-122"/>
              </a:rPr>
              <a:t>H+</a:t>
            </a:r>
            <a:r>
              <a:rPr lang="en-US" altLang="zh-CN" sz="2800" dirty="0">
                <a:solidFill>
                  <a:srgbClr val="0000FF"/>
                </a:solidFill>
                <a:latin typeface="隶书" pitchFamily="49" charset="-122"/>
                <a:ea typeface="隶书" pitchFamily="49" charset="-122"/>
              </a:rPr>
              <a:t>0000</a:t>
            </a:r>
            <a:r>
              <a:rPr lang="en-US" altLang="zh-CN" sz="2800" dirty="0">
                <a:latin typeface="隶书" pitchFamily="49" charset="-122"/>
                <a:ea typeface="隶书" pitchFamily="49" charset="-122"/>
              </a:rPr>
              <a:t>H=19FE0H</a:t>
            </a:r>
          </a:p>
          <a:p>
            <a:r>
              <a:rPr lang="en-US" altLang="zh-CN" sz="2800" dirty="0">
                <a:latin typeface="隶书" pitchFamily="49" charset="-122"/>
                <a:ea typeface="隶书" pitchFamily="49" charset="-122"/>
              </a:rPr>
              <a:t>  </a:t>
            </a:r>
            <a:r>
              <a:rPr lang="zh-CN" altLang="en-US" sz="2800" dirty="0">
                <a:latin typeface="隶书" pitchFamily="49" charset="-122"/>
                <a:ea typeface="隶书" pitchFamily="49" charset="-122"/>
              </a:rPr>
              <a:t>段的末单元地址：</a:t>
            </a:r>
            <a:r>
              <a:rPr lang="en-US" altLang="zh-CN" sz="2800" dirty="0">
                <a:latin typeface="隶书" pitchFamily="49" charset="-122"/>
                <a:ea typeface="隶书" pitchFamily="49" charset="-122"/>
              </a:rPr>
              <a:t>19FE</a:t>
            </a:r>
            <a:r>
              <a:rPr lang="en-US" altLang="zh-CN" sz="2800" dirty="0">
                <a:solidFill>
                  <a:srgbClr val="0000FF"/>
                </a:solidFill>
                <a:latin typeface="隶书" pitchFamily="49" charset="-122"/>
                <a:ea typeface="隶书" pitchFamily="49" charset="-122"/>
              </a:rPr>
              <a:t>0</a:t>
            </a:r>
            <a:r>
              <a:rPr lang="en-US" altLang="zh-CN" sz="2800" dirty="0">
                <a:latin typeface="隶书" pitchFamily="49" charset="-122"/>
                <a:ea typeface="隶书" pitchFamily="49" charset="-122"/>
              </a:rPr>
              <a:t>H+</a:t>
            </a:r>
            <a:r>
              <a:rPr lang="en-US" altLang="zh-CN" sz="2800" dirty="0">
                <a:solidFill>
                  <a:srgbClr val="0000FF"/>
                </a:solidFill>
                <a:latin typeface="隶书" pitchFamily="49" charset="-122"/>
                <a:ea typeface="隶书" pitchFamily="49" charset="-122"/>
              </a:rPr>
              <a:t>FFFF</a:t>
            </a:r>
            <a:r>
              <a:rPr lang="en-US" altLang="zh-CN" sz="2800" dirty="0">
                <a:latin typeface="隶书" pitchFamily="49" charset="-122"/>
                <a:ea typeface="隶书" pitchFamily="49" charset="-122"/>
              </a:rPr>
              <a:t>H=29FDFH</a:t>
            </a:r>
          </a:p>
          <a:p>
            <a:endParaRPr lang="en-US" altLang="zh-CN" sz="2800" dirty="0">
              <a:latin typeface="隶书" pitchFamily="49" charset="-122"/>
              <a:ea typeface="隶书" pitchFamily="49" charset="-122"/>
            </a:endParaRPr>
          </a:p>
          <a:p>
            <a:r>
              <a:rPr lang="zh-CN" altLang="en-US" sz="2800" dirty="0">
                <a:latin typeface="隶书" pitchFamily="49" charset="-122"/>
                <a:ea typeface="隶书" pitchFamily="49" charset="-122"/>
              </a:rPr>
              <a:t>例</a:t>
            </a:r>
            <a:r>
              <a:rPr lang="en-US" altLang="zh-CN" sz="2800" dirty="0">
                <a:latin typeface="隶书" pitchFamily="49" charset="-122"/>
                <a:ea typeface="隶书" pitchFamily="49" charset="-122"/>
              </a:rPr>
              <a:t>2</a:t>
            </a:r>
            <a:r>
              <a:rPr lang="zh-CN" altLang="en-US" sz="2800" dirty="0">
                <a:latin typeface="隶书" pitchFamily="49" charset="-122"/>
                <a:ea typeface="隶书" pitchFamily="49" charset="-122"/>
              </a:rPr>
              <a:t>：计算逻辑地址</a:t>
            </a:r>
            <a:r>
              <a:rPr lang="en-US" altLang="zh-CN" sz="2800" dirty="0">
                <a:latin typeface="隶书" pitchFamily="49" charset="-122"/>
                <a:ea typeface="隶书" pitchFamily="49" charset="-122"/>
              </a:rPr>
              <a:t>2200H:4000H</a:t>
            </a:r>
            <a:r>
              <a:rPr lang="zh-CN" altLang="en-US" sz="2800" dirty="0">
                <a:latin typeface="隶书" pitchFamily="49" charset="-122"/>
                <a:ea typeface="隶书" pitchFamily="49" charset="-122"/>
              </a:rPr>
              <a:t>和</a:t>
            </a:r>
            <a:r>
              <a:rPr lang="en-US" altLang="zh-CN" sz="2800" dirty="0">
                <a:latin typeface="隶书" pitchFamily="49" charset="-122"/>
                <a:ea typeface="隶书" pitchFamily="49" charset="-122"/>
              </a:rPr>
              <a:t>2400H:2000H</a:t>
            </a:r>
            <a:r>
              <a:rPr lang="zh-CN" altLang="en-US" sz="2800" dirty="0">
                <a:latin typeface="隶书" pitchFamily="49" charset="-122"/>
                <a:ea typeface="隶书" pitchFamily="49" charset="-122"/>
              </a:rPr>
              <a:t>的物理地址是多少？</a:t>
            </a:r>
          </a:p>
          <a:p>
            <a:r>
              <a:rPr lang="zh-CN" altLang="en-US" sz="2800" dirty="0">
                <a:latin typeface="隶书" pitchFamily="49" charset="-122"/>
                <a:ea typeface="隶书" pitchFamily="49" charset="-122"/>
              </a:rPr>
              <a:t>  </a:t>
            </a:r>
            <a:r>
              <a:rPr lang="en-US" altLang="zh-CN" sz="2800" dirty="0">
                <a:latin typeface="隶书" pitchFamily="49" charset="-122"/>
                <a:ea typeface="隶书" pitchFamily="49" charset="-122"/>
              </a:rPr>
              <a:t>2200H:4000H-&gt;2200</a:t>
            </a:r>
            <a:r>
              <a:rPr lang="en-US" altLang="zh-CN" sz="2800" dirty="0">
                <a:solidFill>
                  <a:srgbClr val="0000FF"/>
                </a:solidFill>
                <a:latin typeface="隶书" pitchFamily="49" charset="-122"/>
                <a:ea typeface="隶书" pitchFamily="49" charset="-122"/>
              </a:rPr>
              <a:t>0</a:t>
            </a:r>
            <a:r>
              <a:rPr lang="en-US" altLang="zh-CN" sz="2800" dirty="0">
                <a:latin typeface="隶书" pitchFamily="49" charset="-122"/>
                <a:ea typeface="隶书" pitchFamily="49" charset="-122"/>
              </a:rPr>
              <a:t>H+4000H=26000H</a:t>
            </a:r>
          </a:p>
          <a:p>
            <a:r>
              <a:rPr lang="en-US" altLang="zh-CN" sz="2800" dirty="0">
                <a:latin typeface="隶书" pitchFamily="49" charset="-122"/>
                <a:ea typeface="隶书" pitchFamily="49" charset="-122"/>
              </a:rPr>
              <a:t>  2400H:2000H-&gt;2400</a:t>
            </a:r>
            <a:r>
              <a:rPr lang="en-US" altLang="zh-CN" sz="2800" dirty="0">
                <a:solidFill>
                  <a:srgbClr val="0000FF"/>
                </a:solidFill>
                <a:latin typeface="隶书" pitchFamily="49" charset="-122"/>
                <a:ea typeface="隶书" pitchFamily="49" charset="-122"/>
              </a:rPr>
              <a:t>0</a:t>
            </a:r>
            <a:r>
              <a:rPr lang="en-US" altLang="zh-CN" sz="2800" dirty="0">
                <a:latin typeface="隶书" pitchFamily="49" charset="-122"/>
                <a:ea typeface="隶书" pitchFamily="49" charset="-122"/>
              </a:rPr>
              <a:t>H+2000H=26000H</a:t>
            </a:r>
          </a:p>
        </p:txBody>
      </p:sp>
    </p:spTree>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642938" y="428604"/>
            <a:ext cx="7858125" cy="1815882"/>
          </a:xfrm>
          <a:prstGeom prst="rect">
            <a:avLst/>
          </a:prstGeom>
          <a:noFill/>
          <a:ln w="9525">
            <a:noFill/>
            <a:miter lim="800000"/>
            <a:headEnd/>
            <a:tailEnd/>
          </a:ln>
        </p:spPr>
        <p:txBody>
          <a:bodyPr>
            <a:spAutoFit/>
          </a:bodyPr>
          <a:lstStyle/>
          <a:p>
            <a:r>
              <a:rPr lang="en-US" altLang="zh-CN" sz="2800" dirty="0">
                <a:latin typeface="隶书" pitchFamily="49" charset="-122"/>
                <a:ea typeface="隶书" pitchFamily="49" charset="-122"/>
              </a:rPr>
              <a:t>    </a:t>
            </a:r>
            <a:r>
              <a:rPr lang="zh-CN" altLang="en-US" sz="2800" dirty="0">
                <a:latin typeface="隶书" pitchFamily="49" charset="-122"/>
                <a:ea typeface="隶书" pitchFamily="49" charset="-122"/>
              </a:rPr>
              <a:t>存储器虽然是由字节组成，但</a:t>
            </a:r>
            <a:r>
              <a:rPr lang="zh-CN" altLang="en-US" sz="2800" u="sng" dirty="0">
                <a:latin typeface="隶书" pitchFamily="49" charset="-122"/>
                <a:ea typeface="隶书" pitchFamily="49" charset="-122"/>
              </a:rPr>
              <a:t>任何两个相邻字节都可以构成一个</a:t>
            </a:r>
            <a:r>
              <a:rPr lang="zh-CN" altLang="en-US" sz="2800" u="sng" dirty="0">
                <a:solidFill>
                  <a:srgbClr val="0000FF"/>
                </a:solidFill>
                <a:latin typeface="隶书" pitchFamily="49" charset="-122"/>
                <a:ea typeface="隶书" pitchFamily="49" charset="-122"/>
              </a:rPr>
              <a:t>字</a:t>
            </a:r>
            <a:r>
              <a:rPr lang="zh-CN" altLang="en-US" sz="2800" u="sng" dirty="0">
                <a:latin typeface="隶书" pitchFamily="49" charset="-122"/>
                <a:ea typeface="隶书" pitchFamily="49" charset="-122"/>
              </a:rPr>
              <a:t>，占两个地址，低</a:t>
            </a:r>
            <a:r>
              <a:rPr lang="en-US" altLang="zh-CN" sz="2800" u="sng" dirty="0">
                <a:latin typeface="隶书" pitchFamily="49" charset="-122"/>
                <a:ea typeface="隶书" pitchFamily="49" charset="-122"/>
              </a:rPr>
              <a:t>8</a:t>
            </a:r>
            <a:r>
              <a:rPr lang="zh-CN" altLang="en-US" sz="2800" u="sng" dirty="0">
                <a:latin typeface="隶书" pitchFamily="49" charset="-122"/>
                <a:ea typeface="隶书" pitchFamily="49" charset="-122"/>
              </a:rPr>
              <a:t>位存在较小的地址单元中，高</a:t>
            </a:r>
            <a:r>
              <a:rPr lang="en-US" altLang="zh-CN" sz="2800" u="sng" dirty="0">
                <a:latin typeface="隶书" pitchFamily="49" charset="-122"/>
                <a:ea typeface="隶书" pitchFamily="49" charset="-122"/>
              </a:rPr>
              <a:t>8</a:t>
            </a:r>
            <a:r>
              <a:rPr lang="zh-CN" altLang="en-US" sz="2800" u="sng" dirty="0">
                <a:latin typeface="隶书" pitchFamily="49" charset="-122"/>
                <a:ea typeface="隶书" pitchFamily="49" charset="-122"/>
              </a:rPr>
              <a:t>位存在较大的地址单元中，用较小的地址作为这个字单元的地址</a:t>
            </a:r>
            <a:r>
              <a:rPr lang="zh-CN" altLang="en-US" sz="2800" dirty="0">
                <a:latin typeface="隶书" pitchFamily="49" charset="-122"/>
                <a:ea typeface="隶书" pitchFamily="49" charset="-122"/>
              </a:rPr>
              <a:t>。例：</a:t>
            </a:r>
          </a:p>
        </p:txBody>
      </p:sp>
      <p:grpSp>
        <p:nvGrpSpPr>
          <p:cNvPr id="45059" name="Group 5"/>
          <p:cNvGrpSpPr>
            <a:grpSpLocks/>
          </p:cNvGrpSpPr>
          <p:nvPr/>
        </p:nvGrpSpPr>
        <p:grpSpPr bwMode="auto">
          <a:xfrm>
            <a:off x="2197100" y="2406650"/>
            <a:ext cx="1439863" cy="2808288"/>
            <a:chOff x="2245" y="2478"/>
            <a:chExt cx="907" cy="1769"/>
          </a:xfrm>
        </p:grpSpPr>
        <p:sp>
          <p:nvSpPr>
            <p:cNvPr id="45064" name="Line 6"/>
            <p:cNvSpPr>
              <a:spLocks noChangeShapeType="1"/>
            </p:cNvSpPr>
            <p:nvPr/>
          </p:nvSpPr>
          <p:spPr bwMode="auto">
            <a:xfrm>
              <a:off x="2245" y="2478"/>
              <a:ext cx="0" cy="1769"/>
            </a:xfrm>
            <a:prstGeom prst="line">
              <a:avLst/>
            </a:prstGeom>
            <a:noFill/>
            <a:ln w="28575">
              <a:solidFill>
                <a:schemeClr val="tx1"/>
              </a:solidFill>
              <a:round/>
              <a:headEnd/>
              <a:tailEnd/>
            </a:ln>
          </p:spPr>
          <p:txBody>
            <a:bodyPr/>
            <a:lstStyle/>
            <a:p>
              <a:endParaRPr lang="zh-CN" altLang="en-US"/>
            </a:p>
          </p:txBody>
        </p:sp>
        <p:sp>
          <p:nvSpPr>
            <p:cNvPr id="45065" name="Line 7"/>
            <p:cNvSpPr>
              <a:spLocks noChangeShapeType="1"/>
            </p:cNvSpPr>
            <p:nvPr/>
          </p:nvSpPr>
          <p:spPr bwMode="auto">
            <a:xfrm>
              <a:off x="3152" y="2478"/>
              <a:ext cx="0" cy="1769"/>
            </a:xfrm>
            <a:prstGeom prst="line">
              <a:avLst/>
            </a:prstGeom>
            <a:noFill/>
            <a:ln w="28575">
              <a:solidFill>
                <a:schemeClr val="tx1"/>
              </a:solidFill>
              <a:round/>
              <a:headEnd/>
              <a:tailEnd/>
            </a:ln>
          </p:spPr>
          <p:txBody>
            <a:bodyPr/>
            <a:lstStyle/>
            <a:p>
              <a:endParaRPr lang="zh-CN" altLang="en-US"/>
            </a:p>
          </p:txBody>
        </p:sp>
        <p:sp>
          <p:nvSpPr>
            <p:cNvPr id="45066" name="Line 8"/>
            <p:cNvSpPr>
              <a:spLocks noChangeShapeType="1"/>
            </p:cNvSpPr>
            <p:nvPr/>
          </p:nvSpPr>
          <p:spPr bwMode="auto">
            <a:xfrm>
              <a:off x="2245" y="2523"/>
              <a:ext cx="907" cy="0"/>
            </a:xfrm>
            <a:prstGeom prst="line">
              <a:avLst/>
            </a:prstGeom>
            <a:noFill/>
            <a:ln w="9525">
              <a:solidFill>
                <a:schemeClr val="tx1"/>
              </a:solidFill>
              <a:round/>
              <a:headEnd/>
              <a:tailEnd/>
            </a:ln>
          </p:spPr>
          <p:txBody>
            <a:bodyPr/>
            <a:lstStyle/>
            <a:p>
              <a:endParaRPr lang="zh-CN" altLang="en-US"/>
            </a:p>
          </p:txBody>
        </p:sp>
        <p:sp>
          <p:nvSpPr>
            <p:cNvPr id="45067" name="Line 9"/>
            <p:cNvSpPr>
              <a:spLocks noChangeShapeType="1"/>
            </p:cNvSpPr>
            <p:nvPr/>
          </p:nvSpPr>
          <p:spPr bwMode="auto">
            <a:xfrm>
              <a:off x="2245" y="2795"/>
              <a:ext cx="907" cy="0"/>
            </a:xfrm>
            <a:prstGeom prst="line">
              <a:avLst/>
            </a:prstGeom>
            <a:noFill/>
            <a:ln w="9525">
              <a:solidFill>
                <a:schemeClr val="tx1"/>
              </a:solidFill>
              <a:round/>
              <a:headEnd/>
              <a:tailEnd/>
            </a:ln>
          </p:spPr>
          <p:txBody>
            <a:bodyPr/>
            <a:lstStyle/>
            <a:p>
              <a:endParaRPr lang="zh-CN" altLang="en-US"/>
            </a:p>
          </p:txBody>
        </p:sp>
        <p:sp>
          <p:nvSpPr>
            <p:cNvPr id="45068" name="Line 10"/>
            <p:cNvSpPr>
              <a:spLocks noChangeShapeType="1"/>
            </p:cNvSpPr>
            <p:nvPr/>
          </p:nvSpPr>
          <p:spPr bwMode="auto">
            <a:xfrm>
              <a:off x="2245" y="3067"/>
              <a:ext cx="907" cy="0"/>
            </a:xfrm>
            <a:prstGeom prst="line">
              <a:avLst/>
            </a:prstGeom>
            <a:noFill/>
            <a:ln w="9525">
              <a:solidFill>
                <a:schemeClr val="tx1"/>
              </a:solidFill>
              <a:round/>
              <a:headEnd/>
              <a:tailEnd/>
            </a:ln>
          </p:spPr>
          <p:txBody>
            <a:bodyPr/>
            <a:lstStyle/>
            <a:p>
              <a:endParaRPr lang="zh-CN" altLang="en-US"/>
            </a:p>
          </p:txBody>
        </p:sp>
        <p:sp>
          <p:nvSpPr>
            <p:cNvPr id="45069" name="Line 11"/>
            <p:cNvSpPr>
              <a:spLocks noChangeShapeType="1"/>
            </p:cNvSpPr>
            <p:nvPr/>
          </p:nvSpPr>
          <p:spPr bwMode="auto">
            <a:xfrm>
              <a:off x="2245" y="3339"/>
              <a:ext cx="907" cy="0"/>
            </a:xfrm>
            <a:prstGeom prst="line">
              <a:avLst/>
            </a:prstGeom>
            <a:noFill/>
            <a:ln w="9525">
              <a:solidFill>
                <a:schemeClr val="tx1"/>
              </a:solidFill>
              <a:round/>
              <a:headEnd/>
              <a:tailEnd/>
            </a:ln>
          </p:spPr>
          <p:txBody>
            <a:bodyPr/>
            <a:lstStyle/>
            <a:p>
              <a:endParaRPr lang="zh-CN" altLang="en-US"/>
            </a:p>
          </p:txBody>
        </p:sp>
        <p:sp>
          <p:nvSpPr>
            <p:cNvPr id="45070" name="Line 12"/>
            <p:cNvSpPr>
              <a:spLocks noChangeShapeType="1"/>
            </p:cNvSpPr>
            <p:nvPr/>
          </p:nvSpPr>
          <p:spPr bwMode="auto">
            <a:xfrm>
              <a:off x="2245" y="3611"/>
              <a:ext cx="907" cy="0"/>
            </a:xfrm>
            <a:prstGeom prst="line">
              <a:avLst/>
            </a:prstGeom>
            <a:noFill/>
            <a:ln w="9525">
              <a:solidFill>
                <a:schemeClr val="tx1"/>
              </a:solidFill>
              <a:round/>
              <a:headEnd/>
              <a:tailEnd/>
            </a:ln>
          </p:spPr>
          <p:txBody>
            <a:bodyPr/>
            <a:lstStyle/>
            <a:p>
              <a:endParaRPr lang="zh-CN" altLang="en-US"/>
            </a:p>
          </p:txBody>
        </p:sp>
        <p:sp>
          <p:nvSpPr>
            <p:cNvPr id="45071" name="Line 13"/>
            <p:cNvSpPr>
              <a:spLocks noChangeShapeType="1"/>
            </p:cNvSpPr>
            <p:nvPr/>
          </p:nvSpPr>
          <p:spPr bwMode="auto">
            <a:xfrm>
              <a:off x="2245" y="3883"/>
              <a:ext cx="907" cy="0"/>
            </a:xfrm>
            <a:prstGeom prst="line">
              <a:avLst/>
            </a:prstGeom>
            <a:noFill/>
            <a:ln w="9525">
              <a:solidFill>
                <a:schemeClr val="tx1"/>
              </a:solidFill>
              <a:round/>
              <a:headEnd/>
              <a:tailEnd/>
            </a:ln>
          </p:spPr>
          <p:txBody>
            <a:bodyPr/>
            <a:lstStyle/>
            <a:p>
              <a:endParaRPr lang="zh-CN" altLang="en-US"/>
            </a:p>
          </p:txBody>
        </p:sp>
        <p:sp>
          <p:nvSpPr>
            <p:cNvPr id="45072" name="Line 14"/>
            <p:cNvSpPr>
              <a:spLocks noChangeShapeType="1"/>
            </p:cNvSpPr>
            <p:nvPr/>
          </p:nvSpPr>
          <p:spPr bwMode="auto">
            <a:xfrm>
              <a:off x="2245" y="4155"/>
              <a:ext cx="907" cy="0"/>
            </a:xfrm>
            <a:prstGeom prst="line">
              <a:avLst/>
            </a:prstGeom>
            <a:noFill/>
            <a:ln w="9525">
              <a:solidFill>
                <a:schemeClr val="tx1"/>
              </a:solidFill>
              <a:round/>
              <a:headEnd/>
              <a:tailEnd/>
            </a:ln>
          </p:spPr>
          <p:txBody>
            <a:bodyPr/>
            <a:lstStyle/>
            <a:p>
              <a:endParaRPr lang="zh-CN" altLang="en-US"/>
            </a:p>
          </p:txBody>
        </p:sp>
      </p:grpSp>
      <p:sp>
        <p:nvSpPr>
          <p:cNvPr id="45060" name="Text Box 15"/>
          <p:cNvSpPr txBox="1">
            <a:spLocks noChangeArrowheads="1"/>
          </p:cNvSpPr>
          <p:nvPr/>
        </p:nvSpPr>
        <p:spPr bwMode="auto">
          <a:xfrm>
            <a:off x="2555875" y="2428415"/>
            <a:ext cx="720725" cy="1384995"/>
          </a:xfrm>
          <a:prstGeom prst="rect">
            <a:avLst/>
          </a:prstGeom>
          <a:noFill/>
          <a:ln w="9525">
            <a:noFill/>
            <a:miter lim="800000"/>
            <a:headEnd/>
            <a:tailEnd/>
          </a:ln>
        </p:spPr>
        <p:txBody>
          <a:bodyPr>
            <a:spAutoFit/>
          </a:bodyPr>
          <a:lstStyle/>
          <a:p>
            <a:pPr>
              <a:spcBef>
                <a:spcPts val="0"/>
              </a:spcBef>
            </a:pPr>
            <a:r>
              <a:rPr lang="en-US" altLang="zh-CN" sz="2800" dirty="0">
                <a:latin typeface="隶书" pitchFamily="49" charset="-122"/>
                <a:ea typeface="隶书" pitchFamily="49" charset="-122"/>
              </a:rPr>
              <a:t>56H</a:t>
            </a:r>
          </a:p>
          <a:p>
            <a:pPr>
              <a:spcBef>
                <a:spcPts val="0"/>
              </a:spcBef>
            </a:pPr>
            <a:r>
              <a:rPr lang="en-US" altLang="zh-CN" sz="2800" dirty="0">
                <a:latin typeface="隶书" pitchFamily="49" charset="-122"/>
                <a:ea typeface="隶书" pitchFamily="49" charset="-122"/>
              </a:rPr>
              <a:t>34H</a:t>
            </a:r>
          </a:p>
          <a:p>
            <a:pPr>
              <a:spcBef>
                <a:spcPts val="0"/>
              </a:spcBef>
            </a:pPr>
            <a:r>
              <a:rPr lang="en-US" altLang="zh-CN" sz="2800" dirty="0">
                <a:latin typeface="隶书" pitchFamily="49" charset="-122"/>
                <a:ea typeface="隶书" pitchFamily="49" charset="-122"/>
              </a:rPr>
              <a:t>12H</a:t>
            </a:r>
          </a:p>
        </p:txBody>
      </p:sp>
      <p:sp>
        <p:nvSpPr>
          <p:cNvPr id="45061" name="Text Box 16"/>
          <p:cNvSpPr txBox="1">
            <a:spLocks noChangeArrowheads="1"/>
          </p:cNvSpPr>
          <p:nvPr/>
        </p:nvSpPr>
        <p:spPr bwMode="auto">
          <a:xfrm>
            <a:off x="571472" y="2406650"/>
            <a:ext cx="1554190" cy="1384995"/>
          </a:xfrm>
          <a:prstGeom prst="rect">
            <a:avLst/>
          </a:prstGeom>
          <a:noFill/>
          <a:ln w="9525">
            <a:noFill/>
            <a:miter lim="800000"/>
            <a:headEnd/>
            <a:tailEnd/>
          </a:ln>
        </p:spPr>
        <p:txBody>
          <a:bodyPr wrap="square">
            <a:spAutoFit/>
          </a:bodyPr>
          <a:lstStyle/>
          <a:p>
            <a:pPr algn="r">
              <a:spcBef>
                <a:spcPts val="0"/>
              </a:spcBef>
            </a:pPr>
            <a:r>
              <a:rPr lang="en-US" altLang="zh-CN" sz="2800" dirty="0">
                <a:latin typeface="隶书" pitchFamily="49" charset="-122"/>
                <a:ea typeface="隶书" pitchFamily="49" charset="-122"/>
              </a:rPr>
              <a:t>92345H</a:t>
            </a:r>
          </a:p>
          <a:p>
            <a:pPr algn="r">
              <a:spcBef>
                <a:spcPts val="0"/>
              </a:spcBef>
            </a:pPr>
            <a:r>
              <a:rPr lang="en-US" altLang="zh-CN" sz="2800" dirty="0">
                <a:latin typeface="隶书" pitchFamily="49" charset="-122"/>
                <a:ea typeface="隶书" pitchFamily="49" charset="-122"/>
              </a:rPr>
              <a:t>92346H</a:t>
            </a:r>
          </a:p>
          <a:p>
            <a:pPr algn="r">
              <a:spcBef>
                <a:spcPts val="0"/>
              </a:spcBef>
            </a:pPr>
            <a:r>
              <a:rPr lang="en-US" altLang="zh-CN" sz="2800" dirty="0">
                <a:latin typeface="隶书" pitchFamily="49" charset="-122"/>
                <a:ea typeface="隶书" pitchFamily="49" charset="-122"/>
              </a:rPr>
              <a:t>92347H</a:t>
            </a:r>
          </a:p>
        </p:txBody>
      </p:sp>
      <p:sp>
        <p:nvSpPr>
          <p:cNvPr id="45062" name="Text Box 17"/>
          <p:cNvSpPr txBox="1">
            <a:spLocks noChangeArrowheads="1"/>
          </p:cNvSpPr>
          <p:nvPr/>
        </p:nvSpPr>
        <p:spPr bwMode="auto">
          <a:xfrm>
            <a:off x="3995738" y="2406650"/>
            <a:ext cx="5148262" cy="2203680"/>
          </a:xfrm>
          <a:prstGeom prst="rect">
            <a:avLst/>
          </a:prstGeom>
          <a:noFill/>
          <a:ln w="9525">
            <a:noFill/>
            <a:miter lim="800000"/>
            <a:headEnd/>
            <a:tailEnd/>
          </a:ln>
        </p:spPr>
        <p:txBody>
          <a:bodyPr>
            <a:spAutoFit/>
          </a:bodyPr>
          <a:lstStyle/>
          <a:p>
            <a:pPr>
              <a:spcBef>
                <a:spcPct val="30000"/>
              </a:spcBef>
            </a:pPr>
            <a:r>
              <a:rPr lang="zh-CN" altLang="en-US" sz="2800" dirty="0">
                <a:latin typeface="隶书" pitchFamily="49" charset="-122"/>
                <a:ea typeface="隶书" pitchFamily="49" charset="-122"/>
              </a:rPr>
              <a:t>做为字节地址：</a:t>
            </a:r>
          </a:p>
          <a:p>
            <a:pPr>
              <a:spcBef>
                <a:spcPct val="30000"/>
              </a:spcBef>
            </a:pPr>
            <a:r>
              <a:rPr lang="en-US" altLang="zh-CN" sz="2800" dirty="0">
                <a:latin typeface="隶书" pitchFamily="49" charset="-122"/>
                <a:ea typeface="隶书" pitchFamily="49" charset="-122"/>
              </a:rPr>
              <a:t>92345H</a:t>
            </a:r>
            <a:r>
              <a:rPr lang="zh-CN" altLang="en-US" sz="2800" dirty="0">
                <a:latin typeface="隶书" pitchFamily="49" charset="-122"/>
                <a:ea typeface="隶书" pitchFamily="49" charset="-122"/>
              </a:rPr>
              <a:t>表示存储内容为：</a:t>
            </a:r>
            <a:r>
              <a:rPr lang="en-US" altLang="zh-CN" sz="2800" dirty="0">
                <a:latin typeface="隶书" pitchFamily="49" charset="-122"/>
                <a:ea typeface="隶书" pitchFamily="49" charset="-122"/>
              </a:rPr>
              <a:t>56H</a:t>
            </a:r>
          </a:p>
          <a:p>
            <a:pPr>
              <a:spcBef>
                <a:spcPct val="30000"/>
              </a:spcBef>
            </a:pPr>
            <a:r>
              <a:rPr lang="zh-CN" altLang="en-US" sz="2800" dirty="0">
                <a:latin typeface="隶书" pitchFamily="49" charset="-122"/>
                <a:ea typeface="隶书" pitchFamily="49" charset="-122"/>
              </a:rPr>
              <a:t>做为字地址：</a:t>
            </a:r>
          </a:p>
          <a:p>
            <a:pPr>
              <a:spcBef>
                <a:spcPct val="30000"/>
              </a:spcBef>
            </a:pPr>
            <a:r>
              <a:rPr lang="en-US" altLang="zh-CN" sz="2800" dirty="0">
                <a:latin typeface="隶书" pitchFamily="49" charset="-122"/>
                <a:ea typeface="隶书" pitchFamily="49" charset="-122"/>
              </a:rPr>
              <a:t>92345H</a:t>
            </a:r>
            <a:r>
              <a:rPr lang="zh-CN" altLang="en-US" sz="2800" dirty="0">
                <a:latin typeface="隶书" pitchFamily="49" charset="-122"/>
                <a:ea typeface="隶书" pitchFamily="49" charset="-122"/>
              </a:rPr>
              <a:t>表示存储内容为：</a:t>
            </a:r>
            <a:r>
              <a:rPr lang="en-US" altLang="zh-CN" sz="2800" dirty="0">
                <a:latin typeface="隶书" pitchFamily="49" charset="-122"/>
                <a:ea typeface="隶书" pitchFamily="49" charset="-122"/>
              </a:rPr>
              <a:t>3456H</a:t>
            </a:r>
          </a:p>
        </p:txBody>
      </p:sp>
      <p:sp>
        <p:nvSpPr>
          <p:cNvPr id="45063" name="Rectangle 18"/>
          <p:cNvSpPr>
            <a:spLocks noChangeArrowheads="1"/>
          </p:cNvSpPr>
          <p:nvPr/>
        </p:nvSpPr>
        <p:spPr bwMode="auto">
          <a:xfrm>
            <a:off x="714375" y="5286388"/>
            <a:ext cx="7786688" cy="1384995"/>
          </a:xfrm>
          <a:prstGeom prst="rect">
            <a:avLst/>
          </a:prstGeom>
          <a:noFill/>
          <a:ln w="9525">
            <a:noFill/>
            <a:miter lim="800000"/>
            <a:headEnd/>
            <a:tailEnd/>
          </a:ln>
        </p:spPr>
        <p:txBody>
          <a:bodyPr>
            <a:spAutoFit/>
          </a:bodyPr>
          <a:lstStyle/>
          <a:p>
            <a:r>
              <a:rPr lang="en-US" altLang="zh-CN" sz="2800" dirty="0">
                <a:latin typeface="隶书" pitchFamily="49" charset="-122"/>
                <a:ea typeface="隶书" pitchFamily="49" charset="-122"/>
              </a:rPr>
              <a:t>    </a:t>
            </a:r>
            <a:r>
              <a:rPr lang="zh-CN" altLang="en-US" sz="2800" dirty="0">
                <a:latin typeface="隶书" pitchFamily="49" charset="-122"/>
                <a:ea typeface="隶书" pitchFamily="49" charset="-122"/>
              </a:rPr>
              <a:t>由于</a:t>
            </a:r>
            <a:r>
              <a:rPr lang="en-US" altLang="zh-CN" sz="2800" dirty="0">
                <a:latin typeface="隶书" pitchFamily="49" charset="-122"/>
                <a:ea typeface="隶书" pitchFamily="49" charset="-122"/>
              </a:rPr>
              <a:t>8088</a:t>
            </a:r>
            <a:r>
              <a:rPr lang="zh-CN" altLang="en-US" sz="2800" dirty="0">
                <a:latin typeface="隶书" pitchFamily="49" charset="-122"/>
                <a:ea typeface="隶书" pitchFamily="49" charset="-122"/>
              </a:rPr>
              <a:t>只有</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位外部数据总统，因此在传输字数据时需要两个总线周期，先传输低字节，再传输高字节。</a:t>
            </a:r>
          </a:p>
        </p:txBody>
      </p:sp>
    </p:spTree>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468313" y="260350"/>
            <a:ext cx="8137525" cy="2246769"/>
          </a:xfrm>
          <a:prstGeom prst="rect">
            <a:avLst/>
          </a:prstGeom>
          <a:noFill/>
          <a:ln w="9525">
            <a:noFill/>
            <a:miter lim="800000"/>
            <a:headEnd/>
            <a:tailEnd/>
          </a:ln>
        </p:spPr>
        <p:txBody>
          <a:bodyPr>
            <a:spAutoFit/>
          </a:bodyPr>
          <a:lstStyle/>
          <a:p>
            <a:r>
              <a:rPr lang="en-US" altLang="zh-CN" sz="2800" dirty="0">
                <a:latin typeface="隶书" pitchFamily="49" charset="-122"/>
                <a:ea typeface="隶书" pitchFamily="49" charset="-122"/>
              </a:rPr>
              <a:t>    </a:t>
            </a:r>
            <a:r>
              <a:rPr lang="zh-CN" altLang="en-US" sz="2800" dirty="0">
                <a:latin typeface="隶书" pitchFamily="49" charset="-122"/>
                <a:ea typeface="隶书" pitchFamily="49" charset="-122"/>
              </a:rPr>
              <a:t>对于</a:t>
            </a: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有</a:t>
            </a:r>
            <a:r>
              <a:rPr lang="en-US" altLang="zh-CN" sz="2800" dirty="0">
                <a:latin typeface="隶书" pitchFamily="49" charset="-122"/>
                <a:ea typeface="隶书" pitchFamily="49" charset="-122"/>
              </a:rPr>
              <a:t>16</a:t>
            </a:r>
            <a:r>
              <a:rPr lang="zh-CN" altLang="en-US" sz="2800" dirty="0">
                <a:latin typeface="隶书" pitchFamily="49" charset="-122"/>
                <a:ea typeface="隶书" pitchFamily="49" charset="-122"/>
              </a:rPr>
              <a:t>位外部数据总线，可以一次传输两个字节数据。为了使</a:t>
            </a: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也可传输</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位数据，其存储器的</a:t>
            </a:r>
            <a:r>
              <a:rPr lang="en-US" altLang="zh-CN" sz="2800" dirty="0">
                <a:latin typeface="隶书" pitchFamily="49" charset="-122"/>
                <a:ea typeface="隶书" pitchFamily="49" charset="-122"/>
              </a:rPr>
              <a:t>1M</a:t>
            </a:r>
            <a:r>
              <a:rPr lang="zh-CN" altLang="en-US" sz="2800" dirty="0">
                <a:latin typeface="隶书" pitchFamily="49" charset="-122"/>
                <a:ea typeface="隶书" pitchFamily="49" charset="-122"/>
              </a:rPr>
              <a:t>空间由</a:t>
            </a:r>
            <a:r>
              <a:rPr lang="zh-CN" altLang="en-US" sz="2800" b="1" u="sng" dirty="0">
                <a:latin typeface="隶书" pitchFamily="49" charset="-122"/>
                <a:ea typeface="隶书" pitchFamily="49" charset="-122"/>
              </a:rPr>
              <a:t>奇存储体</a:t>
            </a:r>
            <a:r>
              <a:rPr lang="en-US" altLang="zh-CN" sz="2800" b="1" u="sng" dirty="0">
                <a:latin typeface="隶书" pitchFamily="49" charset="-122"/>
                <a:ea typeface="隶书" pitchFamily="49" charset="-122"/>
              </a:rPr>
              <a:t>(</a:t>
            </a:r>
            <a:r>
              <a:rPr lang="zh-CN" altLang="en-US" sz="2800" b="1" u="sng" dirty="0">
                <a:latin typeface="隶书" pitchFamily="49" charset="-122"/>
                <a:ea typeface="隶书" pitchFamily="49" charset="-122"/>
              </a:rPr>
              <a:t>奇地址存储体</a:t>
            </a:r>
            <a:r>
              <a:rPr lang="en-US" altLang="zh-CN" sz="2800" b="1" u="sng" dirty="0">
                <a:latin typeface="隶书" pitchFamily="49" charset="-122"/>
                <a:ea typeface="隶书" pitchFamily="49" charset="-122"/>
              </a:rPr>
              <a:t>)</a:t>
            </a:r>
            <a:r>
              <a:rPr lang="zh-CN" altLang="en-US" sz="2800" dirty="0">
                <a:latin typeface="隶书" pitchFamily="49" charset="-122"/>
                <a:ea typeface="隶书" pitchFamily="49" charset="-122"/>
              </a:rPr>
              <a:t>和</a:t>
            </a:r>
            <a:r>
              <a:rPr lang="zh-CN" altLang="en-US" sz="2800" b="1" u="sng" dirty="0">
                <a:latin typeface="隶书" pitchFamily="49" charset="-122"/>
                <a:ea typeface="隶书" pitchFamily="49" charset="-122"/>
              </a:rPr>
              <a:t>偶存储体</a:t>
            </a:r>
            <a:r>
              <a:rPr lang="en-US" altLang="zh-CN" sz="2800" b="1" u="sng" dirty="0">
                <a:latin typeface="隶书" pitchFamily="49" charset="-122"/>
                <a:ea typeface="隶书" pitchFamily="49" charset="-122"/>
              </a:rPr>
              <a:t>(</a:t>
            </a:r>
            <a:r>
              <a:rPr lang="zh-CN" altLang="en-US" sz="2800" b="1" u="sng" dirty="0">
                <a:latin typeface="隶书" pitchFamily="49" charset="-122"/>
                <a:ea typeface="隶书" pitchFamily="49" charset="-122"/>
              </a:rPr>
              <a:t>偶地址存储体</a:t>
            </a:r>
            <a:r>
              <a:rPr lang="en-US" altLang="zh-CN" sz="2800" b="1" u="sng" dirty="0">
                <a:latin typeface="隶书" pitchFamily="49" charset="-122"/>
                <a:ea typeface="隶书" pitchFamily="49" charset="-122"/>
              </a:rPr>
              <a:t>)</a:t>
            </a:r>
            <a:r>
              <a:rPr lang="zh-CN" altLang="en-US" sz="2800" dirty="0">
                <a:latin typeface="隶书" pitchFamily="49" charset="-122"/>
                <a:ea typeface="隶书" pitchFamily="49" charset="-122"/>
              </a:rPr>
              <a:t>两块存储体组成。两块存储体分别用</a:t>
            </a:r>
            <a:r>
              <a:rPr lang="en-US" altLang="zh-CN" sz="2800" dirty="0">
                <a:latin typeface="隶书" pitchFamily="49" charset="-122"/>
                <a:ea typeface="隶书" pitchFamily="49" charset="-122"/>
              </a:rPr>
              <a:t>BHE</a:t>
            </a:r>
            <a:r>
              <a:rPr lang="zh-CN" altLang="en-US" sz="2800" dirty="0">
                <a:latin typeface="隶书" pitchFamily="49" charset="-122"/>
                <a:ea typeface="隶书" pitchFamily="49" charset="-122"/>
              </a:rPr>
              <a:t>和</a:t>
            </a:r>
            <a:r>
              <a:rPr lang="en-US" altLang="zh-CN" sz="2800" dirty="0">
                <a:latin typeface="隶书" pitchFamily="49" charset="-122"/>
                <a:ea typeface="隶书" pitchFamily="49" charset="-122"/>
              </a:rPr>
              <a:t>A</a:t>
            </a:r>
            <a:r>
              <a:rPr lang="en-US" altLang="zh-CN" sz="2800" baseline="-25000" dirty="0">
                <a:latin typeface="隶书" pitchFamily="49" charset="-122"/>
                <a:ea typeface="隶书" pitchFamily="49" charset="-122"/>
              </a:rPr>
              <a:t>0</a:t>
            </a:r>
            <a:r>
              <a:rPr lang="zh-CN" altLang="en-US" sz="2800" dirty="0">
                <a:latin typeface="隶书" pitchFamily="49" charset="-122"/>
                <a:ea typeface="隶书" pitchFamily="49" charset="-122"/>
              </a:rPr>
              <a:t>控制，实现传输</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位或</a:t>
            </a:r>
            <a:r>
              <a:rPr lang="en-US" altLang="zh-CN" sz="2800" dirty="0">
                <a:latin typeface="隶书" pitchFamily="49" charset="-122"/>
                <a:ea typeface="隶书" pitchFamily="49" charset="-122"/>
              </a:rPr>
              <a:t>16</a:t>
            </a:r>
            <a:r>
              <a:rPr lang="zh-CN" altLang="en-US" sz="2800" dirty="0">
                <a:latin typeface="隶书" pitchFamily="49" charset="-122"/>
                <a:ea typeface="隶书" pitchFamily="49" charset="-122"/>
              </a:rPr>
              <a:t>位数据。</a:t>
            </a:r>
          </a:p>
        </p:txBody>
      </p:sp>
      <p:pic>
        <p:nvPicPr>
          <p:cNvPr id="46084" name="Picture 12" descr="未命名"/>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28748" y="2676547"/>
            <a:ext cx="6629400" cy="3895725"/>
          </a:xfrm>
          <a:prstGeom prst="rect">
            <a:avLst/>
          </a:prstGeom>
          <a:noFill/>
          <a:ln w="9525">
            <a:noFill/>
            <a:miter lim="800000"/>
            <a:headEnd/>
            <a:tailEnd/>
          </a:ln>
        </p:spPr>
      </p:pic>
      <p:cxnSp>
        <p:nvCxnSpPr>
          <p:cNvPr id="6" name="直接连接符 5"/>
          <p:cNvCxnSpPr/>
          <p:nvPr/>
        </p:nvCxnSpPr>
        <p:spPr>
          <a:xfrm>
            <a:off x="1643042" y="2071678"/>
            <a:ext cx="500066" cy="1588"/>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9" name="Rectangle 5"/>
          <p:cNvSpPr>
            <a:spLocks noChangeArrowheads="1"/>
          </p:cNvSpPr>
          <p:nvPr/>
        </p:nvSpPr>
        <p:spPr bwMode="auto">
          <a:xfrm>
            <a:off x="395288" y="374650"/>
            <a:ext cx="5319720" cy="646331"/>
          </a:xfrm>
          <a:prstGeom prst="rect">
            <a:avLst/>
          </a:prstGeom>
          <a:noFill/>
          <a:ln w="9525">
            <a:noFill/>
            <a:miter lim="800000"/>
            <a:headEnd/>
            <a:tailEnd/>
          </a:ln>
          <a:effectLst/>
        </p:spPr>
        <p:txBody>
          <a:bodyPr wrap="square">
            <a:spAutoFit/>
          </a:bodyPr>
          <a:lstStyle/>
          <a:p>
            <a:pPr>
              <a:defRPr/>
            </a:pPr>
            <a:r>
              <a:rPr kumimoji="1" lang="en-US" altLang="zh-CN" sz="3600" dirty="0">
                <a:effectLst>
                  <a:outerShdw blurRad="38100" dist="38100" dir="2700000" algn="tl">
                    <a:srgbClr val="C0C0C0"/>
                  </a:outerShdw>
                </a:effectLst>
                <a:latin typeface="隶书" pitchFamily="49" charset="-122"/>
                <a:ea typeface="隶书" pitchFamily="49" charset="-122"/>
              </a:rPr>
              <a:t>8086</a:t>
            </a:r>
            <a:r>
              <a:rPr kumimoji="1" lang="zh-CN" altLang="en-US" sz="3600" dirty="0">
                <a:effectLst>
                  <a:outerShdw blurRad="38100" dist="38100" dir="2700000" algn="tl">
                    <a:srgbClr val="C0C0C0"/>
                  </a:outerShdw>
                </a:effectLst>
                <a:latin typeface="隶书" pitchFamily="49" charset="-122"/>
                <a:ea typeface="隶书" pitchFamily="49" charset="-122"/>
              </a:rPr>
              <a:t>数据总线传输特性</a:t>
            </a:r>
          </a:p>
        </p:txBody>
      </p:sp>
      <p:sp>
        <p:nvSpPr>
          <p:cNvPr id="47107" name="Rectangle 8"/>
          <p:cNvSpPr>
            <a:spLocks noChangeArrowheads="1"/>
          </p:cNvSpPr>
          <p:nvPr/>
        </p:nvSpPr>
        <p:spPr bwMode="auto">
          <a:xfrm>
            <a:off x="4968875" y="1000108"/>
            <a:ext cx="3995738" cy="5693866"/>
          </a:xfrm>
          <a:prstGeom prst="rect">
            <a:avLst/>
          </a:prstGeom>
          <a:noFill/>
          <a:ln w="9525">
            <a:noFill/>
            <a:miter lim="800000"/>
            <a:headEnd/>
            <a:tailEnd/>
          </a:ln>
        </p:spPr>
        <p:txBody>
          <a:bodyPr>
            <a:spAutoFit/>
          </a:bodyPr>
          <a:lstStyle/>
          <a:p>
            <a:r>
              <a:rPr lang="en-US" altLang="zh-CN" sz="2800" dirty="0">
                <a:latin typeface="隶书" pitchFamily="49" charset="-122"/>
                <a:ea typeface="隶书" pitchFamily="49" charset="-122"/>
              </a:rPr>
              <a:t>1</a:t>
            </a:r>
            <a:r>
              <a:rPr lang="zh-CN" altLang="en-US" sz="2800" dirty="0">
                <a:latin typeface="隶书" pitchFamily="49" charset="-122"/>
                <a:ea typeface="隶书" pitchFamily="49" charset="-122"/>
              </a:rPr>
              <a:t>、当</a:t>
            </a:r>
            <a:r>
              <a:rPr lang="zh-CN" altLang="en-US" sz="2800" dirty="0">
                <a:solidFill>
                  <a:srgbClr val="0000FF"/>
                </a:solidFill>
                <a:latin typeface="隶书" pitchFamily="49" charset="-122"/>
                <a:ea typeface="隶书" pitchFamily="49" charset="-122"/>
              </a:rPr>
              <a:t>字节</a:t>
            </a:r>
            <a:r>
              <a:rPr lang="zh-CN" altLang="en-US" sz="2800" dirty="0">
                <a:latin typeface="隶书" pitchFamily="49" charset="-122"/>
                <a:ea typeface="隶书" pitchFamily="49" charset="-122"/>
              </a:rPr>
              <a:t>操作时，若该字节地址为</a:t>
            </a:r>
            <a:r>
              <a:rPr lang="zh-CN" altLang="en-US" sz="2800" u="sng" dirty="0">
                <a:latin typeface="隶书" pitchFamily="49" charset="-122"/>
                <a:ea typeface="隶书" pitchFamily="49" charset="-122"/>
              </a:rPr>
              <a:t>偶数</a:t>
            </a:r>
            <a:r>
              <a:rPr lang="zh-CN" altLang="en-US" sz="2800" dirty="0">
                <a:latin typeface="隶书" pitchFamily="49" charset="-122"/>
                <a:ea typeface="隶书" pitchFamily="49" charset="-122"/>
              </a:rPr>
              <a:t>，则在读</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写操作周期中，低</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传送数据，高</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空闲；若该字节地址为</a:t>
            </a:r>
            <a:r>
              <a:rPr lang="zh-CN" altLang="en-US" sz="2800" u="sng" dirty="0">
                <a:latin typeface="隶书" pitchFamily="49" charset="-122"/>
                <a:ea typeface="隶书" pitchFamily="49" charset="-122"/>
              </a:rPr>
              <a:t>奇数</a:t>
            </a:r>
            <a:r>
              <a:rPr lang="zh-CN" altLang="en-US" sz="2800" dirty="0">
                <a:latin typeface="隶书" pitchFamily="49" charset="-122"/>
                <a:ea typeface="隶书" pitchFamily="49" charset="-122"/>
              </a:rPr>
              <a:t>，则在读</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写操作周期中，低</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空闲，高</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传送数据。</a:t>
            </a:r>
            <a:endParaRPr lang="en-US" altLang="zh-CN" sz="2800" dirty="0">
              <a:latin typeface="隶书" pitchFamily="49" charset="-122"/>
              <a:ea typeface="隶书" pitchFamily="49" charset="-122"/>
            </a:endParaRPr>
          </a:p>
          <a:p>
            <a:endParaRPr lang="zh-CN" altLang="en-US" sz="2800" dirty="0">
              <a:latin typeface="隶书" pitchFamily="49" charset="-122"/>
              <a:ea typeface="隶书" pitchFamily="49" charset="-122"/>
            </a:endParaRPr>
          </a:p>
          <a:p>
            <a:r>
              <a:rPr lang="en-US" altLang="zh-CN" sz="2800" dirty="0">
                <a:latin typeface="隶书" pitchFamily="49" charset="-122"/>
                <a:ea typeface="隶书" pitchFamily="49" charset="-122"/>
              </a:rPr>
              <a:t>2</a:t>
            </a:r>
            <a:r>
              <a:rPr lang="zh-CN" altLang="en-US" sz="2800" dirty="0">
                <a:latin typeface="隶书" pitchFamily="49" charset="-122"/>
                <a:ea typeface="隶书" pitchFamily="49" charset="-122"/>
              </a:rPr>
              <a:t>、对于</a:t>
            </a:r>
            <a:r>
              <a:rPr lang="zh-CN" altLang="en-US" sz="2800" dirty="0">
                <a:solidFill>
                  <a:srgbClr val="0000FF"/>
                </a:solidFill>
                <a:latin typeface="隶书" pitchFamily="49" charset="-122"/>
                <a:ea typeface="隶书" pitchFamily="49" charset="-122"/>
              </a:rPr>
              <a:t>偶地址字</a:t>
            </a:r>
            <a:r>
              <a:rPr lang="zh-CN" altLang="en-US" sz="2800" dirty="0">
                <a:latin typeface="隶书" pitchFamily="49" charset="-122"/>
                <a:ea typeface="隶书" pitchFamily="49" charset="-122"/>
              </a:rPr>
              <a:t>操作时，在一个读</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写周期内，低</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传送低宇节，高</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传送高字节。</a:t>
            </a:r>
          </a:p>
        </p:txBody>
      </p:sp>
      <p:pic>
        <p:nvPicPr>
          <p:cNvPr id="47108" name="Picture 9" descr="片段_3"/>
          <p:cNvPicPr>
            <a:picLocks noChangeAspect="1" noChangeArrowheads="1"/>
          </p:cNvPicPr>
          <p:nvPr/>
        </p:nvPicPr>
        <p:blipFill>
          <a:blip r:embed="rId2">
            <a:clrChange>
              <a:clrFrom>
                <a:srgbClr val="FFFFFF"/>
              </a:clrFrom>
              <a:clrTo>
                <a:srgbClr val="FFFFFF">
                  <a:alpha val="0"/>
                </a:srgbClr>
              </a:clrTo>
            </a:clrChange>
          </a:blip>
          <a:srcRect b="43108"/>
          <a:stretch>
            <a:fillRect/>
          </a:stretch>
        </p:blipFill>
        <p:spPr bwMode="auto">
          <a:xfrm>
            <a:off x="71406" y="1549414"/>
            <a:ext cx="5138737" cy="3808412"/>
          </a:xfrm>
          <a:prstGeom prst="rect">
            <a:avLst/>
          </a:prstGeom>
          <a:noFill/>
          <a:ln w="9525">
            <a:noFill/>
            <a:miter lim="800000"/>
            <a:headEnd/>
            <a:tailEnd/>
          </a:ln>
        </p:spPr>
      </p:pic>
    </p:spTree>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8"/>
          <p:cNvSpPr>
            <a:spLocks noChangeArrowheads="1"/>
          </p:cNvSpPr>
          <p:nvPr/>
        </p:nvSpPr>
        <p:spPr bwMode="auto">
          <a:xfrm>
            <a:off x="4968875" y="2097088"/>
            <a:ext cx="3995738" cy="2677656"/>
          </a:xfrm>
          <a:prstGeom prst="rect">
            <a:avLst/>
          </a:prstGeom>
          <a:noFill/>
          <a:ln w="9525">
            <a:noFill/>
            <a:miter lim="800000"/>
            <a:headEnd/>
            <a:tailEnd/>
          </a:ln>
        </p:spPr>
        <p:txBody>
          <a:bodyPr>
            <a:spAutoFit/>
          </a:bodyPr>
          <a:lstStyle/>
          <a:p>
            <a:r>
              <a:rPr lang="en-US" altLang="zh-CN" sz="2800" dirty="0">
                <a:latin typeface="隶书" pitchFamily="49" charset="-122"/>
                <a:ea typeface="隶书" pitchFamily="49" charset="-122"/>
              </a:rPr>
              <a:t>3</a:t>
            </a:r>
            <a:r>
              <a:rPr lang="zh-CN" altLang="en-US" sz="2800" dirty="0">
                <a:latin typeface="隶书" pitchFamily="49" charset="-122"/>
                <a:ea typeface="隶书" pitchFamily="49" charset="-122"/>
              </a:rPr>
              <a:t>、对于</a:t>
            </a:r>
            <a:r>
              <a:rPr lang="zh-CN" altLang="en-US" sz="2800" dirty="0">
                <a:solidFill>
                  <a:srgbClr val="0000FF"/>
                </a:solidFill>
                <a:latin typeface="隶书" pitchFamily="49" charset="-122"/>
                <a:ea typeface="隶书" pitchFamily="49" charset="-122"/>
              </a:rPr>
              <a:t>奇地址字</a:t>
            </a:r>
            <a:r>
              <a:rPr lang="zh-CN" altLang="en-US" sz="2800" dirty="0">
                <a:latin typeface="隶书" pitchFamily="49" charset="-122"/>
                <a:ea typeface="隶书" pitchFamily="49" charset="-122"/>
              </a:rPr>
              <a:t>操作时，须由两个读</a:t>
            </a:r>
            <a:r>
              <a:rPr lang="en-US" altLang="zh-CN" sz="2800" dirty="0">
                <a:latin typeface="隶书" pitchFamily="49" charset="-122"/>
                <a:ea typeface="隶书" pitchFamily="49" charset="-122"/>
              </a:rPr>
              <a:t>/</a:t>
            </a:r>
            <a:r>
              <a:rPr lang="zh-CN" altLang="en-US" sz="2800" dirty="0">
                <a:latin typeface="隶书" pitchFamily="49" charset="-122"/>
                <a:ea typeface="隶书" pitchFamily="49" charset="-122"/>
              </a:rPr>
              <a:t>写周期完成：</a:t>
            </a:r>
          </a:p>
          <a:p>
            <a:r>
              <a:rPr lang="zh-CN" altLang="en-US" sz="2800" dirty="0">
                <a:latin typeface="隶书" pitchFamily="49" charset="-122"/>
                <a:ea typeface="隶书" pitchFamily="49" charset="-122"/>
              </a:rPr>
              <a:t>第</a:t>
            </a:r>
            <a:r>
              <a:rPr lang="en-US" altLang="zh-CN" sz="2800" dirty="0">
                <a:latin typeface="隶书" pitchFamily="49" charset="-122"/>
                <a:ea typeface="隶书" pitchFamily="49" charset="-122"/>
              </a:rPr>
              <a:t>1</a:t>
            </a:r>
            <a:r>
              <a:rPr lang="zh-CN" altLang="en-US" sz="2800" dirty="0">
                <a:latin typeface="隶书" pitchFamily="49" charset="-122"/>
                <a:ea typeface="隶书" pitchFamily="49" charset="-122"/>
              </a:rPr>
              <a:t>个周期低</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空闲，高</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传送低字节；</a:t>
            </a:r>
            <a:endParaRPr lang="en-US" altLang="zh-CN" sz="2800" dirty="0">
              <a:latin typeface="隶书" pitchFamily="49" charset="-122"/>
              <a:ea typeface="隶书" pitchFamily="49" charset="-122"/>
            </a:endParaRPr>
          </a:p>
          <a:p>
            <a:r>
              <a:rPr lang="zh-CN" altLang="en-US" sz="2800" dirty="0">
                <a:latin typeface="隶书" pitchFamily="49" charset="-122"/>
                <a:ea typeface="隶书" pitchFamily="49" charset="-122"/>
              </a:rPr>
              <a:t>第</a:t>
            </a:r>
            <a:r>
              <a:rPr lang="en-US" altLang="zh-CN" sz="2800" dirty="0">
                <a:latin typeface="隶书" pitchFamily="49" charset="-122"/>
                <a:ea typeface="隶书" pitchFamily="49" charset="-122"/>
              </a:rPr>
              <a:t>2</a:t>
            </a:r>
            <a:r>
              <a:rPr lang="zh-CN" altLang="en-US" sz="2800" dirty="0">
                <a:latin typeface="隶书" pitchFamily="49" charset="-122"/>
                <a:ea typeface="隶书" pitchFamily="49" charset="-122"/>
              </a:rPr>
              <a:t>个周期低</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传送高字节，高</a:t>
            </a:r>
            <a:r>
              <a:rPr lang="en-US" altLang="zh-CN" sz="2800" dirty="0">
                <a:latin typeface="隶书" pitchFamily="49" charset="-122"/>
                <a:ea typeface="隶书" pitchFamily="49" charset="-122"/>
              </a:rPr>
              <a:t>8</a:t>
            </a:r>
            <a:r>
              <a:rPr lang="zh-CN" altLang="en-US" sz="2800" dirty="0">
                <a:latin typeface="隶书" pitchFamily="49" charset="-122"/>
                <a:ea typeface="隶书" pitchFamily="49" charset="-122"/>
              </a:rPr>
              <a:t>位</a:t>
            </a:r>
            <a:r>
              <a:rPr lang="en-US" altLang="zh-CN" sz="2800" dirty="0">
                <a:latin typeface="隶书" pitchFamily="49" charset="-122"/>
                <a:ea typeface="隶书" pitchFamily="49" charset="-122"/>
              </a:rPr>
              <a:t>DB</a:t>
            </a:r>
            <a:r>
              <a:rPr lang="zh-CN" altLang="en-US" sz="2800" dirty="0">
                <a:latin typeface="隶书" pitchFamily="49" charset="-122"/>
                <a:ea typeface="隶书" pitchFamily="49" charset="-122"/>
              </a:rPr>
              <a:t>空闲。</a:t>
            </a:r>
          </a:p>
        </p:txBody>
      </p:sp>
      <p:pic>
        <p:nvPicPr>
          <p:cNvPr id="48132" name="Picture 9" descr="片段_3"/>
          <p:cNvPicPr>
            <a:picLocks noChangeAspect="1" noChangeArrowheads="1"/>
          </p:cNvPicPr>
          <p:nvPr/>
        </p:nvPicPr>
        <p:blipFill>
          <a:blip r:embed="rId2">
            <a:clrChange>
              <a:clrFrom>
                <a:srgbClr val="FFFFFF"/>
              </a:clrFrom>
              <a:clrTo>
                <a:srgbClr val="FFFFFF">
                  <a:alpha val="0"/>
                </a:srgbClr>
              </a:clrTo>
            </a:clrChange>
          </a:blip>
          <a:srcRect t="56892"/>
          <a:stretch>
            <a:fillRect/>
          </a:stretch>
        </p:blipFill>
        <p:spPr bwMode="auto">
          <a:xfrm>
            <a:off x="71406" y="2190750"/>
            <a:ext cx="5138737" cy="2452688"/>
          </a:xfrm>
          <a:prstGeom prst="rect">
            <a:avLst/>
          </a:prstGeom>
          <a:noFill/>
          <a:ln w="9525">
            <a:noFill/>
            <a:miter lim="800000"/>
            <a:headEnd/>
            <a:tailEnd/>
          </a:ln>
        </p:spPr>
      </p:pic>
      <p:sp>
        <p:nvSpPr>
          <p:cNvPr id="5" name="Rectangle 5"/>
          <p:cNvSpPr>
            <a:spLocks noChangeArrowheads="1"/>
          </p:cNvSpPr>
          <p:nvPr/>
        </p:nvSpPr>
        <p:spPr bwMode="auto">
          <a:xfrm>
            <a:off x="395288" y="374650"/>
            <a:ext cx="5319720" cy="646331"/>
          </a:xfrm>
          <a:prstGeom prst="rect">
            <a:avLst/>
          </a:prstGeom>
          <a:noFill/>
          <a:ln w="9525">
            <a:noFill/>
            <a:miter lim="800000"/>
            <a:headEnd/>
            <a:tailEnd/>
          </a:ln>
          <a:effectLst/>
        </p:spPr>
        <p:txBody>
          <a:bodyPr wrap="square">
            <a:spAutoFit/>
          </a:bodyPr>
          <a:lstStyle/>
          <a:p>
            <a:pPr>
              <a:defRPr/>
            </a:pPr>
            <a:r>
              <a:rPr kumimoji="1" lang="en-US" altLang="zh-CN" sz="3600" dirty="0">
                <a:effectLst>
                  <a:outerShdw blurRad="38100" dist="38100" dir="2700000" algn="tl">
                    <a:srgbClr val="C0C0C0"/>
                  </a:outerShdw>
                </a:effectLst>
                <a:latin typeface="隶书" pitchFamily="49" charset="-122"/>
                <a:ea typeface="隶书" pitchFamily="49" charset="-122"/>
              </a:rPr>
              <a:t>8086</a:t>
            </a:r>
            <a:r>
              <a:rPr kumimoji="1" lang="zh-CN" altLang="en-US" sz="3600" dirty="0">
                <a:effectLst>
                  <a:outerShdw blurRad="38100" dist="38100" dir="2700000" algn="tl">
                    <a:srgbClr val="C0C0C0"/>
                  </a:outerShdw>
                </a:effectLst>
                <a:latin typeface="隶书" pitchFamily="49" charset="-122"/>
                <a:ea typeface="隶书" pitchFamily="49" charset="-122"/>
              </a:rPr>
              <a:t>数据总线传输特性</a:t>
            </a:r>
          </a:p>
        </p:txBody>
      </p:sp>
    </p:spTree>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ChangeArrowheads="1"/>
          </p:cNvSpPr>
          <p:nvPr/>
        </p:nvSpPr>
        <p:spPr bwMode="auto">
          <a:xfrm>
            <a:off x="755650" y="908050"/>
            <a:ext cx="7561263" cy="4093428"/>
          </a:xfrm>
          <a:prstGeom prst="rect">
            <a:avLst/>
          </a:prstGeom>
          <a:noFill/>
          <a:ln w="9525">
            <a:noFill/>
            <a:miter lim="800000"/>
            <a:headEnd/>
            <a:tailEnd/>
          </a:ln>
          <a:effectLst/>
        </p:spPr>
        <p:txBody>
          <a:bodyPr>
            <a:spAutoFit/>
          </a:bodyPr>
          <a:lstStyle/>
          <a:p>
            <a:pPr>
              <a:defRPr/>
            </a:pPr>
            <a:r>
              <a:rPr lang="zh-CN" altLang="en-US" sz="3600" b="1" u="sng" dirty="0">
                <a:solidFill>
                  <a:srgbClr val="0000FF"/>
                </a:solidFill>
                <a:effectLst>
                  <a:outerShdw blurRad="38100" dist="38100" dir="2700000" algn="tl">
                    <a:srgbClr val="C0C0C0"/>
                  </a:outerShdw>
                </a:effectLst>
                <a:latin typeface="隶书" pitchFamily="49" charset="-122"/>
                <a:ea typeface="隶书" pitchFamily="49" charset="-122"/>
              </a:rPr>
              <a:t>需要注意的是：</a:t>
            </a:r>
          </a:p>
          <a:p>
            <a:pPr>
              <a:defRPr/>
            </a:pPr>
            <a:endParaRPr lang="zh-CN" altLang="en-US" sz="2800" b="1" u="sng" dirty="0">
              <a:solidFill>
                <a:srgbClr val="0000FF"/>
              </a:solidFill>
              <a:effectLst>
                <a:outerShdw blurRad="38100" dist="38100" dir="2700000" algn="tl">
                  <a:srgbClr val="C0C0C0"/>
                </a:outerShdw>
              </a:effectLst>
              <a:latin typeface="隶书" pitchFamily="49" charset="-122"/>
              <a:ea typeface="隶书" pitchFamily="49" charset="-122"/>
            </a:endParaRPr>
          </a:p>
          <a:p>
            <a:pPr>
              <a:defRPr/>
            </a:pPr>
            <a:r>
              <a:rPr lang="zh-CN" altLang="en-US" sz="2800" dirty="0">
                <a:solidFill>
                  <a:srgbClr val="0000FF"/>
                </a:solidFill>
                <a:latin typeface="隶书" pitchFamily="49" charset="-122"/>
                <a:ea typeface="隶书" pitchFamily="49" charset="-122"/>
              </a:rPr>
              <a:t>    </a:t>
            </a:r>
            <a:r>
              <a:rPr lang="zh-CN" altLang="en-US" sz="2800" dirty="0">
                <a:latin typeface="隶书" pitchFamily="49" charset="-122"/>
                <a:ea typeface="隶书" pitchFamily="49" charset="-122"/>
              </a:rPr>
              <a:t>从上面的情况可以知道数据的</a:t>
            </a:r>
            <a:r>
              <a:rPr lang="zh-CN" altLang="en-US" sz="2800" u="sng" dirty="0">
                <a:latin typeface="隶书" pitchFamily="49" charset="-122"/>
                <a:ea typeface="隶书" pitchFamily="49" charset="-122"/>
              </a:rPr>
              <a:t>形式</a:t>
            </a:r>
            <a:r>
              <a:rPr lang="zh-CN" altLang="en-US" sz="2800" dirty="0">
                <a:latin typeface="隶书" pitchFamily="49" charset="-122"/>
                <a:ea typeface="隶书" pitchFamily="49" charset="-122"/>
              </a:rPr>
              <a:t>和存储的</a:t>
            </a:r>
            <a:r>
              <a:rPr lang="zh-CN" altLang="en-US" sz="2800" u="sng" dirty="0">
                <a:latin typeface="隶书" pitchFamily="49" charset="-122"/>
                <a:ea typeface="隶书" pitchFamily="49" charset="-122"/>
              </a:rPr>
              <a:t>位置</a:t>
            </a:r>
            <a:r>
              <a:rPr lang="zh-CN" altLang="en-US" sz="2800" dirty="0">
                <a:latin typeface="隶书" pitchFamily="49" charset="-122"/>
                <a:ea typeface="隶书" pitchFamily="49" charset="-122"/>
              </a:rPr>
              <a:t>，会影响数据传输时占用的总线周期个数，也就是所用</a:t>
            </a:r>
            <a:r>
              <a:rPr lang="en-US" altLang="zh-CN" sz="2800" dirty="0">
                <a:latin typeface="隶书" pitchFamily="49" charset="-122"/>
                <a:ea typeface="隶书" pitchFamily="49" charset="-122"/>
              </a:rPr>
              <a:t>T</a:t>
            </a:r>
            <a:r>
              <a:rPr lang="zh-CN" altLang="en-US" sz="2800" dirty="0">
                <a:latin typeface="隶书" pitchFamily="49" charset="-122"/>
                <a:ea typeface="隶书" pitchFamily="49" charset="-122"/>
              </a:rPr>
              <a:t>状态个数不同，即执行指令的时间长短就不同。</a:t>
            </a:r>
          </a:p>
          <a:p>
            <a:pPr>
              <a:defRPr/>
            </a:pPr>
            <a:endParaRPr lang="zh-CN" altLang="en-US" sz="2800" dirty="0">
              <a:latin typeface="隶书" pitchFamily="49" charset="-122"/>
              <a:ea typeface="隶书" pitchFamily="49" charset="-122"/>
            </a:endParaRPr>
          </a:p>
          <a:p>
            <a:pPr>
              <a:defRPr/>
            </a:pPr>
            <a:r>
              <a:rPr lang="zh-CN" altLang="en-US" sz="2800" dirty="0">
                <a:latin typeface="隶书" pitchFamily="49" charset="-122"/>
                <a:ea typeface="隶书" pitchFamily="49" charset="-122"/>
              </a:rPr>
              <a:t>    所以我们知道不同指令或数据在存储器中存放位置不同执行时间也有所不同。</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body" idx="1"/>
          </p:nvPr>
        </p:nvSpPr>
        <p:spPr>
          <a:xfrm>
            <a:off x="684213" y="285728"/>
            <a:ext cx="5173671" cy="595295"/>
          </a:xfrm>
        </p:spPr>
        <p:txBody>
          <a:bodyPr/>
          <a:lstStyle/>
          <a:p>
            <a:pPr marL="609600" indent="-609600" eaLnBrk="1" hangingPunct="1">
              <a:buFontTx/>
              <a:buNone/>
              <a:defRPr/>
            </a:pPr>
            <a:r>
              <a:rPr lang="zh-CN" altLang="en-US" b="1" kern="1200" cap="all" dirty="0">
                <a:ln w="9000" cmpd="sng">
                  <a:solidFill>
                    <a:schemeClr val="accent4">
                      <a:shade val="50000"/>
                      <a:satMod val="120000"/>
                    </a:schemeClr>
                  </a:solidFill>
                  <a:prstDash val="solid"/>
                </a:ln>
                <a:solidFill>
                  <a:srgbClr val="FFFF00"/>
                </a:solidFill>
                <a:effectLst>
                  <a:outerShdw blurRad="38100" dist="38100" dir="2700000" algn="tl">
                    <a:srgbClr val="000000">
                      <a:alpha val="43137"/>
                    </a:srgbClr>
                  </a:outerShdw>
                  <a:reflection blurRad="12700" stA="28000" endPos="45000" dist="1000" dir="5400000" sy="-100000" algn="bl" rotWithShape="0"/>
                </a:effectLst>
                <a:latin typeface="Times New Roman" pitchFamily="18" charset="0"/>
                <a:ea typeface="隶书" pitchFamily="49" charset="-122"/>
                <a:sym typeface="Wingdings" pitchFamily="2" charset="2"/>
              </a:rPr>
              <a:t>流水线</a:t>
            </a:r>
            <a:r>
              <a:rPr lang="en-US" altLang="zh-CN" b="1" kern="1200" cap="all" dirty="0">
                <a:ln w="9000" cmpd="sng">
                  <a:solidFill>
                    <a:schemeClr val="accent4">
                      <a:shade val="50000"/>
                      <a:satMod val="120000"/>
                    </a:schemeClr>
                  </a:solidFill>
                  <a:prstDash val="solid"/>
                </a:ln>
                <a:solidFill>
                  <a:srgbClr val="FFFF00"/>
                </a:solidFill>
                <a:effectLst>
                  <a:outerShdw blurRad="38100" dist="38100" dir="2700000" algn="tl">
                    <a:srgbClr val="000000">
                      <a:alpha val="43137"/>
                    </a:srgbClr>
                  </a:outerShdw>
                  <a:reflection blurRad="12700" stA="28000" endPos="45000" dist="1000" dir="5400000" sy="-100000" algn="bl" rotWithShape="0"/>
                </a:effectLst>
                <a:latin typeface="隶书" pitchFamily="49" charset="-122"/>
                <a:ea typeface="隶书" pitchFamily="49" charset="-122"/>
                <a:sym typeface="Wingdings" pitchFamily="2" charset="2"/>
              </a:rPr>
              <a:t>(Pipeline)</a:t>
            </a:r>
            <a:r>
              <a:rPr lang="zh-CN" altLang="en-US" b="1" kern="1200" cap="all" dirty="0">
                <a:ln w="9000" cmpd="sng">
                  <a:solidFill>
                    <a:schemeClr val="accent4">
                      <a:shade val="50000"/>
                      <a:satMod val="120000"/>
                    </a:schemeClr>
                  </a:solidFill>
                  <a:prstDash val="solid"/>
                </a:ln>
                <a:solidFill>
                  <a:srgbClr val="FFFF00"/>
                </a:solidFill>
                <a:effectLst>
                  <a:outerShdw blurRad="38100" dist="38100" dir="2700000" algn="tl">
                    <a:srgbClr val="000000">
                      <a:alpha val="43137"/>
                    </a:srgbClr>
                  </a:outerShdw>
                  <a:reflection blurRad="12700" stA="28000" endPos="45000" dist="1000" dir="5400000" sy="-100000" algn="bl" rotWithShape="0"/>
                </a:effectLst>
                <a:latin typeface="隶书" pitchFamily="49" charset="-122"/>
                <a:ea typeface="隶书" pitchFamily="49" charset="-122"/>
                <a:sym typeface="Wingdings" pitchFamily="2" charset="2"/>
              </a:rPr>
              <a:t>技术</a:t>
            </a:r>
          </a:p>
        </p:txBody>
      </p:sp>
      <p:sp>
        <p:nvSpPr>
          <p:cNvPr id="30724" name="Text Box 6"/>
          <p:cNvSpPr txBox="1">
            <a:spLocks noChangeArrowheads="1"/>
          </p:cNvSpPr>
          <p:nvPr/>
        </p:nvSpPr>
        <p:spPr bwMode="auto">
          <a:xfrm>
            <a:off x="642910" y="1341438"/>
            <a:ext cx="1231893" cy="466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zh-CN" altLang="en-US" sz="2400" dirty="0">
                <a:ea typeface="隶书" pitchFamily="49" charset="-122"/>
              </a:rPr>
              <a:t>取指令</a:t>
            </a:r>
          </a:p>
        </p:txBody>
      </p:sp>
      <p:sp>
        <p:nvSpPr>
          <p:cNvPr id="30727" name="Text Box 11"/>
          <p:cNvSpPr txBox="1">
            <a:spLocks noChangeArrowheads="1"/>
          </p:cNvSpPr>
          <p:nvPr/>
        </p:nvSpPr>
        <p:spPr bwMode="auto">
          <a:xfrm>
            <a:off x="2786050" y="1341438"/>
            <a:ext cx="1511300" cy="466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r>
              <a:rPr lang="zh-CN" altLang="en-US" sz="2400" dirty="0">
                <a:ea typeface="隶书" pitchFamily="49" charset="-122"/>
              </a:rPr>
              <a:t>分析指令</a:t>
            </a:r>
          </a:p>
        </p:txBody>
      </p:sp>
      <p:sp>
        <p:nvSpPr>
          <p:cNvPr id="30728" name="Text Box 12"/>
          <p:cNvSpPr txBox="1">
            <a:spLocks noChangeArrowheads="1"/>
          </p:cNvSpPr>
          <p:nvPr/>
        </p:nvSpPr>
        <p:spPr bwMode="auto">
          <a:xfrm>
            <a:off x="5202252" y="1341438"/>
            <a:ext cx="1512888" cy="466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r>
              <a:rPr lang="zh-CN" altLang="en-US" sz="2400" dirty="0">
                <a:ea typeface="隶书" pitchFamily="49" charset="-122"/>
              </a:rPr>
              <a:t>执行指令</a:t>
            </a:r>
          </a:p>
        </p:txBody>
      </p:sp>
      <p:sp>
        <p:nvSpPr>
          <p:cNvPr id="30732" name="Text Box 14"/>
          <p:cNvSpPr txBox="1">
            <a:spLocks noChangeArrowheads="1"/>
          </p:cNvSpPr>
          <p:nvPr/>
        </p:nvSpPr>
        <p:spPr bwMode="auto">
          <a:xfrm>
            <a:off x="857224" y="3429000"/>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取指令</a:t>
            </a:r>
          </a:p>
        </p:txBody>
      </p:sp>
      <p:sp>
        <p:nvSpPr>
          <p:cNvPr id="30733" name="Text Box 15"/>
          <p:cNvSpPr txBox="1">
            <a:spLocks noChangeArrowheads="1"/>
          </p:cNvSpPr>
          <p:nvPr/>
        </p:nvSpPr>
        <p:spPr bwMode="auto">
          <a:xfrm>
            <a:off x="2214546" y="3429000"/>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solidFill>
                  <a:schemeClr val="dk1"/>
                </a:solidFill>
                <a:latin typeface="+mn-lt"/>
                <a:ea typeface="隶书" pitchFamily="49" charset="-122"/>
              </a:rPr>
              <a:t>译码</a:t>
            </a:r>
          </a:p>
        </p:txBody>
      </p:sp>
      <p:sp>
        <p:nvSpPr>
          <p:cNvPr id="30734" name="Text Box 16"/>
          <p:cNvSpPr txBox="1">
            <a:spLocks noChangeArrowheads="1"/>
          </p:cNvSpPr>
          <p:nvPr/>
        </p:nvSpPr>
        <p:spPr bwMode="auto">
          <a:xfrm>
            <a:off x="3571868" y="3429000"/>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取数据</a:t>
            </a:r>
          </a:p>
        </p:txBody>
      </p:sp>
      <p:sp>
        <p:nvSpPr>
          <p:cNvPr id="30735" name="Text Box 17"/>
          <p:cNvSpPr txBox="1">
            <a:spLocks noChangeArrowheads="1"/>
          </p:cNvSpPr>
          <p:nvPr/>
        </p:nvSpPr>
        <p:spPr bwMode="auto">
          <a:xfrm>
            <a:off x="4929190" y="3429000"/>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执行</a:t>
            </a:r>
          </a:p>
        </p:txBody>
      </p:sp>
      <p:sp>
        <p:nvSpPr>
          <p:cNvPr id="30736" name="Text Box 18"/>
          <p:cNvSpPr txBox="1">
            <a:spLocks noChangeArrowheads="1"/>
          </p:cNvSpPr>
          <p:nvPr/>
        </p:nvSpPr>
        <p:spPr bwMode="auto">
          <a:xfrm>
            <a:off x="6286512" y="3429000"/>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回写</a:t>
            </a:r>
          </a:p>
        </p:txBody>
      </p:sp>
      <p:sp>
        <p:nvSpPr>
          <p:cNvPr id="37" name="右箭头 36"/>
          <p:cNvSpPr/>
          <p:nvPr/>
        </p:nvSpPr>
        <p:spPr>
          <a:xfrm>
            <a:off x="1928794" y="1500174"/>
            <a:ext cx="78581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8" name="右箭头 37"/>
          <p:cNvSpPr/>
          <p:nvPr/>
        </p:nvSpPr>
        <p:spPr>
          <a:xfrm>
            <a:off x="4357686" y="1500174"/>
            <a:ext cx="78581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41" name="直接连接符 40"/>
          <p:cNvCxnSpPr/>
          <p:nvPr/>
        </p:nvCxnSpPr>
        <p:spPr>
          <a:xfrm>
            <a:off x="2857488" y="1928802"/>
            <a:ext cx="3786214" cy="158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上箭头标注 43"/>
          <p:cNvSpPr/>
          <p:nvPr/>
        </p:nvSpPr>
        <p:spPr>
          <a:xfrm>
            <a:off x="3714744" y="2000240"/>
            <a:ext cx="2214578" cy="785818"/>
          </a:xfrm>
          <a:prstGeom prst="upArrowCallout">
            <a:avLst/>
          </a:prstGeom>
          <a:solidFill>
            <a:srgbClr val="FFFF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总线空闲中</a:t>
            </a:r>
          </a:p>
        </p:txBody>
      </p:sp>
      <p:sp>
        <p:nvSpPr>
          <p:cNvPr id="45" name="Text Box 14"/>
          <p:cNvSpPr txBox="1">
            <a:spLocks noChangeArrowheads="1"/>
          </p:cNvSpPr>
          <p:nvPr/>
        </p:nvSpPr>
        <p:spPr bwMode="auto">
          <a:xfrm>
            <a:off x="2214546" y="4048788"/>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取指令</a:t>
            </a:r>
          </a:p>
        </p:txBody>
      </p:sp>
      <p:sp>
        <p:nvSpPr>
          <p:cNvPr id="46" name="Text Box 15"/>
          <p:cNvSpPr txBox="1">
            <a:spLocks noChangeArrowheads="1"/>
          </p:cNvSpPr>
          <p:nvPr/>
        </p:nvSpPr>
        <p:spPr bwMode="auto">
          <a:xfrm>
            <a:off x="3571868" y="4048788"/>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solidFill>
                  <a:schemeClr val="dk1"/>
                </a:solidFill>
                <a:latin typeface="+mn-lt"/>
                <a:ea typeface="隶书" pitchFamily="49" charset="-122"/>
              </a:rPr>
              <a:t>译码</a:t>
            </a:r>
          </a:p>
        </p:txBody>
      </p:sp>
      <p:sp>
        <p:nvSpPr>
          <p:cNvPr id="47" name="Text Box 16"/>
          <p:cNvSpPr txBox="1">
            <a:spLocks noChangeArrowheads="1"/>
          </p:cNvSpPr>
          <p:nvPr/>
        </p:nvSpPr>
        <p:spPr bwMode="auto">
          <a:xfrm>
            <a:off x="4929190" y="4048788"/>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取数据</a:t>
            </a:r>
          </a:p>
        </p:txBody>
      </p:sp>
      <p:sp>
        <p:nvSpPr>
          <p:cNvPr id="48" name="Text Box 17"/>
          <p:cNvSpPr txBox="1">
            <a:spLocks noChangeArrowheads="1"/>
          </p:cNvSpPr>
          <p:nvPr/>
        </p:nvSpPr>
        <p:spPr bwMode="auto">
          <a:xfrm>
            <a:off x="6286512" y="4048788"/>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执行</a:t>
            </a:r>
          </a:p>
        </p:txBody>
      </p:sp>
      <p:sp>
        <p:nvSpPr>
          <p:cNvPr id="49" name="Text Box 18"/>
          <p:cNvSpPr txBox="1">
            <a:spLocks noChangeArrowheads="1"/>
          </p:cNvSpPr>
          <p:nvPr/>
        </p:nvSpPr>
        <p:spPr bwMode="auto">
          <a:xfrm>
            <a:off x="7643834" y="4048788"/>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回写</a:t>
            </a:r>
          </a:p>
        </p:txBody>
      </p:sp>
      <p:sp>
        <p:nvSpPr>
          <p:cNvPr id="50" name="Text Box 14"/>
          <p:cNvSpPr txBox="1">
            <a:spLocks noChangeArrowheads="1"/>
          </p:cNvSpPr>
          <p:nvPr/>
        </p:nvSpPr>
        <p:spPr bwMode="auto">
          <a:xfrm>
            <a:off x="3571868" y="4643446"/>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取指令</a:t>
            </a:r>
          </a:p>
        </p:txBody>
      </p:sp>
      <p:sp>
        <p:nvSpPr>
          <p:cNvPr id="51" name="Text Box 15"/>
          <p:cNvSpPr txBox="1">
            <a:spLocks noChangeArrowheads="1"/>
          </p:cNvSpPr>
          <p:nvPr/>
        </p:nvSpPr>
        <p:spPr bwMode="auto">
          <a:xfrm>
            <a:off x="4929190" y="4643446"/>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solidFill>
                  <a:schemeClr val="dk1"/>
                </a:solidFill>
                <a:latin typeface="+mn-lt"/>
                <a:ea typeface="隶书" pitchFamily="49" charset="-122"/>
              </a:rPr>
              <a:t>译码</a:t>
            </a:r>
          </a:p>
        </p:txBody>
      </p:sp>
      <p:sp>
        <p:nvSpPr>
          <p:cNvPr id="52" name="Text Box 16"/>
          <p:cNvSpPr txBox="1">
            <a:spLocks noChangeArrowheads="1"/>
          </p:cNvSpPr>
          <p:nvPr/>
        </p:nvSpPr>
        <p:spPr bwMode="auto">
          <a:xfrm>
            <a:off x="6286512" y="4643446"/>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取数据</a:t>
            </a:r>
          </a:p>
        </p:txBody>
      </p:sp>
      <p:sp>
        <p:nvSpPr>
          <p:cNvPr id="53" name="Text Box 17"/>
          <p:cNvSpPr txBox="1">
            <a:spLocks noChangeArrowheads="1"/>
          </p:cNvSpPr>
          <p:nvPr/>
        </p:nvSpPr>
        <p:spPr bwMode="auto">
          <a:xfrm>
            <a:off x="7643834" y="4643446"/>
            <a:ext cx="1357322" cy="52322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ctr"/>
            <a:r>
              <a:rPr lang="zh-CN" altLang="en-US" sz="2800" dirty="0">
                <a:ea typeface="隶书" pitchFamily="49" charset="-122"/>
              </a:rPr>
              <a:t>▪▪▪▪</a:t>
            </a:r>
          </a:p>
        </p:txBody>
      </p:sp>
      <p:cxnSp>
        <p:nvCxnSpPr>
          <p:cNvPr id="55" name="直接连接符 54"/>
          <p:cNvCxnSpPr/>
          <p:nvPr/>
        </p:nvCxnSpPr>
        <p:spPr>
          <a:xfrm>
            <a:off x="928662" y="5286388"/>
            <a:ext cx="7929618" cy="158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上箭头标注 55"/>
          <p:cNvSpPr/>
          <p:nvPr/>
        </p:nvSpPr>
        <p:spPr>
          <a:xfrm>
            <a:off x="2500298" y="5357826"/>
            <a:ext cx="4786346" cy="785818"/>
          </a:xfrm>
          <a:prstGeom prst="upArrowCallout">
            <a:avLst/>
          </a:prstGeom>
          <a:solidFill>
            <a:srgbClr val="FFFF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总线忙碌中</a:t>
            </a:r>
            <a:r>
              <a:rPr lang="zh-CN" altLang="en-US" sz="2800" dirty="0">
                <a:latin typeface="隶书" pitchFamily="49" charset="-122"/>
                <a:ea typeface="隶书" pitchFamily="49" charset="-122"/>
                <a:sym typeface="Wingdings"/>
              </a:rPr>
              <a:t> </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CPU</a:t>
            </a:r>
            <a:r>
              <a:rPr lang="zh-CN" altLang="en-US" sz="2800" dirty="0">
                <a:latin typeface="隶书" pitchFamily="49" charset="-122"/>
                <a:ea typeface="隶书" pitchFamily="49" charset="-122"/>
              </a:rPr>
              <a:t>也忙碌中</a:t>
            </a:r>
          </a:p>
        </p:txBody>
      </p:sp>
      <p:sp>
        <p:nvSpPr>
          <p:cNvPr id="62" name="椭圆形标注 61"/>
          <p:cNvSpPr/>
          <p:nvPr/>
        </p:nvSpPr>
        <p:spPr>
          <a:xfrm>
            <a:off x="6858016" y="1142984"/>
            <a:ext cx="1485904" cy="684086"/>
          </a:xfrm>
          <a:prstGeom prst="wedgeEllipseCallout">
            <a:avLst>
              <a:gd name="adj1" fmla="val 22035"/>
              <a:gd name="adj2" fmla="val 1415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串行</a:t>
            </a:r>
          </a:p>
        </p:txBody>
      </p:sp>
      <p:sp>
        <p:nvSpPr>
          <p:cNvPr id="63" name="椭圆形标注 62"/>
          <p:cNvSpPr/>
          <p:nvPr/>
        </p:nvSpPr>
        <p:spPr>
          <a:xfrm>
            <a:off x="357158" y="4214818"/>
            <a:ext cx="1785950" cy="684086"/>
          </a:xfrm>
          <a:prstGeom prst="wedgeEllipseCallout">
            <a:avLst>
              <a:gd name="adj1" fmla="val -17414"/>
              <a:gd name="adj2" fmla="val 12399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流水线</a:t>
            </a:r>
          </a:p>
        </p:txBody>
      </p:sp>
      <p:pic>
        <p:nvPicPr>
          <p:cNvPr id="30" name="图片 29" descr="47.png"/>
          <p:cNvPicPr>
            <a:picLocks noChangeAspect="1"/>
          </p:cNvPicPr>
          <p:nvPr/>
        </p:nvPicPr>
        <p:blipFill>
          <a:blip r:embed="rId3"/>
          <a:stretch>
            <a:fillRect/>
          </a:stretch>
        </p:blipFill>
        <p:spPr>
          <a:xfrm>
            <a:off x="7518603" y="2214554"/>
            <a:ext cx="1625397" cy="1625397"/>
          </a:xfrm>
          <a:prstGeom prst="rect">
            <a:avLst/>
          </a:prstGeom>
        </p:spPr>
      </p:pic>
      <p:pic>
        <p:nvPicPr>
          <p:cNvPr id="31" name="图片 30" descr="47.png"/>
          <p:cNvPicPr>
            <a:picLocks noChangeAspect="1"/>
          </p:cNvPicPr>
          <p:nvPr/>
        </p:nvPicPr>
        <p:blipFill>
          <a:blip r:embed="rId3"/>
          <a:stretch>
            <a:fillRect/>
          </a:stretch>
        </p:blipFill>
        <p:spPr>
          <a:xfrm flipH="1">
            <a:off x="0" y="5232603"/>
            <a:ext cx="1625397" cy="1625397"/>
          </a:xfrm>
          <a:prstGeom prst="rect">
            <a:avLst/>
          </a:prstGeom>
        </p:spPr>
      </p:pic>
    </p:spTree>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539750" y="765175"/>
            <a:ext cx="8135938" cy="5632450"/>
          </a:xfrm>
          <a:prstGeom prst="rect">
            <a:avLst/>
          </a:prstGeom>
          <a:noFill/>
          <a:ln w="9525">
            <a:noFill/>
            <a:miter lim="800000"/>
            <a:headEnd/>
            <a:tailEnd/>
          </a:ln>
        </p:spPr>
        <p:txBody>
          <a:bodyPr>
            <a:spAutoFit/>
          </a:bodyPr>
          <a:lstStyle/>
          <a:p>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保护模式存储器寻址</a:t>
            </a:r>
            <a:r>
              <a:rPr lang="en-US" altLang="zh-CN" sz="2400" dirty="0">
                <a:latin typeface="隶书" pitchFamily="49" charset="-122"/>
                <a:ea typeface="隶书" pitchFamily="49" charset="-122"/>
              </a:rPr>
              <a:t>(80286</a:t>
            </a:r>
            <a:r>
              <a:rPr lang="zh-CN" altLang="en-US" sz="2400" dirty="0">
                <a:latin typeface="隶书" pitchFamily="49" charset="-122"/>
                <a:ea typeface="隶书" pitchFamily="49" charset="-122"/>
              </a:rPr>
              <a:t>以上的</a:t>
            </a:r>
            <a:r>
              <a:rPr lang="en-US" altLang="zh-CN" sz="2400" dirty="0">
                <a:latin typeface="隶书" pitchFamily="49" charset="-122"/>
                <a:ea typeface="隶书" pitchFamily="49" charset="-122"/>
              </a:rPr>
              <a:t>CPU)</a:t>
            </a:r>
            <a:r>
              <a:rPr lang="zh-CN" altLang="en-US" sz="2400" dirty="0">
                <a:latin typeface="隶书" pitchFamily="49" charset="-122"/>
                <a:ea typeface="隶书" pitchFamily="49" charset="-122"/>
              </a:rPr>
              <a:t>允许访问装在第一个</a:t>
            </a:r>
            <a:r>
              <a:rPr lang="en-US" altLang="zh-CN" sz="2400" dirty="0">
                <a:latin typeface="隶书" pitchFamily="49" charset="-122"/>
                <a:ea typeface="隶书" pitchFamily="49" charset="-122"/>
              </a:rPr>
              <a:t>1M</a:t>
            </a:r>
            <a:r>
              <a:rPr lang="zh-CN" altLang="en-US" sz="2400" dirty="0">
                <a:latin typeface="隶书" pitchFamily="49" charset="-122"/>
                <a:ea typeface="隶书" pitchFamily="49" charset="-122"/>
              </a:rPr>
              <a:t>字节以外的数据和程序。寻址这个扩展的存储段，需要更改用于实模式存储器寻址的段加偏移寻址方案。</a:t>
            </a:r>
            <a:endParaRPr lang="en-US" altLang="zh-CN" sz="2400" dirty="0">
              <a:latin typeface="隶书" pitchFamily="49" charset="-122"/>
              <a:ea typeface="隶书" pitchFamily="49" charset="-122"/>
            </a:endParaRPr>
          </a:p>
          <a:p>
            <a:endParaRPr lang="zh-CN" altLang="en-US" sz="2400" dirty="0">
              <a:latin typeface="隶书" pitchFamily="49" charset="-122"/>
              <a:ea typeface="隶书" pitchFamily="49" charset="-122"/>
            </a:endParaRPr>
          </a:p>
          <a:p>
            <a:r>
              <a:rPr lang="zh-CN" altLang="en-US" sz="2400" dirty="0">
                <a:latin typeface="隶书" pitchFamily="49" charset="-122"/>
                <a:ea typeface="隶书" pitchFamily="49" charset="-122"/>
              </a:rPr>
              <a:t>    在保护模式下，寻址扩展存储器里的数据和程序采用</a:t>
            </a:r>
            <a:r>
              <a:rPr lang="zh-CN" altLang="en-US" sz="2400" b="1" dirty="0">
                <a:solidFill>
                  <a:srgbClr val="0000FF"/>
                </a:solidFill>
                <a:latin typeface="隶书" pitchFamily="49" charset="-122"/>
                <a:ea typeface="隶书" pitchFamily="49" charset="-122"/>
              </a:rPr>
              <a:t>线性地址</a:t>
            </a:r>
            <a:r>
              <a:rPr lang="zh-CN" altLang="en-US" sz="2400" b="1" dirty="0">
                <a:latin typeface="隶书" pitchFamily="49" charset="-122"/>
                <a:ea typeface="隶书" pitchFamily="49" charset="-122"/>
              </a:rPr>
              <a:t>：</a:t>
            </a:r>
            <a:r>
              <a:rPr lang="zh-CN" altLang="en-US" sz="2400" dirty="0">
                <a:latin typeface="隶书" pitchFamily="49" charset="-122"/>
                <a:ea typeface="隶书" pitchFamily="49" charset="-122"/>
              </a:rPr>
              <a:t>在放置段地址的段寄存器里存有一个</a:t>
            </a:r>
            <a:r>
              <a:rPr lang="zh-CN" altLang="en-US" sz="2400" dirty="0">
                <a:solidFill>
                  <a:srgbClr val="0000FF"/>
                </a:solidFill>
                <a:latin typeface="隶书" pitchFamily="49" charset="-122"/>
                <a:ea typeface="隶书" pitchFamily="49" charset="-122"/>
              </a:rPr>
              <a:t>选择符</a:t>
            </a:r>
            <a:r>
              <a:rPr lang="zh-CN" altLang="en-US" sz="2400" dirty="0">
                <a:latin typeface="隶书" pitchFamily="49" charset="-122"/>
                <a:ea typeface="隶书" pitchFamily="49" charset="-122"/>
              </a:rPr>
              <a:t>，用来选择一个</a:t>
            </a:r>
            <a:r>
              <a:rPr lang="zh-CN" altLang="en-US" sz="2400" dirty="0">
                <a:solidFill>
                  <a:srgbClr val="0000FF"/>
                </a:solidFill>
                <a:latin typeface="隶书" pitchFamily="49" charset="-122"/>
                <a:ea typeface="隶书" pitchFamily="49" charset="-122"/>
              </a:rPr>
              <a:t>描述表</a:t>
            </a:r>
            <a:r>
              <a:rPr lang="zh-CN" altLang="en-US" sz="2400" dirty="0">
                <a:latin typeface="隶书" pitchFamily="49" charset="-122"/>
                <a:ea typeface="隶书" pitchFamily="49" charset="-122"/>
              </a:rPr>
              <a:t>中的</a:t>
            </a:r>
            <a:r>
              <a:rPr lang="zh-CN" altLang="en-US" sz="2400" dirty="0">
                <a:solidFill>
                  <a:srgbClr val="0000FF"/>
                </a:solidFill>
                <a:latin typeface="隶书" pitchFamily="49" charset="-122"/>
                <a:ea typeface="隶书" pitchFamily="49" charset="-122"/>
              </a:rPr>
              <a:t>描述符</a:t>
            </a:r>
            <a:r>
              <a:rPr lang="zh-CN" altLang="en-US" sz="2400" dirty="0">
                <a:latin typeface="隶书" pitchFamily="49" charset="-122"/>
                <a:ea typeface="隶书" pitchFamily="49" charset="-122"/>
              </a:rPr>
              <a:t>位置。</a:t>
            </a:r>
            <a:r>
              <a:rPr lang="zh-CN" altLang="en-US" sz="2400" dirty="0">
                <a:solidFill>
                  <a:srgbClr val="0000FF"/>
                </a:solidFill>
                <a:latin typeface="隶书" pitchFamily="49" charset="-122"/>
                <a:ea typeface="隶书" pitchFamily="49" charset="-122"/>
              </a:rPr>
              <a:t>描述符</a:t>
            </a:r>
            <a:r>
              <a:rPr lang="zh-CN" altLang="en-US" sz="2400" dirty="0">
                <a:latin typeface="隶书" pitchFamily="49" charset="-122"/>
                <a:ea typeface="隶书" pitchFamily="49" charset="-122"/>
              </a:rPr>
              <a:t>描述了存储器的位置、长度和访问权限。此</a:t>
            </a:r>
            <a:r>
              <a:rPr lang="zh-CN" altLang="en-US" sz="2400" dirty="0">
                <a:solidFill>
                  <a:srgbClr val="0000FF"/>
                </a:solidFill>
                <a:latin typeface="隶书" pitchFamily="49" charset="-122"/>
                <a:ea typeface="隶书" pitchFamily="49" charset="-122"/>
              </a:rPr>
              <a:t>描述表</a:t>
            </a:r>
            <a:r>
              <a:rPr lang="zh-CN" altLang="en-US" sz="2400" dirty="0">
                <a:latin typeface="隶书" pitchFamily="49" charset="-122"/>
                <a:ea typeface="隶书" pitchFamily="49" charset="-122"/>
              </a:rPr>
              <a:t>若是操作系统使用的，其是由各任务公用的</a:t>
            </a:r>
            <a:r>
              <a:rPr lang="zh-CN" altLang="en-US" sz="2400" dirty="0">
                <a:solidFill>
                  <a:srgbClr val="0000FF"/>
                </a:solidFill>
                <a:latin typeface="隶书" pitchFamily="49" charset="-122"/>
                <a:ea typeface="隶书" pitchFamily="49" charset="-122"/>
              </a:rPr>
              <a:t>段描述符</a:t>
            </a:r>
            <a:r>
              <a:rPr lang="zh-CN" altLang="en-US" sz="2400" dirty="0">
                <a:latin typeface="隶书" pitchFamily="49" charset="-122"/>
                <a:ea typeface="隶书" pitchFamily="49" charset="-122"/>
              </a:rPr>
              <a:t>放在一起构成的，称为</a:t>
            </a:r>
            <a:r>
              <a:rPr lang="zh-CN" altLang="en-US" sz="2400" dirty="0">
                <a:solidFill>
                  <a:srgbClr val="0000FF"/>
                </a:solidFill>
                <a:latin typeface="隶书" pitchFamily="49" charset="-122"/>
                <a:ea typeface="隶书" pitchFamily="49" charset="-122"/>
              </a:rPr>
              <a:t>全局描述符表</a:t>
            </a:r>
            <a:r>
              <a:rPr lang="en-US" altLang="zh-CN" sz="2400" dirty="0">
                <a:solidFill>
                  <a:srgbClr val="0000FF"/>
                </a:solidFill>
                <a:latin typeface="隶书" pitchFamily="49" charset="-122"/>
                <a:ea typeface="隶书" pitchFamily="49" charset="-122"/>
              </a:rPr>
              <a:t>GDT</a:t>
            </a:r>
            <a:r>
              <a:rPr lang="zh-CN" altLang="en-US" sz="2400" dirty="0">
                <a:latin typeface="隶书" pitchFamily="49" charset="-122"/>
                <a:ea typeface="隶书" pitchFamily="49" charset="-122"/>
              </a:rPr>
              <a:t>，若是某个任务专用的</a:t>
            </a:r>
            <a:r>
              <a:rPr lang="zh-CN" altLang="en-US" sz="2400" dirty="0">
                <a:solidFill>
                  <a:srgbClr val="0000FF"/>
                </a:solidFill>
                <a:latin typeface="隶书" pitchFamily="49" charset="-122"/>
                <a:ea typeface="隶书" pitchFamily="49" charset="-122"/>
              </a:rPr>
              <a:t>段描述符</a:t>
            </a:r>
            <a:r>
              <a:rPr lang="zh-CN" altLang="en-US" sz="2400" dirty="0">
                <a:latin typeface="隶书" pitchFamily="49" charset="-122"/>
                <a:ea typeface="隶书" pitchFamily="49" charset="-122"/>
              </a:rPr>
              <a:t>放在一起构成的称为</a:t>
            </a:r>
            <a:r>
              <a:rPr lang="zh-CN" altLang="en-US" sz="2400" dirty="0">
                <a:solidFill>
                  <a:srgbClr val="0000FF"/>
                </a:solidFill>
                <a:latin typeface="隶书" pitchFamily="49" charset="-122"/>
                <a:ea typeface="隶书" pitchFamily="49" charset="-122"/>
              </a:rPr>
              <a:t>局部描述符表</a:t>
            </a:r>
            <a:r>
              <a:rPr lang="en-US" altLang="zh-CN" sz="2400" dirty="0">
                <a:solidFill>
                  <a:srgbClr val="0000FF"/>
                </a:solidFill>
                <a:latin typeface="隶书" pitchFamily="49" charset="-122"/>
                <a:ea typeface="隶书" pitchFamily="49" charset="-122"/>
              </a:rPr>
              <a:t>LDT</a:t>
            </a:r>
            <a:r>
              <a:rPr lang="zh-CN" altLang="en-US" sz="2400" dirty="0">
                <a:latin typeface="隶书" pitchFamily="49" charset="-122"/>
                <a:ea typeface="隶书" pitchFamily="49" charset="-122"/>
              </a:rPr>
              <a:t>。</a:t>
            </a:r>
          </a:p>
          <a:p>
            <a:r>
              <a:rPr lang="zh-CN" altLang="en-US" sz="2400" dirty="0">
                <a:latin typeface="隶书" pitchFamily="49" charset="-122"/>
                <a:ea typeface="隶书" pitchFamily="49" charset="-122"/>
              </a:rPr>
              <a:t>    因为段加偏移地址仍然访问第一个</a:t>
            </a:r>
            <a:r>
              <a:rPr lang="en-US" altLang="zh-CN" sz="2400" dirty="0">
                <a:latin typeface="隶书" pitchFamily="49" charset="-122"/>
                <a:ea typeface="隶书" pitchFamily="49" charset="-122"/>
              </a:rPr>
              <a:t>1M</a:t>
            </a:r>
            <a:r>
              <a:rPr lang="zh-CN" altLang="en-US" sz="2400" dirty="0">
                <a:latin typeface="隶书" pitchFamily="49" charset="-122"/>
                <a:ea typeface="隶书" pitchFamily="49" charset="-122"/>
              </a:rPr>
              <a:t>字节内存储器的数据，保护模式指令和实模式指令是完全相同的。事实上，很多在实模式下运行的程序，在保护模式下，不用更改也能运行。</a:t>
            </a:r>
          </a:p>
        </p:txBody>
      </p:sp>
      <p:sp>
        <p:nvSpPr>
          <p:cNvPr id="268293" name="Rectangle 5"/>
          <p:cNvSpPr>
            <a:spLocks noChangeArrowheads="1"/>
          </p:cNvSpPr>
          <p:nvPr/>
        </p:nvSpPr>
        <p:spPr bwMode="auto">
          <a:xfrm>
            <a:off x="395288" y="101600"/>
            <a:ext cx="4319587" cy="519113"/>
          </a:xfrm>
          <a:prstGeom prst="rect">
            <a:avLst/>
          </a:prstGeom>
          <a:noFill/>
          <a:ln w="9525">
            <a:noFill/>
            <a:miter lim="800000"/>
            <a:headEnd/>
            <a:tailEnd/>
          </a:ln>
          <a:effectLst/>
        </p:spPr>
        <p:txBody>
          <a:bodyPr>
            <a:spAutoFit/>
          </a:bodyPr>
          <a:lstStyle/>
          <a:p>
            <a:pPr>
              <a:defRPr/>
            </a:pPr>
            <a:r>
              <a:rPr kumimoji="1" lang="zh-CN" altLang="en-US" sz="2800" b="1">
                <a:solidFill>
                  <a:srgbClr val="0000FF"/>
                </a:solidFill>
                <a:effectLst>
                  <a:outerShdw blurRad="38100" dist="38100" dir="2700000" algn="tl">
                    <a:srgbClr val="C0C0C0"/>
                  </a:outerShdw>
                </a:effectLst>
                <a:latin typeface="隶书" pitchFamily="49" charset="-122"/>
                <a:ea typeface="隶书" pitchFamily="49" charset="-122"/>
              </a:rPr>
              <a:t>保护模式下的存储器组织</a:t>
            </a:r>
          </a:p>
        </p:txBody>
      </p:sp>
    </p:spTree>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468313" y="260350"/>
            <a:ext cx="7993062" cy="3013075"/>
          </a:xfrm>
          <a:prstGeom prst="rect">
            <a:avLst/>
          </a:prstGeom>
          <a:noFill/>
          <a:ln w="9525">
            <a:noFill/>
            <a:miter lim="800000"/>
            <a:headEnd/>
            <a:tailEnd/>
          </a:ln>
        </p:spPr>
        <p:txBody>
          <a:bodyPr>
            <a:spAutoFit/>
          </a:bodyPr>
          <a:lstStyle/>
          <a:p>
            <a:r>
              <a:rPr lang="en-US" altLang="zh-CN" sz="2400" dirty="0">
                <a:latin typeface="隶书" pitchFamily="49" charset="-122"/>
                <a:ea typeface="隶书" pitchFamily="49" charset="-122"/>
              </a:rPr>
              <a:t>    80386</a:t>
            </a:r>
            <a:r>
              <a:rPr lang="zh-CN" altLang="en-US" sz="2400" dirty="0">
                <a:latin typeface="隶书" pitchFamily="49" charset="-122"/>
                <a:ea typeface="隶书" pitchFamily="49" charset="-122"/>
              </a:rPr>
              <a:t>以后的微处理器对存储器一般采用</a:t>
            </a:r>
            <a:r>
              <a:rPr lang="zh-CN" altLang="en-US" sz="2400" dirty="0">
                <a:solidFill>
                  <a:srgbClr val="0000FF"/>
                </a:solidFill>
                <a:latin typeface="隶书" pitchFamily="49" charset="-122"/>
                <a:ea typeface="隶书" pitchFamily="49" charset="-122"/>
              </a:rPr>
              <a:t>分页机制</a:t>
            </a:r>
            <a:r>
              <a:rPr lang="zh-CN" altLang="en-US" sz="2400" dirty="0">
                <a:latin typeface="隶书" pitchFamily="49" charset="-122"/>
                <a:ea typeface="隶书" pitchFamily="49" charset="-122"/>
              </a:rPr>
              <a:t>进行管理。</a:t>
            </a:r>
            <a:r>
              <a:rPr lang="zh-CN" altLang="en-US" sz="2400" dirty="0">
                <a:solidFill>
                  <a:srgbClr val="0000FF"/>
                </a:solidFill>
                <a:latin typeface="隶书" pitchFamily="49" charset="-122"/>
                <a:ea typeface="隶书" pitchFamily="49" charset="-122"/>
              </a:rPr>
              <a:t>分页机制</a:t>
            </a:r>
            <a:r>
              <a:rPr lang="zh-CN" altLang="en-US" sz="2400" dirty="0">
                <a:latin typeface="隶书" pitchFamily="49" charset="-122"/>
                <a:ea typeface="隶书" pitchFamily="49" charset="-122"/>
              </a:rPr>
              <a:t>允许把任何物理存储单元分配给任何</a:t>
            </a:r>
            <a:r>
              <a:rPr lang="zh-CN" altLang="en-US" sz="2400" dirty="0">
                <a:solidFill>
                  <a:srgbClr val="0000FF"/>
                </a:solidFill>
                <a:latin typeface="隶书" pitchFamily="49" charset="-122"/>
                <a:ea typeface="隶书" pitchFamily="49" charset="-122"/>
              </a:rPr>
              <a:t>线性地址</a:t>
            </a:r>
            <a:r>
              <a:rPr lang="zh-CN" altLang="en-US" sz="2400" dirty="0">
                <a:latin typeface="隶书" pitchFamily="49" charset="-122"/>
                <a:ea typeface="隶书" pitchFamily="49" charset="-122"/>
              </a:rPr>
              <a:t>，而线性地址就是由程序产生的地址。</a:t>
            </a:r>
            <a:r>
              <a:rPr lang="zh-CN" altLang="en-US" sz="2400" i="1" u="sng" dirty="0">
                <a:latin typeface="隶书" pitchFamily="49" charset="-122"/>
                <a:ea typeface="隶书" pitchFamily="49" charset="-122"/>
              </a:rPr>
              <a:t>以存储器分页为单位，线性地址将转换为物理地址。</a:t>
            </a:r>
            <a:r>
              <a:rPr lang="zh-CN" altLang="en-US" sz="2400" dirty="0">
                <a:latin typeface="隶书" pitchFamily="49" charset="-122"/>
                <a:ea typeface="隶书" pitchFamily="49" charset="-122"/>
              </a:rPr>
              <a:t>这就使得为在特定的地址上运行而编写的应用程序可以通过分页机制重新定位。它也允许把存储器放在根本不存在的地方，从而实现虚拟存储。</a:t>
            </a:r>
          </a:p>
          <a:p>
            <a:r>
              <a:rPr lang="zh-CN" altLang="en-US" sz="2400" dirty="0">
                <a:latin typeface="隶书" pitchFamily="49" charset="-122"/>
                <a:ea typeface="隶书" pitchFamily="49" charset="-122"/>
              </a:rPr>
              <a:t>    分页由处理器的控制寄存器</a:t>
            </a:r>
            <a:r>
              <a:rPr lang="en-US" altLang="zh-CN" sz="2400" dirty="0">
                <a:latin typeface="隶书" pitchFamily="49" charset="-122"/>
                <a:ea typeface="隶书" pitchFamily="49" charset="-122"/>
              </a:rPr>
              <a:t>CRO </a:t>
            </a:r>
            <a:r>
              <a:rPr lang="en-US" altLang="zh-CN" sz="2400" dirty="0">
                <a:latin typeface="Arial" charset="0"/>
                <a:ea typeface="隶书" pitchFamily="49" charset="-122"/>
              </a:rPr>
              <a:t>–</a:t>
            </a:r>
            <a:r>
              <a:rPr lang="en-US" altLang="zh-CN" sz="2400" dirty="0">
                <a:latin typeface="隶书" pitchFamily="49" charset="-122"/>
                <a:ea typeface="隶书" pitchFamily="49" charset="-122"/>
              </a:rPr>
              <a:t> CR4</a:t>
            </a:r>
            <a:r>
              <a:rPr lang="zh-CN" altLang="en-US" sz="2400" dirty="0">
                <a:latin typeface="隶书" pitchFamily="49" charset="-122"/>
                <a:ea typeface="隶书" pitchFamily="49" charset="-122"/>
              </a:rPr>
              <a:t>的内容来控制。</a:t>
            </a:r>
          </a:p>
        </p:txBody>
      </p:sp>
      <p:graphicFrame>
        <p:nvGraphicFramePr>
          <p:cNvPr id="269404" name="Group 92"/>
          <p:cNvGraphicFramePr>
            <a:graphicFrameLocks noGrp="1"/>
          </p:cNvGraphicFramePr>
          <p:nvPr/>
        </p:nvGraphicFramePr>
        <p:xfrm>
          <a:off x="360363" y="3627438"/>
          <a:ext cx="7945755" cy="2834640"/>
        </p:xfrm>
        <a:graphic>
          <a:graphicData uri="http://schemas.openxmlformats.org/drawingml/2006/table">
            <a:tbl>
              <a:tblPr/>
              <a:tblGrid>
                <a:gridCol w="377825">
                  <a:extLst>
                    <a:ext uri="{9D8B030D-6E8A-4147-A177-3AD203B41FA5}">
                      <a16:colId xmlns:a16="http://schemas.microsoft.com/office/drawing/2014/main" val="20000"/>
                    </a:ext>
                  </a:extLst>
                </a:gridCol>
                <a:gridCol w="377825">
                  <a:extLst>
                    <a:ext uri="{9D8B030D-6E8A-4147-A177-3AD203B41FA5}">
                      <a16:colId xmlns:a16="http://schemas.microsoft.com/office/drawing/2014/main" val="20001"/>
                    </a:ext>
                  </a:extLst>
                </a:gridCol>
                <a:gridCol w="354012">
                  <a:extLst>
                    <a:ext uri="{9D8B030D-6E8A-4147-A177-3AD203B41FA5}">
                      <a16:colId xmlns:a16="http://schemas.microsoft.com/office/drawing/2014/main" val="20002"/>
                    </a:ext>
                  </a:extLst>
                </a:gridCol>
                <a:gridCol w="1835150">
                  <a:extLst>
                    <a:ext uri="{9D8B030D-6E8A-4147-A177-3AD203B41FA5}">
                      <a16:colId xmlns:a16="http://schemas.microsoft.com/office/drawing/2014/main" val="20003"/>
                    </a:ext>
                  </a:extLst>
                </a:gridCol>
                <a:gridCol w="3683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57188">
                  <a:extLst>
                    <a:ext uri="{9D8B030D-6E8A-4147-A177-3AD203B41FA5}">
                      <a16:colId xmlns:a16="http://schemas.microsoft.com/office/drawing/2014/main" val="20006"/>
                    </a:ext>
                  </a:extLst>
                </a:gridCol>
                <a:gridCol w="182562">
                  <a:extLst>
                    <a:ext uri="{9D8B030D-6E8A-4147-A177-3AD203B41FA5}">
                      <a16:colId xmlns:a16="http://schemas.microsoft.com/office/drawing/2014/main" val="20007"/>
                    </a:ext>
                  </a:extLst>
                </a:gridCol>
                <a:gridCol w="182563">
                  <a:extLst>
                    <a:ext uri="{9D8B030D-6E8A-4147-A177-3AD203B41FA5}">
                      <a16:colId xmlns:a16="http://schemas.microsoft.com/office/drawing/2014/main" val="20008"/>
                    </a:ext>
                  </a:extLst>
                </a:gridCol>
                <a:gridCol w="1304925">
                  <a:extLst>
                    <a:ext uri="{9D8B030D-6E8A-4147-A177-3AD203B41FA5}">
                      <a16:colId xmlns:a16="http://schemas.microsoft.com/office/drawing/2014/main" val="20009"/>
                    </a:ext>
                  </a:extLst>
                </a:gridCol>
                <a:gridCol w="182562">
                  <a:extLst>
                    <a:ext uri="{9D8B030D-6E8A-4147-A177-3AD203B41FA5}">
                      <a16:colId xmlns:a16="http://schemas.microsoft.com/office/drawing/2014/main" val="20010"/>
                    </a:ext>
                  </a:extLst>
                </a:gridCol>
                <a:gridCol w="184150">
                  <a:extLst>
                    <a:ext uri="{9D8B030D-6E8A-4147-A177-3AD203B41FA5}">
                      <a16:colId xmlns:a16="http://schemas.microsoft.com/office/drawing/2014/main" val="20011"/>
                    </a:ext>
                  </a:extLst>
                </a:gridCol>
                <a:gridCol w="182563">
                  <a:extLst>
                    <a:ext uri="{9D8B030D-6E8A-4147-A177-3AD203B41FA5}">
                      <a16:colId xmlns:a16="http://schemas.microsoft.com/office/drawing/2014/main" val="20012"/>
                    </a:ext>
                  </a:extLst>
                </a:gridCol>
                <a:gridCol w="184150">
                  <a:extLst>
                    <a:ext uri="{9D8B030D-6E8A-4147-A177-3AD203B41FA5}">
                      <a16:colId xmlns:a16="http://schemas.microsoft.com/office/drawing/2014/main" val="20013"/>
                    </a:ext>
                  </a:extLst>
                </a:gridCol>
                <a:gridCol w="182562">
                  <a:extLst>
                    <a:ext uri="{9D8B030D-6E8A-4147-A177-3AD203B41FA5}">
                      <a16:colId xmlns:a16="http://schemas.microsoft.com/office/drawing/2014/main" val="20014"/>
                    </a:ext>
                  </a:extLst>
                </a:gridCol>
                <a:gridCol w="182563">
                  <a:extLst>
                    <a:ext uri="{9D8B030D-6E8A-4147-A177-3AD203B41FA5}">
                      <a16:colId xmlns:a16="http://schemas.microsoft.com/office/drawing/2014/main" val="20015"/>
                    </a:ext>
                  </a:extLst>
                </a:gridCol>
                <a:gridCol w="184150">
                  <a:extLst>
                    <a:ext uri="{9D8B030D-6E8A-4147-A177-3AD203B41FA5}">
                      <a16:colId xmlns:a16="http://schemas.microsoft.com/office/drawing/2014/main" val="20016"/>
                    </a:ext>
                  </a:extLst>
                </a:gridCol>
                <a:gridCol w="184150">
                  <a:extLst>
                    <a:ext uri="{9D8B030D-6E8A-4147-A177-3AD203B41FA5}">
                      <a16:colId xmlns:a16="http://schemas.microsoft.com/office/drawing/2014/main" val="20017"/>
                    </a:ext>
                  </a:extLst>
                </a:gridCol>
                <a:gridCol w="182562">
                  <a:extLst>
                    <a:ext uri="{9D8B030D-6E8A-4147-A177-3AD203B41FA5}">
                      <a16:colId xmlns:a16="http://schemas.microsoft.com/office/drawing/2014/main" val="20018"/>
                    </a:ext>
                  </a:extLst>
                </a:gridCol>
                <a:gridCol w="184150">
                  <a:extLst>
                    <a:ext uri="{9D8B030D-6E8A-4147-A177-3AD203B41FA5}">
                      <a16:colId xmlns:a16="http://schemas.microsoft.com/office/drawing/2014/main" val="20019"/>
                    </a:ext>
                  </a:extLst>
                </a:gridCol>
                <a:gridCol w="182563">
                  <a:extLst>
                    <a:ext uri="{9D8B030D-6E8A-4147-A177-3AD203B41FA5}">
                      <a16:colId xmlns:a16="http://schemas.microsoft.com/office/drawing/2014/main" val="20020"/>
                    </a:ext>
                  </a:extLst>
                </a:gridCol>
                <a:gridCol w="208280">
                  <a:extLst>
                    <a:ext uri="{9D8B030D-6E8A-4147-A177-3AD203B41FA5}">
                      <a16:colId xmlns:a16="http://schemas.microsoft.com/office/drawing/2014/main" val="20021"/>
                    </a:ext>
                  </a:extLst>
                </a:gridCol>
              </a:tblGrid>
              <a:tr h="576263">
                <a:tc gridSpan="9">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1800" b="0" i="0" u="none" strike="noStrike" cap="none" normalizeH="0" baseline="0">
                        <a:ln>
                          <a:noFill/>
                        </a:ln>
                        <a:solidFill>
                          <a:schemeClr val="tx1"/>
                        </a:solidFill>
                        <a:effectLst>
                          <a:outerShdw blurRad="38100" dist="38100" dir="2700000" algn="tl">
                            <a:srgbClr val="C0C0C0"/>
                          </a:outerShdw>
                        </a:effectLst>
                        <a:latin typeface="隶书" pitchFamily="49" charset="-122"/>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M</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C</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P</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D</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T</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P</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V</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V</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M</a:t>
                      </a:r>
                    </a:p>
                    <a:p>
                      <a:pPr marL="342900" marR="0" lvl="0" indent="-342900" algn="ctr"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95300">
                <a:tc gridSpan="8">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zh-CN" altLang="en-US" sz="1800" b="0" i="0" u="none" strike="noStrike" cap="none" normalizeH="0" baseline="0">
                          <a:ln>
                            <a:noFill/>
                          </a:ln>
                          <a:solidFill>
                            <a:schemeClr val="tx1"/>
                          </a:solidFill>
                          <a:effectLst>
                            <a:outerShdw blurRad="38100" dist="38100" dir="2700000" algn="tl">
                              <a:srgbClr val="C0C0C0"/>
                            </a:outerShdw>
                          </a:effectLst>
                          <a:latin typeface="隶书" pitchFamily="49" charset="-122"/>
                          <a:ea typeface="隶书" pitchFamily="49" charset="-122"/>
                          <a:cs typeface="Times New Roman" pitchFamily="18" charset="0"/>
                        </a:rPr>
                        <a:t>页 目 录 基 地 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1400" b="1" i="0" u="none" strike="noStrike" cap="none" normalizeH="0" baseline="0">
                        <a:ln>
                          <a:noFill/>
                        </a:ln>
                        <a:solidFill>
                          <a:schemeClr val="tx1"/>
                        </a:solidFill>
                        <a:effectLst/>
                        <a:latin typeface="隶书" pitchFamily="49" charset="-122"/>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P</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C</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P</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W</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6">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1400" b="1" i="0" u="none" strike="noStrike" cap="none" normalizeH="0" baseline="0">
                        <a:ln>
                          <a:noFill/>
                        </a:ln>
                        <a:solidFill>
                          <a:schemeClr val="tx1"/>
                        </a:solidFill>
                        <a:effectLst/>
                        <a:latin typeface="隶书" pitchFamily="49" charset="-122"/>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180975">
                <a:tc gridSpan="22">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zh-CN" altLang="en-US" sz="1800" b="0" i="0" u="none" strike="noStrike" cap="none" normalizeH="0" baseline="0">
                          <a:ln>
                            <a:noFill/>
                          </a:ln>
                          <a:solidFill>
                            <a:schemeClr val="tx1"/>
                          </a:solidFill>
                          <a:effectLst>
                            <a:outerShdw blurRad="38100" dist="38100" dir="2700000" algn="tl">
                              <a:srgbClr val="C0C0C0"/>
                            </a:outerShdw>
                          </a:effectLst>
                          <a:latin typeface="隶书" pitchFamily="49" charset="-122"/>
                          <a:ea typeface="隶书" pitchFamily="49" charset="-122"/>
                          <a:cs typeface="Times New Roman" pitchFamily="18" charset="0"/>
                        </a:rPr>
                        <a:t>页 故 障 线 性 地 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93675">
                <a:tc gridSpan="22">
                  <a:txBody>
                    <a:bodyPr/>
                    <a:lstStyle/>
                    <a:p>
                      <a:pPr marL="342900" marR="0" lvl="0" indent="-342900" algn="ctr" defTabSz="914400" rtl="0" eaLnBrk="1" fontAlgn="base" latinLnBrk="0" hangingPunct="1">
                        <a:lnSpc>
                          <a:spcPct val="100000"/>
                        </a:lnSpc>
                        <a:spcBef>
                          <a:spcPct val="0"/>
                        </a:spcBef>
                        <a:spcAft>
                          <a:spcPct val="0"/>
                        </a:spcAft>
                        <a:buClr>
                          <a:schemeClr val="tx2"/>
                        </a:buClr>
                        <a:buSzTx/>
                        <a:buFontTx/>
                        <a:buNone/>
                        <a:tabLst/>
                      </a:pPr>
                      <a:r>
                        <a:rPr kumimoji="0" lang="zh-CN" altLang="en-US" sz="1800" b="0" i="0" u="none" strike="noStrike" cap="none" normalizeH="0" baseline="0">
                          <a:ln>
                            <a:noFill/>
                          </a:ln>
                          <a:solidFill>
                            <a:schemeClr val="tx1"/>
                          </a:solidFill>
                          <a:effectLst>
                            <a:outerShdw blurRad="38100" dist="38100" dir="2700000" algn="tl">
                              <a:srgbClr val="C0C0C0"/>
                            </a:outerShdw>
                          </a:effectLst>
                          <a:latin typeface="隶书" pitchFamily="49" charset="-122"/>
                          <a:ea typeface="隶书" pitchFamily="49" charset="-122"/>
                          <a:cs typeface="Times New Roman" pitchFamily="18" charset="0"/>
                        </a:rPr>
                        <a:t>未 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88913">
                <a:tc>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P</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C</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N</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W</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1400" b="1" i="0" u="none" strike="noStrike" cap="none" normalizeH="0" baseline="0">
                        <a:ln>
                          <a:noFill/>
                        </a:ln>
                        <a:solidFill>
                          <a:schemeClr val="tx1"/>
                        </a:solidFill>
                        <a:effectLst/>
                        <a:latin typeface="隶书" pitchFamily="49" charset="-122"/>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A</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1400" b="1" i="0" u="none" strike="noStrike" cap="none" normalizeH="0" baseline="0">
                        <a:ln>
                          <a:noFill/>
                        </a:ln>
                        <a:solidFill>
                          <a:schemeClr val="tx1"/>
                        </a:solidFill>
                        <a:effectLst/>
                        <a:latin typeface="隶书" pitchFamily="49" charset="-122"/>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W</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1400" b="1" i="0" u="none" strike="noStrike" cap="none" normalizeH="0" baseline="0">
                        <a:ln>
                          <a:noFill/>
                        </a:ln>
                        <a:solidFill>
                          <a:schemeClr val="tx1"/>
                        </a:solidFill>
                        <a:effectLst/>
                        <a:latin typeface="隶书" pitchFamily="49" charset="-122"/>
                        <a:ea typeface="隶书"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N</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E</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T</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E</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M</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400" b="1" i="0" u="none" strike="noStrike" cap="none" normalizeH="0" baseline="0">
                          <a:ln>
                            <a:noFill/>
                          </a:ln>
                          <a:solidFill>
                            <a:schemeClr val="tx1"/>
                          </a:solidFill>
                          <a:effectLst/>
                          <a:latin typeface="隶书" pitchFamily="49" charset="-122"/>
                          <a:ea typeface="隶书" pitchFamily="49" charset="-122"/>
                          <a:cs typeface="Times New Roman" pitchFamily="18" charset="0"/>
                        </a:rPr>
                        <a:t>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
                          <a:schemeClr val="tx2"/>
                        </a:buClr>
                        <a:buSzTx/>
                        <a:buFontTx/>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隶书" pitchFamily="49" charset="-122"/>
                          <a:ea typeface="隶书" pitchFamily="49" charset="-122"/>
                          <a:cs typeface="Times New Roman" pitchFamily="18" charset="0"/>
                        </a:rPr>
                        <a:t>P</a:t>
                      </a:r>
                    </a:p>
                    <a:p>
                      <a:pPr marL="342900" marR="0" lvl="0" indent="-342900" algn="l" defTabSz="914400" rtl="0" eaLnBrk="0" fontAlgn="base" latinLnBrk="0" hangingPunct="0">
                        <a:lnSpc>
                          <a:spcPct val="100000"/>
                        </a:lnSpc>
                        <a:spcBef>
                          <a:spcPct val="0"/>
                        </a:spcBef>
                        <a:spcAft>
                          <a:spcPct val="0"/>
                        </a:spcAft>
                        <a:buClr>
                          <a:schemeClr val="tx2"/>
                        </a:buClr>
                        <a:buSzTx/>
                        <a:buFontTx/>
                        <a:buNone/>
                        <a:tabLst/>
                      </a:pPr>
                      <a:r>
                        <a:rPr kumimoji="0" lang="en-US" altLang="zh-CN" sz="1800" b="0" i="0" u="none" strike="noStrike" cap="none" normalizeH="0" baseline="0">
                          <a:ln>
                            <a:noFill/>
                          </a:ln>
                          <a:solidFill>
                            <a:schemeClr val="tx1"/>
                          </a:solidFill>
                          <a:effectLst>
                            <a:outerShdw blurRad="38100" dist="38100" dir="2700000" algn="tl">
                              <a:srgbClr val="C0C0C0"/>
                            </a:outerShdw>
                          </a:effectLst>
                          <a:latin typeface="隶书" pitchFamily="49" charset="-122"/>
                          <a:ea typeface="隶书" pitchFamily="49" charset="-122"/>
                          <a:cs typeface="Times New Roman" pitchFamily="18" charset="0"/>
                        </a:rPr>
                        <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262" name="Text Box 64"/>
          <p:cNvSpPr txBox="1">
            <a:spLocks noChangeArrowheads="1"/>
          </p:cNvSpPr>
          <p:nvPr/>
        </p:nvSpPr>
        <p:spPr bwMode="auto">
          <a:xfrm>
            <a:off x="360363" y="3357563"/>
            <a:ext cx="7848600" cy="304800"/>
          </a:xfrm>
          <a:prstGeom prst="rect">
            <a:avLst/>
          </a:prstGeom>
          <a:noFill/>
          <a:ln w="9525">
            <a:noFill/>
            <a:miter lim="800000"/>
            <a:headEnd/>
            <a:tailEnd/>
          </a:ln>
        </p:spPr>
        <p:txBody>
          <a:bodyPr>
            <a:spAutoFit/>
          </a:bodyPr>
          <a:lstStyle/>
          <a:p>
            <a:pPr>
              <a:spcBef>
                <a:spcPct val="50000"/>
              </a:spcBef>
            </a:pPr>
            <a:r>
              <a:rPr lang="en-US" altLang="zh-CN" sz="1400" b="1">
                <a:latin typeface="Arial" charset="0"/>
              </a:rPr>
              <a:t>31                                                                              12  11                                                            0</a:t>
            </a:r>
          </a:p>
        </p:txBody>
      </p:sp>
      <p:sp>
        <p:nvSpPr>
          <p:cNvPr id="51263" name="Text Box 65"/>
          <p:cNvSpPr txBox="1">
            <a:spLocks noChangeArrowheads="1"/>
          </p:cNvSpPr>
          <p:nvPr/>
        </p:nvSpPr>
        <p:spPr bwMode="auto">
          <a:xfrm>
            <a:off x="8280400" y="3646488"/>
            <a:ext cx="684213" cy="2644775"/>
          </a:xfrm>
          <a:prstGeom prst="rect">
            <a:avLst/>
          </a:prstGeom>
          <a:noFill/>
          <a:ln w="9525">
            <a:noFill/>
            <a:miter lim="800000"/>
            <a:headEnd/>
            <a:tailEnd/>
          </a:ln>
        </p:spPr>
        <p:txBody>
          <a:bodyPr>
            <a:spAutoFit/>
          </a:bodyPr>
          <a:lstStyle/>
          <a:p>
            <a:pPr>
              <a:spcBef>
                <a:spcPct val="50000"/>
              </a:spcBef>
            </a:pPr>
            <a:endParaRPr lang="en-US" altLang="zh-CN" sz="1400">
              <a:latin typeface="Arial" charset="0"/>
            </a:endParaRPr>
          </a:p>
          <a:p>
            <a:r>
              <a:rPr lang="en-US" altLang="zh-CN" sz="1400" b="1">
                <a:latin typeface="Arial" charset="0"/>
              </a:rPr>
              <a:t>CR4 </a:t>
            </a:r>
          </a:p>
          <a:p>
            <a:endParaRPr lang="en-US" altLang="zh-CN" sz="1400" b="1">
              <a:latin typeface="Arial" charset="0"/>
            </a:endParaRPr>
          </a:p>
          <a:p>
            <a:endParaRPr lang="en-US" altLang="zh-CN" sz="1400" b="1">
              <a:latin typeface="Arial" charset="0"/>
            </a:endParaRPr>
          </a:p>
          <a:p>
            <a:r>
              <a:rPr lang="en-US" altLang="zh-CN" sz="1400" b="1">
                <a:latin typeface="Arial" charset="0"/>
              </a:rPr>
              <a:t>CR3</a:t>
            </a:r>
          </a:p>
          <a:p>
            <a:endParaRPr lang="en-US" altLang="zh-CN" sz="1400" b="1">
              <a:latin typeface="Arial" charset="0"/>
            </a:endParaRPr>
          </a:p>
          <a:p>
            <a:endParaRPr lang="en-US" altLang="zh-CN" sz="1400" b="1">
              <a:latin typeface="Arial" charset="0"/>
            </a:endParaRPr>
          </a:p>
          <a:p>
            <a:r>
              <a:rPr lang="en-US" altLang="zh-CN" sz="1400" b="1">
                <a:latin typeface="Arial" charset="0"/>
              </a:rPr>
              <a:t>CR2</a:t>
            </a:r>
          </a:p>
          <a:p>
            <a:endParaRPr lang="en-US" altLang="zh-CN" sz="1400" b="1">
              <a:latin typeface="Arial" charset="0"/>
            </a:endParaRPr>
          </a:p>
          <a:p>
            <a:r>
              <a:rPr lang="en-US" altLang="zh-CN" sz="1400" b="1">
                <a:latin typeface="Arial" charset="0"/>
              </a:rPr>
              <a:t>CR1</a:t>
            </a:r>
          </a:p>
          <a:p>
            <a:endParaRPr lang="en-US" altLang="zh-CN" sz="1400" b="1">
              <a:latin typeface="Arial" charset="0"/>
            </a:endParaRPr>
          </a:p>
          <a:p>
            <a:r>
              <a:rPr lang="en-US" altLang="zh-CN" sz="1400" b="1">
                <a:latin typeface="Arial" charset="0"/>
              </a:rPr>
              <a:t>CR0</a:t>
            </a:r>
          </a:p>
        </p:txBody>
      </p:sp>
    </p:spTree>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5" descr="124563cc5aag21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27088" y="1484313"/>
            <a:ext cx="7489825" cy="4540250"/>
          </a:xfrm>
          <a:prstGeom prst="rect">
            <a:avLst/>
          </a:prstGeom>
          <a:noFill/>
          <a:ln w="9525">
            <a:noFill/>
            <a:miter lim="800000"/>
            <a:headEnd/>
            <a:tailEnd/>
          </a:ln>
        </p:spPr>
      </p:pic>
      <p:sp>
        <p:nvSpPr>
          <p:cNvPr id="293894" name="Rectangle 6"/>
          <p:cNvSpPr>
            <a:spLocks noChangeArrowheads="1"/>
          </p:cNvSpPr>
          <p:nvPr/>
        </p:nvSpPr>
        <p:spPr bwMode="auto">
          <a:xfrm>
            <a:off x="468313" y="404813"/>
            <a:ext cx="5832475" cy="519112"/>
          </a:xfrm>
          <a:prstGeom prst="rect">
            <a:avLst/>
          </a:prstGeom>
          <a:noFill/>
          <a:ln w="9525">
            <a:noFill/>
            <a:miter lim="800000"/>
            <a:headEnd/>
            <a:tailEnd/>
          </a:ln>
          <a:effectLst/>
        </p:spPr>
        <p:txBody>
          <a:bodyPr>
            <a:spAutoFit/>
          </a:bodyPr>
          <a:lstStyle/>
          <a:p>
            <a:pPr>
              <a:defRPr/>
            </a:pPr>
            <a:r>
              <a:rPr kumimoji="1" lang="zh-CN" altLang="en-US" sz="2800" b="1">
                <a:solidFill>
                  <a:srgbClr val="0000FF"/>
                </a:solidFill>
                <a:effectLst>
                  <a:outerShdw blurRad="38100" dist="38100" dir="2700000" algn="tl">
                    <a:srgbClr val="C0C0C0"/>
                  </a:outerShdw>
                </a:effectLst>
                <a:latin typeface="隶书" pitchFamily="49" charset="-122"/>
                <a:ea typeface="隶书" pitchFamily="49" charset="-122"/>
              </a:rPr>
              <a:t>线性地址与物理地址的转换</a:t>
            </a:r>
          </a:p>
        </p:txBody>
      </p:sp>
    </p:spTree>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Rectangle 4"/>
          <p:cNvSpPr>
            <a:spLocks noChangeArrowheads="1"/>
          </p:cNvSpPr>
          <p:nvPr/>
        </p:nvSpPr>
        <p:spPr bwMode="auto">
          <a:xfrm>
            <a:off x="687388" y="115888"/>
            <a:ext cx="7772400" cy="576262"/>
          </a:xfrm>
          <a:prstGeom prst="rect">
            <a:avLst/>
          </a:prstGeom>
          <a:noFill/>
          <a:ln w="9525">
            <a:noFill/>
            <a:miter lim="800000"/>
            <a:headEnd/>
            <a:tailEnd/>
          </a:ln>
          <a:effectLst/>
        </p:spPr>
        <p:txBody>
          <a:bodyPr lIns="92075" tIns="46038" rIns="92075" bIns="46038" anchor="ctr"/>
          <a:lstStyle/>
          <a:p>
            <a:pPr>
              <a:defRPr/>
            </a:pP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8086/8088</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的堆栈组织</a:t>
            </a:r>
          </a:p>
        </p:txBody>
      </p:sp>
      <p:sp>
        <p:nvSpPr>
          <p:cNvPr id="270341" name="Rectangle 5"/>
          <p:cNvSpPr>
            <a:spLocks noChangeArrowheads="1"/>
          </p:cNvSpPr>
          <p:nvPr/>
        </p:nvSpPr>
        <p:spPr bwMode="auto">
          <a:xfrm>
            <a:off x="539750" y="836613"/>
            <a:ext cx="7559675" cy="5203825"/>
          </a:xfrm>
          <a:prstGeom prst="rect">
            <a:avLst/>
          </a:prstGeom>
          <a:noFill/>
          <a:ln w="9525">
            <a:noFill/>
            <a:miter lim="800000"/>
            <a:headEnd/>
            <a:tailEnd/>
          </a:ln>
          <a:effectLst/>
        </p:spPr>
        <p:txBody>
          <a:bodyPr>
            <a:spAutoFit/>
          </a:bodyPr>
          <a:lstStyle/>
          <a:p>
            <a:pPr>
              <a:defRPr/>
            </a:pPr>
            <a:r>
              <a:rPr lang="zh-CN" altLang="en-US" sz="2400" b="1" dirty="0">
                <a:effectLst>
                  <a:outerShdw blurRad="38100" dist="38100" dir="2700000" algn="tl">
                    <a:srgbClr val="C0C0C0"/>
                  </a:outerShdw>
                </a:effectLst>
                <a:latin typeface="隶书" pitchFamily="49" charset="-122"/>
                <a:ea typeface="隶书" pitchFamily="49" charset="-122"/>
              </a:rPr>
              <a:t>堆栈结构</a:t>
            </a:r>
          </a:p>
          <a:p>
            <a:pPr>
              <a:defRPr/>
            </a:pPr>
            <a:r>
              <a:rPr lang="zh-CN" altLang="en-US"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堆栈</a:t>
            </a:r>
            <a:r>
              <a:rPr lang="zh-CN" altLang="en-US" sz="2400" dirty="0">
                <a:latin typeface="隶书" pitchFamily="49" charset="-122"/>
                <a:ea typeface="隶书" pitchFamily="49" charset="-122"/>
              </a:rPr>
              <a:t>是一个特定的存储区，可将存储区的任一位置划为堆栈。堆栈一端是固定的，另一端是活动的。</a:t>
            </a:r>
            <a:r>
              <a:rPr lang="zh-CN" altLang="en-US" sz="2400" i="1" u="sng" dirty="0">
                <a:latin typeface="隶书" pitchFamily="49" charset="-122"/>
                <a:ea typeface="隶书" pitchFamily="49" charset="-122"/>
              </a:rPr>
              <a:t>所有堆栈的存取活动都在活动的一端进行。</a:t>
            </a:r>
          </a:p>
          <a:p>
            <a:pPr>
              <a:defRPr/>
            </a:pPr>
            <a:r>
              <a:rPr lang="zh-CN" altLang="en-US" sz="2400" dirty="0">
                <a:solidFill>
                  <a:srgbClr val="0000FF"/>
                </a:solidFill>
                <a:latin typeface="隶书" pitchFamily="49" charset="-122"/>
                <a:ea typeface="隶书" pitchFamily="49" charset="-122"/>
              </a:rPr>
              <a:t>栈底</a:t>
            </a:r>
            <a:r>
              <a:rPr lang="en-US" altLang="zh-CN" sz="2400" dirty="0">
                <a:latin typeface="Arial"/>
                <a:ea typeface="隶书" pitchFamily="49" charset="-122"/>
              </a:rPr>
              <a:t>——</a:t>
            </a:r>
            <a:r>
              <a:rPr lang="zh-CN" altLang="en-US" sz="2400" dirty="0">
                <a:latin typeface="隶书" pitchFamily="49" charset="-122"/>
                <a:ea typeface="隶书" pitchFamily="49" charset="-122"/>
              </a:rPr>
              <a:t>做为堆栈的存储区的最大</a:t>
            </a:r>
          </a:p>
          <a:p>
            <a:pPr>
              <a:defRPr/>
            </a:pPr>
            <a:r>
              <a:rPr lang="zh-CN" altLang="en-US" sz="2400" dirty="0">
                <a:latin typeface="隶书" pitchFamily="49" charset="-122"/>
                <a:ea typeface="隶书" pitchFamily="49" charset="-122"/>
              </a:rPr>
              <a:t>        地址单元为栈底。</a:t>
            </a:r>
          </a:p>
          <a:p>
            <a:pPr>
              <a:defRPr/>
            </a:pPr>
            <a:r>
              <a:rPr lang="zh-CN" altLang="en-US" sz="2400" dirty="0">
                <a:latin typeface="隶书" pitchFamily="49" charset="-122"/>
                <a:ea typeface="隶书" pitchFamily="49" charset="-122"/>
              </a:rPr>
              <a:t>       （</a:t>
            </a:r>
            <a:r>
              <a:rPr lang="zh-CN" altLang="en-US" sz="2400" i="1" u="sng" dirty="0">
                <a:latin typeface="隶书" pitchFamily="49" charset="-122"/>
                <a:ea typeface="隶书" pitchFamily="49" charset="-122"/>
              </a:rPr>
              <a:t>固定不变</a:t>
            </a:r>
            <a:r>
              <a:rPr lang="zh-CN" altLang="en-US" sz="2400" dirty="0">
                <a:latin typeface="隶书" pitchFamily="49" charset="-122"/>
                <a:ea typeface="隶书" pitchFamily="49" charset="-122"/>
              </a:rPr>
              <a:t>的一端）</a:t>
            </a:r>
          </a:p>
          <a:p>
            <a:pPr>
              <a:defRPr/>
            </a:pPr>
            <a:r>
              <a:rPr lang="zh-CN" altLang="en-US" sz="2400" dirty="0">
                <a:solidFill>
                  <a:srgbClr val="0000FF"/>
                </a:solidFill>
                <a:latin typeface="隶书" pitchFamily="49" charset="-122"/>
                <a:ea typeface="隶书" pitchFamily="49" charset="-122"/>
              </a:rPr>
              <a:t>栈顶</a:t>
            </a:r>
            <a:r>
              <a:rPr lang="en-US" altLang="zh-CN" sz="2400" dirty="0">
                <a:latin typeface="Arial"/>
                <a:ea typeface="隶书" pitchFamily="49" charset="-122"/>
              </a:rPr>
              <a:t>——</a:t>
            </a:r>
            <a:r>
              <a:rPr lang="zh-CN" altLang="en-US" sz="2400" dirty="0">
                <a:latin typeface="隶书" pitchFamily="49" charset="-122"/>
                <a:ea typeface="隶书" pitchFamily="49" charset="-122"/>
              </a:rPr>
              <a:t>已存放数据的最小地址</a:t>
            </a:r>
          </a:p>
          <a:p>
            <a:pPr>
              <a:defRPr/>
            </a:pPr>
            <a:r>
              <a:rPr lang="zh-CN" altLang="en-US" sz="2400" dirty="0">
                <a:latin typeface="隶书" pitchFamily="49" charset="-122"/>
                <a:ea typeface="隶书" pitchFamily="49" charset="-122"/>
              </a:rPr>
              <a:t>        单元为栈顶。栈顶是</a:t>
            </a:r>
            <a:r>
              <a:rPr lang="zh-CN" altLang="en-US" sz="2400" i="1" u="sng" dirty="0">
                <a:latin typeface="隶书" pitchFamily="49" charset="-122"/>
                <a:ea typeface="隶书" pitchFamily="49" charset="-122"/>
              </a:rPr>
              <a:t>浮</a:t>
            </a:r>
          </a:p>
          <a:p>
            <a:pPr>
              <a:defRPr/>
            </a:pPr>
            <a:r>
              <a:rPr lang="zh-CN" altLang="en-US" sz="2400" dirty="0">
                <a:latin typeface="隶书" pitchFamily="49" charset="-122"/>
                <a:ea typeface="隶书" pitchFamily="49" charset="-122"/>
              </a:rPr>
              <a:t>        </a:t>
            </a:r>
            <a:r>
              <a:rPr lang="zh-CN" altLang="en-US" sz="2400" i="1" u="sng" dirty="0">
                <a:latin typeface="隶书" pitchFamily="49" charset="-122"/>
                <a:ea typeface="隶书" pitchFamily="49" charset="-122"/>
              </a:rPr>
              <a:t>动</a:t>
            </a:r>
            <a:r>
              <a:rPr lang="zh-CN" altLang="en-US" sz="2400" dirty="0">
                <a:latin typeface="隶书" pitchFamily="49" charset="-122"/>
                <a:ea typeface="隶书" pitchFamily="49" charset="-122"/>
              </a:rPr>
              <a:t>的，随栈内数据的多</a:t>
            </a:r>
          </a:p>
          <a:p>
            <a:pPr>
              <a:defRPr/>
            </a:pPr>
            <a:r>
              <a:rPr lang="zh-CN" altLang="en-US" sz="2400" dirty="0">
                <a:latin typeface="隶书" pitchFamily="49" charset="-122"/>
                <a:ea typeface="隶书" pitchFamily="49" charset="-122"/>
              </a:rPr>
              <a:t>        少而变化。</a:t>
            </a:r>
          </a:p>
          <a:p>
            <a:pPr>
              <a:defRPr/>
            </a:pPr>
            <a:r>
              <a:rPr lang="zh-CN" altLang="en-US" sz="2400" dirty="0">
                <a:solidFill>
                  <a:srgbClr val="0000FF"/>
                </a:solidFill>
                <a:latin typeface="隶书" pitchFamily="49" charset="-122"/>
                <a:ea typeface="隶书" pitchFamily="49" charset="-122"/>
              </a:rPr>
              <a:t>栈指针</a:t>
            </a:r>
            <a:r>
              <a:rPr lang="en-US" altLang="zh-CN" sz="2400" dirty="0">
                <a:latin typeface="Arial"/>
                <a:ea typeface="隶书" pitchFamily="49" charset="-122"/>
              </a:rPr>
              <a:t>——</a:t>
            </a:r>
            <a:r>
              <a:rPr lang="zh-CN" altLang="en-US" sz="2400" dirty="0">
                <a:latin typeface="隶书" pitchFamily="49" charset="-122"/>
                <a:ea typeface="隶书" pitchFamily="49" charset="-122"/>
              </a:rPr>
              <a:t>始终指向堆栈顶端的</a:t>
            </a:r>
          </a:p>
          <a:p>
            <a:pPr>
              <a:defRPr/>
            </a:pPr>
            <a:r>
              <a:rPr lang="zh-CN" altLang="en-US" sz="2400" dirty="0">
                <a:latin typeface="隶书" pitchFamily="49" charset="-122"/>
                <a:ea typeface="隶书" pitchFamily="49" charset="-122"/>
              </a:rPr>
              <a:t>          单元。</a:t>
            </a:r>
          </a:p>
          <a:p>
            <a:pPr>
              <a:defRPr/>
            </a:pPr>
            <a:r>
              <a:rPr lang="zh-CN" altLang="en-US" sz="2400" dirty="0">
                <a:solidFill>
                  <a:srgbClr val="0000FF"/>
                </a:solidFill>
                <a:latin typeface="隶书" pitchFamily="49" charset="-122"/>
                <a:ea typeface="隶书" pitchFamily="49" charset="-122"/>
              </a:rPr>
              <a:t>堆栈原则</a:t>
            </a:r>
            <a:r>
              <a:rPr lang="en-US" altLang="zh-CN" sz="2400" dirty="0">
                <a:latin typeface="Arial"/>
                <a:ea typeface="隶书" pitchFamily="49" charset="-122"/>
              </a:rPr>
              <a:t>——</a:t>
            </a:r>
            <a:r>
              <a:rPr lang="zh-CN" altLang="en-US" sz="2400" b="1" i="1" u="sng" dirty="0">
                <a:effectLst>
                  <a:outerShdw blurRad="38100" dist="38100" dir="2700000" algn="tl">
                    <a:srgbClr val="C0C0C0"/>
                  </a:outerShdw>
                </a:effectLst>
                <a:latin typeface="隶书" pitchFamily="49" charset="-122"/>
                <a:ea typeface="隶书" pitchFamily="49" charset="-122"/>
              </a:rPr>
              <a:t>后进先出</a:t>
            </a:r>
          </a:p>
        </p:txBody>
      </p:sp>
      <p:grpSp>
        <p:nvGrpSpPr>
          <p:cNvPr id="53252" name="Group 6"/>
          <p:cNvGrpSpPr>
            <a:grpSpLocks/>
          </p:cNvGrpSpPr>
          <p:nvPr/>
        </p:nvGrpSpPr>
        <p:grpSpPr bwMode="auto">
          <a:xfrm>
            <a:off x="5940425" y="2924175"/>
            <a:ext cx="1439863" cy="2808288"/>
            <a:chOff x="2245" y="2478"/>
            <a:chExt cx="907" cy="1769"/>
          </a:xfrm>
        </p:grpSpPr>
        <p:sp>
          <p:nvSpPr>
            <p:cNvPr id="53257" name="Line 7"/>
            <p:cNvSpPr>
              <a:spLocks noChangeShapeType="1"/>
            </p:cNvSpPr>
            <p:nvPr/>
          </p:nvSpPr>
          <p:spPr bwMode="auto">
            <a:xfrm>
              <a:off x="2245" y="2478"/>
              <a:ext cx="0" cy="1769"/>
            </a:xfrm>
            <a:prstGeom prst="line">
              <a:avLst/>
            </a:prstGeom>
            <a:noFill/>
            <a:ln w="28575">
              <a:solidFill>
                <a:schemeClr val="tx1"/>
              </a:solidFill>
              <a:round/>
              <a:headEnd/>
              <a:tailEnd/>
            </a:ln>
          </p:spPr>
          <p:txBody>
            <a:bodyPr/>
            <a:lstStyle/>
            <a:p>
              <a:endParaRPr lang="zh-CN" altLang="en-US"/>
            </a:p>
          </p:txBody>
        </p:sp>
        <p:sp>
          <p:nvSpPr>
            <p:cNvPr id="53258" name="Line 8"/>
            <p:cNvSpPr>
              <a:spLocks noChangeShapeType="1"/>
            </p:cNvSpPr>
            <p:nvPr/>
          </p:nvSpPr>
          <p:spPr bwMode="auto">
            <a:xfrm>
              <a:off x="3152" y="2478"/>
              <a:ext cx="0" cy="1769"/>
            </a:xfrm>
            <a:prstGeom prst="line">
              <a:avLst/>
            </a:prstGeom>
            <a:noFill/>
            <a:ln w="28575">
              <a:solidFill>
                <a:schemeClr val="tx1"/>
              </a:solidFill>
              <a:round/>
              <a:headEnd/>
              <a:tailEnd/>
            </a:ln>
          </p:spPr>
          <p:txBody>
            <a:bodyPr/>
            <a:lstStyle/>
            <a:p>
              <a:endParaRPr lang="zh-CN" altLang="en-US"/>
            </a:p>
          </p:txBody>
        </p:sp>
        <p:sp>
          <p:nvSpPr>
            <p:cNvPr id="53259" name="Line 9"/>
            <p:cNvSpPr>
              <a:spLocks noChangeShapeType="1"/>
            </p:cNvSpPr>
            <p:nvPr/>
          </p:nvSpPr>
          <p:spPr bwMode="auto">
            <a:xfrm>
              <a:off x="2245" y="2523"/>
              <a:ext cx="907" cy="0"/>
            </a:xfrm>
            <a:prstGeom prst="line">
              <a:avLst/>
            </a:prstGeom>
            <a:noFill/>
            <a:ln w="9525">
              <a:solidFill>
                <a:schemeClr val="tx1"/>
              </a:solidFill>
              <a:round/>
              <a:headEnd/>
              <a:tailEnd/>
            </a:ln>
          </p:spPr>
          <p:txBody>
            <a:bodyPr/>
            <a:lstStyle/>
            <a:p>
              <a:endParaRPr lang="zh-CN" altLang="en-US"/>
            </a:p>
          </p:txBody>
        </p:sp>
        <p:sp>
          <p:nvSpPr>
            <p:cNvPr id="53260" name="Line 10"/>
            <p:cNvSpPr>
              <a:spLocks noChangeShapeType="1"/>
            </p:cNvSpPr>
            <p:nvPr/>
          </p:nvSpPr>
          <p:spPr bwMode="auto">
            <a:xfrm>
              <a:off x="2245" y="2795"/>
              <a:ext cx="907" cy="0"/>
            </a:xfrm>
            <a:prstGeom prst="line">
              <a:avLst/>
            </a:prstGeom>
            <a:noFill/>
            <a:ln w="9525">
              <a:solidFill>
                <a:schemeClr val="tx1"/>
              </a:solidFill>
              <a:round/>
              <a:headEnd/>
              <a:tailEnd/>
            </a:ln>
          </p:spPr>
          <p:txBody>
            <a:bodyPr/>
            <a:lstStyle/>
            <a:p>
              <a:endParaRPr lang="zh-CN" altLang="en-US"/>
            </a:p>
          </p:txBody>
        </p:sp>
        <p:sp>
          <p:nvSpPr>
            <p:cNvPr id="53261" name="Line 11"/>
            <p:cNvSpPr>
              <a:spLocks noChangeShapeType="1"/>
            </p:cNvSpPr>
            <p:nvPr/>
          </p:nvSpPr>
          <p:spPr bwMode="auto">
            <a:xfrm>
              <a:off x="2245" y="3067"/>
              <a:ext cx="907" cy="0"/>
            </a:xfrm>
            <a:prstGeom prst="line">
              <a:avLst/>
            </a:prstGeom>
            <a:noFill/>
            <a:ln w="9525">
              <a:solidFill>
                <a:schemeClr val="tx1"/>
              </a:solidFill>
              <a:round/>
              <a:headEnd/>
              <a:tailEnd/>
            </a:ln>
          </p:spPr>
          <p:txBody>
            <a:bodyPr/>
            <a:lstStyle/>
            <a:p>
              <a:endParaRPr lang="zh-CN" altLang="en-US"/>
            </a:p>
          </p:txBody>
        </p:sp>
        <p:sp>
          <p:nvSpPr>
            <p:cNvPr id="53262" name="Line 12"/>
            <p:cNvSpPr>
              <a:spLocks noChangeShapeType="1"/>
            </p:cNvSpPr>
            <p:nvPr/>
          </p:nvSpPr>
          <p:spPr bwMode="auto">
            <a:xfrm>
              <a:off x="2245" y="3339"/>
              <a:ext cx="907" cy="0"/>
            </a:xfrm>
            <a:prstGeom prst="line">
              <a:avLst/>
            </a:prstGeom>
            <a:noFill/>
            <a:ln w="9525">
              <a:solidFill>
                <a:schemeClr val="tx1"/>
              </a:solidFill>
              <a:round/>
              <a:headEnd/>
              <a:tailEnd/>
            </a:ln>
          </p:spPr>
          <p:txBody>
            <a:bodyPr/>
            <a:lstStyle/>
            <a:p>
              <a:endParaRPr lang="zh-CN" altLang="en-US"/>
            </a:p>
          </p:txBody>
        </p:sp>
        <p:sp>
          <p:nvSpPr>
            <p:cNvPr id="53263" name="Line 13"/>
            <p:cNvSpPr>
              <a:spLocks noChangeShapeType="1"/>
            </p:cNvSpPr>
            <p:nvPr/>
          </p:nvSpPr>
          <p:spPr bwMode="auto">
            <a:xfrm>
              <a:off x="2245" y="3611"/>
              <a:ext cx="907" cy="0"/>
            </a:xfrm>
            <a:prstGeom prst="line">
              <a:avLst/>
            </a:prstGeom>
            <a:noFill/>
            <a:ln w="9525">
              <a:solidFill>
                <a:schemeClr val="tx1"/>
              </a:solidFill>
              <a:round/>
              <a:headEnd/>
              <a:tailEnd/>
            </a:ln>
          </p:spPr>
          <p:txBody>
            <a:bodyPr/>
            <a:lstStyle/>
            <a:p>
              <a:endParaRPr lang="zh-CN" altLang="en-US"/>
            </a:p>
          </p:txBody>
        </p:sp>
        <p:sp>
          <p:nvSpPr>
            <p:cNvPr id="53264" name="Line 14"/>
            <p:cNvSpPr>
              <a:spLocks noChangeShapeType="1"/>
            </p:cNvSpPr>
            <p:nvPr/>
          </p:nvSpPr>
          <p:spPr bwMode="auto">
            <a:xfrm>
              <a:off x="2245" y="3883"/>
              <a:ext cx="907" cy="0"/>
            </a:xfrm>
            <a:prstGeom prst="line">
              <a:avLst/>
            </a:prstGeom>
            <a:noFill/>
            <a:ln w="9525">
              <a:solidFill>
                <a:schemeClr val="tx1"/>
              </a:solidFill>
              <a:round/>
              <a:headEnd/>
              <a:tailEnd/>
            </a:ln>
          </p:spPr>
          <p:txBody>
            <a:bodyPr/>
            <a:lstStyle/>
            <a:p>
              <a:endParaRPr lang="zh-CN" altLang="en-US"/>
            </a:p>
          </p:txBody>
        </p:sp>
        <p:sp>
          <p:nvSpPr>
            <p:cNvPr id="53265" name="Line 15"/>
            <p:cNvSpPr>
              <a:spLocks noChangeShapeType="1"/>
            </p:cNvSpPr>
            <p:nvPr/>
          </p:nvSpPr>
          <p:spPr bwMode="auto">
            <a:xfrm>
              <a:off x="2245" y="4155"/>
              <a:ext cx="907" cy="0"/>
            </a:xfrm>
            <a:prstGeom prst="line">
              <a:avLst/>
            </a:prstGeom>
            <a:noFill/>
            <a:ln w="9525">
              <a:solidFill>
                <a:schemeClr val="tx1"/>
              </a:solidFill>
              <a:round/>
              <a:headEnd/>
              <a:tailEnd/>
            </a:ln>
          </p:spPr>
          <p:txBody>
            <a:bodyPr/>
            <a:lstStyle/>
            <a:p>
              <a:endParaRPr lang="zh-CN" altLang="en-US"/>
            </a:p>
          </p:txBody>
        </p:sp>
      </p:grpSp>
      <p:sp>
        <p:nvSpPr>
          <p:cNvPr id="53253" name="Text Box 16"/>
          <p:cNvSpPr txBox="1">
            <a:spLocks noChangeArrowheads="1"/>
          </p:cNvSpPr>
          <p:nvPr/>
        </p:nvSpPr>
        <p:spPr bwMode="auto">
          <a:xfrm>
            <a:off x="5148263" y="3860800"/>
            <a:ext cx="936625" cy="1698625"/>
          </a:xfrm>
          <a:prstGeom prst="rect">
            <a:avLst/>
          </a:prstGeom>
          <a:noFill/>
          <a:ln w="9525">
            <a:noFill/>
            <a:miter lim="800000"/>
            <a:headEnd/>
            <a:tailEnd/>
          </a:ln>
        </p:spPr>
        <p:txBody>
          <a:bodyPr>
            <a:spAutoFit/>
          </a:bodyPr>
          <a:lstStyle/>
          <a:p>
            <a:pPr>
              <a:spcBef>
                <a:spcPct val="70000"/>
              </a:spcBef>
            </a:pPr>
            <a:r>
              <a:rPr lang="zh-CN" altLang="en-US" sz="2400">
                <a:ea typeface="隶书" pitchFamily="49" charset="-122"/>
              </a:rPr>
              <a:t>栈顶</a:t>
            </a:r>
          </a:p>
          <a:p>
            <a:pPr>
              <a:spcBef>
                <a:spcPct val="70000"/>
              </a:spcBef>
            </a:pPr>
            <a:endParaRPr lang="zh-CN" altLang="en-US" sz="2400">
              <a:ea typeface="隶书" pitchFamily="49" charset="-122"/>
            </a:endParaRPr>
          </a:p>
          <a:p>
            <a:pPr>
              <a:spcBef>
                <a:spcPct val="70000"/>
              </a:spcBef>
            </a:pPr>
            <a:r>
              <a:rPr lang="zh-CN" altLang="en-US" sz="2400">
                <a:ea typeface="隶书" pitchFamily="49" charset="-122"/>
              </a:rPr>
              <a:t>栈底</a:t>
            </a:r>
          </a:p>
        </p:txBody>
      </p:sp>
      <p:sp>
        <p:nvSpPr>
          <p:cNvPr id="53254" name="Text Box 17"/>
          <p:cNvSpPr txBox="1">
            <a:spLocks noChangeArrowheads="1"/>
          </p:cNvSpPr>
          <p:nvPr/>
        </p:nvSpPr>
        <p:spPr bwMode="auto">
          <a:xfrm>
            <a:off x="6443663" y="3929063"/>
            <a:ext cx="720725" cy="1587500"/>
          </a:xfrm>
          <a:prstGeom prst="rect">
            <a:avLst/>
          </a:prstGeom>
          <a:noFill/>
          <a:ln w="9525">
            <a:noFill/>
            <a:miter lim="800000"/>
            <a:headEnd/>
            <a:tailEnd/>
          </a:ln>
        </p:spPr>
        <p:txBody>
          <a:bodyPr>
            <a:spAutoFit/>
          </a:bodyPr>
          <a:lstStyle/>
          <a:p>
            <a:pPr>
              <a:spcBef>
                <a:spcPct val="30000"/>
              </a:spcBef>
            </a:pPr>
            <a:r>
              <a:rPr lang="en-US" altLang="zh-CN" sz="2000">
                <a:latin typeface="隶书" pitchFamily="49" charset="-122"/>
                <a:ea typeface="隶书" pitchFamily="49" charset="-122"/>
              </a:rPr>
              <a:t>XX</a:t>
            </a:r>
          </a:p>
          <a:p>
            <a:pPr>
              <a:spcBef>
                <a:spcPct val="30000"/>
              </a:spcBef>
            </a:pPr>
            <a:r>
              <a:rPr lang="en-US" altLang="zh-CN" sz="2000">
                <a:latin typeface="隶书" pitchFamily="49" charset="-122"/>
                <a:ea typeface="隶书" pitchFamily="49" charset="-122"/>
              </a:rPr>
              <a:t>XX</a:t>
            </a:r>
          </a:p>
          <a:p>
            <a:pPr>
              <a:spcBef>
                <a:spcPct val="30000"/>
              </a:spcBef>
            </a:pPr>
            <a:r>
              <a:rPr lang="en-US" altLang="zh-CN" sz="2000">
                <a:latin typeface="隶书" pitchFamily="49" charset="-122"/>
                <a:ea typeface="隶书" pitchFamily="49" charset="-122"/>
              </a:rPr>
              <a:t>XX</a:t>
            </a:r>
          </a:p>
          <a:p>
            <a:pPr>
              <a:spcBef>
                <a:spcPct val="30000"/>
              </a:spcBef>
            </a:pPr>
            <a:r>
              <a:rPr lang="en-US" altLang="zh-CN" sz="2000">
                <a:latin typeface="隶书" pitchFamily="49" charset="-122"/>
                <a:ea typeface="隶书" pitchFamily="49" charset="-122"/>
              </a:rPr>
              <a:t>XX</a:t>
            </a:r>
          </a:p>
        </p:txBody>
      </p:sp>
      <p:sp>
        <p:nvSpPr>
          <p:cNvPr id="53255" name="Text Box 18"/>
          <p:cNvSpPr txBox="1">
            <a:spLocks noChangeArrowheads="1"/>
          </p:cNvSpPr>
          <p:nvPr/>
        </p:nvSpPr>
        <p:spPr bwMode="auto">
          <a:xfrm>
            <a:off x="7921625" y="3860800"/>
            <a:ext cx="1187450" cy="457200"/>
          </a:xfrm>
          <a:prstGeom prst="rect">
            <a:avLst/>
          </a:prstGeom>
          <a:noFill/>
          <a:ln w="9525">
            <a:noFill/>
            <a:miter lim="800000"/>
            <a:headEnd/>
            <a:tailEnd/>
          </a:ln>
        </p:spPr>
        <p:txBody>
          <a:bodyPr>
            <a:spAutoFit/>
          </a:bodyPr>
          <a:lstStyle/>
          <a:p>
            <a:pPr>
              <a:spcBef>
                <a:spcPct val="50000"/>
              </a:spcBef>
            </a:pPr>
            <a:r>
              <a:rPr lang="zh-CN" altLang="en-US" sz="2400">
                <a:ea typeface="隶书" pitchFamily="49" charset="-122"/>
              </a:rPr>
              <a:t>栈指针</a:t>
            </a:r>
          </a:p>
        </p:txBody>
      </p:sp>
      <p:sp>
        <p:nvSpPr>
          <p:cNvPr id="53256" name="Line 19"/>
          <p:cNvSpPr>
            <a:spLocks noChangeShapeType="1"/>
          </p:cNvSpPr>
          <p:nvPr/>
        </p:nvSpPr>
        <p:spPr bwMode="auto">
          <a:xfrm flipH="1">
            <a:off x="7524750" y="4149725"/>
            <a:ext cx="431800" cy="0"/>
          </a:xfrm>
          <a:prstGeom prst="line">
            <a:avLst/>
          </a:prstGeom>
          <a:noFill/>
          <a:ln w="28575">
            <a:solidFill>
              <a:schemeClr val="tx1"/>
            </a:solidFill>
            <a:round/>
            <a:headEnd/>
            <a:tailEnd type="triangle" w="med" len="med"/>
          </a:ln>
        </p:spPr>
        <p:txBody>
          <a:bodyPr/>
          <a:lstStyle/>
          <a:p>
            <a:endParaRPr lang="zh-CN" altLang="en-US"/>
          </a:p>
        </p:txBody>
      </p:sp>
    </p:spTree>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5" name="Rectangle 5"/>
          <p:cNvSpPr>
            <a:spLocks noChangeArrowheads="1"/>
          </p:cNvSpPr>
          <p:nvPr/>
        </p:nvSpPr>
        <p:spPr bwMode="auto">
          <a:xfrm>
            <a:off x="541338" y="349250"/>
            <a:ext cx="8207375" cy="6299200"/>
          </a:xfrm>
          <a:prstGeom prst="rect">
            <a:avLst/>
          </a:prstGeom>
          <a:noFill/>
          <a:ln w="9525">
            <a:noFill/>
            <a:miter lim="800000"/>
            <a:headEnd/>
            <a:tailEnd/>
          </a:ln>
          <a:effectLst/>
        </p:spPr>
        <p:txBody>
          <a:bodyPr>
            <a:spAutoFit/>
          </a:bodyPr>
          <a:lstStyle/>
          <a:p>
            <a:pPr>
              <a:defRPr/>
            </a:pPr>
            <a:r>
              <a:rPr lang="zh-CN" altLang="en-US" sz="2400" b="1">
                <a:effectLst>
                  <a:outerShdw blurRad="38100" dist="38100" dir="2700000" algn="tl">
                    <a:srgbClr val="C0C0C0"/>
                  </a:outerShdw>
                </a:effectLst>
                <a:latin typeface="隶书" pitchFamily="49" charset="-122"/>
                <a:ea typeface="隶书" pitchFamily="49" charset="-122"/>
              </a:rPr>
              <a:t>堆栈组织</a:t>
            </a:r>
          </a:p>
          <a:p>
            <a:pPr>
              <a:defRPr/>
            </a:pPr>
            <a:r>
              <a:rPr lang="zh-CN" altLang="en-US" sz="2400">
                <a:latin typeface="隶书" pitchFamily="49" charset="-122"/>
                <a:ea typeface="隶书" pitchFamily="49" charset="-122"/>
              </a:rPr>
              <a:t>    </a:t>
            </a:r>
            <a:r>
              <a:rPr lang="zh-CN" altLang="zh-CN" sz="2400">
                <a:latin typeface="隶书" pitchFamily="49" charset="-122"/>
                <a:ea typeface="隶书" pitchFamily="49" charset="-122"/>
              </a:rPr>
              <a:t>在8086</a:t>
            </a:r>
            <a:r>
              <a:rPr lang="en-US" altLang="zh-CN" sz="2400">
                <a:latin typeface="隶书" pitchFamily="49" charset="-122"/>
                <a:ea typeface="隶书" pitchFamily="49" charset="-122"/>
              </a:rPr>
              <a:t>/</a:t>
            </a:r>
            <a:r>
              <a:rPr lang="zh-CN" altLang="zh-CN" sz="2400">
                <a:latin typeface="隶书" pitchFamily="49" charset="-122"/>
                <a:ea typeface="隶书" pitchFamily="49" charset="-122"/>
              </a:rPr>
              <a:t>8088系列微机中，堆</a:t>
            </a:r>
            <a:r>
              <a:rPr lang="zh-CN" altLang="en-US" sz="2400">
                <a:latin typeface="隶书" pitchFamily="49" charset="-122"/>
                <a:ea typeface="隶书" pitchFamily="49" charset="-122"/>
              </a:rPr>
              <a:t>栈</a:t>
            </a:r>
            <a:r>
              <a:rPr lang="zh-CN" altLang="zh-CN" sz="2400">
                <a:latin typeface="隶书" pitchFamily="49" charset="-122"/>
                <a:ea typeface="隶书" pitchFamily="49" charset="-122"/>
              </a:rPr>
              <a:t>是由</a:t>
            </a:r>
            <a:r>
              <a:rPr lang="en-US" altLang="zh-CN" sz="2400">
                <a:solidFill>
                  <a:srgbClr val="0000FF"/>
                </a:solidFill>
                <a:latin typeface="隶书" pitchFamily="49" charset="-122"/>
                <a:ea typeface="隶书" pitchFamily="49" charset="-122"/>
              </a:rPr>
              <a:t>SS</a:t>
            </a:r>
            <a:r>
              <a:rPr lang="zh-CN" altLang="zh-CN" sz="2400">
                <a:latin typeface="隶书" pitchFamily="49" charset="-122"/>
                <a:ea typeface="隶书" pitchFamily="49" charset="-122"/>
              </a:rPr>
              <a:t>指定的一段存储区</a:t>
            </a:r>
            <a:r>
              <a:rPr lang="zh-CN" altLang="en-US" sz="2400">
                <a:latin typeface="隶书" pitchFamily="49" charset="-122"/>
                <a:ea typeface="隶书" pitchFamily="49" charset="-122"/>
              </a:rPr>
              <a:t>，</a:t>
            </a:r>
            <a:r>
              <a:rPr lang="en-US" altLang="zh-CN" sz="2400">
                <a:solidFill>
                  <a:srgbClr val="0000FF"/>
                </a:solidFill>
                <a:latin typeface="隶书" pitchFamily="49" charset="-122"/>
                <a:ea typeface="隶书" pitchFamily="49" charset="-122"/>
              </a:rPr>
              <a:t>SP</a:t>
            </a:r>
            <a:r>
              <a:rPr lang="zh-CN" altLang="zh-CN" sz="2400">
                <a:latin typeface="隶书" pitchFamily="49" charset="-122"/>
                <a:ea typeface="隶书" pitchFamily="49" charset="-122"/>
              </a:rPr>
              <a:t>作为</a:t>
            </a:r>
            <a:r>
              <a:rPr lang="zh-CN" altLang="en-US" sz="2400">
                <a:latin typeface="隶书" pitchFamily="49" charset="-122"/>
                <a:ea typeface="隶书" pitchFamily="49" charset="-122"/>
              </a:rPr>
              <a:t>栈</a:t>
            </a:r>
            <a:r>
              <a:rPr lang="zh-CN" altLang="zh-CN" sz="2400">
                <a:latin typeface="隶书" pitchFamily="49" charset="-122"/>
                <a:ea typeface="隶书" pitchFamily="49" charset="-122"/>
              </a:rPr>
              <a:t>指针</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SS</a:t>
            </a:r>
            <a:r>
              <a:rPr lang="zh-CN" altLang="en-US" sz="2400">
                <a:latin typeface="隶书" pitchFamily="49" charset="-122"/>
                <a:ea typeface="隶书" pitchFamily="49" charset="-122"/>
              </a:rPr>
              <a:t>中的内容为当前</a:t>
            </a:r>
            <a:r>
              <a:rPr lang="zh-CN" altLang="zh-CN" sz="2400">
                <a:latin typeface="隶书" pitchFamily="49" charset="-122"/>
                <a:ea typeface="隶书" pitchFamily="49" charset="-122"/>
              </a:rPr>
              <a:t>堆</a:t>
            </a:r>
            <a:r>
              <a:rPr lang="zh-CN" altLang="en-US" sz="2400">
                <a:latin typeface="隶书" pitchFamily="49" charset="-122"/>
                <a:ea typeface="隶书" pitchFamily="49" charset="-122"/>
              </a:rPr>
              <a:t>栈</a:t>
            </a:r>
            <a:r>
              <a:rPr lang="zh-CN" altLang="zh-CN" sz="2400">
                <a:latin typeface="隶书" pitchFamily="49" charset="-122"/>
                <a:ea typeface="隶书" pitchFamily="49" charset="-122"/>
              </a:rPr>
              <a:t>段的开始点</a:t>
            </a:r>
            <a:r>
              <a:rPr lang="zh-CN" altLang="en-US" sz="2400">
                <a:latin typeface="隶书" pitchFamily="49" charset="-122"/>
                <a:ea typeface="隶书" pitchFamily="49" charset="-122"/>
              </a:rPr>
              <a:t>。堆栈</a:t>
            </a:r>
            <a:r>
              <a:rPr lang="zh-CN" altLang="zh-CN" sz="2400">
                <a:latin typeface="隶书" pitchFamily="49" charset="-122"/>
                <a:ea typeface="隶书" pitchFamily="49" charset="-122"/>
              </a:rPr>
              <a:t>段可以有</a:t>
            </a:r>
            <a:r>
              <a:rPr lang="zh-CN" altLang="zh-CN" sz="2400">
                <a:solidFill>
                  <a:srgbClr val="0000FF"/>
                </a:solidFill>
                <a:latin typeface="隶书" pitchFamily="49" charset="-122"/>
                <a:ea typeface="隶书" pitchFamily="49" charset="-122"/>
              </a:rPr>
              <a:t>一个</a:t>
            </a:r>
            <a:r>
              <a:rPr lang="zh-CN" altLang="zh-CN" sz="2400">
                <a:latin typeface="隶书" pitchFamily="49" charset="-122"/>
                <a:ea typeface="隶书" pitchFamily="49" charset="-122"/>
              </a:rPr>
              <a:t>或</a:t>
            </a:r>
            <a:r>
              <a:rPr lang="zh-CN" altLang="zh-CN" sz="2400">
                <a:solidFill>
                  <a:srgbClr val="0000FF"/>
                </a:solidFill>
                <a:latin typeface="隶书" pitchFamily="49" charset="-122"/>
                <a:ea typeface="隶书" pitchFamily="49" charset="-122"/>
              </a:rPr>
              <a:t>多个</a:t>
            </a:r>
            <a:r>
              <a:rPr lang="zh-CN" altLang="zh-CN" sz="2400">
                <a:latin typeface="隶书" pitchFamily="49" charset="-122"/>
                <a:ea typeface="隶书" pitchFamily="49" charset="-122"/>
              </a:rPr>
              <a:t>，每一个堆</a:t>
            </a:r>
            <a:r>
              <a:rPr lang="zh-CN" altLang="en-US" sz="2400">
                <a:latin typeface="隶书" pitchFamily="49" charset="-122"/>
                <a:ea typeface="隶书" pitchFamily="49" charset="-122"/>
              </a:rPr>
              <a:t>栈</a:t>
            </a:r>
            <a:r>
              <a:rPr lang="zh-CN" altLang="zh-CN" sz="2400">
                <a:latin typeface="隶书" pitchFamily="49" charset="-122"/>
                <a:ea typeface="隶书" pitchFamily="49" charset="-122"/>
              </a:rPr>
              <a:t>的长</a:t>
            </a:r>
            <a:r>
              <a:rPr lang="zh-CN" altLang="en-US" sz="2400">
                <a:latin typeface="隶书" pitchFamily="49" charset="-122"/>
                <a:ea typeface="隶书" pitchFamily="49" charset="-122"/>
              </a:rPr>
              <a:t>度</a:t>
            </a:r>
            <a:r>
              <a:rPr lang="zh-CN" altLang="zh-CN" sz="2400">
                <a:latin typeface="隶书" pitchFamily="49" charset="-122"/>
                <a:ea typeface="隶书" pitchFamily="49" charset="-122"/>
              </a:rPr>
              <a:t>不超过6</a:t>
            </a:r>
            <a:r>
              <a:rPr lang="en-US" altLang="zh-CN" sz="2400">
                <a:latin typeface="隶书" pitchFamily="49" charset="-122"/>
                <a:ea typeface="隶书" pitchFamily="49" charset="-122"/>
              </a:rPr>
              <a:t>4</a:t>
            </a:r>
            <a:r>
              <a:rPr lang="zh-CN" altLang="zh-CN" sz="2400">
                <a:latin typeface="隶书" pitchFamily="49" charset="-122"/>
                <a:ea typeface="隶书" pitchFamily="49" charset="-122"/>
              </a:rPr>
              <a:t>KB</a:t>
            </a:r>
            <a:r>
              <a:rPr lang="zh-CN" altLang="en-US" sz="2400">
                <a:latin typeface="隶书" pitchFamily="49" charset="-122"/>
                <a:ea typeface="隶书" pitchFamily="49" charset="-122"/>
              </a:rPr>
              <a:t>。</a:t>
            </a:r>
            <a:r>
              <a:rPr lang="zh-CN" altLang="zh-CN" sz="2400">
                <a:latin typeface="隶书" pitchFamily="49" charset="-122"/>
                <a:ea typeface="隶书" pitchFamily="49" charset="-122"/>
              </a:rPr>
              <a:t>如果需要更换堆</a:t>
            </a:r>
            <a:r>
              <a:rPr lang="zh-CN" altLang="en-US" sz="2400">
                <a:latin typeface="隶书" pitchFamily="49" charset="-122"/>
                <a:ea typeface="隶书" pitchFamily="49" charset="-122"/>
              </a:rPr>
              <a:t>栈</a:t>
            </a:r>
            <a:r>
              <a:rPr lang="zh-CN" altLang="zh-CN" sz="2400">
                <a:latin typeface="隶书" pitchFamily="49" charset="-122"/>
                <a:ea typeface="隶书" pitchFamily="49" charset="-122"/>
              </a:rPr>
              <a:t>区，应重新设置</a:t>
            </a:r>
            <a:r>
              <a:rPr lang="en-US" altLang="zh-CN" sz="2400">
                <a:latin typeface="隶书" pitchFamily="49" charset="-122"/>
                <a:ea typeface="隶书" pitchFamily="49" charset="-122"/>
              </a:rPr>
              <a:t>SS</a:t>
            </a:r>
            <a:r>
              <a:rPr lang="zh-CN" altLang="en-US" sz="2400">
                <a:latin typeface="隶书" pitchFamily="49" charset="-122"/>
                <a:ea typeface="隶书" pitchFamily="49" charset="-122"/>
              </a:rPr>
              <a:t>，</a:t>
            </a:r>
            <a:r>
              <a:rPr lang="zh-CN" altLang="zh-CN" sz="2400">
                <a:latin typeface="隶书" pitchFamily="49" charset="-122"/>
                <a:ea typeface="隶书" pitchFamily="49" charset="-122"/>
              </a:rPr>
              <a:t>而每次更换堆</a:t>
            </a:r>
            <a:r>
              <a:rPr lang="zh-CN" altLang="en-US" sz="2400">
                <a:latin typeface="隶书" pitchFamily="49" charset="-122"/>
                <a:ea typeface="隶书" pitchFamily="49" charset="-122"/>
              </a:rPr>
              <a:t>栈</a:t>
            </a:r>
            <a:r>
              <a:rPr lang="zh-CN" altLang="zh-CN" sz="2400">
                <a:latin typeface="隶书" pitchFamily="49" charset="-122"/>
                <a:ea typeface="隶书" pitchFamily="49" charset="-122"/>
              </a:rPr>
              <a:t>段</a:t>
            </a:r>
            <a:r>
              <a:rPr lang="zh-CN" altLang="en-US" sz="2400">
                <a:latin typeface="隶书" pitchFamily="49" charset="-122"/>
                <a:ea typeface="隶书" pitchFamily="49" charset="-122"/>
              </a:rPr>
              <a:t>寄存器</a:t>
            </a:r>
            <a:r>
              <a:rPr lang="en-US" altLang="zh-CN" sz="2400">
                <a:latin typeface="隶书" pitchFamily="49" charset="-122"/>
                <a:ea typeface="隶书" pitchFamily="49" charset="-122"/>
              </a:rPr>
              <a:t>SS</a:t>
            </a:r>
            <a:r>
              <a:rPr lang="zh-CN" altLang="en-US" sz="2400">
                <a:latin typeface="隶书" pitchFamily="49" charset="-122"/>
                <a:ea typeface="隶书" pitchFamily="49" charset="-122"/>
              </a:rPr>
              <a:t>时，</a:t>
            </a:r>
            <a:r>
              <a:rPr lang="zh-CN" altLang="zh-CN" sz="2400">
                <a:latin typeface="隶书" pitchFamily="49" charset="-122"/>
                <a:ea typeface="隶书" pitchFamily="49" charset="-122"/>
              </a:rPr>
              <a:t>必须紧接</a:t>
            </a:r>
            <a:r>
              <a:rPr lang="zh-CN" altLang="en-US" sz="2400">
                <a:latin typeface="隶书" pitchFamily="49" charset="-122"/>
                <a:ea typeface="隶书" pitchFamily="49" charset="-122"/>
              </a:rPr>
              <a:t>着</a:t>
            </a:r>
            <a:r>
              <a:rPr lang="zh-CN" altLang="zh-CN" sz="2400">
                <a:latin typeface="隶书" pitchFamily="49" charset="-122"/>
                <a:ea typeface="隶书" pitchFamily="49" charset="-122"/>
              </a:rPr>
              <a:t>赋给</a:t>
            </a:r>
            <a:r>
              <a:rPr lang="en-US" altLang="zh-CN" sz="2400">
                <a:latin typeface="隶书" pitchFamily="49" charset="-122"/>
                <a:ea typeface="隶书" pitchFamily="49" charset="-122"/>
              </a:rPr>
              <a:t>SP</a:t>
            </a:r>
            <a:r>
              <a:rPr lang="zh-CN" altLang="zh-CN" sz="2400">
                <a:latin typeface="隶书" pitchFamily="49" charset="-122"/>
                <a:ea typeface="隶书" pitchFamily="49" charset="-122"/>
              </a:rPr>
              <a:t>新值</a:t>
            </a:r>
            <a:r>
              <a:rPr lang="zh-CN" altLang="en-US" sz="2400">
                <a:latin typeface="隶书" pitchFamily="49" charset="-122"/>
                <a:ea typeface="隶书" pitchFamily="49" charset="-122"/>
              </a:rPr>
              <a:t>。堆栈使用中以</a:t>
            </a:r>
            <a:r>
              <a:rPr lang="zh-CN" altLang="en-US" sz="2400">
                <a:solidFill>
                  <a:srgbClr val="0000FF"/>
                </a:solidFill>
                <a:latin typeface="隶书" pitchFamily="49" charset="-122"/>
                <a:ea typeface="隶书" pitchFamily="49" charset="-122"/>
              </a:rPr>
              <a:t>字</a:t>
            </a:r>
            <a:r>
              <a:rPr lang="zh-CN" altLang="en-US" sz="2400">
                <a:latin typeface="隶书" pitchFamily="49" charset="-122"/>
                <a:ea typeface="隶书" pitchFamily="49" charset="-122"/>
              </a:rPr>
              <a:t>为单位，即每次存取均为</a:t>
            </a:r>
            <a:r>
              <a:rPr lang="en-US" altLang="zh-CN" sz="2400">
                <a:latin typeface="隶书" pitchFamily="49" charset="-122"/>
                <a:ea typeface="隶书" pitchFamily="49" charset="-122"/>
              </a:rPr>
              <a:t>2</a:t>
            </a:r>
            <a:r>
              <a:rPr lang="zh-CN" altLang="en-US" sz="2400">
                <a:latin typeface="隶书" pitchFamily="49" charset="-122"/>
                <a:ea typeface="隶书" pitchFamily="49" charset="-122"/>
              </a:rPr>
              <a:t>个字节，</a:t>
            </a:r>
            <a:r>
              <a:rPr lang="zh-CN" altLang="en-US" sz="2400" i="1" u="sng">
                <a:latin typeface="隶书" pitchFamily="49" charset="-122"/>
                <a:ea typeface="隶书" pitchFamily="49" charset="-122"/>
              </a:rPr>
              <a:t>高位存入高地址单元，低位存入低地址单元</a:t>
            </a:r>
            <a:r>
              <a:rPr lang="zh-CN" altLang="en-US" sz="2400">
                <a:latin typeface="隶书" pitchFamily="49" charset="-122"/>
                <a:ea typeface="隶书" pitchFamily="49" charset="-122"/>
              </a:rPr>
              <a:t>。</a:t>
            </a:r>
          </a:p>
          <a:p>
            <a:pPr>
              <a:defRPr/>
            </a:pPr>
            <a:endParaRPr lang="zh-CN" altLang="en-US" sz="2400">
              <a:latin typeface="隶书" pitchFamily="49" charset="-122"/>
              <a:ea typeface="隶书" pitchFamily="49" charset="-122"/>
            </a:endParaRPr>
          </a:p>
          <a:p>
            <a:pPr>
              <a:defRPr/>
            </a:pPr>
            <a:r>
              <a:rPr lang="zh-CN" altLang="en-US" sz="2400" b="1">
                <a:effectLst>
                  <a:outerShdw blurRad="38100" dist="38100" dir="2700000" algn="tl">
                    <a:srgbClr val="C0C0C0"/>
                  </a:outerShdw>
                </a:effectLst>
                <a:latin typeface="隶书" pitchFamily="49" charset="-122"/>
                <a:ea typeface="隶书" pitchFamily="49" charset="-122"/>
              </a:rPr>
              <a:t>堆栈操作</a:t>
            </a:r>
          </a:p>
          <a:p>
            <a:pPr>
              <a:defRPr/>
            </a:pPr>
            <a:r>
              <a:rPr lang="en-US" altLang="zh-CN" sz="2400">
                <a:latin typeface="隶书" pitchFamily="49" charset="-122"/>
                <a:ea typeface="隶书" pitchFamily="49" charset="-122"/>
              </a:rPr>
              <a:t>1</a:t>
            </a:r>
            <a:r>
              <a:rPr lang="zh-CN" altLang="en-US" sz="2400">
                <a:latin typeface="隶书" pitchFamily="49" charset="-122"/>
                <a:ea typeface="隶书" pitchFamily="49" charset="-122"/>
              </a:rPr>
              <a:t>、设置堆栈</a:t>
            </a:r>
            <a:r>
              <a:rPr lang="en-US" altLang="zh-CN" sz="2400">
                <a:latin typeface="Arial"/>
                <a:ea typeface="隶书" pitchFamily="49" charset="-122"/>
              </a:rPr>
              <a:t>——</a:t>
            </a:r>
            <a:r>
              <a:rPr lang="zh-CN" altLang="en-US" sz="2400">
                <a:latin typeface="隶书" pitchFamily="49" charset="-122"/>
                <a:ea typeface="隶书" pitchFamily="49" charset="-122"/>
              </a:rPr>
              <a:t>设置</a:t>
            </a:r>
            <a:r>
              <a:rPr lang="en-US" altLang="zh-CN" sz="2400">
                <a:latin typeface="隶书" pitchFamily="49" charset="-122"/>
                <a:ea typeface="隶书" pitchFamily="49" charset="-122"/>
              </a:rPr>
              <a:t>SS</a:t>
            </a:r>
            <a:r>
              <a:rPr lang="zh-CN" altLang="en-US" sz="2400">
                <a:latin typeface="隶书" pitchFamily="49" charset="-122"/>
                <a:ea typeface="隶书" pitchFamily="49" charset="-122"/>
              </a:rPr>
              <a:t>和</a:t>
            </a:r>
            <a:r>
              <a:rPr lang="en-US" altLang="zh-CN" sz="2400">
                <a:latin typeface="隶书" pitchFamily="49" charset="-122"/>
                <a:ea typeface="隶书" pitchFamily="49" charset="-122"/>
              </a:rPr>
              <a:t>SP</a:t>
            </a:r>
            <a:r>
              <a:rPr lang="zh-CN" altLang="en-US" sz="2400">
                <a:latin typeface="隶书" pitchFamily="49" charset="-122"/>
                <a:ea typeface="隶书" pitchFamily="49" charset="-122"/>
              </a:rPr>
              <a:t>的值</a:t>
            </a:r>
          </a:p>
          <a:p>
            <a:pPr>
              <a:defRPr/>
            </a:pPr>
            <a:r>
              <a:rPr lang="en-US" altLang="zh-CN" sz="2400">
                <a:latin typeface="隶书" pitchFamily="49" charset="-122"/>
                <a:ea typeface="隶书" pitchFamily="49" charset="-122"/>
              </a:rPr>
              <a:t>2</a:t>
            </a:r>
            <a:r>
              <a:rPr lang="zh-CN" altLang="en-US" sz="2400">
                <a:latin typeface="隶书" pitchFamily="49" charset="-122"/>
                <a:ea typeface="隶书" pitchFamily="49" charset="-122"/>
              </a:rPr>
              <a:t>、进栈操作</a:t>
            </a:r>
            <a:r>
              <a:rPr lang="en-US" altLang="zh-CN" sz="2400">
                <a:latin typeface="Arial"/>
                <a:ea typeface="隶书" pitchFamily="49" charset="-122"/>
              </a:rPr>
              <a:t>——</a:t>
            </a:r>
            <a:r>
              <a:rPr lang="en-US" altLang="zh-CN" sz="2400">
                <a:latin typeface="隶书" pitchFamily="49" charset="-122"/>
                <a:ea typeface="隶书" pitchFamily="49" charset="-122"/>
              </a:rPr>
              <a:t> SS:[SP-1]   </a:t>
            </a:r>
            <a:r>
              <a:rPr lang="zh-CN" altLang="en-US" sz="2400">
                <a:latin typeface="隶书" pitchFamily="49" charset="-122"/>
                <a:ea typeface="隶书" pitchFamily="49" charset="-122"/>
              </a:rPr>
              <a:t>数据高字节</a:t>
            </a:r>
          </a:p>
          <a:p>
            <a:pPr>
              <a:defRPr/>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SS:[SP-2]   </a:t>
            </a:r>
            <a:r>
              <a:rPr lang="zh-CN" altLang="en-US" sz="2400">
                <a:latin typeface="隶书" pitchFamily="49" charset="-122"/>
                <a:ea typeface="隶书" pitchFamily="49" charset="-122"/>
              </a:rPr>
              <a:t>数据低字节</a:t>
            </a:r>
          </a:p>
          <a:p>
            <a:pPr>
              <a:defRPr/>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SP    SP-2</a:t>
            </a:r>
          </a:p>
          <a:p>
            <a:pPr>
              <a:defRPr/>
            </a:pPr>
            <a:r>
              <a:rPr lang="en-US" altLang="zh-CN" sz="2400">
                <a:latin typeface="隶书" pitchFamily="49" charset="-122"/>
                <a:ea typeface="隶书" pitchFamily="49" charset="-122"/>
              </a:rPr>
              <a:t>3</a:t>
            </a:r>
            <a:r>
              <a:rPr lang="zh-CN" altLang="en-US" sz="2400">
                <a:latin typeface="隶书" pitchFamily="49" charset="-122"/>
                <a:ea typeface="隶书" pitchFamily="49" charset="-122"/>
              </a:rPr>
              <a:t>、出栈操作</a:t>
            </a:r>
            <a:r>
              <a:rPr lang="en-US" altLang="zh-CN" sz="2400">
                <a:latin typeface="Arial"/>
                <a:ea typeface="隶书" pitchFamily="49" charset="-122"/>
              </a:rPr>
              <a:t>——</a:t>
            </a:r>
            <a:r>
              <a:rPr lang="en-US" altLang="zh-CN" sz="2400">
                <a:latin typeface="隶书" pitchFamily="49" charset="-122"/>
                <a:ea typeface="隶书" pitchFamily="49" charset="-122"/>
              </a:rPr>
              <a:t> </a:t>
            </a:r>
            <a:r>
              <a:rPr lang="zh-CN" altLang="en-US" sz="2400">
                <a:latin typeface="隶书" pitchFamily="49" charset="-122"/>
                <a:ea typeface="隶书" pitchFamily="49" charset="-122"/>
              </a:rPr>
              <a:t>数据低字节     </a:t>
            </a:r>
            <a:r>
              <a:rPr lang="en-US" altLang="zh-CN" sz="2400">
                <a:latin typeface="隶书" pitchFamily="49" charset="-122"/>
                <a:ea typeface="隶书" pitchFamily="49" charset="-122"/>
              </a:rPr>
              <a:t>SS:[SP]</a:t>
            </a:r>
          </a:p>
          <a:p>
            <a:pPr>
              <a:defRPr/>
            </a:pPr>
            <a:r>
              <a:rPr lang="en-US" altLang="zh-CN"/>
              <a:t>                                           </a:t>
            </a:r>
            <a:r>
              <a:rPr lang="zh-CN" altLang="en-US" sz="2400">
                <a:latin typeface="隶书" pitchFamily="49" charset="-122"/>
                <a:ea typeface="隶书" pitchFamily="49" charset="-122"/>
              </a:rPr>
              <a:t>数据高字节     </a:t>
            </a:r>
            <a:r>
              <a:rPr lang="en-US" altLang="zh-CN" sz="2400">
                <a:latin typeface="隶书" pitchFamily="49" charset="-122"/>
                <a:ea typeface="隶书" pitchFamily="49" charset="-122"/>
              </a:rPr>
              <a:t>SS:[SP+1]</a:t>
            </a:r>
          </a:p>
          <a:p>
            <a:pPr>
              <a:defRPr/>
            </a:pPr>
            <a:r>
              <a:rPr lang="en-US" altLang="zh-CN" sz="2400">
                <a:latin typeface="隶书" pitchFamily="49" charset="-122"/>
                <a:ea typeface="隶书" pitchFamily="49" charset="-122"/>
              </a:rPr>
              <a:t>                SP    SP+2</a:t>
            </a:r>
          </a:p>
        </p:txBody>
      </p:sp>
      <p:sp>
        <p:nvSpPr>
          <p:cNvPr id="54275" name="Line 6"/>
          <p:cNvSpPr>
            <a:spLocks noChangeShapeType="1"/>
          </p:cNvSpPr>
          <p:nvPr/>
        </p:nvSpPr>
        <p:spPr bwMode="auto">
          <a:xfrm flipH="1">
            <a:off x="4427538" y="4581525"/>
            <a:ext cx="431800" cy="0"/>
          </a:xfrm>
          <a:prstGeom prst="line">
            <a:avLst/>
          </a:prstGeom>
          <a:noFill/>
          <a:ln w="9525">
            <a:solidFill>
              <a:schemeClr val="tx1"/>
            </a:solidFill>
            <a:round/>
            <a:headEnd/>
            <a:tailEnd type="triangle" w="med" len="med"/>
          </a:ln>
        </p:spPr>
        <p:txBody>
          <a:bodyPr/>
          <a:lstStyle/>
          <a:p>
            <a:endParaRPr lang="zh-CN" altLang="en-US"/>
          </a:p>
        </p:txBody>
      </p:sp>
      <p:sp>
        <p:nvSpPr>
          <p:cNvPr id="54276" name="Line 7"/>
          <p:cNvSpPr>
            <a:spLocks noChangeShapeType="1"/>
          </p:cNvSpPr>
          <p:nvPr/>
        </p:nvSpPr>
        <p:spPr bwMode="auto">
          <a:xfrm flipH="1">
            <a:off x="4427538" y="4941888"/>
            <a:ext cx="431800" cy="0"/>
          </a:xfrm>
          <a:prstGeom prst="line">
            <a:avLst/>
          </a:prstGeom>
          <a:noFill/>
          <a:ln w="9525">
            <a:solidFill>
              <a:schemeClr val="tx1"/>
            </a:solidFill>
            <a:round/>
            <a:headEnd/>
            <a:tailEnd type="triangle" w="med" len="med"/>
          </a:ln>
        </p:spPr>
        <p:txBody>
          <a:bodyPr/>
          <a:lstStyle/>
          <a:p>
            <a:endParaRPr lang="zh-CN" altLang="en-US"/>
          </a:p>
        </p:txBody>
      </p:sp>
      <p:sp>
        <p:nvSpPr>
          <p:cNvPr id="54277" name="Line 8"/>
          <p:cNvSpPr>
            <a:spLocks noChangeShapeType="1"/>
          </p:cNvSpPr>
          <p:nvPr/>
        </p:nvSpPr>
        <p:spPr bwMode="auto">
          <a:xfrm flipH="1">
            <a:off x="3492500" y="5373688"/>
            <a:ext cx="431800" cy="0"/>
          </a:xfrm>
          <a:prstGeom prst="line">
            <a:avLst/>
          </a:prstGeom>
          <a:noFill/>
          <a:ln w="9525">
            <a:solidFill>
              <a:schemeClr val="tx1"/>
            </a:solidFill>
            <a:round/>
            <a:headEnd/>
            <a:tailEnd type="triangle" w="med" len="med"/>
          </a:ln>
        </p:spPr>
        <p:txBody>
          <a:bodyPr/>
          <a:lstStyle/>
          <a:p>
            <a:endParaRPr lang="zh-CN" altLang="en-US"/>
          </a:p>
        </p:txBody>
      </p:sp>
      <p:sp>
        <p:nvSpPr>
          <p:cNvPr id="54278" name="Line 9"/>
          <p:cNvSpPr>
            <a:spLocks noChangeShapeType="1"/>
          </p:cNvSpPr>
          <p:nvPr/>
        </p:nvSpPr>
        <p:spPr bwMode="auto">
          <a:xfrm flipH="1">
            <a:off x="4716463" y="5741988"/>
            <a:ext cx="431800" cy="0"/>
          </a:xfrm>
          <a:prstGeom prst="line">
            <a:avLst/>
          </a:prstGeom>
          <a:noFill/>
          <a:ln w="9525">
            <a:solidFill>
              <a:schemeClr val="tx1"/>
            </a:solidFill>
            <a:round/>
            <a:headEnd/>
            <a:tailEnd type="triangle" w="med" len="med"/>
          </a:ln>
        </p:spPr>
        <p:txBody>
          <a:bodyPr/>
          <a:lstStyle/>
          <a:p>
            <a:endParaRPr lang="zh-CN" altLang="en-US"/>
          </a:p>
        </p:txBody>
      </p:sp>
      <p:sp>
        <p:nvSpPr>
          <p:cNvPr id="54279" name="Line 10"/>
          <p:cNvSpPr>
            <a:spLocks noChangeShapeType="1"/>
          </p:cNvSpPr>
          <p:nvPr/>
        </p:nvSpPr>
        <p:spPr bwMode="auto">
          <a:xfrm flipH="1">
            <a:off x="4716463" y="6118225"/>
            <a:ext cx="431800" cy="0"/>
          </a:xfrm>
          <a:prstGeom prst="line">
            <a:avLst/>
          </a:prstGeom>
          <a:noFill/>
          <a:ln w="9525">
            <a:solidFill>
              <a:schemeClr val="tx1"/>
            </a:solidFill>
            <a:round/>
            <a:headEnd/>
            <a:tailEnd type="triangle" w="med" len="med"/>
          </a:ln>
        </p:spPr>
        <p:txBody>
          <a:bodyPr/>
          <a:lstStyle/>
          <a:p>
            <a:endParaRPr lang="zh-CN" altLang="en-US"/>
          </a:p>
        </p:txBody>
      </p:sp>
      <p:sp>
        <p:nvSpPr>
          <p:cNvPr id="54280" name="Line 11"/>
          <p:cNvSpPr>
            <a:spLocks noChangeShapeType="1"/>
          </p:cNvSpPr>
          <p:nvPr/>
        </p:nvSpPr>
        <p:spPr bwMode="auto">
          <a:xfrm flipH="1">
            <a:off x="3419475" y="6508750"/>
            <a:ext cx="431800"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Rectangle 4"/>
          <p:cNvSpPr>
            <a:spLocks noChangeArrowheads="1"/>
          </p:cNvSpPr>
          <p:nvPr/>
        </p:nvSpPr>
        <p:spPr bwMode="auto">
          <a:xfrm>
            <a:off x="611188" y="404813"/>
            <a:ext cx="8280400" cy="6299200"/>
          </a:xfrm>
          <a:prstGeom prst="rect">
            <a:avLst/>
          </a:prstGeom>
          <a:noFill/>
          <a:ln w="9525">
            <a:noFill/>
            <a:miter lim="800000"/>
            <a:headEnd/>
            <a:tailEnd/>
          </a:ln>
          <a:effectLst/>
        </p:spPr>
        <p:txBody>
          <a:bodyPr>
            <a:spAutoFit/>
          </a:bodyPr>
          <a:lstStyle/>
          <a:p>
            <a:pPr>
              <a:defRPr/>
            </a:pPr>
            <a:r>
              <a:rPr lang="zh-CN" altLang="en-US" sz="2400">
                <a:latin typeface="隶书" pitchFamily="49" charset="-122"/>
                <a:ea typeface="隶书" pitchFamily="49" charset="-122"/>
              </a:rPr>
              <a:t>例：</a:t>
            </a:r>
          </a:p>
          <a:p>
            <a:pPr>
              <a:defRPr/>
            </a:pPr>
            <a:r>
              <a:rPr lang="zh-CN" altLang="en-US" sz="2400">
                <a:latin typeface="隶书" pitchFamily="49" charset="-122"/>
                <a:ea typeface="隶书" pitchFamily="49" charset="-122"/>
              </a:rPr>
              <a:t>之前                              之后</a:t>
            </a:r>
          </a:p>
          <a:p>
            <a:pPr>
              <a:defRPr/>
            </a:pPr>
            <a:r>
              <a:rPr lang="en-US" altLang="zh-CN" sz="2400">
                <a:latin typeface="隶书" pitchFamily="49" charset="-122"/>
                <a:ea typeface="隶书" pitchFamily="49" charset="-122"/>
              </a:rPr>
              <a:t>AX=1234H                          AX=1234H</a:t>
            </a:r>
          </a:p>
          <a:p>
            <a:pPr>
              <a:defRPr/>
            </a:pPr>
            <a:r>
              <a:rPr lang="en-US" altLang="zh-CN" sz="2400">
                <a:latin typeface="隶书" pitchFamily="49" charset="-122"/>
                <a:ea typeface="隶书" pitchFamily="49" charset="-122"/>
              </a:rPr>
              <a:t>SS=0900H        PUSH AX           SS=0900H</a:t>
            </a:r>
          </a:p>
          <a:p>
            <a:pPr>
              <a:defRPr/>
            </a:pPr>
            <a:r>
              <a:rPr lang="en-US" altLang="zh-CN" sz="2400">
                <a:latin typeface="隶书" pitchFamily="49" charset="-122"/>
                <a:ea typeface="隶书" pitchFamily="49" charset="-122"/>
              </a:rPr>
              <a:t>SP=0156H                          SP=0154H</a:t>
            </a:r>
          </a:p>
          <a:p>
            <a:pPr>
              <a:defRPr/>
            </a:pPr>
            <a:endParaRPr lang="en-US" altLang="zh-CN" sz="2400">
              <a:latin typeface="隶书" pitchFamily="49" charset="-122"/>
              <a:ea typeface="隶书" pitchFamily="49" charset="-122"/>
            </a:endParaRPr>
          </a:p>
          <a:p>
            <a:pPr>
              <a:defRPr/>
            </a:pPr>
            <a:endParaRPr lang="en-US" altLang="zh-CN" sz="2400">
              <a:latin typeface="隶书" pitchFamily="49" charset="-122"/>
              <a:ea typeface="隶书" pitchFamily="49" charset="-122"/>
            </a:endParaRPr>
          </a:p>
          <a:p>
            <a:pPr>
              <a:defRPr/>
            </a:pPr>
            <a:endParaRPr lang="en-US" altLang="zh-CN" sz="2400">
              <a:latin typeface="隶书" pitchFamily="49" charset="-122"/>
              <a:ea typeface="隶书" pitchFamily="49" charset="-122"/>
            </a:endParaRPr>
          </a:p>
          <a:p>
            <a:pPr>
              <a:defRPr/>
            </a:pPr>
            <a:endParaRPr lang="en-US" altLang="zh-CN" sz="2400">
              <a:latin typeface="隶书" pitchFamily="49" charset="-122"/>
              <a:ea typeface="隶书" pitchFamily="49" charset="-122"/>
            </a:endParaRPr>
          </a:p>
          <a:p>
            <a:pPr>
              <a:defRPr/>
            </a:pPr>
            <a:endParaRPr lang="en-US" altLang="zh-CN" sz="2400">
              <a:latin typeface="隶书" pitchFamily="49" charset="-122"/>
              <a:ea typeface="隶书" pitchFamily="49" charset="-122"/>
            </a:endParaRPr>
          </a:p>
          <a:p>
            <a:pPr>
              <a:defRPr/>
            </a:pPr>
            <a:endParaRPr lang="en-US" altLang="zh-CN" sz="2400" b="1">
              <a:effectLst>
                <a:outerShdw blurRad="38100" dist="38100" dir="2700000" algn="tl">
                  <a:srgbClr val="C0C0C0"/>
                </a:outerShdw>
              </a:effectLst>
              <a:ea typeface="隶书" pitchFamily="49" charset="-122"/>
            </a:endParaRPr>
          </a:p>
          <a:p>
            <a:pPr>
              <a:defRPr/>
            </a:pPr>
            <a:endParaRPr lang="en-US" altLang="zh-CN" sz="2400" b="1">
              <a:effectLst>
                <a:outerShdw blurRad="38100" dist="38100" dir="2700000" algn="tl">
                  <a:srgbClr val="C0C0C0"/>
                </a:outerShdw>
              </a:effectLst>
              <a:ea typeface="隶书" pitchFamily="49" charset="-122"/>
            </a:endParaRPr>
          </a:p>
          <a:p>
            <a:pPr>
              <a:defRPr/>
            </a:pPr>
            <a:r>
              <a:rPr lang="zh-CN" altLang="en-US" sz="2400" b="1">
                <a:effectLst>
                  <a:outerShdw blurRad="38100" dist="38100" dir="2700000" algn="tl">
                    <a:srgbClr val="C0C0C0"/>
                  </a:outerShdw>
                </a:effectLst>
                <a:ea typeface="隶书" pitchFamily="49" charset="-122"/>
              </a:rPr>
              <a:t>堆栈的用途</a:t>
            </a:r>
            <a:endParaRPr lang="zh-CN" altLang="en-US" sz="2400" b="1">
              <a:effectLst>
                <a:outerShdw blurRad="38100" dist="38100" dir="2700000" algn="tl">
                  <a:srgbClr val="C0C0C0"/>
                </a:outerShdw>
              </a:effectLst>
              <a:latin typeface="隶书" pitchFamily="49" charset="-122"/>
              <a:ea typeface="隶书" pitchFamily="49" charset="-122"/>
            </a:endParaRPr>
          </a:p>
          <a:p>
            <a:pPr>
              <a:defRPr/>
            </a:pPr>
            <a:r>
              <a:rPr lang="en-US" altLang="zh-CN" sz="2400">
                <a:latin typeface="隶书" pitchFamily="49" charset="-122"/>
                <a:ea typeface="隶书" pitchFamily="49" charset="-122"/>
              </a:rPr>
              <a:t>1</a:t>
            </a:r>
            <a:r>
              <a:rPr lang="zh-CN" altLang="en-US" sz="2400">
                <a:latin typeface="隶书" pitchFamily="49" charset="-122"/>
                <a:ea typeface="隶书" pitchFamily="49" charset="-122"/>
              </a:rPr>
              <a:t>、堆栈可做缓冲器，暂存一些运行时不希望被破坏的参数。</a:t>
            </a:r>
          </a:p>
          <a:p>
            <a:pPr>
              <a:defRPr/>
            </a:pPr>
            <a:r>
              <a:rPr lang="en-US" altLang="zh-CN" sz="2400">
                <a:latin typeface="隶书" pitchFamily="49" charset="-122"/>
                <a:ea typeface="隶书" pitchFamily="49" charset="-122"/>
              </a:rPr>
              <a:t>2</a:t>
            </a:r>
            <a:r>
              <a:rPr lang="zh-CN" altLang="en-US" sz="2400">
                <a:latin typeface="隶书" pitchFamily="49" charset="-122"/>
                <a:ea typeface="隶书" pitchFamily="49" charset="-122"/>
              </a:rPr>
              <a:t>、调用子程序或中断过程发生时，用堆栈保护断点，在子程序返回或中断返回时断点弹出，使主程序继续工作。</a:t>
            </a:r>
          </a:p>
          <a:p>
            <a:pPr>
              <a:defRPr/>
            </a:pPr>
            <a:r>
              <a:rPr lang="en-US" altLang="zh-CN" sz="2400">
                <a:latin typeface="隶书" pitchFamily="49" charset="-122"/>
                <a:ea typeface="隶书" pitchFamily="49" charset="-122"/>
              </a:rPr>
              <a:t>3</a:t>
            </a:r>
            <a:r>
              <a:rPr lang="zh-CN" altLang="en-US" sz="2400">
                <a:latin typeface="隶书" pitchFamily="49" charset="-122"/>
                <a:ea typeface="隶书" pitchFamily="49" charset="-122"/>
              </a:rPr>
              <a:t>、利用堆栈可以实现数据交换。</a:t>
            </a:r>
          </a:p>
        </p:txBody>
      </p:sp>
      <p:graphicFrame>
        <p:nvGraphicFramePr>
          <p:cNvPr id="272477" name="Group 93"/>
          <p:cNvGraphicFramePr>
            <a:graphicFrameLocks noGrp="1"/>
          </p:cNvGraphicFramePr>
          <p:nvPr/>
        </p:nvGraphicFramePr>
        <p:xfrm>
          <a:off x="755650" y="2686050"/>
          <a:ext cx="2879725" cy="182880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09154H</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88H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09155H</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45H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09156H</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26H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09157H</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15H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2478" name="Group 94"/>
          <p:cNvGraphicFramePr>
            <a:graphicFrameLocks noGrp="1"/>
          </p:cNvGraphicFramePr>
          <p:nvPr/>
        </p:nvGraphicFramePr>
        <p:xfrm>
          <a:off x="5005388" y="2614613"/>
          <a:ext cx="2879725" cy="1828800"/>
        </p:xfrm>
        <a:graphic>
          <a:graphicData uri="http://schemas.openxmlformats.org/drawingml/2006/table">
            <a:tbl>
              <a:tblPr/>
              <a:tblGrid>
                <a:gridCol w="144145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09154H</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rgbClr val="0000FF"/>
                          </a:solidFill>
                          <a:effectLst/>
                          <a:latin typeface="Times New Roman" pitchFamily="18" charset="0"/>
                          <a:ea typeface="宋体" pitchFamily="2" charset="-122"/>
                        </a:rPr>
                        <a:t>34H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09155H</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rgbClr val="0000FF"/>
                          </a:solidFill>
                          <a:effectLst/>
                          <a:latin typeface="Times New Roman" pitchFamily="18" charset="0"/>
                          <a:ea typeface="宋体" pitchFamily="2" charset="-122"/>
                        </a:rPr>
                        <a:t>12H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09156H</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26H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09157H</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15H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p:cNvSpPr>
            <a:spLocks noChangeArrowheads="1"/>
          </p:cNvSpPr>
          <p:nvPr/>
        </p:nvSpPr>
        <p:spPr bwMode="auto">
          <a:xfrm>
            <a:off x="500034" y="44450"/>
            <a:ext cx="8643966" cy="823913"/>
          </a:xfrm>
          <a:prstGeom prst="rect">
            <a:avLst/>
          </a:prstGeom>
          <a:noFill/>
          <a:ln w="9525">
            <a:noFill/>
            <a:miter lim="800000"/>
            <a:headEnd/>
            <a:tailEnd/>
          </a:ln>
          <a:effectLst/>
        </p:spPr>
        <p:txBody>
          <a:bodyPr lIns="92075" tIns="46038" rIns="92075" bIns="46038" anchor="ctr"/>
          <a:lstStyle/>
          <a:p>
            <a:pPr>
              <a:defRPr/>
            </a:pP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看看</a:t>
            </a: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8086/8088</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微处理器内部结构</a:t>
            </a: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a:t>
            </a:r>
            <a:endParaRPr lang="zh-CN" altLang="en-US" sz="3600" dirty="0">
              <a:solidFill>
                <a:schemeClr val="tx2"/>
              </a:solidFill>
              <a:effectLst>
                <a:outerShdw blurRad="38100" dist="38100" dir="2700000" algn="tl">
                  <a:srgbClr val="C0C0C0"/>
                </a:outerShdw>
              </a:effectLst>
              <a:latin typeface="隶书" pitchFamily="49" charset="-122"/>
              <a:ea typeface="隶书" pitchFamily="49" charset="-122"/>
            </a:endParaRPr>
          </a:p>
        </p:txBody>
      </p:sp>
      <p:grpSp>
        <p:nvGrpSpPr>
          <p:cNvPr id="1030" name="Group 8"/>
          <p:cNvGrpSpPr>
            <a:grpSpLocks/>
          </p:cNvGrpSpPr>
          <p:nvPr/>
        </p:nvGrpSpPr>
        <p:grpSpPr bwMode="auto">
          <a:xfrm>
            <a:off x="714348" y="1285860"/>
            <a:ext cx="5051425" cy="4594225"/>
            <a:chOff x="1143" y="735"/>
            <a:chExt cx="3182" cy="2894"/>
          </a:xfrm>
        </p:grpSpPr>
        <p:graphicFrame>
          <p:nvGraphicFramePr>
            <p:cNvPr id="1026" name="Object 9"/>
            <p:cNvGraphicFramePr>
              <a:graphicFrameLocks noChangeAspect="1"/>
            </p:cNvGraphicFramePr>
            <p:nvPr/>
          </p:nvGraphicFramePr>
          <p:xfrm>
            <a:off x="1143" y="844"/>
            <a:ext cx="3182" cy="2785"/>
          </p:xfrm>
          <a:graphic>
            <a:graphicData uri="http://schemas.openxmlformats.org/presentationml/2006/ole">
              <mc:AlternateContent xmlns:mc="http://schemas.openxmlformats.org/markup-compatibility/2006">
                <mc:Choice xmlns:v="urn:schemas-microsoft-com:vml" Requires="v">
                  <p:oleObj spid="_x0000_s1046" name="Microsoft Drawing" r:id="rId3" imgW="3073320" imgH="2876400" progId="MSDraw">
                    <p:embed/>
                  </p:oleObj>
                </mc:Choice>
                <mc:Fallback>
                  <p:oleObj name="Microsoft Drawing" r:id="rId3" imgW="3073320" imgH="2876400" progId="MSDraw">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 y="844"/>
                          <a:ext cx="3182" cy="278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031" name="Text Box 10"/>
            <p:cNvSpPr txBox="1">
              <a:spLocks noChangeArrowheads="1"/>
            </p:cNvSpPr>
            <p:nvPr/>
          </p:nvSpPr>
          <p:spPr bwMode="auto">
            <a:xfrm>
              <a:off x="3270" y="735"/>
              <a:ext cx="292" cy="212"/>
            </a:xfrm>
            <a:prstGeom prst="rect">
              <a:avLst/>
            </a:prstGeom>
            <a:noFill/>
            <a:ln w="9525" algn="ctr">
              <a:noFill/>
              <a:miter lim="800000"/>
              <a:headEnd/>
              <a:tailEnd/>
            </a:ln>
          </p:spPr>
          <p:txBody>
            <a:bodyPr>
              <a:spAutoFit/>
            </a:bodyPr>
            <a:lstStyle/>
            <a:p>
              <a:pPr>
                <a:spcBef>
                  <a:spcPct val="50000"/>
                </a:spcBef>
              </a:pPr>
              <a:r>
                <a:rPr kumimoji="1" lang="en-US" altLang="zh-CN" sz="1600">
                  <a:latin typeface="Verdana" pitchFamily="34" charset="0"/>
                </a:rPr>
                <a:t>AB</a:t>
              </a:r>
            </a:p>
          </p:txBody>
        </p:sp>
        <p:sp>
          <p:nvSpPr>
            <p:cNvPr id="1032" name="Text Box 11"/>
            <p:cNvSpPr txBox="1">
              <a:spLocks noChangeArrowheads="1"/>
            </p:cNvSpPr>
            <p:nvPr/>
          </p:nvSpPr>
          <p:spPr bwMode="auto">
            <a:xfrm>
              <a:off x="3454" y="936"/>
              <a:ext cx="318" cy="173"/>
            </a:xfrm>
            <a:prstGeom prst="rect">
              <a:avLst/>
            </a:prstGeom>
            <a:noFill/>
            <a:ln w="9525" algn="ctr">
              <a:noFill/>
              <a:miter lim="800000"/>
              <a:headEnd/>
              <a:tailEnd/>
            </a:ln>
          </p:spPr>
          <p:txBody>
            <a:bodyPr wrap="none">
              <a:spAutoFit/>
            </a:bodyPr>
            <a:lstStyle/>
            <a:p>
              <a:pPr>
                <a:spcBef>
                  <a:spcPct val="50000"/>
                </a:spcBef>
              </a:pPr>
              <a:r>
                <a:rPr kumimoji="1" lang="en-US" altLang="zh-CN" sz="1200">
                  <a:solidFill>
                    <a:srgbClr val="FF0000"/>
                  </a:solidFill>
                  <a:latin typeface="华文细黑" pitchFamily="2" charset="-122"/>
                  <a:ea typeface="华文细黑" pitchFamily="2" charset="-122"/>
                </a:rPr>
                <a:t>20</a:t>
              </a:r>
              <a:r>
                <a:rPr kumimoji="1" lang="zh-CN" altLang="en-US" sz="1200">
                  <a:solidFill>
                    <a:srgbClr val="FF0000"/>
                  </a:solidFill>
                  <a:latin typeface="华文细黑" pitchFamily="2" charset="-122"/>
                  <a:ea typeface="华文细黑" pitchFamily="2" charset="-122"/>
                </a:rPr>
                <a:t>位</a:t>
              </a:r>
            </a:p>
          </p:txBody>
        </p:sp>
        <p:sp>
          <p:nvSpPr>
            <p:cNvPr id="1033" name="Text Box 12"/>
            <p:cNvSpPr txBox="1">
              <a:spLocks noChangeArrowheads="1"/>
            </p:cNvSpPr>
            <p:nvPr/>
          </p:nvSpPr>
          <p:spPr bwMode="auto">
            <a:xfrm>
              <a:off x="2758" y="1236"/>
              <a:ext cx="318" cy="173"/>
            </a:xfrm>
            <a:prstGeom prst="rect">
              <a:avLst/>
            </a:prstGeom>
            <a:noFill/>
            <a:ln w="9525" algn="ctr">
              <a:noFill/>
              <a:miter lim="800000"/>
              <a:headEnd/>
              <a:tailEnd/>
            </a:ln>
          </p:spPr>
          <p:txBody>
            <a:bodyPr wrap="none">
              <a:spAutoFit/>
            </a:bodyPr>
            <a:lstStyle/>
            <a:p>
              <a:pPr>
                <a:spcBef>
                  <a:spcPct val="50000"/>
                </a:spcBef>
              </a:pPr>
              <a:r>
                <a:rPr kumimoji="1" lang="en-US" altLang="zh-CN" sz="1200">
                  <a:solidFill>
                    <a:srgbClr val="FF0000"/>
                  </a:solidFill>
                  <a:latin typeface="华文细黑" pitchFamily="2" charset="-122"/>
                  <a:ea typeface="华文细黑" pitchFamily="2" charset="-122"/>
                </a:rPr>
                <a:t>16</a:t>
              </a:r>
              <a:r>
                <a:rPr kumimoji="1" lang="zh-CN" altLang="en-US" sz="1200">
                  <a:solidFill>
                    <a:srgbClr val="FF0000"/>
                  </a:solidFill>
                  <a:latin typeface="华文细黑" pitchFamily="2" charset="-122"/>
                  <a:ea typeface="华文细黑" pitchFamily="2" charset="-122"/>
                </a:rPr>
                <a:t>位</a:t>
              </a:r>
            </a:p>
          </p:txBody>
        </p:sp>
        <p:sp>
          <p:nvSpPr>
            <p:cNvPr id="1034" name="Text Box 13"/>
            <p:cNvSpPr txBox="1">
              <a:spLocks noChangeArrowheads="1"/>
            </p:cNvSpPr>
            <p:nvPr/>
          </p:nvSpPr>
          <p:spPr bwMode="auto">
            <a:xfrm>
              <a:off x="2433" y="2032"/>
              <a:ext cx="303" cy="212"/>
            </a:xfrm>
            <a:prstGeom prst="rect">
              <a:avLst/>
            </a:prstGeom>
            <a:noFill/>
            <a:ln w="9525" algn="ctr">
              <a:noFill/>
              <a:miter lim="800000"/>
              <a:headEnd/>
              <a:tailEnd/>
            </a:ln>
          </p:spPr>
          <p:txBody>
            <a:bodyPr wrap="none">
              <a:spAutoFit/>
            </a:bodyPr>
            <a:lstStyle/>
            <a:p>
              <a:pPr>
                <a:spcBef>
                  <a:spcPct val="50000"/>
                </a:spcBef>
              </a:pPr>
              <a:r>
                <a:rPr kumimoji="1" lang="en-US" altLang="zh-CN" sz="1600">
                  <a:latin typeface="Verdana" pitchFamily="34" charset="0"/>
                </a:rPr>
                <a:t>DB</a:t>
              </a:r>
            </a:p>
          </p:txBody>
        </p:sp>
        <p:sp>
          <p:nvSpPr>
            <p:cNvPr id="1035" name="Text Box 14"/>
            <p:cNvSpPr txBox="1">
              <a:spLocks noChangeArrowheads="1"/>
            </p:cNvSpPr>
            <p:nvPr/>
          </p:nvSpPr>
          <p:spPr bwMode="auto">
            <a:xfrm>
              <a:off x="2409" y="2268"/>
              <a:ext cx="318" cy="173"/>
            </a:xfrm>
            <a:prstGeom prst="rect">
              <a:avLst/>
            </a:prstGeom>
            <a:noFill/>
            <a:ln w="9525" algn="ctr">
              <a:noFill/>
              <a:miter lim="800000"/>
              <a:headEnd/>
              <a:tailEnd/>
            </a:ln>
          </p:spPr>
          <p:txBody>
            <a:bodyPr wrap="none">
              <a:spAutoFit/>
            </a:bodyPr>
            <a:lstStyle/>
            <a:p>
              <a:pPr>
                <a:spcBef>
                  <a:spcPct val="50000"/>
                </a:spcBef>
              </a:pPr>
              <a:r>
                <a:rPr kumimoji="1" lang="en-US" altLang="zh-CN" sz="1200">
                  <a:solidFill>
                    <a:srgbClr val="FF0000"/>
                  </a:solidFill>
                  <a:latin typeface="华文细黑" pitchFamily="2" charset="-122"/>
                  <a:ea typeface="华文细黑" pitchFamily="2" charset="-122"/>
                </a:rPr>
                <a:t>16</a:t>
              </a:r>
              <a:r>
                <a:rPr kumimoji="1" lang="zh-CN" altLang="en-US" sz="1200">
                  <a:solidFill>
                    <a:srgbClr val="FF0000"/>
                  </a:solidFill>
                  <a:latin typeface="华文细黑" pitchFamily="2" charset="-122"/>
                  <a:ea typeface="华文细黑" pitchFamily="2" charset="-122"/>
                </a:rPr>
                <a:t>位</a:t>
              </a:r>
            </a:p>
          </p:txBody>
        </p:sp>
        <p:sp>
          <p:nvSpPr>
            <p:cNvPr id="1036" name="Text Box 15"/>
            <p:cNvSpPr txBox="1">
              <a:spLocks noChangeArrowheads="1"/>
            </p:cNvSpPr>
            <p:nvPr/>
          </p:nvSpPr>
          <p:spPr bwMode="auto">
            <a:xfrm>
              <a:off x="2630" y="2965"/>
              <a:ext cx="318" cy="173"/>
            </a:xfrm>
            <a:prstGeom prst="rect">
              <a:avLst/>
            </a:prstGeom>
            <a:noFill/>
            <a:ln w="9525" algn="ctr">
              <a:noFill/>
              <a:miter lim="800000"/>
              <a:headEnd/>
              <a:tailEnd/>
            </a:ln>
          </p:spPr>
          <p:txBody>
            <a:bodyPr wrap="none">
              <a:spAutoFit/>
            </a:bodyPr>
            <a:lstStyle/>
            <a:p>
              <a:pPr>
                <a:spcBef>
                  <a:spcPct val="50000"/>
                </a:spcBef>
              </a:pPr>
              <a:r>
                <a:rPr kumimoji="1" lang="en-US" altLang="zh-CN" sz="1200">
                  <a:solidFill>
                    <a:srgbClr val="FF0000"/>
                  </a:solidFill>
                  <a:latin typeface="华文细黑" pitchFamily="2" charset="-122"/>
                  <a:ea typeface="华文细黑" pitchFamily="2" charset="-122"/>
                </a:rPr>
                <a:t>16</a:t>
              </a:r>
              <a:r>
                <a:rPr kumimoji="1" lang="zh-CN" altLang="en-US" sz="1200">
                  <a:solidFill>
                    <a:srgbClr val="FF0000"/>
                  </a:solidFill>
                  <a:latin typeface="华文细黑" pitchFamily="2" charset="-122"/>
                  <a:ea typeface="华文细黑" pitchFamily="2" charset="-122"/>
                </a:rPr>
                <a:t>位</a:t>
              </a:r>
            </a:p>
          </p:txBody>
        </p:sp>
      </p:grpSp>
      <p:sp>
        <p:nvSpPr>
          <p:cNvPr id="14" name="云形标注 13"/>
          <p:cNvSpPr/>
          <p:nvPr/>
        </p:nvSpPr>
        <p:spPr>
          <a:xfrm>
            <a:off x="6215074" y="1785926"/>
            <a:ext cx="2000264" cy="1785950"/>
          </a:xfrm>
          <a:prstGeom prst="cloudCallout">
            <a:avLst>
              <a:gd name="adj1" fmla="val 5410"/>
              <a:gd name="adj2" fmla="val 8861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800" dirty="0">
                <a:solidFill>
                  <a:schemeClr val="tx1"/>
                </a:solidFill>
                <a:latin typeface="隶书" pitchFamily="49" charset="-122"/>
                <a:ea typeface="隶书" pitchFamily="49" charset="-122"/>
              </a:rPr>
              <a:t>为什么分成两部分？</a:t>
            </a:r>
          </a:p>
        </p:txBody>
      </p:sp>
      <p:pic>
        <p:nvPicPr>
          <p:cNvPr id="15" name="图片 14" descr="70.png"/>
          <p:cNvPicPr>
            <a:picLocks noChangeAspect="1"/>
          </p:cNvPicPr>
          <p:nvPr/>
        </p:nvPicPr>
        <p:blipFill>
          <a:blip r:embed="rId5"/>
          <a:stretch>
            <a:fillRect/>
          </a:stretch>
        </p:blipFill>
        <p:spPr>
          <a:xfrm>
            <a:off x="6643702" y="4357694"/>
            <a:ext cx="1625397" cy="1625397"/>
          </a:xfrm>
          <a:prstGeom prst="rect">
            <a:avLst/>
          </a:prstGeom>
        </p:spPr>
      </p:pic>
    </p:spTree>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755650" y="214290"/>
            <a:ext cx="5102234" cy="642920"/>
          </a:xfrm>
          <a:prstGeom prst="rect">
            <a:avLst/>
          </a:prstGeom>
          <a:noFill/>
          <a:ln w="9525">
            <a:noFill/>
            <a:miter lim="800000"/>
            <a:headEnd/>
            <a:tailEnd/>
          </a:ln>
          <a:effectLst/>
        </p:spPr>
        <p:txBody>
          <a:bodyPr lIns="92075" tIns="46038" rIns="92075" bIns="46038" anchor="ctr"/>
          <a:lstStyle/>
          <a:p>
            <a:pPr>
              <a:defRPr/>
            </a:pP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流水线技术</a:t>
            </a:r>
            <a:endParaRPr lang="en-US" altLang="zh-CN" sz="3600" dirty="0">
              <a:solidFill>
                <a:schemeClr val="tx2"/>
              </a:solidFill>
              <a:effectLst>
                <a:outerShdw blurRad="38100" dist="38100" dir="2700000" algn="tl">
                  <a:srgbClr val="C0C0C0"/>
                </a:outerShdw>
              </a:effectLst>
              <a:latin typeface="隶书" pitchFamily="49" charset="-122"/>
              <a:ea typeface="隶书" pitchFamily="49" charset="-122"/>
            </a:endParaRPr>
          </a:p>
        </p:txBody>
      </p:sp>
      <p:grpSp>
        <p:nvGrpSpPr>
          <p:cNvPr id="55" name="组合 54"/>
          <p:cNvGrpSpPr/>
          <p:nvPr/>
        </p:nvGrpSpPr>
        <p:grpSpPr>
          <a:xfrm>
            <a:off x="142875" y="785794"/>
            <a:ext cx="8858250" cy="2747962"/>
            <a:chOff x="142875" y="785794"/>
            <a:chExt cx="8858250" cy="2747962"/>
          </a:xfrm>
        </p:grpSpPr>
        <p:sp>
          <p:nvSpPr>
            <p:cNvPr id="36867" name="Rectangle 6"/>
            <p:cNvSpPr>
              <a:spLocks noChangeArrowheads="1"/>
            </p:cNvSpPr>
            <p:nvPr/>
          </p:nvSpPr>
          <p:spPr bwMode="auto">
            <a:xfrm>
              <a:off x="755650" y="785794"/>
              <a:ext cx="2887663" cy="514350"/>
            </a:xfrm>
            <a:prstGeom prst="rect">
              <a:avLst/>
            </a:prstGeom>
            <a:noFill/>
            <a:ln w="9525">
              <a:noFill/>
              <a:miter lim="800000"/>
              <a:headEnd/>
              <a:tailEnd/>
            </a:ln>
          </p:spPr>
          <p:txBody>
            <a:bodyPr lIns="92075" tIns="46038" rIns="92075" bIns="46038" anchor="ctr"/>
            <a:lstStyle/>
            <a:p>
              <a:pPr>
                <a:buFont typeface="Wingdings" pitchFamily="2" charset="2"/>
                <a:buChar char="Ø"/>
              </a:pPr>
              <a:r>
                <a:rPr lang="zh-CN" altLang="en-US" sz="2800" u="sng" dirty="0">
                  <a:solidFill>
                    <a:schemeClr val="tx2"/>
                  </a:solidFill>
                  <a:latin typeface="隶书" pitchFamily="49" charset="-122"/>
                  <a:ea typeface="隶书" pitchFamily="49" charset="-122"/>
                </a:rPr>
                <a:t>串行交替模式</a:t>
              </a:r>
            </a:p>
          </p:txBody>
        </p:sp>
        <p:sp>
          <p:nvSpPr>
            <p:cNvPr id="36869" name="TextBox 5"/>
            <p:cNvSpPr txBox="1">
              <a:spLocks noChangeArrowheads="1"/>
            </p:cNvSpPr>
            <p:nvPr/>
          </p:nvSpPr>
          <p:spPr bwMode="auto">
            <a:xfrm>
              <a:off x="142875" y="1357294"/>
              <a:ext cx="928688" cy="830262"/>
            </a:xfrm>
            <a:prstGeom prst="rect">
              <a:avLst/>
            </a:prstGeom>
            <a:noFill/>
            <a:ln w="9525">
              <a:noFill/>
              <a:miter lim="800000"/>
              <a:headEnd/>
              <a:tailEnd/>
            </a:ln>
          </p:spPr>
          <p:txBody>
            <a:bodyPr anchor="ctr">
              <a:spAutoFit/>
            </a:bodyPr>
            <a:lstStyle/>
            <a:p>
              <a:pPr algn="ctr"/>
              <a:r>
                <a:rPr lang="zh-CN" altLang="en-US" sz="2400" dirty="0">
                  <a:latin typeface="隶书" pitchFamily="49" charset="-122"/>
                  <a:ea typeface="隶书" pitchFamily="49" charset="-122"/>
                </a:rPr>
                <a:t>执行过程</a:t>
              </a:r>
            </a:p>
          </p:txBody>
        </p:sp>
        <p:sp>
          <p:nvSpPr>
            <p:cNvPr id="36870" name="TextBox 6"/>
            <p:cNvSpPr txBox="1">
              <a:spLocks noChangeArrowheads="1"/>
            </p:cNvSpPr>
            <p:nvPr/>
          </p:nvSpPr>
          <p:spPr bwMode="auto">
            <a:xfrm>
              <a:off x="1000125" y="1500169"/>
              <a:ext cx="928688" cy="461962"/>
            </a:xfrm>
            <a:prstGeom prst="rect">
              <a:avLst/>
            </a:prstGeom>
            <a:solidFill>
              <a:srgbClr val="00B05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取指</a:t>
              </a:r>
            </a:p>
          </p:txBody>
        </p:sp>
        <p:sp>
          <p:nvSpPr>
            <p:cNvPr id="36871" name="TextBox 7"/>
            <p:cNvSpPr txBox="1">
              <a:spLocks noChangeArrowheads="1"/>
            </p:cNvSpPr>
            <p:nvPr/>
          </p:nvSpPr>
          <p:spPr bwMode="auto">
            <a:xfrm>
              <a:off x="2000250" y="1500169"/>
              <a:ext cx="1500188" cy="461962"/>
            </a:xfrm>
            <a:prstGeom prst="rect">
              <a:avLst/>
            </a:prstGeom>
            <a:solidFill>
              <a:srgbClr val="00B05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872" name="TextBox 11"/>
            <p:cNvSpPr txBox="1">
              <a:spLocks noChangeArrowheads="1"/>
            </p:cNvSpPr>
            <p:nvPr/>
          </p:nvSpPr>
          <p:spPr bwMode="auto">
            <a:xfrm>
              <a:off x="2571750" y="1966894"/>
              <a:ext cx="928688" cy="461962"/>
            </a:xfrm>
            <a:prstGeom prst="rect">
              <a:avLst/>
            </a:prstGeom>
            <a:solidFill>
              <a:srgbClr val="00B05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取数</a:t>
              </a:r>
            </a:p>
          </p:txBody>
        </p:sp>
        <p:sp>
          <p:nvSpPr>
            <p:cNvPr id="36873" name="TextBox 12"/>
            <p:cNvSpPr txBox="1">
              <a:spLocks noChangeArrowheads="1"/>
            </p:cNvSpPr>
            <p:nvPr/>
          </p:nvSpPr>
          <p:spPr bwMode="auto">
            <a:xfrm>
              <a:off x="3571875" y="1500169"/>
              <a:ext cx="928688" cy="461962"/>
            </a:xfrm>
            <a:prstGeom prst="rect">
              <a:avLst/>
            </a:prstGeom>
            <a:solidFill>
              <a:srgbClr val="00B05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取指</a:t>
              </a:r>
            </a:p>
          </p:txBody>
        </p:sp>
        <p:sp>
          <p:nvSpPr>
            <p:cNvPr id="36874" name="TextBox 13"/>
            <p:cNvSpPr txBox="1">
              <a:spLocks noChangeArrowheads="1"/>
            </p:cNvSpPr>
            <p:nvPr/>
          </p:nvSpPr>
          <p:spPr bwMode="auto">
            <a:xfrm>
              <a:off x="4572000" y="1500169"/>
              <a:ext cx="1500188" cy="461962"/>
            </a:xfrm>
            <a:prstGeom prst="rect">
              <a:avLst/>
            </a:prstGeom>
            <a:solidFill>
              <a:srgbClr val="00B05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875" name="TextBox 15"/>
            <p:cNvSpPr txBox="1">
              <a:spLocks noChangeArrowheads="1"/>
            </p:cNvSpPr>
            <p:nvPr/>
          </p:nvSpPr>
          <p:spPr bwMode="auto">
            <a:xfrm>
              <a:off x="6143625" y="1500169"/>
              <a:ext cx="928688" cy="461962"/>
            </a:xfrm>
            <a:prstGeom prst="rect">
              <a:avLst/>
            </a:prstGeom>
            <a:solidFill>
              <a:srgbClr val="00B05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取指</a:t>
              </a:r>
            </a:p>
          </p:txBody>
        </p:sp>
        <p:sp>
          <p:nvSpPr>
            <p:cNvPr id="36876" name="TextBox 16"/>
            <p:cNvSpPr txBox="1">
              <a:spLocks noChangeArrowheads="1"/>
            </p:cNvSpPr>
            <p:nvPr/>
          </p:nvSpPr>
          <p:spPr bwMode="auto">
            <a:xfrm>
              <a:off x="7143750" y="1500169"/>
              <a:ext cx="1500188" cy="461962"/>
            </a:xfrm>
            <a:prstGeom prst="rect">
              <a:avLst/>
            </a:prstGeom>
            <a:solidFill>
              <a:srgbClr val="00B05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877" name="TextBox 17"/>
            <p:cNvSpPr txBox="1">
              <a:spLocks noChangeArrowheads="1"/>
            </p:cNvSpPr>
            <p:nvPr/>
          </p:nvSpPr>
          <p:spPr bwMode="auto">
            <a:xfrm>
              <a:off x="7715250" y="1966894"/>
              <a:ext cx="928688" cy="461962"/>
            </a:xfrm>
            <a:prstGeom prst="rect">
              <a:avLst/>
            </a:prstGeom>
            <a:solidFill>
              <a:srgbClr val="00B05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存数</a:t>
              </a:r>
            </a:p>
          </p:txBody>
        </p:sp>
        <p:sp>
          <p:nvSpPr>
            <p:cNvPr id="36878" name="TextBox 18"/>
            <p:cNvSpPr txBox="1">
              <a:spLocks noChangeArrowheads="1"/>
            </p:cNvSpPr>
            <p:nvPr/>
          </p:nvSpPr>
          <p:spPr bwMode="auto">
            <a:xfrm>
              <a:off x="1000125" y="2571731"/>
              <a:ext cx="928688"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空闲</a:t>
              </a:r>
            </a:p>
          </p:txBody>
        </p:sp>
        <p:sp>
          <p:nvSpPr>
            <p:cNvPr id="36879" name="TextBox 20"/>
            <p:cNvSpPr txBox="1">
              <a:spLocks noChangeArrowheads="1"/>
            </p:cNvSpPr>
            <p:nvPr/>
          </p:nvSpPr>
          <p:spPr bwMode="auto">
            <a:xfrm>
              <a:off x="1000125" y="3071794"/>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880" name="TextBox 21"/>
            <p:cNvSpPr txBox="1">
              <a:spLocks noChangeArrowheads="1"/>
            </p:cNvSpPr>
            <p:nvPr/>
          </p:nvSpPr>
          <p:spPr bwMode="auto">
            <a:xfrm>
              <a:off x="142875" y="2500294"/>
              <a:ext cx="928688" cy="461962"/>
            </a:xfrm>
            <a:prstGeom prst="rect">
              <a:avLst/>
            </a:prstGeom>
            <a:noFill/>
            <a:ln w="9525">
              <a:noFill/>
              <a:miter lim="800000"/>
              <a:headEnd/>
              <a:tailEnd/>
            </a:ln>
          </p:spPr>
          <p:txBody>
            <a:bodyPr anchor="ctr">
              <a:spAutoFit/>
            </a:bodyPr>
            <a:lstStyle/>
            <a:p>
              <a:pPr algn="ctr"/>
              <a:r>
                <a:rPr lang="en-US" altLang="zh-CN" sz="2400">
                  <a:latin typeface="隶书" pitchFamily="49" charset="-122"/>
                  <a:ea typeface="隶书" pitchFamily="49" charset="-122"/>
                </a:rPr>
                <a:t>CPU</a:t>
              </a:r>
              <a:endParaRPr lang="zh-CN" altLang="en-US" sz="2400">
                <a:latin typeface="隶书" pitchFamily="49" charset="-122"/>
                <a:ea typeface="隶书" pitchFamily="49" charset="-122"/>
              </a:endParaRPr>
            </a:p>
          </p:txBody>
        </p:sp>
        <p:sp>
          <p:nvSpPr>
            <p:cNvPr id="36881" name="TextBox 22"/>
            <p:cNvSpPr txBox="1">
              <a:spLocks noChangeArrowheads="1"/>
            </p:cNvSpPr>
            <p:nvPr/>
          </p:nvSpPr>
          <p:spPr bwMode="auto">
            <a:xfrm>
              <a:off x="142875" y="3071794"/>
              <a:ext cx="928688" cy="461962"/>
            </a:xfrm>
            <a:prstGeom prst="rect">
              <a:avLst/>
            </a:prstGeom>
            <a:noFill/>
            <a:ln w="9525">
              <a:noFill/>
              <a:miter lim="800000"/>
              <a:headEnd/>
              <a:tailEnd/>
            </a:ln>
          </p:spPr>
          <p:txBody>
            <a:bodyPr anchor="ctr">
              <a:spAutoFit/>
            </a:bodyPr>
            <a:lstStyle/>
            <a:p>
              <a:pPr algn="ctr"/>
              <a:r>
                <a:rPr lang="zh-CN" altLang="en-US" sz="2400">
                  <a:latin typeface="隶书" pitchFamily="49" charset="-122"/>
                  <a:ea typeface="隶书" pitchFamily="49" charset="-122"/>
                </a:rPr>
                <a:t>总线</a:t>
              </a:r>
            </a:p>
          </p:txBody>
        </p:sp>
        <p:sp>
          <p:nvSpPr>
            <p:cNvPr id="36882" name="TextBox 23"/>
            <p:cNvSpPr txBox="1">
              <a:spLocks noChangeArrowheads="1"/>
            </p:cNvSpPr>
            <p:nvPr/>
          </p:nvSpPr>
          <p:spPr bwMode="auto">
            <a:xfrm>
              <a:off x="2000250" y="2571731"/>
              <a:ext cx="1500188"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883" name="TextBox 24"/>
            <p:cNvSpPr txBox="1">
              <a:spLocks noChangeArrowheads="1"/>
            </p:cNvSpPr>
            <p:nvPr/>
          </p:nvSpPr>
          <p:spPr bwMode="auto">
            <a:xfrm>
              <a:off x="2000250" y="3071794"/>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空闲</a:t>
              </a:r>
            </a:p>
          </p:txBody>
        </p:sp>
        <p:sp>
          <p:nvSpPr>
            <p:cNvPr id="36884" name="TextBox 25"/>
            <p:cNvSpPr txBox="1">
              <a:spLocks noChangeArrowheads="1"/>
            </p:cNvSpPr>
            <p:nvPr/>
          </p:nvSpPr>
          <p:spPr bwMode="auto">
            <a:xfrm>
              <a:off x="2928938" y="3071794"/>
              <a:ext cx="928687"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885" name="TextBox 26"/>
            <p:cNvSpPr txBox="1">
              <a:spLocks noChangeArrowheads="1"/>
            </p:cNvSpPr>
            <p:nvPr/>
          </p:nvSpPr>
          <p:spPr bwMode="auto">
            <a:xfrm>
              <a:off x="3571875" y="2571731"/>
              <a:ext cx="928688"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空闲</a:t>
              </a:r>
            </a:p>
          </p:txBody>
        </p:sp>
        <p:sp>
          <p:nvSpPr>
            <p:cNvPr id="36886" name="TextBox 27"/>
            <p:cNvSpPr txBox="1">
              <a:spLocks noChangeArrowheads="1"/>
            </p:cNvSpPr>
            <p:nvPr/>
          </p:nvSpPr>
          <p:spPr bwMode="auto">
            <a:xfrm>
              <a:off x="3857625" y="3071794"/>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887" name="TextBox 28"/>
            <p:cNvSpPr txBox="1">
              <a:spLocks noChangeArrowheads="1"/>
            </p:cNvSpPr>
            <p:nvPr/>
          </p:nvSpPr>
          <p:spPr bwMode="auto">
            <a:xfrm>
              <a:off x="5143500" y="3071794"/>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空闲</a:t>
              </a:r>
            </a:p>
          </p:txBody>
        </p:sp>
        <p:sp>
          <p:nvSpPr>
            <p:cNvPr id="36888" name="TextBox 29"/>
            <p:cNvSpPr txBox="1">
              <a:spLocks noChangeArrowheads="1"/>
            </p:cNvSpPr>
            <p:nvPr/>
          </p:nvSpPr>
          <p:spPr bwMode="auto">
            <a:xfrm>
              <a:off x="4572000" y="2571731"/>
              <a:ext cx="1500188"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889" name="TextBox 31"/>
            <p:cNvSpPr txBox="1">
              <a:spLocks noChangeArrowheads="1"/>
            </p:cNvSpPr>
            <p:nvPr/>
          </p:nvSpPr>
          <p:spPr bwMode="auto">
            <a:xfrm>
              <a:off x="6143625" y="2571731"/>
              <a:ext cx="928688"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空闲</a:t>
              </a:r>
            </a:p>
          </p:txBody>
        </p:sp>
        <p:sp>
          <p:nvSpPr>
            <p:cNvPr id="36890" name="TextBox 32"/>
            <p:cNvSpPr txBox="1">
              <a:spLocks noChangeArrowheads="1"/>
            </p:cNvSpPr>
            <p:nvPr/>
          </p:nvSpPr>
          <p:spPr bwMode="auto">
            <a:xfrm>
              <a:off x="6143625" y="3071794"/>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891" name="TextBox 33"/>
            <p:cNvSpPr txBox="1">
              <a:spLocks noChangeArrowheads="1"/>
            </p:cNvSpPr>
            <p:nvPr/>
          </p:nvSpPr>
          <p:spPr bwMode="auto">
            <a:xfrm>
              <a:off x="7143750" y="2571731"/>
              <a:ext cx="1500188"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892" name="TextBox 34"/>
            <p:cNvSpPr txBox="1">
              <a:spLocks noChangeArrowheads="1"/>
            </p:cNvSpPr>
            <p:nvPr/>
          </p:nvSpPr>
          <p:spPr bwMode="auto">
            <a:xfrm>
              <a:off x="7143750" y="3071794"/>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空闲</a:t>
              </a:r>
            </a:p>
          </p:txBody>
        </p:sp>
        <p:sp>
          <p:nvSpPr>
            <p:cNvPr id="36893" name="TextBox 35"/>
            <p:cNvSpPr txBox="1">
              <a:spLocks noChangeArrowheads="1"/>
            </p:cNvSpPr>
            <p:nvPr/>
          </p:nvSpPr>
          <p:spPr bwMode="auto">
            <a:xfrm>
              <a:off x="8072438" y="3071794"/>
              <a:ext cx="928687"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grpSp>
      <p:grpSp>
        <p:nvGrpSpPr>
          <p:cNvPr id="54" name="组合 53"/>
          <p:cNvGrpSpPr/>
          <p:nvPr/>
        </p:nvGrpSpPr>
        <p:grpSpPr>
          <a:xfrm>
            <a:off x="142875" y="3952896"/>
            <a:ext cx="8072438" cy="2405062"/>
            <a:chOff x="142875" y="3952896"/>
            <a:chExt cx="8072438" cy="2405062"/>
          </a:xfrm>
        </p:grpSpPr>
        <p:sp>
          <p:nvSpPr>
            <p:cNvPr id="36868" name="Rectangle 6"/>
            <p:cNvSpPr>
              <a:spLocks noChangeArrowheads="1"/>
            </p:cNvSpPr>
            <p:nvPr/>
          </p:nvSpPr>
          <p:spPr bwMode="auto">
            <a:xfrm>
              <a:off x="755650" y="3952896"/>
              <a:ext cx="2887663" cy="514350"/>
            </a:xfrm>
            <a:prstGeom prst="rect">
              <a:avLst/>
            </a:prstGeom>
            <a:noFill/>
            <a:ln w="9525">
              <a:noFill/>
              <a:miter lim="800000"/>
              <a:headEnd/>
              <a:tailEnd/>
            </a:ln>
          </p:spPr>
          <p:txBody>
            <a:bodyPr lIns="92075" tIns="46038" rIns="92075" bIns="46038" anchor="ctr"/>
            <a:lstStyle/>
            <a:p>
              <a:pPr>
                <a:buFont typeface="Wingdings" pitchFamily="2" charset="2"/>
                <a:buChar char="Ø"/>
              </a:pPr>
              <a:r>
                <a:rPr lang="zh-CN" altLang="en-US" sz="2800" u="sng">
                  <a:solidFill>
                    <a:schemeClr val="tx2"/>
                  </a:solidFill>
                  <a:latin typeface="隶书" pitchFamily="49" charset="-122"/>
                  <a:ea typeface="隶书" pitchFamily="49" charset="-122"/>
                </a:rPr>
                <a:t>流水线模式</a:t>
              </a:r>
            </a:p>
          </p:txBody>
        </p:sp>
        <p:sp>
          <p:nvSpPr>
            <p:cNvPr id="36894" name="TextBox 38"/>
            <p:cNvSpPr txBox="1">
              <a:spLocks noChangeArrowheads="1"/>
            </p:cNvSpPr>
            <p:nvPr/>
          </p:nvSpPr>
          <p:spPr bwMode="auto">
            <a:xfrm>
              <a:off x="142875" y="4648221"/>
              <a:ext cx="928688" cy="461962"/>
            </a:xfrm>
            <a:prstGeom prst="rect">
              <a:avLst/>
            </a:prstGeom>
            <a:noFill/>
            <a:ln w="9525">
              <a:noFill/>
              <a:miter lim="800000"/>
              <a:headEnd/>
              <a:tailEnd/>
            </a:ln>
          </p:spPr>
          <p:txBody>
            <a:bodyPr anchor="ctr">
              <a:spAutoFit/>
            </a:bodyPr>
            <a:lstStyle/>
            <a:p>
              <a:pPr algn="ctr"/>
              <a:r>
                <a:rPr lang="en-US" altLang="zh-CN" sz="2400">
                  <a:latin typeface="隶书" pitchFamily="49" charset="-122"/>
                  <a:ea typeface="隶书" pitchFamily="49" charset="-122"/>
                </a:rPr>
                <a:t>EU</a:t>
              </a:r>
              <a:endParaRPr lang="zh-CN" altLang="en-US" sz="2400">
                <a:latin typeface="隶书" pitchFamily="49" charset="-122"/>
                <a:ea typeface="隶书" pitchFamily="49" charset="-122"/>
              </a:endParaRPr>
            </a:p>
          </p:txBody>
        </p:sp>
        <p:sp>
          <p:nvSpPr>
            <p:cNvPr id="36895" name="TextBox 39"/>
            <p:cNvSpPr txBox="1">
              <a:spLocks noChangeArrowheads="1"/>
            </p:cNvSpPr>
            <p:nvPr/>
          </p:nvSpPr>
          <p:spPr bwMode="auto">
            <a:xfrm>
              <a:off x="1000125" y="4648221"/>
              <a:ext cx="928688" cy="461962"/>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空闲</a:t>
              </a:r>
            </a:p>
          </p:txBody>
        </p:sp>
        <p:sp>
          <p:nvSpPr>
            <p:cNvPr id="36896" name="TextBox 40"/>
            <p:cNvSpPr txBox="1">
              <a:spLocks noChangeArrowheads="1"/>
            </p:cNvSpPr>
            <p:nvPr/>
          </p:nvSpPr>
          <p:spPr bwMode="auto">
            <a:xfrm>
              <a:off x="2000250" y="4648221"/>
              <a:ext cx="1000125" cy="461962"/>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897" name="TextBox 41"/>
            <p:cNvSpPr txBox="1">
              <a:spLocks noChangeArrowheads="1"/>
            </p:cNvSpPr>
            <p:nvPr/>
          </p:nvSpPr>
          <p:spPr bwMode="auto">
            <a:xfrm>
              <a:off x="2000250" y="5114946"/>
              <a:ext cx="1000125" cy="461962"/>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取指</a:t>
              </a:r>
            </a:p>
          </p:txBody>
        </p:sp>
        <p:sp>
          <p:nvSpPr>
            <p:cNvPr id="36898" name="TextBox 47"/>
            <p:cNvSpPr txBox="1">
              <a:spLocks noChangeArrowheads="1"/>
            </p:cNvSpPr>
            <p:nvPr/>
          </p:nvSpPr>
          <p:spPr bwMode="auto">
            <a:xfrm>
              <a:off x="1000125" y="5110183"/>
              <a:ext cx="928688"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取指</a:t>
              </a:r>
            </a:p>
          </p:txBody>
        </p:sp>
        <p:sp>
          <p:nvSpPr>
            <p:cNvPr id="36899" name="TextBox 48"/>
            <p:cNvSpPr txBox="1">
              <a:spLocks noChangeArrowheads="1"/>
            </p:cNvSpPr>
            <p:nvPr/>
          </p:nvSpPr>
          <p:spPr bwMode="auto">
            <a:xfrm>
              <a:off x="1000125" y="5895996"/>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900" name="TextBox 49"/>
            <p:cNvSpPr txBox="1">
              <a:spLocks noChangeArrowheads="1"/>
            </p:cNvSpPr>
            <p:nvPr/>
          </p:nvSpPr>
          <p:spPr bwMode="auto">
            <a:xfrm>
              <a:off x="142875" y="5076846"/>
              <a:ext cx="928688" cy="461962"/>
            </a:xfrm>
            <a:prstGeom prst="rect">
              <a:avLst/>
            </a:prstGeom>
            <a:noFill/>
            <a:ln w="9525">
              <a:noFill/>
              <a:miter lim="800000"/>
              <a:headEnd/>
              <a:tailEnd/>
            </a:ln>
          </p:spPr>
          <p:txBody>
            <a:bodyPr anchor="ctr">
              <a:spAutoFit/>
            </a:bodyPr>
            <a:lstStyle/>
            <a:p>
              <a:pPr algn="ctr"/>
              <a:r>
                <a:rPr lang="en-US" altLang="zh-CN" sz="2400">
                  <a:latin typeface="隶书" pitchFamily="49" charset="-122"/>
                  <a:ea typeface="隶书" pitchFamily="49" charset="-122"/>
                </a:rPr>
                <a:t>BIU</a:t>
              </a:r>
              <a:endParaRPr lang="zh-CN" altLang="en-US" sz="2400">
                <a:latin typeface="隶书" pitchFamily="49" charset="-122"/>
                <a:ea typeface="隶书" pitchFamily="49" charset="-122"/>
              </a:endParaRPr>
            </a:p>
          </p:txBody>
        </p:sp>
        <p:sp>
          <p:nvSpPr>
            <p:cNvPr id="36901" name="TextBox 50"/>
            <p:cNvSpPr txBox="1">
              <a:spLocks noChangeArrowheads="1"/>
            </p:cNvSpPr>
            <p:nvPr/>
          </p:nvSpPr>
          <p:spPr bwMode="auto">
            <a:xfrm>
              <a:off x="142875" y="5895996"/>
              <a:ext cx="928688" cy="461962"/>
            </a:xfrm>
            <a:prstGeom prst="rect">
              <a:avLst/>
            </a:prstGeom>
            <a:noFill/>
            <a:ln w="9525">
              <a:noFill/>
              <a:miter lim="800000"/>
              <a:headEnd/>
              <a:tailEnd/>
            </a:ln>
          </p:spPr>
          <p:txBody>
            <a:bodyPr anchor="ctr">
              <a:spAutoFit/>
            </a:bodyPr>
            <a:lstStyle/>
            <a:p>
              <a:pPr algn="ctr"/>
              <a:r>
                <a:rPr lang="zh-CN" altLang="en-US" sz="2400">
                  <a:latin typeface="隶书" pitchFamily="49" charset="-122"/>
                  <a:ea typeface="隶书" pitchFamily="49" charset="-122"/>
                </a:rPr>
                <a:t>总线</a:t>
              </a:r>
            </a:p>
          </p:txBody>
        </p:sp>
        <p:sp>
          <p:nvSpPr>
            <p:cNvPr id="36902" name="TextBox 63"/>
            <p:cNvSpPr txBox="1">
              <a:spLocks noChangeArrowheads="1"/>
            </p:cNvSpPr>
            <p:nvPr/>
          </p:nvSpPr>
          <p:spPr bwMode="auto">
            <a:xfrm>
              <a:off x="3071813" y="4673621"/>
              <a:ext cx="928687" cy="461962"/>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903" name="TextBox 64"/>
            <p:cNvSpPr txBox="1">
              <a:spLocks noChangeArrowheads="1"/>
            </p:cNvSpPr>
            <p:nvPr/>
          </p:nvSpPr>
          <p:spPr bwMode="auto">
            <a:xfrm>
              <a:off x="4071938" y="4673621"/>
              <a:ext cx="1000125" cy="461962"/>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904" name="TextBox 65"/>
            <p:cNvSpPr txBox="1">
              <a:spLocks noChangeArrowheads="1"/>
            </p:cNvSpPr>
            <p:nvPr/>
          </p:nvSpPr>
          <p:spPr bwMode="auto">
            <a:xfrm>
              <a:off x="4071938" y="5141933"/>
              <a:ext cx="1000125" cy="460375"/>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取指</a:t>
              </a:r>
            </a:p>
          </p:txBody>
        </p:sp>
        <p:sp>
          <p:nvSpPr>
            <p:cNvPr id="36905" name="TextBox 66"/>
            <p:cNvSpPr txBox="1">
              <a:spLocks noChangeArrowheads="1"/>
            </p:cNvSpPr>
            <p:nvPr/>
          </p:nvSpPr>
          <p:spPr bwMode="auto">
            <a:xfrm>
              <a:off x="3071813" y="5135583"/>
              <a:ext cx="928687"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取数</a:t>
              </a:r>
            </a:p>
          </p:txBody>
        </p:sp>
        <p:sp>
          <p:nvSpPr>
            <p:cNvPr id="36906" name="TextBox 67"/>
            <p:cNvSpPr txBox="1">
              <a:spLocks noChangeArrowheads="1"/>
            </p:cNvSpPr>
            <p:nvPr/>
          </p:nvSpPr>
          <p:spPr bwMode="auto">
            <a:xfrm>
              <a:off x="5143500" y="4681558"/>
              <a:ext cx="1000125"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907" name="TextBox 68"/>
            <p:cNvSpPr txBox="1">
              <a:spLocks noChangeArrowheads="1"/>
            </p:cNvSpPr>
            <p:nvPr/>
          </p:nvSpPr>
          <p:spPr bwMode="auto">
            <a:xfrm>
              <a:off x="5143500" y="5148283"/>
              <a:ext cx="1000125"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存数</a:t>
              </a:r>
            </a:p>
          </p:txBody>
        </p:sp>
        <p:sp>
          <p:nvSpPr>
            <p:cNvPr id="36908" name="TextBox 69"/>
            <p:cNvSpPr txBox="1">
              <a:spLocks noChangeArrowheads="1"/>
            </p:cNvSpPr>
            <p:nvPr/>
          </p:nvSpPr>
          <p:spPr bwMode="auto">
            <a:xfrm>
              <a:off x="6215063" y="4706958"/>
              <a:ext cx="928687"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909" name="TextBox 70"/>
            <p:cNvSpPr txBox="1">
              <a:spLocks noChangeArrowheads="1"/>
            </p:cNvSpPr>
            <p:nvPr/>
          </p:nvSpPr>
          <p:spPr bwMode="auto">
            <a:xfrm>
              <a:off x="7215188" y="4706958"/>
              <a:ext cx="1000125"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执行</a:t>
              </a:r>
            </a:p>
          </p:txBody>
        </p:sp>
        <p:sp>
          <p:nvSpPr>
            <p:cNvPr id="36910" name="TextBox 71"/>
            <p:cNvSpPr txBox="1">
              <a:spLocks noChangeArrowheads="1"/>
            </p:cNvSpPr>
            <p:nvPr/>
          </p:nvSpPr>
          <p:spPr bwMode="auto">
            <a:xfrm>
              <a:off x="7215188" y="5173683"/>
              <a:ext cx="1000125" cy="461963"/>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取指</a:t>
              </a:r>
            </a:p>
          </p:txBody>
        </p:sp>
        <p:sp>
          <p:nvSpPr>
            <p:cNvPr id="36911" name="TextBox 72"/>
            <p:cNvSpPr txBox="1">
              <a:spLocks noChangeArrowheads="1"/>
            </p:cNvSpPr>
            <p:nvPr/>
          </p:nvSpPr>
          <p:spPr bwMode="auto">
            <a:xfrm>
              <a:off x="6215063" y="5168921"/>
              <a:ext cx="928687" cy="461962"/>
            </a:xfrm>
            <a:prstGeom prst="rect">
              <a:avLst/>
            </a:prstGeom>
            <a:solidFill>
              <a:srgbClr val="FFFF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取指</a:t>
              </a:r>
            </a:p>
          </p:txBody>
        </p:sp>
        <p:sp>
          <p:nvSpPr>
            <p:cNvPr id="36912" name="TextBox 73"/>
            <p:cNvSpPr txBox="1">
              <a:spLocks noChangeArrowheads="1"/>
            </p:cNvSpPr>
            <p:nvPr/>
          </p:nvSpPr>
          <p:spPr bwMode="auto">
            <a:xfrm>
              <a:off x="2000250" y="5895996"/>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913" name="TextBox 74"/>
            <p:cNvSpPr txBox="1">
              <a:spLocks noChangeArrowheads="1"/>
            </p:cNvSpPr>
            <p:nvPr/>
          </p:nvSpPr>
          <p:spPr bwMode="auto">
            <a:xfrm>
              <a:off x="3071813" y="5895996"/>
              <a:ext cx="928687"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914" name="TextBox 75"/>
            <p:cNvSpPr txBox="1">
              <a:spLocks noChangeArrowheads="1"/>
            </p:cNvSpPr>
            <p:nvPr/>
          </p:nvSpPr>
          <p:spPr bwMode="auto">
            <a:xfrm>
              <a:off x="4071938" y="5895996"/>
              <a:ext cx="928687"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915" name="TextBox 76"/>
            <p:cNvSpPr txBox="1">
              <a:spLocks noChangeArrowheads="1"/>
            </p:cNvSpPr>
            <p:nvPr/>
          </p:nvSpPr>
          <p:spPr bwMode="auto">
            <a:xfrm>
              <a:off x="5143500" y="5895996"/>
              <a:ext cx="928688"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916" name="TextBox 77"/>
            <p:cNvSpPr txBox="1">
              <a:spLocks noChangeArrowheads="1"/>
            </p:cNvSpPr>
            <p:nvPr/>
          </p:nvSpPr>
          <p:spPr bwMode="auto">
            <a:xfrm>
              <a:off x="6215063" y="5895996"/>
              <a:ext cx="928687"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sp>
          <p:nvSpPr>
            <p:cNvPr id="36917" name="TextBox 78"/>
            <p:cNvSpPr txBox="1">
              <a:spLocks noChangeArrowheads="1"/>
            </p:cNvSpPr>
            <p:nvPr/>
          </p:nvSpPr>
          <p:spPr bwMode="auto">
            <a:xfrm>
              <a:off x="7215188" y="5895996"/>
              <a:ext cx="928687" cy="461962"/>
            </a:xfrm>
            <a:prstGeom prst="rect">
              <a:avLst/>
            </a:prstGeom>
            <a:solidFill>
              <a:srgbClr val="FFC000">
                <a:alpha val="98038"/>
              </a:srgbClr>
            </a:solidFill>
            <a:ln w="9525">
              <a:solidFill>
                <a:srgbClr val="0000FF"/>
              </a:solidFill>
              <a:miter lim="800000"/>
              <a:headEnd/>
              <a:tailEnd/>
            </a:ln>
          </p:spPr>
          <p:txBody>
            <a:bodyPr anchor="ctr">
              <a:spAutoFit/>
            </a:bodyPr>
            <a:lstStyle/>
            <a:p>
              <a:pPr algn="ctr"/>
              <a:r>
                <a:rPr lang="zh-CN" altLang="en-US" sz="2400">
                  <a:latin typeface="隶书" pitchFamily="49" charset="-122"/>
                  <a:ea typeface="隶书" pitchFamily="49" charset="-122"/>
                </a:rPr>
                <a:t>忙碌</a:t>
              </a:r>
            </a:p>
          </p:txBody>
        </p:sp>
      </p:grpSp>
    </p:spTree>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ChangeArrowheads="1"/>
          </p:cNvSpPr>
          <p:nvPr/>
        </p:nvSpPr>
        <p:spPr bwMode="auto">
          <a:xfrm>
            <a:off x="2857500" y="1073150"/>
            <a:ext cx="2343150" cy="4672013"/>
          </a:xfrm>
          <a:prstGeom prst="rect">
            <a:avLst/>
          </a:prstGeom>
          <a:solidFill>
            <a:srgbClr val="66FFFF"/>
          </a:solidFill>
          <a:ln w="9525" algn="ctr">
            <a:noFill/>
            <a:miter lim="800000"/>
            <a:headEnd/>
            <a:tailEnd/>
          </a:ln>
        </p:spPr>
        <p:txBody>
          <a:bodyPr wrap="none" anchor="ctr"/>
          <a:lstStyle/>
          <a:p>
            <a:endParaRPr lang="zh-CN" altLang="en-US"/>
          </a:p>
        </p:txBody>
      </p:sp>
      <p:graphicFrame>
        <p:nvGraphicFramePr>
          <p:cNvPr id="2050" name="Object 5"/>
          <p:cNvGraphicFramePr>
            <a:graphicFrameLocks noChangeAspect="1"/>
          </p:cNvGraphicFramePr>
          <p:nvPr/>
        </p:nvGraphicFramePr>
        <p:xfrm>
          <a:off x="42863" y="1052513"/>
          <a:ext cx="5372100" cy="4700587"/>
        </p:xfrm>
        <a:graphic>
          <a:graphicData uri="http://schemas.openxmlformats.org/presentationml/2006/ole">
            <mc:AlternateContent xmlns:mc="http://schemas.openxmlformats.org/markup-compatibility/2006">
              <mc:Choice xmlns:v="urn:schemas-microsoft-com:vml" Requires="v">
                <p:oleObj spid="_x0000_s2070" name="Microsoft Drawing" r:id="rId3" imgW="3073320" imgH="2876400" progId="MSDraw">
                  <p:embed/>
                </p:oleObj>
              </mc:Choice>
              <mc:Fallback>
                <p:oleObj name="Microsoft Drawing" r:id="rId3" imgW="3073320" imgH="287640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3" y="1052513"/>
                        <a:ext cx="5372100" cy="4700587"/>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229382" name="Rectangle 6"/>
          <p:cNvSpPr>
            <a:spLocks noChangeArrowheads="1"/>
          </p:cNvSpPr>
          <p:nvPr/>
        </p:nvSpPr>
        <p:spPr bwMode="auto">
          <a:xfrm>
            <a:off x="5276850" y="1781175"/>
            <a:ext cx="3867150" cy="4511675"/>
          </a:xfrm>
          <a:prstGeom prst="rect">
            <a:avLst/>
          </a:prstGeom>
          <a:noFill/>
          <a:ln w="9525">
            <a:noFill/>
            <a:miter lim="800000"/>
            <a:headEnd/>
            <a:tailEnd/>
          </a:ln>
          <a:effectLst/>
        </p:spPr>
        <p:txBody>
          <a:bodyPr/>
          <a:lstStyle/>
          <a:p>
            <a:pPr>
              <a:lnSpc>
                <a:spcPct val="90000"/>
              </a:lnSpc>
              <a:buClr>
                <a:schemeClr val="tx2"/>
              </a:buClr>
              <a:defRPr/>
            </a:pPr>
            <a:r>
              <a:rPr lang="zh-CN" altLang="en-US" sz="2400" b="1" dirty="0">
                <a:solidFill>
                  <a:srgbClr val="FF0000"/>
                </a:solidFill>
                <a:effectLst>
                  <a:outerShdw blurRad="38100" dist="38100" dir="2700000" algn="tl">
                    <a:srgbClr val="C0C0C0"/>
                  </a:outerShdw>
                </a:effectLst>
                <a:latin typeface="华文细黑" pitchFamily="2" charset="-122"/>
                <a:ea typeface="华文细黑" pitchFamily="2" charset="-122"/>
              </a:rPr>
              <a:t>（</a:t>
            </a:r>
            <a:r>
              <a:rPr lang="en-US" altLang="zh-CN" sz="2400" b="1" dirty="0">
                <a:solidFill>
                  <a:srgbClr val="FF0000"/>
                </a:solidFill>
                <a:effectLst>
                  <a:outerShdw blurRad="38100" dist="38100" dir="2700000" algn="tl">
                    <a:srgbClr val="C0C0C0"/>
                  </a:outerShdw>
                </a:effectLst>
                <a:latin typeface="华文细黑" pitchFamily="2" charset="-122"/>
                <a:ea typeface="华文细黑" pitchFamily="2" charset="-122"/>
              </a:rPr>
              <a:t>a</a:t>
            </a:r>
            <a:r>
              <a:rPr lang="zh-CN" altLang="en-US" sz="2400" b="1" dirty="0">
                <a:solidFill>
                  <a:srgbClr val="FF0000"/>
                </a:solidFill>
                <a:effectLst>
                  <a:outerShdw blurRad="38100" dist="38100" dir="2700000" algn="tl">
                    <a:srgbClr val="C0C0C0"/>
                  </a:outerShdw>
                </a:effectLst>
                <a:latin typeface="华文细黑" pitchFamily="2" charset="-122"/>
                <a:ea typeface="华文细黑" pitchFamily="2" charset="-122"/>
              </a:rPr>
              <a:t>）部件</a:t>
            </a:r>
            <a:endParaRPr lang="zh-CN" altLang="en-US" sz="2400" b="1" dirty="0">
              <a:solidFill>
                <a:srgbClr val="FF0000"/>
              </a:solidFill>
              <a:latin typeface="隶书" pitchFamily="49" charset="-122"/>
              <a:ea typeface="隶书" pitchFamily="49" charset="-122"/>
            </a:endParaRPr>
          </a:p>
          <a:p>
            <a:pPr marL="441325" lvl="1" indent="-247650">
              <a:lnSpc>
                <a:spcPct val="90000"/>
              </a:lnSpc>
              <a:buClr>
                <a:schemeClr val="tx1"/>
              </a:buClr>
              <a:buFontTx/>
              <a:buChar char="•"/>
              <a:defRPr/>
            </a:pPr>
            <a:r>
              <a:rPr lang="zh-CN" altLang="en-US" sz="2400" dirty="0">
                <a:latin typeface="隶书" pitchFamily="49" charset="-122"/>
                <a:ea typeface="隶书" pitchFamily="49" charset="-122"/>
              </a:rPr>
              <a:t>形成</a:t>
            </a:r>
            <a:r>
              <a:rPr lang="en-US" altLang="zh-CN" sz="2400" dirty="0">
                <a:latin typeface="隶书" pitchFamily="49" charset="-122"/>
                <a:ea typeface="隶书" pitchFamily="49" charset="-122"/>
              </a:rPr>
              <a:t>20</a:t>
            </a:r>
            <a:r>
              <a:rPr lang="zh-CN" altLang="en-US" sz="2400" dirty="0">
                <a:latin typeface="隶书" pitchFamily="49" charset="-122"/>
                <a:ea typeface="隶书" pitchFamily="49" charset="-122"/>
              </a:rPr>
              <a:t>位物理地址的加法器∑</a:t>
            </a:r>
          </a:p>
          <a:p>
            <a:pPr marL="441325" lvl="1" indent="-247650">
              <a:lnSpc>
                <a:spcPct val="90000"/>
              </a:lnSpc>
              <a:buClr>
                <a:schemeClr val="tx1"/>
              </a:buClr>
              <a:buFontTx/>
              <a:buChar char="•"/>
              <a:defRPr/>
            </a:pPr>
            <a:r>
              <a:rPr lang="zh-CN" altLang="en-US" sz="2400" dirty="0">
                <a:latin typeface="隶书" pitchFamily="49" charset="-122"/>
                <a:ea typeface="隶书" pitchFamily="49" charset="-122"/>
              </a:rPr>
              <a:t>专用寄存器组</a:t>
            </a:r>
          </a:p>
          <a:p>
            <a:pPr marL="441325" lvl="1" indent="-247650">
              <a:lnSpc>
                <a:spcPct val="90000"/>
              </a:lnSpc>
              <a:buClr>
                <a:schemeClr val="tx1"/>
              </a:buCl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个段寄存器</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a:t>
            </a:r>
          </a:p>
          <a:p>
            <a:pPr marL="441325" lvl="1" indent="-247650">
              <a:lnSpc>
                <a:spcPct val="90000"/>
              </a:lnSpc>
              <a:buClr>
                <a:schemeClr val="tx1"/>
              </a:buClr>
              <a:defRPr/>
            </a:pP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C</a:t>
            </a:r>
            <a:r>
              <a:rPr lang="en-US" altLang="en-US" sz="2400" dirty="0">
                <a:solidFill>
                  <a:srgbClr val="0000FF"/>
                </a:solidFill>
                <a:latin typeface="隶书" pitchFamily="49" charset="-122"/>
                <a:ea typeface="隶书" pitchFamily="49" charset="-122"/>
              </a:rPr>
              <a:t>S,DS,SS,ES</a:t>
            </a:r>
          </a:p>
          <a:p>
            <a:pPr marL="441325" lvl="1" indent="-247650">
              <a:lnSpc>
                <a:spcPct val="90000"/>
              </a:lnSpc>
              <a:buClr>
                <a:schemeClr val="tx1"/>
              </a:buClr>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指令指针寄存器</a:t>
            </a:r>
            <a:r>
              <a:rPr lang="en-US" altLang="en-US" sz="2400" dirty="0">
                <a:solidFill>
                  <a:srgbClr val="0000FF"/>
                </a:solidFill>
                <a:latin typeface="隶书" pitchFamily="49" charset="-122"/>
                <a:ea typeface="隶书" pitchFamily="49" charset="-122"/>
              </a:rPr>
              <a:t>IP</a:t>
            </a:r>
            <a:r>
              <a:rPr lang="en-US" altLang="en-US" sz="2400" dirty="0">
                <a:latin typeface="隶书" pitchFamily="49" charset="-122"/>
                <a:ea typeface="隶书" pitchFamily="49" charset="-122"/>
              </a:rPr>
              <a:t> (16</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a:t>
            </a:r>
            <a:endParaRPr lang="en-US" altLang="en-US" sz="2400" dirty="0">
              <a:latin typeface="隶书" pitchFamily="49" charset="-122"/>
              <a:ea typeface="隶书" pitchFamily="49" charset="-122"/>
            </a:endParaRPr>
          </a:p>
          <a:p>
            <a:pPr marL="441325" lvl="1" indent="-247650">
              <a:lnSpc>
                <a:spcPct val="90000"/>
              </a:lnSpc>
              <a:buClr>
                <a:schemeClr val="tx1"/>
              </a:buClr>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与</a:t>
            </a:r>
            <a:r>
              <a:rPr lang="en-US" altLang="en-US" sz="2400" dirty="0">
                <a:latin typeface="隶书" pitchFamily="49" charset="-122"/>
                <a:ea typeface="隶书" pitchFamily="49" charset="-122"/>
              </a:rPr>
              <a:t>EU</a:t>
            </a:r>
            <a:r>
              <a:rPr lang="zh-CN" altLang="en-US" sz="2400" dirty="0">
                <a:latin typeface="隶书" pitchFamily="49" charset="-122"/>
                <a:ea typeface="隶书" pitchFamily="49" charset="-122"/>
              </a:rPr>
              <a:t>通讯的内部暂存器</a:t>
            </a:r>
          </a:p>
          <a:p>
            <a:pPr marL="441325" lvl="1" indent="-247650">
              <a:lnSpc>
                <a:spcPct val="90000"/>
              </a:lnSpc>
              <a:buClr>
                <a:schemeClr val="tx1"/>
              </a:buClr>
              <a:buFontTx/>
              <a:buChar char="•"/>
              <a:defRPr/>
            </a:pPr>
            <a:r>
              <a:rPr lang="en-US" altLang="zh-CN" sz="2400" dirty="0">
                <a:latin typeface="隶书" pitchFamily="49" charset="-122"/>
                <a:ea typeface="隶书" pitchFamily="49" charset="-122"/>
              </a:rPr>
              <a:t>6</a:t>
            </a:r>
            <a:r>
              <a:rPr lang="zh-CN" altLang="en-US" sz="2400" dirty="0">
                <a:latin typeface="隶书" pitchFamily="49" charset="-122"/>
                <a:ea typeface="隶书" pitchFamily="49" charset="-122"/>
              </a:rPr>
              <a:t>个字节</a:t>
            </a:r>
            <a:r>
              <a:rPr lang="en-US" altLang="zh-CN" sz="2400" dirty="0">
                <a:latin typeface="隶书" pitchFamily="49" charset="-122"/>
                <a:ea typeface="隶书" pitchFamily="49" charset="-122"/>
              </a:rPr>
              <a:t>(8086)</a:t>
            </a:r>
            <a:r>
              <a:rPr lang="zh-CN" altLang="en-US" sz="2400" dirty="0">
                <a:latin typeface="隶书" pitchFamily="49" charset="-122"/>
                <a:ea typeface="隶书" pitchFamily="49" charset="-122"/>
              </a:rPr>
              <a:t>指令队列</a:t>
            </a:r>
            <a:r>
              <a:rPr lang="en-US" altLang="en-US" sz="2400" dirty="0">
                <a:latin typeface="隶书" pitchFamily="49" charset="-122"/>
                <a:ea typeface="隶书" pitchFamily="49" charset="-122"/>
              </a:rPr>
              <a:t>ISQ</a:t>
            </a:r>
            <a:endParaRPr lang="en-US" altLang="zh-CN" sz="2400" dirty="0">
              <a:latin typeface="隶书" pitchFamily="49" charset="-122"/>
              <a:ea typeface="隶书" pitchFamily="49" charset="-122"/>
            </a:endParaRPr>
          </a:p>
          <a:p>
            <a:pPr marL="441325" lvl="1" indent="-247650">
              <a:lnSpc>
                <a:spcPct val="90000"/>
              </a:lnSpc>
              <a:buClr>
                <a:schemeClr val="tx1"/>
              </a:buClr>
              <a:buFontTx/>
              <a:buChar char="•"/>
              <a:defRPr/>
            </a:pPr>
            <a:r>
              <a:rPr lang="zh-CN" altLang="en-US" sz="2400" dirty="0">
                <a:latin typeface="隶书" pitchFamily="49" charset="-122"/>
                <a:ea typeface="隶书" pitchFamily="49" charset="-122"/>
              </a:rPr>
              <a:t>总线控制逻辑</a:t>
            </a:r>
          </a:p>
        </p:txBody>
      </p:sp>
      <p:sp>
        <p:nvSpPr>
          <p:cNvPr id="229383" name="Rectangle 7" descr="纸莎草纸"/>
          <p:cNvSpPr>
            <a:spLocks noChangeArrowheads="1"/>
          </p:cNvSpPr>
          <p:nvPr/>
        </p:nvSpPr>
        <p:spPr bwMode="auto">
          <a:xfrm>
            <a:off x="5372100" y="1089025"/>
            <a:ext cx="3146425" cy="457200"/>
          </a:xfrm>
          <a:prstGeom prst="rect">
            <a:avLst/>
          </a:prstGeom>
          <a:blipFill dpi="0" rotWithShape="1">
            <a:blip r:embed="rId5"/>
            <a:srcRect/>
            <a:tile tx="0" ty="0" sx="100000" sy="100000" flip="none" algn="tl"/>
          </a:blipFill>
          <a:ln w="9525">
            <a:noFill/>
            <a:miter lim="800000"/>
            <a:headEnd/>
            <a:tailEnd/>
          </a:ln>
          <a:effectLst>
            <a:outerShdw dist="81320" dir="2319588" algn="ctr" rotWithShape="0">
              <a:schemeClr val="bg2"/>
            </a:outerShdw>
          </a:effectLst>
        </p:spPr>
        <p:txBody>
          <a:bodyPr>
            <a:spAutoFit/>
          </a:bodyPr>
          <a:lstStyle/>
          <a:p>
            <a:pPr>
              <a:defRPr/>
            </a:pPr>
            <a:r>
              <a:rPr kumimoji="1" lang="zh-CN" altLang="en-US" sz="2400">
                <a:latin typeface="黑体" pitchFamily="2" charset="-122"/>
                <a:ea typeface="黑体" pitchFamily="2" charset="-122"/>
              </a:rPr>
              <a:t>总线接口单元（</a:t>
            </a:r>
            <a:r>
              <a:rPr kumimoji="1" lang="en-US" altLang="zh-CN" sz="2400">
                <a:latin typeface="黑体" pitchFamily="2" charset="-122"/>
                <a:ea typeface="黑体" pitchFamily="2" charset="-122"/>
              </a:rPr>
              <a:t>BIU</a:t>
            </a:r>
            <a:r>
              <a:rPr kumimoji="1" lang="zh-CN" altLang="en-US" sz="2400">
                <a:latin typeface="黑体" pitchFamily="2" charset="-122"/>
                <a:ea typeface="黑体" pitchFamily="2" charset="-122"/>
              </a:rPr>
              <a:t>）</a:t>
            </a:r>
          </a:p>
        </p:txBody>
      </p:sp>
      <p:sp>
        <p:nvSpPr>
          <p:cNvPr id="6" name="Rectangle 6"/>
          <p:cNvSpPr>
            <a:spLocks noChangeArrowheads="1"/>
          </p:cNvSpPr>
          <p:nvPr/>
        </p:nvSpPr>
        <p:spPr bwMode="auto">
          <a:xfrm>
            <a:off x="428596" y="214290"/>
            <a:ext cx="5102234" cy="642920"/>
          </a:xfrm>
          <a:prstGeom prst="rect">
            <a:avLst/>
          </a:prstGeom>
          <a:noFill/>
          <a:ln w="9525">
            <a:noFill/>
            <a:miter lim="800000"/>
            <a:headEnd/>
            <a:tailEnd/>
          </a:ln>
          <a:effectLst/>
        </p:spPr>
        <p:txBody>
          <a:bodyPr lIns="92075" tIns="46038" rIns="92075" bIns="46038" anchor="ctr"/>
          <a:lstStyle/>
          <a:p>
            <a:pPr>
              <a:defRPr/>
            </a:pP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两部分的岗位职责</a:t>
            </a:r>
            <a:endParaRPr lang="en-US" altLang="zh-CN" sz="3600" dirty="0">
              <a:solidFill>
                <a:schemeClr val="tx2"/>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ChangeArrowheads="1"/>
          </p:cNvSpPr>
          <p:nvPr/>
        </p:nvSpPr>
        <p:spPr bwMode="auto">
          <a:xfrm>
            <a:off x="2857500" y="1001713"/>
            <a:ext cx="2343150" cy="4672012"/>
          </a:xfrm>
          <a:prstGeom prst="rect">
            <a:avLst/>
          </a:prstGeom>
          <a:solidFill>
            <a:srgbClr val="66FFFF"/>
          </a:solidFill>
          <a:ln w="9525" algn="ctr">
            <a:noFill/>
            <a:miter lim="800000"/>
            <a:headEnd/>
            <a:tailEnd/>
          </a:ln>
        </p:spPr>
        <p:txBody>
          <a:bodyPr wrap="none" anchor="ctr"/>
          <a:lstStyle/>
          <a:p>
            <a:endParaRPr lang="zh-CN" altLang="en-US"/>
          </a:p>
        </p:txBody>
      </p:sp>
      <p:graphicFrame>
        <p:nvGraphicFramePr>
          <p:cNvPr id="3074" name="Object 5"/>
          <p:cNvGraphicFramePr>
            <a:graphicFrameLocks noChangeAspect="1"/>
          </p:cNvGraphicFramePr>
          <p:nvPr/>
        </p:nvGraphicFramePr>
        <p:xfrm>
          <a:off x="42863" y="981075"/>
          <a:ext cx="5372100" cy="4700588"/>
        </p:xfrm>
        <a:graphic>
          <a:graphicData uri="http://schemas.openxmlformats.org/presentationml/2006/ole">
            <mc:AlternateContent xmlns:mc="http://schemas.openxmlformats.org/markup-compatibility/2006">
              <mc:Choice xmlns:v="urn:schemas-microsoft-com:vml" Requires="v">
                <p:oleObj spid="_x0000_s3094" name="Microsoft Drawing" r:id="rId3" imgW="3073320" imgH="2876400" progId="MSDraw">
                  <p:embed/>
                </p:oleObj>
              </mc:Choice>
              <mc:Fallback>
                <p:oleObj name="Microsoft Drawing" r:id="rId3" imgW="3073320" imgH="287640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3" y="981075"/>
                        <a:ext cx="5372100" cy="4700588"/>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230406" name="Rectangle 6" descr="纸莎草纸"/>
          <p:cNvSpPr>
            <a:spLocks noChangeArrowheads="1"/>
          </p:cNvSpPr>
          <p:nvPr/>
        </p:nvSpPr>
        <p:spPr bwMode="auto">
          <a:xfrm>
            <a:off x="5372100" y="1055688"/>
            <a:ext cx="3103563" cy="457200"/>
          </a:xfrm>
          <a:prstGeom prst="rect">
            <a:avLst/>
          </a:prstGeom>
          <a:blipFill dpi="0" rotWithShape="1">
            <a:blip r:embed="rId5"/>
            <a:srcRect/>
            <a:tile tx="0" ty="0" sx="100000" sy="100000" flip="none" algn="tl"/>
          </a:blipFill>
          <a:ln w="9525">
            <a:noFill/>
            <a:miter lim="800000"/>
            <a:headEnd/>
            <a:tailEnd/>
          </a:ln>
          <a:effectLst>
            <a:outerShdw dist="89803" dir="2700000" algn="ctr" rotWithShape="0">
              <a:schemeClr val="bg2"/>
            </a:outerShdw>
          </a:effectLst>
        </p:spPr>
        <p:txBody>
          <a:bodyPr>
            <a:spAutoFit/>
          </a:bodyPr>
          <a:lstStyle/>
          <a:p>
            <a:pPr>
              <a:defRPr/>
            </a:pPr>
            <a:r>
              <a:rPr kumimoji="1" lang="zh-CN" altLang="en-US" sz="2400">
                <a:latin typeface="黑体" pitchFamily="2" charset="-122"/>
                <a:ea typeface="黑体" pitchFamily="2" charset="-122"/>
              </a:rPr>
              <a:t>总线接口单元（</a:t>
            </a:r>
            <a:r>
              <a:rPr kumimoji="1" lang="en-US" altLang="zh-CN" sz="2400">
                <a:latin typeface="黑体" pitchFamily="2" charset="-122"/>
                <a:ea typeface="黑体" pitchFamily="2" charset="-122"/>
              </a:rPr>
              <a:t>BIU</a:t>
            </a:r>
            <a:r>
              <a:rPr kumimoji="1" lang="zh-CN" altLang="en-US" sz="2400">
                <a:latin typeface="黑体" pitchFamily="2" charset="-122"/>
                <a:ea typeface="黑体" pitchFamily="2" charset="-122"/>
              </a:rPr>
              <a:t>）</a:t>
            </a:r>
          </a:p>
        </p:txBody>
      </p:sp>
      <p:sp>
        <p:nvSpPr>
          <p:cNvPr id="230407" name="Rectangle 7"/>
          <p:cNvSpPr>
            <a:spLocks noChangeArrowheads="1"/>
          </p:cNvSpPr>
          <p:nvPr/>
        </p:nvSpPr>
        <p:spPr bwMode="auto">
          <a:xfrm>
            <a:off x="5443538" y="1681163"/>
            <a:ext cx="3533775" cy="4533900"/>
          </a:xfrm>
          <a:prstGeom prst="rect">
            <a:avLst/>
          </a:prstGeom>
          <a:noFill/>
          <a:ln w="12700" cap="sq">
            <a:noFill/>
            <a:miter lim="800000"/>
            <a:headEnd type="none" w="sm" len="sm"/>
            <a:tailEnd type="none" w="sm" len="sm"/>
          </a:ln>
          <a:effectLst/>
        </p:spPr>
        <p:txBody>
          <a:bodyPr/>
          <a:lstStyle/>
          <a:p>
            <a:pPr eaLnBrk="0" hangingPunct="0">
              <a:defRPr/>
            </a:pPr>
            <a:r>
              <a:rPr kumimoji="1" lang="zh-CN" altLang="en-US" sz="2400" b="1" dirty="0">
                <a:solidFill>
                  <a:srgbClr val="FF0000"/>
                </a:solidFill>
                <a:effectLst>
                  <a:outerShdw blurRad="38100" dist="38100" dir="2700000" algn="tl">
                    <a:srgbClr val="C0C0C0"/>
                  </a:outerShdw>
                </a:effectLst>
                <a:latin typeface="华文细黑" pitchFamily="2" charset="-122"/>
                <a:ea typeface="华文细黑" pitchFamily="2" charset="-122"/>
              </a:rPr>
              <a:t>（</a:t>
            </a:r>
            <a:r>
              <a:rPr kumimoji="1" lang="en-US" altLang="zh-CN" sz="2400" b="1" dirty="0">
                <a:solidFill>
                  <a:srgbClr val="FF0000"/>
                </a:solidFill>
                <a:effectLst>
                  <a:outerShdw blurRad="38100" dist="38100" dir="2700000" algn="tl">
                    <a:srgbClr val="C0C0C0"/>
                  </a:outerShdw>
                </a:effectLst>
                <a:latin typeface="华文细黑" pitchFamily="2" charset="-122"/>
                <a:ea typeface="华文细黑" pitchFamily="2" charset="-122"/>
              </a:rPr>
              <a:t>b</a:t>
            </a:r>
            <a:r>
              <a:rPr kumimoji="1" lang="zh-CN" altLang="en-US" sz="2400" b="1" dirty="0">
                <a:solidFill>
                  <a:srgbClr val="FF0000"/>
                </a:solidFill>
                <a:effectLst>
                  <a:outerShdw blurRad="38100" dist="38100" dir="2700000" algn="tl">
                    <a:srgbClr val="C0C0C0"/>
                  </a:outerShdw>
                </a:effectLst>
                <a:latin typeface="华文细黑" pitchFamily="2" charset="-122"/>
                <a:ea typeface="华文细黑" pitchFamily="2" charset="-122"/>
              </a:rPr>
              <a:t>）功能</a:t>
            </a:r>
          </a:p>
          <a:p>
            <a:pPr eaLnBrk="0" hangingPunct="0">
              <a:defRPr/>
            </a:pPr>
            <a:r>
              <a:rPr kumimoji="1" lang="zh-CN" altLang="en-US" b="1" dirty="0">
                <a:latin typeface="华文细黑" pitchFamily="2" charset="-122"/>
                <a:ea typeface="华文细黑" pitchFamily="2" charset="-122"/>
              </a:rPr>
              <a:t>     </a:t>
            </a:r>
            <a:r>
              <a:rPr kumimoji="1" lang="zh-CN" altLang="en-US" sz="2400" dirty="0">
                <a:solidFill>
                  <a:srgbClr val="0000FF"/>
                </a:solidFill>
                <a:latin typeface="隶书" pitchFamily="49" charset="-122"/>
                <a:ea typeface="隶书" pitchFamily="49" charset="-122"/>
              </a:rPr>
              <a:t>实现</a:t>
            </a:r>
            <a:r>
              <a:rPr kumimoji="1" lang="en-US" altLang="en-US" sz="2400" dirty="0">
                <a:solidFill>
                  <a:srgbClr val="0000FF"/>
                </a:solidFill>
                <a:latin typeface="隶书" pitchFamily="49" charset="-122"/>
                <a:ea typeface="隶书" pitchFamily="49" charset="-122"/>
              </a:rPr>
              <a:t>CPU</a:t>
            </a:r>
            <a:r>
              <a:rPr kumimoji="1" lang="zh-CN" altLang="en-US" sz="2400" dirty="0">
                <a:solidFill>
                  <a:srgbClr val="0000FF"/>
                </a:solidFill>
                <a:latin typeface="隶书" pitchFamily="49" charset="-122"/>
                <a:ea typeface="隶书" pitchFamily="49" charset="-122"/>
              </a:rPr>
              <a:t>与存储器或</a:t>
            </a:r>
            <a:r>
              <a:rPr kumimoji="1" lang="en-US" altLang="en-US" sz="2400" dirty="0">
                <a:solidFill>
                  <a:srgbClr val="0000FF"/>
                </a:solidFill>
                <a:latin typeface="隶书" pitchFamily="49" charset="-122"/>
                <a:ea typeface="隶书" pitchFamily="49" charset="-122"/>
              </a:rPr>
              <a:t>I/O</a:t>
            </a:r>
            <a:r>
              <a:rPr kumimoji="1" lang="zh-CN" altLang="en-US" sz="2400" dirty="0">
                <a:solidFill>
                  <a:srgbClr val="0000FF"/>
                </a:solidFill>
                <a:latin typeface="隶书" pitchFamily="49" charset="-122"/>
                <a:ea typeface="隶书" pitchFamily="49" charset="-122"/>
              </a:rPr>
              <a:t>口之间的数据传送。</a:t>
            </a:r>
          </a:p>
          <a:p>
            <a:pPr algn="just">
              <a:defRPr/>
            </a:pPr>
            <a:endParaRPr kumimoji="1" lang="zh-CN" altLang="en-US" sz="900" b="1" dirty="0">
              <a:solidFill>
                <a:srgbClr val="0000FF"/>
              </a:solidFill>
              <a:ea typeface="楷体_GB2312" pitchFamily="49" charset="-122"/>
            </a:endParaRPr>
          </a:p>
          <a:p>
            <a:pPr algn="just">
              <a:defRPr/>
            </a:pPr>
            <a:r>
              <a:rPr kumimoji="1" lang="zh-CN" altLang="en-US" sz="2400" dirty="0">
                <a:latin typeface="隶书" pitchFamily="49" charset="-122"/>
                <a:ea typeface="隶书" pitchFamily="49" charset="-122"/>
              </a:rPr>
              <a:t>具体完成：</a:t>
            </a:r>
          </a:p>
          <a:p>
            <a:pPr algn="just">
              <a:defRPr/>
            </a:pPr>
            <a:r>
              <a:rPr kumimoji="1" lang="en-US" altLang="zh-CN" sz="2400" dirty="0">
                <a:latin typeface="隶书" pitchFamily="49" charset="-122"/>
                <a:ea typeface="隶书" pitchFamily="49" charset="-122"/>
              </a:rPr>
              <a:t>(1)</a:t>
            </a:r>
            <a:r>
              <a:rPr kumimoji="1" lang="zh-CN" altLang="en-US" sz="2400" dirty="0">
                <a:latin typeface="隶书" pitchFamily="49" charset="-122"/>
                <a:ea typeface="隶书" pitchFamily="49" charset="-122"/>
              </a:rPr>
              <a:t>形成访问存储器的物理地址</a:t>
            </a:r>
          </a:p>
          <a:p>
            <a:pPr algn="just">
              <a:defRPr/>
            </a:pPr>
            <a:r>
              <a:rPr kumimoji="1" lang="en-US" altLang="zh-CN" sz="2400" dirty="0">
                <a:latin typeface="隶书" pitchFamily="49" charset="-122"/>
                <a:ea typeface="隶书" pitchFamily="49" charset="-122"/>
              </a:rPr>
              <a:t>(2)</a:t>
            </a:r>
            <a:r>
              <a:rPr kumimoji="1" lang="zh-CN" altLang="en-US" sz="2400" dirty="0">
                <a:latin typeface="隶书" pitchFamily="49" charset="-122"/>
                <a:ea typeface="隶书" pitchFamily="49" charset="-122"/>
              </a:rPr>
              <a:t>访问存储器并取指令暂存到指令队列中等待执行</a:t>
            </a:r>
          </a:p>
          <a:p>
            <a:pPr algn="just">
              <a:defRPr/>
            </a:pPr>
            <a:r>
              <a:rPr kumimoji="1" lang="en-US" altLang="zh-CN" sz="2400" dirty="0">
                <a:latin typeface="隶书" pitchFamily="49" charset="-122"/>
                <a:ea typeface="隶书" pitchFamily="49" charset="-122"/>
              </a:rPr>
              <a:t>(3)</a:t>
            </a:r>
            <a:r>
              <a:rPr kumimoji="1" lang="zh-CN" altLang="en-US" sz="2400" dirty="0">
                <a:latin typeface="隶书" pitchFamily="49" charset="-122"/>
                <a:ea typeface="隶书" pitchFamily="49" charset="-122"/>
              </a:rPr>
              <a:t>访问存储器或</a:t>
            </a:r>
            <a:r>
              <a:rPr kumimoji="1" lang="en-US" altLang="zh-CN" sz="2400" dirty="0">
                <a:latin typeface="隶书" pitchFamily="49" charset="-122"/>
                <a:ea typeface="隶书" pitchFamily="49" charset="-122"/>
              </a:rPr>
              <a:t>I</a:t>
            </a:r>
            <a:r>
              <a:rPr kumimoji="1" lang="zh-CN" altLang="en-US" sz="2400" dirty="0">
                <a:latin typeface="隶书" pitchFamily="49" charset="-122"/>
                <a:ea typeface="隶书" pitchFamily="49" charset="-122"/>
              </a:rPr>
              <a:t>／</a:t>
            </a:r>
            <a:r>
              <a:rPr kumimoji="1" lang="en-US" altLang="zh-CN" sz="2400" dirty="0">
                <a:latin typeface="隶书" pitchFamily="49" charset="-122"/>
                <a:ea typeface="隶书" pitchFamily="49" charset="-122"/>
              </a:rPr>
              <a:t>O</a:t>
            </a:r>
            <a:r>
              <a:rPr kumimoji="1" lang="zh-CN" altLang="en-US" sz="2400" dirty="0">
                <a:latin typeface="隶书" pitchFamily="49" charset="-122"/>
                <a:ea typeface="隶书" pitchFamily="49" charset="-122"/>
              </a:rPr>
              <a:t>端口读取操作数参加</a:t>
            </a:r>
            <a:r>
              <a:rPr kumimoji="1" lang="en-US" altLang="zh-CN" sz="2400" dirty="0">
                <a:latin typeface="隶书" pitchFamily="49" charset="-122"/>
                <a:ea typeface="隶书" pitchFamily="49" charset="-122"/>
              </a:rPr>
              <a:t>EU</a:t>
            </a:r>
            <a:r>
              <a:rPr kumimoji="1" lang="zh-CN" altLang="en-US" sz="2400" dirty="0">
                <a:latin typeface="隶书" pitchFamily="49" charset="-122"/>
                <a:ea typeface="隶书" pitchFamily="49" charset="-122"/>
              </a:rPr>
              <a:t>运算或存放运算结果等</a:t>
            </a: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4213" y="285728"/>
            <a:ext cx="5173671" cy="595295"/>
          </a:xfrm>
          <a:prstGeom prst="rect">
            <a:avLst/>
          </a:prstGeom>
        </p:spPr>
        <p:txBody>
          <a:bodyPr/>
          <a:lstStyle/>
          <a:p>
            <a:pPr marL="609600" marR="0" lvl="0" indent="-609600" algn="l" defTabSz="914400" rtl="0" eaLnBrk="1" fontAlgn="base" latinLnBrk="0" hangingPunct="1">
              <a:lnSpc>
                <a:spcPct val="100000"/>
              </a:lnSpc>
              <a:spcBef>
                <a:spcPct val="20000"/>
              </a:spcBef>
              <a:spcAft>
                <a:spcPct val="0"/>
              </a:spcAft>
              <a:buClr>
                <a:schemeClr val="tx2"/>
              </a:buClr>
              <a:buSzTx/>
              <a:buFontTx/>
              <a:buNone/>
              <a:tabLst/>
              <a:defRPr/>
            </a:pPr>
            <a:r>
              <a:rPr kumimoji="0" lang="zh-CN" altLang="en-US" sz="3200" b="1" i="0" u="none" strike="noStrike" kern="1200" cap="all" spc="0" normalizeH="0" baseline="0" noProof="0" dirty="0">
                <a:ln w="9000" cmpd="sng">
                  <a:solidFill>
                    <a:schemeClr val="accent4">
                      <a:shade val="50000"/>
                      <a:satMod val="120000"/>
                    </a:schemeClr>
                  </a:solidFill>
                  <a:prstDash val="solid"/>
                </a:ln>
                <a:solidFill>
                  <a:srgbClr val="FFFF00"/>
                </a:solidFill>
                <a:effectLst>
                  <a:outerShdw blurRad="38100" dist="38100" dir="2700000" algn="tl">
                    <a:srgbClr val="000000">
                      <a:alpha val="43137"/>
                    </a:srgbClr>
                  </a:outerShdw>
                  <a:reflection blurRad="12700" stA="28000" endPos="45000" dist="1000" dir="5400000" sy="-100000" algn="bl" rotWithShape="0"/>
                </a:effectLst>
                <a:uLnTx/>
                <a:uFillTx/>
                <a:latin typeface="隶书" pitchFamily="49" charset="-122"/>
                <a:ea typeface="隶书" pitchFamily="49" charset="-122"/>
                <a:cs typeface="+mn-cs"/>
                <a:sym typeface="Wingdings" pitchFamily="2" charset="2"/>
              </a:rPr>
              <a:t>存储器分段管理</a:t>
            </a:r>
          </a:p>
        </p:txBody>
      </p:sp>
      <p:graphicFrame>
        <p:nvGraphicFramePr>
          <p:cNvPr id="5" name="表格 4"/>
          <p:cNvGraphicFramePr>
            <a:graphicFrameLocks noGrp="1"/>
          </p:cNvGraphicFramePr>
          <p:nvPr/>
        </p:nvGraphicFramePr>
        <p:xfrm>
          <a:off x="6858016" y="571480"/>
          <a:ext cx="1571636" cy="5772320"/>
        </p:xfrm>
        <a:graphic>
          <a:graphicData uri="http://schemas.openxmlformats.org/drawingml/2006/table">
            <a:tbl>
              <a:tblPr firstRow="1" bandRow="1">
                <a:tableStyleId>{D7AC3CCA-C797-4891-BE02-D94E43425B78}</a:tableStyleId>
              </a:tblPr>
              <a:tblGrid>
                <a:gridCol w="1571636">
                  <a:extLst>
                    <a:ext uri="{9D8B030D-6E8A-4147-A177-3AD203B41FA5}">
                      <a16:colId xmlns:a16="http://schemas.microsoft.com/office/drawing/2014/main" val="20000"/>
                    </a:ext>
                  </a:extLst>
                </a:gridCol>
              </a:tblGrid>
              <a:tr h="620120">
                <a:tc>
                  <a:txBody>
                    <a:bodyPr/>
                    <a:lstStyle/>
                    <a:p>
                      <a:pPr marL="0" algn="ctr" defTabSz="914400" rtl="0" eaLnBrk="1" latinLnBrk="0" hangingPunct="1"/>
                      <a:endParaRPr lang="zh-CN" altLang="en-US" sz="2400" kern="1200" dirty="0">
                        <a:solidFill>
                          <a:schemeClr val="dk1"/>
                        </a:solidFill>
                        <a:latin typeface="隶书" pitchFamily="49" charset="-122"/>
                        <a:ea typeface="隶书" pitchFamily="49" charset="-122"/>
                        <a:cs typeface="+mn-cs"/>
                      </a:endParaRPr>
                    </a:p>
                  </a:txBody>
                  <a:tcPr>
                    <a:cell3D prstMaterial="dkEdge">
                      <a:bevel/>
                      <a:lightRig rig="flood" dir="t"/>
                    </a:cell3D>
                  </a:tcPr>
                </a:tc>
                <a:extLst>
                  <a:ext uri="{0D108BD9-81ED-4DB2-BD59-A6C34878D82A}">
                    <a16:rowId xmlns:a16="http://schemas.microsoft.com/office/drawing/2014/main" val="10000"/>
                  </a:ext>
                </a:extLst>
              </a:tr>
              <a:tr h="620120">
                <a:tc>
                  <a:txBody>
                    <a:bodyPr/>
                    <a:lstStyle/>
                    <a:p>
                      <a:pPr marL="0" algn="ctr" defTabSz="914400" rtl="0" eaLnBrk="1" latinLnBrk="0" hangingPunct="1"/>
                      <a:r>
                        <a:rPr lang="en-US" altLang="zh-CN" sz="2400" kern="1200" dirty="0">
                          <a:solidFill>
                            <a:schemeClr val="dk1"/>
                          </a:solidFill>
                          <a:latin typeface="隶书" pitchFamily="49" charset="-122"/>
                          <a:ea typeface="隶书" pitchFamily="49" charset="-122"/>
                          <a:cs typeface="+mn-cs"/>
                        </a:rPr>
                        <a:t>0-64KB</a:t>
                      </a:r>
                    </a:p>
                    <a:p>
                      <a:pPr marL="0" algn="ctr" defTabSz="914400" rtl="0" eaLnBrk="1" latinLnBrk="0" hangingPunct="1"/>
                      <a:r>
                        <a:rPr lang="zh-CN" altLang="en-US" sz="2400" kern="1200" dirty="0">
                          <a:solidFill>
                            <a:schemeClr val="dk1"/>
                          </a:solidFill>
                          <a:latin typeface="隶书" pitchFamily="49" charset="-122"/>
                          <a:ea typeface="隶书" pitchFamily="49" charset="-122"/>
                          <a:cs typeface="+mn-cs"/>
                        </a:rPr>
                        <a:t>数据段</a:t>
                      </a:r>
                    </a:p>
                  </a:txBody>
                  <a:tcPr>
                    <a:cell3D prstMaterial="dkEdge">
                      <a:bevel/>
                      <a:lightRig rig="flood" dir="t"/>
                    </a:cell3D>
                  </a:tcPr>
                </a:tc>
                <a:extLst>
                  <a:ext uri="{0D108BD9-81ED-4DB2-BD59-A6C34878D82A}">
                    <a16:rowId xmlns:a16="http://schemas.microsoft.com/office/drawing/2014/main" val="10001"/>
                  </a:ext>
                </a:extLst>
              </a:tr>
              <a:tr h="620120">
                <a:tc>
                  <a:txBody>
                    <a:bodyPr/>
                    <a:lstStyle/>
                    <a:p>
                      <a:pPr marL="0" algn="ctr" defTabSz="914400" rtl="0" eaLnBrk="1" latinLnBrk="0" hangingPunct="1"/>
                      <a:r>
                        <a:rPr lang="en-US" altLang="zh-CN" sz="2400" kern="1200" dirty="0">
                          <a:solidFill>
                            <a:schemeClr val="dk1"/>
                          </a:solidFill>
                          <a:latin typeface="隶书" pitchFamily="49" charset="-122"/>
                          <a:ea typeface="隶书" pitchFamily="49" charset="-122"/>
                          <a:cs typeface="+mn-cs"/>
                        </a:rPr>
                        <a:t>0-64KB</a:t>
                      </a:r>
                    </a:p>
                    <a:p>
                      <a:pPr marL="0" algn="ctr" defTabSz="914400" rtl="0" eaLnBrk="1" latinLnBrk="0" hangingPunct="1"/>
                      <a:r>
                        <a:rPr lang="zh-CN" altLang="en-US" sz="2400" kern="1200" dirty="0">
                          <a:solidFill>
                            <a:schemeClr val="dk1"/>
                          </a:solidFill>
                          <a:latin typeface="隶书" pitchFamily="49" charset="-122"/>
                          <a:ea typeface="隶书" pitchFamily="49" charset="-122"/>
                          <a:cs typeface="+mn-cs"/>
                        </a:rPr>
                        <a:t>堆栈段</a:t>
                      </a:r>
                    </a:p>
                  </a:txBody>
                  <a:tcPr>
                    <a:cell3D prstMaterial="dkEdge">
                      <a:bevel/>
                      <a:lightRig rig="flood" dir="t"/>
                    </a:cell3D>
                  </a:tcPr>
                </a:tc>
                <a:extLst>
                  <a:ext uri="{0D108BD9-81ED-4DB2-BD59-A6C34878D82A}">
                    <a16:rowId xmlns:a16="http://schemas.microsoft.com/office/drawing/2014/main" val="10002"/>
                  </a:ext>
                </a:extLst>
              </a:tr>
              <a:tr h="620120">
                <a:tc>
                  <a:txBody>
                    <a:bodyPr/>
                    <a:lstStyle/>
                    <a:p>
                      <a:pPr marL="0" algn="ctr" defTabSz="914400" rtl="0" eaLnBrk="1" latinLnBrk="0" hangingPunct="1"/>
                      <a:endParaRPr lang="zh-CN" altLang="en-US" sz="2400" kern="1200" dirty="0">
                        <a:solidFill>
                          <a:schemeClr val="dk1"/>
                        </a:solidFill>
                        <a:latin typeface="隶书" pitchFamily="49" charset="-122"/>
                        <a:ea typeface="隶书" pitchFamily="49" charset="-122"/>
                        <a:cs typeface="+mn-cs"/>
                      </a:endParaRPr>
                    </a:p>
                  </a:txBody>
                  <a:tcPr>
                    <a:cell3D prstMaterial="dkEdge">
                      <a:bevel/>
                      <a:lightRig rig="flood" dir="t"/>
                    </a:cell3D>
                  </a:tcPr>
                </a:tc>
                <a:extLst>
                  <a:ext uri="{0D108BD9-81ED-4DB2-BD59-A6C34878D82A}">
                    <a16:rowId xmlns:a16="http://schemas.microsoft.com/office/drawing/2014/main" val="10003"/>
                  </a:ext>
                </a:extLst>
              </a:tr>
              <a:tr h="620120">
                <a:tc>
                  <a:txBody>
                    <a:bodyPr/>
                    <a:lstStyle/>
                    <a:p>
                      <a:pPr marL="0" algn="ctr" defTabSz="914400" rtl="0" eaLnBrk="1" latinLnBrk="0" hangingPunct="1"/>
                      <a:endParaRPr lang="zh-CN" altLang="en-US" sz="2400" kern="1200" dirty="0">
                        <a:solidFill>
                          <a:schemeClr val="dk1"/>
                        </a:solidFill>
                        <a:latin typeface="隶书" pitchFamily="49" charset="-122"/>
                        <a:ea typeface="隶书" pitchFamily="49" charset="-122"/>
                        <a:cs typeface="+mn-cs"/>
                      </a:endParaRPr>
                    </a:p>
                  </a:txBody>
                  <a:tcPr>
                    <a:cell3D prstMaterial="dkEdge">
                      <a:bevel/>
                      <a:lightRig rig="flood" dir="t"/>
                    </a:cell3D>
                  </a:tcPr>
                </a:tc>
                <a:extLst>
                  <a:ext uri="{0D108BD9-81ED-4DB2-BD59-A6C34878D82A}">
                    <a16:rowId xmlns:a16="http://schemas.microsoft.com/office/drawing/2014/main" val="10004"/>
                  </a:ext>
                </a:extLst>
              </a:tr>
              <a:tr h="620120">
                <a:tc>
                  <a:txBody>
                    <a:bodyPr/>
                    <a:lstStyle/>
                    <a:p>
                      <a:pPr marL="0" algn="ctr" defTabSz="914400" rtl="0" eaLnBrk="1" latinLnBrk="0" hangingPunct="1"/>
                      <a:r>
                        <a:rPr lang="en-US" altLang="zh-CN" sz="2400" kern="1200" dirty="0">
                          <a:solidFill>
                            <a:schemeClr val="dk1"/>
                          </a:solidFill>
                          <a:latin typeface="隶书" pitchFamily="49" charset="-122"/>
                          <a:ea typeface="隶书" pitchFamily="49" charset="-122"/>
                          <a:cs typeface="+mn-cs"/>
                        </a:rPr>
                        <a:t>0-64KB</a:t>
                      </a:r>
                    </a:p>
                    <a:p>
                      <a:pPr marL="0" algn="ctr" defTabSz="914400" rtl="0" eaLnBrk="1" latinLnBrk="0" hangingPunct="1"/>
                      <a:r>
                        <a:rPr lang="zh-CN" altLang="en-US" sz="2400" kern="1200" dirty="0">
                          <a:solidFill>
                            <a:schemeClr val="dk1"/>
                          </a:solidFill>
                          <a:latin typeface="隶书" pitchFamily="49" charset="-122"/>
                          <a:ea typeface="隶书" pitchFamily="49" charset="-122"/>
                          <a:cs typeface="+mn-cs"/>
                        </a:rPr>
                        <a:t>代码段</a:t>
                      </a:r>
                    </a:p>
                  </a:txBody>
                  <a:tcPr>
                    <a:cell3D prstMaterial="dkEdge">
                      <a:bevel/>
                      <a:lightRig rig="flood" dir="t"/>
                    </a:cell3D>
                  </a:tcPr>
                </a:tc>
                <a:extLst>
                  <a:ext uri="{0D108BD9-81ED-4DB2-BD59-A6C34878D82A}">
                    <a16:rowId xmlns:a16="http://schemas.microsoft.com/office/drawing/2014/main" val="10005"/>
                  </a:ext>
                </a:extLst>
              </a:tr>
              <a:tr h="620120">
                <a:tc>
                  <a:txBody>
                    <a:bodyPr/>
                    <a:lstStyle/>
                    <a:p>
                      <a:pPr marL="0" algn="ctr" defTabSz="914400" rtl="0" eaLnBrk="1" latinLnBrk="0" hangingPunct="1"/>
                      <a:endParaRPr lang="zh-CN" altLang="en-US" sz="2400" kern="1200" dirty="0">
                        <a:solidFill>
                          <a:schemeClr val="dk1"/>
                        </a:solidFill>
                        <a:latin typeface="隶书" pitchFamily="49" charset="-122"/>
                        <a:ea typeface="隶书" pitchFamily="49" charset="-122"/>
                        <a:cs typeface="+mn-cs"/>
                      </a:endParaRPr>
                    </a:p>
                  </a:txBody>
                  <a:tcPr>
                    <a:cell3D prstMaterial="dkEdge">
                      <a:bevel/>
                      <a:lightRig rig="flood" dir="t"/>
                    </a:cell3D>
                  </a:tcPr>
                </a:tc>
                <a:extLst>
                  <a:ext uri="{0D108BD9-81ED-4DB2-BD59-A6C34878D82A}">
                    <a16:rowId xmlns:a16="http://schemas.microsoft.com/office/drawing/2014/main" val="10006"/>
                  </a:ext>
                </a:extLst>
              </a:tr>
              <a:tr h="620120">
                <a:tc>
                  <a:txBody>
                    <a:bodyPr/>
                    <a:lstStyle/>
                    <a:p>
                      <a:pPr marL="0" algn="ctr" defTabSz="914400" rtl="0" eaLnBrk="1" latinLnBrk="0" hangingPunct="1"/>
                      <a:r>
                        <a:rPr lang="en-US" altLang="zh-CN" sz="2400" kern="1200" dirty="0">
                          <a:solidFill>
                            <a:schemeClr val="dk1"/>
                          </a:solidFill>
                          <a:latin typeface="隶书" pitchFamily="49" charset="-122"/>
                          <a:ea typeface="隶书" pitchFamily="49" charset="-122"/>
                          <a:cs typeface="+mn-cs"/>
                        </a:rPr>
                        <a:t>0-64KB</a:t>
                      </a:r>
                    </a:p>
                    <a:p>
                      <a:pPr marL="0" algn="ctr" defTabSz="914400" rtl="0" eaLnBrk="1" latinLnBrk="0" hangingPunct="1"/>
                      <a:r>
                        <a:rPr lang="zh-CN" altLang="en-US" sz="2400" kern="1200" dirty="0">
                          <a:solidFill>
                            <a:schemeClr val="dk1"/>
                          </a:solidFill>
                          <a:latin typeface="隶书" pitchFamily="49" charset="-122"/>
                          <a:ea typeface="隶书" pitchFamily="49" charset="-122"/>
                          <a:cs typeface="+mn-cs"/>
                        </a:rPr>
                        <a:t>附加段</a:t>
                      </a:r>
                    </a:p>
                  </a:txBody>
                  <a:tcPr>
                    <a:cell3D prstMaterial="dkEdge">
                      <a:bevel/>
                      <a:lightRig rig="flood" dir="t"/>
                    </a:cell3D>
                  </a:tcPr>
                </a:tc>
                <a:extLst>
                  <a:ext uri="{0D108BD9-81ED-4DB2-BD59-A6C34878D82A}">
                    <a16:rowId xmlns:a16="http://schemas.microsoft.com/office/drawing/2014/main" val="10007"/>
                  </a:ext>
                </a:extLst>
              </a:tr>
            </a:tbl>
          </a:graphicData>
        </a:graphic>
      </p:graphicFrame>
      <p:graphicFrame>
        <p:nvGraphicFramePr>
          <p:cNvPr id="6" name="表格 5"/>
          <p:cNvGraphicFramePr>
            <a:graphicFrameLocks noGrp="1"/>
          </p:cNvGraphicFramePr>
          <p:nvPr/>
        </p:nvGraphicFramePr>
        <p:xfrm>
          <a:off x="3286116" y="1357298"/>
          <a:ext cx="1904991" cy="1828800"/>
        </p:xfrm>
        <a:graphic>
          <a:graphicData uri="http://schemas.openxmlformats.org/drawingml/2006/table">
            <a:tbl>
              <a:tblPr firstRow="1" bandRow="1">
                <a:tableStyleId>{8A107856-5554-42FB-B03E-39F5DBC370BA}</a:tableStyleId>
              </a:tblPr>
              <a:tblGrid>
                <a:gridCol w="1904991">
                  <a:extLst>
                    <a:ext uri="{9D8B030D-6E8A-4147-A177-3AD203B41FA5}">
                      <a16:colId xmlns:a16="http://schemas.microsoft.com/office/drawing/2014/main" val="20000"/>
                    </a:ext>
                  </a:extLst>
                </a:gridCol>
              </a:tblGrid>
              <a:tr h="380765">
                <a:tc>
                  <a:txBody>
                    <a:bodyPr/>
                    <a:lstStyle/>
                    <a:p>
                      <a:pPr algn="ctr"/>
                      <a:r>
                        <a:rPr lang="en-US" altLang="zh-CN" sz="2400" b="0" dirty="0">
                          <a:latin typeface="隶书" pitchFamily="49" charset="-122"/>
                          <a:ea typeface="隶书" pitchFamily="49" charset="-122"/>
                        </a:rPr>
                        <a:t>CS</a:t>
                      </a:r>
                      <a:r>
                        <a:rPr lang="zh-CN" altLang="en-US" sz="2400" b="0" dirty="0">
                          <a:latin typeface="隶书" pitchFamily="49" charset="-122"/>
                          <a:ea typeface="隶书" pitchFamily="49" charset="-122"/>
                        </a:rPr>
                        <a:t>段寄存器</a:t>
                      </a:r>
                    </a:p>
                  </a:txBody>
                  <a:tcPr>
                    <a:cell3D prstMaterial="dkEdge">
                      <a:bevel/>
                      <a:lightRig rig="flood" dir="t"/>
                    </a:cell3D>
                  </a:tcPr>
                </a:tc>
                <a:extLst>
                  <a:ext uri="{0D108BD9-81ED-4DB2-BD59-A6C34878D82A}">
                    <a16:rowId xmlns:a16="http://schemas.microsoft.com/office/drawing/2014/main" val="10000"/>
                  </a:ext>
                </a:extLst>
              </a:tr>
              <a:tr h="3807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dirty="0">
                          <a:latin typeface="隶书" pitchFamily="49" charset="-122"/>
                          <a:ea typeface="隶书" pitchFamily="49" charset="-122"/>
                        </a:rPr>
                        <a:t>DS</a:t>
                      </a:r>
                      <a:r>
                        <a:rPr lang="zh-CN" altLang="en-US" sz="2400" b="0" dirty="0">
                          <a:latin typeface="隶书" pitchFamily="49" charset="-122"/>
                          <a:ea typeface="隶书" pitchFamily="49" charset="-122"/>
                        </a:rPr>
                        <a:t>段寄存器</a:t>
                      </a:r>
                    </a:p>
                  </a:txBody>
                  <a:tcPr>
                    <a:cell3D prstMaterial="dkEdge">
                      <a:bevel/>
                      <a:lightRig rig="flood" dir="t"/>
                    </a:cell3D>
                  </a:tcPr>
                </a:tc>
                <a:extLst>
                  <a:ext uri="{0D108BD9-81ED-4DB2-BD59-A6C34878D82A}">
                    <a16:rowId xmlns:a16="http://schemas.microsoft.com/office/drawing/2014/main" val="10001"/>
                  </a:ext>
                </a:extLst>
              </a:tr>
              <a:tr h="3807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dirty="0">
                          <a:latin typeface="隶书" pitchFamily="49" charset="-122"/>
                          <a:ea typeface="隶书" pitchFamily="49" charset="-122"/>
                        </a:rPr>
                        <a:t>ES</a:t>
                      </a:r>
                      <a:r>
                        <a:rPr lang="zh-CN" altLang="en-US" sz="2400" b="0" dirty="0">
                          <a:latin typeface="隶书" pitchFamily="49" charset="-122"/>
                          <a:ea typeface="隶书" pitchFamily="49" charset="-122"/>
                        </a:rPr>
                        <a:t>段寄存器</a:t>
                      </a:r>
                    </a:p>
                  </a:txBody>
                  <a:tcPr>
                    <a:cell3D prstMaterial="dkEdge">
                      <a:bevel/>
                      <a:lightRig rig="flood" dir="t"/>
                    </a:cell3D>
                  </a:tcPr>
                </a:tc>
                <a:extLst>
                  <a:ext uri="{0D108BD9-81ED-4DB2-BD59-A6C34878D82A}">
                    <a16:rowId xmlns:a16="http://schemas.microsoft.com/office/drawing/2014/main" val="10002"/>
                  </a:ext>
                </a:extLst>
              </a:tr>
              <a:tr h="3807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dirty="0">
                          <a:latin typeface="隶书" pitchFamily="49" charset="-122"/>
                          <a:ea typeface="隶书" pitchFamily="49" charset="-122"/>
                        </a:rPr>
                        <a:t>SS</a:t>
                      </a:r>
                      <a:r>
                        <a:rPr lang="zh-CN" altLang="en-US" sz="2400" b="0" dirty="0">
                          <a:latin typeface="隶书" pitchFamily="49" charset="-122"/>
                          <a:ea typeface="隶书" pitchFamily="49" charset="-122"/>
                        </a:rPr>
                        <a:t>段寄存器</a:t>
                      </a:r>
                    </a:p>
                  </a:txBody>
                  <a:tcPr>
                    <a:cell3D prstMaterial="dkEdge">
                      <a:bevel/>
                      <a:lightRig rig="flood" dir="t"/>
                    </a:cell3D>
                  </a:tcPr>
                </a:tc>
                <a:extLst>
                  <a:ext uri="{0D108BD9-81ED-4DB2-BD59-A6C34878D82A}">
                    <a16:rowId xmlns:a16="http://schemas.microsoft.com/office/drawing/2014/main" val="10003"/>
                  </a:ext>
                </a:extLst>
              </a:tr>
            </a:tbl>
          </a:graphicData>
        </a:graphic>
      </p:graphicFrame>
      <p:cxnSp>
        <p:nvCxnSpPr>
          <p:cNvPr id="10" name="直接箭头连接符 9"/>
          <p:cNvCxnSpPr/>
          <p:nvPr/>
        </p:nvCxnSpPr>
        <p:spPr>
          <a:xfrm rot="16200000" flipH="1">
            <a:off x="4638380" y="2269132"/>
            <a:ext cx="2808000" cy="1512000"/>
          </a:xfrm>
          <a:prstGeom prst="straightConnector1">
            <a:avLst/>
          </a:prstGeom>
          <a:ln>
            <a:tailEnd type="arrow"/>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5286380" y="1571612"/>
            <a:ext cx="1571636" cy="500066"/>
          </a:xfrm>
          <a:prstGeom prst="straightConnector1">
            <a:avLst/>
          </a:prstGeom>
          <a:ln>
            <a:tailEnd type="arrow"/>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rot="16200000" flipH="1">
            <a:off x="4321967" y="3464719"/>
            <a:ext cx="3429024" cy="1500198"/>
          </a:xfrm>
          <a:prstGeom prst="straightConnector1">
            <a:avLst/>
          </a:prstGeom>
          <a:ln>
            <a:tailEnd type="arrow"/>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V="1">
            <a:off x="5286380" y="2428868"/>
            <a:ext cx="1571636" cy="500066"/>
          </a:xfrm>
          <a:prstGeom prst="straightConnector1">
            <a:avLst/>
          </a:prstGeom>
          <a:ln>
            <a:tailEnd type="arrow"/>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1" name="圆角矩形标注 20"/>
          <p:cNvSpPr/>
          <p:nvPr/>
        </p:nvSpPr>
        <p:spPr>
          <a:xfrm>
            <a:off x="571472" y="4071942"/>
            <a:ext cx="4572032" cy="1928826"/>
          </a:xfrm>
          <a:prstGeom prst="wedgeRoundRectCallout">
            <a:avLst>
              <a:gd name="adj1" fmla="val -37288"/>
              <a:gd name="adj2" fmla="val -92620"/>
              <a:gd name="adj3" fmla="val 16667"/>
            </a:avLst>
          </a:prstGeom>
          <a:solidFill>
            <a:srgbClr val="FFFF00"/>
          </a:solidFill>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marL="271463" indent="-271463">
              <a:buFont typeface="Wingdings" pitchFamily="2" charset="2"/>
              <a:buChar char="Ø"/>
            </a:pPr>
            <a:r>
              <a:rPr lang="zh-CN" altLang="en-US" sz="2800" dirty="0">
                <a:latin typeface="隶书" pitchFamily="49" charset="-122"/>
                <a:ea typeface="隶书" pitchFamily="49" charset="-122"/>
              </a:rPr>
              <a:t>编程采用</a:t>
            </a:r>
            <a:r>
              <a:rPr lang="en-US" altLang="zh-CN" sz="2800" dirty="0">
                <a:latin typeface="隶书" pitchFamily="49" charset="-122"/>
                <a:ea typeface="隶书" pitchFamily="49" charset="-122"/>
              </a:rPr>
              <a:t>16</a:t>
            </a:r>
            <a:r>
              <a:rPr lang="zh-CN" altLang="en-US" sz="2800" dirty="0">
                <a:latin typeface="隶书" pitchFamily="49" charset="-122"/>
                <a:ea typeface="隶书" pitchFamily="49" charset="-122"/>
              </a:rPr>
              <a:t>位地址，程序指令短，速度快。</a:t>
            </a:r>
            <a:endParaRPr lang="en-US" altLang="zh-CN" sz="2800" dirty="0">
              <a:latin typeface="隶书" pitchFamily="49" charset="-122"/>
              <a:ea typeface="隶书" pitchFamily="49" charset="-122"/>
            </a:endParaRPr>
          </a:p>
          <a:p>
            <a:pPr marL="271463" indent="-271463">
              <a:buFont typeface="Wingdings" pitchFamily="2" charset="2"/>
              <a:buChar char="Ø"/>
            </a:pPr>
            <a:endParaRPr lang="en-US" altLang="zh-CN" sz="2800" dirty="0">
              <a:latin typeface="隶书" pitchFamily="49" charset="-122"/>
              <a:ea typeface="隶书" pitchFamily="49" charset="-122"/>
            </a:endParaRPr>
          </a:p>
          <a:p>
            <a:pPr marL="271463" indent="-271463">
              <a:buFont typeface="Wingdings" pitchFamily="2" charset="2"/>
              <a:buChar char="Ø"/>
            </a:pPr>
            <a:r>
              <a:rPr lang="zh-CN" altLang="en-US" sz="2800" dirty="0">
                <a:latin typeface="隶书" pitchFamily="49" charset="-122"/>
                <a:ea typeface="隶书" pitchFamily="49" charset="-122"/>
              </a:rPr>
              <a:t>程序可以实现浮动装配。</a:t>
            </a:r>
          </a:p>
        </p:txBody>
      </p:sp>
      <p:pic>
        <p:nvPicPr>
          <p:cNvPr id="11" name="图片 10" descr="strive.png"/>
          <p:cNvPicPr>
            <a:picLocks noChangeAspect="1"/>
          </p:cNvPicPr>
          <p:nvPr/>
        </p:nvPicPr>
        <p:blipFill>
          <a:blip r:embed="rId2"/>
          <a:stretch>
            <a:fillRect/>
          </a:stretch>
        </p:blipFill>
        <p:spPr>
          <a:xfrm>
            <a:off x="500034" y="1500174"/>
            <a:ext cx="1625397" cy="1625397"/>
          </a:xfrm>
          <a:prstGeom prst="rect">
            <a:avLst/>
          </a:prstGeom>
        </p:spPr>
      </p:pic>
    </p:spTree>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3800475" y="1019175"/>
            <a:ext cx="2643188" cy="4672013"/>
          </a:xfrm>
          <a:prstGeom prst="rect">
            <a:avLst/>
          </a:prstGeom>
          <a:solidFill>
            <a:srgbClr val="66FFFF"/>
          </a:solidFill>
          <a:ln w="9525" algn="ctr">
            <a:noFill/>
            <a:miter lim="800000"/>
            <a:headEnd/>
            <a:tailEnd/>
          </a:ln>
        </p:spPr>
        <p:txBody>
          <a:bodyPr wrap="none" anchor="ctr"/>
          <a:lstStyle/>
          <a:p>
            <a:endParaRPr lang="zh-CN" altLang="en-US"/>
          </a:p>
        </p:txBody>
      </p:sp>
      <p:graphicFrame>
        <p:nvGraphicFramePr>
          <p:cNvPr id="4098" name="Object 5"/>
          <p:cNvGraphicFramePr>
            <a:graphicFrameLocks noChangeAspect="1"/>
          </p:cNvGraphicFramePr>
          <p:nvPr/>
        </p:nvGraphicFramePr>
        <p:xfrm>
          <a:off x="3771900" y="998538"/>
          <a:ext cx="5372100" cy="4700587"/>
        </p:xfrm>
        <a:graphic>
          <a:graphicData uri="http://schemas.openxmlformats.org/presentationml/2006/ole">
            <mc:AlternateContent xmlns:mc="http://schemas.openxmlformats.org/markup-compatibility/2006">
              <mc:Choice xmlns:v="urn:schemas-microsoft-com:vml" Requires="v">
                <p:oleObj spid="_x0000_s4118" name="Microsoft Drawing" r:id="rId3" imgW="3073320" imgH="2876400" progId="MSDraw">
                  <p:embed/>
                </p:oleObj>
              </mc:Choice>
              <mc:Fallback>
                <p:oleObj name="Microsoft Drawing" r:id="rId3" imgW="3073320" imgH="287640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998538"/>
                        <a:ext cx="5372100" cy="4700587"/>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231430" name="Rectangle 6"/>
          <p:cNvSpPr>
            <a:spLocks noChangeArrowheads="1"/>
          </p:cNvSpPr>
          <p:nvPr/>
        </p:nvSpPr>
        <p:spPr bwMode="auto">
          <a:xfrm>
            <a:off x="63500" y="1441450"/>
            <a:ext cx="3440113" cy="42545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defRPr/>
            </a:pPr>
            <a:r>
              <a:rPr kumimoji="1" lang="zh-CN" altLang="en-US" sz="2400" b="1">
                <a:solidFill>
                  <a:srgbClr val="FF0000"/>
                </a:solidFill>
                <a:effectLst>
                  <a:outerShdw blurRad="38100" dist="38100" dir="2700000" algn="tl">
                    <a:srgbClr val="C0C0C0"/>
                  </a:outerShdw>
                </a:effectLst>
                <a:latin typeface="华文细黑" pitchFamily="2" charset="-122"/>
                <a:ea typeface="华文细黑" pitchFamily="2" charset="-122"/>
              </a:rPr>
              <a:t>（</a:t>
            </a:r>
            <a:r>
              <a:rPr kumimoji="1" lang="en-US" altLang="zh-CN" sz="2400" b="1">
                <a:solidFill>
                  <a:srgbClr val="FF0000"/>
                </a:solidFill>
                <a:effectLst>
                  <a:outerShdw blurRad="38100" dist="38100" dir="2700000" algn="tl">
                    <a:srgbClr val="C0C0C0"/>
                  </a:outerShdw>
                </a:effectLst>
                <a:latin typeface="华文细黑" pitchFamily="2" charset="-122"/>
                <a:ea typeface="华文细黑" pitchFamily="2" charset="-122"/>
              </a:rPr>
              <a:t>a</a:t>
            </a:r>
            <a:r>
              <a:rPr kumimoji="1" lang="zh-CN" altLang="en-US" sz="2400" b="1">
                <a:solidFill>
                  <a:srgbClr val="FF0000"/>
                </a:solidFill>
                <a:effectLst>
                  <a:outerShdw blurRad="38100" dist="38100" dir="2700000" algn="tl">
                    <a:srgbClr val="C0C0C0"/>
                  </a:outerShdw>
                </a:effectLst>
                <a:latin typeface="华文细黑" pitchFamily="2" charset="-122"/>
                <a:ea typeface="华文细黑" pitchFamily="2" charset="-122"/>
              </a:rPr>
              <a:t>）部件</a:t>
            </a:r>
          </a:p>
        </p:txBody>
      </p:sp>
      <p:sp>
        <p:nvSpPr>
          <p:cNvPr id="231431" name="Rectangle 7" descr="纸莎草纸"/>
          <p:cNvSpPr>
            <a:spLocks noChangeArrowheads="1"/>
          </p:cNvSpPr>
          <p:nvPr/>
        </p:nvSpPr>
        <p:spPr bwMode="auto">
          <a:xfrm>
            <a:off x="250825" y="836613"/>
            <a:ext cx="2320925" cy="414337"/>
          </a:xfrm>
          <a:prstGeom prst="rect">
            <a:avLst/>
          </a:prstGeom>
          <a:blipFill dpi="0" rotWithShape="1">
            <a:blip r:embed="rId5"/>
            <a:srcRect/>
            <a:tile tx="0" ty="0" sx="100000" sy="100000" flip="none" algn="tl"/>
          </a:blipFill>
          <a:ln w="9525">
            <a:noFill/>
            <a:miter lim="800000"/>
            <a:headEnd/>
            <a:tailEnd/>
          </a:ln>
          <a:effectLst>
            <a:outerShdw dist="107763" dir="2700000" algn="ctr" rotWithShape="0">
              <a:srgbClr val="969696">
                <a:alpha val="50000"/>
              </a:srgbClr>
            </a:outerShdw>
          </a:effectLst>
        </p:spPr>
        <p:txBody>
          <a:bodyPr/>
          <a:lstStyle/>
          <a:p>
            <a:pPr marL="342900" indent="-342900">
              <a:lnSpc>
                <a:spcPct val="90000"/>
              </a:lnSpc>
              <a:spcBef>
                <a:spcPct val="20000"/>
              </a:spcBef>
              <a:buClr>
                <a:schemeClr val="accent2"/>
              </a:buClr>
              <a:buFont typeface="Wingdings" pitchFamily="2" charset="2"/>
              <a:buNone/>
              <a:defRPr/>
            </a:pPr>
            <a:r>
              <a:rPr kumimoji="1" lang="zh-CN" altLang="en-US" sz="2400">
                <a:latin typeface="黑体" pitchFamily="2" charset="-122"/>
                <a:ea typeface="黑体" pitchFamily="2" charset="-122"/>
              </a:rPr>
              <a:t>执行单元（</a:t>
            </a:r>
            <a:r>
              <a:rPr kumimoji="1" lang="en-US" altLang="en-US" sz="2400">
                <a:latin typeface="黑体" pitchFamily="2" charset="-122"/>
                <a:ea typeface="黑体" pitchFamily="2" charset="-122"/>
              </a:rPr>
              <a:t>EU</a:t>
            </a:r>
            <a:r>
              <a:rPr kumimoji="1" lang="zh-CN" altLang="en-US" sz="2400">
                <a:latin typeface="黑体" pitchFamily="2" charset="-122"/>
                <a:ea typeface="黑体" pitchFamily="2" charset="-122"/>
              </a:rPr>
              <a:t>）</a:t>
            </a:r>
          </a:p>
        </p:txBody>
      </p:sp>
      <p:sp>
        <p:nvSpPr>
          <p:cNvPr id="4102" name="Rectangle 8"/>
          <p:cNvSpPr>
            <a:spLocks noChangeArrowheads="1"/>
          </p:cNvSpPr>
          <p:nvPr/>
        </p:nvSpPr>
        <p:spPr bwMode="auto">
          <a:xfrm>
            <a:off x="0" y="1793875"/>
            <a:ext cx="3924300" cy="3403600"/>
          </a:xfrm>
          <a:prstGeom prst="rect">
            <a:avLst/>
          </a:prstGeom>
          <a:noFill/>
          <a:ln w="9525">
            <a:noFill/>
            <a:miter lim="800000"/>
            <a:headEnd/>
            <a:tailEnd/>
          </a:ln>
        </p:spPr>
        <p:txBody>
          <a:bodyPr>
            <a:spAutoFit/>
          </a:bodyPr>
          <a:lstStyle/>
          <a:p>
            <a:pPr marL="190500" lvl="1">
              <a:lnSpc>
                <a:spcPct val="95000"/>
              </a:lnSpc>
              <a:buClr>
                <a:schemeClr val="accent2"/>
              </a:buClr>
              <a:buSzPct val="55000"/>
              <a:buFont typeface="Wingdings" pitchFamily="2" charset="2"/>
              <a:buChar char="n"/>
            </a:pPr>
            <a:r>
              <a:rPr kumimoji="1" lang="zh-CN" altLang="en-US" sz="2400" dirty="0">
                <a:latin typeface="隶书" pitchFamily="49" charset="-122"/>
                <a:ea typeface="隶书" pitchFamily="49" charset="-122"/>
              </a:rPr>
              <a:t>算术</a:t>
            </a:r>
            <a:r>
              <a:rPr lang="zh-CN" altLang="en-US" sz="2400" dirty="0">
                <a:latin typeface="隶书" pitchFamily="49" charset="-122"/>
                <a:ea typeface="隶书" pitchFamily="49" charset="-122"/>
              </a:rPr>
              <a:t>逻辑</a:t>
            </a:r>
            <a:r>
              <a:rPr kumimoji="1" lang="zh-CN" altLang="en-US" sz="2400" dirty="0">
                <a:latin typeface="隶书" pitchFamily="49" charset="-122"/>
                <a:ea typeface="隶书" pitchFamily="49" charset="-122"/>
              </a:rPr>
              <a:t>单元</a:t>
            </a:r>
            <a:r>
              <a:rPr kumimoji="1" lang="en-US" altLang="en-US" sz="2400" dirty="0">
                <a:latin typeface="隶书" pitchFamily="49" charset="-122"/>
                <a:ea typeface="隶书" pitchFamily="49" charset="-122"/>
              </a:rPr>
              <a:t>ALU(</a:t>
            </a:r>
            <a:r>
              <a:rPr kumimoji="1" lang="zh-CN" altLang="zh-CN" sz="2400" dirty="0">
                <a:latin typeface="隶书" pitchFamily="49" charset="-122"/>
                <a:ea typeface="隶书" pitchFamily="49" charset="-122"/>
              </a:rPr>
              <a:t>16</a:t>
            </a:r>
            <a:r>
              <a:rPr kumimoji="1" lang="zh-CN" altLang="en-US" sz="2400" dirty="0">
                <a:latin typeface="隶书" pitchFamily="49" charset="-122"/>
                <a:ea typeface="隶书" pitchFamily="49" charset="-122"/>
              </a:rPr>
              <a:t>位</a:t>
            </a:r>
            <a:r>
              <a:rPr kumimoji="1" lang="en-US" altLang="zh-CN" sz="2400" dirty="0">
                <a:latin typeface="隶书" pitchFamily="49" charset="-122"/>
                <a:ea typeface="隶书" pitchFamily="49" charset="-122"/>
              </a:rPr>
              <a:t>)</a:t>
            </a:r>
            <a:endParaRPr lang="en-US" altLang="en-US" sz="2400" dirty="0">
              <a:latin typeface="隶书" pitchFamily="49" charset="-122"/>
              <a:ea typeface="隶书" pitchFamily="49" charset="-122"/>
            </a:endParaRPr>
          </a:p>
          <a:p>
            <a:pPr marL="190500" lvl="1">
              <a:lnSpc>
                <a:spcPct val="95000"/>
              </a:lnSpc>
              <a:buClr>
                <a:schemeClr val="accent2"/>
              </a:buClr>
              <a:buSzPct val="55000"/>
              <a:buFont typeface="Wingdings" pitchFamily="2" charset="2"/>
              <a:buChar char="n"/>
            </a:pPr>
            <a:r>
              <a:rPr kumimoji="1" lang="zh-CN" altLang="en-US" sz="2400" dirty="0">
                <a:latin typeface="隶书" pitchFamily="49" charset="-122"/>
                <a:ea typeface="隶书" pitchFamily="49" charset="-122"/>
              </a:rPr>
              <a:t>状态标志寄存器</a:t>
            </a:r>
            <a:r>
              <a:rPr kumimoji="1" lang="en-US" altLang="en-US" sz="2400" dirty="0">
                <a:latin typeface="隶书" pitchFamily="49" charset="-122"/>
                <a:ea typeface="隶书" pitchFamily="49" charset="-122"/>
              </a:rPr>
              <a:t>F</a:t>
            </a:r>
            <a:r>
              <a:rPr kumimoji="1" lang="en-US" altLang="zh-CN" sz="2400" dirty="0">
                <a:latin typeface="隶书" pitchFamily="49" charset="-122"/>
                <a:ea typeface="隶书" pitchFamily="49" charset="-122"/>
              </a:rPr>
              <a:t>R</a:t>
            </a:r>
            <a:r>
              <a:rPr kumimoji="1" lang="en-US" altLang="en-US" sz="2400" dirty="0">
                <a:latin typeface="隶书" pitchFamily="49" charset="-122"/>
                <a:ea typeface="隶书" pitchFamily="49" charset="-122"/>
              </a:rPr>
              <a:t>(16</a:t>
            </a:r>
            <a:r>
              <a:rPr kumimoji="1" lang="zh-CN" altLang="en-US" sz="2400" dirty="0">
                <a:latin typeface="隶书" pitchFamily="49" charset="-122"/>
                <a:ea typeface="隶书" pitchFamily="49" charset="-122"/>
              </a:rPr>
              <a:t>位</a:t>
            </a:r>
            <a:r>
              <a:rPr kumimoji="1" lang="en-US" altLang="zh-CN" sz="2400" dirty="0">
                <a:latin typeface="隶书" pitchFamily="49" charset="-122"/>
                <a:ea typeface="隶书" pitchFamily="49" charset="-122"/>
              </a:rPr>
              <a:t>)</a:t>
            </a:r>
            <a:endParaRPr kumimoji="1" lang="en-US" altLang="en-US" sz="2400" dirty="0">
              <a:latin typeface="隶书" pitchFamily="49" charset="-122"/>
              <a:ea typeface="隶书" pitchFamily="49" charset="-122"/>
            </a:endParaRPr>
          </a:p>
          <a:p>
            <a:pPr marL="190500" lvl="1">
              <a:lnSpc>
                <a:spcPct val="95000"/>
              </a:lnSpc>
              <a:buClr>
                <a:schemeClr val="accent2"/>
              </a:buClr>
              <a:buSzPct val="55000"/>
              <a:buFont typeface="Wingdings" pitchFamily="2" charset="2"/>
              <a:buChar char="n"/>
            </a:pPr>
            <a:r>
              <a:rPr kumimoji="1" lang="zh-CN" altLang="en-US" sz="2400" dirty="0">
                <a:latin typeface="隶书" pitchFamily="49" charset="-122"/>
                <a:ea typeface="隶书" pitchFamily="49" charset="-122"/>
              </a:rPr>
              <a:t>通用寄存器组</a:t>
            </a:r>
          </a:p>
          <a:p>
            <a:pPr marL="190500" lvl="1">
              <a:lnSpc>
                <a:spcPct val="95000"/>
              </a:lnSpc>
              <a:buClr>
                <a:schemeClr val="accent2"/>
              </a:buClr>
              <a:buSzPct val="55000"/>
              <a:buFont typeface="Wingdings" pitchFamily="2" charset="2"/>
              <a:buNone/>
            </a:pPr>
            <a:r>
              <a:rPr kumimoji="1" lang="zh-CN" altLang="en-US" sz="2400" dirty="0">
                <a:latin typeface="隶书" pitchFamily="49" charset="-122"/>
                <a:ea typeface="隶书" pitchFamily="49" charset="-122"/>
              </a:rPr>
              <a:t>  </a:t>
            </a:r>
            <a:r>
              <a:rPr kumimoji="1" lang="en-US" altLang="en-US" sz="2400" dirty="0">
                <a:latin typeface="隶书" pitchFamily="49" charset="-122"/>
                <a:ea typeface="隶书" pitchFamily="49" charset="-122"/>
              </a:rPr>
              <a:t>4</a:t>
            </a:r>
            <a:r>
              <a:rPr kumimoji="1" lang="zh-CN" altLang="en-US" sz="2400" dirty="0">
                <a:latin typeface="隶书" pitchFamily="49" charset="-122"/>
                <a:ea typeface="隶书" pitchFamily="49" charset="-122"/>
              </a:rPr>
              <a:t>个通用寄存器组</a:t>
            </a:r>
            <a:r>
              <a:rPr kumimoji="1" lang="en-US" altLang="zh-CN" sz="2400" dirty="0">
                <a:latin typeface="隶书" pitchFamily="49" charset="-122"/>
                <a:ea typeface="隶书" pitchFamily="49" charset="-122"/>
              </a:rPr>
              <a:t>(16</a:t>
            </a:r>
            <a:r>
              <a:rPr kumimoji="1" lang="zh-CN" altLang="en-US" sz="2400" dirty="0">
                <a:latin typeface="隶书" pitchFamily="49" charset="-122"/>
                <a:ea typeface="隶书" pitchFamily="49" charset="-122"/>
              </a:rPr>
              <a:t>位</a:t>
            </a:r>
            <a:r>
              <a:rPr kumimoji="1" lang="en-US" altLang="zh-CN" sz="2400" dirty="0">
                <a:latin typeface="隶书" pitchFamily="49" charset="-122"/>
                <a:ea typeface="隶书" pitchFamily="49" charset="-122"/>
              </a:rPr>
              <a:t>)</a:t>
            </a:r>
          </a:p>
          <a:p>
            <a:pPr marL="190500" lvl="1">
              <a:lnSpc>
                <a:spcPct val="95000"/>
              </a:lnSpc>
              <a:buClr>
                <a:schemeClr val="accent2"/>
              </a:buClr>
              <a:buSzPct val="55000"/>
              <a:buFont typeface="Wingdings" pitchFamily="2" charset="2"/>
              <a:buNone/>
            </a:pPr>
            <a:r>
              <a:rPr kumimoji="1" lang="en-US" altLang="zh-CN" sz="2400" dirty="0">
                <a:latin typeface="隶书" pitchFamily="49" charset="-122"/>
                <a:ea typeface="隶书" pitchFamily="49" charset="-122"/>
              </a:rPr>
              <a:t>     </a:t>
            </a:r>
            <a:r>
              <a:rPr kumimoji="1" lang="en-US" altLang="en-US" sz="2400" dirty="0">
                <a:latin typeface="隶书" pitchFamily="49" charset="-122"/>
                <a:ea typeface="隶书" pitchFamily="49" charset="-122"/>
              </a:rPr>
              <a:t>AX,BX,CX,DX</a:t>
            </a:r>
            <a:r>
              <a:rPr kumimoji="1" lang="zh-CN" altLang="zh-CN" sz="2400" dirty="0">
                <a:latin typeface="隶书" pitchFamily="49" charset="-122"/>
                <a:ea typeface="隶书" pitchFamily="49" charset="-122"/>
              </a:rPr>
              <a:t> </a:t>
            </a:r>
            <a:r>
              <a:rPr kumimoji="1" lang="en-US" altLang="zh-CN" sz="2400" dirty="0">
                <a:latin typeface="隶书" pitchFamily="49" charset="-122"/>
                <a:ea typeface="隶书" pitchFamily="49" charset="-122"/>
              </a:rPr>
              <a:t> </a:t>
            </a:r>
          </a:p>
          <a:p>
            <a:pPr marL="190500" lvl="1">
              <a:lnSpc>
                <a:spcPct val="95000"/>
              </a:lnSpc>
              <a:buClr>
                <a:schemeClr val="accent2"/>
              </a:buClr>
              <a:buSzPct val="55000"/>
              <a:buFont typeface="Wingdings" pitchFamily="2" charset="2"/>
              <a:buNone/>
            </a:pPr>
            <a:r>
              <a:rPr kumimoji="1" lang="en-US" altLang="zh-CN" sz="2400" dirty="0">
                <a:latin typeface="隶书" pitchFamily="49" charset="-122"/>
                <a:ea typeface="隶书" pitchFamily="49" charset="-122"/>
              </a:rPr>
              <a:t>  </a:t>
            </a:r>
            <a:r>
              <a:rPr kumimoji="1" lang="en-US" altLang="en-US" sz="2400" dirty="0">
                <a:latin typeface="隶书" pitchFamily="49" charset="-122"/>
                <a:ea typeface="隶书" pitchFamily="49" charset="-122"/>
              </a:rPr>
              <a:t>4</a:t>
            </a:r>
            <a:r>
              <a:rPr kumimoji="1" lang="zh-CN" altLang="en-US" sz="2400" dirty="0">
                <a:latin typeface="隶书" pitchFamily="49" charset="-122"/>
                <a:ea typeface="隶书" pitchFamily="49" charset="-122"/>
              </a:rPr>
              <a:t>个专用寄存器组</a:t>
            </a:r>
            <a:r>
              <a:rPr kumimoji="1" lang="en-US" altLang="zh-CN" sz="2400" dirty="0">
                <a:latin typeface="隶书" pitchFamily="49" charset="-122"/>
                <a:ea typeface="隶书" pitchFamily="49" charset="-122"/>
              </a:rPr>
              <a:t>(16</a:t>
            </a:r>
            <a:r>
              <a:rPr kumimoji="1" lang="zh-CN" altLang="en-US" sz="2400" dirty="0">
                <a:latin typeface="隶书" pitchFamily="49" charset="-122"/>
                <a:ea typeface="隶书" pitchFamily="49" charset="-122"/>
              </a:rPr>
              <a:t>位</a:t>
            </a:r>
            <a:r>
              <a:rPr kumimoji="1" lang="en-US" altLang="zh-CN" sz="2400" dirty="0">
                <a:latin typeface="隶书" pitchFamily="49" charset="-122"/>
                <a:ea typeface="隶书" pitchFamily="49" charset="-122"/>
              </a:rPr>
              <a:t>)</a:t>
            </a:r>
          </a:p>
          <a:p>
            <a:pPr marL="190500" lvl="1">
              <a:lnSpc>
                <a:spcPct val="95000"/>
              </a:lnSpc>
              <a:buClr>
                <a:schemeClr val="accent2"/>
              </a:buClr>
              <a:buSzPct val="55000"/>
              <a:buFont typeface="Wingdings" pitchFamily="2" charset="2"/>
              <a:buNone/>
            </a:pPr>
            <a:r>
              <a:rPr kumimoji="1" lang="en-US" altLang="zh-CN" sz="2400" dirty="0">
                <a:latin typeface="隶书" pitchFamily="49" charset="-122"/>
                <a:ea typeface="隶书" pitchFamily="49" charset="-122"/>
              </a:rPr>
              <a:t>     </a:t>
            </a:r>
            <a:r>
              <a:rPr kumimoji="1" lang="en-US" altLang="en-US" sz="2400" dirty="0">
                <a:latin typeface="隶书" pitchFamily="49" charset="-122"/>
                <a:ea typeface="隶书" pitchFamily="49" charset="-122"/>
              </a:rPr>
              <a:t>SP,BP,SI,DI</a:t>
            </a:r>
            <a:endParaRPr kumimoji="1" lang="en-US" altLang="zh-CN" sz="2400" dirty="0">
              <a:latin typeface="隶书" pitchFamily="49" charset="-122"/>
              <a:ea typeface="隶书" pitchFamily="49" charset="-122"/>
            </a:endParaRPr>
          </a:p>
          <a:p>
            <a:pPr marL="190500" lvl="1">
              <a:lnSpc>
                <a:spcPct val="95000"/>
              </a:lnSpc>
              <a:buClr>
                <a:schemeClr val="accent2"/>
              </a:buClr>
              <a:buSzPct val="55000"/>
              <a:buFont typeface="Wingdings" pitchFamily="2" charset="2"/>
              <a:buNone/>
            </a:pPr>
            <a:r>
              <a:rPr kumimoji="1" lang="en-US" altLang="zh-CN" sz="2400" dirty="0">
                <a:latin typeface="隶书" pitchFamily="49" charset="-122"/>
                <a:ea typeface="隶书" pitchFamily="49" charset="-122"/>
              </a:rPr>
              <a:t>  </a:t>
            </a:r>
            <a:r>
              <a:rPr kumimoji="1" lang="zh-CN" altLang="en-US" sz="2400" dirty="0">
                <a:latin typeface="隶书" pitchFamily="49" charset="-122"/>
                <a:ea typeface="隶书" pitchFamily="49" charset="-122"/>
              </a:rPr>
              <a:t>数据暂存器</a:t>
            </a:r>
            <a:r>
              <a:rPr kumimoji="1" lang="en-US" altLang="zh-CN" sz="2400" dirty="0">
                <a:latin typeface="隶书" pitchFamily="49" charset="-122"/>
                <a:ea typeface="隶书" pitchFamily="49" charset="-122"/>
              </a:rPr>
              <a:t>(</a:t>
            </a:r>
            <a:r>
              <a:rPr kumimoji="1" lang="en-US" altLang="en-US" sz="2400" dirty="0">
                <a:latin typeface="隶书" pitchFamily="49" charset="-122"/>
                <a:ea typeface="隶书" pitchFamily="49" charset="-122"/>
              </a:rPr>
              <a:t>16</a:t>
            </a:r>
            <a:r>
              <a:rPr kumimoji="1" lang="zh-CN" altLang="en-US" sz="2400" dirty="0">
                <a:latin typeface="隶书" pitchFamily="49" charset="-122"/>
                <a:ea typeface="隶书" pitchFamily="49" charset="-122"/>
              </a:rPr>
              <a:t>位</a:t>
            </a:r>
            <a:r>
              <a:rPr kumimoji="1" lang="en-US" altLang="zh-CN" sz="2400" dirty="0">
                <a:latin typeface="隶书" pitchFamily="49" charset="-122"/>
                <a:ea typeface="隶书" pitchFamily="49" charset="-122"/>
              </a:rPr>
              <a:t>)</a:t>
            </a:r>
            <a:r>
              <a:rPr kumimoji="1" lang="en-US" altLang="en-US" sz="2400" dirty="0">
                <a:latin typeface="隶书" pitchFamily="49" charset="-122"/>
                <a:ea typeface="隶书" pitchFamily="49" charset="-122"/>
              </a:rPr>
              <a:t> </a:t>
            </a:r>
            <a:endParaRPr kumimoji="1" lang="en-US" altLang="zh-CN" sz="2400" dirty="0">
              <a:latin typeface="隶书" pitchFamily="49" charset="-122"/>
              <a:ea typeface="隶书" pitchFamily="49" charset="-122"/>
            </a:endParaRPr>
          </a:p>
          <a:p>
            <a:pPr marL="190500" lvl="1">
              <a:lnSpc>
                <a:spcPct val="95000"/>
              </a:lnSpc>
              <a:spcBef>
                <a:spcPct val="50000"/>
              </a:spcBef>
              <a:buClr>
                <a:schemeClr val="accent2"/>
              </a:buClr>
              <a:buSzPct val="55000"/>
              <a:buFont typeface="Wingdings" pitchFamily="2" charset="2"/>
              <a:buChar char="n"/>
            </a:pPr>
            <a:r>
              <a:rPr kumimoji="1" lang="en-US" altLang="zh-CN" sz="2400" dirty="0">
                <a:latin typeface="隶书" pitchFamily="49" charset="-122"/>
                <a:ea typeface="隶书" pitchFamily="49" charset="-122"/>
              </a:rPr>
              <a:t>EU</a:t>
            </a:r>
            <a:r>
              <a:rPr kumimoji="1" lang="zh-CN" altLang="zh-CN" sz="2400" dirty="0">
                <a:latin typeface="隶书" pitchFamily="49" charset="-122"/>
                <a:ea typeface="隶书" pitchFamily="49" charset="-122"/>
              </a:rPr>
              <a:t>控制电路</a:t>
            </a:r>
            <a:endParaRPr kumimoji="1" lang="zh-CN" altLang="en-US" sz="2400" dirty="0">
              <a:latin typeface="隶书" pitchFamily="49" charset="-122"/>
              <a:ea typeface="隶书" pitchFamily="49" charset="-122"/>
            </a:endParaRPr>
          </a:p>
        </p:txBody>
      </p:sp>
    </p:spTree>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3800475" y="871538"/>
            <a:ext cx="2643188" cy="4672012"/>
          </a:xfrm>
          <a:prstGeom prst="rect">
            <a:avLst/>
          </a:prstGeom>
          <a:solidFill>
            <a:srgbClr val="66FFFF"/>
          </a:solidFill>
          <a:ln w="9525" algn="ctr">
            <a:noFill/>
            <a:miter lim="800000"/>
            <a:headEnd/>
            <a:tailEnd/>
          </a:ln>
        </p:spPr>
        <p:txBody>
          <a:bodyPr wrap="none" anchor="ctr"/>
          <a:lstStyle/>
          <a:p>
            <a:endParaRPr lang="zh-CN" altLang="en-US"/>
          </a:p>
        </p:txBody>
      </p:sp>
      <p:graphicFrame>
        <p:nvGraphicFramePr>
          <p:cNvPr id="5122" name="Object 5"/>
          <p:cNvGraphicFramePr>
            <a:graphicFrameLocks noChangeAspect="1"/>
          </p:cNvGraphicFramePr>
          <p:nvPr/>
        </p:nvGraphicFramePr>
        <p:xfrm>
          <a:off x="3771900" y="850900"/>
          <a:ext cx="5372100" cy="4700588"/>
        </p:xfrm>
        <a:graphic>
          <a:graphicData uri="http://schemas.openxmlformats.org/presentationml/2006/ole">
            <mc:AlternateContent xmlns:mc="http://schemas.openxmlformats.org/markup-compatibility/2006">
              <mc:Choice xmlns:v="urn:schemas-microsoft-com:vml" Requires="v">
                <p:oleObj spid="_x0000_s5142" name="Microsoft Drawing" r:id="rId3" imgW="3073320" imgH="2876400" progId="MSDraw">
                  <p:embed/>
                </p:oleObj>
              </mc:Choice>
              <mc:Fallback>
                <p:oleObj name="Microsoft Drawing" r:id="rId3" imgW="3073320" imgH="287640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850900"/>
                        <a:ext cx="5372100" cy="4700588"/>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232454" name="Rectangle 6" descr="纸莎草纸"/>
          <p:cNvSpPr>
            <a:spLocks noChangeArrowheads="1"/>
          </p:cNvSpPr>
          <p:nvPr/>
        </p:nvSpPr>
        <p:spPr bwMode="auto">
          <a:xfrm>
            <a:off x="250825" y="333375"/>
            <a:ext cx="2320925" cy="414338"/>
          </a:xfrm>
          <a:prstGeom prst="rect">
            <a:avLst/>
          </a:prstGeom>
          <a:blipFill dpi="0" rotWithShape="1">
            <a:blip r:embed="rId5"/>
            <a:srcRect/>
            <a:tile tx="0" ty="0" sx="100000" sy="100000" flip="none" algn="tl"/>
          </a:blipFill>
          <a:ln w="9525">
            <a:noFill/>
            <a:miter lim="800000"/>
            <a:headEnd/>
            <a:tailEnd/>
          </a:ln>
          <a:effectLst>
            <a:outerShdw dist="107763" dir="2700000" algn="ctr" rotWithShape="0">
              <a:srgbClr val="969696">
                <a:alpha val="50000"/>
              </a:srgbClr>
            </a:outerShdw>
          </a:effectLst>
        </p:spPr>
        <p:txBody>
          <a:bodyPr/>
          <a:lstStyle/>
          <a:p>
            <a:pPr marL="342900" indent="-342900">
              <a:lnSpc>
                <a:spcPct val="90000"/>
              </a:lnSpc>
              <a:spcBef>
                <a:spcPct val="20000"/>
              </a:spcBef>
              <a:buClr>
                <a:schemeClr val="accent2"/>
              </a:buClr>
              <a:buFont typeface="Wingdings" pitchFamily="2" charset="2"/>
              <a:buNone/>
              <a:defRPr/>
            </a:pPr>
            <a:r>
              <a:rPr kumimoji="1" lang="zh-CN" altLang="en-US" sz="2400">
                <a:latin typeface="黑体" pitchFamily="2" charset="-122"/>
                <a:ea typeface="黑体" pitchFamily="2" charset="-122"/>
              </a:rPr>
              <a:t>执行单元（</a:t>
            </a:r>
            <a:r>
              <a:rPr kumimoji="1" lang="en-US" altLang="en-US" sz="2400">
                <a:latin typeface="黑体" pitchFamily="2" charset="-122"/>
                <a:ea typeface="黑体" pitchFamily="2" charset="-122"/>
              </a:rPr>
              <a:t>EU</a:t>
            </a:r>
            <a:r>
              <a:rPr kumimoji="1" lang="zh-CN" altLang="en-US" sz="2400">
                <a:latin typeface="黑体" pitchFamily="2" charset="-122"/>
                <a:ea typeface="黑体" pitchFamily="2" charset="-122"/>
              </a:rPr>
              <a:t>）</a:t>
            </a:r>
          </a:p>
        </p:txBody>
      </p:sp>
      <p:sp>
        <p:nvSpPr>
          <p:cNvPr id="232455" name="Rectangle 7"/>
          <p:cNvSpPr>
            <a:spLocks noChangeArrowheads="1"/>
          </p:cNvSpPr>
          <p:nvPr/>
        </p:nvSpPr>
        <p:spPr bwMode="auto">
          <a:xfrm>
            <a:off x="74613" y="765175"/>
            <a:ext cx="3690937" cy="5608638"/>
          </a:xfrm>
          <a:prstGeom prst="rect">
            <a:avLst/>
          </a:prstGeom>
          <a:noFill/>
          <a:ln w="12700" cap="sq">
            <a:noFill/>
            <a:miter lim="800000"/>
            <a:headEnd type="none" w="sm" len="sm"/>
            <a:tailEnd type="none" w="sm" len="sm"/>
          </a:ln>
          <a:effectLst/>
        </p:spPr>
        <p:txBody>
          <a:bodyPr/>
          <a:lstStyle/>
          <a:p>
            <a:pPr>
              <a:lnSpc>
                <a:spcPct val="130000"/>
              </a:lnSpc>
              <a:spcBef>
                <a:spcPct val="20000"/>
              </a:spcBef>
              <a:buClr>
                <a:schemeClr val="tx2"/>
              </a:buClr>
              <a:defRPr/>
            </a:pPr>
            <a:r>
              <a:rPr lang="zh-CN" altLang="en-US" sz="2400" b="1" dirty="0">
                <a:solidFill>
                  <a:srgbClr val="FF0000"/>
                </a:solidFill>
                <a:effectLst>
                  <a:outerShdw blurRad="38100" dist="38100" dir="2700000" algn="tl">
                    <a:srgbClr val="C0C0C0"/>
                  </a:outerShdw>
                </a:effectLst>
                <a:latin typeface="华文细黑" pitchFamily="2" charset="-122"/>
                <a:ea typeface="华文细黑" pitchFamily="2" charset="-122"/>
              </a:rPr>
              <a:t>（</a:t>
            </a:r>
            <a:r>
              <a:rPr lang="en-US" altLang="zh-CN" sz="2400" b="1" dirty="0">
                <a:solidFill>
                  <a:srgbClr val="FF0000"/>
                </a:solidFill>
                <a:effectLst>
                  <a:outerShdw blurRad="38100" dist="38100" dir="2700000" algn="tl">
                    <a:srgbClr val="C0C0C0"/>
                  </a:outerShdw>
                </a:effectLst>
                <a:latin typeface="华文细黑" pitchFamily="2" charset="-122"/>
                <a:ea typeface="华文细黑" pitchFamily="2" charset="-122"/>
              </a:rPr>
              <a:t>b</a:t>
            </a:r>
            <a:r>
              <a:rPr lang="zh-CN" altLang="en-US" sz="2400" b="1" dirty="0">
                <a:solidFill>
                  <a:srgbClr val="FF0000"/>
                </a:solidFill>
                <a:effectLst>
                  <a:outerShdw blurRad="38100" dist="38100" dir="2700000" algn="tl">
                    <a:srgbClr val="C0C0C0"/>
                  </a:outerShdw>
                </a:effectLst>
                <a:latin typeface="华文细黑" pitchFamily="2" charset="-122"/>
                <a:ea typeface="华文细黑" pitchFamily="2" charset="-122"/>
              </a:rPr>
              <a:t>）功能</a:t>
            </a:r>
          </a:p>
          <a:p>
            <a:pPr>
              <a:lnSpc>
                <a:spcPct val="130000"/>
              </a:lnSpc>
              <a:spcBef>
                <a:spcPct val="20000"/>
              </a:spcBef>
              <a:buClr>
                <a:schemeClr val="tx2"/>
              </a:buClr>
              <a:defRPr/>
            </a:pPr>
            <a:r>
              <a:rPr lang="zh-CN" altLang="en-US" b="1" dirty="0">
                <a:solidFill>
                  <a:srgbClr val="FF0000"/>
                </a:solidFill>
                <a:effectLst>
                  <a:outerShdw blurRad="38100" dist="38100" dir="2700000" algn="tl">
                    <a:srgbClr val="C0C0C0"/>
                  </a:outerShdw>
                </a:effectLst>
                <a:latin typeface="华文细黑" pitchFamily="2" charset="-122"/>
                <a:ea typeface="华文细黑" pitchFamily="2" charset="-122"/>
              </a:rPr>
              <a:t>             </a:t>
            </a:r>
            <a:r>
              <a:rPr lang="zh-CN" altLang="en-US" sz="2400" b="1" dirty="0">
                <a:effectLst>
                  <a:outerShdw blurRad="38100" dist="38100" dir="2700000" algn="tl">
                    <a:srgbClr val="C0C0C0"/>
                  </a:outerShdw>
                </a:effectLst>
                <a:latin typeface="隶书" pitchFamily="49" charset="-122"/>
                <a:ea typeface="隶书" pitchFamily="49" charset="-122"/>
              </a:rPr>
              <a:t>执行指令</a:t>
            </a:r>
          </a:p>
          <a:p>
            <a:pPr marL="476250" lvl="1" indent="-282575">
              <a:lnSpc>
                <a:spcPct val="90000"/>
              </a:lnSpc>
              <a:buClr>
                <a:schemeClr val="tx1"/>
              </a:buClr>
              <a:buFontTx/>
              <a:buChar char="•"/>
              <a:defRPr/>
            </a:pPr>
            <a:r>
              <a:rPr lang="zh-CN" altLang="en-US" sz="2400" dirty="0">
                <a:latin typeface="隶书" pitchFamily="49" charset="-122"/>
                <a:ea typeface="隶书" pitchFamily="49" charset="-122"/>
              </a:rPr>
              <a:t>从</a:t>
            </a:r>
            <a:r>
              <a:rPr lang="en-US" altLang="en-US" sz="2400" dirty="0">
                <a:latin typeface="隶书" pitchFamily="49" charset="-122"/>
                <a:ea typeface="隶书" pitchFamily="49" charset="-122"/>
              </a:rPr>
              <a:t>BIU</a:t>
            </a:r>
            <a:r>
              <a:rPr lang="zh-CN" altLang="en-US" sz="2400" dirty="0">
                <a:latin typeface="隶书" pitchFamily="49" charset="-122"/>
                <a:ea typeface="隶书" pitchFamily="49" charset="-122"/>
              </a:rPr>
              <a:t>指令队列中</a:t>
            </a:r>
            <a:r>
              <a:rPr lang="zh-CN" altLang="en-US" sz="2400" b="1" dirty="0">
                <a:solidFill>
                  <a:srgbClr val="0000FF"/>
                </a:solidFill>
                <a:latin typeface="隶书" pitchFamily="49" charset="-122"/>
                <a:ea typeface="隶书" pitchFamily="49" charset="-122"/>
              </a:rPr>
              <a:t>读取指令</a:t>
            </a:r>
            <a:endParaRPr lang="zh-CN" altLang="en-US" sz="2400" dirty="0">
              <a:solidFill>
                <a:srgbClr val="0000FF"/>
              </a:solidFill>
              <a:latin typeface="隶书" pitchFamily="49" charset="-122"/>
              <a:ea typeface="隶书" pitchFamily="49" charset="-122"/>
            </a:endParaRPr>
          </a:p>
          <a:p>
            <a:pPr marL="476250" lvl="1" indent="-282575">
              <a:lnSpc>
                <a:spcPct val="90000"/>
              </a:lnSpc>
              <a:buClr>
                <a:schemeClr val="tx1"/>
              </a:buClr>
              <a:buFontTx/>
              <a:buChar char="•"/>
              <a:defRPr/>
            </a:pPr>
            <a:r>
              <a:rPr lang="zh-CN" altLang="en-US" sz="2400" dirty="0">
                <a:latin typeface="隶书" pitchFamily="49" charset="-122"/>
                <a:ea typeface="隶书" pitchFamily="49" charset="-122"/>
              </a:rPr>
              <a:t>由</a:t>
            </a:r>
            <a:r>
              <a:rPr lang="en-US" altLang="en-US" sz="2400" dirty="0">
                <a:latin typeface="隶书" pitchFamily="49" charset="-122"/>
                <a:ea typeface="隶书" pitchFamily="49" charset="-122"/>
              </a:rPr>
              <a:t>EU</a:t>
            </a:r>
            <a:r>
              <a:rPr lang="zh-CN" altLang="en-US" sz="2400" dirty="0">
                <a:latin typeface="隶书" pitchFamily="49" charset="-122"/>
                <a:ea typeface="隶书" pitchFamily="49" charset="-122"/>
              </a:rPr>
              <a:t>控制电路对</a:t>
            </a:r>
            <a:r>
              <a:rPr lang="zh-CN" altLang="en-US" sz="2400" b="1" dirty="0">
                <a:solidFill>
                  <a:srgbClr val="0000FF"/>
                </a:solidFill>
                <a:latin typeface="隶书" pitchFamily="49" charset="-122"/>
                <a:ea typeface="隶书" pitchFamily="49" charset="-122"/>
              </a:rPr>
              <a:t>指令</a:t>
            </a:r>
            <a:r>
              <a:rPr lang="zh-CN" altLang="en-US" sz="2400" dirty="0">
                <a:latin typeface="隶书" pitchFamily="49" charset="-122"/>
                <a:ea typeface="隶书" pitchFamily="49" charset="-122"/>
              </a:rPr>
              <a:t>进行</a:t>
            </a:r>
            <a:r>
              <a:rPr lang="zh-CN" altLang="en-US" sz="2400" b="1" dirty="0">
                <a:solidFill>
                  <a:srgbClr val="0000FF"/>
                </a:solidFill>
                <a:latin typeface="隶书" pitchFamily="49" charset="-122"/>
                <a:ea typeface="隶书" pitchFamily="49" charset="-122"/>
              </a:rPr>
              <a:t>译码</a:t>
            </a:r>
            <a:r>
              <a:rPr lang="zh-CN" altLang="en-US" sz="2400" dirty="0">
                <a:latin typeface="隶书" pitchFamily="49" charset="-122"/>
                <a:ea typeface="隶书" pitchFamily="49" charset="-122"/>
              </a:rPr>
              <a:t>分析，指出操作性质及对象</a:t>
            </a:r>
          </a:p>
          <a:p>
            <a:pPr marL="476250" lvl="1" indent="-282575">
              <a:lnSpc>
                <a:spcPct val="90000"/>
              </a:lnSpc>
              <a:buClr>
                <a:schemeClr val="tx1"/>
              </a:buClr>
              <a:buFontTx/>
              <a:buChar char="•"/>
              <a:defRPr/>
            </a:pPr>
            <a:r>
              <a:rPr lang="zh-CN" altLang="en-US" sz="2400" dirty="0">
                <a:latin typeface="隶书" pitchFamily="49" charset="-122"/>
                <a:ea typeface="隶书" pitchFamily="49" charset="-122"/>
              </a:rPr>
              <a:t>在</a:t>
            </a:r>
            <a:r>
              <a:rPr lang="en-US" altLang="en-US" sz="2400" dirty="0">
                <a:latin typeface="隶书" pitchFamily="49" charset="-122"/>
                <a:ea typeface="隶书" pitchFamily="49" charset="-122"/>
              </a:rPr>
              <a:t>EU</a:t>
            </a:r>
            <a:r>
              <a:rPr lang="zh-CN" altLang="en-US" sz="2400" dirty="0">
                <a:latin typeface="隶书" pitchFamily="49" charset="-122"/>
                <a:ea typeface="隶书" pitchFamily="49" charset="-122"/>
              </a:rPr>
              <a:t>中</a:t>
            </a:r>
            <a:r>
              <a:rPr lang="zh-CN" altLang="en-US" sz="2400" b="1" dirty="0">
                <a:solidFill>
                  <a:srgbClr val="0000FF"/>
                </a:solidFill>
                <a:latin typeface="隶书" pitchFamily="49" charset="-122"/>
                <a:ea typeface="隶书" pitchFamily="49" charset="-122"/>
              </a:rPr>
              <a:t>计算</a:t>
            </a:r>
            <a:r>
              <a:rPr lang="zh-CN" altLang="en-US" sz="2400" dirty="0">
                <a:latin typeface="隶书" pitchFamily="49" charset="-122"/>
                <a:ea typeface="隶书" pitchFamily="49" charset="-122"/>
              </a:rPr>
              <a:t>出操作数的</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a:t>
            </a:r>
            <a:r>
              <a:rPr lang="zh-CN" altLang="en-US" sz="2400" b="1" dirty="0">
                <a:solidFill>
                  <a:srgbClr val="0000FF"/>
                </a:solidFill>
                <a:latin typeface="隶书" pitchFamily="49" charset="-122"/>
                <a:ea typeface="隶书" pitchFamily="49" charset="-122"/>
              </a:rPr>
              <a:t>地址偏移量</a:t>
            </a:r>
            <a:r>
              <a:rPr lang="zh-CN" altLang="en-US" sz="2400" dirty="0">
                <a:latin typeface="隶书" pitchFamily="49" charset="-122"/>
                <a:ea typeface="隶书" pitchFamily="49" charset="-122"/>
              </a:rPr>
              <a:t>送给</a:t>
            </a:r>
            <a:r>
              <a:rPr lang="en-US" altLang="en-US" sz="2400" dirty="0">
                <a:latin typeface="隶书" pitchFamily="49" charset="-122"/>
                <a:ea typeface="隶书" pitchFamily="49" charset="-122"/>
              </a:rPr>
              <a:t>BIU</a:t>
            </a:r>
            <a:r>
              <a:rPr lang="zh-CN" altLang="en-US" sz="2400" dirty="0">
                <a:latin typeface="隶书" pitchFamily="49" charset="-122"/>
                <a:ea typeface="隶书" pitchFamily="49" charset="-122"/>
              </a:rPr>
              <a:t>，由</a:t>
            </a:r>
            <a:r>
              <a:rPr lang="en-US" altLang="en-US" sz="2400" dirty="0">
                <a:latin typeface="隶书" pitchFamily="49" charset="-122"/>
                <a:ea typeface="隶书" pitchFamily="49" charset="-122"/>
              </a:rPr>
              <a:t>BIU</a:t>
            </a:r>
            <a:r>
              <a:rPr lang="zh-CN" altLang="en-US" sz="2400" dirty="0">
                <a:latin typeface="隶书" pitchFamily="49" charset="-122"/>
                <a:ea typeface="隶书" pitchFamily="49" charset="-122"/>
              </a:rPr>
              <a:t>的∑形成</a:t>
            </a:r>
            <a:r>
              <a:rPr lang="en-US" altLang="zh-CN" sz="2400" dirty="0">
                <a:latin typeface="隶书" pitchFamily="49" charset="-122"/>
                <a:ea typeface="隶书" pitchFamily="49" charset="-122"/>
              </a:rPr>
              <a:t>20</a:t>
            </a:r>
            <a:r>
              <a:rPr lang="zh-CN" altLang="en-US" sz="2400" dirty="0">
                <a:latin typeface="隶书" pitchFamily="49" charset="-122"/>
                <a:ea typeface="隶书" pitchFamily="49" charset="-122"/>
              </a:rPr>
              <a:t>位绝对地址</a:t>
            </a:r>
          </a:p>
          <a:p>
            <a:pPr marL="476250" lvl="1" indent="-282575">
              <a:lnSpc>
                <a:spcPct val="90000"/>
              </a:lnSpc>
              <a:buClr>
                <a:schemeClr val="tx1"/>
              </a:buClr>
              <a:buFontTx/>
              <a:buChar char="•"/>
              <a:defRPr/>
            </a:pPr>
            <a:r>
              <a:rPr lang="zh-CN" altLang="en-US" sz="2400" dirty="0">
                <a:latin typeface="隶书" pitchFamily="49" charset="-122"/>
                <a:ea typeface="隶书" pitchFamily="49" charset="-122"/>
              </a:rPr>
              <a:t>将取来的</a:t>
            </a:r>
            <a:r>
              <a:rPr lang="zh-CN" altLang="en-US" sz="2400" b="1" dirty="0">
                <a:solidFill>
                  <a:srgbClr val="0000FF"/>
                </a:solidFill>
                <a:latin typeface="隶书" pitchFamily="49" charset="-122"/>
                <a:ea typeface="隶书" pitchFamily="49" charset="-122"/>
              </a:rPr>
              <a:t>操作数</a:t>
            </a:r>
            <a:r>
              <a:rPr lang="zh-CN" altLang="en-US" sz="2400" dirty="0">
                <a:latin typeface="隶书" pitchFamily="49" charset="-122"/>
                <a:ea typeface="隶书" pitchFamily="49" charset="-122"/>
              </a:rPr>
              <a:t>经系统数据总线送</a:t>
            </a:r>
            <a:r>
              <a:rPr lang="en-US" altLang="en-US" sz="2400" dirty="0">
                <a:latin typeface="隶书" pitchFamily="49" charset="-122"/>
                <a:ea typeface="隶书" pitchFamily="49" charset="-122"/>
              </a:rPr>
              <a:t>ALU</a:t>
            </a:r>
            <a:r>
              <a:rPr lang="zh-CN" altLang="en-US" sz="2400" dirty="0">
                <a:latin typeface="隶书" pitchFamily="49" charset="-122"/>
                <a:ea typeface="隶书" pitchFamily="49" charset="-122"/>
              </a:rPr>
              <a:t>进行指定</a:t>
            </a:r>
            <a:r>
              <a:rPr lang="zh-CN" altLang="en-US" sz="2400" b="1" dirty="0">
                <a:solidFill>
                  <a:srgbClr val="0000FF"/>
                </a:solidFill>
                <a:latin typeface="隶书" pitchFamily="49" charset="-122"/>
                <a:ea typeface="隶书" pitchFamily="49" charset="-122"/>
              </a:rPr>
              <a:t>操作</a:t>
            </a:r>
            <a:endParaRPr lang="zh-CN" altLang="en-US" sz="2400" dirty="0">
              <a:latin typeface="隶书" pitchFamily="49" charset="-122"/>
              <a:ea typeface="隶书" pitchFamily="49" charset="-122"/>
            </a:endParaRPr>
          </a:p>
          <a:p>
            <a:pPr marL="476250" lvl="1" indent="-282575">
              <a:lnSpc>
                <a:spcPct val="90000"/>
              </a:lnSpc>
              <a:buClr>
                <a:schemeClr val="tx1"/>
              </a:buClr>
              <a:buFontTx/>
              <a:buChar char="•"/>
              <a:defRPr/>
            </a:pPr>
            <a:r>
              <a:rPr lang="zh-CN" altLang="en-US" sz="2400" b="1" dirty="0">
                <a:solidFill>
                  <a:srgbClr val="0000FF"/>
                </a:solidFill>
                <a:latin typeface="隶书" pitchFamily="49" charset="-122"/>
                <a:ea typeface="隶书" pitchFamily="49" charset="-122"/>
              </a:rPr>
              <a:t>运算结果</a:t>
            </a:r>
            <a:r>
              <a:rPr lang="zh-CN" altLang="en-US" sz="2400" dirty="0">
                <a:latin typeface="隶书" pitchFamily="49" charset="-122"/>
                <a:ea typeface="隶书" pitchFamily="49" charset="-122"/>
              </a:rPr>
              <a:t>经内部总线送到指定位置</a:t>
            </a:r>
          </a:p>
        </p:txBody>
      </p:sp>
    </p:spTree>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4643438" y="1247775"/>
          <a:ext cx="4176712" cy="3910013"/>
        </p:xfrm>
        <a:graphic>
          <a:graphicData uri="http://schemas.openxmlformats.org/presentationml/2006/ole">
            <mc:AlternateContent xmlns:mc="http://schemas.openxmlformats.org/markup-compatibility/2006">
              <mc:Choice xmlns:v="urn:schemas-microsoft-com:vml" Requires="v">
                <p:oleObj spid="_x0000_s6166" name="Microsoft Drawing" r:id="rId3" imgW="3073320" imgH="2876400" progId="MSDraw">
                  <p:embed/>
                </p:oleObj>
              </mc:Choice>
              <mc:Fallback>
                <p:oleObj name="Microsoft Drawing" r:id="rId3" imgW="3073320" imgH="2876400" progId="MSDra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247775"/>
                        <a:ext cx="4176712" cy="391001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281603" name="Text Box 3"/>
          <p:cNvSpPr txBox="1">
            <a:spLocks noChangeArrowheads="1"/>
          </p:cNvSpPr>
          <p:nvPr/>
        </p:nvSpPr>
        <p:spPr bwMode="auto">
          <a:xfrm>
            <a:off x="231775" y="352425"/>
            <a:ext cx="4411663" cy="6463308"/>
          </a:xfrm>
          <a:prstGeom prst="rect">
            <a:avLst/>
          </a:prstGeom>
          <a:noFill/>
          <a:ln w="9525">
            <a:noFill/>
            <a:miter lim="800000"/>
            <a:headEnd/>
            <a:tailEnd/>
          </a:ln>
          <a:effectLst/>
        </p:spPr>
        <p:txBody>
          <a:bodyPr>
            <a:spAutoFit/>
          </a:bodyPr>
          <a:lstStyle/>
          <a:p>
            <a:pPr marL="268288" indent="-268288" algn="r">
              <a:defRPr/>
            </a:pPr>
            <a:r>
              <a:rPr lang="zh-CN" altLang="en-US" sz="3600" dirty="0">
                <a:effectLst>
                  <a:outerShdw blurRad="38100" dist="38100" dir="2700000" algn="tl">
                    <a:srgbClr val="000000">
                      <a:alpha val="43137"/>
                    </a:srgbClr>
                  </a:outerShdw>
                </a:effectLst>
                <a:latin typeface="隶书" pitchFamily="49" charset="-122"/>
                <a:ea typeface="隶书" pitchFamily="49" charset="-122"/>
              </a:rPr>
              <a:t>两部分的配合工作</a:t>
            </a:r>
          </a:p>
          <a:p>
            <a:pPr marL="268288" indent="-268288">
              <a:defRPr/>
            </a:pPr>
            <a:endParaRPr lang="zh-CN" altLang="en-US" dirty="0"/>
          </a:p>
          <a:p>
            <a:pPr marL="268288" indent="-268288">
              <a:defRPr/>
            </a:pPr>
            <a:r>
              <a:rPr lang="zh-CN" altLang="en-US" sz="2400" dirty="0">
                <a:solidFill>
                  <a:srgbClr val="0000FF"/>
                </a:solidFill>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rPr>
              <a:t>EU</a:t>
            </a:r>
            <a:r>
              <a:rPr lang="zh-CN" altLang="en-US" sz="2400" dirty="0">
                <a:latin typeface="隶书" pitchFamily="49" charset="-122"/>
                <a:ea typeface="隶书" pitchFamily="49" charset="-122"/>
              </a:rPr>
              <a:t>每执行完一条指令，从指令队列队首取指。系统初始化后，指令队列为空，</a:t>
            </a:r>
            <a:r>
              <a:rPr lang="en-US" altLang="zh-CN" sz="2400" dirty="0">
                <a:latin typeface="隶书" pitchFamily="49" charset="-122"/>
                <a:ea typeface="隶书" pitchFamily="49" charset="-122"/>
              </a:rPr>
              <a:t>EU</a:t>
            </a:r>
            <a:r>
              <a:rPr lang="zh-CN" altLang="en-US" sz="2400" dirty="0">
                <a:latin typeface="隶书" pitchFamily="49" charset="-122"/>
                <a:ea typeface="隶书" pitchFamily="49" charset="-122"/>
              </a:rPr>
              <a:t>等待</a:t>
            </a:r>
            <a:r>
              <a:rPr lang="en-US" altLang="zh-CN" sz="2400" dirty="0">
                <a:latin typeface="隶书" pitchFamily="49" charset="-122"/>
                <a:ea typeface="隶书" pitchFamily="49" charset="-122"/>
              </a:rPr>
              <a:t>BIU</a:t>
            </a:r>
            <a:r>
              <a:rPr lang="zh-CN" altLang="en-US" sz="2400" dirty="0">
                <a:latin typeface="隶书" pitchFamily="49" charset="-122"/>
                <a:ea typeface="隶书" pitchFamily="49" charset="-122"/>
              </a:rPr>
              <a:t>从内存取指，填充指令队列。 </a:t>
            </a:r>
          </a:p>
          <a:p>
            <a:pPr marL="268288" indent="-268288">
              <a:defRPr/>
            </a:pPr>
            <a:r>
              <a:rPr lang="zh-CN" altLang="en-US" sz="2400" dirty="0">
                <a:solidFill>
                  <a:srgbClr val="0000FF"/>
                </a:solidFill>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rPr>
              <a:t>BIU</a:t>
            </a:r>
            <a:r>
              <a:rPr lang="zh-CN" altLang="en-US" sz="2400" dirty="0">
                <a:latin typeface="隶书" pitchFamily="49" charset="-122"/>
                <a:ea typeface="隶书" pitchFamily="49" charset="-122"/>
              </a:rPr>
              <a:t>中的指令队列有</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个或</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个以上字节为空时，</a:t>
            </a:r>
            <a:r>
              <a:rPr lang="en-US" altLang="zh-CN" sz="2400" dirty="0">
                <a:latin typeface="隶书" pitchFamily="49" charset="-122"/>
                <a:ea typeface="隶书" pitchFamily="49" charset="-122"/>
              </a:rPr>
              <a:t>BIU</a:t>
            </a:r>
            <a:r>
              <a:rPr lang="zh-CN" altLang="en-US" sz="2400" dirty="0">
                <a:latin typeface="隶书" pitchFamily="49" charset="-122"/>
                <a:ea typeface="隶书" pitchFamily="49" charset="-122"/>
              </a:rPr>
              <a:t>自动启动总线周期，取指填充指令队列。直至队列满，进入空闲状态。</a:t>
            </a:r>
          </a:p>
          <a:p>
            <a:pPr marL="268288" indent="-268288">
              <a:defRPr/>
            </a:pPr>
            <a:r>
              <a:rPr lang="zh-CN" altLang="en-US" sz="2400" dirty="0">
                <a:solidFill>
                  <a:srgbClr val="0000FF"/>
                </a:solidFill>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rPr>
              <a:t>EU</a:t>
            </a:r>
            <a:r>
              <a:rPr lang="zh-CN" altLang="en-US" sz="2400" dirty="0">
                <a:latin typeface="隶书" pitchFamily="49" charset="-122"/>
                <a:ea typeface="隶书" pitchFamily="49" charset="-122"/>
              </a:rPr>
              <a:t>取得指令，译码并执行指令。若指令需要取操作数或存操作结果，需访问存储器或</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EU</a:t>
            </a:r>
            <a:r>
              <a:rPr lang="zh-CN" altLang="en-US" sz="2400" dirty="0">
                <a:latin typeface="隶书" pitchFamily="49" charset="-122"/>
                <a:ea typeface="隶书" pitchFamily="49" charset="-122"/>
              </a:rPr>
              <a:t>向</a:t>
            </a:r>
            <a:r>
              <a:rPr lang="en-US" altLang="zh-CN" sz="2400" dirty="0">
                <a:latin typeface="隶书" pitchFamily="49" charset="-122"/>
                <a:ea typeface="隶书" pitchFamily="49" charset="-122"/>
              </a:rPr>
              <a:t>BIU</a:t>
            </a:r>
            <a:r>
              <a:rPr lang="zh-CN" altLang="en-US" sz="2400" dirty="0">
                <a:latin typeface="隶书" pitchFamily="49" charset="-122"/>
                <a:ea typeface="隶书" pitchFamily="49" charset="-122"/>
              </a:rPr>
              <a:t>发出访问总线请求。</a:t>
            </a:r>
          </a:p>
        </p:txBody>
      </p:sp>
    </p:spTree>
  </p:cSld>
  <p:clrMapOvr>
    <a:masterClrMapping/>
  </p:clrMapOvr>
  <p:transition spd="slow">
    <p:randomBa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5"/>
          <p:cNvGraphicFramePr>
            <a:graphicFrameLocks noChangeAspect="1"/>
          </p:cNvGraphicFramePr>
          <p:nvPr/>
        </p:nvGraphicFramePr>
        <p:xfrm>
          <a:off x="4643438" y="1247775"/>
          <a:ext cx="4176712" cy="3910013"/>
        </p:xfrm>
        <a:graphic>
          <a:graphicData uri="http://schemas.openxmlformats.org/presentationml/2006/ole">
            <mc:AlternateContent xmlns:mc="http://schemas.openxmlformats.org/markup-compatibility/2006">
              <mc:Choice xmlns:v="urn:schemas-microsoft-com:vml" Requires="v">
                <p:oleObj spid="_x0000_s7190" name="Microsoft Drawing" r:id="rId3" imgW="3073320" imgH="2876400" progId="MSDraw">
                  <p:embed/>
                </p:oleObj>
              </mc:Choice>
              <mc:Fallback>
                <p:oleObj name="Microsoft Drawing" r:id="rId3" imgW="3073320" imgH="2876400" progId="MSDra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1247775"/>
                        <a:ext cx="4176712" cy="391001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234504" name="Text Box 8"/>
          <p:cNvSpPr txBox="1">
            <a:spLocks noChangeArrowheads="1"/>
          </p:cNvSpPr>
          <p:nvPr/>
        </p:nvSpPr>
        <p:spPr bwMode="auto">
          <a:xfrm>
            <a:off x="231775" y="925843"/>
            <a:ext cx="4411663" cy="4431983"/>
          </a:xfrm>
          <a:prstGeom prst="rect">
            <a:avLst/>
          </a:prstGeom>
          <a:noFill/>
          <a:ln w="9525">
            <a:noFill/>
            <a:miter lim="800000"/>
            <a:headEnd/>
            <a:tailEnd/>
          </a:ln>
          <a:effectLst/>
        </p:spPr>
        <p:txBody>
          <a:bodyPr>
            <a:spAutoFit/>
          </a:bodyPr>
          <a:lstStyle/>
          <a:p>
            <a:pPr marL="268288" indent="-268288">
              <a:defRPr/>
            </a:pPr>
            <a:endParaRPr lang="zh-CN" altLang="en-US" dirty="0"/>
          </a:p>
          <a:p>
            <a:pPr marL="268288" indent="-268288">
              <a:defRPr/>
            </a:pPr>
            <a:r>
              <a:rPr lang="zh-CN" altLang="en-US" sz="2400" dirty="0">
                <a:solidFill>
                  <a:srgbClr val="0000FF"/>
                </a:solidFill>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rPr>
              <a:t>当</a:t>
            </a:r>
            <a:r>
              <a:rPr lang="en-US" altLang="zh-CN" sz="2400" dirty="0">
                <a:latin typeface="隶书" pitchFamily="49" charset="-122"/>
                <a:ea typeface="隶书" pitchFamily="49" charset="-122"/>
              </a:rPr>
              <a:t>BIU</a:t>
            </a:r>
            <a:r>
              <a:rPr lang="zh-CN" altLang="en-US" sz="2400" dirty="0">
                <a:latin typeface="隶书" pitchFamily="49" charset="-122"/>
                <a:ea typeface="隶书" pitchFamily="49" charset="-122"/>
              </a:rPr>
              <a:t>接到</a:t>
            </a:r>
            <a:r>
              <a:rPr lang="en-US" altLang="zh-CN" sz="2400" dirty="0">
                <a:latin typeface="隶书" pitchFamily="49" charset="-122"/>
                <a:ea typeface="隶书" pitchFamily="49" charset="-122"/>
              </a:rPr>
              <a:t>EU</a:t>
            </a:r>
            <a:r>
              <a:rPr lang="zh-CN" altLang="en-US" sz="2400" dirty="0">
                <a:latin typeface="隶书" pitchFamily="49" charset="-122"/>
                <a:ea typeface="隶书" pitchFamily="49" charset="-122"/>
              </a:rPr>
              <a:t>的总线请求，若正忙（正在执行取指总线周期），则必须等待</a:t>
            </a:r>
            <a:r>
              <a:rPr lang="en-US" altLang="zh-CN" sz="2400" dirty="0">
                <a:latin typeface="隶书" pitchFamily="49" charset="-122"/>
                <a:ea typeface="隶书" pitchFamily="49" charset="-122"/>
              </a:rPr>
              <a:t>BIU</a:t>
            </a:r>
            <a:r>
              <a:rPr lang="zh-CN" altLang="en-US" sz="2400" dirty="0">
                <a:latin typeface="隶书" pitchFamily="49" charset="-122"/>
                <a:ea typeface="隶书" pitchFamily="49" charset="-122"/>
              </a:rPr>
              <a:t>执行完当前的总线周期，方能响应</a:t>
            </a:r>
            <a:r>
              <a:rPr lang="en-US" altLang="zh-CN" sz="2400" dirty="0">
                <a:latin typeface="隶书" pitchFamily="49" charset="-122"/>
                <a:ea typeface="隶书" pitchFamily="49" charset="-122"/>
              </a:rPr>
              <a:t>EU</a:t>
            </a:r>
            <a:r>
              <a:rPr lang="zh-CN" altLang="en-US" sz="2400" dirty="0">
                <a:latin typeface="隶书" pitchFamily="49" charset="-122"/>
                <a:ea typeface="隶书" pitchFamily="49" charset="-122"/>
              </a:rPr>
              <a:t>请求；若</a:t>
            </a:r>
            <a:r>
              <a:rPr lang="en-US" altLang="zh-CN" sz="2400" dirty="0">
                <a:latin typeface="隶书" pitchFamily="49" charset="-122"/>
                <a:ea typeface="隶书" pitchFamily="49" charset="-122"/>
              </a:rPr>
              <a:t>BIU</a:t>
            </a:r>
            <a:r>
              <a:rPr lang="zh-CN" altLang="en-US" sz="2400" dirty="0">
                <a:latin typeface="隶书" pitchFamily="49" charset="-122"/>
                <a:ea typeface="隶书" pitchFamily="49" charset="-122"/>
              </a:rPr>
              <a:t>空闲，则立即执行</a:t>
            </a:r>
            <a:r>
              <a:rPr lang="en-US" altLang="zh-CN" sz="2400" dirty="0">
                <a:latin typeface="隶书" pitchFamily="49" charset="-122"/>
                <a:ea typeface="隶书" pitchFamily="49" charset="-122"/>
              </a:rPr>
              <a:t>EU</a:t>
            </a:r>
            <a:r>
              <a:rPr lang="zh-CN" altLang="en-US" sz="2400" dirty="0">
                <a:latin typeface="隶书" pitchFamily="49" charset="-122"/>
                <a:ea typeface="隶书" pitchFamily="49" charset="-122"/>
              </a:rPr>
              <a:t>申请总线的请求。</a:t>
            </a:r>
          </a:p>
          <a:p>
            <a:pPr marL="268288" indent="-268288">
              <a:defRPr/>
            </a:pPr>
            <a:r>
              <a:rPr lang="zh-CN" altLang="en-US" sz="2400" dirty="0">
                <a:solidFill>
                  <a:srgbClr val="0000FF"/>
                </a:solidFill>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rPr>
              <a:t>EU</a:t>
            </a:r>
            <a:r>
              <a:rPr lang="zh-CN" altLang="en-US" sz="2400" dirty="0">
                <a:latin typeface="隶书" pitchFamily="49" charset="-122"/>
                <a:ea typeface="隶书" pitchFamily="49" charset="-122"/>
              </a:rPr>
              <a:t>执行转移、调用和返回指令时，若下一条指令不在指令队列中，则队列被自动清除，</a:t>
            </a:r>
            <a:r>
              <a:rPr lang="en-US" altLang="zh-CN" sz="2400" dirty="0">
                <a:latin typeface="隶书" pitchFamily="49" charset="-122"/>
                <a:ea typeface="隶书" pitchFamily="49" charset="-122"/>
              </a:rPr>
              <a:t>BIU</a:t>
            </a:r>
            <a:r>
              <a:rPr lang="zh-CN" altLang="en-US" sz="2400" dirty="0">
                <a:latin typeface="隶书" pitchFamily="49" charset="-122"/>
                <a:ea typeface="隶书" pitchFamily="49" charset="-122"/>
              </a:rPr>
              <a:t>根据本条指令执行情况重新取指和填充指令队列。</a:t>
            </a:r>
          </a:p>
        </p:txBody>
      </p:sp>
    </p:spTree>
  </p:cSld>
  <p:clrMapOvr>
    <a:masterClrMapping/>
  </p:clrMapOvr>
  <p:transition spd="slow">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ChangeArrowheads="1"/>
          </p:cNvSpPr>
          <p:nvPr/>
        </p:nvSpPr>
        <p:spPr bwMode="auto">
          <a:xfrm>
            <a:off x="571472" y="214290"/>
            <a:ext cx="6000792" cy="823913"/>
          </a:xfrm>
          <a:prstGeom prst="rect">
            <a:avLst/>
          </a:prstGeom>
          <a:noFill/>
          <a:ln w="9525">
            <a:noFill/>
            <a:miter lim="800000"/>
            <a:headEnd/>
            <a:tailEnd/>
          </a:ln>
          <a:effectLst/>
        </p:spPr>
        <p:txBody>
          <a:bodyPr lIns="92075" tIns="46038" rIns="92075" bIns="46038" anchor="ctr"/>
          <a:lstStyle/>
          <a:p>
            <a:pPr>
              <a:defRPr/>
            </a:pP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看看</a:t>
            </a: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8086/8088</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内部的寄存器</a:t>
            </a:r>
          </a:p>
        </p:txBody>
      </p:sp>
      <p:sp>
        <p:nvSpPr>
          <p:cNvPr id="8196" name="Rectangle 5"/>
          <p:cNvSpPr>
            <a:spLocks noChangeArrowheads="1"/>
          </p:cNvSpPr>
          <p:nvPr/>
        </p:nvSpPr>
        <p:spPr bwMode="auto">
          <a:xfrm>
            <a:off x="2882900" y="2978150"/>
            <a:ext cx="1133475" cy="300038"/>
          </a:xfrm>
          <a:prstGeom prst="rect">
            <a:avLst/>
          </a:prstGeom>
          <a:solidFill>
            <a:srgbClr val="66FFFF"/>
          </a:solidFill>
          <a:ln w="9525" algn="ctr">
            <a:noFill/>
            <a:miter lim="800000"/>
            <a:headEnd/>
            <a:tailEnd/>
          </a:ln>
        </p:spPr>
        <p:txBody>
          <a:bodyPr wrap="none" anchor="ctr"/>
          <a:lstStyle/>
          <a:p>
            <a:endParaRPr lang="zh-CN" altLang="en-US"/>
          </a:p>
        </p:txBody>
      </p:sp>
      <p:sp>
        <p:nvSpPr>
          <p:cNvPr id="8197" name="Rectangle 6"/>
          <p:cNvSpPr>
            <a:spLocks noChangeArrowheads="1"/>
          </p:cNvSpPr>
          <p:nvPr/>
        </p:nvSpPr>
        <p:spPr bwMode="auto">
          <a:xfrm>
            <a:off x="1312863" y="4992688"/>
            <a:ext cx="1019175" cy="317500"/>
          </a:xfrm>
          <a:prstGeom prst="rect">
            <a:avLst/>
          </a:prstGeom>
          <a:solidFill>
            <a:srgbClr val="CC99FF"/>
          </a:solidFill>
          <a:ln w="9525" algn="ctr">
            <a:noFill/>
            <a:miter lim="800000"/>
            <a:headEnd/>
            <a:tailEnd/>
          </a:ln>
        </p:spPr>
        <p:txBody>
          <a:bodyPr wrap="none" anchor="ctr"/>
          <a:lstStyle/>
          <a:p>
            <a:endParaRPr lang="zh-CN" altLang="en-US"/>
          </a:p>
        </p:txBody>
      </p:sp>
      <p:sp>
        <p:nvSpPr>
          <p:cNvPr id="8198" name="Rectangle 7"/>
          <p:cNvSpPr>
            <a:spLocks noChangeArrowheads="1"/>
          </p:cNvSpPr>
          <p:nvPr/>
        </p:nvSpPr>
        <p:spPr bwMode="auto">
          <a:xfrm>
            <a:off x="2913063" y="2020888"/>
            <a:ext cx="1104900" cy="969962"/>
          </a:xfrm>
          <a:prstGeom prst="rect">
            <a:avLst/>
          </a:prstGeom>
          <a:solidFill>
            <a:srgbClr val="CC99FF"/>
          </a:solidFill>
          <a:ln w="9525" algn="ctr">
            <a:noFill/>
            <a:miter lim="800000"/>
            <a:headEnd/>
            <a:tailEnd/>
          </a:ln>
        </p:spPr>
        <p:txBody>
          <a:bodyPr wrap="none" anchor="ctr"/>
          <a:lstStyle/>
          <a:p>
            <a:endParaRPr lang="zh-CN" altLang="en-US"/>
          </a:p>
        </p:txBody>
      </p:sp>
      <p:sp>
        <p:nvSpPr>
          <p:cNvPr id="8199" name="Rectangle 8"/>
          <p:cNvSpPr>
            <a:spLocks noChangeArrowheads="1"/>
          </p:cNvSpPr>
          <p:nvPr/>
        </p:nvSpPr>
        <p:spPr bwMode="auto">
          <a:xfrm>
            <a:off x="414338" y="1104900"/>
            <a:ext cx="1468437" cy="1985963"/>
          </a:xfrm>
          <a:prstGeom prst="rect">
            <a:avLst/>
          </a:prstGeom>
          <a:solidFill>
            <a:srgbClr val="CC99FF"/>
          </a:solidFill>
          <a:ln w="9525" algn="ctr">
            <a:noFill/>
            <a:miter lim="800000"/>
            <a:headEnd/>
            <a:tailEnd/>
          </a:ln>
        </p:spPr>
        <p:txBody>
          <a:bodyPr wrap="none" anchor="ctr"/>
          <a:lstStyle/>
          <a:p>
            <a:endParaRPr lang="zh-CN" altLang="en-US"/>
          </a:p>
        </p:txBody>
      </p:sp>
      <p:sp>
        <p:nvSpPr>
          <p:cNvPr id="8200" name="Rectangle 9"/>
          <p:cNvSpPr>
            <a:spLocks noChangeArrowheads="1"/>
          </p:cNvSpPr>
          <p:nvPr/>
        </p:nvSpPr>
        <p:spPr bwMode="auto">
          <a:xfrm>
            <a:off x="415925" y="2147888"/>
            <a:ext cx="1468438" cy="939800"/>
          </a:xfrm>
          <a:prstGeom prst="rect">
            <a:avLst/>
          </a:prstGeom>
          <a:solidFill>
            <a:srgbClr val="66FFFF"/>
          </a:solidFill>
          <a:ln w="9525" algn="ctr">
            <a:noFill/>
            <a:miter lim="800000"/>
            <a:headEnd/>
            <a:tailEnd/>
          </a:ln>
        </p:spPr>
        <p:txBody>
          <a:bodyPr wrap="none" anchor="ctr"/>
          <a:lstStyle/>
          <a:p>
            <a:endParaRPr lang="zh-CN" altLang="en-US"/>
          </a:p>
        </p:txBody>
      </p:sp>
      <p:graphicFrame>
        <p:nvGraphicFramePr>
          <p:cNvPr id="8194" name="Object 10"/>
          <p:cNvGraphicFramePr>
            <a:graphicFrameLocks noChangeAspect="1"/>
          </p:cNvGraphicFramePr>
          <p:nvPr/>
        </p:nvGraphicFramePr>
        <p:xfrm>
          <a:off x="200025" y="1112838"/>
          <a:ext cx="4827588" cy="4519612"/>
        </p:xfrm>
        <a:graphic>
          <a:graphicData uri="http://schemas.openxmlformats.org/presentationml/2006/ole">
            <mc:AlternateContent xmlns:mc="http://schemas.openxmlformats.org/markup-compatibility/2006">
              <mc:Choice xmlns:v="urn:schemas-microsoft-com:vml" Requires="v">
                <p:oleObj spid="_x0000_s8214" name="Microsoft Drawing" r:id="rId3" imgW="3073320" imgH="2876400" progId="MSDraw">
                  <p:embed/>
                </p:oleObj>
              </mc:Choice>
              <mc:Fallback>
                <p:oleObj name="Microsoft Drawing" r:id="rId3" imgW="3073320" imgH="2876400" progId="MSDraw">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1112838"/>
                        <a:ext cx="4827588" cy="4519612"/>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235531" name="Rectangle 11"/>
          <p:cNvSpPr>
            <a:spLocks noChangeArrowheads="1"/>
          </p:cNvSpPr>
          <p:nvPr/>
        </p:nvSpPr>
        <p:spPr bwMode="auto">
          <a:xfrm>
            <a:off x="4732338" y="2571744"/>
            <a:ext cx="4038600" cy="4019561"/>
          </a:xfrm>
          <a:prstGeom prst="rect">
            <a:avLst/>
          </a:prstGeom>
          <a:noFill/>
          <a:ln w="9525">
            <a:noFill/>
            <a:miter lim="800000"/>
            <a:headEnd/>
            <a:tailEnd/>
          </a:ln>
          <a:effectLst/>
        </p:spPr>
        <p:txBody>
          <a:bodyPr/>
          <a:lstStyle/>
          <a:p>
            <a:pPr marL="358775" lvl="1" indent="-179388">
              <a:lnSpc>
                <a:spcPct val="140000"/>
              </a:lnSpc>
              <a:spcBef>
                <a:spcPct val="20000"/>
              </a:spcBef>
              <a:buClr>
                <a:schemeClr val="tx1"/>
              </a:buClr>
              <a:buFontTx/>
              <a:buBlip>
                <a:blip r:embed="rId5"/>
              </a:buBlip>
              <a:defRPr/>
            </a:pP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在</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8086 </a:t>
            </a:r>
            <a:r>
              <a:rPr lang="en-US" altLang="en-US" sz="2400" b="1" dirty="0">
                <a:solidFill>
                  <a:srgbClr val="0000FF"/>
                </a:solidFill>
                <a:effectLst>
                  <a:outerShdw blurRad="38100" dist="38100" dir="2700000" algn="tl">
                    <a:srgbClr val="C0C0C0"/>
                  </a:outerShdw>
                </a:effectLst>
                <a:latin typeface="隶书" pitchFamily="49" charset="-122"/>
                <a:ea typeface="隶书" pitchFamily="49" charset="-122"/>
              </a:rPr>
              <a:t>CPU</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中，把寄存器分成</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4</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大类：</a:t>
            </a:r>
          </a:p>
          <a:p>
            <a:pPr marL="630238" lvl="2" indent="-92075">
              <a:lnSpc>
                <a:spcPct val="140000"/>
              </a:lnSpc>
              <a:spcBef>
                <a:spcPct val="20000"/>
              </a:spcBef>
              <a:buClr>
                <a:schemeClr val="tx1"/>
              </a:buClr>
              <a:buFontTx/>
              <a:buChar char="•"/>
              <a:defRPr/>
            </a:pPr>
            <a:r>
              <a:rPr lang="zh-CN" altLang="en-US" sz="2400" dirty="0">
                <a:latin typeface="幼圆" pitchFamily="49" charset="-122"/>
                <a:ea typeface="隶书" pitchFamily="49" charset="-122"/>
              </a:rPr>
              <a:t>通用寄存器（数据寄存器和地址指针寄存器）</a:t>
            </a:r>
          </a:p>
          <a:p>
            <a:pPr marL="630238" lvl="2" indent="-92075">
              <a:lnSpc>
                <a:spcPct val="140000"/>
              </a:lnSpc>
              <a:spcBef>
                <a:spcPct val="20000"/>
              </a:spcBef>
              <a:buClr>
                <a:schemeClr val="tx1"/>
              </a:buClr>
              <a:buFontTx/>
              <a:buChar char="•"/>
              <a:defRPr/>
            </a:pPr>
            <a:r>
              <a:rPr lang="zh-CN" altLang="en-US" sz="2400" dirty="0">
                <a:latin typeface="幼圆" pitchFamily="49" charset="-122"/>
                <a:ea typeface="隶书" pitchFamily="49" charset="-122"/>
              </a:rPr>
              <a:t>段基址寄存器</a:t>
            </a:r>
          </a:p>
          <a:p>
            <a:pPr marL="630238" lvl="2" indent="-92075">
              <a:lnSpc>
                <a:spcPct val="140000"/>
              </a:lnSpc>
              <a:spcBef>
                <a:spcPct val="20000"/>
              </a:spcBef>
              <a:buClr>
                <a:schemeClr val="tx1"/>
              </a:buClr>
              <a:buFontTx/>
              <a:buChar char="•"/>
              <a:defRPr/>
            </a:pPr>
            <a:r>
              <a:rPr lang="zh-CN" altLang="en-US" sz="2400" dirty="0">
                <a:latin typeface="幼圆" pitchFamily="49" charset="-122"/>
                <a:ea typeface="隶书" pitchFamily="49" charset="-122"/>
              </a:rPr>
              <a:t>标志寄存器</a:t>
            </a:r>
          </a:p>
          <a:p>
            <a:pPr marL="630238" lvl="2" indent="-92075">
              <a:lnSpc>
                <a:spcPct val="140000"/>
              </a:lnSpc>
              <a:spcBef>
                <a:spcPct val="20000"/>
              </a:spcBef>
              <a:buClr>
                <a:schemeClr val="tx1"/>
              </a:buClr>
              <a:buFontTx/>
              <a:buChar char="•"/>
              <a:defRPr/>
            </a:pPr>
            <a:r>
              <a:rPr lang="zh-CN" altLang="en-US" sz="2400" dirty="0">
                <a:latin typeface="幼圆" pitchFamily="49" charset="-122"/>
                <a:ea typeface="隶书" pitchFamily="49" charset="-122"/>
              </a:rPr>
              <a:t>指令指针寄存器</a:t>
            </a:r>
            <a:endParaRPr lang="zh-CN" altLang="en-US" sz="2400" dirty="0">
              <a:ea typeface="隶书" pitchFamily="49" charset="-122"/>
            </a:endParaRPr>
          </a:p>
        </p:txBody>
      </p:sp>
      <p:pic>
        <p:nvPicPr>
          <p:cNvPr id="10" name="图片 9" descr="fa2e684038e7c15bbeabb1adb46b1697.jpg"/>
          <p:cNvPicPr>
            <a:picLocks noChangeAspect="1"/>
          </p:cNvPicPr>
          <p:nvPr/>
        </p:nvPicPr>
        <p:blipFill>
          <a:blip r:embed="rId6">
            <a:clrChange>
              <a:clrFrom>
                <a:srgbClr val="FFFFFF"/>
              </a:clrFrom>
              <a:clrTo>
                <a:srgbClr val="FFFFFF">
                  <a:alpha val="0"/>
                </a:srgbClr>
              </a:clrTo>
            </a:clrChange>
          </a:blip>
          <a:stretch>
            <a:fillRect/>
          </a:stretch>
        </p:blipFill>
        <p:spPr>
          <a:xfrm flipH="1">
            <a:off x="5643570" y="642918"/>
            <a:ext cx="2560320" cy="1851965"/>
          </a:xfrm>
          <a:prstGeom prst="rect">
            <a:avLst/>
          </a:prstGeom>
        </p:spPr>
      </p:pic>
    </p:spTree>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4"/>
          <p:cNvGraphicFramePr>
            <a:graphicFrameLocks noChangeAspect="1"/>
          </p:cNvGraphicFramePr>
          <p:nvPr/>
        </p:nvGraphicFramePr>
        <p:xfrm>
          <a:off x="220663" y="1665288"/>
          <a:ext cx="4816475" cy="4462462"/>
        </p:xfrm>
        <a:graphic>
          <a:graphicData uri="http://schemas.openxmlformats.org/presentationml/2006/ole">
            <mc:AlternateContent xmlns:mc="http://schemas.openxmlformats.org/markup-compatibility/2006">
              <mc:Choice xmlns:v="urn:schemas-microsoft-com:vml" Requires="v">
                <p:oleObj spid="_x0000_s9258" name="Microsoft Drawing" r:id="rId3" imgW="3073320" imgH="2876400" progId="MSDraw">
                  <p:embed/>
                </p:oleObj>
              </mc:Choice>
              <mc:Fallback>
                <p:oleObj name="Microsoft Drawing" r:id="rId3" imgW="3073320" imgH="287640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3" y="1665288"/>
                        <a:ext cx="4816475" cy="4462462"/>
                      </a:xfrm>
                      <a:prstGeom prst="rect">
                        <a:avLst/>
                      </a:prstGeom>
                      <a:noFill/>
                      <a:extLst>
                        <a:ext uri="{909E8E84-426E-40DD-AFC4-6F175D3DCCD1}">
                          <a14:hiddenFill xmlns:a14="http://schemas.microsoft.com/office/drawing/2010/main">
                            <a:solidFill>
                              <a:schemeClr val="bg1">
                                <a:alpha val="66000"/>
                              </a:schemeClr>
                            </a:solidFill>
                          </a14:hiddenFill>
                        </a:ext>
                      </a:extLst>
                    </p:spPr>
                  </p:pic>
                </p:oleObj>
              </mc:Fallback>
            </mc:AlternateContent>
          </a:graphicData>
        </a:graphic>
      </p:graphicFrame>
      <p:sp>
        <p:nvSpPr>
          <p:cNvPr id="9220" name="Rectangle 5"/>
          <p:cNvSpPr>
            <a:spLocks noChangeArrowheads="1"/>
          </p:cNvSpPr>
          <p:nvPr/>
        </p:nvSpPr>
        <p:spPr bwMode="auto">
          <a:xfrm>
            <a:off x="211138" y="1631950"/>
            <a:ext cx="4776787" cy="4552950"/>
          </a:xfrm>
          <a:prstGeom prst="rect">
            <a:avLst/>
          </a:prstGeom>
          <a:solidFill>
            <a:schemeClr val="bg1">
              <a:alpha val="89803"/>
            </a:schemeClr>
          </a:solidFill>
          <a:ln w="9525" algn="ctr">
            <a:noFill/>
            <a:miter lim="800000"/>
            <a:headEnd/>
            <a:tailEnd/>
          </a:ln>
        </p:spPr>
        <p:txBody>
          <a:bodyPr wrap="none" anchor="ctr"/>
          <a:lstStyle/>
          <a:p>
            <a:endParaRPr lang="zh-CN" altLang="en-US"/>
          </a:p>
        </p:txBody>
      </p:sp>
      <p:grpSp>
        <p:nvGrpSpPr>
          <p:cNvPr id="9221" name="Group 6"/>
          <p:cNvGrpSpPr>
            <a:grpSpLocks/>
          </p:cNvGrpSpPr>
          <p:nvPr/>
        </p:nvGrpSpPr>
        <p:grpSpPr bwMode="auto">
          <a:xfrm>
            <a:off x="381000" y="1652588"/>
            <a:ext cx="1479550" cy="1058862"/>
            <a:chOff x="240" y="1145"/>
            <a:chExt cx="932" cy="667"/>
          </a:xfrm>
        </p:grpSpPr>
        <p:sp>
          <p:nvSpPr>
            <p:cNvPr id="9224" name="Rectangle 7"/>
            <p:cNvSpPr>
              <a:spLocks noChangeArrowheads="1"/>
            </p:cNvSpPr>
            <p:nvPr/>
          </p:nvSpPr>
          <p:spPr bwMode="auto">
            <a:xfrm>
              <a:off x="280" y="1168"/>
              <a:ext cx="856" cy="640"/>
            </a:xfrm>
            <a:prstGeom prst="rect">
              <a:avLst/>
            </a:prstGeom>
            <a:solidFill>
              <a:srgbClr val="CCCCFF"/>
            </a:solidFill>
            <a:ln w="9525" algn="ctr">
              <a:noFill/>
              <a:miter lim="800000"/>
              <a:headEnd/>
              <a:tailEnd/>
            </a:ln>
          </p:spPr>
          <p:txBody>
            <a:bodyPr wrap="none" anchor="ctr"/>
            <a:lstStyle/>
            <a:p>
              <a:endParaRPr lang="zh-CN" altLang="en-US"/>
            </a:p>
          </p:txBody>
        </p:sp>
        <p:graphicFrame>
          <p:nvGraphicFramePr>
            <p:cNvPr id="9219" name="Object 8"/>
            <p:cNvGraphicFramePr>
              <a:graphicFrameLocks noChangeAspect="1"/>
            </p:cNvGraphicFramePr>
            <p:nvPr/>
          </p:nvGraphicFramePr>
          <p:xfrm>
            <a:off x="240" y="1145"/>
            <a:ext cx="932" cy="667"/>
          </p:xfrm>
          <a:graphic>
            <a:graphicData uri="http://schemas.openxmlformats.org/presentationml/2006/ole">
              <mc:AlternateContent xmlns:mc="http://schemas.openxmlformats.org/markup-compatibility/2006">
                <mc:Choice xmlns:v="urn:schemas-microsoft-com:vml" Requires="v">
                  <p:oleObj spid="_x0000_s9259" name="Microsoft Drawing" r:id="rId5" imgW="3073320" imgH="2876400" progId="MSDraw">
                    <p:embed/>
                  </p:oleObj>
                </mc:Choice>
                <mc:Fallback>
                  <p:oleObj name="Microsoft Drawing" r:id="rId5" imgW="3073320" imgH="2876400"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l="3305" r="66116" b="76616"/>
                        <a:stretch>
                          <a:fillRect/>
                        </a:stretch>
                      </p:blipFill>
                      <p:spPr bwMode="auto">
                        <a:xfrm>
                          <a:off x="240" y="1145"/>
                          <a:ext cx="932" cy="667"/>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
        <p:nvSpPr>
          <p:cNvPr id="9222" name="Rectangle 9"/>
          <p:cNvSpPr>
            <a:spLocks noChangeArrowheads="1"/>
          </p:cNvSpPr>
          <p:nvPr/>
        </p:nvSpPr>
        <p:spPr bwMode="auto">
          <a:xfrm>
            <a:off x="1990725" y="1268413"/>
            <a:ext cx="6829425" cy="4824412"/>
          </a:xfrm>
          <a:prstGeom prst="rect">
            <a:avLst/>
          </a:prstGeom>
          <a:noFill/>
          <a:ln w="9525">
            <a:noFill/>
            <a:miter lim="800000"/>
            <a:headEnd/>
            <a:tailEnd/>
          </a:ln>
        </p:spPr>
        <p:txBody>
          <a:bodyPr lIns="0" rIns="0"/>
          <a:lstStyle/>
          <a:p>
            <a:pPr marL="193675" lvl="1" eaLnBrk="0" hangingPunct="0">
              <a:lnSpc>
                <a:spcPct val="90000"/>
              </a:lnSpc>
            </a:pPr>
            <a:r>
              <a:rPr kumimoji="1" lang="en-US" altLang="zh-CN" sz="2400" b="1">
                <a:latin typeface="隶书" pitchFamily="49" charset="-122"/>
                <a:ea typeface="隶书" pitchFamily="49" charset="-122"/>
              </a:rPr>
              <a:t>    </a:t>
            </a:r>
            <a:r>
              <a:rPr kumimoji="1" lang="zh-CN" altLang="en-US" sz="2400" b="1">
                <a:latin typeface="隶书" pitchFamily="49" charset="-122"/>
                <a:ea typeface="隶书" pitchFamily="49" charset="-122"/>
              </a:rPr>
              <a:t>用来存放操作数及中间结果的通用寄存器称为数据寄存器。</a:t>
            </a:r>
          </a:p>
          <a:p>
            <a:pPr marL="193675" lvl="1" eaLnBrk="0" hangingPunct="0">
              <a:lnSpc>
                <a:spcPct val="90000"/>
              </a:lnSpc>
              <a:buClr>
                <a:schemeClr val="tx1"/>
              </a:buClr>
              <a:buFont typeface="Wingdings" pitchFamily="2" charset="2"/>
              <a:buNone/>
            </a:pPr>
            <a:r>
              <a:rPr kumimoji="1" lang="zh-CN" altLang="en-US" sz="2400">
                <a:solidFill>
                  <a:srgbClr val="993300"/>
                </a:solidFill>
                <a:latin typeface="隶书" pitchFamily="49" charset="-122"/>
                <a:ea typeface="隶书" pitchFamily="49" charset="-122"/>
              </a:rPr>
              <a:t>    </a:t>
            </a:r>
            <a:r>
              <a:rPr kumimoji="1" lang="en-US" altLang="zh-CN" sz="2400">
                <a:solidFill>
                  <a:srgbClr val="0000FF"/>
                </a:solidFill>
                <a:latin typeface="隶书" pitchFamily="49" charset="-122"/>
                <a:ea typeface="隶书" pitchFamily="49" charset="-122"/>
              </a:rPr>
              <a:t>16</a:t>
            </a:r>
            <a:r>
              <a:rPr kumimoji="1" lang="zh-CN" altLang="en-US" sz="2400">
                <a:solidFill>
                  <a:srgbClr val="0000FF"/>
                </a:solidFill>
                <a:latin typeface="隶书" pitchFamily="49" charset="-122"/>
                <a:ea typeface="隶书" pitchFamily="49" charset="-122"/>
              </a:rPr>
              <a:t>位寄存器：</a:t>
            </a:r>
            <a:r>
              <a:rPr kumimoji="1" lang="en-US" altLang="en-US" sz="2400">
                <a:solidFill>
                  <a:srgbClr val="0000FF"/>
                </a:solidFill>
                <a:latin typeface="隶书" pitchFamily="49" charset="-122"/>
                <a:ea typeface="隶书" pitchFamily="49" charset="-122"/>
              </a:rPr>
              <a:t>AX,BX,CX,DX</a:t>
            </a:r>
            <a:r>
              <a:rPr kumimoji="1" lang="zh-CN" altLang="en-US" sz="2400">
                <a:solidFill>
                  <a:srgbClr val="0000FF"/>
                </a:solidFill>
                <a:latin typeface="隶书" pitchFamily="49" charset="-122"/>
                <a:ea typeface="隶书" pitchFamily="49" charset="-122"/>
              </a:rPr>
              <a:t>（可以分成两个</a:t>
            </a:r>
            <a:r>
              <a:rPr kumimoji="1" lang="en-US" altLang="zh-CN" sz="2400">
                <a:solidFill>
                  <a:srgbClr val="0000FF"/>
                </a:solidFill>
                <a:latin typeface="隶书" pitchFamily="49" charset="-122"/>
                <a:ea typeface="隶书" pitchFamily="49" charset="-122"/>
              </a:rPr>
              <a:t>8</a:t>
            </a:r>
            <a:r>
              <a:rPr kumimoji="1" lang="zh-CN" altLang="en-US" sz="2400">
                <a:solidFill>
                  <a:srgbClr val="0000FF"/>
                </a:solidFill>
                <a:latin typeface="隶书" pitchFamily="49" charset="-122"/>
                <a:ea typeface="隶书" pitchFamily="49" charset="-122"/>
              </a:rPr>
              <a:t>位的使用）</a:t>
            </a:r>
            <a:r>
              <a:rPr kumimoji="1" lang="en-US" altLang="en-US" sz="2400">
                <a:solidFill>
                  <a:srgbClr val="0000FF"/>
                </a:solidFill>
                <a:latin typeface="隶书" pitchFamily="49" charset="-122"/>
                <a:ea typeface="隶书" pitchFamily="49" charset="-122"/>
              </a:rPr>
              <a:t>,</a:t>
            </a:r>
            <a:r>
              <a:rPr kumimoji="1" lang="en-US" altLang="zh-CN" sz="2400">
                <a:solidFill>
                  <a:srgbClr val="0000FF"/>
                </a:solidFill>
                <a:latin typeface="隶书" pitchFamily="49" charset="-122"/>
                <a:ea typeface="隶书" pitchFamily="49" charset="-122"/>
              </a:rPr>
              <a:t>  </a:t>
            </a:r>
          </a:p>
          <a:p>
            <a:pPr marL="193675" lvl="1" eaLnBrk="0" hangingPunct="0">
              <a:lnSpc>
                <a:spcPct val="90000"/>
              </a:lnSpc>
              <a:buClr>
                <a:schemeClr val="tx1"/>
              </a:buClr>
              <a:buFont typeface="Wingdings" pitchFamily="2" charset="2"/>
              <a:buNone/>
            </a:pPr>
            <a:r>
              <a:rPr kumimoji="1" lang="en-US" altLang="zh-CN" sz="2400">
                <a:solidFill>
                  <a:srgbClr val="0000FF"/>
                </a:solidFill>
                <a:latin typeface="隶书" pitchFamily="49" charset="-122"/>
                <a:ea typeface="隶书" pitchFamily="49" charset="-122"/>
              </a:rPr>
              <a:t>    </a:t>
            </a:r>
            <a:r>
              <a:rPr kumimoji="1" lang="en-US" altLang="en-US" sz="2400">
                <a:solidFill>
                  <a:srgbClr val="0000FF"/>
                </a:solidFill>
                <a:latin typeface="隶书" pitchFamily="49" charset="-122"/>
                <a:ea typeface="隶书" pitchFamily="49" charset="-122"/>
              </a:rPr>
              <a:t>8</a:t>
            </a:r>
            <a:r>
              <a:rPr kumimoji="1" lang="zh-CN" altLang="zh-CN" sz="2400">
                <a:solidFill>
                  <a:srgbClr val="0000FF"/>
                </a:solidFill>
                <a:latin typeface="隶书" pitchFamily="49" charset="-122"/>
                <a:ea typeface="隶书" pitchFamily="49" charset="-122"/>
              </a:rPr>
              <a:t>位</a:t>
            </a:r>
            <a:r>
              <a:rPr kumimoji="1" lang="zh-CN" altLang="en-US" sz="2400">
                <a:solidFill>
                  <a:srgbClr val="0000FF"/>
                </a:solidFill>
                <a:latin typeface="隶书" pitchFamily="49" charset="-122"/>
                <a:ea typeface="隶书" pitchFamily="49" charset="-122"/>
              </a:rPr>
              <a:t>寄存器：</a:t>
            </a:r>
            <a:r>
              <a:rPr kumimoji="1" lang="en-US" altLang="en-US" sz="2400">
                <a:solidFill>
                  <a:srgbClr val="0000FF"/>
                </a:solidFill>
                <a:latin typeface="隶书" pitchFamily="49" charset="-122"/>
                <a:ea typeface="隶书" pitchFamily="49" charset="-122"/>
              </a:rPr>
              <a:t>AH,AL,BH,BL,CH,CL,DH,DL</a:t>
            </a:r>
          </a:p>
          <a:p>
            <a:pPr marL="193675" lvl="1" eaLnBrk="0" hangingPunct="0">
              <a:lnSpc>
                <a:spcPct val="90000"/>
              </a:lnSpc>
              <a:buClr>
                <a:schemeClr val="tx1"/>
              </a:buClr>
              <a:buFont typeface="Wingdings" pitchFamily="2" charset="2"/>
              <a:buNone/>
            </a:pPr>
            <a:endParaRPr kumimoji="1" lang="en-US" altLang="zh-CN" sz="2400">
              <a:solidFill>
                <a:srgbClr val="0000FF"/>
              </a:solidFill>
              <a:latin typeface="隶书" pitchFamily="49" charset="-122"/>
              <a:ea typeface="隶书" pitchFamily="49" charset="-122"/>
            </a:endParaRPr>
          </a:p>
          <a:p>
            <a:pPr marL="193675" lvl="1" eaLnBrk="0" hangingPunct="0">
              <a:lnSpc>
                <a:spcPct val="90000"/>
              </a:lnSpc>
              <a:buClr>
                <a:schemeClr val="tx1"/>
              </a:buClr>
              <a:buFont typeface="Wingdings" pitchFamily="2" charset="2"/>
              <a:buNone/>
            </a:pPr>
            <a:r>
              <a:rPr kumimoji="1" lang="zh-CN" altLang="en-US" sz="2400">
                <a:latin typeface="隶书" pitchFamily="49" charset="-122"/>
                <a:ea typeface="隶书" pitchFamily="49" charset="-122"/>
              </a:rPr>
              <a:t>有些存储器有特殊功能</a:t>
            </a:r>
            <a:r>
              <a:rPr kumimoji="1" lang="en-US" altLang="zh-CN" sz="2400">
                <a:latin typeface="隶书" pitchFamily="49" charset="-122"/>
                <a:ea typeface="隶书" pitchFamily="49" charset="-122"/>
              </a:rPr>
              <a:t>,</a:t>
            </a:r>
            <a:r>
              <a:rPr kumimoji="1" lang="zh-CN" altLang="en-US" sz="2400">
                <a:latin typeface="隶书" pitchFamily="49" charset="-122"/>
                <a:ea typeface="隶书" pitchFamily="49" charset="-122"/>
              </a:rPr>
              <a:t>如：</a:t>
            </a:r>
          </a:p>
          <a:p>
            <a:pPr marL="193675" lvl="1" eaLnBrk="0" hangingPunct="0">
              <a:lnSpc>
                <a:spcPct val="90000"/>
              </a:lnSpc>
              <a:buClr>
                <a:schemeClr val="tx1"/>
              </a:buClr>
              <a:buFont typeface="Wingdings" pitchFamily="2" charset="2"/>
              <a:buNone/>
            </a:pPr>
            <a:r>
              <a:rPr kumimoji="1" lang="en-US" altLang="en-US" sz="2400">
                <a:latin typeface="隶书" pitchFamily="49" charset="-122"/>
                <a:ea typeface="隶书" pitchFamily="49" charset="-122"/>
              </a:rPr>
              <a:t>   AX</a:t>
            </a:r>
            <a:r>
              <a:rPr kumimoji="1" lang="zh-CN" altLang="en-US" sz="2400">
                <a:latin typeface="隶书" pitchFamily="49" charset="-122"/>
                <a:ea typeface="隶书" pitchFamily="49" charset="-122"/>
              </a:rPr>
              <a:t>和</a:t>
            </a:r>
            <a:r>
              <a:rPr kumimoji="1" lang="en-US" altLang="en-US" sz="2400">
                <a:latin typeface="隶书" pitchFamily="49" charset="-122"/>
                <a:ea typeface="隶书" pitchFamily="49" charset="-122"/>
              </a:rPr>
              <a:t>AL</a:t>
            </a:r>
            <a:r>
              <a:rPr kumimoji="1" lang="en-US" altLang="zh-CN" sz="2400">
                <a:latin typeface="Arial" charset="0"/>
                <a:ea typeface="隶书" pitchFamily="49" charset="-122"/>
              </a:rPr>
              <a:t>——</a:t>
            </a:r>
            <a:r>
              <a:rPr kumimoji="1" lang="zh-CN" altLang="en-US" sz="2400">
                <a:latin typeface="隶书" pitchFamily="49" charset="-122"/>
                <a:ea typeface="隶书" pitchFamily="49" charset="-122"/>
              </a:rPr>
              <a:t>累加器，乘、除法、</a:t>
            </a:r>
            <a:r>
              <a:rPr kumimoji="1" lang="en-US" altLang="zh-CN" sz="2400">
                <a:latin typeface="隶书" pitchFamily="49" charset="-122"/>
                <a:ea typeface="隶书" pitchFamily="49" charset="-122"/>
              </a:rPr>
              <a:t>I/O</a:t>
            </a:r>
            <a:r>
              <a:rPr kumimoji="1" lang="zh-CN" altLang="en-US" sz="2400">
                <a:latin typeface="隶书" pitchFamily="49" charset="-122"/>
                <a:ea typeface="隶书" pitchFamily="49" charset="-122"/>
              </a:rPr>
              <a:t>指令等专用</a:t>
            </a:r>
          </a:p>
          <a:p>
            <a:pPr marL="193675" lvl="1" eaLnBrk="0" hangingPunct="0">
              <a:lnSpc>
                <a:spcPct val="90000"/>
              </a:lnSpc>
              <a:buClr>
                <a:schemeClr val="tx1"/>
              </a:buClr>
              <a:buFont typeface="Wingdings" pitchFamily="2" charset="2"/>
              <a:buNone/>
            </a:pPr>
            <a:r>
              <a:rPr kumimoji="1" lang="en-US" altLang="en-US" sz="2400">
                <a:latin typeface="隶书" pitchFamily="49" charset="-122"/>
                <a:ea typeface="隶书" pitchFamily="49" charset="-122"/>
              </a:rPr>
              <a:t>   </a:t>
            </a:r>
            <a:r>
              <a:rPr kumimoji="1" lang="en-US" altLang="zh-CN" sz="2400">
                <a:latin typeface="隶书" pitchFamily="49" charset="-122"/>
                <a:ea typeface="隶书" pitchFamily="49" charset="-122"/>
              </a:rPr>
              <a:t>BX</a:t>
            </a:r>
            <a:r>
              <a:rPr kumimoji="1" lang="en-US" altLang="zh-CN" sz="2400">
                <a:latin typeface="Arial" charset="0"/>
                <a:ea typeface="隶书" pitchFamily="49" charset="-122"/>
              </a:rPr>
              <a:t>——</a:t>
            </a:r>
            <a:r>
              <a:rPr kumimoji="1" lang="zh-CN" altLang="en-US" sz="2400">
                <a:latin typeface="隶书" pitchFamily="49" charset="-122"/>
                <a:ea typeface="隶书" pitchFamily="49" charset="-122"/>
              </a:rPr>
              <a:t>基址寄存器，存放内存的逻辑偏移地址</a:t>
            </a:r>
          </a:p>
          <a:p>
            <a:pPr marL="193675" lvl="1" eaLnBrk="0" hangingPunct="0">
              <a:lnSpc>
                <a:spcPct val="90000"/>
              </a:lnSpc>
              <a:buClr>
                <a:schemeClr val="tx1"/>
              </a:buClr>
              <a:buFont typeface="Wingdings" pitchFamily="2" charset="2"/>
              <a:buNone/>
            </a:pPr>
            <a:r>
              <a:rPr kumimoji="1" lang="zh-CN" altLang="en-US" sz="2400">
                <a:latin typeface="隶书" pitchFamily="49" charset="-122"/>
                <a:ea typeface="隶书" pitchFamily="49" charset="-122"/>
              </a:rPr>
              <a:t>   </a:t>
            </a:r>
            <a:r>
              <a:rPr kumimoji="1" lang="en-US" altLang="zh-CN" sz="2400">
                <a:latin typeface="隶书" pitchFamily="49" charset="-122"/>
                <a:ea typeface="隶书" pitchFamily="49" charset="-122"/>
              </a:rPr>
              <a:t>CX</a:t>
            </a:r>
            <a:r>
              <a:rPr kumimoji="1" lang="en-US" altLang="zh-CN" sz="2400">
                <a:latin typeface="Arial" charset="0"/>
                <a:ea typeface="隶书" pitchFamily="49" charset="-122"/>
              </a:rPr>
              <a:t>——</a:t>
            </a:r>
            <a:r>
              <a:rPr kumimoji="1" lang="zh-CN" altLang="en-US" sz="2400">
                <a:latin typeface="隶书" pitchFamily="49" charset="-122"/>
                <a:ea typeface="隶书" pitchFamily="49" charset="-122"/>
              </a:rPr>
              <a:t>计数寄存器，串指令和移位指令中作计数用</a:t>
            </a:r>
          </a:p>
          <a:p>
            <a:pPr marL="193675" lvl="1" eaLnBrk="0" hangingPunct="0">
              <a:lnSpc>
                <a:spcPct val="90000"/>
              </a:lnSpc>
              <a:buClr>
                <a:schemeClr val="tx1"/>
              </a:buClr>
              <a:buFont typeface="Wingdings" pitchFamily="2" charset="2"/>
              <a:buNone/>
            </a:pPr>
            <a:r>
              <a:rPr kumimoji="1" lang="zh-CN" altLang="en-US" sz="2400">
                <a:latin typeface="隶书" pitchFamily="49" charset="-122"/>
                <a:ea typeface="隶书" pitchFamily="49" charset="-122"/>
              </a:rPr>
              <a:t>   </a:t>
            </a:r>
            <a:r>
              <a:rPr kumimoji="1" lang="en-US" altLang="zh-CN" sz="2400">
                <a:latin typeface="隶书" pitchFamily="49" charset="-122"/>
                <a:ea typeface="隶书" pitchFamily="49" charset="-122"/>
              </a:rPr>
              <a:t>DX</a:t>
            </a:r>
            <a:r>
              <a:rPr kumimoji="1" lang="zh-CN" altLang="en-US" sz="2400">
                <a:latin typeface="隶书" pitchFamily="49" charset="-122"/>
                <a:ea typeface="隶书" pitchFamily="49" charset="-122"/>
              </a:rPr>
              <a:t>和</a:t>
            </a:r>
            <a:r>
              <a:rPr kumimoji="1" lang="en-US" altLang="zh-CN" sz="2400">
                <a:latin typeface="隶书" pitchFamily="49" charset="-122"/>
                <a:ea typeface="隶书" pitchFamily="49" charset="-122"/>
              </a:rPr>
              <a:t>AX</a:t>
            </a:r>
            <a:r>
              <a:rPr kumimoji="1" lang="en-US" altLang="zh-CN" sz="2400">
                <a:latin typeface="Arial" charset="0"/>
                <a:ea typeface="隶书" pitchFamily="49" charset="-122"/>
              </a:rPr>
              <a:t>——</a:t>
            </a:r>
            <a:r>
              <a:rPr kumimoji="1" lang="zh-CN" altLang="en-US" sz="2400">
                <a:latin typeface="隶书" pitchFamily="49" charset="-122"/>
                <a:ea typeface="隶书" pitchFamily="49" charset="-122"/>
              </a:rPr>
              <a:t>组成</a:t>
            </a:r>
            <a:r>
              <a:rPr kumimoji="1" lang="en-US" altLang="zh-CN" sz="2400">
                <a:latin typeface="隶书" pitchFamily="49" charset="-122"/>
                <a:ea typeface="隶书" pitchFamily="49" charset="-122"/>
              </a:rPr>
              <a:t>32</a:t>
            </a:r>
            <a:r>
              <a:rPr kumimoji="1" lang="zh-CN" altLang="en-US" sz="2400">
                <a:latin typeface="隶书" pitchFamily="49" charset="-122"/>
                <a:ea typeface="隶书" pitchFamily="49" charset="-122"/>
              </a:rPr>
              <a:t>位寄存器，进行双字长乘除法运算</a:t>
            </a:r>
          </a:p>
        </p:txBody>
      </p:sp>
      <p:sp>
        <p:nvSpPr>
          <p:cNvPr id="236554" name="Rectangle 10"/>
          <p:cNvSpPr>
            <a:spLocks noChangeArrowheads="1"/>
          </p:cNvSpPr>
          <p:nvPr/>
        </p:nvSpPr>
        <p:spPr bwMode="auto">
          <a:xfrm>
            <a:off x="5148263" y="476250"/>
            <a:ext cx="3400425" cy="519113"/>
          </a:xfrm>
          <a:prstGeom prst="rect">
            <a:avLst/>
          </a:prstGeom>
          <a:noFill/>
          <a:ln w="9525">
            <a:noFill/>
            <a:miter lim="800000"/>
            <a:headEnd/>
            <a:tailEnd/>
          </a:ln>
          <a:effectLst/>
        </p:spPr>
        <p:txBody>
          <a:bodyPr>
            <a:spAutoFit/>
          </a:bodyPr>
          <a:lstStyle/>
          <a:p>
            <a:pPr>
              <a:defRPr/>
            </a:pPr>
            <a:r>
              <a:rPr kumimoji="1" lang="en-US" altLang="zh-CN" sz="2800" b="1">
                <a:solidFill>
                  <a:srgbClr val="0000FF"/>
                </a:solidFill>
                <a:effectLst>
                  <a:outerShdw blurRad="38100" dist="38100" dir="2700000" algn="tl">
                    <a:srgbClr val="C0C0C0"/>
                  </a:outerShdw>
                </a:effectLst>
                <a:latin typeface="华文中宋"/>
                <a:ea typeface="隶书" pitchFamily="49" charset="-122"/>
              </a:rPr>
              <a:t>——</a:t>
            </a:r>
            <a:r>
              <a:rPr kumimoji="1" lang="zh-CN" altLang="en-US" sz="2800" b="1">
                <a:solidFill>
                  <a:srgbClr val="0000FF"/>
                </a:solidFill>
                <a:effectLst>
                  <a:outerShdw blurRad="38100" dist="38100" dir="2700000" algn="tl">
                    <a:srgbClr val="C0C0C0"/>
                  </a:outerShdw>
                </a:effectLst>
                <a:latin typeface="Tahoma" pitchFamily="34" charset="0"/>
                <a:ea typeface="隶书" pitchFamily="49" charset="-122"/>
              </a:rPr>
              <a:t>数据寄存器</a:t>
            </a:r>
          </a:p>
        </p:txBody>
      </p:sp>
    </p:spTree>
  </p:cSld>
  <p:clrMapOvr>
    <a:masterClrMapping/>
  </p:clrMapOvr>
  <p:transition spd="slow">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220663" y="1214438"/>
          <a:ext cx="4816475" cy="4462462"/>
        </p:xfrm>
        <a:graphic>
          <a:graphicData uri="http://schemas.openxmlformats.org/presentationml/2006/ole">
            <mc:AlternateContent xmlns:mc="http://schemas.openxmlformats.org/markup-compatibility/2006">
              <mc:Choice xmlns:v="urn:schemas-microsoft-com:vml" Requires="v">
                <p:oleObj spid="_x0000_s10282" name="Microsoft Drawing" r:id="rId3" imgW="3073320" imgH="2876400" progId="MSDraw">
                  <p:embed/>
                </p:oleObj>
              </mc:Choice>
              <mc:Fallback>
                <p:oleObj name="Microsoft Drawing" r:id="rId3" imgW="3073320" imgH="287640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3" y="1214438"/>
                        <a:ext cx="4816475" cy="4462462"/>
                      </a:xfrm>
                      <a:prstGeom prst="rect">
                        <a:avLst/>
                      </a:prstGeom>
                      <a:noFill/>
                      <a:extLst>
                        <a:ext uri="{909E8E84-426E-40DD-AFC4-6F175D3DCCD1}">
                          <a14:hiddenFill xmlns:a14="http://schemas.microsoft.com/office/drawing/2010/main">
                            <a:solidFill>
                              <a:schemeClr val="bg1">
                                <a:alpha val="66000"/>
                              </a:schemeClr>
                            </a:solidFill>
                          </a14:hiddenFill>
                        </a:ext>
                      </a:extLst>
                    </p:spPr>
                  </p:pic>
                </p:oleObj>
              </mc:Fallback>
            </mc:AlternateContent>
          </a:graphicData>
        </a:graphic>
      </p:graphicFrame>
      <p:sp>
        <p:nvSpPr>
          <p:cNvPr id="10244" name="Rectangle 5"/>
          <p:cNvSpPr>
            <a:spLocks noChangeArrowheads="1"/>
          </p:cNvSpPr>
          <p:nvPr/>
        </p:nvSpPr>
        <p:spPr bwMode="auto">
          <a:xfrm>
            <a:off x="211138" y="1181100"/>
            <a:ext cx="4776787" cy="4552950"/>
          </a:xfrm>
          <a:prstGeom prst="rect">
            <a:avLst/>
          </a:prstGeom>
          <a:solidFill>
            <a:schemeClr val="bg1">
              <a:alpha val="89803"/>
            </a:schemeClr>
          </a:solidFill>
          <a:ln w="9525" algn="ctr">
            <a:noFill/>
            <a:miter lim="800000"/>
            <a:headEnd/>
            <a:tailEnd/>
          </a:ln>
        </p:spPr>
        <p:txBody>
          <a:bodyPr wrap="none" anchor="ctr"/>
          <a:lstStyle/>
          <a:p>
            <a:endParaRPr lang="zh-CN" altLang="en-US"/>
          </a:p>
        </p:txBody>
      </p:sp>
      <p:grpSp>
        <p:nvGrpSpPr>
          <p:cNvPr id="10245" name="Group 6"/>
          <p:cNvGrpSpPr>
            <a:grpSpLocks/>
          </p:cNvGrpSpPr>
          <p:nvPr/>
        </p:nvGrpSpPr>
        <p:grpSpPr bwMode="auto">
          <a:xfrm>
            <a:off x="371475" y="2173288"/>
            <a:ext cx="1500188" cy="1058862"/>
            <a:chOff x="234" y="1765"/>
            <a:chExt cx="945" cy="667"/>
          </a:xfrm>
        </p:grpSpPr>
        <p:sp>
          <p:nvSpPr>
            <p:cNvPr id="10263" name="Rectangle 7"/>
            <p:cNvSpPr>
              <a:spLocks noChangeArrowheads="1"/>
            </p:cNvSpPr>
            <p:nvPr/>
          </p:nvSpPr>
          <p:spPr bwMode="auto">
            <a:xfrm>
              <a:off x="256" y="1783"/>
              <a:ext cx="923" cy="649"/>
            </a:xfrm>
            <a:prstGeom prst="rect">
              <a:avLst/>
            </a:prstGeom>
            <a:solidFill>
              <a:srgbClr val="66FFFF"/>
            </a:solidFill>
            <a:ln w="9525" algn="ctr">
              <a:noFill/>
              <a:miter lim="800000"/>
              <a:headEnd/>
              <a:tailEnd/>
            </a:ln>
          </p:spPr>
          <p:txBody>
            <a:bodyPr wrap="none" anchor="ctr"/>
            <a:lstStyle/>
            <a:p>
              <a:endParaRPr lang="zh-CN" altLang="en-US"/>
            </a:p>
          </p:txBody>
        </p:sp>
        <p:graphicFrame>
          <p:nvGraphicFramePr>
            <p:cNvPr id="10243" name="Object 8"/>
            <p:cNvGraphicFramePr>
              <a:graphicFrameLocks noChangeAspect="1"/>
            </p:cNvGraphicFramePr>
            <p:nvPr/>
          </p:nvGraphicFramePr>
          <p:xfrm>
            <a:off x="234" y="1765"/>
            <a:ext cx="914" cy="663"/>
          </p:xfrm>
          <a:graphic>
            <a:graphicData uri="http://schemas.openxmlformats.org/presentationml/2006/ole">
              <mc:AlternateContent xmlns:mc="http://schemas.openxmlformats.org/markup-compatibility/2006">
                <mc:Choice xmlns:v="urn:schemas-microsoft-com:vml" Requires="v">
                  <p:oleObj spid="_x0000_s10283" name="Microsoft Drawing" r:id="rId5" imgW="3073320" imgH="2876400" progId="MSDraw">
                    <p:embed/>
                  </p:oleObj>
                </mc:Choice>
                <mc:Fallback>
                  <p:oleObj name="Microsoft Drawing" r:id="rId5" imgW="3073320" imgH="2876400"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l="3770" t="21689" r="66632" b="55022"/>
                        <a:stretch>
                          <a:fillRect/>
                        </a:stretch>
                      </p:blipFill>
                      <p:spPr bwMode="auto">
                        <a:xfrm>
                          <a:off x="234" y="1765"/>
                          <a:ext cx="914" cy="66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
        <p:nvSpPr>
          <p:cNvPr id="10246" name="Rectangle 9"/>
          <p:cNvSpPr>
            <a:spLocks noChangeArrowheads="1"/>
          </p:cNvSpPr>
          <p:nvPr/>
        </p:nvSpPr>
        <p:spPr bwMode="auto">
          <a:xfrm>
            <a:off x="2032000" y="923925"/>
            <a:ext cx="6935788" cy="4222750"/>
          </a:xfrm>
          <a:prstGeom prst="rect">
            <a:avLst/>
          </a:prstGeom>
          <a:noFill/>
          <a:ln w="9525">
            <a:noFill/>
            <a:miter lim="800000"/>
            <a:headEnd/>
            <a:tailEnd/>
          </a:ln>
        </p:spPr>
        <p:txBody>
          <a:bodyPr/>
          <a:lstStyle/>
          <a:p>
            <a:pPr>
              <a:lnSpc>
                <a:spcPct val="150000"/>
              </a:lnSpc>
              <a:spcBef>
                <a:spcPct val="50000"/>
              </a:spcBef>
            </a:pPr>
            <a:r>
              <a:rPr kumimoji="1" lang="zh-CN" altLang="en-US" sz="2400" b="1">
                <a:latin typeface="隶书" pitchFamily="49" charset="-122"/>
                <a:ea typeface="隶书" pitchFamily="49" charset="-122"/>
              </a:rPr>
              <a:t>用来存放存储器或</a:t>
            </a:r>
            <a:r>
              <a:rPr kumimoji="1" lang="en-US" altLang="zh-CN" sz="2400" b="1">
                <a:latin typeface="隶书" pitchFamily="49" charset="-122"/>
                <a:ea typeface="隶书" pitchFamily="49" charset="-122"/>
              </a:rPr>
              <a:t>I/O</a:t>
            </a:r>
            <a:r>
              <a:rPr kumimoji="1" lang="zh-CN" altLang="en-US" sz="2400" b="1">
                <a:latin typeface="隶书" pitchFamily="49" charset="-122"/>
                <a:ea typeface="隶书" pitchFamily="49" charset="-122"/>
              </a:rPr>
              <a:t>端口的地址，经常用以在</a:t>
            </a:r>
            <a:r>
              <a:rPr kumimoji="1" lang="zh-CN" altLang="en-US" sz="2400" b="1">
                <a:solidFill>
                  <a:srgbClr val="0000FF"/>
                </a:solidFill>
                <a:latin typeface="隶书" pitchFamily="49" charset="-122"/>
                <a:ea typeface="隶书" pitchFamily="49" charset="-122"/>
              </a:rPr>
              <a:t>段内寻址时提供偏移地址</a:t>
            </a:r>
            <a:r>
              <a:rPr kumimoji="1" lang="zh-CN" altLang="en-US" sz="2400">
                <a:solidFill>
                  <a:srgbClr val="0000FF"/>
                </a:solidFill>
                <a:latin typeface="隶书" pitchFamily="49" charset="-122"/>
                <a:ea typeface="隶书" pitchFamily="49" charset="-122"/>
              </a:rPr>
              <a:t>。</a:t>
            </a:r>
          </a:p>
          <a:p>
            <a:pPr lvl="1" eaLnBrk="0" hangingPunct="0">
              <a:lnSpc>
                <a:spcPct val="150000"/>
              </a:lnSpc>
            </a:pPr>
            <a:endParaRPr kumimoji="1" lang="en-US" altLang="zh-CN" sz="2000">
              <a:latin typeface="隶书" pitchFamily="49" charset="-122"/>
              <a:ea typeface="隶书" pitchFamily="49" charset="-122"/>
            </a:endParaRPr>
          </a:p>
        </p:txBody>
      </p:sp>
      <p:sp>
        <p:nvSpPr>
          <p:cNvPr id="237578" name="Rectangle 10"/>
          <p:cNvSpPr>
            <a:spLocks noChangeArrowheads="1"/>
          </p:cNvSpPr>
          <p:nvPr/>
        </p:nvSpPr>
        <p:spPr bwMode="auto">
          <a:xfrm>
            <a:off x="3276600" y="260350"/>
            <a:ext cx="5186363" cy="519113"/>
          </a:xfrm>
          <a:prstGeom prst="rect">
            <a:avLst/>
          </a:prstGeom>
          <a:noFill/>
          <a:ln w="9525">
            <a:noFill/>
            <a:miter lim="800000"/>
            <a:headEnd/>
            <a:tailEnd/>
          </a:ln>
          <a:effectLst/>
        </p:spPr>
        <p:txBody>
          <a:bodyPr>
            <a:spAutoFit/>
          </a:bodyPr>
          <a:lstStyle/>
          <a:p>
            <a:pPr>
              <a:defRPr/>
            </a:pPr>
            <a:r>
              <a:rPr kumimoji="1" lang="en-US" altLang="zh-CN" sz="2800" b="1">
                <a:solidFill>
                  <a:srgbClr val="0000FF"/>
                </a:solidFill>
                <a:effectLst>
                  <a:outerShdw blurRad="38100" dist="38100" dir="2700000" algn="tl">
                    <a:srgbClr val="C0C0C0"/>
                  </a:outerShdw>
                </a:effectLst>
                <a:latin typeface="华文中宋"/>
                <a:ea typeface="隶书" pitchFamily="49" charset="-122"/>
              </a:rPr>
              <a:t>——</a:t>
            </a:r>
            <a:r>
              <a:rPr kumimoji="1" lang="zh-CN" altLang="en-US" sz="2800" b="1">
                <a:solidFill>
                  <a:srgbClr val="0000FF"/>
                </a:solidFill>
                <a:effectLst>
                  <a:outerShdw blurRad="38100" dist="38100" dir="2700000" algn="tl">
                    <a:srgbClr val="C0C0C0"/>
                  </a:outerShdw>
                </a:effectLst>
                <a:latin typeface="隶书" pitchFamily="49" charset="-122"/>
                <a:ea typeface="隶书" pitchFamily="49" charset="-122"/>
              </a:rPr>
              <a:t>地址指针与变址寄存器</a:t>
            </a:r>
          </a:p>
        </p:txBody>
      </p:sp>
      <p:grpSp>
        <p:nvGrpSpPr>
          <p:cNvPr id="10248" name="Group 12"/>
          <p:cNvGrpSpPr>
            <a:grpSpLocks/>
          </p:cNvGrpSpPr>
          <p:nvPr/>
        </p:nvGrpSpPr>
        <p:grpSpPr bwMode="auto">
          <a:xfrm>
            <a:off x="4067175" y="2578100"/>
            <a:ext cx="1539875" cy="1643063"/>
            <a:chOff x="4128" y="480"/>
            <a:chExt cx="1296" cy="1344"/>
          </a:xfrm>
        </p:grpSpPr>
        <p:sp>
          <p:nvSpPr>
            <p:cNvPr id="10256" name="Rectangle 13"/>
            <p:cNvSpPr>
              <a:spLocks noChangeArrowheads="1"/>
            </p:cNvSpPr>
            <p:nvPr/>
          </p:nvSpPr>
          <p:spPr bwMode="auto">
            <a:xfrm>
              <a:off x="4704" y="480"/>
              <a:ext cx="720" cy="1344"/>
            </a:xfrm>
            <a:prstGeom prst="rect">
              <a:avLst/>
            </a:prstGeom>
            <a:solidFill>
              <a:srgbClr val="C8F769"/>
            </a:solidFill>
            <a:ln w="9525">
              <a:solidFill>
                <a:schemeClr val="tx1"/>
              </a:solidFill>
              <a:miter lim="800000"/>
              <a:headEnd/>
              <a:tailEnd/>
            </a:ln>
          </p:spPr>
          <p:txBody>
            <a:bodyPr wrap="none" anchor="ctr"/>
            <a:lstStyle/>
            <a:p>
              <a:pPr algn="ctr"/>
              <a:r>
                <a:rPr kumimoji="1" lang="en-US" altLang="zh-CN" sz="2400">
                  <a:solidFill>
                    <a:srgbClr val="FF0000"/>
                  </a:solidFill>
                </a:rPr>
                <a:t>…</a:t>
              </a:r>
            </a:p>
          </p:txBody>
        </p:sp>
        <p:sp>
          <p:nvSpPr>
            <p:cNvPr id="10257" name="Line 14"/>
            <p:cNvSpPr>
              <a:spLocks noChangeShapeType="1"/>
            </p:cNvSpPr>
            <p:nvPr/>
          </p:nvSpPr>
          <p:spPr bwMode="auto">
            <a:xfrm>
              <a:off x="4704" y="672"/>
              <a:ext cx="720" cy="0"/>
            </a:xfrm>
            <a:prstGeom prst="line">
              <a:avLst/>
            </a:prstGeom>
            <a:noFill/>
            <a:ln w="9525">
              <a:solidFill>
                <a:schemeClr val="tx1"/>
              </a:solidFill>
              <a:round/>
              <a:headEnd/>
              <a:tailEnd/>
            </a:ln>
          </p:spPr>
          <p:txBody>
            <a:bodyPr wrap="none"/>
            <a:lstStyle/>
            <a:p>
              <a:endParaRPr lang="zh-CN" altLang="en-US"/>
            </a:p>
          </p:txBody>
        </p:sp>
        <p:sp>
          <p:nvSpPr>
            <p:cNvPr id="10258" name="Line 15"/>
            <p:cNvSpPr>
              <a:spLocks noChangeShapeType="1"/>
            </p:cNvSpPr>
            <p:nvPr/>
          </p:nvSpPr>
          <p:spPr bwMode="auto">
            <a:xfrm>
              <a:off x="4704" y="1536"/>
              <a:ext cx="720" cy="0"/>
            </a:xfrm>
            <a:prstGeom prst="line">
              <a:avLst/>
            </a:prstGeom>
            <a:noFill/>
            <a:ln w="9525">
              <a:solidFill>
                <a:schemeClr val="tx1"/>
              </a:solidFill>
              <a:round/>
              <a:headEnd/>
              <a:tailEnd/>
            </a:ln>
          </p:spPr>
          <p:txBody>
            <a:bodyPr wrap="none"/>
            <a:lstStyle/>
            <a:p>
              <a:endParaRPr lang="zh-CN" altLang="en-US"/>
            </a:p>
          </p:txBody>
        </p:sp>
        <p:sp>
          <p:nvSpPr>
            <p:cNvPr id="10259" name="Line 16"/>
            <p:cNvSpPr>
              <a:spLocks noChangeShapeType="1"/>
            </p:cNvSpPr>
            <p:nvPr/>
          </p:nvSpPr>
          <p:spPr bwMode="auto">
            <a:xfrm>
              <a:off x="4704" y="1728"/>
              <a:ext cx="720" cy="0"/>
            </a:xfrm>
            <a:prstGeom prst="line">
              <a:avLst/>
            </a:prstGeom>
            <a:noFill/>
            <a:ln w="9525">
              <a:solidFill>
                <a:schemeClr val="tx1"/>
              </a:solidFill>
              <a:round/>
              <a:headEnd/>
              <a:tailEnd/>
            </a:ln>
          </p:spPr>
          <p:txBody>
            <a:bodyPr wrap="none"/>
            <a:lstStyle/>
            <a:p>
              <a:endParaRPr lang="zh-CN" altLang="en-US"/>
            </a:p>
          </p:txBody>
        </p:sp>
        <p:sp>
          <p:nvSpPr>
            <p:cNvPr id="10260" name="Line 17"/>
            <p:cNvSpPr>
              <a:spLocks noChangeShapeType="1"/>
            </p:cNvSpPr>
            <p:nvPr/>
          </p:nvSpPr>
          <p:spPr bwMode="auto">
            <a:xfrm>
              <a:off x="4128" y="1632"/>
              <a:ext cx="576" cy="0"/>
            </a:xfrm>
            <a:prstGeom prst="line">
              <a:avLst/>
            </a:prstGeom>
            <a:noFill/>
            <a:ln w="9525">
              <a:solidFill>
                <a:schemeClr val="tx1"/>
              </a:solidFill>
              <a:round/>
              <a:headEnd/>
              <a:tailEnd type="triangle" w="med" len="med"/>
            </a:ln>
          </p:spPr>
          <p:txBody>
            <a:bodyPr wrap="none"/>
            <a:lstStyle/>
            <a:p>
              <a:endParaRPr lang="zh-CN" altLang="en-US"/>
            </a:p>
          </p:txBody>
        </p:sp>
        <p:sp>
          <p:nvSpPr>
            <p:cNvPr id="10261" name="Line 18"/>
            <p:cNvSpPr>
              <a:spLocks noChangeShapeType="1"/>
            </p:cNvSpPr>
            <p:nvPr/>
          </p:nvSpPr>
          <p:spPr bwMode="auto">
            <a:xfrm>
              <a:off x="4128" y="576"/>
              <a:ext cx="576" cy="0"/>
            </a:xfrm>
            <a:prstGeom prst="line">
              <a:avLst/>
            </a:prstGeom>
            <a:noFill/>
            <a:ln w="9525">
              <a:solidFill>
                <a:schemeClr val="tx1"/>
              </a:solidFill>
              <a:round/>
              <a:headEnd/>
              <a:tailEnd type="triangle" w="med" len="med"/>
            </a:ln>
          </p:spPr>
          <p:txBody>
            <a:bodyPr wrap="none"/>
            <a:lstStyle/>
            <a:p>
              <a:endParaRPr lang="zh-CN" altLang="en-US"/>
            </a:p>
          </p:txBody>
        </p:sp>
        <p:sp>
          <p:nvSpPr>
            <p:cNvPr id="10262" name="Line 19"/>
            <p:cNvSpPr>
              <a:spLocks noChangeShapeType="1"/>
            </p:cNvSpPr>
            <p:nvPr/>
          </p:nvSpPr>
          <p:spPr bwMode="auto">
            <a:xfrm>
              <a:off x="4416" y="576"/>
              <a:ext cx="0" cy="1056"/>
            </a:xfrm>
            <a:prstGeom prst="line">
              <a:avLst/>
            </a:prstGeom>
            <a:noFill/>
            <a:ln w="9525">
              <a:solidFill>
                <a:schemeClr val="tx1"/>
              </a:solidFill>
              <a:round/>
              <a:headEnd type="triangle" w="med" len="med"/>
              <a:tailEnd type="triangle" w="med" len="med"/>
            </a:ln>
          </p:spPr>
          <p:txBody>
            <a:bodyPr wrap="none"/>
            <a:lstStyle/>
            <a:p>
              <a:endParaRPr lang="zh-CN" altLang="en-US"/>
            </a:p>
          </p:txBody>
        </p:sp>
      </p:grpSp>
      <p:sp>
        <p:nvSpPr>
          <p:cNvPr id="10249" name="Text Box 20"/>
          <p:cNvSpPr txBox="1">
            <a:spLocks noChangeArrowheads="1"/>
          </p:cNvSpPr>
          <p:nvPr/>
        </p:nvSpPr>
        <p:spPr bwMode="auto">
          <a:xfrm>
            <a:off x="3132138" y="2349500"/>
            <a:ext cx="1008062" cy="701675"/>
          </a:xfrm>
          <a:prstGeom prst="rect">
            <a:avLst/>
          </a:prstGeom>
          <a:noFill/>
          <a:ln w="9525">
            <a:noFill/>
            <a:miter lim="800000"/>
            <a:headEnd/>
            <a:tailEnd/>
          </a:ln>
        </p:spPr>
        <p:txBody>
          <a:bodyPr>
            <a:spAutoFit/>
          </a:bodyPr>
          <a:lstStyle/>
          <a:p>
            <a:pPr algn="ctr">
              <a:spcBef>
                <a:spcPct val="50000"/>
              </a:spcBef>
            </a:pPr>
            <a:r>
              <a:rPr kumimoji="1" lang="zh-CN" altLang="en-US" sz="2000">
                <a:latin typeface="Verdana" pitchFamily="34" charset="0"/>
              </a:rPr>
              <a:t>段起始地   址</a:t>
            </a:r>
          </a:p>
        </p:txBody>
      </p:sp>
      <p:sp>
        <p:nvSpPr>
          <p:cNvPr id="10250" name="Text Box 21"/>
          <p:cNvSpPr txBox="1">
            <a:spLocks noChangeArrowheads="1"/>
          </p:cNvSpPr>
          <p:nvPr/>
        </p:nvSpPr>
        <p:spPr bwMode="auto">
          <a:xfrm>
            <a:off x="3152775" y="3573463"/>
            <a:ext cx="1274763" cy="701675"/>
          </a:xfrm>
          <a:prstGeom prst="rect">
            <a:avLst/>
          </a:prstGeom>
          <a:noFill/>
          <a:ln w="9525">
            <a:noFill/>
            <a:miter lim="800000"/>
            <a:headEnd/>
            <a:tailEnd/>
          </a:ln>
        </p:spPr>
        <p:txBody>
          <a:bodyPr>
            <a:spAutoFit/>
          </a:bodyPr>
          <a:lstStyle/>
          <a:p>
            <a:pPr algn="ctr"/>
            <a:r>
              <a:rPr kumimoji="1" lang="zh-CN" altLang="en-US" sz="2000">
                <a:latin typeface="Verdana" pitchFamily="34" charset="0"/>
              </a:rPr>
              <a:t>段内偏移地址</a:t>
            </a:r>
          </a:p>
        </p:txBody>
      </p:sp>
      <p:grpSp>
        <p:nvGrpSpPr>
          <p:cNvPr id="10251" name="Group 22"/>
          <p:cNvGrpSpPr>
            <a:grpSpLocks/>
          </p:cNvGrpSpPr>
          <p:nvPr/>
        </p:nvGrpSpPr>
        <p:grpSpPr bwMode="auto">
          <a:xfrm>
            <a:off x="5734050" y="1844675"/>
            <a:ext cx="3409950" cy="3571875"/>
            <a:chOff x="3215" y="1917"/>
            <a:chExt cx="2148" cy="2250"/>
          </a:xfrm>
        </p:grpSpPr>
        <p:pic>
          <p:nvPicPr>
            <p:cNvPr id="10253" name="Picture 23"/>
            <p:cNvPicPr>
              <a:picLocks noChangeAspect="1" noChangeArrowheads="1"/>
            </p:cNvPicPr>
            <p:nvPr/>
          </p:nvPicPr>
          <p:blipFill>
            <a:blip r:embed="rId6">
              <a:clrChange>
                <a:clrFrom>
                  <a:srgbClr val="FFFFFF"/>
                </a:clrFrom>
                <a:clrTo>
                  <a:srgbClr val="FFFFFF">
                    <a:alpha val="0"/>
                  </a:srgbClr>
                </a:clrTo>
              </a:clrChange>
              <a:lum contrast="6000"/>
            </a:blip>
            <a:srcRect l="52638"/>
            <a:stretch>
              <a:fillRect/>
            </a:stretch>
          </p:blipFill>
          <p:spPr bwMode="auto">
            <a:xfrm>
              <a:off x="3215" y="1917"/>
              <a:ext cx="2126" cy="2250"/>
            </a:xfrm>
            <a:prstGeom prst="rect">
              <a:avLst/>
            </a:prstGeom>
            <a:noFill/>
            <a:ln w="9525">
              <a:noFill/>
              <a:miter lim="800000"/>
              <a:headEnd/>
              <a:tailEnd/>
            </a:ln>
          </p:spPr>
        </p:pic>
        <p:sp>
          <p:nvSpPr>
            <p:cNvPr id="10254" name="Text Box 24"/>
            <p:cNvSpPr txBox="1">
              <a:spLocks noChangeArrowheads="1"/>
            </p:cNvSpPr>
            <p:nvPr/>
          </p:nvSpPr>
          <p:spPr bwMode="auto">
            <a:xfrm>
              <a:off x="3278" y="3372"/>
              <a:ext cx="2085" cy="173"/>
            </a:xfrm>
            <a:prstGeom prst="rect">
              <a:avLst/>
            </a:prstGeom>
            <a:noFill/>
            <a:ln w="9525">
              <a:noFill/>
              <a:miter lim="800000"/>
              <a:headEnd/>
              <a:tailEnd/>
            </a:ln>
          </p:spPr>
          <p:txBody>
            <a:bodyPr>
              <a:spAutoFit/>
            </a:bodyPr>
            <a:lstStyle/>
            <a:p>
              <a:pPr>
                <a:spcBef>
                  <a:spcPct val="50000"/>
                </a:spcBef>
              </a:pPr>
              <a:r>
                <a:rPr kumimoji="1" lang="en-US" altLang="zh-CN" sz="1200">
                  <a:latin typeface="Verdana" pitchFamily="34" charset="0"/>
                </a:rPr>
                <a:t>(BP)=80H                                  3F80H</a:t>
              </a:r>
            </a:p>
          </p:txBody>
        </p:sp>
        <p:sp>
          <p:nvSpPr>
            <p:cNvPr id="10255" name="Line 25"/>
            <p:cNvSpPr>
              <a:spLocks noChangeShapeType="1"/>
            </p:cNvSpPr>
            <p:nvPr/>
          </p:nvSpPr>
          <p:spPr bwMode="auto">
            <a:xfrm>
              <a:off x="3870" y="3456"/>
              <a:ext cx="219" cy="0"/>
            </a:xfrm>
            <a:prstGeom prst="line">
              <a:avLst/>
            </a:prstGeom>
            <a:noFill/>
            <a:ln w="19050">
              <a:solidFill>
                <a:srgbClr val="3333CC"/>
              </a:solidFill>
              <a:miter lim="800000"/>
              <a:headEnd/>
              <a:tailEnd type="triangle" w="med" len="med"/>
            </a:ln>
          </p:spPr>
          <p:txBody>
            <a:bodyPr wrap="none"/>
            <a:lstStyle/>
            <a:p>
              <a:endParaRPr lang="zh-CN" altLang="en-US"/>
            </a:p>
          </p:txBody>
        </p:sp>
      </p:grpSp>
      <p:sp>
        <p:nvSpPr>
          <p:cNvPr id="10252" name="Rectangle 26"/>
          <p:cNvSpPr>
            <a:spLocks noChangeArrowheads="1"/>
          </p:cNvSpPr>
          <p:nvPr/>
        </p:nvSpPr>
        <p:spPr bwMode="auto">
          <a:xfrm>
            <a:off x="395288" y="4021138"/>
            <a:ext cx="6192837" cy="2720975"/>
          </a:xfrm>
          <a:prstGeom prst="rect">
            <a:avLst/>
          </a:prstGeom>
          <a:noFill/>
          <a:ln w="9525">
            <a:noFill/>
            <a:miter lim="800000"/>
            <a:headEnd/>
            <a:tailEnd/>
          </a:ln>
        </p:spPr>
        <p:txBody>
          <a:bodyPr>
            <a:spAutoFit/>
          </a:bodyPr>
          <a:lstStyle/>
          <a:p>
            <a:pPr lvl="1">
              <a:lnSpc>
                <a:spcPct val="90000"/>
              </a:lnSpc>
            </a:pPr>
            <a:r>
              <a:rPr kumimoji="1" lang="zh-CN" altLang="en-US" sz="2400" b="1">
                <a:solidFill>
                  <a:srgbClr val="0000FF"/>
                </a:solidFill>
                <a:latin typeface="隶书" pitchFamily="49" charset="-122"/>
                <a:ea typeface="隶书" pitchFamily="49" charset="-122"/>
              </a:rPr>
              <a:t>地址指针寄存器</a:t>
            </a:r>
          </a:p>
          <a:p>
            <a:pPr lvl="1">
              <a:lnSpc>
                <a:spcPct val="90000"/>
              </a:lnSpc>
            </a:pPr>
            <a:r>
              <a:rPr kumimoji="1" lang="en-US" altLang="zh-CN" sz="2400" b="1">
                <a:solidFill>
                  <a:srgbClr val="FF0000"/>
                </a:solidFill>
                <a:latin typeface="隶书" pitchFamily="49" charset="-122"/>
                <a:ea typeface="隶书" pitchFamily="49" charset="-122"/>
              </a:rPr>
              <a:t>SP</a:t>
            </a:r>
            <a:r>
              <a:rPr kumimoji="1" lang="en-US" altLang="zh-CN" sz="2400">
                <a:latin typeface="隶书" pitchFamily="49" charset="-122"/>
                <a:ea typeface="隶书" pitchFamily="49" charset="-122"/>
              </a:rPr>
              <a:t>:</a:t>
            </a:r>
            <a:r>
              <a:rPr kumimoji="1" lang="zh-CN" altLang="en-US" sz="2400">
                <a:latin typeface="隶书" pitchFamily="49" charset="-122"/>
                <a:ea typeface="隶书" pitchFamily="49" charset="-122"/>
              </a:rPr>
              <a:t>堆栈指针，指示堆栈段中的栈顶位置</a:t>
            </a:r>
          </a:p>
          <a:p>
            <a:pPr lvl="1">
              <a:lnSpc>
                <a:spcPct val="90000"/>
              </a:lnSpc>
            </a:pPr>
            <a:r>
              <a:rPr kumimoji="1" lang="en-US" altLang="zh-CN" sz="2400" b="1">
                <a:solidFill>
                  <a:srgbClr val="FF0000"/>
                </a:solidFill>
                <a:latin typeface="隶书" pitchFamily="49" charset="-122"/>
                <a:ea typeface="隶书" pitchFamily="49" charset="-122"/>
              </a:rPr>
              <a:t>BP</a:t>
            </a:r>
            <a:r>
              <a:rPr kumimoji="1" lang="en-US" altLang="zh-CN" sz="2400">
                <a:latin typeface="隶书" pitchFamily="49" charset="-122"/>
                <a:ea typeface="隶书" pitchFamily="49" charset="-122"/>
              </a:rPr>
              <a:t>:</a:t>
            </a:r>
            <a:r>
              <a:rPr kumimoji="1" lang="zh-CN" altLang="en-US" sz="2400">
                <a:latin typeface="隶书" pitchFamily="49" charset="-122"/>
                <a:ea typeface="隶书" pitchFamily="49" charset="-122"/>
              </a:rPr>
              <a:t>基址指针，指示堆栈段中一个数据区中的基址位置</a:t>
            </a:r>
          </a:p>
          <a:p>
            <a:pPr lvl="1">
              <a:lnSpc>
                <a:spcPct val="90000"/>
              </a:lnSpc>
            </a:pPr>
            <a:r>
              <a:rPr kumimoji="1" lang="zh-CN" altLang="en-US" sz="2400" b="1">
                <a:solidFill>
                  <a:srgbClr val="0000FF"/>
                </a:solidFill>
                <a:latin typeface="隶书" pitchFamily="49" charset="-122"/>
                <a:ea typeface="隶书" pitchFamily="49" charset="-122"/>
              </a:rPr>
              <a:t>变址寄存器：用于变址寻址</a:t>
            </a:r>
            <a:endParaRPr kumimoji="1" lang="en-US" altLang="en-US" sz="2400" b="1">
              <a:solidFill>
                <a:srgbClr val="0000FF"/>
              </a:solidFill>
              <a:latin typeface="隶书" pitchFamily="49" charset="-122"/>
              <a:ea typeface="隶书" pitchFamily="49" charset="-122"/>
            </a:endParaRPr>
          </a:p>
          <a:p>
            <a:pPr lvl="1">
              <a:lnSpc>
                <a:spcPct val="90000"/>
              </a:lnSpc>
            </a:pPr>
            <a:r>
              <a:rPr kumimoji="1" lang="en-US" altLang="en-US" sz="2400" b="1">
                <a:solidFill>
                  <a:srgbClr val="FF0000"/>
                </a:solidFill>
                <a:latin typeface="隶书" pitchFamily="49" charset="-122"/>
                <a:ea typeface="隶书" pitchFamily="49" charset="-122"/>
              </a:rPr>
              <a:t>SI</a:t>
            </a:r>
            <a:r>
              <a:rPr kumimoji="1" lang="en-US" altLang="en-US" sz="2400">
                <a:latin typeface="隶书" pitchFamily="49" charset="-122"/>
                <a:ea typeface="隶书" pitchFamily="49" charset="-122"/>
              </a:rPr>
              <a:t>:</a:t>
            </a:r>
            <a:r>
              <a:rPr kumimoji="1" lang="zh-CN" altLang="en-US" sz="2400">
                <a:latin typeface="隶书" pitchFamily="49" charset="-122"/>
                <a:ea typeface="隶书" pitchFamily="49" charset="-122"/>
              </a:rPr>
              <a:t>源变址寄存器</a:t>
            </a:r>
            <a:endParaRPr kumimoji="1" lang="en-US" altLang="en-US" sz="2400">
              <a:latin typeface="隶书" pitchFamily="49" charset="-122"/>
              <a:ea typeface="隶书" pitchFamily="49" charset="-122"/>
            </a:endParaRPr>
          </a:p>
          <a:p>
            <a:pPr lvl="1">
              <a:lnSpc>
                <a:spcPct val="90000"/>
              </a:lnSpc>
            </a:pPr>
            <a:r>
              <a:rPr kumimoji="1" lang="en-US" altLang="en-US" sz="2400" b="1">
                <a:solidFill>
                  <a:srgbClr val="FF0000"/>
                </a:solidFill>
                <a:latin typeface="隶书" pitchFamily="49" charset="-122"/>
                <a:ea typeface="隶书" pitchFamily="49" charset="-122"/>
              </a:rPr>
              <a:t>DI</a:t>
            </a:r>
            <a:r>
              <a:rPr kumimoji="1" lang="en-US" altLang="en-US" sz="2400">
                <a:latin typeface="隶书" pitchFamily="49" charset="-122"/>
                <a:ea typeface="隶书" pitchFamily="49" charset="-122"/>
              </a:rPr>
              <a:t>:</a:t>
            </a:r>
            <a:r>
              <a:rPr kumimoji="1" lang="zh-CN" altLang="en-US" sz="2400">
                <a:latin typeface="隶书" pitchFamily="49" charset="-122"/>
                <a:ea typeface="隶书" pitchFamily="49" charset="-122"/>
              </a:rPr>
              <a:t>目的变址寄存器</a:t>
            </a:r>
          </a:p>
          <a:p>
            <a:pPr lvl="1">
              <a:lnSpc>
                <a:spcPct val="90000"/>
              </a:lnSpc>
            </a:pPr>
            <a:r>
              <a:rPr kumimoji="1" lang="zh-CN" altLang="en-US" sz="2400">
                <a:solidFill>
                  <a:schemeClr val="hlink"/>
                </a:solidFill>
                <a:latin typeface="隶书" pitchFamily="49" charset="-122"/>
                <a:ea typeface="隶书" pitchFamily="49" charset="-122"/>
              </a:rPr>
              <a:t>变址寄存器具有自动增减量的功能</a:t>
            </a:r>
          </a:p>
        </p:txBody>
      </p:sp>
    </p:spTree>
  </p:cSld>
  <p:clrMapOvr>
    <a:masterClrMapping/>
  </p:clrMapOvr>
  <p:transition spd="slow">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
          <p:cNvGraphicFramePr>
            <a:graphicFrameLocks noChangeAspect="1"/>
          </p:cNvGraphicFramePr>
          <p:nvPr/>
        </p:nvGraphicFramePr>
        <p:xfrm>
          <a:off x="257175" y="960438"/>
          <a:ext cx="4816475" cy="4462462"/>
        </p:xfrm>
        <a:graphic>
          <a:graphicData uri="http://schemas.openxmlformats.org/presentationml/2006/ole">
            <mc:AlternateContent xmlns:mc="http://schemas.openxmlformats.org/markup-compatibility/2006">
              <mc:Choice xmlns:v="urn:schemas-microsoft-com:vml" Requires="v">
                <p:oleObj spid="_x0000_s11306" name="Microsoft Drawing" r:id="rId3" imgW="3073320" imgH="2876400" progId="MSDraw">
                  <p:embed/>
                </p:oleObj>
              </mc:Choice>
              <mc:Fallback>
                <p:oleObj name="Microsoft Drawing" r:id="rId3" imgW="3073320" imgH="287640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960438"/>
                        <a:ext cx="4816475" cy="4462462"/>
                      </a:xfrm>
                      <a:prstGeom prst="rect">
                        <a:avLst/>
                      </a:prstGeom>
                      <a:noFill/>
                      <a:extLst>
                        <a:ext uri="{909E8E84-426E-40DD-AFC4-6F175D3DCCD1}">
                          <a14:hiddenFill xmlns:a14="http://schemas.microsoft.com/office/drawing/2010/main">
                            <a:solidFill>
                              <a:schemeClr val="bg1">
                                <a:alpha val="66000"/>
                              </a:schemeClr>
                            </a:solidFill>
                          </a14:hiddenFill>
                        </a:ext>
                      </a:extLst>
                    </p:spPr>
                  </p:pic>
                </p:oleObj>
              </mc:Fallback>
            </mc:AlternateContent>
          </a:graphicData>
        </a:graphic>
      </p:graphicFrame>
      <p:sp>
        <p:nvSpPr>
          <p:cNvPr id="11268" name="Rectangle 5"/>
          <p:cNvSpPr>
            <a:spLocks noChangeArrowheads="1"/>
          </p:cNvSpPr>
          <p:nvPr/>
        </p:nvSpPr>
        <p:spPr bwMode="auto">
          <a:xfrm>
            <a:off x="250825" y="892175"/>
            <a:ext cx="4776788" cy="4552950"/>
          </a:xfrm>
          <a:prstGeom prst="rect">
            <a:avLst/>
          </a:prstGeom>
          <a:solidFill>
            <a:schemeClr val="bg1">
              <a:alpha val="89803"/>
            </a:schemeClr>
          </a:solidFill>
          <a:ln w="9525" algn="ctr">
            <a:noFill/>
            <a:miter lim="800000"/>
            <a:headEnd/>
            <a:tailEnd/>
          </a:ln>
        </p:spPr>
        <p:txBody>
          <a:bodyPr wrap="none" anchor="ctr"/>
          <a:lstStyle/>
          <a:p>
            <a:endParaRPr lang="zh-CN" altLang="en-US"/>
          </a:p>
        </p:txBody>
      </p:sp>
      <p:grpSp>
        <p:nvGrpSpPr>
          <p:cNvPr id="11269" name="Group 6"/>
          <p:cNvGrpSpPr>
            <a:grpSpLocks/>
          </p:cNvGrpSpPr>
          <p:nvPr/>
        </p:nvGrpSpPr>
        <p:grpSpPr bwMode="auto">
          <a:xfrm>
            <a:off x="2976563" y="1752600"/>
            <a:ext cx="993775" cy="1036638"/>
            <a:chOff x="1858" y="1735"/>
            <a:chExt cx="635" cy="594"/>
          </a:xfrm>
        </p:grpSpPr>
        <p:sp>
          <p:nvSpPr>
            <p:cNvPr id="11286" name="Rectangle 7"/>
            <p:cNvSpPr>
              <a:spLocks noChangeArrowheads="1"/>
            </p:cNvSpPr>
            <p:nvPr/>
          </p:nvSpPr>
          <p:spPr bwMode="auto">
            <a:xfrm>
              <a:off x="1890" y="1736"/>
              <a:ext cx="601" cy="592"/>
            </a:xfrm>
            <a:prstGeom prst="rect">
              <a:avLst/>
            </a:prstGeom>
            <a:solidFill>
              <a:srgbClr val="66FFFF"/>
            </a:solidFill>
            <a:ln w="9525" algn="ctr">
              <a:noFill/>
              <a:miter lim="800000"/>
              <a:headEnd/>
              <a:tailEnd/>
            </a:ln>
          </p:spPr>
          <p:txBody>
            <a:bodyPr wrap="none" anchor="ctr"/>
            <a:lstStyle/>
            <a:p>
              <a:endParaRPr lang="zh-CN" altLang="en-US"/>
            </a:p>
          </p:txBody>
        </p:sp>
        <p:graphicFrame>
          <p:nvGraphicFramePr>
            <p:cNvPr id="11267" name="Object 8"/>
            <p:cNvGraphicFramePr>
              <a:graphicFrameLocks noChangeAspect="1"/>
            </p:cNvGraphicFramePr>
            <p:nvPr/>
          </p:nvGraphicFramePr>
          <p:xfrm>
            <a:off x="1858" y="1735"/>
            <a:ext cx="635" cy="594"/>
          </p:xfrm>
          <a:graphic>
            <a:graphicData uri="http://schemas.openxmlformats.org/presentationml/2006/ole">
              <mc:AlternateContent xmlns:mc="http://schemas.openxmlformats.org/markup-compatibility/2006">
                <mc:Choice xmlns:v="urn:schemas-microsoft-com:vml" Requires="v">
                  <p:oleObj spid="_x0000_s11307" name="Microsoft Drawing" r:id="rId5" imgW="3073320" imgH="2876400" progId="MSDraw">
                    <p:embed/>
                  </p:oleObj>
                </mc:Choice>
                <mc:Fallback>
                  <p:oleObj name="Microsoft Drawing" r:id="rId5" imgW="3073320" imgH="2876400"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l="56146" t="19702" r="22211" b="58665"/>
                        <a:stretch>
                          <a:fillRect/>
                        </a:stretch>
                      </p:blipFill>
                      <p:spPr bwMode="auto">
                        <a:xfrm>
                          <a:off x="1858" y="1735"/>
                          <a:ext cx="635" cy="594"/>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
        <p:nvSpPr>
          <p:cNvPr id="11270" name="Rectangle 9"/>
          <p:cNvSpPr>
            <a:spLocks noChangeArrowheads="1"/>
          </p:cNvSpPr>
          <p:nvPr/>
        </p:nvSpPr>
        <p:spPr bwMode="auto">
          <a:xfrm>
            <a:off x="303213" y="765175"/>
            <a:ext cx="8580437" cy="652463"/>
          </a:xfrm>
          <a:prstGeom prst="rect">
            <a:avLst/>
          </a:prstGeom>
          <a:noFill/>
          <a:ln w="9525">
            <a:noFill/>
            <a:miter lim="800000"/>
            <a:headEnd/>
            <a:tailEnd/>
          </a:ln>
        </p:spPr>
        <p:txBody>
          <a:bodyPr/>
          <a:lstStyle/>
          <a:p>
            <a:pPr eaLnBrk="0" hangingPunct="0">
              <a:lnSpc>
                <a:spcPct val="150000"/>
              </a:lnSpc>
            </a:pPr>
            <a:r>
              <a:rPr kumimoji="1" lang="zh-CN" altLang="en-US" sz="2400" b="1">
                <a:latin typeface="隶书" pitchFamily="49" charset="-122"/>
                <a:ea typeface="隶书" pitchFamily="49" charset="-122"/>
              </a:rPr>
              <a:t>段基址寄存器用于存放</a:t>
            </a:r>
            <a:r>
              <a:rPr kumimoji="1" lang="en-US" altLang="zh-CN" sz="2400" b="1">
                <a:latin typeface="隶书" pitchFamily="49" charset="-122"/>
                <a:ea typeface="隶书" pitchFamily="49" charset="-122"/>
              </a:rPr>
              <a:t>4</a:t>
            </a:r>
            <a:r>
              <a:rPr kumimoji="1" lang="zh-CN" altLang="en-US" sz="2400" b="1">
                <a:latin typeface="隶书" pitchFamily="49" charset="-122"/>
                <a:ea typeface="隶书" pitchFamily="49" charset="-122"/>
              </a:rPr>
              <a:t>个当前段的起始地址。</a:t>
            </a:r>
            <a:r>
              <a:rPr kumimoji="1" lang="en-US" altLang="zh-CN" sz="2400" b="1">
                <a:latin typeface="隶书" pitchFamily="49" charset="-122"/>
                <a:ea typeface="隶书" pitchFamily="49" charset="-122"/>
              </a:rPr>
              <a:t>4</a:t>
            </a:r>
            <a:r>
              <a:rPr kumimoji="1" lang="zh-CN" altLang="en-US" sz="2400" b="1">
                <a:latin typeface="隶书" pitchFamily="49" charset="-122"/>
                <a:ea typeface="隶书" pitchFamily="49" charset="-122"/>
              </a:rPr>
              <a:t>个段为：</a:t>
            </a:r>
          </a:p>
        </p:txBody>
      </p:sp>
      <p:sp>
        <p:nvSpPr>
          <p:cNvPr id="11271" name="Rectangle 10"/>
          <p:cNvSpPr>
            <a:spLocks noChangeArrowheads="1"/>
          </p:cNvSpPr>
          <p:nvPr/>
        </p:nvSpPr>
        <p:spPr bwMode="auto">
          <a:xfrm>
            <a:off x="531813" y="3017838"/>
            <a:ext cx="8147050" cy="2339975"/>
          </a:xfrm>
          <a:prstGeom prst="rect">
            <a:avLst/>
          </a:prstGeom>
          <a:noFill/>
          <a:ln w="9525">
            <a:noFill/>
            <a:miter lim="800000"/>
            <a:headEnd/>
            <a:tailEnd/>
          </a:ln>
        </p:spPr>
        <p:txBody>
          <a:bodyPr/>
          <a:lstStyle/>
          <a:p>
            <a:pPr eaLnBrk="0" hangingPunct="0">
              <a:lnSpc>
                <a:spcPct val="90000"/>
              </a:lnSpc>
            </a:pPr>
            <a:r>
              <a:rPr kumimoji="1" lang="en-US" altLang="en-US" sz="2400">
                <a:latin typeface="隶书" pitchFamily="49" charset="-122"/>
                <a:ea typeface="隶书" pitchFamily="49" charset="-122"/>
              </a:rPr>
              <a:t>CPU</a:t>
            </a:r>
            <a:r>
              <a:rPr kumimoji="1" lang="zh-CN" altLang="en-US" sz="2400">
                <a:latin typeface="隶书" pitchFamily="49" charset="-122"/>
                <a:ea typeface="隶书" pitchFamily="49" charset="-122"/>
              </a:rPr>
              <a:t>规定</a:t>
            </a:r>
            <a:r>
              <a:rPr kumimoji="1" lang="en-US" altLang="zh-CN" sz="2400">
                <a:latin typeface="隶书" pitchFamily="49" charset="-122"/>
                <a:ea typeface="隶书" pitchFamily="49" charset="-122"/>
              </a:rPr>
              <a:t>4</a:t>
            </a:r>
            <a:r>
              <a:rPr kumimoji="1" lang="zh-CN" altLang="en-US" sz="2400">
                <a:latin typeface="隶书" pitchFamily="49" charset="-122"/>
                <a:ea typeface="隶书" pitchFamily="49" charset="-122"/>
              </a:rPr>
              <a:t>个段寄存器（</a:t>
            </a:r>
            <a:r>
              <a:rPr kumimoji="1" lang="en-US" altLang="zh-CN" sz="2400">
                <a:latin typeface="隶书" pitchFamily="49" charset="-122"/>
                <a:ea typeface="隶书" pitchFamily="49" charset="-122"/>
              </a:rPr>
              <a:t>16</a:t>
            </a:r>
            <a:r>
              <a:rPr kumimoji="1" lang="zh-CN" altLang="en-US" sz="2400">
                <a:latin typeface="隶书" pitchFamily="49" charset="-122"/>
                <a:ea typeface="隶书" pitchFamily="49" charset="-122"/>
              </a:rPr>
              <a:t>位）存放当前可寻址的段基址</a:t>
            </a:r>
          </a:p>
          <a:p>
            <a:pPr lvl="1" eaLnBrk="0" hangingPunct="0">
              <a:lnSpc>
                <a:spcPct val="90000"/>
              </a:lnSpc>
            </a:pPr>
            <a:r>
              <a:rPr kumimoji="1" lang="en-US" altLang="en-US" sz="2400">
                <a:solidFill>
                  <a:srgbClr val="0000FF"/>
                </a:solidFill>
                <a:latin typeface="隶书" pitchFamily="49" charset="-122"/>
                <a:ea typeface="隶书" pitchFamily="49" charset="-122"/>
              </a:rPr>
              <a:t>CS</a:t>
            </a:r>
            <a:r>
              <a:rPr kumimoji="1" lang="en-US" altLang="zh-CN" sz="2400">
                <a:solidFill>
                  <a:srgbClr val="0000FF"/>
                </a:solidFill>
                <a:latin typeface="隶书" pitchFamily="49" charset="-122"/>
                <a:ea typeface="隶书" pitchFamily="49" charset="-122"/>
              </a:rPr>
              <a:t>  </a:t>
            </a:r>
            <a:r>
              <a:rPr kumimoji="1" lang="zh-CN" altLang="en-US" sz="2400">
                <a:latin typeface="隶书" pitchFamily="49" charset="-122"/>
                <a:ea typeface="隶书" pitchFamily="49" charset="-122"/>
              </a:rPr>
              <a:t>存放程序代码段起始地址的高</a:t>
            </a:r>
            <a:r>
              <a:rPr kumimoji="1" lang="en-US" altLang="zh-CN" sz="2400">
                <a:latin typeface="隶书" pitchFamily="49" charset="-122"/>
                <a:ea typeface="隶书" pitchFamily="49" charset="-122"/>
              </a:rPr>
              <a:t>16</a:t>
            </a:r>
            <a:r>
              <a:rPr kumimoji="1" lang="zh-CN" altLang="en-US" sz="2400">
                <a:latin typeface="隶书" pitchFamily="49" charset="-122"/>
                <a:ea typeface="隶书" pitchFamily="49" charset="-122"/>
              </a:rPr>
              <a:t>位；</a:t>
            </a:r>
          </a:p>
          <a:p>
            <a:pPr lvl="1" eaLnBrk="0" hangingPunct="0">
              <a:lnSpc>
                <a:spcPct val="90000"/>
              </a:lnSpc>
            </a:pPr>
            <a:r>
              <a:rPr kumimoji="1" lang="en-US" altLang="zh-CN" sz="2400">
                <a:solidFill>
                  <a:srgbClr val="0000FF"/>
                </a:solidFill>
                <a:latin typeface="隶书" pitchFamily="49" charset="-122"/>
                <a:ea typeface="隶书" pitchFamily="49" charset="-122"/>
              </a:rPr>
              <a:t>DS  </a:t>
            </a:r>
            <a:r>
              <a:rPr kumimoji="1" lang="zh-CN" altLang="en-US" sz="2400">
                <a:latin typeface="隶书" pitchFamily="49" charset="-122"/>
                <a:ea typeface="隶书" pitchFamily="49" charset="-122"/>
              </a:rPr>
              <a:t>存放数据</a:t>
            </a:r>
            <a:r>
              <a:rPr kumimoji="1" lang="zh-CN" altLang="zh-CN" sz="2400">
                <a:latin typeface="隶书" pitchFamily="49" charset="-122"/>
                <a:ea typeface="隶书" pitchFamily="49" charset="-122"/>
              </a:rPr>
              <a:t>段</a:t>
            </a:r>
            <a:r>
              <a:rPr kumimoji="1" lang="zh-CN" altLang="en-US" sz="2400">
                <a:latin typeface="隶书" pitchFamily="49" charset="-122"/>
                <a:ea typeface="隶书" pitchFamily="49" charset="-122"/>
              </a:rPr>
              <a:t>起始地址的高</a:t>
            </a:r>
            <a:r>
              <a:rPr kumimoji="1" lang="en-US" altLang="zh-CN" sz="2400">
                <a:latin typeface="隶书" pitchFamily="49" charset="-122"/>
                <a:ea typeface="隶书" pitchFamily="49" charset="-122"/>
              </a:rPr>
              <a:t>16</a:t>
            </a:r>
            <a:r>
              <a:rPr kumimoji="1" lang="zh-CN" altLang="en-US" sz="2400">
                <a:latin typeface="隶书" pitchFamily="49" charset="-122"/>
                <a:ea typeface="隶书" pitchFamily="49" charset="-122"/>
              </a:rPr>
              <a:t>位</a:t>
            </a:r>
            <a:r>
              <a:rPr kumimoji="1" lang="zh-CN" altLang="zh-CN" sz="2400">
                <a:latin typeface="隶书" pitchFamily="49" charset="-122"/>
                <a:ea typeface="隶书" pitchFamily="49" charset="-122"/>
              </a:rPr>
              <a:t>；</a:t>
            </a:r>
          </a:p>
          <a:p>
            <a:pPr lvl="1" eaLnBrk="0" hangingPunct="0">
              <a:lnSpc>
                <a:spcPct val="90000"/>
              </a:lnSpc>
            </a:pPr>
            <a:r>
              <a:rPr kumimoji="1" lang="en-US" altLang="zh-CN" sz="2400">
                <a:solidFill>
                  <a:srgbClr val="0000FF"/>
                </a:solidFill>
                <a:latin typeface="隶书" pitchFamily="49" charset="-122"/>
                <a:ea typeface="隶书" pitchFamily="49" charset="-122"/>
              </a:rPr>
              <a:t>SS  </a:t>
            </a:r>
            <a:r>
              <a:rPr kumimoji="1" lang="zh-CN" altLang="en-US" sz="2400">
                <a:latin typeface="隶书" pitchFamily="49" charset="-122"/>
                <a:ea typeface="隶书" pitchFamily="49" charset="-122"/>
              </a:rPr>
              <a:t>存放</a:t>
            </a:r>
            <a:r>
              <a:rPr kumimoji="1" lang="zh-CN" altLang="zh-CN" sz="2400">
                <a:latin typeface="隶书" pitchFamily="49" charset="-122"/>
                <a:ea typeface="隶书" pitchFamily="49" charset="-122"/>
              </a:rPr>
              <a:t>堆栈段</a:t>
            </a:r>
            <a:r>
              <a:rPr kumimoji="1" lang="zh-CN" altLang="en-US" sz="2400">
                <a:latin typeface="隶书" pitchFamily="49" charset="-122"/>
                <a:ea typeface="隶书" pitchFamily="49" charset="-122"/>
              </a:rPr>
              <a:t>起始地址的高</a:t>
            </a:r>
            <a:r>
              <a:rPr kumimoji="1" lang="en-US" altLang="zh-CN" sz="2400">
                <a:latin typeface="隶书" pitchFamily="49" charset="-122"/>
                <a:ea typeface="隶书" pitchFamily="49" charset="-122"/>
              </a:rPr>
              <a:t>16</a:t>
            </a:r>
            <a:r>
              <a:rPr kumimoji="1" lang="zh-CN" altLang="en-US" sz="2400">
                <a:latin typeface="隶书" pitchFamily="49" charset="-122"/>
                <a:ea typeface="隶书" pitchFamily="49" charset="-122"/>
              </a:rPr>
              <a:t>位</a:t>
            </a:r>
            <a:r>
              <a:rPr kumimoji="1" lang="zh-CN" altLang="zh-CN" sz="2400">
                <a:latin typeface="隶书" pitchFamily="49" charset="-122"/>
                <a:ea typeface="隶书" pitchFamily="49" charset="-122"/>
              </a:rPr>
              <a:t>；</a:t>
            </a:r>
          </a:p>
          <a:p>
            <a:pPr lvl="1" eaLnBrk="0" hangingPunct="0">
              <a:lnSpc>
                <a:spcPct val="90000"/>
              </a:lnSpc>
            </a:pPr>
            <a:r>
              <a:rPr kumimoji="1" lang="en-US" altLang="zh-CN" sz="2400">
                <a:solidFill>
                  <a:srgbClr val="0000FF"/>
                </a:solidFill>
                <a:latin typeface="隶书" pitchFamily="49" charset="-122"/>
                <a:ea typeface="隶书" pitchFamily="49" charset="-122"/>
              </a:rPr>
              <a:t>ES  </a:t>
            </a:r>
            <a:r>
              <a:rPr kumimoji="1" lang="zh-CN" altLang="en-US" sz="2400">
                <a:latin typeface="隶书" pitchFamily="49" charset="-122"/>
                <a:ea typeface="隶书" pitchFamily="49" charset="-122"/>
              </a:rPr>
              <a:t>存放扩展数据</a:t>
            </a:r>
            <a:r>
              <a:rPr kumimoji="1" lang="zh-CN" altLang="zh-CN" sz="2400">
                <a:latin typeface="隶书" pitchFamily="49" charset="-122"/>
                <a:ea typeface="隶书" pitchFamily="49" charset="-122"/>
              </a:rPr>
              <a:t>段</a:t>
            </a:r>
            <a:r>
              <a:rPr kumimoji="1" lang="zh-CN" altLang="en-US" sz="2400">
                <a:latin typeface="隶书" pitchFamily="49" charset="-122"/>
                <a:ea typeface="隶书" pitchFamily="49" charset="-122"/>
              </a:rPr>
              <a:t>起始地址的高</a:t>
            </a:r>
            <a:r>
              <a:rPr kumimoji="1" lang="en-US" altLang="zh-CN" sz="2400">
                <a:latin typeface="隶书" pitchFamily="49" charset="-122"/>
                <a:ea typeface="隶书" pitchFamily="49" charset="-122"/>
              </a:rPr>
              <a:t>16</a:t>
            </a:r>
            <a:r>
              <a:rPr kumimoji="1" lang="zh-CN" altLang="en-US" sz="2400">
                <a:latin typeface="隶书" pitchFamily="49" charset="-122"/>
                <a:ea typeface="隶书" pitchFamily="49" charset="-122"/>
              </a:rPr>
              <a:t>位</a:t>
            </a:r>
            <a:r>
              <a:rPr kumimoji="1" lang="zh-CN" altLang="zh-CN" sz="2400">
                <a:latin typeface="隶书" pitchFamily="49" charset="-122"/>
                <a:ea typeface="隶书" pitchFamily="49" charset="-122"/>
              </a:rPr>
              <a:t>；</a:t>
            </a:r>
            <a:endParaRPr kumimoji="1" lang="zh-CN" altLang="en-US" sz="2400">
              <a:latin typeface="隶书" pitchFamily="49" charset="-122"/>
              <a:ea typeface="隶书" pitchFamily="49" charset="-122"/>
            </a:endParaRPr>
          </a:p>
        </p:txBody>
      </p:sp>
      <p:grpSp>
        <p:nvGrpSpPr>
          <p:cNvPr id="11272" name="Group 11"/>
          <p:cNvGrpSpPr>
            <a:grpSpLocks/>
          </p:cNvGrpSpPr>
          <p:nvPr/>
        </p:nvGrpSpPr>
        <p:grpSpPr bwMode="auto">
          <a:xfrm>
            <a:off x="1500188" y="2143125"/>
            <a:ext cx="1622425" cy="461963"/>
            <a:chOff x="898" y="1954"/>
            <a:chExt cx="1022" cy="291"/>
          </a:xfrm>
        </p:grpSpPr>
        <p:sp>
          <p:nvSpPr>
            <p:cNvPr id="11284" name="Rectangle 12"/>
            <p:cNvSpPr>
              <a:spLocks noChangeArrowheads="1"/>
            </p:cNvSpPr>
            <p:nvPr/>
          </p:nvSpPr>
          <p:spPr bwMode="auto">
            <a:xfrm>
              <a:off x="898" y="1954"/>
              <a:ext cx="698" cy="291"/>
            </a:xfrm>
            <a:prstGeom prst="rect">
              <a:avLst/>
            </a:prstGeom>
            <a:noFill/>
            <a:ln w="9525" algn="ctr">
              <a:noFill/>
              <a:miter lim="800000"/>
              <a:headEnd/>
              <a:tailEnd/>
            </a:ln>
          </p:spPr>
          <p:txBody>
            <a:bodyPr wrap="none">
              <a:spAutoFit/>
            </a:bodyPr>
            <a:lstStyle/>
            <a:p>
              <a:r>
                <a:rPr lang="zh-CN" altLang="en-US" sz="2400">
                  <a:latin typeface="隶书" pitchFamily="49" charset="-122"/>
                  <a:ea typeface="隶书" pitchFamily="49" charset="-122"/>
                </a:rPr>
                <a:t>堆栈段</a:t>
              </a:r>
            </a:p>
          </p:txBody>
        </p:sp>
        <p:sp>
          <p:nvSpPr>
            <p:cNvPr id="11285" name="Line 13"/>
            <p:cNvSpPr>
              <a:spLocks noChangeShapeType="1"/>
            </p:cNvSpPr>
            <p:nvPr/>
          </p:nvSpPr>
          <p:spPr bwMode="auto">
            <a:xfrm flipH="1" flipV="1">
              <a:off x="1554" y="2121"/>
              <a:ext cx="366" cy="0"/>
            </a:xfrm>
            <a:prstGeom prst="line">
              <a:avLst/>
            </a:prstGeom>
            <a:noFill/>
            <a:ln w="9525">
              <a:solidFill>
                <a:schemeClr val="tx1"/>
              </a:solidFill>
              <a:round/>
              <a:headEnd/>
              <a:tailEnd type="triangle" w="med" len="med"/>
            </a:ln>
          </p:spPr>
          <p:txBody>
            <a:bodyPr/>
            <a:lstStyle/>
            <a:p>
              <a:endParaRPr lang="zh-CN" altLang="en-US"/>
            </a:p>
          </p:txBody>
        </p:sp>
      </p:grpSp>
      <p:grpSp>
        <p:nvGrpSpPr>
          <p:cNvPr id="11273" name="Group 14"/>
          <p:cNvGrpSpPr>
            <a:grpSpLocks/>
          </p:cNvGrpSpPr>
          <p:nvPr/>
        </p:nvGrpSpPr>
        <p:grpSpPr bwMode="auto">
          <a:xfrm>
            <a:off x="3906838" y="1643063"/>
            <a:ext cx="1689100" cy="533400"/>
            <a:chOff x="2414" y="1639"/>
            <a:chExt cx="1064" cy="336"/>
          </a:xfrm>
        </p:grpSpPr>
        <p:sp>
          <p:nvSpPr>
            <p:cNvPr id="11282" name="Rectangle 15"/>
            <p:cNvSpPr>
              <a:spLocks noChangeArrowheads="1"/>
            </p:cNvSpPr>
            <p:nvPr/>
          </p:nvSpPr>
          <p:spPr bwMode="auto">
            <a:xfrm>
              <a:off x="2780" y="1639"/>
              <a:ext cx="698" cy="291"/>
            </a:xfrm>
            <a:prstGeom prst="rect">
              <a:avLst/>
            </a:prstGeom>
            <a:noFill/>
            <a:ln w="9525" algn="ctr">
              <a:noFill/>
              <a:miter lim="800000"/>
              <a:headEnd/>
              <a:tailEnd/>
            </a:ln>
          </p:spPr>
          <p:txBody>
            <a:bodyPr wrap="none">
              <a:spAutoFit/>
            </a:bodyPr>
            <a:lstStyle/>
            <a:p>
              <a:r>
                <a:rPr lang="zh-CN" altLang="en-US" sz="2400">
                  <a:latin typeface="隶书" pitchFamily="49" charset="-122"/>
                  <a:ea typeface="隶书" pitchFamily="49" charset="-122"/>
                </a:rPr>
                <a:t>数据段</a:t>
              </a:r>
            </a:p>
          </p:txBody>
        </p:sp>
        <p:sp>
          <p:nvSpPr>
            <p:cNvPr id="11283" name="Line 16"/>
            <p:cNvSpPr>
              <a:spLocks noChangeShapeType="1"/>
            </p:cNvSpPr>
            <p:nvPr/>
          </p:nvSpPr>
          <p:spPr bwMode="auto">
            <a:xfrm flipV="1">
              <a:off x="2414" y="1902"/>
              <a:ext cx="411" cy="73"/>
            </a:xfrm>
            <a:prstGeom prst="line">
              <a:avLst/>
            </a:prstGeom>
            <a:noFill/>
            <a:ln w="9525">
              <a:solidFill>
                <a:schemeClr val="tx1"/>
              </a:solidFill>
              <a:round/>
              <a:headEnd/>
              <a:tailEnd type="triangle" w="med" len="med"/>
            </a:ln>
          </p:spPr>
          <p:txBody>
            <a:bodyPr/>
            <a:lstStyle/>
            <a:p>
              <a:endParaRPr lang="zh-CN" altLang="en-US"/>
            </a:p>
          </p:txBody>
        </p:sp>
      </p:grpSp>
      <p:grpSp>
        <p:nvGrpSpPr>
          <p:cNvPr id="11274" name="Group 17"/>
          <p:cNvGrpSpPr>
            <a:grpSpLocks/>
          </p:cNvGrpSpPr>
          <p:nvPr/>
        </p:nvGrpSpPr>
        <p:grpSpPr bwMode="auto">
          <a:xfrm>
            <a:off x="3921125" y="2357438"/>
            <a:ext cx="1722438" cy="461962"/>
            <a:chOff x="2423" y="2089"/>
            <a:chExt cx="1085" cy="291"/>
          </a:xfrm>
        </p:grpSpPr>
        <p:sp>
          <p:nvSpPr>
            <p:cNvPr id="11280" name="Rectangle 18"/>
            <p:cNvSpPr>
              <a:spLocks noChangeArrowheads="1"/>
            </p:cNvSpPr>
            <p:nvPr/>
          </p:nvSpPr>
          <p:spPr bwMode="auto">
            <a:xfrm>
              <a:off x="2810" y="2089"/>
              <a:ext cx="698" cy="291"/>
            </a:xfrm>
            <a:prstGeom prst="rect">
              <a:avLst/>
            </a:prstGeom>
            <a:noFill/>
            <a:ln w="9525" algn="ctr">
              <a:noFill/>
              <a:miter lim="800000"/>
              <a:headEnd/>
              <a:tailEnd/>
            </a:ln>
          </p:spPr>
          <p:txBody>
            <a:bodyPr wrap="none">
              <a:spAutoFit/>
            </a:bodyPr>
            <a:lstStyle/>
            <a:p>
              <a:r>
                <a:rPr lang="zh-CN" altLang="en-US" sz="2400">
                  <a:latin typeface="隶书" pitchFamily="49" charset="-122"/>
                  <a:ea typeface="隶书" pitchFamily="49" charset="-122"/>
                </a:rPr>
                <a:t>附加段</a:t>
              </a:r>
            </a:p>
          </p:txBody>
        </p:sp>
        <p:sp>
          <p:nvSpPr>
            <p:cNvPr id="11281" name="Line 19"/>
            <p:cNvSpPr>
              <a:spLocks noChangeShapeType="1"/>
            </p:cNvSpPr>
            <p:nvPr/>
          </p:nvSpPr>
          <p:spPr bwMode="auto">
            <a:xfrm>
              <a:off x="2423" y="2258"/>
              <a:ext cx="429" cy="0"/>
            </a:xfrm>
            <a:prstGeom prst="line">
              <a:avLst/>
            </a:prstGeom>
            <a:noFill/>
            <a:ln w="9525">
              <a:solidFill>
                <a:schemeClr val="tx1"/>
              </a:solidFill>
              <a:round/>
              <a:headEnd/>
              <a:tailEnd type="triangle" w="med" len="med"/>
            </a:ln>
          </p:spPr>
          <p:txBody>
            <a:bodyPr/>
            <a:lstStyle/>
            <a:p>
              <a:endParaRPr lang="zh-CN" altLang="en-US"/>
            </a:p>
          </p:txBody>
        </p:sp>
      </p:grpSp>
      <p:grpSp>
        <p:nvGrpSpPr>
          <p:cNvPr id="11275" name="Group 20"/>
          <p:cNvGrpSpPr>
            <a:grpSpLocks/>
          </p:cNvGrpSpPr>
          <p:nvPr/>
        </p:nvGrpSpPr>
        <p:grpSpPr bwMode="auto">
          <a:xfrm>
            <a:off x="1500188" y="1500188"/>
            <a:ext cx="1622425" cy="461962"/>
            <a:chOff x="889" y="1549"/>
            <a:chExt cx="1022" cy="291"/>
          </a:xfrm>
        </p:grpSpPr>
        <p:sp>
          <p:nvSpPr>
            <p:cNvPr id="11278" name="Rectangle 21"/>
            <p:cNvSpPr>
              <a:spLocks noChangeArrowheads="1"/>
            </p:cNvSpPr>
            <p:nvPr/>
          </p:nvSpPr>
          <p:spPr bwMode="auto">
            <a:xfrm>
              <a:off x="889" y="1549"/>
              <a:ext cx="698" cy="291"/>
            </a:xfrm>
            <a:prstGeom prst="rect">
              <a:avLst/>
            </a:prstGeom>
            <a:noFill/>
            <a:ln w="9525" algn="ctr">
              <a:noFill/>
              <a:miter lim="800000"/>
              <a:headEnd/>
              <a:tailEnd/>
            </a:ln>
          </p:spPr>
          <p:txBody>
            <a:bodyPr wrap="none">
              <a:spAutoFit/>
            </a:bodyPr>
            <a:lstStyle/>
            <a:p>
              <a:r>
                <a:rPr lang="zh-CN" altLang="en-US" sz="2400">
                  <a:latin typeface="隶书" pitchFamily="49" charset="-122"/>
                  <a:ea typeface="隶书" pitchFamily="49" charset="-122"/>
                </a:rPr>
                <a:t>代码段</a:t>
              </a:r>
            </a:p>
          </p:txBody>
        </p:sp>
        <p:sp>
          <p:nvSpPr>
            <p:cNvPr id="11279" name="Line 22"/>
            <p:cNvSpPr>
              <a:spLocks noChangeShapeType="1"/>
            </p:cNvSpPr>
            <p:nvPr/>
          </p:nvSpPr>
          <p:spPr bwMode="auto">
            <a:xfrm flipH="1" flipV="1">
              <a:off x="1554" y="1755"/>
              <a:ext cx="357" cy="83"/>
            </a:xfrm>
            <a:prstGeom prst="line">
              <a:avLst/>
            </a:prstGeom>
            <a:noFill/>
            <a:ln w="9525">
              <a:solidFill>
                <a:schemeClr val="tx1"/>
              </a:solidFill>
              <a:round/>
              <a:headEnd/>
              <a:tailEnd type="triangle" w="med" len="med"/>
            </a:ln>
          </p:spPr>
          <p:txBody>
            <a:bodyPr/>
            <a:lstStyle/>
            <a:p>
              <a:endParaRPr lang="zh-CN" altLang="en-US"/>
            </a:p>
          </p:txBody>
        </p:sp>
      </p:grpSp>
      <p:sp>
        <p:nvSpPr>
          <p:cNvPr id="240663" name="Rectangle 23"/>
          <p:cNvSpPr>
            <a:spLocks noChangeArrowheads="1"/>
          </p:cNvSpPr>
          <p:nvPr/>
        </p:nvSpPr>
        <p:spPr bwMode="auto">
          <a:xfrm>
            <a:off x="4356100" y="333375"/>
            <a:ext cx="3816350" cy="519113"/>
          </a:xfrm>
          <a:prstGeom prst="rect">
            <a:avLst/>
          </a:prstGeom>
          <a:noFill/>
          <a:ln w="9525">
            <a:noFill/>
            <a:miter lim="800000"/>
            <a:headEnd/>
            <a:tailEnd/>
          </a:ln>
          <a:effectLst/>
        </p:spPr>
        <p:txBody>
          <a:bodyPr>
            <a:spAutoFit/>
          </a:bodyPr>
          <a:lstStyle/>
          <a:p>
            <a:pPr algn="r">
              <a:defRPr/>
            </a:pPr>
            <a:r>
              <a:rPr kumimoji="1" lang="en-US" altLang="zh-CN" sz="2800" b="1">
                <a:solidFill>
                  <a:srgbClr val="0000FF"/>
                </a:solidFill>
                <a:effectLst>
                  <a:outerShdw blurRad="38100" dist="38100" dir="2700000" algn="tl">
                    <a:srgbClr val="C0C0C0"/>
                  </a:outerShdw>
                </a:effectLst>
                <a:latin typeface="华文中宋"/>
                <a:ea typeface="隶书" pitchFamily="49" charset="-122"/>
              </a:rPr>
              <a:t>——</a:t>
            </a:r>
            <a:r>
              <a:rPr kumimoji="1" lang="zh-CN" altLang="en-US" sz="2800" b="1">
                <a:solidFill>
                  <a:srgbClr val="0000FF"/>
                </a:solidFill>
                <a:effectLst>
                  <a:outerShdw blurRad="38100" dist="38100" dir="2700000" algn="tl">
                    <a:srgbClr val="C0C0C0"/>
                  </a:outerShdw>
                </a:effectLst>
                <a:latin typeface="隶书" pitchFamily="49" charset="-122"/>
                <a:ea typeface="隶书" pitchFamily="49" charset="-122"/>
              </a:rPr>
              <a:t>段基址寄存器</a:t>
            </a:r>
          </a:p>
        </p:txBody>
      </p:sp>
      <p:sp>
        <p:nvSpPr>
          <p:cNvPr id="240664" name="Text Box 24"/>
          <p:cNvSpPr txBox="1">
            <a:spLocks noChangeArrowheads="1"/>
          </p:cNvSpPr>
          <p:nvPr/>
        </p:nvSpPr>
        <p:spPr bwMode="auto">
          <a:xfrm>
            <a:off x="423863" y="5949950"/>
            <a:ext cx="8477250" cy="457200"/>
          </a:xfrm>
          <a:prstGeom prst="rect">
            <a:avLst/>
          </a:prstGeom>
          <a:solidFill>
            <a:srgbClr val="FFFF66"/>
          </a:solidFill>
          <a:ln w="9525">
            <a:noFill/>
            <a:miter lim="800000"/>
            <a:headEnd/>
            <a:tailEnd/>
          </a:ln>
          <a:effectLst>
            <a:outerShdw dist="107763" dir="2700000" algn="ctr" rotWithShape="0">
              <a:srgbClr val="9999FF"/>
            </a:outerShdw>
          </a:effectLst>
        </p:spPr>
        <p:txBody>
          <a:bodyPr>
            <a:spAutoFit/>
          </a:bodyPr>
          <a:lstStyle/>
          <a:p>
            <a:pPr>
              <a:spcBef>
                <a:spcPct val="50000"/>
              </a:spcBef>
              <a:defRPr/>
            </a:pPr>
            <a:r>
              <a:rPr kumimoji="1" lang="zh-CN" altLang="en-US" sz="2400">
                <a:solidFill>
                  <a:srgbClr val="0000FF"/>
                </a:solidFill>
                <a:latin typeface="Verdana" pitchFamily="34" charset="0"/>
                <a:ea typeface="隶书" pitchFamily="49" charset="-122"/>
              </a:rPr>
              <a:t>地址寄存器需与段基址寄存器配合使用，才能得到物理地址。</a:t>
            </a:r>
          </a:p>
        </p:txBody>
      </p:sp>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290" name="Object 4"/>
          <p:cNvGraphicFramePr>
            <a:graphicFrameLocks noChangeAspect="1"/>
          </p:cNvGraphicFramePr>
          <p:nvPr/>
        </p:nvGraphicFramePr>
        <p:xfrm>
          <a:off x="188913" y="781050"/>
          <a:ext cx="4816475" cy="4462463"/>
        </p:xfrm>
        <a:graphic>
          <a:graphicData uri="http://schemas.openxmlformats.org/presentationml/2006/ole">
            <mc:AlternateContent xmlns:mc="http://schemas.openxmlformats.org/markup-compatibility/2006">
              <mc:Choice xmlns:v="urn:schemas-microsoft-com:vml" Requires="v">
                <p:oleObj spid="_x0000_s12350" name="Microsoft Drawing" r:id="rId3" imgW="3073320" imgH="2876400" progId="MSDraw">
                  <p:embed/>
                </p:oleObj>
              </mc:Choice>
              <mc:Fallback>
                <p:oleObj name="Microsoft Drawing" r:id="rId3" imgW="3073320" imgH="287640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3" y="781050"/>
                        <a:ext cx="4816475" cy="4462463"/>
                      </a:xfrm>
                      <a:prstGeom prst="rect">
                        <a:avLst/>
                      </a:prstGeom>
                      <a:noFill/>
                      <a:extLst>
                        <a:ext uri="{909E8E84-426E-40DD-AFC4-6F175D3DCCD1}">
                          <a14:hiddenFill xmlns:a14="http://schemas.microsoft.com/office/drawing/2010/main">
                            <a:solidFill>
                              <a:schemeClr val="bg1">
                                <a:alpha val="66000"/>
                              </a:schemeClr>
                            </a:solidFill>
                          </a14:hiddenFill>
                        </a:ext>
                      </a:extLst>
                    </p:spPr>
                  </p:pic>
                </p:oleObj>
              </mc:Fallback>
            </mc:AlternateContent>
          </a:graphicData>
        </a:graphic>
      </p:graphicFrame>
      <p:sp>
        <p:nvSpPr>
          <p:cNvPr id="12293" name="Rectangle 5"/>
          <p:cNvSpPr>
            <a:spLocks noChangeArrowheads="1"/>
          </p:cNvSpPr>
          <p:nvPr/>
        </p:nvSpPr>
        <p:spPr bwMode="auto">
          <a:xfrm>
            <a:off x="179388" y="747713"/>
            <a:ext cx="4776787" cy="4552950"/>
          </a:xfrm>
          <a:prstGeom prst="rect">
            <a:avLst/>
          </a:prstGeom>
          <a:solidFill>
            <a:schemeClr val="bg1">
              <a:alpha val="89803"/>
            </a:schemeClr>
          </a:solidFill>
          <a:ln w="9525" algn="ctr">
            <a:noFill/>
            <a:miter lim="800000"/>
            <a:headEnd/>
            <a:tailEnd/>
          </a:ln>
        </p:spPr>
        <p:txBody>
          <a:bodyPr wrap="none" anchor="ctr"/>
          <a:lstStyle/>
          <a:p>
            <a:endParaRPr lang="zh-CN" altLang="en-US"/>
          </a:p>
        </p:txBody>
      </p:sp>
      <p:grpSp>
        <p:nvGrpSpPr>
          <p:cNvPr id="12294" name="Group 6"/>
          <p:cNvGrpSpPr>
            <a:grpSpLocks/>
          </p:cNvGrpSpPr>
          <p:nvPr/>
        </p:nvGrpSpPr>
        <p:grpSpPr bwMode="auto">
          <a:xfrm>
            <a:off x="1331913" y="4652963"/>
            <a:ext cx="936625" cy="360362"/>
            <a:chOff x="869" y="3538"/>
            <a:chExt cx="594" cy="229"/>
          </a:xfrm>
        </p:grpSpPr>
        <p:sp>
          <p:nvSpPr>
            <p:cNvPr id="12358" name="Rectangle 7"/>
            <p:cNvSpPr>
              <a:spLocks noChangeArrowheads="1"/>
            </p:cNvSpPr>
            <p:nvPr/>
          </p:nvSpPr>
          <p:spPr bwMode="auto">
            <a:xfrm>
              <a:off x="869" y="3538"/>
              <a:ext cx="594" cy="229"/>
            </a:xfrm>
            <a:prstGeom prst="rect">
              <a:avLst/>
            </a:prstGeom>
            <a:solidFill>
              <a:srgbClr val="CC99FF"/>
            </a:solidFill>
            <a:ln w="9525" algn="ctr">
              <a:noFill/>
              <a:miter lim="800000"/>
              <a:headEnd/>
              <a:tailEnd/>
            </a:ln>
          </p:spPr>
          <p:txBody>
            <a:bodyPr wrap="none" anchor="ctr"/>
            <a:lstStyle/>
            <a:p>
              <a:endParaRPr lang="zh-CN" altLang="en-US"/>
            </a:p>
          </p:txBody>
        </p:sp>
        <p:graphicFrame>
          <p:nvGraphicFramePr>
            <p:cNvPr id="12292" name="Object 8"/>
            <p:cNvGraphicFramePr>
              <a:graphicFrameLocks noChangeAspect="1"/>
            </p:cNvGraphicFramePr>
            <p:nvPr/>
          </p:nvGraphicFramePr>
          <p:xfrm>
            <a:off x="890" y="3559"/>
            <a:ext cx="573" cy="179"/>
          </p:xfrm>
          <a:graphic>
            <a:graphicData uri="http://schemas.openxmlformats.org/presentationml/2006/ole">
              <mc:AlternateContent xmlns:mc="http://schemas.openxmlformats.org/markup-compatibility/2006">
                <mc:Choice xmlns:v="urn:schemas-microsoft-com:vml" Requires="v">
                  <p:oleObj spid="_x0000_s12351" name="Microsoft Drawing" r:id="rId5" imgW="3073320" imgH="2876400" progId="MSDraw">
                    <p:embed/>
                  </p:oleObj>
                </mc:Choice>
                <mc:Fallback>
                  <p:oleObj name="Microsoft Drawing" r:id="rId5" imgW="3073320" imgH="2876400" progId="MSDraw">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l="25081" t="86058" r="57225" b="8041"/>
                        <a:stretch>
                          <a:fillRect/>
                        </a:stretch>
                      </p:blipFill>
                      <p:spPr bwMode="auto">
                        <a:xfrm>
                          <a:off x="890" y="3559"/>
                          <a:ext cx="573" cy="179"/>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
        <p:nvSpPr>
          <p:cNvPr id="12295" name="Rectangle 9"/>
          <p:cNvSpPr>
            <a:spLocks noChangeArrowheads="1"/>
          </p:cNvSpPr>
          <p:nvPr/>
        </p:nvSpPr>
        <p:spPr bwMode="auto">
          <a:xfrm>
            <a:off x="598488" y="652463"/>
            <a:ext cx="6081712" cy="477837"/>
          </a:xfrm>
          <a:prstGeom prst="rect">
            <a:avLst/>
          </a:prstGeom>
          <a:noFill/>
          <a:ln w="9525">
            <a:noFill/>
            <a:miter lim="800000"/>
            <a:headEnd/>
            <a:tailEnd/>
          </a:ln>
        </p:spPr>
        <p:txBody>
          <a:bodyPr/>
          <a:lstStyle/>
          <a:p>
            <a:pPr eaLnBrk="0" hangingPunct="0"/>
            <a:r>
              <a:rPr kumimoji="1" lang="en-US" altLang="en-US" sz="2400">
                <a:latin typeface="隶书" pitchFamily="49" charset="-122"/>
                <a:ea typeface="隶书" pitchFamily="49" charset="-122"/>
              </a:rPr>
              <a:t>EU</a:t>
            </a:r>
            <a:r>
              <a:rPr kumimoji="1" lang="zh-CN" altLang="en-US" sz="2400">
                <a:latin typeface="隶书" pitchFamily="49" charset="-122"/>
                <a:ea typeface="隶书" pitchFamily="49" charset="-122"/>
              </a:rPr>
              <a:t>内有一</a:t>
            </a:r>
            <a:r>
              <a:rPr kumimoji="1" lang="en-US" altLang="zh-CN" sz="2400">
                <a:latin typeface="隶书" pitchFamily="49" charset="-122"/>
                <a:ea typeface="隶书" pitchFamily="49" charset="-122"/>
              </a:rPr>
              <a:t>16</a:t>
            </a:r>
            <a:r>
              <a:rPr kumimoji="1" lang="zh-CN" altLang="en-US" sz="2400">
                <a:latin typeface="隶书" pitchFamily="49" charset="-122"/>
                <a:ea typeface="隶书" pitchFamily="49" charset="-122"/>
              </a:rPr>
              <a:t>位状态标志寄存器</a:t>
            </a:r>
            <a:r>
              <a:rPr kumimoji="1" lang="en-US" altLang="zh-CN" sz="2400">
                <a:latin typeface="隶书" pitchFamily="49" charset="-122"/>
                <a:ea typeface="隶书" pitchFamily="49" charset="-122"/>
              </a:rPr>
              <a:t>FR</a:t>
            </a:r>
          </a:p>
          <a:p>
            <a:pPr marL="2057400" lvl="4" indent="-228600" eaLnBrk="0" hangingPunct="0"/>
            <a:endParaRPr kumimoji="1" lang="en-US" altLang="zh-CN" sz="1700">
              <a:latin typeface="隶书" pitchFamily="49" charset="-122"/>
              <a:ea typeface="隶书" pitchFamily="49" charset="-122"/>
            </a:endParaRPr>
          </a:p>
        </p:txBody>
      </p:sp>
      <p:graphicFrame>
        <p:nvGraphicFramePr>
          <p:cNvPr id="12291" name="Object 10"/>
          <p:cNvGraphicFramePr>
            <a:graphicFrameLocks noChangeAspect="1"/>
          </p:cNvGraphicFramePr>
          <p:nvPr/>
        </p:nvGraphicFramePr>
        <p:xfrm>
          <a:off x="754063" y="1162050"/>
          <a:ext cx="7350125" cy="922338"/>
        </p:xfrm>
        <a:graphic>
          <a:graphicData uri="http://schemas.openxmlformats.org/presentationml/2006/ole">
            <mc:AlternateContent xmlns:mc="http://schemas.openxmlformats.org/markup-compatibility/2006">
              <mc:Choice xmlns:v="urn:schemas-microsoft-com:vml" Requires="v">
                <p:oleObj spid="_x0000_s12352" name="工作表" r:id="rId6" imgW="4184280" imgH="417600" progId="Excel.Sheet.8">
                  <p:embed/>
                </p:oleObj>
              </mc:Choice>
              <mc:Fallback>
                <p:oleObj name="工作表" r:id="rId6" imgW="4184280" imgH="417600" progId="Excel.Sheet.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063" y="1162050"/>
                        <a:ext cx="7350125" cy="922338"/>
                      </a:xfrm>
                      <a:prstGeom prst="rect">
                        <a:avLst/>
                      </a:prstGeom>
                      <a:solidFill>
                        <a:srgbClr val="FFCC99"/>
                      </a:solidFill>
                      <a:ln w="9525">
                        <a:solidFill>
                          <a:srgbClr val="00FF00"/>
                        </a:solidFill>
                        <a:miter lim="800000"/>
                        <a:headEnd/>
                        <a:tailEnd/>
                      </a:ln>
                    </p:spPr>
                  </p:pic>
                </p:oleObj>
              </mc:Fallback>
            </mc:AlternateContent>
          </a:graphicData>
        </a:graphic>
      </p:graphicFrame>
      <p:sp>
        <p:nvSpPr>
          <p:cNvPr id="12296" name="Freeform 11"/>
          <p:cNvSpPr>
            <a:spLocks/>
          </p:cNvSpPr>
          <p:nvPr/>
        </p:nvSpPr>
        <p:spPr bwMode="auto">
          <a:xfrm>
            <a:off x="733425" y="2065338"/>
            <a:ext cx="7321550" cy="2568575"/>
          </a:xfrm>
          <a:custGeom>
            <a:avLst/>
            <a:gdLst>
              <a:gd name="T0" fmla="*/ 2147483647 w 4608"/>
              <a:gd name="T1" fmla="*/ 2147483647 h 1445"/>
              <a:gd name="T2" fmla="*/ 0 w 4608"/>
              <a:gd name="T3" fmla="*/ 0 h 1445"/>
              <a:gd name="T4" fmla="*/ 2147483647 w 4608"/>
              <a:gd name="T5" fmla="*/ 0 h 1445"/>
              <a:gd name="T6" fmla="*/ 2147483647 w 4608"/>
              <a:gd name="T7" fmla="*/ 2147483647 h 1445"/>
              <a:gd name="T8" fmla="*/ 2147483647 w 4608"/>
              <a:gd name="T9" fmla="*/ 2147483647 h 1445"/>
              <a:gd name="T10" fmla="*/ 0 60000 65536"/>
              <a:gd name="T11" fmla="*/ 0 60000 65536"/>
              <a:gd name="T12" fmla="*/ 0 60000 65536"/>
              <a:gd name="T13" fmla="*/ 0 60000 65536"/>
              <a:gd name="T14" fmla="*/ 0 60000 65536"/>
              <a:gd name="T15" fmla="*/ 0 w 4608"/>
              <a:gd name="T16" fmla="*/ 0 h 1445"/>
              <a:gd name="T17" fmla="*/ 4608 w 4608"/>
              <a:gd name="T18" fmla="*/ 1445 h 1445"/>
            </a:gdLst>
            <a:ahLst/>
            <a:cxnLst>
              <a:cxn ang="T10">
                <a:pos x="T0" y="T1"/>
              </a:cxn>
              <a:cxn ang="T11">
                <a:pos x="T2" y="T3"/>
              </a:cxn>
              <a:cxn ang="T12">
                <a:pos x="T4" y="T5"/>
              </a:cxn>
              <a:cxn ang="T13">
                <a:pos x="T6" y="T7"/>
              </a:cxn>
              <a:cxn ang="T14">
                <a:pos x="T8" y="T9"/>
              </a:cxn>
            </a:cxnLst>
            <a:rect l="T15" t="T16" r="T17" b="T18"/>
            <a:pathLst>
              <a:path w="4608" h="1445">
                <a:moveTo>
                  <a:pt x="402" y="1445"/>
                </a:moveTo>
                <a:lnTo>
                  <a:pt x="0" y="0"/>
                </a:lnTo>
                <a:lnTo>
                  <a:pt x="4608" y="0"/>
                </a:lnTo>
                <a:lnTo>
                  <a:pt x="951" y="1435"/>
                </a:lnTo>
                <a:lnTo>
                  <a:pt x="402" y="1445"/>
                </a:lnTo>
                <a:close/>
              </a:path>
            </a:pathLst>
          </a:custGeom>
          <a:solidFill>
            <a:srgbClr val="FFCC99"/>
          </a:solidFill>
          <a:ln w="9525">
            <a:solidFill>
              <a:schemeClr val="tx1"/>
            </a:solidFill>
            <a:round/>
            <a:headEnd/>
            <a:tailEnd/>
          </a:ln>
        </p:spPr>
        <p:txBody>
          <a:bodyPr/>
          <a:lstStyle/>
          <a:p>
            <a:endParaRPr lang="zh-CN" altLang="en-US"/>
          </a:p>
        </p:txBody>
      </p:sp>
      <p:sp>
        <p:nvSpPr>
          <p:cNvPr id="12297" name="Rectangle 12"/>
          <p:cNvSpPr>
            <a:spLocks noChangeArrowheads="1"/>
          </p:cNvSpPr>
          <p:nvPr/>
        </p:nvSpPr>
        <p:spPr bwMode="auto">
          <a:xfrm>
            <a:off x="5857875" y="2492375"/>
            <a:ext cx="3024188" cy="2232025"/>
          </a:xfrm>
          <a:prstGeom prst="rect">
            <a:avLst/>
          </a:prstGeom>
          <a:solidFill>
            <a:srgbClr val="66FFFF"/>
          </a:solidFill>
          <a:ln w="9525">
            <a:noFill/>
            <a:miter lim="800000"/>
            <a:headEnd/>
            <a:tailEnd/>
          </a:ln>
        </p:spPr>
        <p:txBody>
          <a:bodyPr/>
          <a:lstStyle/>
          <a:p>
            <a:pPr eaLnBrk="0" hangingPunct="0">
              <a:lnSpc>
                <a:spcPct val="90000"/>
              </a:lnSpc>
              <a:spcBef>
                <a:spcPct val="10000"/>
              </a:spcBef>
            </a:pPr>
            <a:r>
              <a:rPr kumimoji="1" lang="en-US" altLang="en-US" sz="2400" b="1">
                <a:solidFill>
                  <a:srgbClr val="0000FF"/>
                </a:solidFill>
                <a:latin typeface="隶书" pitchFamily="49" charset="-122"/>
                <a:ea typeface="隶书" pitchFamily="49" charset="-122"/>
              </a:rPr>
              <a:t>OF:</a:t>
            </a:r>
            <a:r>
              <a:rPr kumimoji="1" lang="en-US" altLang="zh-CN" sz="2400" b="1">
                <a:solidFill>
                  <a:srgbClr val="0000FF"/>
                </a:solidFill>
                <a:latin typeface="隶书" pitchFamily="49" charset="-122"/>
                <a:ea typeface="隶书" pitchFamily="49" charset="-122"/>
              </a:rPr>
              <a:t> </a:t>
            </a:r>
            <a:r>
              <a:rPr kumimoji="1" lang="zh-CN" altLang="en-US" sz="2400" b="1">
                <a:solidFill>
                  <a:srgbClr val="0000FF"/>
                </a:solidFill>
                <a:latin typeface="隶书" pitchFamily="49" charset="-122"/>
                <a:ea typeface="隶书" pitchFamily="49" charset="-122"/>
              </a:rPr>
              <a:t>溢出标志位</a:t>
            </a:r>
          </a:p>
          <a:p>
            <a:pPr eaLnBrk="0" hangingPunct="0">
              <a:lnSpc>
                <a:spcPct val="90000"/>
              </a:lnSpc>
              <a:spcBef>
                <a:spcPct val="10000"/>
              </a:spcBef>
            </a:pPr>
            <a:r>
              <a:rPr kumimoji="1" lang="en-US" altLang="en-US" sz="2400" b="1">
                <a:solidFill>
                  <a:srgbClr val="0000FF"/>
                </a:solidFill>
                <a:latin typeface="隶书" pitchFamily="49" charset="-122"/>
                <a:ea typeface="隶书" pitchFamily="49" charset="-122"/>
              </a:rPr>
              <a:t>SF:</a:t>
            </a:r>
            <a:r>
              <a:rPr kumimoji="1" lang="en-US" altLang="zh-CN" sz="2400" b="1">
                <a:solidFill>
                  <a:srgbClr val="0000FF"/>
                </a:solidFill>
                <a:latin typeface="隶书" pitchFamily="49" charset="-122"/>
                <a:ea typeface="隶书" pitchFamily="49" charset="-122"/>
              </a:rPr>
              <a:t> </a:t>
            </a:r>
            <a:r>
              <a:rPr kumimoji="1" lang="zh-CN" altLang="en-US" sz="2400" b="1">
                <a:solidFill>
                  <a:srgbClr val="0000FF"/>
                </a:solidFill>
                <a:latin typeface="隶书" pitchFamily="49" charset="-122"/>
                <a:ea typeface="隶书" pitchFamily="49" charset="-122"/>
              </a:rPr>
              <a:t>符号标志位</a:t>
            </a:r>
          </a:p>
          <a:p>
            <a:pPr eaLnBrk="0" hangingPunct="0">
              <a:lnSpc>
                <a:spcPct val="90000"/>
              </a:lnSpc>
              <a:spcBef>
                <a:spcPct val="10000"/>
              </a:spcBef>
            </a:pPr>
            <a:r>
              <a:rPr kumimoji="1" lang="en-US" altLang="en-US" sz="2400" b="1">
                <a:solidFill>
                  <a:srgbClr val="0000FF"/>
                </a:solidFill>
                <a:latin typeface="隶书" pitchFamily="49" charset="-122"/>
                <a:ea typeface="隶书" pitchFamily="49" charset="-122"/>
              </a:rPr>
              <a:t>ZF:</a:t>
            </a:r>
            <a:r>
              <a:rPr kumimoji="1" lang="en-US" altLang="zh-CN" sz="2400" b="1">
                <a:solidFill>
                  <a:srgbClr val="0000FF"/>
                </a:solidFill>
                <a:latin typeface="隶书" pitchFamily="49" charset="-122"/>
                <a:ea typeface="隶书" pitchFamily="49" charset="-122"/>
              </a:rPr>
              <a:t> </a:t>
            </a:r>
            <a:r>
              <a:rPr kumimoji="1" lang="zh-CN" altLang="en-US" sz="2400" b="1">
                <a:solidFill>
                  <a:srgbClr val="0000FF"/>
                </a:solidFill>
                <a:latin typeface="隶书" pitchFamily="49" charset="-122"/>
                <a:ea typeface="隶书" pitchFamily="49" charset="-122"/>
              </a:rPr>
              <a:t>零标志位</a:t>
            </a:r>
          </a:p>
          <a:p>
            <a:pPr eaLnBrk="0" hangingPunct="0">
              <a:lnSpc>
                <a:spcPct val="90000"/>
              </a:lnSpc>
              <a:spcBef>
                <a:spcPct val="10000"/>
              </a:spcBef>
            </a:pPr>
            <a:r>
              <a:rPr kumimoji="1" lang="en-US" altLang="en-US" sz="2400" b="1">
                <a:solidFill>
                  <a:srgbClr val="0000FF"/>
                </a:solidFill>
                <a:latin typeface="隶书" pitchFamily="49" charset="-122"/>
                <a:ea typeface="隶书" pitchFamily="49" charset="-122"/>
              </a:rPr>
              <a:t>AF:</a:t>
            </a:r>
            <a:r>
              <a:rPr kumimoji="1" lang="en-US" altLang="zh-CN" sz="2400" b="1">
                <a:solidFill>
                  <a:srgbClr val="0000FF"/>
                </a:solidFill>
                <a:latin typeface="隶书" pitchFamily="49" charset="-122"/>
                <a:ea typeface="隶书" pitchFamily="49" charset="-122"/>
              </a:rPr>
              <a:t> </a:t>
            </a:r>
            <a:r>
              <a:rPr kumimoji="1" lang="zh-CN" altLang="en-US" sz="2400" b="1">
                <a:solidFill>
                  <a:srgbClr val="0000FF"/>
                </a:solidFill>
                <a:latin typeface="隶书" pitchFamily="49" charset="-122"/>
                <a:ea typeface="隶书" pitchFamily="49" charset="-122"/>
              </a:rPr>
              <a:t>辅助进位标志</a:t>
            </a:r>
          </a:p>
          <a:p>
            <a:pPr eaLnBrk="0" hangingPunct="0">
              <a:lnSpc>
                <a:spcPct val="90000"/>
              </a:lnSpc>
              <a:spcBef>
                <a:spcPct val="10000"/>
              </a:spcBef>
            </a:pPr>
            <a:r>
              <a:rPr kumimoji="1" lang="en-US" altLang="zh-CN" sz="2400" b="1">
                <a:solidFill>
                  <a:srgbClr val="0000FF"/>
                </a:solidFill>
                <a:latin typeface="隶书" pitchFamily="49" charset="-122"/>
                <a:ea typeface="隶书" pitchFamily="49" charset="-122"/>
              </a:rPr>
              <a:t>PF: </a:t>
            </a:r>
            <a:r>
              <a:rPr kumimoji="1" lang="zh-CN" altLang="zh-CN" sz="2400" b="1">
                <a:solidFill>
                  <a:srgbClr val="0000FF"/>
                </a:solidFill>
                <a:latin typeface="隶书" pitchFamily="49" charset="-122"/>
                <a:ea typeface="隶书" pitchFamily="49" charset="-122"/>
              </a:rPr>
              <a:t>奇偶标志位</a:t>
            </a:r>
            <a:endParaRPr kumimoji="1" lang="zh-CN" altLang="en-US" sz="2400" b="1">
              <a:solidFill>
                <a:srgbClr val="0000FF"/>
              </a:solidFill>
              <a:latin typeface="隶书" pitchFamily="49" charset="-122"/>
              <a:ea typeface="隶书" pitchFamily="49" charset="-122"/>
            </a:endParaRPr>
          </a:p>
          <a:p>
            <a:pPr eaLnBrk="0" hangingPunct="0">
              <a:lnSpc>
                <a:spcPct val="90000"/>
              </a:lnSpc>
              <a:spcBef>
                <a:spcPct val="10000"/>
              </a:spcBef>
            </a:pPr>
            <a:r>
              <a:rPr kumimoji="1" lang="en-US" altLang="en-US" sz="2400" b="1">
                <a:solidFill>
                  <a:srgbClr val="0000FF"/>
                </a:solidFill>
                <a:latin typeface="隶书" pitchFamily="49" charset="-122"/>
                <a:ea typeface="隶书" pitchFamily="49" charset="-122"/>
              </a:rPr>
              <a:t>CF:</a:t>
            </a:r>
            <a:r>
              <a:rPr kumimoji="1" lang="en-US" altLang="zh-CN" sz="2400" b="1">
                <a:solidFill>
                  <a:srgbClr val="0000FF"/>
                </a:solidFill>
                <a:latin typeface="隶书" pitchFamily="49" charset="-122"/>
                <a:ea typeface="隶书" pitchFamily="49" charset="-122"/>
              </a:rPr>
              <a:t> </a:t>
            </a:r>
            <a:r>
              <a:rPr kumimoji="1" lang="zh-CN" altLang="en-US" sz="2400" b="1">
                <a:solidFill>
                  <a:srgbClr val="0000FF"/>
                </a:solidFill>
                <a:latin typeface="隶书" pitchFamily="49" charset="-122"/>
                <a:ea typeface="隶书" pitchFamily="49" charset="-122"/>
              </a:rPr>
              <a:t>进位标志</a:t>
            </a:r>
          </a:p>
        </p:txBody>
      </p:sp>
      <p:sp>
        <p:nvSpPr>
          <p:cNvPr id="12298" name="Text Box 14"/>
          <p:cNvSpPr txBox="1">
            <a:spLocks noChangeArrowheads="1"/>
          </p:cNvSpPr>
          <p:nvPr/>
        </p:nvSpPr>
        <p:spPr bwMode="auto">
          <a:xfrm>
            <a:off x="6516688" y="2060575"/>
            <a:ext cx="1727200" cy="457200"/>
          </a:xfrm>
          <a:prstGeom prst="rect">
            <a:avLst/>
          </a:prstGeom>
          <a:solidFill>
            <a:srgbClr val="66FFFF"/>
          </a:solidFill>
          <a:ln w="9525" algn="ctr">
            <a:noFill/>
            <a:miter lim="800000"/>
            <a:headEnd/>
            <a:tailEnd/>
          </a:ln>
        </p:spPr>
        <p:txBody>
          <a:bodyPr>
            <a:spAutoFit/>
          </a:bodyPr>
          <a:lstStyle/>
          <a:p>
            <a:pPr>
              <a:spcBef>
                <a:spcPct val="50000"/>
              </a:spcBef>
            </a:pPr>
            <a:r>
              <a:rPr lang="zh-CN" altLang="en-US" sz="2400" b="1">
                <a:latin typeface="Arial" charset="0"/>
                <a:ea typeface="隶书" pitchFamily="49" charset="-122"/>
              </a:rPr>
              <a:t>状态标志位</a:t>
            </a:r>
          </a:p>
        </p:txBody>
      </p:sp>
      <p:sp>
        <p:nvSpPr>
          <p:cNvPr id="279567" name="Rectangle 15"/>
          <p:cNvSpPr>
            <a:spLocks noChangeArrowheads="1"/>
          </p:cNvSpPr>
          <p:nvPr/>
        </p:nvSpPr>
        <p:spPr bwMode="auto">
          <a:xfrm>
            <a:off x="4932363" y="260350"/>
            <a:ext cx="2986087" cy="519113"/>
          </a:xfrm>
          <a:prstGeom prst="rect">
            <a:avLst/>
          </a:prstGeom>
          <a:noFill/>
          <a:ln w="9525">
            <a:noFill/>
            <a:miter lim="800000"/>
            <a:headEnd/>
            <a:tailEnd/>
          </a:ln>
          <a:effectLst/>
        </p:spPr>
        <p:txBody>
          <a:bodyPr>
            <a:spAutoFit/>
          </a:bodyPr>
          <a:lstStyle/>
          <a:p>
            <a:pPr algn="r">
              <a:defRPr/>
            </a:pPr>
            <a:r>
              <a:rPr kumimoji="1" lang="en-US" altLang="zh-CN" sz="2800" b="1">
                <a:solidFill>
                  <a:srgbClr val="0000FF"/>
                </a:solidFill>
                <a:effectLst>
                  <a:outerShdw blurRad="38100" dist="38100" dir="2700000" algn="tl">
                    <a:srgbClr val="C0C0C0"/>
                  </a:outerShdw>
                </a:effectLst>
                <a:latin typeface="华文中宋"/>
                <a:ea typeface="隶书" pitchFamily="49" charset="-122"/>
              </a:rPr>
              <a:t>——</a:t>
            </a:r>
            <a:r>
              <a:rPr kumimoji="1" lang="zh-CN" altLang="en-US" sz="2800" b="1">
                <a:solidFill>
                  <a:srgbClr val="0000FF"/>
                </a:solidFill>
                <a:effectLst>
                  <a:outerShdw blurRad="38100" dist="38100" dir="2700000" algn="tl">
                    <a:srgbClr val="C0C0C0"/>
                  </a:outerShdw>
                </a:effectLst>
                <a:latin typeface="隶书" pitchFamily="49" charset="-122"/>
                <a:ea typeface="隶书" pitchFamily="49" charset="-122"/>
              </a:rPr>
              <a:t>标志寄存器</a:t>
            </a:r>
          </a:p>
        </p:txBody>
      </p:sp>
      <p:graphicFrame>
        <p:nvGraphicFramePr>
          <p:cNvPr id="279568" name="Group 16"/>
          <p:cNvGraphicFramePr>
            <a:graphicFrameLocks noGrp="1"/>
          </p:cNvGraphicFramePr>
          <p:nvPr/>
        </p:nvGraphicFramePr>
        <p:xfrm>
          <a:off x="2551113" y="1604963"/>
          <a:ext cx="5521325" cy="454025"/>
        </p:xfrm>
        <a:graphic>
          <a:graphicData uri="http://schemas.openxmlformats.org/drawingml/2006/table">
            <a:tbl>
              <a:tblPr/>
              <a:tblGrid>
                <a:gridCol w="547687">
                  <a:extLst>
                    <a:ext uri="{9D8B030D-6E8A-4147-A177-3AD203B41FA5}">
                      <a16:colId xmlns:a16="http://schemas.microsoft.com/office/drawing/2014/main" val="20000"/>
                    </a:ext>
                  </a:extLst>
                </a:gridCol>
                <a:gridCol w="547688">
                  <a:extLst>
                    <a:ext uri="{9D8B030D-6E8A-4147-A177-3AD203B41FA5}">
                      <a16:colId xmlns:a16="http://schemas.microsoft.com/office/drawing/2014/main" val="20001"/>
                    </a:ext>
                  </a:extLst>
                </a:gridCol>
                <a:gridCol w="427037">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96888">
                  <a:extLst>
                    <a:ext uri="{9D8B030D-6E8A-4147-A177-3AD203B41FA5}">
                      <a16:colId xmlns:a16="http://schemas.microsoft.com/office/drawing/2014/main" val="20004"/>
                    </a:ext>
                  </a:extLst>
                </a:gridCol>
                <a:gridCol w="509587">
                  <a:extLst>
                    <a:ext uri="{9D8B030D-6E8A-4147-A177-3AD203B41FA5}">
                      <a16:colId xmlns:a16="http://schemas.microsoft.com/office/drawing/2014/main" val="20005"/>
                    </a:ext>
                  </a:extLst>
                </a:gridCol>
                <a:gridCol w="319088">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487362">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460375">
                  <a:extLst>
                    <a:ext uri="{9D8B030D-6E8A-4147-A177-3AD203B41FA5}">
                      <a16:colId xmlns:a16="http://schemas.microsoft.com/office/drawing/2014/main" val="20011"/>
                    </a:ext>
                  </a:extLst>
                </a:gridCol>
              </a:tblGrid>
              <a:tr h="45402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rPr>
                        <a:t>OF</a:t>
                      </a:r>
                    </a:p>
                  </a:txBody>
                  <a:tcPr marL="0" marR="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rPr>
                        <a:t>SF</a:t>
                      </a: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rPr>
                        <a:t>ZF</a:t>
                      </a: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rPr>
                        <a:t>AF</a:t>
                      </a: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rPr>
                        <a:t>PF</a:t>
                      </a: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a:ln>
                            <a:noFill/>
                          </a:ln>
                          <a:solidFill>
                            <a:srgbClr val="3333CC"/>
                          </a:solidFill>
                          <a:effectLst>
                            <a:outerShdw blurRad="38100" dist="38100" dir="2700000" algn="tl">
                              <a:srgbClr val="000000"/>
                            </a:outerShdw>
                          </a:effectLst>
                          <a:latin typeface="Times New Roman" pitchFamily="18" charset="0"/>
                          <a:ea typeface="宋体" pitchFamily="2" charset="-122"/>
                        </a:rPr>
                        <a:t>CF</a:t>
                      </a:r>
                    </a:p>
                  </a:txBody>
                  <a:tcPr marL="0" marR="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10000"/>
                  </a:ext>
                </a:extLst>
              </a:tr>
            </a:tbl>
          </a:graphicData>
        </a:graphic>
      </p:graphicFrame>
      <p:graphicFrame>
        <p:nvGraphicFramePr>
          <p:cNvPr id="279596" name="Group 44"/>
          <p:cNvGraphicFramePr>
            <a:graphicFrameLocks noGrp="1"/>
          </p:cNvGraphicFramePr>
          <p:nvPr/>
        </p:nvGraphicFramePr>
        <p:xfrm>
          <a:off x="2555875" y="1606550"/>
          <a:ext cx="5521325" cy="452438"/>
        </p:xfrm>
        <a:graphic>
          <a:graphicData uri="http://schemas.openxmlformats.org/drawingml/2006/table">
            <a:tbl>
              <a:tblPr/>
              <a:tblGrid>
                <a:gridCol w="547688">
                  <a:extLst>
                    <a:ext uri="{9D8B030D-6E8A-4147-A177-3AD203B41FA5}">
                      <a16:colId xmlns:a16="http://schemas.microsoft.com/office/drawing/2014/main" val="20000"/>
                    </a:ext>
                  </a:extLst>
                </a:gridCol>
                <a:gridCol w="547687">
                  <a:extLst>
                    <a:ext uri="{9D8B030D-6E8A-4147-A177-3AD203B41FA5}">
                      <a16:colId xmlns:a16="http://schemas.microsoft.com/office/drawing/2014/main" val="20001"/>
                    </a:ext>
                  </a:extLst>
                </a:gridCol>
                <a:gridCol w="427038">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92125">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319087">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487363">
                  <a:extLst>
                    <a:ext uri="{9D8B030D-6E8A-4147-A177-3AD203B41FA5}">
                      <a16:colId xmlns:a16="http://schemas.microsoft.com/office/drawing/2014/main" val="20009"/>
                    </a:ext>
                  </a:extLst>
                </a:gridCol>
                <a:gridCol w="338137">
                  <a:extLst>
                    <a:ext uri="{9D8B030D-6E8A-4147-A177-3AD203B41FA5}">
                      <a16:colId xmlns:a16="http://schemas.microsoft.com/office/drawing/2014/main" val="20010"/>
                    </a:ext>
                  </a:extLst>
                </a:gridCol>
                <a:gridCol w="460375">
                  <a:extLst>
                    <a:ext uri="{9D8B030D-6E8A-4147-A177-3AD203B41FA5}">
                      <a16:colId xmlns:a16="http://schemas.microsoft.com/office/drawing/2014/main" val="20011"/>
                    </a:ext>
                  </a:extLst>
                </a:gridCol>
              </a:tblGrid>
              <a:tr h="4524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rPr>
                        <a:t>DF</a:t>
                      </a: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rPr>
                        <a:t>IF</a:t>
                      </a: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rPr>
                        <a:t>TF</a:t>
                      </a: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endParaRPr>
                    </a:p>
                  </a:txBody>
                  <a:tcPr marL="0" marR="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56" name="Rectangle 72"/>
          <p:cNvSpPr>
            <a:spLocks noChangeArrowheads="1"/>
          </p:cNvSpPr>
          <p:nvPr/>
        </p:nvSpPr>
        <p:spPr bwMode="auto">
          <a:xfrm>
            <a:off x="2357438" y="5083175"/>
            <a:ext cx="2446337" cy="1131888"/>
          </a:xfrm>
          <a:prstGeom prst="rect">
            <a:avLst/>
          </a:prstGeom>
          <a:solidFill>
            <a:srgbClr val="FFFF66"/>
          </a:solidFill>
          <a:ln w="9525">
            <a:noFill/>
            <a:miter lim="800000"/>
            <a:headEnd/>
            <a:tailEnd/>
          </a:ln>
        </p:spPr>
        <p:txBody>
          <a:bodyPr/>
          <a:lstStyle/>
          <a:p>
            <a:pPr eaLnBrk="0" hangingPunct="0">
              <a:lnSpc>
                <a:spcPct val="90000"/>
              </a:lnSpc>
            </a:pPr>
            <a:r>
              <a:rPr kumimoji="1" lang="en-US" altLang="zh-CN" sz="2400" b="1">
                <a:solidFill>
                  <a:srgbClr val="FF0000"/>
                </a:solidFill>
                <a:latin typeface="隶书" pitchFamily="49" charset="-122"/>
                <a:ea typeface="隶书" pitchFamily="49" charset="-122"/>
              </a:rPr>
              <a:t>DF:</a:t>
            </a:r>
            <a:r>
              <a:rPr kumimoji="1" lang="zh-CN" altLang="zh-CN" sz="2400" b="1">
                <a:solidFill>
                  <a:srgbClr val="FF0000"/>
                </a:solidFill>
                <a:latin typeface="隶书" pitchFamily="49" charset="-122"/>
                <a:ea typeface="隶书" pitchFamily="49" charset="-122"/>
              </a:rPr>
              <a:t>方向标志位</a:t>
            </a:r>
            <a:r>
              <a:rPr kumimoji="1" lang="zh-CN" altLang="en-US" sz="2400" b="1">
                <a:solidFill>
                  <a:srgbClr val="FF0000"/>
                </a:solidFill>
                <a:latin typeface="隶书" pitchFamily="49" charset="-122"/>
                <a:ea typeface="隶书" pitchFamily="49" charset="-122"/>
              </a:rPr>
              <a:t> </a:t>
            </a:r>
          </a:p>
          <a:p>
            <a:pPr eaLnBrk="0" hangingPunct="0">
              <a:lnSpc>
                <a:spcPct val="90000"/>
              </a:lnSpc>
            </a:pPr>
            <a:r>
              <a:rPr kumimoji="1" lang="en-US" altLang="en-US" sz="2400" b="1">
                <a:solidFill>
                  <a:srgbClr val="FF0000"/>
                </a:solidFill>
                <a:latin typeface="隶书" pitchFamily="49" charset="-122"/>
                <a:ea typeface="隶书" pitchFamily="49" charset="-122"/>
              </a:rPr>
              <a:t>IF:</a:t>
            </a:r>
            <a:r>
              <a:rPr kumimoji="1" lang="zh-CN" altLang="en-US" sz="2400" b="1">
                <a:solidFill>
                  <a:srgbClr val="FF0000"/>
                </a:solidFill>
                <a:latin typeface="隶书" pitchFamily="49" charset="-122"/>
                <a:ea typeface="隶书" pitchFamily="49" charset="-122"/>
              </a:rPr>
              <a:t>中断允许位</a:t>
            </a:r>
          </a:p>
          <a:p>
            <a:pPr eaLnBrk="0" hangingPunct="0">
              <a:lnSpc>
                <a:spcPct val="90000"/>
              </a:lnSpc>
            </a:pPr>
            <a:r>
              <a:rPr kumimoji="1" lang="en-US" altLang="zh-CN" sz="2400" b="1">
                <a:solidFill>
                  <a:srgbClr val="FF0000"/>
                </a:solidFill>
                <a:latin typeface="隶书" pitchFamily="49" charset="-122"/>
                <a:ea typeface="隶书" pitchFamily="49" charset="-122"/>
              </a:rPr>
              <a:t>TF:</a:t>
            </a:r>
            <a:r>
              <a:rPr kumimoji="1" lang="zh-CN" altLang="zh-CN" sz="2400" b="1">
                <a:solidFill>
                  <a:srgbClr val="FF0000"/>
                </a:solidFill>
                <a:latin typeface="隶书" pitchFamily="49" charset="-122"/>
                <a:ea typeface="隶书" pitchFamily="49" charset="-122"/>
              </a:rPr>
              <a:t>跟踪标志位</a:t>
            </a:r>
            <a:endParaRPr kumimoji="1" lang="zh-CN" altLang="en-US" sz="2400">
              <a:solidFill>
                <a:srgbClr val="FF0000"/>
              </a:solidFill>
              <a:latin typeface="隶书" pitchFamily="49" charset="-122"/>
              <a:ea typeface="隶书" pitchFamily="49" charset="-122"/>
            </a:endParaRPr>
          </a:p>
        </p:txBody>
      </p:sp>
      <p:sp>
        <p:nvSpPr>
          <p:cNvPr id="12357" name="Text Box 14"/>
          <p:cNvSpPr txBox="1">
            <a:spLocks noChangeArrowheads="1"/>
          </p:cNvSpPr>
          <p:nvPr/>
        </p:nvSpPr>
        <p:spPr bwMode="auto">
          <a:xfrm>
            <a:off x="2374900" y="4643438"/>
            <a:ext cx="1727200" cy="457200"/>
          </a:xfrm>
          <a:prstGeom prst="rect">
            <a:avLst/>
          </a:prstGeom>
          <a:solidFill>
            <a:srgbClr val="66FFFF"/>
          </a:solidFill>
          <a:ln w="9525" algn="ctr">
            <a:noFill/>
            <a:miter lim="800000"/>
            <a:headEnd/>
            <a:tailEnd/>
          </a:ln>
        </p:spPr>
        <p:txBody>
          <a:bodyPr>
            <a:spAutoFit/>
          </a:bodyPr>
          <a:lstStyle/>
          <a:p>
            <a:pPr>
              <a:spcBef>
                <a:spcPct val="50000"/>
              </a:spcBef>
            </a:pPr>
            <a:r>
              <a:rPr lang="zh-CN" altLang="en-US" sz="2400" b="1">
                <a:latin typeface="Arial" charset="0"/>
                <a:ea typeface="隶书" pitchFamily="49" charset="-122"/>
              </a:rPr>
              <a:t>控制标志位</a:t>
            </a:r>
          </a:p>
        </p:txBody>
      </p:sp>
    </p:spTree>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85750" y="428625"/>
          <a:ext cx="8572560" cy="1000132"/>
        </p:xfrm>
        <a:graphic>
          <a:graphicData uri="http://schemas.openxmlformats.org/drawingml/2006/table">
            <a:tbl>
              <a:tblPr firstRow="1" bandRow="1">
                <a:tableStyleId>{00A15C55-8517-42AA-B614-E9B94910E393}</a:tableStyleId>
              </a:tblPr>
              <a:tblGrid>
                <a:gridCol w="535785">
                  <a:extLst>
                    <a:ext uri="{9D8B030D-6E8A-4147-A177-3AD203B41FA5}">
                      <a16:colId xmlns:a16="http://schemas.microsoft.com/office/drawing/2014/main" val="20000"/>
                    </a:ext>
                  </a:extLst>
                </a:gridCol>
                <a:gridCol w="535785">
                  <a:extLst>
                    <a:ext uri="{9D8B030D-6E8A-4147-A177-3AD203B41FA5}">
                      <a16:colId xmlns:a16="http://schemas.microsoft.com/office/drawing/2014/main" val="20001"/>
                    </a:ext>
                  </a:extLst>
                </a:gridCol>
                <a:gridCol w="535785">
                  <a:extLst>
                    <a:ext uri="{9D8B030D-6E8A-4147-A177-3AD203B41FA5}">
                      <a16:colId xmlns:a16="http://schemas.microsoft.com/office/drawing/2014/main" val="20002"/>
                    </a:ext>
                  </a:extLst>
                </a:gridCol>
                <a:gridCol w="607221">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714380">
                  <a:extLst>
                    <a:ext uri="{9D8B030D-6E8A-4147-A177-3AD203B41FA5}">
                      <a16:colId xmlns:a16="http://schemas.microsoft.com/office/drawing/2014/main" val="20005"/>
                    </a:ext>
                  </a:extLst>
                </a:gridCol>
                <a:gridCol w="571504">
                  <a:extLst>
                    <a:ext uri="{9D8B030D-6E8A-4147-A177-3AD203B41FA5}">
                      <a16:colId xmlns:a16="http://schemas.microsoft.com/office/drawing/2014/main" val="20006"/>
                    </a:ext>
                  </a:extLst>
                </a:gridCol>
                <a:gridCol w="642942">
                  <a:extLst>
                    <a:ext uri="{9D8B030D-6E8A-4147-A177-3AD203B41FA5}">
                      <a16:colId xmlns:a16="http://schemas.microsoft.com/office/drawing/2014/main" val="20007"/>
                    </a:ext>
                  </a:extLst>
                </a:gridCol>
                <a:gridCol w="571504">
                  <a:extLst>
                    <a:ext uri="{9D8B030D-6E8A-4147-A177-3AD203B41FA5}">
                      <a16:colId xmlns:a16="http://schemas.microsoft.com/office/drawing/2014/main" val="20008"/>
                    </a:ext>
                  </a:extLst>
                </a:gridCol>
                <a:gridCol w="571504">
                  <a:extLst>
                    <a:ext uri="{9D8B030D-6E8A-4147-A177-3AD203B41FA5}">
                      <a16:colId xmlns:a16="http://schemas.microsoft.com/office/drawing/2014/main" val="20009"/>
                    </a:ext>
                  </a:extLst>
                </a:gridCol>
                <a:gridCol w="285752">
                  <a:extLst>
                    <a:ext uri="{9D8B030D-6E8A-4147-A177-3AD203B41FA5}">
                      <a16:colId xmlns:a16="http://schemas.microsoft.com/office/drawing/2014/main" val="20010"/>
                    </a:ext>
                  </a:extLst>
                </a:gridCol>
                <a:gridCol w="642942">
                  <a:extLst>
                    <a:ext uri="{9D8B030D-6E8A-4147-A177-3AD203B41FA5}">
                      <a16:colId xmlns:a16="http://schemas.microsoft.com/office/drawing/2014/main" val="20011"/>
                    </a:ext>
                  </a:extLst>
                </a:gridCol>
                <a:gridCol w="285752">
                  <a:extLst>
                    <a:ext uri="{9D8B030D-6E8A-4147-A177-3AD203B41FA5}">
                      <a16:colId xmlns:a16="http://schemas.microsoft.com/office/drawing/2014/main" val="20012"/>
                    </a:ext>
                  </a:extLst>
                </a:gridCol>
                <a:gridCol w="571504">
                  <a:extLst>
                    <a:ext uri="{9D8B030D-6E8A-4147-A177-3AD203B41FA5}">
                      <a16:colId xmlns:a16="http://schemas.microsoft.com/office/drawing/2014/main" val="20013"/>
                    </a:ext>
                  </a:extLst>
                </a:gridCol>
                <a:gridCol w="285752">
                  <a:extLst>
                    <a:ext uri="{9D8B030D-6E8A-4147-A177-3AD203B41FA5}">
                      <a16:colId xmlns:a16="http://schemas.microsoft.com/office/drawing/2014/main" val="20014"/>
                    </a:ext>
                  </a:extLst>
                </a:gridCol>
                <a:gridCol w="571506">
                  <a:extLst>
                    <a:ext uri="{9D8B030D-6E8A-4147-A177-3AD203B41FA5}">
                      <a16:colId xmlns:a16="http://schemas.microsoft.com/office/drawing/2014/main" val="20015"/>
                    </a:ext>
                  </a:extLst>
                </a:gridCol>
              </a:tblGrid>
              <a:tr h="500066">
                <a:tc>
                  <a:txBody>
                    <a:bodyPr/>
                    <a:lstStyle/>
                    <a:p>
                      <a:pPr algn="ctr"/>
                      <a:r>
                        <a:rPr lang="en-US" altLang="zh-CN" sz="2400" dirty="0"/>
                        <a:t>15</a:t>
                      </a:r>
                      <a:endParaRPr lang="zh-CN" altLang="en-US" sz="2400" dirty="0">
                        <a:latin typeface="隶书" pitchFamily="49" charset="-122"/>
                        <a:ea typeface="隶书" pitchFamily="49" charset="-122"/>
                      </a:endParaRPr>
                    </a:p>
                  </a:txBody>
                  <a:tcPr/>
                </a:tc>
                <a:tc>
                  <a:txBody>
                    <a:bodyPr/>
                    <a:lstStyle/>
                    <a:p>
                      <a:pPr algn="ctr"/>
                      <a:r>
                        <a:rPr lang="en-US" altLang="zh-CN" sz="2400" dirty="0"/>
                        <a:t>14</a:t>
                      </a:r>
                      <a:endParaRPr lang="zh-CN" altLang="en-US" sz="2400" dirty="0">
                        <a:latin typeface="隶书" pitchFamily="49" charset="-122"/>
                        <a:ea typeface="隶书" pitchFamily="49" charset="-122"/>
                      </a:endParaRPr>
                    </a:p>
                  </a:txBody>
                  <a:tcPr/>
                </a:tc>
                <a:tc>
                  <a:txBody>
                    <a:bodyPr/>
                    <a:lstStyle/>
                    <a:p>
                      <a:pPr algn="ctr"/>
                      <a:r>
                        <a:rPr lang="en-US" altLang="zh-CN" sz="2400" dirty="0"/>
                        <a:t>13</a:t>
                      </a:r>
                      <a:endParaRPr lang="zh-CN" altLang="en-US" sz="2400" dirty="0">
                        <a:latin typeface="隶书" pitchFamily="49" charset="-122"/>
                        <a:ea typeface="隶书" pitchFamily="49" charset="-122"/>
                      </a:endParaRPr>
                    </a:p>
                  </a:txBody>
                  <a:tcPr/>
                </a:tc>
                <a:tc>
                  <a:txBody>
                    <a:bodyPr/>
                    <a:lstStyle/>
                    <a:p>
                      <a:pPr algn="ctr"/>
                      <a:r>
                        <a:rPr lang="en-US" altLang="zh-CN" sz="2400" dirty="0"/>
                        <a:t>12</a:t>
                      </a:r>
                      <a:endParaRPr lang="zh-CN" altLang="en-US" sz="2400" dirty="0">
                        <a:latin typeface="隶书" pitchFamily="49" charset="-122"/>
                        <a:ea typeface="隶书" pitchFamily="49" charset="-122"/>
                      </a:endParaRPr>
                    </a:p>
                  </a:txBody>
                  <a:tcPr/>
                </a:tc>
                <a:tc>
                  <a:txBody>
                    <a:bodyPr/>
                    <a:lstStyle/>
                    <a:p>
                      <a:pPr algn="ctr"/>
                      <a:r>
                        <a:rPr lang="en-US" altLang="zh-CN" sz="2400" dirty="0"/>
                        <a:t>11</a:t>
                      </a:r>
                      <a:endParaRPr lang="zh-CN" altLang="en-US" sz="2400" dirty="0">
                        <a:latin typeface="隶书" pitchFamily="49" charset="-122"/>
                        <a:ea typeface="隶书" pitchFamily="49" charset="-122"/>
                      </a:endParaRPr>
                    </a:p>
                  </a:txBody>
                  <a:tcPr/>
                </a:tc>
                <a:tc>
                  <a:txBody>
                    <a:bodyPr/>
                    <a:lstStyle/>
                    <a:p>
                      <a:pPr algn="ctr"/>
                      <a:r>
                        <a:rPr lang="en-US" altLang="zh-CN" sz="2400" dirty="0"/>
                        <a:t>10</a:t>
                      </a:r>
                      <a:endParaRPr lang="zh-CN" altLang="en-US" sz="2400" dirty="0">
                        <a:latin typeface="隶书" pitchFamily="49" charset="-122"/>
                        <a:ea typeface="隶书" pitchFamily="49" charset="-122"/>
                      </a:endParaRPr>
                    </a:p>
                  </a:txBody>
                  <a:tcPr/>
                </a:tc>
                <a:tc>
                  <a:txBody>
                    <a:bodyPr/>
                    <a:lstStyle/>
                    <a:p>
                      <a:pPr algn="ctr"/>
                      <a:r>
                        <a:rPr lang="en-US" altLang="zh-CN" sz="2400" dirty="0"/>
                        <a:t>9</a:t>
                      </a:r>
                      <a:endParaRPr lang="zh-CN" altLang="en-US" sz="2400" dirty="0">
                        <a:latin typeface="隶书" pitchFamily="49" charset="-122"/>
                        <a:ea typeface="隶书" pitchFamily="49" charset="-122"/>
                      </a:endParaRPr>
                    </a:p>
                  </a:txBody>
                  <a:tcPr/>
                </a:tc>
                <a:tc>
                  <a:txBody>
                    <a:bodyPr/>
                    <a:lstStyle/>
                    <a:p>
                      <a:pPr algn="ctr"/>
                      <a:r>
                        <a:rPr lang="en-US" altLang="zh-CN" sz="2400" dirty="0"/>
                        <a:t>8</a:t>
                      </a:r>
                      <a:endParaRPr lang="zh-CN" altLang="en-US" sz="2400" dirty="0">
                        <a:latin typeface="隶书" pitchFamily="49" charset="-122"/>
                        <a:ea typeface="隶书" pitchFamily="49" charset="-122"/>
                      </a:endParaRPr>
                    </a:p>
                  </a:txBody>
                  <a:tcPr/>
                </a:tc>
                <a:tc>
                  <a:txBody>
                    <a:bodyPr/>
                    <a:lstStyle/>
                    <a:p>
                      <a:pPr algn="ctr"/>
                      <a:r>
                        <a:rPr lang="en-US" altLang="zh-CN" sz="2400" dirty="0"/>
                        <a:t>7</a:t>
                      </a:r>
                      <a:endParaRPr lang="zh-CN" altLang="en-US" sz="2400" dirty="0">
                        <a:latin typeface="隶书" pitchFamily="49" charset="-122"/>
                        <a:ea typeface="隶书" pitchFamily="49" charset="-122"/>
                      </a:endParaRPr>
                    </a:p>
                  </a:txBody>
                  <a:tcPr/>
                </a:tc>
                <a:tc>
                  <a:txBody>
                    <a:bodyPr/>
                    <a:lstStyle/>
                    <a:p>
                      <a:pPr algn="ctr"/>
                      <a:r>
                        <a:rPr lang="en-US" altLang="zh-CN" sz="2400" dirty="0"/>
                        <a:t>6</a:t>
                      </a:r>
                      <a:endParaRPr lang="zh-CN" altLang="en-US" sz="2400" dirty="0">
                        <a:latin typeface="隶书" pitchFamily="49" charset="-122"/>
                        <a:ea typeface="隶书" pitchFamily="49" charset="-122"/>
                      </a:endParaRPr>
                    </a:p>
                  </a:txBody>
                  <a:tcPr/>
                </a:tc>
                <a:tc>
                  <a:txBody>
                    <a:bodyPr/>
                    <a:lstStyle/>
                    <a:p>
                      <a:pPr algn="ctr"/>
                      <a:r>
                        <a:rPr lang="en-US" altLang="zh-CN" sz="2400" dirty="0"/>
                        <a:t>5</a:t>
                      </a:r>
                      <a:endParaRPr lang="zh-CN" altLang="en-US" sz="2400" dirty="0">
                        <a:latin typeface="隶书" pitchFamily="49" charset="-122"/>
                        <a:ea typeface="隶书" pitchFamily="49" charset="-122"/>
                      </a:endParaRPr>
                    </a:p>
                  </a:txBody>
                  <a:tcPr/>
                </a:tc>
                <a:tc>
                  <a:txBody>
                    <a:bodyPr/>
                    <a:lstStyle/>
                    <a:p>
                      <a:pPr algn="ctr"/>
                      <a:r>
                        <a:rPr lang="en-US" altLang="zh-CN" sz="2400" dirty="0"/>
                        <a:t>4</a:t>
                      </a:r>
                      <a:endParaRPr lang="zh-CN" altLang="en-US" sz="2400" dirty="0">
                        <a:latin typeface="隶书" pitchFamily="49" charset="-122"/>
                        <a:ea typeface="隶书" pitchFamily="49" charset="-122"/>
                      </a:endParaRPr>
                    </a:p>
                  </a:txBody>
                  <a:tcPr/>
                </a:tc>
                <a:tc>
                  <a:txBody>
                    <a:bodyPr/>
                    <a:lstStyle/>
                    <a:p>
                      <a:pPr algn="ctr"/>
                      <a:r>
                        <a:rPr lang="en-US" altLang="zh-CN" sz="2400" dirty="0"/>
                        <a:t>3</a:t>
                      </a:r>
                      <a:endParaRPr lang="zh-CN" altLang="en-US" sz="2400" dirty="0">
                        <a:latin typeface="隶书" pitchFamily="49" charset="-122"/>
                        <a:ea typeface="隶书" pitchFamily="49" charset="-122"/>
                      </a:endParaRPr>
                    </a:p>
                  </a:txBody>
                  <a:tcPr/>
                </a:tc>
                <a:tc>
                  <a:txBody>
                    <a:bodyPr/>
                    <a:lstStyle/>
                    <a:p>
                      <a:pPr algn="ctr"/>
                      <a:r>
                        <a:rPr lang="en-US" altLang="zh-CN" sz="2400" dirty="0"/>
                        <a:t>2</a:t>
                      </a:r>
                      <a:endParaRPr lang="zh-CN" altLang="en-US" sz="2400" dirty="0">
                        <a:latin typeface="隶书" pitchFamily="49" charset="-122"/>
                        <a:ea typeface="隶书" pitchFamily="49" charset="-122"/>
                      </a:endParaRPr>
                    </a:p>
                  </a:txBody>
                  <a:tcPr/>
                </a:tc>
                <a:tc>
                  <a:txBody>
                    <a:bodyPr/>
                    <a:lstStyle/>
                    <a:p>
                      <a:pPr algn="ctr"/>
                      <a:r>
                        <a:rPr lang="en-US" altLang="zh-CN" sz="2400" dirty="0"/>
                        <a:t>1</a:t>
                      </a:r>
                      <a:endParaRPr lang="zh-CN" altLang="en-US" sz="2400" dirty="0">
                        <a:latin typeface="隶书" pitchFamily="49" charset="-122"/>
                        <a:ea typeface="隶书" pitchFamily="49" charset="-122"/>
                      </a:endParaRPr>
                    </a:p>
                  </a:txBody>
                  <a:tcPr/>
                </a:tc>
                <a:tc>
                  <a:txBody>
                    <a:bodyPr/>
                    <a:lstStyle/>
                    <a:p>
                      <a:pPr algn="ctr"/>
                      <a:r>
                        <a:rPr lang="en-US" altLang="zh-CN" sz="2400" dirty="0"/>
                        <a:t>0</a:t>
                      </a:r>
                      <a:endParaRPr lang="zh-CN" altLang="en-US" sz="2400" dirty="0">
                        <a:latin typeface="隶书" pitchFamily="49" charset="-122"/>
                        <a:ea typeface="隶书" pitchFamily="49" charset="-122"/>
                      </a:endParaRPr>
                    </a:p>
                  </a:txBody>
                  <a:tcPr/>
                </a:tc>
                <a:extLst>
                  <a:ext uri="{0D108BD9-81ED-4DB2-BD59-A6C34878D82A}">
                    <a16:rowId xmlns:a16="http://schemas.microsoft.com/office/drawing/2014/main" val="10000"/>
                  </a:ext>
                </a:extLst>
              </a:tr>
              <a:tr h="500066">
                <a:tc>
                  <a:txBody>
                    <a:bodyPr/>
                    <a:lstStyle/>
                    <a:p>
                      <a:pPr algn="ctr"/>
                      <a:endParaRPr lang="zh-CN" altLang="en-US" sz="2400" dirty="0">
                        <a:latin typeface="隶书" pitchFamily="49" charset="-122"/>
                        <a:ea typeface="隶书" pitchFamily="49" charset="-122"/>
                      </a:endParaRPr>
                    </a:p>
                  </a:txBody>
                  <a:tcPr/>
                </a:tc>
                <a:tc>
                  <a:txBody>
                    <a:bodyPr/>
                    <a:lstStyle/>
                    <a:p>
                      <a:pPr algn="ctr"/>
                      <a:endParaRPr lang="zh-CN" altLang="en-US" sz="2400" dirty="0">
                        <a:latin typeface="隶书" pitchFamily="49" charset="-122"/>
                        <a:ea typeface="隶书" pitchFamily="49" charset="-122"/>
                      </a:endParaRPr>
                    </a:p>
                  </a:txBody>
                  <a:tcPr/>
                </a:tc>
                <a:tc>
                  <a:txBody>
                    <a:bodyPr/>
                    <a:lstStyle/>
                    <a:p>
                      <a:pPr algn="ctr"/>
                      <a:endParaRPr lang="zh-CN" altLang="en-US" sz="2400" dirty="0">
                        <a:latin typeface="隶书" pitchFamily="49" charset="-122"/>
                        <a:ea typeface="隶书" pitchFamily="49" charset="-122"/>
                      </a:endParaRPr>
                    </a:p>
                  </a:txBody>
                  <a:tcPr/>
                </a:tc>
                <a:tc>
                  <a:txBody>
                    <a:bodyPr/>
                    <a:lstStyle/>
                    <a:p>
                      <a:pPr algn="ctr"/>
                      <a:endParaRPr lang="zh-CN" altLang="en-US" sz="2400" dirty="0">
                        <a:latin typeface="隶书" pitchFamily="49" charset="-122"/>
                        <a:ea typeface="隶书" pitchFamily="49" charset="-122"/>
                      </a:endParaRPr>
                    </a:p>
                  </a:txBody>
                  <a:tcPr/>
                </a:tc>
                <a:tc>
                  <a:txBody>
                    <a:bodyPr/>
                    <a:lstStyle/>
                    <a:p>
                      <a:pPr algn="ctr"/>
                      <a:r>
                        <a:rPr lang="en-US" altLang="zh-CN" sz="2400" dirty="0"/>
                        <a:t>OF</a:t>
                      </a:r>
                      <a:endParaRPr lang="zh-CN" altLang="en-US" sz="2400" dirty="0">
                        <a:latin typeface="隶书" pitchFamily="49" charset="-122"/>
                        <a:ea typeface="隶书" pitchFamily="49" charset="-122"/>
                      </a:endParaRPr>
                    </a:p>
                  </a:txBody>
                  <a:tcPr/>
                </a:tc>
                <a:tc>
                  <a:txBody>
                    <a:bodyPr/>
                    <a:lstStyle/>
                    <a:p>
                      <a:pPr algn="ctr"/>
                      <a:r>
                        <a:rPr lang="en-US" altLang="zh-CN" sz="2400" dirty="0"/>
                        <a:t>DF</a:t>
                      </a:r>
                      <a:endParaRPr lang="zh-CN" altLang="en-US" sz="2400" dirty="0">
                        <a:solidFill>
                          <a:srgbClr val="0000FF"/>
                        </a:solidFill>
                        <a:latin typeface="隶书" pitchFamily="49" charset="-122"/>
                        <a:ea typeface="隶书" pitchFamily="49" charset="-122"/>
                      </a:endParaRPr>
                    </a:p>
                  </a:txBody>
                  <a:tcPr/>
                </a:tc>
                <a:tc>
                  <a:txBody>
                    <a:bodyPr/>
                    <a:lstStyle/>
                    <a:p>
                      <a:pPr algn="ctr"/>
                      <a:r>
                        <a:rPr lang="en-US" altLang="zh-CN" sz="2400" dirty="0"/>
                        <a:t>IF</a:t>
                      </a:r>
                      <a:endParaRPr lang="zh-CN" altLang="en-US" sz="2400" dirty="0">
                        <a:solidFill>
                          <a:srgbClr val="0000FF"/>
                        </a:solidFill>
                        <a:latin typeface="隶书" pitchFamily="49" charset="-122"/>
                        <a:ea typeface="隶书" pitchFamily="49" charset="-122"/>
                      </a:endParaRPr>
                    </a:p>
                  </a:txBody>
                  <a:tcPr/>
                </a:tc>
                <a:tc>
                  <a:txBody>
                    <a:bodyPr/>
                    <a:lstStyle/>
                    <a:p>
                      <a:pPr algn="ctr"/>
                      <a:r>
                        <a:rPr lang="en-US" altLang="zh-CN" sz="2400" dirty="0"/>
                        <a:t>TF</a:t>
                      </a:r>
                      <a:endParaRPr lang="zh-CN" altLang="en-US" sz="2400" dirty="0">
                        <a:solidFill>
                          <a:srgbClr val="0000FF"/>
                        </a:solidFill>
                        <a:latin typeface="隶书" pitchFamily="49" charset="-122"/>
                        <a:ea typeface="隶书" pitchFamily="49" charset="-122"/>
                      </a:endParaRPr>
                    </a:p>
                  </a:txBody>
                  <a:tcPr/>
                </a:tc>
                <a:tc>
                  <a:txBody>
                    <a:bodyPr/>
                    <a:lstStyle/>
                    <a:p>
                      <a:pPr algn="ctr"/>
                      <a:r>
                        <a:rPr lang="en-US" altLang="zh-CN" sz="2400" dirty="0"/>
                        <a:t>SF</a:t>
                      </a:r>
                      <a:endParaRPr lang="zh-CN" altLang="en-US" sz="2400" dirty="0">
                        <a:latin typeface="隶书" pitchFamily="49" charset="-122"/>
                        <a:ea typeface="隶书" pitchFamily="49" charset="-122"/>
                      </a:endParaRPr>
                    </a:p>
                  </a:txBody>
                  <a:tcPr/>
                </a:tc>
                <a:tc>
                  <a:txBody>
                    <a:bodyPr/>
                    <a:lstStyle/>
                    <a:p>
                      <a:pPr algn="ctr"/>
                      <a:r>
                        <a:rPr lang="en-US" altLang="zh-CN" sz="2400" dirty="0"/>
                        <a:t>ZF</a:t>
                      </a:r>
                      <a:endParaRPr lang="zh-CN" altLang="en-US" sz="2400" dirty="0">
                        <a:latin typeface="隶书" pitchFamily="49" charset="-122"/>
                        <a:ea typeface="隶书" pitchFamily="49" charset="-122"/>
                      </a:endParaRPr>
                    </a:p>
                  </a:txBody>
                  <a:tcPr/>
                </a:tc>
                <a:tc>
                  <a:txBody>
                    <a:bodyPr/>
                    <a:lstStyle/>
                    <a:p>
                      <a:pPr algn="ctr"/>
                      <a:endParaRPr lang="zh-CN" altLang="en-US" sz="2400" dirty="0">
                        <a:latin typeface="隶书" pitchFamily="49" charset="-122"/>
                        <a:ea typeface="隶书" pitchFamily="49" charset="-122"/>
                      </a:endParaRPr>
                    </a:p>
                  </a:txBody>
                  <a:tcPr/>
                </a:tc>
                <a:tc>
                  <a:txBody>
                    <a:bodyPr/>
                    <a:lstStyle/>
                    <a:p>
                      <a:pPr algn="ctr"/>
                      <a:r>
                        <a:rPr lang="en-US" altLang="zh-CN" sz="2400" dirty="0"/>
                        <a:t>AF</a:t>
                      </a:r>
                      <a:endParaRPr lang="zh-CN" altLang="en-US" sz="2400" dirty="0">
                        <a:latin typeface="隶书" pitchFamily="49" charset="-122"/>
                        <a:ea typeface="隶书" pitchFamily="49" charset="-122"/>
                      </a:endParaRPr>
                    </a:p>
                  </a:txBody>
                  <a:tcPr/>
                </a:tc>
                <a:tc>
                  <a:txBody>
                    <a:bodyPr/>
                    <a:lstStyle/>
                    <a:p>
                      <a:pPr algn="ctr"/>
                      <a:endParaRPr lang="zh-CN" altLang="en-US" sz="2400" dirty="0">
                        <a:latin typeface="隶书" pitchFamily="49" charset="-122"/>
                        <a:ea typeface="隶书" pitchFamily="49" charset="-122"/>
                      </a:endParaRPr>
                    </a:p>
                  </a:txBody>
                  <a:tcPr/>
                </a:tc>
                <a:tc>
                  <a:txBody>
                    <a:bodyPr/>
                    <a:lstStyle/>
                    <a:p>
                      <a:pPr algn="ctr"/>
                      <a:r>
                        <a:rPr lang="en-US" altLang="zh-CN" sz="2400" dirty="0"/>
                        <a:t>PF</a:t>
                      </a:r>
                      <a:endParaRPr lang="zh-CN" altLang="en-US" sz="2400" dirty="0">
                        <a:latin typeface="隶书" pitchFamily="49" charset="-122"/>
                        <a:ea typeface="隶书" pitchFamily="49" charset="-122"/>
                      </a:endParaRPr>
                    </a:p>
                  </a:txBody>
                  <a:tcPr/>
                </a:tc>
                <a:tc>
                  <a:txBody>
                    <a:bodyPr/>
                    <a:lstStyle/>
                    <a:p>
                      <a:pPr algn="ctr"/>
                      <a:endParaRPr lang="zh-CN" altLang="en-US" sz="2400" dirty="0">
                        <a:latin typeface="隶书" pitchFamily="49" charset="-122"/>
                        <a:ea typeface="隶书" pitchFamily="49" charset="-122"/>
                      </a:endParaRPr>
                    </a:p>
                  </a:txBody>
                  <a:tcPr/>
                </a:tc>
                <a:tc>
                  <a:txBody>
                    <a:bodyPr/>
                    <a:lstStyle/>
                    <a:p>
                      <a:pPr algn="ctr"/>
                      <a:r>
                        <a:rPr lang="en-US" altLang="zh-CN" sz="2400" dirty="0"/>
                        <a:t>CF</a:t>
                      </a:r>
                      <a:endParaRPr lang="zh-CN" altLang="en-US" sz="2400" dirty="0">
                        <a:latin typeface="隶书" pitchFamily="49" charset="-122"/>
                        <a:ea typeface="隶书" pitchFamily="49" charset="-122"/>
                      </a:endParaRPr>
                    </a:p>
                  </a:txBody>
                  <a:tcPr/>
                </a:tc>
                <a:extLst>
                  <a:ext uri="{0D108BD9-81ED-4DB2-BD59-A6C34878D82A}">
                    <a16:rowId xmlns:a16="http://schemas.microsoft.com/office/drawing/2014/main" val="10001"/>
                  </a:ext>
                </a:extLst>
              </a:tr>
            </a:tbl>
          </a:graphicData>
        </a:graphic>
      </p:graphicFrame>
      <p:sp>
        <p:nvSpPr>
          <p:cNvPr id="37943" name="Rectangle 12"/>
          <p:cNvSpPr>
            <a:spLocks noChangeArrowheads="1"/>
          </p:cNvSpPr>
          <p:nvPr/>
        </p:nvSpPr>
        <p:spPr bwMode="auto">
          <a:xfrm>
            <a:off x="690562" y="2125663"/>
            <a:ext cx="8057901" cy="2232025"/>
          </a:xfrm>
          <a:prstGeom prst="rect">
            <a:avLst/>
          </a:prstGeom>
          <a:solidFill>
            <a:srgbClr val="66FFFF"/>
          </a:solidFill>
          <a:ln w="9525">
            <a:noFill/>
            <a:miter lim="800000"/>
            <a:headEnd/>
            <a:tailEnd/>
          </a:ln>
        </p:spPr>
        <p:txBody>
          <a:bodyPr/>
          <a:lstStyle/>
          <a:p>
            <a:pPr eaLnBrk="0" hangingPunct="0">
              <a:lnSpc>
                <a:spcPct val="90000"/>
              </a:lnSpc>
              <a:spcBef>
                <a:spcPct val="10000"/>
              </a:spcBef>
            </a:pPr>
            <a:r>
              <a:rPr kumimoji="1" lang="zh-CN" altLang="en-US" sz="2400" dirty="0">
                <a:solidFill>
                  <a:srgbClr val="0000FF"/>
                </a:solidFill>
                <a:latin typeface="隶书" pitchFamily="49" charset="-122"/>
                <a:ea typeface="隶书" pitchFamily="49" charset="-122"/>
              </a:rPr>
              <a:t>溢出标志     </a:t>
            </a:r>
            <a:r>
              <a:rPr kumimoji="1" lang="en-US" altLang="en-US" sz="2400" b="1" dirty="0">
                <a:solidFill>
                  <a:srgbClr val="0000FF"/>
                </a:solidFill>
                <a:latin typeface="隶书" pitchFamily="49" charset="-122"/>
                <a:ea typeface="隶书" pitchFamily="49" charset="-122"/>
              </a:rPr>
              <a:t>OF</a:t>
            </a:r>
            <a:r>
              <a:rPr kumimoji="1" lang="en-US" altLang="en-US" sz="2400" dirty="0">
                <a:solidFill>
                  <a:srgbClr val="0000FF"/>
                </a:solidFill>
                <a:latin typeface="隶书" pitchFamily="49" charset="-122"/>
                <a:ea typeface="隶书" pitchFamily="49" charset="-122"/>
              </a:rPr>
              <a:t>:</a:t>
            </a:r>
            <a:r>
              <a:rPr kumimoji="1" lang="en-US" altLang="zh-CN" sz="2400" dirty="0">
                <a:solidFill>
                  <a:srgbClr val="0000FF"/>
                </a:solidFill>
                <a:latin typeface="隶书" pitchFamily="49" charset="-122"/>
                <a:ea typeface="隶书" pitchFamily="49" charset="-122"/>
              </a:rPr>
              <a:t> </a:t>
            </a:r>
            <a:r>
              <a:rPr kumimoji="1" lang="zh-CN" altLang="en-US" sz="2400" dirty="0">
                <a:solidFill>
                  <a:srgbClr val="0000FF"/>
                </a:solidFill>
                <a:latin typeface="隶书" pitchFamily="49" charset="-122"/>
                <a:ea typeface="隶书" pitchFamily="49" charset="-122"/>
              </a:rPr>
              <a:t>有溢出时，该标志为</a:t>
            </a:r>
            <a:r>
              <a:rPr kumimoji="1" lang="en-US" altLang="zh-CN" sz="2400" dirty="0">
                <a:solidFill>
                  <a:srgbClr val="0000FF"/>
                </a:solidFill>
                <a:latin typeface="隶书" pitchFamily="49" charset="-122"/>
                <a:ea typeface="隶书" pitchFamily="49" charset="-122"/>
              </a:rPr>
              <a:t>1</a:t>
            </a:r>
            <a:endParaRPr kumimoji="1" lang="zh-CN" altLang="en-US" sz="2400" dirty="0">
              <a:solidFill>
                <a:srgbClr val="0000FF"/>
              </a:solidFill>
              <a:latin typeface="隶书" pitchFamily="49" charset="-122"/>
              <a:ea typeface="隶书" pitchFamily="49" charset="-122"/>
            </a:endParaRPr>
          </a:p>
          <a:p>
            <a:pPr eaLnBrk="0" hangingPunct="0">
              <a:lnSpc>
                <a:spcPct val="90000"/>
              </a:lnSpc>
              <a:spcBef>
                <a:spcPct val="10000"/>
              </a:spcBef>
            </a:pPr>
            <a:r>
              <a:rPr kumimoji="1" lang="zh-CN" altLang="en-US" sz="2400" dirty="0">
                <a:solidFill>
                  <a:srgbClr val="0000FF"/>
                </a:solidFill>
                <a:latin typeface="隶书" pitchFamily="49" charset="-122"/>
                <a:ea typeface="隶书" pitchFamily="49" charset="-122"/>
              </a:rPr>
              <a:t>符号标志     </a:t>
            </a:r>
            <a:r>
              <a:rPr kumimoji="1" lang="en-US" altLang="en-US" sz="2400" b="1" dirty="0">
                <a:solidFill>
                  <a:srgbClr val="0000FF"/>
                </a:solidFill>
                <a:latin typeface="隶书" pitchFamily="49" charset="-122"/>
                <a:ea typeface="隶书" pitchFamily="49" charset="-122"/>
              </a:rPr>
              <a:t>SF</a:t>
            </a:r>
            <a:r>
              <a:rPr kumimoji="1" lang="en-US" altLang="en-US" sz="2400" dirty="0">
                <a:solidFill>
                  <a:srgbClr val="0000FF"/>
                </a:solidFill>
                <a:latin typeface="隶书" pitchFamily="49" charset="-122"/>
                <a:ea typeface="隶书" pitchFamily="49" charset="-122"/>
              </a:rPr>
              <a:t>:</a:t>
            </a:r>
            <a:r>
              <a:rPr kumimoji="1" lang="en-US" altLang="zh-CN" sz="2400" dirty="0">
                <a:solidFill>
                  <a:srgbClr val="0000FF"/>
                </a:solidFill>
                <a:latin typeface="隶书" pitchFamily="49" charset="-122"/>
                <a:ea typeface="隶书" pitchFamily="49" charset="-122"/>
              </a:rPr>
              <a:t> </a:t>
            </a:r>
            <a:r>
              <a:rPr kumimoji="1" lang="zh-CN" altLang="en-US" sz="2400" dirty="0">
                <a:solidFill>
                  <a:srgbClr val="0000FF"/>
                </a:solidFill>
                <a:latin typeface="隶书" pitchFamily="49" charset="-122"/>
                <a:ea typeface="隶书" pitchFamily="49" charset="-122"/>
              </a:rPr>
              <a:t>与运算结果最高位相同</a:t>
            </a:r>
          </a:p>
          <a:p>
            <a:pPr eaLnBrk="0" hangingPunct="0">
              <a:lnSpc>
                <a:spcPct val="90000"/>
              </a:lnSpc>
              <a:spcBef>
                <a:spcPct val="10000"/>
              </a:spcBef>
            </a:pPr>
            <a:r>
              <a:rPr kumimoji="1" lang="zh-CN" altLang="en-US" sz="2400" dirty="0">
                <a:solidFill>
                  <a:srgbClr val="0000FF"/>
                </a:solidFill>
                <a:latin typeface="隶书" pitchFamily="49" charset="-122"/>
                <a:ea typeface="隶书" pitchFamily="49" charset="-122"/>
              </a:rPr>
              <a:t>零标志       </a:t>
            </a:r>
            <a:r>
              <a:rPr kumimoji="1" lang="en-US" altLang="en-US" sz="2400" b="1" dirty="0">
                <a:solidFill>
                  <a:srgbClr val="0000FF"/>
                </a:solidFill>
                <a:latin typeface="隶书" pitchFamily="49" charset="-122"/>
                <a:ea typeface="隶书" pitchFamily="49" charset="-122"/>
              </a:rPr>
              <a:t>ZF</a:t>
            </a:r>
            <a:r>
              <a:rPr kumimoji="1" lang="en-US" altLang="en-US" sz="2400" dirty="0">
                <a:solidFill>
                  <a:srgbClr val="0000FF"/>
                </a:solidFill>
                <a:latin typeface="隶书" pitchFamily="49" charset="-122"/>
                <a:ea typeface="隶书" pitchFamily="49" charset="-122"/>
              </a:rPr>
              <a:t>:</a:t>
            </a:r>
            <a:r>
              <a:rPr kumimoji="1" lang="en-US" altLang="zh-CN" sz="2400" dirty="0">
                <a:solidFill>
                  <a:srgbClr val="0000FF"/>
                </a:solidFill>
                <a:latin typeface="隶书" pitchFamily="49" charset="-122"/>
                <a:ea typeface="隶书" pitchFamily="49" charset="-122"/>
              </a:rPr>
              <a:t> </a:t>
            </a:r>
            <a:r>
              <a:rPr kumimoji="1" lang="zh-CN" altLang="en-US" sz="2400" dirty="0">
                <a:solidFill>
                  <a:srgbClr val="0000FF"/>
                </a:solidFill>
                <a:latin typeface="隶书" pitchFamily="49" charset="-122"/>
                <a:ea typeface="隶书" pitchFamily="49" charset="-122"/>
              </a:rPr>
              <a:t>运算结果为零时，该标志为</a:t>
            </a:r>
            <a:r>
              <a:rPr kumimoji="1" lang="en-US" altLang="zh-CN" sz="2400" dirty="0">
                <a:solidFill>
                  <a:srgbClr val="0000FF"/>
                </a:solidFill>
                <a:latin typeface="隶书" pitchFamily="49" charset="-122"/>
                <a:ea typeface="隶书" pitchFamily="49" charset="-122"/>
              </a:rPr>
              <a:t>1</a:t>
            </a:r>
            <a:endParaRPr kumimoji="1" lang="zh-CN" altLang="en-US" sz="2400" dirty="0">
              <a:solidFill>
                <a:srgbClr val="0000FF"/>
              </a:solidFill>
              <a:latin typeface="隶书" pitchFamily="49" charset="-122"/>
              <a:ea typeface="隶书" pitchFamily="49" charset="-122"/>
            </a:endParaRPr>
          </a:p>
          <a:p>
            <a:pPr eaLnBrk="0" hangingPunct="0">
              <a:lnSpc>
                <a:spcPct val="90000"/>
              </a:lnSpc>
              <a:spcBef>
                <a:spcPct val="10000"/>
              </a:spcBef>
            </a:pPr>
            <a:r>
              <a:rPr kumimoji="1" lang="zh-CN" altLang="en-US" sz="2400" dirty="0">
                <a:solidFill>
                  <a:srgbClr val="0000FF"/>
                </a:solidFill>
                <a:latin typeface="隶书" pitchFamily="49" charset="-122"/>
                <a:ea typeface="隶书" pitchFamily="49" charset="-122"/>
              </a:rPr>
              <a:t>辅助进位标志 </a:t>
            </a:r>
            <a:r>
              <a:rPr kumimoji="1" lang="en-US" altLang="en-US" sz="2400" b="1" dirty="0">
                <a:solidFill>
                  <a:srgbClr val="0000FF"/>
                </a:solidFill>
                <a:latin typeface="隶书" pitchFamily="49" charset="-122"/>
                <a:ea typeface="隶书" pitchFamily="49" charset="-122"/>
              </a:rPr>
              <a:t>AF</a:t>
            </a:r>
            <a:r>
              <a:rPr kumimoji="1" lang="en-US" altLang="en-US" sz="2400" dirty="0">
                <a:solidFill>
                  <a:srgbClr val="0000FF"/>
                </a:solidFill>
                <a:latin typeface="隶书" pitchFamily="49" charset="-122"/>
                <a:ea typeface="隶书" pitchFamily="49" charset="-122"/>
              </a:rPr>
              <a:t>: </a:t>
            </a:r>
            <a:r>
              <a:rPr kumimoji="1" lang="en-US" altLang="zh-CN" sz="2400" dirty="0">
                <a:solidFill>
                  <a:srgbClr val="0000FF"/>
                </a:solidFill>
                <a:latin typeface="隶书" pitchFamily="49" charset="-122"/>
                <a:ea typeface="隶书" pitchFamily="49" charset="-122"/>
              </a:rPr>
              <a:t>D3</a:t>
            </a:r>
            <a:r>
              <a:rPr kumimoji="1" lang="zh-CN" altLang="en-US" sz="2400" dirty="0">
                <a:solidFill>
                  <a:srgbClr val="0000FF"/>
                </a:solidFill>
                <a:latin typeface="隶书" pitchFamily="49" charset="-122"/>
                <a:ea typeface="隶书" pitchFamily="49" charset="-122"/>
              </a:rPr>
              <a:t>向</a:t>
            </a:r>
            <a:r>
              <a:rPr kumimoji="1" lang="en-US" altLang="zh-CN" sz="2400" dirty="0">
                <a:solidFill>
                  <a:srgbClr val="0000FF"/>
                </a:solidFill>
                <a:latin typeface="隶书" pitchFamily="49" charset="-122"/>
                <a:ea typeface="隶书" pitchFamily="49" charset="-122"/>
              </a:rPr>
              <a:t>D4</a:t>
            </a:r>
            <a:r>
              <a:rPr kumimoji="1" lang="zh-CN" altLang="en-US" sz="2400" dirty="0">
                <a:solidFill>
                  <a:srgbClr val="0000FF"/>
                </a:solidFill>
                <a:latin typeface="隶书" pitchFamily="49" charset="-122"/>
                <a:ea typeface="隶书" pitchFamily="49" charset="-122"/>
              </a:rPr>
              <a:t>有进</a:t>
            </a:r>
            <a:r>
              <a:rPr kumimoji="1" lang="en-US" altLang="zh-CN" sz="2400" dirty="0">
                <a:solidFill>
                  <a:srgbClr val="0000FF"/>
                </a:solidFill>
                <a:latin typeface="隶书" pitchFamily="49" charset="-122"/>
                <a:ea typeface="隶书" pitchFamily="49" charset="-122"/>
              </a:rPr>
              <a:t>(</a:t>
            </a:r>
            <a:r>
              <a:rPr kumimoji="1" lang="zh-CN" altLang="en-US" sz="2400" dirty="0">
                <a:solidFill>
                  <a:srgbClr val="0000FF"/>
                </a:solidFill>
                <a:latin typeface="隶书" pitchFamily="49" charset="-122"/>
                <a:ea typeface="隶书" pitchFamily="49" charset="-122"/>
              </a:rPr>
              <a:t>借</a:t>
            </a:r>
            <a:r>
              <a:rPr kumimoji="1" lang="en-US" altLang="zh-CN" sz="2400" dirty="0">
                <a:solidFill>
                  <a:srgbClr val="0000FF"/>
                </a:solidFill>
                <a:latin typeface="隶书" pitchFamily="49" charset="-122"/>
                <a:ea typeface="隶书" pitchFamily="49" charset="-122"/>
              </a:rPr>
              <a:t>)</a:t>
            </a:r>
            <a:r>
              <a:rPr kumimoji="1" lang="zh-CN" altLang="en-US" sz="2400" dirty="0">
                <a:solidFill>
                  <a:srgbClr val="0000FF"/>
                </a:solidFill>
                <a:latin typeface="隶书" pitchFamily="49" charset="-122"/>
                <a:ea typeface="隶书" pitchFamily="49" charset="-122"/>
              </a:rPr>
              <a:t>位，该标志为</a:t>
            </a:r>
            <a:r>
              <a:rPr kumimoji="1" lang="en-US" altLang="zh-CN" sz="2400" dirty="0">
                <a:solidFill>
                  <a:srgbClr val="0000FF"/>
                </a:solidFill>
                <a:latin typeface="隶书" pitchFamily="49" charset="-122"/>
                <a:ea typeface="隶书" pitchFamily="49" charset="-122"/>
              </a:rPr>
              <a:t>1</a:t>
            </a:r>
            <a:endParaRPr kumimoji="1" lang="zh-CN" altLang="en-US" sz="2400" dirty="0">
              <a:solidFill>
                <a:srgbClr val="0000FF"/>
              </a:solidFill>
              <a:latin typeface="隶书" pitchFamily="49" charset="-122"/>
              <a:ea typeface="隶书" pitchFamily="49" charset="-122"/>
            </a:endParaRPr>
          </a:p>
          <a:p>
            <a:pPr eaLnBrk="0" hangingPunct="0">
              <a:lnSpc>
                <a:spcPct val="90000"/>
              </a:lnSpc>
              <a:spcBef>
                <a:spcPct val="10000"/>
              </a:spcBef>
            </a:pPr>
            <a:r>
              <a:rPr kumimoji="1" lang="zh-CN" altLang="zh-CN" sz="2400" dirty="0">
                <a:solidFill>
                  <a:srgbClr val="0000FF"/>
                </a:solidFill>
                <a:latin typeface="隶书" pitchFamily="49" charset="-122"/>
                <a:ea typeface="隶书" pitchFamily="49" charset="-122"/>
              </a:rPr>
              <a:t>奇偶标志</a:t>
            </a:r>
            <a:r>
              <a:rPr kumimoji="1" lang="en-US" altLang="zh-CN" sz="2400" dirty="0">
                <a:solidFill>
                  <a:srgbClr val="0000FF"/>
                </a:solidFill>
                <a:latin typeface="隶书" pitchFamily="49" charset="-122"/>
                <a:ea typeface="隶书" pitchFamily="49" charset="-122"/>
              </a:rPr>
              <a:t>     </a:t>
            </a:r>
            <a:r>
              <a:rPr kumimoji="1" lang="en-US" altLang="zh-CN" sz="2400" b="1" dirty="0">
                <a:solidFill>
                  <a:srgbClr val="0000FF"/>
                </a:solidFill>
                <a:latin typeface="隶书" pitchFamily="49" charset="-122"/>
                <a:ea typeface="隶书" pitchFamily="49" charset="-122"/>
              </a:rPr>
              <a:t>PF</a:t>
            </a:r>
            <a:r>
              <a:rPr kumimoji="1" lang="en-US" altLang="zh-CN" sz="2400" dirty="0">
                <a:solidFill>
                  <a:srgbClr val="0000FF"/>
                </a:solidFill>
                <a:latin typeface="隶书" pitchFamily="49" charset="-122"/>
                <a:ea typeface="隶书" pitchFamily="49" charset="-122"/>
              </a:rPr>
              <a:t>: </a:t>
            </a:r>
            <a:r>
              <a:rPr kumimoji="1" lang="zh-CN" altLang="en-US" sz="2400" dirty="0">
                <a:solidFill>
                  <a:srgbClr val="0000FF"/>
                </a:solidFill>
                <a:latin typeface="隶书" pitchFamily="49" charset="-122"/>
                <a:ea typeface="隶书" pitchFamily="49" charset="-122"/>
              </a:rPr>
              <a:t>结果的低</a:t>
            </a:r>
            <a:r>
              <a:rPr kumimoji="1" lang="en-US" altLang="zh-CN" sz="2400" dirty="0">
                <a:solidFill>
                  <a:srgbClr val="0000FF"/>
                </a:solidFill>
                <a:latin typeface="隶书" pitchFamily="49" charset="-122"/>
                <a:ea typeface="隶书" pitchFamily="49" charset="-122"/>
              </a:rPr>
              <a:t>8</a:t>
            </a:r>
            <a:r>
              <a:rPr kumimoji="1" lang="zh-CN" altLang="en-US" sz="2400" dirty="0">
                <a:solidFill>
                  <a:srgbClr val="0000FF"/>
                </a:solidFill>
                <a:latin typeface="隶书" pitchFamily="49" charset="-122"/>
                <a:ea typeface="隶书" pitchFamily="49" charset="-122"/>
              </a:rPr>
              <a:t>位中</a:t>
            </a:r>
            <a:r>
              <a:rPr kumimoji="1" lang="en-US" altLang="zh-CN" sz="2400" dirty="0">
                <a:solidFill>
                  <a:srgbClr val="0000FF"/>
                </a:solidFill>
                <a:latin typeface="隶书" pitchFamily="49" charset="-122"/>
                <a:ea typeface="隶书" pitchFamily="49" charset="-122"/>
              </a:rPr>
              <a:t>1</a:t>
            </a:r>
            <a:r>
              <a:rPr kumimoji="1" lang="zh-CN" altLang="en-US" sz="2400" dirty="0">
                <a:solidFill>
                  <a:srgbClr val="0000FF"/>
                </a:solidFill>
                <a:latin typeface="隶书" pitchFamily="49" charset="-122"/>
                <a:ea typeface="隶书" pitchFamily="49" charset="-122"/>
              </a:rPr>
              <a:t>的个数</a:t>
            </a:r>
            <a:r>
              <a:rPr kumimoji="1" lang="zh-CN" altLang="en-US" sz="2400">
                <a:solidFill>
                  <a:srgbClr val="0000FF"/>
                </a:solidFill>
                <a:latin typeface="隶书" pitchFamily="49" charset="-122"/>
                <a:ea typeface="隶书" pitchFamily="49" charset="-122"/>
              </a:rPr>
              <a:t>为偶数标志</a:t>
            </a:r>
            <a:r>
              <a:rPr kumimoji="1" lang="zh-CN" altLang="en-US" sz="2400" dirty="0">
                <a:solidFill>
                  <a:srgbClr val="0000FF"/>
                </a:solidFill>
                <a:latin typeface="隶书" pitchFamily="49" charset="-122"/>
                <a:ea typeface="隶书" pitchFamily="49" charset="-122"/>
              </a:rPr>
              <a:t>为</a:t>
            </a:r>
            <a:r>
              <a:rPr kumimoji="1" lang="en-US" altLang="zh-CN" sz="2400" dirty="0">
                <a:solidFill>
                  <a:srgbClr val="0000FF"/>
                </a:solidFill>
                <a:latin typeface="隶书" pitchFamily="49" charset="-122"/>
                <a:ea typeface="隶书" pitchFamily="49" charset="-122"/>
              </a:rPr>
              <a:t>1</a:t>
            </a:r>
            <a:endParaRPr kumimoji="1" lang="zh-CN" altLang="en-US" sz="2400" dirty="0">
              <a:solidFill>
                <a:srgbClr val="0000FF"/>
              </a:solidFill>
              <a:latin typeface="隶书" pitchFamily="49" charset="-122"/>
              <a:ea typeface="隶书" pitchFamily="49" charset="-122"/>
            </a:endParaRPr>
          </a:p>
          <a:p>
            <a:pPr eaLnBrk="0" hangingPunct="0">
              <a:lnSpc>
                <a:spcPct val="90000"/>
              </a:lnSpc>
              <a:spcBef>
                <a:spcPct val="10000"/>
              </a:spcBef>
            </a:pPr>
            <a:r>
              <a:rPr kumimoji="1" lang="zh-CN" altLang="en-US" sz="2400" dirty="0">
                <a:solidFill>
                  <a:srgbClr val="0000FF"/>
                </a:solidFill>
                <a:latin typeface="隶书" pitchFamily="49" charset="-122"/>
                <a:ea typeface="隶书" pitchFamily="49" charset="-122"/>
              </a:rPr>
              <a:t>进位标志     </a:t>
            </a:r>
            <a:r>
              <a:rPr kumimoji="1" lang="en-US" altLang="en-US" sz="2400" b="1" dirty="0">
                <a:solidFill>
                  <a:srgbClr val="0000FF"/>
                </a:solidFill>
                <a:latin typeface="隶书" pitchFamily="49" charset="-122"/>
                <a:ea typeface="隶书" pitchFamily="49" charset="-122"/>
              </a:rPr>
              <a:t>CF</a:t>
            </a:r>
            <a:r>
              <a:rPr kumimoji="1" lang="en-US" altLang="en-US" sz="2400" dirty="0">
                <a:solidFill>
                  <a:srgbClr val="0000FF"/>
                </a:solidFill>
                <a:latin typeface="隶书" pitchFamily="49" charset="-122"/>
                <a:ea typeface="隶书" pitchFamily="49" charset="-122"/>
              </a:rPr>
              <a:t>: </a:t>
            </a:r>
            <a:r>
              <a:rPr kumimoji="1" lang="zh-CN" altLang="en-US" sz="2400" dirty="0">
                <a:solidFill>
                  <a:srgbClr val="0000FF"/>
                </a:solidFill>
                <a:latin typeface="隶书" pitchFamily="49" charset="-122"/>
                <a:ea typeface="隶书" pitchFamily="49" charset="-122"/>
              </a:rPr>
              <a:t>运算结果有进位，该标志为</a:t>
            </a:r>
            <a:r>
              <a:rPr kumimoji="1" lang="en-US" altLang="zh-CN" sz="2400" dirty="0">
                <a:solidFill>
                  <a:srgbClr val="0000FF"/>
                </a:solidFill>
                <a:latin typeface="隶书" pitchFamily="49" charset="-122"/>
                <a:ea typeface="隶书" pitchFamily="49" charset="-122"/>
              </a:rPr>
              <a:t>1</a:t>
            </a:r>
            <a:endParaRPr kumimoji="1" lang="zh-CN" altLang="en-US" sz="2400" dirty="0">
              <a:solidFill>
                <a:srgbClr val="0000FF"/>
              </a:solidFill>
              <a:latin typeface="隶书" pitchFamily="49" charset="-122"/>
              <a:ea typeface="隶书" pitchFamily="49" charset="-122"/>
            </a:endParaRPr>
          </a:p>
        </p:txBody>
      </p:sp>
      <p:sp>
        <p:nvSpPr>
          <p:cNvPr id="37944" name="Text Box 14"/>
          <p:cNvSpPr txBox="1">
            <a:spLocks noChangeArrowheads="1"/>
          </p:cNvSpPr>
          <p:nvPr/>
        </p:nvSpPr>
        <p:spPr bwMode="auto">
          <a:xfrm>
            <a:off x="701675" y="1571625"/>
            <a:ext cx="1727200" cy="457200"/>
          </a:xfrm>
          <a:prstGeom prst="rect">
            <a:avLst/>
          </a:prstGeom>
          <a:solidFill>
            <a:srgbClr val="66FFFF"/>
          </a:solidFill>
          <a:ln w="9525" algn="ctr">
            <a:noFill/>
            <a:miter lim="800000"/>
            <a:headEnd/>
            <a:tailEnd/>
          </a:ln>
        </p:spPr>
        <p:txBody>
          <a:bodyPr>
            <a:spAutoFit/>
          </a:bodyPr>
          <a:lstStyle/>
          <a:p>
            <a:pPr>
              <a:spcBef>
                <a:spcPct val="50000"/>
              </a:spcBef>
            </a:pPr>
            <a:r>
              <a:rPr lang="zh-CN" altLang="en-US" sz="2400" b="1">
                <a:latin typeface="Arial" charset="0"/>
                <a:ea typeface="隶书" pitchFamily="49" charset="-122"/>
              </a:rPr>
              <a:t>状态标志位</a:t>
            </a:r>
          </a:p>
        </p:txBody>
      </p:sp>
      <p:sp>
        <p:nvSpPr>
          <p:cNvPr id="37945" name="Rectangle 72"/>
          <p:cNvSpPr>
            <a:spLocks noChangeArrowheads="1"/>
          </p:cNvSpPr>
          <p:nvPr/>
        </p:nvSpPr>
        <p:spPr bwMode="auto">
          <a:xfrm>
            <a:off x="714375" y="5143500"/>
            <a:ext cx="7786688" cy="1071563"/>
          </a:xfrm>
          <a:prstGeom prst="rect">
            <a:avLst/>
          </a:prstGeom>
          <a:solidFill>
            <a:srgbClr val="FFFF66"/>
          </a:solidFill>
          <a:ln w="9525">
            <a:noFill/>
            <a:miter lim="800000"/>
            <a:headEnd/>
            <a:tailEnd/>
          </a:ln>
        </p:spPr>
        <p:txBody>
          <a:bodyPr/>
          <a:lstStyle/>
          <a:p>
            <a:pPr eaLnBrk="0" hangingPunct="0">
              <a:lnSpc>
                <a:spcPct val="90000"/>
              </a:lnSpc>
            </a:pPr>
            <a:r>
              <a:rPr kumimoji="1" lang="zh-CN" altLang="zh-CN" sz="2400" b="1">
                <a:latin typeface="隶书" pitchFamily="49" charset="-122"/>
                <a:ea typeface="隶书" pitchFamily="49" charset="-122"/>
              </a:rPr>
              <a:t>方向标志</a:t>
            </a:r>
            <a:r>
              <a:rPr kumimoji="1" lang="en-US" altLang="zh-CN" sz="2400" b="1">
                <a:latin typeface="隶书" pitchFamily="49" charset="-122"/>
                <a:ea typeface="隶书" pitchFamily="49" charset="-122"/>
              </a:rPr>
              <a:t> DF:</a:t>
            </a:r>
            <a:r>
              <a:rPr kumimoji="1" lang="zh-CN" altLang="en-US" sz="2400" b="1">
                <a:latin typeface="隶书" pitchFamily="49" charset="-122"/>
                <a:ea typeface="隶书" pitchFamily="49" charset="-122"/>
              </a:rPr>
              <a:t> </a:t>
            </a:r>
            <a:r>
              <a:rPr kumimoji="1" lang="en-US" altLang="zh-CN" sz="2400">
                <a:latin typeface="隶书" pitchFamily="49" charset="-122"/>
                <a:ea typeface="隶书" pitchFamily="49" charset="-122"/>
              </a:rPr>
              <a:t>1-</a:t>
            </a:r>
            <a:r>
              <a:rPr kumimoji="1" lang="zh-CN" altLang="zh-CN" sz="2400">
                <a:latin typeface="隶书" pitchFamily="49" charset="-122"/>
                <a:ea typeface="隶书" pitchFamily="49" charset="-122"/>
              </a:rPr>
              <a:t>递减；</a:t>
            </a:r>
            <a:r>
              <a:rPr kumimoji="1" lang="en-US" altLang="zh-CN" sz="2400">
                <a:latin typeface="隶书" pitchFamily="49" charset="-122"/>
                <a:ea typeface="隶书" pitchFamily="49" charset="-122"/>
              </a:rPr>
              <a:t>0-</a:t>
            </a:r>
            <a:r>
              <a:rPr kumimoji="1" lang="zh-CN" altLang="zh-CN" sz="2400">
                <a:latin typeface="隶书" pitchFamily="49" charset="-122"/>
                <a:ea typeface="隶书" pitchFamily="49" charset="-122"/>
              </a:rPr>
              <a:t>以递增顺序处理数据串</a:t>
            </a:r>
            <a:endParaRPr kumimoji="1" lang="zh-CN" altLang="en-US" sz="2400">
              <a:latin typeface="隶书" pitchFamily="49" charset="-122"/>
              <a:ea typeface="隶书" pitchFamily="49" charset="-122"/>
            </a:endParaRPr>
          </a:p>
          <a:p>
            <a:pPr eaLnBrk="0" hangingPunct="0">
              <a:lnSpc>
                <a:spcPct val="90000"/>
              </a:lnSpc>
            </a:pPr>
            <a:r>
              <a:rPr kumimoji="1" lang="zh-CN" altLang="en-US" sz="2400" b="1">
                <a:latin typeface="隶书" pitchFamily="49" charset="-122"/>
                <a:ea typeface="隶书" pitchFamily="49" charset="-122"/>
              </a:rPr>
              <a:t>中断允许 </a:t>
            </a:r>
            <a:r>
              <a:rPr kumimoji="1" lang="en-US" altLang="en-US" sz="2400" b="1">
                <a:latin typeface="隶书" pitchFamily="49" charset="-122"/>
                <a:ea typeface="隶书" pitchFamily="49" charset="-122"/>
              </a:rPr>
              <a:t>IF: </a:t>
            </a:r>
            <a:r>
              <a:rPr kumimoji="1" lang="en-US" altLang="en-US" sz="2400">
                <a:latin typeface="隶书" pitchFamily="49" charset="-122"/>
                <a:ea typeface="隶书" pitchFamily="49" charset="-122"/>
              </a:rPr>
              <a:t>1</a:t>
            </a:r>
            <a:r>
              <a:rPr kumimoji="1" lang="en-US" altLang="zh-CN" sz="2400">
                <a:latin typeface="隶书" pitchFamily="49" charset="-122"/>
                <a:ea typeface="隶书" pitchFamily="49" charset="-122"/>
              </a:rPr>
              <a:t>-</a:t>
            </a:r>
            <a:r>
              <a:rPr kumimoji="1" lang="zh-CN" altLang="zh-CN" sz="2400">
                <a:latin typeface="隶书" pitchFamily="49" charset="-122"/>
                <a:ea typeface="隶书" pitchFamily="49" charset="-122"/>
              </a:rPr>
              <a:t>开中断；</a:t>
            </a:r>
            <a:r>
              <a:rPr kumimoji="1" lang="en-US" altLang="zh-CN" sz="2400">
                <a:latin typeface="隶书" pitchFamily="49" charset="-122"/>
                <a:ea typeface="隶书" pitchFamily="49" charset="-122"/>
              </a:rPr>
              <a:t>0-</a:t>
            </a:r>
            <a:r>
              <a:rPr kumimoji="1" lang="zh-CN" altLang="zh-CN" sz="2400">
                <a:latin typeface="隶书" pitchFamily="49" charset="-122"/>
                <a:ea typeface="隶书" pitchFamily="49" charset="-122"/>
              </a:rPr>
              <a:t>关中断</a:t>
            </a:r>
          </a:p>
          <a:p>
            <a:pPr eaLnBrk="0" hangingPunct="0">
              <a:lnSpc>
                <a:spcPct val="90000"/>
              </a:lnSpc>
            </a:pPr>
            <a:r>
              <a:rPr kumimoji="1" lang="zh-CN" altLang="zh-CN" sz="2400" b="1">
                <a:latin typeface="隶书" pitchFamily="49" charset="-122"/>
                <a:ea typeface="隶书" pitchFamily="49" charset="-122"/>
              </a:rPr>
              <a:t>跟踪标志</a:t>
            </a:r>
            <a:r>
              <a:rPr kumimoji="1" lang="en-US" altLang="zh-CN" sz="2400" b="1">
                <a:latin typeface="隶书" pitchFamily="49" charset="-122"/>
                <a:ea typeface="隶书" pitchFamily="49" charset="-122"/>
              </a:rPr>
              <a:t> TF: </a:t>
            </a:r>
            <a:r>
              <a:rPr kumimoji="1" lang="en-US" altLang="zh-CN" sz="2400">
                <a:latin typeface="隶书" pitchFamily="49" charset="-122"/>
                <a:ea typeface="隶书" pitchFamily="49" charset="-122"/>
              </a:rPr>
              <a:t>1-</a:t>
            </a:r>
            <a:r>
              <a:rPr kumimoji="1" lang="zh-CN" altLang="zh-CN" sz="2400">
                <a:latin typeface="隶书" pitchFamily="49" charset="-122"/>
                <a:ea typeface="隶书" pitchFamily="49" charset="-122"/>
              </a:rPr>
              <a:t>单步工作方式；</a:t>
            </a:r>
            <a:r>
              <a:rPr kumimoji="1" lang="en-US" altLang="zh-CN" sz="2400">
                <a:latin typeface="隶书" pitchFamily="49" charset="-122"/>
                <a:ea typeface="隶书" pitchFamily="49" charset="-122"/>
              </a:rPr>
              <a:t>0-</a:t>
            </a:r>
            <a:r>
              <a:rPr kumimoji="1" lang="zh-CN" altLang="zh-CN" sz="2400">
                <a:latin typeface="隶书" pitchFamily="49" charset="-122"/>
                <a:ea typeface="隶书" pitchFamily="49" charset="-122"/>
              </a:rPr>
              <a:t>正常工作</a:t>
            </a:r>
            <a:endParaRPr kumimoji="1" lang="zh-CN" altLang="en-US" sz="2400">
              <a:latin typeface="隶书" pitchFamily="49" charset="-122"/>
              <a:ea typeface="隶书" pitchFamily="49" charset="-122"/>
            </a:endParaRPr>
          </a:p>
        </p:txBody>
      </p:sp>
      <p:sp>
        <p:nvSpPr>
          <p:cNvPr id="37946" name="Text Box 14"/>
          <p:cNvSpPr txBox="1">
            <a:spLocks noChangeArrowheads="1"/>
          </p:cNvSpPr>
          <p:nvPr/>
        </p:nvSpPr>
        <p:spPr bwMode="auto">
          <a:xfrm>
            <a:off x="714375" y="4614863"/>
            <a:ext cx="1727200" cy="457200"/>
          </a:xfrm>
          <a:prstGeom prst="rect">
            <a:avLst/>
          </a:prstGeom>
          <a:solidFill>
            <a:srgbClr val="66FFFF"/>
          </a:solidFill>
          <a:ln w="9525" algn="ctr">
            <a:noFill/>
            <a:miter lim="800000"/>
            <a:headEnd/>
            <a:tailEnd/>
          </a:ln>
        </p:spPr>
        <p:txBody>
          <a:bodyPr>
            <a:spAutoFit/>
          </a:bodyPr>
          <a:lstStyle/>
          <a:p>
            <a:pPr>
              <a:spcBef>
                <a:spcPct val="50000"/>
              </a:spcBef>
            </a:pPr>
            <a:r>
              <a:rPr lang="zh-CN" altLang="en-US" sz="2400" b="1">
                <a:latin typeface="Arial" charset="0"/>
                <a:ea typeface="隶书" pitchFamily="49" charset="-122"/>
              </a:rPr>
              <a:t>控制标志位</a:t>
            </a: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2004071405"/>
          <p:cNvPicPr>
            <a:picLocks noChangeAspect="1" noChangeArrowheads="1"/>
          </p:cNvPicPr>
          <p:nvPr/>
        </p:nvPicPr>
        <p:blipFill>
          <a:blip r:embed="rId3">
            <a:clrChange>
              <a:clrFrom>
                <a:srgbClr val="E6DFD9"/>
              </a:clrFrom>
              <a:clrTo>
                <a:srgbClr val="E6DFD9">
                  <a:alpha val="0"/>
                </a:srgbClr>
              </a:clrTo>
            </a:clrChange>
          </a:blip>
          <a:srcRect l="14922" t="12466" r="8409" b="12849"/>
          <a:stretch>
            <a:fillRect/>
          </a:stretch>
        </p:blipFill>
        <p:spPr bwMode="auto">
          <a:xfrm>
            <a:off x="5857884" y="571480"/>
            <a:ext cx="2952750" cy="2159000"/>
          </a:xfrm>
          <a:prstGeom prst="rect">
            <a:avLst/>
          </a:prstGeom>
          <a:noFill/>
          <a:ln w="9525">
            <a:noFill/>
            <a:miter lim="800000"/>
            <a:headEnd/>
            <a:tailEnd/>
          </a:ln>
        </p:spPr>
      </p:pic>
      <p:sp>
        <p:nvSpPr>
          <p:cNvPr id="6" name="Rectangle 4"/>
          <p:cNvSpPr>
            <a:spLocks noChangeArrowheads="1"/>
          </p:cNvSpPr>
          <p:nvPr/>
        </p:nvSpPr>
        <p:spPr bwMode="auto">
          <a:xfrm>
            <a:off x="687388" y="331788"/>
            <a:ext cx="3170232" cy="576262"/>
          </a:xfrm>
          <a:prstGeom prst="rect">
            <a:avLst/>
          </a:prstGeom>
          <a:noFill/>
          <a:ln w="9525">
            <a:noFill/>
            <a:miter lim="800000"/>
            <a:headEnd/>
            <a:tailEnd/>
          </a:ln>
          <a:effectLst/>
        </p:spPr>
        <p:txBody>
          <a:bodyPr lIns="92075" tIns="46038" rIns="92075" bIns="46038" anchor="ctr"/>
          <a:lstStyle/>
          <a:p>
            <a:pPr>
              <a:defRPr/>
            </a:pP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 </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强大的</a:t>
            </a: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80286</a:t>
            </a:r>
            <a:endParaRPr lang="zh-CN" altLang="en-US" sz="3600" dirty="0">
              <a:solidFill>
                <a:schemeClr val="tx2"/>
              </a:solidFill>
              <a:effectLst>
                <a:outerShdw blurRad="38100" dist="38100" dir="2700000" algn="tl">
                  <a:srgbClr val="C0C0C0"/>
                </a:outerShdw>
              </a:effectLst>
              <a:latin typeface="隶书" pitchFamily="49" charset="-122"/>
              <a:ea typeface="隶书" pitchFamily="49" charset="-122"/>
            </a:endParaRPr>
          </a:p>
        </p:txBody>
      </p:sp>
      <p:sp>
        <p:nvSpPr>
          <p:cNvPr id="7" name="闪电形 6"/>
          <p:cNvSpPr/>
          <p:nvPr/>
        </p:nvSpPr>
        <p:spPr>
          <a:xfrm>
            <a:off x="4000496" y="500042"/>
            <a:ext cx="1928826" cy="642942"/>
          </a:xfrm>
          <a:prstGeom prst="lightningBol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1" name="爆炸形 1 10"/>
          <p:cNvSpPr/>
          <p:nvPr/>
        </p:nvSpPr>
        <p:spPr>
          <a:xfrm>
            <a:off x="1785918" y="928670"/>
            <a:ext cx="4071966" cy="2357454"/>
          </a:xfrm>
          <a:prstGeom prst="irregularSeal1">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800" dirty="0">
                <a:solidFill>
                  <a:srgbClr val="FFFF00"/>
                </a:solidFill>
                <a:latin typeface="隶书" pitchFamily="49" charset="-122"/>
                <a:ea typeface="隶书" pitchFamily="49" charset="-122"/>
              </a:rPr>
              <a:t>4</a:t>
            </a:r>
            <a:r>
              <a:rPr lang="zh-CN" altLang="en-US" sz="2800" dirty="0">
                <a:solidFill>
                  <a:srgbClr val="FFFF00"/>
                </a:solidFill>
                <a:latin typeface="隶书" pitchFamily="49" charset="-122"/>
                <a:ea typeface="隶书" pitchFamily="49" charset="-122"/>
              </a:rPr>
              <a:t>个独立可并行操作单元</a:t>
            </a:r>
            <a:endParaRPr lang="zh-CN" altLang="en-US" sz="2800" dirty="0">
              <a:solidFill>
                <a:srgbClr val="FFFF00"/>
              </a:solidFill>
            </a:endParaRPr>
          </a:p>
        </p:txBody>
      </p:sp>
      <p:sp>
        <p:nvSpPr>
          <p:cNvPr id="12" name="椭圆 11"/>
          <p:cNvSpPr/>
          <p:nvPr/>
        </p:nvSpPr>
        <p:spPr>
          <a:xfrm>
            <a:off x="214282" y="2714620"/>
            <a:ext cx="1928826" cy="10001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执行单元</a:t>
            </a:r>
            <a:r>
              <a:rPr lang="en-US" altLang="zh-CN" sz="2800" dirty="0">
                <a:latin typeface="隶书" pitchFamily="49" charset="-122"/>
                <a:ea typeface="隶书" pitchFamily="49" charset="-122"/>
              </a:rPr>
              <a:t>(EU)</a:t>
            </a:r>
            <a:endParaRPr lang="zh-CN" altLang="en-US" sz="2800" dirty="0"/>
          </a:p>
        </p:txBody>
      </p:sp>
      <p:sp>
        <p:nvSpPr>
          <p:cNvPr id="13" name="椭圆 12"/>
          <p:cNvSpPr/>
          <p:nvPr/>
        </p:nvSpPr>
        <p:spPr>
          <a:xfrm>
            <a:off x="1857356" y="3500438"/>
            <a:ext cx="1928826" cy="10001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总线单元</a:t>
            </a:r>
            <a:r>
              <a:rPr lang="en-US" altLang="zh-CN" sz="2800" dirty="0">
                <a:latin typeface="隶书" pitchFamily="49" charset="-122"/>
                <a:ea typeface="隶书" pitchFamily="49" charset="-122"/>
              </a:rPr>
              <a:t>(BU)</a:t>
            </a:r>
            <a:endParaRPr lang="zh-CN" altLang="en-US" sz="2800" dirty="0"/>
          </a:p>
        </p:txBody>
      </p:sp>
      <p:sp>
        <p:nvSpPr>
          <p:cNvPr id="14" name="椭圆 13"/>
          <p:cNvSpPr/>
          <p:nvPr/>
        </p:nvSpPr>
        <p:spPr>
          <a:xfrm>
            <a:off x="4000496" y="3286124"/>
            <a:ext cx="1928826" cy="10001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指令单元</a:t>
            </a:r>
            <a:r>
              <a:rPr lang="en-US" altLang="zh-CN" sz="2800" dirty="0">
                <a:latin typeface="隶书" pitchFamily="49" charset="-122"/>
                <a:ea typeface="隶书" pitchFamily="49" charset="-122"/>
              </a:rPr>
              <a:t>(IU)</a:t>
            </a:r>
            <a:endParaRPr lang="zh-CN" altLang="en-US" sz="2800" dirty="0"/>
          </a:p>
        </p:txBody>
      </p:sp>
      <p:sp>
        <p:nvSpPr>
          <p:cNvPr id="15" name="椭圆 14"/>
          <p:cNvSpPr/>
          <p:nvPr/>
        </p:nvSpPr>
        <p:spPr>
          <a:xfrm>
            <a:off x="5857884" y="2714620"/>
            <a:ext cx="1928826" cy="10001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地址单元</a:t>
            </a:r>
            <a:r>
              <a:rPr lang="en-US" altLang="zh-CN" sz="2800" dirty="0">
                <a:latin typeface="隶书" pitchFamily="49" charset="-122"/>
                <a:ea typeface="隶书" pitchFamily="49" charset="-122"/>
              </a:rPr>
              <a:t>(AU)</a:t>
            </a:r>
            <a:endParaRPr lang="zh-CN" altLang="en-US" sz="2800" dirty="0"/>
          </a:p>
        </p:txBody>
      </p:sp>
      <p:cxnSp>
        <p:nvCxnSpPr>
          <p:cNvPr id="18" name="直接箭头连接符 17"/>
          <p:cNvCxnSpPr>
            <a:endCxn id="12" idx="7"/>
          </p:cNvCxnSpPr>
          <p:nvPr/>
        </p:nvCxnSpPr>
        <p:spPr>
          <a:xfrm rot="10800000" flipV="1">
            <a:off x="1860638" y="2643182"/>
            <a:ext cx="282470" cy="2179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rot="5400000">
            <a:off x="2893207" y="3250405"/>
            <a:ext cx="357190"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rot="16200000" flipH="1">
            <a:off x="4429124" y="3000372"/>
            <a:ext cx="357190" cy="21431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直接箭头连接符 23"/>
          <p:cNvCxnSpPr>
            <a:endCxn id="15" idx="1"/>
          </p:cNvCxnSpPr>
          <p:nvPr/>
        </p:nvCxnSpPr>
        <p:spPr>
          <a:xfrm>
            <a:off x="5643570" y="2500306"/>
            <a:ext cx="496784" cy="3607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爆炸形 1 24"/>
          <p:cNvSpPr/>
          <p:nvPr/>
        </p:nvSpPr>
        <p:spPr>
          <a:xfrm>
            <a:off x="5500694" y="3929066"/>
            <a:ext cx="3571868" cy="2643182"/>
          </a:xfrm>
          <a:prstGeom prst="irregularSeal1">
            <a:avLst/>
          </a:prstGeom>
          <a:solidFill>
            <a:srgbClr val="FFFF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地址总线和数据总线完全分开</a:t>
            </a:r>
            <a:endParaRPr lang="zh-CN" altLang="en-US" sz="2800" dirty="0"/>
          </a:p>
        </p:txBody>
      </p:sp>
      <p:sp>
        <p:nvSpPr>
          <p:cNvPr id="26" name="爆炸形 1 25"/>
          <p:cNvSpPr/>
          <p:nvPr/>
        </p:nvSpPr>
        <p:spPr>
          <a:xfrm>
            <a:off x="285720" y="4571984"/>
            <a:ext cx="3429024" cy="2000288"/>
          </a:xfrm>
          <a:prstGeom prst="irregularSeal1">
            <a:avLst/>
          </a:prstGeom>
          <a:solidFill>
            <a:srgbClr val="FFFF00"/>
          </a:solidFill>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2800" dirty="0">
                <a:latin typeface="隶书" pitchFamily="49" charset="-122"/>
                <a:ea typeface="隶书" pitchFamily="49" charset="-122"/>
              </a:rPr>
              <a:t>两种内存管理方式</a:t>
            </a:r>
          </a:p>
        </p:txBody>
      </p:sp>
      <p:sp>
        <p:nvSpPr>
          <p:cNvPr id="27" name="矩形 26"/>
          <p:cNvSpPr/>
          <p:nvPr/>
        </p:nvSpPr>
        <p:spPr>
          <a:xfrm>
            <a:off x="3428992" y="5761041"/>
            <a:ext cx="2357454" cy="1077218"/>
          </a:xfrm>
          <a:prstGeom prst="rect">
            <a:avLst/>
          </a:prstGeom>
        </p:spPr>
        <p:txBody>
          <a:bodyPr wrap="square">
            <a:spAutoFit/>
          </a:bodyPr>
          <a:lstStyle/>
          <a:p>
            <a:r>
              <a:rPr lang="zh-CN" altLang="en-US" sz="3200" b="1" dirty="0">
                <a:solidFill>
                  <a:srgbClr val="0000FF"/>
                </a:solidFill>
                <a:effectLst>
                  <a:outerShdw blurRad="38100" dist="38100" dir="2700000" algn="tl">
                    <a:srgbClr val="000000">
                      <a:alpha val="43137"/>
                    </a:srgbClr>
                  </a:outerShdw>
                </a:effectLst>
                <a:latin typeface="隶书" pitchFamily="49" charset="-122"/>
                <a:ea typeface="隶书" pitchFamily="49" charset="-122"/>
              </a:rPr>
              <a:t>实现多用户、多任务系统</a:t>
            </a:r>
            <a:endParaRPr lang="zh-CN" altLang="en-US" sz="3200" b="1" dirty="0">
              <a:solidFill>
                <a:srgbClr val="0000FF"/>
              </a:solidFill>
              <a:effectLst>
                <a:outerShdw blurRad="38100" dist="38100" dir="2700000" algn="tl">
                  <a:srgbClr val="000000">
                    <a:alpha val="43137"/>
                  </a:srgbClr>
                </a:outerShdw>
              </a:effectLst>
            </a:endParaRPr>
          </a:p>
        </p:txBody>
      </p:sp>
    </p:spTree>
  </p:cSld>
  <p:clrMapOvr>
    <a:masterClrMapping/>
  </p:clrMapOvr>
  <p:transition spd="slow">
    <p:randomBa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ChangeArrowheads="1"/>
          </p:cNvSpPr>
          <p:nvPr/>
        </p:nvSpPr>
        <p:spPr bwMode="auto">
          <a:xfrm>
            <a:off x="827088" y="1142984"/>
            <a:ext cx="7561262" cy="4770437"/>
          </a:xfrm>
          <a:prstGeom prst="rect">
            <a:avLst/>
          </a:prstGeom>
          <a:noFill/>
          <a:ln w="9525">
            <a:noFill/>
            <a:miter lim="800000"/>
            <a:headEnd/>
            <a:tailEnd/>
          </a:ln>
          <a:effectLst/>
        </p:spPr>
        <p:txBody>
          <a:bodyPr>
            <a:spAutoFit/>
          </a:bodyPr>
          <a:lstStyle/>
          <a:p>
            <a:pPr>
              <a:defRPr/>
            </a:pPr>
            <a:r>
              <a:rPr lang="zh-CN" altLang="en-US" sz="2400" dirty="0">
                <a:latin typeface="隶书" pitchFamily="49" charset="-122"/>
                <a:ea typeface="隶书" pitchFamily="49" charset="-122"/>
              </a:rPr>
              <a:t>例：计算 </a:t>
            </a:r>
            <a:r>
              <a:rPr lang="en-US" altLang="zh-CN" sz="2400" dirty="0">
                <a:latin typeface="隶书" pitchFamily="49" charset="-122"/>
                <a:ea typeface="隶书" pitchFamily="49" charset="-122"/>
              </a:rPr>
              <a:t>-49 - 108 =?</a:t>
            </a:r>
          </a:p>
          <a:p>
            <a:pPr>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方法一：</a:t>
            </a:r>
          </a:p>
          <a:p>
            <a:pP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-49 = [1011 0001B]</a:t>
            </a:r>
            <a:r>
              <a:rPr lang="zh-CN" altLang="en-US" sz="2000" dirty="0">
                <a:latin typeface="隶书" pitchFamily="49" charset="-122"/>
                <a:ea typeface="隶书" pitchFamily="49" charset="-122"/>
              </a:rPr>
              <a:t>原 </a:t>
            </a:r>
            <a:r>
              <a:rPr lang="en-US" altLang="zh-CN" sz="2400" dirty="0">
                <a:latin typeface="隶书" pitchFamily="49" charset="-122"/>
                <a:ea typeface="隶书" pitchFamily="49" charset="-122"/>
              </a:rPr>
              <a:t>--&gt; [1100 1111B]</a:t>
            </a:r>
            <a:r>
              <a:rPr lang="zh-CN" altLang="en-US" sz="2000" dirty="0">
                <a:latin typeface="隶书" pitchFamily="49" charset="-122"/>
                <a:ea typeface="隶书" pitchFamily="49" charset="-122"/>
              </a:rPr>
              <a:t>补</a:t>
            </a:r>
          </a:p>
          <a:p>
            <a:pPr>
              <a:defRPr/>
            </a:pPr>
            <a:r>
              <a:rPr lang="en-US" altLang="zh-CN" sz="2400" dirty="0">
                <a:latin typeface="隶书" pitchFamily="49" charset="-122"/>
                <a:ea typeface="隶书" pitchFamily="49" charset="-122"/>
              </a:rPr>
              <a:t>+)  -108= [1110 1100B]</a:t>
            </a:r>
            <a:r>
              <a:rPr lang="zh-CN" altLang="en-US" sz="2000" dirty="0">
                <a:latin typeface="隶书" pitchFamily="49" charset="-122"/>
                <a:ea typeface="隶书" pitchFamily="49" charset="-122"/>
              </a:rPr>
              <a:t>原 </a:t>
            </a:r>
            <a:r>
              <a:rPr lang="en-US" altLang="zh-CN" sz="2400" dirty="0">
                <a:latin typeface="隶书" pitchFamily="49" charset="-122"/>
                <a:ea typeface="隶书" pitchFamily="49" charset="-122"/>
              </a:rPr>
              <a:t>--&gt; [1001 0100B]</a:t>
            </a:r>
            <a:r>
              <a:rPr lang="zh-CN" altLang="en-US" sz="2000" dirty="0">
                <a:latin typeface="隶书" pitchFamily="49" charset="-122"/>
                <a:ea typeface="隶书" pitchFamily="49" charset="-122"/>
              </a:rPr>
              <a:t>补</a:t>
            </a:r>
            <a:endParaRPr lang="zh-CN" altLang="en-US" sz="2400" dirty="0">
              <a:latin typeface="隶书" pitchFamily="49" charset="-122"/>
              <a:ea typeface="隶书" pitchFamily="49" charset="-122"/>
            </a:endParaRPr>
          </a:p>
          <a:p>
            <a:pPr>
              <a:lnSpc>
                <a:spcPct val="40000"/>
              </a:lnSpc>
              <a:defRPr/>
            </a:pPr>
            <a:r>
              <a:rPr lang="zh-CN" altLang="en-US" sz="2400" baseline="30000" dirty="0">
                <a:latin typeface="隶书" pitchFamily="49" charset="-122"/>
                <a:ea typeface="隶书" pitchFamily="49" charset="-122"/>
              </a:rPr>
              <a:t>                                           </a:t>
            </a:r>
            <a:r>
              <a:rPr lang="zh-CN" altLang="en-US" b="1" baseline="30000" dirty="0">
                <a:effectLst>
                  <a:outerShdw blurRad="38100" dist="38100" dir="2700000" algn="tl">
                    <a:srgbClr val="C0C0C0"/>
                  </a:outerShdw>
                </a:effectLst>
                <a:latin typeface="隶书" pitchFamily="49" charset="-122"/>
                <a:ea typeface="隶书" pitchFamily="49" charset="-122"/>
              </a:rPr>
              <a:t>、    、、  、</a:t>
            </a:r>
          </a:p>
          <a:p>
            <a:pP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+99&lt;= [0110 0011B]</a:t>
            </a:r>
            <a:r>
              <a:rPr lang="zh-CN" altLang="en-US" sz="2000" dirty="0">
                <a:latin typeface="隶书" pitchFamily="49" charset="-122"/>
                <a:ea typeface="隶书" pitchFamily="49" charset="-122"/>
              </a:rPr>
              <a:t>原 </a:t>
            </a:r>
            <a:r>
              <a:rPr lang="en-US" altLang="zh-CN" sz="2000" dirty="0">
                <a:latin typeface="隶书" pitchFamily="49" charset="-122"/>
                <a:ea typeface="隶书" pitchFamily="49" charset="-122"/>
              </a:rPr>
              <a:t>&lt;</a:t>
            </a:r>
            <a:r>
              <a:rPr lang="en-US" altLang="zh-CN" sz="2400" dirty="0">
                <a:latin typeface="隶书" pitchFamily="49" charset="-122"/>
                <a:ea typeface="隶书" pitchFamily="49" charset="-122"/>
              </a:rPr>
              <a:t>-- [0110 0011B]</a:t>
            </a:r>
            <a:r>
              <a:rPr lang="zh-CN" altLang="en-US" sz="2000" dirty="0">
                <a:latin typeface="隶书" pitchFamily="49" charset="-122"/>
                <a:ea typeface="隶书" pitchFamily="49" charset="-122"/>
              </a:rPr>
              <a:t>补</a:t>
            </a:r>
            <a:endParaRPr lang="zh-CN" altLang="en-US" sz="2400" dirty="0">
              <a:latin typeface="隶书" pitchFamily="49" charset="-122"/>
              <a:ea typeface="隶书" pitchFamily="49" charset="-122"/>
            </a:endParaRPr>
          </a:p>
          <a:p>
            <a:pPr algn="ctr">
              <a:defRPr/>
            </a:pPr>
            <a:r>
              <a:rPr lang="en-US" altLang="zh-CN" sz="2400" dirty="0">
                <a:latin typeface="隶书" pitchFamily="49" charset="-122"/>
                <a:ea typeface="隶书" pitchFamily="49" charset="-122"/>
              </a:rPr>
              <a:t>CF=1  AF=1  SF=0  ZF=0  PF=1  OF=1</a:t>
            </a:r>
          </a:p>
          <a:p>
            <a:pPr>
              <a:defRPr/>
            </a:pPr>
            <a:r>
              <a:rPr lang="en-US" altLang="zh-CN" sz="2400" dirty="0">
                <a:latin typeface="隶书" pitchFamily="49" charset="-122"/>
                <a:ea typeface="隶书" pitchFamily="49" charset="-122"/>
              </a:rPr>
              <a:t>    </a:t>
            </a:r>
          </a:p>
          <a:p>
            <a:pPr>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方法二：</a:t>
            </a:r>
          </a:p>
          <a:p>
            <a:pPr>
              <a:lnSpc>
                <a:spcPct val="40000"/>
              </a:lnSpc>
              <a:defRPr/>
            </a:pPr>
            <a:r>
              <a:rPr lang="zh-CN" altLang="en-US"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a:t>
            </a:r>
          </a:p>
          <a:p>
            <a:pPr>
              <a:defRPr/>
            </a:pPr>
            <a:r>
              <a:rPr lang="en-US" altLang="zh-CN" sz="2400" dirty="0">
                <a:latin typeface="隶书" pitchFamily="49" charset="-122"/>
                <a:ea typeface="隶书" pitchFamily="49" charset="-122"/>
              </a:rPr>
              <a:t>    -49 = [1011 0001B]</a:t>
            </a:r>
            <a:r>
              <a:rPr lang="zh-CN" altLang="en-US" sz="2000" dirty="0">
                <a:latin typeface="隶书" pitchFamily="49" charset="-122"/>
                <a:ea typeface="隶书" pitchFamily="49" charset="-122"/>
              </a:rPr>
              <a:t>原 </a:t>
            </a:r>
            <a:r>
              <a:rPr lang="en-US" altLang="zh-CN" sz="2400" dirty="0">
                <a:latin typeface="隶书" pitchFamily="49" charset="-122"/>
                <a:ea typeface="隶书" pitchFamily="49" charset="-122"/>
              </a:rPr>
              <a:t>--&gt; [1100 1111B]</a:t>
            </a:r>
            <a:r>
              <a:rPr lang="zh-CN" altLang="en-US" sz="2000" dirty="0">
                <a:latin typeface="隶书" pitchFamily="49" charset="-122"/>
                <a:ea typeface="隶书" pitchFamily="49" charset="-122"/>
              </a:rPr>
              <a:t>补</a:t>
            </a:r>
          </a:p>
          <a:p>
            <a:pPr>
              <a:defRPr/>
            </a:pPr>
            <a:r>
              <a:rPr lang="en-US" altLang="zh-CN" sz="2400" dirty="0">
                <a:latin typeface="隶书" pitchFamily="49" charset="-122"/>
                <a:ea typeface="隶书" pitchFamily="49" charset="-122"/>
              </a:rPr>
              <a:t>-)  +108= [0110 1100B]</a:t>
            </a:r>
            <a:r>
              <a:rPr lang="zh-CN" altLang="en-US" sz="2000" dirty="0">
                <a:latin typeface="隶书" pitchFamily="49" charset="-122"/>
                <a:ea typeface="隶书" pitchFamily="49" charset="-122"/>
              </a:rPr>
              <a:t>原 </a:t>
            </a:r>
            <a:r>
              <a:rPr lang="en-US" altLang="zh-CN" sz="2400" dirty="0">
                <a:latin typeface="隶书" pitchFamily="49" charset="-122"/>
                <a:ea typeface="隶书" pitchFamily="49" charset="-122"/>
              </a:rPr>
              <a:t>--&gt; [0110 1100B]</a:t>
            </a:r>
            <a:r>
              <a:rPr lang="zh-CN" altLang="en-US" sz="2000" dirty="0">
                <a:latin typeface="隶书" pitchFamily="49" charset="-122"/>
                <a:ea typeface="隶书" pitchFamily="49" charset="-122"/>
              </a:rPr>
              <a:t>补</a:t>
            </a:r>
          </a:p>
          <a:p>
            <a:pP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+99&lt;= [0110 0011B]</a:t>
            </a:r>
            <a:r>
              <a:rPr lang="zh-CN" altLang="en-US" sz="2000" dirty="0">
                <a:latin typeface="隶书" pitchFamily="49" charset="-122"/>
                <a:ea typeface="隶书" pitchFamily="49" charset="-122"/>
              </a:rPr>
              <a:t>原 </a:t>
            </a:r>
            <a:r>
              <a:rPr lang="en-US" altLang="zh-CN" sz="2000" dirty="0">
                <a:latin typeface="隶书" pitchFamily="49" charset="-122"/>
                <a:ea typeface="隶书" pitchFamily="49" charset="-122"/>
              </a:rPr>
              <a:t>&lt;</a:t>
            </a:r>
            <a:r>
              <a:rPr lang="en-US" altLang="zh-CN" sz="2400" dirty="0">
                <a:latin typeface="隶书" pitchFamily="49" charset="-122"/>
                <a:ea typeface="隶书" pitchFamily="49" charset="-122"/>
              </a:rPr>
              <a:t>-- [0110 0011B]</a:t>
            </a:r>
            <a:r>
              <a:rPr lang="zh-CN" altLang="en-US" sz="2000" dirty="0">
                <a:latin typeface="隶书" pitchFamily="49" charset="-122"/>
                <a:ea typeface="隶书" pitchFamily="49" charset="-122"/>
              </a:rPr>
              <a:t>补</a:t>
            </a:r>
            <a:endParaRPr lang="zh-CN" altLang="en-US" sz="2400" dirty="0">
              <a:latin typeface="隶书" pitchFamily="49" charset="-122"/>
              <a:ea typeface="隶书" pitchFamily="49" charset="-122"/>
            </a:endParaRPr>
          </a:p>
          <a:p>
            <a:pPr algn="ct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CF=0  AF=0  SF=0  ZF=0  PF=1  OF=1</a:t>
            </a:r>
          </a:p>
        </p:txBody>
      </p:sp>
      <p:sp>
        <p:nvSpPr>
          <p:cNvPr id="38915" name="Line 5"/>
          <p:cNvSpPr>
            <a:spLocks noChangeShapeType="1"/>
          </p:cNvSpPr>
          <p:nvPr/>
        </p:nvSpPr>
        <p:spPr bwMode="auto">
          <a:xfrm>
            <a:off x="900113" y="2687609"/>
            <a:ext cx="6624637" cy="0"/>
          </a:xfrm>
          <a:prstGeom prst="line">
            <a:avLst/>
          </a:prstGeom>
          <a:noFill/>
          <a:ln w="9525">
            <a:solidFill>
              <a:schemeClr val="tx1"/>
            </a:solidFill>
            <a:round/>
            <a:headEnd/>
            <a:tailEnd/>
          </a:ln>
        </p:spPr>
        <p:txBody>
          <a:bodyPr/>
          <a:lstStyle/>
          <a:p>
            <a:endParaRPr lang="zh-CN" altLang="en-US"/>
          </a:p>
        </p:txBody>
      </p:sp>
      <p:sp>
        <p:nvSpPr>
          <p:cNvPr id="38916" name="Line 6"/>
          <p:cNvSpPr>
            <a:spLocks noChangeShapeType="1"/>
          </p:cNvSpPr>
          <p:nvPr/>
        </p:nvSpPr>
        <p:spPr bwMode="auto">
          <a:xfrm>
            <a:off x="900113" y="5064096"/>
            <a:ext cx="6624637" cy="0"/>
          </a:xfrm>
          <a:prstGeom prst="line">
            <a:avLst/>
          </a:prstGeom>
          <a:noFill/>
          <a:ln w="9525">
            <a:solidFill>
              <a:schemeClr val="tx1"/>
            </a:solidFill>
            <a:round/>
            <a:headEnd/>
            <a:tailEnd/>
          </a:ln>
        </p:spPr>
        <p:txBody>
          <a:bodyPr/>
          <a:lstStyle/>
          <a:p>
            <a:endParaRPr lang="zh-CN" altLang="en-US"/>
          </a:p>
        </p:txBody>
      </p:sp>
      <p:sp>
        <p:nvSpPr>
          <p:cNvPr id="5" name="Rectangle 4"/>
          <p:cNvSpPr>
            <a:spLocks noChangeArrowheads="1"/>
          </p:cNvSpPr>
          <p:nvPr/>
        </p:nvSpPr>
        <p:spPr bwMode="auto">
          <a:xfrm>
            <a:off x="571472" y="214290"/>
            <a:ext cx="6000792" cy="823913"/>
          </a:xfrm>
          <a:prstGeom prst="rect">
            <a:avLst/>
          </a:prstGeom>
          <a:noFill/>
          <a:ln w="9525">
            <a:noFill/>
            <a:miter lim="800000"/>
            <a:headEnd/>
            <a:tailEnd/>
          </a:ln>
          <a:effectLst/>
        </p:spPr>
        <p:txBody>
          <a:bodyPr lIns="92075" tIns="46038" rIns="92075" bIns="46038" anchor="ctr"/>
          <a:lstStyle/>
          <a:p>
            <a:pPr>
              <a:defRPr/>
            </a:pP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实例中标志的变化</a:t>
            </a:r>
          </a:p>
        </p:txBody>
      </p:sp>
    </p:spTree>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4"/>
          <p:cNvGraphicFramePr>
            <a:graphicFrameLocks noChangeAspect="1"/>
          </p:cNvGraphicFramePr>
          <p:nvPr/>
        </p:nvGraphicFramePr>
        <p:xfrm>
          <a:off x="220663" y="1627188"/>
          <a:ext cx="4816475" cy="4462462"/>
        </p:xfrm>
        <a:graphic>
          <a:graphicData uri="http://schemas.openxmlformats.org/presentationml/2006/ole">
            <mc:AlternateContent xmlns:mc="http://schemas.openxmlformats.org/markup-compatibility/2006">
              <mc:Choice xmlns:v="urn:schemas-microsoft-com:vml" Requires="v">
                <p:oleObj spid="_x0000_s13354" name="Microsoft Drawing" r:id="rId3" imgW="3073320" imgH="2876400" progId="MSDraw">
                  <p:embed/>
                </p:oleObj>
              </mc:Choice>
              <mc:Fallback>
                <p:oleObj name="Microsoft Drawing" r:id="rId3" imgW="3073320" imgH="287640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63" y="1627188"/>
                        <a:ext cx="4816475" cy="4462462"/>
                      </a:xfrm>
                      <a:prstGeom prst="rect">
                        <a:avLst/>
                      </a:prstGeom>
                      <a:noFill/>
                      <a:extLst>
                        <a:ext uri="{909E8E84-426E-40DD-AFC4-6F175D3DCCD1}">
                          <a14:hiddenFill xmlns:a14="http://schemas.microsoft.com/office/drawing/2010/main">
                            <a:solidFill>
                              <a:schemeClr val="bg1">
                                <a:alpha val="66000"/>
                              </a:schemeClr>
                            </a:solidFill>
                          </a14:hiddenFill>
                        </a:ext>
                      </a:extLst>
                    </p:spPr>
                  </p:pic>
                </p:oleObj>
              </mc:Fallback>
            </mc:AlternateContent>
          </a:graphicData>
        </a:graphic>
      </p:graphicFrame>
      <p:sp>
        <p:nvSpPr>
          <p:cNvPr id="13316" name="Rectangle 5"/>
          <p:cNvSpPr>
            <a:spLocks noChangeArrowheads="1"/>
          </p:cNvSpPr>
          <p:nvPr/>
        </p:nvSpPr>
        <p:spPr bwMode="auto">
          <a:xfrm>
            <a:off x="211138" y="1593850"/>
            <a:ext cx="4776787" cy="4552950"/>
          </a:xfrm>
          <a:prstGeom prst="rect">
            <a:avLst/>
          </a:prstGeom>
          <a:solidFill>
            <a:schemeClr val="bg1">
              <a:alpha val="89803"/>
            </a:schemeClr>
          </a:solidFill>
          <a:ln w="9525" algn="ctr">
            <a:noFill/>
            <a:miter lim="800000"/>
            <a:headEnd/>
            <a:tailEnd/>
          </a:ln>
        </p:spPr>
        <p:txBody>
          <a:bodyPr wrap="none" anchor="ctr"/>
          <a:lstStyle/>
          <a:p>
            <a:endParaRPr lang="zh-CN" altLang="en-US"/>
          </a:p>
        </p:txBody>
      </p:sp>
      <p:sp>
        <p:nvSpPr>
          <p:cNvPr id="13317" name="Rectangle 6"/>
          <p:cNvSpPr>
            <a:spLocks noChangeArrowheads="1"/>
          </p:cNvSpPr>
          <p:nvPr/>
        </p:nvSpPr>
        <p:spPr bwMode="auto">
          <a:xfrm>
            <a:off x="539750" y="1412875"/>
            <a:ext cx="8404225" cy="3913188"/>
          </a:xfrm>
          <a:prstGeom prst="rect">
            <a:avLst/>
          </a:prstGeom>
          <a:noFill/>
          <a:ln w="9525">
            <a:noFill/>
            <a:miter lim="800000"/>
            <a:headEnd/>
            <a:tailEnd/>
          </a:ln>
        </p:spPr>
        <p:txBody>
          <a:bodyPr/>
          <a:lstStyle/>
          <a:p>
            <a:pPr marL="365125" indent="-365125">
              <a:lnSpc>
                <a:spcPct val="120000"/>
              </a:lnSpc>
              <a:spcBef>
                <a:spcPct val="10000"/>
              </a:spcBef>
              <a:buFontTx/>
              <a:buBlip>
                <a:blip r:embed="rId5"/>
              </a:buBlip>
            </a:pPr>
            <a:r>
              <a:rPr kumimoji="1" lang="en-US" altLang="zh-CN" sz="2400" dirty="0">
                <a:latin typeface="隶书" pitchFamily="49" charset="-122"/>
                <a:ea typeface="隶书" pitchFamily="49" charset="-122"/>
              </a:rPr>
              <a:t> IP </a:t>
            </a:r>
            <a:r>
              <a:rPr kumimoji="1" lang="zh-CN" altLang="en-US" sz="2400" dirty="0">
                <a:latin typeface="隶书" pitchFamily="49" charset="-122"/>
                <a:ea typeface="隶书" pitchFamily="49" charset="-122"/>
              </a:rPr>
              <a:t>始终存有下一条待执行指令的地址 。</a:t>
            </a:r>
          </a:p>
          <a:p>
            <a:pPr marL="365125" indent="-365125">
              <a:lnSpc>
                <a:spcPct val="120000"/>
              </a:lnSpc>
              <a:spcBef>
                <a:spcPct val="10000"/>
              </a:spcBef>
              <a:buFontTx/>
              <a:buBlip>
                <a:blip r:embed="rId5"/>
              </a:buBlip>
            </a:pPr>
            <a:r>
              <a:rPr kumimoji="1" lang="zh-CN" altLang="en-US" sz="2400" dirty="0">
                <a:latin typeface="隶书" pitchFamily="49" charset="-122"/>
                <a:ea typeface="隶书" pitchFamily="49" charset="-122"/>
              </a:rPr>
              <a:t> </a:t>
            </a:r>
            <a:r>
              <a:rPr kumimoji="1" lang="en-US" altLang="zh-CN" sz="2400" dirty="0">
                <a:latin typeface="隶书" pitchFamily="49" charset="-122"/>
                <a:ea typeface="隶书" pitchFamily="49" charset="-122"/>
              </a:rPr>
              <a:t>IP</a:t>
            </a:r>
            <a:r>
              <a:rPr kumimoji="1" lang="zh-CN" altLang="en-US" sz="2400" dirty="0">
                <a:latin typeface="隶书" pitchFamily="49" charset="-122"/>
                <a:ea typeface="隶书" pitchFamily="49" charset="-122"/>
              </a:rPr>
              <a:t>中内容可由</a:t>
            </a:r>
            <a:r>
              <a:rPr kumimoji="1" lang="en-US" altLang="zh-CN" sz="2400" dirty="0">
                <a:latin typeface="隶书" pitchFamily="49" charset="-122"/>
                <a:ea typeface="隶书" pitchFamily="49" charset="-122"/>
              </a:rPr>
              <a:t>BIU</a:t>
            </a:r>
            <a:r>
              <a:rPr kumimoji="1" lang="zh-CN" altLang="en-US" sz="2400" dirty="0">
                <a:latin typeface="隶书" pitchFamily="49" charset="-122"/>
                <a:ea typeface="隶书" pitchFamily="49" charset="-122"/>
              </a:rPr>
              <a:t>自动修改。</a:t>
            </a:r>
            <a:r>
              <a:rPr kumimoji="1" lang="zh-CN" altLang="zh-CN" sz="2400" dirty="0">
                <a:latin typeface="隶书" pitchFamily="49" charset="-122"/>
                <a:ea typeface="隶书" pitchFamily="49" charset="-122"/>
              </a:rPr>
              <a:t>每取出一个字节指令后，</a:t>
            </a:r>
            <a:r>
              <a:rPr kumimoji="1" lang="en-US" altLang="zh-CN" sz="2400" dirty="0">
                <a:latin typeface="隶书" pitchFamily="49" charset="-122"/>
                <a:ea typeface="隶书" pitchFamily="49" charset="-122"/>
              </a:rPr>
              <a:t>IP</a:t>
            </a:r>
            <a:r>
              <a:rPr kumimoji="1" lang="zh-CN" altLang="zh-CN" sz="2400" dirty="0">
                <a:latin typeface="隶书" pitchFamily="49" charset="-122"/>
                <a:ea typeface="隶书" pitchFamily="49" charset="-122"/>
              </a:rPr>
              <a:t>自动加1。</a:t>
            </a:r>
            <a:endParaRPr kumimoji="1" lang="zh-CN" altLang="en-US" sz="2400" dirty="0">
              <a:latin typeface="隶书" pitchFamily="49" charset="-122"/>
              <a:ea typeface="隶书" pitchFamily="49" charset="-122"/>
            </a:endParaRPr>
          </a:p>
          <a:p>
            <a:pPr marL="365125" indent="-365125" eaLnBrk="0" hangingPunct="0">
              <a:lnSpc>
                <a:spcPct val="150000"/>
              </a:lnSpc>
            </a:pPr>
            <a:endParaRPr kumimoji="1" lang="en-US" altLang="zh-CN" sz="2400" dirty="0">
              <a:latin typeface="隶书" pitchFamily="49" charset="-122"/>
              <a:ea typeface="隶书" pitchFamily="49" charset="-122"/>
            </a:endParaRPr>
          </a:p>
          <a:p>
            <a:pPr marL="365125" indent="-365125" eaLnBrk="0" hangingPunct="0">
              <a:lnSpc>
                <a:spcPct val="150000"/>
              </a:lnSpc>
            </a:pPr>
            <a:endParaRPr kumimoji="1" lang="zh-CN" altLang="en-US" sz="2400" dirty="0">
              <a:latin typeface="隶书" pitchFamily="49" charset="-122"/>
              <a:ea typeface="隶书" pitchFamily="49" charset="-122"/>
            </a:endParaRPr>
          </a:p>
          <a:p>
            <a:pPr marL="365125" indent="-365125" eaLnBrk="0" hangingPunct="0">
              <a:lnSpc>
                <a:spcPct val="150000"/>
              </a:lnSpc>
              <a:buFontTx/>
              <a:buBlip>
                <a:blip r:embed="rId5"/>
              </a:buBlip>
            </a:pPr>
            <a:r>
              <a:rPr kumimoji="1" lang="zh-CN" altLang="en-US" sz="2400" dirty="0">
                <a:latin typeface="隶书" pitchFamily="49" charset="-122"/>
                <a:ea typeface="隶书" pitchFamily="49" charset="-122"/>
              </a:rPr>
              <a:t> </a:t>
            </a:r>
            <a:r>
              <a:rPr kumimoji="1" lang="zh-CN" altLang="zh-CN" sz="2400" dirty="0">
                <a:latin typeface="隶书" pitchFamily="49" charset="-122"/>
                <a:ea typeface="隶书" pitchFamily="49" charset="-122"/>
              </a:rPr>
              <a:t>可以用转移指令、调用指令及中断和复位等改变</a:t>
            </a:r>
            <a:r>
              <a:rPr kumimoji="1" lang="en-US" altLang="zh-CN" sz="2400" dirty="0">
                <a:latin typeface="隶书" pitchFamily="49" charset="-122"/>
                <a:ea typeface="隶书" pitchFamily="49" charset="-122"/>
              </a:rPr>
              <a:t>IP</a:t>
            </a:r>
            <a:r>
              <a:rPr kumimoji="1" lang="zh-CN" altLang="zh-CN" sz="2400" dirty="0">
                <a:latin typeface="隶书" pitchFamily="49" charset="-122"/>
                <a:ea typeface="隶书" pitchFamily="49" charset="-122"/>
              </a:rPr>
              <a:t>值。</a:t>
            </a:r>
            <a:endParaRPr kumimoji="1" lang="zh-CN" altLang="en-US" sz="2400" dirty="0">
              <a:latin typeface="隶书" pitchFamily="49" charset="-122"/>
              <a:ea typeface="隶书" pitchFamily="49" charset="-122"/>
            </a:endParaRPr>
          </a:p>
          <a:p>
            <a:pPr marL="365125" indent="-365125" eaLnBrk="0" hangingPunct="0"/>
            <a:endParaRPr kumimoji="1" lang="en-US" altLang="zh-CN" sz="2400" dirty="0">
              <a:latin typeface="隶书" pitchFamily="49" charset="-122"/>
              <a:ea typeface="隶书" pitchFamily="49" charset="-122"/>
            </a:endParaRPr>
          </a:p>
        </p:txBody>
      </p:sp>
      <p:grpSp>
        <p:nvGrpSpPr>
          <p:cNvPr id="13318" name="Group 7"/>
          <p:cNvGrpSpPr>
            <a:grpSpLocks/>
          </p:cNvGrpSpPr>
          <p:nvPr/>
        </p:nvGrpSpPr>
        <p:grpSpPr bwMode="auto">
          <a:xfrm>
            <a:off x="2647120" y="3256757"/>
            <a:ext cx="1770063" cy="601662"/>
            <a:chOff x="1632" y="2203"/>
            <a:chExt cx="1132" cy="350"/>
          </a:xfrm>
        </p:grpSpPr>
        <p:sp>
          <p:nvSpPr>
            <p:cNvPr id="13320" name="Rectangle 8"/>
            <p:cNvSpPr>
              <a:spLocks noChangeArrowheads="1"/>
            </p:cNvSpPr>
            <p:nvPr/>
          </p:nvSpPr>
          <p:spPr bwMode="auto">
            <a:xfrm>
              <a:off x="1682" y="2213"/>
              <a:ext cx="1024" cy="301"/>
            </a:xfrm>
            <a:prstGeom prst="rect">
              <a:avLst/>
            </a:prstGeom>
            <a:solidFill>
              <a:srgbClr val="9999FF"/>
            </a:solidFill>
            <a:ln w="9525" algn="ctr">
              <a:noFill/>
              <a:miter lim="800000"/>
              <a:headEnd/>
              <a:tailEnd/>
            </a:ln>
          </p:spPr>
          <p:txBody>
            <a:bodyPr wrap="none" anchor="ctr"/>
            <a:lstStyle/>
            <a:p>
              <a:endParaRPr lang="zh-CN" altLang="en-US"/>
            </a:p>
          </p:txBody>
        </p:sp>
        <p:graphicFrame>
          <p:nvGraphicFramePr>
            <p:cNvPr id="13315" name="Object 9"/>
            <p:cNvGraphicFramePr>
              <a:graphicFrameLocks noChangeAspect="1"/>
            </p:cNvGraphicFramePr>
            <p:nvPr/>
          </p:nvGraphicFramePr>
          <p:xfrm>
            <a:off x="1632" y="2203"/>
            <a:ext cx="1132" cy="350"/>
          </p:xfrm>
          <a:graphic>
            <a:graphicData uri="http://schemas.openxmlformats.org/presentationml/2006/ole">
              <mc:AlternateContent xmlns:mc="http://schemas.openxmlformats.org/markup-compatibility/2006">
                <mc:Choice xmlns:v="urn:schemas-microsoft-com:vml" Requires="v">
                  <p:oleObj spid="_x0000_s13355" name="Microsoft Drawing" r:id="rId6" imgW="3073320" imgH="2876400" progId="MSDraw">
                    <p:embed/>
                  </p:oleObj>
                </mc:Choice>
                <mc:Fallback>
                  <p:oleObj name="Microsoft Drawing" r:id="rId6" imgW="3073320" imgH="2876400" progId="MSDraw">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l="56207" t="40343" r="21747" b="52379"/>
                        <a:stretch>
                          <a:fillRect/>
                        </a:stretch>
                      </p:blipFill>
                      <p:spPr bwMode="auto">
                        <a:xfrm>
                          <a:off x="1632" y="2203"/>
                          <a:ext cx="1132" cy="35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
        <p:nvSpPr>
          <p:cNvPr id="242698" name="Rectangle 10"/>
          <p:cNvSpPr>
            <a:spLocks noChangeArrowheads="1"/>
          </p:cNvSpPr>
          <p:nvPr/>
        </p:nvSpPr>
        <p:spPr bwMode="auto">
          <a:xfrm>
            <a:off x="4716463" y="533400"/>
            <a:ext cx="3743325" cy="519113"/>
          </a:xfrm>
          <a:prstGeom prst="rect">
            <a:avLst/>
          </a:prstGeom>
          <a:noFill/>
          <a:ln w="9525">
            <a:noFill/>
            <a:miter lim="800000"/>
            <a:headEnd/>
            <a:tailEnd/>
          </a:ln>
          <a:effectLst/>
        </p:spPr>
        <p:txBody>
          <a:bodyPr>
            <a:spAutoFit/>
          </a:bodyPr>
          <a:lstStyle/>
          <a:p>
            <a:pPr>
              <a:defRPr/>
            </a:pPr>
            <a:r>
              <a:rPr kumimoji="1" lang="en-US" altLang="zh-CN" sz="2800" b="1">
                <a:solidFill>
                  <a:srgbClr val="0000FF"/>
                </a:solidFill>
                <a:effectLst>
                  <a:outerShdw blurRad="38100" dist="38100" dir="2700000" algn="tl">
                    <a:srgbClr val="C0C0C0"/>
                  </a:outerShdw>
                </a:effectLst>
                <a:latin typeface="华文中宋"/>
                <a:ea typeface="隶书" pitchFamily="49" charset="-122"/>
              </a:rPr>
              <a:t>——</a:t>
            </a:r>
            <a:r>
              <a:rPr kumimoji="1" lang="zh-CN" altLang="en-US" sz="2800" b="1">
                <a:solidFill>
                  <a:srgbClr val="0000FF"/>
                </a:solidFill>
                <a:effectLst>
                  <a:outerShdw blurRad="38100" dist="38100" dir="2700000" algn="tl">
                    <a:srgbClr val="C0C0C0"/>
                  </a:outerShdw>
                </a:effectLst>
                <a:latin typeface="隶书" pitchFamily="49" charset="-122"/>
                <a:ea typeface="隶书" pitchFamily="49" charset="-122"/>
              </a:rPr>
              <a:t>指令指针寄存器</a:t>
            </a:r>
          </a:p>
        </p:txBody>
      </p:sp>
    </p:spTree>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ChangeArrowheads="1"/>
          </p:cNvSpPr>
          <p:nvPr/>
        </p:nvSpPr>
        <p:spPr bwMode="auto">
          <a:xfrm>
            <a:off x="107950" y="246063"/>
            <a:ext cx="4895850" cy="519112"/>
          </a:xfrm>
          <a:prstGeom prst="rect">
            <a:avLst/>
          </a:prstGeom>
          <a:noFill/>
          <a:ln w="9525">
            <a:noFill/>
            <a:miter lim="800000"/>
            <a:headEnd/>
            <a:tailEnd/>
          </a:ln>
          <a:effectLst/>
        </p:spPr>
        <p:txBody>
          <a:bodyPr anchor="b">
            <a:spAutoFit/>
          </a:bodyPr>
          <a:lstStyle/>
          <a:p>
            <a:pPr algn="ctr">
              <a:tabLst>
                <a:tab pos="1082675" algn="l"/>
              </a:tabLst>
              <a:defRPr/>
            </a:pPr>
            <a:r>
              <a:rPr lang="zh-CN" altLang="en-US" sz="2800" b="1">
                <a:solidFill>
                  <a:srgbClr val="0000FF"/>
                </a:solidFill>
                <a:effectLst>
                  <a:outerShdw blurRad="38100" dist="38100" dir="2700000" algn="tl">
                    <a:srgbClr val="C0C0C0"/>
                  </a:outerShdw>
                </a:effectLst>
                <a:ea typeface="隶书" pitchFamily="49" charset="-122"/>
              </a:rPr>
              <a:t>寄存器的隐含性质</a:t>
            </a:r>
          </a:p>
        </p:txBody>
      </p:sp>
      <p:sp>
        <p:nvSpPr>
          <p:cNvPr id="238597" name="Rectangle 5"/>
          <p:cNvSpPr>
            <a:spLocks noChangeArrowheads="1"/>
          </p:cNvSpPr>
          <p:nvPr/>
        </p:nvSpPr>
        <p:spPr bwMode="auto">
          <a:xfrm>
            <a:off x="422275" y="1282700"/>
            <a:ext cx="8110538" cy="2938463"/>
          </a:xfrm>
          <a:prstGeom prst="rect">
            <a:avLst/>
          </a:prstGeom>
          <a:noFill/>
          <a:ln w="9525">
            <a:noFill/>
            <a:miter lim="800000"/>
            <a:headEnd/>
            <a:tailEnd/>
          </a:ln>
          <a:effectLst/>
        </p:spPr>
        <p:txBody>
          <a:bodyPr/>
          <a:lstStyle/>
          <a:p>
            <a:pPr>
              <a:lnSpc>
                <a:spcPct val="90000"/>
              </a:lnSpc>
              <a:buClr>
                <a:srgbClr val="66FF33"/>
              </a:buClr>
              <a:buFont typeface="Wingdings" pitchFamily="2" charset="2"/>
              <a:buBlip>
                <a:blip r:embed="rId2"/>
              </a:buBlip>
              <a:defRPr/>
            </a:pPr>
            <a:r>
              <a:rPr lang="zh-CN" altLang="en-US" sz="2800" dirty="0">
                <a:solidFill>
                  <a:srgbClr val="0000FF"/>
                </a:solidFill>
                <a:effectLst>
                  <a:outerShdw blurRad="38100" dist="38100" dir="2700000" algn="tl">
                    <a:srgbClr val="C0C0C0"/>
                  </a:outerShdw>
                </a:effectLst>
                <a:latin typeface="隶书" pitchFamily="49" charset="-122"/>
                <a:ea typeface="隶书" pitchFamily="49" charset="-122"/>
              </a:rPr>
              <a:t>在指令中虽然没有明显的标出，但某些寄存器参加操作，称之为</a:t>
            </a:r>
            <a:r>
              <a:rPr lang="zh-CN" altLang="en-US" sz="2800" dirty="0">
                <a:solidFill>
                  <a:srgbClr val="0000FF"/>
                </a:solidFill>
                <a:effectLst>
                  <a:outerShdw blurRad="38100" dist="38100" dir="2700000" algn="tl">
                    <a:srgbClr val="C0C0C0"/>
                  </a:outerShdw>
                </a:effectLst>
                <a:latin typeface="华文中宋"/>
                <a:ea typeface="隶书" pitchFamily="49" charset="-122"/>
              </a:rPr>
              <a:t>“</a:t>
            </a:r>
            <a:r>
              <a:rPr lang="zh-CN" altLang="en-US" sz="2800" dirty="0">
                <a:solidFill>
                  <a:srgbClr val="0000FF"/>
                </a:solidFill>
                <a:effectLst>
                  <a:outerShdw blurRad="38100" dist="38100" dir="2700000" algn="tl">
                    <a:srgbClr val="C0C0C0"/>
                  </a:outerShdw>
                </a:effectLst>
                <a:latin typeface="隶书" pitchFamily="49" charset="-122"/>
                <a:ea typeface="隶书" pitchFamily="49" charset="-122"/>
              </a:rPr>
              <a:t>隐含寻址</a:t>
            </a:r>
            <a:r>
              <a:rPr lang="zh-CN" altLang="en-US" sz="2800" dirty="0">
                <a:solidFill>
                  <a:srgbClr val="0000FF"/>
                </a:solidFill>
                <a:effectLst>
                  <a:outerShdw blurRad="38100" dist="38100" dir="2700000" algn="tl">
                    <a:srgbClr val="C0C0C0"/>
                  </a:outerShdw>
                </a:effectLst>
                <a:latin typeface="华文中宋"/>
                <a:ea typeface="隶书" pitchFamily="49" charset="-122"/>
              </a:rPr>
              <a:t>”</a:t>
            </a:r>
            <a:endParaRPr lang="zh-CN" altLang="en-US" sz="2800" dirty="0">
              <a:solidFill>
                <a:srgbClr val="0000FF"/>
              </a:solidFill>
              <a:effectLst>
                <a:outerShdw blurRad="38100" dist="38100" dir="2700000" algn="tl">
                  <a:srgbClr val="C0C0C0"/>
                </a:outerShdw>
              </a:effectLst>
              <a:latin typeface="隶书" pitchFamily="49" charset="-122"/>
              <a:ea typeface="隶书" pitchFamily="49" charset="-122"/>
            </a:endParaRPr>
          </a:p>
          <a:p>
            <a:pPr>
              <a:lnSpc>
                <a:spcPct val="90000"/>
              </a:lnSpc>
              <a:buClr>
                <a:srgbClr val="66FF33"/>
              </a:buClr>
              <a:buFont typeface="Wingdings" pitchFamily="2" charset="2"/>
              <a:buNone/>
              <a:defRPr/>
            </a:pPr>
            <a:endParaRPr lang="zh-CN" altLang="en-US" sz="2800" dirty="0">
              <a:effectLst>
                <a:outerShdw blurRad="38100" dist="38100" dir="2700000" algn="tl">
                  <a:srgbClr val="C0C0C0"/>
                </a:outerShdw>
              </a:effectLst>
              <a:latin typeface="华文中宋" pitchFamily="2" charset="-122"/>
              <a:ea typeface="华文中宋" pitchFamily="2" charset="-122"/>
            </a:endParaRPr>
          </a:p>
          <a:p>
            <a:pPr>
              <a:lnSpc>
                <a:spcPct val="90000"/>
              </a:lnSpc>
              <a:buClr>
                <a:srgbClr val="66FF33"/>
              </a:buClr>
              <a:buFont typeface="Wingdings" pitchFamily="2" charset="2"/>
              <a:buNone/>
              <a:defRPr/>
            </a:pPr>
            <a:r>
              <a:rPr lang="zh-CN" altLang="en-US" sz="2800" dirty="0">
                <a:latin typeface="隶书" pitchFamily="49" charset="-122"/>
                <a:ea typeface="隶书" pitchFamily="49" charset="-122"/>
              </a:rPr>
              <a:t>    具体的：在某类指令中，某些通用寄存器有指定的特殊用法，编程时需遵循这些规定，将某些特殊数据放在特定的寄存器中，这样才能正确的执行这些指令。采用</a:t>
            </a:r>
            <a:r>
              <a:rPr lang="zh-CN" altLang="en-US" sz="2800" dirty="0">
                <a:latin typeface="华文细黑"/>
                <a:ea typeface="隶书" pitchFamily="49" charset="-122"/>
              </a:rPr>
              <a:t>“</a:t>
            </a:r>
            <a:r>
              <a:rPr lang="zh-CN" altLang="en-US" sz="2800" dirty="0">
                <a:latin typeface="隶书" pitchFamily="49" charset="-122"/>
                <a:ea typeface="隶书" pitchFamily="49" charset="-122"/>
              </a:rPr>
              <a:t>隐含</a:t>
            </a:r>
            <a:r>
              <a:rPr lang="zh-CN" altLang="en-US" sz="2800" dirty="0">
                <a:latin typeface="华文细黑"/>
                <a:ea typeface="隶书" pitchFamily="49" charset="-122"/>
              </a:rPr>
              <a:t>”</a:t>
            </a:r>
            <a:r>
              <a:rPr lang="zh-CN" altLang="en-US" sz="2800" dirty="0">
                <a:latin typeface="隶书" pitchFamily="49" charset="-122"/>
                <a:ea typeface="隶书" pitchFamily="49" charset="-122"/>
              </a:rPr>
              <a:t>的方式，能有效地缩短指令代码的长度。</a:t>
            </a:r>
          </a:p>
        </p:txBody>
      </p:sp>
    </p:spTree>
  </p:cSld>
  <p:clrMapOvr>
    <a:masterClrMapping/>
  </p:clrMapOvr>
  <p:transition spd="slow">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ChangeAspect="1"/>
          </p:cNvGraphicFramePr>
          <p:nvPr/>
        </p:nvGraphicFramePr>
        <p:xfrm>
          <a:off x="255588" y="255588"/>
          <a:ext cx="8604250" cy="6413500"/>
        </p:xfrm>
        <a:graphic>
          <a:graphicData uri="http://schemas.openxmlformats.org/presentationml/2006/ole">
            <mc:AlternateContent xmlns:mc="http://schemas.openxmlformats.org/markup-compatibility/2006">
              <mc:Choice xmlns:v="urn:schemas-microsoft-com:vml" Requires="v">
                <p:oleObj spid="_x0000_s14358" name="Document" r:id="rId4" imgW="5698993" imgH="4235335" progId="Word.Document.8">
                  <p:embed/>
                </p:oleObj>
              </mc:Choice>
              <mc:Fallback>
                <p:oleObj name="Document" r:id="rId4" imgW="5698993" imgH="423533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r="1059" b="1335"/>
                      <a:stretch>
                        <a:fillRect/>
                      </a:stretch>
                    </p:blipFill>
                    <p:spPr bwMode="auto">
                      <a:xfrm>
                        <a:off x="255588" y="255588"/>
                        <a:ext cx="8604250" cy="6413500"/>
                      </a:xfrm>
                      <a:prstGeom prst="rect">
                        <a:avLst/>
                      </a:prstGeom>
                      <a:noFill/>
                      <a:effectLst/>
                      <a:extLst>
                        <a:ext uri="{909E8E84-426E-40DD-AFC4-6F175D3DCCD1}">
                          <a14:hiddenFill xmlns:a14="http://schemas.microsoft.com/office/drawing/2010/main">
                            <a:solidFill>
                              <a:srgbClr val="CCCC99"/>
                            </a:solidFill>
                          </a14:hiddenFill>
                        </a:ext>
                        <a:ext uri="{AF507438-7753-43E0-B8FC-AC1667EBCBE1}">
                          <a14:hiddenEffects xmlns:a14="http://schemas.microsoft.com/office/drawing/2010/main">
                            <a:effectLst>
                              <a:outerShdw dist="35921" dir="2700000" algn="ctr" rotWithShape="0">
                                <a:srgbClr val="330033"/>
                              </a:outerShdw>
                            </a:effectLst>
                          </a14:hiddenEffects>
                        </a:ext>
                      </a:extLst>
                    </p:spPr>
                  </p:pic>
                </p:oleObj>
              </mc:Fallback>
            </mc:AlternateContent>
          </a:graphicData>
        </a:graphic>
      </p:graphicFrame>
    </p:spTree>
  </p:cSld>
  <p:clrMapOvr>
    <a:masterClrMapping/>
  </p:clrMapOvr>
  <p:transition spd="slow">
    <p:randomBa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ChangeArrowheads="1"/>
          </p:cNvSpPr>
          <p:nvPr/>
        </p:nvSpPr>
        <p:spPr bwMode="auto">
          <a:xfrm>
            <a:off x="1044575" y="985838"/>
            <a:ext cx="587375" cy="3937000"/>
          </a:xfrm>
          <a:prstGeom prst="rect">
            <a:avLst/>
          </a:prstGeom>
          <a:noFill/>
          <a:ln w="9525">
            <a:noFill/>
            <a:miter lim="800000"/>
            <a:headEnd/>
            <a:tailEnd/>
          </a:ln>
          <a:effectLst/>
        </p:spPr>
        <p:txBody>
          <a:bodyPr>
            <a:spAutoFit/>
          </a:bodyPr>
          <a:lstStyle/>
          <a:p>
            <a:pPr>
              <a:defRPr/>
            </a:pPr>
            <a:r>
              <a:rPr kumimoji="1" lang="zh-CN" altLang="en-US" sz="3600" b="1">
                <a:solidFill>
                  <a:srgbClr val="0000FF"/>
                </a:solidFill>
                <a:effectLst>
                  <a:outerShdw blurRad="38100" dist="38100" dir="2700000" algn="tl">
                    <a:srgbClr val="C0C0C0"/>
                  </a:outerShdw>
                </a:effectLst>
                <a:latin typeface="Tahoma" pitchFamily="34" charset="0"/>
                <a:ea typeface="隶书" pitchFamily="49" charset="-122"/>
              </a:rPr>
              <a:t>寄存器类型小结</a:t>
            </a:r>
          </a:p>
        </p:txBody>
      </p:sp>
      <p:graphicFrame>
        <p:nvGraphicFramePr>
          <p:cNvPr id="15362" name="Object 5"/>
          <p:cNvGraphicFramePr>
            <a:graphicFrameLocks noChangeAspect="1"/>
          </p:cNvGraphicFramePr>
          <p:nvPr/>
        </p:nvGraphicFramePr>
        <p:xfrm>
          <a:off x="1841500" y="179388"/>
          <a:ext cx="6032500" cy="6400800"/>
        </p:xfrm>
        <a:graphic>
          <a:graphicData uri="http://schemas.openxmlformats.org/presentationml/2006/ole">
            <mc:AlternateContent xmlns:mc="http://schemas.openxmlformats.org/markup-compatibility/2006">
              <mc:Choice xmlns:v="urn:schemas-microsoft-com:vml" Requires="v">
                <p:oleObj spid="_x0000_s15382" name="文档" r:id="rId3" imgW="11099880" imgH="7541280" progId="Word.Document.8">
                  <p:embed/>
                </p:oleObj>
              </mc:Choice>
              <mc:Fallback>
                <p:oleObj name="文档" r:id="rId3" imgW="11099880" imgH="754128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31160"/>
                      <a:stretch>
                        <a:fillRect/>
                      </a:stretch>
                    </p:blipFill>
                    <p:spPr bwMode="auto">
                      <a:xfrm>
                        <a:off x="1841500" y="179388"/>
                        <a:ext cx="60325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slow">
    <p:randomBa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4"/>
          <p:cNvSpPr>
            <a:spLocks noChangeArrowheads="1"/>
          </p:cNvSpPr>
          <p:nvPr/>
        </p:nvSpPr>
        <p:spPr bwMode="auto">
          <a:xfrm>
            <a:off x="395288" y="179388"/>
            <a:ext cx="8066087" cy="6392884"/>
          </a:xfrm>
          <a:prstGeom prst="rect">
            <a:avLst/>
          </a:prstGeom>
          <a:noFill/>
          <a:ln w="9525">
            <a:noFill/>
            <a:miter lim="800000"/>
            <a:headEnd/>
            <a:tailEnd/>
          </a:ln>
          <a:effectLst/>
        </p:spPr>
        <p:txBody>
          <a:bodyPr/>
          <a:lstStyle/>
          <a:p>
            <a:pPr marL="342900" indent="-342900" algn="just">
              <a:lnSpc>
                <a:spcPct val="150000"/>
              </a:lnSpc>
              <a:spcBef>
                <a:spcPct val="50000"/>
              </a:spcBef>
              <a:buClr>
                <a:schemeClr val="tx2"/>
              </a:buClr>
              <a:defRPr/>
            </a:pPr>
            <a:r>
              <a:rPr lang="en-US" altLang="zh-CN" sz="3600" b="1" u="sng" dirty="0">
                <a:solidFill>
                  <a:srgbClr val="0000FF"/>
                </a:solidFill>
                <a:effectLst>
                  <a:outerShdw blurRad="38100" dist="38100" dir="2700000" algn="tl">
                    <a:srgbClr val="C0C0C0"/>
                  </a:outerShdw>
                </a:effectLst>
                <a:latin typeface="隶书" pitchFamily="49" charset="-122"/>
                <a:ea typeface="隶书" pitchFamily="49" charset="-122"/>
              </a:rPr>
              <a:t>8086</a:t>
            </a:r>
            <a:r>
              <a:rPr lang="zh-CN" altLang="en-US" sz="3600" b="1" u="sng" dirty="0">
                <a:solidFill>
                  <a:srgbClr val="0000FF"/>
                </a:solidFill>
                <a:effectLst>
                  <a:outerShdw blurRad="38100" dist="38100" dir="2700000" algn="tl">
                    <a:srgbClr val="C0C0C0"/>
                  </a:outerShdw>
                </a:effectLst>
                <a:latin typeface="隶书" pitchFamily="49" charset="-122"/>
                <a:ea typeface="隶书" pitchFamily="49" charset="-122"/>
              </a:rPr>
              <a:t>与</a:t>
            </a:r>
            <a:r>
              <a:rPr lang="en-US" altLang="zh-CN" sz="3600" b="1" u="sng" dirty="0">
                <a:solidFill>
                  <a:srgbClr val="0000FF"/>
                </a:solidFill>
                <a:effectLst>
                  <a:outerShdw blurRad="38100" dist="38100" dir="2700000" algn="tl">
                    <a:srgbClr val="C0C0C0"/>
                  </a:outerShdw>
                </a:effectLst>
                <a:latin typeface="隶书" pitchFamily="49" charset="-122"/>
                <a:ea typeface="隶书" pitchFamily="49" charset="-122"/>
              </a:rPr>
              <a:t>8088</a:t>
            </a:r>
            <a:r>
              <a:rPr lang="zh-CN" altLang="en-US" sz="3600" b="1" u="sng" dirty="0">
                <a:solidFill>
                  <a:srgbClr val="0000FF"/>
                </a:solidFill>
                <a:effectLst>
                  <a:outerShdw blurRad="38100" dist="38100" dir="2700000" algn="tl">
                    <a:srgbClr val="C0C0C0"/>
                  </a:outerShdw>
                </a:effectLst>
                <a:latin typeface="隶书" pitchFamily="49" charset="-122"/>
                <a:ea typeface="隶书" pitchFamily="49" charset="-122"/>
              </a:rPr>
              <a:t>的差异</a:t>
            </a:r>
          </a:p>
          <a:p>
            <a:pPr marL="342900" indent="-342900" algn="just">
              <a:spcBef>
                <a:spcPct val="50000"/>
              </a:spcBef>
              <a:buClr>
                <a:schemeClr val="tx2"/>
              </a:buClr>
              <a:buFontTx/>
              <a:buChar char="•"/>
              <a:defRPr/>
            </a:pP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内部和外部数据总线均为</a:t>
            </a:r>
            <a:r>
              <a:rPr lang="en-US" altLang="zh-CN" sz="2800" dirty="0">
                <a:solidFill>
                  <a:srgbClr val="0000FF"/>
                </a:solidFill>
                <a:latin typeface="隶书" pitchFamily="49" charset="-122"/>
                <a:ea typeface="隶书" pitchFamily="49" charset="-122"/>
              </a:rPr>
              <a:t>16</a:t>
            </a:r>
            <a:r>
              <a:rPr lang="zh-CN" altLang="en-US" sz="2800" dirty="0">
                <a:solidFill>
                  <a:srgbClr val="0000FF"/>
                </a:solidFill>
                <a:latin typeface="隶书" pitchFamily="49" charset="-122"/>
                <a:ea typeface="隶书" pitchFamily="49" charset="-122"/>
              </a:rPr>
              <a:t>位</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8088</a:t>
            </a:r>
            <a:r>
              <a:rPr lang="zh-CN" altLang="en-US" sz="2800" dirty="0">
                <a:latin typeface="隶书" pitchFamily="49" charset="-122"/>
                <a:ea typeface="隶书" pitchFamily="49" charset="-122"/>
              </a:rPr>
              <a:t>内部数据总线为</a:t>
            </a:r>
            <a:r>
              <a:rPr lang="en-US" altLang="zh-CN" sz="2800" dirty="0">
                <a:solidFill>
                  <a:srgbClr val="0000FF"/>
                </a:solidFill>
                <a:latin typeface="隶书" pitchFamily="49" charset="-122"/>
                <a:ea typeface="隶书" pitchFamily="49" charset="-122"/>
              </a:rPr>
              <a:t>16</a:t>
            </a:r>
            <a:r>
              <a:rPr lang="zh-CN" altLang="en-US" sz="2800" dirty="0">
                <a:solidFill>
                  <a:srgbClr val="0000FF"/>
                </a:solidFill>
                <a:latin typeface="隶书" pitchFamily="49" charset="-122"/>
                <a:ea typeface="隶书" pitchFamily="49" charset="-122"/>
              </a:rPr>
              <a:t>位</a:t>
            </a:r>
            <a:r>
              <a:rPr lang="zh-CN" altLang="en-US" sz="2800" dirty="0">
                <a:latin typeface="隶书" pitchFamily="49" charset="-122"/>
                <a:ea typeface="隶书" pitchFamily="49" charset="-122"/>
              </a:rPr>
              <a:t>，外部数据总线为</a:t>
            </a:r>
            <a:r>
              <a:rPr lang="en-US" altLang="zh-CN" sz="2800" dirty="0">
                <a:solidFill>
                  <a:srgbClr val="0000FF"/>
                </a:solidFill>
                <a:latin typeface="隶书" pitchFamily="49" charset="-122"/>
                <a:ea typeface="隶书" pitchFamily="49" charset="-122"/>
              </a:rPr>
              <a:t>8</a:t>
            </a:r>
            <a:r>
              <a:rPr lang="zh-CN" altLang="en-US" sz="2800" dirty="0">
                <a:solidFill>
                  <a:srgbClr val="0000FF"/>
                </a:solidFill>
                <a:latin typeface="隶书" pitchFamily="49" charset="-122"/>
                <a:ea typeface="隶书" pitchFamily="49" charset="-122"/>
              </a:rPr>
              <a:t>位</a:t>
            </a:r>
            <a:r>
              <a:rPr lang="zh-CN" altLang="en-US" sz="2800" dirty="0">
                <a:latin typeface="隶书" pitchFamily="49" charset="-122"/>
                <a:ea typeface="隶书" pitchFamily="49" charset="-122"/>
              </a:rPr>
              <a:t>。</a:t>
            </a:r>
          </a:p>
          <a:p>
            <a:pPr marL="342900" indent="-342900" algn="just">
              <a:spcBef>
                <a:spcPct val="50000"/>
              </a:spcBef>
              <a:buClr>
                <a:schemeClr val="tx2"/>
              </a:buClr>
              <a:buFontTx/>
              <a:buChar char="•"/>
              <a:defRPr/>
            </a:pP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的指令队列为</a:t>
            </a:r>
            <a:r>
              <a:rPr lang="en-US" altLang="zh-CN" sz="2800" dirty="0">
                <a:solidFill>
                  <a:srgbClr val="0000FF"/>
                </a:solidFill>
                <a:latin typeface="隶书" pitchFamily="49" charset="-122"/>
                <a:ea typeface="隶书" pitchFamily="49" charset="-122"/>
              </a:rPr>
              <a:t>6</a:t>
            </a:r>
            <a:r>
              <a:rPr lang="zh-CN" altLang="en-US" sz="2800" dirty="0">
                <a:solidFill>
                  <a:srgbClr val="0000FF"/>
                </a:solidFill>
                <a:latin typeface="隶书" pitchFamily="49" charset="-122"/>
                <a:ea typeface="隶书" pitchFamily="49" charset="-122"/>
              </a:rPr>
              <a:t>个</a:t>
            </a:r>
            <a:r>
              <a:rPr lang="zh-CN" altLang="en-US" sz="2800" dirty="0">
                <a:latin typeface="隶书" pitchFamily="49" charset="-122"/>
                <a:ea typeface="隶书" pitchFamily="49" charset="-122"/>
              </a:rPr>
              <a:t>字节，当有</a:t>
            </a:r>
            <a:r>
              <a:rPr lang="en-US" altLang="zh-CN" sz="2800" dirty="0">
                <a:latin typeface="隶书" pitchFamily="49" charset="-122"/>
                <a:ea typeface="隶书" pitchFamily="49" charset="-122"/>
              </a:rPr>
              <a:t>2</a:t>
            </a:r>
            <a:r>
              <a:rPr lang="zh-CN" altLang="en-US" sz="2800" dirty="0">
                <a:latin typeface="隶书" pitchFamily="49" charset="-122"/>
                <a:ea typeface="隶书" pitchFamily="49" charset="-122"/>
              </a:rPr>
              <a:t>字节空时，</a:t>
            </a:r>
            <a:r>
              <a:rPr lang="en-US" altLang="zh-CN" sz="2800" dirty="0">
                <a:latin typeface="隶书" pitchFamily="49" charset="-122"/>
                <a:ea typeface="隶书" pitchFamily="49" charset="-122"/>
              </a:rPr>
              <a:t>BIU</a:t>
            </a:r>
            <a:r>
              <a:rPr lang="zh-CN" altLang="en-US" sz="2800" dirty="0">
                <a:latin typeface="隶书" pitchFamily="49" charset="-122"/>
                <a:ea typeface="隶书" pitchFamily="49" charset="-122"/>
              </a:rPr>
              <a:t>开始取指令，</a:t>
            </a:r>
            <a:r>
              <a:rPr lang="en-US" altLang="zh-CN" sz="2800" dirty="0">
                <a:latin typeface="隶书" pitchFamily="49" charset="-122"/>
                <a:ea typeface="隶书" pitchFamily="49" charset="-122"/>
              </a:rPr>
              <a:t>8088</a:t>
            </a:r>
            <a:r>
              <a:rPr lang="zh-CN" altLang="en-US" sz="2800" dirty="0">
                <a:latin typeface="隶书" pitchFamily="49" charset="-122"/>
                <a:ea typeface="隶书" pitchFamily="49" charset="-122"/>
              </a:rPr>
              <a:t>的指令队列为</a:t>
            </a:r>
            <a:r>
              <a:rPr lang="en-US" altLang="zh-CN" sz="2800" dirty="0">
                <a:solidFill>
                  <a:srgbClr val="0000FF"/>
                </a:solidFill>
                <a:latin typeface="隶书" pitchFamily="49" charset="-122"/>
                <a:ea typeface="隶书" pitchFamily="49" charset="-122"/>
              </a:rPr>
              <a:t>4</a:t>
            </a:r>
            <a:r>
              <a:rPr lang="zh-CN" altLang="en-US" sz="2800" dirty="0">
                <a:solidFill>
                  <a:srgbClr val="0000FF"/>
                </a:solidFill>
                <a:latin typeface="隶书" pitchFamily="49" charset="-122"/>
                <a:ea typeface="隶书" pitchFamily="49" charset="-122"/>
              </a:rPr>
              <a:t>个</a:t>
            </a:r>
            <a:r>
              <a:rPr lang="zh-CN" altLang="en-US" sz="2800" dirty="0">
                <a:latin typeface="隶书" pitchFamily="49" charset="-122"/>
                <a:ea typeface="隶书" pitchFamily="49" charset="-122"/>
              </a:rPr>
              <a:t>字节，当有</a:t>
            </a:r>
            <a:r>
              <a:rPr lang="en-US" altLang="zh-CN" sz="2800" dirty="0">
                <a:latin typeface="隶书" pitchFamily="49" charset="-122"/>
                <a:ea typeface="隶书" pitchFamily="49" charset="-122"/>
              </a:rPr>
              <a:t>1</a:t>
            </a:r>
            <a:r>
              <a:rPr lang="zh-CN" altLang="en-US" sz="2800" dirty="0">
                <a:latin typeface="隶书" pitchFamily="49" charset="-122"/>
                <a:ea typeface="隶书" pitchFamily="49" charset="-122"/>
              </a:rPr>
              <a:t>字节空时，</a:t>
            </a:r>
            <a:r>
              <a:rPr lang="en-US" altLang="zh-CN" sz="2800" dirty="0">
                <a:latin typeface="隶书" pitchFamily="49" charset="-122"/>
                <a:ea typeface="隶书" pitchFamily="49" charset="-122"/>
              </a:rPr>
              <a:t>BIU</a:t>
            </a:r>
            <a:r>
              <a:rPr lang="zh-CN" altLang="en-US" sz="2800" dirty="0">
                <a:latin typeface="隶书" pitchFamily="49" charset="-122"/>
                <a:ea typeface="隶书" pitchFamily="49" charset="-122"/>
              </a:rPr>
              <a:t>开始取指令。</a:t>
            </a:r>
          </a:p>
          <a:p>
            <a:pPr marL="342900" indent="-342900" algn="just">
              <a:spcBef>
                <a:spcPct val="50000"/>
              </a:spcBef>
              <a:buClr>
                <a:schemeClr val="tx2"/>
              </a:buClr>
              <a:buFontTx/>
              <a:buChar char="•"/>
              <a:defRPr/>
            </a:pP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与</a:t>
            </a:r>
            <a:r>
              <a:rPr lang="en-US" altLang="zh-CN" sz="2800" dirty="0">
                <a:latin typeface="隶书" pitchFamily="49" charset="-122"/>
                <a:ea typeface="隶书" pitchFamily="49" charset="-122"/>
              </a:rPr>
              <a:t>8088</a:t>
            </a:r>
            <a:r>
              <a:rPr lang="zh-CN" altLang="en-US" sz="2800" dirty="0">
                <a:latin typeface="隶书" pitchFamily="49" charset="-122"/>
                <a:ea typeface="隶书" pitchFamily="49" charset="-122"/>
              </a:rPr>
              <a:t>的大部分引脚功能相同，区别在：</a:t>
            </a:r>
            <a:r>
              <a:rPr lang="en-US" altLang="zh-CN" sz="2800" dirty="0">
                <a:latin typeface="隶书" pitchFamily="49" charset="-122"/>
                <a:ea typeface="隶书" pitchFamily="49" charset="-122"/>
              </a:rPr>
              <a:t>28</a:t>
            </a:r>
            <a:r>
              <a:rPr lang="zh-CN" altLang="en-US" sz="2800" dirty="0">
                <a:latin typeface="隶书" pitchFamily="49" charset="-122"/>
                <a:ea typeface="隶书" pitchFamily="49" charset="-122"/>
              </a:rPr>
              <a:t>脚，</a:t>
            </a: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为</a:t>
            </a:r>
            <a:r>
              <a:rPr lang="en-US" altLang="zh-CN" sz="2800" dirty="0">
                <a:latin typeface="隶书" pitchFamily="49" charset="-122"/>
                <a:ea typeface="隶书" pitchFamily="49" charset="-122"/>
              </a:rPr>
              <a:t>M/IO</a:t>
            </a:r>
            <a:r>
              <a:rPr lang="zh-CN" altLang="en-US" sz="2800" dirty="0">
                <a:latin typeface="隶书" pitchFamily="49" charset="-122"/>
                <a:ea typeface="隶书" pitchFamily="49" charset="-122"/>
              </a:rPr>
              <a:t>线，</a:t>
            </a:r>
            <a:r>
              <a:rPr lang="en-US" altLang="zh-CN" sz="2800" dirty="0">
                <a:latin typeface="隶书" pitchFamily="49" charset="-122"/>
                <a:ea typeface="隶书" pitchFamily="49" charset="-122"/>
              </a:rPr>
              <a:t>8088</a:t>
            </a:r>
            <a:r>
              <a:rPr lang="zh-CN" altLang="en-US" sz="2800" dirty="0">
                <a:latin typeface="隶书" pitchFamily="49" charset="-122"/>
                <a:ea typeface="隶书" pitchFamily="49" charset="-122"/>
              </a:rPr>
              <a:t>为</a:t>
            </a:r>
            <a:r>
              <a:rPr lang="en-US" altLang="zh-CN" sz="2800" dirty="0">
                <a:latin typeface="隶书" pitchFamily="49" charset="-122"/>
                <a:ea typeface="隶书" pitchFamily="49" charset="-122"/>
              </a:rPr>
              <a:t>M/IO</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34</a:t>
            </a:r>
            <a:r>
              <a:rPr lang="zh-CN" altLang="en-US" sz="2800" dirty="0">
                <a:latin typeface="隶书" pitchFamily="49" charset="-122"/>
                <a:ea typeface="隶书" pitchFamily="49" charset="-122"/>
              </a:rPr>
              <a:t>脚，</a:t>
            </a: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为</a:t>
            </a:r>
            <a:r>
              <a:rPr lang="en-US" altLang="zh-CN" sz="2800" dirty="0">
                <a:latin typeface="隶书" pitchFamily="49" charset="-122"/>
                <a:ea typeface="隶书" pitchFamily="49" charset="-122"/>
              </a:rPr>
              <a:t>BHE</a:t>
            </a:r>
            <a:r>
              <a:rPr lang="zh-CN" altLang="en-US" sz="2800" dirty="0">
                <a:latin typeface="隶书" pitchFamily="49" charset="-122"/>
                <a:ea typeface="隶书" pitchFamily="49" charset="-122"/>
              </a:rPr>
              <a:t>，</a:t>
            </a:r>
            <a:r>
              <a:rPr lang="en-US" altLang="zh-CN" sz="2800" dirty="0">
                <a:latin typeface="隶书" pitchFamily="49" charset="-122"/>
                <a:ea typeface="隶书" pitchFamily="49" charset="-122"/>
              </a:rPr>
              <a:t>8088</a:t>
            </a:r>
            <a:r>
              <a:rPr lang="zh-CN" altLang="en-US" sz="2800" dirty="0">
                <a:latin typeface="隶书" pitchFamily="49" charset="-122"/>
                <a:ea typeface="隶书" pitchFamily="49" charset="-122"/>
              </a:rPr>
              <a:t>为</a:t>
            </a:r>
            <a:r>
              <a:rPr lang="en-US" altLang="zh-CN" sz="2800" dirty="0">
                <a:latin typeface="隶书" pitchFamily="49" charset="-122"/>
                <a:ea typeface="隶书" pitchFamily="49" charset="-122"/>
              </a:rPr>
              <a:t>SS</a:t>
            </a:r>
            <a:r>
              <a:rPr lang="en-US" altLang="zh-CN" sz="2800" baseline="-25000" dirty="0">
                <a:latin typeface="隶书" pitchFamily="49" charset="-122"/>
                <a:ea typeface="隶书" pitchFamily="49" charset="-122"/>
              </a:rPr>
              <a:t>0</a:t>
            </a:r>
            <a:r>
              <a:rPr lang="zh-CN" altLang="en-US" sz="2800" dirty="0">
                <a:latin typeface="隶书" pitchFamily="49" charset="-122"/>
                <a:ea typeface="隶书" pitchFamily="49" charset="-122"/>
              </a:rPr>
              <a:t>。</a:t>
            </a:r>
          </a:p>
        </p:txBody>
      </p:sp>
      <p:sp>
        <p:nvSpPr>
          <p:cNvPr id="58371" name="Line 6"/>
          <p:cNvSpPr>
            <a:spLocks noChangeShapeType="1"/>
          </p:cNvSpPr>
          <p:nvPr/>
        </p:nvSpPr>
        <p:spPr bwMode="auto">
          <a:xfrm>
            <a:off x="3000364" y="4286256"/>
            <a:ext cx="287338" cy="0"/>
          </a:xfrm>
          <a:prstGeom prst="line">
            <a:avLst/>
          </a:prstGeom>
          <a:noFill/>
          <a:ln w="9525">
            <a:solidFill>
              <a:schemeClr val="tx1"/>
            </a:solidFill>
            <a:round/>
            <a:headEnd/>
            <a:tailEnd/>
          </a:ln>
        </p:spPr>
        <p:txBody>
          <a:bodyPr/>
          <a:lstStyle/>
          <a:p>
            <a:endParaRPr lang="zh-CN" altLang="en-US"/>
          </a:p>
        </p:txBody>
      </p:sp>
      <p:sp>
        <p:nvSpPr>
          <p:cNvPr id="58372" name="Line 7"/>
          <p:cNvSpPr>
            <a:spLocks noChangeShapeType="1"/>
          </p:cNvSpPr>
          <p:nvPr/>
        </p:nvSpPr>
        <p:spPr bwMode="auto">
          <a:xfrm>
            <a:off x="5072066" y="4286256"/>
            <a:ext cx="287338" cy="0"/>
          </a:xfrm>
          <a:prstGeom prst="line">
            <a:avLst/>
          </a:prstGeom>
          <a:noFill/>
          <a:ln w="9525">
            <a:solidFill>
              <a:schemeClr val="tx1"/>
            </a:solidFill>
            <a:round/>
            <a:headEnd/>
            <a:tailEnd/>
          </a:ln>
        </p:spPr>
        <p:txBody>
          <a:bodyPr/>
          <a:lstStyle/>
          <a:p>
            <a:endParaRPr lang="zh-CN" altLang="en-US"/>
          </a:p>
        </p:txBody>
      </p:sp>
      <p:sp>
        <p:nvSpPr>
          <p:cNvPr id="58373" name="Line 8"/>
          <p:cNvSpPr>
            <a:spLocks noChangeShapeType="1"/>
          </p:cNvSpPr>
          <p:nvPr/>
        </p:nvSpPr>
        <p:spPr bwMode="auto">
          <a:xfrm>
            <a:off x="857224" y="4643446"/>
            <a:ext cx="504825" cy="0"/>
          </a:xfrm>
          <a:prstGeom prst="line">
            <a:avLst/>
          </a:prstGeom>
          <a:noFill/>
          <a:ln w="9525">
            <a:solidFill>
              <a:schemeClr val="tx1"/>
            </a:solidFill>
            <a:round/>
            <a:headEnd/>
            <a:tailEnd/>
          </a:ln>
        </p:spPr>
        <p:txBody>
          <a:bodyPr/>
          <a:lstStyle/>
          <a:p>
            <a:endParaRPr lang="zh-CN" altLang="en-US"/>
          </a:p>
        </p:txBody>
      </p:sp>
      <p:pic>
        <p:nvPicPr>
          <p:cNvPr id="8" name="图片 7" descr="u=3192202887,2814976863&amp;fm=23&amp;gp=0.jpg"/>
          <p:cNvPicPr>
            <a:picLocks noChangeAspect="1"/>
          </p:cNvPicPr>
          <p:nvPr/>
        </p:nvPicPr>
        <p:blipFill>
          <a:blip r:embed="rId2">
            <a:clrChange>
              <a:clrFrom>
                <a:srgbClr val="FFFFFF"/>
              </a:clrFrom>
              <a:clrTo>
                <a:srgbClr val="FFFFFF">
                  <a:alpha val="0"/>
                </a:srgbClr>
              </a:clrTo>
            </a:clrChange>
          </a:blip>
          <a:srcRect l="15000" t="17500" b="7499"/>
          <a:stretch>
            <a:fillRect/>
          </a:stretch>
        </p:blipFill>
        <p:spPr>
          <a:xfrm>
            <a:off x="6143636" y="4714860"/>
            <a:ext cx="2428872" cy="2143140"/>
          </a:xfrm>
          <a:prstGeom prst="rect">
            <a:avLst/>
          </a:prstGeom>
        </p:spPr>
      </p:pic>
    </p:spTree>
  </p:cSld>
  <p:clrMapOvr>
    <a:masterClrMapping/>
  </p:clrMapOvr>
  <p:transition spd="slow">
    <p:randomBar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ChangeArrowheads="1"/>
          </p:cNvSpPr>
          <p:nvPr/>
        </p:nvSpPr>
        <p:spPr bwMode="auto">
          <a:xfrm>
            <a:off x="687388" y="115888"/>
            <a:ext cx="7772400" cy="576262"/>
          </a:xfrm>
          <a:prstGeom prst="rect">
            <a:avLst/>
          </a:prstGeom>
          <a:noFill/>
          <a:ln w="9525">
            <a:noFill/>
            <a:miter lim="800000"/>
            <a:headEnd/>
            <a:tailEnd/>
          </a:ln>
          <a:effectLst/>
        </p:spPr>
        <p:txBody>
          <a:bodyPr lIns="92075" tIns="46038" rIns="92075" bIns="46038" anchor="ctr"/>
          <a:lstStyle/>
          <a:p>
            <a:pPr>
              <a:defRPr/>
            </a:pPr>
            <a:r>
              <a:rPr lang="en-US" altLang="zh-CN" sz="3600" dirty="0">
                <a:solidFill>
                  <a:schemeClr val="tx2"/>
                </a:solidFill>
                <a:effectLst>
                  <a:outerShdw blurRad="38100" dist="38100" dir="2700000" algn="tl">
                    <a:srgbClr val="C0C0C0"/>
                  </a:outerShdw>
                </a:effectLst>
                <a:latin typeface="隶书" pitchFamily="49" charset="-122"/>
                <a:ea typeface="隶书" pitchFamily="49" charset="-122"/>
              </a:rPr>
              <a:t>8086/8088</a:t>
            </a:r>
            <a:r>
              <a:rPr lang="zh-CN" altLang="en-US" sz="3600" dirty="0">
                <a:solidFill>
                  <a:schemeClr val="tx2"/>
                </a:solidFill>
                <a:effectLst>
                  <a:outerShdw blurRad="38100" dist="38100" dir="2700000" algn="tl">
                    <a:srgbClr val="C0C0C0"/>
                  </a:outerShdw>
                </a:effectLst>
                <a:latin typeface="隶书" pitchFamily="49" charset="-122"/>
                <a:ea typeface="隶书" pitchFamily="49" charset="-122"/>
              </a:rPr>
              <a:t>的时序与总线周期</a:t>
            </a:r>
          </a:p>
        </p:txBody>
      </p:sp>
      <p:sp>
        <p:nvSpPr>
          <p:cNvPr id="60419" name="Rectangle 5"/>
          <p:cNvSpPr>
            <a:spLocks noChangeArrowheads="1"/>
          </p:cNvSpPr>
          <p:nvPr/>
        </p:nvSpPr>
        <p:spPr bwMode="auto">
          <a:xfrm>
            <a:off x="468313" y="1000108"/>
            <a:ext cx="8351837" cy="3970318"/>
          </a:xfrm>
          <a:prstGeom prst="rect">
            <a:avLst/>
          </a:prstGeom>
          <a:noFill/>
          <a:ln w="9525">
            <a:noFill/>
            <a:miter lim="800000"/>
            <a:headEnd/>
            <a:tailEnd/>
          </a:ln>
        </p:spPr>
        <p:txBody>
          <a:bodyPr>
            <a:spAutoFit/>
          </a:bodyPr>
          <a:lstStyle/>
          <a:p>
            <a:r>
              <a:rPr lang="en-US" altLang="zh-CN" sz="2800" dirty="0">
                <a:latin typeface="隶书" pitchFamily="49" charset="-122"/>
                <a:ea typeface="隶书" pitchFamily="49" charset="-122"/>
              </a:rPr>
              <a:t>    </a:t>
            </a:r>
            <a:r>
              <a:rPr lang="zh-CN" altLang="en-US" sz="2800" dirty="0">
                <a:latin typeface="隶书" pitchFamily="49" charset="-122"/>
                <a:ea typeface="隶书" pitchFamily="49" charset="-122"/>
              </a:rPr>
              <a:t>任何一台计算机都是在一个统一的时钟信号控制下有规律的周期性的工作，并且需要精确的定时。时钟的脉冲信号一般由外部振荡器产生的。</a:t>
            </a:r>
          </a:p>
          <a:p>
            <a:r>
              <a:rPr lang="zh-CN" altLang="en-US" sz="2800" dirty="0">
                <a:latin typeface="隶书" pitchFamily="49" charset="-122"/>
                <a:ea typeface="隶书" pitchFamily="49" charset="-122"/>
              </a:rPr>
              <a:t>    由于各种指令功能不同，所占用的字节数不同，操作过程不同，故执行的状态和所用的时间也就有所不同。</a:t>
            </a:r>
          </a:p>
          <a:p>
            <a:endParaRPr lang="zh-CN" altLang="en-US" sz="2800" dirty="0">
              <a:latin typeface="隶书" pitchFamily="49" charset="-122"/>
              <a:ea typeface="隶书" pitchFamily="49" charset="-122"/>
            </a:endParaRPr>
          </a:p>
          <a:p>
            <a:r>
              <a:rPr lang="zh-CN" altLang="en-US" sz="2800" dirty="0">
                <a:latin typeface="隶书" pitchFamily="49" charset="-122"/>
                <a:ea typeface="隶书" pitchFamily="49" charset="-122"/>
              </a:rPr>
              <a:t>    </a:t>
            </a:r>
            <a:r>
              <a:rPr lang="zh-CN" altLang="en-US" sz="2800" dirty="0">
                <a:solidFill>
                  <a:srgbClr val="0000FF"/>
                </a:solidFill>
                <a:latin typeface="隶书" pitchFamily="49" charset="-122"/>
                <a:ea typeface="隶书" pitchFamily="49" charset="-122"/>
              </a:rPr>
              <a:t>一般的周期状态分为三种：</a:t>
            </a:r>
            <a:r>
              <a:rPr lang="zh-CN" altLang="en-US" sz="2800" u="sng" dirty="0">
                <a:solidFill>
                  <a:srgbClr val="0000FF"/>
                </a:solidFill>
                <a:latin typeface="隶书" pitchFamily="49" charset="-122"/>
                <a:ea typeface="隶书" pitchFamily="49" charset="-122"/>
              </a:rPr>
              <a:t>时钟周期、总钱周期和指令周期</a:t>
            </a:r>
            <a:r>
              <a:rPr lang="zh-CN" altLang="en-US" sz="2800" dirty="0">
                <a:solidFill>
                  <a:srgbClr val="0000FF"/>
                </a:solidFill>
                <a:latin typeface="隶书" pitchFamily="49" charset="-122"/>
                <a:ea typeface="隶书" pitchFamily="49" charset="-122"/>
              </a:rPr>
              <a:t>。</a:t>
            </a:r>
          </a:p>
        </p:txBody>
      </p:sp>
      <p:pic>
        <p:nvPicPr>
          <p:cNvPr id="5" name="图片 4" descr="未命名.JPG"/>
          <p:cNvPicPr>
            <a:picLocks noChangeAspect="1"/>
          </p:cNvPicPr>
          <p:nvPr/>
        </p:nvPicPr>
        <p:blipFill>
          <a:blip r:embed="rId2">
            <a:clrChange>
              <a:clrFrom>
                <a:srgbClr val="FDFDFD"/>
              </a:clrFrom>
              <a:clrTo>
                <a:srgbClr val="FDFDFD">
                  <a:alpha val="0"/>
                </a:srgbClr>
              </a:clrTo>
            </a:clrChange>
          </a:blip>
          <a:stretch>
            <a:fillRect/>
          </a:stretch>
        </p:blipFill>
        <p:spPr>
          <a:xfrm>
            <a:off x="1285852" y="5143512"/>
            <a:ext cx="6667500" cy="1480185"/>
          </a:xfrm>
          <a:prstGeom prst="rect">
            <a:avLst/>
          </a:prstGeom>
        </p:spPr>
      </p:pic>
    </p:spTree>
  </p:cSld>
  <p:clrMapOvr>
    <a:masterClrMapping/>
  </p:clrMapOvr>
  <p:transition spd="slow">
    <p:randomBar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16" name="Rectangle 316"/>
          <p:cNvSpPr>
            <a:spLocks noChangeArrowheads="1"/>
          </p:cNvSpPr>
          <p:nvPr/>
        </p:nvSpPr>
        <p:spPr bwMode="auto">
          <a:xfrm>
            <a:off x="2555875" y="352425"/>
            <a:ext cx="3744913" cy="576263"/>
          </a:xfrm>
          <a:prstGeom prst="rect">
            <a:avLst/>
          </a:prstGeom>
          <a:noFill/>
          <a:ln w="9525">
            <a:noFill/>
            <a:miter lim="800000"/>
            <a:headEnd/>
            <a:tailEnd/>
          </a:ln>
          <a:effectLst/>
        </p:spPr>
        <p:txBody>
          <a:bodyPr lIns="92075" tIns="46038" rIns="92075" bIns="46038" anchor="ctr"/>
          <a:lstStyle/>
          <a:p>
            <a:pPr algn="ctr">
              <a:defRPr/>
            </a:pPr>
            <a:r>
              <a:rPr lang="zh-CN" altLang="en-US" sz="2800" b="1" dirty="0">
                <a:solidFill>
                  <a:srgbClr val="0000FF"/>
                </a:solidFill>
                <a:effectLst>
                  <a:outerShdw blurRad="38100" dist="38100" dir="2700000" algn="tl">
                    <a:srgbClr val="C0C0C0"/>
                  </a:outerShdw>
                </a:effectLst>
                <a:latin typeface="隶书" pitchFamily="49" charset="-122"/>
                <a:ea typeface="隶书" pitchFamily="49" charset="-122"/>
              </a:rPr>
              <a:t>三种时钟周期</a:t>
            </a:r>
          </a:p>
        </p:txBody>
      </p:sp>
      <p:grpSp>
        <p:nvGrpSpPr>
          <p:cNvPr id="61443" name="Group 319"/>
          <p:cNvGrpSpPr>
            <a:grpSpLocks/>
          </p:cNvGrpSpPr>
          <p:nvPr/>
        </p:nvGrpSpPr>
        <p:grpSpPr bwMode="auto">
          <a:xfrm>
            <a:off x="323850" y="1143000"/>
            <a:ext cx="8497888" cy="2770188"/>
            <a:chOff x="249" y="1005"/>
            <a:chExt cx="5353" cy="1745"/>
          </a:xfrm>
        </p:grpSpPr>
        <p:sp>
          <p:nvSpPr>
            <p:cNvPr id="61444" name="Line 157"/>
            <p:cNvSpPr>
              <a:spLocks noChangeShapeType="1"/>
            </p:cNvSpPr>
            <p:nvPr/>
          </p:nvSpPr>
          <p:spPr bwMode="auto">
            <a:xfrm>
              <a:off x="930" y="1344"/>
              <a:ext cx="0" cy="1361"/>
            </a:xfrm>
            <a:prstGeom prst="line">
              <a:avLst/>
            </a:prstGeom>
            <a:noFill/>
            <a:ln w="9525">
              <a:solidFill>
                <a:schemeClr val="tx1"/>
              </a:solidFill>
              <a:prstDash val="dash"/>
              <a:round/>
              <a:headEnd/>
              <a:tailEnd/>
            </a:ln>
          </p:spPr>
          <p:txBody>
            <a:bodyPr/>
            <a:lstStyle/>
            <a:p>
              <a:endParaRPr lang="zh-CN" altLang="en-US"/>
            </a:p>
          </p:txBody>
        </p:sp>
        <p:sp>
          <p:nvSpPr>
            <p:cNvPr id="61445" name="Line 158"/>
            <p:cNvSpPr>
              <a:spLocks noChangeShapeType="1"/>
            </p:cNvSpPr>
            <p:nvPr/>
          </p:nvSpPr>
          <p:spPr bwMode="auto">
            <a:xfrm>
              <a:off x="1293" y="1344"/>
              <a:ext cx="0" cy="408"/>
            </a:xfrm>
            <a:prstGeom prst="line">
              <a:avLst/>
            </a:prstGeom>
            <a:noFill/>
            <a:ln w="9525">
              <a:solidFill>
                <a:schemeClr val="tx1"/>
              </a:solidFill>
              <a:prstDash val="dash"/>
              <a:round/>
              <a:headEnd/>
              <a:tailEnd/>
            </a:ln>
          </p:spPr>
          <p:txBody>
            <a:bodyPr/>
            <a:lstStyle/>
            <a:p>
              <a:endParaRPr lang="zh-CN" altLang="en-US"/>
            </a:p>
          </p:txBody>
        </p:sp>
        <p:sp>
          <p:nvSpPr>
            <p:cNvPr id="61446" name="Line 159"/>
            <p:cNvSpPr>
              <a:spLocks noChangeShapeType="1"/>
            </p:cNvSpPr>
            <p:nvPr/>
          </p:nvSpPr>
          <p:spPr bwMode="auto">
            <a:xfrm>
              <a:off x="2744" y="1344"/>
              <a:ext cx="0" cy="861"/>
            </a:xfrm>
            <a:prstGeom prst="line">
              <a:avLst/>
            </a:prstGeom>
            <a:noFill/>
            <a:ln w="9525">
              <a:solidFill>
                <a:schemeClr val="tx1"/>
              </a:solidFill>
              <a:prstDash val="dash"/>
              <a:round/>
              <a:headEnd/>
              <a:tailEnd/>
            </a:ln>
          </p:spPr>
          <p:txBody>
            <a:bodyPr/>
            <a:lstStyle/>
            <a:p>
              <a:endParaRPr lang="zh-CN" altLang="en-US"/>
            </a:p>
          </p:txBody>
        </p:sp>
        <p:sp>
          <p:nvSpPr>
            <p:cNvPr id="61447" name="Line 223"/>
            <p:cNvSpPr>
              <a:spLocks noChangeShapeType="1"/>
            </p:cNvSpPr>
            <p:nvPr/>
          </p:nvSpPr>
          <p:spPr bwMode="auto">
            <a:xfrm>
              <a:off x="930" y="1661"/>
              <a:ext cx="3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1448" name="Rectangle 224"/>
            <p:cNvSpPr>
              <a:spLocks noChangeArrowheads="1"/>
            </p:cNvSpPr>
            <p:nvPr/>
          </p:nvSpPr>
          <p:spPr bwMode="auto">
            <a:xfrm>
              <a:off x="1383" y="1522"/>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时钟周期</a:t>
              </a:r>
              <a:endParaRPr kumimoji="1" lang="zh-CN" altLang="en-US" sz="2400">
                <a:latin typeface="Verdana" pitchFamily="34" charset="0"/>
                <a:ea typeface="隶书" pitchFamily="49" charset="-122"/>
              </a:endParaRPr>
            </a:p>
          </p:txBody>
        </p:sp>
        <p:sp>
          <p:nvSpPr>
            <p:cNvPr id="61449" name="Line 225"/>
            <p:cNvSpPr>
              <a:spLocks noChangeShapeType="1"/>
            </p:cNvSpPr>
            <p:nvPr/>
          </p:nvSpPr>
          <p:spPr bwMode="auto">
            <a:xfrm>
              <a:off x="930" y="1979"/>
              <a:ext cx="181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1450" name="Line 226"/>
            <p:cNvSpPr>
              <a:spLocks noChangeShapeType="1"/>
            </p:cNvSpPr>
            <p:nvPr/>
          </p:nvSpPr>
          <p:spPr bwMode="auto">
            <a:xfrm>
              <a:off x="4558" y="1343"/>
              <a:ext cx="0" cy="862"/>
            </a:xfrm>
            <a:prstGeom prst="line">
              <a:avLst/>
            </a:prstGeom>
            <a:noFill/>
            <a:ln w="9525">
              <a:solidFill>
                <a:schemeClr val="tx1"/>
              </a:solidFill>
              <a:prstDash val="dash"/>
              <a:round/>
              <a:headEnd/>
              <a:tailEnd/>
            </a:ln>
          </p:spPr>
          <p:txBody>
            <a:bodyPr/>
            <a:lstStyle/>
            <a:p>
              <a:endParaRPr lang="zh-CN" altLang="en-US"/>
            </a:p>
          </p:txBody>
        </p:sp>
        <p:sp>
          <p:nvSpPr>
            <p:cNvPr id="61451" name="Line 227"/>
            <p:cNvSpPr>
              <a:spLocks noChangeShapeType="1"/>
            </p:cNvSpPr>
            <p:nvPr/>
          </p:nvSpPr>
          <p:spPr bwMode="auto">
            <a:xfrm>
              <a:off x="2745" y="1979"/>
              <a:ext cx="181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1452" name="Line 228"/>
            <p:cNvSpPr>
              <a:spLocks noChangeShapeType="1"/>
            </p:cNvSpPr>
            <p:nvPr/>
          </p:nvSpPr>
          <p:spPr bwMode="auto">
            <a:xfrm>
              <a:off x="5193" y="1298"/>
              <a:ext cx="0" cy="1361"/>
            </a:xfrm>
            <a:prstGeom prst="line">
              <a:avLst/>
            </a:prstGeom>
            <a:noFill/>
            <a:ln w="9525">
              <a:solidFill>
                <a:schemeClr val="tx1"/>
              </a:solidFill>
              <a:prstDash val="dash"/>
              <a:round/>
              <a:headEnd/>
              <a:tailEnd/>
            </a:ln>
          </p:spPr>
          <p:txBody>
            <a:bodyPr/>
            <a:lstStyle/>
            <a:p>
              <a:endParaRPr lang="zh-CN" altLang="en-US"/>
            </a:p>
          </p:txBody>
        </p:sp>
        <p:sp>
          <p:nvSpPr>
            <p:cNvPr id="61453" name="Line 229"/>
            <p:cNvSpPr>
              <a:spLocks noChangeShapeType="1"/>
            </p:cNvSpPr>
            <p:nvPr/>
          </p:nvSpPr>
          <p:spPr bwMode="auto">
            <a:xfrm>
              <a:off x="930" y="2523"/>
              <a:ext cx="42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1454" name="Rectangle 230"/>
            <p:cNvSpPr>
              <a:spLocks noChangeArrowheads="1"/>
            </p:cNvSpPr>
            <p:nvPr/>
          </p:nvSpPr>
          <p:spPr bwMode="auto">
            <a:xfrm>
              <a:off x="1429"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1455" name="Rectangle 231"/>
            <p:cNvSpPr>
              <a:spLocks noChangeArrowheads="1"/>
            </p:cNvSpPr>
            <p:nvPr/>
          </p:nvSpPr>
          <p:spPr bwMode="auto">
            <a:xfrm>
              <a:off x="3291"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1456" name="Rectangle 232"/>
            <p:cNvSpPr>
              <a:spLocks noChangeArrowheads="1"/>
            </p:cNvSpPr>
            <p:nvPr/>
          </p:nvSpPr>
          <p:spPr bwMode="auto">
            <a:xfrm>
              <a:off x="2611" y="2520"/>
              <a:ext cx="767"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指令周期</a:t>
              </a:r>
              <a:endParaRPr kumimoji="1" lang="zh-CN" altLang="en-US" sz="2400">
                <a:latin typeface="Verdana" pitchFamily="34" charset="0"/>
                <a:ea typeface="隶书" pitchFamily="49" charset="-122"/>
              </a:endParaRPr>
            </a:p>
          </p:txBody>
        </p:sp>
        <p:sp>
          <p:nvSpPr>
            <p:cNvPr id="61457" name="Rectangle 114"/>
            <p:cNvSpPr>
              <a:spLocks noChangeArrowheads="1"/>
            </p:cNvSpPr>
            <p:nvPr/>
          </p:nvSpPr>
          <p:spPr bwMode="auto">
            <a:xfrm>
              <a:off x="249" y="1237"/>
              <a:ext cx="217" cy="172"/>
            </a:xfrm>
            <a:prstGeom prst="rect">
              <a:avLst/>
            </a:prstGeom>
            <a:noFill/>
            <a:ln w="12700">
              <a:noFill/>
              <a:miter lim="800000"/>
              <a:headEnd/>
              <a:tailEnd/>
            </a:ln>
          </p:spPr>
          <p:txBody>
            <a:bodyPr wrap="none" lIns="0" tIns="0" rIns="0" bIns="0">
              <a:spAutoFit/>
            </a:bodyPr>
            <a:lstStyle/>
            <a:p>
              <a:r>
                <a:rPr kumimoji="1" lang="en-US" altLang="zh-CN">
                  <a:solidFill>
                    <a:srgbClr val="000000"/>
                  </a:solidFill>
                  <a:latin typeface="宋体" pitchFamily="2" charset="-122"/>
                </a:rPr>
                <a:t>CLK</a:t>
              </a:r>
              <a:endParaRPr kumimoji="1" lang="en-US" altLang="zh-CN" sz="2400">
                <a:latin typeface="Verdana" pitchFamily="34" charset="0"/>
              </a:endParaRPr>
            </a:p>
          </p:txBody>
        </p:sp>
        <p:sp>
          <p:nvSpPr>
            <p:cNvPr id="61458" name="Rectangle 222"/>
            <p:cNvSpPr>
              <a:spLocks noChangeArrowheads="1"/>
            </p:cNvSpPr>
            <p:nvPr/>
          </p:nvSpPr>
          <p:spPr bwMode="auto">
            <a:xfrm>
              <a:off x="4740" y="1162"/>
              <a:ext cx="144" cy="173"/>
            </a:xfrm>
            <a:prstGeom prst="rect">
              <a:avLst/>
            </a:prstGeom>
            <a:noFill/>
            <a:ln w="12700">
              <a:noFill/>
              <a:miter lim="800000"/>
              <a:headEnd/>
              <a:tailEnd/>
            </a:ln>
          </p:spPr>
          <p:txBody>
            <a:bodyPr wrap="none" lIns="0" tIns="0" rIns="0" bIns="0">
              <a:spAutoFit/>
            </a:bodyPr>
            <a:lstStyle/>
            <a:p>
              <a:r>
                <a:rPr kumimoji="1" lang="en-US" altLang="zh-CN" b="1">
                  <a:solidFill>
                    <a:srgbClr val="000000"/>
                  </a:solidFill>
                </a:rPr>
                <a:t>…</a:t>
              </a:r>
              <a:endParaRPr kumimoji="1" lang="en-US" altLang="zh-CN" sz="2400" b="1">
                <a:latin typeface="Verdana" pitchFamily="34" charset="0"/>
              </a:endParaRPr>
            </a:p>
          </p:txBody>
        </p:sp>
        <p:sp>
          <p:nvSpPr>
            <p:cNvPr id="61459" name="Line 246"/>
            <p:cNvSpPr>
              <a:spLocks noChangeShapeType="1"/>
            </p:cNvSpPr>
            <p:nvPr/>
          </p:nvSpPr>
          <p:spPr bwMode="auto">
            <a:xfrm>
              <a:off x="611" y="1385"/>
              <a:ext cx="136" cy="0"/>
            </a:xfrm>
            <a:prstGeom prst="line">
              <a:avLst/>
            </a:prstGeom>
            <a:noFill/>
            <a:ln w="12700">
              <a:solidFill>
                <a:schemeClr val="tx1"/>
              </a:solidFill>
              <a:round/>
              <a:headEnd/>
              <a:tailEnd/>
            </a:ln>
          </p:spPr>
          <p:txBody>
            <a:bodyPr/>
            <a:lstStyle/>
            <a:p>
              <a:endParaRPr lang="zh-CN" altLang="en-US"/>
            </a:p>
          </p:txBody>
        </p:sp>
        <p:sp>
          <p:nvSpPr>
            <p:cNvPr id="61460" name="Line 247"/>
            <p:cNvSpPr>
              <a:spLocks noChangeShapeType="1"/>
            </p:cNvSpPr>
            <p:nvPr/>
          </p:nvSpPr>
          <p:spPr bwMode="auto">
            <a:xfrm flipV="1">
              <a:off x="747" y="1204"/>
              <a:ext cx="45" cy="181"/>
            </a:xfrm>
            <a:prstGeom prst="line">
              <a:avLst/>
            </a:prstGeom>
            <a:noFill/>
            <a:ln w="12700">
              <a:solidFill>
                <a:schemeClr val="tx1"/>
              </a:solidFill>
              <a:round/>
              <a:headEnd/>
              <a:tailEnd/>
            </a:ln>
          </p:spPr>
          <p:txBody>
            <a:bodyPr/>
            <a:lstStyle/>
            <a:p>
              <a:endParaRPr lang="zh-CN" altLang="en-US"/>
            </a:p>
          </p:txBody>
        </p:sp>
        <p:sp>
          <p:nvSpPr>
            <p:cNvPr id="61461" name="Line 248"/>
            <p:cNvSpPr>
              <a:spLocks noChangeShapeType="1"/>
            </p:cNvSpPr>
            <p:nvPr/>
          </p:nvSpPr>
          <p:spPr bwMode="auto">
            <a:xfrm>
              <a:off x="792" y="1201"/>
              <a:ext cx="136" cy="0"/>
            </a:xfrm>
            <a:prstGeom prst="line">
              <a:avLst/>
            </a:prstGeom>
            <a:noFill/>
            <a:ln w="12700">
              <a:solidFill>
                <a:schemeClr val="tx1"/>
              </a:solidFill>
              <a:round/>
              <a:headEnd/>
              <a:tailEnd/>
            </a:ln>
          </p:spPr>
          <p:txBody>
            <a:bodyPr/>
            <a:lstStyle/>
            <a:p>
              <a:endParaRPr lang="zh-CN" altLang="en-US"/>
            </a:p>
          </p:txBody>
        </p:sp>
        <p:sp>
          <p:nvSpPr>
            <p:cNvPr id="61462" name="Line 249"/>
            <p:cNvSpPr>
              <a:spLocks noChangeShapeType="1"/>
            </p:cNvSpPr>
            <p:nvPr/>
          </p:nvSpPr>
          <p:spPr bwMode="auto">
            <a:xfrm flipH="1" flipV="1">
              <a:off x="928" y="1196"/>
              <a:ext cx="46" cy="189"/>
            </a:xfrm>
            <a:prstGeom prst="line">
              <a:avLst/>
            </a:prstGeom>
            <a:noFill/>
            <a:ln w="12700">
              <a:solidFill>
                <a:schemeClr val="tx1"/>
              </a:solidFill>
              <a:round/>
              <a:headEnd/>
              <a:tailEnd/>
            </a:ln>
          </p:spPr>
          <p:txBody>
            <a:bodyPr/>
            <a:lstStyle/>
            <a:p>
              <a:endParaRPr lang="zh-CN" altLang="en-US"/>
            </a:p>
          </p:txBody>
        </p:sp>
        <p:sp>
          <p:nvSpPr>
            <p:cNvPr id="61463" name="Line 250"/>
            <p:cNvSpPr>
              <a:spLocks noChangeShapeType="1"/>
            </p:cNvSpPr>
            <p:nvPr/>
          </p:nvSpPr>
          <p:spPr bwMode="auto">
            <a:xfrm>
              <a:off x="974" y="1393"/>
              <a:ext cx="136" cy="0"/>
            </a:xfrm>
            <a:prstGeom prst="line">
              <a:avLst/>
            </a:prstGeom>
            <a:noFill/>
            <a:ln w="12700">
              <a:solidFill>
                <a:schemeClr val="tx1"/>
              </a:solidFill>
              <a:round/>
              <a:headEnd/>
              <a:tailEnd/>
            </a:ln>
          </p:spPr>
          <p:txBody>
            <a:bodyPr/>
            <a:lstStyle/>
            <a:p>
              <a:endParaRPr lang="zh-CN" altLang="en-US"/>
            </a:p>
          </p:txBody>
        </p:sp>
        <p:sp>
          <p:nvSpPr>
            <p:cNvPr id="61464" name="Line 251"/>
            <p:cNvSpPr>
              <a:spLocks noChangeShapeType="1"/>
            </p:cNvSpPr>
            <p:nvPr/>
          </p:nvSpPr>
          <p:spPr bwMode="auto">
            <a:xfrm flipV="1">
              <a:off x="1110" y="1212"/>
              <a:ext cx="45" cy="181"/>
            </a:xfrm>
            <a:prstGeom prst="line">
              <a:avLst/>
            </a:prstGeom>
            <a:noFill/>
            <a:ln w="12700">
              <a:solidFill>
                <a:schemeClr val="tx1"/>
              </a:solidFill>
              <a:round/>
              <a:headEnd/>
              <a:tailEnd/>
            </a:ln>
          </p:spPr>
          <p:txBody>
            <a:bodyPr/>
            <a:lstStyle/>
            <a:p>
              <a:endParaRPr lang="zh-CN" altLang="en-US"/>
            </a:p>
          </p:txBody>
        </p:sp>
        <p:sp>
          <p:nvSpPr>
            <p:cNvPr id="61465" name="Line 252"/>
            <p:cNvSpPr>
              <a:spLocks noChangeShapeType="1"/>
            </p:cNvSpPr>
            <p:nvPr/>
          </p:nvSpPr>
          <p:spPr bwMode="auto">
            <a:xfrm>
              <a:off x="1155" y="1209"/>
              <a:ext cx="136" cy="0"/>
            </a:xfrm>
            <a:prstGeom prst="line">
              <a:avLst/>
            </a:prstGeom>
            <a:noFill/>
            <a:ln w="12700">
              <a:solidFill>
                <a:schemeClr val="tx1"/>
              </a:solidFill>
              <a:round/>
              <a:headEnd/>
              <a:tailEnd/>
            </a:ln>
          </p:spPr>
          <p:txBody>
            <a:bodyPr/>
            <a:lstStyle/>
            <a:p>
              <a:endParaRPr lang="zh-CN" altLang="en-US"/>
            </a:p>
          </p:txBody>
        </p:sp>
        <p:sp>
          <p:nvSpPr>
            <p:cNvPr id="61466" name="Line 253"/>
            <p:cNvSpPr>
              <a:spLocks noChangeShapeType="1"/>
            </p:cNvSpPr>
            <p:nvPr/>
          </p:nvSpPr>
          <p:spPr bwMode="auto">
            <a:xfrm flipH="1" flipV="1">
              <a:off x="1291" y="1204"/>
              <a:ext cx="46" cy="189"/>
            </a:xfrm>
            <a:prstGeom prst="line">
              <a:avLst/>
            </a:prstGeom>
            <a:noFill/>
            <a:ln w="12700">
              <a:solidFill>
                <a:schemeClr val="tx1"/>
              </a:solidFill>
              <a:round/>
              <a:headEnd/>
              <a:tailEnd/>
            </a:ln>
          </p:spPr>
          <p:txBody>
            <a:bodyPr/>
            <a:lstStyle/>
            <a:p>
              <a:endParaRPr lang="zh-CN" altLang="en-US"/>
            </a:p>
          </p:txBody>
        </p:sp>
        <p:sp>
          <p:nvSpPr>
            <p:cNvPr id="61467" name="Line 254"/>
            <p:cNvSpPr>
              <a:spLocks noChangeShapeType="1"/>
            </p:cNvSpPr>
            <p:nvPr/>
          </p:nvSpPr>
          <p:spPr bwMode="auto">
            <a:xfrm>
              <a:off x="1338" y="1385"/>
              <a:ext cx="136" cy="0"/>
            </a:xfrm>
            <a:prstGeom prst="line">
              <a:avLst/>
            </a:prstGeom>
            <a:noFill/>
            <a:ln w="12700">
              <a:solidFill>
                <a:schemeClr val="tx1"/>
              </a:solidFill>
              <a:round/>
              <a:headEnd/>
              <a:tailEnd/>
            </a:ln>
          </p:spPr>
          <p:txBody>
            <a:bodyPr/>
            <a:lstStyle/>
            <a:p>
              <a:endParaRPr lang="zh-CN" altLang="en-US"/>
            </a:p>
          </p:txBody>
        </p:sp>
        <p:sp>
          <p:nvSpPr>
            <p:cNvPr id="61468" name="Line 255"/>
            <p:cNvSpPr>
              <a:spLocks noChangeShapeType="1"/>
            </p:cNvSpPr>
            <p:nvPr/>
          </p:nvSpPr>
          <p:spPr bwMode="auto">
            <a:xfrm flipV="1">
              <a:off x="1474" y="1204"/>
              <a:ext cx="45" cy="181"/>
            </a:xfrm>
            <a:prstGeom prst="line">
              <a:avLst/>
            </a:prstGeom>
            <a:noFill/>
            <a:ln w="12700">
              <a:solidFill>
                <a:schemeClr val="tx1"/>
              </a:solidFill>
              <a:round/>
              <a:headEnd/>
              <a:tailEnd/>
            </a:ln>
          </p:spPr>
          <p:txBody>
            <a:bodyPr/>
            <a:lstStyle/>
            <a:p>
              <a:endParaRPr lang="zh-CN" altLang="en-US"/>
            </a:p>
          </p:txBody>
        </p:sp>
        <p:sp>
          <p:nvSpPr>
            <p:cNvPr id="61469" name="Line 256"/>
            <p:cNvSpPr>
              <a:spLocks noChangeShapeType="1"/>
            </p:cNvSpPr>
            <p:nvPr/>
          </p:nvSpPr>
          <p:spPr bwMode="auto">
            <a:xfrm>
              <a:off x="1519" y="1201"/>
              <a:ext cx="136" cy="0"/>
            </a:xfrm>
            <a:prstGeom prst="line">
              <a:avLst/>
            </a:prstGeom>
            <a:noFill/>
            <a:ln w="12700">
              <a:solidFill>
                <a:schemeClr val="tx1"/>
              </a:solidFill>
              <a:round/>
              <a:headEnd/>
              <a:tailEnd/>
            </a:ln>
          </p:spPr>
          <p:txBody>
            <a:bodyPr/>
            <a:lstStyle/>
            <a:p>
              <a:endParaRPr lang="zh-CN" altLang="en-US"/>
            </a:p>
          </p:txBody>
        </p:sp>
        <p:sp>
          <p:nvSpPr>
            <p:cNvPr id="61470" name="Line 257"/>
            <p:cNvSpPr>
              <a:spLocks noChangeShapeType="1"/>
            </p:cNvSpPr>
            <p:nvPr/>
          </p:nvSpPr>
          <p:spPr bwMode="auto">
            <a:xfrm flipH="1" flipV="1">
              <a:off x="1655" y="1196"/>
              <a:ext cx="46" cy="189"/>
            </a:xfrm>
            <a:prstGeom prst="line">
              <a:avLst/>
            </a:prstGeom>
            <a:noFill/>
            <a:ln w="12700">
              <a:solidFill>
                <a:schemeClr val="tx1"/>
              </a:solidFill>
              <a:round/>
              <a:headEnd/>
              <a:tailEnd/>
            </a:ln>
          </p:spPr>
          <p:txBody>
            <a:bodyPr/>
            <a:lstStyle/>
            <a:p>
              <a:endParaRPr lang="zh-CN" altLang="en-US"/>
            </a:p>
          </p:txBody>
        </p:sp>
        <p:sp>
          <p:nvSpPr>
            <p:cNvPr id="61471" name="Line 258"/>
            <p:cNvSpPr>
              <a:spLocks noChangeShapeType="1"/>
            </p:cNvSpPr>
            <p:nvPr/>
          </p:nvSpPr>
          <p:spPr bwMode="auto">
            <a:xfrm>
              <a:off x="1701" y="1393"/>
              <a:ext cx="136" cy="0"/>
            </a:xfrm>
            <a:prstGeom prst="line">
              <a:avLst/>
            </a:prstGeom>
            <a:noFill/>
            <a:ln w="12700">
              <a:solidFill>
                <a:schemeClr val="tx1"/>
              </a:solidFill>
              <a:round/>
              <a:headEnd/>
              <a:tailEnd/>
            </a:ln>
          </p:spPr>
          <p:txBody>
            <a:bodyPr/>
            <a:lstStyle/>
            <a:p>
              <a:endParaRPr lang="zh-CN" altLang="en-US"/>
            </a:p>
          </p:txBody>
        </p:sp>
        <p:sp>
          <p:nvSpPr>
            <p:cNvPr id="61472" name="Line 259"/>
            <p:cNvSpPr>
              <a:spLocks noChangeShapeType="1"/>
            </p:cNvSpPr>
            <p:nvPr/>
          </p:nvSpPr>
          <p:spPr bwMode="auto">
            <a:xfrm flipV="1">
              <a:off x="1837" y="1212"/>
              <a:ext cx="45" cy="181"/>
            </a:xfrm>
            <a:prstGeom prst="line">
              <a:avLst/>
            </a:prstGeom>
            <a:noFill/>
            <a:ln w="12700">
              <a:solidFill>
                <a:schemeClr val="tx1"/>
              </a:solidFill>
              <a:round/>
              <a:headEnd/>
              <a:tailEnd/>
            </a:ln>
          </p:spPr>
          <p:txBody>
            <a:bodyPr/>
            <a:lstStyle/>
            <a:p>
              <a:endParaRPr lang="zh-CN" altLang="en-US"/>
            </a:p>
          </p:txBody>
        </p:sp>
        <p:sp>
          <p:nvSpPr>
            <p:cNvPr id="61473" name="Line 260"/>
            <p:cNvSpPr>
              <a:spLocks noChangeShapeType="1"/>
            </p:cNvSpPr>
            <p:nvPr/>
          </p:nvSpPr>
          <p:spPr bwMode="auto">
            <a:xfrm>
              <a:off x="1882" y="1209"/>
              <a:ext cx="136" cy="0"/>
            </a:xfrm>
            <a:prstGeom prst="line">
              <a:avLst/>
            </a:prstGeom>
            <a:noFill/>
            <a:ln w="12700">
              <a:solidFill>
                <a:schemeClr val="tx1"/>
              </a:solidFill>
              <a:round/>
              <a:headEnd/>
              <a:tailEnd/>
            </a:ln>
          </p:spPr>
          <p:txBody>
            <a:bodyPr/>
            <a:lstStyle/>
            <a:p>
              <a:endParaRPr lang="zh-CN" altLang="en-US"/>
            </a:p>
          </p:txBody>
        </p:sp>
        <p:sp>
          <p:nvSpPr>
            <p:cNvPr id="61474" name="Line 261"/>
            <p:cNvSpPr>
              <a:spLocks noChangeShapeType="1"/>
            </p:cNvSpPr>
            <p:nvPr/>
          </p:nvSpPr>
          <p:spPr bwMode="auto">
            <a:xfrm flipH="1" flipV="1">
              <a:off x="2018" y="1204"/>
              <a:ext cx="46" cy="189"/>
            </a:xfrm>
            <a:prstGeom prst="line">
              <a:avLst/>
            </a:prstGeom>
            <a:noFill/>
            <a:ln w="12700">
              <a:solidFill>
                <a:schemeClr val="tx1"/>
              </a:solidFill>
              <a:round/>
              <a:headEnd/>
              <a:tailEnd/>
            </a:ln>
          </p:spPr>
          <p:txBody>
            <a:bodyPr/>
            <a:lstStyle/>
            <a:p>
              <a:endParaRPr lang="zh-CN" altLang="en-US"/>
            </a:p>
          </p:txBody>
        </p:sp>
        <p:sp>
          <p:nvSpPr>
            <p:cNvPr id="61475" name="Line 262"/>
            <p:cNvSpPr>
              <a:spLocks noChangeShapeType="1"/>
            </p:cNvSpPr>
            <p:nvPr/>
          </p:nvSpPr>
          <p:spPr bwMode="auto">
            <a:xfrm>
              <a:off x="2063" y="1393"/>
              <a:ext cx="136" cy="0"/>
            </a:xfrm>
            <a:prstGeom prst="line">
              <a:avLst/>
            </a:prstGeom>
            <a:noFill/>
            <a:ln w="12700">
              <a:solidFill>
                <a:schemeClr val="tx1"/>
              </a:solidFill>
              <a:round/>
              <a:headEnd/>
              <a:tailEnd/>
            </a:ln>
          </p:spPr>
          <p:txBody>
            <a:bodyPr/>
            <a:lstStyle/>
            <a:p>
              <a:endParaRPr lang="zh-CN" altLang="en-US"/>
            </a:p>
          </p:txBody>
        </p:sp>
        <p:sp>
          <p:nvSpPr>
            <p:cNvPr id="61476" name="Line 263"/>
            <p:cNvSpPr>
              <a:spLocks noChangeShapeType="1"/>
            </p:cNvSpPr>
            <p:nvPr/>
          </p:nvSpPr>
          <p:spPr bwMode="auto">
            <a:xfrm flipV="1">
              <a:off x="2199" y="1212"/>
              <a:ext cx="45" cy="181"/>
            </a:xfrm>
            <a:prstGeom prst="line">
              <a:avLst/>
            </a:prstGeom>
            <a:noFill/>
            <a:ln w="12700">
              <a:solidFill>
                <a:schemeClr val="tx1"/>
              </a:solidFill>
              <a:round/>
              <a:headEnd/>
              <a:tailEnd/>
            </a:ln>
          </p:spPr>
          <p:txBody>
            <a:bodyPr/>
            <a:lstStyle/>
            <a:p>
              <a:endParaRPr lang="zh-CN" altLang="en-US"/>
            </a:p>
          </p:txBody>
        </p:sp>
        <p:sp>
          <p:nvSpPr>
            <p:cNvPr id="61477" name="Line 264"/>
            <p:cNvSpPr>
              <a:spLocks noChangeShapeType="1"/>
            </p:cNvSpPr>
            <p:nvPr/>
          </p:nvSpPr>
          <p:spPr bwMode="auto">
            <a:xfrm>
              <a:off x="2244" y="1209"/>
              <a:ext cx="136" cy="0"/>
            </a:xfrm>
            <a:prstGeom prst="line">
              <a:avLst/>
            </a:prstGeom>
            <a:noFill/>
            <a:ln w="12700">
              <a:solidFill>
                <a:schemeClr val="tx1"/>
              </a:solidFill>
              <a:round/>
              <a:headEnd/>
              <a:tailEnd/>
            </a:ln>
          </p:spPr>
          <p:txBody>
            <a:bodyPr/>
            <a:lstStyle/>
            <a:p>
              <a:endParaRPr lang="zh-CN" altLang="en-US"/>
            </a:p>
          </p:txBody>
        </p:sp>
        <p:sp>
          <p:nvSpPr>
            <p:cNvPr id="61478" name="Line 265"/>
            <p:cNvSpPr>
              <a:spLocks noChangeShapeType="1"/>
            </p:cNvSpPr>
            <p:nvPr/>
          </p:nvSpPr>
          <p:spPr bwMode="auto">
            <a:xfrm flipH="1" flipV="1">
              <a:off x="2380" y="1204"/>
              <a:ext cx="46" cy="189"/>
            </a:xfrm>
            <a:prstGeom prst="line">
              <a:avLst/>
            </a:prstGeom>
            <a:noFill/>
            <a:ln w="12700">
              <a:solidFill>
                <a:schemeClr val="tx1"/>
              </a:solidFill>
              <a:round/>
              <a:headEnd/>
              <a:tailEnd/>
            </a:ln>
          </p:spPr>
          <p:txBody>
            <a:bodyPr/>
            <a:lstStyle/>
            <a:p>
              <a:endParaRPr lang="zh-CN" altLang="en-US"/>
            </a:p>
          </p:txBody>
        </p:sp>
        <p:sp>
          <p:nvSpPr>
            <p:cNvPr id="61479" name="Line 266"/>
            <p:cNvSpPr>
              <a:spLocks noChangeShapeType="1"/>
            </p:cNvSpPr>
            <p:nvPr/>
          </p:nvSpPr>
          <p:spPr bwMode="auto">
            <a:xfrm>
              <a:off x="2426" y="1401"/>
              <a:ext cx="136" cy="0"/>
            </a:xfrm>
            <a:prstGeom prst="line">
              <a:avLst/>
            </a:prstGeom>
            <a:noFill/>
            <a:ln w="12700">
              <a:solidFill>
                <a:schemeClr val="tx1"/>
              </a:solidFill>
              <a:round/>
              <a:headEnd/>
              <a:tailEnd/>
            </a:ln>
          </p:spPr>
          <p:txBody>
            <a:bodyPr/>
            <a:lstStyle/>
            <a:p>
              <a:endParaRPr lang="zh-CN" altLang="en-US"/>
            </a:p>
          </p:txBody>
        </p:sp>
        <p:sp>
          <p:nvSpPr>
            <p:cNvPr id="61480" name="Line 267"/>
            <p:cNvSpPr>
              <a:spLocks noChangeShapeType="1"/>
            </p:cNvSpPr>
            <p:nvPr/>
          </p:nvSpPr>
          <p:spPr bwMode="auto">
            <a:xfrm flipV="1">
              <a:off x="2562" y="1220"/>
              <a:ext cx="45" cy="181"/>
            </a:xfrm>
            <a:prstGeom prst="line">
              <a:avLst/>
            </a:prstGeom>
            <a:noFill/>
            <a:ln w="12700">
              <a:solidFill>
                <a:schemeClr val="tx1"/>
              </a:solidFill>
              <a:round/>
              <a:headEnd/>
              <a:tailEnd/>
            </a:ln>
          </p:spPr>
          <p:txBody>
            <a:bodyPr/>
            <a:lstStyle/>
            <a:p>
              <a:endParaRPr lang="zh-CN" altLang="en-US"/>
            </a:p>
          </p:txBody>
        </p:sp>
        <p:sp>
          <p:nvSpPr>
            <p:cNvPr id="61481" name="Line 268"/>
            <p:cNvSpPr>
              <a:spLocks noChangeShapeType="1"/>
            </p:cNvSpPr>
            <p:nvPr/>
          </p:nvSpPr>
          <p:spPr bwMode="auto">
            <a:xfrm>
              <a:off x="2607" y="1217"/>
              <a:ext cx="136" cy="0"/>
            </a:xfrm>
            <a:prstGeom prst="line">
              <a:avLst/>
            </a:prstGeom>
            <a:noFill/>
            <a:ln w="12700">
              <a:solidFill>
                <a:schemeClr val="tx1"/>
              </a:solidFill>
              <a:round/>
              <a:headEnd/>
              <a:tailEnd/>
            </a:ln>
          </p:spPr>
          <p:txBody>
            <a:bodyPr/>
            <a:lstStyle/>
            <a:p>
              <a:endParaRPr lang="zh-CN" altLang="en-US"/>
            </a:p>
          </p:txBody>
        </p:sp>
        <p:sp>
          <p:nvSpPr>
            <p:cNvPr id="61482" name="Line 269"/>
            <p:cNvSpPr>
              <a:spLocks noChangeShapeType="1"/>
            </p:cNvSpPr>
            <p:nvPr/>
          </p:nvSpPr>
          <p:spPr bwMode="auto">
            <a:xfrm flipH="1" flipV="1">
              <a:off x="2743" y="1212"/>
              <a:ext cx="46" cy="189"/>
            </a:xfrm>
            <a:prstGeom prst="line">
              <a:avLst/>
            </a:prstGeom>
            <a:noFill/>
            <a:ln w="12700">
              <a:solidFill>
                <a:schemeClr val="tx1"/>
              </a:solidFill>
              <a:round/>
              <a:headEnd/>
              <a:tailEnd/>
            </a:ln>
          </p:spPr>
          <p:txBody>
            <a:bodyPr/>
            <a:lstStyle/>
            <a:p>
              <a:endParaRPr lang="zh-CN" altLang="en-US"/>
            </a:p>
          </p:txBody>
        </p:sp>
        <p:sp>
          <p:nvSpPr>
            <p:cNvPr id="61483" name="Line 271"/>
            <p:cNvSpPr>
              <a:spLocks noChangeShapeType="1"/>
            </p:cNvSpPr>
            <p:nvPr/>
          </p:nvSpPr>
          <p:spPr bwMode="auto">
            <a:xfrm>
              <a:off x="2789" y="1394"/>
              <a:ext cx="136" cy="0"/>
            </a:xfrm>
            <a:prstGeom prst="line">
              <a:avLst/>
            </a:prstGeom>
            <a:noFill/>
            <a:ln w="12700">
              <a:solidFill>
                <a:schemeClr val="tx1"/>
              </a:solidFill>
              <a:round/>
              <a:headEnd/>
              <a:tailEnd/>
            </a:ln>
          </p:spPr>
          <p:txBody>
            <a:bodyPr/>
            <a:lstStyle/>
            <a:p>
              <a:endParaRPr lang="zh-CN" altLang="en-US"/>
            </a:p>
          </p:txBody>
        </p:sp>
        <p:sp>
          <p:nvSpPr>
            <p:cNvPr id="61484" name="Line 272"/>
            <p:cNvSpPr>
              <a:spLocks noChangeShapeType="1"/>
            </p:cNvSpPr>
            <p:nvPr/>
          </p:nvSpPr>
          <p:spPr bwMode="auto">
            <a:xfrm flipV="1">
              <a:off x="2925" y="1213"/>
              <a:ext cx="45" cy="181"/>
            </a:xfrm>
            <a:prstGeom prst="line">
              <a:avLst/>
            </a:prstGeom>
            <a:noFill/>
            <a:ln w="12700">
              <a:solidFill>
                <a:schemeClr val="tx1"/>
              </a:solidFill>
              <a:round/>
              <a:headEnd/>
              <a:tailEnd/>
            </a:ln>
          </p:spPr>
          <p:txBody>
            <a:bodyPr/>
            <a:lstStyle/>
            <a:p>
              <a:endParaRPr lang="zh-CN" altLang="en-US"/>
            </a:p>
          </p:txBody>
        </p:sp>
        <p:sp>
          <p:nvSpPr>
            <p:cNvPr id="61485" name="Line 273"/>
            <p:cNvSpPr>
              <a:spLocks noChangeShapeType="1"/>
            </p:cNvSpPr>
            <p:nvPr/>
          </p:nvSpPr>
          <p:spPr bwMode="auto">
            <a:xfrm>
              <a:off x="2970" y="1210"/>
              <a:ext cx="136" cy="0"/>
            </a:xfrm>
            <a:prstGeom prst="line">
              <a:avLst/>
            </a:prstGeom>
            <a:noFill/>
            <a:ln w="12700">
              <a:solidFill>
                <a:schemeClr val="tx1"/>
              </a:solidFill>
              <a:round/>
              <a:headEnd/>
              <a:tailEnd/>
            </a:ln>
          </p:spPr>
          <p:txBody>
            <a:bodyPr/>
            <a:lstStyle/>
            <a:p>
              <a:endParaRPr lang="zh-CN" altLang="en-US"/>
            </a:p>
          </p:txBody>
        </p:sp>
        <p:sp>
          <p:nvSpPr>
            <p:cNvPr id="61486" name="Line 274"/>
            <p:cNvSpPr>
              <a:spLocks noChangeShapeType="1"/>
            </p:cNvSpPr>
            <p:nvPr/>
          </p:nvSpPr>
          <p:spPr bwMode="auto">
            <a:xfrm flipH="1" flipV="1">
              <a:off x="3106" y="1205"/>
              <a:ext cx="46" cy="189"/>
            </a:xfrm>
            <a:prstGeom prst="line">
              <a:avLst/>
            </a:prstGeom>
            <a:noFill/>
            <a:ln w="12700">
              <a:solidFill>
                <a:schemeClr val="tx1"/>
              </a:solidFill>
              <a:round/>
              <a:headEnd/>
              <a:tailEnd/>
            </a:ln>
          </p:spPr>
          <p:txBody>
            <a:bodyPr/>
            <a:lstStyle/>
            <a:p>
              <a:endParaRPr lang="zh-CN" altLang="en-US"/>
            </a:p>
          </p:txBody>
        </p:sp>
        <p:sp>
          <p:nvSpPr>
            <p:cNvPr id="61487" name="Line 275"/>
            <p:cNvSpPr>
              <a:spLocks noChangeShapeType="1"/>
            </p:cNvSpPr>
            <p:nvPr/>
          </p:nvSpPr>
          <p:spPr bwMode="auto">
            <a:xfrm>
              <a:off x="3152" y="1402"/>
              <a:ext cx="136" cy="0"/>
            </a:xfrm>
            <a:prstGeom prst="line">
              <a:avLst/>
            </a:prstGeom>
            <a:noFill/>
            <a:ln w="12700">
              <a:solidFill>
                <a:schemeClr val="tx1"/>
              </a:solidFill>
              <a:round/>
              <a:headEnd/>
              <a:tailEnd/>
            </a:ln>
          </p:spPr>
          <p:txBody>
            <a:bodyPr/>
            <a:lstStyle/>
            <a:p>
              <a:endParaRPr lang="zh-CN" altLang="en-US"/>
            </a:p>
          </p:txBody>
        </p:sp>
        <p:sp>
          <p:nvSpPr>
            <p:cNvPr id="61488" name="Line 276"/>
            <p:cNvSpPr>
              <a:spLocks noChangeShapeType="1"/>
            </p:cNvSpPr>
            <p:nvPr/>
          </p:nvSpPr>
          <p:spPr bwMode="auto">
            <a:xfrm flipV="1">
              <a:off x="3288" y="1221"/>
              <a:ext cx="45" cy="181"/>
            </a:xfrm>
            <a:prstGeom prst="line">
              <a:avLst/>
            </a:prstGeom>
            <a:noFill/>
            <a:ln w="12700">
              <a:solidFill>
                <a:schemeClr val="tx1"/>
              </a:solidFill>
              <a:round/>
              <a:headEnd/>
              <a:tailEnd/>
            </a:ln>
          </p:spPr>
          <p:txBody>
            <a:bodyPr/>
            <a:lstStyle/>
            <a:p>
              <a:endParaRPr lang="zh-CN" altLang="en-US"/>
            </a:p>
          </p:txBody>
        </p:sp>
        <p:sp>
          <p:nvSpPr>
            <p:cNvPr id="61489" name="Line 277"/>
            <p:cNvSpPr>
              <a:spLocks noChangeShapeType="1"/>
            </p:cNvSpPr>
            <p:nvPr/>
          </p:nvSpPr>
          <p:spPr bwMode="auto">
            <a:xfrm>
              <a:off x="3333" y="1218"/>
              <a:ext cx="136" cy="0"/>
            </a:xfrm>
            <a:prstGeom prst="line">
              <a:avLst/>
            </a:prstGeom>
            <a:noFill/>
            <a:ln w="12700">
              <a:solidFill>
                <a:schemeClr val="tx1"/>
              </a:solidFill>
              <a:round/>
              <a:headEnd/>
              <a:tailEnd/>
            </a:ln>
          </p:spPr>
          <p:txBody>
            <a:bodyPr/>
            <a:lstStyle/>
            <a:p>
              <a:endParaRPr lang="zh-CN" altLang="en-US"/>
            </a:p>
          </p:txBody>
        </p:sp>
        <p:sp>
          <p:nvSpPr>
            <p:cNvPr id="61490" name="Line 278"/>
            <p:cNvSpPr>
              <a:spLocks noChangeShapeType="1"/>
            </p:cNvSpPr>
            <p:nvPr/>
          </p:nvSpPr>
          <p:spPr bwMode="auto">
            <a:xfrm flipH="1" flipV="1">
              <a:off x="3469" y="1213"/>
              <a:ext cx="46" cy="189"/>
            </a:xfrm>
            <a:prstGeom prst="line">
              <a:avLst/>
            </a:prstGeom>
            <a:noFill/>
            <a:ln w="12700">
              <a:solidFill>
                <a:schemeClr val="tx1"/>
              </a:solidFill>
              <a:round/>
              <a:headEnd/>
              <a:tailEnd/>
            </a:ln>
          </p:spPr>
          <p:txBody>
            <a:bodyPr/>
            <a:lstStyle/>
            <a:p>
              <a:endParaRPr lang="zh-CN" altLang="en-US"/>
            </a:p>
          </p:txBody>
        </p:sp>
        <p:sp>
          <p:nvSpPr>
            <p:cNvPr id="61491" name="Line 279"/>
            <p:cNvSpPr>
              <a:spLocks noChangeShapeType="1"/>
            </p:cNvSpPr>
            <p:nvPr/>
          </p:nvSpPr>
          <p:spPr bwMode="auto">
            <a:xfrm>
              <a:off x="3514" y="1402"/>
              <a:ext cx="136" cy="0"/>
            </a:xfrm>
            <a:prstGeom prst="line">
              <a:avLst/>
            </a:prstGeom>
            <a:noFill/>
            <a:ln w="12700">
              <a:solidFill>
                <a:schemeClr val="tx1"/>
              </a:solidFill>
              <a:round/>
              <a:headEnd/>
              <a:tailEnd/>
            </a:ln>
          </p:spPr>
          <p:txBody>
            <a:bodyPr/>
            <a:lstStyle/>
            <a:p>
              <a:endParaRPr lang="zh-CN" altLang="en-US"/>
            </a:p>
          </p:txBody>
        </p:sp>
        <p:sp>
          <p:nvSpPr>
            <p:cNvPr id="61492" name="Line 280"/>
            <p:cNvSpPr>
              <a:spLocks noChangeShapeType="1"/>
            </p:cNvSpPr>
            <p:nvPr/>
          </p:nvSpPr>
          <p:spPr bwMode="auto">
            <a:xfrm flipV="1">
              <a:off x="3650" y="1221"/>
              <a:ext cx="45" cy="181"/>
            </a:xfrm>
            <a:prstGeom prst="line">
              <a:avLst/>
            </a:prstGeom>
            <a:noFill/>
            <a:ln w="12700">
              <a:solidFill>
                <a:schemeClr val="tx1"/>
              </a:solidFill>
              <a:round/>
              <a:headEnd/>
              <a:tailEnd/>
            </a:ln>
          </p:spPr>
          <p:txBody>
            <a:bodyPr/>
            <a:lstStyle/>
            <a:p>
              <a:endParaRPr lang="zh-CN" altLang="en-US"/>
            </a:p>
          </p:txBody>
        </p:sp>
        <p:sp>
          <p:nvSpPr>
            <p:cNvPr id="61493" name="Line 281"/>
            <p:cNvSpPr>
              <a:spLocks noChangeShapeType="1"/>
            </p:cNvSpPr>
            <p:nvPr/>
          </p:nvSpPr>
          <p:spPr bwMode="auto">
            <a:xfrm>
              <a:off x="3695" y="1218"/>
              <a:ext cx="136" cy="0"/>
            </a:xfrm>
            <a:prstGeom prst="line">
              <a:avLst/>
            </a:prstGeom>
            <a:noFill/>
            <a:ln w="12700">
              <a:solidFill>
                <a:schemeClr val="tx1"/>
              </a:solidFill>
              <a:round/>
              <a:headEnd/>
              <a:tailEnd/>
            </a:ln>
          </p:spPr>
          <p:txBody>
            <a:bodyPr/>
            <a:lstStyle/>
            <a:p>
              <a:endParaRPr lang="zh-CN" altLang="en-US"/>
            </a:p>
          </p:txBody>
        </p:sp>
        <p:sp>
          <p:nvSpPr>
            <p:cNvPr id="61494" name="Line 282"/>
            <p:cNvSpPr>
              <a:spLocks noChangeShapeType="1"/>
            </p:cNvSpPr>
            <p:nvPr/>
          </p:nvSpPr>
          <p:spPr bwMode="auto">
            <a:xfrm flipH="1" flipV="1">
              <a:off x="3831" y="1213"/>
              <a:ext cx="46" cy="189"/>
            </a:xfrm>
            <a:prstGeom prst="line">
              <a:avLst/>
            </a:prstGeom>
            <a:noFill/>
            <a:ln w="12700">
              <a:solidFill>
                <a:schemeClr val="tx1"/>
              </a:solidFill>
              <a:round/>
              <a:headEnd/>
              <a:tailEnd/>
            </a:ln>
          </p:spPr>
          <p:txBody>
            <a:bodyPr/>
            <a:lstStyle/>
            <a:p>
              <a:endParaRPr lang="zh-CN" altLang="en-US"/>
            </a:p>
          </p:txBody>
        </p:sp>
        <p:sp>
          <p:nvSpPr>
            <p:cNvPr id="61495" name="Line 283"/>
            <p:cNvSpPr>
              <a:spLocks noChangeShapeType="1"/>
            </p:cNvSpPr>
            <p:nvPr/>
          </p:nvSpPr>
          <p:spPr bwMode="auto">
            <a:xfrm>
              <a:off x="3877" y="1410"/>
              <a:ext cx="136" cy="0"/>
            </a:xfrm>
            <a:prstGeom prst="line">
              <a:avLst/>
            </a:prstGeom>
            <a:noFill/>
            <a:ln w="12700">
              <a:solidFill>
                <a:schemeClr val="tx1"/>
              </a:solidFill>
              <a:round/>
              <a:headEnd/>
              <a:tailEnd/>
            </a:ln>
          </p:spPr>
          <p:txBody>
            <a:bodyPr/>
            <a:lstStyle/>
            <a:p>
              <a:endParaRPr lang="zh-CN" altLang="en-US"/>
            </a:p>
          </p:txBody>
        </p:sp>
        <p:sp>
          <p:nvSpPr>
            <p:cNvPr id="61496" name="Line 284"/>
            <p:cNvSpPr>
              <a:spLocks noChangeShapeType="1"/>
            </p:cNvSpPr>
            <p:nvPr/>
          </p:nvSpPr>
          <p:spPr bwMode="auto">
            <a:xfrm flipV="1">
              <a:off x="4013" y="1229"/>
              <a:ext cx="45" cy="181"/>
            </a:xfrm>
            <a:prstGeom prst="line">
              <a:avLst/>
            </a:prstGeom>
            <a:noFill/>
            <a:ln w="12700">
              <a:solidFill>
                <a:schemeClr val="tx1"/>
              </a:solidFill>
              <a:round/>
              <a:headEnd/>
              <a:tailEnd/>
            </a:ln>
          </p:spPr>
          <p:txBody>
            <a:bodyPr/>
            <a:lstStyle/>
            <a:p>
              <a:endParaRPr lang="zh-CN" altLang="en-US"/>
            </a:p>
          </p:txBody>
        </p:sp>
        <p:sp>
          <p:nvSpPr>
            <p:cNvPr id="61497" name="Line 285"/>
            <p:cNvSpPr>
              <a:spLocks noChangeShapeType="1"/>
            </p:cNvSpPr>
            <p:nvPr/>
          </p:nvSpPr>
          <p:spPr bwMode="auto">
            <a:xfrm>
              <a:off x="4058" y="1226"/>
              <a:ext cx="136" cy="0"/>
            </a:xfrm>
            <a:prstGeom prst="line">
              <a:avLst/>
            </a:prstGeom>
            <a:noFill/>
            <a:ln w="12700">
              <a:solidFill>
                <a:schemeClr val="tx1"/>
              </a:solidFill>
              <a:round/>
              <a:headEnd/>
              <a:tailEnd/>
            </a:ln>
          </p:spPr>
          <p:txBody>
            <a:bodyPr/>
            <a:lstStyle/>
            <a:p>
              <a:endParaRPr lang="zh-CN" altLang="en-US"/>
            </a:p>
          </p:txBody>
        </p:sp>
        <p:sp>
          <p:nvSpPr>
            <p:cNvPr id="61498" name="Line 286"/>
            <p:cNvSpPr>
              <a:spLocks noChangeShapeType="1"/>
            </p:cNvSpPr>
            <p:nvPr/>
          </p:nvSpPr>
          <p:spPr bwMode="auto">
            <a:xfrm flipH="1" flipV="1">
              <a:off x="4194" y="1221"/>
              <a:ext cx="46" cy="189"/>
            </a:xfrm>
            <a:prstGeom prst="line">
              <a:avLst/>
            </a:prstGeom>
            <a:noFill/>
            <a:ln w="12700">
              <a:solidFill>
                <a:schemeClr val="tx1"/>
              </a:solidFill>
              <a:round/>
              <a:headEnd/>
              <a:tailEnd/>
            </a:ln>
          </p:spPr>
          <p:txBody>
            <a:bodyPr/>
            <a:lstStyle/>
            <a:p>
              <a:endParaRPr lang="zh-CN" altLang="en-US"/>
            </a:p>
          </p:txBody>
        </p:sp>
        <p:sp>
          <p:nvSpPr>
            <p:cNvPr id="61499" name="Line 287"/>
            <p:cNvSpPr>
              <a:spLocks noChangeShapeType="1"/>
            </p:cNvSpPr>
            <p:nvPr/>
          </p:nvSpPr>
          <p:spPr bwMode="auto">
            <a:xfrm>
              <a:off x="4241" y="1402"/>
              <a:ext cx="136" cy="0"/>
            </a:xfrm>
            <a:prstGeom prst="line">
              <a:avLst/>
            </a:prstGeom>
            <a:noFill/>
            <a:ln w="12700">
              <a:solidFill>
                <a:schemeClr val="tx1"/>
              </a:solidFill>
              <a:round/>
              <a:headEnd/>
              <a:tailEnd/>
            </a:ln>
          </p:spPr>
          <p:txBody>
            <a:bodyPr/>
            <a:lstStyle/>
            <a:p>
              <a:endParaRPr lang="zh-CN" altLang="en-US"/>
            </a:p>
          </p:txBody>
        </p:sp>
        <p:sp>
          <p:nvSpPr>
            <p:cNvPr id="61500" name="Line 288"/>
            <p:cNvSpPr>
              <a:spLocks noChangeShapeType="1"/>
            </p:cNvSpPr>
            <p:nvPr/>
          </p:nvSpPr>
          <p:spPr bwMode="auto">
            <a:xfrm flipV="1">
              <a:off x="4377" y="1221"/>
              <a:ext cx="45" cy="181"/>
            </a:xfrm>
            <a:prstGeom prst="line">
              <a:avLst/>
            </a:prstGeom>
            <a:noFill/>
            <a:ln w="12700">
              <a:solidFill>
                <a:schemeClr val="tx1"/>
              </a:solidFill>
              <a:round/>
              <a:headEnd/>
              <a:tailEnd/>
            </a:ln>
          </p:spPr>
          <p:txBody>
            <a:bodyPr/>
            <a:lstStyle/>
            <a:p>
              <a:endParaRPr lang="zh-CN" altLang="en-US"/>
            </a:p>
          </p:txBody>
        </p:sp>
        <p:sp>
          <p:nvSpPr>
            <p:cNvPr id="61501" name="Line 289"/>
            <p:cNvSpPr>
              <a:spLocks noChangeShapeType="1"/>
            </p:cNvSpPr>
            <p:nvPr/>
          </p:nvSpPr>
          <p:spPr bwMode="auto">
            <a:xfrm>
              <a:off x="4422" y="1218"/>
              <a:ext cx="136" cy="0"/>
            </a:xfrm>
            <a:prstGeom prst="line">
              <a:avLst/>
            </a:prstGeom>
            <a:noFill/>
            <a:ln w="12700">
              <a:solidFill>
                <a:schemeClr val="tx1"/>
              </a:solidFill>
              <a:round/>
              <a:headEnd/>
              <a:tailEnd/>
            </a:ln>
          </p:spPr>
          <p:txBody>
            <a:bodyPr/>
            <a:lstStyle/>
            <a:p>
              <a:endParaRPr lang="zh-CN" altLang="en-US"/>
            </a:p>
          </p:txBody>
        </p:sp>
        <p:sp>
          <p:nvSpPr>
            <p:cNvPr id="61502" name="Line 295"/>
            <p:cNvSpPr>
              <a:spLocks noChangeShapeType="1"/>
            </p:cNvSpPr>
            <p:nvPr/>
          </p:nvSpPr>
          <p:spPr bwMode="auto">
            <a:xfrm>
              <a:off x="4876" y="1392"/>
              <a:ext cx="136" cy="0"/>
            </a:xfrm>
            <a:prstGeom prst="line">
              <a:avLst/>
            </a:prstGeom>
            <a:noFill/>
            <a:ln w="12700">
              <a:solidFill>
                <a:schemeClr val="tx1"/>
              </a:solidFill>
              <a:round/>
              <a:headEnd/>
              <a:tailEnd/>
            </a:ln>
          </p:spPr>
          <p:txBody>
            <a:bodyPr/>
            <a:lstStyle/>
            <a:p>
              <a:endParaRPr lang="zh-CN" altLang="en-US"/>
            </a:p>
          </p:txBody>
        </p:sp>
        <p:sp>
          <p:nvSpPr>
            <p:cNvPr id="61503" name="Line 296"/>
            <p:cNvSpPr>
              <a:spLocks noChangeShapeType="1"/>
            </p:cNvSpPr>
            <p:nvPr/>
          </p:nvSpPr>
          <p:spPr bwMode="auto">
            <a:xfrm flipV="1">
              <a:off x="5012" y="1211"/>
              <a:ext cx="45" cy="181"/>
            </a:xfrm>
            <a:prstGeom prst="line">
              <a:avLst/>
            </a:prstGeom>
            <a:noFill/>
            <a:ln w="12700">
              <a:solidFill>
                <a:schemeClr val="tx1"/>
              </a:solidFill>
              <a:round/>
              <a:headEnd/>
              <a:tailEnd/>
            </a:ln>
          </p:spPr>
          <p:txBody>
            <a:bodyPr/>
            <a:lstStyle/>
            <a:p>
              <a:endParaRPr lang="zh-CN" altLang="en-US"/>
            </a:p>
          </p:txBody>
        </p:sp>
        <p:sp>
          <p:nvSpPr>
            <p:cNvPr id="61504" name="Line 297"/>
            <p:cNvSpPr>
              <a:spLocks noChangeShapeType="1"/>
            </p:cNvSpPr>
            <p:nvPr/>
          </p:nvSpPr>
          <p:spPr bwMode="auto">
            <a:xfrm>
              <a:off x="5057" y="1208"/>
              <a:ext cx="136" cy="0"/>
            </a:xfrm>
            <a:prstGeom prst="line">
              <a:avLst/>
            </a:prstGeom>
            <a:noFill/>
            <a:ln w="12700">
              <a:solidFill>
                <a:schemeClr val="tx1"/>
              </a:solidFill>
              <a:round/>
              <a:headEnd/>
              <a:tailEnd/>
            </a:ln>
          </p:spPr>
          <p:txBody>
            <a:bodyPr/>
            <a:lstStyle/>
            <a:p>
              <a:endParaRPr lang="zh-CN" altLang="en-US"/>
            </a:p>
          </p:txBody>
        </p:sp>
        <p:sp>
          <p:nvSpPr>
            <p:cNvPr id="61505" name="Line 298"/>
            <p:cNvSpPr>
              <a:spLocks noChangeShapeType="1"/>
            </p:cNvSpPr>
            <p:nvPr/>
          </p:nvSpPr>
          <p:spPr bwMode="auto">
            <a:xfrm flipH="1" flipV="1">
              <a:off x="5193" y="1203"/>
              <a:ext cx="46" cy="189"/>
            </a:xfrm>
            <a:prstGeom prst="line">
              <a:avLst/>
            </a:prstGeom>
            <a:noFill/>
            <a:ln w="12700">
              <a:solidFill>
                <a:schemeClr val="tx1"/>
              </a:solidFill>
              <a:round/>
              <a:headEnd/>
              <a:tailEnd/>
            </a:ln>
          </p:spPr>
          <p:txBody>
            <a:bodyPr/>
            <a:lstStyle/>
            <a:p>
              <a:endParaRPr lang="zh-CN" altLang="en-US"/>
            </a:p>
          </p:txBody>
        </p:sp>
        <p:sp>
          <p:nvSpPr>
            <p:cNvPr id="61506" name="Line 299"/>
            <p:cNvSpPr>
              <a:spLocks noChangeShapeType="1"/>
            </p:cNvSpPr>
            <p:nvPr/>
          </p:nvSpPr>
          <p:spPr bwMode="auto">
            <a:xfrm>
              <a:off x="5239" y="1400"/>
              <a:ext cx="136" cy="0"/>
            </a:xfrm>
            <a:prstGeom prst="line">
              <a:avLst/>
            </a:prstGeom>
            <a:noFill/>
            <a:ln w="12700">
              <a:solidFill>
                <a:schemeClr val="tx1"/>
              </a:solidFill>
              <a:round/>
              <a:headEnd/>
              <a:tailEnd/>
            </a:ln>
          </p:spPr>
          <p:txBody>
            <a:bodyPr/>
            <a:lstStyle/>
            <a:p>
              <a:endParaRPr lang="zh-CN" altLang="en-US"/>
            </a:p>
          </p:txBody>
        </p:sp>
        <p:sp>
          <p:nvSpPr>
            <p:cNvPr id="61507" name="Line 300"/>
            <p:cNvSpPr>
              <a:spLocks noChangeShapeType="1"/>
            </p:cNvSpPr>
            <p:nvPr/>
          </p:nvSpPr>
          <p:spPr bwMode="auto">
            <a:xfrm flipV="1">
              <a:off x="5375" y="1219"/>
              <a:ext cx="45" cy="181"/>
            </a:xfrm>
            <a:prstGeom prst="line">
              <a:avLst/>
            </a:prstGeom>
            <a:noFill/>
            <a:ln w="12700">
              <a:solidFill>
                <a:schemeClr val="tx1"/>
              </a:solidFill>
              <a:round/>
              <a:headEnd/>
              <a:tailEnd/>
            </a:ln>
          </p:spPr>
          <p:txBody>
            <a:bodyPr/>
            <a:lstStyle/>
            <a:p>
              <a:endParaRPr lang="zh-CN" altLang="en-US"/>
            </a:p>
          </p:txBody>
        </p:sp>
        <p:sp>
          <p:nvSpPr>
            <p:cNvPr id="61508" name="Line 301"/>
            <p:cNvSpPr>
              <a:spLocks noChangeShapeType="1"/>
            </p:cNvSpPr>
            <p:nvPr/>
          </p:nvSpPr>
          <p:spPr bwMode="auto">
            <a:xfrm>
              <a:off x="5420" y="1216"/>
              <a:ext cx="136" cy="0"/>
            </a:xfrm>
            <a:prstGeom prst="line">
              <a:avLst/>
            </a:prstGeom>
            <a:noFill/>
            <a:ln w="12700">
              <a:solidFill>
                <a:schemeClr val="tx1"/>
              </a:solidFill>
              <a:round/>
              <a:headEnd/>
              <a:tailEnd/>
            </a:ln>
          </p:spPr>
          <p:txBody>
            <a:bodyPr/>
            <a:lstStyle/>
            <a:p>
              <a:endParaRPr lang="zh-CN" altLang="en-US"/>
            </a:p>
          </p:txBody>
        </p:sp>
        <p:sp>
          <p:nvSpPr>
            <p:cNvPr id="61509" name="Line 302"/>
            <p:cNvSpPr>
              <a:spLocks noChangeShapeType="1"/>
            </p:cNvSpPr>
            <p:nvPr/>
          </p:nvSpPr>
          <p:spPr bwMode="auto">
            <a:xfrm flipH="1" flipV="1">
              <a:off x="5556" y="1211"/>
              <a:ext cx="46" cy="189"/>
            </a:xfrm>
            <a:prstGeom prst="line">
              <a:avLst/>
            </a:prstGeom>
            <a:noFill/>
            <a:ln w="12700">
              <a:solidFill>
                <a:schemeClr val="tx1"/>
              </a:solidFill>
              <a:round/>
              <a:headEnd/>
              <a:tailEnd/>
            </a:ln>
          </p:spPr>
          <p:txBody>
            <a:bodyPr/>
            <a:lstStyle/>
            <a:p>
              <a:endParaRPr lang="zh-CN" altLang="en-US"/>
            </a:p>
          </p:txBody>
        </p:sp>
        <p:sp>
          <p:nvSpPr>
            <p:cNvPr id="61510" name="Rectangle 303"/>
            <p:cNvSpPr>
              <a:spLocks noChangeArrowheads="1"/>
            </p:cNvSpPr>
            <p:nvPr/>
          </p:nvSpPr>
          <p:spPr bwMode="auto">
            <a:xfrm>
              <a:off x="108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1511" name="Rectangle 304"/>
            <p:cNvSpPr>
              <a:spLocks noChangeArrowheads="1"/>
            </p:cNvSpPr>
            <p:nvPr/>
          </p:nvSpPr>
          <p:spPr bwMode="auto">
            <a:xfrm>
              <a:off x="1445"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1512" name="Rectangle 305"/>
            <p:cNvSpPr>
              <a:spLocks noChangeArrowheads="1"/>
            </p:cNvSpPr>
            <p:nvPr/>
          </p:nvSpPr>
          <p:spPr bwMode="auto">
            <a:xfrm>
              <a:off x="1807"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1513" name="Rectangle 306"/>
            <p:cNvSpPr>
              <a:spLocks noChangeArrowheads="1"/>
            </p:cNvSpPr>
            <p:nvPr/>
          </p:nvSpPr>
          <p:spPr bwMode="auto">
            <a:xfrm>
              <a:off x="2109"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1514" name="Rectangle 307"/>
            <p:cNvSpPr>
              <a:spLocks noChangeArrowheads="1"/>
            </p:cNvSpPr>
            <p:nvPr/>
          </p:nvSpPr>
          <p:spPr bwMode="auto">
            <a:xfrm>
              <a:off x="2533"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1515" name="Rectangle 309"/>
            <p:cNvSpPr>
              <a:spLocks noChangeArrowheads="1"/>
            </p:cNvSpPr>
            <p:nvPr/>
          </p:nvSpPr>
          <p:spPr bwMode="auto">
            <a:xfrm>
              <a:off x="2896"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1516" name="Rectangle 310"/>
            <p:cNvSpPr>
              <a:spLocks noChangeArrowheads="1"/>
            </p:cNvSpPr>
            <p:nvPr/>
          </p:nvSpPr>
          <p:spPr bwMode="auto">
            <a:xfrm>
              <a:off x="3259"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1517" name="Rectangle 311"/>
            <p:cNvSpPr>
              <a:spLocks noChangeArrowheads="1"/>
            </p:cNvSpPr>
            <p:nvPr/>
          </p:nvSpPr>
          <p:spPr bwMode="auto">
            <a:xfrm>
              <a:off x="362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1518" name="Rectangle 312"/>
            <p:cNvSpPr>
              <a:spLocks noChangeArrowheads="1"/>
            </p:cNvSpPr>
            <p:nvPr/>
          </p:nvSpPr>
          <p:spPr bwMode="auto">
            <a:xfrm>
              <a:off x="3924"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1519" name="Rectangle 313"/>
            <p:cNvSpPr>
              <a:spLocks noChangeArrowheads="1"/>
            </p:cNvSpPr>
            <p:nvPr/>
          </p:nvSpPr>
          <p:spPr bwMode="auto">
            <a:xfrm>
              <a:off x="4348"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1520" name="Line 317"/>
            <p:cNvSpPr>
              <a:spLocks noChangeShapeType="1"/>
            </p:cNvSpPr>
            <p:nvPr/>
          </p:nvSpPr>
          <p:spPr bwMode="auto">
            <a:xfrm flipH="1" flipV="1">
              <a:off x="4558" y="1207"/>
              <a:ext cx="46" cy="189"/>
            </a:xfrm>
            <a:prstGeom prst="line">
              <a:avLst/>
            </a:prstGeom>
            <a:noFill/>
            <a:ln w="12700">
              <a:solidFill>
                <a:schemeClr val="tx1"/>
              </a:solidFill>
              <a:round/>
              <a:headEnd/>
              <a:tailEnd/>
            </a:ln>
          </p:spPr>
          <p:txBody>
            <a:bodyPr/>
            <a:lstStyle/>
            <a:p>
              <a:endParaRPr lang="zh-CN" altLang="en-US"/>
            </a:p>
          </p:txBody>
        </p:sp>
        <p:sp>
          <p:nvSpPr>
            <p:cNvPr id="61521" name="Line 318"/>
            <p:cNvSpPr>
              <a:spLocks noChangeShapeType="1"/>
            </p:cNvSpPr>
            <p:nvPr/>
          </p:nvSpPr>
          <p:spPr bwMode="auto">
            <a:xfrm>
              <a:off x="4604" y="1389"/>
              <a:ext cx="136" cy="0"/>
            </a:xfrm>
            <a:prstGeom prst="line">
              <a:avLst/>
            </a:prstGeom>
            <a:noFill/>
            <a:ln w="12700">
              <a:solidFill>
                <a:schemeClr val="tx1"/>
              </a:solidFill>
              <a:round/>
              <a:headEnd/>
              <a:tailEnd/>
            </a:ln>
          </p:spPr>
          <p:txBody>
            <a:bodyPr/>
            <a:lstStyle/>
            <a:p>
              <a:endParaRPr lang="zh-CN" altLang="en-US"/>
            </a:p>
          </p:txBody>
        </p:sp>
      </p:grpSp>
    </p:spTree>
  </p:cSld>
  <p:clrMapOvr>
    <a:masterClrMapping/>
  </p:clrMapOvr>
  <p:transition spd="slow">
    <p:randomBar dir="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16" name="Rectangle 316"/>
          <p:cNvSpPr>
            <a:spLocks noChangeArrowheads="1"/>
          </p:cNvSpPr>
          <p:nvPr/>
        </p:nvSpPr>
        <p:spPr bwMode="auto">
          <a:xfrm>
            <a:off x="2555875" y="352425"/>
            <a:ext cx="3744913" cy="576263"/>
          </a:xfrm>
          <a:prstGeom prst="rect">
            <a:avLst/>
          </a:prstGeom>
          <a:noFill/>
          <a:ln w="9525">
            <a:noFill/>
            <a:miter lim="800000"/>
            <a:headEnd/>
            <a:tailEnd/>
          </a:ln>
          <a:effectLst/>
        </p:spPr>
        <p:txBody>
          <a:bodyPr lIns="92075" tIns="46038" rIns="92075" bIns="46038" anchor="ctr"/>
          <a:lstStyle/>
          <a:p>
            <a:pPr algn="ctr">
              <a:defRPr/>
            </a:pPr>
            <a:r>
              <a:rPr lang="zh-CN" altLang="en-US" sz="2800" b="1" dirty="0">
                <a:solidFill>
                  <a:srgbClr val="0000FF"/>
                </a:solidFill>
                <a:effectLst>
                  <a:outerShdw blurRad="38100" dist="38100" dir="2700000" algn="tl">
                    <a:srgbClr val="C0C0C0"/>
                  </a:outerShdw>
                </a:effectLst>
                <a:latin typeface="隶书" pitchFamily="49" charset="-122"/>
                <a:ea typeface="隶书" pitchFamily="49" charset="-122"/>
              </a:rPr>
              <a:t>三种时钟周期</a:t>
            </a:r>
          </a:p>
        </p:txBody>
      </p:sp>
      <p:grpSp>
        <p:nvGrpSpPr>
          <p:cNvPr id="62467" name="Group 319"/>
          <p:cNvGrpSpPr>
            <a:grpSpLocks/>
          </p:cNvGrpSpPr>
          <p:nvPr/>
        </p:nvGrpSpPr>
        <p:grpSpPr bwMode="auto">
          <a:xfrm>
            <a:off x="323850" y="1143000"/>
            <a:ext cx="8497888" cy="2770188"/>
            <a:chOff x="249" y="1005"/>
            <a:chExt cx="5353" cy="1745"/>
          </a:xfrm>
        </p:grpSpPr>
        <p:sp>
          <p:nvSpPr>
            <p:cNvPr id="62471" name="Line 157"/>
            <p:cNvSpPr>
              <a:spLocks noChangeShapeType="1"/>
            </p:cNvSpPr>
            <p:nvPr/>
          </p:nvSpPr>
          <p:spPr bwMode="auto">
            <a:xfrm>
              <a:off x="930" y="1344"/>
              <a:ext cx="0" cy="1361"/>
            </a:xfrm>
            <a:prstGeom prst="line">
              <a:avLst/>
            </a:prstGeom>
            <a:noFill/>
            <a:ln w="9525">
              <a:solidFill>
                <a:schemeClr val="tx1"/>
              </a:solidFill>
              <a:prstDash val="dash"/>
              <a:round/>
              <a:headEnd/>
              <a:tailEnd/>
            </a:ln>
          </p:spPr>
          <p:txBody>
            <a:bodyPr/>
            <a:lstStyle/>
            <a:p>
              <a:endParaRPr lang="zh-CN" altLang="en-US"/>
            </a:p>
          </p:txBody>
        </p:sp>
        <p:sp>
          <p:nvSpPr>
            <p:cNvPr id="62472" name="Line 158"/>
            <p:cNvSpPr>
              <a:spLocks noChangeShapeType="1"/>
            </p:cNvSpPr>
            <p:nvPr/>
          </p:nvSpPr>
          <p:spPr bwMode="auto">
            <a:xfrm>
              <a:off x="1293" y="1344"/>
              <a:ext cx="0" cy="408"/>
            </a:xfrm>
            <a:prstGeom prst="line">
              <a:avLst/>
            </a:prstGeom>
            <a:noFill/>
            <a:ln w="9525">
              <a:solidFill>
                <a:schemeClr val="tx1"/>
              </a:solidFill>
              <a:prstDash val="dash"/>
              <a:round/>
              <a:headEnd/>
              <a:tailEnd/>
            </a:ln>
          </p:spPr>
          <p:txBody>
            <a:bodyPr/>
            <a:lstStyle/>
            <a:p>
              <a:endParaRPr lang="zh-CN" altLang="en-US"/>
            </a:p>
          </p:txBody>
        </p:sp>
        <p:sp>
          <p:nvSpPr>
            <p:cNvPr id="62473" name="Line 159"/>
            <p:cNvSpPr>
              <a:spLocks noChangeShapeType="1"/>
            </p:cNvSpPr>
            <p:nvPr/>
          </p:nvSpPr>
          <p:spPr bwMode="auto">
            <a:xfrm>
              <a:off x="2744" y="1344"/>
              <a:ext cx="0" cy="861"/>
            </a:xfrm>
            <a:prstGeom prst="line">
              <a:avLst/>
            </a:prstGeom>
            <a:noFill/>
            <a:ln w="9525">
              <a:solidFill>
                <a:schemeClr val="tx1"/>
              </a:solidFill>
              <a:prstDash val="dash"/>
              <a:round/>
              <a:headEnd/>
              <a:tailEnd/>
            </a:ln>
          </p:spPr>
          <p:txBody>
            <a:bodyPr/>
            <a:lstStyle/>
            <a:p>
              <a:endParaRPr lang="zh-CN" altLang="en-US"/>
            </a:p>
          </p:txBody>
        </p:sp>
        <p:sp>
          <p:nvSpPr>
            <p:cNvPr id="62474" name="Line 223"/>
            <p:cNvSpPr>
              <a:spLocks noChangeShapeType="1"/>
            </p:cNvSpPr>
            <p:nvPr/>
          </p:nvSpPr>
          <p:spPr bwMode="auto">
            <a:xfrm>
              <a:off x="930" y="1661"/>
              <a:ext cx="3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2475" name="Rectangle 224"/>
            <p:cNvSpPr>
              <a:spLocks noChangeArrowheads="1"/>
            </p:cNvSpPr>
            <p:nvPr/>
          </p:nvSpPr>
          <p:spPr bwMode="auto">
            <a:xfrm>
              <a:off x="1383" y="1522"/>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时钟周期</a:t>
              </a:r>
              <a:endParaRPr kumimoji="1" lang="zh-CN" altLang="en-US" sz="2400">
                <a:latin typeface="Verdana" pitchFamily="34" charset="0"/>
                <a:ea typeface="隶书" pitchFamily="49" charset="-122"/>
              </a:endParaRPr>
            </a:p>
          </p:txBody>
        </p:sp>
        <p:sp>
          <p:nvSpPr>
            <p:cNvPr id="62476" name="Line 225"/>
            <p:cNvSpPr>
              <a:spLocks noChangeShapeType="1"/>
            </p:cNvSpPr>
            <p:nvPr/>
          </p:nvSpPr>
          <p:spPr bwMode="auto">
            <a:xfrm>
              <a:off x="930" y="1979"/>
              <a:ext cx="181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2477" name="Line 226"/>
            <p:cNvSpPr>
              <a:spLocks noChangeShapeType="1"/>
            </p:cNvSpPr>
            <p:nvPr/>
          </p:nvSpPr>
          <p:spPr bwMode="auto">
            <a:xfrm>
              <a:off x="4558" y="1343"/>
              <a:ext cx="0" cy="862"/>
            </a:xfrm>
            <a:prstGeom prst="line">
              <a:avLst/>
            </a:prstGeom>
            <a:noFill/>
            <a:ln w="9525">
              <a:solidFill>
                <a:schemeClr val="tx1"/>
              </a:solidFill>
              <a:prstDash val="dash"/>
              <a:round/>
              <a:headEnd/>
              <a:tailEnd/>
            </a:ln>
          </p:spPr>
          <p:txBody>
            <a:bodyPr/>
            <a:lstStyle/>
            <a:p>
              <a:endParaRPr lang="zh-CN" altLang="en-US"/>
            </a:p>
          </p:txBody>
        </p:sp>
        <p:sp>
          <p:nvSpPr>
            <p:cNvPr id="62478" name="Line 227"/>
            <p:cNvSpPr>
              <a:spLocks noChangeShapeType="1"/>
            </p:cNvSpPr>
            <p:nvPr/>
          </p:nvSpPr>
          <p:spPr bwMode="auto">
            <a:xfrm>
              <a:off x="2745" y="1979"/>
              <a:ext cx="181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2479" name="Line 228"/>
            <p:cNvSpPr>
              <a:spLocks noChangeShapeType="1"/>
            </p:cNvSpPr>
            <p:nvPr/>
          </p:nvSpPr>
          <p:spPr bwMode="auto">
            <a:xfrm>
              <a:off x="5193" y="1298"/>
              <a:ext cx="0" cy="1361"/>
            </a:xfrm>
            <a:prstGeom prst="line">
              <a:avLst/>
            </a:prstGeom>
            <a:noFill/>
            <a:ln w="9525">
              <a:solidFill>
                <a:schemeClr val="tx1"/>
              </a:solidFill>
              <a:prstDash val="dash"/>
              <a:round/>
              <a:headEnd/>
              <a:tailEnd/>
            </a:ln>
          </p:spPr>
          <p:txBody>
            <a:bodyPr/>
            <a:lstStyle/>
            <a:p>
              <a:endParaRPr lang="zh-CN" altLang="en-US"/>
            </a:p>
          </p:txBody>
        </p:sp>
        <p:sp>
          <p:nvSpPr>
            <p:cNvPr id="62480" name="Line 229"/>
            <p:cNvSpPr>
              <a:spLocks noChangeShapeType="1"/>
            </p:cNvSpPr>
            <p:nvPr/>
          </p:nvSpPr>
          <p:spPr bwMode="auto">
            <a:xfrm>
              <a:off x="930" y="2523"/>
              <a:ext cx="42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2481" name="Rectangle 230"/>
            <p:cNvSpPr>
              <a:spLocks noChangeArrowheads="1"/>
            </p:cNvSpPr>
            <p:nvPr/>
          </p:nvSpPr>
          <p:spPr bwMode="auto">
            <a:xfrm>
              <a:off x="1429"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2482" name="Rectangle 231"/>
            <p:cNvSpPr>
              <a:spLocks noChangeArrowheads="1"/>
            </p:cNvSpPr>
            <p:nvPr/>
          </p:nvSpPr>
          <p:spPr bwMode="auto">
            <a:xfrm>
              <a:off x="3291"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2483" name="Rectangle 232"/>
            <p:cNvSpPr>
              <a:spLocks noChangeArrowheads="1"/>
            </p:cNvSpPr>
            <p:nvPr/>
          </p:nvSpPr>
          <p:spPr bwMode="auto">
            <a:xfrm>
              <a:off x="2611" y="2520"/>
              <a:ext cx="767"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指令周期</a:t>
              </a:r>
              <a:endParaRPr kumimoji="1" lang="zh-CN" altLang="en-US" sz="2400">
                <a:latin typeface="Verdana" pitchFamily="34" charset="0"/>
                <a:ea typeface="隶书" pitchFamily="49" charset="-122"/>
              </a:endParaRPr>
            </a:p>
          </p:txBody>
        </p:sp>
        <p:sp>
          <p:nvSpPr>
            <p:cNvPr id="62484" name="Rectangle 114"/>
            <p:cNvSpPr>
              <a:spLocks noChangeArrowheads="1"/>
            </p:cNvSpPr>
            <p:nvPr/>
          </p:nvSpPr>
          <p:spPr bwMode="auto">
            <a:xfrm>
              <a:off x="249" y="1237"/>
              <a:ext cx="217" cy="172"/>
            </a:xfrm>
            <a:prstGeom prst="rect">
              <a:avLst/>
            </a:prstGeom>
            <a:noFill/>
            <a:ln w="12700">
              <a:noFill/>
              <a:miter lim="800000"/>
              <a:headEnd/>
              <a:tailEnd/>
            </a:ln>
          </p:spPr>
          <p:txBody>
            <a:bodyPr wrap="none" lIns="0" tIns="0" rIns="0" bIns="0">
              <a:spAutoFit/>
            </a:bodyPr>
            <a:lstStyle/>
            <a:p>
              <a:r>
                <a:rPr kumimoji="1" lang="en-US" altLang="zh-CN">
                  <a:solidFill>
                    <a:srgbClr val="000000"/>
                  </a:solidFill>
                  <a:latin typeface="宋体" pitchFamily="2" charset="-122"/>
                </a:rPr>
                <a:t>CLK</a:t>
              </a:r>
              <a:endParaRPr kumimoji="1" lang="en-US" altLang="zh-CN" sz="2400">
                <a:latin typeface="Verdana" pitchFamily="34" charset="0"/>
              </a:endParaRPr>
            </a:p>
          </p:txBody>
        </p:sp>
        <p:sp>
          <p:nvSpPr>
            <p:cNvPr id="62485" name="Rectangle 222"/>
            <p:cNvSpPr>
              <a:spLocks noChangeArrowheads="1"/>
            </p:cNvSpPr>
            <p:nvPr/>
          </p:nvSpPr>
          <p:spPr bwMode="auto">
            <a:xfrm>
              <a:off x="4740" y="1162"/>
              <a:ext cx="144" cy="173"/>
            </a:xfrm>
            <a:prstGeom prst="rect">
              <a:avLst/>
            </a:prstGeom>
            <a:noFill/>
            <a:ln w="12700">
              <a:noFill/>
              <a:miter lim="800000"/>
              <a:headEnd/>
              <a:tailEnd/>
            </a:ln>
          </p:spPr>
          <p:txBody>
            <a:bodyPr wrap="none" lIns="0" tIns="0" rIns="0" bIns="0">
              <a:spAutoFit/>
            </a:bodyPr>
            <a:lstStyle/>
            <a:p>
              <a:r>
                <a:rPr kumimoji="1" lang="en-US" altLang="zh-CN" b="1">
                  <a:solidFill>
                    <a:srgbClr val="000000"/>
                  </a:solidFill>
                </a:rPr>
                <a:t>…</a:t>
              </a:r>
              <a:endParaRPr kumimoji="1" lang="en-US" altLang="zh-CN" sz="2400" b="1">
                <a:latin typeface="Verdana" pitchFamily="34" charset="0"/>
              </a:endParaRPr>
            </a:p>
          </p:txBody>
        </p:sp>
        <p:sp>
          <p:nvSpPr>
            <p:cNvPr id="62486" name="Line 246"/>
            <p:cNvSpPr>
              <a:spLocks noChangeShapeType="1"/>
            </p:cNvSpPr>
            <p:nvPr/>
          </p:nvSpPr>
          <p:spPr bwMode="auto">
            <a:xfrm>
              <a:off x="611" y="1385"/>
              <a:ext cx="136" cy="0"/>
            </a:xfrm>
            <a:prstGeom prst="line">
              <a:avLst/>
            </a:prstGeom>
            <a:noFill/>
            <a:ln w="12700">
              <a:solidFill>
                <a:schemeClr val="tx1"/>
              </a:solidFill>
              <a:round/>
              <a:headEnd/>
              <a:tailEnd/>
            </a:ln>
          </p:spPr>
          <p:txBody>
            <a:bodyPr/>
            <a:lstStyle/>
            <a:p>
              <a:endParaRPr lang="zh-CN" altLang="en-US"/>
            </a:p>
          </p:txBody>
        </p:sp>
        <p:sp>
          <p:nvSpPr>
            <p:cNvPr id="62487" name="Line 247"/>
            <p:cNvSpPr>
              <a:spLocks noChangeShapeType="1"/>
            </p:cNvSpPr>
            <p:nvPr/>
          </p:nvSpPr>
          <p:spPr bwMode="auto">
            <a:xfrm flipV="1">
              <a:off x="747" y="1204"/>
              <a:ext cx="45" cy="181"/>
            </a:xfrm>
            <a:prstGeom prst="line">
              <a:avLst/>
            </a:prstGeom>
            <a:noFill/>
            <a:ln w="12700">
              <a:solidFill>
                <a:schemeClr val="tx1"/>
              </a:solidFill>
              <a:round/>
              <a:headEnd/>
              <a:tailEnd/>
            </a:ln>
          </p:spPr>
          <p:txBody>
            <a:bodyPr/>
            <a:lstStyle/>
            <a:p>
              <a:endParaRPr lang="zh-CN" altLang="en-US"/>
            </a:p>
          </p:txBody>
        </p:sp>
        <p:sp>
          <p:nvSpPr>
            <p:cNvPr id="62488" name="Line 248"/>
            <p:cNvSpPr>
              <a:spLocks noChangeShapeType="1"/>
            </p:cNvSpPr>
            <p:nvPr/>
          </p:nvSpPr>
          <p:spPr bwMode="auto">
            <a:xfrm>
              <a:off x="792" y="1201"/>
              <a:ext cx="136" cy="0"/>
            </a:xfrm>
            <a:prstGeom prst="line">
              <a:avLst/>
            </a:prstGeom>
            <a:noFill/>
            <a:ln w="12700">
              <a:solidFill>
                <a:schemeClr val="tx1"/>
              </a:solidFill>
              <a:round/>
              <a:headEnd/>
              <a:tailEnd/>
            </a:ln>
          </p:spPr>
          <p:txBody>
            <a:bodyPr/>
            <a:lstStyle/>
            <a:p>
              <a:endParaRPr lang="zh-CN" altLang="en-US"/>
            </a:p>
          </p:txBody>
        </p:sp>
        <p:sp>
          <p:nvSpPr>
            <p:cNvPr id="62489" name="Line 249"/>
            <p:cNvSpPr>
              <a:spLocks noChangeShapeType="1"/>
            </p:cNvSpPr>
            <p:nvPr/>
          </p:nvSpPr>
          <p:spPr bwMode="auto">
            <a:xfrm flipH="1" flipV="1">
              <a:off x="928" y="1196"/>
              <a:ext cx="46" cy="189"/>
            </a:xfrm>
            <a:prstGeom prst="line">
              <a:avLst/>
            </a:prstGeom>
            <a:noFill/>
            <a:ln w="12700">
              <a:solidFill>
                <a:schemeClr val="tx1"/>
              </a:solidFill>
              <a:round/>
              <a:headEnd/>
              <a:tailEnd/>
            </a:ln>
          </p:spPr>
          <p:txBody>
            <a:bodyPr/>
            <a:lstStyle/>
            <a:p>
              <a:endParaRPr lang="zh-CN" altLang="en-US"/>
            </a:p>
          </p:txBody>
        </p:sp>
        <p:sp>
          <p:nvSpPr>
            <p:cNvPr id="62490" name="Line 250"/>
            <p:cNvSpPr>
              <a:spLocks noChangeShapeType="1"/>
            </p:cNvSpPr>
            <p:nvPr/>
          </p:nvSpPr>
          <p:spPr bwMode="auto">
            <a:xfrm>
              <a:off x="974" y="1393"/>
              <a:ext cx="136" cy="0"/>
            </a:xfrm>
            <a:prstGeom prst="line">
              <a:avLst/>
            </a:prstGeom>
            <a:noFill/>
            <a:ln w="12700">
              <a:solidFill>
                <a:schemeClr val="tx1"/>
              </a:solidFill>
              <a:round/>
              <a:headEnd/>
              <a:tailEnd/>
            </a:ln>
          </p:spPr>
          <p:txBody>
            <a:bodyPr/>
            <a:lstStyle/>
            <a:p>
              <a:endParaRPr lang="zh-CN" altLang="en-US"/>
            </a:p>
          </p:txBody>
        </p:sp>
        <p:sp>
          <p:nvSpPr>
            <p:cNvPr id="62491" name="Line 251"/>
            <p:cNvSpPr>
              <a:spLocks noChangeShapeType="1"/>
            </p:cNvSpPr>
            <p:nvPr/>
          </p:nvSpPr>
          <p:spPr bwMode="auto">
            <a:xfrm flipV="1">
              <a:off x="1110" y="1212"/>
              <a:ext cx="45" cy="181"/>
            </a:xfrm>
            <a:prstGeom prst="line">
              <a:avLst/>
            </a:prstGeom>
            <a:noFill/>
            <a:ln w="12700">
              <a:solidFill>
                <a:schemeClr val="tx1"/>
              </a:solidFill>
              <a:round/>
              <a:headEnd/>
              <a:tailEnd/>
            </a:ln>
          </p:spPr>
          <p:txBody>
            <a:bodyPr/>
            <a:lstStyle/>
            <a:p>
              <a:endParaRPr lang="zh-CN" altLang="en-US"/>
            </a:p>
          </p:txBody>
        </p:sp>
        <p:sp>
          <p:nvSpPr>
            <p:cNvPr id="62492" name="Line 252"/>
            <p:cNvSpPr>
              <a:spLocks noChangeShapeType="1"/>
            </p:cNvSpPr>
            <p:nvPr/>
          </p:nvSpPr>
          <p:spPr bwMode="auto">
            <a:xfrm>
              <a:off x="1155" y="1209"/>
              <a:ext cx="136" cy="0"/>
            </a:xfrm>
            <a:prstGeom prst="line">
              <a:avLst/>
            </a:prstGeom>
            <a:noFill/>
            <a:ln w="12700">
              <a:solidFill>
                <a:schemeClr val="tx1"/>
              </a:solidFill>
              <a:round/>
              <a:headEnd/>
              <a:tailEnd/>
            </a:ln>
          </p:spPr>
          <p:txBody>
            <a:bodyPr/>
            <a:lstStyle/>
            <a:p>
              <a:endParaRPr lang="zh-CN" altLang="en-US"/>
            </a:p>
          </p:txBody>
        </p:sp>
        <p:sp>
          <p:nvSpPr>
            <p:cNvPr id="62493" name="Line 253"/>
            <p:cNvSpPr>
              <a:spLocks noChangeShapeType="1"/>
            </p:cNvSpPr>
            <p:nvPr/>
          </p:nvSpPr>
          <p:spPr bwMode="auto">
            <a:xfrm flipH="1" flipV="1">
              <a:off x="1291" y="1204"/>
              <a:ext cx="46" cy="189"/>
            </a:xfrm>
            <a:prstGeom prst="line">
              <a:avLst/>
            </a:prstGeom>
            <a:noFill/>
            <a:ln w="12700">
              <a:solidFill>
                <a:schemeClr val="tx1"/>
              </a:solidFill>
              <a:round/>
              <a:headEnd/>
              <a:tailEnd/>
            </a:ln>
          </p:spPr>
          <p:txBody>
            <a:bodyPr/>
            <a:lstStyle/>
            <a:p>
              <a:endParaRPr lang="zh-CN" altLang="en-US"/>
            </a:p>
          </p:txBody>
        </p:sp>
        <p:sp>
          <p:nvSpPr>
            <p:cNvPr id="62494" name="Line 254"/>
            <p:cNvSpPr>
              <a:spLocks noChangeShapeType="1"/>
            </p:cNvSpPr>
            <p:nvPr/>
          </p:nvSpPr>
          <p:spPr bwMode="auto">
            <a:xfrm>
              <a:off x="1338" y="1385"/>
              <a:ext cx="136" cy="0"/>
            </a:xfrm>
            <a:prstGeom prst="line">
              <a:avLst/>
            </a:prstGeom>
            <a:noFill/>
            <a:ln w="12700">
              <a:solidFill>
                <a:schemeClr val="tx1"/>
              </a:solidFill>
              <a:round/>
              <a:headEnd/>
              <a:tailEnd/>
            </a:ln>
          </p:spPr>
          <p:txBody>
            <a:bodyPr/>
            <a:lstStyle/>
            <a:p>
              <a:endParaRPr lang="zh-CN" altLang="en-US"/>
            </a:p>
          </p:txBody>
        </p:sp>
        <p:sp>
          <p:nvSpPr>
            <p:cNvPr id="62495" name="Line 255"/>
            <p:cNvSpPr>
              <a:spLocks noChangeShapeType="1"/>
            </p:cNvSpPr>
            <p:nvPr/>
          </p:nvSpPr>
          <p:spPr bwMode="auto">
            <a:xfrm flipV="1">
              <a:off x="1474" y="1204"/>
              <a:ext cx="45" cy="181"/>
            </a:xfrm>
            <a:prstGeom prst="line">
              <a:avLst/>
            </a:prstGeom>
            <a:noFill/>
            <a:ln w="12700">
              <a:solidFill>
                <a:schemeClr val="tx1"/>
              </a:solidFill>
              <a:round/>
              <a:headEnd/>
              <a:tailEnd/>
            </a:ln>
          </p:spPr>
          <p:txBody>
            <a:bodyPr/>
            <a:lstStyle/>
            <a:p>
              <a:endParaRPr lang="zh-CN" altLang="en-US"/>
            </a:p>
          </p:txBody>
        </p:sp>
        <p:sp>
          <p:nvSpPr>
            <p:cNvPr id="62496" name="Line 256"/>
            <p:cNvSpPr>
              <a:spLocks noChangeShapeType="1"/>
            </p:cNvSpPr>
            <p:nvPr/>
          </p:nvSpPr>
          <p:spPr bwMode="auto">
            <a:xfrm>
              <a:off x="1519" y="1201"/>
              <a:ext cx="136" cy="0"/>
            </a:xfrm>
            <a:prstGeom prst="line">
              <a:avLst/>
            </a:prstGeom>
            <a:noFill/>
            <a:ln w="12700">
              <a:solidFill>
                <a:schemeClr val="tx1"/>
              </a:solidFill>
              <a:round/>
              <a:headEnd/>
              <a:tailEnd/>
            </a:ln>
          </p:spPr>
          <p:txBody>
            <a:bodyPr/>
            <a:lstStyle/>
            <a:p>
              <a:endParaRPr lang="zh-CN" altLang="en-US"/>
            </a:p>
          </p:txBody>
        </p:sp>
        <p:sp>
          <p:nvSpPr>
            <p:cNvPr id="62497" name="Line 257"/>
            <p:cNvSpPr>
              <a:spLocks noChangeShapeType="1"/>
            </p:cNvSpPr>
            <p:nvPr/>
          </p:nvSpPr>
          <p:spPr bwMode="auto">
            <a:xfrm flipH="1" flipV="1">
              <a:off x="1655" y="1196"/>
              <a:ext cx="46" cy="189"/>
            </a:xfrm>
            <a:prstGeom prst="line">
              <a:avLst/>
            </a:prstGeom>
            <a:noFill/>
            <a:ln w="12700">
              <a:solidFill>
                <a:schemeClr val="tx1"/>
              </a:solidFill>
              <a:round/>
              <a:headEnd/>
              <a:tailEnd/>
            </a:ln>
          </p:spPr>
          <p:txBody>
            <a:bodyPr/>
            <a:lstStyle/>
            <a:p>
              <a:endParaRPr lang="zh-CN" altLang="en-US"/>
            </a:p>
          </p:txBody>
        </p:sp>
        <p:sp>
          <p:nvSpPr>
            <p:cNvPr id="62498" name="Line 258"/>
            <p:cNvSpPr>
              <a:spLocks noChangeShapeType="1"/>
            </p:cNvSpPr>
            <p:nvPr/>
          </p:nvSpPr>
          <p:spPr bwMode="auto">
            <a:xfrm>
              <a:off x="1701" y="1393"/>
              <a:ext cx="136" cy="0"/>
            </a:xfrm>
            <a:prstGeom prst="line">
              <a:avLst/>
            </a:prstGeom>
            <a:noFill/>
            <a:ln w="12700">
              <a:solidFill>
                <a:schemeClr val="tx1"/>
              </a:solidFill>
              <a:round/>
              <a:headEnd/>
              <a:tailEnd/>
            </a:ln>
          </p:spPr>
          <p:txBody>
            <a:bodyPr/>
            <a:lstStyle/>
            <a:p>
              <a:endParaRPr lang="zh-CN" altLang="en-US"/>
            </a:p>
          </p:txBody>
        </p:sp>
        <p:sp>
          <p:nvSpPr>
            <p:cNvPr id="62499" name="Line 259"/>
            <p:cNvSpPr>
              <a:spLocks noChangeShapeType="1"/>
            </p:cNvSpPr>
            <p:nvPr/>
          </p:nvSpPr>
          <p:spPr bwMode="auto">
            <a:xfrm flipV="1">
              <a:off x="1837" y="1212"/>
              <a:ext cx="45" cy="181"/>
            </a:xfrm>
            <a:prstGeom prst="line">
              <a:avLst/>
            </a:prstGeom>
            <a:noFill/>
            <a:ln w="12700">
              <a:solidFill>
                <a:schemeClr val="tx1"/>
              </a:solidFill>
              <a:round/>
              <a:headEnd/>
              <a:tailEnd/>
            </a:ln>
          </p:spPr>
          <p:txBody>
            <a:bodyPr/>
            <a:lstStyle/>
            <a:p>
              <a:endParaRPr lang="zh-CN" altLang="en-US"/>
            </a:p>
          </p:txBody>
        </p:sp>
        <p:sp>
          <p:nvSpPr>
            <p:cNvPr id="62500" name="Line 260"/>
            <p:cNvSpPr>
              <a:spLocks noChangeShapeType="1"/>
            </p:cNvSpPr>
            <p:nvPr/>
          </p:nvSpPr>
          <p:spPr bwMode="auto">
            <a:xfrm>
              <a:off x="1882" y="1209"/>
              <a:ext cx="136" cy="0"/>
            </a:xfrm>
            <a:prstGeom prst="line">
              <a:avLst/>
            </a:prstGeom>
            <a:noFill/>
            <a:ln w="12700">
              <a:solidFill>
                <a:schemeClr val="tx1"/>
              </a:solidFill>
              <a:round/>
              <a:headEnd/>
              <a:tailEnd/>
            </a:ln>
          </p:spPr>
          <p:txBody>
            <a:bodyPr/>
            <a:lstStyle/>
            <a:p>
              <a:endParaRPr lang="zh-CN" altLang="en-US"/>
            </a:p>
          </p:txBody>
        </p:sp>
        <p:sp>
          <p:nvSpPr>
            <p:cNvPr id="62501" name="Line 261"/>
            <p:cNvSpPr>
              <a:spLocks noChangeShapeType="1"/>
            </p:cNvSpPr>
            <p:nvPr/>
          </p:nvSpPr>
          <p:spPr bwMode="auto">
            <a:xfrm flipH="1" flipV="1">
              <a:off x="2018" y="1204"/>
              <a:ext cx="46" cy="189"/>
            </a:xfrm>
            <a:prstGeom prst="line">
              <a:avLst/>
            </a:prstGeom>
            <a:noFill/>
            <a:ln w="12700">
              <a:solidFill>
                <a:schemeClr val="tx1"/>
              </a:solidFill>
              <a:round/>
              <a:headEnd/>
              <a:tailEnd/>
            </a:ln>
          </p:spPr>
          <p:txBody>
            <a:bodyPr/>
            <a:lstStyle/>
            <a:p>
              <a:endParaRPr lang="zh-CN" altLang="en-US"/>
            </a:p>
          </p:txBody>
        </p:sp>
        <p:sp>
          <p:nvSpPr>
            <p:cNvPr id="62502" name="Line 262"/>
            <p:cNvSpPr>
              <a:spLocks noChangeShapeType="1"/>
            </p:cNvSpPr>
            <p:nvPr/>
          </p:nvSpPr>
          <p:spPr bwMode="auto">
            <a:xfrm>
              <a:off x="2063" y="1393"/>
              <a:ext cx="136" cy="0"/>
            </a:xfrm>
            <a:prstGeom prst="line">
              <a:avLst/>
            </a:prstGeom>
            <a:noFill/>
            <a:ln w="12700">
              <a:solidFill>
                <a:schemeClr val="tx1"/>
              </a:solidFill>
              <a:round/>
              <a:headEnd/>
              <a:tailEnd/>
            </a:ln>
          </p:spPr>
          <p:txBody>
            <a:bodyPr/>
            <a:lstStyle/>
            <a:p>
              <a:endParaRPr lang="zh-CN" altLang="en-US"/>
            </a:p>
          </p:txBody>
        </p:sp>
        <p:sp>
          <p:nvSpPr>
            <p:cNvPr id="62503" name="Line 263"/>
            <p:cNvSpPr>
              <a:spLocks noChangeShapeType="1"/>
            </p:cNvSpPr>
            <p:nvPr/>
          </p:nvSpPr>
          <p:spPr bwMode="auto">
            <a:xfrm flipV="1">
              <a:off x="2199" y="1212"/>
              <a:ext cx="45" cy="181"/>
            </a:xfrm>
            <a:prstGeom prst="line">
              <a:avLst/>
            </a:prstGeom>
            <a:noFill/>
            <a:ln w="12700">
              <a:solidFill>
                <a:schemeClr val="tx1"/>
              </a:solidFill>
              <a:round/>
              <a:headEnd/>
              <a:tailEnd/>
            </a:ln>
          </p:spPr>
          <p:txBody>
            <a:bodyPr/>
            <a:lstStyle/>
            <a:p>
              <a:endParaRPr lang="zh-CN" altLang="en-US"/>
            </a:p>
          </p:txBody>
        </p:sp>
        <p:sp>
          <p:nvSpPr>
            <p:cNvPr id="62504" name="Line 264"/>
            <p:cNvSpPr>
              <a:spLocks noChangeShapeType="1"/>
            </p:cNvSpPr>
            <p:nvPr/>
          </p:nvSpPr>
          <p:spPr bwMode="auto">
            <a:xfrm>
              <a:off x="2244" y="1209"/>
              <a:ext cx="136" cy="0"/>
            </a:xfrm>
            <a:prstGeom prst="line">
              <a:avLst/>
            </a:prstGeom>
            <a:noFill/>
            <a:ln w="12700">
              <a:solidFill>
                <a:schemeClr val="tx1"/>
              </a:solidFill>
              <a:round/>
              <a:headEnd/>
              <a:tailEnd/>
            </a:ln>
          </p:spPr>
          <p:txBody>
            <a:bodyPr/>
            <a:lstStyle/>
            <a:p>
              <a:endParaRPr lang="zh-CN" altLang="en-US"/>
            </a:p>
          </p:txBody>
        </p:sp>
        <p:sp>
          <p:nvSpPr>
            <p:cNvPr id="62505" name="Line 265"/>
            <p:cNvSpPr>
              <a:spLocks noChangeShapeType="1"/>
            </p:cNvSpPr>
            <p:nvPr/>
          </p:nvSpPr>
          <p:spPr bwMode="auto">
            <a:xfrm flipH="1" flipV="1">
              <a:off x="2380" y="1204"/>
              <a:ext cx="46" cy="189"/>
            </a:xfrm>
            <a:prstGeom prst="line">
              <a:avLst/>
            </a:prstGeom>
            <a:noFill/>
            <a:ln w="12700">
              <a:solidFill>
                <a:schemeClr val="tx1"/>
              </a:solidFill>
              <a:round/>
              <a:headEnd/>
              <a:tailEnd/>
            </a:ln>
          </p:spPr>
          <p:txBody>
            <a:bodyPr/>
            <a:lstStyle/>
            <a:p>
              <a:endParaRPr lang="zh-CN" altLang="en-US"/>
            </a:p>
          </p:txBody>
        </p:sp>
        <p:sp>
          <p:nvSpPr>
            <p:cNvPr id="62506" name="Line 266"/>
            <p:cNvSpPr>
              <a:spLocks noChangeShapeType="1"/>
            </p:cNvSpPr>
            <p:nvPr/>
          </p:nvSpPr>
          <p:spPr bwMode="auto">
            <a:xfrm>
              <a:off x="2426" y="1401"/>
              <a:ext cx="136" cy="0"/>
            </a:xfrm>
            <a:prstGeom prst="line">
              <a:avLst/>
            </a:prstGeom>
            <a:noFill/>
            <a:ln w="12700">
              <a:solidFill>
                <a:schemeClr val="tx1"/>
              </a:solidFill>
              <a:round/>
              <a:headEnd/>
              <a:tailEnd/>
            </a:ln>
          </p:spPr>
          <p:txBody>
            <a:bodyPr/>
            <a:lstStyle/>
            <a:p>
              <a:endParaRPr lang="zh-CN" altLang="en-US"/>
            </a:p>
          </p:txBody>
        </p:sp>
        <p:sp>
          <p:nvSpPr>
            <p:cNvPr id="62507" name="Line 267"/>
            <p:cNvSpPr>
              <a:spLocks noChangeShapeType="1"/>
            </p:cNvSpPr>
            <p:nvPr/>
          </p:nvSpPr>
          <p:spPr bwMode="auto">
            <a:xfrm flipV="1">
              <a:off x="2562" y="1220"/>
              <a:ext cx="45" cy="181"/>
            </a:xfrm>
            <a:prstGeom prst="line">
              <a:avLst/>
            </a:prstGeom>
            <a:noFill/>
            <a:ln w="12700">
              <a:solidFill>
                <a:schemeClr val="tx1"/>
              </a:solidFill>
              <a:round/>
              <a:headEnd/>
              <a:tailEnd/>
            </a:ln>
          </p:spPr>
          <p:txBody>
            <a:bodyPr/>
            <a:lstStyle/>
            <a:p>
              <a:endParaRPr lang="zh-CN" altLang="en-US"/>
            </a:p>
          </p:txBody>
        </p:sp>
        <p:sp>
          <p:nvSpPr>
            <p:cNvPr id="62508" name="Line 268"/>
            <p:cNvSpPr>
              <a:spLocks noChangeShapeType="1"/>
            </p:cNvSpPr>
            <p:nvPr/>
          </p:nvSpPr>
          <p:spPr bwMode="auto">
            <a:xfrm>
              <a:off x="2607" y="1217"/>
              <a:ext cx="136" cy="0"/>
            </a:xfrm>
            <a:prstGeom prst="line">
              <a:avLst/>
            </a:prstGeom>
            <a:noFill/>
            <a:ln w="12700">
              <a:solidFill>
                <a:schemeClr val="tx1"/>
              </a:solidFill>
              <a:round/>
              <a:headEnd/>
              <a:tailEnd/>
            </a:ln>
          </p:spPr>
          <p:txBody>
            <a:bodyPr/>
            <a:lstStyle/>
            <a:p>
              <a:endParaRPr lang="zh-CN" altLang="en-US"/>
            </a:p>
          </p:txBody>
        </p:sp>
        <p:sp>
          <p:nvSpPr>
            <p:cNvPr id="62509" name="Line 269"/>
            <p:cNvSpPr>
              <a:spLocks noChangeShapeType="1"/>
            </p:cNvSpPr>
            <p:nvPr/>
          </p:nvSpPr>
          <p:spPr bwMode="auto">
            <a:xfrm flipH="1" flipV="1">
              <a:off x="2743" y="1212"/>
              <a:ext cx="46" cy="189"/>
            </a:xfrm>
            <a:prstGeom prst="line">
              <a:avLst/>
            </a:prstGeom>
            <a:noFill/>
            <a:ln w="12700">
              <a:solidFill>
                <a:schemeClr val="tx1"/>
              </a:solidFill>
              <a:round/>
              <a:headEnd/>
              <a:tailEnd/>
            </a:ln>
          </p:spPr>
          <p:txBody>
            <a:bodyPr/>
            <a:lstStyle/>
            <a:p>
              <a:endParaRPr lang="zh-CN" altLang="en-US"/>
            </a:p>
          </p:txBody>
        </p:sp>
        <p:sp>
          <p:nvSpPr>
            <p:cNvPr id="62510" name="Line 271"/>
            <p:cNvSpPr>
              <a:spLocks noChangeShapeType="1"/>
            </p:cNvSpPr>
            <p:nvPr/>
          </p:nvSpPr>
          <p:spPr bwMode="auto">
            <a:xfrm>
              <a:off x="2789" y="1394"/>
              <a:ext cx="136" cy="0"/>
            </a:xfrm>
            <a:prstGeom prst="line">
              <a:avLst/>
            </a:prstGeom>
            <a:noFill/>
            <a:ln w="12700">
              <a:solidFill>
                <a:schemeClr val="tx1"/>
              </a:solidFill>
              <a:round/>
              <a:headEnd/>
              <a:tailEnd/>
            </a:ln>
          </p:spPr>
          <p:txBody>
            <a:bodyPr/>
            <a:lstStyle/>
            <a:p>
              <a:endParaRPr lang="zh-CN" altLang="en-US"/>
            </a:p>
          </p:txBody>
        </p:sp>
        <p:sp>
          <p:nvSpPr>
            <p:cNvPr id="62511" name="Line 272"/>
            <p:cNvSpPr>
              <a:spLocks noChangeShapeType="1"/>
            </p:cNvSpPr>
            <p:nvPr/>
          </p:nvSpPr>
          <p:spPr bwMode="auto">
            <a:xfrm flipV="1">
              <a:off x="2925" y="1213"/>
              <a:ext cx="45" cy="181"/>
            </a:xfrm>
            <a:prstGeom prst="line">
              <a:avLst/>
            </a:prstGeom>
            <a:noFill/>
            <a:ln w="12700">
              <a:solidFill>
                <a:schemeClr val="tx1"/>
              </a:solidFill>
              <a:round/>
              <a:headEnd/>
              <a:tailEnd/>
            </a:ln>
          </p:spPr>
          <p:txBody>
            <a:bodyPr/>
            <a:lstStyle/>
            <a:p>
              <a:endParaRPr lang="zh-CN" altLang="en-US"/>
            </a:p>
          </p:txBody>
        </p:sp>
        <p:sp>
          <p:nvSpPr>
            <p:cNvPr id="62512" name="Line 273"/>
            <p:cNvSpPr>
              <a:spLocks noChangeShapeType="1"/>
            </p:cNvSpPr>
            <p:nvPr/>
          </p:nvSpPr>
          <p:spPr bwMode="auto">
            <a:xfrm>
              <a:off x="2970" y="1210"/>
              <a:ext cx="136" cy="0"/>
            </a:xfrm>
            <a:prstGeom prst="line">
              <a:avLst/>
            </a:prstGeom>
            <a:noFill/>
            <a:ln w="12700">
              <a:solidFill>
                <a:schemeClr val="tx1"/>
              </a:solidFill>
              <a:round/>
              <a:headEnd/>
              <a:tailEnd/>
            </a:ln>
          </p:spPr>
          <p:txBody>
            <a:bodyPr/>
            <a:lstStyle/>
            <a:p>
              <a:endParaRPr lang="zh-CN" altLang="en-US"/>
            </a:p>
          </p:txBody>
        </p:sp>
        <p:sp>
          <p:nvSpPr>
            <p:cNvPr id="62513" name="Line 274"/>
            <p:cNvSpPr>
              <a:spLocks noChangeShapeType="1"/>
            </p:cNvSpPr>
            <p:nvPr/>
          </p:nvSpPr>
          <p:spPr bwMode="auto">
            <a:xfrm flipH="1" flipV="1">
              <a:off x="3106" y="1205"/>
              <a:ext cx="46" cy="189"/>
            </a:xfrm>
            <a:prstGeom prst="line">
              <a:avLst/>
            </a:prstGeom>
            <a:noFill/>
            <a:ln w="12700">
              <a:solidFill>
                <a:schemeClr val="tx1"/>
              </a:solidFill>
              <a:round/>
              <a:headEnd/>
              <a:tailEnd/>
            </a:ln>
          </p:spPr>
          <p:txBody>
            <a:bodyPr/>
            <a:lstStyle/>
            <a:p>
              <a:endParaRPr lang="zh-CN" altLang="en-US"/>
            </a:p>
          </p:txBody>
        </p:sp>
        <p:sp>
          <p:nvSpPr>
            <p:cNvPr id="62514" name="Line 275"/>
            <p:cNvSpPr>
              <a:spLocks noChangeShapeType="1"/>
            </p:cNvSpPr>
            <p:nvPr/>
          </p:nvSpPr>
          <p:spPr bwMode="auto">
            <a:xfrm>
              <a:off x="3152" y="1402"/>
              <a:ext cx="136" cy="0"/>
            </a:xfrm>
            <a:prstGeom prst="line">
              <a:avLst/>
            </a:prstGeom>
            <a:noFill/>
            <a:ln w="12700">
              <a:solidFill>
                <a:schemeClr val="tx1"/>
              </a:solidFill>
              <a:round/>
              <a:headEnd/>
              <a:tailEnd/>
            </a:ln>
          </p:spPr>
          <p:txBody>
            <a:bodyPr/>
            <a:lstStyle/>
            <a:p>
              <a:endParaRPr lang="zh-CN" altLang="en-US"/>
            </a:p>
          </p:txBody>
        </p:sp>
        <p:sp>
          <p:nvSpPr>
            <p:cNvPr id="62515" name="Line 276"/>
            <p:cNvSpPr>
              <a:spLocks noChangeShapeType="1"/>
            </p:cNvSpPr>
            <p:nvPr/>
          </p:nvSpPr>
          <p:spPr bwMode="auto">
            <a:xfrm flipV="1">
              <a:off x="3288" y="1221"/>
              <a:ext cx="45" cy="181"/>
            </a:xfrm>
            <a:prstGeom prst="line">
              <a:avLst/>
            </a:prstGeom>
            <a:noFill/>
            <a:ln w="12700">
              <a:solidFill>
                <a:schemeClr val="tx1"/>
              </a:solidFill>
              <a:round/>
              <a:headEnd/>
              <a:tailEnd/>
            </a:ln>
          </p:spPr>
          <p:txBody>
            <a:bodyPr/>
            <a:lstStyle/>
            <a:p>
              <a:endParaRPr lang="zh-CN" altLang="en-US"/>
            </a:p>
          </p:txBody>
        </p:sp>
        <p:sp>
          <p:nvSpPr>
            <p:cNvPr id="62516" name="Line 277"/>
            <p:cNvSpPr>
              <a:spLocks noChangeShapeType="1"/>
            </p:cNvSpPr>
            <p:nvPr/>
          </p:nvSpPr>
          <p:spPr bwMode="auto">
            <a:xfrm>
              <a:off x="3333" y="1218"/>
              <a:ext cx="136" cy="0"/>
            </a:xfrm>
            <a:prstGeom prst="line">
              <a:avLst/>
            </a:prstGeom>
            <a:noFill/>
            <a:ln w="12700">
              <a:solidFill>
                <a:schemeClr val="tx1"/>
              </a:solidFill>
              <a:round/>
              <a:headEnd/>
              <a:tailEnd/>
            </a:ln>
          </p:spPr>
          <p:txBody>
            <a:bodyPr/>
            <a:lstStyle/>
            <a:p>
              <a:endParaRPr lang="zh-CN" altLang="en-US"/>
            </a:p>
          </p:txBody>
        </p:sp>
        <p:sp>
          <p:nvSpPr>
            <p:cNvPr id="62517" name="Line 278"/>
            <p:cNvSpPr>
              <a:spLocks noChangeShapeType="1"/>
            </p:cNvSpPr>
            <p:nvPr/>
          </p:nvSpPr>
          <p:spPr bwMode="auto">
            <a:xfrm flipH="1" flipV="1">
              <a:off x="3469" y="1213"/>
              <a:ext cx="46" cy="189"/>
            </a:xfrm>
            <a:prstGeom prst="line">
              <a:avLst/>
            </a:prstGeom>
            <a:noFill/>
            <a:ln w="12700">
              <a:solidFill>
                <a:schemeClr val="tx1"/>
              </a:solidFill>
              <a:round/>
              <a:headEnd/>
              <a:tailEnd/>
            </a:ln>
          </p:spPr>
          <p:txBody>
            <a:bodyPr/>
            <a:lstStyle/>
            <a:p>
              <a:endParaRPr lang="zh-CN" altLang="en-US"/>
            </a:p>
          </p:txBody>
        </p:sp>
        <p:sp>
          <p:nvSpPr>
            <p:cNvPr id="62518" name="Line 279"/>
            <p:cNvSpPr>
              <a:spLocks noChangeShapeType="1"/>
            </p:cNvSpPr>
            <p:nvPr/>
          </p:nvSpPr>
          <p:spPr bwMode="auto">
            <a:xfrm>
              <a:off x="3514" y="1402"/>
              <a:ext cx="136" cy="0"/>
            </a:xfrm>
            <a:prstGeom prst="line">
              <a:avLst/>
            </a:prstGeom>
            <a:noFill/>
            <a:ln w="12700">
              <a:solidFill>
                <a:schemeClr val="tx1"/>
              </a:solidFill>
              <a:round/>
              <a:headEnd/>
              <a:tailEnd/>
            </a:ln>
          </p:spPr>
          <p:txBody>
            <a:bodyPr/>
            <a:lstStyle/>
            <a:p>
              <a:endParaRPr lang="zh-CN" altLang="en-US"/>
            </a:p>
          </p:txBody>
        </p:sp>
        <p:sp>
          <p:nvSpPr>
            <p:cNvPr id="62519" name="Line 280"/>
            <p:cNvSpPr>
              <a:spLocks noChangeShapeType="1"/>
            </p:cNvSpPr>
            <p:nvPr/>
          </p:nvSpPr>
          <p:spPr bwMode="auto">
            <a:xfrm flipV="1">
              <a:off x="3650" y="1221"/>
              <a:ext cx="45" cy="181"/>
            </a:xfrm>
            <a:prstGeom prst="line">
              <a:avLst/>
            </a:prstGeom>
            <a:noFill/>
            <a:ln w="12700">
              <a:solidFill>
                <a:schemeClr val="tx1"/>
              </a:solidFill>
              <a:round/>
              <a:headEnd/>
              <a:tailEnd/>
            </a:ln>
          </p:spPr>
          <p:txBody>
            <a:bodyPr/>
            <a:lstStyle/>
            <a:p>
              <a:endParaRPr lang="zh-CN" altLang="en-US"/>
            </a:p>
          </p:txBody>
        </p:sp>
        <p:sp>
          <p:nvSpPr>
            <p:cNvPr id="62520" name="Line 281"/>
            <p:cNvSpPr>
              <a:spLocks noChangeShapeType="1"/>
            </p:cNvSpPr>
            <p:nvPr/>
          </p:nvSpPr>
          <p:spPr bwMode="auto">
            <a:xfrm>
              <a:off x="3695" y="1218"/>
              <a:ext cx="136" cy="0"/>
            </a:xfrm>
            <a:prstGeom prst="line">
              <a:avLst/>
            </a:prstGeom>
            <a:noFill/>
            <a:ln w="12700">
              <a:solidFill>
                <a:schemeClr val="tx1"/>
              </a:solidFill>
              <a:round/>
              <a:headEnd/>
              <a:tailEnd/>
            </a:ln>
          </p:spPr>
          <p:txBody>
            <a:bodyPr/>
            <a:lstStyle/>
            <a:p>
              <a:endParaRPr lang="zh-CN" altLang="en-US"/>
            </a:p>
          </p:txBody>
        </p:sp>
        <p:sp>
          <p:nvSpPr>
            <p:cNvPr id="62521" name="Line 282"/>
            <p:cNvSpPr>
              <a:spLocks noChangeShapeType="1"/>
            </p:cNvSpPr>
            <p:nvPr/>
          </p:nvSpPr>
          <p:spPr bwMode="auto">
            <a:xfrm flipH="1" flipV="1">
              <a:off x="3831" y="1213"/>
              <a:ext cx="46" cy="189"/>
            </a:xfrm>
            <a:prstGeom prst="line">
              <a:avLst/>
            </a:prstGeom>
            <a:noFill/>
            <a:ln w="12700">
              <a:solidFill>
                <a:schemeClr val="tx1"/>
              </a:solidFill>
              <a:round/>
              <a:headEnd/>
              <a:tailEnd/>
            </a:ln>
          </p:spPr>
          <p:txBody>
            <a:bodyPr/>
            <a:lstStyle/>
            <a:p>
              <a:endParaRPr lang="zh-CN" altLang="en-US"/>
            </a:p>
          </p:txBody>
        </p:sp>
        <p:sp>
          <p:nvSpPr>
            <p:cNvPr id="62522" name="Line 283"/>
            <p:cNvSpPr>
              <a:spLocks noChangeShapeType="1"/>
            </p:cNvSpPr>
            <p:nvPr/>
          </p:nvSpPr>
          <p:spPr bwMode="auto">
            <a:xfrm>
              <a:off x="3877" y="1410"/>
              <a:ext cx="136" cy="0"/>
            </a:xfrm>
            <a:prstGeom prst="line">
              <a:avLst/>
            </a:prstGeom>
            <a:noFill/>
            <a:ln w="12700">
              <a:solidFill>
                <a:schemeClr val="tx1"/>
              </a:solidFill>
              <a:round/>
              <a:headEnd/>
              <a:tailEnd/>
            </a:ln>
          </p:spPr>
          <p:txBody>
            <a:bodyPr/>
            <a:lstStyle/>
            <a:p>
              <a:endParaRPr lang="zh-CN" altLang="en-US"/>
            </a:p>
          </p:txBody>
        </p:sp>
        <p:sp>
          <p:nvSpPr>
            <p:cNvPr id="62523" name="Line 284"/>
            <p:cNvSpPr>
              <a:spLocks noChangeShapeType="1"/>
            </p:cNvSpPr>
            <p:nvPr/>
          </p:nvSpPr>
          <p:spPr bwMode="auto">
            <a:xfrm flipV="1">
              <a:off x="4013" y="1229"/>
              <a:ext cx="45" cy="181"/>
            </a:xfrm>
            <a:prstGeom prst="line">
              <a:avLst/>
            </a:prstGeom>
            <a:noFill/>
            <a:ln w="12700">
              <a:solidFill>
                <a:schemeClr val="tx1"/>
              </a:solidFill>
              <a:round/>
              <a:headEnd/>
              <a:tailEnd/>
            </a:ln>
          </p:spPr>
          <p:txBody>
            <a:bodyPr/>
            <a:lstStyle/>
            <a:p>
              <a:endParaRPr lang="zh-CN" altLang="en-US"/>
            </a:p>
          </p:txBody>
        </p:sp>
        <p:sp>
          <p:nvSpPr>
            <p:cNvPr id="62524" name="Line 285"/>
            <p:cNvSpPr>
              <a:spLocks noChangeShapeType="1"/>
            </p:cNvSpPr>
            <p:nvPr/>
          </p:nvSpPr>
          <p:spPr bwMode="auto">
            <a:xfrm>
              <a:off x="4058" y="1226"/>
              <a:ext cx="136" cy="0"/>
            </a:xfrm>
            <a:prstGeom prst="line">
              <a:avLst/>
            </a:prstGeom>
            <a:noFill/>
            <a:ln w="12700">
              <a:solidFill>
                <a:schemeClr val="tx1"/>
              </a:solidFill>
              <a:round/>
              <a:headEnd/>
              <a:tailEnd/>
            </a:ln>
          </p:spPr>
          <p:txBody>
            <a:bodyPr/>
            <a:lstStyle/>
            <a:p>
              <a:endParaRPr lang="zh-CN" altLang="en-US"/>
            </a:p>
          </p:txBody>
        </p:sp>
        <p:sp>
          <p:nvSpPr>
            <p:cNvPr id="62525" name="Line 286"/>
            <p:cNvSpPr>
              <a:spLocks noChangeShapeType="1"/>
            </p:cNvSpPr>
            <p:nvPr/>
          </p:nvSpPr>
          <p:spPr bwMode="auto">
            <a:xfrm flipH="1" flipV="1">
              <a:off x="4194" y="1221"/>
              <a:ext cx="46" cy="189"/>
            </a:xfrm>
            <a:prstGeom prst="line">
              <a:avLst/>
            </a:prstGeom>
            <a:noFill/>
            <a:ln w="12700">
              <a:solidFill>
                <a:schemeClr val="tx1"/>
              </a:solidFill>
              <a:round/>
              <a:headEnd/>
              <a:tailEnd/>
            </a:ln>
          </p:spPr>
          <p:txBody>
            <a:bodyPr/>
            <a:lstStyle/>
            <a:p>
              <a:endParaRPr lang="zh-CN" altLang="en-US"/>
            </a:p>
          </p:txBody>
        </p:sp>
        <p:sp>
          <p:nvSpPr>
            <p:cNvPr id="62526" name="Line 287"/>
            <p:cNvSpPr>
              <a:spLocks noChangeShapeType="1"/>
            </p:cNvSpPr>
            <p:nvPr/>
          </p:nvSpPr>
          <p:spPr bwMode="auto">
            <a:xfrm>
              <a:off x="4241" y="1402"/>
              <a:ext cx="136" cy="0"/>
            </a:xfrm>
            <a:prstGeom prst="line">
              <a:avLst/>
            </a:prstGeom>
            <a:noFill/>
            <a:ln w="12700">
              <a:solidFill>
                <a:schemeClr val="tx1"/>
              </a:solidFill>
              <a:round/>
              <a:headEnd/>
              <a:tailEnd/>
            </a:ln>
          </p:spPr>
          <p:txBody>
            <a:bodyPr/>
            <a:lstStyle/>
            <a:p>
              <a:endParaRPr lang="zh-CN" altLang="en-US"/>
            </a:p>
          </p:txBody>
        </p:sp>
        <p:sp>
          <p:nvSpPr>
            <p:cNvPr id="62527" name="Line 288"/>
            <p:cNvSpPr>
              <a:spLocks noChangeShapeType="1"/>
            </p:cNvSpPr>
            <p:nvPr/>
          </p:nvSpPr>
          <p:spPr bwMode="auto">
            <a:xfrm flipV="1">
              <a:off x="4377" y="1221"/>
              <a:ext cx="45" cy="181"/>
            </a:xfrm>
            <a:prstGeom prst="line">
              <a:avLst/>
            </a:prstGeom>
            <a:noFill/>
            <a:ln w="12700">
              <a:solidFill>
                <a:schemeClr val="tx1"/>
              </a:solidFill>
              <a:round/>
              <a:headEnd/>
              <a:tailEnd/>
            </a:ln>
          </p:spPr>
          <p:txBody>
            <a:bodyPr/>
            <a:lstStyle/>
            <a:p>
              <a:endParaRPr lang="zh-CN" altLang="en-US"/>
            </a:p>
          </p:txBody>
        </p:sp>
        <p:sp>
          <p:nvSpPr>
            <p:cNvPr id="62528" name="Line 289"/>
            <p:cNvSpPr>
              <a:spLocks noChangeShapeType="1"/>
            </p:cNvSpPr>
            <p:nvPr/>
          </p:nvSpPr>
          <p:spPr bwMode="auto">
            <a:xfrm>
              <a:off x="4422" y="1218"/>
              <a:ext cx="136" cy="0"/>
            </a:xfrm>
            <a:prstGeom prst="line">
              <a:avLst/>
            </a:prstGeom>
            <a:noFill/>
            <a:ln w="12700">
              <a:solidFill>
                <a:schemeClr val="tx1"/>
              </a:solidFill>
              <a:round/>
              <a:headEnd/>
              <a:tailEnd/>
            </a:ln>
          </p:spPr>
          <p:txBody>
            <a:bodyPr/>
            <a:lstStyle/>
            <a:p>
              <a:endParaRPr lang="zh-CN" altLang="en-US"/>
            </a:p>
          </p:txBody>
        </p:sp>
        <p:sp>
          <p:nvSpPr>
            <p:cNvPr id="62529" name="Line 295"/>
            <p:cNvSpPr>
              <a:spLocks noChangeShapeType="1"/>
            </p:cNvSpPr>
            <p:nvPr/>
          </p:nvSpPr>
          <p:spPr bwMode="auto">
            <a:xfrm>
              <a:off x="4876" y="1392"/>
              <a:ext cx="136" cy="0"/>
            </a:xfrm>
            <a:prstGeom prst="line">
              <a:avLst/>
            </a:prstGeom>
            <a:noFill/>
            <a:ln w="12700">
              <a:solidFill>
                <a:schemeClr val="tx1"/>
              </a:solidFill>
              <a:round/>
              <a:headEnd/>
              <a:tailEnd/>
            </a:ln>
          </p:spPr>
          <p:txBody>
            <a:bodyPr/>
            <a:lstStyle/>
            <a:p>
              <a:endParaRPr lang="zh-CN" altLang="en-US"/>
            </a:p>
          </p:txBody>
        </p:sp>
        <p:sp>
          <p:nvSpPr>
            <p:cNvPr id="62530" name="Line 296"/>
            <p:cNvSpPr>
              <a:spLocks noChangeShapeType="1"/>
            </p:cNvSpPr>
            <p:nvPr/>
          </p:nvSpPr>
          <p:spPr bwMode="auto">
            <a:xfrm flipV="1">
              <a:off x="5012" y="1211"/>
              <a:ext cx="45" cy="181"/>
            </a:xfrm>
            <a:prstGeom prst="line">
              <a:avLst/>
            </a:prstGeom>
            <a:noFill/>
            <a:ln w="12700">
              <a:solidFill>
                <a:schemeClr val="tx1"/>
              </a:solidFill>
              <a:round/>
              <a:headEnd/>
              <a:tailEnd/>
            </a:ln>
          </p:spPr>
          <p:txBody>
            <a:bodyPr/>
            <a:lstStyle/>
            <a:p>
              <a:endParaRPr lang="zh-CN" altLang="en-US"/>
            </a:p>
          </p:txBody>
        </p:sp>
        <p:sp>
          <p:nvSpPr>
            <p:cNvPr id="62531" name="Line 297"/>
            <p:cNvSpPr>
              <a:spLocks noChangeShapeType="1"/>
            </p:cNvSpPr>
            <p:nvPr/>
          </p:nvSpPr>
          <p:spPr bwMode="auto">
            <a:xfrm>
              <a:off x="5057" y="1208"/>
              <a:ext cx="136" cy="0"/>
            </a:xfrm>
            <a:prstGeom prst="line">
              <a:avLst/>
            </a:prstGeom>
            <a:noFill/>
            <a:ln w="12700">
              <a:solidFill>
                <a:schemeClr val="tx1"/>
              </a:solidFill>
              <a:round/>
              <a:headEnd/>
              <a:tailEnd/>
            </a:ln>
          </p:spPr>
          <p:txBody>
            <a:bodyPr/>
            <a:lstStyle/>
            <a:p>
              <a:endParaRPr lang="zh-CN" altLang="en-US"/>
            </a:p>
          </p:txBody>
        </p:sp>
        <p:sp>
          <p:nvSpPr>
            <p:cNvPr id="62532" name="Line 298"/>
            <p:cNvSpPr>
              <a:spLocks noChangeShapeType="1"/>
            </p:cNvSpPr>
            <p:nvPr/>
          </p:nvSpPr>
          <p:spPr bwMode="auto">
            <a:xfrm flipH="1" flipV="1">
              <a:off x="5193" y="1203"/>
              <a:ext cx="46" cy="189"/>
            </a:xfrm>
            <a:prstGeom prst="line">
              <a:avLst/>
            </a:prstGeom>
            <a:noFill/>
            <a:ln w="12700">
              <a:solidFill>
                <a:schemeClr val="tx1"/>
              </a:solidFill>
              <a:round/>
              <a:headEnd/>
              <a:tailEnd/>
            </a:ln>
          </p:spPr>
          <p:txBody>
            <a:bodyPr/>
            <a:lstStyle/>
            <a:p>
              <a:endParaRPr lang="zh-CN" altLang="en-US"/>
            </a:p>
          </p:txBody>
        </p:sp>
        <p:sp>
          <p:nvSpPr>
            <p:cNvPr id="62533" name="Line 299"/>
            <p:cNvSpPr>
              <a:spLocks noChangeShapeType="1"/>
            </p:cNvSpPr>
            <p:nvPr/>
          </p:nvSpPr>
          <p:spPr bwMode="auto">
            <a:xfrm>
              <a:off x="5239" y="1400"/>
              <a:ext cx="136" cy="0"/>
            </a:xfrm>
            <a:prstGeom prst="line">
              <a:avLst/>
            </a:prstGeom>
            <a:noFill/>
            <a:ln w="12700">
              <a:solidFill>
                <a:schemeClr val="tx1"/>
              </a:solidFill>
              <a:round/>
              <a:headEnd/>
              <a:tailEnd/>
            </a:ln>
          </p:spPr>
          <p:txBody>
            <a:bodyPr/>
            <a:lstStyle/>
            <a:p>
              <a:endParaRPr lang="zh-CN" altLang="en-US"/>
            </a:p>
          </p:txBody>
        </p:sp>
        <p:sp>
          <p:nvSpPr>
            <p:cNvPr id="62534" name="Line 300"/>
            <p:cNvSpPr>
              <a:spLocks noChangeShapeType="1"/>
            </p:cNvSpPr>
            <p:nvPr/>
          </p:nvSpPr>
          <p:spPr bwMode="auto">
            <a:xfrm flipV="1">
              <a:off x="5375" y="1219"/>
              <a:ext cx="45" cy="181"/>
            </a:xfrm>
            <a:prstGeom prst="line">
              <a:avLst/>
            </a:prstGeom>
            <a:noFill/>
            <a:ln w="12700">
              <a:solidFill>
                <a:schemeClr val="tx1"/>
              </a:solidFill>
              <a:round/>
              <a:headEnd/>
              <a:tailEnd/>
            </a:ln>
          </p:spPr>
          <p:txBody>
            <a:bodyPr/>
            <a:lstStyle/>
            <a:p>
              <a:endParaRPr lang="zh-CN" altLang="en-US"/>
            </a:p>
          </p:txBody>
        </p:sp>
        <p:sp>
          <p:nvSpPr>
            <p:cNvPr id="62535" name="Line 301"/>
            <p:cNvSpPr>
              <a:spLocks noChangeShapeType="1"/>
            </p:cNvSpPr>
            <p:nvPr/>
          </p:nvSpPr>
          <p:spPr bwMode="auto">
            <a:xfrm>
              <a:off x="5420" y="1216"/>
              <a:ext cx="136" cy="0"/>
            </a:xfrm>
            <a:prstGeom prst="line">
              <a:avLst/>
            </a:prstGeom>
            <a:noFill/>
            <a:ln w="12700">
              <a:solidFill>
                <a:schemeClr val="tx1"/>
              </a:solidFill>
              <a:round/>
              <a:headEnd/>
              <a:tailEnd/>
            </a:ln>
          </p:spPr>
          <p:txBody>
            <a:bodyPr/>
            <a:lstStyle/>
            <a:p>
              <a:endParaRPr lang="zh-CN" altLang="en-US"/>
            </a:p>
          </p:txBody>
        </p:sp>
        <p:sp>
          <p:nvSpPr>
            <p:cNvPr id="62536" name="Line 302"/>
            <p:cNvSpPr>
              <a:spLocks noChangeShapeType="1"/>
            </p:cNvSpPr>
            <p:nvPr/>
          </p:nvSpPr>
          <p:spPr bwMode="auto">
            <a:xfrm flipH="1" flipV="1">
              <a:off x="5556" y="1211"/>
              <a:ext cx="46" cy="189"/>
            </a:xfrm>
            <a:prstGeom prst="line">
              <a:avLst/>
            </a:prstGeom>
            <a:noFill/>
            <a:ln w="12700">
              <a:solidFill>
                <a:schemeClr val="tx1"/>
              </a:solidFill>
              <a:round/>
              <a:headEnd/>
              <a:tailEnd/>
            </a:ln>
          </p:spPr>
          <p:txBody>
            <a:bodyPr/>
            <a:lstStyle/>
            <a:p>
              <a:endParaRPr lang="zh-CN" altLang="en-US"/>
            </a:p>
          </p:txBody>
        </p:sp>
        <p:sp>
          <p:nvSpPr>
            <p:cNvPr id="62537" name="Rectangle 303"/>
            <p:cNvSpPr>
              <a:spLocks noChangeArrowheads="1"/>
            </p:cNvSpPr>
            <p:nvPr/>
          </p:nvSpPr>
          <p:spPr bwMode="auto">
            <a:xfrm>
              <a:off x="108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2538" name="Rectangle 304"/>
            <p:cNvSpPr>
              <a:spLocks noChangeArrowheads="1"/>
            </p:cNvSpPr>
            <p:nvPr/>
          </p:nvSpPr>
          <p:spPr bwMode="auto">
            <a:xfrm>
              <a:off x="1445"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2539" name="Rectangle 305"/>
            <p:cNvSpPr>
              <a:spLocks noChangeArrowheads="1"/>
            </p:cNvSpPr>
            <p:nvPr/>
          </p:nvSpPr>
          <p:spPr bwMode="auto">
            <a:xfrm>
              <a:off x="1807"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2540" name="Rectangle 306"/>
            <p:cNvSpPr>
              <a:spLocks noChangeArrowheads="1"/>
            </p:cNvSpPr>
            <p:nvPr/>
          </p:nvSpPr>
          <p:spPr bwMode="auto">
            <a:xfrm>
              <a:off x="2109"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2541" name="Rectangle 307"/>
            <p:cNvSpPr>
              <a:spLocks noChangeArrowheads="1"/>
            </p:cNvSpPr>
            <p:nvPr/>
          </p:nvSpPr>
          <p:spPr bwMode="auto">
            <a:xfrm>
              <a:off x="2533"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2542" name="Rectangle 309"/>
            <p:cNvSpPr>
              <a:spLocks noChangeArrowheads="1"/>
            </p:cNvSpPr>
            <p:nvPr/>
          </p:nvSpPr>
          <p:spPr bwMode="auto">
            <a:xfrm>
              <a:off x="2896"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2543" name="Rectangle 310"/>
            <p:cNvSpPr>
              <a:spLocks noChangeArrowheads="1"/>
            </p:cNvSpPr>
            <p:nvPr/>
          </p:nvSpPr>
          <p:spPr bwMode="auto">
            <a:xfrm>
              <a:off x="3259"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2544" name="Rectangle 311"/>
            <p:cNvSpPr>
              <a:spLocks noChangeArrowheads="1"/>
            </p:cNvSpPr>
            <p:nvPr/>
          </p:nvSpPr>
          <p:spPr bwMode="auto">
            <a:xfrm>
              <a:off x="362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2545" name="Rectangle 312"/>
            <p:cNvSpPr>
              <a:spLocks noChangeArrowheads="1"/>
            </p:cNvSpPr>
            <p:nvPr/>
          </p:nvSpPr>
          <p:spPr bwMode="auto">
            <a:xfrm>
              <a:off x="3924"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2546" name="Rectangle 313"/>
            <p:cNvSpPr>
              <a:spLocks noChangeArrowheads="1"/>
            </p:cNvSpPr>
            <p:nvPr/>
          </p:nvSpPr>
          <p:spPr bwMode="auto">
            <a:xfrm>
              <a:off x="4348"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2547" name="Line 317"/>
            <p:cNvSpPr>
              <a:spLocks noChangeShapeType="1"/>
            </p:cNvSpPr>
            <p:nvPr/>
          </p:nvSpPr>
          <p:spPr bwMode="auto">
            <a:xfrm flipH="1" flipV="1">
              <a:off x="4558" y="1207"/>
              <a:ext cx="46" cy="189"/>
            </a:xfrm>
            <a:prstGeom prst="line">
              <a:avLst/>
            </a:prstGeom>
            <a:noFill/>
            <a:ln w="12700">
              <a:solidFill>
                <a:schemeClr val="tx1"/>
              </a:solidFill>
              <a:round/>
              <a:headEnd/>
              <a:tailEnd/>
            </a:ln>
          </p:spPr>
          <p:txBody>
            <a:bodyPr/>
            <a:lstStyle/>
            <a:p>
              <a:endParaRPr lang="zh-CN" altLang="en-US"/>
            </a:p>
          </p:txBody>
        </p:sp>
        <p:sp>
          <p:nvSpPr>
            <p:cNvPr id="62548" name="Line 318"/>
            <p:cNvSpPr>
              <a:spLocks noChangeShapeType="1"/>
            </p:cNvSpPr>
            <p:nvPr/>
          </p:nvSpPr>
          <p:spPr bwMode="auto">
            <a:xfrm>
              <a:off x="4604" y="1389"/>
              <a:ext cx="136" cy="0"/>
            </a:xfrm>
            <a:prstGeom prst="line">
              <a:avLst/>
            </a:prstGeom>
            <a:noFill/>
            <a:ln w="12700">
              <a:solidFill>
                <a:schemeClr val="tx1"/>
              </a:solidFill>
              <a:round/>
              <a:headEnd/>
              <a:tailEnd/>
            </a:ln>
          </p:spPr>
          <p:txBody>
            <a:bodyPr/>
            <a:lstStyle/>
            <a:p>
              <a:endParaRPr lang="zh-CN" altLang="en-US"/>
            </a:p>
          </p:txBody>
        </p:sp>
      </p:grpSp>
      <p:sp>
        <p:nvSpPr>
          <p:cNvPr id="83" name="圆角矩形标注 82"/>
          <p:cNvSpPr/>
          <p:nvPr/>
        </p:nvSpPr>
        <p:spPr>
          <a:xfrm>
            <a:off x="2643174" y="2571744"/>
            <a:ext cx="5643602" cy="2428892"/>
          </a:xfrm>
          <a:prstGeom prst="wedgeRoundRectCallout">
            <a:avLst>
              <a:gd name="adj1" fmla="val -40795"/>
              <a:gd name="adj2" fmla="val -63812"/>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zh-CN" altLang="en-US" sz="2400" dirty="0">
                <a:solidFill>
                  <a:schemeClr val="tx1"/>
                </a:solidFill>
                <a:latin typeface="隶书" pitchFamily="49" charset="-122"/>
                <a:ea typeface="隶书" pitchFamily="49" charset="-122"/>
              </a:rPr>
              <a:t>时钟周期是两个时钟脉忡信号前沿之间的间隔，用</a:t>
            </a:r>
            <a:r>
              <a:rPr lang="en-US" altLang="zh-CN" sz="2400" dirty="0">
                <a:solidFill>
                  <a:schemeClr val="tx1"/>
                </a:solidFill>
                <a:latin typeface="隶书" pitchFamily="49" charset="-122"/>
                <a:ea typeface="隶书" pitchFamily="49" charset="-122"/>
              </a:rPr>
              <a:t>T</a:t>
            </a:r>
            <a:r>
              <a:rPr lang="zh-CN" altLang="en-US" sz="2400" dirty="0">
                <a:solidFill>
                  <a:schemeClr val="tx1"/>
                </a:solidFill>
                <a:latin typeface="隶书" pitchFamily="49" charset="-122"/>
                <a:ea typeface="隶书" pitchFamily="49" charset="-122"/>
              </a:rPr>
              <a:t>表示，又称</a:t>
            </a:r>
            <a:r>
              <a:rPr lang="en-US" altLang="zh-CN" sz="2400" dirty="0">
                <a:solidFill>
                  <a:schemeClr val="tx1"/>
                </a:solidFill>
                <a:latin typeface="隶书" pitchFamily="49" charset="-122"/>
                <a:ea typeface="隶书" pitchFamily="49" charset="-122"/>
              </a:rPr>
              <a:t>T</a:t>
            </a:r>
            <a:r>
              <a:rPr lang="zh-CN" altLang="en-US" sz="2400" dirty="0">
                <a:solidFill>
                  <a:schemeClr val="tx1"/>
                </a:solidFill>
                <a:latin typeface="隶书" pitchFamily="49" charset="-122"/>
                <a:ea typeface="隶书" pitchFamily="49" charset="-122"/>
              </a:rPr>
              <a:t>状态。它取决于系统主频，是</a:t>
            </a:r>
            <a:r>
              <a:rPr lang="en-US" altLang="zh-CN" sz="2400" dirty="0">
                <a:solidFill>
                  <a:schemeClr val="tx1"/>
                </a:solidFill>
                <a:latin typeface="隶书" pitchFamily="49" charset="-122"/>
                <a:ea typeface="隶书" pitchFamily="49" charset="-122"/>
              </a:rPr>
              <a:t>CPU</a:t>
            </a:r>
            <a:r>
              <a:rPr lang="zh-CN" altLang="en-US" sz="2400" dirty="0">
                <a:solidFill>
                  <a:schemeClr val="tx1"/>
                </a:solidFill>
                <a:latin typeface="隶书" pitchFamily="49" charset="-122"/>
                <a:ea typeface="隶书" pitchFamily="49" charset="-122"/>
              </a:rPr>
              <a:t>的基本时间计量单位，也就是</a:t>
            </a:r>
            <a:r>
              <a:rPr lang="en-US" altLang="zh-CN" sz="2400" dirty="0">
                <a:solidFill>
                  <a:schemeClr val="tx1"/>
                </a:solidFill>
                <a:latin typeface="隶书" pitchFamily="49" charset="-122"/>
                <a:ea typeface="隶书" pitchFamily="49" charset="-122"/>
              </a:rPr>
              <a:t>CPU</a:t>
            </a:r>
            <a:r>
              <a:rPr lang="zh-CN" altLang="en-US" sz="2400" dirty="0">
                <a:solidFill>
                  <a:schemeClr val="tx1"/>
                </a:solidFill>
                <a:latin typeface="隶书" pitchFamily="49" charset="-122"/>
                <a:ea typeface="隶书" pitchFamily="49" charset="-122"/>
              </a:rPr>
              <a:t>完成一个微操作所需的时间。</a:t>
            </a:r>
            <a:endParaRPr lang="zh-CN" altLang="en-US" sz="2400" dirty="0">
              <a:solidFill>
                <a:schemeClr val="tx1"/>
              </a:solidFill>
            </a:endParaRPr>
          </a:p>
        </p:txBody>
      </p:sp>
    </p:spTree>
  </p:cSld>
  <p:clrMapOvr>
    <a:masterClrMapping/>
  </p:clrMapOvr>
  <p:transition spd="slow">
    <p:randomBar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16" name="Rectangle 316"/>
          <p:cNvSpPr>
            <a:spLocks noChangeArrowheads="1"/>
          </p:cNvSpPr>
          <p:nvPr/>
        </p:nvSpPr>
        <p:spPr bwMode="auto">
          <a:xfrm>
            <a:off x="2555875" y="352425"/>
            <a:ext cx="3744913" cy="576263"/>
          </a:xfrm>
          <a:prstGeom prst="rect">
            <a:avLst/>
          </a:prstGeom>
          <a:noFill/>
          <a:ln w="9525">
            <a:noFill/>
            <a:miter lim="800000"/>
            <a:headEnd/>
            <a:tailEnd/>
          </a:ln>
          <a:effectLst/>
        </p:spPr>
        <p:txBody>
          <a:bodyPr lIns="92075" tIns="46038" rIns="92075" bIns="46038" anchor="ctr"/>
          <a:lstStyle/>
          <a:p>
            <a:pPr algn="ctr">
              <a:defRPr/>
            </a:pPr>
            <a:r>
              <a:rPr lang="zh-CN" altLang="en-US" sz="2800" b="1" dirty="0">
                <a:solidFill>
                  <a:srgbClr val="0000FF"/>
                </a:solidFill>
                <a:effectLst>
                  <a:outerShdw blurRad="38100" dist="38100" dir="2700000" algn="tl">
                    <a:srgbClr val="C0C0C0"/>
                  </a:outerShdw>
                </a:effectLst>
                <a:latin typeface="隶书" pitchFamily="49" charset="-122"/>
                <a:ea typeface="隶书" pitchFamily="49" charset="-122"/>
              </a:rPr>
              <a:t>三种时钟周期</a:t>
            </a:r>
          </a:p>
        </p:txBody>
      </p:sp>
      <p:grpSp>
        <p:nvGrpSpPr>
          <p:cNvPr id="63491" name="Group 319"/>
          <p:cNvGrpSpPr>
            <a:grpSpLocks/>
          </p:cNvGrpSpPr>
          <p:nvPr/>
        </p:nvGrpSpPr>
        <p:grpSpPr bwMode="auto">
          <a:xfrm>
            <a:off x="323850" y="1143000"/>
            <a:ext cx="8497888" cy="2770188"/>
            <a:chOff x="249" y="1005"/>
            <a:chExt cx="5353" cy="1745"/>
          </a:xfrm>
        </p:grpSpPr>
        <p:sp>
          <p:nvSpPr>
            <p:cNvPr id="63495" name="Line 157"/>
            <p:cNvSpPr>
              <a:spLocks noChangeShapeType="1"/>
            </p:cNvSpPr>
            <p:nvPr/>
          </p:nvSpPr>
          <p:spPr bwMode="auto">
            <a:xfrm>
              <a:off x="930" y="1344"/>
              <a:ext cx="0" cy="1361"/>
            </a:xfrm>
            <a:prstGeom prst="line">
              <a:avLst/>
            </a:prstGeom>
            <a:noFill/>
            <a:ln w="9525">
              <a:solidFill>
                <a:schemeClr val="tx1"/>
              </a:solidFill>
              <a:prstDash val="dash"/>
              <a:round/>
              <a:headEnd/>
              <a:tailEnd/>
            </a:ln>
          </p:spPr>
          <p:txBody>
            <a:bodyPr/>
            <a:lstStyle/>
            <a:p>
              <a:endParaRPr lang="zh-CN" altLang="en-US"/>
            </a:p>
          </p:txBody>
        </p:sp>
        <p:sp>
          <p:nvSpPr>
            <p:cNvPr id="63496" name="Line 158"/>
            <p:cNvSpPr>
              <a:spLocks noChangeShapeType="1"/>
            </p:cNvSpPr>
            <p:nvPr/>
          </p:nvSpPr>
          <p:spPr bwMode="auto">
            <a:xfrm>
              <a:off x="1293" y="1344"/>
              <a:ext cx="0" cy="408"/>
            </a:xfrm>
            <a:prstGeom prst="line">
              <a:avLst/>
            </a:prstGeom>
            <a:noFill/>
            <a:ln w="9525">
              <a:solidFill>
                <a:schemeClr val="tx1"/>
              </a:solidFill>
              <a:prstDash val="dash"/>
              <a:round/>
              <a:headEnd/>
              <a:tailEnd/>
            </a:ln>
          </p:spPr>
          <p:txBody>
            <a:bodyPr/>
            <a:lstStyle/>
            <a:p>
              <a:endParaRPr lang="zh-CN" altLang="en-US"/>
            </a:p>
          </p:txBody>
        </p:sp>
        <p:sp>
          <p:nvSpPr>
            <p:cNvPr id="63497" name="Line 159"/>
            <p:cNvSpPr>
              <a:spLocks noChangeShapeType="1"/>
            </p:cNvSpPr>
            <p:nvPr/>
          </p:nvSpPr>
          <p:spPr bwMode="auto">
            <a:xfrm>
              <a:off x="2744" y="1344"/>
              <a:ext cx="0" cy="861"/>
            </a:xfrm>
            <a:prstGeom prst="line">
              <a:avLst/>
            </a:prstGeom>
            <a:noFill/>
            <a:ln w="9525">
              <a:solidFill>
                <a:schemeClr val="tx1"/>
              </a:solidFill>
              <a:prstDash val="dash"/>
              <a:round/>
              <a:headEnd/>
              <a:tailEnd/>
            </a:ln>
          </p:spPr>
          <p:txBody>
            <a:bodyPr/>
            <a:lstStyle/>
            <a:p>
              <a:endParaRPr lang="zh-CN" altLang="en-US"/>
            </a:p>
          </p:txBody>
        </p:sp>
        <p:sp>
          <p:nvSpPr>
            <p:cNvPr id="63498" name="Line 223"/>
            <p:cNvSpPr>
              <a:spLocks noChangeShapeType="1"/>
            </p:cNvSpPr>
            <p:nvPr/>
          </p:nvSpPr>
          <p:spPr bwMode="auto">
            <a:xfrm>
              <a:off x="930" y="1661"/>
              <a:ext cx="3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3499" name="Rectangle 224"/>
            <p:cNvSpPr>
              <a:spLocks noChangeArrowheads="1"/>
            </p:cNvSpPr>
            <p:nvPr/>
          </p:nvSpPr>
          <p:spPr bwMode="auto">
            <a:xfrm>
              <a:off x="1383" y="1522"/>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时钟周期</a:t>
              </a:r>
              <a:endParaRPr kumimoji="1" lang="zh-CN" altLang="en-US" sz="2400">
                <a:latin typeface="Verdana" pitchFamily="34" charset="0"/>
                <a:ea typeface="隶书" pitchFamily="49" charset="-122"/>
              </a:endParaRPr>
            </a:p>
          </p:txBody>
        </p:sp>
        <p:sp>
          <p:nvSpPr>
            <p:cNvPr id="63500" name="Line 225"/>
            <p:cNvSpPr>
              <a:spLocks noChangeShapeType="1"/>
            </p:cNvSpPr>
            <p:nvPr/>
          </p:nvSpPr>
          <p:spPr bwMode="auto">
            <a:xfrm>
              <a:off x="930" y="1979"/>
              <a:ext cx="181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3501" name="Line 226"/>
            <p:cNvSpPr>
              <a:spLocks noChangeShapeType="1"/>
            </p:cNvSpPr>
            <p:nvPr/>
          </p:nvSpPr>
          <p:spPr bwMode="auto">
            <a:xfrm>
              <a:off x="4558" y="1343"/>
              <a:ext cx="0" cy="862"/>
            </a:xfrm>
            <a:prstGeom prst="line">
              <a:avLst/>
            </a:prstGeom>
            <a:noFill/>
            <a:ln w="9525">
              <a:solidFill>
                <a:schemeClr val="tx1"/>
              </a:solidFill>
              <a:prstDash val="dash"/>
              <a:round/>
              <a:headEnd/>
              <a:tailEnd/>
            </a:ln>
          </p:spPr>
          <p:txBody>
            <a:bodyPr/>
            <a:lstStyle/>
            <a:p>
              <a:endParaRPr lang="zh-CN" altLang="en-US"/>
            </a:p>
          </p:txBody>
        </p:sp>
        <p:sp>
          <p:nvSpPr>
            <p:cNvPr id="63502" name="Line 227"/>
            <p:cNvSpPr>
              <a:spLocks noChangeShapeType="1"/>
            </p:cNvSpPr>
            <p:nvPr/>
          </p:nvSpPr>
          <p:spPr bwMode="auto">
            <a:xfrm>
              <a:off x="2745" y="1979"/>
              <a:ext cx="181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3503" name="Line 228"/>
            <p:cNvSpPr>
              <a:spLocks noChangeShapeType="1"/>
            </p:cNvSpPr>
            <p:nvPr/>
          </p:nvSpPr>
          <p:spPr bwMode="auto">
            <a:xfrm>
              <a:off x="5193" y="1298"/>
              <a:ext cx="0" cy="1361"/>
            </a:xfrm>
            <a:prstGeom prst="line">
              <a:avLst/>
            </a:prstGeom>
            <a:noFill/>
            <a:ln w="9525">
              <a:solidFill>
                <a:schemeClr val="tx1"/>
              </a:solidFill>
              <a:prstDash val="dash"/>
              <a:round/>
              <a:headEnd/>
              <a:tailEnd/>
            </a:ln>
          </p:spPr>
          <p:txBody>
            <a:bodyPr/>
            <a:lstStyle/>
            <a:p>
              <a:endParaRPr lang="zh-CN" altLang="en-US"/>
            </a:p>
          </p:txBody>
        </p:sp>
        <p:sp>
          <p:nvSpPr>
            <p:cNvPr id="63504" name="Line 229"/>
            <p:cNvSpPr>
              <a:spLocks noChangeShapeType="1"/>
            </p:cNvSpPr>
            <p:nvPr/>
          </p:nvSpPr>
          <p:spPr bwMode="auto">
            <a:xfrm>
              <a:off x="930" y="2523"/>
              <a:ext cx="42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3505" name="Rectangle 230"/>
            <p:cNvSpPr>
              <a:spLocks noChangeArrowheads="1"/>
            </p:cNvSpPr>
            <p:nvPr/>
          </p:nvSpPr>
          <p:spPr bwMode="auto">
            <a:xfrm>
              <a:off x="1429"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3506" name="Rectangle 231"/>
            <p:cNvSpPr>
              <a:spLocks noChangeArrowheads="1"/>
            </p:cNvSpPr>
            <p:nvPr/>
          </p:nvSpPr>
          <p:spPr bwMode="auto">
            <a:xfrm>
              <a:off x="3291"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3507" name="Rectangle 232"/>
            <p:cNvSpPr>
              <a:spLocks noChangeArrowheads="1"/>
            </p:cNvSpPr>
            <p:nvPr/>
          </p:nvSpPr>
          <p:spPr bwMode="auto">
            <a:xfrm>
              <a:off x="2611" y="2520"/>
              <a:ext cx="767"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指令周期</a:t>
              </a:r>
              <a:endParaRPr kumimoji="1" lang="zh-CN" altLang="en-US" sz="2400">
                <a:latin typeface="Verdana" pitchFamily="34" charset="0"/>
                <a:ea typeface="隶书" pitchFamily="49" charset="-122"/>
              </a:endParaRPr>
            </a:p>
          </p:txBody>
        </p:sp>
        <p:sp>
          <p:nvSpPr>
            <p:cNvPr id="63508" name="Rectangle 114"/>
            <p:cNvSpPr>
              <a:spLocks noChangeArrowheads="1"/>
            </p:cNvSpPr>
            <p:nvPr/>
          </p:nvSpPr>
          <p:spPr bwMode="auto">
            <a:xfrm>
              <a:off x="249" y="1237"/>
              <a:ext cx="217" cy="172"/>
            </a:xfrm>
            <a:prstGeom prst="rect">
              <a:avLst/>
            </a:prstGeom>
            <a:noFill/>
            <a:ln w="12700">
              <a:noFill/>
              <a:miter lim="800000"/>
              <a:headEnd/>
              <a:tailEnd/>
            </a:ln>
          </p:spPr>
          <p:txBody>
            <a:bodyPr wrap="none" lIns="0" tIns="0" rIns="0" bIns="0">
              <a:spAutoFit/>
            </a:bodyPr>
            <a:lstStyle/>
            <a:p>
              <a:r>
                <a:rPr kumimoji="1" lang="en-US" altLang="zh-CN">
                  <a:solidFill>
                    <a:srgbClr val="000000"/>
                  </a:solidFill>
                  <a:latin typeface="宋体" pitchFamily="2" charset="-122"/>
                </a:rPr>
                <a:t>CLK</a:t>
              </a:r>
              <a:endParaRPr kumimoji="1" lang="en-US" altLang="zh-CN" sz="2400">
                <a:latin typeface="Verdana" pitchFamily="34" charset="0"/>
              </a:endParaRPr>
            </a:p>
          </p:txBody>
        </p:sp>
        <p:sp>
          <p:nvSpPr>
            <p:cNvPr id="63509" name="Rectangle 222"/>
            <p:cNvSpPr>
              <a:spLocks noChangeArrowheads="1"/>
            </p:cNvSpPr>
            <p:nvPr/>
          </p:nvSpPr>
          <p:spPr bwMode="auto">
            <a:xfrm>
              <a:off x="4740" y="1162"/>
              <a:ext cx="144" cy="173"/>
            </a:xfrm>
            <a:prstGeom prst="rect">
              <a:avLst/>
            </a:prstGeom>
            <a:noFill/>
            <a:ln w="12700">
              <a:noFill/>
              <a:miter lim="800000"/>
              <a:headEnd/>
              <a:tailEnd/>
            </a:ln>
          </p:spPr>
          <p:txBody>
            <a:bodyPr wrap="none" lIns="0" tIns="0" rIns="0" bIns="0">
              <a:spAutoFit/>
            </a:bodyPr>
            <a:lstStyle/>
            <a:p>
              <a:r>
                <a:rPr kumimoji="1" lang="en-US" altLang="zh-CN" b="1">
                  <a:solidFill>
                    <a:srgbClr val="000000"/>
                  </a:solidFill>
                </a:rPr>
                <a:t>…</a:t>
              </a:r>
              <a:endParaRPr kumimoji="1" lang="en-US" altLang="zh-CN" sz="2400" b="1">
                <a:latin typeface="Verdana" pitchFamily="34" charset="0"/>
              </a:endParaRPr>
            </a:p>
          </p:txBody>
        </p:sp>
        <p:sp>
          <p:nvSpPr>
            <p:cNvPr id="63510" name="Line 246"/>
            <p:cNvSpPr>
              <a:spLocks noChangeShapeType="1"/>
            </p:cNvSpPr>
            <p:nvPr/>
          </p:nvSpPr>
          <p:spPr bwMode="auto">
            <a:xfrm>
              <a:off x="611" y="1385"/>
              <a:ext cx="136" cy="0"/>
            </a:xfrm>
            <a:prstGeom prst="line">
              <a:avLst/>
            </a:prstGeom>
            <a:noFill/>
            <a:ln w="12700">
              <a:solidFill>
                <a:schemeClr val="tx1"/>
              </a:solidFill>
              <a:round/>
              <a:headEnd/>
              <a:tailEnd/>
            </a:ln>
          </p:spPr>
          <p:txBody>
            <a:bodyPr/>
            <a:lstStyle/>
            <a:p>
              <a:endParaRPr lang="zh-CN" altLang="en-US"/>
            </a:p>
          </p:txBody>
        </p:sp>
        <p:sp>
          <p:nvSpPr>
            <p:cNvPr id="63511" name="Line 247"/>
            <p:cNvSpPr>
              <a:spLocks noChangeShapeType="1"/>
            </p:cNvSpPr>
            <p:nvPr/>
          </p:nvSpPr>
          <p:spPr bwMode="auto">
            <a:xfrm flipV="1">
              <a:off x="747" y="1204"/>
              <a:ext cx="45" cy="181"/>
            </a:xfrm>
            <a:prstGeom prst="line">
              <a:avLst/>
            </a:prstGeom>
            <a:noFill/>
            <a:ln w="12700">
              <a:solidFill>
                <a:schemeClr val="tx1"/>
              </a:solidFill>
              <a:round/>
              <a:headEnd/>
              <a:tailEnd/>
            </a:ln>
          </p:spPr>
          <p:txBody>
            <a:bodyPr/>
            <a:lstStyle/>
            <a:p>
              <a:endParaRPr lang="zh-CN" altLang="en-US"/>
            </a:p>
          </p:txBody>
        </p:sp>
        <p:sp>
          <p:nvSpPr>
            <p:cNvPr id="63512" name="Line 248"/>
            <p:cNvSpPr>
              <a:spLocks noChangeShapeType="1"/>
            </p:cNvSpPr>
            <p:nvPr/>
          </p:nvSpPr>
          <p:spPr bwMode="auto">
            <a:xfrm>
              <a:off x="792" y="1201"/>
              <a:ext cx="136" cy="0"/>
            </a:xfrm>
            <a:prstGeom prst="line">
              <a:avLst/>
            </a:prstGeom>
            <a:noFill/>
            <a:ln w="12700">
              <a:solidFill>
                <a:schemeClr val="tx1"/>
              </a:solidFill>
              <a:round/>
              <a:headEnd/>
              <a:tailEnd/>
            </a:ln>
          </p:spPr>
          <p:txBody>
            <a:bodyPr/>
            <a:lstStyle/>
            <a:p>
              <a:endParaRPr lang="zh-CN" altLang="en-US"/>
            </a:p>
          </p:txBody>
        </p:sp>
        <p:sp>
          <p:nvSpPr>
            <p:cNvPr id="63513" name="Line 249"/>
            <p:cNvSpPr>
              <a:spLocks noChangeShapeType="1"/>
            </p:cNvSpPr>
            <p:nvPr/>
          </p:nvSpPr>
          <p:spPr bwMode="auto">
            <a:xfrm flipH="1" flipV="1">
              <a:off x="928" y="1196"/>
              <a:ext cx="46" cy="189"/>
            </a:xfrm>
            <a:prstGeom prst="line">
              <a:avLst/>
            </a:prstGeom>
            <a:noFill/>
            <a:ln w="12700">
              <a:solidFill>
                <a:schemeClr val="tx1"/>
              </a:solidFill>
              <a:round/>
              <a:headEnd/>
              <a:tailEnd/>
            </a:ln>
          </p:spPr>
          <p:txBody>
            <a:bodyPr/>
            <a:lstStyle/>
            <a:p>
              <a:endParaRPr lang="zh-CN" altLang="en-US"/>
            </a:p>
          </p:txBody>
        </p:sp>
        <p:sp>
          <p:nvSpPr>
            <p:cNvPr id="63514" name="Line 250"/>
            <p:cNvSpPr>
              <a:spLocks noChangeShapeType="1"/>
            </p:cNvSpPr>
            <p:nvPr/>
          </p:nvSpPr>
          <p:spPr bwMode="auto">
            <a:xfrm>
              <a:off x="974" y="1393"/>
              <a:ext cx="136" cy="0"/>
            </a:xfrm>
            <a:prstGeom prst="line">
              <a:avLst/>
            </a:prstGeom>
            <a:noFill/>
            <a:ln w="12700">
              <a:solidFill>
                <a:schemeClr val="tx1"/>
              </a:solidFill>
              <a:round/>
              <a:headEnd/>
              <a:tailEnd/>
            </a:ln>
          </p:spPr>
          <p:txBody>
            <a:bodyPr/>
            <a:lstStyle/>
            <a:p>
              <a:endParaRPr lang="zh-CN" altLang="en-US"/>
            </a:p>
          </p:txBody>
        </p:sp>
        <p:sp>
          <p:nvSpPr>
            <p:cNvPr id="63515" name="Line 251"/>
            <p:cNvSpPr>
              <a:spLocks noChangeShapeType="1"/>
            </p:cNvSpPr>
            <p:nvPr/>
          </p:nvSpPr>
          <p:spPr bwMode="auto">
            <a:xfrm flipV="1">
              <a:off x="1110" y="1212"/>
              <a:ext cx="45" cy="181"/>
            </a:xfrm>
            <a:prstGeom prst="line">
              <a:avLst/>
            </a:prstGeom>
            <a:noFill/>
            <a:ln w="12700">
              <a:solidFill>
                <a:schemeClr val="tx1"/>
              </a:solidFill>
              <a:round/>
              <a:headEnd/>
              <a:tailEnd/>
            </a:ln>
          </p:spPr>
          <p:txBody>
            <a:bodyPr/>
            <a:lstStyle/>
            <a:p>
              <a:endParaRPr lang="zh-CN" altLang="en-US"/>
            </a:p>
          </p:txBody>
        </p:sp>
        <p:sp>
          <p:nvSpPr>
            <p:cNvPr id="63516" name="Line 252"/>
            <p:cNvSpPr>
              <a:spLocks noChangeShapeType="1"/>
            </p:cNvSpPr>
            <p:nvPr/>
          </p:nvSpPr>
          <p:spPr bwMode="auto">
            <a:xfrm>
              <a:off x="1155" y="1209"/>
              <a:ext cx="136" cy="0"/>
            </a:xfrm>
            <a:prstGeom prst="line">
              <a:avLst/>
            </a:prstGeom>
            <a:noFill/>
            <a:ln w="12700">
              <a:solidFill>
                <a:schemeClr val="tx1"/>
              </a:solidFill>
              <a:round/>
              <a:headEnd/>
              <a:tailEnd/>
            </a:ln>
          </p:spPr>
          <p:txBody>
            <a:bodyPr/>
            <a:lstStyle/>
            <a:p>
              <a:endParaRPr lang="zh-CN" altLang="en-US"/>
            </a:p>
          </p:txBody>
        </p:sp>
        <p:sp>
          <p:nvSpPr>
            <p:cNvPr id="63517" name="Line 253"/>
            <p:cNvSpPr>
              <a:spLocks noChangeShapeType="1"/>
            </p:cNvSpPr>
            <p:nvPr/>
          </p:nvSpPr>
          <p:spPr bwMode="auto">
            <a:xfrm flipH="1" flipV="1">
              <a:off x="1291" y="1204"/>
              <a:ext cx="46" cy="189"/>
            </a:xfrm>
            <a:prstGeom prst="line">
              <a:avLst/>
            </a:prstGeom>
            <a:noFill/>
            <a:ln w="12700">
              <a:solidFill>
                <a:schemeClr val="tx1"/>
              </a:solidFill>
              <a:round/>
              <a:headEnd/>
              <a:tailEnd/>
            </a:ln>
          </p:spPr>
          <p:txBody>
            <a:bodyPr/>
            <a:lstStyle/>
            <a:p>
              <a:endParaRPr lang="zh-CN" altLang="en-US"/>
            </a:p>
          </p:txBody>
        </p:sp>
        <p:sp>
          <p:nvSpPr>
            <p:cNvPr id="63518" name="Line 254"/>
            <p:cNvSpPr>
              <a:spLocks noChangeShapeType="1"/>
            </p:cNvSpPr>
            <p:nvPr/>
          </p:nvSpPr>
          <p:spPr bwMode="auto">
            <a:xfrm>
              <a:off x="1338" y="1385"/>
              <a:ext cx="136" cy="0"/>
            </a:xfrm>
            <a:prstGeom prst="line">
              <a:avLst/>
            </a:prstGeom>
            <a:noFill/>
            <a:ln w="12700">
              <a:solidFill>
                <a:schemeClr val="tx1"/>
              </a:solidFill>
              <a:round/>
              <a:headEnd/>
              <a:tailEnd/>
            </a:ln>
          </p:spPr>
          <p:txBody>
            <a:bodyPr/>
            <a:lstStyle/>
            <a:p>
              <a:endParaRPr lang="zh-CN" altLang="en-US"/>
            </a:p>
          </p:txBody>
        </p:sp>
        <p:sp>
          <p:nvSpPr>
            <p:cNvPr id="63519" name="Line 255"/>
            <p:cNvSpPr>
              <a:spLocks noChangeShapeType="1"/>
            </p:cNvSpPr>
            <p:nvPr/>
          </p:nvSpPr>
          <p:spPr bwMode="auto">
            <a:xfrm flipV="1">
              <a:off x="1474" y="1204"/>
              <a:ext cx="45" cy="181"/>
            </a:xfrm>
            <a:prstGeom prst="line">
              <a:avLst/>
            </a:prstGeom>
            <a:noFill/>
            <a:ln w="12700">
              <a:solidFill>
                <a:schemeClr val="tx1"/>
              </a:solidFill>
              <a:round/>
              <a:headEnd/>
              <a:tailEnd/>
            </a:ln>
          </p:spPr>
          <p:txBody>
            <a:bodyPr/>
            <a:lstStyle/>
            <a:p>
              <a:endParaRPr lang="zh-CN" altLang="en-US"/>
            </a:p>
          </p:txBody>
        </p:sp>
        <p:sp>
          <p:nvSpPr>
            <p:cNvPr id="63520" name="Line 256"/>
            <p:cNvSpPr>
              <a:spLocks noChangeShapeType="1"/>
            </p:cNvSpPr>
            <p:nvPr/>
          </p:nvSpPr>
          <p:spPr bwMode="auto">
            <a:xfrm>
              <a:off x="1519" y="1201"/>
              <a:ext cx="136" cy="0"/>
            </a:xfrm>
            <a:prstGeom prst="line">
              <a:avLst/>
            </a:prstGeom>
            <a:noFill/>
            <a:ln w="12700">
              <a:solidFill>
                <a:schemeClr val="tx1"/>
              </a:solidFill>
              <a:round/>
              <a:headEnd/>
              <a:tailEnd/>
            </a:ln>
          </p:spPr>
          <p:txBody>
            <a:bodyPr/>
            <a:lstStyle/>
            <a:p>
              <a:endParaRPr lang="zh-CN" altLang="en-US"/>
            </a:p>
          </p:txBody>
        </p:sp>
        <p:sp>
          <p:nvSpPr>
            <p:cNvPr id="63521" name="Line 257"/>
            <p:cNvSpPr>
              <a:spLocks noChangeShapeType="1"/>
            </p:cNvSpPr>
            <p:nvPr/>
          </p:nvSpPr>
          <p:spPr bwMode="auto">
            <a:xfrm flipH="1" flipV="1">
              <a:off x="1655" y="1196"/>
              <a:ext cx="46" cy="189"/>
            </a:xfrm>
            <a:prstGeom prst="line">
              <a:avLst/>
            </a:prstGeom>
            <a:noFill/>
            <a:ln w="12700">
              <a:solidFill>
                <a:schemeClr val="tx1"/>
              </a:solidFill>
              <a:round/>
              <a:headEnd/>
              <a:tailEnd/>
            </a:ln>
          </p:spPr>
          <p:txBody>
            <a:bodyPr/>
            <a:lstStyle/>
            <a:p>
              <a:endParaRPr lang="zh-CN" altLang="en-US"/>
            </a:p>
          </p:txBody>
        </p:sp>
        <p:sp>
          <p:nvSpPr>
            <p:cNvPr id="63522" name="Line 258"/>
            <p:cNvSpPr>
              <a:spLocks noChangeShapeType="1"/>
            </p:cNvSpPr>
            <p:nvPr/>
          </p:nvSpPr>
          <p:spPr bwMode="auto">
            <a:xfrm>
              <a:off x="1701" y="1393"/>
              <a:ext cx="136" cy="0"/>
            </a:xfrm>
            <a:prstGeom prst="line">
              <a:avLst/>
            </a:prstGeom>
            <a:noFill/>
            <a:ln w="12700">
              <a:solidFill>
                <a:schemeClr val="tx1"/>
              </a:solidFill>
              <a:round/>
              <a:headEnd/>
              <a:tailEnd/>
            </a:ln>
          </p:spPr>
          <p:txBody>
            <a:bodyPr/>
            <a:lstStyle/>
            <a:p>
              <a:endParaRPr lang="zh-CN" altLang="en-US"/>
            </a:p>
          </p:txBody>
        </p:sp>
        <p:sp>
          <p:nvSpPr>
            <p:cNvPr id="63523" name="Line 259"/>
            <p:cNvSpPr>
              <a:spLocks noChangeShapeType="1"/>
            </p:cNvSpPr>
            <p:nvPr/>
          </p:nvSpPr>
          <p:spPr bwMode="auto">
            <a:xfrm flipV="1">
              <a:off x="1837" y="1212"/>
              <a:ext cx="45" cy="181"/>
            </a:xfrm>
            <a:prstGeom prst="line">
              <a:avLst/>
            </a:prstGeom>
            <a:noFill/>
            <a:ln w="12700">
              <a:solidFill>
                <a:schemeClr val="tx1"/>
              </a:solidFill>
              <a:round/>
              <a:headEnd/>
              <a:tailEnd/>
            </a:ln>
          </p:spPr>
          <p:txBody>
            <a:bodyPr/>
            <a:lstStyle/>
            <a:p>
              <a:endParaRPr lang="zh-CN" altLang="en-US"/>
            </a:p>
          </p:txBody>
        </p:sp>
        <p:sp>
          <p:nvSpPr>
            <p:cNvPr id="63524" name="Line 260"/>
            <p:cNvSpPr>
              <a:spLocks noChangeShapeType="1"/>
            </p:cNvSpPr>
            <p:nvPr/>
          </p:nvSpPr>
          <p:spPr bwMode="auto">
            <a:xfrm>
              <a:off x="1882" y="1209"/>
              <a:ext cx="136" cy="0"/>
            </a:xfrm>
            <a:prstGeom prst="line">
              <a:avLst/>
            </a:prstGeom>
            <a:noFill/>
            <a:ln w="12700">
              <a:solidFill>
                <a:schemeClr val="tx1"/>
              </a:solidFill>
              <a:round/>
              <a:headEnd/>
              <a:tailEnd/>
            </a:ln>
          </p:spPr>
          <p:txBody>
            <a:bodyPr/>
            <a:lstStyle/>
            <a:p>
              <a:endParaRPr lang="zh-CN" altLang="en-US"/>
            </a:p>
          </p:txBody>
        </p:sp>
        <p:sp>
          <p:nvSpPr>
            <p:cNvPr id="63525" name="Line 261"/>
            <p:cNvSpPr>
              <a:spLocks noChangeShapeType="1"/>
            </p:cNvSpPr>
            <p:nvPr/>
          </p:nvSpPr>
          <p:spPr bwMode="auto">
            <a:xfrm flipH="1" flipV="1">
              <a:off x="2018" y="1204"/>
              <a:ext cx="46" cy="189"/>
            </a:xfrm>
            <a:prstGeom prst="line">
              <a:avLst/>
            </a:prstGeom>
            <a:noFill/>
            <a:ln w="12700">
              <a:solidFill>
                <a:schemeClr val="tx1"/>
              </a:solidFill>
              <a:round/>
              <a:headEnd/>
              <a:tailEnd/>
            </a:ln>
          </p:spPr>
          <p:txBody>
            <a:bodyPr/>
            <a:lstStyle/>
            <a:p>
              <a:endParaRPr lang="zh-CN" altLang="en-US"/>
            </a:p>
          </p:txBody>
        </p:sp>
        <p:sp>
          <p:nvSpPr>
            <p:cNvPr id="63526" name="Line 262"/>
            <p:cNvSpPr>
              <a:spLocks noChangeShapeType="1"/>
            </p:cNvSpPr>
            <p:nvPr/>
          </p:nvSpPr>
          <p:spPr bwMode="auto">
            <a:xfrm>
              <a:off x="2063" y="1393"/>
              <a:ext cx="136" cy="0"/>
            </a:xfrm>
            <a:prstGeom prst="line">
              <a:avLst/>
            </a:prstGeom>
            <a:noFill/>
            <a:ln w="12700">
              <a:solidFill>
                <a:schemeClr val="tx1"/>
              </a:solidFill>
              <a:round/>
              <a:headEnd/>
              <a:tailEnd/>
            </a:ln>
          </p:spPr>
          <p:txBody>
            <a:bodyPr/>
            <a:lstStyle/>
            <a:p>
              <a:endParaRPr lang="zh-CN" altLang="en-US"/>
            </a:p>
          </p:txBody>
        </p:sp>
        <p:sp>
          <p:nvSpPr>
            <p:cNvPr id="63527" name="Line 263"/>
            <p:cNvSpPr>
              <a:spLocks noChangeShapeType="1"/>
            </p:cNvSpPr>
            <p:nvPr/>
          </p:nvSpPr>
          <p:spPr bwMode="auto">
            <a:xfrm flipV="1">
              <a:off x="2199" y="1212"/>
              <a:ext cx="45" cy="181"/>
            </a:xfrm>
            <a:prstGeom prst="line">
              <a:avLst/>
            </a:prstGeom>
            <a:noFill/>
            <a:ln w="12700">
              <a:solidFill>
                <a:schemeClr val="tx1"/>
              </a:solidFill>
              <a:round/>
              <a:headEnd/>
              <a:tailEnd/>
            </a:ln>
          </p:spPr>
          <p:txBody>
            <a:bodyPr/>
            <a:lstStyle/>
            <a:p>
              <a:endParaRPr lang="zh-CN" altLang="en-US"/>
            </a:p>
          </p:txBody>
        </p:sp>
        <p:sp>
          <p:nvSpPr>
            <p:cNvPr id="63528" name="Line 264"/>
            <p:cNvSpPr>
              <a:spLocks noChangeShapeType="1"/>
            </p:cNvSpPr>
            <p:nvPr/>
          </p:nvSpPr>
          <p:spPr bwMode="auto">
            <a:xfrm>
              <a:off x="2244" y="1209"/>
              <a:ext cx="136" cy="0"/>
            </a:xfrm>
            <a:prstGeom prst="line">
              <a:avLst/>
            </a:prstGeom>
            <a:noFill/>
            <a:ln w="12700">
              <a:solidFill>
                <a:schemeClr val="tx1"/>
              </a:solidFill>
              <a:round/>
              <a:headEnd/>
              <a:tailEnd/>
            </a:ln>
          </p:spPr>
          <p:txBody>
            <a:bodyPr/>
            <a:lstStyle/>
            <a:p>
              <a:endParaRPr lang="zh-CN" altLang="en-US"/>
            </a:p>
          </p:txBody>
        </p:sp>
        <p:sp>
          <p:nvSpPr>
            <p:cNvPr id="63529" name="Line 265"/>
            <p:cNvSpPr>
              <a:spLocks noChangeShapeType="1"/>
            </p:cNvSpPr>
            <p:nvPr/>
          </p:nvSpPr>
          <p:spPr bwMode="auto">
            <a:xfrm flipH="1" flipV="1">
              <a:off x="2380" y="1204"/>
              <a:ext cx="46" cy="189"/>
            </a:xfrm>
            <a:prstGeom prst="line">
              <a:avLst/>
            </a:prstGeom>
            <a:noFill/>
            <a:ln w="12700">
              <a:solidFill>
                <a:schemeClr val="tx1"/>
              </a:solidFill>
              <a:round/>
              <a:headEnd/>
              <a:tailEnd/>
            </a:ln>
          </p:spPr>
          <p:txBody>
            <a:bodyPr/>
            <a:lstStyle/>
            <a:p>
              <a:endParaRPr lang="zh-CN" altLang="en-US"/>
            </a:p>
          </p:txBody>
        </p:sp>
        <p:sp>
          <p:nvSpPr>
            <p:cNvPr id="63530" name="Line 266"/>
            <p:cNvSpPr>
              <a:spLocks noChangeShapeType="1"/>
            </p:cNvSpPr>
            <p:nvPr/>
          </p:nvSpPr>
          <p:spPr bwMode="auto">
            <a:xfrm>
              <a:off x="2426" y="1401"/>
              <a:ext cx="136" cy="0"/>
            </a:xfrm>
            <a:prstGeom prst="line">
              <a:avLst/>
            </a:prstGeom>
            <a:noFill/>
            <a:ln w="12700">
              <a:solidFill>
                <a:schemeClr val="tx1"/>
              </a:solidFill>
              <a:round/>
              <a:headEnd/>
              <a:tailEnd/>
            </a:ln>
          </p:spPr>
          <p:txBody>
            <a:bodyPr/>
            <a:lstStyle/>
            <a:p>
              <a:endParaRPr lang="zh-CN" altLang="en-US"/>
            </a:p>
          </p:txBody>
        </p:sp>
        <p:sp>
          <p:nvSpPr>
            <p:cNvPr id="63531" name="Line 267"/>
            <p:cNvSpPr>
              <a:spLocks noChangeShapeType="1"/>
            </p:cNvSpPr>
            <p:nvPr/>
          </p:nvSpPr>
          <p:spPr bwMode="auto">
            <a:xfrm flipV="1">
              <a:off x="2562" y="1220"/>
              <a:ext cx="45" cy="181"/>
            </a:xfrm>
            <a:prstGeom prst="line">
              <a:avLst/>
            </a:prstGeom>
            <a:noFill/>
            <a:ln w="12700">
              <a:solidFill>
                <a:schemeClr val="tx1"/>
              </a:solidFill>
              <a:round/>
              <a:headEnd/>
              <a:tailEnd/>
            </a:ln>
          </p:spPr>
          <p:txBody>
            <a:bodyPr/>
            <a:lstStyle/>
            <a:p>
              <a:endParaRPr lang="zh-CN" altLang="en-US"/>
            </a:p>
          </p:txBody>
        </p:sp>
        <p:sp>
          <p:nvSpPr>
            <p:cNvPr id="63532" name="Line 268"/>
            <p:cNvSpPr>
              <a:spLocks noChangeShapeType="1"/>
            </p:cNvSpPr>
            <p:nvPr/>
          </p:nvSpPr>
          <p:spPr bwMode="auto">
            <a:xfrm>
              <a:off x="2607" y="1217"/>
              <a:ext cx="136" cy="0"/>
            </a:xfrm>
            <a:prstGeom prst="line">
              <a:avLst/>
            </a:prstGeom>
            <a:noFill/>
            <a:ln w="12700">
              <a:solidFill>
                <a:schemeClr val="tx1"/>
              </a:solidFill>
              <a:round/>
              <a:headEnd/>
              <a:tailEnd/>
            </a:ln>
          </p:spPr>
          <p:txBody>
            <a:bodyPr/>
            <a:lstStyle/>
            <a:p>
              <a:endParaRPr lang="zh-CN" altLang="en-US"/>
            </a:p>
          </p:txBody>
        </p:sp>
        <p:sp>
          <p:nvSpPr>
            <p:cNvPr id="63533" name="Line 269"/>
            <p:cNvSpPr>
              <a:spLocks noChangeShapeType="1"/>
            </p:cNvSpPr>
            <p:nvPr/>
          </p:nvSpPr>
          <p:spPr bwMode="auto">
            <a:xfrm flipH="1" flipV="1">
              <a:off x="2743" y="1212"/>
              <a:ext cx="46" cy="189"/>
            </a:xfrm>
            <a:prstGeom prst="line">
              <a:avLst/>
            </a:prstGeom>
            <a:noFill/>
            <a:ln w="12700">
              <a:solidFill>
                <a:schemeClr val="tx1"/>
              </a:solidFill>
              <a:round/>
              <a:headEnd/>
              <a:tailEnd/>
            </a:ln>
          </p:spPr>
          <p:txBody>
            <a:bodyPr/>
            <a:lstStyle/>
            <a:p>
              <a:endParaRPr lang="zh-CN" altLang="en-US"/>
            </a:p>
          </p:txBody>
        </p:sp>
        <p:sp>
          <p:nvSpPr>
            <p:cNvPr id="63534" name="Line 271"/>
            <p:cNvSpPr>
              <a:spLocks noChangeShapeType="1"/>
            </p:cNvSpPr>
            <p:nvPr/>
          </p:nvSpPr>
          <p:spPr bwMode="auto">
            <a:xfrm>
              <a:off x="2789" y="1394"/>
              <a:ext cx="136" cy="0"/>
            </a:xfrm>
            <a:prstGeom prst="line">
              <a:avLst/>
            </a:prstGeom>
            <a:noFill/>
            <a:ln w="12700">
              <a:solidFill>
                <a:schemeClr val="tx1"/>
              </a:solidFill>
              <a:round/>
              <a:headEnd/>
              <a:tailEnd/>
            </a:ln>
          </p:spPr>
          <p:txBody>
            <a:bodyPr/>
            <a:lstStyle/>
            <a:p>
              <a:endParaRPr lang="zh-CN" altLang="en-US"/>
            </a:p>
          </p:txBody>
        </p:sp>
        <p:sp>
          <p:nvSpPr>
            <p:cNvPr id="63535" name="Line 272"/>
            <p:cNvSpPr>
              <a:spLocks noChangeShapeType="1"/>
            </p:cNvSpPr>
            <p:nvPr/>
          </p:nvSpPr>
          <p:spPr bwMode="auto">
            <a:xfrm flipV="1">
              <a:off x="2925" y="1213"/>
              <a:ext cx="45" cy="181"/>
            </a:xfrm>
            <a:prstGeom prst="line">
              <a:avLst/>
            </a:prstGeom>
            <a:noFill/>
            <a:ln w="12700">
              <a:solidFill>
                <a:schemeClr val="tx1"/>
              </a:solidFill>
              <a:round/>
              <a:headEnd/>
              <a:tailEnd/>
            </a:ln>
          </p:spPr>
          <p:txBody>
            <a:bodyPr/>
            <a:lstStyle/>
            <a:p>
              <a:endParaRPr lang="zh-CN" altLang="en-US"/>
            </a:p>
          </p:txBody>
        </p:sp>
        <p:sp>
          <p:nvSpPr>
            <p:cNvPr id="63536" name="Line 273"/>
            <p:cNvSpPr>
              <a:spLocks noChangeShapeType="1"/>
            </p:cNvSpPr>
            <p:nvPr/>
          </p:nvSpPr>
          <p:spPr bwMode="auto">
            <a:xfrm>
              <a:off x="2970" y="1210"/>
              <a:ext cx="136" cy="0"/>
            </a:xfrm>
            <a:prstGeom prst="line">
              <a:avLst/>
            </a:prstGeom>
            <a:noFill/>
            <a:ln w="12700">
              <a:solidFill>
                <a:schemeClr val="tx1"/>
              </a:solidFill>
              <a:round/>
              <a:headEnd/>
              <a:tailEnd/>
            </a:ln>
          </p:spPr>
          <p:txBody>
            <a:bodyPr/>
            <a:lstStyle/>
            <a:p>
              <a:endParaRPr lang="zh-CN" altLang="en-US"/>
            </a:p>
          </p:txBody>
        </p:sp>
        <p:sp>
          <p:nvSpPr>
            <p:cNvPr id="63537" name="Line 274"/>
            <p:cNvSpPr>
              <a:spLocks noChangeShapeType="1"/>
            </p:cNvSpPr>
            <p:nvPr/>
          </p:nvSpPr>
          <p:spPr bwMode="auto">
            <a:xfrm flipH="1" flipV="1">
              <a:off x="3106" y="1205"/>
              <a:ext cx="46" cy="189"/>
            </a:xfrm>
            <a:prstGeom prst="line">
              <a:avLst/>
            </a:prstGeom>
            <a:noFill/>
            <a:ln w="12700">
              <a:solidFill>
                <a:schemeClr val="tx1"/>
              </a:solidFill>
              <a:round/>
              <a:headEnd/>
              <a:tailEnd/>
            </a:ln>
          </p:spPr>
          <p:txBody>
            <a:bodyPr/>
            <a:lstStyle/>
            <a:p>
              <a:endParaRPr lang="zh-CN" altLang="en-US"/>
            </a:p>
          </p:txBody>
        </p:sp>
        <p:sp>
          <p:nvSpPr>
            <p:cNvPr id="63538" name="Line 275"/>
            <p:cNvSpPr>
              <a:spLocks noChangeShapeType="1"/>
            </p:cNvSpPr>
            <p:nvPr/>
          </p:nvSpPr>
          <p:spPr bwMode="auto">
            <a:xfrm>
              <a:off x="3152" y="1402"/>
              <a:ext cx="136" cy="0"/>
            </a:xfrm>
            <a:prstGeom prst="line">
              <a:avLst/>
            </a:prstGeom>
            <a:noFill/>
            <a:ln w="12700">
              <a:solidFill>
                <a:schemeClr val="tx1"/>
              </a:solidFill>
              <a:round/>
              <a:headEnd/>
              <a:tailEnd/>
            </a:ln>
          </p:spPr>
          <p:txBody>
            <a:bodyPr/>
            <a:lstStyle/>
            <a:p>
              <a:endParaRPr lang="zh-CN" altLang="en-US"/>
            </a:p>
          </p:txBody>
        </p:sp>
        <p:sp>
          <p:nvSpPr>
            <p:cNvPr id="63539" name="Line 276"/>
            <p:cNvSpPr>
              <a:spLocks noChangeShapeType="1"/>
            </p:cNvSpPr>
            <p:nvPr/>
          </p:nvSpPr>
          <p:spPr bwMode="auto">
            <a:xfrm flipV="1">
              <a:off x="3288" y="1221"/>
              <a:ext cx="45" cy="181"/>
            </a:xfrm>
            <a:prstGeom prst="line">
              <a:avLst/>
            </a:prstGeom>
            <a:noFill/>
            <a:ln w="12700">
              <a:solidFill>
                <a:schemeClr val="tx1"/>
              </a:solidFill>
              <a:round/>
              <a:headEnd/>
              <a:tailEnd/>
            </a:ln>
          </p:spPr>
          <p:txBody>
            <a:bodyPr/>
            <a:lstStyle/>
            <a:p>
              <a:endParaRPr lang="zh-CN" altLang="en-US"/>
            </a:p>
          </p:txBody>
        </p:sp>
        <p:sp>
          <p:nvSpPr>
            <p:cNvPr id="63540" name="Line 277"/>
            <p:cNvSpPr>
              <a:spLocks noChangeShapeType="1"/>
            </p:cNvSpPr>
            <p:nvPr/>
          </p:nvSpPr>
          <p:spPr bwMode="auto">
            <a:xfrm>
              <a:off x="3333" y="1218"/>
              <a:ext cx="136" cy="0"/>
            </a:xfrm>
            <a:prstGeom prst="line">
              <a:avLst/>
            </a:prstGeom>
            <a:noFill/>
            <a:ln w="12700">
              <a:solidFill>
                <a:schemeClr val="tx1"/>
              </a:solidFill>
              <a:round/>
              <a:headEnd/>
              <a:tailEnd/>
            </a:ln>
          </p:spPr>
          <p:txBody>
            <a:bodyPr/>
            <a:lstStyle/>
            <a:p>
              <a:endParaRPr lang="zh-CN" altLang="en-US"/>
            </a:p>
          </p:txBody>
        </p:sp>
        <p:sp>
          <p:nvSpPr>
            <p:cNvPr id="63541" name="Line 278"/>
            <p:cNvSpPr>
              <a:spLocks noChangeShapeType="1"/>
            </p:cNvSpPr>
            <p:nvPr/>
          </p:nvSpPr>
          <p:spPr bwMode="auto">
            <a:xfrm flipH="1" flipV="1">
              <a:off x="3469" y="1213"/>
              <a:ext cx="46" cy="189"/>
            </a:xfrm>
            <a:prstGeom prst="line">
              <a:avLst/>
            </a:prstGeom>
            <a:noFill/>
            <a:ln w="12700">
              <a:solidFill>
                <a:schemeClr val="tx1"/>
              </a:solidFill>
              <a:round/>
              <a:headEnd/>
              <a:tailEnd/>
            </a:ln>
          </p:spPr>
          <p:txBody>
            <a:bodyPr/>
            <a:lstStyle/>
            <a:p>
              <a:endParaRPr lang="zh-CN" altLang="en-US"/>
            </a:p>
          </p:txBody>
        </p:sp>
        <p:sp>
          <p:nvSpPr>
            <p:cNvPr id="63542" name="Line 279"/>
            <p:cNvSpPr>
              <a:spLocks noChangeShapeType="1"/>
            </p:cNvSpPr>
            <p:nvPr/>
          </p:nvSpPr>
          <p:spPr bwMode="auto">
            <a:xfrm>
              <a:off x="3514" y="1402"/>
              <a:ext cx="136" cy="0"/>
            </a:xfrm>
            <a:prstGeom prst="line">
              <a:avLst/>
            </a:prstGeom>
            <a:noFill/>
            <a:ln w="12700">
              <a:solidFill>
                <a:schemeClr val="tx1"/>
              </a:solidFill>
              <a:round/>
              <a:headEnd/>
              <a:tailEnd/>
            </a:ln>
          </p:spPr>
          <p:txBody>
            <a:bodyPr/>
            <a:lstStyle/>
            <a:p>
              <a:endParaRPr lang="zh-CN" altLang="en-US"/>
            </a:p>
          </p:txBody>
        </p:sp>
        <p:sp>
          <p:nvSpPr>
            <p:cNvPr id="63543" name="Line 280"/>
            <p:cNvSpPr>
              <a:spLocks noChangeShapeType="1"/>
            </p:cNvSpPr>
            <p:nvPr/>
          </p:nvSpPr>
          <p:spPr bwMode="auto">
            <a:xfrm flipV="1">
              <a:off x="3650" y="1221"/>
              <a:ext cx="45" cy="181"/>
            </a:xfrm>
            <a:prstGeom prst="line">
              <a:avLst/>
            </a:prstGeom>
            <a:noFill/>
            <a:ln w="12700">
              <a:solidFill>
                <a:schemeClr val="tx1"/>
              </a:solidFill>
              <a:round/>
              <a:headEnd/>
              <a:tailEnd/>
            </a:ln>
          </p:spPr>
          <p:txBody>
            <a:bodyPr/>
            <a:lstStyle/>
            <a:p>
              <a:endParaRPr lang="zh-CN" altLang="en-US"/>
            </a:p>
          </p:txBody>
        </p:sp>
        <p:sp>
          <p:nvSpPr>
            <p:cNvPr id="63544" name="Line 281"/>
            <p:cNvSpPr>
              <a:spLocks noChangeShapeType="1"/>
            </p:cNvSpPr>
            <p:nvPr/>
          </p:nvSpPr>
          <p:spPr bwMode="auto">
            <a:xfrm>
              <a:off x="3695" y="1218"/>
              <a:ext cx="136" cy="0"/>
            </a:xfrm>
            <a:prstGeom prst="line">
              <a:avLst/>
            </a:prstGeom>
            <a:noFill/>
            <a:ln w="12700">
              <a:solidFill>
                <a:schemeClr val="tx1"/>
              </a:solidFill>
              <a:round/>
              <a:headEnd/>
              <a:tailEnd/>
            </a:ln>
          </p:spPr>
          <p:txBody>
            <a:bodyPr/>
            <a:lstStyle/>
            <a:p>
              <a:endParaRPr lang="zh-CN" altLang="en-US"/>
            </a:p>
          </p:txBody>
        </p:sp>
        <p:sp>
          <p:nvSpPr>
            <p:cNvPr id="63545" name="Line 282"/>
            <p:cNvSpPr>
              <a:spLocks noChangeShapeType="1"/>
            </p:cNvSpPr>
            <p:nvPr/>
          </p:nvSpPr>
          <p:spPr bwMode="auto">
            <a:xfrm flipH="1" flipV="1">
              <a:off x="3831" y="1213"/>
              <a:ext cx="46" cy="189"/>
            </a:xfrm>
            <a:prstGeom prst="line">
              <a:avLst/>
            </a:prstGeom>
            <a:noFill/>
            <a:ln w="12700">
              <a:solidFill>
                <a:schemeClr val="tx1"/>
              </a:solidFill>
              <a:round/>
              <a:headEnd/>
              <a:tailEnd/>
            </a:ln>
          </p:spPr>
          <p:txBody>
            <a:bodyPr/>
            <a:lstStyle/>
            <a:p>
              <a:endParaRPr lang="zh-CN" altLang="en-US"/>
            </a:p>
          </p:txBody>
        </p:sp>
        <p:sp>
          <p:nvSpPr>
            <p:cNvPr id="63546" name="Line 283"/>
            <p:cNvSpPr>
              <a:spLocks noChangeShapeType="1"/>
            </p:cNvSpPr>
            <p:nvPr/>
          </p:nvSpPr>
          <p:spPr bwMode="auto">
            <a:xfrm>
              <a:off x="3877" y="1410"/>
              <a:ext cx="136" cy="0"/>
            </a:xfrm>
            <a:prstGeom prst="line">
              <a:avLst/>
            </a:prstGeom>
            <a:noFill/>
            <a:ln w="12700">
              <a:solidFill>
                <a:schemeClr val="tx1"/>
              </a:solidFill>
              <a:round/>
              <a:headEnd/>
              <a:tailEnd/>
            </a:ln>
          </p:spPr>
          <p:txBody>
            <a:bodyPr/>
            <a:lstStyle/>
            <a:p>
              <a:endParaRPr lang="zh-CN" altLang="en-US"/>
            </a:p>
          </p:txBody>
        </p:sp>
        <p:sp>
          <p:nvSpPr>
            <p:cNvPr id="63547" name="Line 284"/>
            <p:cNvSpPr>
              <a:spLocks noChangeShapeType="1"/>
            </p:cNvSpPr>
            <p:nvPr/>
          </p:nvSpPr>
          <p:spPr bwMode="auto">
            <a:xfrm flipV="1">
              <a:off x="4013" y="1229"/>
              <a:ext cx="45" cy="181"/>
            </a:xfrm>
            <a:prstGeom prst="line">
              <a:avLst/>
            </a:prstGeom>
            <a:noFill/>
            <a:ln w="12700">
              <a:solidFill>
                <a:schemeClr val="tx1"/>
              </a:solidFill>
              <a:round/>
              <a:headEnd/>
              <a:tailEnd/>
            </a:ln>
          </p:spPr>
          <p:txBody>
            <a:bodyPr/>
            <a:lstStyle/>
            <a:p>
              <a:endParaRPr lang="zh-CN" altLang="en-US"/>
            </a:p>
          </p:txBody>
        </p:sp>
        <p:sp>
          <p:nvSpPr>
            <p:cNvPr id="63548" name="Line 285"/>
            <p:cNvSpPr>
              <a:spLocks noChangeShapeType="1"/>
            </p:cNvSpPr>
            <p:nvPr/>
          </p:nvSpPr>
          <p:spPr bwMode="auto">
            <a:xfrm>
              <a:off x="4058" y="1226"/>
              <a:ext cx="136" cy="0"/>
            </a:xfrm>
            <a:prstGeom prst="line">
              <a:avLst/>
            </a:prstGeom>
            <a:noFill/>
            <a:ln w="12700">
              <a:solidFill>
                <a:schemeClr val="tx1"/>
              </a:solidFill>
              <a:round/>
              <a:headEnd/>
              <a:tailEnd/>
            </a:ln>
          </p:spPr>
          <p:txBody>
            <a:bodyPr/>
            <a:lstStyle/>
            <a:p>
              <a:endParaRPr lang="zh-CN" altLang="en-US"/>
            </a:p>
          </p:txBody>
        </p:sp>
        <p:sp>
          <p:nvSpPr>
            <p:cNvPr id="63549" name="Line 286"/>
            <p:cNvSpPr>
              <a:spLocks noChangeShapeType="1"/>
            </p:cNvSpPr>
            <p:nvPr/>
          </p:nvSpPr>
          <p:spPr bwMode="auto">
            <a:xfrm flipH="1" flipV="1">
              <a:off x="4194" y="1221"/>
              <a:ext cx="46" cy="189"/>
            </a:xfrm>
            <a:prstGeom prst="line">
              <a:avLst/>
            </a:prstGeom>
            <a:noFill/>
            <a:ln w="12700">
              <a:solidFill>
                <a:schemeClr val="tx1"/>
              </a:solidFill>
              <a:round/>
              <a:headEnd/>
              <a:tailEnd/>
            </a:ln>
          </p:spPr>
          <p:txBody>
            <a:bodyPr/>
            <a:lstStyle/>
            <a:p>
              <a:endParaRPr lang="zh-CN" altLang="en-US"/>
            </a:p>
          </p:txBody>
        </p:sp>
        <p:sp>
          <p:nvSpPr>
            <p:cNvPr id="63550" name="Line 287"/>
            <p:cNvSpPr>
              <a:spLocks noChangeShapeType="1"/>
            </p:cNvSpPr>
            <p:nvPr/>
          </p:nvSpPr>
          <p:spPr bwMode="auto">
            <a:xfrm>
              <a:off x="4241" y="1402"/>
              <a:ext cx="136" cy="0"/>
            </a:xfrm>
            <a:prstGeom prst="line">
              <a:avLst/>
            </a:prstGeom>
            <a:noFill/>
            <a:ln w="12700">
              <a:solidFill>
                <a:schemeClr val="tx1"/>
              </a:solidFill>
              <a:round/>
              <a:headEnd/>
              <a:tailEnd/>
            </a:ln>
          </p:spPr>
          <p:txBody>
            <a:bodyPr/>
            <a:lstStyle/>
            <a:p>
              <a:endParaRPr lang="zh-CN" altLang="en-US"/>
            </a:p>
          </p:txBody>
        </p:sp>
        <p:sp>
          <p:nvSpPr>
            <p:cNvPr id="63551" name="Line 288"/>
            <p:cNvSpPr>
              <a:spLocks noChangeShapeType="1"/>
            </p:cNvSpPr>
            <p:nvPr/>
          </p:nvSpPr>
          <p:spPr bwMode="auto">
            <a:xfrm flipV="1">
              <a:off x="4377" y="1221"/>
              <a:ext cx="45" cy="181"/>
            </a:xfrm>
            <a:prstGeom prst="line">
              <a:avLst/>
            </a:prstGeom>
            <a:noFill/>
            <a:ln w="12700">
              <a:solidFill>
                <a:schemeClr val="tx1"/>
              </a:solidFill>
              <a:round/>
              <a:headEnd/>
              <a:tailEnd/>
            </a:ln>
          </p:spPr>
          <p:txBody>
            <a:bodyPr/>
            <a:lstStyle/>
            <a:p>
              <a:endParaRPr lang="zh-CN" altLang="en-US"/>
            </a:p>
          </p:txBody>
        </p:sp>
        <p:sp>
          <p:nvSpPr>
            <p:cNvPr id="63552" name="Line 289"/>
            <p:cNvSpPr>
              <a:spLocks noChangeShapeType="1"/>
            </p:cNvSpPr>
            <p:nvPr/>
          </p:nvSpPr>
          <p:spPr bwMode="auto">
            <a:xfrm>
              <a:off x="4422" y="1218"/>
              <a:ext cx="136" cy="0"/>
            </a:xfrm>
            <a:prstGeom prst="line">
              <a:avLst/>
            </a:prstGeom>
            <a:noFill/>
            <a:ln w="12700">
              <a:solidFill>
                <a:schemeClr val="tx1"/>
              </a:solidFill>
              <a:round/>
              <a:headEnd/>
              <a:tailEnd/>
            </a:ln>
          </p:spPr>
          <p:txBody>
            <a:bodyPr/>
            <a:lstStyle/>
            <a:p>
              <a:endParaRPr lang="zh-CN" altLang="en-US"/>
            </a:p>
          </p:txBody>
        </p:sp>
        <p:sp>
          <p:nvSpPr>
            <p:cNvPr id="63553" name="Line 295"/>
            <p:cNvSpPr>
              <a:spLocks noChangeShapeType="1"/>
            </p:cNvSpPr>
            <p:nvPr/>
          </p:nvSpPr>
          <p:spPr bwMode="auto">
            <a:xfrm>
              <a:off x="4876" y="1392"/>
              <a:ext cx="136" cy="0"/>
            </a:xfrm>
            <a:prstGeom prst="line">
              <a:avLst/>
            </a:prstGeom>
            <a:noFill/>
            <a:ln w="12700">
              <a:solidFill>
                <a:schemeClr val="tx1"/>
              </a:solidFill>
              <a:round/>
              <a:headEnd/>
              <a:tailEnd/>
            </a:ln>
          </p:spPr>
          <p:txBody>
            <a:bodyPr/>
            <a:lstStyle/>
            <a:p>
              <a:endParaRPr lang="zh-CN" altLang="en-US"/>
            </a:p>
          </p:txBody>
        </p:sp>
        <p:sp>
          <p:nvSpPr>
            <p:cNvPr id="63554" name="Line 296"/>
            <p:cNvSpPr>
              <a:spLocks noChangeShapeType="1"/>
            </p:cNvSpPr>
            <p:nvPr/>
          </p:nvSpPr>
          <p:spPr bwMode="auto">
            <a:xfrm flipV="1">
              <a:off x="5012" y="1211"/>
              <a:ext cx="45" cy="181"/>
            </a:xfrm>
            <a:prstGeom prst="line">
              <a:avLst/>
            </a:prstGeom>
            <a:noFill/>
            <a:ln w="12700">
              <a:solidFill>
                <a:schemeClr val="tx1"/>
              </a:solidFill>
              <a:round/>
              <a:headEnd/>
              <a:tailEnd/>
            </a:ln>
          </p:spPr>
          <p:txBody>
            <a:bodyPr/>
            <a:lstStyle/>
            <a:p>
              <a:endParaRPr lang="zh-CN" altLang="en-US"/>
            </a:p>
          </p:txBody>
        </p:sp>
        <p:sp>
          <p:nvSpPr>
            <p:cNvPr id="63555" name="Line 297"/>
            <p:cNvSpPr>
              <a:spLocks noChangeShapeType="1"/>
            </p:cNvSpPr>
            <p:nvPr/>
          </p:nvSpPr>
          <p:spPr bwMode="auto">
            <a:xfrm>
              <a:off x="5057" y="1208"/>
              <a:ext cx="136" cy="0"/>
            </a:xfrm>
            <a:prstGeom prst="line">
              <a:avLst/>
            </a:prstGeom>
            <a:noFill/>
            <a:ln w="12700">
              <a:solidFill>
                <a:schemeClr val="tx1"/>
              </a:solidFill>
              <a:round/>
              <a:headEnd/>
              <a:tailEnd/>
            </a:ln>
          </p:spPr>
          <p:txBody>
            <a:bodyPr/>
            <a:lstStyle/>
            <a:p>
              <a:endParaRPr lang="zh-CN" altLang="en-US"/>
            </a:p>
          </p:txBody>
        </p:sp>
        <p:sp>
          <p:nvSpPr>
            <p:cNvPr id="63556" name="Line 298"/>
            <p:cNvSpPr>
              <a:spLocks noChangeShapeType="1"/>
            </p:cNvSpPr>
            <p:nvPr/>
          </p:nvSpPr>
          <p:spPr bwMode="auto">
            <a:xfrm flipH="1" flipV="1">
              <a:off x="5193" y="1203"/>
              <a:ext cx="46" cy="189"/>
            </a:xfrm>
            <a:prstGeom prst="line">
              <a:avLst/>
            </a:prstGeom>
            <a:noFill/>
            <a:ln w="12700">
              <a:solidFill>
                <a:schemeClr val="tx1"/>
              </a:solidFill>
              <a:round/>
              <a:headEnd/>
              <a:tailEnd/>
            </a:ln>
          </p:spPr>
          <p:txBody>
            <a:bodyPr/>
            <a:lstStyle/>
            <a:p>
              <a:endParaRPr lang="zh-CN" altLang="en-US"/>
            </a:p>
          </p:txBody>
        </p:sp>
        <p:sp>
          <p:nvSpPr>
            <p:cNvPr id="63557" name="Line 299"/>
            <p:cNvSpPr>
              <a:spLocks noChangeShapeType="1"/>
            </p:cNvSpPr>
            <p:nvPr/>
          </p:nvSpPr>
          <p:spPr bwMode="auto">
            <a:xfrm>
              <a:off x="5239" y="1400"/>
              <a:ext cx="136" cy="0"/>
            </a:xfrm>
            <a:prstGeom prst="line">
              <a:avLst/>
            </a:prstGeom>
            <a:noFill/>
            <a:ln w="12700">
              <a:solidFill>
                <a:schemeClr val="tx1"/>
              </a:solidFill>
              <a:round/>
              <a:headEnd/>
              <a:tailEnd/>
            </a:ln>
          </p:spPr>
          <p:txBody>
            <a:bodyPr/>
            <a:lstStyle/>
            <a:p>
              <a:endParaRPr lang="zh-CN" altLang="en-US"/>
            </a:p>
          </p:txBody>
        </p:sp>
        <p:sp>
          <p:nvSpPr>
            <p:cNvPr id="63558" name="Line 300"/>
            <p:cNvSpPr>
              <a:spLocks noChangeShapeType="1"/>
            </p:cNvSpPr>
            <p:nvPr/>
          </p:nvSpPr>
          <p:spPr bwMode="auto">
            <a:xfrm flipV="1">
              <a:off x="5375" y="1219"/>
              <a:ext cx="45" cy="181"/>
            </a:xfrm>
            <a:prstGeom prst="line">
              <a:avLst/>
            </a:prstGeom>
            <a:noFill/>
            <a:ln w="12700">
              <a:solidFill>
                <a:schemeClr val="tx1"/>
              </a:solidFill>
              <a:round/>
              <a:headEnd/>
              <a:tailEnd/>
            </a:ln>
          </p:spPr>
          <p:txBody>
            <a:bodyPr/>
            <a:lstStyle/>
            <a:p>
              <a:endParaRPr lang="zh-CN" altLang="en-US"/>
            </a:p>
          </p:txBody>
        </p:sp>
        <p:sp>
          <p:nvSpPr>
            <p:cNvPr id="63559" name="Line 301"/>
            <p:cNvSpPr>
              <a:spLocks noChangeShapeType="1"/>
            </p:cNvSpPr>
            <p:nvPr/>
          </p:nvSpPr>
          <p:spPr bwMode="auto">
            <a:xfrm>
              <a:off x="5420" y="1216"/>
              <a:ext cx="136" cy="0"/>
            </a:xfrm>
            <a:prstGeom prst="line">
              <a:avLst/>
            </a:prstGeom>
            <a:noFill/>
            <a:ln w="12700">
              <a:solidFill>
                <a:schemeClr val="tx1"/>
              </a:solidFill>
              <a:round/>
              <a:headEnd/>
              <a:tailEnd/>
            </a:ln>
          </p:spPr>
          <p:txBody>
            <a:bodyPr/>
            <a:lstStyle/>
            <a:p>
              <a:endParaRPr lang="zh-CN" altLang="en-US"/>
            </a:p>
          </p:txBody>
        </p:sp>
        <p:sp>
          <p:nvSpPr>
            <p:cNvPr id="63560" name="Line 302"/>
            <p:cNvSpPr>
              <a:spLocks noChangeShapeType="1"/>
            </p:cNvSpPr>
            <p:nvPr/>
          </p:nvSpPr>
          <p:spPr bwMode="auto">
            <a:xfrm flipH="1" flipV="1">
              <a:off x="5556" y="1211"/>
              <a:ext cx="46" cy="189"/>
            </a:xfrm>
            <a:prstGeom prst="line">
              <a:avLst/>
            </a:prstGeom>
            <a:noFill/>
            <a:ln w="12700">
              <a:solidFill>
                <a:schemeClr val="tx1"/>
              </a:solidFill>
              <a:round/>
              <a:headEnd/>
              <a:tailEnd/>
            </a:ln>
          </p:spPr>
          <p:txBody>
            <a:bodyPr/>
            <a:lstStyle/>
            <a:p>
              <a:endParaRPr lang="zh-CN" altLang="en-US"/>
            </a:p>
          </p:txBody>
        </p:sp>
        <p:sp>
          <p:nvSpPr>
            <p:cNvPr id="63561" name="Rectangle 303"/>
            <p:cNvSpPr>
              <a:spLocks noChangeArrowheads="1"/>
            </p:cNvSpPr>
            <p:nvPr/>
          </p:nvSpPr>
          <p:spPr bwMode="auto">
            <a:xfrm>
              <a:off x="108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3562" name="Rectangle 304"/>
            <p:cNvSpPr>
              <a:spLocks noChangeArrowheads="1"/>
            </p:cNvSpPr>
            <p:nvPr/>
          </p:nvSpPr>
          <p:spPr bwMode="auto">
            <a:xfrm>
              <a:off x="1445"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3563" name="Rectangle 305"/>
            <p:cNvSpPr>
              <a:spLocks noChangeArrowheads="1"/>
            </p:cNvSpPr>
            <p:nvPr/>
          </p:nvSpPr>
          <p:spPr bwMode="auto">
            <a:xfrm>
              <a:off x="1807"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3564" name="Rectangle 306"/>
            <p:cNvSpPr>
              <a:spLocks noChangeArrowheads="1"/>
            </p:cNvSpPr>
            <p:nvPr/>
          </p:nvSpPr>
          <p:spPr bwMode="auto">
            <a:xfrm>
              <a:off x="2109"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3565" name="Rectangle 307"/>
            <p:cNvSpPr>
              <a:spLocks noChangeArrowheads="1"/>
            </p:cNvSpPr>
            <p:nvPr/>
          </p:nvSpPr>
          <p:spPr bwMode="auto">
            <a:xfrm>
              <a:off x="2533"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3566" name="Rectangle 309"/>
            <p:cNvSpPr>
              <a:spLocks noChangeArrowheads="1"/>
            </p:cNvSpPr>
            <p:nvPr/>
          </p:nvSpPr>
          <p:spPr bwMode="auto">
            <a:xfrm>
              <a:off x="2896"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3567" name="Rectangle 310"/>
            <p:cNvSpPr>
              <a:spLocks noChangeArrowheads="1"/>
            </p:cNvSpPr>
            <p:nvPr/>
          </p:nvSpPr>
          <p:spPr bwMode="auto">
            <a:xfrm>
              <a:off x="3259"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3568" name="Rectangle 311"/>
            <p:cNvSpPr>
              <a:spLocks noChangeArrowheads="1"/>
            </p:cNvSpPr>
            <p:nvPr/>
          </p:nvSpPr>
          <p:spPr bwMode="auto">
            <a:xfrm>
              <a:off x="362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3569" name="Rectangle 312"/>
            <p:cNvSpPr>
              <a:spLocks noChangeArrowheads="1"/>
            </p:cNvSpPr>
            <p:nvPr/>
          </p:nvSpPr>
          <p:spPr bwMode="auto">
            <a:xfrm>
              <a:off x="3924"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3570" name="Rectangle 313"/>
            <p:cNvSpPr>
              <a:spLocks noChangeArrowheads="1"/>
            </p:cNvSpPr>
            <p:nvPr/>
          </p:nvSpPr>
          <p:spPr bwMode="auto">
            <a:xfrm>
              <a:off x="4348"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3571" name="Line 317"/>
            <p:cNvSpPr>
              <a:spLocks noChangeShapeType="1"/>
            </p:cNvSpPr>
            <p:nvPr/>
          </p:nvSpPr>
          <p:spPr bwMode="auto">
            <a:xfrm flipH="1" flipV="1">
              <a:off x="4558" y="1207"/>
              <a:ext cx="46" cy="189"/>
            </a:xfrm>
            <a:prstGeom prst="line">
              <a:avLst/>
            </a:prstGeom>
            <a:noFill/>
            <a:ln w="12700">
              <a:solidFill>
                <a:schemeClr val="tx1"/>
              </a:solidFill>
              <a:round/>
              <a:headEnd/>
              <a:tailEnd/>
            </a:ln>
          </p:spPr>
          <p:txBody>
            <a:bodyPr/>
            <a:lstStyle/>
            <a:p>
              <a:endParaRPr lang="zh-CN" altLang="en-US"/>
            </a:p>
          </p:txBody>
        </p:sp>
        <p:sp>
          <p:nvSpPr>
            <p:cNvPr id="63572" name="Line 318"/>
            <p:cNvSpPr>
              <a:spLocks noChangeShapeType="1"/>
            </p:cNvSpPr>
            <p:nvPr/>
          </p:nvSpPr>
          <p:spPr bwMode="auto">
            <a:xfrm>
              <a:off x="4604" y="1389"/>
              <a:ext cx="136" cy="0"/>
            </a:xfrm>
            <a:prstGeom prst="line">
              <a:avLst/>
            </a:prstGeom>
            <a:noFill/>
            <a:ln w="12700">
              <a:solidFill>
                <a:schemeClr val="tx1"/>
              </a:solidFill>
              <a:round/>
              <a:headEnd/>
              <a:tailEnd/>
            </a:ln>
          </p:spPr>
          <p:txBody>
            <a:bodyPr/>
            <a:lstStyle/>
            <a:p>
              <a:endParaRPr lang="zh-CN" altLang="en-US"/>
            </a:p>
          </p:txBody>
        </p:sp>
      </p:grpSp>
      <p:sp>
        <p:nvSpPr>
          <p:cNvPr id="83" name="圆角矩形标注 82"/>
          <p:cNvSpPr/>
          <p:nvPr/>
        </p:nvSpPr>
        <p:spPr>
          <a:xfrm>
            <a:off x="2786050" y="3357562"/>
            <a:ext cx="5643602" cy="2357454"/>
          </a:xfrm>
          <a:prstGeom prst="wedgeRoundRectCallout">
            <a:avLst>
              <a:gd name="adj1" fmla="val -39998"/>
              <a:gd name="adj2" fmla="val -70806"/>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dirty="0">
                <a:solidFill>
                  <a:schemeClr val="tx1"/>
                </a:solidFill>
                <a:latin typeface="隶书" pitchFamily="49" charset="-122"/>
                <a:ea typeface="隶书" pitchFamily="49" charset="-122"/>
              </a:rPr>
              <a:t>CPU</a:t>
            </a:r>
            <a:r>
              <a:rPr lang="zh-CN" altLang="en-US" sz="2400" dirty="0">
                <a:solidFill>
                  <a:schemeClr val="tx1"/>
                </a:solidFill>
                <a:latin typeface="隶书" pitchFamily="49" charset="-122"/>
                <a:ea typeface="隶书" pitchFamily="49" charset="-122"/>
              </a:rPr>
              <a:t>完成个基本操作所用的时间。如：存储器读</a:t>
            </a:r>
            <a:r>
              <a:rPr lang="en-US" altLang="zh-CN" sz="2400" dirty="0">
                <a:solidFill>
                  <a:schemeClr val="tx1"/>
                </a:solidFill>
                <a:latin typeface="隶书" pitchFamily="49" charset="-122"/>
                <a:ea typeface="隶书" pitchFamily="49" charset="-122"/>
              </a:rPr>
              <a:t>/</a:t>
            </a:r>
            <a:r>
              <a:rPr lang="zh-CN" altLang="en-US" sz="2400" dirty="0">
                <a:solidFill>
                  <a:schemeClr val="tx1"/>
                </a:solidFill>
                <a:latin typeface="隶书" pitchFamily="49" charset="-122"/>
                <a:ea typeface="隶书" pitchFamily="49" charset="-122"/>
              </a:rPr>
              <a:t>写总线周期、</a:t>
            </a:r>
            <a:r>
              <a:rPr lang="en-US" altLang="zh-CN" sz="2400" dirty="0">
                <a:solidFill>
                  <a:schemeClr val="tx1"/>
                </a:solidFill>
                <a:latin typeface="隶书" pitchFamily="49" charset="-122"/>
                <a:ea typeface="隶书" pitchFamily="49" charset="-122"/>
              </a:rPr>
              <a:t>I/O</a:t>
            </a:r>
            <a:r>
              <a:rPr lang="zh-CN" altLang="en-US" sz="2400" dirty="0">
                <a:solidFill>
                  <a:schemeClr val="tx1"/>
                </a:solidFill>
                <a:latin typeface="隶书" pitchFamily="49" charset="-122"/>
                <a:ea typeface="隶书" pitchFamily="49" charset="-122"/>
              </a:rPr>
              <a:t>读总线周期、复位周期等。</a:t>
            </a:r>
            <a:endParaRPr lang="en-US" altLang="zh-CN" sz="2400" dirty="0">
              <a:solidFill>
                <a:schemeClr val="tx1"/>
              </a:solidFill>
              <a:latin typeface="隶书" pitchFamily="49" charset="-122"/>
              <a:ea typeface="隶书" pitchFamily="49" charset="-122"/>
            </a:endParaRPr>
          </a:p>
          <a:p>
            <a:pPr>
              <a:defRPr/>
            </a:pPr>
            <a:r>
              <a:rPr lang="zh-CN" altLang="en-US" sz="2400" dirty="0">
                <a:solidFill>
                  <a:schemeClr val="tx1"/>
                </a:solidFill>
                <a:latin typeface="隶书" pitchFamily="49" charset="-122"/>
                <a:ea typeface="隶书" pitchFamily="49" charset="-122"/>
              </a:rPr>
              <a:t>一个基本的总线周期由</a:t>
            </a:r>
            <a:r>
              <a:rPr lang="en-US" altLang="zh-CN" sz="2400" dirty="0">
                <a:solidFill>
                  <a:schemeClr val="tx1"/>
                </a:solidFill>
                <a:latin typeface="隶书" pitchFamily="49" charset="-122"/>
                <a:ea typeface="隶书" pitchFamily="49" charset="-122"/>
              </a:rPr>
              <a:t>4</a:t>
            </a:r>
            <a:r>
              <a:rPr lang="zh-CN" altLang="en-US" sz="2400" dirty="0">
                <a:solidFill>
                  <a:schemeClr val="tx1"/>
                </a:solidFill>
                <a:latin typeface="隶书" pitchFamily="49" charset="-122"/>
                <a:ea typeface="隶书" pitchFamily="49" charset="-122"/>
              </a:rPr>
              <a:t>个时钟周期组成，分别为：</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2</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3</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4</a:t>
            </a:r>
            <a:endParaRPr lang="zh-CN" altLang="en-US" sz="2400" baseline="-250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ChangeArrowheads="1"/>
          </p:cNvSpPr>
          <p:nvPr/>
        </p:nvSpPr>
        <p:spPr bwMode="white">
          <a:xfrm>
            <a:off x="914400" y="330202"/>
            <a:ext cx="7391400" cy="812782"/>
          </a:xfrm>
          <a:prstGeom prst="rect">
            <a:avLst/>
          </a:prstGeom>
          <a:noFill/>
          <a:ln w="9525">
            <a:noFill/>
            <a:miter lim="800000"/>
            <a:headEnd/>
            <a:tailEnd/>
          </a:ln>
          <a:effectLst/>
        </p:spPr>
        <p:txBody>
          <a:bodyPr anchor="ctr"/>
          <a:lstStyle/>
          <a:p>
            <a:pPr algn="ctr">
              <a:defRPr/>
            </a:pP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第四代（</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1983-1993</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年）：</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32</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位微处理器</a:t>
            </a:r>
          </a:p>
        </p:txBody>
      </p:sp>
      <p:pic>
        <p:nvPicPr>
          <p:cNvPr id="31747" name="Picture 6" descr="2004071406"/>
          <p:cNvPicPr>
            <a:picLocks noChangeAspect="1" noChangeArrowheads="1"/>
          </p:cNvPicPr>
          <p:nvPr/>
        </p:nvPicPr>
        <p:blipFill>
          <a:blip r:embed="rId3">
            <a:clrChange>
              <a:clrFrom>
                <a:srgbClr val="ECEDE8"/>
              </a:clrFrom>
              <a:clrTo>
                <a:srgbClr val="ECEDE8">
                  <a:alpha val="0"/>
                </a:srgbClr>
              </a:clrTo>
            </a:clrChange>
          </a:blip>
          <a:srcRect/>
          <a:stretch>
            <a:fillRect/>
          </a:stretch>
        </p:blipFill>
        <p:spPr bwMode="auto">
          <a:xfrm>
            <a:off x="5410200" y="1484313"/>
            <a:ext cx="3733800" cy="2520950"/>
          </a:xfrm>
          <a:prstGeom prst="rect">
            <a:avLst/>
          </a:prstGeom>
          <a:noFill/>
          <a:ln w="9525">
            <a:noFill/>
            <a:miter lim="800000"/>
            <a:headEnd/>
            <a:tailEnd/>
          </a:ln>
        </p:spPr>
      </p:pic>
      <p:sp>
        <p:nvSpPr>
          <p:cNvPr id="31748" name="Rectangle 5"/>
          <p:cNvSpPr>
            <a:spLocks noChangeArrowheads="1"/>
          </p:cNvSpPr>
          <p:nvPr/>
        </p:nvSpPr>
        <p:spPr bwMode="auto">
          <a:xfrm>
            <a:off x="457200" y="1285860"/>
            <a:ext cx="8229600" cy="5165742"/>
          </a:xfrm>
          <a:prstGeom prst="rect">
            <a:avLst/>
          </a:prstGeom>
          <a:noFill/>
          <a:ln w="9525">
            <a:noFill/>
            <a:miter lim="800000"/>
            <a:headEnd/>
            <a:tailEnd/>
          </a:ln>
        </p:spPr>
        <p:txBody>
          <a:bodyPr/>
          <a:lstStyle/>
          <a:p>
            <a:pPr marL="342900" indent="-342900">
              <a:lnSpc>
                <a:spcPct val="90000"/>
              </a:lnSpc>
              <a:spcBef>
                <a:spcPct val="20000"/>
              </a:spcBef>
              <a:buClr>
                <a:schemeClr val="tx2"/>
              </a:buClr>
              <a:buFontTx/>
              <a:buChar char="•"/>
            </a:pPr>
            <a:r>
              <a:rPr kumimoji="1" lang="en-US" altLang="zh-CN" sz="2800" b="1" dirty="0">
                <a:latin typeface="隶书" pitchFamily="49" charset="-122"/>
                <a:ea typeface="隶书" pitchFamily="49" charset="-122"/>
              </a:rPr>
              <a:t>1983</a:t>
            </a:r>
            <a:r>
              <a:rPr kumimoji="1" lang="zh-CN" altLang="en-US" sz="2800" b="1" dirty="0">
                <a:latin typeface="隶书" pitchFamily="49" charset="-122"/>
                <a:ea typeface="隶书" pitchFamily="49" charset="-122"/>
              </a:rPr>
              <a:t>年</a:t>
            </a:r>
            <a:r>
              <a:rPr kumimoji="1" lang="en-US" altLang="zh-CN" sz="2800" b="1" dirty="0" err="1">
                <a:latin typeface="隶书" pitchFamily="49" charset="-122"/>
                <a:ea typeface="隶书" pitchFamily="49" charset="-122"/>
              </a:rPr>
              <a:t>Zilog</a:t>
            </a:r>
            <a:r>
              <a:rPr kumimoji="1" lang="zh-CN" altLang="en-US" sz="2800" b="1" dirty="0">
                <a:latin typeface="隶书" pitchFamily="49" charset="-122"/>
                <a:ea typeface="隶书" pitchFamily="49" charset="-122"/>
              </a:rPr>
              <a:t>公司</a:t>
            </a:r>
            <a:r>
              <a:rPr kumimoji="1" lang="en-US" altLang="zh-CN" sz="2800" b="1" dirty="0">
                <a:latin typeface="隶书" pitchFamily="49" charset="-122"/>
                <a:ea typeface="隶书" pitchFamily="49" charset="-122"/>
              </a:rPr>
              <a:t>Z8000</a:t>
            </a:r>
            <a:r>
              <a:rPr kumimoji="1" lang="zh-CN" altLang="en-US" sz="2800" b="1" dirty="0">
                <a:latin typeface="隶书" pitchFamily="49" charset="-122"/>
                <a:ea typeface="隶书" pitchFamily="49" charset="-122"/>
              </a:rPr>
              <a:t>微处理器</a:t>
            </a:r>
          </a:p>
          <a:p>
            <a:pPr marL="342900" indent="-342900">
              <a:lnSpc>
                <a:spcPct val="90000"/>
              </a:lnSpc>
              <a:spcBef>
                <a:spcPct val="20000"/>
              </a:spcBef>
              <a:buClr>
                <a:schemeClr val="tx2"/>
              </a:buClr>
              <a:buFontTx/>
              <a:buChar char="•"/>
            </a:pPr>
            <a:r>
              <a:rPr kumimoji="1" lang="en-US" altLang="zh-CN" sz="2800" b="1" dirty="0">
                <a:latin typeface="隶书" pitchFamily="49" charset="-122"/>
                <a:ea typeface="隶书" pitchFamily="49" charset="-122"/>
              </a:rPr>
              <a:t>1984</a:t>
            </a:r>
            <a:r>
              <a:rPr kumimoji="1" lang="zh-CN" altLang="en-US" sz="2800" b="1" dirty="0">
                <a:latin typeface="隶书" pitchFamily="49" charset="-122"/>
                <a:ea typeface="隶书" pitchFamily="49" charset="-122"/>
              </a:rPr>
              <a:t>年</a:t>
            </a:r>
            <a:r>
              <a:rPr kumimoji="1" lang="en-US" altLang="zh-CN" sz="2800" b="1" dirty="0">
                <a:latin typeface="隶书" pitchFamily="49" charset="-122"/>
                <a:ea typeface="隶书" pitchFamily="49" charset="-122"/>
              </a:rPr>
              <a:t>Motorola</a:t>
            </a:r>
            <a:r>
              <a:rPr kumimoji="1" lang="zh-CN" altLang="en-US" sz="2800" b="1" dirty="0">
                <a:latin typeface="隶书" pitchFamily="49" charset="-122"/>
                <a:ea typeface="隶书" pitchFamily="49" charset="-122"/>
              </a:rPr>
              <a:t>公司</a:t>
            </a:r>
            <a:r>
              <a:rPr kumimoji="1" lang="en-US" altLang="zh-CN" sz="2800" b="1" dirty="0">
                <a:latin typeface="隶书" pitchFamily="49" charset="-122"/>
                <a:ea typeface="隶书" pitchFamily="49" charset="-122"/>
              </a:rPr>
              <a:t>MC68020</a:t>
            </a:r>
            <a:r>
              <a:rPr kumimoji="1" lang="zh-CN" altLang="en-US" sz="2800" b="1" dirty="0">
                <a:latin typeface="隶书" pitchFamily="49" charset="-122"/>
                <a:ea typeface="隶书" pitchFamily="49" charset="-122"/>
              </a:rPr>
              <a:t>微处理器</a:t>
            </a:r>
          </a:p>
          <a:p>
            <a:pPr marL="342900" indent="-342900">
              <a:lnSpc>
                <a:spcPct val="90000"/>
              </a:lnSpc>
              <a:spcBef>
                <a:spcPct val="20000"/>
              </a:spcBef>
              <a:buClr>
                <a:schemeClr val="tx2"/>
              </a:buClr>
              <a:buFontTx/>
              <a:buChar char="•"/>
            </a:pPr>
            <a:r>
              <a:rPr kumimoji="1" lang="en-US" altLang="zh-CN" sz="2800" b="1" dirty="0">
                <a:latin typeface="隶书" pitchFamily="49" charset="-122"/>
                <a:ea typeface="隶书" pitchFamily="49" charset="-122"/>
              </a:rPr>
              <a:t>1985</a:t>
            </a:r>
            <a:r>
              <a:rPr kumimoji="1" lang="zh-CN" altLang="en-US" sz="2800" b="1" dirty="0">
                <a:latin typeface="隶书" pitchFamily="49" charset="-122"/>
                <a:ea typeface="隶书" pitchFamily="49" charset="-122"/>
              </a:rPr>
              <a:t>年</a:t>
            </a:r>
            <a:r>
              <a:rPr kumimoji="1" lang="en-US" altLang="zh-CN" sz="2800" b="1" dirty="0">
                <a:latin typeface="隶书" pitchFamily="49" charset="-122"/>
                <a:ea typeface="隶书" pitchFamily="49" charset="-122"/>
              </a:rPr>
              <a:t>Intel</a:t>
            </a:r>
            <a:r>
              <a:rPr kumimoji="1" lang="zh-CN" altLang="en-US" sz="2800" b="1" dirty="0">
                <a:latin typeface="隶书" pitchFamily="49" charset="-122"/>
                <a:ea typeface="隶书" pitchFamily="49" charset="-122"/>
              </a:rPr>
              <a:t>公司多任务处理</a:t>
            </a:r>
            <a:endParaRPr kumimoji="1" lang="en-US" altLang="zh-CN" sz="2800" b="1" dirty="0">
              <a:latin typeface="隶书" pitchFamily="49" charset="-122"/>
              <a:ea typeface="隶书" pitchFamily="49" charset="-122"/>
            </a:endParaRPr>
          </a:p>
          <a:p>
            <a:pPr indent="1439863">
              <a:lnSpc>
                <a:spcPct val="90000"/>
              </a:lnSpc>
              <a:spcBef>
                <a:spcPct val="20000"/>
              </a:spcBef>
              <a:buClr>
                <a:schemeClr val="tx2"/>
              </a:buClr>
            </a:pPr>
            <a:r>
              <a:rPr kumimoji="1" lang="en-US" altLang="zh-CN" sz="2800" b="1" dirty="0">
                <a:latin typeface="隶书" pitchFamily="49" charset="-122"/>
                <a:ea typeface="隶书" pitchFamily="49" charset="-122"/>
              </a:rPr>
              <a:t>32</a:t>
            </a:r>
            <a:r>
              <a:rPr kumimoji="1" lang="zh-CN" altLang="en-US" sz="2800" b="1" dirty="0">
                <a:latin typeface="隶书" pitchFamily="49" charset="-122"/>
                <a:ea typeface="隶书" pitchFamily="49" charset="-122"/>
              </a:rPr>
              <a:t>位微处理器</a:t>
            </a:r>
            <a:r>
              <a:rPr kumimoji="1" lang="en-US" altLang="zh-CN" sz="2800" b="1" dirty="0">
                <a:latin typeface="隶书" pitchFamily="49" charset="-122"/>
                <a:ea typeface="隶书" pitchFamily="49" charset="-122"/>
              </a:rPr>
              <a:t>80386</a:t>
            </a:r>
          </a:p>
          <a:p>
            <a:pPr marL="342900" indent="-342900">
              <a:lnSpc>
                <a:spcPct val="90000"/>
              </a:lnSpc>
              <a:spcBef>
                <a:spcPct val="20000"/>
              </a:spcBef>
              <a:buClr>
                <a:schemeClr val="tx2"/>
              </a:buClr>
              <a:buFontTx/>
              <a:buChar char="•"/>
            </a:pPr>
            <a:r>
              <a:rPr kumimoji="1" lang="en-US" altLang="zh-CN" sz="2800" b="1" dirty="0">
                <a:latin typeface="隶书" pitchFamily="49" charset="-122"/>
                <a:ea typeface="隶书" pitchFamily="49" charset="-122"/>
              </a:rPr>
              <a:t>1989</a:t>
            </a:r>
            <a:r>
              <a:rPr kumimoji="1" lang="zh-CN" altLang="en-US" sz="2800" b="1" dirty="0">
                <a:latin typeface="隶书" pitchFamily="49" charset="-122"/>
                <a:ea typeface="隶书" pitchFamily="49" charset="-122"/>
              </a:rPr>
              <a:t>年</a:t>
            </a:r>
            <a:r>
              <a:rPr kumimoji="1" lang="en-US" altLang="zh-CN" sz="2800" b="1" dirty="0">
                <a:latin typeface="隶书" pitchFamily="49" charset="-122"/>
                <a:ea typeface="隶书" pitchFamily="49" charset="-122"/>
              </a:rPr>
              <a:t>Intel</a:t>
            </a:r>
            <a:r>
              <a:rPr kumimoji="1" lang="zh-CN" altLang="en-US" sz="2800" b="1" dirty="0">
                <a:latin typeface="隶书" pitchFamily="49" charset="-122"/>
                <a:ea typeface="隶书" pitchFamily="49" charset="-122"/>
              </a:rPr>
              <a:t>公司推出</a:t>
            </a:r>
            <a:r>
              <a:rPr kumimoji="1" lang="en-US" altLang="zh-CN" sz="2800" b="1" dirty="0">
                <a:latin typeface="隶书" pitchFamily="49" charset="-122"/>
                <a:ea typeface="隶书" pitchFamily="49" charset="-122"/>
              </a:rPr>
              <a:t>80486</a:t>
            </a:r>
            <a:r>
              <a:rPr kumimoji="1" lang="zh-CN" altLang="en-US" sz="2800" b="1" dirty="0">
                <a:latin typeface="隶书" pitchFamily="49" charset="-122"/>
                <a:ea typeface="隶书" pitchFamily="49" charset="-122"/>
              </a:rPr>
              <a:t>，</a:t>
            </a:r>
            <a:endParaRPr kumimoji="1" lang="en-US" altLang="zh-CN" sz="2800" b="1" dirty="0">
              <a:latin typeface="隶书" pitchFamily="49" charset="-122"/>
              <a:ea typeface="隶书" pitchFamily="49" charset="-122"/>
            </a:endParaRPr>
          </a:p>
          <a:p>
            <a:pPr indent="1439863">
              <a:lnSpc>
                <a:spcPct val="90000"/>
              </a:lnSpc>
              <a:spcBef>
                <a:spcPct val="20000"/>
              </a:spcBef>
              <a:buClr>
                <a:schemeClr val="tx2"/>
              </a:buClr>
            </a:pPr>
            <a:r>
              <a:rPr kumimoji="1" lang="en-US" altLang="zh-CN" sz="2800" b="1" dirty="0">
                <a:latin typeface="隶书" pitchFamily="49" charset="-122"/>
                <a:ea typeface="隶书" pitchFamily="49" charset="-122"/>
              </a:rPr>
              <a:t>Motorola</a:t>
            </a:r>
            <a:r>
              <a:rPr kumimoji="1" lang="zh-CN" altLang="en-US" sz="2800" b="1" dirty="0">
                <a:latin typeface="隶书" pitchFamily="49" charset="-122"/>
                <a:ea typeface="隶书" pitchFamily="49" charset="-122"/>
              </a:rPr>
              <a:t>公司的</a:t>
            </a:r>
            <a:r>
              <a:rPr kumimoji="1" lang="en-US" altLang="zh-CN" sz="2800" b="1" dirty="0">
                <a:latin typeface="隶书" pitchFamily="49" charset="-122"/>
                <a:ea typeface="隶书" pitchFamily="49" charset="-122"/>
              </a:rPr>
              <a:t>M68040</a:t>
            </a:r>
          </a:p>
          <a:p>
            <a:pPr marL="342900" indent="-342900">
              <a:lnSpc>
                <a:spcPct val="90000"/>
              </a:lnSpc>
              <a:spcBef>
                <a:spcPct val="20000"/>
              </a:spcBef>
              <a:buClr>
                <a:schemeClr val="tx2"/>
              </a:buClr>
              <a:buFontTx/>
              <a:buChar char="•"/>
            </a:pPr>
            <a:r>
              <a:rPr kumimoji="1" lang="zh-CN" altLang="en-US" sz="2800" b="1" dirty="0">
                <a:solidFill>
                  <a:srgbClr val="0000FF"/>
                </a:solidFill>
                <a:latin typeface="隶书" pitchFamily="49" charset="-122"/>
                <a:ea typeface="隶书" pitchFamily="49" charset="-122"/>
              </a:rPr>
              <a:t>特点</a:t>
            </a:r>
            <a:r>
              <a:rPr kumimoji="1" lang="en-US" altLang="zh-CN" sz="2800" b="1" dirty="0">
                <a:solidFill>
                  <a:srgbClr val="0000FF"/>
                </a:solidFill>
                <a:latin typeface="隶书" pitchFamily="49" charset="-122"/>
                <a:ea typeface="隶书" pitchFamily="49" charset="-122"/>
              </a:rPr>
              <a:t>:</a:t>
            </a:r>
          </a:p>
          <a:p>
            <a:pPr marL="342900" indent="-342900">
              <a:lnSpc>
                <a:spcPct val="90000"/>
              </a:lnSpc>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1.</a:t>
            </a:r>
            <a:r>
              <a:rPr kumimoji="1" lang="zh-CN" altLang="en-US" sz="2800" b="1" dirty="0">
                <a:solidFill>
                  <a:srgbClr val="0000FF"/>
                </a:solidFill>
                <a:latin typeface="隶书" pitchFamily="49" charset="-122"/>
                <a:ea typeface="隶书" pitchFamily="49" charset="-122"/>
              </a:rPr>
              <a:t>字长：</a:t>
            </a:r>
            <a:r>
              <a:rPr kumimoji="1" lang="en-US" altLang="zh-CN" sz="2800" b="1" dirty="0">
                <a:solidFill>
                  <a:srgbClr val="0000FF"/>
                </a:solidFill>
                <a:latin typeface="隶书" pitchFamily="49" charset="-122"/>
                <a:ea typeface="隶书" pitchFamily="49" charset="-122"/>
              </a:rPr>
              <a:t>32</a:t>
            </a:r>
            <a:r>
              <a:rPr kumimoji="1" lang="zh-CN" altLang="en-US" sz="2800" b="1" dirty="0">
                <a:solidFill>
                  <a:srgbClr val="0000FF"/>
                </a:solidFill>
                <a:latin typeface="隶书" pitchFamily="49" charset="-122"/>
                <a:ea typeface="隶书" pitchFamily="49" charset="-122"/>
              </a:rPr>
              <a:t>位</a:t>
            </a:r>
          </a:p>
          <a:p>
            <a:pPr marL="342900" indent="-342900">
              <a:lnSpc>
                <a:spcPct val="90000"/>
              </a:lnSpc>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2.</a:t>
            </a:r>
            <a:r>
              <a:rPr kumimoji="1" lang="zh-CN" altLang="en-US" sz="2800" b="1" dirty="0">
                <a:solidFill>
                  <a:srgbClr val="0000FF"/>
                </a:solidFill>
                <a:latin typeface="隶书" pitchFamily="49" charset="-122"/>
                <a:ea typeface="隶书" pitchFamily="49" charset="-122"/>
              </a:rPr>
              <a:t>时钟频率：</a:t>
            </a:r>
            <a:r>
              <a:rPr kumimoji="1" lang="en-US" altLang="zh-CN" sz="2800" b="1" dirty="0">
                <a:solidFill>
                  <a:srgbClr val="0000FF"/>
                </a:solidFill>
                <a:latin typeface="隶书" pitchFamily="49" charset="-122"/>
                <a:ea typeface="隶书" pitchFamily="49" charset="-122"/>
              </a:rPr>
              <a:t>10</a:t>
            </a:r>
            <a:r>
              <a:rPr kumimoji="1" lang="en-US" altLang="zh-CN" sz="2800" b="1" dirty="0">
                <a:solidFill>
                  <a:srgbClr val="0000FF"/>
                </a:solidFill>
                <a:latin typeface="Times New Roman"/>
                <a:ea typeface="隶书" pitchFamily="49" charset="-122"/>
                <a:cs typeface="Times New Roman"/>
              </a:rPr>
              <a:t>~</a:t>
            </a:r>
            <a:r>
              <a:rPr kumimoji="1" lang="en-US" altLang="zh-CN" sz="2800" b="1" dirty="0">
                <a:solidFill>
                  <a:srgbClr val="0000FF"/>
                </a:solidFill>
                <a:latin typeface="隶书" pitchFamily="49" charset="-122"/>
                <a:ea typeface="隶书" pitchFamily="49" charset="-122"/>
              </a:rPr>
              <a:t>120MHz</a:t>
            </a:r>
          </a:p>
          <a:p>
            <a:pPr marL="342900" indent="-342900">
              <a:lnSpc>
                <a:spcPct val="90000"/>
              </a:lnSpc>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3.</a:t>
            </a:r>
            <a:r>
              <a:rPr kumimoji="1" lang="zh-CN" altLang="en-US" sz="2800" b="1" dirty="0">
                <a:solidFill>
                  <a:srgbClr val="0000FF"/>
                </a:solidFill>
                <a:latin typeface="隶书" pitchFamily="49" charset="-122"/>
                <a:ea typeface="隶书" pitchFamily="49" charset="-122"/>
              </a:rPr>
              <a:t>平均执行指令时间：</a:t>
            </a:r>
            <a:r>
              <a:rPr kumimoji="1" lang="en-US" altLang="zh-CN" sz="2800" b="1" dirty="0">
                <a:solidFill>
                  <a:srgbClr val="0000FF"/>
                </a:solidFill>
                <a:latin typeface="隶书" pitchFamily="49" charset="-122"/>
                <a:ea typeface="隶书" pitchFamily="49" charset="-122"/>
              </a:rPr>
              <a:t>0.2μs</a:t>
            </a:r>
          </a:p>
          <a:p>
            <a:pPr marL="342900" indent="-342900">
              <a:lnSpc>
                <a:spcPct val="90000"/>
              </a:lnSpc>
              <a:spcBef>
                <a:spcPct val="20000"/>
              </a:spcBef>
              <a:buClr>
                <a:schemeClr val="tx2"/>
              </a:buClr>
              <a:buFontTx/>
              <a:buChar char="•"/>
            </a:pPr>
            <a:r>
              <a:rPr kumimoji="1" lang="en-US" altLang="zh-CN" sz="2800" b="1" dirty="0">
                <a:solidFill>
                  <a:srgbClr val="0000FF"/>
                </a:solidFill>
                <a:latin typeface="隶书" pitchFamily="49" charset="-122"/>
                <a:ea typeface="隶书" pitchFamily="49" charset="-122"/>
              </a:rPr>
              <a:t>4.</a:t>
            </a:r>
            <a:r>
              <a:rPr kumimoji="1" lang="zh-CN" altLang="en-US" sz="2800" b="1" dirty="0">
                <a:solidFill>
                  <a:srgbClr val="0000FF"/>
                </a:solidFill>
                <a:latin typeface="隶书" pitchFamily="49" charset="-122"/>
                <a:ea typeface="隶书" pitchFamily="49" charset="-122"/>
              </a:rPr>
              <a:t>集成度：几十万</a:t>
            </a:r>
            <a:r>
              <a:rPr kumimoji="1" lang="en-US" altLang="zh-CN" sz="2800" b="1" dirty="0">
                <a:solidFill>
                  <a:srgbClr val="0000FF"/>
                </a:solidFill>
                <a:latin typeface="Times New Roman"/>
                <a:ea typeface="隶书" pitchFamily="49" charset="-122"/>
                <a:cs typeface="Times New Roman"/>
              </a:rPr>
              <a:t>~</a:t>
            </a:r>
            <a:r>
              <a:rPr kumimoji="1" lang="zh-CN" altLang="en-US" sz="2800" b="1" dirty="0">
                <a:solidFill>
                  <a:srgbClr val="0000FF"/>
                </a:solidFill>
                <a:latin typeface="隶书" pitchFamily="49" charset="-122"/>
                <a:ea typeface="隶书" pitchFamily="49" charset="-122"/>
              </a:rPr>
              <a:t>上百万管</a:t>
            </a:r>
            <a:r>
              <a:rPr kumimoji="1" lang="en-US" altLang="zh-CN" sz="2800" b="1" dirty="0">
                <a:solidFill>
                  <a:srgbClr val="0000FF"/>
                </a:solidFill>
                <a:latin typeface="隶书" pitchFamily="49" charset="-122"/>
                <a:ea typeface="隶书" pitchFamily="49" charset="-122"/>
              </a:rPr>
              <a:t>/</a:t>
            </a:r>
            <a:r>
              <a:rPr kumimoji="1" lang="zh-CN" altLang="en-US" sz="2800" b="1" dirty="0">
                <a:solidFill>
                  <a:srgbClr val="0000FF"/>
                </a:solidFill>
                <a:latin typeface="隶书" pitchFamily="49" charset="-122"/>
                <a:ea typeface="隶书" pitchFamily="49" charset="-122"/>
              </a:rPr>
              <a:t>片</a:t>
            </a:r>
          </a:p>
        </p:txBody>
      </p:sp>
      <p:pic>
        <p:nvPicPr>
          <p:cNvPr id="31749" name="Picture 8" descr="图片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13375" y="3789363"/>
            <a:ext cx="3730625" cy="2803525"/>
          </a:xfrm>
          <a:prstGeom prst="rect">
            <a:avLst/>
          </a:prstGeom>
          <a:noFill/>
          <a:ln w="9525">
            <a:noFill/>
            <a:miter lim="800000"/>
            <a:headEnd/>
            <a:tailEnd/>
          </a:ln>
        </p:spPr>
      </p:pic>
    </p:spTree>
  </p:cSld>
  <p:clrMapOvr>
    <a:masterClrMapping/>
  </p:clrMapOvr>
  <p:transition spd="slow">
    <p:randomBar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16" name="Rectangle 316"/>
          <p:cNvSpPr>
            <a:spLocks noChangeArrowheads="1"/>
          </p:cNvSpPr>
          <p:nvPr/>
        </p:nvSpPr>
        <p:spPr bwMode="auto">
          <a:xfrm>
            <a:off x="2555875" y="352425"/>
            <a:ext cx="3744913" cy="576263"/>
          </a:xfrm>
          <a:prstGeom prst="rect">
            <a:avLst/>
          </a:prstGeom>
          <a:noFill/>
          <a:ln w="9525">
            <a:noFill/>
            <a:miter lim="800000"/>
            <a:headEnd/>
            <a:tailEnd/>
          </a:ln>
          <a:effectLst/>
        </p:spPr>
        <p:txBody>
          <a:bodyPr lIns="92075" tIns="46038" rIns="92075" bIns="46038" anchor="ctr"/>
          <a:lstStyle/>
          <a:p>
            <a:pPr algn="ctr">
              <a:defRPr/>
            </a:pPr>
            <a:r>
              <a:rPr lang="zh-CN" altLang="en-US" sz="2800" b="1" dirty="0">
                <a:solidFill>
                  <a:srgbClr val="0000FF"/>
                </a:solidFill>
                <a:effectLst>
                  <a:outerShdw blurRad="38100" dist="38100" dir="2700000" algn="tl">
                    <a:srgbClr val="C0C0C0"/>
                  </a:outerShdw>
                </a:effectLst>
                <a:latin typeface="隶书" pitchFamily="49" charset="-122"/>
                <a:ea typeface="隶书" pitchFamily="49" charset="-122"/>
              </a:rPr>
              <a:t>三种时钟周期</a:t>
            </a:r>
          </a:p>
        </p:txBody>
      </p:sp>
      <p:grpSp>
        <p:nvGrpSpPr>
          <p:cNvPr id="64515" name="Group 319"/>
          <p:cNvGrpSpPr>
            <a:grpSpLocks/>
          </p:cNvGrpSpPr>
          <p:nvPr/>
        </p:nvGrpSpPr>
        <p:grpSpPr bwMode="auto">
          <a:xfrm>
            <a:off x="323850" y="1143000"/>
            <a:ext cx="8497888" cy="2770188"/>
            <a:chOff x="249" y="1005"/>
            <a:chExt cx="5353" cy="1745"/>
          </a:xfrm>
        </p:grpSpPr>
        <p:sp>
          <p:nvSpPr>
            <p:cNvPr id="64519" name="Line 157"/>
            <p:cNvSpPr>
              <a:spLocks noChangeShapeType="1"/>
            </p:cNvSpPr>
            <p:nvPr/>
          </p:nvSpPr>
          <p:spPr bwMode="auto">
            <a:xfrm>
              <a:off x="930" y="1344"/>
              <a:ext cx="0" cy="1361"/>
            </a:xfrm>
            <a:prstGeom prst="line">
              <a:avLst/>
            </a:prstGeom>
            <a:noFill/>
            <a:ln w="9525">
              <a:solidFill>
                <a:schemeClr val="tx1"/>
              </a:solidFill>
              <a:prstDash val="dash"/>
              <a:round/>
              <a:headEnd/>
              <a:tailEnd/>
            </a:ln>
          </p:spPr>
          <p:txBody>
            <a:bodyPr/>
            <a:lstStyle/>
            <a:p>
              <a:endParaRPr lang="zh-CN" altLang="en-US"/>
            </a:p>
          </p:txBody>
        </p:sp>
        <p:sp>
          <p:nvSpPr>
            <p:cNvPr id="64520" name="Line 158"/>
            <p:cNvSpPr>
              <a:spLocks noChangeShapeType="1"/>
            </p:cNvSpPr>
            <p:nvPr/>
          </p:nvSpPr>
          <p:spPr bwMode="auto">
            <a:xfrm>
              <a:off x="1293" y="1344"/>
              <a:ext cx="0" cy="408"/>
            </a:xfrm>
            <a:prstGeom prst="line">
              <a:avLst/>
            </a:prstGeom>
            <a:noFill/>
            <a:ln w="9525">
              <a:solidFill>
                <a:schemeClr val="tx1"/>
              </a:solidFill>
              <a:prstDash val="dash"/>
              <a:round/>
              <a:headEnd/>
              <a:tailEnd/>
            </a:ln>
          </p:spPr>
          <p:txBody>
            <a:bodyPr/>
            <a:lstStyle/>
            <a:p>
              <a:endParaRPr lang="zh-CN" altLang="en-US"/>
            </a:p>
          </p:txBody>
        </p:sp>
        <p:sp>
          <p:nvSpPr>
            <p:cNvPr id="64521" name="Line 159"/>
            <p:cNvSpPr>
              <a:spLocks noChangeShapeType="1"/>
            </p:cNvSpPr>
            <p:nvPr/>
          </p:nvSpPr>
          <p:spPr bwMode="auto">
            <a:xfrm>
              <a:off x="2744" y="1344"/>
              <a:ext cx="0" cy="861"/>
            </a:xfrm>
            <a:prstGeom prst="line">
              <a:avLst/>
            </a:prstGeom>
            <a:noFill/>
            <a:ln w="9525">
              <a:solidFill>
                <a:schemeClr val="tx1"/>
              </a:solidFill>
              <a:prstDash val="dash"/>
              <a:round/>
              <a:headEnd/>
              <a:tailEnd/>
            </a:ln>
          </p:spPr>
          <p:txBody>
            <a:bodyPr/>
            <a:lstStyle/>
            <a:p>
              <a:endParaRPr lang="zh-CN" altLang="en-US"/>
            </a:p>
          </p:txBody>
        </p:sp>
        <p:sp>
          <p:nvSpPr>
            <p:cNvPr id="64522" name="Line 223"/>
            <p:cNvSpPr>
              <a:spLocks noChangeShapeType="1"/>
            </p:cNvSpPr>
            <p:nvPr/>
          </p:nvSpPr>
          <p:spPr bwMode="auto">
            <a:xfrm>
              <a:off x="930" y="1661"/>
              <a:ext cx="3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4523" name="Rectangle 224"/>
            <p:cNvSpPr>
              <a:spLocks noChangeArrowheads="1"/>
            </p:cNvSpPr>
            <p:nvPr/>
          </p:nvSpPr>
          <p:spPr bwMode="auto">
            <a:xfrm>
              <a:off x="1383" y="1522"/>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时钟周期</a:t>
              </a:r>
              <a:endParaRPr kumimoji="1" lang="zh-CN" altLang="en-US" sz="2400">
                <a:latin typeface="Verdana" pitchFamily="34" charset="0"/>
                <a:ea typeface="隶书" pitchFamily="49" charset="-122"/>
              </a:endParaRPr>
            </a:p>
          </p:txBody>
        </p:sp>
        <p:sp>
          <p:nvSpPr>
            <p:cNvPr id="64524" name="Line 225"/>
            <p:cNvSpPr>
              <a:spLocks noChangeShapeType="1"/>
            </p:cNvSpPr>
            <p:nvPr/>
          </p:nvSpPr>
          <p:spPr bwMode="auto">
            <a:xfrm>
              <a:off x="930" y="1979"/>
              <a:ext cx="181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4525" name="Line 226"/>
            <p:cNvSpPr>
              <a:spLocks noChangeShapeType="1"/>
            </p:cNvSpPr>
            <p:nvPr/>
          </p:nvSpPr>
          <p:spPr bwMode="auto">
            <a:xfrm>
              <a:off x="4558" y="1343"/>
              <a:ext cx="0" cy="862"/>
            </a:xfrm>
            <a:prstGeom prst="line">
              <a:avLst/>
            </a:prstGeom>
            <a:noFill/>
            <a:ln w="9525">
              <a:solidFill>
                <a:schemeClr val="tx1"/>
              </a:solidFill>
              <a:prstDash val="dash"/>
              <a:round/>
              <a:headEnd/>
              <a:tailEnd/>
            </a:ln>
          </p:spPr>
          <p:txBody>
            <a:bodyPr/>
            <a:lstStyle/>
            <a:p>
              <a:endParaRPr lang="zh-CN" altLang="en-US"/>
            </a:p>
          </p:txBody>
        </p:sp>
        <p:sp>
          <p:nvSpPr>
            <p:cNvPr id="64526" name="Line 227"/>
            <p:cNvSpPr>
              <a:spLocks noChangeShapeType="1"/>
            </p:cNvSpPr>
            <p:nvPr/>
          </p:nvSpPr>
          <p:spPr bwMode="auto">
            <a:xfrm>
              <a:off x="2745" y="1979"/>
              <a:ext cx="181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4527" name="Line 228"/>
            <p:cNvSpPr>
              <a:spLocks noChangeShapeType="1"/>
            </p:cNvSpPr>
            <p:nvPr/>
          </p:nvSpPr>
          <p:spPr bwMode="auto">
            <a:xfrm>
              <a:off x="5193" y="1298"/>
              <a:ext cx="0" cy="1361"/>
            </a:xfrm>
            <a:prstGeom prst="line">
              <a:avLst/>
            </a:prstGeom>
            <a:noFill/>
            <a:ln w="9525">
              <a:solidFill>
                <a:schemeClr val="tx1"/>
              </a:solidFill>
              <a:prstDash val="dash"/>
              <a:round/>
              <a:headEnd/>
              <a:tailEnd/>
            </a:ln>
          </p:spPr>
          <p:txBody>
            <a:bodyPr/>
            <a:lstStyle/>
            <a:p>
              <a:endParaRPr lang="zh-CN" altLang="en-US"/>
            </a:p>
          </p:txBody>
        </p:sp>
        <p:sp>
          <p:nvSpPr>
            <p:cNvPr id="64528" name="Line 229"/>
            <p:cNvSpPr>
              <a:spLocks noChangeShapeType="1"/>
            </p:cNvSpPr>
            <p:nvPr/>
          </p:nvSpPr>
          <p:spPr bwMode="auto">
            <a:xfrm>
              <a:off x="930" y="2523"/>
              <a:ext cx="42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4529" name="Rectangle 230"/>
            <p:cNvSpPr>
              <a:spLocks noChangeArrowheads="1"/>
            </p:cNvSpPr>
            <p:nvPr/>
          </p:nvSpPr>
          <p:spPr bwMode="auto">
            <a:xfrm>
              <a:off x="1429"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4530" name="Rectangle 231"/>
            <p:cNvSpPr>
              <a:spLocks noChangeArrowheads="1"/>
            </p:cNvSpPr>
            <p:nvPr/>
          </p:nvSpPr>
          <p:spPr bwMode="auto">
            <a:xfrm>
              <a:off x="3291"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4531" name="Rectangle 232"/>
            <p:cNvSpPr>
              <a:spLocks noChangeArrowheads="1"/>
            </p:cNvSpPr>
            <p:nvPr/>
          </p:nvSpPr>
          <p:spPr bwMode="auto">
            <a:xfrm>
              <a:off x="2611" y="2520"/>
              <a:ext cx="767"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指令周期</a:t>
              </a:r>
              <a:endParaRPr kumimoji="1" lang="zh-CN" altLang="en-US" sz="2400">
                <a:latin typeface="Verdana" pitchFamily="34" charset="0"/>
                <a:ea typeface="隶书" pitchFamily="49" charset="-122"/>
              </a:endParaRPr>
            </a:p>
          </p:txBody>
        </p:sp>
        <p:sp>
          <p:nvSpPr>
            <p:cNvPr id="64532" name="Rectangle 114"/>
            <p:cNvSpPr>
              <a:spLocks noChangeArrowheads="1"/>
            </p:cNvSpPr>
            <p:nvPr/>
          </p:nvSpPr>
          <p:spPr bwMode="auto">
            <a:xfrm>
              <a:off x="249" y="1237"/>
              <a:ext cx="217" cy="172"/>
            </a:xfrm>
            <a:prstGeom prst="rect">
              <a:avLst/>
            </a:prstGeom>
            <a:noFill/>
            <a:ln w="12700">
              <a:noFill/>
              <a:miter lim="800000"/>
              <a:headEnd/>
              <a:tailEnd/>
            </a:ln>
          </p:spPr>
          <p:txBody>
            <a:bodyPr wrap="none" lIns="0" tIns="0" rIns="0" bIns="0">
              <a:spAutoFit/>
            </a:bodyPr>
            <a:lstStyle/>
            <a:p>
              <a:r>
                <a:rPr kumimoji="1" lang="en-US" altLang="zh-CN">
                  <a:solidFill>
                    <a:srgbClr val="000000"/>
                  </a:solidFill>
                  <a:latin typeface="宋体" pitchFamily="2" charset="-122"/>
                </a:rPr>
                <a:t>CLK</a:t>
              </a:r>
              <a:endParaRPr kumimoji="1" lang="en-US" altLang="zh-CN" sz="2400">
                <a:latin typeface="Verdana" pitchFamily="34" charset="0"/>
              </a:endParaRPr>
            </a:p>
          </p:txBody>
        </p:sp>
        <p:sp>
          <p:nvSpPr>
            <p:cNvPr id="64533" name="Rectangle 222"/>
            <p:cNvSpPr>
              <a:spLocks noChangeArrowheads="1"/>
            </p:cNvSpPr>
            <p:nvPr/>
          </p:nvSpPr>
          <p:spPr bwMode="auto">
            <a:xfrm>
              <a:off x="4740" y="1162"/>
              <a:ext cx="144" cy="173"/>
            </a:xfrm>
            <a:prstGeom prst="rect">
              <a:avLst/>
            </a:prstGeom>
            <a:noFill/>
            <a:ln w="12700">
              <a:noFill/>
              <a:miter lim="800000"/>
              <a:headEnd/>
              <a:tailEnd/>
            </a:ln>
          </p:spPr>
          <p:txBody>
            <a:bodyPr wrap="none" lIns="0" tIns="0" rIns="0" bIns="0">
              <a:spAutoFit/>
            </a:bodyPr>
            <a:lstStyle/>
            <a:p>
              <a:r>
                <a:rPr kumimoji="1" lang="en-US" altLang="zh-CN" b="1">
                  <a:solidFill>
                    <a:srgbClr val="000000"/>
                  </a:solidFill>
                </a:rPr>
                <a:t>…</a:t>
              </a:r>
              <a:endParaRPr kumimoji="1" lang="en-US" altLang="zh-CN" sz="2400" b="1">
                <a:latin typeface="Verdana" pitchFamily="34" charset="0"/>
              </a:endParaRPr>
            </a:p>
          </p:txBody>
        </p:sp>
        <p:sp>
          <p:nvSpPr>
            <p:cNvPr id="64534" name="Line 246"/>
            <p:cNvSpPr>
              <a:spLocks noChangeShapeType="1"/>
            </p:cNvSpPr>
            <p:nvPr/>
          </p:nvSpPr>
          <p:spPr bwMode="auto">
            <a:xfrm>
              <a:off x="611" y="1385"/>
              <a:ext cx="136" cy="0"/>
            </a:xfrm>
            <a:prstGeom prst="line">
              <a:avLst/>
            </a:prstGeom>
            <a:noFill/>
            <a:ln w="12700">
              <a:solidFill>
                <a:schemeClr val="tx1"/>
              </a:solidFill>
              <a:round/>
              <a:headEnd/>
              <a:tailEnd/>
            </a:ln>
          </p:spPr>
          <p:txBody>
            <a:bodyPr/>
            <a:lstStyle/>
            <a:p>
              <a:endParaRPr lang="zh-CN" altLang="en-US"/>
            </a:p>
          </p:txBody>
        </p:sp>
        <p:sp>
          <p:nvSpPr>
            <p:cNvPr id="64535" name="Line 247"/>
            <p:cNvSpPr>
              <a:spLocks noChangeShapeType="1"/>
            </p:cNvSpPr>
            <p:nvPr/>
          </p:nvSpPr>
          <p:spPr bwMode="auto">
            <a:xfrm flipV="1">
              <a:off x="747" y="1204"/>
              <a:ext cx="45" cy="181"/>
            </a:xfrm>
            <a:prstGeom prst="line">
              <a:avLst/>
            </a:prstGeom>
            <a:noFill/>
            <a:ln w="12700">
              <a:solidFill>
                <a:schemeClr val="tx1"/>
              </a:solidFill>
              <a:round/>
              <a:headEnd/>
              <a:tailEnd/>
            </a:ln>
          </p:spPr>
          <p:txBody>
            <a:bodyPr/>
            <a:lstStyle/>
            <a:p>
              <a:endParaRPr lang="zh-CN" altLang="en-US"/>
            </a:p>
          </p:txBody>
        </p:sp>
        <p:sp>
          <p:nvSpPr>
            <p:cNvPr id="64536" name="Line 248"/>
            <p:cNvSpPr>
              <a:spLocks noChangeShapeType="1"/>
            </p:cNvSpPr>
            <p:nvPr/>
          </p:nvSpPr>
          <p:spPr bwMode="auto">
            <a:xfrm>
              <a:off x="792" y="1201"/>
              <a:ext cx="136" cy="0"/>
            </a:xfrm>
            <a:prstGeom prst="line">
              <a:avLst/>
            </a:prstGeom>
            <a:noFill/>
            <a:ln w="12700">
              <a:solidFill>
                <a:schemeClr val="tx1"/>
              </a:solidFill>
              <a:round/>
              <a:headEnd/>
              <a:tailEnd/>
            </a:ln>
          </p:spPr>
          <p:txBody>
            <a:bodyPr/>
            <a:lstStyle/>
            <a:p>
              <a:endParaRPr lang="zh-CN" altLang="en-US"/>
            </a:p>
          </p:txBody>
        </p:sp>
        <p:sp>
          <p:nvSpPr>
            <p:cNvPr id="64537" name="Line 249"/>
            <p:cNvSpPr>
              <a:spLocks noChangeShapeType="1"/>
            </p:cNvSpPr>
            <p:nvPr/>
          </p:nvSpPr>
          <p:spPr bwMode="auto">
            <a:xfrm flipH="1" flipV="1">
              <a:off x="928" y="1196"/>
              <a:ext cx="46" cy="189"/>
            </a:xfrm>
            <a:prstGeom prst="line">
              <a:avLst/>
            </a:prstGeom>
            <a:noFill/>
            <a:ln w="12700">
              <a:solidFill>
                <a:schemeClr val="tx1"/>
              </a:solidFill>
              <a:round/>
              <a:headEnd/>
              <a:tailEnd/>
            </a:ln>
          </p:spPr>
          <p:txBody>
            <a:bodyPr/>
            <a:lstStyle/>
            <a:p>
              <a:endParaRPr lang="zh-CN" altLang="en-US"/>
            </a:p>
          </p:txBody>
        </p:sp>
        <p:sp>
          <p:nvSpPr>
            <p:cNvPr id="64538" name="Line 250"/>
            <p:cNvSpPr>
              <a:spLocks noChangeShapeType="1"/>
            </p:cNvSpPr>
            <p:nvPr/>
          </p:nvSpPr>
          <p:spPr bwMode="auto">
            <a:xfrm>
              <a:off x="974" y="1393"/>
              <a:ext cx="136" cy="0"/>
            </a:xfrm>
            <a:prstGeom prst="line">
              <a:avLst/>
            </a:prstGeom>
            <a:noFill/>
            <a:ln w="12700">
              <a:solidFill>
                <a:schemeClr val="tx1"/>
              </a:solidFill>
              <a:round/>
              <a:headEnd/>
              <a:tailEnd/>
            </a:ln>
          </p:spPr>
          <p:txBody>
            <a:bodyPr/>
            <a:lstStyle/>
            <a:p>
              <a:endParaRPr lang="zh-CN" altLang="en-US"/>
            </a:p>
          </p:txBody>
        </p:sp>
        <p:sp>
          <p:nvSpPr>
            <p:cNvPr id="64539" name="Line 251"/>
            <p:cNvSpPr>
              <a:spLocks noChangeShapeType="1"/>
            </p:cNvSpPr>
            <p:nvPr/>
          </p:nvSpPr>
          <p:spPr bwMode="auto">
            <a:xfrm flipV="1">
              <a:off x="1110" y="1212"/>
              <a:ext cx="45" cy="181"/>
            </a:xfrm>
            <a:prstGeom prst="line">
              <a:avLst/>
            </a:prstGeom>
            <a:noFill/>
            <a:ln w="12700">
              <a:solidFill>
                <a:schemeClr val="tx1"/>
              </a:solidFill>
              <a:round/>
              <a:headEnd/>
              <a:tailEnd/>
            </a:ln>
          </p:spPr>
          <p:txBody>
            <a:bodyPr/>
            <a:lstStyle/>
            <a:p>
              <a:endParaRPr lang="zh-CN" altLang="en-US"/>
            </a:p>
          </p:txBody>
        </p:sp>
        <p:sp>
          <p:nvSpPr>
            <p:cNvPr id="64540" name="Line 252"/>
            <p:cNvSpPr>
              <a:spLocks noChangeShapeType="1"/>
            </p:cNvSpPr>
            <p:nvPr/>
          </p:nvSpPr>
          <p:spPr bwMode="auto">
            <a:xfrm>
              <a:off x="1155" y="1209"/>
              <a:ext cx="136" cy="0"/>
            </a:xfrm>
            <a:prstGeom prst="line">
              <a:avLst/>
            </a:prstGeom>
            <a:noFill/>
            <a:ln w="12700">
              <a:solidFill>
                <a:schemeClr val="tx1"/>
              </a:solidFill>
              <a:round/>
              <a:headEnd/>
              <a:tailEnd/>
            </a:ln>
          </p:spPr>
          <p:txBody>
            <a:bodyPr/>
            <a:lstStyle/>
            <a:p>
              <a:endParaRPr lang="zh-CN" altLang="en-US"/>
            </a:p>
          </p:txBody>
        </p:sp>
        <p:sp>
          <p:nvSpPr>
            <p:cNvPr id="64541" name="Line 253"/>
            <p:cNvSpPr>
              <a:spLocks noChangeShapeType="1"/>
            </p:cNvSpPr>
            <p:nvPr/>
          </p:nvSpPr>
          <p:spPr bwMode="auto">
            <a:xfrm flipH="1" flipV="1">
              <a:off x="1291" y="1204"/>
              <a:ext cx="46" cy="189"/>
            </a:xfrm>
            <a:prstGeom prst="line">
              <a:avLst/>
            </a:prstGeom>
            <a:noFill/>
            <a:ln w="12700">
              <a:solidFill>
                <a:schemeClr val="tx1"/>
              </a:solidFill>
              <a:round/>
              <a:headEnd/>
              <a:tailEnd/>
            </a:ln>
          </p:spPr>
          <p:txBody>
            <a:bodyPr/>
            <a:lstStyle/>
            <a:p>
              <a:endParaRPr lang="zh-CN" altLang="en-US"/>
            </a:p>
          </p:txBody>
        </p:sp>
        <p:sp>
          <p:nvSpPr>
            <p:cNvPr id="64542" name="Line 254"/>
            <p:cNvSpPr>
              <a:spLocks noChangeShapeType="1"/>
            </p:cNvSpPr>
            <p:nvPr/>
          </p:nvSpPr>
          <p:spPr bwMode="auto">
            <a:xfrm>
              <a:off x="1338" y="1385"/>
              <a:ext cx="136" cy="0"/>
            </a:xfrm>
            <a:prstGeom prst="line">
              <a:avLst/>
            </a:prstGeom>
            <a:noFill/>
            <a:ln w="12700">
              <a:solidFill>
                <a:schemeClr val="tx1"/>
              </a:solidFill>
              <a:round/>
              <a:headEnd/>
              <a:tailEnd/>
            </a:ln>
          </p:spPr>
          <p:txBody>
            <a:bodyPr/>
            <a:lstStyle/>
            <a:p>
              <a:endParaRPr lang="zh-CN" altLang="en-US"/>
            </a:p>
          </p:txBody>
        </p:sp>
        <p:sp>
          <p:nvSpPr>
            <p:cNvPr id="64543" name="Line 255"/>
            <p:cNvSpPr>
              <a:spLocks noChangeShapeType="1"/>
            </p:cNvSpPr>
            <p:nvPr/>
          </p:nvSpPr>
          <p:spPr bwMode="auto">
            <a:xfrm flipV="1">
              <a:off x="1474" y="1204"/>
              <a:ext cx="45" cy="181"/>
            </a:xfrm>
            <a:prstGeom prst="line">
              <a:avLst/>
            </a:prstGeom>
            <a:noFill/>
            <a:ln w="12700">
              <a:solidFill>
                <a:schemeClr val="tx1"/>
              </a:solidFill>
              <a:round/>
              <a:headEnd/>
              <a:tailEnd/>
            </a:ln>
          </p:spPr>
          <p:txBody>
            <a:bodyPr/>
            <a:lstStyle/>
            <a:p>
              <a:endParaRPr lang="zh-CN" altLang="en-US"/>
            </a:p>
          </p:txBody>
        </p:sp>
        <p:sp>
          <p:nvSpPr>
            <p:cNvPr id="64544" name="Line 256"/>
            <p:cNvSpPr>
              <a:spLocks noChangeShapeType="1"/>
            </p:cNvSpPr>
            <p:nvPr/>
          </p:nvSpPr>
          <p:spPr bwMode="auto">
            <a:xfrm>
              <a:off x="1519" y="1201"/>
              <a:ext cx="136" cy="0"/>
            </a:xfrm>
            <a:prstGeom prst="line">
              <a:avLst/>
            </a:prstGeom>
            <a:noFill/>
            <a:ln w="12700">
              <a:solidFill>
                <a:schemeClr val="tx1"/>
              </a:solidFill>
              <a:round/>
              <a:headEnd/>
              <a:tailEnd/>
            </a:ln>
          </p:spPr>
          <p:txBody>
            <a:bodyPr/>
            <a:lstStyle/>
            <a:p>
              <a:endParaRPr lang="zh-CN" altLang="en-US"/>
            </a:p>
          </p:txBody>
        </p:sp>
        <p:sp>
          <p:nvSpPr>
            <p:cNvPr id="64545" name="Line 257"/>
            <p:cNvSpPr>
              <a:spLocks noChangeShapeType="1"/>
            </p:cNvSpPr>
            <p:nvPr/>
          </p:nvSpPr>
          <p:spPr bwMode="auto">
            <a:xfrm flipH="1" flipV="1">
              <a:off x="1655" y="1196"/>
              <a:ext cx="46" cy="189"/>
            </a:xfrm>
            <a:prstGeom prst="line">
              <a:avLst/>
            </a:prstGeom>
            <a:noFill/>
            <a:ln w="12700">
              <a:solidFill>
                <a:schemeClr val="tx1"/>
              </a:solidFill>
              <a:round/>
              <a:headEnd/>
              <a:tailEnd/>
            </a:ln>
          </p:spPr>
          <p:txBody>
            <a:bodyPr/>
            <a:lstStyle/>
            <a:p>
              <a:endParaRPr lang="zh-CN" altLang="en-US"/>
            </a:p>
          </p:txBody>
        </p:sp>
        <p:sp>
          <p:nvSpPr>
            <p:cNvPr id="64546" name="Line 258"/>
            <p:cNvSpPr>
              <a:spLocks noChangeShapeType="1"/>
            </p:cNvSpPr>
            <p:nvPr/>
          </p:nvSpPr>
          <p:spPr bwMode="auto">
            <a:xfrm>
              <a:off x="1701" y="1393"/>
              <a:ext cx="136" cy="0"/>
            </a:xfrm>
            <a:prstGeom prst="line">
              <a:avLst/>
            </a:prstGeom>
            <a:noFill/>
            <a:ln w="12700">
              <a:solidFill>
                <a:schemeClr val="tx1"/>
              </a:solidFill>
              <a:round/>
              <a:headEnd/>
              <a:tailEnd/>
            </a:ln>
          </p:spPr>
          <p:txBody>
            <a:bodyPr/>
            <a:lstStyle/>
            <a:p>
              <a:endParaRPr lang="zh-CN" altLang="en-US"/>
            </a:p>
          </p:txBody>
        </p:sp>
        <p:sp>
          <p:nvSpPr>
            <p:cNvPr id="64547" name="Line 259"/>
            <p:cNvSpPr>
              <a:spLocks noChangeShapeType="1"/>
            </p:cNvSpPr>
            <p:nvPr/>
          </p:nvSpPr>
          <p:spPr bwMode="auto">
            <a:xfrm flipV="1">
              <a:off x="1837" y="1212"/>
              <a:ext cx="45" cy="181"/>
            </a:xfrm>
            <a:prstGeom prst="line">
              <a:avLst/>
            </a:prstGeom>
            <a:noFill/>
            <a:ln w="12700">
              <a:solidFill>
                <a:schemeClr val="tx1"/>
              </a:solidFill>
              <a:round/>
              <a:headEnd/>
              <a:tailEnd/>
            </a:ln>
          </p:spPr>
          <p:txBody>
            <a:bodyPr/>
            <a:lstStyle/>
            <a:p>
              <a:endParaRPr lang="zh-CN" altLang="en-US"/>
            </a:p>
          </p:txBody>
        </p:sp>
        <p:sp>
          <p:nvSpPr>
            <p:cNvPr id="64548" name="Line 260"/>
            <p:cNvSpPr>
              <a:spLocks noChangeShapeType="1"/>
            </p:cNvSpPr>
            <p:nvPr/>
          </p:nvSpPr>
          <p:spPr bwMode="auto">
            <a:xfrm>
              <a:off x="1882" y="1209"/>
              <a:ext cx="136" cy="0"/>
            </a:xfrm>
            <a:prstGeom prst="line">
              <a:avLst/>
            </a:prstGeom>
            <a:noFill/>
            <a:ln w="12700">
              <a:solidFill>
                <a:schemeClr val="tx1"/>
              </a:solidFill>
              <a:round/>
              <a:headEnd/>
              <a:tailEnd/>
            </a:ln>
          </p:spPr>
          <p:txBody>
            <a:bodyPr/>
            <a:lstStyle/>
            <a:p>
              <a:endParaRPr lang="zh-CN" altLang="en-US"/>
            </a:p>
          </p:txBody>
        </p:sp>
        <p:sp>
          <p:nvSpPr>
            <p:cNvPr id="64549" name="Line 261"/>
            <p:cNvSpPr>
              <a:spLocks noChangeShapeType="1"/>
            </p:cNvSpPr>
            <p:nvPr/>
          </p:nvSpPr>
          <p:spPr bwMode="auto">
            <a:xfrm flipH="1" flipV="1">
              <a:off x="2018" y="1204"/>
              <a:ext cx="46" cy="189"/>
            </a:xfrm>
            <a:prstGeom prst="line">
              <a:avLst/>
            </a:prstGeom>
            <a:noFill/>
            <a:ln w="12700">
              <a:solidFill>
                <a:schemeClr val="tx1"/>
              </a:solidFill>
              <a:round/>
              <a:headEnd/>
              <a:tailEnd/>
            </a:ln>
          </p:spPr>
          <p:txBody>
            <a:bodyPr/>
            <a:lstStyle/>
            <a:p>
              <a:endParaRPr lang="zh-CN" altLang="en-US"/>
            </a:p>
          </p:txBody>
        </p:sp>
        <p:sp>
          <p:nvSpPr>
            <p:cNvPr id="64550" name="Line 262"/>
            <p:cNvSpPr>
              <a:spLocks noChangeShapeType="1"/>
            </p:cNvSpPr>
            <p:nvPr/>
          </p:nvSpPr>
          <p:spPr bwMode="auto">
            <a:xfrm>
              <a:off x="2063" y="1393"/>
              <a:ext cx="136" cy="0"/>
            </a:xfrm>
            <a:prstGeom prst="line">
              <a:avLst/>
            </a:prstGeom>
            <a:noFill/>
            <a:ln w="12700">
              <a:solidFill>
                <a:schemeClr val="tx1"/>
              </a:solidFill>
              <a:round/>
              <a:headEnd/>
              <a:tailEnd/>
            </a:ln>
          </p:spPr>
          <p:txBody>
            <a:bodyPr/>
            <a:lstStyle/>
            <a:p>
              <a:endParaRPr lang="zh-CN" altLang="en-US"/>
            </a:p>
          </p:txBody>
        </p:sp>
        <p:sp>
          <p:nvSpPr>
            <p:cNvPr id="64551" name="Line 263"/>
            <p:cNvSpPr>
              <a:spLocks noChangeShapeType="1"/>
            </p:cNvSpPr>
            <p:nvPr/>
          </p:nvSpPr>
          <p:spPr bwMode="auto">
            <a:xfrm flipV="1">
              <a:off x="2199" y="1212"/>
              <a:ext cx="45" cy="181"/>
            </a:xfrm>
            <a:prstGeom prst="line">
              <a:avLst/>
            </a:prstGeom>
            <a:noFill/>
            <a:ln w="12700">
              <a:solidFill>
                <a:schemeClr val="tx1"/>
              </a:solidFill>
              <a:round/>
              <a:headEnd/>
              <a:tailEnd/>
            </a:ln>
          </p:spPr>
          <p:txBody>
            <a:bodyPr/>
            <a:lstStyle/>
            <a:p>
              <a:endParaRPr lang="zh-CN" altLang="en-US"/>
            </a:p>
          </p:txBody>
        </p:sp>
        <p:sp>
          <p:nvSpPr>
            <p:cNvPr id="64552" name="Line 264"/>
            <p:cNvSpPr>
              <a:spLocks noChangeShapeType="1"/>
            </p:cNvSpPr>
            <p:nvPr/>
          </p:nvSpPr>
          <p:spPr bwMode="auto">
            <a:xfrm>
              <a:off x="2244" y="1209"/>
              <a:ext cx="136" cy="0"/>
            </a:xfrm>
            <a:prstGeom prst="line">
              <a:avLst/>
            </a:prstGeom>
            <a:noFill/>
            <a:ln w="12700">
              <a:solidFill>
                <a:schemeClr val="tx1"/>
              </a:solidFill>
              <a:round/>
              <a:headEnd/>
              <a:tailEnd/>
            </a:ln>
          </p:spPr>
          <p:txBody>
            <a:bodyPr/>
            <a:lstStyle/>
            <a:p>
              <a:endParaRPr lang="zh-CN" altLang="en-US"/>
            </a:p>
          </p:txBody>
        </p:sp>
        <p:sp>
          <p:nvSpPr>
            <p:cNvPr id="64553" name="Line 265"/>
            <p:cNvSpPr>
              <a:spLocks noChangeShapeType="1"/>
            </p:cNvSpPr>
            <p:nvPr/>
          </p:nvSpPr>
          <p:spPr bwMode="auto">
            <a:xfrm flipH="1" flipV="1">
              <a:off x="2380" y="1204"/>
              <a:ext cx="46" cy="189"/>
            </a:xfrm>
            <a:prstGeom prst="line">
              <a:avLst/>
            </a:prstGeom>
            <a:noFill/>
            <a:ln w="12700">
              <a:solidFill>
                <a:schemeClr val="tx1"/>
              </a:solidFill>
              <a:round/>
              <a:headEnd/>
              <a:tailEnd/>
            </a:ln>
          </p:spPr>
          <p:txBody>
            <a:bodyPr/>
            <a:lstStyle/>
            <a:p>
              <a:endParaRPr lang="zh-CN" altLang="en-US"/>
            </a:p>
          </p:txBody>
        </p:sp>
        <p:sp>
          <p:nvSpPr>
            <p:cNvPr id="64554" name="Line 266"/>
            <p:cNvSpPr>
              <a:spLocks noChangeShapeType="1"/>
            </p:cNvSpPr>
            <p:nvPr/>
          </p:nvSpPr>
          <p:spPr bwMode="auto">
            <a:xfrm>
              <a:off x="2426" y="1401"/>
              <a:ext cx="136" cy="0"/>
            </a:xfrm>
            <a:prstGeom prst="line">
              <a:avLst/>
            </a:prstGeom>
            <a:noFill/>
            <a:ln w="12700">
              <a:solidFill>
                <a:schemeClr val="tx1"/>
              </a:solidFill>
              <a:round/>
              <a:headEnd/>
              <a:tailEnd/>
            </a:ln>
          </p:spPr>
          <p:txBody>
            <a:bodyPr/>
            <a:lstStyle/>
            <a:p>
              <a:endParaRPr lang="zh-CN" altLang="en-US"/>
            </a:p>
          </p:txBody>
        </p:sp>
        <p:sp>
          <p:nvSpPr>
            <p:cNvPr id="64555" name="Line 267"/>
            <p:cNvSpPr>
              <a:spLocks noChangeShapeType="1"/>
            </p:cNvSpPr>
            <p:nvPr/>
          </p:nvSpPr>
          <p:spPr bwMode="auto">
            <a:xfrm flipV="1">
              <a:off x="2562" y="1220"/>
              <a:ext cx="45" cy="181"/>
            </a:xfrm>
            <a:prstGeom prst="line">
              <a:avLst/>
            </a:prstGeom>
            <a:noFill/>
            <a:ln w="12700">
              <a:solidFill>
                <a:schemeClr val="tx1"/>
              </a:solidFill>
              <a:round/>
              <a:headEnd/>
              <a:tailEnd/>
            </a:ln>
          </p:spPr>
          <p:txBody>
            <a:bodyPr/>
            <a:lstStyle/>
            <a:p>
              <a:endParaRPr lang="zh-CN" altLang="en-US"/>
            </a:p>
          </p:txBody>
        </p:sp>
        <p:sp>
          <p:nvSpPr>
            <p:cNvPr id="64556" name="Line 268"/>
            <p:cNvSpPr>
              <a:spLocks noChangeShapeType="1"/>
            </p:cNvSpPr>
            <p:nvPr/>
          </p:nvSpPr>
          <p:spPr bwMode="auto">
            <a:xfrm>
              <a:off x="2607" y="1217"/>
              <a:ext cx="136" cy="0"/>
            </a:xfrm>
            <a:prstGeom prst="line">
              <a:avLst/>
            </a:prstGeom>
            <a:noFill/>
            <a:ln w="12700">
              <a:solidFill>
                <a:schemeClr val="tx1"/>
              </a:solidFill>
              <a:round/>
              <a:headEnd/>
              <a:tailEnd/>
            </a:ln>
          </p:spPr>
          <p:txBody>
            <a:bodyPr/>
            <a:lstStyle/>
            <a:p>
              <a:endParaRPr lang="zh-CN" altLang="en-US"/>
            </a:p>
          </p:txBody>
        </p:sp>
        <p:sp>
          <p:nvSpPr>
            <p:cNvPr id="64557" name="Line 269"/>
            <p:cNvSpPr>
              <a:spLocks noChangeShapeType="1"/>
            </p:cNvSpPr>
            <p:nvPr/>
          </p:nvSpPr>
          <p:spPr bwMode="auto">
            <a:xfrm flipH="1" flipV="1">
              <a:off x="2743" y="1212"/>
              <a:ext cx="46" cy="189"/>
            </a:xfrm>
            <a:prstGeom prst="line">
              <a:avLst/>
            </a:prstGeom>
            <a:noFill/>
            <a:ln w="12700">
              <a:solidFill>
                <a:schemeClr val="tx1"/>
              </a:solidFill>
              <a:round/>
              <a:headEnd/>
              <a:tailEnd/>
            </a:ln>
          </p:spPr>
          <p:txBody>
            <a:bodyPr/>
            <a:lstStyle/>
            <a:p>
              <a:endParaRPr lang="zh-CN" altLang="en-US"/>
            </a:p>
          </p:txBody>
        </p:sp>
        <p:sp>
          <p:nvSpPr>
            <p:cNvPr id="64558" name="Line 271"/>
            <p:cNvSpPr>
              <a:spLocks noChangeShapeType="1"/>
            </p:cNvSpPr>
            <p:nvPr/>
          </p:nvSpPr>
          <p:spPr bwMode="auto">
            <a:xfrm>
              <a:off x="2789" y="1394"/>
              <a:ext cx="136" cy="0"/>
            </a:xfrm>
            <a:prstGeom prst="line">
              <a:avLst/>
            </a:prstGeom>
            <a:noFill/>
            <a:ln w="12700">
              <a:solidFill>
                <a:schemeClr val="tx1"/>
              </a:solidFill>
              <a:round/>
              <a:headEnd/>
              <a:tailEnd/>
            </a:ln>
          </p:spPr>
          <p:txBody>
            <a:bodyPr/>
            <a:lstStyle/>
            <a:p>
              <a:endParaRPr lang="zh-CN" altLang="en-US"/>
            </a:p>
          </p:txBody>
        </p:sp>
        <p:sp>
          <p:nvSpPr>
            <p:cNvPr id="64559" name="Line 272"/>
            <p:cNvSpPr>
              <a:spLocks noChangeShapeType="1"/>
            </p:cNvSpPr>
            <p:nvPr/>
          </p:nvSpPr>
          <p:spPr bwMode="auto">
            <a:xfrm flipV="1">
              <a:off x="2925" y="1213"/>
              <a:ext cx="45" cy="181"/>
            </a:xfrm>
            <a:prstGeom prst="line">
              <a:avLst/>
            </a:prstGeom>
            <a:noFill/>
            <a:ln w="12700">
              <a:solidFill>
                <a:schemeClr val="tx1"/>
              </a:solidFill>
              <a:round/>
              <a:headEnd/>
              <a:tailEnd/>
            </a:ln>
          </p:spPr>
          <p:txBody>
            <a:bodyPr/>
            <a:lstStyle/>
            <a:p>
              <a:endParaRPr lang="zh-CN" altLang="en-US"/>
            </a:p>
          </p:txBody>
        </p:sp>
        <p:sp>
          <p:nvSpPr>
            <p:cNvPr id="64560" name="Line 273"/>
            <p:cNvSpPr>
              <a:spLocks noChangeShapeType="1"/>
            </p:cNvSpPr>
            <p:nvPr/>
          </p:nvSpPr>
          <p:spPr bwMode="auto">
            <a:xfrm>
              <a:off x="2970" y="1210"/>
              <a:ext cx="136" cy="0"/>
            </a:xfrm>
            <a:prstGeom prst="line">
              <a:avLst/>
            </a:prstGeom>
            <a:noFill/>
            <a:ln w="12700">
              <a:solidFill>
                <a:schemeClr val="tx1"/>
              </a:solidFill>
              <a:round/>
              <a:headEnd/>
              <a:tailEnd/>
            </a:ln>
          </p:spPr>
          <p:txBody>
            <a:bodyPr/>
            <a:lstStyle/>
            <a:p>
              <a:endParaRPr lang="zh-CN" altLang="en-US"/>
            </a:p>
          </p:txBody>
        </p:sp>
        <p:sp>
          <p:nvSpPr>
            <p:cNvPr id="64561" name="Line 274"/>
            <p:cNvSpPr>
              <a:spLocks noChangeShapeType="1"/>
            </p:cNvSpPr>
            <p:nvPr/>
          </p:nvSpPr>
          <p:spPr bwMode="auto">
            <a:xfrm flipH="1" flipV="1">
              <a:off x="3106" y="1205"/>
              <a:ext cx="46" cy="189"/>
            </a:xfrm>
            <a:prstGeom prst="line">
              <a:avLst/>
            </a:prstGeom>
            <a:noFill/>
            <a:ln w="12700">
              <a:solidFill>
                <a:schemeClr val="tx1"/>
              </a:solidFill>
              <a:round/>
              <a:headEnd/>
              <a:tailEnd/>
            </a:ln>
          </p:spPr>
          <p:txBody>
            <a:bodyPr/>
            <a:lstStyle/>
            <a:p>
              <a:endParaRPr lang="zh-CN" altLang="en-US"/>
            </a:p>
          </p:txBody>
        </p:sp>
        <p:sp>
          <p:nvSpPr>
            <p:cNvPr id="64562" name="Line 275"/>
            <p:cNvSpPr>
              <a:spLocks noChangeShapeType="1"/>
            </p:cNvSpPr>
            <p:nvPr/>
          </p:nvSpPr>
          <p:spPr bwMode="auto">
            <a:xfrm>
              <a:off x="3152" y="1402"/>
              <a:ext cx="136" cy="0"/>
            </a:xfrm>
            <a:prstGeom prst="line">
              <a:avLst/>
            </a:prstGeom>
            <a:noFill/>
            <a:ln w="12700">
              <a:solidFill>
                <a:schemeClr val="tx1"/>
              </a:solidFill>
              <a:round/>
              <a:headEnd/>
              <a:tailEnd/>
            </a:ln>
          </p:spPr>
          <p:txBody>
            <a:bodyPr/>
            <a:lstStyle/>
            <a:p>
              <a:endParaRPr lang="zh-CN" altLang="en-US"/>
            </a:p>
          </p:txBody>
        </p:sp>
        <p:sp>
          <p:nvSpPr>
            <p:cNvPr id="64563" name="Line 276"/>
            <p:cNvSpPr>
              <a:spLocks noChangeShapeType="1"/>
            </p:cNvSpPr>
            <p:nvPr/>
          </p:nvSpPr>
          <p:spPr bwMode="auto">
            <a:xfrm flipV="1">
              <a:off x="3288" y="1221"/>
              <a:ext cx="45" cy="181"/>
            </a:xfrm>
            <a:prstGeom prst="line">
              <a:avLst/>
            </a:prstGeom>
            <a:noFill/>
            <a:ln w="12700">
              <a:solidFill>
                <a:schemeClr val="tx1"/>
              </a:solidFill>
              <a:round/>
              <a:headEnd/>
              <a:tailEnd/>
            </a:ln>
          </p:spPr>
          <p:txBody>
            <a:bodyPr/>
            <a:lstStyle/>
            <a:p>
              <a:endParaRPr lang="zh-CN" altLang="en-US"/>
            </a:p>
          </p:txBody>
        </p:sp>
        <p:sp>
          <p:nvSpPr>
            <p:cNvPr id="64564" name="Line 277"/>
            <p:cNvSpPr>
              <a:spLocks noChangeShapeType="1"/>
            </p:cNvSpPr>
            <p:nvPr/>
          </p:nvSpPr>
          <p:spPr bwMode="auto">
            <a:xfrm>
              <a:off x="3333" y="1218"/>
              <a:ext cx="136" cy="0"/>
            </a:xfrm>
            <a:prstGeom prst="line">
              <a:avLst/>
            </a:prstGeom>
            <a:noFill/>
            <a:ln w="12700">
              <a:solidFill>
                <a:schemeClr val="tx1"/>
              </a:solidFill>
              <a:round/>
              <a:headEnd/>
              <a:tailEnd/>
            </a:ln>
          </p:spPr>
          <p:txBody>
            <a:bodyPr/>
            <a:lstStyle/>
            <a:p>
              <a:endParaRPr lang="zh-CN" altLang="en-US"/>
            </a:p>
          </p:txBody>
        </p:sp>
        <p:sp>
          <p:nvSpPr>
            <p:cNvPr id="64565" name="Line 278"/>
            <p:cNvSpPr>
              <a:spLocks noChangeShapeType="1"/>
            </p:cNvSpPr>
            <p:nvPr/>
          </p:nvSpPr>
          <p:spPr bwMode="auto">
            <a:xfrm flipH="1" flipV="1">
              <a:off x="3469" y="1213"/>
              <a:ext cx="46" cy="189"/>
            </a:xfrm>
            <a:prstGeom prst="line">
              <a:avLst/>
            </a:prstGeom>
            <a:noFill/>
            <a:ln w="12700">
              <a:solidFill>
                <a:schemeClr val="tx1"/>
              </a:solidFill>
              <a:round/>
              <a:headEnd/>
              <a:tailEnd/>
            </a:ln>
          </p:spPr>
          <p:txBody>
            <a:bodyPr/>
            <a:lstStyle/>
            <a:p>
              <a:endParaRPr lang="zh-CN" altLang="en-US"/>
            </a:p>
          </p:txBody>
        </p:sp>
        <p:sp>
          <p:nvSpPr>
            <p:cNvPr id="64566" name="Line 279"/>
            <p:cNvSpPr>
              <a:spLocks noChangeShapeType="1"/>
            </p:cNvSpPr>
            <p:nvPr/>
          </p:nvSpPr>
          <p:spPr bwMode="auto">
            <a:xfrm>
              <a:off x="3514" y="1402"/>
              <a:ext cx="136" cy="0"/>
            </a:xfrm>
            <a:prstGeom prst="line">
              <a:avLst/>
            </a:prstGeom>
            <a:noFill/>
            <a:ln w="12700">
              <a:solidFill>
                <a:schemeClr val="tx1"/>
              </a:solidFill>
              <a:round/>
              <a:headEnd/>
              <a:tailEnd/>
            </a:ln>
          </p:spPr>
          <p:txBody>
            <a:bodyPr/>
            <a:lstStyle/>
            <a:p>
              <a:endParaRPr lang="zh-CN" altLang="en-US"/>
            </a:p>
          </p:txBody>
        </p:sp>
        <p:sp>
          <p:nvSpPr>
            <p:cNvPr id="64567" name="Line 280"/>
            <p:cNvSpPr>
              <a:spLocks noChangeShapeType="1"/>
            </p:cNvSpPr>
            <p:nvPr/>
          </p:nvSpPr>
          <p:spPr bwMode="auto">
            <a:xfrm flipV="1">
              <a:off x="3650" y="1221"/>
              <a:ext cx="45" cy="181"/>
            </a:xfrm>
            <a:prstGeom prst="line">
              <a:avLst/>
            </a:prstGeom>
            <a:noFill/>
            <a:ln w="12700">
              <a:solidFill>
                <a:schemeClr val="tx1"/>
              </a:solidFill>
              <a:round/>
              <a:headEnd/>
              <a:tailEnd/>
            </a:ln>
          </p:spPr>
          <p:txBody>
            <a:bodyPr/>
            <a:lstStyle/>
            <a:p>
              <a:endParaRPr lang="zh-CN" altLang="en-US"/>
            </a:p>
          </p:txBody>
        </p:sp>
        <p:sp>
          <p:nvSpPr>
            <p:cNvPr id="64568" name="Line 281"/>
            <p:cNvSpPr>
              <a:spLocks noChangeShapeType="1"/>
            </p:cNvSpPr>
            <p:nvPr/>
          </p:nvSpPr>
          <p:spPr bwMode="auto">
            <a:xfrm>
              <a:off x="3695" y="1218"/>
              <a:ext cx="136" cy="0"/>
            </a:xfrm>
            <a:prstGeom prst="line">
              <a:avLst/>
            </a:prstGeom>
            <a:noFill/>
            <a:ln w="12700">
              <a:solidFill>
                <a:schemeClr val="tx1"/>
              </a:solidFill>
              <a:round/>
              <a:headEnd/>
              <a:tailEnd/>
            </a:ln>
          </p:spPr>
          <p:txBody>
            <a:bodyPr/>
            <a:lstStyle/>
            <a:p>
              <a:endParaRPr lang="zh-CN" altLang="en-US"/>
            </a:p>
          </p:txBody>
        </p:sp>
        <p:sp>
          <p:nvSpPr>
            <p:cNvPr id="64569" name="Line 282"/>
            <p:cNvSpPr>
              <a:spLocks noChangeShapeType="1"/>
            </p:cNvSpPr>
            <p:nvPr/>
          </p:nvSpPr>
          <p:spPr bwMode="auto">
            <a:xfrm flipH="1" flipV="1">
              <a:off x="3831" y="1213"/>
              <a:ext cx="46" cy="189"/>
            </a:xfrm>
            <a:prstGeom prst="line">
              <a:avLst/>
            </a:prstGeom>
            <a:noFill/>
            <a:ln w="12700">
              <a:solidFill>
                <a:schemeClr val="tx1"/>
              </a:solidFill>
              <a:round/>
              <a:headEnd/>
              <a:tailEnd/>
            </a:ln>
          </p:spPr>
          <p:txBody>
            <a:bodyPr/>
            <a:lstStyle/>
            <a:p>
              <a:endParaRPr lang="zh-CN" altLang="en-US"/>
            </a:p>
          </p:txBody>
        </p:sp>
        <p:sp>
          <p:nvSpPr>
            <p:cNvPr id="64570" name="Line 283"/>
            <p:cNvSpPr>
              <a:spLocks noChangeShapeType="1"/>
            </p:cNvSpPr>
            <p:nvPr/>
          </p:nvSpPr>
          <p:spPr bwMode="auto">
            <a:xfrm>
              <a:off x="3877" y="1410"/>
              <a:ext cx="136" cy="0"/>
            </a:xfrm>
            <a:prstGeom prst="line">
              <a:avLst/>
            </a:prstGeom>
            <a:noFill/>
            <a:ln w="12700">
              <a:solidFill>
                <a:schemeClr val="tx1"/>
              </a:solidFill>
              <a:round/>
              <a:headEnd/>
              <a:tailEnd/>
            </a:ln>
          </p:spPr>
          <p:txBody>
            <a:bodyPr/>
            <a:lstStyle/>
            <a:p>
              <a:endParaRPr lang="zh-CN" altLang="en-US"/>
            </a:p>
          </p:txBody>
        </p:sp>
        <p:sp>
          <p:nvSpPr>
            <p:cNvPr id="64571" name="Line 284"/>
            <p:cNvSpPr>
              <a:spLocks noChangeShapeType="1"/>
            </p:cNvSpPr>
            <p:nvPr/>
          </p:nvSpPr>
          <p:spPr bwMode="auto">
            <a:xfrm flipV="1">
              <a:off x="4013" y="1229"/>
              <a:ext cx="45" cy="181"/>
            </a:xfrm>
            <a:prstGeom prst="line">
              <a:avLst/>
            </a:prstGeom>
            <a:noFill/>
            <a:ln w="12700">
              <a:solidFill>
                <a:schemeClr val="tx1"/>
              </a:solidFill>
              <a:round/>
              <a:headEnd/>
              <a:tailEnd/>
            </a:ln>
          </p:spPr>
          <p:txBody>
            <a:bodyPr/>
            <a:lstStyle/>
            <a:p>
              <a:endParaRPr lang="zh-CN" altLang="en-US"/>
            </a:p>
          </p:txBody>
        </p:sp>
        <p:sp>
          <p:nvSpPr>
            <p:cNvPr id="64572" name="Line 285"/>
            <p:cNvSpPr>
              <a:spLocks noChangeShapeType="1"/>
            </p:cNvSpPr>
            <p:nvPr/>
          </p:nvSpPr>
          <p:spPr bwMode="auto">
            <a:xfrm>
              <a:off x="4058" y="1226"/>
              <a:ext cx="136" cy="0"/>
            </a:xfrm>
            <a:prstGeom prst="line">
              <a:avLst/>
            </a:prstGeom>
            <a:noFill/>
            <a:ln w="12700">
              <a:solidFill>
                <a:schemeClr val="tx1"/>
              </a:solidFill>
              <a:round/>
              <a:headEnd/>
              <a:tailEnd/>
            </a:ln>
          </p:spPr>
          <p:txBody>
            <a:bodyPr/>
            <a:lstStyle/>
            <a:p>
              <a:endParaRPr lang="zh-CN" altLang="en-US"/>
            </a:p>
          </p:txBody>
        </p:sp>
        <p:sp>
          <p:nvSpPr>
            <p:cNvPr id="64573" name="Line 286"/>
            <p:cNvSpPr>
              <a:spLocks noChangeShapeType="1"/>
            </p:cNvSpPr>
            <p:nvPr/>
          </p:nvSpPr>
          <p:spPr bwMode="auto">
            <a:xfrm flipH="1" flipV="1">
              <a:off x="4194" y="1221"/>
              <a:ext cx="46" cy="189"/>
            </a:xfrm>
            <a:prstGeom prst="line">
              <a:avLst/>
            </a:prstGeom>
            <a:noFill/>
            <a:ln w="12700">
              <a:solidFill>
                <a:schemeClr val="tx1"/>
              </a:solidFill>
              <a:round/>
              <a:headEnd/>
              <a:tailEnd/>
            </a:ln>
          </p:spPr>
          <p:txBody>
            <a:bodyPr/>
            <a:lstStyle/>
            <a:p>
              <a:endParaRPr lang="zh-CN" altLang="en-US"/>
            </a:p>
          </p:txBody>
        </p:sp>
        <p:sp>
          <p:nvSpPr>
            <p:cNvPr id="64574" name="Line 287"/>
            <p:cNvSpPr>
              <a:spLocks noChangeShapeType="1"/>
            </p:cNvSpPr>
            <p:nvPr/>
          </p:nvSpPr>
          <p:spPr bwMode="auto">
            <a:xfrm>
              <a:off x="4241" y="1402"/>
              <a:ext cx="136" cy="0"/>
            </a:xfrm>
            <a:prstGeom prst="line">
              <a:avLst/>
            </a:prstGeom>
            <a:noFill/>
            <a:ln w="12700">
              <a:solidFill>
                <a:schemeClr val="tx1"/>
              </a:solidFill>
              <a:round/>
              <a:headEnd/>
              <a:tailEnd/>
            </a:ln>
          </p:spPr>
          <p:txBody>
            <a:bodyPr/>
            <a:lstStyle/>
            <a:p>
              <a:endParaRPr lang="zh-CN" altLang="en-US"/>
            </a:p>
          </p:txBody>
        </p:sp>
        <p:sp>
          <p:nvSpPr>
            <p:cNvPr id="64575" name="Line 288"/>
            <p:cNvSpPr>
              <a:spLocks noChangeShapeType="1"/>
            </p:cNvSpPr>
            <p:nvPr/>
          </p:nvSpPr>
          <p:spPr bwMode="auto">
            <a:xfrm flipV="1">
              <a:off x="4377" y="1221"/>
              <a:ext cx="45" cy="181"/>
            </a:xfrm>
            <a:prstGeom prst="line">
              <a:avLst/>
            </a:prstGeom>
            <a:noFill/>
            <a:ln w="12700">
              <a:solidFill>
                <a:schemeClr val="tx1"/>
              </a:solidFill>
              <a:round/>
              <a:headEnd/>
              <a:tailEnd/>
            </a:ln>
          </p:spPr>
          <p:txBody>
            <a:bodyPr/>
            <a:lstStyle/>
            <a:p>
              <a:endParaRPr lang="zh-CN" altLang="en-US"/>
            </a:p>
          </p:txBody>
        </p:sp>
        <p:sp>
          <p:nvSpPr>
            <p:cNvPr id="64576" name="Line 289"/>
            <p:cNvSpPr>
              <a:spLocks noChangeShapeType="1"/>
            </p:cNvSpPr>
            <p:nvPr/>
          </p:nvSpPr>
          <p:spPr bwMode="auto">
            <a:xfrm>
              <a:off x="4422" y="1218"/>
              <a:ext cx="136" cy="0"/>
            </a:xfrm>
            <a:prstGeom prst="line">
              <a:avLst/>
            </a:prstGeom>
            <a:noFill/>
            <a:ln w="12700">
              <a:solidFill>
                <a:schemeClr val="tx1"/>
              </a:solidFill>
              <a:round/>
              <a:headEnd/>
              <a:tailEnd/>
            </a:ln>
          </p:spPr>
          <p:txBody>
            <a:bodyPr/>
            <a:lstStyle/>
            <a:p>
              <a:endParaRPr lang="zh-CN" altLang="en-US"/>
            </a:p>
          </p:txBody>
        </p:sp>
        <p:sp>
          <p:nvSpPr>
            <p:cNvPr id="64577" name="Line 295"/>
            <p:cNvSpPr>
              <a:spLocks noChangeShapeType="1"/>
            </p:cNvSpPr>
            <p:nvPr/>
          </p:nvSpPr>
          <p:spPr bwMode="auto">
            <a:xfrm>
              <a:off x="4876" y="1392"/>
              <a:ext cx="136" cy="0"/>
            </a:xfrm>
            <a:prstGeom prst="line">
              <a:avLst/>
            </a:prstGeom>
            <a:noFill/>
            <a:ln w="12700">
              <a:solidFill>
                <a:schemeClr val="tx1"/>
              </a:solidFill>
              <a:round/>
              <a:headEnd/>
              <a:tailEnd/>
            </a:ln>
          </p:spPr>
          <p:txBody>
            <a:bodyPr/>
            <a:lstStyle/>
            <a:p>
              <a:endParaRPr lang="zh-CN" altLang="en-US"/>
            </a:p>
          </p:txBody>
        </p:sp>
        <p:sp>
          <p:nvSpPr>
            <p:cNvPr id="64578" name="Line 296"/>
            <p:cNvSpPr>
              <a:spLocks noChangeShapeType="1"/>
            </p:cNvSpPr>
            <p:nvPr/>
          </p:nvSpPr>
          <p:spPr bwMode="auto">
            <a:xfrm flipV="1">
              <a:off x="5012" y="1211"/>
              <a:ext cx="45" cy="181"/>
            </a:xfrm>
            <a:prstGeom prst="line">
              <a:avLst/>
            </a:prstGeom>
            <a:noFill/>
            <a:ln w="12700">
              <a:solidFill>
                <a:schemeClr val="tx1"/>
              </a:solidFill>
              <a:round/>
              <a:headEnd/>
              <a:tailEnd/>
            </a:ln>
          </p:spPr>
          <p:txBody>
            <a:bodyPr/>
            <a:lstStyle/>
            <a:p>
              <a:endParaRPr lang="zh-CN" altLang="en-US"/>
            </a:p>
          </p:txBody>
        </p:sp>
        <p:sp>
          <p:nvSpPr>
            <p:cNvPr id="64579" name="Line 297"/>
            <p:cNvSpPr>
              <a:spLocks noChangeShapeType="1"/>
            </p:cNvSpPr>
            <p:nvPr/>
          </p:nvSpPr>
          <p:spPr bwMode="auto">
            <a:xfrm>
              <a:off x="5057" y="1208"/>
              <a:ext cx="136" cy="0"/>
            </a:xfrm>
            <a:prstGeom prst="line">
              <a:avLst/>
            </a:prstGeom>
            <a:noFill/>
            <a:ln w="12700">
              <a:solidFill>
                <a:schemeClr val="tx1"/>
              </a:solidFill>
              <a:round/>
              <a:headEnd/>
              <a:tailEnd/>
            </a:ln>
          </p:spPr>
          <p:txBody>
            <a:bodyPr/>
            <a:lstStyle/>
            <a:p>
              <a:endParaRPr lang="zh-CN" altLang="en-US"/>
            </a:p>
          </p:txBody>
        </p:sp>
        <p:sp>
          <p:nvSpPr>
            <p:cNvPr id="64580" name="Line 298"/>
            <p:cNvSpPr>
              <a:spLocks noChangeShapeType="1"/>
            </p:cNvSpPr>
            <p:nvPr/>
          </p:nvSpPr>
          <p:spPr bwMode="auto">
            <a:xfrm flipH="1" flipV="1">
              <a:off x="5193" y="1203"/>
              <a:ext cx="46" cy="189"/>
            </a:xfrm>
            <a:prstGeom prst="line">
              <a:avLst/>
            </a:prstGeom>
            <a:noFill/>
            <a:ln w="12700">
              <a:solidFill>
                <a:schemeClr val="tx1"/>
              </a:solidFill>
              <a:round/>
              <a:headEnd/>
              <a:tailEnd/>
            </a:ln>
          </p:spPr>
          <p:txBody>
            <a:bodyPr/>
            <a:lstStyle/>
            <a:p>
              <a:endParaRPr lang="zh-CN" altLang="en-US"/>
            </a:p>
          </p:txBody>
        </p:sp>
        <p:sp>
          <p:nvSpPr>
            <p:cNvPr id="64581" name="Line 299"/>
            <p:cNvSpPr>
              <a:spLocks noChangeShapeType="1"/>
            </p:cNvSpPr>
            <p:nvPr/>
          </p:nvSpPr>
          <p:spPr bwMode="auto">
            <a:xfrm>
              <a:off x="5239" y="1400"/>
              <a:ext cx="136" cy="0"/>
            </a:xfrm>
            <a:prstGeom prst="line">
              <a:avLst/>
            </a:prstGeom>
            <a:noFill/>
            <a:ln w="12700">
              <a:solidFill>
                <a:schemeClr val="tx1"/>
              </a:solidFill>
              <a:round/>
              <a:headEnd/>
              <a:tailEnd/>
            </a:ln>
          </p:spPr>
          <p:txBody>
            <a:bodyPr/>
            <a:lstStyle/>
            <a:p>
              <a:endParaRPr lang="zh-CN" altLang="en-US"/>
            </a:p>
          </p:txBody>
        </p:sp>
        <p:sp>
          <p:nvSpPr>
            <p:cNvPr id="64582" name="Line 300"/>
            <p:cNvSpPr>
              <a:spLocks noChangeShapeType="1"/>
            </p:cNvSpPr>
            <p:nvPr/>
          </p:nvSpPr>
          <p:spPr bwMode="auto">
            <a:xfrm flipV="1">
              <a:off x="5375" y="1219"/>
              <a:ext cx="45" cy="181"/>
            </a:xfrm>
            <a:prstGeom prst="line">
              <a:avLst/>
            </a:prstGeom>
            <a:noFill/>
            <a:ln w="12700">
              <a:solidFill>
                <a:schemeClr val="tx1"/>
              </a:solidFill>
              <a:round/>
              <a:headEnd/>
              <a:tailEnd/>
            </a:ln>
          </p:spPr>
          <p:txBody>
            <a:bodyPr/>
            <a:lstStyle/>
            <a:p>
              <a:endParaRPr lang="zh-CN" altLang="en-US"/>
            </a:p>
          </p:txBody>
        </p:sp>
        <p:sp>
          <p:nvSpPr>
            <p:cNvPr id="64583" name="Line 301"/>
            <p:cNvSpPr>
              <a:spLocks noChangeShapeType="1"/>
            </p:cNvSpPr>
            <p:nvPr/>
          </p:nvSpPr>
          <p:spPr bwMode="auto">
            <a:xfrm>
              <a:off x="5420" y="1216"/>
              <a:ext cx="136" cy="0"/>
            </a:xfrm>
            <a:prstGeom prst="line">
              <a:avLst/>
            </a:prstGeom>
            <a:noFill/>
            <a:ln w="12700">
              <a:solidFill>
                <a:schemeClr val="tx1"/>
              </a:solidFill>
              <a:round/>
              <a:headEnd/>
              <a:tailEnd/>
            </a:ln>
          </p:spPr>
          <p:txBody>
            <a:bodyPr/>
            <a:lstStyle/>
            <a:p>
              <a:endParaRPr lang="zh-CN" altLang="en-US"/>
            </a:p>
          </p:txBody>
        </p:sp>
        <p:sp>
          <p:nvSpPr>
            <p:cNvPr id="64584" name="Line 302"/>
            <p:cNvSpPr>
              <a:spLocks noChangeShapeType="1"/>
            </p:cNvSpPr>
            <p:nvPr/>
          </p:nvSpPr>
          <p:spPr bwMode="auto">
            <a:xfrm flipH="1" flipV="1">
              <a:off x="5556" y="1211"/>
              <a:ext cx="46" cy="189"/>
            </a:xfrm>
            <a:prstGeom prst="line">
              <a:avLst/>
            </a:prstGeom>
            <a:noFill/>
            <a:ln w="12700">
              <a:solidFill>
                <a:schemeClr val="tx1"/>
              </a:solidFill>
              <a:round/>
              <a:headEnd/>
              <a:tailEnd/>
            </a:ln>
          </p:spPr>
          <p:txBody>
            <a:bodyPr/>
            <a:lstStyle/>
            <a:p>
              <a:endParaRPr lang="zh-CN" altLang="en-US"/>
            </a:p>
          </p:txBody>
        </p:sp>
        <p:sp>
          <p:nvSpPr>
            <p:cNvPr id="64585" name="Rectangle 303"/>
            <p:cNvSpPr>
              <a:spLocks noChangeArrowheads="1"/>
            </p:cNvSpPr>
            <p:nvPr/>
          </p:nvSpPr>
          <p:spPr bwMode="auto">
            <a:xfrm>
              <a:off x="108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4586" name="Rectangle 304"/>
            <p:cNvSpPr>
              <a:spLocks noChangeArrowheads="1"/>
            </p:cNvSpPr>
            <p:nvPr/>
          </p:nvSpPr>
          <p:spPr bwMode="auto">
            <a:xfrm>
              <a:off x="1445"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4587" name="Rectangle 305"/>
            <p:cNvSpPr>
              <a:spLocks noChangeArrowheads="1"/>
            </p:cNvSpPr>
            <p:nvPr/>
          </p:nvSpPr>
          <p:spPr bwMode="auto">
            <a:xfrm>
              <a:off x="1807"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4588" name="Rectangle 306"/>
            <p:cNvSpPr>
              <a:spLocks noChangeArrowheads="1"/>
            </p:cNvSpPr>
            <p:nvPr/>
          </p:nvSpPr>
          <p:spPr bwMode="auto">
            <a:xfrm>
              <a:off x="2109"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4589" name="Rectangle 307"/>
            <p:cNvSpPr>
              <a:spLocks noChangeArrowheads="1"/>
            </p:cNvSpPr>
            <p:nvPr/>
          </p:nvSpPr>
          <p:spPr bwMode="auto">
            <a:xfrm>
              <a:off x="2533"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4590" name="Rectangle 309"/>
            <p:cNvSpPr>
              <a:spLocks noChangeArrowheads="1"/>
            </p:cNvSpPr>
            <p:nvPr/>
          </p:nvSpPr>
          <p:spPr bwMode="auto">
            <a:xfrm>
              <a:off x="2896"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4591" name="Rectangle 310"/>
            <p:cNvSpPr>
              <a:spLocks noChangeArrowheads="1"/>
            </p:cNvSpPr>
            <p:nvPr/>
          </p:nvSpPr>
          <p:spPr bwMode="auto">
            <a:xfrm>
              <a:off x="3259"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4592" name="Rectangle 311"/>
            <p:cNvSpPr>
              <a:spLocks noChangeArrowheads="1"/>
            </p:cNvSpPr>
            <p:nvPr/>
          </p:nvSpPr>
          <p:spPr bwMode="auto">
            <a:xfrm>
              <a:off x="362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4593" name="Rectangle 312"/>
            <p:cNvSpPr>
              <a:spLocks noChangeArrowheads="1"/>
            </p:cNvSpPr>
            <p:nvPr/>
          </p:nvSpPr>
          <p:spPr bwMode="auto">
            <a:xfrm>
              <a:off x="3924"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4594" name="Rectangle 313"/>
            <p:cNvSpPr>
              <a:spLocks noChangeArrowheads="1"/>
            </p:cNvSpPr>
            <p:nvPr/>
          </p:nvSpPr>
          <p:spPr bwMode="auto">
            <a:xfrm>
              <a:off x="4348"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4595" name="Line 317"/>
            <p:cNvSpPr>
              <a:spLocks noChangeShapeType="1"/>
            </p:cNvSpPr>
            <p:nvPr/>
          </p:nvSpPr>
          <p:spPr bwMode="auto">
            <a:xfrm flipH="1" flipV="1">
              <a:off x="4558" y="1207"/>
              <a:ext cx="46" cy="189"/>
            </a:xfrm>
            <a:prstGeom prst="line">
              <a:avLst/>
            </a:prstGeom>
            <a:noFill/>
            <a:ln w="12700">
              <a:solidFill>
                <a:schemeClr val="tx1"/>
              </a:solidFill>
              <a:round/>
              <a:headEnd/>
              <a:tailEnd/>
            </a:ln>
          </p:spPr>
          <p:txBody>
            <a:bodyPr/>
            <a:lstStyle/>
            <a:p>
              <a:endParaRPr lang="zh-CN" altLang="en-US"/>
            </a:p>
          </p:txBody>
        </p:sp>
        <p:sp>
          <p:nvSpPr>
            <p:cNvPr id="64596" name="Line 318"/>
            <p:cNvSpPr>
              <a:spLocks noChangeShapeType="1"/>
            </p:cNvSpPr>
            <p:nvPr/>
          </p:nvSpPr>
          <p:spPr bwMode="auto">
            <a:xfrm>
              <a:off x="4604" y="1389"/>
              <a:ext cx="136" cy="0"/>
            </a:xfrm>
            <a:prstGeom prst="line">
              <a:avLst/>
            </a:prstGeom>
            <a:noFill/>
            <a:ln w="12700">
              <a:solidFill>
                <a:schemeClr val="tx1"/>
              </a:solidFill>
              <a:round/>
              <a:headEnd/>
              <a:tailEnd/>
            </a:ln>
          </p:spPr>
          <p:txBody>
            <a:bodyPr/>
            <a:lstStyle/>
            <a:p>
              <a:endParaRPr lang="zh-CN" altLang="en-US"/>
            </a:p>
          </p:txBody>
        </p:sp>
      </p:grpSp>
      <p:sp>
        <p:nvSpPr>
          <p:cNvPr id="83" name="圆角矩形标注 82"/>
          <p:cNvSpPr/>
          <p:nvPr/>
        </p:nvSpPr>
        <p:spPr>
          <a:xfrm>
            <a:off x="2071670" y="2285992"/>
            <a:ext cx="6429420" cy="3429024"/>
          </a:xfrm>
          <a:prstGeom prst="wedgeRoundRectCallout">
            <a:avLst>
              <a:gd name="adj1" fmla="val -27035"/>
              <a:gd name="adj2" fmla="val -70096"/>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dirty="0" err="1">
                <a:solidFill>
                  <a:schemeClr val="tx1"/>
                </a:solidFill>
                <a:latin typeface="隶书" pitchFamily="49" charset="-122"/>
                <a:ea typeface="隶书" pitchFamily="49" charset="-122"/>
              </a:rPr>
              <a:t>Tw</a:t>
            </a:r>
            <a:r>
              <a:rPr lang="zh-CN" altLang="en-US" sz="2400" dirty="0">
                <a:solidFill>
                  <a:schemeClr val="tx1"/>
                </a:solidFill>
                <a:latin typeface="隶书" pitchFamily="49" charset="-122"/>
                <a:ea typeface="隶书" pitchFamily="49" charset="-122"/>
              </a:rPr>
              <a:t>空闲周期用于等待内存或</a:t>
            </a:r>
            <a:r>
              <a:rPr lang="en-US" altLang="zh-CN" sz="2400" dirty="0">
                <a:solidFill>
                  <a:schemeClr val="tx1"/>
                </a:solidFill>
                <a:latin typeface="隶书" pitchFamily="49" charset="-122"/>
                <a:ea typeface="隶书" pitchFamily="49" charset="-122"/>
              </a:rPr>
              <a:t>IO</a:t>
            </a:r>
            <a:r>
              <a:rPr lang="zh-CN" altLang="en-US" sz="2400" dirty="0">
                <a:solidFill>
                  <a:schemeClr val="tx1"/>
                </a:solidFill>
                <a:latin typeface="隶书" pitchFamily="49" charset="-122"/>
                <a:ea typeface="隶书" pitchFamily="49" charset="-122"/>
              </a:rPr>
              <a:t>接口的响应。</a:t>
            </a:r>
            <a:endParaRPr lang="en-US" altLang="zh-CN" sz="2400" dirty="0">
              <a:solidFill>
                <a:schemeClr val="tx1"/>
              </a:solidFill>
              <a:latin typeface="隶书" pitchFamily="49" charset="-122"/>
              <a:ea typeface="隶书" pitchFamily="49" charset="-122"/>
            </a:endParaRPr>
          </a:p>
          <a:p>
            <a:pPr>
              <a:defRPr/>
            </a:pPr>
            <a:r>
              <a:rPr lang="zh-CN" altLang="en-US" sz="2400" dirty="0">
                <a:solidFill>
                  <a:schemeClr val="tx1"/>
                </a:solidFill>
                <a:latin typeface="隶书" pitchFamily="49" charset="-122"/>
                <a:ea typeface="隶书" pitchFamily="49" charset="-122"/>
              </a:rPr>
              <a:t>实际应用中，有些慢速设备无法在</a:t>
            </a:r>
            <a:r>
              <a:rPr lang="en-US" altLang="zh-CN" sz="2400" dirty="0">
                <a:solidFill>
                  <a:schemeClr val="tx1"/>
                </a:solidFill>
                <a:latin typeface="隶书" pitchFamily="49" charset="-122"/>
                <a:ea typeface="隶书" pitchFamily="49" charset="-122"/>
              </a:rPr>
              <a:t>3</a:t>
            </a:r>
            <a:r>
              <a:rPr lang="zh-CN" altLang="en-US" sz="2400" dirty="0">
                <a:solidFill>
                  <a:schemeClr val="tx1"/>
                </a:solidFill>
                <a:latin typeface="隶书" pitchFamily="49" charset="-122"/>
                <a:ea typeface="隶书" pitchFamily="49" charset="-122"/>
              </a:rPr>
              <a:t>个时钟周期内完成数据读写，这时要通过</a:t>
            </a:r>
            <a:r>
              <a:rPr lang="en-US" altLang="zh-CN" sz="2400" dirty="0">
                <a:solidFill>
                  <a:schemeClr val="tx1"/>
                </a:solidFill>
                <a:latin typeface="隶书" pitchFamily="49" charset="-122"/>
                <a:ea typeface="隶书" pitchFamily="49" charset="-122"/>
              </a:rPr>
              <a:t>CPU</a:t>
            </a:r>
            <a:r>
              <a:rPr lang="zh-CN" altLang="en-US" sz="2400" dirty="0">
                <a:solidFill>
                  <a:schemeClr val="tx1"/>
                </a:solidFill>
                <a:latin typeface="隶书" pitchFamily="49" charset="-122"/>
                <a:ea typeface="隶书" pitchFamily="49" charset="-122"/>
              </a:rPr>
              <a:t>的</a:t>
            </a:r>
            <a:r>
              <a:rPr lang="en-US" altLang="zh-CN" sz="2400" dirty="0">
                <a:solidFill>
                  <a:schemeClr val="tx1"/>
                </a:solidFill>
                <a:latin typeface="隶书" pitchFamily="49" charset="-122"/>
                <a:ea typeface="隶书" pitchFamily="49" charset="-122"/>
              </a:rPr>
              <a:t>ready</a:t>
            </a:r>
            <a:r>
              <a:rPr lang="zh-CN" altLang="en-US" sz="2400" dirty="0">
                <a:solidFill>
                  <a:schemeClr val="tx1"/>
                </a:solidFill>
                <a:latin typeface="隶书" pitchFamily="49" charset="-122"/>
                <a:ea typeface="隶书" pitchFamily="49" charset="-122"/>
              </a:rPr>
              <a:t>线，在</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3</a:t>
            </a:r>
            <a:r>
              <a:rPr lang="zh-CN" altLang="en-US" sz="2400" dirty="0">
                <a:solidFill>
                  <a:schemeClr val="tx1"/>
                </a:solidFill>
                <a:latin typeface="隶书" pitchFamily="49" charset="-122"/>
                <a:ea typeface="隶书" pitchFamily="49" charset="-122"/>
              </a:rPr>
              <a:t>下降沿之前插入</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W</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W</a:t>
            </a:r>
            <a:r>
              <a:rPr lang="zh-CN" altLang="en-US" sz="2400" dirty="0">
                <a:solidFill>
                  <a:schemeClr val="tx1"/>
                </a:solidFill>
                <a:latin typeface="隶书" pitchFamily="49" charset="-122"/>
                <a:ea typeface="隶书" pitchFamily="49" charset="-122"/>
              </a:rPr>
              <a:t>查询</a:t>
            </a:r>
            <a:r>
              <a:rPr lang="en-US" altLang="zh-CN" sz="2400" dirty="0">
                <a:solidFill>
                  <a:schemeClr val="tx1"/>
                </a:solidFill>
                <a:latin typeface="隶书" pitchFamily="49" charset="-122"/>
                <a:ea typeface="隶书" pitchFamily="49" charset="-122"/>
              </a:rPr>
              <a:t>ready</a:t>
            </a:r>
            <a:r>
              <a:rPr lang="zh-CN" altLang="en-US" sz="2400" dirty="0">
                <a:solidFill>
                  <a:schemeClr val="tx1"/>
                </a:solidFill>
                <a:latin typeface="隶书" pitchFamily="49" charset="-122"/>
                <a:ea typeface="隶书" pitchFamily="49" charset="-122"/>
              </a:rPr>
              <a:t>线，</a:t>
            </a:r>
            <a:r>
              <a:rPr lang="en-US" altLang="zh-CN" sz="2400" dirty="0">
                <a:solidFill>
                  <a:schemeClr val="tx1"/>
                </a:solidFill>
                <a:latin typeface="隶书" pitchFamily="49" charset="-122"/>
                <a:ea typeface="隶书" pitchFamily="49" charset="-122"/>
              </a:rPr>
              <a:t>ready</a:t>
            </a:r>
            <a:r>
              <a:rPr lang="zh-CN" altLang="en-US" sz="2400" dirty="0">
                <a:solidFill>
                  <a:schemeClr val="tx1"/>
                </a:solidFill>
                <a:latin typeface="隶书" pitchFamily="49" charset="-122"/>
                <a:ea typeface="隶书" pitchFamily="49" charset="-122"/>
              </a:rPr>
              <a:t>变高，则结束等待，进入</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4</a:t>
            </a:r>
            <a:r>
              <a:rPr lang="zh-CN" altLang="en-US" sz="2400" dirty="0">
                <a:solidFill>
                  <a:schemeClr val="tx1"/>
                </a:solidFill>
                <a:latin typeface="隶书" pitchFamily="49" charset="-122"/>
                <a:ea typeface="隶书" pitchFamily="49" charset="-122"/>
              </a:rPr>
              <a:t>，否则继续插入</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W</a:t>
            </a:r>
            <a:endParaRPr lang="zh-CN" altLang="en-US" sz="2400" baseline="-250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16" name="Rectangle 316"/>
          <p:cNvSpPr>
            <a:spLocks noChangeArrowheads="1"/>
          </p:cNvSpPr>
          <p:nvPr/>
        </p:nvSpPr>
        <p:spPr bwMode="auto">
          <a:xfrm>
            <a:off x="2555875" y="352425"/>
            <a:ext cx="3744913" cy="576263"/>
          </a:xfrm>
          <a:prstGeom prst="rect">
            <a:avLst/>
          </a:prstGeom>
          <a:noFill/>
          <a:ln w="9525">
            <a:noFill/>
            <a:miter lim="800000"/>
            <a:headEnd/>
            <a:tailEnd/>
          </a:ln>
          <a:effectLst/>
        </p:spPr>
        <p:txBody>
          <a:bodyPr lIns="92075" tIns="46038" rIns="92075" bIns="46038" anchor="ctr"/>
          <a:lstStyle/>
          <a:p>
            <a:pPr algn="ctr">
              <a:defRPr/>
            </a:pPr>
            <a:r>
              <a:rPr lang="zh-CN" altLang="en-US" sz="2800" b="1" dirty="0">
                <a:solidFill>
                  <a:srgbClr val="0000FF"/>
                </a:solidFill>
                <a:effectLst>
                  <a:outerShdw blurRad="38100" dist="38100" dir="2700000" algn="tl">
                    <a:srgbClr val="C0C0C0"/>
                  </a:outerShdw>
                </a:effectLst>
                <a:latin typeface="隶书" pitchFamily="49" charset="-122"/>
                <a:ea typeface="隶书" pitchFamily="49" charset="-122"/>
              </a:rPr>
              <a:t>三种时钟周期</a:t>
            </a:r>
          </a:p>
        </p:txBody>
      </p:sp>
      <p:grpSp>
        <p:nvGrpSpPr>
          <p:cNvPr id="65539" name="Group 319"/>
          <p:cNvGrpSpPr>
            <a:grpSpLocks/>
          </p:cNvGrpSpPr>
          <p:nvPr/>
        </p:nvGrpSpPr>
        <p:grpSpPr bwMode="auto">
          <a:xfrm>
            <a:off x="323850" y="1143000"/>
            <a:ext cx="8497888" cy="2770188"/>
            <a:chOff x="249" y="1005"/>
            <a:chExt cx="5353" cy="1745"/>
          </a:xfrm>
        </p:grpSpPr>
        <p:sp>
          <p:nvSpPr>
            <p:cNvPr id="65543" name="Line 157"/>
            <p:cNvSpPr>
              <a:spLocks noChangeShapeType="1"/>
            </p:cNvSpPr>
            <p:nvPr/>
          </p:nvSpPr>
          <p:spPr bwMode="auto">
            <a:xfrm>
              <a:off x="930" y="1344"/>
              <a:ext cx="0" cy="1361"/>
            </a:xfrm>
            <a:prstGeom prst="line">
              <a:avLst/>
            </a:prstGeom>
            <a:noFill/>
            <a:ln w="9525">
              <a:solidFill>
                <a:schemeClr val="tx1"/>
              </a:solidFill>
              <a:prstDash val="dash"/>
              <a:round/>
              <a:headEnd/>
              <a:tailEnd/>
            </a:ln>
          </p:spPr>
          <p:txBody>
            <a:bodyPr/>
            <a:lstStyle/>
            <a:p>
              <a:endParaRPr lang="zh-CN" altLang="en-US"/>
            </a:p>
          </p:txBody>
        </p:sp>
        <p:sp>
          <p:nvSpPr>
            <p:cNvPr id="65544" name="Line 158"/>
            <p:cNvSpPr>
              <a:spLocks noChangeShapeType="1"/>
            </p:cNvSpPr>
            <p:nvPr/>
          </p:nvSpPr>
          <p:spPr bwMode="auto">
            <a:xfrm>
              <a:off x="1293" y="1344"/>
              <a:ext cx="0" cy="408"/>
            </a:xfrm>
            <a:prstGeom prst="line">
              <a:avLst/>
            </a:prstGeom>
            <a:noFill/>
            <a:ln w="9525">
              <a:solidFill>
                <a:schemeClr val="tx1"/>
              </a:solidFill>
              <a:prstDash val="dash"/>
              <a:round/>
              <a:headEnd/>
              <a:tailEnd/>
            </a:ln>
          </p:spPr>
          <p:txBody>
            <a:bodyPr/>
            <a:lstStyle/>
            <a:p>
              <a:endParaRPr lang="zh-CN" altLang="en-US"/>
            </a:p>
          </p:txBody>
        </p:sp>
        <p:sp>
          <p:nvSpPr>
            <p:cNvPr id="65545" name="Line 159"/>
            <p:cNvSpPr>
              <a:spLocks noChangeShapeType="1"/>
            </p:cNvSpPr>
            <p:nvPr/>
          </p:nvSpPr>
          <p:spPr bwMode="auto">
            <a:xfrm>
              <a:off x="2744" y="1344"/>
              <a:ext cx="0" cy="861"/>
            </a:xfrm>
            <a:prstGeom prst="line">
              <a:avLst/>
            </a:prstGeom>
            <a:noFill/>
            <a:ln w="9525">
              <a:solidFill>
                <a:schemeClr val="tx1"/>
              </a:solidFill>
              <a:prstDash val="dash"/>
              <a:round/>
              <a:headEnd/>
              <a:tailEnd/>
            </a:ln>
          </p:spPr>
          <p:txBody>
            <a:bodyPr/>
            <a:lstStyle/>
            <a:p>
              <a:endParaRPr lang="zh-CN" altLang="en-US"/>
            </a:p>
          </p:txBody>
        </p:sp>
        <p:sp>
          <p:nvSpPr>
            <p:cNvPr id="65546" name="Line 223"/>
            <p:cNvSpPr>
              <a:spLocks noChangeShapeType="1"/>
            </p:cNvSpPr>
            <p:nvPr/>
          </p:nvSpPr>
          <p:spPr bwMode="auto">
            <a:xfrm>
              <a:off x="930" y="1661"/>
              <a:ext cx="3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5547" name="Rectangle 224"/>
            <p:cNvSpPr>
              <a:spLocks noChangeArrowheads="1"/>
            </p:cNvSpPr>
            <p:nvPr/>
          </p:nvSpPr>
          <p:spPr bwMode="auto">
            <a:xfrm>
              <a:off x="1383" y="1522"/>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时钟周期</a:t>
              </a:r>
              <a:endParaRPr kumimoji="1" lang="zh-CN" altLang="en-US" sz="2400">
                <a:latin typeface="Verdana" pitchFamily="34" charset="0"/>
                <a:ea typeface="隶书" pitchFamily="49" charset="-122"/>
              </a:endParaRPr>
            </a:p>
          </p:txBody>
        </p:sp>
        <p:sp>
          <p:nvSpPr>
            <p:cNvPr id="65548" name="Line 225"/>
            <p:cNvSpPr>
              <a:spLocks noChangeShapeType="1"/>
            </p:cNvSpPr>
            <p:nvPr/>
          </p:nvSpPr>
          <p:spPr bwMode="auto">
            <a:xfrm>
              <a:off x="930" y="1979"/>
              <a:ext cx="1814"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5549" name="Line 226"/>
            <p:cNvSpPr>
              <a:spLocks noChangeShapeType="1"/>
            </p:cNvSpPr>
            <p:nvPr/>
          </p:nvSpPr>
          <p:spPr bwMode="auto">
            <a:xfrm>
              <a:off x="4558" y="1343"/>
              <a:ext cx="0" cy="862"/>
            </a:xfrm>
            <a:prstGeom prst="line">
              <a:avLst/>
            </a:prstGeom>
            <a:noFill/>
            <a:ln w="9525">
              <a:solidFill>
                <a:schemeClr val="tx1"/>
              </a:solidFill>
              <a:prstDash val="dash"/>
              <a:round/>
              <a:headEnd/>
              <a:tailEnd/>
            </a:ln>
          </p:spPr>
          <p:txBody>
            <a:bodyPr/>
            <a:lstStyle/>
            <a:p>
              <a:endParaRPr lang="zh-CN" altLang="en-US"/>
            </a:p>
          </p:txBody>
        </p:sp>
        <p:sp>
          <p:nvSpPr>
            <p:cNvPr id="65550" name="Line 227"/>
            <p:cNvSpPr>
              <a:spLocks noChangeShapeType="1"/>
            </p:cNvSpPr>
            <p:nvPr/>
          </p:nvSpPr>
          <p:spPr bwMode="auto">
            <a:xfrm>
              <a:off x="2745" y="1979"/>
              <a:ext cx="181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5551" name="Line 228"/>
            <p:cNvSpPr>
              <a:spLocks noChangeShapeType="1"/>
            </p:cNvSpPr>
            <p:nvPr/>
          </p:nvSpPr>
          <p:spPr bwMode="auto">
            <a:xfrm>
              <a:off x="5193" y="1298"/>
              <a:ext cx="0" cy="1361"/>
            </a:xfrm>
            <a:prstGeom prst="line">
              <a:avLst/>
            </a:prstGeom>
            <a:noFill/>
            <a:ln w="9525">
              <a:solidFill>
                <a:schemeClr val="tx1"/>
              </a:solidFill>
              <a:prstDash val="dash"/>
              <a:round/>
              <a:headEnd/>
              <a:tailEnd/>
            </a:ln>
          </p:spPr>
          <p:txBody>
            <a:bodyPr/>
            <a:lstStyle/>
            <a:p>
              <a:endParaRPr lang="zh-CN" altLang="en-US"/>
            </a:p>
          </p:txBody>
        </p:sp>
        <p:sp>
          <p:nvSpPr>
            <p:cNvPr id="65552" name="Line 229"/>
            <p:cNvSpPr>
              <a:spLocks noChangeShapeType="1"/>
            </p:cNvSpPr>
            <p:nvPr/>
          </p:nvSpPr>
          <p:spPr bwMode="auto">
            <a:xfrm>
              <a:off x="930" y="2523"/>
              <a:ext cx="42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5553" name="Rectangle 230"/>
            <p:cNvSpPr>
              <a:spLocks noChangeArrowheads="1"/>
            </p:cNvSpPr>
            <p:nvPr/>
          </p:nvSpPr>
          <p:spPr bwMode="auto">
            <a:xfrm>
              <a:off x="1429"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5554" name="Rectangle 231"/>
            <p:cNvSpPr>
              <a:spLocks noChangeArrowheads="1"/>
            </p:cNvSpPr>
            <p:nvPr/>
          </p:nvSpPr>
          <p:spPr bwMode="auto">
            <a:xfrm>
              <a:off x="3291" y="1979"/>
              <a:ext cx="768"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总线周期</a:t>
              </a:r>
              <a:endParaRPr kumimoji="1" lang="zh-CN" altLang="en-US" sz="2400">
                <a:latin typeface="Verdana" pitchFamily="34" charset="0"/>
                <a:ea typeface="隶书" pitchFamily="49" charset="-122"/>
              </a:endParaRPr>
            </a:p>
          </p:txBody>
        </p:sp>
        <p:sp>
          <p:nvSpPr>
            <p:cNvPr id="65555" name="Rectangle 232"/>
            <p:cNvSpPr>
              <a:spLocks noChangeArrowheads="1"/>
            </p:cNvSpPr>
            <p:nvPr/>
          </p:nvSpPr>
          <p:spPr bwMode="auto">
            <a:xfrm>
              <a:off x="2611" y="2520"/>
              <a:ext cx="767" cy="230"/>
            </a:xfrm>
            <a:prstGeom prst="rect">
              <a:avLst/>
            </a:prstGeom>
            <a:noFill/>
            <a:ln w="9525">
              <a:noFill/>
              <a:miter lim="800000"/>
              <a:headEnd/>
              <a:tailEnd/>
            </a:ln>
          </p:spPr>
          <p:txBody>
            <a:bodyPr wrap="none" lIns="0" tIns="0" rIns="0" bIns="0">
              <a:spAutoFit/>
            </a:bodyPr>
            <a:lstStyle/>
            <a:p>
              <a:r>
                <a:rPr kumimoji="1" lang="zh-CN" altLang="en-US" sz="2400">
                  <a:solidFill>
                    <a:srgbClr val="000000"/>
                  </a:solidFill>
                  <a:latin typeface="宋体" pitchFamily="2" charset="-122"/>
                  <a:ea typeface="隶书" pitchFamily="49" charset="-122"/>
                </a:rPr>
                <a:t>指令周期</a:t>
              </a:r>
              <a:endParaRPr kumimoji="1" lang="zh-CN" altLang="en-US" sz="2400">
                <a:latin typeface="Verdana" pitchFamily="34" charset="0"/>
                <a:ea typeface="隶书" pitchFamily="49" charset="-122"/>
              </a:endParaRPr>
            </a:p>
          </p:txBody>
        </p:sp>
        <p:sp>
          <p:nvSpPr>
            <p:cNvPr id="65556" name="Rectangle 114"/>
            <p:cNvSpPr>
              <a:spLocks noChangeArrowheads="1"/>
            </p:cNvSpPr>
            <p:nvPr/>
          </p:nvSpPr>
          <p:spPr bwMode="auto">
            <a:xfrm>
              <a:off x="249" y="1237"/>
              <a:ext cx="217" cy="172"/>
            </a:xfrm>
            <a:prstGeom prst="rect">
              <a:avLst/>
            </a:prstGeom>
            <a:noFill/>
            <a:ln w="12700">
              <a:noFill/>
              <a:miter lim="800000"/>
              <a:headEnd/>
              <a:tailEnd/>
            </a:ln>
          </p:spPr>
          <p:txBody>
            <a:bodyPr wrap="none" lIns="0" tIns="0" rIns="0" bIns="0">
              <a:spAutoFit/>
            </a:bodyPr>
            <a:lstStyle/>
            <a:p>
              <a:r>
                <a:rPr kumimoji="1" lang="en-US" altLang="zh-CN">
                  <a:solidFill>
                    <a:srgbClr val="000000"/>
                  </a:solidFill>
                  <a:latin typeface="宋体" pitchFamily="2" charset="-122"/>
                </a:rPr>
                <a:t>CLK</a:t>
              </a:r>
              <a:endParaRPr kumimoji="1" lang="en-US" altLang="zh-CN" sz="2400">
                <a:latin typeface="Verdana" pitchFamily="34" charset="0"/>
              </a:endParaRPr>
            </a:p>
          </p:txBody>
        </p:sp>
        <p:sp>
          <p:nvSpPr>
            <p:cNvPr id="65557" name="Rectangle 222"/>
            <p:cNvSpPr>
              <a:spLocks noChangeArrowheads="1"/>
            </p:cNvSpPr>
            <p:nvPr/>
          </p:nvSpPr>
          <p:spPr bwMode="auto">
            <a:xfrm>
              <a:off x="4740" y="1162"/>
              <a:ext cx="144" cy="173"/>
            </a:xfrm>
            <a:prstGeom prst="rect">
              <a:avLst/>
            </a:prstGeom>
            <a:noFill/>
            <a:ln w="12700">
              <a:noFill/>
              <a:miter lim="800000"/>
              <a:headEnd/>
              <a:tailEnd/>
            </a:ln>
          </p:spPr>
          <p:txBody>
            <a:bodyPr wrap="none" lIns="0" tIns="0" rIns="0" bIns="0">
              <a:spAutoFit/>
            </a:bodyPr>
            <a:lstStyle/>
            <a:p>
              <a:r>
                <a:rPr kumimoji="1" lang="en-US" altLang="zh-CN" b="1">
                  <a:solidFill>
                    <a:srgbClr val="000000"/>
                  </a:solidFill>
                </a:rPr>
                <a:t>…</a:t>
              </a:r>
              <a:endParaRPr kumimoji="1" lang="en-US" altLang="zh-CN" sz="2400" b="1">
                <a:latin typeface="Verdana" pitchFamily="34" charset="0"/>
              </a:endParaRPr>
            </a:p>
          </p:txBody>
        </p:sp>
        <p:sp>
          <p:nvSpPr>
            <p:cNvPr id="65558" name="Line 246"/>
            <p:cNvSpPr>
              <a:spLocks noChangeShapeType="1"/>
            </p:cNvSpPr>
            <p:nvPr/>
          </p:nvSpPr>
          <p:spPr bwMode="auto">
            <a:xfrm>
              <a:off x="611" y="1385"/>
              <a:ext cx="136" cy="0"/>
            </a:xfrm>
            <a:prstGeom prst="line">
              <a:avLst/>
            </a:prstGeom>
            <a:noFill/>
            <a:ln w="12700">
              <a:solidFill>
                <a:schemeClr val="tx1"/>
              </a:solidFill>
              <a:round/>
              <a:headEnd/>
              <a:tailEnd/>
            </a:ln>
          </p:spPr>
          <p:txBody>
            <a:bodyPr/>
            <a:lstStyle/>
            <a:p>
              <a:endParaRPr lang="zh-CN" altLang="en-US"/>
            </a:p>
          </p:txBody>
        </p:sp>
        <p:sp>
          <p:nvSpPr>
            <p:cNvPr id="65559" name="Line 247"/>
            <p:cNvSpPr>
              <a:spLocks noChangeShapeType="1"/>
            </p:cNvSpPr>
            <p:nvPr/>
          </p:nvSpPr>
          <p:spPr bwMode="auto">
            <a:xfrm flipV="1">
              <a:off x="747" y="1204"/>
              <a:ext cx="45" cy="181"/>
            </a:xfrm>
            <a:prstGeom prst="line">
              <a:avLst/>
            </a:prstGeom>
            <a:noFill/>
            <a:ln w="12700">
              <a:solidFill>
                <a:schemeClr val="tx1"/>
              </a:solidFill>
              <a:round/>
              <a:headEnd/>
              <a:tailEnd/>
            </a:ln>
          </p:spPr>
          <p:txBody>
            <a:bodyPr/>
            <a:lstStyle/>
            <a:p>
              <a:endParaRPr lang="zh-CN" altLang="en-US"/>
            </a:p>
          </p:txBody>
        </p:sp>
        <p:sp>
          <p:nvSpPr>
            <p:cNvPr id="65560" name="Line 248"/>
            <p:cNvSpPr>
              <a:spLocks noChangeShapeType="1"/>
            </p:cNvSpPr>
            <p:nvPr/>
          </p:nvSpPr>
          <p:spPr bwMode="auto">
            <a:xfrm>
              <a:off x="792" y="1201"/>
              <a:ext cx="136" cy="0"/>
            </a:xfrm>
            <a:prstGeom prst="line">
              <a:avLst/>
            </a:prstGeom>
            <a:noFill/>
            <a:ln w="12700">
              <a:solidFill>
                <a:schemeClr val="tx1"/>
              </a:solidFill>
              <a:round/>
              <a:headEnd/>
              <a:tailEnd/>
            </a:ln>
          </p:spPr>
          <p:txBody>
            <a:bodyPr/>
            <a:lstStyle/>
            <a:p>
              <a:endParaRPr lang="zh-CN" altLang="en-US"/>
            </a:p>
          </p:txBody>
        </p:sp>
        <p:sp>
          <p:nvSpPr>
            <p:cNvPr id="65561" name="Line 249"/>
            <p:cNvSpPr>
              <a:spLocks noChangeShapeType="1"/>
            </p:cNvSpPr>
            <p:nvPr/>
          </p:nvSpPr>
          <p:spPr bwMode="auto">
            <a:xfrm flipH="1" flipV="1">
              <a:off x="928" y="1196"/>
              <a:ext cx="46" cy="189"/>
            </a:xfrm>
            <a:prstGeom prst="line">
              <a:avLst/>
            </a:prstGeom>
            <a:noFill/>
            <a:ln w="12700">
              <a:solidFill>
                <a:schemeClr val="tx1"/>
              </a:solidFill>
              <a:round/>
              <a:headEnd/>
              <a:tailEnd/>
            </a:ln>
          </p:spPr>
          <p:txBody>
            <a:bodyPr/>
            <a:lstStyle/>
            <a:p>
              <a:endParaRPr lang="zh-CN" altLang="en-US"/>
            </a:p>
          </p:txBody>
        </p:sp>
        <p:sp>
          <p:nvSpPr>
            <p:cNvPr id="65562" name="Line 250"/>
            <p:cNvSpPr>
              <a:spLocks noChangeShapeType="1"/>
            </p:cNvSpPr>
            <p:nvPr/>
          </p:nvSpPr>
          <p:spPr bwMode="auto">
            <a:xfrm>
              <a:off x="974" y="1393"/>
              <a:ext cx="136" cy="0"/>
            </a:xfrm>
            <a:prstGeom prst="line">
              <a:avLst/>
            </a:prstGeom>
            <a:noFill/>
            <a:ln w="12700">
              <a:solidFill>
                <a:schemeClr val="tx1"/>
              </a:solidFill>
              <a:round/>
              <a:headEnd/>
              <a:tailEnd/>
            </a:ln>
          </p:spPr>
          <p:txBody>
            <a:bodyPr/>
            <a:lstStyle/>
            <a:p>
              <a:endParaRPr lang="zh-CN" altLang="en-US"/>
            </a:p>
          </p:txBody>
        </p:sp>
        <p:sp>
          <p:nvSpPr>
            <p:cNvPr id="65563" name="Line 251"/>
            <p:cNvSpPr>
              <a:spLocks noChangeShapeType="1"/>
            </p:cNvSpPr>
            <p:nvPr/>
          </p:nvSpPr>
          <p:spPr bwMode="auto">
            <a:xfrm flipV="1">
              <a:off x="1110" y="1212"/>
              <a:ext cx="45" cy="181"/>
            </a:xfrm>
            <a:prstGeom prst="line">
              <a:avLst/>
            </a:prstGeom>
            <a:noFill/>
            <a:ln w="12700">
              <a:solidFill>
                <a:schemeClr val="tx1"/>
              </a:solidFill>
              <a:round/>
              <a:headEnd/>
              <a:tailEnd/>
            </a:ln>
          </p:spPr>
          <p:txBody>
            <a:bodyPr/>
            <a:lstStyle/>
            <a:p>
              <a:endParaRPr lang="zh-CN" altLang="en-US"/>
            </a:p>
          </p:txBody>
        </p:sp>
        <p:sp>
          <p:nvSpPr>
            <p:cNvPr id="65564" name="Line 252"/>
            <p:cNvSpPr>
              <a:spLocks noChangeShapeType="1"/>
            </p:cNvSpPr>
            <p:nvPr/>
          </p:nvSpPr>
          <p:spPr bwMode="auto">
            <a:xfrm>
              <a:off x="1155" y="1209"/>
              <a:ext cx="136" cy="0"/>
            </a:xfrm>
            <a:prstGeom prst="line">
              <a:avLst/>
            </a:prstGeom>
            <a:noFill/>
            <a:ln w="12700">
              <a:solidFill>
                <a:schemeClr val="tx1"/>
              </a:solidFill>
              <a:round/>
              <a:headEnd/>
              <a:tailEnd/>
            </a:ln>
          </p:spPr>
          <p:txBody>
            <a:bodyPr/>
            <a:lstStyle/>
            <a:p>
              <a:endParaRPr lang="zh-CN" altLang="en-US"/>
            </a:p>
          </p:txBody>
        </p:sp>
        <p:sp>
          <p:nvSpPr>
            <p:cNvPr id="65565" name="Line 253"/>
            <p:cNvSpPr>
              <a:spLocks noChangeShapeType="1"/>
            </p:cNvSpPr>
            <p:nvPr/>
          </p:nvSpPr>
          <p:spPr bwMode="auto">
            <a:xfrm flipH="1" flipV="1">
              <a:off x="1291" y="1204"/>
              <a:ext cx="46" cy="189"/>
            </a:xfrm>
            <a:prstGeom prst="line">
              <a:avLst/>
            </a:prstGeom>
            <a:noFill/>
            <a:ln w="12700">
              <a:solidFill>
                <a:schemeClr val="tx1"/>
              </a:solidFill>
              <a:round/>
              <a:headEnd/>
              <a:tailEnd/>
            </a:ln>
          </p:spPr>
          <p:txBody>
            <a:bodyPr/>
            <a:lstStyle/>
            <a:p>
              <a:endParaRPr lang="zh-CN" altLang="en-US"/>
            </a:p>
          </p:txBody>
        </p:sp>
        <p:sp>
          <p:nvSpPr>
            <p:cNvPr id="65566" name="Line 254"/>
            <p:cNvSpPr>
              <a:spLocks noChangeShapeType="1"/>
            </p:cNvSpPr>
            <p:nvPr/>
          </p:nvSpPr>
          <p:spPr bwMode="auto">
            <a:xfrm>
              <a:off x="1338" y="1385"/>
              <a:ext cx="136" cy="0"/>
            </a:xfrm>
            <a:prstGeom prst="line">
              <a:avLst/>
            </a:prstGeom>
            <a:noFill/>
            <a:ln w="12700">
              <a:solidFill>
                <a:schemeClr val="tx1"/>
              </a:solidFill>
              <a:round/>
              <a:headEnd/>
              <a:tailEnd/>
            </a:ln>
          </p:spPr>
          <p:txBody>
            <a:bodyPr/>
            <a:lstStyle/>
            <a:p>
              <a:endParaRPr lang="zh-CN" altLang="en-US"/>
            </a:p>
          </p:txBody>
        </p:sp>
        <p:sp>
          <p:nvSpPr>
            <p:cNvPr id="65567" name="Line 255"/>
            <p:cNvSpPr>
              <a:spLocks noChangeShapeType="1"/>
            </p:cNvSpPr>
            <p:nvPr/>
          </p:nvSpPr>
          <p:spPr bwMode="auto">
            <a:xfrm flipV="1">
              <a:off x="1474" y="1204"/>
              <a:ext cx="45" cy="181"/>
            </a:xfrm>
            <a:prstGeom prst="line">
              <a:avLst/>
            </a:prstGeom>
            <a:noFill/>
            <a:ln w="12700">
              <a:solidFill>
                <a:schemeClr val="tx1"/>
              </a:solidFill>
              <a:round/>
              <a:headEnd/>
              <a:tailEnd/>
            </a:ln>
          </p:spPr>
          <p:txBody>
            <a:bodyPr/>
            <a:lstStyle/>
            <a:p>
              <a:endParaRPr lang="zh-CN" altLang="en-US"/>
            </a:p>
          </p:txBody>
        </p:sp>
        <p:sp>
          <p:nvSpPr>
            <p:cNvPr id="65568" name="Line 256"/>
            <p:cNvSpPr>
              <a:spLocks noChangeShapeType="1"/>
            </p:cNvSpPr>
            <p:nvPr/>
          </p:nvSpPr>
          <p:spPr bwMode="auto">
            <a:xfrm>
              <a:off x="1519" y="1201"/>
              <a:ext cx="136" cy="0"/>
            </a:xfrm>
            <a:prstGeom prst="line">
              <a:avLst/>
            </a:prstGeom>
            <a:noFill/>
            <a:ln w="12700">
              <a:solidFill>
                <a:schemeClr val="tx1"/>
              </a:solidFill>
              <a:round/>
              <a:headEnd/>
              <a:tailEnd/>
            </a:ln>
          </p:spPr>
          <p:txBody>
            <a:bodyPr/>
            <a:lstStyle/>
            <a:p>
              <a:endParaRPr lang="zh-CN" altLang="en-US"/>
            </a:p>
          </p:txBody>
        </p:sp>
        <p:sp>
          <p:nvSpPr>
            <p:cNvPr id="65569" name="Line 257"/>
            <p:cNvSpPr>
              <a:spLocks noChangeShapeType="1"/>
            </p:cNvSpPr>
            <p:nvPr/>
          </p:nvSpPr>
          <p:spPr bwMode="auto">
            <a:xfrm flipH="1" flipV="1">
              <a:off x="1655" y="1196"/>
              <a:ext cx="46" cy="189"/>
            </a:xfrm>
            <a:prstGeom prst="line">
              <a:avLst/>
            </a:prstGeom>
            <a:noFill/>
            <a:ln w="12700">
              <a:solidFill>
                <a:schemeClr val="tx1"/>
              </a:solidFill>
              <a:round/>
              <a:headEnd/>
              <a:tailEnd/>
            </a:ln>
          </p:spPr>
          <p:txBody>
            <a:bodyPr/>
            <a:lstStyle/>
            <a:p>
              <a:endParaRPr lang="zh-CN" altLang="en-US"/>
            </a:p>
          </p:txBody>
        </p:sp>
        <p:sp>
          <p:nvSpPr>
            <p:cNvPr id="65570" name="Line 258"/>
            <p:cNvSpPr>
              <a:spLocks noChangeShapeType="1"/>
            </p:cNvSpPr>
            <p:nvPr/>
          </p:nvSpPr>
          <p:spPr bwMode="auto">
            <a:xfrm>
              <a:off x="1701" y="1393"/>
              <a:ext cx="136" cy="0"/>
            </a:xfrm>
            <a:prstGeom prst="line">
              <a:avLst/>
            </a:prstGeom>
            <a:noFill/>
            <a:ln w="12700">
              <a:solidFill>
                <a:schemeClr val="tx1"/>
              </a:solidFill>
              <a:round/>
              <a:headEnd/>
              <a:tailEnd/>
            </a:ln>
          </p:spPr>
          <p:txBody>
            <a:bodyPr/>
            <a:lstStyle/>
            <a:p>
              <a:endParaRPr lang="zh-CN" altLang="en-US"/>
            </a:p>
          </p:txBody>
        </p:sp>
        <p:sp>
          <p:nvSpPr>
            <p:cNvPr id="65571" name="Line 259"/>
            <p:cNvSpPr>
              <a:spLocks noChangeShapeType="1"/>
            </p:cNvSpPr>
            <p:nvPr/>
          </p:nvSpPr>
          <p:spPr bwMode="auto">
            <a:xfrm flipV="1">
              <a:off x="1837" y="1212"/>
              <a:ext cx="45" cy="181"/>
            </a:xfrm>
            <a:prstGeom prst="line">
              <a:avLst/>
            </a:prstGeom>
            <a:noFill/>
            <a:ln w="12700">
              <a:solidFill>
                <a:schemeClr val="tx1"/>
              </a:solidFill>
              <a:round/>
              <a:headEnd/>
              <a:tailEnd/>
            </a:ln>
          </p:spPr>
          <p:txBody>
            <a:bodyPr/>
            <a:lstStyle/>
            <a:p>
              <a:endParaRPr lang="zh-CN" altLang="en-US"/>
            </a:p>
          </p:txBody>
        </p:sp>
        <p:sp>
          <p:nvSpPr>
            <p:cNvPr id="65572" name="Line 260"/>
            <p:cNvSpPr>
              <a:spLocks noChangeShapeType="1"/>
            </p:cNvSpPr>
            <p:nvPr/>
          </p:nvSpPr>
          <p:spPr bwMode="auto">
            <a:xfrm>
              <a:off x="1882" y="1209"/>
              <a:ext cx="136" cy="0"/>
            </a:xfrm>
            <a:prstGeom prst="line">
              <a:avLst/>
            </a:prstGeom>
            <a:noFill/>
            <a:ln w="12700">
              <a:solidFill>
                <a:schemeClr val="tx1"/>
              </a:solidFill>
              <a:round/>
              <a:headEnd/>
              <a:tailEnd/>
            </a:ln>
          </p:spPr>
          <p:txBody>
            <a:bodyPr/>
            <a:lstStyle/>
            <a:p>
              <a:endParaRPr lang="zh-CN" altLang="en-US"/>
            </a:p>
          </p:txBody>
        </p:sp>
        <p:sp>
          <p:nvSpPr>
            <p:cNvPr id="65573" name="Line 261"/>
            <p:cNvSpPr>
              <a:spLocks noChangeShapeType="1"/>
            </p:cNvSpPr>
            <p:nvPr/>
          </p:nvSpPr>
          <p:spPr bwMode="auto">
            <a:xfrm flipH="1" flipV="1">
              <a:off x="2018" y="1204"/>
              <a:ext cx="46" cy="189"/>
            </a:xfrm>
            <a:prstGeom prst="line">
              <a:avLst/>
            </a:prstGeom>
            <a:noFill/>
            <a:ln w="12700">
              <a:solidFill>
                <a:schemeClr val="tx1"/>
              </a:solidFill>
              <a:round/>
              <a:headEnd/>
              <a:tailEnd/>
            </a:ln>
          </p:spPr>
          <p:txBody>
            <a:bodyPr/>
            <a:lstStyle/>
            <a:p>
              <a:endParaRPr lang="zh-CN" altLang="en-US"/>
            </a:p>
          </p:txBody>
        </p:sp>
        <p:sp>
          <p:nvSpPr>
            <p:cNvPr id="65574" name="Line 262"/>
            <p:cNvSpPr>
              <a:spLocks noChangeShapeType="1"/>
            </p:cNvSpPr>
            <p:nvPr/>
          </p:nvSpPr>
          <p:spPr bwMode="auto">
            <a:xfrm>
              <a:off x="2063" y="1393"/>
              <a:ext cx="136" cy="0"/>
            </a:xfrm>
            <a:prstGeom prst="line">
              <a:avLst/>
            </a:prstGeom>
            <a:noFill/>
            <a:ln w="12700">
              <a:solidFill>
                <a:schemeClr val="tx1"/>
              </a:solidFill>
              <a:round/>
              <a:headEnd/>
              <a:tailEnd/>
            </a:ln>
          </p:spPr>
          <p:txBody>
            <a:bodyPr/>
            <a:lstStyle/>
            <a:p>
              <a:endParaRPr lang="zh-CN" altLang="en-US"/>
            </a:p>
          </p:txBody>
        </p:sp>
        <p:sp>
          <p:nvSpPr>
            <p:cNvPr id="65575" name="Line 263"/>
            <p:cNvSpPr>
              <a:spLocks noChangeShapeType="1"/>
            </p:cNvSpPr>
            <p:nvPr/>
          </p:nvSpPr>
          <p:spPr bwMode="auto">
            <a:xfrm flipV="1">
              <a:off x="2199" y="1212"/>
              <a:ext cx="45" cy="181"/>
            </a:xfrm>
            <a:prstGeom prst="line">
              <a:avLst/>
            </a:prstGeom>
            <a:noFill/>
            <a:ln w="12700">
              <a:solidFill>
                <a:schemeClr val="tx1"/>
              </a:solidFill>
              <a:round/>
              <a:headEnd/>
              <a:tailEnd/>
            </a:ln>
          </p:spPr>
          <p:txBody>
            <a:bodyPr/>
            <a:lstStyle/>
            <a:p>
              <a:endParaRPr lang="zh-CN" altLang="en-US"/>
            </a:p>
          </p:txBody>
        </p:sp>
        <p:sp>
          <p:nvSpPr>
            <p:cNvPr id="65576" name="Line 264"/>
            <p:cNvSpPr>
              <a:spLocks noChangeShapeType="1"/>
            </p:cNvSpPr>
            <p:nvPr/>
          </p:nvSpPr>
          <p:spPr bwMode="auto">
            <a:xfrm>
              <a:off x="2244" y="1209"/>
              <a:ext cx="136" cy="0"/>
            </a:xfrm>
            <a:prstGeom prst="line">
              <a:avLst/>
            </a:prstGeom>
            <a:noFill/>
            <a:ln w="12700">
              <a:solidFill>
                <a:schemeClr val="tx1"/>
              </a:solidFill>
              <a:round/>
              <a:headEnd/>
              <a:tailEnd/>
            </a:ln>
          </p:spPr>
          <p:txBody>
            <a:bodyPr/>
            <a:lstStyle/>
            <a:p>
              <a:endParaRPr lang="zh-CN" altLang="en-US"/>
            </a:p>
          </p:txBody>
        </p:sp>
        <p:sp>
          <p:nvSpPr>
            <p:cNvPr id="65577" name="Line 265"/>
            <p:cNvSpPr>
              <a:spLocks noChangeShapeType="1"/>
            </p:cNvSpPr>
            <p:nvPr/>
          </p:nvSpPr>
          <p:spPr bwMode="auto">
            <a:xfrm flipH="1" flipV="1">
              <a:off x="2380" y="1204"/>
              <a:ext cx="46" cy="189"/>
            </a:xfrm>
            <a:prstGeom prst="line">
              <a:avLst/>
            </a:prstGeom>
            <a:noFill/>
            <a:ln w="12700">
              <a:solidFill>
                <a:schemeClr val="tx1"/>
              </a:solidFill>
              <a:round/>
              <a:headEnd/>
              <a:tailEnd/>
            </a:ln>
          </p:spPr>
          <p:txBody>
            <a:bodyPr/>
            <a:lstStyle/>
            <a:p>
              <a:endParaRPr lang="zh-CN" altLang="en-US"/>
            </a:p>
          </p:txBody>
        </p:sp>
        <p:sp>
          <p:nvSpPr>
            <p:cNvPr id="65578" name="Line 266"/>
            <p:cNvSpPr>
              <a:spLocks noChangeShapeType="1"/>
            </p:cNvSpPr>
            <p:nvPr/>
          </p:nvSpPr>
          <p:spPr bwMode="auto">
            <a:xfrm>
              <a:off x="2426" y="1401"/>
              <a:ext cx="136" cy="0"/>
            </a:xfrm>
            <a:prstGeom prst="line">
              <a:avLst/>
            </a:prstGeom>
            <a:noFill/>
            <a:ln w="12700">
              <a:solidFill>
                <a:schemeClr val="tx1"/>
              </a:solidFill>
              <a:round/>
              <a:headEnd/>
              <a:tailEnd/>
            </a:ln>
          </p:spPr>
          <p:txBody>
            <a:bodyPr/>
            <a:lstStyle/>
            <a:p>
              <a:endParaRPr lang="zh-CN" altLang="en-US"/>
            </a:p>
          </p:txBody>
        </p:sp>
        <p:sp>
          <p:nvSpPr>
            <p:cNvPr id="65579" name="Line 267"/>
            <p:cNvSpPr>
              <a:spLocks noChangeShapeType="1"/>
            </p:cNvSpPr>
            <p:nvPr/>
          </p:nvSpPr>
          <p:spPr bwMode="auto">
            <a:xfrm flipV="1">
              <a:off x="2562" y="1220"/>
              <a:ext cx="45" cy="181"/>
            </a:xfrm>
            <a:prstGeom prst="line">
              <a:avLst/>
            </a:prstGeom>
            <a:noFill/>
            <a:ln w="12700">
              <a:solidFill>
                <a:schemeClr val="tx1"/>
              </a:solidFill>
              <a:round/>
              <a:headEnd/>
              <a:tailEnd/>
            </a:ln>
          </p:spPr>
          <p:txBody>
            <a:bodyPr/>
            <a:lstStyle/>
            <a:p>
              <a:endParaRPr lang="zh-CN" altLang="en-US"/>
            </a:p>
          </p:txBody>
        </p:sp>
        <p:sp>
          <p:nvSpPr>
            <p:cNvPr id="65580" name="Line 268"/>
            <p:cNvSpPr>
              <a:spLocks noChangeShapeType="1"/>
            </p:cNvSpPr>
            <p:nvPr/>
          </p:nvSpPr>
          <p:spPr bwMode="auto">
            <a:xfrm>
              <a:off x="2607" y="1217"/>
              <a:ext cx="136" cy="0"/>
            </a:xfrm>
            <a:prstGeom prst="line">
              <a:avLst/>
            </a:prstGeom>
            <a:noFill/>
            <a:ln w="12700">
              <a:solidFill>
                <a:schemeClr val="tx1"/>
              </a:solidFill>
              <a:round/>
              <a:headEnd/>
              <a:tailEnd/>
            </a:ln>
          </p:spPr>
          <p:txBody>
            <a:bodyPr/>
            <a:lstStyle/>
            <a:p>
              <a:endParaRPr lang="zh-CN" altLang="en-US"/>
            </a:p>
          </p:txBody>
        </p:sp>
        <p:sp>
          <p:nvSpPr>
            <p:cNvPr id="65581" name="Line 269"/>
            <p:cNvSpPr>
              <a:spLocks noChangeShapeType="1"/>
            </p:cNvSpPr>
            <p:nvPr/>
          </p:nvSpPr>
          <p:spPr bwMode="auto">
            <a:xfrm flipH="1" flipV="1">
              <a:off x="2743" y="1212"/>
              <a:ext cx="46" cy="189"/>
            </a:xfrm>
            <a:prstGeom prst="line">
              <a:avLst/>
            </a:prstGeom>
            <a:noFill/>
            <a:ln w="12700">
              <a:solidFill>
                <a:schemeClr val="tx1"/>
              </a:solidFill>
              <a:round/>
              <a:headEnd/>
              <a:tailEnd/>
            </a:ln>
          </p:spPr>
          <p:txBody>
            <a:bodyPr/>
            <a:lstStyle/>
            <a:p>
              <a:endParaRPr lang="zh-CN" altLang="en-US"/>
            </a:p>
          </p:txBody>
        </p:sp>
        <p:sp>
          <p:nvSpPr>
            <p:cNvPr id="65582" name="Line 271"/>
            <p:cNvSpPr>
              <a:spLocks noChangeShapeType="1"/>
            </p:cNvSpPr>
            <p:nvPr/>
          </p:nvSpPr>
          <p:spPr bwMode="auto">
            <a:xfrm>
              <a:off x="2789" y="1394"/>
              <a:ext cx="136" cy="0"/>
            </a:xfrm>
            <a:prstGeom prst="line">
              <a:avLst/>
            </a:prstGeom>
            <a:noFill/>
            <a:ln w="12700">
              <a:solidFill>
                <a:schemeClr val="tx1"/>
              </a:solidFill>
              <a:round/>
              <a:headEnd/>
              <a:tailEnd/>
            </a:ln>
          </p:spPr>
          <p:txBody>
            <a:bodyPr/>
            <a:lstStyle/>
            <a:p>
              <a:endParaRPr lang="zh-CN" altLang="en-US"/>
            </a:p>
          </p:txBody>
        </p:sp>
        <p:sp>
          <p:nvSpPr>
            <p:cNvPr id="65583" name="Line 272"/>
            <p:cNvSpPr>
              <a:spLocks noChangeShapeType="1"/>
            </p:cNvSpPr>
            <p:nvPr/>
          </p:nvSpPr>
          <p:spPr bwMode="auto">
            <a:xfrm flipV="1">
              <a:off x="2925" y="1213"/>
              <a:ext cx="45" cy="181"/>
            </a:xfrm>
            <a:prstGeom prst="line">
              <a:avLst/>
            </a:prstGeom>
            <a:noFill/>
            <a:ln w="12700">
              <a:solidFill>
                <a:schemeClr val="tx1"/>
              </a:solidFill>
              <a:round/>
              <a:headEnd/>
              <a:tailEnd/>
            </a:ln>
          </p:spPr>
          <p:txBody>
            <a:bodyPr/>
            <a:lstStyle/>
            <a:p>
              <a:endParaRPr lang="zh-CN" altLang="en-US"/>
            </a:p>
          </p:txBody>
        </p:sp>
        <p:sp>
          <p:nvSpPr>
            <p:cNvPr id="65584" name="Line 273"/>
            <p:cNvSpPr>
              <a:spLocks noChangeShapeType="1"/>
            </p:cNvSpPr>
            <p:nvPr/>
          </p:nvSpPr>
          <p:spPr bwMode="auto">
            <a:xfrm>
              <a:off x="2970" y="1210"/>
              <a:ext cx="136" cy="0"/>
            </a:xfrm>
            <a:prstGeom prst="line">
              <a:avLst/>
            </a:prstGeom>
            <a:noFill/>
            <a:ln w="12700">
              <a:solidFill>
                <a:schemeClr val="tx1"/>
              </a:solidFill>
              <a:round/>
              <a:headEnd/>
              <a:tailEnd/>
            </a:ln>
          </p:spPr>
          <p:txBody>
            <a:bodyPr/>
            <a:lstStyle/>
            <a:p>
              <a:endParaRPr lang="zh-CN" altLang="en-US"/>
            </a:p>
          </p:txBody>
        </p:sp>
        <p:sp>
          <p:nvSpPr>
            <p:cNvPr id="65585" name="Line 274"/>
            <p:cNvSpPr>
              <a:spLocks noChangeShapeType="1"/>
            </p:cNvSpPr>
            <p:nvPr/>
          </p:nvSpPr>
          <p:spPr bwMode="auto">
            <a:xfrm flipH="1" flipV="1">
              <a:off x="3106" y="1205"/>
              <a:ext cx="46" cy="189"/>
            </a:xfrm>
            <a:prstGeom prst="line">
              <a:avLst/>
            </a:prstGeom>
            <a:noFill/>
            <a:ln w="12700">
              <a:solidFill>
                <a:schemeClr val="tx1"/>
              </a:solidFill>
              <a:round/>
              <a:headEnd/>
              <a:tailEnd/>
            </a:ln>
          </p:spPr>
          <p:txBody>
            <a:bodyPr/>
            <a:lstStyle/>
            <a:p>
              <a:endParaRPr lang="zh-CN" altLang="en-US"/>
            </a:p>
          </p:txBody>
        </p:sp>
        <p:sp>
          <p:nvSpPr>
            <p:cNvPr id="65586" name="Line 275"/>
            <p:cNvSpPr>
              <a:spLocks noChangeShapeType="1"/>
            </p:cNvSpPr>
            <p:nvPr/>
          </p:nvSpPr>
          <p:spPr bwMode="auto">
            <a:xfrm>
              <a:off x="3152" y="1402"/>
              <a:ext cx="136" cy="0"/>
            </a:xfrm>
            <a:prstGeom prst="line">
              <a:avLst/>
            </a:prstGeom>
            <a:noFill/>
            <a:ln w="12700">
              <a:solidFill>
                <a:schemeClr val="tx1"/>
              </a:solidFill>
              <a:round/>
              <a:headEnd/>
              <a:tailEnd/>
            </a:ln>
          </p:spPr>
          <p:txBody>
            <a:bodyPr/>
            <a:lstStyle/>
            <a:p>
              <a:endParaRPr lang="zh-CN" altLang="en-US"/>
            </a:p>
          </p:txBody>
        </p:sp>
        <p:sp>
          <p:nvSpPr>
            <p:cNvPr id="65587" name="Line 276"/>
            <p:cNvSpPr>
              <a:spLocks noChangeShapeType="1"/>
            </p:cNvSpPr>
            <p:nvPr/>
          </p:nvSpPr>
          <p:spPr bwMode="auto">
            <a:xfrm flipV="1">
              <a:off x="3288" y="1221"/>
              <a:ext cx="45" cy="181"/>
            </a:xfrm>
            <a:prstGeom prst="line">
              <a:avLst/>
            </a:prstGeom>
            <a:noFill/>
            <a:ln w="12700">
              <a:solidFill>
                <a:schemeClr val="tx1"/>
              </a:solidFill>
              <a:round/>
              <a:headEnd/>
              <a:tailEnd/>
            </a:ln>
          </p:spPr>
          <p:txBody>
            <a:bodyPr/>
            <a:lstStyle/>
            <a:p>
              <a:endParaRPr lang="zh-CN" altLang="en-US"/>
            </a:p>
          </p:txBody>
        </p:sp>
        <p:sp>
          <p:nvSpPr>
            <p:cNvPr id="65588" name="Line 277"/>
            <p:cNvSpPr>
              <a:spLocks noChangeShapeType="1"/>
            </p:cNvSpPr>
            <p:nvPr/>
          </p:nvSpPr>
          <p:spPr bwMode="auto">
            <a:xfrm>
              <a:off x="3333" y="1218"/>
              <a:ext cx="136" cy="0"/>
            </a:xfrm>
            <a:prstGeom prst="line">
              <a:avLst/>
            </a:prstGeom>
            <a:noFill/>
            <a:ln w="12700">
              <a:solidFill>
                <a:schemeClr val="tx1"/>
              </a:solidFill>
              <a:round/>
              <a:headEnd/>
              <a:tailEnd/>
            </a:ln>
          </p:spPr>
          <p:txBody>
            <a:bodyPr/>
            <a:lstStyle/>
            <a:p>
              <a:endParaRPr lang="zh-CN" altLang="en-US"/>
            </a:p>
          </p:txBody>
        </p:sp>
        <p:sp>
          <p:nvSpPr>
            <p:cNvPr id="65589" name="Line 278"/>
            <p:cNvSpPr>
              <a:spLocks noChangeShapeType="1"/>
            </p:cNvSpPr>
            <p:nvPr/>
          </p:nvSpPr>
          <p:spPr bwMode="auto">
            <a:xfrm flipH="1" flipV="1">
              <a:off x="3469" y="1213"/>
              <a:ext cx="46" cy="189"/>
            </a:xfrm>
            <a:prstGeom prst="line">
              <a:avLst/>
            </a:prstGeom>
            <a:noFill/>
            <a:ln w="12700">
              <a:solidFill>
                <a:schemeClr val="tx1"/>
              </a:solidFill>
              <a:round/>
              <a:headEnd/>
              <a:tailEnd/>
            </a:ln>
          </p:spPr>
          <p:txBody>
            <a:bodyPr/>
            <a:lstStyle/>
            <a:p>
              <a:endParaRPr lang="zh-CN" altLang="en-US"/>
            </a:p>
          </p:txBody>
        </p:sp>
        <p:sp>
          <p:nvSpPr>
            <p:cNvPr id="65590" name="Line 279"/>
            <p:cNvSpPr>
              <a:spLocks noChangeShapeType="1"/>
            </p:cNvSpPr>
            <p:nvPr/>
          </p:nvSpPr>
          <p:spPr bwMode="auto">
            <a:xfrm>
              <a:off x="3514" y="1402"/>
              <a:ext cx="136" cy="0"/>
            </a:xfrm>
            <a:prstGeom prst="line">
              <a:avLst/>
            </a:prstGeom>
            <a:noFill/>
            <a:ln w="12700">
              <a:solidFill>
                <a:schemeClr val="tx1"/>
              </a:solidFill>
              <a:round/>
              <a:headEnd/>
              <a:tailEnd/>
            </a:ln>
          </p:spPr>
          <p:txBody>
            <a:bodyPr/>
            <a:lstStyle/>
            <a:p>
              <a:endParaRPr lang="zh-CN" altLang="en-US"/>
            </a:p>
          </p:txBody>
        </p:sp>
        <p:sp>
          <p:nvSpPr>
            <p:cNvPr id="65591" name="Line 280"/>
            <p:cNvSpPr>
              <a:spLocks noChangeShapeType="1"/>
            </p:cNvSpPr>
            <p:nvPr/>
          </p:nvSpPr>
          <p:spPr bwMode="auto">
            <a:xfrm flipV="1">
              <a:off x="3650" y="1221"/>
              <a:ext cx="45" cy="181"/>
            </a:xfrm>
            <a:prstGeom prst="line">
              <a:avLst/>
            </a:prstGeom>
            <a:noFill/>
            <a:ln w="12700">
              <a:solidFill>
                <a:schemeClr val="tx1"/>
              </a:solidFill>
              <a:round/>
              <a:headEnd/>
              <a:tailEnd/>
            </a:ln>
          </p:spPr>
          <p:txBody>
            <a:bodyPr/>
            <a:lstStyle/>
            <a:p>
              <a:endParaRPr lang="zh-CN" altLang="en-US"/>
            </a:p>
          </p:txBody>
        </p:sp>
        <p:sp>
          <p:nvSpPr>
            <p:cNvPr id="65592" name="Line 281"/>
            <p:cNvSpPr>
              <a:spLocks noChangeShapeType="1"/>
            </p:cNvSpPr>
            <p:nvPr/>
          </p:nvSpPr>
          <p:spPr bwMode="auto">
            <a:xfrm>
              <a:off x="3695" y="1218"/>
              <a:ext cx="136" cy="0"/>
            </a:xfrm>
            <a:prstGeom prst="line">
              <a:avLst/>
            </a:prstGeom>
            <a:noFill/>
            <a:ln w="12700">
              <a:solidFill>
                <a:schemeClr val="tx1"/>
              </a:solidFill>
              <a:round/>
              <a:headEnd/>
              <a:tailEnd/>
            </a:ln>
          </p:spPr>
          <p:txBody>
            <a:bodyPr/>
            <a:lstStyle/>
            <a:p>
              <a:endParaRPr lang="zh-CN" altLang="en-US"/>
            </a:p>
          </p:txBody>
        </p:sp>
        <p:sp>
          <p:nvSpPr>
            <p:cNvPr id="65593" name="Line 282"/>
            <p:cNvSpPr>
              <a:spLocks noChangeShapeType="1"/>
            </p:cNvSpPr>
            <p:nvPr/>
          </p:nvSpPr>
          <p:spPr bwMode="auto">
            <a:xfrm flipH="1" flipV="1">
              <a:off x="3831" y="1213"/>
              <a:ext cx="46" cy="189"/>
            </a:xfrm>
            <a:prstGeom prst="line">
              <a:avLst/>
            </a:prstGeom>
            <a:noFill/>
            <a:ln w="12700">
              <a:solidFill>
                <a:schemeClr val="tx1"/>
              </a:solidFill>
              <a:round/>
              <a:headEnd/>
              <a:tailEnd/>
            </a:ln>
          </p:spPr>
          <p:txBody>
            <a:bodyPr/>
            <a:lstStyle/>
            <a:p>
              <a:endParaRPr lang="zh-CN" altLang="en-US"/>
            </a:p>
          </p:txBody>
        </p:sp>
        <p:sp>
          <p:nvSpPr>
            <p:cNvPr id="65594" name="Line 283"/>
            <p:cNvSpPr>
              <a:spLocks noChangeShapeType="1"/>
            </p:cNvSpPr>
            <p:nvPr/>
          </p:nvSpPr>
          <p:spPr bwMode="auto">
            <a:xfrm>
              <a:off x="3877" y="1410"/>
              <a:ext cx="136" cy="0"/>
            </a:xfrm>
            <a:prstGeom prst="line">
              <a:avLst/>
            </a:prstGeom>
            <a:noFill/>
            <a:ln w="12700">
              <a:solidFill>
                <a:schemeClr val="tx1"/>
              </a:solidFill>
              <a:round/>
              <a:headEnd/>
              <a:tailEnd/>
            </a:ln>
          </p:spPr>
          <p:txBody>
            <a:bodyPr/>
            <a:lstStyle/>
            <a:p>
              <a:endParaRPr lang="zh-CN" altLang="en-US"/>
            </a:p>
          </p:txBody>
        </p:sp>
        <p:sp>
          <p:nvSpPr>
            <p:cNvPr id="65595" name="Line 284"/>
            <p:cNvSpPr>
              <a:spLocks noChangeShapeType="1"/>
            </p:cNvSpPr>
            <p:nvPr/>
          </p:nvSpPr>
          <p:spPr bwMode="auto">
            <a:xfrm flipV="1">
              <a:off x="4013" y="1229"/>
              <a:ext cx="45" cy="181"/>
            </a:xfrm>
            <a:prstGeom prst="line">
              <a:avLst/>
            </a:prstGeom>
            <a:noFill/>
            <a:ln w="12700">
              <a:solidFill>
                <a:schemeClr val="tx1"/>
              </a:solidFill>
              <a:round/>
              <a:headEnd/>
              <a:tailEnd/>
            </a:ln>
          </p:spPr>
          <p:txBody>
            <a:bodyPr/>
            <a:lstStyle/>
            <a:p>
              <a:endParaRPr lang="zh-CN" altLang="en-US"/>
            </a:p>
          </p:txBody>
        </p:sp>
        <p:sp>
          <p:nvSpPr>
            <p:cNvPr id="65596" name="Line 285"/>
            <p:cNvSpPr>
              <a:spLocks noChangeShapeType="1"/>
            </p:cNvSpPr>
            <p:nvPr/>
          </p:nvSpPr>
          <p:spPr bwMode="auto">
            <a:xfrm>
              <a:off x="4058" y="1226"/>
              <a:ext cx="136" cy="0"/>
            </a:xfrm>
            <a:prstGeom prst="line">
              <a:avLst/>
            </a:prstGeom>
            <a:noFill/>
            <a:ln w="12700">
              <a:solidFill>
                <a:schemeClr val="tx1"/>
              </a:solidFill>
              <a:round/>
              <a:headEnd/>
              <a:tailEnd/>
            </a:ln>
          </p:spPr>
          <p:txBody>
            <a:bodyPr/>
            <a:lstStyle/>
            <a:p>
              <a:endParaRPr lang="zh-CN" altLang="en-US"/>
            </a:p>
          </p:txBody>
        </p:sp>
        <p:sp>
          <p:nvSpPr>
            <p:cNvPr id="65597" name="Line 286"/>
            <p:cNvSpPr>
              <a:spLocks noChangeShapeType="1"/>
            </p:cNvSpPr>
            <p:nvPr/>
          </p:nvSpPr>
          <p:spPr bwMode="auto">
            <a:xfrm flipH="1" flipV="1">
              <a:off x="4194" y="1221"/>
              <a:ext cx="46" cy="189"/>
            </a:xfrm>
            <a:prstGeom prst="line">
              <a:avLst/>
            </a:prstGeom>
            <a:noFill/>
            <a:ln w="12700">
              <a:solidFill>
                <a:schemeClr val="tx1"/>
              </a:solidFill>
              <a:round/>
              <a:headEnd/>
              <a:tailEnd/>
            </a:ln>
          </p:spPr>
          <p:txBody>
            <a:bodyPr/>
            <a:lstStyle/>
            <a:p>
              <a:endParaRPr lang="zh-CN" altLang="en-US"/>
            </a:p>
          </p:txBody>
        </p:sp>
        <p:sp>
          <p:nvSpPr>
            <p:cNvPr id="65598" name="Line 287"/>
            <p:cNvSpPr>
              <a:spLocks noChangeShapeType="1"/>
            </p:cNvSpPr>
            <p:nvPr/>
          </p:nvSpPr>
          <p:spPr bwMode="auto">
            <a:xfrm>
              <a:off x="4241" y="1402"/>
              <a:ext cx="136" cy="0"/>
            </a:xfrm>
            <a:prstGeom prst="line">
              <a:avLst/>
            </a:prstGeom>
            <a:noFill/>
            <a:ln w="12700">
              <a:solidFill>
                <a:schemeClr val="tx1"/>
              </a:solidFill>
              <a:round/>
              <a:headEnd/>
              <a:tailEnd/>
            </a:ln>
          </p:spPr>
          <p:txBody>
            <a:bodyPr/>
            <a:lstStyle/>
            <a:p>
              <a:endParaRPr lang="zh-CN" altLang="en-US"/>
            </a:p>
          </p:txBody>
        </p:sp>
        <p:sp>
          <p:nvSpPr>
            <p:cNvPr id="65599" name="Line 288"/>
            <p:cNvSpPr>
              <a:spLocks noChangeShapeType="1"/>
            </p:cNvSpPr>
            <p:nvPr/>
          </p:nvSpPr>
          <p:spPr bwMode="auto">
            <a:xfrm flipV="1">
              <a:off x="4377" y="1221"/>
              <a:ext cx="45" cy="181"/>
            </a:xfrm>
            <a:prstGeom prst="line">
              <a:avLst/>
            </a:prstGeom>
            <a:noFill/>
            <a:ln w="12700">
              <a:solidFill>
                <a:schemeClr val="tx1"/>
              </a:solidFill>
              <a:round/>
              <a:headEnd/>
              <a:tailEnd/>
            </a:ln>
          </p:spPr>
          <p:txBody>
            <a:bodyPr/>
            <a:lstStyle/>
            <a:p>
              <a:endParaRPr lang="zh-CN" altLang="en-US"/>
            </a:p>
          </p:txBody>
        </p:sp>
        <p:sp>
          <p:nvSpPr>
            <p:cNvPr id="65600" name="Line 289"/>
            <p:cNvSpPr>
              <a:spLocks noChangeShapeType="1"/>
            </p:cNvSpPr>
            <p:nvPr/>
          </p:nvSpPr>
          <p:spPr bwMode="auto">
            <a:xfrm>
              <a:off x="4422" y="1218"/>
              <a:ext cx="136" cy="0"/>
            </a:xfrm>
            <a:prstGeom prst="line">
              <a:avLst/>
            </a:prstGeom>
            <a:noFill/>
            <a:ln w="12700">
              <a:solidFill>
                <a:schemeClr val="tx1"/>
              </a:solidFill>
              <a:round/>
              <a:headEnd/>
              <a:tailEnd/>
            </a:ln>
          </p:spPr>
          <p:txBody>
            <a:bodyPr/>
            <a:lstStyle/>
            <a:p>
              <a:endParaRPr lang="zh-CN" altLang="en-US"/>
            </a:p>
          </p:txBody>
        </p:sp>
        <p:sp>
          <p:nvSpPr>
            <p:cNvPr id="65601" name="Line 295"/>
            <p:cNvSpPr>
              <a:spLocks noChangeShapeType="1"/>
            </p:cNvSpPr>
            <p:nvPr/>
          </p:nvSpPr>
          <p:spPr bwMode="auto">
            <a:xfrm>
              <a:off x="4876" y="1392"/>
              <a:ext cx="136" cy="0"/>
            </a:xfrm>
            <a:prstGeom prst="line">
              <a:avLst/>
            </a:prstGeom>
            <a:noFill/>
            <a:ln w="12700">
              <a:solidFill>
                <a:schemeClr val="tx1"/>
              </a:solidFill>
              <a:round/>
              <a:headEnd/>
              <a:tailEnd/>
            </a:ln>
          </p:spPr>
          <p:txBody>
            <a:bodyPr/>
            <a:lstStyle/>
            <a:p>
              <a:endParaRPr lang="zh-CN" altLang="en-US"/>
            </a:p>
          </p:txBody>
        </p:sp>
        <p:sp>
          <p:nvSpPr>
            <p:cNvPr id="65602" name="Line 296"/>
            <p:cNvSpPr>
              <a:spLocks noChangeShapeType="1"/>
            </p:cNvSpPr>
            <p:nvPr/>
          </p:nvSpPr>
          <p:spPr bwMode="auto">
            <a:xfrm flipV="1">
              <a:off x="5012" y="1211"/>
              <a:ext cx="45" cy="181"/>
            </a:xfrm>
            <a:prstGeom prst="line">
              <a:avLst/>
            </a:prstGeom>
            <a:noFill/>
            <a:ln w="12700">
              <a:solidFill>
                <a:schemeClr val="tx1"/>
              </a:solidFill>
              <a:round/>
              <a:headEnd/>
              <a:tailEnd/>
            </a:ln>
          </p:spPr>
          <p:txBody>
            <a:bodyPr/>
            <a:lstStyle/>
            <a:p>
              <a:endParaRPr lang="zh-CN" altLang="en-US"/>
            </a:p>
          </p:txBody>
        </p:sp>
        <p:sp>
          <p:nvSpPr>
            <p:cNvPr id="65603" name="Line 297"/>
            <p:cNvSpPr>
              <a:spLocks noChangeShapeType="1"/>
            </p:cNvSpPr>
            <p:nvPr/>
          </p:nvSpPr>
          <p:spPr bwMode="auto">
            <a:xfrm>
              <a:off x="5057" y="1208"/>
              <a:ext cx="136" cy="0"/>
            </a:xfrm>
            <a:prstGeom prst="line">
              <a:avLst/>
            </a:prstGeom>
            <a:noFill/>
            <a:ln w="12700">
              <a:solidFill>
                <a:schemeClr val="tx1"/>
              </a:solidFill>
              <a:round/>
              <a:headEnd/>
              <a:tailEnd/>
            </a:ln>
          </p:spPr>
          <p:txBody>
            <a:bodyPr/>
            <a:lstStyle/>
            <a:p>
              <a:endParaRPr lang="zh-CN" altLang="en-US"/>
            </a:p>
          </p:txBody>
        </p:sp>
        <p:sp>
          <p:nvSpPr>
            <p:cNvPr id="65604" name="Line 298"/>
            <p:cNvSpPr>
              <a:spLocks noChangeShapeType="1"/>
            </p:cNvSpPr>
            <p:nvPr/>
          </p:nvSpPr>
          <p:spPr bwMode="auto">
            <a:xfrm flipH="1" flipV="1">
              <a:off x="5193" y="1203"/>
              <a:ext cx="46" cy="189"/>
            </a:xfrm>
            <a:prstGeom prst="line">
              <a:avLst/>
            </a:prstGeom>
            <a:noFill/>
            <a:ln w="12700">
              <a:solidFill>
                <a:schemeClr val="tx1"/>
              </a:solidFill>
              <a:round/>
              <a:headEnd/>
              <a:tailEnd/>
            </a:ln>
          </p:spPr>
          <p:txBody>
            <a:bodyPr/>
            <a:lstStyle/>
            <a:p>
              <a:endParaRPr lang="zh-CN" altLang="en-US"/>
            </a:p>
          </p:txBody>
        </p:sp>
        <p:sp>
          <p:nvSpPr>
            <p:cNvPr id="65605" name="Line 299"/>
            <p:cNvSpPr>
              <a:spLocks noChangeShapeType="1"/>
            </p:cNvSpPr>
            <p:nvPr/>
          </p:nvSpPr>
          <p:spPr bwMode="auto">
            <a:xfrm>
              <a:off x="5239" y="1400"/>
              <a:ext cx="136" cy="0"/>
            </a:xfrm>
            <a:prstGeom prst="line">
              <a:avLst/>
            </a:prstGeom>
            <a:noFill/>
            <a:ln w="12700">
              <a:solidFill>
                <a:schemeClr val="tx1"/>
              </a:solidFill>
              <a:round/>
              <a:headEnd/>
              <a:tailEnd/>
            </a:ln>
          </p:spPr>
          <p:txBody>
            <a:bodyPr/>
            <a:lstStyle/>
            <a:p>
              <a:endParaRPr lang="zh-CN" altLang="en-US"/>
            </a:p>
          </p:txBody>
        </p:sp>
        <p:sp>
          <p:nvSpPr>
            <p:cNvPr id="65606" name="Line 300"/>
            <p:cNvSpPr>
              <a:spLocks noChangeShapeType="1"/>
            </p:cNvSpPr>
            <p:nvPr/>
          </p:nvSpPr>
          <p:spPr bwMode="auto">
            <a:xfrm flipV="1">
              <a:off x="5375" y="1219"/>
              <a:ext cx="45" cy="181"/>
            </a:xfrm>
            <a:prstGeom prst="line">
              <a:avLst/>
            </a:prstGeom>
            <a:noFill/>
            <a:ln w="12700">
              <a:solidFill>
                <a:schemeClr val="tx1"/>
              </a:solidFill>
              <a:round/>
              <a:headEnd/>
              <a:tailEnd/>
            </a:ln>
          </p:spPr>
          <p:txBody>
            <a:bodyPr/>
            <a:lstStyle/>
            <a:p>
              <a:endParaRPr lang="zh-CN" altLang="en-US"/>
            </a:p>
          </p:txBody>
        </p:sp>
        <p:sp>
          <p:nvSpPr>
            <p:cNvPr id="65607" name="Line 301"/>
            <p:cNvSpPr>
              <a:spLocks noChangeShapeType="1"/>
            </p:cNvSpPr>
            <p:nvPr/>
          </p:nvSpPr>
          <p:spPr bwMode="auto">
            <a:xfrm>
              <a:off x="5420" y="1216"/>
              <a:ext cx="136" cy="0"/>
            </a:xfrm>
            <a:prstGeom prst="line">
              <a:avLst/>
            </a:prstGeom>
            <a:noFill/>
            <a:ln w="12700">
              <a:solidFill>
                <a:schemeClr val="tx1"/>
              </a:solidFill>
              <a:round/>
              <a:headEnd/>
              <a:tailEnd/>
            </a:ln>
          </p:spPr>
          <p:txBody>
            <a:bodyPr/>
            <a:lstStyle/>
            <a:p>
              <a:endParaRPr lang="zh-CN" altLang="en-US"/>
            </a:p>
          </p:txBody>
        </p:sp>
        <p:sp>
          <p:nvSpPr>
            <p:cNvPr id="65608" name="Line 302"/>
            <p:cNvSpPr>
              <a:spLocks noChangeShapeType="1"/>
            </p:cNvSpPr>
            <p:nvPr/>
          </p:nvSpPr>
          <p:spPr bwMode="auto">
            <a:xfrm flipH="1" flipV="1">
              <a:off x="5556" y="1211"/>
              <a:ext cx="46" cy="189"/>
            </a:xfrm>
            <a:prstGeom prst="line">
              <a:avLst/>
            </a:prstGeom>
            <a:noFill/>
            <a:ln w="12700">
              <a:solidFill>
                <a:schemeClr val="tx1"/>
              </a:solidFill>
              <a:round/>
              <a:headEnd/>
              <a:tailEnd/>
            </a:ln>
          </p:spPr>
          <p:txBody>
            <a:bodyPr/>
            <a:lstStyle/>
            <a:p>
              <a:endParaRPr lang="zh-CN" altLang="en-US"/>
            </a:p>
          </p:txBody>
        </p:sp>
        <p:sp>
          <p:nvSpPr>
            <p:cNvPr id="65609" name="Rectangle 303"/>
            <p:cNvSpPr>
              <a:spLocks noChangeArrowheads="1"/>
            </p:cNvSpPr>
            <p:nvPr/>
          </p:nvSpPr>
          <p:spPr bwMode="auto">
            <a:xfrm>
              <a:off x="108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5610" name="Rectangle 304"/>
            <p:cNvSpPr>
              <a:spLocks noChangeArrowheads="1"/>
            </p:cNvSpPr>
            <p:nvPr/>
          </p:nvSpPr>
          <p:spPr bwMode="auto">
            <a:xfrm>
              <a:off x="1445"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5611" name="Rectangle 305"/>
            <p:cNvSpPr>
              <a:spLocks noChangeArrowheads="1"/>
            </p:cNvSpPr>
            <p:nvPr/>
          </p:nvSpPr>
          <p:spPr bwMode="auto">
            <a:xfrm>
              <a:off x="1807"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5612" name="Rectangle 306"/>
            <p:cNvSpPr>
              <a:spLocks noChangeArrowheads="1"/>
            </p:cNvSpPr>
            <p:nvPr/>
          </p:nvSpPr>
          <p:spPr bwMode="auto">
            <a:xfrm>
              <a:off x="2109"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5613" name="Rectangle 307"/>
            <p:cNvSpPr>
              <a:spLocks noChangeArrowheads="1"/>
            </p:cNvSpPr>
            <p:nvPr/>
          </p:nvSpPr>
          <p:spPr bwMode="auto">
            <a:xfrm>
              <a:off x="2533"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5614" name="Rectangle 309"/>
            <p:cNvSpPr>
              <a:spLocks noChangeArrowheads="1"/>
            </p:cNvSpPr>
            <p:nvPr/>
          </p:nvSpPr>
          <p:spPr bwMode="auto">
            <a:xfrm>
              <a:off x="2896"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5615" name="Rectangle 310"/>
            <p:cNvSpPr>
              <a:spLocks noChangeArrowheads="1"/>
            </p:cNvSpPr>
            <p:nvPr/>
          </p:nvSpPr>
          <p:spPr bwMode="auto">
            <a:xfrm>
              <a:off x="3259"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5616" name="Rectangle 311"/>
            <p:cNvSpPr>
              <a:spLocks noChangeArrowheads="1"/>
            </p:cNvSpPr>
            <p:nvPr/>
          </p:nvSpPr>
          <p:spPr bwMode="auto">
            <a:xfrm>
              <a:off x="3622" y="100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5617" name="Rectangle 312"/>
            <p:cNvSpPr>
              <a:spLocks noChangeArrowheads="1"/>
            </p:cNvSpPr>
            <p:nvPr/>
          </p:nvSpPr>
          <p:spPr bwMode="auto">
            <a:xfrm>
              <a:off x="3924" y="1005"/>
              <a:ext cx="408"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w(1</a:t>
              </a:r>
              <a:r>
                <a:rPr kumimoji="1" lang="zh-CN" altLang="en-US" baseline="-25000">
                  <a:solidFill>
                    <a:srgbClr val="000000"/>
                  </a:solidFill>
                  <a:latin typeface="宋体" pitchFamily="2" charset="-122"/>
                </a:rPr>
                <a:t>－</a:t>
              </a:r>
              <a:r>
                <a:rPr kumimoji="1" lang="en-US" altLang="zh-CN" baseline="-25000">
                  <a:solidFill>
                    <a:srgbClr val="000000"/>
                  </a:solidFill>
                  <a:latin typeface="宋体" pitchFamily="2" charset="-122"/>
                </a:rPr>
                <a:t>n)</a:t>
              </a:r>
            </a:p>
          </p:txBody>
        </p:sp>
        <p:sp>
          <p:nvSpPr>
            <p:cNvPr id="65618" name="Rectangle 313"/>
            <p:cNvSpPr>
              <a:spLocks noChangeArrowheads="1"/>
            </p:cNvSpPr>
            <p:nvPr/>
          </p:nvSpPr>
          <p:spPr bwMode="auto">
            <a:xfrm>
              <a:off x="4348" y="1005"/>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5619" name="Line 317"/>
            <p:cNvSpPr>
              <a:spLocks noChangeShapeType="1"/>
            </p:cNvSpPr>
            <p:nvPr/>
          </p:nvSpPr>
          <p:spPr bwMode="auto">
            <a:xfrm flipH="1" flipV="1">
              <a:off x="4558" y="1207"/>
              <a:ext cx="46" cy="189"/>
            </a:xfrm>
            <a:prstGeom prst="line">
              <a:avLst/>
            </a:prstGeom>
            <a:noFill/>
            <a:ln w="12700">
              <a:solidFill>
                <a:schemeClr val="tx1"/>
              </a:solidFill>
              <a:round/>
              <a:headEnd/>
              <a:tailEnd/>
            </a:ln>
          </p:spPr>
          <p:txBody>
            <a:bodyPr/>
            <a:lstStyle/>
            <a:p>
              <a:endParaRPr lang="zh-CN" altLang="en-US"/>
            </a:p>
          </p:txBody>
        </p:sp>
        <p:sp>
          <p:nvSpPr>
            <p:cNvPr id="65620" name="Line 318"/>
            <p:cNvSpPr>
              <a:spLocks noChangeShapeType="1"/>
            </p:cNvSpPr>
            <p:nvPr/>
          </p:nvSpPr>
          <p:spPr bwMode="auto">
            <a:xfrm>
              <a:off x="4604" y="1389"/>
              <a:ext cx="136" cy="0"/>
            </a:xfrm>
            <a:prstGeom prst="line">
              <a:avLst/>
            </a:prstGeom>
            <a:noFill/>
            <a:ln w="12700">
              <a:solidFill>
                <a:schemeClr val="tx1"/>
              </a:solidFill>
              <a:round/>
              <a:headEnd/>
              <a:tailEnd/>
            </a:ln>
          </p:spPr>
          <p:txBody>
            <a:bodyPr/>
            <a:lstStyle/>
            <a:p>
              <a:endParaRPr lang="zh-CN" altLang="en-US"/>
            </a:p>
          </p:txBody>
        </p:sp>
      </p:grpSp>
      <p:sp>
        <p:nvSpPr>
          <p:cNvPr id="83" name="圆角矩形标注 82"/>
          <p:cNvSpPr/>
          <p:nvPr/>
        </p:nvSpPr>
        <p:spPr>
          <a:xfrm>
            <a:off x="4000496" y="4214818"/>
            <a:ext cx="4572032" cy="2143140"/>
          </a:xfrm>
          <a:prstGeom prst="wedgeRoundRectCallout">
            <a:avLst>
              <a:gd name="adj1" fmla="val -32270"/>
              <a:gd name="adj2" fmla="val -67169"/>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zh-CN" altLang="en-US" sz="2400" dirty="0">
                <a:solidFill>
                  <a:schemeClr val="tx1"/>
                </a:solidFill>
                <a:latin typeface="隶书" pitchFamily="49" charset="-122"/>
                <a:ea typeface="隶书" pitchFamily="49" charset="-122"/>
              </a:rPr>
              <a:t>执行一条指令所需的时间。一条指令可分为：取指令周期和执行指令周期。一个指令周期可以包含多个总线周期。</a:t>
            </a:r>
          </a:p>
        </p:txBody>
      </p:sp>
    </p:spTree>
  </p:cSld>
  <p:clrMapOvr>
    <a:masterClrMapping/>
  </p:clrMapOvr>
  <p:transition spd="slow">
    <p:randomBar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41" name="Rectangle 217"/>
          <p:cNvSpPr>
            <a:spLocks noChangeArrowheads="1"/>
          </p:cNvSpPr>
          <p:nvPr/>
        </p:nvSpPr>
        <p:spPr bwMode="auto">
          <a:xfrm>
            <a:off x="793720"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读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grpSp>
        <p:nvGrpSpPr>
          <p:cNvPr id="2" name="Group 353"/>
          <p:cNvGrpSpPr>
            <a:grpSpLocks/>
          </p:cNvGrpSpPr>
          <p:nvPr/>
        </p:nvGrpSpPr>
        <p:grpSpPr bwMode="auto">
          <a:xfrm>
            <a:off x="214282" y="714356"/>
            <a:ext cx="8496300" cy="5643562"/>
            <a:chOff x="68" y="465"/>
            <a:chExt cx="5352" cy="3555"/>
          </a:xfrm>
        </p:grpSpPr>
        <p:sp>
          <p:nvSpPr>
            <p:cNvPr id="66565" name="Text Box 219"/>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6566" name="Line 220"/>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6567" name="Line 221"/>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6568" name="Line 222"/>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6569" name="Rectangle 223"/>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6570" name="Rectangle 224"/>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6571" name="Rectangle 225"/>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6572" name="Rectangle 226"/>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6573" name="Rectangle 227"/>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6574" name="Line 228"/>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6575" name="Line 229"/>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6576" name="Line 230"/>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6577" name="Line 231"/>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6578" name="Line 232"/>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6579" name="Line 233"/>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6580" name="Line 234"/>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6581" name="Line 235"/>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6582" name="Line 236"/>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6583" name="Line 237"/>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6584" name="Line 238"/>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6585" name="Line 239"/>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6586" name="Line 240"/>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6587" name="Line 241"/>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6588" name="Line 242"/>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6589" name="Line 243"/>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6590" name="Line 244"/>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6591" name="Line 245"/>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6592" name="Line 246"/>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6593" name="Line 247"/>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6594" name="Line 248"/>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6595" name="Line 249"/>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6596" name="Line 250"/>
            <p:cNvSpPr>
              <a:spLocks noChangeShapeType="1"/>
            </p:cNvSpPr>
            <p:nvPr/>
          </p:nvSpPr>
          <p:spPr bwMode="auto">
            <a:xfrm flipV="1">
              <a:off x="3333" y="1979"/>
              <a:ext cx="1588" cy="0"/>
            </a:xfrm>
            <a:prstGeom prst="line">
              <a:avLst/>
            </a:prstGeom>
            <a:noFill/>
            <a:ln w="12700">
              <a:solidFill>
                <a:schemeClr val="tx1"/>
              </a:solidFill>
              <a:round/>
              <a:headEnd/>
              <a:tailEnd/>
            </a:ln>
          </p:spPr>
          <p:txBody>
            <a:bodyPr/>
            <a:lstStyle/>
            <a:p>
              <a:endParaRPr lang="zh-CN" altLang="en-US"/>
            </a:p>
          </p:txBody>
        </p:sp>
        <p:sp>
          <p:nvSpPr>
            <p:cNvPr id="66597" name="Line 251"/>
            <p:cNvSpPr>
              <a:spLocks noChangeShapeType="1"/>
            </p:cNvSpPr>
            <p:nvPr/>
          </p:nvSpPr>
          <p:spPr bwMode="auto">
            <a:xfrm flipV="1">
              <a:off x="3333" y="2160"/>
              <a:ext cx="1588" cy="1"/>
            </a:xfrm>
            <a:prstGeom prst="line">
              <a:avLst/>
            </a:prstGeom>
            <a:noFill/>
            <a:ln w="12700">
              <a:solidFill>
                <a:schemeClr val="tx1"/>
              </a:solidFill>
              <a:round/>
              <a:headEnd/>
              <a:tailEnd/>
            </a:ln>
          </p:spPr>
          <p:txBody>
            <a:bodyPr/>
            <a:lstStyle/>
            <a:p>
              <a:endParaRPr lang="zh-CN" altLang="en-US"/>
            </a:p>
          </p:txBody>
        </p:sp>
        <p:sp>
          <p:nvSpPr>
            <p:cNvPr id="66598" name="Line 252"/>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6599" name="Line 253"/>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6600" name="Line 254"/>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6601" name="Line 255"/>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6602" name="Line 256"/>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6603" name="Line 257"/>
            <p:cNvSpPr>
              <a:spLocks noChangeShapeType="1"/>
            </p:cNvSpPr>
            <p:nvPr/>
          </p:nvSpPr>
          <p:spPr bwMode="auto">
            <a:xfrm flipV="1">
              <a:off x="2608" y="2069"/>
              <a:ext cx="680" cy="0"/>
            </a:xfrm>
            <a:prstGeom prst="line">
              <a:avLst/>
            </a:prstGeom>
            <a:noFill/>
            <a:ln w="12700">
              <a:solidFill>
                <a:schemeClr val="tx1"/>
              </a:solidFill>
              <a:round/>
              <a:headEnd/>
              <a:tailEnd/>
            </a:ln>
          </p:spPr>
          <p:txBody>
            <a:bodyPr/>
            <a:lstStyle/>
            <a:p>
              <a:endParaRPr lang="zh-CN" altLang="en-US"/>
            </a:p>
          </p:txBody>
        </p:sp>
        <p:sp>
          <p:nvSpPr>
            <p:cNvPr id="66604" name="Line 258"/>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6605" name="Line 259"/>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6606" name="Line 26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6607" name="Line 262"/>
            <p:cNvSpPr>
              <a:spLocks noChangeShapeType="1"/>
            </p:cNvSpPr>
            <p:nvPr/>
          </p:nvSpPr>
          <p:spPr bwMode="auto">
            <a:xfrm flipV="1">
              <a:off x="1429" y="3249"/>
              <a:ext cx="3039" cy="0"/>
            </a:xfrm>
            <a:prstGeom prst="line">
              <a:avLst/>
            </a:prstGeom>
            <a:noFill/>
            <a:ln w="12700">
              <a:solidFill>
                <a:schemeClr val="tx1"/>
              </a:solidFill>
              <a:round/>
              <a:headEnd/>
              <a:tailEnd/>
            </a:ln>
          </p:spPr>
          <p:txBody>
            <a:bodyPr/>
            <a:lstStyle/>
            <a:p>
              <a:endParaRPr lang="zh-CN" altLang="en-US"/>
            </a:p>
          </p:txBody>
        </p:sp>
        <p:sp>
          <p:nvSpPr>
            <p:cNvPr id="66608" name="Line 263"/>
            <p:cNvSpPr>
              <a:spLocks noChangeShapeType="1"/>
            </p:cNvSpPr>
            <p:nvPr/>
          </p:nvSpPr>
          <p:spPr bwMode="auto">
            <a:xfrm flipV="1">
              <a:off x="4558" y="3063"/>
              <a:ext cx="862" cy="4"/>
            </a:xfrm>
            <a:prstGeom prst="line">
              <a:avLst/>
            </a:prstGeom>
            <a:noFill/>
            <a:ln w="12700">
              <a:solidFill>
                <a:schemeClr val="tx1"/>
              </a:solidFill>
              <a:prstDash val="dash"/>
              <a:round/>
              <a:headEnd/>
              <a:tailEnd/>
            </a:ln>
          </p:spPr>
          <p:txBody>
            <a:bodyPr/>
            <a:lstStyle/>
            <a:p>
              <a:endParaRPr lang="zh-CN" altLang="en-US"/>
            </a:p>
          </p:txBody>
        </p:sp>
        <p:sp>
          <p:nvSpPr>
            <p:cNvPr id="66609" name="Line 264"/>
            <p:cNvSpPr>
              <a:spLocks noChangeShapeType="1"/>
            </p:cNvSpPr>
            <p:nvPr/>
          </p:nvSpPr>
          <p:spPr bwMode="auto">
            <a:xfrm flipV="1">
              <a:off x="2562" y="3657"/>
              <a:ext cx="1996" cy="0"/>
            </a:xfrm>
            <a:prstGeom prst="line">
              <a:avLst/>
            </a:prstGeom>
            <a:noFill/>
            <a:ln w="12700">
              <a:solidFill>
                <a:schemeClr val="tx1"/>
              </a:solidFill>
              <a:round/>
              <a:headEnd/>
              <a:tailEnd/>
            </a:ln>
          </p:spPr>
          <p:txBody>
            <a:bodyPr/>
            <a:lstStyle/>
            <a:p>
              <a:endParaRPr lang="zh-CN" altLang="en-US"/>
            </a:p>
          </p:txBody>
        </p:sp>
        <p:sp>
          <p:nvSpPr>
            <p:cNvPr id="66610" name="Line 265"/>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6612" name="Text Box 267"/>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6613" name="Text Box 268"/>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6614" name="Text Box 269"/>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6615" name="Text Box 270"/>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6616" name="Text Box 271"/>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6617" name="Text Box 272"/>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6618" name="Text Box 273"/>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读信号</a:t>
              </a:r>
              <a:r>
                <a:rPr lang="en-US" altLang="zh-CN" sz="2000" b="1" dirty="0">
                  <a:latin typeface="隶书" pitchFamily="49" charset="-122"/>
                  <a:ea typeface="隶书" pitchFamily="49" charset="-122"/>
                </a:rPr>
                <a:t>RD</a:t>
              </a:r>
            </a:p>
          </p:txBody>
        </p:sp>
        <p:sp>
          <p:nvSpPr>
            <p:cNvPr id="66619" name="Text Box 274"/>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6620" name="Text Box 275"/>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数据允许</a:t>
              </a:r>
              <a:r>
                <a:rPr lang="en-US" altLang="zh-CN" sz="2000" b="1" dirty="0">
                  <a:latin typeface="隶书" pitchFamily="49" charset="-122"/>
                  <a:ea typeface="隶书" pitchFamily="49" charset="-122"/>
                </a:rPr>
                <a:t>DEN</a:t>
              </a:r>
            </a:p>
          </p:txBody>
        </p:sp>
        <p:sp>
          <p:nvSpPr>
            <p:cNvPr id="66621" name="Line 276"/>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6622" name="Text Box 277"/>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6623" name="Line 278"/>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6624" name="Line 280"/>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6625" name="Line 281"/>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6626" name="Line 282"/>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6627" name="Line 283"/>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6628" name="Text Box 284"/>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dirty="0">
                  <a:latin typeface="隶书" pitchFamily="49" charset="-122"/>
                  <a:ea typeface="隶书" pitchFamily="49" charset="-122"/>
                </a:rPr>
                <a:t>高读内存        低读</a:t>
              </a:r>
              <a:r>
                <a:rPr lang="en-US" altLang="zh-CN" sz="2000" b="1" dirty="0">
                  <a:latin typeface="隶书" pitchFamily="49" charset="-122"/>
                  <a:ea typeface="隶书" pitchFamily="49" charset="-122"/>
                </a:rPr>
                <a:t>IO</a:t>
              </a:r>
            </a:p>
          </p:txBody>
        </p:sp>
        <p:sp>
          <p:nvSpPr>
            <p:cNvPr id="66629" name="Text Box 285"/>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6630" name="Line 286"/>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6631" name="Text Box 287"/>
            <p:cNvSpPr txBox="1">
              <a:spLocks noChangeArrowheads="1"/>
            </p:cNvSpPr>
            <p:nvPr/>
          </p:nvSpPr>
          <p:spPr bwMode="auto">
            <a:xfrm>
              <a:off x="1801" y="1933"/>
              <a:ext cx="3120"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数据输入</a:t>
              </a:r>
            </a:p>
          </p:txBody>
        </p:sp>
        <p:sp>
          <p:nvSpPr>
            <p:cNvPr id="66632" name="Line 288"/>
            <p:cNvSpPr>
              <a:spLocks noChangeShapeType="1"/>
            </p:cNvSpPr>
            <p:nvPr/>
          </p:nvSpPr>
          <p:spPr bwMode="auto">
            <a:xfrm flipV="1">
              <a:off x="4468" y="3249"/>
              <a:ext cx="952" cy="0"/>
            </a:xfrm>
            <a:prstGeom prst="line">
              <a:avLst/>
            </a:prstGeom>
            <a:noFill/>
            <a:ln w="12700">
              <a:solidFill>
                <a:schemeClr val="tx1"/>
              </a:solidFill>
              <a:prstDash val="dash"/>
              <a:round/>
              <a:headEnd/>
              <a:tailEnd/>
            </a:ln>
          </p:spPr>
          <p:txBody>
            <a:bodyPr/>
            <a:lstStyle/>
            <a:p>
              <a:endParaRPr lang="zh-CN" altLang="en-US"/>
            </a:p>
          </p:txBody>
        </p:sp>
        <p:sp>
          <p:nvSpPr>
            <p:cNvPr id="66633" name="Line 289"/>
            <p:cNvSpPr>
              <a:spLocks noChangeShapeType="1"/>
            </p:cNvSpPr>
            <p:nvPr/>
          </p:nvSpPr>
          <p:spPr bwMode="auto">
            <a:xfrm>
              <a:off x="4626" y="3485"/>
              <a:ext cx="794" cy="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a:p>
          </p:txBody>
        </p:sp>
        <p:sp>
          <p:nvSpPr>
            <p:cNvPr id="66634" name="Line 290"/>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6635" name="Line 291"/>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6636" name="Line 292"/>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6637" name="Line 293"/>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6638" name="Line 294"/>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6639" name="Line 295"/>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6640" name="Line 296"/>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6641" name="Line 297"/>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6642" name="Line 298"/>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6643" name="Line 299"/>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6644" name="Line 300"/>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6645" name="Line 301"/>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6646" name="Line 302"/>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6647" name="Line 303"/>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6648" name="Line 304"/>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6649" name="Line 305"/>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6650" name="Line 306"/>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6651" name="Line 307"/>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6652" name="Line 308"/>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6653" name="Line 309"/>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6654" name="Line 310"/>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6655" name="Line 311"/>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6656" name="Line 312"/>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6657" name="Line 313"/>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6658" name="Line 314"/>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6659" name="Line 315"/>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6660" name="Line 316"/>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6661" name="Line 317"/>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6662" name="Line 318"/>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6663" name="Line 319"/>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6664" name="Line 320"/>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6665" name="Line 321"/>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6666" name="Line 322"/>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6667" name="Line 323"/>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6668" name="Line 324"/>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6669" name="Line 325"/>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6670" name="Line 326"/>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6671" name="Line 327"/>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6672" name="Line 328"/>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6673" name="Line 329"/>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6674" name="Line 330"/>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6675" name="Line 331"/>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6676" name="Line 332"/>
            <p:cNvSpPr>
              <a:spLocks noChangeShapeType="1"/>
            </p:cNvSpPr>
            <p:nvPr/>
          </p:nvSpPr>
          <p:spPr bwMode="auto">
            <a:xfrm>
              <a:off x="3288" y="2069"/>
              <a:ext cx="45" cy="91"/>
            </a:xfrm>
            <a:prstGeom prst="line">
              <a:avLst/>
            </a:prstGeom>
            <a:noFill/>
            <a:ln w="12700">
              <a:solidFill>
                <a:schemeClr val="tx1"/>
              </a:solidFill>
              <a:round/>
              <a:headEnd/>
              <a:tailEnd/>
            </a:ln>
          </p:spPr>
          <p:txBody>
            <a:bodyPr/>
            <a:lstStyle/>
            <a:p>
              <a:endParaRPr lang="zh-CN" altLang="en-US"/>
            </a:p>
          </p:txBody>
        </p:sp>
        <p:sp>
          <p:nvSpPr>
            <p:cNvPr id="66677" name="Line 333"/>
            <p:cNvSpPr>
              <a:spLocks noChangeShapeType="1"/>
            </p:cNvSpPr>
            <p:nvPr/>
          </p:nvSpPr>
          <p:spPr bwMode="auto">
            <a:xfrm flipV="1">
              <a:off x="3288" y="1979"/>
              <a:ext cx="45" cy="94"/>
            </a:xfrm>
            <a:prstGeom prst="line">
              <a:avLst/>
            </a:prstGeom>
            <a:noFill/>
            <a:ln w="12700">
              <a:solidFill>
                <a:schemeClr val="tx1"/>
              </a:solidFill>
              <a:round/>
              <a:headEnd/>
              <a:tailEnd/>
            </a:ln>
          </p:spPr>
          <p:txBody>
            <a:bodyPr/>
            <a:lstStyle/>
            <a:p>
              <a:endParaRPr lang="zh-CN" altLang="en-US"/>
            </a:p>
          </p:txBody>
        </p:sp>
        <p:sp>
          <p:nvSpPr>
            <p:cNvPr id="66678" name="Line 334"/>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6679" name="Line 335"/>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6680" name="Line 336"/>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6681" name="Line 337"/>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6682" name="Line 338"/>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6683" name="Line 339"/>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6684" name="Line 340"/>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6685" name="Line 341"/>
            <p:cNvSpPr>
              <a:spLocks noChangeShapeType="1"/>
            </p:cNvSpPr>
            <p:nvPr/>
          </p:nvSpPr>
          <p:spPr bwMode="auto">
            <a:xfrm flipV="1">
              <a:off x="4467" y="3068"/>
              <a:ext cx="91" cy="181"/>
            </a:xfrm>
            <a:prstGeom prst="line">
              <a:avLst/>
            </a:prstGeom>
            <a:noFill/>
            <a:ln w="12700">
              <a:solidFill>
                <a:schemeClr val="tx1"/>
              </a:solidFill>
              <a:round/>
              <a:headEnd/>
              <a:tailEnd/>
            </a:ln>
          </p:spPr>
          <p:txBody>
            <a:bodyPr/>
            <a:lstStyle/>
            <a:p>
              <a:endParaRPr lang="zh-CN" altLang="en-US"/>
            </a:p>
          </p:txBody>
        </p:sp>
        <p:sp>
          <p:nvSpPr>
            <p:cNvPr id="66686" name="Line 342"/>
            <p:cNvSpPr>
              <a:spLocks noChangeShapeType="1"/>
            </p:cNvSpPr>
            <p:nvPr/>
          </p:nvSpPr>
          <p:spPr bwMode="auto">
            <a:xfrm flipH="1" flipV="1">
              <a:off x="1338" y="3068"/>
              <a:ext cx="91" cy="181"/>
            </a:xfrm>
            <a:prstGeom prst="line">
              <a:avLst/>
            </a:prstGeom>
            <a:noFill/>
            <a:ln w="12700">
              <a:solidFill>
                <a:schemeClr val="tx1"/>
              </a:solidFill>
              <a:round/>
              <a:headEnd/>
              <a:tailEnd/>
            </a:ln>
          </p:spPr>
          <p:txBody>
            <a:bodyPr/>
            <a:lstStyle/>
            <a:p>
              <a:endParaRPr lang="zh-CN" altLang="en-US"/>
            </a:p>
          </p:txBody>
        </p:sp>
        <p:sp>
          <p:nvSpPr>
            <p:cNvPr id="66687" name="Line 343"/>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6688" name="Line 344"/>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6689" name="Line 345"/>
            <p:cNvSpPr>
              <a:spLocks noChangeShapeType="1"/>
            </p:cNvSpPr>
            <p:nvPr/>
          </p:nvSpPr>
          <p:spPr bwMode="auto">
            <a:xfrm>
              <a:off x="1111" y="3249"/>
              <a:ext cx="318" cy="0"/>
            </a:xfrm>
            <a:prstGeom prst="line">
              <a:avLst/>
            </a:prstGeom>
            <a:noFill/>
            <a:ln w="12700">
              <a:solidFill>
                <a:schemeClr val="tx1"/>
              </a:solidFill>
              <a:prstDash val="dash"/>
              <a:round/>
              <a:headEnd/>
              <a:tailEnd/>
            </a:ln>
          </p:spPr>
          <p:txBody>
            <a:bodyPr/>
            <a:lstStyle/>
            <a:p>
              <a:endParaRPr lang="zh-CN" altLang="en-US"/>
            </a:p>
          </p:txBody>
        </p:sp>
        <p:sp>
          <p:nvSpPr>
            <p:cNvPr id="66690" name="Line 346"/>
            <p:cNvSpPr>
              <a:spLocks noChangeShapeType="1"/>
            </p:cNvSpPr>
            <p:nvPr/>
          </p:nvSpPr>
          <p:spPr bwMode="auto">
            <a:xfrm>
              <a:off x="1111" y="3067"/>
              <a:ext cx="227" cy="0"/>
            </a:xfrm>
            <a:prstGeom prst="line">
              <a:avLst/>
            </a:prstGeom>
            <a:noFill/>
            <a:ln w="12700">
              <a:solidFill>
                <a:schemeClr val="tx1"/>
              </a:solidFill>
              <a:prstDash val="dash"/>
              <a:round/>
              <a:headEnd/>
              <a:tailEnd/>
            </a:ln>
          </p:spPr>
          <p:txBody>
            <a:bodyPr/>
            <a:lstStyle/>
            <a:p>
              <a:endParaRPr lang="zh-CN" altLang="en-US"/>
            </a:p>
          </p:txBody>
        </p:sp>
        <p:sp>
          <p:nvSpPr>
            <p:cNvPr id="66691" name="Line 347"/>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6692" name="Line 348"/>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6693" name="Line 349"/>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6694" name="Line 350"/>
            <p:cNvSpPr>
              <a:spLocks noChangeShapeType="1"/>
            </p:cNvSpPr>
            <p:nvPr/>
          </p:nvSpPr>
          <p:spPr bwMode="auto">
            <a:xfrm flipV="1">
              <a:off x="4535" y="3476"/>
              <a:ext cx="91" cy="181"/>
            </a:xfrm>
            <a:prstGeom prst="line">
              <a:avLst/>
            </a:prstGeom>
            <a:noFill/>
            <a:ln w="12700">
              <a:solidFill>
                <a:schemeClr val="tx1"/>
              </a:solidFill>
              <a:round/>
              <a:headEnd/>
              <a:tailEnd/>
            </a:ln>
          </p:spPr>
          <p:txBody>
            <a:bodyPr/>
            <a:lstStyle/>
            <a:p>
              <a:endParaRPr lang="zh-CN" altLang="en-US"/>
            </a:p>
          </p:txBody>
        </p:sp>
      </p:grpSp>
      <p:cxnSp>
        <p:nvCxnSpPr>
          <p:cNvPr id="140" name="直接连接符 139"/>
          <p:cNvCxnSpPr/>
          <p:nvPr/>
        </p:nvCxnSpPr>
        <p:spPr>
          <a:xfrm>
            <a:off x="1892250"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44" name="直接连接符 143"/>
          <p:cNvCxnSpPr/>
          <p:nvPr/>
        </p:nvCxnSpPr>
        <p:spPr>
          <a:xfrm rot="16200000" flipH="1">
            <a:off x="4464018"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6" name="直接连接符 145"/>
          <p:cNvCxnSpPr/>
          <p:nvPr/>
        </p:nvCxnSpPr>
        <p:spPr>
          <a:xfrm>
            <a:off x="4678332"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8" name="直接连接符 147"/>
          <p:cNvCxnSpPr/>
          <p:nvPr/>
        </p:nvCxnSpPr>
        <p:spPr>
          <a:xfrm rot="5400000" flipH="1" flipV="1">
            <a:off x="5714183"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5892778"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51" name="Text Box 273"/>
          <p:cNvSpPr txBox="1">
            <a:spLocks noChangeArrowheads="1"/>
          </p:cNvSpPr>
          <p:nvPr/>
        </p:nvSpPr>
        <p:spPr bwMode="auto">
          <a:xfrm>
            <a:off x="1023891"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sp>
        <p:nvSpPr>
          <p:cNvPr id="152" name="Rectangle 242"/>
          <p:cNvSpPr>
            <a:spLocks noChangeArrowheads="1"/>
          </p:cNvSpPr>
          <p:nvPr/>
        </p:nvSpPr>
        <p:spPr bwMode="auto">
          <a:xfrm>
            <a:off x="644495"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spTree>
  </p:cSld>
  <p:clrMapOvr>
    <a:masterClrMapping/>
  </p:clrMapOvr>
  <p:transition spd="slow">
    <p:randomBar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41" name="Rectangle 217"/>
          <p:cNvSpPr>
            <a:spLocks noChangeArrowheads="1"/>
          </p:cNvSpPr>
          <p:nvPr/>
        </p:nvSpPr>
        <p:spPr bwMode="auto">
          <a:xfrm>
            <a:off x="793720"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读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grpSp>
        <p:nvGrpSpPr>
          <p:cNvPr id="66564" name="Group 353"/>
          <p:cNvGrpSpPr>
            <a:grpSpLocks/>
          </p:cNvGrpSpPr>
          <p:nvPr/>
        </p:nvGrpSpPr>
        <p:grpSpPr bwMode="auto">
          <a:xfrm>
            <a:off x="214282" y="714356"/>
            <a:ext cx="8496300" cy="5643562"/>
            <a:chOff x="68" y="465"/>
            <a:chExt cx="5352" cy="3555"/>
          </a:xfrm>
        </p:grpSpPr>
        <p:sp>
          <p:nvSpPr>
            <p:cNvPr id="66565" name="Text Box 219"/>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6566" name="Line 220"/>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6567" name="Line 221"/>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6568" name="Line 222"/>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6569" name="Rectangle 223"/>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6570" name="Rectangle 224"/>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6571" name="Rectangle 225"/>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6572" name="Rectangle 226"/>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6573" name="Rectangle 227"/>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6574" name="Line 228"/>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6575" name="Line 229"/>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6576" name="Line 230"/>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6577" name="Line 231"/>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6578" name="Line 232"/>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6579" name="Line 233"/>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6580" name="Line 234"/>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6581" name="Line 235"/>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6582" name="Line 236"/>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6583" name="Line 237"/>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6584" name="Line 238"/>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6585" name="Line 239"/>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6586" name="Line 240"/>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6587" name="Line 241"/>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6588" name="Line 242"/>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6589" name="Line 243"/>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6590" name="Line 244"/>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6591" name="Line 245"/>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6592" name="Line 246"/>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6593" name="Line 247"/>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6594" name="Line 248"/>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6595" name="Line 249"/>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6596" name="Line 250"/>
            <p:cNvSpPr>
              <a:spLocks noChangeShapeType="1"/>
            </p:cNvSpPr>
            <p:nvPr/>
          </p:nvSpPr>
          <p:spPr bwMode="auto">
            <a:xfrm flipV="1">
              <a:off x="3333" y="1979"/>
              <a:ext cx="1588" cy="0"/>
            </a:xfrm>
            <a:prstGeom prst="line">
              <a:avLst/>
            </a:prstGeom>
            <a:noFill/>
            <a:ln w="12700">
              <a:solidFill>
                <a:schemeClr val="tx1"/>
              </a:solidFill>
              <a:round/>
              <a:headEnd/>
              <a:tailEnd/>
            </a:ln>
          </p:spPr>
          <p:txBody>
            <a:bodyPr/>
            <a:lstStyle/>
            <a:p>
              <a:endParaRPr lang="zh-CN" altLang="en-US"/>
            </a:p>
          </p:txBody>
        </p:sp>
        <p:sp>
          <p:nvSpPr>
            <p:cNvPr id="66597" name="Line 251"/>
            <p:cNvSpPr>
              <a:spLocks noChangeShapeType="1"/>
            </p:cNvSpPr>
            <p:nvPr/>
          </p:nvSpPr>
          <p:spPr bwMode="auto">
            <a:xfrm flipV="1">
              <a:off x="3333" y="2160"/>
              <a:ext cx="1588" cy="1"/>
            </a:xfrm>
            <a:prstGeom prst="line">
              <a:avLst/>
            </a:prstGeom>
            <a:noFill/>
            <a:ln w="12700">
              <a:solidFill>
                <a:schemeClr val="tx1"/>
              </a:solidFill>
              <a:round/>
              <a:headEnd/>
              <a:tailEnd/>
            </a:ln>
          </p:spPr>
          <p:txBody>
            <a:bodyPr/>
            <a:lstStyle/>
            <a:p>
              <a:endParaRPr lang="zh-CN" altLang="en-US"/>
            </a:p>
          </p:txBody>
        </p:sp>
        <p:sp>
          <p:nvSpPr>
            <p:cNvPr id="66598" name="Line 252"/>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6599" name="Line 253"/>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6600" name="Line 254"/>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6601" name="Line 255"/>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6602" name="Line 256"/>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6603" name="Line 257"/>
            <p:cNvSpPr>
              <a:spLocks noChangeShapeType="1"/>
            </p:cNvSpPr>
            <p:nvPr/>
          </p:nvSpPr>
          <p:spPr bwMode="auto">
            <a:xfrm flipV="1">
              <a:off x="2608" y="2069"/>
              <a:ext cx="680" cy="0"/>
            </a:xfrm>
            <a:prstGeom prst="line">
              <a:avLst/>
            </a:prstGeom>
            <a:noFill/>
            <a:ln w="12700">
              <a:solidFill>
                <a:schemeClr val="tx1"/>
              </a:solidFill>
              <a:round/>
              <a:headEnd/>
              <a:tailEnd/>
            </a:ln>
          </p:spPr>
          <p:txBody>
            <a:bodyPr/>
            <a:lstStyle/>
            <a:p>
              <a:endParaRPr lang="zh-CN" altLang="en-US"/>
            </a:p>
          </p:txBody>
        </p:sp>
        <p:sp>
          <p:nvSpPr>
            <p:cNvPr id="66604" name="Line 258"/>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6605" name="Line 259"/>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6606" name="Line 26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6607" name="Line 262"/>
            <p:cNvSpPr>
              <a:spLocks noChangeShapeType="1"/>
            </p:cNvSpPr>
            <p:nvPr/>
          </p:nvSpPr>
          <p:spPr bwMode="auto">
            <a:xfrm flipV="1">
              <a:off x="1429" y="3249"/>
              <a:ext cx="3039" cy="0"/>
            </a:xfrm>
            <a:prstGeom prst="line">
              <a:avLst/>
            </a:prstGeom>
            <a:noFill/>
            <a:ln w="12700">
              <a:solidFill>
                <a:schemeClr val="tx1"/>
              </a:solidFill>
              <a:round/>
              <a:headEnd/>
              <a:tailEnd/>
            </a:ln>
          </p:spPr>
          <p:txBody>
            <a:bodyPr/>
            <a:lstStyle/>
            <a:p>
              <a:endParaRPr lang="zh-CN" altLang="en-US"/>
            </a:p>
          </p:txBody>
        </p:sp>
        <p:sp>
          <p:nvSpPr>
            <p:cNvPr id="66608" name="Line 263"/>
            <p:cNvSpPr>
              <a:spLocks noChangeShapeType="1"/>
            </p:cNvSpPr>
            <p:nvPr/>
          </p:nvSpPr>
          <p:spPr bwMode="auto">
            <a:xfrm flipV="1">
              <a:off x="4558" y="3063"/>
              <a:ext cx="862" cy="4"/>
            </a:xfrm>
            <a:prstGeom prst="line">
              <a:avLst/>
            </a:prstGeom>
            <a:noFill/>
            <a:ln w="12700">
              <a:solidFill>
                <a:schemeClr val="tx1"/>
              </a:solidFill>
              <a:prstDash val="dash"/>
              <a:round/>
              <a:headEnd/>
              <a:tailEnd/>
            </a:ln>
          </p:spPr>
          <p:txBody>
            <a:bodyPr/>
            <a:lstStyle/>
            <a:p>
              <a:endParaRPr lang="zh-CN" altLang="en-US"/>
            </a:p>
          </p:txBody>
        </p:sp>
        <p:sp>
          <p:nvSpPr>
            <p:cNvPr id="66609" name="Line 264"/>
            <p:cNvSpPr>
              <a:spLocks noChangeShapeType="1"/>
            </p:cNvSpPr>
            <p:nvPr/>
          </p:nvSpPr>
          <p:spPr bwMode="auto">
            <a:xfrm flipV="1">
              <a:off x="2562" y="3656"/>
              <a:ext cx="1996" cy="1"/>
            </a:xfrm>
            <a:prstGeom prst="line">
              <a:avLst/>
            </a:prstGeom>
            <a:noFill/>
            <a:ln w="12700">
              <a:solidFill>
                <a:schemeClr val="tx1"/>
              </a:solidFill>
              <a:round/>
              <a:headEnd/>
              <a:tailEnd/>
            </a:ln>
          </p:spPr>
          <p:txBody>
            <a:bodyPr/>
            <a:lstStyle/>
            <a:p>
              <a:endParaRPr lang="zh-CN" altLang="en-US"/>
            </a:p>
          </p:txBody>
        </p:sp>
        <p:sp>
          <p:nvSpPr>
            <p:cNvPr id="66610" name="Line 265"/>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6611" name="Line 266"/>
            <p:cNvSpPr>
              <a:spLocks noChangeShapeType="1"/>
            </p:cNvSpPr>
            <p:nvPr/>
          </p:nvSpPr>
          <p:spPr bwMode="auto">
            <a:xfrm>
              <a:off x="4627" y="3475"/>
              <a:ext cx="273" cy="0"/>
            </a:xfrm>
            <a:prstGeom prst="line">
              <a:avLst/>
            </a:prstGeom>
            <a:noFill/>
            <a:ln w="12700">
              <a:solidFill>
                <a:schemeClr val="tx1"/>
              </a:solidFill>
              <a:round/>
              <a:headEnd/>
              <a:tailEnd/>
            </a:ln>
          </p:spPr>
          <p:txBody>
            <a:bodyPr/>
            <a:lstStyle/>
            <a:p>
              <a:endParaRPr lang="zh-CN" altLang="en-US"/>
            </a:p>
          </p:txBody>
        </p:sp>
        <p:sp>
          <p:nvSpPr>
            <p:cNvPr id="66612" name="Text Box 267"/>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6613" name="Text Box 268"/>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6614" name="Text Box 269"/>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6615" name="Text Box 270"/>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6616" name="Text Box 271"/>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6617" name="Text Box 272"/>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6618" name="Text Box 273"/>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读信号</a:t>
              </a:r>
              <a:r>
                <a:rPr lang="en-US" altLang="zh-CN" sz="2000" b="1" dirty="0">
                  <a:latin typeface="隶书" pitchFamily="49" charset="-122"/>
                  <a:ea typeface="隶书" pitchFamily="49" charset="-122"/>
                </a:rPr>
                <a:t>RD</a:t>
              </a:r>
            </a:p>
          </p:txBody>
        </p:sp>
        <p:sp>
          <p:nvSpPr>
            <p:cNvPr id="66619" name="Text Box 274"/>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6620" name="Text Box 275"/>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数据允许</a:t>
              </a:r>
              <a:r>
                <a:rPr lang="en-US" altLang="zh-CN" sz="2000" b="1" dirty="0">
                  <a:latin typeface="隶书" pitchFamily="49" charset="-122"/>
                  <a:ea typeface="隶书" pitchFamily="49" charset="-122"/>
                </a:rPr>
                <a:t>DEN</a:t>
              </a:r>
            </a:p>
          </p:txBody>
        </p:sp>
        <p:sp>
          <p:nvSpPr>
            <p:cNvPr id="66621" name="Line 276"/>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6622" name="Text Box 277"/>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6623" name="Line 278"/>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6624" name="Line 280"/>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6625" name="Line 281"/>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6626" name="Line 282"/>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6627" name="Line 283"/>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6628" name="Text Box 284"/>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6629" name="Text Box 285"/>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6630" name="Line 286"/>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6631" name="Text Box 287"/>
            <p:cNvSpPr txBox="1">
              <a:spLocks noChangeArrowheads="1"/>
            </p:cNvSpPr>
            <p:nvPr/>
          </p:nvSpPr>
          <p:spPr bwMode="auto">
            <a:xfrm>
              <a:off x="1801" y="1933"/>
              <a:ext cx="3120"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数据输入</a:t>
              </a:r>
            </a:p>
          </p:txBody>
        </p:sp>
        <p:sp>
          <p:nvSpPr>
            <p:cNvPr id="66632" name="Line 288"/>
            <p:cNvSpPr>
              <a:spLocks noChangeShapeType="1"/>
            </p:cNvSpPr>
            <p:nvPr/>
          </p:nvSpPr>
          <p:spPr bwMode="auto">
            <a:xfrm flipV="1">
              <a:off x="4468" y="3249"/>
              <a:ext cx="952" cy="0"/>
            </a:xfrm>
            <a:prstGeom prst="line">
              <a:avLst/>
            </a:prstGeom>
            <a:noFill/>
            <a:ln w="12700">
              <a:solidFill>
                <a:schemeClr val="tx1"/>
              </a:solidFill>
              <a:prstDash val="dash"/>
              <a:round/>
              <a:headEnd/>
              <a:tailEnd/>
            </a:ln>
          </p:spPr>
          <p:txBody>
            <a:bodyPr/>
            <a:lstStyle/>
            <a:p>
              <a:endParaRPr lang="zh-CN" altLang="en-US"/>
            </a:p>
          </p:txBody>
        </p:sp>
        <p:sp>
          <p:nvSpPr>
            <p:cNvPr id="66634" name="Line 290"/>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6635" name="Line 291"/>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6636" name="Line 292"/>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6637" name="Line 293"/>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6638" name="Line 294"/>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6639" name="Line 295"/>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6640" name="Line 296"/>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6641" name="Line 297"/>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6642" name="Line 298"/>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6643" name="Line 299"/>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6644" name="Line 300"/>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6645" name="Line 301"/>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6646" name="Line 302"/>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6647" name="Line 303"/>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6648" name="Line 304"/>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6649" name="Line 305"/>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6650" name="Line 306"/>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6651" name="Line 307"/>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6652" name="Line 308"/>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6653" name="Line 309"/>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6654" name="Line 310"/>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6655" name="Line 311"/>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6656" name="Line 312"/>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6657" name="Line 313"/>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6658" name="Line 314"/>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6659" name="Line 315"/>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6660" name="Line 316"/>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6661" name="Line 317"/>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6662" name="Line 318"/>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6663" name="Line 319"/>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6664" name="Line 320"/>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6665" name="Line 321"/>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6666" name="Line 322"/>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6667" name="Line 323"/>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6668" name="Line 324"/>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6669" name="Line 325"/>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6670" name="Line 326"/>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6671" name="Line 327"/>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6672" name="Line 328"/>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6673" name="Line 329"/>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6674" name="Line 330"/>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6675" name="Line 331"/>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6676" name="Line 332"/>
            <p:cNvSpPr>
              <a:spLocks noChangeShapeType="1"/>
            </p:cNvSpPr>
            <p:nvPr/>
          </p:nvSpPr>
          <p:spPr bwMode="auto">
            <a:xfrm>
              <a:off x="3288" y="2069"/>
              <a:ext cx="45" cy="91"/>
            </a:xfrm>
            <a:prstGeom prst="line">
              <a:avLst/>
            </a:prstGeom>
            <a:noFill/>
            <a:ln w="12700">
              <a:solidFill>
                <a:schemeClr val="tx1"/>
              </a:solidFill>
              <a:round/>
              <a:headEnd/>
              <a:tailEnd/>
            </a:ln>
          </p:spPr>
          <p:txBody>
            <a:bodyPr/>
            <a:lstStyle/>
            <a:p>
              <a:endParaRPr lang="zh-CN" altLang="en-US"/>
            </a:p>
          </p:txBody>
        </p:sp>
        <p:sp>
          <p:nvSpPr>
            <p:cNvPr id="66677" name="Line 333"/>
            <p:cNvSpPr>
              <a:spLocks noChangeShapeType="1"/>
            </p:cNvSpPr>
            <p:nvPr/>
          </p:nvSpPr>
          <p:spPr bwMode="auto">
            <a:xfrm flipV="1">
              <a:off x="3288" y="1979"/>
              <a:ext cx="45" cy="94"/>
            </a:xfrm>
            <a:prstGeom prst="line">
              <a:avLst/>
            </a:prstGeom>
            <a:noFill/>
            <a:ln w="12700">
              <a:solidFill>
                <a:schemeClr val="tx1"/>
              </a:solidFill>
              <a:round/>
              <a:headEnd/>
              <a:tailEnd/>
            </a:ln>
          </p:spPr>
          <p:txBody>
            <a:bodyPr/>
            <a:lstStyle/>
            <a:p>
              <a:endParaRPr lang="zh-CN" altLang="en-US"/>
            </a:p>
          </p:txBody>
        </p:sp>
        <p:sp>
          <p:nvSpPr>
            <p:cNvPr id="66678" name="Line 334"/>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6679" name="Line 335"/>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6680" name="Line 336"/>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6681" name="Line 337"/>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6682" name="Line 338"/>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6683" name="Line 339"/>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6684" name="Line 340"/>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6685" name="Line 341"/>
            <p:cNvSpPr>
              <a:spLocks noChangeShapeType="1"/>
            </p:cNvSpPr>
            <p:nvPr/>
          </p:nvSpPr>
          <p:spPr bwMode="auto">
            <a:xfrm flipV="1">
              <a:off x="4467" y="3068"/>
              <a:ext cx="91" cy="181"/>
            </a:xfrm>
            <a:prstGeom prst="line">
              <a:avLst/>
            </a:prstGeom>
            <a:noFill/>
            <a:ln w="12700">
              <a:solidFill>
                <a:schemeClr val="tx1"/>
              </a:solidFill>
              <a:round/>
              <a:headEnd/>
              <a:tailEnd/>
            </a:ln>
          </p:spPr>
          <p:txBody>
            <a:bodyPr/>
            <a:lstStyle/>
            <a:p>
              <a:endParaRPr lang="zh-CN" altLang="en-US"/>
            </a:p>
          </p:txBody>
        </p:sp>
        <p:sp>
          <p:nvSpPr>
            <p:cNvPr id="66686" name="Line 342"/>
            <p:cNvSpPr>
              <a:spLocks noChangeShapeType="1"/>
            </p:cNvSpPr>
            <p:nvPr/>
          </p:nvSpPr>
          <p:spPr bwMode="auto">
            <a:xfrm flipH="1" flipV="1">
              <a:off x="1338" y="3068"/>
              <a:ext cx="91" cy="181"/>
            </a:xfrm>
            <a:prstGeom prst="line">
              <a:avLst/>
            </a:prstGeom>
            <a:noFill/>
            <a:ln w="12700">
              <a:solidFill>
                <a:schemeClr val="tx1"/>
              </a:solidFill>
              <a:round/>
              <a:headEnd/>
              <a:tailEnd/>
            </a:ln>
          </p:spPr>
          <p:txBody>
            <a:bodyPr/>
            <a:lstStyle/>
            <a:p>
              <a:endParaRPr lang="zh-CN" altLang="en-US"/>
            </a:p>
          </p:txBody>
        </p:sp>
        <p:sp>
          <p:nvSpPr>
            <p:cNvPr id="66687" name="Line 343"/>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6688" name="Line 344"/>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6689" name="Line 345"/>
            <p:cNvSpPr>
              <a:spLocks noChangeShapeType="1"/>
            </p:cNvSpPr>
            <p:nvPr/>
          </p:nvSpPr>
          <p:spPr bwMode="auto">
            <a:xfrm>
              <a:off x="1111" y="3249"/>
              <a:ext cx="318" cy="0"/>
            </a:xfrm>
            <a:prstGeom prst="line">
              <a:avLst/>
            </a:prstGeom>
            <a:noFill/>
            <a:ln w="12700">
              <a:solidFill>
                <a:schemeClr val="tx1"/>
              </a:solidFill>
              <a:prstDash val="dash"/>
              <a:round/>
              <a:headEnd/>
              <a:tailEnd/>
            </a:ln>
          </p:spPr>
          <p:txBody>
            <a:bodyPr/>
            <a:lstStyle/>
            <a:p>
              <a:endParaRPr lang="zh-CN" altLang="en-US"/>
            </a:p>
          </p:txBody>
        </p:sp>
        <p:sp>
          <p:nvSpPr>
            <p:cNvPr id="66690" name="Line 346"/>
            <p:cNvSpPr>
              <a:spLocks noChangeShapeType="1"/>
            </p:cNvSpPr>
            <p:nvPr/>
          </p:nvSpPr>
          <p:spPr bwMode="auto">
            <a:xfrm>
              <a:off x="1111" y="3067"/>
              <a:ext cx="227" cy="0"/>
            </a:xfrm>
            <a:prstGeom prst="line">
              <a:avLst/>
            </a:prstGeom>
            <a:noFill/>
            <a:ln w="12700">
              <a:solidFill>
                <a:schemeClr val="tx1"/>
              </a:solidFill>
              <a:prstDash val="dash"/>
              <a:round/>
              <a:headEnd/>
              <a:tailEnd/>
            </a:ln>
          </p:spPr>
          <p:txBody>
            <a:bodyPr/>
            <a:lstStyle/>
            <a:p>
              <a:endParaRPr lang="zh-CN" altLang="en-US"/>
            </a:p>
          </p:txBody>
        </p:sp>
        <p:sp>
          <p:nvSpPr>
            <p:cNvPr id="66691" name="Line 347"/>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6692" name="Line 348"/>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6693" name="Line 349"/>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6694" name="Line 350"/>
            <p:cNvSpPr>
              <a:spLocks noChangeShapeType="1"/>
            </p:cNvSpPr>
            <p:nvPr/>
          </p:nvSpPr>
          <p:spPr bwMode="auto">
            <a:xfrm flipV="1">
              <a:off x="4536" y="3476"/>
              <a:ext cx="91" cy="181"/>
            </a:xfrm>
            <a:prstGeom prst="line">
              <a:avLst/>
            </a:prstGeom>
            <a:noFill/>
            <a:ln w="12700">
              <a:solidFill>
                <a:schemeClr val="tx1"/>
              </a:solidFill>
              <a:round/>
              <a:headEnd/>
              <a:tailEnd/>
            </a:ln>
          </p:spPr>
          <p:txBody>
            <a:bodyPr/>
            <a:lstStyle/>
            <a:p>
              <a:endParaRPr lang="zh-CN" altLang="en-US"/>
            </a:p>
          </p:txBody>
        </p:sp>
      </p:grpSp>
      <p:cxnSp>
        <p:nvCxnSpPr>
          <p:cNvPr id="140" name="直接连接符 139"/>
          <p:cNvCxnSpPr/>
          <p:nvPr/>
        </p:nvCxnSpPr>
        <p:spPr>
          <a:xfrm>
            <a:off x="1892250"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44" name="直接连接符 143"/>
          <p:cNvCxnSpPr/>
          <p:nvPr/>
        </p:nvCxnSpPr>
        <p:spPr>
          <a:xfrm rot="16200000" flipH="1">
            <a:off x="4464018"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6" name="直接连接符 145"/>
          <p:cNvCxnSpPr/>
          <p:nvPr/>
        </p:nvCxnSpPr>
        <p:spPr>
          <a:xfrm>
            <a:off x="4678332"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8" name="直接连接符 147"/>
          <p:cNvCxnSpPr/>
          <p:nvPr/>
        </p:nvCxnSpPr>
        <p:spPr>
          <a:xfrm rot="5400000" flipH="1" flipV="1">
            <a:off x="5714183"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5892778"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51" name="Text Box 273"/>
          <p:cNvSpPr txBox="1">
            <a:spLocks noChangeArrowheads="1"/>
          </p:cNvSpPr>
          <p:nvPr/>
        </p:nvSpPr>
        <p:spPr bwMode="auto">
          <a:xfrm>
            <a:off x="1023891"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sp>
        <p:nvSpPr>
          <p:cNvPr id="152" name="Rectangle 242"/>
          <p:cNvSpPr>
            <a:spLocks noChangeArrowheads="1"/>
          </p:cNvSpPr>
          <p:nvPr/>
        </p:nvSpPr>
        <p:spPr bwMode="auto">
          <a:xfrm>
            <a:off x="644495"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sp>
        <p:nvSpPr>
          <p:cNvPr id="153" name="圆角矩形标注 152"/>
          <p:cNvSpPr/>
          <p:nvPr/>
        </p:nvSpPr>
        <p:spPr>
          <a:xfrm>
            <a:off x="4871950" y="1200710"/>
            <a:ext cx="3822758" cy="5143536"/>
          </a:xfrm>
          <a:prstGeom prst="wedgeRoundRectCallout">
            <a:avLst>
              <a:gd name="adj1" fmla="val -82660"/>
              <a:gd name="adj2" fmla="val -50955"/>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u="sng" dirty="0">
                <a:solidFill>
                  <a:srgbClr val="0000FF"/>
                </a:solidFill>
                <a:latin typeface="隶书" pitchFamily="49" charset="-122"/>
                <a:ea typeface="隶书" pitchFamily="49" charset="-122"/>
              </a:rPr>
              <a:t>T1</a:t>
            </a:r>
            <a:r>
              <a:rPr lang="zh-CN" altLang="en-US" sz="2400" u="sng" dirty="0">
                <a:solidFill>
                  <a:srgbClr val="0000FF"/>
                </a:solidFill>
                <a:latin typeface="隶书" pitchFamily="49" charset="-122"/>
                <a:ea typeface="隶书" pitchFamily="49" charset="-122"/>
              </a:rPr>
              <a:t>状态</a:t>
            </a:r>
            <a:r>
              <a:rPr lang="en-US" altLang="zh-CN" sz="2400" u="sng" dirty="0">
                <a:solidFill>
                  <a:srgbClr val="0000FF"/>
                </a:solidFill>
                <a:latin typeface="隶书" pitchFamily="49" charset="-122"/>
                <a:ea typeface="隶书" pitchFamily="49" charset="-122"/>
              </a:rPr>
              <a:t>CPU</a:t>
            </a:r>
            <a:r>
              <a:rPr lang="zh-CN" altLang="en-US" sz="2400" u="sng" dirty="0">
                <a:solidFill>
                  <a:srgbClr val="0000FF"/>
                </a:solidFill>
                <a:latin typeface="隶书" pitchFamily="49" charset="-122"/>
                <a:ea typeface="隶书" pitchFamily="49" charset="-122"/>
              </a:rPr>
              <a:t>完成的工作：</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M/IO</a:t>
            </a:r>
            <a:r>
              <a:rPr lang="zh-CN" altLang="en-US" sz="2400" dirty="0">
                <a:solidFill>
                  <a:schemeClr val="tx1"/>
                </a:solidFill>
                <a:latin typeface="隶书" pitchFamily="49" charset="-122"/>
                <a:ea typeface="隶书" pitchFamily="49" charset="-122"/>
              </a:rPr>
              <a:t>线发出有效电平；</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2</a:t>
            </a:r>
            <a:r>
              <a:rPr lang="zh-CN" altLang="en-US" sz="2400" dirty="0">
                <a:solidFill>
                  <a:schemeClr val="tx1"/>
                </a:solidFill>
                <a:latin typeface="隶书" pitchFamily="49" charset="-122"/>
                <a:ea typeface="隶书" pitchFamily="49" charset="-122"/>
              </a:rPr>
              <a:t>、地址线传出</a:t>
            </a:r>
            <a:r>
              <a:rPr lang="en-US" altLang="zh-CN" sz="2400" dirty="0">
                <a:solidFill>
                  <a:schemeClr val="tx1"/>
                </a:solidFill>
                <a:latin typeface="隶书" pitchFamily="49" charset="-122"/>
                <a:ea typeface="隶书" pitchFamily="49" charset="-122"/>
              </a:rPr>
              <a:t>20</a:t>
            </a:r>
            <a:r>
              <a:rPr lang="zh-CN" altLang="en-US" sz="2400" dirty="0">
                <a:solidFill>
                  <a:schemeClr val="tx1"/>
                </a:solidFill>
                <a:latin typeface="隶书" pitchFamily="49" charset="-122"/>
                <a:ea typeface="隶书" pitchFamily="49" charset="-122"/>
              </a:rPr>
              <a:t>位地址或</a:t>
            </a:r>
            <a:r>
              <a:rPr lang="en-US" altLang="zh-CN" sz="2400" dirty="0">
                <a:solidFill>
                  <a:schemeClr val="tx1"/>
                </a:solidFill>
                <a:latin typeface="隶书" pitchFamily="49" charset="-122"/>
                <a:ea typeface="隶书" pitchFamily="49" charset="-122"/>
              </a:rPr>
              <a:t>16</a:t>
            </a:r>
            <a:r>
              <a:rPr lang="zh-CN" altLang="en-US" sz="2400" dirty="0">
                <a:solidFill>
                  <a:schemeClr val="tx1"/>
                </a:solidFill>
                <a:latin typeface="隶书" pitchFamily="49" charset="-122"/>
                <a:ea typeface="隶书" pitchFamily="49" charset="-122"/>
              </a:rPr>
              <a:t>位</a:t>
            </a:r>
            <a:r>
              <a:rPr lang="en-US" altLang="zh-CN" sz="2400" dirty="0">
                <a:solidFill>
                  <a:schemeClr val="tx1"/>
                </a:solidFill>
                <a:latin typeface="隶书" pitchFamily="49" charset="-122"/>
                <a:ea typeface="隶书" pitchFamily="49" charset="-122"/>
              </a:rPr>
              <a:t>IO</a:t>
            </a:r>
            <a:r>
              <a:rPr lang="zh-CN" altLang="en-US" sz="2400" dirty="0">
                <a:solidFill>
                  <a:schemeClr val="tx1"/>
                </a:solidFill>
                <a:latin typeface="隶书" pitchFamily="49" charset="-122"/>
                <a:ea typeface="隶书" pitchFamily="49" charset="-122"/>
              </a:rPr>
              <a:t>地址；</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3</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BHE/S7</a:t>
            </a:r>
            <a:r>
              <a:rPr lang="zh-CN" altLang="en-US" sz="2400" dirty="0">
                <a:solidFill>
                  <a:schemeClr val="tx1"/>
                </a:solidFill>
                <a:latin typeface="隶书" pitchFamily="49" charset="-122"/>
                <a:ea typeface="隶书" pitchFamily="49" charset="-122"/>
              </a:rPr>
              <a:t>线指示高</a:t>
            </a:r>
            <a:r>
              <a:rPr lang="en-US" altLang="zh-CN" sz="2400" dirty="0">
                <a:solidFill>
                  <a:schemeClr val="tx1"/>
                </a:solidFill>
                <a:latin typeface="隶书" pitchFamily="49" charset="-122"/>
                <a:ea typeface="隶书" pitchFamily="49" charset="-122"/>
              </a:rPr>
              <a:t>8</a:t>
            </a:r>
            <a:r>
              <a:rPr lang="zh-CN" altLang="en-US" sz="2400" dirty="0">
                <a:solidFill>
                  <a:schemeClr val="tx1"/>
                </a:solidFill>
                <a:latin typeface="隶书" pitchFamily="49" charset="-122"/>
                <a:ea typeface="隶书" pitchFamily="49" charset="-122"/>
              </a:rPr>
              <a:t>位数据线是否有效；</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4</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ALE</a:t>
            </a:r>
            <a:r>
              <a:rPr lang="zh-CN" altLang="en-US" sz="2400" dirty="0">
                <a:solidFill>
                  <a:schemeClr val="tx1"/>
                </a:solidFill>
                <a:latin typeface="隶书" pitchFamily="49" charset="-122"/>
                <a:ea typeface="隶书" pitchFamily="49" charset="-122"/>
              </a:rPr>
              <a:t>脚发出正脉冲，通知外部锁存器进行地址所存；</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5</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DT/R</a:t>
            </a:r>
            <a:r>
              <a:rPr lang="zh-CN" altLang="en-US" sz="2400" dirty="0">
                <a:solidFill>
                  <a:schemeClr val="tx1"/>
                </a:solidFill>
                <a:latin typeface="隶书" pitchFamily="49" charset="-122"/>
                <a:ea typeface="隶书" pitchFamily="49" charset="-122"/>
              </a:rPr>
              <a:t>变为低电平，控制数据收发器为接收状态；</a:t>
            </a:r>
          </a:p>
        </p:txBody>
      </p:sp>
    </p:spTree>
  </p:cSld>
  <p:clrMapOvr>
    <a:masterClrMapping/>
  </p:clrMapOvr>
  <p:transition spd="slow">
    <p:randomBar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41" name="Rectangle 217"/>
          <p:cNvSpPr>
            <a:spLocks noChangeArrowheads="1"/>
          </p:cNvSpPr>
          <p:nvPr/>
        </p:nvSpPr>
        <p:spPr bwMode="auto">
          <a:xfrm>
            <a:off x="793720"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读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grpSp>
        <p:nvGrpSpPr>
          <p:cNvPr id="2" name="Group 353"/>
          <p:cNvGrpSpPr>
            <a:grpSpLocks/>
          </p:cNvGrpSpPr>
          <p:nvPr/>
        </p:nvGrpSpPr>
        <p:grpSpPr bwMode="auto">
          <a:xfrm>
            <a:off x="214282" y="714356"/>
            <a:ext cx="8496300" cy="5643562"/>
            <a:chOff x="68" y="465"/>
            <a:chExt cx="5352" cy="3555"/>
          </a:xfrm>
        </p:grpSpPr>
        <p:sp>
          <p:nvSpPr>
            <p:cNvPr id="66565" name="Text Box 219"/>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6566" name="Line 220"/>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6567" name="Line 221"/>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6568" name="Line 222"/>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6569" name="Rectangle 223"/>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6570" name="Rectangle 224"/>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6571" name="Rectangle 225"/>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6572" name="Rectangle 226"/>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6573" name="Rectangle 227"/>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6574" name="Line 228"/>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6575" name="Line 229"/>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6576" name="Line 230"/>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6577" name="Line 231"/>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6578" name="Line 232"/>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6579" name="Line 233"/>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6580" name="Line 234"/>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6581" name="Line 235"/>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6582" name="Line 236"/>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6583" name="Line 237"/>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6584" name="Line 238"/>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6585" name="Line 239"/>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6586" name="Line 240"/>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6587" name="Line 241"/>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6588" name="Line 242"/>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6589" name="Line 243"/>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6590" name="Line 244"/>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6591" name="Line 245"/>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6592" name="Line 246"/>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6593" name="Line 247"/>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6594" name="Line 248"/>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6595" name="Line 249"/>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6596" name="Line 250"/>
            <p:cNvSpPr>
              <a:spLocks noChangeShapeType="1"/>
            </p:cNvSpPr>
            <p:nvPr/>
          </p:nvSpPr>
          <p:spPr bwMode="auto">
            <a:xfrm flipV="1">
              <a:off x="3333" y="1979"/>
              <a:ext cx="1588" cy="0"/>
            </a:xfrm>
            <a:prstGeom prst="line">
              <a:avLst/>
            </a:prstGeom>
            <a:noFill/>
            <a:ln w="12700">
              <a:solidFill>
                <a:schemeClr val="tx1"/>
              </a:solidFill>
              <a:round/>
              <a:headEnd/>
              <a:tailEnd/>
            </a:ln>
          </p:spPr>
          <p:txBody>
            <a:bodyPr/>
            <a:lstStyle/>
            <a:p>
              <a:endParaRPr lang="zh-CN" altLang="en-US"/>
            </a:p>
          </p:txBody>
        </p:sp>
        <p:sp>
          <p:nvSpPr>
            <p:cNvPr id="66597" name="Line 251"/>
            <p:cNvSpPr>
              <a:spLocks noChangeShapeType="1"/>
            </p:cNvSpPr>
            <p:nvPr/>
          </p:nvSpPr>
          <p:spPr bwMode="auto">
            <a:xfrm flipV="1">
              <a:off x="3333" y="2160"/>
              <a:ext cx="1588" cy="1"/>
            </a:xfrm>
            <a:prstGeom prst="line">
              <a:avLst/>
            </a:prstGeom>
            <a:noFill/>
            <a:ln w="12700">
              <a:solidFill>
                <a:schemeClr val="tx1"/>
              </a:solidFill>
              <a:round/>
              <a:headEnd/>
              <a:tailEnd/>
            </a:ln>
          </p:spPr>
          <p:txBody>
            <a:bodyPr/>
            <a:lstStyle/>
            <a:p>
              <a:endParaRPr lang="zh-CN" altLang="en-US"/>
            </a:p>
          </p:txBody>
        </p:sp>
        <p:sp>
          <p:nvSpPr>
            <p:cNvPr id="66598" name="Line 252"/>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6599" name="Line 253"/>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6600" name="Line 254"/>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6601" name="Line 255"/>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6602" name="Line 256"/>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6603" name="Line 257"/>
            <p:cNvSpPr>
              <a:spLocks noChangeShapeType="1"/>
            </p:cNvSpPr>
            <p:nvPr/>
          </p:nvSpPr>
          <p:spPr bwMode="auto">
            <a:xfrm flipV="1">
              <a:off x="2608" y="2069"/>
              <a:ext cx="680" cy="0"/>
            </a:xfrm>
            <a:prstGeom prst="line">
              <a:avLst/>
            </a:prstGeom>
            <a:noFill/>
            <a:ln w="12700">
              <a:solidFill>
                <a:schemeClr val="tx1"/>
              </a:solidFill>
              <a:round/>
              <a:headEnd/>
              <a:tailEnd/>
            </a:ln>
          </p:spPr>
          <p:txBody>
            <a:bodyPr/>
            <a:lstStyle/>
            <a:p>
              <a:endParaRPr lang="zh-CN" altLang="en-US"/>
            </a:p>
          </p:txBody>
        </p:sp>
        <p:sp>
          <p:nvSpPr>
            <p:cNvPr id="66604" name="Line 258"/>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6605" name="Line 259"/>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6606" name="Line 26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6607" name="Line 262"/>
            <p:cNvSpPr>
              <a:spLocks noChangeShapeType="1"/>
            </p:cNvSpPr>
            <p:nvPr/>
          </p:nvSpPr>
          <p:spPr bwMode="auto">
            <a:xfrm flipV="1">
              <a:off x="1429" y="3249"/>
              <a:ext cx="3039" cy="0"/>
            </a:xfrm>
            <a:prstGeom prst="line">
              <a:avLst/>
            </a:prstGeom>
            <a:noFill/>
            <a:ln w="12700">
              <a:solidFill>
                <a:schemeClr val="tx1"/>
              </a:solidFill>
              <a:round/>
              <a:headEnd/>
              <a:tailEnd/>
            </a:ln>
          </p:spPr>
          <p:txBody>
            <a:bodyPr/>
            <a:lstStyle/>
            <a:p>
              <a:endParaRPr lang="zh-CN" altLang="en-US"/>
            </a:p>
          </p:txBody>
        </p:sp>
        <p:sp>
          <p:nvSpPr>
            <p:cNvPr id="66608" name="Line 263"/>
            <p:cNvSpPr>
              <a:spLocks noChangeShapeType="1"/>
            </p:cNvSpPr>
            <p:nvPr/>
          </p:nvSpPr>
          <p:spPr bwMode="auto">
            <a:xfrm flipV="1">
              <a:off x="4558" y="3063"/>
              <a:ext cx="862" cy="4"/>
            </a:xfrm>
            <a:prstGeom prst="line">
              <a:avLst/>
            </a:prstGeom>
            <a:noFill/>
            <a:ln w="12700">
              <a:solidFill>
                <a:schemeClr val="tx1"/>
              </a:solidFill>
              <a:prstDash val="dash"/>
              <a:round/>
              <a:headEnd/>
              <a:tailEnd/>
            </a:ln>
          </p:spPr>
          <p:txBody>
            <a:bodyPr/>
            <a:lstStyle/>
            <a:p>
              <a:endParaRPr lang="zh-CN" altLang="en-US"/>
            </a:p>
          </p:txBody>
        </p:sp>
        <p:sp>
          <p:nvSpPr>
            <p:cNvPr id="66609" name="Line 264"/>
            <p:cNvSpPr>
              <a:spLocks noChangeShapeType="1"/>
            </p:cNvSpPr>
            <p:nvPr/>
          </p:nvSpPr>
          <p:spPr bwMode="auto">
            <a:xfrm flipV="1">
              <a:off x="2562" y="3657"/>
              <a:ext cx="1974" cy="0"/>
            </a:xfrm>
            <a:prstGeom prst="line">
              <a:avLst/>
            </a:prstGeom>
            <a:noFill/>
            <a:ln w="12700">
              <a:solidFill>
                <a:schemeClr val="tx1"/>
              </a:solidFill>
              <a:round/>
              <a:headEnd/>
              <a:tailEnd/>
            </a:ln>
          </p:spPr>
          <p:txBody>
            <a:bodyPr/>
            <a:lstStyle/>
            <a:p>
              <a:endParaRPr lang="zh-CN" altLang="en-US"/>
            </a:p>
          </p:txBody>
        </p:sp>
        <p:sp>
          <p:nvSpPr>
            <p:cNvPr id="66610" name="Line 265"/>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6611" name="Line 266"/>
            <p:cNvSpPr>
              <a:spLocks noChangeShapeType="1"/>
            </p:cNvSpPr>
            <p:nvPr/>
          </p:nvSpPr>
          <p:spPr bwMode="auto">
            <a:xfrm>
              <a:off x="4627" y="3475"/>
              <a:ext cx="273" cy="0"/>
            </a:xfrm>
            <a:prstGeom prst="line">
              <a:avLst/>
            </a:prstGeom>
            <a:noFill/>
            <a:ln w="12700">
              <a:solidFill>
                <a:schemeClr val="tx1"/>
              </a:solidFill>
              <a:round/>
              <a:headEnd/>
              <a:tailEnd/>
            </a:ln>
          </p:spPr>
          <p:txBody>
            <a:bodyPr/>
            <a:lstStyle/>
            <a:p>
              <a:endParaRPr lang="zh-CN" altLang="en-US"/>
            </a:p>
          </p:txBody>
        </p:sp>
        <p:sp>
          <p:nvSpPr>
            <p:cNvPr id="66612" name="Text Box 267"/>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6613" name="Text Box 268"/>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6614" name="Text Box 269"/>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6615" name="Text Box 270"/>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6616" name="Text Box 271"/>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6617" name="Text Box 272"/>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6618" name="Text Box 273"/>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读信号</a:t>
              </a:r>
              <a:r>
                <a:rPr lang="en-US" altLang="zh-CN" sz="2000" b="1" dirty="0">
                  <a:latin typeface="隶书" pitchFamily="49" charset="-122"/>
                  <a:ea typeface="隶书" pitchFamily="49" charset="-122"/>
                </a:rPr>
                <a:t>RD</a:t>
              </a:r>
            </a:p>
          </p:txBody>
        </p:sp>
        <p:sp>
          <p:nvSpPr>
            <p:cNvPr id="66619" name="Text Box 274"/>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6620" name="Text Box 275"/>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数据允许</a:t>
              </a:r>
              <a:r>
                <a:rPr lang="en-US" altLang="zh-CN" sz="2000" b="1" dirty="0">
                  <a:latin typeface="隶书" pitchFamily="49" charset="-122"/>
                  <a:ea typeface="隶书" pitchFamily="49" charset="-122"/>
                </a:rPr>
                <a:t>DEN</a:t>
              </a:r>
            </a:p>
          </p:txBody>
        </p:sp>
        <p:sp>
          <p:nvSpPr>
            <p:cNvPr id="66621" name="Line 276"/>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6622" name="Text Box 277"/>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6623" name="Line 278"/>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6624" name="Line 280"/>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6625" name="Line 281"/>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6626" name="Line 282"/>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6627" name="Line 283"/>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6628" name="Text Box 284"/>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6629" name="Text Box 285"/>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6630" name="Line 286"/>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6631" name="Text Box 287"/>
            <p:cNvSpPr txBox="1">
              <a:spLocks noChangeArrowheads="1"/>
            </p:cNvSpPr>
            <p:nvPr/>
          </p:nvSpPr>
          <p:spPr bwMode="auto">
            <a:xfrm>
              <a:off x="1801" y="1933"/>
              <a:ext cx="3120"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数据输入</a:t>
              </a:r>
            </a:p>
          </p:txBody>
        </p:sp>
        <p:sp>
          <p:nvSpPr>
            <p:cNvPr id="66632" name="Line 288"/>
            <p:cNvSpPr>
              <a:spLocks noChangeShapeType="1"/>
            </p:cNvSpPr>
            <p:nvPr/>
          </p:nvSpPr>
          <p:spPr bwMode="auto">
            <a:xfrm flipV="1">
              <a:off x="4468" y="3249"/>
              <a:ext cx="952" cy="0"/>
            </a:xfrm>
            <a:prstGeom prst="line">
              <a:avLst/>
            </a:prstGeom>
            <a:noFill/>
            <a:ln w="12700">
              <a:solidFill>
                <a:schemeClr val="tx1"/>
              </a:solidFill>
              <a:prstDash val="dash"/>
              <a:round/>
              <a:headEnd/>
              <a:tailEnd/>
            </a:ln>
          </p:spPr>
          <p:txBody>
            <a:bodyPr/>
            <a:lstStyle/>
            <a:p>
              <a:endParaRPr lang="zh-CN" altLang="en-US"/>
            </a:p>
          </p:txBody>
        </p:sp>
        <p:sp>
          <p:nvSpPr>
            <p:cNvPr id="66634" name="Line 290"/>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6635" name="Line 291"/>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6636" name="Line 292"/>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6637" name="Line 293"/>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6638" name="Line 294"/>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6639" name="Line 295"/>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6640" name="Line 296"/>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6641" name="Line 297"/>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6642" name="Line 298"/>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6643" name="Line 299"/>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6644" name="Line 300"/>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6645" name="Line 301"/>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6646" name="Line 302"/>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6647" name="Line 303"/>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6648" name="Line 304"/>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6649" name="Line 305"/>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6650" name="Line 306"/>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6651" name="Line 307"/>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6652" name="Line 308"/>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6653" name="Line 309"/>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6654" name="Line 310"/>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6655" name="Line 311"/>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6656" name="Line 312"/>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6657" name="Line 313"/>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6658" name="Line 314"/>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6659" name="Line 315"/>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6660" name="Line 316"/>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6661" name="Line 317"/>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6662" name="Line 318"/>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6663" name="Line 319"/>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6664" name="Line 320"/>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6665" name="Line 321"/>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6666" name="Line 322"/>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6667" name="Line 323"/>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6668" name="Line 324"/>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6669" name="Line 325"/>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6670" name="Line 326"/>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6671" name="Line 327"/>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6672" name="Line 328"/>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6673" name="Line 329"/>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6674" name="Line 330"/>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6675" name="Line 331"/>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6676" name="Line 332"/>
            <p:cNvSpPr>
              <a:spLocks noChangeShapeType="1"/>
            </p:cNvSpPr>
            <p:nvPr/>
          </p:nvSpPr>
          <p:spPr bwMode="auto">
            <a:xfrm>
              <a:off x="3288" y="2069"/>
              <a:ext cx="45" cy="91"/>
            </a:xfrm>
            <a:prstGeom prst="line">
              <a:avLst/>
            </a:prstGeom>
            <a:noFill/>
            <a:ln w="12700">
              <a:solidFill>
                <a:schemeClr val="tx1"/>
              </a:solidFill>
              <a:round/>
              <a:headEnd/>
              <a:tailEnd/>
            </a:ln>
          </p:spPr>
          <p:txBody>
            <a:bodyPr/>
            <a:lstStyle/>
            <a:p>
              <a:endParaRPr lang="zh-CN" altLang="en-US"/>
            </a:p>
          </p:txBody>
        </p:sp>
        <p:sp>
          <p:nvSpPr>
            <p:cNvPr id="66677" name="Line 333"/>
            <p:cNvSpPr>
              <a:spLocks noChangeShapeType="1"/>
            </p:cNvSpPr>
            <p:nvPr/>
          </p:nvSpPr>
          <p:spPr bwMode="auto">
            <a:xfrm flipV="1">
              <a:off x="3288" y="1979"/>
              <a:ext cx="45" cy="94"/>
            </a:xfrm>
            <a:prstGeom prst="line">
              <a:avLst/>
            </a:prstGeom>
            <a:noFill/>
            <a:ln w="12700">
              <a:solidFill>
                <a:schemeClr val="tx1"/>
              </a:solidFill>
              <a:round/>
              <a:headEnd/>
              <a:tailEnd/>
            </a:ln>
          </p:spPr>
          <p:txBody>
            <a:bodyPr/>
            <a:lstStyle/>
            <a:p>
              <a:endParaRPr lang="zh-CN" altLang="en-US"/>
            </a:p>
          </p:txBody>
        </p:sp>
        <p:sp>
          <p:nvSpPr>
            <p:cNvPr id="66678" name="Line 334"/>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6679" name="Line 335"/>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6680" name="Line 336"/>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6681" name="Line 337"/>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6682" name="Line 338"/>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6683" name="Line 339"/>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6684" name="Line 340"/>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6685" name="Line 341"/>
            <p:cNvSpPr>
              <a:spLocks noChangeShapeType="1"/>
            </p:cNvSpPr>
            <p:nvPr/>
          </p:nvSpPr>
          <p:spPr bwMode="auto">
            <a:xfrm flipV="1">
              <a:off x="4467" y="3068"/>
              <a:ext cx="91" cy="181"/>
            </a:xfrm>
            <a:prstGeom prst="line">
              <a:avLst/>
            </a:prstGeom>
            <a:noFill/>
            <a:ln w="12700">
              <a:solidFill>
                <a:schemeClr val="tx1"/>
              </a:solidFill>
              <a:round/>
              <a:headEnd/>
              <a:tailEnd/>
            </a:ln>
          </p:spPr>
          <p:txBody>
            <a:bodyPr/>
            <a:lstStyle/>
            <a:p>
              <a:endParaRPr lang="zh-CN" altLang="en-US"/>
            </a:p>
          </p:txBody>
        </p:sp>
        <p:sp>
          <p:nvSpPr>
            <p:cNvPr id="66686" name="Line 342"/>
            <p:cNvSpPr>
              <a:spLocks noChangeShapeType="1"/>
            </p:cNvSpPr>
            <p:nvPr/>
          </p:nvSpPr>
          <p:spPr bwMode="auto">
            <a:xfrm flipH="1" flipV="1">
              <a:off x="1338" y="3068"/>
              <a:ext cx="91" cy="181"/>
            </a:xfrm>
            <a:prstGeom prst="line">
              <a:avLst/>
            </a:prstGeom>
            <a:noFill/>
            <a:ln w="12700">
              <a:solidFill>
                <a:schemeClr val="tx1"/>
              </a:solidFill>
              <a:round/>
              <a:headEnd/>
              <a:tailEnd/>
            </a:ln>
          </p:spPr>
          <p:txBody>
            <a:bodyPr/>
            <a:lstStyle/>
            <a:p>
              <a:endParaRPr lang="zh-CN" altLang="en-US"/>
            </a:p>
          </p:txBody>
        </p:sp>
        <p:sp>
          <p:nvSpPr>
            <p:cNvPr id="66687" name="Line 343"/>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6688" name="Line 344"/>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6689" name="Line 345"/>
            <p:cNvSpPr>
              <a:spLocks noChangeShapeType="1"/>
            </p:cNvSpPr>
            <p:nvPr/>
          </p:nvSpPr>
          <p:spPr bwMode="auto">
            <a:xfrm>
              <a:off x="1111" y="3249"/>
              <a:ext cx="318" cy="0"/>
            </a:xfrm>
            <a:prstGeom prst="line">
              <a:avLst/>
            </a:prstGeom>
            <a:noFill/>
            <a:ln w="12700">
              <a:solidFill>
                <a:schemeClr val="tx1"/>
              </a:solidFill>
              <a:prstDash val="dash"/>
              <a:round/>
              <a:headEnd/>
              <a:tailEnd/>
            </a:ln>
          </p:spPr>
          <p:txBody>
            <a:bodyPr/>
            <a:lstStyle/>
            <a:p>
              <a:endParaRPr lang="zh-CN" altLang="en-US"/>
            </a:p>
          </p:txBody>
        </p:sp>
        <p:sp>
          <p:nvSpPr>
            <p:cNvPr id="66690" name="Line 346"/>
            <p:cNvSpPr>
              <a:spLocks noChangeShapeType="1"/>
            </p:cNvSpPr>
            <p:nvPr/>
          </p:nvSpPr>
          <p:spPr bwMode="auto">
            <a:xfrm>
              <a:off x="1111" y="3067"/>
              <a:ext cx="227" cy="0"/>
            </a:xfrm>
            <a:prstGeom prst="line">
              <a:avLst/>
            </a:prstGeom>
            <a:noFill/>
            <a:ln w="12700">
              <a:solidFill>
                <a:schemeClr val="tx1"/>
              </a:solidFill>
              <a:prstDash val="dash"/>
              <a:round/>
              <a:headEnd/>
              <a:tailEnd/>
            </a:ln>
          </p:spPr>
          <p:txBody>
            <a:bodyPr/>
            <a:lstStyle/>
            <a:p>
              <a:endParaRPr lang="zh-CN" altLang="en-US"/>
            </a:p>
          </p:txBody>
        </p:sp>
        <p:sp>
          <p:nvSpPr>
            <p:cNvPr id="66691" name="Line 347"/>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6692" name="Line 348"/>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6693" name="Line 349"/>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6694" name="Line 350"/>
            <p:cNvSpPr>
              <a:spLocks noChangeShapeType="1"/>
            </p:cNvSpPr>
            <p:nvPr/>
          </p:nvSpPr>
          <p:spPr bwMode="auto">
            <a:xfrm flipV="1">
              <a:off x="4536" y="3476"/>
              <a:ext cx="91" cy="181"/>
            </a:xfrm>
            <a:prstGeom prst="line">
              <a:avLst/>
            </a:prstGeom>
            <a:noFill/>
            <a:ln w="12700">
              <a:solidFill>
                <a:schemeClr val="tx1"/>
              </a:solidFill>
              <a:round/>
              <a:headEnd/>
              <a:tailEnd/>
            </a:ln>
          </p:spPr>
          <p:txBody>
            <a:bodyPr/>
            <a:lstStyle/>
            <a:p>
              <a:endParaRPr lang="zh-CN" altLang="en-US"/>
            </a:p>
          </p:txBody>
        </p:sp>
      </p:grpSp>
      <p:cxnSp>
        <p:nvCxnSpPr>
          <p:cNvPr id="140" name="直接连接符 139"/>
          <p:cNvCxnSpPr/>
          <p:nvPr/>
        </p:nvCxnSpPr>
        <p:spPr>
          <a:xfrm>
            <a:off x="1892250"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44" name="直接连接符 143"/>
          <p:cNvCxnSpPr/>
          <p:nvPr/>
        </p:nvCxnSpPr>
        <p:spPr>
          <a:xfrm rot="16200000" flipH="1">
            <a:off x="4464018"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6" name="直接连接符 145"/>
          <p:cNvCxnSpPr/>
          <p:nvPr/>
        </p:nvCxnSpPr>
        <p:spPr>
          <a:xfrm>
            <a:off x="4678332"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8" name="直接连接符 147"/>
          <p:cNvCxnSpPr/>
          <p:nvPr/>
        </p:nvCxnSpPr>
        <p:spPr>
          <a:xfrm rot="5400000" flipH="1" flipV="1">
            <a:off x="5714183"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5892778"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51" name="Text Box 273"/>
          <p:cNvSpPr txBox="1">
            <a:spLocks noChangeArrowheads="1"/>
          </p:cNvSpPr>
          <p:nvPr/>
        </p:nvSpPr>
        <p:spPr bwMode="auto">
          <a:xfrm>
            <a:off x="1023891"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sp>
        <p:nvSpPr>
          <p:cNvPr id="152" name="Rectangle 242"/>
          <p:cNvSpPr>
            <a:spLocks noChangeArrowheads="1"/>
          </p:cNvSpPr>
          <p:nvPr/>
        </p:nvSpPr>
        <p:spPr bwMode="auto">
          <a:xfrm>
            <a:off x="644495"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sp>
        <p:nvSpPr>
          <p:cNvPr id="143" name="圆角矩形标注 142"/>
          <p:cNvSpPr/>
          <p:nvPr/>
        </p:nvSpPr>
        <p:spPr>
          <a:xfrm>
            <a:off x="5102203" y="866756"/>
            <a:ext cx="4000496" cy="5572164"/>
          </a:xfrm>
          <a:prstGeom prst="wedgeRoundRectCallout">
            <a:avLst>
              <a:gd name="adj1" fmla="val -63713"/>
              <a:gd name="adj2" fmla="val -44781"/>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u="sng" dirty="0">
                <a:solidFill>
                  <a:srgbClr val="0000FF"/>
                </a:solidFill>
                <a:latin typeface="隶书" pitchFamily="49" charset="-122"/>
                <a:ea typeface="隶书" pitchFamily="49" charset="-122"/>
              </a:rPr>
              <a:t>T2</a:t>
            </a:r>
            <a:r>
              <a:rPr lang="zh-CN" altLang="en-US" sz="2400" u="sng" dirty="0">
                <a:solidFill>
                  <a:srgbClr val="0000FF"/>
                </a:solidFill>
                <a:latin typeface="隶书" pitchFamily="49" charset="-122"/>
                <a:ea typeface="隶书" pitchFamily="49" charset="-122"/>
              </a:rPr>
              <a:t>状态</a:t>
            </a:r>
            <a:r>
              <a:rPr lang="en-US" altLang="zh-CN" sz="2400" u="sng" dirty="0">
                <a:solidFill>
                  <a:srgbClr val="0000FF"/>
                </a:solidFill>
                <a:latin typeface="隶书" pitchFamily="49" charset="-122"/>
                <a:ea typeface="隶书" pitchFamily="49" charset="-122"/>
              </a:rPr>
              <a:t>CPU</a:t>
            </a:r>
            <a:r>
              <a:rPr lang="zh-CN" altLang="en-US" sz="2400" u="sng" dirty="0">
                <a:solidFill>
                  <a:srgbClr val="0000FF"/>
                </a:solidFill>
                <a:latin typeface="隶书" pitchFamily="49" charset="-122"/>
                <a:ea typeface="隶书" pitchFamily="49" charset="-122"/>
              </a:rPr>
              <a:t>完成的工作：</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、低</a:t>
            </a:r>
            <a:r>
              <a:rPr lang="en-US" altLang="zh-CN" sz="2400" dirty="0">
                <a:solidFill>
                  <a:schemeClr val="tx1"/>
                </a:solidFill>
                <a:latin typeface="隶书" pitchFamily="49" charset="-122"/>
                <a:ea typeface="隶书" pitchFamily="49" charset="-122"/>
              </a:rPr>
              <a:t>16</a:t>
            </a:r>
            <a:r>
              <a:rPr lang="zh-CN" altLang="en-US" sz="2400" dirty="0">
                <a:solidFill>
                  <a:schemeClr val="tx1"/>
                </a:solidFill>
                <a:latin typeface="隶书" pitchFamily="49" charset="-122"/>
                <a:ea typeface="隶书" pitchFamily="49" charset="-122"/>
              </a:rPr>
              <a:t>位地址</a:t>
            </a:r>
            <a:r>
              <a:rPr lang="en-US" altLang="zh-CN" sz="2400" dirty="0">
                <a:solidFill>
                  <a:schemeClr val="tx1"/>
                </a:solidFill>
                <a:latin typeface="隶书" pitchFamily="49" charset="-122"/>
                <a:ea typeface="隶书" pitchFamily="49" charset="-122"/>
              </a:rPr>
              <a:t>/</a:t>
            </a:r>
            <a:r>
              <a:rPr lang="zh-CN" altLang="en-US" sz="2400" dirty="0">
                <a:solidFill>
                  <a:schemeClr val="tx1"/>
                </a:solidFill>
                <a:latin typeface="隶书" pitchFamily="49" charset="-122"/>
                <a:ea typeface="隶书" pitchFamily="49" charset="-122"/>
              </a:rPr>
              <a:t>数据复用线变高阻，为数据输出做准备；</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2</a:t>
            </a:r>
            <a:r>
              <a:rPr lang="zh-CN" altLang="en-US" sz="2400" dirty="0">
                <a:solidFill>
                  <a:schemeClr val="tx1"/>
                </a:solidFill>
                <a:latin typeface="隶书" pitchFamily="49" charset="-122"/>
                <a:ea typeface="隶书" pitchFamily="49" charset="-122"/>
              </a:rPr>
              <a:t>、高</a:t>
            </a:r>
            <a:r>
              <a:rPr lang="en-US" altLang="zh-CN" sz="2400" dirty="0">
                <a:solidFill>
                  <a:schemeClr val="tx1"/>
                </a:solidFill>
                <a:latin typeface="隶书" pitchFamily="49" charset="-122"/>
                <a:ea typeface="隶书" pitchFamily="49" charset="-122"/>
              </a:rPr>
              <a:t>4</a:t>
            </a:r>
            <a:r>
              <a:rPr lang="zh-CN" altLang="en-US" sz="2400" dirty="0">
                <a:solidFill>
                  <a:schemeClr val="tx1"/>
                </a:solidFill>
                <a:latin typeface="隶书" pitchFamily="49" charset="-122"/>
                <a:ea typeface="隶书" pitchFamily="49" charset="-122"/>
              </a:rPr>
              <a:t>位地址</a:t>
            </a:r>
            <a:r>
              <a:rPr lang="en-US" altLang="zh-CN" sz="2400" dirty="0">
                <a:solidFill>
                  <a:schemeClr val="tx1"/>
                </a:solidFill>
                <a:latin typeface="隶书" pitchFamily="49" charset="-122"/>
                <a:ea typeface="隶书" pitchFamily="49" charset="-122"/>
              </a:rPr>
              <a:t>/</a:t>
            </a:r>
            <a:r>
              <a:rPr lang="zh-CN" altLang="en-US" sz="2400" dirty="0">
                <a:solidFill>
                  <a:schemeClr val="tx1"/>
                </a:solidFill>
                <a:latin typeface="隶书" pitchFamily="49" charset="-122"/>
                <a:ea typeface="隶书" pitchFamily="49" charset="-122"/>
              </a:rPr>
              <a:t>信号复用线及</a:t>
            </a:r>
            <a:r>
              <a:rPr lang="en-US" altLang="zh-CN" sz="2400" dirty="0">
                <a:solidFill>
                  <a:schemeClr val="tx1"/>
                </a:solidFill>
                <a:latin typeface="隶书" pitchFamily="49" charset="-122"/>
                <a:ea typeface="隶书" pitchFamily="49" charset="-122"/>
              </a:rPr>
              <a:t>BHE/S7</a:t>
            </a:r>
            <a:r>
              <a:rPr lang="zh-CN" altLang="en-US" sz="2400" dirty="0">
                <a:solidFill>
                  <a:schemeClr val="tx1"/>
                </a:solidFill>
                <a:latin typeface="隶书" pitchFamily="49" charset="-122"/>
                <a:ea typeface="隶书" pitchFamily="49" charset="-122"/>
              </a:rPr>
              <a:t>输出状态信息，并保持到</a:t>
            </a:r>
            <a:r>
              <a:rPr lang="en-US" altLang="zh-CN" sz="2400" dirty="0">
                <a:solidFill>
                  <a:schemeClr val="tx1"/>
                </a:solidFill>
                <a:latin typeface="隶书" pitchFamily="49" charset="-122"/>
                <a:ea typeface="隶书" pitchFamily="49" charset="-122"/>
              </a:rPr>
              <a:t>T4</a:t>
            </a:r>
            <a:r>
              <a:rPr lang="zh-CN" altLang="en-US" sz="2400" dirty="0">
                <a:solidFill>
                  <a:schemeClr val="tx1"/>
                </a:solidFill>
                <a:latin typeface="隶书" pitchFamily="49" charset="-122"/>
                <a:ea typeface="隶书" pitchFamily="49" charset="-122"/>
              </a:rPr>
              <a:t>；</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3</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DEN</a:t>
            </a:r>
            <a:r>
              <a:rPr lang="zh-CN" altLang="en-US" sz="2400" dirty="0">
                <a:solidFill>
                  <a:schemeClr val="tx1"/>
                </a:solidFill>
                <a:latin typeface="隶书" pitchFamily="49" charset="-122"/>
                <a:ea typeface="隶书" pitchFamily="49" charset="-122"/>
              </a:rPr>
              <a:t>信号线变低，使数据收发器使能；</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4</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RD</a:t>
            </a:r>
            <a:r>
              <a:rPr lang="zh-CN" altLang="en-US" sz="2400" dirty="0">
                <a:solidFill>
                  <a:schemeClr val="tx1"/>
                </a:solidFill>
                <a:latin typeface="隶书" pitchFamily="49" charset="-122"/>
                <a:ea typeface="隶书" pitchFamily="49" charset="-122"/>
              </a:rPr>
              <a:t>信号变低，通知存储器或</a:t>
            </a:r>
            <a:r>
              <a:rPr lang="en-US" altLang="zh-CN" sz="2400" dirty="0">
                <a:solidFill>
                  <a:schemeClr val="tx1"/>
                </a:solidFill>
                <a:latin typeface="隶书" pitchFamily="49" charset="-122"/>
                <a:ea typeface="隶书" pitchFamily="49" charset="-122"/>
              </a:rPr>
              <a:t>IO</a:t>
            </a:r>
            <a:r>
              <a:rPr lang="zh-CN" altLang="en-US" sz="2400" dirty="0">
                <a:solidFill>
                  <a:schemeClr val="tx1"/>
                </a:solidFill>
                <a:latin typeface="隶书" pitchFamily="49" charset="-122"/>
                <a:ea typeface="隶书" pitchFamily="49" charset="-122"/>
              </a:rPr>
              <a:t>口准备；</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5</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DT/R</a:t>
            </a:r>
            <a:r>
              <a:rPr lang="zh-CN" altLang="en-US" sz="2400" dirty="0">
                <a:solidFill>
                  <a:schemeClr val="tx1"/>
                </a:solidFill>
                <a:latin typeface="隶书" pitchFamily="49" charset="-122"/>
                <a:ea typeface="隶书" pitchFamily="49" charset="-122"/>
              </a:rPr>
              <a:t>保持低电平，控制数据收发器为接收状态；</a:t>
            </a:r>
          </a:p>
        </p:txBody>
      </p:sp>
    </p:spTree>
  </p:cSld>
  <p:clrMapOvr>
    <a:masterClrMapping/>
  </p:clrMapOvr>
  <p:transition spd="slow">
    <p:randomBar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41" name="Rectangle 217"/>
          <p:cNvSpPr>
            <a:spLocks noChangeArrowheads="1"/>
          </p:cNvSpPr>
          <p:nvPr/>
        </p:nvSpPr>
        <p:spPr bwMode="auto">
          <a:xfrm>
            <a:off x="798542"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读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grpSp>
        <p:nvGrpSpPr>
          <p:cNvPr id="2" name="Group 353"/>
          <p:cNvGrpSpPr>
            <a:grpSpLocks/>
          </p:cNvGrpSpPr>
          <p:nvPr/>
        </p:nvGrpSpPr>
        <p:grpSpPr bwMode="auto">
          <a:xfrm>
            <a:off x="219104" y="714356"/>
            <a:ext cx="8496300" cy="5643562"/>
            <a:chOff x="68" y="465"/>
            <a:chExt cx="5352" cy="3555"/>
          </a:xfrm>
        </p:grpSpPr>
        <p:sp>
          <p:nvSpPr>
            <p:cNvPr id="66565" name="Text Box 219"/>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6566" name="Line 220"/>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6567" name="Line 221"/>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6568" name="Line 222"/>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6569" name="Rectangle 223"/>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6570" name="Rectangle 224"/>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6571" name="Rectangle 225"/>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6572" name="Rectangle 226"/>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6573" name="Rectangle 227"/>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6574" name="Line 228"/>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6575" name="Line 229"/>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6576" name="Line 230"/>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6577" name="Line 231"/>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6578" name="Line 232"/>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6579" name="Line 233"/>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6580" name="Line 234"/>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6581" name="Line 235"/>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6582" name="Line 236"/>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6583" name="Line 237"/>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6584" name="Line 238"/>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6585" name="Line 239"/>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6586" name="Line 240"/>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6587" name="Line 241"/>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6588" name="Line 242"/>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6589" name="Line 243"/>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6590" name="Line 244"/>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6591" name="Line 245"/>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6592" name="Line 246"/>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6593" name="Line 247"/>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6594" name="Line 248"/>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6595" name="Line 249"/>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6596" name="Line 250"/>
            <p:cNvSpPr>
              <a:spLocks noChangeShapeType="1"/>
            </p:cNvSpPr>
            <p:nvPr/>
          </p:nvSpPr>
          <p:spPr bwMode="auto">
            <a:xfrm flipV="1">
              <a:off x="3333" y="1979"/>
              <a:ext cx="1588" cy="0"/>
            </a:xfrm>
            <a:prstGeom prst="line">
              <a:avLst/>
            </a:prstGeom>
            <a:noFill/>
            <a:ln w="12700">
              <a:solidFill>
                <a:schemeClr val="tx1"/>
              </a:solidFill>
              <a:round/>
              <a:headEnd/>
              <a:tailEnd/>
            </a:ln>
          </p:spPr>
          <p:txBody>
            <a:bodyPr/>
            <a:lstStyle/>
            <a:p>
              <a:endParaRPr lang="zh-CN" altLang="en-US"/>
            </a:p>
          </p:txBody>
        </p:sp>
        <p:sp>
          <p:nvSpPr>
            <p:cNvPr id="66597" name="Line 251"/>
            <p:cNvSpPr>
              <a:spLocks noChangeShapeType="1"/>
            </p:cNvSpPr>
            <p:nvPr/>
          </p:nvSpPr>
          <p:spPr bwMode="auto">
            <a:xfrm flipV="1">
              <a:off x="3333" y="2160"/>
              <a:ext cx="1588" cy="1"/>
            </a:xfrm>
            <a:prstGeom prst="line">
              <a:avLst/>
            </a:prstGeom>
            <a:noFill/>
            <a:ln w="12700">
              <a:solidFill>
                <a:schemeClr val="tx1"/>
              </a:solidFill>
              <a:round/>
              <a:headEnd/>
              <a:tailEnd/>
            </a:ln>
          </p:spPr>
          <p:txBody>
            <a:bodyPr/>
            <a:lstStyle/>
            <a:p>
              <a:endParaRPr lang="zh-CN" altLang="en-US"/>
            </a:p>
          </p:txBody>
        </p:sp>
        <p:sp>
          <p:nvSpPr>
            <p:cNvPr id="66598" name="Line 252"/>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6599" name="Line 253"/>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6600" name="Line 254"/>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6601" name="Line 255"/>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6602" name="Line 256"/>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6603" name="Line 257"/>
            <p:cNvSpPr>
              <a:spLocks noChangeShapeType="1"/>
            </p:cNvSpPr>
            <p:nvPr/>
          </p:nvSpPr>
          <p:spPr bwMode="auto">
            <a:xfrm flipV="1">
              <a:off x="2608" y="2069"/>
              <a:ext cx="680" cy="0"/>
            </a:xfrm>
            <a:prstGeom prst="line">
              <a:avLst/>
            </a:prstGeom>
            <a:noFill/>
            <a:ln w="12700">
              <a:solidFill>
                <a:schemeClr val="tx1"/>
              </a:solidFill>
              <a:round/>
              <a:headEnd/>
              <a:tailEnd/>
            </a:ln>
          </p:spPr>
          <p:txBody>
            <a:bodyPr/>
            <a:lstStyle/>
            <a:p>
              <a:endParaRPr lang="zh-CN" altLang="en-US"/>
            </a:p>
          </p:txBody>
        </p:sp>
        <p:sp>
          <p:nvSpPr>
            <p:cNvPr id="66604" name="Line 258"/>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6605" name="Line 259"/>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6606" name="Line 26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6607" name="Line 262"/>
            <p:cNvSpPr>
              <a:spLocks noChangeShapeType="1"/>
            </p:cNvSpPr>
            <p:nvPr/>
          </p:nvSpPr>
          <p:spPr bwMode="auto">
            <a:xfrm flipV="1">
              <a:off x="1429" y="3249"/>
              <a:ext cx="3039" cy="0"/>
            </a:xfrm>
            <a:prstGeom prst="line">
              <a:avLst/>
            </a:prstGeom>
            <a:noFill/>
            <a:ln w="12700">
              <a:solidFill>
                <a:schemeClr val="tx1"/>
              </a:solidFill>
              <a:round/>
              <a:headEnd/>
              <a:tailEnd/>
            </a:ln>
          </p:spPr>
          <p:txBody>
            <a:bodyPr/>
            <a:lstStyle/>
            <a:p>
              <a:endParaRPr lang="zh-CN" altLang="en-US"/>
            </a:p>
          </p:txBody>
        </p:sp>
        <p:sp>
          <p:nvSpPr>
            <p:cNvPr id="66608" name="Line 263"/>
            <p:cNvSpPr>
              <a:spLocks noChangeShapeType="1"/>
            </p:cNvSpPr>
            <p:nvPr/>
          </p:nvSpPr>
          <p:spPr bwMode="auto">
            <a:xfrm flipV="1">
              <a:off x="4558" y="3063"/>
              <a:ext cx="862" cy="4"/>
            </a:xfrm>
            <a:prstGeom prst="line">
              <a:avLst/>
            </a:prstGeom>
            <a:noFill/>
            <a:ln w="12700">
              <a:solidFill>
                <a:schemeClr val="tx1"/>
              </a:solidFill>
              <a:prstDash val="dash"/>
              <a:round/>
              <a:headEnd/>
              <a:tailEnd/>
            </a:ln>
          </p:spPr>
          <p:txBody>
            <a:bodyPr/>
            <a:lstStyle/>
            <a:p>
              <a:endParaRPr lang="zh-CN" altLang="en-US"/>
            </a:p>
          </p:txBody>
        </p:sp>
        <p:sp>
          <p:nvSpPr>
            <p:cNvPr id="66609" name="Line 264"/>
            <p:cNvSpPr>
              <a:spLocks noChangeShapeType="1"/>
            </p:cNvSpPr>
            <p:nvPr/>
          </p:nvSpPr>
          <p:spPr bwMode="auto">
            <a:xfrm>
              <a:off x="2562" y="3657"/>
              <a:ext cx="1971" cy="4"/>
            </a:xfrm>
            <a:prstGeom prst="line">
              <a:avLst/>
            </a:prstGeom>
            <a:noFill/>
            <a:ln w="12700">
              <a:solidFill>
                <a:schemeClr val="tx1"/>
              </a:solidFill>
              <a:round/>
              <a:headEnd/>
              <a:tailEnd/>
            </a:ln>
          </p:spPr>
          <p:txBody>
            <a:bodyPr/>
            <a:lstStyle/>
            <a:p>
              <a:endParaRPr lang="zh-CN" altLang="en-US"/>
            </a:p>
          </p:txBody>
        </p:sp>
        <p:sp>
          <p:nvSpPr>
            <p:cNvPr id="66610" name="Line 265"/>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6611" name="Line 266"/>
            <p:cNvSpPr>
              <a:spLocks noChangeShapeType="1"/>
            </p:cNvSpPr>
            <p:nvPr/>
          </p:nvSpPr>
          <p:spPr bwMode="auto">
            <a:xfrm>
              <a:off x="4624" y="3475"/>
              <a:ext cx="273" cy="0"/>
            </a:xfrm>
            <a:prstGeom prst="line">
              <a:avLst/>
            </a:prstGeom>
            <a:noFill/>
            <a:ln w="12700">
              <a:solidFill>
                <a:schemeClr val="tx1"/>
              </a:solidFill>
              <a:round/>
              <a:headEnd/>
              <a:tailEnd/>
            </a:ln>
          </p:spPr>
          <p:txBody>
            <a:bodyPr/>
            <a:lstStyle/>
            <a:p>
              <a:endParaRPr lang="zh-CN" altLang="en-US"/>
            </a:p>
          </p:txBody>
        </p:sp>
        <p:sp>
          <p:nvSpPr>
            <p:cNvPr id="66612" name="Text Box 267"/>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6613" name="Text Box 268"/>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6614" name="Text Box 269"/>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6615" name="Text Box 270"/>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6616" name="Text Box 271"/>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6617" name="Text Box 272"/>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6618" name="Text Box 273"/>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读信号</a:t>
              </a:r>
              <a:r>
                <a:rPr lang="en-US" altLang="zh-CN" sz="2000" b="1" dirty="0">
                  <a:latin typeface="隶书" pitchFamily="49" charset="-122"/>
                  <a:ea typeface="隶书" pitchFamily="49" charset="-122"/>
                </a:rPr>
                <a:t>RD</a:t>
              </a:r>
            </a:p>
          </p:txBody>
        </p:sp>
        <p:sp>
          <p:nvSpPr>
            <p:cNvPr id="66619" name="Text Box 274"/>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6620" name="Text Box 275"/>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数据允许</a:t>
              </a:r>
              <a:r>
                <a:rPr lang="en-US" altLang="zh-CN" sz="2000" b="1" dirty="0">
                  <a:latin typeface="隶书" pitchFamily="49" charset="-122"/>
                  <a:ea typeface="隶书" pitchFamily="49" charset="-122"/>
                </a:rPr>
                <a:t>DEN</a:t>
              </a:r>
            </a:p>
          </p:txBody>
        </p:sp>
        <p:sp>
          <p:nvSpPr>
            <p:cNvPr id="66621" name="Line 276"/>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6622" name="Text Box 277"/>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6623" name="Line 278"/>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6624" name="Line 280"/>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6625" name="Line 281"/>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6626" name="Line 282"/>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6627" name="Line 283"/>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6628" name="Text Box 284"/>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6629" name="Text Box 285"/>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6630" name="Line 286"/>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6631" name="Text Box 287"/>
            <p:cNvSpPr txBox="1">
              <a:spLocks noChangeArrowheads="1"/>
            </p:cNvSpPr>
            <p:nvPr/>
          </p:nvSpPr>
          <p:spPr bwMode="auto">
            <a:xfrm>
              <a:off x="1801" y="1933"/>
              <a:ext cx="3120"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数据输入</a:t>
              </a:r>
            </a:p>
          </p:txBody>
        </p:sp>
        <p:sp>
          <p:nvSpPr>
            <p:cNvPr id="66632" name="Line 288"/>
            <p:cNvSpPr>
              <a:spLocks noChangeShapeType="1"/>
            </p:cNvSpPr>
            <p:nvPr/>
          </p:nvSpPr>
          <p:spPr bwMode="auto">
            <a:xfrm flipV="1">
              <a:off x="4468" y="3249"/>
              <a:ext cx="952" cy="0"/>
            </a:xfrm>
            <a:prstGeom prst="line">
              <a:avLst/>
            </a:prstGeom>
            <a:noFill/>
            <a:ln w="12700">
              <a:solidFill>
                <a:schemeClr val="tx1"/>
              </a:solidFill>
              <a:prstDash val="dash"/>
              <a:round/>
              <a:headEnd/>
              <a:tailEnd/>
            </a:ln>
          </p:spPr>
          <p:txBody>
            <a:bodyPr/>
            <a:lstStyle/>
            <a:p>
              <a:endParaRPr lang="zh-CN" altLang="en-US"/>
            </a:p>
          </p:txBody>
        </p:sp>
        <p:sp>
          <p:nvSpPr>
            <p:cNvPr id="66634" name="Line 290"/>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6635" name="Line 291"/>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6636" name="Line 292"/>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6637" name="Line 293"/>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6638" name="Line 294"/>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6639" name="Line 295"/>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6640" name="Line 296"/>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6641" name="Line 297"/>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6642" name="Line 298"/>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6643" name="Line 299"/>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6644" name="Line 300"/>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6645" name="Line 301"/>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6646" name="Line 302"/>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6647" name="Line 303"/>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6648" name="Line 304"/>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6649" name="Line 305"/>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6650" name="Line 306"/>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6651" name="Line 307"/>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6652" name="Line 308"/>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6653" name="Line 309"/>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6654" name="Line 310"/>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6655" name="Line 311"/>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6656" name="Line 312"/>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6657" name="Line 313"/>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6658" name="Line 314"/>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6659" name="Line 315"/>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6660" name="Line 316"/>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6661" name="Line 317"/>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6662" name="Line 318"/>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6663" name="Line 319"/>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6664" name="Line 320"/>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6665" name="Line 321"/>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6666" name="Line 322"/>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6667" name="Line 323"/>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6668" name="Line 324"/>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6669" name="Line 325"/>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6670" name="Line 326"/>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6671" name="Line 327"/>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6672" name="Line 328"/>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6673" name="Line 329"/>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6674" name="Line 330"/>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6675" name="Line 331"/>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6676" name="Line 332"/>
            <p:cNvSpPr>
              <a:spLocks noChangeShapeType="1"/>
            </p:cNvSpPr>
            <p:nvPr/>
          </p:nvSpPr>
          <p:spPr bwMode="auto">
            <a:xfrm>
              <a:off x="3288" y="2069"/>
              <a:ext cx="45" cy="91"/>
            </a:xfrm>
            <a:prstGeom prst="line">
              <a:avLst/>
            </a:prstGeom>
            <a:noFill/>
            <a:ln w="12700">
              <a:solidFill>
                <a:schemeClr val="tx1"/>
              </a:solidFill>
              <a:round/>
              <a:headEnd/>
              <a:tailEnd/>
            </a:ln>
          </p:spPr>
          <p:txBody>
            <a:bodyPr/>
            <a:lstStyle/>
            <a:p>
              <a:endParaRPr lang="zh-CN" altLang="en-US"/>
            </a:p>
          </p:txBody>
        </p:sp>
        <p:sp>
          <p:nvSpPr>
            <p:cNvPr id="66677" name="Line 333"/>
            <p:cNvSpPr>
              <a:spLocks noChangeShapeType="1"/>
            </p:cNvSpPr>
            <p:nvPr/>
          </p:nvSpPr>
          <p:spPr bwMode="auto">
            <a:xfrm flipV="1">
              <a:off x="3288" y="1979"/>
              <a:ext cx="45" cy="94"/>
            </a:xfrm>
            <a:prstGeom prst="line">
              <a:avLst/>
            </a:prstGeom>
            <a:noFill/>
            <a:ln w="12700">
              <a:solidFill>
                <a:schemeClr val="tx1"/>
              </a:solidFill>
              <a:round/>
              <a:headEnd/>
              <a:tailEnd/>
            </a:ln>
          </p:spPr>
          <p:txBody>
            <a:bodyPr/>
            <a:lstStyle/>
            <a:p>
              <a:endParaRPr lang="zh-CN" altLang="en-US"/>
            </a:p>
          </p:txBody>
        </p:sp>
        <p:sp>
          <p:nvSpPr>
            <p:cNvPr id="66678" name="Line 334"/>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6679" name="Line 335"/>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6680" name="Line 336"/>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6681" name="Line 337"/>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6682" name="Line 338"/>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6683" name="Line 339"/>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6684" name="Line 340"/>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6685" name="Line 341"/>
            <p:cNvSpPr>
              <a:spLocks noChangeShapeType="1"/>
            </p:cNvSpPr>
            <p:nvPr/>
          </p:nvSpPr>
          <p:spPr bwMode="auto">
            <a:xfrm flipV="1">
              <a:off x="4467" y="3068"/>
              <a:ext cx="91" cy="181"/>
            </a:xfrm>
            <a:prstGeom prst="line">
              <a:avLst/>
            </a:prstGeom>
            <a:noFill/>
            <a:ln w="12700">
              <a:solidFill>
                <a:schemeClr val="tx1"/>
              </a:solidFill>
              <a:round/>
              <a:headEnd/>
              <a:tailEnd/>
            </a:ln>
          </p:spPr>
          <p:txBody>
            <a:bodyPr/>
            <a:lstStyle/>
            <a:p>
              <a:endParaRPr lang="zh-CN" altLang="en-US"/>
            </a:p>
          </p:txBody>
        </p:sp>
        <p:sp>
          <p:nvSpPr>
            <p:cNvPr id="66686" name="Line 342"/>
            <p:cNvSpPr>
              <a:spLocks noChangeShapeType="1"/>
            </p:cNvSpPr>
            <p:nvPr/>
          </p:nvSpPr>
          <p:spPr bwMode="auto">
            <a:xfrm flipH="1" flipV="1">
              <a:off x="1338" y="3068"/>
              <a:ext cx="91" cy="181"/>
            </a:xfrm>
            <a:prstGeom prst="line">
              <a:avLst/>
            </a:prstGeom>
            <a:noFill/>
            <a:ln w="12700">
              <a:solidFill>
                <a:schemeClr val="tx1"/>
              </a:solidFill>
              <a:round/>
              <a:headEnd/>
              <a:tailEnd/>
            </a:ln>
          </p:spPr>
          <p:txBody>
            <a:bodyPr/>
            <a:lstStyle/>
            <a:p>
              <a:endParaRPr lang="zh-CN" altLang="en-US"/>
            </a:p>
          </p:txBody>
        </p:sp>
        <p:sp>
          <p:nvSpPr>
            <p:cNvPr id="66687" name="Line 343"/>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6688" name="Line 344"/>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6689" name="Line 345"/>
            <p:cNvSpPr>
              <a:spLocks noChangeShapeType="1"/>
            </p:cNvSpPr>
            <p:nvPr/>
          </p:nvSpPr>
          <p:spPr bwMode="auto">
            <a:xfrm>
              <a:off x="1111" y="3249"/>
              <a:ext cx="318" cy="0"/>
            </a:xfrm>
            <a:prstGeom prst="line">
              <a:avLst/>
            </a:prstGeom>
            <a:noFill/>
            <a:ln w="12700">
              <a:solidFill>
                <a:schemeClr val="tx1"/>
              </a:solidFill>
              <a:prstDash val="dash"/>
              <a:round/>
              <a:headEnd/>
              <a:tailEnd/>
            </a:ln>
          </p:spPr>
          <p:txBody>
            <a:bodyPr/>
            <a:lstStyle/>
            <a:p>
              <a:endParaRPr lang="zh-CN" altLang="en-US"/>
            </a:p>
          </p:txBody>
        </p:sp>
        <p:sp>
          <p:nvSpPr>
            <p:cNvPr id="66690" name="Line 346"/>
            <p:cNvSpPr>
              <a:spLocks noChangeShapeType="1"/>
            </p:cNvSpPr>
            <p:nvPr/>
          </p:nvSpPr>
          <p:spPr bwMode="auto">
            <a:xfrm>
              <a:off x="1111" y="3067"/>
              <a:ext cx="227" cy="0"/>
            </a:xfrm>
            <a:prstGeom prst="line">
              <a:avLst/>
            </a:prstGeom>
            <a:noFill/>
            <a:ln w="12700">
              <a:solidFill>
                <a:schemeClr val="tx1"/>
              </a:solidFill>
              <a:prstDash val="dash"/>
              <a:round/>
              <a:headEnd/>
              <a:tailEnd/>
            </a:ln>
          </p:spPr>
          <p:txBody>
            <a:bodyPr/>
            <a:lstStyle/>
            <a:p>
              <a:endParaRPr lang="zh-CN" altLang="en-US"/>
            </a:p>
          </p:txBody>
        </p:sp>
        <p:sp>
          <p:nvSpPr>
            <p:cNvPr id="66691" name="Line 347"/>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6692" name="Line 348"/>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6693" name="Line 349"/>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6694" name="Line 350"/>
            <p:cNvSpPr>
              <a:spLocks noChangeShapeType="1"/>
            </p:cNvSpPr>
            <p:nvPr/>
          </p:nvSpPr>
          <p:spPr bwMode="auto">
            <a:xfrm flipV="1">
              <a:off x="4533" y="3476"/>
              <a:ext cx="91" cy="181"/>
            </a:xfrm>
            <a:prstGeom prst="line">
              <a:avLst/>
            </a:prstGeom>
            <a:noFill/>
            <a:ln w="12700">
              <a:solidFill>
                <a:schemeClr val="tx1"/>
              </a:solidFill>
              <a:round/>
              <a:headEnd/>
              <a:tailEnd/>
            </a:ln>
          </p:spPr>
          <p:txBody>
            <a:bodyPr/>
            <a:lstStyle/>
            <a:p>
              <a:endParaRPr lang="zh-CN" altLang="en-US"/>
            </a:p>
          </p:txBody>
        </p:sp>
      </p:grpSp>
      <p:cxnSp>
        <p:nvCxnSpPr>
          <p:cNvPr id="140" name="直接连接符 139"/>
          <p:cNvCxnSpPr/>
          <p:nvPr/>
        </p:nvCxnSpPr>
        <p:spPr>
          <a:xfrm>
            <a:off x="1897072"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44" name="直接连接符 143"/>
          <p:cNvCxnSpPr/>
          <p:nvPr/>
        </p:nvCxnSpPr>
        <p:spPr>
          <a:xfrm rot="16200000" flipH="1">
            <a:off x="4468840"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6" name="直接连接符 145"/>
          <p:cNvCxnSpPr/>
          <p:nvPr/>
        </p:nvCxnSpPr>
        <p:spPr>
          <a:xfrm>
            <a:off x="4683154"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8" name="直接连接符 147"/>
          <p:cNvCxnSpPr/>
          <p:nvPr/>
        </p:nvCxnSpPr>
        <p:spPr>
          <a:xfrm rot="5400000" flipH="1" flipV="1">
            <a:off x="5719005"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5897600"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51" name="Text Box 273"/>
          <p:cNvSpPr txBox="1">
            <a:spLocks noChangeArrowheads="1"/>
          </p:cNvSpPr>
          <p:nvPr/>
        </p:nvSpPr>
        <p:spPr bwMode="auto">
          <a:xfrm>
            <a:off x="1028713"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sp>
        <p:nvSpPr>
          <p:cNvPr id="152" name="Rectangle 242"/>
          <p:cNvSpPr>
            <a:spLocks noChangeArrowheads="1"/>
          </p:cNvSpPr>
          <p:nvPr/>
        </p:nvSpPr>
        <p:spPr bwMode="auto">
          <a:xfrm>
            <a:off x="649317"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sp>
        <p:nvSpPr>
          <p:cNvPr id="153" name="圆角矩形标注 152"/>
          <p:cNvSpPr/>
          <p:nvPr/>
        </p:nvSpPr>
        <p:spPr>
          <a:xfrm>
            <a:off x="2468576" y="2143116"/>
            <a:ext cx="3071802" cy="3357586"/>
          </a:xfrm>
          <a:prstGeom prst="wedgeRoundRectCallout">
            <a:avLst>
              <a:gd name="adj1" fmla="val 46177"/>
              <a:gd name="adj2" fmla="val -67879"/>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u="sng" dirty="0">
                <a:solidFill>
                  <a:srgbClr val="0000FF"/>
                </a:solidFill>
                <a:latin typeface="隶书" pitchFamily="49" charset="-122"/>
                <a:ea typeface="隶书" pitchFamily="49" charset="-122"/>
              </a:rPr>
              <a:t>T3</a:t>
            </a:r>
            <a:r>
              <a:rPr lang="zh-CN" altLang="en-US" sz="2400" u="sng" dirty="0">
                <a:solidFill>
                  <a:srgbClr val="0000FF"/>
                </a:solidFill>
                <a:latin typeface="隶书" pitchFamily="49" charset="-122"/>
                <a:ea typeface="隶书" pitchFamily="49" charset="-122"/>
              </a:rPr>
              <a:t>状态：</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、存储器或</a:t>
            </a:r>
            <a:r>
              <a:rPr lang="en-US" altLang="zh-CN" sz="2400" dirty="0">
                <a:solidFill>
                  <a:schemeClr val="tx1"/>
                </a:solidFill>
                <a:latin typeface="隶书" pitchFamily="49" charset="-122"/>
                <a:ea typeface="隶书" pitchFamily="49" charset="-122"/>
              </a:rPr>
              <a:t>IO</a:t>
            </a:r>
            <a:r>
              <a:rPr lang="zh-CN" altLang="en-US" sz="2400" dirty="0">
                <a:solidFill>
                  <a:schemeClr val="tx1"/>
                </a:solidFill>
                <a:latin typeface="隶书" pitchFamily="49" charset="-122"/>
                <a:ea typeface="隶书" pitchFamily="49" charset="-122"/>
              </a:rPr>
              <a:t>将数据送上数据总线；</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2</a:t>
            </a:r>
            <a:r>
              <a:rPr lang="zh-CN" altLang="en-US" sz="2400" dirty="0">
                <a:solidFill>
                  <a:schemeClr val="tx1"/>
                </a:solidFill>
                <a:latin typeface="隶书" pitchFamily="49" charset="-122"/>
                <a:ea typeface="隶书" pitchFamily="49" charset="-122"/>
              </a:rPr>
              <a:t>、在</a:t>
            </a:r>
            <a:r>
              <a:rPr lang="en-US" altLang="zh-CN" sz="2400" dirty="0">
                <a:solidFill>
                  <a:schemeClr val="tx1"/>
                </a:solidFill>
                <a:latin typeface="隶书" pitchFamily="49" charset="-122"/>
                <a:ea typeface="隶书" pitchFamily="49" charset="-122"/>
              </a:rPr>
              <a:t>T3</a:t>
            </a:r>
            <a:r>
              <a:rPr lang="zh-CN" altLang="en-US" sz="2400" dirty="0">
                <a:solidFill>
                  <a:schemeClr val="tx1"/>
                </a:solidFill>
                <a:latin typeface="隶书" pitchFamily="49" charset="-122"/>
                <a:ea typeface="隶书" pitchFamily="49" charset="-122"/>
              </a:rPr>
              <a:t>下降沿检测</a:t>
            </a:r>
            <a:r>
              <a:rPr lang="en-US" altLang="zh-CN" sz="2400" dirty="0">
                <a:solidFill>
                  <a:schemeClr val="tx1"/>
                </a:solidFill>
                <a:latin typeface="隶书" pitchFamily="49" charset="-122"/>
                <a:ea typeface="隶书" pitchFamily="49" charset="-122"/>
              </a:rPr>
              <a:t>ready</a:t>
            </a:r>
            <a:r>
              <a:rPr lang="zh-CN" altLang="en-US" sz="2400" dirty="0">
                <a:solidFill>
                  <a:schemeClr val="tx1"/>
                </a:solidFill>
                <a:latin typeface="隶书" pitchFamily="49" charset="-122"/>
                <a:ea typeface="隶书" pitchFamily="49" charset="-122"/>
              </a:rPr>
              <a:t>线状态，确定是否插入</a:t>
            </a:r>
            <a:r>
              <a:rPr lang="en-US" altLang="zh-CN" sz="2400" dirty="0" err="1">
                <a:solidFill>
                  <a:schemeClr val="tx1"/>
                </a:solidFill>
                <a:latin typeface="隶书" pitchFamily="49" charset="-122"/>
                <a:ea typeface="隶书" pitchFamily="49" charset="-122"/>
              </a:rPr>
              <a:t>Tw</a:t>
            </a:r>
            <a:r>
              <a:rPr lang="zh-CN" altLang="en-US" sz="2400" dirty="0">
                <a:solidFill>
                  <a:schemeClr val="tx1"/>
                </a:solidFill>
                <a:latin typeface="隶书" pitchFamily="49" charset="-122"/>
                <a:ea typeface="隶书" pitchFamily="49" charset="-122"/>
              </a:rPr>
              <a:t>状态；</a:t>
            </a:r>
          </a:p>
        </p:txBody>
      </p:sp>
    </p:spTree>
  </p:cSld>
  <p:clrMapOvr>
    <a:masterClrMapping/>
  </p:clrMapOvr>
  <p:transition spd="slow">
    <p:randomBar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41" name="Rectangle 217"/>
          <p:cNvSpPr>
            <a:spLocks noChangeArrowheads="1"/>
          </p:cNvSpPr>
          <p:nvPr/>
        </p:nvSpPr>
        <p:spPr bwMode="auto">
          <a:xfrm>
            <a:off x="798542"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读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grpSp>
        <p:nvGrpSpPr>
          <p:cNvPr id="2" name="Group 353"/>
          <p:cNvGrpSpPr>
            <a:grpSpLocks/>
          </p:cNvGrpSpPr>
          <p:nvPr/>
        </p:nvGrpSpPr>
        <p:grpSpPr bwMode="auto">
          <a:xfrm>
            <a:off x="219104" y="714356"/>
            <a:ext cx="8496300" cy="5643562"/>
            <a:chOff x="68" y="465"/>
            <a:chExt cx="5352" cy="3555"/>
          </a:xfrm>
        </p:grpSpPr>
        <p:sp>
          <p:nvSpPr>
            <p:cNvPr id="66565" name="Text Box 219"/>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6566" name="Line 220"/>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6567" name="Line 221"/>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6568" name="Line 222"/>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6569" name="Rectangle 223"/>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6570" name="Rectangle 224"/>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6571" name="Rectangle 225"/>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6572" name="Rectangle 226"/>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6573" name="Rectangle 227"/>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6574" name="Line 228"/>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6575" name="Line 229"/>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6576" name="Line 230"/>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6577" name="Line 231"/>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6578" name="Line 232"/>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6579" name="Line 233"/>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6580" name="Line 234"/>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6581" name="Line 235"/>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6582" name="Line 236"/>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6583" name="Line 237"/>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6584" name="Line 238"/>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6585" name="Line 239"/>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6586" name="Line 240"/>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6587" name="Line 241"/>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6588" name="Line 242"/>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6589" name="Line 243"/>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6590" name="Line 244"/>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6591" name="Line 245"/>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6592" name="Line 246"/>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6593" name="Line 247"/>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6594" name="Line 248"/>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6595" name="Line 249"/>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6596" name="Line 250"/>
            <p:cNvSpPr>
              <a:spLocks noChangeShapeType="1"/>
            </p:cNvSpPr>
            <p:nvPr/>
          </p:nvSpPr>
          <p:spPr bwMode="auto">
            <a:xfrm flipV="1">
              <a:off x="3333" y="1979"/>
              <a:ext cx="1588" cy="0"/>
            </a:xfrm>
            <a:prstGeom prst="line">
              <a:avLst/>
            </a:prstGeom>
            <a:noFill/>
            <a:ln w="12700">
              <a:solidFill>
                <a:schemeClr val="tx1"/>
              </a:solidFill>
              <a:round/>
              <a:headEnd/>
              <a:tailEnd/>
            </a:ln>
          </p:spPr>
          <p:txBody>
            <a:bodyPr/>
            <a:lstStyle/>
            <a:p>
              <a:endParaRPr lang="zh-CN" altLang="en-US"/>
            </a:p>
          </p:txBody>
        </p:sp>
        <p:sp>
          <p:nvSpPr>
            <p:cNvPr id="66597" name="Line 251"/>
            <p:cNvSpPr>
              <a:spLocks noChangeShapeType="1"/>
            </p:cNvSpPr>
            <p:nvPr/>
          </p:nvSpPr>
          <p:spPr bwMode="auto">
            <a:xfrm flipV="1">
              <a:off x="3333" y="2160"/>
              <a:ext cx="1588" cy="1"/>
            </a:xfrm>
            <a:prstGeom prst="line">
              <a:avLst/>
            </a:prstGeom>
            <a:noFill/>
            <a:ln w="12700">
              <a:solidFill>
                <a:schemeClr val="tx1"/>
              </a:solidFill>
              <a:round/>
              <a:headEnd/>
              <a:tailEnd/>
            </a:ln>
          </p:spPr>
          <p:txBody>
            <a:bodyPr/>
            <a:lstStyle/>
            <a:p>
              <a:endParaRPr lang="zh-CN" altLang="en-US"/>
            </a:p>
          </p:txBody>
        </p:sp>
        <p:sp>
          <p:nvSpPr>
            <p:cNvPr id="66598" name="Line 252"/>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6599" name="Line 253"/>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6600" name="Line 254"/>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6601" name="Line 255"/>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6602" name="Line 256"/>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6603" name="Line 257"/>
            <p:cNvSpPr>
              <a:spLocks noChangeShapeType="1"/>
            </p:cNvSpPr>
            <p:nvPr/>
          </p:nvSpPr>
          <p:spPr bwMode="auto">
            <a:xfrm flipV="1">
              <a:off x="2608" y="2069"/>
              <a:ext cx="680" cy="0"/>
            </a:xfrm>
            <a:prstGeom prst="line">
              <a:avLst/>
            </a:prstGeom>
            <a:noFill/>
            <a:ln w="12700">
              <a:solidFill>
                <a:schemeClr val="tx1"/>
              </a:solidFill>
              <a:round/>
              <a:headEnd/>
              <a:tailEnd/>
            </a:ln>
          </p:spPr>
          <p:txBody>
            <a:bodyPr/>
            <a:lstStyle/>
            <a:p>
              <a:endParaRPr lang="zh-CN" altLang="en-US"/>
            </a:p>
          </p:txBody>
        </p:sp>
        <p:sp>
          <p:nvSpPr>
            <p:cNvPr id="66604" name="Line 258"/>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6605" name="Line 259"/>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6606" name="Line 26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6607" name="Line 262"/>
            <p:cNvSpPr>
              <a:spLocks noChangeShapeType="1"/>
            </p:cNvSpPr>
            <p:nvPr/>
          </p:nvSpPr>
          <p:spPr bwMode="auto">
            <a:xfrm flipV="1">
              <a:off x="1429" y="3249"/>
              <a:ext cx="3039" cy="0"/>
            </a:xfrm>
            <a:prstGeom prst="line">
              <a:avLst/>
            </a:prstGeom>
            <a:noFill/>
            <a:ln w="12700">
              <a:solidFill>
                <a:schemeClr val="tx1"/>
              </a:solidFill>
              <a:round/>
              <a:headEnd/>
              <a:tailEnd/>
            </a:ln>
          </p:spPr>
          <p:txBody>
            <a:bodyPr/>
            <a:lstStyle/>
            <a:p>
              <a:endParaRPr lang="zh-CN" altLang="en-US"/>
            </a:p>
          </p:txBody>
        </p:sp>
        <p:sp>
          <p:nvSpPr>
            <p:cNvPr id="66608" name="Line 263"/>
            <p:cNvSpPr>
              <a:spLocks noChangeShapeType="1"/>
            </p:cNvSpPr>
            <p:nvPr/>
          </p:nvSpPr>
          <p:spPr bwMode="auto">
            <a:xfrm flipV="1">
              <a:off x="4558" y="3063"/>
              <a:ext cx="862" cy="4"/>
            </a:xfrm>
            <a:prstGeom prst="line">
              <a:avLst/>
            </a:prstGeom>
            <a:noFill/>
            <a:ln w="12700">
              <a:solidFill>
                <a:schemeClr val="tx1"/>
              </a:solidFill>
              <a:prstDash val="dash"/>
              <a:round/>
              <a:headEnd/>
              <a:tailEnd/>
            </a:ln>
          </p:spPr>
          <p:txBody>
            <a:bodyPr/>
            <a:lstStyle/>
            <a:p>
              <a:endParaRPr lang="zh-CN" altLang="en-US"/>
            </a:p>
          </p:txBody>
        </p:sp>
        <p:sp>
          <p:nvSpPr>
            <p:cNvPr id="66609" name="Line 264"/>
            <p:cNvSpPr>
              <a:spLocks noChangeShapeType="1"/>
            </p:cNvSpPr>
            <p:nvPr/>
          </p:nvSpPr>
          <p:spPr bwMode="auto">
            <a:xfrm flipV="1">
              <a:off x="2562" y="3657"/>
              <a:ext cx="2016" cy="0"/>
            </a:xfrm>
            <a:prstGeom prst="line">
              <a:avLst/>
            </a:prstGeom>
            <a:noFill/>
            <a:ln w="12700">
              <a:solidFill>
                <a:schemeClr val="tx1"/>
              </a:solidFill>
              <a:round/>
              <a:headEnd/>
              <a:tailEnd/>
            </a:ln>
          </p:spPr>
          <p:txBody>
            <a:bodyPr/>
            <a:lstStyle/>
            <a:p>
              <a:endParaRPr lang="zh-CN" altLang="en-US"/>
            </a:p>
          </p:txBody>
        </p:sp>
        <p:sp>
          <p:nvSpPr>
            <p:cNvPr id="66610" name="Line 265"/>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6611" name="Line 266"/>
            <p:cNvSpPr>
              <a:spLocks noChangeShapeType="1"/>
            </p:cNvSpPr>
            <p:nvPr/>
          </p:nvSpPr>
          <p:spPr bwMode="auto">
            <a:xfrm>
              <a:off x="4669" y="3475"/>
              <a:ext cx="273" cy="0"/>
            </a:xfrm>
            <a:prstGeom prst="line">
              <a:avLst/>
            </a:prstGeom>
            <a:noFill/>
            <a:ln w="12700">
              <a:solidFill>
                <a:schemeClr val="tx1"/>
              </a:solidFill>
              <a:round/>
              <a:headEnd/>
              <a:tailEnd/>
            </a:ln>
          </p:spPr>
          <p:txBody>
            <a:bodyPr/>
            <a:lstStyle/>
            <a:p>
              <a:endParaRPr lang="zh-CN" altLang="en-US"/>
            </a:p>
          </p:txBody>
        </p:sp>
        <p:sp>
          <p:nvSpPr>
            <p:cNvPr id="66612" name="Text Box 267"/>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6613" name="Text Box 268"/>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6614" name="Text Box 269"/>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6615" name="Text Box 270"/>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6616" name="Text Box 271"/>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6617" name="Text Box 272"/>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6618" name="Text Box 273"/>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读信号</a:t>
              </a:r>
              <a:r>
                <a:rPr lang="en-US" altLang="zh-CN" sz="2000" b="1" dirty="0">
                  <a:latin typeface="隶书" pitchFamily="49" charset="-122"/>
                  <a:ea typeface="隶书" pitchFamily="49" charset="-122"/>
                </a:rPr>
                <a:t>RD</a:t>
              </a:r>
            </a:p>
          </p:txBody>
        </p:sp>
        <p:sp>
          <p:nvSpPr>
            <p:cNvPr id="66619" name="Text Box 274"/>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6620" name="Text Box 275"/>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数据允许</a:t>
              </a:r>
              <a:r>
                <a:rPr lang="en-US" altLang="zh-CN" sz="2000" b="1" dirty="0">
                  <a:latin typeface="隶书" pitchFamily="49" charset="-122"/>
                  <a:ea typeface="隶书" pitchFamily="49" charset="-122"/>
                </a:rPr>
                <a:t>DEN</a:t>
              </a:r>
            </a:p>
          </p:txBody>
        </p:sp>
        <p:sp>
          <p:nvSpPr>
            <p:cNvPr id="66621" name="Line 276"/>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6622" name="Text Box 277"/>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6623" name="Line 278"/>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6624" name="Line 280"/>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6625" name="Line 281"/>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6626" name="Line 282"/>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6627" name="Line 283"/>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6628" name="Text Box 284"/>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6629" name="Text Box 285"/>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6630" name="Line 286"/>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6631" name="Text Box 287"/>
            <p:cNvSpPr txBox="1">
              <a:spLocks noChangeArrowheads="1"/>
            </p:cNvSpPr>
            <p:nvPr/>
          </p:nvSpPr>
          <p:spPr bwMode="auto">
            <a:xfrm>
              <a:off x="1801" y="1933"/>
              <a:ext cx="3120"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数据输入</a:t>
              </a:r>
            </a:p>
          </p:txBody>
        </p:sp>
        <p:sp>
          <p:nvSpPr>
            <p:cNvPr id="66632" name="Line 288"/>
            <p:cNvSpPr>
              <a:spLocks noChangeShapeType="1"/>
            </p:cNvSpPr>
            <p:nvPr/>
          </p:nvSpPr>
          <p:spPr bwMode="auto">
            <a:xfrm flipV="1">
              <a:off x="4468" y="3249"/>
              <a:ext cx="952" cy="0"/>
            </a:xfrm>
            <a:prstGeom prst="line">
              <a:avLst/>
            </a:prstGeom>
            <a:noFill/>
            <a:ln w="12700">
              <a:solidFill>
                <a:schemeClr val="tx1"/>
              </a:solidFill>
              <a:prstDash val="dash"/>
              <a:round/>
              <a:headEnd/>
              <a:tailEnd/>
            </a:ln>
          </p:spPr>
          <p:txBody>
            <a:bodyPr/>
            <a:lstStyle/>
            <a:p>
              <a:endParaRPr lang="zh-CN" altLang="en-US"/>
            </a:p>
          </p:txBody>
        </p:sp>
        <p:sp>
          <p:nvSpPr>
            <p:cNvPr id="66634" name="Line 290"/>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6635" name="Line 291"/>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6636" name="Line 292"/>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6637" name="Line 293"/>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6638" name="Line 294"/>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6639" name="Line 295"/>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6640" name="Line 296"/>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6641" name="Line 297"/>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6642" name="Line 298"/>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6643" name="Line 299"/>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6644" name="Line 300"/>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6645" name="Line 301"/>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6646" name="Line 302"/>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6647" name="Line 303"/>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6648" name="Line 304"/>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6649" name="Line 305"/>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6650" name="Line 306"/>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6651" name="Line 307"/>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6652" name="Line 308"/>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6653" name="Line 309"/>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6654" name="Line 310"/>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6655" name="Line 311"/>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6656" name="Line 312"/>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6657" name="Line 313"/>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6658" name="Line 314"/>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6659" name="Line 315"/>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6660" name="Line 316"/>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6661" name="Line 317"/>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6662" name="Line 318"/>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6663" name="Line 319"/>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6664" name="Line 320"/>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6665" name="Line 321"/>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6666" name="Line 322"/>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6667" name="Line 323"/>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6668" name="Line 324"/>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6669" name="Line 325"/>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6670" name="Line 326"/>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6671" name="Line 327"/>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6672" name="Line 328"/>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6673" name="Line 329"/>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6674" name="Line 330"/>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6675" name="Line 331"/>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6676" name="Line 332"/>
            <p:cNvSpPr>
              <a:spLocks noChangeShapeType="1"/>
            </p:cNvSpPr>
            <p:nvPr/>
          </p:nvSpPr>
          <p:spPr bwMode="auto">
            <a:xfrm>
              <a:off x="3288" y="2069"/>
              <a:ext cx="45" cy="91"/>
            </a:xfrm>
            <a:prstGeom prst="line">
              <a:avLst/>
            </a:prstGeom>
            <a:noFill/>
            <a:ln w="12700">
              <a:solidFill>
                <a:schemeClr val="tx1"/>
              </a:solidFill>
              <a:round/>
              <a:headEnd/>
              <a:tailEnd/>
            </a:ln>
          </p:spPr>
          <p:txBody>
            <a:bodyPr/>
            <a:lstStyle/>
            <a:p>
              <a:endParaRPr lang="zh-CN" altLang="en-US"/>
            </a:p>
          </p:txBody>
        </p:sp>
        <p:sp>
          <p:nvSpPr>
            <p:cNvPr id="66677" name="Line 333"/>
            <p:cNvSpPr>
              <a:spLocks noChangeShapeType="1"/>
            </p:cNvSpPr>
            <p:nvPr/>
          </p:nvSpPr>
          <p:spPr bwMode="auto">
            <a:xfrm flipV="1">
              <a:off x="3288" y="1979"/>
              <a:ext cx="45" cy="94"/>
            </a:xfrm>
            <a:prstGeom prst="line">
              <a:avLst/>
            </a:prstGeom>
            <a:noFill/>
            <a:ln w="12700">
              <a:solidFill>
                <a:schemeClr val="tx1"/>
              </a:solidFill>
              <a:round/>
              <a:headEnd/>
              <a:tailEnd/>
            </a:ln>
          </p:spPr>
          <p:txBody>
            <a:bodyPr/>
            <a:lstStyle/>
            <a:p>
              <a:endParaRPr lang="zh-CN" altLang="en-US"/>
            </a:p>
          </p:txBody>
        </p:sp>
        <p:sp>
          <p:nvSpPr>
            <p:cNvPr id="66678" name="Line 334"/>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6679" name="Line 335"/>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6680" name="Line 336"/>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6681" name="Line 337"/>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6682" name="Line 338"/>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6683" name="Line 339"/>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6684" name="Line 340"/>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6685" name="Line 341"/>
            <p:cNvSpPr>
              <a:spLocks noChangeShapeType="1"/>
            </p:cNvSpPr>
            <p:nvPr/>
          </p:nvSpPr>
          <p:spPr bwMode="auto">
            <a:xfrm flipV="1">
              <a:off x="4467" y="3068"/>
              <a:ext cx="91" cy="181"/>
            </a:xfrm>
            <a:prstGeom prst="line">
              <a:avLst/>
            </a:prstGeom>
            <a:noFill/>
            <a:ln w="12700">
              <a:solidFill>
                <a:schemeClr val="tx1"/>
              </a:solidFill>
              <a:round/>
              <a:headEnd/>
              <a:tailEnd/>
            </a:ln>
          </p:spPr>
          <p:txBody>
            <a:bodyPr/>
            <a:lstStyle/>
            <a:p>
              <a:endParaRPr lang="zh-CN" altLang="en-US"/>
            </a:p>
          </p:txBody>
        </p:sp>
        <p:sp>
          <p:nvSpPr>
            <p:cNvPr id="66686" name="Line 342"/>
            <p:cNvSpPr>
              <a:spLocks noChangeShapeType="1"/>
            </p:cNvSpPr>
            <p:nvPr/>
          </p:nvSpPr>
          <p:spPr bwMode="auto">
            <a:xfrm flipH="1" flipV="1">
              <a:off x="1338" y="3068"/>
              <a:ext cx="91" cy="181"/>
            </a:xfrm>
            <a:prstGeom prst="line">
              <a:avLst/>
            </a:prstGeom>
            <a:noFill/>
            <a:ln w="12700">
              <a:solidFill>
                <a:schemeClr val="tx1"/>
              </a:solidFill>
              <a:round/>
              <a:headEnd/>
              <a:tailEnd/>
            </a:ln>
          </p:spPr>
          <p:txBody>
            <a:bodyPr/>
            <a:lstStyle/>
            <a:p>
              <a:endParaRPr lang="zh-CN" altLang="en-US"/>
            </a:p>
          </p:txBody>
        </p:sp>
        <p:sp>
          <p:nvSpPr>
            <p:cNvPr id="66687" name="Line 343"/>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6688" name="Line 344"/>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6689" name="Line 345"/>
            <p:cNvSpPr>
              <a:spLocks noChangeShapeType="1"/>
            </p:cNvSpPr>
            <p:nvPr/>
          </p:nvSpPr>
          <p:spPr bwMode="auto">
            <a:xfrm>
              <a:off x="1111" y="3249"/>
              <a:ext cx="318" cy="0"/>
            </a:xfrm>
            <a:prstGeom prst="line">
              <a:avLst/>
            </a:prstGeom>
            <a:noFill/>
            <a:ln w="12700">
              <a:solidFill>
                <a:schemeClr val="tx1"/>
              </a:solidFill>
              <a:prstDash val="dash"/>
              <a:round/>
              <a:headEnd/>
              <a:tailEnd/>
            </a:ln>
          </p:spPr>
          <p:txBody>
            <a:bodyPr/>
            <a:lstStyle/>
            <a:p>
              <a:endParaRPr lang="zh-CN" altLang="en-US"/>
            </a:p>
          </p:txBody>
        </p:sp>
        <p:sp>
          <p:nvSpPr>
            <p:cNvPr id="66690" name="Line 346"/>
            <p:cNvSpPr>
              <a:spLocks noChangeShapeType="1"/>
            </p:cNvSpPr>
            <p:nvPr/>
          </p:nvSpPr>
          <p:spPr bwMode="auto">
            <a:xfrm>
              <a:off x="1111" y="3067"/>
              <a:ext cx="227" cy="0"/>
            </a:xfrm>
            <a:prstGeom prst="line">
              <a:avLst/>
            </a:prstGeom>
            <a:noFill/>
            <a:ln w="12700">
              <a:solidFill>
                <a:schemeClr val="tx1"/>
              </a:solidFill>
              <a:prstDash val="dash"/>
              <a:round/>
              <a:headEnd/>
              <a:tailEnd/>
            </a:ln>
          </p:spPr>
          <p:txBody>
            <a:bodyPr/>
            <a:lstStyle/>
            <a:p>
              <a:endParaRPr lang="zh-CN" altLang="en-US"/>
            </a:p>
          </p:txBody>
        </p:sp>
        <p:sp>
          <p:nvSpPr>
            <p:cNvPr id="66691" name="Line 347"/>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6692" name="Line 348"/>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6693" name="Line 349"/>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6694" name="Line 350"/>
            <p:cNvSpPr>
              <a:spLocks noChangeShapeType="1"/>
            </p:cNvSpPr>
            <p:nvPr/>
          </p:nvSpPr>
          <p:spPr bwMode="auto">
            <a:xfrm flipV="1">
              <a:off x="4578" y="3476"/>
              <a:ext cx="91" cy="181"/>
            </a:xfrm>
            <a:prstGeom prst="line">
              <a:avLst/>
            </a:prstGeom>
            <a:noFill/>
            <a:ln w="12700">
              <a:solidFill>
                <a:schemeClr val="tx1"/>
              </a:solidFill>
              <a:round/>
              <a:headEnd/>
              <a:tailEnd/>
            </a:ln>
          </p:spPr>
          <p:txBody>
            <a:bodyPr/>
            <a:lstStyle/>
            <a:p>
              <a:endParaRPr lang="zh-CN" altLang="en-US"/>
            </a:p>
          </p:txBody>
        </p:sp>
      </p:grpSp>
      <p:cxnSp>
        <p:nvCxnSpPr>
          <p:cNvPr id="140" name="直接连接符 139"/>
          <p:cNvCxnSpPr/>
          <p:nvPr/>
        </p:nvCxnSpPr>
        <p:spPr>
          <a:xfrm>
            <a:off x="1897072"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44" name="直接连接符 143"/>
          <p:cNvCxnSpPr/>
          <p:nvPr/>
        </p:nvCxnSpPr>
        <p:spPr>
          <a:xfrm rot="16200000" flipH="1">
            <a:off x="4468840"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6" name="直接连接符 145"/>
          <p:cNvCxnSpPr/>
          <p:nvPr/>
        </p:nvCxnSpPr>
        <p:spPr>
          <a:xfrm>
            <a:off x="4683154"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8" name="直接连接符 147"/>
          <p:cNvCxnSpPr/>
          <p:nvPr/>
        </p:nvCxnSpPr>
        <p:spPr>
          <a:xfrm rot="5400000" flipH="1" flipV="1">
            <a:off x="5719005"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5897600"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51" name="Text Box 273"/>
          <p:cNvSpPr txBox="1">
            <a:spLocks noChangeArrowheads="1"/>
          </p:cNvSpPr>
          <p:nvPr/>
        </p:nvSpPr>
        <p:spPr bwMode="auto">
          <a:xfrm>
            <a:off x="1028713"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sp>
        <p:nvSpPr>
          <p:cNvPr id="152" name="Rectangle 242"/>
          <p:cNvSpPr>
            <a:spLocks noChangeArrowheads="1"/>
          </p:cNvSpPr>
          <p:nvPr/>
        </p:nvSpPr>
        <p:spPr bwMode="auto">
          <a:xfrm>
            <a:off x="649317"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sp>
        <p:nvSpPr>
          <p:cNvPr id="145" name="圆角矩形标注 144"/>
          <p:cNvSpPr/>
          <p:nvPr/>
        </p:nvSpPr>
        <p:spPr>
          <a:xfrm>
            <a:off x="2754328" y="2071678"/>
            <a:ext cx="3357586" cy="2928958"/>
          </a:xfrm>
          <a:prstGeom prst="wedgeRoundRectCallout">
            <a:avLst>
              <a:gd name="adj1" fmla="val 61394"/>
              <a:gd name="adj2" fmla="val -67794"/>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u="sng" dirty="0" err="1">
                <a:solidFill>
                  <a:srgbClr val="0000FF"/>
                </a:solidFill>
                <a:latin typeface="隶书" pitchFamily="49" charset="-122"/>
                <a:ea typeface="隶书" pitchFamily="49" charset="-122"/>
              </a:rPr>
              <a:t>Tw</a:t>
            </a:r>
            <a:r>
              <a:rPr lang="zh-CN" altLang="en-US" sz="2400" u="sng" dirty="0">
                <a:solidFill>
                  <a:srgbClr val="0000FF"/>
                </a:solidFill>
                <a:latin typeface="隶书" pitchFamily="49" charset="-122"/>
                <a:ea typeface="隶书" pitchFamily="49" charset="-122"/>
              </a:rPr>
              <a:t>状态：</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W</a:t>
            </a:r>
            <a:r>
              <a:rPr lang="zh-CN" altLang="en-US" sz="2400" dirty="0">
                <a:solidFill>
                  <a:schemeClr val="tx1"/>
                </a:solidFill>
                <a:latin typeface="隶书" pitchFamily="49" charset="-122"/>
                <a:ea typeface="隶书" pitchFamily="49" charset="-122"/>
              </a:rPr>
              <a:t>查询</a:t>
            </a:r>
            <a:r>
              <a:rPr lang="en-US" altLang="zh-CN" sz="2400" dirty="0">
                <a:solidFill>
                  <a:schemeClr val="tx1"/>
                </a:solidFill>
                <a:latin typeface="隶书" pitchFamily="49" charset="-122"/>
                <a:ea typeface="隶书" pitchFamily="49" charset="-122"/>
              </a:rPr>
              <a:t>ready</a:t>
            </a:r>
            <a:r>
              <a:rPr lang="zh-CN" altLang="en-US" sz="2400" dirty="0">
                <a:solidFill>
                  <a:schemeClr val="tx1"/>
                </a:solidFill>
                <a:latin typeface="隶书" pitchFamily="49" charset="-122"/>
                <a:ea typeface="隶书" pitchFamily="49" charset="-122"/>
              </a:rPr>
              <a:t>线，</a:t>
            </a:r>
            <a:r>
              <a:rPr lang="en-US" altLang="zh-CN" sz="2400" dirty="0">
                <a:solidFill>
                  <a:schemeClr val="tx1"/>
                </a:solidFill>
                <a:latin typeface="隶书" pitchFamily="49" charset="-122"/>
                <a:ea typeface="隶书" pitchFamily="49" charset="-122"/>
              </a:rPr>
              <a:t>ready</a:t>
            </a:r>
            <a:r>
              <a:rPr lang="zh-CN" altLang="en-US" sz="2400" dirty="0">
                <a:solidFill>
                  <a:schemeClr val="tx1"/>
                </a:solidFill>
                <a:latin typeface="隶书" pitchFamily="49" charset="-122"/>
                <a:ea typeface="隶书" pitchFamily="49" charset="-122"/>
              </a:rPr>
              <a:t>变高，则结束等待，进入</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4</a:t>
            </a:r>
            <a:r>
              <a:rPr lang="zh-CN" altLang="en-US" sz="2400" dirty="0">
                <a:solidFill>
                  <a:schemeClr val="tx1"/>
                </a:solidFill>
                <a:latin typeface="隶书" pitchFamily="49" charset="-122"/>
                <a:ea typeface="隶书" pitchFamily="49" charset="-122"/>
              </a:rPr>
              <a:t>，否则继续插入</a:t>
            </a:r>
            <a:r>
              <a:rPr lang="en-US" altLang="zh-CN" sz="2400" dirty="0">
                <a:solidFill>
                  <a:schemeClr val="tx1"/>
                </a:solidFill>
                <a:latin typeface="隶书" pitchFamily="49" charset="-122"/>
                <a:ea typeface="隶书" pitchFamily="49" charset="-122"/>
              </a:rPr>
              <a:t>T</a:t>
            </a:r>
            <a:r>
              <a:rPr lang="en-US" altLang="zh-CN" sz="2400" baseline="-25000" dirty="0">
                <a:solidFill>
                  <a:schemeClr val="tx1"/>
                </a:solidFill>
                <a:latin typeface="隶书" pitchFamily="49" charset="-122"/>
                <a:ea typeface="隶书" pitchFamily="49" charset="-122"/>
              </a:rPr>
              <a:t>W</a:t>
            </a:r>
            <a:endParaRPr lang="zh-CN" altLang="en-US" sz="2400" baseline="-250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241" name="Rectangle 217"/>
          <p:cNvSpPr>
            <a:spLocks noChangeArrowheads="1"/>
          </p:cNvSpPr>
          <p:nvPr/>
        </p:nvSpPr>
        <p:spPr bwMode="auto">
          <a:xfrm>
            <a:off x="798542"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读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grpSp>
        <p:nvGrpSpPr>
          <p:cNvPr id="2" name="Group 353"/>
          <p:cNvGrpSpPr>
            <a:grpSpLocks/>
          </p:cNvGrpSpPr>
          <p:nvPr/>
        </p:nvGrpSpPr>
        <p:grpSpPr bwMode="auto">
          <a:xfrm>
            <a:off x="219104" y="714356"/>
            <a:ext cx="8496300" cy="5643562"/>
            <a:chOff x="68" y="465"/>
            <a:chExt cx="5352" cy="3555"/>
          </a:xfrm>
        </p:grpSpPr>
        <p:sp>
          <p:nvSpPr>
            <p:cNvPr id="66565" name="Text Box 219"/>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6566" name="Line 220"/>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6567" name="Line 221"/>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6568" name="Line 222"/>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6569" name="Rectangle 223"/>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6570" name="Rectangle 224"/>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6571" name="Rectangle 225"/>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6572" name="Rectangle 226"/>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6573" name="Rectangle 227"/>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6574" name="Line 228"/>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6575" name="Line 229"/>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6576" name="Line 230"/>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6577" name="Line 231"/>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6578" name="Line 232"/>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6579" name="Line 233"/>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6580" name="Line 234"/>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6581" name="Line 235"/>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6582" name="Line 236"/>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6583" name="Line 237"/>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6584" name="Line 238"/>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6585" name="Line 239"/>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6586" name="Line 240"/>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6587" name="Line 241"/>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6588" name="Line 242"/>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6589" name="Line 243"/>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6590" name="Line 244"/>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6591" name="Line 245"/>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6592" name="Line 246"/>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6593" name="Line 247"/>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6594" name="Line 248"/>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6595" name="Line 249"/>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6596" name="Line 250"/>
            <p:cNvSpPr>
              <a:spLocks noChangeShapeType="1"/>
            </p:cNvSpPr>
            <p:nvPr/>
          </p:nvSpPr>
          <p:spPr bwMode="auto">
            <a:xfrm flipV="1">
              <a:off x="3333" y="1979"/>
              <a:ext cx="1588" cy="0"/>
            </a:xfrm>
            <a:prstGeom prst="line">
              <a:avLst/>
            </a:prstGeom>
            <a:noFill/>
            <a:ln w="12700">
              <a:solidFill>
                <a:schemeClr val="tx1"/>
              </a:solidFill>
              <a:round/>
              <a:headEnd/>
              <a:tailEnd/>
            </a:ln>
          </p:spPr>
          <p:txBody>
            <a:bodyPr/>
            <a:lstStyle/>
            <a:p>
              <a:endParaRPr lang="zh-CN" altLang="en-US"/>
            </a:p>
          </p:txBody>
        </p:sp>
        <p:sp>
          <p:nvSpPr>
            <p:cNvPr id="66597" name="Line 251"/>
            <p:cNvSpPr>
              <a:spLocks noChangeShapeType="1"/>
            </p:cNvSpPr>
            <p:nvPr/>
          </p:nvSpPr>
          <p:spPr bwMode="auto">
            <a:xfrm flipV="1">
              <a:off x="3333" y="2160"/>
              <a:ext cx="1588" cy="1"/>
            </a:xfrm>
            <a:prstGeom prst="line">
              <a:avLst/>
            </a:prstGeom>
            <a:noFill/>
            <a:ln w="12700">
              <a:solidFill>
                <a:schemeClr val="tx1"/>
              </a:solidFill>
              <a:round/>
              <a:headEnd/>
              <a:tailEnd/>
            </a:ln>
          </p:spPr>
          <p:txBody>
            <a:bodyPr/>
            <a:lstStyle/>
            <a:p>
              <a:endParaRPr lang="zh-CN" altLang="en-US"/>
            </a:p>
          </p:txBody>
        </p:sp>
        <p:sp>
          <p:nvSpPr>
            <p:cNvPr id="66598" name="Line 252"/>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6599" name="Line 253"/>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6600" name="Line 254"/>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6601" name="Line 255"/>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6602" name="Line 256"/>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6603" name="Line 257"/>
            <p:cNvSpPr>
              <a:spLocks noChangeShapeType="1"/>
            </p:cNvSpPr>
            <p:nvPr/>
          </p:nvSpPr>
          <p:spPr bwMode="auto">
            <a:xfrm flipV="1">
              <a:off x="2608" y="2069"/>
              <a:ext cx="680" cy="0"/>
            </a:xfrm>
            <a:prstGeom prst="line">
              <a:avLst/>
            </a:prstGeom>
            <a:noFill/>
            <a:ln w="12700">
              <a:solidFill>
                <a:schemeClr val="tx1"/>
              </a:solidFill>
              <a:round/>
              <a:headEnd/>
              <a:tailEnd/>
            </a:ln>
          </p:spPr>
          <p:txBody>
            <a:bodyPr/>
            <a:lstStyle/>
            <a:p>
              <a:endParaRPr lang="zh-CN" altLang="en-US"/>
            </a:p>
          </p:txBody>
        </p:sp>
        <p:sp>
          <p:nvSpPr>
            <p:cNvPr id="66604" name="Line 258"/>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6605" name="Line 259"/>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6606" name="Line 26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6607" name="Line 262"/>
            <p:cNvSpPr>
              <a:spLocks noChangeShapeType="1"/>
            </p:cNvSpPr>
            <p:nvPr/>
          </p:nvSpPr>
          <p:spPr bwMode="auto">
            <a:xfrm flipV="1">
              <a:off x="1429" y="3249"/>
              <a:ext cx="3039" cy="0"/>
            </a:xfrm>
            <a:prstGeom prst="line">
              <a:avLst/>
            </a:prstGeom>
            <a:noFill/>
            <a:ln w="12700">
              <a:solidFill>
                <a:schemeClr val="tx1"/>
              </a:solidFill>
              <a:round/>
              <a:headEnd/>
              <a:tailEnd/>
            </a:ln>
          </p:spPr>
          <p:txBody>
            <a:bodyPr/>
            <a:lstStyle/>
            <a:p>
              <a:endParaRPr lang="zh-CN" altLang="en-US"/>
            </a:p>
          </p:txBody>
        </p:sp>
        <p:sp>
          <p:nvSpPr>
            <p:cNvPr id="66608" name="Line 263"/>
            <p:cNvSpPr>
              <a:spLocks noChangeShapeType="1"/>
            </p:cNvSpPr>
            <p:nvPr/>
          </p:nvSpPr>
          <p:spPr bwMode="auto">
            <a:xfrm flipV="1">
              <a:off x="4558" y="3063"/>
              <a:ext cx="862" cy="4"/>
            </a:xfrm>
            <a:prstGeom prst="line">
              <a:avLst/>
            </a:prstGeom>
            <a:noFill/>
            <a:ln w="12700">
              <a:solidFill>
                <a:schemeClr val="tx1"/>
              </a:solidFill>
              <a:prstDash val="dash"/>
              <a:round/>
              <a:headEnd/>
              <a:tailEnd/>
            </a:ln>
          </p:spPr>
          <p:txBody>
            <a:bodyPr/>
            <a:lstStyle/>
            <a:p>
              <a:endParaRPr lang="zh-CN" altLang="en-US"/>
            </a:p>
          </p:txBody>
        </p:sp>
        <p:sp>
          <p:nvSpPr>
            <p:cNvPr id="66609" name="Line 264"/>
            <p:cNvSpPr>
              <a:spLocks noChangeShapeType="1"/>
            </p:cNvSpPr>
            <p:nvPr/>
          </p:nvSpPr>
          <p:spPr bwMode="auto">
            <a:xfrm flipV="1">
              <a:off x="2562" y="3657"/>
              <a:ext cx="1971" cy="0"/>
            </a:xfrm>
            <a:prstGeom prst="line">
              <a:avLst/>
            </a:prstGeom>
            <a:noFill/>
            <a:ln w="12700">
              <a:solidFill>
                <a:schemeClr val="tx1"/>
              </a:solidFill>
              <a:round/>
              <a:headEnd/>
              <a:tailEnd/>
            </a:ln>
          </p:spPr>
          <p:txBody>
            <a:bodyPr/>
            <a:lstStyle/>
            <a:p>
              <a:endParaRPr lang="zh-CN" altLang="en-US"/>
            </a:p>
          </p:txBody>
        </p:sp>
        <p:sp>
          <p:nvSpPr>
            <p:cNvPr id="66610" name="Line 265"/>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6611" name="Line 266"/>
            <p:cNvSpPr>
              <a:spLocks noChangeShapeType="1"/>
            </p:cNvSpPr>
            <p:nvPr/>
          </p:nvSpPr>
          <p:spPr bwMode="auto">
            <a:xfrm>
              <a:off x="4624" y="3475"/>
              <a:ext cx="273" cy="0"/>
            </a:xfrm>
            <a:prstGeom prst="line">
              <a:avLst/>
            </a:prstGeom>
            <a:noFill/>
            <a:ln w="12700">
              <a:solidFill>
                <a:schemeClr val="tx1"/>
              </a:solidFill>
              <a:round/>
              <a:headEnd/>
              <a:tailEnd/>
            </a:ln>
          </p:spPr>
          <p:txBody>
            <a:bodyPr/>
            <a:lstStyle/>
            <a:p>
              <a:endParaRPr lang="zh-CN" altLang="en-US"/>
            </a:p>
          </p:txBody>
        </p:sp>
        <p:sp>
          <p:nvSpPr>
            <p:cNvPr id="66612" name="Text Box 267"/>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6613" name="Text Box 268"/>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6614" name="Text Box 269"/>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6615" name="Text Box 270"/>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6616" name="Text Box 271"/>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6617" name="Text Box 272"/>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6618" name="Text Box 273"/>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读信号</a:t>
              </a:r>
              <a:r>
                <a:rPr lang="en-US" altLang="zh-CN" sz="2000" b="1" dirty="0">
                  <a:latin typeface="隶书" pitchFamily="49" charset="-122"/>
                  <a:ea typeface="隶书" pitchFamily="49" charset="-122"/>
                </a:rPr>
                <a:t>RD</a:t>
              </a:r>
            </a:p>
          </p:txBody>
        </p:sp>
        <p:sp>
          <p:nvSpPr>
            <p:cNvPr id="66619" name="Text Box 274"/>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6620" name="Text Box 275"/>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a:t>
              </a:r>
              <a:r>
                <a:rPr lang="zh-CN" altLang="en-US" sz="2000" b="1" dirty="0">
                  <a:latin typeface="隶书" pitchFamily="49" charset="-122"/>
                  <a:ea typeface="隶书" pitchFamily="49" charset="-122"/>
                </a:rPr>
                <a:t>数据允许</a:t>
              </a:r>
              <a:r>
                <a:rPr lang="en-US" altLang="zh-CN" sz="2000" b="1" dirty="0">
                  <a:latin typeface="隶书" pitchFamily="49" charset="-122"/>
                  <a:ea typeface="隶书" pitchFamily="49" charset="-122"/>
                </a:rPr>
                <a:t>DEN</a:t>
              </a:r>
            </a:p>
          </p:txBody>
        </p:sp>
        <p:sp>
          <p:nvSpPr>
            <p:cNvPr id="66621" name="Line 276"/>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6622" name="Text Box 277"/>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6623" name="Line 278"/>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6624" name="Line 280"/>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6625" name="Line 281"/>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6626" name="Line 282"/>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6627" name="Line 283"/>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6628" name="Text Box 284"/>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6629" name="Text Box 285"/>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6630" name="Line 286"/>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6631" name="Text Box 287"/>
            <p:cNvSpPr txBox="1">
              <a:spLocks noChangeArrowheads="1"/>
            </p:cNvSpPr>
            <p:nvPr/>
          </p:nvSpPr>
          <p:spPr bwMode="auto">
            <a:xfrm>
              <a:off x="1801" y="1933"/>
              <a:ext cx="3120"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数据输入</a:t>
              </a:r>
            </a:p>
          </p:txBody>
        </p:sp>
        <p:sp>
          <p:nvSpPr>
            <p:cNvPr id="66632" name="Line 288"/>
            <p:cNvSpPr>
              <a:spLocks noChangeShapeType="1"/>
            </p:cNvSpPr>
            <p:nvPr/>
          </p:nvSpPr>
          <p:spPr bwMode="auto">
            <a:xfrm flipV="1">
              <a:off x="4468" y="3249"/>
              <a:ext cx="952" cy="0"/>
            </a:xfrm>
            <a:prstGeom prst="line">
              <a:avLst/>
            </a:prstGeom>
            <a:noFill/>
            <a:ln w="12700">
              <a:solidFill>
                <a:schemeClr val="tx1"/>
              </a:solidFill>
              <a:prstDash val="dash"/>
              <a:round/>
              <a:headEnd/>
              <a:tailEnd/>
            </a:ln>
          </p:spPr>
          <p:txBody>
            <a:bodyPr/>
            <a:lstStyle/>
            <a:p>
              <a:endParaRPr lang="zh-CN" altLang="en-US"/>
            </a:p>
          </p:txBody>
        </p:sp>
        <p:sp>
          <p:nvSpPr>
            <p:cNvPr id="66634" name="Line 290"/>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6635" name="Line 291"/>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6636" name="Line 292"/>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6637" name="Line 293"/>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6638" name="Line 294"/>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6639" name="Line 295"/>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6640" name="Line 296"/>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6641" name="Line 297"/>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6642" name="Line 298"/>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6643" name="Line 299"/>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6644" name="Line 300"/>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6645" name="Line 301"/>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6646" name="Line 302"/>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6647" name="Line 303"/>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6648" name="Line 304"/>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6649" name="Line 305"/>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6650" name="Line 306"/>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6651" name="Line 307"/>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6652" name="Line 308"/>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6653" name="Line 309"/>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6654" name="Line 310"/>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6655" name="Line 311"/>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6656" name="Line 312"/>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6657" name="Line 313"/>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6658" name="Line 314"/>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6659" name="Line 315"/>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6660" name="Line 316"/>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6661" name="Line 317"/>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6662" name="Line 318"/>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6663" name="Line 319"/>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6664" name="Line 320"/>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6665" name="Line 321"/>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6666" name="Line 322"/>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6667" name="Line 323"/>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6668" name="Line 324"/>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6669" name="Line 325"/>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6670" name="Line 326"/>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6671" name="Line 327"/>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6672" name="Line 328"/>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6673" name="Line 329"/>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6674" name="Line 330"/>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6675" name="Line 331"/>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6676" name="Line 332"/>
            <p:cNvSpPr>
              <a:spLocks noChangeShapeType="1"/>
            </p:cNvSpPr>
            <p:nvPr/>
          </p:nvSpPr>
          <p:spPr bwMode="auto">
            <a:xfrm>
              <a:off x="3288" y="2069"/>
              <a:ext cx="45" cy="91"/>
            </a:xfrm>
            <a:prstGeom prst="line">
              <a:avLst/>
            </a:prstGeom>
            <a:noFill/>
            <a:ln w="12700">
              <a:solidFill>
                <a:schemeClr val="tx1"/>
              </a:solidFill>
              <a:round/>
              <a:headEnd/>
              <a:tailEnd/>
            </a:ln>
          </p:spPr>
          <p:txBody>
            <a:bodyPr/>
            <a:lstStyle/>
            <a:p>
              <a:endParaRPr lang="zh-CN" altLang="en-US"/>
            </a:p>
          </p:txBody>
        </p:sp>
        <p:sp>
          <p:nvSpPr>
            <p:cNvPr id="66677" name="Line 333"/>
            <p:cNvSpPr>
              <a:spLocks noChangeShapeType="1"/>
            </p:cNvSpPr>
            <p:nvPr/>
          </p:nvSpPr>
          <p:spPr bwMode="auto">
            <a:xfrm flipV="1">
              <a:off x="3288" y="1979"/>
              <a:ext cx="45" cy="94"/>
            </a:xfrm>
            <a:prstGeom prst="line">
              <a:avLst/>
            </a:prstGeom>
            <a:noFill/>
            <a:ln w="12700">
              <a:solidFill>
                <a:schemeClr val="tx1"/>
              </a:solidFill>
              <a:round/>
              <a:headEnd/>
              <a:tailEnd/>
            </a:ln>
          </p:spPr>
          <p:txBody>
            <a:bodyPr/>
            <a:lstStyle/>
            <a:p>
              <a:endParaRPr lang="zh-CN" altLang="en-US"/>
            </a:p>
          </p:txBody>
        </p:sp>
        <p:sp>
          <p:nvSpPr>
            <p:cNvPr id="66678" name="Line 334"/>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6679" name="Line 335"/>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6680" name="Line 336"/>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6681" name="Line 337"/>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6682" name="Line 338"/>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6683" name="Line 339"/>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6684" name="Line 340"/>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6685" name="Line 341"/>
            <p:cNvSpPr>
              <a:spLocks noChangeShapeType="1"/>
            </p:cNvSpPr>
            <p:nvPr/>
          </p:nvSpPr>
          <p:spPr bwMode="auto">
            <a:xfrm flipV="1">
              <a:off x="4467" y="3068"/>
              <a:ext cx="91" cy="181"/>
            </a:xfrm>
            <a:prstGeom prst="line">
              <a:avLst/>
            </a:prstGeom>
            <a:noFill/>
            <a:ln w="12700">
              <a:solidFill>
                <a:schemeClr val="tx1"/>
              </a:solidFill>
              <a:round/>
              <a:headEnd/>
              <a:tailEnd/>
            </a:ln>
          </p:spPr>
          <p:txBody>
            <a:bodyPr/>
            <a:lstStyle/>
            <a:p>
              <a:endParaRPr lang="zh-CN" altLang="en-US"/>
            </a:p>
          </p:txBody>
        </p:sp>
        <p:sp>
          <p:nvSpPr>
            <p:cNvPr id="66686" name="Line 342"/>
            <p:cNvSpPr>
              <a:spLocks noChangeShapeType="1"/>
            </p:cNvSpPr>
            <p:nvPr/>
          </p:nvSpPr>
          <p:spPr bwMode="auto">
            <a:xfrm flipH="1" flipV="1">
              <a:off x="1338" y="3068"/>
              <a:ext cx="91" cy="181"/>
            </a:xfrm>
            <a:prstGeom prst="line">
              <a:avLst/>
            </a:prstGeom>
            <a:noFill/>
            <a:ln w="12700">
              <a:solidFill>
                <a:schemeClr val="tx1"/>
              </a:solidFill>
              <a:round/>
              <a:headEnd/>
              <a:tailEnd/>
            </a:ln>
          </p:spPr>
          <p:txBody>
            <a:bodyPr/>
            <a:lstStyle/>
            <a:p>
              <a:endParaRPr lang="zh-CN" altLang="en-US"/>
            </a:p>
          </p:txBody>
        </p:sp>
        <p:sp>
          <p:nvSpPr>
            <p:cNvPr id="66687" name="Line 343"/>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6688" name="Line 344"/>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6689" name="Line 345"/>
            <p:cNvSpPr>
              <a:spLocks noChangeShapeType="1"/>
            </p:cNvSpPr>
            <p:nvPr/>
          </p:nvSpPr>
          <p:spPr bwMode="auto">
            <a:xfrm>
              <a:off x="1111" y="3249"/>
              <a:ext cx="318" cy="0"/>
            </a:xfrm>
            <a:prstGeom prst="line">
              <a:avLst/>
            </a:prstGeom>
            <a:noFill/>
            <a:ln w="12700">
              <a:solidFill>
                <a:schemeClr val="tx1"/>
              </a:solidFill>
              <a:prstDash val="dash"/>
              <a:round/>
              <a:headEnd/>
              <a:tailEnd/>
            </a:ln>
          </p:spPr>
          <p:txBody>
            <a:bodyPr/>
            <a:lstStyle/>
            <a:p>
              <a:endParaRPr lang="zh-CN" altLang="en-US"/>
            </a:p>
          </p:txBody>
        </p:sp>
        <p:sp>
          <p:nvSpPr>
            <p:cNvPr id="66690" name="Line 346"/>
            <p:cNvSpPr>
              <a:spLocks noChangeShapeType="1"/>
            </p:cNvSpPr>
            <p:nvPr/>
          </p:nvSpPr>
          <p:spPr bwMode="auto">
            <a:xfrm>
              <a:off x="1111" y="3067"/>
              <a:ext cx="227" cy="0"/>
            </a:xfrm>
            <a:prstGeom prst="line">
              <a:avLst/>
            </a:prstGeom>
            <a:noFill/>
            <a:ln w="12700">
              <a:solidFill>
                <a:schemeClr val="tx1"/>
              </a:solidFill>
              <a:prstDash val="dash"/>
              <a:round/>
              <a:headEnd/>
              <a:tailEnd/>
            </a:ln>
          </p:spPr>
          <p:txBody>
            <a:bodyPr/>
            <a:lstStyle/>
            <a:p>
              <a:endParaRPr lang="zh-CN" altLang="en-US"/>
            </a:p>
          </p:txBody>
        </p:sp>
        <p:sp>
          <p:nvSpPr>
            <p:cNvPr id="66691" name="Line 347"/>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6692" name="Line 348"/>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6693" name="Line 349"/>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6694" name="Line 350"/>
            <p:cNvSpPr>
              <a:spLocks noChangeShapeType="1"/>
            </p:cNvSpPr>
            <p:nvPr/>
          </p:nvSpPr>
          <p:spPr bwMode="auto">
            <a:xfrm flipV="1">
              <a:off x="4533" y="3476"/>
              <a:ext cx="91" cy="181"/>
            </a:xfrm>
            <a:prstGeom prst="line">
              <a:avLst/>
            </a:prstGeom>
            <a:noFill/>
            <a:ln w="12700">
              <a:solidFill>
                <a:schemeClr val="tx1"/>
              </a:solidFill>
              <a:round/>
              <a:headEnd/>
              <a:tailEnd/>
            </a:ln>
          </p:spPr>
          <p:txBody>
            <a:bodyPr/>
            <a:lstStyle/>
            <a:p>
              <a:endParaRPr lang="zh-CN" altLang="en-US"/>
            </a:p>
          </p:txBody>
        </p:sp>
      </p:grpSp>
      <p:cxnSp>
        <p:nvCxnSpPr>
          <p:cNvPr id="140" name="直接连接符 139"/>
          <p:cNvCxnSpPr/>
          <p:nvPr/>
        </p:nvCxnSpPr>
        <p:spPr>
          <a:xfrm>
            <a:off x="1897072"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44" name="直接连接符 143"/>
          <p:cNvCxnSpPr/>
          <p:nvPr/>
        </p:nvCxnSpPr>
        <p:spPr>
          <a:xfrm rot="16200000" flipH="1">
            <a:off x="4468840"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6" name="直接连接符 145"/>
          <p:cNvCxnSpPr/>
          <p:nvPr/>
        </p:nvCxnSpPr>
        <p:spPr>
          <a:xfrm>
            <a:off x="4683154"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8" name="直接连接符 147"/>
          <p:cNvCxnSpPr/>
          <p:nvPr/>
        </p:nvCxnSpPr>
        <p:spPr>
          <a:xfrm rot="5400000" flipH="1" flipV="1">
            <a:off x="5719005"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5897600"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51" name="Text Box 273"/>
          <p:cNvSpPr txBox="1">
            <a:spLocks noChangeArrowheads="1"/>
          </p:cNvSpPr>
          <p:nvPr/>
        </p:nvSpPr>
        <p:spPr bwMode="auto">
          <a:xfrm>
            <a:off x="1028713"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sp>
        <p:nvSpPr>
          <p:cNvPr id="152" name="Rectangle 242"/>
          <p:cNvSpPr>
            <a:spLocks noChangeArrowheads="1"/>
          </p:cNvSpPr>
          <p:nvPr/>
        </p:nvSpPr>
        <p:spPr bwMode="auto">
          <a:xfrm>
            <a:off x="649317"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sp>
        <p:nvSpPr>
          <p:cNvPr id="145" name="圆角矩形标注 144"/>
          <p:cNvSpPr/>
          <p:nvPr/>
        </p:nvSpPr>
        <p:spPr>
          <a:xfrm>
            <a:off x="3182956" y="1785926"/>
            <a:ext cx="3357586" cy="2928958"/>
          </a:xfrm>
          <a:prstGeom prst="wedgeRoundRectCallout">
            <a:avLst>
              <a:gd name="adj1" fmla="val 79252"/>
              <a:gd name="adj2" fmla="val -58582"/>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u="sng" dirty="0">
                <a:solidFill>
                  <a:srgbClr val="0000FF"/>
                </a:solidFill>
                <a:latin typeface="隶书" pitchFamily="49" charset="-122"/>
                <a:ea typeface="隶书" pitchFamily="49" charset="-122"/>
              </a:rPr>
              <a:t>T4</a:t>
            </a:r>
            <a:r>
              <a:rPr lang="zh-CN" altLang="en-US" sz="2400" u="sng" dirty="0">
                <a:solidFill>
                  <a:srgbClr val="0000FF"/>
                </a:solidFill>
                <a:latin typeface="隶书" pitchFamily="49" charset="-122"/>
                <a:ea typeface="隶书" pitchFamily="49" charset="-122"/>
              </a:rPr>
              <a:t>状态：</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、在</a:t>
            </a:r>
            <a:r>
              <a:rPr lang="en-US" altLang="zh-CN" sz="2400" dirty="0">
                <a:solidFill>
                  <a:schemeClr val="tx1"/>
                </a:solidFill>
                <a:latin typeface="隶书" pitchFamily="49" charset="-122"/>
                <a:ea typeface="隶书" pitchFamily="49" charset="-122"/>
              </a:rPr>
              <a:t>T4</a:t>
            </a:r>
            <a:r>
              <a:rPr lang="zh-CN" altLang="en-US" sz="2400" dirty="0">
                <a:solidFill>
                  <a:schemeClr val="tx1"/>
                </a:solidFill>
                <a:latin typeface="隶书" pitchFamily="49" charset="-122"/>
                <a:ea typeface="隶书" pitchFamily="49" charset="-122"/>
              </a:rPr>
              <a:t>状态和前一个状态交界的下沿，</a:t>
            </a:r>
            <a:r>
              <a:rPr lang="en-US" altLang="zh-CN" sz="2400" dirty="0">
                <a:solidFill>
                  <a:schemeClr val="tx1"/>
                </a:solidFill>
                <a:latin typeface="隶书" pitchFamily="49" charset="-122"/>
                <a:ea typeface="隶书" pitchFamily="49" charset="-122"/>
              </a:rPr>
              <a:t>CPU</a:t>
            </a:r>
            <a:r>
              <a:rPr lang="zh-CN" altLang="en-US" sz="2400" dirty="0">
                <a:solidFill>
                  <a:schemeClr val="tx1"/>
                </a:solidFill>
                <a:latin typeface="隶书" pitchFamily="49" charset="-122"/>
                <a:ea typeface="隶书" pitchFamily="49" charset="-122"/>
              </a:rPr>
              <a:t>完成对数据的采样；</a:t>
            </a:r>
            <a:endParaRPr lang="zh-CN" altLang="en-US" sz="2400" baseline="-25000" dirty="0">
              <a:solidFill>
                <a:schemeClr val="tx1"/>
              </a:solidFill>
              <a:latin typeface="隶书" pitchFamily="49" charset="-122"/>
              <a:ea typeface="隶书" pitchFamily="49" charset="-122"/>
            </a:endParaRPr>
          </a:p>
        </p:txBody>
      </p:sp>
    </p:spTree>
  </p:cSld>
  <p:clrMapOvr>
    <a:masterClrMapping/>
  </p:clrMapOvr>
  <p:transition spd="slow">
    <p:randomBar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3"/>
          <p:cNvGrpSpPr>
            <a:grpSpLocks/>
          </p:cNvGrpSpPr>
          <p:nvPr/>
        </p:nvGrpSpPr>
        <p:grpSpPr bwMode="auto">
          <a:xfrm>
            <a:off x="107950" y="738188"/>
            <a:ext cx="8496300" cy="5643562"/>
            <a:chOff x="68" y="465"/>
            <a:chExt cx="5352" cy="3555"/>
          </a:xfrm>
        </p:grpSpPr>
        <p:sp>
          <p:nvSpPr>
            <p:cNvPr id="67589" name="Text Box 156"/>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7590" name="Line 6"/>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7591" name="Line 7"/>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7592" name="Line 8"/>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7593" name="Rectangle 49"/>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7594" name="Rectangle 50"/>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7595" name="Rectangle 51"/>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7596" name="Rectangle 52"/>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7597" name="Rectangle 53"/>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7598" name="Line 59"/>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7599" name="Line 60"/>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7600" name="Line 61"/>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7601" name="Line 62"/>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7602" name="Line 64"/>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7603" name="Line 66"/>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7604" name="Line 67"/>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7605" name="Line 69"/>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7606" name="Line 70"/>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7607" name="Line 75"/>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7608" name="Line 76"/>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7609" name="Line 78"/>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7610" name="Line 79"/>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7611" name="Line 86"/>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7612" name="Line 87"/>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7613" name="Line 90"/>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7614" name="Line 91"/>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7615" name="Line 93"/>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7616" name="Line 95"/>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7617" name="Line 98"/>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7618" name="Line 103"/>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7619" name="Line 104"/>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7622" name="Line 110"/>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7623" name="Line 111"/>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7624" name="Line 112"/>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7625" name="Line 113"/>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7626" name="Line 114"/>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7628" name="Line 116"/>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7629" name="Line 118"/>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7630" name="Line 12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7631" name="Line 121"/>
            <p:cNvSpPr>
              <a:spLocks noChangeShapeType="1"/>
            </p:cNvSpPr>
            <p:nvPr/>
          </p:nvSpPr>
          <p:spPr bwMode="auto">
            <a:xfrm>
              <a:off x="1111" y="3067"/>
              <a:ext cx="318" cy="0"/>
            </a:xfrm>
            <a:prstGeom prst="line">
              <a:avLst/>
            </a:prstGeom>
            <a:noFill/>
            <a:ln w="12700">
              <a:solidFill>
                <a:schemeClr val="tx1"/>
              </a:solidFill>
              <a:prstDash val="dash"/>
              <a:round/>
              <a:headEnd/>
              <a:tailEnd/>
            </a:ln>
          </p:spPr>
          <p:txBody>
            <a:bodyPr/>
            <a:lstStyle/>
            <a:p>
              <a:endParaRPr lang="zh-CN" altLang="en-US"/>
            </a:p>
          </p:txBody>
        </p:sp>
        <p:sp>
          <p:nvSpPr>
            <p:cNvPr id="67632" name="Line 123"/>
            <p:cNvSpPr>
              <a:spLocks noChangeShapeType="1"/>
            </p:cNvSpPr>
            <p:nvPr/>
          </p:nvSpPr>
          <p:spPr bwMode="auto">
            <a:xfrm flipV="1">
              <a:off x="1429" y="3067"/>
              <a:ext cx="3039" cy="0"/>
            </a:xfrm>
            <a:prstGeom prst="line">
              <a:avLst/>
            </a:prstGeom>
            <a:noFill/>
            <a:ln w="12700">
              <a:solidFill>
                <a:schemeClr val="tx1"/>
              </a:solidFill>
              <a:round/>
              <a:headEnd/>
              <a:tailEnd/>
            </a:ln>
          </p:spPr>
          <p:txBody>
            <a:bodyPr/>
            <a:lstStyle/>
            <a:p>
              <a:endParaRPr lang="zh-CN" altLang="en-US"/>
            </a:p>
          </p:txBody>
        </p:sp>
        <p:sp>
          <p:nvSpPr>
            <p:cNvPr id="67633" name="Line 125"/>
            <p:cNvSpPr>
              <a:spLocks noChangeShapeType="1"/>
            </p:cNvSpPr>
            <p:nvPr/>
          </p:nvSpPr>
          <p:spPr bwMode="auto">
            <a:xfrm flipV="1">
              <a:off x="4558" y="3249"/>
              <a:ext cx="862" cy="4"/>
            </a:xfrm>
            <a:prstGeom prst="line">
              <a:avLst/>
            </a:prstGeom>
            <a:noFill/>
            <a:ln w="12700">
              <a:solidFill>
                <a:schemeClr val="tx1"/>
              </a:solidFill>
              <a:prstDash val="dash"/>
              <a:round/>
              <a:headEnd/>
              <a:tailEnd/>
            </a:ln>
          </p:spPr>
          <p:txBody>
            <a:bodyPr/>
            <a:lstStyle/>
            <a:p>
              <a:endParaRPr lang="zh-CN" altLang="en-US"/>
            </a:p>
          </p:txBody>
        </p:sp>
        <p:sp>
          <p:nvSpPr>
            <p:cNvPr id="67634" name="Line 130"/>
            <p:cNvSpPr>
              <a:spLocks noChangeShapeType="1"/>
            </p:cNvSpPr>
            <p:nvPr/>
          </p:nvSpPr>
          <p:spPr bwMode="auto">
            <a:xfrm flipV="1">
              <a:off x="2562" y="3657"/>
              <a:ext cx="1995" cy="0"/>
            </a:xfrm>
            <a:prstGeom prst="line">
              <a:avLst/>
            </a:prstGeom>
            <a:noFill/>
            <a:ln w="12700">
              <a:solidFill>
                <a:schemeClr val="tx1"/>
              </a:solidFill>
              <a:round/>
              <a:headEnd/>
              <a:tailEnd/>
            </a:ln>
          </p:spPr>
          <p:txBody>
            <a:bodyPr/>
            <a:lstStyle/>
            <a:p>
              <a:endParaRPr lang="zh-CN" altLang="en-US"/>
            </a:p>
          </p:txBody>
        </p:sp>
        <p:sp>
          <p:nvSpPr>
            <p:cNvPr id="67635" name="Line 133"/>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7636" name="Line 134"/>
            <p:cNvSpPr>
              <a:spLocks noChangeShapeType="1"/>
            </p:cNvSpPr>
            <p:nvPr/>
          </p:nvSpPr>
          <p:spPr bwMode="auto">
            <a:xfrm>
              <a:off x="4648" y="3475"/>
              <a:ext cx="273" cy="0"/>
            </a:xfrm>
            <a:prstGeom prst="line">
              <a:avLst/>
            </a:prstGeom>
            <a:noFill/>
            <a:ln w="12700">
              <a:solidFill>
                <a:schemeClr val="tx1"/>
              </a:solidFill>
              <a:round/>
              <a:headEnd/>
              <a:tailEnd/>
            </a:ln>
          </p:spPr>
          <p:txBody>
            <a:bodyPr/>
            <a:lstStyle/>
            <a:p>
              <a:endParaRPr lang="zh-CN" altLang="en-US"/>
            </a:p>
          </p:txBody>
        </p:sp>
        <p:sp>
          <p:nvSpPr>
            <p:cNvPr id="67637" name="Text Box 135"/>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7638" name="Text Box 136"/>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7639" name="Text Box 137"/>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7640" name="Text Box 138"/>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7641" name="Text Box 139"/>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7642" name="Text Box 140"/>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7643" name="Text Box 141"/>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写信号</a:t>
              </a:r>
              <a:r>
                <a:rPr lang="en-US" altLang="zh-CN" sz="2000" b="1">
                  <a:latin typeface="隶书" pitchFamily="49" charset="-122"/>
                  <a:ea typeface="隶书" pitchFamily="49" charset="-122"/>
                </a:rPr>
                <a:t>WR</a:t>
              </a:r>
            </a:p>
          </p:txBody>
        </p:sp>
        <p:sp>
          <p:nvSpPr>
            <p:cNvPr id="67644" name="Text Box 142"/>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7645" name="Text Box 144"/>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数据允许</a:t>
              </a:r>
              <a:r>
                <a:rPr lang="en-US" altLang="zh-CN" sz="2000" b="1">
                  <a:latin typeface="隶书" pitchFamily="49" charset="-122"/>
                  <a:ea typeface="隶书" pitchFamily="49" charset="-122"/>
                </a:rPr>
                <a:t>DEN</a:t>
              </a:r>
            </a:p>
          </p:txBody>
        </p:sp>
        <p:sp>
          <p:nvSpPr>
            <p:cNvPr id="67646" name="Line 145"/>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7647" name="Text Box 148"/>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7648" name="Line 149"/>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7649" name="Line 150"/>
            <p:cNvSpPr>
              <a:spLocks noChangeShapeType="1"/>
            </p:cNvSpPr>
            <p:nvPr/>
          </p:nvSpPr>
          <p:spPr bwMode="auto">
            <a:xfrm>
              <a:off x="1111" y="3249"/>
              <a:ext cx="227" cy="0"/>
            </a:xfrm>
            <a:prstGeom prst="line">
              <a:avLst/>
            </a:prstGeom>
            <a:noFill/>
            <a:ln w="12700">
              <a:solidFill>
                <a:schemeClr val="tx1"/>
              </a:solidFill>
              <a:prstDash val="dash"/>
              <a:round/>
              <a:headEnd/>
              <a:tailEnd/>
            </a:ln>
          </p:spPr>
          <p:txBody>
            <a:bodyPr/>
            <a:lstStyle/>
            <a:p>
              <a:endParaRPr lang="zh-CN" altLang="en-US"/>
            </a:p>
          </p:txBody>
        </p:sp>
        <p:sp>
          <p:nvSpPr>
            <p:cNvPr id="67650" name="Line 151"/>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7651" name="Line 152"/>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7652" name="Line 153"/>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7653" name="Line 154"/>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7654" name="Text Box 155"/>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7655" name="Text Box 158"/>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7656" name="Line 159"/>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7657" name="Text Box 160"/>
            <p:cNvSpPr txBox="1">
              <a:spLocks noChangeArrowheads="1"/>
            </p:cNvSpPr>
            <p:nvPr/>
          </p:nvSpPr>
          <p:spPr bwMode="auto">
            <a:xfrm flipH="1">
              <a:off x="1485" y="1933"/>
              <a:ext cx="3420" cy="252"/>
            </a:xfrm>
            <a:prstGeom prst="rect">
              <a:avLst/>
            </a:prstGeom>
            <a:noFill/>
            <a:ln w="9525">
              <a:noFill/>
              <a:miter lim="800000"/>
              <a:headEnd/>
              <a:tailEnd/>
            </a:ln>
          </p:spPr>
          <p:txBody>
            <a:bodyPr wrap="square">
              <a:spAutoFit/>
            </a:bodyPr>
            <a:lstStyle/>
            <a:p>
              <a:pPr>
                <a:spcBef>
                  <a:spcPct val="50000"/>
                </a:spcBef>
              </a:pPr>
              <a:r>
                <a:rPr lang="zh-CN" altLang="en-US" sz="2000" b="1" dirty="0">
                  <a:latin typeface="隶书" pitchFamily="49" charset="-122"/>
                  <a:ea typeface="隶书" pitchFamily="49" charset="-122"/>
                </a:rPr>
                <a:t>    地址输出          数据输出</a:t>
              </a:r>
            </a:p>
          </p:txBody>
        </p:sp>
        <p:sp>
          <p:nvSpPr>
            <p:cNvPr id="67658" name="Line 161"/>
            <p:cNvSpPr>
              <a:spLocks noChangeShapeType="1"/>
            </p:cNvSpPr>
            <p:nvPr/>
          </p:nvSpPr>
          <p:spPr bwMode="auto">
            <a:xfrm flipV="1">
              <a:off x="4468" y="3067"/>
              <a:ext cx="952" cy="0"/>
            </a:xfrm>
            <a:prstGeom prst="line">
              <a:avLst/>
            </a:prstGeom>
            <a:noFill/>
            <a:ln w="12700">
              <a:solidFill>
                <a:schemeClr val="tx1"/>
              </a:solidFill>
              <a:prstDash val="dash"/>
              <a:round/>
              <a:headEnd/>
              <a:tailEnd/>
            </a:ln>
          </p:spPr>
          <p:txBody>
            <a:bodyPr/>
            <a:lstStyle/>
            <a:p>
              <a:endParaRPr lang="zh-CN" altLang="en-US"/>
            </a:p>
          </p:txBody>
        </p:sp>
        <p:sp>
          <p:nvSpPr>
            <p:cNvPr id="67660" name="Line 163"/>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7661" name="Line 172"/>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7662" name="Line 174"/>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7663" name="Line 176"/>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7664" name="Line 178"/>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7665" name="Line 180"/>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7666" name="Line 182"/>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7667" name="Line 184"/>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7668" name="Line 186"/>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7669" name="Line 188"/>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7670" name="Line 189"/>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7671" name="Line 190"/>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7672" name="Line 191"/>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7673" name="Line 192"/>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7674" name="Line 193"/>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7675" name="Line 194"/>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7676" name="Line 195"/>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7677" name="Line 196"/>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7678" name="Line 197"/>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7679" name="Line 198"/>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7680" name="Line 199"/>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7681" name="Line 200"/>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7682" name="Line 201"/>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7683" name="Line 202"/>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7684" name="Line 203"/>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7685" name="Line 204"/>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7686" name="Line 205"/>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7687" name="Line 206"/>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7688" name="Line 207"/>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7689" name="Line 208"/>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7690" name="Line 209"/>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7691" name="Line 210"/>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7692" name="Line 211"/>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7693" name="Line 212"/>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7694" name="Line 213"/>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7695" name="Line 214"/>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7696" name="Line 215"/>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7697" name="Line 216"/>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7698" name="Line 217"/>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7699" name="Line 218"/>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7700" name="Line 219"/>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7701" name="Line 220"/>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7702" name="Line 221"/>
            <p:cNvSpPr>
              <a:spLocks noChangeShapeType="1"/>
            </p:cNvSpPr>
            <p:nvPr/>
          </p:nvSpPr>
          <p:spPr bwMode="auto">
            <a:xfrm>
              <a:off x="2610" y="2070"/>
              <a:ext cx="45" cy="91"/>
            </a:xfrm>
            <a:prstGeom prst="line">
              <a:avLst/>
            </a:prstGeom>
            <a:noFill/>
            <a:ln w="12700">
              <a:solidFill>
                <a:schemeClr val="tx1"/>
              </a:solidFill>
              <a:round/>
              <a:headEnd/>
              <a:tailEnd/>
            </a:ln>
          </p:spPr>
          <p:txBody>
            <a:bodyPr/>
            <a:lstStyle/>
            <a:p>
              <a:endParaRPr lang="zh-CN" altLang="en-US"/>
            </a:p>
          </p:txBody>
        </p:sp>
        <p:sp>
          <p:nvSpPr>
            <p:cNvPr id="67703" name="Line 222"/>
            <p:cNvSpPr>
              <a:spLocks noChangeShapeType="1"/>
            </p:cNvSpPr>
            <p:nvPr/>
          </p:nvSpPr>
          <p:spPr bwMode="auto">
            <a:xfrm flipV="1">
              <a:off x="2610" y="1980"/>
              <a:ext cx="45" cy="94"/>
            </a:xfrm>
            <a:prstGeom prst="line">
              <a:avLst/>
            </a:prstGeom>
            <a:noFill/>
            <a:ln w="12700">
              <a:solidFill>
                <a:schemeClr val="tx1"/>
              </a:solidFill>
              <a:round/>
              <a:headEnd/>
              <a:tailEnd/>
            </a:ln>
          </p:spPr>
          <p:txBody>
            <a:bodyPr/>
            <a:lstStyle/>
            <a:p>
              <a:endParaRPr lang="zh-CN" altLang="en-US"/>
            </a:p>
          </p:txBody>
        </p:sp>
        <p:sp>
          <p:nvSpPr>
            <p:cNvPr id="67704" name="Line 223"/>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7705" name="Line 224"/>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7706" name="Line 225"/>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7707" name="Line 226"/>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7708" name="Line 227"/>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7709" name="Line 228"/>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7710" name="Line 229"/>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7711" name="Line 230"/>
            <p:cNvSpPr>
              <a:spLocks noChangeShapeType="1"/>
            </p:cNvSpPr>
            <p:nvPr/>
          </p:nvSpPr>
          <p:spPr bwMode="auto">
            <a:xfrm flipV="1">
              <a:off x="1338" y="3068"/>
              <a:ext cx="91" cy="181"/>
            </a:xfrm>
            <a:prstGeom prst="line">
              <a:avLst/>
            </a:prstGeom>
            <a:noFill/>
            <a:ln w="12700">
              <a:solidFill>
                <a:schemeClr val="tx1"/>
              </a:solidFill>
              <a:round/>
              <a:headEnd/>
              <a:tailEnd/>
            </a:ln>
          </p:spPr>
          <p:txBody>
            <a:bodyPr/>
            <a:lstStyle/>
            <a:p>
              <a:endParaRPr lang="zh-CN" altLang="en-US"/>
            </a:p>
          </p:txBody>
        </p:sp>
        <p:sp>
          <p:nvSpPr>
            <p:cNvPr id="67712" name="Line 231"/>
            <p:cNvSpPr>
              <a:spLocks noChangeShapeType="1"/>
            </p:cNvSpPr>
            <p:nvPr/>
          </p:nvSpPr>
          <p:spPr bwMode="auto">
            <a:xfrm flipH="1" flipV="1">
              <a:off x="4467" y="3068"/>
              <a:ext cx="91" cy="181"/>
            </a:xfrm>
            <a:prstGeom prst="line">
              <a:avLst/>
            </a:prstGeom>
            <a:noFill/>
            <a:ln w="12700">
              <a:solidFill>
                <a:schemeClr val="tx1"/>
              </a:solidFill>
              <a:round/>
              <a:headEnd/>
              <a:tailEnd/>
            </a:ln>
          </p:spPr>
          <p:txBody>
            <a:bodyPr/>
            <a:lstStyle/>
            <a:p>
              <a:endParaRPr lang="zh-CN" altLang="en-US"/>
            </a:p>
          </p:txBody>
        </p:sp>
        <p:sp>
          <p:nvSpPr>
            <p:cNvPr id="67713" name="Line 232"/>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7714" name="Line 233"/>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7715" name="Line 234"/>
            <p:cNvSpPr>
              <a:spLocks noChangeShapeType="1"/>
            </p:cNvSpPr>
            <p:nvPr/>
          </p:nvSpPr>
          <p:spPr bwMode="auto">
            <a:xfrm>
              <a:off x="1111" y="3067"/>
              <a:ext cx="318" cy="0"/>
            </a:xfrm>
            <a:prstGeom prst="line">
              <a:avLst/>
            </a:prstGeom>
            <a:noFill/>
            <a:ln w="12700">
              <a:solidFill>
                <a:schemeClr val="tx1"/>
              </a:solidFill>
              <a:prstDash val="dash"/>
              <a:round/>
              <a:headEnd/>
              <a:tailEnd/>
            </a:ln>
          </p:spPr>
          <p:txBody>
            <a:bodyPr/>
            <a:lstStyle/>
            <a:p>
              <a:endParaRPr lang="zh-CN" altLang="en-US"/>
            </a:p>
          </p:txBody>
        </p:sp>
        <p:sp>
          <p:nvSpPr>
            <p:cNvPr id="67716" name="Line 235"/>
            <p:cNvSpPr>
              <a:spLocks noChangeShapeType="1"/>
            </p:cNvSpPr>
            <p:nvPr/>
          </p:nvSpPr>
          <p:spPr bwMode="auto">
            <a:xfrm>
              <a:off x="1111" y="3249"/>
              <a:ext cx="227" cy="0"/>
            </a:xfrm>
            <a:prstGeom prst="line">
              <a:avLst/>
            </a:prstGeom>
            <a:noFill/>
            <a:ln w="12700">
              <a:solidFill>
                <a:schemeClr val="tx1"/>
              </a:solidFill>
              <a:prstDash val="dash"/>
              <a:round/>
              <a:headEnd/>
              <a:tailEnd/>
            </a:ln>
          </p:spPr>
          <p:txBody>
            <a:bodyPr/>
            <a:lstStyle/>
            <a:p>
              <a:endParaRPr lang="zh-CN" altLang="en-US"/>
            </a:p>
          </p:txBody>
        </p:sp>
        <p:sp>
          <p:nvSpPr>
            <p:cNvPr id="67717" name="Line 236"/>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7718" name="Line 237"/>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7719" name="Line 238"/>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7720" name="Line 239"/>
            <p:cNvSpPr>
              <a:spLocks noChangeShapeType="1"/>
            </p:cNvSpPr>
            <p:nvPr/>
          </p:nvSpPr>
          <p:spPr bwMode="auto">
            <a:xfrm flipV="1">
              <a:off x="4557" y="3476"/>
              <a:ext cx="91" cy="181"/>
            </a:xfrm>
            <a:prstGeom prst="line">
              <a:avLst/>
            </a:prstGeom>
            <a:noFill/>
            <a:ln w="12700">
              <a:solidFill>
                <a:schemeClr val="tx1"/>
              </a:solidFill>
              <a:round/>
              <a:headEnd/>
              <a:tailEnd/>
            </a:ln>
          </p:spPr>
          <p:txBody>
            <a:bodyPr/>
            <a:lstStyle/>
            <a:p>
              <a:endParaRPr lang="zh-CN" altLang="en-US"/>
            </a:p>
          </p:txBody>
        </p:sp>
      </p:grpSp>
      <p:sp>
        <p:nvSpPr>
          <p:cNvPr id="259313" name="Rectangle 241"/>
          <p:cNvSpPr>
            <a:spLocks noChangeArrowheads="1"/>
          </p:cNvSpPr>
          <p:nvPr/>
        </p:nvSpPr>
        <p:spPr bwMode="auto">
          <a:xfrm>
            <a:off x="687388"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写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sp>
        <p:nvSpPr>
          <p:cNvPr id="67588" name="Rectangle 242"/>
          <p:cNvSpPr>
            <a:spLocks noChangeArrowheads="1"/>
          </p:cNvSpPr>
          <p:nvPr/>
        </p:nvSpPr>
        <p:spPr bwMode="auto">
          <a:xfrm>
            <a:off x="538163"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cxnSp>
        <p:nvCxnSpPr>
          <p:cNvPr id="138" name="直接连接符 137"/>
          <p:cNvCxnSpPr/>
          <p:nvPr/>
        </p:nvCxnSpPr>
        <p:spPr>
          <a:xfrm>
            <a:off x="1785918"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39" name="直接连接符 138"/>
          <p:cNvCxnSpPr/>
          <p:nvPr/>
        </p:nvCxnSpPr>
        <p:spPr>
          <a:xfrm rot="16200000" flipH="1">
            <a:off x="4357686"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0" name="直接连接符 139"/>
          <p:cNvCxnSpPr/>
          <p:nvPr/>
        </p:nvCxnSpPr>
        <p:spPr>
          <a:xfrm>
            <a:off x="4572000"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1" name="直接连接符 140"/>
          <p:cNvCxnSpPr/>
          <p:nvPr/>
        </p:nvCxnSpPr>
        <p:spPr>
          <a:xfrm rot="5400000" flipH="1" flipV="1">
            <a:off x="5607851"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42" name="直接连接符 141"/>
          <p:cNvCxnSpPr/>
          <p:nvPr/>
        </p:nvCxnSpPr>
        <p:spPr>
          <a:xfrm>
            <a:off x="5786446"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43" name="Text Box 273"/>
          <p:cNvSpPr txBox="1">
            <a:spLocks noChangeArrowheads="1"/>
          </p:cNvSpPr>
          <p:nvPr/>
        </p:nvSpPr>
        <p:spPr bwMode="auto">
          <a:xfrm>
            <a:off x="917559"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cxnSp>
        <p:nvCxnSpPr>
          <p:cNvPr id="149" name="直接连接符 148"/>
          <p:cNvCxnSpPr/>
          <p:nvPr/>
        </p:nvCxnSpPr>
        <p:spPr>
          <a:xfrm>
            <a:off x="4214810" y="3143248"/>
            <a:ext cx="3571900" cy="1588"/>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4214810" y="3468870"/>
            <a:ext cx="35719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slow">
    <p:randomBar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3"/>
          <p:cNvGrpSpPr>
            <a:grpSpLocks/>
          </p:cNvGrpSpPr>
          <p:nvPr/>
        </p:nvGrpSpPr>
        <p:grpSpPr bwMode="auto">
          <a:xfrm>
            <a:off x="107950" y="738188"/>
            <a:ext cx="8496300" cy="5643562"/>
            <a:chOff x="68" y="465"/>
            <a:chExt cx="5352" cy="3555"/>
          </a:xfrm>
        </p:grpSpPr>
        <p:sp>
          <p:nvSpPr>
            <p:cNvPr id="67589" name="Text Box 156"/>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7590" name="Line 6"/>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7591" name="Line 7"/>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7592" name="Line 8"/>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7593" name="Rectangle 49"/>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7594" name="Rectangle 50"/>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7595" name="Rectangle 51"/>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7596" name="Rectangle 52"/>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7597" name="Rectangle 53"/>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7598" name="Line 59"/>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7599" name="Line 60"/>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7600" name="Line 61"/>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7601" name="Line 62"/>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7602" name="Line 64"/>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7603" name="Line 66"/>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7604" name="Line 67"/>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7605" name="Line 69"/>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7606" name="Line 70"/>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7607" name="Line 75"/>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7608" name="Line 76"/>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7609" name="Line 78"/>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7610" name="Line 79"/>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7611" name="Line 86"/>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7612" name="Line 87"/>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7613" name="Line 90"/>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7614" name="Line 91"/>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7615" name="Line 93"/>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7616" name="Line 95"/>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7617" name="Line 98"/>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7618" name="Line 103"/>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7619" name="Line 104"/>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7622" name="Line 110"/>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7623" name="Line 111"/>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7624" name="Line 112"/>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7625" name="Line 113"/>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7626" name="Line 114"/>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7628" name="Line 116"/>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7629" name="Line 118"/>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7630" name="Line 12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7631" name="Line 121"/>
            <p:cNvSpPr>
              <a:spLocks noChangeShapeType="1"/>
            </p:cNvSpPr>
            <p:nvPr/>
          </p:nvSpPr>
          <p:spPr bwMode="auto">
            <a:xfrm>
              <a:off x="1111" y="3067"/>
              <a:ext cx="318" cy="0"/>
            </a:xfrm>
            <a:prstGeom prst="line">
              <a:avLst/>
            </a:prstGeom>
            <a:noFill/>
            <a:ln w="12700">
              <a:solidFill>
                <a:schemeClr val="tx1"/>
              </a:solidFill>
              <a:prstDash val="dash"/>
              <a:round/>
              <a:headEnd/>
              <a:tailEnd/>
            </a:ln>
          </p:spPr>
          <p:txBody>
            <a:bodyPr/>
            <a:lstStyle/>
            <a:p>
              <a:endParaRPr lang="zh-CN" altLang="en-US"/>
            </a:p>
          </p:txBody>
        </p:sp>
        <p:sp>
          <p:nvSpPr>
            <p:cNvPr id="67632" name="Line 123"/>
            <p:cNvSpPr>
              <a:spLocks noChangeShapeType="1"/>
            </p:cNvSpPr>
            <p:nvPr/>
          </p:nvSpPr>
          <p:spPr bwMode="auto">
            <a:xfrm flipV="1">
              <a:off x="1429" y="3067"/>
              <a:ext cx="3039" cy="0"/>
            </a:xfrm>
            <a:prstGeom prst="line">
              <a:avLst/>
            </a:prstGeom>
            <a:noFill/>
            <a:ln w="12700">
              <a:solidFill>
                <a:schemeClr val="tx1"/>
              </a:solidFill>
              <a:round/>
              <a:headEnd/>
              <a:tailEnd/>
            </a:ln>
          </p:spPr>
          <p:txBody>
            <a:bodyPr/>
            <a:lstStyle/>
            <a:p>
              <a:endParaRPr lang="zh-CN" altLang="en-US"/>
            </a:p>
          </p:txBody>
        </p:sp>
        <p:sp>
          <p:nvSpPr>
            <p:cNvPr id="67633" name="Line 125"/>
            <p:cNvSpPr>
              <a:spLocks noChangeShapeType="1"/>
            </p:cNvSpPr>
            <p:nvPr/>
          </p:nvSpPr>
          <p:spPr bwMode="auto">
            <a:xfrm flipV="1">
              <a:off x="4558" y="3249"/>
              <a:ext cx="862" cy="4"/>
            </a:xfrm>
            <a:prstGeom prst="line">
              <a:avLst/>
            </a:prstGeom>
            <a:noFill/>
            <a:ln w="12700">
              <a:solidFill>
                <a:schemeClr val="tx1"/>
              </a:solidFill>
              <a:prstDash val="dash"/>
              <a:round/>
              <a:headEnd/>
              <a:tailEnd/>
            </a:ln>
          </p:spPr>
          <p:txBody>
            <a:bodyPr/>
            <a:lstStyle/>
            <a:p>
              <a:endParaRPr lang="zh-CN" altLang="en-US"/>
            </a:p>
          </p:txBody>
        </p:sp>
        <p:sp>
          <p:nvSpPr>
            <p:cNvPr id="67634" name="Line 130"/>
            <p:cNvSpPr>
              <a:spLocks noChangeShapeType="1"/>
            </p:cNvSpPr>
            <p:nvPr/>
          </p:nvSpPr>
          <p:spPr bwMode="auto">
            <a:xfrm>
              <a:off x="2562" y="3657"/>
              <a:ext cx="1995" cy="5"/>
            </a:xfrm>
            <a:prstGeom prst="line">
              <a:avLst/>
            </a:prstGeom>
            <a:noFill/>
            <a:ln w="12700">
              <a:solidFill>
                <a:schemeClr val="tx1"/>
              </a:solidFill>
              <a:round/>
              <a:headEnd/>
              <a:tailEnd/>
            </a:ln>
          </p:spPr>
          <p:txBody>
            <a:bodyPr/>
            <a:lstStyle/>
            <a:p>
              <a:endParaRPr lang="zh-CN" altLang="en-US"/>
            </a:p>
          </p:txBody>
        </p:sp>
        <p:sp>
          <p:nvSpPr>
            <p:cNvPr id="67635" name="Line 133"/>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7636" name="Line 134"/>
            <p:cNvSpPr>
              <a:spLocks noChangeShapeType="1"/>
            </p:cNvSpPr>
            <p:nvPr/>
          </p:nvSpPr>
          <p:spPr bwMode="auto">
            <a:xfrm>
              <a:off x="4648" y="3475"/>
              <a:ext cx="273" cy="0"/>
            </a:xfrm>
            <a:prstGeom prst="line">
              <a:avLst/>
            </a:prstGeom>
            <a:noFill/>
            <a:ln w="12700">
              <a:solidFill>
                <a:schemeClr val="tx1"/>
              </a:solidFill>
              <a:round/>
              <a:headEnd/>
              <a:tailEnd/>
            </a:ln>
          </p:spPr>
          <p:txBody>
            <a:bodyPr/>
            <a:lstStyle/>
            <a:p>
              <a:endParaRPr lang="zh-CN" altLang="en-US"/>
            </a:p>
          </p:txBody>
        </p:sp>
        <p:sp>
          <p:nvSpPr>
            <p:cNvPr id="67637" name="Text Box 135"/>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7638" name="Text Box 136"/>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7639" name="Text Box 137"/>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7640" name="Text Box 138"/>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7641" name="Text Box 139"/>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7642" name="Text Box 140"/>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7643" name="Text Box 141"/>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写信号</a:t>
              </a:r>
              <a:r>
                <a:rPr lang="en-US" altLang="zh-CN" sz="2000" b="1">
                  <a:latin typeface="隶书" pitchFamily="49" charset="-122"/>
                  <a:ea typeface="隶书" pitchFamily="49" charset="-122"/>
                </a:rPr>
                <a:t>WR</a:t>
              </a:r>
            </a:p>
          </p:txBody>
        </p:sp>
        <p:sp>
          <p:nvSpPr>
            <p:cNvPr id="67644" name="Text Box 142"/>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7645" name="Text Box 144"/>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数据允许</a:t>
              </a:r>
              <a:r>
                <a:rPr lang="en-US" altLang="zh-CN" sz="2000" b="1">
                  <a:latin typeface="隶书" pitchFamily="49" charset="-122"/>
                  <a:ea typeface="隶书" pitchFamily="49" charset="-122"/>
                </a:rPr>
                <a:t>DEN</a:t>
              </a:r>
            </a:p>
          </p:txBody>
        </p:sp>
        <p:sp>
          <p:nvSpPr>
            <p:cNvPr id="67646" name="Line 145"/>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7647" name="Text Box 148"/>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7648" name="Line 149"/>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7649" name="Line 150"/>
            <p:cNvSpPr>
              <a:spLocks noChangeShapeType="1"/>
            </p:cNvSpPr>
            <p:nvPr/>
          </p:nvSpPr>
          <p:spPr bwMode="auto">
            <a:xfrm>
              <a:off x="1111" y="3249"/>
              <a:ext cx="227" cy="0"/>
            </a:xfrm>
            <a:prstGeom prst="line">
              <a:avLst/>
            </a:prstGeom>
            <a:noFill/>
            <a:ln w="12700">
              <a:solidFill>
                <a:schemeClr val="tx1"/>
              </a:solidFill>
              <a:prstDash val="dash"/>
              <a:round/>
              <a:headEnd/>
              <a:tailEnd/>
            </a:ln>
          </p:spPr>
          <p:txBody>
            <a:bodyPr/>
            <a:lstStyle/>
            <a:p>
              <a:endParaRPr lang="zh-CN" altLang="en-US"/>
            </a:p>
          </p:txBody>
        </p:sp>
        <p:sp>
          <p:nvSpPr>
            <p:cNvPr id="67650" name="Line 151"/>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7651" name="Line 152"/>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7652" name="Line 153"/>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7653" name="Line 154"/>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7654" name="Text Box 155"/>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7655" name="Text Box 158"/>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7656" name="Line 159"/>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7657" name="Text Box 160"/>
            <p:cNvSpPr txBox="1">
              <a:spLocks noChangeArrowheads="1"/>
            </p:cNvSpPr>
            <p:nvPr/>
          </p:nvSpPr>
          <p:spPr bwMode="auto">
            <a:xfrm flipH="1">
              <a:off x="1485" y="1933"/>
              <a:ext cx="3420" cy="252"/>
            </a:xfrm>
            <a:prstGeom prst="rect">
              <a:avLst/>
            </a:prstGeom>
            <a:noFill/>
            <a:ln w="9525">
              <a:noFill/>
              <a:miter lim="800000"/>
              <a:headEnd/>
              <a:tailEnd/>
            </a:ln>
          </p:spPr>
          <p:txBody>
            <a:bodyPr wrap="square">
              <a:spAutoFit/>
            </a:bodyPr>
            <a:lstStyle/>
            <a:p>
              <a:pPr>
                <a:spcBef>
                  <a:spcPct val="50000"/>
                </a:spcBef>
              </a:pPr>
              <a:r>
                <a:rPr lang="zh-CN" altLang="en-US" sz="2000" b="1" dirty="0">
                  <a:latin typeface="隶书" pitchFamily="49" charset="-122"/>
                  <a:ea typeface="隶书" pitchFamily="49" charset="-122"/>
                </a:rPr>
                <a:t>    地址输出          数据输出</a:t>
              </a:r>
            </a:p>
          </p:txBody>
        </p:sp>
        <p:sp>
          <p:nvSpPr>
            <p:cNvPr id="67658" name="Line 161"/>
            <p:cNvSpPr>
              <a:spLocks noChangeShapeType="1"/>
            </p:cNvSpPr>
            <p:nvPr/>
          </p:nvSpPr>
          <p:spPr bwMode="auto">
            <a:xfrm flipV="1">
              <a:off x="4468" y="3067"/>
              <a:ext cx="952" cy="0"/>
            </a:xfrm>
            <a:prstGeom prst="line">
              <a:avLst/>
            </a:prstGeom>
            <a:noFill/>
            <a:ln w="12700">
              <a:solidFill>
                <a:schemeClr val="tx1"/>
              </a:solidFill>
              <a:prstDash val="dash"/>
              <a:round/>
              <a:headEnd/>
              <a:tailEnd/>
            </a:ln>
          </p:spPr>
          <p:txBody>
            <a:bodyPr/>
            <a:lstStyle/>
            <a:p>
              <a:endParaRPr lang="zh-CN" altLang="en-US"/>
            </a:p>
          </p:txBody>
        </p:sp>
        <p:sp>
          <p:nvSpPr>
            <p:cNvPr id="67660" name="Line 163"/>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7661" name="Line 172"/>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7662" name="Line 174"/>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7663" name="Line 176"/>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7664" name="Line 178"/>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7665" name="Line 180"/>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7666" name="Line 182"/>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7667" name="Line 184"/>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7668" name="Line 186"/>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7669" name="Line 188"/>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7670" name="Line 189"/>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7671" name="Line 190"/>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7672" name="Line 191"/>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7673" name="Line 192"/>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7674" name="Line 193"/>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7675" name="Line 194"/>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7676" name="Line 195"/>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7677" name="Line 196"/>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7678" name="Line 197"/>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7679" name="Line 198"/>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7680" name="Line 199"/>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7681" name="Line 200"/>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7682" name="Line 201"/>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7683" name="Line 202"/>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7684" name="Line 203"/>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7685" name="Line 204"/>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7686" name="Line 205"/>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7687" name="Line 206"/>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7688" name="Line 207"/>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7689" name="Line 208"/>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7690" name="Line 209"/>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7691" name="Line 210"/>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7692" name="Line 211"/>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7693" name="Line 212"/>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7694" name="Line 213"/>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7695" name="Line 214"/>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7696" name="Line 215"/>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7697" name="Line 216"/>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7698" name="Line 217"/>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7699" name="Line 218"/>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7700" name="Line 219"/>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7701" name="Line 220"/>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7702" name="Line 221"/>
            <p:cNvSpPr>
              <a:spLocks noChangeShapeType="1"/>
            </p:cNvSpPr>
            <p:nvPr/>
          </p:nvSpPr>
          <p:spPr bwMode="auto">
            <a:xfrm>
              <a:off x="2610" y="2070"/>
              <a:ext cx="45" cy="91"/>
            </a:xfrm>
            <a:prstGeom prst="line">
              <a:avLst/>
            </a:prstGeom>
            <a:noFill/>
            <a:ln w="12700">
              <a:solidFill>
                <a:schemeClr val="tx1"/>
              </a:solidFill>
              <a:round/>
              <a:headEnd/>
              <a:tailEnd/>
            </a:ln>
          </p:spPr>
          <p:txBody>
            <a:bodyPr/>
            <a:lstStyle/>
            <a:p>
              <a:endParaRPr lang="zh-CN" altLang="en-US"/>
            </a:p>
          </p:txBody>
        </p:sp>
        <p:sp>
          <p:nvSpPr>
            <p:cNvPr id="67703" name="Line 222"/>
            <p:cNvSpPr>
              <a:spLocks noChangeShapeType="1"/>
            </p:cNvSpPr>
            <p:nvPr/>
          </p:nvSpPr>
          <p:spPr bwMode="auto">
            <a:xfrm flipV="1">
              <a:off x="2610" y="1980"/>
              <a:ext cx="45" cy="94"/>
            </a:xfrm>
            <a:prstGeom prst="line">
              <a:avLst/>
            </a:prstGeom>
            <a:noFill/>
            <a:ln w="12700">
              <a:solidFill>
                <a:schemeClr val="tx1"/>
              </a:solidFill>
              <a:round/>
              <a:headEnd/>
              <a:tailEnd/>
            </a:ln>
          </p:spPr>
          <p:txBody>
            <a:bodyPr/>
            <a:lstStyle/>
            <a:p>
              <a:endParaRPr lang="zh-CN" altLang="en-US"/>
            </a:p>
          </p:txBody>
        </p:sp>
        <p:sp>
          <p:nvSpPr>
            <p:cNvPr id="67704" name="Line 223"/>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7705" name="Line 224"/>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7706" name="Line 225"/>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7707" name="Line 226"/>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7708" name="Line 227"/>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7709" name="Line 228"/>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7710" name="Line 229"/>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7711" name="Line 230"/>
            <p:cNvSpPr>
              <a:spLocks noChangeShapeType="1"/>
            </p:cNvSpPr>
            <p:nvPr/>
          </p:nvSpPr>
          <p:spPr bwMode="auto">
            <a:xfrm flipV="1">
              <a:off x="1338" y="3068"/>
              <a:ext cx="91" cy="181"/>
            </a:xfrm>
            <a:prstGeom prst="line">
              <a:avLst/>
            </a:prstGeom>
            <a:noFill/>
            <a:ln w="12700">
              <a:solidFill>
                <a:schemeClr val="tx1"/>
              </a:solidFill>
              <a:round/>
              <a:headEnd/>
              <a:tailEnd/>
            </a:ln>
          </p:spPr>
          <p:txBody>
            <a:bodyPr/>
            <a:lstStyle/>
            <a:p>
              <a:endParaRPr lang="zh-CN" altLang="en-US"/>
            </a:p>
          </p:txBody>
        </p:sp>
        <p:sp>
          <p:nvSpPr>
            <p:cNvPr id="67712" name="Line 231"/>
            <p:cNvSpPr>
              <a:spLocks noChangeShapeType="1"/>
            </p:cNvSpPr>
            <p:nvPr/>
          </p:nvSpPr>
          <p:spPr bwMode="auto">
            <a:xfrm flipH="1" flipV="1">
              <a:off x="4467" y="3068"/>
              <a:ext cx="91" cy="181"/>
            </a:xfrm>
            <a:prstGeom prst="line">
              <a:avLst/>
            </a:prstGeom>
            <a:noFill/>
            <a:ln w="12700">
              <a:solidFill>
                <a:schemeClr val="tx1"/>
              </a:solidFill>
              <a:round/>
              <a:headEnd/>
              <a:tailEnd/>
            </a:ln>
          </p:spPr>
          <p:txBody>
            <a:bodyPr/>
            <a:lstStyle/>
            <a:p>
              <a:endParaRPr lang="zh-CN" altLang="en-US"/>
            </a:p>
          </p:txBody>
        </p:sp>
        <p:sp>
          <p:nvSpPr>
            <p:cNvPr id="67713" name="Line 232"/>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7714" name="Line 233"/>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7715" name="Line 234"/>
            <p:cNvSpPr>
              <a:spLocks noChangeShapeType="1"/>
            </p:cNvSpPr>
            <p:nvPr/>
          </p:nvSpPr>
          <p:spPr bwMode="auto">
            <a:xfrm>
              <a:off x="1111" y="3067"/>
              <a:ext cx="318" cy="0"/>
            </a:xfrm>
            <a:prstGeom prst="line">
              <a:avLst/>
            </a:prstGeom>
            <a:noFill/>
            <a:ln w="12700">
              <a:solidFill>
                <a:schemeClr val="tx1"/>
              </a:solidFill>
              <a:prstDash val="dash"/>
              <a:round/>
              <a:headEnd/>
              <a:tailEnd/>
            </a:ln>
          </p:spPr>
          <p:txBody>
            <a:bodyPr/>
            <a:lstStyle/>
            <a:p>
              <a:endParaRPr lang="zh-CN" altLang="en-US"/>
            </a:p>
          </p:txBody>
        </p:sp>
        <p:sp>
          <p:nvSpPr>
            <p:cNvPr id="67716" name="Line 235"/>
            <p:cNvSpPr>
              <a:spLocks noChangeShapeType="1"/>
            </p:cNvSpPr>
            <p:nvPr/>
          </p:nvSpPr>
          <p:spPr bwMode="auto">
            <a:xfrm>
              <a:off x="1111" y="3249"/>
              <a:ext cx="227" cy="0"/>
            </a:xfrm>
            <a:prstGeom prst="line">
              <a:avLst/>
            </a:prstGeom>
            <a:noFill/>
            <a:ln w="12700">
              <a:solidFill>
                <a:schemeClr val="tx1"/>
              </a:solidFill>
              <a:prstDash val="dash"/>
              <a:round/>
              <a:headEnd/>
              <a:tailEnd/>
            </a:ln>
          </p:spPr>
          <p:txBody>
            <a:bodyPr/>
            <a:lstStyle/>
            <a:p>
              <a:endParaRPr lang="zh-CN" altLang="en-US"/>
            </a:p>
          </p:txBody>
        </p:sp>
        <p:sp>
          <p:nvSpPr>
            <p:cNvPr id="67717" name="Line 236"/>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7718" name="Line 237"/>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7719" name="Line 238"/>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7720" name="Line 239"/>
            <p:cNvSpPr>
              <a:spLocks noChangeShapeType="1"/>
            </p:cNvSpPr>
            <p:nvPr/>
          </p:nvSpPr>
          <p:spPr bwMode="auto">
            <a:xfrm flipV="1">
              <a:off x="4557" y="3476"/>
              <a:ext cx="91" cy="181"/>
            </a:xfrm>
            <a:prstGeom prst="line">
              <a:avLst/>
            </a:prstGeom>
            <a:noFill/>
            <a:ln w="12700">
              <a:solidFill>
                <a:schemeClr val="tx1"/>
              </a:solidFill>
              <a:round/>
              <a:headEnd/>
              <a:tailEnd/>
            </a:ln>
          </p:spPr>
          <p:txBody>
            <a:bodyPr/>
            <a:lstStyle/>
            <a:p>
              <a:endParaRPr lang="zh-CN" altLang="en-US"/>
            </a:p>
          </p:txBody>
        </p:sp>
      </p:grpSp>
      <p:sp>
        <p:nvSpPr>
          <p:cNvPr id="259313" name="Rectangle 241"/>
          <p:cNvSpPr>
            <a:spLocks noChangeArrowheads="1"/>
          </p:cNvSpPr>
          <p:nvPr/>
        </p:nvSpPr>
        <p:spPr bwMode="auto">
          <a:xfrm>
            <a:off x="687388"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写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sp>
        <p:nvSpPr>
          <p:cNvPr id="67588" name="Rectangle 242"/>
          <p:cNvSpPr>
            <a:spLocks noChangeArrowheads="1"/>
          </p:cNvSpPr>
          <p:nvPr/>
        </p:nvSpPr>
        <p:spPr bwMode="auto">
          <a:xfrm>
            <a:off x="538163"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cxnSp>
        <p:nvCxnSpPr>
          <p:cNvPr id="138" name="直接连接符 137"/>
          <p:cNvCxnSpPr/>
          <p:nvPr/>
        </p:nvCxnSpPr>
        <p:spPr>
          <a:xfrm>
            <a:off x="1785918"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39" name="直接连接符 138"/>
          <p:cNvCxnSpPr/>
          <p:nvPr/>
        </p:nvCxnSpPr>
        <p:spPr>
          <a:xfrm rot="16200000" flipH="1">
            <a:off x="4357686"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0" name="直接连接符 139"/>
          <p:cNvCxnSpPr/>
          <p:nvPr/>
        </p:nvCxnSpPr>
        <p:spPr>
          <a:xfrm>
            <a:off x="4572000"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1" name="直接连接符 140"/>
          <p:cNvCxnSpPr/>
          <p:nvPr/>
        </p:nvCxnSpPr>
        <p:spPr>
          <a:xfrm rot="5400000" flipH="1" flipV="1">
            <a:off x="5607851"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42" name="直接连接符 141"/>
          <p:cNvCxnSpPr/>
          <p:nvPr/>
        </p:nvCxnSpPr>
        <p:spPr>
          <a:xfrm>
            <a:off x="5786446"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43" name="Text Box 273"/>
          <p:cNvSpPr txBox="1">
            <a:spLocks noChangeArrowheads="1"/>
          </p:cNvSpPr>
          <p:nvPr/>
        </p:nvSpPr>
        <p:spPr bwMode="auto">
          <a:xfrm>
            <a:off x="917559"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cxnSp>
        <p:nvCxnSpPr>
          <p:cNvPr id="149" name="直接连接符 148"/>
          <p:cNvCxnSpPr/>
          <p:nvPr/>
        </p:nvCxnSpPr>
        <p:spPr>
          <a:xfrm>
            <a:off x="4214810" y="3143248"/>
            <a:ext cx="3571900" cy="1588"/>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4214810" y="3468870"/>
            <a:ext cx="3571900" cy="1588"/>
          </a:xfrm>
          <a:prstGeom prst="line">
            <a:avLst/>
          </a:prstGeom>
        </p:spPr>
        <p:style>
          <a:lnRef idx="1">
            <a:schemeClr val="dk1"/>
          </a:lnRef>
          <a:fillRef idx="0">
            <a:schemeClr val="dk1"/>
          </a:fillRef>
          <a:effectRef idx="0">
            <a:schemeClr val="dk1"/>
          </a:effectRef>
          <a:fontRef idx="minor">
            <a:schemeClr val="tx1"/>
          </a:fontRef>
        </p:style>
      </p:cxnSp>
      <p:sp>
        <p:nvSpPr>
          <p:cNvPr id="144" name="圆角矩形标注 143"/>
          <p:cNvSpPr/>
          <p:nvPr/>
        </p:nvSpPr>
        <p:spPr>
          <a:xfrm>
            <a:off x="4370387" y="1116013"/>
            <a:ext cx="4286280" cy="5143536"/>
          </a:xfrm>
          <a:prstGeom prst="wedgeRoundRectCallout">
            <a:avLst>
              <a:gd name="adj1" fmla="val -77787"/>
              <a:gd name="adj2" fmla="val -46675"/>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u="sng" dirty="0">
                <a:solidFill>
                  <a:srgbClr val="0000FF"/>
                </a:solidFill>
                <a:latin typeface="隶书" pitchFamily="49" charset="-122"/>
                <a:ea typeface="隶书" pitchFamily="49" charset="-122"/>
              </a:rPr>
              <a:t>T1</a:t>
            </a:r>
            <a:r>
              <a:rPr lang="zh-CN" altLang="en-US" sz="2400" u="sng" dirty="0">
                <a:solidFill>
                  <a:srgbClr val="0000FF"/>
                </a:solidFill>
                <a:latin typeface="隶书" pitchFamily="49" charset="-122"/>
                <a:ea typeface="隶书" pitchFamily="49" charset="-122"/>
              </a:rPr>
              <a:t>状态</a:t>
            </a:r>
            <a:r>
              <a:rPr lang="en-US" altLang="zh-CN" sz="2400" u="sng" dirty="0">
                <a:solidFill>
                  <a:srgbClr val="0000FF"/>
                </a:solidFill>
                <a:latin typeface="隶书" pitchFamily="49" charset="-122"/>
                <a:ea typeface="隶书" pitchFamily="49" charset="-122"/>
              </a:rPr>
              <a:t>CPU</a:t>
            </a:r>
            <a:r>
              <a:rPr lang="zh-CN" altLang="en-US" sz="2400" u="sng" dirty="0">
                <a:solidFill>
                  <a:srgbClr val="0000FF"/>
                </a:solidFill>
                <a:latin typeface="隶书" pitchFamily="49" charset="-122"/>
                <a:ea typeface="隶书" pitchFamily="49" charset="-122"/>
              </a:rPr>
              <a:t>完成的工作：</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、在</a:t>
            </a:r>
            <a:r>
              <a:rPr lang="en-US" altLang="zh-CN" sz="2400" dirty="0">
                <a:solidFill>
                  <a:schemeClr val="tx1"/>
                </a:solidFill>
                <a:latin typeface="隶书" pitchFamily="49" charset="-122"/>
                <a:ea typeface="隶书" pitchFamily="49" charset="-122"/>
              </a:rPr>
              <a:t>M/IO</a:t>
            </a:r>
            <a:r>
              <a:rPr lang="zh-CN" altLang="en-US" sz="2400" dirty="0">
                <a:solidFill>
                  <a:schemeClr val="tx1"/>
                </a:solidFill>
                <a:latin typeface="隶书" pitchFamily="49" charset="-122"/>
                <a:ea typeface="隶书" pitchFamily="49" charset="-122"/>
              </a:rPr>
              <a:t>线发出有效电平；</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2</a:t>
            </a:r>
            <a:r>
              <a:rPr lang="zh-CN" altLang="en-US" sz="2400" dirty="0">
                <a:solidFill>
                  <a:schemeClr val="tx1"/>
                </a:solidFill>
                <a:latin typeface="隶书" pitchFamily="49" charset="-122"/>
                <a:ea typeface="隶书" pitchFamily="49" charset="-122"/>
              </a:rPr>
              <a:t>、地址线传出</a:t>
            </a:r>
            <a:r>
              <a:rPr lang="en-US" altLang="zh-CN" sz="2400" dirty="0">
                <a:solidFill>
                  <a:schemeClr val="tx1"/>
                </a:solidFill>
                <a:latin typeface="隶书" pitchFamily="49" charset="-122"/>
                <a:ea typeface="隶书" pitchFamily="49" charset="-122"/>
              </a:rPr>
              <a:t>20</a:t>
            </a:r>
            <a:r>
              <a:rPr lang="zh-CN" altLang="en-US" sz="2400" dirty="0">
                <a:solidFill>
                  <a:schemeClr val="tx1"/>
                </a:solidFill>
                <a:latin typeface="隶书" pitchFamily="49" charset="-122"/>
                <a:ea typeface="隶书" pitchFamily="49" charset="-122"/>
              </a:rPr>
              <a:t>位地址或</a:t>
            </a:r>
            <a:r>
              <a:rPr lang="en-US" altLang="zh-CN" sz="2400" dirty="0">
                <a:solidFill>
                  <a:schemeClr val="tx1"/>
                </a:solidFill>
                <a:latin typeface="隶书" pitchFamily="49" charset="-122"/>
                <a:ea typeface="隶书" pitchFamily="49" charset="-122"/>
              </a:rPr>
              <a:t>16</a:t>
            </a:r>
            <a:r>
              <a:rPr lang="zh-CN" altLang="en-US" sz="2400" dirty="0">
                <a:solidFill>
                  <a:schemeClr val="tx1"/>
                </a:solidFill>
                <a:latin typeface="隶书" pitchFamily="49" charset="-122"/>
                <a:ea typeface="隶书" pitchFamily="49" charset="-122"/>
              </a:rPr>
              <a:t>位</a:t>
            </a:r>
            <a:r>
              <a:rPr lang="en-US" altLang="zh-CN" sz="2400" dirty="0">
                <a:solidFill>
                  <a:schemeClr val="tx1"/>
                </a:solidFill>
                <a:latin typeface="隶书" pitchFamily="49" charset="-122"/>
                <a:ea typeface="隶书" pitchFamily="49" charset="-122"/>
              </a:rPr>
              <a:t>IO</a:t>
            </a:r>
            <a:r>
              <a:rPr lang="zh-CN" altLang="en-US" sz="2400" dirty="0">
                <a:solidFill>
                  <a:schemeClr val="tx1"/>
                </a:solidFill>
                <a:latin typeface="隶书" pitchFamily="49" charset="-122"/>
                <a:ea typeface="隶书" pitchFamily="49" charset="-122"/>
              </a:rPr>
              <a:t>地址；</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3</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ALE</a:t>
            </a:r>
            <a:r>
              <a:rPr lang="zh-CN" altLang="en-US" sz="2400" dirty="0">
                <a:solidFill>
                  <a:schemeClr val="tx1"/>
                </a:solidFill>
                <a:latin typeface="隶书" pitchFamily="49" charset="-122"/>
                <a:ea typeface="隶书" pitchFamily="49" charset="-122"/>
              </a:rPr>
              <a:t>脚发出正脉冲，通知外部锁存器进行地址所存；</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4</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BHE/S7</a:t>
            </a:r>
            <a:r>
              <a:rPr lang="zh-CN" altLang="en-US" sz="2400" dirty="0">
                <a:solidFill>
                  <a:schemeClr val="tx1"/>
                </a:solidFill>
                <a:latin typeface="隶书" pitchFamily="49" charset="-122"/>
                <a:ea typeface="隶书" pitchFamily="49" charset="-122"/>
              </a:rPr>
              <a:t>线指示高</a:t>
            </a:r>
            <a:r>
              <a:rPr lang="en-US" altLang="zh-CN" sz="2400" dirty="0">
                <a:solidFill>
                  <a:schemeClr val="tx1"/>
                </a:solidFill>
                <a:latin typeface="隶书" pitchFamily="49" charset="-122"/>
                <a:ea typeface="隶书" pitchFamily="49" charset="-122"/>
              </a:rPr>
              <a:t>8</a:t>
            </a:r>
            <a:r>
              <a:rPr lang="zh-CN" altLang="en-US" sz="2400" dirty="0">
                <a:solidFill>
                  <a:schemeClr val="tx1"/>
                </a:solidFill>
                <a:latin typeface="隶书" pitchFamily="49" charset="-122"/>
                <a:ea typeface="隶书" pitchFamily="49" charset="-122"/>
              </a:rPr>
              <a:t>位数据线是否有效；</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5</a:t>
            </a:r>
            <a:r>
              <a:rPr lang="zh-CN" altLang="en-US" sz="2400" dirty="0">
                <a:solidFill>
                  <a:schemeClr val="tx1"/>
                </a:solidFill>
                <a:latin typeface="隶书" pitchFamily="49" charset="-122"/>
                <a:ea typeface="隶书" pitchFamily="49" charset="-122"/>
              </a:rPr>
              <a:t>、</a:t>
            </a:r>
            <a:r>
              <a:rPr lang="en-US" altLang="zh-CN" sz="2400" dirty="0">
                <a:solidFill>
                  <a:schemeClr val="tx1"/>
                </a:solidFill>
                <a:latin typeface="隶书" pitchFamily="49" charset="-122"/>
                <a:ea typeface="隶书" pitchFamily="49" charset="-122"/>
              </a:rPr>
              <a:t>DT/R</a:t>
            </a:r>
            <a:r>
              <a:rPr lang="zh-CN" altLang="en-US" sz="2400" dirty="0">
                <a:solidFill>
                  <a:schemeClr val="tx1"/>
                </a:solidFill>
                <a:latin typeface="隶书" pitchFamily="49" charset="-122"/>
                <a:ea typeface="隶书" pitchFamily="49" charset="-122"/>
              </a:rPr>
              <a:t>变为高电平，控制数据收发器为发送状态；</a:t>
            </a: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8" descr="2004071410"/>
          <p:cNvPicPr>
            <a:picLocks noChangeAspect="1" noChangeArrowheads="1"/>
          </p:cNvPicPr>
          <p:nvPr/>
        </p:nvPicPr>
        <p:blipFill>
          <a:blip r:embed="rId2">
            <a:clrChange>
              <a:clrFrom>
                <a:srgbClr val="E8E9E1"/>
              </a:clrFrom>
              <a:clrTo>
                <a:srgbClr val="E8E9E1">
                  <a:alpha val="0"/>
                </a:srgbClr>
              </a:clrTo>
            </a:clrChange>
          </a:blip>
          <a:srcRect b="8694"/>
          <a:stretch>
            <a:fillRect/>
          </a:stretch>
        </p:blipFill>
        <p:spPr bwMode="auto">
          <a:xfrm>
            <a:off x="4716463" y="4606951"/>
            <a:ext cx="4427537" cy="2251049"/>
          </a:xfrm>
          <a:prstGeom prst="rect">
            <a:avLst/>
          </a:prstGeom>
          <a:noFill/>
          <a:ln w="9525">
            <a:noFill/>
            <a:miter lim="800000"/>
            <a:headEnd/>
            <a:tailEnd/>
          </a:ln>
        </p:spPr>
      </p:pic>
      <p:sp>
        <p:nvSpPr>
          <p:cNvPr id="225284" name="Rectangle 4"/>
          <p:cNvSpPr>
            <a:spLocks noChangeArrowheads="1"/>
          </p:cNvSpPr>
          <p:nvPr/>
        </p:nvSpPr>
        <p:spPr bwMode="white">
          <a:xfrm>
            <a:off x="60325" y="188913"/>
            <a:ext cx="8328025" cy="563562"/>
          </a:xfrm>
          <a:prstGeom prst="rect">
            <a:avLst/>
          </a:prstGeom>
          <a:noFill/>
          <a:ln w="9525">
            <a:noFill/>
            <a:miter lim="800000"/>
            <a:headEnd/>
            <a:tailEnd/>
          </a:ln>
          <a:effectLst/>
        </p:spPr>
        <p:txBody>
          <a:bodyPr anchor="ctr"/>
          <a:lstStyle/>
          <a:p>
            <a:pPr algn="ctr">
              <a:defRPr/>
            </a:pP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第五代（</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1993-1996</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a:t>
            </a:r>
            <a:r>
              <a:rPr kumimoji="1" lang="en-US" altLang="zh-CN" sz="3200" b="1" dirty="0">
                <a:solidFill>
                  <a:srgbClr val="0000FF"/>
                </a:solidFill>
                <a:effectLst>
                  <a:outerShdw blurRad="38100" dist="38100" dir="2700000" algn="tl">
                    <a:srgbClr val="C0C0C0"/>
                  </a:outerShdw>
                </a:effectLst>
                <a:latin typeface="隶书" pitchFamily="49" charset="-122"/>
                <a:ea typeface="隶书" pitchFamily="49" charset="-122"/>
              </a:rPr>
              <a:t>Pentium</a:t>
            </a: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微处理器</a:t>
            </a:r>
          </a:p>
        </p:txBody>
      </p:sp>
      <p:sp>
        <p:nvSpPr>
          <p:cNvPr id="32772" name="Rectangle 5"/>
          <p:cNvSpPr>
            <a:spLocks noChangeArrowheads="1"/>
          </p:cNvSpPr>
          <p:nvPr/>
        </p:nvSpPr>
        <p:spPr bwMode="auto">
          <a:xfrm>
            <a:off x="250825" y="836613"/>
            <a:ext cx="8250265" cy="3529012"/>
          </a:xfrm>
          <a:prstGeom prst="rect">
            <a:avLst/>
          </a:prstGeom>
          <a:noFill/>
          <a:ln w="9525">
            <a:noFill/>
            <a:miter lim="800000"/>
            <a:headEnd/>
            <a:tailEnd/>
          </a:ln>
        </p:spPr>
        <p:txBody>
          <a:bodyPr/>
          <a:lstStyle/>
          <a:p>
            <a:pPr marL="182563" indent="-182563">
              <a:spcBef>
                <a:spcPct val="20000"/>
              </a:spcBef>
              <a:buClr>
                <a:schemeClr val="tx2"/>
              </a:buClr>
              <a:buFontTx/>
              <a:buChar char="•"/>
            </a:pPr>
            <a:r>
              <a:rPr kumimoji="1" lang="en-US" altLang="zh-CN" sz="2800" b="1" dirty="0">
                <a:latin typeface="隶书" pitchFamily="49" charset="-122"/>
                <a:ea typeface="隶书" pitchFamily="49" charset="-122"/>
              </a:rPr>
              <a:t>1993</a:t>
            </a:r>
            <a:r>
              <a:rPr kumimoji="1" lang="zh-CN" altLang="en-US" sz="2800" b="1" dirty="0">
                <a:latin typeface="隶书" pitchFamily="49" charset="-122"/>
                <a:ea typeface="隶书" pitchFamily="49" charset="-122"/>
              </a:rPr>
              <a:t>年</a:t>
            </a:r>
            <a:r>
              <a:rPr kumimoji="1" lang="en-US" altLang="zh-CN" sz="2800" b="1" dirty="0">
                <a:latin typeface="隶书" pitchFamily="49" charset="-122"/>
                <a:ea typeface="隶书" pitchFamily="49" charset="-122"/>
              </a:rPr>
              <a:t>3</a:t>
            </a:r>
            <a:r>
              <a:rPr kumimoji="1" lang="zh-CN" altLang="en-US" sz="2800" b="1" dirty="0">
                <a:latin typeface="隶书" pitchFamily="49" charset="-122"/>
                <a:ea typeface="隶书" pitchFamily="49" charset="-122"/>
              </a:rPr>
              <a:t>月，</a:t>
            </a:r>
            <a:r>
              <a:rPr kumimoji="1" lang="en-US" altLang="zh-CN" sz="2800" b="1" dirty="0">
                <a:latin typeface="隶书" pitchFamily="49" charset="-122"/>
                <a:ea typeface="隶书" pitchFamily="49" charset="-122"/>
              </a:rPr>
              <a:t>Intel</a:t>
            </a:r>
            <a:r>
              <a:rPr kumimoji="1" lang="zh-CN" altLang="en-US" sz="2800" b="1" dirty="0">
                <a:latin typeface="隶书" pitchFamily="49" charset="-122"/>
                <a:ea typeface="隶书" pitchFamily="49" charset="-122"/>
              </a:rPr>
              <a:t>公司的奔腾（</a:t>
            </a:r>
            <a:r>
              <a:rPr kumimoji="1" lang="en-US" altLang="zh-CN" sz="2800" b="1" dirty="0">
                <a:latin typeface="隶书" pitchFamily="49" charset="-122"/>
                <a:ea typeface="隶书" pitchFamily="49" charset="-122"/>
              </a:rPr>
              <a:t>Pentium</a:t>
            </a:r>
            <a:r>
              <a:rPr kumimoji="1" lang="zh-CN" altLang="en-US" sz="2800" b="1" dirty="0">
                <a:latin typeface="隶书" pitchFamily="49" charset="-122"/>
                <a:ea typeface="隶书" pitchFamily="49" charset="-122"/>
              </a:rPr>
              <a:t>）</a:t>
            </a:r>
          </a:p>
          <a:p>
            <a:pPr marL="182563" indent="-182563">
              <a:spcBef>
                <a:spcPct val="20000"/>
              </a:spcBef>
              <a:buClr>
                <a:schemeClr val="tx2"/>
              </a:buClr>
            </a:pPr>
            <a:r>
              <a:rPr kumimoji="1" lang="zh-CN" altLang="en-US" sz="2800" b="1" dirty="0">
                <a:solidFill>
                  <a:srgbClr val="FF3300"/>
                </a:solidFill>
                <a:latin typeface="隶书" pitchFamily="49" charset="-122"/>
                <a:ea typeface="隶书" pitchFamily="49" charset="-122"/>
              </a:rPr>
              <a:t>          </a:t>
            </a:r>
            <a:r>
              <a:rPr kumimoji="1" lang="zh-CN" altLang="en-US" sz="2800" b="1" dirty="0">
                <a:solidFill>
                  <a:srgbClr val="0000FF"/>
                </a:solidFill>
                <a:latin typeface="隶书" pitchFamily="49" charset="-122"/>
                <a:ea typeface="隶书" pitchFamily="49" charset="-122"/>
              </a:rPr>
              <a:t>时钟频率：</a:t>
            </a:r>
            <a:r>
              <a:rPr kumimoji="1" lang="en-US" altLang="zh-CN" sz="2800" b="1" dirty="0">
                <a:solidFill>
                  <a:srgbClr val="0000FF"/>
                </a:solidFill>
                <a:latin typeface="隶书" pitchFamily="49" charset="-122"/>
                <a:ea typeface="隶书" pitchFamily="49" charset="-122"/>
              </a:rPr>
              <a:t>60/66MHz</a:t>
            </a:r>
          </a:p>
          <a:p>
            <a:pPr marL="182563" indent="-182563">
              <a:spcBef>
                <a:spcPct val="20000"/>
              </a:spcBef>
              <a:buClr>
                <a:schemeClr val="tx2"/>
              </a:buClr>
            </a:pPr>
            <a:r>
              <a:rPr kumimoji="1" lang="en-US" altLang="zh-CN" sz="2800" b="1" dirty="0">
                <a:solidFill>
                  <a:srgbClr val="0000FF"/>
                </a:solidFill>
                <a:latin typeface="隶书" pitchFamily="49" charset="-122"/>
                <a:ea typeface="隶书" pitchFamily="49" charset="-122"/>
              </a:rPr>
              <a:t>          </a:t>
            </a:r>
            <a:r>
              <a:rPr kumimoji="1" lang="zh-CN" altLang="en-US" sz="2800" b="1" dirty="0">
                <a:solidFill>
                  <a:srgbClr val="0000FF"/>
                </a:solidFill>
                <a:latin typeface="隶书" pitchFamily="49" charset="-122"/>
                <a:ea typeface="隶书" pitchFamily="49" charset="-122"/>
              </a:rPr>
              <a:t>运行速度：</a:t>
            </a:r>
            <a:r>
              <a:rPr kumimoji="1" lang="en-US" altLang="zh-CN" sz="2800" b="1" dirty="0">
                <a:solidFill>
                  <a:srgbClr val="0000FF"/>
                </a:solidFill>
                <a:latin typeface="隶书" pitchFamily="49" charset="-122"/>
                <a:ea typeface="隶书" pitchFamily="49" charset="-122"/>
              </a:rPr>
              <a:t>100MIPS</a:t>
            </a:r>
          </a:p>
          <a:p>
            <a:pPr marL="182563" indent="-182563">
              <a:spcBef>
                <a:spcPct val="20000"/>
              </a:spcBef>
              <a:buClr>
                <a:schemeClr val="tx2"/>
              </a:buClr>
            </a:pPr>
            <a:r>
              <a:rPr kumimoji="1" lang="en-US" altLang="zh-CN" sz="2800" b="1" dirty="0">
                <a:solidFill>
                  <a:srgbClr val="0000FF"/>
                </a:solidFill>
                <a:latin typeface="隶书" pitchFamily="49" charset="-122"/>
                <a:ea typeface="隶书" pitchFamily="49" charset="-122"/>
              </a:rPr>
              <a:t>          </a:t>
            </a:r>
            <a:r>
              <a:rPr kumimoji="1" lang="zh-CN" altLang="en-US" sz="2800" b="1" dirty="0">
                <a:solidFill>
                  <a:srgbClr val="0000FF"/>
                </a:solidFill>
                <a:latin typeface="隶书" pitchFamily="49" charset="-122"/>
                <a:ea typeface="隶书" pitchFamily="49" charset="-122"/>
              </a:rPr>
              <a:t>集成度：</a:t>
            </a:r>
            <a:r>
              <a:rPr kumimoji="1" lang="en-US" altLang="zh-CN" sz="2800" b="1" dirty="0">
                <a:solidFill>
                  <a:srgbClr val="0000FF"/>
                </a:solidFill>
                <a:latin typeface="隶书" pitchFamily="49" charset="-122"/>
                <a:ea typeface="隶书" pitchFamily="49" charset="-122"/>
              </a:rPr>
              <a:t>310</a:t>
            </a:r>
            <a:r>
              <a:rPr kumimoji="1" lang="zh-CN" altLang="en-US" sz="2800" b="1" dirty="0">
                <a:solidFill>
                  <a:srgbClr val="0000FF"/>
                </a:solidFill>
                <a:latin typeface="隶书" pitchFamily="49" charset="-122"/>
                <a:ea typeface="隶书" pitchFamily="49" charset="-122"/>
              </a:rPr>
              <a:t>万管</a:t>
            </a:r>
            <a:r>
              <a:rPr kumimoji="1" lang="en-US" altLang="zh-CN" sz="2800" b="1" dirty="0">
                <a:solidFill>
                  <a:srgbClr val="0000FF"/>
                </a:solidFill>
                <a:latin typeface="隶书" pitchFamily="49" charset="-122"/>
                <a:ea typeface="隶书" pitchFamily="49" charset="-122"/>
              </a:rPr>
              <a:t>/</a:t>
            </a:r>
            <a:r>
              <a:rPr kumimoji="1" lang="zh-CN" altLang="en-US" sz="2800" b="1" dirty="0">
                <a:solidFill>
                  <a:srgbClr val="0000FF"/>
                </a:solidFill>
                <a:latin typeface="隶书" pitchFamily="49" charset="-122"/>
                <a:ea typeface="隶书" pitchFamily="49" charset="-122"/>
              </a:rPr>
              <a:t>片</a:t>
            </a:r>
          </a:p>
          <a:p>
            <a:pPr marL="182563" indent="-182563">
              <a:spcBef>
                <a:spcPct val="20000"/>
              </a:spcBef>
              <a:buClr>
                <a:schemeClr val="tx2"/>
              </a:buClr>
              <a:buFontTx/>
              <a:buChar char="•"/>
            </a:pPr>
            <a:r>
              <a:rPr kumimoji="1" lang="en-US" altLang="zh-CN" sz="2800" b="1" dirty="0">
                <a:latin typeface="隶书" pitchFamily="49" charset="-122"/>
                <a:ea typeface="隶书" pitchFamily="49" charset="-122"/>
              </a:rPr>
              <a:t>1995</a:t>
            </a:r>
            <a:r>
              <a:rPr kumimoji="1" lang="zh-CN" altLang="en-US" sz="2800" b="1" dirty="0">
                <a:latin typeface="隶书" pitchFamily="49" charset="-122"/>
                <a:ea typeface="隶书" pitchFamily="49" charset="-122"/>
              </a:rPr>
              <a:t>年</a:t>
            </a:r>
            <a:r>
              <a:rPr kumimoji="1" lang="en-US" altLang="zh-CN" sz="2800" b="1" dirty="0">
                <a:latin typeface="隶书" pitchFamily="49" charset="-122"/>
                <a:ea typeface="隶书" pitchFamily="49" charset="-122"/>
              </a:rPr>
              <a:t>2</a:t>
            </a:r>
            <a:r>
              <a:rPr kumimoji="1" lang="zh-CN" altLang="en-US" sz="2800" b="1" dirty="0">
                <a:latin typeface="隶书" pitchFamily="49" charset="-122"/>
                <a:ea typeface="隶书" pitchFamily="49" charset="-122"/>
              </a:rPr>
              <a:t>月， </a:t>
            </a:r>
            <a:r>
              <a:rPr kumimoji="1" lang="en-US" altLang="zh-CN" sz="2800" b="1" dirty="0">
                <a:latin typeface="隶书" pitchFamily="49" charset="-122"/>
                <a:ea typeface="隶书" pitchFamily="49" charset="-122"/>
              </a:rPr>
              <a:t>Intel</a:t>
            </a:r>
            <a:r>
              <a:rPr kumimoji="1" lang="zh-CN" altLang="en-US" sz="2800" b="1" dirty="0">
                <a:latin typeface="隶书" pitchFamily="49" charset="-122"/>
                <a:ea typeface="隶书" pitchFamily="49" charset="-122"/>
              </a:rPr>
              <a:t>公司的</a:t>
            </a:r>
            <a:r>
              <a:rPr kumimoji="1" lang="en-US" altLang="zh-CN" sz="2800" b="1" dirty="0">
                <a:latin typeface="隶书" pitchFamily="49" charset="-122"/>
                <a:ea typeface="隶书" pitchFamily="49" charset="-122"/>
              </a:rPr>
              <a:t>Pentium Pro</a:t>
            </a:r>
          </a:p>
          <a:p>
            <a:pPr marL="182563" indent="-182563">
              <a:spcBef>
                <a:spcPct val="20000"/>
              </a:spcBef>
              <a:buClr>
                <a:schemeClr val="tx2"/>
              </a:buClr>
            </a:pPr>
            <a:r>
              <a:rPr kumimoji="1" lang="en-US" altLang="zh-CN" sz="2800" b="1" dirty="0">
                <a:solidFill>
                  <a:srgbClr val="FF3300"/>
                </a:solidFill>
                <a:latin typeface="隶书" pitchFamily="49" charset="-122"/>
                <a:ea typeface="隶书" pitchFamily="49" charset="-122"/>
              </a:rPr>
              <a:t>          </a:t>
            </a:r>
            <a:r>
              <a:rPr kumimoji="1" lang="zh-CN" altLang="en-US" sz="2800" b="1" dirty="0">
                <a:solidFill>
                  <a:srgbClr val="0000FF"/>
                </a:solidFill>
                <a:latin typeface="隶书" pitchFamily="49" charset="-122"/>
                <a:ea typeface="隶书" pitchFamily="49" charset="-122"/>
              </a:rPr>
              <a:t>时钟频率：</a:t>
            </a:r>
            <a:r>
              <a:rPr kumimoji="1" lang="en-US" altLang="zh-CN" sz="2800" b="1" dirty="0">
                <a:solidFill>
                  <a:srgbClr val="0000FF"/>
                </a:solidFill>
                <a:latin typeface="隶书" pitchFamily="49" charset="-122"/>
                <a:ea typeface="隶书" pitchFamily="49" charset="-122"/>
              </a:rPr>
              <a:t>166MHz</a:t>
            </a:r>
            <a:r>
              <a:rPr kumimoji="1" lang="zh-CN" altLang="en-US" sz="2800" b="1" dirty="0">
                <a:solidFill>
                  <a:srgbClr val="0000FF"/>
                </a:solidFill>
                <a:latin typeface="隶书" pitchFamily="49" charset="-122"/>
                <a:ea typeface="隶书" pitchFamily="49" charset="-122"/>
              </a:rPr>
              <a:t>以上</a:t>
            </a:r>
          </a:p>
          <a:p>
            <a:pPr marL="182563" indent="-182563">
              <a:spcBef>
                <a:spcPct val="20000"/>
              </a:spcBef>
              <a:buClr>
                <a:schemeClr val="tx2"/>
              </a:buClr>
            </a:pPr>
            <a:r>
              <a:rPr kumimoji="1" lang="zh-CN" altLang="en-US" sz="2800" b="1" dirty="0">
                <a:solidFill>
                  <a:srgbClr val="0000FF"/>
                </a:solidFill>
                <a:latin typeface="隶书" pitchFamily="49" charset="-122"/>
                <a:ea typeface="隶书" pitchFamily="49" charset="-122"/>
              </a:rPr>
              <a:t>          集成度：</a:t>
            </a:r>
            <a:r>
              <a:rPr kumimoji="1" lang="en-US" altLang="zh-CN" sz="2800" b="1" dirty="0">
                <a:solidFill>
                  <a:srgbClr val="0000FF"/>
                </a:solidFill>
                <a:latin typeface="隶书" pitchFamily="49" charset="-122"/>
                <a:ea typeface="隶书" pitchFamily="49" charset="-122"/>
              </a:rPr>
              <a:t>550</a:t>
            </a:r>
            <a:r>
              <a:rPr kumimoji="1" lang="zh-CN" altLang="en-US" sz="2800" b="1" dirty="0">
                <a:solidFill>
                  <a:srgbClr val="0000FF"/>
                </a:solidFill>
                <a:latin typeface="隶书" pitchFamily="49" charset="-122"/>
                <a:ea typeface="隶书" pitchFamily="49" charset="-122"/>
              </a:rPr>
              <a:t>万管</a:t>
            </a:r>
            <a:r>
              <a:rPr kumimoji="1" lang="en-US" altLang="zh-CN" sz="2800" b="1" dirty="0">
                <a:solidFill>
                  <a:srgbClr val="0000FF"/>
                </a:solidFill>
                <a:latin typeface="隶书" pitchFamily="49" charset="-122"/>
                <a:ea typeface="隶书" pitchFamily="49" charset="-122"/>
              </a:rPr>
              <a:t>/</a:t>
            </a:r>
            <a:r>
              <a:rPr kumimoji="1" lang="zh-CN" altLang="en-US" sz="2800" b="1" dirty="0">
                <a:solidFill>
                  <a:srgbClr val="0000FF"/>
                </a:solidFill>
                <a:latin typeface="隶书" pitchFamily="49" charset="-122"/>
                <a:ea typeface="隶书" pitchFamily="49" charset="-122"/>
              </a:rPr>
              <a:t>片</a:t>
            </a:r>
          </a:p>
          <a:p>
            <a:pPr marL="182563" indent="-182563">
              <a:spcBef>
                <a:spcPct val="20000"/>
              </a:spcBef>
              <a:buClr>
                <a:schemeClr val="tx2"/>
              </a:buClr>
              <a:buFontTx/>
              <a:buChar char="•"/>
            </a:pPr>
            <a:r>
              <a:rPr kumimoji="1" lang="en-US" altLang="zh-CN" sz="2800" b="1" dirty="0">
                <a:latin typeface="隶书" pitchFamily="49" charset="-122"/>
                <a:ea typeface="隶书" pitchFamily="49" charset="-122"/>
              </a:rPr>
              <a:t>1996</a:t>
            </a:r>
            <a:r>
              <a:rPr kumimoji="1" lang="zh-CN" altLang="en-US" sz="2800" b="1" dirty="0">
                <a:latin typeface="隶书" pitchFamily="49" charset="-122"/>
                <a:ea typeface="隶书" pitchFamily="49" charset="-122"/>
              </a:rPr>
              <a:t>年 </a:t>
            </a:r>
            <a:r>
              <a:rPr kumimoji="1" lang="en-US" altLang="zh-CN" sz="2800" b="1" dirty="0">
                <a:latin typeface="隶书" pitchFamily="49" charset="-122"/>
                <a:ea typeface="隶书" pitchFamily="49" charset="-122"/>
              </a:rPr>
              <a:t>Intel</a:t>
            </a:r>
            <a:r>
              <a:rPr kumimoji="1" lang="zh-CN" altLang="en-US" sz="2800" b="1" dirty="0">
                <a:latin typeface="隶书" pitchFamily="49" charset="-122"/>
                <a:ea typeface="隶书" pitchFamily="49" charset="-122"/>
              </a:rPr>
              <a:t>公司的</a:t>
            </a:r>
            <a:r>
              <a:rPr kumimoji="1" lang="en-US" altLang="zh-CN" sz="2800" b="1" dirty="0">
                <a:latin typeface="隶书" pitchFamily="49" charset="-122"/>
                <a:ea typeface="隶书" pitchFamily="49" charset="-122"/>
              </a:rPr>
              <a:t>Pentium MMX </a:t>
            </a:r>
            <a:r>
              <a:rPr kumimoji="1" lang="zh-CN" altLang="en-US" sz="2800" b="1" dirty="0">
                <a:latin typeface="隶书" pitchFamily="49" charset="-122"/>
                <a:ea typeface="隶书" pitchFamily="49" charset="-122"/>
              </a:rPr>
              <a:t>（多能奔腾）</a:t>
            </a:r>
            <a:endParaRPr lang="zh-CN" altLang="en-US" sz="2800" b="1" dirty="0">
              <a:latin typeface="隶书" pitchFamily="49" charset="-122"/>
              <a:ea typeface="隶书" pitchFamily="49" charset="-122"/>
            </a:endParaRPr>
          </a:p>
        </p:txBody>
      </p:sp>
      <p:pic>
        <p:nvPicPr>
          <p:cNvPr id="32773" name="Picture 9" descr="图片8"/>
          <p:cNvPicPr>
            <a:picLocks noChangeAspect="1" noChangeArrowheads="1"/>
          </p:cNvPicPr>
          <p:nvPr/>
        </p:nvPicPr>
        <p:blipFill>
          <a:blip r:embed="rId3">
            <a:clrChange>
              <a:clrFrom>
                <a:srgbClr val="FFFFFF"/>
              </a:clrFrom>
              <a:clrTo>
                <a:srgbClr val="FFFFFF">
                  <a:alpha val="0"/>
                </a:srgbClr>
              </a:clrTo>
            </a:clrChange>
          </a:blip>
          <a:srcRect b="11606"/>
          <a:stretch>
            <a:fillRect/>
          </a:stretch>
        </p:blipFill>
        <p:spPr bwMode="auto">
          <a:xfrm>
            <a:off x="1285852" y="4681564"/>
            <a:ext cx="3286125" cy="2176436"/>
          </a:xfrm>
          <a:prstGeom prst="rect">
            <a:avLst/>
          </a:prstGeom>
          <a:noFill/>
          <a:ln w="9525">
            <a:noFill/>
            <a:miter lim="800000"/>
            <a:headEnd/>
            <a:tailEnd/>
          </a:ln>
        </p:spPr>
      </p:pic>
      <p:pic>
        <p:nvPicPr>
          <p:cNvPr id="32774" name="Picture 10" descr="图片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77031" y="1341438"/>
            <a:ext cx="2524125" cy="2511425"/>
          </a:xfrm>
          <a:prstGeom prst="rect">
            <a:avLst/>
          </a:prstGeom>
          <a:noFill/>
          <a:ln w="9525">
            <a:noFill/>
            <a:miter lim="800000"/>
            <a:headEnd/>
            <a:tailEnd/>
          </a:ln>
        </p:spPr>
      </p:pic>
    </p:spTree>
  </p:cSld>
  <p:clrMapOvr>
    <a:masterClrMapping/>
  </p:clrMapOvr>
  <p:transition spd="slow">
    <p:randomBar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3"/>
          <p:cNvGrpSpPr>
            <a:grpSpLocks/>
          </p:cNvGrpSpPr>
          <p:nvPr/>
        </p:nvGrpSpPr>
        <p:grpSpPr bwMode="auto">
          <a:xfrm>
            <a:off x="107950" y="738188"/>
            <a:ext cx="8496300" cy="5643562"/>
            <a:chOff x="68" y="465"/>
            <a:chExt cx="5352" cy="3555"/>
          </a:xfrm>
        </p:grpSpPr>
        <p:sp>
          <p:nvSpPr>
            <p:cNvPr id="67589" name="Text Box 156"/>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7590" name="Line 6"/>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7591" name="Line 7"/>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7592" name="Line 8"/>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7593" name="Rectangle 49"/>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7594" name="Rectangle 50"/>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7595" name="Rectangle 51"/>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7596" name="Rectangle 52"/>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7597" name="Rectangle 53"/>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7598" name="Line 59"/>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7599" name="Line 60"/>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7600" name="Line 61"/>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7601" name="Line 62"/>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7602" name="Line 64"/>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7603" name="Line 66"/>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7604" name="Line 67"/>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7605" name="Line 69"/>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7606" name="Line 70"/>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7607" name="Line 75"/>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7608" name="Line 76"/>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7609" name="Line 78"/>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7610" name="Line 79"/>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7611" name="Line 86"/>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7612" name="Line 87"/>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7613" name="Line 90"/>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7614" name="Line 91"/>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7615" name="Line 93"/>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7616" name="Line 95"/>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7617" name="Line 98"/>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7618" name="Line 103"/>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7619" name="Line 104"/>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7622" name="Line 110"/>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7623" name="Line 111"/>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7624" name="Line 112"/>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7625" name="Line 113"/>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7626" name="Line 114"/>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7628" name="Line 116"/>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7629" name="Line 118"/>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7630" name="Line 12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7631" name="Line 121"/>
            <p:cNvSpPr>
              <a:spLocks noChangeShapeType="1"/>
            </p:cNvSpPr>
            <p:nvPr/>
          </p:nvSpPr>
          <p:spPr bwMode="auto">
            <a:xfrm>
              <a:off x="1111" y="3067"/>
              <a:ext cx="318" cy="0"/>
            </a:xfrm>
            <a:prstGeom prst="line">
              <a:avLst/>
            </a:prstGeom>
            <a:noFill/>
            <a:ln w="12700">
              <a:solidFill>
                <a:schemeClr val="tx1"/>
              </a:solidFill>
              <a:prstDash val="dash"/>
              <a:round/>
              <a:headEnd/>
              <a:tailEnd/>
            </a:ln>
          </p:spPr>
          <p:txBody>
            <a:bodyPr/>
            <a:lstStyle/>
            <a:p>
              <a:endParaRPr lang="zh-CN" altLang="en-US"/>
            </a:p>
          </p:txBody>
        </p:sp>
        <p:sp>
          <p:nvSpPr>
            <p:cNvPr id="67632" name="Line 123"/>
            <p:cNvSpPr>
              <a:spLocks noChangeShapeType="1"/>
            </p:cNvSpPr>
            <p:nvPr/>
          </p:nvSpPr>
          <p:spPr bwMode="auto">
            <a:xfrm flipV="1">
              <a:off x="1429" y="3067"/>
              <a:ext cx="3039" cy="0"/>
            </a:xfrm>
            <a:prstGeom prst="line">
              <a:avLst/>
            </a:prstGeom>
            <a:noFill/>
            <a:ln w="12700">
              <a:solidFill>
                <a:schemeClr val="tx1"/>
              </a:solidFill>
              <a:round/>
              <a:headEnd/>
              <a:tailEnd/>
            </a:ln>
          </p:spPr>
          <p:txBody>
            <a:bodyPr/>
            <a:lstStyle/>
            <a:p>
              <a:endParaRPr lang="zh-CN" altLang="en-US"/>
            </a:p>
          </p:txBody>
        </p:sp>
        <p:sp>
          <p:nvSpPr>
            <p:cNvPr id="67633" name="Line 125"/>
            <p:cNvSpPr>
              <a:spLocks noChangeShapeType="1"/>
            </p:cNvSpPr>
            <p:nvPr/>
          </p:nvSpPr>
          <p:spPr bwMode="auto">
            <a:xfrm flipV="1">
              <a:off x="4558" y="3249"/>
              <a:ext cx="862" cy="4"/>
            </a:xfrm>
            <a:prstGeom prst="line">
              <a:avLst/>
            </a:prstGeom>
            <a:noFill/>
            <a:ln w="12700">
              <a:solidFill>
                <a:schemeClr val="tx1"/>
              </a:solidFill>
              <a:prstDash val="dash"/>
              <a:round/>
              <a:headEnd/>
              <a:tailEnd/>
            </a:ln>
          </p:spPr>
          <p:txBody>
            <a:bodyPr/>
            <a:lstStyle/>
            <a:p>
              <a:endParaRPr lang="zh-CN" altLang="en-US"/>
            </a:p>
          </p:txBody>
        </p:sp>
        <p:sp>
          <p:nvSpPr>
            <p:cNvPr id="67634" name="Line 130"/>
            <p:cNvSpPr>
              <a:spLocks noChangeShapeType="1"/>
            </p:cNvSpPr>
            <p:nvPr/>
          </p:nvSpPr>
          <p:spPr bwMode="auto">
            <a:xfrm>
              <a:off x="2562" y="3657"/>
              <a:ext cx="1995" cy="5"/>
            </a:xfrm>
            <a:prstGeom prst="line">
              <a:avLst/>
            </a:prstGeom>
            <a:noFill/>
            <a:ln w="12700">
              <a:solidFill>
                <a:schemeClr val="tx1"/>
              </a:solidFill>
              <a:round/>
              <a:headEnd/>
              <a:tailEnd/>
            </a:ln>
          </p:spPr>
          <p:txBody>
            <a:bodyPr/>
            <a:lstStyle/>
            <a:p>
              <a:endParaRPr lang="zh-CN" altLang="en-US"/>
            </a:p>
          </p:txBody>
        </p:sp>
        <p:sp>
          <p:nvSpPr>
            <p:cNvPr id="67635" name="Line 133"/>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7636" name="Line 134"/>
            <p:cNvSpPr>
              <a:spLocks noChangeShapeType="1"/>
            </p:cNvSpPr>
            <p:nvPr/>
          </p:nvSpPr>
          <p:spPr bwMode="auto">
            <a:xfrm>
              <a:off x="4648" y="3475"/>
              <a:ext cx="273" cy="0"/>
            </a:xfrm>
            <a:prstGeom prst="line">
              <a:avLst/>
            </a:prstGeom>
            <a:noFill/>
            <a:ln w="12700">
              <a:solidFill>
                <a:schemeClr val="tx1"/>
              </a:solidFill>
              <a:round/>
              <a:headEnd/>
              <a:tailEnd/>
            </a:ln>
          </p:spPr>
          <p:txBody>
            <a:bodyPr/>
            <a:lstStyle/>
            <a:p>
              <a:endParaRPr lang="zh-CN" altLang="en-US"/>
            </a:p>
          </p:txBody>
        </p:sp>
        <p:sp>
          <p:nvSpPr>
            <p:cNvPr id="67637" name="Text Box 135"/>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7638" name="Text Box 136"/>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7639" name="Text Box 137"/>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7640" name="Text Box 138"/>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7641" name="Text Box 139"/>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7642" name="Text Box 140"/>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7643" name="Text Box 141"/>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写信号</a:t>
              </a:r>
              <a:r>
                <a:rPr lang="en-US" altLang="zh-CN" sz="2000" b="1">
                  <a:latin typeface="隶书" pitchFamily="49" charset="-122"/>
                  <a:ea typeface="隶书" pitchFamily="49" charset="-122"/>
                </a:rPr>
                <a:t>WR</a:t>
              </a:r>
            </a:p>
          </p:txBody>
        </p:sp>
        <p:sp>
          <p:nvSpPr>
            <p:cNvPr id="67644" name="Text Box 142"/>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7645" name="Text Box 144"/>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数据允许</a:t>
              </a:r>
              <a:r>
                <a:rPr lang="en-US" altLang="zh-CN" sz="2000" b="1">
                  <a:latin typeface="隶书" pitchFamily="49" charset="-122"/>
                  <a:ea typeface="隶书" pitchFamily="49" charset="-122"/>
                </a:rPr>
                <a:t>DEN</a:t>
              </a:r>
            </a:p>
          </p:txBody>
        </p:sp>
        <p:sp>
          <p:nvSpPr>
            <p:cNvPr id="67646" name="Line 145"/>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7647" name="Text Box 148"/>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7648" name="Line 149"/>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7649" name="Line 150"/>
            <p:cNvSpPr>
              <a:spLocks noChangeShapeType="1"/>
            </p:cNvSpPr>
            <p:nvPr/>
          </p:nvSpPr>
          <p:spPr bwMode="auto">
            <a:xfrm>
              <a:off x="1111" y="3249"/>
              <a:ext cx="227" cy="0"/>
            </a:xfrm>
            <a:prstGeom prst="line">
              <a:avLst/>
            </a:prstGeom>
            <a:noFill/>
            <a:ln w="12700">
              <a:solidFill>
                <a:schemeClr val="tx1"/>
              </a:solidFill>
              <a:prstDash val="dash"/>
              <a:round/>
              <a:headEnd/>
              <a:tailEnd/>
            </a:ln>
          </p:spPr>
          <p:txBody>
            <a:bodyPr/>
            <a:lstStyle/>
            <a:p>
              <a:endParaRPr lang="zh-CN" altLang="en-US"/>
            </a:p>
          </p:txBody>
        </p:sp>
        <p:sp>
          <p:nvSpPr>
            <p:cNvPr id="67650" name="Line 151"/>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7651" name="Line 152"/>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7652" name="Line 153"/>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7653" name="Line 154"/>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7654" name="Text Box 155"/>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7655" name="Text Box 158"/>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7656" name="Line 159"/>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7657" name="Text Box 160"/>
            <p:cNvSpPr txBox="1">
              <a:spLocks noChangeArrowheads="1"/>
            </p:cNvSpPr>
            <p:nvPr/>
          </p:nvSpPr>
          <p:spPr bwMode="auto">
            <a:xfrm flipH="1">
              <a:off x="1485" y="1933"/>
              <a:ext cx="3420" cy="252"/>
            </a:xfrm>
            <a:prstGeom prst="rect">
              <a:avLst/>
            </a:prstGeom>
            <a:noFill/>
            <a:ln w="9525">
              <a:noFill/>
              <a:miter lim="800000"/>
              <a:headEnd/>
              <a:tailEnd/>
            </a:ln>
          </p:spPr>
          <p:txBody>
            <a:bodyPr wrap="square">
              <a:spAutoFit/>
            </a:bodyPr>
            <a:lstStyle/>
            <a:p>
              <a:pPr>
                <a:spcBef>
                  <a:spcPct val="50000"/>
                </a:spcBef>
              </a:pPr>
              <a:r>
                <a:rPr lang="zh-CN" altLang="en-US" sz="2000" b="1" dirty="0">
                  <a:latin typeface="隶书" pitchFamily="49" charset="-122"/>
                  <a:ea typeface="隶书" pitchFamily="49" charset="-122"/>
                </a:rPr>
                <a:t>    地址输出          数据输出</a:t>
              </a:r>
            </a:p>
          </p:txBody>
        </p:sp>
        <p:sp>
          <p:nvSpPr>
            <p:cNvPr id="67658" name="Line 161"/>
            <p:cNvSpPr>
              <a:spLocks noChangeShapeType="1"/>
            </p:cNvSpPr>
            <p:nvPr/>
          </p:nvSpPr>
          <p:spPr bwMode="auto">
            <a:xfrm flipV="1">
              <a:off x="4468" y="3067"/>
              <a:ext cx="952" cy="0"/>
            </a:xfrm>
            <a:prstGeom prst="line">
              <a:avLst/>
            </a:prstGeom>
            <a:noFill/>
            <a:ln w="12700">
              <a:solidFill>
                <a:schemeClr val="tx1"/>
              </a:solidFill>
              <a:prstDash val="dash"/>
              <a:round/>
              <a:headEnd/>
              <a:tailEnd/>
            </a:ln>
          </p:spPr>
          <p:txBody>
            <a:bodyPr/>
            <a:lstStyle/>
            <a:p>
              <a:endParaRPr lang="zh-CN" altLang="en-US"/>
            </a:p>
          </p:txBody>
        </p:sp>
        <p:sp>
          <p:nvSpPr>
            <p:cNvPr id="67660" name="Line 163"/>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7661" name="Line 172"/>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7662" name="Line 174"/>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7663" name="Line 176"/>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7664" name="Line 178"/>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7665" name="Line 180"/>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7666" name="Line 182"/>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7667" name="Line 184"/>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7668" name="Line 186"/>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7669" name="Line 188"/>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7670" name="Line 189"/>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7671" name="Line 190"/>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7672" name="Line 191"/>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7673" name="Line 192"/>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7674" name="Line 193"/>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7675" name="Line 194"/>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7676" name="Line 195"/>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7677" name="Line 196"/>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7678" name="Line 197"/>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7679" name="Line 198"/>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7680" name="Line 199"/>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7681" name="Line 200"/>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7682" name="Line 201"/>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7683" name="Line 202"/>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7684" name="Line 203"/>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7685" name="Line 204"/>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7686" name="Line 205"/>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7687" name="Line 206"/>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7688" name="Line 207"/>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7689" name="Line 208"/>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7690" name="Line 209"/>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7691" name="Line 210"/>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7692" name="Line 211"/>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7693" name="Line 212"/>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7694" name="Line 213"/>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7695" name="Line 214"/>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7696" name="Line 215"/>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7697" name="Line 216"/>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7698" name="Line 217"/>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7699" name="Line 218"/>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7700" name="Line 219"/>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7701" name="Line 220"/>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7702" name="Line 221"/>
            <p:cNvSpPr>
              <a:spLocks noChangeShapeType="1"/>
            </p:cNvSpPr>
            <p:nvPr/>
          </p:nvSpPr>
          <p:spPr bwMode="auto">
            <a:xfrm>
              <a:off x="2610" y="2070"/>
              <a:ext cx="45" cy="91"/>
            </a:xfrm>
            <a:prstGeom prst="line">
              <a:avLst/>
            </a:prstGeom>
            <a:noFill/>
            <a:ln w="12700">
              <a:solidFill>
                <a:schemeClr val="tx1"/>
              </a:solidFill>
              <a:round/>
              <a:headEnd/>
              <a:tailEnd/>
            </a:ln>
          </p:spPr>
          <p:txBody>
            <a:bodyPr/>
            <a:lstStyle/>
            <a:p>
              <a:endParaRPr lang="zh-CN" altLang="en-US"/>
            </a:p>
          </p:txBody>
        </p:sp>
        <p:sp>
          <p:nvSpPr>
            <p:cNvPr id="67703" name="Line 222"/>
            <p:cNvSpPr>
              <a:spLocks noChangeShapeType="1"/>
            </p:cNvSpPr>
            <p:nvPr/>
          </p:nvSpPr>
          <p:spPr bwMode="auto">
            <a:xfrm flipV="1">
              <a:off x="2610" y="1980"/>
              <a:ext cx="45" cy="94"/>
            </a:xfrm>
            <a:prstGeom prst="line">
              <a:avLst/>
            </a:prstGeom>
            <a:noFill/>
            <a:ln w="12700">
              <a:solidFill>
                <a:schemeClr val="tx1"/>
              </a:solidFill>
              <a:round/>
              <a:headEnd/>
              <a:tailEnd/>
            </a:ln>
          </p:spPr>
          <p:txBody>
            <a:bodyPr/>
            <a:lstStyle/>
            <a:p>
              <a:endParaRPr lang="zh-CN" altLang="en-US"/>
            </a:p>
          </p:txBody>
        </p:sp>
        <p:sp>
          <p:nvSpPr>
            <p:cNvPr id="67704" name="Line 223"/>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7705" name="Line 224"/>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7706" name="Line 225"/>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7707" name="Line 226"/>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7708" name="Line 227"/>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7709" name="Line 228"/>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7710" name="Line 229"/>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7711" name="Line 230"/>
            <p:cNvSpPr>
              <a:spLocks noChangeShapeType="1"/>
            </p:cNvSpPr>
            <p:nvPr/>
          </p:nvSpPr>
          <p:spPr bwMode="auto">
            <a:xfrm flipV="1">
              <a:off x="1338" y="3068"/>
              <a:ext cx="91" cy="181"/>
            </a:xfrm>
            <a:prstGeom prst="line">
              <a:avLst/>
            </a:prstGeom>
            <a:noFill/>
            <a:ln w="12700">
              <a:solidFill>
                <a:schemeClr val="tx1"/>
              </a:solidFill>
              <a:round/>
              <a:headEnd/>
              <a:tailEnd/>
            </a:ln>
          </p:spPr>
          <p:txBody>
            <a:bodyPr/>
            <a:lstStyle/>
            <a:p>
              <a:endParaRPr lang="zh-CN" altLang="en-US"/>
            </a:p>
          </p:txBody>
        </p:sp>
        <p:sp>
          <p:nvSpPr>
            <p:cNvPr id="67712" name="Line 231"/>
            <p:cNvSpPr>
              <a:spLocks noChangeShapeType="1"/>
            </p:cNvSpPr>
            <p:nvPr/>
          </p:nvSpPr>
          <p:spPr bwMode="auto">
            <a:xfrm flipH="1" flipV="1">
              <a:off x="4467" y="3068"/>
              <a:ext cx="91" cy="181"/>
            </a:xfrm>
            <a:prstGeom prst="line">
              <a:avLst/>
            </a:prstGeom>
            <a:noFill/>
            <a:ln w="12700">
              <a:solidFill>
                <a:schemeClr val="tx1"/>
              </a:solidFill>
              <a:round/>
              <a:headEnd/>
              <a:tailEnd/>
            </a:ln>
          </p:spPr>
          <p:txBody>
            <a:bodyPr/>
            <a:lstStyle/>
            <a:p>
              <a:endParaRPr lang="zh-CN" altLang="en-US"/>
            </a:p>
          </p:txBody>
        </p:sp>
        <p:sp>
          <p:nvSpPr>
            <p:cNvPr id="67713" name="Line 232"/>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7714" name="Line 233"/>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7715" name="Line 234"/>
            <p:cNvSpPr>
              <a:spLocks noChangeShapeType="1"/>
            </p:cNvSpPr>
            <p:nvPr/>
          </p:nvSpPr>
          <p:spPr bwMode="auto">
            <a:xfrm>
              <a:off x="1111" y="3067"/>
              <a:ext cx="318" cy="0"/>
            </a:xfrm>
            <a:prstGeom prst="line">
              <a:avLst/>
            </a:prstGeom>
            <a:noFill/>
            <a:ln w="12700">
              <a:solidFill>
                <a:schemeClr val="tx1"/>
              </a:solidFill>
              <a:prstDash val="dash"/>
              <a:round/>
              <a:headEnd/>
              <a:tailEnd/>
            </a:ln>
          </p:spPr>
          <p:txBody>
            <a:bodyPr/>
            <a:lstStyle/>
            <a:p>
              <a:endParaRPr lang="zh-CN" altLang="en-US"/>
            </a:p>
          </p:txBody>
        </p:sp>
        <p:sp>
          <p:nvSpPr>
            <p:cNvPr id="67716" name="Line 235"/>
            <p:cNvSpPr>
              <a:spLocks noChangeShapeType="1"/>
            </p:cNvSpPr>
            <p:nvPr/>
          </p:nvSpPr>
          <p:spPr bwMode="auto">
            <a:xfrm>
              <a:off x="1111" y="3249"/>
              <a:ext cx="227" cy="0"/>
            </a:xfrm>
            <a:prstGeom prst="line">
              <a:avLst/>
            </a:prstGeom>
            <a:noFill/>
            <a:ln w="12700">
              <a:solidFill>
                <a:schemeClr val="tx1"/>
              </a:solidFill>
              <a:prstDash val="dash"/>
              <a:round/>
              <a:headEnd/>
              <a:tailEnd/>
            </a:ln>
          </p:spPr>
          <p:txBody>
            <a:bodyPr/>
            <a:lstStyle/>
            <a:p>
              <a:endParaRPr lang="zh-CN" altLang="en-US"/>
            </a:p>
          </p:txBody>
        </p:sp>
        <p:sp>
          <p:nvSpPr>
            <p:cNvPr id="67717" name="Line 236"/>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7718" name="Line 237"/>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7719" name="Line 238"/>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7720" name="Line 239"/>
            <p:cNvSpPr>
              <a:spLocks noChangeShapeType="1"/>
            </p:cNvSpPr>
            <p:nvPr/>
          </p:nvSpPr>
          <p:spPr bwMode="auto">
            <a:xfrm flipV="1">
              <a:off x="4557" y="3476"/>
              <a:ext cx="91" cy="181"/>
            </a:xfrm>
            <a:prstGeom prst="line">
              <a:avLst/>
            </a:prstGeom>
            <a:noFill/>
            <a:ln w="12700">
              <a:solidFill>
                <a:schemeClr val="tx1"/>
              </a:solidFill>
              <a:round/>
              <a:headEnd/>
              <a:tailEnd/>
            </a:ln>
          </p:spPr>
          <p:txBody>
            <a:bodyPr/>
            <a:lstStyle/>
            <a:p>
              <a:endParaRPr lang="zh-CN" altLang="en-US"/>
            </a:p>
          </p:txBody>
        </p:sp>
      </p:grpSp>
      <p:sp>
        <p:nvSpPr>
          <p:cNvPr id="259313" name="Rectangle 241"/>
          <p:cNvSpPr>
            <a:spLocks noChangeArrowheads="1"/>
          </p:cNvSpPr>
          <p:nvPr/>
        </p:nvSpPr>
        <p:spPr bwMode="auto">
          <a:xfrm>
            <a:off x="687388"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写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sp>
        <p:nvSpPr>
          <p:cNvPr id="67588" name="Rectangle 242"/>
          <p:cNvSpPr>
            <a:spLocks noChangeArrowheads="1"/>
          </p:cNvSpPr>
          <p:nvPr/>
        </p:nvSpPr>
        <p:spPr bwMode="auto">
          <a:xfrm>
            <a:off x="538163"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cxnSp>
        <p:nvCxnSpPr>
          <p:cNvPr id="138" name="直接连接符 137"/>
          <p:cNvCxnSpPr/>
          <p:nvPr/>
        </p:nvCxnSpPr>
        <p:spPr>
          <a:xfrm>
            <a:off x="1785918"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39" name="直接连接符 138"/>
          <p:cNvCxnSpPr/>
          <p:nvPr/>
        </p:nvCxnSpPr>
        <p:spPr>
          <a:xfrm rot="16200000" flipH="1">
            <a:off x="4357686"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0" name="直接连接符 139"/>
          <p:cNvCxnSpPr/>
          <p:nvPr/>
        </p:nvCxnSpPr>
        <p:spPr>
          <a:xfrm>
            <a:off x="4572000"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1" name="直接连接符 140"/>
          <p:cNvCxnSpPr/>
          <p:nvPr/>
        </p:nvCxnSpPr>
        <p:spPr>
          <a:xfrm rot="5400000" flipH="1" flipV="1">
            <a:off x="5607851"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42" name="直接连接符 141"/>
          <p:cNvCxnSpPr/>
          <p:nvPr/>
        </p:nvCxnSpPr>
        <p:spPr>
          <a:xfrm>
            <a:off x="5786446"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43" name="Text Box 273"/>
          <p:cNvSpPr txBox="1">
            <a:spLocks noChangeArrowheads="1"/>
          </p:cNvSpPr>
          <p:nvPr/>
        </p:nvSpPr>
        <p:spPr bwMode="auto">
          <a:xfrm>
            <a:off x="917559"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cxnSp>
        <p:nvCxnSpPr>
          <p:cNvPr id="149" name="直接连接符 148"/>
          <p:cNvCxnSpPr/>
          <p:nvPr/>
        </p:nvCxnSpPr>
        <p:spPr>
          <a:xfrm>
            <a:off x="4214810" y="3143248"/>
            <a:ext cx="3571900" cy="1588"/>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4214810" y="3468870"/>
            <a:ext cx="3571900" cy="1588"/>
          </a:xfrm>
          <a:prstGeom prst="line">
            <a:avLst/>
          </a:prstGeom>
        </p:spPr>
        <p:style>
          <a:lnRef idx="1">
            <a:schemeClr val="dk1"/>
          </a:lnRef>
          <a:fillRef idx="0">
            <a:schemeClr val="dk1"/>
          </a:fillRef>
          <a:effectRef idx="0">
            <a:schemeClr val="dk1"/>
          </a:effectRef>
          <a:fontRef idx="minor">
            <a:schemeClr val="tx1"/>
          </a:fontRef>
        </p:style>
      </p:cxnSp>
      <p:sp>
        <p:nvSpPr>
          <p:cNvPr id="144" name="圆角矩形标注 143"/>
          <p:cNvSpPr/>
          <p:nvPr/>
        </p:nvSpPr>
        <p:spPr>
          <a:xfrm>
            <a:off x="5643570" y="1285860"/>
            <a:ext cx="3500430" cy="3714776"/>
          </a:xfrm>
          <a:prstGeom prst="wedgeRoundRectCallout">
            <a:avLst>
              <a:gd name="adj1" fmla="val -87480"/>
              <a:gd name="adj2" fmla="val -46092"/>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u="sng" dirty="0">
                <a:solidFill>
                  <a:srgbClr val="0000FF"/>
                </a:solidFill>
                <a:latin typeface="隶书" pitchFamily="49" charset="-122"/>
                <a:ea typeface="隶书" pitchFamily="49" charset="-122"/>
              </a:rPr>
              <a:t>T2</a:t>
            </a:r>
            <a:r>
              <a:rPr lang="zh-CN" altLang="en-US" sz="2400" u="sng" dirty="0">
                <a:solidFill>
                  <a:srgbClr val="0000FF"/>
                </a:solidFill>
                <a:latin typeface="隶书" pitchFamily="49" charset="-122"/>
                <a:ea typeface="隶书" pitchFamily="49" charset="-122"/>
              </a:rPr>
              <a:t>状态</a:t>
            </a:r>
            <a:r>
              <a:rPr lang="en-US" altLang="zh-CN" sz="2400" u="sng" dirty="0">
                <a:solidFill>
                  <a:srgbClr val="0000FF"/>
                </a:solidFill>
                <a:latin typeface="隶书" pitchFamily="49" charset="-122"/>
                <a:ea typeface="隶书" pitchFamily="49" charset="-122"/>
              </a:rPr>
              <a:t>CPU</a:t>
            </a:r>
            <a:r>
              <a:rPr lang="zh-CN" altLang="en-US" sz="2400" u="sng" dirty="0">
                <a:solidFill>
                  <a:srgbClr val="0000FF"/>
                </a:solidFill>
                <a:latin typeface="隶书" pitchFamily="49" charset="-122"/>
                <a:ea typeface="隶书" pitchFamily="49" charset="-122"/>
              </a:rPr>
              <a:t>完成的工作：</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、低</a:t>
            </a:r>
            <a:r>
              <a:rPr lang="en-US" altLang="zh-CN" sz="2400" dirty="0">
                <a:solidFill>
                  <a:schemeClr val="tx1"/>
                </a:solidFill>
                <a:latin typeface="隶书" pitchFamily="49" charset="-122"/>
                <a:ea typeface="隶书" pitchFamily="49" charset="-122"/>
              </a:rPr>
              <a:t>16</a:t>
            </a:r>
            <a:r>
              <a:rPr lang="zh-CN" altLang="en-US" sz="2400" dirty="0">
                <a:solidFill>
                  <a:schemeClr val="tx1"/>
                </a:solidFill>
                <a:latin typeface="隶书" pitchFamily="49" charset="-122"/>
                <a:ea typeface="隶书" pitchFamily="49" charset="-122"/>
              </a:rPr>
              <a:t>位地址</a:t>
            </a:r>
            <a:r>
              <a:rPr lang="en-US" altLang="zh-CN" sz="2400" dirty="0">
                <a:solidFill>
                  <a:schemeClr val="tx1"/>
                </a:solidFill>
                <a:latin typeface="隶书" pitchFamily="49" charset="-122"/>
                <a:ea typeface="隶书" pitchFamily="49" charset="-122"/>
              </a:rPr>
              <a:t>/</a:t>
            </a:r>
            <a:r>
              <a:rPr lang="zh-CN" altLang="en-US" sz="2400" dirty="0">
                <a:solidFill>
                  <a:schemeClr val="tx1"/>
                </a:solidFill>
                <a:latin typeface="隶书" pitchFamily="49" charset="-122"/>
                <a:ea typeface="隶书" pitchFamily="49" charset="-122"/>
              </a:rPr>
              <a:t>数据复用线输出数据；</a:t>
            </a:r>
            <a:endParaRPr lang="en-US" altLang="zh-CN" sz="2400" dirty="0">
              <a:solidFill>
                <a:schemeClr val="tx1"/>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2</a:t>
            </a:r>
            <a:r>
              <a:rPr lang="zh-CN" altLang="en-US" sz="2400" dirty="0">
                <a:solidFill>
                  <a:schemeClr val="tx1"/>
                </a:solidFill>
                <a:latin typeface="隶书" pitchFamily="49" charset="-122"/>
                <a:ea typeface="隶书" pitchFamily="49" charset="-122"/>
              </a:rPr>
              <a:t>、高</a:t>
            </a:r>
            <a:r>
              <a:rPr lang="en-US" altLang="zh-CN" sz="2400" dirty="0">
                <a:solidFill>
                  <a:schemeClr val="tx1"/>
                </a:solidFill>
                <a:latin typeface="隶书" pitchFamily="49" charset="-122"/>
                <a:ea typeface="隶书" pitchFamily="49" charset="-122"/>
              </a:rPr>
              <a:t>4</a:t>
            </a:r>
            <a:r>
              <a:rPr lang="zh-CN" altLang="en-US" sz="2400" dirty="0">
                <a:solidFill>
                  <a:schemeClr val="tx1"/>
                </a:solidFill>
                <a:latin typeface="隶书" pitchFamily="49" charset="-122"/>
                <a:ea typeface="隶书" pitchFamily="49" charset="-122"/>
              </a:rPr>
              <a:t>位地址</a:t>
            </a:r>
            <a:r>
              <a:rPr lang="en-US" altLang="zh-CN" sz="2400" dirty="0">
                <a:solidFill>
                  <a:schemeClr val="tx1"/>
                </a:solidFill>
                <a:latin typeface="隶书" pitchFamily="49" charset="-122"/>
                <a:ea typeface="隶书" pitchFamily="49" charset="-122"/>
              </a:rPr>
              <a:t>/</a:t>
            </a:r>
            <a:r>
              <a:rPr lang="zh-CN" altLang="en-US" sz="2400" dirty="0">
                <a:solidFill>
                  <a:schemeClr val="tx1"/>
                </a:solidFill>
                <a:latin typeface="隶书" pitchFamily="49" charset="-122"/>
                <a:ea typeface="隶书" pitchFamily="49" charset="-122"/>
              </a:rPr>
              <a:t>信号复用线输出信号，直到</a:t>
            </a:r>
            <a:r>
              <a:rPr lang="en-US" altLang="zh-CN" sz="2400" dirty="0">
                <a:solidFill>
                  <a:schemeClr val="tx1"/>
                </a:solidFill>
                <a:latin typeface="隶书" pitchFamily="49" charset="-122"/>
                <a:ea typeface="隶书" pitchFamily="49" charset="-122"/>
              </a:rPr>
              <a:t>T4</a:t>
            </a:r>
            <a:r>
              <a:rPr lang="zh-CN" altLang="en-US" sz="2400" dirty="0">
                <a:solidFill>
                  <a:schemeClr val="tx1"/>
                </a:solidFill>
                <a:latin typeface="隶书" pitchFamily="49" charset="-122"/>
                <a:ea typeface="隶书" pitchFamily="49" charset="-122"/>
              </a:rPr>
              <a:t>状态；</a:t>
            </a:r>
          </a:p>
        </p:txBody>
      </p:sp>
    </p:spTree>
  </p:cSld>
  <p:clrMapOvr>
    <a:masterClrMapping/>
  </p:clrMapOvr>
  <p:transition spd="slow">
    <p:randomBar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3"/>
          <p:cNvGrpSpPr>
            <a:grpSpLocks/>
          </p:cNvGrpSpPr>
          <p:nvPr/>
        </p:nvGrpSpPr>
        <p:grpSpPr bwMode="auto">
          <a:xfrm>
            <a:off x="107950" y="738188"/>
            <a:ext cx="8496300" cy="5643562"/>
            <a:chOff x="68" y="465"/>
            <a:chExt cx="5352" cy="3555"/>
          </a:xfrm>
        </p:grpSpPr>
        <p:sp>
          <p:nvSpPr>
            <p:cNvPr id="67589" name="Text Box 156"/>
            <p:cNvSpPr txBox="1">
              <a:spLocks noChangeArrowheads="1"/>
            </p:cNvSpPr>
            <p:nvPr/>
          </p:nvSpPr>
          <p:spPr bwMode="auto">
            <a:xfrm>
              <a:off x="1811" y="1298"/>
              <a:ext cx="270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地址输出            状态输出</a:t>
              </a:r>
            </a:p>
          </p:txBody>
        </p:sp>
        <p:sp>
          <p:nvSpPr>
            <p:cNvPr id="67590" name="Line 6"/>
            <p:cNvSpPr>
              <a:spLocks noChangeShapeType="1"/>
            </p:cNvSpPr>
            <p:nvPr/>
          </p:nvSpPr>
          <p:spPr bwMode="auto">
            <a:xfrm>
              <a:off x="1156" y="935"/>
              <a:ext cx="181" cy="0"/>
            </a:xfrm>
            <a:prstGeom prst="line">
              <a:avLst/>
            </a:prstGeom>
            <a:noFill/>
            <a:ln w="12700">
              <a:solidFill>
                <a:schemeClr val="tx1"/>
              </a:solidFill>
              <a:round/>
              <a:headEnd/>
              <a:tailEnd/>
            </a:ln>
          </p:spPr>
          <p:txBody>
            <a:bodyPr/>
            <a:lstStyle/>
            <a:p>
              <a:endParaRPr lang="zh-CN" altLang="en-US"/>
            </a:p>
          </p:txBody>
        </p:sp>
        <p:sp>
          <p:nvSpPr>
            <p:cNvPr id="67591" name="Line 7"/>
            <p:cNvSpPr>
              <a:spLocks noChangeShapeType="1"/>
            </p:cNvSpPr>
            <p:nvPr/>
          </p:nvSpPr>
          <p:spPr bwMode="auto">
            <a:xfrm flipV="1">
              <a:off x="1338" y="709"/>
              <a:ext cx="91" cy="226"/>
            </a:xfrm>
            <a:prstGeom prst="line">
              <a:avLst/>
            </a:prstGeom>
            <a:noFill/>
            <a:ln w="12700">
              <a:solidFill>
                <a:schemeClr val="tx1"/>
              </a:solidFill>
              <a:round/>
              <a:headEnd/>
              <a:tailEnd/>
            </a:ln>
          </p:spPr>
          <p:txBody>
            <a:bodyPr/>
            <a:lstStyle/>
            <a:p>
              <a:endParaRPr lang="zh-CN" altLang="en-US"/>
            </a:p>
          </p:txBody>
        </p:sp>
        <p:sp>
          <p:nvSpPr>
            <p:cNvPr id="67592" name="Line 8"/>
            <p:cNvSpPr>
              <a:spLocks noChangeShapeType="1"/>
            </p:cNvSpPr>
            <p:nvPr/>
          </p:nvSpPr>
          <p:spPr bwMode="auto">
            <a:xfrm>
              <a:off x="1428" y="709"/>
              <a:ext cx="227" cy="0"/>
            </a:xfrm>
            <a:prstGeom prst="line">
              <a:avLst/>
            </a:prstGeom>
            <a:noFill/>
            <a:ln w="12700">
              <a:solidFill>
                <a:schemeClr val="tx1"/>
              </a:solidFill>
              <a:round/>
              <a:headEnd/>
              <a:tailEnd/>
            </a:ln>
          </p:spPr>
          <p:txBody>
            <a:bodyPr/>
            <a:lstStyle/>
            <a:p>
              <a:endParaRPr lang="zh-CN" altLang="en-US"/>
            </a:p>
          </p:txBody>
        </p:sp>
        <p:sp>
          <p:nvSpPr>
            <p:cNvPr id="67593" name="Rectangle 49"/>
            <p:cNvSpPr>
              <a:spLocks noChangeArrowheads="1"/>
            </p:cNvSpPr>
            <p:nvPr/>
          </p:nvSpPr>
          <p:spPr bwMode="auto">
            <a:xfrm>
              <a:off x="2018"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1</a:t>
              </a:r>
            </a:p>
          </p:txBody>
        </p:sp>
        <p:sp>
          <p:nvSpPr>
            <p:cNvPr id="67594" name="Rectangle 50"/>
            <p:cNvSpPr>
              <a:spLocks noChangeArrowheads="1"/>
            </p:cNvSpPr>
            <p:nvPr/>
          </p:nvSpPr>
          <p:spPr bwMode="auto">
            <a:xfrm>
              <a:off x="2702"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2</a:t>
              </a:r>
            </a:p>
          </p:txBody>
        </p:sp>
        <p:sp>
          <p:nvSpPr>
            <p:cNvPr id="67595" name="Rectangle 51"/>
            <p:cNvSpPr>
              <a:spLocks noChangeArrowheads="1"/>
            </p:cNvSpPr>
            <p:nvPr/>
          </p:nvSpPr>
          <p:spPr bwMode="auto">
            <a:xfrm>
              <a:off x="3379"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3</a:t>
              </a:r>
            </a:p>
          </p:txBody>
        </p:sp>
        <p:sp>
          <p:nvSpPr>
            <p:cNvPr id="67596" name="Rectangle 52"/>
            <p:cNvSpPr>
              <a:spLocks noChangeArrowheads="1"/>
            </p:cNvSpPr>
            <p:nvPr/>
          </p:nvSpPr>
          <p:spPr bwMode="auto">
            <a:xfrm>
              <a:off x="3968" y="465"/>
              <a:ext cx="444"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w(1</a:t>
              </a:r>
              <a:r>
                <a:rPr kumimoji="1" lang="zh-CN" altLang="en-US" sz="2000" baseline="-25000">
                  <a:solidFill>
                    <a:srgbClr val="000000"/>
                  </a:solidFill>
                  <a:latin typeface="隶书" pitchFamily="49" charset="-122"/>
                  <a:ea typeface="隶书" pitchFamily="49" charset="-122"/>
                </a:rPr>
                <a:t>－</a:t>
              </a:r>
              <a:r>
                <a:rPr kumimoji="1" lang="en-US" altLang="zh-CN" sz="2000" baseline="-25000">
                  <a:solidFill>
                    <a:srgbClr val="000000"/>
                  </a:solidFill>
                  <a:latin typeface="隶书" pitchFamily="49" charset="-122"/>
                  <a:ea typeface="隶书" pitchFamily="49" charset="-122"/>
                </a:rPr>
                <a:t>n)</a:t>
              </a:r>
            </a:p>
          </p:txBody>
        </p:sp>
        <p:sp>
          <p:nvSpPr>
            <p:cNvPr id="67597" name="Rectangle 53"/>
            <p:cNvSpPr>
              <a:spLocks noChangeArrowheads="1"/>
            </p:cNvSpPr>
            <p:nvPr/>
          </p:nvSpPr>
          <p:spPr bwMode="auto">
            <a:xfrm>
              <a:off x="4740" y="471"/>
              <a:ext cx="132" cy="192"/>
            </a:xfrm>
            <a:prstGeom prst="rect">
              <a:avLst/>
            </a:prstGeom>
            <a:noFill/>
            <a:ln w="9525">
              <a:noFill/>
              <a:miter lim="800000"/>
              <a:headEnd/>
              <a:tailEnd/>
            </a:ln>
          </p:spPr>
          <p:txBody>
            <a:bodyPr wrap="none" lIns="0" tIns="0" rIns="0" bIns="0">
              <a:spAutoFit/>
            </a:bodyPr>
            <a:lstStyle/>
            <a:p>
              <a:r>
                <a:rPr kumimoji="1" lang="en-US" altLang="zh-CN" sz="2000" i="1">
                  <a:solidFill>
                    <a:srgbClr val="000000"/>
                  </a:solidFill>
                  <a:latin typeface="隶书" pitchFamily="49" charset="-122"/>
                  <a:ea typeface="隶书" pitchFamily="49" charset="-122"/>
                </a:rPr>
                <a:t>T</a:t>
              </a:r>
              <a:r>
                <a:rPr kumimoji="1" lang="en-US" altLang="zh-CN" sz="2000" baseline="-25000">
                  <a:solidFill>
                    <a:srgbClr val="000000"/>
                  </a:solidFill>
                  <a:latin typeface="隶书" pitchFamily="49" charset="-122"/>
                  <a:ea typeface="隶书" pitchFamily="49" charset="-122"/>
                </a:rPr>
                <a:t>4</a:t>
              </a:r>
            </a:p>
          </p:txBody>
        </p:sp>
        <p:sp>
          <p:nvSpPr>
            <p:cNvPr id="67598" name="Line 59"/>
            <p:cNvSpPr>
              <a:spLocks noChangeShapeType="1"/>
            </p:cNvSpPr>
            <p:nvPr/>
          </p:nvSpPr>
          <p:spPr bwMode="auto">
            <a:xfrm>
              <a:off x="1156" y="1025"/>
              <a:ext cx="363" cy="1"/>
            </a:xfrm>
            <a:prstGeom prst="line">
              <a:avLst/>
            </a:prstGeom>
            <a:noFill/>
            <a:ln w="12700">
              <a:solidFill>
                <a:schemeClr val="tx1"/>
              </a:solidFill>
              <a:round/>
              <a:headEnd/>
              <a:tailEnd/>
            </a:ln>
          </p:spPr>
          <p:txBody>
            <a:bodyPr/>
            <a:lstStyle/>
            <a:p>
              <a:endParaRPr lang="zh-CN" altLang="en-US"/>
            </a:p>
          </p:txBody>
        </p:sp>
        <p:sp>
          <p:nvSpPr>
            <p:cNvPr id="67599" name="Line 60"/>
            <p:cNvSpPr>
              <a:spLocks noChangeShapeType="1"/>
            </p:cNvSpPr>
            <p:nvPr/>
          </p:nvSpPr>
          <p:spPr bwMode="auto">
            <a:xfrm flipH="1" flipV="1">
              <a:off x="1519" y="1026"/>
              <a:ext cx="91" cy="181"/>
            </a:xfrm>
            <a:prstGeom prst="line">
              <a:avLst/>
            </a:prstGeom>
            <a:noFill/>
            <a:ln w="12700">
              <a:solidFill>
                <a:schemeClr val="tx1"/>
              </a:solidFill>
              <a:round/>
              <a:headEnd/>
              <a:tailEnd/>
            </a:ln>
          </p:spPr>
          <p:txBody>
            <a:bodyPr/>
            <a:lstStyle/>
            <a:p>
              <a:endParaRPr lang="zh-CN" altLang="en-US"/>
            </a:p>
          </p:txBody>
        </p:sp>
        <p:sp>
          <p:nvSpPr>
            <p:cNvPr id="67600" name="Line 61"/>
            <p:cNvSpPr>
              <a:spLocks noChangeShapeType="1"/>
            </p:cNvSpPr>
            <p:nvPr/>
          </p:nvSpPr>
          <p:spPr bwMode="auto">
            <a:xfrm>
              <a:off x="1701" y="845"/>
              <a:ext cx="0" cy="3175"/>
            </a:xfrm>
            <a:prstGeom prst="line">
              <a:avLst/>
            </a:prstGeom>
            <a:noFill/>
            <a:ln w="12700">
              <a:solidFill>
                <a:schemeClr val="tx1"/>
              </a:solidFill>
              <a:prstDash val="dash"/>
              <a:round/>
              <a:headEnd/>
              <a:tailEnd/>
            </a:ln>
          </p:spPr>
          <p:txBody>
            <a:bodyPr/>
            <a:lstStyle/>
            <a:p>
              <a:endParaRPr lang="zh-CN" altLang="en-US"/>
            </a:p>
          </p:txBody>
        </p:sp>
        <p:sp>
          <p:nvSpPr>
            <p:cNvPr id="67601" name="Line 62"/>
            <p:cNvSpPr>
              <a:spLocks noChangeShapeType="1"/>
            </p:cNvSpPr>
            <p:nvPr/>
          </p:nvSpPr>
          <p:spPr bwMode="auto">
            <a:xfrm>
              <a:off x="1156" y="1660"/>
              <a:ext cx="590" cy="0"/>
            </a:xfrm>
            <a:prstGeom prst="line">
              <a:avLst/>
            </a:prstGeom>
            <a:noFill/>
            <a:ln w="12700">
              <a:solidFill>
                <a:schemeClr val="tx1"/>
              </a:solidFill>
              <a:round/>
              <a:headEnd/>
              <a:tailEnd/>
            </a:ln>
          </p:spPr>
          <p:txBody>
            <a:bodyPr/>
            <a:lstStyle/>
            <a:p>
              <a:endParaRPr lang="zh-CN" altLang="en-US"/>
            </a:p>
          </p:txBody>
        </p:sp>
        <p:sp>
          <p:nvSpPr>
            <p:cNvPr id="67602" name="Line 64"/>
            <p:cNvSpPr>
              <a:spLocks noChangeShapeType="1"/>
            </p:cNvSpPr>
            <p:nvPr/>
          </p:nvSpPr>
          <p:spPr bwMode="auto">
            <a:xfrm flipV="1">
              <a:off x="1837" y="1842"/>
              <a:ext cx="725" cy="0"/>
            </a:xfrm>
            <a:prstGeom prst="line">
              <a:avLst/>
            </a:prstGeom>
            <a:noFill/>
            <a:ln w="12700">
              <a:solidFill>
                <a:schemeClr val="tx1"/>
              </a:solidFill>
              <a:round/>
              <a:headEnd/>
              <a:tailEnd/>
            </a:ln>
          </p:spPr>
          <p:txBody>
            <a:bodyPr/>
            <a:lstStyle/>
            <a:p>
              <a:endParaRPr lang="zh-CN" altLang="en-US"/>
            </a:p>
          </p:txBody>
        </p:sp>
        <p:sp>
          <p:nvSpPr>
            <p:cNvPr id="67603" name="Line 66"/>
            <p:cNvSpPr>
              <a:spLocks noChangeShapeType="1"/>
            </p:cNvSpPr>
            <p:nvPr/>
          </p:nvSpPr>
          <p:spPr bwMode="auto">
            <a:xfrm>
              <a:off x="2653" y="1660"/>
              <a:ext cx="2767" cy="1"/>
            </a:xfrm>
            <a:prstGeom prst="line">
              <a:avLst/>
            </a:prstGeom>
            <a:noFill/>
            <a:ln w="12700">
              <a:solidFill>
                <a:schemeClr val="tx1"/>
              </a:solidFill>
              <a:round/>
              <a:headEnd/>
              <a:tailEnd/>
            </a:ln>
          </p:spPr>
          <p:txBody>
            <a:bodyPr/>
            <a:lstStyle/>
            <a:p>
              <a:endParaRPr lang="zh-CN" altLang="en-US"/>
            </a:p>
          </p:txBody>
        </p:sp>
        <p:sp>
          <p:nvSpPr>
            <p:cNvPr id="67604" name="Line 67"/>
            <p:cNvSpPr>
              <a:spLocks noChangeShapeType="1"/>
            </p:cNvSpPr>
            <p:nvPr/>
          </p:nvSpPr>
          <p:spPr bwMode="auto">
            <a:xfrm flipV="1">
              <a:off x="1519" y="1026"/>
              <a:ext cx="91" cy="181"/>
            </a:xfrm>
            <a:prstGeom prst="line">
              <a:avLst/>
            </a:prstGeom>
            <a:noFill/>
            <a:ln w="12700">
              <a:solidFill>
                <a:schemeClr val="tx1"/>
              </a:solidFill>
              <a:round/>
              <a:headEnd/>
              <a:tailEnd/>
            </a:ln>
          </p:spPr>
          <p:txBody>
            <a:bodyPr/>
            <a:lstStyle/>
            <a:p>
              <a:endParaRPr lang="zh-CN" altLang="en-US"/>
            </a:p>
          </p:txBody>
        </p:sp>
        <p:sp>
          <p:nvSpPr>
            <p:cNvPr id="67605" name="Line 69"/>
            <p:cNvSpPr>
              <a:spLocks noChangeShapeType="1"/>
            </p:cNvSpPr>
            <p:nvPr/>
          </p:nvSpPr>
          <p:spPr bwMode="auto">
            <a:xfrm flipV="1">
              <a:off x="1610" y="1026"/>
              <a:ext cx="3311" cy="1"/>
            </a:xfrm>
            <a:prstGeom prst="line">
              <a:avLst/>
            </a:prstGeom>
            <a:noFill/>
            <a:ln w="12700">
              <a:solidFill>
                <a:schemeClr val="tx1"/>
              </a:solidFill>
              <a:round/>
              <a:headEnd/>
              <a:tailEnd/>
            </a:ln>
          </p:spPr>
          <p:txBody>
            <a:bodyPr/>
            <a:lstStyle/>
            <a:p>
              <a:endParaRPr lang="zh-CN" altLang="en-US"/>
            </a:p>
          </p:txBody>
        </p:sp>
        <p:sp>
          <p:nvSpPr>
            <p:cNvPr id="67606" name="Line 70"/>
            <p:cNvSpPr>
              <a:spLocks noChangeShapeType="1"/>
            </p:cNvSpPr>
            <p:nvPr/>
          </p:nvSpPr>
          <p:spPr bwMode="auto">
            <a:xfrm flipV="1">
              <a:off x="1610" y="1207"/>
              <a:ext cx="3311" cy="0"/>
            </a:xfrm>
            <a:prstGeom prst="line">
              <a:avLst/>
            </a:prstGeom>
            <a:noFill/>
            <a:ln w="12700">
              <a:solidFill>
                <a:schemeClr val="tx1"/>
              </a:solidFill>
              <a:round/>
              <a:headEnd/>
              <a:tailEnd/>
            </a:ln>
          </p:spPr>
          <p:txBody>
            <a:bodyPr/>
            <a:lstStyle/>
            <a:p>
              <a:endParaRPr lang="zh-CN" altLang="en-US"/>
            </a:p>
          </p:txBody>
        </p:sp>
        <p:sp>
          <p:nvSpPr>
            <p:cNvPr id="67607" name="Line 75"/>
            <p:cNvSpPr>
              <a:spLocks noChangeShapeType="1"/>
            </p:cNvSpPr>
            <p:nvPr/>
          </p:nvSpPr>
          <p:spPr bwMode="auto">
            <a:xfrm flipV="1">
              <a:off x="1156" y="1344"/>
              <a:ext cx="318" cy="0"/>
            </a:xfrm>
            <a:prstGeom prst="line">
              <a:avLst/>
            </a:prstGeom>
            <a:noFill/>
            <a:ln w="12700">
              <a:solidFill>
                <a:schemeClr val="tx1"/>
              </a:solidFill>
              <a:round/>
              <a:headEnd/>
              <a:tailEnd/>
            </a:ln>
          </p:spPr>
          <p:txBody>
            <a:bodyPr/>
            <a:lstStyle/>
            <a:p>
              <a:endParaRPr lang="zh-CN" altLang="en-US"/>
            </a:p>
          </p:txBody>
        </p:sp>
        <p:sp>
          <p:nvSpPr>
            <p:cNvPr id="67608" name="Line 76"/>
            <p:cNvSpPr>
              <a:spLocks noChangeShapeType="1"/>
            </p:cNvSpPr>
            <p:nvPr/>
          </p:nvSpPr>
          <p:spPr bwMode="auto">
            <a:xfrm flipV="1">
              <a:off x="1474" y="1433"/>
              <a:ext cx="45" cy="94"/>
            </a:xfrm>
            <a:prstGeom prst="line">
              <a:avLst/>
            </a:prstGeom>
            <a:noFill/>
            <a:ln w="12700">
              <a:solidFill>
                <a:schemeClr val="tx1"/>
              </a:solidFill>
              <a:round/>
              <a:headEnd/>
              <a:tailEnd/>
            </a:ln>
          </p:spPr>
          <p:txBody>
            <a:bodyPr/>
            <a:lstStyle/>
            <a:p>
              <a:endParaRPr lang="zh-CN" altLang="en-US"/>
            </a:p>
          </p:txBody>
        </p:sp>
        <p:sp>
          <p:nvSpPr>
            <p:cNvPr id="67609" name="Line 78"/>
            <p:cNvSpPr>
              <a:spLocks noChangeShapeType="1"/>
            </p:cNvSpPr>
            <p:nvPr/>
          </p:nvSpPr>
          <p:spPr bwMode="auto">
            <a:xfrm>
              <a:off x="1474" y="1342"/>
              <a:ext cx="45" cy="91"/>
            </a:xfrm>
            <a:prstGeom prst="line">
              <a:avLst/>
            </a:prstGeom>
            <a:noFill/>
            <a:ln w="12700">
              <a:solidFill>
                <a:schemeClr val="tx1"/>
              </a:solidFill>
              <a:round/>
              <a:headEnd/>
              <a:tailEnd/>
            </a:ln>
          </p:spPr>
          <p:txBody>
            <a:bodyPr/>
            <a:lstStyle/>
            <a:p>
              <a:endParaRPr lang="zh-CN" altLang="en-US"/>
            </a:p>
          </p:txBody>
        </p:sp>
        <p:sp>
          <p:nvSpPr>
            <p:cNvPr id="67610" name="Line 79"/>
            <p:cNvSpPr>
              <a:spLocks noChangeShapeType="1"/>
            </p:cNvSpPr>
            <p:nvPr/>
          </p:nvSpPr>
          <p:spPr bwMode="auto">
            <a:xfrm>
              <a:off x="1519" y="1433"/>
              <a:ext cx="272" cy="0"/>
            </a:xfrm>
            <a:prstGeom prst="line">
              <a:avLst/>
            </a:prstGeom>
            <a:noFill/>
            <a:ln w="12700">
              <a:solidFill>
                <a:schemeClr val="tx1"/>
              </a:solidFill>
              <a:round/>
              <a:headEnd/>
              <a:tailEnd/>
            </a:ln>
          </p:spPr>
          <p:txBody>
            <a:bodyPr/>
            <a:lstStyle/>
            <a:p>
              <a:endParaRPr lang="zh-CN" altLang="en-US"/>
            </a:p>
          </p:txBody>
        </p:sp>
        <p:sp>
          <p:nvSpPr>
            <p:cNvPr id="67611" name="Line 86"/>
            <p:cNvSpPr>
              <a:spLocks noChangeShapeType="1"/>
            </p:cNvSpPr>
            <p:nvPr/>
          </p:nvSpPr>
          <p:spPr bwMode="auto">
            <a:xfrm>
              <a:off x="1837" y="1344"/>
              <a:ext cx="725" cy="0"/>
            </a:xfrm>
            <a:prstGeom prst="line">
              <a:avLst/>
            </a:prstGeom>
            <a:noFill/>
            <a:ln w="12700">
              <a:solidFill>
                <a:schemeClr val="tx1"/>
              </a:solidFill>
              <a:round/>
              <a:headEnd/>
              <a:tailEnd/>
            </a:ln>
          </p:spPr>
          <p:txBody>
            <a:bodyPr/>
            <a:lstStyle/>
            <a:p>
              <a:endParaRPr lang="zh-CN" altLang="en-US"/>
            </a:p>
          </p:txBody>
        </p:sp>
        <p:sp>
          <p:nvSpPr>
            <p:cNvPr id="67612" name="Line 87"/>
            <p:cNvSpPr>
              <a:spLocks noChangeShapeType="1"/>
            </p:cNvSpPr>
            <p:nvPr/>
          </p:nvSpPr>
          <p:spPr bwMode="auto">
            <a:xfrm>
              <a:off x="1837" y="1524"/>
              <a:ext cx="725" cy="1"/>
            </a:xfrm>
            <a:prstGeom prst="line">
              <a:avLst/>
            </a:prstGeom>
            <a:noFill/>
            <a:ln w="12700">
              <a:solidFill>
                <a:schemeClr val="tx1"/>
              </a:solidFill>
              <a:round/>
              <a:headEnd/>
              <a:tailEnd/>
            </a:ln>
          </p:spPr>
          <p:txBody>
            <a:bodyPr/>
            <a:lstStyle/>
            <a:p>
              <a:endParaRPr lang="zh-CN" altLang="en-US"/>
            </a:p>
          </p:txBody>
        </p:sp>
        <p:sp>
          <p:nvSpPr>
            <p:cNvPr id="67613" name="Line 90"/>
            <p:cNvSpPr>
              <a:spLocks noChangeShapeType="1"/>
            </p:cNvSpPr>
            <p:nvPr/>
          </p:nvSpPr>
          <p:spPr bwMode="auto">
            <a:xfrm flipV="1">
              <a:off x="4967" y="1434"/>
              <a:ext cx="453" cy="0"/>
            </a:xfrm>
            <a:prstGeom prst="line">
              <a:avLst/>
            </a:prstGeom>
            <a:noFill/>
            <a:ln w="12700">
              <a:solidFill>
                <a:schemeClr val="tx1"/>
              </a:solidFill>
              <a:round/>
              <a:headEnd/>
              <a:tailEnd/>
            </a:ln>
          </p:spPr>
          <p:txBody>
            <a:bodyPr/>
            <a:lstStyle/>
            <a:p>
              <a:endParaRPr lang="zh-CN" altLang="en-US"/>
            </a:p>
          </p:txBody>
        </p:sp>
        <p:sp>
          <p:nvSpPr>
            <p:cNvPr id="67614" name="Line 91"/>
            <p:cNvSpPr>
              <a:spLocks noChangeShapeType="1"/>
            </p:cNvSpPr>
            <p:nvPr/>
          </p:nvSpPr>
          <p:spPr bwMode="auto">
            <a:xfrm>
              <a:off x="1111" y="2523"/>
              <a:ext cx="454" cy="0"/>
            </a:xfrm>
            <a:prstGeom prst="line">
              <a:avLst/>
            </a:prstGeom>
            <a:noFill/>
            <a:ln w="12700">
              <a:solidFill>
                <a:schemeClr val="tx1"/>
              </a:solidFill>
              <a:round/>
              <a:headEnd/>
              <a:tailEnd/>
            </a:ln>
          </p:spPr>
          <p:txBody>
            <a:bodyPr/>
            <a:lstStyle/>
            <a:p>
              <a:endParaRPr lang="zh-CN" altLang="en-US"/>
            </a:p>
          </p:txBody>
        </p:sp>
        <p:sp>
          <p:nvSpPr>
            <p:cNvPr id="67615" name="Line 93"/>
            <p:cNvSpPr>
              <a:spLocks noChangeShapeType="1"/>
            </p:cNvSpPr>
            <p:nvPr/>
          </p:nvSpPr>
          <p:spPr bwMode="auto">
            <a:xfrm flipV="1">
              <a:off x="1655" y="2341"/>
              <a:ext cx="499" cy="0"/>
            </a:xfrm>
            <a:prstGeom prst="line">
              <a:avLst/>
            </a:prstGeom>
            <a:noFill/>
            <a:ln w="12700">
              <a:solidFill>
                <a:schemeClr val="tx1"/>
              </a:solidFill>
              <a:round/>
              <a:headEnd/>
              <a:tailEnd/>
            </a:ln>
          </p:spPr>
          <p:txBody>
            <a:bodyPr/>
            <a:lstStyle/>
            <a:p>
              <a:endParaRPr lang="zh-CN" altLang="en-US"/>
            </a:p>
          </p:txBody>
        </p:sp>
        <p:sp>
          <p:nvSpPr>
            <p:cNvPr id="67616" name="Line 95"/>
            <p:cNvSpPr>
              <a:spLocks noChangeShapeType="1"/>
            </p:cNvSpPr>
            <p:nvPr/>
          </p:nvSpPr>
          <p:spPr bwMode="auto">
            <a:xfrm flipV="1">
              <a:off x="2245" y="2523"/>
              <a:ext cx="3175" cy="5"/>
            </a:xfrm>
            <a:prstGeom prst="line">
              <a:avLst/>
            </a:prstGeom>
            <a:noFill/>
            <a:ln w="12700">
              <a:solidFill>
                <a:schemeClr val="tx1"/>
              </a:solidFill>
              <a:round/>
              <a:headEnd/>
              <a:tailEnd/>
            </a:ln>
          </p:spPr>
          <p:txBody>
            <a:bodyPr/>
            <a:lstStyle/>
            <a:p>
              <a:endParaRPr lang="zh-CN" altLang="en-US"/>
            </a:p>
          </p:txBody>
        </p:sp>
        <p:sp>
          <p:nvSpPr>
            <p:cNvPr id="67617" name="Line 98"/>
            <p:cNvSpPr>
              <a:spLocks noChangeShapeType="1"/>
            </p:cNvSpPr>
            <p:nvPr/>
          </p:nvSpPr>
          <p:spPr bwMode="auto">
            <a:xfrm>
              <a:off x="1111" y="2069"/>
              <a:ext cx="680" cy="0"/>
            </a:xfrm>
            <a:prstGeom prst="line">
              <a:avLst/>
            </a:prstGeom>
            <a:noFill/>
            <a:ln w="12700">
              <a:solidFill>
                <a:schemeClr val="tx1"/>
              </a:solidFill>
              <a:round/>
              <a:headEnd/>
              <a:tailEnd/>
            </a:ln>
          </p:spPr>
          <p:txBody>
            <a:bodyPr/>
            <a:lstStyle/>
            <a:p>
              <a:endParaRPr lang="zh-CN" altLang="en-US"/>
            </a:p>
          </p:txBody>
        </p:sp>
        <p:sp>
          <p:nvSpPr>
            <p:cNvPr id="67618" name="Line 103"/>
            <p:cNvSpPr>
              <a:spLocks noChangeShapeType="1"/>
            </p:cNvSpPr>
            <p:nvPr/>
          </p:nvSpPr>
          <p:spPr bwMode="auto">
            <a:xfrm flipV="1">
              <a:off x="1837" y="1979"/>
              <a:ext cx="725" cy="0"/>
            </a:xfrm>
            <a:prstGeom prst="line">
              <a:avLst/>
            </a:prstGeom>
            <a:noFill/>
            <a:ln w="12700">
              <a:solidFill>
                <a:schemeClr val="tx1"/>
              </a:solidFill>
              <a:round/>
              <a:headEnd/>
              <a:tailEnd/>
            </a:ln>
          </p:spPr>
          <p:txBody>
            <a:bodyPr/>
            <a:lstStyle/>
            <a:p>
              <a:endParaRPr lang="zh-CN" altLang="en-US"/>
            </a:p>
          </p:txBody>
        </p:sp>
        <p:sp>
          <p:nvSpPr>
            <p:cNvPr id="67619" name="Line 104"/>
            <p:cNvSpPr>
              <a:spLocks noChangeShapeType="1"/>
            </p:cNvSpPr>
            <p:nvPr/>
          </p:nvSpPr>
          <p:spPr bwMode="auto">
            <a:xfrm flipV="1">
              <a:off x="1837" y="2160"/>
              <a:ext cx="725" cy="1"/>
            </a:xfrm>
            <a:prstGeom prst="line">
              <a:avLst/>
            </a:prstGeom>
            <a:noFill/>
            <a:ln w="12700">
              <a:solidFill>
                <a:schemeClr val="tx1"/>
              </a:solidFill>
              <a:round/>
              <a:headEnd/>
              <a:tailEnd/>
            </a:ln>
          </p:spPr>
          <p:txBody>
            <a:bodyPr/>
            <a:lstStyle/>
            <a:p>
              <a:endParaRPr lang="zh-CN" altLang="en-US"/>
            </a:p>
          </p:txBody>
        </p:sp>
        <p:sp>
          <p:nvSpPr>
            <p:cNvPr id="67622" name="Line 110"/>
            <p:cNvSpPr>
              <a:spLocks noChangeShapeType="1"/>
            </p:cNvSpPr>
            <p:nvPr/>
          </p:nvSpPr>
          <p:spPr bwMode="auto">
            <a:xfrm>
              <a:off x="5102" y="845"/>
              <a:ext cx="0" cy="3175"/>
            </a:xfrm>
            <a:prstGeom prst="line">
              <a:avLst/>
            </a:prstGeom>
            <a:noFill/>
            <a:ln w="12700">
              <a:solidFill>
                <a:schemeClr val="tx1"/>
              </a:solidFill>
              <a:prstDash val="dash"/>
              <a:round/>
              <a:headEnd/>
              <a:tailEnd/>
            </a:ln>
          </p:spPr>
          <p:txBody>
            <a:bodyPr/>
            <a:lstStyle/>
            <a:p>
              <a:endParaRPr lang="zh-CN" altLang="en-US"/>
            </a:p>
          </p:txBody>
        </p:sp>
        <p:sp>
          <p:nvSpPr>
            <p:cNvPr id="67623" name="Line 111"/>
            <p:cNvSpPr>
              <a:spLocks noChangeShapeType="1"/>
            </p:cNvSpPr>
            <p:nvPr/>
          </p:nvSpPr>
          <p:spPr bwMode="auto">
            <a:xfrm>
              <a:off x="2381" y="845"/>
              <a:ext cx="0" cy="3175"/>
            </a:xfrm>
            <a:prstGeom prst="line">
              <a:avLst/>
            </a:prstGeom>
            <a:noFill/>
            <a:ln w="12700">
              <a:solidFill>
                <a:schemeClr val="tx1"/>
              </a:solidFill>
              <a:prstDash val="dash"/>
              <a:round/>
              <a:headEnd/>
              <a:tailEnd/>
            </a:ln>
          </p:spPr>
          <p:txBody>
            <a:bodyPr/>
            <a:lstStyle/>
            <a:p>
              <a:endParaRPr lang="zh-CN" altLang="en-US"/>
            </a:p>
          </p:txBody>
        </p:sp>
        <p:sp>
          <p:nvSpPr>
            <p:cNvPr id="67624" name="Line 112"/>
            <p:cNvSpPr>
              <a:spLocks noChangeShapeType="1"/>
            </p:cNvSpPr>
            <p:nvPr/>
          </p:nvSpPr>
          <p:spPr bwMode="auto">
            <a:xfrm>
              <a:off x="3061" y="845"/>
              <a:ext cx="0" cy="3175"/>
            </a:xfrm>
            <a:prstGeom prst="line">
              <a:avLst/>
            </a:prstGeom>
            <a:noFill/>
            <a:ln w="12700">
              <a:solidFill>
                <a:schemeClr val="tx1"/>
              </a:solidFill>
              <a:prstDash val="dash"/>
              <a:round/>
              <a:headEnd/>
              <a:tailEnd/>
            </a:ln>
          </p:spPr>
          <p:txBody>
            <a:bodyPr/>
            <a:lstStyle/>
            <a:p>
              <a:endParaRPr lang="zh-CN" altLang="en-US"/>
            </a:p>
          </p:txBody>
        </p:sp>
        <p:sp>
          <p:nvSpPr>
            <p:cNvPr id="67625" name="Line 113"/>
            <p:cNvSpPr>
              <a:spLocks noChangeShapeType="1"/>
            </p:cNvSpPr>
            <p:nvPr/>
          </p:nvSpPr>
          <p:spPr bwMode="auto">
            <a:xfrm>
              <a:off x="3742" y="845"/>
              <a:ext cx="0" cy="3175"/>
            </a:xfrm>
            <a:prstGeom prst="line">
              <a:avLst/>
            </a:prstGeom>
            <a:noFill/>
            <a:ln w="12700">
              <a:solidFill>
                <a:schemeClr val="tx1"/>
              </a:solidFill>
              <a:prstDash val="dash"/>
              <a:round/>
              <a:headEnd/>
              <a:tailEnd/>
            </a:ln>
          </p:spPr>
          <p:txBody>
            <a:bodyPr/>
            <a:lstStyle/>
            <a:p>
              <a:endParaRPr lang="zh-CN" altLang="en-US"/>
            </a:p>
          </p:txBody>
        </p:sp>
        <p:sp>
          <p:nvSpPr>
            <p:cNvPr id="67626" name="Line 114"/>
            <p:cNvSpPr>
              <a:spLocks noChangeShapeType="1"/>
            </p:cNvSpPr>
            <p:nvPr/>
          </p:nvSpPr>
          <p:spPr bwMode="auto">
            <a:xfrm>
              <a:off x="4422" y="845"/>
              <a:ext cx="0" cy="3175"/>
            </a:xfrm>
            <a:prstGeom prst="line">
              <a:avLst/>
            </a:prstGeom>
            <a:noFill/>
            <a:ln w="12700">
              <a:solidFill>
                <a:schemeClr val="tx1"/>
              </a:solidFill>
              <a:prstDash val="dash"/>
              <a:round/>
              <a:headEnd/>
              <a:tailEnd/>
            </a:ln>
          </p:spPr>
          <p:txBody>
            <a:bodyPr/>
            <a:lstStyle/>
            <a:p>
              <a:endParaRPr lang="zh-CN" altLang="en-US"/>
            </a:p>
          </p:txBody>
        </p:sp>
        <p:sp>
          <p:nvSpPr>
            <p:cNvPr id="67628" name="Line 116"/>
            <p:cNvSpPr>
              <a:spLocks noChangeShapeType="1"/>
            </p:cNvSpPr>
            <p:nvPr/>
          </p:nvSpPr>
          <p:spPr bwMode="auto">
            <a:xfrm>
              <a:off x="1111" y="2704"/>
              <a:ext cx="1542" cy="0"/>
            </a:xfrm>
            <a:prstGeom prst="line">
              <a:avLst/>
            </a:prstGeom>
            <a:noFill/>
            <a:ln w="12700">
              <a:solidFill>
                <a:schemeClr val="tx1"/>
              </a:solidFill>
              <a:round/>
              <a:headEnd/>
              <a:tailEnd/>
            </a:ln>
          </p:spPr>
          <p:txBody>
            <a:bodyPr/>
            <a:lstStyle/>
            <a:p>
              <a:endParaRPr lang="zh-CN" altLang="en-US"/>
            </a:p>
          </p:txBody>
        </p:sp>
        <p:sp>
          <p:nvSpPr>
            <p:cNvPr id="67629" name="Line 118"/>
            <p:cNvSpPr>
              <a:spLocks noChangeShapeType="1"/>
            </p:cNvSpPr>
            <p:nvPr/>
          </p:nvSpPr>
          <p:spPr bwMode="auto">
            <a:xfrm flipV="1">
              <a:off x="2744" y="2886"/>
              <a:ext cx="1724" cy="1"/>
            </a:xfrm>
            <a:prstGeom prst="line">
              <a:avLst/>
            </a:prstGeom>
            <a:noFill/>
            <a:ln w="12700">
              <a:solidFill>
                <a:schemeClr val="tx1"/>
              </a:solidFill>
              <a:round/>
              <a:headEnd/>
              <a:tailEnd/>
            </a:ln>
          </p:spPr>
          <p:txBody>
            <a:bodyPr/>
            <a:lstStyle/>
            <a:p>
              <a:endParaRPr lang="zh-CN" altLang="en-US"/>
            </a:p>
          </p:txBody>
        </p:sp>
        <p:sp>
          <p:nvSpPr>
            <p:cNvPr id="67630" name="Line 120"/>
            <p:cNvSpPr>
              <a:spLocks noChangeShapeType="1"/>
            </p:cNvSpPr>
            <p:nvPr/>
          </p:nvSpPr>
          <p:spPr bwMode="auto">
            <a:xfrm flipV="1">
              <a:off x="4558" y="2704"/>
              <a:ext cx="862" cy="1"/>
            </a:xfrm>
            <a:prstGeom prst="line">
              <a:avLst/>
            </a:prstGeom>
            <a:noFill/>
            <a:ln w="12700">
              <a:solidFill>
                <a:schemeClr val="tx1"/>
              </a:solidFill>
              <a:round/>
              <a:headEnd/>
              <a:tailEnd/>
            </a:ln>
          </p:spPr>
          <p:txBody>
            <a:bodyPr/>
            <a:lstStyle/>
            <a:p>
              <a:endParaRPr lang="zh-CN" altLang="en-US"/>
            </a:p>
          </p:txBody>
        </p:sp>
        <p:sp>
          <p:nvSpPr>
            <p:cNvPr id="67631" name="Line 121"/>
            <p:cNvSpPr>
              <a:spLocks noChangeShapeType="1"/>
            </p:cNvSpPr>
            <p:nvPr/>
          </p:nvSpPr>
          <p:spPr bwMode="auto">
            <a:xfrm>
              <a:off x="1111" y="3067"/>
              <a:ext cx="318" cy="0"/>
            </a:xfrm>
            <a:prstGeom prst="line">
              <a:avLst/>
            </a:prstGeom>
            <a:noFill/>
            <a:ln w="12700">
              <a:solidFill>
                <a:schemeClr val="tx1"/>
              </a:solidFill>
              <a:prstDash val="dash"/>
              <a:round/>
              <a:headEnd/>
              <a:tailEnd/>
            </a:ln>
          </p:spPr>
          <p:txBody>
            <a:bodyPr/>
            <a:lstStyle/>
            <a:p>
              <a:endParaRPr lang="zh-CN" altLang="en-US"/>
            </a:p>
          </p:txBody>
        </p:sp>
        <p:sp>
          <p:nvSpPr>
            <p:cNvPr id="67632" name="Line 123"/>
            <p:cNvSpPr>
              <a:spLocks noChangeShapeType="1"/>
            </p:cNvSpPr>
            <p:nvPr/>
          </p:nvSpPr>
          <p:spPr bwMode="auto">
            <a:xfrm flipV="1">
              <a:off x="1429" y="3067"/>
              <a:ext cx="3039" cy="0"/>
            </a:xfrm>
            <a:prstGeom prst="line">
              <a:avLst/>
            </a:prstGeom>
            <a:noFill/>
            <a:ln w="12700">
              <a:solidFill>
                <a:schemeClr val="tx1"/>
              </a:solidFill>
              <a:round/>
              <a:headEnd/>
              <a:tailEnd/>
            </a:ln>
          </p:spPr>
          <p:txBody>
            <a:bodyPr/>
            <a:lstStyle/>
            <a:p>
              <a:endParaRPr lang="zh-CN" altLang="en-US"/>
            </a:p>
          </p:txBody>
        </p:sp>
        <p:sp>
          <p:nvSpPr>
            <p:cNvPr id="67633" name="Line 125"/>
            <p:cNvSpPr>
              <a:spLocks noChangeShapeType="1"/>
            </p:cNvSpPr>
            <p:nvPr/>
          </p:nvSpPr>
          <p:spPr bwMode="auto">
            <a:xfrm flipV="1">
              <a:off x="4558" y="3249"/>
              <a:ext cx="862" cy="4"/>
            </a:xfrm>
            <a:prstGeom prst="line">
              <a:avLst/>
            </a:prstGeom>
            <a:noFill/>
            <a:ln w="12700">
              <a:solidFill>
                <a:schemeClr val="tx1"/>
              </a:solidFill>
              <a:prstDash val="dash"/>
              <a:round/>
              <a:headEnd/>
              <a:tailEnd/>
            </a:ln>
          </p:spPr>
          <p:txBody>
            <a:bodyPr/>
            <a:lstStyle/>
            <a:p>
              <a:endParaRPr lang="zh-CN" altLang="en-US"/>
            </a:p>
          </p:txBody>
        </p:sp>
        <p:sp>
          <p:nvSpPr>
            <p:cNvPr id="67634" name="Line 130"/>
            <p:cNvSpPr>
              <a:spLocks noChangeShapeType="1"/>
            </p:cNvSpPr>
            <p:nvPr/>
          </p:nvSpPr>
          <p:spPr bwMode="auto">
            <a:xfrm>
              <a:off x="2562" y="3657"/>
              <a:ext cx="1995" cy="10"/>
            </a:xfrm>
            <a:prstGeom prst="line">
              <a:avLst/>
            </a:prstGeom>
            <a:noFill/>
            <a:ln w="12700">
              <a:solidFill>
                <a:schemeClr val="tx1"/>
              </a:solidFill>
              <a:round/>
              <a:headEnd/>
              <a:tailEnd/>
            </a:ln>
          </p:spPr>
          <p:txBody>
            <a:bodyPr/>
            <a:lstStyle/>
            <a:p>
              <a:endParaRPr lang="zh-CN" altLang="en-US"/>
            </a:p>
          </p:txBody>
        </p:sp>
        <p:sp>
          <p:nvSpPr>
            <p:cNvPr id="67635" name="Line 133"/>
            <p:cNvSpPr>
              <a:spLocks noChangeShapeType="1"/>
            </p:cNvSpPr>
            <p:nvPr/>
          </p:nvSpPr>
          <p:spPr bwMode="auto">
            <a:xfrm>
              <a:off x="4558" y="3657"/>
              <a:ext cx="862" cy="0"/>
            </a:xfrm>
            <a:prstGeom prst="line">
              <a:avLst/>
            </a:prstGeom>
            <a:noFill/>
            <a:ln w="12700">
              <a:solidFill>
                <a:schemeClr val="tx1"/>
              </a:solidFill>
              <a:prstDash val="dash"/>
              <a:round/>
              <a:headEnd/>
              <a:tailEnd/>
            </a:ln>
          </p:spPr>
          <p:txBody>
            <a:bodyPr/>
            <a:lstStyle/>
            <a:p>
              <a:endParaRPr lang="zh-CN" altLang="en-US"/>
            </a:p>
          </p:txBody>
        </p:sp>
        <p:sp>
          <p:nvSpPr>
            <p:cNvPr id="67636" name="Line 134"/>
            <p:cNvSpPr>
              <a:spLocks noChangeShapeType="1"/>
            </p:cNvSpPr>
            <p:nvPr/>
          </p:nvSpPr>
          <p:spPr bwMode="auto">
            <a:xfrm>
              <a:off x="4648" y="3475"/>
              <a:ext cx="273" cy="0"/>
            </a:xfrm>
            <a:prstGeom prst="line">
              <a:avLst/>
            </a:prstGeom>
            <a:noFill/>
            <a:ln w="12700">
              <a:solidFill>
                <a:schemeClr val="tx1"/>
              </a:solidFill>
              <a:round/>
              <a:headEnd/>
              <a:tailEnd/>
            </a:ln>
          </p:spPr>
          <p:txBody>
            <a:bodyPr/>
            <a:lstStyle/>
            <a:p>
              <a:endParaRPr lang="zh-CN" altLang="en-US"/>
            </a:p>
          </p:txBody>
        </p:sp>
        <p:sp>
          <p:nvSpPr>
            <p:cNvPr id="67637" name="Text Box 135"/>
            <p:cNvSpPr txBox="1">
              <a:spLocks noChangeArrowheads="1"/>
            </p:cNvSpPr>
            <p:nvPr/>
          </p:nvSpPr>
          <p:spPr bwMode="auto">
            <a:xfrm>
              <a:off x="839" y="7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7638" name="Text Box 136"/>
            <p:cNvSpPr txBox="1">
              <a:spLocks noChangeArrowheads="1"/>
            </p:cNvSpPr>
            <p:nvPr/>
          </p:nvSpPr>
          <p:spPr bwMode="auto">
            <a:xfrm>
              <a:off x="304" y="993"/>
              <a:ext cx="9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M/IO(IO/M)</a:t>
              </a:r>
            </a:p>
          </p:txBody>
        </p:sp>
        <p:sp>
          <p:nvSpPr>
            <p:cNvPr id="67639" name="Text Box 137"/>
            <p:cNvSpPr txBox="1">
              <a:spLocks noChangeArrowheads="1"/>
            </p:cNvSpPr>
            <p:nvPr/>
          </p:nvSpPr>
          <p:spPr bwMode="auto">
            <a:xfrm>
              <a:off x="643" y="1184"/>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19</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6</a:t>
              </a:r>
            </a:p>
          </p:txBody>
        </p:sp>
        <p:sp>
          <p:nvSpPr>
            <p:cNvPr id="67640" name="Text Box 138"/>
            <p:cNvSpPr txBox="1">
              <a:spLocks noChangeArrowheads="1"/>
            </p:cNvSpPr>
            <p:nvPr/>
          </p:nvSpPr>
          <p:spPr bwMode="auto">
            <a:xfrm>
              <a:off x="587" y="1571"/>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BHE/S</a:t>
              </a:r>
              <a:r>
                <a:rPr lang="en-US" altLang="zh-CN" sz="2000" b="1" baseline="-25000">
                  <a:latin typeface="隶书" pitchFamily="49" charset="-122"/>
                  <a:ea typeface="隶书" pitchFamily="49" charset="-122"/>
                </a:rPr>
                <a:t>7</a:t>
              </a:r>
            </a:p>
          </p:txBody>
        </p:sp>
        <p:sp>
          <p:nvSpPr>
            <p:cNvPr id="67641" name="Text Box 139"/>
            <p:cNvSpPr txBox="1">
              <a:spLocks noChangeArrowheads="1"/>
            </p:cNvSpPr>
            <p:nvPr/>
          </p:nvSpPr>
          <p:spPr bwMode="auto">
            <a:xfrm>
              <a:off x="643" y="1366"/>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a:t>
              </a:r>
              <a:r>
                <a:rPr lang="en-US" altLang="zh-CN" sz="2000" b="1" baseline="-25000">
                  <a:latin typeface="隶书" pitchFamily="49" charset="-122"/>
                  <a:ea typeface="隶书" pitchFamily="49" charset="-122"/>
                </a:rPr>
                <a:t>16</a:t>
              </a:r>
              <a:r>
                <a:rPr lang="en-US" altLang="zh-CN" sz="2000" b="1">
                  <a:latin typeface="隶书" pitchFamily="49" charset="-122"/>
                  <a:ea typeface="隶书" pitchFamily="49" charset="-122"/>
                </a:rPr>
                <a:t>/S</a:t>
              </a:r>
              <a:r>
                <a:rPr lang="en-US" altLang="zh-CN" sz="2000" b="1" baseline="-25000">
                  <a:latin typeface="隶书" pitchFamily="49" charset="-122"/>
                  <a:ea typeface="隶书" pitchFamily="49" charset="-122"/>
                </a:rPr>
                <a:t>3</a:t>
              </a:r>
            </a:p>
          </p:txBody>
        </p:sp>
        <p:sp>
          <p:nvSpPr>
            <p:cNvPr id="67642" name="Text Box 140"/>
            <p:cNvSpPr txBox="1">
              <a:spLocks noChangeArrowheads="1"/>
            </p:cNvSpPr>
            <p:nvPr/>
          </p:nvSpPr>
          <p:spPr bwMode="auto">
            <a:xfrm>
              <a:off x="476" y="1934"/>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7643" name="Text Box 141"/>
            <p:cNvSpPr txBox="1">
              <a:spLocks noChangeArrowheads="1"/>
            </p:cNvSpPr>
            <p:nvPr/>
          </p:nvSpPr>
          <p:spPr bwMode="auto">
            <a:xfrm>
              <a:off x="295" y="2705"/>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写信号</a:t>
              </a:r>
              <a:r>
                <a:rPr lang="en-US" altLang="zh-CN" sz="2000" b="1">
                  <a:latin typeface="隶书" pitchFamily="49" charset="-122"/>
                  <a:ea typeface="隶书" pitchFamily="49" charset="-122"/>
                </a:rPr>
                <a:t>WR</a:t>
              </a:r>
            </a:p>
          </p:txBody>
        </p:sp>
        <p:sp>
          <p:nvSpPr>
            <p:cNvPr id="67644" name="Text Box 142"/>
            <p:cNvSpPr txBox="1">
              <a:spLocks noChangeArrowheads="1"/>
            </p:cNvSpPr>
            <p:nvPr/>
          </p:nvSpPr>
          <p:spPr bwMode="auto">
            <a:xfrm>
              <a:off x="68" y="2342"/>
              <a:ext cx="1134"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地址锁存</a:t>
              </a:r>
              <a:r>
                <a:rPr lang="en-US" altLang="zh-CN" sz="2000" b="1">
                  <a:latin typeface="隶书" pitchFamily="49" charset="-122"/>
                  <a:ea typeface="隶书" pitchFamily="49" charset="-122"/>
                </a:rPr>
                <a:t>ALE</a:t>
              </a:r>
            </a:p>
          </p:txBody>
        </p:sp>
        <p:sp>
          <p:nvSpPr>
            <p:cNvPr id="67645" name="Text Box 144"/>
            <p:cNvSpPr txBox="1">
              <a:spLocks noChangeArrowheads="1"/>
            </p:cNvSpPr>
            <p:nvPr/>
          </p:nvSpPr>
          <p:spPr bwMode="auto">
            <a:xfrm>
              <a:off x="68" y="3476"/>
              <a:ext cx="1270"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数据允许</a:t>
              </a:r>
              <a:r>
                <a:rPr lang="en-US" altLang="zh-CN" sz="2000" b="1">
                  <a:latin typeface="隶书" pitchFamily="49" charset="-122"/>
                  <a:ea typeface="隶书" pitchFamily="49" charset="-122"/>
                </a:rPr>
                <a:t>DEN</a:t>
              </a:r>
            </a:p>
          </p:txBody>
        </p:sp>
        <p:sp>
          <p:nvSpPr>
            <p:cNvPr id="67646" name="Line 145"/>
            <p:cNvSpPr>
              <a:spLocks noChangeShapeType="1"/>
            </p:cNvSpPr>
            <p:nvPr/>
          </p:nvSpPr>
          <p:spPr bwMode="auto">
            <a:xfrm>
              <a:off x="838" y="3525"/>
              <a:ext cx="273" cy="0"/>
            </a:xfrm>
            <a:prstGeom prst="line">
              <a:avLst/>
            </a:prstGeom>
            <a:noFill/>
            <a:ln w="12700">
              <a:solidFill>
                <a:schemeClr val="tx1"/>
              </a:solidFill>
              <a:round/>
              <a:headEnd/>
              <a:tailEnd/>
            </a:ln>
          </p:spPr>
          <p:txBody>
            <a:bodyPr/>
            <a:lstStyle/>
            <a:p>
              <a:endParaRPr lang="zh-CN" altLang="en-US"/>
            </a:p>
          </p:txBody>
        </p:sp>
        <p:sp>
          <p:nvSpPr>
            <p:cNvPr id="67647" name="Text Box 148"/>
            <p:cNvSpPr txBox="1">
              <a:spLocks noChangeArrowheads="1"/>
            </p:cNvSpPr>
            <p:nvPr/>
          </p:nvSpPr>
          <p:spPr bwMode="auto">
            <a:xfrm>
              <a:off x="295" y="3067"/>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数据</a:t>
              </a:r>
              <a:r>
                <a:rPr lang="en-US" altLang="zh-CN" sz="2000" b="1">
                  <a:latin typeface="隶书" pitchFamily="49" charset="-122"/>
                  <a:ea typeface="隶书" pitchFamily="49" charset="-122"/>
                </a:rPr>
                <a:t>DT/R</a:t>
              </a:r>
            </a:p>
          </p:txBody>
        </p:sp>
        <p:sp>
          <p:nvSpPr>
            <p:cNvPr id="67648" name="Line 149"/>
            <p:cNvSpPr>
              <a:spLocks noChangeShapeType="1"/>
            </p:cNvSpPr>
            <p:nvPr/>
          </p:nvSpPr>
          <p:spPr bwMode="auto">
            <a:xfrm>
              <a:off x="994" y="3121"/>
              <a:ext cx="72" cy="0"/>
            </a:xfrm>
            <a:prstGeom prst="line">
              <a:avLst/>
            </a:prstGeom>
            <a:noFill/>
            <a:ln w="12700">
              <a:solidFill>
                <a:schemeClr val="tx1"/>
              </a:solidFill>
              <a:round/>
              <a:headEnd/>
              <a:tailEnd/>
            </a:ln>
          </p:spPr>
          <p:txBody>
            <a:bodyPr/>
            <a:lstStyle/>
            <a:p>
              <a:endParaRPr lang="zh-CN" altLang="en-US"/>
            </a:p>
          </p:txBody>
        </p:sp>
        <p:sp>
          <p:nvSpPr>
            <p:cNvPr id="67649" name="Line 150"/>
            <p:cNvSpPr>
              <a:spLocks noChangeShapeType="1"/>
            </p:cNvSpPr>
            <p:nvPr/>
          </p:nvSpPr>
          <p:spPr bwMode="auto">
            <a:xfrm>
              <a:off x="1111" y="3249"/>
              <a:ext cx="227" cy="0"/>
            </a:xfrm>
            <a:prstGeom prst="line">
              <a:avLst/>
            </a:prstGeom>
            <a:noFill/>
            <a:ln w="12700">
              <a:solidFill>
                <a:schemeClr val="tx1"/>
              </a:solidFill>
              <a:prstDash val="dash"/>
              <a:round/>
              <a:headEnd/>
              <a:tailEnd/>
            </a:ln>
          </p:spPr>
          <p:txBody>
            <a:bodyPr/>
            <a:lstStyle/>
            <a:p>
              <a:endParaRPr lang="zh-CN" altLang="en-US"/>
            </a:p>
          </p:txBody>
        </p:sp>
        <p:sp>
          <p:nvSpPr>
            <p:cNvPr id="67650" name="Line 151"/>
            <p:cNvSpPr>
              <a:spLocks noChangeShapeType="1"/>
            </p:cNvSpPr>
            <p:nvPr/>
          </p:nvSpPr>
          <p:spPr bwMode="auto">
            <a:xfrm>
              <a:off x="913" y="2766"/>
              <a:ext cx="182" cy="0"/>
            </a:xfrm>
            <a:prstGeom prst="line">
              <a:avLst/>
            </a:prstGeom>
            <a:noFill/>
            <a:ln w="12700">
              <a:solidFill>
                <a:schemeClr val="tx1"/>
              </a:solidFill>
              <a:round/>
              <a:headEnd/>
              <a:tailEnd/>
            </a:ln>
          </p:spPr>
          <p:txBody>
            <a:bodyPr/>
            <a:lstStyle/>
            <a:p>
              <a:endParaRPr lang="zh-CN" altLang="en-US"/>
            </a:p>
          </p:txBody>
        </p:sp>
        <p:sp>
          <p:nvSpPr>
            <p:cNvPr id="67651" name="Line 152"/>
            <p:cNvSpPr>
              <a:spLocks noChangeShapeType="1"/>
            </p:cNvSpPr>
            <p:nvPr/>
          </p:nvSpPr>
          <p:spPr bwMode="auto">
            <a:xfrm>
              <a:off x="652" y="1632"/>
              <a:ext cx="232" cy="0"/>
            </a:xfrm>
            <a:prstGeom prst="line">
              <a:avLst/>
            </a:prstGeom>
            <a:noFill/>
            <a:ln w="12700">
              <a:solidFill>
                <a:schemeClr val="tx1"/>
              </a:solidFill>
              <a:round/>
              <a:headEnd/>
              <a:tailEnd/>
            </a:ln>
          </p:spPr>
          <p:txBody>
            <a:bodyPr/>
            <a:lstStyle/>
            <a:p>
              <a:endParaRPr lang="zh-CN" altLang="en-US"/>
            </a:p>
          </p:txBody>
        </p:sp>
        <p:sp>
          <p:nvSpPr>
            <p:cNvPr id="67652" name="Line 153"/>
            <p:cNvSpPr>
              <a:spLocks noChangeShapeType="1"/>
            </p:cNvSpPr>
            <p:nvPr/>
          </p:nvSpPr>
          <p:spPr bwMode="auto">
            <a:xfrm>
              <a:off x="557" y="1052"/>
              <a:ext cx="136" cy="0"/>
            </a:xfrm>
            <a:prstGeom prst="line">
              <a:avLst/>
            </a:prstGeom>
            <a:noFill/>
            <a:ln w="12700">
              <a:solidFill>
                <a:schemeClr val="tx1"/>
              </a:solidFill>
              <a:round/>
              <a:headEnd/>
              <a:tailEnd/>
            </a:ln>
          </p:spPr>
          <p:txBody>
            <a:bodyPr/>
            <a:lstStyle/>
            <a:p>
              <a:endParaRPr lang="zh-CN" altLang="en-US"/>
            </a:p>
          </p:txBody>
        </p:sp>
        <p:sp>
          <p:nvSpPr>
            <p:cNvPr id="67653" name="Line 154"/>
            <p:cNvSpPr>
              <a:spLocks noChangeShapeType="1"/>
            </p:cNvSpPr>
            <p:nvPr/>
          </p:nvSpPr>
          <p:spPr bwMode="auto">
            <a:xfrm>
              <a:off x="985" y="1049"/>
              <a:ext cx="136" cy="0"/>
            </a:xfrm>
            <a:prstGeom prst="line">
              <a:avLst/>
            </a:prstGeom>
            <a:noFill/>
            <a:ln w="12700">
              <a:solidFill>
                <a:schemeClr val="tx1"/>
              </a:solidFill>
              <a:round/>
              <a:headEnd/>
              <a:tailEnd/>
            </a:ln>
          </p:spPr>
          <p:txBody>
            <a:bodyPr/>
            <a:lstStyle/>
            <a:p>
              <a:endParaRPr lang="zh-CN" altLang="en-US"/>
            </a:p>
          </p:txBody>
        </p:sp>
        <p:sp>
          <p:nvSpPr>
            <p:cNvPr id="67654" name="Text Box 155"/>
            <p:cNvSpPr txBox="1">
              <a:spLocks noChangeArrowheads="1"/>
            </p:cNvSpPr>
            <p:nvPr/>
          </p:nvSpPr>
          <p:spPr bwMode="auto">
            <a:xfrm>
              <a:off x="2300" y="981"/>
              <a:ext cx="212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高读内存        低读</a:t>
              </a:r>
              <a:r>
                <a:rPr lang="en-US" altLang="zh-CN" sz="2000" b="1">
                  <a:latin typeface="隶书" pitchFamily="49" charset="-122"/>
                  <a:ea typeface="隶书" pitchFamily="49" charset="-122"/>
                </a:rPr>
                <a:t>IO</a:t>
              </a:r>
            </a:p>
          </p:txBody>
        </p:sp>
        <p:sp>
          <p:nvSpPr>
            <p:cNvPr id="67655" name="Text Box 158"/>
            <p:cNvSpPr txBox="1">
              <a:spLocks noChangeArrowheads="1"/>
            </p:cNvSpPr>
            <p:nvPr/>
          </p:nvSpPr>
          <p:spPr bwMode="auto">
            <a:xfrm>
              <a:off x="1892" y="1616"/>
              <a:ext cx="761"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BHE</a:t>
              </a:r>
              <a:r>
                <a:rPr lang="zh-CN" altLang="en-US" sz="2000" b="1">
                  <a:latin typeface="隶书" pitchFamily="49" charset="-122"/>
                  <a:ea typeface="隶书" pitchFamily="49" charset="-122"/>
                </a:rPr>
                <a:t>输出</a:t>
              </a:r>
            </a:p>
          </p:txBody>
        </p:sp>
        <p:sp>
          <p:nvSpPr>
            <p:cNvPr id="67656" name="Line 159"/>
            <p:cNvSpPr>
              <a:spLocks noChangeShapeType="1"/>
            </p:cNvSpPr>
            <p:nvPr/>
          </p:nvSpPr>
          <p:spPr bwMode="auto">
            <a:xfrm>
              <a:off x="1928" y="1661"/>
              <a:ext cx="272" cy="0"/>
            </a:xfrm>
            <a:prstGeom prst="line">
              <a:avLst/>
            </a:prstGeom>
            <a:noFill/>
            <a:ln w="12700">
              <a:solidFill>
                <a:schemeClr val="tx1"/>
              </a:solidFill>
              <a:round/>
              <a:headEnd/>
              <a:tailEnd/>
            </a:ln>
          </p:spPr>
          <p:txBody>
            <a:bodyPr/>
            <a:lstStyle/>
            <a:p>
              <a:endParaRPr lang="zh-CN" altLang="en-US"/>
            </a:p>
          </p:txBody>
        </p:sp>
        <p:sp>
          <p:nvSpPr>
            <p:cNvPr id="67657" name="Text Box 160"/>
            <p:cNvSpPr txBox="1">
              <a:spLocks noChangeArrowheads="1"/>
            </p:cNvSpPr>
            <p:nvPr/>
          </p:nvSpPr>
          <p:spPr bwMode="auto">
            <a:xfrm flipH="1">
              <a:off x="1485" y="1933"/>
              <a:ext cx="3420" cy="252"/>
            </a:xfrm>
            <a:prstGeom prst="rect">
              <a:avLst/>
            </a:prstGeom>
            <a:noFill/>
            <a:ln w="9525">
              <a:noFill/>
              <a:miter lim="800000"/>
              <a:headEnd/>
              <a:tailEnd/>
            </a:ln>
          </p:spPr>
          <p:txBody>
            <a:bodyPr wrap="square">
              <a:spAutoFit/>
            </a:bodyPr>
            <a:lstStyle/>
            <a:p>
              <a:pPr>
                <a:spcBef>
                  <a:spcPct val="50000"/>
                </a:spcBef>
              </a:pPr>
              <a:r>
                <a:rPr lang="zh-CN" altLang="en-US" sz="2000" b="1" dirty="0">
                  <a:latin typeface="隶书" pitchFamily="49" charset="-122"/>
                  <a:ea typeface="隶书" pitchFamily="49" charset="-122"/>
                </a:rPr>
                <a:t>    地址输出          数据输出</a:t>
              </a:r>
            </a:p>
          </p:txBody>
        </p:sp>
        <p:sp>
          <p:nvSpPr>
            <p:cNvPr id="67658" name="Line 161"/>
            <p:cNvSpPr>
              <a:spLocks noChangeShapeType="1"/>
            </p:cNvSpPr>
            <p:nvPr/>
          </p:nvSpPr>
          <p:spPr bwMode="auto">
            <a:xfrm flipV="1">
              <a:off x="4468" y="3067"/>
              <a:ext cx="952" cy="0"/>
            </a:xfrm>
            <a:prstGeom prst="line">
              <a:avLst/>
            </a:prstGeom>
            <a:noFill/>
            <a:ln w="12700">
              <a:solidFill>
                <a:schemeClr val="tx1"/>
              </a:solidFill>
              <a:prstDash val="dash"/>
              <a:round/>
              <a:headEnd/>
              <a:tailEnd/>
            </a:ln>
          </p:spPr>
          <p:txBody>
            <a:bodyPr/>
            <a:lstStyle/>
            <a:p>
              <a:endParaRPr lang="zh-CN" altLang="en-US"/>
            </a:p>
          </p:txBody>
        </p:sp>
        <p:sp>
          <p:nvSpPr>
            <p:cNvPr id="67660" name="Line 163"/>
            <p:cNvSpPr>
              <a:spLocks noChangeShapeType="1"/>
            </p:cNvSpPr>
            <p:nvPr/>
          </p:nvSpPr>
          <p:spPr bwMode="auto">
            <a:xfrm>
              <a:off x="1655" y="709"/>
              <a:ext cx="91" cy="226"/>
            </a:xfrm>
            <a:prstGeom prst="line">
              <a:avLst/>
            </a:prstGeom>
            <a:noFill/>
            <a:ln w="12700">
              <a:solidFill>
                <a:schemeClr val="tx1"/>
              </a:solidFill>
              <a:round/>
              <a:headEnd/>
              <a:tailEnd/>
            </a:ln>
          </p:spPr>
          <p:txBody>
            <a:bodyPr/>
            <a:lstStyle/>
            <a:p>
              <a:endParaRPr lang="zh-CN" altLang="en-US"/>
            </a:p>
          </p:txBody>
        </p:sp>
        <p:sp>
          <p:nvSpPr>
            <p:cNvPr id="67661" name="Line 172"/>
            <p:cNvSpPr>
              <a:spLocks noChangeShapeType="1"/>
            </p:cNvSpPr>
            <p:nvPr/>
          </p:nvSpPr>
          <p:spPr bwMode="auto">
            <a:xfrm>
              <a:off x="2335" y="709"/>
              <a:ext cx="91" cy="226"/>
            </a:xfrm>
            <a:prstGeom prst="line">
              <a:avLst/>
            </a:prstGeom>
            <a:noFill/>
            <a:ln w="12700">
              <a:solidFill>
                <a:schemeClr val="tx1"/>
              </a:solidFill>
              <a:round/>
              <a:headEnd/>
              <a:tailEnd/>
            </a:ln>
          </p:spPr>
          <p:txBody>
            <a:bodyPr/>
            <a:lstStyle/>
            <a:p>
              <a:endParaRPr lang="zh-CN" altLang="en-US"/>
            </a:p>
          </p:txBody>
        </p:sp>
        <p:sp>
          <p:nvSpPr>
            <p:cNvPr id="67662" name="Line 174"/>
            <p:cNvSpPr>
              <a:spLocks noChangeShapeType="1"/>
            </p:cNvSpPr>
            <p:nvPr/>
          </p:nvSpPr>
          <p:spPr bwMode="auto">
            <a:xfrm flipV="1">
              <a:off x="2018" y="709"/>
              <a:ext cx="91" cy="226"/>
            </a:xfrm>
            <a:prstGeom prst="line">
              <a:avLst/>
            </a:prstGeom>
            <a:noFill/>
            <a:ln w="12700">
              <a:solidFill>
                <a:schemeClr val="tx1"/>
              </a:solidFill>
              <a:round/>
              <a:headEnd/>
              <a:tailEnd/>
            </a:ln>
          </p:spPr>
          <p:txBody>
            <a:bodyPr/>
            <a:lstStyle/>
            <a:p>
              <a:endParaRPr lang="zh-CN" altLang="en-US"/>
            </a:p>
          </p:txBody>
        </p:sp>
        <p:sp>
          <p:nvSpPr>
            <p:cNvPr id="67663" name="Line 176"/>
            <p:cNvSpPr>
              <a:spLocks noChangeShapeType="1"/>
            </p:cNvSpPr>
            <p:nvPr/>
          </p:nvSpPr>
          <p:spPr bwMode="auto">
            <a:xfrm>
              <a:off x="3016" y="709"/>
              <a:ext cx="91" cy="226"/>
            </a:xfrm>
            <a:prstGeom prst="line">
              <a:avLst/>
            </a:prstGeom>
            <a:noFill/>
            <a:ln w="12700">
              <a:solidFill>
                <a:schemeClr val="tx1"/>
              </a:solidFill>
              <a:round/>
              <a:headEnd/>
              <a:tailEnd/>
            </a:ln>
          </p:spPr>
          <p:txBody>
            <a:bodyPr/>
            <a:lstStyle/>
            <a:p>
              <a:endParaRPr lang="zh-CN" altLang="en-US"/>
            </a:p>
          </p:txBody>
        </p:sp>
        <p:sp>
          <p:nvSpPr>
            <p:cNvPr id="67664" name="Line 178"/>
            <p:cNvSpPr>
              <a:spLocks noChangeShapeType="1"/>
            </p:cNvSpPr>
            <p:nvPr/>
          </p:nvSpPr>
          <p:spPr bwMode="auto">
            <a:xfrm flipV="1">
              <a:off x="2698" y="709"/>
              <a:ext cx="91" cy="226"/>
            </a:xfrm>
            <a:prstGeom prst="line">
              <a:avLst/>
            </a:prstGeom>
            <a:noFill/>
            <a:ln w="12700">
              <a:solidFill>
                <a:schemeClr val="tx1"/>
              </a:solidFill>
              <a:round/>
              <a:headEnd/>
              <a:tailEnd/>
            </a:ln>
          </p:spPr>
          <p:txBody>
            <a:bodyPr/>
            <a:lstStyle/>
            <a:p>
              <a:endParaRPr lang="zh-CN" altLang="en-US"/>
            </a:p>
          </p:txBody>
        </p:sp>
        <p:sp>
          <p:nvSpPr>
            <p:cNvPr id="67665" name="Line 180"/>
            <p:cNvSpPr>
              <a:spLocks noChangeShapeType="1"/>
            </p:cNvSpPr>
            <p:nvPr/>
          </p:nvSpPr>
          <p:spPr bwMode="auto">
            <a:xfrm>
              <a:off x="3696" y="709"/>
              <a:ext cx="91" cy="226"/>
            </a:xfrm>
            <a:prstGeom prst="line">
              <a:avLst/>
            </a:prstGeom>
            <a:noFill/>
            <a:ln w="12700">
              <a:solidFill>
                <a:schemeClr val="tx1"/>
              </a:solidFill>
              <a:round/>
              <a:headEnd/>
              <a:tailEnd/>
            </a:ln>
          </p:spPr>
          <p:txBody>
            <a:bodyPr/>
            <a:lstStyle/>
            <a:p>
              <a:endParaRPr lang="zh-CN" altLang="en-US"/>
            </a:p>
          </p:txBody>
        </p:sp>
        <p:sp>
          <p:nvSpPr>
            <p:cNvPr id="67666" name="Line 182"/>
            <p:cNvSpPr>
              <a:spLocks noChangeShapeType="1"/>
            </p:cNvSpPr>
            <p:nvPr/>
          </p:nvSpPr>
          <p:spPr bwMode="auto">
            <a:xfrm flipV="1">
              <a:off x="3379" y="709"/>
              <a:ext cx="91" cy="226"/>
            </a:xfrm>
            <a:prstGeom prst="line">
              <a:avLst/>
            </a:prstGeom>
            <a:noFill/>
            <a:ln w="12700">
              <a:solidFill>
                <a:schemeClr val="tx1"/>
              </a:solidFill>
              <a:round/>
              <a:headEnd/>
              <a:tailEnd/>
            </a:ln>
          </p:spPr>
          <p:txBody>
            <a:bodyPr/>
            <a:lstStyle/>
            <a:p>
              <a:endParaRPr lang="zh-CN" altLang="en-US"/>
            </a:p>
          </p:txBody>
        </p:sp>
        <p:sp>
          <p:nvSpPr>
            <p:cNvPr id="67667" name="Line 184"/>
            <p:cNvSpPr>
              <a:spLocks noChangeShapeType="1"/>
            </p:cNvSpPr>
            <p:nvPr/>
          </p:nvSpPr>
          <p:spPr bwMode="auto">
            <a:xfrm>
              <a:off x="4376" y="709"/>
              <a:ext cx="91" cy="226"/>
            </a:xfrm>
            <a:prstGeom prst="line">
              <a:avLst/>
            </a:prstGeom>
            <a:noFill/>
            <a:ln w="12700">
              <a:solidFill>
                <a:schemeClr val="tx1"/>
              </a:solidFill>
              <a:round/>
              <a:headEnd/>
              <a:tailEnd/>
            </a:ln>
          </p:spPr>
          <p:txBody>
            <a:bodyPr/>
            <a:lstStyle/>
            <a:p>
              <a:endParaRPr lang="zh-CN" altLang="en-US"/>
            </a:p>
          </p:txBody>
        </p:sp>
        <p:sp>
          <p:nvSpPr>
            <p:cNvPr id="67668" name="Line 186"/>
            <p:cNvSpPr>
              <a:spLocks noChangeShapeType="1"/>
            </p:cNvSpPr>
            <p:nvPr/>
          </p:nvSpPr>
          <p:spPr bwMode="auto">
            <a:xfrm flipV="1">
              <a:off x="4059" y="709"/>
              <a:ext cx="91" cy="226"/>
            </a:xfrm>
            <a:prstGeom prst="line">
              <a:avLst/>
            </a:prstGeom>
            <a:noFill/>
            <a:ln w="12700">
              <a:solidFill>
                <a:schemeClr val="tx1"/>
              </a:solidFill>
              <a:round/>
              <a:headEnd/>
              <a:tailEnd/>
            </a:ln>
          </p:spPr>
          <p:txBody>
            <a:bodyPr/>
            <a:lstStyle/>
            <a:p>
              <a:endParaRPr lang="zh-CN" altLang="en-US"/>
            </a:p>
          </p:txBody>
        </p:sp>
        <p:sp>
          <p:nvSpPr>
            <p:cNvPr id="67669" name="Line 188"/>
            <p:cNvSpPr>
              <a:spLocks noChangeShapeType="1"/>
            </p:cNvSpPr>
            <p:nvPr/>
          </p:nvSpPr>
          <p:spPr bwMode="auto">
            <a:xfrm flipV="1">
              <a:off x="4739" y="709"/>
              <a:ext cx="91" cy="226"/>
            </a:xfrm>
            <a:prstGeom prst="line">
              <a:avLst/>
            </a:prstGeom>
            <a:noFill/>
            <a:ln w="12700">
              <a:solidFill>
                <a:schemeClr val="tx1"/>
              </a:solidFill>
              <a:round/>
              <a:headEnd/>
              <a:tailEnd/>
            </a:ln>
          </p:spPr>
          <p:txBody>
            <a:bodyPr/>
            <a:lstStyle/>
            <a:p>
              <a:endParaRPr lang="zh-CN" altLang="en-US"/>
            </a:p>
          </p:txBody>
        </p:sp>
        <p:sp>
          <p:nvSpPr>
            <p:cNvPr id="67670" name="Line 189"/>
            <p:cNvSpPr>
              <a:spLocks noChangeShapeType="1"/>
            </p:cNvSpPr>
            <p:nvPr/>
          </p:nvSpPr>
          <p:spPr bwMode="auto">
            <a:xfrm>
              <a:off x="5057" y="709"/>
              <a:ext cx="91" cy="226"/>
            </a:xfrm>
            <a:prstGeom prst="line">
              <a:avLst/>
            </a:prstGeom>
            <a:noFill/>
            <a:ln w="12700">
              <a:solidFill>
                <a:schemeClr val="tx1"/>
              </a:solidFill>
              <a:round/>
              <a:headEnd/>
              <a:tailEnd/>
            </a:ln>
          </p:spPr>
          <p:txBody>
            <a:bodyPr/>
            <a:lstStyle/>
            <a:p>
              <a:endParaRPr lang="zh-CN" altLang="en-US"/>
            </a:p>
          </p:txBody>
        </p:sp>
        <p:sp>
          <p:nvSpPr>
            <p:cNvPr id="67671" name="Line 190"/>
            <p:cNvSpPr>
              <a:spLocks noChangeShapeType="1"/>
            </p:cNvSpPr>
            <p:nvPr/>
          </p:nvSpPr>
          <p:spPr bwMode="auto">
            <a:xfrm>
              <a:off x="2109" y="709"/>
              <a:ext cx="227" cy="0"/>
            </a:xfrm>
            <a:prstGeom prst="line">
              <a:avLst/>
            </a:prstGeom>
            <a:noFill/>
            <a:ln w="12700">
              <a:solidFill>
                <a:schemeClr val="tx1"/>
              </a:solidFill>
              <a:round/>
              <a:headEnd/>
              <a:tailEnd/>
            </a:ln>
          </p:spPr>
          <p:txBody>
            <a:bodyPr/>
            <a:lstStyle/>
            <a:p>
              <a:endParaRPr lang="zh-CN" altLang="en-US"/>
            </a:p>
          </p:txBody>
        </p:sp>
        <p:sp>
          <p:nvSpPr>
            <p:cNvPr id="67672" name="Line 191"/>
            <p:cNvSpPr>
              <a:spLocks noChangeShapeType="1"/>
            </p:cNvSpPr>
            <p:nvPr/>
          </p:nvSpPr>
          <p:spPr bwMode="auto">
            <a:xfrm>
              <a:off x="2789" y="709"/>
              <a:ext cx="227" cy="0"/>
            </a:xfrm>
            <a:prstGeom prst="line">
              <a:avLst/>
            </a:prstGeom>
            <a:noFill/>
            <a:ln w="12700">
              <a:solidFill>
                <a:schemeClr val="tx1"/>
              </a:solidFill>
              <a:round/>
              <a:headEnd/>
              <a:tailEnd/>
            </a:ln>
          </p:spPr>
          <p:txBody>
            <a:bodyPr/>
            <a:lstStyle/>
            <a:p>
              <a:endParaRPr lang="zh-CN" altLang="en-US"/>
            </a:p>
          </p:txBody>
        </p:sp>
        <p:sp>
          <p:nvSpPr>
            <p:cNvPr id="67673" name="Line 192"/>
            <p:cNvSpPr>
              <a:spLocks noChangeShapeType="1"/>
            </p:cNvSpPr>
            <p:nvPr/>
          </p:nvSpPr>
          <p:spPr bwMode="auto">
            <a:xfrm>
              <a:off x="3469" y="709"/>
              <a:ext cx="227" cy="0"/>
            </a:xfrm>
            <a:prstGeom prst="line">
              <a:avLst/>
            </a:prstGeom>
            <a:noFill/>
            <a:ln w="12700">
              <a:solidFill>
                <a:schemeClr val="tx1"/>
              </a:solidFill>
              <a:round/>
              <a:headEnd/>
              <a:tailEnd/>
            </a:ln>
          </p:spPr>
          <p:txBody>
            <a:bodyPr/>
            <a:lstStyle/>
            <a:p>
              <a:endParaRPr lang="zh-CN" altLang="en-US"/>
            </a:p>
          </p:txBody>
        </p:sp>
        <p:sp>
          <p:nvSpPr>
            <p:cNvPr id="67674" name="Line 193"/>
            <p:cNvSpPr>
              <a:spLocks noChangeShapeType="1"/>
            </p:cNvSpPr>
            <p:nvPr/>
          </p:nvSpPr>
          <p:spPr bwMode="auto">
            <a:xfrm>
              <a:off x="4150" y="709"/>
              <a:ext cx="227" cy="0"/>
            </a:xfrm>
            <a:prstGeom prst="line">
              <a:avLst/>
            </a:prstGeom>
            <a:noFill/>
            <a:ln w="12700">
              <a:solidFill>
                <a:schemeClr val="tx1"/>
              </a:solidFill>
              <a:round/>
              <a:headEnd/>
              <a:tailEnd/>
            </a:ln>
          </p:spPr>
          <p:txBody>
            <a:bodyPr/>
            <a:lstStyle/>
            <a:p>
              <a:endParaRPr lang="zh-CN" altLang="en-US"/>
            </a:p>
          </p:txBody>
        </p:sp>
        <p:sp>
          <p:nvSpPr>
            <p:cNvPr id="67675" name="Line 194"/>
            <p:cNvSpPr>
              <a:spLocks noChangeShapeType="1"/>
            </p:cNvSpPr>
            <p:nvPr/>
          </p:nvSpPr>
          <p:spPr bwMode="auto">
            <a:xfrm>
              <a:off x="4830" y="709"/>
              <a:ext cx="227" cy="0"/>
            </a:xfrm>
            <a:prstGeom prst="line">
              <a:avLst/>
            </a:prstGeom>
            <a:noFill/>
            <a:ln w="12700">
              <a:solidFill>
                <a:schemeClr val="tx1"/>
              </a:solidFill>
              <a:round/>
              <a:headEnd/>
              <a:tailEnd/>
            </a:ln>
          </p:spPr>
          <p:txBody>
            <a:bodyPr/>
            <a:lstStyle/>
            <a:p>
              <a:endParaRPr lang="zh-CN" altLang="en-US"/>
            </a:p>
          </p:txBody>
        </p:sp>
        <p:sp>
          <p:nvSpPr>
            <p:cNvPr id="67676" name="Line 195"/>
            <p:cNvSpPr>
              <a:spLocks noChangeShapeType="1"/>
            </p:cNvSpPr>
            <p:nvPr/>
          </p:nvSpPr>
          <p:spPr bwMode="auto">
            <a:xfrm>
              <a:off x="1746" y="935"/>
              <a:ext cx="272" cy="0"/>
            </a:xfrm>
            <a:prstGeom prst="line">
              <a:avLst/>
            </a:prstGeom>
            <a:noFill/>
            <a:ln w="12700">
              <a:solidFill>
                <a:schemeClr val="tx1"/>
              </a:solidFill>
              <a:round/>
              <a:headEnd/>
              <a:tailEnd/>
            </a:ln>
          </p:spPr>
          <p:txBody>
            <a:bodyPr/>
            <a:lstStyle/>
            <a:p>
              <a:endParaRPr lang="zh-CN" altLang="en-US"/>
            </a:p>
          </p:txBody>
        </p:sp>
        <p:sp>
          <p:nvSpPr>
            <p:cNvPr id="67677" name="Line 196"/>
            <p:cNvSpPr>
              <a:spLocks noChangeShapeType="1"/>
            </p:cNvSpPr>
            <p:nvPr/>
          </p:nvSpPr>
          <p:spPr bwMode="auto">
            <a:xfrm>
              <a:off x="2426" y="935"/>
              <a:ext cx="272" cy="0"/>
            </a:xfrm>
            <a:prstGeom prst="line">
              <a:avLst/>
            </a:prstGeom>
            <a:noFill/>
            <a:ln w="12700">
              <a:solidFill>
                <a:schemeClr val="tx1"/>
              </a:solidFill>
              <a:round/>
              <a:headEnd/>
              <a:tailEnd/>
            </a:ln>
          </p:spPr>
          <p:txBody>
            <a:bodyPr/>
            <a:lstStyle/>
            <a:p>
              <a:endParaRPr lang="zh-CN" altLang="en-US"/>
            </a:p>
          </p:txBody>
        </p:sp>
        <p:sp>
          <p:nvSpPr>
            <p:cNvPr id="67678" name="Line 197"/>
            <p:cNvSpPr>
              <a:spLocks noChangeShapeType="1"/>
            </p:cNvSpPr>
            <p:nvPr/>
          </p:nvSpPr>
          <p:spPr bwMode="auto">
            <a:xfrm>
              <a:off x="3107" y="935"/>
              <a:ext cx="272" cy="0"/>
            </a:xfrm>
            <a:prstGeom prst="line">
              <a:avLst/>
            </a:prstGeom>
            <a:noFill/>
            <a:ln w="12700">
              <a:solidFill>
                <a:schemeClr val="tx1"/>
              </a:solidFill>
              <a:round/>
              <a:headEnd/>
              <a:tailEnd/>
            </a:ln>
          </p:spPr>
          <p:txBody>
            <a:bodyPr/>
            <a:lstStyle/>
            <a:p>
              <a:endParaRPr lang="zh-CN" altLang="en-US"/>
            </a:p>
          </p:txBody>
        </p:sp>
        <p:sp>
          <p:nvSpPr>
            <p:cNvPr id="67679" name="Line 198"/>
            <p:cNvSpPr>
              <a:spLocks noChangeShapeType="1"/>
            </p:cNvSpPr>
            <p:nvPr/>
          </p:nvSpPr>
          <p:spPr bwMode="auto">
            <a:xfrm>
              <a:off x="3787" y="935"/>
              <a:ext cx="272" cy="0"/>
            </a:xfrm>
            <a:prstGeom prst="line">
              <a:avLst/>
            </a:prstGeom>
            <a:noFill/>
            <a:ln w="12700">
              <a:solidFill>
                <a:schemeClr val="tx1"/>
              </a:solidFill>
              <a:round/>
              <a:headEnd/>
              <a:tailEnd/>
            </a:ln>
          </p:spPr>
          <p:txBody>
            <a:bodyPr/>
            <a:lstStyle/>
            <a:p>
              <a:endParaRPr lang="zh-CN" altLang="en-US"/>
            </a:p>
          </p:txBody>
        </p:sp>
        <p:sp>
          <p:nvSpPr>
            <p:cNvPr id="67680" name="Line 199"/>
            <p:cNvSpPr>
              <a:spLocks noChangeShapeType="1"/>
            </p:cNvSpPr>
            <p:nvPr/>
          </p:nvSpPr>
          <p:spPr bwMode="auto">
            <a:xfrm>
              <a:off x="4468" y="935"/>
              <a:ext cx="272" cy="0"/>
            </a:xfrm>
            <a:prstGeom prst="line">
              <a:avLst/>
            </a:prstGeom>
            <a:noFill/>
            <a:ln w="12700">
              <a:solidFill>
                <a:schemeClr val="tx1"/>
              </a:solidFill>
              <a:round/>
              <a:headEnd/>
              <a:tailEnd/>
            </a:ln>
          </p:spPr>
          <p:txBody>
            <a:bodyPr/>
            <a:lstStyle/>
            <a:p>
              <a:endParaRPr lang="zh-CN" altLang="en-US"/>
            </a:p>
          </p:txBody>
        </p:sp>
        <p:sp>
          <p:nvSpPr>
            <p:cNvPr id="67681" name="Line 200"/>
            <p:cNvSpPr>
              <a:spLocks noChangeShapeType="1"/>
            </p:cNvSpPr>
            <p:nvPr/>
          </p:nvSpPr>
          <p:spPr bwMode="auto">
            <a:xfrm>
              <a:off x="5148" y="935"/>
              <a:ext cx="272" cy="0"/>
            </a:xfrm>
            <a:prstGeom prst="line">
              <a:avLst/>
            </a:prstGeom>
            <a:noFill/>
            <a:ln w="12700">
              <a:solidFill>
                <a:schemeClr val="tx1"/>
              </a:solidFill>
              <a:round/>
              <a:headEnd/>
              <a:tailEnd/>
            </a:ln>
          </p:spPr>
          <p:txBody>
            <a:bodyPr/>
            <a:lstStyle/>
            <a:p>
              <a:endParaRPr lang="zh-CN" altLang="en-US"/>
            </a:p>
          </p:txBody>
        </p:sp>
        <p:sp>
          <p:nvSpPr>
            <p:cNvPr id="67682" name="Line 201"/>
            <p:cNvSpPr>
              <a:spLocks noChangeShapeType="1"/>
            </p:cNvSpPr>
            <p:nvPr/>
          </p:nvSpPr>
          <p:spPr bwMode="auto">
            <a:xfrm flipV="1">
              <a:off x="1156" y="1207"/>
              <a:ext cx="363" cy="0"/>
            </a:xfrm>
            <a:prstGeom prst="line">
              <a:avLst/>
            </a:prstGeom>
            <a:noFill/>
            <a:ln w="12700">
              <a:solidFill>
                <a:schemeClr val="tx1"/>
              </a:solidFill>
              <a:round/>
              <a:headEnd/>
              <a:tailEnd/>
            </a:ln>
          </p:spPr>
          <p:txBody>
            <a:bodyPr/>
            <a:lstStyle/>
            <a:p>
              <a:endParaRPr lang="zh-CN" altLang="en-US"/>
            </a:p>
          </p:txBody>
        </p:sp>
        <p:sp>
          <p:nvSpPr>
            <p:cNvPr id="67683" name="Line 202"/>
            <p:cNvSpPr>
              <a:spLocks noChangeShapeType="1"/>
            </p:cNvSpPr>
            <p:nvPr/>
          </p:nvSpPr>
          <p:spPr bwMode="auto">
            <a:xfrm flipH="1" flipV="1">
              <a:off x="4921" y="1026"/>
              <a:ext cx="91" cy="181"/>
            </a:xfrm>
            <a:prstGeom prst="line">
              <a:avLst/>
            </a:prstGeom>
            <a:noFill/>
            <a:ln w="12700">
              <a:solidFill>
                <a:schemeClr val="tx1"/>
              </a:solidFill>
              <a:round/>
              <a:headEnd/>
              <a:tailEnd/>
            </a:ln>
          </p:spPr>
          <p:txBody>
            <a:bodyPr/>
            <a:lstStyle/>
            <a:p>
              <a:endParaRPr lang="zh-CN" altLang="en-US"/>
            </a:p>
          </p:txBody>
        </p:sp>
        <p:sp>
          <p:nvSpPr>
            <p:cNvPr id="67684" name="Line 203"/>
            <p:cNvSpPr>
              <a:spLocks noChangeShapeType="1"/>
            </p:cNvSpPr>
            <p:nvPr/>
          </p:nvSpPr>
          <p:spPr bwMode="auto">
            <a:xfrm flipV="1">
              <a:off x="4921" y="1026"/>
              <a:ext cx="91" cy="181"/>
            </a:xfrm>
            <a:prstGeom prst="line">
              <a:avLst/>
            </a:prstGeom>
            <a:noFill/>
            <a:ln w="12700">
              <a:solidFill>
                <a:schemeClr val="tx1"/>
              </a:solidFill>
              <a:round/>
              <a:headEnd/>
              <a:tailEnd/>
            </a:ln>
          </p:spPr>
          <p:txBody>
            <a:bodyPr/>
            <a:lstStyle/>
            <a:p>
              <a:endParaRPr lang="zh-CN" altLang="en-US"/>
            </a:p>
          </p:txBody>
        </p:sp>
        <p:sp>
          <p:nvSpPr>
            <p:cNvPr id="67685" name="Line 204"/>
            <p:cNvSpPr>
              <a:spLocks noChangeShapeType="1"/>
            </p:cNvSpPr>
            <p:nvPr/>
          </p:nvSpPr>
          <p:spPr bwMode="auto">
            <a:xfrm>
              <a:off x="5012" y="1026"/>
              <a:ext cx="408" cy="0"/>
            </a:xfrm>
            <a:prstGeom prst="line">
              <a:avLst/>
            </a:prstGeom>
            <a:noFill/>
            <a:ln w="12700">
              <a:solidFill>
                <a:schemeClr val="tx1"/>
              </a:solidFill>
              <a:round/>
              <a:headEnd/>
              <a:tailEnd/>
            </a:ln>
          </p:spPr>
          <p:txBody>
            <a:bodyPr/>
            <a:lstStyle/>
            <a:p>
              <a:endParaRPr lang="zh-CN" altLang="en-US"/>
            </a:p>
          </p:txBody>
        </p:sp>
        <p:sp>
          <p:nvSpPr>
            <p:cNvPr id="67686" name="Line 205"/>
            <p:cNvSpPr>
              <a:spLocks noChangeShapeType="1"/>
            </p:cNvSpPr>
            <p:nvPr/>
          </p:nvSpPr>
          <p:spPr bwMode="auto">
            <a:xfrm>
              <a:off x="5012" y="1207"/>
              <a:ext cx="408" cy="0"/>
            </a:xfrm>
            <a:prstGeom prst="line">
              <a:avLst/>
            </a:prstGeom>
            <a:noFill/>
            <a:ln w="12700">
              <a:solidFill>
                <a:schemeClr val="tx1"/>
              </a:solidFill>
              <a:round/>
              <a:headEnd/>
              <a:tailEnd/>
            </a:ln>
          </p:spPr>
          <p:txBody>
            <a:bodyPr/>
            <a:lstStyle/>
            <a:p>
              <a:endParaRPr lang="zh-CN" altLang="en-US"/>
            </a:p>
          </p:txBody>
        </p:sp>
        <p:sp>
          <p:nvSpPr>
            <p:cNvPr id="67687" name="Line 206"/>
            <p:cNvSpPr>
              <a:spLocks noChangeShapeType="1"/>
            </p:cNvSpPr>
            <p:nvPr/>
          </p:nvSpPr>
          <p:spPr bwMode="auto">
            <a:xfrm flipV="1">
              <a:off x="1156" y="1525"/>
              <a:ext cx="318" cy="0"/>
            </a:xfrm>
            <a:prstGeom prst="line">
              <a:avLst/>
            </a:prstGeom>
            <a:noFill/>
            <a:ln w="12700">
              <a:solidFill>
                <a:schemeClr val="tx1"/>
              </a:solidFill>
              <a:round/>
              <a:headEnd/>
              <a:tailEnd/>
            </a:ln>
          </p:spPr>
          <p:txBody>
            <a:bodyPr/>
            <a:lstStyle/>
            <a:p>
              <a:endParaRPr lang="zh-CN" altLang="en-US"/>
            </a:p>
          </p:txBody>
        </p:sp>
        <p:sp>
          <p:nvSpPr>
            <p:cNvPr id="67688" name="Line 207"/>
            <p:cNvSpPr>
              <a:spLocks noChangeShapeType="1"/>
            </p:cNvSpPr>
            <p:nvPr/>
          </p:nvSpPr>
          <p:spPr bwMode="auto">
            <a:xfrm>
              <a:off x="1792" y="1434"/>
              <a:ext cx="45" cy="91"/>
            </a:xfrm>
            <a:prstGeom prst="line">
              <a:avLst/>
            </a:prstGeom>
            <a:noFill/>
            <a:ln w="12700">
              <a:solidFill>
                <a:schemeClr val="tx1"/>
              </a:solidFill>
              <a:round/>
              <a:headEnd/>
              <a:tailEnd/>
            </a:ln>
          </p:spPr>
          <p:txBody>
            <a:bodyPr/>
            <a:lstStyle/>
            <a:p>
              <a:endParaRPr lang="zh-CN" altLang="en-US"/>
            </a:p>
          </p:txBody>
        </p:sp>
        <p:sp>
          <p:nvSpPr>
            <p:cNvPr id="67689" name="Line 208"/>
            <p:cNvSpPr>
              <a:spLocks noChangeShapeType="1"/>
            </p:cNvSpPr>
            <p:nvPr/>
          </p:nvSpPr>
          <p:spPr bwMode="auto">
            <a:xfrm flipV="1">
              <a:off x="1792" y="1344"/>
              <a:ext cx="45" cy="94"/>
            </a:xfrm>
            <a:prstGeom prst="line">
              <a:avLst/>
            </a:prstGeom>
            <a:noFill/>
            <a:ln w="12700">
              <a:solidFill>
                <a:schemeClr val="tx1"/>
              </a:solidFill>
              <a:round/>
              <a:headEnd/>
              <a:tailEnd/>
            </a:ln>
          </p:spPr>
          <p:txBody>
            <a:bodyPr/>
            <a:lstStyle/>
            <a:p>
              <a:endParaRPr lang="zh-CN" altLang="en-US"/>
            </a:p>
          </p:txBody>
        </p:sp>
        <p:sp>
          <p:nvSpPr>
            <p:cNvPr id="67690" name="Line 209"/>
            <p:cNvSpPr>
              <a:spLocks noChangeShapeType="1"/>
            </p:cNvSpPr>
            <p:nvPr/>
          </p:nvSpPr>
          <p:spPr bwMode="auto">
            <a:xfrm flipH="1" flipV="1">
              <a:off x="2562" y="1344"/>
              <a:ext cx="91" cy="181"/>
            </a:xfrm>
            <a:prstGeom prst="line">
              <a:avLst/>
            </a:prstGeom>
            <a:noFill/>
            <a:ln w="12700">
              <a:solidFill>
                <a:schemeClr val="tx1"/>
              </a:solidFill>
              <a:round/>
              <a:headEnd/>
              <a:tailEnd/>
            </a:ln>
          </p:spPr>
          <p:txBody>
            <a:bodyPr/>
            <a:lstStyle/>
            <a:p>
              <a:endParaRPr lang="zh-CN" altLang="en-US"/>
            </a:p>
          </p:txBody>
        </p:sp>
        <p:sp>
          <p:nvSpPr>
            <p:cNvPr id="67691" name="Line 210"/>
            <p:cNvSpPr>
              <a:spLocks noChangeShapeType="1"/>
            </p:cNvSpPr>
            <p:nvPr/>
          </p:nvSpPr>
          <p:spPr bwMode="auto">
            <a:xfrm flipV="1">
              <a:off x="2562" y="1344"/>
              <a:ext cx="91" cy="181"/>
            </a:xfrm>
            <a:prstGeom prst="line">
              <a:avLst/>
            </a:prstGeom>
            <a:noFill/>
            <a:ln w="12700">
              <a:solidFill>
                <a:schemeClr val="tx1"/>
              </a:solidFill>
              <a:round/>
              <a:headEnd/>
              <a:tailEnd/>
            </a:ln>
          </p:spPr>
          <p:txBody>
            <a:bodyPr/>
            <a:lstStyle/>
            <a:p>
              <a:endParaRPr lang="zh-CN" altLang="en-US"/>
            </a:p>
          </p:txBody>
        </p:sp>
        <p:sp>
          <p:nvSpPr>
            <p:cNvPr id="67692" name="Line 211"/>
            <p:cNvSpPr>
              <a:spLocks noChangeShapeType="1"/>
            </p:cNvSpPr>
            <p:nvPr/>
          </p:nvSpPr>
          <p:spPr bwMode="auto">
            <a:xfrm>
              <a:off x="2654" y="1344"/>
              <a:ext cx="2267" cy="0"/>
            </a:xfrm>
            <a:prstGeom prst="line">
              <a:avLst/>
            </a:prstGeom>
            <a:noFill/>
            <a:ln w="12700">
              <a:solidFill>
                <a:schemeClr val="tx1"/>
              </a:solidFill>
              <a:round/>
              <a:headEnd/>
              <a:tailEnd/>
            </a:ln>
          </p:spPr>
          <p:txBody>
            <a:bodyPr/>
            <a:lstStyle/>
            <a:p>
              <a:endParaRPr lang="zh-CN" altLang="en-US"/>
            </a:p>
          </p:txBody>
        </p:sp>
        <p:sp>
          <p:nvSpPr>
            <p:cNvPr id="67693" name="Line 212"/>
            <p:cNvSpPr>
              <a:spLocks noChangeShapeType="1"/>
            </p:cNvSpPr>
            <p:nvPr/>
          </p:nvSpPr>
          <p:spPr bwMode="auto">
            <a:xfrm>
              <a:off x="2654" y="1524"/>
              <a:ext cx="2267" cy="1"/>
            </a:xfrm>
            <a:prstGeom prst="line">
              <a:avLst/>
            </a:prstGeom>
            <a:noFill/>
            <a:ln w="12700">
              <a:solidFill>
                <a:schemeClr val="tx1"/>
              </a:solidFill>
              <a:round/>
              <a:headEnd/>
              <a:tailEnd/>
            </a:ln>
          </p:spPr>
          <p:txBody>
            <a:bodyPr/>
            <a:lstStyle/>
            <a:p>
              <a:endParaRPr lang="zh-CN" altLang="en-US"/>
            </a:p>
          </p:txBody>
        </p:sp>
        <p:sp>
          <p:nvSpPr>
            <p:cNvPr id="67694" name="Line 213"/>
            <p:cNvSpPr>
              <a:spLocks noChangeShapeType="1"/>
            </p:cNvSpPr>
            <p:nvPr/>
          </p:nvSpPr>
          <p:spPr bwMode="auto">
            <a:xfrm>
              <a:off x="4921" y="1344"/>
              <a:ext cx="45" cy="91"/>
            </a:xfrm>
            <a:prstGeom prst="line">
              <a:avLst/>
            </a:prstGeom>
            <a:noFill/>
            <a:ln w="12700">
              <a:solidFill>
                <a:schemeClr val="tx1"/>
              </a:solidFill>
              <a:round/>
              <a:headEnd/>
              <a:tailEnd/>
            </a:ln>
          </p:spPr>
          <p:txBody>
            <a:bodyPr/>
            <a:lstStyle/>
            <a:p>
              <a:endParaRPr lang="zh-CN" altLang="en-US"/>
            </a:p>
          </p:txBody>
        </p:sp>
        <p:sp>
          <p:nvSpPr>
            <p:cNvPr id="67695" name="Line 214"/>
            <p:cNvSpPr>
              <a:spLocks noChangeShapeType="1"/>
            </p:cNvSpPr>
            <p:nvPr/>
          </p:nvSpPr>
          <p:spPr bwMode="auto">
            <a:xfrm flipV="1">
              <a:off x="4921" y="1431"/>
              <a:ext cx="45" cy="94"/>
            </a:xfrm>
            <a:prstGeom prst="line">
              <a:avLst/>
            </a:prstGeom>
            <a:noFill/>
            <a:ln w="12700">
              <a:solidFill>
                <a:schemeClr val="tx1"/>
              </a:solidFill>
              <a:round/>
              <a:headEnd/>
              <a:tailEnd/>
            </a:ln>
          </p:spPr>
          <p:txBody>
            <a:bodyPr/>
            <a:lstStyle/>
            <a:p>
              <a:endParaRPr lang="zh-CN" altLang="en-US"/>
            </a:p>
          </p:txBody>
        </p:sp>
        <p:sp>
          <p:nvSpPr>
            <p:cNvPr id="67696" name="Line 215"/>
            <p:cNvSpPr>
              <a:spLocks noChangeShapeType="1"/>
            </p:cNvSpPr>
            <p:nvPr/>
          </p:nvSpPr>
          <p:spPr bwMode="auto">
            <a:xfrm flipH="1" flipV="1">
              <a:off x="1746" y="1661"/>
              <a:ext cx="91" cy="181"/>
            </a:xfrm>
            <a:prstGeom prst="line">
              <a:avLst/>
            </a:prstGeom>
            <a:noFill/>
            <a:ln w="12700">
              <a:solidFill>
                <a:schemeClr val="tx1"/>
              </a:solidFill>
              <a:round/>
              <a:headEnd/>
              <a:tailEnd/>
            </a:ln>
          </p:spPr>
          <p:txBody>
            <a:bodyPr/>
            <a:lstStyle/>
            <a:p>
              <a:endParaRPr lang="zh-CN" altLang="en-US"/>
            </a:p>
          </p:txBody>
        </p:sp>
        <p:sp>
          <p:nvSpPr>
            <p:cNvPr id="67697" name="Line 216"/>
            <p:cNvSpPr>
              <a:spLocks noChangeShapeType="1"/>
            </p:cNvSpPr>
            <p:nvPr/>
          </p:nvSpPr>
          <p:spPr bwMode="auto">
            <a:xfrm flipV="1">
              <a:off x="2562" y="1661"/>
              <a:ext cx="91" cy="181"/>
            </a:xfrm>
            <a:prstGeom prst="line">
              <a:avLst/>
            </a:prstGeom>
            <a:noFill/>
            <a:ln w="12700">
              <a:solidFill>
                <a:schemeClr val="tx1"/>
              </a:solidFill>
              <a:round/>
              <a:headEnd/>
              <a:tailEnd/>
            </a:ln>
          </p:spPr>
          <p:txBody>
            <a:bodyPr/>
            <a:lstStyle/>
            <a:p>
              <a:endParaRPr lang="zh-CN" altLang="en-US"/>
            </a:p>
          </p:txBody>
        </p:sp>
        <p:sp>
          <p:nvSpPr>
            <p:cNvPr id="67698" name="Line 217"/>
            <p:cNvSpPr>
              <a:spLocks noChangeShapeType="1"/>
            </p:cNvSpPr>
            <p:nvPr/>
          </p:nvSpPr>
          <p:spPr bwMode="auto">
            <a:xfrm>
              <a:off x="1791" y="2069"/>
              <a:ext cx="45" cy="91"/>
            </a:xfrm>
            <a:prstGeom prst="line">
              <a:avLst/>
            </a:prstGeom>
            <a:noFill/>
            <a:ln w="12700">
              <a:solidFill>
                <a:schemeClr val="tx1"/>
              </a:solidFill>
              <a:round/>
              <a:headEnd/>
              <a:tailEnd/>
            </a:ln>
          </p:spPr>
          <p:txBody>
            <a:bodyPr/>
            <a:lstStyle/>
            <a:p>
              <a:endParaRPr lang="zh-CN" altLang="en-US"/>
            </a:p>
          </p:txBody>
        </p:sp>
        <p:sp>
          <p:nvSpPr>
            <p:cNvPr id="67699" name="Line 218"/>
            <p:cNvSpPr>
              <a:spLocks noChangeShapeType="1"/>
            </p:cNvSpPr>
            <p:nvPr/>
          </p:nvSpPr>
          <p:spPr bwMode="auto">
            <a:xfrm flipV="1">
              <a:off x="1791" y="1979"/>
              <a:ext cx="45" cy="94"/>
            </a:xfrm>
            <a:prstGeom prst="line">
              <a:avLst/>
            </a:prstGeom>
            <a:noFill/>
            <a:ln w="12700">
              <a:solidFill>
                <a:schemeClr val="tx1"/>
              </a:solidFill>
              <a:round/>
              <a:headEnd/>
              <a:tailEnd/>
            </a:ln>
          </p:spPr>
          <p:txBody>
            <a:bodyPr/>
            <a:lstStyle/>
            <a:p>
              <a:endParaRPr lang="zh-CN" altLang="en-US"/>
            </a:p>
          </p:txBody>
        </p:sp>
        <p:sp>
          <p:nvSpPr>
            <p:cNvPr id="67700" name="Line 219"/>
            <p:cNvSpPr>
              <a:spLocks noChangeShapeType="1"/>
            </p:cNvSpPr>
            <p:nvPr/>
          </p:nvSpPr>
          <p:spPr bwMode="auto">
            <a:xfrm flipV="1">
              <a:off x="2563" y="2069"/>
              <a:ext cx="45" cy="94"/>
            </a:xfrm>
            <a:prstGeom prst="line">
              <a:avLst/>
            </a:prstGeom>
            <a:noFill/>
            <a:ln w="12700">
              <a:solidFill>
                <a:schemeClr val="tx1"/>
              </a:solidFill>
              <a:round/>
              <a:headEnd/>
              <a:tailEnd/>
            </a:ln>
          </p:spPr>
          <p:txBody>
            <a:bodyPr/>
            <a:lstStyle/>
            <a:p>
              <a:endParaRPr lang="zh-CN" altLang="en-US"/>
            </a:p>
          </p:txBody>
        </p:sp>
        <p:sp>
          <p:nvSpPr>
            <p:cNvPr id="67701" name="Line 220"/>
            <p:cNvSpPr>
              <a:spLocks noChangeShapeType="1"/>
            </p:cNvSpPr>
            <p:nvPr/>
          </p:nvSpPr>
          <p:spPr bwMode="auto">
            <a:xfrm>
              <a:off x="2563" y="1979"/>
              <a:ext cx="45" cy="91"/>
            </a:xfrm>
            <a:prstGeom prst="line">
              <a:avLst/>
            </a:prstGeom>
            <a:noFill/>
            <a:ln w="12700">
              <a:solidFill>
                <a:schemeClr val="tx1"/>
              </a:solidFill>
              <a:round/>
              <a:headEnd/>
              <a:tailEnd/>
            </a:ln>
          </p:spPr>
          <p:txBody>
            <a:bodyPr/>
            <a:lstStyle/>
            <a:p>
              <a:endParaRPr lang="zh-CN" altLang="en-US"/>
            </a:p>
          </p:txBody>
        </p:sp>
        <p:sp>
          <p:nvSpPr>
            <p:cNvPr id="67702" name="Line 221"/>
            <p:cNvSpPr>
              <a:spLocks noChangeShapeType="1"/>
            </p:cNvSpPr>
            <p:nvPr/>
          </p:nvSpPr>
          <p:spPr bwMode="auto">
            <a:xfrm>
              <a:off x="2610" y="2070"/>
              <a:ext cx="45" cy="91"/>
            </a:xfrm>
            <a:prstGeom prst="line">
              <a:avLst/>
            </a:prstGeom>
            <a:noFill/>
            <a:ln w="12700">
              <a:solidFill>
                <a:schemeClr val="tx1"/>
              </a:solidFill>
              <a:round/>
              <a:headEnd/>
              <a:tailEnd/>
            </a:ln>
          </p:spPr>
          <p:txBody>
            <a:bodyPr/>
            <a:lstStyle/>
            <a:p>
              <a:endParaRPr lang="zh-CN" altLang="en-US"/>
            </a:p>
          </p:txBody>
        </p:sp>
        <p:sp>
          <p:nvSpPr>
            <p:cNvPr id="67703" name="Line 222"/>
            <p:cNvSpPr>
              <a:spLocks noChangeShapeType="1"/>
            </p:cNvSpPr>
            <p:nvPr/>
          </p:nvSpPr>
          <p:spPr bwMode="auto">
            <a:xfrm flipV="1">
              <a:off x="2610" y="1980"/>
              <a:ext cx="45" cy="94"/>
            </a:xfrm>
            <a:prstGeom prst="line">
              <a:avLst/>
            </a:prstGeom>
            <a:noFill/>
            <a:ln w="12700">
              <a:solidFill>
                <a:schemeClr val="tx1"/>
              </a:solidFill>
              <a:round/>
              <a:headEnd/>
              <a:tailEnd/>
            </a:ln>
          </p:spPr>
          <p:txBody>
            <a:bodyPr/>
            <a:lstStyle/>
            <a:p>
              <a:endParaRPr lang="zh-CN" altLang="en-US"/>
            </a:p>
          </p:txBody>
        </p:sp>
        <p:sp>
          <p:nvSpPr>
            <p:cNvPr id="67704" name="Line 223"/>
            <p:cNvSpPr>
              <a:spLocks noChangeShapeType="1"/>
            </p:cNvSpPr>
            <p:nvPr/>
          </p:nvSpPr>
          <p:spPr bwMode="auto">
            <a:xfrm flipV="1">
              <a:off x="4967" y="2069"/>
              <a:ext cx="453" cy="0"/>
            </a:xfrm>
            <a:prstGeom prst="line">
              <a:avLst/>
            </a:prstGeom>
            <a:noFill/>
            <a:ln w="12700">
              <a:solidFill>
                <a:schemeClr val="tx1"/>
              </a:solidFill>
              <a:round/>
              <a:headEnd/>
              <a:tailEnd/>
            </a:ln>
          </p:spPr>
          <p:txBody>
            <a:bodyPr/>
            <a:lstStyle/>
            <a:p>
              <a:endParaRPr lang="zh-CN" altLang="en-US"/>
            </a:p>
          </p:txBody>
        </p:sp>
        <p:sp>
          <p:nvSpPr>
            <p:cNvPr id="67705" name="Line 224"/>
            <p:cNvSpPr>
              <a:spLocks noChangeShapeType="1"/>
            </p:cNvSpPr>
            <p:nvPr/>
          </p:nvSpPr>
          <p:spPr bwMode="auto">
            <a:xfrm flipV="1">
              <a:off x="4922" y="2069"/>
              <a:ext cx="45" cy="94"/>
            </a:xfrm>
            <a:prstGeom prst="line">
              <a:avLst/>
            </a:prstGeom>
            <a:noFill/>
            <a:ln w="12700">
              <a:solidFill>
                <a:schemeClr val="tx1"/>
              </a:solidFill>
              <a:round/>
              <a:headEnd/>
              <a:tailEnd/>
            </a:ln>
          </p:spPr>
          <p:txBody>
            <a:bodyPr/>
            <a:lstStyle/>
            <a:p>
              <a:endParaRPr lang="zh-CN" altLang="en-US"/>
            </a:p>
          </p:txBody>
        </p:sp>
        <p:sp>
          <p:nvSpPr>
            <p:cNvPr id="67706" name="Line 225"/>
            <p:cNvSpPr>
              <a:spLocks noChangeShapeType="1"/>
            </p:cNvSpPr>
            <p:nvPr/>
          </p:nvSpPr>
          <p:spPr bwMode="auto">
            <a:xfrm>
              <a:off x="4922" y="1979"/>
              <a:ext cx="45" cy="91"/>
            </a:xfrm>
            <a:prstGeom prst="line">
              <a:avLst/>
            </a:prstGeom>
            <a:noFill/>
            <a:ln w="12700">
              <a:solidFill>
                <a:schemeClr val="tx1"/>
              </a:solidFill>
              <a:round/>
              <a:headEnd/>
              <a:tailEnd/>
            </a:ln>
          </p:spPr>
          <p:txBody>
            <a:bodyPr/>
            <a:lstStyle/>
            <a:p>
              <a:endParaRPr lang="zh-CN" altLang="en-US"/>
            </a:p>
          </p:txBody>
        </p:sp>
        <p:sp>
          <p:nvSpPr>
            <p:cNvPr id="67707" name="Line 226"/>
            <p:cNvSpPr>
              <a:spLocks noChangeShapeType="1"/>
            </p:cNvSpPr>
            <p:nvPr/>
          </p:nvSpPr>
          <p:spPr bwMode="auto">
            <a:xfrm flipV="1">
              <a:off x="1565" y="2342"/>
              <a:ext cx="91" cy="181"/>
            </a:xfrm>
            <a:prstGeom prst="line">
              <a:avLst/>
            </a:prstGeom>
            <a:noFill/>
            <a:ln w="12700">
              <a:solidFill>
                <a:schemeClr val="tx1"/>
              </a:solidFill>
              <a:round/>
              <a:headEnd/>
              <a:tailEnd/>
            </a:ln>
          </p:spPr>
          <p:txBody>
            <a:bodyPr/>
            <a:lstStyle/>
            <a:p>
              <a:endParaRPr lang="zh-CN" altLang="en-US"/>
            </a:p>
          </p:txBody>
        </p:sp>
        <p:sp>
          <p:nvSpPr>
            <p:cNvPr id="67708" name="Line 227"/>
            <p:cNvSpPr>
              <a:spLocks noChangeShapeType="1"/>
            </p:cNvSpPr>
            <p:nvPr/>
          </p:nvSpPr>
          <p:spPr bwMode="auto">
            <a:xfrm flipH="1" flipV="1">
              <a:off x="2154" y="2342"/>
              <a:ext cx="91" cy="181"/>
            </a:xfrm>
            <a:prstGeom prst="line">
              <a:avLst/>
            </a:prstGeom>
            <a:noFill/>
            <a:ln w="12700">
              <a:solidFill>
                <a:schemeClr val="tx1"/>
              </a:solidFill>
              <a:round/>
              <a:headEnd/>
              <a:tailEnd/>
            </a:ln>
          </p:spPr>
          <p:txBody>
            <a:bodyPr/>
            <a:lstStyle/>
            <a:p>
              <a:endParaRPr lang="zh-CN" altLang="en-US"/>
            </a:p>
          </p:txBody>
        </p:sp>
        <p:sp>
          <p:nvSpPr>
            <p:cNvPr id="67709" name="Line 228"/>
            <p:cNvSpPr>
              <a:spLocks noChangeShapeType="1"/>
            </p:cNvSpPr>
            <p:nvPr/>
          </p:nvSpPr>
          <p:spPr bwMode="auto">
            <a:xfrm flipH="1" flipV="1">
              <a:off x="2653" y="2705"/>
              <a:ext cx="91" cy="181"/>
            </a:xfrm>
            <a:prstGeom prst="line">
              <a:avLst/>
            </a:prstGeom>
            <a:noFill/>
            <a:ln w="12700">
              <a:solidFill>
                <a:schemeClr val="tx1"/>
              </a:solidFill>
              <a:round/>
              <a:headEnd/>
              <a:tailEnd/>
            </a:ln>
          </p:spPr>
          <p:txBody>
            <a:bodyPr/>
            <a:lstStyle/>
            <a:p>
              <a:endParaRPr lang="zh-CN" altLang="en-US"/>
            </a:p>
          </p:txBody>
        </p:sp>
        <p:sp>
          <p:nvSpPr>
            <p:cNvPr id="67710" name="Line 229"/>
            <p:cNvSpPr>
              <a:spLocks noChangeShapeType="1"/>
            </p:cNvSpPr>
            <p:nvPr/>
          </p:nvSpPr>
          <p:spPr bwMode="auto">
            <a:xfrm flipV="1">
              <a:off x="4468" y="2705"/>
              <a:ext cx="91" cy="181"/>
            </a:xfrm>
            <a:prstGeom prst="line">
              <a:avLst/>
            </a:prstGeom>
            <a:noFill/>
            <a:ln w="12700">
              <a:solidFill>
                <a:schemeClr val="tx1"/>
              </a:solidFill>
              <a:round/>
              <a:headEnd/>
              <a:tailEnd/>
            </a:ln>
          </p:spPr>
          <p:txBody>
            <a:bodyPr/>
            <a:lstStyle/>
            <a:p>
              <a:endParaRPr lang="zh-CN" altLang="en-US"/>
            </a:p>
          </p:txBody>
        </p:sp>
        <p:sp>
          <p:nvSpPr>
            <p:cNvPr id="67711" name="Line 230"/>
            <p:cNvSpPr>
              <a:spLocks noChangeShapeType="1"/>
            </p:cNvSpPr>
            <p:nvPr/>
          </p:nvSpPr>
          <p:spPr bwMode="auto">
            <a:xfrm flipV="1">
              <a:off x="1338" y="3068"/>
              <a:ext cx="91" cy="181"/>
            </a:xfrm>
            <a:prstGeom prst="line">
              <a:avLst/>
            </a:prstGeom>
            <a:noFill/>
            <a:ln w="12700">
              <a:solidFill>
                <a:schemeClr val="tx1"/>
              </a:solidFill>
              <a:round/>
              <a:headEnd/>
              <a:tailEnd/>
            </a:ln>
          </p:spPr>
          <p:txBody>
            <a:bodyPr/>
            <a:lstStyle/>
            <a:p>
              <a:endParaRPr lang="zh-CN" altLang="en-US"/>
            </a:p>
          </p:txBody>
        </p:sp>
        <p:sp>
          <p:nvSpPr>
            <p:cNvPr id="67712" name="Line 231"/>
            <p:cNvSpPr>
              <a:spLocks noChangeShapeType="1"/>
            </p:cNvSpPr>
            <p:nvPr/>
          </p:nvSpPr>
          <p:spPr bwMode="auto">
            <a:xfrm flipH="1" flipV="1">
              <a:off x="4467" y="3068"/>
              <a:ext cx="91" cy="181"/>
            </a:xfrm>
            <a:prstGeom prst="line">
              <a:avLst/>
            </a:prstGeom>
            <a:noFill/>
            <a:ln w="12700">
              <a:solidFill>
                <a:schemeClr val="tx1"/>
              </a:solidFill>
              <a:round/>
              <a:headEnd/>
              <a:tailEnd/>
            </a:ln>
          </p:spPr>
          <p:txBody>
            <a:bodyPr/>
            <a:lstStyle/>
            <a:p>
              <a:endParaRPr lang="zh-CN" altLang="en-US"/>
            </a:p>
          </p:txBody>
        </p:sp>
        <p:sp>
          <p:nvSpPr>
            <p:cNvPr id="67713" name="Line 232"/>
            <p:cNvSpPr>
              <a:spLocks noChangeShapeType="1"/>
            </p:cNvSpPr>
            <p:nvPr/>
          </p:nvSpPr>
          <p:spPr bwMode="auto">
            <a:xfrm flipV="1">
              <a:off x="1429" y="3475"/>
              <a:ext cx="1043" cy="0"/>
            </a:xfrm>
            <a:prstGeom prst="line">
              <a:avLst/>
            </a:prstGeom>
            <a:noFill/>
            <a:ln w="12700">
              <a:solidFill>
                <a:schemeClr val="tx1"/>
              </a:solidFill>
              <a:round/>
              <a:headEnd/>
              <a:tailEnd/>
            </a:ln>
          </p:spPr>
          <p:txBody>
            <a:bodyPr/>
            <a:lstStyle/>
            <a:p>
              <a:endParaRPr lang="zh-CN" altLang="en-US"/>
            </a:p>
          </p:txBody>
        </p:sp>
        <p:sp>
          <p:nvSpPr>
            <p:cNvPr id="67714" name="Line 233"/>
            <p:cNvSpPr>
              <a:spLocks noChangeShapeType="1"/>
            </p:cNvSpPr>
            <p:nvPr/>
          </p:nvSpPr>
          <p:spPr bwMode="auto">
            <a:xfrm flipV="1">
              <a:off x="1338" y="3476"/>
              <a:ext cx="91" cy="181"/>
            </a:xfrm>
            <a:prstGeom prst="line">
              <a:avLst/>
            </a:prstGeom>
            <a:noFill/>
            <a:ln w="12700">
              <a:solidFill>
                <a:schemeClr val="tx1"/>
              </a:solidFill>
              <a:round/>
              <a:headEnd/>
              <a:tailEnd/>
            </a:ln>
          </p:spPr>
          <p:txBody>
            <a:bodyPr/>
            <a:lstStyle/>
            <a:p>
              <a:endParaRPr lang="zh-CN" altLang="en-US"/>
            </a:p>
          </p:txBody>
        </p:sp>
        <p:sp>
          <p:nvSpPr>
            <p:cNvPr id="67715" name="Line 234"/>
            <p:cNvSpPr>
              <a:spLocks noChangeShapeType="1"/>
            </p:cNvSpPr>
            <p:nvPr/>
          </p:nvSpPr>
          <p:spPr bwMode="auto">
            <a:xfrm>
              <a:off x="1111" y="3067"/>
              <a:ext cx="318" cy="0"/>
            </a:xfrm>
            <a:prstGeom prst="line">
              <a:avLst/>
            </a:prstGeom>
            <a:noFill/>
            <a:ln w="12700">
              <a:solidFill>
                <a:schemeClr val="tx1"/>
              </a:solidFill>
              <a:prstDash val="dash"/>
              <a:round/>
              <a:headEnd/>
              <a:tailEnd/>
            </a:ln>
          </p:spPr>
          <p:txBody>
            <a:bodyPr/>
            <a:lstStyle/>
            <a:p>
              <a:endParaRPr lang="zh-CN" altLang="en-US"/>
            </a:p>
          </p:txBody>
        </p:sp>
        <p:sp>
          <p:nvSpPr>
            <p:cNvPr id="67716" name="Line 235"/>
            <p:cNvSpPr>
              <a:spLocks noChangeShapeType="1"/>
            </p:cNvSpPr>
            <p:nvPr/>
          </p:nvSpPr>
          <p:spPr bwMode="auto">
            <a:xfrm>
              <a:off x="1111" y="3249"/>
              <a:ext cx="227" cy="0"/>
            </a:xfrm>
            <a:prstGeom prst="line">
              <a:avLst/>
            </a:prstGeom>
            <a:noFill/>
            <a:ln w="12700">
              <a:solidFill>
                <a:schemeClr val="tx1"/>
              </a:solidFill>
              <a:prstDash val="dash"/>
              <a:round/>
              <a:headEnd/>
              <a:tailEnd/>
            </a:ln>
          </p:spPr>
          <p:txBody>
            <a:bodyPr/>
            <a:lstStyle/>
            <a:p>
              <a:endParaRPr lang="zh-CN" altLang="en-US"/>
            </a:p>
          </p:txBody>
        </p:sp>
        <p:sp>
          <p:nvSpPr>
            <p:cNvPr id="67717" name="Line 236"/>
            <p:cNvSpPr>
              <a:spLocks noChangeShapeType="1"/>
            </p:cNvSpPr>
            <p:nvPr/>
          </p:nvSpPr>
          <p:spPr bwMode="auto">
            <a:xfrm>
              <a:off x="1111" y="3475"/>
              <a:ext cx="318" cy="0"/>
            </a:xfrm>
            <a:prstGeom prst="line">
              <a:avLst/>
            </a:prstGeom>
            <a:noFill/>
            <a:ln w="12700">
              <a:solidFill>
                <a:schemeClr val="tx1"/>
              </a:solidFill>
              <a:prstDash val="dash"/>
              <a:round/>
              <a:headEnd/>
              <a:tailEnd/>
            </a:ln>
          </p:spPr>
          <p:txBody>
            <a:bodyPr/>
            <a:lstStyle/>
            <a:p>
              <a:endParaRPr lang="zh-CN" altLang="en-US"/>
            </a:p>
          </p:txBody>
        </p:sp>
        <p:sp>
          <p:nvSpPr>
            <p:cNvPr id="67718" name="Line 237"/>
            <p:cNvSpPr>
              <a:spLocks noChangeShapeType="1"/>
            </p:cNvSpPr>
            <p:nvPr/>
          </p:nvSpPr>
          <p:spPr bwMode="auto">
            <a:xfrm>
              <a:off x="1111" y="3657"/>
              <a:ext cx="227" cy="0"/>
            </a:xfrm>
            <a:prstGeom prst="line">
              <a:avLst/>
            </a:prstGeom>
            <a:noFill/>
            <a:ln w="12700">
              <a:solidFill>
                <a:schemeClr val="tx1"/>
              </a:solidFill>
              <a:prstDash val="dash"/>
              <a:round/>
              <a:headEnd/>
              <a:tailEnd/>
            </a:ln>
          </p:spPr>
          <p:txBody>
            <a:bodyPr/>
            <a:lstStyle/>
            <a:p>
              <a:endParaRPr lang="zh-CN" altLang="en-US"/>
            </a:p>
          </p:txBody>
        </p:sp>
        <p:sp>
          <p:nvSpPr>
            <p:cNvPr id="67719" name="Line 238"/>
            <p:cNvSpPr>
              <a:spLocks noChangeShapeType="1"/>
            </p:cNvSpPr>
            <p:nvPr/>
          </p:nvSpPr>
          <p:spPr bwMode="auto">
            <a:xfrm flipH="1" flipV="1">
              <a:off x="2472" y="3476"/>
              <a:ext cx="91" cy="181"/>
            </a:xfrm>
            <a:prstGeom prst="line">
              <a:avLst/>
            </a:prstGeom>
            <a:noFill/>
            <a:ln w="12700">
              <a:solidFill>
                <a:schemeClr val="tx1"/>
              </a:solidFill>
              <a:round/>
              <a:headEnd/>
              <a:tailEnd/>
            </a:ln>
          </p:spPr>
          <p:txBody>
            <a:bodyPr/>
            <a:lstStyle/>
            <a:p>
              <a:endParaRPr lang="zh-CN" altLang="en-US"/>
            </a:p>
          </p:txBody>
        </p:sp>
        <p:sp>
          <p:nvSpPr>
            <p:cNvPr id="67720" name="Line 239"/>
            <p:cNvSpPr>
              <a:spLocks noChangeShapeType="1"/>
            </p:cNvSpPr>
            <p:nvPr/>
          </p:nvSpPr>
          <p:spPr bwMode="auto">
            <a:xfrm flipV="1">
              <a:off x="4557" y="3476"/>
              <a:ext cx="91" cy="181"/>
            </a:xfrm>
            <a:prstGeom prst="line">
              <a:avLst/>
            </a:prstGeom>
            <a:noFill/>
            <a:ln w="12700">
              <a:solidFill>
                <a:schemeClr val="tx1"/>
              </a:solidFill>
              <a:round/>
              <a:headEnd/>
              <a:tailEnd/>
            </a:ln>
          </p:spPr>
          <p:txBody>
            <a:bodyPr/>
            <a:lstStyle/>
            <a:p>
              <a:endParaRPr lang="zh-CN" altLang="en-US"/>
            </a:p>
          </p:txBody>
        </p:sp>
      </p:grpSp>
      <p:sp>
        <p:nvSpPr>
          <p:cNvPr id="259313" name="Rectangle 241"/>
          <p:cNvSpPr>
            <a:spLocks noChangeArrowheads="1"/>
          </p:cNvSpPr>
          <p:nvPr/>
        </p:nvSpPr>
        <p:spPr bwMode="auto">
          <a:xfrm>
            <a:off x="687388"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写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周期的时序</a:t>
            </a:r>
          </a:p>
        </p:txBody>
      </p:sp>
      <p:sp>
        <p:nvSpPr>
          <p:cNvPr id="67588" name="Rectangle 242"/>
          <p:cNvSpPr>
            <a:spLocks noChangeArrowheads="1"/>
          </p:cNvSpPr>
          <p:nvPr/>
        </p:nvSpPr>
        <p:spPr bwMode="auto">
          <a:xfrm>
            <a:off x="538163" y="6237288"/>
            <a:ext cx="8137525" cy="576262"/>
          </a:xfrm>
          <a:prstGeom prst="rect">
            <a:avLst/>
          </a:prstGeom>
          <a:noFill/>
          <a:ln w="9525">
            <a:noFill/>
            <a:miter lim="800000"/>
            <a:headEnd/>
            <a:tailEnd/>
          </a:ln>
        </p:spPr>
        <p:txBody>
          <a:bodyPr lIns="92075" tIns="46038" rIns="92075" bIns="46038" anchor="ctr"/>
          <a:lstStyle/>
          <a:p>
            <a:pPr algn="ctr"/>
            <a:r>
              <a:rPr lang="en-US" altLang="zh-CN" sz="2800" dirty="0">
                <a:solidFill>
                  <a:srgbClr val="0000FF"/>
                </a:solidFill>
                <a:latin typeface="隶书" pitchFamily="49" charset="-122"/>
                <a:ea typeface="隶书" pitchFamily="49" charset="-122"/>
              </a:rPr>
              <a:t>*</a:t>
            </a:r>
            <a:r>
              <a:rPr lang="zh-CN" altLang="en-US" sz="2800" dirty="0">
                <a:solidFill>
                  <a:srgbClr val="0000FF"/>
                </a:solidFill>
                <a:latin typeface="隶书" pitchFamily="49" charset="-122"/>
                <a:ea typeface="隶书" pitchFamily="49" charset="-122"/>
              </a:rPr>
              <a:t>最小模式来自</a:t>
            </a:r>
            <a:r>
              <a:rPr lang="en-US" altLang="zh-CN" sz="2800" dirty="0">
                <a:solidFill>
                  <a:srgbClr val="0000FF"/>
                </a:solidFill>
                <a:latin typeface="隶书" pitchFamily="49" charset="-122"/>
                <a:ea typeface="隶书" pitchFamily="49" charset="-122"/>
              </a:rPr>
              <a:t>CPU</a:t>
            </a:r>
            <a:r>
              <a:rPr lang="zh-CN" altLang="en-US" sz="2800" dirty="0">
                <a:solidFill>
                  <a:srgbClr val="0000FF"/>
                </a:solidFill>
                <a:latin typeface="隶书" pitchFamily="49" charset="-122"/>
                <a:ea typeface="隶书" pitchFamily="49" charset="-122"/>
              </a:rPr>
              <a:t>，最大模式来自</a:t>
            </a:r>
            <a:r>
              <a:rPr lang="en-US" altLang="zh-CN" sz="2800" dirty="0">
                <a:solidFill>
                  <a:srgbClr val="0000FF"/>
                </a:solidFill>
                <a:latin typeface="隶书" pitchFamily="49" charset="-122"/>
                <a:ea typeface="隶书" pitchFamily="49" charset="-122"/>
              </a:rPr>
              <a:t>8288</a:t>
            </a:r>
            <a:r>
              <a:rPr lang="zh-CN" altLang="en-US" sz="2800" dirty="0">
                <a:solidFill>
                  <a:srgbClr val="0000FF"/>
                </a:solidFill>
                <a:latin typeface="隶书" pitchFamily="49" charset="-122"/>
                <a:ea typeface="隶书" pitchFamily="49" charset="-122"/>
              </a:rPr>
              <a:t>总线控制器</a:t>
            </a:r>
          </a:p>
        </p:txBody>
      </p:sp>
      <p:cxnSp>
        <p:nvCxnSpPr>
          <p:cNvPr id="138" name="直接连接符 137"/>
          <p:cNvCxnSpPr/>
          <p:nvPr/>
        </p:nvCxnSpPr>
        <p:spPr>
          <a:xfrm>
            <a:off x="1785918" y="6072206"/>
            <a:ext cx="2571768" cy="1588"/>
          </a:xfrm>
          <a:prstGeom prst="line">
            <a:avLst/>
          </a:prstGeom>
        </p:spPr>
        <p:style>
          <a:lnRef idx="1">
            <a:schemeClr val="dk1"/>
          </a:lnRef>
          <a:fillRef idx="0">
            <a:schemeClr val="dk1"/>
          </a:fillRef>
          <a:effectRef idx="0">
            <a:schemeClr val="dk1"/>
          </a:effectRef>
          <a:fontRef idx="minor">
            <a:schemeClr val="tx1"/>
          </a:fontRef>
        </p:style>
      </p:cxnSp>
      <p:cxnSp>
        <p:nvCxnSpPr>
          <p:cNvPr id="139" name="直接连接符 138"/>
          <p:cNvCxnSpPr/>
          <p:nvPr/>
        </p:nvCxnSpPr>
        <p:spPr>
          <a:xfrm rot="16200000" flipH="1">
            <a:off x="4357686" y="6072206"/>
            <a:ext cx="214314" cy="214314"/>
          </a:xfrm>
          <a:prstGeom prst="line">
            <a:avLst/>
          </a:prstGeom>
        </p:spPr>
        <p:style>
          <a:lnRef idx="1">
            <a:schemeClr val="dk1"/>
          </a:lnRef>
          <a:fillRef idx="0">
            <a:schemeClr val="dk1"/>
          </a:fillRef>
          <a:effectRef idx="0">
            <a:schemeClr val="dk1"/>
          </a:effectRef>
          <a:fontRef idx="minor">
            <a:schemeClr val="tx1"/>
          </a:fontRef>
        </p:style>
      </p:cxnSp>
      <p:cxnSp>
        <p:nvCxnSpPr>
          <p:cNvPr id="140" name="直接连接符 139"/>
          <p:cNvCxnSpPr/>
          <p:nvPr/>
        </p:nvCxnSpPr>
        <p:spPr>
          <a:xfrm>
            <a:off x="4572000" y="6286520"/>
            <a:ext cx="1071570" cy="1588"/>
          </a:xfrm>
          <a:prstGeom prst="line">
            <a:avLst/>
          </a:prstGeom>
        </p:spPr>
        <p:style>
          <a:lnRef idx="1">
            <a:schemeClr val="dk1"/>
          </a:lnRef>
          <a:fillRef idx="0">
            <a:schemeClr val="dk1"/>
          </a:fillRef>
          <a:effectRef idx="0">
            <a:schemeClr val="dk1"/>
          </a:effectRef>
          <a:fontRef idx="minor">
            <a:schemeClr val="tx1"/>
          </a:fontRef>
        </p:style>
      </p:cxnSp>
      <p:cxnSp>
        <p:nvCxnSpPr>
          <p:cNvPr id="141" name="直接连接符 140"/>
          <p:cNvCxnSpPr/>
          <p:nvPr/>
        </p:nvCxnSpPr>
        <p:spPr>
          <a:xfrm rot="5400000" flipH="1" flipV="1">
            <a:off x="5607851" y="6107925"/>
            <a:ext cx="214314" cy="142876"/>
          </a:xfrm>
          <a:prstGeom prst="line">
            <a:avLst/>
          </a:prstGeom>
        </p:spPr>
        <p:style>
          <a:lnRef idx="1">
            <a:schemeClr val="dk1"/>
          </a:lnRef>
          <a:fillRef idx="0">
            <a:schemeClr val="dk1"/>
          </a:fillRef>
          <a:effectRef idx="0">
            <a:schemeClr val="dk1"/>
          </a:effectRef>
          <a:fontRef idx="minor">
            <a:schemeClr val="tx1"/>
          </a:fontRef>
        </p:style>
      </p:cxnSp>
      <p:cxnSp>
        <p:nvCxnSpPr>
          <p:cNvPr id="142" name="直接连接符 141"/>
          <p:cNvCxnSpPr/>
          <p:nvPr/>
        </p:nvCxnSpPr>
        <p:spPr>
          <a:xfrm>
            <a:off x="5786446" y="6072206"/>
            <a:ext cx="2643206" cy="1588"/>
          </a:xfrm>
          <a:prstGeom prst="line">
            <a:avLst/>
          </a:prstGeom>
        </p:spPr>
        <p:style>
          <a:lnRef idx="1">
            <a:schemeClr val="dk1"/>
          </a:lnRef>
          <a:fillRef idx="0">
            <a:schemeClr val="dk1"/>
          </a:fillRef>
          <a:effectRef idx="0">
            <a:schemeClr val="dk1"/>
          </a:effectRef>
          <a:fontRef idx="minor">
            <a:schemeClr val="tx1"/>
          </a:fontRef>
        </p:style>
      </p:cxnSp>
      <p:sp>
        <p:nvSpPr>
          <p:cNvPr id="143" name="Text Box 273"/>
          <p:cNvSpPr txBox="1">
            <a:spLocks noChangeArrowheads="1"/>
          </p:cNvSpPr>
          <p:nvPr/>
        </p:nvSpPr>
        <p:spPr bwMode="auto">
          <a:xfrm>
            <a:off x="917559" y="5929330"/>
            <a:ext cx="1368425" cy="396875"/>
          </a:xfrm>
          <a:prstGeom prst="rect">
            <a:avLst/>
          </a:prstGeom>
          <a:noFill/>
          <a:ln w="9525">
            <a:noFill/>
            <a:miter lim="800000"/>
            <a:headEnd/>
            <a:tailEnd/>
          </a:ln>
        </p:spPr>
        <p:txBody>
          <a:bodyPr>
            <a:spAutoFit/>
          </a:bodyPr>
          <a:lstStyle/>
          <a:p>
            <a:pPr>
              <a:spcBef>
                <a:spcPct val="50000"/>
              </a:spcBef>
            </a:pPr>
            <a:r>
              <a:rPr lang="en-US" altLang="zh-CN" sz="2000" b="1" dirty="0">
                <a:latin typeface="隶书" pitchFamily="49" charset="-122"/>
                <a:ea typeface="隶书" pitchFamily="49" charset="-122"/>
              </a:rPr>
              <a:t>Ready</a:t>
            </a:r>
          </a:p>
        </p:txBody>
      </p:sp>
      <p:cxnSp>
        <p:nvCxnSpPr>
          <p:cNvPr id="149" name="直接连接符 148"/>
          <p:cNvCxnSpPr/>
          <p:nvPr/>
        </p:nvCxnSpPr>
        <p:spPr>
          <a:xfrm>
            <a:off x="4214810" y="3143248"/>
            <a:ext cx="3571900" cy="1588"/>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p:cNvCxnSpPr/>
          <p:nvPr/>
        </p:nvCxnSpPr>
        <p:spPr>
          <a:xfrm>
            <a:off x="4214810" y="3468870"/>
            <a:ext cx="3571900" cy="1588"/>
          </a:xfrm>
          <a:prstGeom prst="line">
            <a:avLst/>
          </a:prstGeom>
        </p:spPr>
        <p:style>
          <a:lnRef idx="1">
            <a:schemeClr val="dk1"/>
          </a:lnRef>
          <a:fillRef idx="0">
            <a:schemeClr val="dk1"/>
          </a:fillRef>
          <a:effectRef idx="0">
            <a:schemeClr val="dk1"/>
          </a:effectRef>
          <a:fontRef idx="minor">
            <a:schemeClr val="tx1"/>
          </a:fontRef>
        </p:style>
      </p:cxnSp>
      <p:sp>
        <p:nvSpPr>
          <p:cNvPr id="144" name="圆角矩形标注 143"/>
          <p:cNvSpPr/>
          <p:nvPr/>
        </p:nvSpPr>
        <p:spPr>
          <a:xfrm>
            <a:off x="1357290" y="2928934"/>
            <a:ext cx="3500430" cy="2786082"/>
          </a:xfrm>
          <a:prstGeom prst="wedgeRoundRectCallout">
            <a:avLst>
              <a:gd name="adj1" fmla="val 94949"/>
              <a:gd name="adj2" fmla="val -22284"/>
              <a:gd name="adj3" fmla="val 16667"/>
            </a:avLst>
          </a:prstGeom>
        </p:spPr>
        <p:style>
          <a:lnRef idx="0">
            <a:schemeClr val="accent5"/>
          </a:lnRef>
          <a:fillRef idx="3">
            <a:schemeClr val="accent5"/>
          </a:fillRef>
          <a:effectRef idx="3">
            <a:schemeClr val="accent5"/>
          </a:effectRef>
          <a:fontRef idx="minor">
            <a:schemeClr val="lt1"/>
          </a:fontRef>
        </p:style>
        <p:txBody>
          <a:bodyPr anchor="ctr"/>
          <a:lstStyle/>
          <a:p>
            <a:pPr>
              <a:defRPr/>
            </a:pPr>
            <a:r>
              <a:rPr lang="en-US" altLang="zh-CN" sz="2400" u="sng" dirty="0">
                <a:solidFill>
                  <a:srgbClr val="0000FF"/>
                </a:solidFill>
                <a:latin typeface="隶书" pitchFamily="49" charset="-122"/>
                <a:ea typeface="隶书" pitchFamily="49" charset="-122"/>
              </a:rPr>
              <a:t>T3</a:t>
            </a:r>
            <a:r>
              <a:rPr lang="zh-CN" altLang="en-US" sz="2400" u="sng" dirty="0">
                <a:solidFill>
                  <a:srgbClr val="0000FF"/>
                </a:solidFill>
                <a:latin typeface="隶书" pitchFamily="49" charset="-122"/>
                <a:ea typeface="隶书" pitchFamily="49" charset="-122"/>
              </a:rPr>
              <a:t>、</a:t>
            </a:r>
            <a:r>
              <a:rPr lang="en-US" altLang="zh-CN" sz="2400" u="sng" dirty="0" err="1">
                <a:solidFill>
                  <a:srgbClr val="0000FF"/>
                </a:solidFill>
                <a:latin typeface="隶书" pitchFamily="49" charset="-122"/>
                <a:ea typeface="隶书" pitchFamily="49" charset="-122"/>
              </a:rPr>
              <a:t>Tw</a:t>
            </a:r>
            <a:r>
              <a:rPr lang="zh-CN" altLang="en-US" sz="2400" u="sng" dirty="0">
                <a:solidFill>
                  <a:srgbClr val="0000FF"/>
                </a:solidFill>
                <a:latin typeface="隶书" pitchFamily="49" charset="-122"/>
                <a:ea typeface="隶书" pitchFamily="49" charset="-122"/>
              </a:rPr>
              <a:t>状态：</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、保持数据输出，直到存储器或</a:t>
            </a:r>
            <a:r>
              <a:rPr lang="en-US" altLang="zh-CN" sz="2400" dirty="0">
                <a:solidFill>
                  <a:schemeClr val="tx1"/>
                </a:solidFill>
                <a:latin typeface="隶书" pitchFamily="49" charset="-122"/>
                <a:ea typeface="隶书" pitchFamily="49" charset="-122"/>
              </a:rPr>
              <a:t>IO</a:t>
            </a:r>
            <a:r>
              <a:rPr lang="zh-CN" altLang="en-US" sz="2400" dirty="0">
                <a:solidFill>
                  <a:schemeClr val="tx1"/>
                </a:solidFill>
                <a:latin typeface="隶书" pitchFamily="49" charset="-122"/>
                <a:ea typeface="隶书" pitchFamily="49" charset="-122"/>
              </a:rPr>
              <a:t>响应；</a:t>
            </a:r>
            <a:endParaRPr lang="en-US" altLang="zh-CN" sz="2400" dirty="0">
              <a:solidFill>
                <a:schemeClr val="tx1"/>
              </a:solidFill>
              <a:latin typeface="隶书" pitchFamily="49" charset="-122"/>
              <a:ea typeface="隶书" pitchFamily="49" charset="-122"/>
            </a:endParaRPr>
          </a:p>
          <a:p>
            <a:pPr>
              <a:defRPr/>
            </a:pPr>
            <a:r>
              <a:rPr lang="en-US" altLang="zh-CN" sz="2400" u="sng" dirty="0">
                <a:solidFill>
                  <a:srgbClr val="0000FF"/>
                </a:solidFill>
                <a:latin typeface="隶书" pitchFamily="49" charset="-122"/>
                <a:ea typeface="隶书" pitchFamily="49" charset="-122"/>
              </a:rPr>
              <a:t>T4</a:t>
            </a:r>
            <a:r>
              <a:rPr lang="zh-CN" altLang="en-US" sz="2400" u="sng" dirty="0">
                <a:solidFill>
                  <a:srgbClr val="0000FF"/>
                </a:solidFill>
                <a:latin typeface="隶书" pitchFamily="49" charset="-122"/>
                <a:ea typeface="隶书" pitchFamily="49" charset="-122"/>
              </a:rPr>
              <a:t>状态：</a:t>
            </a:r>
            <a:endParaRPr lang="en-US" altLang="zh-CN" sz="2400" u="sng" dirty="0">
              <a:solidFill>
                <a:srgbClr val="0000FF"/>
              </a:solidFill>
              <a:latin typeface="隶书" pitchFamily="49" charset="-122"/>
              <a:ea typeface="隶书" pitchFamily="49" charset="-122"/>
            </a:endParaRPr>
          </a:p>
          <a:p>
            <a:pPr>
              <a:defRPr/>
            </a:pPr>
            <a:r>
              <a:rPr lang="en-US" altLang="zh-CN" sz="2400" dirty="0">
                <a:solidFill>
                  <a:schemeClr val="tx1"/>
                </a:solidFill>
                <a:latin typeface="隶书" pitchFamily="49" charset="-122"/>
                <a:ea typeface="隶书" pitchFamily="49" charset="-122"/>
              </a:rPr>
              <a:t>1</a:t>
            </a:r>
            <a:r>
              <a:rPr lang="zh-CN" altLang="en-US" sz="2400" dirty="0">
                <a:solidFill>
                  <a:schemeClr val="tx1"/>
                </a:solidFill>
                <a:latin typeface="隶书" pitchFamily="49" charset="-122"/>
                <a:ea typeface="隶书" pitchFamily="49" charset="-122"/>
              </a:rPr>
              <a:t>、结束写操作，所有三态线变高阻；</a:t>
            </a:r>
          </a:p>
        </p:txBody>
      </p:sp>
    </p:spTree>
  </p:cSld>
  <p:clrMapOvr>
    <a:masterClrMapping/>
  </p:clrMapOvr>
  <p:transition spd="slow">
    <p:randomBar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233" name="Rectangle 137"/>
          <p:cNvSpPr>
            <a:spLocks noChangeArrowheads="1"/>
          </p:cNvSpPr>
          <p:nvPr/>
        </p:nvSpPr>
        <p:spPr bwMode="auto">
          <a:xfrm>
            <a:off x="687388" y="115888"/>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复位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时序</a:t>
            </a:r>
          </a:p>
        </p:txBody>
      </p:sp>
      <p:grpSp>
        <p:nvGrpSpPr>
          <p:cNvPr id="68611" name="Group 267"/>
          <p:cNvGrpSpPr>
            <a:grpSpLocks/>
          </p:cNvGrpSpPr>
          <p:nvPr/>
        </p:nvGrpSpPr>
        <p:grpSpPr bwMode="auto">
          <a:xfrm>
            <a:off x="250825" y="765175"/>
            <a:ext cx="8353425" cy="2305050"/>
            <a:chOff x="158" y="482"/>
            <a:chExt cx="5262" cy="1452"/>
          </a:xfrm>
        </p:grpSpPr>
        <p:sp>
          <p:nvSpPr>
            <p:cNvPr id="68706" name="Line 5"/>
            <p:cNvSpPr>
              <a:spLocks noChangeShapeType="1"/>
            </p:cNvSpPr>
            <p:nvPr/>
          </p:nvSpPr>
          <p:spPr bwMode="auto">
            <a:xfrm>
              <a:off x="1156" y="754"/>
              <a:ext cx="181" cy="0"/>
            </a:xfrm>
            <a:prstGeom prst="line">
              <a:avLst/>
            </a:prstGeom>
            <a:noFill/>
            <a:ln w="12700">
              <a:solidFill>
                <a:schemeClr val="tx1"/>
              </a:solidFill>
              <a:round/>
              <a:headEnd/>
              <a:tailEnd/>
            </a:ln>
          </p:spPr>
          <p:txBody>
            <a:bodyPr/>
            <a:lstStyle/>
            <a:p>
              <a:endParaRPr lang="zh-CN" altLang="en-US"/>
            </a:p>
          </p:txBody>
        </p:sp>
        <p:sp>
          <p:nvSpPr>
            <p:cNvPr id="68707" name="Line 6"/>
            <p:cNvSpPr>
              <a:spLocks noChangeShapeType="1"/>
            </p:cNvSpPr>
            <p:nvPr/>
          </p:nvSpPr>
          <p:spPr bwMode="auto">
            <a:xfrm flipV="1">
              <a:off x="1338" y="528"/>
              <a:ext cx="91" cy="226"/>
            </a:xfrm>
            <a:prstGeom prst="line">
              <a:avLst/>
            </a:prstGeom>
            <a:noFill/>
            <a:ln w="12700">
              <a:solidFill>
                <a:schemeClr val="tx1"/>
              </a:solidFill>
              <a:round/>
              <a:headEnd/>
              <a:tailEnd/>
            </a:ln>
          </p:spPr>
          <p:txBody>
            <a:bodyPr/>
            <a:lstStyle/>
            <a:p>
              <a:endParaRPr lang="zh-CN" altLang="en-US"/>
            </a:p>
          </p:txBody>
        </p:sp>
        <p:sp>
          <p:nvSpPr>
            <p:cNvPr id="68708" name="Line 7"/>
            <p:cNvSpPr>
              <a:spLocks noChangeShapeType="1"/>
            </p:cNvSpPr>
            <p:nvPr/>
          </p:nvSpPr>
          <p:spPr bwMode="auto">
            <a:xfrm>
              <a:off x="1428" y="528"/>
              <a:ext cx="227" cy="0"/>
            </a:xfrm>
            <a:prstGeom prst="line">
              <a:avLst/>
            </a:prstGeom>
            <a:noFill/>
            <a:ln w="12700">
              <a:solidFill>
                <a:schemeClr val="tx1"/>
              </a:solidFill>
              <a:round/>
              <a:headEnd/>
              <a:tailEnd/>
            </a:ln>
          </p:spPr>
          <p:txBody>
            <a:bodyPr/>
            <a:lstStyle/>
            <a:p>
              <a:endParaRPr lang="zh-CN" altLang="en-US"/>
            </a:p>
          </p:txBody>
        </p:sp>
        <p:sp>
          <p:nvSpPr>
            <p:cNvPr id="68709" name="Line 16"/>
            <p:cNvSpPr>
              <a:spLocks noChangeShapeType="1"/>
            </p:cNvSpPr>
            <p:nvPr/>
          </p:nvSpPr>
          <p:spPr bwMode="auto">
            <a:xfrm>
              <a:off x="1156" y="1479"/>
              <a:ext cx="1225" cy="1"/>
            </a:xfrm>
            <a:prstGeom prst="line">
              <a:avLst/>
            </a:prstGeom>
            <a:noFill/>
            <a:ln w="12700">
              <a:solidFill>
                <a:schemeClr val="tx1"/>
              </a:solidFill>
              <a:round/>
              <a:headEnd/>
              <a:tailEnd/>
            </a:ln>
          </p:spPr>
          <p:txBody>
            <a:bodyPr/>
            <a:lstStyle/>
            <a:p>
              <a:endParaRPr lang="zh-CN" altLang="en-US"/>
            </a:p>
          </p:txBody>
        </p:sp>
        <p:sp>
          <p:nvSpPr>
            <p:cNvPr id="68710" name="Line 17"/>
            <p:cNvSpPr>
              <a:spLocks noChangeShapeType="1"/>
            </p:cNvSpPr>
            <p:nvPr/>
          </p:nvSpPr>
          <p:spPr bwMode="auto">
            <a:xfrm flipV="1">
              <a:off x="1156" y="1661"/>
              <a:ext cx="1225" cy="0"/>
            </a:xfrm>
            <a:prstGeom prst="line">
              <a:avLst/>
            </a:prstGeom>
            <a:noFill/>
            <a:ln w="12700">
              <a:solidFill>
                <a:schemeClr val="tx1"/>
              </a:solidFill>
              <a:round/>
              <a:headEnd/>
              <a:tailEnd/>
            </a:ln>
          </p:spPr>
          <p:txBody>
            <a:bodyPr/>
            <a:lstStyle/>
            <a:p>
              <a:endParaRPr lang="zh-CN" altLang="en-US"/>
            </a:p>
          </p:txBody>
        </p:sp>
        <p:sp>
          <p:nvSpPr>
            <p:cNvPr id="68711" name="Line 18"/>
            <p:cNvSpPr>
              <a:spLocks noChangeShapeType="1"/>
            </p:cNvSpPr>
            <p:nvPr/>
          </p:nvSpPr>
          <p:spPr bwMode="auto">
            <a:xfrm>
              <a:off x="2744" y="1569"/>
              <a:ext cx="2676" cy="1"/>
            </a:xfrm>
            <a:prstGeom prst="line">
              <a:avLst/>
            </a:prstGeom>
            <a:noFill/>
            <a:ln w="12700">
              <a:solidFill>
                <a:schemeClr val="tx1"/>
              </a:solidFill>
              <a:round/>
              <a:headEnd/>
              <a:tailEnd/>
            </a:ln>
          </p:spPr>
          <p:txBody>
            <a:bodyPr/>
            <a:lstStyle/>
            <a:p>
              <a:endParaRPr lang="zh-CN" altLang="en-US"/>
            </a:p>
          </p:txBody>
        </p:sp>
        <p:sp>
          <p:nvSpPr>
            <p:cNvPr id="68712" name="Line 20"/>
            <p:cNvSpPr>
              <a:spLocks noChangeShapeType="1"/>
            </p:cNvSpPr>
            <p:nvPr/>
          </p:nvSpPr>
          <p:spPr bwMode="auto">
            <a:xfrm flipV="1">
              <a:off x="1474" y="845"/>
              <a:ext cx="3946" cy="0"/>
            </a:xfrm>
            <a:prstGeom prst="line">
              <a:avLst/>
            </a:prstGeom>
            <a:noFill/>
            <a:ln w="12700">
              <a:solidFill>
                <a:schemeClr val="tx1"/>
              </a:solidFill>
              <a:round/>
              <a:headEnd/>
              <a:tailEnd/>
            </a:ln>
          </p:spPr>
          <p:txBody>
            <a:bodyPr/>
            <a:lstStyle/>
            <a:p>
              <a:endParaRPr lang="zh-CN" altLang="en-US"/>
            </a:p>
          </p:txBody>
        </p:sp>
        <p:sp>
          <p:nvSpPr>
            <p:cNvPr id="68713" name="Text Box 52"/>
            <p:cNvSpPr txBox="1">
              <a:spLocks noChangeArrowheads="1"/>
            </p:cNvSpPr>
            <p:nvPr/>
          </p:nvSpPr>
          <p:spPr bwMode="auto">
            <a:xfrm>
              <a:off x="839" y="528"/>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8714" name="Text Box 53"/>
            <p:cNvSpPr txBox="1">
              <a:spLocks noChangeArrowheads="1"/>
            </p:cNvSpPr>
            <p:nvPr/>
          </p:nvSpPr>
          <p:spPr bwMode="auto">
            <a:xfrm>
              <a:off x="691" y="812"/>
              <a:ext cx="535"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RESET</a:t>
              </a:r>
            </a:p>
          </p:txBody>
        </p:sp>
        <p:sp>
          <p:nvSpPr>
            <p:cNvPr id="68715" name="Text Box 54"/>
            <p:cNvSpPr txBox="1">
              <a:spLocks noChangeArrowheads="1"/>
            </p:cNvSpPr>
            <p:nvPr/>
          </p:nvSpPr>
          <p:spPr bwMode="auto">
            <a:xfrm>
              <a:off x="377" y="1131"/>
              <a:ext cx="86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内部</a:t>
              </a:r>
              <a:r>
                <a:rPr lang="en-US" altLang="zh-CN" sz="2000" b="1">
                  <a:latin typeface="隶书" pitchFamily="49" charset="-122"/>
                  <a:ea typeface="隶书" pitchFamily="49" charset="-122"/>
                </a:rPr>
                <a:t>RESET</a:t>
              </a:r>
              <a:endParaRPr lang="en-US" altLang="zh-CN" sz="2000" b="1" baseline="-25000">
                <a:latin typeface="隶书" pitchFamily="49" charset="-122"/>
                <a:ea typeface="隶书" pitchFamily="49" charset="-122"/>
              </a:endParaRPr>
            </a:p>
          </p:txBody>
        </p:sp>
        <p:sp>
          <p:nvSpPr>
            <p:cNvPr id="68716" name="Text Box 55"/>
            <p:cNvSpPr txBox="1">
              <a:spLocks noChangeArrowheads="1"/>
            </p:cNvSpPr>
            <p:nvPr/>
          </p:nvSpPr>
          <p:spPr bwMode="auto">
            <a:xfrm>
              <a:off x="158" y="1477"/>
              <a:ext cx="1406" cy="366"/>
            </a:xfrm>
            <a:prstGeom prst="rect">
              <a:avLst/>
            </a:prstGeom>
            <a:noFill/>
            <a:ln w="9525">
              <a:noFill/>
              <a:miter lim="800000"/>
              <a:headEnd/>
              <a:tailEnd/>
            </a:ln>
          </p:spPr>
          <p:txBody>
            <a:bodyPr>
              <a:spAutoFit/>
            </a:bodyPr>
            <a:lstStyle/>
            <a:p>
              <a:pPr algn="ctr">
                <a:lnSpc>
                  <a:spcPct val="80000"/>
                </a:lnSpc>
              </a:pPr>
              <a:r>
                <a:rPr lang="zh-CN" altLang="en-US" sz="2000" b="1">
                  <a:latin typeface="隶书" pitchFamily="49" charset="-122"/>
                  <a:ea typeface="隶书" pitchFamily="49" charset="-122"/>
                </a:rPr>
                <a:t>三态输出</a:t>
              </a:r>
            </a:p>
            <a:p>
              <a:pPr algn="ctr">
                <a:lnSpc>
                  <a:spcPct val="80000"/>
                </a:lnSpc>
              </a:pPr>
              <a:r>
                <a:rPr lang="en-US" altLang="zh-CN" sz="2000" b="1">
                  <a:latin typeface="隶书" pitchFamily="49" charset="-122"/>
                  <a:ea typeface="隶书" pitchFamily="49" charset="-122"/>
                </a:rPr>
                <a:t>(</a:t>
              </a:r>
              <a:r>
                <a:rPr lang="zh-CN" altLang="en-US" sz="2000" b="1">
                  <a:latin typeface="隶书" pitchFamily="49" charset="-122"/>
                  <a:ea typeface="隶书" pitchFamily="49" charset="-122"/>
                </a:rPr>
                <a:t>地址及数据总线</a:t>
              </a:r>
              <a:r>
                <a:rPr lang="en-US" altLang="zh-CN" sz="2000" b="1">
                  <a:latin typeface="隶书" pitchFamily="49" charset="-122"/>
                  <a:ea typeface="隶书" pitchFamily="49" charset="-122"/>
                </a:rPr>
                <a:t>)</a:t>
              </a:r>
              <a:endParaRPr lang="en-US" altLang="zh-CN" sz="2000" b="1" baseline="-25000">
                <a:latin typeface="隶书" pitchFamily="49" charset="-122"/>
                <a:ea typeface="隶书" pitchFamily="49" charset="-122"/>
              </a:endParaRPr>
            </a:p>
          </p:txBody>
        </p:sp>
        <p:sp>
          <p:nvSpPr>
            <p:cNvPr id="68717" name="Line 75"/>
            <p:cNvSpPr>
              <a:spLocks noChangeShapeType="1"/>
            </p:cNvSpPr>
            <p:nvPr/>
          </p:nvSpPr>
          <p:spPr bwMode="auto">
            <a:xfrm>
              <a:off x="1655" y="528"/>
              <a:ext cx="91" cy="226"/>
            </a:xfrm>
            <a:prstGeom prst="line">
              <a:avLst/>
            </a:prstGeom>
            <a:noFill/>
            <a:ln w="12700">
              <a:solidFill>
                <a:schemeClr val="tx1"/>
              </a:solidFill>
              <a:round/>
              <a:headEnd/>
              <a:tailEnd/>
            </a:ln>
          </p:spPr>
          <p:txBody>
            <a:bodyPr/>
            <a:lstStyle/>
            <a:p>
              <a:endParaRPr lang="zh-CN" altLang="en-US"/>
            </a:p>
          </p:txBody>
        </p:sp>
        <p:sp>
          <p:nvSpPr>
            <p:cNvPr id="68718" name="Line 76"/>
            <p:cNvSpPr>
              <a:spLocks noChangeShapeType="1"/>
            </p:cNvSpPr>
            <p:nvPr/>
          </p:nvSpPr>
          <p:spPr bwMode="auto">
            <a:xfrm>
              <a:off x="2335" y="528"/>
              <a:ext cx="91" cy="226"/>
            </a:xfrm>
            <a:prstGeom prst="line">
              <a:avLst/>
            </a:prstGeom>
            <a:noFill/>
            <a:ln w="12700">
              <a:solidFill>
                <a:schemeClr val="tx1"/>
              </a:solidFill>
              <a:round/>
              <a:headEnd/>
              <a:tailEnd/>
            </a:ln>
          </p:spPr>
          <p:txBody>
            <a:bodyPr/>
            <a:lstStyle/>
            <a:p>
              <a:endParaRPr lang="zh-CN" altLang="en-US"/>
            </a:p>
          </p:txBody>
        </p:sp>
        <p:sp>
          <p:nvSpPr>
            <p:cNvPr id="68719" name="Line 77"/>
            <p:cNvSpPr>
              <a:spLocks noChangeShapeType="1"/>
            </p:cNvSpPr>
            <p:nvPr/>
          </p:nvSpPr>
          <p:spPr bwMode="auto">
            <a:xfrm flipV="1">
              <a:off x="2018" y="528"/>
              <a:ext cx="91" cy="226"/>
            </a:xfrm>
            <a:prstGeom prst="line">
              <a:avLst/>
            </a:prstGeom>
            <a:noFill/>
            <a:ln w="12700">
              <a:solidFill>
                <a:schemeClr val="tx1"/>
              </a:solidFill>
              <a:round/>
              <a:headEnd/>
              <a:tailEnd/>
            </a:ln>
          </p:spPr>
          <p:txBody>
            <a:bodyPr/>
            <a:lstStyle/>
            <a:p>
              <a:endParaRPr lang="zh-CN" altLang="en-US"/>
            </a:p>
          </p:txBody>
        </p:sp>
        <p:sp>
          <p:nvSpPr>
            <p:cNvPr id="68720" name="Line 78"/>
            <p:cNvSpPr>
              <a:spLocks noChangeShapeType="1"/>
            </p:cNvSpPr>
            <p:nvPr/>
          </p:nvSpPr>
          <p:spPr bwMode="auto">
            <a:xfrm>
              <a:off x="3016" y="528"/>
              <a:ext cx="91" cy="226"/>
            </a:xfrm>
            <a:prstGeom prst="line">
              <a:avLst/>
            </a:prstGeom>
            <a:noFill/>
            <a:ln w="12700">
              <a:solidFill>
                <a:schemeClr val="tx1"/>
              </a:solidFill>
              <a:round/>
              <a:headEnd/>
              <a:tailEnd/>
            </a:ln>
          </p:spPr>
          <p:txBody>
            <a:bodyPr/>
            <a:lstStyle/>
            <a:p>
              <a:endParaRPr lang="zh-CN" altLang="en-US"/>
            </a:p>
          </p:txBody>
        </p:sp>
        <p:sp>
          <p:nvSpPr>
            <p:cNvPr id="68721" name="Line 79"/>
            <p:cNvSpPr>
              <a:spLocks noChangeShapeType="1"/>
            </p:cNvSpPr>
            <p:nvPr/>
          </p:nvSpPr>
          <p:spPr bwMode="auto">
            <a:xfrm flipV="1">
              <a:off x="2698" y="528"/>
              <a:ext cx="91" cy="226"/>
            </a:xfrm>
            <a:prstGeom prst="line">
              <a:avLst/>
            </a:prstGeom>
            <a:noFill/>
            <a:ln w="12700">
              <a:solidFill>
                <a:schemeClr val="tx1"/>
              </a:solidFill>
              <a:round/>
              <a:headEnd/>
              <a:tailEnd/>
            </a:ln>
          </p:spPr>
          <p:txBody>
            <a:bodyPr/>
            <a:lstStyle/>
            <a:p>
              <a:endParaRPr lang="zh-CN" altLang="en-US"/>
            </a:p>
          </p:txBody>
        </p:sp>
        <p:sp>
          <p:nvSpPr>
            <p:cNvPr id="68722" name="Line 80"/>
            <p:cNvSpPr>
              <a:spLocks noChangeShapeType="1"/>
            </p:cNvSpPr>
            <p:nvPr/>
          </p:nvSpPr>
          <p:spPr bwMode="auto">
            <a:xfrm>
              <a:off x="3696" y="528"/>
              <a:ext cx="91" cy="226"/>
            </a:xfrm>
            <a:prstGeom prst="line">
              <a:avLst/>
            </a:prstGeom>
            <a:noFill/>
            <a:ln w="12700">
              <a:solidFill>
                <a:schemeClr val="tx1"/>
              </a:solidFill>
              <a:round/>
              <a:headEnd/>
              <a:tailEnd/>
            </a:ln>
          </p:spPr>
          <p:txBody>
            <a:bodyPr/>
            <a:lstStyle/>
            <a:p>
              <a:endParaRPr lang="zh-CN" altLang="en-US"/>
            </a:p>
          </p:txBody>
        </p:sp>
        <p:sp>
          <p:nvSpPr>
            <p:cNvPr id="68723" name="Line 81"/>
            <p:cNvSpPr>
              <a:spLocks noChangeShapeType="1"/>
            </p:cNvSpPr>
            <p:nvPr/>
          </p:nvSpPr>
          <p:spPr bwMode="auto">
            <a:xfrm flipV="1">
              <a:off x="3379" y="528"/>
              <a:ext cx="91" cy="226"/>
            </a:xfrm>
            <a:prstGeom prst="line">
              <a:avLst/>
            </a:prstGeom>
            <a:noFill/>
            <a:ln w="12700">
              <a:solidFill>
                <a:schemeClr val="tx1"/>
              </a:solidFill>
              <a:round/>
              <a:headEnd/>
              <a:tailEnd/>
            </a:ln>
          </p:spPr>
          <p:txBody>
            <a:bodyPr/>
            <a:lstStyle/>
            <a:p>
              <a:endParaRPr lang="zh-CN" altLang="en-US"/>
            </a:p>
          </p:txBody>
        </p:sp>
        <p:sp>
          <p:nvSpPr>
            <p:cNvPr id="68724" name="Line 82"/>
            <p:cNvSpPr>
              <a:spLocks noChangeShapeType="1"/>
            </p:cNvSpPr>
            <p:nvPr/>
          </p:nvSpPr>
          <p:spPr bwMode="auto">
            <a:xfrm>
              <a:off x="4376" y="528"/>
              <a:ext cx="91" cy="226"/>
            </a:xfrm>
            <a:prstGeom prst="line">
              <a:avLst/>
            </a:prstGeom>
            <a:noFill/>
            <a:ln w="12700">
              <a:solidFill>
                <a:schemeClr val="tx1"/>
              </a:solidFill>
              <a:round/>
              <a:headEnd/>
              <a:tailEnd/>
            </a:ln>
          </p:spPr>
          <p:txBody>
            <a:bodyPr/>
            <a:lstStyle/>
            <a:p>
              <a:endParaRPr lang="zh-CN" altLang="en-US"/>
            </a:p>
          </p:txBody>
        </p:sp>
        <p:sp>
          <p:nvSpPr>
            <p:cNvPr id="68725" name="Line 83"/>
            <p:cNvSpPr>
              <a:spLocks noChangeShapeType="1"/>
            </p:cNvSpPr>
            <p:nvPr/>
          </p:nvSpPr>
          <p:spPr bwMode="auto">
            <a:xfrm flipV="1">
              <a:off x="4059" y="528"/>
              <a:ext cx="91" cy="226"/>
            </a:xfrm>
            <a:prstGeom prst="line">
              <a:avLst/>
            </a:prstGeom>
            <a:noFill/>
            <a:ln w="12700">
              <a:solidFill>
                <a:schemeClr val="tx1"/>
              </a:solidFill>
              <a:round/>
              <a:headEnd/>
              <a:tailEnd/>
            </a:ln>
          </p:spPr>
          <p:txBody>
            <a:bodyPr/>
            <a:lstStyle/>
            <a:p>
              <a:endParaRPr lang="zh-CN" altLang="en-US"/>
            </a:p>
          </p:txBody>
        </p:sp>
        <p:sp>
          <p:nvSpPr>
            <p:cNvPr id="68726" name="Line 84"/>
            <p:cNvSpPr>
              <a:spLocks noChangeShapeType="1"/>
            </p:cNvSpPr>
            <p:nvPr/>
          </p:nvSpPr>
          <p:spPr bwMode="auto">
            <a:xfrm flipV="1">
              <a:off x="4739" y="528"/>
              <a:ext cx="91" cy="226"/>
            </a:xfrm>
            <a:prstGeom prst="line">
              <a:avLst/>
            </a:prstGeom>
            <a:noFill/>
            <a:ln w="12700">
              <a:solidFill>
                <a:schemeClr val="tx1"/>
              </a:solidFill>
              <a:round/>
              <a:headEnd/>
              <a:tailEnd/>
            </a:ln>
          </p:spPr>
          <p:txBody>
            <a:bodyPr/>
            <a:lstStyle/>
            <a:p>
              <a:endParaRPr lang="zh-CN" altLang="en-US"/>
            </a:p>
          </p:txBody>
        </p:sp>
        <p:sp>
          <p:nvSpPr>
            <p:cNvPr id="68727" name="Line 85"/>
            <p:cNvSpPr>
              <a:spLocks noChangeShapeType="1"/>
            </p:cNvSpPr>
            <p:nvPr/>
          </p:nvSpPr>
          <p:spPr bwMode="auto">
            <a:xfrm>
              <a:off x="5057" y="528"/>
              <a:ext cx="91" cy="226"/>
            </a:xfrm>
            <a:prstGeom prst="line">
              <a:avLst/>
            </a:prstGeom>
            <a:noFill/>
            <a:ln w="12700">
              <a:solidFill>
                <a:schemeClr val="tx1"/>
              </a:solidFill>
              <a:round/>
              <a:headEnd/>
              <a:tailEnd/>
            </a:ln>
          </p:spPr>
          <p:txBody>
            <a:bodyPr/>
            <a:lstStyle/>
            <a:p>
              <a:endParaRPr lang="zh-CN" altLang="en-US"/>
            </a:p>
          </p:txBody>
        </p:sp>
        <p:sp>
          <p:nvSpPr>
            <p:cNvPr id="68728" name="Line 86"/>
            <p:cNvSpPr>
              <a:spLocks noChangeShapeType="1"/>
            </p:cNvSpPr>
            <p:nvPr/>
          </p:nvSpPr>
          <p:spPr bwMode="auto">
            <a:xfrm>
              <a:off x="2109" y="528"/>
              <a:ext cx="227" cy="0"/>
            </a:xfrm>
            <a:prstGeom prst="line">
              <a:avLst/>
            </a:prstGeom>
            <a:noFill/>
            <a:ln w="12700">
              <a:solidFill>
                <a:schemeClr val="tx1"/>
              </a:solidFill>
              <a:round/>
              <a:headEnd/>
              <a:tailEnd/>
            </a:ln>
          </p:spPr>
          <p:txBody>
            <a:bodyPr/>
            <a:lstStyle/>
            <a:p>
              <a:endParaRPr lang="zh-CN" altLang="en-US"/>
            </a:p>
          </p:txBody>
        </p:sp>
        <p:sp>
          <p:nvSpPr>
            <p:cNvPr id="68729" name="Line 87"/>
            <p:cNvSpPr>
              <a:spLocks noChangeShapeType="1"/>
            </p:cNvSpPr>
            <p:nvPr/>
          </p:nvSpPr>
          <p:spPr bwMode="auto">
            <a:xfrm>
              <a:off x="2789" y="528"/>
              <a:ext cx="227" cy="0"/>
            </a:xfrm>
            <a:prstGeom prst="line">
              <a:avLst/>
            </a:prstGeom>
            <a:noFill/>
            <a:ln w="12700">
              <a:solidFill>
                <a:schemeClr val="tx1"/>
              </a:solidFill>
              <a:round/>
              <a:headEnd/>
              <a:tailEnd/>
            </a:ln>
          </p:spPr>
          <p:txBody>
            <a:bodyPr/>
            <a:lstStyle/>
            <a:p>
              <a:endParaRPr lang="zh-CN" altLang="en-US"/>
            </a:p>
          </p:txBody>
        </p:sp>
        <p:sp>
          <p:nvSpPr>
            <p:cNvPr id="68730" name="Line 88"/>
            <p:cNvSpPr>
              <a:spLocks noChangeShapeType="1"/>
            </p:cNvSpPr>
            <p:nvPr/>
          </p:nvSpPr>
          <p:spPr bwMode="auto">
            <a:xfrm>
              <a:off x="3469" y="528"/>
              <a:ext cx="227" cy="0"/>
            </a:xfrm>
            <a:prstGeom prst="line">
              <a:avLst/>
            </a:prstGeom>
            <a:noFill/>
            <a:ln w="12700">
              <a:solidFill>
                <a:schemeClr val="tx1"/>
              </a:solidFill>
              <a:round/>
              <a:headEnd/>
              <a:tailEnd/>
            </a:ln>
          </p:spPr>
          <p:txBody>
            <a:bodyPr/>
            <a:lstStyle/>
            <a:p>
              <a:endParaRPr lang="zh-CN" altLang="en-US"/>
            </a:p>
          </p:txBody>
        </p:sp>
        <p:sp>
          <p:nvSpPr>
            <p:cNvPr id="68731" name="Line 89"/>
            <p:cNvSpPr>
              <a:spLocks noChangeShapeType="1"/>
            </p:cNvSpPr>
            <p:nvPr/>
          </p:nvSpPr>
          <p:spPr bwMode="auto">
            <a:xfrm>
              <a:off x="4150" y="528"/>
              <a:ext cx="227" cy="0"/>
            </a:xfrm>
            <a:prstGeom prst="line">
              <a:avLst/>
            </a:prstGeom>
            <a:noFill/>
            <a:ln w="12700">
              <a:solidFill>
                <a:schemeClr val="tx1"/>
              </a:solidFill>
              <a:round/>
              <a:headEnd/>
              <a:tailEnd/>
            </a:ln>
          </p:spPr>
          <p:txBody>
            <a:bodyPr/>
            <a:lstStyle/>
            <a:p>
              <a:endParaRPr lang="zh-CN" altLang="en-US"/>
            </a:p>
          </p:txBody>
        </p:sp>
        <p:sp>
          <p:nvSpPr>
            <p:cNvPr id="68732" name="Line 90"/>
            <p:cNvSpPr>
              <a:spLocks noChangeShapeType="1"/>
            </p:cNvSpPr>
            <p:nvPr/>
          </p:nvSpPr>
          <p:spPr bwMode="auto">
            <a:xfrm>
              <a:off x="4830" y="528"/>
              <a:ext cx="227" cy="0"/>
            </a:xfrm>
            <a:prstGeom prst="line">
              <a:avLst/>
            </a:prstGeom>
            <a:noFill/>
            <a:ln w="12700">
              <a:solidFill>
                <a:schemeClr val="tx1"/>
              </a:solidFill>
              <a:round/>
              <a:headEnd/>
              <a:tailEnd/>
            </a:ln>
          </p:spPr>
          <p:txBody>
            <a:bodyPr/>
            <a:lstStyle/>
            <a:p>
              <a:endParaRPr lang="zh-CN" altLang="en-US"/>
            </a:p>
          </p:txBody>
        </p:sp>
        <p:sp>
          <p:nvSpPr>
            <p:cNvPr id="68733" name="Line 91"/>
            <p:cNvSpPr>
              <a:spLocks noChangeShapeType="1"/>
            </p:cNvSpPr>
            <p:nvPr/>
          </p:nvSpPr>
          <p:spPr bwMode="auto">
            <a:xfrm>
              <a:off x="1746" y="754"/>
              <a:ext cx="272" cy="0"/>
            </a:xfrm>
            <a:prstGeom prst="line">
              <a:avLst/>
            </a:prstGeom>
            <a:noFill/>
            <a:ln w="12700">
              <a:solidFill>
                <a:schemeClr val="tx1"/>
              </a:solidFill>
              <a:round/>
              <a:headEnd/>
              <a:tailEnd/>
            </a:ln>
          </p:spPr>
          <p:txBody>
            <a:bodyPr/>
            <a:lstStyle/>
            <a:p>
              <a:endParaRPr lang="zh-CN" altLang="en-US"/>
            </a:p>
          </p:txBody>
        </p:sp>
        <p:sp>
          <p:nvSpPr>
            <p:cNvPr id="68734" name="Line 92"/>
            <p:cNvSpPr>
              <a:spLocks noChangeShapeType="1"/>
            </p:cNvSpPr>
            <p:nvPr/>
          </p:nvSpPr>
          <p:spPr bwMode="auto">
            <a:xfrm>
              <a:off x="2426" y="754"/>
              <a:ext cx="272" cy="0"/>
            </a:xfrm>
            <a:prstGeom prst="line">
              <a:avLst/>
            </a:prstGeom>
            <a:noFill/>
            <a:ln w="12700">
              <a:solidFill>
                <a:schemeClr val="tx1"/>
              </a:solidFill>
              <a:round/>
              <a:headEnd/>
              <a:tailEnd/>
            </a:ln>
          </p:spPr>
          <p:txBody>
            <a:bodyPr/>
            <a:lstStyle/>
            <a:p>
              <a:endParaRPr lang="zh-CN" altLang="en-US"/>
            </a:p>
          </p:txBody>
        </p:sp>
        <p:sp>
          <p:nvSpPr>
            <p:cNvPr id="68735" name="Line 93"/>
            <p:cNvSpPr>
              <a:spLocks noChangeShapeType="1"/>
            </p:cNvSpPr>
            <p:nvPr/>
          </p:nvSpPr>
          <p:spPr bwMode="auto">
            <a:xfrm>
              <a:off x="3107" y="754"/>
              <a:ext cx="272" cy="0"/>
            </a:xfrm>
            <a:prstGeom prst="line">
              <a:avLst/>
            </a:prstGeom>
            <a:noFill/>
            <a:ln w="12700">
              <a:solidFill>
                <a:schemeClr val="tx1"/>
              </a:solidFill>
              <a:round/>
              <a:headEnd/>
              <a:tailEnd/>
            </a:ln>
          </p:spPr>
          <p:txBody>
            <a:bodyPr/>
            <a:lstStyle/>
            <a:p>
              <a:endParaRPr lang="zh-CN" altLang="en-US"/>
            </a:p>
          </p:txBody>
        </p:sp>
        <p:sp>
          <p:nvSpPr>
            <p:cNvPr id="68736" name="Line 94"/>
            <p:cNvSpPr>
              <a:spLocks noChangeShapeType="1"/>
            </p:cNvSpPr>
            <p:nvPr/>
          </p:nvSpPr>
          <p:spPr bwMode="auto">
            <a:xfrm>
              <a:off x="3787" y="754"/>
              <a:ext cx="272" cy="0"/>
            </a:xfrm>
            <a:prstGeom prst="line">
              <a:avLst/>
            </a:prstGeom>
            <a:noFill/>
            <a:ln w="12700">
              <a:solidFill>
                <a:schemeClr val="tx1"/>
              </a:solidFill>
              <a:round/>
              <a:headEnd/>
              <a:tailEnd/>
            </a:ln>
          </p:spPr>
          <p:txBody>
            <a:bodyPr/>
            <a:lstStyle/>
            <a:p>
              <a:endParaRPr lang="zh-CN" altLang="en-US"/>
            </a:p>
          </p:txBody>
        </p:sp>
        <p:sp>
          <p:nvSpPr>
            <p:cNvPr id="68737" name="Line 95"/>
            <p:cNvSpPr>
              <a:spLocks noChangeShapeType="1"/>
            </p:cNvSpPr>
            <p:nvPr/>
          </p:nvSpPr>
          <p:spPr bwMode="auto">
            <a:xfrm>
              <a:off x="4468" y="754"/>
              <a:ext cx="272" cy="0"/>
            </a:xfrm>
            <a:prstGeom prst="line">
              <a:avLst/>
            </a:prstGeom>
            <a:noFill/>
            <a:ln w="12700">
              <a:solidFill>
                <a:schemeClr val="tx1"/>
              </a:solidFill>
              <a:round/>
              <a:headEnd/>
              <a:tailEnd/>
            </a:ln>
          </p:spPr>
          <p:txBody>
            <a:bodyPr/>
            <a:lstStyle/>
            <a:p>
              <a:endParaRPr lang="zh-CN" altLang="en-US"/>
            </a:p>
          </p:txBody>
        </p:sp>
        <p:sp>
          <p:nvSpPr>
            <p:cNvPr id="68738" name="Line 96"/>
            <p:cNvSpPr>
              <a:spLocks noChangeShapeType="1"/>
            </p:cNvSpPr>
            <p:nvPr/>
          </p:nvSpPr>
          <p:spPr bwMode="auto">
            <a:xfrm>
              <a:off x="5148" y="754"/>
              <a:ext cx="272" cy="0"/>
            </a:xfrm>
            <a:prstGeom prst="line">
              <a:avLst/>
            </a:prstGeom>
            <a:noFill/>
            <a:ln w="12700">
              <a:solidFill>
                <a:schemeClr val="tx1"/>
              </a:solidFill>
              <a:round/>
              <a:headEnd/>
              <a:tailEnd/>
            </a:ln>
          </p:spPr>
          <p:txBody>
            <a:bodyPr/>
            <a:lstStyle/>
            <a:p>
              <a:endParaRPr lang="zh-CN" altLang="en-US"/>
            </a:p>
          </p:txBody>
        </p:sp>
        <p:sp>
          <p:nvSpPr>
            <p:cNvPr id="68739" name="Line 97"/>
            <p:cNvSpPr>
              <a:spLocks noChangeShapeType="1"/>
            </p:cNvSpPr>
            <p:nvPr/>
          </p:nvSpPr>
          <p:spPr bwMode="auto">
            <a:xfrm flipV="1">
              <a:off x="1156" y="1026"/>
              <a:ext cx="227" cy="0"/>
            </a:xfrm>
            <a:prstGeom prst="line">
              <a:avLst/>
            </a:prstGeom>
            <a:noFill/>
            <a:ln w="12700">
              <a:solidFill>
                <a:schemeClr val="tx1"/>
              </a:solidFill>
              <a:round/>
              <a:headEnd/>
              <a:tailEnd/>
            </a:ln>
          </p:spPr>
          <p:txBody>
            <a:bodyPr/>
            <a:lstStyle/>
            <a:p>
              <a:endParaRPr lang="zh-CN" altLang="en-US"/>
            </a:p>
          </p:txBody>
        </p:sp>
        <p:sp>
          <p:nvSpPr>
            <p:cNvPr id="68740" name="Line 102"/>
            <p:cNvSpPr>
              <a:spLocks noChangeShapeType="1"/>
            </p:cNvSpPr>
            <p:nvPr/>
          </p:nvSpPr>
          <p:spPr bwMode="auto">
            <a:xfrm flipV="1">
              <a:off x="1156" y="1344"/>
              <a:ext cx="862" cy="0"/>
            </a:xfrm>
            <a:prstGeom prst="line">
              <a:avLst/>
            </a:prstGeom>
            <a:noFill/>
            <a:ln w="12700">
              <a:solidFill>
                <a:schemeClr val="tx1"/>
              </a:solidFill>
              <a:round/>
              <a:headEnd/>
              <a:tailEnd/>
            </a:ln>
          </p:spPr>
          <p:txBody>
            <a:bodyPr/>
            <a:lstStyle/>
            <a:p>
              <a:endParaRPr lang="zh-CN" altLang="en-US"/>
            </a:p>
          </p:txBody>
        </p:sp>
        <p:sp>
          <p:nvSpPr>
            <p:cNvPr id="68741" name="Line 107"/>
            <p:cNvSpPr>
              <a:spLocks noChangeShapeType="1"/>
            </p:cNvSpPr>
            <p:nvPr/>
          </p:nvSpPr>
          <p:spPr bwMode="auto">
            <a:xfrm>
              <a:off x="2109" y="1163"/>
              <a:ext cx="3311" cy="0"/>
            </a:xfrm>
            <a:prstGeom prst="line">
              <a:avLst/>
            </a:prstGeom>
            <a:noFill/>
            <a:ln w="12700">
              <a:solidFill>
                <a:schemeClr val="tx1"/>
              </a:solidFill>
              <a:round/>
              <a:headEnd/>
              <a:tailEnd/>
            </a:ln>
          </p:spPr>
          <p:txBody>
            <a:bodyPr/>
            <a:lstStyle/>
            <a:p>
              <a:endParaRPr lang="zh-CN" altLang="en-US"/>
            </a:p>
          </p:txBody>
        </p:sp>
        <p:sp>
          <p:nvSpPr>
            <p:cNvPr id="68742" name="Line 111"/>
            <p:cNvSpPr>
              <a:spLocks noChangeShapeType="1"/>
            </p:cNvSpPr>
            <p:nvPr/>
          </p:nvSpPr>
          <p:spPr bwMode="auto">
            <a:xfrm flipH="1" flipV="1">
              <a:off x="2381" y="1480"/>
              <a:ext cx="91" cy="181"/>
            </a:xfrm>
            <a:prstGeom prst="line">
              <a:avLst/>
            </a:prstGeom>
            <a:noFill/>
            <a:ln w="12700">
              <a:solidFill>
                <a:schemeClr val="tx1"/>
              </a:solidFill>
              <a:round/>
              <a:headEnd/>
              <a:tailEnd/>
            </a:ln>
          </p:spPr>
          <p:txBody>
            <a:bodyPr/>
            <a:lstStyle/>
            <a:p>
              <a:endParaRPr lang="zh-CN" altLang="en-US"/>
            </a:p>
          </p:txBody>
        </p:sp>
        <p:sp>
          <p:nvSpPr>
            <p:cNvPr id="68743" name="Line 112"/>
            <p:cNvSpPr>
              <a:spLocks noChangeShapeType="1"/>
            </p:cNvSpPr>
            <p:nvPr/>
          </p:nvSpPr>
          <p:spPr bwMode="auto">
            <a:xfrm flipV="1">
              <a:off x="2381" y="1480"/>
              <a:ext cx="91" cy="181"/>
            </a:xfrm>
            <a:prstGeom prst="line">
              <a:avLst/>
            </a:prstGeom>
            <a:noFill/>
            <a:ln w="12700">
              <a:solidFill>
                <a:schemeClr val="tx1"/>
              </a:solidFill>
              <a:round/>
              <a:headEnd/>
              <a:tailEnd/>
            </a:ln>
          </p:spPr>
          <p:txBody>
            <a:bodyPr/>
            <a:lstStyle/>
            <a:p>
              <a:endParaRPr lang="zh-CN" altLang="en-US"/>
            </a:p>
          </p:txBody>
        </p:sp>
        <p:sp>
          <p:nvSpPr>
            <p:cNvPr id="68744" name="Line 139"/>
            <p:cNvSpPr>
              <a:spLocks noChangeShapeType="1"/>
            </p:cNvSpPr>
            <p:nvPr/>
          </p:nvSpPr>
          <p:spPr bwMode="auto">
            <a:xfrm flipV="1">
              <a:off x="1383" y="845"/>
              <a:ext cx="91" cy="181"/>
            </a:xfrm>
            <a:prstGeom prst="line">
              <a:avLst/>
            </a:prstGeom>
            <a:noFill/>
            <a:ln w="12700">
              <a:solidFill>
                <a:schemeClr val="tx1"/>
              </a:solidFill>
              <a:round/>
              <a:headEnd/>
              <a:tailEnd/>
            </a:ln>
          </p:spPr>
          <p:txBody>
            <a:bodyPr/>
            <a:lstStyle/>
            <a:p>
              <a:endParaRPr lang="zh-CN" altLang="en-US"/>
            </a:p>
          </p:txBody>
        </p:sp>
        <p:sp>
          <p:nvSpPr>
            <p:cNvPr id="68745" name="Line 140"/>
            <p:cNvSpPr>
              <a:spLocks noChangeShapeType="1"/>
            </p:cNvSpPr>
            <p:nvPr/>
          </p:nvSpPr>
          <p:spPr bwMode="auto">
            <a:xfrm flipV="1">
              <a:off x="2018" y="1163"/>
              <a:ext cx="91" cy="181"/>
            </a:xfrm>
            <a:prstGeom prst="line">
              <a:avLst/>
            </a:prstGeom>
            <a:noFill/>
            <a:ln w="12700">
              <a:solidFill>
                <a:schemeClr val="tx1"/>
              </a:solidFill>
              <a:round/>
              <a:headEnd/>
              <a:tailEnd/>
            </a:ln>
          </p:spPr>
          <p:txBody>
            <a:bodyPr/>
            <a:lstStyle/>
            <a:p>
              <a:endParaRPr lang="zh-CN" altLang="en-US"/>
            </a:p>
          </p:txBody>
        </p:sp>
        <p:sp>
          <p:nvSpPr>
            <p:cNvPr id="68746" name="Line 142"/>
            <p:cNvSpPr>
              <a:spLocks noChangeShapeType="1"/>
            </p:cNvSpPr>
            <p:nvPr/>
          </p:nvSpPr>
          <p:spPr bwMode="auto">
            <a:xfrm>
              <a:off x="2109" y="482"/>
              <a:ext cx="0" cy="1452"/>
            </a:xfrm>
            <a:prstGeom prst="line">
              <a:avLst/>
            </a:prstGeom>
            <a:noFill/>
            <a:ln w="12700">
              <a:solidFill>
                <a:schemeClr val="tx1"/>
              </a:solidFill>
              <a:prstDash val="dash"/>
              <a:round/>
              <a:headEnd/>
              <a:tailEnd/>
            </a:ln>
          </p:spPr>
          <p:txBody>
            <a:bodyPr/>
            <a:lstStyle/>
            <a:p>
              <a:endParaRPr lang="zh-CN" altLang="en-US"/>
            </a:p>
          </p:txBody>
        </p:sp>
        <p:sp>
          <p:nvSpPr>
            <p:cNvPr id="68747" name="Line 143"/>
            <p:cNvSpPr>
              <a:spLocks noChangeShapeType="1"/>
            </p:cNvSpPr>
            <p:nvPr/>
          </p:nvSpPr>
          <p:spPr bwMode="auto">
            <a:xfrm>
              <a:off x="2426" y="482"/>
              <a:ext cx="0" cy="1452"/>
            </a:xfrm>
            <a:prstGeom prst="line">
              <a:avLst/>
            </a:prstGeom>
            <a:noFill/>
            <a:ln w="12700">
              <a:solidFill>
                <a:schemeClr val="tx1"/>
              </a:solidFill>
              <a:prstDash val="dash"/>
              <a:round/>
              <a:headEnd/>
              <a:tailEnd/>
            </a:ln>
          </p:spPr>
          <p:txBody>
            <a:bodyPr/>
            <a:lstStyle/>
            <a:p>
              <a:endParaRPr lang="zh-CN" altLang="en-US"/>
            </a:p>
          </p:txBody>
        </p:sp>
        <p:sp>
          <p:nvSpPr>
            <p:cNvPr id="68748" name="Line 144"/>
            <p:cNvSpPr>
              <a:spLocks noChangeShapeType="1"/>
            </p:cNvSpPr>
            <p:nvPr/>
          </p:nvSpPr>
          <p:spPr bwMode="auto">
            <a:xfrm>
              <a:off x="2744" y="482"/>
              <a:ext cx="0" cy="1452"/>
            </a:xfrm>
            <a:prstGeom prst="line">
              <a:avLst/>
            </a:prstGeom>
            <a:noFill/>
            <a:ln w="12700">
              <a:solidFill>
                <a:schemeClr val="tx1"/>
              </a:solidFill>
              <a:prstDash val="dash"/>
              <a:round/>
              <a:headEnd/>
              <a:tailEnd/>
            </a:ln>
          </p:spPr>
          <p:txBody>
            <a:bodyPr/>
            <a:lstStyle/>
            <a:p>
              <a:endParaRPr lang="zh-CN" altLang="en-US"/>
            </a:p>
          </p:txBody>
        </p:sp>
        <p:sp>
          <p:nvSpPr>
            <p:cNvPr id="68749" name="Line 145"/>
            <p:cNvSpPr>
              <a:spLocks noChangeShapeType="1"/>
            </p:cNvSpPr>
            <p:nvPr/>
          </p:nvSpPr>
          <p:spPr bwMode="auto">
            <a:xfrm flipV="1">
              <a:off x="2699" y="1570"/>
              <a:ext cx="45" cy="94"/>
            </a:xfrm>
            <a:prstGeom prst="line">
              <a:avLst/>
            </a:prstGeom>
            <a:noFill/>
            <a:ln w="12700">
              <a:solidFill>
                <a:schemeClr val="tx1"/>
              </a:solidFill>
              <a:round/>
              <a:headEnd/>
              <a:tailEnd/>
            </a:ln>
          </p:spPr>
          <p:txBody>
            <a:bodyPr/>
            <a:lstStyle/>
            <a:p>
              <a:endParaRPr lang="zh-CN" altLang="en-US"/>
            </a:p>
          </p:txBody>
        </p:sp>
        <p:sp>
          <p:nvSpPr>
            <p:cNvPr id="68750" name="Line 146"/>
            <p:cNvSpPr>
              <a:spLocks noChangeShapeType="1"/>
            </p:cNvSpPr>
            <p:nvPr/>
          </p:nvSpPr>
          <p:spPr bwMode="auto">
            <a:xfrm>
              <a:off x="2699" y="1480"/>
              <a:ext cx="45" cy="91"/>
            </a:xfrm>
            <a:prstGeom prst="line">
              <a:avLst/>
            </a:prstGeom>
            <a:noFill/>
            <a:ln w="12700">
              <a:solidFill>
                <a:schemeClr val="tx1"/>
              </a:solidFill>
              <a:round/>
              <a:headEnd/>
              <a:tailEnd/>
            </a:ln>
          </p:spPr>
          <p:txBody>
            <a:bodyPr/>
            <a:lstStyle/>
            <a:p>
              <a:endParaRPr lang="zh-CN" altLang="en-US"/>
            </a:p>
          </p:txBody>
        </p:sp>
        <p:sp>
          <p:nvSpPr>
            <p:cNvPr id="68751" name="Line 147"/>
            <p:cNvSpPr>
              <a:spLocks noChangeShapeType="1"/>
            </p:cNvSpPr>
            <p:nvPr/>
          </p:nvSpPr>
          <p:spPr bwMode="auto">
            <a:xfrm>
              <a:off x="2472" y="1480"/>
              <a:ext cx="227" cy="0"/>
            </a:xfrm>
            <a:prstGeom prst="line">
              <a:avLst/>
            </a:prstGeom>
            <a:noFill/>
            <a:ln w="12700">
              <a:solidFill>
                <a:schemeClr val="tx1"/>
              </a:solidFill>
              <a:round/>
              <a:headEnd/>
              <a:tailEnd/>
            </a:ln>
          </p:spPr>
          <p:txBody>
            <a:bodyPr/>
            <a:lstStyle/>
            <a:p>
              <a:endParaRPr lang="zh-CN" altLang="en-US"/>
            </a:p>
          </p:txBody>
        </p:sp>
        <p:sp>
          <p:nvSpPr>
            <p:cNvPr id="68752" name="Line 148"/>
            <p:cNvSpPr>
              <a:spLocks noChangeShapeType="1"/>
            </p:cNvSpPr>
            <p:nvPr/>
          </p:nvSpPr>
          <p:spPr bwMode="auto">
            <a:xfrm>
              <a:off x="2472" y="1661"/>
              <a:ext cx="227" cy="0"/>
            </a:xfrm>
            <a:prstGeom prst="line">
              <a:avLst/>
            </a:prstGeom>
            <a:noFill/>
            <a:ln w="12700">
              <a:solidFill>
                <a:schemeClr val="tx1"/>
              </a:solidFill>
              <a:round/>
              <a:headEnd/>
              <a:tailEnd/>
            </a:ln>
          </p:spPr>
          <p:txBody>
            <a:bodyPr/>
            <a:lstStyle/>
            <a:p>
              <a:endParaRPr lang="zh-CN" altLang="en-US"/>
            </a:p>
          </p:txBody>
        </p:sp>
        <p:sp>
          <p:nvSpPr>
            <p:cNvPr id="68753" name="Text Box 149"/>
            <p:cNvSpPr txBox="1">
              <a:spLocks noChangeArrowheads="1"/>
            </p:cNvSpPr>
            <p:nvPr/>
          </p:nvSpPr>
          <p:spPr bwMode="auto">
            <a:xfrm>
              <a:off x="3742" y="1344"/>
              <a:ext cx="86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浮空</a:t>
              </a:r>
              <a:endParaRPr lang="zh-CN" altLang="en-US" sz="2000" b="1" baseline="-25000">
                <a:latin typeface="隶书" pitchFamily="49" charset="-122"/>
                <a:ea typeface="隶书" pitchFamily="49" charset="-122"/>
              </a:endParaRPr>
            </a:p>
          </p:txBody>
        </p:sp>
        <p:sp>
          <p:nvSpPr>
            <p:cNvPr id="68754" name="Freeform 151"/>
            <p:cNvSpPr>
              <a:spLocks/>
            </p:cNvSpPr>
            <p:nvPr/>
          </p:nvSpPr>
          <p:spPr bwMode="auto">
            <a:xfrm>
              <a:off x="1776" y="845"/>
              <a:ext cx="242" cy="454"/>
            </a:xfrm>
            <a:custGeom>
              <a:avLst/>
              <a:gdLst>
                <a:gd name="T0" fmla="*/ 151 w 242"/>
                <a:gd name="T1" fmla="*/ 0 h 454"/>
                <a:gd name="T2" fmla="*/ 15 w 242"/>
                <a:gd name="T3" fmla="*/ 227 h 454"/>
                <a:gd name="T4" fmla="*/ 242 w 242"/>
                <a:gd name="T5" fmla="*/ 454 h 454"/>
                <a:gd name="T6" fmla="*/ 0 60000 65536"/>
                <a:gd name="T7" fmla="*/ 0 60000 65536"/>
                <a:gd name="T8" fmla="*/ 0 60000 65536"/>
                <a:gd name="T9" fmla="*/ 0 w 242"/>
                <a:gd name="T10" fmla="*/ 0 h 454"/>
                <a:gd name="T11" fmla="*/ 242 w 242"/>
                <a:gd name="T12" fmla="*/ 454 h 454"/>
              </a:gdLst>
              <a:ahLst/>
              <a:cxnLst>
                <a:cxn ang="T6">
                  <a:pos x="T0" y="T1"/>
                </a:cxn>
                <a:cxn ang="T7">
                  <a:pos x="T2" y="T3"/>
                </a:cxn>
                <a:cxn ang="T8">
                  <a:pos x="T4" y="T5"/>
                </a:cxn>
              </a:cxnLst>
              <a:rect l="T9" t="T10" r="T11" b="T12"/>
              <a:pathLst>
                <a:path w="242" h="454">
                  <a:moveTo>
                    <a:pt x="151" y="0"/>
                  </a:moveTo>
                  <a:cubicBezTo>
                    <a:pt x="75" y="75"/>
                    <a:pt x="0" y="151"/>
                    <a:pt x="15" y="227"/>
                  </a:cubicBezTo>
                  <a:cubicBezTo>
                    <a:pt x="30" y="303"/>
                    <a:pt x="204" y="416"/>
                    <a:pt x="242" y="454"/>
                  </a:cubicBezTo>
                </a:path>
              </a:pathLst>
            </a:custGeom>
            <a:noFill/>
            <a:ln w="9525">
              <a:solidFill>
                <a:schemeClr val="tx1"/>
              </a:solidFill>
              <a:round/>
              <a:headEnd/>
              <a:tailEnd type="stealth" w="lg" len="lg"/>
            </a:ln>
          </p:spPr>
          <p:txBody>
            <a:bodyPr/>
            <a:lstStyle/>
            <a:p>
              <a:endParaRPr lang="zh-CN" altLang="en-US"/>
            </a:p>
          </p:txBody>
        </p:sp>
        <p:sp>
          <p:nvSpPr>
            <p:cNvPr id="68755" name="Freeform 152"/>
            <p:cNvSpPr>
              <a:spLocks/>
            </p:cNvSpPr>
            <p:nvPr/>
          </p:nvSpPr>
          <p:spPr bwMode="auto">
            <a:xfrm>
              <a:off x="1927" y="709"/>
              <a:ext cx="242" cy="499"/>
            </a:xfrm>
            <a:custGeom>
              <a:avLst/>
              <a:gdLst>
                <a:gd name="T0" fmla="*/ 44 w 311"/>
                <a:gd name="T1" fmla="*/ 0 h 590"/>
                <a:gd name="T2" fmla="*/ 82 w 311"/>
                <a:gd name="T3" fmla="*/ 98 h 590"/>
                <a:gd name="T4" fmla="*/ 4 w 311"/>
                <a:gd name="T5" fmla="*/ 177 h 590"/>
                <a:gd name="T6" fmla="*/ 56 w 311"/>
                <a:gd name="T7" fmla="*/ 255 h 590"/>
                <a:gd name="T8" fmla="*/ 0 60000 65536"/>
                <a:gd name="T9" fmla="*/ 0 60000 65536"/>
                <a:gd name="T10" fmla="*/ 0 60000 65536"/>
                <a:gd name="T11" fmla="*/ 0 60000 65536"/>
                <a:gd name="T12" fmla="*/ 0 w 311"/>
                <a:gd name="T13" fmla="*/ 0 h 590"/>
                <a:gd name="T14" fmla="*/ 311 w 311"/>
                <a:gd name="T15" fmla="*/ 590 h 590"/>
              </a:gdLst>
              <a:ahLst/>
              <a:cxnLst>
                <a:cxn ang="T8">
                  <a:pos x="T0" y="T1"/>
                </a:cxn>
                <a:cxn ang="T9">
                  <a:pos x="T2" y="T3"/>
                </a:cxn>
                <a:cxn ang="T10">
                  <a:pos x="T4" y="T5"/>
                </a:cxn>
                <a:cxn ang="T11">
                  <a:pos x="T6" y="T7"/>
                </a:cxn>
              </a:cxnLst>
              <a:rect l="T12" t="T13" r="T14" b="T15"/>
              <a:pathLst>
                <a:path w="311" h="590">
                  <a:moveTo>
                    <a:pt x="152" y="0"/>
                  </a:moveTo>
                  <a:cubicBezTo>
                    <a:pt x="231" y="79"/>
                    <a:pt x="311" y="159"/>
                    <a:pt x="288" y="227"/>
                  </a:cubicBezTo>
                  <a:cubicBezTo>
                    <a:pt x="265" y="295"/>
                    <a:pt x="30" y="348"/>
                    <a:pt x="15" y="408"/>
                  </a:cubicBezTo>
                  <a:cubicBezTo>
                    <a:pt x="0" y="468"/>
                    <a:pt x="167" y="560"/>
                    <a:pt x="197" y="590"/>
                  </a:cubicBezTo>
                </a:path>
              </a:pathLst>
            </a:custGeom>
            <a:noFill/>
            <a:ln w="12700">
              <a:solidFill>
                <a:schemeClr val="tx1"/>
              </a:solidFill>
              <a:round/>
              <a:headEnd/>
              <a:tailEnd type="stealth" w="lg" len="lg"/>
            </a:ln>
          </p:spPr>
          <p:txBody>
            <a:bodyPr/>
            <a:lstStyle/>
            <a:p>
              <a:endParaRPr lang="zh-CN" altLang="en-US"/>
            </a:p>
          </p:txBody>
        </p:sp>
        <p:sp>
          <p:nvSpPr>
            <p:cNvPr id="68756" name="Freeform 153"/>
            <p:cNvSpPr>
              <a:spLocks/>
            </p:cNvSpPr>
            <p:nvPr/>
          </p:nvSpPr>
          <p:spPr bwMode="auto">
            <a:xfrm>
              <a:off x="2744" y="618"/>
              <a:ext cx="317" cy="907"/>
            </a:xfrm>
            <a:custGeom>
              <a:avLst/>
              <a:gdLst>
                <a:gd name="T0" fmla="*/ 0 w 317"/>
                <a:gd name="T1" fmla="*/ 0 h 907"/>
                <a:gd name="T2" fmla="*/ 317 w 317"/>
                <a:gd name="T3" fmla="*/ 499 h 907"/>
                <a:gd name="T4" fmla="*/ 0 w 317"/>
                <a:gd name="T5" fmla="*/ 907 h 907"/>
                <a:gd name="T6" fmla="*/ 0 60000 65536"/>
                <a:gd name="T7" fmla="*/ 0 60000 65536"/>
                <a:gd name="T8" fmla="*/ 0 60000 65536"/>
                <a:gd name="T9" fmla="*/ 0 w 317"/>
                <a:gd name="T10" fmla="*/ 0 h 907"/>
                <a:gd name="T11" fmla="*/ 317 w 317"/>
                <a:gd name="T12" fmla="*/ 907 h 907"/>
              </a:gdLst>
              <a:ahLst/>
              <a:cxnLst>
                <a:cxn ang="T6">
                  <a:pos x="T0" y="T1"/>
                </a:cxn>
                <a:cxn ang="T7">
                  <a:pos x="T2" y="T3"/>
                </a:cxn>
                <a:cxn ang="T8">
                  <a:pos x="T4" y="T5"/>
                </a:cxn>
              </a:cxnLst>
              <a:rect l="T9" t="T10" r="T11" b="T12"/>
              <a:pathLst>
                <a:path w="317" h="907">
                  <a:moveTo>
                    <a:pt x="0" y="0"/>
                  </a:moveTo>
                  <a:cubicBezTo>
                    <a:pt x="158" y="174"/>
                    <a:pt x="317" y="348"/>
                    <a:pt x="317" y="499"/>
                  </a:cubicBezTo>
                  <a:cubicBezTo>
                    <a:pt x="317" y="650"/>
                    <a:pt x="158" y="778"/>
                    <a:pt x="0" y="907"/>
                  </a:cubicBezTo>
                </a:path>
              </a:pathLst>
            </a:custGeom>
            <a:noFill/>
            <a:ln w="12700">
              <a:solidFill>
                <a:schemeClr val="tx1"/>
              </a:solidFill>
              <a:round/>
              <a:headEnd/>
              <a:tailEnd type="stealth" w="lg" len="lg"/>
            </a:ln>
          </p:spPr>
          <p:txBody>
            <a:bodyPr/>
            <a:lstStyle/>
            <a:p>
              <a:endParaRPr lang="zh-CN" altLang="en-US"/>
            </a:p>
          </p:txBody>
        </p:sp>
      </p:grpSp>
      <p:sp>
        <p:nvSpPr>
          <p:cNvPr id="260250" name="Rectangle 154"/>
          <p:cNvSpPr>
            <a:spLocks noChangeArrowheads="1"/>
          </p:cNvSpPr>
          <p:nvPr/>
        </p:nvSpPr>
        <p:spPr bwMode="auto">
          <a:xfrm>
            <a:off x="684213" y="3141663"/>
            <a:ext cx="7772400" cy="576262"/>
          </a:xfrm>
          <a:prstGeom prst="rect">
            <a:avLst/>
          </a:prstGeom>
          <a:noFill/>
          <a:ln w="9525">
            <a:noFill/>
            <a:miter lim="800000"/>
            <a:headEnd/>
            <a:tailEnd/>
          </a:ln>
          <a:effectLst/>
        </p:spPr>
        <p:txBody>
          <a:bodyPr lIns="92075" tIns="46038" rIns="92075" bIns="46038" anchor="ctr"/>
          <a:lstStyle/>
          <a:p>
            <a:pPr algn="ctr">
              <a:defRPr/>
            </a:pPr>
            <a:r>
              <a:rPr lang="en-US" altLang="zh-CN" sz="2800" b="1">
                <a:solidFill>
                  <a:srgbClr val="0000FF"/>
                </a:solidFill>
                <a:effectLst>
                  <a:outerShdw blurRad="38100" dist="38100" dir="2700000" algn="tl">
                    <a:srgbClr val="C0C0C0"/>
                  </a:outerShdw>
                </a:effectLst>
                <a:latin typeface="隶书" pitchFamily="49" charset="-122"/>
                <a:ea typeface="隶书" pitchFamily="49" charset="-122"/>
              </a:rPr>
              <a:t>8086/8088 </a:t>
            </a:r>
            <a:r>
              <a:rPr lang="zh-CN" altLang="en-US" sz="2800" b="1">
                <a:effectLst>
                  <a:outerShdw blurRad="38100" dist="38100" dir="2700000" algn="tl">
                    <a:srgbClr val="C0C0C0"/>
                  </a:outerShdw>
                </a:effectLst>
                <a:latin typeface="隶书" pitchFamily="49" charset="-122"/>
                <a:ea typeface="隶书" pitchFamily="49" charset="-122"/>
              </a:rPr>
              <a:t>可屏蔽中断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响应周期</a:t>
            </a:r>
          </a:p>
        </p:txBody>
      </p:sp>
      <p:grpSp>
        <p:nvGrpSpPr>
          <p:cNvPr id="68613" name="Group 269"/>
          <p:cNvGrpSpPr>
            <a:grpSpLocks/>
          </p:cNvGrpSpPr>
          <p:nvPr/>
        </p:nvGrpSpPr>
        <p:grpSpPr bwMode="auto">
          <a:xfrm>
            <a:off x="250825" y="3716338"/>
            <a:ext cx="7993063" cy="3025775"/>
            <a:chOff x="158" y="2341"/>
            <a:chExt cx="5035" cy="1906"/>
          </a:xfrm>
        </p:grpSpPr>
        <p:sp>
          <p:nvSpPr>
            <p:cNvPr id="68615" name="Line 159"/>
            <p:cNvSpPr>
              <a:spLocks noChangeShapeType="1"/>
            </p:cNvSpPr>
            <p:nvPr/>
          </p:nvSpPr>
          <p:spPr bwMode="auto">
            <a:xfrm flipV="1">
              <a:off x="1337" y="2929"/>
              <a:ext cx="45" cy="181"/>
            </a:xfrm>
            <a:prstGeom prst="line">
              <a:avLst/>
            </a:prstGeom>
            <a:noFill/>
            <a:ln w="12700">
              <a:solidFill>
                <a:schemeClr val="tx1"/>
              </a:solidFill>
              <a:round/>
              <a:headEnd/>
              <a:tailEnd/>
            </a:ln>
          </p:spPr>
          <p:txBody>
            <a:bodyPr/>
            <a:lstStyle/>
            <a:p>
              <a:endParaRPr lang="zh-CN" altLang="en-US"/>
            </a:p>
          </p:txBody>
        </p:sp>
        <p:sp>
          <p:nvSpPr>
            <p:cNvPr id="68616" name="Line 160"/>
            <p:cNvSpPr>
              <a:spLocks noChangeShapeType="1"/>
            </p:cNvSpPr>
            <p:nvPr/>
          </p:nvSpPr>
          <p:spPr bwMode="auto">
            <a:xfrm>
              <a:off x="1382" y="2926"/>
              <a:ext cx="136" cy="0"/>
            </a:xfrm>
            <a:prstGeom prst="line">
              <a:avLst/>
            </a:prstGeom>
            <a:noFill/>
            <a:ln w="12700">
              <a:solidFill>
                <a:schemeClr val="tx1"/>
              </a:solidFill>
              <a:round/>
              <a:headEnd/>
              <a:tailEnd/>
            </a:ln>
          </p:spPr>
          <p:txBody>
            <a:bodyPr/>
            <a:lstStyle/>
            <a:p>
              <a:endParaRPr lang="zh-CN" altLang="en-US"/>
            </a:p>
          </p:txBody>
        </p:sp>
        <p:sp>
          <p:nvSpPr>
            <p:cNvPr id="68617" name="Line 161"/>
            <p:cNvSpPr>
              <a:spLocks noChangeShapeType="1"/>
            </p:cNvSpPr>
            <p:nvPr/>
          </p:nvSpPr>
          <p:spPr bwMode="auto">
            <a:xfrm flipH="1" flipV="1">
              <a:off x="1518" y="2921"/>
              <a:ext cx="46" cy="189"/>
            </a:xfrm>
            <a:prstGeom prst="line">
              <a:avLst/>
            </a:prstGeom>
            <a:noFill/>
            <a:ln w="12700">
              <a:solidFill>
                <a:schemeClr val="tx1"/>
              </a:solidFill>
              <a:round/>
              <a:headEnd/>
              <a:tailEnd/>
            </a:ln>
          </p:spPr>
          <p:txBody>
            <a:bodyPr/>
            <a:lstStyle/>
            <a:p>
              <a:endParaRPr lang="zh-CN" altLang="en-US"/>
            </a:p>
          </p:txBody>
        </p:sp>
        <p:sp>
          <p:nvSpPr>
            <p:cNvPr id="68618" name="Line 162"/>
            <p:cNvSpPr>
              <a:spLocks noChangeShapeType="1"/>
            </p:cNvSpPr>
            <p:nvPr/>
          </p:nvSpPr>
          <p:spPr bwMode="auto">
            <a:xfrm>
              <a:off x="1564" y="3118"/>
              <a:ext cx="136" cy="0"/>
            </a:xfrm>
            <a:prstGeom prst="line">
              <a:avLst/>
            </a:prstGeom>
            <a:noFill/>
            <a:ln w="12700">
              <a:solidFill>
                <a:schemeClr val="tx1"/>
              </a:solidFill>
              <a:round/>
              <a:headEnd/>
              <a:tailEnd/>
            </a:ln>
          </p:spPr>
          <p:txBody>
            <a:bodyPr/>
            <a:lstStyle/>
            <a:p>
              <a:endParaRPr lang="zh-CN" altLang="en-US"/>
            </a:p>
          </p:txBody>
        </p:sp>
        <p:sp>
          <p:nvSpPr>
            <p:cNvPr id="68619" name="Line 163"/>
            <p:cNvSpPr>
              <a:spLocks noChangeShapeType="1"/>
            </p:cNvSpPr>
            <p:nvPr/>
          </p:nvSpPr>
          <p:spPr bwMode="auto">
            <a:xfrm flipV="1">
              <a:off x="1700" y="2937"/>
              <a:ext cx="45" cy="181"/>
            </a:xfrm>
            <a:prstGeom prst="line">
              <a:avLst/>
            </a:prstGeom>
            <a:noFill/>
            <a:ln w="12700">
              <a:solidFill>
                <a:schemeClr val="tx1"/>
              </a:solidFill>
              <a:round/>
              <a:headEnd/>
              <a:tailEnd/>
            </a:ln>
          </p:spPr>
          <p:txBody>
            <a:bodyPr/>
            <a:lstStyle/>
            <a:p>
              <a:endParaRPr lang="zh-CN" altLang="en-US"/>
            </a:p>
          </p:txBody>
        </p:sp>
        <p:sp>
          <p:nvSpPr>
            <p:cNvPr id="68620" name="Line 164"/>
            <p:cNvSpPr>
              <a:spLocks noChangeShapeType="1"/>
            </p:cNvSpPr>
            <p:nvPr/>
          </p:nvSpPr>
          <p:spPr bwMode="auto">
            <a:xfrm>
              <a:off x="1745" y="2934"/>
              <a:ext cx="136" cy="0"/>
            </a:xfrm>
            <a:prstGeom prst="line">
              <a:avLst/>
            </a:prstGeom>
            <a:noFill/>
            <a:ln w="12700">
              <a:solidFill>
                <a:schemeClr val="tx1"/>
              </a:solidFill>
              <a:round/>
              <a:headEnd/>
              <a:tailEnd/>
            </a:ln>
          </p:spPr>
          <p:txBody>
            <a:bodyPr/>
            <a:lstStyle/>
            <a:p>
              <a:endParaRPr lang="zh-CN" altLang="en-US"/>
            </a:p>
          </p:txBody>
        </p:sp>
        <p:sp>
          <p:nvSpPr>
            <p:cNvPr id="68621" name="Line 165"/>
            <p:cNvSpPr>
              <a:spLocks noChangeShapeType="1"/>
            </p:cNvSpPr>
            <p:nvPr/>
          </p:nvSpPr>
          <p:spPr bwMode="auto">
            <a:xfrm flipH="1" flipV="1">
              <a:off x="1881" y="2929"/>
              <a:ext cx="46" cy="189"/>
            </a:xfrm>
            <a:prstGeom prst="line">
              <a:avLst/>
            </a:prstGeom>
            <a:noFill/>
            <a:ln w="12700">
              <a:solidFill>
                <a:schemeClr val="tx1"/>
              </a:solidFill>
              <a:round/>
              <a:headEnd/>
              <a:tailEnd/>
            </a:ln>
          </p:spPr>
          <p:txBody>
            <a:bodyPr/>
            <a:lstStyle/>
            <a:p>
              <a:endParaRPr lang="zh-CN" altLang="en-US"/>
            </a:p>
          </p:txBody>
        </p:sp>
        <p:sp>
          <p:nvSpPr>
            <p:cNvPr id="68622" name="Line 166"/>
            <p:cNvSpPr>
              <a:spLocks noChangeShapeType="1"/>
            </p:cNvSpPr>
            <p:nvPr/>
          </p:nvSpPr>
          <p:spPr bwMode="auto">
            <a:xfrm>
              <a:off x="1928" y="3110"/>
              <a:ext cx="136" cy="0"/>
            </a:xfrm>
            <a:prstGeom prst="line">
              <a:avLst/>
            </a:prstGeom>
            <a:noFill/>
            <a:ln w="12700">
              <a:solidFill>
                <a:schemeClr val="tx1"/>
              </a:solidFill>
              <a:round/>
              <a:headEnd/>
              <a:tailEnd/>
            </a:ln>
          </p:spPr>
          <p:txBody>
            <a:bodyPr/>
            <a:lstStyle/>
            <a:p>
              <a:endParaRPr lang="zh-CN" altLang="en-US"/>
            </a:p>
          </p:txBody>
        </p:sp>
        <p:sp>
          <p:nvSpPr>
            <p:cNvPr id="68623" name="Line 167"/>
            <p:cNvSpPr>
              <a:spLocks noChangeShapeType="1"/>
            </p:cNvSpPr>
            <p:nvPr/>
          </p:nvSpPr>
          <p:spPr bwMode="auto">
            <a:xfrm flipV="1">
              <a:off x="2064" y="2929"/>
              <a:ext cx="45" cy="181"/>
            </a:xfrm>
            <a:prstGeom prst="line">
              <a:avLst/>
            </a:prstGeom>
            <a:noFill/>
            <a:ln w="12700">
              <a:solidFill>
                <a:schemeClr val="tx1"/>
              </a:solidFill>
              <a:round/>
              <a:headEnd/>
              <a:tailEnd/>
            </a:ln>
          </p:spPr>
          <p:txBody>
            <a:bodyPr/>
            <a:lstStyle/>
            <a:p>
              <a:endParaRPr lang="zh-CN" altLang="en-US"/>
            </a:p>
          </p:txBody>
        </p:sp>
        <p:sp>
          <p:nvSpPr>
            <p:cNvPr id="68624" name="Line 168"/>
            <p:cNvSpPr>
              <a:spLocks noChangeShapeType="1"/>
            </p:cNvSpPr>
            <p:nvPr/>
          </p:nvSpPr>
          <p:spPr bwMode="auto">
            <a:xfrm>
              <a:off x="2109" y="2926"/>
              <a:ext cx="136" cy="0"/>
            </a:xfrm>
            <a:prstGeom prst="line">
              <a:avLst/>
            </a:prstGeom>
            <a:noFill/>
            <a:ln w="12700">
              <a:solidFill>
                <a:schemeClr val="tx1"/>
              </a:solidFill>
              <a:round/>
              <a:headEnd/>
              <a:tailEnd/>
            </a:ln>
          </p:spPr>
          <p:txBody>
            <a:bodyPr/>
            <a:lstStyle/>
            <a:p>
              <a:endParaRPr lang="zh-CN" altLang="en-US"/>
            </a:p>
          </p:txBody>
        </p:sp>
        <p:sp>
          <p:nvSpPr>
            <p:cNvPr id="68625" name="Line 169"/>
            <p:cNvSpPr>
              <a:spLocks noChangeShapeType="1"/>
            </p:cNvSpPr>
            <p:nvPr/>
          </p:nvSpPr>
          <p:spPr bwMode="auto">
            <a:xfrm flipH="1" flipV="1">
              <a:off x="2245" y="2921"/>
              <a:ext cx="46" cy="189"/>
            </a:xfrm>
            <a:prstGeom prst="line">
              <a:avLst/>
            </a:prstGeom>
            <a:noFill/>
            <a:ln w="12700">
              <a:solidFill>
                <a:schemeClr val="tx1"/>
              </a:solidFill>
              <a:round/>
              <a:headEnd/>
              <a:tailEnd/>
            </a:ln>
          </p:spPr>
          <p:txBody>
            <a:bodyPr/>
            <a:lstStyle/>
            <a:p>
              <a:endParaRPr lang="zh-CN" altLang="en-US"/>
            </a:p>
          </p:txBody>
        </p:sp>
        <p:sp>
          <p:nvSpPr>
            <p:cNvPr id="68626" name="Line 170"/>
            <p:cNvSpPr>
              <a:spLocks noChangeShapeType="1"/>
            </p:cNvSpPr>
            <p:nvPr/>
          </p:nvSpPr>
          <p:spPr bwMode="auto">
            <a:xfrm>
              <a:off x="2291" y="3118"/>
              <a:ext cx="136" cy="0"/>
            </a:xfrm>
            <a:prstGeom prst="line">
              <a:avLst/>
            </a:prstGeom>
            <a:noFill/>
            <a:ln w="12700">
              <a:solidFill>
                <a:schemeClr val="tx1"/>
              </a:solidFill>
              <a:round/>
              <a:headEnd/>
              <a:tailEnd/>
            </a:ln>
          </p:spPr>
          <p:txBody>
            <a:bodyPr/>
            <a:lstStyle/>
            <a:p>
              <a:endParaRPr lang="zh-CN" altLang="en-US"/>
            </a:p>
          </p:txBody>
        </p:sp>
        <p:sp>
          <p:nvSpPr>
            <p:cNvPr id="68627" name="Line 171"/>
            <p:cNvSpPr>
              <a:spLocks noChangeShapeType="1"/>
            </p:cNvSpPr>
            <p:nvPr/>
          </p:nvSpPr>
          <p:spPr bwMode="auto">
            <a:xfrm flipV="1">
              <a:off x="2427" y="2937"/>
              <a:ext cx="45" cy="181"/>
            </a:xfrm>
            <a:prstGeom prst="line">
              <a:avLst/>
            </a:prstGeom>
            <a:noFill/>
            <a:ln w="12700">
              <a:solidFill>
                <a:schemeClr val="tx1"/>
              </a:solidFill>
              <a:round/>
              <a:headEnd/>
              <a:tailEnd/>
            </a:ln>
          </p:spPr>
          <p:txBody>
            <a:bodyPr/>
            <a:lstStyle/>
            <a:p>
              <a:endParaRPr lang="zh-CN" altLang="en-US"/>
            </a:p>
          </p:txBody>
        </p:sp>
        <p:sp>
          <p:nvSpPr>
            <p:cNvPr id="68628" name="Line 172"/>
            <p:cNvSpPr>
              <a:spLocks noChangeShapeType="1"/>
            </p:cNvSpPr>
            <p:nvPr/>
          </p:nvSpPr>
          <p:spPr bwMode="auto">
            <a:xfrm>
              <a:off x="2472" y="2934"/>
              <a:ext cx="136" cy="0"/>
            </a:xfrm>
            <a:prstGeom prst="line">
              <a:avLst/>
            </a:prstGeom>
            <a:noFill/>
            <a:ln w="12700">
              <a:solidFill>
                <a:schemeClr val="tx1"/>
              </a:solidFill>
              <a:round/>
              <a:headEnd/>
              <a:tailEnd/>
            </a:ln>
          </p:spPr>
          <p:txBody>
            <a:bodyPr/>
            <a:lstStyle/>
            <a:p>
              <a:endParaRPr lang="zh-CN" altLang="en-US"/>
            </a:p>
          </p:txBody>
        </p:sp>
        <p:sp>
          <p:nvSpPr>
            <p:cNvPr id="68629" name="Line 173"/>
            <p:cNvSpPr>
              <a:spLocks noChangeShapeType="1"/>
            </p:cNvSpPr>
            <p:nvPr/>
          </p:nvSpPr>
          <p:spPr bwMode="auto">
            <a:xfrm flipH="1" flipV="1">
              <a:off x="2608" y="2929"/>
              <a:ext cx="46" cy="189"/>
            </a:xfrm>
            <a:prstGeom prst="line">
              <a:avLst/>
            </a:prstGeom>
            <a:noFill/>
            <a:ln w="12700">
              <a:solidFill>
                <a:schemeClr val="tx1"/>
              </a:solidFill>
              <a:round/>
              <a:headEnd/>
              <a:tailEnd/>
            </a:ln>
          </p:spPr>
          <p:txBody>
            <a:bodyPr/>
            <a:lstStyle/>
            <a:p>
              <a:endParaRPr lang="zh-CN" altLang="en-US"/>
            </a:p>
          </p:txBody>
        </p:sp>
        <p:sp>
          <p:nvSpPr>
            <p:cNvPr id="68630" name="Line 174"/>
            <p:cNvSpPr>
              <a:spLocks noChangeShapeType="1"/>
            </p:cNvSpPr>
            <p:nvPr/>
          </p:nvSpPr>
          <p:spPr bwMode="auto">
            <a:xfrm>
              <a:off x="2653" y="3118"/>
              <a:ext cx="136" cy="0"/>
            </a:xfrm>
            <a:prstGeom prst="line">
              <a:avLst/>
            </a:prstGeom>
            <a:noFill/>
            <a:ln w="12700">
              <a:solidFill>
                <a:schemeClr val="tx1"/>
              </a:solidFill>
              <a:round/>
              <a:headEnd/>
              <a:tailEnd/>
            </a:ln>
          </p:spPr>
          <p:txBody>
            <a:bodyPr/>
            <a:lstStyle/>
            <a:p>
              <a:endParaRPr lang="zh-CN" altLang="en-US"/>
            </a:p>
          </p:txBody>
        </p:sp>
        <p:sp>
          <p:nvSpPr>
            <p:cNvPr id="68631" name="Line 175"/>
            <p:cNvSpPr>
              <a:spLocks noChangeShapeType="1"/>
            </p:cNvSpPr>
            <p:nvPr/>
          </p:nvSpPr>
          <p:spPr bwMode="auto">
            <a:xfrm flipV="1">
              <a:off x="2789" y="2937"/>
              <a:ext cx="45" cy="181"/>
            </a:xfrm>
            <a:prstGeom prst="line">
              <a:avLst/>
            </a:prstGeom>
            <a:noFill/>
            <a:ln w="12700">
              <a:solidFill>
                <a:schemeClr val="tx1"/>
              </a:solidFill>
              <a:round/>
              <a:headEnd/>
              <a:tailEnd/>
            </a:ln>
          </p:spPr>
          <p:txBody>
            <a:bodyPr/>
            <a:lstStyle/>
            <a:p>
              <a:endParaRPr lang="zh-CN" altLang="en-US"/>
            </a:p>
          </p:txBody>
        </p:sp>
        <p:sp>
          <p:nvSpPr>
            <p:cNvPr id="68632" name="Line 176"/>
            <p:cNvSpPr>
              <a:spLocks noChangeShapeType="1"/>
            </p:cNvSpPr>
            <p:nvPr/>
          </p:nvSpPr>
          <p:spPr bwMode="auto">
            <a:xfrm>
              <a:off x="2834" y="2934"/>
              <a:ext cx="136" cy="0"/>
            </a:xfrm>
            <a:prstGeom prst="line">
              <a:avLst/>
            </a:prstGeom>
            <a:noFill/>
            <a:ln w="12700">
              <a:solidFill>
                <a:schemeClr val="tx1"/>
              </a:solidFill>
              <a:round/>
              <a:headEnd/>
              <a:tailEnd/>
            </a:ln>
          </p:spPr>
          <p:txBody>
            <a:bodyPr/>
            <a:lstStyle/>
            <a:p>
              <a:endParaRPr lang="zh-CN" altLang="en-US"/>
            </a:p>
          </p:txBody>
        </p:sp>
        <p:sp>
          <p:nvSpPr>
            <p:cNvPr id="68633" name="Line 177"/>
            <p:cNvSpPr>
              <a:spLocks noChangeShapeType="1"/>
            </p:cNvSpPr>
            <p:nvPr/>
          </p:nvSpPr>
          <p:spPr bwMode="auto">
            <a:xfrm flipH="1" flipV="1">
              <a:off x="2970" y="2929"/>
              <a:ext cx="46" cy="189"/>
            </a:xfrm>
            <a:prstGeom prst="line">
              <a:avLst/>
            </a:prstGeom>
            <a:noFill/>
            <a:ln w="12700">
              <a:solidFill>
                <a:schemeClr val="tx1"/>
              </a:solidFill>
              <a:round/>
              <a:headEnd/>
              <a:tailEnd/>
            </a:ln>
          </p:spPr>
          <p:txBody>
            <a:bodyPr/>
            <a:lstStyle/>
            <a:p>
              <a:endParaRPr lang="zh-CN" altLang="en-US"/>
            </a:p>
          </p:txBody>
        </p:sp>
        <p:sp>
          <p:nvSpPr>
            <p:cNvPr id="68634" name="Line 178"/>
            <p:cNvSpPr>
              <a:spLocks noChangeShapeType="1"/>
            </p:cNvSpPr>
            <p:nvPr/>
          </p:nvSpPr>
          <p:spPr bwMode="auto">
            <a:xfrm>
              <a:off x="3016" y="3126"/>
              <a:ext cx="136" cy="0"/>
            </a:xfrm>
            <a:prstGeom prst="line">
              <a:avLst/>
            </a:prstGeom>
            <a:noFill/>
            <a:ln w="12700">
              <a:solidFill>
                <a:schemeClr val="tx1"/>
              </a:solidFill>
              <a:round/>
              <a:headEnd/>
              <a:tailEnd/>
            </a:ln>
          </p:spPr>
          <p:txBody>
            <a:bodyPr/>
            <a:lstStyle/>
            <a:p>
              <a:endParaRPr lang="zh-CN" altLang="en-US"/>
            </a:p>
          </p:txBody>
        </p:sp>
        <p:sp>
          <p:nvSpPr>
            <p:cNvPr id="68635" name="Line 179"/>
            <p:cNvSpPr>
              <a:spLocks noChangeShapeType="1"/>
            </p:cNvSpPr>
            <p:nvPr/>
          </p:nvSpPr>
          <p:spPr bwMode="auto">
            <a:xfrm flipV="1">
              <a:off x="3152" y="2945"/>
              <a:ext cx="45" cy="181"/>
            </a:xfrm>
            <a:prstGeom prst="line">
              <a:avLst/>
            </a:prstGeom>
            <a:noFill/>
            <a:ln w="12700">
              <a:solidFill>
                <a:schemeClr val="tx1"/>
              </a:solidFill>
              <a:round/>
              <a:headEnd/>
              <a:tailEnd/>
            </a:ln>
          </p:spPr>
          <p:txBody>
            <a:bodyPr/>
            <a:lstStyle/>
            <a:p>
              <a:endParaRPr lang="zh-CN" altLang="en-US"/>
            </a:p>
          </p:txBody>
        </p:sp>
        <p:sp>
          <p:nvSpPr>
            <p:cNvPr id="68636" name="Line 180"/>
            <p:cNvSpPr>
              <a:spLocks noChangeShapeType="1"/>
            </p:cNvSpPr>
            <p:nvPr/>
          </p:nvSpPr>
          <p:spPr bwMode="auto">
            <a:xfrm>
              <a:off x="3197" y="2942"/>
              <a:ext cx="136" cy="0"/>
            </a:xfrm>
            <a:prstGeom prst="line">
              <a:avLst/>
            </a:prstGeom>
            <a:noFill/>
            <a:ln w="12700">
              <a:solidFill>
                <a:schemeClr val="tx1"/>
              </a:solidFill>
              <a:round/>
              <a:headEnd/>
              <a:tailEnd/>
            </a:ln>
          </p:spPr>
          <p:txBody>
            <a:bodyPr/>
            <a:lstStyle/>
            <a:p>
              <a:endParaRPr lang="zh-CN" altLang="en-US"/>
            </a:p>
          </p:txBody>
        </p:sp>
        <p:sp>
          <p:nvSpPr>
            <p:cNvPr id="68637" name="Line 181"/>
            <p:cNvSpPr>
              <a:spLocks noChangeShapeType="1"/>
            </p:cNvSpPr>
            <p:nvPr/>
          </p:nvSpPr>
          <p:spPr bwMode="auto">
            <a:xfrm flipH="1" flipV="1">
              <a:off x="3333" y="2937"/>
              <a:ext cx="46" cy="189"/>
            </a:xfrm>
            <a:prstGeom prst="line">
              <a:avLst/>
            </a:prstGeom>
            <a:noFill/>
            <a:ln w="12700">
              <a:solidFill>
                <a:schemeClr val="tx1"/>
              </a:solidFill>
              <a:round/>
              <a:headEnd/>
              <a:tailEnd/>
            </a:ln>
          </p:spPr>
          <p:txBody>
            <a:bodyPr/>
            <a:lstStyle/>
            <a:p>
              <a:endParaRPr lang="zh-CN" altLang="en-US"/>
            </a:p>
          </p:txBody>
        </p:sp>
        <p:sp>
          <p:nvSpPr>
            <p:cNvPr id="68638" name="Line 182"/>
            <p:cNvSpPr>
              <a:spLocks noChangeShapeType="1"/>
            </p:cNvSpPr>
            <p:nvPr/>
          </p:nvSpPr>
          <p:spPr bwMode="auto">
            <a:xfrm>
              <a:off x="3379" y="3119"/>
              <a:ext cx="136" cy="0"/>
            </a:xfrm>
            <a:prstGeom prst="line">
              <a:avLst/>
            </a:prstGeom>
            <a:noFill/>
            <a:ln w="12700">
              <a:solidFill>
                <a:schemeClr val="tx1"/>
              </a:solidFill>
              <a:round/>
              <a:headEnd/>
              <a:tailEnd/>
            </a:ln>
          </p:spPr>
          <p:txBody>
            <a:bodyPr/>
            <a:lstStyle/>
            <a:p>
              <a:endParaRPr lang="zh-CN" altLang="en-US"/>
            </a:p>
          </p:txBody>
        </p:sp>
        <p:sp>
          <p:nvSpPr>
            <p:cNvPr id="68639" name="Line 183"/>
            <p:cNvSpPr>
              <a:spLocks noChangeShapeType="1"/>
            </p:cNvSpPr>
            <p:nvPr/>
          </p:nvSpPr>
          <p:spPr bwMode="auto">
            <a:xfrm flipV="1">
              <a:off x="3515" y="2938"/>
              <a:ext cx="45" cy="181"/>
            </a:xfrm>
            <a:prstGeom prst="line">
              <a:avLst/>
            </a:prstGeom>
            <a:noFill/>
            <a:ln w="12700">
              <a:solidFill>
                <a:schemeClr val="tx1"/>
              </a:solidFill>
              <a:round/>
              <a:headEnd/>
              <a:tailEnd/>
            </a:ln>
          </p:spPr>
          <p:txBody>
            <a:bodyPr/>
            <a:lstStyle/>
            <a:p>
              <a:endParaRPr lang="zh-CN" altLang="en-US"/>
            </a:p>
          </p:txBody>
        </p:sp>
        <p:sp>
          <p:nvSpPr>
            <p:cNvPr id="68640" name="Line 184"/>
            <p:cNvSpPr>
              <a:spLocks noChangeShapeType="1"/>
            </p:cNvSpPr>
            <p:nvPr/>
          </p:nvSpPr>
          <p:spPr bwMode="auto">
            <a:xfrm>
              <a:off x="3560" y="2935"/>
              <a:ext cx="136" cy="0"/>
            </a:xfrm>
            <a:prstGeom prst="line">
              <a:avLst/>
            </a:prstGeom>
            <a:noFill/>
            <a:ln w="12700">
              <a:solidFill>
                <a:schemeClr val="tx1"/>
              </a:solidFill>
              <a:round/>
              <a:headEnd/>
              <a:tailEnd/>
            </a:ln>
          </p:spPr>
          <p:txBody>
            <a:bodyPr/>
            <a:lstStyle/>
            <a:p>
              <a:endParaRPr lang="zh-CN" altLang="en-US"/>
            </a:p>
          </p:txBody>
        </p:sp>
        <p:sp>
          <p:nvSpPr>
            <p:cNvPr id="68641" name="Line 185"/>
            <p:cNvSpPr>
              <a:spLocks noChangeShapeType="1"/>
            </p:cNvSpPr>
            <p:nvPr/>
          </p:nvSpPr>
          <p:spPr bwMode="auto">
            <a:xfrm flipH="1" flipV="1">
              <a:off x="3696" y="2930"/>
              <a:ext cx="46" cy="189"/>
            </a:xfrm>
            <a:prstGeom prst="line">
              <a:avLst/>
            </a:prstGeom>
            <a:noFill/>
            <a:ln w="12700">
              <a:solidFill>
                <a:schemeClr val="tx1"/>
              </a:solidFill>
              <a:round/>
              <a:headEnd/>
              <a:tailEnd/>
            </a:ln>
          </p:spPr>
          <p:txBody>
            <a:bodyPr/>
            <a:lstStyle/>
            <a:p>
              <a:endParaRPr lang="zh-CN" altLang="en-US"/>
            </a:p>
          </p:txBody>
        </p:sp>
        <p:sp>
          <p:nvSpPr>
            <p:cNvPr id="68642" name="Line 186"/>
            <p:cNvSpPr>
              <a:spLocks noChangeShapeType="1"/>
            </p:cNvSpPr>
            <p:nvPr/>
          </p:nvSpPr>
          <p:spPr bwMode="auto">
            <a:xfrm>
              <a:off x="3742" y="3127"/>
              <a:ext cx="136" cy="0"/>
            </a:xfrm>
            <a:prstGeom prst="line">
              <a:avLst/>
            </a:prstGeom>
            <a:noFill/>
            <a:ln w="12700">
              <a:solidFill>
                <a:schemeClr val="tx1"/>
              </a:solidFill>
              <a:round/>
              <a:headEnd/>
              <a:tailEnd/>
            </a:ln>
          </p:spPr>
          <p:txBody>
            <a:bodyPr/>
            <a:lstStyle/>
            <a:p>
              <a:endParaRPr lang="zh-CN" altLang="en-US"/>
            </a:p>
          </p:txBody>
        </p:sp>
        <p:sp>
          <p:nvSpPr>
            <p:cNvPr id="68643" name="Line 187"/>
            <p:cNvSpPr>
              <a:spLocks noChangeShapeType="1"/>
            </p:cNvSpPr>
            <p:nvPr/>
          </p:nvSpPr>
          <p:spPr bwMode="auto">
            <a:xfrm flipV="1">
              <a:off x="3878" y="2946"/>
              <a:ext cx="45" cy="181"/>
            </a:xfrm>
            <a:prstGeom prst="line">
              <a:avLst/>
            </a:prstGeom>
            <a:noFill/>
            <a:ln w="12700">
              <a:solidFill>
                <a:schemeClr val="tx1"/>
              </a:solidFill>
              <a:round/>
              <a:headEnd/>
              <a:tailEnd/>
            </a:ln>
          </p:spPr>
          <p:txBody>
            <a:bodyPr/>
            <a:lstStyle/>
            <a:p>
              <a:endParaRPr lang="zh-CN" altLang="en-US"/>
            </a:p>
          </p:txBody>
        </p:sp>
        <p:sp>
          <p:nvSpPr>
            <p:cNvPr id="68644" name="Line 188"/>
            <p:cNvSpPr>
              <a:spLocks noChangeShapeType="1"/>
            </p:cNvSpPr>
            <p:nvPr/>
          </p:nvSpPr>
          <p:spPr bwMode="auto">
            <a:xfrm>
              <a:off x="3923" y="2943"/>
              <a:ext cx="136" cy="0"/>
            </a:xfrm>
            <a:prstGeom prst="line">
              <a:avLst/>
            </a:prstGeom>
            <a:noFill/>
            <a:ln w="12700">
              <a:solidFill>
                <a:schemeClr val="tx1"/>
              </a:solidFill>
              <a:round/>
              <a:headEnd/>
              <a:tailEnd/>
            </a:ln>
          </p:spPr>
          <p:txBody>
            <a:bodyPr/>
            <a:lstStyle/>
            <a:p>
              <a:endParaRPr lang="zh-CN" altLang="en-US"/>
            </a:p>
          </p:txBody>
        </p:sp>
        <p:sp>
          <p:nvSpPr>
            <p:cNvPr id="68645" name="Line 189"/>
            <p:cNvSpPr>
              <a:spLocks noChangeShapeType="1"/>
            </p:cNvSpPr>
            <p:nvPr/>
          </p:nvSpPr>
          <p:spPr bwMode="auto">
            <a:xfrm flipH="1" flipV="1">
              <a:off x="4059" y="2938"/>
              <a:ext cx="46" cy="189"/>
            </a:xfrm>
            <a:prstGeom prst="line">
              <a:avLst/>
            </a:prstGeom>
            <a:noFill/>
            <a:ln w="12700">
              <a:solidFill>
                <a:schemeClr val="tx1"/>
              </a:solidFill>
              <a:round/>
              <a:headEnd/>
              <a:tailEnd/>
            </a:ln>
          </p:spPr>
          <p:txBody>
            <a:bodyPr/>
            <a:lstStyle/>
            <a:p>
              <a:endParaRPr lang="zh-CN" altLang="en-US"/>
            </a:p>
          </p:txBody>
        </p:sp>
        <p:sp>
          <p:nvSpPr>
            <p:cNvPr id="68646" name="Line 190"/>
            <p:cNvSpPr>
              <a:spLocks noChangeShapeType="1"/>
            </p:cNvSpPr>
            <p:nvPr/>
          </p:nvSpPr>
          <p:spPr bwMode="auto">
            <a:xfrm>
              <a:off x="4104" y="3127"/>
              <a:ext cx="136" cy="0"/>
            </a:xfrm>
            <a:prstGeom prst="line">
              <a:avLst/>
            </a:prstGeom>
            <a:noFill/>
            <a:ln w="12700">
              <a:solidFill>
                <a:schemeClr val="tx1"/>
              </a:solidFill>
              <a:round/>
              <a:headEnd/>
              <a:tailEnd/>
            </a:ln>
          </p:spPr>
          <p:txBody>
            <a:bodyPr/>
            <a:lstStyle/>
            <a:p>
              <a:endParaRPr lang="zh-CN" altLang="en-US"/>
            </a:p>
          </p:txBody>
        </p:sp>
        <p:sp>
          <p:nvSpPr>
            <p:cNvPr id="68647" name="Line 191"/>
            <p:cNvSpPr>
              <a:spLocks noChangeShapeType="1"/>
            </p:cNvSpPr>
            <p:nvPr/>
          </p:nvSpPr>
          <p:spPr bwMode="auto">
            <a:xfrm flipV="1">
              <a:off x="4240" y="2946"/>
              <a:ext cx="45" cy="181"/>
            </a:xfrm>
            <a:prstGeom prst="line">
              <a:avLst/>
            </a:prstGeom>
            <a:noFill/>
            <a:ln w="12700">
              <a:solidFill>
                <a:schemeClr val="tx1"/>
              </a:solidFill>
              <a:round/>
              <a:headEnd/>
              <a:tailEnd/>
            </a:ln>
          </p:spPr>
          <p:txBody>
            <a:bodyPr/>
            <a:lstStyle/>
            <a:p>
              <a:endParaRPr lang="zh-CN" altLang="en-US"/>
            </a:p>
          </p:txBody>
        </p:sp>
        <p:sp>
          <p:nvSpPr>
            <p:cNvPr id="68648" name="Line 192"/>
            <p:cNvSpPr>
              <a:spLocks noChangeShapeType="1"/>
            </p:cNvSpPr>
            <p:nvPr/>
          </p:nvSpPr>
          <p:spPr bwMode="auto">
            <a:xfrm>
              <a:off x="4285" y="2943"/>
              <a:ext cx="136" cy="0"/>
            </a:xfrm>
            <a:prstGeom prst="line">
              <a:avLst/>
            </a:prstGeom>
            <a:noFill/>
            <a:ln w="12700">
              <a:solidFill>
                <a:schemeClr val="tx1"/>
              </a:solidFill>
              <a:round/>
              <a:headEnd/>
              <a:tailEnd/>
            </a:ln>
          </p:spPr>
          <p:txBody>
            <a:bodyPr/>
            <a:lstStyle/>
            <a:p>
              <a:endParaRPr lang="zh-CN" altLang="en-US"/>
            </a:p>
          </p:txBody>
        </p:sp>
        <p:sp>
          <p:nvSpPr>
            <p:cNvPr id="68649" name="Line 193"/>
            <p:cNvSpPr>
              <a:spLocks noChangeShapeType="1"/>
            </p:cNvSpPr>
            <p:nvPr/>
          </p:nvSpPr>
          <p:spPr bwMode="auto">
            <a:xfrm flipH="1" flipV="1">
              <a:off x="4421" y="2938"/>
              <a:ext cx="46" cy="189"/>
            </a:xfrm>
            <a:prstGeom prst="line">
              <a:avLst/>
            </a:prstGeom>
            <a:noFill/>
            <a:ln w="12700">
              <a:solidFill>
                <a:schemeClr val="tx1"/>
              </a:solidFill>
              <a:round/>
              <a:headEnd/>
              <a:tailEnd/>
            </a:ln>
          </p:spPr>
          <p:txBody>
            <a:bodyPr/>
            <a:lstStyle/>
            <a:p>
              <a:endParaRPr lang="zh-CN" altLang="en-US"/>
            </a:p>
          </p:txBody>
        </p:sp>
        <p:sp>
          <p:nvSpPr>
            <p:cNvPr id="68650" name="Line 194"/>
            <p:cNvSpPr>
              <a:spLocks noChangeShapeType="1"/>
            </p:cNvSpPr>
            <p:nvPr/>
          </p:nvSpPr>
          <p:spPr bwMode="auto">
            <a:xfrm>
              <a:off x="4467" y="3135"/>
              <a:ext cx="136" cy="0"/>
            </a:xfrm>
            <a:prstGeom prst="line">
              <a:avLst/>
            </a:prstGeom>
            <a:noFill/>
            <a:ln w="12700">
              <a:solidFill>
                <a:schemeClr val="tx1"/>
              </a:solidFill>
              <a:round/>
              <a:headEnd/>
              <a:tailEnd/>
            </a:ln>
          </p:spPr>
          <p:txBody>
            <a:bodyPr/>
            <a:lstStyle/>
            <a:p>
              <a:endParaRPr lang="zh-CN" altLang="en-US"/>
            </a:p>
          </p:txBody>
        </p:sp>
        <p:sp>
          <p:nvSpPr>
            <p:cNvPr id="68651" name="Line 195"/>
            <p:cNvSpPr>
              <a:spLocks noChangeShapeType="1"/>
            </p:cNvSpPr>
            <p:nvPr/>
          </p:nvSpPr>
          <p:spPr bwMode="auto">
            <a:xfrm flipV="1">
              <a:off x="4603" y="2954"/>
              <a:ext cx="45" cy="181"/>
            </a:xfrm>
            <a:prstGeom prst="line">
              <a:avLst/>
            </a:prstGeom>
            <a:noFill/>
            <a:ln w="12700">
              <a:solidFill>
                <a:schemeClr val="tx1"/>
              </a:solidFill>
              <a:round/>
              <a:headEnd/>
              <a:tailEnd/>
            </a:ln>
          </p:spPr>
          <p:txBody>
            <a:bodyPr/>
            <a:lstStyle/>
            <a:p>
              <a:endParaRPr lang="zh-CN" altLang="en-US"/>
            </a:p>
          </p:txBody>
        </p:sp>
        <p:sp>
          <p:nvSpPr>
            <p:cNvPr id="68652" name="Line 196"/>
            <p:cNvSpPr>
              <a:spLocks noChangeShapeType="1"/>
            </p:cNvSpPr>
            <p:nvPr/>
          </p:nvSpPr>
          <p:spPr bwMode="auto">
            <a:xfrm>
              <a:off x="4648" y="2951"/>
              <a:ext cx="136" cy="0"/>
            </a:xfrm>
            <a:prstGeom prst="line">
              <a:avLst/>
            </a:prstGeom>
            <a:noFill/>
            <a:ln w="12700">
              <a:solidFill>
                <a:schemeClr val="tx1"/>
              </a:solidFill>
              <a:round/>
              <a:headEnd/>
              <a:tailEnd/>
            </a:ln>
          </p:spPr>
          <p:txBody>
            <a:bodyPr/>
            <a:lstStyle/>
            <a:p>
              <a:endParaRPr lang="zh-CN" altLang="en-US"/>
            </a:p>
          </p:txBody>
        </p:sp>
        <p:sp>
          <p:nvSpPr>
            <p:cNvPr id="68653" name="Line 197"/>
            <p:cNvSpPr>
              <a:spLocks noChangeShapeType="1"/>
            </p:cNvSpPr>
            <p:nvPr/>
          </p:nvSpPr>
          <p:spPr bwMode="auto">
            <a:xfrm flipH="1" flipV="1">
              <a:off x="4784" y="2946"/>
              <a:ext cx="46" cy="189"/>
            </a:xfrm>
            <a:prstGeom prst="line">
              <a:avLst/>
            </a:prstGeom>
            <a:noFill/>
            <a:ln w="12700">
              <a:solidFill>
                <a:schemeClr val="tx1"/>
              </a:solidFill>
              <a:round/>
              <a:headEnd/>
              <a:tailEnd/>
            </a:ln>
          </p:spPr>
          <p:txBody>
            <a:bodyPr/>
            <a:lstStyle/>
            <a:p>
              <a:endParaRPr lang="zh-CN" altLang="en-US"/>
            </a:p>
          </p:txBody>
        </p:sp>
        <p:sp>
          <p:nvSpPr>
            <p:cNvPr id="68654" name="Line 198"/>
            <p:cNvSpPr>
              <a:spLocks noChangeShapeType="1"/>
            </p:cNvSpPr>
            <p:nvPr/>
          </p:nvSpPr>
          <p:spPr bwMode="auto">
            <a:xfrm>
              <a:off x="4831" y="3127"/>
              <a:ext cx="136" cy="0"/>
            </a:xfrm>
            <a:prstGeom prst="line">
              <a:avLst/>
            </a:prstGeom>
            <a:noFill/>
            <a:ln w="12700">
              <a:solidFill>
                <a:schemeClr val="tx1"/>
              </a:solidFill>
              <a:round/>
              <a:headEnd/>
              <a:tailEnd/>
            </a:ln>
          </p:spPr>
          <p:txBody>
            <a:bodyPr/>
            <a:lstStyle/>
            <a:p>
              <a:endParaRPr lang="zh-CN" altLang="en-US"/>
            </a:p>
          </p:txBody>
        </p:sp>
        <p:sp>
          <p:nvSpPr>
            <p:cNvPr id="68655" name="Line 199"/>
            <p:cNvSpPr>
              <a:spLocks noChangeShapeType="1"/>
            </p:cNvSpPr>
            <p:nvPr/>
          </p:nvSpPr>
          <p:spPr bwMode="auto">
            <a:xfrm flipV="1">
              <a:off x="4967" y="2946"/>
              <a:ext cx="45" cy="181"/>
            </a:xfrm>
            <a:prstGeom prst="line">
              <a:avLst/>
            </a:prstGeom>
            <a:noFill/>
            <a:ln w="12700">
              <a:solidFill>
                <a:schemeClr val="tx1"/>
              </a:solidFill>
              <a:round/>
              <a:headEnd/>
              <a:tailEnd/>
            </a:ln>
          </p:spPr>
          <p:txBody>
            <a:bodyPr/>
            <a:lstStyle/>
            <a:p>
              <a:endParaRPr lang="zh-CN" altLang="en-US"/>
            </a:p>
          </p:txBody>
        </p:sp>
        <p:sp>
          <p:nvSpPr>
            <p:cNvPr id="68656" name="Line 200"/>
            <p:cNvSpPr>
              <a:spLocks noChangeShapeType="1"/>
            </p:cNvSpPr>
            <p:nvPr/>
          </p:nvSpPr>
          <p:spPr bwMode="auto">
            <a:xfrm>
              <a:off x="5012" y="2943"/>
              <a:ext cx="136" cy="0"/>
            </a:xfrm>
            <a:prstGeom prst="line">
              <a:avLst/>
            </a:prstGeom>
            <a:noFill/>
            <a:ln w="12700">
              <a:solidFill>
                <a:schemeClr val="tx1"/>
              </a:solidFill>
              <a:round/>
              <a:headEnd/>
              <a:tailEnd/>
            </a:ln>
          </p:spPr>
          <p:txBody>
            <a:bodyPr/>
            <a:lstStyle/>
            <a:p>
              <a:endParaRPr lang="zh-CN" altLang="en-US"/>
            </a:p>
          </p:txBody>
        </p:sp>
        <p:sp>
          <p:nvSpPr>
            <p:cNvPr id="68657" name="Rectangle 211"/>
            <p:cNvSpPr>
              <a:spLocks noChangeArrowheads="1"/>
            </p:cNvSpPr>
            <p:nvPr/>
          </p:nvSpPr>
          <p:spPr bwMode="auto">
            <a:xfrm>
              <a:off x="1309" y="2730"/>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8658" name="Rectangle 212"/>
            <p:cNvSpPr>
              <a:spLocks noChangeArrowheads="1"/>
            </p:cNvSpPr>
            <p:nvPr/>
          </p:nvSpPr>
          <p:spPr bwMode="auto">
            <a:xfrm>
              <a:off x="1672" y="2730"/>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8659" name="Rectangle 213"/>
            <p:cNvSpPr>
              <a:spLocks noChangeArrowheads="1"/>
            </p:cNvSpPr>
            <p:nvPr/>
          </p:nvSpPr>
          <p:spPr bwMode="auto">
            <a:xfrm>
              <a:off x="2035" y="2730"/>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8660" name="Rectangle 214"/>
            <p:cNvSpPr>
              <a:spLocks noChangeArrowheads="1"/>
            </p:cNvSpPr>
            <p:nvPr/>
          </p:nvSpPr>
          <p:spPr bwMode="auto">
            <a:xfrm>
              <a:off x="2760" y="273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i</a:t>
              </a:r>
            </a:p>
          </p:txBody>
        </p:sp>
        <p:sp>
          <p:nvSpPr>
            <p:cNvPr id="68661" name="Rectangle 215"/>
            <p:cNvSpPr>
              <a:spLocks noChangeArrowheads="1"/>
            </p:cNvSpPr>
            <p:nvPr/>
          </p:nvSpPr>
          <p:spPr bwMode="auto">
            <a:xfrm>
              <a:off x="2381" y="2730"/>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8662" name="Rectangle 216"/>
            <p:cNvSpPr>
              <a:spLocks noChangeArrowheads="1"/>
            </p:cNvSpPr>
            <p:nvPr/>
          </p:nvSpPr>
          <p:spPr bwMode="auto">
            <a:xfrm>
              <a:off x="3849" y="273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1</a:t>
              </a:r>
            </a:p>
          </p:txBody>
        </p:sp>
        <p:sp>
          <p:nvSpPr>
            <p:cNvPr id="68663" name="Rectangle 217"/>
            <p:cNvSpPr>
              <a:spLocks noChangeArrowheads="1"/>
            </p:cNvSpPr>
            <p:nvPr/>
          </p:nvSpPr>
          <p:spPr bwMode="auto">
            <a:xfrm>
              <a:off x="4212" y="273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2</a:t>
              </a:r>
            </a:p>
          </p:txBody>
        </p:sp>
        <p:sp>
          <p:nvSpPr>
            <p:cNvPr id="68664" name="Rectangle 218"/>
            <p:cNvSpPr>
              <a:spLocks noChangeArrowheads="1"/>
            </p:cNvSpPr>
            <p:nvPr/>
          </p:nvSpPr>
          <p:spPr bwMode="auto">
            <a:xfrm>
              <a:off x="4575" y="273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3</a:t>
              </a:r>
            </a:p>
          </p:txBody>
        </p:sp>
        <p:sp>
          <p:nvSpPr>
            <p:cNvPr id="68665" name="Rectangle 220"/>
            <p:cNvSpPr>
              <a:spLocks noChangeArrowheads="1"/>
            </p:cNvSpPr>
            <p:nvPr/>
          </p:nvSpPr>
          <p:spPr bwMode="auto">
            <a:xfrm>
              <a:off x="4938" y="2730"/>
              <a:ext cx="120" cy="174"/>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4</a:t>
              </a:r>
            </a:p>
          </p:txBody>
        </p:sp>
        <p:sp>
          <p:nvSpPr>
            <p:cNvPr id="68666" name="Rectangle 221"/>
            <p:cNvSpPr>
              <a:spLocks noChangeArrowheads="1"/>
            </p:cNvSpPr>
            <p:nvPr/>
          </p:nvSpPr>
          <p:spPr bwMode="auto">
            <a:xfrm>
              <a:off x="3123" y="273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i</a:t>
              </a:r>
            </a:p>
          </p:txBody>
        </p:sp>
        <p:sp>
          <p:nvSpPr>
            <p:cNvPr id="68667" name="Rectangle 222"/>
            <p:cNvSpPr>
              <a:spLocks noChangeArrowheads="1"/>
            </p:cNvSpPr>
            <p:nvPr/>
          </p:nvSpPr>
          <p:spPr bwMode="auto">
            <a:xfrm>
              <a:off x="3486" y="2735"/>
              <a:ext cx="120" cy="173"/>
            </a:xfrm>
            <a:prstGeom prst="rect">
              <a:avLst/>
            </a:prstGeom>
            <a:noFill/>
            <a:ln w="12700">
              <a:noFill/>
              <a:miter lim="800000"/>
              <a:headEnd/>
              <a:tailEnd/>
            </a:ln>
          </p:spPr>
          <p:txBody>
            <a:bodyPr wrap="none" lIns="0" tIns="0" rIns="0" bIns="0">
              <a:spAutoFit/>
            </a:bodyPr>
            <a:lstStyle/>
            <a:p>
              <a:r>
                <a:rPr kumimoji="1" lang="en-US" altLang="zh-CN" i="1">
                  <a:solidFill>
                    <a:srgbClr val="000000"/>
                  </a:solidFill>
                  <a:latin typeface="宋体" pitchFamily="2" charset="-122"/>
                </a:rPr>
                <a:t>T</a:t>
              </a:r>
              <a:r>
                <a:rPr kumimoji="1" lang="en-US" altLang="zh-CN" baseline="-25000">
                  <a:solidFill>
                    <a:srgbClr val="000000"/>
                  </a:solidFill>
                  <a:latin typeface="宋体" pitchFamily="2" charset="-122"/>
                </a:rPr>
                <a:t>i</a:t>
              </a:r>
            </a:p>
          </p:txBody>
        </p:sp>
        <p:sp>
          <p:nvSpPr>
            <p:cNvPr id="68668" name="Line 224"/>
            <p:cNvSpPr>
              <a:spLocks noChangeShapeType="1"/>
            </p:cNvSpPr>
            <p:nvPr/>
          </p:nvSpPr>
          <p:spPr bwMode="auto">
            <a:xfrm>
              <a:off x="839" y="3952"/>
              <a:ext cx="3266" cy="0"/>
            </a:xfrm>
            <a:prstGeom prst="line">
              <a:avLst/>
            </a:prstGeom>
            <a:noFill/>
            <a:ln w="12700">
              <a:solidFill>
                <a:schemeClr val="tx1"/>
              </a:solidFill>
              <a:round/>
              <a:headEnd/>
              <a:tailEnd/>
            </a:ln>
          </p:spPr>
          <p:txBody>
            <a:bodyPr/>
            <a:lstStyle/>
            <a:p>
              <a:endParaRPr lang="zh-CN" altLang="en-US"/>
            </a:p>
          </p:txBody>
        </p:sp>
        <p:sp>
          <p:nvSpPr>
            <p:cNvPr id="68669" name="Line 225"/>
            <p:cNvSpPr>
              <a:spLocks noChangeShapeType="1"/>
            </p:cNvSpPr>
            <p:nvPr/>
          </p:nvSpPr>
          <p:spPr bwMode="auto">
            <a:xfrm flipV="1">
              <a:off x="1520" y="3408"/>
              <a:ext cx="1995" cy="0"/>
            </a:xfrm>
            <a:prstGeom prst="line">
              <a:avLst/>
            </a:prstGeom>
            <a:noFill/>
            <a:ln w="12700">
              <a:solidFill>
                <a:schemeClr val="tx1"/>
              </a:solidFill>
              <a:round/>
              <a:headEnd/>
              <a:tailEnd/>
            </a:ln>
          </p:spPr>
          <p:txBody>
            <a:bodyPr/>
            <a:lstStyle/>
            <a:p>
              <a:endParaRPr lang="zh-CN" altLang="en-US"/>
            </a:p>
          </p:txBody>
        </p:sp>
        <p:sp>
          <p:nvSpPr>
            <p:cNvPr id="68670" name="Line 226"/>
            <p:cNvSpPr>
              <a:spLocks noChangeShapeType="1"/>
            </p:cNvSpPr>
            <p:nvPr/>
          </p:nvSpPr>
          <p:spPr bwMode="auto">
            <a:xfrm flipV="1">
              <a:off x="839" y="3408"/>
              <a:ext cx="363" cy="0"/>
            </a:xfrm>
            <a:prstGeom prst="line">
              <a:avLst/>
            </a:prstGeom>
            <a:noFill/>
            <a:ln w="12700">
              <a:solidFill>
                <a:schemeClr val="tx1"/>
              </a:solidFill>
              <a:round/>
              <a:headEnd/>
              <a:tailEnd/>
            </a:ln>
          </p:spPr>
          <p:txBody>
            <a:bodyPr/>
            <a:lstStyle/>
            <a:p>
              <a:endParaRPr lang="zh-CN" altLang="en-US"/>
            </a:p>
          </p:txBody>
        </p:sp>
        <p:sp>
          <p:nvSpPr>
            <p:cNvPr id="68671" name="Line 227"/>
            <p:cNvSpPr>
              <a:spLocks noChangeShapeType="1"/>
            </p:cNvSpPr>
            <p:nvPr/>
          </p:nvSpPr>
          <p:spPr bwMode="auto">
            <a:xfrm flipV="1">
              <a:off x="1519" y="3725"/>
              <a:ext cx="545" cy="0"/>
            </a:xfrm>
            <a:prstGeom prst="line">
              <a:avLst/>
            </a:prstGeom>
            <a:noFill/>
            <a:ln w="12700">
              <a:solidFill>
                <a:schemeClr val="tx1"/>
              </a:solidFill>
              <a:round/>
              <a:headEnd/>
              <a:tailEnd/>
            </a:ln>
          </p:spPr>
          <p:txBody>
            <a:bodyPr/>
            <a:lstStyle/>
            <a:p>
              <a:endParaRPr lang="zh-CN" altLang="en-US"/>
            </a:p>
          </p:txBody>
        </p:sp>
        <p:sp>
          <p:nvSpPr>
            <p:cNvPr id="68672" name="Line 228"/>
            <p:cNvSpPr>
              <a:spLocks noChangeShapeType="1"/>
            </p:cNvSpPr>
            <p:nvPr/>
          </p:nvSpPr>
          <p:spPr bwMode="auto">
            <a:xfrm>
              <a:off x="2155" y="3544"/>
              <a:ext cx="1814" cy="0"/>
            </a:xfrm>
            <a:prstGeom prst="line">
              <a:avLst/>
            </a:prstGeom>
            <a:noFill/>
            <a:ln w="12700">
              <a:solidFill>
                <a:schemeClr val="tx1"/>
              </a:solidFill>
              <a:round/>
              <a:headEnd/>
              <a:tailEnd/>
            </a:ln>
          </p:spPr>
          <p:txBody>
            <a:bodyPr/>
            <a:lstStyle/>
            <a:p>
              <a:endParaRPr lang="zh-CN" altLang="en-US"/>
            </a:p>
          </p:txBody>
        </p:sp>
        <p:sp>
          <p:nvSpPr>
            <p:cNvPr id="68673" name="Line 229"/>
            <p:cNvSpPr>
              <a:spLocks noChangeShapeType="1"/>
            </p:cNvSpPr>
            <p:nvPr/>
          </p:nvSpPr>
          <p:spPr bwMode="auto">
            <a:xfrm flipV="1">
              <a:off x="1202" y="3226"/>
              <a:ext cx="91" cy="181"/>
            </a:xfrm>
            <a:prstGeom prst="line">
              <a:avLst/>
            </a:prstGeom>
            <a:noFill/>
            <a:ln w="12700">
              <a:solidFill>
                <a:schemeClr val="tx1"/>
              </a:solidFill>
              <a:round/>
              <a:headEnd/>
              <a:tailEnd/>
            </a:ln>
          </p:spPr>
          <p:txBody>
            <a:bodyPr/>
            <a:lstStyle/>
            <a:p>
              <a:endParaRPr lang="zh-CN" altLang="en-US"/>
            </a:p>
          </p:txBody>
        </p:sp>
        <p:sp>
          <p:nvSpPr>
            <p:cNvPr id="68674" name="Line 230"/>
            <p:cNvSpPr>
              <a:spLocks noChangeShapeType="1"/>
            </p:cNvSpPr>
            <p:nvPr/>
          </p:nvSpPr>
          <p:spPr bwMode="auto">
            <a:xfrm flipV="1">
              <a:off x="2064" y="3544"/>
              <a:ext cx="91" cy="181"/>
            </a:xfrm>
            <a:prstGeom prst="line">
              <a:avLst/>
            </a:prstGeom>
            <a:noFill/>
            <a:ln w="12700">
              <a:solidFill>
                <a:schemeClr val="tx1"/>
              </a:solidFill>
              <a:round/>
              <a:headEnd/>
              <a:tailEnd/>
            </a:ln>
          </p:spPr>
          <p:txBody>
            <a:bodyPr/>
            <a:lstStyle/>
            <a:p>
              <a:endParaRPr lang="zh-CN" altLang="en-US"/>
            </a:p>
          </p:txBody>
        </p:sp>
        <p:sp>
          <p:nvSpPr>
            <p:cNvPr id="68675" name="Line 233"/>
            <p:cNvSpPr>
              <a:spLocks noChangeShapeType="1"/>
            </p:cNvSpPr>
            <p:nvPr/>
          </p:nvSpPr>
          <p:spPr bwMode="auto">
            <a:xfrm>
              <a:off x="834" y="3123"/>
              <a:ext cx="136" cy="0"/>
            </a:xfrm>
            <a:prstGeom prst="line">
              <a:avLst/>
            </a:prstGeom>
            <a:noFill/>
            <a:ln w="12700">
              <a:solidFill>
                <a:schemeClr val="tx1"/>
              </a:solidFill>
              <a:round/>
              <a:headEnd/>
              <a:tailEnd/>
            </a:ln>
          </p:spPr>
          <p:txBody>
            <a:bodyPr/>
            <a:lstStyle/>
            <a:p>
              <a:endParaRPr lang="zh-CN" altLang="en-US"/>
            </a:p>
          </p:txBody>
        </p:sp>
        <p:sp>
          <p:nvSpPr>
            <p:cNvPr id="68676" name="Line 234"/>
            <p:cNvSpPr>
              <a:spLocks noChangeShapeType="1"/>
            </p:cNvSpPr>
            <p:nvPr/>
          </p:nvSpPr>
          <p:spPr bwMode="auto">
            <a:xfrm flipV="1">
              <a:off x="970" y="2942"/>
              <a:ext cx="45" cy="181"/>
            </a:xfrm>
            <a:prstGeom prst="line">
              <a:avLst/>
            </a:prstGeom>
            <a:noFill/>
            <a:ln w="12700">
              <a:solidFill>
                <a:schemeClr val="tx1"/>
              </a:solidFill>
              <a:round/>
              <a:headEnd/>
              <a:tailEnd/>
            </a:ln>
          </p:spPr>
          <p:txBody>
            <a:bodyPr/>
            <a:lstStyle/>
            <a:p>
              <a:endParaRPr lang="zh-CN" altLang="en-US"/>
            </a:p>
          </p:txBody>
        </p:sp>
        <p:sp>
          <p:nvSpPr>
            <p:cNvPr id="68677" name="Line 235"/>
            <p:cNvSpPr>
              <a:spLocks noChangeShapeType="1"/>
            </p:cNvSpPr>
            <p:nvPr/>
          </p:nvSpPr>
          <p:spPr bwMode="auto">
            <a:xfrm>
              <a:off x="1015" y="2939"/>
              <a:ext cx="136" cy="0"/>
            </a:xfrm>
            <a:prstGeom prst="line">
              <a:avLst/>
            </a:prstGeom>
            <a:noFill/>
            <a:ln w="12700">
              <a:solidFill>
                <a:schemeClr val="tx1"/>
              </a:solidFill>
              <a:round/>
              <a:headEnd/>
              <a:tailEnd/>
            </a:ln>
          </p:spPr>
          <p:txBody>
            <a:bodyPr/>
            <a:lstStyle/>
            <a:p>
              <a:endParaRPr lang="zh-CN" altLang="en-US"/>
            </a:p>
          </p:txBody>
        </p:sp>
        <p:sp>
          <p:nvSpPr>
            <p:cNvPr id="68678" name="Line 236"/>
            <p:cNvSpPr>
              <a:spLocks noChangeShapeType="1"/>
            </p:cNvSpPr>
            <p:nvPr/>
          </p:nvSpPr>
          <p:spPr bwMode="auto">
            <a:xfrm flipH="1" flipV="1">
              <a:off x="1151" y="2934"/>
              <a:ext cx="46" cy="189"/>
            </a:xfrm>
            <a:prstGeom prst="line">
              <a:avLst/>
            </a:prstGeom>
            <a:noFill/>
            <a:ln w="12700">
              <a:solidFill>
                <a:schemeClr val="tx1"/>
              </a:solidFill>
              <a:round/>
              <a:headEnd/>
              <a:tailEnd/>
            </a:ln>
          </p:spPr>
          <p:txBody>
            <a:bodyPr/>
            <a:lstStyle/>
            <a:p>
              <a:endParaRPr lang="zh-CN" altLang="en-US"/>
            </a:p>
          </p:txBody>
        </p:sp>
        <p:sp>
          <p:nvSpPr>
            <p:cNvPr id="68679" name="Line 237"/>
            <p:cNvSpPr>
              <a:spLocks noChangeShapeType="1"/>
            </p:cNvSpPr>
            <p:nvPr/>
          </p:nvSpPr>
          <p:spPr bwMode="auto">
            <a:xfrm>
              <a:off x="1198" y="3115"/>
              <a:ext cx="136" cy="0"/>
            </a:xfrm>
            <a:prstGeom prst="line">
              <a:avLst/>
            </a:prstGeom>
            <a:noFill/>
            <a:ln w="12700">
              <a:solidFill>
                <a:schemeClr val="tx1"/>
              </a:solidFill>
              <a:round/>
              <a:headEnd/>
              <a:tailEnd/>
            </a:ln>
          </p:spPr>
          <p:txBody>
            <a:bodyPr/>
            <a:lstStyle/>
            <a:p>
              <a:endParaRPr lang="zh-CN" altLang="en-US"/>
            </a:p>
          </p:txBody>
        </p:sp>
        <p:sp>
          <p:nvSpPr>
            <p:cNvPr id="68680" name="Line 238"/>
            <p:cNvSpPr>
              <a:spLocks noChangeShapeType="1"/>
            </p:cNvSpPr>
            <p:nvPr/>
          </p:nvSpPr>
          <p:spPr bwMode="auto">
            <a:xfrm flipH="1" flipV="1">
              <a:off x="1429" y="3227"/>
              <a:ext cx="91" cy="181"/>
            </a:xfrm>
            <a:prstGeom prst="line">
              <a:avLst/>
            </a:prstGeom>
            <a:noFill/>
            <a:ln w="12700">
              <a:solidFill>
                <a:schemeClr val="tx1"/>
              </a:solidFill>
              <a:round/>
              <a:headEnd/>
              <a:tailEnd/>
            </a:ln>
          </p:spPr>
          <p:txBody>
            <a:bodyPr/>
            <a:lstStyle/>
            <a:p>
              <a:endParaRPr lang="zh-CN" altLang="en-US"/>
            </a:p>
          </p:txBody>
        </p:sp>
        <p:sp>
          <p:nvSpPr>
            <p:cNvPr id="68681" name="Line 239"/>
            <p:cNvSpPr>
              <a:spLocks noChangeShapeType="1"/>
            </p:cNvSpPr>
            <p:nvPr/>
          </p:nvSpPr>
          <p:spPr bwMode="auto">
            <a:xfrm>
              <a:off x="1293" y="3226"/>
              <a:ext cx="136" cy="0"/>
            </a:xfrm>
            <a:prstGeom prst="line">
              <a:avLst/>
            </a:prstGeom>
            <a:noFill/>
            <a:ln w="12700">
              <a:solidFill>
                <a:schemeClr val="tx1"/>
              </a:solidFill>
              <a:round/>
              <a:headEnd/>
              <a:tailEnd/>
            </a:ln>
          </p:spPr>
          <p:txBody>
            <a:bodyPr/>
            <a:lstStyle/>
            <a:p>
              <a:endParaRPr lang="zh-CN" altLang="en-US"/>
            </a:p>
          </p:txBody>
        </p:sp>
        <p:sp>
          <p:nvSpPr>
            <p:cNvPr id="68682" name="Line 241"/>
            <p:cNvSpPr>
              <a:spLocks noChangeShapeType="1"/>
            </p:cNvSpPr>
            <p:nvPr/>
          </p:nvSpPr>
          <p:spPr bwMode="auto">
            <a:xfrm flipV="1">
              <a:off x="3515" y="3226"/>
              <a:ext cx="91" cy="181"/>
            </a:xfrm>
            <a:prstGeom prst="line">
              <a:avLst/>
            </a:prstGeom>
            <a:noFill/>
            <a:ln w="12700">
              <a:solidFill>
                <a:schemeClr val="tx1"/>
              </a:solidFill>
              <a:round/>
              <a:headEnd/>
              <a:tailEnd/>
            </a:ln>
          </p:spPr>
          <p:txBody>
            <a:bodyPr/>
            <a:lstStyle/>
            <a:p>
              <a:endParaRPr lang="zh-CN" altLang="en-US"/>
            </a:p>
          </p:txBody>
        </p:sp>
        <p:sp>
          <p:nvSpPr>
            <p:cNvPr id="68683" name="Line 242"/>
            <p:cNvSpPr>
              <a:spLocks noChangeShapeType="1"/>
            </p:cNvSpPr>
            <p:nvPr/>
          </p:nvSpPr>
          <p:spPr bwMode="auto">
            <a:xfrm flipH="1" flipV="1">
              <a:off x="3742" y="3227"/>
              <a:ext cx="91" cy="181"/>
            </a:xfrm>
            <a:prstGeom prst="line">
              <a:avLst/>
            </a:prstGeom>
            <a:noFill/>
            <a:ln w="12700">
              <a:solidFill>
                <a:schemeClr val="tx1"/>
              </a:solidFill>
              <a:round/>
              <a:headEnd/>
              <a:tailEnd/>
            </a:ln>
          </p:spPr>
          <p:txBody>
            <a:bodyPr/>
            <a:lstStyle/>
            <a:p>
              <a:endParaRPr lang="zh-CN" altLang="en-US"/>
            </a:p>
          </p:txBody>
        </p:sp>
        <p:sp>
          <p:nvSpPr>
            <p:cNvPr id="68684" name="Line 243"/>
            <p:cNvSpPr>
              <a:spLocks noChangeShapeType="1"/>
            </p:cNvSpPr>
            <p:nvPr/>
          </p:nvSpPr>
          <p:spPr bwMode="auto">
            <a:xfrm>
              <a:off x="3606" y="3226"/>
              <a:ext cx="136" cy="0"/>
            </a:xfrm>
            <a:prstGeom prst="line">
              <a:avLst/>
            </a:prstGeom>
            <a:noFill/>
            <a:ln w="12700">
              <a:solidFill>
                <a:schemeClr val="tx1"/>
              </a:solidFill>
              <a:round/>
              <a:headEnd/>
              <a:tailEnd/>
            </a:ln>
          </p:spPr>
          <p:txBody>
            <a:bodyPr/>
            <a:lstStyle/>
            <a:p>
              <a:endParaRPr lang="zh-CN" altLang="en-US"/>
            </a:p>
          </p:txBody>
        </p:sp>
        <p:sp>
          <p:nvSpPr>
            <p:cNvPr id="68685" name="Line 244"/>
            <p:cNvSpPr>
              <a:spLocks noChangeShapeType="1"/>
            </p:cNvSpPr>
            <p:nvPr/>
          </p:nvSpPr>
          <p:spPr bwMode="auto">
            <a:xfrm>
              <a:off x="3833" y="3408"/>
              <a:ext cx="1360" cy="0"/>
            </a:xfrm>
            <a:prstGeom prst="line">
              <a:avLst/>
            </a:prstGeom>
            <a:noFill/>
            <a:ln w="12700">
              <a:solidFill>
                <a:schemeClr val="tx1"/>
              </a:solidFill>
              <a:round/>
              <a:headEnd/>
              <a:tailEnd/>
            </a:ln>
          </p:spPr>
          <p:txBody>
            <a:bodyPr/>
            <a:lstStyle/>
            <a:p>
              <a:endParaRPr lang="zh-CN" altLang="en-US"/>
            </a:p>
          </p:txBody>
        </p:sp>
        <p:sp>
          <p:nvSpPr>
            <p:cNvPr id="68686" name="Line 245"/>
            <p:cNvSpPr>
              <a:spLocks noChangeShapeType="1"/>
            </p:cNvSpPr>
            <p:nvPr/>
          </p:nvSpPr>
          <p:spPr bwMode="auto">
            <a:xfrm flipV="1">
              <a:off x="839" y="3544"/>
              <a:ext cx="590" cy="0"/>
            </a:xfrm>
            <a:prstGeom prst="line">
              <a:avLst/>
            </a:prstGeom>
            <a:noFill/>
            <a:ln w="12700">
              <a:solidFill>
                <a:schemeClr val="tx1"/>
              </a:solidFill>
              <a:round/>
              <a:headEnd/>
              <a:tailEnd/>
            </a:ln>
          </p:spPr>
          <p:txBody>
            <a:bodyPr/>
            <a:lstStyle/>
            <a:p>
              <a:endParaRPr lang="zh-CN" altLang="en-US"/>
            </a:p>
          </p:txBody>
        </p:sp>
        <p:sp>
          <p:nvSpPr>
            <p:cNvPr id="68687" name="Line 246"/>
            <p:cNvSpPr>
              <a:spLocks noChangeShapeType="1"/>
            </p:cNvSpPr>
            <p:nvPr/>
          </p:nvSpPr>
          <p:spPr bwMode="auto">
            <a:xfrm flipH="1" flipV="1">
              <a:off x="1429" y="3544"/>
              <a:ext cx="91" cy="181"/>
            </a:xfrm>
            <a:prstGeom prst="line">
              <a:avLst/>
            </a:prstGeom>
            <a:noFill/>
            <a:ln w="12700">
              <a:solidFill>
                <a:schemeClr val="tx1"/>
              </a:solidFill>
              <a:round/>
              <a:headEnd/>
              <a:tailEnd/>
            </a:ln>
          </p:spPr>
          <p:txBody>
            <a:bodyPr/>
            <a:lstStyle/>
            <a:p>
              <a:endParaRPr lang="zh-CN" altLang="en-US"/>
            </a:p>
          </p:txBody>
        </p:sp>
        <p:sp>
          <p:nvSpPr>
            <p:cNvPr id="68688" name="Line 247"/>
            <p:cNvSpPr>
              <a:spLocks noChangeShapeType="1"/>
            </p:cNvSpPr>
            <p:nvPr/>
          </p:nvSpPr>
          <p:spPr bwMode="auto">
            <a:xfrm flipV="1">
              <a:off x="4058" y="3725"/>
              <a:ext cx="545" cy="0"/>
            </a:xfrm>
            <a:prstGeom prst="line">
              <a:avLst/>
            </a:prstGeom>
            <a:noFill/>
            <a:ln w="12700">
              <a:solidFill>
                <a:schemeClr val="tx1"/>
              </a:solidFill>
              <a:round/>
              <a:headEnd/>
              <a:tailEnd/>
            </a:ln>
          </p:spPr>
          <p:txBody>
            <a:bodyPr/>
            <a:lstStyle/>
            <a:p>
              <a:endParaRPr lang="zh-CN" altLang="en-US"/>
            </a:p>
          </p:txBody>
        </p:sp>
        <p:sp>
          <p:nvSpPr>
            <p:cNvPr id="68689" name="Line 248"/>
            <p:cNvSpPr>
              <a:spLocks noChangeShapeType="1"/>
            </p:cNvSpPr>
            <p:nvPr/>
          </p:nvSpPr>
          <p:spPr bwMode="auto">
            <a:xfrm flipV="1">
              <a:off x="4603" y="3544"/>
              <a:ext cx="91" cy="181"/>
            </a:xfrm>
            <a:prstGeom prst="line">
              <a:avLst/>
            </a:prstGeom>
            <a:noFill/>
            <a:ln w="12700">
              <a:solidFill>
                <a:schemeClr val="tx1"/>
              </a:solidFill>
              <a:round/>
              <a:headEnd/>
              <a:tailEnd/>
            </a:ln>
          </p:spPr>
          <p:txBody>
            <a:bodyPr/>
            <a:lstStyle/>
            <a:p>
              <a:endParaRPr lang="zh-CN" altLang="en-US"/>
            </a:p>
          </p:txBody>
        </p:sp>
        <p:sp>
          <p:nvSpPr>
            <p:cNvPr id="68690" name="Line 249"/>
            <p:cNvSpPr>
              <a:spLocks noChangeShapeType="1"/>
            </p:cNvSpPr>
            <p:nvPr/>
          </p:nvSpPr>
          <p:spPr bwMode="auto">
            <a:xfrm flipH="1" flipV="1">
              <a:off x="3968" y="3544"/>
              <a:ext cx="91" cy="181"/>
            </a:xfrm>
            <a:prstGeom prst="line">
              <a:avLst/>
            </a:prstGeom>
            <a:noFill/>
            <a:ln w="12700">
              <a:solidFill>
                <a:schemeClr val="tx1"/>
              </a:solidFill>
              <a:round/>
              <a:headEnd/>
              <a:tailEnd/>
            </a:ln>
          </p:spPr>
          <p:txBody>
            <a:bodyPr/>
            <a:lstStyle/>
            <a:p>
              <a:endParaRPr lang="zh-CN" altLang="en-US"/>
            </a:p>
          </p:txBody>
        </p:sp>
        <p:sp>
          <p:nvSpPr>
            <p:cNvPr id="68691" name="Line 250"/>
            <p:cNvSpPr>
              <a:spLocks noChangeShapeType="1"/>
            </p:cNvSpPr>
            <p:nvPr/>
          </p:nvSpPr>
          <p:spPr bwMode="auto">
            <a:xfrm flipV="1">
              <a:off x="4694" y="3544"/>
              <a:ext cx="499" cy="0"/>
            </a:xfrm>
            <a:prstGeom prst="line">
              <a:avLst/>
            </a:prstGeom>
            <a:noFill/>
            <a:ln w="12700">
              <a:solidFill>
                <a:schemeClr val="tx1"/>
              </a:solidFill>
              <a:round/>
              <a:headEnd/>
              <a:tailEnd/>
            </a:ln>
          </p:spPr>
          <p:txBody>
            <a:bodyPr/>
            <a:lstStyle/>
            <a:p>
              <a:endParaRPr lang="zh-CN" altLang="en-US"/>
            </a:p>
          </p:txBody>
        </p:sp>
        <p:sp>
          <p:nvSpPr>
            <p:cNvPr id="68692" name="Line 251"/>
            <p:cNvSpPr>
              <a:spLocks noChangeShapeType="1"/>
            </p:cNvSpPr>
            <p:nvPr/>
          </p:nvSpPr>
          <p:spPr bwMode="auto">
            <a:xfrm>
              <a:off x="4649" y="3952"/>
              <a:ext cx="544" cy="0"/>
            </a:xfrm>
            <a:prstGeom prst="line">
              <a:avLst/>
            </a:prstGeom>
            <a:noFill/>
            <a:ln w="12700">
              <a:solidFill>
                <a:schemeClr val="tx1"/>
              </a:solidFill>
              <a:round/>
              <a:headEnd/>
              <a:tailEnd/>
            </a:ln>
          </p:spPr>
          <p:txBody>
            <a:bodyPr/>
            <a:lstStyle/>
            <a:p>
              <a:endParaRPr lang="zh-CN" altLang="en-US"/>
            </a:p>
          </p:txBody>
        </p:sp>
        <p:sp>
          <p:nvSpPr>
            <p:cNvPr id="68693" name="Line 252"/>
            <p:cNvSpPr>
              <a:spLocks noChangeShapeType="1"/>
            </p:cNvSpPr>
            <p:nvPr/>
          </p:nvSpPr>
          <p:spPr bwMode="auto">
            <a:xfrm flipV="1">
              <a:off x="4604" y="3949"/>
              <a:ext cx="45" cy="94"/>
            </a:xfrm>
            <a:prstGeom prst="line">
              <a:avLst/>
            </a:prstGeom>
            <a:noFill/>
            <a:ln w="12700">
              <a:solidFill>
                <a:schemeClr val="tx1"/>
              </a:solidFill>
              <a:round/>
              <a:headEnd/>
              <a:tailEnd/>
            </a:ln>
          </p:spPr>
          <p:txBody>
            <a:bodyPr/>
            <a:lstStyle/>
            <a:p>
              <a:endParaRPr lang="zh-CN" altLang="en-US"/>
            </a:p>
          </p:txBody>
        </p:sp>
        <p:sp>
          <p:nvSpPr>
            <p:cNvPr id="68694" name="Line 253"/>
            <p:cNvSpPr>
              <a:spLocks noChangeShapeType="1"/>
            </p:cNvSpPr>
            <p:nvPr/>
          </p:nvSpPr>
          <p:spPr bwMode="auto">
            <a:xfrm>
              <a:off x="4604" y="3859"/>
              <a:ext cx="45" cy="91"/>
            </a:xfrm>
            <a:prstGeom prst="line">
              <a:avLst/>
            </a:prstGeom>
            <a:noFill/>
            <a:ln w="12700">
              <a:solidFill>
                <a:schemeClr val="tx1"/>
              </a:solidFill>
              <a:round/>
              <a:headEnd/>
              <a:tailEnd/>
            </a:ln>
          </p:spPr>
          <p:txBody>
            <a:bodyPr/>
            <a:lstStyle/>
            <a:p>
              <a:endParaRPr lang="zh-CN" altLang="en-US"/>
            </a:p>
          </p:txBody>
        </p:sp>
        <p:sp>
          <p:nvSpPr>
            <p:cNvPr id="68695" name="Line 254"/>
            <p:cNvSpPr>
              <a:spLocks noChangeShapeType="1"/>
            </p:cNvSpPr>
            <p:nvPr/>
          </p:nvSpPr>
          <p:spPr bwMode="auto">
            <a:xfrm>
              <a:off x="4105" y="3952"/>
              <a:ext cx="45" cy="91"/>
            </a:xfrm>
            <a:prstGeom prst="line">
              <a:avLst/>
            </a:prstGeom>
            <a:noFill/>
            <a:ln w="12700">
              <a:solidFill>
                <a:schemeClr val="tx1"/>
              </a:solidFill>
              <a:round/>
              <a:headEnd/>
              <a:tailEnd/>
            </a:ln>
          </p:spPr>
          <p:txBody>
            <a:bodyPr/>
            <a:lstStyle/>
            <a:p>
              <a:endParaRPr lang="zh-CN" altLang="en-US"/>
            </a:p>
          </p:txBody>
        </p:sp>
        <p:sp>
          <p:nvSpPr>
            <p:cNvPr id="68696" name="Line 255"/>
            <p:cNvSpPr>
              <a:spLocks noChangeShapeType="1"/>
            </p:cNvSpPr>
            <p:nvPr/>
          </p:nvSpPr>
          <p:spPr bwMode="auto">
            <a:xfrm flipV="1">
              <a:off x="4105" y="3861"/>
              <a:ext cx="45" cy="94"/>
            </a:xfrm>
            <a:prstGeom prst="line">
              <a:avLst/>
            </a:prstGeom>
            <a:noFill/>
            <a:ln w="12700">
              <a:solidFill>
                <a:schemeClr val="tx1"/>
              </a:solidFill>
              <a:round/>
              <a:headEnd/>
              <a:tailEnd/>
            </a:ln>
          </p:spPr>
          <p:txBody>
            <a:bodyPr/>
            <a:lstStyle/>
            <a:p>
              <a:endParaRPr lang="zh-CN" altLang="en-US"/>
            </a:p>
          </p:txBody>
        </p:sp>
        <p:sp>
          <p:nvSpPr>
            <p:cNvPr id="68697" name="Line 256"/>
            <p:cNvSpPr>
              <a:spLocks noChangeShapeType="1"/>
            </p:cNvSpPr>
            <p:nvPr/>
          </p:nvSpPr>
          <p:spPr bwMode="auto">
            <a:xfrm flipV="1">
              <a:off x="4150" y="3861"/>
              <a:ext cx="454" cy="0"/>
            </a:xfrm>
            <a:prstGeom prst="line">
              <a:avLst/>
            </a:prstGeom>
            <a:noFill/>
            <a:ln w="12700">
              <a:solidFill>
                <a:schemeClr val="tx1"/>
              </a:solidFill>
              <a:round/>
              <a:headEnd/>
              <a:tailEnd/>
            </a:ln>
          </p:spPr>
          <p:txBody>
            <a:bodyPr/>
            <a:lstStyle/>
            <a:p>
              <a:endParaRPr lang="zh-CN" altLang="en-US"/>
            </a:p>
          </p:txBody>
        </p:sp>
        <p:sp>
          <p:nvSpPr>
            <p:cNvPr id="68698" name="Line 257"/>
            <p:cNvSpPr>
              <a:spLocks noChangeShapeType="1"/>
            </p:cNvSpPr>
            <p:nvPr/>
          </p:nvSpPr>
          <p:spPr bwMode="auto">
            <a:xfrm flipV="1">
              <a:off x="4150" y="4043"/>
              <a:ext cx="454" cy="0"/>
            </a:xfrm>
            <a:prstGeom prst="line">
              <a:avLst/>
            </a:prstGeom>
            <a:noFill/>
            <a:ln w="12700">
              <a:solidFill>
                <a:schemeClr val="tx1"/>
              </a:solidFill>
              <a:round/>
              <a:headEnd/>
              <a:tailEnd/>
            </a:ln>
          </p:spPr>
          <p:txBody>
            <a:bodyPr/>
            <a:lstStyle/>
            <a:p>
              <a:endParaRPr lang="zh-CN" altLang="en-US"/>
            </a:p>
          </p:txBody>
        </p:sp>
        <p:sp>
          <p:nvSpPr>
            <p:cNvPr id="68699" name="Text Box 258"/>
            <p:cNvSpPr txBox="1">
              <a:spLocks noChangeArrowheads="1"/>
            </p:cNvSpPr>
            <p:nvPr/>
          </p:nvSpPr>
          <p:spPr bwMode="auto">
            <a:xfrm>
              <a:off x="476" y="2909"/>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8700" name="Text Box 259"/>
            <p:cNvSpPr txBox="1">
              <a:spLocks noChangeArrowheads="1"/>
            </p:cNvSpPr>
            <p:nvPr/>
          </p:nvSpPr>
          <p:spPr bwMode="auto">
            <a:xfrm>
              <a:off x="476" y="3203"/>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ALE</a:t>
              </a:r>
            </a:p>
          </p:txBody>
        </p:sp>
        <p:sp>
          <p:nvSpPr>
            <p:cNvPr id="68701" name="Text Box 260"/>
            <p:cNvSpPr txBox="1">
              <a:spLocks noChangeArrowheads="1"/>
            </p:cNvSpPr>
            <p:nvPr/>
          </p:nvSpPr>
          <p:spPr bwMode="auto">
            <a:xfrm>
              <a:off x="431" y="3498"/>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INTA</a:t>
              </a:r>
            </a:p>
          </p:txBody>
        </p:sp>
        <p:sp>
          <p:nvSpPr>
            <p:cNvPr id="68702" name="Text Box 261"/>
            <p:cNvSpPr txBox="1">
              <a:spLocks noChangeArrowheads="1"/>
            </p:cNvSpPr>
            <p:nvPr/>
          </p:nvSpPr>
          <p:spPr bwMode="auto">
            <a:xfrm>
              <a:off x="158" y="3725"/>
              <a:ext cx="86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15</a:t>
              </a:r>
              <a:r>
                <a:rPr lang="en-US" altLang="zh-CN" sz="2000" b="1">
                  <a:latin typeface="Arial" charset="0"/>
                  <a:ea typeface="隶书" pitchFamily="49" charset="-122"/>
                  <a:cs typeface="Arial" charset="0"/>
                </a:rPr>
                <a:t>~</a:t>
              </a:r>
              <a:r>
                <a:rPr lang="en-US" altLang="zh-CN" sz="2000" b="1">
                  <a:latin typeface="隶书" pitchFamily="49" charset="-122"/>
                  <a:ea typeface="隶书" pitchFamily="49" charset="-122"/>
                </a:rPr>
                <a:t>AD</a:t>
              </a:r>
              <a:r>
                <a:rPr lang="en-US" altLang="zh-CN" sz="2000" b="1" baseline="-25000">
                  <a:latin typeface="隶书" pitchFamily="49" charset="-122"/>
                  <a:ea typeface="隶书" pitchFamily="49" charset="-122"/>
                </a:rPr>
                <a:t>0</a:t>
              </a:r>
            </a:p>
          </p:txBody>
        </p:sp>
        <p:sp>
          <p:nvSpPr>
            <p:cNvPr id="68703" name="Rectangle 262"/>
            <p:cNvSpPr>
              <a:spLocks noChangeArrowheads="1"/>
            </p:cNvSpPr>
            <p:nvPr/>
          </p:nvSpPr>
          <p:spPr bwMode="auto">
            <a:xfrm>
              <a:off x="3909" y="3997"/>
              <a:ext cx="921" cy="250"/>
            </a:xfrm>
            <a:prstGeom prst="rect">
              <a:avLst/>
            </a:prstGeom>
            <a:noFill/>
            <a:ln w="9525">
              <a:noFill/>
              <a:miter lim="800000"/>
              <a:headEnd/>
              <a:tailEnd/>
            </a:ln>
          </p:spPr>
          <p:txBody>
            <a:bodyPr wrap="none">
              <a:spAutoFit/>
            </a:bodyPr>
            <a:lstStyle/>
            <a:p>
              <a:pPr>
                <a:spcBef>
                  <a:spcPct val="50000"/>
                </a:spcBef>
              </a:pPr>
              <a:r>
                <a:rPr lang="zh-CN" altLang="en-US" sz="2000" b="1">
                  <a:ea typeface="隶书" pitchFamily="49" charset="-122"/>
                </a:rPr>
                <a:t>中断类型码</a:t>
              </a:r>
            </a:p>
          </p:txBody>
        </p:sp>
        <p:sp>
          <p:nvSpPr>
            <p:cNvPr id="68704" name="Rectangle 263"/>
            <p:cNvSpPr>
              <a:spLocks noChangeArrowheads="1"/>
            </p:cNvSpPr>
            <p:nvPr/>
          </p:nvSpPr>
          <p:spPr bwMode="auto">
            <a:xfrm>
              <a:off x="2562" y="2341"/>
              <a:ext cx="1377" cy="384"/>
            </a:xfrm>
            <a:prstGeom prst="rect">
              <a:avLst/>
            </a:prstGeom>
            <a:noFill/>
            <a:ln w="9525">
              <a:noFill/>
              <a:miter lim="800000"/>
              <a:headEnd/>
              <a:tailEnd/>
            </a:ln>
          </p:spPr>
          <p:txBody>
            <a:bodyPr>
              <a:spAutoFit/>
            </a:bodyPr>
            <a:lstStyle/>
            <a:p>
              <a:pPr algn="ctr">
                <a:lnSpc>
                  <a:spcPct val="85000"/>
                </a:lnSpc>
              </a:pPr>
              <a:r>
                <a:rPr lang="en-US" altLang="zh-CN" sz="2000" b="1">
                  <a:ea typeface="隶书" pitchFamily="49" charset="-122"/>
                </a:rPr>
                <a:t>8086</a:t>
              </a:r>
              <a:r>
                <a:rPr lang="zh-CN" altLang="en-US" sz="2000" b="1">
                  <a:ea typeface="隶书" pitchFamily="49" charset="-122"/>
                </a:rPr>
                <a:t>系统中</a:t>
              </a:r>
              <a:r>
                <a:rPr lang="en-US" altLang="zh-CN" sz="2000" b="1">
                  <a:ea typeface="隶书" pitchFamily="49" charset="-122"/>
                </a:rPr>
                <a:t>3</a:t>
              </a:r>
              <a:r>
                <a:rPr lang="zh-CN" altLang="en-US" sz="2000" b="1">
                  <a:ea typeface="隶书" pitchFamily="49" charset="-122"/>
                </a:rPr>
                <a:t>个</a:t>
              </a:r>
            </a:p>
            <a:p>
              <a:pPr algn="ctr">
                <a:lnSpc>
                  <a:spcPct val="85000"/>
                </a:lnSpc>
              </a:pPr>
              <a:r>
                <a:rPr lang="en-US" altLang="zh-CN" sz="2000" b="1">
                  <a:ea typeface="隶书" pitchFamily="49" charset="-122"/>
                </a:rPr>
                <a:t>8088</a:t>
              </a:r>
              <a:r>
                <a:rPr lang="zh-CN" altLang="en-US" sz="2000" b="1">
                  <a:ea typeface="隶书" pitchFamily="49" charset="-122"/>
                </a:rPr>
                <a:t>系统中没有</a:t>
              </a:r>
            </a:p>
          </p:txBody>
        </p:sp>
        <p:sp>
          <p:nvSpPr>
            <p:cNvPr id="68705" name="AutoShape 264"/>
            <p:cNvSpPr>
              <a:spLocks/>
            </p:cNvSpPr>
            <p:nvPr/>
          </p:nvSpPr>
          <p:spPr bwMode="auto">
            <a:xfrm rot="5400000" flipV="1">
              <a:off x="3175" y="2228"/>
              <a:ext cx="90" cy="952"/>
            </a:xfrm>
            <a:prstGeom prst="leftBrace">
              <a:avLst>
                <a:gd name="adj1" fmla="val 88148"/>
                <a:gd name="adj2" fmla="val 50000"/>
              </a:avLst>
            </a:prstGeom>
            <a:noFill/>
            <a:ln w="9525">
              <a:solidFill>
                <a:schemeClr val="tx1"/>
              </a:solidFill>
              <a:round/>
              <a:headEnd/>
              <a:tailEnd/>
            </a:ln>
          </p:spPr>
          <p:txBody>
            <a:bodyPr wrap="none" anchor="ctr"/>
            <a:lstStyle/>
            <a:p>
              <a:endParaRPr lang="zh-CN" altLang="en-US"/>
            </a:p>
          </p:txBody>
        </p:sp>
      </p:grpSp>
    </p:spTree>
  </p:cSld>
  <p:clrMapOvr>
    <a:masterClrMapping/>
  </p:clrMapOvr>
  <p:transition spd="slow">
    <p:randomBar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62" name="Rectangle 42"/>
          <p:cNvSpPr>
            <a:spLocks noChangeArrowheads="1"/>
          </p:cNvSpPr>
          <p:nvPr/>
        </p:nvSpPr>
        <p:spPr bwMode="auto">
          <a:xfrm>
            <a:off x="684213" y="115888"/>
            <a:ext cx="7772400" cy="576262"/>
          </a:xfrm>
          <a:prstGeom prst="rect">
            <a:avLst/>
          </a:prstGeom>
          <a:noFill/>
          <a:ln w="9525">
            <a:noFill/>
            <a:miter lim="800000"/>
            <a:headEnd/>
            <a:tailEnd/>
          </a:ln>
          <a:effectLst/>
        </p:spPr>
        <p:txBody>
          <a:bodyPr lIns="92075" tIns="46038" rIns="92075" bIns="46038" anchor="ctr"/>
          <a:lstStyle/>
          <a:p>
            <a:pPr algn="ctr">
              <a:defRPr/>
            </a:pP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最小模式下 </a:t>
            </a:r>
            <a:r>
              <a:rPr lang="zh-CN" altLang="en-US" sz="2800" b="1">
                <a:effectLst>
                  <a:outerShdw blurRad="38100" dist="38100" dir="2700000" algn="tl">
                    <a:srgbClr val="C0C0C0"/>
                  </a:outerShdw>
                </a:effectLst>
                <a:latin typeface="隶书" pitchFamily="49" charset="-122"/>
                <a:ea typeface="隶书" pitchFamily="49" charset="-122"/>
              </a:rPr>
              <a:t>总线请求</a:t>
            </a:r>
            <a:r>
              <a:rPr lang="en-US" altLang="zh-CN" sz="2800" b="1">
                <a:effectLst>
                  <a:outerShdw blurRad="38100" dist="38100" dir="2700000" algn="tl">
                    <a:srgbClr val="C0C0C0"/>
                  </a:outerShdw>
                </a:effectLst>
                <a:latin typeface="隶书" pitchFamily="49" charset="-122"/>
                <a:ea typeface="隶书" pitchFamily="49" charset="-122"/>
              </a:rPr>
              <a:t>/</a:t>
            </a:r>
            <a:r>
              <a:rPr lang="zh-CN" altLang="en-US" sz="2800" b="1">
                <a:effectLst>
                  <a:outerShdw blurRad="38100" dist="38100" dir="2700000" algn="tl">
                    <a:srgbClr val="C0C0C0"/>
                  </a:outerShdw>
                </a:effectLst>
                <a:latin typeface="隶书" pitchFamily="49" charset="-122"/>
                <a:ea typeface="隶书" pitchFamily="49" charset="-122"/>
              </a:rPr>
              <a:t>响应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a:t>
            </a:r>
          </a:p>
        </p:txBody>
      </p:sp>
      <p:sp>
        <p:nvSpPr>
          <p:cNvPr id="261269" name="Rectangle 149"/>
          <p:cNvSpPr>
            <a:spLocks noChangeArrowheads="1"/>
          </p:cNvSpPr>
          <p:nvPr/>
        </p:nvSpPr>
        <p:spPr bwMode="auto">
          <a:xfrm>
            <a:off x="684213" y="3860800"/>
            <a:ext cx="7772400" cy="576263"/>
          </a:xfrm>
          <a:prstGeom prst="rect">
            <a:avLst/>
          </a:prstGeom>
          <a:noFill/>
          <a:ln w="9525">
            <a:noFill/>
            <a:miter lim="800000"/>
            <a:headEnd/>
            <a:tailEnd/>
          </a:ln>
          <a:effectLst/>
        </p:spPr>
        <p:txBody>
          <a:bodyPr lIns="92075" tIns="46038" rIns="92075" bIns="46038" anchor="ctr"/>
          <a:lstStyle/>
          <a:p>
            <a:pPr algn="ctr">
              <a:defRPr/>
            </a:pP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最大模式下 </a:t>
            </a:r>
            <a:r>
              <a:rPr lang="zh-CN" altLang="en-US" sz="2800" b="1">
                <a:effectLst>
                  <a:outerShdw blurRad="38100" dist="38100" dir="2700000" algn="tl">
                    <a:srgbClr val="C0C0C0"/>
                  </a:outerShdw>
                </a:effectLst>
                <a:latin typeface="隶书" pitchFamily="49" charset="-122"/>
                <a:ea typeface="隶书" pitchFamily="49" charset="-122"/>
              </a:rPr>
              <a:t>总线请求</a:t>
            </a:r>
            <a:r>
              <a:rPr lang="en-US" altLang="zh-CN" sz="2800" b="1">
                <a:effectLst>
                  <a:outerShdw blurRad="38100" dist="38100" dir="2700000" algn="tl">
                    <a:srgbClr val="C0C0C0"/>
                  </a:outerShdw>
                </a:effectLst>
                <a:latin typeface="隶书" pitchFamily="49" charset="-122"/>
                <a:ea typeface="隶书" pitchFamily="49" charset="-122"/>
              </a:rPr>
              <a:t>/</a:t>
            </a:r>
            <a:r>
              <a:rPr lang="zh-CN" altLang="en-US" sz="2800" b="1">
                <a:effectLst>
                  <a:outerShdw blurRad="38100" dist="38100" dir="2700000" algn="tl">
                    <a:srgbClr val="C0C0C0"/>
                  </a:outerShdw>
                </a:effectLst>
                <a:latin typeface="隶书" pitchFamily="49" charset="-122"/>
                <a:ea typeface="隶书" pitchFamily="49" charset="-122"/>
              </a:rPr>
              <a:t>响应 </a:t>
            </a:r>
            <a:r>
              <a:rPr lang="zh-CN" altLang="en-US" sz="2800" b="1">
                <a:solidFill>
                  <a:srgbClr val="0000FF"/>
                </a:solidFill>
                <a:effectLst>
                  <a:outerShdw blurRad="38100" dist="38100" dir="2700000" algn="tl">
                    <a:srgbClr val="C0C0C0"/>
                  </a:outerShdw>
                </a:effectLst>
                <a:latin typeface="隶书" pitchFamily="49" charset="-122"/>
                <a:ea typeface="隶书" pitchFamily="49" charset="-122"/>
              </a:rPr>
              <a:t>周期</a:t>
            </a:r>
          </a:p>
        </p:txBody>
      </p:sp>
      <p:grpSp>
        <p:nvGrpSpPr>
          <p:cNvPr id="69637" name="Group 274"/>
          <p:cNvGrpSpPr>
            <a:grpSpLocks/>
          </p:cNvGrpSpPr>
          <p:nvPr/>
        </p:nvGrpSpPr>
        <p:grpSpPr bwMode="auto">
          <a:xfrm>
            <a:off x="34925" y="2366963"/>
            <a:ext cx="1944688" cy="1133475"/>
            <a:chOff x="22" y="1289"/>
            <a:chExt cx="1225" cy="714"/>
          </a:xfrm>
        </p:grpSpPr>
        <p:sp>
          <p:nvSpPr>
            <p:cNvPr id="69800" name="Text Box 14"/>
            <p:cNvSpPr txBox="1">
              <a:spLocks noChangeArrowheads="1"/>
            </p:cNvSpPr>
            <p:nvPr/>
          </p:nvSpPr>
          <p:spPr bwMode="auto">
            <a:xfrm>
              <a:off x="22" y="1289"/>
              <a:ext cx="1225" cy="714"/>
            </a:xfrm>
            <a:prstGeom prst="rect">
              <a:avLst/>
            </a:prstGeom>
            <a:noFill/>
            <a:ln w="9525">
              <a:noFill/>
              <a:miter lim="800000"/>
              <a:headEnd/>
              <a:tailEnd/>
            </a:ln>
          </p:spPr>
          <p:txBody>
            <a:bodyPr>
              <a:spAutoFit/>
            </a:bodyPr>
            <a:lstStyle/>
            <a:p>
              <a:pPr algn="ctr">
                <a:lnSpc>
                  <a:spcPct val="95000"/>
                </a:lnSpc>
              </a:pPr>
              <a:r>
                <a:rPr lang="en-US" altLang="zh-CN" b="1">
                  <a:latin typeface="隶书" pitchFamily="49" charset="-122"/>
                  <a:ea typeface="隶书" pitchFamily="49" charset="-122"/>
                </a:rPr>
                <a:t>AD</a:t>
              </a:r>
              <a:r>
                <a:rPr lang="en-US" altLang="zh-CN" b="1" baseline="-25000">
                  <a:latin typeface="隶书" pitchFamily="49" charset="-122"/>
                  <a:ea typeface="隶书" pitchFamily="49" charset="-122"/>
                </a:rPr>
                <a:t>15</a:t>
              </a:r>
              <a:r>
                <a:rPr lang="en-US" altLang="zh-CN" b="1">
                  <a:latin typeface="Arial" charset="0"/>
                  <a:ea typeface="隶书" pitchFamily="49" charset="-122"/>
                  <a:cs typeface="Arial" charset="0"/>
                </a:rPr>
                <a:t>~</a:t>
              </a:r>
              <a:r>
                <a:rPr lang="en-US" altLang="zh-CN" b="1">
                  <a:latin typeface="隶书" pitchFamily="49" charset="-122"/>
                  <a:ea typeface="隶书" pitchFamily="49" charset="-122"/>
                </a:rPr>
                <a:t>AD</a:t>
              </a:r>
              <a:r>
                <a:rPr lang="en-US" altLang="zh-CN" b="1" baseline="-25000">
                  <a:latin typeface="隶书" pitchFamily="49" charset="-122"/>
                  <a:ea typeface="隶书" pitchFamily="49" charset="-122"/>
                </a:rPr>
                <a:t>0</a:t>
              </a:r>
              <a:endParaRPr lang="en-US" altLang="zh-CN" b="1">
                <a:latin typeface="隶书" pitchFamily="49" charset="-122"/>
                <a:ea typeface="隶书" pitchFamily="49" charset="-122"/>
              </a:endParaRPr>
            </a:p>
            <a:p>
              <a:pPr algn="ctr">
                <a:lnSpc>
                  <a:spcPct val="95000"/>
                </a:lnSpc>
              </a:pPr>
              <a:r>
                <a:rPr lang="en-US" altLang="zh-CN" b="1">
                  <a:latin typeface="隶书" pitchFamily="49" charset="-122"/>
                  <a:ea typeface="隶书" pitchFamily="49" charset="-122"/>
                </a:rPr>
                <a:t>AD</a:t>
              </a:r>
              <a:r>
                <a:rPr lang="en-US" altLang="zh-CN" b="1" baseline="-25000">
                  <a:latin typeface="隶书" pitchFamily="49" charset="-122"/>
                  <a:ea typeface="隶书" pitchFamily="49" charset="-122"/>
                </a:rPr>
                <a:t>19</a:t>
              </a:r>
              <a:r>
                <a:rPr lang="en-US" altLang="zh-CN" b="1">
                  <a:latin typeface="隶书" pitchFamily="49" charset="-122"/>
                  <a:ea typeface="隶书" pitchFamily="49" charset="-122"/>
                </a:rPr>
                <a:t>/S</a:t>
              </a:r>
              <a:r>
                <a:rPr lang="en-US" altLang="zh-CN" b="1" baseline="-25000">
                  <a:latin typeface="隶书" pitchFamily="49" charset="-122"/>
                  <a:ea typeface="隶书" pitchFamily="49" charset="-122"/>
                </a:rPr>
                <a:t>6</a:t>
              </a:r>
              <a:r>
                <a:rPr lang="en-US" altLang="zh-CN" b="1"/>
                <a:t>~</a:t>
              </a:r>
              <a:r>
                <a:rPr lang="en-US" altLang="zh-CN" b="1">
                  <a:latin typeface="隶书" pitchFamily="49" charset="-122"/>
                  <a:ea typeface="隶书" pitchFamily="49" charset="-122"/>
                </a:rPr>
                <a:t>AD</a:t>
              </a:r>
              <a:r>
                <a:rPr lang="en-US" altLang="zh-CN" b="1" baseline="-25000">
                  <a:latin typeface="隶书" pitchFamily="49" charset="-122"/>
                  <a:ea typeface="隶书" pitchFamily="49" charset="-122"/>
                </a:rPr>
                <a:t>16</a:t>
              </a:r>
              <a:r>
                <a:rPr lang="en-US" altLang="zh-CN" b="1">
                  <a:latin typeface="隶书" pitchFamily="49" charset="-122"/>
                  <a:ea typeface="隶书" pitchFamily="49" charset="-122"/>
                </a:rPr>
                <a:t>/S</a:t>
              </a:r>
              <a:r>
                <a:rPr lang="en-US" altLang="zh-CN" b="1" baseline="-25000">
                  <a:latin typeface="隶书" pitchFamily="49" charset="-122"/>
                  <a:ea typeface="隶书" pitchFamily="49" charset="-122"/>
                </a:rPr>
                <a:t>3</a:t>
              </a:r>
              <a:endParaRPr lang="en-US" altLang="zh-CN" b="1">
                <a:latin typeface="隶书" pitchFamily="49" charset="-122"/>
                <a:ea typeface="隶书" pitchFamily="49" charset="-122"/>
              </a:endParaRPr>
            </a:p>
            <a:p>
              <a:pPr algn="ctr">
                <a:lnSpc>
                  <a:spcPct val="95000"/>
                </a:lnSpc>
              </a:pPr>
              <a:r>
                <a:rPr lang="en-US" altLang="zh-CN" b="1">
                  <a:latin typeface="隶书" pitchFamily="49" charset="-122"/>
                  <a:ea typeface="隶书" pitchFamily="49" charset="-122"/>
                </a:rPr>
                <a:t>RD,WR,INTA,M/IO</a:t>
              </a:r>
            </a:p>
            <a:p>
              <a:pPr algn="ctr">
                <a:lnSpc>
                  <a:spcPct val="95000"/>
                </a:lnSpc>
              </a:pPr>
              <a:r>
                <a:rPr lang="en-US" altLang="zh-CN" b="1">
                  <a:latin typeface="隶书" pitchFamily="49" charset="-122"/>
                  <a:ea typeface="隶书" pitchFamily="49" charset="-122"/>
                </a:rPr>
                <a:t>DEN,DT/R</a:t>
              </a:r>
            </a:p>
          </p:txBody>
        </p:sp>
        <p:sp>
          <p:nvSpPr>
            <p:cNvPr id="69801" name="Line 184"/>
            <p:cNvSpPr>
              <a:spLocks noChangeShapeType="1"/>
            </p:cNvSpPr>
            <p:nvPr/>
          </p:nvSpPr>
          <p:spPr bwMode="auto">
            <a:xfrm flipV="1">
              <a:off x="80" y="1677"/>
              <a:ext cx="136" cy="0"/>
            </a:xfrm>
            <a:prstGeom prst="line">
              <a:avLst/>
            </a:prstGeom>
            <a:noFill/>
            <a:ln w="12700">
              <a:solidFill>
                <a:schemeClr val="tx1"/>
              </a:solidFill>
              <a:round/>
              <a:headEnd/>
              <a:tailEnd/>
            </a:ln>
          </p:spPr>
          <p:txBody>
            <a:bodyPr/>
            <a:lstStyle/>
            <a:p>
              <a:endParaRPr lang="zh-CN" altLang="en-US"/>
            </a:p>
          </p:txBody>
        </p:sp>
        <p:sp>
          <p:nvSpPr>
            <p:cNvPr id="69802" name="Line 185"/>
            <p:cNvSpPr>
              <a:spLocks noChangeShapeType="1"/>
            </p:cNvSpPr>
            <p:nvPr/>
          </p:nvSpPr>
          <p:spPr bwMode="auto">
            <a:xfrm flipV="1">
              <a:off x="296" y="1677"/>
              <a:ext cx="136" cy="0"/>
            </a:xfrm>
            <a:prstGeom prst="line">
              <a:avLst/>
            </a:prstGeom>
            <a:noFill/>
            <a:ln w="12700">
              <a:solidFill>
                <a:schemeClr val="tx1"/>
              </a:solidFill>
              <a:round/>
              <a:headEnd/>
              <a:tailEnd/>
            </a:ln>
          </p:spPr>
          <p:txBody>
            <a:bodyPr/>
            <a:lstStyle/>
            <a:p>
              <a:endParaRPr lang="zh-CN" altLang="en-US"/>
            </a:p>
          </p:txBody>
        </p:sp>
        <p:sp>
          <p:nvSpPr>
            <p:cNvPr id="69803" name="Line 186"/>
            <p:cNvSpPr>
              <a:spLocks noChangeShapeType="1"/>
            </p:cNvSpPr>
            <p:nvPr/>
          </p:nvSpPr>
          <p:spPr bwMode="auto">
            <a:xfrm flipV="1">
              <a:off x="1046" y="1677"/>
              <a:ext cx="136" cy="0"/>
            </a:xfrm>
            <a:prstGeom prst="line">
              <a:avLst/>
            </a:prstGeom>
            <a:noFill/>
            <a:ln w="12700">
              <a:solidFill>
                <a:schemeClr val="tx1"/>
              </a:solidFill>
              <a:round/>
              <a:headEnd/>
              <a:tailEnd/>
            </a:ln>
          </p:spPr>
          <p:txBody>
            <a:bodyPr/>
            <a:lstStyle/>
            <a:p>
              <a:endParaRPr lang="zh-CN" altLang="en-US"/>
            </a:p>
          </p:txBody>
        </p:sp>
        <p:sp>
          <p:nvSpPr>
            <p:cNvPr id="69804" name="Line 187"/>
            <p:cNvSpPr>
              <a:spLocks noChangeShapeType="1"/>
            </p:cNvSpPr>
            <p:nvPr/>
          </p:nvSpPr>
          <p:spPr bwMode="auto">
            <a:xfrm flipV="1">
              <a:off x="539" y="1677"/>
              <a:ext cx="272" cy="0"/>
            </a:xfrm>
            <a:prstGeom prst="line">
              <a:avLst/>
            </a:prstGeom>
            <a:noFill/>
            <a:ln w="12700">
              <a:solidFill>
                <a:schemeClr val="tx1"/>
              </a:solidFill>
              <a:round/>
              <a:headEnd/>
              <a:tailEnd/>
            </a:ln>
          </p:spPr>
          <p:txBody>
            <a:bodyPr/>
            <a:lstStyle/>
            <a:p>
              <a:endParaRPr lang="zh-CN" altLang="en-US"/>
            </a:p>
          </p:txBody>
        </p:sp>
        <p:sp>
          <p:nvSpPr>
            <p:cNvPr id="69805" name="Line 188"/>
            <p:cNvSpPr>
              <a:spLocks noChangeShapeType="1"/>
            </p:cNvSpPr>
            <p:nvPr/>
          </p:nvSpPr>
          <p:spPr bwMode="auto">
            <a:xfrm flipV="1">
              <a:off x="839" y="1842"/>
              <a:ext cx="91" cy="0"/>
            </a:xfrm>
            <a:prstGeom prst="line">
              <a:avLst/>
            </a:prstGeom>
            <a:noFill/>
            <a:ln w="12700">
              <a:solidFill>
                <a:schemeClr val="tx1"/>
              </a:solidFill>
              <a:round/>
              <a:headEnd/>
              <a:tailEnd/>
            </a:ln>
          </p:spPr>
          <p:txBody>
            <a:bodyPr/>
            <a:lstStyle/>
            <a:p>
              <a:endParaRPr lang="zh-CN" altLang="en-US"/>
            </a:p>
          </p:txBody>
        </p:sp>
        <p:sp>
          <p:nvSpPr>
            <p:cNvPr id="69806" name="Line 189"/>
            <p:cNvSpPr>
              <a:spLocks noChangeShapeType="1"/>
            </p:cNvSpPr>
            <p:nvPr/>
          </p:nvSpPr>
          <p:spPr bwMode="auto">
            <a:xfrm>
              <a:off x="340" y="1842"/>
              <a:ext cx="227" cy="0"/>
            </a:xfrm>
            <a:prstGeom prst="line">
              <a:avLst/>
            </a:prstGeom>
            <a:noFill/>
            <a:ln w="12700">
              <a:solidFill>
                <a:schemeClr val="tx1"/>
              </a:solidFill>
              <a:round/>
              <a:headEnd/>
              <a:tailEnd/>
            </a:ln>
          </p:spPr>
          <p:txBody>
            <a:bodyPr/>
            <a:lstStyle/>
            <a:p>
              <a:endParaRPr lang="zh-CN" altLang="en-US"/>
            </a:p>
          </p:txBody>
        </p:sp>
      </p:grpSp>
      <p:grpSp>
        <p:nvGrpSpPr>
          <p:cNvPr id="69638" name="Group 301"/>
          <p:cNvGrpSpPr>
            <a:grpSpLocks/>
          </p:cNvGrpSpPr>
          <p:nvPr/>
        </p:nvGrpSpPr>
        <p:grpSpPr bwMode="auto">
          <a:xfrm>
            <a:off x="34925" y="4365625"/>
            <a:ext cx="8642350" cy="2447925"/>
            <a:chOff x="22" y="2478"/>
            <a:chExt cx="5444" cy="1542"/>
          </a:xfrm>
        </p:grpSpPr>
        <p:sp>
          <p:nvSpPr>
            <p:cNvPr id="69715" name="Line 190"/>
            <p:cNvSpPr>
              <a:spLocks noChangeShapeType="1"/>
            </p:cNvSpPr>
            <p:nvPr/>
          </p:nvSpPr>
          <p:spPr bwMode="auto">
            <a:xfrm>
              <a:off x="929" y="3043"/>
              <a:ext cx="181" cy="0"/>
            </a:xfrm>
            <a:prstGeom prst="line">
              <a:avLst/>
            </a:prstGeom>
            <a:noFill/>
            <a:ln w="12700">
              <a:solidFill>
                <a:schemeClr val="tx1"/>
              </a:solidFill>
              <a:round/>
              <a:headEnd/>
              <a:tailEnd/>
            </a:ln>
          </p:spPr>
          <p:txBody>
            <a:bodyPr/>
            <a:lstStyle/>
            <a:p>
              <a:endParaRPr lang="zh-CN" altLang="en-US"/>
            </a:p>
          </p:txBody>
        </p:sp>
        <p:sp>
          <p:nvSpPr>
            <p:cNvPr id="69716" name="Line 191"/>
            <p:cNvSpPr>
              <a:spLocks noChangeShapeType="1"/>
            </p:cNvSpPr>
            <p:nvPr/>
          </p:nvSpPr>
          <p:spPr bwMode="auto">
            <a:xfrm flipV="1">
              <a:off x="1111" y="2817"/>
              <a:ext cx="91" cy="226"/>
            </a:xfrm>
            <a:prstGeom prst="line">
              <a:avLst/>
            </a:prstGeom>
            <a:noFill/>
            <a:ln w="12700">
              <a:solidFill>
                <a:schemeClr val="tx1"/>
              </a:solidFill>
              <a:round/>
              <a:headEnd/>
              <a:tailEnd/>
            </a:ln>
          </p:spPr>
          <p:txBody>
            <a:bodyPr/>
            <a:lstStyle/>
            <a:p>
              <a:endParaRPr lang="zh-CN" altLang="en-US"/>
            </a:p>
          </p:txBody>
        </p:sp>
        <p:sp>
          <p:nvSpPr>
            <p:cNvPr id="69717" name="Line 192"/>
            <p:cNvSpPr>
              <a:spLocks noChangeShapeType="1"/>
            </p:cNvSpPr>
            <p:nvPr/>
          </p:nvSpPr>
          <p:spPr bwMode="auto">
            <a:xfrm flipV="1">
              <a:off x="1201" y="2816"/>
              <a:ext cx="182" cy="1"/>
            </a:xfrm>
            <a:prstGeom prst="line">
              <a:avLst/>
            </a:prstGeom>
            <a:noFill/>
            <a:ln w="12700">
              <a:solidFill>
                <a:schemeClr val="tx1"/>
              </a:solidFill>
              <a:round/>
              <a:headEnd/>
              <a:tailEnd/>
            </a:ln>
          </p:spPr>
          <p:txBody>
            <a:bodyPr/>
            <a:lstStyle/>
            <a:p>
              <a:endParaRPr lang="zh-CN" altLang="en-US"/>
            </a:p>
          </p:txBody>
        </p:sp>
        <p:sp>
          <p:nvSpPr>
            <p:cNvPr id="69718" name="Line 193"/>
            <p:cNvSpPr>
              <a:spLocks noChangeShapeType="1"/>
            </p:cNvSpPr>
            <p:nvPr/>
          </p:nvSpPr>
          <p:spPr bwMode="auto">
            <a:xfrm>
              <a:off x="2517" y="3576"/>
              <a:ext cx="2177" cy="1"/>
            </a:xfrm>
            <a:prstGeom prst="line">
              <a:avLst/>
            </a:prstGeom>
            <a:noFill/>
            <a:ln w="12700">
              <a:solidFill>
                <a:schemeClr val="tx1"/>
              </a:solidFill>
              <a:round/>
              <a:headEnd/>
              <a:tailEnd/>
            </a:ln>
          </p:spPr>
          <p:txBody>
            <a:bodyPr/>
            <a:lstStyle/>
            <a:p>
              <a:endParaRPr lang="zh-CN" altLang="en-US"/>
            </a:p>
          </p:txBody>
        </p:sp>
        <p:sp>
          <p:nvSpPr>
            <p:cNvPr id="69719" name="Line 194"/>
            <p:cNvSpPr>
              <a:spLocks noChangeShapeType="1"/>
            </p:cNvSpPr>
            <p:nvPr/>
          </p:nvSpPr>
          <p:spPr bwMode="auto">
            <a:xfrm flipV="1">
              <a:off x="1973" y="3158"/>
              <a:ext cx="544" cy="0"/>
            </a:xfrm>
            <a:prstGeom prst="line">
              <a:avLst/>
            </a:prstGeom>
            <a:noFill/>
            <a:ln w="12700">
              <a:solidFill>
                <a:schemeClr val="tx1"/>
              </a:solidFill>
              <a:round/>
              <a:headEnd/>
              <a:tailEnd/>
            </a:ln>
          </p:spPr>
          <p:txBody>
            <a:bodyPr/>
            <a:lstStyle/>
            <a:p>
              <a:endParaRPr lang="zh-CN" altLang="en-US"/>
            </a:p>
          </p:txBody>
        </p:sp>
        <p:sp>
          <p:nvSpPr>
            <p:cNvPr id="69720" name="Text Box 195"/>
            <p:cNvSpPr txBox="1">
              <a:spLocks noChangeArrowheads="1"/>
            </p:cNvSpPr>
            <p:nvPr/>
          </p:nvSpPr>
          <p:spPr bwMode="auto">
            <a:xfrm>
              <a:off x="612" y="2817"/>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9721" name="Text Box 196"/>
            <p:cNvSpPr txBox="1">
              <a:spLocks noChangeArrowheads="1"/>
            </p:cNvSpPr>
            <p:nvPr/>
          </p:nvSpPr>
          <p:spPr bwMode="auto">
            <a:xfrm>
              <a:off x="452" y="3101"/>
              <a:ext cx="898"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RQ/GT</a:t>
              </a:r>
            </a:p>
          </p:txBody>
        </p:sp>
        <p:sp>
          <p:nvSpPr>
            <p:cNvPr id="69722" name="Line 199"/>
            <p:cNvSpPr>
              <a:spLocks noChangeShapeType="1"/>
            </p:cNvSpPr>
            <p:nvPr/>
          </p:nvSpPr>
          <p:spPr bwMode="auto">
            <a:xfrm>
              <a:off x="1383" y="2817"/>
              <a:ext cx="91" cy="226"/>
            </a:xfrm>
            <a:prstGeom prst="line">
              <a:avLst/>
            </a:prstGeom>
            <a:noFill/>
            <a:ln w="12700">
              <a:solidFill>
                <a:schemeClr val="tx1"/>
              </a:solidFill>
              <a:round/>
              <a:headEnd/>
              <a:tailEnd/>
            </a:ln>
          </p:spPr>
          <p:txBody>
            <a:bodyPr/>
            <a:lstStyle/>
            <a:p>
              <a:endParaRPr lang="zh-CN" altLang="en-US"/>
            </a:p>
          </p:txBody>
        </p:sp>
        <p:sp>
          <p:nvSpPr>
            <p:cNvPr id="69723" name="Line 200"/>
            <p:cNvSpPr>
              <a:spLocks noChangeShapeType="1"/>
            </p:cNvSpPr>
            <p:nvPr/>
          </p:nvSpPr>
          <p:spPr bwMode="auto">
            <a:xfrm>
              <a:off x="1927" y="2817"/>
              <a:ext cx="91" cy="226"/>
            </a:xfrm>
            <a:prstGeom prst="line">
              <a:avLst/>
            </a:prstGeom>
            <a:noFill/>
            <a:ln w="12700">
              <a:solidFill>
                <a:schemeClr val="tx1"/>
              </a:solidFill>
              <a:round/>
              <a:headEnd/>
              <a:tailEnd/>
            </a:ln>
          </p:spPr>
          <p:txBody>
            <a:bodyPr/>
            <a:lstStyle/>
            <a:p>
              <a:endParaRPr lang="zh-CN" altLang="en-US"/>
            </a:p>
          </p:txBody>
        </p:sp>
        <p:sp>
          <p:nvSpPr>
            <p:cNvPr id="69724" name="Line 201"/>
            <p:cNvSpPr>
              <a:spLocks noChangeShapeType="1"/>
            </p:cNvSpPr>
            <p:nvPr/>
          </p:nvSpPr>
          <p:spPr bwMode="auto">
            <a:xfrm flipV="1">
              <a:off x="1655" y="2817"/>
              <a:ext cx="91" cy="226"/>
            </a:xfrm>
            <a:prstGeom prst="line">
              <a:avLst/>
            </a:prstGeom>
            <a:noFill/>
            <a:ln w="12700">
              <a:solidFill>
                <a:schemeClr val="tx1"/>
              </a:solidFill>
              <a:round/>
              <a:headEnd/>
              <a:tailEnd/>
            </a:ln>
          </p:spPr>
          <p:txBody>
            <a:bodyPr/>
            <a:lstStyle/>
            <a:p>
              <a:endParaRPr lang="zh-CN" altLang="en-US"/>
            </a:p>
          </p:txBody>
        </p:sp>
        <p:sp>
          <p:nvSpPr>
            <p:cNvPr id="69725" name="Line 202"/>
            <p:cNvSpPr>
              <a:spLocks noChangeShapeType="1"/>
            </p:cNvSpPr>
            <p:nvPr/>
          </p:nvSpPr>
          <p:spPr bwMode="auto">
            <a:xfrm flipV="1">
              <a:off x="2199" y="2817"/>
              <a:ext cx="91" cy="226"/>
            </a:xfrm>
            <a:prstGeom prst="line">
              <a:avLst/>
            </a:prstGeom>
            <a:noFill/>
            <a:ln w="12700">
              <a:solidFill>
                <a:schemeClr val="tx1"/>
              </a:solidFill>
              <a:round/>
              <a:headEnd/>
              <a:tailEnd/>
            </a:ln>
          </p:spPr>
          <p:txBody>
            <a:bodyPr/>
            <a:lstStyle/>
            <a:p>
              <a:endParaRPr lang="zh-CN" altLang="en-US"/>
            </a:p>
          </p:txBody>
        </p:sp>
        <p:sp>
          <p:nvSpPr>
            <p:cNvPr id="69726" name="Line 203"/>
            <p:cNvSpPr>
              <a:spLocks noChangeShapeType="1"/>
            </p:cNvSpPr>
            <p:nvPr/>
          </p:nvSpPr>
          <p:spPr bwMode="auto">
            <a:xfrm>
              <a:off x="1474" y="3043"/>
              <a:ext cx="181" cy="0"/>
            </a:xfrm>
            <a:prstGeom prst="line">
              <a:avLst/>
            </a:prstGeom>
            <a:noFill/>
            <a:ln w="12700">
              <a:solidFill>
                <a:schemeClr val="tx1"/>
              </a:solidFill>
              <a:round/>
              <a:headEnd/>
              <a:tailEnd/>
            </a:ln>
          </p:spPr>
          <p:txBody>
            <a:bodyPr/>
            <a:lstStyle/>
            <a:p>
              <a:endParaRPr lang="zh-CN" altLang="en-US"/>
            </a:p>
          </p:txBody>
        </p:sp>
        <p:sp>
          <p:nvSpPr>
            <p:cNvPr id="69727" name="Line 204"/>
            <p:cNvSpPr>
              <a:spLocks noChangeShapeType="1"/>
            </p:cNvSpPr>
            <p:nvPr/>
          </p:nvSpPr>
          <p:spPr bwMode="auto">
            <a:xfrm flipV="1">
              <a:off x="941" y="3158"/>
              <a:ext cx="306" cy="0"/>
            </a:xfrm>
            <a:prstGeom prst="line">
              <a:avLst/>
            </a:prstGeom>
            <a:noFill/>
            <a:ln w="12700">
              <a:solidFill>
                <a:schemeClr val="tx1"/>
              </a:solidFill>
              <a:round/>
              <a:headEnd/>
              <a:tailEnd/>
            </a:ln>
          </p:spPr>
          <p:txBody>
            <a:bodyPr/>
            <a:lstStyle/>
            <a:p>
              <a:endParaRPr lang="zh-CN" altLang="en-US"/>
            </a:p>
          </p:txBody>
        </p:sp>
        <p:sp>
          <p:nvSpPr>
            <p:cNvPr id="69728" name="Line 207"/>
            <p:cNvSpPr>
              <a:spLocks noChangeShapeType="1"/>
            </p:cNvSpPr>
            <p:nvPr/>
          </p:nvSpPr>
          <p:spPr bwMode="auto">
            <a:xfrm flipV="1">
              <a:off x="1882" y="3158"/>
              <a:ext cx="91" cy="181"/>
            </a:xfrm>
            <a:prstGeom prst="line">
              <a:avLst/>
            </a:prstGeom>
            <a:noFill/>
            <a:ln w="12700">
              <a:solidFill>
                <a:schemeClr val="tx1"/>
              </a:solidFill>
              <a:round/>
              <a:headEnd/>
              <a:tailEnd/>
            </a:ln>
          </p:spPr>
          <p:txBody>
            <a:bodyPr/>
            <a:lstStyle/>
            <a:p>
              <a:endParaRPr lang="zh-CN" altLang="en-US"/>
            </a:p>
          </p:txBody>
        </p:sp>
        <p:sp>
          <p:nvSpPr>
            <p:cNvPr id="69729" name="Line 209"/>
            <p:cNvSpPr>
              <a:spLocks noChangeShapeType="1"/>
            </p:cNvSpPr>
            <p:nvPr/>
          </p:nvSpPr>
          <p:spPr bwMode="auto">
            <a:xfrm flipV="1">
              <a:off x="2472" y="3566"/>
              <a:ext cx="45" cy="94"/>
            </a:xfrm>
            <a:prstGeom prst="line">
              <a:avLst/>
            </a:prstGeom>
            <a:noFill/>
            <a:ln w="12700">
              <a:solidFill>
                <a:schemeClr val="tx1"/>
              </a:solidFill>
              <a:round/>
              <a:headEnd/>
              <a:tailEnd/>
            </a:ln>
          </p:spPr>
          <p:txBody>
            <a:bodyPr/>
            <a:lstStyle/>
            <a:p>
              <a:endParaRPr lang="zh-CN" altLang="en-US"/>
            </a:p>
          </p:txBody>
        </p:sp>
        <p:sp>
          <p:nvSpPr>
            <p:cNvPr id="69730" name="Line 210"/>
            <p:cNvSpPr>
              <a:spLocks noChangeShapeType="1"/>
            </p:cNvSpPr>
            <p:nvPr/>
          </p:nvSpPr>
          <p:spPr bwMode="auto">
            <a:xfrm>
              <a:off x="2472" y="3487"/>
              <a:ext cx="45" cy="91"/>
            </a:xfrm>
            <a:prstGeom prst="line">
              <a:avLst/>
            </a:prstGeom>
            <a:noFill/>
            <a:ln w="12700">
              <a:solidFill>
                <a:schemeClr val="tx1"/>
              </a:solidFill>
              <a:round/>
              <a:headEnd/>
              <a:tailEnd/>
            </a:ln>
          </p:spPr>
          <p:txBody>
            <a:bodyPr/>
            <a:lstStyle/>
            <a:p>
              <a:endParaRPr lang="zh-CN" altLang="en-US"/>
            </a:p>
          </p:txBody>
        </p:sp>
        <p:sp>
          <p:nvSpPr>
            <p:cNvPr id="69731" name="Line 211"/>
            <p:cNvSpPr>
              <a:spLocks noChangeShapeType="1"/>
            </p:cNvSpPr>
            <p:nvPr/>
          </p:nvSpPr>
          <p:spPr bwMode="auto">
            <a:xfrm>
              <a:off x="1156" y="3483"/>
              <a:ext cx="1316" cy="0"/>
            </a:xfrm>
            <a:prstGeom prst="line">
              <a:avLst/>
            </a:prstGeom>
            <a:noFill/>
            <a:ln w="12700">
              <a:solidFill>
                <a:schemeClr val="tx1"/>
              </a:solidFill>
              <a:round/>
              <a:headEnd/>
              <a:tailEnd/>
            </a:ln>
          </p:spPr>
          <p:txBody>
            <a:bodyPr/>
            <a:lstStyle/>
            <a:p>
              <a:endParaRPr lang="zh-CN" altLang="en-US"/>
            </a:p>
          </p:txBody>
        </p:sp>
        <p:sp>
          <p:nvSpPr>
            <p:cNvPr id="69732" name="Line 212"/>
            <p:cNvSpPr>
              <a:spLocks noChangeShapeType="1"/>
            </p:cNvSpPr>
            <p:nvPr/>
          </p:nvSpPr>
          <p:spPr bwMode="auto">
            <a:xfrm>
              <a:off x="1156" y="3657"/>
              <a:ext cx="1316" cy="4"/>
            </a:xfrm>
            <a:prstGeom prst="line">
              <a:avLst/>
            </a:prstGeom>
            <a:noFill/>
            <a:ln w="12700">
              <a:solidFill>
                <a:schemeClr val="tx1"/>
              </a:solidFill>
              <a:round/>
              <a:headEnd/>
              <a:tailEnd/>
            </a:ln>
          </p:spPr>
          <p:txBody>
            <a:bodyPr/>
            <a:lstStyle/>
            <a:p>
              <a:endParaRPr lang="zh-CN" altLang="en-US"/>
            </a:p>
          </p:txBody>
        </p:sp>
        <p:sp>
          <p:nvSpPr>
            <p:cNvPr id="69733" name="Text Box 213"/>
            <p:cNvSpPr txBox="1">
              <a:spLocks noChangeArrowheads="1"/>
            </p:cNvSpPr>
            <p:nvPr/>
          </p:nvSpPr>
          <p:spPr bwMode="auto">
            <a:xfrm>
              <a:off x="2789" y="3351"/>
              <a:ext cx="1588" cy="250"/>
            </a:xfrm>
            <a:prstGeom prst="rect">
              <a:avLst/>
            </a:prstGeom>
            <a:noFill/>
            <a:ln w="9525">
              <a:noFill/>
              <a:miter lim="800000"/>
              <a:headEnd/>
              <a:tailEnd/>
            </a:ln>
          </p:spPr>
          <p:txBody>
            <a:bodyPr>
              <a:spAutoFit/>
            </a:bodyPr>
            <a:lstStyle/>
            <a:p>
              <a:pPr algn="ctr"/>
              <a:r>
                <a:rPr lang="zh-CN" altLang="en-US" sz="2000" b="1">
                  <a:latin typeface="隶书" pitchFamily="49" charset="-122"/>
                  <a:ea typeface="隶书" pitchFamily="49" charset="-122"/>
                </a:rPr>
                <a:t>悬浮状态</a:t>
              </a:r>
              <a:endParaRPr lang="zh-CN" altLang="en-US" sz="2000" b="1" baseline="-25000">
                <a:latin typeface="隶书" pitchFamily="49" charset="-122"/>
                <a:ea typeface="隶书" pitchFamily="49" charset="-122"/>
              </a:endParaRPr>
            </a:p>
          </p:txBody>
        </p:sp>
        <p:sp>
          <p:nvSpPr>
            <p:cNvPr id="69734" name="Line 214"/>
            <p:cNvSpPr>
              <a:spLocks noChangeShapeType="1"/>
            </p:cNvSpPr>
            <p:nvPr/>
          </p:nvSpPr>
          <p:spPr bwMode="auto">
            <a:xfrm flipV="1">
              <a:off x="1745" y="2816"/>
              <a:ext cx="182" cy="1"/>
            </a:xfrm>
            <a:prstGeom prst="line">
              <a:avLst/>
            </a:prstGeom>
            <a:noFill/>
            <a:ln w="12700">
              <a:solidFill>
                <a:schemeClr val="tx1"/>
              </a:solidFill>
              <a:round/>
              <a:headEnd/>
              <a:tailEnd/>
            </a:ln>
          </p:spPr>
          <p:txBody>
            <a:bodyPr/>
            <a:lstStyle/>
            <a:p>
              <a:endParaRPr lang="zh-CN" altLang="en-US"/>
            </a:p>
          </p:txBody>
        </p:sp>
        <p:sp>
          <p:nvSpPr>
            <p:cNvPr id="69735" name="Line 215"/>
            <p:cNvSpPr>
              <a:spLocks noChangeShapeType="1"/>
            </p:cNvSpPr>
            <p:nvPr/>
          </p:nvSpPr>
          <p:spPr bwMode="auto">
            <a:xfrm>
              <a:off x="2018" y="3043"/>
              <a:ext cx="181" cy="0"/>
            </a:xfrm>
            <a:prstGeom prst="line">
              <a:avLst/>
            </a:prstGeom>
            <a:noFill/>
            <a:ln w="12700">
              <a:solidFill>
                <a:schemeClr val="tx1"/>
              </a:solidFill>
              <a:round/>
              <a:headEnd/>
              <a:tailEnd/>
            </a:ln>
          </p:spPr>
          <p:txBody>
            <a:bodyPr/>
            <a:lstStyle/>
            <a:p>
              <a:endParaRPr lang="zh-CN" altLang="en-US"/>
            </a:p>
          </p:txBody>
        </p:sp>
        <p:sp>
          <p:nvSpPr>
            <p:cNvPr id="69736" name="Line 216"/>
            <p:cNvSpPr>
              <a:spLocks noChangeShapeType="1"/>
            </p:cNvSpPr>
            <p:nvPr/>
          </p:nvSpPr>
          <p:spPr bwMode="auto">
            <a:xfrm flipV="1">
              <a:off x="2290" y="2816"/>
              <a:ext cx="182" cy="1"/>
            </a:xfrm>
            <a:prstGeom prst="line">
              <a:avLst/>
            </a:prstGeom>
            <a:noFill/>
            <a:ln w="12700">
              <a:solidFill>
                <a:schemeClr val="tx1"/>
              </a:solidFill>
              <a:round/>
              <a:headEnd/>
              <a:tailEnd/>
            </a:ln>
          </p:spPr>
          <p:txBody>
            <a:bodyPr/>
            <a:lstStyle/>
            <a:p>
              <a:endParaRPr lang="zh-CN" altLang="en-US"/>
            </a:p>
          </p:txBody>
        </p:sp>
        <p:sp>
          <p:nvSpPr>
            <p:cNvPr id="69737" name="Line 217"/>
            <p:cNvSpPr>
              <a:spLocks noChangeShapeType="1"/>
            </p:cNvSpPr>
            <p:nvPr/>
          </p:nvSpPr>
          <p:spPr bwMode="auto">
            <a:xfrm>
              <a:off x="2472" y="2817"/>
              <a:ext cx="91" cy="226"/>
            </a:xfrm>
            <a:prstGeom prst="line">
              <a:avLst/>
            </a:prstGeom>
            <a:noFill/>
            <a:ln w="12700">
              <a:solidFill>
                <a:schemeClr val="tx1"/>
              </a:solidFill>
              <a:round/>
              <a:headEnd/>
              <a:tailEnd/>
            </a:ln>
          </p:spPr>
          <p:txBody>
            <a:bodyPr/>
            <a:lstStyle/>
            <a:p>
              <a:endParaRPr lang="zh-CN" altLang="en-US"/>
            </a:p>
          </p:txBody>
        </p:sp>
        <p:sp>
          <p:nvSpPr>
            <p:cNvPr id="69738" name="Line 218"/>
            <p:cNvSpPr>
              <a:spLocks noChangeShapeType="1"/>
            </p:cNvSpPr>
            <p:nvPr/>
          </p:nvSpPr>
          <p:spPr bwMode="auto">
            <a:xfrm>
              <a:off x="3016" y="2817"/>
              <a:ext cx="91" cy="226"/>
            </a:xfrm>
            <a:prstGeom prst="line">
              <a:avLst/>
            </a:prstGeom>
            <a:noFill/>
            <a:ln w="12700">
              <a:solidFill>
                <a:schemeClr val="tx1"/>
              </a:solidFill>
              <a:round/>
              <a:headEnd/>
              <a:tailEnd/>
            </a:ln>
          </p:spPr>
          <p:txBody>
            <a:bodyPr/>
            <a:lstStyle/>
            <a:p>
              <a:endParaRPr lang="zh-CN" altLang="en-US"/>
            </a:p>
          </p:txBody>
        </p:sp>
        <p:sp>
          <p:nvSpPr>
            <p:cNvPr id="69739" name="Line 219"/>
            <p:cNvSpPr>
              <a:spLocks noChangeShapeType="1"/>
            </p:cNvSpPr>
            <p:nvPr/>
          </p:nvSpPr>
          <p:spPr bwMode="auto">
            <a:xfrm flipV="1">
              <a:off x="2744" y="2817"/>
              <a:ext cx="91" cy="226"/>
            </a:xfrm>
            <a:prstGeom prst="line">
              <a:avLst/>
            </a:prstGeom>
            <a:noFill/>
            <a:ln w="12700">
              <a:solidFill>
                <a:schemeClr val="tx1"/>
              </a:solidFill>
              <a:round/>
              <a:headEnd/>
              <a:tailEnd/>
            </a:ln>
          </p:spPr>
          <p:txBody>
            <a:bodyPr/>
            <a:lstStyle/>
            <a:p>
              <a:endParaRPr lang="zh-CN" altLang="en-US"/>
            </a:p>
          </p:txBody>
        </p:sp>
        <p:sp>
          <p:nvSpPr>
            <p:cNvPr id="69740" name="Line 220"/>
            <p:cNvSpPr>
              <a:spLocks noChangeShapeType="1"/>
            </p:cNvSpPr>
            <p:nvPr/>
          </p:nvSpPr>
          <p:spPr bwMode="auto">
            <a:xfrm flipV="1">
              <a:off x="3288" y="2817"/>
              <a:ext cx="91" cy="226"/>
            </a:xfrm>
            <a:prstGeom prst="line">
              <a:avLst/>
            </a:prstGeom>
            <a:noFill/>
            <a:ln w="12700">
              <a:solidFill>
                <a:schemeClr val="tx1"/>
              </a:solidFill>
              <a:round/>
              <a:headEnd/>
              <a:tailEnd/>
            </a:ln>
          </p:spPr>
          <p:txBody>
            <a:bodyPr/>
            <a:lstStyle/>
            <a:p>
              <a:endParaRPr lang="zh-CN" altLang="en-US"/>
            </a:p>
          </p:txBody>
        </p:sp>
        <p:sp>
          <p:nvSpPr>
            <p:cNvPr id="69741" name="Line 221"/>
            <p:cNvSpPr>
              <a:spLocks noChangeShapeType="1"/>
            </p:cNvSpPr>
            <p:nvPr/>
          </p:nvSpPr>
          <p:spPr bwMode="auto">
            <a:xfrm>
              <a:off x="2563" y="3043"/>
              <a:ext cx="181" cy="0"/>
            </a:xfrm>
            <a:prstGeom prst="line">
              <a:avLst/>
            </a:prstGeom>
            <a:noFill/>
            <a:ln w="12700">
              <a:solidFill>
                <a:schemeClr val="tx1"/>
              </a:solidFill>
              <a:round/>
              <a:headEnd/>
              <a:tailEnd/>
            </a:ln>
          </p:spPr>
          <p:txBody>
            <a:bodyPr/>
            <a:lstStyle/>
            <a:p>
              <a:endParaRPr lang="zh-CN" altLang="en-US"/>
            </a:p>
          </p:txBody>
        </p:sp>
        <p:sp>
          <p:nvSpPr>
            <p:cNvPr id="69742" name="Line 222"/>
            <p:cNvSpPr>
              <a:spLocks noChangeShapeType="1"/>
            </p:cNvSpPr>
            <p:nvPr/>
          </p:nvSpPr>
          <p:spPr bwMode="auto">
            <a:xfrm flipV="1">
              <a:off x="2834" y="2816"/>
              <a:ext cx="182" cy="1"/>
            </a:xfrm>
            <a:prstGeom prst="line">
              <a:avLst/>
            </a:prstGeom>
            <a:noFill/>
            <a:ln w="12700">
              <a:solidFill>
                <a:schemeClr val="tx1"/>
              </a:solidFill>
              <a:round/>
              <a:headEnd/>
              <a:tailEnd/>
            </a:ln>
          </p:spPr>
          <p:txBody>
            <a:bodyPr/>
            <a:lstStyle/>
            <a:p>
              <a:endParaRPr lang="zh-CN" altLang="en-US"/>
            </a:p>
          </p:txBody>
        </p:sp>
        <p:sp>
          <p:nvSpPr>
            <p:cNvPr id="69743" name="Line 223"/>
            <p:cNvSpPr>
              <a:spLocks noChangeShapeType="1"/>
            </p:cNvSpPr>
            <p:nvPr/>
          </p:nvSpPr>
          <p:spPr bwMode="auto">
            <a:xfrm>
              <a:off x="3107" y="3043"/>
              <a:ext cx="181" cy="0"/>
            </a:xfrm>
            <a:prstGeom prst="line">
              <a:avLst/>
            </a:prstGeom>
            <a:noFill/>
            <a:ln w="12700">
              <a:solidFill>
                <a:schemeClr val="tx1"/>
              </a:solidFill>
              <a:round/>
              <a:headEnd/>
              <a:tailEnd/>
            </a:ln>
          </p:spPr>
          <p:txBody>
            <a:bodyPr/>
            <a:lstStyle/>
            <a:p>
              <a:endParaRPr lang="zh-CN" altLang="en-US"/>
            </a:p>
          </p:txBody>
        </p:sp>
        <p:sp>
          <p:nvSpPr>
            <p:cNvPr id="69744" name="Line 224"/>
            <p:cNvSpPr>
              <a:spLocks noChangeShapeType="1"/>
            </p:cNvSpPr>
            <p:nvPr/>
          </p:nvSpPr>
          <p:spPr bwMode="auto">
            <a:xfrm flipV="1">
              <a:off x="3378" y="2816"/>
              <a:ext cx="182" cy="1"/>
            </a:xfrm>
            <a:prstGeom prst="line">
              <a:avLst/>
            </a:prstGeom>
            <a:noFill/>
            <a:ln w="12700">
              <a:solidFill>
                <a:schemeClr val="tx1"/>
              </a:solidFill>
              <a:round/>
              <a:headEnd/>
              <a:tailEnd/>
            </a:ln>
          </p:spPr>
          <p:txBody>
            <a:bodyPr/>
            <a:lstStyle/>
            <a:p>
              <a:endParaRPr lang="zh-CN" altLang="en-US"/>
            </a:p>
          </p:txBody>
        </p:sp>
        <p:sp>
          <p:nvSpPr>
            <p:cNvPr id="69745" name="Line 225"/>
            <p:cNvSpPr>
              <a:spLocks noChangeShapeType="1"/>
            </p:cNvSpPr>
            <p:nvPr/>
          </p:nvSpPr>
          <p:spPr bwMode="auto">
            <a:xfrm>
              <a:off x="3560" y="2817"/>
              <a:ext cx="91" cy="226"/>
            </a:xfrm>
            <a:prstGeom prst="line">
              <a:avLst/>
            </a:prstGeom>
            <a:noFill/>
            <a:ln w="12700">
              <a:solidFill>
                <a:schemeClr val="tx1"/>
              </a:solidFill>
              <a:round/>
              <a:headEnd/>
              <a:tailEnd/>
            </a:ln>
          </p:spPr>
          <p:txBody>
            <a:bodyPr/>
            <a:lstStyle/>
            <a:p>
              <a:endParaRPr lang="zh-CN" altLang="en-US"/>
            </a:p>
          </p:txBody>
        </p:sp>
        <p:sp>
          <p:nvSpPr>
            <p:cNvPr id="69746" name="Line 226"/>
            <p:cNvSpPr>
              <a:spLocks noChangeShapeType="1"/>
            </p:cNvSpPr>
            <p:nvPr/>
          </p:nvSpPr>
          <p:spPr bwMode="auto">
            <a:xfrm>
              <a:off x="4104" y="2817"/>
              <a:ext cx="91" cy="226"/>
            </a:xfrm>
            <a:prstGeom prst="line">
              <a:avLst/>
            </a:prstGeom>
            <a:noFill/>
            <a:ln w="12700">
              <a:solidFill>
                <a:schemeClr val="tx1"/>
              </a:solidFill>
              <a:round/>
              <a:headEnd/>
              <a:tailEnd/>
            </a:ln>
          </p:spPr>
          <p:txBody>
            <a:bodyPr/>
            <a:lstStyle/>
            <a:p>
              <a:endParaRPr lang="zh-CN" altLang="en-US"/>
            </a:p>
          </p:txBody>
        </p:sp>
        <p:sp>
          <p:nvSpPr>
            <p:cNvPr id="69747" name="Line 227"/>
            <p:cNvSpPr>
              <a:spLocks noChangeShapeType="1"/>
            </p:cNvSpPr>
            <p:nvPr/>
          </p:nvSpPr>
          <p:spPr bwMode="auto">
            <a:xfrm flipV="1">
              <a:off x="3832" y="2817"/>
              <a:ext cx="91" cy="226"/>
            </a:xfrm>
            <a:prstGeom prst="line">
              <a:avLst/>
            </a:prstGeom>
            <a:noFill/>
            <a:ln w="12700">
              <a:solidFill>
                <a:schemeClr val="tx1"/>
              </a:solidFill>
              <a:round/>
              <a:headEnd/>
              <a:tailEnd/>
            </a:ln>
          </p:spPr>
          <p:txBody>
            <a:bodyPr/>
            <a:lstStyle/>
            <a:p>
              <a:endParaRPr lang="zh-CN" altLang="en-US"/>
            </a:p>
          </p:txBody>
        </p:sp>
        <p:sp>
          <p:nvSpPr>
            <p:cNvPr id="69748" name="Line 228"/>
            <p:cNvSpPr>
              <a:spLocks noChangeShapeType="1"/>
            </p:cNvSpPr>
            <p:nvPr/>
          </p:nvSpPr>
          <p:spPr bwMode="auto">
            <a:xfrm flipV="1">
              <a:off x="4376" y="2817"/>
              <a:ext cx="91" cy="226"/>
            </a:xfrm>
            <a:prstGeom prst="line">
              <a:avLst/>
            </a:prstGeom>
            <a:noFill/>
            <a:ln w="12700">
              <a:solidFill>
                <a:schemeClr val="tx1"/>
              </a:solidFill>
              <a:round/>
              <a:headEnd/>
              <a:tailEnd/>
            </a:ln>
          </p:spPr>
          <p:txBody>
            <a:bodyPr/>
            <a:lstStyle/>
            <a:p>
              <a:endParaRPr lang="zh-CN" altLang="en-US"/>
            </a:p>
          </p:txBody>
        </p:sp>
        <p:sp>
          <p:nvSpPr>
            <p:cNvPr id="69749" name="Line 229"/>
            <p:cNvSpPr>
              <a:spLocks noChangeShapeType="1"/>
            </p:cNvSpPr>
            <p:nvPr/>
          </p:nvSpPr>
          <p:spPr bwMode="auto">
            <a:xfrm>
              <a:off x="3651" y="3043"/>
              <a:ext cx="181" cy="0"/>
            </a:xfrm>
            <a:prstGeom prst="line">
              <a:avLst/>
            </a:prstGeom>
            <a:noFill/>
            <a:ln w="12700">
              <a:solidFill>
                <a:schemeClr val="tx1"/>
              </a:solidFill>
              <a:round/>
              <a:headEnd/>
              <a:tailEnd/>
            </a:ln>
          </p:spPr>
          <p:txBody>
            <a:bodyPr/>
            <a:lstStyle/>
            <a:p>
              <a:endParaRPr lang="zh-CN" altLang="en-US"/>
            </a:p>
          </p:txBody>
        </p:sp>
        <p:sp>
          <p:nvSpPr>
            <p:cNvPr id="69750" name="Line 230"/>
            <p:cNvSpPr>
              <a:spLocks noChangeShapeType="1"/>
            </p:cNvSpPr>
            <p:nvPr/>
          </p:nvSpPr>
          <p:spPr bwMode="auto">
            <a:xfrm flipV="1">
              <a:off x="3922" y="2816"/>
              <a:ext cx="182" cy="1"/>
            </a:xfrm>
            <a:prstGeom prst="line">
              <a:avLst/>
            </a:prstGeom>
            <a:noFill/>
            <a:ln w="12700">
              <a:solidFill>
                <a:schemeClr val="tx1"/>
              </a:solidFill>
              <a:round/>
              <a:headEnd/>
              <a:tailEnd/>
            </a:ln>
          </p:spPr>
          <p:txBody>
            <a:bodyPr/>
            <a:lstStyle/>
            <a:p>
              <a:endParaRPr lang="zh-CN" altLang="en-US"/>
            </a:p>
          </p:txBody>
        </p:sp>
        <p:sp>
          <p:nvSpPr>
            <p:cNvPr id="69751" name="Line 231"/>
            <p:cNvSpPr>
              <a:spLocks noChangeShapeType="1"/>
            </p:cNvSpPr>
            <p:nvPr/>
          </p:nvSpPr>
          <p:spPr bwMode="auto">
            <a:xfrm>
              <a:off x="4195" y="3043"/>
              <a:ext cx="181" cy="0"/>
            </a:xfrm>
            <a:prstGeom prst="line">
              <a:avLst/>
            </a:prstGeom>
            <a:noFill/>
            <a:ln w="12700">
              <a:solidFill>
                <a:schemeClr val="tx1"/>
              </a:solidFill>
              <a:round/>
              <a:headEnd/>
              <a:tailEnd/>
            </a:ln>
          </p:spPr>
          <p:txBody>
            <a:bodyPr/>
            <a:lstStyle/>
            <a:p>
              <a:endParaRPr lang="zh-CN" altLang="en-US"/>
            </a:p>
          </p:txBody>
        </p:sp>
        <p:sp>
          <p:nvSpPr>
            <p:cNvPr id="69752" name="Line 232"/>
            <p:cNvSpPr>
              <a:spLocks noChangeShapeType="1"/>
            </p:cNvSpPr>
            <p:nvPr/>
          </p:nvSpPr>
          <p:spPr bwMode="auto">
            <a:xfrm flipV="1">
              <a:off x="4467" y="2816"/>
              <a:ext cx="182" cy="1"/>
            </a:xfrm>
            <a:prstGeom prst="line">
              <a:avLst/>
            </a:prstGeom>
            <a:noFill/>
            <a:ln w="12700">
              <a:solidFill>
                <a:schemeClr val="tx1"/>
              </a:solidFill>
              <a:round/>
              <a:headEnd/>
              <a:tailEnd/>
            </a:ln>
          </p:spPr>
          <p:txBody>
            <a:bodyPr/>
            <a:lstStyle/>
            <a:p>
              <a:endParaRPr lang="zh-CN" altLang="en-US"/>
            </a:p>
          </p:txBody>
        </p:sp>
        <p:sp>
          <p:nvSpPr>
            <p:cNvPr id="69753" name="Line 233"/>
            <p:cNvSpPr>
              <a:spLocks noChangeShapeType="1"/>
            </p:cNvSpPr>
            <p:nvPr/>
          </p:nvSpPr>
          <p:spPr bwMode="auto">
            <a:xfrm>
              <a:off x="4649" y="2817"/>
              <a:ext cx="91" cy="226"/>
            </a:xfrm>
            <a:prstGeom prst="line">
              <a:avLst/>
            </a:prstGeom>
            <a:noFill/>
            <a:ln w="12700">
              <a:solidFill>
                <a:schemeClr val="tx1"/>
              </a:solidFill>
              <a:round/>
              <a:headEnd/>
              <a:tailEnd/>
            </a:ln>
          </p:spPr>
          <p:txBody>
            <a:bodyPr/>
            <a:lstStyle/>
            <a:p>
              <a:endParaRPr lang="zh-CN" altLang="en-US"/>
            </a:p>
          </p:txBody>
        </p:sp>
        <p:sp>
          <p:nvSpPr>
            <p:cNvPr id="69754" name="Line 234"/>
            <p:cNvSpPr>
              <a:spLocks noChangeShapeType="1"/>
            </p:cNvSpPr>
            <p:nvPr/>
          </p:nvSpPr>
          <p:spPr bwMode="auto">
            <a:xfrm>
              <a:off x="5193" y="2817"/>
              <a:ext cx="91" cy="226"/>
            </a:xfrm>
            <a:prstGeom prst="line">
              <a:avLst/>
            </a:prstGeom>
            <a:noFill/>
            <a:ln w="12700">
              <a:solidFill>
                <a:schemeClr val="tx1"/>
              </a:solidFill>
              <a:round/>
              <a:headEnd/>
              <a:tailEnd/>
            </a:ln>
          </p:spPr>
          <p:txBody>
            <a:bodyPr/>
            <a:lstStyle/>
            <a:p>
              <a:endParaRPr lang="zh-CN" altLang="en-US"/>
            </a:p>
          </p:txBody>
        </p:sp>
        <p:sp>
          <p:nvSpPr>
            <p:cNvPr id="69755" name="Line 235"/>
            <p:cNvSpPr>
              <a:spLocks noChangeShapeType="1"/>
            </p:cNvSpPr>
            <p:nvPr/>
          </p:nvSpPr>
          <p:spPr bwMode="auto">
            <a:xfrm flipV="1">
              <a:off x="4921" y="2817"/>
              <a:ext cx="91" cy="226"/>
            </a:xfrm>
            <a:prstGeom prst="line">
              <a:avLst/>
            </a:prstGeom>
            <a:noFill/>
            <a:ln w="12700">
              <a:solidFill>
                <a:schemeClr val="tx1"/>
              </a:solidFill>
              <a:round/>
              <a:headEnd/>
              <a:tailEnd/>
            </a:ln>
          </p:spPr>
          <p:txBody>
            <a:bodyPr/>
            <a:lstStyle/>
            <a:p>
              <a:endParaRPr lang="zh-CN" altLang="en-US"/>
            </a:p>
          </p:txBody>
        </p:sp>
        <p:sp>
          <p:nvSpPr>
            <p:cNvPr id="69756" name="Line 236"/>
            <p:cNvSpPr>
              <a:spLocks noChangeShapeType="1"/>
            </p:cNvSpPr>
            <p:nvPr/>
          </p:nvSpPr>
          <p:spPr bwMode="auto">
            <a:xfrm>
              <a:off x="4740" y="3043"/>
              <a:ext cx="181" cy="0"/>
            </a:xfrm>
            <a:prstGeom prst="line">
              <a:avLst/>
            </a:prstGeom>
            <a:noFill/>
            <a:ln w="12700">
              <a:solidFill>
                <a:schemeClr val="tx1"/>
              </a:solidFill>
              <a:round/>
              <a:headEnd/>
              <a:tailEnd/>
            </a:ln>
          </p:spPr>
          <p:txBody>
            <a:bodyPr/>
            <a:lstStyle/>
            <a:p>
              <a:endParaRPr lang="zh-CN" altLang="en-US"/>
            </a:p>
          </p:txBody>
        </p:sp>
        <p:sp>
          <p:nvSpPr>
            <p:cNvPr id="69757" name="Line 237"/>
            <p:cNvSpPr>
              <a:spLocks noChangeShapeType="1"/>
            </p:cNvSpPr>
            <p:nvPr/>
          </p:nvSpPr>
          <p:spPr bwMode="auto">
            <a:xfrm flipV="1">
              <a:off x="5011" y="2816"/>
              <a:ext cx="182" cy="1"/>
            </a:xfrm>
            <a:prstGeom prst="line">
              <a:avLst/>
            </a:prstGeom>
            <a:noFill/>
            <a:ln w="12700">
              <a:solidFill>
                <a:schemeClr val="tx1"/>
              </a:solidFill>
              <a:round/>
              <a:headEnd/>
              <a:tailEnd/>
            </a:ln>
          </p:spPr>
          <p:txBody>
            <a:bodyPr/>
            <a:lstStyle/>
            <a:p>
              <a:endParaRPr lang="zh-CN" altLang="en-US"/>
            </a:p>
          </p:txBody>
        </p:sp>
        <p:sp>
          <p:nvSpPr>
            <p:cNvPr id="69758" name="Line 238"/>
            <p:cNvSpPr>
              <a:spLocks noChangeShapeType="1"/>
            </p:cNvSpPr>
            <p:nvPr/>
          </p:nvSpPr>
          <p:spPr bwMode="auto">
            <a:xfrm>
              <a:off x="5284" y="3043"/>
              <a:ext cx="181" cy="0"/>
            </a:xfrm>
            <a:prstGeom prst="line">
              <a:avLst/>
            </a:prstGeom>
            <a:noFill/>
            <a:ln w="12700">
              <a:solidFill>
                <a:schemeClr val="tx1"/>
              </a:solidFill>
              <a:round/>
              <a:headEnd/>
              <a:tailEnd/>
            </a:ln>
          </p:spPr>
          <p:txBody>
            <a:bodyPr/>
            <a:lstStyle/>
            <a:p>
              <a:endParaRPr lang="zh-CN" altLang="en-US"/>
            </a:p>
          </p:txBody>
        </p:sp>
        <p:sp>
          <p:nvSpPr>
            <p:cNvPr id="69759" name="Line 239"/>
            <p:cNvSpPr>
              <a:spLocks noChangeShapeType="1"/>
            </p:cNvSpPr>
            <p:nvPr/>
          </p:nvSpPr>
          <p:spPr bwMode="auto">
            <a:xfrm flipH="1" flipV="1">
              <a:off x="1247" y="3158"/>
              <a:ext cx="91" cy="181"/>
            </a:xfrm>
            <a:prstGeom prst="line">
              <a:avLst/>
            </a:prstGeom>
            <a:noFill/>
            <a:ln w="12700">
              <a:solidFill>
                <a:schemeClr val="tx1"/>
              </a:solidFill>
              <a:round/>
              <a:headEnd/>
              <a:tailEnd/>
            </a:ln>
          </p:spPr>
          <p:txBody>
            <a:bodyPr/>
            <a:lstStyle/>
            <a:p>
              <a:endParaRPr lang="zh-CN" altLang="en-US"/>
            </a:p>
          </p:txBody>
        </p:sp>
        <p:sp>
          <p:nvSpPr>
            <p:cNvPr id="69760" name="Line 240"/>
            <p:cNvSpPr>
              <a:spLocks noChangeShapeType="1"/>
            </p:cNvSpPr>
            <p:nvPr/>
          </p:nvSpPr>
          <p:spPr bwMode="auto">
            <a:xfrm>
              <a:off x="1338" y="3339"/>
              <a:ext cx="544" cy="0"/>
            </a:xfrm>
            <a:prstGeom prst="line">
              <a:avLst/>
            </a:prstGeom>
            <a:noFill/>
            <a:ln w="12700">
              <a:solidFill>
                <a:schemeClr val="tx1"/>
              </a:solidFill>
              <a:round/>
              <a:headEnd/>
              <a:tailEnd/>
            </a:ln>
          </p:spPr>
          <p:txBody>
            <a:bodyPr/>
            <a:lstStyle/>
            <a:p>
              <a:endParaRPr lang="zh-CN" altLang="en-US"/>
            </a:p>
          </p:txBody>
        </p:sp>
        <p:sp>
          <p:nvSpPr>
            <p:cNvPr id="69761" name="Line 243"/>
            <p:cNvSpPr>
              <a:spLocks noChangeShapeType="1"/>
            </p:cNvSpPr>
            <p:nvPr/>
          </p:nvSpPr>
          <p:spPr bwMode="auto">
            <a:xfrm flipV="1">
              <a:off x="4695" y="3483"/>
              <a:ext cx="45" cy="94"/>
            </a:xfrm>
            <a:prstGeom prst="line">
              <a:avLst/>
            </a:prstGeom>
            <a:noFill/>
            <a:ln w="12700">
              <a:solidFill>
                <a:schemeClr val="tx1"/>
              </a:solidFill>
              <a:round/>
              <a:headEnd/>
              <a:tailEnd/>
            </a:ln>
          </p:spPr>
          <p:txBody>
            <a:bodyPr/>
            <a:lstStyle/>
            <a:p>
              <a:endParaRPr lang="zh-CN" altLang="en-US"/>
            </a:p>
          </p:txBody>
        </p:sp>
        <p:sp>
          <p:nvSpPr>
            <p:cNvPr id="69762" name="Line 244"/>
            <p:cNvSpPr>
              <a:spLocks noChangeShapeType="1"/>
            </p:cNvSpPr>
            <p:nvPr/>
          </p:nvSpPr>
          <p:spPr bwMode="auto">
            <a:xfrm>
              <a:off x="4695" y="3577"/>
              <a:ext cx="45" cy="91"/>
            </a:xfrm>
            <a:prstGeom prst="line">
              <a:avLst/>
            </a:prstGeom>
            <a:noFill/>
            <a:ln w="12700">
              <a:solidFill>
                <a:schemeClr val="tx1"/>
              </a:solidFill>
              <a:round/>
              <a:headEnd/>
              <a:tailEnd/>
            </a:ln>
          </p:spPr>
          <p:txBody>
            <a:bodyPr/>
            <a:lstStyle/>
            <a:p>
              <a:endParaRPr lang="zh-CN" altLang="en-US"/>
            </a:p>
          </p:txBody>
        </p:sp>
        <p:sp>
          <p:nvSpPr>
            <p:cNvPr id="69763" name="Line 245"/>
            <p:cNvSpPr>
              <a:spLocks noChangeShapeType="1"/>
            </p:cNvSpPr>
            <p:nvPr/>
          </p:nvSpPr>
          <p:spPr bwMode="auto">
            <a:xfrm>
              <a:off x="4740" y="3487"/>
              <a:ext cx="725" cy="0"/>
            </a:xfrm>
            <a:prstGeom prst="line">
              <a:avLst/>
            </a:prstGeom>
            <a:noFill/>
            <a:ln w="12700">
              <a:solidFill>
                <a:schemeClr val="tx1"/>
              </a:solidFill>
              <a:round/>
              <a:headEnd/>
              <a:tailEnd/>
            </a:ln>
          </p:spPr>
          <p:txBody>
            <a:bodyPr/>
            <a:lstStyle/>
            <a:p>
              <a:endParaRPr lang="zh-CN" altLang="en-US"/>
            </a:p>
          </p:txBody>
        </p:sp>
        <p:sp>
          <p:nvSpPr>
            <p:cNvPr id="69764" name="Line 246"/>
            <p:cNvSpPr>
              <a:spLocks noChangeShapeType="1"/>
            </p:cNvSpPr>
            <p:nvPr/>
          </p:nvSpPr>
          <p:spPr bwMode="auto">
            <a:xfrm>
              <a:off x="4740" y="3668"/>
              <a:ext cx="725" cy="0"/>
            </a:xfrm>
            <a:prstGeom prst="line">
              <a:avLst/>
            </a:prstGeom>
            <a:noFill/>
            <a:ln w="12700">
              <a:solidFill>
                <a:schemeClr val="tx1"/>
              </a:solidFill>
              <a:round/>
              <a:headEnd/>
              <a:tailEnd/>
            </a:ln>
          </p:spPr>
          <p:txBody>
            <a:bodyPr/>
            <a:lstStyle/>
            <a:p>
              <a:endParaRPr lang="zh-CN" altLang="en-US"/>
            </a:p>
          </p:txBody>
        </p:sp>
        <p:grpSp>
          <p:nvGrpSpPr>
            <p:cNvPr id="69765" name="Group 273"/>
            <p:cNvGrpSpPr>
              <a:grpSpLocks/>
            </p:cNvGrpSpPr>
            <p:nvPr/>
          </p:nvGrpSpPr>
          <p:grpSpPr bwMode="auto">
            <a:xfrm>
              <a:off x="22" y="3306"/>
              <a:ext cx="1225" cy="714"/>
              <a:chOff x="22" y="3578"/>
              <a:chExt cx="1225" cy="714"/>
            </a:xfrm>
          </p:grpSpPr>
          <p:sp>
            <p:nvSpPr>
              <p:cNvPr id="69793" name="Text Box 198"/>
              <p:cNvSpPr txBox="1">
                <a:spLocks noChangeArrowheads="1"/>
              </p:cNvSpPr>
              <p:nvPr/>
            </p:nvSpPr>
            <p:spPr bwMode="auto">
              <a:xfrm>
                <a:off x="22" y="3578"/>
                <a:ext cx="1225" cy="714"/>
              </a:xfrm>
              <a:prstGeom prst="rect">
                <a:avLst/>
              </a:prstGeom>
              <a:noFill/>
              <a:ln w="9525">
                <a:noFill/>
                <a:miter lim="800000"/>
                <a:headEnd/>
                <a:tailEnd/>
              </a:ln>
            </p:spPr>
            <p:txBody>
              <a:bodyPr>
                <a:spAutoFit/>
              </a:bodyPr>
              <a:lstStyle/>
              <a:p>
                <a:pPr algn="ctr">
                  <a:lnSpc>
                    <a:spcPct val="95000"/>
                  </a:lnSpc>
                </a:pPr>
                <a:r>
                  <a:rPr lang="en-US" altLang="zh-CN" b="1" dirty="0">
                    <a:latin typeface="隶书" pitchFamily="49" charset="-122"/>
                    <a:ea typeface="隶书" pitchFamily="49" charset="-122"/>
                  </a:rPr>
                  <a:t>AD</a:t>
                </a:r>
                <a:r>
                  <a:rPr lang="en-US" altLang="zh-CN" b="1" baseline="-25000" dirty="0">
                    <a:latin typeface="隶书" pitchFamily="49" charset="-122"/>
                    <a:ea typeface="隶书" pitchFamily="49" charset="-122"/>
                  </a:rPr>
                  <a:t>15</a:t>
                </a:r>
                <a:r>
                  <a:rPr lang="en-US" altLang="zh-CN" b="1" dirty="0">
                    <a:latin typeface="Arial" charset="0"/>
                    <a:ea typeface="隶书" pitchFamily="49" charset="-122"/>
                    <a:cs typeface="Arial" charset="0"/>
                  </a:rPr>
                  <a:t>~</a:t>
                </a:r>
                <a:r>
                  <a:rPr lang="en-US" altLang="zh-CN" b="1" dirty="0">
                    <a:latin typeface="隶书" pitchFamily="49" charset="-122"/>
                    <a:ea typeface="隶书" pitchFamily="49" charset="-122"/>
                  </a:rPr>
                  <a:t>AD</a:t>
                </a:r>
                <a:r>
                  <a:rPr lang="en-US" altLang="zh-CN" b="1" baseline="-25000" dirty="0">
                    <a:latin typeface="隶书" pitchFamily="49" charset="-122"/>
                    <a:ea typeface="隶书" pitchFamily="49" charset="-122"/>
                  </a:rPr>
                  <a:t>0</a:t>
                </a:r>
                <a:endParaRPr lang="en-US" altLang="zh-CN" b="1" dirty="0">
                  <a:latin typeface="隶书" pitchFamily="49" charset="-122"/>
                  <a:ea typeface="隶书" pitchFamily="49" charset="-122"/>
                </a:endParaRPr>
              </a:p>
              <a:p>
                <a:pPr algn="ctr">
                  <a:lnSpc>
                    <a:spcPct val="95000"/>
                  </a:lnSpc>
                </a:pPr>
                <a:r>
                  <a:rPr lang="en-US" altLang="zh-CN" b="1" dirty="0">
                    <a:latin typeface="隶书" pitchFamily="49" charset="-122"/>
                    <a:ea typeface="隶书" pitchFamily="49" charset="-122"/>
                  </a:rPr>
                  <a:t>AD</a:t>
                </a:r>
                <a:r>
                  <a:rPr lang="en-US" altLang="zh-CN" b="1" baseline="-25000" dirty="0">
                    <a:latin typeface="隶书" pitchFamily="49" charset="-122"/>
                    <a:ea typeface="隶书" pitchFamily="49" charset="-122"/>
                  </a:rPr>
                  <a:t>19</a:t>
                </a:r>
                <a:r>
                  <a:rPr lang="en-US" altLang="zh-CN" b="1" dirty="0">
                    <a:latin typeface="隶书" pitchFamily="49" charset="-122"/>
                    <a:ea typeface="隶书" pitchFamily="49" charset="-122"/>
                  </a:rPr>
                  <a:t>/S</a:t>
                </a:r>
                <a:r>
                  <a:rPr lang="en-US" altLang="zh-CN" b="1" baseline="-25000" dirty="0">
                    <a:latin typeface="隶书" pitchFamily="49" charset="-122"/>
                    <a:ea typeface="隶书" pitchFamily="49" charset="-122"/>
                  </a:rPr>
                  <a:t>6</a:t>
                </a:r>
                <a:r>
                  <a:rPr lang="en-US" altLang="zh-CN" b="1" dirty="0"/>
                  <a:t>~</a:t>
                </a:r>
                <a:r>
                  <a:rPr lang="en-US" altLang="zh-CN" b="1" dirty="0">
                    <a:latin typeface="隶书" pitchFamily="49" charset="-122"/>
                    <a:ea typeface="隶书" pitchFamily="49" charset="-122"/>
                  </a:rPr>
                  <a:t>AD</a:t>
                </a:r>
                <a:r>
                  <a:rPr lang="en-US" altLang="zh-CN" b="1" baseline="-25000" dirty="0">
                    <a:latin typeface="隶书" pitchFamily="49" charset="-122"/>
                    <a:ea typeface="隶书" pitchFamily="49" charset="-122"/>
                  </a:rPr>
                  <a:t>16</a:t>
                </a:r>
                <a:r>
                  <a:rPr lang="en-US" altLang="zh-CN" b="1" dirty="0">
                    <a:latin typeface="隶书" pitchFamily="49" charset="-122"/>
                    <a:ea typeface="隶书" pitchFamily="49" charset="-122"/>
                  </a:rPr>
                  <a:t>/S</a:t>
                </a:r>
                <a:r>
                  <a:rPr lang="en-US" altLang="zh-CN" b="1" baseline="-25000" dirty="0">
                    <a:latin typeface="隶书" pitchFamily="49" charset="-122"/>
                    <a:ea typeface="隶书" pitchFamily="49" charset="-122"/>
                  </a:rPr>
                  <a:t>3</a:t>
                </a:r>
                <a:endParaRPr lang="en-US" altLang="zh-CN" b="1" dirty="0">
                  <a:latin typeface="隶书" pitchFamily="49" charset="-122"/>
                  <a:ea typeface="隶书" pitchFamily="49" charset="-122"/>
                </a:endParaRPr>
              </a:p>
              <a:p>
                <a:pPr algn="ctr">
                  <a:lnSpc>
                    <a:spcPct val="95000"/>
                  </a:lnSpc>
                </a:pPr>
                <a:r>
                  <a:rPr lang="en-US" altLang="zh-CN" b="1" dirty="0">
                    <a:latin typeface="隶书" pitchFamily="49" charset="-122"/>
                    <a:ea typeface="隶书" pitchFamily="49" charset="-122"/>
                  </a:rPr>
                  <a:t>RD,WR,INTA,M/IO</a:t>
                </a:r>
              </a:p>
              <a:p>
                <a:pPr algn="ctr">
                  <a:lnSpc>
                    <a:spcPct val="95000"/>
                  </a:lnSpc>
                </a:pPr>
                <a:r>
                  <a:rPr lang="en-US" altLang="zh-CN" b="1" dirty="0">
                    <a:latin typeface="隶书" pitchFamily="49" charset="-122"/>
                    <a:ea typeface="隶书" pitchFamily="49" charset="-122"/>
                  </a:rPr>
                  <a:t>DEN,DT/R</a:t>
                </a:r>
              </a:p>
            </p:txBody>
          </p:sp>
          <p:sp>
            <p:nvSpPr>
              <p:cNvPr id="69794" name="Line 247"/>
              <p:cNvSpPr>
                <a:spLocks noChangeShapeType="1"/>
              </p:cNvSpPr>
              <p:nvPr/>
            </p:nvSpPr>
            <p:spPr bwMode="auto">
              <a:xfrm flipV="1">
                <a:off x="80" y="3966"/>
                <a:ext cx="136" cy="0"/>
              </a:xfrm>
              <a:prstGeom prst="line">
                <a:avLst/>
              </a:prstGeom>
              <a:noFill/>
              <a:ln w="12700">
                <a:solidFill>
                  <a:schemeClr val="tx1"/>
                </a:solidFill>
                <a:round/>
                <a:headEnd/>
                <a:tailEnd/>
              </a:ln>
            </p:spPr>
            <p:txBody>
              <a:bodyPr/>
              <a:lstStyle/>
              <a:p>
                <a:endParaRPr lang="zh-CN" altLang="en-US"/>
              </a:p>
            </p:txBody>
          </p:sp>
          <p:sp>
            <p:nvSpPr>
              <p:cNvPr id="69795" name="Line 248"/>
              <p:cNvSpPr>
                <a:spLocks noChangeShapeType="1"/>
              </p:cNvSpPr>
              <p:nvPr/>
            </p:nvSpPr>
            <p:spPr bwMode="auto">
              <a:xfrm flipV="1">
                <a:off x="296" y="3966"/>
                <a:ext cx="136" cy="0"/>
              </a:xfrm>
              <a:prstGeom prst="line">
                <a:avLst/>
              </a:prstGeom>
              <a:noFill/>
              <a:ln w="12700">
                <a:solidFill>
                  <a:schemeClr val="tx1"/>
                </a:solidFill>
                <a:round/>
                <a:headEnd/>
                <a:tailEnd/>
              </a:ln>
            </p:spPr>
            <p:txBody>
              <a:bodyPr/>
              <a:lstStyle/>
              <a:p>
                <a:endParaRPr lang="zh-CN" altLang="en-US"/>
              </a:p>
            </p:txBody>
          </p:sp>
          <p:sp>
            <p:nvSpPr>
              <p:cNvPr id="69796" name="Line 249"/>
              <p:cNvSpPr>
                <a:spLocks noChangeShapeType="1"/>
              </p:cNvSpPr>
              <p:nvPr/>
            </p:nvSpPr>
            <p:spPr bwMode="auto">
              <a:xfrm flipV="1">
                <a:off x="1046" y="3966"/>
                <a:ext cx="136" cy="0"/>
              </a:xfrm>
              <a:prstGeom prst="line">
                <a:avLst/>
              </a:prstGeom>
              <a:noFill/>
              <a:ln w="12700">
                <a:solidFill>
                  <a:schemeClr val="tx1"/>
                </a:solidFill>
                <a:round/>
                <a:headEnd/>
                <a:tailEnd/>
              </a:ln>
            </p:spPr>
            <p:txBody>
              <a:bodyPr/>
              <a:lstStyle/>
              <a:p>
                <a:endParaRPr lang="zh-CN" altLang="en-US"/>
              </a:p>
            </p:txBody>
          </p:sp>
          <p:sp>
            <p:nvSpPr>
              <p:cNvPr id="69797" name="Line 250"/>
              <p:cNvSpPr>
                <a:spLocks noChangeShapeType="1"/>
              </p:cNvSpPr>
              <p:nvPr/>
            </p:nvSpPr>
            <p:spPr bwMode="auto">
              <a:xfrm flipV="1">
                <a:off x="539" y="3966"/>
                <a:ext cx="272" cy="0"/>
              </a:xfrm>
              <a:prstGeom prst="line">
                <a:avLst/>
              </a:prstGeom>
              <a:noFill/>
              <a:ln w="12700">
                <a:solidFill>
                  <a:schemeClr val="tx1"/>
                </a:solidFill>
                <a:round/>
                <a:headEnd/>
                <a:tailEnd/>
              </a:ln>
            </p:spPr>
            <p:txBody>
              <a:bodyPr/>
              <a:lstStyle/>
              <a:p>
                <a:endParaRPr lang="zh-CN" altLang="en-US"/>
              </a:p>
            </p:txBody>
          </p:sp>
          <p:sp>
            <p:nvSpPr>
              <p:cNvPr id="69798" name="Line 251"/>
              <p:cNvSpPr>
                <a:spLocks noChangeShapeType="1"/>
              </p:cNvSpPr>
              <p:nvPr/>
            </p:nvSpPr>
            <p:spPr bwMode="auto">
              <a:xfrm flipV="1">
                <a:off x="839" y="4131"/>
                <a:ext cx="91" cy="0"/>
              </a:xfrm>
              <a:prstGeom prst="line">
                <a:avLst/>
              </a:prstGeom>
              <a:noFill/>
              <a:ln w="12700">
                <a:solidFill>
                  <a:schemeClr val="tx1"/>
                </a:solidFill>
                <a:round/>
                <a:headEnd/>
                <a:tailEnd/>
              </a:ln>
            </p:spPr>
            <p:txBody>
              <a:bodyPr/>
              <a:lstStyle/>
              <a:p>
                <a:endParaRPr lang="zh-CN" altLang="en-US"/>
              </a:p>
            </p:txBody>
          </p:sp>
          <p:sp>
            <p:nvSpPr>
              <p:cNvPr id="69799" name="Line 252"/>
              <p:cNvSpPr>
                <a:spLocks noChangeShapeType="1"/>
              </p:cNvSpPr>
              <p:nvPr/>
            </p:nvSpPr>
            <p:spPr bwMode="auto">
              <a:xfrm>
                <a:off x="340" y="4131"/>
                <a:ext cx="227" cy="0"/>
              </a:xfrm>
              <a:prstGeom prst="line">
                <a:avLst/>
              </a:prstGeom>
              <a:noFill/>
              <a:ln w="12700">
                <a:solidFill>
                  <a:schemeClr val="tx1"/>
                </a:solidFill>
                <a:round/>
                <a:headEnd/>
                <a:tailEnd/>
              </a:ln>
            </p:spPr>
            <p:txBody>
              <a:bodyPr/>
              <a:lstStyle/>
              <a:p>
                <a:endParaRPr lang="zh-CN" altLang="en-US"/>
              </a:p>
            </p:txBody>
          </p:sp>
        </p:grpSp>
        <p:sp>
          <p:nvSpPr>
            <p:cNvPr id="69766" name="Line 253"/>
            <p:cNvSpPr>
              <a:spLocks noChangeShapeType="1"/>
            </p:cNvSpPr>
            <p:nvPr/>
          </p:nvSpPr>
          <p:spPr bwMode="auto">
            <a:xfrm flipH="1" flipV="1">
              <a:off x="2517" y="3158"/>
              <a:ext cx="91" cy="181"/>
            </a:xfrm>
            <a:prstGeom prst="line">
              <a:avLst/>
            </a:prstGeom>
            <a:noFill/>
            <a:ln w="12700">
              <a:solidFill>
                <a:schemeClr val="tx1"/>
              </a:solidFill>
              <a:round/>
              <a:headEnd/>
              <a:tailEnd/>
            </a:ln>
          </p:spPr>
          <p:txBody>
            <a:bodyPr/>
            <a:lstStyle/>
            <a:p>
              <a:endParaRPr lang="zh-CN" altLang="en-US"/>
            </a:p>
          </p:txBody>
        </p:sp>
        <p:sp>
          <p:nvSpPr>
            <p:cNvPr id="69767" name="Line 254"/>
            <p:cNvSpPr>
              <a:spLocks noChangeShapeType="1"/>
            </p:cNvSpPr>
            <p:nvPr/>
          </p:nvSpPr>
          <p:spPr bwMode="auto">
            <a:xfrm flipV="1">
              <a:off x="3061" y="3158"/>
              <a:ext cx="91" cy="181"/>
            </a:xfrm>
            <a:prstGeom prst="line">
              <a:avLst/>
            </a:prstGeom>
            <a:noFill/>
            <a:ln w="12700">
              <a:solidFill>
                <a:schemeClr val="tx1"/>
              </a:solidFill>
              <a:round/>
              <a:headEnd/>
              <a:tailEnd/>
            </a:ln>
          </p:spPr>
          <p:txBody>
            <a:bodyPr/>
            <a:lstStyle/>
            <a:p>
              <a:endParaRPr lang="zh-CN" altLang="en-US"/>
            </a:p>
          </p:txBody>
        </p:sp>
        <p:sp>
          <p:nvSpPr>
            <p:cNvPr id="69768" name="Line 255"/>
            <p:cNvSpPr>
              <a:spLocks noChangeShapeType="1"/>
            </p:cNvSpPr>
            <p:nvPr/>
          </p:nvSpPr>
          <p:spPr bwMode="auto">
            <a:xfrm flipH="1" flipV="1">
              <a:off x="4150" y="3158"/>
              <a:ext cx="91" cy="181"/>
            </a:xfrm>
            <a:prstGeom prst="line">
              <a:avLst/>
            </a:prstGeom>
            <a:noFill/>
            <a:ln w="12700">
              <a:solidFill>
                <a:schemeClr val="tx1"/>
              </a:solidFill>
              <a:round/>
              <a:headEnd/>
              <a:tailEnd/>
            </a:ln>
          </p:spPr>
          <p:txBody>
            <a:bodyPr/>
            <a:lstStyle/>
            <a:p>
              <a:endParaRPr lang="zh-CN" altLang="en-US"/>
            </a:p>
          </p:txBody>
        </p:sp>
        <p:sp>
          <p:nvSpPr>
            <p:cNvPr id="69769" name="Line 256"/>
            <p:cNvSpPr>
              <a:spLocks noChangeShapeType="1"/>
            </p:cNvSpPr>
            <p:nvPr/>
          </p:nvSpPr>
          <p:spPr bwMode="auto">
            <a:xfrm flipV="1">
              <a:off x="4694" y="3158"/>
              <a:ext cx="91" cy="181"/>
            </a:xfrm>
            <a:prstGeom prst="line">
              <a:avLst/>
            </a:prstGeom>
            <a:noFill/>
            <a:ln w="12700">
              <a:solidFill>
                <a:schemeClr val="tx1"/>
              </a:solidFill>
              <a:round/>
              <a:headEnd/>
              <a:tailEnd/>
            </a:ln>
          </p:spPr>
          <p:txBody>
            <a:bodyPr/>
            <a:lstStyle/>
            <a:p>
              <a:endParaRPr lang="zh-CN" altLang="en-US"/>
            </a:p>
          </p:txBody>
        </p:sp>
        <p:sp>
          <p:nvSpPr>
            <p:cNvPr id="69770" name="Line 267"/>
            <p:cNvSpPr>
              <a:spLocks noChangeShapeType="1"/>
            </p:cNvSpPr>
            <p:nvPr/>
          </p:nvSpPr>
          <p:spPr bwMode="auto">
            <a:xfrm flipV="1">
              <a:off x="2608" y="3339"/>
              <a:ext cx="453" cy="0"/>
            </a:xfrm>
            <a:prstGeom prst="line">
              <a:avLst/>
            </a:prstGeom>
            <a:noFill/>
            <a:ln w="12700">
              <a:solidFill>
                <a:schemeClr val="tx1"/>
              </a:solidFill>
              <a:round/>
              <a:headEnd/>
              <a:tailEnd/>
            </a:ln>
          </p:spPr>
          <p:txBody>
            <a:bodyPr/>
            <a:lstStyle/>
            <a:p>
              <a:endParaRPr lang="zh-CN" altLang="en-US"/>
            </a:p>
          </p:txBody>
        </p:sp>
        <p:sp>
          <p:nvSpPr>
            <p:cNvPr id="69771" name="Line 268"/>
            <p:cNvSpPr>
              <a:spLocks noChangeShapeType="1"/>
            </p:cNvSpPr>
            <p:nvPr/>
          </p:nvSpPr>
          <p:spPr bwMode="auto">
            <a:xfrm flipV="1">
              <a:off x="3152" y="3158"/>
              <a:ext cx="998" cy="0"/>
            </a:xfrm>
            <a:prstGeom prst="line">
              <a:avLst/>
            </a:prstGeom>
            <a:noFill/>
            <a:ln w="12700">
              <a:solidFill>
                <a:schemeClr val="tx1"/>
              </a:solidFill>
              <a:round/>
              <a:headEnd/>
              <a:tailEnd/>
            </a:ln>
          </p:spPr>
          <p:txBody>
            <a:bodyPr/>
            <a:lstStyle/>
            <a:p>
              <a:endParaRPr lang="zh-CN" altLang="en-US"/>
            </a:p>
          </p:txBody>
        </p:sp>
        <p:sp>
          <p:nvSpPr>
            <p:cNvPr id="69772" name="Line 269"/>
            <p:cNvSpPr>
              <a:spLocks noChangeShapeType="1"/>
            </p:cNvSpPr>
            <p:nvPr/>
          </p:nvSpPr>
          <p:spPr bwMode="auto">
            <a:xfrm flipV="1">
              <a:off x="4241" y="3339"/>
              <a:ext cx="453" cy="0"/>
            </a:xfrm>
            <a:prstGeom prst="line">
              <a:avLst/>
            </a:prstGeom>
            <a:noFill/>
            <a:ln w="12700">
              <a:solidFill>
                <a:schemeClr val="tx1"/>
              </a:solidFill>
              <a:round/>
              <a:headEnd/>
              <a:tailEnd/>
            </a:ln>
          </p:spPr>
          <p:txBody>
            <a:bodyPr/>
            <a:lstStyle/>
            <a:p>
              <a:endParaRPr lang="zh-CN" altLang="en-US"/>
            </a:p>
          </p:txBody>
        </p:sp>
        <p:sp>
          <p:nvSpPr>
            <p:cNvPr id="69773" name="Line 270"/>
            <p:cNvSpPr>
              <a:spLocks noChangeShapeType="1"/>
            </p:cNvSpPr>
            <p:nvPr/>
          </p:nvSpPr>
          <p:spPr bwMode="auto">
            <a:xfrm flipV="1">
              <a:off x="4785" y="3158"/>
              <a:ext cx="680" cy="0"/>
            </a:xfrm>
            <a:prstGeom prst="line">
              <a:avLst/>
            </a:prstGeom>
            <a:noFill/>
            <a:ln w="12700">
              <a:solidFill>
                <a:schemeClr val="tx1"/>
              </a:solidFill>
              <a:round/>
              <a:headEnd/>
              <a:tailEnd/>
            </a:ln>
          </p:spPr>
          <p:txBody>
            <a:bodyPr/>
            <a:lstStyle/>
            <a:p>
              <a:endParaRPr lang="zh-CN" altLang="en-US"/>
            </a:p>
          </p:txBody>
        </p:sp>
        <p:sp>
          <p:nvSpPr>
            <p:cNvPr id="69774" name="Line 271"/>
            <p:cNvSpPr>
              <a:spLocks noChangeShapeType="1"/>
            </p:cNvSpPr>
            <p:nvPr/>
          </p:nvSpPr>
          <p:spPr bwMode="auto">
            <a:xfrm flipV="1">
              <a:off x="521" y="3166"/>
              <a:ext cx="136" cy="0"/>
            </a:xfrm>
            <a:prstGeom prst="line">
              <a:avLst/>
            </a:prstGeom>
            <a:noFill/>
            <a:ln w="12700">
              <a:solidFill>
                <a:schemeClr val="tx1"/>
              </a:solidFill>
              <a:round/>
              <a:headEnd/>
              <a:tailEnd/>
            </a:ln>
          </p:spPr>
          <p:txBody>
            <a:bodyPr/>
            <a:lstStyle/>
            <a:p>
              <a:endParaRPr lang="zh-CN" altLang="en-US"/>
            </a:p>
          </p:txBody>
        </p:sp>
        <p:sp>
          <p:nvSpPr>
            <p:cNvPr id="69775" name="Line 272"/>
            <p:cNvSpPr>
              <a:spLocks noChangeShapeType="1"/>
            </p:cNvSpPr>
            <p:nvPr/>
          </p:nvSpPr>
          <p:spPr bwMode="auto">
            <a:xfrm flipV="1">
              <a:off x="774" y="3166"/>
              <a:ext cx="136" cy="0"/>
            </a:xfrm>
            <a:prstGeom prst="line">
              <a:avLst/>
            </a:prstGeom>
            <a:noFill/>
            <a:ln w="12700">
              <a:solidFill>
                <a:schemeClr val="tx1"/>
              </a:solidFill>
              <a:round/>
              <a:headEnd/>
              <a:tailEnd/>
            </a:ln>
          </p:spPr>
          <p:txBody>
            <a:bodyPr/>
            <a:lstStyle/>
            <a:p>
              <a:endParaRPr lang="zh-CN" altLang="en-US"/>
            </a:p>
          </p:txBody>
        </p:sp>
        <p:sp>
          <p:nvSpPr>
            <p:cNvPr id="69776" name="Line 276"/>
            <p:cNvSpPr>
              <a:spLocks noChangeShapeType="1"/>
            </p:cNvSpPr>
            <p:nvPr/>
          </p:nvSpPr>
          <p:spPr bwMode="auto">
            <a:xfrm>
              <a:off x="1701" y="2750"/>
              <a:ext cx="816"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9777" name="Freeform 285"/>
            <p:cNvSpPr>
              <a:spLocks/>
            </p:cNvSpPr>
            <p:nvPr/>
          </p:nvSpPr>
          <p:spPr bwMode="auto">
            <a:xfrm>
              <a:off x="1655" y="2931"/>
              <a:ext cx="144" cy="408"/>
            </a:xfrm>
            <a:custGeom>
              <a:avLst/>
              <a:gdLst>
                <a:gd name="T0" fmla="*/ 46 w 144"/>
                <a:gd name="T1" fmla="*/ 0 h 408"/>
                <a:gd name="T2" fmla="*/ 136 w 144"/>
                <a:gd name="T3" fmla="*/ 227 h 408"/>
                <a:gd name="T4" fmla="*/ 0 w 144"/>
                <a:gd name="T5" fmla="*/ 408 h 408"/>
                <a:gd name="T6" fmla="*/ 0 60000 65536"/>
                <a:gd name="T7" fmla="*/ 0 60000 65536"/>
                <a:gd name="T8" fmla="*/ 0 60000 65536"/>
                <a:gd name="T9" fmla="*/ 0 w 144"/>
                <a:gd name="T10" fmla="*/ 0 h 408"/>
                <a:gd name="T11" fmla="*/ 144 w 144"/>
                <a:gd name="T12" fmla="*/ 408 h 408"/>
              </a:gdLst>
              <a:ahLst/>
              <a:cxnLst>
                <a:cxn ang="T6">
                  <a:pos x="T0" y="T1"/>
                </a:cxn>
                <a:cxn ang="T7">
                  <a:pos x="T2" y="T3"/>
                </a:cxn>
                <a:cxn ang="T8">
                  <a:pos x="T4" y="T5"/>
                </a:cxn>
              </a:cxnLst>
              <a:rect l="T9" t="T10" r="T11" b="T12"/>
              <a:pathLst>
                <a:path w="144" h="408">
                  <a:moveTo>
                    <a:pt x="46" y="0"/>
                  </a:moveTo>
                  <a:cubicBezTo>
                    <a:pt x="95" y="79"/>
                    <a:pt x="144" y="159"/>
                    <a:pt x="136" y="227"/>
                  </a:cubicBezTo>
                  <a:cubicBezTo>
                    <a:pt x="128" y="295"/>
                    <a:pt x="64" y="351"/>
                    <a:pt x="0" y="408"/>
                  </a:cubicBezTo>
                </a:path>
              </a:pathLst>
            </a:custGeom>
            <a:noFill/>
            <a:ln w="12700">
              <a:solidFill>
                <a:schemeClr val="tx1"/>
              </a:solidFill>
              <a:round/>
              <a:headEnd/>
              <a:tailEnd type="triangle" w="med" len="med"/>
            </a:ln>
          </p:spPr>
          <p:txBody>
            <a:bodyPr/>
            <a:lstStyle/>
            <a:p>
              <a:endParaRPr lang="zh-CN" altLang="en-US"/>
            </a:p>
          </p:txBody>
        </p:sp>
        <p:sp>
          <p:nvSpPr>
            <p:cNvPr id="69778" name="Freeform 286"/>
            <p:cNvSpPr>
              <a:spLocks/>
            </p:cNvSpPr>
            <p:nvPr/>
          </p:nvSpPr>
          <p:spPr bwMode="auto">
            <a:xfrm>
              <a:off x="2418" y="2931"/>
              <a:ext cx="144" cy="363"/>
            </a:xfrm>
            <a:custGeom>
              <a:avLst/>
              <a:gdLst>
                <a:gd name="T0" fmla="*/ 99 w 144"/>
                <a:gd name="T1" fmla="*/ 0 h 408"/>
                <a:gd name="T2" fmla="*/ 8 w 144"/>
                <a:gd name="T3" fmla="*/ 151 h 408"/>
                <a:gd name="T4" fmla="*/ 144 w 144"/>
                <a:gd name="T5" fmla="*/ 227 h 408"/>
                <a:gd name="T6" fmla="*/ 0 60000 65536"/>
                <a:gd name="T7" fmla="*/ 0 60000 65536"/>
                <a:gd name="T8" fmla="*/ 0 60000 65536"/>
                <a:gd name="T9" fmla="*/ 0 w 144"/>
                <a:gd name="T10" fmla="*/ 0 h 408"/>
                <a:gd name="T11" fmla="*/ 144 w 144"/>
                <a:gd name="T12" fmla="*/ 408 h 408"/>
              </a:gdLst>
              <a:ahLst/>
              <a:cxnLst>
                <a:cxn ang="T6">
                  <a:pos x="T0" y="T1"/>
                </a:cxn>
                <a:cxn ang="T7">
                  <a:pos x="T2" y="T3"/>
                </a:cxn>
                <a:cxn ang="T8">
                  <a:pos x="T4" y="T5"/>
                </a:cxn>
              </a:cxnLst>
              <a:rect l="T9" t="T10" r="T11" b="T12"/>
              <a:pathLst>
                <a:path w="144" h="408">
                  <a:moveTo>
                    <a:pt x="99" y="0"/>
                  </a:moveTo>
                  <a:cubicBezTo>
                    <a:pt x="49" y="102"/>
                    <a:pt x="0" y="204"/>
                    <a:pt x="8" y="272"/>
                  </a:cubicBezTo>
                  <a:cubicBezTo>
                    <a:pt x="16" y="340"/>
                    <a:pt x="80" y="374"/>
                    <a:pt x="144" y="408"/>
                  </a:cubicBezTo>
                </a:path>
              </a:pathLst>
            </a:custGeom>
            <a:noFill/>
            <a:ln w="12700">
              <a:solidFill>
                <a:schemeClr val="tx1"/>
              </a:solidFill>
              <a:round/>
              <a:headEnd/>
              <a:tailEnd type="triangle" w="med" len="med"/>
            </a:ln>
          </p:spPr>
          <p:txBody>
            <a:bodyPr/>
            <a:lstStyle/>
            <a:p>
              <a:endParaRPr lang="zh-CN" altLang="en-US"/>
            </a:p>
          </p:txBody>
        </p:sp>
        <p:sp>
          <p:nvSpPr>
            <p:cNvPr id="69779" name="Freeform 287"/>
            <p:cNvSpPr>
              <a:spLocks/>
            </p:cNvSpPr>
            <p:nvPr/>
          </p:nvSpPr>
          <p:spPr bwMode="auto">
            <a:xfrm>
              <a:off x="2933" y="2931"/>
              <a:ext cx="144" cy="363"/>
            </a:xfrm>
            <a:custGeom>
              <a:avLst/>
              <a:gdLst>
                <a:gd name="T0" fmla="*/ 99 w 144"/>
                <a:gd name="T1" fmla="*/ 0 h 408"/>
                <a:gd name="T2" fmla="*/ 8 w 144"/>
                <a:gd name="T3" fmla="*/ 151 h 408"/>
                <a:gd name="T4" fmla="*/ 144 w 144"/>
                <a:gd name="T5" fmla="*/ 227 h 408"/>
                <a:gd name="T6" fmla="*/ 0 60000 65536"/>
                <a:gd name="T7" fmla="*/ 0 60000 65536"/>
                <a:gd name="T8" fmla="*/ 0 60000 65536"/>
                <a:gd name="T9" fmla="*/ 0 w 144"/>
                <a:gd name="T10" fmla="*/ 0 h 408"/>
                <a:gd name="T11" fmla="*/ 144 w 144"/>
                <a:gd name="T12" fmla="*/ 408 h 408"/>
              </a:gdLst>
              <a:ahLst/>
              <a:cxnLst>
                <a:cxn ang="T6">
                  <a:pos x="T0" y="T1"/>
                </a:cxn>
                <a:cxn ang="T7">
                  <a:pos x="T2" y="T3"/>
                </a:cxn>
                <a:cxn ang="T8">
                  <a:pos x="T4" y="T5"/>
                </a:cxn>
              </a:cxnLst>
              <a:rect l="T9" t="T10" r="T11" b="T12"/>
              <a:pathLst>
                <a:path w="144" h="408">
                  <a:moveTo>
                    <a:pt x="99" y="0"/>
                  </a:moveTo>
                  <a:cubicBezTo>
                    <a:pt x="49" y="102"/>
                    <a:pt x="0" y="204"/>
                    <a:pt x="8" y="272"/>
                  </a:cubicBezTo>
                  <a:cubicBezTo>
                    <a:pt x="16" y="340"/>
                    <a:pt x="80" y="374"/>
                    <a:pt x="144" y="408"/>
                  </a:cubicBezTo>
                </a:path>
              </a:pathLst>
            </a:custGeom>
            <a:noFill/>
            <a:ln w="12700">
              <a:solidFill>
                <a:schemeClr val="tx1"/>
              </a:solidFill>
              <a:round/>
              <a:headEnd/>
              <a:tailEnd type="triangle" w="med" len="med"/>
            </a:ln>
          </p:spPr>
          <p:txBody>
            <a:bodyPr/>
            <a:lstStyle/>
            <a:p>
              <a:endParaRPr lang="zh-CN" altLang="en-US"/>
            </a:p>
          </p:txBody>
        </p:sp>
        <p:sp>
          <p:nvSpPr>
            <p:cNvPr id="69780" name="Freeform 288"/>
            <p:cNvSpPr>
              <a:spLocks/>
            </p:cNvSpPr>
            <p:nvPr/>
          </p:nvSpPr>
          <p:spPr bwMode="auto">
            <a:xfrm>
              <a:off x="4241" y="2931"/>
              <a:ext cx="211" cy="363"/>
            </a:xfrm>
            <a:custGeom>
              <a:avLst/>
              <a:gdLst>
                <a:gd name="T0" fmla="*/ 181 w 211"/>
                <a:gd name="T1" fmla="*/ 0 h 363"/>
                <a:gd name="T2" fmla="*/ 181 w 211"/>
                <a:gd name="T3" fmla="*/ 227 h 363"/>
                <a:gd name="T4" fmla="*/ 0 w 211"/>
                <a:gd name="T5" fmla="*/ 363 h 363"/>
                <a:gd name="T6" fmla="*/ 0 60000 65536"/>
                <a:gd name="T7" fmla="*/ 0 60000 65536"/>
                <a:gd name="T8" fmla="*/ 0 60000 65536"/>
                <a:gd name="T9" fmla="*/ 0 w 211"/>
                <a:gd name="T10" fmla="*/ 0 h 363"/>
                <a:gd name="T11" fmla="*/ 211 w 211"/>
                <a:gd name="T12" fmla="*/ 363 h 363"/>
              </a:gdLst>
              <a:ahLst/>
              <a:cxnLst>
                <a:cxn ang="T6">
                  <a:pos x="T0" y="T1"/>
                </a:cxn>
                <a:cxn ang="T7">
                  <a:pos x="T2" y="T3"/>
                </a:cxn>
                <a:cxn ang="T8">
                  <a:pos x="T4" y="T5"/>
                </a:cxn>
              </a:cxnLst>
              <a:rect l="T9" t="T10" r="T11" b="T12"/>
              <a:pathLst>
                <a:path w="211" h="363">
                  <a:moveTo>
                    <a:pt x="181" y="0"/>
                  </a:moveTo>
                  <a:cubicBezTo>
                    <a:pt x="196" y="83"/>
                    <a:pt x="211" y="167"/>
                    <a:pt x="181" y="227"/>
                  </a:cubicBezTo>
                  <a:cubicBezTo>
                    <a:pt x="151" y="287"/>
                    <a:pt x="75" y="325"/>
                    <a:pt x="0" y="363"/>
                  </a:cubicBezTo>
                </a:path>
              </a:pathLst>
            </a:custGeom>
            <a:noFill/>
            <a:ln w="12700">
              <a:solidFill>
                <a:schemeClr val="tx1"/>
              </a:solidFill>
              <a:round/>
              <a:headEnd/>
              <a:tailEnd type="triangle" w="med" len="med"/>
            </a:ln>
          </p:spPr>
          <p:txBody>
            <a:bodyPr/>
            <a:lstStyle/>
            <a:p>
              <a:endParaRPr lang="zh-CN" altLang="en-US"/>
            </a:p>
          </p:txBody>
        </p:sp>
        <p:sp>
          <p:nvSpPr>
            <p:cNvPr id="69781" name="Text Box 289"/>
            <p:cNvSpPr txBox="1">
              <a:spLocks noChangeArrowheads="1"/>
            </p:cNvSpPr>
            <p:nvPr/>
          </p:nvSpPr>
          <p:spPr bwMode="auto">
            <a:xfrm>
              <a:off x="1837" y="2478"/>
              <a:ext cx="54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T</a:t>
              </a:r>
              <a:r>
                <a:rPr lang="en-US" altLang="zh-CN" sz="2000" b="1" baseline="-25000">
                  <a:latin typeface="隶书" pitchFamily="49" charset="-122"/>
                  <a:ea typeface="隶书" pitchFamily="49" charset="-122"/>
                </a:rPr>
                <a:t>4</a:t>
              </a:r>
              <a:r>
                <a:rPr lang="zh-CN" altLang="en-US" sz="2000" b="1">
                  <a:latin typeface="隶书" pitchFamily="49" charset="-122"/>
                  <a:ea typeface="隶书" pitchFamily="49" charset="-122"/>
                </a:rPr>
                <a:t>或</a:t>
              </a:r>
              <a:r>
                <a:rPr lang="en-US" altLang="zh-CN" sz="2000" b="1">
                  <a:latin typeface="隶书" pitchFamily="49" charset="-122"/>
                  <a:ea typeface="隶书" pitchFamily="49" charset="-122"/>
                </a:rPr>
                <a:t>T</a:t>
              </a:r>
              <a:r>
                <a:rPr lang="en-US" altLang="zh-CN" sz="2000" b="1" baseline="-25000">
                  <a:latin typeface="隶书" pitchFamily="49" charset="-122"/>
                  <a:ea typeface="隶书" pitchFamily="49" charset="-122"/>
                </a:rPr>
                <a:t>i</a:t>
              </a:r>
            </a:p>
          </p:txBody>
        </p:sp>
        <p:sp>
          <p:nvSpPr>
            <p:cNvPr id="69782" name="Line 290"/>
            <p:cNvSpPr>
              <a:spLocks noChangeShapeType="1"/>
            </p:cNvSpPr>
            <p:nvPr/>
          </p:nvSpPr>
          <p:spPr bwMode="auto">
            <a:xfrm flipV="1">
              <a:off x="1701" y="2523"/>
              <a:ext cx="0" cy="363"/>
            </a:xfrm>
            <a:prstGeom prst="line">
              <a:avLst/>
            </a:prstGeom>
            <a:noFill/>
            <a:ln w="12700">
              <a:solidFill>
                <a:schemeClr val="tx1"/>
              </a:solidFill>
              <a:prstDash val="dash"/>
              <a:round/>
              <a:headEnd/>
              <a:tailEnd/>
            </a:ln>
          </p:spPr>
          <p:txBody>
            <a:bodyPr/>
            <a:lstStyle/>
            <a:p>
              <a:endParaRPr lang="zh-CN" altLang="en-US"/>
            </a:p>
          </p:txBody>
        </p:sp>
        <p:sp>
          <p:nvSpPr>
            <p:cNvPr id="69783" name="Line 291"/>
            <p:cNvSpPr>
              <a:spLocks noChangeShapeType="1"/>
            </p:cNvSpPr>
            <p:nvPr/>
          </p:nvSpPr>
          <p:spPr bwMode="auto">
            <a:xfrm flipV="1">
              <a:off x="2517" y="2523"/>
              <a:ext cx="0" cy="363"/>
            </a:xfrm>
            <a:prstGeom prst="line">
              <a:avLst/>
            </a:prstGeom>
            <a:noFill/>
            <a:ln w="12700">
              <a:solidFill>
                <a:schemeClr val="tx1"/>
              </a:solidFill>
              <a:prstDash val="dash"/>
              <a:round/>
              <a:headEnd/>
              <a:tailEnd/>
            </a:ln>
          </p:spPr>
          <p:txBody>
            <a:bodyPr/>
            <a:lstStyle/>
            <a:p>
              <a:endParaRPr lang="zh-CN" altLang="en-US"/>
            </a:p>
          </p:txBody>
        </p:sp>
        <p:sp>
          <p:nvSpPr>
            <p:cNvPr id="69784" name="Text Box 292"/>
            <p:cNvSpPr txBox="1">
              <a:spLocks noChangeArrowheads="1"/>
            </p:cNvSpPr>
            <p:nvPr/>
          </p:nvSpPr>
          <p:spPr bwMode="auto">
            <a:xfrm>
              <a:off x="1247" y="3271"/>
              <a:ext cx="815"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外部请求</a:t>
              </a:r>
              <a:endParaRPr lang="zh-CN" altLang="en-US" sz="2000" b="1" baseline="-25000">
                <a:latin typeface="隶书" pitchFamily="49" charset="-122"/>
                <a:ea typeface="隶书" pitchFamily="49" charset="-122"/>
              </a:endParaRPr>
            </a:p>
          </p:txBody>
        </p:sp>
        <p:sp>
          <p:nvSpPr>
            <p:cNvPr id="69785" name="Text Box 293"/>
            <p:cNvSpPr txBox="1">
              <a:spLocks noChangeArrowheads="1"/>
            </p:cNvSpPr>
            <p:nvPr/>
          </p:nvSpPr>
          <p:spPr bwMode="auto">
            <a:xfrm>
              <a:off x="2608" y="3271"/>
              <a:ext cx="45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允许</a:t>
              </a:r>
              <a:endParaRPr lang="zh-CN" altLang="en-US" sz="2000" b="1" baseline="-25000">
                <a:latin typeface="隶书" pitchFamily="49" charset="-122"/>
                <a:ea typeface="隶书" pitchFamily="49" charset="-122"/>
              </a:endParaRPr>
            </a:p>
          </p:txBody>
        </p:sp>
        <p:sp>
          <p:nvSpPr>
            <p:cNvPr id="69786" name="Text Box 294"/>
            <p:cNvSpPr txBox="1">
              <a:spLocks noChangeArrowheads="1"/>
            </p:cNvSpPr>
            <p:nvPr/>
          </p:nvSpPr>
          <p:spPr bwMode="auto">
            <a:xfrm>
              <a:off x="4288" y="3135"/>
              <a:ext cx="452"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释放</a:t>
              </a:r>
              <a:endParaRPr lang="zh-CN" altLang="en-US" sz="2000" b="1" baseline="-25000">
                <a:latin typeface="隶书" pitchFamily="49" charset="-122"/>
                <a:ea typeface="隶书" pitchFamily="49" charset="-122"/>
              </a:endParaRPr>
            </a:p>
          </p:txBody>
        </p:sp>
        <p:sp>
          <p:nvSpPr>
            <p:cNvPr id="69787" name="Text Box 295"/>
            <p:cNvSpPr txBox="1">
              <a:spLocks noChangeArrowheads="1"/>
            </p:cNvSpPr>
            <p:nvPr/>
          </p:nvSpPr>
          <p:spPr bwMode="auto">
            <a:xfrm>
              <a:off x="3606" y="3748"/>
              <a:ext cx="1860" cy="250"/>
            </a:xfrm>
            <a:prstGeom prst="rect">
              <a:avLst/>
            </a:prstGeom>
            <a:noFill/>
            <a:ln w="9525">
              <a:noFill/>
              <a:miter lim="800000"/>
              <a:headEnd/>
              <a:tailEnd/>
            </a:ln>
          </p:spPr>
          <p:txBody>
            <a:bodyPr>
              <a:spAutoFit/>
            </a:bodyPr>
            <a:lstStyle/>
            <a:p>
              <a:pPr>
                <a:spcBef>
                  <a:spcPct val="50000"/>
                </a:spcBef>
              </a:pPr>
              <a:r>
                <a:rPr lang="zh-CN" altLang="en-US" sz="2000" b="1">
                  <a:latin typeface="隶书" pitchFamily="49" charset="-122"/>
                  <a:ea typeface="隶书" pitchFamily="49" charset="-122"/>
                </a:rPr>
                <a:t>释放后至少</a:t>
              </a:r>
              <a:r>
                <a:rPr lang="en-US" altLang="zh-CN" sz="2000" b="1">
                  <a:latin typeface="隶书" pitchFamily="49" charset="-122"/>
                  <a:ea typeface="隶书" pitchFamily="49" charset="-122"/>
                </a:rPr>
                <a:t>2</a:t>
              </a:r>
              <a:r>
                <a:rPr lang="zh-CN" altLang="en-US" sz="2000" b="1">
                  <a:latin typeface="隶书" pitchFamily="49" charset="-122"/>
                  <a:ea typeface="隶书" pitchFamily="49" charset="-122"/>
                </a:rPr>
                <a:t>个</a:t>
              </a:r>
              <a:r>
                <a:rPr lang="en-US" altLang="zh-CN" sz="2000" b="1">
                  <a:latin typeface="隶书" pitchFamily="49" charset="-122"/>
                  <a:ea typeface="隶书" pitchFamily="49" charset="-122"/>
                </a:rPr>
                <a:t>T</a:t>
              </a:r>
              <a:r>
                <a:rPr lang="zh-CN" altLang="en-US" sz="2000" b="1">
                  <a:latin typeface="隶书" pitchFamily="49" charset="-122"/>
                  <a:ea typeface="隶书" pitchFamily="49" charset="-122"/>
                </a:rPr>
                <a:t>才有效</a:t>
              </a:r>
              <a:endParaRPr lang="zh-CN" altLang="en-US" sz="2000" b="1" baseline="-25000">
                <a:latin typeface="隶书" pitchFamily="49" charset="-122"/>
                <a:ea typeface="隶书" pitchFamily="49" charset="-122"/>
              </a:endParaRPr>
            </a:p>
          </p:txBody>
        </p:sp>
        <p:sp>
          <p:nvSpPr>
            <p:cNvPr id="69788" name="Line 296"/>
            <p:cNvSpPr>
              <a:spLocks noChangeShapeType="1"/>
            </p:cNvSpPr>
            <p:nvPr/>
          </p:nvSpPr>
          <p:spPr bwMode="auto">
            <a:xfrm flipV="1">
              <a:off x="4286" y="3612"/>
              <a:ext cx="408" cy="226"/>
            </a:xfrm>
            <a:prstGeom prst="line">
              <a:avLst/>
            </a:prstGeom>
            <a:noFill/>
            <a:ln w="12700">
              <a:solidFill>
                <a:schemeClr val="tx1"/>
              </a:solidFill>
              <a:round/>
              <a:headEnd/>
              <a:tailEnd type="triangle" w="med" len="med"/>
            </a:ln>
          </p:spPr>
          <p:txBody>
            <a:bodyPr/>
            <a:lstStyle/>
            <a:p>
              <a:endParaRPr lang="zh-CN" altLang="en-US"/>
            </a:p>
          </p:txBody>
        </p:sp>
        <p:sp>
          <p:nvSpPr>
            <p:cNvPr id="69789" name="Text Box 297"/>
            <p:cNvSpPr txBox="1">
              <a:spLocks noChangeArrowheads="1"/>
            </p:cNvSpPr>
            <p:nvPr/>
          </p:nvSpPr>
          <p:spPr bwMode="auto">
            <a:xfrm>
              <a:off x="2608" y="3113"/>
              <a:ext cx="45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GT</a:t>
              </a:r>
              <a:endParaRPr lang="en-US" altLang="zh-CN" sz="2000" b="1" baseline="-25000">
                <a:latin typeface="隶书" pitchFamily="49" charset="-122"/>
                <a:ea typeface="隶书" pitchFamily="49" charset="-122"/>
              </a:endParaRPr>
            </a:p>
          </p:txBody>
        </p:sp>
        <p:sp>
          <p:nvSpPr>
            <p:cNvPr id="69790" name="Text Box 298"/>
            <p:cNvSpPr txBox="1">
              <a:spLocks noChangeArrowheads="1"/>
            </p:cNvSpPr>
            <p:nvPr/>
          </p:nvSpPr>
          <p:spPr bwMode="auto">
            <a:xfrm>
              <a:off x="1339" y="3113"/>
              <a:ext cx="452"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RQ</a:t>
              </a:r>
              <a:endParaRPr lang="en-US" altLang="zh-CN" sz="2000" b="1" baseline="-25000">
                <a:latin typeface="隶书" pitchFamily="49" charset="-122"/>
                <a:ea typeface="隶书" pitchFamily="49" charset="-122"/>
              </a:endParaRPr>
            </a:p>
          </p:txBody>
        </p:sp>
        <p:sp>
          <p:nvSpPr>
            <p:cNvPr id="69791" name="Line 299"/>
            <p:cNvSpPr>
              <a:spLocks noChangeShapeType="1"/>
            </p:cNvSpPr>
            <p:nvPr/>
          </p:nvSpPr>
          <p:spPr bwMode="auto">
            <a:xfrm flipV="1">
              <a:off x="1401" y="3194"/>
              <a:ext cx="136" cy="0"/>
            </a:xfrm>
            <a:prstGeom prst="line">
              <a:avLst/>
            </a:prstGeom>
            <a:noFill/>
            <a:ln w="12700">
              <a:solidFill>
                <a:schemeClr val="tx1"/>
              </a:solidFill>
              <a:round/>
              <a:headEnd/>
              <a:tailEnd/>
            </a:ln>
          </p:spPr>
          <p:txBody>
            <a:bodyPr/>
            <a:lstStyle/>
            <a:p>
              <a:endParaRPr lang="zh-CN" altLang="en-US"/>
            </a:p>
          </p:txBody>
        </p:sp>
        <p:sp>
          <p:nvSpPr>
            <p:cNvPr id="69792" name="Line 300"/>
            <p:cNvSpPr>
              <a:spLocks noChangeShapeType="1"/>
            </p:cNvSpPr>
            <p:nvPr/>
          </p:nvSpPr>
          <p:spPr bwMode="auto">
            <a:xfrm flipV="1">
              <a:off x="2681" y="3194"/>
              <a:ext cx="136" cy="0"/>
            </a:xfrm>
            <a:prstGeom prst="line">
              <a:avLst/>
            </a:prstGeom>
            <a:noFill/>
            <a:ln w="12700">
              <a:solidFill>
                <a:schemeClr val="tx1"/>
              </a:solidFill>
              <a:round/>
              <a:headEnd/>
              <a:tailEnd/>
            </a:ln>
          </p:spPr>
          <p:txBody>
            <a:bodyPr/>
            <a:lstStyle/>
            <a:p>
              <a:endParaRPr lang="zh-CN" altLang="en-US"/>
            </a:p>
          </p:txBody>
        </p:sp>
      </p:grpSp>
      <p:grpSp>
        <p:nvGrpSpPr>
          <p:cNvPr id="69639" name="Group 314"/>
          <p:cNvGrpSpPr>
            <a:grpSpLocks/>
          </p:cNvGrpSpPr>
          <p:nvPr/>
        </p:nvGrpSpPr>
        <p:grpSpPr bwMode="auto">
          <a:xfrm>
            <a:off x="107950" y="620713"/>
            <a:ext cx="8567738" cy="2535237"/>
            <a:chOff x="68" y="391"/>
            <a:chExt cx="5397" cy="1597"/>
          </a:xfrm>
        </p:grpSpPr>
        <p:sp>
          <p:nvSpPr>
            <p:cNvPr id="69640" name="Line 4"/>
            <p:cNvSpPr>
              <a:spLocks noChangeShapeType="1"/>
            </p:cNvSpPr>
            <p:nvPr/>
          </p:nvSpPr>
          <p:spPr bwMode="auto">
            <a:xfrm>
              <a:off x="929" y="956"/>
              <a:ext cx="181" cy="0"/>
            </a:xfrm>
            <a:prstGeom prst="line">
              <a:avLst/>
            </a:prstGeom>
            <a:noFill/>
            <a:ln w="12700">
              <a:solidFill>
                <a:schemeClr val="tx1"/>
              </a:solidFill>
              <a:round/>
              <a:headEnd/>
              <a:tailEnd/>
            </a:ln>
          </p:spPr>
          <p:txBody>
            <a:bodyPr/>
            <a:lstStyle/>
            <a:p>
              <a:endParaRPr lang="zh-CN" altLang="en-US"/>
            </a:p>
          </p:txBody>
        </p:sp>
        <p:sp>
          <p:nvSpPr>
            <p:cNvPr id="69641" name="Line 5"/>
            <p:cNvSpPr>
              <a:spLocks noChangeShapeType="1"/>
            </p:cNvSpPr>
            <p:nvPr/>
          </p:nvSpPr>
          <p:spPr bwMode="auto">
            <a:xfrm flipV="1">
              <a:off x="1111" y="730"/>
              <a:ext cx="91" cy="226"/>
            </a:xfrm>
            <a:prstGeom prst="line">
              <a:avLst/>
            </a:prstGeom>
            <a:noFill/>
            <a:ln w="12700">
              <a:solidFill>
                <a:schemeClr val="tx1"/>
              </a:solidFill>
              <a:round/>
              <a:headEnd/>
              <a:tailEnd/>
            </a:ln>
          </p:spPr>
          <p:txBody>
            <a:bodyPr/>
            <a:lstStyle/>
            <a:p>
              <a:endParaRPr lang="zh-CN" altLang="en-US"/>
            </a:p>
          </p:txBody>
        </p:sp>
        <p:sp>
          <p:nvSpPr>
            <p:cNvPr id="69642" name="Line 6"/>
            <p:cNvSpPr>
              <a:spLocks noChangeShapeType="1"/>
            </p:cNvSpPr>
            <p:nvPr/>
          </p:nvSpPr>
          <p:spPr bwMode="auto">
            <a:xfrm flipV="1">
              <a:off x="1201" y="729"/>
              <a:ext cx="182" cy="1"/>
            </a:xfrm>
            <a:prstGeom prst="line">
              <a:avLst/>
            </a:prstGeom>
            <a:noFill/>
            <a:ln w="12700">
              <a:solidFill>
                <a:schemeClr val="tx1"/>
              </a:solidFill>
              <a:round/>
              <a:headEnd/>
              <a:tailEnd/>
            </a:ln>
          </p:spPr>
          <p:txBody>
            <a:bodyPr/>
            <a:lstStyle/>
            <a:p>
              <a:endParaRPr lang="zh-CN" altLang="en-US"/>
            </a:p>
          </p:txBody>
        </p:sp>
        <p:sp>
          <p:nvSpPr>
            <p:cNvPr id="69643" name="Line 9"/>
            <p:cNvSpPr>
              <a:spLocks noChangeShapeType="1"/>
            </p:cNvSpPr>
            <p:nvPr/>
          </p:nvSpPr>
          <p:spPr bwMode="auto">
            <a:xfrm>
              <a:off x="2517" y="1771"/>
              <a:ext cx="2177" cy="1"/>
            </a:xfrm>
            <a:prstGeom prst="line">
              <a:avLst/>
            </a:prstGeom>
            <a:noFill/>
            <a:ln w="12700">
              <a:solidFill>
                <a:schemeClr val="tx1"/>
              </a:solidFill>
              <a:round/>
              <a:headEnd/>
              <a:tailEnd/>
            </a:ln>
          </p:spPr>
          <p:txBody>
            <a:bodyPr/>
            <a:lstStyle/>
            <a:p>
              <a:endParaRPr lang="zh-CN" altLang="en-US"/>
            </a:p>
          </p:txBody>
        </p:sp>
        <p:sp>
          <p:nvSpPr>
            <p:cNvPr id="69644" name="Line 10"/>
            <p:cNvSpPr>
              <a:spLocks noChangeShapeType="1"/>
            </p:cNvSpPr>
            <p:nvPr/>
          </p:nvSpPr>
          <p:spPr bwMode="auto">
            <a:xfrm flipV="1">
              <a:off x="1292" y="1047"/>
              <a:ext cx="1815" cy="0"/>
            </a:xfrm>
            <a:prstGeom prst="line">
              <a:avLst/>
            </a:prstGeom>
            <a:noFill/>
            <a:ln w="12700">
              <a:solidFill>
                <a:schemeClr val="tx1"/>
              </a:solidFill>
              <a:round/>
              <a:headEnd/>
              <a:tailEnd/>
            </a:ln>
          </p:spPr>
          <p:txBody>
            <a:bodyPr/>
            <a:lstStyle/>
            <a:p>
              <a:endParaRPr lang="zh-CN" altLang="en-US"/>
            </a:p>
          </p:txBody>
        </p:sp>
        <p:sp>
          <p:nvSpPr>
            <p:cNvPr id="69645" name="Text Box 11"/>
            <p:cNvSpPr txBox="1">
              <a:spLocks noChangeArrowheads="1"/>
            </p:cNvSpPr>
            <p:nvPr/>
          </p:nvSpPr>
          <p:spPr bwMode="auto">
            <a:xfrm>
              <a:off x="612" y="730"/>
              <a:ext cx="453"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CLK</a:t>
              </a:r>
            </a:p>
          </p:txBody>
        </p:sp>
        <p:sp>
          <p:nvSpPr>
            <p:cNvPr id="69646" name="Text Box 12"/>
            <p:cNvSpPr txBox="1">
              <a:spLocks noChangeArrowheads="1"/>
            </p:cNvSpPr>
            <p:nvPr/>
          </p:nvSpPr>
          <p:spPr bwMode="auto">
            <a:xfrm>
              <a:off x="68" y="1014"/>
              <a:ext cx="898"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HOLD(</a:t>
              </a:r>
              <a:r>
                <a:rPr lang="zh-CN" altLang="en-US" sz="2000" b="1">
                  <a:latin typeface="隶书" pitchFamily="49" charset="-122"/>
                  <a:ea typeface="隶书" pitchFamily="49" charset="-122"/>
                </a:rPr>
                <a:t>请求</a:t>
              </a:r>
              <a:r>
                <a:rPr lang="en-US" altLang="zh-CN" sz="2000" b="1">
                  <a:latin typeface="隶书" pitchFamily="49" charset="-122"/>
                  <a:ea typeface="隶书" pitchFamily="49" charset="-122"/>
                </a:rPr>
                <a:t>)</a:t>
              </a:r>
            </a:p>
          </p:txBody>
        </p:sp>
        <p:sp>
          <p:nvSpPr>
            <p:cNvPr id="69647" name="Text Box 13"/>
            <p:cNvSpPr txBox="1">
              <a:spLocks noChangeArrowheads="1"/>
            </p:cNvSpPr>
            <p:nvPr/>
          </p:nvSpPr>
          <p:spPr bwMode="auto">
            <a:xfrm>
              <a:off x="68" y="1333"/>
              <a:ext cx="907" cy="250"/>
            </a:xfrm>
            <a:prstGeom prst="rect">
              <a:avLst/>
            </a:prstGeom>
            <a:noFill/>
            <a:ln w="9525">
              <a:noFill/>
              <a:miter lim="800000"/>
              <a:headEnd/>
              <a:tailEnd/>
            </a:ln>
          </p:spPr>
          <p:txBody>
            <a:bodyPr>
              <a:spAutoFit/>
            </a:bodyPr>
            <a:lstStyle/>
            <a:p>
              <a:pPr>
                <a:spcBef>
                  <a:spcPct val="50000"/>
                </a:spcBef>
              </a:pPr>
              <a:r>
                <a:rPr lang="en-US" altLang="zh-CN" sz="2000" b="1">
                  <a:latin typeface="隶书" pitchFamily="49" charset="-122"/>
                  <a:ea typeface="隶书" pitchFamily="49" charset="-122"/>
                </a:rPr>
                <a:t>HLDA(</a:t>
              </a:r>
              <a:r>
                <a:rPr lang="zh-CN" altLang="en-US" sz="2000" b="1">
                  <a:latin typeface="隶书" pitchFamily="49" charset="-122"/>
                  <a:ea typeface="隶书" pitchFamily="49" charset="-122"/>
                </a:rPr>
                <a:t>应答</a:t>
              </a:r>
              <a:r>
                <a:rPr lang="en-US" altLang="zh-CN" sz="2000" b="1">
                  <a:latin typeface="隶书" pitchFamily="49" charset="-122"/>
                  <a:ea typeface="隶书" pitchFamily="49" charset="-122"/>
                </a:rPr>
                <a:t>)</a:t>
              </a:r>
              <a:endParaRPr lang="en-US" altLang="zh-CN" sz="2000" b="1" baseline="-25000">
                <a:latin typeface="隶书" pitchFamily="49" charset="-122"/>
                <a:ea typeface="隶书" pitchFamily="49" charset="-122"/>
              </a:endParaRPr>
            </a:p>
          </p:txBody>
        </p:sp>
        <p:sp>
          <p:nvSpPr>
            <p:cNvPr id="69648" name="Line 15"/>
            <p:cNvSpPr>
              <a:spLocks noChangeShapeType="1"/>
            </p:cNvSpPr>
            <p:nvPr/>
          </p:nvSpPr>
          <p:spPr bwMode="auto">
            <a:xfrm>
              <a:off x="1383" y="730"/>
              <a:ext cx="91" cy="226"/>
            </a:xfrm>
            <a:prstGeom prst="line">
              <a:avLst/>
            </a:prstGeom>
            <a:noFill/>
            <a:ln w="12700">
              <a:solidFill>
                <a:schemeClr val="tx1"/>
              </a:solidFill>
              <a:round/>
              <a:headEnd/>
              <a:tailEnd/>
            </a:ln>
          </p:spPr>
          <p:txBody>
            <a:bodyPr/>
            <a:lstStyle/>
            <a:p>
              <a:endParaRPr lang="zh-CN" altLang="en-US"/>
            </a:p>
          </p:txBody>
        </p:sp>
        <p:sp>
          <p:nvSpPr>
            <p:cNvPr id="69649" name="Line 16"/>
            <p:cNvSpPr>
              <a:spLocks noChangeShapeType="1"/>
            </p:cNvSpPr>
            <p:nvPr/>
          </p:nvSpPr>
          <p:spPr bwMode="auto">
            <a:xfrm>
              <a:off x="1927" y="730"/>
              <a:ext cx="91" cy="226"/>
            </a:xfrm>
            <a:prstGeom prst="line">
              <a:avLst/>
            </a:prstGeom>
            <a:noFill/>
            <a:ln w="12700">
              <a:solidFill>
                <a:schemeClr val="tx1"/>
              </a:solidFill>
              <a:round/>
              <a:headEnd/>
              <a:tailEnd/>
            </a:ln>
          </p:spPr>
          <p:txBody>
            <a:bodyPr/>
            <a:lstStyle/>
            <a:p>
              <a:endParaRPr lang="zh-CN" altLang="en-US"/>
            </a:p>
          </p:txBody>
        </p:sp>
        <p:sp>
          <p:nvSpPr>
            <p:cNvPr id="69650" name="Line 17"/>
            <p:cNvSpPr>
              <a:spLocks noChangeShapeType="1"/>
            </p:cNvSpPr>
            <p:nvPr/>
          </p:nvSpPr>
          <p:spPr bwMode="auto">
            <a:xfrm flipV="1">
              <a:off x="1655" y="730"/>
              <a:ext cx="91" cy="226"/>
            </a:xfrm>
            <a:prstGeom prst="line">
              <a:avLst/>
            </a:prstGeom>
            <a:noFill/>
            <a:ln w="12700">
              <a:solidFill>
                <a:schemeClr val="tx1"/>
              </a:solidFill>
              <a:round/>
              <a:headEnd/>
              <a:tailEnd/>
            </a:ln>
          </p:spPr>
          <p:txBody>
            <a:bodyPr/>
            <a:lstStyle/>
            <a:p>
              <a:endParaRPr lang="zh-CN" altLang="en-US"/>
            </a:p>
          </p:txBody>
        </p:sp>
        <p:sp>
          <p:nvSpPr>
            <p:cNvPr id="69651" name="Line 19"/>
            <p:cNvSpPr>
              <a:spLocks noChangeShapeType="1"/>
            </p:cNvSpPr>
            <p:nvPr/>
          </p:nvSpPr>
          <p:spPr bwMode="auto">
            <a:xfrm flipV="1">
              <a:off x="2199" y="730"/>
              <a:ext cx="91" cy="226"/>
            </a:xfrm>
            <a:prstGeom prst="line">
              <a:avLst/>
            </a:prstGeom>
            <a:noFill/>
            <a:ln w="12700">
              <a:solidFill>
                <a:schemeClr val="tx1"/>
              </a:solidFill>
              <a:round/>
              <a:headEnd/>
              <a:tailEnd/>
            </a:ln>
          </p:spPr>
          <p:txBody>
            <a:bodyPr/>
            <a:lstStyle/>
            <a:p>
              <a:endParaRPr lang="zh-CN" altLang="en-US"/>
            </a:p>
          </p:txBody>
        </p:sp>
        <p:sp>
          <p:nvSpPr>
            <p:cNvPr id="69652" name="Line 31"/>
            <p:cNvSpPr>
              <a:spLocks noChangeShapeType="1"/>
            </p:cNvSpPr>
            <p:nvPr/>
          </p:nvSpPr>
          <p:spPr bwMode="auto">
            <a:xfrm>
              <a:off x="1474" y="956"/>
              <a:ext cx="181" cy="0"/>
            </a:xfrm>
            <a:prstGeom prst="line">
              <a:avLst/>
            </a:prstGeom>
            <a:noFill/>
            <a:ln w="12700">
              <a:solidFill>
                <a:schemeClr val="tx1"/>
              </a:solidFill>
              <a:round/>
              <a:headEnd/>
              <a:tailEnd/>
            </a:ln>
          </p:spPr>
          <p:txBody>
            <a:bodyPr/>
            <a:lstStyle/>
            <a:p>
              <a:endParaRPr lang="zh-CN" altLang="en-US"/>
            </a:p>
          </p:txBody>
        </p:sp>
        <p:sp>
          <p:nvSpPr>
            <p:cNvPr id="69653" name="Line 37"/>
            <p:cNvSpPr>
              <a:spLocks noChangeShapeType="1"/>
            </p:cNvSpPr>
            <p:nvPr/>
          </p:nvSpPr>
          <p:spPr bwMode="auto">
            <a:xfrm flipV="1">
              <a:off x="896" y="1228"/>
              <a:ext cx="306" cy="0"/>
            </a:xfrm>
            <a:prstGeom prst="line">
              <a:avLst/>
            </a:prstGeom>
            <a:noFill/>
            <a:ln w="12700">
              <a:solidFill>
                <a:schemeClr val="tx1"/>
              </a:solidFill>
              <a:round/>
              <a:headEnd/>
              <a:tailEnd/>
            </a:ln>
          </p:spPr>
          <p:txBody>
            <a:bodyPr/>
            <a:lstStyle/>
            <a:p>
              <a:endParaRPr lang="zh-CN" altLang="en-US"/>
            </a:p>
          </p:txBody>
        </p:sp>
        <p:sp>
          <p:nvSpPr>
            <p:cNvPr id="69654" name="Line 38"/>
            <p:cNvSpPr>
              <a:spLocks noChangeShapeType="1"/>
            </p:cNvSpPr>
            <p:nvPr/>
          </p:nvSpPr>
          <p:spPr bwMode="auto">
            <a:xfrm flipV="1">
              <a:off x="930" y="1546"/>
              <a:ext cx="1496" cy="0"/>
            </a:xfrm>
            <a:prstGeom prst="line">
              <a:avLst/>
            </a:prstGeom>
            <a:noFill/>
            <a:ln w="12700">
              <a:solidFill>
                <a:schemeClr val="tx1"/>
              </a:solidFill>
              <a:round/>
              <a:headEnd/>
              <a:tailEnd/>
            </a:ln>
          </p:spPr>
          <p:txBody>
            <a:bodyPr/>
            <a:lstStyle/>
            <a:p>
              <a:endParaRPr lang="zh-CN" altLang="en-US"/>
            </a:p>
          </p:txBody>
        </p:sp>
        <p:sp>
          <p:nvSpPr>
            <p:cNvPr id="69655" name="Line 39"/>
            <p:cNvSpPr>
              <a:spLocks noChangeShapeType="1"/>
            </p:cNvSpPr>
            <p:nvPr/>
          </p:nvSpPr>
          <p:spPr bwMode="auto">
            <a:xfrm>
              <a:off x="2517" y="1364"/>
              <a:ext cx="1588" cy="0"/>
            </a:xfrm>
            <a:prstGeom prst="line">
              <a:avLst/>
            </a:prstGeom>
            <a:noFill/>
            <a:ln w="12700">
              <a:solidFill>
                <a:schemeClr val="tx1"/>
              </a:solidFill>
              <a:round/>
              <a:headEnd/>
              <a:tailEnd/>
            </a:ln>
          </p:spPr>
          <p:txBody>
            <a:bodyPr/>
            <a:lstStyle/>
            <a:p>
              <a:endParaRPr lang="zh-CN" altLang="en-US"/>
            </a:p>
          </p:txBody>
        </p:sp>
        <p:sp>
          <p:nvSpPr>
            <p:cNvPr id="69656" name="Line 43"/>
            <p:cNvSpPr>
              <a:spLocks noChangeShapeType="1"/>
            </p:cNvSpPr>
            <p:nvPr/>
          </p:nvSpPr>
          <p:spPr bwMode="auto">
            <a:xfrm flipV="1">
              <a:off x="1201" y="1047"/>
              <a:ext cx="91" cy="181"/>
            </a:xfrm>
            <a:prstGeom prst="line">
              <a:avLst/>
            </a:prstGeom>
            <a:noFill/>
            <a:ln w="12700">
              <a:solidFill>
                <a:schemeClr val="tx1"/>
              </a:solidFill>
              <a:round/>
              <a:headEnd/>
              <a:tailEnd/>
            </a:ln>
          </p:spPr>
          <p:txBody>
            <a:bodyPr/>
            <a:lstStyle/>
            <a:p>
              <a:endParaRPr lang="zh-CN" altLang="en-US"/>
            </a:p>
          </p:txBody>
        </p:sp>
        <p:sp>
          <p:nvSpPr>
            <p:cNvPr id="69657" name="Line 44"/>
            <p:cNvSpPr>
              <a:spLocks noChangeShapeType="1"/>
            </p:cNvSpPr>
            <p:nvPr/>
          </p:nvSpPr>
          <p:spPr bwMode="auto">
            <a:xfrm flipV="1">
              <a:off x="2426" y="1365"/>
              <a:ext cx="91" cy="181"/>
            </a:xfrm>
            <a:prstGeom prst="line">
              <a:avLst/>
            </a:prstGeom>
            <a:noFill/>
            <a:ln w="12700">
              <a:solidFill>
                <a:schemeClr val="tx1"/>
              </a:solidFill>
              <a:round/>
              <a:headEnd/>
              <a:tailEnd/>
            </a:ln>
          </p:spPr>
          <p:txBody>
            <a:bodyPr/>
            <a:lstStyle/>
            <a:p>
              <a:endParaRPr lang="zh-CN" altLang="en-US"/>
            </a:p>
          </p:txBody>
        </p:sp>
        <p:sp>
          <p:nvSpPr>
            <p:cNvPr id="69658" name="Line 48"/>
            <p:cNvSpPr>
              <a:spLocks noChangeShapeType="1"/>
            </p:cNvSpPr>
            <p:nvPr/>
          </p:nvSpPr>
          <p:spPr bwMode="auto">
            <a:xfrm flipV="1">
              <a:off x="2472" y="1772"/>
              <a:ext cx="45" cy="94"/>
            </a:xfrm>
            <a:prstGeom prst="line">
              <a:avLst/>
            </a:prstGeom>
            <a:noFill/>
            <a:ln w="12700">
              <a:solidFill>
                <a:schemeClr val="tx1"/>
              </a:solidFill>
              <a:round/>
              <a:headEnd/>
              <a:tailEnd/>
            </a:ln>
          </p:spPr>
          <p:txBody>
            <a:bodyPr/>
            <a:lstStyle/>
            <a:p>
              <a:endParaRPr lang="zh-CN" altLang="en-US"/>
            </a:p>
          </p:txBody>
        </p:sp>
        <p:sp>
          <p:nvSpPr>
            <p:cNvPr id="69659" name="Line 49"/>
            <p:cNvSpPr>
              <a:spLocks noChangeShapeType="1"/>
            </p:cNvSpPr>
            <p:nvPr/>
          </p:nvSpPr>
          <p:spPr bwMode="auto">
            <a:xfrm>
              <a:off x="2472" y="1682"/>
              <a:ext cx="45" cy="91"/>
            </a:xfrm>
            <a:prstGeom prst="line">
              <a:avLst/>
            </a:prstGeom>
            <a:noFill/>
            <a:ln w="12700">
              <a:solidFill>
                <a:schemeClr val="tx1"/>
              </a:solidFill>
              <a:round/>
              <a:headEnd/>
              <a:tailEnd/>
            </a:ln>
          </p:spPr>
          <p:txBody>
            <a:bodyPr/>
            <a:lstStyle/>
            <a:p>
              <a:endParaRPr lang="zh-CN" altLang="en-US"/>
            </a:p>
          </p:txBody>
        </p:sp>
        <p:sp>
          <p:nvSpPr>
            <p:cNvPr id="69660" name="Line 50"/>
            <p:cNvSpPr>
              <a:spLocks noChangeShapeType="1"/>
            </p:cNvSpPr>
            <p:nvPr/>
          </p:nvSpPr>
          <p:spPr bwMode="auto">
            <a:xfrm>
              <a:off x="1247" y="1682"/>
              <a:ext cx="1225" cy="0"/>
            </a:xfrm>
            <a:prstGeom prst="line">
              <a:avLst/>
            </a:prstGeom>
            <a:noFill/>
            <a:ln w="12700">
              <a:solidFill>
                <a:schemeClr val="tx1"/>
              </a:solidFill>
              <a:round/>
              <a:headEnd/>
              <a:tailEnd/>
            </a:ln>
          </p:spPr>
          <p:txBody>
            <a:bodyPr/>
            <a:lstStyle/>
            <a:p>
              <a:endParaRPr lang="zh-CN" altLang="en-US"/>
            </a:p>
          </p:txBody>
        </p:sp>
        <p:sp>
          <p:nvSpPr>
            <p:cNvPr id="69661" name="Line 51"/>
            <p:cNvSpPr>
              <a:spLocks noChangeShapeType="1"/>
            </p:cNvSpPr>
            <p:nvPr/>
          </p:nvSpPr>
          <p:spPr bwMode="auto">
            <a:xfrm>
              <a:off x="1247" y="1863"/>
              <a:ext cx="1225" cy="0"/>
            </a:xfrm>
            <a:prstGeom prst="line">
              <a:avLst/>
            </a:prstGeom>
            <a:noFill/>
            <a:ln w="12700">
              <a:solidFill>
                <a:schemeClr val="tx1"/>
              </a:solidFill>
              <a:round/>
              <a:headEnd/>
              <a:tailEnd/>
            </a:ln>
          </p:spPr>
          <p:txBody>
            <a:bodyPr/>
            <a:lstStyle/>
            <a:p>
              <a:endParaRPr lang="zh-CN" altLang="en-US"/>
            </a:p>
          </p:txBody>
        </p:sp>
        <p:sp>
          <p:nvSpPr>
            <p:cNvPr id="69662" name="Text Box 52"/>
            <p:cNvSpPr txBox="1">
              <a:spLocks noChangeArrowheads="1"/>
            </p:cNvSpPr>
            <p:nvPr/>
          </p:nvSpPr>
          <p:spPr bwMode="auto">
            <a:xfrm>
              <a:off x="2789" y="1546"/>
              <a:ext cx="1588" cy="442"/>
            </a:xfrm>
            <a:prstGeom prst="rect">
              <a:avLst/>
            </a:prstGeom>
            <a:noFill/>
            <a:ln w="9525">
              <a:noFill/>
              <a:miter lim="800000"/>
              <a:headEnd/>
              <a:tailEnd/>
            </a:ln>
          </p:spPr>
          <p:txBody>
            <a:bodyPr>
              <a:spAutoFit/>
            </a:bodyPr>
            <a:lstStyle/>
            <a:p>
              <a:pPr algn="ctr"/>
              <a:r>
                <a:rPr lang="zh-CN" altLang="en-US" sz="2000" b="1">
                  <a:latin typeface="隶书" pitchFamily="49" charset="-122"/>
                  <a:ea typeface="隶书" pitchFamily="49" charset="-122"/>
                </a:rPr>
                <a:t>浮空</a:t>
              </a:r>
            </a:p>
            <a:p>
              <a:pPr algn="ctr"/>
              <a:r>
                <a:rPr lang="en-US" altLang="zh-CN" sz="2000" b="1">
                  <a:latin typeface="隶书" pitchFamily="49" charset="-122"/>
                  <a:ea typeface="隶书" pitchFamily="49" charset="-122"/>
                </a:rPr>
                <a:t>CPU</a:t>
              </a:r>
              <a:r>
                <a:rPr lang="zh-CN" altLang="en-US" sz="2000" b="1">
                  <a:latin typeface="隶书" pitchFamily="49" charset="-122"/>
                  <a:ea typeface="隶书" pitchFamily="49" charset="-122"/>
                </a:rPr>
                <a:t>出让总线控制权</a:t>
              </a:r>
              <a:endParaRPr lang="zh-CN" altLang="en-US" sz="2000" b="1" baseline="-25000">
                <a:latin typeface="隶书" pitchFamily="49" charset="-122"/>
                <a:ea typeface="隶书" pitchFamily="49" charset="-122"/>
              </a:endParaRPr>
            </a:p>
          </p:txBody>
        </p:sp>
        <p:sp>
          <p:nvSpPr>
            <p:cNvPr id="69663" name="Line 150"/>
            <p:cNvSpPr>
              <a:spLocks noChangeShapeType="1"/>
            </p:cNvSpPr>
            <p:nvPr/>
          </p:nvSpPr>
          <p:spPr bwMode="auto">
            <a:xfrm flipV="1">
              <a:off x="1745" y="729"/>
              <a:ext cx="182" cy="1"/>
            </a:xfrm>
            <a:prstGeom prst="line">
              <a:avLst/>
            </a:prstGeom>
            <a:noFill/>
            <a:ln w="12700">
              <a:solidFill>
                <a:schemeClr val="tx1"/>
              </a:solidFill>
              <a:round/>
              <a:headEnd/>
              <a:tailEnd/>
            </a:ln>
          </p:spPr>
          <p:txBody>
            <a:bodyPr/>
            <a:lstStyle/>
            <a:p>
              <a:endParaRPr lang="zh-CN" altLang="en-US"/>
            </a:p>
          </p:txBody>
        </p:sp>
        <p:sp>
          <p:nvSpPr>
            <p:cNvPr id="69664" name="Line 151"/>
            <p:cNvSpPr>
              <a:spLocks noChangeShapeType="1"/>
            </p:cNvSpPr>
            <p:nvPr/>
          </p:nvSpPr>
          <p:spPr bwMode="auto">
            <a:xfrm>
              <a:off x="2018" y="956"/>
              <a:ext cx="181" cy="0"/>
            </a:xfrm>
            <a:prstGeom prst="line">
              <a:avLst/>
            </a:prstGeom>
            <a:noFill/>
            <a:ln w="12700">
              <a:solidFill>
                <a:schemeClr val="tx1"/>
              </a:solidFill>
              <a:round/>
              <a:headEnd/>
              <a:tailEnd/>
            </a:ln>
          </p:spPr>
          <p:txBody>
            <a:bodyPr/>
            <a:lstStyle/>
            <a:p>
              <a:endParaRPr lang="zh-CN" altLang="en-US"/>
            </a:p>
          </p:txBody>
        </p:sp>
        <p:sp>
          <p:nvSpPr>
            <p:cNvPr id="69665" name="Line 152"/>
            <p:cNvSpPr>
              <a:spLocks noChangeShapeType="1"/>
            </p:cNvSpPr>
            <p:nvPr/>
          </p:nvSpPr>
          <p:spPr bwMode="auto">
            <a:xfrm flipV="1">
              <a:off x="2290" y="729"/>
              <a:ext cx="182" cy="1"/>
            </a:xfrm>
            <a:prstGeom prst="line">
              <a:avLst/>
            </a:prstGeom>
            <a:noFill/>
            <a:ln w="12700">
              <a:solidFill>
                <a:schemeClr val="tx1"/>
              </a:solidFill>
              <a:round/>
              <a:headEnd/>
              <a:tailEnd/>
            </a:ln>
          </p:spPr>
          <p:txBody>
            <a:bodyPr/>
            <a:lstStyle/>
            <a:p>
              <a:endParaRPr lang="zh-CN" altLang="en-US"/>
            </a:p>
          </p:txBody>
        </p:sp>
        <p:sp>
          <p:nvSpPr>
            <p:cNvPr id="69666" name="Line 153"/>
            <p:cNvSpPr>
              <a:spLocks noChangeShapeType="1"/>
            </p:cNvSpPr>
            <p:nvPr/>
          </p:nvSpPr>
          <p:spPr bwMode="auto">
            <a:xfrm>
              <a:off x="2472" y="730"/>
              <a:ext cx="91" cy="226"/>
            </a:xfrm>
            <a:prstGeom prst="line">
              <a:avLst/>
            </a:prstGeom>
            <a:noFill/>
            <a:ln w="12700">
              <a:solidFill>
                <a:schemeClr val="tx1"/>
              </a:solidFill>
              <a:round/>
              <a:headEnd/>
              <a:tailEnd/>
            </a:ln>
          </p:spPr>
          <p:txBody>
            <a:bodyPr/>
            <a:lstStyle/>
            <a:p>
              <a:endParaRPr lang="zh-CN" altLang="en-US"/>
            </a:p>
          </p:txBody>
        </p:sp>
        <p:sp>
          <p:nvSpPr>
            <p:cNvPr id="69667" name="Line 154"/>
            <p:cNvSpPr>
              <a:spLocks noChangeShapeType="1"/>
            </p:cNvSpPr>
            <p:nvPr/>
          </p:nvSpPr>
          <p:spPr bwMode="auto">
            <a:xfrm>
              <a:off x="3016" y="730"/>
              <a:ext cx="91" cy="226"/>
            </a:xfrm>
            <a:prstGeom prst="line">
              <a:avLst/>
            </a:prstGeom>
            <a:noFill/>
            <a:ln w="12700">
              <a:solidFill>
                <a:schemeClr val="tx1"/>
              </a:solidFill>
              <a:round/>
              <a:headEnd/>
              <a:tailEnd/>
            </a:ln>
          </p:spPr>
          <p:txBody>
            <a:bodyPr/>
            <a:lstStyle/>
            <a:p>
              <a:endParaRPr lang="zh-CN" altLang="en-US"/>
            </a:p>
          </p:txBody>
        </p:sp>
        <p:sp>
          <p:nvSpPr>
            <p:cNvPr id="69668" name="Line 155"/>
            <p:cNvSpPr>
              <a:spLocks noChangeShapeType="1"/>
            </p:cNvSpPr>
            <p:nvPr/>
          </p:nvSpPr>
          <p:spPr bwMode="auto">
            <a:xfrm flipV="1">
              <a:off x="2744" y="730"/>
              <a:ext cx="91" cy="226"/>
            </a:xfrm>
            <a:prstGeom prst="line">
              <a:avLst/>
            </a:prstGeom>
            <a:noFill/>
            <a:ln w="12700">
              <a:solidFill>
                <a:schemeClr val="tx1"/>
              </a:solidFill>
              <a:round/>
              <a:headEnd/>
              <a:tailEnd/>
            </a:ln>
          </p:spPr>
          <p:txBody>
            <a:bodyPr/>
            <a:lstStyle/>
            <a:p>
              <a:endParaRPr lang="zh-CN" altLang="en-US"/>
            </a:p>
          </p:txBody>
        </p:sp>
        <p:sp>
          <p:nvSpPr>
            <p:cNvPr id="69669" name="Line 156"/>
            <p:cNvSpPr>
              <a:spLocks noChangeShapeType="1"/>
            </p:cNvSpPr>
            <p:nvPr/>
          </p:nvSpPr>
          <p:spPr bwMode="auto">
            <a:xfrm flipV="1">
              <a:off x="3288" y="730"/>
              <a:ext cx="91" cy="226"/>
            </a:xfrm>
            <a:prstGeom prst="line">
              <a:avLst/>
            </a:prstGeom>
            <a:noFill/>
            <a:ln w="12700">
              <a:solidFill>
                <a:schemeClr val="tx1"/>
              </a:solidFill>
              <a:round/>
              <a:headEnd/>
              <a:tailEnd/>
            </a:ln>
          </p:spPr>
          <p:txBody>
            <a:bodyPr/>
            <a:lstStyle/>
            <a:p>
              <a:endParaRPr lang="zh-CN" altLang="en-US"/>
            </a:p>
          </p:txBody>
        </p:sp>
        <p:sp>
          <p:nvSpPr>
            <p:cNvPr id="69670" name="Line 157"/>
            <p:cNvSpPr>
              <a:spLocks noChangeShapeType="1"/>
            </p:cNvSpPr>
            <p:nvPr/>
          </p:nvSpPr>
          <p:spPr bwMode="auto">
            <a:xfrm>
              <a:off x="2563" y="956"/>
              <a:ext cx="181" cy="0"/>
            </a:xfrm>
            <a:prstGeom prst="line">
              <a:avLst/>
            </a:prstGeom>
            <a:noFill/>
            <a:ln w="12700">
              <a:solidFill>
                <a:schemeClr val="tx1"/>
              </a:solidFill>
              <a:round/>
              <a:headEnd/>
              <a:tailEnd/>
            </a:ln>
          </p:spPr>
          <p:txBody>
            <a:bodyPr/>
            <a:lstStyle/>
            <a:p>
              <a:endParaRPr lang="zh-CN" altLang="en-US"/>
            </a:p>
          </p:txBody>
        </p:sp>
        <p:sp>
          <p:nvSpPr>
            <p:cNvPr id="69671" name="Line 158"/>
            <p:cNvSpPr>
              <a:spLocks noChangeShapeType="1"/>
            </p:cNvSpPr>
            <p:nvPr/>
          </p:nvSpPr>
          <p:spPr bwMode="auto">
            <a:xfrm flipV="1">
              <a:off x="2834" y="729"/>
              <a:ext cx="182" cy="1"/>
            </a:xfrm>
            <a:prstGeom prst="line">
              <a:avLst/>
            </a:prstGeom>
            <a:noFill/>
            <a:ln w="12700">
              <a:solidFill>
                <a:schemeClr val="tx1"/>
              </a:solidFill>
              <a:round/>
              <a:headEnd/>
              <a:tailEnd/>
            </a:ln>
          </p:spPr>
          <p:txBody>
            <a:bodyPr/>
            <a:lstStyle/>
            <a:p>
              <a:endParaRPr lang="zh-CN" altLang="en-US"/>
            </a:p>
          </p:txBody>
        </p:sp>
        <p:sp>
          <p:nvSpPr>
            <p:cNvPr id="69672" name="Line 159"/>
            <p:cNvSpPr>
              <a:spLocks noChangeShapeType="1"/>
            </p:cNvSpPr>
            <p:nvPr/>
          </p:nvSpPr>
          <p:spPr bwMode="auto">
            <a:xfrm>
              <a:off x="3107" y="956"/>
              <a:ext cx="181" cy="0"/>
            </a:xfrm>
            <a:prstGeom prst="line">
              <a:avLst/>
            </a:prstGeom>
            <a:noFill/>
            <a:ln w="12700">
              <a:solidFill>
                <a:schemeClr val="tx1"/>
              </a:solidFill>
              <a:round/>
              <a:headEnd/>
              <a:tailEnd/>
            </a:ln>
          </p:spPr>
          <p:txBody>
            <a:bodyPr/>
            <a:lstStyle/>
            <a:p>
              <a:endParaRPr lang="zh-CN" altLang="en-US"/>
            </a:p>
          </p:txBody>
        </p:sp>
        <p:sp>
          <p:nvSpPr>
            <p:cNvPr id="69673" name="Line 160"/>
            <p:cNvSpPr>
              <a:spLocks noChangeShapeType="1"/>
            </p:cNvSpPr>
            <p:nvPr/>
          </p:nvSpPr>
          <p:spPr bwMode="auto">
            <a:xfrm flipV="1">
              <a:off x="3378" y="729"/>
              <a:ext cx="182" cy="1"/>
            </a:xfrm>
            <a:prstGeom prst="line">
              <a:avLst/>
            </a:prstGeom>
            <a:noFill/>
            <a:ln w="12700">
              <a:solidFill>
                <a:schemeClr val="tx1"/>
              </a:solidFill>
              <a:round/>
              <a:headEnd/>
              <a:tailEnd/>
            </a:ln>
          </p:spPr>
          <p:txBody>
            <a:bodyPr/>
            <a:lstStyle/>
            <a:p>
              <a:endParaRPr lang="zh-CN" altLang="en-US"/>
            </a:p>
          </p:txBody>
        </p:sp>
        <p:sp>
          <p:nvSpPr>
            <p:cNvPr id="69674" name="Line 161"/>
            <p:cNvSpPr>
              <a:spLocks noChangeShapeType="1"/>
            </p:cNvSpPr>
            <p:nvPr/>
          </p:nvSpPr>
          <p:spPr bwMode="auto">
            <a:xfrm>
              <a:off x="3560" y="730"/>
              <a:ext cx="91" cy="226"/>
            </a:xfrm>
            <a:prstGeom prst="line">
              <a:avLst/>
            </a:prstGeom>
            <a:noFill/>
            <a:ln w="12700">
              <a:solidFill>
                <a:schemeClr val="tx1"/>
              </a:solidFill>
              <a:round/>
              <a:headEnd/>
              <a:tailEnd/>
            </a:ln>
          </p:spPr>
          <p:txBody>
            <a:bodyPr/>
            <a:lstStyle/>
            <a:p>
              <a:endParaRPr lang="zh-CN" altLang="en-US"/>
            </a:p>
          </p:txBody>
        </p:sp>
        <p:sp>
          <p:nvSpPr>
            <p:cNvPr id="69675" name="Line 162"/>
            <p:cNvSpPr>
              <a:spLocks noChangeShapeType="1"/>
            </p:cNvSpPr>
            <p:nvPr/>
          </p:nvSpPr>
          <p:spPr bwMode="auto">
            <a:xfrm>
              <a:off x="4104" y="730"/>
              <a:ext cx="91" cy="226"/>
            </a:xfrm>
            <a:prstGeom prst="line">
              <a:avLst/>
            </a:prstGeom>
            <a:noFill/>
            <a:ln w="12700">
              <a:solidFill>
                <a:schemeClr val="tx1"/>
              </a:solidFill>
              <a:round/>
              <a:headEnd/>
              <a:tailEnd/>
            </a:ln>
          </p:spPr>
          <p:txBody>
            <a:bodyPr/>
            <a:lstStyle/>
            <a:p>
              <a:endParaRPr lang="zh-CN" altLang="en-US"/>
            </a:p>
          </p:txBody>
        </p:sp>
        <p:sp>
          <p:nvSpPr>
            <p:cNvPr id="69676" name="Line 163"/>
            <p:cNvSpPr>
              <a:spLocks noChangeShapeType="1"/>
            </p:cNvSpPr>
            <p:nvPr/>
          </p:nvSpPr>
          <p:spPr bwMode="auto">
            <a:xfrm flipV="1">
              <a:off x="3832" y="730"/>
              <a:ext cx="91" cy="226"/>
            </a:xfrm>
            <a:prstGeom prst="line">
              <a:avLst/>
            </a:prstGeom>
            <a:noFill/>
            <a:ln w="12700">
              <a:solidFill>
                <a:schemeClr val="tx1"/>
              </a:solidFill>
              <a:round/>
              <a:headEnd/>
              <a:tailEnd/>
            </a:ln>
          </p:spPr>
          <p:txBody>
            <a:bodyPr/>
            <a:lstStyle/>
            <a:p>
              <a:endParaRPr lang="zh-CN" altLang="en-US"/>
            </a:p>
          </p:txBody>
        </p:sp>
        <p:sp>
          <p:nvSpPr>
            <p:cNvPr id="69677" name="Line 164"/>
            <p:cNvSpPr>
              <a:spLocks noChangeShapeType="1"/>
            </p:cNvSpPr>
            <p:nvPr/>
          </p:nvSpPr>
          <p:spPr bwMode="auto">
            <a:xfrm flipV="1">
              <a:off x="4376" y="730"/>
              <a:ext cx="91" cy="226"/>
            </a:xfrm>
            <a:prstGeom prst="line">
              <a:avLst/>
            </a:prstGeom>
            <a:noFill/>
            <a:ln w="12700">
              <a:solidFill>
                <a:schemeClr val="tx1"/>
              </a:solidFill>
              <a:round/>
              <a:headEnd/>
              <a:tailEnd/>
            </a:ln>
          </p:spPr>
          <p:txBody>
            <a:bodyPr/>
            <a:lstStyle/>
            <a:p>
              <a:endParaRPr lang="zh-CN" altLang="en-US"/>
            </a:p>
          </p:txBody>
        </p:sp>
        <p:sp>
          <p:nvSpPr>
            <p:cNvPr id="69678" name="Line 165"/>
            <p:cNvSpPr>
              <a:spLocks noChangeShapeType="1"/>
            </p:cNvSpPr>
            <p:nvPr/>
          </p:nvSpPr>
          <p:spPr bwMode="auto">
            <a:xfrm>
              <a:off x="3651" y="956"/>
              <a:ext cx="181" cy="0"/>
            </a:xfrm>
            <a:prstGeom prst="line">
              <a:avLst/>
            </a:prstGeom>
            <a:noFill/>
            <a:ln w="12700">
              <a:solidFill>
                <a:schemeClr val="tx1"/>
              </a:solidFill>
              <a:round/>
              <a:headEnd/>
              <a:tailEnd/>
            </a:ln>
          </p:spPr>
          <p:txBody>
            <a:bodyPr/>
            <a:lstStyle/>
            <a:p>
              <a:endParaRPr lang="zh-CN" altLang="en-US"/>
            </a:p>
          </p:txBody>
        </p:sp>
        <p:sp>
          <p:nvSpPr>
            <p:cNvPr id="69679" name="Line 166"/>
            <p:cNvSpPr>
              <a:spLocks noChangeShapeType="1"/>
            </p:cNvSpPr>
            <p:nvPr/>
          </p:nvSpPr>
          <p:spPr bwMode="auto">
            <a:xfrm flipV="1">
              <a:off x="3922" y="729"/>
              <a:ext cx="182" cy="1"/>
            </a:xfrm>
            <a:prstGeom prst="line">
              <a:avLst/>
            </a:prstGeom>
            <a:noFill/>
            <a:ln w="12700">
              <a:solidFill>
                <a:schemeClr val="tx1"/>
              </a:solidFill>
              <a:round/>
              <a:headEnd/>
              <a:tailEnd/>
            </a:ln>
          </p:spPr>
          <p:txBody>
            <a:bodyPr/>
            <a:lstStyle/>
            <a:p>
              <a:endParaRPr lang="zh-CN" altLang="en-US"/>
            </a:p>
          </p:txBody>
        </p:sp>
        <p:sp>
          <p:nvSpPr>
            <p:cNvPr id="69680" name="Line 167"/>
            <p:cNvSpPr>
              <a:spLocks noChangeShapeType="1"/>
            </p:cNvSpPr>
            <p:nvPr/>
          </p:nvSpPr>
          <p:spPr bwMode="auto">
            <a:xfrm>
              <a:off x="4195" y="956"/>
              <a:ext cx="181" cy="0"/>
            </a:xfrm>
            <a:prstGeom prst="line">
              <a:avLst/>
            </a:prstGeom>
            <a:noFill/>
            <a:ln w="12700">
              <a:solidFill>
                <a:schemeClr val="tx1"/>
              </a:solidFill>
              <a:round/>
              <a:headEnd/>
              <a:tailEnd/>
            </a:ln>
          </p:spPr>
          <p:txBody>
            <a:bodyPr/>
            <a:lstStyle/>
            <a:p>
              <a:endParaRPr lang="zh-CN" altLang="en-US"/>
            </a:p>
          </p:txBody>
        </p:sp>
        <p:sp>
          <p:nvSpPr>
            <p:cNvPr id="69681" name="Line 168"/>
            <p:cNvSpPr>
              <a:spLocks noChangeShapeType="1"/>
            </p:cNvSpPr>
            <p:nvPr/>
          </p:nvSpPr>
          <p:spPr bwMode="auto">
            <a:xfrm flipV="1">
              <a:off x="4467" y="729"/>
              <a:ext cx="182" cy="1"/>
            </a:xfrm>
            <a:prstGeom prst="line">
              <a:avLst/>
            </a:prstGeom>
            <a:noFill/>
            <a:ln w="12700">
              <a:solidFill>
                <a:schemeClr val="tx1"/>
              </a:solidFill>
              <a:round/>
              <a:headEnd/>
              <a:tailEnd/>
            </a:ln>
          </p:spPr>
          <p:txBody>
            <a:bodyPr/>
            <a:lstStyle/>
            <a:p>
              <a:endParaRPr lang="zh-CN" altLang="en-US"/>
            </a:p>
          </p:txBody>
        </p:sp>
        <p:sp>
          <p:nvSpPr>
            <p:cNvPr id="69682" name="Line 169"/>
            <p:cNvSpPr>
              <a:spLocks noChangeShapeType="1"/>
            </p:cNvSpPr>
            <p:nvPr/>
          </p:nvSpPr>
          <p:spPr bwMode="auto">
            <a:xfrm>
              <a:off x="4649" y="730"/>
              <a:ext cx="91" cy="226"/>
            </a:xfrm>
            <a:prstGeom prst="line">
              <a:avLst/>
            </a:prstGeom>
            <a:noFill/>
            <a:ln w="12700">
              <a:solidFill>
                <a:schemeClr val="tx1"/>
              </a:solidFill>
              <a:round/>
              <a:headEnd/>
              <a:tailEnd/>
            </a:ln>
          </p:spPr>
          <p:txBody>
            <a:bodyPr/>
            <a:lstStyle/>
            <a:p>
              <a:endParaRPr lang="zh-CN" altLang="en-US"/>
            </a:p>
          </p:txBody>
        </p:sp>
        <p:sp>
          <p:nvSpPr>
            <p:cNvPr id="69683" name="Line 170"/>
            <p:cNvSpPr>
              <a:spLocks noChangeShapeType="1"/>
            </p:cNvSpPr>
            <p:nvPr/>
          </p:nvSpPr>
          <p:spPr bwMode="auto">
            <a:xfrm>
              <a:off x="5193" y="730"/>
              <a:ext cx="91" cy="226"/>
            </a:xfrm>
            <a:prstGeom prst="line">
              <a:avLst/>
            </a:prstGeom>
            <a:noFill/>
            <a:ln w="12700">
              <a:solidFill>
                <a:schemeClr val="tx1"/>
              </a:solidFill>
              <a:round/>
              <a:headEnd/>
              <a:tailEnd/>
            </a:ln>
          </p:spPr>
          <p:txBody>
            <a:bodyPr/>
            <a:lstStyle/>
            <a:p>
              <a:endParaRPr lang="zh-CN" altLang="en-US"/>
            </a:p>
          </p:txBody>
        </p:sp>
        <p:sp>
          <p:nvSpPr>
            <p:cNvPr id="69684" name="Line 171"/>
            <p:cNvSpPr>
              <a:spLocks noChangeShapeType="1"/>
            </p:cNvSpPr>
            <p:nvPr/>
          </p:nvSpPr>
          <p:spPr bwMode="auto">
            <a:xfrm flipV="1">
              <a:off x="4921" y="730"/>
              <a:ext cx="91" cy="226"/>
            </a:xfrm>
            <a:prstGeom prst="line">
              <a:avLst/>
            </a:prstGeom>
            <a:noFill/>
            <a:ln w="12700">
              <a:solidFill>
                <a:schemeClr val="tx1"/>
              </a:solidFill>
              <a:round/>
              <a:headEnd/>
              <a:tailEnd/>
            </a:ln>
          </p:spPr>
          <p:txBody>
            <a:bodyPr/>
            <a:lstStyle/>
            <a:p>
              <a:endParaRPr lang="zh-CN" altLang="en-US"/>
            </a:p>
          </p:txBody>
        </p:sp>
        <p:sp>
          <p:nvSpPr>
            <p:cNvPr id="69685" name="Line 173"/>
            <p:cNvSpPr>
              <a:spLocks noChangeShapeType="1"/>
            </p:cNvSpPr>
            <p:nvPr/>
          </p:nvSpPr>
          <p:spPr bwMode="auto">
            <a:xfrm>
              <a:off x="4740" y="956"/>
              <a:ext cx="181" cy="0"/>
            </a:xfrm>
            <a:prstGeom prst="line">
              <a:avLst/>
            </a:prstGeom>
            <a:noFill/>
            <a:ln w="12700">
              <a:solidFill>
                <a:schemeClr val="tx1"/>
              </a:solidFill>
              <a:round/>
              <a:headEnd/>
              <a:tailEnd/>
            </a:ln>
          </p:spPr>
          <p:txBody>
            <a:bodyPr/>
            <a:lstStyle/>
            <a:p>
              <a:endParaRPr lang="zh-CN" altLang="en-US"/>
            </a:p>
          </p:txBody>
        </p:sp>
        <p:sp>
          <p:nvSpPr>
            <p:cNvPr id="69686" name="Line 174"/>
            <p:cNvSpPr>
              <a:spLocks noChangeShapeType="1"/>
            </p:cNvSpPr>
            <p:nvPr/>
          </p:nvSpPr>
          <p:spPr bwMode="auto">
            <a:xfrm flipV="1">
              <a:off x="5011" y="729"/>
              <a:ext cx="182" cy="1"/>
            </a:xfrm>
            <a:prstGeom prst="line">
              <a:avLst/>
            </a:prstGeom>
            <a:noFill/>
            <a:ln w="12700">
              <a:solidFill>
                <a:schemeClr val="tx1"/>
              </a:solidFill>
              <a:round/>
              <a:headEnd/>
              <a:tailEnd/>
            </a:ln>
          </p:spPr>
          <p:txBody>
            <a:bodyPr/>
            <a:lstStyle/>
            <a:p>
              <a:endParaRPr lang="zh-CN" altLang="en-US"/>
            </a:p>
          </p:txBody>
        </p:sp>
        <p:sp>
          <p:nvSpPr>
            <p:cNvPr id="69687" name="Line 175"/>
            <p:cNvSpPr>
              <a:spLocks noChangeShapeType="1"/>
            </p:cNvSpPr>
            <p:nvPr/>
          </p:nvSpPr>
          <p:spPr bwMode="auto">
            <a:xfrm>
              <a:off x="5284" y="956"/>
              <a:ext cx="181" cy="0"/>
            </a:xfrm>
            <a:prstGeom prst="line">
              <a:avLst/>
            </a:prstGeom>
            <a:noFill/>
            <a:ln w="12700">
              <a:solidFill>
                <a:schemeClr val="tx1"/>
              </a:solidFill>
              <a:round/>
              <a:headEnd/>
              <a:tailEnd/>
            </a:ln>
          </p:spPr>
          <p:txBody>
            <a:bodyPr/>
            <a:lstStyle/>
            <a:p>
              <a:endParaRPr lang="zh-CN" altLang="en-US"/>
            </a:p>
          </p:txBody>
        </p:sp>
        <p:sp>
          <p:nvSpPr>
            <p:cNvPr id="69688" name="Line 176"/>
            <p:cNvSpPr>
              <a:spLocks noChangeShapeType="1"/>
            </p:cNvSpPr>
            <p:nvPr/>
          </p:nvSpPr>
          <p:spPr bwMode="auto">
            <a:xfrm flipH="1" flipV="1">
              <a:off x="3107" y="1047"/>
              <a:ext cx="91" cy="181"/>
            </a:xfrm>
            <a:prstGeom prst="line">
              <a:avLst/>
            </a:prstGeom>
            <a:noFill/>
            <a:ln w="12700">
              <a:solidFill>
                <a:schemeClr val="tx1"/>
              </a:solidFill>
              <a:round/>
              <a:headEnd/>
              <a:tailEnd/>
            </a:ln>
          </p:spPr>
          <p:txBody>
            <a:bodyPr/>
            <a:lstStyle/>
            <a:p>
              <a:endParaRPr lang="zh-CN" altLang="en-US"/>
            </a:p>
          </p:txBody>
        </p:sp>
        <p:sp>
          <p:nvSpPr>
            <p:cNvPr id="69689" name="Line 177"/>
            <p:cNvSpPr>
              <a:spLocks noChangeShapeType="1"/>
            </p:cNvSpPr>
            <p:nvPr/>
          </p:nvSpPr>
          <p:spPr bwMode="auto">
            <a:xfrm>
              <a:off x="3198" y="1228"/>
              <a:ext cx="2267" cy="0"/>
            </a:xfrm>
            <a:prstGeom prst="line">
              <a:avLst/>
            </a:prstGeom>
            <a:noFill/>
            <a:ln w="12700">
              <a:solidFill>
                <a:schemeClr val="tx1"/>
              </a:solidFill>
              <a:round/>
              <a:headEnd/>
              <a:tailEnd/>
            </a:ln>
          </p:spPr>
          <p:txBody>
            <a:bodyPr/>
            <a:lstStyle/>
            <a:p>
              <a:endParaRPr lang="zh-CN" altLang="en-US"/>
            </a:p>
          </p:txBody>
        </p:sp>
        <p:sp>
          <p:nvSpPr>
            <p:cNvPr id="69690" name="Line 178"/>
            <p:cNvSpPr>
              <a:spLocks noChangeShapeType="1"/>
            </p:cNvSpPr>
            <p:nvPr/>
          </p:nvSpPr>
          <p:spPr bwMode="auto">
            <a:xfrm flipH="1" flipV="1">
              <a:off x="4104" y="1365"/>
              <a:ext cx="91" cy="181"/>
            </a:xfrm>
            <a:prstGeom prst="line">
              <a:avLst/>
            </a:prstGeom>
            <a:noFill/>
            <a:ln w="12700">
              <a:solidFill>
                <a:schemeClr val="tx1"/>
              </a:solidFill>
              <a:round/>
              <a:headEnd/>
              <a:tailEnd/>
            </a:ln>
          </p:spPr>
          <p:txBody>
            <a:bodyPr/>
            <a:lstStyle/>
            <a:p>
              <a:endParaRPr lang="zh-CN" altLang="en-US"/>
            </a:p>
          </p:txBody>
        </p:sp>
        <p:sp>
          <p:nvSpPr>
            <p:cNvPr id="69691" name="Line 179"/>
            <p:cNvSpPr>
              <a:spLocks noChangeShapeType="1"/>
            </p:cNvSpPr>
            <p:nvPr/>
          </p:nvSpPr>
          <p:spPr bwMode="auto">
            <a:xfrm>
              <a:off x="4195" y="1546"/>
              <a:ext cx="1270" cy="0"/>
            </a:xfrm>
            <a:prstGeom prst="line">
              <a:avLst/>
            </a:prstGeom>
            <a:noFill/>
            <a:ln w="12700">
              <a:solidFill>
                <a:schemeClr val="tx1"/>
              </a:solidFill>
              <a:round/>
              <a:headEnd/>
              <a:tailEnd/>
            </a:ln>
          </p:spPr>
          <p:txBody>
            <a:bodyPr/>
            <a:lstStyle/>
            <a:p>
              <a:endParaRPr lang="zh-CN" altLang="en-US"/>
            </a:p>
          </p:txBody>
        </p:sp>
        <p:sp>
          <p:nvSpPr>
            <p:cNvPr id="69692" name="Line 180"/>
            <p:cNvSpPr>
              <a:spLocks noChangeShapeType="1"/>
            </p:cNvSpPr>
            <p:nvPr/>
          </p:nvSpPr>
          <p:spPr bwMode="auto">
            <a:xfrm flipV="1">
              <a:off x="4695" y="1678"/>
              <a:ext cx="45" cy="94"/>
            </a:xfrm>
            <a:prstGeom prst="line">
              <a:avLst/>
            </a:prstGeom>
            <a:noFill/>
            <a:ln w="12700">
              <a:solidFill>
                <a:schemeClr val="tx1"/>
              </a:solidFill>
              <a:round/>
              <a:headEnd/>
              <a:tailEnd/>
            </a:ln>
          </p:spPr>
          <p:txBody>
            <a:bodyPr/>
            <a:lstStyle/>
            <a:p>
              <a:endParaRPr lang="zh-CN" altLang="en-US"/>
            </a:p>
          </p:txBody>
        </p:sp>
        <p:sp>
          <p:nvSpPr>
            <p:cNvPr id="69693" name="Line 181"/>
            <p:cNvSpPr>
              <a:spLocks noChangeShapeType="1"/>
            </p:cNvSpPr>
            <p:nvPr/>
          </p:nvSpPr>
          <p:spPr bwMode="auto">
            <a:xfrm>
              <a:off x="4695" y="1772"/>
              <a:ext cx="45" cy="91"/>
            </a:xfrm>
            <a:prstGeom prst="line">
              <a:avLst/>
            </a:prstGeom>
            <a:noFill/>
            <a:ln w="12700">
              <a:solidFill>
                <a:schemeClr val="tx1"/>
              </a:solidFill>
              <a:round/>
              <a:headEnd/>
              <a:tailEnd/>
            </a:ln>
          </p:spPr>
          <p:txBody>
            <a:bodyPr/>
            <a:lstStyle/>
            <a:p>
              <a:endParaRPr lang="zh-CN" altLang="en-US"/>
            </a:p>
          </p:txBody>
        </p:sp>
        <p:sp>
          <p:nvSpPr>
            <p:cNvPr id="69694" name="Line 182"/>
            <p:cNvSpPr>
              <a:spLocks noChangeShapeType="1"/>
            </p:cNvSpPr>
            <p:nvPr/>
          </p:nvSpPr>
          <p:spPr bwMode="auto">
            <a:xfrm>
              <a:off x="4740" y="1682"/>
              <a:ext cx="725" cy="0"/>
            </a:xfrm>
            <a:prstGeom prst="line">
              <a:avLst/>
            </a:prstGeom>
            <a:noFill/>
            <a:ln w="12700">
              <a:solidFill>
                <a:schemeClr val="tx1"/>
              </a:solidFill>
              <a:round/>
              <a:headEnd/>
              <a:tailEnd/>
            </a:ln>
          </p:spPr>
          <p:txBody>
            <a:bodyPr/>
            <a:lstStyle/>
            <a:p>
              <a:endParaRPr lang="zh-CN" altLang="en-US"/>
            </a:p>
          </p:txBody>
        </p:sp>
        <p:sp>
          <p:nvSpPr>
            <p:cNvPr id="69695" name="Line 183"/>
            <p:cNvSpPr>
              <a:spLocks noChangeShapeType="1"/>
            </p:cNvSpPr>
            <p:nvPr/>
          </p:nvSpPr>
          <p:spPr bwMode="auto">
            <a:xfrm>
              <a:off x="4740" y="1863"/>
              <a:ext cx="725" cy="0"/>
            </a:xfrm>
            <a:prstGeom prst="line">
              <a:avLst/>
            </a:prstGeom>
            <a:noFill/>
            <a:ln w="12700">
              <a:solidFill>
                <a:schemeClr val="tx1"/>
              </a:solidFill>
              <a:round/>
              <a:headEnd/>
              <a:tailEnd/>
            </a:ln>
          </p:spPr>
          <p:txBody>
            <a:bodyPr/>
            <a:lstStyle/>
            <a:p>
              <a:endParaRPr lang="zh-CN" altLang="en-US"/>
            </a:p>
          </p:txBody>
        </p:sp>
        <p:sp>
          <p:nvSpPr>
            <p:cNvPr id="69696" name="Text Box 275"/>
            <p:cNvSpPr txBox="1">
              <a:spLocks noChangeArrowheads="1"/>
            </p:cNvSpPr>
            <p:nvPr/>
          </p:nvSpPr>
          <p:spPr bwMode="auto">
            <a:xfrm>
              <a:off x="1791" y="391"/>
              <a:ext cx="1224" cy="212"/>
            </a:xfrm>
            <a:prstGeom prst="rect">
              <a:avLst/>
            </a:prstGeom>
            <a:noFill/>
            <a:ln w="9525">
              <a:noFill/>
              <a:miter lim="800000"/>
              <a:headEnd/>
              <a:tailEnd/>
            </a:ln>
          </p:spPr>
          <p:txBody>
            <a:bodyPr>
              <a:spAutoFit/>
            </a:bodyPr>
            <a:lstStyle/>
            <a:p>
              <a:pPr>
                <a:spcBef>
                  <a:spcPct val="50000"/>
                </a:spcBef>
              </a:pPr>
              <a:r>
                <a:rPr lang="en-US" altLang="zh-CN" sz="1600">
                  <a:latin typeface="隶书" pitchFamily="49" charset="-122"/>
                  <a:ea typeface="隶书" pitchFamily="49" charset="-122"/>
                </a:rPr>
                <a:t>T</a:t>
              </a:r>
              <a:r>
                <a:rPr lang="en-US" altLang="zh-CN" sz="1600" baseline="-25000">
                  <a:latin typeface="隶书" pitchFamily="49" charset="-122"/>
                  <a:ea typeface="隶书" pitchFamily="49" charset="-122"/>
                </a:rPr>
                <a:t>4</a:t>
              </a:r>
              <a:r>
                <a:rPr lang="zh-CN" altLang="en-US" sz="1600">
                  <a:latin typeface="隶书" pitchFamily="49" charset="-122"/>
                  <a:ea typeface="隶书" pitchFamily="49" charset="-122"/>
                </a:rPr>
                <a:t>或下一个</a:t>
              </a:r>
              <a:r>
                <a:rPr lang="en-US" altLang="zh-CN" sz="1600">
                  <a:latin typeface="隶书" pitchFamily="49" charset="-122"/>
                  <a:ea typeface="隶书" pitchFamily="49" charset="-122"/>
                </a:rPr>
                <a:t>T</a:t>
              </a:r>
              <a:r>
                <a:rPr lang="en-US" altLang="zh-CN" sz="1600" baseline="-25000">
                  <a:latin typeface="隶书" pitchFamily="49" charset="-122"/>
                  <a:ea typeface="隶书" pitchFamily="49" charset="-122"/>
                </a:rPr>
                <a:t>1</a:t>
              </a:r>
            </a:p>
          </p:txBody>
        </p:sp>
        <p:sp>
          <p:nvSpPr>
            <p:cNvPr id="69697" name="Freeform 277"/>
            <p:cNvSpPr>
              <a:spLocks/>
            </p:cNvSpPr>
            <p:nvPr/>
          </p:nvSpPr>
          <p:spPr bwMode="auto">
            <a:xfrm>
              <a:off x="1701" y="820"/>
              <a:ext cx="105" cy="227"/>
            </a:xfrm>
            <a:custGeom>
              <a:avLst/>
              <a:gdLst>
                <a:gd name="T0" fmla="*/ 0 w 105"/>
                <a:gd name="T1" fmla="*/ 0 h 227"/>
                <a:gd name="T2" fmla="*/ 90 w 105"/>
                <a:gd name="T3" fmla="*/ 91 h 227"/>
                <a:gd name="T4" fmla="*/ 90 w 105"/>
                <a:gd name="T5" fmla="*/ 227 h 227"/>
                <a:gd name="T6" fmla="*/ 0 60000 65536"/>
                <a:gd name="T7" fmla="*/ 0 60000 65536"/>
                <a:gd name="T8" fmla="*/ 0 60000 65536"/>
                <a:gd name="T9" fmla="*/ 0 w 105"/>
                <a:gd name="T10" fmla="*/ 0 h 227"/>
                <a:gd name="T11" fmla="*/ 105 w 105"/>
                <a:gd name="T12" fmla="*/ 227 h 227"/>
              </a:gdLst>
              <a:ahLst/>
              <a:cxnLst>
                <a:cxn ang="T6">
                  <a:pos x="T0" y="T1"/>
                </a:cxn>
                <a:cxn ang="T7">
                  <a:pos x="T2" y="T3"/>
                </a:cxn>
                <a:cxn ang="T8">
                  <a:pos x="T4" y="T5"/>
                </a:cxn>
              </a:cxnLst>
              <a:rect l="T9" t="T10" r="T11" b="T12"/>
              <a:pathLst>
                <a:path w="105" h="227">
                  <a:moveTo>
                    <a:pt x="0" y="0"/>
                  </a:moveTo>
                  <a:cubicBezTo>
                    <a:pt x="37" y="26"/>
                    <a:pt x="75" y="53"/>
                    <a:pt x="90" y="91"/>
                  </a:cubicBezTo>
                  <a:cubicBezTo>
                    <a:pt x="105" y="129"/>
                    <a:pt x="90" y="204"/>
                    <a:pt x="90" y="227"/>
                  </a:cubicBezTo>
                </a:path>
              </a:pathLst>
            </a:custGeom>
            <a:noFill/>
            <a:ln w="12700">
              <a:solidFill>
                <a:schemeClr val="tx1"/>
              </a:solidFill>
              <a:round/>
              <a:headEnd/>
              <a:tailEnd type="triangle" w="med" len="med"/>
            </a:ln>
          </p:spPr>
          <p:txBody>
            <a:bodyPr/>
            <a:lstStyle/>
            <a:p>
              <a:endParaRPr lang="zh-CN" altLang="en-US"/>
            </a:p>
          </p:txBody>
        </p:sp>
        <p:sp>
          <p:nvSpPr>
            <p:cNvPr id="69698" name="Freeform 278"/>
            <p:cNvSpPr>
              <a:spLocks/>
            </p:cNvSpPr>
            <p:nvPr/>
          </p:nvSpPr>
          <p:spPr bwMode="auto">
            <a:xfrm>
              <a:off x="2275" y="820"/>
              <a:ext cx="242" cy="680"/>
            </a:xfrm>
            <a:custGeom>
              <a:avLst/>
              <a:gdLst>
                <a:gd name="T0" fmla="*/ 242 w 242"/>
                <a:gd name="T1" fmla="*/ 0 h 635"/>
                <a:gd name="T2" fmla="*/ 15 w 242"/>
                <a:gd name="T3" fmla="*/ 447 h 635"/>
                <a:gd name="T4" fmla="*/ 151 w 242"/>
                <a:gd name="T5" fmla="*/ 894 h 635"/>
                <a:gd name="T6" fmla="*/ 0 60000 65536"/>
                <a:gd name="T7" fmla="*/ 0 60000 65536"/>
                <a:gd name="T8" fmla="*/ 0 60000 65536"/>
                <a:gd name="T9" fmla="*/ 0 w 242"/>
                <a:gd name="T10" fmla="*/ 0 h 635"/>
                <a:gd name="T11" fmla="*/ 242 w 242"/>
                <a:gd name="T12" fmla="*/ 635 h 635"/>
              </a:gdLst>
              <a:ahLst/>
              <a:cxnLst>
                <a:cxn ang="T6">
                  <a:pos x="T0" y="T1"/>
                </a:cxn>
                <a:cxn ang="T7">
                  <a:pos x="T2" y="T3"/>
                </a:cxn>
                <a:cxn ang="T8">
                  <a:pos x="T4" y="T5"/>
                </a:cxn>
              </a:cxnLst>
              <a:rect l="T9" t="T10" r="T11" b="T12"/>
              <a:pathLst>
                <a:path w="242" h="635">
                  <a:moveTo>
                    <a:pt x="242" y="0"/>
                  </a:moveTo>
                  <a:cubicBezTo>
                    <a:pt x="136" y="105"/>
                    <a:pt x="30" y="211"/>
                    <a:pt x="15" y="317"/>
                  </a:cubicBezTo>
                  <a:cubicBezTo>
                    <a:pt x="0" y="423"/>
                    <a:pt x="128" y="582"/>
                    <a:pt x="151" y="635"/>
                  </a:cubicBezTo>
                </a:path>
              </a:pathLst>
            </a:custGeom>
            <a:noFill/>
            <a:ln w="12700">
              <a:solidFill>
                <a:schemeClr val="tx1"/>
              </a:solidFill>
              <a:round/>
              <a:headEnd/>
              <a:tailEnd type="triangle" w="med" len="med"/>
            </a:ln>
          </p:spPr>
          <p:txBody>
            <a:bodyPr/>
            <a:lstStyle/>
            <a:p>
              <a:endParaRPr lang="zh-CN" altLang="en-US"/>
            </a:p>
          </p:txBody>
        </p:sp>
        <p:sp>
          <p:nvSpPr>
            <p:cNvPr id="69699" name="Freeform 280"/>
            <p:cNvSpPr>
              <a:spLocks/>
            </p:cNvSpPr>
            <p:nvPr/>
          </p:nvSpPr>
          <p:spPr bwMode="auto">
            <a:xfrm>
              <a:off x="2517" y="1409"/>
              <a:ext cx="45" cy="363"/>
            </a:xfrm>
            <a:custGeom>
              <a:avLst/>
              <a:gdLst>
                <a:gd name="T0" fmla="*/ 0 w 45"/>
                <a:gd name="T1" fmla="*/ 0 h 317"/>
                <a:gd name="T2" fmla="*/ 45 w 45"/>
                <a:gd name="T3" fmla="*/ 269 h 317"/>
                <a:gd name="T4" fmla="*/ 0 w 45"/>
                <a:gd name="T5" fmla="*/ 624 h 317"/>
                <a:gd name="T6" fmla="*/ 0 60000 65536"/>
                <a:gd name="T7" fmla="*/ 0 60000 65536"/>
                <a:gd name="T8" fmla="*/ 0 60000 65536"/>
                <a:gd name="T9" fmla="*/ 0 w 45"/>
                <a:gd name="T10" fmla="*/ 0 h 317"/>
                <a:gd name="T11" fmla="*/ 45 w 45"/>
                <a:gd name="T12" fmla="*/ 317 h 317"/>
              </a:gdLst>
              <a:ahLst/>
              <a:cxnLst>
                <a:cxn ang="T6">
                  <a:pos x="T0" y="T1"/>
                </a:cxn>
                <a:cxn ang="T7">
                  <a:pos x="T2" y="T3"/>
                </a:cxn>
                <a:cxn ang="T8">
                  <a:pos x="T4" y="T5"/>
                </a:cxn>
              </a:cxnLst>
              <a:rect l="T9" t="T10" r="T11" b="T12"/>
              <a:pathLst>
                <a:path w="45" h="317">
                  <a:moveTo>
                    <a:pt x="0" y="0"/>
                  </a:moveTo>
                  <a:cubicBezTo>
                    <a:pt x="22" y="41"/>
                    <a:pt x="45" y="83"/>
                    <a:pt x="45" y="136"/>
                  </a:cubicBezTo>
                  <a:cubicBezTo>
                    <a:pt x="45" y="189"/>
                    <a:pt x="22" y="253"/>
                    <a:pt x="0" y="317"/>
                  </a:cubicBezTo>
                </a:path>
              </a:pathLst>
            </a:custGeom>
            <a:noFill/>
            <a:ln w="12700">
              <a:solidFill>
                <a:schemeClr val="tx1"/>
              </a:solidFill>
              <a:round/>
              <a:headEnd/>
              <a:tailEnd type="triangle" w="med" len="med"/>
            </a:ln>
          </p:spPr>
          <p:txBody>
            <a:bodyPr/>
            <a:lstStyle/>
            <a:p>
              <a:endParaRPr lang="zh-CN" altLang="en-US"/>
            </a:p>
          </p:txBody>
        </p:sp>
        <p:sp>
          <p:nvSpPr>
            <p:cNvPr id="69700" name="Freeform 281"/>
            <p:cNvSpPr>
              <a:spLocks/>
            </p:cNvSpPr>
            <p:nvPr/>
          </p:nvSpPr>
          <p:spPr bwMode="auto">
            <a:xfrm>
              <a:off x="3198" y="865"/>
              <a:ext cx="295" cy="318"/>
            </a:xfrm>
            <a:custGeom>
              <a:avLst/>
              <a:gdLst>
                <a:gd name="T0" fmla="*/ 0 w 295"/>
                <a:gd name="T1" fmla="*/ 318 h 318"/>
                <a:gd name="T2" fmla="*/ 272 w 295"/>
                <a:gd name="T3" fmla="*/ 182 h 318"/>
                <a:gd name="T4" fmla="*/ 136 w 295"/>
                <a:gd name="T5" fmla="*/ 0 h 318"/>
                <a:gd name="T6" fmla="*/ 0 60000 65536"/>
                <a:gd name="T7" fmla="*/ 0 60000 65536"/>
                <a:gd name="T8" fmla="*/ 0 60000 65536"/>
                <a:gd name="T9" fmla="*/ 0 w 295"/>
                <a:gd name="T10" fmla="*/ 0 h 318"/>
                <a:gd name="T11" fmla="*/ 295 w 295"/>
                <a:gd name="T12" fmla="*/ 318 h 318"/>
              </a:gdLst>
              <a:ahLst/>
              <a:cxnLst>
                <a:cxn ang="T6">
                  <a:pos x="T0" y="T1"/>
                </a:cxn>
                <a:cxn ang="T7">
                  <a:pos x="T2" y="T3"/>
                </a:cxn>
                <a:cxn ang="T8">
                  <a:pos x="T4" y="T5"/>
                </a:cxn>
              </a:cxnLst>
              <a:rect l="T9" t="T10" r="T11" b="T12"/>
              <a:pathLst>
                <a:path w="295" h="318">
                  <a:moveTo>
                    <a:pt x="0" y="318"/>
                  </a:moveTo>
                  <a:cubicBezTo>
                    <a:pt x="124" y="276"/>
                    <a:pt x="249" y="235"/>
                    <a:pt x="272" y="182"/>
                  </a:cubicBezTo>
                  <a:cubicBezTo>
                    <a:pt x="295" y="129"/>
                    <a:pt x="215" y="64"/>
                    <a:pt x="136" y="0"/>
                  </a:cubicBezTo>
                </a:path>
              </a:pathLst>
            </a:custGeom>
            <a:noFill/>
            <a:ln w="12700">
              <a:solidFill>
                <a:schemeClr val="tx1"/>
              </a:solidFill>
              <a:round/>
              <a:headEnd/>
              <a:tailEnd type="triangle" w="med" len="med"/>
            </a:ln>
          </p:spPr>
          <p:txBody>
            <a:bodyPr/>
            <a:lstStyle/>
            <a:p>
              <a:endParaRPr lang="zh-CN" altLang="en-US"/>
            </a:p>
          </p:txBody>
        </p:sp>
        <p:sp>
          <p:nvSpPr>
            <p:cNvPr id="69701" name="Freeform 282"/>
            <p:cNvSpPr>
              <a:spLocks/>
            </p:cNvSpPr>
            <p:nvPr/>
          </p:nvSpPr>
          <p:spPr bwMode="auto">
            <a:xfrm>
              <a:off x="4150" y="820"/>
              <a:ext cx="189" cy="680"/>
            </a:xfrm>
            <a:custGeom>
              <a:avLst/>
              <a:gdLst>
                <a:gd name="T0" fmla="*/ 0 w 189"/>
                <a:gd name="T1" fmla="*/ 0 h 635"/>
                <a:gd name="T2" fmla="*/ 182 w 189"/>
                <a:gd name="T3" fmla="*/ 449 h 635"/>
                <a:gd name="T4" fmla="*/ 45 w 189"/>
                <a:gd name="T5" fmla="*/ 894 h 635"/>
                <a:gd name="T6" fmla="*/ 0 60000 65536"/>
                <a:gd name="T7" fmla="*/ 0 60000 65536"/>
                <a:gd name="T8" fmla="*/ 0 60000 65536"/>
                <a:gd name="T9" fmla="*/ 0 w 189"/>
                <a:gd name="T10" fmla="*/ 0 h 635"/>
                <a:gd name="T11" fmla="*/ 189 w 189"/>
                <a:gd name="T12" fmla="*/ 635 h 635"/>
              </a:gdLst>
              <a:ahLst/>
              <a:cxnLst>
                <a:cxn ang="T6">
                  <a:pos x="T0" y="T1"/>
                </a:cxn>
                <a:cxn ang="T7">
                  <a:pos x="T2" y="T3"/>
                </a:cxn>
                <a:cxn ang="T8">
                  <a:pos x="T4" y="T5"/>
                </a:cxn>
              </a:cxnLst>
              <a:rect l="T9" t="T10" r="T11" b="T12"/>
              <a:pathLst>
                <a:path w="189" h="635">
                  <a:moveTo>
                    <a:pt x="0" y="0"/>
                  </a:moveTo>
                  <a:cubicBezTo>
                    <a:pt x="87" y="106"/>
                    <a:pt x="175" y="212"/>
                    <a:pt x="182" y="318"/>
                  </a:cubicBezTo>
                  <a:cubicBezTo>
                    <a:pt x="189" y="424"/>
                    <a:pt x="117" y="529"/>
                    <a:pt x="45" y="635"/>
                  </a:cubicBezTo>
                </a:path>
              </a:pathLst>
            </a:custGeom>
            <a:noFill/>
            <a:ln w="12700">
              <a:solidFill>
                <a:schemeClr val="tx1"/>
              </a:solidFill>
              <a:round/>
              <a:headEnd/>
              <a:tailEnd type="triangle" w="med" len="med"/>
            </a:ln>
          </p:spPr>
          <p:txBody>
            <a:bodyPr/>
            <a:lstStyle/>
            <a:p>
              <a:endParaRPr lang="zh-CN" altLang="en-US"/>
            </a:p>
          </p:txBody>
        </p:sp>
        <p:sp>
          <p:nvSpPr>
            <p:cNvPr id="69702" name="Freeform 284"/>
            <p:cNvSpPr>
              <a:spLocks/>
            </p:cNvSpPr>
            <p:nvPr/>
          </p:nvSpPr>
          <p:spPr bwMode="auto">
            <a:xfrm>
              <a:off x="4551" y="774"/>
              <a:ext cx="143" cy="953"/>
            </a:xfrm>
            <a:custGeom>
              <a:avLst/>
              <a:gdLst>
                <a:gd name="T0" fmla="*/ 98 w 143"/>
                <a:gd name="T1" fmla="*/ 0 h 907"/>
                <a:gd name="T2" fmla="*/ 7 w 143"/>
                <a:gd name="T3" fmla="*/ 639 h 907"/>
                <a:gd name="T4" fmla="*/ 143 w 143"/>
                <a:gd name="T5" fmla="*/ 1161 h 907"/>
                <a:gd name="T6" fmla="*/ 0 60000 65536"/>
                <a:gd name="T7" fmla="*/ 0 60000 65536"/>
                <a:gd name="T8" fmla="*/ 0 60000 65536"/>
                <a:gd name="T9" fmla="*/ 0 w 143"/>
                <a:gd name="T10" fmla="*/ 0 h 907"/>
                <a:gd name="T11" fmla="*/ 143 w 143"/>
                <a:gd name="T12" fmla="*/ 907 h 907"/>
              </a:gdLst>
              <a:ahLst/>
              <a:cxnLst>
                <a:cxn ang="T6">
                  <a:pos x="T0" y="T1"/>
                </a:cxn>
                <a:cxn ang="T7">
                  <a:pos x="T2" y="T3"/>
                </a:cxn>
                <a:cxn ang="T8">
                  <a:pos x="T4" y="T5"/>
                </a:cxn>
              </a:cxnLst>
              <a:rect l="T9" t="T10" r="T11" b="T12"/>
              <a:pathLst>
                <a:path w="143" h="907">
                  <a:moveTo>
                    <a:pt x="98" y="0"/>
                  </a:moveTo>
                  <a:cubicBezTo>
                    <a:pt x="49" y="174"/>
                    <a:pt x="0" y="348"/>
                    <a:pt x="7" y="499"/>
                  </a:cubicBezTo>
                  <a:cubicBezTo>
                    <a:pt x="14" y="650"/>
                    <a:pt x="78" y="778"/>
                    <a:pt x="143" y="907"/>
                  </a:cubicBezTo>
                </a:path>
              </a:pathLst>
            </a:custGeom>
            <a:noFill/>
            <a:ln w="12700">
              <a:solidFill>
                <a:schemeClr val="tx1"/>
              </a:solidFill>
              <a:round/>
              <a:headEnd/>
              <a:tailEnd type="triangle" w="med" len="med"/>
            </a:ln>
          </p:spPr>
          <p:txBody>
            <a:bodyPr/>
            <a:lstStyle/>
            <a:p>
              <a:endParaRPr lang="zh-CN" altLang="en-US"/>
            </a:p>
          </p:txBody>
        </p:sp>
        <p:sp>
          <p:nvSpPr>
            <p:cNvPr id="69703" name="Line 302"/>
            <p:cNvSpPr>
              <a:spLocks noChangeShapeType="1"/>
            </p:cNvSpPr>
            <p:nvPr/>
          </p:nvSpPr>
          <p:spPr bwMode="auto">
            <a:xfrm flipV="1">
              <a:off x="1927" y="391"/>
              <a:ext cx="0" cy="318"/>
            </a:xfrm>
            <a:prstGeom prst="line">
              <a:avLst/>
            </a:prstGeom>
            <a:noFill/>
            <a:ln w="12700">
              <a:solidFill>
                <a:schemeClr val="tx1"/>
              </a:solidFill>
              <a:prstDash val="dash"/>
              <a:round/>
              <a:headEnd/>
              <a:tailEnd/>
            </a:ln>
          </p:spPr>
          <p:txBody>
            <a:bodyPr/>
            <a:lstStyle/>
            <a:p>
              <a:endParaRPr lang="zh-CN" altLang="en-US"/>
            </a:p>
          </p:txBody>
        </p:sp>
        <p:sp>
          <p:nvSpPr>
            <p:cNvPr id="69704" name="Line 303"/>
            <p:cNvSpPr>
              <a:spLocks noChangeShapeType="1"/>
            </p:cNvSpPr>
            <p:nvPr/>
          </p:nvSpPr>
          <p:spPr bwMode="auto">
            <a:xfrm flipV="1">
              <a:off x="2472" y="391"/>
              <a:ext cx="0" cy="318"/>
            </a:xfrm>
            <a:prstGeom prst="line">
              <a:avLst/>
            </a:prstGeom>
            <a:noFill/>
            <a:ln w="12700">
              <a:solidFill>
                <a:schemeClr val="tx1"/>
              </a:solidFill>
              <a:prstDash val="dash"/>
              <a:round/>
              <a:headEnd/>
              <a:tailEnd/>
            </a:ln>
          </p:spPr>
          <p:txBody>
            <a:bodyPr/>
            <a:lstStyle/>
            <a:p>
              <a:endParaRPr lang="zh-CN" altLang="en-US"/>
            </a:p>
          </p:txBody>
        </p:sp>
        <p:sp>
          <p:nvSpPr>
            <p:cNvPr id="69705" name="Line 304"/>
            <p:cNvSpPr>
              <a:spLocks noChangeShapeType="1"/>
            </p:cNvSpPr>
            <p:nvPr/>
          </p:nvSpPr>
          <p:spPr bwMode="auto">
            <a:xfrm>
              <a:off x="1927" y="618"/>
              <a:ext cx="545" cy="0"/>
            </a:xfrm>
            <a:prstGeom prst="line">
              <a:avLst/>
            </a:prstGeom>
            <a:noFill/>
            <a:ln w="12700">
              <a:solidFill>
                <a:schemeClr val="tx1"/>
              </a:solidFill>
              <a:round/>
              <a:headEnd/>
              <a:tailEnd/>
            </a:ln>
          </p:spPr>
          <p:txBody>
            <a:bodyPr/>
            <a:lstStyle/>
            <a:p>
              <a:endParaRPr lang="zh-CN" altLang="en-US"/>
            </a:p>
          </p:txBody>
        </p:sp>
        <p:sp>
          <p:nvSpPr>
            <p:cNvPr id="69706" name="Line 305"/>
            <p:cNvSpPr>
              <a:spLocks noChangeShapeType="1"/>
            </p:cNvSpPr>
            <p:nvPr/>
          </p:nvSpPr>
          <p:spPr bwMode="auto">
            <a:xfrm>
              <a:off x="2472" y="618"/>
              <a:ext cx="181" cy="0"/>
            </a:xfrm>
            <a:prstGeom prst="line">
              <a:avLst/>
            </a:prstGeom>
            <a:noFill/>
            <a:ln w="9525">
              <a:solidFill>
                <a:schemeClr val="tx1"/>
              </a:solidFill>
              <a:round/>
              <a:headEnd type="triangle" w="med" len="med"/>
              <a:tailEnd/>
            </a:ln>
          </p:spPr>
          <p:txBody>
            <a:bodyPr/>
            <a:lstStyle/>
            <a:p>
              <a:endParaRPr lang="zh-CN" altLang="en-US"/>
            </a:p>
          </p:txBody>
        </p:sp>
        <p:sp>
          <p:nvSpPr>
            <p:cNvPr id="69707" name="Line 306"/>
            <p:cNvSpPr>
              <a:spLocks noChangeShapeType="1"/>
            </p:cNvSpPr>
            <p:nvPr/>
          </p:nvSpPr>
          <p:spPr bwMode="auto">
            <a:xfrm flipH="1">
              <a:off x="1746" y="618"/>
              <a:ext cx="181" cy="0"/>
            </a:xfrm>
            <a:prstGeom prst="line">
              <a:avLst/>
            </a:prstGeom>
            <a:noFill/>
            <a:ln w="9525">
              <a:solidFill>
                <a:schemeClr val="tx1"/>
              </a:solidFill>
              <a:round/>
              <a:headEnd type="triangle" w="med" len="med"/>
              <a:tailEnd/>
            </a:ln>
          </p:spPr>
          <p:txBody>
            <a:bodyPr/>
            <a:lstStyle/>
            <a:p>
              <a:endParaRPr lang="zh-CN" altLang="en-US"/>
            </a:p>
          </p:txBody>
        </p:sp>
        <p:sp>
          <p:nvSpPr>
            <p:cNvPr id="69708" name="Line 307"/>
            <p:cNvSpPr>
              <a:spLocks noChangeShapeType="1"/>
            </p:cNvSpPr>
            <p:nvPr/>
          </p:nvSpPr>
          <p:spPr bwMode="auto">
            <a:xfrm flipV="1">
              <a:off x="4649" y="391"/>
              <a:ext cx="0" cy="318"/>
            </a:xfrm>
            <a:prstGeom prst="line">
              <a:avLst/>
            </a:prstGeom>
            <a:noFill/>
            <a:ln w="12700">
              <a:solidFill>
                <a:schemeClr val="tx1"/>
              </a:solidFill>
              <a:prstDash val="dash"/>
              <a:round/>
              <a:headEnd/>
              <a:tailEnd/>
            </a:ln>
          </p:spPr>
          <p:txBody>
            <a:bodyPr/>
            <a:lstStyle/>
            <a:p>
              <a:endParaRPr lang="zh-CN" altLang="en-US"/>
            </a:p>
          </p:txBody>
        </p:sp>
        <p:sp>
          <p:nvSpPr>
            <p:cNvPr id="69709" name="Line 308"/>
            <p:cNvSpPr>
              <a:spLocks noChangeShapeType="1"/>
            </p:cNvSpPr>
            <p:nvPr/>
          </p:nvSpPr>
          <p:spPr bwMode="auto">
            <a:xfrm flipV="1">
              <a:off x="4105" y="391"/>
              <a:ext cx="0" cy="318"/>
            </a:xfrm>
            <a:prstGeom prst="line">
              <a:avLst/>
            </a:prstGeom>
            <a:noFill/>
            <a:ln w="12700">
              <a:solidFill>
                <a:schemeClr val="tx1"/>
              </a:solidFill>
              <a:prstDash val="dash"/>
              <a:round/>
              <a:headEnd/>
              <a:tailEnd/>
            </a:ln>
          </p:spPr>
          <p:txBody>
            <a:bodyPr/>
            <a:lstStyle/>
            <a:p>
              <a:endParaRPr lang="zh-CN" altLang="en-US"/>
            </a:p>
          </p:txBody>
        </p:sp>
        <p:sp>
          <p:nvSpPr>
            <p:cNvPr id="69710" name="Line 309"/>
            <p:cNvSpPr>
              <a:spLocks noChangeShapeType="1"/>
            </p:cNvSpPr>
            <p:nvPr/>
          </p:nvSpPr>
          <p:spPr bwMode="auto">
            <a:xfrm flipV="1">
              <a:off x="3560" y="391"/>
              <a:ext cx="0" cy="318"/>
            </a:xfrm>
            <a:prstGeom prst="line">
              <a:avLst/>
            </a:prstGeom>
            <a:noFill/>
            <a:ln w="12700">
              <a:solidFill>
                <a:schemeClr val="tx1"/>
              </a:solidFill>
              <a:prstDash val="dash"/>
              <a:round/>
              <a:headEnd/>
              <a:tailEnd/>
            </a:ln>
          </p:spPr>
          <p:txBody>
            <a:bodyPr/>
            <a:lstStyle/>
            <a:p>
              <a:endParaRPr lang="zh-CN" altLang="en-US"/>
            </a:p>
          </p:txBody>
        </p:sp>
        <p:sp>
          <p:nvSpPr>
            <p:cNvPr id="69711" name="Line 310"/>
            <p:cNvSpPr>
              <a:spLocks noChangeShapeType="1"/>
            </p:cNvSpPr>
            <p:nvPr/>
          </p:nvSpPr>
          <p:spPr bwMode="auto">
            <a:xfrm>
              <a:off x="3560" y="618"/>
              <a:ext cx="545"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9712" name="Line 311"/>
            <p:cNvSpPr>
              <a:spLocks noChangeShapeType="1"/>
            </p:cNvSpPr>
            <p:nvPr/>
          </p:nvSpPr>
          <p:spPr bwMode="auto">
            <a:xfrm>
              <a:off x="4104" y="618"/>
              <a:ext cx="545"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69713" name="Text Box 312"/>
            <p:cNvSpPr txBox="1">
              <a:spLocks noChangeArrowheads="1"/>
            </p:cNvSpPr>
            <p:nvPr/>
          </p:nvSpPr>
          <p:spPr bwMode="auto">
            <a:xfrm>
              <a:off x="3515" y="436"/>
              <a:ext cx="816" cy="212"/>
            </a:xfrm>
            <a:prstGeom prst="rect">
              <a:avLst/>
            </a:prstGeom>
            <a:noFill/>
            <a:ln w="9525">
              <a:noFill/>
              <a:miter lim="800000"/>
              <a:headEnd/>
              <a:tailEnd/>
            </a:ln>
          </p:spPr>
          <p:txBody>
            <a:bodyPr>
              <a:spAutoFit/>
            </a:bodyPr>
            <a:lstStyle/>
            <a:p>
              <a:pPr>
                <a:spcBef>
                  <a:spcPct val="50000"/>
                </a:spcBef>
              </a:pPr>
              <a:r>
                <a:rPr lang="en-US" altLang="zh-CN" sz="1600">
                  <a:latin typeface="隶书" pitchFamily="49" charset="-122"/>
                  <a:ea typeface="隶书" pitchFamily="49" charset="-122"/>
                </a:rPr>
                <a:t>2</a:t>
              </a:r>
              <a:r>
                <a:rPr lang="zh-CN" altLang="en-US" sz="1600">
                  <a:latin typeface="隶书" pitchFamily="49" charset="-122"/>
                  <a:ea typeface="隶书" pitchFamily="49" charset="-122"/>
                </a:rPr>
                <a:t>个</a:t>
              </a:r>
              <a:r>
                <a:rPr lang="en-US" altLang="zh-CN" sz="1600">
                  <a:latin typeface="隶书" pitchFamily="49" charset="-122"/>
                  <a:ea typeface="隶书" pitchFamily="49" charset="-122"/>
                </a:rPr>
                <a:t>T</a:t>
              </a:r>
              <a:r>
                <a:rPr lang="zh-CN" altLang="en-US" sz="1600">
                  <a:latin typeface="隶书" pitchFamily="49" charset="-122"/>
                  <a:ea typeface="隶书" pitchFamily="49" charset="-122"/>
                </a:rPr>
                <a:t>状态</a:t>
              </a:r>
              <a:endParaRPr lang="zh-CN" altLang="en-US" sz="1600" baseline="-25000">
                <a:latin typeface="隶书" pitchFamily="49" charset="-122"/>
                <a:ea typeface="隶书" pitchFamily="49" charset="-122"/>
              </a:endParaRPr>
            </a:p>
          </p:txBody>
        </p:sp>
        <p:sp>
          <p:nvSpPr>
            <p:cNvPr id="69714" name="Text Box 313"/>
            <p:cNvSpPr txBox="1">
              <a:spLocks noChangeArrowheads="1"/>
            </p:cNvSpPr>
            <p:nvPr/>
          </p:nvSpPr>
          <p:spPr bwMode="auto">
            <a:xfrm>
              <a:off x="4059" y="436"/>
              <a:ext cx="816" cy="212"/>
            </a:xfrm>
            <a:prstGeom prst="rect">
              <a:avLst/>
            </a:prstGeom>
            <a:noFill/>
            <a:ln w="9525">
              <a:noFill/>
              <a:miter lim="800000"/>
              <a:headEnd/>
              <a:tailEnd/>
            </a:ln>
          </p:spPr>
          <p:txBody>
            <a:bodyPr>
              <a:spAutoFit/>
            </a:bodyPr>
            <a:lstStyle/>
            <a:p>
              <a:pPr>
                <a:spcBef>
                  <a:spcPct val="50000"/>
                </a:spcBef>
              </a:pPr>
              <a:r>
                <a:rPr lang="en-US" altLang="zh-CN" sz="1600">
                  <a:latin typeface="隶书" pitchFamily="49" charset="-122"/>
                  <a:ea typeface="隶书" pitchFamily="49" charset="-122"/>
                </a:rPr>
                <a:t>2</a:t>
              </a:r>
              <a:r>
                <a:rPr lang="zh-CN" altLang="en-US" sz="1600">
                  <a:latin typeface="隶书" pitchFamily="49" charset="-122"/>
                  <a:ea typeface="隶书" pitchFamily="49" charset="-122"/>
                </a:rPr>
                <a:t>个</a:t>
              </a:r>
              <a:r>
                <a:rPr lang="en-US" altLang="zh-CN" sz="1600">
                  <a:latin typeface="隶书" pitchFamily="49" charset="-122"/>
                  <a:ea typeface="隶书" pitchFamily="49" charset="-122"/>
                </a:rPr>
                <a:t>T</a:t>
              </a:r>
              <a:r>
                <a:rPr lang="zh-CN" altLang="en-US" sz="1600">
                  <a:latin typeface="隶书" pitchFamily="49" charset="-122"/>
                  <a:ea typeface="隶书" pitchFamily="49" charset="-122"/>
                </a:rPr>
                <a:t>状态</a:t>
              </a:r>
              <a:endParaRPr lang="zh-CN" altLang="en-US" sz="1600" baseline="-25000">
                <a:latin typeface="隶书" pitchFamily="49" charset="-122"/>
                <a:ea typeface="隶书" pitchFamily="49" charset="-122"/>
              </a:endParaRPr>
            </a:p>
          </p:txBody>
        </p:sp>
      </p:grpSp>
    </p:spTree>
  </p:cSld>
  <p:clrMapOvr>
    <a:masterClrMapping/>
  </p:clrMapOvr>
  <p:transition spd="slow">
    <p:randomBar dir="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395288" y="520412"/>
            <a:ext cx="5040312" cy="584775"/>
          </a:xfrm>
          <a:prstGeom prst="rect">
            <a:avLst/>
          </a:prstGeom>
          <a:noFill/>
          <a:ln w="9525">
            <a:noFill/>
            <a:miter lim="800000"/>
            <a:headEnd/>
            <a:tailEnd/>
          </a:ln>
          <a:effectLst/>
        </p:spPr>
        <p:txBody>
          <a:bodyPr>
            <a:spAutoFit/>
          </a:bodyPr>
          <a:lstStyle/>
          <a:p>
            <a:pPr>
              <a:defRPr/>
            </a:pPr>
            <a:r>
              <a:rPr kumimoji="1" lang="zh-CN" altLang="en-US" sz="3200" b="1" dirty="0">
                <a:solidFill>
                  <a:srgbClr val="0000FF"/>
                </a:solidFill>
                <a:effectLst>
                  <a:outerShdw blurRad="38100" dist="38100" dir="2700000" algn="tl">
                    <a:srgbClr val="C0C0C0"/>
                  </a:outerShdw>
                </a:effectLst>
                <a:latin typeface="隶书" pitchFamily="49" charset="-122"/>
                <a:ea typeface="隶书" pitchFamily="49" charset="-122"/>
              </a:rPr>
              <a:t>小结：</a:t>
            </a:r>
          </a:p>
        </p:txBody>
      </p:sp>
      <p:sp>
        <p:nvSpPr>
          <p:cNvPr id="73731" name="Rectangle 3"/>
          <p:cNvSpPr>
            <a:spLocks noChangeArrowheads="1"/>
          </p:cNvSpPr>
          <p:nvPr/>
        </p:nvSpPr>
        <p:spPr bwMode="auto">
          <a:xfrm>
            <a:off x="323850" y="1183388"/>
            <a:ext cx="7962926" cy="3388620"/>
          </a:xfrm>
          <a:prstGeom prst="rect">
            <a:avLst/>
          </a:prstGeom>
          <a:noFill/>
          <a:ln w="9525">
            <a:noFill/>
            <a:miter lim="800000"/>
            <a:headEnd/>
            <a:tailEnd/>
          </a:ln>
        </p:spPr>
        <p:txBody>
          <a:bodyPr wrap="square">
            <a:spAutoFit/>
          </a:bodyPr>
          <a:lstStyle/>
          <a:p>
            <a:pPr>
              <a:lnSpc>
                <a:spcPct val="85000"/>
              </a:lnSpc>
              <a:buFont typeface="Wingdings" pitchFamily="2" charset="2"/>
              <a:buChar char="Ø"/>
            </a:pPr>
            <a:r>
              <a:rPr lang="en-US" altLang="zh-CN" sz="2800" dirty="0">
                <a:latin typeface="隶书" pitchFamily="49" charset="-122"/>
                <a:ea typeface="隶书" pitchFamily="49" charset="-122"/>
              </a:rPr>
              <a:t> </a:t>
            </a:r>
            <a:r>
              <a:rPr lang="zh-CN" altLang="en-US" sz="2800" dirty="0">
                <a:latin typeface="隶书" pitchFamily="49" charset="-122"/>
                <a:ea typeface="隶书" pitchFamily="49" charset="-122"/>
              </a:rPr>
              <a:t>熟悉</a:t>
            </a:r>
            <a:r>
              <a:rPr lang="en-US" altLang="zh-CN" sz="2800" dirty="0">
                <a:latin typeface="隶书" pitchFamily="49" charset="-122"/>
                <a:ea typeface="隶书" pitchFamily="49" charset="-122"/>
              </a:rPr>
              <a:t>8086/8088</a:t>
            </a:r>
            <a:r>
              <a:rPr lang="zh-CN" altLang="en-US" sz="2800" dirty="0">
                <a:latin typeface="隶书" pitchFamily="49" charset="-122"/>
                <a:ea typeface="隶书" pitchFamily="49" charset="-122"/>
              </a:rPr>
              <a:t>内部结构和外部引脚功能</a:t>
            </a:r>
            <a:endParaRPr lang="en-US" altLang="zh-CN" sz="2800" dirty="0">
              <a:latin typeface="隶书" pitchFamily="49" charset="-122"/>
              <a:ea typeface="隶书" pitchFamily="49" charset="-122"/>
            </a:endParaRPr>
          </a:p>
          <a:p>
            <a:pPr marL="449263" indent="-449263">
              <a:lnSpc>
                <a:spcPct val="85000"/>
              </a:lnSpc>
              <a:buFont typeface="Wingdings" pitchFamily="2" charset="2"/>
              <a:buChar char="Ø"/>
            </a:pPr>
            <a:r>
              <a:rPr lang="zh-CN" altLang="en-US" sz="2800" dirty="0">
                <a:latin typeface="隶书" pitchFamily="49" charset="-122"/>
                <a:ea typeface="隶书" pitchFamily="49" charset="-122"/>
              </a:rPr>
              <a:t>熟练掌握</a:t>
            </a:r>
            <a:r>
              <a:rPr lang="en-US" altLang="zh-CN" sz="2800" dirty="0">
                <a:latin typeface="隶书" pitchFamily="49" charset="-122"/>
                <a:ea typeface="隶书" pitchFamily="49" charset="-122"/>
              </a:rPr>
              <a:t>8086/8088</a:t>
            </a:r>
            <a:r>
              <a:rPr lang="zh-CN" altLang="en-US" sz="2800" dirty="0">
                <a:latin typeface="隶书" pitchFamily="49" charset="-122"/>
                <a:ea typeface="隶书" pitchFamily="49" charset="-122"/>
              </a:rPr>
              <a:t>内部寄存器的功能和使用方法</a:t>
            </a:r>
            <a:endParaRPr lang="en-US" altLang="zh-CN" sz="2800" dirty="0">
              <a:latin typeface="隶书" pitchFamily="49" charset="-122"/>
              <a:ea typeface="隶书" pitchFamily="49" charset="-122"/>
            </a:endParaRPr>
          </a:p>
          <a:p>
            <a:pPr marL="449263" indent="-449263">
              <a:lnSpc>
                <a:spcPct val="85000"/>
              </a:lnSpc>
              <a:buFont typeface="Wingdings" pitchFamily="2" charset="2"/>
              <a:buChar char="Ø"/>
            </a:pPr>
            <a:r>
              <a:rPr lang="zh-CN" altLang="en-US" sz="2800" u="sng" dirty="0">
                <a:latin typeface="隶书" pitchFamily="49" charset="-122"/>
                <a:ea typeface="隶书" pitchFamily="49" charset="-122"/>
              </a:rPr>
              <a:t>熟悉</a:t>
            </a:r>
            <a:r>
              <a:rPr lang="en-US" altLang="zh-CN" sz="2800" u="sng" dirty="0">
                <a:latin typeface="隶书" pitchFamily="49" charset="-122"/>
                <a:ea typeface="隶书" pitchFamily="49" charset="-122"/>
              </a:rPr>
              <a:t>8086/8088</a:t>
            </a:r>
            <a:r>
              <a:rPr lang="zh-CN" altLang="en-US" sz="2800" u="sng" dirty="0">
                <a:latin typeface="隶书" pitchFamily="49" charset="-122"/>
                <a:ea typeface="隶书" pitchFamily="49" charset="-122"/>
              </a:rPr>
              <a:t>对存储器的分段管理，掌握物理地址和逻辑地址的换算关系</a:t>
            </a:r>
            <a:endParaRPr lang="en-US" altLang="zh-CN" sz="2800" u="sng" dirty="0">
              <a:latin typeface="隶书" pitchFamily="49" charset="-122"/>
              <a:ea typeface="隶书" pitchFamily="49" charset="-122"/>
            </a:endParaRPr>
          </a:p>
          <a:p>
            <a:pPr>
              <a:lnSpc>
                <a:spcPct val="85000"/>
              </a:lnSpc>
              <a:buFont typeface="Wingdings" pitchFamily="2" charset="2"/>
              <a:buChar char="Ø"/>
            </a:pPr>
            <a:r>
              <a:rPr lang="zh-CN" altLang="en-US" sz="2800" dirty="0">
                <a:latin typeface="隶书" pitchFamily="49" charset="-122"/>
                <a:ea typeface="隶书" pitchFamily="49" charset="-122"/>
              </a:rPr>
              <a:t> 了解</a:t>
            </a:r>
            <a:r>
              <a:rPr lang="en-US" altLang="zh-CN" sz="2800" dirty="0">
                <a:latin typeface="隶书" pitchFamily="49" charset="-122"/>
                <a:ea typeface="隶书" pitchFamily="49" charset="-122"/>
              </a:rPr>
              <a:t>8086</a:t>
            </a:r>
            <a:r>
              <a:rPr lang="zh-CN" altLang="en-US" sz="2800" dirty="0">
                <a:latin typeface="隶书" pitchFamily="49" charset="-122"/>
                <a:ea typeface="隶书" pitchFamily="49" charset="-122"/>
              </a:rPr>
              <a:t>最小和最大模式的差别和系统配置</a:t>
            </a:r>
            <a:endParaRPr lang="en-US" altLang="zh-CN" sz="2800" dirty="0">
              <a:latin typeface="隶书" pitchFamily="49" charset="-122"/>
              <a:ea typeface="隶书" pitchFamily="49" charset="-122"/>
            </a:endParaRPr>
          </a:p>
          <a:p>
            <a:pPr>
              <a:lnSpc>
                <a:spcPct val="85000"/>
              </a:lnSpc>
              <a:buFont typeface="Wingdings" pitchFamily="2" charset="2"/>
              <a:buChar char="Ø"/>
            </a:pPr>
            <a:r>
              <a:rPr lang="en-US" altLang="zh-CN" sz="2800" dirty="0">
                <a:latin typeface="隶书" pitchFamily="49" charset="-122"/>
                <a:ea typeface="隶书" pitchFamily="49" charset="-122"/>
              </a:rPr>
              <a:t> </a:t>
            </a:r>
            <a:r>
              <a:rPr lang="zh-CN" altLang="en-US" sz="2800" u="sng" dirty="0">
                <a:latin typeface="隶书" pitchFamily="49" charset="-122"/>
                <a:ea typeface="隶书" pitchFamily="49" charset="-122"/>
              </a:rPr>
              <a:t>了解</a:t>
            </a:r>
            <a:r>
              <a:rPr lang="en-US" altLang="zh-CN" sz="2800" u="sng" dirty="0">
                <a:latin typeface="隶书" pitchFamily="49" charset="-122"/>
                <a:ea typeface="隶书" pitchFamily="49" charset="-122"/>
              </a:rPr>
              <a:t>8086CPU</a:t>
            </a:r>
            <a:r>
              <a:rPr lang="zh-CN" altLang="en-US" sz="2800" u="sng" dirty="0">
                <a:latin typeface="隶书" pitchFamily="49" charset="-122"/>
                <a:ea typeface="隶书" pitchFamily="49" charset="-122"/>
              </a:rPr>
              <a:t>的总线操作时序</a:t>
            </a:r>
            <a:endParaRPr lang="en-US" altLang="zh-CN" sz="2800" u="sng" dirty="0">
              <a:latin typeface="隶书" pitchFamily="49" charset="-122"/>
              <a:ea typeface="隶书" pitchFamily="49" charset="-122"/>
            </a:endParaRPr>
          </a:p>
          <a:p>
            <a:pPr>
              <a:lnSpc>
                <a:spcPct val="85000"/>
              </a:lnSpc>
              <a:buFont typeface="Wingdings" pitchFamily="2" charset="2"/>
              <a:buChar char="Ø"/>
            </a:pPr>
            <a:endParaRPr lang="en-US" altLang="zh-CN" sz="2800" dirty="0">
              <a:latin typeface="隶书" pitchFamily="49" charset="-122"/>
              <a:ea typeface="隶书" pitchFamily="49" charset="-122"/>
            </a:endParaRPr>
          </a:p>
          <a:p>
            <a:pPr>
              <a:lnSpc>
                <a:spcPct val="85000"/>
              </a:lnSpc>
              <a:buFont typeface="Wingdings" pitchFamily="2" charset="2"/>
              <a:buChar char="Ø"/>
            </a:pPr>
            <a:endParaRPr lang="zh-CN" altLang="en-US" sz="2800" dirty="0">
              <a:latin typeface="隶书" pitchFamily="49" charset="-122"/>
              <a:ea typeface="隶书" pitchFamily="49" charset="-122"/>
            </a:endParaRPr>
          </a:p>
        </p:txBody>
      </p:sp>
      <p:pic>
        <p:nvPicPr>
          <p:cNvPr id="4" name="图片 3" descr="ipad.jpg"/>
          <p:cNvPicPr>
            <a:picLocks noChangeAspect="1"/>
          </p:cNvPicPr>
          <p:nvPr/>
        </p:nvPicPr>
        <p:blipFill>
          <a:blip r:embed="rId2">
            <a:clrChange>
              <a:clrFrom>
                <a:srgbClr val="FFFFFF"/>
              </a:clrFrom>
              <a:clrTo>
                <a:srgbClr val="FFFFFF">
                  <a:alpha val="0"/>
                </a:srgbClr>
              </a:clrTo>
            </a:clrChange>
          </a:blip>
          <a:stretch>
            <a:fillRect/>
          </a:stretch>
        </p:blipFill>
        <p:spPr>
          <a:xfrm>
            <a:off x="4905375" y="3551872"/>
            <a:ext cx="4238625" cy="3306128"/>
          </a:xfrm>
          <a:prstGeom prst="rect">
            <a:avLst/>
          </a:prstGeom>
        </p:spPr>
      </p:pic>
    </p:spTree>
  </p:cSld>
  <p:clrMapOvr>
    <a:masterClrMapping/>
  </p:clrMapOvr>
  <p:transition spd="slow">
    <p:randomBar dir="vert"/>
  </p:transition>
</p:sld>
</file>

<file path=ppt/theme/theme1.xml><?xml version="1.0" encoding="utf-8"?>
<a:theme xmlns:a="http://schemas.openxmlformats.org/drawingml/2006/main" name="ELEGANT">
  <a:themeElements>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fontScheme name="ELEGAN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LEGANT 1">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
      <a:clrScheme name="ELEGANT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ELEGANT</Template>
  <TotalTime>9573</TotalTime>
  <Words>7992</Words>
  <Application>Microsoft Office PowerPoint</Application>
  <PresentationFormat>全屏显示(4:3)</PresentationFormat>
  <Paragraphs>1084</Paragraphs>
  <Slides>94</Slides>
  <Notes>13</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94</vt:i4>
      </vt:variant>
    </vt:vector>
  </HeadingPairs>
  <TitlesOfParts>
    <vt:vector size="112" baseType="lpstr">
      <vt:lpstr>黑体</vt:lpstr>
      <vt:lpstr>华文细黑</vt:lpstr>
      <vt:lpstr>华文中宋</vt:lpstr>
      <vt:lpstr>楷体_GB2312</vt:lpstr>
      <vt:lpstr>隶书</vt:lpstr>
      <vt:lpstr>宋体</vt:lpstr>
      <vt:lpstr>幼圆</vt:lpstr>
      <vt:lpstr>Arial</vt:lpstr>
      <vt:lpstr>Tahoma</vt:lpstr>
      <vt:lpstr>Times New Roman</vt:lpstr>
      <vt:lpstr>Verdana</vt:lpstr>
      <vt:lpstr>Wingdings</vt:lpstr>
      <vt:lpstr>ELEGANT</vt:lpstr>
      <vt:lpstr>公式</vt:lpstr>
      <vt:lpstr>Microsoft Drawing</vt:lpstr>
      <vt:lpstr>工作表</vt:lpstr>
      <vt:lpstr>Document</vt:lpstr>
      <vt:lpstr>文档</vt:lpstr>
      <vt:lpstr>80x86微处理器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邓军</dc:creator>
  <cp:lastModifiedBy>周恩岐</cp:lastModifiedBy>
  <cp:revision>366</cp:revision>
  <dcterms:created xsi:type="dcterms:W3CDTF">2005-10-06T08:17:37Z</dcterms:created>
  <dcterms:modified xsi:type="dcterms:W3CDTF">2022-05-19T11:49:23Z</dcterms:modified>
</cp:coreProperties>
</file>