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32"/>
  </p:notesMasterIdLst>
  <p:sldIdLst>
    <p:sldId id="259" r:id="rId2"/>
    <p:sldId id="260" r:id="rId3"/>
    <p:sldId id="394" r:id="rId4"/>
    <p:sldId id="376" r:id="rId5"/>
    <p:sldId id="261" r:id="rId6"/>
    <p:sldId id="377" r:id="rId7"/>
    <p:sldId id="262" r:id="rId8"/>
    <p:sldId id="264" r:id="rId9"/>
    <p:sldId id="265" r:id="rId10"/>
    <p:sldId id="378" r:id="rId11"/>
    <p:sldId id="379" r:id="rId12"/>
    <p:sldId id="380" r:id="rId13"/>
    <p:sldId id="381" r:id="rId14"/>
    <p:sldId id="270" r:id="rId15"/>
    <p:sldId id="382" r:id="rId16"/>
    <p:sldId id="383" r:id="rId17"/>
    <p:sldId id="393" r:id="rId18"/>
    <p:sldId id="273" r:id="rId19"/>
    <p:sldId id="385" r:id="rId20"/>
    <p:sldId id="274" r:id="rId21"/>
    <p:sldId id="275" r:id="rId22"/>
    <p:sldId id="276" r:id="rId23"/>
    <p:sldId id="387" r:id="rId24"/>
    <p:sldId id="263" r:id="rId25"/>
    <p:sldId id="277" r:id="rId26"/>
    <p:sldId id="386" r:id="rId27"/>
    <p:sldId id="278" r:id="rId28"/>
    <p:sldId id="279" r:id="rId29"/>
    <p:sldId id="280" r:id="rId30"/>
    <p:sldId id="281" r:id="rId31"/>
    <p:sldId id="282" r:id="rId32"/>
    <p:sldId id="284" r:id="rId33"/>
    <p:sldId id="283" r:id="rId34"/>
    <p:sldId id="285" r:id="rId35"/>
    <p:sldId id="286" r:id="rId36"/>
    <p:sldId id="287" r:id="rId37"/>
    <p:sldId id="289" r:id="rId38"/>
    <p:sldId id="290" r:id="rId39"/>
    <p:sldId id="388" r:id="rId40"/>
    <p:sldId id="291" r:id="rId41"/>
    <p:sldId id="389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90" r:id="rId86"/>
    <p:sldId id="391" r:id="rId87"/>
    <p:sldId id="337" r:id="rId88"/>
    <p:sldId id="339" r:id="rId89"/>
    <p:sldId id="340" r:id="rId90"/>
    <p:sldId id="341" r:id="rId91"/>
    <p:sldId id="392" r:id="rId92"/>
    <p:sldId id="342" r:id="rId93"/>
    <p:sldId id="338" r:id="rId94"/>
    <p:sldId id="343" r:id="rId95"/>
    <p:sldId id="344" r:id="rId96"/>
    <p:sldId id="345" r:id="rId97"/>
    <p:sldId id="346" r:id="rId98"/>
    <p:sldId id="347" r:id="rId99"/>
    <p:sldId id="354" r:id="rId100"/>
    <p:sldId id="348" r:id="rId101"/>
    <p:sldId id="350" r:id="rId102"/>
    <p:sldId id="351" r:id="rId103"/>
    <p:sldId id="373" r:id="rId104"/>
    <p:sldId id="352" r:id="rId105"/>
    <p:sldId id="353" r:id="rId106"/>
    <p:sldId id="355" r:id="rId107"/>
    <p:sldId id="356" r:id="rId108"/>
    <p:sldId id="357" r:id="rId109"/>
    <p:sldId id="374" r:id="rId110"/>
    <p:sldId id="358" r:id="rId111"/>
    <p:sldId id="359" r:id="rId112"/>
    <p:sldId id="375" r:id="rId113"/>
    <p:sldId id="360" r:id="rId114"/>
    <p:sldId id="361" r:id="rId115"/>
    <p:sldId id="364" r:id="rId116"/>
    <p:sldId id="365" r:id="rId117"/>
    <p:sldId id="363" r:id="rId118"/>
    <p:sldId id="366" r:id="rId119"/>
    <p:sldId id="367" r:id="rId120"/>
    <p:sldId id="368" r:id="rId121"/>
    <p:sldId id="362" r:id="rId122"/>
    <p:sldId id="370" r:id="rId123"/>
    <p:sldId id="371" r:id="rId124"/>
    <p:sldId id="372" r:id="rId125"/>
    <p:sldId id="395" r:id="rId126"/>
    <p:sldId id="396" r:id="rId127"/>
    <p:sldId id="397" r:id="rId128"/>
    <p:sldId id="398" r:id="rId129"/>
    <p:sldId id="399" r:id="rId130"/>
    <p:sldId id="400" r:id="rId1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F9FF0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84229" autoAdjust="0"/>
  </p:normalViewPr>
  <p:slideViewPr>
    <p:cSldViewPr>
      <p:cViewPr varScale="1">
        <p:scale>
          <a:sx n="69" d="100"/>
          <a:sy n="69" d="100"/>
        </p:scale>
        <p:origin x="131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notesViewPr>
    <p:cSldViewPr>
      <p:cViewPr varScale="1">
        <p:scale>
          <a:sx n="57" d="100"/>
          <a:sy n="57" d="100"/>
        </p:scale>
        <p:origin x="-17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5E2B08-39D2-416F-B0FB-04BAE6CC91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51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7C334-17D7-47A9-B600-03E894E4C9AB}" type="slidenum">
              <a:rPr lang="en-US" altLang="zh-CN" smtClean="0">
                <a:latin typeface="Arial" charset="0"/>
                <a:ea typeface="宋体" charset="-122"/>
              </a:rPr>
              <a:pPr/>
              <a:t>1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8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latin typeface="Arial" charset="0"/>
              <a:ea typeface="宋体" charset="-122"/>
            </a:endParaRPr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483E4-4ADE-4111-974A-F3EC57E7487B}" type="slidenum">
              <a:rPr lang="en-US" altLang="zh-CN" smtClean="0">
                <a:latin typeface="Arial" charset="0"/>
                <a:ea typeface="宋体" charset="-122"/>
              </a:rPr>
              <a:pPr/>
              <a:t>117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07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E2B08-39D2-416F-B0FB-04BAE6CC910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784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D0583-59FC-4134-AED6-F9DACB613419}" type="slidenum">
              <a:rPr lang="en-US" altLang="zh-CN" smtClean="0">
                <a:latin typeface="Arial" charset="0"/>
                <a:ea typeface="宋体" charset="-122"/>
              </a:rPr>
              <a:pPr/>
              <a:t>48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ea typeface="宋体" charset="-122"/>
              </a:rPr>
              <a:t>FFFFFF+000001</a:t>
            </a:r>
          </a:p>
        </p:txBody>
      </p:sp>
    </p:spTree>
    <p:extLst>
      <p:ext uri="{BB962C8B-B14F-4D97-AF65-F5344CB8AC3E}">
        <p14:creationId xmlns:p14="http://schemas.microsoft.com/office/powerpoint/2010/main" val="2643900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6FDE8-C28B-4C9C-A93F-AA754D1B581F}" type="slidenum">
              <a:rPr lang="en-US" altLang="zh-CN" smtClean="0">
                <a:latin typeface="Arial" charset="0"/>
                <a:ea typeface="宋体" charset="-122"/>
              </a:rPr>
              <a:pPr/>
              <a:t>49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smtClean="0">
                <a:latin typeface="Arial" charset="0"/>
                <a:ea typeface="宋体" charset="-122"/>
              </a:rPr>
              <a:t>FFFF+0001+FFFF</a:t>
            </a:r>
          </a:p>
        </p:txBody>
      </p:sp>
    </p:spTree>
    <p:extLst>
      <p:ext uri="{BB962C8B-B14F-4D97-AF65-F5344CB8AC3E}">
        <p14:creationId xmlns:p14="http://schemas.microsoft.com/office/powerpoint/2010/main" val="397811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DB7C7-24EE-4E41-9495-14D93C9153C6}" type="slidenum">
              <a:rPr lang="en-US" altLang="zh-CN" smtClean="0">
                <a:latin typeface="Arial" charset="0"/>
                <a:ea typeface="宋体" charset="-122"/>
              </a:rPr>
              <a:pPr/>
              <a:t>65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2154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1F64A-076C-42BC-8C3A-5861DCCA4CFC}" type="slidenum">
              <a:rPr lang="en-US" altLang="zh-CN" smtClean="0">
                <a:latin typeface="Arial" charset="0"/>
                <a:ea typeface="宋体" charset="-122"/>
              </a:rPr>
              <a:pPr/>
              <a:t>66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87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Decimal Adjust after Add</a:t>
            </a:r>
          </a:p>
          <a:p>
            <a:r>
              <a:rPr lang="en-US" altLang="zh-CN" dirty="0" smtClean="0"/>
              <a:t>ASCII</a:t>
            </a:r>
            <a:r>
              <a:rPr lang="en-US" altLang="zh-CN" baseline="0" dirty="0" smtClean="0"/>
              <a:t> Adjust after Add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E2B08-39D2-416F-B0FB-04BAE6CC9108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145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Shift Left (</a:t>
            </a:r>
            <a:r>
              <a:rPr lang="en-US" altLang="zh-CN" dirty="0" err="1" smtClean="0">
                <a:effectLst/>
              </a:rPr>
              <a:t>SHift</a:t>
            </a:r>
            <a:r>
              <a:rPr lang="en-US" altLang="zh-CN" dirty="0" smtClean="0">
                <a:effectLst/>
              </a:rPr>
              <a:t> logical Left)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Shift Arithmetic Left</a:t>
            </a:r>
          </a:p>
          <a:p>
            <a:r>
              <a:rPr lang="en-US" altLang="zh-CN" dirty="0" err="1" smtClean="0">
                <a:effectLst/>
              </a:rPr>
              <a:t>ROtate</a:t>
            </a:r>
            <a:r>
              <a:rPr lang="en-US" altLang="zh-CN" dirty="0" smtClean="0">
                <a:effectLst/>
              </a:rPr>
              <a:t> Left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Rotate through Carry Left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5E2B08-39D2-416F-B0FB-04BAE6CC9108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897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C945-97F5-41D3-93DF-DD68E39EBBF9}" type="slidenum">
              <a:rPr lang="en-US" altLang="zh-CN" smtClean="0">
                <a:latin typeface="Arial" charset="0"/>
                <a:ea typeface="宋体" charset="-122"/>
              </a:rPr>
              <a:pPr/>
              <a:t>90</a:t>
            </a:fld>
            <a:endParaRPr lang="en-US" altLang="zh-CN" smtClean="0">
              <a:latin typeface="Arial" charset="0"/>
              <a:ea typeface="宋体" charset="-122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</a:pPr>
            <a:endParaRPr lang="zh-CN" altLang="en-US" sz="400" dirty="0" smtClean="0">
              <a:latin typeface="Arial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5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7203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204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E0269-0689-4971-854D-BCBA8A0E04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448E1-1D98-463D-B368-C835677F8C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CD71C-1CA3-4C9F-B7D5-656FA076DF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228600"/>
            <a:ext cx="7772400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69B59-2195-4174-8E9F-D5F4A7B6D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52BE7-1C3C-4F2D-8C8C-81E190C537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A191-1AA8-4788-B4BD-161330B937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FF9-E951-4EA0-8BC0-B10AF4D0B5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8DA80-7565-4950-804E-01CDCFE887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92B4-E1CD-4D50-8D8A-370F1E2E89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81CAD-1E69-45E5-B187-11AF5888A4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FDD2F-C67B-4D32-A65D-223F109527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F188EF-1A0D-428C-84B4-9A2D8BCD3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8478838" cy="6173788"/>
            <a:chOff x="0" y="0"/>
            <a:chExt cx="5341" cy="3889"/>
          </a:xfrm>
        </p:grpSpPr>
        <p:sp>
          <p:nvSpPr>
            <p:cNvPr id="171011" name="Freeform 3"/>
            <p:cNvSpPr>
              <a:spLocks/>
            </p:cNvSpPr>
            <p:nvPr/>
          </p:nvSpPr>
          <p:spPr bwMode="ltGray">
            <a:xfrm>
              <a:off x="0" y="0"/>
              <a:ext cx="3863" cy="3889"/>
            </a:xfrm>
            <a:custGeom>
              <a:avLst/>
              <a:gdLst/>
              <a:ahLst/>
              <a:cxnLst>
                <a:cxn ang="0">
                  <a:pos x="3862" y="3418"/>
                </a:cxn>
                <a:cxn ang="0">
                  <a:pos x="457" y="0"/>
                </a:cxn>
                <a:cxn ang="0">
                  <a:pos x="0" y="0"/>
                </a:cxn>
                <a:cxn ang="0">
                  <a:pos x="0" y="481"/>
                </a:cxn>
                <a:cxn ang="0">
                  <a:pos x="3394" y="3888"/>
                </a:cxn>
                <a:cxn ang="0">
                  <a:pos x="3862" y="3418"/>
                </a:cxn>
              </a:cxnLst>
              <a:rect l="0" t="0" r="r" b="b"/>
              <a:pathLst>
                <a:path w="3863" h="3889">
                  <a:moveTo>
                    <a:pt x="3862" y="3418"/>
                  </a:moveTo>
                  <a:lnTo>
                    <a:pt x="457" y="0"/>
                  </a:lnTo>
                  <a:lnTo>
                    <a:pt x="0" y="0"/>
                  </a:lnTo>
                  <a:lnTo>
                    <a:pt x="0" y="481"/>
                  </a:lnTo>
                  <a:lnTo>
                    <a:pt x="3394" y="3888"/>
                  </a:lnTo>
                  <a:lnTo>
                    <a:pt x="3862" y="3418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71012" name="Freeform 4"/>
            <p:cNvSpPr>
              <a:spLocks/>
            </p:cNvSpPr>
            <p:nvPr/>
          </p:nvSpPr>
          <p:spPr bwMode="ltGray">
            <a:xfrm>
              <a:off x="860" y="0"/>
              <a:ext cx="3394" cy="3223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393" y="3036"/>
                </a:cxn>
                <a:cxn ang="0">
                  <a:pos x="3208" y="3222"/>
                </a:cxn>
                <a:cxn ang="0">
                  <a:pos x="0" y="0"/>
                </a:cxn>
                <a:cxn ang="0">
                  <a:pos x="370" y="0"/>
                </a:cxn>
              </a:cxnLst>
              <a:rect l="0" t="0" r="r" b="b"/>
              <a:pathLst>
                <a:path w="3394" h="3223">
                  <a:moveTo>
                    <a:pt x="370" y="0"/>
                  </a:moveTo>
                  <a:lnTo>
                    <a:pt x="3393" y="3036"/>
                  </a:lnTo>
                  <a:lnTo>
                    <a:pt x="3208" y="3222"/>
                  </a:lnTo>
                  <a:lnTo>
                    <a:pt x="0" y="0"/>
                  </a:lnTo>
                  <a:lnTo>
                    <a:pt x="37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71013" name="Freeform 5"/>
            <p:cNvSpPr>
              <a:spLocks/>
            </p:cNvSpPr>
            <p:nvPr/>
          </p:nvSpPr>
          <p:spPr bwMode="ltGray">
            <a:xfrm>
              <a:off x="2187" y="0"/>
              <a:ext cx="2859" cy="2556"/>
            </a:xfrm>
            <a:custGeom>
              <a:avLst/>
              <a:gdLst/>
              <a:ahLst/>
              <a:cxnLst>
                <a:cxn ang="0">
                  <a:pos x="630" y="0"/>
                </a:cxn>
                <a:cxn ang="0">
                  <a:pos x="2858" y="2238"/>
                </a:cxn>
                <a:cxn ang="0">
                  <a:pos x="2543" y="2555"/>
                </a:cxn>
                <a:cxn ang="0">
                  <a:pos x="0" y="0"/>
                </a:cxn>
                <a:cxn ang="0">
                  <a:pos x="630" y="0"/>
                </a:cxn>
              </a:cxnLst>
              <a:rect l="0" t="0" r="r" b="b"/>
              <a:pathLst>
                <a:path w="2859" h="2556">
                  <a:moveTo>
                    <a:pt x="630" y="0"/>
                  </a:moveTo>
                  <a:lnTo>
                    <a:pt x="2858" y="2238"/>
                  </a:lnTo>
                  <a:lnTo>
                    <a:pt x="2543" y="2555"/>
                  </a:lnTo>
                  <a:lnTo>
                    <a:pt x="0" y="0"/>
                  </a:lnTo>
                  <a:lnTo>
                    <a:pt x="63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sp>
          <p:nvSpPr>
            <p:cNvPr id="171014" name="Freeform 6"/>
            <p:cNvSpPr>
              <a:spLocks/>
            </p:cNvSpPr>
            <p:nvPr/>
          </p:nvSpPr>
          <p:spPr bwMode="ltGray">
            <a:xfrm>
              <a:off x="3055" y="0"/>
              <a:ext cx="2286" cy="212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11" y="2120"/>
                </a:cxn>
                <a:cxn ang="0">
                  <a:pos x="2285" y="1945"/>
                </a:cxn>
                <a:cxn ang="0">
                  <a:pos x="348" y="0"/>
                </a:cxn>
                <a:cxn ang="0">
                  <a:pos x="0" y="0"/>
                </a:cxn>
              </a:cxnLst>
              <a:rect l="0" t="0" r="r" b="b"/>
              <a:pathLst>
                <a:path w="2286" h="2121">
                  <a:moveTo>
                    <a:pt x="0" y="0"/>
                  </a:moveTo>
                  <a:lnTo>
                    <a:pt x="2111" y="2120"/>
                  </a:lnTo>
                  <a:lnTo>
                    <a:pt x="2285" y="1945"/>
                  </a:lnTo>
                  <a:lnTo>
                    <a:pt x="348" y="0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</p:grpSp>
      <p:sp>
        <p:nvSpPr>
          <p:cNvPr id="17101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101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101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101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0B1106DF-8BEF-4AAF-B77E-2DBEE177D0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101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=2144238896,566466973&amp;fm=23&amp;gp=0.png"/>
          <p:cNvPicPr>
            <a:picLocks noChangeAspect="1"/>
          </p:cNvPicPr>
          <p:nvPr/>
        </p:nvPicPr>
        <p:blipFill>
          <a:blip r:embed="rId3"/>
          <a:srcRect l="9179" r="8789"/>
          <a:stretch>
            <a:fillRect/>
          </a:stretch>
        </p:blipFill>
        <p:spPr>
          <a:xfrm>
            <a:off x="7000892" y="71414"/>
            <a:ext cx="2000264" cy="2438400"/>
          </a:xfrm>
          <a:prstGeom prst="rect">
            <a:avLst/>
          </a:prstGeom>
        </p:spPr>
      </p:pic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52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 smtClean="0">
                <a:latin typeface="隶书" pitchFamily="49" charset="-122"/>
                <a:ea typeface="隶书" pitchFamily="49" charset="-122"/>
              </a:rPr>
              <a:t>80x86</a:t>
            </a:r>
            <a:r>
              <a:rPr lang="zh-CN" altLang="en-US" sz="4800" dirty="0" smtClean="0">
                <a:latin typeface="隶书" pitchFamily="49" charset="-122"/>
                <a:ea typeface="隶书" pitchFamily="49" charset="-122"/>
              </a:rPr>
              <a:t>指令系统</a:t>
            </a:r>
          </a:p>
        </p:txBody>
      </p:sp>
      <p:sp>
        <p:nvSpPr>
          <p:cNvPr id="176135" name="Rectangle 7"/>
          <p:cNvSpPr>
            <a:spLocks noChangeArrowheads="1"/>
          </p:cNvSpPr>
          <p:nvPr/>
        </p:nvSpPr>
        <p:spPr bwMode="auto">
          <a:xfrm>
            <a:off x="615950" y="949325"/>
            <a:ext cx="7772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80x86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的指令结构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714348" y="1700213"/>
            <a:ext cx="7924800" cy="482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b="1" dirty="0">
                <a:solidFill>
                  <a:srgbClr val="0000FF"/>
                </a:solidFill>
                <a:latin typeface="隶书" pitchFamily="49" charset="-122"/>
              </a:rPr>
              <a:t>指令：</a:t>
            </a:r>
            <a:r>
              <a:rPr kumimoji="1" lang="zh-CN" altLang="en-US" sz="2800" b="1" dirty="0">
                <a:latin typeface="隶书" pitchFamily="49" charset="-122"/>
              </a:rPr>
              <a:t>微处理器完成各种动作的命令。</a:t>
            </a:r>
            <a:endParaRPr kumimoji="1" lang="en-US" altLang="zh-CN" sz="2800" b="1" dirty="0">
              <a:latin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b="1" dirty="0">
                <a:solidFill>
                  <a:srgbClr val="0000FF"/>
                </a:solidFill>
                <a:latin typeface="隶书" pitchFamily="49" charset="-122"/>
              </a:rPr>
              <a:t>指令系统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隶书" pitchFamily="49" charset="-122"/>
              </a:rPr>
              <a:t>：</a:t>
            </a:r>
            <a:r>
              <a:rPr kumimoji="1" lang="zh-CN" altLang="en-US" sz="2800" b="1" dirty="0" smtClean="0">
                <a:latin typeface="隶书" pitchFamily="49" charset="-122"/>
              </a:rPr>
              <a:t>一</a:t>
            </a:r>
            <a:r>
              <a:rPr kumimoji="1" lang="zh-CN" altLang="en-US" sz="2800" b="1" dirty="0">
                <a:latin typeface="隶书" pitchFamily="49" charset="-122"/>
              </a:rPr>
              <a:t>个微处理器的全部</a:t>
            </a:r>
            <a:r>
              <a:rPr kumimoji="1" lang="zh-CN" altLang="en-US" sz="2800" b="1" dirty="0" smtClean="0">
                <a:latin typeface="隶书" pitchFamily="49" charset="-122"/>
              </a:rPr>
              <a:t>指令的集合。</a:t>
            </a:r>
            <a:endParaRPr kumimoji="1" lang="zh-CN" altLang="en-US" sz="2800" b="1" dirty="0">
              <a:latin typeface="隶书" pitchFamily="49" charset="-122"/>
            </a:endParaRPr>
          </a:p>
          <a:p>
            <a:pPr>
              <a:lnSpc>
                <a:spcPct val="14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b="1" dirty="0" smtClean="0">
                <a:latin typeface="隶书" pitchFamily="49" charset="-122"/>
              </a:rPr>
              <a:t>一</a:t>
            </a:r>
            <a:r>
              <a:rPr kumimoji="1" lang="zh-CN" altLang="en-US" sz="2800" b="1" dirty="0">
                <a:latin typeface="隶书" pitchFamily="49" charset="-122"/>
              </a:rPr>
              <a:t>条指令</a:t>
            </a:r>
            <a:r>
              <a:rPr kumimoji="1" lang="zh-CN" altLang="en-US" sz="2800" dirty="0">
                <a:latin typeface="隶书" pitchFamily="49" charset="-122"/>
              </a:rPr>
              <a:t>包含两种信息：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操作码</a:t>
            </a:r>
            <a:r>
              <a:rPr kumimoji="1" lang="zh-CN" altLang="en-US" sz="2800" dirty="0">
                <a:latin typeface="隶书" pitchFamily="49" charset="-122"/>
              </a:rPr>
              <a:t>和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操作数</a:t>
            </a:r>
            <a:endParaRPr kumimoji="1" lang="zh-CN" altLang="en-US" sz="2800" dirty="0">
              <a:solidFill>
                <a:srgbClr val="0000FF"/>
              </a:solidFill>
              <a:latin typeface="隶书" pitchFamily="49" charset="-122"/>
            </a:endParaRP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操作码：</a:t>
            </a:r>
            <a:r>
              <a:rPr kumimoji="1" lang="zh-CN" altLang="en-US" sz="2800" dirty="0">
                <a:latin typeface="隶书" pitchFamily="49" charset="-122"/>
              </a:rPr>
              <a:t>指明完成何种操作和操作数描述方法。</a:t>
            </a:r>
            <a:r>
              <a:rPr kumimoji="1" lang="zh-CN" altLang="en-US" sz="2800" dirty="0" smtClean="0">
                <a:latin typeface="隶书" pitchFamily="49" charset="-122"/>
              </a:rPr>
              <a:t>一般是指令的前一到两</a:t>
            </a:r>
            <a:r>
              <a:rPr kumimoji="1" lang="zh-CN" altLang="en-US" sz="2800" dirty="0">
                <a:latin typeface="隶书" pitchFamily="49" charset="-122"/>
              </a:rPr>
              <a:t>个</a:t>
            </a:r>
            <a:r>
              <a:rPr kumimoji="1" lang="zh-CN" altLang="en-US" sz="2800" dirty="0" smtClean="0">
                <a:latin typeface="隶书" pitchFamily="49" charset="-122"/>
              </a:rPr>
              <a:t>字节。</a:t>
            </a:r>
            <a:r>
              <a:rPr kumimoji="1" lang="zh-CN" altLang="en-US" sz="2800" dirty="0">
                <a:latin typeface="隶书" pitchFamily="49" charset="-122"/>
              </a:rPr>
              <a:t>微处理器设计完毕，操作的编码也就确定了。</a:t>
            </a: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操作数：</a:t>
            </a:r>
            <a:r>
              <a:rPr kumimoji="1" lang="zh-CN" altLang="en-US" sz="2800" dirty="0">
                <a:latin typeface="隶书" pitchFamily="49" charset="-122"/>
              </a:rPr>
              <a:t>提供指令中要处理的操作数据</a:t>
            </a:r>
            <a:r>
              <a:rPr kumimoji="1" lang="zh-CN" altLang="en-US" sz="2800" dirty="0" smtClean="0">
                <a:latin typeface="隶书" pitchFamily="49" charset="-122"/>
              </a:rPr>
              <a:t>或其所在</a:t>
            </a:r>
            <a:r>
              <a:rPr kumimoji="1" lang="zh-CN" altLang="en-US" sz="2800" dirty="0">
                <a:latin typeface="隶书" pitchFamily="49" charset="-122"/>
              </a:rPr>
              <a:t>位置的信息</a:t>
            </a:r>
            <a:r>
              <a:rPr kumimoji="1" lang="zh-CN" altLang="en-US" sz="2800" dirty="0" smtClean="0">
                <a:latin typeface="隶书" pitchFamily="49" charset="-122"/>
              </a:rPr>
              <a:t>。</a:t>
            </a:r>
            <a:endParaRPr kumimoji="1" lang="zh-CN" altLang="en-US" sz="2800" dirty="0">
              <a:latin typeface="隶书" pitchFamily="49" charset="-122"/>
            </a:endParaRPr>
          </a:p>
          <a:p>
            <a:pPr algn="ctr">
              <a:spcBef>
                <a:spcPct val="20000"/>
              </a:spcBef>
              <a:buClr>
                <a:schemeClr val="tx2"/>
              </a:buClr>
            </a:pP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指令可以是无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操作数、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单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操作数、双</a:t>
            </a:r>
            <a:r>
              <a:rPr kumimoji="1"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操作数指令。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611188" y="963629"/>
            <a:ext cx="8207375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DS:[100H] </a:t>
            </a:r>
            <a:r>
              <a:rPr lang="zh-CN" altLang="en-US" sz="2800" dirty="0">
                <a:latin typeface="隶书" pitchFamily="49" charset="-122"/>
              </a:rPr>
              <a:t>；当前数据段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中偏移量</a:t>
            </a:r>
            <a:r>
              <a:rPr lang="en-US" altLang="zh-CN" sz="2800" dirty="0">
                <a:latin typeface="隶书" pitchFamily="49" charset="-122"/>
              </a:rPr>
              <a:t>1OOH</a:t>
            </a:r>
            <a:r>
              <a:rPr lang="zh-CN" altLang="en-US" sz="2800" dirty="0">
                <a:latin typeface="隶书" pitchFamily="49" charset="-122"/>
              </a:rPr>
              <a:t>的连续两个单元内容→</a:t>
            </a:r>
            <a:r>
              <a:rPr lang="en-US" altLang="zh-CN" sz="2800" dirty="0">
                <a:latin typeface="隶书" pitchFamily="49" charset="-122"/>
              </a:rPr>
              <a:t>AX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BX,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ES:VAR</a:t>
            </a:r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；当前数据段</a:t>
            </a:r>
            <a:r>
              <a:rPr lang="en-US" altLang="zh-CN" sz="2800" dirty="0">
                <a:latin typeface="隶书" pitchFamily="49" charset="-122"/>
              </a:rPr>
              <a:t>ES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zh-CN" sz="2800" dirty="0">
                <a:latin typeface="隶书" pitchFamily="49" charset="-122"/>
              </a:rPr>
              <a:t>VAR</a:t>
            </a:r>
            <a:r>
              <a:rPr lang="zh-CN" altLang="en-US" sz="2800" dirty="0">
                <a:latin typeface="隶书" pitchFamily="49" charset="-122"/>
              </a:rPr>
              <a:t>指向的字单元内容→</a:t>
            </a:r>
            <a:r>
              <a:rPr lang="en-US" altLang="zh-CN" sz="2800" dirty="0">
                <a:latin typeface="隶书" pitchFamily="49" charset="-122"/>
              </a:rPr>
              <a:t>BX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DA+3</a:t>
            </a:r>
            <a:r>
              <a:rPr lang="en-US" altLang="zh-CN" sz="2800" dirty="0">
                <a:latin typeface="隶书" pitchFamily="49" charset="-122"/>
              </a:rPr>
              <a:t>,CL   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CL</a:t>
            </a:r>
            <a:r>
              <a:rPr lang="zh-CN" altLang="en-US" sz="2800" dirty="0">
                <a:latin typeface="隶书" pitchFamily="49" charset="-122"/>
              </a:rPr>
              <a:t>中的内容→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段中</a:t>
            </a:r>
            <a:r>
              <a:rPr lang="en-US" altLang="zh-CN" sz="2800" dirty="0">
                <a:latin typeface="隶书" pitchFamily="49" charset="-122"/>
              </a:rPr>
              <a:t>DA</a:t>
            </a:r>
            <a:r>
              <a:rPr lang="zh-CN" altLang="en-US" sz="2800" dirty="0">
                <a:latin typeface="隶书" pitchFamily="49" charset="-122"/>
              </a:rPr>
              <a:t>地址再偏移</a:t>
            </a:r>
            <a:r>
              <a:rPr lang="en-US" altLang="zh-CN" sz="2800" dirty="0">
                <a:latin typeface="隶书" pitchFamily="49" charset="-122"/>
              </a:rPr>
              <a:t>3</a:t>
            </a:r>
            <a:r>
              <a:rPr lang="zh-CN" altLang="en-US" sz="2800" dirty="0">
                <a:latin typeface="隶书" pitchFamily="49" charset="-122"/>
              </a:rPr>
              <a:t>个字节的存储单元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[21OOH]</a:t>
            </a:r>
            <a:r>
              <a:rPr lang="en-US" altLang="zh-CN" sz="2800" dirty="0">
                <a:latin typeface="隶书" pitchFamily="49" charset="-122"/>
              </a:rPr>
              <a:t>,SP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SP</a:t>
            </a:r>
            <a:r>
              <a:rPr lang="zh-CN" altLang="en-US" sz="2800" dirty="0">
                <a:latin typeface="隶书" pitchFamily="49" charset="-122"/>
              </a:rPr>
              <a:t>的内容复制到数据段</a:t>
            </a:r>
            <a:r>
              <a:rPr lang="en-US" altLang="zh-CN" sz="2800" dirty="0">
                <a:latin typeface="隶书" pitchFamily="49" charset="-122"/>
              </a:rPr>
              <a:t>DS:[2100H]</a:t>
            </a:r>
            <a:r>
              <a:rPr lang="zh-CN" altLang="en-US" sz="2800" dirty="0">
                <a:latin typeface="隶书" pitchFamily="49" charset="-122"/>
              </a:rPr>
              <a:t>的存储单元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EDI,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SUM</a:t>
            </a:r>
            <a:r>
              <a:rPr lang="en-US" altLang="zh-CN" sz="2800" dirty="0">
                <a:latin typeface="隶书" pitchFamily="49" charset="-122"/>
              </a:rPr>
              <a:t>   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DS:SUM</a:t>
            </a:r>
            <a:r>
              <a:rPr lang="zh-CN" altLang="en-US" sz="2800" dirty="0">
                <a:latin typeface="隶书" pitchFamily="49" charset="-122"/>
              </a:rPr>
              <a:t>开始的</a:t>
            </a:r>
            <a:r>
              <a:rPr lang="en-US" altLang="zh-CN" sz="2800" dirty="0">
                <a:latin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</a:rPr>
              <a:t>个字节内容装入</a:t>
            </a:r>
            <a:r>
              <a:rPr lang="en-US" altLang="zh-CN" sz="2800" dirty="0">
                <a:latin typeface="隶书" pitchFamily="49" charset="-122"/>
              </a:rPr>
              <a:t>EDI</a:t>
            </a:r>
            <a:r>
              <a:rPr lang="zh-CN" altLang="en-US" sz="2800" dirty="0">
                <a:latin typeface="隶书" pitchFamily="49" charset="-122"/>
              </a:rPr>
              <a:t>寄存器中</a:t>
            </a:r>
          </a:p>
          <a:p>
            <a:pPr marL="3321050" indent="-3321050">
              <a:defRPr/>
            </a:pPr>
            <a:r>
              <a:rPr lang="en-US" altLang="zh-CN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DATA</a:t>
            </a:r>
            <a:r>
              <a:rPr lang="en-US" altLang="zh-CN" sz="2800" dirty="0">
                <a:latin typeface="隶书" pitchFamily="49" charset="-122"/>
              </a:rPr>
              <a:t>,EAX     </a:t>
            </a:r>
            <a:r>
              <a:rPr lang="zh-CN" altLang="en-US" sz="2800" dirty="0">
                <a:latin typeface="隶书" pitchFamily="49" charset="-122"/>
              </a:rPr>
              <a:t>；把</a:t>
            </a:r>
            <a:r>
              <a:rPr lang="en-US" altLang="zh-CN" sz="2800" dirty="0">
                <a:latin typeface="隶书" pitchFamily="49" charset="-122"/>
              </a:rPr>
              <a:t>EAX</a:t>
            </a:r>
            <a:r>
              <a:rPr lang="zh-CN" altLang="en-US" sz="2800" dirty="0">
                <a:latin typeface="隶书" pitchFamily="49" charset="-122"/>
              </a:rPr>
              <a:t>内容送到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段中</a:t>
            </a:r>
            <a:r>
              <a:rPr lang="en-US" altLang="zh-CN" sz="2800" dirty="0">
                <a:latin typeface="隶书" pitchFamily="49" charset="-122"/>
              </a:rPr>
              <a:t>DATA</a:t>
            </a:r>
            <a:r>
              <a:rPr lang="zh-CN" altLang="en-US" sz="2800" dirty="0">
                <a:latin typeface="隶书" pitchFamily="49" charset="-122"/>
              </a:rPr>
              <a:t>指向的双字单元中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00430" y="857232"/>
            <a:ext cx="5286412" cy="5786478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直接寻址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指令直接给出操作数有效地址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EA(Effective Address)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隶书"/>
                <a:ea typeface="隶书"/>
              </a:rPr>
              <a:t>→直接给出的数据</a:t>
            </a:r>
            <a:r>
              <a:rPr lang="en-US" altLang="zh-CN" sz="2800" dirty="0" smtClean="0">
                <a:solidFill>
                  <a:schemeClr val="tx1"/>
                </a:solidFill>
                <a:latin typeface="隶书"/>
                <a:ea typeface="隶书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/>
                <a:ea typeface="隶书"/>
              </a:rPr>
              <a:t>，需用</a:t>
            </a:r>
            <a:r>
              <a:rPr lang="en-US" altLang="zh-CN" sz="2800" dirty="0" smtClean="0">
                <a:solidFill>
                  <a:schemeClr val="tx1"/>
                </a:solidFill>
                <a:latin typeface="隶书"/>
                <a:ea typeface="隶书"/>
              </a:rPr>
              <a:t>[]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括号起。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隶书"/>
                <a:ea typeface="隶书"/>
              </a:rPr>
              <a:t>→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当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用赋过值的地址变量表示时，不加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[]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如：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MOV AX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DS:ADDR</a:t>
            </a:r>
          </a:p>
          <a:p>
            <a:pPr>
              <a:defRPr/>
            </a:pP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：使用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段数据时，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可缺省，选用其它段时，必须明确指出，如：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MOV AX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ES:[200H]</a:t>
            </a:r>
            <a:endParaRPr lang="en-US" altLang="zh-CN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395288" y="333375"/>
            <a:ext cx="8424862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(1)</a:t>
            </a:r>
            <a:r>
              <a:rPr lang="zh-CN" altLang="en-US" sz="2400" dirty="0">
                <a:latin typeface="隶书" pitchFamily="49" charset="-122"/>
              </a:rPr>
              <a:t>段内调用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①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相对寻址</a:t>
            </a: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为目标地址偏移量或标号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段内调用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不变，子程序入口地址</a:t>
            </a:r>
            <a:r>
              <a:rPr lang="en-US" altLang="zh-CN" sz="2400" dirty="0">
                <a:latin typeface="隶书" pitchFamily="49" charset="-122"/>
              </a:rPr>
              <a:t>IP=IP+disp16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disp16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位补码形式的相对位移量。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②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间接寻址</a:t>
            </a: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</a:t>
            </a:r>
            <a:r>
              <a:rPr lang="en-US" altLang="zh-CN" sz="2400" dirty="0">
                <a:latin typeface="隶书" pitchFamily="49" charset="-122"/>
              </a:rPr>
              <a:t> R16/M16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</a:t>
            </a:r>
            <a:r>
              <a:rPr lang="zh-CN" altLang="en-US" sz="2400" dirty="0">
                <a:latin typeface="隶书" pitchFamily="49" charset="-122"/>
              </a:rPr>
              <a:t>段内调用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不变，子程序入口地址存放在</a:t>
            </a:r>
            <a:r>
              <a:rPr lang="en-US" altLang="zh-CN" sz="2400" dirty="0">
                <a:latin typeface="隶书" pitchFamily="49" charset="-122"/>
              </a:rPr>
              <a:t>R16/M16</a:t>
            </a:r>
            <a:r>
              <a:rPr lang="zh-CN" altLang="en-US" sz="2400" dirty="0">
                <a:latin typeface="隶书" pitchFamily="49" charset="-122"/>
              </a:rPr>
              <a:t>中。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 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断点压栈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SP←SP</a:t>
            </a:r>
            <a:r>
              <a:rPr lang="zh-CN" altLang="en-US" sz="2400" dirty="0">
                <a:latin typeface="隶书" pitchFamily="49" charset="-122"/>
              </a:rPr>
              <a:t>－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SS:[SP]←IP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en-US" altLang="zh-CN" sz="2400" dirty="0">
                <a:latin typeface="Times New Roman" pitchFamily="18" charset="0"/>
              </a:rPr>
              <a:t>←</a:t>
            </a:r>
            <a:r>
              <a:rPr lang="zh-CN" altLang="en-US" sz="2400" dirty="0">
                <a:latin typeface="Times New Roman" pitchFamily="18" charset="0"/>
              </a:rPr>
              <a:t>子程序入口地址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(2)</a:t>
            </a:r>
            <a:r>
              <a:rPr lang="zh-CN" altLang="en-US" sz="2400" dirty="0">
                <a:latin typeface="隶书" pitchFamily="49" charset="-122"/>
              </a:rPr>
              <a:t>段间调用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①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直接寻址</a:t>
            </a: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为子程序入口地址的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en-US" altLang="zh-CN" sz="2400" dirty="0">
                <a:latin typeface="Arial"/>
              </a:rPr>
              <a:t>’</a:t>
            </a:r>
            <a:r>
              <a:rPr lang="en-US" altLang="zh-CN" sz="2400" dirty="0">
                <a:latin typeface="隶书" pitchFamily="49" charset="-122"/>
              </a:rPr>
              <a:t>:IP</a:t>
            </a:r>
            <a:r>
              <a:rPr lang="en-US" altLang="zh-CN" sz="2400" dirty="0">
                <a:latin typeface="Arial"/>
              </a:rPr>
              <a:t>’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给出子程序入口地址的完整信息。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②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间接寻址</a:t>
            </a:r>
            <a:r>
              <a:rPr lang="zh-CN" altLang="en-US" sz="2400" dirty="0">
                <a:latin typeface="隶书" pitchFamily="49" charset="-122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</a:t>
            </a:r>
            <a:r>
              <a:rPr lang="en-US" altLang="zh-CN" sz="2400" dirty="0">
                <a:latin typeface="隶书" pitchFamily="49" charset="-122"/>
              </a:rPr>
              <a:t> M32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32</a:t>
            </a:r>
            <a:r>
              <a:rPr lang="zh-CN" altLang="en-US" sz="2400" dirty="0">
                <a:latin typeface="隶书" pitchFamily="49" charset="-122"/>
              </a:rPr>
              <a:t>位存储单元，子程序入口地址存放在内存中连续的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个单元中。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4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断点压栈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SP←SP</a:t>
            </a:r>
            <a:r>
              <a:rPr lang="zh-CN" altLang="en-US" sz="2400" dirty="0">
                <a:latin typeface="隶书" pitchFamily="49" charset="-122"/>
              </a:rPr>
              <a:t>－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SS:[SP]←CS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SP←SP</a:t>
            </a:r>
            <a:r>
              <a:rPr lang="zh-CN" altLang="en-US" sz="2400" dirty="0">
                <a:latin typeface="隶书" pitchFamily="49" charset="-122"/>
              </a:rPr>
              <a:t>－</a:t>
            </a:r>
            <a:r>
              <a:rPr lang="en-US" altLang="zh-CN" sz="2400" dirty="0">
                <a:latin typeface="隶书" pitchFamily="49" charset="-122"/>
              </a:rPr>
              <a:t>2 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SS:[SP]←IP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IP←IP</a:t>
            </a:r>
            <a:r>
              <a:rPr lang="en-US" altLang="zh-CN" sz="2400" dirty="0">
                <a:latin typeface="Arial"/>
              </a:rPr>
              <a:t>’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， </a:t>
            </a:r>
            <a:r>
              <a:rPr lang="en-US" altLang="zh-CN" sz="2400" dirty="0">
                <a:latin typeface="隶书" pitchFamily="49" charset="-122"/>
              </a:rPr>
              <a:t>CS←CS</a:t>
            </a:r>
            <a:r>
              <a:rPr lang="en-US" altLang="zh-CN" sz="2400" dirty="0">
                <a:latin typeface="Arial"/>
              </a:rPr>
              <a:t>’</a:t>
            </a:r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>
            <a:spLocks noChangeArrowheads="1"/>
          </p:cNvSpPr>
          <p:nvPr/>
        </p:nvSpPr>
        <p:spPr bwMode="auto">
          <a:xfrm>
            <a:off x="395288" y="333375"/>
            <a:ext cx="84248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CALL SUB1     </a:t>
            </a:r>
            <a:r>
              <a:rPr lang="zh-CN" altLang="en-US" sz="2400">
                <a:latin typeface="隶书" pitchFamily="49" charset="-122"/>
              </a:rPr>
              <a:t>；段内相对寻址  </a:t>
            </a:r>
          </a:p>
          <a:p>
            <a:r>
              <a:rPr lang="en-US" altLang="zh-CN" sz="2400">
                <a:latin typeface="隶书" pitchFamily="49" charset="-122"/>
              </a:rPr>
              <a:t>CALL 0110H    </a:t>
            </a:r>
            <a:r>
              <a:rPr lang="zh-CN" altLang="en-US" sz="2400">
                <a:latin typeface="隶书" pitchFamily="49" charset="-122"/>
              </a:rPr>
              <a:t>；段内相对寻址</a:t>
            </a:r>
          </a:p>
          <a:p>
            <a:r>
              <a:rPr lang="en-US" altLang="zh-CN" sz="2400">
                <a:latin typeface="隶书" pitchFamily="49" charset="-122"/>
              </a:rPr>
              <a:t>CALL SI       </a:t>
            </a:r>
            <a:r>
              <a:rPr lang="zh-CN" altLang="en-US" sz="2400">
                <a:latin typeface="隶书" pitchFamily="49" charset="-122"/>
              </a:rPr>
              <a:t>；段内间接寻址</a:t>
            </a:r>
          </a:p>
          <a:p>
            <a:r>
              <a:rPr lang="en-US" altLang="zh-CN" sz="2400">
                <a:latin typeface="隶书" pitchFamily="49" charset="-122"/>
              </a:rPr>
              <a:t>CALL WORD PTR [BX+SI+20H] </a:t>
            </a:r>
            <a:r>
              <a:rPr lang="zh-CN" altLang="en-US" sz="2400">
                <a:latin typeface="隶书" pitchFamily="49" charset="-122"/>
              </a:rPr>
              <a:t>；段内间接寻址：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＝</a:t>
            </a:r>
          </a:p>
          <a:p>
            <a:r>
              <a:rPr lang="zh-CN" altLang="en-US" sz="2400">
                <a:latin typeface="隶书" pitchFamily="49" charset="-122"/>
              </a:rPr>
              <a:t>                          ；</a:t>
            </a:r>
            <a:r>
              <a:rPr lang="en-US" altLang="zh-CN" sz="2400">
                <a:latin typeface="隶书" pitchFamily="49" charset="-122"/>
              </a:rPr>
              <a:t>DS:[BX+SI+20H]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不变</a:t>
            </a:r>
          </a:p>
          <a:p>
            <a:r>
              <a:rPr lang="en-US" altLang="zh-CN" sz="2400">
                <a:latin typeface="隶书" pitchFamily="49" charset="-122"/>
              </a:rPr>
              <a:t>CALL 2500H:1500H   </a:t>
            </a:r>
            <a:r>
              <a:rPr lang="zh-CN" altLang="en-US" sz="2400">
                <a:latin typeface="隶书" pitchFamily="49" charset="-122"/>
              </a:rPr>
              <a:t>；段间直接寻址</a:t>
            </a:r>
          </a:p>
          <a:p>
            <a:r>
              <a:rPr lang="en-US" altLang="zh-CN" sz="2400">
                <a:latin typeface="隶书" pitchFamily="49" charset="-122"/>
              </a:rPr>
              <a:t>CALL FAR PROC_NAME </a:t>
            </a:r>
            <a:r>
              <a:rPr lang="zh-CN" altLang="en-US" sz="2400">
                <a:latin typeface="隶书" pitchFamily="49" charset="-122"/>
              </a:rPr>
              <a:t>；段间直接寻址</a:t>
            </a:r>
          </a:p>
          <a:p>
            <a:r>
              <a:rPr lang="en-US" altLang="zh-CN" sz="2400">
                <a:latin typeface="隶书" pitchFamily="49" charset="-122"/>
              </a:rPr>
              <a:t>CALL DWORD PTR AR[BX][SI]</a:t>
            </a:r>
            <a:r>
              <a:rPr lang="zh-CN" altLang="en-US" sz="2400">
                <a:latin typeface="隶书" pitchFamily="49" charset="-122"/>
              </a:rPr>
              <a:t>；段间间接寻址：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＝</a:t>
            </a:r>
          </a:p>
          <a:p>
            <a:r>
              <a:rPr lang="zh-CN" altLang="en-US" sz="2400">
                <a:latin typeface="隶书" pitchFamily="49" charset="-122"/>
              </a:rPr>
              <a:t>                         ；</a:t>
            </a:r>
            <a:r>
              <a:rPr lang="en-US" altLang="zh-CN" sz="2400">
                <a:latin typeface="隶书" pitchFamily="49" charset="-122"/>
              </a:rPr>
              <a:t>DS:[BX+SI+AR]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＝</a:t>
            </a:r>
          </a:p>
          <a:p>
            <a:r>
              <a:rPr lang="zh-CN" altLang="en-US" sz="2400">
                <a:latin typeface="隶书" pitchFamily="49" charset="-122"/>
              </a:rPr>
              <a:t>                         ；</a:t>
            </a:r>
            <a:r>
              <a:rPr lang="en-US" altLang="zh-CN" sz="2400">
                <a:latin typeface="隶书" pitchFamily="49" charset="-122"/>
              </a:rPr>
              <a:t>DS:[BX+SI+AR+2]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返回指令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(RET)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8313" y="692150"/>
            <a:ext cx="820737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RET </a:t>
            </a:r>
            <a:r>
              <a:rPr lang="en-US" altLang="zh-CN" sz="2400">
                <a:latin typeface="隶书" pitchFamily="49" charset="-122"/>
              </a:rPr>
              <a:t>(n)  </a:t>
            </a:r>
            <a:r>
              <a:rPr lang="zh-CN" altLang="en-US" sz="2400">
                <a:latin typeface="隶书" pitchFamily="49" charset="-122"/>
              </a:rPr>
              <a:t>；指令缺省状态不带返回值</a:t>
            </a:r>
            <a:r>
              <a:rPr lang="en-US" altLang="zh-CN" sz="2400">
                <a:latin typeface="隶书" pitchFamily="49" charset="-122"/>
              </a:rPr>
              <a:t>n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</a:rPr>
              <a:t>表示返回时从堆栈中舍弃的字节数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           ；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</a:rPr>
              <a:t>可以是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</a:rPr>
              <a:t>0FFFFH</a:t>
            </a:r>
            <a:r>
              <a:rPr lang="zh-CN" altLang="en-US" sz="2400">
                <a:latin typeface="隶书" pitchFamily="49" charset="-122"/>
              </a:rPr>
              <a:t>中的任意偶数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返回指令的类型是隐含的，它自动与过程定义时的类型相匹配。返回指令表面上看不出是段内返回还是段间返回，但机器码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指令代码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是不同的。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段内返回指令：</a:t>
            </a:r>
            <a:r>
              <a:rPr lang="en-US" altLang="zh-CN" sz="2400">
                <a:latin typeface="隶书" pitchFamily="49" charset="-122"/>
              </a:rPr>
              <a:t>RET (n)  </a:t>
            </a:r>
            <a:r>
              <a:rPr lang="zh-CN" altLang="en-US" sz="2400">
                <a:latin typeface="隶书" pitchFamily="49" charset="-122"/>
              </a:rPr>
              <a:t>处在本段内子程序的最后一条指令，指令代码为</a:t>
            </a:r>
            <a:r>
              <a:rPr lang="en-US" altLang="zh-CN" sz="2400">
                <a:latin typeface="隶书" pitchFamily="49" charset="-122"/>
              </a:rPr>
              <a:t>C3H</a:t>
            </a:r>
            <a:r>
              <a:rPr lang="zh-CN" altLang="en-US" sz="2400">
                <a:latin typeface="隶书" pitchFamily="49" charset="-122"/>
              </a:rPr>
              <a:t>。其功能为：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IP← SS:[SP]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SP← SP+2+(n)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段间返回指令：</a:t>
            </a:r>
            <a:r>
              <a:rPr lang="en-US" altLang="zh-CN" sz="2400">
                <a:latin typeface="隶书" pitchFamily="49" charset="-122"/>
              </a:rPr>
              <a:t>RET (n)  </a:t>
            </a:r>
            <a:r>
              <a:rPr lang="zh-CN" altLang="en-US" sz="2400">
                <a:latin typeface="隶书" pitchFamily="49" charset="-122"/>
              </a:rPr>
              <a:t>处在另外段中子程序的最后一条指令，指令代码为</a:t>
            </a:r>
            <a:r>
              <a:rPr lang="en-US" altLang="zh-CN" sz="2400">
                <a:latin typeface="隶书" pitchFamily="49" charset="-122"/>
              </a:rPr>
              <a:t>CBH</a:t>
            </a:r>
            <a:r>
              <a:rPr lang="zh-CN" altLang="en-US" sz="2400">
                <a:latin typeface="隶书" pitchFamily="49" charset="-122"/>
              </a:rPr>
              <a:t>。其功能为：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IP← SS:[SP]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CS← SS:[SP+2]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SP← SP+4+(n)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7" name="Rectangle 5"/>
          <p:cNvSpPr>
            <a:spLocks noChangeArrowheads="1"/>
          </p:cNvSpPr>
          <p:nvPr/>
        </p:nvSpPr>
        <p:spPr bwMode="auto">
          <a:xfrm>
            <a:off x="395288" y="333375"/>
            <a:ext cx="4608512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zh-CN" altLang="en-US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例：</a:t>
            </a:r>
          </a:p>
          <a:p>
            <a:pPr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CODE SEGMENT </a:t>
            </a:r>
          </a:p>
          <a:p>
            <a:pPr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ASSUME CS:CODE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START:MOV AX,1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	MOV CX,3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 	CALL S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	MOV BX,AX    </a:t>
            </a:r>
            <a:r>
              <a:rPr lang="zh-CN" altLang="en-US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；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cs typeface="Courier New" pitchFamily="49" charset="0"/>
              </a:rPr>
              <a:t>(BX) = ?</a:t>
            </a: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 	MOV AX,4C00H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 	INT 21H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S:ADD AX,AX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 	LOOP S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	RET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CODE ENDS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r>
              <a:rPr lang="en-US" altLang="zh-CN" sz="2400">
                <a:solidFill>
                  <a:srgbClr val="000000"/>
                </a:solidFill>
                <a:latin typeface="隶书" pitchFamily="49" charset="-122"/>
                <a:cs typeface="Courier New" pitchFamily="49" charset="0"/>
              </a:rPr>
              <a:t>     END START</a:t>
            </a:r>
            <a:endParaRPr lang="en-US" altLang="zh-CN" sz="2400">
              <a:latin typeface="隶书" pitchFamily="49" charset="-122"/>
              <a:cs typeface="Courier New" pitchFamily="49" charset="0"/>
            </a:endParaRPr>
          </a:p>
          <a:p>
            <a:pPr eaLnBrk="0" hangingPunct="0">
              <a:lnSpc>
                <a:spcPct val="85000"/>
              </a:lnSpc>
              <a:tabLst>
                <a:tab pos="914400" algn="l"/>
              </a:tabLst>
              <a:defRPr/>
            </a:pPr>
            <a:endParaRPr lang="en-US" altLang="zh-CN" sz="2400">
              <a:latin typeface="隶书" pitchFamily="49" charset="-122"/>
              <a:cs typeface="Courier New" pitchFamily="49" charset="0"/>
            </a:endParaRPr>
          </a:p>
        </p:txBody>
      </p:sp>
      <p:sp>
        <p:nvSpPr>
          <p:cNvPr id="392199" name="Rectangle 7"/>
          <p:cNvSpPr>
            <a:spLocks noChangeArrowheads="1"/>
          </p:cNvSpPr>
          <p:nvPr/>
        </p:nvSpPr>
        <p:spPr bwMode="auto">
          <a:xfrm>
            <a:off x="4932363" y="476250"/>
            <a:ext cx="3814762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indent="-271463"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程序的主要过程：</a:t>
            </a:r>
          </a:p>
          <a:p>
            <a:pPr marL="271463" indent="-271463"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执行</a:t>
            </a:r>
            <a:r>
              <a:rPr lang="en-US" altLang="zh-CN" sz="2400">
                <a:latin typeface="隶书" pitchFamily="49" charset="-122"/>
              </a:rPr>
              <a:t>CALL S</a:t>
            </a:r>
            <a:r>
              <a:rPr lang="zh-CN" altLang="en-US" sz="2400">
                <a:latin typeface="隶书" pitchFamily="49" charset="-122"/>
              </a:rPr>
              <a:t>指令，将当前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值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指令</a:t>
            </a:r>
            <a:r>
              <a:rPr lang="en-US" altLang="zh-CN" sz="2400">
                <a:latin typeface="隶书" pitchFamily="49" charset="-122"/>
              </a:rPr>
              <a:t>MOV BX,AX</a:t>
            </a:r>
            <a:r>
              <a:rPr lang="zh-CN" altLang="en-US" sz="2400">
                <a:latin typeface="隶书" pitchFamily="49" charset="-122"/>
              </a:rPr>
              <a:t>的偏移地址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压栈，并将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的值改变为标号</a:t>
            </a:r>
            <a:r>
              <a:rPr lang="en-US" altLang="zh-CN" sz="2400">
                <a:latin typeface="隶书" pitchFamily="49" charset="-122"/>
              </a:rPr>
              <a:t>S</a:t>
            </a:r>
            <a:r>
              <a:rPr lang="zh-CN" altLang="en-US" sz="2400">
                <a:latin typeface="隶书" pitchFamily="49" charset="-122"/>
              </a:rPr>
              <a:t>处的偏移地址；</a:t>
            </a:r>
          </a:p>
          <a:p>
            <a:pPr marL="271463" indent="-271463"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从标号</a:t>
            </a:r>
            <a:r>
              <a:rPr lang="en-US" altLang="zh-CN" sz="2400">
                <a:latin typeface="隶书" pitchFamily="49" charset="-122"/>
              </a:rPr>
              <a:t>S</a:t>
            </a:r>
            <a:r>
              <a:rPr lang="zh-CN" altLang="en-US" sz="2400">
                <a:latin typeface="隶书" pitchFamily="49" charset="-122"/>
              </a:rPr>
              <a:t>处开始执行指令，</a:t>
            </a:r>
            <a:r>
              <a:rPr lang="en-US" altLang="zh-CN" sz="2400">
                <a:latin typeface="隶书" pitchFamily="49" charset="-122"/>
              </a:rPr>
              <a:t>LOOP</a:t>
            </a:r>
            <a:r>
              <a:rPr lang="zh-CN" altLang="en-US" sz="2400">
                <a:latin typeface="隶书" pitchFamily="49" charset="-122"/>
              </a:rPr>
              <a:t>循环完毕，</a:t>
            </a:r>
            <a:r>
              <a:rPr lang="en-US" altLang="zh-CN" sz="2400">
                <a:latin typeface="隶书" pitchFamily="49" charset="-122"/>
              </a:rPr>
              <a:t>(AX)=8</a:t>
            </a:r>
            <a:r>
              <a:rPr lang="zh-CN" altLang="en-US" sz="2400">
                <a:latin typeface="隶书" pitchFamily="49" charset="-122"/>
              </a:rPr>
              <a:t>；</a:t>
            </a:r>
          </a:p>
          <a:p>
            <a:pPr marL="271463" indent="-271463"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执行</a:t>
            </a:r>
            <a:r>
              <a:rPr lang="en-US" altLang="zh-CN" sz="2400">
                <a:latin typeface="隶书" pitchFamily="49" charset="-122"/>
              </a:rPr>
              <a:t>RET</a:t>
            </a:r>
            <a:r>
              <a:rPr lang="zh-CN" altLang="en-US" sz="2400">
                <a:latin typeface="隶书" pitchFamily="49" charset="-122"/>
              </a:rPr>
              <a:t>指令，从栈中弹出一个值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即</a:t>
            </a:r>
            <a:r>
              <a:rPr lang="en-US" altLang="zh-CN" sz="2400">
                <a:latin typeface="隶书" pitchFamily="49" charset="-122"/>
              </a:rPr>
              <a:t>CALL</a:t>
            </a:r>
            <a:r>
              <a:rPr lang="zh-CN" altLang="en-US" sz="2400">
                <a:latin typeface="隶书" pitchFamily="49" charset="-122"/>
              </a:rPr>
              <a:t>先前压入的</a:t>
            </a:r>
            <a:r>
              <a:rPr lang="en-US" altLang="zh-CN" sz="2400">
                <a:latin typeface="隶书" pitchFamily="49" charset="-122"/>
              </a:rPr>
              <a:t>MOV BX,AX</a:t>
            </a:r>
            <a:r>
              <a:rPr lang="zh-CN" altLang="en-US" sz="2400">
                <a:latin typeface="隶书" pitchFamily="49" charset="-122"/>
              </a:rPr>
              <a:t>指令的偏移地址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送入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中。则</a:t>
            </a:r>
            <a:r>
              <a:rPr lang="en-US" altLang="zh-CN" sz="2400">
                <a:latin typeface="隶书" pitchFamily="49" charset="-122"/>
              </a:rPr>
              <a:t>CS:IP</a:t>
            </a:r>
            <a:r>
              <a:rPr lang="zh-CN" altLang="en-US" sz="2400">
                <a:latin typeface="隶书" pitchFamily="49" charset="-122"/>
              </a:rPr>
              <a:t>指向指令</a:t>
            </a:r>
            <a:r>
              <a:rPr lang="en-US" altLang="zh-CN" sz="2400">
                <a:latin typeface="隶书" pitchFamily="49" charset="-122"/>
              </a:rPr>
              <a:t>MOV BX,AX</a:t>
            </a:r>
            <a:r>
              <a:rPr lang="zh-CN" altLang="en-US" sz="2400">
                <a:latin typeface="隶书" pitchFamily="49" charset="-122"/>
              </a:rPr>
              <a:t>；</a:t>
            </a:r>
          </a:p>
          <a:p>
            <a:pPr marL="271463" indent="-271463"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从</a:t>
            </a:r>
            <a:r>
              <a:rPr lang="en-US" altLang="zh-CN" sz="2400">
                <a:latin typeface="隶书" pitchFamily="49" charset="-122"/>
              </a:rPr>
              <a:t>MOV BX,AX</a:t>
            </a:r>
            <a:r>
              <a:rPr lang="zh-CN" altLang="en-US" sz="2400">
                <a:latin typeface="隶书" pitchFamily="49" charset="-122"/>
              </a:rPr>
              <a:t>开始执行指令，直至完成。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684213" y="47466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中断类指令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14691" name="Text Box 8"/>
          <p:cNvSpPr txBox="1">
            <a:spLocks noChangeArrowheads="1"/>
          </p:cNvSpPr>
          <p:nvPr/>
        </p:nvSpPr>
        <p:spPr bwMode="auto">
          <a:xfrm>
            <a:off x="2411413" y="1890713"/>
            <a:ext cx="136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主程序</a:t>
            </a:r>
          </a:p>
        </p:txBody>
      </p:sp>
      <p:sp>
        <p:nvSpPr>
          <p:cNvPr id="114692" name="Line 11"/>
          <p:cNvSpPr>
            <a:spLocks noChangeShapeType="1"/>
          </p:cNvSpPr>
          <p:nvPr/>
        </p:nvSpPr>
        <p:spPr bwMode="auto">
          <a:xfrm>
            <a:off x="2122488" y="2105025"/>
            <a:ext cx="0" cy="3124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3" name="Line 12"/>
          <p:cNvSpPr>
            <a:spLocks noChangeShapeType="1"/>
          </p:cNvSpPr>
          <p:nvPr/>
        </p:nvSpPr>
        <p:spPr bwMode="auto">
          <a:xfrm>
            <a:off x="3997325" y="2105025"/>
            <a:ext cx="0" cy="3124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4" name="Line 13"/>
          <p:cNvSpPr>
            <a:spLocks noChangeShapeType="1"/>
          </p:cNvSpPr>
          <p:nvPr/>
        </p:nvSpPr>
        <p:spPr bwMode="auto">
          <a:xfrm>
            <a:off x="2122488" y="23939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5" name="Line 14"/>
          <p:cNvSpPr>
            <a:spLocks noChangeShapeType="1"/>
          </p:cNvSpPr>
          <p:nvPr/>
        </p:nvSpPr>
        <p:spPr bwMode="auto">
          <a:xfrm>
            <a:off x="2122488" y="2752725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6" name="Line 15"/>
          <p:cNvSpPr>
            <a:spLocks noChangeShapeType="1"/>
          </p:cNvSpPr>
          <p:nvPr/>
        </p:nvSpPr>
        <p:spPr bwMode="auto">
          <a:xfrm>
            <a:off x="2122488" y="3113088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7" name="Line 16"/>
          <p:cNvSpPr>
            <a:spLocks noChangeShapeType="1"/>
          </p:cNvSpPr>
          <p:nvPr/>
        </p:nvSpPr>
        <p:spPr bwMode="auto">
          <a:xfrm>
            <a:off x="2122488" y="34734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8" name="Line 17"/>
          <p:cNvSpPr>
            <a:spLocks noChangeShapeType="1"/>
          </p:cNvSpPr>
          <p:nvPr/>
        </p:nvSpPr>
        <p:spPr bwMode="auto">
          <a:xfrm>
            <a:off x="2122488" y="3833813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699" name="Line 18"/>
          <p:cNvSpPr>
            <a:spLocks noChangeShapeType="1"/>
          </p:cNvSpPr>
          <p:nvPr/>
        </p:nvSpPr>
        <p:spPr bwMode="auto">
          <a:xfrm>
            <a:off x="2122488" y="4194175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0" name="Line 19"/>
          <p:cNvSpPr>
            <a:spLocks noChangeShapeType="1"/>
          </p:cNvSpPr>
          <p:nvPr/>
        </p:nvSpPr>
        <p:spPr bwMode="auto">
          <a:xfrm>
            <a:off x="2122488" y="45529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1" name="Line 20"/>
          <p:cNvSpPr>
            <a:spLocks noChangeShapeType="1"/>
          </p:cNvSpPr>
          <p:nvPr/>
        </p:nvSpPr>
        <p:spPr bwMode="auto">
          <a:xfrm>
            <a:off x="2122488" y="4913313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2" name="Text Box 21"/>
          <p:cNvSpPr txBox="1">
            <a:spLocks noChangeArrowheads="1"/>
          </p:cNvSpPr>
          <p:nvPr/>
        </p:nvSpPr>
        <p:spPr bwMode="auto">
          <a:xfrm>
            <a:off x="6872288" y="1671638"/>
            <a:ext cx="1300162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中断服务程序</a:t>
            </a:r>
          </a:p>
        </p:txBody>
      </p:sp>
      <p:sp>
        <p:nvSpPr>
          <p:cNvPr id="114703" name="Text Box 23"/>
          <p:cNvSpPr txBox="1">
            <a:spLocks noChangeArrowheads="1"/>
          </p:cNvSpPr>
          <p:nvPr/>
        </p:nvSpPr>
        <p:spPr bwMode="auto">
          <a:xfrm>
            <a:off x="3995738" y="188913"/>
            <a:ext cx="368935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SS:[SP]←FR,SP←SP-2</a:t>
            </a:r>
          </a:p>
          <a:p>
            <a:r>
              <a:rPr lang="en-US" altLang="zh-CN" sz="2400">
                <a:latin typeface="隶书" pitchFamily="49" charset="-122"/>
              </a:rPr>
              <a:t>IF=TF=0</a:t>
            </a:r>
          </a:p>
          <a:p>
            <a:r>
              <a:rPr lang="en-US" altLang="zh-CN" sz="2400">
                <a:latin typeface="隶书" pitchFamily="49" charset="-122"/>
              </a:rPr>
              <a:t>SS:[SP]←</a:t>
            </a:r>
            <a:r>
              <a:rPr lang="zh-CN" altLang="en-US" sz="2400">
                <a:latin typeface="隶书" pitchFamily="49" charset="-122"/>
              </a:rPr>
              <a:t>断点</a:t>
            </a:r>
            <a:r>
              <a:rPr lang="en-US" altLang="zh-CN" sz="2400">
                <a:latin typeface="隶书" pitchFamily="49" charset="-122"/>
              </a:rPr>
              <a:t>,SP←SP-4 </a:t>
            </a:r>
          </a:p>
          <a:p>
            <a:r>
              <a:rPr lang="zh-CN" altLang="en-US" sz="2400">
                <a:latin typeface="隶书" pitchFamily="49" charset="-122"/>
              </a:rPr>
              <a:t>获取</a:t>
            </a:r>
            <a:r>
              <a:rPr lang="en-US" altLang="zh-CN" sz="2400">
                <a:latin typeface="隶书" pitchFamily="49" charset="-122"/>
              </a:rPr>
              <a:t>n</a:t>
            </a:r>
          </a:p>
          <a:p>
            <a:r>
              <a:rPr lang="en-US" altLang="zh-CN" sz="2400">
                <a:latin typeface="隶书" pitchFamily="49" charset="-122"/>
              </a:rPr>
              <a:t>IP←0000H:[4n]</a:t>
            </a:r>
          </a:p>
          <a:p>
            <a:r>
              <a:rPr lang="en-US" altLang="zh-CN" sz="2400">
                <a:latin typeface="隶书" pitchFamily="49" charset="-122"/>
              </a:rPr>
              <a:t>CS←0000H:[4n+2]</a:t>
            </a:r>
          </a:p>
        </p:txBody>
      </p:sp>
      <p:sp>
        <p:nvSpPr>
          <p:cNvPr id="114704" name="Line 24"/>
          <p:cNvSpPr>
            <a:spLocks noChangeShapeType="1"/>
          </p:cNvSpPr>
          <p:nvPr/>
        </p:nvSpPr>
        <p:spPr bwMode="auto">
          <a:xfrm>
            <a:off x="6511925" y="2105025"/>
            <a:ext cx="0" cy="3124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5" name="Line 25"/>
          <p:cNvSpPr>
            <a:spLocks noChangeShapeType="1"/>
          </p:cNvSpPr>
          <p:nvPr/>
        </p:nvSpPr>
        <p:spPr bwMode="auto">
          <a:xfrm>
            <a:off x="8386763" y="2105025"/>
            <a:ext cx="0" cy="3124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6" name="Line 26"/>
          <p:cNvSpPr>
            <a:spLocks noChangeShapeType="1"/>
          </p:cNvSpPr>
          <p:nvPr/>
        </p:nvSpPr>
        <p:spPr bwMode="auto">
          <a:xfrm>
            <a:off x="6511925" y="23939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7" name="Line 27"/>
          <p:cNvSpPr>
            <a:spLocks noChangeShapeType="1"/>
          </p:cNvSpPr>
          <p:nvPr/>
        </p:nvSpPr>
        <p:spPr bwMode="auto">
          <a:xfrm>
            <a:off x="6511925" y="2752725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8" name="Line 28"/>
          <p:cNvSpPr>
            <a:spLocks noChangeShapeType="1"/>
          </p:cNvSpPr>
          <p:nvPr/>
        </p:nvSpPr>
        <p:spPr bwMode="auto">
          <a:xfrm>
            <a:off x="6511925" y="3113088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09" name="Line 29"/>
          <p:cNvSpPr>
            <a:spLocks noChangeShapeType="1"/>
          </p:cNvSpPr>
          <p:nvPr/>
        </p:nvSpPr>
        <p:spPr bwMode="auto">
          <a:xfrm>
            <a:off x="6511925" y="34734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10" name="Line 30"/>
          <p:cNvSpPr>
            <a:spLocks noChangeShapeType="1"/>
          </p:cNvSpPr>
          <p:nvPr/>
        </p:nvSpPr>
        <p:spPr bwMode="auto">
          <a:xfrm>
            <a:off x="6511925" y="3833813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11" name="Line 31"/>
          <p:cNvSpPr>
            <a:spLocks noChangeShapeType="1"/>
          </p:cNvSpPr>
          <p:nvPr/>
        </p:nvSpPr>
        <p:spPr bwMode="auto">
          <a:xfrm>
            <a:off x="6511925" y="4194175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12" name="Line 32"/>
          <p:cNvSpPr>
            <a:spLocks noChangeShapeType="1"/>
          </p:cNvSpPr>
          <p:nvPr/>
        </p:nvSpPr>
        <p:spPr bwMode="auto">
          <a:xfrm>
            <a:off x="6511925" y="4552950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13" name="Line 33"/>
          <p:cNvSpPr>
            <a:spLocks noChangeShapeType="1"/>
          </p:cNvSpPr>
          <p:nvPr/>
        </p:nvSpPr>
        <p:spPr bwMode="auto">
          <a:xfrm>
            <a:off x="6511925" y="4913313"/>
            <a:ext cx="1873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92075" tIns="46038" rIns="92075" bIns="46038" anchor="b"/>
          <a:lstStyle/>
          <a:p>
            <a:endParaRPr lang="zh-CN" altLang="en-US"/>
          </a:p>
        </p:txBody>
      </p:sp>
      <p:sp>
        <p:nvSpPr>
          <p:cNvPr id="114714" name="Text Box 34"/>
          <p:cNvSpPr txBox="1">
            <a:spLocks noChangeArrowheads="1"/>
          </p:cNvSpPr>
          <p:nvPr/>
        </p:nvSpPr>
        <p:spPr bwMode="auto">
          <a:xfrm>
            <a:off x="7091363" y="4527550"/>
            <a:ext cx="877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r>
              <a:rPr lang="en-US" altLang="zh-CN" sz="2400">
                <a:ea typeface="宋体" charset="-122"/>
              </a:rPr>
              <a:t>IRET</a:t>
            </a:r>
          </a:p>
        </p:txBody>
      </p:sp>
      <p:sp>
        <p:nvSpPr>
          <p:cNvPr id="114715" name="Line 35"/>
          <p:cNvSpPr>
            <a:spLocks noChangeShapeType="1"/>
          </p:cNvSpPr>
          <p:nvPr/>
        </p:nvSpPr>
        <p:spPr bwMode="auto">
          <a:xfrm flipH="1" flipV="1">
            <a:off x="4067175" y="3689350"/>
            <a:ext cx="237648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6" name="Line 36"/>
          <p:cNvSpPr>
            <a:spLocks noChangeShapeType="1"/>
          </p:cNvSpPr>
          <p:nvPr/>
        </p:nvSpPr>
        <p:spPr bwMode="auto">
          <a:xfrm flipV="1">
            <a:off x="4067175" y="2536825"/>
            <a:ext cx="23764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17" name="Text Box 37"/>
          <p:cNvSpPr txBox="1">
            <a:spLocks noChangeArrowheads="1"/>
          </p:cNvSpPr>
          <p:nvPr/>
        </p:nvSpPr>
        <p:spPr bwMode="auto">
          <a:xfrm>
            <a:off x="611188" y="3406775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XXXX:XXXX</a:t>
            </a:r>
          </a:p>
        </p:txBody>
      </p:sp>
      <p:sp>
        <p:nvSpPr>
          <p:cNvPr id="114718" name="Oval 38"/>
          <p:cNvSpPr>
            <a:spLocks noChangeArrowheads="1"/>
          </p:cNvSpPr>
          <p:nvPr/>
        </p:nvSpPr>
        <p:spPr bwMode="auto">
          <a:xfrm>
            <a:off x="250825" y="4292600"/>
            <a:ext cx="1150938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latin typeface="Times New Roman" pitchFamily="18" charset="0"/>
              </a:rPr>
              <a:t>断点</a:t>
            </a:r>
          </a:p>
        </p:txBody>
      </p:sp>
      <p:sp>
        <p:nvSpPr>
          <p:cNvPr id="114719" name="Line 39"/>
          <p:cNvSpPr>
            <a:spLocks noChangeShapeType="1"/>
          </p:cNvSpPr>
          <p:nvPr/>
        </p:nvSpPr>
        <p:spPr bwMode="auto">
          <a:xfrm flipV="1">
            <a:off x="1042988" y="3789363"/>
            <a:ext cx="433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20" name="Oval 40"/>
          <p:cNvSpPr>
            <a:spLocks noChangeArrowheads="1"/>
          </p:cNvSpPr>
          <p:nvPr/>
        </p:nvSpPr>
        <p:spPr bwMode="auto">
          <a:xfrm>
            <a:off x="466725" y="2420938"/>
            <a:ext cx="1150938" cy="3587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400">
                <a:latin typeface="Times New Roman" pitchFamily="18" charset="0"/>
              </a:rPr>
              <a:t>中断源</a:t>
            </a:r>
          </a:p>
        </p:txBody>
      </p:sp>
      <p:sp>
        <p:nvSpPr>
          <p:cNvPr id="114721" name="Line 41"/>
          <p:cNvSpPr>
            <a:spLocks noChangeShapeType="1"/>
          </p:cNvSpPr>
          <p:nvPr/>
        </p:nvSpPr>
        <p:spPr bwMode="auto">
          <a:xfrm>
            <a:off x="1258888" y="2852738"/>
            <a:ext cx="722312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22" name="Text Box 42"/>
          <p:cNvSpPr txBox="1">
            <a:spLocks noChangeArrowheads="1"/>
          </p:cNvSpPr>
          <p:nvPr/>
        </p:nvSpPr>
        <p:spPr bwMode="auto">
          <a:xfrm>
            <a:off x="4140200" y="4540250"/>
            <a:ext cx="2165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b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IP←SS:[SP]</a:t>
            </a:r>
          </a:p>
          <a:p>
            <a:r>
              <a:rPr lang="en-US" altLang="zh-CN" sz="2400">
                <a:latin typeface="隶书" pitchFamily="49" charset="-122"/>
              </a:rPr>
              <a:t>CS←</a:t>
            </a:r>
            <a:r>
              <a:rPr lang="en-US" altLang="en-US" sz="2400">
                <a:latin typeface="隶书" pitchFamily="49" charset="-122"/>
              </a:rPr>
              <a:t>SS:[SP</a:t>
            </a:r>
            <a:r>
              <a:rPr lang="en-US" altLang="zh-CN" sz="2400">
                <a:latin typeface="隶书" pitchFamily="49" charset="-122"/>
              </a:rPr>
              <a:t>+2</a:t>
            </a:r>
            <a:r>
              <a:rPr lang="en-US" altLang="en-US" sz="2400">
                <a:latin typeface="隶书" pitchFamily="49" charset="-122"/>
              </a:rPr>
              <a:t>]</a:t>
            </a:r>
            <a:endParaRPr lang="en-US" altLang="zh-CN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FR←</a:t>
            </a:r>
            <a:r>
              <a:rPr lang="en-US" altLang="en-US" sz="2400">
                <a:latin typeface="隶书" pitchFamily="49" charset="-122"/>
              </a:rPr>
              <a:t>SS:[SP</a:t>
            </a:r>
            <a:r>
              <a:rPr lang="en-US" altLang="zh-CN" sz="2400">
                <a:latin typeface="隶书" pitchFamily="49" charset="-122"/>
              </a:rPr>
              <a:t>+4</a:t>
            </a:r>
            <a:r>
              <a:rPr lang="en-US" altLang="en-US" sz="2400">
                <a:latin typeface="隶书" pitchFamily="49" charset="-122"/>
              </a:rPr>
              <a:t>]</a:t>
            </a:r>
            <a:endParaRPr lang="en-US" altLang="zh-CN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SP←SP+6</a:t>
            </a:r>
          </a:p>
        </p:txBody>
      </p:sp>
      <p:sp>
        <p:nvSpPr>
          <p:cNvPr id="114723" name="Text Box 43"/>
          <p:cNvSpPr txBox="1">
            <a:spLocks noChangeArrowheads="1"/>
          </p:cNvSpPr>
          <p:nvPr/>
        </p:nvSpPr>
        <p:spPr bwMode="auto">
          <a:xfrm>
            <a:off x="468313" y="6067425"/>
            <a:ext cx="826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80x86</a:t>
            </a:r>
            <a:r>
              <a:rPr lang="zh-CN" altLang="en-US" sz="2400">
                <a:latin typeface="隶书" pitchFamily="49" charset="-122"/>
              </a:rPr>
              <a:t>中断分为软件中断和硬件中断，中断指令属于软件中断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468313" y="692150"/>
            <a:ext cx="820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INT </a:t>
            </a:r>
            <a:r>
              <a:rPr lang="en-US" altLang="zh-CN" sz="2400">
                <a:latin typeface="隶书" pitchFamily="49" charset="-122"/>
              </a:rPr>
              <a:t>n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</a:rPr>
              <a:t>表示中断类型码，</a:t>
            </a:r>
            <a:r>
              <a:rPr lang="zh-CN" altLang="zh-CN" sz="2400">
                <a:latin typeface="隶书" pitchFamily="49" charset="-122"/>
              </a:rPr>
              <a:t>可</a:t>
            </a:r>
            <a:r>
              <a:rPr lang="zh-CN" altLang="en-US" sz="2400">
                <a:latin typeface="隶书" pitchFamily="49" charset="-122"/>
              </a:rPr>
              <a:t>为</a:t>
            </a:r>
            <a:r>
              <a:rPr lang="zh-CN" altLang="zh-CN" sz="2400">
                <a:latin typeface="隶书" pitchFamily="49" charset="-122"/>
              </a:rPr>
              <a:t>0</a:t>
            </a:r>
            <a:r>
              <a:rPr lang="zh-CN" altLang="zh-CN" sz="2400">
                <a:latin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</a:rPr>
              <a:t>255</a:t>
            </a:r>
            <a:r>
              <a:rPr lang="zh-CN" altLang="zh-CN" sz="2400">
                <a:latin typeface="隶书" pitchFamily="49" charset="-122"/>
              </a:rPr>
              <a:t>中的任意数</a:t>
            </a:r>
            <a:r>
              <a:rPr lang="zh-CN" altLang="en-US" sz="2400">
                <a:latin typeface="隶书" pitchFamily="49" charset="-122"/>
              </a:rPr>
              <a:t>。    </a:t>
            </a:r>
            <a:endParaRPr lang="zh-CN" altLang="zh-CN" sz="2400">
              <a:latin typeface="隶书" pitchFamily="49" charset="-122"/>
            </a:endParaRP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684213" y="187325"/>
            <a:ext cx="27352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中断指令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(INT)   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468313" y="1665288"/>
            <a:ext cx="820737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检测</a:t>
            </a:r>
            <a:r>
              <a:rPr lang="en-US" altLang="zh-CN" sz="2400" dirty="0">
                <a:latin typeface="隶书" pitchFamily="49" charset="-122"/>
              </a:rPr>
              <a:t>OF</a:t>
            </a:r>
            <a:r>
              <a:rPr lang="zh-CN" altLang="en-US" sz="2400" dirty="0">
                <a:latin typeface="隶书" pitchFamily="49" charset="-122"/>
              </a:rPr>
              <a:t>，如果</a:t>
            </a:r>
            <a:r>
              <a:rPr lang="en-US" altLang="zh-CN" sz="2400" dirty="0">
                <a:latin typeface="隶书" pitchFamily="49" charset="-122"/>
              </a:rPr>
              <a:t>OF=1</a:t>
            </a:r>
            <a:r>
              <a:rPr lang="zh-CN" altLang="en-US" sz="2400" dirty="0">
                <a:latin typeface="隶书" pitchFamily="49" charset="-122"/>
              </a:rPr>
              <a:t>，启动中断过程</a:t>
            </a:r>
            <a:r>
              <a:rPr lang="en-US" altLang="zh-CN" sz="2400" dirty="0" smtClean="0">
                <a:latin typeface="隶书" pitchFamily="49" charset="-122"/>
              </a:rPr>
              <a:t>(INT </a:t>
            </a:r>
            <a:r>
              <a:rPr lang="en-US" altLang="zh-CN" sz="2400" dirty="0">
                <a:latin typeface="隶书" pitchFamily="49" charset="-122"/>
              </a:rPr>
              <a:t>4)</a:t>
            </a:r>
            <a:r>
              <a:rPr lang="zh-CN" altLang="en-US" sz="2400" dirty="0">
                <a:latin typeface="隶书" pitchFamily="49" charset="-122"/>
              </a:rPr>
              <a:t>；如果</a:t>
            </a:r>
            <a:r>
              <a:rPr lang="en-US" altLang="zh-CN" sz="2400" dirty="0">
                <a:latin typeface="隶书" pitchFamily="49" charset="-122"/>
              </a:rPr>
              <a:t>OF=0</a:t>
            </a:r>
            <a:r>
              <a:rPr lang="zh-CN" altLang="en-US" sz="2400" dirty="0">
                <a:latin typeface="隶书" pitchFamily="49" charset="-122"/>
              </a:rPr>
              <a:t>，无操作。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zh-CN" altLang="zh-CN" sz="2400" dirty="0">
                <a:solidFill>
                  <a:srgbClr val="0000FF"/>
                </a:solidFill>
                <a:latin typeface="隶书" pitchFamily="49" charset="-122"/>
              </a:rPr>
              <a:t>中断指令会自动完成如下工作：</a:t>
            </a:r>
          </a:p>
          <a:p>
            <a:pPr>
              <a:defRPr/>
            </a:pPr>
            <a:r>
              <a:rPr lang="zh-CN" altLang="zh-CN" sz="2400" dirty="0">
                <a:latin typeface="隶书" pitchFamily="49" charset="-122"/>
              </a:rPr>
              <a:t>    1、FR压栈</a:t>
            </a:r>
          </a:p>
          <a:p>
            <a:pPr>
              <a:defRPr/>
            </a:pPr>
            <a:r>
              <a:rPr lang="zh-CN" altLang="zh-CN" sz="2400" dirty="0">
                <a:latin typeface="隶书" pitchFamily="49" charset="-122"/>
              </a:rPr>
              <a:t>    2、IF、TF清零</a:t>
            </a:r>
          </a:p>
          <a:p>
            <a:pPr>
              <a:defRPr/>
            </a:pPr>
            <a:r>
              <a:rPr lang="zh-CN" altLang="zh-CN" sz="2400" dirty="0">
                <a:latin typeface="隶书" pitchFamily="49" charset="-122"/>
              </a:rPr>
              <a:t>    3、断点压栈</a:t>
            </a:r>
          </a:p>
          <a:p>
            <a:pPr>
              <a:defRPr/>
            </a:pPr>
            <a:r>
              <a:rPr lang="zh-CN" altLang="zh-CN" sz="2400" dirty="0">
                <a:latin typeface="隶书" pitchFamily="49" charset="-122"/>
              </a:rPr>
              <a:t>    4、根据中断类型码定位中断服务程序入口地址，并设定CS和IP</a:t>
            </a:r>
          </a:p>
          <a:p>
            <a:pPr>
              <a:defRPr/>
            </a:pPr>
            <a:endParaRPr lang="zh-CN" altLang="zh-CN" sz="2400" dirty="0">
              <a:latin typeface="隶书" pitchFamily="49" charset="-122"/>
            </a:endParaRPr>
          </a:p>
        </p:txBody>
      </p:sp>
      <p:sp>
        <p:nvSpPr>
          <p:cNvPr id="370695" name="Rectangle 7"/>
          <p:cNvSpPr>
            <a:spLocks noChangeArrowheads="1"/>
          </p:cNvSpPr>
          <p:nvPr/>
        </p:nvSpPr>
        <p:spPr bwMode="auto">
          <a:xfrm>
            <a:off x="684213" y="1160463"/>
            <a:ext cx="50403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溢出中断指令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INTO)   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0696" name="Rectangle 8"/>
          <p:cNvSpPr>
            <a:spLocks noChangeArrowheads="1"/>
          </p:cNvSpPr>
          <p:nvPr/>
        </p:nvSpPr>
        <p:spPr bwMode="auto">
          <a:xfrm>
            <a:off x="468313" y="5589588"/>
            <a:ext cx="820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IRET </a:t>
            </a:r>
            <a:r>
              <a:rPr lang="zh-CN" altLang="en-US" sz="2400">
                <a:latin typeface="隶书" pitchFamily="49" charset="-122"/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用于中断程序的末尾，自动完成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出栈，和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出栈。</a:t>
            </a:r>
            <a:endParaRPr lang="zh-CN" altLang="zh-CN" sz="2400" dirty="0">
              <a:latin typeface="隶书" pitchFamily="49" charset="-122"/>
            </a:endParaRPr>
          </a:p>
        </p:txBody>
      </p:sp>
      <p:sp>
        <p:nvSpPr>
          <p:cNvPr id="370697" name="Rectangle 9"/>
          <p:cNvSpPr>
            <a:spLocks noChangeArrowheads="1"/>
          </p:cNvSpPr>
          <p:nvPr/>
        </p:nvSpPr>
        <p:spPr bwMode="auto">
          <a:xfrm>
            <a:off x="684213" y="5084763"/>
            <a:ext cx="50403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中断返回指令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(IRET)   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468313" y="225425"/>
            <a:ext cx="820737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中断指令</a:t>
            </a:r>
            <a:r>
              <a:rPr lang="en-US" altLang="zh-CN" sz="2400">
                <a:latin typeface="隶书" pitchFamily="49" charset="-122"/>
              </a:rPr>
              <a:t>(INT n)</a:t>
            </a:r>
            <a:r>
              <a:rPr lang="zh-CN" altLang="en-US" sz="2400">
                <a:latin typeface="隶书" pitchFamily="49" charset="-122"/>
              </a:rPr>
              <a:t>可以有</a:t>
            </a:r>
            <a:r>
              <a:rPr lang="en-US" altLang="zh-CN" sz="2400">
                <a:latin typeface="隶书" pitchFamily="49" charset="-122"/>
              </a:rPr>
              <a:t>256</a:t>
            </a:r>
            <a:r>
              <a:rPr lang="zh-CN" altLang="en-US" sz="2400">
                <a:latin typeface="隶书" pitchFamily="49" charset="-122"/>
              </a:rPr>
              <a:t>条</a:t>
            </a:r>
            <a:r>
              <a:rPr lang="en-US" altLang="zh-CN" sz="2400">
                <a:latin typeface="隶书" pitchFamily="49" charset="-122"/>
              </a:rPr>
              <a:t>(n=0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  <a:cs typeface="Arial" pitchFamily="34" charset="0"/>
              </a:rPr>
              <a:t>255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，实际上</a:t>
            </a:r>
            <a:r>
              <a:rPr lang="en-US" altLang="zh-CN" sz="2400">
                <a:latin typeface="隶书" pitchFamily="49" charset="-122"/>
              </a:rPr>
              <a:t>80x86</a:t>
            </a:r>
            <a:r>
              <a:rPr lang="zh-CN" altLang="en-US" sz="2400">
                <a:latin typeface="隶书" pitchFamily="49" charset="-122"/>
              </a:rPr>
              <a:t>系统中有一些已经被系统定义了，其中包括：除零中断、</a:t>
            </a:r>
            <a:r>
              <a:rPr lang="en-US" altLang="zh-CN" sz="2400">
                <a:latin typeface="隶书" pitchFamily="49" charset="-122"/>
              </a:rPr>
              <a:t>BIOS</a:t>
            </a:r>
            <a:r>
              <a:rPr lang="zh-CN" altLang="en-US" sz="2400">
                <a:latin typeface="隶书" pitchFamily="49" charset="-122"/>
              </a:rPr>
              <a:t>系统功能调用、</a:t>
            </a:r>
            <a:r>
              <a:rPr lang="en-US" altLang="zh-CN" sz="2400">
                <a:latin typeface="隶书" pitchFamily="49" charset="-122"/>
              </a:rPr>
              <a:t>DOS</a:t>
            </a:r>
            <a:r>
              <a:rPr lang="zh-CN" altLang="en-US" sz="2400">
                <a:latin typeface="隶书" pitchFamily="49" charset="-122"/>
              </a:rPr>
              <a:t>软中断等。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BIOS</a:t>
            </a:r>
            <a:r>
              <a:rPr lang="zh-CN" alt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系统功能调用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BIOS</a:t>
            </a:r>
            <a:r>
              <a:rPr lang="zh-CN" altLang="zh-CN" sz="2400">
                <a:latin typeface="隶书" pitchFamily="49" charset="-122"/>
              </a:rPr>
              <a:t>是</a:t>
            </a:r>
            <a:r>
              <a:rPr lang="zh-CN" altLang="en-US" sz="2400">
                <a:latin typeface="隶书" pitchFamily="49" charset="-122"/>
              </a:rPr>
              <a:t>固</a:t>
            </a:r>
            <a:r>
              <a:rPr lang="zh-CN" altLang="zh-CN" sz="2400">
                <a:latin typeface="隶书" pitchFamily="49" charset="-122"/>
              </a:rPr>
              <a:t>化在ROM中的一组</a:t>
            </a:r>
            <a:r>
              <a:rPr lang="en-US" altLang="zh-CN" sz="2400">
                <a:latin typeface="隶书" pitchFamily="49" charset="-122"/>
              </a:rPr>
              <a:t>I/O</a:t>
            </a:r>
            <a:r>
              <a:rPr lang="zh-CN" altLang="en-US" sz="2400">
                <a:latin typeface="隶书" pitchFamily="49" charset="-122"/>
              </a:rPr>
              <a:t>服务程序</a:t>
            </a:r>
            <a:r>
              <a:rPr lang="zh-CN" altLang="zh-CN" sz="2400">
                <a:latin typeface="隶书" pitchFamily="49" charset="-122"/>
              </a:rPr>
              <a:t>，除系统测试程序，初始化引导程序及部分中断矢</a:t>
            </a:r>
            <a:r>
              <a:rPr lang="zh-CN" altLang="en-US" sz="2400">
                <a:latin typeface="隶书" pitchFamily="49" charset="-122"/>
              </a:rPr>
              <a:t>量</a:t>
            </a:r>
            <a:r>
              <a:rPr lang="zh-CN" altLang="zh-CN" sz="2400">
                <a:latin typeface="隶书" pitchFamily="49" charset="-122"/>
              </a:rPr>
              <a:t>装入程序外，还为用户提供了常</a:t>
            </a:r>
            <a:r>
              <a:rPr lang="zh-CN" altLang="en-US" sz="2400">
                <a:latin typeface="隶书" pitchFamily="49" charset="-122"/>
              </a:rPr>
              <a:t>用</a:t>
            </a:r>
            <a:r>
              <a:rPr lang="zh-CN" altLang="zh-CN" sz="2400">
                <a:latin typeface="隶书" pitchFamily="49" charset="-122"/>
              </a:rPr>
              <a:t>设</a:t>
            </a:r>
            <a:r>
              <a:rPr lang="zh-CN" altLang="en-US" sz="2400">
                <a:latin typeface="隶书" pitchFamily="49" charset="-122"/>
              </a:rPr>
              <a:t>备</a:t>
            </a:r>
            <a:r>
              <a:rPr lang="zh-CN" altLang="zh-CN" sz="2400">
                <a:latin typeface="隶书" pitchFamily="49" charset="-122"/>
              </a:rPr>
              <a:t>的I/O</a:t>
            </a:r>
            <a:r>
              <a:rPr lang="zh-CN" altLang="en-US" sz="2400">
                <a:latin typeface="隶书" pitchFamily="49" charset="-122"/>
              </a:rPr>
              <a:t>程序，</a:t>
            </a:r>
            <a:r>
              <a:rPr lang="zh-CN" altLang="zh-CN" sz="2400">
                <a:latin typeface="隶书" pitchFamily="49" charset="-122"/>
              </a:rPr>
              <a:t>如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zh-CN" altLang="zh-CN" sz="2400">
                <a:latin typeface="隶书" pitchFamily="49" charset="-122"/>
              </a:rPr>
              <a:t>键盘输入、打印机</a:t>
            </a:r>
            <a:r>
              <a:rPr lang="zh-CN" altLang="en-US" sz="2400">
                <a:latin typeface="隶书" pitchFamily="49" charset="-122"/>
              </a:rPr>
              <a:t>及</a:t>
            </a:r>
            <a:r>
              <a:rPr lang="zh-CN" altLang="zh-CN" sz="2400">
                <a:latin typeface="隶书" pitchFamily="49" charset="-122"/>
              </a:rPr>
              <a:t>显示器输出等</a:t>
            </a:r>
            <a:r>
              <a:rPr lang="zh-CN" altLang="en-US" sz="2400">
                <a:latin typeface="隶书" pitchFamily="49" charset="-122"/>
              </a:rPr>
              <a:t>。用户</a:t>
            </a:r>
            <a:r>
              <a:rPr lang="zh-CN" altLang="zh-CN" sz="2400">
                <a:latin typeface="隶书" pitchFamily="49" charset="-122"/>
              </a:rPr>
              <a:t>可以用中断指令调用这些程序</a:t>
            </a:r>
            <a:r>
              <a:rPr lang="zh-CN" altLang="en-US" sz="2400">
                <a:latin typeface="隶书" pitchFamily="49" charset="-122"/>
              </a:rPr>
              <a:t>。当</a:t>
            </a:r>
            <a:r>
              <a:rPr lang="zh-CN" altLang="zh-CN" sz="2400">
                <a:latin typeface="隶书" pitchFamily="49" charset="-122"/>
              </a:rPr>
              <a:t>n</a:t>
            </a:r>
            <a:r>
              <a:rPr lang="en-US" altLang="zh-CN" sz="2400">
                <a:latin typeface="隶书" pitchFamily="49" charset="-122"/>
              </a:rPr>
              <a:t>=</a:t>
            </a:r>
            <a:r>
              <a:rPr lang="zh-CN" altLang="zh-CN" sz="2400">
                <a:latin typeface="隶书" pitchFamily="49" charset="-122"/>
              </a:rPr>
              <a:t>5</a:t>
            </a:r>
            <a:r>
              <a:rPr lang="en-US" altLang="zh-CN" sz="2400">
                <a:latin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</a:rPr>
              <a:t>1FH</a:t>
            </a:r>
            <a:r>
              <a:rPr lang="zh-CN" altLang="zh-CN" sz="2400">
                <a:latin typeface="隶书" pitchFamily="49" charset="-122"/>
              </a:rPr>
              <a:t> 时，</a:t>
            </a:r>
            <a:r>
              <a:rPr lang="zh-CN" altLang="en-US" sz="2400">
                <a:latin typeface="隶书" pitchFamily="49" charset="-122"/>
              </a:rPr>
              <a:t>调用</a:t>
            </a:r>
            <a:r>
              <a:rPr lang="en-US" altLang="zh-CN" sz="2400">
                <a:latin typeface="隶书" pitchFamily="49" charset="-122"/>
              </a:rPr>
              <a:t>BIOS</a:t>
            </a:r>
            <a:r>
              <a:rPr lang="zh-CN" altLang="en-US" sz="2400">
                <a:latin typeface="隶书" pitchFamily="49" charset="-122"/>
              </a:rPr>
              <a:t>中的服务程序。 </a:t>
            </a:r>
          </a:p>
          <a:p>
            <a:pPr>
              <a:defRPr/>
            </a:pPr>
            <a:r>
              <a:rPr lang="zh-CN" altLang="en-US" sz="2400">
                <a:solidFill>
                  <a:srgbClr val="CC3300"/>
                </a:solidFill>
                <a:latin typeface="隶书" pitchFamily="49" charset="-122"/>
              </a:rPr>
              <a:t>中断命令    功能          中断命令    功能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0    </a:t>
            </a:r>
            <a:r>
              <a:rPr lang="zh-CN" altLang="en-US" sz="2400">
                <a:latin typeface="隶书" pitchFamily="49" charset="-122"/>
              </a:rPr>
              <a:t>除法错          </a:t>
            </a:r>
            <a:r>
              <a:rPr lang="en-US" altLang="zh-CN" sz="2400">
                <a:latin typeface="隶书" pitchFamily="49" charset="-122"/>
              </a:rPr>
              <a:t>INT 0CH  </a:t>
            </a:r>
            <a:r>
              <a:rPr lang="zh-CN" altLang="en-US" sz="2400">
                <a:latin typeface="隶书" pitchFamily="49" charset="-122"/>
              </a:rPr>
              <a:t>异步串口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中断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1    </a:t>
            </a:r>
            <a:r>
              <a:rPr lang="zh-CN" altLang="en-US" sz="2400">
                <a:latin typeface="隶书" pitchFamily="49" charset="-122"/>
              </a:rPr>
              <a:t>单步中断        </a:t>
            </a:r>
            <a:r>
              <a:rPr lang="en-US" altLang="zh-CN" sz="2400">
                <a:latin typeface="隶书" pitchFamily="49" charset="-122"/>
              </a:rPr>
              <a:t>INT 0DH  </a:t>
            </a:r>
            <a:r>
              <a:rPr lang="zh-CN" altLang="en-US" sz="2400">
                <a:latin typeface="隶书" pitchFamily="49" charset="-122"/>
              </a:rPr>
              <a:t>硬盘中断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2    </a:t>
            </a:r>
            <a:r>
              <a:rPr lang="zh-CN" altLang="en-US" sz="2400">
                <a:latin typeface="隶书" pitchFamily="49" charset="-122"/>
              </a:rPr>
              <a:t>非屏蔽中断      </a:t>
            </a:r>
            <a:r>
              <a:rPr lang="en-US" altLang="zh-CN" sz="2400">
                <a:latin typeface="隶书" pitchFamily="49" charset="-122"/>
              </a:rPr>
              <a:t>INT 0EH  </a:t>
            </a:r>
            <a:r>
              <a:rPr lang="zh-CN" altLang="en-US" sz="2400">
                <a:latin typeface="隶书" pitchFamily="49" charset="-122"/>
              </a:rPr>
              <a:t>软盘中断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3    </a:t>
            </a:r>
            <a:r>
              <a:rPr lang="zh-CN" altLang="en-US" sz="2400">
                <a:latin typeface="隶书" pitchFamily="49" charset="-122"/>
              </a:rPr>
              <a:t>断点中断        </a:t>
            </a:r>
            <a:r>
              <a:rPr lang="en-US" altLang="zh-CN" sz="2400">
                <a:latin typeface="隶书" pitchFamily="49" charset="-122"/>
              </a:rPr>
              <a:t>INT 10H  </a:t>
            </a:r>
            <a:r>
              <a:rPr lang="zh-CN" altLang="en-US" sz="2400">
                <a:latin typeface="隶书" pitchFamily="49" charset="-122"/>
              </a:rPr>
              <a:t>显示器输出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4    </a:t>
            </a:r>
            <a:r>
              <a:rPr lang="zh-CN" altLang="en-US" sz="2400">
                <a:latin typeface="隶书" pitchFamily="49" charset="-122"/>
              </a:rPr>
              <a:t>溢出中断        </a:t>
            </a:r>
            <a:r>
              <a:rPr lang="en-US" altLang="zh-CN" sz="2400">
                <a:latin typeface="隶书" pitchFamily="49" charset="-122"/>
              </a:rPr>
              <a:t>INT 16H  </a:t>
            </a:r>
            <a:r>
              <a:rPr lang="zh-CN" altLang="en-US" sz="2400">
                <a:latin typeface="隶书" pitchFamily="49" charset="-122"/>
              </a:rPr>
              <a:t>键盘输入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9    </a:t>
            </a:r>
            <a:r>
              <a:rPr lang="zh-CN" altLang="en-US" sz="2400">
                <a:latin typeface="隶书" pitchFamily="49" charset="-122"/>
              </a:rPr>
              <a:t>键盘中断        </a:t>
            </a:r>
            <a:r>
              <a:rPr lang="en-US" altLang="zh-CN" sz="2400">
                <a:latin typeface="隶书" pitchFamily="49" charset="-122"/>
              </a:rPr>
              <a:t>INT 17H  </a:t>
            </a:r>
            <a:r>
              <a:rPr lang="zh-CN" altLang="en-US" sz="2400">
                <a:latin typeface="隶书" pitchFamily="49" charset="-122"/>
              </a:rPr>
              <a:t>打印机输出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INT 0BH  </a:t>
            </a:r>
            <a:r>
              <a:rPr lang="zh-CN" altLang="en-US" sz="2400">
                <a:latin typeface="隶书" pitchFamily="49" charset="-122"/>
              </a:rPr>
              <a:t>异步串口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中断   </a:t>
            </a:r>
            <a:r>
              <a:rPr lang="en-US" altLang="zh-CN" sz="2400">
                <a:latin typeface="隶书" pitchFamily="49" charset="-122"/>
              </a:rPr>
              <a:t>INT 1AH  </a:t>
            </a:r>
            <a:r>
              <a:rPr lang="zh-CN" altLang="en-US" sz="2400">
                <a:latin typeface="隶书" pitchFamily="49" charset="-122"/>
              </a:rPr>
              <a:t>时钟中断</a:t>
            </a:r>
            <a:endParaRPr lang="zh-CN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468313" y="44450"/>
            <a:ext cx="8207375" cy="670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</a:t>
            </a:r>
            <a:r>
              <a:rPr lang="en-US" altLang="zh-CN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DOS</a:t>
            </a:r>
            <a:r>
              <a:rPr lang="zh-CN" altLang="en-US" sz="24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软中断调用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latin typeface="隶书" pitchFamily="49" charset="-122"/>
              </a:rPr>
              <a:t>    为给编写汇编语言源程序提供方便，</a:t>
            </a:r>
            <a:r>
              <a:rPr lang="en-US" altLang="zh-CN" sz="2400">
                <a:latin typeface="隶书" pitchFamily="49" charset="-122"/>
              </a:rPr>
              <a:t>DOS</a:t>
            </a:r>
            <a:r>
              <a:rPr lang="zh-CN" altLang="en-US" sz="2400">
                <a:latin typeface="隶书" pitchFamily="49" charset="-122"/>
              </a:rPr>
              <a:t>系统中设置了几十个独立的中断服务程序，它们的入口已由系统置入中断矢量表中，在汇编语言源程序中可用软中断指令</a:t>
            </a:r>
            <a:r>
              <a:rPr lang="en-US" altLang="zh-CN" sz="2400">
                <a:latin typeface="隶书" pitchFamily="49" charset="-122"/>
              </a:rPr>
              <a:t>INT n </a:t>
            </a:r>
            <a:r>
              <a:rPr lang="zh-CN" altLang="en-US" sz="2400">
                <a:latin typeface="隶书" pitchFamily="49" charset="-122"/>
              </a:rPr>
              <a:t>调用它们。每执行一条软中断个指令，就调用一个相应的中断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latin typeface="隶书" pitchFamily="49" charset="-122"/>
              </a:rPr>
              <a:t>服务程序。当</a:t>
            </a:r>
            <a:r>
              <a:rPr lang="en-US" altLang="zh-CN" sz="2400">
                <a:latin typeface="隶书" pitchFamily="49" charset="-122"/>
              </a:rPr>
              <a:t>n=20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  <a:cs typeface="Arial" pitchFamily="34" charset="0"/>
              </a:rPr>
              <a:t>3FH</a:t>
            </a:r>
            <a:r>
              <a:rPr lang="zh-CN" altLang="en-US" sz="2400">
                <a:latin typeface="隶书" pitchFamily="49" charset="-122"/>
              </a:rPr>
              <a:t>时，调用</a:t>
            </a:r>
            <a:r>
              <a:rPr lang="en-US" altLang="zh-CN" sz="2400">
                <a:latin typeface="隶书" pitchFamily="49" charset="-122"/>
              </a:rPr>
              <a:t>DOS</a:t>
            </a:r>
            <a:r>
              <a:rPr lang="zh-CN" altLang="en-US" sz="2400">
                <a:latin typeface="隶书" pitchFamily="49" charset="-122"/>
              </a:rPr>
              <a:t>中的服务程序。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400">
                <a:latin typeface="隶书" pitchFamily="49" charset="-122"/>
              </a:rPr>
              <a:t>    常用的</a:t>
            </a:r>
            <a:r>
              <a:rPr lang="en-US" altLang="zh-CN" sz="2400">
                <a:latin typeface="隶书" pitchFamily="49" charset="-122"/>
              </a:rPr>
              <a:t>DOS</a:t>
            </a:r>
            <a:r>
              <a:rPr lang="zh-CN" altLang="en-US" sz="2400">
                <a:latin typeface="隶书" pitchFamily="49" charset="-122"/>
              </a:rPr>
              <a:t>中断指令有</a:t>
            </a:r>
            <a:r>
              <a:rPr lang="en-US" altLang="zh-CN" sz="24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条，系统指定其中断类型号为</a:t>
            </a:r>
            <a:r>
              <a:rPr lang="en-US" altLang="zh-CN" sz="2400">
                <a:latin typeface="隶书" pitchFamily="49" charset="-122"/>
              </a:rPr>
              <a:t>20H</a:t>
            </a:r>
            <a:r>
              <a:rPr lang="en-US" altLang="zh-CN" sz="2400">
                <a:latin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</a:rPr>
              <a:t>27H</a:t>
            </a:r>
            <a:r>
              <a:rPr lang="zh-CN" altLang="en-US" sz="2400">
                <a:latin typeface="Arial" pitchFamily="34" charset="0"/>
              </a:rPr>
              <a:t>。</a:t>
            </a:r>
            <a:r>
              <a:rPr lang="zh-CN" altLang="en-US" sz="2400">
                <a:latin typeface="隶书" pitchFamily="49" charset="-122"/>
              </a:rPr>
              <a:t>中断类型码为</a:t>
            </a:r>
            <a:r>
              <a:rPr lang="en-US" altLang="zh-CN" sz="2400">
                <a:latin typeface="隶书" pitchFamily="49" charset="-122"/>
              </a:rPr>
              <a:t>21H</a:t>
            </a:r>
            <a:r>
              <a:rPr lang="zh-CN" altLang="en-US" sz="2400">
                <a:latin typeface="隶书" pitchFamily="49" charset="-122"/>
              </a:rPr>
              <a:t>的软中断为</a:t>
            </a:r>
            <a:r>
              <a:rPr lang="en-US" altLang="zh-CN" sz="2400">
                <a:latin typeface="隶书" pitchFamily="49" charset="-122"/>
              </a:rPr>
              <a:t>DOS</a:t>
            </a:r>
            <a:r>
              <a:rPr lang="zh-CN" altLang="en-US" sz="2400">
                <a:latin typeface="隶书" pitchFamily="49" charset="-122"/>
              </a:rPr>
              <a:t>给出的系统功能，共有</a:t>
            </a:r>
            <a:r>
              <a:rPr lang="en-US" altLang="zh-CN" sz="2400">
                <a:latin typeface="隶书" pitchFamily="49" charset="-122"/>
              </a:rPr>
              <a:t>80</a:t>
            </a:r>
            <a:r>
              <a:rPr lang="zh-CN" altLang="en-US" sz="2400">
                <a:latin typeface="隶书" pitchFamily="49" charset="-122"/>
              </a:rPr>
              <a:t>多条功能。在使用</a:t>
            </a:r>
            <a:r>
              <a:rPr lang="en-US" altLang="zh-CN" sz="2400">
                <a:latin typeface="隶书" pitchFamily="49" charset="-122"/>
              </a:rPr>
              <a:t>INT 21H</a:t>
            </a:r>
            <a:r>
              <a:rPr lang="zh-CN" altLang="en-US" sz="2400">
                <a:latin typeface="隶书" pitchFamily="49" charset="-122"/>
              </a:rPr>
              <a:t>前，将需要的功能号装入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中，同时还要满足各功能对入口的要求。</a:t>
            </a:r>
          </a:p>
          <a:p>
            <a:pPr>
              <a:defRPr/>
            </a:pPr>
            <a:r>
              <a:rPr lang="zh-CN" altLang="en-US" sz="2400">
                <a:solidFill>
                  <a:srgbClr val="CC3300"/>
                </a:solidFill>
                <a:latin typeface="隶书" pitchFamily="49" charset="-122"/>
              </a:rPr>
              <a:t>中断命令    功能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20H </a:t>
            </a:r>
            <a:r>
              <a:rPr lang="zh-CN" altLang="en-US" sz="2400">
                <a:latin typeface="隶书" pitchFamily="49" charset="-122"/>
              </a:rPr>
              <a:t>程序正常退出   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21H </a:t>
            </a:r>
            <a:r>
              <a:rPr lang="zh-CN" altLang="en-US" sz="2400">
                <a:latin typeface="隶书" pitchFamily="49" charset="-122"/>
              </a:rPr>
              <a:t>系统功能调用（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＝功能号，入口参数；出口参数）   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22H </a:t>
            </a:r>
            <a:r>
              <a:rPr lang="zh-CN" altLang="en-US" sz="2400">
                <a:latin typeface="隶书" pitchFamily="49" charset="-122"/>
              </a:rPr>
              <a:t>结束退出       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23H </a:t>
            </a:r>
            <a:r>
              <a:rPr lang="zh-CN" altLang="en-US" sz="2400">
                <a:latin typeface="隶书" pitchFamily="49" charset="-122"/>
              </a:rPr>
              <a:t>断点中断       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24H </a:t>
            </a:r>
            <a:r>
              <a:rPr lang="zh-CN" altLang="en-US" sz="2400">
                <a:latin typeface="隶书" pitchFamily="49" charset="-122"/>
              </a:rPr>
              <a:t>出错退出         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25H </a:t>
            </a:r>
            <a:r>
              <a:rPr lang="zh-CN" altLang="en-US" sz="2400">
                <a:latin typeface="隶书" pitchFamily="49" charset="-122"/>
              </a:rPr>
              <a:t>读盘（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＝驱动器号；</a:t>
            </a:r>
            <a:r>
              <a:rPr lang="en-US" altLang="zh-CN" sz="2400">
                <a:latin typeface="Arial"/>
              </a:rPr>
              <a:t>……</a:t>
            </a:r>
            <a:r>
              <a:rPr lang="zh-CN" altLang="en-US" sz="2400">
                <a:latin typeface="隶书" pitchFamily="49" charset="-122"/>
              </a:rPr>
              <a:t>）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26H </a:t>
            </a:r>
            <a:r>
              <a:rPr lang="zh-CN" altLang="en-US" sz="2400">
                <a:latin typeface="隶书" pitchFamily="49" charset="-122"/>
              </a:rPr>
              <a:t>写盘（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＝驱动器号；</a:t>
            </a:r>
            <a:r>
              <a:rPr lang="en-US" altLang="zh-CN" sz="2400">
                <a:latin typeface="Arial"/>
              </a:rPr>
              <a:t>……</a:t>
            </a:r>
            <a:r>
              <a:rPr lang="zh-CN" altLang="en-US" sz="2400">
                <a:latin typeface="隶书" pitchFamily="49" charset="-122"/>
              </a:rPr>
              <a:t>）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INT 27H </a:t>
            </a:r>
            <a:r>
              <a:rPr lang="zh-CN" altLang="en-US" sz="2400">
                <a:latin typeface="隶书" pitchFamily="49" charset="-122"/>
              </a:rPr>
              <a:t>驻留退出</a:t>
            </a:r>
            <a:endParaRPr lang="zh-CN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4"/>
          <p:cNvSpPr>
            <a:spLocks noChangeArrowheads="1"/>
          </p:cNvSpPr>
          <p:nvPr/>
        </p:nvSpPr>
        <p:spPr bwMode="auto">
          <a:xfrm>
            <a:off x="468313" y="595313"/>
            <a:ext cx="820737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：从键盘上输入字符，若是按回车键，则退出程序，若是小写英文字母，则显示对应的大写字母，否则直接显示。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分析：从键盘输入一个字符可采用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DOS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系统功能调用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(INT 21H)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中的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O1H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号功能，键入字符的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码将被存在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中，屏幕显示字符可采用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02H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号功能，欲显示的字符的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码存入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DL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中。程序退出可采用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DOS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系统功能调用中的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4CH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号功能。</a:t>
            </a: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回车键的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码为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ODH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－</a:t>
            </a:r>
            <a:r>
              <a:rPr lang="zh-CN" altLang="en-US" sz="2400">
                <a:solidFill>
                  <a:srgbClr val="0000FF"/>
                </a:solidFill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</a:t>
            </a:r>
            <a:r>
              <a:rPr lang="en-US" altLang="zh-CN" sz="2400">
                <a:solidFill>
                  <a:srgbClr val="0000FF"/>
                </a:solidFill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对应的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码为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41H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－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5AH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</a:t>
            </a:r>
            <a:r>
              <a:rPr lang="en-US" altLang="zh-CN" sz="2400">
                <a:solidFill>
                  <a:srgbClr val="0000FF"/>
                </a:solidFill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－</a:t>
            </a:r>
            <a:r>
              <a:rPr lang="zh-CN" altLang="en-US" sz="2400">
                <a:solidFill>
                  <a:srgbClr val="0000FF"/>
                </a:solidFill>
              </a:rPr>
              <a:t>“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</a:t>
            </a:r>
            <a:r>
              <a:rPr lang="en-US" altLang="zh-CN" sz="2400">
                <a:solidFill>
                  <a:srgbClr val="0000FF"/>
                </a:solidFill>
              </a:rPr>
              <a:t>”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对应的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码为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61H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－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7AH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。将小写字母转化为大写字母，只需将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ASCII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码减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20H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即可。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250825" y="333375"/>
            <a:ext cx="856932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Start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MOV AH,01H</a:t>
            </a:r>
            <a:r>
              <a:rPr lang="zh-CN" altLang="en-US" sz="2400">
                <a:latin typeface="隶书" pitchFamily="49" charset="-122"/>
              </a:rPr>
              <a:t>；设定读键功能号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INT 21H   </a:t>
            </a:r>
            <a:r>
              <a:rPr lang="zh-CN" altLang="en-US" sz="2400">
                <a:latin typeface="隶书" pitchFamily="49" charset="-122"/>
              </a:rPr>
              <a:t>；调用读键功能程序，保存按键的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码到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CMP AL,0DH</a:t>
            </a:r>
            <a:r>
              <a:rPr lang="zh-CN" altLang="en-US" sz="2400">
                <a:latin typeface="隶书" pitchFamily="49" charset="-122"/>
              </a:rPr>
              <a:t>；看看是回车码？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JZ LP2    </a:t>
            </a:r>
            <a:r>
              <a:rPr lang="zh-CN" altLang="en-US" sz="2400">
                <a:latin typeface="隶书" pitchFamily="49" charset="-122"/>
              </a:rPr>
              <a:t>；是，终止程序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CMP AL,61H</a:t>
            </a:r>
            <a:r>
              <a:rPr lang="zh-CN" altLang="en-US" sz="2400">
                <a:latin typeface="隶书" pitchFamily="49" charset="-122"/>
              </a:rPr>
              <a:t>；和</a:t>
            </a:r>
            <a:r>
              <a:rPr lang="zh-CN" altLang="en-US" sz="2400"/>
              <a:t>“</a:t>
            </a:r>
            <a:r>
              <a:rPr lang="en-US" altLang="zh-CN" sz="2400">
                <a:latin typeface="隶书" pitchFamily="49" charset="-122"/>
              </a:rPr>
              <a:t>a</a:t>
            </a:r>
            <a:r>
              <a:rPr lang="en-US" altLang="zh-CN" sz="2400"/>
              <a:t>”</a:t>
            </a:r>
            <a:r>
              <a:rPr lang="zh-CN" altLang="en-US" sz="2400">
                <a:latin typeface="隶书" pitchFamily="49" charset="-122"/>
              </a:rPr>
              <a:t>比比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JC LP1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比</a:t>
            </a:r>
            <a:r>
              <a:rPr lang="zh-CN" altLang="en-US" sz="2400"/>
              <a:t>“</a:t>
            </a:r>
            <a:r>
              <a:rPr lang="en-US" altLang="zh-CN" sz="2400">
                <a:latin typeface="隶书" pitchFamily="49" charset="-122"/>
              </a:rPr>
              <a:t>a</a:t>
            </a:r>
            <a:r>
              <a:rPr lang="en-US" altLang="zh-CN" sz="2400"/>
              <a:t>”</a:t>
            </a:r>
            <a:r>
              <a:rPr lang="zh-CN" altLang="en-US" sz="2400">
                <a:latin typeface="隶书" pitchFamily="49" charset="-122"/>
              </a:rPr>
              <a:t>小，直接去显示吧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CMP AL,7BH</a:t>
            </a:r>
            <a:r>
              <a:rPr lang="zh-CN" altLang="en-US" sz="2400">
                <a:latin typeface="隶书" pitchFamily="49" charset="-122"/>
              </a:rPr>
              <a:t>；和</a:t>
            </a:r>
            <a:r>
              <a:rPr lang="zh-CN" altLang="en-US" sz="2400"/>
              <a:t>“</a:t>
            </a:r>
            <a:r>
              <a:rPr lang="en-US" altLang="zh-CN" sz="2400">
                <a:latin typeface="隶书" pitchFamily="49" charset="-122"/>
              </a:rPr>
              <a:t>z</a:t>
            </a:r>
            <a:r>
              <a:rPr lang="en-US" altLang="zh-CN" sz="2400"/>
              <a:t>”</a:t>
            </a:r>
            <a:r>
              <a:rPr lang="zh-CN" altLang="en-US" sz="2400">
                <a:latin typeface="隶书" pitchFamily="49" charset="-122"/>
              </a:rPr>
              <a:t>比比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JNC LP1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比</a:t>
            </a:r>
            <a:r>
              <a:rPr lang="zh-CN" altLang="en-US" sz="2400"/>
              <a:t>“</a:t>
            </a:r>
            <a:r>
              <a:rPr lang="en-US" altLang="zh-CN" sz="2400">
                <a:latin typeface="隶书" pitchFamily="49" charset="-122"/>
              </a:rPr>
              <a:t>z</a:t>
            </a:r>
            <a:r>
              <a:rPr lang="en-US" altLang="zh-CN" sz="2400"/>
              <a:t>”</a:t>
            </a:r>
            <a:r>
              <a:rPr lang="zh-CN" altLang="en-US" sz="2400">
                <a:latin typeface="隶书" pitchFamily="49" charset="-122"/>
              </a:rPr>
              <a:t>大，直接去显示吧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SUB AL,20H</a:t>
            </a:r>
            <a:r>
              <a:rPr lang="zh-CN" altLang="en-US" sz="2400">
                <a:latin typeface="隶书" pitchFamily="49" charset="-122"/>
              </a:rPr>
              <a:t>；转换为大写字母的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码</a:t>
            </a:r>
          </a:p>
          <a:p>
            <a:r>
              <a:rPr lang="en-US" altLang="zh-CN" sz="2400">
                <a:latin typeface="隶书" pitchFamily="49" charset="-122"/>
              </a:rPr>
              <a:t>LP1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>
                <a:latin typeface="隶书" pitchFamily="49" charset="-122"/>
              </a:rPr>
              <a:t>MOV DL,AL </a:t>
            </a:r>
            <a:r>
              <a:rPr lang="zh-CN" altLang="en-US" sz="2400">
                <a:latin typeface="隶书" pitchFamily="49" charset="-122"/>
              </a:rPr>
              <a:t>；要显示字符的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码存入</a:t>
            </a:r>
            <a:r>
              <a:rPr lang="en-US" altLang="zh-CN" sz="2400">
                <a:latin typeface="隶书" pitchFamily="49" charset="-122"/>
              </a:rPr>
              <a:t>DL</a:t>
            </a:r>
          </a:p>
          <a:p>
            <a:r>
              <a:rPr lang="en-US" altLang="zh-CN" sz="2400">
                <a:latin typeface="隶书" pitchFamily="49" charset="-122"/>
              </a:rPr>
              <a:t>       MOV AH,02H</a:t>
            </a:r>
            <a:r>
              <a:rPr lang="zh-CN" altLang="en-US" sz="2400">
                <a:latin typeface="隶书" pitchFamily="49" charset="-122"/>
              </a:rPr>
              <a:t>；设定显示功能号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INT 21H   </a:t>
            </a:r>
            <a:r>
              <a:rPr lang="zh-CN" altLang="en-US" sz="2400">
                <a:latin typeface="隶书" pitchFamily="49" charset="-122"/>
              </a:rPr>
              <a:t>；调用显示功能程序，显示</a:t>
            </a:r>
            <a:r>
              <a:rPr lang="en-US" altLang="zh-CN" sz="2400">
                <a:latin typeface="隶书" pitchFamily="49" charset="-122"/>
              </a:rPr>
              <a:t>DL</a:t>
            </a:r>
            <a:r>
              <a:rPr lang="zh-CN" altLang="en-US" sz="2400">
                <a:latin typeface="隶书" pitchFamily="49" charset="-122"/>
              </a:rPr>
              <a:t>中的</a:t>
            </a:r>
            <a:r>
              <a:rPr lang="en-US" altLang="zh-CN" sz="2400">
                <a:latin typeface="隶书" pitchFamily="49" charset="-122"/>
              </a:rPr>
              <a:t>ASCII</a:t>
            </a:r>
            <a:r>
              <a:rPr lang="zh-CN" altLang="en-US" sz="2400">
                <a:latin typeface="隶书" pitchFamily="49" charset="-122"/>
              </a:rPr>
              <a:t>码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JMP start </a:t>
            </a:r>
            <a:r>
              <a:rPr lang="zh-CN" altLang="en-US" sz="2400">
                <a:latin typeface="隶书" pitchFamily="49" charset="-122"/>
              </a:rPr>
              <a:t>；循环</a:t>
            </a:r>
          </a:p>
          <a:p>
            <a:r>
              <a:rPr lang="en-US" altLang="zh-CN" sz="2400">
                <a:latin typeface="隶书" pitchFamily="49" charset="-122"/>
              </a:rPr>
              <a:t>LP2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>
                <a:latin typeface="隶书" pitchFamily="49" charset="-122"/>
              </a:rPr>
              <a:t>MOV AH,4CH</a:t>
            </a:r>
            <a:r>
              <a:rPr lang="zh-CN" altLang="en-US" sz="2400">
                <a:latin typeface="隶书" pitchFamily="49" charset="-122"/>
              </a:rPr>
              <a:t>；设定退出功能号</a:t>
            </a:r>
          </a:p>
          <a:p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INT 21H   </a:t>
            </a:r>
            <a:r>
              <a:rPr lang="zh-CN" altLang="en-US" sz="2400">
                <a:latin typeface="隶书" pitchFamily="49" charset="-122"/>
              </a:rPr>
              <a:t>；调用退出功能程序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611188" y="917587"/>
            <a:ext cx="8207375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06675" indent="-2606675"/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2951163" indent="-2951163"/>
            <a:r>
              <a:rPr lang="en-US" altLang="zh-CN" sz="2800" dirty="0">
                <a:latin typeface="隶书" pitchFamily="49" charset="-122"/>
              </a:rPr>
              <a:t>MOV 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[SI]</a:t>
            </a:r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指明的段中用</a:t>
            </a:r>
            <a:r>
              <a:rPr lang="en-US" altLang="zh-CN" sz="2800" dirty="0">
                <a:latin typeface="隶书" pitchFamily="49" charset="-122"/>
              </a:rPr>
              <a:t>SI</a:t>
            </a:r>
            <a:r>
              <a:rPr lang="zh-CN" altLang="en-US" sz="2800" dirty="0">
                <a:latin typeface="隶书" pitchFamily="49" charset="-122"/>
              </a:rPr>
              <a:t>的内容为偏移量的字单元内容送入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pPr marL="2951163" indent="-2951163"/>
            <a:r>
              <a:rPr lang="en-US" altLang="zh-CN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[BP]</a:t>
            </a:r>
            <a:r>
              <a:rPr lang="en-US" altLang="zh-CN" sz="2800" dirty="0">
                <a:latin typeface="隶书" pitchFamily="49" charset="-122"/>
              </a:rPr>
              <a:t>,DL 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DL</a:t>
            </a:r>
            <a:r>
              <a:rPr lang="zh-CN" altLang="en-US" sz="2800" dirty="0">
                <a:latin typeface="隶书" pitchFamily="49" charset="-122"/>
              </a:rPr>
              <a:t>寄存器内容送</a:t>
            </a:r>
            <a:r>
              <a:rPr lang="en-US" altLang="zh-CN" sz="2800" dirty="0">
                <a:latin typeface="隶书" pitchFamily="49" charset="-122"/>
              </a:rPr>
              <a:t>SS</a:t>
            </a:r>
            <a:r>
              <a:rPr lang="zh-CN" altLang="en-US" sz="2800" dirty="0">
                <a:latin typeface="隶书" pitchFamily="49" charset="-122"/>
              </a:rPr>
              <a:t>段中</a:t>
            </a:r>
            <a:r>
              <a:rPr lang="en-US" altLang="zh-CN" sz="2800" dirty="0">
                <a:latin typeface="隶书" pitchFamily="49" charset="-122"/>
              </a:rPr>
              <a:t>BP</a:t>
            </a:r>
            <a:r>
              <a:rPr lang="zh-CN" altLang="en-US" sz="2800" dirty="0">
                <a:latin typeface="隶书" pitchFamily="49" charset="-122"/>
              </a:rPr>
              <a:t>内容为偏移量的字节存储单元</a:t>
            </a:r>
          </a:p>
          <a:p>
            <a:pPr marL="2951163" indent="-2951163"/>
            <a:r>
              <a:rPr lang="en-US" altLang="zh-CN" sz="2800" dirty="0">
                <a:latin typeface="隶书" pitchFamily="49" charset="-122"/>
              </a:rPr>
              <a:t>MOV CX,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ES:[BX]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ES</a:t>
            </a:r>
            <a:r>
              <a:rPr lang="zh-CN" altLang="en-US" sz="2800" dirty="0">
                <a:latin typeface="隶书" pitchFamily="49" charset="-122"/>
              </a:rPr>
              <a:t>指明的段中</a:t>
            </a:r>
            <a:r>
              <a:rPr lang="en-US" altLang="zh-CN" sz="2800" dirty="0">
                <a:latin typeface="隶书" pitchFamily="49" charset="-122"/>
              </a:rPr>
              <a:t>BX</a:t>
            </a:r>
            <a:r>
              <a:rPr lang="zh-CN" altLang="en-US" sz="2800" dirty="0">
                <a:latin typeface="隶书" pitchFamily="49" charset="-122"/>
              </a:rPr>
              <a:t>内容为偏移量的字单元内容装入</a:t>
            </a:r>
            <a:r>
              <a:rPr lang="en-US" altLang="zh-CN" sz="2800" dirty="0" smtClean="0">
                <a:latin typeface="隶书" pitchFamily="49" charset="-122"/>
              </a:rPr>
              <a:t>CX</a:t>
            </a:r>
            <a:endParaRPr lang="en-US" altLang="zh-CN" sz="2800" dirty="0">
              <a:latin typeface="隶书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0905" y="4357694"/>
            <a:ext cx="82073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51163" indent="-2951163"/>
            <a:r>
              <a:rPr lang="zh-CN" altLang="en-US" sz="2800" dirty="0" smtClean="0">
                <a:solidFill>
                  <a:srgbClr val="CC3300"/>
                </a:solidFill>
                <a:latin typeface="隶书" pitchFamily="49" charset="-122"/>
              </a:rPr>
              <a:t>一些错误的操作：</a:t>
            </a:r>
            <a:endParaRPr lang="en-US" altLang="zh-CN" sz="2800" dirty="0" smtClean="0">
              <a:solidFill>
                <a:srgbClr val="CC3300"/>
              </a:solidFill>
              <a:latin typeface="隶书" pitchFamily="49" charset="-122"/>
            </a:endParaRPr>
          </a:p>
          <a:p>
            <a:pPr marL="2951163" indent="-2951163"/>
            <a:r>
              <a:rPr lang="en-US" altLang="zh-CN" sz="2800" dirty="0" smtClean="0">
                <a:solidFill>
                  <a:srgbClr val="CC3300"/>
                </a:solidFill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AX,[DX]    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；不合法，只有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BX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、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BP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、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SI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、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DI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可以存放偏移地址信息</a:t>
            </a:r>
          </a:p>
          <a:p>
            <a:pPr marL="2951163" indent="-2951163"/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MOV [DI],[BX]  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；除串操作外，不允许存储器到存储器操作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500430" y="857232"/>
            <a:ext cx="5286412" cy="5572164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寄存器间接寻址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操作数的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直接存入寄存器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之一，即事先把有效地址偏移量存入寄存器，寄存器如同地址指针。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：存放操作数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的寄存器必须用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[]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括起，表示寄存器内容为地址分量。使用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时，默认段寄存器为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，其它寄存器默认段寄存器为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 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6" grpId="1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5"/>
          <p:cNvSpPr>
            <a:spLocks noChangeArrowheads="1"/>
          </p:cNvSpPr>
          <p:nvPr/>
        </p:nvSpPr>
        <p:spPr bwMode="auto">
          <a:xfrm>
            <a:off x="468313" y="192088"/>
            <a:ext cx="8207375" cy="633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：两个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位十进制数相加，并显示结果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Start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01H</a:t>
            </a:r>
            <a:r>
              <a:rPr lang="zh-CN" altLang="en-US" sz="2400">
                <a:latin typeface="隶书" pitchFamily="49" charset="-122"/>
              </a:rPr>
              <a:t>；读一个按键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INT 21H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 </a:t>
            </a:r>
            <a:r>
              <a:rPr lang="zh-CN" altLang="en-US" sz="2400">
                <a:latin typeface="隶书" pitchFamily="49" charset="-122"/>
              </a:rPr>
              <a:t>；暂存数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MOV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2BH</a:t>
            </a:r>
            <a:r>
              <a:rPr lang="zh-CN" altLang="en-US" sz="2400">
                <a:latin typeface="隶书" pitchFamily="49" charset="-122"/>
              </a:rPr>
              <a:t>；显示</a:t>
            </a:r>
            <a:r>
              <a:rPr lang="zh-CN" altLang="en-US" sz="2400"/>
              <a:t>“</a:t>
            </a:r>
            <a:r>
              <a:rPr lang="en-US" altLang="zh-CN" sz="2400">
                <a:latin typeface="隶书" pitchFamily="49" charset="-122"/>
              </a:rPr>
              <a:t>+</a:t>
            </a:r>
            <a:r>
              <a:rPr lang="en-US" altLang="zh-CN" sz="2400"/>
              <a:t>”</a:t>
            </a:r>
            <a:endParaRPr lang="en-US" altLang="zh-CN" sz="240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02H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INT 21H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01H</a:t>
            </a:r>
            <a:r>
              <a:rPr lang="zh-CN" altLang="en-US" sz="2400">
                <a:latin typeface="隶书" pitchFamily="49" charset="-122"/>
              </a:rPr>
              <a:t>；读一个按键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INT 21H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BH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 </a:t>
            </a:r>
            <a:r>
              <a:rPr lang="zh-CN" altLang="en-US" sz="2400">
                <a:latin typeface="隶书" pitchFamily="49" charset="-122"/>
              </a:rPr>
              <a:t>；暂存数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MOV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3DH</a:t>
            </a:r>
            <a:r>
              <a:rPr lang="zh-CN" altLang="en-US" sz="2400">
                <a:latin typeface="隶书" pitchFamily="49" charset="-122"/>
              </a:rPr>
              <a:t>；显示</a:t>
            </a:r>
            <a:r>
              <a:rPr lang="zh-CN" altLang="en-US" sz="2400"/>
              <a:t>“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zh-CN" altLang="en-US" sz="2400"/>
              <a:t>”</a:t>
            </a: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02H 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02H               INT 21H 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INT 21H                   ADD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30H 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BH                MOV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BL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XOR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AH </a:t>
            </a:r>
            <a:r>
              <a:rPr lang="zh-CN" altLang="en-US" sz="2400">
                <a:latin typeface="隶书" pitchFamily="49" charset="-122"/>
              </a:rPr>
              <a:t>；清空</a:t>
            </a:r>
            <a:r>
              <a:rPr lang="en-US" altLang="zh-CN" sz="2400">
                <a:latin typeface="隶书" pitchFamily="49" charset="-122"/>
              </a:rPr>
              <a:t>AH       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02H 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ADD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BL                INT 21H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AAA                       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4CH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                INT 21H </a:t>
            </a:r>
          </a:p>
          <a:p>
            <a:pPr>
              <a:lnSpc>
                <a:spcPct val="85000"/>
              </a:lnSpc>
            </a:pPr>
            <a:r>
              <a:rPr lang="en-US" altLang="zh-CN" sz="2400">
                <a:latin typeface="隶书" pitchFamily="49" charset="-122"/>
              </a:rPr>
              <a:t>       OR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30H </a:t>
            </a:r>
            <a:r>
              <a:rPr lang="zh-CN" altLang="en-US" sz="2400">
                <a:latin typeface="隶书" pitchFamily="49" charset="-122"/>
              </a:rPr>
              <a:t>；</a:t>
            </a:r>
          </a:p>
          <a:p>
            <a:pPr>
              <a:lnSpc>
                <a:spcPct val="85000"/>
              </a:lnSpc>
            </a:pPr>
            <a:r>
              <a:rPr lang="zh-CN" altLang="en-US" sz="2400">
                <a:latin typeface="隶书" pitchFamily="49" charset="-122"/>
              </a:rPr>
              <a:t>       </a:t>
            </a:r>
            <a:r>
              <a:rPr lang="en-US" altLang="zh-CN" sz="2400">
                <a:latin typeface="隶书" pitchFamily="49" charset="-122"/>
              </a:rPr>
              <a:t>MOV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AH      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539750" y="260350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串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操作类指令</a:t>
            </a:r>
            <a:r>
              <a:rPr lang="zh-CN" alt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 </a:t>
            </a:r>
            <a:endParaRPr lang="zh-CN" altLang="en-US" sz="3200" dirty="0">
              <a:solidFill>
                <a:schemeClr val="tx2"/>
              </a:solidFill>
              <a:latin typeface="隶书" pitchFamily="49" charset="-122"/>
            </a:endParaRP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468312" y="812800"/>
            <a:ext cx="8389967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 smtClean="0">
                <a:latin typeface="隶书" pitchFamily="49" charset="-122"/>
              </a:rPr>
              <a:t>串指</a:t>
            </a:r>
            <a:r>
              <a:rPr lang="zh-CN" altLang="en-US" sz="2400" dirty="0">
                <a:latin typeface="隶书" pitchFamily="49" charset="-122"/>
              </a:rPr>
              <a:t>在内存中地址连续的字节串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或字串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 smtClean="0">
                <a:latin typeface="隶书" pitchFamily="49" charset="-122"/>
              </a:rPr>
              <a:t>串数据</a:t>
            </a:r>
            <a:r>
              <a:rPr lang="zh-CN" altLang="en-US" sz="2400" dirty="0">
                <a:latin typeface="隶书" pitchFamily="49" charset="-122"/>
              </a:rPr>
              <a:t>最长为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64K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 smtClean="0">
                <a:latin typeface="隶书" pitchFamily="49" charset="-122"/>
              </a:rPr>
              <a:t>    串操作指令包括：</a:t>
            </a:r>
          </a:p>
          <a:p>
            <a:pPr marL="176213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MOVSB/MOVSW</a:t>
            </a:r>
            <a:r>
              <a:rPr lang="en-US" altLang="zh-CN" sz="2400" dirty="0" smtClean="0">
                <a:latin typeface="隶书" pitchFamily="49" charset="-122"/>
              </a:rPr>
              <a:t> </a:t>
            </a:r>
            <a:r>
              <a:rPr lang="en-US" altLang="zh-CN" sz="2400" dirty="0" err="1" smtClean="0">
                <a:latin typeface="隶书" pitchFamily="49" charset="-122"/>
              </a:rPr>
              <a:t>dest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err="1" smtClean="0">
                <a:latin typeface="隶书" pitchFamily="49" charset="-122"/>
              </a:rPr>
              <a:t>src</a:t>
            </a:r>
            <a:r>
              <a:rPr lang="zh-CN" altLang="en-US" sz="2400" dirty="0" smtClean="0">
                <a:latin typeface="隶书" pitchFamily="49" charset="-122"/>
              </a:rPr>
              <a:t>；</a:t>
            </a:r>
            <a:r>
              <a:rPr lang="en-US" altLang="zh-CN" sz="2400" dirty="0" smtClean="0">
                <a:latin typeface="隶书" pitchFamily="49" charset="-122"/>
              </a:rPr>
              <a:t>ES:[DI]←DS:[SI],</a:t>
            </a:r>
            <a:r>
              <a:rPr lang="zh-CN" altLang="en-US" sz="2400" dirty="0" smtClean="0">
                <a:latin typeface="隶书" pitchFamily="49" charset="-122"/>
              </a:rPr>
              <a:t>串传送</a:t>
            </a:r>
          </a:p>
          <a:p>
            <a:pPr marL="176213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CMPSB/CMPSW</a:t>
            </a:r>
            <a:r>
              <a:rPr lang="en-US" altLang="zh-CN" sz="2400" dirty="0" smtClean="0">
                <a:latin typeface="隶书" pitchFamily="49" charset="-122"/>
              </a:rPr>
              <a:t> </a:t>
            </a:r>
            <a:r>
              <a:rPr lang="en-US" altLang="zh-CN" sz="2400" dirty="0" err="1" smtClean="0">
                <a:latin typeface="隶书" pitchFamily="49" charset="-122"/>
              </a:rPr>
              <a:t>dest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err="1" smtClean="0">
                <a:latin typeface="隶书" pitchFamily="49" charset="-122"/>
              </a:rPr>
              <a:t>src</a:t>
            </a:r>
            <a:r>
              <a:rPr lang="zh-CN" altLang="en-US" sz="2400" dirty="0" smtClean="0">
                <a:latin typeface="隶书" pitchFamily="49" charset="-122"/>
              </a:rPr>
              <a:t>；</a:t>
            </a:r>
            <a:r>
              <a:rPr lang="en-US" altLang="zh-CN" sz="2400" dirty="0" smtClean="0">
                <a:latin typeface="隶书" pitchFamily="49" charset="-122"/>
              </a:rPr>
              <a:t>ES:[DI]-DS:[SI],</a:t>
            </a:r>
            <a:r>
              <a:rPr lang="zh-CN" altLang="en-US" sz="2400" dirty="0" smtClean="0">
                <a:latin typeface="隶书" pitchFamily="49" charset="-122"/>
              </a:rPr>
              <a:t>串比较</a:t>
            </a:r>
            <a:r>
              <a:rPr lang="en-US" altLang="zh-CN" sz="2400" dirty="0" smtClean="0">
                <a:latin typeface="隶书" pitchFamily="49" charset="-122"/>
              </a:rPr>
              <a:t>,</a:t>
            </a:r>
            <a:r>
              <a:rPr lang="zh-CN" altLang="en-US" sz="2400" dirty="0" smtClean="0">
                <a:latin typeface="隶书" pitchFamily="49" charset="-122"/>
              </a:rPr>
              <a:t>影响</a:t>
            </a:r>
            <a:r>
              <a:rPr lang="en-US" altLang="zh-CN" sz="2400" dirty="0" smtClean="0">
                <a:latin typeface="隶书" pitchFamily="49" charset="-122"/>
              </a:rPr>
              <a:t>FR</a:t>
            </a:r>
          </a:p>
          <a:p>
            <a:pPr marL="176213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SCASB/SCASW</a:t>
            </a:r>
            <a:r>
              <a:rPr lang="en-US" altLang="zh-CN" sz="2400" dirty="0" smtClean="0">
                <a:latin typeface="隶书" pitchFamily="49" charset="-122"/>
              </a:rPr>
              <a:t> </a:t>
            </a:r>
            <a:r>
              <a:rPr lang="en-US" altLang="zh-CN" sz="2400" dirty="0" err="1" smtClean="0">
                <a:latin typeface="隶书" pitchFamily="49" charset="-122"/>
              </a:rPr>
              <a:t>dest</a:t>
            </a:r>
            <a:r>
              <a:rPr lang="zh-CN" altLang="en-US" sz="2400" dirty="0" smtClean="0">
                <a:latin typeface="隶书" pitchFamily="49" charset="-122"/>
              </a:rPr>
              <a:t>；</a:t>
            </a:r>
            <a:r>
              <a:rPr lang="en-US" altLang="zh-CN" sz="2400" dirty="0" smtClean="0">
                <a:latin typeface="隶书" pitchFamily="49" charset="-122"/>
              </a:rPr>
              <a:t>AL/AX- ES:[DI],</a:t>
            </a:r>
            <a:r>
              <a:rPr lang="zh-CN" altLang="en-US" sz="2400" dirty="0" smtClean="0">
                <a:latin typeface="隶书" pitchFamily="49" charset="-122"/>
              </a:rPr>
              <a:t>串搜索</a:t>
            </a:r>
            <a:r>
              <a:rPr lang="en-US" altLang="zh-CN" sz="2400" dirty="0" smtClean="0">
                <a:latin typeface="隶书" pitchFamily="49" charset="-122"/>
              </a:rPr>
              <a:t>,</a:t>
            </a:r>
            <a:r>
              <a:rPr lang="zh-CN" altLang="en-US" sz="2400" dirty="0" smtClean="0">
                <a:latin typeface="隶书" pitchFamily="49" charset="-122"/>
              </a:rPr>
              <a:t>影响</a:t>
            </a:r>
            <a:r>
              <a:rPr lang="en-US" altLang="zh-CN" sz="2400" dirty="0" smtClean="0">
                <a:latin typeface="隶书" pitchFamily="49" charset="-122"/>
              </a:rPr>
              <a:t>FR</a:t>
            </a:r>
          </a:p>
          <a:p>
            <a:pPr marL="176213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LODSB/LODSW</a:t>
            </a:r>
            <a:r>
              <a:rPr lang="en-US" altLang="zh-CN" sz="2400" dirty="0" smtClean="0">
                <a:latin typeface="隶书" pitchFamily="49" charset="-122"/>
              </a:rPr>
              <a:t> </a:t>
            </a:r>
            <a:r>
              <a:rPr lang="en-US" altLang="zh-CN" sz="2400" dirty="0" err="1" smtClean="0">
                <a:latin typeface="隶书" pitchFamily="49" charset="-122"/>
              </a:rPr>
              <a:t>src</a:t>
            </a:r>
            <a:r>
              <a:rPr lang="zh-CN" altLang="en-US" sz="2400" dirty="0" smtClean="0">
                <a:latin typeface="隶书" pitchFamily="49" charset="-122"/>
              </a:rPr>
              <a:t>； </a:t>
            </a:r>
            <a:r>
              <a:rPr lang="en-US" altLang="zh-CN" sz="2400" dirty="0" smtClean="0">
                <a:latin typeface="隶书" pitchFamily="49" charset="-122"/>
              </a:rPr>
              <a:t>AL/AX←DS:[SI],</a:t>
            </a:r>
            <a:r>
              <a:rPr lang="zh-CN" altLang="en-US" sz="2400" dirty="0" smtClean="0">
                <a:latin typeface="隶书" pitchFamily="49" charset="-122"/>
              </a:rPr>
              <a:t>串读取</a:t>
            </a:r>
          </a:p>
          <a:p>
            <a:pPr marL="176213"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STOSB/STOSW</a:t>
            </a:r>
            <a:r>
              <a:rPr lang="en-US" altLang="zh-CN" sz="2400" dirty="0" smtClean="0">
                <a:latin typeface="隶书" pitchFamily="49" charset="-122"/>
              </a:rPr>
              <a:t> </a:t>
            </a:r>
            <a:r>
              <a:rPr lang="en-US" altLang="zh-CN" sz="2400" dirty="0" err="1" smtClean="0">
                <a:latin typeface="隶书" pitchFamily="49" charset="-122"/>
              </a:rPr>
              <a:t>dest</a:t>
            </a:r>
            <a:r>
              <a:rPr lang="zh-CN" altLang="en-US" sz="2400" dirty="0" smtClean="0">
                <a:latin typeface="隶书" pitchFamily="49" charset="-122"/>
              </a:rPr>
              <a:t>； </a:t>
            </a:r>
            <a:r>
              <a:rPr lang="en-US" altLang="zh-CN" sz="2400" dirty="0" smtClean="0">
                <a:latin typeface="隶书" pitchFamily="49" charset="-122"/>
              </a:rPr>
              <a:t>ES:[DI]←AL/AX,</a:t>
            </a:r>
            <a:r>
              <a:rPr lang="zh-CN" altLang="en-US" sz="2400" dirty="0" smtClean="0">
                <a:latin typeface="隶书" pitchFamily="49" charset="-122"/>
              </a:rPr>
              <a:t>串写入 </a:t>
            </a:r>
            <a:endParaRPr lang="en-US" altLang="zh-CN" sz="2400" dirty="0" smtClean="0">
              <a:latin typeface="隶书" pitchFamily="49" charset="-122"/>
            </a:endParaRPr>
          </a:p>
          <a:p>
            <a:pPr>
              <a:defRPr/>
            </a:pPr>
            <a:endParaRPr lang="en-US" altLang="zh-CN" sz="2400" dirty="0" smtClean="0">
              <a:solidFill>
                <a:srgbClr val="0000FF"/>
              </a:solidFill>
              <a:latin typeface="隶书" pitchFamily="49" charset="-122"/>
            </a:endParaRPr>
          </a:p>
          <a:p>
            <a:pPr marL="449263" indent="-449263">
              <a:buFont typeface="Wingdings" pitchFamily="2" charset="2"/>
              <a:buChar char="Ø"/>
              <a:defRPr/>
            </a:pPr>
            <a:r>
              <a:rPr lang="en-US" altLang="zh-CN" sz="2400" dirty="0" err="1" smtClean="0">
                <a:solidFill>
                  <a:srgbClr val="0000FF"/>
                </a:solidFill>
                <a:latin typeface="隶书" pitchFamily="49" charset="-122"/>
              </a:rPr>
              <a:t>SI</a:t>
            </a:r>
            <a:r>
              <a:rPr lang="en-US" altLang="en-US" sz="2400" dirty="0" err="1">
                <a:solidFill>
                  <a:srgbClr val="0000FF"/>
                </a:solidFill>
                <a:latin typeface="隶书" pitchFamily="49" charset="-122"/>
              </a:rPr>
              <a:t>为源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串</a:t>
            </a:r>
            <a:r>
              <a:rPr lang="en-US" altLang="en-US" sz="2400" dirty="0" smtClean="0">
                <a:solidFill>
                  <a:srgbClr val="0000FF"/>
                </a:solidFill>
                <a:latin typeface="隶书" pitchFamily="49" charset="-122"/>
              </a:rPr>
              <a:t>指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针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DI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为</a:t>
            </a:r>
            <a:r>
              <a:rPr lang="en-US" altLang="en-US" sz="2400" dirty="0" err="1">
                <a:solidFill>
                  <a:srgbClr val="0000FF"/>
                </a:solidFill>
                <a:latin typeface="隶书" pitchFamily="49" charset="-122"/>
              </a:rPr>
              <a:t>目标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串</a:t>
            </a:r>
            <a:r>
              <a:rPr lang="en-US" altLang="en-US" sz="2400" dirty="0" err="1" smtClean="0">
                <a:solidFill>
                  <a:srgbClr val="0000FF"/>
                </a:solidFill>
                <a:latin typeface="隶书" pitchFamily="49" charset="-122"/>
              </a:rPr>
              <a:t>指针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；</a:t>
            </a:r>
            <a:endParaRPr lang="en-US" altLang="zh-CN" sz="2400" dirty="0" smtClean="0">
              <a:solidFill>
                <a:srgbClr val="0000FF"/>
              </a:solidFill>
              <a:latin typeface="隶书" pitchFamily="49" charset="-122"/>
            </a:endParaRPr>
          </a:p>
          <a:p>
            <a:pPr marL="449263" indent="-449263">
              <a:buFont typeface="Wingdings" pitchFamily="2" charset="2"/>
              <a:buChar char="Ø"/>
              <a:defRPr/>
            </a:pPr>
            <a:r>
              <a:rPr lang="en-US" altLang="en-US" sz="2400" dirty="0" err="1" smtClean="0">
                <a:latin typeface="隶书" pitchFamily="49" charset="-122"/>
              </a:rPr>
              <a:t>每条指令处理</a:t>
            </a:r>
            <a:r>
              <a:rPr lang="en-US" altLang="en-US" sz="2400" dirty="0" err="1" smtClean="0">
                <a:solidFill>
                  <a:srgbClr val="0000FF"/>
                </a:solidFill>
                <a:latin typeface="隶书" pitchFamily="49" charset="-122"/>
              </a:rPr>
              <a:t>一个字节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(或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)</a:t>
            </a:r>
            <a:r>
              <a:rPr lang="en-US" altLang="en-US" sz="2400" dirty="0" err="1">
                <a:latin typeface="隶书" pitchFamily="49" charset="-122"/>
              </a:rPr>
              <a:t>数据</a:t>
            </a:r>
            <a:r>
              <a:rPr lang="zh-CN" altLang="en-US" sz="2400" dirty="0" smtClean="0">
                <a:latin typeface="隶书" pitchFamily="49" charset="-122"/>
              </a:rPr>
              <a:t>，且处理完成后</a:t>
            </a:r>
            <a:r>
              <a:rPr lang="en-US" altLang="en-US" sz="2400" dirty="0" smtClean="0">
                <a:latin typeface="隶书" pitchFamily="49" charset="-122"/>
              </a:rPr>
              <a:t>地</a:t>
            </a:r>
            <a:r>
              <a:rPr lang="zh-CN" altLang="en-US" sz="2400" dirty="0">
                <a:latin typeface="隶书" pitchFamily="49" charset="-122"/>
              </a:rPr>
              <a:t>址</a:t>
            </a:r>
            <a:r>
              <a:rPr lang="en-US" altLang="en-US" sz="2400" dirty="0">
                <a:latin typeface="隶书" pitchFamily="49" charset="-122"/>
              </a:rPr>
              <a:t>指</a:t>
            </a:r>
            <a:r>
              <a:rPr lang="zh-CN" altLang="en-US" sz="2400" dirty="0">
                <a:latin typeface="隶书" pitchFamily="49" charset="-122"/>
              </a:rPr>
              <a:t>针</a:t>
            </a:r>
            <a:r>
              <a:rPr lang="en-US" altLang="en-US" sz="2400" dirty="0">
                <a:latin typeface="隶书" pitchFamily="49" charset="-122"/>
              </a:rPr>
              <a:t>会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自动增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或2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)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或减1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2</a:t>
            </a:r>
            <a:r>
              <a:rPr lang="en-US" altLang="zh-CN" sz="2400" dirty="0" smtClean="0">
                <a:solidFill>
                  <a:srgbClr val="0000FF"/>
                </a:solidFill>
                <a:latin typeface="隶书" pitchFamily="49" charset="-122"/>
              </a:rPr>
              <a:t>)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；</a:t>
            </a:r>
            <a:endParaRPr lang="en-US" altLang="zh-CN" sz="2400" dirty="0" smtClean="0">
              <a:solidFill>
                <a:srgbClr val="0000FF"/>
              </a:solidFill>
              <a:latin typeface="隶书" pitchFamily="49" charset="-122"/>
            </a:endParaRPr>
          </a:p>
          <a:p>
            <a:pPr marL="449263" indent="-449263">
              <a:buFont typeface="Wingdings" pitchFamily="2" charset="2"/>
              <a:buChar char="Ø"/>
              <a:defRPr/>
            </a:pPr>
            <a:r>
              <a:rPr lang="en-US" altLang="en-US" sz="2400" dirty="0" err="1" smtClean="0">
                <a:latin typeface="隶书" pitchFamily="49" charset="-122"/>
              </a:rPr>
              <a:t>指针</a:t>
            </a:r>
            <a:r>
              <a:rPr lang="zh-CN" altLang="en-US" sz="2400" dirty="0" smtClean="0">
                <a:latin typeface="隶书" pitchFamily="49" charset="-122"/>
              </a:rPr>
              <a:t>的</a:t>
            </a:r>
            <a:r>
              <a:rPr lang="en-US" altLang="en-US" sz="2400" dirty="0" smtClean="0">
                <a:latin typeface="隶书" pitchFamily="49" charset="-122"/>
              </a:rPr>
              <a:t>增</a:t>
            </a:r>
            <a:r>
              <a:rPr lang="zh-CN" altLang="en-US" sz="2400" dirty="0" smtClean="0">
                <a:latin typeface="隶书" pitchFamily="49" charset="-122"/>
              </a:rPr>
              <a:t>减，</a:t>
            </a:r>
            <a:r>
              <a:rPr lang="en-US" altLang="en-US" sz="2400" dirty="0" err="1" smtClean="0">
                <a:latin typeface="隶书" pitchFamily="49" charset="-122"/>
              </a:rPr>
              <a:t>取决于</a:t>
            </a:r>
            <a:r>
              <a:rPr lang="en-US" altLang="en-US" sz="2400" dirty="0" err="1">
                <a:solidFill>
                  <a:srgbClr val="0000FF"/>
                </a:solidFill>
                <a:latin typeface="隶书" pitchFamily="49" charset="-122"/>
              </a:rPr>
              <a:t>DF的状态</a:t>
            </a:r>
            <a:r>
              <a:rPr lang="en-US" altLang="en-US" sz="2400" dirty="0">
                <a:latin typeface="隶书" pitchFamily="49" charset="-122"/>
              </a:rPr>
              <a:t>(</a:t>
            </a:r>
            <a:r>
              <a:rPr lang="en-US" altLang="zh-CN" sz="2400" dirty="0">
                <a:latin typeface="隶书" pitchFamily="49" charset="-122"/>
              </a:rPr>
              <a:t>DF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 smtClean="0">
                <a:latin typeface="隶书" pitchFamily="49" charset="-122"/>
              </a:rPr>
              <a:t>，增</a:t>
            </a:r>
            <a:r>
              <a:rPr lang="zh-CN" altLang="en-US" sz="2400" dirty="0">
                <a:latin typeface="隶书" pitchFamily="49" charset="-122"/>
              </a:rPr>
              <a:t>址，</a:t>
            </a:r>
            <a:r>
              <a:rPr lang="en-US" altLang="zh-CN" sz="2400" dirty="0">
                <a:latin typeface="隶书" pitchFamily="49" charset="-122"/>
              </a:rPr>
              <a:t>DF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 smtClean="0">
                <a:latin typeface="隶书" pitchFamily="49" charset="-122"/>
              </a:rPr>
              <a:t>1</a:t>
            </a:r>
            <a:r>
              <a:rPr lang="zh-CN" altLang="en-US" sz="2400" dirty="0" smtClean="0">
                <a:latin typeface="隶书" pitchFamily="49" charset="-122"/>
              </a:rPr>
              <a:t>降址</a:t>
            </a:r>
            <a:r>
              <a:rPr lang="en-US" altLang="en-US" sz="2400" dirty="0" smtClean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449263" indent="-449263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隶书" pitchFamily="49" charset="-122"/>
              </a:rPr>
              <a:t>有</a:t>
            </a:r>
            <a:r>
              <a:rPr lang="en-US" altLang="en-US" sz="2400" dirty="0" err="1" smtClean="0">
                <a:latin typeface="隶书" pitchFamily="49" charset="-122"/>
              </a:rPr>
              <a:t>些</a:t>
            </a:r>
            <a:r>
              <a:rPr lang="en-US" altLang="en-US" sz="2400" dirty="0" err="1">
                <a:latin typeface="隶书" pitchFamily="49" charset="-122"/>
              </a:rPr>
              <a:t>指令</a:t>
            </a:r>
            <a:r>
              <a:rPr lang="zh-CN" altLang="en-US" sz="2400" dirty="0">
                <a:latin typeface="隶书" pitchFamily="49" charset="-122"/>
              </a:rPr>
              <a:t>前</a:t>
            </a:r>
            <a:r>
              <a:rPr lang="en-US" altLang="en-US" sz="2400" dirty="0" err="1" smtClean="0">
                <a:latin typeface="隶书" pitchFamily="49" charset="-122"/>
              </a:rPr>
              <a:t>若加上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重复前</a:t>
            </a:r>
            <a:r>
              <a:rPr lang="en-US" altLang="en-US" sz="2400" dirty="0" smtClean="0">
                <a:solidFill>
                  <a:srgbClr val="0000FF"/>
                </a:solidFill>
                <a:latin typeface="隶书" pitchFamily="49" charset="-122"/>
              </a:rPr>
              <a:t>缀</a:t>
            </a:r>
            <a:r>
              <a:rPr lang="en-US" altLang="zh-CN" sz="2400" dirty="0" smtClean="0">
                <a:solidFill>
                  <a:srgbClr val="0000FF"/>
                </a:solidFill>
                <a:latin typeface="隶书" pitchFamily="49" charset="-122"/>
              </a:rPr>
              <a:t>,</a:t>
            </a:r>
            <a:r>
              <a:rPr lang="zh-CN" altLang="en-US" sz="2400" dirty="0">
                <a:latin typeface="隶书" pitchFamily="49" charset="-122"/>
              </a:rPr>
              <a:t>则</a:t>
            </a:r>
            <a:r>
              <a:rPr lang="zh-CN" altLang="en-US" sz="2400" dirty="0" smtClean="0">
                <a:latin typeface="隶书" pitchFamily="49" charset="-122"/>
              </a:rPr>
              <a:t>可处理</a:t>
            </a:r>
            <a:r>
              <a:rPr lang="zh-CN" altLang="en-US" sz="2400" dirty="0">
                <a:latin typeface="隶书" pitchFamily="49" charset="-122"/>
              </a:rPr>
              <a:t>多个数据</a:t>
            </a:r>
            <a:r>
              <a:rPr lang="en-US" altLang="en-US" sz="2400" dirty="0" smtClean="0">
                <a:latin typeface="隶书" pitchFamily="49" charset="-122"/>
              </a:rPr>
              <a:t>，</a:t>
            </a:r>
            <a:r>
              <a:rPr lang="en-US" altLang="en-US" sz="2400" dirty="0" err="1" smtClean="0">
                <a:latin typeface="隶书" pitchFamily="49" charset="-122"/>
              </a:rPr>
              <a:t>数据长度存放于</a:t>
            </a:r>
            <a:r>
              <a:rPr lang="en-US" altLang="zh-CN" sz="2400" dirty="0" err="1">
                <a:latin typeface="隶书" pitchFamily="49" charset="-122"/>
              </a:rPr>
              <a:t>CX</a:t>
            </a:r>
            <a:r>
              <a:rPr lang="en-US" altLang="en-US" sz="2400" dirty="0" err="1">
                <a:latin typeface="隶书" pitchFamily="49" charset="-122"/>
              </a:rPr>
              <a:t>中</a:t>
            </a:r>
            <a:r>
              <a:rPr lang="zh-CN" altLang="en-US" sz="2400" dirty="0" smtClean="0">
                <a:latin typeface="隶书" pitchFamily="49" charset="-122"/>
              </a:rPr>
              <a:t>。</a:t>
            </a:r>
            <a:endParaRPr lang="zh-CN" altLang="en-US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468313" y="404813"/>
            <a:ext cx="79914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1675" indent="-1971675">
              <a:defRPr/>
            </a:pPr>
            <a:r>
              <a:rPr lang="zh-CN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重复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前缀：</a:t>
            </a:r>
          </a:p>
          <a:p>
            <a:pPr marL="1971675" indent="-1971675"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REP        </a:t>
            </a:r>
            <a:r>
              <a:rPr lang="zh-CN" altLang="en-US" sz="2400" dirty="0">
                <a:latin typeface="隶书" pitchFamily="49" charset="-122"/>
              </a:rPr>
              <a:t>；放在串操作指令前，使串指令执行到</a:t>
            </a:r>
            <a:r>
              <a:rPr lang="en-US" altLang="zh-CN" sz="2400" dirty="0" smtClean="0">
                <a:latin typeface="隶书" pitchFamily="49" charset="-122"/>
              </a:rPr>
              <a:t>CX=0</a:t>
            </a:r>
            <a:r>
              <a:rPr lang="zh-CN" altLang="en-US" sz="2400" dirty="0" smtClean="0">
                <a:latin typeface="隶书" pitchFamily="49" charset="-122"/>
              </a:rPr>
              <a:t>。</a:t>
            </a:r>
            <a:endParaRPr lang="zh-CN" altLang="en-US" sz="2400" dirty="0">
              <a:latin typeface="隶书" pitchFamily="49" charset="-122"/>
            </a:endParaRPr>
          </a:p>
          <a:p>
            <a:pPr marL="1971675" indent="-1971675"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REPE/REPZ  </a:t>
            </a:r>
            <a:r>
              <a:rPr lang="zh-CN" altLang="en-US" sz="2400" dirty="0">
                <a:latin typeface="隶书" pitchFamily="49" charset="-122"/>
              </a:rPr>
              <a:t>；放在串操作指令前，使串指令执行到</a:t>
            </a:r>
            <a:r>
              <a:rPr lang="en-US" altLang="zh-CN" sz="2400" dirty="0">
                <a:latin typeface="隶书" pitchFamily="49" charset="-122"/>
              </a:rPr>
              <a:t>ZF=0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CX=0</a:t>
            </a:r>
            <a:r>
              <a:rPr lang="zh-CN" altLang="en-US" sz="2400" dirty="0">
                <a:latin typeface="隶书" pitchFamily="49" charset="-122"/>
              </a:rPr>
              <a:t>为止。</a:t>
            </a:r>
          </a:p>
          <a:p>
            <a:pPr marL="1971675" indent="-1971675"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REPNE/REPNZ</a:t>
            </a:r>
            <a:r>
              <a:rPr lang="zh-CN" altLang="en-US" sz="2400" dirty="0">
                <a:latin typeface="隶书" pitchFamily="49" charset="-122"/>
              </a:rPr>
              <a:t>；放在串操作指令前，使串指令执行到</a:t>
            </a:r>
            <a:r>
              <a:rPr lang="en-US" altLang="zh-CN" sz="2400" dirty="0">
                <a:latin typeface="隶书" pitchFamily="49" charset="-122"/>
              </a:rPr>
              <a:t>ZF=1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CX=0</a:t>
            </a:r>
            <a:r>
              <a:rPr lang="zh-CN" altLang="en-US" sz="2400" dirty="0">
                <a:latin typeface="隶书" pitchFamily="49" charset="-122"/>
              </a:rPr>
              <a:t>为止。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539750" y="3000372"/>
            <a:ext cx="80645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2913" indent="-442913">
              <a:defRPr/>
            </a:pP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串操作指令说明：</a:t>
            </a:r>
          </a:p>
          <a:p>
            <a:pPr marL="442913" indent="-442913"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>
                <a:latin typeface="隶书" pitchFamily="49" charset="-122"/>
              </a:rPr>
              <a:t>源操作数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寻址方式只能是</a:t>
            </a:r>
            <a:r>
              <a:rPr lang="en-US" altLang="zh-CN" sz="2400" dirty="0">
                <a:latin typeface="隶书" pitchFamily="49" charset="-122"/>
              </a:rPr>
              <a:t>XX:[SI]</a:t>
            </a:r>
            <a:r>
              <a:rPr lang="zh-CN" altLang="en-US" sz="2400" dirty="0">
                <a:latin typeface="隶书" pitchFamily="49" charset="-122"/>
              </a:rPr>
              <a:t>，其中</a:t>
            </a:r>
            <a:r>
              <a:rPr lang="en-US" altLang="zh-CN" sz="2400" dirty="0">
                <a:latin typeface="隶书" pitchFamily="49" charset="-122"/>
              </a:rPr>
              <a:t>XX</a:t>
            </a:r>
            <a:r>
              <a:rPr lang="zh-CN" altLang="en-US" sz="2400" dirty="0">
                <a:latin typeface="隶书" pitchFamily="49" charset="-122"/>
              </a:rPr>
              <a:t>可为：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DS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SS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之一，若是</a:t>
            </a:r>
            <a:r>
              <a:rPr lang="en-US" altLang="zh-CN" sz="2400" dirty="0">
                <a:latin typeface="隶书" pitchFamily="49" charset="-122"/>
              </a:rPr>
              <a:t>DS</a:t>
            </a:r>
            <a:r>
              <a:rPr lang="zh-CN" altLang="en-US" sz="2400" dirty="0">
                <a:latin typeface="隶书" pitchFamily="49" charset="-122"/>
              </a:rPr>
              <a:t>可缺省不写。</a:t>
            </a:r>
          </a:p>
          <a:p>
            <a:pPr marL="442913" indent="-442913"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>
                <a:latin typeface="隶书" pitchFamily="49" charset="-122"/>
              </a:rPr>
              <a:t>目标操作数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寻址方式只能是</a:t>
            </a:r>
            <a:r>
              <a:rPr lang="en-US" altLang="zh-CN" sz="2400" dirty="0">
                <a:latin typeface="隶书" pitchFamily="49" charset="-122"/>
              </a:rPr>
              <a:t>ES:[DI]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不能替换，但可不写。</a:t>
            </a:r>
          </a:p>
          <a:p>
            <a:pPr marL="442913" indent="-442913"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3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>
                <a:latin typeface="隶书" pitchFamily="49" charset="-122"/>
              </a:rPr>
              <a:t>指针在</a:t>
            </a:r>
            <a:r>
              <a:rPr lang="zh-CN" altLang="en-US" sz="2400" dirty="0" smtClean="0">
                <a:latin typeface="隶书" pitchFamily="49" charset="-122"/>
              </a:rPr>
              <a:t>每次操作后</a:t>
            </a:r>
            <a:r>
              <a:rPr lang="zh-CN" altLang="en-US" sz="2400" dirty="0">
                <a:latin typeface="隶书" pitchFamily="49" charset="-122"/>
              </a:rPr>
              <a:t>会自动</a:t>
            </a:r>
            <a:r>
              <a:rPr lang="zh-CN" altLang="en-US" sz="2400" dirty="0" smtClean="0">
                <a:latin typeface="隶书" pitchFamily="49" charset="-122"/>
              </a:rPr>
              <a:t>修改：</a:t>
            </a:r>
            <a:r>
              <a:rPr lang="en-US" altLang="zh-CN" sz="2400" dirty="0" smtClean="0">
                <a:latin typeface="隶书" pitchFamily="49" charset="-122"/>
              </a:rPr>
              <a:t>DF=1</a:t>
            </a:r>
            <a:r>
              <a:rPr lang="zh-CN" altLang="en-US" sz="2400" dirty="0" smtClean="0">
                <a:latin typeface="隶书" pitchFamily="49" charset="-122"/>
              </a:rPr>
              <a:t>自动</a:t>
            </a:r>
            <a:r>
              <a:rPr lang="zh-CN" altLang="en-US" sz="2400" dirty="0">
                <a:latin typeface="隶书" pitchFamily="49" charset="-122"/>
              </a:rPr>
              <a:t>减址；</a:t>
            </a:r>
            <a:r>
              <a:rPr lang="en-US" altLang="zh-CN" sz="2400" dirty="0" smtClean="0">
                <a:latin typeface="隶书" pitchFamily="49" charset="-122"/>
              </a:rPr>
              <a:t>DF=O</a:t>
            </a:r>
            <a:r>
              <a:rPr lang="zh-CN" altLang="en-US" sz="2400" dirty="0" smtClean="0">
                <a:latin typeface="隶书" pitchFamily="49" charset="-122"/>
              </a:rPr>
              <a:t>自动</a:t>
            </a:r>
            <a:r>
              <a:rPr lang="zh-CN" altLang="en-US" sz="2400" dirty="0">
                <a:latin typeface="隶书" pitchFamily="49" charset="-122"/>
              </a:rPr>
              <a:t>增址</a:t>
            </a:r>
            <a:r>
              <a:rPr lang="zh-CN" altLang="en-US" sz="2400" dirty="0" smtClean="0">
                <a:latin typeface="隶书" pitchFamily="49" charset="-122"/>
              </a:rPr>
              <a:t>。</a:t>
            </a:r>
            <a:endParaRPr lang="en-US" altLang="zh-CN" sz="2400" dirty="0" smtClean="0">
              <a:latin typeface="隶书" pitchFamily="49" charset="-122"/>
            </a:endParaRPr>
          </a:p>
          <a:p>
            <a:pPr marL="442913" indent="-442913">
              <a:defRPr/>
            </a:pPr>
            <a:r>
              <a:rPr lang="zh-CN" altLang="en-US" sz="2400" b="1" u="sng" dirty="0" smtClean="0">
                <a:latin typeface="隶书" pitchFamily="49" charset="-122"/>
              </a:rPr>
              <a:t>设置</a:t>
            </a:r>
            <a:r>
              <a:rPr lang="en-US" altLang="zh-CN" sz="2400" b="1" u="sng" dirty="0">
                <a:latin typeface="隶书" pitchFamily="49" charset="-122"/>
              </a:rPr>
              <a:t>DF</a:t>
            </a:r>
            <a:r>
              <a:rPr lang="zh-CN" altLang="en-US" sz="2400" b="1" u="sng" dirty="0">
                <a:latin typeface="隶书" pitchFamily="49" charset="-122"/>
              </a:rPr>
              <a:t>：</a:t>
            </a:r>
          </a:p>
          <a:p>
            <a:pPr marL="442913" indent="-442913"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CLD </a:t>
            </a:r>
            <a:r>
              <a:rPr lang="zh-CN" altLang="en-US" sz="2400" dirty="0">
                <a:latin typeface="隶书" pitchFamily="49" charset="-122"/>
              </a:rPr>
              <a:t>；清</a:t>
            </a:r>
            <a:r>
              <a:rPr lang="en-US" altLang="zh-CN" sz="2400" dirty="0">
                <a:latin typeface="隶书" pitchFamily="49" charset="-122"/>
              </a:rPr>
              <a:t>DF(DF=0)   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STD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；置</a:t>
            </a:r>
            <a:r>
              <a:rPr lang="en-US" altLang="zh-CN" sz="2400" dirty="0">
                <a:latin typeface="隶书" pitchFamily="49" charset="-122"/>
              </a:rPr>
              <a:t>DF(DF=1)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4"/>
          <p:cNvSpPr>
            <a:spLocks noChangeArrowheads="1"/>
          </p:cNvSpPr>
          <p:nvPr/>
        </p:nvSpPr>
        <p:spPr bwMode="auto">
          <a:xfrm>
            <a:off x="395288" y="559900"/>
            <a:ext cx="8208962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42925" indent="-542925"/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4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 smtClean="0">
                <a:latin typeface="隶书" pitchFamily="49" charset="-122"/>
              </a:rPr>
              <a:t>使用</a:t>
            </a:r>
            <a:r>
              <a:rPr lang="zh-CN" altLang="en-US" sz="2400" dirty="0">
                <a:latin typeface="隶书" pitchFamily="49" charset="-122"/>
              </a:rPr>
              <a:t>重复前缀</a:t>
            </a:r>
            <a:r>
              <a:rPr lang="en-US" altLang="zh-CN" sz="2400" dirty="0">
                <a:latin typeface="隶书" pitchFamily="49" charset="-122"/>
              </a:rPr>
              <a:t>REP</a:t>
            </a:r>
            <a:r>
              <a:rPr lang="zh-CN" altLang="en-US" sz="2400" dirty="0">
                <a:latin typeface="隶书" pitchFamily="49" charset="-122"/>
              </a:rPr>
              <a:t>时，数据长度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必须先</a:t>
            </a:r>
            <a:r>
              <a:rPr lang="zh-CN" altLang="en-US" sz="2400" dirty="0">
                <a:latin typeface="隶书" pitchFamily="49" charset="-122"/>
              </a:rPr>
              <a:t>存放在</a:t>
            </a:r>
            <a:r>
              <a:rPr lang="en-US" altLang="zh-CN" sz="2400" dirty="0">
                <a:latin typeface="隶书" pitchFamily="49" charset="-122"/>
              </a:rPr>
              <a:t>CX</a:t>
            </a:r>
            <a:r>
              <a:rPr lang="zh-CN" altLang="en-US" sz="2400" dirty="0">
                <a:latin typeface="隶书" pitchFamily="49" charset="-122"/>
              </a:rPr>
              <a:t>中，</a:t>
            </a:r>
            <a:r>
              <a:rPr lang="zh-CN" altLang="en-US" sz="2400" dirty="0" smtClean="0">
                <a:latin typeface="隶书" pitchFamily="49" charset="-122"/>
              </a:rPr>
              <a:t>且大于</a:t>
            </a:r>
            <a:r>
              <a:rPr lang="zh-CN" altLang="en-US" sz="2400" dirty="0">
                <a:latin typeface="隶书" pitchFamily="49" charset="-122"/>
              </a:rPr>
              <a:t>等于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542925" indent="-542925"/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5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 smtClean="0"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操作</a:t>
            </a:r>
            <a:r>
              <a:rPr lang="en-US" altLang="zh-CN" sz="2400" dirty="0">
                <a:latin typeface="隶书" pitchFamily="49" charset="-122"/>
              </a:rPr>
              <a:t>:</a:t>
            </a:r>
            <a:r>
              <a:rPr lang="zh-CN" altLang="en-US" sz="2400" dirty="0">
                <a:latin typeface="隶书" pitchFamily="49" charset="-122"/>
              </a:rPr>
              <a:t>地址自动</a:t>
            </a:r>
            <a:r>
              <a:rPr lang="en-US" altLang="zh-CN" sz="2400" dirty="0">
                <a:latin typeface="隶书" pitchFamily="49" charset="-122"/>
              </a:rPr>
              <a:t>±1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CX</a:t>
            </a:r>
            <a:r>
              <a:rPr lang="zh-CN" altLang="en-US" sz="2400" dirty="0">
                <a:latin typeface="隶书" pitchFamily="49" charset="-122"/>
              </a:rPr>
              <a:t>为字节</a:t>
            </a:r>
            <a:r>
              <a:rPr lang="zh-CN" altLang="en-US" sz="2400" dirty="0" smtClean="0">
                <a:latin typeface="隶书" pitchFamily="49" charset="-122"/>
              </a:rPr>
              <a:t>数：</a:t>
            </a:r>
            <a:r>
              <a:rPr lang="en-US" altLang="zh-CN" sz="2400" dirty="0" smtClean="0">
                <a:latin typeface="隶书" pitchFamily="49" charset="-122"/>
              </a:rPr>
              <a:t>1</a:t>
            </a:r>
            <a:r>
              <a:rPr lang="en-US" altLang="zh-CN" sz="2400" dirty="0" smtClean="0">
                <a:cs typeface="Arial" charset="0"/>
              </a:rPr>
              <a:t>~</a:t>
            </a:r>
            <a:r>
              <a:rPr lang="en-US" altLang="zh-CN" sz="2400" dirty="0" smtClean="0">
                <a:latin typeface="隶书" pitchFamily="49" charset="-122"/>
              </a:rPr>
              <a:t>FFFFH</a:t>
            </a:r>
            <a:r>
              <a:rPr lang="zh-CN" altLang="en-US" sz="2400" dirty="0" smtClean="0">
                <a:latin typeface="隶书" pitchFamily="49" charset="-122"/>
              </a:rPr>
              <a:t>。</a:t>
            </a:r>
            <a:endParaRPr lang="zh-CN" altLang="en-US" sz="2400" dirty="0">
              <a:latin typeface="隶书" pitchFamily="49" charset="-122"/>
            </a:endParaRPr>
          </a:p>
          <a:p>
            <a:pPr marL="542925" indent="-542925"/>
            <a:r>
              <a:rPr lang="zh-CN" altLang="en-US" sz="2400" dirty="0">
                <a:latin typeface="隶书" pitchFamily="49" charset="-122"/>
              </a:rPr>
              <a:t>   字操作</a:t>
            </a:r>
            <a:r>
              <a:rPr lang="en-US" altLang="zh-CN" sz="2400" dirty="0">
                <a:latin typeface="隶书" pitchFamily="49" charset="-122"/>
              </a:rPr>
              <a:t>:</a:t>
            </a:r>
            <a:r>
              <a:rPr lang="zh-CN" altLang="en-US" sz="2400" dirty="0">
                <a:latin typeface="隶书" pitchFamily="49" charset="-122"/>
              </a:rPr>
              <a:t>地址自动</a:t>
            </a:r>
            <a:r>
              <a:rPr lang="en-US" altLang="zh-CN" sz="2400" dirty="0">
                <a:latin typeface="隶书" pitchFamily="49" charset="-122"/>
              </a:rPr>
              <a:t>±2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CX</a:t>
            </a:r>
            <a:r>
              <a:rPr lang="zh-CN" altLang="en-US" sz="2400" dirty="0">
                <a:latin typeface="隶书" pitchFamily="49" charset="-122"/>
              </a:rPr>
              <a:t>为字</a:t>
            </a:r>
            <a:r>
              <a:rPr lang="zh-CN" altLang="en-US" sz="2400" dirty="0" smtClean="0">
                <a:latin typeface="隶书" pitchFamily="49" charset="-122"/>
              </a:rPr>
              <a:t>个数：</a:t>
            </a:r>
            <a:r>
              <a:rPr lang="en-US" altLang="zh-CN" sz="2400" dirty="0" smtClean="0">
                <a:latin typeface="隶书" pitchFamily="49" charset="-122"/>
              </a:rPr>
              <a:t>1</a:t>
            </a:r>
            <a:r>
              <a:rPr lang="en-US" altLang="zh-CN" sz="2400" dirty="0" smtClean="0">
                <a:ea typeface="宋体" charset="-122"/>
              </a:rPr>
              <a:t>~</a:t>
            </a:r>
            <a:r>
              <a:rPr lang="en-US" altLang="zh-CN" sz="2400" dirty="0" smtClean="0">
                <a:latin typeface="隶书" pitchFamily="49" charset="-122"/>
              </a:rPr>
              <a:t>7FFFH</a:t>
            </a:r>
            <a:r>
              <a:rPr lang="zh-CN" altLang="en-US" sz="2400" dirty="0" smtClean="0">
                <a:latin typeface="隶书" pitchFamily="49" charset="-122"/>
              </a:rPr>
              <a:t>。</a:t>
            </a:r>
            <a:endParaRPr lang="zh-CN" altLang="en-US" sz="2400" dirty="0">
              <a:latin typeface="隶书" pitchFamily="49" charset="-122"/>
            </a:endParaRPr>
          </a:p>
          <a:p>
            <a:pPr marL="542925" indent="-542925"/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6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u="sng" dirty="0" smtClean="0">
                <a:latin typeface="隶书" pitchFamily="49" charset="-122"/>
              </a:rPr>
              <a:t>不是</a:t>
            </a:r>
            <a:r>
              <a:rPr lang="zh-CN" altLang="en-US" sz="2400" u="sng" dirty="0">
                <a:latin typeface="隶书" pitchFamily="49" charset="-122"/>
              </a:rPr>
              <a:t>所有串操作指令前均可加</a:t>
            </a:r>
            <a:r>
              <a:rPr lang="zh-CN" altLang="en-US" sz="2400" u="sng" dirty="0" smtClean="0">
                <a:latin typeface="隶书" pitchFamily="49" charset="-122"/>
              </a:rPr>
              <a:t>前缀：</a:t>
            </a:r>
            <a:r>
              <a:rPr lang="zh-CN" altLang="en-US" sz="2400" dirty="0" smtClean="0">
                <a:latin typeface="隶书" pitchFamily="49" charset="-122"/>
              </a:rPr>
              <a:t>只有</a:t>
            </a:r>
            <a:r>
              <a:rPr lang="en-US" altLang="zh-CN" sz="2400" dirty="0">
                <a:latin typeface="隶书" pitchFamily="49" charset="-122"/>
              </a:rPr>
              <a:t>MOVS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STOS</a:t>
            </a:r>
            <a:r>
              <a:rPr lang="zh-CN" altLang="en-US" sz="2400" dirty="0">
                <a:latin typeface="隶书" pitchFamily="49" charset="-122"/>
              </a:rPr>
              <a:t>前可加</a:t>
            </a:r>
            <a:r>
              <a:rPr lang="en-US" altLang="zh-CN" sz="2400" dirty="0">
                <a:latin typeface="隶书" pitchFamily="49" charset="-122"/>
              </a:rPr>
              <a:t>REP</a:t>
            </a:r>
            <a:r>
              <a:rPr lang="zh-CN" altLang="en-US" sz="2400" dirty="0">
                <a:latin typeface="隶书" pitchFamily="49" charset="-122"/>
              </a:rPr>
              <a:t>前缀；</a:t>
            </a:r>
            <a:r>
              <a:rPr lang="en-US" altLang="zh-CN" sz="2400" dirty="0">
                <a:latin typeface="隶书" pitchFamily="49" charset="-122"/>
              </a:rPr>
              <a:t>CMPS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SCAS</a:t>
            </a:r>
            <a:r>
              <a:rPr lang="zh-CN" altLang="en-US" sz="2400" dirty="0">
                <a:latin typeface="隶书" pitchFamily="49" charset="-122"/>
              </a:rPr>
              <a:t>前可加</a:t>
            </a:r>
            <a:r>
              <a:rPr lang="en-US" altLang="zh-CN" sz="2400" dirty="0">
                <a:latin typeface="隶书" pitchFamily="49" charset="-122"/>
              </a:rPr>
              <a:t>REPE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REPNE</a:t>
            </a:r>
            <a:r>
              <a:rPr lang="zh-CN" altLang="en-US" sz="2400" dirty="0">
                <a:latin typeface="隶书" pitchFamily="49" charset="-122"/>
              </a:rPr>
              <a:t>前缀，</a:t>
            </a:r>
            <a:r>
              <a:rPr lang="en-US" altLang="zh-CN" sz="2400" dirty="0">
                <a:latin typeface="隶书" pitchFamily="49" charset="-122"/>
              </a:rPr>
              <a:t>LODS </a:t>
            </a:r>
            <a:r>
              <a:rPr lang="zh-CN" altLang="en-US" sz="2400" dirty="0">
                <a:latin typeface="隶书" pitchFamily="49" charset="-122"/>
              </a:rPr>
              <a:t>一般不加重复前缀。</a:t>
            </a:r>
          </a:p>
          <a:p>
            <a:pPr marL="542925" indent="-542925"/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7</a:t>
            </a:r>
            <a:r>
              <a:rPr lang="zh-CN" altLang="en-US" sz="24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zh-CN" altLang="en-US" sz="2400" dirty="0" smtClean="0">
                <a:latin typeface="隶书" pitchFamily="49" charset="-122"/>
              </a:rPr>
              <a:t>指令</a:t>
            </a:r>
            <a:r>
              <a:rPr lang="zh-CN" altLang="en-US" sz="2400" dirty="0">
                <a:latin typeface="隶书" pitchFamily="49" charset="-122"/>
              </a:rPr>
              <a:t>均可简写成无操作数形式</a:t>
            </a:r>
            <a:r>
              <a:rPr lang="zh-CN" altLang="en-US" sz="2400" dirty="0" smtClean="0">
                <a:latin typeface="隶书" pitchFamily="49" charset="-122"/>
              </a:rPr>
              <a:t>，此时</a:t>
            </a:r>
            <a:r>
              <a:rPr lang="zh-CN" altLang="en-US" sz="2400" dirty="0">
                <a:latin typeface="隶书" pitchFamily="49" charset="-122"/>
              </a:rPr>
              <a:t>两个操作数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必须是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zh-CN" altLang="en-US" sz="2400" u="sng" dirty="0">
                <a:latin typeface="隶书" pitchFamily="49" charset="-122"/>
              </a:rPr>
              <a:t>源</a:t>
            </a:r>
            <a:r>
              <a:rPr lang="en-US" altLang="zh-CN" sz="2400" u="sng" dirty="0">
                <a:latin typeface="隶书" pitchFamily="49" charset="-122"/>
              </a:rPr>
              <a:t>DS:[SI]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zh-CN" altLang="en-US" sz="2400" u="sng" dirty="0">
                <a:latin typeface="隶书" pitchFamily="49" charset="-122"/>
              </a:rPr>
              <a:t>目标</a:t>
            </a:r>
            <a:r>
              <a:rPr lang="en-US" altLang="zh-CN" sz="2400" u="sng" dirty="0">
                <a:latin typeface="隶书" pitchFamily="49" charset="-122"/>
              </a:rPr>
              <a:t>ES:[DI]</a:t>
            </a:r>
            <a:r>
              <a:rPr lang="zh-CN" altLang="en-US" sz="2400" dirty="0">
                <a:latin typeface="隶书" pitchFamily="49" charset="-122"/>
              </a:rPr>
              <a:t>。而且要用</a:t>
            </a:r>
            <a:r>
              <a:rPr lang="en-US" altLang="zh-CN" sz="2400" b="1" u="sng" dirty="0">
                <a:latin typeface="隶书" pitchFamily="49" charset="-122"/>
              </a:rPr>
              <a:t>B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b="1" u="sng" dirty="0">
                <a:latin typeface="隶书" pitchFamily="49" charset="-122"/>
              </a:rPr>
              <a:t>W</a:t>
            </a:r>
            <a:r>
              <a:rPr lang="zh-CN" altLang="en-US" sz="2400" dirty="0">
                <a:latin typeface="隶书" pitchFamily="49" charset="-122"/>
              </a:rPr>
              <a:t>反映出是字节操作还是字操作。</a:t>
            </a:r>
          </a:p>
          <a:p>
            <a:pPr marL="542925" indent="-542925"/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ChangeArrowheads="1"/>
          </p:cNvSpPr>
          <p:nvPr/>
        </p:nvSpPr>
        <p:spPr bwMode="auto">
          <a:xfrm>
            <a:off x="285720" y="428604"/>
            <a:ext cx="842486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例：</a:t>
            </a:r>
            <a:endParaRPr lang="en-US" altLang="zh-CN" sz="2400" dirty="0" smtClean="0">
              <a:latin typeface="隶书" pitchFamily="49" charset="-122"/>
            </a:endParaRPr>
          </a:p>
          <a:p>
            <a:endParaRPr lang="en-US" altLang="zh-CN" sz="2400" dirty="0" smtClean="0">
              <a:latin typeface="隶书" pitchFamily="49" charset="-122"/>
            </a:endParaRP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MOVS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ES:DAT2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DAT1</a:t>
            </a:r>
            <a:r>
              <a:rPr lang="zh-CN" altLang="en-US" sz="2400" dirty="0">
                <a:latin typeface="隶书" pitchFamily="49" charset="-122"/>
              </a:rPr>
              <a:t>；串</a:t>
            </a:r>
            <a:r>
              <a:rPr lang="zh-CN" altLang="en-US" sz="2400" dirty="0" smtClean="0">
                <a:latin typeface="隶书" pitchFamily="49" charset="-122"/>
              </a:rPr>
              <a:t>操作的</a:t>
            </a:r>
            <a:r>
              <a:rPr lang="zh-CN" altLang="en-US" sz="2400" dirty="0">
                <a:latin typeface="隶书" pitchFamily="49" charset="-122"/>
              </a:rPr>
              <a:t>源操作数和目标</a:t>
            </a:r>
            <a:r>
              <a:rPr lang="zh-CN" altLang="en-US" sz="2400" dirty="0" smtClean="0">
                <a:latin typeface="隶书" pitchFamily="49" charset="-122"/>
              </a:rPr>
              <a:t>操作数</a:t>
            </a:r>
            <a:r>
              <a:rPr lang="zh-CN" altLang="en-US" sz="2400" dirty="0">
                <a:latin typeface="隶书" pitchFamily="49" charset="-122"/>
              </a:rPr>
              <a:t>可同时为内存数据</a:t>
            </a: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REP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MOVS BYTE PTR BUF2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SS:BUF1</a:t>
            </a:r>
            <a:r>
              <a:rPr lang="zh-CN" altLang="en-US" sz="2400" dirty="0">
                <a:latin typeface="隶书" pitchFamily="49" charset="-122"/>
              </a:rPr>
              <a:t>；源操作数段寄存器</a:t>
            </a:r>
            <a:r>
              <a:rPr lang="zh-CN" altLang="en-US" sz="2400" dirty="0" smtClean="0">
                <a:latin typeface="隶书" pitchFamily="49" charset="-122"/>
              </a:rPr>
              <a:t>用</a:t>
            </a:r>
            <a:r>
              <a:rPr lang="en-US" altLang="zh-CN" sz="2400" dirty="0" smtClean="0">
                <a:latin typeface="隶书" pitchFamily="49" charset="-122"/>
              </a:rPr>
              <a:t>SS</a:t>
            </a:r>
            <a:r>
              <a:rPr lang="zh-CN" altLang="en-US" sz="2400" dirty="0">
                <a:latin typeface="隶书" pitchFamily="49" charset="-122"/>
              </a:rPr>
              <a:t>不能缺省，目标操作数段寄存器用</a:t>
            </a:r>
            <a:r>
              <a:rPr lang="en-US" altLang="zh-CN" sz="2400" dirty="0"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可缺省。</a:t>
            </a: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REPE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CMPS WORD PTR[DI]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[SI+20H]</a:t>
            </a:r>
            <a:r>
              <a:rPr lang="zh-CN" altLang="en-US" sz="2400" dirty="0">
                <a:latin typeface="隶书" pitchFamily="49" charset="-122"/>
              </a:rPr>
              <a:t>；比较字串，</a:t>
            </a:r>
            <a:r>
              <a:rPr lang="zh-CN" altLang="en-US" sz="2400" dirty="0" smtClean="0">
                <a:latin typeface="隶书" pitchFamily="49" charset="-122"/>
              </a:rPr>
              <a:t>直到</a:t>
            </a:r>
            <a:r>
              <a:rPr lang="en-US" altLang="zh-CN" sz="2400" dirty="0" smtClean="0">
                <a:latin typeface="隶书" pitchFamily="49" charset="-122"/>
              </a:rPr>
              <a:t>ZF=0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不相等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CX=0(</a:t>
            </a:r>
            <a:r>
              <a:rPr lang="zh-CN" altLang="en-US" sz="2400" dirty="0">
                <a:latin typeface="隶书" pitchFamily="49" charset="-122"/>
              </a:rPr>
              <a:t>比较完成了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为止。</a:t>
            </a: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REPNE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SCASB</a:t>
            </a:r>
            <a:r>
              <a:rPr lang="zh-CN" altLang="en-US" sz="2400" dirty="0">
                <a:latin typeface="隶书" pitchFamily="49" charset="-122"/>
              </a:rPr>
              <a:t>；从</a:t>
            </a:r>
            <a:r>
              <a:rPr lang="en-US" altLang="zh-CN" sz="2400" dirty="0">
                <a:latin typeface="隶书" pitchFamily="49" charset="-122"/>
              </a:rPr>
              <a:t>ES:[DI]</a:t>
            </a:r>
            <a:r>
              <a:rPr lang="zh-CN" altLang="en-US" sz="2400" dirty="0">
                <a:latin typeface="隶书" pitchFamily="49" charset="-122"/>
              </a:rPr>
              <a:t>所指的字串中找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的内容，</a:t>
            </a:r>
            <a:r>
              <a:rPr lang="zh-CN" altLang="en-US" sz="2400" dirty="0" smtClean="0">
                <a:latin typeface="隶书" pitchFamily="49" charset="-122"/>
              </a:rPr>
              <a:t>直到</a:t>
            </a:r>
            <a:r>
              <a:rPr lang="en-US" altLang="zh-CN" sz="2400" dirty="0" smtClean="0">
                <a:latin typeface="隶书" pitchFamily="49" charset="-122"/>
              </a:rPr>
              <a:t>ZF=1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找到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CX=0(</a:t>
            </a:r>
            <a:r>
              <a:rPr lang="zh-CN" altLang="en-US" sz="2400" dirty="0">
                <a:latin typeface="隶书" pitchFamily="49" charset="-122"/>
              </a:rPr>
              <a:t>找完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为止。</a:t>
            </a: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LODSW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DS:[SI]</a:t>
            </a:r>
            <a:r>
              <a:rPr lang="zh-CN" altLang="en-US" sz="2400" dirty="0">
                <a:latin typeface="隶书" pitchFamily="49" charset="-122"/>
              </a:rPr>
              <a:t>中的字读入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，同时</a:t>
            </a:r>
            <a:r>
              <a:rPr lang="en-US" altLang="zh-CN" sz="2400" dirty="0">
                <a:latin typeface="隶书" pitchFamily="49" charset="-122"/>
              </a:rPr>
              <a:t>DF=0</a:t>
            </a:r>
            <a:r>
              <a:rPr lang="zh-CN" altLang="en-US" sz="2400" dirty="0">
                <a:latin typeface="隶书" pitchFamily="49" charset="-122"/>
              </a:rPr>
              <a:t>则</a:t>
            </a:r>
            <a:r>
              <a:rPr lang="en-US" altLang="zh-CN" sz="2400" dirty="0">
                <a:latin typeface="隶书" pitchFamily="49" charset="-122"/>
              </a:rPr>
              <a:t>SI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 smtClean="0">
                <a:latin typeface="隶书" pitchFamily="49" charset="-122"/>
              </a:rPr>
              <a:t>SI+2</a:t>
            </a:r>
            <a:r>
              <a:rPr lang="zh-CN" altLang="en-US" sz="2400" dirty="0" smtClean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DF=1</a:t>
            </a:r>
            <a:r>
              <a:rPr lang="zh-CN" altLang="en-US" sz="2400" dirty="0">
                <a:latin typeface="隶书" pitchFamily="49" charset="-122"/>
              </a:rPr>
              <a:t>则</a:t>
            </a:r>
            <a:r>
              <a:rPr lang="en-US" altLang="zh-CN" sz="2400" dirty="0">
                <a:latin typeface="隶书" pitchFamily="49" charset="-122"/>
              </a:rPr>
              <a:t>SI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SI-2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2246313" indent="-2246313"/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REP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STOSB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存入</a:t>
            </a:r>
            <a:r>
              <a:rPr lang="en-US" altLang="zh-CN" sz="2400" dirty="0">
                <a:latin typeface="隶书" pitchFamily="49" charset="-122"/>
              </a:rPr>
              <a:t>ES:[DI]</a:t>
            </a:r>
            <a:r>
              <a:rPr lang="zh-CN" altLang="en-US" sz="2400" dirty="0">
                <a:latin typeface="隶书" pitchFamily="49" charset="-122"/>
              </a:rPr>
              <a:t>所指字节串，直到</a:t>
            </a:r>
            <a:r>
              <a:rPr lang="en-US" altLang="zh-CN" sz="2400" dirty="0">
                <a:latin typeface="隶书" pitchFamily="49" charset="-122"/>
              </a:rPr>
              <a:t>CX=0</a:t>
            </a:r>
            <a:r>
              <a:rPr lang="zh-CN" altLang="en-US" sz="2400" dirty="0">
                <a:latin typeface="隶书" pitchFamily="49" charset="-122"/>
              </a:rPr>
              <a:t>为止。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23850" y="404813"/>
            <a:ext cx="84963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：把</a:t>
            </a:r>
            <a:r>
              <a:rPr lang="en-US" altLang="zh-CN" sz="2400" dirty="0">
                <a:latin typeface="隶书" pitchFamily="49" charset="-122"/>
              </a:rPr>
              <a:t>DATA1</a:t>
            </a:r>
            <a:r>
              <a:rPr lang="zh-CN" altLang="en-US" sz="2400" dirty="0">
                <a:latin typeface="隶书" pitchFamily="49" charset="-122"/>
              </a:rPr>
              <a:t>段中</a:t>
            </a:r>
            <a:r>
              <a:rPr lang="en-US" altLang="zh-CN" sz="2400" dirty="0">
                <a:latin typeface="隶书" pitchFamily="49" charset="-122"/>
              </a:rPr>
              <a:t>0020H</a:t>
            </a:r>
            <a:r>
              <a:rPr lang="zh-CN" altLang="en-US" sz="2400" dirty="0">
                <a:latin typeface="隶书" pitchFamily="49" charset="-122"/>
              </a:rPr>
              <a:t>开始的</a:t>
            </a:r>
            <a:r>
              <a:rPr lang="en-US" altLang="zh-CN" sz="2400" dirty="0">
                <a:latin typeface="隶书" pitchFamily="49" charset="-122"/>
              </a:rPr>
              <a:t>30H</a:t>
            </a:r>
            <a:r>
              <a:rPr lang="zh-CN" altLang="en-US" sz="2400" dirty="0">
                <a:latin typeface="隶书" pitchFamily="49" charset="-122"/>
              </a:rPr>
              <a:t>个字节送到</a:t>
            </a:r>
            <a:r>
              <a:rPr lang="en-US" altLang="zh-CN" sz="2400" dirty="0">
                <a:latin typeface="隶书" pitchFamily="49" charset="-122"/>
              </a:rPr>
              <a:t>DATA2</a:t>
            </a:r>
            <a:r>
              <a:rPr lang="zh-CN" altLang="en-US" sz="2400" dirty="0">
                <a:latin typeface="隶书" pitchFamily="49" charset="-122"/>
              </a:rPr>
              <a:t>段中</a:t>
            </a:r>
            <a:r>
              <a:rPr lang="en-US" altLang="zh-CN" sz="2400" dirty="0">
                <a:latin typeface="隶书" pitchFamily="49" charset="-122"/>
              </a:rPr>
              <a:t>0100H</a:t>
            </a:r>
            <a:r>
              <a:rPr lang="zh-CN" altLang="en-US" sz="2400" dirty="0">
                <a:latin typeface="隶书" pitchFamily="49" charset="-122"/>
              </a:rPr>
              <a:t>开始的单元中。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DATA1</a:t>
            </a:r>
          </a:p>
          <a:p>
            <a:r>
              <a:rPr lang="en-US" altLang="zh-CN" sz="2400" dirty="0">
                <a:latin typeface="隶书" pitchFamily="49" charset="-122"/>
              </a:rPr>
              <a:t>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DATA2</a:t>
            </a:r>
          </a:p>
          <a:p>
            <a:r>
              <a:rPr lang="en-US" altLang="zh-CN" sz="2400" dirty="0">
                <a:latin typeface="隶书" pitchFamily="49" charset="-122"/>
              </a:rPr>
              <a:t>    MOV ES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MOV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0020H</a:t>
            </a:r>
          </a:p>
          <a:p>
            <a:r>
              <a:rPr lang="en-US" altLang="zh-CN" sz="2400" dirty="0">
                <a:latin typeface="隶书" pitchFamily="49" charset="-122"/>
              </a:rPr>
              <a:t>    MOV DI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O1OOH</a:t>
            </a:r>
          </a:p>
          <a:p>
            <a:r>
              <a:rPr lang="en-US" altLang="zh-CN" sz="2400" dirty="0">
                <a:latin typeface="隶书" pitchFamily="49" charset="-122"/>
              </a:rPr>
              <a:t>    MOV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0030H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LOP:MOV AL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[SI]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MOV ES:[DI]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AL        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CLD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INC SI          </a:t>
            </a:r>
            <a:r>
              <a:rPr lang="zh-CN" altLang="en-US" sz="2400" dirty="0">
                <a:solidFill>
                  <a:srgbClr val="CC3300"/>
                </a:solidFill>
                <a:latin typeface="隶书" pitchFamily="49" charset="-122"/>
              </a:rPr>
              <a:t>＝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&gt;LOP:MOVSB   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&gt;CLD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INC DI                 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LOOP LOP   </a:t>
            </a:r>
            <a:r>
              <a:rPr lang="en-US" altLang="zh-CN" sz="2400" dirty="0">
                <a:latin typeface="隶书" pitchFamily="49" charset="-122"/>
              </a:rPr>
              <a:t>REP MOVSB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LOOP LOP</a:t>
            </a:r>
          </a:p>
          <a:p>
            <a:r>
              <a:rPr lang="en-US" altLang="zh-CN" sz="2400" dirty="0">
                <a:latin typeface="隶书" pitchFamily="49" charset="-122"/>
              </a:rPr>
              <a:t>    MOV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4CH</a:t>
            </a:r>
          </a:p>
          <a:p>
            <a:r>
              <a:rPr lang="en-US" altLang="zh-CN" sz="2400" dirty="0">
                <a:latin typeface="隶书" pitchFamily="49" charset="-122"/>
              </a:rPr>
              <a:t>    INT 21H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23850" y="404813"/>
            <a:ext cx="302418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：将</a:t>
            </a:r>
            <a:r>
              <a:rPr lang="en-US" altLang="zh-CN" sz="2400" dirty="0">
                <a:latin typeface="隶书" pitchFamily="49" charset="-122"/>
              </a:rPr>
              <a:t>DATA:[1000H]</a:t>
            </a:r>
            <a:r>
              <a:rPr lang="zh-CN" altLang="en-US" sz="2400" dirty="0">
                <a:latin typeface="隶书" pitchFamily="49" charset="-122"/>
              </a:rPr>
              <a:t>开始的</a:t>
            </a:r>
            <a:r>
              <a:rPr lang="en-US" altLang="zh-CN" sz="2400" dirty="0">
                <a:latin typeface="隶书" pitchFamily="49" charset="-122"/>
              </a:rPr>
              <a:t>100</a:t>
            </a:r>
            <a:r>
              <a:rPr lang="zh-CN" altLang="en-US" sz="2400" dirty="0">
                <a:latin typeface="隶书" pitchFamily="49" charset="-122"/>
              </a:rPr>
              <a:t>个字节单元清零。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</a:t>
            </a:r>
          </a:p>
          <a:p>
            <a:r>
              <a:rPr lang="en-US" altLang="zh-CN" sz="2400" dirty="0">
                <a:latin typeface="隶书" pitchFamily="49" charset="-122"/>
              </a:rPr>
              <a:t>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AX</a:t>
            </a:r>
          </a:p>
          <a:p>
            <a:r>
              <a:rPr lang="en-US" altLang="zh-CN" sz="2400" dirty="0" smtClean="0">
                <a:latin typeface="隶书" pitchFamily="49" charset="-122"/>
              </a:rPr>
              <a:t>MOV ES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AX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MOV DI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1000H</a:t>
            </a:r>
          </a:p>
          <a:p>
            <a:r>
              <a:rPr lang="en-US" altLang="zh-CN" sz="2400" dirty="0">
                <a:latin typeface="隶书" pitchFamily="49" charset="-122"/>
              </a:rPr>
              <a:t>XOR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AL</a:t>
            </a:r>
          </a:p>
          <a:p>
            <a:r>
              <a:rPr lang="en-US" altLang="zh-CN" sz="2400" dirty="0">
                <a:latin typeface="隶书" pitchFamily="49" charset="-122"/>
              </a:rPr>
              <a:t>MOV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64H</a:t>
            </a:r>
          </a:p>
          <a:p>
            <a:r>
              <a:rPr lang="en-US" altLang="zh-CN" sz="2400" dirty="0">
                <a:latin typeface="隶书" pitchFamily="49" charset="-122"/>
              </a:rPr>
              <a:t>CLD</a:t>
            </a:r>
          </a:p>
          <a:p>
            <a:r>
              <a:rPr lang="en-US" altLang="zh-CN" sz="2400" dirty="0">
                <a:latin typeface="隶书" pitchFamily="49" charset="-122"/>
              </a:rPr>
              <a:t>REP STOSB </a:t>
            </a:r>
          </a:p>
          <a:p>
            <a:r>
              <a:rPr lang="en-US" altLang="zh-CN" sz="2400" dirty="0">
                <a:latin typeface="隶书" pitchFamily="49" charset="-122"/>
              </a:rPr>
              <a:t>MOV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4CH</a:t>
            </a:r>
          </a:p>
          <a:p>
            <a:r>
              <a:rPr lang="en-US" altLang="zh-CN" sz="2400" dirty="0">
                <a:latin typeface="隶书" pitchFamily="49" charset="-122"/>
              </a:rPr>
              <a:t>INT 21H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421063" y="404813"/>
            <a:ext cx="5472112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：将内存中一数据块中小写字母转换成大写字母，数据块以回车符</a:t>
            </a:r>
            <a:r>
              <a:rPr lang="en-US" altLang="zh-CN" sz="2400" dirty="0">
                <a:latin typeface="隶书" pitchFamily="49" charset="-122"/>
              </a:rPr>
              <a:t>(0DH)</a:t>
            </a:r>
            <a:r>
              <a:rPr lang="zh-CN" altLang="en-US" sz="2400" dirty="0">
                <a:latin typeface="隶书" pitchFamily="49" charset="-122"/>
              </a:rPr>
              <a:t>结束。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DATA1</a:t>
            </a:r>
          </a:p>
          <a:p>
            <a:r>
              <a:rPr lang="en-US" altLang="zh-CN" sz="2400" dirty="0">
                <a:latin typeface="隶书" pitchFamily="49" charset="-122"/>
              </a:rPr>
              <a:t>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 smtClean="0">
                <a:latin typeface="隶书" pitchFamily="49" charset="-122"/>
              </a:rPr>
              <a:t>    MOV </a:t>
            </a:r>
            <a:r>
              <a:rPr lang="en-US" altLang="zh-CN" sz="2400" dirty="0"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LEA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DA1</a:t>
            </a:r>
          </a:p>
          <a:p>
            <a:r>
              <a:rPr lang="en-US" altLang="zh-CN" sz="2400" dirty="0">
                <a:latin typeface="隶书" pitchFamily="49" charset="-122"/>
              </a:rPr>
              <a:t>    LEA DI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DA1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CLD               JNC LP2</a:t>
            </a:r>
          </a:p>
          <a:p>
            <a:r>
              <a:rPr lang="en-US" altLang="zh-CN" sz="2400" dirty="0">
                <a:latin typeface="隶书" pitchFamily="49" charset="-122"/>
              </a:rPr>
              <a:t>LP1:LODSB             SUB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20H</a:t>
            </a:r>
          </a:p>
          <a:p>
            <a:r>
              <a:rPr lang="en-US" altLang="zh-CN" sz="2400" dirty="0">
                <a:latin typeface="隶书" pitchFamily="49" charset="-122"/>
              </a:rPr>
              <a:t>    CMP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0DH   LP2:STOSB</a:t>
            </a:r>
          </a:p>
          <a:p>
            <a:r>
              <a:rPr lang="en-US" altLang="zh-CN" sz="2400" dirty="0">
                <a:latin typeface="隶书" pitchFamily="49" charset="-122"/>
              </a:rPr>
              <a:t>    JZ LP3            JMP LP1</a:t>
            </a:r>
          </a:p>
          <a:p>
            <a:r>
              <a:rPr lang="en-US" altLang="zh-CN" sz="2400" dirty="0">
                <a:latin typeface="隶书" pitchFamily="49" charset="-122"/>
              </a:rPr>
              <a:t>    CMP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61H   LP3:MOV [DI]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AL</a:t>
            </a:r>
          </a:p>
          <a:p>
            <a:r>
              <a:rPr lang="en-US" altLang="zh-CN" sz="2400" dirty="0">
                <a:latin typeface="隶书" pitchFamily="49" charset="-122"/>
              </a:rPr>
              <a:t>    JC LP2            HLT</a:t>
            </a:r>
          </a:p>
          <a:p>
            <a:r>
              <a:rPr lang="en-US" altLang="zh-CN" sz="2400" dirty="0">
                <a:latin typeface="隶书" pitchFamily="49" charset="-122"/>
              </a:rPr>
              <a:t>    CMP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7BH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ChangeArrowheads="1"/>
          </p:cNvSpPr>
          <p:nvPr/>
        </p:nvSpPr>
        <p:spPr bwMode="auto">
          <a:xfrm>
            <a:off x="395288" y="138113"/>
            <a:ext cx="4321175" cy="653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4:DATA</a:t>
            </a:r>
            <a:r>
              <a:rPr lang="zh-CN" altLang="en-US" sz="2400" dirty="0">
                <a:latin typeface="隶书" pitchFamily="49" charset="-122"/>
              </a:rPr>
              <a:t>段内有两串</a:t>
            </a:r>
            <a:r>
              <a:rPr lang="en-US" altLang="zh-CN" sz="2400" dirty="0">
                <a:latin typeface="隶书" pitchFamily="49" charset="-122"/>
              </a:rPr>
              <a:t>50</a:t>
            </a:r>
            <a:r>
              <a:rPr lang="zh-CN" altLang="en-US" sz="2400" dirty="0">
                <a:latin typeface="隶书" pitchFamily="49" charset="-122"/>
              </a:rPr>
              <a:t>字节字符串</a:t>
            </a:r>
            <a:r>
              <a:rPr lang="en-US" altLang="zh-CN" sz="2400" dirty="0">
                <a:latin typeface="隶书" pitchFamily="49" charset="-122"/>
              </a:rPr>
              <a:t>DA1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DA2</a:t>
            </a:r>
            <a:r>
              <a:rPr lang="zh-CN" altLang="en-US" sz="2400" dirty="0">
                <a:latin typeface="隶书" pitchFamily="49" charset="-122"/>
              </a:rPr>
              <a:t>，比较两串是否完全相同，相同则显示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Y</a:t>
            </a:r>
            <a:r>
              <a:rPr lang="en-US" altLang="zh-CN" sz="2400" dirty="0"/>
              <a:t>’</a:t>
            </a:r>
            <a:r>
              <a:rPr lang="zh-CN" altLang="en-US" sz="2400" dirty="0">
                <a:latin typeface="隶书" pitchFamily="49" charset="-122"/>
              </a:rPr>
              <a:t>，否则显示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N</a:t>
            </a:r>
            <a:r>
              <a:rPr lang="en-US" altLang="zh-CN" sz="2400" dirty="0"/>
              <a:t>’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START:MOV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ES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LEA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DA1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LEA DI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DA2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CLD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32H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REPE CMPSB 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JZ </a:t>
            </a:r>
            <a:r>
              <a:rPr lang="en-US" altLang="zh-CN" sz="2400" dirty="0" err="1">
                <a:latin typeface="隶书" pitchFamily="49" charset="-122"/>
              </a:rPr>
              <a:t>LPl</a:t>
            </a:r>
            <a:r>
              <a:rPr lang="zh-CN" altLang="en-US" sz="2400" dirty="0">
                <a:latin typeface="隶书" pitchFamily="49" charset="-122"/>
              </a:rPr>
              <a:t>；两串相同转</a:t>
            </a:r>
            <a:r>
              <a:rPr lang="en-US" altLang="zh-CN" sz="2400" dirty="0">
                <a:latin typeface="隶书" pitchFamily="49" charset="-122"/>
              </a:rPr>
              <a:t>LP1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DL</a:t>
            </a:r>
            <a:r>
              <a:rPr lang="zh-CN" altLang="en-US" sz="2400" dirty="0">
                <a:latin typeface="隶书" pitchFamily="49" charset="-122"/>
              </a:rPr>
              <a:t>，‘</a:t>
            </a:r>
            <a:r>
              <a:rPr lang="en-US" altLang="zh-CN" sz="2400" dirty="0">
                <a:latin typeface="隶书" pitchFamily="49" charset="-122"/>
              </a:rPr>
              <a:t>N</a:t>
            </a:r>
            <a:r>
              <a:rPr lang="zh-CN" altLang="en-US" sz="2400" dirty="0">
                <a:latin typeface="隶书" pitchFamily="49" charset="-122"/>
              </a:rPr>
              <a:t>’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JMP LP2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LP1: MOV DL</a:t>
            </a:r>
            <a:r>
              <a:rPr lang="zh-CN" altLang="en-US" sz="2400" dirty="0">
                <a:latin typeface="隶书" pitchFamily="49" charset="-122"/>
              </a:rPr>
              <a:t>，‘</a:t>
            </a:r>
            <a:r>
              <a:rPr lang="en-US" altLang="zh-CN" sz="2400" dirty="0">
                <a:latin typeface="隶书" pitchFamily="49" charset="-122"/>
              </a:rPr>
              <a:t>Y</a:t>
            </a:r>
            <a:r>
              <a:rPr lang="zh-CN" altLang="en-US" sz="2400" dirty="0">
                <a:latin typeface="隶书" pitchFamily="49" charset="-122"/>
              </a:rPr>
              <a:t>’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LP2: MOV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02H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INT 21H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4CH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INT 21H</a:t>
            </a:r>
          </a:p>
        </p:txBody>
      </p:sp>
      <p:sp>
        <p:nvSpPr>
          <p:cNvPr id="128003" name="Rectangle 5"/>
          <p:cNvSpPr>
            <a:spLocks noChangeArrowheads="1"/>
          </p:cNvSpPr>
          <p:nvPr/>
        </p:nvSpPr>
        <p:spPr bwMode="auto">
          <a:xfrm>
            <a:off x="4643438" y="115888"/>
            <a:ext cx="40322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5:</a:t>
            </a:r>
            <a:r>
              <a:rPr lang="zh-CN" altLang="en-US" sz="2400">
                <a:latin typeface="隶书" pitchFamily="49" charset="-122"/>
              </a:rPr>
              <a:t>在</a:t>
            </a:r>
            <a:r>
              <a:rPr lang="en-US" altLang="zh-CN" sz="2400">
                <a:latin typeface="隶书" pitchFamily="49" charset="-122"/>
              </a:rPr>
              <a:t>32</a:t>
            </a:r>
            <a:r>
              <a:rPr lang="zh-CN" altLang="en-US" sz="2400">
                <a:latin typeface="隶书" pitchFamily="49" charset="-122"/>
              </a:rPr>
              <a:t>字节的串中查找是否存在</a:t>
            </a:r>
            <a:r>
              <a:rPr lang="zh-CN" altLang="en-US" sz="2400"/>
              <a:t>‘</a:t>
            </a:r>
            <a:r>
              <a:rPr lang="en-US" altLang="zh-CN" sz="2400">
                <a:latin typeface="隶书" pitchFamily="49" charset="-122"/>
              </a:rPr>
              <a:t>$</a:t>
            </a:r>
            <a:r>
              <a:rPr lang="en-US" altLang="zh-CN" sz="2400"/>
              <a:t>’</a:t>
            </a:r>
            <a:r>
              <a:rPr lang="zh-CN" altLang="en-US" sz="2400">
                <a:latin typeface="隶书" pitchFamily="49" charset="-122"/>
              </a:rPr>
              <a:t>字符。若存在，则将所在地址送入</a:t>
            </a:r>
            <a:r>
              <a:rPr lang="en-US" altLang="zh-CN" sz="2400">
                <a:latin typeface="隶书" pitchFamily="49" charset="-122"/>
              </a:rPr>
              <a:t>BX</a:t>
            </a:r>
            <a:r>
              <a:rPr lang="zh-CN" altLang="en-US" sz="2400">
                <a:latin typeface="隶书" pitchFamily="49" charset="-122"/>
              </a:rPr>
              <a:t>寄存器，否则将</a:t>
            </a:r>
            <a:r>
              <a:rPr lang="en-US" altLang="zh-CN" sz="2400">
                <a:latin typeface="隶书" pitchFamily="49" charset="-122"/>
              </a:rPr>
              <a:t>BX</a:t>
            </a:r>
            <a:r>
              <a:rPr lang="zh-CN" altLang="en-US" sz="2400">
                <a:latin typeface="隶书" pitchFamily="49" charset="-122"/>
              </a:rPr>
              <a:t>寄存器清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/>
              <a:t>……</a:t>
            </a:r>
            <a:endParaRPr lang="en-US" altLang="zh-CN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  CLD</a:t>
            </a:r>
          </a:p>
          <a:p>
            <a:r>
              <a:rPr lang="en-US" altLang="zh-CN" sz="2400">
                <a:latin typeface="隶书" pitchFamily="49" charset="-122"/>
              </a:rPr>
              <a:t>      MOV DI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0000H</a:t>
            </a:r>
          </a:p>
          <a:p>
            <a:r>
              <a:rPr lang="en-US" altLang="zh-CN" sz="2400">
                <a:latin typeface="隶书" pitchFamily="49" charset="-122"/>
              </a:rPr>
              <a:t>  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zh-CN" altLang="en-US" sz="2400"/>
              <a:t>‘</a:t>
            </a:r>
            <a:r>
              <a:rPr lang="en-US" altLang="zh-CN" sz="2400">
                <a:latin typeface="隶书" pitchFamily="49" charset="-122"/>
              </a:rPr>
              <a:t>$</a:t>
            </a:r>
            <a:r>
              <a:rPr lang="en-US" altLang="zh-CN" sz="2400"/>
              <a:t>’</a:t>
            </a:r>
            <a:endParaRPr lang="en-US" altLang="zh-CN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  MOV CX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20H</a:t>
            </a:r>
          </a:p>
          <a:p>
            <a:r>
              <a:rPr lang="en-US" altLang="zh-CN" sz="2400">
                <a:latin typeface="隶书" pitchFamily="49" charset="-122"/>
              </a:rPr>
              <a:t>      REPNZ SCASB</a:t>
            </a:r>
          </a:p>
          <a:p>
            <a:r>
              <a:rPr lang="en-US" altLang="zh-CN" sz="2400">
                <a:latin typeface="隶书" pitchFamily="49" charset="-122"/>
              </a:rPr>
              <a:t>      JZ find</a:t>
            </a:r>
          </a:p>
          <a:p>
            <a:r>
              <a:rPr lang="en-US" altLang="zh-CN" sz="2400">
                <a:latin typeface="隶书" pitchFamily="49" charset="-122"/>
              </a:rPr>
              <a:t>      MOV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</a:t>
            </a:r>
          </a:p>
          <a:p>
            <a:r>
              <a:rPr lang="en-US" altLang="zh-CN" sz="2400">
                <a:latin typeface="隶书" pitchFamily="49" charset="-122"/>
              </a:rPr>
              <a:t>      JMP exit</a:t>
            </a:r>
          </a:p>
          <a:p>
            <a:r>
              <a:rPr lang="en-US" altLang="zh-CN" sz="2400">
                <a:latin typeface="隶书" pitchFamily="49" charset="-122"/>
              </a:rPr>
              <a:t>find: DEC DI</a:t>
            </a:r>
          </a:p>
          <a:p>
            <a:r>
              <a:rPr lang="en-US" altLang="zh-CN" sz="2400">
                <a:latin typeface="隶书" pitchFamily="49" charset="-122"/>
              </a:rPr>
              <a:t>      MOV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DI</a:t>
            </a:r>
          </a:p>
          <a:p>
            <a:r>
              <a:rPr lang="en-US" altLang="zh-CN" sz="2400">
                <a:latin typeface="隶书" pitchFamily="49" charset="-122"/>
              </a:rPr>
              <a:t>exit: </a:t>
            </a:r>
            <a:r>
              <a:rPr lang="en-US" altLang="zh-CN" sz="2400"/>
              <a:t>……</a:t>
            </a:r>
            <a:endParaRPr lang="en-US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3" name="Rectangle 3"/>
          <p:cNvSpPr>
            <a:spLocks noChangeArrowheads="1"/>
          </p:cNvSpPr>
          <p:nvPr/>
        </p:nvSpPr>
        <p:spPr bwMode="auto">
          <a:xfrm>
            <a:off x="755650" y="833438"/>
            <a:ext cx="78486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处理器控制指令提供了控制进位、测试</a:t>
            </a:r>
            <a:r>
              <a:rPr lang="en-US" altLang="zh-CN" sz="2400">
                <a:latin typeface="隶书" pitchFamily="49" charset="-122"/>
              </a:rPr>
              <a:t>BUSY/TEST</a:t>
            </a:r>
            <a:r>
              <a:rPr lang="zh-CN" altLang="en-US" sz="2400">
                <a:latin typeface="隶书" pitchFamily="49" charset="-122"/>
              </a:rPr>
              <a:t>管脚及其他各种功能。这些指令中有些是在硬件控制时使用。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处理器控制指令包括：</a:t>
            </a:r>
          </a:p>
          <a:p>
            <a:pPr>
              <a:defRPr/>
            </a:pPr>
            <a:endParaRPr lang="zh-CN" altLang="en-US" sz="240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位操作控制指令：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STC 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CLC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CMC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STD</a:t>
            </a:r>
          </a:p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                  CLD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STI</a:t>
            </a:r>
            <a:r>
              <a:rPr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、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CLI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空操作指令：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NOP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暂停指令：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HLT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等待指令：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WAIT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交权指令：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ESC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总线锁定指令：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LOCK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539750" y="260350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处理器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控制类指令</a:t>
            </a:r>
            <a:r>
              <a:rPr lang="zh-CN" altLang="en-US" sz="32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  </a:t>
            </a:r>
            <a:endParaRPr lang="zh-CN" altLang="en-US" sz="3200" dirty="0">
              <a:solidFill>
                <a:schemeClr val="tx2"/>
              </a:solidFill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标志位操作指令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85090" name="Group 66"/>
          <p:cNvGraphicFramePr>
            <a:graphicFrameLocks noGrp="1"/>
          </p:cNvGraphicFramePr>
          <p:nvPr/>
        </p:nvGraphicFramePr>
        <p:xfrm>
          <a:off x="611188" y="908050"/>
          <a:ext cx="7993062" cy="3729038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清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CLC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CF←0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置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STC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CF←1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清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CLD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DF←0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置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STD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DF←1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清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CLI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IF←0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置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STI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IF←1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求反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CMC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CF←!CF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5" name="Text Box 5"/>
          <p:cNvSpPr txBox="1">
            <a:spLocks noChangeArrowheads="1"/>
          </p:cNvSpPr>
          <p:nvPr/>
        </p:nvSpPr>
        <p:spPr bwMode="auto">
          <a:xfrm>
            <a:off x="611188" y="720725"/>
            <a:ext cx="8207375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3497263" indent="-3497263">
              <a:defRPr/>
            </a:pPr>
            <a:r>
              <a:rPr lang="en-US" altLang="en-US" sz="2800" dirty="0">
                <a:latin typeface="隶书" pitchFamily="49" charset="-122"/>
              </a:rPr>
              <a:t>MOV AX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DI+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OOH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zh-CN" sz="2800" dirty="0">
                <a:latin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>
                <a:latin typeface="隶书" pitchFamily="49" charset="-122"/>
              </a:rPr>
              <a:t>DS段由DI+</a:t>
            </a:r>
            <a:r>
              <a:rPr lang="en-US" altLang="zh-CN" sz="2800" dirty="0">
                <a:latin typeface="隶书" pitchFamily="49" charset="-122"/>
              </a:rPr>
              <a:t>1</a:t>
            </a:r>
            <a:r>
              <a:rPr lang="en-US" altLang="en-US" sz="2800" dirty="0">
                <a:latin typeface="隶书" pitchFamily="49" charset="-122"/>
              </a:rPr>
              <a:t>OOH所指的存储单元的字→AX</a:t>
            </a:r>
          </a:p>
          <a:p>
            <a:pPr marL="3497263" indent="-3497263">
              <a:defRPr/>
            </a:pPr>
            <a:r>
              <a:rPr lang="en-US" altLang="en-US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SS:5[SI]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en-US" sz="2800" dirty="0">
                <a:latin typeface="隶书" pitchFamily="49" charset="-122"/>
              </a:rPr>
              <a:t>CL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>
                <a:latin typeface="隶书" pitchFamily="49" charset="-122"/>
              </a:rPr>
              <a:t>CL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en-US" sz="2800" dirty="0">
                <a:latin typeface="隶书" pitchFamily="49" charset="-122"/>
              </a:rPr>
              <a:t>字节→SS段中SI+5所</a:t>
            </a:r>
            <a:r>
              <a:rPr lang="zh-CN" altLang="en-US" sz="2800" dirty="0">
                <a:latin typeface="隶书" pitchFamily="49" charset="-122"/>
              </a:rPr>
              <a:t>指</a:t>
            </a:r>
            <a:r>
              <a:rPr lang="en-US" altLang="en-US" sz="2800" dirty="0" err="1">
                <a:latin typeface="隶书" pitchFamily="49" charset="-122"/>
              </a:rPr>
              <a:t>的存储单元</a:t>
            </a:r>
            <a:endParaRPr lang="en-US" altLang="en-US" sz="2800" dirty="0">
              <a:latin typeface="隶书" pitchFamily="49" charset="-122"/>
            </a:endParaRPr>
          </a:p>
          <a:p>
            <a:pPr marL="3497263" indent="-3497263">
              <a:defRPr/>
            </a:pPr>
            <a:r>
              <a:rPr lang="en-US" altLang="en-US" sz="2800" dirty="0">
                <a:latin typeface="隶书" pitchFamily="49" charset="-122"/>
              </a:rPr>
              <a:t>MOV BL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SETS[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BP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 err="1">
                <a:latin typeface="隶书" pitchFamily="49" charset="-122"/>
              </a:rPr>
              <a:t>SS段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en-US" sz="2800" dirty="0" err="1">
                <a:latin typeface="隶书" pitchFamily="49" charset="-122"/>
              </a:rPr>
              <a:t>SETS+BP所</a:t>
            </a:r>
            <a:r>
              <a:rPr lang="zh-CN" altLang="en-US" sz="2800" dirty="0">
                <a:latin typeface="隶书" pitchFamily="49" charset="-122"/>
              </a:rPr>
              <a:t>指</a:t>
            </a:r>
            <a:r>
              <a:rPr lang="en-US" altLang="en-US" sz="2800" dirty="0" err="1">
                <a:latin typeface="隶书" pitchFamily="49" charset="-122"/>
              </a:rPr>
              <a:t>的存储单元内容→BL</a:t>
            </a:r>
            <a:endParaRPr lang="en-US" altLang="en-US" sz="2800" dirty="0">
              <a:latin typeface="隶书" pitchFamily="49" charset="-122"/>
            </a:endParaRPr>
          </a:p>
          <a:p>
            <a:pPr marL="3497263" indent="-3497263">
              <a:defRPr/>
            </a:pPr>
            <a:r>
              <a:rPr lang="en-US" altLang="en-US" sz="2800" dirty="0">
                <a:latin typeface="隶书" pitchFamily="49" charset="-122"/>
              </a:rPr>
              <a:t>MOV DI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EAX+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8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H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段中</a:t>
            </a:r>
            <a:r>
              <a:rPr lang="en-US" altLang="en-US" sz="2800" dirty="0">
                <a:latin typeface="隶书" pitchFamily="49" charset="-122"/>
              </a:rPr>
              <a:t>EAX+</a:t>
            </a:r>
            <a:r>
              <a:rPr lang="en-US" altLang="zh-CN" sz="2800" dirty="0">
                <a:latin typeface="隶书" pitchFamily="49" charset="-122"/>
              </a:rPr>
              <a:t>8</a:t>
            </a:r>
            <a:r>
              <a:rPr lang="en-US" altLang="en-US" sz="2800" dirty="0">
                <a:latin typeface="隶书" pitchFamily="49" charset="-122"/>
              </a:rPr>
              <a:t>H</a:t>
            </a:r>
            <a:r>
              <a:rPr lang="zh-CN" altLang="en-US" sz="2800" dirty="0">
                <a:latin typeface="隶书" pitchFamily="49" charset="-122"/>
              </a:rPr>
              <a:t>所指的存储单</a:t>
            </a:r>
            <a:r>
              <a:rPr lang="en-US" altLang="en-US" sz="2800" dirty="0" err="1">
                <a:latin typeface="隶书" pitchFamily="49" charset="-122"/>
              </a:rPr>
              <a:t>元内容→DI</a:t>
            </a:r>
            <a:endParaRPr lang="en-US" altLang="en-US" sz="2800" dirty="0">
              <a:latin typeface="隶书" pitchFamily="49" charset="-122"/>
            </a:endParaRPr>
          </a:p>
          <a:p>
            <a:pPr marL="3497263" indent="-3497263">
              <a:defRPr/>
            </a:pPr>
            <a:r>
              <a:rPr lang="en-US" altLang="en-US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ARAY[EBX]</a:t>
            </a:r>
            <a:r>
              <a:rPr lang="en-US" altLang="zh-CN" sz="2800" dirty="0">
                <a:latin typeface="隶书" pitchFamily="49" charset="-122"/>
              </a:rPr>
              <a:t>,AL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 err="1">
                <a:latin typeface="隶书" pitchFamily="49" charset="-122"/>
              </a:rPr>
              <a:t>AL内容→DS段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en-US" sz="2800" dirty="0" err="1">
                <a:latin typeface="隶书" pitchFamily="49" charset="-122"/>
              </a:rPr>
              <a:t>ARAY+EBX所指的</a:t>
            </a:r>
            <a:r>
              <a:rPr lang="zh-CN" altLang="en-US" sz="2800" dirty="0">
                <a:latin typeface="隶书" pitchFamily="49" charset="-122"/>
              </a:rPr>
              <a:t>存储单元</a:t>
            </a:r>
          </a:p>
          <a:p>
            <a:pPr>
              <a:defRPr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    该寻址方式适合以一维表格存储在内存中的操作数。用基址或变址寄存器存放表格的首地址，用位移量表示数据元素的位置。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00430" y="857232"/>
            <a:ext cx="5286412" cy="5786478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基址寻址和变址寻址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带位移量的寄存器寻址，也称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寄存器相对寻址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操作数的EA是基址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)或变址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DI)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寄存器与指令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中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给出的</a:t>
            </a:r>
            <a:r>
              <a:rPr lang="zh-CN" altLang="zh-CN" sz="2800" u="sng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位移量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(0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位数据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u="sng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之和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使用</a:t>
            </a:r>
            <a:r>
              <a:rPr lang="zh-CN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BX或BP叫基址寻址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，使用</a:t>
            </a:r>
            <a:r>
              <a:rPr lang="zh-CN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S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I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DI</a:t>
            </a:r>
            <a:r>
              <a:rPr lang="zh-CN" altLang="zh-CN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叫变址寻址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在80386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以上微处理器中，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位移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量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可是32位数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据，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寄存器可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以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是除了ESP以外的任何32位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通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用寄存器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endParaRPr lang="zh-CN" altLang="zh-CN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ChangeArrowheads="1"/>
          </p:cNvSpPr>
          <p:nvPr/>
        </p:nvSpPr>
        <p:spPr bwMode="auto">
          <a:xfrm>
            <a:off x="323850" y="44450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空操作指令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NOP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86051" name="Rectangle 3"/>
          <p:cNvSpPr>
            <a:spLocks noChangeArrowheads="1"/>
          </p:cNvSpPr>
          <p:nvPr/>
        </p:nvSpPr>
        <p:spPr bwMode="auto">
          <a:xfrm>
            <a:off x="466725" y="596900"/>
            <a:ext cx="8281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NOP</a:t>
            </a:r>
          </a:p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>
                <a:latin typeface="隶书" pitchFamily="49" charset="-122"/>
              </a:rPr>
              <a:t>：执行</a:t>
            </a:r>
            <a:r>
              <a:rPr lang="en-US" altLang="zh-CN" sz="2400">
                <a:latin typeface="隶书" pitchFamily="49" charset="-122"/>
              </a:rPr>
              <a:t>NOP</a:t>
            </a:r>
            <a:r>
              <a:rPr lang="zh-CN" altLang="en-US" sz="2400">
                <a:latin typeface="隶书" pitchFamily="49" charset="-122"/>
              </a:rPr>
              <a:t>不影响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、寄存器和存储器内容，不进行任何操作，只占用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个时钟周期，而后继续执行下面的指令。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323850" y="17732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暂停指令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HLT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66725" y="2325688"/>
            <a:ext cx="82819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HLT</a:t>
            </a:r>
          </a:p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进入暂停，不进行任何操作，只有当中断、硬件复位或</a:t>
            </a:r>
            <a:r>
              <a:rPr lang="en-US" altLang="zh-CN" sz="2400">
                <a:latin typeface="隶书" pitchFamily="49" charset="-122"/>
              </a:rPr>
              <a:t>DMA</a:t>
            </a:r>
            <a:r>
              <a:rPr lang="zh-CN" altLang="en-US" sz="2400">
                <a:latin typeface="隶书" pitchFamily="49" charset="-122"/>
              </a:rPr>
              <a:t>操作才能退出暂停状态。当中断返回时将返回到</a:t>
            </a:r>
            <a:r>
              <a:rPr lang="en-US" altLang="zh-CN" sz="2400">
                <a:latin typeface="隶书" pitchFamily="49" charset="-122"/>
              </a:rPr>
              <a:t>HLT</a:t>
            </a:r>
            <a:r>
              <a:rPr lang="zh-CN" altLang="en-US" sz="2400">
                <a:latin typeface="隶书" pitchFamily="49" charset="-122"/>
              </a:rPr>
              <a:t>下一条指令处。程序中出现这条指令通常是为了等待中断。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323850" y="414337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等待指令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WAIT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466725" y="4695825"/>
            <a:ext cx="82819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WAIT</a:t>
            </a:r>
          </a:p>
          <a:p>
            <a:pPr marL="901700" indent="-901700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>
                <a:latin typeface="隶书" pitchFamily="49" charset="-122"/>
              </a:rPr>
              <a:t>：当</a:t>
            </a:r>
            <a:r>
              <a:rPr lang="en-US" altLang="zh-CN" sz="2400">
                <a:latin typeface="隶书" pitchFamily="49" charset="-122"/>
              </a:rPr>
              <a:t>8086/8088</a:t>
            </a:r>
            <a:r>
              <a:rPr lang="zh-CN" altLang="en-US" sz="2400">
                <a:latin typeface="隶书" pitchFamily="49" charset="-122"/>
              </a:rPr>
              <a:t>的</a:t>
            </a:r>
            <a:r>
              <a:rPr lang="en-US" altLang="zh-CN" sz="2400">
                <a:latin typeface="隶书" pitchFamily="49" charset="-122"/>
              </a:rPr>
              <a:t>TEST</a:t>
            </a:r>
            <a:r>
              <a:rPr lang="zh-CN" altLang="en-US" sz="2400">
                <a:latin typeface="隶书" pitchFamily="49" charset="-122"/>
              </a:rPr>
              <a:t>引脚变高无效时，</a:t>
            </a:r>
            <a:r>
              <a:rPr lang="en-US" altLang="zh-CN" sz="2400">
                <a:latin typeface="隶书" pitchFamily="49" charset="-122"/>
              </a:rPr>
              <a:t>WAIT</a:t>
            </a:r>
            <a:r>
              <a:rPr lang="zh-CN" altLang="en-US" sz="2400">
                <a:latin typeface="隶书" pitchFamily="49" charset="-122"/>
              </a:rPr>
              <a:t>指令使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处于等待状态。在等待中无任何操作，此时允许硬件中断，但在返回时仍进入等待状态，只有当</a:t>
            </a:r>
            <a:r>
              <a:rPr lang="en-US" altLang="zh-CN" sz="2400">
                <a:latin typeface="隶书" pitchFamily="49" charset="-122"/>
              </a:rPr>
              <a:t>TEST</a:t>
            </a:r>
            <a:r>
              <a:rPr lang="zh-CN" altLang="en-US" sz="2400">
                <a:latin typeface="隶书" pitchFamily="49" charset="-122"/>
              </a:rPr>
              <a:t>信号变低有效时，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才退出等待，执行下条指令。</a:t>
            </a:r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3492500" y="5157788"/>
            <a:ext cx="574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8" name="Rectangle 4"/>
          <p:cNvSpPr>
            <a:spLocks noChangeArrowheads="1"/>
          </p:cNvSpPr>
          <p:nvPr/>
        </p:nvSpPr>
        <p:spPr bwMode="auto">
          <a:xfrm>
            <a:off x="323850" y="18891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交权指令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ESC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9909" name="Rectangle 5"/>
          <p:cNvSpPr>
            <a:spLocks noChangeArrowheads="1"/>
          </p:cNvSpPr>
          <p:nvPr/>
        </p:nvSpPr>
        <p:spPr bwMode="auto">
          <a:xfrm>
            <a:off x="466725" y="741363"/>
            <a:ext cx="82819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185738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ESC </a:t>
            </a:r>
            <a:r>
              <a:rPr lang="en-US" altLang="zh-CN" sz="2400">
                <a:latin typeface="隶书" pitchFamily="49" charset="-122"/>
              </a:rPr>
              <a:t>exp_op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src</a:t>
            </a:r>
          </a:p>
          <a:p>
            <a:pPr defTabSz="185738"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将内存中操作数送上数据总线，供其它处理器使用。且不影响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 defTabSz="185738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1.exp_op</a:t>
            </a:r>
            <a:r>
              <a:rPr lang="zh-CN" altLang="en-US" sz="2400">
                <a:latin typeface="隶书" pitchFamily="49" charset="-122"/>
              </a:rPr>
              <a:t>：其它处理器的操作码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外操作码</a:t>
            </a:r>
            <a:r>
              <a:rPr lang="en-US" altLang="zh-CN" sz="2400">
                <a:latin typeface="隶书" pitchFamily="49" charset="-122"/>
              </a:rPr>
              <a:t>)</a:t>
            </a:r>
          </a:p>
          <a:p>
            <a:pPr defTabSz="185738">
              <a:defRPr/>
            </a:pPr>
            <a:r>
              <a:rPr lang="en-US" altLang="zh-CN" sz="2400">
                <a:latin typeface="隶书" pitchFamily="49" charset="-122"/>
              </a:rPr>
              <a:t>      2.src </a:t>
            </a:r>
            <a:r>
              <a:rPr lang="zh-CN" altLang="en-US" sz="2400">
                <a:latin typeface="隶书" pitchFamily="49" charset="-122"/>
              </a:rPr>
              <a:t>是存储器中操作数</a:t>
            </a:r>
          </a:p>
        </p:txBody>
      </p:sp>
      <p:sp>
        <p:nvSpPr>
          <p:cNvPr id="379910" name="Rectangle 6"/>
          <p:cNvSpPr>
            <a:spLocks noChangeArrowheads="1"/>
          </p:cNvSpPr>
          <p:nvPr/>
        </p:nvSpPr>
        <p:spPr bwMode="auto">
          <a:xfrm>
            <a:off x="323850" y="261461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总线锁定指令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LOCK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79911" name="Rectangle 7"/>
          <p:cNvSpPr>
            <a:spLocks noChangeArrowheads="1"/>
          </p:cNvSpPr>
          <p:nvPr/>
        </p:nvSpPr>
        <p:spPr bwMode="auto">
          <a:xfrm>
            <a:off x="466725" y="3167063"/>
            <a:ext cx="828198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01700" indent="-901700" defTabSz="185738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LOCK</a:t>
            </a:r>
            <a:endParaRPr lang="en-US" altLang="zh-CN" sz="2400" dirty="0">
              <a:latin typeface="隶书" pitchFamily="49" charset="-122"/>
            </a:endParaRPr>
          </a:p>
          <a:p>
            <a:pPr marL="901700" indent="-901700" defTabSz="185738"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 dirty="0">
                <a:latin typeface="隶书" pitchFamily="49" charset="-122"/>
              </a:rPr>
              <a:t>：这是个特殊指令，可以放在任何一条指令前面的单字节前缀。这个指令前缀迫使</a:t>
            </a:r>
            <a:r>
              <a:rPr lang="en-US" altLang="zh-CN" sz="2400" dirty="0">
                <a:latin typeface="隶书" pitchFamily="49" charset="-122"/>
              </a:rPr>
              <a:t>8086/8088 CPU</a:t>
            </a:r>
            <a:r>
              <a:rPr lang="zh-CN" altLang="en-US" sz="2400" dirty="0">
                <a:latin typeface="隶书" pitchFamily="49" charset="-122"/>
              </a:rPr>
              <a:t>的总线锁定信号</a:t>
            </a:r>
            <a:r>
              <a:rPr lang="en-US" altLang="zh-CN" sz="2400" dirty="0">
                <a:latin typeface="隶书" pitchFamily="49" charset="-122"/>
              </a:rPr>
              <a:t>LOCK</a:t>
            </a:r>
            <a:r>
              <a:rPr lang="zh-CN" altLang="en-US" sz="2400" dirty="0">
                <a:latin typeface="隶书" pitchFamily="49" charset="-122"/>
              </a:rPr>
              <a:t>维持低电平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即有效地址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，直到执行</a:t>
            </a:r>
            <a:r>
              <a:rPr lang="zh-CN" altLang="en-US" sz="2400" dirty="0" smtClean="0">
                <a:latin typeface="隶书" pitchFamily="49" charset="-122"/>
              </a:rPr>
              <a:t>完指令</a:t>
            </a:r>
            <a:r>
              <a:rPr lang="zh-CN" altLang="en-US" sz="2400" dirty="0">
                <a:latin typeface="隶书" pitchFamily="49" charset="-122"/>
              </a:rPr>
              <a:t>。外部硬件可接收</a:t>
            </a:r>
            <a:r>
              <a:rPr lang="en-US" altLang="zh-CN" sz="2400" dirty="0">
                <a:latin typeface="隶书" pitchFamily="49" charset="-122"/>
              </a:rPr>
              <a:t>LOCK</a:t>
            </a:r>
            <a:r>
              <a:rPr lang="zh-CN" altLang="en-US" sz="2400" dirty="0">
                <a:latin typeface="隶书" pitchFamily="49" charset="-122"/>
              </a:rPr>
              <a:t>信号，在其有效期间，禁止其它处理器对总线进行访问。在共享资源的多处理器系统中，必须提供一些手段对这些资源的存取进行控制，指令前缀</a:t>
            </a:r>
            <a:r>
              <a:rPr lang="en-US" altLang="zh-CN" sz="2400" dirty="0">
                <a:latin typeface="隶书" pitchFamily="49" charset="-122"/>
              </a:rPr>
              <a:t>LOCK</a:t>
            </a:r>
            <a:r>
              <a:rPr lang="zh-CN" altLang="en-US" sz="2400" dirty="0">
                <a:latin typeface="隶书" pitchFamily="49" charset="-122"/>
              </a:rPr>
              <a:t>就是一种手段。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3850" y="765175"/>
          <a:ext cx="8686800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文档" r:id="rId3" imgW="11796120" imgH="9699480" progId="Word.Document.8">
                  <p:embed/>
                </p:oleObj>
              </mc:Choice>
              <mc:Fallback>
                <p:oleObj name="文档" r:id="rId3" imgW="11796120" imgH="9699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65175"/>
                        <a:ext cx="8686800" cy="563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099" name="Rectangle 3"/>
          <p:cNvSpPr>
            <a:spLocks noChangeArrowheads="1"/>
          </p:cNvSpPr>
          <p:nvPr/>
        </p:nvSpPr>
        <p:spPr bwMode="auto">
          <a:xfrm>
            <a:off x="457200" y="217488"/>
            <a:ext cx="8415338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kumimoji="1" lang="zh-CN" altLang="en-US" sz="3200" b="1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本章总复习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215" name="Group 95"/>
          <p:cNvGraphicFramePr>
            <a:graphicFrameLocks noGrp="1"/>
          </p:cNvGraphicFramePr>
          <p:nvPr/>
        </p:nvGraphicFramePr>
        <p:xfrm>
          <a:off x="250825" y="647700"/>
          <a:ext cx="8618538" cy="5450716"/>
        </p:xfrm>
        <a:graphic>
          <a:graphicData uri="http://schemas.openxmlformats.org/drawingml/2006/table">
            <a:tbl>
              <a:tblPr/>
              <a:tblGrid>
                <a:gridCol w="954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2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指令类型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助记符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1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串处理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串操作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MOVSB/W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CMPSB/W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SCASB/W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STOSB/W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LODSB/W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重复前缀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/REPE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REPNZ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/REPNE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96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程序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控制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转移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无条件转移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JMP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条件转移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JZ/JE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JNZ/JNE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JS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JNS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JP/JPE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JNP/JPO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JA/JNBE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JNA/JBE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JB/JNAE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JNB/JAE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JG/JNLE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JNG/JLE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JL/JNGE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JNL/JGE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循环控制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JCXZ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/LOOPE 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LOOPNZ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/LOOPNE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78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子程序调用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CALL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RET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5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中断指令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INT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INTO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IRET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49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处理器控制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CLD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STD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CLI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STI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CMC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HLT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NOP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WAIT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ESC</a:t>
                      </a:r>
                      <a:r>
                        <a:rPr kumimoji="0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楷体_GB2312" pitchFamily="49" charset="-122"/>
                          <a:ea typeface="楷体_GB2312" pitchFamily="49" charset="-122"/>
                        </a:rPr>
                        <a:t>LOCK</a:t>
                      </a: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ChangeArrowheads="1"/>
          </p:cNvSpPr>
          <p:nvPr/>
        </p:nvSpPr>
        <p:spPr bwMode="auto">
          <a:xfrm>
            <a:off x="468313" y="279400"/>
            <a:ext cx="548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4" tIns="45717" rIns="91434" bIns="45717">
            <a:spAutoFit/>
          </a:bodyPr>
          <a:lstStyle/>
          <a:p>
            <a:pPr>
              <a:defRPr/>
            </a:pPr>
            <a:r>
              <a:rPr kumimoji="1" lang="zh-CN" altLang="en-US" sz="2800" b="1" u="sng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中断和子程序的比较</a:t>
            </a:r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81000" y="889000"/>
            <a:ext cx="8367713" cy="52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>
            <a:spAutoFit/>
          </a:bodyPr>
          <a:lstStyle/>
          <a:p>
            <a:pPr algn="just">
              <a:buClr>
                <a:srgbClr val="66FF33"/>
              </a:buClr>
              <a:buFont typeface="Wingdings" pitchFamily="2" charset="2"/>
              <a:buNone/>
            </a:pPr>
            <a:r>
              <a:rPr kumimoji="1" lang="en-US" altLang="zh-CN" sz="2400" dirty="0">
                <a:latin typeface="隶书" pitchFamily="49" charset="-122"/>
              </a:rPr>
              <a:t>    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中断</a:t>
            </a:r>
            <a:r>
              <a:rPr kumimoji="1" lang="zh-CN" altLang="en-US" sz="2400" dirty="0">
                <a:latin typeface="隶书" pitchFamily="49" charset="-122"/>
              </a:rPr>
              <a:t>和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子程序调用</a:t>
            </a:r>
            <a:r>
              <a:rPr kumimoji="1" lang="zh-CN" altLang="en-US" sz="2400" dirty="0">
                <a:latin typeface="隶书" pitchFamily="49" charset="-122"/>
              </a:rPr>
              <a:t>之间有其相似和不同之处。它们的工作过程非常相似，即：暂停当前程序的执行，转而执行另一程序段，当该程序段执行完时，</a:t>
            </a:r>
            <a:r>
              <a:rPr kumimoji="1" lang="en-US" altLang="zh-CN" sz="2400" dirty="0">
                <a:latin typeface="隶书" pitchFamily="49" charset="-122"/>
              </a:rPr>
              <a:t>CPU</a:t>
            </a:r>
            <a:r>
              <a:rPr kumimoji="1" lang="zh-CN" altLang="en-US" sz="2400" dirty="0">
                <a:latin typeface="隶书" pitchFamily="49" charset="-122"/>
              </a:rPr>
              <a:t>都自动恢复原程序的执行。它们的主要差异有：</a:t>
            </a:r>
          </a:p>
          <a:p>
            <a:pPr algn="just">
              <a:buClr>
                <a:srgbClr val="66FF33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隶书" pitchFamily="49" charset="-122"/>
              </a:rPr>
              <a:t>    </a:t>
            </a:r>
            <a:r>
              <a:rPr kumimoji="1" lang="en-US" altLang="zh-CN" sz="2400" dirty="0">
                <a:latin typeface="隶书" pitchFamily="49" charset="-122"/>
              </a:rPr>
              <a:t>1</a:t>
            </a:r>
            <a:r>
              <a:rPr kumimoji="1" lang="zh-CN" altLang="en-US" sz="2400" dirty="0">
                <a:latin typeface="隶书" pitchFamily="49" charset="-122"/>
              </a:rPr>
              <a:t>、子程序调用一定是程序员在编写源程序时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事先安排</a:t>
            </a:r>
            <a:r>
              <a:rPr kumimoji="1" lang="zh-CN" altLang="en-US" sz="2400" dirty="0">
                <a:latin typeface="隶书" pitchFamily="49" charset="-122"/>
              </a:rPr>
              <a:t>好的</a:t>
            </a:r>
            <a:r>
              <a:rPr kumimoji="1" lang="zh-CN" altLang="en-US" sz="2400" dirty="0" smtClean="0">
                <a:latin typeface="隶书" pitchFamily="49" charset="-122"/>
              </a:rPr>
              <a:t>，而</a:t>
            </a:r>
            <a:r>
              <a:rPr kumimoji="1" lang="zh-CN" altLang="en-US" sz="2400" dirty="0">
                <a:latin typeface="隶书" pitchFamily="49" charset="-122"/>
              </a:rPr>
              <a:t>中断是由中断源根据自身的需要产生的，是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不可预见</a:t>
            </a:r>
            <a:r>
              <a:rPr kumimoji="1" lang="zh-CN" altLang="en-US" sz="2400" dirty="0">
                <a:latin typeface="隶书" pitchFamily="49" charset="-122"/>
              </a:rPr>
              <a:t>的（用指令</a:t>
            </a:r>
            <a:r>
              <a:rPr kumimoji="1" lang="en-US" altLang="zh-CN" sz="2400" dirty="0">
                <a:latin typeface="隶书" pitchFamily="49" charset="-122"/>
              </a:rPr>
              <a:t>INT</a:t>
            </a:r>
            <a:r>
              <a:rPr kumimoji="1" lang="zh-CN" altLang="en-US" sz="2400" dirty="0">
                <a:latin typeface="隶书" pitchFamily="49" charset="-122"/>
              </a:rPr>
              <a:t>引起的中断除外）； </a:t>
            </a:r>
          </a:p>
          <a:p>
            <a:pPr algn="just">
              <a:buClr>
                <a:srgbClr val="66FF33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隶书" pitchFamily="49" charset="-122"/>
              </a:rPr>
              <a:t>    </a:t>
            </a:r>
            <a:r>
              <a:rPr kumimoji="1" lang="en-US" altLang="zh-CN" sz="2400" dirty="0">
                <a:latin typeface="隶书" pitchFamily="49" charset="-122"/>
              </a:rPr>
              <a:t>2</a:t>
            </a:r>
            <a:r>
              <a:rPr kumimoji="1" lang="zh-CN" altLang="en-US" sz="2400" dirty="0">
                <a:latin typeface="隶书" pitchFamily="49" charset="-122"/>
              </a:rPr>
              <a:t>、子程序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调用</a:t>
            </a:r>
            <a:r>
              <a:rPr kumimoji="1" lang="zh-CN" altLang="en-US" sz="2400" dirty="0">
                <a:latin typeface="隶书" pitchFamily="49" charset="-122"/>
              </a:rPr>
              <a:t>是用</a:t>
            </a:r>
            <a:r>
              <a:rPr kumimoji="1" lang="en-US" altLang="zh-CN" sz="2400" dirty="0">
                <a:latin typeface="隶书" pitchFamily="49" charset="-122"/>
              </a:rPr>
              <a:t>CALL</a:t>
            </a:r>
            <a:r>
              <a:rPr kumimoji="1" lang="zh-CN" altLang="en-US" sz="2400" dirty="0">
                <a:latin typeface="隶书" pitchFamily="49" charset="-122"/>
              </a:rPr>
              <a:t>指令来实现的，但没有调用中断的指令，只有发出中断请求的</a:t>
            </a:r>
            <a:r>
              <a:rPr kumimoji="1" lang="zh-CN" altLang="en-US" sz="2400" dirty="0">
                <a:solidFill>
                  <a:srgbClr val="0000FF"/>
                </a:solidFill>
                <a:latin typeface="隶书" pitchFamily="49" charset="-122"/>
              </a:rPr>
              <a:t>事件</a:t>
            </a:r>
            <a:r>
              <a:rPr kumimoji="1" lang="zh-CN" altLang="en-US" sz="2400" dirty="0">
                <a:latin typeface="隶书" pitchFamily="49" charset="-122"/>
              </a:rPr>
              <a:t>（指令</a:t>
            </a:r>
            <a:r>
              <a:rPr kumimoji="1" lang="en-US" altLang="zh-CN" sz="2400" dirty="0">
                <a:latin typeface="隶书" pitchFamily="49" charset="-122"/>
              </a:rPr>
              <a:t>INT</a:t>
            </a:r>
            <a:r>
              <a:rPr kumimoji="1" lang="zh-CN" altLang="en-US" sz="2400" dirty="0">
                <a:latin typeface="隶书" pitchFamily="49" charset="-122"/>
              </a:rPr>
              <a:t>是发出内部中断信号，而不要理解为调用中断服务程序）； </a:t>
            </a:r>
          </a:p>
          <a:p>
            <a:pPr algn="just">
              <a:buClr>
                <a:srgbClr val="66FF33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隶书" pitchFamily="49" charset="-122"/>
              </a:rPr>
              <a:t>    </a:t>
            </a:r>
            <a:r>
              <a:rPr kumimoji="1" lang="en-US" altLang="zh-CN" sz="2400" dirty="0">
                <a:latin typeface="隶书" pitchFamily="49" charset="-122"/>
              </a:rPr>
              <a:t>3</a:t>
            </a:r>
            <a:r>
              <a:rPr kumimoji="1" lang="zh-CN" altLang="en-US" sz="2400" dirty="0">
                <a:latin typeface="隶书" pitchFamily="49" charset="-122"/>
              </a:rPr>
              <a:t>、子程序的返回指令是</a:t>
            </a:r>
            <a:r>
              <a:rPr kumimoji="1" lang="en-US" altLang="zh-CN" sz="2400" dirty="0">
                <a:latin typeface="隶书" pitchFamily="49" charset="-122"/>
              </a:rPr>
              <a:t>RET</a:t>
            </a:r>
            <a:r>
              <a:rPr kumimoji="1" lang="zh-CN" altLang="en-US" sz="2400" dirty="0">
                <a:latin typeface="隶书" pitchFamily="49" charset="-122"/>
              </a:rPr>
              <a:t>，而中断服务程序的返回指令是</a:t>
            </a:r>
            <a:r>
              <a:rPr kumimoji="1" lang="en-US" altLang="zh-CN" sz="2400" dirty="0">
                <a:latin typeface="隶书" pitchFamily="49" charset="-122"/>
              </a:rPr>
              <a:t>IRET</a:t>
            </a:r>
            <a:r>
              <a:rPr kumimoji="1" lang="zh-CN" altLang="en-US" sz="2400" dirty="0">
                <a:latin typeface="隶书" pitchFamily="49" charset="-122"/>
              </a:rPr>
              <a:t>。 </a:t>
            </a:r>
          </a:p>
          <a:p>
            <a:pPr algn="just">
              <a:buClr>
                <a:srgbClr val="66FF33"/>
              </a:buClr>
              <a:buFont typeface="Wingdings" pitchFamily="2" charset="2"/>
              <a:buNone/>
            </a:pPr>
            <a:r>
              <a:rPr kumimoji="1" lang="zh-CN" altLang="en-US" sz="2400" dirty="0">
                <a:latin typeface="隶书" pitchFamily="49" charset="-122"/>
              </a:rPr>
              <a:t>    </a:t>
            </a:r>
            <a:r>
              <a:rPr kumimoji="1" lang="en-US" altLang="zh-CN" sz="2400" dirty="0">
                <a:latin typeface="隶书" pitchFamily="49" charset="-122"/>
              </a:rPr>
              <a:t>4</a:t>
            </a:r>
            <a:r>
              <a:rPr kumimoji="1" lang="zh-CN" altLang="en-US" sz="2400" dirty="0">
                <a:latin typeface="隶书" pitchFamily="49" charset="-122"/>
              </a:rPr>
              <a:t>、在通常情况下，子程序是由应用系统的开发者编写的，而中断服务程序是由系统软件设计者编写的。 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1:</a:t>
            </a:r>
            <a:r>
              <a:rPr lang="zh-CN" altLang="en-US" sz="2400" dirty="0" smtClean="0">
                <a:latin typeface="隶书" pitchFamily="49" charset="-122"/>
              </a:rPr>
              <a:t>有</a:t>
            </a:r>
            <a:r>
              <a:rPr lang="en-US" altLang="zh-CN" sz="2400" dirty="0" smtClean="0">
                <a:latin typeface="隶书" pitchFamily="49" charset="-122"/>
              </a:rPr>
              <a:t>3</a:t>
            </a:r>
            <a:r>
              <a:rPr lang="zh-CN" altLang="en-US" sz="2400" dirty="0" smtClean="0">
                <a:latin typeface="隶书" pitchFamily="49" charset="-122"/>
              </a:rPr>
              <a:t>个无符号数分别存在</a:t>
            </a:r>
            <a:r>
              <a:rPr lang="en-US" altLang="zh-CN" sz="2400" dirty="0" smtClean="0">
                <a:latin typeface="隶书" pitchFamily="49" charset="-122"/>
              </a:rPr>
              <a:t>AL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BL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CL</a:t>
            </a:r>
            <a:r>
              <a:rPr lang="zh-CN" altLang="en-US" sz="2400" dirty="0" smtClean="0">
                <a:latin typeface="隶书" pitchFamily="49" charset="-122"/>
              </a:rPr>
              <a:t>中，其中有</a:t>
            </a:r>
            <a:r>
              <a:rPr lang="en-US" altLang="zh-CN" sz="2400" dirty="0" smtClean="0">
                <a:latin typeface="隶书" pitchFamily="49" charset="-122"/>
              </a:rPr>
              <a:t>2</a:t>
            </a:r>
            <a:r>
              <a:rPr lang="zh-CN" altLang="en-US" sz="2400" dirty="0" smtClean="0">
                <a:latin typeface="隶书" pitchFamily="49" charset="-122"/>
              </a:rPr>
              <a:t>个数是相同的，找出不同的数并保存到</a:t>
            </a:r>
            <a:r>
              <a:rPr lang="en-US" altLang="zh-CN" sz="2400" dirty="0" smtClean="0">
                <a:latin typeface="隶书" pitchFamily="49" charset="-122"/>
              </a:rPr>
              <a:t>DL</a:t>
            </a:r>
            <a:r>
              <a:rPr lang="zh-CN" altLang="en-US" sz="2400" dirty="0" smtClean="0">
                <a:latin typeface="隶书" pitchFamily="49" charset="-122"/>
              </a:rPr>
              <a:t>中。</a:t>
            </a:r>
            <a:endParaRPr lang="zh-CN" altLang="en-US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 smtClean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START:CMP AL,BL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JNZ LP1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MOV </a:t>
            </a:r>
            <a:r>
              <a:rPr lang="en-US" altLang="zh-CN" sz="2400" dirty="0" smtClean="0">
                <a:latin typeface="隶书" pitchFamily="49" charset="-122"/>
              </a:rPr>
              <a:t>DL,CL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JMP LP3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LP1:	CMP AL,CL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JNZ LP2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MOV DL,BL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JMP LP2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MOV DL,BL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dirty="0" smtClean="0">
                <a:latin typeface="隶书" pitchFamily="49" charset="-122"/>
              </a:rPr>
              <a:t>JMP LP3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LP2:	MOV DL,AL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LP3:	MOV AH,4CH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1" y="1484784"/>
            <a:ext cx="523788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50320"/>
      </p:ext>
    </p:extLst>
  </p:cSld>
  <p:clrMapOvr>
    <a:masterClrMapping/>
  </p:clrMapOvr>
  <p:transition spd="slow">
    <p:randomBar dir="vert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548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2:</a:t>
            </a:r>
            <a:r>
              <a:rPr lang="zh-CN" altLang="en-US" sz="2400" dirty="0" smtClean="0">
                <a:latin typeface="隶书" pitchFamily="49" charset="-122"/>
              </a:rPr>
              <a:t>将首地址为</a:t>
            </a:r>
            <a:r>
              <a:rPr lang="en-US" altLang="zh-CN" sz="2400" dirty="0" smtClean="0">
                <a:latin typeface="隶书" pitchFamily="49" charset="-122"/>
              </a:rPr>
              <a:t>STR</a:t>
            </a:r>
            <a:r>
              <a:rPr lang="zh-CN" altLang="en-US" sz="2400" dirty="0" smtClean="0">
                <a:latin typeface="隶书" pitchFamily="49" charset="-122"/>
              </a:rPr>
              <a:t>，长度为</a:t>
            </a:r>
            <a:r>
              <a:rPr lang="en-US" altLang="zh-CN" sz="2400" dirty="0" smtClean="0">
                <a:latin typeface="隶书" pitchFamily="49" charset="-122"/>
              </a:rPr>
              <a:t>N</a:t>
            </a:r>
            <a:r>
              <a:rPr lang="zh-CN" altLang="en-US" sz="2400" dirty="0" smtClean="0">
                <a:latin typeface="隶书" pitchFamily="49" charset="-122"/>
              </a:rPr>
              <a:t>的字符串的顺序颠倒过来。</a:t>
            </a:r>
            <a:endParaRPr lang="zh-CN" altLang="en-US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 smtClean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START:LEA SI,STR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CX,N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	MOV DI,SI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	ADD DI,CX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DEC DI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SHR CX,1;CX=CX/2</a:t>
            </a:r>
            <a:endParaRPr lang="en-US" altLang="zh-CN" sz="2400" dirty="0">
              <a:latin typeface="隶书" pitchFamily="49" charset="-122"/>
            </a:endParaRP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NEXT:	MOV AL,[SI]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XCHG AL,[DI]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XCHG AL,[SI]/MOV [SI],AL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INC SI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DEC DI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LOOP NEXT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	MOV AH,4CH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98253"/>
              </p:ext>
            </p:extLst>
          </p:nvPr>
        </p:nvGraphicFramePr>
        <p:xfrm>
          <a:off x="6084168" y="1988840"/>
          <a:ext cx="1319808" cy="3000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808">
                  <a:extLst>
                    <a:ext uri="{9D8B030D-6E8A-4147-A177-3AD203B41FA5}">
                      <a16:colId xmlns:a16="http://schemas.microsoft.com/office/drawing/2014/main" val="2938856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0149"/>
                  </a:ext>
                </a:extLst>
              </a:tr>
              <a:tr h="114630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76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0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5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315902"/>
                  </a:ext>
                </a:extLst>
              </a:tr>
            </a:tbl>
          </a:graphicData>
        </a:graphic>
      </p:graphicFrame>
      <p:sp>
        <p:nvSpPr>
          <p:cNvPr id="18" name="右弧形箭头 17"/>
          <p:cNvSpPr/>
          <p:nvPr/>
        </p:nvSpPr>
        <p:spPr>
          <a:xfrm>
            <a:off x="7403976" y="2132856"/>
            <a:ext cx="552400" cy="2856488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右弧形箭头 18"/>
          <p:cNvSpPr/>
          <p:nvPr/>
        </p:nvSpPr>
        <p:spPr>
          <a:xfrm>
            <a:off x="7403976" y="2552988"/>
            <a:ext cx="432048" cy="201622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右弧形箭头 19"/>
          <p:cNvSpPr/>
          <p:nvPr/>
        </p:nvSpPr>
        <p:spPr>
          <a:xfrm rot="10800000">
            <a:off x="5724128" y="2552988"/>
            <a:ext cx="360040" cy="1884124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右弧形箭头 20"/>
          <p:cNvSpPr/>
          <p:nvPr/>
        </p:nvSpPr>
        <p:spPr>
          <a:xfrm rot="10800000">
            <a:off x="5531768" y="2132856"/>
            <a:ext cx="552400" cy="2664296"/>
          </a:xfrm>
          <a:prstGeom prst="curved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692288"/>
      </p:ext>
    </p:extLst>
  </p:cSld>
  <p:clrMapOvr>
    <a:masterClrMapping/>
  </p:clrMapOvr>
  <p:transition spd="slow">
    <p:randomBar dir="vert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4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3:</a:t>
            </a:r>
            <a:r>
              <a:rPr lang="zh-CN" altLang="en-US" sz="2400" dirty="0" smtClean="0">
                <a:latin typeface="隶书" pitchFamily="49" charset="-122"/>
              </a:rPr>
              <a:t>将</a:t>
            </a:r>
            <a:r>
              <a:rPr lang="en-US" altLang="zh-CN" sz="2400" dirty="0" smtClean="0">
                <a:latin typeface="隶书" pitchFamily="49" charset="-122"/>
              </a:rPr>
              <a:t>AL</a:t>
            </a:r>
            <a:r>
              <a:rPr lang="zh-CN" altLang="en-US" sz="2400" dirty="0" smtClean="0">
                <a:latin typeface="隶书" pitchFamily="49" charset="-122"/>
              </a:rPr>
              <a:t>中的各位顺序颠倒后保存在</a:t>
            </a:r>
            <a:r>
              <a:rPr lang="en-US" altLang="zh-CN" sz="2400" dirty="0" smtClean="0">
                <a:latin typeface="隶书" pitchFamily="49" charset="-122"/>
              </a:rPr>
              <a:t>AH</a:t>
            </a:r>
            <a:r>
              <a:rPr lang="zh-CN" altLang="en-US" sz="2400" dirty="0" smtClean="0">
                <a:latin typeface="隶书" pitchFamily="49" charset="-122"/>
              </a:rPr>
              <a:t>中</a:t>
            </a:r>
            <a:endParaRPr lang="zh-CN" altLang="en-US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 smtClean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 smtClean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endParaRPr lang="en-US" altLang="zh-CN" sz="2400" dirty="0">
              <a:latin typeface="隶书" pitchFamily="49" charset="-122"/>
            </a:endParaRPr>
          </a:p>
          <a:p>
            <a:pPr marL="0" lvl="2"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START:MOV AH,0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CX,8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LP1:</a:t>
            </a: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SHR AL,1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RCL AH,1</a:t>
            </a:r>
          </a:p>
          <a:p>
            <a:pPr marL="0" lvl="2"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LOOP LP1</a:t>
            </a:r>
          </a:p>
          <a:p>
            <a:pPr>
              <a:lnSpc>
                <a:spcPct val="85000"/>
              </a:lnSpc>
            </a:pPr>
            <a:r>
              <a:rPr lang="en-US" altLang="zh-CN" sz="2400" dirty="0" smtClean="0">
                <a:latin typeface="隶书" pitchFamily="49" charset="-122"/>
              </a:rPr>
              <a:t>	MOV AH,4CH</a:t>
            </a:r>
          </a:p>
          <a:p>
            <a:pPr>
              <a:lnSpc>
                <a:spcPct val="85000"/>
              </a:lnSpc>
            </a:pPr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</p:txBody>
      </p:sp>
      <p:sp>
        <p:nvSpPr>
          <p:cNvPr id="3" name="矩形 2"/>
          <p:cNvSpPr/>
          <p:nvPr/>
        </p:nvSpPr>
        <p:spPr>
          <a:xfrm>
            <a:off x="1907704" y="155679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860032" y="1556792"/>
            <a:ext cx="15841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AH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3932312" y="1556792"/>
            <a:ext cx="495672" cy="36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1547664" y="173681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47864" y="17346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427984" y="17346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4180148" y="1268760"/>
            <a:ext cx="0" cy="288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>
            <a:off x="4188532" y="1268760"/>
            <a:ext cx="26877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6876256" y="1268760"/>
            <a:ext cx="0" cy="4320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300192" y="173467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94736"/>
      </p:ext>
    </p:extLst>
  </p:cSld>
  <p:clrMapOvr>
    <a:masterClrMapping/>
  </p:clrMapOvr>
  <p:transition spd="slow">
    <p:randomBar dir="vert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4:</a:t>
            </a:r>
            <a:r>
              <a:rPr lang="zh-CN" altLang="en-US" sz="2400" dirty="0" smtClean="0">
                <a:latin typeface="隶书" pitchFamily="49" charset="-122"/>
              </a:rPr>
              <a:t>当从</a:t>
            </a:r>
            <a:r>
              <a:rPr lang="en-US" altLang="zh-CN" sz="2400" dirty="0" smtClean="0">
                <a:latin typeface="隶书" pitchFamily="49" charset="-122"/>
              </a:rPr>
              <a:t>03F8H</a:t>
            </a:r>
            <a:r>
              <a:rPr lang="zh-CN" altLang="en-US" sz="2400" dirty="0" smtClean="0">
                <a:latin typeface="隶书" pitchFamily="49" charset="-122"/>
              </a:rPr>
              <a:t>端口读取的字节中的</a:t>
            </a:r>
            <a:r>
              <a:rPr lang="en-US" altLang="zh-CN" sz="2400" dirty="0" smtClean="0">
                <a:latin typeface="隶书" pitchFamily="49" charset="-122"/>
              </a:rPr>
              <a:t>bit1</a:t>
            </a:r>
            <a:r>
              <a:rPr lang="zh-CN" altLang="en-US" sz="2400" dirty="0" smtClean="0">
                <a:latin typeface="隶书" pitchFamily="49" charset="-122"/>
              </a:rPr>
              <a:t>和</a:t>
            </a:r>
            <a:r>
              <a:rPr lang="en-US" altLang="zh-CN" sz="2400" dirty="0" smtClean="0">
                <a:latin typeface="隶书" pitchFamily="49" charset="-122"/>
              </a:rPr>
              <a:t>bit3</a:t>
            </a:r>
            <a:r>
              <a:rPr lang="zh-CN" altLang="en-US" sz="2400" dirty="0" smtClean="0">
                <a:latin typeface="隶书" pitchFamily="49" charset="-122"/>
              </a:rPr>
              <a:t>位同时为“</a:t>
            </a:r>
            <a:r>
              <a:rPr lang="en-US" altLang="zh-CN" sz="2400" dirty="0" smtClean="0">
                <a:latin typeface="隶书" pitchFamily="49" charset="-122"/>
              </a:rPr>
              <a:t>1</a:t>
            </a:r>
            <a:r>
              <a:rPr lang="zh-CN" altLang="en-US" sz="2400" dirty="0" smtClean="0">
                <a:latin typeface="隶书" pitchFamily="49" charset="-122"/>
              </a:rPr>
              <a:t>”时，表示</a:t>
            </a:r>
            <a:r>
              <a:rPr lang="en-US" altLang="zh-CN" sz="2400" dirty="0" smtClean="0">
                <a:latin typeface="隶书" pitchFamily="49" charset="-122"/>
              </a:rPr>
              <a:t>03FBH</a:t>
            </a:r>
            <a:r>
              <a:rPr lang="zh-CN" altLang="en-US" sz="2400" dirty="0" smtClean="0">
                <a:latin typeface="隶书" pitchFamily="49" charset="-122"/>
              </a:rPr>
              <a:t>端口有</a:t>
            </a:r>
            <a:r>
              <a:rPr lang="en-US" altLang="zh-CN" sz="2400" dirty="0" smtClean="0">
                <a:latin typeface="隶书" pitchFamily="49" charset="-122"/>
              </a:rPr>
              <a:t>8</a:t>
            </a:r>
            <a:r>
              <a:rPr lang="zh-CN" altLang="en-US" sz="2400" dirty="0" smtClean="0">
                <a:latin typeface="隶书" pitchFamily="49" charset="-122"/>
              </a:rPr>
              <a:t>位数据准备好，数据被读取后，</a:t>
            </a:r>
            <a:r>
              <a:rPr lang="en-US" altLang="zh-CN" sz="2400" dirty="0">
                <a:latin typeface="隶书" pitchFamily="49" charset="-122"/>
              </a:rPr>
              <a:t> 03F8H</a:t>
            </a:r>
            <a:r>
              <a:rPr lang="zh-CN" altLang="en-US" sz="2400" dirty="0" smtClean="0">
                <a:latin typeface="隶书" pitchFamily="49" charset="-122"/>
              </a:rPr>
              <a:t>端口</a:t>
            </a:r>
            <a:r>
              <a:rPr lang="zh-CN" altLang="en-US" sz="2400" dirty="0">
                <a:latin typeface="隶书" pitchFamily="49" charset="-122"/>
              </a:rPr>
              <a:t>读取的字节中的</a:t>
            </a:r>
            <a:r>
              <a:rPr lang="en-US" altLang="zh-CN" sz="2400" dirty="0">
                <a:latin typeface="隶书" pitchFamily="49" charset="-122"/>
              </a:rPr>
              <a:t>bit1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bit3</a:t>
            </a:r>
            <a:r>
              <a:rPr lang="zh-CN" altLang="en-US" sz="2400" dirty="0" smtClean="0">
                <a:latin typeface="隶书" pitchFamily="49" charset="-122"/>
              </a:rPr>
              <a:t>位就不同时为</a:t>
            </a:r>
            <a:r>
              <a:rPr lang="zh-CN" altLang="en-US" sz="2400" dirty="0">
                <a:latin typeface="隶书" pitchFamily="49" charset="-122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 smtClean="0">
                <a:latin typeface="隶书" pitchFamily="49" charset="-122"/>
              </a:rPr>
              <a:t>”了。从</a:t>
            </a:r>
            <a:r>
              <a:rPr lang="en-US" altLang="zh-CN" sz="2400" dirty="0">
                <a:latin typeface="隶书" pitchFamily="49" charset="-122"/>
              </a:rPr>
              <a:t>03FBH</a:t>
            </a:r>
            <a:r>
              <a:rPr lang="zh-CN" altLang="en-US" sz="2400" dirty="0" smtClean="0">
                <a:latin typeface="隶书" pitchFamily="49" charset="-122"/>
              </a:rPr>
              <a:t>端口读取</a:t>
            </a:r>
            <a:r>
              <a:rPr lang="en-US" altLang="zh-CN" sz="2400" dirty="0" smtClean="0">
                <a:latin typeface="隶书" pitchFamily="49" charset="-122"/>
              </a:rPr>
              <a:t>200</a:t>
            </a:r>
            <a:r>
              <a:rPr lang="zh-CN" altLang="en-US" sz="2400" dirty="0" smtClean="0">
                <a:latin typeface="隶书" pitchFamily="49" charset="-122"/>
              </a:rPr>
              <a:t>个字节，保存到内存</a:t>
            </a:r>
            <a:r>
              <a:rPr lang="en-US" altLang="zh-CN" sz="2400" dirty="0" smtClean="0">
                <a:latin typeface="隶书" pitchFamily="49" charset="-122"/>
              </a:rPr>
              <a:t>DAT</a:t>
            </a:r>
            <a:r>
              <a:rPr lang="zh-CN" altLang="en-US" sz="2400" dirty="0" smtClean="0">
                <a:latin typeface="隶书" pitchFamily="49" charset="-122"/>
              </a:rPr>
              <a:t>开始的地方。</a:t>
            </a:r>
            <a:endParaRPr lang="en-US" altLang="zh-CN" sz="2400" dirty="0" smtClean="0">
              <a:latin typeface="隶书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05848"/>
              </p:ext>
            </p:extLst>
          </p:nvPr>
        </p:nvGraphicFramePr>
        <p:xfrm>
          <a:off x="1403648" y="2343656"/>
          <a:ext cx="6408712" cy="4443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4356">
                  <a:extLst>
                    <a:ext uri="{9D8B030D-6E8A-4147-A177-3AD203B41FA5}">
                      <a16:colId xmlns:a16="http://schemas.microsoft.com/office/drawing/2014/main" val="749104580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529125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START:LEA SI,DAT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MOV CX,200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NEXT: MOV DX,03F8H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baseline="0" dirty="0" smtClean="0">
                          <a:latin typeface="隶书" pitchFamily="49" charset="-122"/>
                        </a:rPr>
                        <a:t>WAT:  IN AL,DX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AND AL,0AH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CMP AL,0AH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JNZ WAT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MOV DX,03FBH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IN AL,DX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MOV [SI],AL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      INC SI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	LOOP NEXT</a:t>
                      </a:r>
                    </a:p>
                    <a:p>
                      <a:pPr marL="0" lvl="2"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	MOV AH,4CH</a:t>
                      </a:r>
                    </a:p>
                    <a:p>
                      <a:pPr>
                        <a:lnSpc>
                          <a:spcPct val="85000"/>
                        </a:lnSpc>
                      </a:pPr>
                      <a:r>
                        <a:rPr lang="en-US" altLang="zh-CN" sz="2400" dirty="0" smtClean="0">
                          <a:latin typeface="隶书" pitchFamily="49" charset="-122"/>
                        </a:rPr>
                        <a:t>	INT 21H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48899"/>
      </p:ext>
    </p:extLst>
  </p:cSld>
  <p:clrMapOvr>
    <a:masterClrMapping/>
  </p:clrMapOvr>
  <p:transition spd="slow">
    <p:randomBar dir="vert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5:</a:t>
            </a:r>
            <a:r>
              <a:rPr lang="zh-CN" altLang="en-US" sz="2400" dirty="0" smtClean="0">
                <a:latin typeface="隶书" pitchFamily="49" charset="-122"/>
              </a:rPr>
              <a:t>编写一个利用异或加解密字符串的子程序，字符串在</a:t>
            </a:r>
            <a:r>
              <a:rPr lang="en-US" altLang="zh-CN" sz="2400" dirty="0" smtClean="0">
                <a:latin typeface="隶书" pitchFamily="49" charset="-122"/>
              </a:rPr>
              <a:t>STR</a:t>
            </a:r>
            <a:r>
              <a:rPr lang="zh-CN" altLang="en-US" sz="2400" dirty="0" smtClean="0">
                <a:latin typeface="隶书" pitchFamily="49" charset="-122"/>
              </a:rPr>
              <a:t>中，字符串长度在</a:t>
            </a:r>
            <a:r>
              <a:rPr lang="en-US" altLang="zh-CN" sz="2400" dirty="0" smtClean="0">
                <a:latin typeface="隶书" pitchFamily="49" charset="-122"/>
              </a:rPr>
              <a:t>CX</a:t>
            </a:r>
            <a:r>
              <a:rPr lang="zh-CN" altLang="en-US" sz="2400" dirty="0" smtClean="0">
                <a:latin typeface="隶书" pitchFamily="49" charset="-122"/>
              </a:rPr>
              <a:t>中，加解密字符在</a:t>
            </a:r>
            <a:r>
              <a:rPr lang="en-US" altLang="zh-CN" sz="2400" dirty="0" smtClean="0">
                <a:latin typeface="隶书" pitchFamily="49" charset="-122"/>
              </a:rPr>
              <a:t>AL</a:t>
            </a:r>
            <a:r>
              <a:rPr lang="zh-CN" altLang="en-US" sz="2400" dirty="0" smtClean="0">
                <a:latin typeface="隶书" pitchFamily="49" charset="-122"/>
              </a:rPr>
              <a:t>中。</a:t>
            </a:r>
            <a:endParaRPr lang="en-US" altLang="zh-CN" sz="2400" dirty="0" smtClean="0">
              <a:latin typeface="隶书" pitchFamily="49" charset="-122"/>
            </a:endParaRPr>
          </a:p>
          <a:p>
            <a:r>
              <a:rPr lang="en-US" altLang="zh-CN" sz="2400" dirty="0" smtClean="0">
                <a:latin typeface="隶书" pitchFamily="49" charset="-122"/>
              </a:rPr>
              <a:t>	PUSH AX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PUSH CX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PUSH SI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PUSHF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LEA SI,STR</a:t>
            </a:r>
          </a:p>
          <a:p>
            <a:r>
              <a:rPr lang="en-US" altLang="zh-CN" sz="2400" dirty="0" smtClean="0">
                <a:latin typeface="隶书" pitchFamily="49" charset="-122"/>
              </a:rPr>
              <a:t>NEXT:	MOV AH,[SI]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XOR AH,AL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[SI],AH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INC SI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LOOP NEXT</a:t>
            </a:r>
          </a:p>
          <a:p>
            <a:r>
              <a:rPr lang="en-US" altLang="zh-CN" sz="2400" dirty="0" smtClean="0">
                <a:latin typeface="隶书" pitchFamily="49" charset="-122"/>
              </a:rPr>
              <a:t>	POPF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POP SI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POP CX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POP AX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86252295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/>
          <p:cNvSpPr txBox="1">
            <a:spLocks noChangeArrowheads="1"/>
          </p:cNvSpPr>
          <p:nvPr/>
        </p:nvSpPr>
        <p:spPr bwMode="auto">
          <a:xfrm>
            <a:off x="611188" y="720725"/>
            <a:ext cx="8207375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849688" indent="-3849688"/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3849688" indent="-3849688"/>
            <a:r>
              <a:rPr lang="en-US" altLang="en-US" sz="2800" dirty="0">
                <a:latin typeface="隶书" pitchFamily="49" charset="-122"/>
              </a:rPr>
              <a:t>MOV DH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BX+DI+20H]</a:t>
            </a:r>
            <a:r>
              <a:rPr lang="en-US" altLang="zh-CN" sz="2800" dirty="0">
                <a:latin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>
                <a:latin typeface="隶书" pitchFamily="49" charset="-122"/>
              </a:rPr>
              <a:t>DS段由BX+DI</a:t>
            </a:r>
            <a:r>
              <a:rPr lang="en-US" altLang="zh-CN" sz="2800" dirty="0">
                <a:latin typeface="隶书" pitchFamily="49" charset="-122"/>
              </a:rPr>
              <a:t>+20H</a:t>
            </a:r>
            <a:r>
              <a:rPr lang="en-US" altLang="en-US" sz="2800" dirty="0">
                <a:latin typeface="隶书" pitchFamily="49" charset="-122"/>
              </a:rPr>
              <a:t>所指的存储</a:t>
            </a:r>
            <a:r>
              <a:rPr lang="zh-CN" altLang="en-US" sz="2800" dirty="0">
                <a:latin typeface="隶书" pitchFamily="49" charset="-122"/>
              </a:rPr>
              <a:t>单</a:t>
            </a:r>
            <a:r>
              <a:rPr lang="en-US" altLang="en-US" sz="2800" dirty="0" err="1">
                <a:latin typeface="隶书" pitchFamily="49" charset="-122"/>
              </a:rPr>
              <a:t>元内容→</a:t>
            </a:r>
            <a:r>
              <a:rPr lang="en-US" altLang="zh-CN" sz="2800" dirty="0" err="1">
                <a:latin typeface="隶书" pitchFamily="49" charset="-122"/>
              </a:rPr>
              <a:t>DH</a:t>
            </a:r>
            <a:endParaRPr lang="en-US" altLang="zh-CN" sz="2800" dirty="0">
              <a:latin typeface="隶书" pitchFamily="49" charset="-122"/>
            </a:endParaRPr>
          </a:p>
          <a:p>
            <a:pPr marL="3849688" indent="-3849688"/>
            <a:r>
              <a:rPr lang="en-US" altLang="en-US" sz="2800" dirty="0">
                <a:latin typeface="隶书" pitchFamily="49" charset="-122"/>
              </a:rPr>
              <a:t>MOV AX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FILE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BX+SI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zh-CN" sz="2800" dirty="0">
                <a:latin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 err="1">
                <a:latin typeface="隶书" pitchFamily="49" charset="-122"/>
              </a:rPr>
              <a:t>DS段由BX+SI+F</a:t>
            </a:r>
            <a:r>
              <a:rPr lang="en-US" altLang="zh-CN" sz="2800" dirty="0" err="1">
                <a:latin typeface="隶书" pitchFamily="49" charset="-122"/>
              </a:rPr>
              <a:t>IL</a:t>
            </a:r>
            <a:r>
              <a:rPr lang="en-US" altLang="en-US" sz="2800" dirty="0" err="1">
                <a:latin typeface="隶书" pitchFamily="49" charset="-122"/>
              </a:rPr>
              <a:t>E</a:t>
            </a:r>
            <a:r>
              <a:rPr lang="zh-CN" altLang="en-US" sz="2800" dirty="0">
                <a:latin typeface="隶书" pitchFamily="49" charset="-122"/>
              </a:rPr>
              <a:t>所指的存储单元内容</a:t>
            </a:r>
            <a:r>
              <a:rPr lang="en-US" altLang="en-US" sz="2800" dirty="0">
                <a:latin typeface="隶书" pitchFamily="49" charset="-122"/>
              </a:rPr>
              <a:t>→ AX</a:t>
            </a:r>
          </a:p>
          <a:p>
            <a:pPr marL="3849688" indent="-3849688"/>
            <a:r>
              <a:rPr lang="en-US" altLang="en-US" sz="2800" dirty="0">
                <a:latin typeface="隶书" pitchFamily="49" charset="-122"/>
              </a:rPr>
              <a:t>MOV 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8[BP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en-US" sz="2800" dirty="0">
                <a:solidFill>
                  <a:srgbClr val="0000FF"/>
                </a:solidFill>
                <a:latin typeface="隶书" pitchFamily="49" charset="-122"/>
              </a:rPr>
              <a:t>[DI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]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en-US" sz="2800" dirty="0">
                <a:latin typeface="隶书" pitchFamily="49" charset="-122"/>
              </a:rPr>
              <a:t>CL</a:t>
            </a:r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 err="1">
                <a:latin typeface="隶书" pitchFamily="49" charset="-122"/>
              </a:rPr>
              <a:t>CL→</a:t>
            </a:r>
            <a:r>
              <a:rPr lang="en-US" altLang="zh-CN" sz="2800" dirty="0" err="1">
                <a:latin typeface="隶书" pitchFamily="49" charset="-122"/>
              </a:rPr>
              <a:t>SS</a:t>
            </a:r>
            <a:r>
              <a:rPr lang="en-US" altLang="en-US" sz="2800" dirty="0" err="1">
                <a:latin typeface="隶书" pitchFamily="49" charset="-122"/>
              </a:rPr>
              <a:t>段</a:t>
            </a:r>
            <a:r>
              <a:rPr lang="zh-CN" altLang="en-US" sz="2800" dirty="0">
                <a:latin typeface="隶书" pitchFamily="49" charset="-122"/>
              </a:rPr>
              <a:t>中由</a:t>
            </a:r>
            <a:r>
              <a:rPr lang="en-US" altLang="en-US" sz="2800" dirty="0">
                <a:latin typeface="隶书" pitchFamily="49" charset="-122"/>
              </a:rPr>
              <a:t>BP+DI+8</a:t>
            </a:r>
            <a:r>
              <a:rPr lang="en-US" altLang="zh-CN" sz="2800" dirty="0">
                <a:latin typeface="隶书" pitchFamily="49" charset="-122"/>
              </a:rPr>
              <a:t>H</a:t>
            </a:r>
            <a:r>
              <a:rPr lang="en-US" altLang="en-US" sz="2800" dirty="0">
                <a:latin typeface="隶书" pitchFamily="49" charset="-122"/>
              </a:rPr>
              <a:t>所指的存储单元</a:t>
            </a:r>
          </a:p>
          <a:p>
            <a:pPr marL="3849688" indent="-3849688"/>
            <a:r>
              <a:rPr lang="en-US" altLang="en-US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List[BP][SI]</a:t>
            </a:r>
            <a:r>
              <a:rPr lang="en-US" altLang="zh-CN" sz="2800" dirty="0">
                <a:latin typeface="隶书" pitchFamily="49" charset="-122"/>
              </a:rPr>
              <a:t>,D</a:t>
            </a:r>
            <a:r>
              <a:rPr lang="en-US" altLang="en-US" sz="2800" dirty="0">
                <a:latin typeface="隶书" pitchFamily="49" charset="-122"/>
              </a:rPr>
              <a:t>H</a:t>
            </a: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 err="1">
                <a:latin typeface="隶书" pitchFamily="49" charset="-122"/>
              </a:rPr>
              <a:t>D</a:t>
            </a:r>
            <a:r>
              <a:rPr lang="en-US" altLang="en-US" sz="2800" dirty="0" err="1">
                <a:latin typeface="隶书" pitchFamily="49" charset="-122"/>
              </a:rPr>
              <a:t>H→</a:t>
            </a:r>
            <a:r>
              <a:rPr lang="en-US" altLang="zh-CN" sz="2800" dirty="0" err="1">
                <a:latin typeface="隶书" pitchFamily="49" charset="-122"/>
              </a:rPr>
              <a:t>SS</a:t>
            </a:r>
            <a:r>
              <a:rPr lang="en-US" altLang="en-US" sz="2800" dirty="0" err="1">
                <a:latin typeface="隶书" pitchFamily="49" charset="-122"/>
              </a:rPr>
              <a:t>段中由BP+</a:t>
            </a:r>
            <a:r>
              <a:rPr lang="en-US" altLang="zh-CN" sz="2800" dirty="0" err="1">
                <a:latin typeface="隶书" pitchFamily="49" charset="-122"/>
              </a:rPr>
              <a:t>S</a:t>
            </a:r>
            <a:r>
              <a:rPr lang="en-US" altLang="en-US" sz="2800" dirty="0" err="1">
                <a:latin typeface="隶书" pitchFamily="49" charset="-122"/>
              </a:rPr>
              <a:t>I+List所指的存储</a:t>
            </a:r>
            <a:r>
              <a:rPr lang="zh-CN" altLang="en-US" sz="2800" dirty="0">
                <a:latin typeface="隶书" pitchFamily="49" charset="-122"/>
              </a:rPr>
              <a:t>单</a:t>
            </a:r>
            <a:r>
              <a:rPr lang="en-US" altLang="en-US" sz="2800" dirty="0">
                <a:latin typeface="隶书" pitchFamily="49" charset="-122"/>
              </a:rPr>
              <a:t>元</a:t>
            </a:r>
          </a:p>
          <a:p>
            <a:pPr marL="3849688" indent="-3849688"/>
            <a:r>
              <a:rPr lang="en-US" altLang="en-US" sz="2800" dirty="0">
                <a:latin typeface="隶书" pitchFamily="49" charset="-122"/>
              </a:rPr>
              <a:t>MOV AL</a:t>
            </a:r>
            <a:r>
              <a:rPr lang="en-US" altLang="zh-CN" sz="2800" dirty="0">
                <a:latin typeface="隶书" pitchFamily="49" charset="-122"/>
              </a:rPr>
              <a:t>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FI[EBX+ECX+2]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en-US" sz="2800" dirty="0">
                <a:latin typeface="隶书" pitchFamily="49" charset="-122"/>
              </a:rPr>
              <a:t>DS段由EBX+ECX+2</a:t>
            </a:r>
            <a:r>
              <a:rPr lang="en-US" altLang="zh-CN" sz="2800" dirty="0">
                <a:latin typeface="隶书" pitchFamily="49" charset="-122"/>
              </a:rPr>
              <a:t>H</a:t>
            </a:r>
            <a:r>
              <a:rPr lang="en-US" altLang="en-US" sz="2800" dirty="0">
                <a:latin typeface="隶书" pitchFamily="49" charset="-122"/>
              </a:rPr>
              <a:t>+FI所指的存储单元→AL</a:t>
            </a:r>
            <a:endParaRPr lang="en-US" altLang="zh-CN" sz="2800" dirty="0">
              <a:latin typeface="隶书" pitchFamily="49" charset="-122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00430" y="857232"/>
            <a:ext cx="5286412" cy="5786478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基址变址寻址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基址变址寻址中操作数的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是基址寄存器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BP)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，变址寄存器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(SI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DI)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与指令中的位移量之和。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基址寄存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只能选其中一个，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变址寄存器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也只能选一个。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注意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：选用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BP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时，隐含段寄存器为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，否则默认段寄存器为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DS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在80386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以上微处理器中，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可以使用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位寄存器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和</a:t>
            </a:r>
            <a:r>
              <a:rPr lang="zh-CN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32位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的位移量。</a:t>
            </a:r>
            <a:endParaRPr lang="zh-CN" altLang="zh-CN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611560" y="404664"/>
            <a:ext cx="7992888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隶书" pitchFamily="49" charset="-122"/>
              </a:rPr>
              <a:t>例</a:t>
            </a:r>
            <a:r>
              <a:rPr lang="en-US" altLang="zh-CN" sz="2400" dirty="0" smtClean="0">
                <a:latin typeface="隶书" pitchFamily="49" charset="-122"/>
              </a:rPr>
              <a:t>6:</a:t>
            </a:r>
            <a:r>
              <a:rPr lang="zh-CN" altLang="en-US" sz="2400" dirty="0" smtClean="0">
                <a:latin typeface="隶书" pitchFamily="49" charset="-122"/>
              </a:rPr>
              <a:t>将键盘输入的</a:t>
            </a:r>
            <a:r>
              <a:rPr lang="en-US" altLang="zh-CN" sz="2400" dirty="0" smtClean="0">
                <a:latin typeface="隶书" pitchFamily="49" charset="-122"/>
              </a:rPr>
              <a:t>2</a:t>
            </a:r>
            <a:r>
              <a:rPr lang="zh-CN" altLang="en-US" sz="2400" dirty="0" smtClean="0">
                <a:latin typeface="隶书" pitchFamily="49" charset="-122"/>
              </a:rPr>
              <a:t>位十进制数，保存为</a:t>
            </a:r>
            <a:r>
              <a:rPr lang="en-US" altLang="zh-CN" sz="2400" dirty="0" smtClean="0">
                <a:latin typeface="隶书" pitchFamily="49" charset="-122"/>
              </a:rPr>
              <a:t>1</a:t>
            </a:r>
            <a:r>
              <a:rPr lang="zh-CN" altLang="en-US" sz="2400" dirty="0" smtClean="0">
                <a:latin typeface="隶书" pitchFamily="49" charset="-122"/>
              </a:rPr>
              <a:t>字节的压缩型</a:t>
            </a:r>
            <a:r>
              <a:rPr lang="en-US" altLang="zh-CN" sz="2400" dirty="0" smtClean="0">
                <a:latin typeface="隶书" pitchFamily="49" charset="-122"/>
              </a:rPr>
              <a:t>BCD</a:t>
            </a:r>
            <a:r>
              <a:rPr lang="zh-CN" altLang="en-US" sz="2400" dirty="0" smtClean="0">
                <a:latin typeface="隶书" pitchFamily="49" charset="-122"/>
              </a:rPr>
              <a:t>码，保存在</a:t>
            </a:r>
            <a:r>
              <a:rPr lang="en-US" altLang="zh-CN" sz="2400" dirty="0" smtClean="0">
                <a:latin typeface="隶书" pitchFamily="49" charset="-122"/>
              </a:rPr>
              <a:t>DAT</a:t>
            </a:r>
            <a:r>
              <a:rPr lang="zh-CN" altLang="en-US" sz="2400" dirty="0" smtClean="0">
                <a:latin typeface="隶书" pitchFamily="49" charset="-122"/>
              </a:rPr>
              <a:t>单元中。</a:t>
            </a:r>
            <a:endParaRPr lang="en-US" altLang="zh-CN" sz="2400" dirty="0" smtClean="0">
              <a:latin typeface="隶书" pitchFamily="49" charset="-122"/>
            </a:endParaRPr>
          </a:p>
          <a:p>
            <a:endParaRPr lang="en-US" altLang="zh-CN" sz="2400" dirty="0" smtClean="0">
              <a:latin typeface="隶书" pitchFamily="49" charset="-122"/>
            </a:endParaRPr>
          </a:p>
          <a:p>
            <a:r>
              <a:rPr lang="en-US" altLang="zh-CN" sz="2400" dirty="0" smtClean="0">
                <a:latin typeface="隶书" pitchFamily="49" charset="-122"/>
              </a:rPr>
              <a:t>START:MOV AH,1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AND AL,0FH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CL,04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SHL AL,CL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BL,AL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AND AL,0FH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OR AL,BL;ADD AL,BL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DAT,AL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MOV AH,4CH</a:t>
            </a:r>
          </a:p>
          <a:p>
            <a:r>
              <a:rPr lang="en-US" altLang="zh-CN" sz="2400" dirty="0">
                <a:latin typeface="隶书" pitchFamily="49" charset="-122"/>
              </a:rPr>
              <a:t>	</a:t>
            </a:r>
            <a:r>
              <a:rPr lang="en-US" altLang="zh-CN" sz="2400" dirty="0" smtClean="0">
                <a:latin typeface="隶书" pitchFamily="49" charset="-122"/>
              </a:rPr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2459221743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500063" y="785794"/>
            <a:ext cx="8358187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 smtClean="0">
                <a:latin typeface="隶书" pitchFamily="49" charset="-122"/>
              </a:rPr>
              <a:t>例：</a:t>
            </a:r>
          </a:p>
          <a:p>
            <a:pPr marL="1973263" indent="-1973263">
              <a:defRPr/>
            </a:pPr>
            <a:r>
              <a:rPr lang="en-US" altLang="zh-CN" sz="2800" dirty="0" smtClean="0">
                <a:latin typeface="隶书" pitchFamily="49" charset="-122"/>
              </a:rPr>
              <a:t>MOVSB  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 smtClean="0">
                <a:latin typeface="隶书" pitchFamily="49" charset="-122"/>
              </a:rPr>
              <a:t>ES:[DI]←DS:[SI]</a:t>
            </a:r>
            <a:r>
              <a:rPr lang="zh-CN" altLang="en-US" sz="2800" dirty="0" smtClean="0">
                <a:latin typeface="隶书" pitchFamily="49" charset="-122"/>
              </a:rPr>
              <a:t>，若</a:t>
            </a:r>
            <a:r>
              <a:rPr lang="en-US" altLang="zh-CN" sz="2800" dirty="0" smtClean="0">
                <a:latin typeface="隶书" pitchFamily="49" charset="-122"/>
              </a:rPr>
              <a:t>DF=O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SI=SI+1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DI=DI+1</a:t>
            </a:r>
          </a:p>
          <a:p>
            <a:pPr marL="1973263" indent="-1973263">
              <a:defRPr/>
            </a:pPr>
            <a:r>
              <a:rPr lang="en-US" altLang="zh-CN" sz="2800" dirty="0" smtClean="0">
                <a:latin typeface="隶书" pitchFamily="49" charset="-122"/>
              </a:rPr>
              <a:t>MOVSW  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 smtClean="0">
                <a:latin typeface="隶书" pitchFamily="49" charset="-122"/>
              </a:rPr>
              <a:t>ES:[DI]←DS:[SI]</a:t>
            </a:r>
            <a:r>
              <a:rPr lang="zh-CN" altLang="en-US" sz="2800" dirty="0" smtClean="0">
                <a:latin typeface="隶书" pitchFamily="49" charset="-122"/>
              </a:rPr>
              <a:t>，若</a:t>
            </a:r>
            <a:r>
              <a:rPr lang="en-US" altLang="zh-CN" sz="2800" dirty="0" smtClean="0">
                <a:latin typeface="隶书" pitchFamily="49" charset="-122"/>
              </a:rPr>
              <a:t>DF=1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SI=SI-2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DI=DI-2</a:t>
            </a:r>
          </a:p>
          <a:p>
            <a:pPr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串操作指令完成如下工作：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隶书" pitchFamily="49" charset="-122"/>
              </a:rPr>
              <a:t>由</a:t>
            </a:r>
            <a:r>
              <a:rPr lang="en-US" altLang="zh-CN" sz="2800" dirty="0" smtClean="0">
                <a:latin typeface="隶书" pitchFamily="49" charset="-122"/>
              </a:rPr>
              <a:t>SI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zh-CN" sz="2800" dirty="0" smtClean="0">
                <a:latin typeface="隶书" pitchFamily="49" charset="-122"/>
              </a:rPr>
              <a:t>DI</a:t>
            </a:r>
            <a:r>
              <a:rPr lang="zh-CN" altLang="en-US" sz="2800" dirty="0" smtClean="0">
                <a:latin typeface="隶书" pitchFamily="49" charset="-122"/>
              </a:rPr>
              <a:t>做</a:t>
            </a:r>
            <a:r>
              <a:rPr lang="en-US" altLang="zh-CN" sz="2800" dirty="0" err="1" smtClean="0">
                <a:latin typeface="隶书" pitchFamily="49" charset="-122"/>
              </a:rPr>
              <a:t>src</a:t>
            </a:r>
            <a:r>
              <a:rPr lang="zh-CN" altLang="en-US" sz="2800" dirty="0" smtClean="0">
                <a:latin typeface="隶书" pitchFamily="49" charset="-122"/>
              </a:rPr>
              <a:t>地址指针和</a:t>
            </a:r>
            <a:r>
              <a:rPr lang="en-US" altLang="zh-CN" sz="2800" dirty="0" err="1" smtClean="0">
                <a:latin typeface="隶书" pitchFamily="49" charset="-122"/>
              </a:rPr>
              <a:t>dest</a:t>
            </a:r>
            <a:r>
              <a:rPr lang="zh-CN" altLang="en-US" sz="2800" dirty="0" smtClean="0">
                <a:latin typeface="隶书" pitchFamily="49" charset="-122"/>
              </a:rPr>
              <a:t>地址指针。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latin typeface="隶书" pitchFamily="49" charset="-122"/>
              </a:rPr>
              <a:t>自动对</a:t>
            </a:r>
            <a:r>
              <a:rPr lang="en-US" altLang="zh-CN" sz="2800" dirty="0" smtClean="0">
                <a:latin typeface="隶书" pitchFamily="49" charset="-122"/>
              </a:rPr>
              <a:t>SI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zh-CN" sz="2800" dirty="0" smtClean="0">
                <a:latin typeface="隶书" pitchFamily="49" charset="-122"/>
              </a:rPr>
              <a:t>DI</a:t>
            </a:r>
            <a:r>
              <a:rPr lang="zh-CN" altLang="en-US" sz="2800" dirty="0" smtClean="0">
                <a:latin typeface="隶书" pitchFamily="49" charset="-122"/>
              </a:rPr>
              <a:t>两个地址指针进行修改，使之指向下一单元。地址的增减由标志寄存器</a:t>
            </a:r>
            <a:r>
              <a:rPr lang="en-US" altLang="zh-CN" sz="2800" dirty="0" smtClean="0">
                <a:latin typeface="隶书" pitchFamily="49" charset="-122"/>
              </a:rPr>
              <a:t>FR</a:t>
            </a:r>
            <a:r>
              <a:rPr lang="zh-CN" altLang="en-US" sz="2800" dirty="0" smtClean="0">
                <a:latin typeface="隶书" pitchFamily="49" charset="-122"/>
              </a:rPr>
              <a:t>中的方向标志</a:t>
            </a:r>
            <a:r>
              <a:rPr lang="en-US" altLang="zh-CN" sz="2800" dirty="0" smtClean="0">
                <a:latin typeface="隶书" pitchFamily="49" charset="-122"/>
              </a:rPr>
              <a:t>DF</a:t>
            </a:r>
            <a:r>
              <a:rPr lang="zh-CN" altLang="en-US" sz="2800" dirty="0" smtClean="0">
                <a:latin typeface="隶书" pitchFamily="49" charset="-122"/>
              </a:rPr>
              <a:t>决定：</a:t>
            </a:r>
            <a:r>
              <a:rPr lang="en-US" altLang="zh-CN" sz="2800" dirty="0" smtClean="0">
                <a:latin typeface="隶书" pitchFamily="49" charset="-122"/>
              </a:rPr>
              <a:t>DF=1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SI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zh-CN" sz="2800" dirty="0" smtClean="0">
                <a:latin typeface="隶书" pitchFamily="49" charset="-122"/>
              </a:rPr>
              <a:t>DI</a:t>
            </a:r>
            <a:r>
              <a:rPr lang="zh-CN" altLang="en-US" sz="2800" dirty="0" smtClean="0">
                <a:latin typeface="隶书" pitchFamily="49" charset="-122"/>
              </a:rPr>
              <a:t>内容减小；</a:t>
            </a:r>
            <a:r>
              <a:rPr lang="en-US" altLang="zh-CN" sz="2800" dirty="0" smtClean="0">
                <a:latin typeface="隶书" pitchFamily="49" charset="-122"/>
              </a:rPr>
              <a:t>DF=O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en-US" altLang="zh-CN" sz="2800" dirty="0" smtClean="0">
                <a:latin typeface="隶书" pitchFamily="49" charset="-122"/>
              </a:rPr>
              <a:t>SI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zh-CN" sz="2800" dirty="0" smtClean="0">
                <a:latin typeface="隶书" pitchFamily="49" charset="-122"/>
              </a:rPr>
              <a:t>DI</a:t>
            </a:r>
            <a:r>
              <a:rPr lang="zh-CN" altLang="en-US" sz="2800" dirty="0" smtClean="0">
                <a:latin typeface="隶书" pitchFamily="49" charset="-122"/>
              </a:rPr>
              <a:t>内容增大。</a:t>
            </a:r>
          </a:p>
          <a:p>
            <a:pPr marL="274638" indent="-274638">
              <a:buFont typeface="Arial" pitchFamily="34" charset="0"/>
              <a:buChar char="•"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800" dirty="0" smtClean="0">
                <a:latin typeface="隶书" pitchFamily="49" charset="-122"/>
              </a:rPr>
              <a:t>操作时指针增减量是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800" dirty="0" smtClean="0">
                <a:latin typeface="隶书" pitchFamily="49" charset="-122"/>
              </a:rPr>
              <a:t>，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800" dirty="0" smtClean="0">
                <a:latin typeface="隶书" pitchFamily="49" charset="-122"/>
              </a:rPr>
              <a:t>操作时指针增减量为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2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endParaRPr lang="zh-CN" altLang="en-US" sz="2800" dirty="0">
              <a:latin typeface="隶书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5" name="圆角矩形标注 4"/>
          <p:cNvSpPr/>
          <p:nvPr/>
        </p:nvSpPr>
        <p:spPr>
          <a:xfrm>
            <a:off x="5572132" y="642918"/>
            <a:ext cx="3214710" cy="5786478"/>
          </a:xfrm>
          <a:prstGeom prst="wedgeRoundRectCallout">
            <a:avLst>
              <a:gd name="adj1" fmla="val -73708"/>
              <a:gd name="adj2" fmla="val -30030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串操作寻址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8086/8088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有一些专用于串操作的指令，其操作数在存储器中，采用隐含规定的变址寄存器寻址：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SI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为源操作数的地址指针，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DI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为目标操作数的地址指针。</a:t>
            </a:r>
            <a:endParaRPr lang="zh-CN" altLang="zh-CN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611188" y="720725"/>
            <a:ext cx="82073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43363" indent="-4043363">
              <a:defRPr/>
            </a:pPr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4043363" indent="-4043363">
              <a:defRPr/>
            </a:pPr>
            <a:r>
              <a:rPr lang="en-US" altLang="zh-CN" sz="2800" dirty="0">
                <a:latin typeface="隶书" pitchFamily="49" charset="-122"/>
              </a:rPr>
              <a:t>MOV EAX,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[EBX+4*ECX]</a:t>
            </a:r>
            <a:r>
              <a:rPr lang="en-US" altLang="zh-CN" sz="2800" dirty="0">
                <a:latin typeface="隶书" pitchFamily="49" charset="-122"/>
              </a:rPr>
              <a:t>  </a:t>
            </a:r>
            <a:r>
              <a:rPr lang="zh-CN" altLang="en-US" sz="2800" dirty="0">
                <a:latin typeface="隶书" pitchFamily="49" charset="-122"/>
              </a:rPr>
              <a:t>；由</a:t>
            </a:r>
            <a:r>
              <a:rPr lang="en-US" altLang="zh-CN" sz="2800" dirty="0">
                <a:latin typeface="隶书" pitchFamily="49" charset="-122"/>
              </a:rPr>
              <a:t>EBX+4*ECX</a:t>
            </a:r>
            <a:r>
              <a:rPr lang="zh-CN" altLang="en-US" sz="2800" dirty="0">
                <a:latin typeface="隶书" pitchFamily="49" charset="-122"/>
              </a:rPr>
              <a:t>寻址的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段存储单元内容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zh-CN" altLang="en-US" sz="2800" dirty="0">
                <a:latin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</a:rPr>
              <a:t>EAX</a:t>
            </a:r>
          </a:p>
          <a:p>
            <a:pPr marL="4043363" indent="-4043363">
              <a:defRPr/>
            </a:pPr>
            <a:r>
              <a:rPr lang="en-US" altLang="zh-CN" sz="2800" dirty="0"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[EAX+2*EBX]</a:t>
            </a:r>
            <a:r>
              <a:rPr lang="en-US" altLang="zh-CN" sz="2800" dirty="0">
                <a:latin typeface="隶书" pitchFamily="49" charset="-122"/>
              </a:rPr>
              <a:t>,CX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CX</a:t>
            </a:r>
            <a:r>
              <a:rPr lang="zh-CN" altLang="en-US" sz="2800" dirty="0">
                <a:latin typeface="隶书" pitchFamily="49" charset="-122"/>
              </a:rPr>
              <a:t>内容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zh-CN" altLang="en-US" sz="2800" dirty="0">
                <a:latin typeface="隶书" pitchFamily="49" charset="-122"/>
              </a:rPr>
              <a:t> 由</a:t>
            </a:r>
            <a:r>
              <a:rPr lang="en-US" altLang="zh-CN" sz="2800" dirty="0">
                <a:latin typeface="隶书" pitchFamily="49" charset="-122"/>
              </a:rPr>
              <a:t>EAX+2*EBX</a:t>
            </a:r>
            <a:r>
              <a:rPr lang="zh-CN" altLang="en-US" sz="2800" dirty="0">
                <a:latin typeface="隶书" pitchFamily="49" charset="-122"/>
              </a:rPr>
              <a:t>寻址的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段存储单元</a:t>
            </a:r>
          </a:p>
          <a:p>
            <a:pPr marL="4043363" indent="-4043363">
              <a:defRPr/>
            </a:pPr>
            <a:r>
              <a:rPr lang="en-US" altLang="zh-CN" sz="2800" dirty="0">
                <a:latin typeface="隶书" pitchFamily="49" charset="-122"/>
              </a:rPr>
              <a:t>MOV 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[EBP+2*EDI+6H]</a:t>
            </a:r>
            <a:r>
              <a:rPr lang="zh-CN" altLang="en-US" sz="2800" dirty="0">
                <a:latin typeface="隶书" pitchFamily="49" charset="-122"/>
              </a:rPr>
              <a:t>；由</a:t>
            </a:r>
            <a:r>
              <a:rPr lang="en-US" altLang="zh-CN" sz="2800" dirty="0">
                <a:latin typeface="隶书" pitchFamily="49" charset="-122"/>
              </a:rPr>
              <a:t>EBP+2*EDI+6H</a:t>
            </a:r>
            <a:r>
              <a:rPr lang="zh-CN" altLang="en-US" sz="2800" dirty="0">
                <a:latin typeface="隶书" pitchFamily="49" charset="-122"/>
              </a:rPr>
              <a:t>寻址的</a:t>
            </a:r>
            <a:r>
              <a:rPr lang="en-US" altLang="zh-CN" sz="2800" dirty="0">
                <a:latin typeface="隶书" pitchFamily="49" charset="-122"/>
              </a:rPr>
              <a:t>SS</a:t>
            </a:r>
            <a:r>
              <a:rPr lang="zh-CN" altLang="en-US" sz="2800" dirty="0">
                <a:latin typeface="隶书" pitchFamily="49" charset="-122"/>
              </a:rPr>
              <a:t>段存储单元的内容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zh-CN" altLang="en-US" sz="2800" dirty="0">
                <a:latin typeface="隶书" pitchFamily="49" charset="-122"/>
              </a:rPr>
              <a:t> </a:t>
            </a:r>
            <a:r>
              <a:rPr lang="en-US" altLang="zh-CN" sz="2800" dirty="0">
                <a:latin typeface="隶书" pitchFamily="49" charset="-122"/>
              </a:rPr>
              <a:t>AX</a:t>
            </a:r>
          </a:p>
          <a:p>
            <a:pPr marL="4043363" indent="-4043363">
              <a:defRPr/>
            </a:pPr>
            <a:r>
              <a:rPr lang="en-US" altLang="zh-CN" sz="2800" dirty="0">
                <a:latin typeface="隶书" pitchFamily="49" charset="-122"/>
              </a:rPr>
              <a:t>MOV EAX,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ARRAY[4*ECX]</a:t>
            </a: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</a:rPr>
              <a:t>；由</a:t>
            </a:r>
            <a:r>
              <a:rPr lang="en-US" altLang="zh-CN" sz="2800" dirty="0">
                <a:latin typeface="隶书" pitchFamily="49" charset="-122"/>
              </a:rPr>
              <a:t>ARRAY+4*ECX</a:t>
            </a:r>
            <a:r>
              <a:rPr lang="zh-CN" altLang="en-US" sz="2800" dirty="0">
                <a:latin typeface="隶书" pitchFamily="49" charset="-122"/>
              </a:rPr>
              <a:t>寻址的</a:t>
            </a:r>
            <a:r>
              <a:rPr lang="en-US" altLang="zh-CN" sz="2800" dirty="0">
                <a:latin typeface="隶书" pitchFamily="49" charset="-122"/>
              </a:rPr>
              <a:t>DS</a:t>
            </a:r>
            <a:r>
              <a:rPr lang="zh-CN" altLang="en-US" sz="2800" dirty="0">
                <a:latin typeface="隶书" pitchFamily="49" charset="-122"/>
              </a:rPr>
              <a:t>段双字内容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>
                <a:latin typeface="隶书" pitchFamily="49" charset="-122"/>
              </a:rPr>
              <a:t>EAX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00430" y="857232"/>
            <a:ext cx="5286412" cy="5786478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比例变址寻址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这种寻址方式是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80386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以上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CPU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特有的。它可以使用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位通用寄存器作为基址或变址寄存器，间接访问内存。此时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由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部分组成。即：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＝基址寄存器</a:t>
            </a:r>
            <a:r>
              <a:rPr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变址寄存器*比例因子</a:t>
            </a:r>
            <a:r>
              <a:rPr lang="en-US" altLang="zh-CN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+</a:t>
            </a:r>
            <a:r>
              <a:rPr lang="zh-CN" altLang="en-US" sz="2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位移量</a:t>
            </a:r>
            <a:endParaRPr lang="en-US" altLang="zh-CN" sz="2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比例因子可以是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。缺省是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，寻址字节数组；为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，寻址字数组；为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，寻址双字；为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，寻址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4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字。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5"/>
          <p:cNvSpPr txBox="1">
            <a:spLocks noChangeArrowheads="1"/>
          </p:cNvSpPr>
          <p:nvPr/>
        </p:nvSpPr>
        <p:spPr bwMode="auto">
          <a:xfrm>
            <a:off x="611188" y="869956"/>
            <a:ext cx="82073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r>
              <a:rPr lang="en-US" altLang="zh-CN" sz="2800" dirty="0">
                <a:latin typeface="隶书" pitchFamily="49" charset="-122"/>
              </a:rPr>
              <a:t>IN AL,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n8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；地址</a:t>
            </a:r>
            <a:r>
              <a:rPr lang="zh-CN" altLang="en-US" sz="2800" dirty="0">
                <a:latin typeface="隶书" pitchFamily="49" charset="-122"/>
              </a:rPr>
              <a:t>为</a:t>
            </a:r>
            <a:r>
              <a:rPr lang="en-US" altLang="zh-CN" sz="2800" dirty="0">
                <a:latin typeface="隶书" pitchFamily="49" charset="-122"/>
              </a:rPr>
              <a:t>n8</a:t>
            </a:r>
            <a:r>
              <a:rPr lang="zh-CN" altLang="en-US" sz="2800" dirty="0">
                <a:latin typeface="隶书" pitchFamily="49" charset="-122"/>
              </a:rPr>
              <a:t>的端口中的</a:t>
            </a:r>
            <a:r>
              <a:rPr lang="en-US" altLang="zh-CN" sz="2800" dirty="0">
                <a:latin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</a:rPr>
              <a:t>位数据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>
                <a:latin typeface="隶书" pitchFamily="49" charset="-122"/>
              </a:rPr>
              <a:t>AL</a:t>
            </a:r>
          </a:p>
          <a:p>
            <a:r>
              <a:rPr lang="en-US" altLang="zh-CN" sz="2800" dirty="0">
                <a:latin typeface="隶书" pitchFamily="49" charset="-122"/>
              </a:rPr>
              <a:t>IN 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n8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；地址</a:t>
            </a:r>
            <a:r>
              <a:rPr lang="zh-CN" altLang="en-US" sz="2800" dirty="0">
                <a:latin typeface="隶书" pitchFamily="49" charset="-122"/>
              </a:rPr>
              <a:t>为</a:t>
            </a:r>
            <a:r>
              <a:rPr lang="en-US" altLang="zh-CN" sz="2800" dirty="0">
                <a:latin typeface="隶书" pitchFamily="49" charset="-122"/>
              </a:rPr>
              <a:t>n8</a:t>
            </a:r>
            <a:r>
              <a:rPr lang="zh-CN" altLang="en-US" sz="2800" dirty="0">
                <a:latin typeface="隶书" pitchFamily="49" charset="-122"/>
              </a:rPr>
              <a:t>的端口中的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位数据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>
                <a:latin typeface="隶书" pitchFamily="49" charset="-122"/>
              </a:rPr>
              <a:t>AX</a:t>
            </a:r>
          </a:p>
          <a:p>
            <a:r>
              <a:rPr lang="en-US" altLang="zh-CN" sz="2800" dirty="0">
                <a:latin typeface="隶书" pitchFamily="49" charset="-122"/>
              </a:rPr>
              <a:t>OUT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n8</a:t>
            </a:r>
            <a:r>
              <a:rPr lang="en-US" altLang="zh-CN" sz="2800" dirty="0">
                <a:latin typeface="隶书" pitchFamily="49" charset="-122"/>
              </a:rPr>
              <a:t>,AL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AL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zh-CN" sz="2800" dirty="0">
                <a:latin typeface="隶书" pitchFamily="49" charset="-122"/>
              </a:rPr>
              <a:t>8</a:t>
            </a:r>
            <a:r>
              <a:rPr lang="zh-CN" altLang="en-US" sz="2800" dirty="0">
                <a:latin typeface="隶书" pitchFamily="49" charset="-122"/>
              </a:rPr>
              <a:t>位数据</a:t>
            </a:r>
            <a:r>
              <a:rPr lang="en-US" altLang="en-US" sz="2800" dirty="0" smtClean="0">
                <a:latin typeface="隶书" pitchFamily="49" charset="-122"/>
              </a:rPr>
              <a:t>→</a:t>
            </a:r>
            <a:r>
              <a:rPr lang="zh-CN" altLang="en-US" sz="2800" dirty="0" smtClean="0">
                <a:latin typeface="隶书" pitchFamily="49" charset="-122"/>
              </a:rPr>
              <a:t>地址</a:t>
            </a:r>
            <a:r>
              <a:rPr lang="zh-CN" altLang="en-US" sz="2800" dirty="0">
                <a:latin typeface="隶书" pitchFamily="49" charset="-122"/>
              </a:rPr>
              <a:t>为</a:t>
            </a:r>
            <a:r>
              <a:rPr lang="en-US" altLang="zh-CN" sz="2800" dirty="0">
                <a:latin typeface="隶书" pitchFamily="49" charset="-122"/>
              </a:rPr>
              <a:t>n8</a:t>
            </a:r>
            <a:r>
              <a:rPr lang="zh-CN" altLang="en-US" sz="2800" dirty="0" smtClean="0">
                <a:latin typeface="隶书" pitchFamily="49" charset="-122"/>
              </a:rPr>
              <a:t>的端口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r>
              <a:rPr lang="en-US" altLang="zh-CN" sz="2800" dirty="0">
                <a:latin typeface="隶书" pitchFamily="49" charset="-122"/>
              </a:rPr>
              <a:t>OUT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n8</a:t>
            </a:r>
            <a:r>
              <a:rPr lang="en-US" altLang="zh-CN" sz="2800" dirty="0">
                <a:latin typeface="隶书" pitchFamily="49" charset="-122"/>
              </a:rPr>
              <a:t>,AX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位数据</a:t>
            </a:r>
            <a:r>
              <a:rPr lang="en-US" altLang="en-US" sz="2800" dirty="0" smtClean="0">
                <a:latin typeface="隶书" pitchFamily="49" charset="-122"/>
              </a:rPr>
              <a:t>→</a:t>
            </a:r>
            <a:r>
              <a:rPr lang="zh-CN" altLang="en-US" sz="2800" dirty="0" smtClean="0">
                <a:latin typeface="隶书" pitchFamily="49" charset="-122"/>
              </a:rPr>
              <a:t>地址</a:t>
            </a:r>
            <a:r>
              <a:rPr lang="zh-CN" altLang="en-US" sz="2800" dirty="0">
                <a:latin typeface="隶书" pitchFamily="49" charset="-122"/>
              </a:rPr>
              <a:t>为</a:t>
            </a:r>
            <a:r>
              <a:rPr lang="en-US" altLang="zh-CN" sz="2800" dirty="0">
                <a:latin typeface="隶书" pitchFamily="49" charset="-122"/>
              </a:rPr>
              <a:t>n8</a:t>
            </a:r>
            <a:r>
              <a:rPr lang="zh-CN" altLang="en-US" sz="2800" dirty="0" smtClean="0">
                <a:latin typeface="隶书" pitchFamily="49" charset="-122"/>
              </a:rPr>
              <a:t>的端口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r>
              <a:rPr lang="en-US" altLang="zh-CN" sz="2800" dirty="0">
                <a:latin typeface="隶书" pitchFamily="49" charset="-122"/>
              </a:rPr>
              <a:t>IN AL,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DX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DX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位端口地址中的字节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>
                <a:latin typeface="隶书" pitchFamily="49" charset="-122"/>
              </a:rPr>
              <a:t>AL</a:t>
            </a:r>
          </a:p>
          <a:p>
            <a:r>
              <a:rPr lang="en-US" altLang="zh-CN" sz="2800" dirty="0">
                <a:latin typeface="隶书" pitchFamily="49" charset="-122"/>
              </a:rPr>
              <a:t>IN AX,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DX</a:t>
            </a:r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DX</a:t>
            </a:r>
            <a:r>
              <a:rPr lang="zh-CN" altLang="en-US" sz="2800" dirty="0">
                <a:latin typeface="隶书" pitchFamily="49" charset="-122"/>
              </a:rPr>
              <a:t>中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位端口地址中的字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>
                <a:latin typeface="隶书" pitchFamily="49" charset="-122"/>
              </a:rPr>
              <a:t>AX</a:t>
            </a:r>
          </a:p>
          <a:p>
            <a:r>
              <a:rPr lang="en-US" altLang="zh-CN" sz="2800" dirty="0">
                <a:latin typeface="隶书" pitchFamily="49" charset="-122"/>
              </a:rPr>
              <a:t>OUT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DX</a:t>
            </a:r>
            <a:r>
              <a:rPr lang="en-US" altLang="zh-CN" sz="2800" dirty="0">
                <a:latin typeface="隶书" pitchFamily="49" charset="-122"/>
              </a:rPr>
              <a:t>,AL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AL</a:t>
            </a:r>
            <a:r>
              <a:rPr lang="zh-CN" altLang="en-US" sz="2800" dirty="0">
                <a:latin typeface="隶书" pitchFamily="49" charset="-122"/>
              </a:rPr>
              <a:t>中数据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 smtClean="0">
                <a:latin typeface="隶书" pitchFamily="49" charset="-122"/>
              </a:rPr>
              <a:t>DX</a:t>
            </a:r>
            <a:r>
              <a:rPr lang="zh-CN" altLang="en-US" sz="2800" dirty="0" smtClean="0">
                <a:latin typeface="隶书" pitchFamily="49" charset="-122"/>
              </a:rPr>
              <a:t>数值为地址</a:t>
            </a:r>
            <a:r>
              <a:rPr lang="zh-CN" altLang="en-US" sz="2800" dirty="0">
                <a:latin typeface="隶书" pitchFamily="49" charset="-122"/>
              </a:rPr>
              <a:t>的端口中</a:t>
            </a:r>
          </a:p>
          <a:p>
            <a:r>
              <a:rPr lang="en-US" altLang="zh-CN" sz="2800" dirty="0">
                <a:latin typeface="隶书" pitchFamily="49" charset="-122"/>
              </a:rPr>
              <a:t>OUT </a:t>
            </a:r>
            <a:r>
              <a:rPr lang="en-US" altLang="zh-CN" sz="2800" dirty="0">
                <a:solidFill>
                  <a:srgbClr val="0000FF"/>
                </a:solidFill>
                <a:latin typeface="隶书" pitchFamily="49" charset="-122"/>
              </a:rPr>
              <a:t>DX</a:t>
            </a:r>
            <a:r>
              <a:rPr lang="en-US" altLang="zh-CN" sz="2800" dirty="0">
                <a:latin typeface="隶书" pitchFamily="49" charset="-122"/>
              </a:rPr>
              <a:t>,AX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中数据</a:t>
            </a:r>
            <a:r>
              <a:rPr lang="en-US" altLang="en-US" sz="2800" dirty="0">
                <a:latin typeface="隶书" pitchFamily="49" charset="-122"/>
              </a:rPr>
              <a:t>→</a:t>
            </a:r>
            <a:r>
              <a:rPr lang="en-US" altLang="zh-CN" sz="2800" dirty="0" smtClean="0">
                <a:latin typeface="隶书" pitchFamily="49" charset="-122"/>
              </a:rPr>
              <a:t>DX</a:t>
            </a:r>
            <a:r>
              <a:rPr lang="zh-CN" altLang="en-US" sz="2800" dirty="0" smtClean="0">
                <a:latin typeface="隶书" pitchFamily="49" charset="-122"/>
              </a:rPr>
              <a:t>数值为地址</a:t>
            </a:r>
            <a:r>
              <a:rPr lang="zh-CN" altLang="en-US" sz="2800" dirty="0">
                <a:latin typeface="隶书" pitchFamily="49" charset="-122"/>
              </a:rPr>
              <a:t>的端口中</a:t>
            </a: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3500430" y="857232"/>
            <a:ext cx="5286412" cy="5786478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—I/O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接口寻址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80x86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采用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I/O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接口与存储器</a:t>
            </a:r>
            <a:r>
              <a:rPr lang="zh-CN" altLang="en-US" sz="280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独立编址。端口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不分段，直接把指令中给出的端口地址传送上地址总线，数据只能通过累加器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AX(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传送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位数据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或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AL(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传送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位数据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)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送数据总线。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接口指令只有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IN/OUT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指令。</a:t>
            </a:r>
            <a:endParaRPr lang="en-US" altLang="zh-CN" sz="2800" dirty="0" smtClean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  <a:p>
            <a:pPr>
              <a:defRPr/>
            </a:pP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寻址方式：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位端口地址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直接寻址；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位端口地址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必须采用</a:t>
            </a:r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DX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间接寻址。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a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232603"/>
            <a:ext cx="1625397" cy="1625397"/>
          </a:xfrm>
          <a:prstGeom prst="rect">
            <a:avLst/>
          </a:prstGeom>
        </p:spPr>
      </p:pic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15950" y="207945"/>
            <a:ext cx="4819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寻址方式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分类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757238" y="952103"/>
            <a:ext cx="817248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数据型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</a:t>
            </a:r>
            <a:r>
              <a:rPr lang="zh-CN" altLang="en-US" sz="2800" dirty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 err="1">
                <a:latin typeface="隶书" pitchFamily="49" charset="-122"/>
              </a:rPr>
              <a:t>在指令中</a:t>
            </a:r>
            <a:r>
              <a:rPr lang="en-US" altLang="zh-CN" sz="2800" dirty="0"/>
              <a:t>——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立即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数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>
                <a:latin typeface="隶书" pitchFamily="49" charset="-122"/>
              </a:rPr>
              <a:t>在</a:t>
            </a:r>
            <a:r>
              <a:rPr lang="zh-CN" altLang="en-US" sz="2800" dirty="0">
                <a:latin typeface="隶书" pitchFamily="49" charset="-122"/>
              </a:rPr>
              <a:t>寄存器</a:t>
            </a:r>
            <a:r>
              <a:rPr lang="en-US" altLang="en-US" sz="2800" dirty="0">
                <a:latin typeface="隶书" pitchFamily="49" charset="-122"/>
              </a:rPr>
              <a:t>中</a:t>
            </a:r>
            <a:r>
              <a:rPr lang="en-US" altLang="zh-CN" sz="2800" dirty="0"/>
              <a:t>——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寄存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器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 smtClean="0">
                <a:latin typeface="隶书" pitchFamily="49" charset="-122"/>
              </a:rPr>
              <a:t>  </a:t>
            </a:r>
            <a:r>
              <a:rPr lang="en-US" altLang="en-US" sz="2800" dirty="0" err="1" smtClean="0">
                <a:latin typeface="隶书" pitchFamily="49" charset="-122"/>
              </a:rPr>
              <a:t>操作</a:t>
            </a:r>
            <a:r>
              <a:rPr lang="zh-CN" altLang="en-US" sz="2800" dirty="0" smtClean="0">
                <a:latin typeface="隶书" pitchFamily="49" charset="-122"/>
              </a:rPr>
              <a:t>数</a:t>
            </a:r>
            <a:r>
              <a:rPr lang="en-US" altLang="en-US" sz="2800" dirty="0" smtClean="0">
                <a:latin typeface="隶书" pitchFamily="49" charset="-122"/>
              </a:rPr>
              <a:t>在</a:t>
            </a:r>
            <a:r>
              <a:rPr lang="zh-CN" altLang="en-US" sz="2800" dirty="0" smtClean="0">
                <a:latin typeface="隶书" pitchFamily="49" charset="-122"/>
              </a:rPr>
              <a:t>内存中</a:t>
            </a:r>
            <a:r>
              <a:rPr lang="en-US" altLang="zh-CN" sz="2800" dirty="0" smtClean="0"/>
              <a:t>——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直接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寄存器间接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endParaRPr lang="en-US" altLang="zh-CN" sz="2800" dirty="0" smtClean="0">
              <a:latin typeface="隶书" pitchFamily="49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      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基址寻址</a:t>
            </a:r>
            <a:r>
              <a:rPr lang="zh-CN" altLang="en-US" sz="2800" dirty="0" smtClean="0">
                <a:latin typeface="隶书" pitchFamily="49" charset="-122"/>
              </a:rPr>
              <a:t>和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变址寻址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endParaRPr lang="en-US" altLang="zh-CN" sz="2800" dirty="0" smtClean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en-US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                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基址变址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串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操作</a:t>
            </a:r>
            <a:r>
              <a:rPr lang="en-US" altLang="en-US" sz="2800" dirty="0" err="1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 err="1">
                <a:latin typeface="隶书" pitchFamily="49" charset="-122"/>
              </a:rPr>
              <a:t>在</a:t>
            </a:r>
            <a:r>
              <a:rPr lang="en-US" altLang="zh-CN" sz="2800" dirty="0" err="1">
                <a:latin typeface="隶书" pitchFamily="49" charset="-122"/>
              </a:rPr>
              <a:t>IO</a:t>
            </a:r>
            <a:r>
              <a:rPr lang="en-US" altLang="en-US" sz="2800" dirty="0" err="1">
                <a:latin typeface="隶书" pitchFamily="49" charset="-122"/>
              </a:rPr>
              <a:t>口中</a:t>
            </a:r>
            <a:r>
              <a:rPr lang="en-US" altLang="zh-CN" sz="2800" dirty="0"/>
              <a:t>——</a:t>
            </a:r>
            <a:r>
              <a:rPr lang="en-US" altLang="zh-CN" sz="2800" dirty="0" err="1">
                <a:solidFill>
                  <a:srgbClr val="0000FF"/>
                </a:solidFill>
                <a:latin typeface="隶书" pitchFamily="49" charset="-122"/>
              </a:rPr>
              <a:t>IO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端口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 smtClean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地址型操作数</a:t>
            </a:r>
            <a:r>
              <a:rPr lang="zh-CN" altLang="en-US" sz="2800" dirty="0" smtClean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  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直接程序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相对程序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间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接程序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zh-CN" altLang="en-US" sz="2800" dirty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隐含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：</a:t>
            </a:r>
            <a:r>
              <a:rPr lang="en-US" altLang="en-US" sz="2800" dirty="0" err="1" smtClean="0">
                <a:latin typeface="隶书" pitchFamily="49" charset="-122"/>
              </a:rPr>
              <a:t>指令中隐含规定了操作数所在位置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endParaRPr lang="en-US" altLang="zh-CN" sz="2800" dirty="0" smtClean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2800" dirty="0" smtClean="0">
              <a:latin typeface="隶书" pitchFamily="49" charset="-122"/>
            </a:endParaRPr>
          </a:p>
          <a:p>
            <a:pPr algn="ctr"/>
            <a:r>
              <a:rPr lang="en-US" altLang="zh-CN" sz="2800" dirty="0" smtClean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以上微处理器还包含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比例变址</a:t>
            </a:r>
            <a:r>
              <a:rPr lang="zh-CN" altLang="en-US" sz="2800" dirty="0" smtClean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ChangeArrowheads="1"/>
          </p:cNvSpPr>
          <p:nvPr/>
        </p:nvSpPr>
        <p:spPr bwMode="auto">
          <a:xfrm>
            <a:off x="611188" y="27938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地址型操作数寻址方式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755650" y="2428868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直接程序寻址</a:t>
            </a:r>
            <a:endParaRPr lang="zh-CN" altLang="en-US" sz="2400" u="sng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9700" name="Text Box 7"/>
          <p:cNvSpPr txBox="1">
            <a:spLocks noChangeArrowheads="1"/>
          </p:cNvSpPr>
          <p:nvPr/>
        </p:nvSpPr>
        <p:spPr bwMode="auto">
          <a:xfrm>
            <a:off x="857224" y="2928934"/>
            <a:ext cx="81073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指令</a:t>
            </a:r>
            <a:r>
              <a:rPr lang="zh-CN" altLang="en-US" sz="2800" dirty="0">
                <a:latin typeface="隶书" pitchFamily="49" charset="-122"/>
              </a:rPr>
              <a:t>中直接给出操作码或指令所需的目标地址信息。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例：</a:t>
            </a:r>
            <a:r>
              <a:rPr lang="en-US" altLang="zh-CN" sz="2800" dirty="0">
                <a:latin typeface="隶书" pitchFamily="49" charset="-122"/>
              </a:rPr>
              <a:t>JMP 1000H:A000H</a:t>
            </a:r>
          </a:p>
        </p:txBody>
      </p:sp>
      <p:graphicFrame>
        <p:nvGraphicFramePr>
          <p:cNvPr id="286798" name="Group 78"/>
          <p:cNvGraphicFramePr>
            <a:graphicFrameLocks noGrp="1"/>
          </p:cNvGraphicFramePr>
          <p:nvPr/>
        </p:nvGraphicFramePr>
        <p:xfrm>
          <a:off x="928662" y="4357688"/>
          <a:ext cx="7572428" cy="1036320"/>
        </p:xfrm>
        <a:graphic>
          <a:graphicData uri="http://schemas.openxmlformats.org/drawingml/2006/table">
            <a:tbl>
              <a:tblPr/>
              <a:tblGrid>
                <a:gridCol w="1514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4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操作码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偏移量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偏移量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段基址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段基址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720" name="Text Box 34"/>
          <p:cNvSpPr txBox="1">
            <a:spLocks noChangeArrowheads="1"/>
          </p:cNvSpPr>
          <p:nvPr/>
        </p:nvSpPr>
        <p:spPr bwMode="auto">
          <a:xfrm>
            <a:off x="757238" y="970176"/>
            <a:ext cx="82073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操作数</a:t>
            </a:r>
            <a:r>
              <a:rPr lang="zh-CN" altLang="en-US" sz="2800" dirty="0">
                <a:latin typeface="隶书" pitchFamily="49" charset="-122"/>
              </a:rPr>
              <a:t>为目标地址的寻址方式，如：转移指令的目的地址、调用指令中子程序入口地址等</a:t>
            </a:r>
            <a:r>
              <a:rPr lang="zh-CN" altLang="en-US" sz="2800" dirty="0" smtClean="0">
                <a:latin typeface="隶书" pitchFamily="49" charset="-122"/>
              </a:rPr>
              <a:t>。寻址方式</a:t>
            </a:r>
            <a:r>
              <a:rPr lang="zh-CN" altLang="en-US" sz="2800" dirty="0">
                <a:latin typeface="隶书" pitchFamily="49" charset="-122"/>
              </a:rPr>
              <a:t>有三种：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直接程序寻址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相对寻址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间接寻址</a:t>
            </a:r>
          </a:p>
        </p:txBody>
      </p:sp>
      <p:sp>
        <p:nvSpPr>
          <p:cNvPr id="29721" name="Text Box 7"/>
          <p:cNvSpPr txBox="1">
            <a:spLocks noChangeArrowheads="1"/>
          </p:cNvSpPr>
          <p:nvPr/>
        </p:nvSpPr>
        <p:spPr bwMode="auto">
          <a:xfrm>
            <a:off x="1214414" y="5467350"/>
            <a:ext cx="69294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隶书" pitchFamily="49" charset="-122"/>
              </a:rPr>
              <a:t>执行指令时：</a:t>
            </a:r>
            <a:r>
              <a:rPr lang="en-US" altLang="zh-CN" sz="2800" dirty="0">
                <a:latin typeface="隶书" pitchFamily="49" charset="-122"/>
              </a:rPr>
              <a:t>1000H</a:t>
            </a:r>
            <a:r>
              <a:rPr lang="en-US" altLang="zh-CN" sz="2800" dirty="0">
                <a:latin typeface="宋体" charset="-122"/>
                <a:ea typeface="宋体" charset="-122"/>
              </a:rPr>
              <a:t>→CS</a:t>
            </a:r>
            <a:r>
              <a:rPr lang="zh-CN" altLang="en-US" sz="2800" dirty="0">
                <a:latin typeface="宋体" charset="-122"/>
                <a:ea typeface="宋体" charset="-122"/>
              </a:rPr>
              <a:t>；</a:t>
            </a:r>
            <a:r>
              <a:rPr lang="en-US" altLang="zh-CN" sz="2800" dirty="0">
                <a:latin typeface="宋体" charset="-122"/>
                <a:ea typeface="宋体" charset="-122"/>
              </a:rPr>
              <a:t>A000H→IP</a:t>
            </a:r>
            <a:endParaRPr lang="en-US" altLang="zh-CN" sz="28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79"/>
          <p:cNvSpPr txBox="1">
            <a:spLocks noChangeArrowheads="1"/>
          </p:cNvSpPr>
          <p:nvPr/>
        </p:nvSpPr>
        <p:spPr bwMode="auto">
          <a:xfrm>
            <a:off x="571500" y="642938"/>
            <a:ext cx="82073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直接程序转移</a:t>
            </a:r>
            <a:r>
              <a:rPr lang="zh-CN" altLang="en-US" sz="2800" dirty="0">
                <a:latin typeface="隶书" pitchFamily="49" charset="-122"/>
              </a:rPr>
              <a:t>通常叫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远转移</a:t>
            </a:r>
            <a:r>
              <a:rPr lang="en-US" altLang="zh-CN" sz="2800" dirty="0">
                <a:latin typeface="隶书" pitchFamily="49" charset="-122"/>
              </a:rPr>
              <a:t>(FAR JUMP)</a:t>
            </a:r>
            <a:r>
              <a:rPr lang="zh-CN" altLang="en-US" sz="2800" dirty="0">
                <a:latin typeface="隶书" pitchFamily="49" charset="-122"/>
              </a:rPr>
              <a:t>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实模式</a:t>
            </a:r>
            <a:r>
              <a:rPr lang="zh-CN" altLang="en-US" sz="2800" dirty="0">
                <a:latin typeface="隶书" pitchFamily="49" charset="-122"/>
              </a:rPr>
              <a:t>中可转移到第一个</a:t>
            </a:r>
            <a:r>
              <a:rPr lang="en-US" altLang="zh-CN" sz="2800" dirty="0">
                <a:latin typeface="隶书" pitchFamily="49" charset="-122"/>
              </a:rPr>
              <a:t>1MB</a:t>
            </a:r>
            <a:r>
              <a:rPr lang="zh-CN" altLang="en-US" sz="2800" dirty="0">
                <a:latin typeface="隶书" pitchFamily="49" charset="-122"/>
              </a:rPr>
              <a:t>中的任何单元，在</a:t>
            </a:r>
            <a:r>
              <a:rPr lang="en-US" altLang="zh-CN" sz="2800" dirty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及以上微处理器的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保护模式</a:t>
            </a:r>
            <a:r>
              <a:rPr lang="zh-CN" altLang="en-US" sz="2800" dirty="0">
                <a:latin typeface="隶书" pitchFamily="49" charset="-122"/>
              </a:rPr>
              <a:t>中可转移到整个</a:t>
            </a:r>
            <a:r>
              <a:rPr lang="en-US" altLang="zh-CN" sz="2800" dirty="0">
                <a:latin typeface="隶书" pitchFamily="49" charset="-122"/>
              </a:rPr>
              <a:t>4GB</a:t>
            </a:r>
            <a:r>
              <a:rPr lang="zh-CN" altLang="en-US" sz="2800" dirty="0">
                <a:latin typeface="隶书" pitchFamily="49" charset="-122"/>
              </a:rPr>
              <a:t>空间内的任何单元。</a:t>
            </a:r>
            <a:endParaRPr lang="en-US" altLang="zh-CN" sz="2800" dirty="0">
              <a:latin typeface="隶书" pitchFamily="49" charset="-122"/>
            </a:endParaRPr>
          </a:p>
          <a:p>
            <a:endParaRPr lang="en-US" altLang="zh-CN" sz="2800" dirty="0">
              <a:latin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通常在汇编语言程序中，程序转移的目标地址常用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标号</a:t>
            </a:r>
            <a:r>
              <a:rPr lang="zh-CN" altLang="en-US" sz="2800" dirty="0">
                <a:latin typeface="隶书" pitchFamily="49" charset="-122"/>
              </a:rPr>
              <a:t>表示，当</a:t>
            </a:r>
            <a:r>
              <a:rPr lang="en-US" altLang="zh-CN" sz="2800" dirty="0">
                <a:latin typeface="隶书" pitchFamily="49" charset="-122"/>
              </a:rPr>
              <a:t>CALL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en-US" altLang="zh-CN" sz="2800" dirty="0">
                <a:latin typeface="隶书" pitchFamily="49" charset="-122"/>
              </a:rPr>
              <a:t>JMP</a:t>
            </a:r>
            <a:r>
              <a:rPr lang="zh-CN" altLang="en-US" sz="2800" dirty="0">
                <a:latin typeface="隶书" pitchFamily="49" charset="-122"/>
              </a:rPr>
              <a:t>指令使用标号时，</a:t>
            </a:r>
            <a:r>
              <a:rPr lang="zh-CN" altLang="en-US" sz="2800" dirty="0" smtClean="0">
                <a:latin typeface="隶书" pitchFamily="49" charset="-122"/>
              </a:rPr>
              <a:t>汇编程序自动</a:t>
            </a:r>
            <a:r>
              <a:rPr lang="zh-CN" altLang="en-US" sz="2800" dirty="0">
                <a:latin typeface="隶书" pitchFamily="49" charset="-122"/>
              </a:rPr>
              <a:t>选择一种最好的程序寻址方式。</a:t>
            </a:r>
            <a:endParaRPr lang="en-US" altLang="zh-CN" sz="2800" dirty="0">
              <a:latin typeface="隶书" pitchFamily="49" charset="-122"/>
            </a:endParaRPr>
          </a:p>
          <a:p>
            <a:endParaRPr lang="zh-CN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例：</a:t>
            </a:r>
            <a:r>
              <a:rPr lang="en-US" altLang="zh-CN" sz="2800" dirty="0">
                <a:latin typeface="隶书" pitchFamily="49" charset="-122"/>
              </a:rPr>
              <a:t>JMP LP    </a:t>
            </a:r>
            <a:r>
              <a:rPr lang="zh-CN" altLang="en-US" sz="2800" dirty="0">
                <a:latin typeface="隶书" pitchFamily="49" charset="-122"/>
              </a:rPr>
              <a:t>；跳转到标号为</a:t>
            </a:r>
            <a:r>
              <a:rPr lang="en-US" altLang="zh-CN" sz="2800" dirty="0">
                <a:latin typeface="隶书" pitchFamily="49" charset="-122"/>
              </a:rPr>
              <a:t>LP</a:t>
            </a:r>
            <a:r>
              <a:rPr lang="zh-CN" altLang="en-US" sz="2800" dirty="0">
                <a:latin typeface="隶书" pitchFamily="49" charset="-122"/>
              </a:rPr>
              <a:t>处</a:t>
            </a:r>
          </a:p>
          <a:p>
            <a:r>
              <a:rPr lang="zh-CN" altLang="en-US" sz="2800" dirty="0">
                <a:latin typeface="隶书" pitchFamily="49" charset="-122"/>
              </a:rPr>
              <a:t>    </a:t>
            </a:r>
            <a:r>
              <a:rPr lang="en-US" altLang="zh-CN" sz="2800" dirty="0">
                <a:latin typeface="隶书" pitchFamily="49" charset="-122"/>
              </a:rPr>
              <a:t>CALL SUB1 </a:t>
            </a:r>
            <a:r>
              <a:rPr lang="zh-CN" altLang="en-US" sz="2800" dirty="0">
                <a:latin typeface="隶书" pitchFamily="49" charset="-122"/>
              </a:rPr>
              <a:t>；调用标号为</a:t>
            </a:r>
            <a:r>
              <a:rPr lang="en-US" altLang="zh-CN" sz="2800" dirty="0">
                <a:latin typeface="隶书" pitchFamily="49" charset="-122"/>
              </a:rPr>
              <a:t>SUB1</a:t>
            </a:r>
            <a:r>
              <a:rPr lang="zh-CN" altLang="en-US" sz="2800" dirty="0">
                <a:latin typeface="隶书" pitchFamily="49" charset="-122"/>
              </a:rPr>
              <a:t>的子程序</a:t>
            </a:r>
          </a:p>
          <a:p>
            <a:endParaRPr lang="zh-CN" altLang="en-US" sz="28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539750" y="285728"/>
            <a:ext cx="52466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计算机中指令的格式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00113" y="857232"/>
            <a:ext cx="75596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en-US" altLang="zh-CN" sz="2800" dirty="0" smtClean="0">
                <a:latin typeface="隶书" pitchFamily="49" charset="-122"/>
              </a:rPr>
              <a:t>8086</a:t>
            </a:r>
            <a:r>
              <a:rPr lang="en-US" altLang="zh-CN" sz="2800" dirty="0" smtClean="0">
                <a:latin typeface="Times New Roman"/>
                <a:cs typeface="Times New Roman"/>
              </a:rPr>
              <a:t>~</a:t>
            </a:r>
            <a:r>
              <a:rPr lang="en-US" altLang="zh-CN" sz="2800" dirty="0" smtClean="0">
                <a:latin typeface="隶书" pitchFamily="49" charset="-122"/>
              </a:rPr>
              <a:t>80286</a:t>
            </a:r>
            <a:r>
              <a:rPr lang="zh-CN" altLang="en-US" sz="2800" dirty="0">
                <a:latin typeface="隶书" pitchFamily="49" charset="-122"/>
              </a:rPr>
              <a:t>的</a:t>
            </a:r>
            <a:r>
              <a:rPr lang="zh-CN" altLang="en-US" sz="2800" dirty="0" smtClean="0">
                <a:latin typeface="隶书" pitchFamily="49" charset="-122"/>
              </a:rPr>
              <a:t>指令为</a:t>
            </a:r>
            <a:r>
              <a:rPr lang="en-US" altLang="zh-CN" sz="2800" dirty="0" smtClean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</a:t>
            </a:r>
            <a:r>
              <a:rPr lang="zh-CN" altLang="en-US" sz="2800" dirty="0" smtClean="0">
                <a:latin typeface="隶书" pitchFamily="49" charset="-122"/>
              </a:rPr>
              <a:t>模式，</a:t>
            </a:r>
            <a:r>
              <a:rPr lang="en-US" altLang="zh-CN" sz="2800" dirty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以上</a:t>
            </a:r>
            <a:r>
              <a:rPr lang="zh-CN" altLang="en-US" sz="2800" dirty="0" smtClean="0">
                <a:latin typeface="隶书" pitchFamily="49" charset="-122"/>
              </a:rPr>
              <a:t>的有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 smtClean="0">
                <a:latin typeface="隶书" pitchFamily="49" charset="-122"/>
              </a:rPr>
              <a:t>位和</a:t>
            </a:r>
            <a:r>
              <a:rPr lang="en-US" altLang="zh-CN" sz="2800" dirty="0" smtClean="0">
                <a:latin typeface="隶书" pitchFamily="49" charset="-122"/>
              </a:rPr>
              <a:t>32</a:t>
            </a:r>
            <a:r>
              <a:rPr lang="zh-CN" altLang="en-US" sz="2800" dirty="0" smtClean="0">
                <a:latin typeface="隶书" pitchFamily="49" charset="-122"/>
              </a:rPr>
              <a:t>位两种模式。</a:t>
            </a:r>
            <a:endParaRPr lang="zh-CN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  </a:t>
            </a:r>
            <a:r>
              <a:rPr lang="en-US" altLang="zh-CN" sz="2800" dirty="0" smtClean="0">
                <a:latin typeface="隶书" pitchFamily="49" charset="-122"/>
              </a:rPr>
              <a:t>80x86</a:t>
            </a:r>
            <a:r>
              <a:rPr lang="zh-CN" altLang="en-US" sz="2800" dirty="0" smtClean="0">
                <a:latin typeface="隶书" pitchFamily="49" charset="-122"/>
              </a:rPr>
              <a:t>微处理器</a:t>
            </a:r>
            <a:r>
              <a:rPr lang="en-US" altLang="zh-CN" sz="2800" dirty="0" smtClean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位模式指令是兼容的，而</a:t>
            </a:r>
            <a:r>
              <a:rPr lang="en-US" altLang="zh-CN" sz="2800" dirty="0">
                <a:latin typeface="隶书" pitchFamily="49" charset="-122"/>
              </a:rPr>
              <a:t>32</a:t>
            </a:r>
            <a:r>
              <a:rPr lang="zh-CN" altLang="en-US" sz="2800" dirty="0">
                <a:latin typeface="隶书" pitchFamily="49" charset="-122"/>
              </a:rPr>
              <a:t>位指令模式允许</a:t>
            </a:r>
            <a:r>
              <a:rPr lang="zh-CN" altLang="en-US" sz="2800" dirty="0" smtClean="0">
                <a:latin typeface="隶书" pitchFamily="49" charset="-122"/>
              </a:rPr>
              <a:t>带前缀</a:t>
            </a:r>
            <a:r>
              <a:rPr lang="zh-CN" altLang="en-US" sz="2800" dirty="0">
                <a:latin typeface="隶书" pitchFamily="49" charset="-122"/>
              </a:rPr>
              <a:t>。</a:t>
            </a:r>
          </a:p>
        </p:txBody>
      </p:sp>
      <p:sp>
        <p:nvSpPr>
          <p:cNvPr id="7172" name="Text Box 78"/>
          <p:cNvSpPr txBox="1">
            <a:spLocks noChangeArrowheads="1"/>
          </p:cNvSpPr>
          <p:nvPr/>
        </p:nvSpPr>
        <p:spPr bwMode="auto">
          <a:xfrm>
            <a:off x="3132138" y="3573463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49" charset="-122"/>
              </a:rPr>
              <a:t>16</a:t>
            </a:r>
            <a:r>
              <a:rPr lang="zh-CN" altLang="en-US" sz="2400">
                <a:latin typeface="隶书" pitchFamily="49" charset="-122"/>
              </a:rPr>
              <a:t>位模式指令的格式</a:t>
            </a:r>
          </a:p>
        </p:txBody>
      </p:sp>
      <p:sp>
        <p:nvSpPr>
          <p:cNvPr id="7173" name="Text Box 146"/>
          <p:cNvSpPr txBox="1">
            <a:spLocks noChangeArrowheads="1"/>
          </p:cNvSpPr>
          <p:nvPr/>
        </p:nvSpPr>
        <p:spPr bwMode="auto">
          <a:xfrm>
            <a:off x="3132138" y="5924550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49" charset="-122"/>
              </a:rPr>
              <a:t>32</a:t>
            </a:r>
            <a:r>
              <a:rPr lang="zh-CN" altLang="en-US" sz="2400">
                <a:latin typeface="隶书" pitchFamily="49" charset="-122"/>
              </a:rPr>
              <a:t>位模式指令的格式</a:t>
            </a:r>
          </a:p>
        </p:txBody>
      </p:sp>
      <p:graphicFrame>
        <p:nvGraphicFramePr>
          <p:cNvPr id="86" name="表格 85"/>
          <p:cNvGraphicFramePr>
            <a:graphicFrameLocks noGrp="1"/>
          </p:cNvGraphicFramePr>
          <p:nvPr/>
        </p:nvGraphicFramePr>
        <p:xfrm>
          <a:off x="785813" y="2800350"/>
          <a:ext cx="7358115" cy="7315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前缀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lang="zh-CN" altLang="en-US" sz="2000" b="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操作码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lang="zh-CN" altLang="en-US" sz="2000" b="0" dirty="0"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MOD-REG-R/M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位移量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立即数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785813" y="4241800"/>
          <a:ext cx="7358112" cy="1615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9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前缀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地址尺寸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操作数尺寸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操作码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2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MOD-REG-R/M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比例变址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位移量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立即数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－</a:t>
                      </a:r>
                      <a:r>
                        <a:rPr kumimoji="0" lang="en-US" altLang="zh-CN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  <a:r>
                        <a:rPr kumimoji="0" lang="zh-CN" alt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9" name="Rectangle 5"/>
          <p:cNvSpPr>
            <a:spLocks noChangeArrowheads="1"/>
          </p:cNvSpPr>
          <p:nvPr/>
        </p:nvSpPr>
        <p:spPr bwMode="auto">
          <a:xfrm>
            <a:off x="755650" y="571500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相对程序寻址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611188" y="1076325"/>
            <a:ext cx="820896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</a:rPr>
              <a:t>   目标</a:t>
            </a:r>
            <a:r>
              <a:rPr lang="zh-CN" altLang="en-US" sz="2800" dirty="0">
                <a:latin typeface="隶书" pitchFamily="49" charset="-122"/>
              </a:rPr>
              <a:t>地址相对于当前指令指针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取出该</a:t>
            </a:r>
            <a:r>
              <a:rPr lang="zh-CN" altLang="en-US" sz="2800" dirty="0" smtClean="0">
                <a:latin typeface="隶书" pitchFamily="49" charset="-122"/>
              </a:rPr>
              <a:t>转移指令后</a:t>
            </a:r>
            <a:r>
              <a:rPr lang="zh-CN" altLang="en-US" sz="2800" dirty="0">
                <a:latin typeface="隶书" pitchFamily="49" charset="-122"/>
              </a:rPr>
              <a:t>的</a:t>
            </a:r>
            <a:r>
              <a:rPr lang="en-US" altLang="zh-CN" sz="2800" dirty="0">
                <a:latin typeface="隶书" pitchFamily="49" charset="-122"/>
              </a:rPr>
              <a:t>IP</a:t>
            </a:r>
            <a:r>
              <a:rPr lang="zh-CN" altLang="en-US" sz="2800" dirty="0">
                <a:latin typeface="隶书" pitchFamily="49" charset="-122"/>
              </a:rPr>
              <a:t>值</a:t>
            </a:r>
            <a:r>
              <a:rPr lang="en-US" altLang="zh-CN" sz="2800" dirty="0">
                <a:latin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</a:rPr>
              <a:t>的位置</a:t>
            </a:r>
            <a:r>
              <a:rPr lang="zh-CN" altLang="en-US" sz="2800" dirty="0" smtClean="0">
                <a:latin typeface="隶书" pitchFamily="49" charset="-122"/>
              </a:rPr>
              <a:t>。如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zh-CN" altLang="en-US" sz="2800" dirty="0" smtClean="0">
                <a:latin typeface="隶书" pitchFamily="49" charset="-122"/>
              </a:rPr>
              <a:t>希望</a:t>
            </a:r>
            <a:r>
              <a:rPr lang="en-US" altLang="zh-CN" sz="2800" dirty="0" smtClean="0">
                <a:latin typeface="隶书" pitchFamily="49" charset="-122"/>
              </a:rPr>
              <a:t>JMP</a:t>
            </a:r>
            <a:r>
              <a:rPr lang="zh-CN" altLang="en-US" sz="2800" dirty="0">
                <a:latin typeface="隶书" pitchFamily="49" charset="-122"/>
              </a:rPr>
              <a:t>指令跳过</a:t>
            </a:r>
            <a:r>
              <a:rPr lang="zh-CN" altLang="en-US" sz="2800" dirty="0" smtClean="0">
                <a:latin typeface="隶书" pitchFamily="49" charset="-122"/>
              </a:rPr>
              <a:t>其后的</a:t>
            </a:r>
            <a:r>
              <a:rPr lang="zh-CN" altLang="en-US" sz="2800" dirty="0">
                <a:latin typeface="隶书" pitchFamily="49" charset="-122"/>
              </a:rPr>
              <a:t>两个存储单元，则</a:t>
            </a:r>
            <a:r>
              <a:rPr lang="zh-CN" altLang="en-US" sz="2800" dirty="0" smtClean="0">
                <a:latin typeface="隶书" pitchFamily="49" charset="-122"/>
              </a:rPr>
              <a:t>取出</a:t>
            </a:r>
            <a:r>
              <a:rPr lang="en-US" altLang="zh-CN" sz="2800" dirty="0" smtClean="0">
                <a:latin typeface="隶书" pitchFamily="49" charset="-122"/>
              </a:rPr>
              <a:t>JMP</a:t>
            </a:r>
            <a:r>
              <a:rPr lang="zh-CN" altLang="en-US" sz="2800" dirty="0">
                <a:latin typeface="隶书" pitchFamily="49" charset="-122"/>
              </a:rPr>
              <a:t>指令</a:t>
            </a:r>
            <a:r>
              <a:rPr lang="zh-CN" altLang="en-US" sz="2800" dirty="0" smtClean="0">
                <a:latin typeface="隶书" pitchFamily="49" charset="-122"/>
              </a:rPr>
              <a:t>后，以</a:t>
            </a:r>
            <a:r>
              <a:rPr lang="en-US" altLang="zh-CN" sz="2800" dirty="0" smtClean="0">
                <a:latin typeface="隶书" pitchFamily="49" charset="-122"/>
              </a:rPr>
              <a:t>IP</a:t>
            </a:r>
            <a:r>
              <a:rPr lang="zh-CN" altLang="en-US" sz="2800" dirty="0">
                <a:latin typeface="隶书" pitchFamily="49" charset="-122"/>
              </a:rPr>
              <a:t>值为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当前指令指针</a:t>
            </a:r>
            <a:r>
              <a:rPr lang="zh-CN" altLang="en-US" sz="2800" dirty="0" smtClean="0">
                <a:latin typeface="隶书" pitchFamily="49" charset="-122"/>
              </a:rPr>
              <a:t>，将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位移量</a:t>
            </a:r>
            <a:r>
              <a:rPr lang="zh-CN" altLang="en-US" sz="2800" dirty="0">
                <a:latin typeface="隶书" pitchFamily="49" charset="-122"/>
              </a:rPr>
              <a:t>加到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当前指令指针</a:t>
            </a:r>
            <a:r>
              <a:rPr lang="zh-CN" altLang="en-US" sz="2800" dirty="0">
                <a:latin typeface="隶书" pitchFamily="49" charset="-122"/>
              </a:rPr>
              <a:t>上，就找到下一条程序指令的地址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r>
              <a:rPr lang="en-US" altLang="zh-CN" sz="2800" dirty="0" smtClean="0">
                <a:latin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</a:rPr>
              <a:t>字节位移量用于短转移；</a:t>
            </a:r>
            <a:r>
              <a:rPr lang="en-US" altLang="zh-CN" sz="2800" dirty="0">
                <a:latin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</a:rPr>
              <a:t>字节位移量用于近转移或近调用，都是段内转移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r>
              <a:rPr lang="en-US" altLang="zh-CN" sz="2800" dirty="0" smtClean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以上</a:t>
            </a:r>
            <a:r>
              <a:rPr lang="zh-CN" altLang="en-US" sz="2800" dirty="0" smtClean="0">
                <a:latin typeface="隶书" pitchFamily="49" charset="-122"/>
              </a:rPr>
              <a:t>处理器能够</a:t>
            </a:r>
            <a:r>
              <a:rPr lang="zh-CN" altLang="en-US" sz="2800" dirty="0">
                <a:latin typeface="隶书" pitchFamily="49" charset="-122"/>
              </a:rPr>
              <a:t>用</a:t>
            </a:r>
            <a:r>
              <a:rPr lang="en-US" altLang="zh-CN" sz="2800" dirty="0">
                <a:latin typeface="隶书" pitchFamily="49" charset="-122"/>
              </a:rPr>
              <a:t>32</a:t>
            </a:r>
            <a:r>
              <a:rPr lang="zh-CN" altLang="en-US" sz="2800" dirty="0" smtClean="0">
                <a:latin typeface="隶书" pitchFamily="49" charset="-122"/>
              </a:rPr>
              <a:t>位位移</a:t>
            </a:r>
            <a:r>
              <a:rPr lang="zh-CN" altLang="en-US" sz="2800" dirty="0">
                <a:latin typeface="隶书" pitchFamily="49" charset="-122"/>
              </a:rPr>
              <a:t>量，允许相对寻址</a:t>
            </a:r>
            <a:r>
              <a:rPr lang="en-US" altLang="zh-CN" sz="2800" dirty="0">
                <a:latin typeface="隶书" pitchFamily="49" charset="-122"/>
              </a:rPr>
              <a:t>4GB</a:t>
            </a:r>
            <a:r>
              <a:rPr lang="zh-CN" altLang="en-US" sz="2800" dirty="0">
                <a:latin typeface="隶书" pitchFamily="49" charset="-122"/>
              </a:rPr>
              <a:t>范网内的任何单元。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 smtClean="0">
                <a:latin typeface="隶书" pitchFamily="49" charset="-122"/>
              </a:rPr>
              <a:t>   指令格式</a:t>
            </a:r>
            <a:r>
              <a:rPr lang="zh-CN" altLang="en-US" sz="2800" dirty="0">
                <a:latin typeface="隶书" pitchFamily="49" charset="-122"/>
              </a:rPr>
              <a:t>：            </a:t>
            </a:r>
            <a:r>
              <a:rPr lang="zh-CN" altLang="en-US" sz="2800" dirty="0" smtClean="0">
                <a:latin typeface="隶书" pitchFamily="49" charset="-122"/>
              </a:rPr>
              <a:t>例</a:t>
            </a:r>
            <a:r>
              <a:rPr lang="zh-CN" altLang="en-US" sz="2800" dirty="0">
                <a:latin typeface="隶书" pitchFamily="49" charset="-122"/>
              </a:rPr>
              <a:t>： </a:t>
            </a:r>
            <a:r>
              <a:rPr lang="en-US" altLang="zh-CN" sz="2800" dirty="0">
                <a:latin typeface="隶书" pitchFamily="49" charset="-122"/>
              </a:rPr>
              <a:t>JMP 001CH</a:t>
            </a:r>
          </a:p>
          <a:p>
            <a:r>
              <a:rPr lang="en-US" altLang="zh-CN" sz="2800" dirty="0">
                <a:latin typeface="隶书" pitchFamily="49" charset="-122"/>
              </a:rPr>
              <a:t>                                            </a:t>
            </a:r>
          </a:p>
          <a:p>
            <a:endParaRPr lang="en-US" altLang="zh-CN" sz="2400" dirty="0">
              <a:latin typeface="隶书" pitchFamily="49" charset="-122"/>
            </a:endParaRPr>
          </a:p>
          <a:p>
            <a:endParaRPr lang="en-US" altLang="zh-CN" sz="2400" dirty="0">
              <a:latin typeface="隶书" pitchFamily="49" charset="-122"/>
            </a:endParaRPr>
          </a:p>
          <a:p>
            <a:pPr algn="r"/>
            <a:r>
              <a:rPr lang="zh-CN" altLang="en-US" sz="2400" dirty="0">
                <a:latin typeface="隶书" pitchFamily="49" charset="-122"/>
              </a:rPr>
              <a:t>参见光盘动画</a:t>
            </a:r>
          </a:p>
        </p:txBody>
      </p:sp>
      <p:graphicFrame>
        <p:nvGraphicFramePr>
          <p:cNvPr id="287763" name="Group 19"/>
          <p:cNvGraphicFramePr>
            <a:graphicFrameLocks noGrp="1"/>
          </p:cNvGraphicFramePr>
          <p:nvPr/>
        </p:nvGraphicFramePr>
        <p:xfrm>
          <a:off x="1285852" y="5000636"/>
          <a:ext cx="3071813" cy="457200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操作码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位移量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755650" y="115888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buFont typeface="Wingdings" pitchFamily="2" charset="2"/>
              <a:buChar char="Ø"/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间接程序寻址</a:t>
            </a:r>
            <a:endParaRPr lang="zh-CN" altLang="en-US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611188" y="620713"/>
            <a:ext cx="820896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指令中目标</a:t>
            </a:r>
            <a:r>
              <a:rPr lang="zh-CN" altLang="en-US" sz="2800" dirty="0">
                <a:latin typeface="隶书" pitchFamily="49" charset="-122"/>
              </a:rPr>
              <a:t>地址在寄存器</a:t>
            </a:r>
            <a:r>
              <a:rPr lang="en-US" altLang="zh-CN" sz="2800" dirty="0">
                <a:latin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</a:rPr>
              <a:t>或在存储单元中。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寄存器</a:t>
            </a:r>
            <a:r>
              <a:rPr lang="en-US" altLang="zh-CN" sz="2800" dirty="0">
                <a:latin typeface="隶书" pitchFamily="49" charset="-122"/>
              </a:rPr>
              <a:t>R</a:t>
            </a:r>
            <a:r>
              <a:rPr lang="zh-CN" altLang="en-US" sz="2800" dirty="0">
                <a:latin typeface="隶书" pitchFamily="49" charset="-122"/>
              </a:rPr>
              <a:t>可以使用任何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位通用寄存器</a:t>
            </a:r>
            <a:r>
              <a:rPr lang="en-US" altLang="zh-CN" sz="2800" dirty="0">
                <a:latin typeface="隶书" pitchFamily="49" charset="-122"/>
              </a:rPr>
              <a:t>(AX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BX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CX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DX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SP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BP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DI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SI)</a:t>
            </a:r>
            <a:r>
              <a:rPr lang="zh-CN" altLang="en-US" sz="2800" dirty="0">
                <a:latin typeface="隶书" pitchFamily="49" charset="-122"/>
              </a:rPr>
              <a:t>；存储器寻址的描述与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操作数在存储器中</a:t>
            </a:r>
            <a:r>
              <a:rPr lang="zh-CN" altLang="en-US" sz="2800" dirty="0">
                <a:latin typeface="隶书" pitchFamily="49" charset="-122"/>
              </a:rPr>
              <a:t>的描述相同。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</a:rPr>
              <a:t>   </a:t>
            </a:r>
            <a:r>
              <a:rPr lang="zh-CN" altLang="en-US" sz="2800" dirty="0" smtClean="0">
                <a:latin typeface="隶书" pitchFamily="49" charset="-122"/>
              </a:rPr>
              <a:t>段</a:t>
            </a:r>
            <a:r>
              <a:rPr lang="zh-CN" altLang="en-US" sz="2800" dirty="0">
                <a:latin typeface="隶书" pitchFamily="49" charset="-122"/>
              </a:rPr>
              <a:t>基值存入段寄存器，偏移量的有效地址由三个分量合成：</a:t>
            </a:r>
          </a:p>
          <a:p>
            <a:endParaRPr lang="zh-CN" altLang="en-US" sz="2800" dirty="0">
              <a:latin typeface="隶书" pitchFamily="49" charset="-122"/>
            </a:endParaRPr>
          </a:p>
          <a:p>
            <a:endParaRPr lang="zh-CN" altLang="en-US" sz="2800" dirty="0">
              <a:latin typeface="隶书" pitchFamily="49" charset="-122"/>
            </a:endParaRPr>
          </a:p>
          <a:p>
            <a:endParaRPr lang="zh-CN" altLang="en-US" sz="2800" dirty="0">
              <a:latin typeface="隶书" pitchFamily="49" charset="-122"/>
            </a:endParaRPr>
          </a:p>
          <a:p>
            <a:r>
              <a:rPr lang="zh-CN" altLang="en-US" sz="2800" dirty="0" smtClean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使用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位寄存器或存储器存放</a:t>
            </a:r>
            <a:r>
              <a:rPr lang="en-US" altLang="zh-CN" sz="2800" dirty="0">
                <a:latin typeface="隶书" pitchFamily="49" charset="-122"/>
              </a:rPr>
              <a:t>JMP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CALL</a:t>
            </a:r>
            <a:r>
              <a:rPr lang="zh-CN" altLang="en-US" sz="2800" dirty="0">
                <a:latin typeface="隶书" pitchFamily="49" charset="-122"/>
              </a:rPr>
              <a:t>指令中的目标地址，为近转移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又称段内转移</a:t>
            </a:r>
            <a:r>
              <a:rPr lang="en-US" altLang="zh-CN" sz="2800" dirty="0">
                <a:latin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</a:rPr>
              <a:t>；使用</a:t>
            </a:r>
            <a:r>
              <a:rPr lang="en-US" altLang="zh-CN" sz="2800" dirty="0">
                <a:latin typeface="隶书" pitchFamily="49" charset="-122"/>
              </a:rPr>
              <a:t>32</a:t>
            </a:r>
            <a:r>
              <a:rPr lang="zh-CN" altLang="en-US" sz="2800" dirty="0">
                <a:latin typeface="隶书" pitchFamily="49" charset="-122"/>
              </a:rPr>
              <a:t>位存储器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即连续</a:t>
            </a:r>
            <a:r>
              <a:rPr lang="en-US" altLang="zh-CN" sz="2800" dirty="0">
                <a:latin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</a:rPr>
              <a:t>个存储单元</a:t>
            </a:r>
            <a:r>
              <a:rPr lang="en-US" altLang="zh-CN" sz="2800" dirty="0">
                <a:latin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</a:rPr>
              <a:t>存放</a:t>
            </a:r>
            <a:r>
              <a:rPr lang="en-US" altLang="zh-CN" sz="2800" dirty="0">
                <a:latin typeface="隶书" pitchFamily="49" charset="-122"/>
              </a:rPr>
              <a:t>JMP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CALL</a:t>
            </a:r>
            <a:r>
              <a:rPr lang="zh-CN" altLang="en-US" sz="2800" dirty="0">
                <a:latin typeface="隶书" pitchFamily="49" charset="-122"/>
              </a:rPr>
              <a:t>指令中的目标地址，为远转移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又称段间转移</a:t>
            </a:r>
            <a:r>
              <a:rPr lang="en-US" altLang="zh-CN" sz="2800" dirty="0">
                <a:latin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</a:rPr>
              <a:t>。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554303" y="2786058"/>
          <a:ext cx="4232275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3" imgW="1231560" imgH="685800" progId="Equation.3">
                  <p:embed/>
                </p:oleObj>
              </mc:Choice>
              <mc:Fallback>
                <p:oleObj name="公式" r:id="rId3" imgW="123156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303" y="2786058"/>
                        <a:ext cx="4232275" cy="179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755650" y="476250"/>
            <a:ext cx="7777163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3763963" indent="-3763963">
              <a:defRPr/>
            </a:pPr>
            <a:r>
              <a:rPr lang="en-US" altLang="zh-CN" sz="2800" dirty="0">
                <a:latin typeface="隶书" pitchFamily="49" charset="-122"/>
              </a:rPr>
              <a:t>JMP AX                 </a:t>
            </a:r>
            <a:r>
              <a:rPr lang="zh-CN" altLang="en-US" sz="2800" dirty="0">
                <a:latin typeface="隶书" pitchFamily="49" charset="-122"/>
              </a:rPr>
              <a:t>；转移到当前代码段内用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寻址的位置</a:t>
            </a:r>
          </a:p>
          <a:p>
            <a:pPr marL="3763963" indent="-3763963">
              <a:defRPr/>
            </a:pPr>
            <a:r>
              <a:rPr lang="en-US" altLang="zh-CN" sz="2800" dirty="0">
                <a:latin typeface="隶书" pitchFamily="49" charset="-122"/>
              </a:rPr>
              <a:t>JMP WORD PTR TABLE[BX] </a:t>
            </a:r>
            <a:r>
              <a:rPr lang="zh-CN" altLang="en-US" sz="2800" dirty="0">
                <a:latin typeface="隶书" pitchFamily="49" charset="-122"/>
              </a:rPr>
              <a:t>；转移到数据段中</a:t>
            </a:r>
            <a:r>
              <a:rPr lang="en-US" altLang="zh-CN" sz="2800" dirty="0">
                <a:latin typeface="隶书" pitchFamily="49" charset="-122"/>
              </a:rPr>
              <a:t>TABLE+[BX] </a:t>
            </a:r>
            <a:r>
              <a:rPr lang="zh-CN" altLang="en-US" sz="2800" dirty="0">
                <a:latin typeface="隶书" pitchFamily="49" charset="-122"/>
              </a:rPr>
              <a:t>指向的字单元内容为偏移量的</a:t>
            </a:r>
            <a:r>
              <a:rPr lang="en-US" altLang="zh-CN" sz="2800" dirty="0">
                <a:latin typeface="隶书" pitchFamily="49" charset="-122"/>
              </a:rPr>
              <a:t>CS</a:t>
            </a:r>
            <a:r>
              <a:rPr lang="zh-CN" altLang="en-US" sz="2800" dirty="0">
                <a:latin typeface="隶书" pitchFamily="49" charset="-122"/>
              </a:rPr>
              <a:t>段中的相应位置</a:t>
            </a:r>
          </a:p>
          <a:p>
            <a:pPr marL="3763963" indent="-3763963">
              <a:defRPr/>
            </a:pPr>
            <a:r>
              <a:rPr lang="en-US" altLang="zh-CN" sz="2800" dirty="0">
                <a:latin typeface="隶书" pitchFamily="49" charset="-122"/>
              </a:rPr>
              <a:t>JMP WORD PTR[BX]       </a:t>
            </a:r>
            <a:r>
              <a:rPr lang="zh-CN" altLang="en-US" sz="2800" dirty="0">
                <a:latin typeface="隶书" pitchFamily="49" charset="-122"/>
              </a:rPr>
              <a:t>；转移到数据段中</a:t>
            </a:r>
            <a:r>
              <a:rPr lang="en-US" altLang="zh-CN" sz="2800" dirty="0">
                <a:latin typeface="隶书" pitchFamily="49" charset="-122"/>
              </a:rPr>
              <a:t>BX</a:t>
            </a:r>
            <a:r>
              <a:rPr lang="zh-CN" altLang="en-US" sz="2800" dirty="0">
                <a:latin typeface="隶书" pitchFamily="49" charset="-122"/>
              </a:rPr>
              <a:t>指向的字单元内容为偏移量的</a:t>
            </a:r>
            <a:r>
              <a:rPr lang="en-US" altLang="zh-CN" sz="2800" dirty="0">
                <a:latin typeface="隶书" pitchFamily="49" charset="-122"/>
              </a:rPr>
              <a:t>CS</a:t>
            </a:r>
            <a:r>
              <a:rPr lang="zh-CN" altLang="en-US" sz="2800" dirty="0">
                <a:latin typeface="隶书" pitchFamily="49" charset="-122"/>
              </a:rPr>
              <a:t>段中的相应位置</a:t>
            </a:r>
          </a:p>
          <a:p>
            <a:pPr marL="3763963" indent="-3763963">
              <a:defRPr/>
            </a:pPr>
            <a:r>
              <a:rPr lang="en-US" altLang="zh-CN" sz="2800" dirty="0">
                <a:latin typeface="隶书" pitchFamily="49" charset="-122"/>
              </a:rPr>
              <a:t>JMP DWORD PTR[DI+2]    </a:t>
            </a:r>
            <a:r>
              <a:rPr lang="zh-CN" altLang="en-US" sz="2800" dirty="0">
                <a:latin typeface="隶书" pitchFamily="49" charset="-122"/>
              </a:rPr>
              <a:t>；转移到数据段中</a:t>
            </a:r>
            <a:r>
              <a:rPr lang="en-US" altLang="zh-CN" sz="2800" dirty="0">
                <a:latin typeface="隶书" pitchFamily="49" charset="-122"/>
              </a:rPr>
              <a:t>[DI+2]</a:t>
            </a:r>
            <a:r>
              <a:rPr lang="zh-CN" altLang="en-US" sz="2800" dirty="0">
                <a:latin typeface="隶书" pitchFamily="49" charset="-122"/>
              </a:rPr>
              <a:t>指向的</a:t>
            </a:r>
            <a:r>
              <a:rPr lang="en-US" altLang="zh-CN" sz="2800" dirty="0">
                <a:latin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</a:rPr>
              <a:t>个单元中所存放的目标地址处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1" descr="IMG_388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3" y="1000125"/>
            <a:ext cx="87249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15950" y="142852"/>
            <a:ext cx="4819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隐含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寻址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757238" y="714347"/>
            <a:ext cx="820737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en-US" altLang="en-US" sz="2800" dirty="0" err="1">
                <a:latin typeface="隶书" pitchFamily="49" charset="-122"/>
              </a:rPr>
              <a:t>指令中隐含规定了操作数所在位置</a:t>
            </a:r>
            <a:r>
              <a:rPr lang="zh-CN" altLang="en-US" sz="2800" dirty="0">
                <a:latin typeface="隶书" pitchFamily="49" charset="-122"/>
              </a:rPr>
              <a:t>。</a:t>
            </a:r>
          </a:p>
          <a:p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pPr marL="2070100" indent="-2070100"/>
            <a:r>
              <a:rPr lang="en-US" altLang="zh-CN" sz="2800" dirty="0">
                <a:latin typeface="隶书" pitchFamily="49" charset="-122"/>
              </a:rPr>
              <a:t>PUSH R/M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SS:[SP-1]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SS:[SP-2]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←</a:t>
            </a:r>
            <a:r>
              <a:rPr lang="en-US" altLang="zh-CN" sz="2800" dirty="0">
                <a:latin typeface="隶书" pitchFamily="49" charset="-122"/>
              </a:rPr>
              <a:t>R/M</a:t>
            </a:r>
            <a:r>
              <a:rPr lang="zh-CN" altLang="en-US" sz="2800" dirty="0">
                <a:latin typeface="隶书" pitchFamily="49" charset="-122"/>
              </a:rPr>
              <a:t>的内容</a:t>
            </a:r>
          </a:p>
          <a:p>
            <a:pPr marL="2070100" indent="-2070100"/>
            <a:r>
              <a:rPr lang="en-US" altLang="zh-CN" sz="2800" dirty="0">
                <a:latin typeface="隶书" pitchFamily="49" charset="-122"/>
              </a:rPr>
              <a:t>LOOP </a:t>
            </a:r>
            <a:r>
              <a:rPr lang="en-US" altLang="zh-CN" sz="2800" dirty="0" err="1">
                <a:latin typeface="隶书" pitchFamily="49" charset="-122"/>
              </a:rPr>
              <a:t>Addr</a:t>
            </a: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zh-CN" altLang="en-US" sz="2800" dirty="0">
                <a:latin typeface="隶书" pitchFamily="49" charset="-122"/>
              </a:rPr>
              <a:t>隐含规定循环计数器为</a:t>
            </a:r>
            <a:r>
              <a:rPr lang="en-US" altLang="zh-CN" sz="2800" dirty="0">
                <a:latin typeface="隶书" pitchFamily="49" charset="-122"/>
              </a:rPr>
              <a:t>CX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CX</a:t>
            </a:r>
            <a:r>
              <a:rPr lang="zh-CN" altLang="en-US" sz="2800" dirty="0">
                <a:latin typeface="隶书" pitchFamily="49" charset="-122"/>
              </a:rPr>
              <a:t>－</a:t>
            </a:r>
            <a:r>
              <a:rPr lang="en-US" altLang="zh-CN" sz="2800" dirty="0">
                <a:latin typeface="隶书" pitchFamily="49" charset="-122"/>
              </a:rPr>
              <a:t>1≠0</a:t>
            </a:r>
            <a:r>
              <a:rPr lang="zh-CN" altLang="en-US" sz="2800" dirty="0">
                <a:latin typeface="隶书" pitchFamily="49" charset="-122"/>
              </a:rPr>
              <a:t>则循环</a:t>
            </a:r>
          </a:p>
          <a:p>
            <a:pPr marL="2070100" indent="-2070100"/>
            <a:r>
              <a:rPr lang="en-US" altLang="zh-CN" sz="2800" dirty="0">
                <a:latin typeface="隶书" pitchFamily="49" charset="-122"/>
              </a:rPr>
              <a:t>MUL  R/M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zh-CN" altLang="en-US" sz="2800" dirty="0">
                <a:latin typeface="隶书" pitchFamily="49" charset="-122"/>
              </a:rPr>
              <a:t>另一乘数在</a:t>
            </a:r>
            <a:r>
              <a:rPr lang="en-US" altLang="zh-CN" sz="2800" dirty="0">
                <a:latin typeface="隶书" pitchFamily="49" charset="-122"/>
              </a:rPr>
              <a:t>AL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中；乘积在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DX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pPr marL="2070100" indent="-2070100"/>
            <a:r>
              <a:rPr lang="en-US" altLang="zh-CN" sz="2800" dirty="0">
                <a:latin typeface="隶书" pitchFamily="49" charset="-122"/>
              </a:rPr>
              <a:t>DIV  R/M </a:t>
            </a:r>
            <a:r>
              <a:rPr lang="en-US" altLang="zh-CN" sz="2800" dirty="0" smtClean="0">
                <a:latin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</a:rPr>
              <a:t>；被除数在</a:t>
            </a:r>
            <a:r>
              <a:rPr lang="en-US" altLang="zh-CN" sz="2800" dirty="0">
                <a:latin typeface="隶书" pitchFamily="49" charset="-122"/>
              </a:rPr>
              <a:t>DX</a:t>
            </a:r>
            <a:r>
              <a:rPr lang="zh-CN" altLang="en-US" sz="2800" dirty="0">
                <a:latin typeface="隶书" pitchFamily="49" charset="-122"/>
              </a:rPr>
              <a:t>、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中；商和余数在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en-US" altLang="zh-CN" sz="2800" dirty="0" smtClean="0">
                <a:latin typeface="隶书" pitchFamily="49" charset="-122"/>
              </a:rPr>
              <a:t>DX</a:t>
            </a:r>
            <a:r>
              <a:rPr lang="zh-CN" altLang="en-US" sz="2800" dirty="0" smtClean="0">
                <a:latin typeface="隶书" pitchFamily="49" charset="-122"/>
              </a:rPr>
              <a:t>中</a:t>
            </a:r>
            <a:r>
              <a:rPr lang="zh-CN" altLang="en-US" sz="2800" dirty="0">
                <a:latin typeface="隶书" pitchFamily="49" charset="-122"/>
              </a:rPr>
              <a:t>或</a:t>
            </a:r>
            <a:r>
              <a:rPr lang="en-US" altLang="zh-CN" sz="2800" dirty="0">
                <a:latin typeface="隶书" pitchFamily="49" charset="-122"/>
              </a:rPr>
              <a:t>AL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en-US" altLang="zh-CN" sz="2800" dirty="0">
                <a:latin typeface="隶书" pitchFamily="49" charset="-122"/>
              </a:rPr>
              <a:t>AH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</p:txBody>
      </p:sp>
      <p:sp>
        <p:nvSpPr>
          <p:cNvPr id="276493" name="Text Box 13"/>
          <p:cNvSpPr txBox="1">
            <a:spLocks noChangeArrowheads="1"/>
          </p:cNvSpPr>
          <p:nvPr/>
        </p:nvSpPr>
        <p:spPr bwMode="auto">
          <a:xfrm>
            <a:off x="365153" y="4786322"/>
            <a:ext cx="82073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需要</a:t>
            </a:r>
            <a:r>
              <a:rPr lang="zh-CN" altLang="en-US" sz="2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注意的是：</a:t>
            </a:r>
            <a:r>
              <a:rPr lang="zh-CN" altLang="en-US" sz="2800" b="1" dirty="0">
                <a:solidFill>
                  <a:srgbClr val="FF0000"/>
                </a:solidFill>
                <a:latin typeface="隶书" pitchFamily="49" charset="-122"/>
              </a:rPr>
              <a:t>    </a:t>
            </a:r>
          </a:p>
          <a:p>
            <a:pPr>
              <a:defRPr/>
            </a:pPr>
            <a:r>
              <a:rPr lang="zh-CN" altLang="en-US" sz="2800" dirty="0" smtClean="0">
                <a:latin typeface="隶书" pitchFamily="49" charset="-122"/>
              </a:rPr>
              <a:t>不同寻址方式</a:t>
            </a:r>
            <a:r>
              <a:rPr lang="zh-CN" altLang="en-US" sz="2800" dirty="0">
                <a:latin typeface="隶书" pitchFamily="49" charset="-122"/>
              </a:rPr>
              <a:t>，会</a:t>
            </a:r>
            <a:r>
              <a:rPr lang="zh-CN" altLang="en-US" sz="2800" dirty="0" smtClean="0">
                <a:latin typeface="隶书" pitchFamily="49" charset="-122"/>
              </a:rPr>
              <a:t>影响程序</a:t>
            </a:r>
            <a:r>
              <a:rPr lang="zh-CN" altLang="en-US" sz="2800" dirty="0">
                <a:latin typeface="隶书" pitchFamily="49" charset="-122"/>
              </a:rPr>
              <a:t>的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运算速度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效率</a:t>
            </a:r>
            <a:r>
              <a:rPr lang="zh-CN" altLang="en-US" sz="28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800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如何</a:t>
            </a:r>
            <a:r>
              <a:rPr lang="zh-CN" altLang="en-US" sz="2800" u="sng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寻址一个操作数对程序设计是非常重要的！</a:t>
            </a:r>
          </a:p>
        </p:txBody>
      </p:sp>
      <p:pic>
        <p:nvPicPr>
          <p:cNvPr id="5" name="图片 4" descr="Tango_Emote_1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7620190" y="5334190"/>
            <a:ext cx="1523810" cy="152381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615950" y="214290"/>
            <a:ext cx="7772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8086/8088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的指令系统</a:t>
            </a:r>
          </a:p>
        </p:txBody>
      </p:sp>
      <p:sp>
        <p:nvSpPr>
          <p:cNvPr id="34819" name="Rectangle 5"/>
          <p:cNvSpPr>
            <a:spLocks noChangeArrowheads="1"/>
          </p:cNvSpPr>
          <p:nvPr/>
        </p:nvSpPr>
        <p:spPr bwMode="auto">
          <a:xfrm>
            <a:off x="642910" y="1142984"/>
            <a:ext cx="792961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65125" indent="-365125">
              <a:buFont typeface="Wingdings" pitchFamily="2" charset="2"/>
              <a:buChar char="Ø"/>
            </a:pPr>
            <a:r>
              <a:rPr lang="zh-CN" altLang="en-US" sz="2800" dirty="0">
                <a:latin typeface="隶书" pitchFamily="49" charset="-122"/>
              </a:rPr>
              <a:t>所谓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指令系统</a:t>
            </a:r>
            <a:r>
              <a:rPr lang="zh-CN" altLang="en-US" sz="2800" dirty="0">
                <a:latin typeface="隶书" pitchFamily="49" charset="-122"/>
              </a:rPr>
              <a:t>就是微处理器所定义的</a:t>
            </a:r>
            <a:r>
              <a:rPr lang="zh-CN" altLang="en-US" sz="2800" u="sng" dirty="0">
                <a:latin typeface="隶书" pitchFamily="49" charset="-122"/>
              </a:rPr>
              <a:t>全部指令代码的集合</a:t>
            </a:r>
            <a:r>
              <a:rPr lang="zh-CN" altLang="en-US" sz="2800" dirty="0">
                <a:latin typeface="隶书" pitchFamily="49" charset="-122"/>
              </a:rPr>
              <a:t>。</a:t>
            </a:r>
            <a:endParaRPr lang="en-US" altLang="zh-CN" sz="2800" dirty="0">
              <a:latin typeface="隶书" pitchFamily="49" charset="-122"/>
            </a:endParaRPr>
          </a:p>
          <a:p>
            <a:pPr marL="365125" indent="-365125">
              <a:buFont typeface="Wingdings" pitchFamily="2" charset="2"/>
              <a:buChar char="Ø"/>
            </a:pPr>
            <a:r>
              <a:rPr lang="zh-CN" altLang="en-US" sz="2800" dirty="0" smtClean="0">
                <a:latin typeface="隶书" pitchFamily="49" charset="-122"/>
              </a:rPr>
              <a:t>用户</a:t>
            </a:r>
            <a:r>
              <a:rPr lang="zh-CN" altLang="en-US" sz="2800" dirty="0">
                <a:latin typeface="隶书" pitchFamily="49" charset="-122"/>
              </a:rPr>
              <a:t>通过选用指令代码构成程序段，完成某种功能。</a:t>
            </a:r>
            <a:endParaRPr lang="en-US" altLang="zh-CN" sz="2800" dirty="0">
              <a:latin typeface="隶书" pitchFamily="49" charset="-122"/>
            </a:endParaRPr>
          </a:p>
          <a:p>
            <a:pPr marL="365125" indent="-365125">
              <a:buFont typeface="Wingdings" pitchFamily="2" charset="2"/>
              <a:buChar char="Ø"/>
            </a:pPr>
            <a:r>
              <a:rPr lang="zh-CN" altLang="en-US" sz="2800" dirty="0" smtClean="0">
                <a:latin typeface="隶书" pitchFamily="49" charset="-122"/>
              </a:rPr>
              <a:t>程序</a:t>
            </a:r>
            <a:r>
              <a:rPr lang="zh-CN" altLang="en-US" sz="2800" dirty="0">
                <a:latin typeface="隶书" pitchFamily="49" charset="-122"/>
              </a:rPr>
              <a:t>存放在微处理器外部的存储器中，微处理器在执行这些指令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即程序</a:t>
            </a:r>
            <a:r>
              <a:rPr lang="en-US" altLang="zh-CN" sz="2800" dirty="0">
                <a:latin typeface="隶书" pitchFamily="49" charset="-122"/>
              </a:rPr>
              <a:t>)</a:t>
            </a:r>
            <a:r>
              <a:rPr lang="zh-CN" altLang="en-US" sz="2800" dirty="0">
                <a:latin typeface="隶书" pitchFamily="49" charset="-122"/>
              </a:rPr>
              <a:t>时，会自动将程序中的指令一条条地调入微处理器内部，经过分析判断逐条执行，从而实现设计者要完成的功能。</a:t>
            </a:r>
            <a:endParaRPr lang="en-US" altLang="zh-CN" sz="2800" dirty="0">
              <a:latin typeface="隶书" pitchFamily="49" charset="-122"/>
            </a:endParaRPr>
          </a:p>
          <a:p>
            <a:pPr marL="365125" indent="-365125">
              <a:buFont typeface="Wingdings" pitchFamily="2" charset="2"/>
              <a:buChar char="Ø"/>
            </a:pPr>
            <a:r>
              <a:rPr lang="zh-CN" altLang="en-US" sz="2800" u="sng" dirty="0" smtClean="0">
                <a:latin typeface="隶书" pitchFamily="49" charset="-122"/>
              </a:rPr>
              <a:t>不同</a:t>
            </a:r>
            <a:r>
              <a:rPr lang="zh-CN" altLang="en-US" sz="2800" u="sng" dirty="0">
                <a:latin typeface="隶书" pitchFamily="49" charset="-122"/>
              </a:rPr>
              <a:t>的微处理器具有不同的指令系统，一般互相不兼容</a:t>
            </a:r>
            <a:r>
              <a:rPr lang="zh-CN" altLang="en-US" sz="2800" dirty="0">
                <a:latin typeface="隶书" pitchFamily="49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827088" y="500063"/>
            <a:ext cx="756126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u="sng" dirty="0">
                <a:latin typeface="隶书" pitchFamily="49" charset="-122"/>
              </a:rPr>
              <a:t>8086/8088</a:t>
            </a:r>
            <a:r>
              <a:rPr lang="zh-CN" altLang="en-US" sz="2800" u="sng" dirty="0">
                <a:latin typeface="隶书" pitchFamily="49" charset="-122"/>
              </a:rPr>
              <a:t>指令系统包括</a:t>
            </a:r>
            <a:r>
              <a:rPr lang="en-US" altLang="zh-CN" sz="2800" u="sng" dirty="0">
                <a:latin typeface="隶书" pitchFamily="49" charset="-122"/>
              </a:rPr>
              <a:t>133</a:t>
            </a:r>
            <a:r>
              <a:rPr lang="zh-CN" altLang="en-US" sz="2800" u="sng" dirty="0">
                <a:latin typeface="隶书" pitchFamily="49" charset="-122"/>
              </a:rPr>
              <a:t>条基本指令</a:t>
            </a:r>
            <a:r>
              <a:rPr lang="zh-CN" altLang="en-US" sz="2800" u="sng" dirty="0" smtClean="0">
                <a:latin typeface="隶书" pitchFamily="49" charset="-122"/>
              </a:rPr>
              <a:t>，分成</a:t>
            </a:r>
            <a:r>
              <a:rPr lang="zh-CN" altLang="en-US" sz="2800" u="sng" dirty="0">
                <a:latin typeface="隶书" pitchFamily="49" charset="-122"/>
              </a:rPr>
              <a:t>：</a:t>
            </a:r>
          </a:p>
          <a:p>
            <a:endParaRPr lang="en-US" altLang="zh-CN" sz="2800" dirty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    数据传送类指令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算术运算类指令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逻辑运算类指令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位移类指令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串操作类指令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控制转移类指令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处理器控制类指令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95288" y="115888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传送类指令</a:t>
            </a:r>
          </a:p>
        </p:txBody>
      </p:sp>
      <p:sp>
        <p:nvSpPr>
          <p:cNvPr id="291845" name="Rectangle 5"/>
          <p:cNvSpPr>
            <a:spLocks noChangeArrowheads="1"/>
          </p:cNvSpPr>
          <p:nvPr/>
        </p:nvSpPr>
        <p:spPr bwMode="auto">
          <a:xfrm>
            <a:off x="611188" y="730250"/>
            <a:ext cx="7848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数据传送指令负责把数据从一个位置传送到另一个位置，是最常使用的一类指令。可分成</a:t>
            </a:r>
            <a:r>
              <a:rPr lang="en-US" altLang="zh-CN" sz="2400" dirty="0">
                <a:latin typeface="隶书" pitchFamily="49" charset="-122"/>
              </a:rPr>
              <a:t>7</a:t>
            </a:r>
            <a:r>
              <a:rPr lang="zh-CN" altLang="en-US" sz="2400" dirty="0">
                <a:latin typeface="隶书" pitchFamily="49" charset="-122"/>
              </a:rPr>
              <a:t>种：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endParaRPr lang="zh-CN" altLang="en-US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    传送指令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MOV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交换指令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XCHG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换码指令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XLAT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栈操作指令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PUSH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POP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标志传送指令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LAHF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SAHF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PUSHF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POPF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地址传送指令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LEA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LDS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        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LES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输入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zh-CN" altLang="en-US" sz="2400" dirty="0">
                <a:latin typeface="隶书" pitchFamily="49" charset="-122"/>
              </a:rPr>
              <a:t>输出指令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r>
              <a:rPr lang="en-US" altLang="zh-CN" sz="2400" dirty="0">
                <a:latin typeface="隶书" pitchFamily="49" charset="-122"/>
              </a:rPr>
              <a:t> /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OUT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dest,src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上述指令中除标志传送指令外，指令的操作结果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不影响</a:t>
            </a:r>
            <a:r>
              <a:rPr lang="zh-CN" altLang="en-US" sz="2400" dirty="0">
                <a:latin typeface="隶书" pitchFamily="49" charset="-122"/>
              </a:rPr>
              <a:t>标志寄存器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中的标志。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55650" y="187325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传送指令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(MOV)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827088" y="739775"/>
            <a:ext cx="78486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MOV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把源操作数内容传送给目的操作数。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 dirty="0">
                <a:latin typeface="隶书" pitchFamily="49" charset="-122"/>
              </a:rPr>
              <a:t>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MOV</a:t>
            </a:r>
            <a:r>
              <a:rPr lang="zh-CN" altLang="en-US" sz="2400" dirty="0">
                <a:latin typeface="隶书" pitchFamily="49" charset="-122"/>
              </a:rPr>
              <a:t>指令可完成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传送或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 dirty="0">
                <a:latin typeface="隶书" pitchFamily="49" charset="-122"/>
              </a:rPr>
              <a:t>传送，可隐含说明或用伪指令说明。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、操作数存放地点可以是通用寄存器、段寄存器、或内存。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、数据传输方向：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solidFill>
                  <a:srgbClr val="0000FF"/>
                </a:solidFill>
                <a:latin typeface="Times New Roman" pitchFamily="18" charset="0"/>
              </a:rPr>
              <a:t>←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立即数；内存</a:t>
            </a:r>
            <a:r>
              <a:rPr lang="en-US" altLang="en-US" sz="2400" dirty="0">
                <a:solidFill>
                  <a:srgbClr val="0000FF"/>
                </a:solidFill>
                <a:latin typeface="隶书" pitchFamily="49" charset="-122"/>
              </a:rPr>
              <a:t>←</a:t>
            </a:r>
            <a:r>
              <a:rPr lang="en-US" altLang="en-US" sz="2400" dirty="0" err="1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；通用寄存器之间；通用寄存器与段寄存器之间；寄存器与内存之间。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不允许使用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MOV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的情况</a:t>
            </a:r>
            <a:r>
              <a:rPr lang="zh-CN" altLang="en-US" sz="2400" dirty="0">
                <a:latin typeface="隶书" pitchFamily="49" charset="-122"/>
              </a:rPr>
              <a:t>：内存之间；段寄存器之间；立即数直接给段寄存器；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做目标操作数；</a:t>
            </a:r>
            <a:r>
              <a:rPr lang="en-US" altLang="zh-CN" sz="2400" dirty="0">
                <a:latin typeface="隶书" pitchFamily="49" charset="-122"/>
              </a:rPr>
              <a:t>MOV</a:t>
            </a:r>
            <a:r>
              <a:rPr lang="zh-CN" altLang="en-US" sz="2400" dirty="0">
                <a:latin typeface="隶书" pitchFamily="49" charset="-122"/>
              </a:rPr>
              <a:t>操作带有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5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MOV</a:t>
            </a:r>
            <a:r>
              <a:rPr lang="zh-CN" altLang="en-US" sz="2400" dirty="0">
                <a:latin typeface="隶书" pitchFamily="49" charset="-122"/>
              </a:rPr>
              <a:t>指令执行过程不影响标志位</a:t>
            </a:r>
            <a:r>
              <a:rPr lang="en-US" altLang="zh-CN" sz="2400" dirty="0">
                <a:latin typeface="隶书" pitchFamily="49" charset="-122"/>
              </a:rPr>
              <a:t>(FR)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684213" y="260350"/>
            <a:ext cx="6913562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04H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AL←04H</a:t>
            </a:r>
            <a:r>
              <a:rPr lang="zh-CN" altLang="en-US" sz="2400">
                <a:latin typeface="隶书" pitchFamily="49" charset="-122"/>
              </a:rPr>
              <a:t>，隐含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CX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0FFH</a:t>
            </a:r>
            <a:r>
              <a:rPr lang="en-US" altLang="zh-CN" sz="2400">
                <a:solidFill>
                  <a:srgbClr val="2D1DF9"/>
                </a:solidFill>
                <a:latin typeface="隶书" pitchFamily="49" charset="-122"/>
              </a:rPr>
              <a:t>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CX←00FFH</a:t>
            </a:r>
            <a:r>
              <a:rPr lang="zh-CN" altLang="en-US" sz="2400">
                <a:latin typeface="隶书" pitchFamily="49" charset="-122"/>
              </a:rPr>
              <a:t>，隐含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BYTE PTR[SI]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0AH</a:t>
            </a:r>
            <a:r>
              <a:rPr lang="en-US" altLang="zh-CN" sz="2400">
                <a:solidFill>
                  <a:srgbClr val="2D1DF9"/>
                </a:solidFill>
                <a:latin typeface="隶书" pitchFamily="49" charset="-122"/>
              </a:rPr>
              <a:t>   </a:t>
            </a:r>
            <a:r>
              <a:rPr lang="zh-CN" altLang="en-US" sz="2400">
                <a:latin typeface="隶书" pitchFamily="49" charset="-122"/>
              </a:rPr>
              <a:t>；伪指令说明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WORD PTR[SI+2]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0BH</a:t>
            </a:r>
            <a:r>
              <a:rPr lang="en-US" altLang="zh-CN" sz="2400">
                <a:latin typeface="隶书" pitchFamily="49" charset="-122"/>
              </a:rPr>
              <a:t> </a:t>
            </a:r>
            <a:r>
              <a:rPr lang="zh-CN" altLang="en-US" sz="2400">
                <a:latin typeface="隶书" pitchFamily="49" charset="-122"/>
              </a:rPr>
              <a:t>；伪指令说明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endParaRPr lang="zh-CN" altLang="en-US" sz="240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AX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BX</a:t>
            </a:r>
            <a:r>
              <a:rPr lang="en-US" altLang="zh-CN" sz="2400">
                <a:latin typeface="隶书" pitchFamily="49" charset="-122"/>
              </a:rPr>
              <a:t>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AX←BX</a:t>
            </a:r>
            <a:r>
              <a:rPr lang="zh-CN" altLang="en-US" sz="2400">
                <a:latin typeface="隶书" pitchFamily="49" charset="-122"/>
              </a:rPr>
              <a:t>，隐含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AH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en-US" altLang="zh-CN" sz="2400">
                <a:latin typeface="隶书" pitchFamily="49" charset="-122"/>
              </a:rPr>
              <a:t>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AH←AL</a:t>
            </a:r>
            <a:r>
              <a:rPr lang="zh-CN" altLang="en-US" sz="2400">
                <a:latin typeface="隶书" pitchFamily="49" charset="-122"/>
              </a:rPr>
              <a:t>，隐含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[SI]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[SI]←AL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endParaRPr lang="zh-CN" altLang="en-US" sz="2400">
              <a:solidFill>
                <a:srgbClr val="0000FF"/>
              </a:solidFill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[BX]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AL←DS:[BX]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 DX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[BP]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DX←SS:[BP]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传送</a:t>
            </a:r>
          </a:p>
          <a:p>
            <a:pPr>
              <a:defRPr/>
            </a:pPr>
            <a:endParaRPr lang="zh-CN" altLang="en-US" sz="240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注意：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8086</a:t>
            </a:r>
            <a:r>
              <a:rPr lang="zh-CN" altLang="en-US" sz="2400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指令系统不允许两个操作数都是存储单元（除串操作指令），要实现这种传送，可通过寄存器间接实现。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7839075" y="908050"/>
            <a:ext cx="5492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立即数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7812088" y="2563813"/>
            <a:ext cx="5492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寄存器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7812088" y="3787775"/>
            <a:ext cx="5492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存储器</a:t>
            </a:r>
          </a:p>
        </p:txBody>
      </p:sp>
      <p:sp>
        <p:nvSpPr>
          <p:cNvPr id="38918" name="AutoShape 8"/>
          <p:cNvSpPr>
            <a:spLocks/>
          </p:cNvSpPr>
          <p:nvPr/>
        </p:nvSpPr>
        <p:spPr bwMode="auto">
          <a:xfrm>
            <a:off x="7667625" y="692150"/>
            <a:ext cx="217488" cy="1441450"/>
          </a:xfrm>
          <a:prstGeom prst="rightBrace">
            <a:avLst>
              <a:gd name="adj1" fmla="val 5523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AutoShape 9"/>
          <p:cNvSpPr>
            <a:spLocks/>
          </p:cNvSpPr>
          <p:nvPr/>
        </p:nvSpPr>
        <p:spPr bwMode="auto">
          <a:xfrm>
            <a:off x="7667625" y="2419350"/>
            <a:ext cx="217488" cy="1225550"/>
          </a:xfrm>
          <a:prstGeom prst="rightBrace">
            <a:avLst>
              <a:gd name="adj1" fmla="val 469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AutoShape 10"/>
          <p:cNvSpPr>
            <a:spLocks/>
          </p:cNvSpPr>
          <p:nvPr/>
        </p:nvSpPr>
        <p:spPr bwMode="auto">
          <a:xfrm>
            <a:off x="7667625" y="3933825"/>
            <a:ext cx="217488" cy="790575"/>
          </a:xfrm>
          <a:prstGeom prst="rightBrace">
            <a:avLst>
              <a:gd name="adj1" fmla="val 302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539750" y="285728"/>
            <a:ext cx="52466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计算机中指令的格式</a:t>
            </a:r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900113" y="857232"/>
            <a:ext cx="75596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en-US" altLang="zh-CN" sz="2800" dirty="0" smtClean="0">
                <a:latin typeface="隶书" pitchFamily="49" charset="-122"/>
              </a:rPr>
              <a:t>8086</a:t>
            </a:r>
            <a:r>
              <a:rPr lang="en-US" altLang="zh-CN" sz="2800" dirty="0" smtClean="0">
                <a:latin typeface="Times New Roman"/>
                <a:cs typeface="Times New Roman"/>
              </a:rPr>
              <a:t>~</a:t>
            </a:r>
            <a:r>
              <a:rPr lang="en-US" altLang="zh-CN" sz="2800" dirty="0" smtClean="0">
                <a:latin typeface="隶书" pitchFamily="49" charset="-122"/>
              </a:rPr>
              <a:t>80286</a:t>
            </a:r>
            <a:r>
              <a:rPr lang="zh-CN" altLang="en-US" sz="2800" dirty="0">
                <a:latin typeface="隶书" pitchFamily="49" charset="-122"/>
              </a:rPr>
              <a:t>的</a:t>
            </a:r>
            <a:r>
              <a:rPr lang="zh-CN" altLang="en-US" sz="2800" dirty="0" smtClean="0">
                <a:latin typeface="隶书" pitchFamily="49" charset="-122"/>
              </a:rPr>
              <a:t>指令为</a:t>
            </a:r>
            <a:r>
              <a:rPr lang="en-US" altLang="zh-CN" sz="2800" dirty="0" smtClean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</a:t>
            </a:r>
            <a:r>
              <a:rPr lang="zh-CN" altLang="en-US" sz="2800" dirty="0" smtClean="0">
                <a:latin typeface="隶书" pitchFamily="49" charset="-122"/>
              </a:rPr>
              <a:t>模式，</a:t>
            </a:r>
            <a:r>
              <a:rPr lang="en-US" altLang="zh-CN" sz="2800" dirty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以上</a:t>
            </a:r>
            <a:r>
              <a:rPr lang="zh-CN" altLang="en-US" sz="2800" dirty="0" smtClean="0">
                <a:latin typeface="隶书" pitchFamily="49" charset="-122"/>
              </a:rPr>
              <a:t>的有</a:t>
            </a:r>
            <a:r>
              <a:rPr lang="en-US" altLang="zh-CN" sz="2800" dirty="0">
                <a:latin typeface="隶书" pitchFamily="49" charset="-122"/>
              </a:rPr>
              <a:t>16</a:t>
            </a:r>
            <a:r>
              <a:rPr lang="zh-CN" altLang="en-US" sz="2800" dirty="0" smtClean="0">
                <a:latin typeface="隶书" pitchFamily="49" charset="-122"/>
              </a:rPr>
              <a:t>位和</a:t>
            </a:r>
            <a:r>
              <a:rPr lang="en-US" altLang="zh-CN" sz="2800" dirty="0" smtClean="0">
                <a:latin typeface="隶书" pitchFamily="49" charset="-122"/>
              </a:rPr>
              <a:t>32</a:t>
            </a:r>
            <a:r>
              <a:rPr lang="zh-CN" altLang="en-US" sz="2800" dirty="0" smtClean="0">
                <a:latin typeface="隶书" pitchFamily="49" charset="-122"/>
              </a:rPr>
              <a:t>位两种模式。</a:t>
            </a:r>
            <a:endParaRPr lang="zh-CN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  </a:t>
            </a:r>
            <a:r>
              <a:rPr lang="en-US" altLang="zh-CN" sz="2800" dirty="0" smtClean="0">
                <a:latin typeface="隶书" pitchFamily="49" charset="-122"/>
              </a:rPr>
              <a:t>80x86</a:t>
            </a:r>
            <a:r>
              <a:rPr lang="zh-CN" altLang="en-US" sz="2800" dirty="0" smtClean="0">
                <a:latin typeface="隶书" pitchFamily="49" charset="-122"/>
              </a:rPr>
              <a:t>微处理器</a:t>
            </a:r>
            <a:r>
              <a:rPr lang="en-US" altLang="zh-CN" sz="2800" dirty="0" smtClean="0">
                <a:latin typeface="隶书" pitchFamily="49" charset="-122"/>
              </a:rPr>
              <a:t>16</a:t>
            </a:r>
            <a:r>
              <a:rPr lang="zh-CN" altLang="en-US" sz="2800" dirty="0">
                <a:latin typeface="隶书" pitchFamily="49" charset="-122"/>
              </a:rPr>
              <a:t>位模式指令是兼容的，而</a:t>
            </a:r>
            <a:r>
              <a:rPr lang="en-US" altLang="zh-CN" sz="2800" dirty="0">
                <a:latin typeface="隶书" pitchFamily="49" charset="-122"/>
              </a:rPr>
              <a:t>32</a:t>
            </a:r>
            <a:r>
              <a:rPr lang="zh-CN" altLang="en-US" sz="2800" dirty="0">
                <a:latin typeface="隶书" pitchFamily="49" charset="-122"/>
              </a:rPr>
              <a:t>位指令模式允许</a:t>
            </a:r>
            <a:r>
              <a:rPr lang="zh-CN" altLang="en-US" sz="2800" dirty="0" smtClean="0">
                <a:latin typeface="隶书" pitchFamily="49" charset="-122"/>
              </a:rPr>
              <a:t>带前缀</a:t>
            </a:r>
            <a:r>
              <a:rPr lang="zh-CN" altLang="en-US" sz="2800" dirty="0">
                <a:latin typeface="隶书" pitchFamily="49" charset="-122"/>
              </a:rPr>
              <a:t>。</a:t>
            </a:r>
          </a:p>
        </p:txBody>
      </p:sp>
      <p:sp>
        <p:nvSpPr>
          <p:cNvPr id="7172" name="Text Box 78"/>
          <p:cNvSpPr txBox="1">
            <a:spLocks noChangeArrowheads="1"/>
          </p:cNvSpPr>
          <p:nvPr/>
        </p:nvSpPr>
        <p:spPr bwMode="auto">
          <a:xfrm>
            <a:off x="2951955" y="4807807"/>
            <a:ext cx="324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位模式指令的格式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409532"/>
              </p:ext>
            </p:extLst>
          </p:nvPr>
        </p:nvGraphicFramePr>
        <p:xfrm>
          <a:off x="900110" y="3212976"/>
          <a:ext cx="7200282" cy="1512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626">
                  <a:extLst>
                    <a:ext uri="{9D8B030D-6E8A-4147-A177-3AD203B41FA5}">
                      <a16:colId xmlns:a16="http://schemas.microsoft.com/office/drawing/2014/main" val="617638256"/>
                    </a:ext>
                  </a:extLst>
                </a:gridCol>
                <a:gridCol w="1104468">
                  <a:extLst>
                    <a:ext uri="{9D8B030D-6E8A-4147-A177-3AD203B41FA5}">
                      <a16:colId xmlns:a16="http://schemas.microsoft.com/office/drawing/2014/main" val="3859526849"/>
                    </a:ext>
                  </a:extLst>
                </a:gridCol>
                <a:gridCol w="1200047">
                  <a:extLst>
                    <a:ext uri="{9D8B030D-6E8A-4147-A177-3AD203B41FA5}">
                      <a16:colId xmlns:a16="http://schemas.microsoft.com/office/drawing/2014/main" val="2881898555"/>
                    </a:ext>
                  </a:extLst>
                </a:gridCol>
                <a:gridCol w="1200047">
                  <a:extLst>
                    <a:ext uri="{9D8B030D-6E8A-4147-A177-3AD203B41FA5}">
                      <a16:colId xmlns:a16="http://schemas.microsoft.com/office/drawing/2014/main" val="101000229"/>
                    </a:ext>
                  </a:extLst>
                </a:gridCol>
                <a:gridCol w="1200047">
                  <a:extLst>
                    <a:ext uri="{9D8B030D-6E8A-4147-A177-3AD203B41FA5}">
                      <a16:colId xmlns:a16="http://schemas.microsoft.com/office/drawing/2014/main" val="1406588396"/>
                    </a:ext>
                  </a:extLst>
                </a:gridCol>
                <a:gridCol w="1200047">
                  <a:extLst>
                    <a:ext uri="{9D8B030D-6E8A-4147-A177-3AD203B41FA5}">
                      <a16:colId xmlns:a16="http://schemas.microsoft.com/office/drawing/2014/main" val="3606991621"/>
                    </a:ext>
                  </a:extLst>
                </a:gridCol>
              </a:tblGrid>
              <a:tr h="7508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OP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W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MOD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REG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R/M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8755"/>
                  </a:ext>
                </a:extLst>
              </a:tr>
              <a:tr h="76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xxxxxx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xxx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xxx</a:t>
                      </a:r>
                      <a:endParaRPr lang="zh-CN" altLang="en-US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5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194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684213" y="260350"/>
            <a:ext cx="8135937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u="sng" dirty="0">
                <a:latin typeface="隶书" pitchFamily="49" charset="-122"/>
              </a:rPr>
              <a:t>需要注意的地方：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、目的操作数与源操作数的类型必须一致，如：</a:t>
            </a:r>
          </a:p>
          <a:p>
            <a:pPr marL="441325" indent="-441325"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MOV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050AH</a:t>
            </a:r>
            <a:r>
              <a:rPr lang="zh-CN" altLang="en-US" sz="2400" dirty="0">
                <a:latin typeface="隶书" pitchFamily="49" charset="-122"/>
              </a:rPr>
              <a:t>；非法指令：</a:t>
            </a:r>
            <a:r>
              <a:rPr lang="en-US" altLang="zh-CN" sz="2400" dirty="0">
                <a:latin typeface="隶书" pitchFamily="49" charset="-122"/>
              </a:rPr>
              <a:t>050AH</a:t>
            </a:r>
            <a:r>
              <a:rPr lang="zh-CN" altLang="en-US" sz="2400" dirty="0">
                <a:latin typeface="隶书" pitchFamily="49" charset="-122"/>
              </a:rPr>
              <a:t>为字，而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为字节。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、有寄存器参与的指令其操作数类型就是寄存器的类型。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、存储器单元与立即数同时作为操作数，必须显式指明：</a:t>
            </a:r>
            <a:r>
              <a:rPr lang="en-US" altLang="zh-CN" sz="2400" dirty="0">
                <a:latin typeface="隶书" pitchFamily="49" charset="-122"/>
              </a:rPr>
              <a:t>BYTE PTR</a:t>
            </a:r>
            <a:r>
              <a:rPr lang="zh-CN" altLang="en-US" sz="2400" dirty="0">
                <a:latin typeface="隶书" pitchFamily="49" charset="-122"/>
              </a:rPr>
              <a:t>指明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类型，</a:t>
            </a:r>
            <a:r>
              <a:rPr lang="en-US" altLang="zh-CN" sz="2400" dirty="0">
                <a:latin typeface="隶书" pitchFamily="49" charset="-122"/>
              </a:rPr>
              <a:t>WORD PTR</a:t>
            </a:r>
            <a:r>
              <a:rPr lang="zh-CN" altLang="en-US" sz="2400" dirty="0">
                <a:latin typeface="隶书" pitchFamily="49" charset="-122"/>
              </a:rPr>
              <a:t>指明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 dirty="0">
                <a:latin typeface="隶书" pitchFamily="49" charset="-122"/>
              </a:rPr>
              <a:t>类型。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、不允许立即数传送给段寄存器</a:t>
            </a:r>
          </a:p>
          <a:p>
            <a:pPr marL="441325" indent="-441325"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MOV DS</a:t>
            </a:r>
            <a:r>
              <a:rPr lang="zh-CN" altLang="en-US" sz="24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100H</a:t>
            </a:r>
            <a:r>
              <a:rPr lang="zh-CN" altLang="en-US" sz="2400" dirty="0">
                <a:latin typeface="隶书" pitchFamily="49" charset="-122"/>
              </a:rPr>
              <a:t>；立即数不能传送段寄存器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5</a:t>
            </a:r>
            <a:r>
              <a:rPr lang="zh-CN" altLang="en-US" sz="2400" dirty="0">
                <a:latin typeface="隶书" pitchFamily="49" charset="-122"/>
              </a:rPr>
              <a:t>、不允许直接改变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值</a:t>
            </a:r>
          </a:p>
          <a:p>
            <a:pPr marL="441325" indent="-441325"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MOV CS</a:t>
            </a:r>
            <a:r>
              <a:rPr lang="zh-CN" altLang="en-US" sz="24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[SI]</a:t>
            </a:r>
            <a:r>
              <a:rPr lang="zh-CN" altLang="en-US" sz="2400" dirty="0">
                <a:latin typeface="隶书" pitchFamily="49" charset="-122"/>
              </a:rPr>
              <a:t>；不允许使用的指令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6</a:t>
            </a:r>
            <a:r>
              <a:rPr lang="zh-CN" altLang="en-US" sz="2400" dirty="0">
                <a:latin typeface="隶书" pitchFamily="49" charset="-122"/>
              </a:rPr>
              <a:t>、不允许段寄存器之间的直接数据传送</a:t>
            </a:r>
          </a:p>
          <a:p>
            <a:pPr marL="441325" indent="-441325"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MOV DS</a:t>
            </a:r>
            <a:r>
              <a:rPr lang="zh-CN" altLang="en-US" sz="24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CC3300"/>
                </a:solidFill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；不允许段寄存器间传送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修改段寄存器必须借助通用寄存器：例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MOV AX,0100H              MOV AX,ES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MOV DS,AX                 MOV DS,AX</a:t>
            </a:r>
          </a:p>
          <a:p>
            <a:pPr>
              <a:defRPr/>
            </a:pPr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755650" y="187325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(XCHG)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827088" y="739775"/>
            <a:ext cx="78486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XCHG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 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将寄存器的内容与寄存器或存储单元的内容交换。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 dirty="0">
                <a:latin typeface="隶书" pitchFamily="49" charset="-122"/>
              </a:rPr>
              <a:t>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、交换数据可以是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，也可以是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、交换可以在通用寄存器之间，或通用寄存器与存储器之间。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不允许使用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XCHG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的情况</a:t>
            </a:r>
            <a:r>
              <a:rPr lang="zh-CN" altLang="en-US" sz="2400" dirty="0">
                <a:latin typeface="隶书" pitchFamily="49" charset="-122"/>
              </a:rPr>
              <a:t>：存储器之间；立即数与存储器或寄存器之间；段寄存器之间；</a:t>
            </a:r>
            <a:r>
              <a:rPr lang="en-US" altLang="zh-CN" sz="2400" dirty="0">
                <a:latin typeface="隶书" pitchFamily="49" charset="-122"/>
              </a:rPr>
              <a:t>CS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作为操作数。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XCHG</a:t>
            </a:r>
            <a:r>
              <a:rPr lang="zh-CN" altLang="en-US" sz="2400" dirty="0">
                <a:latin typeface="隶书" pitchFamily="49" charset="-122"/>
              </a:rPr>
              <a:t>指令执行过程不影响标志位</a:t>
            </a:r>
            <a:r>
              <a:rPr lang="en-US" altLang="zh-CN" sz="2400" dirty="0">
                <a:latin typeface="隶书" pitchFamily="49" charset="-122"/>
              </a:rPr>
              <a:t>(FR)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XCHG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[BP]    </a:t>
            </a:r>
            <a:r>
              <a:rPr lang="zh-CN" altLang="en-US" sz="2400" dirty="0">
                <a:latin typeface="隶书" pitchFamily="49" charset="-122"/>
              </a:rPr>
              <a:t>；交换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SS:[BP]</a:t>
            </a:r>
            <a:r>
              <a:rPr lang="zh-CN" altLang="en-US" sz="2400" dirty="0">
                <a:latin typeface="隶书" pitchFamily="49" charset="-122"/>
              </a:rPr>
              <a:t>指向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的内容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XCHG TAB[DI]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CX </a:t>
            </a:r>
            <a:r>
              <a:rPr lang="zh-CN" altLang="en-US" sz="2400" dirty="0">
                <a:latin typeface="隶书" pitchFamily="49" charset="-122"/>
              </a:rPr>
              <a:t>；交换</a:t>
            </a:r>
            <a:r>
              <a:rPr lang="en-US" altLang="zh-CN" sz="2400" dirty="0">
                <a:latin typeface="隶书" pitchFamily="49" charset="-122"/>
              </a:rPr>
              <a:t>DS:[TAB+DI]</a:t>
            </a:r>
            <a:r>
              <a:rPr lang="zh-CN" altLang="en-US" sz="2400" dirty="0">
                <a:latin typeface="隶书" pitchFamily="49" charset="-122"/>
              </a:rPr>
              <a:t>指向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CX</a:t>
            </a:r>
            <a:r>
              <a:rPr lang="zh-CN" altLang="en-US" sz="2400" dirty="0">
                <a:latin typeface="隶书" pitchFamily="49" charset="-122"/>
              </a:rPr>
              <a:t>的内容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XCHG DL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BH      </a:t>
            </a:r>
            <a:r>
              <a:rPr lang="zh-CN" altLang="en-US" sz="2400" dirty="0">
                <a:latin typeface="隶书" pitchFamily="49" charset="-122"/>
              </a:rPr>
              <a:t>；交换</a:t>
            </a:r>
            <a:r>
              <a:rPr lang="en-US" altLang="zh-CN" sz="2400" dirty="0">
                <a:latin typeface="隶书" pitchFamily="49" charset="-122"/>
              </a:rPr>
              <a:t>DL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BH</a:t>
            </a:r>
            <a:r>
              <a:rPr lang="zh-CN" altLang="en-US" sz="2400" dirty="0">
                <a:latin typeface="隶书" pitchFamily="49" charset="-122"/>
              </a:rPr>
              <a:t>的内容</a:t>
            </a:r>
          </a:p>
          <a:p>
            <a:pPr>
              <a:defRPr/>
            </a:pPr>
            <a:endParaRPr lang="en-US" altLang="zh-CN" sz="2400" dirty="0">
              <a:latin typeface="隶书" pitchFamily="49" charset="-122"/>
            </a:endParaRPr>
          </a:p>
        </p:txBody>
      </p:sp>
      <p:sp>
        <p:nvSpPr>
          <p:cNvPr id="40964" name="Line 6"/>
          <p:cNvSpPr>
            <a:spLocks noChangeShapeType="1"/>
          </p:cNvSpPr>
          <p:nvPr/>
        </p:nvSpPr>
        <p:spPr bwMode="auto">
          <a:xfrm>
            <a:off x="6156325" y="1052513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55650" y="476250"/>
            <a:ext cx="7561263" cy="474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/>
            <a:endParaRPr lang="en-US" altLang="zh-CN" sz="1800" b="1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  <a:p>
            <a:pPr marL="625475" indent="-625475"/>
            <a:r>
              <a:rPr lang="zh-CN" altLang="en-US" sz="2400">
                <a:latin typeface="隶书" pitchFamily="49" charset="-122"/>
              </a:rPr>
              <a:t>例：</a:t>
            </a:r>
            <a:r>
              <a:rPr lang="en-US" altLang="zh-CN" sz="2400">
                <a:latin typeface="隶书" pitchFamily="49" charset="-122"/>
              </a:rPr>
              <a:t>FIRST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SECOND</a:t>
            </a:r>
            <a:r>
              <a:rPr lang="zh-CN" altLang="en-US" sz="2400">
                <a:latin typeface="隶书" pitchFamily="49" charset="-122"/>
              </a:rPr>
              <a:t>已定义为字节变量，交换变量</a:t>
            </a:r>
            <a:r>
              <a:rPr lang="en-US" altLang="zh-CN" sz="2400">
                <a:latin typeface="隶书" pitchFamily="49" charset="-122"/>
              </a:rPr>
              <a:t>FIRST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SECOND</a:t>
            </a:r>
            <a:r>
              <a:rPr lang="zh-CN" altLang="en-US" sz="2400">
                <a:latin typeface="隶书" pitchFamily="49" charset="-122"/>
              </a:rPr>
              <a:t>中内容。</a:t>
            </a:r>
          </a:p>
          <a:p>
            <a:pPr marL="625475" indent="-625475"/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⑴ 用交换指令</a:t>
            </a:r>
          </a:p>
          <a:p>
            <a:pPr marL="625475" indent="-625475"/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XCHG	 AL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FIRST</a:t>
            </a:r>
          </a:p>
          <a:p>
            <a:pPr marL="625475" indent="-625475"/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	  XCHG	 SECOND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AL</a:t>
            </a:r>
          </a:p>
          <a:p>
            <a:pPr marL="625475" indent="-625475"/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		XCHG	 AL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FIRST</a:t>
            </a:r>
          </a:p>
          <a:p>
            <a:pPr marL="625475" indent="-625475"/>
            <a:endParaRPr lang="en-US" altLang="zh-CN" sz="2400">
              <a:solidFill>
                <a:srgbClr val="0000FF"/>
              </a:solidFill>
              <a:latin typeface="隶书" pitchFamily="49" charset="-122"/>
            </a:endParaRPr>
          </a:p>
          <a:p>
            <a:pPr marL="625475" indent="-625475"/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⑵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MOV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指令</a:t>
            </a:r>
          </a:p>
          <a:p>
            <a:pPr marL="625475" indent="-625475"/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		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MOV	  AL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FIRST</a:t>
            </a:r>
          </a:p>
          <a:p>
            <a:pPr marL="625475" indent="-625475"/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		MOV	  BL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SECOND</a:t>
            </a:r>
          </a:p>
          <a:p>
            <a:pPr marL="625475" indent="-625475"/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		MOV	  FIRST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BL</a:t>
            </a:r>
          </a:p>
          <a:p>
            <a:pPr marL="625475" indent="-625475"/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		MOV	  SECOND</a:t>
            </a:r>
            <a:r>
              <a:rPr lang="zh-CN" altLang="en-US" sz="2400">
                <a:solidFill>
                  <a:schemeClr val="tx2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chemeClr val="tx2"/>
                </a:solidFill>
                <a:latin typeface="隶书" pitchFamily="49" charset="-122"/>
              </a:rPr>
              <a:t>AL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755650" y="187325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换码指令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(XLAT)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827088" y="739775"/>
            <a:ext cx="7921625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XLAT</a:t>
            </a:r>
            <a:r>
              <a:rPr lang="en-US" altLang="zh-CN" sz="2400" dirty="0">
                <a:latin typeface="隶书" pitchFamily="49" charset="-122"/>
              </a:rPr>
              <a:t>  OPR  or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XLAT</a:t>
            </a: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u="sng" dirty="0">
                <a:latin typeface="隶书" pitchFamily="49" charset="-122"/>
              </a:rPr>
              <a:t>； </a:t>
            </a:r>
            <a:r>
              <a:rPr lang="en-US" altLang="zh-CN" sz="2400" u="sng" dirty="0">
                <a:latin typeface="隶书" pitchFamily="49" charset="-122"/>
              </a:rPr>
              <a:t>AL←DS:[BX+AL]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把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寄存器中的内容转换成存储在存储器表中的数据。通常用于把一个代码转换成另一个代码，实现查表技术。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 dirty="0">
                <a:latin typeface="隶书" pitchFamily="49" charset="-122"/>
              </a:rPr>
              <a:t>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OPR</a:t>
            </a:r>
            <a:r>
              <a:rPr lang="zh-CN" altLang="en-US" sz="2400" dirty="0">
                <a:latin typeface="隶书" pitchFamily="49" charset="-122"/>
              </a:rPr>
              <a:t>为内存表的首地址标号，但其只是为了程序可读性，指令执行时只使用隐含约定的寻址方式来查找数据。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、指令中隐含使用了</a:t>
            </a:r>
            <a:r>
              <a:rPr lang="en-US" altLang="zh-CN" sz="2400" dirty="0">
                <a:latin typeface="隶书" pitchFamily="49" charset="-122"/>
              </a:rPr>
              <a:t>DS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BX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。如果使用其它段寄存器，必须明确指明，不能缺省。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、该指令不影响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endParaRPr lang="zh-CN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XLAT             </a:t>
            </a:r>
            <a:r>
              <a:rPr lang="zh-CN" altLang="en-US" sz="2400" dirty="0">
                <a:latin typeface="隶书" pitchFamily="49" charset="-122"/>
              </a:rPr>
              <a:t>；无操作数，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隐含</a:t>
            </a:r>
            <a:r>
              <a:rPr lang="zh-CN" altLang="en-US" sz="2400" dirty="0">
                <a:latin typeface="隶书" pitchFamily="49" charset="-122"/>
              </a:rPr>
              <a:t>了两个操作数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XLAT Table       </a:t>
            </a:r>
            <a:r>
              <a:rPr lang="zh-CN" altLang="en-US" sz="2400" dirty="0">
                <a:latin typeface="隶书" pitchFamily="49" charset="-122"/>
              </a:rPr>
              <a:t>；有操作数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XLATB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B</a:t>
            </a:r>
            <a:r>
              <a:rPr lang="zh-CN" altLang="en-US" sz="2400" dirty="0">
                <a:latin typeface="隶书" pitchFamily="49" charset="-122"/>
              </a:rPr>
              <a:t>表示字节类型，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不允许</a:t>
            </a:r>
            <a:r>
              <a:rPr lang="zh-CN" altLang="en-US" sz="2400" dirty="0">
                <a:latin typeface="隶书" pitchFamily="49" charset="-122"/>
              </a:rPr>
              <a:t>写操作数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XLAT </a:t>
            </a:r>
            <a:r>
              <a:rPr lang="en-US" altLang="zh-CN" sz="2400" dirty="0" err="1">
                <a:latin typeface="隶书" pitchFamily="49" charset="-122"/>
              </a:rPr>
              <a:t>ES:Table</a:t>
            </a: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重设</a:t>
            </a:r>
            <a:r>
              <a:rPr lang="zh-CN" altLang="en-US" sz="2400" dirty="0">
                <a:latin typeface="隶书" pitchFamily="49" charset="-122"/>
              </a:rPr>
              <a:t>段寄存器为</a:t>
            </a:r>
            <a:r>
              <a:rPr lang="en-US" altLang="zh-CN" sz="2400" dirty="0">
                <a:latin typeface="隶书" pitchFamily="49" charset="-122"/>
              </a:rPr>
              <a:t>ES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ChangeArrowheads="1"/>
          </p:cNvSpPr>
          <p:nvPr/>
        </p:nvSpPr>
        <p:spPr bwMode="auto">
          <a:xfrm>
            <a:off x="684213" y="549275"/>
            <a:ext cx="76327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25475" indent="-625475"/>
            <a:r>
              <a:rPr lang="zh-CN" altLang="en-US" sz="2400">
                <a:latin typeface="隶书" pitchFamily="49" charset="-122"/>
              </a:rPr>
              <a:t>例：内存中自</a:t>
            </a:r>
            <a:r>
              <a:rPr lang="en-US" altLang="zh-CN" sz="2400">
                <a:latin typeface="隶书" pitchFamily="49" charset="-122"/>
              </a:rPr>
              <a:t>TABLE</a:t>
            </a:r>
            <a:r>
              <a:rPr lang="zh-CN" altLang="en-US" sz="2400">
                <a:latin typeface="隶书" pitchFamily="49" charset="-122"/>
              </a:rPr>
              <a:t>开始的</a:t>
            </a:r>
            <a:r>
              <a:rPr lang="en-US" altLang="zh-CN" sz="2400">
                <a:latin typeface="隶书" pitchFamily="49" charset="-122"/>
              </a:rPr>
              <a:t>16</a:t>
            </a:r>
            <a:r>
              <a:rPr lang="zh-CN" altLang="en-US" sz="2400">
                <a:latin typeface="隶书" pitchFamily="49" charset="-122"/>
              </a:rPr>
              <a:t>个单元连续存放着自然数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zh-CN" altLang="en-US" sz="2400">
                <a:latin typeface="隶书" pitchFamily="49" charset="-122"/>
              </a:rPr>
              <a:t>到</a:t>
            </a:r>
            <a:r>
              <a:rPr lang="en-US" altLang="zh-CN" sz="2400">
                <a:latin typeface="隶书" pitchFamily="49" charset="-122"/>
              </a:rPr>
              <a:t>15</a:t>
            </a:r>
            <a:r>
              <a:rPr lang="zh-CN" altLang="en-US" sz="2400">
                <a:latin typeface="隶书" pitchFamily="49" charset="-122"/>
              </a:rPr>
              <a:t>的平方值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构成一个平方表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，任给一整数</a:t>
            </a:r>
            <a:r>
              <a:rPr lang="en-US" altLang="zh-CN" sz="2400">
                <a:latin typeface="隶书" pitchFamily="49" charset="-122"/>
              </a:rPr>
              <a:t>M</a:t>
            </a:r>
            <a:r>
              <a:rPr lang="zh-CN" altLang="en-US" sz="2400">
                <a:latin typeface="隶书" pitchFamily="49" charset="-122"/>
              </a:rPr>
              <a:t>在</a:t>
            </a:r>
            <a:r>
              <a:rPr lang="en-US" altLang="zh-CN" sz="2400">
                <a:latin typeface="隶书" pitchFamily="49" charset="-122"/>
              </a:rPr>
              <a:t>XX</a:t>
            </a:r>
            <a:r>
              <a:rPr lang="zh-CN" altLang="en-US" sz="2400">
                <a:latin typeface="隶书" pitchFamily="49" charset="-122"/>
              </a:rPr>
              <a:t>单元中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该数为</a:t>
            </a:r>
            <a:r>
              <a:rPr lang="en-US" altLang="zh-CN" sz="2400">
                <a:latin typeface="隶书" pitchFamily="49" charset="-122"/>
              </a:rPr>
              <a:t>0≤M≤15)</a:t>
            </a:r>
            <a:r>
              <a:rPr lang="zh-CN" altLang="en-US" sz="2400">
                <a:latin typeface="隶书" pitchFamily="49" charset="-122"/>
              </a:rPr>
              <a:t>，查表求</a:t>
            </a:r>
            <a:r>
              <a:rPr lang="en-US" altLang="zh-CN" sz="2400">
                <a:latin typeface="隶书" pitchFamily="49" charset="-122"/>
              </a:rPr>
              <a:t>M</a:t>
            </a:r>
            <a:r>
              <a:rPr lang="zh-CN" altLang="en-US" sz="2400">
                <a:latin typeface="隶书" pitchFamily="49" charset="-122"/>
              </a:rPr>
              <a:t>的平方值，并将结果存入</a:t>
            </a:r>
            <a:r>
              <a:rPr lang="en-US" altLang="zh-CN" sz="2400">
                <a:latin typeface="隶书" pitchFamily="49" charset="-122"/>
              </a:rPr>
              <a:t>YY</a:t>
            </a:r>
            <a:r>
              <a:rPr lang="zh-CN" altLang="en-US" sz="2400">
                <a:latin typeface="隶书" pitchFamily="49" charset="-122"/>
              </a:rPr>
              <a:t>单元中。</a:t>
            </a:r>
          </a:p>
          <a:p>
            <a:pPr marL="625475" indent="-625475"/>
            <a:endParaRPr kumimoji="1" lang="zh-CN" altLang="en-US" sz="2400">
              <a:latin typeface="隶书" pitchFamily="49" charset="-122"/>
            </a:endParaRPr>
          </a:p>
          <a:p>
            <a:pPr marL="625475" indent="-625475"/>
            <a:r>
              <a:rPr kumimoji="1" lang="zh-CN" altLang="en-US" sz="2400">
                <a:latin typeface="隶书" pitchFamily="49" charset="-122"/>
              </a:rPr>
              <a:t>	</a:t>
            </a:r>
            <a:r>
              <a:rPr kumimoji="1" lang="en-US" altLang="zh-CN" sz="2400">
                <a:latin typeface="隶书" pitchFamily="49" charset="-122"/>
              </a:rPr>
              <a:t>LEA BX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TABLE</a:t>
            </a:r>
            <a:endParaRPr kumimoji="1" lang="en-US" altLang="zh-CN" sz="2400" i="1">
              <a:latin typeface="隶书" pitchFamily="49" charset="-122"/>
            </a:endParaRPr>
          </a:p>
          <a:p>
            <a:pPr marL="625475" indent="-625475"/>
            <a:r>
              <a:rPr kumimoji="1" lang="en-US" altLang="zh-CN" sz="2400">
                <a:latin typeface="隶书" pitchFamily="49" charset="-122"/>
              </a:rPr>
              <a:t>	MOV AL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XX	      </a:t>
            </a:r>
          </a:p>
          <a:p>
            <a:pPr marL="625475" indent="-625475"/>
            <a:r>
              <a:rPr kumimoji="1" lang="en-US" altLang="zh-CN" sz="2400">
                <a:solidFill>
                  <a:srgbClr val="FF0000"/>
                </a:solidFill>
                <a:latin typeface="隶书" pitchFamily="49" charset="-122"/>
              </a:rPr>
              <a:t>	</a:t>
            </a:r>
            <a:r>
              <a:rPr kumimoji="1" lang="en-US" altLang="zh-CN" sz="2400">
                <a:solidFill>
                  <a:srgbClr val="0000FF"/>
                </a:solidFill>
                <a:latin typeface="隶书" pitchFamily="49" charset="-122"/>
              </a:rPr>
              <a:t>XLAT</a:t>
            </a:r>
            <a:r>
              <a:rPr kumimoji="1" lang="en-US" altLang="zh-CN" sz="2400">
                <a:solidFill>
                  <a:srgbClr val="FF0000"/>
                </a:solidFill>
                <a:latin typeface="隶书" pitchFamily="49" charset="-122"/>
              </a:rPr>
              <a:t>	</a:t>
            </a:r>
            <a:r>
              <a:rPr lang="zh-CN" altLang="en-US" sz="2400">
                <a:latin typeface="隶书" pitchFamily="49" charset="-122"/>
              </a:rPr>
              <a:t>    ； </a:t>
            </a:r>
            <a:r>
              <a:rPr lang="en-US" altLang="zh-CN" sz="2400">
                <a:latin typeface="隶书" pitchFamily="49" charset="-122"/>
              </a:rPr>
              <a:t>AL←DS:[BX+AL] </a:t>
            </a:r>
            <a:r>
              <a:rPr kumimoji="1" lang="en-US" altLang="zh-CN" sz="2400">
                <a:latin typeface="隶书" pitchFamily="49" charset="-122"/>
              </a:rPr>
              <a:t>	 </a:t>
            </a:r>
          </a:p>
          <a:p>
            <a:pPr marL="625475" indent="-625475"/>
            <a:r>
              <a:rPr kumimoji="1" lang="en-US" altLang="zh-CN" sz="2400">
                <a:latin typeface="隶书" pitchFamily="49" charset="-122"/>
              </a:rPr>
              <a:t>	MOV YY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AL</a:t>
            </a:r>
          </a:p>
          <a:p>
            <a:pPr marL="625475" indent="-625475"/>
            <a:endParaRPr lang="en-US" altLang="zh-CN" sz="2400">
              <a:latin typeface="隶书" pitchFamily="49" charset="-122"/>
            </a:endParaRPr>
          </a:p>
        </p:txBody>
      </p:sp>
      <p:grpSp>
        <p:nvGrpSpPr>
          <p:cNvPr id="44035" name="Group 27"/>
          <p:cNvGrpSpPr>
            <a:grpSpLocks/>
          </p:cNvGrpSpPr>
          <p:nvPr/>
        </p:nvGrpSpPr>
        <p:grpSpPr bwMode="auto">
          <a:xfrm>
            <a:off x="6011863" y="2392363"/>
            <a:ext cx="2209800" cy="3124200"/>
            <a:chOff x="3787" y="935"/>
            <a:chExt cx="1392" cy="1968"/>
          </a:xfrm>
        </p:grpSpPr>
        <p:sp>
          <p:nvSpPr>
            <p:cNvPr id="44036" name="Text Box 7"/>
            <p:cNvSpPr txBox="1">
              <a:spLocks noChangeArrowheads="1"/>
            </p:cNvSpPr>
            <p:nvPr/>
          </p:nvSpPr>
          <p:spPr bwMode="auto">
            <a:xfrm>
              <a:off x="3787" y="1079"/>
              <a:ext cx="10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000" b="1">
                  <a:ea typeface="宋体" charset="-122"/>
                </a:rPr>
                <a:t>TABLE        0</a:t>
              </a:r>
            </a:p>
          </p:txBody>
        </p:sp>
        <p:sp>
          <p:nvSpPr>
            <p:cNvPr id="44037" name="Text Box 8"/>
            <p:cNvSpPr txBox="1">
              <a:spLocks noChangeArrowheads="1"/>
            </p:cNvSpPr>
            <p:nvPr/>
          </p:nvSpPr>
          <p:spPr bwMode="auto">
            <a:xfrm>
              <a:off x="4126" y="1248"/>
              <a:ext cx="7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+1      1</a:t>
              </a:r>
            </a:p>
          </p:txBody>
        </p:sp>
        <p:sp>
          <p:nvSpPr>
            <p:cNvPr id="44038" name="Text Box 9"/>
            <p:cNvSpPr txBox="1">
              <a:spLocks noChangeArrowheads="1"/>
            </p:cNvSpPr>
            <p:nvPr/>
          </p:nvSpPr>
          <p:spPr bwMode="auto">
            <a:xfrm>
              <a:off x="4131" y="1463"/>
              <a:ext cx="7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+2      4</a:t>
              </a:r>
            </a:p>
          </p:txBody>
        </p:sp>
        <p:sp>
          <p:nvSpPr>
            <p:cNvPr id="44039" name="Text Box 10"/>
            <p:cNvSpPr txBox="1">
              <a:spLocks noChangeArrowheads="1"/>
            </p:cNvSpPr>
            <p:nvPr/>
          </p:nvSpPr>
          <p:spPr bwMode="auto">
            <a:xfrm>
              <a:off x="4123" y="1655"/>
              <a:ext cx="7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+3      9</a:t>
              </a:r>
            </a:p>
          </p:txBody>
        </p:sp>
        <p:sp>
          <p:nvSpPr>
            <p:cNvPr id="44040" name="Text Box 11"/>
            <p:cNvSpPr txBox="1">
              <a:spLocks noChangeArrowheads="1"/>
            </p:cNvSpPr>
            <p:nvPr/>
          </p:nvSpPr>
          <p:spPr bwMode="auto">
            <a:xfrm>
              <a:off x="4027" y="2146"/>
              <a:ext cx="9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+15    225</a:t>
              </a:r>
            </a:p>
          </p:txBody>
        </p:sp>
        <p:sp>
          <p:nvSpPr>
            <p:cNvPr id="44041" name="Text Box 12"/>
            <p:cNvSpPr txBox="1">
              <a:spLocks noChangeArrowheads="1"/>
            </p:cNvSpPr>
            <p:nvPr/>
          </p:nvSpPr>
          <p:spPr bwMode="auto">
            <a:xfrm>
              <a:off x="4101" y="2567"/>
              <a:ext cx="7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XX      5</a:t>
              </a:r>
            </a:p>
          </p:txBody>
        </p:sp>
        <p:grpSp>
          <p:nvGrpSpPr>
            <p:cNvPr id="44042" name="Group 13"/>
            <p:cNvGrpSpPr>
              <a:grpSpLocks/>
            </p:cNvGrpSpPr>
            <p:nvPr/>
          </p:nvGrpSpPr>
          <p:grpSpPr bwMode="auto">
            <a:xfrm>
              <a:off x="4459" y="935"/>
              <a:ext cx="720" cy="1968"/>
              <a:chOff x="4560" y="1872"/>
              <a:chExt cx="720" cy="1968"/>
            </a:xfrm>
          </p:grpSpPr>
          <p:sp>
            <p:nvSpPr>
              <p:cNvPr id="44043" name="Line 14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4" name="Line 15"/>
              <p:cNvSpPr>
                <a:spLocks noChangeShapeType="1"/>
              </p:cNvSpPr>
              <p:nvPr/>
            </p:nvSpPr>
            <p:spPr bwMode="auto">
              <a:xfrm>
                <a:off x="5280" y="1872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5" name="Line 16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6" name="Line 17"/>
              <p:cNvSpPr>
                <a:spLocks noChangeShapeType="1"/>
              </p:cNvSpPr>
              <p:nvPr/>
            </p:nvSpPr>
            <p:spPr bwMode="auto">
              <a:xfrm>
                <a:off x="4560" y="225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7" name="Line 18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8" name="Line 19"/>
              <p:cNvSpPr>
                <a:spLocks noChangeShapeType="1"/>
              </p:cNvSpPr>
              <p:nvPr/>
            </p:nvSpPr>
            <p:spPr bwMode="auto">
              <a:xfrm>
                <a:off x="4560" y="264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49" name="Line 20"/>
              <p:cNvSpPr>
                <a:spLocks noChangeShapeType="1"/>
              </p:cNvSpPr>
              <p:nvPr/>
            </p:nvSpPr>
            <p:spPr bwMode="auto">
              <a:xfrm>
                <a:off x="4560" y="283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0" name="Line 21"/>
              <p:cNvSpPr>
                <a:spLocks noChangeShapeType="1"/>
              </p:cNvSpPr>
              <p:nvPr/>
            </p:nvSpPr>
            <p:spPr bwMode="auto">
              <a:xfrm>
                <a:off x="4896" y="290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1" name="Line 22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2" name="Line 23"/>
              <p:cNvSpPr>
                <a:spLocks noChangeShapeType="1"/>
              </p:cNvSpPr>
              <p:nvPr/>
            </p:nvSpPr>
            <p:spPr bwMode="auto">
              <a:xfrm>
                <a:off x="4560" y="355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3" name="Line 24"/>
              <p:cNvSpPr>
                <a:spLocks noChangeShapeType="1"/>
              </p:cNvSpPr>
              <p:nvPr/>
            </p:nvSpPr>
            <p:spPr bwMode="auto">
              <a:xfrm>
                <a:off x="4560" y="312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4" name="Line 25"/>
              <p:cNvSpPr>
                <a:spLocks noChangeShapeType="1"/>
              </p:cNvSpPr>
              <p:nvPr/>
            </p:nvSpPr>
            <p:spPr bwMode="auto">
              <a:xfrm>
                <a:off x="4896" y="336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44055" name="Line 26"/>
              <p:cNvSpPr>
                <a:spLocks noChangeShapeType="1"/>
              </p:cNvSpPr>
              <p:nvPr/>
            </p:nvSpPr>
            <p:spPr bwMode="auto">
              <a:xfrm>
                <a:off x="4560" y="374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755650" y="187325"/>
            <a:ext cx="74168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栈操作指令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(PUSH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POP)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0037" name="Rectangle 5"/>
          <p:cNvSpPr>
            <a:spLocks noChangeArrowheads="1"/>
          </p:cNvSpPr>
          <p:nvPr/>
        </p:nvSpPr>
        <p:spPr bwMode="auto">
          <a:xfrm>
            <a:off x="827088" y="739775"/>
            <a:ext cx="8066087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PUSH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SS:[SP-1]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SS:[SP-2]</a:t>
            </a:r>
            <a:r>
              <a:rPr lang="zh-CN" altLang="en-US" sz="2400" dirty="0">
                <a:latin typeface="隶书" pitchFamily="49" charset="-122"/>
              </a:rPr>
              <a:t>单元←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SP←SP-2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POP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dest←SS</a:t>
            </a:r>
            <a:r>
              <a:rPr lang="en-US" altLang="zh-CN" sz="2400" dirty="0">
                <a:latin typeface="隶书" pitchFamily="49" charset="-122"/>
              </a:rPr>
              <a:t>:[SP]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SS:[SP+1]</a:t>
            </a:r>
            <a:r>
              <a:rPr lang="zh-CN" altLang="en-US" sz="2400" dirty="0">
                <a:latin typeface="隶书" pitchFamily="49" charset="-122"/>
              </a:rPr>
              <a:t>单元，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  ；</a:t>
            </a:r>
            <a:r>
              <a:rPr lang="en-US" altLang="zh-CN" sz="2400" dirty="0">
                <a:latin typeface="隶书" pitchFamily="49" charset="-122"/>
              </a:rPr>
              <a:t>SP←SP+2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存储或恢复来自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后进先出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的堆栈存储器的数据。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</a:t>
            </a:r>
            <a:r>
              <a:rPr lang="zh-CN" altLang="en-US" sz="2400" dirty="0">
                <a:latin typeface="隶书" pitchFamily="49" charset="-122"/>
              </a:rPr>
              <a:t>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可以是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位的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段寄存器</a:t>
            </a:r>
            <a:r>
              <a:rPr lang="en-US" altLang="zh-CN" sz="2400" dirty="0">
                <a:latin typeface="隶书" pitchFamily="49" charset="-122"/>
              </a:rPr>
              <a:t>(CS</a:t>
            </a:r>
            <a:r>
              <a:rPr lang="zh-CN" altLang="en-US" sz="2400" dirty="0">
                <a:latin typeface="隶书" pitchFamily="49" charset="-122"/>
              </a:rPr>
              <a:t>例外：只有</a:t>
            </a:r>
            <a:r>
              <a:rPr lang="en-US" altLang="zh-CN" sz="2400" dirty="0">
                <a:latin typeface="隶书" pitchFamily="49" charset="-122"/>
              </a:rPr>
              <a:t>PUSH CS</a:t>
            </a:r>
            <a:r>
              <a:rPr lang="zh-CN" altLang="en-US" sz="2400" dirty="0">
                <a:latin typeface="隶书" pitchFamily="49" charset="-122"/>
              </a:rPr>
              <a:t>，没有</a:t>
            </a:r>
            <a:r>
              <a:rPr lang="en-US" altLang="zh-CN" sz="2400" dirty="0">
                <a:latin typeface="隶书" pitchFamily="49" charset="-122"/>
              </a:rPr>
              <a:t>POP CS)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SP</a:t>
            </a:r>
            <a:r>
              <a:rPr lang="zh-CN" altLang="en-US" sz="2400" dirty="0">
                <a:latin typeface="隶书" pitchFamily="49" charset="-122"/>
              </a:rPr>
              <a:t>指向当前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栈顶</a:t>
            </a:r>
            <a:r>
              <a:rPr lang="zh-CN" altLang="en-US" sz="2400" dirty="0">
                <a:latin typeface="隶书" pitchFamily="49" charset="-122"/>
              </a:rPr>
              <a:t>，进栈操作时</a:t>
            </a:r>
            <a:r>
              <a:rPr lang="en-US" altLang="zh-CN" sz="2400" dirty="0">
                <a:latin typeface="隶书" pitchFamily="49" charset="-122"/>
              </a:rPr>
              <a:t>SP</a:t>
            </a:r>
            <a:r>
              <a:rPr lang="zh-CN" altLang="en-US" sz="2400" dirty="0">
                <a:latin typeface="隶书" pitchFamily="49" charset="-122"/>
              </a:rPr>
              <a:t>内容减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，出栈操作时</a:t>
            </a:r>
            <a:r>
              <a:rPr lang="en-US" altLang="zh-CN" sz="2400" dirty="0">
                <a:latin typeface="隶书" pitchFamily="49" charset="-122"/>
              </a:rPr>
              <a:t>SP</a:t>
            </a:r>
            <a:r>
              <a:rPr lang="zh-CN" altLang="en-US" sz="2400" dirty="0">
                <a:latin typeface="隶书" pitchFamily="49" charset="-122"/>
              </a:rPr>
              <a:t>内容加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PUSH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POP</a:t>
            </a:r>
            <a:r>
              <a:rPr lang="zh-CN" altLang="en-US" sz="2400" dirty="0">
                <a:latin typeface="隶书" pitchFamily="49" charset="-122"/>
              </a:rPr>
              <a:t>在程序中是成对出现的。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、堆栈操作为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字操作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进栈顺序是先高字节后低字节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出栈则是先低字节后高字节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5</a:t>
            </a:r>
            <a:r>
              <a:rPr lang="zh-CN" altLang="en-US" sz="2400" dirty="0">
                <a:latin typeface="隶书" pitchFamily="49" charset="-122"/>
              </a:rPr>
              <a:t>、堆栈操作不影响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468313" y="115888"/>
            <a:ext cx="8207375" cy="66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AX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SS:[SP-1]←AH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SS:[SP-2]←AL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SP←SP-2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CS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SS:[SP-1]←CSH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SS:[SP-2]←CSL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SP←SP-2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[BX+DI]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SS:[SP-1]←DS:[BX+DI+1]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SS:[SP-2]← </a:t>
            </a: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          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DS:[BX+DI]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SP←SP-2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BX 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BL←SS:[SP]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BH←SS:[SP+1]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SP←SP+2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ES 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ESL←SS:[SP]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ESH←SS:[SP+1]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SP←SP+2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[BP+DI]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SS:[BP+DI]←SS:[SP]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SS:[BP+DI+1]← SS:[SP+1]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</a:t>
            </a:r>
            <a:endParaRPr lang="en-US" altLang="zh-CN" sz="2000">
              <a:solidFill>
                <a:srgbClr val="0000FF"/>
              </a:solidFill>
              <a:latin typeface="隶书" pitchFamily="49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              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SP←SP+2</a:t>
            </a:r>
          </a:p>
          <a:p>
            <a:pPr>
              <a:spcBef>
                <a:spcPct val="5000"/>
              </a:spcBef>
            </a:pPr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：断点保护             例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：交换数据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AX</a:t>
            </a:r>
            <a:r>
              <a:rPr lang="zh-CN" altLang="en-US" sz="2400">
                <a:latin typeface="隶书" pitchFamily="49" charset="-122"/>
              </a:rPr>
              <a:t>；进入子程序后     </a:t>
            </a:r>
            <a:r>
              <a:rPr lang="en-US" altLang="zh-CN" sz="2400">
                <a:latin typeface="隶书" pitchFamily="49" charset="-122"/>
              </a:rPr>
              <a:t>PUSH AX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BX                   PUSH BX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PUSH DS                   POP AX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...                       POP BX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DS</a:t>
            </a:r>
            <a:r>
              <a:rPr lang="zh-CN" altLang="en-US" sz="2400">
                <a:latin typeface="隶书" pitchFamily="49" charset="-122"/>
              </a:rPr>
              <a:t>；返回主程序前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BX</a:t>
            </a:r>
          </a:p>
          <a:p>
            <a:pPr>
              <a:spcBef>
                <a:spcPct val="5000"/>
              </a:spcBef>
            </a:pPr>
            <a:r>
              <a:rPr lang="en-US" altLang="zh-CN" sz="2400">
                <a:latin typeface="隶书" pitchFamily="49" charset="-122"/>
              </a:rPr>
              <a:t>POP AX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标志位传送指令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(LAHF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SAHF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PUSHF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POPF)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84213" y="739775"/>
            <a:ext cx="77771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LAHF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AH←FRL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SAHF</a:t>
            </a:r>
            <a:r>
              <a:rPr lang="en-US" altLang="zh-CN" sz="2400">
                <a:latin typeface="隶书" pitchFamily="49" charset="-122"/>
              </a:rPr>
              <a:t>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FRL←AH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PUSHF</a:t>
            </a:r>
            <a:r>
              <a:rPr lang="en-US" altLang="zh-CN" sz="2400">
                <a:latin typeface="隶书" pitchFamily="49" charset="-122"/>
              </a:rPr>
              <a:t>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SP←SP-2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SS:[SP]←FR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POPF</a:t>
            </a:r>
            <a:r>
              <a:rPr lang="en-US" altLang="zh-CN" sz="2400">
                <a:latin typeface="隶书" pitchFamily="49" charset="-122"/>
              </a:rPr>
              <a:t>  </a:t>
            </a:r>
            <a:r>
              <a:rPr lang="zh-CN" altLang="en-US" sz="2400">
                <a:latin typeface="隶书" pitchFamily="49" charset="-122"/>
              </a:rPr>
              <a:t>； </a:t>
            </a:r>
            <a:r>
              <a:rPr lang="en-US" altLang="zh-CN" sz="2400">
                <a:latin typeface="隶书" pitchFamily="49" charset="-122"/>
              </a:rPr>
              <a:t>FR←SS:[SP]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SP←SP+2 </a:t>
            </a:r>
          </a:p>
        </p:txBody>
      </p:sp>
      <p:grpSp>
        <p:nvGrpSpPr>
          <p:cNvPr id="2053" name="Group 6"/>
          <p:cNvGrpSpPr>
            <a:grpSpLocks/>
          </p:cNvGrpSpPr>
          <p:nvPr/>
        </p:nvGrpSpPr>
        <p:grpSpPr bwMode="auto">
          <a:xfrm>
            <a:off x="5159375" y="2867025"/>
            <a:ext cx="3251200" cy="463550"/>
            <a:chOff x="3114" y="1503"/>
            <a:chExt cx="2048" cy="292"/>
          </a:xfrm>
        </p:grpSpPr>
        <p:sp>
          <p:nvSpPr>
            <p:cNvPr id="2107" name="Line 7"/>
            <p:cNvSpPr>
              <a:spLocks noChangeShapeType="1"/>
            </p:cNvSpPr>
            <p:nvPr/>
          </p:nvSpPr>
          <p:spPr bwMode="auto">
            <a:xfrm>
              <a:off x="3114" y="1503"/>
              <a:ext cx="1" cy="27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Line 8"/>
            <p:cNvSpPr>
              <a:spLocks noChangeShapeType="1"/>
            </p:cNvSpPr>
            <p:nvPr/>
          </p:nvSpPr>
          <p:spPr bwMode="auto">
            <a:xfrm>
              <a:off x="3455" y="1512"/>
              <a:ext cx="1" cy="27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Line 9"/>
            <p:cNvSpPr>
              <a:spLocks noChangeShapeType="1"/>
            </p:cNvSpPr>
            <p:nvPr/>
          </p:nvSpPr>
          <p:spPr bwMode="auto">
            <a:xfrm>
              <a:off x="4020" y="1521"/>
              <a:ext cx="1" cy="27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Line 10"/>
            <p:cNvSpPr>
              <a:spLocks noChangeShapeType="1"/>
            </p:cNvSpPr>
            <p:nvPr/>
          </p:nvSpPr>
          <p:spPr bwMode="auto">
            <a:xfrm>
              <a:off x="4625" y="1511"/>
              <a:ext cx="1" cy="27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Line 11"/>
            <p:cNvSpPr>
              <a:spLocks noChangeShapeType="1"/>
            </p:cNvSpPr>
            <p:nvPr/>
          </p:nvSpPr>
          <p:spPr bwMode="auto">
            <a:xfrm>
              <a:off x="5161" y="1510"/>
              <a:ext cx="1" cy="27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2"/>
          <p:cNvGrpSpPr>
            <a:grpSpLocks/>
          </p:cNvGrpSpPr>
          <p:nvPr/>
        </p:nvGrpSpPr>
        <p:grpSpPr bwMode="auto">
          <a:xfrm flipV="1">
            <a:off x="5156200" y="2867025"/>
            <a:ext cx="3251200" cy="463550"/>
            <a:chOff x="3114" y="1503"/>
            <a:chExt cx="2048" cy="292"/>
          </a:xfrm>
        </p:grpSpPr>
        <p:sp>
          <p:nvSpPr>
            <p:cNvPr id="2102" name="Line 13"/>
            <p:cNvSpPr>
              <a:spLocks noChangeShapeType="1"/>
            </p:cNvSpPr>
            <p:nvPr/>
          </p:nvSpPr>
          <p:spPr bwMode="auto">
            <a:xfrm>
              <a:off x="3114" y="1503"/>
              <a:ext cx="1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Line 14"/>
            <p:cNvSpPr>
              <a:spLocks noChangeShapeType="1"/>
            </p:cNvSpPr>
            <p:nvPr/>
          </p:nvSpPr>
          <p:spPr bwMode="auto">
            <a:xfrm>
              <a:off x="3455" y="1512"/>
              <a:ext cx="1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4" name="Line 15"/>
            <p:cNvSpPr>
              <a:spLocks noChangeShapeType="1"/>
            </p:cNvSpPr>
            <p:nvPr/>
          </p:nvSpPr>
          <p:spPr bwMode="auto">
            <a:xfrm>
              <a:off x="4020" y="1521"/>
              <a:ext cx="1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Line 16"/>
            <p:cNvSpPr>
              <a:spLocks noChangeShapeType="1"/>
            </p:cNvSpPr>
            <p:nvPr/>
          </p:nvSpPr>
          <p:spPr bwMode="auto">
            <a:xfrm>
              <a:off x="4625" y="1511"/>
              <a:ext cx="1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Line 17"/>
            <p:cNvSpPr>
              <a:spLocks noChangeShapeType="1"/>
            </p:cNvSpPr>
            <p:nvPr/>
          </p:nvSpPr>
          <p:spPr bwMode="auto">
            <a:xfrm>
              <a:off x="5161" y="1510"/>
              <a:ext cx="1" cy="2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3176" name="Group 72"/>
          <p:cNvGraphicFramePr>
            <a:graphicFrameLocks noGrp="1"/>
          </p:cNvGraphicFramePr>
          <p:nvPr/>
        </p:nvGraphicFramePr>
        <p:xfrm>
          <a:off x="468313" y="3833813"/>
          <a:ext cx="8401050" cy="2603054"/>
        </p:xfrm>
        <a:graphic>
          <a:graphicData uri="http://schemas.openxmlformats.org/drawingml/2006/table">
            <a:tbl>
              <a:tblPr/>
              <a:tblGrid>
                <a:gridCol w="151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0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细黑" pitchFamily="2" charset="-122"/>
                          <a:ea typeface="隶书" pitchFamily="49" charset="-122"/>
                        </a:rPr>
                        <a:t>指令格式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细黑" pitchFamily="2" charset="-122"/>
                          <a:ea typeface="隶书" pitchFamily="49" charset="-122"/>
                        </a:rPr>
                        <a:t>指令功能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细黑" pitchFamily="2" charset="-122"/>
                          <a:ea typeface="隶书" pitchFamily="49" charset="-122"/>
                        </a:rPr>
                        <a:t>是否影响标志位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LAHF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低字节装入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寄存器（读取）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1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SAHF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内容装入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低字节（设置）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影响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PF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、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PUSHF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内容压入堆栈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4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POPF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从堆栈弹出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影响所有的标志位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50" name="Object 44"/>
          <p:cNvGraphicFramePr>
            <a:graphicFrameLocks noChangeAspect="1"/>
          </p:cNvGraphicFramePr>
          <p:nvPr/>
        </p:nvGraphicFramePr>
        <p:xfrm>
          <a:off x="706438" y="2105025"/>
          <a:ext cx="80073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工作表" r:id="rId3" imgW="4184280" imgH="417600" progId="Excel.Sheet.8">
                  <p:embed/>
                </p:oleObj>
              </mc:Choice>
              <mc:Fallback>
                <p:oleObj name="工作表" r:id="rId3" imgW="4184280" imgH="417600" progId="Excel.Sheet.8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2105025"/>
                        <a:ext cx="8007350" cy="800100"/>
                      </a:xfrm>
                      <a:prstGeom prst="rect">
                        <a:avLst/>
                      </a:prstGeom>
                      <a:solidFill>
                        <a:srgbClr val="99FF33"/>
                      </a:solidFill>
                      <a:ln w="9525">
                        <a:solidFill>
                          <a:srgbClr val="33333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49" name="Group 45"/>
          <p:cNvGraphicFramePr>
            <a:graphicFrameLocks noGrp="1"/>
          </p:cNvGraphicFramePr>
          <p:nvPr/>
        </p:nvGraphicFramePr>
        <p:xfrm>
          <a:off x="4945063" y="3319463"/>
          <a:ext cx="3757612" cy="398400"/>
        </p:xfrm>
        <a:graphic>
          <a:graphicData uri="http://schemas.openxmlformats.org/drawingml/2006/table">
            <a:tbl>
              <a:tblPr/>
              <a:tblGrid>
                <a:gridCol w="49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1" name="Text Box 65"/>
          <p:cNvSpPr txBox="1">
            <a:spLocks noChangeArrowheads="1"/>
          </p:cNvSpPr>
          <p:nvPr/>
        </p:nvSpPr>
        <p:spPr bwMode="auto">
          <a:xfrm>
            <a:off x="4337050" y="3332163"/>
            <a:ext cx="5111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Verdana" pitchFamily="34" charset="0"/>
                <a:ea typeface="宋体" charset="-122"/>
              </a:rPr>
              <a:t>AH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地址传送指令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(LEA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LDS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LES)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684213" y="812800"/>
            <a:ext cx="80645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LEA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把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代表的内存单元的有效地址</a:t>
            </a:r>
            <a:r>
              <a:rPr lang="en-US" altLang="zh-CN" sz="2400" dirty="0">
                <a:latin typeface="隶书" pitchFamily="49" charset="-122"/>
              </a:rPr>
              <a:t>EA(</a:t>
            </a:r>
            <a:r>
              <a:rPr lang="zh-CN" altLang="en-US" sz="2400" dirty="0">
                <a:latin typeface="隶书" pitchFamily="49" charset="-122"/>
              </a:rPr>
              <a:t>偏移量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送到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指定的寄存器中。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、指令传送的不是存储单元中的操作数，而是存储单元的偏移量。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必须是通用寄存器之一，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必须是内存操作数。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、指令不影响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LEA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BUFF      </a:t>
            </a:r>
            <a:r>
              <a:rPr lang="zh-CN" altLang="en-US" sz="2400" dirty="0">
                <a:latin typeface="隶书" pitchFamily="49" charset="-122"/>
              </a:rPr>
              <a:t>；将变量</a:t>
            </a:r>
            <a:r>
              <a:rPr lang="en-US" altLang="zh-CN" sz="2400" dirty="0">
                <a:latin typeface="隶书" pitchFamily="49" charset="-122"/>
              </a:rPr>
              <a:t>BUFF</a:t>
            </a:r>
            <a:r>
              <a:rPr lang="zh-CN" altLang="en-US" sz="2400" dirty="0">
                <a:latin typeface="隶书" pitchFamily="49" charset="-122"/>
              </a:rPr>
              <a:t>的有效地址送入</a:t>
            </a:r>
            <a:r>
              <a:rPr lang="en-US" altLang="zh-CN" sz="2400" dirty="0">
                <a:latin typeface="隶书" pitchFamily="49" charset="-122"/>
              </a:rPr>
              <a:t>SI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LEA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[BX][SI]  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DS:[BX+SI]</a:t>
            </a:r>
            <a:r>
              <a:rPr lang="zh-CN" altLang="en-US" sz="2400" dirty="0">
                <a:latin typeface="隶书" pitchFamily="49" charset="-122"/>
              </a:rPr>
              <a:t>指向的存储单元的有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   ；效地址送入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1" descr="IMG_388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biLevel thresh="50000"/>
          </a:blip>
          <a:srcRect/>
          <a:stretch>
            <a:fillRect/>
          </a:stretch>
        </p:blipFill>
        <p:spPr bwMode="auto">
          <a:xfrm>
            <a:off x="928688" y="373063"/>
            <a:ext cx="7413625" cy="591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539750" y="476250"/>
            <a:ext cx="41036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汇编中指令的格式</a:t>
            </a:r>
          </a:p>
        </p:txBody>
      </p:sp>
      <p:sp>
        <p:nvSpPr>
          <p:cNvPr id="273413" name="Text Box 5"/>
          <p:cNvSpPr txBox="1">
            <a:spLocks noChangeArrowheads="1"/>
          </p:cNvSpPr>
          <p:nvPr/>
        </p:nvSpPr>
        <p:spPr bwMode="auto">
          <a:xfrm>
            <a:off x="714348" y="1125538"/>
            <a:ext cx="795816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  <a:extrusionClr>
                <a:srgbClr val="FFC000"/>
              </a:extrusionClr>
            </a:sp3d>
          </a:bodyPr>
          <a:lstStyle/>
          <a:p>
            <a:pPr>
              <a:defRPr/>
            </a:pPr>
            <a:r>
              <a:rPr lang="zh-CN" altLang="en-US" sz="2800" dirty="0">
                <a:latin typeface="隶书" pitchFamily="49" charset="-122"/>
              </a:rPr>
              <a:t>一般形式：</a:t>
            </a:r>
            <a:endParaRPr lang="en-US" altLang="zh-CN" sz="2800" dirty="0">
              <a:latin typeface="隶书" pitchFamily="49" charset="-122"/>
            </a:endParaRPr>
          </a:p>
          <a:p>
            <a:pPr>
              <a:defRPr/>
            </a:pPr>
            <a:endParaRPr lang="en-US" altLang="zh-CN" sz="28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隶书" pitchFamily="49" charset="-122"/>
              </a:rPr>
              <a:t>操作码  </a:t>
            </a:r>
            <a:r>
              <a:rPr lang="zh-CN" altLang="en-US" sz="2800" b="1" dirty="0" smtClean="0">
                <a:latin typeface="隶书" pitchFamily="49" charset="-122"/>
              </a:rPr>
              <a:t>目的</a:t>
            </a:r>
            <a:r>
              <a:rPr lang="zh-CN" altLang="en-US" sz="2800" b="1" dirty="0">
                <a:latin typeface="隶书" pitchFamily="49" charset="-122"/>
              </a:rPr>
              <a:t>操作数</a:t>
            </a:r>
            <a:r>
              <a:rPr lang="en-US" altLang="zh-CN" sz="2800" b="1" dirty="0" err="1">
                <a:latin typeface="隶书" pitchFamily="49" charset="-122"/>
              </a:rPr>
              <a:t>dest</a:t>
            </a:r>
            <a:r>
              <a:rPr lang="zh-CN" altLang="en-US" sz="2800" b="1" dirty="0">
                <a:latin typeface="隶书" pitchFamily="49" charset="-122"/>
              </a:rPr>
              <a:t>，源操作数</a:t>
            </a:r>
            <a:r>
              <a:rPr lang="en-US" altLang="zh-CN" sz="2800" b="1" dirty="0" err="1">
                <a:latin typeface="隶书" pitchFamily="49" charset="-122"/>
              </a:rPr>
              <a:t>src</a:t>
            </a:r>
            <a:r>
              <a:rPr lang="en-US" altLang="zh-CN" sz="2800" b="1" dirty="0">
                <a:latin typeface="隶书" pitchFamily="49" charset="-122"/>
              </a:rPr>
              <a:t> </a:t>
            </a:r>
            <a:r>
              <a:rPr lang="zh-CN" altLang="en-US" sz="2800" b="1" dirty="0" smtClean="0">
                <a:latin typeface="隶书" pitchFamily="49" charset="-122"/>
              </a:rPr>
              <a:t>；</a:t>
            </a:r>
            <a:r>
              <a:rPr lang="zh-CN" altLang="en-US" sz="2800" b="1" dirty="0">
                <a:latin typeface="隶书" pitchFamily="49" charset="-122"/>
              </a:rPr>
              <a:t>注释</a:t>
            </a:r>
            <a:endParaRPr lang="en-US" altLang="zh-CN" sz="2800" b="1" dirty="0">
              <a:latin typeface="隶书" pitchFamily="49" charset="-122"/>
            </a:endParaRPr>
          </a:p>
          <a:p>
            <a:pPr>
              <a:defRPr/>
            </a:pPr>
            <a:endParaRPr lang="en-US" altLang="zh-CN" sz="2800" dirty="0">
              <a:latin typeface="隶书" pitchFamily="49" charset="-122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</a:rPr>
              <a:t>源操作数</a:t>
            </a:r>
            <a:r>
              <a:rPr lang="en-US" altLang="zh-CN" sz="2800" dirty="0" err="1">
                <a:latin typeface="隶书" pitchFamily="49" charset="-122"/>
              </a:rPr>
              <a:t>src</a:t>
            </a:r>
            <a:r>
              <a:rPr lang="zh-CN" altLang="en-US" sz="2800" dirty="0">
                <a:latin typeface="隶书" pitchFamily="49" charset="-122"/>
              </a:rPr>
              <a:t>：参与指令操作的一个对象</a:t>
            </a:r>
            <a:endParaRPr lang="en-US" altLang="zh-CN" sz="2800" dirty="0">
              <a:latin typeface="隶书" pitchFamily="49" charset="-122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</a:rPr>
              <a:t>目的操作数</a:t>
            </a:r>
            <a:r>
              <a:rPr lang="en-US" altLang="zh-CN" sz="2800" dirty="0" err="1">
                <a:latin typeface="隶书" pitchFamily="49" charset="-122"/>
              </a:rPr>
              <a:t>dest</a:t>
            </a:r>
            <a:r>
              <a:rPr lang="zh-CN" altLang="en-US" sz="2800" dirty="0">
                <a:latin typeface="隶书" pitchFamily="49" charset="-122"/>
              </a:rPr>
              <a:t>：指令操作的一个对象，可以存放指令操作的</a:t>
            </a:r>
            <a:r>
              <a:rPr lang="zh-CN" altLang="en-US" sz="2800" dirty="0" smtClean="0">
                <a:latin typeface="隶书" pitchFamily="49" charset="-122"/>
              </a:rPr>
              <a:t>结果</a:t>
            </a:r>
            <a:endParaRPr lang="en-US" altLang="zh-CN" sz="2800" dirty="0">
              <a:latin typeface="隶书" pitchFamily="49" charset="-122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r>
              <a:rPr lang="zh-CN" altLang="en-US" sz="2800" dirty="0">
                <a:latin typeface="隶书" pitchFamily="49" charset="-122"/>
              </a:rPr>
              <a:t>注释：分号后为指令的解释</a:t>
            </a:r>
            <a:endParaRPr lang="en-US" altLang="zh-CN" sz="2800" dirty="0">
              <a:latin typeface="隶书" pitchFamily="49" charset="-122"/>
            </a:endParaRPr>
          </a:p>
          <a:p>
            <a:pPr marL="182563" indent="-182563">
              <a:buFont typeface="Arial" pitchFamily="34" charset="0"/>
              <a:buChar char="•"/>
              <a:defRPr/>
            </a:pPr>
            <a:endParaRPr lang="en-US" altLang="zh-CN" sz="2800" dirty="0">
              <a:latin typeface="隶书" pitchFamily="49" charset="-122"/>
            </a:endParaRPr>
          </a:p>
          <a:p>
            <a:pPr marL="182563" indent="-182563">
              <a:defRPr/>
            </a:pPr>
            <a:r>
              <a:rPr lang="zh-CN" altLang="en-US" sz="2800" dirty="0">
                <a:latin typeface="隶书" pitchFamily="49" charset="-122"/>
              </a:rPr>
              <a:t>例： </a:t>
            </a:r>
            <a:r>
              <a:rPr lang="en-US" altLang="zh-CN" sz="2800" dirty="0">
                <a:latin typeface="隶书" pitchFamily="49" charset="-122"/>
              </a:rPr>
              <a:t>MOV AL,62H 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 smtClean="0">
                <a:latin typeface="隶书" pitchFamily="49" charset="-122"/>
              </a:rPr>
              <a:t>10110000 01100010</a:t>
            </a:r>
          </a:p>
          <a:p>
            <a:pPr marL="182563" indent="-182563">
              <a:defRPr/>
            </a:pP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en-US" altLang="zh-CN" sz="2800" dirty="0" smtClean="0">
                <a:latin typeface="隶书" pitchFamily="49" charset="-122"/>
              </a:rPr>
              <a:t>    MOV </a:t>
            </a:r>
            <a:r>
              <a:rPr lang="en-US" altLang="zh-CN" sz="2800" dirty="0" err="1" smtClean="0">
                <a:latin typeface="隶书" pitchFamily="49" charset="-122"/>
              </a:rPr>
              <a:t>Al,BL</a:t>
            </a:r>
            <a:r>
              <a:rPr lang="en-US" altLang="zh-CN" sz="2800" dirty="0" smtClean="0">
                <a:latin typeface="隶书" pitchFamily="49" charset="-122"/>
              </a:rPr>
              <a:t>  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 smtClean="0">
                <a:latin typeface="隶书" pitchFamily="49" charset="-122"/>
              </a:rPr>
              <a:t>10001010 11000011 </a:t>
            </a:r>
          </a:p>
          <a:p>
            <a:pPr marL="182563" indent="-182563">
              <a:defRPr/>
            </a:pP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en-US" altLang="zh-CN" sz="2800" dirty="0" smtClean="0">
                <a:latin typeface="隶书" pitchFamily="49" charset="-122"/>
              </a:rPr>
              <a:t>    MOV </a:t>
            </a:r>
            <a:r>
              <a:rPr lang="en-US" altLang="zh-CN" sz="2800" dirty="0" err="1" smtClean="0">
                <a:latin typeface="隶书" pitchFamily="49" charset="-122"/>
              </a:rPr>
              <a:t>Al,AH</a:t>
            </a:r>
            <a:r>
              <a:rPr lang="en-US" altLang="zh-CN" sz="2800" dirty="0" smtClean="0">
                <a:latin typeface="隶书" pitchFamily="49" charset="-122"/>
              </a:rPr>
              <a:t>  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 smtClean="0">
                <a:latin typeface="隶书" pitchFamily="49" charset="-122"/>
              </a:rPr>
              <a:t>10001010 11000100</a:t>
            </a:r>
            <a:endParaRPr lang="zh-CN" altLang="en-US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684213" y="404813"/>
            <a:ext cx="80645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LDS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LES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将内存中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指明的连续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个字节的内容作为地址，低两个字节传入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指定的寄存器中，高两个字节传入</a:t>
            </a:r>
            <a:r>
              <a:rPr lang="en-US" altLang="zh-CN" sz="2400" dirty="0">
                <a:latin typeface="隶书" pitchFamily="49" charset="-122"/>
              </a:rPr>
              <a:t>DS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ES</a:t>
            </a:r>
            <a:r>
              <a:rPr lang="zh-CN" altLang="en-US" sz="2400" dirty="0">
                <a:latin typeface="隶书" pitchFamily="49" charset="-122"/>
              </a:rPr>
              <a:t>中。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、指令中的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←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必须</a:t>
            </a:r>
            <a:r>
              <a:rPr lang="zh-CN" altLang="en-US" sz="2400" dirty="0">
                <a:latin typeface="隶书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之一；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Times New Roman" pitchFamily="18" charset="0"/>
                <a:ea typeface="宋体" pitchFamily="2" charset="-122"/>
              </a:rPr>
              <a:t>←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必须</a:t>
            </a:r>
            <a:r>
              <a:rPr lang="zh-CN" altLang="en-US" sz="2400" dirty="0">
                <a:latin typeface="隶书" pitchFamily="49" charset="-122"/>
              </a:rPr>
              <a:t>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内存操作数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、一个内存单元的逻辑地址需要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个字节来描述。这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个字节存放在内存中，常常是低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个字节为偏移量，高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个字节为段基值。因此，此指令相当于从内存单元中取地址存入指定的寄存器中。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LDS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TAB[BX]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DS:[TAB+BX]</a:t>
            </a:r>
            <a:r>
              <a:rPr lang="zh-CN" altLang="en-US" sz="2400" dirty="0">
                <a:latin typeface="隶书" pitchFamily="49" charset="-122"/>
              </a:rPr>
              <a:t>指向的内存中连续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个字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；节的内容作为地址，低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个字节送</a:t>
            </a:r>
            <a:r>
              <a:rPr lang="en-US" altLang="zh-CN" sz="2400" dirty="0">
                <a:latin typeface="隶书" pitchFamily="49" charset="-122"/>
              </a:rPr>
              <a:t>SI</a:t>
            </a:r>
            <a:r>
              <a:rPr lang="zh-CN" altLang="en-US" sz="2400" dirty="0">
                <a:latin typeface="隶书" pitchFamily="49" charset="-122"/>
              </a:rPr>
              <a:t>，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；高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个字节送</a:t>
            </a:r>
            <a:r>
              <a:rPr lang="en-US" altLang="zh-CN" sz="2400" dirty="0">
                <a:latin typeface="隶书" pitchFamily="49" charset="-122"/>
              </a:rPr>
              <a:t>DS             </a:t>
            </a:r>
            <a:r>
              <a:rPr lang="zh-CN" altLang="en-US" sz="1800" dirty="0">
                <a:latin typeface="隶书" pitchFamily="49" charset="-122"/>
              </a:rPr>
              <a:t>参见动画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5" y="347205"/>
            <a:ext cx="7675529" cy="616359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输入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/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输出指令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OUT)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06181" name="Rectangle 5"/>
          <p:cNvSpPr>
            <a:spLocks noChangeArrowheads="1"/>
          </p:cNvSpPr>
          <p:nvPr/>
        </p:nvSpPr>
        <p:spPr bwMode="auto">
          <a:xfrm>
            <a:off x="684213" y="739775"/>
            <a:ext cx="806450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 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；从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指定端口读入数据存入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OUT 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；将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中数据送出到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指定端口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实现</a:t>
            </a:r>
            <a:r>
              <a:rPr lang="en-US" altLang="zh-CN" sz="2400">
                <a:latin typeface="隶书" pitchFamily="49" charset="-122"/>
              </a:rPr>
              <a:t>CPU</a:t>
            </a:r>
            <a:r>
              <a:rPr lang="zh-CN" altLang="en-US" sz="2400">
                <a:latin typeface="隶书" pitchFamily="49" charset="-122"/>
              </a:rPr>
              <a:t>与</a:t>
            </a:r>
            <a:r>
              <a:rPr lang="en-US" altLang="zh-CN" sz="2400">
                <a:latin typeface="隶书" pitchFamily="49" charset="-122"/>
              </a:rPr>
              <a:t>I/O</a:t>
            </a:r>
            <a:r>
              <a:rPr lang="zh-CN" altLang="en-US" sz="2400">
                <a:latin typeface="隶书" pitchFamily="49" charset="-122"/>
              </a:rPr>
              <a:t>端口间的数据传输。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、指令可以传输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或是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、输入指令的目标操作数和输出指令的源操作数，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必须</a:t>
            </a:r>
            <a:r>
              <a:rPr lang="zh-CN" altLang="en-US" sz="2400">
                <a:latin typeface="隶书" pitchFamily="49" charset="-122"/>
              </a:rPr>
              <a:t>是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字节传输时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AX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字传输时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、指令中的</a:t>
            </a:r>
            <a:r>
              <a:rPr lang="en-US" altLang="zh-CN" sz="2400">
                <a:latin typeface="隶书" pitchFamily="49" charset="-122"/>
              </a:rPr>
              <a:t>I/O</a:t>
            </a:r>
            <a:r>
              <a:rPr lang="zh-CN" altLang="en-US" sz="2400">
                <a:latin typeface="隶书" pitchFamily="49" charset="-122"/>
              </a:rPr>
              <a:t>端口可以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直接寻址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寄存器间接寻址</a:t>
            </a:r>
            <a:r>
              <a:rPr lang="zh-CN" altLang="en-US" sz="2400">
                <a:latin typeface="隶书" pitchFamily="49" charset="-122"/>
              </a:rPr>
              <a:t>，直接寻址时，端口地址为</a:t>
            </a:r>
            <a:r>
              <a:rPr lang="en-US" altLang="zh-CN" sz="24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位二进制数。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755650" y="549275"/>
            <a:ext cx="80645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80x86</a:t>
            </a:r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只有</a:t>
            </a:r>
            <a:r>
              <a:rPr lang="en-US" altLang="zh-CN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</a:t>
            </a:r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条</a:t>
            </a:r>
            <a:r>
              <a:rPr lang="en-US" altLang="zh-CN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I/O</a:t>
            </a:r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端口传输指令：</a:t>
            </a:r>
          </a:p>
          <a:p>
            <a:pPr>
              <a:defRPr/>
            </a:pPr>
            <a:endParaRPr lang="zh-CN" altLang="en-US" sz="240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端口输入指令：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en-US" altLang="zh-CN" sz="2400">
                <a:latin typeface="隶书" pitchFamily="49" charset="-122"/>
              </a:rPr>
              <a:t> </a:t>
            </a:r>
            <a:r>
              <a:rPr lang="zh-CN" altLang="en-US" sz="2400">
                <a:latin typeface="隶书" pitchFamily="49" charset="-122"/>
              </a:rPr>
              <a:t>；从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位</a:t>
            </a:r>
            <a:r>
              <a:rPr lang="zh-CN" altLang="en-US" sz="2400">
                <a:latin typeface="隶书" pitchFamily="49" charset="-122"/>
              </a:rPr>
              <a:t>口地址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中读入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数据到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en-US" altLang="zh-CN" sz="2400">
                <a:latin typeface="隶书" pitchFamily="49" charset="-122"/>
              </a:rPr>
              <a:t> </a:t>
            </a:r>
            <a:r>
              <a:rPr lang="zh-CN" altLang="en-US" sz="2400">
                <a:latin typeface="隶书" pitchFamily="49" charset="-122"/>
              </a:rPr>
              <a:t>；从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位</a:t>
            </a:r>
            <a:r>
              <a:rPr lang="zh-CN" altLang="en-US" sz="2400">
                <a:latin typeface="隶书" pitchFamily="49" charset="-122"/>
              </a:rPr>
              <a:t>口地址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中读入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数据到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DX </a:t>
            </a:r>
            <a:r>
              <a:rPr lang="zh-CN" altLang="en-US" sz="2400">
                <a:latin typeface="隶书" pitchFamily="49" charset="-122"/>
              </a:rPr>
              <a:t>；从</a:t>
            </a:r>
            <a:r>
              <a:rPr lang="en-US" altLang="zh-CN" sz="2400">
                <a:latin typeface="隶书" pitchFamily="49" charset="-122"/>
              </a:rPr>
              <a:t>DX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位</a:t>
            </a:r>
            <a:r>
              <a:rPr lang="zh-CN" altLang="en-US" sz="2400">
                <a:latin typeface="隶书" pitchFamily="49" charset="-122"/>
              </a:rPr>
              <a:t>口地址中读入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数据到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DX </a:t>
            </a:r>
            <a:r>
              <a:rPr lang="zh-CN" altLang="en-US" sz="2400">
                <a:latin typeface="隶书" pitchFamily="49" charset="-122"/>
              </a:rPr>
              <a:t>；从</a:t>
            </a:r>
            <a:r>
              <a:rPr lang="en-US" altLang="zh-CN" sz="2400">
                <a:latin typeface="隶书" pitchFamily="49" charset="-122"/>
              </a:rPr>
              <a:t>DX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16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位</a:t>
            </a:r>
            <a:r>
              <a:rPr lang="zh-CN" altLang="en-US" sz="2400">
                <a:latin typeface="隶书" pitchFamily="49" charset="-122"/>
              </a:rPr>
              <a:t>口地址中读入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数据到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</a:t>
            </a:r>
          </a:p>
          <a:p>
            <a:pPr>
              <a:defRPr/>
            </a:pPr>
            <a:endParaRPr lang="zh-CN" altLang="en-US" sz="240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端口输出指令：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OUT 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 </a:t>
            </a:r>
            <a:r>
              <a:rPr lang="zh-CN" altLang="en-US" sz="2400">
                <a:latin typeface="隶书" pitchFamily="49" charset="-122"/>
              </a:rPr>
              <a:t>；将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数据输出给端口地址为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的端口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OUT 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；将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数据输出给端口地址为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en-US" altLang="zh-CN" sz="2400" baseline="-250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的端口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OUT DX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 </a:t>
            </a:r>
            <a:r>
              <a:rPr lang="zh-CN" altLang="en-US" sz="2400">
                <a:latin typeface="隶书" pitchFamily="49" charset="-122"/>
              </a:rPr>
              <a:t>；将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数据输出给</a:t>
            </a:r>
            <a:r>
              <a:rPr lang="en-US" altLang="zh-CN" sz="2400">
                <a:latin typeface="隶书" pitchFamily="49" charset="-122"/>
              </a:rPr>
              <a:t>DX</a:t>
            </a:r>
            <a:r>
              <a:rPr lang="zh-CN" altLang="en-US" sz="2400">
                <a:latin typeface="隶书" pitchFamily="49" charset="-122"/>
              </a:rPr>
              <a:t>指明的端口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OUT DX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；将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数据输出给</a:t>
            </a:r>
            <a:r>
              <a:rPr lang="en-US" altLang="zh-CN" sz="2400">
                <a:latin typeface="隶书" pitchFamily="49" charset="-122"/>
              </a:rPr>
              <a:t>DX</a:t>
            </a:r>
            <a:r>
              <a:rPr lang="zh-CN" altLang="en-US" sz="2400">
                <a:latin typeface="隶书" pitchFamily="49" charset="-122"/>
              </a:rPr>
              <a:t>指明的端口</a:t>
            </a:r>
          </a:p>
          <a:p>
            <a:pPr algn="ctr">
              <a:defRPr/>
            </a:pPr>
            <a:endParaRPr lang="zh-CN" altLang="en-US" sz="2400">
              <a:latin typeface="隶书" pitchFamily="49" charset="-122"/>
            </a:endParaRPr>
          </a:p>
          <a:p>
            <a:pPr algn="ctr">
              <a:defRPr/>
            </a:pP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(n</a:t>
            </a:r>
            <a:r>
              <a:rPr lang="en-US" altLang="zh-CN" sz="2400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</a:t>
            </a:r>
            <a:r>
              <a:rPr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为八位口地址</a:t>
            </a:r>
            <a:r>
              <a:rPr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457200" y="115888"/>
            <a:ext cx="33940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数据传送指令小结</a:t>
            </a:r>
          </a:p>
        </p:txBody>
      </p:sp>
      <p:graphicFrame>
        <p:nvGraphicFramePr>
          <p:cNvPr id="308353" name="Group 129"/>
          <p:cNvGraphicFramePr>
            <a:graphicFrameLocks noGrp="1"/>
          </p:cNvGraphicFramePr>
          <p:nvPr/>
        </p:nvGraphicFramePr>
        <p:xfrm>
          <a:off x="395288" y="549275"/>
          <a:ext cx="8494712" cy="6122355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指令格式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指令功能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影响标志位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备注（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重点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）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dest,src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传送字节或字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src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：寄存器、存储器、立即数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：寄存器、存储器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PUSH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将字压入堆栈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src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：寄存器、存储器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POP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将字弹出堆栈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：寄存器（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CS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除外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）、存储器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XCHG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dest,src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交换字节或字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src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：通用寄存器、存储器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：通用寄存器、存储器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XLAT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字节翻译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IN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累加器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端口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输入字节或字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累加器：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端口：地址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  <a:cs typeface="Times New Roman" pitchFamily="18" charset="0"/>
                        </a:rPr>
                        <a:t>~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255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或间址寄存器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OUT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端口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,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累加器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输出字节或字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dest,src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装入有效地址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src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：内存操作数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16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位通用寄存器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LDS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dest,src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装入物理地址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同上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dest,src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装入物理地址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同上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LAHF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低字节装入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SAHF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内容装入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低字节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是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PUSHF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把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内容压入堆栈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否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POPF</a:t>
                      </a:r>
                    </a:p>
                  </a:txBody>
                  <a:tcPr marL="5400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从堆栈弹出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FR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内容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是</a:t>
                      </a: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marL="54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755650" y="115888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u="sng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总结举例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将内存中两个</a:t>
            </a:r>
            <a:r>
              <a:rPr lang="en-US" altLang="zh-CN" sz="2400">
                <a:latin typeface="隶书" pitchFamily="49" charset="-122"/>
              </a:rPr>
              <a:t>16</a:t>
            </a:r>
            <a:r>
              <a:rPr lang="zh-CN" altLang="en-US" sz="2400">
                <a:latin typeface="隶书" pitchFamily="49" charset="-122"/>
              </a:rPr>
              <a:t>位字单元的内容交换。</a:t>
            </a:r>
          </a:p>
        </p:txBody>
      </p:sp>
      <p:graphicFrame>
        <p:nvGraphicFramePr>
          <p:cNvPr id="309283" name="Group 35"/>
          <p:cNvGraphicFramePr>
            <a:graphicFrameLocks noGrp="1"/>
          </p:cNvGraphicFramePr>
          <p:nvPr/>
        </p:nvGraphicFramePr>
        <p:xfrm>
          <a:off x="971550" y="981075"/>
          <a:ext cx="7488238" cy="5376672"/>
        </p:xfrm>
        <a:graphic>
          <a:graphicData uri="http://schemas.openxmlformats.org/drawingml/2006/table">
            <a:tbl>
              <a:tblPr/>
              <a:tblGrid>
                <a:gridCol w="3744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采用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XCHG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DS,AX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 BX,DA1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AX,[BX]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XCHG AX,[BX+2]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XCHG AX,[BX]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HLT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；处理器暂停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采用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MOV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DS,AX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BX,DA1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AX,[BX]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CX,[BX+2]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[BX+2]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[BX],CX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HLT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采用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PUSH/POP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DS,AX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BX,DA1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AX,STACK1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MOV SS,AX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 SP,STA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PUSH [BX]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PUSH [BX+2]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POP [BX]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POP [BX+2]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HLT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395288" y="115888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算术运算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类指令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611188" y="730250"/>
            <a:ext cx="78486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1325" indent="-441325" defTabSz="900113">
              <a:buFont typeface="Wingdings" pitchFamily="2" charset="2"/>
              <a:buChar char="Ø"/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算术运算类指令主要包括加、减、乘、除指令</a:t>
            </a:r>
            <a:endParaRPr lang="en-US" altLang="zh-CN" sz="2400" dirty="0">
              <a:latin typeface="隶书" pitchFamily="49" charset="-122"/>
            </a:endParaRPr>
          </a:p>
          <a:p>
            <a:pPr marL="441325" indent="-441325" defTabSz="900113">
              <a:buFont typeface="Wingdings" pitchFamily="2" charset="2"/>
              <a:buChar char="Ø"/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这些指令可以对字节数据或字数据进行运算</a:t>
            </a:r>
            <a:endParaRPr lang="en-US" altLang="zh-CN" sz="2400" dirty="0">
              <a:latin typeface="隶书" pitchFamily="49" charset="-122"/>
            </a:endParaRPr>
          </a:p>
          <a:p>
            <a:pPr marL="441325" indent="-441325" defTabSz="900113">
              <a:buFont typeface="Wingdings" pitchFamily="2" charset="2"/>
              <a:buChar char="Ø"/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数据可以是无符号数，或是有符号数。有符号数以补码表示。</a:t>
            </a:r>
            <a:endParaRPr lang="en-US" altLang="zh-CN" sz="2400" dirty="0">
              <a:latin typeface="隶书" pitchFamily="49" charset="-122"/>
            </a:endParaRPr>
          </a:p>
          <a:p>
            <a:pPr marL="441325" indent="-441325" defTabSz="900113">
              <a:buFont typeface="Wingdings" pitchFamily="2" charset="2"/>
              <a:buChar char="Ø"/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参与运算的数可以是二进制数，也可以是十进制数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以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码表示，先对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码运算，再做十进制调整。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码运算只能是字节运算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。</a:t>
            </a:r>
            <a:endParaRPr lang="en-US" altLang="zh-CN" sz="2400" dirty="0">
              <a:latin typeface="隶书" pitchFamily="49" charset="-122"/>
            </a:endParaRPr>
          </a:p>
          <a:p>
            <a:pPr marL="441325" indent="-441325" defTabSz="900113">
              <a:buFont typeface="Wingdings" pitchFamily="2" charset="2"/>
              <a:buChar char="Ø"/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全部运算指令包括：</a:t>
            </a:r>
          </a:p>
          <a:p>
            <a:pPr defTabSz="900113">
              <a:tabLst>
                <a:tab pos="0" algn="l"/>
              </a:tabLst>
              <a:defRPr/>
            </a:pPr>
            <a:endParaRPr lang="zh-CN" altLang="en-US" sz="2400" dirty="0">
              <a:solidFill>
                <a:srgbClr val="0000FF"/>
              </a:solidFill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加法类指令：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ADD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ADC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减法类指令：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SUB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SBB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DEC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  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NEG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CMP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乘法类指令：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MUL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IMUL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除法类指令：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DIV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IDIV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CBW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CWD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latin typeface="隶书" pitchFamily="49" charset="-122"/>
              </a:rPr>
              <a:t>十进制调整类指令：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AAA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DAA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AAS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DAS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AAM</a:t>
            </a:r>
            <a:r>
              <a:rPr lang="en-US" altLang="zh-CN" sz="2400" dirty="0">
                <a:latin typeface="隶书" pitchFamily="49" charset="-122"/>
              </a:rPr>
              <a:t>/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AAD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加法指令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(ADD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ADC)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ADD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dest←dest+src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ADC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dest←dest+src+CF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目标操作数和源操作数相加，和存放在目标操作数中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、可以进行二进制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字操作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字节操作</a:t>
            </a:r>
            <a:r>
              <a:rPr lang="zh-CN" altLang="en-US" sz="2400" dirty="0">
                <a:latin typeface="隶书" pitchFamily="49" charset="-122"/>
              </a:rPr>
              <a:t>，源操作数和目标操作数可以是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 dirty="0">
                <a:latin typeface="隶书" pitchFamily="49" charset="-122"/>
              </a:rPr>
              <a:t>，源操作数还可以是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不允许</a:t>
            </a:r>
            <a:r>
              <a:rPr lang="zh-CN" altLang="en-US" sz="2400" dirty="0">
                <a:latin typeface="隶书" pitchFamily="49" charset="-122"/>
              </a:rPr>
              <a:t>存储器之间直接相加，目标操作数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不可</a:t>
            </a:r>
            <a:r>
              <a:rPr lang="zh-CN" altLang="en-US" sz="2400" dirty="0">
                <a:latin typeface="隶书" pitchFamily="49" charset="-122"/>
              </a:rPr>
              <a:t>为立即数。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、指令影响标志寄存器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中的：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ADD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BL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AL←AL+BL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ADD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45H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AL←AL+45H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ADC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SI←AX+SI+CF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ADC DA[SI]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DX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DS:[SI+DA]←DS:[SI+DA]+DX+CF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ADD WORD PTR DA[BX+SI]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100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DS:[BX+SI+DA]← 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        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DS:[BX+SI+DA]+100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ChangeArrowheads="1"/>
          </p:cNvSpPr>
          <p:nvPr/>
        </p:nvSpPr>
        <p:spPr bwMode="auto">
          <a:xfrm>
            <a:off x="611188" y="260350"/>
            <a:ext cx="7920037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例：编程实现将内存中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个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字节数据相加，结果存于内存中。</a:t>
            </a:r>
          </a:p>
          <a:p>
            <a:r>
              <a:rPr lang="zh-CN" altLang="en-US" sz="2400">
                <a:latin typeface="隶书" pitchFamily="49" charset="-122"/>
              </a:rPr>
              <a:t>注意：</a:t>
            </a:r>
            <a:r>
              <a:rPr lang="en-US" altLang="zh-CN" sz="2400" u="sng">
                <a:latin typeface="隶书" pitchFamily="49" charset="-122"/>
              </a:rPr>
              <a:t>1</a:t>
            </a:r>
            <a:r>
              <a:rPr lang="zh-CN" altLang="en-US" sz="2400" u="sng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+3</a:t>
            </a:r>
            <a:r>
              <a:rPr lang="zh-CN" altLang="en-US" sz="2400">
                <a:latin typeface="隶书" pitchFamily="49" charset="-122"/>
              </a:rPr>
              <a:t>字节＝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字节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 u="sng">
                <a:latin typeface="隶书" pitchFamily="49" charset="-122"/>
              </a:rPr>
              <a:t>2</a:t>
            </a:r>
            <a:r>
              <a:rPr lang="zh-CN" altLang="en-US" sz="2400" u="sng">
                <a:latin typeface="隶书" pitchFamily="49" charset="-122"/>
              </a:rPr>
              <a:t>、</a:t>
            </a:r>
            <a:r>
              <a:rPr lang="zh-CN" altLang="en-US" sz="2400">
                <a:latin typeface="隶书" pitchFamily="49" charset="-122"/>
              </a:rPr>
              <a:t>内存与内存不能直接相加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DATA</a:t>
            </a:r>
          </a:p>
          <a:p>
            <a:r>
              <a:rPr lang="en-US" altLang="zh-CN" sz="2400">
                <a:latin typeface="隶书" pitchFamily="49" charset="-122"/>
              </a:rPr>
              <a:t>    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ADD</a:t>
            </a:r>
            <a:r>
              <a:rPr lang="en-US" altLang="zh-CN" sz="2400">
                <a:latin typeface="隶书" pitchFamily="49" charset="-122"/>
              </a:rPr>
              <a:t>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DA2</a:t>
            </a:r>
          </a:p>
          <a:p>
            <a:r>
              <a:rPr lang="en-US" altLang="zh-CN" sz="2400">
                <a:latin typeface="隶书" pitchFamily="49" charset="-122"/>
              </a:rPr>
              <a:t>    MOV DA3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DA1+2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DA2+2</a:t>
            </a:r>
          </a:p>
          <a:p>
            <a:r>
              <a:rPr lang="en-US" altLang="zh-CN" sz="2400">
                <a:latin typeface="隶书" pitchFamily="49" charset="-122"/>
              </a:rPr>
              <a:t>    MOV DA3+2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    MOV DA3+3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HLT</a:t>
            </a:r>
          </a:p>
        </p:txBody>
      </p:sp>
      <p:sp>
        <p:nvSpPr>
          <p:cNvPr id="57347" name="Text Box 46"/>
          <p:cNvSpPr txBox="1">
            <a:spLocks noChangeArrowheads="1"/>
          </p:cNvSpPr>
          <p:nvPr/>
        </p:nvSpPr>
        <p:spPr bwMode="auto">
          <a:xfrm>
            <a:off x="5964238" y="21494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DATA</a:t>
            </a:r>
          </a:p>
        </p:txBody>
      </p:sp>
      <p:sp>
        <p:nvSpPr>
          <p:cNvPr id="57348" name="Text Box 47"/>
          <p:cNvSpPr txBox="1">
            <a:spLocks noChangeArrowheads="1"/>
          </p:cNvSpPr>
          <p:nvPr/>
        </p:nvSpPr>
        <p:spPr bwMode="auto">
          <a:xfrm>
            <a:off x="6188075" y="27717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DA1</a:t>
            </a:r>
          </a:p>
        </p:txBody>
      </p:sp>
      <p:graphicFrame>
        <p:nvGraphicFramePr>
          <p:cNvPr id="312420" name="Group 100"/>
          <p:cNvGraphicFramePr>
            <a:graphicFrameLocks noGrp="1"/>
          </p:cNvGraphicFramePr>
          <p:nvPr/>
        </p:nvGraphicFramePr>
        <p:xfrm>
          <a:off x="6829425" y="2292350"/>
          <a:ext cx="911225" cy="4092580"/>
        </p:xfrm>
        <a:graphic>
          <a:graphicData uri="http://schemas.openxmlformats.org/drawingml/2006/table">
            <a:tbl>
              <a:tblPr/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  <a:endParaRPr kumimoji="0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7379" name="Text Box 95"/>
          <p:cNvSpPr txBox="1">
            <a:spLocks noChangeArrowheads="1"/>
          </p:cNvSpPr>
          <p:nvPr/>
        </p:nvSpPr>
        <p:spPr bwMode="auto">
          <a:xfrm>
            <a:off x="6188075" y="36607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DA2</a:t>
            </a:r>
          </a:p>
        </p:txBody>
      </p:sp>
      <p:sp>
        <p:nvSpPr>
          <p:cNvPr id="57380" name="Text Box 96"/>
          <p:cNvSpPr txBox="1">
            <a:spLocks noChangeArrowheads="1"/>
          </p:cNvSpPr>
          <p:nvPr/>
        </p:nvSpPr>
        <p:spPr bwMode="auto">
          <a:xfrm>
            <a:off x="6188075" y="45005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DA3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611188" y="404813"/>
            <a:ext cx="77755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: </a:t>
            </a:r>
            <a:r>
              <a:rPr lang="zh-CN" altLang="en-US" sz="2400">
                <a:latin typeface="隶书" pitchFamily="49" charset="-122"/>
              </a:rPr>
              <a:t>编程实现将内存中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个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字节数据相加，结果存于内存中。</a:t>
            </a:r>
          </a:p>
          <a:p>
            <a:r>
              <a:rPr lang="zh-CN" altLang="en-US" sz="2400">
                <a:latin typeface="隶书" pitchFamily="49" charset="-122"/>
              </a:rPr>
              <a:t>注意：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+2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+2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=3</a:t>
            </a:r>
            <a:r>
              <a:rPr lang="zh-CN" altLang="en-US" sz="2400">
                <a:latin typeface="隶书" pitchFamily="49" charset="-122"/>
              </a:rPr>
              <a:t>字节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、内存与内存不能直接相加。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DATA</a:t>
            </a:r>
          </a:p>
          <a:p>
            <a:r>
              <a:rPr lang="en-US" altLang="zh-CN" sz="2400">
                <a:latin typeface="隶书" pitchFamily="49" charset="-122"/>
              </a:rPr>
              <a:t>    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MOV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    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ADD</a:t>
            </a:r>
            <a:r>
              <a:rPr lang="en-US" altLang="zh-CN" sz="2400">
                <a:latin typeface="隶书" pitchFamily="49" charset="-122"/>
              </a:rPr>
              <a:t>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DA2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ADD</a:t>
            </a:r>
            <a:r>
              <a:rPr lang="en-US" altLang="zh-CN" sz="2400">
                <a:latin typeface="隶书" pitchFamily="49" charset="-122"/>
              </a:rPr>
              <a:t>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DA3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DL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    MOV DA4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MOV DA4+2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DL</a:t>
            </a:r>
          </a:p>
          <a:p>
            <a:r>
              <a:rPr lang="en-US" altLang="zh-CN" sz="2400">
                <a:latin typeface="隶书" pitchFamily="49" charset="-122"/>
              </a:rPr>
              <a:t>    HLT</a:t>
            </a:r>
          </a:p>
        </p:txBody>
      </p:sp>
      <p:sp>
        <p:nvSpPr>
          <p:cNvPr id="58371" name="Text Box 5"/>
          <p:cNvSpPr txBox="1">
            <a:spLocks noChangeArrowheads="1"/>
          </p:cNvSpPr>
          <p:nvPr/>
        </p:nvSpPr>
        <p:spPr bwMode="auto">
          <a:xfrm>
            <a:off x="5891213" y="200501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DATA</a:t>
            </a:r>
          </a:p>
        </p:txBody>
      </p:sp>
      <p:sp>
        <p:nvSpPr>
          <p:cNvPr id="58372" name="Text Box 6"/>
          <p:cNvSpPr txBox="1">
            <a:spLocks noChangeArrowheads="1"/>
          </p:cNvSpPr>
          <p:nvPr/>
        </p:nvSpPr>
        <p:spPr bwMode="auto">
          <a:xfrm>
            <a:off x="6115050" y="262731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DA1</a:t>
            </a:r>
          </a:p>
        </p:txBody>
      </p:sp>
      <p:graphicFrame>
        <p:nvGraphicFramePr>
          <p:cNvPr id="313392" name="Group 48"/>
          <p:cNvGraphicFramePr>
            <a:graphicFrameLocks noGrp="1"/>
          </p:cNvGraphicFramePr>
          <p:nvPr/>
        </p:nvGraphicFramePr>
        <p:xfrm>
          <a:off x="6756400" y="2147888"/>
          <a:ext cx="911225" cy="4092580"/>
        </p:xfrm>
        <a:graphic>
          <a:graphicData uri="http://schemas.openxmlformats.org/drawingml/2006/table">
            <a:tbl>
              <a:tblPr/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  <a:endParaRPr kumimoji="0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8403" name="Text Box 39"/>
          <p:cNvSpPr txBox="1">
            <a:spLocks noChangeArrowheads="1"/>
          </p:cNvSpPr>
          <p:nvPr/>
        </p:nvSpPr>
        <p:spPr bwMode="auto">
          <a:xfrm>
            <a:off x="6115050" y="3213100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DA2</a:t>
            </a:r>
          </a:p>
        </p:txBody>
      </p:sp>
      <p:sp>
        <p:nvSpPr>
          <p:cNvPr id="58404" name="Text Box 40"/>
          <p:cNvSpPr txBox="1">
            <a:spLocks noChangeArrowheads="1"/>
          </p:cNvSpPr>
          <p:nvPr/>
        </p:nvSpPr>
        <p:spPr bwMode="auto">
          <a:xfrm>
            <a:off x="6115050" y="37893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DA3</a:t>
            </a:r>
          </a:p>
        </p:txBody>
      </p:sp>
      <p:sp>
        <p:nvSpPr>
          <p:cNvPr id="58405" name="Text Box 41"/>
          <p:cNvSpPr txBox="1">
            <a:spLocks noChangeArrowheads="1"/>
          </p:cNvSpPr>
          <p:nvPr/>
        </p:nvSpPr>
        <p:spPr bwMode="auto">
          <a:xfrm>
            <a:off x="6108700" y="436562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DA4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615950" y="319088"/>
            <a:ext cx="7772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altLang="zh-CN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80x86</a:t>
            </a:r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的寻址方式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757238" y="1179513"/>
            <a:ext cx="75596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en-US" altLang="zh-CN" sz="2800" dirty="0">
                <a:latin typeface="隶书" pitchFamily="49" charset="-122"/>
              </a:rPr>
              <a:t>80x86</a:t>
            </a:r>
            <a:r>
              <a:rPr lang="zh-CN" altLang="en-US" sz="2800" dirty="0">
                <a:latin typeface="隶书" pitchFamily="49" charset="-122"/>
              </a:rPr>
              <a:t>的指令中包含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操作码</a:t>
            </a:r>
            <a:r>
              <a:rPr lang="zh-CN" altLang="en-US" sz="2800" dirty="0">
                <a:latin typeface="隶书" pitchFamily="49" charset="-12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</a:t>
            </a:r>
            <a:r>
              <a:rPr lang="zh-CN" altLang="en-US" sz="2800" dirty="0">
                <a:latin typeface="隶书" pitchFamily="49" charset="-122"/>
              </a:rPr>
              <a:t>两部分。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操作码</a:t>
            </a:r>
            <a:r>
              <a:rPr lang="zh-CN" altLang="en-US" sz="2800" dirty="0">
                <a:latin typeface="隶书" pitchFamily="49" charset="-122"/>
              </a:rPr>
              <a:t>由硬件决定，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</a:t>
            </a:r>
            <a:r>
              <a:rPr lang="zh-CN" altLang="en-US" sz="2800" dirty="0">
                <a:latin typeface="隶书" pitchFamily="49" charset="-122"/>
              </a:rPr>
              <a:t>由寻址方式描述。</a:t>
            </a:r>
            <a:endParaRPr lang="en-US" altLang="zh-CN" sz="2800" dirty="0">
              <a:latin typeface="隶书" pitchFamily="49" charset="-122"/>
            </a:endParaRPr>
          </a:p>
          <a:p>
            <a:endParaRPr lang="zh-CN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寻址：</a:t>
            </a:r>
            <a:r>
              <a:rPr lang="zh-CN" altLang="en-US" sz="2800" dirty="0" smtClean="0">
                <a:latin typeface="隶书" pitchFamily="49" charset="-122"/>
              </a:rPr>
              <a:t>是</a:t>
            </a:r>
            <a:r>
              <a:rPr lang="zh-CN" altLang="en-US" sz="2800" dirty="0">
                <a:latin typeface="隶书" pitchFamily="49" charset="-122"/>
              </a:rPr>
              <a:t>指在指令中给出操作数的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值</a:t>
            </a:r>
            <a:r>
              <a:rPr lang="zh-CN" altLang="en-US" sz="2800" dirty="0">
                <a:latin typeface="隶书" pitchFamily="49" charset="-122"/>
              </a:rPr>
              <a:t>或给出操作数所在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位置</a:t>
            </a:r>
            <a:r>
              <a:rPr lang="zh-CN" altLang="en-US" sz="2800" dirty="0">
                <a:latin typeface="隶书" pitchFamily="49" charset="-122"/>
              </a:rPr>
              <a:t>的信息。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en-US" altLang="zh-CN" sz="2800" dirty="0">
                <a:latin typeface="隶书" pitchFamily="49" charset="-122"/>
              </a:rPr>
              <a:t>  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寻址方式：</a:t>
            </a:r>
            <a:r>
              <a:rPr lang="zh-CN" altLang="en-US" sz="2800" u="sng" dirty="0" smtClean="0">
                <a:latin typeface="隶书" pitchFamily="49" charset="-122"/>
              </a:rPr>
              <a:t>寻找</a:t>
            </a:r>
            <a:r>
              <a:rPr lang="zh-CN" altLang="en-US" sz="2800" u="sng" dirty="0">
                <a:latin typeface="隶书" pitchFamily="49" charset="-122"/>
              </a:rPr>
              <a:t>操作数地址的方式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endParaRPr lang="en-US" altLang="zh-CN" sz="2800" dirty="0" smtClean="0">
              <a:latin typeface="隶书" pitchFamily="49" charset="-122"/>
            </a:endParaRPr>
          </a:p>
          <a:p>
            <a:endParaRPr lang="en-US" altLang="zh-CN" sz="2800" dirty="0" smtClean="0">
              <a:latin typeface="隶书" pitchFamily="49" charset="-122"/>
            </a:endParaRPr>
          </a:p>
          <a:p>
            <a:r>
              <a:rPr lang="en-US" altLang="zh-CN" sz="2800" dirty="0" smtClean="0">
                <a:latin typeface="隶书" pitchFamily="49" charset="-122"/>
              </a:rPr>
              <a:t>    </a:t>
            </a:r>
            <a:r>
              <a:rPr lang="zh-CN" altLang="en-US" sz="2800" dirty="0" smtClean="0">
                <a:latin typeface="隶书" pitchFamily="49" charset="-122"/>
              </a:rPr>
              <a:t>寻址方式通俗</a:t>
            </a:r>
            <a:r>
              <a:rPr lang="zh-CN" altLang="en-US" sz="2800" dirty="0">
                <a:latin typeface="隶书" pitchFamily="49" charset="-122"/>
              </a:rPr>
              <a:t>的讲就是解决操作数的值为多少或者存放在什么地方，以及操作结果送到哪里去的问题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endParaRPr lang="zh-CN" altLang="en-US" sz="28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加一指令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(INC)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4373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INC </a:t>
            </a:r>
            <a:r>
              <a:rPr lang="en-US" altLang="zh-CN" sz="2400">
                <a:latin typeface="隶书" pitchFamily="49" charset="-122"/>
              </a:rPr>
              <a:t>dest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dest←dest+1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目标操作数内容加一。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、可以进行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字操作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字节操作</a:t>
            </a:r>
            <a:r>
              <a:rPr lang="zh-CN" altLang="en-US" sz="2400">
                <a:latin typeface="隶书" pitchFamily="49" charset="-122"/>
              </a:rPr>
              <a:t>，操作数可以是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>
                <a:latin typeface="隶书" pitchFamily="49" charset="-122"/>
              </a:rPr>
              <a:t>，但不能是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、指令影响标志寄存器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中的：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INC AL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AL←AL+1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INC BX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BX←BX+1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INC DATA[DI]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DS:[DATA+DI]←DS:[DATA+DI]+1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INC DATA[BP][SI]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SS:[BP+SI+DATA]←SS:[BP+SI+DATA]+1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11188" y="260350"/>
            <a:ext cx="7920037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例：编程实现将内存中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个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字节数据相加，结果存于内存中。</a:t>
            </a:r>
          </a:p>
          <a:p>
            <a:r>
              <a:rPr lang="zh-CN" altLang="en-US" sz="2400">
                <a:latin typeface="隶书" pitchFamily="49" charset="-122"/>
              </a:rPr>
              <a:t>注意：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+3</a:t>
            </a:r>
            <a:r>
              <a:rPr lang="zh-CN" altLang="en-US" sz="2400">
                <a:latin typeface="隶书" pitchFamily="49" charset="-122"/>
              </a:rPr>
              <a:t>字节＝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字节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、内存与内存不能直接相加</a:t>
            </a: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DATA</a:t>
            </a:r>
          </a:p>
          <a:p>
            <a:r>
              <a:rPr lang="en-US" altLang="zh-CN" sz="2400">
                <a:latin typeface="隶书" pitchFamily="49" charset="-122"/>
              </a:rPr>
              <a:t>    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LEA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r>
              <a:rPr lang="en-US" altLang="zh-CN" sz="2400">
                <a:latin typeface="隶书" pitchFamily="49" charset="-122"/>
              </a:rPr>
              <a:t>    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[BX]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ADD</a:t>
            </a:r>
            <a:r>
              <a:rPr lang="en-US" altLang="zh-CN" sz="2400">
                <a:latin typeface="隶书" pitchFamily="49" charset="-122"/>
              </a:rPr>
              <a:t>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[BX+3]</a:t>
            </a:r>
          </a:p>
          <a:p>
            <a:r>
              <a:rPr lang="en-US" altLang="zh-CN" sz="2400">
                <a:latin typeface="隶书" pitchFamily="49" charset="-122"/>
              </a:rPr>
              <a:t>    MOV [BX+6]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INC BX</a:t>
            </a:r>
          </a:p>
          <a:p>
            <a:r>
              <a:rPr lang="en-US" altLang="zh-CN" sz="2400">
                <a:latin typeface="隶书" pitchFamily="49" charset="-122"/>
              </a:rPr>
              <a:t>    INC BX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[BX]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[BX+3]</a:t>
            </a:r>
          </a:p>
          <a:p>
            <a:r>
              <a:rPr lang="en-US" altLang="zh-CN" sz="2400">
                <a:latin typeface="隶书" pitchFamily="49" charset="-122"/>
              </a:rPr>
              <a:t>    MOV [</a:t>
            </a:r>
            <a:r>
              <a:rPr lang="en-US" altLang="zh-CN" sz="2400">
                <a:solidFill>
                  <a:srgbClr val="CC3300"/>
                </a:solidFill>
                <a:latin typeface="隶书" pitchFamily="49" charset="-122"/>
              </a:rPr>
              <a:t>BX+6</a:t>
            </a:r>
            <a:r>
              <a:rPr lang="en-US" altLang="zh-CN" sz="2400">
                <a:latin typeface="隶书" pitchFamily="49" charset="-122"/>
              </a:rPr>
              <a:t>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      MOV [BX+7]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ADC</a:t>
            </a:r>
            <a:r>
              <a:rPr lang="en-US" altLang="zh-CN" sz="2400">
                <a:latin typeface="隶书" pitchFamily="49" charset="-122"/>
              </a:rPr>
              <a:t>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      HLT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5964238" y="2149475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DATA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6188075" y="27717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DA1</a:t>
            </a:r>
          </a:p>
        </p:txBody>
      </p:sp>
      <p:graphicFrame>
        <p:nvGraphicFramePr>
          <p:cNvPr id="315399" name="Group 7"/>
          <p:cNvGraphicFramePr>
            <a:graphicFrameLocks noGrp="1"/>
          </p:cNvGraphicFramePr>
          <p:nvPr/>
        </p:nvGraphicFramePr>
        <p:xfrm>
          <a:off x="6829425" y="2292350"/>
          <a:ext cx="911225" cy="4092580"/>
        </p:xfrm>
        <a:graphic>
          <a:graphicData uri="http://schemas.openxmlformats.org/drawingml/2006/table">
            <a:tbl>
              <a:tblPr/>
              <a:tblGrid>
                <a:gridCol w="91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F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......</a:t>
                      </a:r>
                      <a:endParaRPr kumimoji="0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0451" name="Text Box 39"/>
          <p:cNvSpPr txBox="1">
            <a:spLocks noChangeArrowheads="1"/>
          </p:cNvSpPr>
          <p:nvPr/>
        </p:nvSpPr>
        <p:spPr bwMode="auto">
          <a:xfrm>
            <a:off x="6188075" y="3660775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DA2</a:t>
            </a:r>
          </a:p>
        </p:txBody>
      </p:sp>
      <p:sp>
        <p:nvSpPr>
          <p:cNvPr id="60452" name="Text Box 40"/>
          <p:cNvSpPr txBox="1">
            <a:spLocks noChangeArrowheads="1"/>
          </p:cNvSpPr>
          <p:nvPr/>
        </p:nvSpPr>
        <p:spPr bwMode="auto">
          <a:xfrm>
            <a:off x="6188075" y="4500563"/>
            <a:ext cx="64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DA3</a:t>
            </a:r>
          </a:p>
        </p:txBody>
      </p:sp>
      <p:sp>
        <p:nvSpPr>
          <p:cNvPr id="60453" name="Text Box 41"/>
          <p:cNvSpPr txBox="1">
            <a:spLocks noChangeArrowheads="1"/>
          </p:cNvSpPr>
          <p:nvPr/>
        </p:nvSpPr>
        <p:spPr bwMode="auto">
          <a:xfrm>
            <a:off x="7740650" y="27813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BX</a:t>
            </a:r>
          </a:p>
        </p:txBody>
      </p:sp>
      <p:sp>
        <p:nvSpPr>
          <p:cNvPr id="60454" name="Text Box 42"/>
          <p:cNvSpPr txBox="1">
            <a:spLocks noChangeArrowheads="1"/>
          </p:cNvSpPr>
          <p:nvPr/>
        </p:nvSpPr>
        <p:spPr bwMode="auto">
          <a:xfrm>
            <a:off x="7754938" y="36449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BX+3</a:t>
            </a:r>
          </a:p>
        </p:txBody>
      </p:sp>
      <p:sp>
        <p:nvSpPr>
          <p:cNvPr id="60455" name="Text Box 43"/>
          <p:cNvSpPr txBox="1">
            <a:spLocks noChangeArrowheads="1"/>
          </p:cNvSpPr>
          <p:nvPr/>
        </p:nvSpPr>
        <p:spPr bwMode="auto">
          <a:xfrm>
            <a:off x="7740650" y="45085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BX+6</a:t>
            </a:r>
          </a:p>
        </p:txBody>
      </p:sp>
      <p:sp>
        <p:nvSpPr>
          <p:cNvPr id="60456" name="Text Box 44"/>
          <p:cNvSpPr txBox="1">
            <a:spLocks noChangeArrowheads="1"/>
          </p:cNvSpPr>
          <p:nvPr/>
        </p:nvSpPr>
        <p:spPr bwMode="auto">
          <a:xfrm>
            <a:off x="7740650" y="5084763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3300"/>
                </a:solidFill>
                <a:latin typeface="隶书" pitchFamily="49" charset="-122"/>
              </a:rPr>
              <a:t>BX+6</a:t>
            </a:r>
          </a:p>
        </p:txBody>
      </p:sp>
      <p:sp>
        <p:nvSpPr>
          <p:cNvPr id="60457" name="Line 45"/>
          <p:cNvSpPr>
            <a:spLocks noChangeShapeType="1"/>
          </p:cNvSpPr>
          <p:nvPr/>
        </p:nvSpPr>
        <p:spPr bwMode="auto">
          <a:xfrm>
            <a:off x="8101013" y="49418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减法指令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(SUB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SBB)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SUB 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dest←dest-src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SBB 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src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dest←dest-src-CF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目标操作数减去源操作数，差存放在目标操作数中，源操作数不变。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、可以进行二进制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字操作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字节操作</a:t>
            </a:r>
            <a:r>
              <a:rPr lang="zh-CN" altLang="en-US" sz="2400">
                <a:latin typeface="隶书" pitchFamily="49" charset="-122"/>
              </a:rPr>
              <a:t>，源操作数和目标操作数可以是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>
                <a:latin typeface="隶书" pitchFamily="49" charset="-122"/>
              </a:rPr>
              <a:t>，源操作数还可以是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不允许</a:t>
            </a:r>
            <a:r>
              <a:rPr lang="zh-CN" altLang="en-US" sz="2400">
                <a:latin typeface="隶书" pitchFamily="49" charset="-122"/>
              </a:rPr>
              <a:t>存储器之间直接相减，目标操作数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不可</a:t>
            </a:r>
            <a:r>
              <a:rPr lang="zh-CN" altLang="en-US" sz="2400">
                <a:latin typeface="隶书" pitchFamily="49" charset="-122"/>
              </a:rPr>
              <a:t>为立即数。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、指令影响标志寄存器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中的：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SUB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BL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AL←AL-BL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SUB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45H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AL←AL-45H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SBB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3457H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AX←AX-3457H-CF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SBB DA[SI]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DS:[SI+DA]←DS:[SI+DA]-DX-CF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SUB BYTE PTR [BP]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4FH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SS:[BP]←SS:[BP]-4FH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减一指令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(DEC)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DEC </a:t>
            </a:r>
            <a:r>
              <a:rPr lang="en-US" altLang="zh-CN" sz="2400">
                <a:latin typeface="隶书" pitchFamily="49" charset="-122"/>
              </a:rPr>
              <a:t>dest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dest←dest-1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目标操作数内容减一。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、可以进行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字操作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字节操作</a:t>
            </a:r>
            <a:r>
              <a:rPr lang="zh-CN" altLang="en-US" sz="2400">
                <a:latin typeface="隶书" pitchFamily="49" charset="-122"/>
              </a:rPr>
              <a:t>，操作数可以是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>
                <a:latin typeface="隶书" pitchFamily="49" charset="-122"/>
              </a:rPr>
              <a:t>，但不能是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、指令影响标志寄存器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中的：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DEC AL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AL←AL-1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DEC BX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BX←BX-1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DEC DATA[DI]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DS:[DATA+DI]←DS:[DATA+DI]-1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DEC DATA[BP][SI]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SS:[BP+SI+DATA]←SS:[BP+SI+DATA]-1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539750" y="333375"/>
            <a:ext cx="8135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隶书" pitchFamily="49" charset="-122"/>
              </a:rPr>
              <a:t>例：实现将</a:t>
            </a:r>
            <a:r>
              <a:rPr kumimoji="1" lang="en-US" altLang="zh-CN" sz="2400">
                <a:latin typeface="隶书" pitchFamily="49" charset="-122"/>
              </a:rPr>
              <a:t>AREA1</a:t>
            </a:r>
            <a:r>
              <a:rPr kumimoji="1" lang="zh-CN" altLang="en-US" sz="2400">
                <a:latin typeface="隶书" pitchFamily="49" charset="-122"/>
              </a:rPr>
              <a:t>开始的</a:t>
            </a:r>
            <a:r>
              <a:rPr kumimoji="1" lang="en-US" altLang="zh-CN" sz="2400">
                <a:latin typeface="隶书" pitchFamily="49" charset="-122"/>
              </a:rPr>
              <a:t>100</a:t>
            </a:r>
            <a:r>
              <a:rPr kumimoji="1" lang="zh-CN" altLang="en-US" sz="2400">
                <a:latin typeface="隶书" pitchFamily="49" charset="-122"/>
              </a:rPr>
              <a:t>个数据传送到</a:t>
            </a:r>
            <a:r>
              <a:rPr kumimoji="1" lang="en-US" altLang="zh-CN" sz="2400">
                <a:latin typeface="隶书" pitchFamily="49" charset="-122"/>
              </a:rPr>
              <a:t>AREA2</a:t>
            </a:r>
            <a:r>
              <a:rPr kumimoji="1" lang="zh-CN" altLang="en-US" sz="2400">
                <a:latin typeface="隶书" pitchFamily="49" charset="-122"/>
              </a:rPr>
              <a:t>开始的单元。</a:t>
            </a:r>
          </a:p>
        </p:txBody>
      </p:sp>
      <p:grpSp>
        <p:nvGrpSpPr>
          <p:cNvPr id="63491" name="Group 20"/>
          <p:cNvGrpSpPr>
            <a:grpSpLocks/>
          </p:cNvGrpSpPr>
          <p:nvPr/>
        </p:nvGrpSpPr>
        <p:grpSpPr bwMode="auto">
          <a:xfrm>
            <a:off x="3708400" y="981075"/>
            <a:ext cx="5181600" cy="2417763"/>
            <a:chOff x="2336" y="618"/>
            <a:chExt cx="3264" cy="1523"/>
          </a:xfrm>
        </p:grpSpPr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995" y="1135"/>
              <a:ext cx="689" cy="1006"/>
            </a:xfrm>
            <a:prstGeom prst="rect">
              <a:avLst/>
            </a:prstGeom>
            <a:gradFill rotWithShape="0">
              <a:gsLst>
                <a:gs pos="0">
                  <a:srgbClr val="66FF33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4821" y="1108"/>
              <a:ext cx="719" cy="1006"/>
            </a:xfrm>
            <a:prstGeom prst="rect">
              <a:avLst/>
            </a:prstGeom>
            <a:gradFill rotWithShape="0">
              <a:gsLst>
                <a:gs pos="0">
                  <a:srgbClr val="FF99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…</a:t>
              </a:r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2336" y="1071"/>
              <a:ext cx="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  <a:ea typeface="楷体_GB2312" pitchFamily="49" charset="-122"/>
                </a:rPr>
                <a:t>AREA1:</a:t>
              </a:r>
            </a:p>
          </p:txBody>
        </p:sp>
        <p:sp>
          <p:nvSpPr>
            <p:cNvPr id="63497" name="Text Box 9"/>
            <p:cNvSpPr txBox="1">
              <a:spLocks noChangeArrowheads="1"/>
            </p:cNvSpPr>
            <p:nvPr/>
          </p:nvSpPr>
          <p:spPr bwMode="auto">
            <a:xfrm>
              <a:off x="4172" y="1048"/>
              <a:ext cx="7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kumimoji="1" lang="en-US" altLang="zh-CN" sz="2000" b="1">
                  <a:latin typeface="Times New Roman" pitchFamily="18" charset="0"/>
                  <a:ea typeface="楷体_GB2312" pitchFamily="49" charset="-122"/>
                </a:rPr>
                <a:t>AREA2:</a:t>
              </a:r>
            </a:p>
          </p:txBody>
        </p:sp>
        <p:sp>
          <p:nvSpPr>
            <p:cNvPr id="63498" name="Line 10"/>
            <p:cNvSpPr>
              <a:spLocks noChangeShapeType="1"/>
            </p:cNvSpPr>
            <p:nvPr/>
          </p:nvSpPr>
          <p:spPr bwMode="auto">
            <a:xfrm>
              <a:off x="2995" y="1271"/>
              <a:ext cx="6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Line 11"/>
            <p:cNvSpPr>
              <a:spLocks noChangeShapeType="1"/>
            </p:cNvSpPr>
            <p:nvPr/>
          </p:nvSpPr>
          <p:spPr bwMode="auto">
            <a:xfrm>
              <a:off x="4851" y="1298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0" name="Line 12"/>
            <p:cNvSpPr>
              <a:spLocks noChangeShapeType="1"/>
            </p:cNvSpPr>
            <p:nvPr/>
          </p:nvSpPr>
          <p:spPr bwMode="auto">
            <a:xfrm>
              <a:off x="3025" y="1434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Line 13"/>
            <p:cNvSpPr>
              <a:spLocks noChangeShapeType="1"/>
            </p:cNvSpPr>
            <p:nvPr/>
          </p:nvSpPr>
          <p:spPr bwMode="auto">
            <a:xfrm>
              <a:off x="4851" y="1488"/>
              <a:ext cx="6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2" name="Line 14"/>
            <p:cNvSpPr>
              <a:spLocks noChangeShapeType="1"/>
            </p:cNvSpPr>
            <p:nvPr/>
          </p:nvSpPr>
          <p:spPr bwMode="auto">
            <a:xfrm flipV="1">
              <a:off x="2995" y="2005"/>
              <a:ext cx="6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3" name="Line 15"/>
            <p:cNvSpPr>
              <a:spLocks noChangeShapeType="1"/>
            </p:cNvSpPr>
            <p:nvPr/>
          </p:nvSpPr>
          <p:spPr bwMode="auto">
            <a:xfrm>
              <a:off x="4821" y="2005"/>
              <a:ext cx="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AutoShape 16"/>
            <p:cNvSpPr>
              <a:spLocks noChangeArrowheads="1"/>
            </p:cNvSpPr>
            <p:nvPr/>
          </p:nvSpPr>
          <p:spPr bwMode="auto">
            <a:xfrm>
              <a:off x="3175" y="618"/>
              <a:ext cx="2425" cy="571"/>
            </a:xfrm>
            <a:prstGeom prst="curvedDownArrow">
              <a:avLst>
                <a:gd name="adj1" fmla="val 81695"/>
                <a:gd name="adj2" fmla="val 166633"/>
                <a:gd name="adj3" fmla="val 33333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3354" y="863"/>
              <a:ext cx="9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100</a:t>
              </a:r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个数据</a:t>
              </a:r>
            </a:p>
          </p:txBody>
        </p:sp>
      </p:grpSp>
      <p:sp>
        <p:nvSpPr>
          <p:cNvPr id="63492" name="Rectangle 18"/>
          <p:cNvSpPr>
            <a:spLocks noChangeArrowheads="1"/>
          </p:cNvSpPr>
          <p:nvPr/>
        </p:nvSpPr>
        <p:spPr bwMode="auto">
          <a:xfrm>
            <a:off x="3851275" y="3644900"/>
            <a:ext cx="507682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>
                <a:latin typeface="隶书" pitchFamily="49" charset="-122"/>
              </a:rPr>
              <a:t>方法：</a:t>
            </a:r>
          </a:p>
          <a:p>
            <a:r>
              <a:rPr kumimoji="1" lang="en-US" altLang="zh-CN" sz="2400">
                <a:latin typeface="隶书" pitchFamily="49" charset="-122"/>
              </a:rPr>
              <a:t>1</a:t>
            </a:r>
            <a:r>
              <a:rPr kumimoji="1" lang="zh-CN" altLang="en-US" sz="2400">
                <a:latin typeface="隶书" pitchFamily="49" charset="-122"/>
              </a:rPr>
              <a:t>、可以用</a:t>
            </a:r>
            <a:r>
              <a:rPr kumimoji="1" lang="en-US" altLang="zh-CN" sz="2400">
                <a:latin typeface="隶书" pitchFamily="49" charset="-122"/>
              </a:rPr>
              <a:t>200</a:t>
            </a:r>
            <a:r>
              <a:rPr kumimoji="1" lang="zh-CN" altLang="en-US" sz="2400">
                <a:latin typeface="隶书" pitchFamily="49" charset="-122"/>
              </a:rPr>
              <a:t>条</a:t>
            </a:r>
            <a:r>
              <a:rPr kumimoji="1" lang="en-US" altLang="zh-CN" sz="2400">
                <a:latin typeface="隶书" pitchFamily="49" charset="-122"/>
              </a:rPr>
              <a:t>MOV</a:t>
            </a:r>
            <a:r>
              <a:rPr kumimoji="1" lang="zh-CN" altLang="en-US" sz="2400">
                <a:latin typeface="隶书" pitchFamily="49" charset="-122"/>
              </a:rPr>
              <a:t>指令来完成</a:t>
            </a:r>
            <a:r>
              <a:rPr kumimoji="1" lang="en-US" altLang="zh-CN" sz="2400">
                <a:latin typeface="隶书" pitchFamily="49" charset="-122"/>
              </a:rPr>
              <a:t>100</a:t>
            </a:r>
            <a:r>
              <a:rPr kumimoji="1" lang="zh-CN" altLang="en-US" sz="2400">
                <a:latin typeface="隶书" pitchFamily="49" charset="-122"/>
              </a:rPr>
              <a:t>个数据传送，指令操作重复，每个数据传送后的地址是变化的。</a:t>
            </a:r>
          </a:p>
          <a:p>
            <a:r>
              <a:rPr kumimoji="1" lang="en-US" altLang="zh-CN" sz="2400">
                <a:latin typeface="隶书" pitchFamily="49" charset="-122"/>
              </a:rPr>
              <a:t>2</a:t>
            </a:r>
            <a:r>
              <a:rPr kumimoji="1" lang="zh-CN" altLang="en-US" sz="2400">
                <a:latin typeface="隶书" pitchFamily="49" charset="-122"/>
              </a:rPr>
              <a:t>、可以利用循环，每循环一次要修改地址</a:t>
            </a:r>
            <a:r>
              <a:rPr kumimoji="1" lang="en-US" altLang="zh-CN" sz="2400">
                <a:latin typeface="隶书" pitchFamily="49" charset="-122"/>
              </a:rPr>
              <a:t>(</a:t>
            </a:r>
            <a:r>
              <a:rPr kumimoji="1" lang="zh-CN" altLang="en-US" sz="2400">
                <a:latin typeface="隶书" pitchFamily="49" charset="-122"/>
              </a:rPr>
              <a:t>源地址和目的地址</a:t>
            </a:r>
            <a:r>
              <a:rPr kumimoji="1" lang="en-US" altLang="zh-CN" sz="2400">
                <a:latin typeface="隶书" pitchFamily="49" charset="-122"/>
              </a:rPr>
              <a:t>)</a:t>
            </a:r>
            <a:r>
              <a:rPr kumimoji="1" lang="zh-CN" altLang="en-US" sz="2400">
                <a:latin typeface="隶书" pitchFamily="49" charset="-122"/>
              </a:rPr>
              <a:t>。必须把地址放在寄存器当中，用</a:t>
            </a:r>
            <a:r>
              <a:rPr kumimoji="1" lang="zh-CN" altLang="en-US" sz="2400">
                <a:solidFill>
                  <a:srgbClr val="0000FF"/>
                </a:solidFill>
                <a:latin typeface="隶书" pitchFamily="49" charset="-122"/>
              </a:rPr>
              <a:t>寄存器间接寻址来寻找操作数。</a:t>
            </a:r>
          </a:p>
        </p:txBody>
      </p:sp>
      <p:sp>
        <p:nvSpPr>
          <p:cNvPr id="318483" name="Rectangle 19"/>
          <p:cNvSpPr>
            <a:spLocks noChangeArrowheads="1"/>
          </p:cNvSpPr>
          <p:nvPr/>
        </p:nvSpPr>
        <p:spPr bwMode="auto">
          <a:xfrm>
            <a:off x="250825" y="908050"/>
            <a:ext cx="3529013" cy="438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	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…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 LEA SI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AREA1</a:t>
            </a:r>
          </a:p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 LEA DI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AREA2</a:t>
            </a:r>
          </a:p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 MOV CX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64H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CC3300"/>
                </a:solidFill>
                <a:latin typeface="隶书" pitchFamily="49" charset="-122"/>
              </a:rPr>
              <a:t>AGAIN:</a:t>
            </a:r>
          </a:p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 MOV AL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[SI]</a:t>
            </a:r>
          </a:p>
          <a:p>
            <a:pPr>
              <a:defRPr/>
            </a:pPr>
            <a:r>
              <a:rPr kumimoji="1" lang="en-US" altLang="zh-CN" sz="2400">
                <a:latin typeface="隶书" pitchFamily="49" charset="-122"/>
              </a:rPr>
              <a:t> MOV [DI]</a:t>
            </a:r>
            <a:r>
              <a:rPr kumimoji="1" lang="zh-CN" altLang="en-US" sz="2400">
                <a:latin typeface="隶书" pitchFamily="49" charset="-122"/>
              </a:rPr>
              <a:t>，</a:t>
            </a:r>
            <a:r>
              <a:rPr kumimoji="1" lang="en-US" altLang="zh-CN" sz="2400">
                <a:latin typeface="隶书" pitchFamily="49" charset="-122"/>
              </a:rPr>
              <a:t>AL</a:t>
            </a:r>
          </a:p>
          <a:p>
            <a:pPr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INC SI</a:t>
            </a: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；修改地址指针</a:t>
            </a:r>
          </a:p>
          <a:p>
            <a:pPr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INC DI</a:t>
            </a: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；修改地址指针</a:t>
            </a:r>
          </a:p>
          <a:p>
            <a:pPr>
              <a:defRPr/>
            </a:pP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DEC CX</a:t>
            </a:r>
            <a:r>
              <a:rPr kumimoji="1" lang="zh-CN" altLang="en-US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；修改个数</a:t>
            </a:r>
          </a:p>
          <a:p>
            <a:pPr>
              <a:defRPr/>
            </a:pPr>
            <a:r>
              <a:rPr kumimoji="1" lang="zh-CN" altLang="en-US" sz="2400">
                <a:latin typeface="隶书" pitchFamily="49" charset="-122"/>
              </a:rPr>
              <a:t> </a:t>
            </a:r>
            <a:r>
              <a:rPr kumimoji="1" lang="en-US" altLang="zh-CN" sz="2400">
                <a:latin typeface="隶书" pitchFamily="49" charset="-122"/>
              </a:rPr>
              <a:t>JNZ </a:t>
            </a:r>
            <a:r>
              <a:rPr kumimoji="1" lang="en-US" altLang="zh-CN" sz="2400">
                <a:solidFill>
                  <a:srgbClr val="CC3300"/>
                </a:solidFill>
                <a:latin typeface="隶书" pitchFamily="49" charset="-122"/>
              </a:rPr>
              <a:t>AGAIN</a:t>
            </a:r>
          </a:p>
          <a:p>
            <a:pPr>
              <a:defRPr/>
            </a:pPr>
            <a:r>
              <a:rPr kumimoji="1" lang="en-US" altLang="zh-CN" sz="1800">
                <a:latin typeface="Times New Roman" pitchFamily="18" charset="0"/>
                <a:ea typeface="宋体" pitchFamily="2" charset="-122"/>
              </a:rPr>
              <a:t>	</a:t>
            </a:r>
            <a:r>
              <a:rPr kumimoji="1" lang="en-US" altLang="zh-CN" sz="1800" b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</a:rPr>
              <a:t>…</a:t>
            </a:r>
            <a:endParaRPr kumimoji="1"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求补指令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(NEG)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NEG </a:t>
            </a:r>
            <a:r>
              <a:rPr lang="en-US" altLang="zh-CN" sz="2400">
                <a:latin typeface="隶书" pitchFamily="49" charset="-122"/>
              </a:rPr>
              <a:t>dest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dest←0-dest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0</a:t>
            </a:r>
            <a:r>
              <a:rPr lang="zh-CN" altLang="en-US" sz="2400">
                <a:latin typeface="隶书" pitchFamily="49" charset="-122"/>
              </a:rPr>
              <a:t>减去目标操作数，即对目标操作数求补。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、操作数可以是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>
                <a:latin typeface="隶书" pitchFamily="49" charset="-122"/>
              </a:rPr>
              <a:t>，但不能是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、指令影响标志寄存器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中的：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01H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AL←01H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NEG AL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AL←0-01H=FFH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1/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en-US" altLang="zh-CN" sz="2400">
                <a:latin typeface="隶书" pitchFamily="49" charset="-122"/>
              </a:rPr>
              <a:t>=0/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en-US" altLang="zh-CN" sz="2400">
                <a:latin typeface="隶书" pitchFamily="49" charset="-122"/>
              </a:rPr>
              <a:t>=1/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en-US" altLang="zh-CN" sz="2400">
                <a:latin typeface="隶书" pitchFamily="49" charset="-122"/>
              </a:rPr>
              <a:t>=1/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en-US" altLang="zh-CN" sz="2400">
                <a:latin typeface="隶书" pitchFamily="49" charset="-122"/>
              </a:rPr>
              <a:t>=1/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en-US" altLang="zh-CN" sz="2400">
                <a:latin typeface="隶书" pitchFamily="49" charset="-122"/>
              </a:rPr>
              <a:t>=0</a:t>
            </a:r>
          </a:p>
          <a:p>
            <a:pPr>
              <a:defRPr/>
            </a:pPr>
            <a:endParaRPr lang="en-US" altLang="zh-CN" sz="240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NEG</a:t>
            </a:r>
            <a:r>
              <a:rPr lang="zh-CN" altLang="en-US" sz="2400">
                <a:latin typeface="隶书" pitchFamily="49" charset="-122"/>
              </a:rPr>
              <a:t>指令常用于求绝对值：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TEST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8000H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JZ </a:t>
            </a:r>
            <a:r>
              <a:rPr lang="en-US" altLang="zh-CN" sz="2400">
                <a:solidFill>
                  <a:srgbClr val="CC3300"/>
                </a:solidFill>
                <a:latin typeface="隶书" pitchFamily="49" charset="-122"/>
              </a:rPr>
              <a:t>NEXT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NEG AX</a:t>
            </a:r>
          </a:p>
          <a:p>
            <a:pPr>
              <a:defRPr/>
            </a:pPr>
            <a:r>
              <a:rPr lang="en-US" altLang="zh-CN" sz="2400">
                <a:solidFill>
                  <a:srgbClr val="CC3300"/>
                </a:solidFill>
                <a:latin typeface="隶书" pitchFamily="49" charset="-122"/>
              </a:rPr>
              <a:t>NEXT</a:t>
            </a:r>
            <a:r>
              <a:rPr lang="zh-CN" altLang="en-US" sz="2400">
                <a:solidFill>
                  <a:srgbClr val="CC3300"/>
                </a:solidFill>
                <a:latin typeface="隶书" pitchFamily="49" charset="-122"/>
              </a:rPr>
              <a:t>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</a:t>
            </a:r>
            <a:r>
              <a:rPr lang="en-US" altLang="zh-CN" sz="2400">
                <a:latin typeface="隶书" pitchFamily="49" charset="-122"/>
              </a:rPr>
              <a:t>HLT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比较指令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(CMP)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468313" y="739775"/>
            <a:ext cx="8496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CMP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dest-src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执行减法操作，但不保存结果，操作影响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中的标志位。利用条件转移指令，根据比较结果选择不同的程序分支。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、操作数可以是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源操作数</a:t>
            </a:r>
            <a:r>
              <a:rPr lang="zh-CN" altLang="en-US" sz="2400" dirty="0">
                <a:latin typeface="隶书" pitchFamily="49" charset="-122"/>
              </a:rPr>
              <a:t>还可以是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latin typeface="隶书" pitchFamily="49" charset="-122"/>
              </a:rPr>
              <a:t>。操作不影响源、目标操作数的值。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、指令影响标志寄存器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中的：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CMP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0AH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AL-OAH 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内容不变，但影响标志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      ；位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CMP [BP]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FOA9H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SS:[BP]-FOA9H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[BP]</a:t>
            </a:r>
            <a:r>
              <a:rPr lang="zh-CN" altLang="en-US" sz="2400" dirty="0">
                <a:latin typeface="隶书" pitchFamily="49" charset="-122"/>
              </a:rPr>
              <a:t>不变，但影响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      ；标志位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CMP BX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DX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BX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DX</a:t>
            </a:r>
            <a:r>
              <a:rPr lang="zh-CN" altLang="en-US" sz="2400" dirty="0">
                <a:latin typeface="隶书" pitchFamily="49" charset="-122"/>
              </a:rPr>
              <a:t>不变，但影响标志位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CMP DATA[BP][SI]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SS:[DATA+BP+SI]-AX</a:t>
            </a:r>
            <a:r>
              <a:rPr lang="zh-CN" altLang="en-US" sz="2400" dirty="0">
                <a:latin typeface="隶书" pitchFamily="49" charset="-122"/>
              </a:rPr>
              <a:t>，内容不变，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        ；但影响标志位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539750" y="29527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乘法指令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(MUL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IMUL)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468313" y="727075"/>
            <a:ext cx="84963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MUL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IMUL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R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M</a:t>
            </a:r>
            <a:r>
              <a:rPr lang="zh-CN" altLang="en-US" sz="2400" dirty="0">
                <a:latin typeface="隶书" pitchFamily="49" charset="-122"/>
              </a:rPr>
              <a:t>，但不能是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、指令影响标志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zh-CN" altLang="en-US" sz="2400" dirty="0">
                <a:latin typeface="隶书" pitchFamily="49" charset="-122"/>
              </a:rPr>
              <a:t>而</a:t>
            </a:r>
            <a:r>
              <a:rPr lang="en-US" altLang="zh-CN" sz="2400" dirty="0">
                <a:latin typeface="隶书" pitchFamily="49" charset="-122"/>
              </a:rPr>
              <a:t>AF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ZF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SF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PF</a:t>
            </a:r>
            <a:r>
              <a:rPr lang="zh-CN" altLang="en-US" sz="2400" dirty="0">
                <a:latin typeface="隶书" pitchFamily="49" charset="-122"/>
              </a:rPr>
              <a:t>为不确定。</a:t>
            </a:r>
          </a:p>
        </p:txBody>
      </p:sp>
      <p:graphicFrame>
        <p:nvGraphicFramePr>
          <p:cNvPr id="321553" name="Group 17"/>
          <p:cNvGraphicFramePr>
            <a:graphicFrameLocks noGrp="1"/>
          </p:cNvGraphicFramePr>
          <p:nvPr/>
        </p:nvGraphicFramePr>
        <p:xfrm>
          <a:off x="2773363" y="1322388"/>
          <a:ext cx="1366837" cy="4572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563" name="Group 27"/>
          <p:cNvGraphicFramePr>
            <a:graphicFrameLocks noGrp="1"/>
          </p:cNvGraphicFramePr>
          <p:nvPr/>
        </p:nvGraphicFramePr>
        <p:xfrm>
          <a:off x="2773363" y="1825625"/>
          <a:ext cx="1366837" cy="4572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R/M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573" name="Group 37"/>
          <p:cNvGraphicFramePr>
            <a:graphicFrameLocks noGrp="1"/>
          </p:cNvGraphicFramePr>
          <p:nvPr/>
        </p:nvGraphicFramePr>
        <p:xfrm>
          <a:off x="6661150" y="1825625"/>
          <a:ext cx="1366838" cy="457200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16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R/M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574" name="Group 38"/>
          <p:cNvGraphicFramePr>
            <a:graphicFrameLocks noGrp="1"/>
          </p:cNvGraphicFramePr>
          <p:nvPr/>
        </p:nvGraphicFramePr>
        <p:xfrm>
          <a:off x="6661150" y="1322388"/>
          <a:ext cx="1366838" cy="457200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88" name="Line 44"/>
          <p:cNvSpPr>
            <a:spLocks noChangeShapeType="1"/>
          </p:cNvSpPr>
          <p:nvPr/>
        </p:nvSpPr>
        <p:spPr bwMode="auto">
          <a:xfrm>
            <a:off x="1187450" y="2330450"/>
            <a:ext cx="30956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89" name="Line 45"/>
          <p:cNvSpPr>
            <a:spLocks noChangeShapeType="1"/>
          </p:cNvSpPr>
          <p:nvPr/>
        </p:nvSpPr>
        <p:spPr bwMode="auto">
          <a:xfrm>
            <a:off x="5003800" y="2330450"/>
            <a:ext cx="3240088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21582" name="Group 46"/>
          <p:cNvGraphicFramePr>
            <a:graphicFrameLocks noGrp="1"/>
          </p:cNvGraphicFramePr>
          <p:nvPr/>
        </p:nvGraphicFramePr>
        <p:xfrm>
          <a:off x="2771775" y="2379663"/>
          <a:ext cx="1366838" cy="457200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588" name="Group 52"/>
          <p:cNvGraphicFramePr>
            <a:graphicFrameLocks noGrp="1"/>
          </p:cNvGraphicFramePr>
          <p:nvPr/>
        </p:nvGraphicFramePr>
        <p:xfrm>
          <a:off x="1331913" y="2379663"/>
          <a:ext cx="1366837" cy="4572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02" name="Text Box 58"/>
          <p:cNvSpPr txBox="1">
            <a:spLocks noChangeArrowheads="1"/>
          </p:cNvSpPr>
          <p:nvPr/>
        </p:nvSpPr>
        <p:spPr bwMode="auto">
          <a:xfrm>
            <a:off x="1763713" y="1827213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49" charset="-122"/>
              </a:rPr>
              <a:t>X</a:t>
            </a:r>
          </a:p>
        </p:txBody>
      </p:sp>
      <p:graphicFrame>
        <p:nvGraphicFramePr>
          <p:cNvPr id="321595" name="Group 59"/>
          <p:cNvGraphicFramePr>
            <a:graphicFrameLocks noGrp="1"/>
          </p:cNvGraphicFramePr>
          <p:nvPr/>
        </p:nvGraphicFramePr>
        <p:xfrm>
          <a:off x="6661150" y="2379663"/>
          <a:ext cx="1366838" cy="457200"/>
        </p:xfrm>
        <a:graphic>
          <a:graphicData uri="http://schemas.openxmlformats.org/drawingml/2006/table">
            <a:tbl>
              <a:tblPr/>
              <a:tblGrid>
                <a:gridCol w="136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1601" name="Group 65"/>
          <p:cNvGraphicFramePr>
            <a:graphicFrameLocks noGrp="1"/>
          </p:cNvGraphicFramePr>
          <p:nvPr/>
        </p:nvGraphicFramePr>
        <p:xfrm>
          <a:off x="5221288" y="2379663"/>
          <a:ext cx="1366837" cy="457200"/>
        </p:xfrm>
        <a:graphic>
          <a:graphicData uri="http://schemas.openxmlformats.org/drawingml/2006/table">
            <a:tbl>
              <a:tblPr/>
              <a:tblGrid>
                <a:gridCol w="136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15" name="Text Box 71"/>
          <p:cNvSpPr txBox="1">
            <a:spLocks noChangeArrowheads="1"/>
          </p:cNvSpPr>
          <p:nvPr/>
        </p:nvSpPr>
        <p:spPr bwMode="auto">
          <a:xfrm>
            <a:off x="5649913" y="1827213"/>
            <a:ext cx="43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隶书" pitchFamily="49" charset="-122"/>
              </a:rPr>
              <a:t>X</a:t>
            </a:r>
          </a:p>
        </p:txBody>
      </p:sp>
      <p:graphicFrame>
        <p:nvGraphicFramePr>
          <p:cNvPr id="321639" name="Group 103"/>
          <p:cNvGraphicFramePr>
            <a:graphicFrameLocks noGrp="1"/>
          </p:cNvGraphicFramePr>
          <p:nvPr/>
        </p:nvGraphicFramePr>
        <p:xfrm>
          <a:off x="684213" y="4311650"/>
          <a:ext cx="7991475" cy="2395728"/>
        </p:xfrm>
        <a:graphic>
          <a:graphicData uri="http://schemas.openxmlformats.org/drawingml/2006/table">
            <a:tbl>
              <a:tblPr/>
              <a:tblGrid>
                <a:gridCol w="353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0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对于无符号数乘法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MUL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AH=O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DX=0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AH≠0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DX≠0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CF=OF=1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对于有符号数乘法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IMUL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正数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AH=O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DX=O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AH≠0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DX≠0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负数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AH=0FFH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DX=OFFFFH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AH≠0FFH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DX≠0FFFFH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时：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  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CF=OF=1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ChangeArrowheads="1"/>
          </p:cNvSpPr>
          <p:nvPr/>
        </p:nvSpPr>
        <p:spPr bwMode="auto">
          <a:xfrm>
            <a:off x="684213" y="188913"/>
            <a:ext cx="7775575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0B4H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AL=B4H=180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11H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BL=11H=17</a:t>
            </a:r>
          </a:p>
          <a:p>
            <a:r>
              <a:rPr lang="en-US" altLang="zh-CN" sz="2400">
                <a:latin typeface="隶书" pitchFamily="49" charset="-122"/>
              </a:rPr>
              <a:t>MUL BL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AX=OBF4H=3060</a:t>
            </a:r>
          </a:p>
          <a:p>
            <a:r>
              <a:rPr lang="en-US" altLang="zh-CN" sz="2400">
                <a:latin typeface="隶书" pitchFamily="49" charset="-122"/>
              </a:rPr>
              <a:t>       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OF=CF=1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高</a:t>
            </a:r>
            <a:r>
              <a:rPr lang="en-US" altLang="zh-CN" sz="24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位不为</a:t>
            </a:r>
            <a:r>
              <a:rPr lang="en-US" altLang="zh-CN" sz="2400">
                <a:latin typeface="隶书" pitchFamily="49" charset="-122"/>
              </a:rPr>
              <a:t>0</a:t>
            </a:r>
          </a:p>
          <a:p>
            <a:endParaRPr lang="en-US" altLang="zh-CN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0B4H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AL=B4H=</a:t>
            </a:r>
            <a:r>
              <a:rPr lang="zh-CN" altLang="en-US" sz="2400">
                <a:latin typeface="隶书" pitchFamily="49" charset="-122"/>
              </a:rPr>
              <a:t>－</a:t>
            </a:r>
            <a:r>
              <a:rPr lang="en-US" altLang="zh-CN" sz="2400">
                <a:latin typeface="隶书" pitchFamily="49" charset="-122"/>
              </a:rPr>
              <a:t>76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11H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BL=11H=17</a:t>
            </a:r>
          </a:p>
          <a:p>
            <a:r>
              <a:rPr lang="en-US" altLang="zh-CN" sz="2400">
                <a:latin typeface="隶书" pitchFamily="49" charset="-122"/>
              </a:rPr>
              <a:t>IMUL BL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AX=FAF4H=</a:t>
            </a:r>
            <a:r>
              <a:rPr lang="zh-CN" altLang="en-US" sz="2400">
                <a:latin typeface="隶书" pitchFamily="49" charset="-122"/>
              </a:rPr>
              <a:t>－</a:t>
            </a:r>
            <a:r>
              <a:rPr lang="en-US" altLang="zh-CN" sz="2400">
                <a:latin typeface="隶书" pitchFamily="49" charset="-122"/>
              </a:rPr>
              <a:t>1292</a:t>
            </a:r>
          </a:p>
          <a:p>
            <a:r>
              <a:rPr lang="en-US" altLang="zh-CN" sz="2400">
                <a:latin typeface="隶书" pitchFamily="49" charset="-122"/>
              </a:rPr>
              <a:t>       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OF=CF=1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高</a:t>
            </a:r>
            <a:r>
              <a:rPr lang="en-US" altLang="zh-CN" sz="2400">
                <a:latin typeface="隶书" pitchFamily="49" charset="-122"/>
              </a:rPr>
              <a:t>8</a:t>
            </a:r>
            <a:r>
              <a:rPr lang="zh-CN" altLang="en-US" sz="2400">
                <a:latin typeface="隶书" pitchFamily="49" charset="-122"/>
              </a:rPr>
              <a:t>位含有效数字</a:t>
            </a:r>
          </a:p>
          <a:p>
            <a:endParaRPr lang="zh-CN" altLang="en-US" sz="2400"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乘法指令影响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标志：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MUL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指令</a:t>
            </a:r>
            <a:r>
              <a:rPr lang="en-US" altLang="zh-CN" sz="2400"/>
              <a:t>——</a:t>
            </a:r>
            <a:r>
              <a:rPr lang="zh-CN" altLang="en-US" sz="2400">
                <a:latin typeface="隶书" pitchFamily="49" charset="-122"/>
              </a:rPr>
              <a:t>若乘积的高一半（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en-US" altLang="zh-CN" sz="2400">
                <a:latin typeface="隶书" pitchFamily="49" charset="-122"/>
              </a:rPr>
              <a:t>DX</a:t>
            </a:r>
            <a:r>
              <a:rPr lang="zh-CN" altLang="en-US" sz="2400">
                <a:latin typeface="隶书" pitchFamily="49" charset="-122"/>
              </a:rPr>
              <a:t>）为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zh-CN" altLang="en-US" sz="2400">
                <a:latin typeface="隶书" pitchFamily="49" charset="-122"/>
              </a:rPr>
              <a:t>，则</a:t>
            </a:r>
            <a:r>
              <a:rPr lang="en-US" altLang="zh-CN" sz="2400">
                <a:latin typeface="隶书" pitchFamily="49" charset="-122"/>
              </a:rPr>
              <a:t>OF=CF=0</a:t>
            </a:r>
            <a:r>
              <a:rPr lang="zh-CN" altLang="en-US" sz="2400">
                <a:latin typeface="隶书" pitchFamily="49" charset="-122"/>
              </a:rPr>
              <a:t>；否则</a:t>
            </a:r>
            <a:r>
              <a:rPr lang="en-US" altLang="zh-CN" sz="2400">
                <a:latin typeface="隶书" pitchFamily="49" charset="-122"/>
              </a:rPr>
              <a:t>OF=CF=1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IMUL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指令</a:t>
            </a:r>
            <a:r>
              <a:rPr lang="en-US" altLang="zh-CN" sz="2400"/>
              <a:t>——</a:t>
            </a:r>
            <a:r>
              <a:rPr lang="zh-CN" altLang="en-US" sz="2400">
                <a:latin typeface="隶书" pitchFamily="49" charset="-122"/>
              </a:rPr>
              <a:t>若乘积的高一半是低一半的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符号扩展</a:t>
            </a:r>
            <a:r>
              <a:rPr lang="zh-CN" altLang="en-US" sz="2400">
                <a:latin typeface="隶书" pitchFamily="49" charset="-122"/>
              </a:rPr>
              <a:t>，则</a:t>
            </a:r>
            <a:r>
              <a:rPr lang="en-US" altLang="zh-CN" sz="2400">
                <a:latin typeface="隶书" pitchFamily="49" charset="-122"/>
              </a:rPr>
              <a:t>OF=CF=0</a:t>
            </a:r>
            <a:r>
              <a:rPr lang="zh-CN" altLang="en-US" sz="2400">
                <a:latin typeface="隶书" pitchFamily="49" charset="-122"/>
              </a:rPr>
              <a:t>；否则</a:t>
            </a:r>
            <a:r>
              <a:rPr lang="en-US" altLang="zh-CN" sz="2400">
                <a:latin typeface="隶书" pitchFamily="49" charset="-122"/>
              </a:rPr>
              <a:t>OF=CF=1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隶书" pitchFamily="49" charset="-122"/>
              </a:rPr>
              <a:t>乘法指令对其他状态标志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没有定义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539750" y="2365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除法指令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(DIV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IDIV)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571500" y="857250"/>
            <a:ext cx="7858125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DIV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IDIV 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；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R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M</a:t>
            </a:r>
            <a:r>
              <a:rPr lang="zh-CN" altLang="en-US" sz="2400" dirty="0">
                <a:latin typeface="隶书" pitchFamily="49" charset="-122"/>
              </a:rPr>
              <a:t>，但不能是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、对于有符号数，当被除数与除数符号相同时，商的符号为正；当被除数与除数符号不同时，商的符号为负，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余数的符号同被除数符号一致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、若除数为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，或商大于</a:t>
            </a:r>
            <a:r>
              <a:rPr lang="en-US" altLang="zh-CN" sz="2400" dirty="0">
                <a:latin typeface="隶书" pitchFamily="49" charset="-122"/>
              </a:rPr>
              <a:t>0FFH(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en-US" altLang="zh-CN" sz="2400" dirty="0">
                <a:latin typeface="隶书" pitchFamily="49" charset="-122"/>
              </a:rPr>
              <a:t>0FFFFH)</a:t>
            </a:r>
            <a:r>
              <a:rPr lang="zh-CN" altLang="en-US" sz="2400" dirty="0">
                <a:latin typeface="隶书" pitchFamily="49" charset="-122"/>
              </a:rPr>
              <a:t>，则</a:t>
            </a:r>
            <a:r>
              <a:rPr lang="en-US" altLang="zh-CN" sz="2400" dirty="0">
                <a:latin typeface="隶书" pitchFamily="49" charset="-122"/>
              </a:rPr>
              <a:t>CPU</a:t>
            </a:r>
            <a:r>
              <a:rPr lang="zh-CN" altLang="en-US" sz="2400" dirty="0">
                <a:latin typeface="隶书" pitchFamily="49" charset="-122"/>
              </a:rPr>
              <a:t>将会自动产生一个内部中断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除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中断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 marL="441325" indent="-441325">
              <a:defRPr/>
            </a:pP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、该指令对标志没有定义</a:t>
            </a:r>
          </a:p>
        </p:txBody>
      </p:sp>
      <p:grpSp>
        <p:nvGrpSpPr>
          <p:cNvPr id="68612" name="Group 87"/>
          <p:cNvGrpSpPr>
            <a:grpSpLocks/>
          </p:cNvGrpSpPr>
          <p:nvPr/>
        </p:nvGrpSpPr>
        <p:grpSpPr bwMode="auto">
          <a:xfrm>
            <a:off x="1619250" y="1492250"/>
            <a:ext cx="6121400" cy="1150938"/>
            <a:chOff x="1111" y="1979"/>
            <a:chExt cx="3856" cy="725"/>
          </a:xfrm>
        </p:grpSpPr>
        <p:sp>
          <p:nvSpPr>
            <p:cNvPr id="68613" name="Rectangle 7"/>
            <p:cNvSpPr>
              <a:spLocks noChangeArrowheads="1"/>
            </p:cNvSpPr>
            <p:nvPr/>
          </p:nvSpPr>
          <p:spPr bwMode="auto">
            <a:xfrm>
              <a:off x="3470" y="2009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AL</a:t>
              </a:r>
            </a:p>
          </p:txBody>
        </p:sp>
        <p:sp>
          <p:nvSpPr>
            <p:cNvPr id="68614" name="Line 8"/>
            <p:cNvSpPr>
              <a:spLocks noChangeShapeType="1"/>
            </p:cNvSpPr>
            <p:nvPr/>
          </p:nvSpPr>
          <p:spPr bwMode="auto">
            <a:xfrm>
              <a:off x="3470" y="200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9"/>
            <p:cNvSpPr>
              <a:spLocks noChangeShapeType="1"/>
            </p:cNvSpPr>
            <p:nvPr/>
          </p:nvSpPr>
          <p:spPr bwMode="auto">
            <a:xfrm>
              <a:off x="3470" y="229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10"/>
            <p:cNvSpPr>
              <a:spLocks noChangeShapeType="1"/>
            </p:cNvSpPr>
            <p:nvPr/>
          </p:nvSpPr>
          <p:spPr bwMode="auto">
            <a:xfrm>
              <a:off x="3470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11"/>
            <p:cNvSpPr>
              <a:spLocks noChangeShapeType="1"/>
            </p:cNvSpPr>
            <p:nvPr/>
          </p:nvSpPr>
          <p:spPr bwMode="auto">
            <a:xfrm>
              <a:off x="3969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Rectangle 13"/>
            <p:cNvSpPr>
              <a:spLocks noChangeArrowheads="1"/>
            </p:cNvSpPr>
            <p:nvPr/>
          </p:nvSpPr>
          <p:spPr bwMode="auto">
            <a:xfrm>
              <a:off x="1610" y="2009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AL</a:t>
              </a:r>
            </a:p>
          </p:txBody>
        </p:sp>
        <p:sp>
          <p:nvSpPr>
            <p:cNvPr id="68619" name="Line 14"/>
            <p:cNvSpPr>
              <a:spLocks noChangeShapeType="1"/>
            </p:cNvSpPr>
            <p:nvPr/>
          </p:nvSpPr>
          <p:spPr bwMode="auto">
            <a:xfrm>
              <a:off x="1610" y="200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Line 15"/>
            <p:cNvSpPr>
              <a:spLocks noChangeShapeType="1"/>
            </p:cNvSpPr>
            <p:nvPr/>
          </p:nvSpPr>
          <p:spPr bwMode="auto">
            <a:xfrm>
              <a:off x="1610" y="229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16"/>
            <p:cNvSpPr>
              <a:spLocks noChangeShapeType="1"/>
            </p:cNvSpPr>
            <p:nvPr/>
          </p:nvSpPr>
          <p:spPr bwMode="auto">
            <a:xfrm>
              <a:off x="1610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7"/>
            <p:cNvSpPr>
              <a:spLocks noChangeShapeType="1"/>
            </p:cNvSpPr>
            <p:nvPr/>
          </p:nvSpPr>
          <p:spPr bwMode="auto">
            <a:xfrm>
              <a:off x="2109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Rectangle 19"/>
            <p:cNvSpPr>
              <a:spLocks noChangeArrowheads="1"/>
            </p:cNvSpPr>
            <p:nvPr/>
          </p:nvSpPr>
          <p:spPr bwMode="auto">
            <a:xfrm>
              <a:off x="1111" y="2009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AH</a:t>
              </a:r>
            </a:p>
          </p:txBody>
        </p:sp>
        <p:sp>
          <p:nvSpPr>
            <p:cNvPr id="68624" name="Line 20"/>
            <p:cNvSpPr>
              <a:spLocks noChangeShapeType="1"/>
            </p:cNvSpPr>
            <p:nvPr/>
          </p:nvSpPr>
          <p:spPr bwMode="auto">
            <a:xfrm>
              <a:off x="1111" y="200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21"/>
            <p:cNvSpPr>
              <a:spLocks noChangeShapeType="1"/>
            </p:cNvSpPr>
            <p:nvPr/>
          </p:nvSpPr>
          <p:spPr bwMode="auto">
            <a:xfrm>
              <a:off x="1111" y="229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22"/>
            <p:cNvSpPr>
              <a:spLocks noChangeShapeType="1"/>
            </p:cNvSpPr>
            <p:nvPr/>
          </p:nvSpPr>
          <p:spPr bwMode="auto">
            <a:xfrm>
              <a:off x="1111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23"/>
            <p:cNvSpPr>
              <a:spLocks noChangeShapeType="1"/>
            </p:cNvSpPr>
            <p:nvPr/>
          </p:nvSpPr>
          <p:spPr bwMode="auto">
            <a:xfrm>
              <a:off x="1610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Rectangle 29"/>
            <p:cNvSpPr>
              <a:spLocks noChangeArrowheads="1"/>
            </p:cNvSpPr>
            <p:nvPr/>
          </p:nvSpPr>
          <p:spPr bwMode="auto">
            <a:xfrm>
              <a:off x="2335" y="2009"/>
              <a:ext cx="81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8</a:t>
              </a:r>
              <a:r>
                <a:rPr lang="zh-CN" altLang="en-US" sz="2400">
                  <a:latin typeface="隶书" pitchFamily="49" charset="-122"/>
                </a:rPr>
                <a:t>位</a:t>
              </a:r>
              <a:r>
                <a:rPr lang="en-US" altLang="zh-CN" sz="2400">
                  <a:latin typeface="隶书" pitchFamily="49" charset="-122"/>
                </a:rPr>
                <a:t>R/M</a:t>
              </a:r>
            </a:p>
          </p:txBody>
        </p:sp>
        <p:sp>
          <p:nvSpPr>
            <p:cNvPr id="68629" name="Line 30"/>
            <p:cNvSpPr>
              <a:spLocks noChangeShapeType="1"/>
            </p:cNvSpPr>
            <p:nvPr/>
          </p:nvSpPr>
          <p:spPr bwMode="auto">
            <a:xfrm>
              <a:off x="2335" y="2009"/>
              <a:ext cx="8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31"/>
            <p:cNvSpPr>
              <a:spLocks noChangeShapeType="1"/>
            </p:cNvSpPr>
            <p:nvPr/>
          </p:nvSpPr>
          <p:spPr bwMode="auto">
            <a:xfrm>
              <a:off x="2335" y="2296"/>
              <a:ext cx="8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32"/>
            <p:cNvSpPr>
              <a:spLocks noChangeShapeType="1"/>
            </p:cNvSpPr>
            <p:nvPr/>
          </p:nvSpPr>
          <p:spPr bwMode="auto">
            <a:xfrm>
              <a:off x="2335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33"/>
            <p:cNvSpPr>
              <a:spLocks noChangeShapeType="1"/>
            </p:cNvSpPr>
            <p:nvPr/>
          </p:nvSpPr>
          <p:spPr bwMode="auto">
            <a:xfrm>
              <a:off x="3152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39"/>
            <p:cNvSpPr>
              <a:spLocks noChangeShapeType="1"/>
            </p:cNvSpPr>
            <p:nvPr/>
          </p:nvSpPr>
          <p:spPr bwMode="auto">
            <a:xfrm flipH="1">
              <a:off x="2154" y="1979"/>
              <a:ext cx="91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40"/>
            <p:cNvSpPr>
              <a:spLocks noChangeShapeType="1"/>
            </p:cNvSpPr>
            <p:nvPr/>
          </p:nvSpPr>
          <p:spPr bwMode="auto">
            <a:xfrm>
              <a:off x="3198" y="211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41"/>
            <p:cNvSpPr>
              <a:spLocks noChangeShapeType="1"/>
            </p:cNvSpPr>
            <p:nvPr/>
          </p:nvSpPr>
          <p:spPr bwMode="auto">
            <a:xfrm>
              <a:off x="3198" y="216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Oval 42"/>
            <p:cNvSpPr>
              <a:spLocks noChangeArrowheads="1"/>
            </p:cNvSpPr>
            <p:nvPr/>
          </p:nvSpPr>
          <p:spPr bwMode="auto">
            <a:xfrm>
              <a:off x="4105" y="211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7" name="Oval 43"/>
            <p:cNvSpPr>
              <a:spLocks noChangeArrowheads="1"/>
            </p:cNvSpPr>
            <p:nvPr/>
          </p:nvSpPr>
          <p:spPr bwMode="auto">
            <a:xfrm>
              <a:off x="4196" y="211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8" name="Oval 44"/>
            <p:cNvSpPr>
              <a:spLocks noChangeArrowheads="1"/>
            </p:cNvSpPr>
            <p:nvPr/>
          </p:nvSpPr>
          <p:spPr bwMode="auto">
            <a:xfrm>
              <a:off x="4287" y="2114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9" name="Rectangle 46"/>
            <p:cNvSpPr>
              <a:spLocks noChangeArrowheads="1"/>
            </p:cNvSpPr>
            <p:nvPr/>
          </p:nvSpPr>
          <p:spPr bwMode="auto">
            <a:xfrm>
              <a:off x="4468" y="2009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AH</a:t>
              </a:r>
            </a:p>
          </p:txBody>
        </p:sp>
        <p:sp>
          <p:nvSpPr>
            <p:cNvPr id="68640" name="Line 47"/>
            <p:cNvSpPr>
              <a:spLocks noChangeShapeType="1"/>
            </p:cNvSpPr>
            <p:nvPr/>
          </p:nvSpPr>
          <p:spPr bwMode="auto">
            <a:xfrm>
              <a:off x="4468" y="200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48"/>
            <p:cNvSpPr>
              <a:spLocks noChangeShapeType="1"/>
            </p:cNvSpPr>
            <p:nvPr/>
          </p:nvSpPr>
          <p:spPr bwMode="auto">
            <a:xfrm>
              <a:off x="4468" y="2296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Line 49"/>
            <p:cNvSpPr>
              <a:spLocks noChangeShapeType="1"/>
            </p:cNvSpPr>
            <p:nvPr/>
          </p:nvSpPr>
          <p:spPr bwMode="auto">
            <a:xfrm>
              <a:off x="4468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3" name="Line 50"/>
            <p:cNvSpPr>
              <a:spLocks noChangeShapeType="1"/>
            </p:cNvSpPr>
            <p:nvPr/>
          </p:nvSpPr>
          <p:spPr bwMode="auto">
            <a:xfrm>
              <a:off x="4967" y="2009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Rectangle 52"/>
            <p:cNvSpPr>
              <a:spLocks noChangeArrowheads="1"/>
            </p:cNvSpPr>
            <p:nvPr/>
          </p:nvSpPr>
          <p:spPr bwMode="auto">
            <a:xfrm>
              <a:off x="3470" y="2372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AX</a:t>
              </a:r>
            </a:p>
          </p:txBody>
        </p:sp>
        <p:sp>
          <p:nvSpPr>
            <p:cNvPr id="68645" name="Line 53"/>
            <p:cNvSpPr>
              <a:spLocks noChangeShapeType="1"/>
            </p:cNvSpPr>
            <p:nvPr/>
          </p:nvSpPr>
          <p:spPr bwMode="auto">
            <a:xfrm>
              <a:off x="3470" y="2372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Line 54"/>
            <p:cNvSpPr>
              <a:spLocks noChangeShapeType="1"/>
            </p:cNvSpPr>
            <p:nvPr/>
          </p:nvSpPr>
          <p:spPr bwMode="auto">
            <a:xfrm>
              <a:off x="3470" y="265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55"/>
            <p:cNvSpPr>
              <a:spLocks noChangeShapeType="1"/>
            </p:cNvSpPr>
            <p:nvPr/>
          </p:nvSpPr>
          <p:spPr bwMode="auto">
            <a:xfrm>
              <a:off x="3470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Line 56"/>
            <p:cNvSpPr>
              <a:spLocks noChangeShapeType="1"/>
            </p:cNvSpPr>
            <p:nvPr/>
          </p:nvSpPr>
          <p:spPr bwMode="auto">
            <a:xfrm>
              <a:off x="3969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Rectangle 58"/>
            <p:cNvSpPr>
              <a:spLocks noChangeArrowheads="1"/>
            </p:cNvSpPr>
            <p:nvPr/>
          </p:nvSpPr>
          <p:spPr bwMode="auto">
            <a:xfrm>
              <a:off x="1610" y="2372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AX</a:t>
              </a:r>
            </a:p>
          </p:txBody>
        </p:sp>
        <p:sp>
          <p:nvSpPr>
            <p:cNvPr id="68650" name="Line 59"/>
            <p:cNvSpPr>
              <a:spLocks noChangeShapeType="1"/>
            </p:cNvSpPr>
            <p:nvPr/>
          </p:nvSpPr>
          <p:spPr bwMode="auto">
            <a:xfrm>
              <a:off x="1610" y="2372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60"/>
            <p:cNvSpPr>
              <a:spLocks noChangeShapeType="1"/>
            </p:cNvSpPr>
            <p:nvPr/>
          </p:nvSpPr>
          <p:spPr bwMode="auto">
            <a:xfrm>
              <a:off x="1610" y="265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Line 61"/>
            <p:cNvSpPr>
              <a:spLocks noChangeShapeType="1"/>
            </p:cNvSpPr>
            <p:nvPr/>
          </p:nvSpPr>
          <p:spPr bwMode="auto">
            <a:xfrm>
              <a:off x="1610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3" name="Line 62"/>
            <p:cNvSpPr>
              <a:spLocks noChangeShapeType="1"/>
            </p:cNvSpPr>
            <p:nvPr/>
          </p:nvSpPr>
          <p:spPr bwMode="auto">
            <a:xfrm>
              <a:off x="2109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Rectangle 64"/>
            <p:cNvSpPr>
              <a:spLocks noChangeArrowheads="1"/>
            </p:cNvSpPr>
            <p:nvPr/>
          </p:nvSpPr>
          <p:spPr bwMode="auto">
            <a:xfrm>
              <a:off x="1111" y="2372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DX</a:t>
              </a:r>
            </a:p>
          </p:txBody>
        </p:sp>
        <p:sp>
          <p:nvSpPr>
            <p:cNvPr id="68655" name="Line 65"/>
            <p:cNvSpPr>
              <a:spLocks noChangeShapeType="1"/>
            </p:cNvSpPr>
            <p:nvPr/>
          </p:nvSpPr>
          <p:spPr bwMode="auto">
            <a:xfrm>
              <a:off x="1111" y="2372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Line 66"/>
            <p:cNvSpPr>
              <a:spLocks noChangeShapeType="1"/>
            </p:cNvSpPr>
            <p:nvPr/>
          </p:nvSpPr>
          <p:spPr bwMode="auto">
            <a:xfrm>
              <a:off x="1111" y="265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Line 67"/>
            <p:cNvSpPr>
              <a:spLocks noChangeShapeType="1"/>
            </p:cNvSpPr>
            <p:nvPr/>
          </p:nvSpPr>
          <p:spPr bwMode="auto">
            <a:xfrm>
              <a:off x="1111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8" name="Line 68"/>
            <p:cNvSpPr>
              <a:spLocks noChangeShapeType="1"/>
            </p:cNvSpPr>
            <p:nvPr/>
          </p:nvSpPr>
          <p:spPr bwMode="auto">
            <a:xfrm>
              <a:off x="1610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Rectangle 70"/>
            <p:cNvSpPr>
              <a:spLocks noChangeArrowheads="1"/>
            </p:cNvSpPr>
            <p:nvPr/>
          </p:nvSpPr>
          <p:spPr bwMode="auto">
            <a:xfrm>
              <a:off x="2335" y="2372"/>
              <a:ext cx="81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16</a:t>
              </a:r>
              <a:r>
                <a:rPr lang="zh-CN" altLang="en-US" sz="2400">
                  <a:latin typeface="隶书" pitchFamily="49" charset="-122"/>
                </a:rPr>
                <a:t>位</a:t>
              </a:r>
              <a:r>
                <a:rPr lang="en-US" altLang="zh-CN" sz="2400">
                  <a:latin typeface="隶书" pitchFamily="49" charset="-122"/>
                </a:rPr>
                <a:t>R/M</a:t>
              </a:r>
            </a:p>
          </p:txBody>
        </p:sp>
        <p:sp>
          <p:nvSpPr>
            <p:cNvPr id="68660" name="Line 71"/>
            <p:cNvSpPr>
              <a:spLocks noChangeShapeType="1"/>
            </p:cNvSpPr>
            <p:nvPr/>
          </p:nvSpPr>
          <p:spPr bwMode="auto">
            <a:xfrm>
              <a:off x="2335" y="2372"/>
              <a:ext cx="8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Line 72"/>
            <p:cNvSpPr>
              <a:spLocks noChangeShapeType="1"/>
            </p:cNvSpPr>
            <p:nvPr/>
          </p:nvSpPr>
          <p:spPr bwMode="auto">
            <a:xfrm>
              <a:off x="2335" y="2659"/>
              <a:ext cx="81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2" name="Line 73"/>
            <p:cNvSpPr>
              <a:spLocks noChangeShapeType="1"/>
            </p:cNvSpPr>
            <p:nvPr/>
          </p:nvSpPr>
          <p:spPr bwMode="auto">
            <a:xfrm>
              <a:off x="2335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Line 74"/>
            <p:cNvSpPr>
              <a:spLocks noChangeShapeType="1"/>
            </p:cNvSpPr>
            <p:nvPr/>
          </p:nvSpPr>
          <p:spPr bwMode="auto">
            <a:xfrm>
              <a:off x="3152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4" name="Line 75"/>
            <p:cNvSpPr>
              <a:spLocks noChangeShapeType="1"/>
            </p:cNvSpPr>
            <p:nvPr/>
          </p:nvSpPr>
          <p:spPr bwMode="auto">
            <a:xfrm flipH="1">
              <a:off x="2154" y="2342"/>
              <a:ext cx="91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5" name="Line 76"/>
            <p:cNvSpPr>
              <a:spLocks noChangeShapeType="1"/>
            </p:cNvSpPr>
            <p:nvPr/>
          </p:nvSpPr>
          <p:spPr bwMode="auto">
            <a:xfrm>
              <a:off x="3198" y="247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Line 77"/>
            <p:cNvSpPr>
              <a:spLocks noChangeShapeType="1"/>
            </p:cNvSpPr>
            <p:nvPr/>
          </p:nvSpPr>
          <p:spPr bwMode="auto">
            <a:xfrm>
              <a:off x="3198" y="252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Oval 78"/>
            <p:cNvSpPr>
              <a:spLocks noChangeArrowheads="1"/>
            </p:cNvSpPr>
            <p:nvPr/>
          </p:nvSpPr>
          <p:spPr bwMode="auto">
            <a:xfrm>
              <a:off x="4105" y="2477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8" name="Oval 79"/>
            <p:cNvSpPr>
              <a:spLocks noChangeArrowheads="1"/>
            </p:cNvSpPr>
            <p:nvPr/>
          </p:nvSpPr>
          <p:spPr bwMode="auto">
            <a:xfrm>
              <a:off x="4196" y="2477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69" name="Oval 80"/>
            <p:cNvSpPr>
              <a:spLocks noChangeArrowheads="1"/>
            </p:cNvSpPr>
            <p:nvPr/>
          </p:nvSpPr>
          <p:spPr bwMode="auto">
            <a:xfrm>
              <a:off x="4287" y="2477"/>
              <a:ext cx="45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70" name="Rectangle 82"/>
            <p:cNvSpPr>
              <a:spLocks noChangeArrowheads="1"/>
            </p:cNvSpPr>
            <p:nvPr/>
          </p:nvSpPr>
          <p:spPr bwMode="auto">
            <a:xfrm>
              <a:off x="4468" y="2372"/>
              <a:ext cx="49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</a:pPr>
              <a:r>
                <a:rPr lang="en-US" altLang="zh-CN" sz="2400">
                  <a:latin typeface="隶书" pitchFamily="49" charset="-122"/>
                </a:rPr>
                <a:t>DX</a:t>
              </a:r>
            </a:p>
          </p:txBody>
        </p:sp>
        <p:sp>
          <p:nvSpPr>
            <p:cNvPr id="68671" name="Line 83"/>
            <p:cNvSpPr>
              <a:spLocks noChangeShapeType="1"/>
            </p:cNvSpPr>
            <p:nvPr/>
          </p:nvSpPr>
          <p:spPr bwMode="auto">
            <a:xfrm>
              <a:off x="4468" y="2372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2" name="Line 84"/>
            <p:cNvSpPr>
              <a:spLocks noChangeShapeType="1"/>
            </p:cNvSpPr>
            <p:nvPr/>
          </p:nvSpPr>
          <p:spPr bwMode="auto">
            <a:xfrm>
              <a:off x="4468" y="2659"/>
              <a:ext cx="4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Line 85"/>
            <p:cNvSpPr>
              <a:spLocks noChangeShapeType="1"/>
            </p:cNvSpPr>
            <p:nvPr/>
          </p:nvSpPr>
          <p:spPr bwMode="auto">
            <a:xfrm>
              <a:off x="4468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4" name="Line 86"/>
            <p:cNvSpPr>
              <a:spLocks noChangeShapeType="1"/>
            </p:cNvSpPr>
            <p:nvPr/>
          </p:nvSpPr>
          <p:spPr bwMode="auto">
            <a:xfrm>
              <a:off x="4967" y="2372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614362" y="214290"/>
            <a:ext cx="8029604" cy="612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u="sng" dirty="0">
                <a:latin typeface="隶书" pitchFamily="49" charset="-122"/>
              </a:rPr>
              <a:t>80x86</a:t>
            </a:r>
            <a:r>
              <a:rPr lang="zh-CN" altLang="en-US" sz="2800" b="1" u="sng" dirty="0">
                <a:latin typeface="隶书" pitchFamily="49" charset="-122"/>
              </a:rPr>
              <a:t>各指令中的操作数在计算机中的位置：</a:t>
            </a:r>
            <a:endParaRPr lang="en-US" altLang="zh-CN" sz="2800" b="1" u="sng" dirty="0">
              <a:latin typeface="隶书" pitchFamily="49" charset="-122"/>
            </a:endParaRPr>
          </a:p>
          <a:p>
            <a:endParaRPr lang="zh-CN" altLang="en-US" sz="2800" u="sng" dirty="0">
              <a:latin typeface="隶书" pitchFamily="49" charset="-122"/>
            </a:endParaRPr>
          </a:p>
          <a:p>
            <a:r>
              <a:rPr lang="en-US" altLang="zh-CN" sz="2800" dirty="0" smtClean="0">
                <a:latin typeface="隶书" pitchFamily="49" charset="-122"/>
              </a:rPr>
              <a:t>1</a:t>
            </a:r>
            <a:r>
              <a:rPr lang="zh-CN" altLang="en-US" sz="2800" dirty="0">
                <a:latin typeface="隶书" pitchFamily="49" charset="-122"/>
              </a:rPr>
              <a:t>、在处理器内的寄存器中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寄存器操作数</a:t>
            </a:r>
            <a:r>
              <a:rPr lang="en-US" altLang="zh-CN" sz="2800" dirty="0">
                <a:latin typeface="隶书" pitchFamily="49" charset="-122"/>
              </a:rPr>
              <a:t>)</a:t>
            </a:r>
          </a:p>
          <a:p>
            <a:r>
              <a:rPr lang="en-US" altLang="zh-CN" sz="2800" dirty="0" smtClean="0">
                <a:latin typeface="隶书" pitchFamily="49" charset="-122"/>
              </a:rPr>
              <a:t>2</a:t>
            </a:r>
            <a:r>
              <a:rPr lang="zh-CN" altLang="en-US" sz="2800" dirty="0">
                <a:latin typeface="隶书" pitchFamily="49" charset="-122"/>
              </a:rPr>
              <a:t>、在指令代码中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立即数</a:t>
            </a:r>
            <a:r>
              <a:rPr lang="en-US" altLang="zh-CN" sz="2800" dirty="0" smtClean="0">
                <a:latin typeface="隶书" pitchFamily="49" charset="-122"/>
              </a:rPr>
              <a:t>)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如：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MOV AX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325DH</a:t>
            </a:r>
            <a:endParaRPr lang="en-US" altLang="zh-CN" sz="2800" dirty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en-US" altLang="zh-CN" sz="2800" dirty="0" smtClean="0">
                <a:latin typeface="隶书" pitchFamily="49" charset="-122"/>
              </a:rPr>
              <a:t>3</a:t>
            </a:r>
            <a:r>
              <a:rPr lang="zh-CN" altLang="en-US" sz="2800" dirty="0">
                <a:latin typeface="隶书" pitchFamily="49" charset="-122"/>
              </a:rPr>
              <a:t>、在存储单元中</a:t>
            </a:r>
            <a:r>
              <a:rPr lang="en-US" altLang="zh-CN" sz="2800" dirty="0">
                <a:latin typeface="隶书" pitchFamily="49" charset="-122"/>
              </a:rPr>
              <a:t>(</a:t>
            </a:r>
            <a:r>
              <a:rPr lang="zh-CN" altLang="en-US" sz="2800" dirty="0">
                <a:latin typeface="隶书" pitchFamily="49" charset="-122"/>
              </a:rPr>
              <a:t>存储器操作数</a:t>
            </a:r>
            <a:r>
              <a:rPr lang="en-US" altLang="zh-CN" sz="2800" dirty="0" smtClean="0">
                <a:latin typeface="隶书" pitchFamily="49" charset="-122"/>
              </a:rPr>
              <a:t>)  </a:t>
            </a:r>
          </a:p>
          <a:p>
            <a:r>
              <a:rPr lang="en-US" altLang="zh-CN" sz="2800" dirty="0" smtClean="0">
                <a:latin typeface="隶书" pitchFamily="49" charset="-122"/>
              </a:rPr>
              <a:t>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如：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JMP WORD PTR[BX] </a:t>
            </a:r>
            <a:endParaRPr lang="en-US" altLang="zh-CN" sz="2800" dirty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en-US" altLang="zh-CN" sz="2800" dirty="0" smtClean="0">
                <a:latin typeface="隶书" pitchFamily="49" charset="-122"/>
              </a:rPr>
              <a:t>4</a:t>
            </a:r>
            <a:r>
              <a:rPr lang="zh-CN" altLang="en-US" sz="2800" dirty="0">
                <a:latin typeface="隶书" pitchFamily="49" charset="-122"/>
              </a:rPr>
              <a:t>、在输入</a:t>
            </a:r>
            <a:r>
              <a:rPr lang="en-US" altLang="zh-CN" sz="2800" dirty="0">
                <a:latin typeface="隶书" pitchFamily="49" charset="-122"/>
              </a:rPr>
              <a:t>/</a:t>
            </a:r>
            <a:r>
              <a:rPr lang="zh-CN" altLang="en-US" sz="2800" dirty="0">
                <a:latin typeface="隶书" pitchFamily="49" charset="-122"/>
              </a:rPr>
              <a:t>输出端口</a:t>
            </a:r>
            <a:r>
              <a:rPr lang="zh-CN" altLang="en-US" sz="2800" dirty="0" smtClean="0">
                <a:latin typeface="隶书" pitchFamily="49" charset="-122"/>
              </a:rPr>
              <a:t>中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如：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IN AL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44H</a:t>
            </a:r>
            <a:endParaRPr lang="zh-CN" altLang="en-US" sz="2800" dirty="0">
              <a:solidFill>
                <a:srgbClr val="0000FF"/>
              </a:solidFill>
              <a:latin typeface="隶书" pitchFamily="49" charset="-122"/>
            </a:endParaRPr>
          </a:p>
          <a:p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  操作数所在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位置不同</a:t>
            </a:r>
            <a:r>
              <a:rPr lang="zh-CN" altLang="en-US" sz="2800" dirty="0">
                <a:latin typeface="隶书" pitchFamily="49" charset="-122"/>
              </a:rPr>
              <a:t>，描述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方法</a:t>
            </a:r>
            <a:r>
              <a:rPr lang="zh-CN" altLang="en-US" sz="2800" dirty="0">
                <a:latin typeface="隶书" pitchFamily="49" charset="-122"/>
              </a:rPr>
              <a:t>就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不同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寻址方式</a:t>
            </a:r>
            <a:r>
              <a:rPr lang="zh-CN" altLang="en-US" sz="2800" dirty="0">
                <a:latin typeface="隶书" pitchFamily="49" charset="-122"/>
              </a:rPr>
              <a:t>也就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不同</a:t>
            </a:r>
            <a:r>
              <a:rPr lang="zh-CN" altLang="en-US" sz="2800" dirty="0">
                <a:latin typeface="隶书" pitchFamily="49" charset="-122"/>
              </a:rPr>
              <a:t>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 smtClean="0">
                <a:latin typeface="隶书" pitchFamily="49" charset="-122"/>
              </a:rPr>
              <a:t>    </a:t>
            </a:r>
            <a:r>
              <a:rPr lang="zh-CN" altLang="en-US" sz="2800" dirty="0">
                <a:latin typeface="隶书" pitchFamily="49" charset="-122"/>
              </a:rPr>
              <a:t>操作数一般可分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两类</a:t>
            </a:r>
            <a:r>
              <a:rPr lang="zh-CN" altLang="en-US" sz="2800" dirty="0">
                <a:latin typeface="隶书" pitchFamily="49" charset="-122"/>
              </a:rPr>
              <a:t>：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数据型操作数：</a:t>
            </a:r>
            <a:r>
              <a:rPr lang="zh-CN" altLang="en-US" sz="2800" dirty="0">
                <a:latin typeface="隶书" pitchFamily="49" charset="-122"/>
              </a:rPr>
              <a:t>运算类指令中的操作数。</a:t>
            </a:r>
            <a:endParaRPr lang="en-US" altLang="zh-CN" sz="2800" dirty="0">
              <a:latin typeface="隶书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地址型操作数：</a:t>
            </a:r>
            <a:r>
              <a:rPr lang="zh-CN" altLang="en-US" sz="2800" dirty="0">
                <a:latin typeface="隶书" pitchFamily="49" charset="-122"/>
              </a:rPr>
              <a:t>转移指令和调用指令；指令中的操作数为目标地址信息。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ChangeArrowheads="1"/>
          </p:cNvSpPr>
          <p:nvPr/>
        </p:nvSpPr>
        <p:spPr bwMode="auto">
          <a:xfrm>
            <a:off x="684213" y="476250"/>
            <a:ext cx="7704137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0400H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AX=400H=1024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0B4H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BL=B4H=180</a:t>
            </a:r>
          </a:p>
          <a:p>
            <a:r>
              <a:rPr lang="en-US" altLang="zh-CN" sz="2400">
                <a:latin typeface="隶书" pitchFamily="49" charset="-122"/>
              </a:rPr>
              <a:t>DIV BL	      </a:t>
            </a:r>
            <a:r>
              <a:rPr lang="zh-CN" altLang="en-US" sz="2400">
                <a:latin typeface="隶书" pitchFamily="49" charset="-122"/>
              </a:rPr>
              <a:t>；商 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05H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5</a:t>
            </a:r>
          </a:p>
          <a:p>
            <a:r>
              <a:rPr lang="en-US" altLang="zh-CN" sz="2400">
                <a:latin typeface="隶书" pitchFamily="49" charset="-122"/>
              </a:rPr>
              <a:t>	            </a:t>
            </a:r>
            <a:r>
              <a:rPr lang="zh-CN" altLang="en-US" sz="2400">
                <a:latin typeface="隶书" pitchFamily="49" charset="-122"/>
              </a:rPr>
              <a:t>；余数 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7CH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124</a:t>
            </a:r>
          </a:p>
          <a:p>
            <a:endParaRPr lang="en-US" altLang="zh-CN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例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0400H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AX=400H=1024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0B4H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BL=B4H=</a:t>
            </a:r>
            <a:r>
              <a:rPr lang="zh-CN" altLang="en-US" sz="2400">
                <a:latin typeface="隶书" pitchFamily="49" charset="-122"/>
              </a:rPr>
              <a:t>－</a:t>
            </a:r>
            <a:r>
              <a:rPr lang="en-US" altLang="zh-CN" sz="2400">
                <a:latin typeface="隶书" pitchFamily="49" charset="-122"/>
              </a:rPr>
              <a:t>76</a:t>
            </a:r>
          </a:p>
          <a:p>
            <a:r>
              <a:rPr lang="en-US" altLang="zh-CN" sz="2400">
                <a:latin typeface="隶书" pitchFamily="49" charset="-122"/>
              </a:rPr>
              <a:t>IDIV BL	      </a:t>
            </a:r>
            <a:r>
              <a:rPr lang="zh-CN" altLang="en-US" sz="2400">
                <a:latin typeface="隶书" pitchFamily="49" charset="-122"/>
              </a:rPr>
              <a:t>；商 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F3H</a:t>
            </a:r>
            <a:r>
              <a:rPr lang="zh-CN" altLang="en-US" sz="2400">
                <a:latin typeface="隶书" pitchFamily="49" charset="-122"/>
              </a:rPr>
              <a:t>＝－</a:t>
            </a:r>
            <a:r>
              <a:rPr lang="en-US" altLang="zh-CN" sz="2400">
                <a:latin typeface="隶书" pitchFamily="49" charset="-122"/>
              </a:rPr>
              <a:t>13</a:t>
            </a:r>
          </a:p>
          <a:p>
            <a:r>
              <a:rPr lang="en-US" altLang="zh-CN" sz="2400">
                <a:latin typeface="隶书" pitchFamily="49" charset="-122"/>
              </a:rPr>
              <a:t>	            </a:t>
            </a:r>
            <a:r>
              <a:rPr lang="zh-CN" altLang="en-US" sz="2400">
                <a:latin typeface="隶书" pitchFamily="49" charset="-122"/>
              </a:rPr>
              <a:t>；余数 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24H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36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60" name="Rectangle 4"/>
          <p:cNvSpPr>
            <a:spLocks noChangeArrowheads="1"/>
          </p:cNvSpPr>
          <p:nvPr/>
        </p:nvSpPr>
        <p:spPr bwMode="auto">
          <a:xfrm>
            <a:off x="539750" y="2365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转换指令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(CBW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CWD)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26661" name="Rectangle 5"/>
          <p:cNvSpPr>
            <a:spLocks noChangeArrowheads="1"/>
          </p:cNvSpPr>
          <p:nvPr/>
        </p:nvSpPr>
        <p:spPr bwMode="auto">
          <a:xfrm>
            <a:off x="323850" y="812800"/>
            <a:ext cx="84963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CBW  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中的符号位扩展到</a:t>
            </a:r>
            <a:r>
              <a:rPr lang="en-US" altLang="zh-CN" sz="2400" dirty="0">
                <a:latin typeface="隶书" pitchFamily="49" charset="-122"/>
              </a:rPr>
              <a:t>AH</a:t>
            </a:r>
            <a:r>
              <a:rPr lang="zh-CN" altLang="en-US" sz="2400" dirty="0">
                <a:latin typeface="隶书" pitchFamily="49" charset="-122"/>
              </a:rPr>
              <a:t>中，使</a:t>
            </a:r>
            <a:r>
              <a:rPr lang="en-US" altLang="zh-CN" sz="2400" dirty="0">
                <a:latin typeface="隶书" pitchFamily="49" charset="-122"/>
              </a:rPr>
              <a:t>8</a:t>
            </a:r>
            <a:r>
              <a:rPr lang="zh-CN" altLang="en-US" sz="2400" dirty="0">
                <a:latin typeface="隶书" pitchFamily="49" charset="-122"/>
              </a:rPr>
              <a:t>位有符号数转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换为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位有符号数。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CWD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；将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中的符号位扩展到</a:t>
            </a:r>
            <a:r>
              <a:rPr lang="en-US" altLang="zh-CN" sz="2400" dirty="0">
                <a:latin typeface="隶书" pitchFamily="49" charset="-122"/>
              </a:rPr>
              <a:t>DX</a:t>
            </a:r>
            <a:r>
              <a:rPr lang="zh-CN" altLang="en-US" sz="2400" dirty="0">
                <a:latin typeface="隶书" pitchFamily="49" charset="-122"/>
              </a:rPr>
              <a:t>中，使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位有符号数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         转换为</a:t>
            </a:r>
            <a:r>
              <a:rPr lang="en-US" altLang="zh-CN" sz="2400" dirty="0">
                <a:latin typeface="隶书" pitchFamily="49" charset="-122"/>
              </a:rPr>
              <a:t>32</a:t>
            </a:r>
            <a:r>
              <a:rPr lang="zh-CN" altLang="en-US" sz="2400" dirty="0">
                <a:latin typeface="隶书" pitchFamily="49" charset="-122"/>
              </a:rPr>
              <a:t>位有符号数。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在乘、除法运算中，要求操作数的位数是一定的，如</a:t>
            </a:r>
            <a:r>
              <a:rPr lang="en-US" altLang="zh-CN" sz="2400" dirty="0">
                <a:latin typeface="隶书" pitchFamily="49" charset="-122"/>
              </a:rPr>
              <a:t>8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X8</a:t>
            </a:r>
            <a:r>
              <a:rPr lang="zh-CN" altLang="en-US" sz="2400" dirty="0">
                <a:latin typeface="隶书" pitchFamily="49" charset="-122"/>
              </a:rPr>
              <a:t>位＝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位，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X16</a:t>
            </a:r>
            <a:r>
              <a:rPr lang="zh-CN" altLang="en-US" sz="2400" dirty="0">
                <a:latin typeface="隶书" pitchFamily="49" charset="-122"/>
              </a:rPr>
              <a:t>位＝</a:t>
            </a:r>
            <a:r>
              <a:rPr lang="en-US" altLang="zh-CN" sz="2400" dirty="0">
                <a:latin typeface="隶书" pitchFamily="49" charset="-122"/>
              </a:rPr>
              <a:t>32</a:t>
            </a:r>
            <a:r>
              <a:rPr lang="zh-CN" altLang="en-US" sz="2400" dirty="0">
                <a:latin typeface="隶书" pitchFamily="49" charset="-122"/>
              </a:rPr>
              <a:t>位，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/8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=</a:t>
            </a:r>
            <a:r>
              <a:rPr lang="zh-CN" altLang="en-US" sz="2400" dirty="0">
                <a:latin typeface="隶书" pitchFamily="49" charset="-122"/>
              </a:rPr>
              <a:t>商</a:t>
            </a:r>
            <a:r>
              <a:rPr lang="en-US" altLang="zh-CN" sz="2400" dirty="0">
                <a:latin typeface="隶书" pitchFamily="49" charset="-122"/>
              </a:rPr>
              <a:t>8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+</a:t>
            </a:r>
            <a:r>
              <a:rPr lang="zh-CN" altLang="en-US" sz="2400" dirty="0">
                <a:latin typeface="隶书" pitchFamily="49" charset="-122"/>
              </a:rPr>
              <a:t>余</a:t>
            </a:r>
            <a:r>
              <a:rPr lang="en-US" altLang="zh-CN" sz="2400" dirty="0">
                <a:latin typeface="隶书" pitchFamily="49" charset="-122"/>
              </a:rPr>
              <a:t>8</a:t>
            </a:r>
            <a:r>
              <a:rPr lang="zh-CN" altLang="en-US" sz="2400" dirty="0">
                <a:latin typeface="隶书" pitchFamily="49" charset="-122"/>
              </a:rPr>
              <a:t>位，</a:t>
            </a:r>
            <a:r>
              <a:rPr lang="en-US" altLang="zh-CN" sz="2400" dirty="0">
                <a:latin typeface="隶书" pitchFamily="49" charset="-122"/>
              </a:rPr>
              <a:t>32 </a:t>
            </a:r>
            <a:r>
              <a:rPr lang="zh-CN" altLang="en-US" sz="2400" dirty="0">
                <a:latin typeface="隶书" pitchFamily="49" charset="-122"/>
              </a:rPr>
              <a:t>位</a:t>
            </a:r>
            <a:r>
              <a:rPr lang="en-US" altLang="zh-CN" sz="2400" dirty="0">
                <a:latin typeface="隶书" pitchFamily="49" charset="-122"/>
              </a:rPr>
              <a:t>/16</a:t>
            </a:r>
            <a:r>
              <a:rPr lang="zh-CN" altLang="en-US" sz="2400" dirty="0">
                <a:latin typeface="隶书" pitchFamily="49" charset="-122"/>
              </a:rPr>
              <a:t>位＝商</a:t>
            </a:r>
            <a:r>
              <a:rPr lang="en-US" altLang="zh-CN" sz="2400" dirty="0">
                <a:latin typeface="隶书" pitchFamily="49" charset="-122"/>
              </a:rPr>
              <a:t>16+</a:t>
            </a:r>
            <a:r>
              <a:rPr lang="zh-CN" altLang="en-US" sz="2400" dirty="0">
                <a:latin typeface="隶书" pitchFamily="49" charset="-122"/>
              </a:rPr>
              <a:t>余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位。如果两个操作数不符合规定，则需要进行调整，可以编程调整，也可用如上指令调整。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、对于</a:t>
            </a:r>
            <a:r>
              <a:rPr lang="en-US" altLang="zh-CN" sz="2400" dirty="0">
                <a:latin typeface="隶书" pitchFamily="49" charset="-122"/>
              </a:rPr>
              <a:t>CBW</a:t>
            </a:r>
            <a:r>
              <a:rPr lang="zh-CN" altLang="en-US" sz="2400" dirty="0">
                <a:latin typeface="隶书" pitchFamily="49" charset="-122"/>
              </a:rPr>
              <a:t>：如果</a:t>
            </a:r>
            <a:r>
              <a:rPr lang="en-US" altLang="zh-CN" sz="2400" dirty="0">
                <a:latin typeface="隶书" pitchFamily="49" charset="-122"/>
              </a:rPr>
              <a:t>AL&lt;80H</a:t>
            </a:r>
            <a:r>
              <a:rPr lang="zh-CN" altLang="en-US" sz="2400" dirty="0">
                <a:latin typeface="隶书" pitchFamily="49" charset="-122"/>
              </a:rPr>
              <a:t>，为正数，</a:t>
            </a:r>
            <a:r>
              <a:rPr lang="en-US" altLang="zh-CN" sz="2400" dirty="0">
                <a:latin typeface="隶书" pitchFamily="49" charset="-122"/>
              </a:rPr>
              <a:t>AH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00H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如果</a:t>
            </a:r>
            <a:r>
              <a:rPr lang="en-US" altLang="zh-CN" sz="2400" dirty="0">
                <a:latin typeface="隶书" pitchFamily="49" charset="-122"/>
              </a:rPr>
              <a:t>AL&gt;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80H</a:t>
            </a:r>
            <a:r>
              <a:rPr lang="zh-CN" altLang="en-US" sz="2400" dirty="0">
                <a:latin typeface="隶书" pitchFamily="49" charset="-122"/>
              </a:rPr>
              <a:t>，为负数，</a:t>
            </a:r>
            <a:r>
              <a:rPr lang="en-US" altLang="zh-CN" sz="2400" dirty="0">
                <a:latin typeface="隶书" pitchFamily="49" charset="-122"/>
              </a:rPr>
              <a:t>AH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0FFH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2</a:t>
            </a:r>
            <a:r>
              <a:rPr lang="zh-CN" altLang="en-US" sz="2400" dirty="0">
                <a:latin typeface="隶书" pitchFamily="49" charset="-122"/>
              </a:rPr>
              <a:t>、对于</a:t>
            </a:r>
            <a:r>
              <a:rPr lang="en-US" altLang="zh-CN" sz="2400" dirty="0">
                <a:latin typeface="隶书" pitchFamily="49" charset="-122"/>
              </a:rPr>
              <a:t>CWD</a:t>
            </a:r>
            <a:r>
              <a:rPr lang="zh-CN" altLang="en-US" sz="2400" dirty="0">
                <a:latin typeface="隶书" pitchFamily="49" charset="-122"/>
              </a:rPr>
              <a:t>：如果</a:t>
            </a:r>
            <a:r>
              <a:rPr lang="en-US" altLang="zh-CN" sz="2400" dirty="0">
                <a:latin typeface="隶书" pitchFamily="49" charset="-122"/>
              </a:rPr>
              <a:t>AX&lt;8000H</a:t>
            </a:r>
            <a:r>
              <a:rPr lang="zh-CN" altLang="en-US" sz="2400" dirty="0">
                <a:latin typeface="隶书" pitchFamily="49" charset="-122"/>
              </a:rPr>
              <a:t>，为正数，</a:t>
            </a:r>
            <a:r>
              <a:rPr lang="en-US" altLang="zh-CN" sz="2400" dirty="0">
                <a:latin typeface="隶书" pitchFamily="49" charset="-122"/>
              </a:rPr>
              <a:t>DX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0000H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如果</a:t>
            </a:r>
            <a:r>
              <a:rPr lang="en-US" altLang="zh-CN" sz="2400" dirty="0">
                <a:latin typeface="隶书" pitchFamily="49" charset="-122"/>
              </a:rPr>
              <a:t>AX&gt;8000H</a:t>
            </a:r>
            <a:r>
              <a:rPr lang="zh-CN" altLang="en-US" sz="2400" dirty="0">
                <a:latin typeface="隶书" pitchFamily="49" charset="-122"/>
              </a:rPr>
              <a:t>，为负数，</a:t>
            </a:r>
            <a:r>
              <a:rPr lang="en-US" altLang="zh-CN" sz="2400" dirty="0">
                <a:latin typeface="隶书" pitchFamily="49" charset="-122"/>
              </a:rPr>
              <a:t>DX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0FFFFH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3</a:t>
            </a:r>
            <a:r>
              <a:rPr lang="zh-CN" altLang="en-US" sz="2400" dirty="0">
                <a:latin typeface="隶书" pitchFamily="49" charset="-122"/>
              </a:rPr>
              <a:t>、指令对标志无影响。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755650" y="333375"/>
            <a:ext cx="756126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9388" lvl="1"/>
            <a:r>
              <a:rPr lang="zh-CN" altLang="en-US" sz="2400">
                <a:latin typeface="隶书" pitchFamily="49" charset="-122"/>
              </a:rPr>
              <a:t>例：符号扩展</a:t>
            </a:r>
          </a:p>
          <a:p>
            <a:r>
              <a:rPr lang="zh-CN" altLang="en-US" sz="2400">
                <a:latin typeface="隶书" pitchFamily="49" charset="-122"/>
              </a:rPr>
              <a:t>   </a:t>
            </a:r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80H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AL=80H</a:t>
            </a:r>
          </a:p>
          <a:p>
            <a:r>
              <a:rPr lang="en-US" altLang="zh-CN" sz="2400">
                <a:latin typeface="隶书" pitchFamily="49" charset="-122"/>
              </a:rPr>
              <a:t>   CBW    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AX=FF80H</a:t>
            </a:r>
          </a:p>
          <a:p>
            <a:r>
              <a:rPr lang="en-US" altLang="zh-CN" sz="2400">
                <a:latin typeface="隶书" pitchFamily="49" charset="-122"/>
              </a:rPr>
              <a:t>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7FH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AL=7FH</a:t>
            </a:r>
          </a:p>
          <a:p>
            <a:r>
              <a:rPr lang="en-US" altLang="zh-CN" sz="2400">
                <a:latin typeface="隶书" pitchFamily="49" charset="-122"/>
              </a:rPr>
              <a:t>   CBW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AX=007FH</a:t>
            </a:r>
          </a:p>
          <a:p>
            <a:r>
              <a:rPr lang="en-US" altLang="zh-CN" sz="2400">
                <a:latin typeface="隶书" pitchFamily="49" charset="-122"/>
              </a:rPr>
              <a:t>   CWD	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DX.AX←AX</a:t>
            </a:r>
          </a:p>
          <a:p>
            <a:r>
              <a:rPr lang="en-US" altLang="zh-CN" sz="2400">
                <a:latin typeface="隶书" pitchFamily="49" charset="-122"/>
              </a:rPr>
              <a:t>   IDIV BX   	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AX←DX.AX÷BX</a:t>
            </a:r>
          </a:p>
          <a:p>
            <a:endParaRPr kumimoji="1" lang="en-US" altLang="zh-CN" sz="2400">
              <a:latin typeface="隶书" pitchFamily="49" charset="-122"/>
            </a:endParaRPr>
          </a:p>
          <a:p>
            <a:r>
              <a:rPr kumimoji="1" lang="en-US" altLang="zh-CN" sz="2400">
                <a:latin typeface="隶书" pitchFamily="49" charset="-122"/>
              </a:rPr>
              <a:t>    </a:t>
            </a:r>
            <a:r>
              <a:rPr kumimoji="1" lang="zh-CN" altLang="en-US" sz="2400">
                <a:latin typeface="隶书" pitchFamily="49" charset="-122"/>
              </a:rPr>
              <a:t>对无符号数除法应该采用直接使高</a:t>
            </a:r>
            <a:r>
              <a:rPr kumimoji="1" lang="en-US" altLang="zh-CN" sz="2400">
                <a:latin typeface="隶书" pitchFamily="49" charset="-122"/>
              </a:rPr>
              <a:t>8</a:t>
            </a:r>
            <a:r>
              <a:rPr kumimoji="1" lang="zh-CN" altLang="en-US" sz="2400">
                <a:latin typeface="隶书" pitchFamily="49" charset="-122"/>
              </a:rPr>
              <a:t>位或高</a:t>
            </a:r>
            <a:r>
              <a:rPr kumimoji="1" lang="en-US" altLang="zh-CN" sz="2400">
                <a:latin typeface="隶书" pitchFamily="49" charset="-122"/>
              </a:rPr>
              <a:t>16</a:t>
            </a:r>
            <a:r>
              <a:rPr kumimoji="1" lang="zh-CN" altLang="en-US" sz="2400">
                <a:latin typeface="隶书" pitchFamily="49" charset="-122"/>
              </a:rPr>
              <a:t>位清</a:t>
            </a:r>
            <a:r>
              <a:rPr kumimoji="1" lang="en-US" altLang="zh-CN" sz="2400">
                <a:latin typeface="隶书" pitchFamily="49" charset="-122"/>
              </a:rPr>
              <a:t>0</a:t>
            </a:r>
            <a:r>
              <a:rPr kumimoji="1" lang="zh-CN" altLang="en-US" sz="2400">
                <a:latin typeface="隶书" pitchFamily="49" charset="-122"/>
              </a:rPr>
              <a:t>的方法，获得倍长的被除数。</a:t>
            </a:r>
            <a:endParaRPr lang="zh-CN" altLang="en-US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539750" y="2365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十进制调整指令 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2707" name="Rectangle 5"/>
          <p:cNvSpPr>
            <a:spLocks noChangeArrowheads="1"/>
          </p:cNvSpPr>
          <p:nvPr/>
        </p:nvSpPr>
        <p:spPr bwMode="auto">
          <a:xfrm>
            <a:off x="323850" y="812800"/>
            <a:ext cx="84963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8086/8088</a:t>
            </a:r>
            <a:r>
              <a:rPr lang="zh-CN" altLang="en-US" sz="2400">
                <a:latin typeface="隶书" pitchFamily="49" charset="-122"/>
              </a:rPr>
              <a:t>为了能够处理十进制数，设置了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6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条</a:t>
            </a:r>
            <a:r>
              <a:rPr lang="zh-CN" altLang="en-US" sz="2400">
                <a:latin typeface="隶书" pitchFamily="49" charset="-122"/>
              </a:rPr>
              <a:t>十进制调整指令。这些指令和二进制运算指令共同构成十进制数处理指令。</a:t>
            </a:r>
          </a:p>
          <a:p>
            <a:r>
              <a:rPr lang="zh-CN" altLang="en-US" sz="2400">
                <a:latin typeface="隶书" pitchFamily="49" charset="-122"/>
              </a:rPr>
              <a:t>    指令分为：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条加法</a:t>
            </a:r>
            <a:r>
              <a:rPr lang="zh-CN" altLang="en-US" sz="2400">
                <a:latin typeface="隶书" pitchFamily="49" charset="-122"/>
              </a:rPr>
              <a:t>调整指令，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2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条减法</a:t>
            </a:r>
            <a:r>
              <a:rPr lang="zh-CN" altLang="en-US" sz="2400">
                <a:latin typeface="隶书" pitchFamily="49" charset="-122"/>
              </a:rPr>
              <a:t>调整指令，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条乘法</a:t>
            </a:r>
            <a:r>
              <a:rPr lang="zh-CN" altLang="en-US" sz="2400">
                <a:latin typeface="隶书" pitchFamily="49" charset="-122"/>
              </a:rPr>
              <a:t>调整指令和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条除法</a:t>
            </a:r>
            <a:r>
              <a:rPr lang="zh-CN" altLang="en-US" sz="2400">
                <a:latin typeface="隶书" pitchFamily="49" charset="-122"/>
              </a:rPr>
              <a:t>调整指令，它们均为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无操作数</a:t>
            </a:r>
            <a:r>
              <a:rPr lang="zh-CN" altLang="en-US" sz="2400">
                <a:latin typeface="隶书" pitchFamily="49" charset="-122"/>
              </a:rPr>
              <a:t>指令。被调整的数一定在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只有</a:t>
            </a:r>
            <a:r>
              <a:rPr lang="en-US" altLang="zh-CN" sz="2400">
                <a:latin typeface="隶书" pitchFamily="49" charset="-122"/>
              </a:rPr>
              <a:t>AAD</a:t>
            </a:r>
            <a:r>
              <a:rPr lang="zh-CN" altLang="en-US" sz="2400">
                <a:latin typeface="隶书" pitchFamily="49" charset="-122"/>
              </a:rPr>
              <a:t>在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，调整后的数存于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中。</a:t>
            </a:r>
          </a:p>
          <a:p>
            <a:r>
              <a:rPr lang="zh-CN" altLang="en-US" sz="2400">
                <a:latin typeface="隶书" pitchFamily="49" charset="-122"/>
              </a:rPr>
              <a:t>    调整指令分成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压缩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BCD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非压缩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BCD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码</a:t>
            </a:r>
            <a:r>
              <a:rPr lang="zh-CN" altLang="en-US" sz="2400">
                <a:latin typeface="隶书" pitchFamily="49" charset="-122"/>
              </a:rPr>
              <a:t>调整。</a:t>
            </a:r>
          </a:p>
        </p:txBody>
      </p:sp>
      <p:graphicFrame>
        <p:nvGraphicFramePr>
          <p:cNvPr id="328726" name="Group 22"/>
          <p:cNvGraphicFramePr>
            <a:graphicFrameLocks noGrp="1"/>
          </p:cNvGraphicFramePr>
          <p:nvPr>
            <p:ph/>
          </p:nvPr>
        </p:nvGraphicFramePr>
        <p:xfrm>
          <a:off x="714375" y="3786188"/>
          <a:ext cx="7772400" cy="2578608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1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压缩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(8421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位二进制数表示一个十进制数，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一个字节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可以表示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两个十进制数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，即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~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99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非压缩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用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8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位二进制数表示一个十进制数，只用低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位二进制数表示一个十进制数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隶书" pitchFamily="49" charset="-122"/>
                        </a:rPr>
                        <a:t>~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9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，高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位任意，通常默认为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539750" y="6207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</a:t>
            </a:r>
            <a:endParaRPr lang="en-US" altLang="zh-CN" sz="2400">
              <a:solidFill>
                <a:srgbClr val="0000FF"/>
              </a:solidFill>
              <a:latin typeface="隶书" pitchFamily="49" charset="-122"/>
            </a:endParaRP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539750" y="2365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压缩BCD码加、减调整指令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(DAA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DAS)</a:t>
            </a:r>
          </a:p>
        </p:txBody>
      </p:sp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395288" y="4581525"/>
            <a:ext cx="849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使用</a:t>
            </a:r>
            <a:r>
              <a:rPr lang="en-US" altLang="zh-CN" sz="2400">
                <a:latin typeface="隶书" pitchFamily="49" charset="-122"/>
              </a:rPr>
              <a:t>DAA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en-US" altLang="zh-CN" sz="2400">
                <a:latin typeface="隶书" pitchFamily="49" charset="-122"/>
              </a:rPr>
              <a:t>DAS</a:t>
            </a:r>
            <a:r>
              <a:rPr lang="zh-CN" altLang="en-US" sz="2400">
                <a:latin typeface="隶书" pitchFamily="49" charset="-122"/>
              </a:rPr>
              <a:t>指令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前</a:t>
            </a:r>
            <a:r>
              <a:rPr lang="zh-CN" altLang="en-US" sz="2400">
                <a:latin typeface="隶书" pitchFamily="49" charset="-122"/>
              </a:rPr>
              <a:t>，应先执行以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为目的操作数的加法或减法指令。</a:t>
            </a: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DAA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DAS</a:t>
            </a:r>
            <a:r>
              <a:rPr lang="zh-CN" altLang="en-US" sz="2400">
                <a:latin typeface="隶书" pitchFamily="49" charset="-122"/>
              </a:rPr>
              <a:t>指令对</a:t>
            </a:r>
            <a:r>
              <a:rPr lang="en-US" altLang="zh-CN" sz="2400"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标志无定义，按结果影响其他标志，例如</a:t>
            </a:r>
            <a:r>
              <a:rPr lang="en-US" altLang="zh-CN" sz="2400"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反映压缩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码相加或减的进位或借位状态。</a:t>
            </a:r>
          </a:p>
        </p:txBody>
      </p:sp>
      <p:graphicFrame>
        <p:nvGraphicFramePr>
          <p:cNvPr id="330788" name="Group 36"/>
          <p:cNvGraphicFramePr>
            <a:graphicFrameLocks noGrp="1"/>
          </p:cNvGraphicFramePr>
          <p:nvPr/>
        </p:nvGraphicFramePr>
        <p:xfrm>
          <a:off x="684213" y="836613"/>
          <a:ext cx="7920037" cy="3529013"/>
        </p:xfrm>
        <a:graphic>
          <a:graphicData uri="http://schemas.openxmlformats.org/drawingml/2006/table">
            <a:tbl>
              <a:tblPr/>
              <a:tblGrid>
                <a:gridCol w="3960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ADD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ADC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DAA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中的和调整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；为压缩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(AL∧OFH)&gt;9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AL←AL+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06H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AF←1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AL&gt;9FH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AL←AL+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60H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CF←1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SUB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SBB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DAS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中的差调整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；为压缩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(AL∧0FH)&gt;9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AL←AL-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06H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AF←1 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AL&gt;9FH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AL←AL-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60H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CF←1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684213" y="549275"/>
            <a:ext cx="76327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例：压缩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码加法</a:t>
            </a:r>
          </a:p>
          <a:p>
            <a:r>
              <a:rPr lang="en-US" altLang="zh-CN" sz="2400" dirty="0">
                <a:latin typeface="隶书" pitchFamily="49" charset="-122"/>
              </a:rPr>
              <a:t>MOV AL,68H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AL=68H</a:t>
            </a:r>
            <a:r>
              <a:rPr lang="zh-CN" altLang="en-US" sz="2400" dirty="0">
                <a:latin typeface="隶书" pitchFamily="49" charset="-122"/>
              </a:rPr>
              <a:t>，压缩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68</a:t>
            </a:r>
          </a:p>
          <a:p>
            <a:r>
              <a:rPr lang="en-US" altLang="zh-CN" sz="2400" dirty="0">
                <a:latin typeface="隶书" pitchFamily="49" charset="-122"/>
              </a:rPr>
              <a:t>MOV </a:t>
            </a:r>
            <a:r>
              <a:rPr lang="en-US" altLang="zh-CN" sz="2400" dirty="0" smtClean="0">
                <a:latin typeface="隶书" pitchFamily="49" charset="-122"/>
              </a:rPr>
              <a:t>BL,28H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smtClean="0">
                <a:latin typeface="隶书" pitchFamily="49" charset="-122"/>
              </a:rPr>
              <a:t>BL=28H</a:t>
            </a:r>
            <a:r>
              <a:rPr lang="zh-CN" altLang="en-US" sz="2400" dirty="0">
                <a:latin typeface="隶书" pitchFamily="49" charset="-122"/>
              </a:rPr>
              <a:t>，压缩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</a:t>
            </a:r>
            <a:r>
              <a:rPr lang="zh-CN" altLang="en-US" sz="2400" dirty="0" smtClean="0">
                <a:latin typeface="隶书" pitchFamily="49" charset="-122"/>
              </a:rPr>
              <a:t>真值</a:t>
            </a:r>
            <a:r>
              <a:rPr lang="en-US" altLang="zh-CN" sz="2400" dirty="0" smtClean="0">
                <a:latin typeface="隶书" pitchFamily="49" charset="-122"/>
              </a:rPr>
              <a:t>28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ADD AL,BL     </a:t>
            </a:r>
            <a:r>
              <a:rPr lang="zh-CN" altLang="en-US" sz="2400" dirty="0">
                <a:latin typeface="隶书" pitchFamily="49" charset="-122"/>
              </a:rPr>
              <a:t>；二进制加法：</a:t>
            </a:r>
            <a:r>
              <a:rPr lang="en-US" altLang="zh-CN" sz="2400" dirty="0" smtClean="0">
                <a:latin typeface="隶书" pitchFamily="49" charset="-122"/>
              </a:rPr>
              <a:t>AL=68H+28H=90H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DAA           </a:t>
            </a:r>
            <a:r>
              <a:rPr lang="zh-CN" altLang="en-US" sz="2400" dirty="0">
                <a:latin typeface="隶书" pitchFamily="49" charset="-122"/>
              </a:rPr>
              <a:t>；十进制调整：</a:t>
            </a:r>
            <a:r>
              <a:rPr lang="en-US" altLang="zh-CN" sz="2400" dirty="0">
                <a:latin typeface="隶书" pitchFamily="49" charset="-122"/>
              </a:rPr>
              <a:t>AL=96H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</a:t>
            </a:r>
            <a:r>
              <a:rPr lang="zh-CN" altLang="en-US" sz="2400" dirty="0">
                <a:latin typeface="隶书" pitchFamily="49" charset="-122"/>
              </a:rPr>
              <a:t>；实现压缩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码加法：</a:t>
            </a:r>
            <a:r>
              <a:rPr lang="en-US" altLang="zh-CN" sz="2400" dirty="0">
                <a:latin typeface="隶书" pitchFamily="49" charset="-122"/>
              </a:rPr>
              <a:t>68</a:t>
            </a:r>
            <a:r>
              <a:rPr lang="zh-CN" altLang="en-US" sz="2400" dirty="0">
                <a:latin typeface="隶书" pitchFamily="49" charset="-122"/>
              </a:rPr>
              <a:t>＋</a:t>
            </a:r>
            <a:r>
              <a:rPr lang="en-US" altLang="zh-CN" sz="2400" dirty="0">
                <a:latin typeface="隶书" pitchFamily="49" charset="-122"/>
              </a:rPr>
              <a:t>28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96</a:t>
            </a:r>
          </a:p>
          <a:p>
            <a:endParaRPr lang="en-US" altLang="zh-CN" sz="2400" b="1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例：压缩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码减法</a:t>
            </a:r>
          </a:p>
          <a:p>
            <a:r>
              <a:rPr lang="en-US" altLang="zh-CN" sz="2400" dirty="0">
                <a:latin typeface="隶书" pitchFamily="49" charset="-122"/>
              </a:rPr>
              <a:t>MOV AL,68H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AL=68H</a:t>
            </a:r>
            <a:r>
              <a:rPr lang="zh-CN" altLang="en-US" sz="2400" dirty="0">
                <a:latin typeface="隶书" pitchFamily="49" charset="-122"/>
              </a:rPr>
              <a:t>，压缩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68</a:t>
            </a:r>
          </a:p>
          <a:p>
            <a:r>
              <a:rPr lang="en-US" altLang="zh-CN" sz="2400" dirty="0">
                <a:latin typeface="隶书" pitchFamily="49" charset="-122"/>
              </a:rPr>
              <a:t>MOV BL,28H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BL=28H</a:t>
            </a:r>
            <a:r>
              <a:rPr lang="zh-CN" altLang="en-US" sz="2400" dirty="0">
                <a:latin typeface="隶书" pitchFamily="49" charset="-122"/>
              </a:rPr>
              <a:t>，压缩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28</a:t>
            </a:r>
          </a:p>
          <a:p>
            <a:r>
              <a:rPr lang="en-US" altLang="zh-CN" sz="2400" dirty="0">
                <a:latin typeface="隶书" pitchFamily="49" charset="-122"/>
              </a:rPr>
              <a:t>SUB AL,BL     </a:t>
            </a:r>
            <a:r>
              <a:rPr lang="zh-CN" altLang="en-US" sz="2400" dirty="0">
                <a:latin typeface="隶书" pitchFamily="49" charset="-122"/>
              </a:rPr>
              <a:t>；二进制减法：</a:t>
            </a:r>
            <a:r>
              <a:rPr lang="en-US" altLang="zh-CN" sz="2400" dirty="0">
                <a:latin typeface="隶书" pitchFamily="49" charset="-122"/>
              </a:rPr>
              <a:t>AL=68H-28H=40H</a:t>
            </a:r>
          </a:p>
          <a:p>
            <a:r>
              <a:rPr lang="en-US" altLang="zh-CN" sz="2400" dirty="0">
                <a:latin typeface="隶书" pitchFamily="49" charset="-122"/>
              </a:rPr>
              <a:t>DAS           </a:t>
            </a:r>
            <a:r>
              <a:rPr lang="zh-CN" altLang="en-US" sz="2400" dirty="0">
                <a:latin typeface="隶书" pitchFamily="49" charset="-122"/>
              </a:rPr>
              <a:t>；十进制调整：</a:t>
            </a:r>
            <a:r>
              <a:rPr lang="en-US" altLang="zh-CN" sz="2400" dirty="0">
                <a:latin typeface="隶书" pitchFamily="49" charset="-122"/>
              </a:rPr>
              <a:t>AL=40H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</a:t>
            </a:r>
            <a:r>
              <a:rPr lang="zh-CN" altLang="en-US" sz="2400" dirty="0">
                <a:latin typeface="隶书" pitchFamily="49" charset="-122"/>
              </a:rPr>
              <a:t>；实现压缩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码减法：</a:t>
            </a:r>
            <a:r>
              <a:rPr lang="en-US" altLang="zh-CN" sz="2400" dirty="0">
                <a:latin typeface="隶书" pitchFamily="49" charset="-122"/>
              </a:rPr>
              <a:t>68-28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40  </a:t>
            </a:r>
          </a:p>
          <a:p>
            <a:endParaRPr lang="en-US" altLang="zh-CN" sz="2400" b="1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755650" y="620713"/>
            <a:ext cx="7416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码减法</a:t>
            </a:r>
          </a:p>
          <a:p>
            <a:pPr>
              <a:defRPr/>
            </a:pPr>
            <a:endParaRPr lang="zh-CN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4612H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MOV BX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1234H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SUB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BL</a:t>
            </a:r>
          </a:p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DAS	</a:t>
            </a:r>
            <a:r>
              <a:rPr lang="en-US" altLang="zh-CN" sz="2400" dirty="0">
                <a:latin typeface="隶书" pitchFamily="49" charset="-122"/>
              </a:rPr>
              <a:t>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12H-34H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78H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CF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AF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1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XCHG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AH</a:t>
            </a:r>
          </a:p>
          <a:p>
            <a:pPr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SBB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AL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BH</a:t>
            </a:r>
          </a:p>
          <a:p>
            <a:pPr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DAS	</a:t>
            </a:r>
            <a:r>
              <a:rPr lang="en-US" altLang="zh-CN" sz="2400" dirty="0">
                <a:latin typeface="隶书" pitchFamily="49" charset="-122"/>
              </a:rPr>
              <a:t>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46H-12H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33H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CF=0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XCHG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AH	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3378H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539750" y="6207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</a:t>
            </a:r>
            <a:endParaRPr lang="en-US" altLang="zh-CN" sz="2400">
              <a:solidFill>
                <a:srgbClr val="0000FF"/>
              </a:solidFill>
              <a:latin typeface="隶书" pitchFamily="49" charset="-122"/>
            </a:endParaRPr>
          </a:p>
        </p:txBody>
      </p:sp>
      <p:sp>
        <p:nvSpPr>
          <p:cNvPr id="334853" name="Rectangle 5"/>
          <p:cNvSpPr>
            <a:spLocks noChangeArrowheads="1"/>
          </p:cNvSpPr>
          <p:nvPr/>
        </p:nvSpPr>
        <p:spPr bwMode="auto">
          <a:xfrm>
            <a:off x="539750" y="23653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zh-CN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压缩BCD码加、减调整指令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(AAA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AAS)</a:t>
            </a:r>
          </a:p>
        </p:txBody>
      </p:sp>
      <p:sp>
        <p:nvSpPr>
          <p:cNvPr id="76804" name="Rectangle 6"/>
          <p:cNvSpPr>
            <a:spLocks noChangeArrowheads="1"/>
          </p:cNvSpPr>
          <p:nvPr/>
        </p:nvSpPr>
        <p:spPr bwMode="auto">
          <a:xfrm>
            <a:off x="395288" y="4581525"/>
            <a:ext cx="8496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使用</a:t>
            </a:r>
            <a:r>
              <a:rPr lang="en-US" altLang="zh-CN" sz="2400">
                <a:latin typeface="隶书" pitchFamily="49" charset="-122"/>
              </a:rPr>
              <a:t>AAA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en-US" altLang="zh-CN" sz="2400">
                <a:latin typeface="隶书" pitchFamily="49" charset="-122"/>
              </a:rPr>
              <a:t>AAS</a:t>
            </a:r>
            <a:r>
              <a:rPr lang="zh-CN" altLang="en-US" sz="2400">
                <a:latin typeface="隶书" pitchFamily="49" charset="-122"/>
              </a:rPr>
              <a:t>指令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前</a:t>
            </a:r>
            <a:r>
              <a:rPr lang="zh-CN" altLang="en-US" sz="2400">
                <a:latin typeface="隶书" pitchFamily="49" charset="-122"/>
              </a:rPr>
              <a:t>，应先执行以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为目的操作数的加法或减法指令。</a:t>
            </a: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AAA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AAS</a:t>
            </a:r>
            <a:r>
              <a:rPr lang="zh-CN" altLang="en-US" sz="2400">
                <a:latin typeface="隶书" pitchFamily="49" charset="-122"/>
              </a:rPr>
              <a:t>指令在调整中产生了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进位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借位</a:t>
            </a:r>
            <a:r>
              <a:rPr lang="zh-CN" altLang="en-US" sz="2400">
                <a:latin typeface="隶书" pitchFamily="49" charset="-122"/>
              </a:rPr>
              <a:t>，则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要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加</a:t>
            </a:r>
            <a:r>
              <a:rPr lang="zh-CN" altLang="en-US" sz="2400">
                <a:latin typeface="隶书" pitchFamily="49" charset="-122"/>
              </a:rPr>
              <a:t>上进位或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减</a:t>
            </a:r>
            <a:r>
              <a:rPr lang="zh-CN" altLang="en-US" sz="2400">
                <a:latin typeface="隶书" pitchFamily="49" charset="-122"/>
              </a:rPr>
              <a:t>去借位，同时</a:t>
            </a:r>
            <a:r>
              <a:rPr lang="en-US" altLang="zh-CN" sz="2400">
                <a:latin typeface="隶书" pitchFamily="49" charset="-122"/>
              </a:rPr>
              <a:t>CF=AF=1</a:t>
            </a:r>
            <a:r>
              <a:rPr lang="zh-CN" altLang="en-US" sz="2400">
                <a:latin typeface="隶书" pitchFamily="49" charset="-122"/>
              </a:rPr>
              <a:t>，否则</a:t>
            </a:r>
            <a:r>
              <a:rPr lang="en-US" altLang="zh-CN" sz="2400">
                <a:latin typeface="隶书" pitchFamily="49" charset="-122"/>
              </a:rPr>
              <a:t>CF=AF=0</a:t>
            </a:r>
            <a:r>
              <a:rPr lang="zh-CN" altLang="en-US" sz="2400">
                <a:latin typeface="隶书" pitchFamily="49" charset="-122"/>
              </a:rPr>
              <a:t>；它们对其他标志无定义</a:t>
            </a:r>
          </a:p>
        </p:txBody>
      </p:sp>
      <p:graphicFrame>
        <p:nvGraphicFramePr>
          <p:cNvPr id="334869" name="Group 21"/>
          <p:cNvGraphicFramePr>
            <a:graphicFrameLocks noGrp="1"/>
          </p:cNvGraphicFramePr>
          <p:nvPr/>
        </p:nvGraphicFramePr>
        <p:xfrm>
          <a:off x="468313" y="836613"/>
          <a:ext cx="8207375" cy="3529013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ADD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ADC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AAA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中的和调整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；为非压缩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AH←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AH+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调整的进位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(AL∧OFH)&gt;9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AL=AL+06H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AH=AH+1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AL=AL∧0FH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CF=AF=1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SUB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SBB 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i8/r8/m8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AAS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中的差调整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；为非压缩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AH←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AH-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调整的借位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若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(AL∧0FH)&gt;9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AF=1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则：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AL=AL-06H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AH=AH-1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AL=AL∧0FH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CF=AF=1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ChangeArrowheads="1"/>
          </p:cNvSpPr>
          <p:nvPr/>
        </p:nvSpPr>
        <p:spPr bwMode="auto">
          <a:xfrm>
            <a:off x="468313" y="620713"/>
            <a:ext cx="7920037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码加法</a:t>
            </a:r>
            <a:endParaRPr lang="zh-CN" altLang="en-US" sz="2400">
              <a:solidFill>
                <a:srgbClr val="162BF4"/>
              </a:solidFill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0608H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AX=0608H</a:t>
            </a:r>
            <a:r>
              <a:rPr lang="zh-CN" altLang="en-US" sz="2400">
                <a:latin typeface="隶书" pitchFamily="49" charset="-122"/>
              </a:rPr>
              <a:t>，非压缩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码表示真值</a:t>
            </a:r>
            <a:r>
              <a:rPr lang="en-US" altLang="zh-CN" sz="2400">
                <a:latin typeface="隶书" pitchFamily="49" charset="-122"/>
              </a:rPr>
              <a:t>68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09H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BL=09H</a:t>
            </a:r>
            <a:r>
              <a:rPr lang="zh-CN" altLang="en-US" sz="2400">
                <a:latin typeface="隶书" pitchFamily="49" charset="-122"/>
              </a:rPr>
              <a:t>，非压缩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码表示真值</a:t>
            </a:r>
            <a:r>
              <a:rPr lang="en-US" altLang="zh-CN" sz="2400">
                <a:latin typeface="隶书" pitchFamily="49" charset="-122"/>
              </a:rPr>
              <a:t>9</a:t>
            </a:r>
          </a:p>
          <a:p>
            <a:r>
              <a:rPr lang="en-US" altLang="zh-CN" sz="2400">
                <a:latin typeface="隶书" pitchFamily="49" charset="-122"/>
              </a:rPr>
              <a:t>ADD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BL    </a:t>
            </a:r>
            <a:r>
              <a:rPr lang="zh-CN" altLang="en-US" sz="2400">
                <a:latin typeface="隶书" pitchFamily="49" charset="-122"/>
              </a:rPr>
              <a:t>；二进制加法：</a:t>
            </a:r>
            <a:r>
              <a:rPr lang="en-US" altLang="zh-CN" sz="2400">
                <a:latin typeface="隶书" pitchFamily="49" charset="-122"/>
              </a:rPr>
              <a:t>AL=08H+09H=11H, AF=1</a:t>
            </a:r>
          </a:p>
          <a:p>
            <a:r>
              <a:rPr lang="en-US" altLang="zh-CN" sz="2400">
                <a:latin typeface="隶书" pitchFamily="49" charset="-122"/>
              </a:rPr>
              <a:t>AAA           </a:t>
            </a:r>
            <a:r>
              <a:rPr lang="zh-CN" altLang="en-US" sz="2400">
                <a:latin typeface="隶书" pitchFamily="49" charset="-122"/>
              </a:rPr>
              <a:t>；十进制调整：</a:t>
            </a:r>
          </a:p>
          <a:p>
            <a:r>
              <a:rPr lang="zh-CN" altLang="en-US" sz="2400">
                <a:latin typeface="隶书" pitchFamily="49" charset="-122"/>
              </a:rPr>
              <a:t>              ；</a:t>
            </a:r>
            <a:r>
              <a:rPr lang="en-US" altLang="zh-CN" sz="2400">
                <a:latin typeface="隶书" pitchFamily="49" charset="-122"/>
              </a:rPr>
              <a:t>AL=01H+06H=07H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AH=06H+1=07H</a:t>
            </a:r>
            <a:r>
              <a:rPr lang="zh-CN" altLang="en-US" sz="2400">
                <a:latin typeface="隶书" pitchFamily="49" charset="-122"/>
              </a:rPr>
              <a:t>，</a:t>
            </a:r>
          </a:p>
          <a:p>
            <a:r>
              <a:rPr lang="zh-CN" altLang="en-US" sz="2400">
                <a:latin typeface="隶书" pitchFamily="49" charset="-122"/>
              </a:rPr>
              <a:t>              ；</a:t>
            </a:r>
            <a:r>
              <a:rPr lang="en-US" altLang="zh-CN" sz="2400">
                <a:latin typeface="隶书" pitchFamily="49" charset="-122"/>
              </a:rPr>
              <a:t>AL=(AL</a:t>
            </a:r>
            <a:r>
              <a:rPr lang="en-US" altLang="zh-CN" sz="2400">
                <a:latin typeface="Times New Roman" pitchFamily="18" charset="0"/>
                <a:ea typeface="宋体" charset="-122"/>
              </a:rPr>
              <a:t>∧</a:t>
            </a:r>
            <a:r>
              <a:rPr lang="en-US" altLang="zh-CN" sz="2400">
                <a:latin typeface="隶书" pitchFamily="49" charset="-122"/>
              </a:rPr>
              <a:t>0FH)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CF=AF=1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AX=0707H</a:t>
            </a:r>
          </a:p>
          <a:p>
            <a:r>
              <a:rPr lang="en-US" altLang="zh-CN" sz="2400">
                <a:latin typeface="隶书" pitchFamily="49" charset="-122"/>
              </a:rPr>
              <a:t>              </a:t>
            </a:r>
            <a:r>
              <a:rPr lang="zh-CN" altLang="en-US" sz="2400">
                <a:latin typeface="隶书" pitchFamily="49" charset="-122"/>
              </a:rPr>
              <a:t>；实现非压缩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码加法：</a:t>
            </a:r>
            <a:r>
              <a:rPr lang="en-US" altLang="zh-CN" sz="2400">
                <a:latin typeface="隶书" pitchFamily="49" charset="-122"/>
              </a:rPr>
              <a:t>68</a:t>
            </a:r>
            <a:r>
              <a:rPr lang="zh-CN" altLang="en-US" sz="2400">
                <a:latin typeface="隶书" pitchFamily="49" charset="-122"/>
              </a:rPr>
              <a:t>＋</a:t>
            </a:r>
            <a:r>
              <a:rPr lang="en-US" altLang="zh-CN" sz="2400">
                <a:latin typeface="隶书" pitchFamily="49" charset="-122"/>
              </a:rPr>
              <a:t>9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77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latin typeface="隶书" pitchFamily="49" charset="-122"/>
              </a:rPr>
              <a:t>  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400">
                <a:latin typeface="隶书" pitchFamily="49" charset="-122"/>
              </a:rPr>
              <a:t>例：非压缩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码减法</a:t>
            </a:r>
          </a:p>
          <a:p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0608H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AX=0608H</a:t>
            </a:r>
            <a:r>
              <a:rPr lang="zh-CN" altLang="en-US" sz="2400">
                <a:latin typeface="隶书" pitchFamily="49" charset="-122"/>
              </a:rPr>
              <a:t>，非压缩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码表示真值</a:t>
            </a:r>
            <a:r>
              <a:rPr lang="en-US" altLang="zh-CN" sz="2400">
                <a:latin typeface="隶书" pitchFamily="49" charset="-122"/>
              </a:rPr>
              <a:t>68</a:t>
            </a:r>
          </a:p>
          <a:p>
            <a:r>
              <a:rPr lang="en-US" altLang="zh-CN" sz="2400">
                <a:latin typeface="隶书" pitchFamily="49" charset="-122"/>
              </a:rPr>
              <a:t>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09H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BL=09H</a:t>
            </a:r>
            <a:r>
              <a:rPr lang="zh-CN" altLang="en-US" sz="2400">
                <a:latin typeface="隶书" pitchFamily="49" charset="-122"/>
              </a:rPr>
              <a:t>，非压缩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码表示真值</a:t>
            </a:r>
            <a:r>
              <a:rPr lang="en-US" altLang="zh-CN" sz="2400">
                <a:latin typeface="隶书" pitchFamily="49" charset="-122"/>
              </a:rPr>
              <a:t>9</a:t>
            </a:r>
          </a:p>
          <a:p>
            <a:r>
              <a:rPr lang="en-US" altLang="zh-CN" sz="2400">
                <a:latin typeface="隶书" pitchFamily="49" charset="-122"/>
              </a:rPr>
              <a:t>SUB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BL    </a:t>
            </a:r>
            <a:r>
              <a:rPr lang="zh-CN" altLang="en-US" sz="2400">
                <a:latin typeface="隶书" pitchFamily="49" charset="-122"/>
              </a:rPr>
              <a:t>；二进制减法：</a:t>
            </a:r>
            <a:r>
              <a:rPr lang="en-US" altLang="zh-CN" sz="2400">
                <a:latin typeface="隶书" pitchFamily="49" charset="-122"/>
              </a:rPr>
              <a:t>AL=08H-09H=FFH</a:t>
            </a:r>
          </a:p>
          <a:p>
            <a:r>
              <a:rPr lang="en-US" altLang="zh-CN" sz="2400">
                <a:latin typeface="隶书" pitchFamily="49" charset="-122"/>
              </a:rPr>
              <a:t>AAS           </a:t>
            </a:r>
            <a:r>
              <a:rPr lang="zh-CN" altLang="en-US" sz="2400">
                <a:latin typeface="隶书" pitchFamily="49" charset="-122"/>
              </a:rPr>
              <a:t>；十进制调整：</a:t>
            </a:r>
            <a:r>
              <a:rPr lang="en-US" altLang="zh-CN" sz="2400">
                <a:latin typeface="隶书" pitchFamily="49" charset="-122"/>
              </a:rPr>
              <a:t>AX=0509H</a:t>
            </a:r>
          </a:p>
          <a:p>
            <a:r>
              <a:rPr lang="en-US" altLang="zh-CN" sz="2400">
                <a:latin typeface="隶书" pitchFamily="49" charset="-122"/>
              </a:rPr>
              <a:t>              </a:t>
            </a:r>
            <a:r>
              <a:rPr lang="zh-CN" altLang="en-US" sz="2400">
                <a:latin typeface="隶书" pitchFamily="49" charset="-122"/>
              </a:rPr>
              <a:t>；实现非压缩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码减法：</a:t>
            </a:r>
            <a:r>
              <a:rPr lang="en-US" altLang="zh-CN" sz="2400">
                <a:latin typeface="隶书" pitchFamily="49" charset="-122"/>
              </a:rPr>
              <a:t>68-9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59</a:t>
            </a:r>
          </a:p>
          <a:p>
            <a:endParaRPr lang="en-US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539750" y="620713"/>
            <a:ext cx="806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</a:t>
            </a:r>
            <a:endParaRPr lang="en-US" altLang="zh-CN" sz="2400">
              <a:solidFill>
                <a:srgbClr val="0000FF"/>
              </a:solidFill>
              <a:latin typeface="隶书" pitchFamily="49" charset="-122"/>
            </a:endParaRPr>
          </a:p>
        </p:txBody>
      </p:sp>
      <p:sp>
        <p:nvSpPr>
          <p:cNvPr id="336901" name="Rectangle 5"/>
          <p:cNvSpPr>
            <a:spLocks noChangeArrowheads="1"/>
          </p:cNvSpPr>
          <p:nvPr/>
        </p:nvSpPr>
        <p:spPr bwMode="auto">
          <a:xfrm>
            <a:off x="539750" y="4032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zh-CN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压缩BCD码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乘</a:t>
            </a:r>
            <a:r>
              <a:rPr lang="zh-CN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除</a:t>
            </a:r>
            <a:r>
              <a:rPr lang="zh-CN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调整指令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(AAM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AAD)</a:t>
            </a:r>
          </a:p>
        </p:txBody>
      </p:sp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395288" y="4143375"/>
            <a:ext cx="84963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隶书" pitchFamily="49" charset="-122"/>
              </a:rPr>
              <a:t>    AAM</a:t>
            </a:r>
            <a:r>
              <a:rPr lang="zh-CN" altLang="en-US" sz="2400">
                <a:latin typeface="隶书" pitchFamily="49" charset="-122"/>
              </a:rPr>
              <a:t>指令跟在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乘</a:t>
            </a:r>
            <a:r>
              <a:rPr lang="en-US" altLang="zh-CN" sz="2400">
                <a:latin typeface="隶书" pitchFamily="49" charset="-122"/>
              </a:rPr>
              <a:t>MUL</a:t>
            </a:r>
            <a:r>
              <a:rPr lang="zh-CN" altLang="en-US" sz="2400">
                <a:latin typeface="隶书" pitchFamily="49" charset="-122"/>
              </a:rPr>
              <a:t>之后，将乘积调整为非压缩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码。</a:t>
            </a: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AAD</a:t>
            </a:r>
            <a:r>
              <a:rPr lang="zh-CN" altLang="en-US" sz="2400">
                <a:latin typeface="隶书" pitchFamily="49" charset="-122"/>
              </a:rPr>
              <a:t>指令在字节除</a:t>
            </a:r>
            <a:r>
              <a:rPr lang="en-US" altLang="zh-CN" sz="2400">
                <a:latin typeface="隶书" pitchFamily="49" charset="-122"/>
              </a:rPr>
              <a:t>DIV</a:t>
            </a:r>
            <a:r>
              <a:rPr lang="zh-CN" altLang="en-US" sz="2400">
                <a:latin typeface="隶书" pitchFamily="49" charset="-122"/>
              </a:rPr>
              <a:t>之前，先将非压缩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码的被除数调整为二进制数。</a:t>
            </a: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AAM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AAD</a:t>
            </a:r>
            <a:r>
              <a:rPr lang="zh-CN" altLang="en-US" sz="2400">
                <a:latin typeface="隶书" pitchFamily="49" charset="-122"/>
              </a:rPr>
              <a:t>指令根据结果设置</a:t>
            </a:r>
            <a:r>
              <a:rPr lang="en-US" altLang="zh-CN" sz="2400">
                <a:latin typeface="隶书" pitchFamily="49" charset="-122"/>
              </a:rPr>
              <a:t>SF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ZF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PF</a:t>
            </a:r>
            <a:r>
              <a:rPr lang="zh-CN" altLang="en-US" sz="2400">
                <a:latin typeface="隶书" pitchFamily="49" charset="-122"/>
              </a:rPr>
              <a:t>，但对</a:t>
            </a:r>
            <a:r>
              <a:rPr lang="en-US" altLang="zh-CN" sz="2400"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AF</a:t>
            </a:r>
            <a:r>
              <a:rPr lang="zh-CN" altLang="en-US" sz="2400">
                <a:latin typeface="隶书" pitchFamily="49" charset="-122"/>
              </a:rPr>
              <a:t>无定义。</a:t>
            </a:r>
          </a:p>
        </p:txBody>
      </p:sp>
      <p:graphicFrame>
        <p:nvGraphicFramePr>
          <p:cNvPr id="336916" name="Group 20"/>
          <p:cNvGraphicFramePr>
            <a:graphicFrameLocks noGrp="1"/>
          </p:cNvGraphicFramePr>
          <p:nvPr/>
        </p:nvGraphicFramePr>
        <p:xfrm>
          <a:off x="468313" y="1268413"/>
          <a:ext cx="8207375" cy="2160588"/>
        </p:xfrm>
        <a:graphic>
          <a:graphicData uri="http://schemas.openxmlformats.org/drawingml/2006/table">
            <a:tbl>
              <a:tblPr/>
              <a:tblGrid>
                <a:gridCol w="410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MUL r8/m8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AAM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中的乘积调整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；为非压缩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码：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AH=(AL/0AH)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AL=AL%0AH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AAD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AX←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将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中非压缩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BCD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；码调整为二进制数：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；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AL=AH*0AH+AL,AH=0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DIV r8/m8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ai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5232603"/>
            <a:ext cx="1625397" cy="1625397"/>
          </a:xfrm>
          <a:prstGeom prst="rect">
            <a:avLst/>
          </a:prstGeom>
        </p:spPr>
      </p:pic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15950" y="207945"/>
            <a:ext cx="4819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寻址方式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分类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757238" y="952103"/>
            <a:ext cx="817248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数据型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操作数</a:t>
            </a:r>
            <a:r>
              <a:rPr lang="zh-CN" altLang="en-US" sz="2800" dirty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 err="1">
                <a:latin typeface="隶书" pitchFamily="49" charset="-122"/>
              </a:rPr>
              <a:t>在指令中</a:t>
            </a:r>
            <a:r>
              <a:rPr lang="en-US" altLang="zh-CN" sz="2800" dirty="0"/>
              <a:t>——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立即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数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>
                <a:latin typeface="隶书" pitchFamily="49" charset="-122"/>
              </a:rPr>
              <a:t>在</a:t>
            </a:r>
            <a:r>
              <a:rPr lang="zh-CN" altLang="en-US" sz="2800" dirty="0">
                <a:latin typeface="隶书" pitchFamily="49" charset="-122"/>
              </a:rPr>
              <a:t>寄存器</a:t>
            </a:r>
            <a:r>
              <a:rPr lang="en-US" altLang="en-US" sz="2800" dirty="0">
                <a:latin typeface="隶书" pitchFamily="49" charset="-122"/>
              </a:rPr>
              <a:t>中</a:t>
            </a:r>
            <a:r>
              <a:rPr lang="en-US" altLang="zh-CN" sz="2800" dirty="0"/>
              <a:t>——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寄存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器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 smtClean="0">
                <a:latin typeface="隶书" pitchFamily="49" charset="-122"/>
              </a:rPr>
              <a:t>  </a:t>
            </a:r>
            <a:r>
              <a:rPr lang="en-US" altLang="en-US" sz="2800" dirty="0" err="1" smtClean="0">
                <a:latin typeface="隶书" pitchFamily="49" charset="-122"/>
              </a:rPr>
              <a:t>操作</a:t>
            </a:r>
            <a:r>
              <a:rPr lang="zh-CN" altLang="en-US" sz="2800" dirty="0" smtClean="0">
                <a:latin typeface="隶书" pitchFamily="49" charset="-122"/>
              </a:rPr>
              <a:t>数</a:t>
            </a:r>
            <a:r>
              <a:rPr lang="en-US" altLang="en-US" sz="2800" dirty="0" smtClean="0">
                <a:latin typeface="隶书" pitchFamily="49" charset="-122"/>
              </a:rPr>
              <a:t>在</a:t>
            </a:r>
            <a:r>
              <a:rPr lang="zh-CN" altLang="en-US" sz="2800" dirty="0" smtClean="0">
                <a:latin typeface="隶书" pitchFamily="49" charset="-122"/>
              </a:rPr>
              <a:t>内存中</a:t>
            </a:r>
            <a:r>
              <a:rPr lang="en-US" altLang="zh-CN" sz="2800" dirty="0" smtClean="0"/>
              <a:t>——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直接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寄存器间接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endParaRPr lang="en-US" altLang="zh-CN" sz="2800" dirty="0" smtClean="0">
              <a:latin typeface="隶书" pitchFamily="49" charset="-122"/>
            </a:endParaRPr>
          </a:p>
          <a:p>
            <a:r>
              <a:rPr lang="en-US" altLang="zh-CN" sz="2800" dirty="0" smtClean="0">
                <a:solidFill>
                  <a:srgbClr val="0000FF"/>
                </a:solidFill>
                <a:latin typeface="隶书" pitchFamily="49" charset="-122"/>
              </a:rPr>
              <a:t>                    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基址寻址</a:t>
            </a:r>
            <a:r>
              <a:rPr lang="zh-CN" altLang="en-US" sz="2800" dirty="0" smtClean="0">
                <a:latin typeface="隶书" pitchFamily="49" charset="-122"/>
              </a:rPr>
              <a:t>和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变址寻址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、</a:t>
            </a:r>
            <a:endParaRPr lang="en-US" altLang="zh-CN" sz="2800" dirty="0" smtClean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en-US" altLang="en-US" sz="2800" dirty="0" smtClean="0">
                <a:solidFill>
                  <a:srgbClr val="0000FF"/>
                </a:solidFill>
                <a:latin typeface="隶书" pitchFamily="49" charset="-122"/>
              </a:rPr>
              <a:t>                    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基址变址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串</a:t>
            </a:r>
            <a:r>
              <a:rPr lang="en-US" altLang="en-US" sz="2800" dirty="0" err="1">
                <a:solidFill>
                  <a:srgbClr val="0000FF"/>
                </a:solidFill>
                <a:latin typeface="隶书" pitchFamily="49" charset="-122"/>
              </a:rPr>
              <a:t>操作</a:t>
            </a:r>
            <a:r>
              <a:rPr lang="en-US" altLang="en-US" sz="2800" dirty="0" err="1">
                <a:latin typeface="隶书" pitchFamily="49" charset="-122"/>
              </a:rPr>
              <a:t>寻址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latin typeface="隶书" pitchFamily="49" charset="-122"/>
              </a:rPr>
              <a:t>  </a:t>
            </a:r>
            <a:r>
              <a:rPr lang="en-US" altLang="en-US" sz="2800" dirty="0" err="1">
                <a:latin typeface="隶书" pitchFamily="49" charset="-122"/>
              </a:rPr>
              <a:t>操作</a:t>
            </a:r>
            <a:r>
              <a:rPr lang="zh-CN" altLang="en-US" sz="2800" dirty="0">
                <a:latin typeface="隶书" pitchFamily="49" charset="-122"/>
              </a:rPr>
              <a:t>数</a:t>
            </a:r>
            <a:r>
              <a:rPr lang="en-US" altLang="en-US" sz="2800" dirty="0" err="1">
                <a:latin typeface="隶书" pitchFamily="49" charset="-122"/>
              </a:rPr>
              <a:t>在</a:t>
            </a:r>
            <a:r>
              <a:rPr lang="en-US" altLang="zh-CN" sz="2800" dirty="0" err="1">
                <a:latin typeface="隶书" pitchFamily="49" charset="-122"/>
              </a:rPr>
              <a:t>IO</a:t>
            </a:r>
            <a:r>
              <a:rPr lang="en-US" altLang="en-US" sz="2800" dirty="0" err="1">
                <a:latin typeface="隶书" pitchFamily="49" charset="-122"/>
              </a:rPr>
              <a:t>口中</a:t>
            </a:r>
            <a:r>
              <a:rPr lang="en-US" altLang="zh-CN" sz="2800" dirty="0"/>
              <a:t>——</a:t>
            </a:r>
            <a:r>
              <a:rPr lang="en-US" altLang="zh-CN" sz="2800" dirty="0" err="1">
                <a:solidFill>
                  <a:srgbClr val="0000FF"/>
                </a:solidFill>
                <a:latin typeface="隶书" pitchFamily="49" charset="-122"/>
              </a:rPr>
              <a:t>IO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端口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en-US" altLang="en-US" sz="2800" dirty="0" smtClean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地址型操作数</a:t>
            </a:r>
            <a:r>
              <a:rPr lang="zh-CN" altLang="en-US" sz="2800" dirty="0" smtClean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  <a:p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  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直接程序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相对程序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、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</a:rPr>
              <a:t>间</a:t>
            </a: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接程序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endParaRPr lang="zh-CN" altLang="en-US" sz="2800" dirty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800" dirty="0" err="1" smtClean="0">
                <a:solidFill>
                  <a:srgbClr val="0000FF"/>
                </a:solidFill>
                <a:latin typeface="隶书" pitchFamily="49" charset="-122"/>
              </a:rPr>
              <a:t>隐含</a:t>
            </a:r>
            <a:r>
              <a:rPr lang="en-US" altLang="en-US" sz="2800" dirty="0" err="1" smtClean="0">
                <a:latin typeface="隶书" pitchFamily="49" charset="-122"/>
              </a:rPr>
              <a:t>寻址</a:t>
            </a:r>
            <a:r>
              <a:rPr lang="zh-CN" altLang="en-US" sz="2800" dirty="0" smtClean="0">
                <a:latin typeface="隶书" pitchFamily="49" charset="-122"/>
              </a:rPr>
              <a:t>：</a:t>
            </a:r>
            <a:r>
              <a:rPr lang="en-US" altLang="en-US" sz="2800" dirty="0" err="1" smtClean="0">
                <a:latin typeface="隶书" pitchFamily="49" charset="-122"/>
              </a:rPr>
              <a:t>指令中隐含规定了操作数所在位置</a:t>
            </a:r>
            <a:r>
              <a:rPr lang="zh-CN" altLang="en-US" sz="2800" dirty="0" smtClean="0">
                <a:latin typeface="隶书" pitchFamily="49" charset="-122"/>
              </a:rPr>
              <a:t>。</a:t>
            </a:r>
            <a:endParaRPr lang="en-US" altLang="zh-CN" sz="2800" dirty="0" smtClean="0">
              <a:latin typeface="隶书" pitchFamily="49" charset="-122"/>
            </a:endParaRPr>
          </a:p>
          <a:p>
            <a:pPr>
              <a:buFont typeface="Wingdings" pitchFamily="2" charset="2"/>
              <a:buChar char="Ø"/>
            </a:pPr>
            <a:endParaRPr lang="zh-CN" altLang="en-US" sz="2800" dirty="0" smtClean="0">
              <a:latin typeface="隶书" pitchFamily="49" charset="-122"/>
            </a:endParaRPr>
          </a:p>
          <a:p>
            <a:pPr algn="ctr"/>
            <a:r>
              <a:rPr lang="en-US" altLang="zh-CN" sz="2800" dirty="0" smtClean="0">
                <a:latin typeface="隶书" pitchFamily="49" charset="-122"/>
              </a:rPr>
              <a:t>80386</a:t>
            </a:r>
            <a:r>
              <a:rPr lang="zh-CN" altLang="en-US" sz="2800" dirty="0">
                <a:latin typeface="隶书" pitchFamily="49" charset="-122"/>
              </a:rPr>
              <a:t>以上微处理器还包含</a:t>
            </a:r>
            <a:r>
              <a:rPr lang="zh-CN" altLang="en-US" sz="2800" dirty="0">
                <a:solidFill>
                  <a:srgbClr val="0000FF"/>
                </a:solidFill>
                <a:latin typeface="隶书" pitchFamily="49" charset="-122"/>
              </a:rPr>
              <a:t>比例变址</a:t>
            </a:r>
            <a:r>
              <a:rPr lang="zh-CN" altLang="en-US" sz="2800" dirty="0" smtClean="0">
                <a:latin typeface="隶书" pitchFamily="49" charset="-122"/>
              </a:rPr>
              <a:t>寻址方式</a:t>
            </a:r>
            <a:endParaRPr lang="en-US" altLang="en-US" sz="28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/>
          <p:cNvSpPr>
            <a:spLocks noChangeArrowheads="1"/>
          </p:cNvSpPr>
          <p:nvPr/>
        </p:nvSpPr>
        <p:spPr bwMode="auto">
          <a:xfrm>
            <a:off x="611188" y="333375"/>
            <a:ext cx="7704137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例：非压缩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码乘法</a:t>
            </a:r>
          </a:p>
          <a:p>
            <a:r>
              <a:rPr lang="en-US" altLang="zh-CN" sz="2400" dirty="0">
                <a:latin typeface="隶书" pitchFamily="49" charset="-122"/>
              </a:rPr>
              <a:t>MOV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08H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AL=08H</a:t>
            </a:r>
            <a:r>
              <a:rPr lang="zh-CN" altLang="en-US" sz="2400" dirty="0">
                <a:latin typeface="隶书" pitchFamily="49" charset="-122"/>
              </a:rPr>
              <a:t>，非压缩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8</a:t>
            </a:r>
          </a:p>
          <a:p>
            <a:r>
              <a:rPr lang="en-US" altLang="zh-CN" sz="2400" dirty="0">
                <a:latin typeface="隶书" pitchFamily="49" charset="-122"/>
              </a:rPr>
              <a:t>MOV BL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09H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BL=09H</a:t>
            </a:r>
            <a:r>
              <a:rPr lang="zh-CN" altLang="en-US" sz="2400" dirty="0">
                <a:latin typeface="隶书" pitchFamily="49" charset="-122"/>
              </a:rPr>
              <a:t>，非压缩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9</a:t>
            </a:r>
          </a:p>
          <a:p>
            <a:r>
              <a:rPr lang="en-US" altLang="zh-CN" sz="2400" dirty="0">
                <a:latin typeface="隶书" pitchFamily="49" charset="-122"/>
              </a:rPr>
              <a:t>MUL BL         </a:t>
            </a:r>
            <a:r>
              <a:rPr lang="zh-CN" altLang="en-US" sz="2400" dirty="0">
                <a:latin typeface="隶书" pitchFamily="49" charset="-122"/>
              </a:rPr>
              <a:t>；二进制乘法：</a:t>
            </a:r>
            <a:r>
              <a:rPr lang="en-US" altLang="zh-CN" sz="2400" dirty="0">
                <a:latin typeface="隶书" pitchFamily="49" charset="-122"/>
              </a:rPr>
              <a:t>AX=08H×09H=0048H</a:t>
            </a:r>
          </a:p>
          <a:p>
            <a:r>
              <a:rPr lang="en-US" altLang="zh-CN" sz="2400" dirty="0">
                <a:latin typeface="隶书" pitchFamily="49" charset="-122"/>
              </a:rPr>
              <a:t>AAM            </a:t>
            </a:r>
            <a:r>
              <a:rPr lang="zh-CN" altLang="en-US" sz="2400" dirty="0">
                <a:latin typeface="隶书" pitchFamily="49" charset="-122"/>
              </a:rPr>
              <a:t>；十进制调整：</a:t>
            </a:r>
            <a:r>
              <a:rPr lang="en-US" altLang="zh-CN" sz="2400" dirty="0">
                <a:latin typeface="隶书" pitchFamily="49" charset="-122"/>
              </a:rPr>
              <a:t>AH=AL/0AH,AL= AL%0AH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AX=0702H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；实现非压缩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码乘法：</a:t>
            </a:r>
            <a:r>
              <a:rPr lang="en-US" altLang="zh-CN" sz="2400" dirty="0">
                <a:latin typeface="隶书" pitchFamily="49" charset="-122"/>
              </a:rPr>
              <a:t>8×9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72</a:t>
            </a:r>
          </a:p>
          <a:p>
            <a:endParaRPr lang="en-US" altLang="zh-CN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例：非压缩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码除法</a:t>
            </a:r>
          </a:p>
          <a:p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0608H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AX=0608H</a:t>
            </a:r>
            <a:r>
              <a:rPr lang="zh-CN" altLang="en-US" sz="2400" dirty="0">
                <a:latin typeface="隶书" pitchFamily="49" charset="-122"/>
              </a:rPr>
              <a:t>，非压缩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68</a:t>
            </a:r>
          </a:p>
          <a:p>
            <a:r>
              <a:rPr lang="en-US" altLang="zh-CN" sz="2400" dirty="0">
                <a:latin typeface="隶书" pitchFamily="49" charset="-122"/>
              </a:rPr>
              <a:t>MOV BL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09H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BL=09H</a:t>
            </a:r>
            <a:r>
              <a:rPr lang="zh-CN" altLang="en-US" sz="2400" dirty="0">
                <a:latin typeface="隶书" pitchFamily="49" charset="-122"/>
              </a:rPr>
              <a:t>，非压缩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码表示真值</a:t>
            </a:r>
            <a:r>
              <a:rPr lang="en-US" altLang="zh-CN" sz="2400" dirty="0">
                <a:latin typeface="隶书" pitchFamily="49" charset="-122"/>
              </a:rPr>
              <a:t>9</a:t>
            </a:r>
          </a:p>
          <a:p>
            <a:r>
              <a:rPr lang="en-US" altLang="zh-CN" sz="2400" dirty="0" smtClean="0">
                <a:latin typeface="隶书" pitchFamily="49" charset="-122"/>
              </a:rPr>
              <a:t>AAD            </a:t>
            </a:r>
            <a:r>
              <a:rPr lang="zh-CN" altLang="en-US" sz="2400" dirty="0">
                <a:latin typeface="隶书" pitchFamily="49" charset="-122"/>
              </a:rPr>
              <a:t>；二进制扩展：</a:t>
            </a:r>
            <a:r>
              <a:rPr lang="en-US" altLang="zh-CN" sz="2400" dirty="0">
                <a:latin typeface="隶书" pitchFamily="49" charset="-122"/>
              </a:rPr>
              <a:t>AX=68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0044H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(AL=06H*0AH+08H=44H,AH=00)</a:t>
            </a:r>
          </a:p>
          <a:p>
            <a:r>
              <a:rPr lang="en-US" altLang="zh-CN" sz="2400" dirty="0">
                <a:latin typeface="隶书" pitchFamily="49" charset="-122"/>
              </a:rPr>
              <a:t>DIV BL         </a:t>
            </a:r>
            <a:r>
              <a:rPr lang="zh-CN" altLang="en-US" sz="2400" dirty="0">
                <a:latin typeface="隶书" pitchFamily="49" charset="-122"/>
              </a:rPr>
              <a:t>；除法运算：商</a:t>
            </a:r>
            <a:r>
              <a:rPr lang="en-US" altLang="zh-CN" sz="2400" dirty="0">
                <a:latin typeface="隶书" pitchFamily="49" charset="-122"/>
              </a:rPr>
              <a:t>AL=07H</a:t>
            </a:r>
            <a:r>
              <a:rPr lang="zh-CN" altLang="en-US" sz="2400" dirty="0">
                <a:latin typeface="隶书" pitchFamily="49" charset="-122"/>
              </a:rPr>
              <a:t>，余数</a:t>
            </a:r>
            <a:r>
              <a:rPr lang="en-US" altLang="zh-CN" sz="2400" dirty="0">
                <a:latin typeface="隶书" pitchFamily="49" charset="-122"/>
              </a:rPr>
              <a:t>AH=05H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 </a:t>
            </a:r>
            <a:r>
              <a:rPr lang="zh-CN" altLang="en-US" sz="2400" dirty="0">
                <a:latin typeface="隶书" pitchFamily="49" charset="-122"/>
              </a:rPr>
              <a:t>；实现非压缩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码除法：</a:t>
            </a:r>
            <a:r>
              <a:rPr lang="en-US" altLang="zh-CN" sz="2400" dirty="0">
                <a:latin typeface="隶书" pitchFamily="49" charset="-122"/>
              </a:rPr>
              <a:t>68/9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7</a:t>
            </a:r>
            <a:r>
              <a:rPr lang="en-US" altLang="zh-CN" sz="2400" dirty="0"/>
              <a:t>…</a:t>
            </a:r>
            <a:r>
              <a:rPr lang="en-US" altLang="zh-CN" sz="2400" dirty="0">
                <a:latin typeface="隶书" pitchFamily="49" charset="-122"/>
              </a:rPr>
              <a:t>5</a:t>
            </a:r>
          </a:p>
          <a:p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395288" y="115888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逻辑运算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类指令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611188" y="1019175"/>
            <a:ext cx="784860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逻辑运算指令可以对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 dirty="0">
                <a:latin typeface="隶书" pitchFamily="49" charset="-122"/>
              </a:rPr>
              <a:t>执行逻辑运算。逻辑运算是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按位操作</a:t>
            </a:r>
            <a:r>
              <a:rPr lang="zh-CN" altLang="en-US" sz="2400" dirty="0">
                <a:latin typeface="隶书" pitchFamily="49" charset="-122"/>
              </a:rPr>
              <a:t>的，其中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latin typeface="隶书" pitchFamily="49" charset="-122"/>
              </a:rPr>
              <a:t>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立即数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可以是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 dirty="0">
                <a:latin typeface="隶书" pitchFamily="49" charset="-122"/>
              </a:rPr>
              <a:t>。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不能同时</a:t>
            </a:r>
            <a:r>
              <a:rPr lang="zh-CN" altLang="en-US" sz="2400" dirty="0">
                <a:latin typeface="隶书" pitchFamily="49" charset="-122"/>
              </a:rPr>
              <a:t>为存储器。这类指令包括</a:t>
            </a:r>
            <a:r>
              <a:rPr lang="en-US" altLang="zh-CN" sz="2400" dirty="0">
                <a:latin typeface="隶书" pitchFamily="49" charset="-122"/>
              </a:rPr>
              <a:t>5</a:t>
            </a:r>
            <a:r>
              <a:rPr lang="zh-CN" altLang="en-US" sz="2400" dirty="0">
                <a:latin typeface="隶书" pitchFamily="49" charset="-122"/>
              </a:rPr>
              <a:t>条：</a:t>
            </a:r>
          </a:p>
          <a:p>
            <a:pPr defTabSz="900113">
              <a:tabLst>
                <a:tab pos="0" algn="l"/>
              </a:tabLst>
              <a:defRPr/>
            </a:pPr>
            <a:endParaRPr lang="zh-CN" altLang="en-US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逻辑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与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指令：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AND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逻辑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指令：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OR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逻辑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非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指令：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NOT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逻辑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异或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指令：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XOR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测试指令：  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TEST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endParaRPr lang="en-US" altLang="zh-CN" sz="2400" dirty="0">
              <a:latin typeface="隶书" pitchFamily="49" charset="-122"/>
            </a:endParaRP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上述指令中除了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非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指令</a:t>
            </a:r>
            <a:r>
              <a:rPr lang="en-US" altLang="zh-CN" sz="2400" dirty="0">
                <a:latin typeface="隶书" pitchFamily="49" charset="-122"/>
              </a:rPr>
              <a:t>(NOT)</a:t>
            </a:r>
            <a:r>
              <a:rPr lang="zh-CN" altLang="en-US" sz="2400" dirty="0">
                <a:latin typeface="隶书" pitchFamily="49" charset="-122"/>
              </a:rPr>
              <a:t>不影响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外，其他指令均影响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 dirty="0">
                <a:latin typeface="隶书" pitchFamily="49" charset="-122"/>
              </a:rPr>
              <a:t>，使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＝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 dirty="0">
                <a:latin typeface="隶书" pitchFamily="49" charset="-122"/>
              </a:rPr>
              <a:t>不确定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2" name="Rectangle 4"/>
          <p:cNvSpPr>
            <a:spLocks noChangeArrowheads="1"/>
          </p:cNvSpPr>
          <p:nvPr/>
        </p:nvSpPr>
        <p:spPr bwMode="auto">
          <a:xfrm>
            <a:off x="684213" y="28098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(AND)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39973" name="Rectangle 5"/>
          <p:cNvSpPr>
            <a:spLocks noChangeArrowheads="1"/>
          </p:cNvSpPr>
          <p:nvPr/>
        </p:nvSpPr>
        <p:spPr bwMode="auto">
          <a:xfrm>
            <a:off x="611188" y="857250"/>
            <a:ext cx="8208962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AND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dest←dest∧src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源操作数和目标操作数的对应位有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，全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，结果存入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中。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应用：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与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操作通常用于屏蔽掉不关心的位，保留感兴趣的位。屏蔽某位，则使该位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与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，保留某位，则使该位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与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常用</a:t>
            </a:r>
            <a:r>
              <a:rPr lang="en-US" altLang="zh-CN" sz="2400" dirty="0">
                <a:latin typeface="隶书" pitchFamily="49" charset="-122"/>
              </a:rPr>
              <a:t>AND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来影响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，且自身内容不变。</a:t>
            </a:r>
          </a:p>
          <a:p>
            <a:pPr>
              <a:defRPr/>
            </a:pPr>
            <a:endParaRPr lang="zh-CN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AND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BL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AND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DX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AND CL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33H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AND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[DI]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AND ARRAY[SI]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AL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DS:[ARRAY+SI]←DS:[ARRAY+SI]∧AL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684213" y="35718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(OR)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684213" y="1023938"/>
            <a:ext cx="7704137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OR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dest←dest∨src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源操作数和目标操作数的对应位有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，全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，结果存入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中。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应用：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利用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有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的原则把某位置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，如置符号位。也可把非压缩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码通过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或</a:t>
            </a:r>
            <a:r>
              <a:rPr lang="zh-CN" altLang="en-US" sz="2400" dirty="0">
                <a:latin typeface="Arial"/>
              </a:rPr>
              <a:t>”</a:t>
            </a:r>
            <a:r>
              <a:rPr lang="en-US" altLang="zh-CN" sz="2400" dirty="0">
                <a:latin typeface="隶书" pitchFamily="49" charset="-122"/>
              </a:rPr>
              <a:t>30H</a:t>
            </a:r>
            <a:r>
              <a:rPr lang="zh-CN" altLang="en-US" sz="2400" dirty="0">
                <a:latin typeface="隶书" pitchFamily="49" charset="-122"/>
              </a:rPr>
              <a:t>转换成相应的</a:t>
            </a:r>
            <a:r>
              <a:rPr lang="en-US" altLang="zh-CN" sz="2400" dirty="0">
                <a:latin typeface="隶书" pitchFamily="49" charset="-122"/>
              </a:rPr>
              <a:t>ASCII</a:t>
            </a:r>
            <a:r>
              <a:rPr lang="zh-CN" altLang="en-US" sz="2400" dirty="0">
                <a:latin typeface="隶书" pitchFamily="49" charset="-122"/>
              </a:rPr>
              <a:t>码。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当测试且不改变自身时，可用</a:t>
            </a:r>
            <a:r>
              <a:rPr lang="en-US" altLang="zh-CN" sz="2400" dirty="0">
                <a:latin typeface="隶书" pitchFamily="49" charset="-122"/>
              </a:rPr>
              <a:t>OR AX,AX</a:t>
            </a:r>
            <a:r>
              <a:rPr lang="zh-CN" altLang="en-US" sz="2400" dirty="0">
                <a:latin typeface="隶书" pitchFamily="49" charset="-122"/>
              </a:rPr>
              <a:t>指令影响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ZF</a:t>
            </a:r>
            <a:r>
              <a:rPr lang="zh-CN" altLang="en-US" sz="2400" dirty="0">
                <a:latin typeface="隶书" pitchFamily="49" charset="-122"/>
              </a:rPr>
              <a:t>可知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是否</a:t>
            </a:r>
            <a:r>
              <a:rPr lang="en-US" altLang="zh-CN" sz="2400" dirty="0">
                <a:latin typeface="隶书" pitchFamily="49" charset="-122"/>
              </a:rPr>
              <a:t>=O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SF</a:t>
            </a:r>
            <a:r>
              <a:rPr lang="zh-CN" altLang="en-US" sz="2400" dirty="0">
                <a:latin typeface="隶书" pitchFamily="49" charset="-122"/>
              </a:rPr>
              <a:t>可知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中是否为正数；</a:t>
            </a:r>
            <a:r>
              <a:rPr lang="en-US" altLang="zh-CN" sz="2400" dirty="0">
                <a:latin typeface="隶书" pitchFamily="49" charset="-122"/>
              </a:rPr>
              <a:t>PF</a:t>
            </a:r>
            <a:r>
              <a:rPr lang="zh-CN" altLang="en-US" sz="2400" dirty="0">
                <a:latin typeface="隶书" pitchFamily="49" charset="-122"/>
              </a:rPr>
              <a:t>可知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中数有偶数个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还是奇数个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OR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BL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OR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DX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OR DH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03DH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OR DX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[BX]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ChangeArrowheads="1"/>
          </p:cNvSpPr>
          <p:nvPr/>
        </p:nvSpPr>
        <p:spPr bwMode="auto">
          <a:xfrm>
            <a:off x="684213" y="4032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(NOT)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684213" y="908050"/>
            <a:ext cx="7704137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NOT </a:t>
            </a:r>
            <a:r>
              <a:rPr lang="en-US" altLang="zh-CN" sz="2400">
                <a:latin typeface="隶书" pitchFamily="49" charset="-122"/>
              </a:rPr>
              <a:t>dest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dest←dest</a:t>
            </a:r>
            <a:r>
              <a:rPr lang="zh-CN" altLang="en-US" sz="2400">
                <a:latin typeface="隶书" pitchFamily="49" charset="-122"/>
              </a:rPr>
              <a:t>各位求反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目标操作数各位是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为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zh-CN" altLang="en-US" sz="2400">
                <a:latin typeface="隶书" pitchFamily="49" charset="-122"/>
              </a:rPr>
              <a:t>，是</a:t>
            </a:r>
            <a:r>
              <a:rPr lang="en-US" altLang="zh-CN" sz="2400">
                <a:latin typeface="隶书" pitchFamily="49" charset="-122"/>
              </a:rPr>
              <a:t>0</a:t>
            </a:r>
            <a:r>
              <a:rPr lang="zh-CN" altLang="en-US" sz="2400">
                <a:latin typeface="隶书" pitchFamily="49" charset="-122"/>
              </a:rPr>
              <a:t>为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求反指令不影响</a:t>
            </a:r>
            <a:r>
              <a:rPr lang="en-US" altLang="zh-CN" sz="2400">
                <a:latin typeface="隶书" pitchFamily="49" charset="-122"/>
              </a:rPr>
              <a:t>FR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NOT AL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NOT AX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NOT TEMP</a:t>
            </a:r>
          </a:p>
          <a:p>
            <a:pPr>
              <a:defRPr/>
            </a:pPr>
            <a:endParaRPr lang="en-US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684213" y="495300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“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异或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</a:rPr>
              <a:t>”</a:t>
            </a: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(XOR)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684213" y="1169988"/>
            <a:ext cx="7704137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XOR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dest←dest⊕src</a:t>
            </a:r>
            <a:endParaRPr lang="en-US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源操作数与目标操作数各位比较，对应位相同为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，不同为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应用：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异或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常可以实现将某些位</a:t>
            </a:r>
            <a:r>
              <a:rPr lang="zh-CN" altLang="en-US" sz="2400" dirty="0">
                <a:latin typeface="Arial"/>
              </a:rPr>
              <a:t>“</a:t>
            </a:r>
            <a:r>
              <a:rPr lang="zh-CN" altLang="en-US" sz="2400" dirty="0">
                <a:latin typeface="隶书" pitchFamily="49" charset="-122"/>
              </a:rPr>
              <a:t>求反</a:t>
            </a:r>
            <a:r>
              <a:rPr lang="zh-CN" altLang="en-US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，即想求反的位同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异或，而其它不变的位同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异或。还常用于将自身清零且</a:t>
            </a:r>
            <a:r>
              <a:rPr lang="en-US" altLang="zh-CN" sz="2400" dirty="0">
                <a:latin typeface="隶书" pitchFamily="49" charset="-122"/>
              </a:rPr>
              <a:t>CF=O</a:t>
            </a:r>
            <a:r>
              <a:rPr lang="zh-CN" altLang="en-US" sz="2400" dirty="0">
                <a:latin typeface="隶书" pitchFamily="49" charset="-122"/>
              </a:rPr>
              <a:t>，如</a:t>
            </a:r>
            <a:r>
              <a:rPr lang="en-US" altLang="zh-CN" sz="2400" dirty="0">
                <a:latin typeface="隶书" pitchFamily="49" charset="-122"/>
              </a:rPr>
              <a:t>XOR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将使</a:t>
            </a:r>
            <a:r>
              <a:rPr lang="en-US" altLang="zh-CN" sz="2400" dirty="0">
                <a:latin typeface="隶书" pitchFamily="49" charset="-122"/>
              </a:rPr>
              <a:t>AX=O</a:t>
            </a:r>
            <a:r>
              <a:rPr lang="zh-CN" altLang="en-US" sz="2400" dirty="0">
                <a:latin typeface="隶书" pitchFamily="49" charset="-122"/>
              </a:rPr>
              <a:t>且</a:t>
            </a:r>
            <a:r>
              <a:rPr lang="en-US" altLang="zh-CN" sz="2400" dirty="0">
                <a:latin typeface="隶书" pitchFamily="49" charset="-122"/>
              </a:rPr>
              <a:t>CF=O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XOR CH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DL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XOR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BX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XOR DI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00DDH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XOR DX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[SI]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684213" y="44291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测试指令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(TEST)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84213" y="947738"/>
            <a:ext cx="7704137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TEST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 err="1">
                <a:latin typeface="隶书" pitchFamily="49" charset="-122"/>
              </a:rPr>
              <a:t>src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；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AND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操作，但不存结果，只影响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TEST</a:t>
            </a:r>
            <a:r>
              <a:rPr lang="zh-CN" altLang="en-US" sz="2400" dirty="0">
                <a:latin typeface="隶书" pitchFamily="49" charset="-122"/>
              </a:rPr>
              <a:t>与</a:t>
            </a:r>
            <a:r>
              <a:rPr lang="en-US" altLang="zh-CN" sz="2400" dirty="0">
                <a:latin typeface="隶书" pitchFamily="49" charset="-122"/>
              </a:rPr>
              <a:t>CMP</a:t>
            </a:r>
            <a:r>
              <a:rPr lang="zh-CN" altLang="en-US" sz="2400" dirty="0">
                <a:latin typeface="隶书" pitchFamily="49" charset="-122"/>
              </a:rPr>
              <a:t>相似，均不存结果，只影响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。两者的不同点在于：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TEST</a:t>
            </a:r>
            <a:r>
              <a:rPr lang="zh-CN" altLang="en-US" sz="2400" dirty="0">
                <a:latin typeface="隶书" pitchFamily="49" charset="-122"/>
              </a:rPr>
              <a:t>可对某些位进行比较，又不影响该位的状态。可通过测试位和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与，不测试位和</a:t>
            </a:r>
            <a:r>
              <a:rPr lang="zh-CN" altLang="en-US" sz="2400" dirty="0">
                <a:latin typeface="Arial"/>
              </a:rPr>
              <a:t>“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en-US" altLang="zh-CN" sz="2400" dirty="0">
                <a:latin typeface="Arial"/>
              </a:rPr>
              <a:t>”</a:t>
            </a:r>
            <a:r>
              <a:rPr lang="zh-CN" altLang="en-US" sz="2400" dirty="0">
                <a:latin typeface="隶书" pitchFamily="49" charset="-122"/>
              </a:rPr>
              <a:t>与来实现。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dirty="0">
                <a:latin typeface="隶书" pitchFamily="49" charset="-122"/>
              </a:rPr>
              <a:t>CMP</a:t>
            </a:r>
            <a:r>
              <a:rPr lang="zh-CN" altLang="en-US" sz="2400" dirty="0">
                <a:latin typeface="隶书" pitchFamily="49" charset="-122"/>
              </a:rPr>
              <a:t>对整个数据进行比较，通过两数相减，实现比较两数。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TEST BH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BL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TEST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BX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TEST AH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04H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539750" y="333375"/>
            <a:ext cx="7920038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例：逻辑指令应用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AND</a:t>
            </a:r>
            <a:r>
              <a:rPr lang="zh-CN" altLang="en-US" sz="2400" dirty="0">
                <a:latin typeface="隶书" pitchFamily="49" charset="-122"/>
              </a:rPr>
              <a:t>指令可用于复位某些位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同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相与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，不影响其他位：将</a:t>
            </a:r>
            <a:r>
              <a:rPr lang="en-US" altLang="zh-CN" sz="2400" dirty="0">
                <a:latin typeface="隶书" pitchFamily="49" charset="-122"/>
              </a:rPr>
              <a:t>BL</a:t>
            </a:r>
            <a:r>
              <a:rPr lang="zh-CN" altLang="en-US" sz="2400" dirty="0">
                <a:latin typeface="隶书" pitchFamily="49" charset="-122"/>
              </a:rPr>
              <a:t>中</a:t>
            </a:r>
            <a:r>
              <a:rPr lang="en-US" altLang="zh-CN" sz="2400" dirty="0">
                <a:latin typeface="隶书" pitchFamily="49" charset="-122"/>
              </a:rPr>
              <a:t>D3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D0</a:t>
            </a:r>
            <a:r>
              <a:rPr lang="zh-CN" altLang="en-US" sz="2400" dirty="0">
                <a:latin typeface="隶书" pitchFamily="49" charset="-122"/>
              </a:rPr>
              <a:t>位清</a:t>
            </a:r>
            <a:r>
              <a:rPr lang="en-US" altLang="zh-CN" sz="2400" dirty="0">
                <a:latin typeface="隶书" pitchFamily="49" charset="-122"/>
              </a:rPr>
              <a:t>0</a:t>
            </a:r>
            <a:r>
              <a:rPr lang="zh-CN" altLang="en-US" sz="2400" dirty="0">
                <a:latin typeface="隶书" pitchFamily="49" charset="-122"/>
              </a:rPr>
              <a:t>，其他位不变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AND BL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11110110B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OR</a:t>
            </a:r>
            <a:r>
              <a:rPr lang="zh-CN" altLang="en-US" sz="2400" dirty="0">
                <a:latin typeface="隶书" pitchFamily="49" charset="-122"/>
              </a:rPr>
              <a:t>指令可用于置位某些位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同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相或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，不影响其他位：将</a:t>
            </a:r>
            <a:r>
              <a:rPr lang="en-US" altLang="zh-CN" sz="2400" dirty="0">
                <a:latin typeface="隶书" pitchFamily="49" charset="-122"/>
              </a:rPr>
              <a:t>BL</a:t>
            </a:r>
            <a:r>
              <a:rPr lang="zh-CN" altLang="en-US" sz="2400" dirty="0">
                <a:latin typeface="隶书" pitchFamily="49" charset="-122"/>
              </a:rPr>
              <a:t>中</a:t>
            </a:r>
            <a:r>
              <a:rPr lang="en-US" altLang="zh-CN" sz="2400" dirty="0">
                <a:latin typeface="隶书" pitchFamily="49" charset="-122"/>
              </a:rPr>
              <a:t>D3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D0</a:t>
            </a:r>
            <a:r>
              <a:rPr lang="zh-CN" altLang="en-US" sz="2400" dirty="0">
                <a:latin typeface="隶书" pitchFamily="49" charset="-122"/>
              </a:rPr>
              <a:t>位置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，其他位不变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OR BL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00001001B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XOR</a:t>
            </a:r>
            <a:r>
              <a:rPr lang="zh-CN" altLang="en-US" sz="2400" dirty="0">
                <a:latin typeface="隶书" pitchFamily="49" charset="-122"/>
              </a:rPr>
              <a:t>指令可用于求反某些位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同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相异或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，不影响其他位：将</a:t>
            </a:r>
            <a:r>
              <a:rPr lang="en-US" altLang="zh-CN" sz="2400" dirty="0">
                <a:latin typeface="隶书" pitchFamily="49" charset="-122"/>
              </a:rPr>
              <a:t>BL</a:t>
            </a:r>
            <a:r>
              <a:rPr lang="zh-CN" altLang="en-US" sz="2400" dirty="0">
                <a:latin typeface="隶书" pitchFamily="49" charset="-122"/>
              </a:rPr>
              <a:t>中</a:t>
            </a:r>
            <a:r>
              <a:rPr lang="en-US" altLang="zh-CN" sz="2400" dirty="0">
                <a:latin typeface="隶书" pitchFamily="49" charset="-122"/>
              </a:rPr>
              <a:t>D3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en-US" altLang="zh-CN" sz="2400" dirty="0">
                <a:latin typeface="隶书" pitchFamily="49" charset="-122"/>
              </a:rPr>
              <a:t>D0</a:t>
            </a:r>
            <a:r>
              <a:rPr lang="zh-CN" altLang="en-US" sz="2400" dirty="0">
                <a:latin typeface="隶书" pitchFamily="49" charset="-122"/>
              </a:rPr>
              <a:t>位求反，其他不变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XOR BL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00001001B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TEST</a:t>
            </a:r>
            <a:r>
              <a:rPr lang="zh-CN" altLang="en-US" sz="2400" dirty="0">
                <a:latin typeface="隶书" pitchFamily="49" charset="-122"/>
              </a:rPr>
              <a:t>可以测试某些位的状态，但只影响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：测试</a:t>
            </a:r>
            <a:r>
              <a:rPr lang="en-US" altLang="zh-CN" sz="2400" dirty="0">
                <a:latin typeface="隶书" pitchFamily="49" charset="-122"/>
              </a:rPr>
              <a:t>AL</a:t>
            </a:r>
            <a:r>
              <a:rPr lang="zh-CN" altLang="en-US" sz="2400" dirty="0">
                <a:latin typeface="隶书" pitchFamily="49" charset="-122"/>
              </a:rPr>
              <a:t>的最低位</a:t>
            </a:r>
            <a:r>
              <a:rPr lang="en-US" altLang="zh-CN" sz="2400" dirty="0">
                <a:latin typeface="隶书" pitchFamily="49" charset="-122"/>
              </a:rPr>
              <a:t>D0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TEST AL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01H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JNZ THERE</a:t>
            </a:r>
            <a:r>
              <a:rPr lang="en-US" altLang="zh-CN" sz="2400" dirty="0">
                <a:latin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ZF=0</a:t>
            </a:r>
            <a:r>
              <a:rPr lang="zh-CN" altLang="en-US" sz="2400" dirty="0">
                <a:latin typeface="隶书" pitchFamily="49" charset="-122"/>
              </a:rPr>
              <a:t>，即</a:t>
            </a:r>
            <a:r>
              <a:rPr lang="en-US" altLang="zh-CN" sz="2400" dirty="0">
                <a:latin typeface="隶书" pitchFamily="49" charset="-122"/>
              </a:rPr>
              <a:t>D0=1</a:t>
            </a:r>
            <a:r>
              <a:rPr lang="zh-CN" altLang="en-US" sz="2400" dirty="0">
                <a:latin typeface="隶书" pitchFamily="49" charset="-122"/>
              </a:rPr>
              <a:t>，则程序转移到</a:t>
            </a:r>
            <a:r>
              <a:rPr lang="en-US" altLang="zh-CN" sz="2400" dirty="0">
                <a:latin typeface="隶书" pitchFamily="49" charset="-122"/>
              </a:rPr>
              <a:t>THERE</a:t>
            </a: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...	</a:t>
            </a:r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ZF=1</a:t>
            </a:r>
            <a:r>
              <a:rPr lang="zh-CN" altLang="en-US" sz="2400" dirty="0">
                <a:latin typeface="隶书" pitchFamily="49" charset="-122"/>
              </a:rPr>
              <a:t>，即</a:t>
            </a:r>
            <a:r>
              <a:rPr lang="en-US" altLang="zh-CN" sz="2400" dirty="0">
                <a:latin typeface="隶书" pitchFamily="49" charset="-122"/>
              </a:rPr>
              <a:t>D0=0</a:t>
            </a:r>
            <a:r>
              <a:rPr lang="zh-CN" altLang="en-US" sz="2400" dirty="0">
                <a:latin typeface="隶书" pitchFamily="49" charset="-122"/>
              </a:rPr>
              <a:t>，顺序执行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THERE:  ...</a:t>
            </a:r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395288" y="115888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位移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类指令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611188" y="836613"/>
            <a:ext cx="78486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位移指令是把寄存器或存储单元中的数向左或向右移动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en-US" altLang="zh-CN" sz="2400">
                <a:latin typeface="Arial" pitchFamily="34" charset="0"/>
                <a:cs typeface="Arial" pitchFamily="34" charset="0"/>
              </a:rPr>
              <a:t>~</a:t>
            </a:r>
            <a:r>
              <a:rPr lang="en-US" altLang="zh-CN" sz="2400">
                <a:latin typeface="隶书" pitchFamily="49" charset="-122"/>
              </a:rPr>
              <a:t>n</a:t>
            </a:r>
            <a:r>
              <a:rPr lang="zh-CN" altLang="en-US" sz="2400">
                <a:latin typeface="隶书" pitchFamily="49" charset="-122"/>
              </a:rPr>
              <a:t>位。通过移位也可以实现简单的算术运算，如：连乘</a:t>
            </a:r>
            <a:r>
              <a:rPr lang="en-US" altLang="zh-CN" sz="2400">
                <a:latin typeface="隶书" pitchFamily="49" charset="-122"/>
              </a:rPr>
              <a:t>2(</a:t>
            </a:r>
            <a:r>
              <a:rPr lang="zh-CN" altLang="en-US" sz="2400">
                <a:latin typeface="隶书" pitchFamily="49" charset="-122"/>
              </a:rPr>
              <a:t>左移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，连除</a:t>
            </a:r>
            <a:r>
              <a:rPr lang="en-US" altLang="zh-CN" sz="2400">
                <a:latin typeface="隶书" pitchFamily="49" charset="-122"/>
              </a:rPr>
              <a:t>2(</a:t>
            </a:r>
            <a:r>
              <a:rPr lang="zh-CN" altLang="en-US" sz="2400">
                <a:latin typeface="隶书" pitchFamily="49" charset="-122"/>
              </a:rPr>
              <a:t>右移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。这类指令分</a:t>
            </a:r>
            <a:r>
              <a:rPr lang="en-US" altLang="zh-CN" sz="2400">
                <a:latin typeface="隶书" pitchFamily="49" charset="-122"/>
              </a:rPr>
              <a:t>5</a:t>
            </a:r>
            <a:r>
              <a:rPr lang="zh-CN" altLang="en-US" sz="2400">
                <a:latin typeface="隶书" pitchFamily="49" charset="-122"/>
              </a:rPr>
              <a:t>种情况：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左移  开环移  带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移    移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位       字节操作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右移  闭环移  不带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移  移多位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(CL)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字操作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为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通用寄存器</a:t>
            </a:r>
            <a:r>
              <a:rPr lang="zh-CN" altLang="en-US" sz="2400">
                <a:latin typeface="隶书" pitchFamily="49" charset="-122"/>
              </a:rPr>
              <a:t>或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存储器</a:t>
            </a:r>
            <a:r>
              <a:rPr lang="zh-CN" altLang="en-US" sz="2400">
                <a:latin typeface="隶书" pitchFamily="49" charset="-122"/>
              </a:rPr>
              <a:t>，可以是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字节</a:t>
            </a:r>
            <a:r>
              <a:rPr lang="zh-CN" altLang="en-US" sz="2400">
                <a:latin typeface="隶书" pitchFamily="49" charset="-122"/>
              </a:rPr>
              <a:t>操作，也可是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字</a:t>
            </a:r>
            <a:r>
              <a:rPr lang="zh-CN" altLang="en-US" sz="2400">
                <a:latin typeface="隶书" pitchFamily="49" charset="-122"/>
              </a:rPr>
              <a:t>操作。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、当需要位移的次数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大于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时，可以用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CL</a:t>
            </a:r>
            <a:r>
              <a:rPr lang="zh-CN" altLang="en-US" sz="2400">
                <a:latin typeface="隶书" pitchFamily="49" charset="-122"/>
              </a:rPr>
              <a:t>指明位移位数。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3</a:t>
            </a:r>
            <a:r>
              <a:rPr lang="zh-CN" altLang="en-US" sz="2400">
                <a:latin typeface="隶书" pitchFamily="49" charset="-122"/>
              </a:rPr>
              <a:t>、位移指令均影响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，移出的位将移入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、移动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位后，若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与最高位相同，则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en-US" altLang="zh-CN" sz="2400">
                <a:latin typeface="隶书" pitchFamily="49" charset="-122"/>
              </a:rPr>
              <a:t>=O</a:t>
            </a:r>
            <a:r>
              <a:rPr lang="zh-CN" altLang="en-US" sz="2400">
                <a:latin typeface="隶书" pitchFamily="49" charset="-122"/>
              </a:rPr>
              <a:t>，若不同，则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en-US" altLang="zh-CN" sz="2400">
                <a:latin typeface="隶书" pitchFamily="49" charset="-122"/>
              </a:rPr>
              <a:t>=1</a:t>
            </a:r>
            <a:r>
              <a:rPr lang="zh-CN" altLang="en-US" sz="2400">
                <a:latin typeface="隶书" pitchFamily="49" charset="-122"/>
              </a:rPr>
              <a:t>，以此说明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符号位</a:t>
            </a:r>
            <a:r>
              <a:rPr lang="zh-CN" altLang="en-US" sz="2400">
                <a:latin typeface="隶书" pitchFamily="49" charset="-122"/>
              </a:rPr>
              <a:t>有变化。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5</a:t>
            </a:r>
            <a:r>
              <a:rPr lang="zh-CN" altLang="en-US" sz="2400">
                <a:latin typeface="隶书" pitchFamily="49" charset="-122"/>
              </a:rPr>
              <a:t>、循环移位只对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有影响，其他移动对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PF</a:t>
            </a:r>
            <a:r>
              <a:rPr lang="zh-CN" altLang="en-US" sz="2400">
                <a:latin typeface="隶书" pitchFamily="49" charset="-122"/>
              </a:rPr>
              <a:t>、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ZF</a:t>
            </a:r>
            <a:r>
              <a:rPr lang="zh-CN" altLang="en-US" sz="2400">
                <a:latin typeface="隶书" pitchFamily="49" charset="-122"/>
              </a:rPr>
              <a:t>均有影响，对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AF</a:t>
            </a:r>
            <a:r>
              <a:rPr lang="zh-CN" altLang="en-US" sz="2400">
                <a:latin typeface="隶书" pitchFamily="49" charset="-122"/>
              </a:rPr>
              <a:t>的影响不确定。</a:t>
            </a:r>
          </a:p>
        </p:txBody>
      </p:sp>
      <p:sp>
        <p:nvSpPr>
          <p:cNvPr id="88068" name="AutoShape 6"/>
          <p:cNvSpPr>
            <a:spLocks/>
          </p:cNvSpPr>
          <p:nvPr/>
        </p:nvSpPr>
        <p:spPr bwMode="auto">
          <a:xfrm>
            <a:off x="1042988" y="2133600"/>
            <a:ext cx="71437" cy="503238"/>
          </a:xfrm>
          <a:prstGeom prst="leftBrace">
            <a:avLst>
              <a:gd name="adj1" fmla="val 5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AutoShape 7"/>
          <p:cNvSpPr>
            <a:spLocks/>
          </p:cNvSpPr>
          <p:nvPr/>
        </p:nvSpPr>
        <p:spPr bwMode="auto">
          <a:xfrm>
            <a:off x="1979613" y="2133600"/>
            <a:ext cx="71437" cy="503238"/>
          </a:xfrm>
          <a:prstGeom prst="leftBrace">
            <a:avLst>
              <a:gd name="adj1" fmla="val 5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0" name="AutoShape 8"/>
          <p:cNvSpPr>
            <a:spLocks/>
          </p:cNvSpPr>
          <p:nvPr/>
        </p:nvSpPr>
        <p:spPr bwMode="auto">
          <a:xfrm>
            <a:off x="3203575" y="2133600"/>
            <a:ext cx="71438" cy="503238"/>
          </a:xfrm>
          <a:prstGeom prst="leftBrace">
            <a:avLst>
              <a:gd name="adj1" fmla="val 587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1" name="AutoShape 9"/>
          <p:cNvSpPr>
            <a:spLocks/>
          </p:cNvSpPr>
          <p:nvPr/>
        </p:nvSpPr>
        <p:spPr bwMode="auto">
          <a:xfrm>
            <a:off x="4716463" y="2133600"/>
            <a:ext cx="71437" cy="503238"/>
          </a:xfrm>
          <a:prstGeom prst="leftBrace">
            <a:avLst>
              <a:gd name="adj1" fmla="val 587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2" name="AutoShape 10"/>
          <p:cNvSpPr>
            <a:spLocks/>
          </p:cNvSpPr>
          <p:nvPr/>
        </p:nvSpPr>
        <p:spPr bwMode="auto">
          <a:xfrm>
            <a:off x="6588125" y="2133600"/>
            <a:ext cx="71438" cy="503238"/>
          </a:xfrm>
          <a:prstGeom prst="leftBrace">
            <a:avLst>
              <a:gd name="adj1" fmla="val 587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684213" y="115888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移位指令的格式与操作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47287" name="Group 151"/>
          <p:cNvGraphicFramePr>
            <a:graphicFrameLocks noGrp="1"/>
          </p:cNvGraphicFramePr>
          <p:nvPr/>
        </p:nvGraphicFramePr>
        <p:xfrm>
          <a:off x="468313" y="765175"/>
          <a:ext cx="8374062" cy="5870448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华文细黑" pitchFamily="2" charset="-122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指令格式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指令功能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细黑" pitchFamily="2" charset="-122"/>
                          <a:ea typeface="隶书" pitchFamily="49" charset="-122"/>
                        </a:rPr>
                        <a:t>非循环移位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SHL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SHL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逻辑左移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SAL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SAL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算术左移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SHR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SHR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逻辑右移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SAR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SAR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算术右移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华文细黑" pitchFamily="2" charset="-122"/>
                          <a:ea typeface="隶书" pitchFamily="49" charset="-122"/>
                        </a:rPr>
                        <a:t>循环移位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ROL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ROL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循环左移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ROR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ROR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循环右移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RCL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RCL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带进位循环左移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4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RCR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RCR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dest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带进位循环右移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9127" name="Text Box 86"/>
          <p:cNvSpPr txBox="1">
            <a:spLocks noChangeArrowheads="1"/>
          </p:cNvSpPr>
          <p:nvPr/>
        </p:nvSpPr>
        <p:spPr bwMode="auto">
          <a:xfrm>
            <a:off x="4954588" y="4146550"/>
            <a:ext cx="392112" cy="231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/>
            <a:r>
              <a:rPr kumimoji="1" lang="en-US" altLang="zh-CN" sz="1800">
                <a:latin typeface="Times New Roman" pitchFamily="18" charset="0"/>
                <a:ea typeface="宋体" charset="-122"/>
              </a:rPr>
              <a:t>CF</a:t>
            </a:r>
          </a:p>
        </p:txBody>
      </p:sp>
      <p:grpSp>
        <p:nvGrpSpPr>
          <p:cNvPr id="89128" name="Group 152"/>
          <p:cNvGrpSpPr>
            <a:grpSpLocks/>
          </p:cNvGrpSpPr>
          <p:nvPr/>
        </p:nvGrpSpPr>
        <p:grpSpPr bwMode="auto">
          <a:xfrm>
            <a:off x="5076825" y="1412875"/>
            <a:ext cx="3816350" cy="5111750"/>
            <a:chOff x="3198" y="890"/>
            <a:chExt cx="2404" cy="3220"/>
          </a:xfrm>
        </p:grpSpPr>
        <p:sp>
          <p:nvSpPr>
            <p:cNvPr id="89129" name="Rectangle 42"/>
            <p:cNvSpPr>
              <a:spLocks noChangeArrowheads="1"/>
            </p:cNvSpPr>
            <p:nvPr/>
          </p:nvSpPr>
          <p:spPr bwMode="auto">
            <a:xfrm>
              <a:off x="3606" y="940"/>
              <a:ext cx="1500" cy="113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0" name="Line 43"/>
            <p:cNvSpPr>
              <a:spLocks noChangeShapeType="1"/>
            </p:cNvSpPr>
            <p:nvPr/>
          </p:nvSpPr>
          <p:spPr bwMode="auto">
            <a:xfrm>
              <a:off x="3802" y="940"/>
              <a:ext cx="0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1" name="Line 44"/>
            <p:cNvSpPr>
              <a:spLocks noChangeShapeType="1"/>
            </p:cNvSpPr>
            <p:nvPr/>
          </p:nvSpPr>
          <p:spPr bwMode="auto">
            <a:xfrm>
              <a:off x="4941" y="940"/>
              <a:ext cx="0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2" name="Line 45"/>
            <p:cNvSpPr>
              <a:spLocks noChangeShapeType="1"/>
            </p:cNvSpPr>
            <p:nvPr/>
          </p:nvSpPr>
          <p:spPr bwMode="auto">
            <a:xfrm flipH="1">
              <a:off x="4132" y="996"/>
              <a:ext cx="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3" name="Text Box 46"/>
            <p:cNvSpPr txBox="1">
              <a:spLocks noChangeArrowheads="1"/>
            </p:cNvSpPr>
            <p:nvPr/>
          </p:nvSpPr>
          <p:spPr bwMode="auto">
            <a:xfrm>
              <a:off x="5247" y="890"/>
              <a:ext cx="165" cy="1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2000">
                  <a:latin typeface="隶书" pitchFamily="49" charset="-122"/>
                </a:rPr>
                <a:t>0</a:t>
              </a:r>
            </a:p>
          </p:txBody>
        </p:sp>
        <p:sp>
          <p:nvSpPr>
            <p:cNvPr id="89134" name="Line 47"/>
            <p:cNvSpPr>
              <a:spLocks noChangeShapeType="1"/>
            </p:cNvSpPr>
            <p:nvPr/>
          </p:nvSpPr>
          <p:spPr bwMode="auto">
            <a:xfrm flipH="1">
              <a:off x="4988" y="996"/>
              <a:ext cx="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5" name="Line 48"/>
            <p:cNvSpPr>
              <a:spLocks noChangeShapeType="1"/>
            </p:cNvSpPr>
            <p:nvPr/>
          </p:nvSpPr>
          <p:spPr bwMode="auto">
            <a:xfrm flipH="1">
              <a:off x="3470" y="996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6" name="Text Box 49"/>
            <p:cNvSpPr txBox="1">
              <a:spLocks noChangeArrowheads="1"/>
            </p:cNvSpPr>
            <p:nvPr/>
          </p:nvSpPr>
          <p:spPr bwMode="auto">
            <a:xfrm>
              <a:off x="3198" y="890"/>
              <a:ext cx="235" cy="1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kumimoji="1" lang="en-US" altLang="zh-CN" sz="2000">
                  <a:latin typeface="隶书" pitchFamily="49" charset="-122"/>
                </a:rPr>
                <a:t>CF</a:t>
              </a:r>
            </a:p>
          </p:txBody>
        </p:sp>
        <p:sp>
          <p:nvSpPr>
            <p:cNvPr id="89137" name="Rectangle 51"/>
            <p:cNvSpPr>
              <a:spLocks noChangeArrowheads="1"/>
            </p:cNvSpPr>
            <p:nvPr/>
          </p:nvSpPr>
          <p:spPr bwMode="auto">
            <a:xfrm>
              <a:off x="3604" y="1365"/>
              <a:ext cx="1490" cy="11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8" name="Line 52"/>
            <p:cNvSpPr>
              <a:spLocks noChangeShapeType="1"/>
            </p:cNvSpPr>
            <p:nvPr/>
          </p:nvSpPr>
          <p:spPr bwMode="auto">
            <a:xfrm>
              <a:off x="3799" y="1365"/>
              <a:ext cx="0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39" name="Line 53"/>
            <p:cNvSpPr>
              <a:spLocks noChangeShapeType="1"/>
            </p:cNvSpPr>
            <p:nvPr/>
          </p:nvSpPr>
          <p:spPr bwMode="auto">
            <a:xfrm>
              <a:off x="4931" y="1365"/>
              <a:ext cx="0" cy="1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0" name="Line 54"/>
            <p:cNvSpPr>
              <a:spLocks noChangeShapeType="1"/>
            </p:cNvSpPr>
            <p:nvPr/>
          </p:nvSpPr>
          <p:spPr bwMode="auto">
            <a:xfrm flipH="1">
              <a:off x="4126" y="1423"/>
              <a:ext cx="5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1" name="Text Box 55"/>
            <p:cNvSpPr txBox="1">
              <a:spLocks noChangeArrowheads="1"/>
            </p:cNvSpPr>
            <p:nvPr/>
          </p:nvSpPr>
          <p:spPr bwMode="auto">
            <a:xfrm>
              <a:off x="5235" y="1298"/>
              <a:ext cx="164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2000">
                  <a:latin typeface="隶书" pitchFamily="49" charset="-122"/>
                </a:rPr>
                <a:t>0</a:t>
              </a:r>
            </a:p>
          </p:txBody>
        </p:sp>
        <p:sp>
          <p:nvSpPr>
            <p:cNvPr id="89142" name="Line 56"/>
            <p:cNvSpPr>
              <a:spLocks noChangeShapeType="1"/>
            </p:cNvSpPr>
            <p:nvPr/>
          </p:nvSpPr>
          <p:spPr bwMode="auto">
            <a:xfrm flipH="1">
              <a:off x="4977" y="1423"/>
              <a:ext cx="2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3" name="Line 57"/>
            <p:cNvSpPr>
              <a:spLocks noChangeShapeType="1"/>
            </p:cNvSpPr>
            <p:nvPr/>
          </p:nvSpPr>
          <p:spPr bwMode="auto">
            <a:xfrm flipH="1">
              <a:off x="3468" y="1423"/>
              <a:ext cx="2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4" name="Text Box 58"/>
            <p:cNvSpPr txBox="1">
              <a:spLocks noChangeArrowheads="1"/>
            </p:cNvSpPr>
            <p:nvPr/>
          </p:nvSpPr>
          <p:spPr bwMode="auto">
            <a:xfrm>
              <a:off x="3198" y="1320"/>
              <a:ext cx="234" cy="1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kumimoji="1" lang="en-US" altLang="zh-CN" sz="2000">
                  <a:latin typeface="隶书" pitchFamily="49" charset="-122"/>
                </a:rPr>
                <a:t>CF</a:t>
              </a:r>
            </a:p>
          </p:txBody>
        </p:sp>
        <p:sp>
          <p:nvSpPr>
            <p:cNvPr id="89145" name="Rectangle 60"/>
            <p:cNvSpPr>
              <a:spLocks noChangeArrowheads="1"/>
            </p:cNvSpPr>
            <p:nvPr/>
          </p:nvSpPr>
          <p:spPr bwMode="auto">
            <a:xfrm>
              <a:off x="3599" y="1758"/>
              <a:ext cx="1503" cy="13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6" name="Line 61"/>
            <p:cNvSpPr>
              <a:spLocks noChangeShapeType="1"/>
            </p:cNvSpPr>
            <p:nvPr/>
          </p:nvSpPr>
          <p:spPr bwMode="auto">
            <a:xfrm>
              <a:off x="3796" y="1758"/>
              <a:ext cx="0" cy="1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7" name="Line 62"/>
            <p:cNvSpPr>
              <a:spLocks noChangeShapeType="1"/>
            </p:cNvSpPr>
            <p:nvPr/>
          </p:nvSpPr>
          <p:spPr bwMode="auto">
            <a:xfrm>
              <a:off x="4937" y="1758"/>
              <a:ext cx="0" cy="1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8" name="Line 63"/>
            <p:cNvSpPr>
              <a:spLocks noChangeShapeType="1"/>
            </p:cNvSpPr>
            <p:nvPr/>
          </p:nvSpPr>
          <p:spPr bwMode="auto">
            <a:xfrm rot="10800000" flipH="1">
              <a:off x="4126" y="1826"/>
              <a:ext cx="59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49" name="Text Box 64"/>
            <p:cNvSpPr txBox="1">
              <a:spLocks noChangeArrowheads="1"/>
            </p:cNvSpPr>
            <p:nvPr/>
          </p:nvSpPr>
          <p:spPr bwMode="auto">
            <a:xfrm>
              <a:off x="5244" y="1753"/>
              <a:ext cx="236" cy="13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1800">
                  <a:latin typeface="Times New Roman" pitchFamily="18" charset="0"/>
                  <a:ea typeface="宋体" charset="-122"/>
                </a:rPr>
                <a:t>CF</a:t>
              </a:r>
            </a:p>
          </p:txBody>
        </p:sp>
        <p:sp>
          <p:nvSpPr>
            <p:cNvPr id="89150" name="Line 65"/>
            <p:cNvSpPr>
              <a:spLocks noChangeShapeType="1"/>
            </p:cNvSpPr>
            <p:nvPr/>
          </p:nvSpPr>
          <p:spPr bwMode="auto">
            <a:xfrm rot="10800000" flipH="1">
              <a:off x="5013" y="1826"/>
              <a:ext cx="2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1" name="Line 66"/>
            <p:cNvSpPr>
              <a:spLocks noChangeShapeType="1"/>
            </p:cNvSpPr>
            <p:nvPr/>
          </p:nvSpPr>
          <p:spPr bwMode="auto">
            <a:xfrm rot="10800000" flipH="1">
              <a:off x="3509" y="1826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2" name="Text Box 67"/>
            <p:cNvSpPr txBox="1">
              <a:spLocks noChangeArrowheads="1"/>
            </p:cNvSpPr>
            <p:nvPr/>
          </p:nvSpPr>
          <p:spPr bwMode="auto">
            <a:xfrm>
              <a:off x="3379" y="1706"/>
              <a:ext cx="78" cy="1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r"/>
              <a:r>
                <a:rPr kumimoji="1" lang="en-US" altLang="zh-CN" sz="2000">
                  <a:latin typeface="隶书" pitchFamily="49" charset="-122"/>
                </a:rPr>
                <a:t>0</a:t>
              </a:r>
            </a:p>
          </p:txBody>
        </p:sp>
        <p:sp>
          <p:nvSpPr>
            <p:cNvPr id="89153" name="Rectangle 69"/>
            <p:cNvSpPr>
              <a:spLocks noChangeArrowheads="1"/>
            </p:cNvSpPr>
            <p:nvPr/>
          </p:nvSpPr>
          <p:spPr bwMode="auto">
            <a:xfrm>
              <a:off x="3617" y="2160"/>
              <a:ext cx="1507" cy="12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4" name="Line 70"/>
            <p:cNvSpPr>
              <a:spLocks noChangeShapeType="1"/>
            </p:cNvSpPr>
            <p:nvPr/>
          </p:nvSpPr>
          <p:spPr bwMode="auto">
            <a:xfrm>
              <a:off x="3814" y="2160"/>
              <a:ext cx="0" cy="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5" name="Line 71"/>
            <p:cNvSpPr>
              <a:spLocks noChangeShapeType="1"/>
            </p:cNvSpPr>
            <p:nvPr/>
          </p:nvSpPr>
          <p:spPr bwMode="auto">
            <a:xfrm>
              <a:off x="4958" y="2160"/>
              <a:ext cx="0" cy="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6" name="Line 72"/>
            <p:cNvSpPr>
              <a:spLocks noChangeShapeType="1"/>
            </p:cNvSpPr>
            <p:nvPr/>
          </p:nvSpPr>
          <p:spPr bwMode="auto">
            <a:xfrm rot="10800000" flipH="1">
              <a:off x="4145" y="2220"/>
              <a:ext cx="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7" name="Text Box 73"/>
            <p:cNvSpPr txBox="1">
              <a:spLocks noChangeArrowheads="1"/>
            </p:cNvSpPr>
            <p:nvPr/>
          </p:nvSpPr>
          <p:spPr bwMode="auto">
            <a:xfrm>
              <a:off x="5266" y="2131"/>
              <a:ext cx="236" cy="1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1800">
                  <a:latin typeface="Times New Roman" pitchFamily="18" charset="0"/>
                  <a:ea typeface="宋体" charset="-122"/>
                </a:rPr>
                <a:t>CF</a:t>
              </a:r>
            </a:p>
          </p:txBody>
        </p:sp>
        <p:sp>
          <p:nvSpPr>
            <p:cNvPr id="89158" name="Line 74"/>
            <p:cNvSpPr>
              <a:spLocks noChangeShapeType="1"/>
            </p:cNvSpPr>
            <p:nvPr/>
          </p:nvSpPr>
          <p:spPr bwMode="auto">
            <a:xfrm rot="10800000" flipH="1">
              <a:off x="5034" y="22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59" name="Line 75"/>
            <p:cNvSpPr>
              <a:spLocks noChangeShapeType="1"/>
            </p:cNvSpPr>
            <p:nvPr/>
          </p:nvSpPr>
          <p:spPr bwMode="auto">
            <a:xfrm rot="10800000" flipH="1">
              <a:off x="3527" y="2220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0" name="Line 76"/>
            <p:cNvSpPr>
              <a:spLocks noChangeShapeType="1"/>
            </p:cNvSpPr>
            <p:nvPr/>
          </p:nvSpPr>
          <p:spPr bwMode="auto">
            <a:xfrm>
              <a:off x="3720" y="2280"/>
              <a:ext cx="0" cy="1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1" name="Line 77"/>
            <p:cNvSpPr>
              <a:spLocks noChangeShapeType="1"/>
            </p:cNvSpPr>
            <p:nvPr/>
          </p:nvSpPr>
          <p:spPr bwMode="auto">
            <a:xfrm>
              <a:off x="3515" y="2225"/>
              <a:ext cx="0" cy="1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2" name="Line 78"/>
            <p:cNvSpPr>
              <a:spLocks noChangeShapeType="1"/>
            </p:cNvSpPr>
            <p:nvPr/>
          </p:nvSpPr>
          <p:spPr bwMode="auto">
            <a:xfrm>
              <a:off x="3515" y="2390"/>
              <a:ext cx="20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3" name="Rectangle 80"/>
            <p:cNvSpPr>
              <a:spLocks noChangeArrowheads="1"/>
            </p:cNvSpPr>
            <p:nvPr/>
          </p:nvSpPr>
          <p:spPr bwMode="auto">
            <a:xfrm>
              <a:off x="3634" y="2612"/>
              <a:ext cx="1580" cy="14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4" name="Line 81"/>
            <p:cNvSpPr>
              <a:spLocks noChangeShapeType="1"/>
            </p:cNvSpPr>
            <p:nvPr/>
          </p:nvSpPr>
          <p:spPr bwMode="auto">
            <a:xfrm>
              <a:off x="3840" y="2612"/>
              <a:ext cx="0" cy="1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5" name="Line 82"/>
            <p:cNvSpPr>
              <a:spLocks noChangeShapeType="1"/>
            </p:cNvSpPr>
            <p:nvPr/>
          </p:nvSpPr>
          <p:spPr bwMode="auto">
            <a:xfrm>
              <a:off x="5039" y="2612"/>
              <a:ext cx="0" cy="1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6" name="Line 83"/>
            <p:cNvSpPr>
              <a:spLocks noChangeShapeType="1"/>
            </p:cNvSpPr>
            <p:nvPr/>
          </p:nvSpPr>
          <p:spPr bwMode="auto">
            <a:xfrm flipH="1">
              <a:off x="4188" y="2685"/>
              <a:ext cx="6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7" name="Line 84"/>
            <p:cNvSpPr>
              <a:spLocks noChangeShapeType="1"/>
            </p:cNvSpPr>
            <p:nvPr/>
          </p:nvSpPr>
          <p:spPr bwMode="auto">
            <a:xfrm flipH="1">
              <a:off x="5098" y="2685"/>
              <a:ext cx="26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68" name="Line 85"/>
            <p:cNvSpPr>
              <a:spLocks noChangeShapeType="1"/>
            </p:cNvSpPr>
            <p:nvPr/>
          </p:nvSpPr>
          <p:spPr bwMode="auto">
            <a:xfrm flipH="1" flipV="1">
              <a:off x="3402" y="2685"/>
              <a:ext cx="3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69" name="Group 87"/>
            <p:cNvGrpSpPr>
              <a:grpSpLocks/>
            </p:cNvGrpSpPr>
            <p:nvPr/>
          </p:nvGrpSpPr>
          <p:grpSpPr bwMode="auto">
            <a:xfrm>
              <a:off x="3542" y="2685"/>
              <a:ext cx="1828" cy="155"/>
              <a:chOff x="3101" y="2602"/>
              <a:chExt cx="1752" cy="192"/>
            </a:xfrm>
          </p:grpSpPr>
          <p:sp>
            <p:nvSpPr>
              <p:cNvPr id="89203" name="Line 88"/>
              <p:cNvSpPr>
                <a:spLocks noChangeShapeType="1"/>
              </p:cNvSpPr>
              <p:nvPr/>
            </p:nvSpPr>
            <p:spPr bwMode="auto">
              <a:xfrm>
                <a:off x="3109" y="2602"/>
                <a:ext cx="0" cy="18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4" name="Line 89"/>
              <p:cNvSpPr>
                <a:spLocks noChangeShapeType="1"/>
              </p:cNvSpPr>
              <p:nvPr/>
            </p:nvSpPr>
            <p:spPr bwMode="auto">
              <a:xfrm>
                <a:off x="3101" y="2794"/>
                <a:ext cx="1752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5" name="Line 90"/>
              <p:cNvSpPr>
                <a:spLocks noChangeShapeType="1"/>
              </p:cNvSpPr>
              <p:nvPr/>
            </p:nvSpPr>
            <p:spPr bwMode="auto">
              <a:xfrm>
                <a:off x="4845" y="260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70" name="Text Box 92"/>
            <p:cNvSpPr txBox="1">
              <a:spLocks noChangeArrowheads="1"/>
            </p:cNvSpPr>
            <p:nvPr/>
          </p:nvSpPr>
          <p:spPr bwMode="auto">
            <a:xfrm>
              <a:off x="5351" y="3022"/>
              <a:ext cx="251" cy="1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en-US" altLang="zh-CN" sz="1800">
                  <a:latin typeface="Times New Roman" pitchFamily="18" charset="0"/>
                  <a:ea typeface="宋体" charset="-122"/>
                </a:rPr>
                <a:t>CF</a:t>
              </a:r>
            </a:p>
          </p:txBody>
        </p:sp>
        <p:sp>
          <p:nvSpPr>
            <p:cNvPr id="89171" name="Rectangle 93"/>
            <p:cNvSpPr>
              <a:spLocks noChangeArrowheads="1"/>
            </p:cNvSpPr>
            <p:nvPr/>
          </p:nvSpPr>
          <p:spPr bwMode="auto">
            <a:xfrm>
              <a:off x="3501" y="3027"/>
              <a:ext cx="1599" cy="1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2" name="Line 94"/>
            <p:cNvSpPr>
              <a:spLocks noChangeShapeType="1"/>
            </p:cNvSpPr>
            <p:nvPr/>
          </p:nvSpPr>
          <p:spPr bwMode="auto">
            <a:xfrm>
              <a:off x="3710" y="3027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3" name="Line 95"/>
            <p:cNvSpPr>
              <a:spLocks noChangeShapeType="1"/>
            </p:cNvSpPr>
            <p:nvPr/>
          </p:nvSpPr>
          <p:spPr bwMode="auto">
            <a:xfrm>
              <a:off x="4924" y="3027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4" name="Line 96"/>
            <p:cNvSpPr>
              <a:spLocks noChangeShapeType="1"/>
            </p:cNvSpPr>
            <p:nvPr/>
          </p:nvSpPr>
          <p:spPr bwMode="auto">
            <a:xfrm rot="10800000" flipH="1">
              <a:off x="4062" y="3090"/>
              <a:ext cx="6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5" name="Line 97"/>
            <p:cNvSpPr>
              <a:spLocks noChangeShapeType="1"/>
            </p:cNvSpPr>
            <p:nvPr/>
          </p:nvSpPr>
          <p:spPr bwMode="auto">
            <a:xfrm rot="10800000" flipH="1">
              <a:off x="4982" y="3090"/>
              <a:ext cx="35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6" name="Line 98"/>
            <p:cNvSpPr>
              <a:spLocks noChangeShapeType="1"/>
            </p:cNvSpPr>
            <p:nvPr/>
          </p:nvSpPr>
          <p:spPr bwMode="auto">
            <a:xfrm rot="10800000" flipH="1" flipV="1">
              <a:off x="3325" y="3090"/>
              <a:ext cx="32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9177" name="Group 99"/>
            <p:cNvGrpSpPr>
              <a:grpSpLocks/>
            </p:cNvGrpSpPr>
            <p:nvPr/>
          </p:nvGrpSpPr>
          <p:grpSpPr bwMode="auto">
            <a:xfrm>
              <a:off x="3325" y="3090"/>
              <a:ext cx="1851" cy="139"/>
              <a:chOff x="2968" y="2915"/>
              <a:chExt cx="1851" cy="184"/>
            </a:xfrm>
          </p:grpSpPr>
          <p:sp>
            <p:nvSpPr>
              <p:cNvPr id="89200" name="Line 100"/>
              <p:cNvSpPr>
                <a:spLocks noChangeShapeType="1"/>
              </p:cNvSpPr>
              <p:nvPr/>
            </p:nvSpPr>
            <p:spPr bwMode="auto">
              <a:xfrm>
                <a:off x="2968" y="2915"/>
                <a:ext cx="0" cy="17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1" name="Line 101"/>
              <p:cNvSpPr>
                <a:spLocks noChangeShapeType="1"/>
              </p:cNvSpPr>
              <p:nvPr/>
            </p:nvSpPr>
            <p:spPr bwMode="auto">
              <a:xfrm>
                <a:off x="2968" y="3099"/>
                <a:ext cx="1851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202" name="Line 102"/>
              <p:cNvSpPr>
                <a:spLocks noChangeShapeType="1"/>
              </p:cNvSpPr>
              <p:nvPr/>
            </p:nvSpPr>
            <p:spPr bwMode="auto">
              <a:xfrm>
                <a:off x="4818" y="2915"/>
                <a:ext cx="0" cy="18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178" name="Rectangle 104"/>
            <p:cNvSpPr>
              <a:spLocks noChangeArrowheads="1"/>
            </p:cNvSpPr>
            <p:nvPr/>
          </p:nvSpPr>
          <p:spPr bwMode="auto">
            <a:xfrm>
              <a:off x="4042" y="3400"/>
              <a:ext cx="1336" cy="12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79" name="Line 105"/>
            <p:cNvSpPr>
              <a:spLocks noChangeShapeType="1"/>
            </p:cNvSpPr>
            <p:nvPr/>
          </p:nvSpPr>
          <p:spPr bwMode="auto">
            <a:xfrm>
              <a:off x="4217" y="3400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0" name="Line 106"/>
            <p:cNvSpPr>
              <a:spLocks noChangeShapeType="1"/>
            </p:cNvSpPr>
            <p:nvPr/>
          </p:nvSpPr>
          <p:spPr bwMode="auto">
            <a:xfrm>
              <a:off x="5231" y="3400"/>
              <a:ext cx="0" cy="1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1" name="Line 107"/>
            <p:cNvSpPr>
              <a:spLocks noChangeShapeType="1"/>
            </p:cNvSpPr>
            <p:nvPr/>
          </p:nvSpPr>
          <p:spPr bwMode="auto">
            <a:xfrm flipH="1">
              <a:off x="4510" y="3463"/>
              <a:ext cx="53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2" name="Line 108"/>
            <p:cNvSpPr>
              <a:spLocks noChangeShapeType="1"/>
            </p:cNvSpPr>
            <p:nvPr/>
          </p:nvSpPr>
          <p:spPr bwMode="auto">
            <a:xfrm flipH="1">
              <a:off x="5280" y="3463"/>
              <a:ext cx="2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3" name="Line 109"/>
            <p:cNvSpPr>
              <a:spLocks noChangeShapeType="1"/>
            </p:cNvSpPr>
            <p:nvPr/>
          </p:nvSpPr>
          <p:spPr bwMode="auto">
            <a:xfrm flipH="1" flipV="1">
              <a:off x="3846" y="3463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4" name="Text Box 110"/>
            <p:cNvSpPr txBox="1">
              <a:spLocks noChangeArrowheads="1"/>
            </p:cNvSpPr>
            <p:nvPr/>
          </p:nvSpPr>
          <p:spPr bwMode="auto">
            <a:xfrm>
              <a:off x="3608" y="3385"/>
              <a:ext cx="210" cy="1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1800">
                  <a:latin typeface="Times New Roman" pitchFamily="18" charset="0"/>
                  <a:ea typeface="宋体" charset="-122"/>
                </a:rPr>
                <a:t>CF</a:t>
              </a:r>
            </a:p>
          </p:txBody>
        </p:sp>
        <p:sp>
          <p:nvSpPr>
            <p:cNvPr id="89185" name="Line 111"/>
            <p:cNvSpPr>
              <a:spLocks noChangeShapeType="1"/>
            </p:cNvSpPr>
            <p:nvPr/>
          </p:nvSpPr>
          <p:spPr bwMode="auto">
            <a:xfrm>
              <a:off x="3461" y="3463"/>
              <a:ext cx="0" cy="1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6" name="Line 112"/>
            <p:cNvSpPr>
              <a:spLocks noChangeShapeType="1"/>
            </p:cNvSpPr>
            <p:nvPr/>
          </p:nvSpPr>
          <p:spPr bwMode="auto">
            <a:xfrm flipV="1">
              <a:off x="3468" y="3648"/>
              <a:ext cx="2043" cy="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7" name="Line 113"/>
            <p:cNvSpPr>
              <a:spLocks noChangeShapeType="1"/>
            </p:cNvSpPr>
            <p:nvPr/>
          </p:nvSpPr>
          <p:spPr bwMode="auto">
            <a:xfrm>
              <a:off x="5504" y="3463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8" name="Line 114"/>
            <p:cNvSpPr>
              <a:spLocks noChangeShapeType="1"/>
            </p:cNvSpPr>
            <p:nvPr/>
          </p:nvSpPr>
          <p:spPr bwMode="auto">
            <a:xfrm flipH="1">
              <a:off x="3461" y="3463"/>
              <a:ext cx="1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89" name="Text Box 116"/>
            <p:cNvSpPr txBox="1">
              <a:spLocks noChangeArrowheads="1"/>
            </p:cNvSpPr>
            <p:nvPr/>
          </p:nvSpPr>
          <p:spPr bwMode="auto">
            <a:xfrm>
              <a:off x="5199" y="3854"/>
              <a:ext cx="212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en-US" altLang="zh-CN" sz="1800">
                  <a:latin typeface="Times New Roman" pitchFamily="18" charset="0"/>
                  <a:ea typeface="宋体" charset="-122"/>
                </a:rPr>
                <a:t>CF</a:t>
              </a:r>
            </a:p>
          </p:txBody>
        </p:sp>
        <p:sp>
          <p:nvSpPr>
            <p:cNvPr id="89190" name="Rectangle 117"/>
            <p:cNvSpPr>
              <a:spLocks noChangeArrowheads="1"/>
            </p:cNvSpPr>
            <p:nvPr/>
          </p:nvSpPr>
          <p:spPr bwMode="auto">
            <a:xfrm>
              <a:off x="3618" y="3859"/>
              <a:ext cx="1348" cy="13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1" name="Line 118"/>
            <p:cNvSpPr>
              <a:spLocks noChangeShapeType="1"/>
            </p:cNvSpPr>
            <p:nvPr/>
          </p:nvSpPr>
          <p:spPr bwMode="auto">
            <a:xfrm>
              <a:off x="3795" y="3859"/>
              <a:ext cx="0" cy="1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2" name="Line 119"/>
            <p:cNvSpPr>
              <a:spLocks noChangeShapeType="1"/>
            </p:cNvSpPr>
            <p:nvPr/>
          </p:nvSpPr>
          <p:spPr bwMode="auto">
            <a:xfrm>
              <a:off x="4818" y="3859"/>
              <a:ext cx="0" cy="1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3" name="Line 120"/>
            <p:cNvSpPr>
              <a:spLocks noChangeShapeType="1"/>
            </p:cNvSpPr>
            <p:nvPr/>
          </p:nvSpPr>
          <p:spPr bwMode="auto">
            <a:xfrm rot="10800000" flipH="1">
              <a:off x="4091" y="3925"/>
              <a:ext cx="5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4" name="Line 121"/>
            <p:cNvSpPr>
              <a:spLocks noChangeShapeType="1"/>
            </p:cNvSpPr>
            <p:nvPr/>
          </p:nvSpPr>
          <p:spPr bwMode="auto">
            <a:xfrm rot="10800000" flipH="1">
              <a:off x="4868" y="3925"/>
              <a:ext cx="2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5" name="Line 122"/>
            <p:cNvSpPr>
              <a:spLocks noChangeShapeType="1"/>
            </p:cNvSpPr>
            <p:nvPr/>
          </p:nvSpPr>
          <p:spPr bwMode="auto">
            <a:xfrm rot="10800000" flipH="1" flipV="1">
              <a:off x="3470" y="3925"/>
              <a:ext cx="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6" name="Line 123"/>
            <p:cNvSpPr>
              <a:spLocks noChangeShapeType="1"/>
            </p:cNvSpPr>
            <p:nvPr/>
          </p:nvSpPr>
          <p:spPr bwMode="auto">
            <a:xfrm>
              <a:off x="3470" y="3925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7" name="Line 124"/>
            <p:cNvSpPr>
              <a:spLocks noChangeShapeType="1"/>
            </p:cNvSpPr>
            <p:nvPr/>
          </p:nvSpPr>
          <p:spPr bwMode="auto">
            <a:xfrm>
              <a:off x="3470" y="4110"/>
              <a:ext cx="204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8" name="Line 125"/>
            <p:cNvSpPr>
              <a:spLocks noChangeShapeType="1"/>
            </p:cNvSpPr>
            <p:nvPr/>
          </p:nvSpPr>
          <p:spPr bwMode="auto">
            <a:xfrm>
              <a:off x="5516" y="3919"/>
              <a:ext cx="0" cy="1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99" name="Line 126"/>
            <p:cNvSpPr>
              <a:spLocks noChangeShapeType="1"/>
            </p:cNvSpPr>
            <p:nvPr/>
          </p:nvSpPr>
          <p:spPr bwMode="auto">
            <a:xfrm>
              <a:off x="5432" y="3919"/>
              <a:ext cx="8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714348" y="928670"/>
            <a:ext cx="7777163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隶书" pitchFamily="49" charset="-122"/>
              </a:rPr>
              <a:t>例：</a:t>
            </a:r>
          </a:p>
          <a:p>
            <a:r>
              <a:rPr lang="en-US" altLang="zh-CN" sz="2800" dirty="0">
                <a:latin typeface="隶书" pitchFamily="49" charset="-122"/>
              </a:rPr>
              <a:t>MOV BL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47    </a:t>
            </a:r>
            <a:r>
              <a:rPr lang="zh-CN" altLang="en-US" sz="2800" dirty="0">
                <a:latin typeface="隶书" pitchFamily="49" charset="-122"/>
              </a:rPr>
              <a:t>；十进制数</a:t>
            </a:r>
            <a:r>
              <a:rPr lang="en-US" altLang="zh-CN" sz="2800" dirty="0">
                <a:latin typeface="隶书" pitchFamily="49" charset="-122"/>
              </a:rPr>
              <a:t>47(2FH)</a:t>
            </a:r>
            <a:r>
              <a:rPr lang="zh-CN" altLang="en-US" sz="2800" dirty="0">
                <a:latin typeface="隶书" pitchFamily="49" charset="-122"/>
              </a:rPr>
              <a:t>传送到</a:t>
            </a:r>
            <a:r>
              <a:rPr lang="en-US" altLang="zh-CN" sz="2800" dirty="0">
                <a:latin typeface="隶书" pitchFamily="49" charset="-122"/>
              </a:rPr>
              <a:t>BL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r>
              <a:rPr lang="en-US" altLang="zh-CN" sz="2800" dirty="0">
                <a:latin typeface="隶书" pitchFamily="49" charset="-122"/>
              </a:rPr>
              <a:t>MOV AX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47H   </a:t>
            </a:r>
            <a:r>
              <a:rPr lang="zh-CN" altLang="en-US" sz="2800" dirty="0">
                <a:latin typeface="隶书" pitchFamily="49" charset="-122"/>
              </a:rPr>
              <a:t>；十六进制数</a:t>
            </a:r>
            <a:r>
              <a:rPr lang="en-US" altLang="zh-CN" sz="2800" dirty="0">
                <a:latin typeface="隶书" pitchFamily="49" charset="-122"/>
              </a:rPr>
              <a:t>0047H</a:t>
            </a:r>
            <a:r>
              <a:rPr lang="zh-CN" altLang="en-US" sz="2800" dirty="0">
                <a:latin typeface="隶书" pitchFamily="49" charset="-122"/>
              </a:rPr>
              <a:t>传送到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  <a:p>
            <a:r>
              <a:rPr lang="en-US" altLang="zh-CN" sz="2800" dirty="0">
                <a:latin typeface="隶书" pitchFamily="49" charset="-122"/>
              </a:rPr>
              <a:t>MOV SI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0    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SI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←</a:t>
            </a:r>
            <a:r>
              <a:rPr lang="en-US" altLang="zh-CN" sz="2800" dirty="0">
                <a:latin typeface="隶书" pitchFamily="49" charset="-122"/>
              </a:rPr>
              <a:t>OOOOH</a:t>
            </a:r>
          </a:p>
          <a:p>
            <a:r>
              <a:rPr lang="en-US" altLang="zh-CN" sz="2800" dirty="0">
                <a:latin typeface="隶书" pitchFamily="49" charset="-122"/>
              </a:rPr>
              <a:t>MOV AL</a:t>
            </a:r>
            <a:r>
              <a:rPr lang="zh-CN" altLang="en-US" sz="2800" dirty="0">
                <a:latin typeface="隶书" pitchFamily="49" charset="-122"/>
              </a:rPr>
              <a:t>，‘</a:t>
            </a:r>
            <a:r>
              <a:rPr lang="en-US" altLang="zh-CN" sz="2800" dirty="0">
                <a:latin typeface="隶书" pitchFamily="49" charset="-122"/>
              </a:rPr>
              <a:t>A</a:t>
            </a:r>
            <a:r>
              <a:rPr lang="zh-CN" altLang="en-US" sz="2800" dirty="0">
                <a:latin typeface="隶书" pitchFamily="49" charset="-122"/>
              </a:rPr>
              <a:t>’</a:t>
            </a: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AL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←</a:t>
            </a:r>
            <a:r>
              <a:rPr lang="en-US" altLang="zh-CN" sz="2800" dirty="0">
                <a:latin typeface="隶书" pitchFamily="49" charset="-122"/>
              </a:rPr>
              <a:t>41H</a:t>
            </a:r>
          </a:p>
          <a:p>
            <a:r>
              <a:rPr lang="en-US" altLang="zh-CN" sz="2800" dirty="0">
                <a:latin typeface="隶书" pitchFamily="49" charset="-122"/>
              </a:rPr>
              <a:t>MOV AX</a:t>
            </a:r>
            <a:r>
              <a:rPr lang="zh-CN" altLang="en-US" sz="2800" dirty="0">
                <a:latin typeface="隶书" pitchFamily="49" charset="-122"/>
              </a:rPr>
              <a:t>，‘</a:t>
            </a:r>
            <a:r>
              <a:rPr lang="en-US" altLang="zh-CN" sz="2800" dirty="0">
                <a:latin typeface="隶书" pitchFamily="49" charset="-122"/>
              </a:rPr>
              <a:t>AB</a:t>
            </a:r>
            <a:r>
              <a:rPr lang="zh-CN" altLang="en-US" sz="2800" dirty="0">
                <a:latin typeface="隶书" pitchFamily="49" charset="-122"/>
              </a:rPr>
              <a:t>’；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←</a:t>
            </a:r>
            <a:r>
              <a:rPr lang="en-US" altLang="zh-CN" sz="2800" dirty="0">
                <a:latin typeface="隶书" pitchFamily="49" charset="-122"/>
              </a:rPr>
              <a:t>4142H</a:t>
            </a:r>
          </a:p>
          <a:p>
            <a:r>
              <a:rPr lang="en-US" altLang="zh-CN" sz="2800" dirty="0">
                <a:latin typeface="隶书" pitchFamily="49" charset="-122"/>
              </a:rPr>
              <a:t>MOV CL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1100 1110B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en-US" altLang="zh-CN" sz="2800" dirty="0">
                <a:latin typeface="隶书" pitchFamily="49" charset="-122"/>
              </a:rPr>
              <a:t>CL</a:t>
            </a:r>
            <a:r>
              <a:rPr lang="en-US" altLang="zh-CN" sz="2800" dirty="0">
                <a:latin typeface="Times New Roman" pitchFamily="18" charset="0"/>
                <a:ea typeface="宋体" charset="-122"/>
              </a:rPr>
              <a:t>←</a:t>
            </a:r>
            <a:r>
              <a:rPr lang="en-US" altLang="zh-CN" sz="2800" dirty="0">
                <a:latin typeface="隶书" pitchFamily="49" charset="-122"/>
              </a:rPr>
              <a:t>1100 1110B=CEH</a:t>
            </a:r>
          </a:p>
          <a:p>
            <a:r>
              <a:rPr lang="en-US" altLang="zh-CN" sz="2800" dirty="0">
                <a:latin typeface="隶书" pitchFamily="49" charset="-122"/>
              </a:rPr>
              <a:t>MOV EBX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12340000H  </a:t>
            </a:r>
            <a:r>
              <a:rPr lang="zh-CN" altLang="en-US" sz="2800" dirty="0" smtClean="0">
                <a:latin typeface="隶书" pitchFamily="49" charset="-122"/>
              </a:rPr>
              <a:t>；</a:t>
            </a:r>
            <a:r>
              <a:rPr lang="zh-CN" altLang="en-US" sz="2800" dirty="0">
                <a:latin typeface="隶书" pitchFamily="49" charset="-122"/>
              </a:rPr>
              <a:t>传送</a:t>
            </a:r>
            <a:r>
              <a:rPr lang="en-US" altLang="zh-CN" sz="2800" dirty="0">
                <a:latin typeface="隶书" pitchFamily="49" charset="-122"/>
              </a:rPr>
              <a:t>12340000H</a:t>
            </a:r>
            <a:r>
              <a:rPr lang="zh-CN" altLang="en-US" sz="2800" dirty="0">
                <a:latin typeface="隶书" pitchFamily="49" charset="-122"/>
              </a:rPr>
              <a:t>到</a:t>
            </a:r>
            <a:r>
              <a:rPr lang="en-US" altLang="zh-CN" sz="2800" dirty="0">
                <a:latin typeface="隶书" pitchFamily="49" charset="-122"/>
              </a:rPr>
              <a:t>EBX</a:t>
            </a:r>
            <a:r>
              <a:rPr lang="zh-CN" altLang="en-US" sz="2800" dirty="0">
                <a:latin typeface="隶书" pitchFamily="49" charset="-122"/>
              </a:rPr>
              <a:t>中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500430" y="857232"/>
            <a:ext cx="5286412" cy="5572164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隶书" pitchFamily="49" charset="-122"/>
                <a:cs typeface="Times New Roman"/>
              </a:rPr>
              <a:t>−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立即数寻址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操作数直接放在指令中，紧跟操作码，是指令的一部分，放在代码段中。称为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立即数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立即数可以多字节，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字节以上则低字节在前，高字节在后。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zh-CN" altLang="en-US" sz="2800" u="sng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立即数寻址只能作为源操作数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，用于给寄存器或内存赋值等。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ChangeArrowheads="1"/>
          </p:cNvSpPr>
          <p:nvPr/>
        </p:nvSpPr>
        <p:spPr bwMode="auto">
          <a:xfrm>
            <a:off x="539750" y="333375"/>
            <a:ext cx="806450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例：计算</a:t>
            </a:r>
            <a:r>
              <a:rPr lang="en-US" altLang="zh-CN" sz="2400">
                <a:latin typeface="隶书" pitchFamily="49" charset="-122"/>
              </a:rPr>
              <a:t>X*1O</a:t>
            </a:r>
          </a:p>
          <a:p>
            <a:r>
              <a:rPr lang="zh-CN" altLang="en-US" sz="2400">
                <a:latin typeface="隶书" pitchFamily="49" charset="-122"/>
              </a:rPr>
              <a:t>设</a:t>
            </a:r>
            <a:r>
              <a:rPr lang="en-US" altLang="zh-CN" sz="2400">
                <a:latin typeface="隶书" pitchFamily="49" charset="-122"/>
              </a:rPr>
              <a:t>X</a:t>
            </a:r>
            <a:r>
              <a:rPr lang="zh-CN" altLang="en-US" sz="2400">
                <a:latin typeface="隶书" pitchFamily="49" charset="-122"/>
              </a:rPr>
              <a:t>己在</a:t>
            </a:r>
            <a:r>
              <a:rPr lang="en-US" altLang="zh-CN" sz="2400">
                <a:latin typeface="隶书" pitchFamily="49" charset="-122"/>
              </a:rPr>
              <a:t>AL</a:t>
            </a:r>
            <a:r>
              <a:rPr lang="zh-CN" altLang="en-US" sz="2400">
                <a:latin typeface="隶书" pitchFamily="49" charset="-122"/>
              </a:rPr>
              <a:t>中，乘</a:t>
            </a:r>
            <a:r>
              <a:rPr lang="en-US" altLang="zh-CN" sz="2400">
                <a:latin typeface="隶书" pitchFamily="49" charset="-122"/>
              </a:rPr>
              <a:t>10</a:t>
            </a:r>
            <a:r>
              <a:rPr lang="zh-CN" altLang="en-US" sz="2400">
                <a:latin typeface="隶书" pitchFamily="49" charset="-122"/>
              </a:rPr>
              <a:t>后可能为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个字节，故还需</a:t>
            </a:r>
            <a:r>
              <a:rPr lang="en-US" altLang="zh-CN" sz="2400">
                <a:latin typeface="隶书" pitchFamily="49" charset="-122"/>
              </a:rPr>
              <a:t>AH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r>
              <a:rPr lang="zh-CN" altLang="en-US" sz="2400">
                <a:latin typeface="隶书" pitchFamily="49" charset="-122"/>
              </a:rPr>
              <a:t>方法一</a:t>
            </a:r>
            <a:r>
              <a:rPr lang="en-US" altLang="zh-CN" sz="2400">
                <a:latin typeface="隶书" pitchFamily="49" charset="-122"/>
              </a:rPr>
              <a:t>(15T)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</a:t>
            </a:r>
          </a:p>
          <a:p>
            <a:r>
              <a:rPr lang="en-US" altLang="zh-CN" sz="2400">
                <a:latin typeface="隶书" pitchFamily="49" charset="-122"/>
              </a:rPr>
              <a:t>SAL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1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</a:t>
            </a:r>
          </a:p>
          <a:p>
            <a:r>
              <a:rPr lang="en-US" altLang="zh-CN" sz="2400">
                <a:latin typeface="隶书" pitchFamily="49" charset="-122"/>
              </a:rPr>
              <a:t>MOV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BX=AX=X*2</a:t>
            </a:r>
          </a:p>
          <a:p>
            <a:r>
              <a:rPr lang="en-US" altLang="zh-CN" sz="2400">
                <a:latin typeface="隶书" pitchFamily="49" charset="-122"/>
              </a:rPr>
              <a:t>SAL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1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</a:t>
            </a:r>
          </a:p>
          <a:p>
            <a:r>
              <a:rPr lang="en-US" altLang="zh-CN" sz="2400">
                <a:latin typeface="隶书" pitchFamily="49" charset="-122"/>
              </a:rPr>
              <a:t>SAL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1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AX=X*2*2*2</a:t>
            </a:r>
          </a:p>
          <a:p>
            <a:r>
              <a:rPr lang="en-US" altLang="zh-CN" sz="2400">
                <a:latin typeface="隶书" pitchFamily="49" charset="-122"/>
              </a:rPr>
              <a:t>ADD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AX=X*2*2*2+X*2=X*10</a:t>
            </a:r>
          </a:p>
          <a:p>
            <a:r>
              <a:rPr lang="zh-CN" altLang="en-US" sz="2400">
                <a:latin typeface="隶书" pitchFamily="49" charset="-122"/>
              </a:rPr>
              <a:t>方法二</a:t>
            </a:r>
            <a:r>
              <a:rPr lang="en-US" altLang="zh-CN" sz="2400">
                <a:latin typeface="隶书" pitchFamily="49" charset="-122"/>
              </a:rPr>
              <a:t>(18T)</a:t>
            </a:r>
            <a:r>
              <a:rPr lang="zh-CN" altLang="en-US" sz="2400">
                <a:latin typeface="隶书" pitchFamily="49" charset="-122"/>
              </a:rPr>
              <a:t>：           方法三</a:t>
            </a:r>
            <a:r>
              <a:rPr lang="en-US" altLang="zh-CN" sz="2400">
                <a:latin typeface="隶书" pitchFamily="49" charset="-122"/>
              </a:rPr>
              <a:t>(75T)</a:t>
            </a:r>
            <a:r>
              <a:rPr lang="zh-CN" altLang="en-US" sz="2400">
                <a:latin typeface="隶书" pitchFamily="49" charset="-122"/>
              </a:rPr>
              <a:t>：</a:t>
            </a:r>
          </a:p>
          <a:p>
            <a:r>
              <a:rPr lang="en-US" altLang="zh-CN" sz="2400">
                <a:latin typeface="隶书" pitchFamily="49" charset="-122"/>
              </a:rPr>
              <a:t>MOV AH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O               MOV BL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0AH</a:t>
            </a:r>
          </a:p>
          <a:p>
            <a:r>
              <a:rPr lang="en-US" altLang="zh-CN" sz="2400">
                <a:latin typeface="隶书" pitchFamily="49" charset="-122"/>
              </a:rPr>
              <a:t>ADD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     MUL BL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</a:t>
            </a:r>
            <a:r>
              <a:rPr lang="zh-CN" altLang="en-US" sz="2400">
                <a:latin typeface="隶书" pitchFamily="49" charset="-122"/>
              </a:rPr>
              <a:t>＝</a:t>
            </a:r>
            <a:r>
              <a:rPr lang="en-US" altLang="zh-CN" sz="2400">
                <a:latin typeface="隶书" pitchFamily="49" charset="-122"/>
              </a:rPr>
              <a:t>AL*BL</a:t>
            </a:r>
          </a:p>
          <a:p>
            <a:r>
              <a:rPr lang="en-US" altLang="zh-CN" sz="2400">
                <a:latin typeface="隶书" pitchFamily="49" charset="-122"/>
              </a:rPr>
              <a:t>MOV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BX=AX=X*2</a:t>
            </a:r>
          </a:p>
          <a:p>
            <a:r>
              <a:rPr lang="en-US" altLang="zh-CN" sz="2400">
                <a:latin typeface="隶书" pitchFamily="49" charset="-122"/>
              </a:rPr>
              <a:t>ADD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</a:t>
            </a:r>
          </a:p>
          <a:p>
            <a:r>
              <a:rPr lang="en-US" altLang="zh-CN" sz="2400">
                <a:latin typeface="隶书" pitchFamily="49" charset="-122"/>
              </a:rPr>
              <a:t>ADD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AX=X*2*2*2</a:t>
            </a:r>
          </a:p>
          <a:p>
            <a:r>
              <a:rPr lang="en-US" altLang="zh-CN" sz="2400">
                <a:latin typeface="隶书" pitchFamily="49" charset="-122"/>
              </a:rPr>
              <a:t>ADD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BX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AX=X*2*2*2+X*2=X*1O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ChangeArrowheads="1"/>
          </p:cNvSpPr>
          <p:nvPr/>
        </p:nvSpPr>
        <p:spPr bwMode="auto">
          <a:xfrm>
            <a:off x="755650" y="404813"/>
            <a:ext cx="7345363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例：将内存中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字节压缩型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码拆成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字节的非压缩型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码，并存入内存，先存低字节。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分析</a:t>
            </a:r>
            <a:r>
              <a:rPr lang="en-US" altLang="zh-CN" sz="2400">
                <a:latin typeface="隶书" pitchFamily="49" charset="-122"/>
              </a:rPr>
              <a:t>: </a:t>
            </a:r>
            <a:r>
              <a:rPr lang="zh-CN" altLang="en-US" sz="2400">
                <a:latin typeface="隶书" pitchFamily="49" charset="-122"/>
              </a:rPr>
              <a:t>将</a:t>
            </a:r>
            <a:r>
              <a:rPr lang="en-US" altLang="zh-CN" sz="2400">
                <a:latin typeface="隶书" pitchFamily="49" charset="-122"/>
              </a:rPr>
              <a:t>DA1</a:t>
            </a:r>
            <a:r>
              <a:rPr lang="zh-CN" altLang="en-US" sz="2400">
                <a:latin typeface="隶书" pitchFamily="49" charset="-122"/>
              </a:rPr>
              <a:t>取出后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与</a:t>
            </a:r>
            <a:r>
              <a:rPr lang="en-US" altLang="zh-CN" sz="2400">
                <a:latin typeface="隶书" pitchFamily="49" charset="-122"/>
              </a:rPr>
              <a:t>OFH</a:t>
            </a:r>
            <a:r>
              <a:rPr lang="zh-CN" altLang="en-US" sz="2400">
                <a:latin typeface="隶书" pitchFamily="49" charset="-122"/>
              </a:rPr>
              <a:t>可得到</a:t>
            </a:r>
            <a:r>
              <a:rPr lang="en-US" altLang="zh-CN" sz="2400">
                <a:latin typeface="隶书" pitchFamily="49" charset="-122"/>
              </a:rPr>
              <a:t>06H</a:t>
            </a:r>
            <a:r>
              <a:rPr lang="zh-CN" altLang="en-US" sz="2400">
                <a:latin typeface="隶书" pitchFamily="49" charset="-122"/>
              </a:rPr>
              <a:t>，再将</a:t>
            </a:r>
            <a:r>
              <a:rPr lang="en-US" altLang="zh-CN" sz="2400">
                <a:latin typeface="隶书" pitchFamily="49" charset="-122"/>
              </a:rPr>
              <a:t>DA1</a:t>
            </a:r>
            <a:r>
              <a:rPr lang="zh-CN" altLang="en-US" sz="2400">
                <a:latin typeface="隶书" pitchFamily="49" charset="-122"/>
              </a:rPr>
              <a:t>取出逻辑右移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位可得到</a:t>
            </a:r>
            <a:r>
              <a:rPr lang="en-US" altLang="zh-CN" sz="2400">
                <a:latin typeface="隶书" pitchFamily="49" charset="-122"/>
              </a:rPr>
              <a:t>03H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DATA</a:t>
            </a:r>
          </a:p>
          <a:p>
            <a:r>
              <a:rPr lang="en-US" altLang="zh-CN" sz="2400">
                <a:latin typeface="隶书" pitchFamily="49" charset="-122"/>
              </a:rPr>
              <a:t>    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AND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OFH</a:t>
            </a:r>
          </a:p>
          <a:p>
            <a:r>
              <a:rPr lang="en-US" altLang="zh-CN" sz="2400">
                <a:latin typeface="隶书" pitchFamily="49" charset="-122"/>
              </a:rPr>
              <a:t>    MOV DA2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r>
              <a:rPr lang="en-US" altLang="zh-CN" sz="2400">
                <a:latin typeface="隶书" pitchFamily="49" charset="-122"/>
              </a:rPr>
              <a:t>    MOV CL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04H</a:t>
            </a:r>
          </a:p>
          <a:p>
            <a:r>
              <a:rPr lang="en-US" altLang="zh-CN" sz="2400">
                <a:latin typeface="隶书" pitchFamily="49" charset="-122"/>
              </a:rPr>
              <a:t>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SHR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CL</a:t>
            </a:r>
          </a:p>
          <a:p>
            <a:r>
              <a:rPr lang="en-US" altLang="zh-CN" sz="2400">
                <a:latin typeface="隶书" pitchFamily="49" charset="-122"/>
              </a:rPr>
              <a:t>    MOV DA2+1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r>
              <a:rPr lang="en-US" altLang="zh-CN" sz="2400">
                <a:latin typeface="隶书" pitchFamily="49" charset="-122"/>
              </a:rPr>
              <a:t>    HLT</a:t>
            </a:r>
          </a:p>
        </p:txBody>
      </p:sp>
      <p:grpSp>
        <p:nvGrpSpPr>
          <p:cNvPr id="91139" name="Group 27"/>
          <p:cNvGrpSpPr>
            <a:grpSpLocks/>
          </p:cNvGrpSpPr>
          <p:nvPr/>
        </p:nvGrpSpPr>
        <p:grpSpPr bwMode="auto">
          <a:xfrm>
            <a:off x="5724525" y="2752725"/>
            <a:ext cx="2090738" cy="3124200"/>
            <a:chOff x="3606" y="1734"/>
            <a:chExt cx="1317" cy="1968"/>
          </a:xfrm>
        </p:grpSpPr>
        <p:sp>
          <p:nvSpPr>
            <p:cNvPr id="91140" name="Text Box 6"/>
            <p:cNvSpPr txBox="1">
              <a:spLocks noChangeArrowheads="1"/>
            </p:cNvSpPr>
            <p:nvPr/>
          </p:nvSpPr>
          <p:spPr bwMode="auto">
            <a:xfrm>
              <a:off x="3606" y="1872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DATA   </a:t>
              </a:r>
            </a:p>
          </p:txBody>
        </p:sp>
        <p:sp>
          <p:nvSpPr>
            <p:cNvPr id="91141" name="Text Box 10"/>
            <p:cNvSpPr txBox="1">
              <a:spLocks noChangeArrowheads="1"/>
            </p:cNvSpPr>
            <p:nvPr/>
          </p:nvSpPr>
          <p:spPr bwMode="auto">
            <a:xfrm>
              <a:off x="3771" y="2945"/>
              <a:ext cx="10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DA1    36H</a:t>
              </a:r>
            </a:p>
          </p:txBody>
        </p:sp>
        <p:sp>
          <p:nvSpPr>
            <p:cNvPr id="91142" name="Text Box 11"/>
            <p:cNvSpPr txBox="1">
              <a:spLocks noChangeArrowheads="1"/>
            </p:cNvSpPr>
            <p:nvPr/>
          </p:nvSpPr>
          <p:spPr bwMode="auto">
            <a:xfrm>
              <a:off x="3758" y="2251"/>
              <a:ext cx="10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DA2    06H</a:t>
              </a:r>
            </a:p>
          </p:txBody>
        </p:sp>
        <p:grpSp>
          <p:nvGrpSpPr>
            <p:cNvPr id="91143" name="Group 12"/>
            <p:cNvGrpSpPr>
              <a:grpSpLocks/>
            </p:cNvGrpSpPr>
            <p:nvPr/>
          </p:nvGrpSpPr>
          <p:grpSpPr bwMode="auto">
            <a:xfrm>
              <a:off x="4203" y="1734"/>
              <a:ext cx="720" cy="1968"/>
              <a:chOff x="4560" y="1872"/>
              <a:chExt cx="720" cy="1968"/>
            </a:xfrm>
          </p:grpSpPr>
          <p:sp>
            <p:nvSpPr>
              <p:cNvPr id="91145" name="Line 13"/>
              <p:cNvSpPr>
                <a:spLocks noChangeShapeType="1"/>
              </p:cNvSpPr>
              <p:nvPr/>
            </p:nvSpPr>
            <p:spPr bwMode="auto">
              <a:xfrm>
                <a:off x="4560" y="1872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46" name="Line 14"/>
              <p:cNvSpPr>
                <a:spLocks noChangeShapeType="1"/>
              </p:cNvSpPr>
              <p:nvPr/>
            </p:nvSpPr>
            <p:spPr bwMode="auto">
              <a:xfrm>
                <a:off x="5280" y="1872"/>
                <a:ext cx="0" cy="196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47" name="Line 15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48" name="Line 16"/>
              <p:cNvSpPr>
                <a:spLocks noChangeShapeType="1"/>
              </p:cNvSpPr>
              <p:nvPr/>
            </p:nvSpPr>
            <p:spPr bwMode="auto">
              <a:xfrm>
                <a:off x="4560" y="2256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49" name="Line 17"/>
              <p:cNvSpPr>
                <a:spLocks noChangeShapeType="1"/>
              </p:cNvSpPr>
              <p:nvPr/>
            </p:nvSpPr>
            <p:spPr bwMode="auto">
              <a:xfrm>
                <a:off x="4560" y="2448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0" name="Line 18"/>
              <p:cNvSpPr>
                <a:spLocks noChangeShapeType="1"/>
              </p:cNvSpPr>
              <p:nvPr/>
            </p:nvSpPr>
            <p:spPr bwMode="auto">
              <a:xfrm>
                <a:off x="4560" y="264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1" name="Line 19"/>
              <p:cNvSpPr>
                <a:spLocks noChangeShapeType="1"/>
              </p:cNvSpPr>
              <p:nvPr/>
            </p:nvSpPr>
            <p:spPr bwMode="auto">
              <a:xfrm>
                <a:off x="4560" y="283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2" name="Line 20"/>
              <p:cNvSpPr>
                <a:spLocks noChangeShapeType="1"/>
              </p:cNvSpPr>
              <p:nvPr/>
            </p:nvSpPr>
            <p:spPr bwMode="auto">
              <a:xfrm>
                <a:off x="4896" y="290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3" name="Line 21"/>
              <p:cNvSpPr>
                <a:spLocks noChangeShapeType="1"/>
              </p:cNvSpPr>
              <p:nvPr/>
            </p:nvSpPr>
            <p:spPr bwMode="auto">
              <a:xfrm>
                <a:off x="4560" y="331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4" name="Line 22"/>
              <p:cNvSpPr>
                <a:spLocks noChangeShapeType="1"/>
              </p:cNvSpPr>
              <p:nvPr/>
            </p:nvSpPr>
            <p:spPr bwMode="auto">
              <a:xfrm>
                <a:off x="4560" y="355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5" name="Line 23"/>
              <p:cNvSpPr>
                <a:spLocks noChangeShapeType="1"/>
              </p:cNvSpPr>
              <p:nvPr/>
            </p:nvSpPr>
            <p:spPr bwMode="auto">
              <a:xfrm>
                <a:off x="4560" y="3120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6" name="Line 24"/>
              <p:cNvSpPr>
                <a:spLocks noChangeShapeType="1"/>
              </p:cNvSpPr>
              <p:nvPr/>
            </p:nvSpPr>
            <p:spPr bwMode="auto">
              <a:xfrm>
                <a:off x="4896" y="3360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  <p:sp>
            <p:nvSpPr>
              <p:cNvPr id="91157" name="Line 25"/>
              <p:cNvSpPr>
                <a:spLocks noChangeShapeType="1"/>
              </p:cNvSpPr>
              <p:nvPr/>
            </p:nvSpPr>
            <p:spPr bwMode="auto">
              <a:xfrm>
                <a:off x="4560" y="3744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lIns="92075" tIns="46038" rIns="92075" bIns="46038" anchor="b"/>
              <a:lstStyle/>
              <a:p>
                <a:endParaRPr lang="zh-CN" altLang="en-US"/>
              </a:p>
            </p:txBody>
          </p:sp>
        </p:grpSp>
        <p:sp>
          <p:nvSpPr>
            <p:cNvPr id="91144" name="Text Box 26"/>
            <p:cNvSpPr txBox="1">
              <a:spLocks noChangeArrowheads="1"/>
            </p:cNvSpPr>
            <p:nvPr/>
          </p:nvSpPr>
          <p:spPr bwMode="auto">
            <a:xfrm>
              <a:off x="4348" y="246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03H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755650" y="404813"/>
            <a:ext cx="7345363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例：将内存中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位十进制数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压缩</a:t>
            </a:r>
            <a:r>
              <a:rPr lang="en-US" altLang="zh-CN" sz="2400" dirty="0">
                <a:latin typeface="隶书" pitchFamily="49" charset="-122"/>
              </a:rPr>
              <a:t>BCD</a:t>
            </a:r>
            <a:r>
              <a:rPr lang="zh-CN" altLang="en-US" sz="2400" dirty="0">
                <a:latin typeface="隶书" pitchFamily="49" charset="-122"/>
              </a:rPr>
              <a:t>码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乘以</a:t>
            </a:r>
            <a:r>
              <a:rPr lang="en-US" altLang="zh-CN" sz="2400" dirty="0">
                <a:latin typeface="隶书" pitchFamily="49" charset="-122"/>
              </a:rPr>
              <a:t>10</a:t>
            </a:r>
            <a:r>
              <a:rPr lang="zh-CN" altLang="en-US" sz="2400" dirty="0">
                <a:latin typeface="隶书" pitchFamily="49" charset="-122"/>
              </a:rPr>
              <a:t>后，存入内存。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4736*10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47360</a:t>
            </a:r>
          </a:p>
          <a:p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</a:t>
            </a:r>
          </a:p>
          <a:p>
            <a:r>
              <a:rPr lang="en-US" altLang="zh-CN" sz="2400" dirty="0">
                <a:latin typeface="隶书" pitchFamily="49" charset="-122"/>
              </a:rPr>
              <a:t>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MOV </a:t>
            </a:r>
            <a:r>
              <a:rPr lang="en-US" altLang="zh-CN" sz="2400" dirty="0" smtClean="0">
                <a:latin typeface="隶书" pitchFamily="49" charset="-122"/>
              </a:rPr>
              <a:t>CX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04H</a:t>
            </a:r>
          </a:p>
          <a:p>
            <a:r>
              <a:rPr lang="en-US" altLang="zh-CN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XOR DL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DL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DL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0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DA1</a:t>
            </a:r>
          </a:p>
          <a:p>
            <a:r>
              <a:rPr lang="en-US" altLang="zh-CN" sz="2400" dirty="0">
                <a:latin typeface="隶书" pitchFamily="49" charset="-122"/>
              </a:rPr>
              <a:t>LP: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SHL AX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1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RCL DL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1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LOOP LP</a:t>
            </a:r>
          </a:p>
          <a:p>
            <a:r>
              <a:rPr lang="en-US" altLang="zh-CN" sz="2400" dirty="0">
                <a:latin typeface="隶书" pitchFamily="49" charset="-122"/>
              </a:rPr>
              <a:t>    MOV DA2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MOV DA2+2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DL</a:t>
            </a:r>
          </a:p>
          <a:p>
            <a:r>
              <a:rPr lang="en-US" altLang="zh-CN" sz="2400" dirty="0">
                <a:latin typeface="隶书" pitchFamily="49" charset="-122"/>
              </a:rPr>
              <a:t>    HLT</a:t>
            </a:r>
          </a:p>
        </p:txBody>
      </p:sp>
      <p:grpSp>
        <p:nvGrpSpPr>
          <p:cNvPr id="92163" name="Group 26"/>
          <p:cNvGrpSpPr>
            <a:grpSpLocks/>
          </p:cNvGrpSpPr>
          <p:nvPr/>
        </p:nvGrpSpPr>
        <p:grpSpPr bwMode="auto">
          <a:xfrm>
            <a:off x="5508625" y="1844675"/>
            <a:ext cx="2090738" cy="3124200"/>
            <a:chOff x="3470" y="1162"/>
            <a:chExt cx="1317" cy="1968"/>
          </a:xfrm>
        </p:grpSpPr>
        <p:sp>
          <p:nvSpPr>
            <p:cNvPr id="92164" name="Text Box 6"/>
            <p:cNvSpPr txBox="1">
              <a:spLocks noChangeArrowheads="1"/>
            </p:cNvSpPr>
            <p:nvPr/>
          </p:nvSpPr>
          <p:spPr bwMode="auto">
            <a:xfrm>
              <a:off x="3470" y="1300"/>
              <a:ext cx="7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DATA   </a:t>
              </a:r>
            </a:p>
          </p:txBody>
        </p:sp>
        <p:sp>
          <p:nvSpPr>
            <p:cNvPr id="92165" name="Text Box 7"/>
            <p:cNvSpPr txBox="1">
              <a:spLocks noChangeArrowheads="1"/>
            </p:cNvSpPr>
            <p:nvPr/>
          </p:nvSpPr>
          <p:spPr bwMode="auto">
            <a:xfrm>
              <a:off x="3635" y="2373"/>
              <a:ext cx="10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DA2    60H</a:t>
              </a:r>
            </a:p>
          </p:txBody>
        </p:sp>
        <p:sp>
          <p:nvSpPr>
            <p:cNvPr id="92166" name="Text Box 8"/>
            <p:cNvSpPr txBox="1">
              <a:spLocks noChangeArrowheads="1"/>
            </p:cNvSpPr>
            <p:nvPr/>
          </p:nvSpPr>
          <p:spPr bwMode="auto">
            <a:xfrm>
              <a:off x="3622" y="1679"/>
              <a:ext cx="10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DA1    36H</a:t>
              </a:r>
            </a:p>
          </p:txBody>
        </p:sp>
        <p:sp>
          <p:nvSpPr>
            <p:cNvPr id="92167" name="Line 10"/>
            <p:cNvSpPr>
              <a:spLocks noChangeShapeType="1"/>
            </p:cNvSpPr>
            <p:nvPr/>
          </p:nvSpPr>
          <p:spPr bwMode="auto">
            <a:xfrm>
              <a:off x="4067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68" name="Line 11"/>
            <p:cNvSpPr>
              <a:spLocks noChangeShapeType="1"/>
            </p:cNvSpPr>
            <p:nvPr/>
          </p:nvSpPr>
          <p:spPr bwMode="auto">
            <a:xfrm>
              <a:off x="4787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69" name="Line 12"/>
            <p:cNvSpPr>
              <a:spLocks noChangeShapeType="1"/>
            </p:cNvSpPr>
            <p:nvPr/>
          </p:nvSpPr>
          <p:spPr bwMode="auto">
            <a:xfrm>
              <a:off x="4067" y="1354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0" name="Line 13"/>
            <p:cNvSpPr>
              <a:spLocks noChangeShapeType="1"/>
            </p:cNvSpPr>
            <p:nvPr/>
          </p:nvSpPr>
          <p:spPr bwMode="auto">
            <a:xfrm>
              <a:off x="4067" y="154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1" name="Line 14"/>
            <p:cNvSpPr>
              <a:spLocks noChangeShapeType="1"/>
            </p:cNvSpPr>
            <p:nvPr/>
          </p:nvSpPr>
          <p:spPr bwMode="auto">
            <a:xfrm>
              <a:off x="4067" y="1738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2" name="Line 15"/>
            <p:cNvSpPr>
              <a:spLocks noChangeShapeType="1"/>
            </p:cNvSpPr>
            <p:nvPr/>
          </p:nvSpPr>
          <p:spPr bwMode="auto">
            <a:xfrm>
              <a:off x="4067" y="1930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3" name="Line 16"/>
            <p:cNvSpPr>
              <a:spLocks noChangeShapeType="1"/>
            </p:cNvSpPr>
            <p:nvPr/>
          </p:nvSpPr>
          <p:spPr bwMode="auto">
            <a:xfrm>
              <a:off x="4067" y="212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4" name="Line 17"/>
            <p:cNvSpPr>
              <a:spLocks noChangeShapeType="1"/>
            </p:cNvSpPr>
            <p:nvPr/>
          </p:nvSpPr>
          <p:spPr bwMode="auto">
            <a:xfrm>
              <a:off x="4403" y="2192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5" name="Line 18"/>
            <p:cNvSpPr>
              <a:spLocks noChangeShapeType="1"/>
            </p:cNvSpPr>
            <p:nvPr/>
          </p:nvSpPr>
          <p:spPr bwMode="auto">
            <a:xfrm>
              <a:off x="4067" y="260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6" name="Line 19"/>
            <p:cNvSpPr>
              <a:spLocks noChangeShapeType="1"/>
            </p:cNvSpPr>
            <p:nvPr/>
          </p:nvSpPr>
          <p:spPr bwMode="auto">
            <a:xfrm>
              <a:off x="4067" y="2784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7" name="Line 20"/>
            <p:cNvSpPr>
              <a:spLocks noChangeShapeType="1"/>
            </p:cNvSpPr>
            <p:nvPr/>
          </p:nvSpPr>
          <p:spPr bwMode="auto">
            <a:xfrm>
              <a:off x="4067" y="2410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8" name="Line 22"/>
            <p:cNvSpPr>
              <a:spLocks noChangeShapeType="1"/>
            </p:cNvSpPr>
            <p:nvPr/>
          </p:nvSpPr>
          <p:spPr bwMode="auto">
            <a:xfrm>
              <a:off x="4067" y="2976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92179" name="Text Box 23"/>
            <p:cNvSpPr txBox="1">
              <a:spLocks noChangeArrowheads="1"/>
            </p:cNvSpPr>
            <p:nvPr/>
          </p:nvSpPr>
          <p:spPr bwMode="auto">
            <a:xfrm>
              <a:off x="4212" y="1890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47H</a:t>
              </a:r>
            </a:p>
          </p:txBody>
        </p:sp>
        <p:sp>
          <p:nvSpPr>
            <p:cNvPr id="92180" name="Text Box 24"/>
            <p:cNvSpPr txBox="1">
              <a:spLocks noChangeArrowheads="1"/>
            </p:cNvSpPr>
            <p:nvPr/>
          </p:nvSpPr>
          <p:spPr bwMode="auto">
            <a:xfrm>
              <a:off x="4225" y="2734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04H</a:t>
              </a:r>
            </a:p>
          </p:txBody>
        </p:sp>
        <p:sp>
          <p:nvSpPr>
            <p:cNvPr id="92181" name="Text Box 25"/>
            <p:cNvSpPr txBox="1">
              <a:spLocks noChangeArrowheads="1"/>
            </p:cNvSpPr>
            <p:nvPr/>
          </p:nvSpPr>
          <p:spPr bwMode="auto">
            <a:xfrm>
              <a:off x="4225" y="255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73H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95288" y="115888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转移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类指令</a:t>
            </a:r>
          </a:p>
        </p:txBody>
      </p:sp>
      <p:sp>
        <p:nvSpPr>
          <p:cNvPr id="351237" name="Rectangle 5"/>
          <p:cNvSpPr>
            <a:spLocks noChangeArrowheads="1"/>
          </p:cNvSpPr>
          <p:nvPr/>
        </p:nvSpPr>
        <p:spPr bwMode="auto">
          <a:xfrm>
            <a:off x="611188" y="836613"/>
            <a:ext cx="78486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80x86</a:t>
            </a:r>
            <a:r>
              <a:rPr lang="zh-CN" altLang="en-US" sz="2400">
                <a:latin typeface="隶书" pitchFamily="49" charset="-122"/>
              </a:rPr>
              <a:t>实模式下，指令执行顺序完全由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提供的指令地址来决定。如果顺序执行，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自动增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；如果希望指令改变顺序执行使程序发生转移，只要改变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的内容即可实现。但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的内容不能通过传送指令改变，</a:t>
            </a:r>
            <a:r>
              <a:rPr lang="en-US" altLang="zh-CN" sz="2400">
                <a:latin typeface="隶书" pitchFamily="49" charset="-122"/>
              </a:rPr>
              <a:t>8086/8088 CPU</a:t>
            </a:r>
            <a:r>
              <a:rPr lang="zh-CN" altLang="en-US" sz="2400">
                <a:latin typeface="隶书" pitchFamily="49" charset="-122"/>
              </a:rPr>
              <a:t>提供了程序转移指令。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控制转移指令包括</a:t>
            </a:r>
            <a:r>
              <a:rPr lang="en-US" altLang="zh-CN" sz="2400">
                <a:latin typeface="隶书" pitchFamily="49" charset="-122"/>
              </a:rPr>
              <a:t>6</a:t>
            </a:r>
            <a:r>
              <a:rPr lang="zh-CN" altLang="en-US" sz="2400">
                <a:latin typeface="隶书" pitchFamily="49" charset="-122"/>
              </a:rPr>
              <a:t>类：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zh-CN" altLang="en-US" sz="2400">
                <a:latin typeface="隶书" pitchFamily="49" charset="-122"/>
              </a:rPr>
              <a:t>    无条件转移指令    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JMP</a:t>
            </a:r>
            <a:r>
              <a:rPr lang="en-US" altLang="zh-CN" sz="2400">
                <a:latin typeface="隶书" pitchFamily="49" charset="-122"/>
              </a:rPr>
              <a:t> dest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条件转移指令      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Jxx</a:t>
            </a:r>
            <a:r>
              <a:rPr lang="en-US" altLang="zh-CN" sz="2400">
                <a:latin typeface="隶书" pitchFamily="49" charset="-122"/>
              </a:rPr>
              <a:t> dest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循环指令          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LOOP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调用指令和返回指令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</a:t>
            </a:r>
            <a:r>
              <a:rPr lang="en-US" altLang="zh-CN" sz="2400">
                <a:latin typeface="隶书" pitchFamily="49" charset="-122"/>
              </a:rPr>
              <a:t> dest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返回指令             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RET</a:t>
            </a:r>
          </a:p>
          <a:p>
            <a:pPr defTabSz="900113">
              <a:tabLst>
                <a:tab pos="0" algn="l"/>
              </a:tabLst>
              <a:defRPr/>
            </a:pPr>
            <a:r>
              <a:rPr lang="en-US" altLang="zh-CN" sz="2400"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中断指令</a:t>
            </a:r>
            <a:r>
              <a:rPr lang="en-US" altLang="zh-CN" sz="2400">
                <a:latin typeface="隶书" pitchFamily="49" charset="-122"/>
              </a:rPr>
              <a:t>/</a:t>
            </a:r>
            <a:r>
              <a:rPr lang="zh-CN" altLang="en-US" sz="2400">
                <a:latin typeface="隶书" pitchFamily="49" charset="-122"/>
              </a:rPr>
              <a:t>中断返回指令   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INT n</a:t>
            </a:r>
            <a:r>
              <a:rPr lang="en-US" altLang="zh-CN" sz="2400">
                <a:latin typeface="隶书" pitchFamily="49" charset="-122"/>
              </a:rPr>
              <a:t>/</a:t>
            </a: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IRET</a:t>
            </a:r>
          </a:p>
          <a:p>
            <a:pPr defTabSz="900113">
              <a:tabLst>
                <a:tab pos="0" algn="l"/>
              </a:tabLst>
              <a:defRPr/>
            </a:pPr>
            <a:endParaRPr lang="en-US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84213" y="3524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无条件转移指令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(JMP)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468313" y="1203325"/>
            <a:ext cx="8280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JMP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为目标地址标号或偏移量</a:t>
            </a:r>
            <a:endParaRPr lang="en-US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使程序无条件地转移到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指出的目标处，目标通常用符号表示，也可以是目标地址。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无条件转移指令可分成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段内转移</a:t>
            </a:r>
            <a:r>
              <a:rPr lang="zh-CN" altLang="en-US" sz="2400" dirty="0">
                <a:latin typeface="隶书" pitchFamily="49" charset="-12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段间转移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(1)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段内转移</a:t>
            </a:r>
          </a:p>
          <a:p>
            <a:pPr>
              <a:defRPr/>
            </a:pP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CS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不变</a:t>
            </a:r>
            <a:r>
              <a:rPr lang="zh-CN" altLang="en-US" sz="2400" dirty="0">
                <a:latin typeface="隶书" pitchFamily="49" charset="-122"/>
              </a:rPr>
              <a:t>，目标地址的有效值由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给出。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的不同描述引出三种寻址方式：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①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相对寻址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8/16</a:t>
            </a:r>
            <a:r>
              <a:rPr lang="zh-CN" altLang="en-US" sz="2400" dirty="0">
                <a:latin typeface="隶书" pitchFamily="49" charset="-122"/>
              </a:rPr>
              <a:t>位二进制补码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②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寄存器间接寻址</a:t>
            </a:r>
            <a:r>
              <a:rPr lang="zh-CN" altLang="en-US" sz="2400" dirty="0">
                <a:latin typeface="隶书" pitchFamily="49" charset="-122"/>
              </a:rPr>
              <a:t>：目标地址的</a:t>
            </a:r>
            <a:r>
              <a:rPr lang="en-US" altLang="zh-CN" sz="2400" dirty="0">
                <a:latin typeface="隶书" pitchFamily="49" charset="-122"/>
              </a:rPr>
              <a:t>EA</a:t>
            </a:r>
            <a:r>
              <a:rPr lang="zh-CN" altLang="en-US" sz="2400" dirty="0">
                <a:latin typeface="隶书" pitchFamily="49" charset="-122"/>
              </a:rPr>
              <a:t>在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位通用寄存器中。</a:t>
            </a:r>
            <a:endParaRPr lang="en-US" altLang="zh-CN" sz="2400" dirty="0">
              <a:latin typeface="隶书" pitchFamily="49" charset="-122"/>
            </a:endParaRPr>
          </a:p>
          <a:p>
            <a:pPr>
              <a:defRPr/>
            </a:pPr>
            <a:r>
              <a:rPr lang="en-US" altLang="zh-CN" sz="2400" dirty="0">
                <a:latin typeface="隶书" pitchFamily="49" charset="-122"/>
              </a:rPr>
              <a:t>    ③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存储器间接寻址</a:t>
            </a:r>
            <a:r>
              <a:rPr lang="zh-CN" altLang="en-US" sz="2400" dirty="0">
                <a:latin typeface="隶书" pitchFamily="49" charset="-122"/>
              </a:rPr>
              <a:t>：目标地址的</a:t>
            </a:r>
            <a:r>
              <a:rPr lang="en-US" altLang="zh-CN" sz="2400" dirty="0">
                <a:latin typeface="隶书" pitchFamily="49" charset="-122"/>
              </a:rPr>
              <a:t>EA</a:t>
            </a:r>
            <a:r>
              <a:rPr lang="zh-CN" altLang="en-US" sz="2400" dirty="0">
                <a:latin typeface="隶书" pitchFamily="49" charset="-122"/>
              </a:rPr>
              <a:t>在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位存储单元中。</a:t>
            </a:r>
            <a:endParaRPr lang="en-US" altLang="zh-CN" sz="2400" dirty="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5"/>
          <p:cNvSpPr>
            <a:spLocks noChangeArrowheads="1"/>
          </p:cNvSpPr>
          <p:nvPr/>
        </p:nvSpPr>
        <p:spPr bwMode="auto">
          <a:xfrm>
            <a:off x="468313" y="500063"/>
            <a:ext cx="82804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①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相对寻址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8/16</a:t>
            </a:r>
            <a:r>
              <a:rPr lang="zh-CN" altLang="en-US" sz="2400" dirty="0">
                <a:latin typeface="隶书" pitchFamily="49" charset="-122"/>
              </a:rPr>
              <a:t>位二进制补码</a:t>
            </a:r>
            <a:endParaRPr lang="zh-CN" altLang="en-US" sz="2400" dirty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  </a:t>
            </a:r>
            <a:r>
              <a:rPr lang="zh-CN" altLang="en-US" sz="2400" dirty="0">
                <a:latin typeface="隶书" pitchFamily="49" charset="-122"/>
              </a:rPr>
              <a:t>指令中操作数为目标地址和当前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之间的距离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字节数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，又称位移量</a:t>
            </a:r>
            <a:r>
              <a:rPr lang="en-US" altLang="zh-CN" sz="2400" dirty="0" err="1">
                <a:latin typeface="隶书" pitchFamily="49" charset="-122"/>
              </a:rPr>
              <a:t>disp</a:t>
            </a:r>
            <a:r>
              <a:rPr lang="en-US" altLang="zh-CN" sz="2400" dirty="0">
                <a:latin typeface="隶书" pitchFamily="49" charset="-122"/>
              </a:rPr>
              <a:t>(</a:t>
            </a:r>
            <a:r>
              <a:rPr lang="zh-CN" altLang="en-US" sz="2400" dirty="0">
                <a:latin typeface="隶书" pitchFamily="49" charset="-122"/>
              </a:rPr>
              <a:t>补码</a:t>
            </a:r>
            <a:r>
              <a:rPr lang="en-US" altLang="zh-CN" sz="2400" dirty="0">
                <a:latin typeface="隶书" pitchFamily="49" charset="-122"/>
              </a:rPr>
              <a:t>)</a:t>
            </a:r>
            <a:r>
              <a:rPr lang="zh-CN" altLang="en-US" sz="2400" dirty="0">
                <a:latin typeface="隶书" pitchFamily="49" charset="-122"/>
              </a:rPr>
              <a:t>，指令执行使得：</a:t>
            </a:r>
            <a:r>
              <a:rPr lang="en-US" altLang="zh-CN" sz="2400" dirty="0">
                <a:latin typeface="隶书" pitchFamily="49" charset="-122"/>
              </a:rPr>
              <a:t>IP=</a:t>
            </a:r>
            <a:r>
              <a:rPr lang="en-US" altLang="zh-CN" sz="2400" dirty="0" err="1">
                <a:latin typeface="隶书" pitchFamily="49" charset="-122"/>
              </a:rPr>
              <a:t>IP+disp</a:t>
            </a:r>
            <a:r>
              <a:rPr lang="zh-CN" altLang="en-US" sz="2400" dirty="0">
                <a:latin typeface="隶书" pitchFamily="49" charset="-122"/>
              </a:rPr>
              <a:t>。若</a:t>
            </a:r>
            <a:r>
              <a:rPr lang="en-US" altLang="zh-CN" sz="2400" dirty="0" err="1">
                <a:latin typeface="隶书" pitchFamily="49" charset="-122"/>
              </a:rPr>
              <a:t>disp</a:t>
            </a:r>
            <a:r>
              <a:rPr lang="zh-CN" altLang="en-US" sz="2400" dirty="0">
                <a:latin typeface="隶书" pitchFamily="49" charset="-122"/>
              </a:rPr>
              <a:t>为负数，则向较小的地址转移，若</a:t>
            </a:r>
            <a:r>
              <a:rPr lang="en-US" altLang="zh-CN" sz="2400" dirty="0" err="1">
                <a:latin typeface="隶书" pitchFamily="49" charset="-122"/>
              </a:rPr>
              <a:t>disp</a:t>
            </a:r>
            <a:r>
              <a:rPr lang="zh-CN" altLang="en-US" sz="2400" dirty="0">
                <a:latin typeface="隶书" pitchFamily="49" charset="-122"/>
              </a:rPr>
              <a:t>为正数，则向较大的地址转移。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8</a:t>
            </a:r>
            <a:r>
              <a:rPr lang="zh-CN" altLang="en-US" sz="2400" dirty="0">
                <a:latin typeface="隶书" pitchFamily="49" charset="-122"/>
              </a:rPr>
              <a:t>位二进制补码，转移范围在－</a:t>
            </a:r>
            <a:r>
              <a:rPr lang="en-US" altLang="zh-CN" sz="2400" dirty="0">
                <a:latin typeface="隶书" pitchFamily="49" charset="-122"/>
              </a:rPr>
              <a:t>128 </a:t>
            </a:r>
            <a:r>
              <a:rPr lang="en-US" altLang="zh-CN" sz="2400" dirty="0">
                <a:cs typeface="Arial" charset="0"/>
              </a:rPr>
              <a:t>~ </a:t>
            </a:r>
            <a:r>
              <a:rPr lang="en-US" altLang="zh-CN" sz="2400" dirty="0">
                <a:latin typeface="隶书" pitchFamily="49" charset="-122"/>
                <a:cs typeface="Arial" charset="0"/>
              </a:rPr>
              <a:t>+127</a:t>
            </a:r>
            <a:r>
              <a:rPr lang="zh-CN" altLang="en-US" sz="2400" dirty="0">
                <a:latin typeface="隶书" pitchFamily="49" charset="-122"/>
                <a:cs typeface="Arial" charset="0"/>
              </a:rPr>
              <a:t>，称为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  <a:cs typeface="Arial" charset="0"/>
              </a:rPr>
              <a:t>短转移</a:t>
            </a:r>
            <a:r>
              <a:rPr lang="en-US" altLang="zh-CN" sz="2400" dirty="0">
                <a:latin typeface="隶书" pitchFamily="49" charset="-122"/>
                <a:cs typeface="Arial" charset="0"/>
              </a:rPr>
              <a:t>(short)</a:t>
            </a:r>
            <a:r>
              <a:rPr lang="zh-CN" altLang="en-US" sz="2400" dirty="0">
                <a:latin typeface="隶书" pitchFamily="49" charset="-122"/>
                <a:cs typeface="Arial" charset="0"/>
              </a:rPr>
              <a:t>；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位二进制补码，转移范围在－</a:t>
            </a:r>
            <a:r>
              <a:rPr lang="en-US" altLang="zh-CN" sz="2400" dirty="0">
                <a:latin typeface="隶书" pitchFamily="49" charset="-122"/>
              </a:rPr>
              <a:t>32768</a:t>
            </a:r>
            <a:r>
              <a:rPr lang="en-US" altLang="zh-CN" sz="2400" dirty="0"/>
              <a:t>~</a:t>
            </a:r>
            <a:r>
              <a:rPr lang="en-US" altLang="zh-CN" sz="2400" dirty="0">
                <a:latin typeface="隶书" pitchFamily="49" charset="-122"/>
              </a:rPr>
              <a:t>+32767</a:t>
            </a:r>
            <a:r>
              <a:rPr lang="zh-CN" altLang="en-US" sz="2400" dirty="0">
                <a:latin typeface="隶书" pitchFamily="49" charset="-122"/>
              </a:rPr>
              <a:t>，称为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近转移</a:t>
            </a:r>
            <a:r>
              <a:rPr lang="en-US" altLang="zh-CN" sz="2400" dirty="0">
                <a:latin typeface="隶书" pitchFamily="49" charset="-122"/>
              </a:rPr>
              <a:t>(near)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r>
              <a:rPr lang="zh-CN" altLang="en-US" sz="2400" dirty="0">
                <a:latin typeface="隶书" pitchFamily="49" charset="-122"/>
              </a:rPr>
              <a:t>指令格式：</a:t>
            </a:r>
            <a:r>
              <a:rPr lang="en-US" altLang="zh-CN" sz="2400" dirty="0">
                <a:latin typeface="隶书" pitchFamily="49" charset="-122"/>
              </a:rPr>
              <a:t>JMP </a:t>
            </a:r>
            <a:r>
              <a:rPr lang="zh-CN" altLang="en-US" sz="2400" dirty="0">
                <a:latin typeface="隶书" pitchFamily="49" charset="-122"/>
              </a:rPr>
              <a:t>目标地址：</a:t>
            </a:r>
            <a:endParaRPr lang="en-US" altLang="zh-CN" sz="2400" dirty="0">
              <a:latin typeface="隶书" pitchFamily="49" charset="-122"/>
            </a:endParaRPr>
          </a:p>
          <a:p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②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寄存器间接寻址</a:t>
            </a:r>
            <a:r>
              <a:rPr lang="zh-CN" altLang="en-US" sz="2400" dirty="0">
                <a:latin typeface="隶书" pitchFamily="49" charset="-122"/>
              </a:rPr>
              <a:t>：目标地址的</a:t>
            </a:r>
            <a:r>
              <a:rPr lang="en-US" altLang="zh-CN" sz="2400" dirty="0">
                <a:latin typeface="隶书" pitchFamily="49" charset="-122"/>
              </a:rPr>
              <a:t>EA</a:t>
            </a:r>
            <a:r>
              <a:rPr lang="zh-CN" altLang="en-US" sz="2400" dirty="0">
                <a:latin typeface="隶书" pitchFamily="49" charset="-122"/>
              </a:rPr>
              <a:t>在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位通用寄存器中。</a:t>
            </a:r>
            <a:endParaRPr lang="zh-CN" altLang="en-US" sz="2400" dirty="0">
              <a:solidFill>
                <a:srgbClr val="0000FF"/>
              </a:solidFill>
              <a:latin typeface="隶书" pitchFamily="49" charset="-122"/>
            </a:endParaRPr>
          </a:p>
          <a:p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     </a:t>
            </a:r>
            <a:r>
              <a:rPr lang="zh-CN" altLang="en-US" sz="2400" dirty="0">
                <a:latin typeface="隶书" pitchFamily="49" charset="-122"/>
              </a:rPr>
              <a:t>指令执行使得：</a:t>
            </a:r>
            <a:r>
              <a:rPr lang="en-US" altLang="zh-CN" sz="2400" dirty="0">
                <a:latin typeface="隶书" pitchFamily="49" charset="-122"/>
              </a:rPr>
              <a:t>IP=R16</a:t>
            </a:r>
            <a:r>
              <a:rPr lang="zh-CN" altLang="en-US" sz="2400" dirty="0">
                <a:latin typeface="隶书" pitchFamily="49" charset="-122"/>
              </a:rPr>
              <a:t>。指令由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字节组成：</a:t>
            </a:r>
          </a:p>
          <a:p>
            <a:r>
              <a:rPr lang="zh-CN" altLang="en-US" sz="2400" dirty="0">
                <a:latin typeface="隶书" pitchFamily="49" charset="-122"/>
              </a:rPr>
              <a:t>指令格式：</a:t>
            </a:r>
            <a:r>
              <a:rPr lang="en-US" altLang="zh-CN" sz="2400" dirty="0">
                <a:latin typeface="隶书" pitchFamily="49" charset="-122"/>
              </a:rPr>
              <a:t>JMP R16</a:t>
            </a:r>
          </a:p>
          <a:p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③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存储器间接寻址</a:t>
            </a:r>
            <a:r>
              <a:rPr lang="zh-CN" altLang="en-US" sz="2400" dirty="0">
                <a:latin typeface="隶书" pitchFamily="49" charset="-122"/>
              </a:rPr>
              <a:t>：目标地址的</a:t>
            </a:r>
            <a:r>
              <a:rPr lang="en-US" altLang="zh-CN" sz="2400" dirty="0">
                <a:latin typeface="隶书" pitchFamily="49" charset="-122"/>
              </a:rPr>
              <a:t>EA</a:t>
            </a:r>
            <a:r>
              <a:rPr lang="zh-CN" altLang="en-US" sz="2400" dirty="0">
                <a:latin typeface="隶书" pitchFamily="49" charset="-122"/>
              </a:rPr>
              <a:t>在</a:t>
            </a:r>
            <a:r>
              <a:rPr lang="en-US" altLang="zh-CN" sz="2400" dirty="0">
                <a:latin typeface="隶书" pitchFamily="49" charset="-122"/>
              </a:rPr>
              <a:t>16</a:t>
            </a:r>
            <a:r>
              <a:rPr lang="zh-CN" altLang="en-US" sz="2400" dirty="0">
                <a:latin typeface="隶书" pitchFamily="49" charset="-122"/>
              </a:rPr>
              <a:t>位存储单元中。</a:t>
            </a:r>
          </a:p>
          <a:p>
            <a:r>
              <a:rPr lang="zh-CN" altLang="en-US" sz="2400" dirty="0">
                <a:latin typeface="隶书" pitchFamily="49" charset="-122"/>
              </a:rPr>
              <a:t>     指令执行使得：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[M16]</a:t>
            </a:r>
            <a:r>
              <a:rPr lang="zh-CN" altLang="en-US" sz="2400" dirty="0">
                <a:latin typeface="隶书" pitchFamily="49" charset="-122"/>
              </a:rPr>
              <a:t>。指令由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en-US" altLang="zh-CN" sz="2400" dirty="0">
                <a:cs typeface="Arial" charset="0"/>
              </a:rPr>
              <a:t>~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字节组成：</a:t>
            </a:r>
          </a:p>
          <a:p>
            <a:r>
              <a:rPr lang="zh-CN" altLang="en-US" sz="2400" dirty="0">
                <a:latin typeface="隶书" pitchFamily="49" charset="-122"/>
              </a:rPr>
              <a:t>指令格式：</a:t>
            </a:r>
            <a:r>
              <a:rPr lang="en-US" altLang="zh-CN" sz="2400" dirty="0">
                <a:latin typeface="隶书" pitchFamily="49" charset="-122"/>
              </a:rPr>
              <a:t>JMP [M16]</a:t>
            </a:r>
            <a:endParaRPr lang="zh-CN" altLang="en-US" sz="2400" dirty="0">
              <a:latin typeface="隶书" pitchFamily="49" charset="-122"/>
            </a:endParaRPr>
          </a:p>
        </p:txBody>
      </p:sp>
      <p:graphicFrame>
        <p:nvGraphicFramePr>
          <p:cNvPr id="352276" name="Group 20"/>
          <p:cNvGraphicFramePr>
            <a:graphicFrameLocks noGrp="1"/>
          </p:cNvGraphicFramePr>
          <p:nvPr/>
        </p:nvGraphicFramePr>
        <p:xfrm>
          <a:off x="4154488" y="3130550"/>
          <a:ext cx="2255837" cy="365760"/>
        </p:xfrm>
        <a:graphic>
          <a:graphicData uri="http://schemas.openxmlformats.org/drawingml/2006/table">
            <a:tbl>
              <a:tblPr/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disp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2277" name="Group 21"/>
          <p:cNvGraphicFramePr>
            <a:graphicFrameLocks noGrp="1"/>
          </p:cNvGraphicFramePr>
          <p:nvPr/>
        </p:nvGraphicFramePr>
        <p:xfrm>
          <a:off x="6602413" y="3135313"/>
          <a:ext cx="2255837" cy="365760"/>
        </p:xfrm>
        <a:graphic>
          <a:graphicData uri="http://schemas.openxmlformats.org/drawingml/2006/table">
            <a:tbl>
              <a:tblPr/>
              <a:tblGrid>
                <a:gridCol w="67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E9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disp(2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字节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3563938" y="4662488"/>
          <a:ext cx="3168650" cy="338328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11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100 REG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47"/>
          <p:cNvGraphicFramePr>
            <a:graphicFrameLocks noGrp="1"/>
          </p:cNvGraphicFramePr>
          <p:nvPr/>
        </p:nvGraphicFramePr>
        <p:xfrm>
          <a:off x="3563938" y="6162675"/>
          <a:ext cx="5040312" cy="33832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100 R/M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disp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(0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  <a:cs typeface="Arial" pitchFamily="34" charset="0"/>
                        </a:rPr>
                        <a:t>~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Arial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Arial" pitchFamily="34" charset="0"/>
                        </a:rPr>
                        <a:t>字节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468313" y="404813"/>
            <a:ext cx="820737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(2)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段间转移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(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长转移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  <a:p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400">
                <a:latin typeface="隶书" pitchFamily="49" charset="-122"/>
              </a:rPr>
              <a:t>由一个代码段转移到另一个代码段，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latin typeface="隶书" pitchFamily="49" charset="-122"/>
              </a:rPr>
              <a:t>均被改变。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不同描述引出两种寻址方式：</a:t>
            </a:r>
          </a:p>
          <a:p>
            <a:endParaRPr lang="en-US" altLang="zh-CN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①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直接寻址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指出新的</a:t>
            </a:r>
            <a:r>
              <a:rPr lang="en-US" altLang="zh-CN" sz="2400">
                <a:latin typeface="隶书" pitchFamily="49" charset="-122"/>
              </a:rPr>
              <a:t>32</a:t>
            </a:r>
            <a:r>
              <a:rPr lang="zh-CN" altLang="en-US" sz="2400">
                <a:latin typeface="隶书" pitchFamily="49" charset="-122"/>
              </a:rPr>
              <a:t>位逻辑地址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en-US" altLang="zh-CN" sz="2400"/>
              <a:t>’</a:t>
            </a:r>
            <a:r>
              <a:rPr lang="en-US" altLang="zh-CN" sz="2400">
                <a:latin typeface="隶书" pitchFamily="49" charset="-122"/>
              </a:rPr>
              <a:t>:IP</a:t>
            </a:r>
            <a:r>
              <a:rPr lang="en-US" altLang="zh-CN" sz="2400"/>
              <a:t>’</a:t>
            </a:r>
            <a:endParaRPr lang="en-US" altLang="zh-CN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指令格式：</a:t>
            </a:r>
            <a:r>
              <a:rPr lang="en-US" altLang="zh-CN" sz="2400">
                <a:latin typeface="隶书" pitchFamily="49" charset="-122"/>
              </a:rPr>
              <a:t>JMP CS</a:t>
            </a:r>
            <a:r>
              <a:rPr lang="en-US" altLang="zh-CN" sz="2400"/>
              <a:t>’</a:t>
            </a:r>
            <a:r>
              <a:rPr lang="en-US" altLang="zh-CN" sz="2400">
                <a:latin typeface="隶书" pitchFamily="49" charset="-122"/>
              </a:rPr>
              <a:t>:IP</a:t>
            </a:r>
            <a:r>
              <a:rPr lang="en-US" altLang="zh-CN" sz="2400"/>
              <a:t>’</a:t>
            </a:r>
            <a:endParaRPr lang="en-US" altLang="zh-CN" sz="2400">
              <a:latin typeface="隶书" pitchFamily="49" charset="-122"/>
            </a:endParaRPr>
          </a:p>
          <a:p>
            <a:endParaRPr lang="en-US" altLang="zh-CN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②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间接寻址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为</a:t>
            </a:r>
            <a:r>
              <a:rPr lang="en-US" altLang="zh-CN" sz="2400">
                <a:latin typeface="隶书" pitchFamily="49" charset="-122"/>
              </a:rPr>
              <a:t>32</a:t>
            </a:r>
            <a:r>
              <a:rPr lang="zh-CN" altLang="en-US" sz="2400">
                <a:latin typeface="隶书" pitchFamily="49" charset="-122"/>
              </a:rPr>
              <a:t>位存储单元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连续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字节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r>
              <a:rPr lang="zh-CN" altLang="en-US" sz="2400">
                <a:latin typeface="隶书" pitchFamily="49" charset="-122"/>
              </a:rPr>
              <a:t>指令格式：</a:t>
            </a:r>
            <a:r>
              <a:rPr lang="en-US" altLang="zh-CN" sz="2400">
                <a:latin typeface="隶书" pitchFamily="49" charset="-122"/>
              </a:rPr>
              <a:t>JMP [M32]</a:t>
            </a:r>
          </a:p>
        </p:txBody>
      </p:sp>
      <p:graphicFrame>
        <p:nvGraphicFramePr>
          <p:cNvPr id="353328" name="Group 48"/>
          <p:cNvGraphicFramePr>
            <a:graphicFrameLocks noGrp="1"/>
          </p:cNvGraphicFramePr>
          <p:nvPr/>
        </p:nvGraphicFramePr>
        <p:xfrm>
          <a:off x="3708400" y="2357438"/>
          <a:ext cx="4103688" cy="338328"/>
        </p:xfrm>
        <a:graphic>
          <a:graphicData uri="http://schemas.openxmlformats.org/drawingml/2006/table">
            <a:tbl>
              <a:tblPr/>
              <a:tblGrid>
                <a:gridCol w="82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EA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IP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隶书" pitchFamily="49" charset="-122"/>
                        </a:rPr>
                        <a:t>’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CS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隶书" pitchFamily="49" charset="-122"/>
                        </a:rPr>
                        <a:t>’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3338" name="Group 58"/>
          <p:cNvGraphicFramePr>
            <a:graphicFrameLocks noGrp="1"/>
          </p:cNvGraphicFramePr>
          <p:nvPr/>
        </p:nvGraphicFramePr>
        <p:xfrm>
          <a:off x="3563938" y="3448050"/>
          <a:ext cx="5040312" cy="338328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MOD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101 R/M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disp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(0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隶书" pitchFamily="49" charset="-122"/>
                          <a:cs typeface="Arial" pitchFamily="34" charset="0"/>
                        </a:rPr>
                        <a:t>~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Arial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  <a:cs typeface="Arial" pitchFamily="34" charset="0"/>
                        </a:rPr>
                        <a:t>字节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ChangeArrowheads="1"/>
          </p:cNvSpPr>
          <p:nvPr/>
        </p:nvSpPr>
        <p:spPr bwMode="auto">
          <a:xfrm>
            <a:off x="468313" y="476250"/>
            <a:ext cx="8207375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例：</a:t>
            </a:r>
          </a:p>
          <a:p>
            <a:r>
              <a:rPr lang="en-US" altLang="zh-CN" sz="2400" dirty="0">
                <a:latin typeface="隶书" pitchFamily="49" charset="-122"/>
              </a:rPr>
              <a:t>JMP 1100H  </a:t>
            </a:r>
            <a:r>
              <a:rPr lang="zh-CN" altLang="en-US" sz="2400" dirty="0">
                <a:latin typeface="隶书" pitchFamily="49" charset="-122"/>
              </a:rPr>
              <a:t>；段内转移，假设本指令在</a:t>
            </a:r>
            <a:r>
              <a:rPr lang="en-US" altLang="zh-CN" sz="2400" dirty="0">
                <a:latin typeface="隶书" pitchFamily="49" charset="-122"/>
              </a:rPr>
              <a:t>CS:1000H</a:t>
            </a:r>
            <a:r>
              <a:rPr lang="zh-CN" altLang="en-US" sz="2400" dirty="0">
                <a:latin typeface="隶书" pitchFamily="49" charset="-122"/>
              </a:rPr>
              <a:t>处，则执</a:t>
            </a:r>
          </a:p>
          <a:p>
            <a:r>
              <a:rPr lang="zh-CN" altLang="en-US" sz="2400" dirty="0">
                <a:latin typeface="隶书" pitchFamily="49" charset="-122"/>
              </a:rPr>
              <a:t>           ；行本指令程序应转移到</a:t>
            </a:r>
            <a:r>
              <a:rPr lang="en-US" altLang="zh-CN" sz="2400" dirty="0">
                <a:latin typeface="隶书" pitchFamily="49" charset="-122"/>
              </a:rPr>
              <a:t>:IP</a:t>
            </a:r>
            <a:r>
              <a:rPr lang="zh-CN" altLang="en-US" sz="2400" dirty="0">
                <a:latin typeface="隶书" pitchFamily="49" charset="-122"/>
              </a:rPr>
              <a:t>＝</a:t>
            </a:r>
            <a:r>
              <a:rPr lang="en-US" altLang="zh-CN" sz="2400" dirty="0">
                <a:latin typeface="隶书" pitchFamily="49" charset="-122"/>
              </a:rPr>
              <a:t>1003H+00FDH</a:t>
            </a:r>
            <a:r>
              <a:rPr lang="zh-CN" altLang="en-US" sz="2400" dirty="0">
                <a:latin typeface="隶书" pitchFamily="49" charset="-122"/>
              </a:rPr>
              <a:t>＝</a:t>
            </a:r>
          </a:p>
          <a:p>
            <a:r>
              <a:rPr lang="zh-CN" altLang="en-US" sz="2400" dirty="0">
                <a:latin typeface="隶书" pitchFamily="49" charset="-122"/>
              </a:rPr>
              <a:t>           ；</a:t>
            </a:r>
            <a:r>
              <a:rPr lang="en-US" altLang="zh-CN" sz="2400" dirty="0">
                <a:latin typeface="隶书" pitchFamily="49" charset="-122"/>
              </a:rPr>
              <a:t>1100H</a:t>
            </a:r>
            <a:r>
              <a:rPr lang="zh-CN" altLang="en-US" sz="2400" dirty="0">
                <a:latin typeface="隶书" pitchFamily="49" charset="-122"/>
              </a:rPr>
              <a:t>，所以本指令机器码为</a:t>
            </a:r>
            <a:r>
              <a:rPr lang="en-US" altLang="zh-CN" sz="2400" dirty="0">
                <a:latin typeface="隶书" pitchFamily="49" charset="-122"/>
              </a:rPr>
              <a:t>:E9FD00H</a:t>
            </a:r>
          </a:p>
          <a:p>
            <a:r>
              <a:rPr lang="en-US" altLang="zh-CN" sz="2400" dirty="0">
                <a:latin typeface="隶书" pitchFamily="49" charset="-122"/>
              </a:rPr>
              <a:t>JMP LP1    </a:t>
            </a:r>
            <a:r>
              <a:rPr lang="zh-CN" altLang="en-US" sz="2400" dirty="0">
                <a:latin typeface="隶书" pitchFamily="49" charset="-122"/>
              </a:rPr>
              <a:t>；段内转移，转移到标号为</a:t>
            </a:r>
            <a:r>
              <a:rPr lang="en-US" altLang="zh-CN" sz="2400" dirty="0">
                <a:latin typeface="隶书" pitchFamily="49" charset="-122"/>
              </a:rPr>
              <a:t>LP1</a:t>
            </a:r>
            <a:r>
              <a:rPr lang="zh-CN" altLang="en-US" sz="2400" dirty="0">
                <a:latin typeface="隶书" pitchFamily="49" charset="-122"/>
              </a:rPr>
              <a:t>处</a:t>
            </a:r>
          </a:p>
          <a:p>
            <a:r>
              <a:rPr lang="en-US" altLang="zh-CN" sz="2400" dirty="0">
                <a:latin typeface="隶书" pitchFamily="49" charset="-122"/>
              </a:rPr>
              <a:t>JMP AX     </a:t>
            </a:r>
            <a:r>
              <a:rPr lang="zh-CN" altLang="en-US" sz="2400" dirty="0">
                <a:latin typeface="隶书" pitchFamily="49" charset="-122"/>
              </a:rPr>
              <a:t>；段内近转移，目标地址偏移量在</a:t>
            </a:r>
            <a:r>
              <a:rPr lang="en-US" altLang="zh-CN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中</a:t>
            </a:r>
          </a:p>
          <a:p>
            <a:r>
              <a:rPr lang="en-US" altLang="zh-CN" sz="2400" dirty="0">
                <a:latin typeface="隶书" pitchFamily="49" charset="-122"/>
              </a:rPr>
              <a:t>JMP WORD PTR [BX+SI+20H] </a:t>
            </a:r>
            <a:r>
              <a:rPr lang="zh-CN" altLang="en-US" sz="2400" dirty="0">
                <a:latin typeface="隶书" pitchFamily="49" charset="-122"/>
              </a:rPr>
              <a:t>；段内近转移，目标地址偏移</a:t>
            </a:r>
          </a:p>
          <a:p>
            <a:r>
              <a:rPr lang="zh-CN" altLang="en-US" sz="2400" dirty="0">
                <a:latin typeface="隶书" pitchFamily="49" charset="-122"/>
              </a:rPr>
              <a:t>                         ；量在</a:t>
            </a:r>
            <a:r>
              <a:rPr lang="en-US" altLang="zh-CN" sz="2400" dirty="0">
                <a:latin typeface="隶书" pitchFamily="49" charset="-122"/>
              </a:rPr>
              <a:t>DS:[BX+SI+20H]</a:t>
            </a:r>
            <a:r>
              <a:rPr lang="zh-CN" altLang="en-US" sz="2400" dirty="0">
                <a:latin typeface="隶书" pitchFamily="49" charset="-122"/>
              </a:rPr>
              <a:t>指向的</a:t>
            </a:r>
          </a:p>
          <a:p>
            <a:r>
              <a:rPr lang="zh-CN" altLang="en-US" sz="2400" dirty="0">
                <a:latin typeface="隶书" pitchFamily="49" charset="-122"/>
              </a:rPr>
              <a:t>                         ；连续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个单元中</a:t>
            </a:r>
          </a:p>
          <a:p>
            <a:r>
              <a:rPr lang="en-US" altLang="zh-CN" sz="2400" dirty="0">
                <a:latin typeface="隶书" pitchFamily="49" charset="-122"/>
              </a:rPr>
              <a:t>JMP 1000H:2000H          </a:t>
            </a:r>
            <a:r>
              <a:rPr lang="zh-CN" altLang="en-US" sz="2400" dirty="0">
                <a:latin typeface="隶书" pitchFamily="49" charset="-122"/>
              </a:rPr>
              <a:t>；段间长转移，目标地址为</a:t>
            </a:r>
            <a:r>
              <a:rPr lang="en-US" altLang="zh-CN" sz="2400" dirty="0">
                <a:latin typeface="隶书" pitchFamily="49" charset="-122"/>
              </a:rPr>
              <a:t>:</a:t>
            </a:r>
          </a:p>
          <a:p>
            <a:r>
              <a:rPr lang="en-US" altLang="zh-CN" sz="2400" dirty="0">
                <a:latin typeface="隶书" pitchFamily="49" charset="-122"/>
              </a:rPr>
              <a:t>                   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1000H:2000H</a:t>
            </a:r>
          </a:p>
          <a:p>
            <a:r>
              <a:rPr lang="en-US" altLang="zh-CN" sz="2400" dirty="0">
                <a:latin typeface="隶书" pitchFamily="49" charset="-122"/>
              </a:rPr>
              <a:t>JMP DWORD PTR [BP][DI]   </a:t>
            </a:r>
            <a:r>
              <a:rPr lang="zh-CN" altLang="en-US" sz="2400" dirty="0">
                <a:latin typeface="隶书" pitchFamily="49" charset="-122"/>
              </a:rPr>
              <a:t>；段间长转移，目标地址在</a:t>
            </a:r>
          </a:p>
          <a:p>
            <a:r>
              <a:rPr lang="zh-CN" altLang="en-US" sz="2400" dirty="0">
                <a:latin typeface="隶书" pitchFamily="49" charset="-122"/>
              </a:rPr>
              <a:t>                         ；</a:t>
            </a:r>
            <a:r>
              <a:rPr lang="en-US" altLang="zh-CN" sz="2400" dirty="0">
                <a:latin typeface="隶书" pitchFamily="49" charset="-122"/>
              </a:rPr>
              <a:t>SS:[BP+DI]</a:t>
            </a:r>
            <a:r>
              <a:rPr lang="zh-CN" altLang="en-US" sz="2400" dirty="0">
                <a:latin typeface="隶书" pitchFamily="49" charset="-122"/>
              </a:rPr>
              <a:t>指向的连续</a:t>
            </a:r>
            <a:r>
              <a:rPr lang="en-US" altLang="zh-CN" sz="2400" dirty="0">
                <a:latin typeface="隶书" pitchFamily="49" charset="-122"/>
              </a:rPr>
              <a:t>4</a:t>
            </a:r>
            <a:r>
              <a:rPr lang="zh-CN" altLang="en-US" sz="2400" dirty="0">
                <a:latin typeface="隶书" pitchFamily="49" charset="-122"/>
              </a:rPr>
              <a:t>个单</a:t>
            </a:r>
          </a:p>
          <a:p>
            <a:r>
              <a:rPr lang="zh-CN" altLang="en-US" sz="2400" dirty="0">
                <a:latin typeface="隶书" pitchFamily="49" charset="-122"/>
              </a:rPr>
              <a:t>                         ；元中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684213" y="47590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条件转移指令   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28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Jxx</a:t>
            </a:r>
            <a:r>
              <a:rPr lang="en-US" altLang="zh-CN" sz="2800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endParaRPr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468313" y="1118349"/>
            <a:ext cx="8280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Jxx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 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en-US" altLang="zh-CN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xx</a:t>
            </a:r>
            <a:r>
              <a:rPr lang="zh-CN" altLang="en-US" sz="2400" dirty="0">
                <a:latin typeface="隶书" pitchFamily="49" charset="-122"/>
              </a:rPr>
              <a:t>为条件，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为目标地址标号或偏移量</a:t>
            </a:r>
            <a:endParaRPr lang="en-US" altLang="en-US" sz="2400" dirty="0">
              <a:latin typeface="隶书" pitchFamily="49" charset="-122"/>
            </a:endParaRP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当条件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xx</a:t>
            </a:r>
            <a:r>
              <a:rPr lang="zh-CN" altLang="en-US" sz="2400" dirty="0">
                <a:latin typeface="隶书" pitchFamily="49" charset="-122"/>
              </a:rPr>
              <a:t>成立时，程序转移到</a:t>
            </a:r>
            <a:r>
              <a:rPr lang="en-US" altLang="zh-CN" sz="2400" dirty="0" err="1">
                <a:latin typeface="隶书" pitchFamily="49" charset="-122"/>
              </a:rPr>
              <a:t>dest</a:t>
            </a:r>
            <a:r>
              <a:rPr lang="zh-CN" altLang="en-US" sz="2400" dirty="0">
                <a:latin typeface="隶书" pitchFamily="49" charset="-122"/>
              </a:rPr>
              <a:t>指出的目标处。</a:t>
            </a:r>
          </a:p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、当条件成立时转移到指定目标地址处，否则顺序执行程序。条件以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寄存器中的一个或几个状态位作为判断依据。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、条件转移指令均为段内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相对转移</a:t>
            </a:r>
            <a:r>
              <a:rPr lang="zh-CN" altLang="en-US" sz="2400" dirty="0">
                <a:latin typeface="隶书" pitchFamily="49" charset="-122"/>
              </a:rPr>
              <a:t>的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短转移指令</a:t>
            </a:r>
            <a:r>
              <a:rPr lang="zh-CN" altLang="en-US" sz="2400" dirty="0">
                <a:latin typeface="隶书" pitchFamily="49" charset="-122"/>
              </a:rPr>
              <a:t>，转移范围是相对于当前</a:t>
            </a:r>
            <a:r>
              <a:rPr lang="en-US" altLang="zh-CN" sz="2400" dirty="0">
                <a:latin typeface="隶书" pitchFamily="49" charset="-122"/>
              </a:rPr>
              <a:t>IP</a:t>
            </a:r>
            <a:r>
              <a:rPr lang="zh-CN" altLang="en-US" sz="2400" dirty="0">
                <a:latin typeface="隶书" pitchFamily="49" charset="-122"/>
              </a:rPr>
              <a:t>的</a:t>
            </a:r>
            <a:r>
              <a:rPr lang="en-US" altLang="zh-CN" sz="2400" dirty="0">
                <a:latin typeface="隶书" pitchFamily="49" charset="-122"/>
              </a:rPr>
              <a:t>-128</a:t>
            </a:r>
            <a:r>
              <a:rPr lang="en-US" altLang="zh-CN" sz="2400" dirty="0">
                <a:latin typeface="Arial" pitchFamily="34" charset="0"/>
              </a:rPr>
              <a:t>~</a:t>
            </a:r>
            <a:r>
              <a:rPr lang="en-US" altLang="zh-CN" sz="2400" dirty="0">
                <a:latin typeface="隶书" pitchFamily="49" charset="-122"/>
              </a:rPr>
              <a:t>+127</a:t>
            </a:r>
            <a:r>
              <a:rPr lang="zh-CN" altLang="en-US" sz="2400" dirty="0">
                <a:latin typeface="隶书" pitchFamily="49" charset="-122"/>
              </a:rPr>
              <a:t>个字节。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、使用条件转移指令前通常执行一些算术运算、逻辑运算等指令，影响</a:t>
            </a:r>
            <a:r>
              <a:rPr lang="en-US" altLang="zh-CN" sz="2400" dirty="0">
                <a:latin typeface="隶书" pitchFamily="49" charset="-122"/>
              </a:rPr>
              <a:t>FR</a:t>
            </a:r>
            <a:r>
              <a:rPr lang="zh-CN" altLang="en-US" sz="2400" dirty="0">
                <a:latin typeface="隶书" pitchFamily="49" charset="-122"/>
              </a:rPr>
              <a:t>中有关状态位，再根据状态决定是否转移。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条件转移类指令共有</a:t>
            </a:r>
            <a:r>
              <a:rPr lang="en-US" altLang="zh-CN" sz="2400" dirty="0">
                <a:latin typeface="隶书" pitchFamily="49" charset="-122"/>
              </a:rPr>
              <a:t>18</a:t>
            </a:r>
            <a:r>
              <a:rPr lang="zh-CN" altLang="en-US" sz="2400" dirty="0">
                <a:latin typeface="隶书" pitchFamily="49" charset="-122"/>
              </a:rPr>
              <a:t>条，分</a:t>
            </a:r>
            <a:r>
              <a:rPr lang="en-US" altLang="zh-CN" sz="2400" dirty="0">
                <a:latin typeface="隶书" pitchFamily="49" charset="-122"/>
              </a:rPr>
              <a:t>3</a:t>
            </a:r>
            <a:r>
              <a:rPr lang="zh-CN" altLang="en-US" sz="2400" dirty="0">
                <a:latin typeface="隶书" pitchFamily="49" charset="-122"/>
              </a:rPr>
              <a:t>类：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</a:p>
          <a:p>
            <a:pPr>
              <a:defRPr/>
            </a:pPr>
            <a:r>
              <a:rPr lang="zh-CN" altLang="en-US" sz="2400" dirty="0">
                <a:latin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简单条件转移指令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(10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条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无符号数条件转移指令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(4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条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    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有符号数条件转移指令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(4</a:t>
            </a:r>
            <a:r>
              <a:rPr lang="zh-CN" altLang="en-US" sz="2400" dirty="0">
                <a:solidFill>
                  <a:srgbClr val="0000FF"/>
                </a:solidFill>
                <a:latin typeface="隶书" pitchFamily="49" charset="-122"/>
              </a:rPr>
              <a:t>条</a:t>
            </a:r>
            <a:r>
              <a:rPr lang="en-US" altLang="zh-CN" sz="2400" dirty="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简单条件转移指令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57448" name="Group 72"/>
          <p:cNvGraphicFramePr>
            <a:graphicFrameLocks noGrp="1"/>
          </p:cNvGraphicFramePr>
          <p:nvPr/>
        </p:nvGraphicFramePr>
        <p:xfrm>
          <a:off x="611188" y="908050"/>
          <a:ext cx="7993062" cy="5076825"/>
        </p:xfrm>
        <a:graphic>
          <a:graphicData uri="http://schemas.openxmlformats.org/drawingml/2006/table">
            <a:tbl>
              <a:tblPr/>
              <a:tblGrid>
                <a:gridCol w="266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有进位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借位转移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无进位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借位转移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JNC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相等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等于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JE/JZ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不相等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不等于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JNE/JNZ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负转移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正转移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JNS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偶转移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JP/JPE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奇转移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JNP/JPO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PF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有溢出转移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JO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无溢出转移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JNO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转移到目标处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611188" y="953516"/>
            <a:ext cx="82073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dirty="0" smtClean="0">
                <a:latin typeface="隶书" pitchFamily="49" charset="-122"/>
              </a:rPr>
              <a:t>例</a:t>
            </a:r>
            <a:r>
              <a:rPr lang="zh-CN" altLang="en-US" sz="2800" dirty="0">
                <a:latin typeface="隶书" pitchFamily="49" charset="-122"/>
              </a:rPr>
              <a:t>：</a:t>
            </a:r>
          </a:p>
          <a:p>
            <a:r>
              <a:rPr lang="en-US" altLang="zh-CN" sz="2800" dirty="0">
                <a:latin typeface="隶书" pitchFamily="49" charset="-122"/>
              </a:rPr>
              <a:t>MOV AL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BL 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BL</a:t>
            </a:r>
            <a:r>
              <a:rPr lang="zh-CN" altLang="en-US" sz="2800" dirty="0">
                <a:latin typeface="隶书" pitchFamily="49" charset="-122"/>
              </a:rPr>
              <a:t>内容</a:t>
            </a:r>
            <a:r>
              <a:rPr lang="en-US" altLang="en-US" sz="2800" dirty="0">
                <a:latin typeface="Times New Roman" pitchFamily="18" charset="0"/>
                <a:ea typeface="宋体" charset="-122"/>
              </a:rPr>
              <a:t>→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>
                <a:latin typeface="隶书" pitchFamily="49" charset="-122"/>
              </a:rPr>
              <a:t>AL</a:t>
            </a:r>
          </a:p>
          <a:p>
            <a:r>
              <a:rPr lang="en-US" altLang="zh-CN" sz="2800" dirty="0">
                <a:latin typeface="隶书" pitchFamily="49" charset="-122"/>
              </a:rPr>
              <a:t>MOV AX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CX 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CX</a:t>
            </a:r>
            <a:r>
              <a:rPr lang="zh-CN" altLang="en-US" sz="2800" dirty="0">
                <a:latin typeface="隶书" pitchFamily="49" charset="-122"/>
              </a:rPr>
              <a:t>内容</a:t>
            </a:r>
            <a:r>
              <a:rPr lang="en-US" altLang="en-US" sz="2800" dirty="0">
                <a:latin typeface="Times New Roman" pitchFamily="18" charset="0"/>
                <a:ea typeface="宋体" charset="-122"/>
              </a:rPr>
              <a:t>→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>
                <a:latin typeface="隶书" pitchFamily="49" charset="-122"/>
              </a:rPr>
              <a:t>AX</a:t>
            </a:r>
          </a:p>
          <a:p>
            <a:r>
              <a:rPr lang="en-US" altLang="zh-CN" sz="2800" dirty="0">
                <a:latin typeface="隶书" pitchFamily="49" charset="-122"/>
              </a:rPr>
              <a:t>MOV DS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AX  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AX</a:t>
            </a:r>
            <a:r>
              <a:rPr lang="zh-CN" altLang="en-US" sz="2800" dirty="0">
                <a:latin typeface="隶书" pitchFamily="49" charset="-122"/>
              </a:rPr>
              <a:t>内容</a:t>
            </a:r>
            <a:r>
              <a:rPr lang="en-US" altLang="en-US" sz="2800" dirty="0">
                <a:latin typeface="Times New Roman" pitchFamily="18" charset="0"/>
                <a:ea typeface="宋体" charset="-122"/>
              </a:rPr>
              <a:t>→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>
                <a:latin typeface="隶书" pitchFamily="49" charset="-122"/>
              </a:rPr>
              <a:t>DS</a:t>
            </a:r>
          </a:p>
          <a:p>
            <a:r>
              <a:rPr lang="en-US" altLang="zh-CN" sz="2800" dirty="0">
                <a:latin typeface="隶书" pitchFamily="49" charset="-122"/>
              </a:rPr>
              <a:t>MOV ESP</a:t>
            </a:r>
            <a:r>
              <a:rPr lang="zh-CN" altLang="en-US" sz="2800" dirty="0">
                <a:latin typeface="隶书" pitchFamily="49" charset="-122"/>
              </a:rPr>
              <a:t>，</a:t>
            </a:r>
            <a:r>
              <a:rPr lang="en-US" altLang="zh-CN" sz="2800" dirty="0">
                <a:latin typeface="隶书" pitchFamily="49" charset="-122"/>
              </a:rPr>
              <a:t>EDX  </a:t>
            </a:r>
            <a:r>
              <a:rPr lang="zh-CN" altLang="en-US" sz="2800" dirty="0">
                <a:latin typeface="隶书" pitchFamily="49" charset="-122"/>
              </a:rPr>
              <a:t>；将</a:t>
            </a:r>
            <a:r>
              <a:rPr lang="en-US" altLang="zh-CN" sz="2800" dirty="0">
                <a:latin typeface="隶书" pitchFamily="49" charset="-122"/>
              </a:rPr>
              <a:t>EDX</a:t>
            </a:r>
            <a:r>
              <a:rPr lang="zh-CN" altLang="en-US" sz="2800" dirty="0">
                <a:latin typeface="隶书" pitchFamily="49" charset="-122"/>
              </a:rPr>
              <a:t>内容</a:t>
            </a:r>
            <a:r>
              <a:rPr lang="en-US" altLang="en-US" sz="2800" dirty="0">
                <a:latin typeface="Times New Roman" pitchFamily="18" charset="0"/>
                <a:ea typeface="宋体" charset="-122"/>
              </a:rPr>
              <a:t>→</a:t>
            </a:r>
            <a:r>
              <a:rPr lang="zh-CN" altLang="en-US" sz="28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dirty="0" smtClean="0">
                <a:latin typeface="隶书" pitchFamily="49" charset="-122"/>
              </a:rPr>
              <a:t>ESP</a:t>
            </a:r>
            <a:endParaRPr lang="en-US" altLang="zh-CN" sz="2800" dirty="0">
              <a:latin typeface="隶书" pitchFamily="49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611188" y="138113"/>
            <a:ext cx="698500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数据型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操作数寻址方式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50905" y="4214818"/>
            <a:ext cx="820737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u="sng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</a:rPr>
              <a:t>一些禁止的操作</a:t>
            </a:r>
            <a:r>
              <a:rPr lang="zh-CN" altLang="en-US" sz="2800" dirty="0" smtClean="0">
                <a:solidFill>
                  <a:srgbClr val="CC3300"/>
                </a:solidFill>
                <a:latin typeface="隶书" pitchFamily="49" charset="-122"/>
              </a:rPr>
              <a:t>：</a:t>
            </a:r>
            <a:endParaRPr lang="en-US" altLang="zh-CN" sz="2800" dirty="0" smtClean="0">
              <a:solidFill>
                <a:srgbClr val="CC3300"/>
              </a:solidFill>
              <a:latin typeface="隶书" pitchFamily="49" charset="-122"/>
            </a:endParaRPr>
          </a:p>
          <a:p>
            <a:r>
              <a:rPr lang="en-US" altLang="zh-CN" sz="2800" dirty="0" smtClean="0">
                <a:solidFill>
                  <a:srgbClr val="CC3300"/>
                </a:solidFill>
                <a:latin typeface="隶书" pitchFamily="49" charset="-122"/>
              </a:rPr>
              <a:t>MOV 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ES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DS    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；不允许 段到段</a:t>
            </a:r>
          </a:p>
          <a:p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MOV AL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BX    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；不允许 混合尺寸</a:t>
            </a:r>
          </a:p>
          <a:p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MOV CS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，</a:t>
            </a:r>
            <a:r>
              <a:rPr lang="en-US" altLang="zh-CN" sz="2800" dirty="0">
                <a:solidFill>
                  <a:srgbClr val="CC3300"/>
                </a:solidFill>
                <a:latin typeface="隶书" pitchFamily="49" charset="-122"/>
              </a:rPr>
              <a:t>AX    </a:t>
            </a:r>
            <a:r>
              <a:rPr lang="zh-CN" altLang="en-US" sz="2800" dirty="0">
                <a:solidFill>
                  <a:srgbClr val="CC3300"/>
                </a:solidFill>
                <a:latin typeface="隶书" pitchFamily="49" charset="-122"/>
              </a:rPr>
              <a:t>；不允许 代码段寄存器不能做目标寄存器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500430" y="857232"/>
            <a:ext cx="5286412" cy="5572164"/>
          </a:xfrm>
          <a:prstGeom prst="wedgeRoundRectCallout">
            <a:avLst>
              <a:gd name="adj1" fmla="val -59195"/>
              <a:gd name="adj2" fmla="val -21158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—</a:t>
            </a:r>
            <a:r>
              <a:rPr lang="zh-CN" altLang="en-US" sz="2800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寄存器寻址</a:t>
            </a:r>
            <a:endParaRPr lang="en-US" altLang="zh-CN" sz="2800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操作数在寄存器中，称为</a:t>
            </a:r>
            <a:r>
              <a:rPr lang="zh-CN" altLang="en-US" sz="2800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寄存器寻址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。源和目的操作数都可以用寄存器寻址。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位操作数，寄存器可以是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CX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DX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等。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位操作数，寄存器可以是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AL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AH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BL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BH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等。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80386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以上可以用扩展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位寄存器：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EAX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EBX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ECX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、</a:t>
            </a:r>
            <a:r>
              <a:rPr lang="en-US" altLang="zh-CN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EDX</a:t>
            </a:r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等。</a:t>
            </a:r>
          </a:p>
          <a:p>
            <a:r>
              <a:rPr lang="zh-CN" altLang="en-US" sz="28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   </a:t>
            </a:r>
            <a:endParaRPr lang="zh-CN" altLang="en-US" sz="2800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无符号数条件转移指令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58467" name="Group 67"/>
          <p:cNvGraphicFramePr>
            <a:graphicFrameLocks noGrp="1"/>
          </p:cNvGraphicFramePr>
          <p:nvPr/>
        </p:nvGraphicFramePr>
        <p:xfrm>
          <a:off x="611188" y="908050"/>
          <a:ext cx="7993062" cy="2333625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高于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不低也不等于转移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JA/JNBE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高于或等于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不低于转移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JAE/JNB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不高也不等于转移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JB/JNAE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低于或等于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不高于转移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JBE/JNA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CF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或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468" name="Rectangle 68"/>
          <p:cNvSpPr>
            <a:spLocks noChangeArrowheads="1"/>
          </p:cNvSpPr>
          <p:nvPr/>
        </p:nvSpPr>
        <p:spPr bwMode="auto">
          <a:xfrm>
            <a:off x="684213" y="335756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有符号数条件转移指令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358469" name="Group 69"/>
          <p:cNvGraphicFramePr>
            <a:graphicFrameLocks noGrp="1"/>
          </p:cNvGraphicFramePr>
          <p:nvPr/>
        </p:nvGraphicFramePr>
        <p:xfrm>
          <a:off x="611188" y="4054475"/>
          <a:ext cx="7993062" cy="2333625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大于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不小也不等于转移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JG/JNLE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大于或等于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不小于转移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JGE/JNL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小于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不大也不等于转移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JL/JNGE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SF≠OF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小于或等于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不大于转移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JLE/JNG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SF≠OF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矩形 1"/>
          <p:cNvSpPr>
            <a:spLocks noChangeArrowheads="1"/>
          </p:cNvSpPr>
          <p:nvPr/>
        </p:nvSpPr>
        <p:spPr bwMode="auto">
          <a:xfrm>
            <a:off x="571500" y="3298825"/>
            <a:ext cx="78581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52425" indent="-352425"/>
            <a:r>
              <a:rPr lang="zh-CN" altLang="en-US" sz="2400">
                <a:latin typeface="隶书" pitchFamily="49" charset="-122"/>
              </a:rPr>
              <a:t>例：</a:t>
            </a:r>
            <a:endParaRPr lang="en-US" altLang="zh-CN" sz="2400">
              <a:latin typeface="隶书" pitchFamily="49" charset="-122"/>
            </a:endParaRPr>
          </a:p>
          <a:p>
            <a:pPr marL="352425" indent="-352425"/>
            <a:r>
              <a:rPr lang="zh-CN" altLang="en-US" sz="2400">
                <a:latin typeface="隶书" pitchFamily="49" charset="-122"/>
              </a:rPr>
              <a:t>正数</a:t>
            </a:r>
            <a:r>
              <a:rPr lang="en-US" altLang="zh-CN" sz="2400">
                <a:latin typeface="隶书" pitchFamily="49" charset="-122"/>
              </a:rPr>
              <a:t>-</a:t>
            </a:r>
            <a:r>
              <a:rPr lang="zh-CN" altLang="en-US" sz="2400">
                <a:latin typeface="隶书" pitchFamily="49" charset="-122"/>
              </a:rPr>
              <a:t>负数</a:t>
            </a:r>
            <a:r>
              <a:rPr lang="en-US" altLang="zh-CN" sz="2400">
                <a:latin typeface="隶书" pitchFamily="49" charset="-122"/>
              </a:rPr>
              <a:t>=</a:t>
            </a:r>
            <a:r>
              <a:rPr lang="zh-CN" altLang="en-US" sz="2400">
                <a:latin typeface="隶书" pitchFamily="49" charset="-122"/>
              </a:rPr>
              <a:t>正数     </a:t>
            </a:r>
            <a:r>
              <a:rPr lang="en-US" altLang="zh-CN" sz="2400">
                <a:latin typeface="隶书" pitchFamily="49" charset="-122"/>
              </a:rPr>
              <a:t>SF=0;OF=0</a:t>
            </a:r>
          </a:p>
          <a:p>
            <a:pPr marL="352425" indent="-352425"/>
            <a:r>
              <a:rPr lang="en-US" altLang="zh-CN" sz="2400">
                <a:latin typeface="隶书" pitchFamily="49" charset="-122"/>
              </a:rPr>
              <a:t>          </a:t>
            </a:r>
            <a:r>
              <a:rPr lang="zh-CN" altLang="en-US" sz="2400">
                <a:latin typeface="隶书" pitchFamily="49" charset="-122"/>
              </a:rPr>
              <a:t>负数     </a:t>
            </a:r>
            <a:r>
              <a:rPr lang="en-US" altLang="zh-CN" sz="2400">
                <a:latin typeface="隶书" pitchFamily="49" charset="-122"/>
              </a:rPr>
              <a:t>SF=1;OF=1</a:t>
            </a:r>
            <a:r>
              <a:rPr lang="zh-CN" altLang="en-US" sz="2400">
                <a:latin typeface="隶书" pitchFamily="49" charset="-122"/>
              </a:rPr>
              <a:t> </a:t>
            </a:r>
            <a:endParaRPr lang="en-US" altLang="zh-CN" sz="2400">
              <a:latin typeface="隶书" pitchFamily="49" charset="-122"/>
            </a:endParaRPr>
          </a:p>
          <a:p>
            <a:pPr marL="352425" indent="-352425"/>
            <a:r>
              <a:rPr lang="zh-CN" altLang="en-US" sz="2400">
                <a:latin typeface="隶书" pitchFamily="49" charset="-122"/>
              </a:rPr>
              <a:t>负数</a:t>
            </a:r>
            <a:r>
              <a:rPr lang="en-US" altLang="zh-CN" sz="2400">
                <a:latin typeface="隶书" pitchFamily="49" charset="-122"/>
              </a:rPr>
              <a:t>-</a:t>
            </a:r>
            <a:r>
              <a:rPr lang="zh-CN" altLang="en-US" sz="2400">
                <a:latin typeface="隶书" pitchFamily="49" charset="-122"/>
              </a:rPr>
              <a:t>正数</a:t>
            </a:r>
            <a:r>
              <a:rPr lang="en-US" altLang="zh-CN" sz="2400">
                <a:latin typeface="隶书" pitchFamily="49" charset="-122"/>
              </a:rPr>
              <a:t>=</a:t>
            </a:r>
            <a:r>
              <a:rPr lang="zh-CN" altLang="en-US" sz="2400">
                <a:latin typeface="隶书" pitchFamily="49" charset="-122"/>
              </a:rPr>
              <a:t>正数     </a:t>
            </a:r>
            <a:r>
              <a:rPr lang="en-US" altLang="zh-CN" sz="2400">
                <a:latin typeface="隶书" pitchFamily="49" charset="-122"/>
              </a:rPr>
              <a:t>SF=0;OF=1</a:t>
            </a:r>
            <a:r>
              <a:rPr lang="zh-CN" altLang="en-US" sz="2400">
                <a:latin typeface="隶书" pitchFamily="49" charset="-122"/>
              </a:rPr>
              <a:t> </a:t>
            </a:r>
            <a:endParaRPr lang="en-US" altLang="zh-CN" sz="2400">
              <a:latin typeface="隶书" pitchFamily="49" charset="-122"/>
            </a:endParaRPr>
          </a:p>
          <a:p>
            <a:pPr marL="352425" indent="-352425"/>
            <a:r>
              <a:rPr lang="en-US" altLang="zh-CN" sz="2400">
                <a:latin typeface="隶书" pitchFamily="49" charset="-122"/>
              </a:rPr>
              <a:t>          </a:t>
            </a:r>
            <a:r>
              <a:rPr lang="zh-CN" altLang="en-US" sz="2400">
                <a:latin typeface="隶书" pitchFamily="49" charset="-122"/>
              </a:rPr>
              <a:t>负数     </a:t>
            </a:r>
            <a:r>
              <a:rPr lang="en-US" altLang="zh-CN" sz="2400">
                <a:latin typeface="隶书" pitchFamily="49" charset="-122"/>
              </a:rPr>
              <a:t>SF=1;OF=0</a:t>
            </a:r>
          </a:p>
          <a:p>
            <a:pPr marL="352425" indent="-352425"/>
            <a:r>
              <a:rPr lang="zh-CN" altLang="en-US" sz="2400">
                <a:latin typeface="隶书" pitchFamily="49" charset="-122"/>
              </a:rPr>
              <a:t>正数</a:t>
            </a:r>
            <a:r>
              <a:rPr lang="en-US" altLang="zh-CN" sz="2400">
                <a:latin typeface="隶书" pitchFamily="49" charset="-122"/>
              </a:rPr>
              <a:t>-</a:t>
            </a:r>
            <a:r>
              <a:rPr lang="zh-CN" altLang="en-US" sz="2400">
                <a:latin typeface="隶书" pitchFamily="49" charset="-122"/>
              </a:rPr>
              <a:t>正数</a:t>
            </a:r>
            <a:r>
              <a:rPr lang="en-US" altLang="zh-CN" sz="2400">
                <a:latin typeface="隶书" pitchFamily="49" charset="-122"/>
              </a:rPr>
              <a:t>=</a:t>
            </a:r>
            <a:r>
              <a:rPr lang="zh-CN" altLang="en-US" sz="2400">
                <a:latin typeface="隶书" pitchFamily="49" charset="-122"/>
              </a:rPr>
              <a:t>正数     </a:t>
            </a:r>
            <a:r>
              <a:rPr lang="en-US" altLang="zh-CN" sz="2400">
                <a:latin typeface="隶书" pitchFamily="49" charset="-122"/>
              </a:rPr>
              <a:t>SF=0;OF=0</a:t>
            </a:r>
          </a:p>
          <a:p>
            <a:pPr marL="352425" indent="-352425"/>
            <a:r>
              <a:rPr lang="en-US" altLang="zh-CN" sz="2400">
                <a:latin typeface="隶书" pitchFamily="49" charset="-122"/>
              </a:rPr>
              <a:t>          </a:t>
            </a:r>
            <a:r>
              <a:rPr lang="zh-CN" altLang="en-US" sz="2400">
                <a:latin typeface="隶书" pitchFamily="49" charset="-122"/>
              </a:rPr>
              <a:t>负数     </a:t>
            </a:r>
            <a:r>
              <a:rPr lang="en-US" altLang="zh-CN" sz="2400">
                <a:latin typeface="隶书" pitchFamily="49" charset="-122"/>
              </a:rPr>
              <a:t>SF=1;OF=0</a:t>
            </a:r>
          </a:p>
          <a:p>
            <a:pPr marL="352425" indent="-352425"/>
            <a:r>
              <a:rPr lang="zh-CN" altLang="en-US" sz="2400">
                <a:latin typeface="隶书" pitchFamily="49" charset="-122"/>
              </a:rPr>
              <a:t>负数</a:t>
            </a:r>
            <a:r>
              <a:rPr lang="en-US" altLang="zh-CN" sz="2400">
                <a:latin typeface="隶书" pitchFamily="49" charset="-122"/>
              </a:rPr>
              <a:t>-</a:t>
            </a:r>
            <a:r>
              <a:rPr lang="zh-CN" altLang="en-US" sz="2400">
                <a:latin typeface="隶书" pitchFamily="49" charset="-122"/>
              </a:rPr>
              <a:t>负数</a:t>
            </a:r>
            <a:r>
              <a:rPr lang="en-US" altLang="zh-CN" sz="2400">
                <a:latin typeface="隶书" pitchFamily="49" charset="-122"/>
              </a:rPr>
              <a:t>=</a:t>
            </a:r>
            <a:r>
              <a:rPr lang="zh-CN" altLang="en-US" sz="2400">
                <a:latin typeface="隶书" pitchFamily="49" charset="-122"/>
              </a:rPr>
              <a:t>正数     </a:t>
            </a:r>
            <a:r>
              <a:rPr lang="en-US" altLang="zh-CN" sz="2400">
                <a:latin typeface="隶书" pitchFamily="49" charset="-122"/>
              </a:rPr>
              <a:t>SF=0;OF=0</a:t>
            </a:r>
          </a:p>
          <a:p>
            <a:pPr marL="352425" indent="-352425"/>
            <a:r>
              <a:rPr lang="en-US" altLang="zh-CN" sz="2400">
                <a:latin typeface="隶书" pitchFamily="49" charset="-122"/>
              </a:rPr>
              <a:t>          </a:t>
            </a:r>
            <a:r>
              <a:rPr lang="zh-CN" altLang="en-US" sz="2400">
                <a:latin typeface="隶书" pitchFamily="49" charset="-122"/>
              </a:rPr>
              <a:t>负数     </a:t>
            </a:r>
            <a:r>
              <a:rPr lang="en-US" altLang="zh-CN" sz="2400">
                <a:latin typeface="隶书" pitchFamily="49" charset="-122"/>
              </a:rPr>
              <a:t>SF=1;OF=0</a:t>
            </a:r>
            <a:endParaRPr lang="zh-CN" altLang="en-US" sz="2400">
              <a:latin typeface="隶书" pitchFamily="49" charset="-122"/>
            </a:endParaRPr>
          </a:p>
        </p:txBody>
      </p:sp>
      <p:sp>
        <p:nvSpPr>
          <p:cNvPr id="3" name="Rectangle 68"/>
          <p:cNvSpPr>
            <a:spLocks noChangeArrowheads="1"/>
          </p:cNvSpPr>
          <p:nvPr/>
        </p:nvSpPr>
        <p:spPr bwMode="auto">
          <a:xfrm>
            <a:off x="684213" y="214313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有符号数条件转移指令  </a:t>
            </a:r>
            <a:endParaRPr lang="zh-CN" altLang="en-US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4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181457"/>
              </p:ext>
            </p:extLst>
          </p:nvPr>
        </p:nvGraphicFramePr>
        <p:xfrm>
          <a:off x="571500" y="911225"/>
          <a:ext cx="7993062" cy="2333625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格式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隶书" pitchFamily="49" charset="-122"/>
                        </a:rPr>
                        <a:t>操作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大于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不小也不等于转移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JG/JNLE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大于或等于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不小于转移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JGE/JNL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小于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不大也不等于转移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JL/JNGE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SF≠OF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且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ZF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＝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转移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小于或等于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不大于转移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隶书" pitchFamily="49" charset="-122"/>
                          <a:ea typeface="隶书" pitchFamily="49" charset="-122"/>
                        </a:rPr>
                        <a:t>JLE/JNG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dest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SF≠OF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/>
          <p:cNvSpPr>
            <a:spLocks noChangeArrowheads="1"/>
          </p:cNvSpPr>
          <p:nvPr/>
        </p:nvSpPr>
        <p:spPr bwMode="auto">
          <a:xfrm>
            <a:off x="468313" y="115888"/>
            <a:ext cx="8207375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例：内存中有</a:t>
            </a:r>
            <a:r>
              <a:rPr lang="en-US" altLang="zh-CN" sz="2400">
                <a:latin typeface="隶书" pitchFamily="49" charset="-122"/>
              </a:rPr>
              <a:t>10</a:t>
            </a:r>
            <a:r>
              <a:rPr lang="zh-CN" altLang="en-US" sz="2400">
                <a:latin typeface="隶书" pitchFamily="49" charset="-122"/>
              </a:rPr>
              <a:t>个有符号数，统计正数和负数的个数。</a:t>
            </a:r>
          </a:p>
          <a:p>
            <a:r>
              <a:rPr lang="zh-CN" altLang="en-US" sz="2000">
                <a:latin typeface="隶书" pitchFamily="49" charset="-122"/>
              </a:rPr>
              <a:t>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分析：判断符号的方法有</a:t>
            </a:r>
          </a:p>
          <a:p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SHL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1              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；用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JC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判断</a:t>
            </a:r>
          </a:p>
          <a:p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AND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80H/TEST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80H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；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JS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或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JZ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判断</a:t>
            </a:r>
          </a:p>
          <a:p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AND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AL/OR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AL   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；用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JS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判断</a:t>
            </a:r>
          </a:p>
          <a:p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   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ADD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O/SUB AL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0      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；用</a:t>
            </a:r>
            <a:r>
              <a:rPr lang="en-US" altLang="zh-CN" sz="2400">
                <a:solidFill>
                  <a:srgbClr val="0000FF"/>
                </a:solidFill>
                <a:latin typeface="隶书" pitchFamily="49" charset="-122"/>
              </a:rPr>
              <a:t>JS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判断</a:t>
            </a:r>
          </a:p>
          <a:p>
            <a:endParaRPr lang="zh-CN" altLang="en-US" sz="2400">
              <a:solidFill>
                <a:srgbClr val="0000FF"/>
              </a:solidFill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隶书" pitchFamily="49" charset="-122"/>
              </a:rPr>
              <a:t>程序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en-US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DATA</a:t>
            </a:r>
            <a:endParaRPr lang="en-US" altLang="en-US" sz="2400"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en-US" sz="2400">
                <a:latin typeface="隶书" pitchFamily="49" charset="-122"/>
              </a:rPr>
              <a:t>AX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MOV CX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0AH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LEA </a:t>
            </a:r>
            <a:r>
              <a:rPr lang="en-US" altLang="zh-CN" sz="2400">
                <a:latin typeface="隶书" pitchFamily="49" charset="-122"/>
              </a:rPr>
              <a:t>SI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DA1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XOR BX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BX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LP0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en-US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[SI]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AND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AL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JS LP1</a:t>
            </a:r>
            <a:endParaRPr lang="en-US" altLang="zh-CN" sz="2400"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INC BL</a:t>
            </a:r>
            <a:r>
              <a:rPr lang="en-US" altLang="zh-CN" sz="2400">
                <a:latin typeface="隶书" pitchFamily="49" charset="-122"/>
              </a:rPr>
              <a:t>       LP2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en-US" sz="2400">
                <a:latin typeface="隶书" pitchFamily="49" charset="-122"/>
              </a:rPr>
              <a:t>INC SI</a:t>
            </a: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JMP LP2</a:t>
            </a:r>
            <a:r>
              <a:rPr lang="en-US" altLang="zh-CN" sz="2400">
                <a:latin typeface="隶书" pitchFamily="49" charset="-122"/>
              </a:rPr>
              <a:t>           </a:t>
            </a:r>
            <a:r>
              <a:rPr lang="en-US" altLang="en-US" sz="2400">
                <a:latin typeface="隶书" pitchFamily="49" charset="-122"/>
              </a:rPr>
              <a:t>LOOP </a:t>
            </a:r>
            <a:r>
              <a:rPr lang="en-US" altLang="zh-CN" sz="2400">
                <a:latin typeface="隶书" pitchFamily="49" charset="-122"/>
              </a:rPr>
              <a:t>LP0 </a:t>
            </a:r>
            <a:endParaRPr lang="en-US" altLang="en-US" sz="2400"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LP1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INC</a:t>
            </a:r>
            <a:r>
              <a:rPr lang="en-US" altLang="en-US" sz="2400">
                <a:latin typeface="隶书" pitchFamily="49" charset="-122"/>
              </a:rPr>
              <a:t> BH </a:t>
            </a:r>
            <a:r>
              <a:rPr lang="en-US" altLang="zh-CN" sz="2400">
                <a:latin typeface="隶书" pitchFamily="49" charset="-122"/>
              </a:rPr>
              <a:t>           </a:t>
            </a:r>
            <a:r>
              <a:rPr lang="en-US" altLang="en-US" sz="2400">
                <a:latin typeface="隶书" pitchFamily="49" charset="-122"/>
              </a:rPr>
              <a:t>HL</a:t>
            </a:r>
            <a:r>
              <a:rPr lang="en-US" altLang="zh-CN" sz="2400">
                <a:latin typeface="隶书" pitchFamily="49" charset="-122"/>
              </a:rPr>
              <a:t>T</a:t>
            </a:r>
            <a:endParaRPr lang="en-US" altLang="en-US" sz="2400">
              <a:latin typeface="隶书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>
                <a:latin typeface="隶书" pitchFamily="49" charset="-122"/>
              </a:rPr>
              <a:t> </a:t>
            </a:r>
          </a:p>
        </p:txBody>
      </p:sp>
      <p:grpSp>
        <p:nvGrpSpPr>
          <p:cNvPr id="102403" name="Group 17"/>
          <p:cNvGrpSpPr>
            <a:grpSpLocks/>
          </p:cNvGrpSpPr>
          <p:nvPr/>
        </p:nvGrpSpPr>
        <p:grpSpPr bwMode="auto">
          <a:xfrm>
            <a:off x="5653088" y="3284538"/>
            <a:ext cx="2017712" cy="2376487"/>
            <a:chOff x="3561" y="2069"/>
            <a:chExt cx="1271" cy="1497"/>
          </a:xfrm>
        </p:grpSpPr>
        <p:sp>
          <p:nvSpPr>
            <p:cNvPr id="102404" name="Line 5"/>
            <p:cNvSpPr>
              <a:spLocks noChangeShapeType="1"/>
            </p:cNvSpPr>
            <p:nvPr/>
          </p:nvSpPr>
          <p:spPr bwMode="auto">
            <a:xfrm>
              <a:off x="4830" y="2069"/>
              <a:ext cx="0" cy="14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05" name="Line 6"/>
            <p:cNvSpPr>
              <a:spLocks noChangeShapeType="1"/>
            </p:cNvSpPr>
            <p:nvPr/>
          </p:nvSpPr>
          <p:spPr bwMode="auto">
            <a:xfrm>
              <a:off x="4112" y="2205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06" name="Line 7"/>
            <p:cNvSpPr>
              <a:spLocks noChangeShapeType="1"/>
            </p:cNvSpPr>
            <p:nvPr/>
          </p:nvSpPr>
          <p:spPr bwMode="auto">
            <a:xfrm>
              <a:off x="4112" y="2432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07" name="Line 8"/>
            <p:cNvSpPr>
              <a:spLocks noChangeShapeType="1"/>
            </p:cNvSpPr>
            <p:nvPr/>
          </p:nvSpPr>
          <p:spPr bwMode="auto">
            <a:xfrm>
              <a:off x="4112" y="2701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08" name="Line 9"/>
            <p:cNvSpPr>
              <a:spLocks noChangeShapeType="1"/>
            </p:cNvSpPr>
            <p:nvPr/>
          </p:nvSpPr>
          <p:spPr bwMode="auto">
            <a:xfrm>
              <a:off x="4112" y="2893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09" name="Line 10"/>
            <p:cNvSpPr>
              <a:spLocks noChangeShapeType="1"/>
            </p:cNvSpPr>
            <p:nvPr/>
          </p:nvSpPr>
          <p:spPr bwMode="auto">
            <a:xfrm>
              <a:off x="4467" y="2977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10" name="Line 11"/>
            <p:cNvSpPr>
              <a:spLocks noChangeShapeType="1"/>
            </p:cNvSpPr>
            <p:nvPr/>
          </p:nvSpPr>
          <p:spPr bwMode="auto">
            <a:xfrm>
              <a:off x="4112" y="3373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11" name="Line 12"/>
            <p:cNvSpPr>
              <a:spLocks noChangeShapeType="1"/>
            </p:cNvSpPr>
            <p:nvPr/>
          </p:nvSpPr>
          <p:spPr bwMode="auto">
            <a:xfrm>
              <a:off x="4112" y="3181"/>
              <a:ext cx="72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12" name="Text Box 13"/>
            <p:cNvSpPr txBox="1">
              <a:spLocks noChangeArrowheads="1"/>
            </p:cNvSpPr>
            <p:nvPr/>
          </p:nvSpPr>
          <p:spPr bwMode="auto">
            <a:xfrm>
              <a:off x="3561" y="2205"/>
              <a:ext cx="5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DATA</a:t>
              </a:r>
            </a:p>
          </p:txBody>
        </p:sp>
        <p:sp>
          <p:nvSpPr>
            <p:cNvPr id="102413" name="Line 14"/>
            <p:cNvSpPr>
              <a:spLocks noChangeShapeType="1"/>
            </p:cNvSpPr>
            <p:nvPr/>
          </p:nvSpPr>
          <p:spPr bwMode="auto">
            <a:xfrm>
              <a:off x="4467" y="2515"/>
              <a:ext cx="0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14" name="Line 15"/>
            <p:cNvSpPr>
              <a:spLocks noChangeShapeType="1"/>
            </p:cNvSpPr>
            <p:nvPr/>
          </p:nvSpPr>
          <p:spPr bwMode="auto">
            <a:xfrm>
              <a:off x="4104" y="2069"/>
              <a:ext cx="0" cy="149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2415" name="Text Box 16"/>
            <p:cNvSpPr txBox="1">
              <a:spLocks noChangeArrowheads="1"/>
            </p:cNvSpPr>
            <p:nvPr/>
          </p:nvSpPr>
          <p:spPr bwMode="auto">
            <a:xfrm>
              <a:off x="3696" y="2681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/>
            <a:p>
              <a:r>
                <a:rPr lang="en-US" altLang="zh-CN" sz="2000">
                  <a:ea typeface="宋体" charset="-122"/>
                </a:rPr>
                <a:t>DA1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7"/>
          <p:cNvSpPr>
            <a:spLocks noChangeArrowheads="1"/>
          </p:cNvSpPr>
          <p:nvPr/>
        </p:nvSpPr>
        <p:spPr bwMode="auto">
          <a:xfrm>
            <a:off x="468313" y="115888"/>
            <a:ext cx="8207375" cy="655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隶书" pitchFamily="49" charset="-122"/>
              </a:rPr>
              <a:t>例：</a:t>
            </a:r>
            <a:r>
              <a:rPr lang="en-US" altLang="zh-CN" sz="2400" dirty="0">
                <a:latin typeface="隶书" pitchFamily="49" charset="-122"/>
              </a:rPr>
              <a:t>100</a:t>
            </a:r>
            <a:r>
              <a:rPr lang="zh-CN" altLang="en-US" sz="2400" dirty="0">
                <a:latin typeface="隶书" pitchFamily="49" charset="-122"/>
              </a:rPr>
              <a:t>个单字节无符号数相加。</a:t>
            </a:r>
          </a:p>
          <a:p>
            <a:r>
              <a:rPr lang="zh-CN" altLang="en-US" sz="2000" dirty="0">
                <a:latin typeface="隶书" pitchFamily="49" charset="-122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分析：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设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定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数据指针指向操作数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，选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一个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累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加器AX</a:t>
            </a:r>
            <a:r>
              <a:rPr lang="en-US" altLang="zh-CN" sz="2000" dirty="0">
                <a:solidFill>
                  <a:srgbClr val="0000FF"/>
                </a:solidFill>
                <a:latin typeface="隶书" pitchFamily="49" charset="-122"/>
              </a:rPr>
              <a:t>(100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个单字节数相加不会超过</a:t>
            </a:r>
            <a:r>
              <a:rPr lang="en-US" altLang="zh-CN" sz="2000" dirty="0">
                <a:solidFill>
                  <a:srgbClr val="0000FF"/>
                </a:solidFill>
                <a:latin typeface="隶书" pitchFamily="49" charset="-122"/>
              </a:rPr>
              <a:t>AX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的范围</a:t>
            </a:r>
            <a:r>
              <a:rPr lang="en-US" altLang="zh-CN" sz="2000" dirty="0">
                <a:solidFill>
                  <a:srgbClr val="0000FF"/>
                </a:solidFill>
                <a:latin typeface="隶书" pitchFamily="49" charset="-122"/>
              </a:rPr>
              <a:t>)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采用循环将操作数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累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加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，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判断进位位，如有进位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则高</a:t>
            </a:r>
            <a:r>
              <a:rPr lang="zh-CN" altLang="zh-CN" sz="2000" dirty="0">
                <a:solidFill>
                  <a:srgbClr val="0000FF"/>
                </a:solidFill>
                <a:latin typeface="隶书" pitchFamily="49" charset="-122"/>
              </a:rPr>
              <a:t>字节加1</a:t>
            </a:r>
            <a:r>
              <a:rPr lang="zh-CN" altLang="en-US" sz="2000" dirty="0">
                <a:solidFill>
                  <a:srgbClr val="0000FF"/>
                </a:solidFill>
                <a:latin typeface="隶书" pitchFamily="49" charset="-122"/>
              </a:rPr>
              <a:t>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en-US" sz="2400" dirty="0">
                <a:latin typeface="隶书" pitchFamily="49" charset="-122"/>
              </a:rPr>
              <a:t>DATA</a:t>
            </a:r>
          </a:p>
          <a:p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en-US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  MOV</a:t>
            </a:r>
            <a:r>
              <a:rPr lang="en-US" altLang="en-US" sz="2400" dirty="0">
                <a:latin typeface="隶书" pitchFamily="49" charset="-122"/>
              </a:rPr>
              <a:t>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64H   </a:t>
            </a:r>
            <a:r>
              <a:rPr lang="zh-CN" altLang="en-US" sz="2400" dirty="0">
                <a:latin typeface="隶书" pitchFamily="49" charset="-122"/>
              </a:rPr>
              <a:t>；设定计数器</a:t>
            </a: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zh-CN" sz="2400" dirty="0">
                <a:latin typeface="隶书" pitchFamily="49" charset="-122"/>
              </a:rPr>
              <a:t>LEA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TAB1 </a:t>
            </a:r>
            <a:r>
              <a:rPr lang="en-US" altLang="en-US" sz="2400" dirty="0">
                <a:latin typeface="隶书" pitchFamily="49" charset="-122"/>
              </a:rPr>
              <a:t>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SI</a:t>
            </a:r>
            <a:r>
              <a:rPr lang="zh-CN" altLang="en-US" sz="2400" dirty="0">
                <a:latin typeface="隶书" pitchFamily="49" charset="-122"/>
              </a:rPr>
              <a:t>指向数据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XO</a:t>
            </a:r>
            <a:r>
              <a:rPr lang="en-US" altLang="zh-CN" sz="2400" dirty="0">
                <a:latin typeface="隶书" pitchFamily="49" charset="-122"/>
              </a:rPr>
              <a:t>R </a:t>
            </a:r>
            <a:r>
              <a:rPr lang="en-US" altLang="en-US" sz="2400" dirty="0">
                <a:latin typeface="隶书" pitchFamily="49" charset="-122"/>
              </a:rPr>
              <a:t>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en-US" sz="2400" dirty="0">
                <a:latin typeface="隶书" pitchFamily="49" charset="-122"/>
              </a:rPr>
              <a:t>AX </a:t>
            </a:r>
            <a:r>
              <a:rPr lang="en-US" altLang="zh-CN" sz="2400" dirty="0">
                <a:latin typeface="隶书" pitchFamily="49" charset="-122"/>
              </a:rPr>
              <a:t>   </a:t>
            </a:r>
            <a:r>
              <a:rPr lang="zh-CN" altLang="en-US" sz="2400" dirty="0">
                <a:latin typeface="隶书" pitchFamily="49" charset="-122"/>
              </a:rPr>
              <a:t>；累加器清零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</a:rPr>
              <a:t>LP2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en-US" sz="2400" dirty="0">
                <a:latin typeface="隶书" pitchFamily="49" charset="-122"/>
              </a:rPr>
              <a:t>ADD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</a:t>
            </a:r>
            <a:r>
              <a:rPr lang="en-US" altLang="en-US" sz="2400" dirty="0">
                <a:latin typeface="隶书" pitchFamily="49" charset="-122"/>
              </a:rPr>
              <a:t>SI</a:t>
            </a:r>
            <a:r>
              <a:rPr lang="en-US" altLang="zh-CN" sz="2400" dirty="0">
                <a:latin typeface="隶书" pitchFamily="49" charset="-122"/>
              </a:rPr>
              <a:t>]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JNC LP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en-US" altLang="en-US" sz="2400" dirty="0">
                <a:latin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zh-CN" altLang="en-US" sz="2400" dirty="0">
                <a:latin typeface="隶书" pitchFamily="49" charset="-122"/>
              </a:rPr>
              <a:t>；无进位跳转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INC AH </a:t>
            </a:r>
            <a:r>
              <a:rPr lang="en-US" altLang="zh-CN" sz="2400" dirty="0">
                <a:latin typeface="隶书" pitchFamily="49" charset="-122"/>
              </a:rPr>
              <a:t>       </a:t>
            </a:r>
            <a:r>
              <a:rPr lang="zh-CN" altLang="en-US" sz="2400" dirty="0">
                <a:latin typeface="隶书" pitchFamily="49" charset="-122"/>
              </a:rPr>
              <a:t>；有进位高字节加</a:t>
            </a:r>
            <a:r>
              <a:rPr lang="en-US" altLang="zh-CN" sz="2400" dirty="0">
                <a:latin typeface="隶书" pitchFamily="49" charset="-122"/>
              </a:rPr>
              <a:t>1</a:t>
            </a:r>
          </a:p>
          <a:p>
            <a:r>
              <a:rPr lang="en-US" altLang="zh-CN" sz="2400" dirty="0">
                <a:latin typeface="隶书" pitchFamily="49" charset="-122"/>
              </a:rPr>
              <a:t> LP1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INC</a:t>
            </a:r>
            <a:r>
              <a:rPr lang="en-US" altLang="en-US" sz="2400" dirty="0">
                <a:latin typeface="隶书" pitchFamily="49" charset="-122"/>
              </a:rPr>
              <a:t> SI </a:t>
            </a:r>
            <a:r>
              <a:rPr lang="en-US" altLang="zh-CN" sz="2400" dirty="0">
                <a:latin typeface="隶书" pitchFamily="49" charset="-122"/>
              </a:rPr>
              <a:t>       </a:t>
            </a:r>
            <a:r>
              <a:rPr lang="zh-CN" altLang="en-US" sz="2400" dirty="0">
                <a:latin typeface="隶书" pitchFamily="49" charset="-122"/>
              </a:rPr>
              <a:t>；指针加</a:t>
            </a:r>
            <a:r>
              <a:rPr lang="en-US" altLang="zh-CN" sz="2400" dirty="0">
                <a:latin typeface="隶书" pitchFamily="49" charset="-122"/>
              </a:rPr>
              <a:t>1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DEC CX </a:t>
            </a:r>
            <a:r>
              <a:rPr lang="en-US" altLang="zh-CN" sz="2400" dirty="0">
                <a:latin typeface="隶书" pitchFamily="49" charset="-122"/>
              </a:rPr>
              <a:t>       </a:t>
            </a:r>
            <a:r>
              <a:rPr lang="zh-CN" altLang="en-US" sz="2400" dirty="0">
                <a:latin typeface="隶书" pitchFamily="49" charset="-122"/>
              </a:rPr>
              <a:t>；计数器减</a:t>
            </a:r>
            <a:r>
              <a:rPr lang="en-US" altLang="zh-CN" sz="2400" dirty="0">
                <a:latin typeface="隶书" pitchFamily="49" charset="-122"/>
              </a:rPr>
              <a:t>1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JNZ LP2 </a:t>
            </a:r>
            <a:r>
              <a:rPr lang="en-US" altLang="zh-CN" sz="2400" dirty="0">
                <a:latin typeface="隶书" pitchFamily="49" charset="-122"/>
              </a:rPr>
              <a:t>      </a:t>
            </a:r>
            <a:r>
              <a:rPr lang="zh-CN" altLang="en-US" sz="2400" dirty="0">
                <a:latin typeface="隶书" pitchFamily="49" charset="-122"/>
              </a:rPr>
              <a:t>；</a:t>
            </a:r>
            <a:r>
              <a:rPr lang="en-US" altLang="zh-CN" sz="2400" dirty="0">
                <a:latin typeface="隶书" pitchFamily="49" charset="-122"/>
              </a:rPr>
              <a:t>CX≠0</a:t>
            </a:r>
            <a:r>
              <a:rPr lang="en-US" altLang="en-US" sz="2400" dirty="0">
                <a:latin typeface="隶书" pitchFamily="49" charset="-122"/>
              </a:rPr>
              <a:t>循环</a:t>
            </a: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zh-CN" sz="2400" dirty="0">
                <a:latin typeface="隶书" pitchFamily="49" charset="-122"/>
              </a:rPr>
              <a:t>MOV</a:t>
            </a:r>
            <a:r>
              <a:rPr lang="en-US" altLang="en-US" sz="2400" dirty="0">
                <a:latin typeface="隶书" pitchFamily="49" charset="-122"/>
              </a:rPr>
              <a:t> </a:t>
            </a:r>
            <a:r>
              <a:rPr lang="en-US" altLang="zh-CN" sz="2400" dirty="0">
                <a:latin typeface="隶书" pitchFamily="49" charset="-122"/>
              </a:rPr>
              <a:t>[SI]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en-US" sz="2400" dirty="0">
                <a:latin typeface="隶书" pitchFamily="49" charset="-122"/>
              </a:rPr>
              <a:t>AX</a:t>
            </a:r>
            <a:r>
              <a:rPr lang="en-US" altLang="zh-CN" sz="2400" dirty="0">
                <a:latin typeface="隶书" pitchFamily="49" charset="-122"/>
              </a:rPr>
              <a:t>  </a:t>
            </a:r>
            <a:r>
              <a:rPr lang="zh-CN" altLang="en-US" sz="2400" dirty="0">
                <a:latin typeface="隶书" pitchFamily="49" charset="-122"/>
              </a:rPr>
              <a:t>；保存结果</a:t>
            </a:r>
            <a:endParaRPr lang="en-US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  </a:t>
            </a:r>
            <a:r>
              <a:rPr lang="en-US" altLang="en-US" sz="2400" dirty="0">
                <a:latin typeface="隶书" pitchFamily="49" charset="-122"/>
              </a:rPr>
              <a:t>HLT</a:t>
            </a:r>
            <a:endParaRPr lang="en-US" altLang="zh-CN" sz="2400" dirty="0">
              <a:latin typeface="隶书" pitchFamily="49" charset="-122"/>
            </a:endParaRPr>
          </a:p>
        </p:txBody>
      </p:sp>
      <p:grpSp>
        <p:nvGrpSpPr>
          <p:cNvPr id="103427" name="Group 63"/>
          <p:cNvGrpSpPr>
            <a:grpSpLocks/>
          </p:cNvGrpSpPr>
          <p:nvPr/>
        </p:nvGrpSpPr>
        <p:grpSpPr bwMode="auto">
          <a:xfrm>
            <a:off x="7000875" y="1484313"/>
            <a:ext cx="1963738" cy="5113337"/>
            <a:chOff x="4410" y="935"/>
            <a:chExt cx="1237" cy="3221"/>
          </a:xfrm>
        </p:grpSpPr>
        <p:sp>
          <p:nvSpPr>
            <p:cNvPr id="103428" name="AutoShape 18"/>
            <p:cNvSpPr>
              <a:spLocks noChangeArrowheads="1"/>
            </p:cNvSpPr>
            <p:nvPr/>
          </p:nvSpPr>
          <p:spPr bwMode="auto">
            <a:xfrm>
              <a:off x="4649" y="1071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103429" name="AutoShape 20"/>
            <p:cNvSpPr>
              <a:spLocks noChangeArrowheads="1"/>
            </p:cNvSpPr>
            <p:nvPr/>
          </p:nvSpPr>
          <p:spPr bwMode="auto">
            <a:xfrm>
              <a:off x="4650" y="1479"/>
              <a:ext cx="725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累加</a:t>
              </a:r>
            </a:p>
          </p:txBody>
        </p:sp>
        <p:sp>
          <p:nvSpPr>
            <p:cNvPr id="103430" name="AutoShape 21"/>
            <p:cNvSpPr>
              <a:spLocks noChangeArrowheads="1"/>
            </p:cNvSpPr>
            <p:nvPr/>
          </p:nvSpPr>
          <p:spPr bwMode="auto">
            <a:xfrm>
              <a:off x="4649" y="1887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imes New Roman" pitchFamily="18" charset="0"/>
                  <a:ea typeface="宋体" charset="-122"/>
                </a:rPr>
                <a:t>CF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1800"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3431" name="AutoShape 23"/>
            <p:cNvSpPr>
              <a:spLocks noChangeArrowheads="1"/>
            </p:cNvSpPr>
            <p:nvPr/>
          </p:nvSpPr>
          <p:spPr bwMode="auto">
            <a:xfrm>
              <a:off x="4649" y="2522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高字节加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432" name="AutoShape 24"/>
            <p:cNvSpPr>
              <a:spLocks noChangeArrowheads="1"/>
            </p:cNvSpPr>
            <p:nvPr/>
          </p:nvSpPr>
          <p:spPr bwMode="auto">
            <a:xfrm>
              <a:off x="4649" y="2931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计数器减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3433" name="AutoShape 25"/>
            <p:cNvSpPr>
              <a:spLocks noChangeArrowheads="1"/>
            </p:cNvSpPr>
            <p:nvPr/>
          </p:nvSpPr>
          <p:spPr bwMode="auto">
            <a:xfrm>
              <a:off x="4649" y="3339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imes New Roman" pitchFamily="18" charset="0"/>
                  <a:ea typeface="宋体" charset="-122"/>
                </a:rPr>
                <a:t>CX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1800"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3434" name="AutoShape 32"/>
            <p:cNvSpPr>
              <a:spLocks noChangeArrowheads="1"/>
            </p:cNvSpPr>
            <p:nvPr/>
          </p:nvSpPr>
          <p:spPr bwMode="auto">
            <a:xfrm>
              <a:off x="4649" y="3929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保存结果</a:t>
              </a:r>
            </a:p>
          </p:txBody>
        </p:sp>
        <p:grpSp>
          <p:nvGrpSpPr>
            <p:cNvPr id="103435" name="Group 47"/>
            <p:cNvGrpSpPr>
              <a:grpSpLocks/>
            </p:cNvGrpSpPr>
            <p:nvPr/>
          </p:nvGrpSpPr>
          <p:grpSpPr bwMode="auto">
            <a:xfrm>
              <a:off x="5375" y="1591"/>
              <a:ext cx="272" cy="1951"/>
              <a:chOff x="5375" y="1570"/>
              <a:chExt cx="272" cy="1951"/>
            </a:xfrm>
          </p:grpSpPr>
          <p:sp>
            <p:nvSpPr>
              <p:cNvPr id="103451" name="Line 44"/>
              <p:cNvSpPr>
                <a:spLocks noChangeShapeType="1"/>
              </p:cNvSpPr>
              <p:nvPr/>
            </p:nvSpPr>
            <p:spPr bwMode="auto">
              <a:xfrm>
                <a:off x="5420" y="352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2" name="Line 45"/>
              <p:cNvSpPr>
                <a:spLocks noChangeShapeType="1"/>
              </p:cNvSpPr>
              <p:nvPr/>
            </p:nvSpPr>
            <p:spPr bwMode="auto">
              <a:xfrm flipV="1">
                <a:off x="5647" y="1570"/>
                <a:ext cx="0" cy="19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3" name="Line 46"/>
              <p:cNvSpPr>
                <a:spLocks noChangeShapeType="1"/>
              </p:cNvSpPr>
              <p:nvPr/>
            </p:nvSpPr>
            <p:spPr bwMode="auto">
              <a:xfrm flipH="1">
                <a:off x="5375" y="157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36" name="Line 48"/>
            <p:cNvSpPr>
              <a:spLocks noChangeShapeType="1"/>
            </p:cNvSpPr>
            <p:nvPr/>
          </p:nvSpPr>
          <p:spPr bwMode="auto">
            <a:xfrm>
              <a:off x="502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7" name="Line 49"/>
            <p:cNvSpPr>
              <a:spLocks noChangeShapeType="1"/>
            </p:cNvSpPr>
            <p:nvPr/>
          </p:nvSpPr>
          <p:spPr bwMode="auto">
            <a:xfrm>
              <a:off x="5036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8" name="Line 50"/>
            <p:cNvSpPr>
              <a:spLocks noChangeShapeType="1"/>
            </p:cNvSpPr>
            <p:nvPr/>
          </p:nvSpPr>
          <p:spPr bwMode="auto">
            <a:xfrm>
              <a:off x="5028" y="134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9" name="Line 51"/>
            <p:cNvSpPr>
              <a:spLocks noChangeShapeType="1"/>
            </p:cNvSpPr>
            <p:nvPr/>
          </p:nvSpPr>
          <p:spPr bwMode="auto">
            <a:xfrm>
              <a:off x="5036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0" name="Line 52"/>
            <p:cNvSpPr>
              <a:spLocks noChangeShapeType="1"/>
            </p:cNvSpPr>
            <p:nvPr/>
          </p:nvSpPr>
          <p:spPr bwMode="auto">
            <a:xfrm>
              <a:off x="5028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Line 53"/>
            <p:cNvSpPr>
              <a:spLocks noChangeShapeType="1"/>
            </p:cNvSpPr>
            <p:nvPr/>
          </p:nvSpPr>
          <p:spPr bwMode="auto">
            <a:xfrm>
              <a:off x="5033" y="32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2" name="Line 54"/>
            <p:cNvSpPr>
              <a:spLocks noChangeShapeType="1"/>
            </p:cNvSpPr>
            <p:nvPr/>
          </p:nvSpPr>
          <p:spPr bwMode="auto">
            <a:xfrm>
              <a:off x="5041" y="37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43" name="Group 58"/>
            <p:cNvGrpSpPr>
              <a:grpSpLocks/>
            </p:cNvGrpSpPr>
            <p:nvPr/>
          </p:nvGrpSpPr>
          <p:grpSpPr bwMode="auto">
            <a:xfrm>
              <a:off x="4422" y="2093"/>
              <a:ext cx="227" cy="953"/>
              <a:chOff x="4422" y="2069"/>
              <a:chExt cx="227" cy="953"/>
            </a:xfrm>
          </p:grpSpPr>
          <p:sp>
            <p:nvSpPr>
              <p:cNvPr id="103448" name="Line 55"/>
              <p:cNvSpPr>
                <a:spLocks noChangeShapeType="1"/>
              </p:cNvSpPr>
              <p:nvPr/>
            </p:nvSpPr>
            <p:spPr bwMode="auto">
              <a:xfrm flipH="1">
                <a:off x="4422" y="206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49" name="Line 56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50" name="Line 57"/>
              <p:cNvSpPr>
                <a:spLocks noChangeShapeType="1"/>
              </p:cNvSpPr>
              <p:nvPr/>
            </p:nvSpPr>
            <p:spPr bwMode="auto">
              <a:xfrm>
                <a:off x="4422" y="302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44" name="Text Box 59"/>
            <p:cNvSpPr txBox="1">
              <a:spLocks noChangeArrowheads="1"/>
            </p:cNvSpPr>
            <p:nvPr/>
          </p:nvSpPr>
          <p:spPr bwMode="auto">
            <a:xfrm>
              <a:off x="4410" y="1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3445" name="Text Box 60"/>
            <p:cNvSpPr txBox="1">
              <a:spLocks noChangeArrowheads="1"/>
            </p:cNvSpPr>
            <p:nvPr/>
          </p:nvSpPr>
          <p:spPr bwMode="auto">
            <a:xfrm>
              <a:off x="5024" y="370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3446" name="Text Box 61"/>
            <p:cNvSpPr txBox="1">
              <a:spLocks noChangeArrowheads="1"/>
            </p:cNvSpPr>
            <p:nvPr/>
          </p:nvSpPr>
          <p:spPr bwMode="auto">
            <a:xfrm>
              <a:off x="5387" y="333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103447" name="Text Box 62"/>
            <p:cNvSpPr txBox="1">
              <a:spLocks noChangeArrowheads="1"/>
            </p:cNvSpPr>
            <p:nvPr/>
          </p:nvSpPr>
          <p:spPr bwMode="auto">
            <a:xfrm>
              <a:off x="5012" y="229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>
            <a:spLocks noChangeArrowheads="1"/>
          </p:cNvSpPr>
          <p:nvPr/>
        </p:nvSpPr>
        <p:spPr bwMode="auto">
          <a:xfrm>
            <a:off x="468313" y="115888"/>
            <a:ext cx="8207375" cy="617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例：找出</a:t>
            </a:r>
            <a:r>
              <a:rPr lang="en-US" altLang="zh-CN" sz="2400">
                <a:latin typeface="隶书" pitchFamily="49" charset="-122"/>
              </a:rPr>
              <a:t>100</a:t>
            </a:r>
            <a:r>
              <a:rPr lang="zh-CN" altLang="en-US" sz="2400">
                <a:latin typeface="隶书" pitchFamily="49" charset="-122"/>
              </a:rPr>
              <a:t>个有符号数中最大者并保存在内存中。</a:t>
            </a:r>
          </a:p>
          <a:p>
            <a:r>
              <a:rPr lang="zh-CN" altLang="en-US" sz="2000">
                <a:latin typeface="隶书" pitchFamily="49" charset="-122"/>
              </a:rPr>
              <a:t>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分析：</a:t>
            </a:r>
            <a:r>
              <a:rPr lang="zh-CN" altLang="zh-CN" sz="2000">
                <a:solidFill>
                  <a:srgbClr val="0000FF"/>
                </a:solidFill>
                <a:latin typeface="隶书" pitchFamily="49" charset="-122"/>
              </a:rPr>
              <a:t>设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定</a:t>
            </a:r>
            <a:r>
              <a:rPr lang="zh-CN" altLang="zh-CN" sz="2000">
                <a:solidFill>
                  <a:srgbClr val="0000FF"/>
                </a:solidFill>
                <a:latin typeface="隶书" pitchFamily="49" charset="-122"/>
              </a:rPr>
              <a:t>数据指针指向操作数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，选</a:t>
            </a:r>
            <a:r>
              <a:rPr lang="zh-CN" altLang="zh-CN" sz="2000">
                <a:solidFill>
                  <a:srgbClr val="0000FF"/>
                </a:solidFill>
                <a:latin typeface="隶书" pitchFamily="49" charset="-122"/>
              </a:rPr>
              <a:t>一个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数与其它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99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个数比较，将较大的保存在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AL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中。</a:t>
            </a:r>
          </a:p>
          <a:p>
            <a:endParaRPr lang="zh-CN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MOV AX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en-US" sz="2400">
                <a:latin typeface="隶书" pitchFamily="49" charset="-122"/>
              </a:rPr>
              <a:t>DATA</a:t>
            </a:r>
          </a:p>
          <a:p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MOV DS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en-US" sz="2400">
                <a:latin typeface="隶书" pitchFamily="49" charset="-122"/>
              </a:rPr>
              <a:t>AX</a:t>
            </a:r>
          </a:p>
          <a:p>
            <a:r>
              <a:rPr lang="en-US" altLang="zh-CN" sz="2400">
                <a:latin typeface="隶书" pitchFamily="49" charset="-122"/>
              </a:rPr>
              <a:t>      MOV</a:t>
            </a:r>
            <a:r>
              <a:rPr lang="en-US" altLang="en-US" sz="2400">
                <a:latin typeface="隶书" pitchFamily="49" charset="-122"/>
              </a:rPr>
              <a:t> CX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63H   </a:t>
            </a:r>
            <a:r>
              <a:rPr lang="zh-CN" altLang="en-US" sz="2400">
                <a:latin typeface="隶书" pitchFamily="49" charset="-122"/>
              </a:rPr>
              <a:t>；设定计数器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LEA SI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TAB1</a:t>
            </a:r>
            <a:r>
              <a:rPr lang="en-US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SI</a:t>
            </a:r>
            <a:r>
              <a:rPr lang="zh-CN" altLang="en-US" sz="2400">
                <a:latin typeface="隶书" pitchFamily="49" charset="-122"/>
              </a:rPr>
              <a:t>指向数据</a:t>
            </a:r>
            <a:endParaRPr lang="en-US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[SI]  </a:t>
            </a:r>
            <a:r>
              <a:rPr lang="zh-CN" altLang="en-US" sz="2400">
                <a:latin typeface="隶书" pitchFamily="49" charset="-122"/>
              </a:rPr>
              <a:t>；取一个数</a:t>
            </a:r>
          </a:p>
          <a:p>
            <a:r>
              <a:rPr lang="zh-CN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LP2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>
                <a:latin typeface="隶书" pitchFamily="49" charset="-122"/>
              </a:rPr>
              <a:t>INC</a:t>
            </a:r>
            <a:r>
              <a:rPr lang="en-US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SI</a:t>
            </a:r>
            <a:endParaRPr lang="en-US" altLang="en-US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  CMP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[SI]  </a:t>
            </a:r>
            <a:endParaRPr lang="en-US" altLang="en-US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  JGE</a:t>
            </a:r>
            <a:r>
              <a:rPr lang="en-US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LP1       </a:t>
            </a:r>
            <a:r>
              <a:rPr lang="zh-CN" altLang="en-US" sz="2400">
                <a:latin typeface="隶书" pitchFamily="49" charset="-122"/>
              </a:rPr>
              <a:t>；数不小跳转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MOV AL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zh-CN" sz="2400">
                <a:latin typeface="隶书" pitchFamily="49" charset="-122"/>
              </a:rPr>
              <a:t>[SI]  </a:t>
            </a:r>
            <a:r>
              <a:rPr lang="zh-CN" altLang="en-US" sz="2400">
                <a:latin typeface="隶书" pitchFamily="49" charset="-122"/>
              </a:rPr>
              <a:t>；保存大数</a:t>
            </a:r>
          </a:p>
          <a:p>
            <a:r>
              <a:rPr lang="zh-CN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LP1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en-US" sz="2400">
                <a:latin typeface="隶书" pitchFamily="49" charset="-122"/>
              </a:rPr>
              <a:t>DEC CX </a:t>
            </a:r>
            <a:r>
              <a:rPr lang="en-US" altLang="zh-CN" sz="2400">
                <a:latin typeface="隶书" pitchFamily="49" charset="-122"/>
              </a:rPr>
              <a:t>       </a:t>
            </a:r>
            <a:r>
              <a:rPr lang="zh-CN" altLang="en-US" sz="2400">
                <a:latin typeface="隶书" pitchFamily="49" charset="-122"/>
              </a:rPr>
              <a:t>；计数器减</a:t>
            </a:r>
            <a:r>
              <a:rPr lang="en-US" altLang="zh-CN" sz="2400">
                <a:latin typeface="隶书" pitchFamily="49" charset="-122"/>
              </a:rPr>
              <a:t>1</a:t>
            </a:r>
            <a:endParaRPr lang="en-US" altLang="en-US" sz="2400">
              <a:latin typeface="隶书" pitchFamily="49" charset="-122"/>
            </a:endParaRPr>
          </a:p>
          <a:p>
            <a:r>
              <a:rPr lang="en-US" altLang="zh-CN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JNZ LP2 </a:t>
            </a:r>
            <a:r>
              <a:rPr lang="en-US" altLang="zh-CN" sz="2400">
                <a:latin typeface="隶书" pitchFamily="49" charset="-122"/>
              </a:rPr>
              <a:t>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CX≠0</a:t>
            </a:r>
            <a:r>
              <a:rPr lang="en-US" altLang="en-US" sz="2400">
                <a:latin typeface="隶书" pitchFamily="49" charset="-122"/>
              </a:rPr>
              <a:t>循环</a:t>
            </a: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zh-CN" sz="2400">
                <a:latin typeface="隶书" pitchFamily="49" charset="-122"/>
              </a:rPr>
              <a:t>MOV</a:t>
            </a:r>
            <a:r>
              <a:rPr lang="en-US" altLang="en-US" sz="2400">
                <a:latin typeface="隶书" pitchFamily="49" charset="-122"/>
              </a:rPr>
              <a:t> </a:t>
            </a:r>
            <a:r>
              <a:rPr lang="en-US" altLang="zh-CN" sz="2400">
                <a:latin typeface="隶书" pitchFamily="49" charset="-122"/>
              </a:rPr>
              <a:t>[SI]</a:t>
            </a:r>
            <a:r>
              <a:rPr lang="zh-CN" altLang="en-US" sz="2400">
                <a:latin typeface="隶书" pitchFamily="49" charset="-122"/>
              </a:rPr>
              <a:t>，</a:t>
            </a:r>
            <a:r>
              <a:rPr lang="en-US" altLang="en-US" sz="2400">
                <a:latin typeface="隶书" pitchFamily="49" charset="-122"/>
              </a:rPr>
              <a:t>A</a:t>
            </a:r>
            <a:r>
              <a:rPr lang="en-US" altLang="zh-CN" sz="2400">
                <a:latin typeface="隶书" pitchFamily="49" charset="-122"/>
              </a:rPr>
              <a:t>L  </a:t>
            </a:r>
            <a:r>
              <a:rPr lang="zh-CN" altLang="en-US" sz="2400">
                <a:latin typeface="隶书" pitchFamily="49" charset="-122"/>
              </a:rPr>
              <a:t>；保存结果</a:t>
            </a:r>
            <a:endParaRPr lang="en-US" altLang="en-US" sz="2400">
              <a:latin typeface="隶书" pitchFamily="49" charset="-122"/>
            </a:endParaRPr>
          </a:p>
          <a:p>
            <a:r>
              <a:rPr lang="zh-CN" altLang="en-US" sz="2400">
                <a:latin typeface="隶书" pitchFamily="49" charset="-122"/>
              </a:rPr>
              <a:t>      </a:t>
            </a:r>
            <a:r>
              <a:rPr lang="en-US" altLang="en-US" sz="2400">
                <a:latin typeface="隶书" pitchFamily="49" charset="-122"/>
              </a:rPr>
              <a:t>HLT</a:t>
            </a:r>
            <a:endParaRPr lang="en-US" altLang="zh-CN" sz="2400">
              <a:latin typeface="隶书" pitchFamily="49" charset="-122"/>
            </a:endParaRPr>
          </a:p>
        </p:txBody>
      </p:sp>
      <p:grpSp>
        <p:nvGrpSpPr>
          <p:cNvPr id="104451" name="Group 5"/>
          <p:cNvGrpSpPr>
            <a:grpSpLocks/>
          </p:cNvGrpSpPr>
          <p:nvPr/>
        </p:nvGrpSpPr>
        <p:grpSpPr bwMode="auto">
          <a:xfrm>
            <a:off x="7000875" y="1484313"/>
            <a:ext cx="1963738" cy="5113337"/>
            <a:chOff x="4410" y="935"/>
            <a:chExt cx="1237" cy="3221"/>
          </a:xfrm>
        </p:grpSpPr>
        <p:sp>
          <p:nvSpPr>
            <p:cNvPr id="104452" name="AutoShape 6"/>
            <p:cNvSpPr>
              <a:spLocks noChangeArrowheads="1"/>
            </p:cNvSpPr>
            <p:nvPr/>
          </p:nvSpPr>
          <p:spPr bwMode="auto">
            <a:xfrm>
              <a:off x="4649" y="1071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104453" name="AutoShape 7"/>
            <p:cNvSpPr>
              <a:spLocks noChangeArrowheads="1"/>
            </p:cNvSpPr>
            <p:nvPr/>
          </p:nvSpPr>
          <p:spPr bwMode="auto">
            <a:xfrm>
              <a:off x="4650" y="1479"/>
              <a:ext cx="725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取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  <a:r>
                <a:rPr lang="zh-CN" altLang="en-US" sz="1800">
                  <a:latin typeface="Times New Roman" pitchFamily="18" charset="0"/>
                </a:rPr>
                <a:t>数</a:t>
              </a:r>
            </a:p>
          </p:txBody>
        </p:sp>
        <p:sp>
          <p:nvSpPr>
            <p:cNvPr id="104454" name="AutoShape 8"/>
            <p:cNvSpPr>
              <a:spLocks noChangeArrowheads="1"/>
            </p:cNvSpPr>
            <p:nvPr/>
          </p:nvSpPr>
          <p:spPr bwMode="auto">
            <a:xfrm>
              <a:off x="4649" y="1887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imes New Roman" pitchFamily="18" charset="0"/>
                  <a:ea typeface="宋体" charset="-122"/>
                </a:rPr>
                <a:t>A&gt;=B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4455" name="AutoShape 9"/>
            <p:cNvSpPr>
              <a:spLocks noChangeArrowheads="1"/>
            </p:cNvSpPr>
            <p:nvPr/>
          </p:nvSpPr>
          <p:spPr bwMode="auto">
            <a:xfrm>
              <a:off x="4649" y="2522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存大数</a:t>
              </a:r>
            </a:p>
          </p:txBody>
        </p:sp>
        <p:sp>
          <p:nvSpPr>
            <p:cNvPr id="104456" name="AutoShape 10"/>
            <p:cNvSpPr>
              <a:spLocks noChangeArrowheads="1"/>
            </p:cNvSpPr>
            <p:nvPr/>
          </p:nvSpPr>
          <p:spPr bwMode="auto">
            <a:xfrm>
              <a:off x="4649" y="2931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计数器减</a:t>
              </a:r>
              <a:r>
                <a:rPr lang="en-US" altLang="zh-CN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4457" name="AutoShape 11"/>
            <p:cNvSpPr>
              <a:spLocks noChangeArrowheads="1"/>
            </p:cNvSpPr>
            <p:nvPr/>
          </p:nvSpPr>
          <p:spPr bwMode="auto">
            <a:xfrm>
              <a:off x="4649" y="3339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imes New Roman" pitchFamily="18" charset="0"/>
                  <a:ea typeface="宋体" charset="-122"/>
                </a:rPr>
                <a:t>CX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1800"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4458" name="AutoShape 12"/>
            <p:cNvSpPr>
              <a:spLocks noChangeArrowheads="1"/>
            </p:cNvSpPr>
            <p:nvPr/>
          </p:nvSpPr>
          <p:spPr bwMode="auto">
            <a:xfrm>
              <a:off x="4649" y="3929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保存结果</a:t>
              </a:r>
            </a:p>
          </p:txBody>
        </p:sp>
        <p:grpSp>
          <p:nvGrpSpPr>
            <p:cNvPr id="104459" name="Group 13"/>
            <p:cNvGrpSpPr>
              <a:grpSpLocks/>
            </p:cNvGrpSpPr>
            <p:nvPr/>
          </p:nvGrpSpPr>
          <p:grpSpPr bwMode="auto">
            <a:xfrm>
              <a:off x="5375" y="1591"/>
              <a:ext cx="272" cy="1951"/>
              <a:chOff x="5375" y="1570"/>
              <a:chExt cx="272" cy="1951"/>
            </a:xfrm>
          </p:grpSpPr>
          <p:sp>
            <p:nvSpPr>
              <p:cNvPr id="104475" name="Line 14"/>
              <p:cNvSpPr>
                <a:spLocks noChangeShapeType="1"/>
              </p:cNvSpPr>
              <p:nvPr/>
            </p:nvSpPr>
            <p:spPr bwMode="auto">
              <a:xfrm>
                <a:off x="5420" y="352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6" name="Line 15"/>
              <p:cNvSpPr>
                <a:spLocks noChangeShapeType="1"/>
              </p:cNvSpPr>
              <p:nvPr/>
            </p:nvSpPr>
            <p:spPr bwMode="auto">
              <a:xfrm flipV="1">
                <a:off x="5647" y="1570"/>
                <a:ext cx="0" cy="195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7" name="Line 16"/>
              <p:cNvSpPr>
                <a:spLocks noChangeShapeType="1"/>
              </p:cNvSpPr>
              <p:nvPr/>
            </p:nvSpPr>
            <p:spPr bwMode="auto">
              <a:xfrm flipH="1">
                <a:off x="5375" y="1570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460" name="Line 17"/>
            <p:cNvSpPr>
              <a:spLocks noChangeShapeType="1"/>
            </p:cNvSpPr>
            <p:nvPr/>
          </p:nvSpPr>
          <p:spPr bwMode="auto">
            <a:xfrm>
              <a:off x="5028" y="93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1" name="Line 18"/>
            <p:cNvSpPr>
              <a:spLocks noChangeShapeType="1"/>
            </p:cNvSpPr>
            <p:nvPr/>
          </p:nvSpPr>
          <p:spPr bwMode="auto">
            <a:xfrm>
              <a:off x="5036" y="17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2" name="Line 19"/>
            <p:cNvSpPr>
              <a:spLocks noChangeShapeType="1"/>
            </p:cNvSpPr>
            <p:nvPr/>
          </p:nvSpPr>
          <p:spPr bwMode="auto">
            <a:xfrm>
              <a:off x="5028" y="134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Line 20"/>
            <p:cNvSpPr>
              <a:spLocks noChangeShapeType="1"/>
            </p:cNvSpPr>
            <p:nvPr/>
          </p:nvSpPr>
          <p:spPr bwMode="auto">
            <a:xfrm>
              <a:off x="5036" y="23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4" name="Line 21"/>
            <p:cNvSpPr>
              <a:spLocks noChangeShapeType="1"/>
            </p:cNvSpPr>
            <p:nvPr/>
          </p:nvSpPr>
          <p:spPr bwMode="auto">
            <a:xfrm>
              <a:off x="5028" y="279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5" name="Line 22"/>
            <p:cNvSpPr>
              <a:spLocks noChangeShapeType="1"/>
            </p:cNvSpPr>
            <p:nvPr/>
          </p:nvSpPr>
          <p:spPr bwMode="auto">
            <a:xfrm>
              <a:off x="5033" y="320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6" name="Line 23"/>
            <p:cNvSpPr>
              <a:spLocks noChangeShapeType="1"/>
            </p:cNvSpPr>
            <p:nvPr/>
          </p:nvSpPr>
          <p:spPr bwMode="auto">
            <a:xfrm>
              <a:off x="5041" y="379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467" name="Group 24"/>
            <p:cNvGrpSpPr>
              <a:grpSpLocks/>
            </p:cNvGrpSpPr>
            <p:nvPr/>
          </p:nvGrpSpPr>
          <p:grpSpPr bwMode="auto">
            <a:xfrm>
              <a:off x="4422" y="2093"/>
              <a:ext cx="227" cy="953"/>
              <a:chOff x="4422" y="2069"/>
              <a:chExt cx="227" cy="953"/>
            </a:xfrm>
          </p:grpSpPr>
          <p:sp>
            <p:nvSpPr>
              <p:cNvPr id="104472" name="Line 25"/>
              <p:cNvSpPr>
                <a:spLocks noChangeShapeType="1"/>
              </p:cNvSpPr>
              <p:nvPr/>
            </p:nvSpPr>
            <p:spPr bwMode="auto">
              <a:xfrm flipH="1">
                <a:off x="4422" y="2069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3" name="Line 26"/>
              <p:cNvSpPr>
                <a:spLocks noChangeShapeType="1"/>
              </p:cNvSpPr>
              <p:nvPr/>
            </p:nvSpPr>
            <p:spPr bwMode="auto">
              <a:xfrm>
                <a:off x="4422" y="2069"/>
                <a:ext cx="0" cy="9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74" name="Line 27"/>
              <p:cNvSpPr>
                <a:spLocks noChangeShapeType="1"/>
              </p:cNvSpPr>
              <p:nvPr/>
            </p:nvSpPr>
            <p:spPr bwMode="auto">
              <a:xfrm>
                <a:off x="4422" y="302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468" name="Text Box 28"/>
            <p:cNvSpPr txBox="1">
              <a:spLocks noChangeArrowheads="1"/>
            </p:cNvSpPr>
            <p:nvPr/>
          </p:nvSpPr>
          <p:spPr bwMode="auto">
            <a:xfrm>
              <a:off x="4410" y="1888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4469" name="Text Box 29"/>
            <p:cNvSpPr txBox="1">
              <a:spLocks noChangeArrowheads="1"/>
            </p:cNvSpPr>
            <p:nvPr/>
          </p:nvSpPr>
          <p:spPr bwMode="auto">
            <a:xfrm>
              <a:off x="5024" y="3702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4470" name="Text Box 30"/>
            <p:cNvSpPr txBox="1">
              <a:spLocks noChangeArrowheads="1"/>
            </p:cNvSpPr>
            <p:nvPr/>
          </p:nvSpPr>
          <p:spPr bwMode="auto">
            <a:xfrm>
              <a:off x="5387" y="3335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104471" name="Text Box 31"/>
            <p:cNvSpPr txBox="1">
              <a:spLocks noChangeArrowheads="1"/>
            </p:cNvSpPr>
            <p:nvPr/>
          </p:nvSpPr>
          <p:spPr bwMode="auto">
            <a:xfrm>
              <a:off x="5012" y="229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ChangeArrowheads="1"/>
          </p:cNvSpPr>
          <p:nvPr/>
        </p:nvSpPr>
        <p:spPr bwMode="auto">
          <a:xfrm>
            <a:off x="468313" y="115888"/>
            <a:ext cx="475138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隶书" pitchFamily="49" charset="-122"/>
              </a:rPr>
              <a:t>例：</a:t>
            </a:r>
            <a:r>
              <a:rPr lang="en-US" altLang="zh-CN" sz="2400">
                <a:latin typeface="隶书" pitchFamily="49" charset="-122"/>
              </a:rPr>
              <a:t>100</a:t>
            </a:r>
            <a:r>
              <a:rPr lang="zh-CN" altLang="en-US" sz="2400">
                <a:latin typeface="隶书" pitchFamily="49" charset="-122"/>
              </a:rPr>
              <a:t>位压缩</a:t>
            </a:r>
            <a:r>
              <a:rPr lang="en-US" altLang="zh-CN" sz="2400">
                <a:latin typeface="隶书" pitchFamily="49" charset="-122"/>
              </a:rPr>
              <a:t>BCD</a:t>
            </a:r>
            <a:r>
              <a:rPr lang="zh-CN" altLang="en-US" sz="2400">
                <a:latin typeface="隶书" pitchFamily="49" charset="-122"/>
              </a:rPr>
              <a:t>码乘以</a:t>
            </a:r>
            <a:r>
              <a:rPr lang="en-US" altLang="zh-CN" sz="2400">
                <a:latin typeface="隶书" pitchFamily="49" charset="-122"/>
              </a:rPr>
              <a:t>10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r>
              <a:rPr lang="zh-CN" altLang="en-US" sz="2000">
                <a:latin typeface="隶书" pitchFamily="49" charset="-122"/>
              </a:rPr>
              <a:t>  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分析：采用双循环：</a:t>
            </a:r>
          </a:p>
          <a:p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        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、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50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个字节左移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1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位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内循环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  <a:p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        2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、上述操作共做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4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次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(</a:t>
            </a:r>
            <a:r>
              <a:rPr lang="zh-CN" altLang="en-US" sz="2000">
                <a:solidFill>
                  <a:srgbClr val="0000FF"/>
                </a:solidFill>
                <a:latin typeface="隶书" pitchFamily="49" charset="-122"/>
              </a:rPr>
              <a:t>外循环</a:t>
            </a:r>
            <a:r>
              <a:rPr lang="en-US" altLang="zh-CN" sz="2000">
                <a:solidFill>
                  <a:srgbClr val="0000FF"/>
                </a:solidFill>
                <a:latin typeface="隶书" pitchFamily="49" charset="-122"/>
              </a:rPr>
              <a:t>)</a:t>
            </a:r>
          </a:p>
          <a:p>
            <a:r>
              <a:rPr lang="zh-CN" altLang="en-US" sz="2000">
                <a:latin typeface="隶书" pitchFamily="49" charset="-122"/>
              </a:rPr>
              <a:t>程序</a:t>
            </a:r>
            <a:endParaRPr lang="zh-CN" altLang="en-US" sz="2400">
              <a:latin typeface="隶书" pitchFamily="49" charset="-122"/>
            </a:endParaRPr>
          </a:p>
        </p:txBody>
      </p:sp>
      <p:grpSp>
        <p:nvGrpSpPr>
          <p:cNvPr id="105475" name="Group 34"/>
          <p:cNvGrpSpPr>
            <a:grpSpLocks/>
          </p:cNvGrpSpPr>
          <p:nvPr/>
        </p:nvGrpSpPr>
        <p:grpSpPr bwMode="auto">
          <a:xfrm>
            <a:off x="6659563" y="1052513"/>
            <a:ext cx="1963737" cy="5113337"/>
            <a:chOff x="884" y="980"/>
            <a:chExt cx="1237" cy="3221"/>
          </a:xfrm>
        </p:grpSpPr>
        <p:sp>
          <p:nvSpPr>
            <p:cNvPr id="105479" name="AutoShape 8"/>
            <p:cNvSpPr>
              <a:spLocks noChangeArrowheads="1"/>
            </p:cNvSpPr>
            <p:nvPr/>
          </p:nvSpPr>
          <p:spPr bwMode="auto">
            <a:xfrm>
              <a:off x="1123" y="1116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 dirty="0">
                  <a:latin typeface="Times New Roman" pitchFamily="18" charset="0"/>
                </a:rPr>
                <a:t>初始化</a:t>
              </a:r>
            </a:p>
          </p:txBody>
        </p:sp>
        <p:sp>
          <p:nvSpPr>
            <p:cNvPr id="105480" name="AutoShape 9"/>
            <p:cNvSpPr>
              <a:spLocks noChangeArrowheads="1"/>
            </p:cNvSpPr>
            <p:nvPr/>
          </p:nvSpPr>
          <p:spPr bwMode="auto">
            <a:xfrm>
              <a:off x="1124" y="1524"/>
              <a:ext cx="725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取数</a:t>
              </a:r>
            </a:p>
          </p:txBody>
        </p:sp>
        <p:sp>
          <p:nvSpPr>
            <p:cNvPr id="105481" name="AutoShape 10"/>
            <p:cNvSpPr>
              <a:spLocks noChangeArrowheads="1"/>
            </p:cNvSpPr>
            <p:nvPr/>
          </p:nvSpPr>
          <p:spPr bwMode="auto">
            <a:xfrm>
              <a:off x="1111" y="2387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dirty="0">
                  <a:latin typeface="Times New Roman" pitchFamily="18" charset="0"/>
                  <a:ea typeface="宋体" charset="-122"/>
                </a:rPr>
                <a:t>CL</a:t>
              </a:r>
              <a:r>
                <a:rPr lang="zh-CN" altLang="en-US" sz="1800" dirty="0"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1800" dirty="0"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1800" dirty="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5482" name="AutoShape 11"/>
            <p:cNvSpPr>
              <a:spLocks noChangeArrowheads="1"/>
            </p:cNvSpPr>
            <p:nvPr/>
          </p:nvSpPr>
          <p:spPr bwMode="auto">
            <a:xfrm>
              <a:off x="1123" y="1933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左移，保存</a:t>
              </a:r>
            </a:p>
          </p:txBody>
        </p:sp>
        <p:sp>
          <p:nvSpPr>
            <p:cNvPr id="105483" name="AutoShape 12"/>
            <p:cNvSpPr>
              <a:spLocks noChangeArrowheads="1"/>
            </p:cNvSpPr>
            <p:nvPr/>
          </p:nvSpPr>
          <p:spPr bwMode="auto">
            <a:xfrm>
              <a:off x="1123" y="2976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保存高位</a:t>
              </a:r>
            </a:p>
          </p:txBody>
        </p:sp>
        <p:sp>
          <p:nvSpPr>
            <p:cNvPr id="105484" name="AutoShape 13"/>
            <p:cNvSpPr>
              <a:spLocks noChangeArrowheads="1"/>
            </p:cNvSpPr>
            <p:nvPr/>
          </p:nvSpPr>
          <p:spPr bwMode="auto">
            <a:xfrm>
              <a:off x="1123" y="3384"/>
              <a:ext cx="771" cy="40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>
                  <a:latin typeface="Times New Roman" pitchFamily="18" charset="0"/>
                  <a:ea typeface="宋体" charset="-122"/>
                </a:rPr>
                <a:t>CH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＝</a:t>
              </a:r>
              <a:r>
                <a:rPr lang="en-US" altLang="zh-CN" sz="1800">
                  <a:latin typeface="Times New Roman" pitchFamily="18" charset="0"/>
                  <a:ea typeface="宋体" charset="-122"/>
                </a:rPr>
                <a:t>0</a:t>
              </a:r>
              <a:r>
                <a:rPr lang="zh-CN" altLang="en-US" sz="1800">
                  <a:latin typeface="Times New Roman" pitchFamily="18" charset="0"/>
                  <a:ea typeface="宋体" charset="-122"/>
                </a:rPr>
                <a:t>？</a:t>
              </a:r>
            </a:p>
          </p:txBody>
        </p:sp>
        <p:sp>
          <p:nvSpPr>
            <p:cNvPr id="105485" name="AutoShape 14"/>
            <p:cNvSpPr>
              <a:spLocks noChangeArrowheads="1"/>
            </p:cNvSpPr>
            <p:nvPr/>
          </p:nvSpPr>
          <p:spPr bwMode="auto">
            <a:xfrm>
              <a:off x="1123" y="3974"/>
              <a:ext cx="726" cy="227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1800">
                  <a:latin typeface="Times New Roman" pitchFamily="18" charset="0"/>
                </a:rPr>
                <a:t>保存结果</a:t>
              </a:r>
            </a:p>
          </p:txBody>
        </p:sp>
        <p:sp>
          <p:nvSpPr>
            <p:cNvPr id="105486" name="Line 16"/>
            <p:cNvSpPr>
              <a:spLocks noChangeShapeType="1"/>
            </p:cNvSpPr>
            <p:nvPr/>
          </p:nvSpPr>
          <p:spPr bwMode="auto">
            <a:xfrm>
              <a:off x="1882" y="261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7" name="Line 17"/>
            <p:cNvSpPr>
              <a:spLocks noChangeShapeType="1"/>
            </p:cNvSpPr>
            <p:nvPr/>
          </p:nvSpPr>
          <p:spPr bwMode="auto">
            <a:xfrm flipV="1">
              <a:off x="2109" y="1661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8" name="Line 18"/>
            <p:cNvSpPr>
              <a:spLocks noChangeShapeType="1"/>
            </p:cNvSpPr>
            <p:nvPr/>
          </p:nvSpPr>
          <p:spPr bwMode="auto">
            <a:xfrm flipH="1">
              <a:off x="1849" y="1661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19"/>
            <p:cNvSpPr>
              <a:spLocks noChangeShapeType="1"/>
            </p:cNvSpPr>
            <p:nvPr/>
          </p:nvSpPr>
          <p:spPr bwMode="auto">
            <a:xfrm>
              <a:off x="1502" y="98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0" name="Line 20"/>
            <p:cNvSpPr>
              <a:spLocks noChangeShapeType="1"/>
            </p:cNvSpPr>
            <p:nvPr/>
          </p:nvSpPr>
          <p:spPr bwMode="auto">
            <a:xfrm>
              <a:off x="1510" y="179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1" name="Line 21"/>
            <p:cNvSpPr>
              <a:spLocks noChangeShapeType="1"/>
            </p:cNvSpPr>
            <p:nvPr/>
          </p:nvSpPr>
          <p:spPr bwMode="auto">
            <a:xfrm>
              <a:off x="1502" y="138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2" name="Line 22"/>
            <p:cNvSpPr>
              <a:spLocks noChangeShapeType="1"/>
            </p:cNvSpPr>
            <p:nvPr/>
          </p:nvSpPr>
          <p:spPr bwMode="auto">
            <a:xfrm>
              <a:off x="1510" y="225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3" name="Line 23"/>
            <p:cNvSpPr>
              <a:spLocks noChangeShapeType="1"/>
            </p:cNvSpPr>
            <p:nvPr/>
          </p:nvSpPr>
          <p:spPr bwMode="auto">
            <a:xfrm>
              <a:off x="1502" y="2840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4" name="Line 24"/>
            <p:cNvSpPr>
              <a:spLocks noChangeShapeType="1"/>
            </p:cNvSpPr>
            <p:nvPr/>
          </p:nvSpPr>
          <p:spPr bwMode="auto">
            <a:xfrm>
              <a:off x="1507" y="32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5" name="Line 25"/>
            <p:cNvSpPr>
              <a:spLocks noChangeShapeType="1"/>
            </p:cNvSpPr>
            <p:nvPr/>
          </p:nvSpPr>
          <p:spPr bwMode="auto">
            <a:xfrm>
              <a:off x="1515" y="383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6" name="Line 27"/>
            <p:cNvSpPr>
              <a:spLocks noChangeShapeType="1"/>
            </p:cNvSpPr>
            <p:nvPr/>
          </p:nvSpPr>
          <p:spPr bwMode="auto">
            <a:xfrm flipH="1">
              <a:off x="896" y="359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8"/>
            <p:cNvSpPr>
              <a:spLocks noChangeShapeType="1"/>
            </p:cNvSpPr>
            <p:nvPr/>
          </p:nvSpPr>
          <p:spPr bwMode="auto">
            <a:xfrm>
              <a:off x="884" y="1253"/>
              <a:ext cx="0" cy="2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29"/>
            <p:cNvSpPr>
              <a:spLocks noChangeShapeType="1"/>
            </p:cNvSpPr>
            <p:nvPr/>
          </p:nvSpPr>
          <p:spPr bwMode="auto">
            <a:xfrm>
              <a:off x="896" y="1253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Text Box 30"/>
            <p:cNvSpPr txBox="1">
              <a:spLocks noChangeArrowheads="1"/>
            </p:cNvSpPr>
            <p:nvPr/>
          </p:nvSpPr>
          <p:spPr bwMode="auto">
            <a:xfrm>
              <a:off x="1531" y="2700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5500" name="Text Box 31"/>
            <p:cNvSpPr txBox="1">
              <a:spLocks noChangeArrowheads="1"/>
            </p:cNvSpPr>
            <p:nvPr/>
          </p:nvSpPr>
          <p:spPr bwMode="auto">
            <a:xfrm>
              <a:off x="1498" y="374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是</a:t>
              </a:r>
            </a:p>
          </p:txBody>
        </p:sp>
        <p:sp>
          <p:nvSpPr>
            <p:cNvPr id="105501" name="Text Box 32"/>
            <p:cNvSpPr txBox="1">
              <a:spLocks noChangeArrowheads="1"/>
            </p:cNvSpPr>
            <p:nvPr/>
          </p:nvSpPr>
          <p:spPr bwMode="auto">
            <a:xfrm>
              <a:off x="1837" y="238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105502" name="Text Box 33"/>
            <p:cNvSpPr txBox="1">
              <a:spLocks noChangeArrowheads="1"/>
            </p:cNvSpPr>
            <p:nvPr/>
          </p:nvSpPr>
          <p:spPr bwMode="auto">
            <a:xfrm>
              <a:off x="884" y="3381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</p:grpSp>
      <p:graphicFrame>
        <p:nvGraphicFramePr>
          <p:cNvPr id="361524" name="Group 52"/>
          <p:cNvGraphicFramePr>
            <a:graphicFrameLocks noGrp="1"/>
          </p:cNvGraphicFramePr>
          <p:nvPr/>
        </p:nvGraphicFramePr>
        <p:xfrm>
          <a:off x="395288" y="1844675"/>
          <a:ext cx="6096000" cy="475488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AX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DATA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DS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XOR AH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CH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LP1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：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LEA SI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TAB1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LEA DI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TAB1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CL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32H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LP2: MOV AL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[SI]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RCL AL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[DI]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INC SI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INC 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DEC CL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JNZ LP2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RCL AH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1     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DEC 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JNZ LP1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[DI]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MOV AH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，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4CH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隶书" pitchFamily="49" charset="-122"/>
                          <a:ea typeface="隶书" pitchFamily="49" charset="-122"/>
                        </a:rPr>
                        <a:t>     INT 21H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隶书" pitchFamily="49" charset="-122"/>
                        <a:ea typeface="隶书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循环指令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(LOOP)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95288" y="692150"/>
            <a:ext cx="8424862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LOOP </a:t>
            </a:r>
            <a:r>
              <a:rPr lang="en-US" altLang="zh-CN" sz="2400">
                <a:latin typeface="隶书" pitchFamily="49" charset="-122"/>
              </a:rPr>
              <a:t>dest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为目标地址标号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该指令隐含使用</a:t>
            </a:r>
            <a:r>
              <a:rPr lang="en-US" altLang="zh-CN" sz="2400">
                <a:latin typeface="隶书" pitchFamily="49" charset="-122"/>
              </a:rPr>
              <a:t>CX</a:t>
            </a:r>
            <a:r>
              <a:rPr lang="zh-CN" altLang="en-US" sz="2400">
                <a:latin typeface="隶书" pitchFamily="49" charset="-122"/>
              </a:rPr>
              <a:t>作为循环计数器，执行循环指令会自动使</a:t>
            </a:r>
            <a:r>
              <a:rPr lang="en-US" altLang="zh-CN" sz="2400">
                <a:latin typeface="隶书" pitchFamily="49" charset="-122"/>
              </a:rPr>
              <a:t>CX</a:t>
            </a:r>
            <a:r>
              <a:rPr lang="zh-CN" altLang="en-US" sz="2400">
                <a:latin typeface="隶书" pitchFamily="49" charset="-122"/>
              </a:rPr>
              <a:t>减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，直到</a:t>
            </a:r>
            <a:r>
              <a:rPr lang="en-US" altLang="zh-CN" sz="2400">
                <a:latin typeface="隶书" pitchFamily="49" charset="-122"/>
              </a:rPr>
              <a:t>CX=0</a:t>
            </a:r>
            <a:r>
              <a:rPr lang="zh-CN" altLang="en-US" sz="2400">
                <a:latin typeface="隶书" pitchFamily="49" charset="-122"/>
              </a:rPr>
              <a:t>，循环停止。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、指令中对目标地址的描述同样为相对位移量</a:t>
            </a:r>
            <a:r>
              <a:rPr lang="en-US" altLang="zh-CN" sz="2400">
                <a:latin typeface="隶书" pitchFamily="49" charset="-122"/>
              </a:rPr>
              <a:t>disp(8</a:t>
            </a:r>
            <a:r>
              <a:rPr lang="zh-CN" altLang="en-US" sz="2400">
                <a:latin typeface="隶书" pitchFamily="49" charset="-122"/>
              </a:rPr>
              <a:t>位二进制补码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、循环类指令包括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条：</a:t>
            </a:r>
          </a:p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LOOP  </a:t>
            </a:r>
            <a:r>
              <a:rPr lang="en-US" altLang="zh-CN" sz="2400">
                <a:latin typeface="隶书" pitchFamily="49" charset="-122"/>
              </a:rPr>
              <a:t>dest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000">
                <a:latin typeface="隶书" pitchFamily="49" charset="-122"/>
              </a:rPr>
              <a:t>CX=CX-1</a:t>
            </a:r>
            <a:r>
              <a:rPr lang="zh-CN" altLang="en-US" sz="2000">
                <a:latin typeface="隶书" pitchFamily="49" charset="-122"/>
              </a:rPr>
              <a:t>，若</a:t>
            </a:r>
            <a:r>
              <a:rPr lang="en-US" altLang="zh-CN" sz="2000">
                <a:latin typeface="隶书" pitchFamily="49" charset="-122"/>
              </a:rPr>
              <a:t>CX≠0</a:t>
            </a:r>
            <a:r>
              <a:rPr lang="zh-CN" altLang="en-US" sz="2000">
                <a:latin typeface="隶书" pitchFamily="49" charset="-122"/>
              </a:rPr>
              <a:t>，循环转移到</a:t>
            </a:r>
            <a:r>
              <a:rPr lang="en-US" altLang="zh-CN" sz="2000">
                <a:latin typeface="隶书" pitchFamily="49" charset="-122"/>
              </a:rPr>
              <a:t>dest</a:t>
            </a:r>
            <a:r>
              <a:rPr lang="zh-CN" altLang="en-US" sz="2000">
                <a:latin typeface="隶书" pitchFamily="49" charset="-122"/>
              </a:rPr>
              <a:t>处</a:t>
            </a:r>
          </a:p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LOOPE/LOOPZ</a:t>
            </a:r>
            <a:r>
              <a:rPr lang="en-US" altLang="zh-CN" sz="2400">
                <a:latin typeface="隶书" pitchFamily="49" charset="-122"/>
              </a:rPr>
              <a:t> dest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000">
                <a:latin typeface="隶书" pitchFamily="49" charset="-122"/>
              </a:rPr>
              <a:t>CX=CX-1</a:t>
            </a:r>
            <a:r>
              <a:rPr lang="zh-CN" altLang="en-US" sz="2000">
                <a:latin typeface="隶书" pitchFamily="49" charset="-122"/>
              </a:rPr>
              <a:t>，若</a:t>
            </a:r>
            <a:r>
              <a:rPr lang="en-US" altLang="zh-CN" sz="2000">
                <a:latin typeface="隶书" pitchFamily="49" charset="-122"/>
              </a:rPr>
              <a:t>ZF=1</a:t>
            </a:r>
            <a:r>
              <a:rPr lang="zh-CN" altLang="en-US" sz="2000">
                <a:latin typeface="隶书" pitchFamily="49" charset="-122"/>
              </a:rPr>
              <a:t>且</a:t>
            </a:r>
            <a:r>
              <a:rPr lang="en-US" altLang="zh-CN" sz="2000">
                <a:latin typeface="隶书" pitchFamily="49" charset="-122"/>
              </a:rPr>
              <a:t>CX≠0</a:t>
            </a:r>
            <a:r>
              <a:rPr lang="zh-CN" altLang="en-US" sz="2000">
                <a:latin typeface="隶书" pitchFamily="49" charset="-122"/>
              </a:rPr>
              <a:t>，循环转移到</a:t>
            </a:r>
            <a:r>
              <a:rPr lang="en-US" altLang="zh-CN" sz="2000">
                <a:latin typeface="隶书" pitchFamily="49" charset="-122"/>
              </a:rPr>
              <a:t>dest</a:t>
            </a:r>
            <a:r>
              <a:rPr lang="zh-CN" altLang="en-US" sz="2000">
                <a:latin typeface="隶书" pitchFamily="49" charset="-122"/>
              </a:rPr>
              <a:t>处</a:t>
            </a:r>
          </a:p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LOOPNE/LOOPNZ</a:t>
            </a:r>
            <a:r>
              <a:rPr lang="en-US" altLang="zh-CN" sz="2400">
                <a:latin typeface="隶书" pitchFamily="49" charset="-122"/>
              </a:rPr>
              <a:t> dest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000">
                <a:latin typeface="隶书" pitchFamily="49" charset="-122"/>
              </a:rPr>
              <a:t>CX=CX-1</a:t>
            </a:r>
            <a:r>
              <a:rPr lang="zh-CN" altLang="en-US" sz="2000">
                <a:latin typeface="隶书" pitchFamily="49" charset="-122"/>
              </a:rPr>
              <a:t>，若</a:t>
            </a:r>
            <a:r>
              <a:rPr lang="en-US" altLang="zh-CN" sz="2000">
                <a:latin typeface="隶书" pitchFamily="49" charset="-122"/>
              </a:rPr>
              <a:t>ZF=0</a:t>
            </a:r>
            <a:r>
              <a:rPr lang="zh-CN" altLang="en-US" sz="2000">
                <a:latin typeface="隶书" pitchFamily="49" charset="-122"/>
              </a:rPr>
              <a:t>且</a:t>
            </a:r>
            <a:r>
              <a:rPr lang="en-US" altLang="zh-CN" sz="2000">
                <a:latin typeface="隶书" pitchFamily="49" charset="-122"/>
              </a:rPr>
              <a:t>CX≠0</a:t>
            </a:r>
            <a:r>
              <a:rPr lang="zh-CN" altLang="en-US" sz="2000">
                <a:latin typeface="隶书" pitchFamily="49" charset="-122"/>
              </a:rPr>
              <a:t>，循环转移到</a:t>
            </a:r>
            <a:r>
              <a:rPr lang="en-US" altLang="zh-CN" sz="2000">
                <a:latin typeface="隶书" pitchFamily="49" charset="-122"/>
              </a:rPr>
              <a:t>dest</a:t>
            </a:r>
            <a:r>
              <a:rPr lang="zh-CN" altLang="en-US" sz="2000">
                <a:latin typeface="隶书" pitchFamily="49" charset="-122"/>
              </a:rPr>
              <a:t>处</a:t>
            </a:r>
          </a:p>
          <a:p>
            <a:pPr>
              <a:defRPr/>
            </a:pPr>
            <a:r>
              <a:rPr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JCXZ</a:t>
            </a:r>
            <a:r>
              <a:rPr lang="en-US" altLang="zh-CN" sz="2400">
                <a:latin typeface="隶书" pitchFamily="49" charset="-122"/>
              </a:rPr>
              <a:t>  dest      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zh-CN" altLang="en-US" sz="2000">
                <a:latin typeface="隶书" pitchFamily="49" charset="-122"/>
              </a:rPr>
              <a:t>若</a:t>
            </a:r>
            <a:r>
              <a:rPr lang="en-US" altLang="zh-CN" sz="2000">
                <a:latin typeface="隶书" pitchFamily="49" charset="-122"/>
              </a:rPr>
              <a:t>CX=0</a:t>
            </a:r>
            <a:r>
              <a:rPr lang="zh-CN" altLang="en-US" sz="2000">
                <a:latin typeface="隶书" pitchFamily="49" charset="-122"/>
              </a:rPr>
              <a:t>，循环转移到</a:t>
            </a:r>
            <a:r>
              <a:rPr lang="en-US" altLang="zh-CN" sz="2000">
                <a:latin typeface="隶书" pitchFamily="49" charset="-122"/>
              </a:rPr>
              <a:t>dest</a:t>
            </a:r>
            <a:r>
              <a:rPr lang="zh-CN" altLang="en-US" sz="2000">
                <a:latin typeface="隶书" pitchFamily="49" charset="-122"/>
              </a:rPr>
              <a:t>处</a:t>
            </a:r>
          </a:p>
          <a:p>
            <a:pPr>
              <a:defRPr/>
            </a:pPr>
            <a:endParaRPr lang="en-US" altLang="zh-CN" sz="2400">
              <a:latin typeface="隶书" pitchFamily="49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>
            <a:spLocks noChangeArrowheads="1"/>
          </p:cNvSpPr>
          <p:nvPr/>
        </p:nvSpPr>
        <p:spPr bwMode="auto">
          <a:xfrm>
            <a:off x="250825" y="260350"/>
            <a:ext cx="403225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1</a:t>
            </a:r>
            <a:r>
              <a:rPr lang="zh-CN" altLang="en-US" sz="2400" dirty="0">
                <a:latin typeface="隶书" pitchFamily="49" charset="-122"/>
              </a:rPr>
              <a:t>：把</a:t>
            </a:r>
            <a:r>
              <a:rPr lang="en-US" altLang="zh-CN" sz="2400" dirty="0">
                <a:latin typeface="隶书" pitchFamily="49" charset="-122"/>
              </a:rPr>
              <a:t>DATA</a:t>
            </a:r>
            <a:r>
              <a:rPr lang="zh-CN" altLang="en-US" sz="2400" dirty="0">
                <a:latin typeface="隶书" pitchFamily="49" charset="-122"/>
              </a:rPr>
              <a:t>段中</a:t>
            </a:r>
            <a:r>
              <a:rPr lang="en-US" altLang="zh-CN" sz="2400" dirty="0">
                <a:latin typeface="隶书" pitchFamily="49" charset="-122"/>
              </a:rPr>
              <a:t>0020H</a:t>
            </a:r>
            <a:r>
              <a:rPr lang="zh-CN" altLang="en-US" sz="2400" dirty="0">
                <a:latin typeface="隶书" pitchFamily="49" charset="-122"/>
              </a:rPr>
              <a:t>单元开始的</a:t>
            </a:r>
            <a:r>
              <a:rPr lang="en-US" altLang="zh-CN" sz="2400" dirty="0">
                <a:latin typeface="隶书" pitchFamily="49" charset="-122"/>
              </a:rPr>
              <a:t>30H</a:t>
            </a:r>
            <a:r>
              <a:rPr lang="zh-CN" altLang="en-US" sz="2400" dirty="0">
                <a:latin typeface="隶书" pitchFamily="49" charset="-122"/>
              </a:rPr>
              <a:t>个字节送到</a:t>
            </a:r>
            <a:r>
              <a:rPr lang="en-US" altLang="zh-CN" sz="2400" dirty="0">
                <a:latin typeface="隶书" pitchFamily="49" charset="-122"/>
              </a:rPr>
              <a:t>0100H</a:t>
            </a:r>
            <a:r>
              <a:rPr lang="zh-CN" altLang="en-US" sz="2400" dirty="0">
                <a:latin typeface="隶书" pitchFamily="49" charset="-122"/>
              </a:rPr>
              <a:t>开始的单元中。</a:t>
            </a:r>
          </a:p>
          <a:p>
            <a:endParaRPr lang="zh-CN" altLang="en-US" sz="2400" dirty="0">
              <a:latin typeface="隶书" pitchFamily="49" charset="-122"/>
            </a:endParaRPr>
          </a:p>
          <a:p>
            <a:r>
              <a:rPr lang="zh-CN" altLang="en-US" sz="2400" dirty="0">
                <a:latin typeface="隶书" pitchFamily="49" charset="-122"/>
              </a:rPr>
              <a:t>     </a:t>
            </a: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</a:t>
            </a:r>
          </a:p>
          <a:p>
            <a:r>
              <a:rPr lang="en-US" altLang="zh-CN" sz="2400" dirty="0">
                <a:latin typeface="隶书" pitchFamily="49" charset="-122"/>
              </a:rPr>
              <a:t> 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 MOV SI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0020H</a:t>
            </a:r>
          </a:p>
          <a:p>
            <a:r>
              <a:rPr lang="en-US" altLang="zh-CN" sz="2400" dirty="0">
                <a:latin typeface="隶书" pitchFamily="49" charset="-122"/>
              </a:rPr>
              <a:t>     MOV DI</a:t>
            </a:r>
            <a:r>
              <a:rPr lang="zh-CN" altLang="en-US" sz="2400" dirty="0" smtClean="0">
                <a:latin typeface="隶书" pitchFamily="49" charset="-122"/>
              </a:rPr>
              <a:t>，</a:t>
            </a:r>
            <a:r>
              <a:rPr lang="en-US" altLang="zh-CN" sz="2400" dirty="0" smtClean="0">
                <a:latin typeface="隶书" pitchFamily="49" charset="-122"/>
              </a:rPr>
              <a:t>0100H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MOV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0030H</a:t>
            </a:r>
          </a:p>
          <a:p>
            <a:r>
              <a:rPr lang="en-US" altLang="zh-CN" sz="2400" dirty="0">
                <a:latin typeface="隶书" pitchFamily="49" charset="-122"/>
              </a:rPr>
              <a:t>LOP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MOV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[SI]</a:t>
            </a:r>
          </a:p>
          <a:p>
            <a:r>
              <a:rPr lang="en-US" altLang="zh-CN" sz="2400" dirty="0">
                <a:latin typeface="隶书" pitchFamily="49" charset="-122"/>
              </a:rPr>
              <a:t>     MOV [DI]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AL</a:t>
            </a:r>
          </a:p>
          <a:p>
            <a:r>
              <a:rPr lang="en-US" altLang="zh-CN" sz="2400" dirty="0">
                <a:latin typeface="隶书" pitchFamily="49" charset="-122"/>
              </a:rPr>
              <a:t>     INC SI</a:t>
            </a:r>
          </a:p>
          <a:p>
            <a:r>
              <a:rPr lang="en-US" altLang="zh-CN" sz="2400" dirty="0">
                <a:latin typeface="隶书" pitchFamily="49" charset="-122"/>
              </a:rPr>
              <a:t>     INC DI</a:t>
            </a:r>
          </a:p>
          <a:p>
            <a:r>
              <a:rPr lang="en-US" altLang="zh-CN" sz="2400" dirty="0">
                <a:latin typeface="隶书" pitchFamily="49" charset="-122"/>
              </a:rPr>
              <a:t>     LOOP LOP</a:t>
            </a:r>
          </a:p>
          <a:p>
            <a:r>
              <a:rPr lang="en-US" altLang="zh-CN" sz="2400" dirty="0">
                <a:latin typeface="隶书" pitchFamily="49" charset="-122"/>
              </a:rPr>
              <a:t>     HLT</a:t>
            </a:r>
          </a:p>
        </p:txBody>
      </p:sp>
      <p:sp>
        <p:nvSpPr>
          <p:cNvPr id="107523" name="Rectangle 6"/>
          <p:cNvSpPr>
            <a:spLocks noChangeArrowheads="1"/>
          </p:cNvSpPr>
          <p:nvPr/>
        </p:nvSpPr>
        <p:spPr bwMode="auto">
          <a:xfrm>
            <a:off x="4210050" y="236538"/>
            <a:ext cx="43942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隶书" pitchFamily="49" charset="-122"/>
              </a:rPr>
              <a:t>例</a:t>
            </a:r>
            <a:r>
              <a:rPr lang="en-US" altLang="zh-CN" sz="2400" dirty="0">
                <a:latin typeface="隶书" pitchFamily="49" charset="-122"/>
              </a:rPr>
              <a:t>2</a:t>
            </a:r>
            <a:r>
              <a:rPr lang="zh-CN" altLang="en-US" sz="2400" dirty="0">
                <a:latin typeface="隶书" pitchFamily="49" charset="-122"/>
              </a:rPr>
              <a:t>：查找内存中</a:t>
            </a:r>
            <a:r>
              <a:rPr lang="en-US" altLang="zh-CN" sz="2400" dirty="0">
                <a:latin typeface="隶书" pitchFamily="49" charset="-122"/>
              </a:rPr>
              <a:t>TAB1</a:t>
            </a:r>
            <a:r>
              <a:rPr lang="zh-CN" altLang="en-US" sz="2400" dirty="0">
                <a:latin typeface="隶书" pitchFamily="49" charset="-122"/>
              </a:rPr>
              <a:t>处开始的</a:t>
            </a:r>
            <a:r>
              <a:rPr lang="en-US" altLang="zh-CN" sz="2400" dirty="0">
                <a:latin typeface="隶书" pitchFamily="49" charset="-122"/>
              </a:rPr>
              <a:t>100</a:t>
            </a:r>
            <a:r>
              <a:rPr lang="zh-CN" altLang="en-US" sz="2400" dirty="0">
                <a:latin typeface="隶书" pitchFamily="49" charset="-122"/>
              </a:rPr>
              <a:t>个字节中是否有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$</a:t>
            </a:r>
            <a:r>
              <a:rPr lang="en-US" altLang="zh-CN" sz="2400" dirty="0"/>
              <a:t>’</a:t>
            </a:r>
            <a:r>
              <a:rPr lang="zh-CN" altLang="en-US" sz="2400" dirty="0">
                <a:latin typeface="隶书" pitchFamily="49" charset="-122"/>
              </a:rPr>
              <a:t>，若有在</a:t>
            </a:r>
            <a:r>
              <a:rPr lang="en-US" altLang="zh-CN" sz="2400" dirty="0">
                <a:latin typeface="隶书" pitchFamily="49" charset="-122"/>
              </a:rPr>
              <a:t>TAB2</a:t>
            </a:r>
            <a:r>
              <a:rPr lang="zh-CN" altLang="en-US" sz="2400" dirty="0">
                <a:latin typeface="隶书" pitchFamily="49" charset="-122"/>
              </a:rPr>
              <a:t>处存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Y</a:t>
            </a:r>
            <a:r>
              <a:rPr lang="en-US" altLang="zh-CN" sz="2400" dirty="0"/>
              <a:t>’</a:t>
            </a:r>
            <a:r>
              <a:rPr lang="zh-CN" altLang="en-US" sz="2400" dirty="0">
                <a:latin typeface="隶书" pitchFamily="49" charset="-122"/>
              </a:rPr>
              <a:t>，否则存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N</a:t>
            </a:r>
            <a:r>
              <a:rPr lang="en-US" altLang="zh-CN" sz="2400" dirty="0"/>
              <a:t>’</a:t>
            </a:r>
            <a:r>
              <a:rPr lang="zh-CN" altLang="en-US" sz="2400" dirty="0">
                <a:latin typeface="隶书" pitchFamily="49" charset="-122"/>
              </a:rPr>
              <a:t>。</a:t>
            </a:r>
          </a:p>
          <a:p>
            <a:r>
              <a:rPr lang="zh-CN" altLang="en-US" sz="2400" dirty="0">
                <a:latin typeface="隶书" pitchFamily="49" charset="-122"/>
              </a:rPr>
              <a:t>    </a:t>
            </a:r>
          </a:p>
          <a:p>
            <a:r>
              <a:rPr lang="zh-CN" altLang="en-US" sz="2400" dirty="0">
                <a:latin typeface="隶书" pitchFamily="49" charset="-122"/>
              </a:rPr>
              <a:t>     </a:t>
            </a:r>
            <a:r>
              <a:rPr lang="en-US" altLang="zh-CN" sz="2400" dirty="0">
                <a:latin typeface="隶书" pitchFamily="49" charset="-122"/>
              </a:rPr>
              <a:t>MOV AX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DATA</a:t>
            </a:r>
          </a:p>
          <a:p>
            <a:r>
              <a:rPr lang="en-US" altLang="zh-CN" sz="2400" dirty="0">
                <a:latin typeface="隶书" pitchFamily="49" charset="-122"/>
              </a:rPr>
              <a:t>     MOV DS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AX</a:t>
            </a:r>
          </a:p>
          <a:p>
            <a:r>
              <a:rPr lang="en-US" altLang="zh-CN" sz="2400" dirty="0">
                <a:latin typeface="隶书" pitchFamily="49" charset="-122"/>
              </a:rPr>
              <a:t>     LEA BX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TAB1</a:t>
            </a:r>
          </a:p>
          <a:p>
            <a:r>
              <a:rPr lang="en-US" altLang="zh-CN" sz="2400" dirty="0">
                <a:latin typeface="隶书" pitchFamily="49" charset="-122"/>
              </a:rPr>
              <a:t>     MOV CX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0064H</a:t>
            </a:r>
          </a:p>
          <a:p>
            <a:r>
              <a:rPr lang="en-US" altLang="zh-CN" sz="2400" dirty="0">
                <a:latin typeface="隶书" pitchFamily="49" charset="-122"/>
              </a:rPr>
              <a:t>LP0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MOV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en-US" altLang="zh-CN" sz="2400" dirty="0">
                <a:latin typeface="隶书" pitchFamily="49" charset="-122"/>
              </a:rPr>
              <a:t>[BX]</a:t>
            </a:r>
          </a:p>
          <a:p>
            <a:r>
              <a:rPr lang="en-US" altLang="zh-CN" sz="2400" dirty="0">
                <a:latin typeface="隶书" pitchFamily="49" charset="-122"/>
              </a:rPr>
              <a:t>     INC BX</a:t>
            </a:r>
          </a:p>
          <a:p>
            <a:r>
              <a:rPr lang="en-US" altLang="zh-CN" sz="2400" dirty="0">
                <a:latin typeface="隶书" pitchFamily="49" charset="-122"/>
              </a:rPr>
              <a:t>     CMP AL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$</a:t>
            </a:r>
            <a:r>
              <a:rPr lang="en-US" altLang="zh-CN" sz="2400" dirty="0"/>
              <a:t>’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LOOPNZ LP0</a:t>
            </a:r>
          </a:p>
          <a:p>
            <a:r>
              <a:rPr lang="en-US" altLang="zh-CN" sz="2400" dirty="0">
                <a:latin typeface="隶书" pitchFamily="49" charset="-122"/>
              </a:rPr>
              <a:t>     JZ LP1</a:t>
            </a:r>
          </a:p>
          <a:p>
            <a:r>
              <a:rPr lang="en-US" altLang="zh-CN" sz="2400" dirty="0">
                <a:latin typeface="隶书" pitchFamily="49" charset="-122"/>
              </a:rPr>
              <a:t>     MOV TAB2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N</a:t>
            </a:r>
            <a:r>
              <a:rPr lang="en-US" altLang="zh-CN" sz="2400" dirty="0"/>
              <a:t>’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     JMP LP2</a:t>
            </a:r>
          </a:p>
          <a:p>
            <a:r>
              <a:rPr lang="en-US" altLang="zh-CN" sz="2400" dirty="0">
                <a:latin typeface="隶书" pitchFamily="49" charset="-122"/>
              </a:rPr>
              <a:t>LP1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MOV TAB2</a:t>
            </a:r>
            <a:r>
              <a:rPr lang="zh-CN" altLang="en-US" sz="2400" dirty="0">
                <a:latin typeface="隶书" pitchFamily="49" charset="-122"/>
              </a:rPr>
              <a:t>，</a:t>
            </a:r>
            <a:r>
              <a:rPr lang="zh-CN" altLang="en-US" sz="2400" dirty="0"/>
              <a:t>‘</a:t>
            </a:r>
            <a:r>
              <a:rPr lang="en-US" altLang="zh-CN" sz="2400" dirty="0">
                <a:latin typeface="隶书" pitchFamily="49" charset="-122"/>
              </a:rPr>
              <a:t>Y</a:t>
            </a:r>
            <a:r>
              <a:rPr lang="en-US" altLang="zh-CN" sz="2400" dirty="0"/>
              <a:t>’</a:t>
            </a:r>
            <a:endParaRPr lang="en-US" altLang="zh-CN" sz="2400" dirty="0">
              <a:latin typeface="隶书" pitchFamily="49" charset="-122"/>
            </a:endParaRPr>
          </a:p>
          <a:p>
            <a:r>
              <a:rPr lang="en-US" altLang="zh-CN" sz="2400" dirty="0">
                <a:latin typeface="隶书" pitchFamily="49" charset="-122"/>
              </a:rPr>
              <a:t>LP2</a:t>
            </a:r>
            <a:r>
              <a:rPr lang="zh-CN" altLang="en-US" sz="2400" dirty="0">
                <a:latin typeface="隶书" pitchFamily="49" charset="-122"/>
              </a:rPr>
              <a:t>：</a:t>
            </a:r>
            <a:r>
              <a:rPr lang="en-US" altLang="zh-CN" sz="2400" dirty="0">
                <a:latin typeface="隶书" pitchFamily="49" charset="-122"/>
              </a:rPr>
              <a:t>HLT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684213" y="187325"/>
            <a:ext cx="806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调用指令   </a:t>
            </a:r>
            <a:r>
              <a:rPr lang="en-US" altLang="zh-CN" sz="2800" u="sng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(CALL)</a:t>
            </a:r>
            <a:endParaRPr lang="en-US" altLang="zh-CN" sz="240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108547" name="Group 6"/>
          <p:cNvGrpSpPr>
            <a:grpSpLocks/>
          </p:cNvGrpSpPr>
          <p:nvPr/>
        </p:nvGrpSpPr>
        <p:grpSpPr bwMode="auto">
          <a:xfrm>
            <a:off x="323850" y="1098550"/>
            <a:ext cx="8062913" cy="3843338"/>
            <a:chOff x="204" y="709"/>
            <a:chExt cx="5079" cy="2421"/>
          </a:xfrm>
        </p:grpSpPr>
        <p:sp>
          <p:nvSpPr>
            <p:cNvPr id="108548" name="Text Box 7"/>
            <p:cNvSpPr txBox="1">
              <a:spLocks noChangeArrowheads="1"/>
            </p:cNvSpPr>
            <p:nvPr/>
          </p:nvSpPr>
          <p:spPr bwMode="auto">
            <a:xfrm>
              <a:off x="1519" y="890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/>
            <a:p>
              <a:r>
                <a:rPr lang="zh-CN" altLang="en-US" sz="2800">
                  <a:latin typeface="隶书" pitchFamily="49" charset="-122"/>
                </a:rPr>
                <a:t>主程序</a:t>
              </a:r>
            </a:p>
          </p:txBody>
        </p:sp>
        <p:sp>
          <p:nvSpPr>
            <p:cNvPr id="108549" name="Text Box 8"/>
            <p:cNvSpPr txBox="1">
              <a:spLocks noChangeArrowheads="1"/>
            </p:cNvSpPr>
            <p:nvPr/>
          </p:nvSpPr>
          <p:spPr bwMode="auto">
            <a:xfrm>
              <a:off x="1337" y="2008"/>
              <a:ext cx="11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MOV DX,AX</a:t>
              </a:r>
            </a:p>
          </p:txBody>
        </p:sp>
        <p:sp>
          <p:nvSpPr>
            <p:cNvPr id="108550" name="Text Box 9"/>
            <p:cNvSpPr txBox="1">
              <a:spLocks noChangeArrowheads="1"/>
            </p:cNvSpPr>
            <p:nvPr/>
          </p:nvSpPr>
          <p:spPr bwMode="auto">
            <a:xfrm>
              <a:off x="1353" y="1781"/>
              <a:ext cx="11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CALL SUB1</a:t>
              </a:r>
            </a:p>
          </p:txBody>
        </p:sp>
        <p:sp>
          <p:nvSpPr>
            <p:cNvPr id="108551" name="Line 10"/>
            <p:cNvSpPr>
              <a:spLocks noChangeShapeType="1"/>
            </p:cNvSpPr>
            <p:nvPr/>
          </p:nvSpPr>
          <p:spPr bwMode="auto">
            <a:xfrm>
              <a:off x="1337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2" name="Line 11"/>
            <p:cNvSpPr>
              <a:spLocks noChangeShapeType="1"/>
            </p:cNvSpPr>
            <p:nvPr/>
          </p:nvSpPr>
          <p:spPr bwMode="auto">
            <a:xfrm>
              <a:off x="2518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3" name="Line 12"/>
            <p:cNvSpPr>
              <a:spLocks noChangeShapeType="1"/>
            </p:cNvSpPr>
            <p:nvPr/>
          </p:nvSpPr>
          <p:spPr bwMode="auto">
            <a:xfrm>
              <a:off x="1337" y="134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4" name="Line 13"/>
            <p:cNvSpPr>
              <a:spLocks noChangeShapeType="1"/>
            </p:cNvSpPr>
            <p:nvPr/>
          </p:nvSpPr>
          <p:spPr bwMode="auto">
            <a:xfrm>
              <a:off x="1337" y="1570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5" name="Line 14"/>
            <p:cNvSpPr>
              <a:spLocks noChangeShapeType="1"/>
            </p:cNvSpPr>
            <p:nvPr/>
          </p:nvSpPr>
          <p:spPr bwMode="auto">
            <a:xfrm>
              <a:off x="1337" y="1797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6" name="Line 15"/>
            <p:cNvSpPr>
              <a:spLocks noChangeShapeType="1"/>
            </p:cNvSpPr>
            <p:nvPr/>
          </p:nvSpPr>
          <p:spPr bwMode="auto">
            <a:xfrm>
              <a:off x="1337" y="202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7" name="Line 16"/>
            <p:cNvSpPr>
              <a:spLocks noChangeShapeType="1"/>
            </p:cNvSpPr>
            <p:nvPr/>
          </p:nvSpPr>
          <p:spPr bwMode="auto">
            <a:xfrm>
              <a:off x="1337" y="2251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8" name="Line 17"/>
            <p:cNvSpPr>
              <a:spLocks noChangeShapeType="1"/>
            </p:cNvSpPr>
            <p:nvPr/>
          </p:nvSpPr>
          <p:spPr bwMode="auto">
            <a:xfrm>
              <a:off x="1337" y="2478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59" name="Line 18"/>
            <p:cNvSpPr>
              <a:spLocks noChangeShapeType="1"/>
            </p:cNvSpPr>
            <p:nvPr/>
          </p:nvSpPr>
          <p:spPr bwMode="auto">
            <a:xfrm>
              <a:off x="1337" y="270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0" name="Line 19"/>
            <p:cNvSpPr>
              <a:spLocks noChangeShapeType="1"/>
            </p:cNvSpPr>
            <p:nvPr/>
          </p:nvSpPr>
          <p:spPr bwMode="auto">
            <a:xfrm>
              <a:off x="1337" y="2931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1" name="Text Box 20"/>
            <p:cNvSpPr txBox="1">
              <a:spLocks noChangeArrowheads="1"/>
            </p:cNvSpPr>
            <p:nvPr/>
          </p:nvSpPr>
          <p:spPr bwMode="auto">
            <a:xfrm>
              <a:off x="4284" y="890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b">
              <a:spAutoFit/>
            </a:bodyPr>
            <a:lstStyle/>
            <a:p>
              <a:r>
                <a:rPr lang="zh-CN" altLang="en-US" sz="2800">
                  <a:latin typeface="隶书" pitchFamily="49" charset="-122"/>
                </a:rPr>
                <a:t>子程序</a:t>
              </a:r>
            </a:p>
          </p:txBody>
        </p:sp>
        <p:sp>
          <p:nvSpPr>
            <p:cNvPr id="108562" name="Text Box 21"/>
            <p:cNvSpPr txBox="1">
              <a:spLocks noChangeArrowheads="1"/>
            </p:cNvSpPr>
            <p:nvPr/>
          </p:nvSpPr>
          <p:spPr bwMode="auto">
            <a:xfrm>
              <a:off x="2549" y="2795"/>
              <a:ext cx="15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zh-CN" altLang="en-US" sz="2400">
                  <a:latin typeface="隶书" pitchFamily="49" charset="-122"/>
                </a:rPr>
                <a:t>断点出栈到</a:t>
              </a:r>
              <a:r>
                <a:rPr lang="en-US" altLang="zh-CN" sz="2400">
                  <a:latin typeface="隶书" pitchFamily="49" charset="-122"/>
                </a:rPr>
                <a:t>CS:IP</a:t>
              </a:r>
            </a:p>
          </p:txBody>
        </p:sp>
        <p:sp>
          <p:nvSpPr>
            <p:cNvPr id="108563" name="Text Box 22"/>
            <p:cNvSpPr txBox="1">
              <a:spLocks noChangeArrowheads="1"/>
            </p:cNvSpPr>
            <p:nvPr/>
          </p:nvSpPr>
          <p:spPr bwMode="auto">
            <a:xfrm>
              <a:off x="2653" y="709"/>
              <a:ext cx="136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pPr algn="ctr"/>
              <a:r>
                <a:rPr lang="zh-CN" altLang="en-US" sz="2400">
                  <a:latin typeface="隶书" pitchFamily="49" charset="-122"/>
                </a:rPr>
                <a:t>断点压栈</a:t>
              </a:r>
            </a:p>
            <a:p>
              <a:pPr algn="ctr"/>
              <a:r>
                <a:rPr lang="en-US" altLang="zh-CN" sz="2400">
                  <a:latin typeface="隶书" pitchFamily="49" charset="-122"/>
                </a:rPr>
                <a:t>CS:IP</a:t>
              </a:r>
              <a:r>
                <a:rPr lang="zh-CN" altLang="en-US" sz="2400">
                  <a:latin typeface="隶书" pitchFamily="49" charset="-122"/>
                </a:rPr>
                <a:t>指向子程</a:t>
              </a:r>
            </a:p>
            <a:p>
              <a:pPr algn="ctr"/>
              <a:r>
                <a:rPr lang="zh-CN" altLang="en-US" sz="2400">
                  <a:latin typeface="隶书" pitchFamily="49" charset="-122"/>
                </a:rPr>
                <a:t>序入口</a:t>
              </a:r>
            </a:p>
          </p:txBody>
        </p:sp>
        <p:sp>
          <p:nvSpPr>
            <p:cNvPr id="108564" name="Line 23"/>
            <p:cNvSpPr>
              <a:spLocks noChangeShapeType="1"/>
            </p:cNvSpPr>
            <p:nvPr/>
          </p:nvSpPr>
          <p:spPr bwMode="auto">
            <a:xfrm>
              <a:off x="4102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5" name="Line 24"/>
            <p:cNvSpPr>
              <a:spLocks noChangeShapeType="1"/>
            </p:cNvSpPr>
            <p:nvPr/>
          </p:nvSpPr>
          <p:spPr bwMode="auto">
            <a:xfrm>
              <a:off x="5283" y="1162"/>
              <a:ext cx="0" cy="19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6" name="Line 25"/>
            <p:cNvSpPr>
              <a:spLocks noChangeShapeType="1"/>
            </p:cNvSpPr>
            <p:nvPr/>
          </p:nvSpPr>
          <p:spPr bwMode="auto">
            <a:xfrm>
              <a:off x="4102" y="134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7" name="Line 26"/>
            <p:cNvSpPr>
              <a:spLocks noChangeShapeType="1"/>
            </p:cNvSpPr>
            <p:nvPr/>
          </p:nvSpPr>
          <p:spPr bwMode="auto">
            <a:xfrm>
              <a:off x="4102" y="1570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8" name="Line 27"/>
            <p:cNvSpPr>
              <a:spLocks noChangeShapeType="1"/>
            </p:cNvSpPr>
            <p:nvPr/>
          </p:nvSpPr>
          <p:spPr bwMode="auto">
            <a:xfrm>
              <a:off x="4102" y="1797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69" name="Line 28"/>
            <p:cNvSpPr>
              <a:spLocks noChangeShapeType="1"/>
            </p:cNvSpPr>
            <p:nvPr/>
          </p:nvSpPr>
          <p:spPr bwMode="auto">
            <a:xfrm>
              <a:off x="4102" y="202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70" name="Line 29"/>
            <p:cNvSpPr>
              <a:spLocks noChangeShapeType="1"/>
            </p:cNvSpPr>
            <p:nvPr/>
          </p:nvSpPr>
          <p:spPr bwMode="auto">
            <a:xfrm>
              <a:off x="4102" y="2251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71" name="Line 30"/>
            <p:cNvSpPr>
              <a:spLocks noChangeShapeType="1"/>
            </p:cNvSpPr>
            <p:nvPr/>
          </p:nvSpPr>
          <p:spPr bwMode="auto">
            <a:xfrm>
              <a:off x="4102" y="2478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72" name="Line 31"/>
            <p:cNvSpPr>
              <a:spLocks noChangeShapeType="1"/>
            </p:cNvSpPr>
            <p:nvPr/>
          </p:nvSpPr>
          <p:spPr bwMode="auto">
            <a:xfrm>
              <a:off x="4102" y="2704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73" name="Line 32"/>
            <p:cNvSpPr>
              <a:spLocks noChangeShapeType="1"/>
            </p:cNvSpPr>
            <p:nvPr/>
          </p:nvSpPr>
          <p:spPr bwMode="auto">
            <a:xfrm>
              <a:off x="4102" y="2931"/>
              <a:ext cx="11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2075" tIns="46038" rIns="92075" bIns="46038" anchor="b"/>
            <a:lstStyle/>
            <a:p>
              <a:endParaRPr lang="zh-CN" altLang="en-US"/>
            </a:p>
          </p:txBody>
        </p:sp>
        <p:sp>
          <p:nvSpPr>
            <p:cNvPr id="108574" name="Text Box 33"/>
            <p:cNvSpPr txBox="1">
              <a:spLocks noChangeArrowheads="1"/>
            </p:cNvSpPr>
            <p:nvPr/>
          </p:nvSpPr>
          <p:spPr bwMode="auto">
            <a:xfrm>
              <a:off x="4467" y="2688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ea typeface="宋体" charset="-122"/>
                </a:rPr>
                <a:t>RET</a:t>
              </a:r>
            </a:p>
          </p:txBody>
        </p:sp>
        <p:sp>
          <p:nvSpPr>
            <p:cNvPr id="108575" name="Line 34"/>
            <p:cNvSpPr>
              <a:spLocks noChangeShapeType="1"/>
            </p:cNvSpPr>
            <p:nvPr/>
          </p:nvSpPr>
          <p:spPr bwMode="auto">
            <a:xfrm flipH="1" flipV="1">
              <a:off x="2562" y="2160"/>
              <a:ext cx="1497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Line 35"/>
            <p:cNvSpPr>
              <a:spLocks noChangeShapeType="1"/>
            </p:cNvSpPr>
            <p:nvPr/>
          </p:nvSpPr>
          <p:spPr bwMode="auto">
            <a:xfrm flipV="1">
              <a:off x="2562" y="1434"/>
              <a:ext cx="149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Text Box 36"/>
            <p:cNvSpPr txBox="1">
              <a:spLocks noChangeArrowheads="1"/>
            </p:cNvSpPr>
            <p:nvPr/>
          </p:nvSpPr>
          <p:spPr bwMode="auto">
            <a:xfrm>
              <a:off x="385" y="1982"/>
              <a:ext cx="9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b">
              <a:spAutoFit/>
            </a:bodyPr>
            <a:lstStyle/>
            <a:p>
              <a:r>
                <a:rPr lang="en-US" altLang="zh-CN" sz="2400">
                  <a:latin typeface="隶书" pitchFamily="49" charset="-122"/>
                </a:rPr>
                <a:t>XXXX:XXXX</a:t>
              </a:r>
            </a:p>
          </p:txBody>
        </p:sp>
        <p:sp>
          <p:nvSpPr>
            <p:cNvPr id="108578" name="Oval 37"/>
            <p:cNvSpPr>
              <a:spLocks noChangeArrowheads="1"/>
            </p:cNvSpPr>
            <p:nvPr/>
          </p:nvSpPr>
          <p:spPr bwMode="auto">
            <a:xfrm>
              <a:off x="204" y="1616"/>
              <a:ext cx="725" cy="22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zh-CN" altLang="en-US" sz="2400">
                  <a:latin typeface="Times New Roman" pitchFamily="18" charset="0"/>
                </a:rPr>
                <a:t>断点</a:t>
              </a:r>
            </a:p>
          </p:txBody>
        </p:sp>
        <p:sp>
          <p:nvSpPr>
            <p:cNvPr id="108579" name="Line 38"/>
            <p:cNvSpPr>
              <a:spLocks noChangeShapeType="1"/>
            </p:cNvSpPr>
            <p:nvPr/>
          </p:nvSpPr>
          <p:spPr bwMode="auto">
            <a:xfrm>
              <a:off x="657" y="1888"/>
              <a:ext cx="318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95288" y="692150"/>
            <a:ext cx="8424862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格式</a:t>
            </a:r>
            <a:r>
              <a:rPr lang="zh-CN" altLang="en-US" sz="2400">
                <a:latin typeface="隶书" pitchFamily="49" charset="-122"/>
              </a:rPr>
              <a:t>：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CALL </a:t>
            </a:r>
            <a:r>
              <a:rPr lang="en-US" altLang="zh-CN" sz="2400">
                <a:latin typeface="隶书" pitchFamily="49" charset="-122"/>
              </a:rPr>
              <a:t>dest  </a:t>
            </a:r>
            <a:r>
              <a:rPr lang="zh-CN" altLang="en-US" sz="2400">
                <a:latin typeface="隶书" pitchFamily="49" charset="-122"/>
              </a:rPr>
              <a:t>；</a:t>
            </a:r>
            <a:r>
              <a:rPr lang="en-US" altLang="zh-CN" sz="2400">
                <a:latin typeface="隶书" pitchFamily="49" charset="-122"/>
              </a:rPr>
              <a:t>dest</a:t>
            </a:r>
            <a:r>
              <a:rPr lang="zh-CN" altLang="en-US" sz="2400">
                <a:latin typeface="隶书" pitchFamily="49" charset="-122"/>
              </a:rPr>
              <a:t>为子程序的入口地址，可以是直接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             ；地址、标号、通用寄存器或存储器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执行该指令时，将转而执行另一段程序</a:t>
            </a:r>
            <a:r>
              <a:rPr lang="en-US" altLang="zh-CN" sz="2400">
                <a:latin typeface="隶书" pitchFamily="49" charset="-122"/>
              </a:rPr>
              <a:t>(</a:t>
            </a:r>
            <a:r>
              <a:rPr lang="zh-CN" altLang="en-US" sz="2400">
                <a:latin typeface="隶书" pitchFamily="49" charset="-122"/>
              </a:rPr>
              <a:t>称为子程序或过程</a:t>
            </a:r>
            <a:r>
              <a:rPr lang="en-US" altLang="zh-CN" sz="2400">
                <a:latin typeface="隶书" pitchFamily="49" charset="-122"/>
              </a:rPr>
              <a:t>)</a:t>
            </a:r>
            <a:r>
              <a:rPr lang="zh-CN" altLang="en-US" sz="2400">
                <a:latin typeface="隶书" pitchFamily="49" charset="-122"/>
              </a:rPr>
              <a:t>，完成后返回被打断处继续工作，这一过程称为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调用</a:t>
            </a:r>
            <a:r>
              <a:rPr lang="zh-CN" altLang="en-US" sz="2400">
                <a:latin typeface="隶书" pitchFamily="49" charset="-122"/>
              </a:rPr>
              <a:t>。调用指令的下一条指令的首地址称为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断点</a:t>
            </a:r>
            <a:r>
              <a:rPr lang="zh-CN" altLang="en-US" sz="2400">
                <a:latin typeface="隶书" pitchFamily="49" charset="-122"/>
              </a:rPr>
              <a:t>。</a:t>
            </a:r>
          </a:p>
          <a:p>
            <a:pPr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</a:rPr>
              <a:t>说明：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1</a:t>
            </a:r>
            <a:r>
              <a:rPr lang="zh-CN" altLang="en-US" sz="2400">
                <a:latin typeface="隶书" pitchFamily="49" charset="-122"/>
              </a:rPr>
              <a:t>、调用指令自动将断点的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压栈保护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2</a:t>
            </a:r>
            <a:r>
              <a:rPr lang="zh-CN" altLang="en-US" sz="2400">
                <a:latin typeface="隶书" pitchFamily="49" charset="-122"/>
              </a:rPr>
              <a:t>、将子程序的入口地址装入</a:t>
            </a:r>
            <a:r>
              <a:rPr lang="en-US" altLang="zh-CN" sz="2400">
                <a:latin typeface="隶书" pitchFamily="49" charset="-122"/>
              </a:rPr>
              <a:t>CS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en-US" altLang="zh-CN" sz="2400">
                <a:latin typeface="隶书" pitchFamily="49" charset="-122"/>
              </a:rPr>
              <a:t>IP</a:t>
            </a:r>
          </a:p>
          <a:p>
            <a:pPr>
              <a:defRPr/>
            </a:pPr>
            <a:r>
              <a:rPr lang="en-US" altLang="zh-CN" sz="2400">
                <a:latin typeface="隶书" pitchFamily="49" charset="-122"/>
              </a:rPr>
              <a:t>    3</a:t>
            </a:r>
            <a:r>
              <a:rPr lang="zh-CN" altLang="en-US" sz="2400">
                <a:latin typeface="隶书" pitchFamily="49" charset="-122"/>
              </a:rPr>
              <a:t>、子程序完成后应有返回指令</a:t>
            </a:r>
            <a:r>
              <a:rPr lang="en-US" altLang="zh-CN" sz="2400">
                <a:latin typeface="隶书" pitchFamily="49" charset="-122"/>
              </a:rPr>
              <a:t>(RET)</a:t>
            </a:r>
            <a:r>
              <a:rPr lang="zh-CN" altLang="en-US" sz="2400">
                <a:latin typeface="隶书" pitchFamily="49" charset="-122"/>
              </a:rPr>
              <a:t>，以便恢复断点。</a:t>
            </a:r>
          </a:p>
          <a:p>
            <a:pPr>
              <a:defRPr/>
            </a:pPr>
            <a:r>
              <a:rPr lang="zh-CN" altLang="en-US" sz="2400">
                <a:latin typeface="隶书" pitchFamily="49" charset="-122"/>
              </a:rPr>
              <a:t>    </a:t>
            </a:r>
            <a:r>
              <a:rPr lang="en-US" altLang="zh-CN" sz="2400">
                <a:latin typeface="隶书" pitchFamily="49" charset="-122"/>
              </a:rPr>
              <a:t>4</a:t>
            </a:r>
            <a:r>
              <a:rPr lang="zh-CN" altLang="en-US" sz="2400">
                <a:latin typeface="隶书" pitchFamily="49" charset="-122"/>
              </a:rPr>
              <a:t>、子程序与主程序可在同一段内，也可在不同段内，因此调用指令分为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段内调用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段间调用</a:t>
            </a:r>
          </a:p>
          <a:p>
            <a:pPr>
              <a:defRPr/>
            </a:pP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    段内调用</a:t>
            </a:r>
            <a:r>
              <a:rPr lang="zh-CN" altLang="en-US" sz="2400">
                <a:latin typeface="隶书" pitchFamily="49" charset="-122"/>
              </a:rPr>
              <a:t>指令中目标地址的寻址方式有：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相对寻址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间接寻址；段间调用</a:t>
            </a:r>
            <a:r>
              <a:rPr lang="zh-CN" altLang="en-US" sz="2400">
                <a:latin typeface="隶书" pitchFamily="49" charset="-122"/>
              </a:rPr>
              <a:t>指令中目标地址的寻址方式有：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直接寻址</a:t>
            </a:r>
            <a:r>
              <a:rPr lang="zh-CN" altLang="en-US" sz="2400">
                <a:latin typeface="隶书" pitchFamily="49" charset="-122"/>
              </a:rPr>
              <a:t>和</a:t>
            </a:r>
            <a:r>
              <a:rPr lang="zh-CN" altLang="en-US" sz="2400">
                <a:solidFill>
                  <a:srgbClr val="0000FF"/>
                </a:solidFill>
                <a:latin typeface="隶书" pitchFamily="49" charset="-122"/>
              </a:rPr>
              <a:t>间接寻址</a:t>
            </a:r>
            <a:r>
              <a:rPr lang="zh-CN" altLang="en-US" sz="2400">
                <a:latin typeface="隶书" pitchFamily="49" charset="-122"/>
              </a:rPr>
              <a:t>。</a:t>
            </a: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ELEGANT">
  <a:themeElements>
    <a:clrScheme name="ELEGANT 3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ELEG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LEGANT 1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EGANT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EGANT 3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67676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5D5D5D"/>
        </a:accent6>
        <a:hlink>
          <a:srgbClr val="474747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</Template>
  <TotalTime>16166</TotalTime>
  <Words>16035</Words>
  <Application>Microsoft Office PowerPoint</Application>
  <PresentationFormat>全屏显示(4:3)</PresentationFormat>
  <Paragraphs>1965</Paragraphs>
  <Slides>130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130</vt:i4>
      </vt:variant>
    </vt:vector>
  </HeadingPairs>
  <TitlesOfParts>
    <vt:vector size="143" baseType="lpstr">
      <vt:lpstr>华文细黑</vt:lpstr>
      <vt:lpstr>楷体_GB2312</vt:lpstr>
      <vt:lpstr>隶书</vt:lpstr>
      <vt:lpstr>宋体</vt:lpstr>
      <vt:lpstr>Arial</vt:lpstr>
      <vt:lpstr>Courier New</vt:lpstr>
      <vt:lpstr>Times New Roman</vt:lpstr>
      <vt:lpstr>Verdana</vt:lpstr>
      <vt:lpstr>Wingdings</vt:lpstr>
      <vt:lpstr>ELEGANT</vt:lpstr>
      <vt:lpstr>公式</vt:lpstr>
      <vt:lpstr>工作表</vt:lpstr>
      <vt:lpstr>文档</vt:lpstr>
      <vt:lpstr>80x86指令系统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邓军</dc:creator>
  <cp:lastModifiedBy>邓 军</cp:lastModifiedBy>
  <cp:revision>520</cp:revision>
  <dcterms:created xsi:type="dcterms:W3CDTF">2005-10-06T08:17:37Z</dcterms:created>
  <dcterms:modified xsi:type="dcterms:W3CDTF">2020-01-27T05:44:30Z</dcterms:modified>
</cp:coreProperties>
</file>