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27"/>
  </p:notesMasterIdLst>
  <p:sldIdLst>
    <p:sldId id="259" r:id="rId2"/>
    <p:sldId id="262" r:id="rId3"/>
    <p:sldId id="357" r:id="rId4"/>
    <p:sldId id="263" r:id="rId5"/>
    <p:sldId id="264" r:id="rId6"/>
    <p:sldId id="265" r:id="rId7"/>
    <p:sldId id="266" r:id="rId8"/>
    <p:sldId id="267" r:id="rId9"/>
    <p:sldId id="268" r:id="rId10"/>
    <p:sldId id="269" r:id="rId11"/>
    <p:sldId id="385" r:id="rId12"/>
    <p:sldId id="358" r:id="rId13"/>
    <p:sldId id="270" r:id="rId14"/>
    <p:sldId id="271" r:id="rId15"/>
    <p:sldId id="272" r:id="rId16"/>
    <p:sldId id="386" r:id="rId17"/>
    <p:sldId id="359" r:id="rId18"/>
    <p:sldId id="387" r:id="rId19"/>
    <p:sldId id="273" r:id="rId20"/>
    <p:sldId id="388" r:id="rId21"/>
    <p:sldId id="360" r:id="rId22"/>
    <p:sldId id="274" r:id="rId23"/>
    <p:sldId id="275" r:id="rId24"/>
    <p:sldId id="276" r:id="rId25"/>
    <p:sldId id="277" r:id="rId26"/>
    <p:sldId id="278" r:id="rId27"/>
    <p:sldId id="279" r:id="rId28"/>
    <p:sldId id="361" r:id="rId29"/>
    <p:sldId id="389" r:id="rId30"/>
    <p:sldId id="362" r:id="rId31"/>
    <p:sldId id="363" r:id="rId32"/>
    <p:sldId id="364" r:id="rId33"/>
    <p:sldId id="390" r:id="rId34"/>
    <p:sldId id="369" r:id="rId35"/>
    <p:sldId id="365" r:id="rId36"/>
    <p:sldId id="370" r:id="rId37"/>
    <p:sldId id="371" r:id="rId38"/>
    <p:sldId id="372" r:id="rId39"/>
    <p:sldId id="373" r:id="rId40"/>
    <p:sldId id="366" r:id="rId41"/>
    <p:sldId id="367" r:id="rId42"/>
    <p:sldId id="368" r:id="rId43"/>
    <p:sldId id="280" r:id="rId44"/>
    <p:sldId id="281" r:id="rId45"/>
    <p:sldId id="374" r:id="rId46"/>
    <p:sldId id="283" r:id="rId47"/>
    <p:sldId id="284" r:id="rId48"/>
    <p:sldId id="282" r:id="rId49"/>
    <p:sldId id="285" r:id="rId50"/>
    <p:sldId id="294" r:id="rId51"/>
    <p:sldId id="375" r:id="rId52"/>
    <p:sldId id="295" r:id="rId53"/>
    <p:sldId id="391" r:id="rId54"/>
    <p:sldId id="376" r:id="rId55"/>
    <p:sldId id="296" r:id="rId56"/>
    <p:sldId id="297" r:id="rId57"/>
    <p:sldId id="298" r:id="rId58"/>
    <p:sldId id="392" r:id="rId59"/>
    <p:sldId id="377" r:id="rId60"/>
    <p:sldId id="393" r:id="rId61"/>
    <p:sldId id="299" r:id="rId62"/>
    <p:sldId id="300" r:id="rId63"/>
    <p:sldId id="301" r:id="rId64"/>
    <p:sldId id="302" r:id="rId65"/>
    <p:sldId id="303" r:id="rId66"/>
    <p:sldId id="304" r:id="rId67"/>
    <p:sldId id="38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94" r:id="rId81"/>
    <p:sldId id="317" r:id="rId82"/>
    <p:sldId id="318" r:id="rId83"/>
    <p:sldId id="319" r:id="rId84"/>
    <p:sldId id="320" r:id="rId85"/>
    <p:sldId id="321" r:id="rId86"/>
    <p:sldId id="322" r:id="rId87"/>
    <p:sldId id="378" r:id="rId88"/>
    <p:sldId id="323" r:id="rId89"/>
    <p:sldId id="324" r:id="rId90"/>
    <p:sldId id="325" r:id="rId91"/>
    <p:sldId id="328" r:id="rId92"/>
    <p:sldId id="329" r:id="rId93"/>
    <p:sldId id="330" r:id="rId94"/>
    <p:sldId id="331" r:id="rId95"/>
    <p:sldId id="332" r:id="rId96"/>
    <p:sldId id="333" r:id="rId97"/>
    <p:sldId id="260" r:id="rId98"/>
    <p:sldId id="334" r:id="rId99"/>
    <p:sldId id="335" r:id="rId100"/>
    <p:sldId id="336" r:id="rId101"/>
    <p:sldId id="380" r:id="rId102"/>
    <p:sldId id="337" r:id="rId103"/>
    <p:sldId id="338" r:id="rId104"/>
    <p:sldId id="339" r:id="rId105"/>
    <p:sldId id="340" r:id="rId106"/>
    <p:sldId id="381" r:id="rId107"/>
    <p:sldId id="341" r:id="rId108"/>
    <p:sldId id="342" r:id="rId109"/>
    <p:sldId id="343" r:id="rId110"/>
    <p:sldId id="382" r:id="rId111"/>
    <p:sldId id="344" r:id="rId112"/>
    <p:sldId id="379" r:id="rId113"/>
    <p:sldId id="345" r:id="rId114"/>
    <p:sldId id="383" r:id="rId115"/>
    <p:sldId id="346" r:id="rId116"/>
    <p:sldId id="347" r:id="rId117"/>
    <p:sldId id="348" r:id="rId118"/>
    <p:sldId id="349" r:id="rId119"/>
    <p:sldId id="350" r:id="rId120"/>
    <p:sldId id="351" r:id="rId121"/>
    <p:sldId id="352" r:id="rId122"/>
    <p:sldId id="353" r:id="rId123"/>
    <p:sldId id="354" r:id="rId124"/>
    <p:sldId id="355" r:id="rId125"/>
    <p:sldId id="356" r:id="rId1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66"/>
    <a:srgbClr val="F9FF01"/>
    <a:srgbClr val="CC3300"/>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69" autoAdjust="0"/>
    <p:restoredTop sz="88235" autoAdjust="0"/>
  </p:normalViewPr>
  <p:slideViewPr>
    <p:cSldViewPr>
      <p:cViewPr varScale="1">
        <p:scale>
          <a:sx n="60" d="100"/>
          <a:sy n="60" d="100"/>
        </p:scale>
        <p:origin x="148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56"/>
    </p:cViewPr>
  </p:sorterViewPr>
  <p:notesViewPr>
    <p:cSldViewPr>
      <p:cViewPr varScale="1">
        <p:scale>
          <a:sx n="81" d="100"/>
          <a:sy n="81" d="100"/>
        </p:scale>
        <p:origin x="3174" y="10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1249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E6D77B02-01F8-4324-B756-576ED5494AD6}" type="slidenum">
              <a:rPr lang="en-US" altLang="zh-CN"/>
              <a:pPr>
                <a:defRPr/>
              </a:pPr>
              <a:t>‹#›</a:t>
            </a:fld>
            <a:endParaRPr lang="en-US" altLang="zh-CN"/>
          </a:p>
        </p:txBody>
      </p:sp>
    </p:spTree>
    <p:extLst>
      <p:ext uri="{BB962C8B-B14F-4D97-AF65-F5344CB8AC3E}">
        <p14:creationId xmlns:p14="http://schemas.microsoft.com/office/powerpoint/2010/main" val="23961438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600" b="0" baseline="0" dirty="0" smtClean="0">
                <a:latin typeface="+mn-ea"/>
                <a:ea typeface="+mn-ea"/>
              </a:rPr>
              <a:t>编写的汇编语言源程序是在</a:t>
            </a:r>
            <a:r>
              <a:rPr lang="en-US" altLang="zh-CN" sz="600" b="0" baseline="0" dirty="0" smtClean="0">
                <a:latin typeface="+mn-ea"/>
                <a:ea typeface="+mn-ea"/>
              </a:rPr>
              <a:t>DOS</a:t>
            </a:r>
            <a:r>
              <a:rPr lang="zh-CN" altLang="en-US" sz="600" b="0" baseline="0" dirty="0" smtClean="0">
                <a:latin typeface="+mn-ea"/>
                <a:ea typeface="+mn-ea"/>
              </a:rPr>
              <a:t>环境下运行时，必须了解汇编语言是如何同</a:t>
            </a:r>
            <a:r>
              <a:rPr lang="en-US" altLang="zh-CN" sz="600" b="0" baseline="0" dirty="0" smtClean="0">
                <a:latin typeface="+mn-ea"/>
                <a:ea typeface="+mn-ea"/>
              </a:rPr>
              <a:t>DOS</a:t>
            </a:r>
            <a:r>
              <a:rPr lang="zh-CN" altLang="en-US" sz="600" b="0" baseline="0" dirty="0" smtClean="0">
                <a:latin typeface="+mn-ea"/>
                <a:ea typeface="+mn-ea"/>
              </a:rPr>
              <a:t>操作系统接口的。 </a:t>
            </a:r>
          </a:p>
          <a:p>
            <a:endParaRPr lang="zh-CN" altLang="en-US" sz="600" b="0" baseline="0" dirty="0" smtClean="0">
              <a:latin typeface="+mn-ea"/>
              <a:ea typeface="+mn-ea"/>
            </a:endParaRPr>
          </a:p>
          <a:p>
            <a:r>
              <a:rPr lang="zh-CN" altLang="en-US" sz="600" b="0" baseline="0" dirty="0" smtClean="0">
                <a:latin typeface="+mn-ea"/>
                <a:ea typeface="+mn-ea"/>
              </a:rPr>
              <a:t>用编辑程序把源程序输入到机器中，用汇编程序把它转换为目标程序，用连接程序对其进行连接和定位时，操作系统为每一个用户程序建立了一个程序段前缀区</a:t>
            </a:r>
            <a:r>
              <a:rPr lang="en-US" altLang="zh-CN" sz="600" b="0" baseline="0" dirty="0" smtClean="0">
                <a:latin typeface="+mn-ea"/>
                <a:ea typeface="+mn-ea"/>
              </a:rPr>
              <a:t>PSP</a:t>
            </a:r>
            <a:r>
              <a:rPr lang="zh-CN" altLang="en-US" sz="600" b="0" baseline="0" dirty="0" smtClean="0">
                <a:latin typeface="+mn-ea"/>
                <a:ea typeface="+mn-ea"/>
              </a:rPr>
              <a:t>，其长度为</a:t>
            </a:r>
            <a:r>
              <a:rPr lang="en-US" altLang="zh-CN" sz="600" b="0" baseline="0" dirty="0" smtClean="0">
                <a:latin typeface="+mn-ea"/>
                <a:ea typeface="+mn-ea"/>
              </a:rPr>
              <a:t>256</a:t>
            </a:r>
            <a:r>
              <a:rPr lang="zh-CN" altLang="en-US" sz="600" b="0" baseline="0" dirty="0" smtClean="0">
                <a:latin typeface="+mn-ea"/>
                <a:ea typeface="+mn-ea"/>
              </a:rPr>
              <a:t>个字节，主要用于存放所要执行程序的有关信息，同时也提供了程序和操作系统的接口。操作系统在程序段前缀的开始处</a:t>
            </a:r>
            <a:r>
              <a:rPr lang="en-US" altLang="zh-CN" sz="600" b="0" baseline="0" dirty="0" smtClean="0">
                <a:latin typeface="+mn-ea"/>
                <a:ea typeface="+mn-ea"/>
              </a:rPr>
              <a:t>(</a:t>
            </a:r>
            <a:r>
              <a:rPr lang="zh-CN" altLang="en-US" sz="600" b="0" baseline="0" dirty="0" smtClean="0">
                <a:latin typeface="+mn-ea"/>
                <a:ea typeface="+mn-ea"/>
              </a:rPr>
              <a:t>偏移地址</a:t>
            </a:r>
            <a:r>
              <a:rPr lang="en-US" altLang="zh-CN" sz="600" b="0" baseline="0" dirty="0" smtClean="0">
                <a:latin typeface="+mn-ea"/>
                <a:ea typeface="+mn-ea"/>
              </a:rPr>
              <a:t>0000H)</a:t>
            </a:r>
            <a:r>
              <a:rPr lang="zh-CN" altLang="en-US" sz="600" b="0" baseline="0" dirty="0" smtClean="0">
                <a:latin typeface="+mn-ea"/>
                <a:ea typeface="+mn-ea"/>
              </a:rPr>
              <a:t>安排了一条</a:t>
            </a:r>
            <a:r>
              <a:rPr lang="en-US" altLang="zh-CN" sz="600" b="0" baseline="0" dirty="0" smtClean="0">
                <a:latin typeface="+mn-ea"/>
                <a:ea typeface="+mn-ea"/>
              </a:rPr>
              <a:t>INT 20H</a:t>
            </a:r>
            <a:r>
              <a:rPr lang="zh-CN" altLang="en-US" sz="600" b="0" baseline="0" dirty="0" smtClean="0">
                <a:latin typeface="+mn-ea"/>
                <a:ea typeface="+mn-ea"/>
              </a:rPr>
              <a:t>软中断指令。</a:t>
            </a:r>
            <a:r>
              <a:rPr lang="en-US" altLang="zh-CN" sz="600" b="0" baseline="0" dirty="0" smtClean="0">
                <a:latin typeface="+mn-ea"/>
                <a:ea typeface="+mn-ea"/>
              </a:rPr>
              <a:t>INT 20H</a:t>
            </a:r>
            <a:r>
              <a:rPr lang="zh-CN" altLang="en-US" sz="600" b="0" baseline="0" dirty="0" smtClean="0">
                <a:latin typeface="+mn-ea"/>
                <a:ea typeface="+mn-ea"/>
              </a:rPr>
              <a:t>中断服务程序由</a:t>
            </a:r>
            <a:r>
              <a:rPr lang="en-US" altLang="zh-CN" sz="600" b="0" baseline="0" dirty="0" smtClean="0">
                <a:latin typeface="+mn-ea"/>
                <a:ea typeface="+mn-ea"/>
              </a:rPr>
              <a:t>DOS</a:t>
            </a:r>
            <a:r>
              <a:rPr lang="zh-CN" altLang="en-US" sz="600" b="0" baseline="0" dirty="0" smtClean="0">
                <a:latin typeface="+mn-ea"/>
                <a:ea typeface="+mn-ea"/>
              </a:rPr>
              <a:t>提供，执行该服务程序后，控制就转移到</a:t>
            </a:r>
            <a:r>
              <a:rPr lang="en-US" altLang="zh-CN" sz="600" b="0" baseline="0" dirty="0" smtClean="0">
                <a:latin typeface="+mn-ea"/>
                <a:ea typeface="+mn-ea"/>
              </a:rPr>
              <a:t>DOS</a:t>
            </a:r>
            <a:r>
              <a:rPr lang="zh-CN" altLang="en-US" sz="600" b="0" baseline="0" dirty="0" smtClean="0">
                <a:latin typeface="+mn-ea"/>
                <a:ea typeface="+mn-ea"/>
              </a:rPr>
              <a:t>，即返回到</a:t>
            </a:r>
            <a:r>
              <a:rPr lang="en-US" altLang="zh-CN" sz="600" b="0" baseline="0" dirty="0" smtClean="0">
                <a:latin typeface="+mn-ea"/>
                <a:ea typeface="+mn-ea"/>
              </a:rPr>
              <a:t>DOS</a:t>
            </a:r>
            <a:r>
              <a:rPr lang="zh-CN" altLang="en-US" sz="600" b="0" baseline="0" dirty="0" smtClean="0">
                <a:latin typeface="+mn-ea"/>
                <a:ea typeface="+mn-ea"/>
              </a:rPr>
              <a:t>管理的状态。因此，用户在组织程序时，必须使程序执行完后能去执行存放于</a:t>
            </a:r>
            <a:r>
              <a:rPr lang="en-US" altLang="zh-CN" sz="600" b="0" baseline="0" dirty="0" smtClean="0">
                <a:latin typeface="+mn-ea"/>
                <a:ea typeface="+mn-ea"/>
              </a:rPr>
              <a:t>PSP</a:t>
            </a:r>
            <a:r>
              <a:rPr lang="zh-CN" altLang="en-US" sz="600" b="0" baseline="0" dirty="0" smtClean="0">
                <a:latin typeface="+mn-ea"/>
                <a:ea typeface="+mn-ea"/>
              </a:rPr>
              <a:t>开始处的</a:t>
            </a:r>
            <a:r>
              <a:rPr lang="en-US" altLang="zh-CN" sz="600" b="0" baseline="0" dirty="0" smtClean="0">
                <a:latin typeface="+mn-ea"/>
                <a:ea typeface="+mn-ea"/>
              </a:rPr>
              <a:t>INT 20H</a:t>
            </a:r>
            <a:r>
              <a:rPr lang="zh-CN" altLang="en-US" sz="600" b="0" baseline="0" dirty="0" smtClean="0">
                <a:latin typeface="+mn-ea"/>
                <a:ea typeface="+mn-ea"/>
              </a:rPr>
              <a:t>指令，这样便返回到</a:t>
            </a:r>
            <a:r>
              <a:rPr lang="en-US" altLang="zh-CN" sz="600" b="0" baseline="0" dirty="0" smtClean="0">
                <a:latin typeface="+mn-ea"/>
                <a:ea typeface="+mn-ea"/>
              </a:rPr>
              <a:t>DOS</a:t>
            </a:r>
            <a:r>
              <a:rPr lang="zh-CN" altLang="en-US" sz="600" b="0" baseline="0" dirty="0" smtClean="0">
                <a:latin typeface="+mn-ea"/>
                <a:ea typeface="+mn-ea"/>
              </a:rPr>
              <a:t>，否则就无法继续键入命令和程序。 </a:t>
            </a:r>
          </a:p>
          <a:p>
            <a:r>
              <a:rPr lang="en-US" altLang="zh-CN" sz="600" b="0" baseline="0" dirty="0" smtClean="0">
                <a:latin typeface="+mn-ea"/>
                <a:ea typeface="+mn-ea"/>
              </a:rPr>
              <a:t>DOS</a:t>
            </a:r>
            <a:r>
              <a:rPr lang="zh-CN" altLang="en-US" sz="600" b="0" baseline="0" dirty="0" smtClean="0">
                <a:latin typeface="+mn-ea"/>
                <a:ea typeface="+mn-ea"/>
              </a:rPr>
              <a:t>在建立了程序段前缀区</a:t>
            </a:r>
            <a:r>
              <a:rPr lang="en-US" altLang="zh-CN" sz="600" b="0" baseline="0" dirty="0" smtClean="0">
                <a:latin typeface="+mn-ea"/>
                <a:ea typeface="+mn-ea"/>
              </a:rPr>
              <a:t>PSP</a:t>
            </a:r>
            <a:r>
              <a:rPr lang="zh-CN" altLang="en-US" sz="600" b="0" baseline="0" dirty="0" smtClean="0">
                <a:latin typeface="+mn-ea"/>
                <a:ea typeface="+mn-ea"/>
              </a:rPr>
              <a:t>之后，将要执行的程序从磁盘装入内存。在定位程序时，</a:t>
            </a:r>
            <a:r>
              <a:rPr lang="en-US" altLang="zh-CN" sz="600" b="0" baseline="0" dirty="0" smtClean="0">
                <a:latin typeface="+mn-ea"/>
                <a:ea typeface="+mn-ea"/>
              </a:rPr>
              <a:t>DOS</a:t>
            </a:r>
            <a:r>
              <a:rPr lang="zh-CN" altLang="en-US" sz="600" b="0" baseline="0" dirty="0" smtClean="0">
                <a:latin typeface="+mn-ea"/>
                <a:ea typeface="+mn-ea"/>
              </a:rPr>
              <a:t>将代码段置于</a:t>
            </a:r>
            <a:r>
              <a:rPr lang="en-US" altLang="zh-CN" sz="600" b="0" baseline="0" dirty="0" smtClean="0">
                <a:latin typeface="+mn-ea"/>
                <a:ea typeface="+mn-ea"/>
              </a:rPr>
              <a:t>PSP</a:t>
            </a:r>
            <a:r>
              <a:rPr lang="zh-CN" altLang="en-US" sz="600" b="0" baseline="0" dirty="0" smtClean="0">
                <a:latin typeface="+mn-ea"/>
                <a:ea typeface="+mn-ea"/>
              </a:rPr>
              <a:t>下方，代码段之后是数据段，最后放置堆栈段。内存分配好之后，</a:t>
            </a:r>
            <a:r>
              <a:rPr lang="en-US" altLang="zh-CN" sz="600" b="0" baseline="0" dirty="0" smtClean="0">
                <a:latin typeface="+mn-ea"/>
                <a:ea typeface="+mn-ea"/>
              </a:rPr>
              <a:t>DOS</a:t>
            </a:r>
            <a:r>
              <a:rPr lang="zh-CN" altLang="en-US" sz="600" b="0" baseline="0" dirty="0" smtClean="0">
                <a:latin typeface="+mn-ea"/>
                <a:ea typeface="+mn-ea"/>
              </a:rPr>
              <a:t>就设置段寄存器</a:t>
            </a:r>
            <a:r>
              <a:rPr lang="en-US" altLang="zh-CN" sz="600" b="0" baseline="0" dirty="0" smtClean="0">
                <a:latin typeface="+mn-ea"/>
                <a:ea typeface="+mn-ea"/>
              </a:rPr>
              <a:t>DS</a:t>
            </a:r>
            <a:r>
              <a:rPr lang="zh-CN" altLang="en-US" sz="600" b="0" baseline="0" dirty="0" smtClean="0">
                <a:latin typeface="+mn-ea"/>
                <a:ea typeface="+mn-ea"/>
              </a:rPr>
              <a:t>和</a:t>
            </a:r>
            <a:r>
              <a:rPr lang="en-US" altLang="zh-CN" sz="600" b="0" baseline="0" dirty="0" smtClean="0">
                <a:latin typeface="+mn-ea"/>
                <a:ea typeface="+mn-ea"/>
              </a:rPr>
              <a:t>ES</a:t>
            </a:r>
            <a:r>
              <a:rPr lang="zh-CN" altLang="en-US" sz="600" b="0" baseline="0" dirty="0" smtClean="0">
                <a:latin typeface="+mn-ea"/>
                <a:ea typeface="+mn-ea"/>
              </a:rPr>
              <a:t>的值，以使它们指向</a:t>
            </a:r>
            <a:r>
              <a:rPr lang="en-US" altLang="zh-CN" sz="600" b="0" baseline="0" dirty="0" smtClean="0">
                <a:latin typeface="+mn-ea"/>
                <a:ea typeface="+mn-ea"/>
              </a:rPr>
              <a:t>PSP</a:t>
            </a:r>
            <a:r>
              <a:rPr lang="zh-CN" altLang="en-US" sz="600" b="0" baseline="0" dirty="0" smtClean="0">
                <a:latin typeface="+mn-ea"/>
                <a:ea typeface="+mn-ea"/>
              </a:rPr>
              <a:t>的开始处，即</a:t>
            </a:r>
            <a:r>
              <a:rPr lang="en-US" altLang="zh-CN" sz="600" b="0" baseline="0" dirty="0" smtClean="0">
                <a:latin typeface="+mn-ea"/>
                <a:ea typeface="+mn-ea"/>
              </a:rPr>
              <a:t>INT 20H</a:t>
            </a:r>
            <a:r>
              <a:rPr lang="zh-CN" altLang="en-US" sz="600" b="0" baseline="0" dirty="0" smtClean="0">
                <a:latin typeface="+mn-ea"/>
                <a:ea typeface="+mn-ea"/>
              </a:rPr>
              <a:t>的存放地址，同时将</a:t>
            </a:r>
            <a:r>
              <a:rPr lang="en-US" altLang="zh-CN" sz="600" b="0" baseline="0" dirty="0" smtClean="0">
                <a:latin typeface="+mn-ea"/>
                <a:ea typeface="+mn-ea"/>
              </a:rPr>
              <a:t>CS</a:t>
            </a:r>
            <a:r>
              <a:rPr lang="zh-CN" altLang="en-US" sz="600" b="0" baseline="0" dirty="0" smtClean="0">
                <a:latin typeface="+mn-ea"/>
                <a:ea typeface="+mn-ea"/>
              </a:rPr>
              <a:t>设置为</a:t>
            </a:r>
            <a:r>
              <a:rPr lang="en-US" altLang="zh-CN" sz="600" b="0" baseline="0" dirty="0" smtClean="0">
                <a:latin typeface="+mn-ea"/>
                <a:ea typeface="+mn-ea"/>
              </a:rPr>
              <a:t>PSP</a:t>
            </a:r>
            <a:r>
              <a:rPr lang="zh-CN" altLang="en-US" sz="600" b="0" baseline="0" dirty="0" smtClean="0">
                <a:latin typeface="+mn-ea"/>
                <a:ea typeface="+mn-ea"/>
              </a:rPr>
              <a:t>后面代码段的段地址，</a:t>
            </a:r>
            <a:r>
              <a:rPr lang="en-US" altLang="zh-CN" sz="600" b="0" baseline="0" dirty="0" smtClean="0">
                <a:latin typeface="+mn-ea"/>
                <a:ea typeface="+mn-ea"/>
              </a:rPr>
              <a:t>IP</a:t>
            </a:r>
            <a:r>
              <a:rPr lang="zh-CN" altLang="en-US" sz="600" b="0" baseline="0" dirty="0" smtClean="0">
                <a:latin typeface="+mn-ea"/>
                <a:ea typeface="+mn-ea"/>
              </a:rPr>
              <a:t>设置为指向代码段中第一条要执行的指令位置，把</a:t>
            </a:r>
            <a:r>
              <a:rPr lang="en-US" altLang="zh-CN" sz="600" b="0" baseline="0" dirty="0" smtClean="0">
                <a:latin typeface="+mn-ea"/>
                <a:ea typeface="+mn-ea"/>
              </a:rPr>
              <a:t>SS</a:t>
            </a:r>
            <a:r>
              <a:rPr lang="zh-CN" altLang="en-US" sz="600" b="0" baseline="0" dirty="0" smtClean="0">
                <a:latin typeface="+mn-ea"/>
                <a:ea typeface="+mn-ea"/>
              </a:rPr>
              <a:t>设置为指向堆栈的段地址，让</a:t>
            </a:r>
            <a:r>
              <a:rPr lang="en-US" altLang="zh-CN" sz="600" b="0" baseline="0" dirty="0" smtClean="0">
                <a:latin typeface="+mn-ea"/>
                <a:ea typeface="+mn-ea"/>
              </a:rPr>
              <a:t>SP</a:t>
            </a:r>
            <a:r>
              <a:rPr lang="zh-CN" altLang="en-US" sz="600" b="0" baseline="0" dirty="0" smtClean="0">
                <a:latin typeface="+mn-ea"/>
                <a:ea typeface="+mn-ea"/>
              </a:rPr>
              <a:t>指向堆栈段的栈底，然后系统开始执行用户程序。为了保证用户程序执行完后能返回到</a:t>
            </a:r>
            <a:r>
              <a:rPr lang="en-US" altLang="zh-CN" sz="600" b="0" baseline="0" dirty="0" smtClean="0">
                <a:latin typeface="+mn-ea"/>
                <a:ea typeface="+mn-ea"/>
              </a:rPr>
              <a:t>DOS</a:t>
            </a:r>
            <a:r>
              <a:rPr lang="zh-CN" altLang="en-US" sz="600" b="0" baseline="0" dirty="0" smtClean="0">
                <a:latin typeface="+mn-ea"/>
                <a:ea typeface="+mn-ea"/>
              </a:rPr>
              <a:t>状态，可使用如下两种方法。 （一）标准方法 </a:t>
            </a:r>
          </a:p>
          <a:p>
            <a:r>
              <a:rPr lang="zh-CN" altLang="en-US" sz="600" b="0" baseline="0" dirty="0" smtClean="0">
                <a:latin typeface="+mn-ea"/>
                <a:ea typeface="+mn-ea"/>
              </a:rPr>
              <a:t>首先将用户程序的主程序定义成一个</a:t>
            </a:r>
            <a:r>
              <a:rPr lang="en-US" altLang="zh-CN" sz="600" b="0" baseline="0" dirty="0" smtClean="0">
                <a:latin typeface="+mn-ea"/>
                <a:ea typeface="+mn-ea"/>
              </a:rPr>
              <a:t>FAR</a:t>
            </a:r>
            <a:r>
              <a:rPr lang="zh-CN" altLang="en-US" sz="600" b="0" baseline="0" dirty="0" smtClean="0">
                <a:latin typeface="+mn-ea"/>
                <a:ea typeface="+mn-ea"/>
              </a:rPr>
              <a:t>过程，其最后一条指令为</a:t>
            </a:r>
            <a:r>
              <a:rPr lang="en-US" altLang="zh-CN" sz="600" b="0" baseline="0" dirty="0" smtClean="0">
                <a:latin typeface="+mn-ea"/>
                <a:ea typeface="+mn-ea"/>
              </a:rPr>
              <a:t>RET</a:t>
            </a:r>
            <a:r>
              <a:rPr lang="zh-CN" altLang="en-US" sz="600" b="0" baseline="0" dirty="0" smtClean="0">
                <a:latin typeface="+mn-ea"/>
                <a:ea typeface="+mn-ea"/>
              </a:rPr>
              <a:t>。然后在代码段的主程序</a:t>
            </a:r>
            <a:r>
              <a:rPr lang="en-US" altLang="zh-CN" sz="600" b="0" baseline="0" dirty="0" smtClean="0">
                <a:latin typeface="+mn-ea"/>
                <a:ea typeface="+mn-ea"/>
              </a:rPr>
              <a:t>(</a:t>
            </a:r>
            <a:r>
              <a:rPr lang="zh-CN" altLang="en-US" sz="600" b="0" baseline="0" dirty="0" smtClean="0">
                <a:latin typeface="+mn-ea"/>
                <a:ea typeface="+mn-ea"/>
              </a:rPr>
              <a:t>即</a:t>
            </a:r>
            <a:r>
              <a:rPr lang="en-US" altLang="zh-CN" sz="600" b="0" baseline="0" dirty="0" smtClean="0">
                <a:latin typeface="+mn-ea"/>
                <a:ea typeface="+mn-ea"/>
              </a:rPr>
              <a:t>FAR</a:t>
            </a:r>
            <a:r>
              <a:rPr lang="zh-CN" altLang="en-US" sz="600" b="0" baseline="0" dirty="0" smtClean="0">
                <a:latin typeface="+mn-ea"/>
                <a:ea typeface="+mn-ea"/>
              </a:rPr>
              <a:t>过程</a:t>
            </a:r>
            <a:r>
              <a:rPr lang="en-US" altLang="zh-CN" sz="600" b="0" baseline="0" dirty="0" smtClean="0">
                <a:latin typeface="+mn-ea"/>
                <a:ea typeface="+mn-ea"/>
              </a:rPr>
              <a:t>)</a:t>
            </a:r>
            <a:r>
              <a:rPr lang="zh-CN" altLang="en-US" sz="600" b="0" baseline="0" dirty="0" smtClean="0">
                <a:latin typeface="+mn-ea"/>
                <a:ea typeface="+mn-ea"/>
              </a:rPr>
              <a:t>的开始部分用如下三条指令将</a:t>
            </a:r>
            <a:r>
              <a:rPr lang="en-US" altLang="zh-CN" sz="600" b="0" baseline="0" dirty="0" smtClean="0">
                <a:latin typeface="+mn-ea"/>
                <a:ea typeface="+mn-ea"/>
              </a:rPr>
              <a:t>PSP</a:t>
            </a:r>
            <a:r>
              <a:rPr lang="zh-CN" altLang="en-US" sz="600" b="0" baseline="0" dirty="0" smtClean="0">
                <a:latin typeface="+mn-ea"/>
                <a:ea typeface="+mn-ea"/>
              </a:rPr>
              <a:t>中</a:t>
            </a:r>
            <a:r>
              <a:rPr lang="en-US" altLang="zh-CN" sz="600" b="0" baseline="0" dirty="0" smtClean="0">
                <a:latin typeface="+mn-ea"/>
                <a:ea typeface="+mn-ea"/>
              </a:rPr>
              <a:t>INT 20H </a:t>
            </a:r>
            <a:r>
              <a:rPr lang="zh-CN" altLang="en-US" sz="600" b="0" baseline="0" dirty="0" smtClean="0">
                <a:latin typeface="+mn-ea"/>
                <a:ea typeface="+mn-ea"/>
              </a:rPr>
              <a:t>指令的段地址及偏移地址压入堆栈： </a:t>
            </a:r>
          </a:p>
          <a:p>
            <a:r>
              <a:rPr lang="zh-CN" altLang="en-US" sz="600" b="0" baseline="0" dirty="0" smtClean="0">
                <a:latin typeface="+mn-ea"/>
                <a:ea typeface="+mn-ea"/>
              </a:rPr>
              <a:t> </a:t>
            </a:r>
            <a:r>
              <a:rPr lang="en-US" altLang="zh-CN" sz="600" b="0" baseline="0" dirty="0" smtClean="0">
                <a:latin typeface="+mn-ea"/>
                <a:ea typeface="+mn-ea"/>
              </a:rPr>
              <a:t>PUSH DS </a:t>
            </a:r>
            <a:r>
              <a:rPr lang="zh-CN" altLang="en-US" sz="600" b="0" baseline="0" dirty="0" smtClean="0">
                <a:latin typeface="+mn-ea"/>
                <a:ea typeface="+mn-ea"/>
              </a:rPr>
              <a:t>；保护</a:t>
            </a:r>
            <a:r>
              <a:rPr lang="en-US" altLang="zh-CN" sz="600" b="0" baseline="0" dirty="0" smtClean="0">
                <a:latin typeface="+mn-ea"/>
                <a:ea typeface="+mn-ea"/>
              </a:rPr>
              <a:t>PSP</a:t>
            </a:r>
            <a:r>
              <a:rPr lang="zh-CN" altLang="en-US" sz="600" b="0" baseline="0" dirty="0" smtClean="0">
                <a:latin typeface="+mn-ea"/>
                <a:ea typeface="+mn-ea"/>
              </a:rPr>
              <a:t>段地址 </a:t>
            </a:r>
            <a:r>
              <a:rPr lang="en-US" altLang="zh-CN" sz="600" b="0" baseline="0" dirty="0" smtClean="0">
                <a:latin typeface="+mn-ea"/>
                <a:ea typeface="+mn-ea"/>
              </a:rPr>
              <a:t>MOV AX</a:t>
            </a:r>
            <a:r>
              <a:rPr lang="zh-CN" altLang="en-US" sz="600" b="0" baseline="0" dirty="0" smtClean="0">
                <a:latin typeface="+mn-ea"/>
                <a:ea typeface="+mn-ea"/>
              </a:rPr>
              <a:t>，</a:t>
            </a:r>
            <a:r>
              <a:rPr lang="en-US" altLang="zh-CN" sz="600" b="0" baseline="0" dirty="0" smtClean="0">
                <a:latin typeface="+mn-ea"/>
                <a:ea typeface="+mn-ea"/>
              </a:rPr>
              <a:t>0 </a:t>
            </a:r>
            <a:r>
              <a:rPr lang="zh-CN" altLang="en-US" sz="600" b="0" baseline="0" dirty="0" smtClean="0">
                <a:latin typeface="+mn-ea"/>
                <a:ea typeface="+mn-ea"/>
              </a:rPr>
              <a:t>；保护偏移地址</a:t>
            </a:r>
            <a:r>
              <a:rPr lang="en-US" altLang="zh-CN" sz="600" b="0" baseline="0" dirty="0" smtClean="0">
                <a:latin typeface="+mn-ea"/>
                <a:ea typeface="+mn-ea"/>
              </a:rPr>
              <a:t>0 PUSH AX </a:t>
            </a:r>
          </a:p>
          <a:p>
            <a:r>
              <a:rPr lang="zh-CN" altLang="en-US" sz="600" b="0" baseline="0" dirty="0" smtClean="0">
                <a:latin typeface="+mn-ea"/>
                <a:ea typeface="+mn-ea"/>
              </a:rPr>
              <a:t>这样，当程序执行到主程序的最后一条指令</a:t>
            </a:r>
            <a:r>
              <a:rPr lang="en-US" altLang="zh-CN" sz="600" b="0" baseline="0" dirty="0" smtClean="0">
                <a:latin typeface="+mn-ea"/>
                <a:ea typeface="+mn-ea"/>
              </a:rPr>
              <a:t>RET</a:t>
            </a:r>
            <a:r>
              <a:rPr lang="zh-CN" altLang="en-US" sz="600" b="0" baseline="0" dirty="0" smtClean="0">
                <a:latin typeface="+mn-ea"/>
                <a:ea typeface="+mn-ea"/>
              </a:rPr>
              <a:t>时，由于该过程具有</a:t>
            </a:r>
            <a:r>
              <a:rPr lang="en-US" altLang="zh-CN" sz="600" b="0" baseline="0" dirty="0" smtClean="0">
                <a:latin typeface="+mn-ea"/>
                <a:ea typeface="+mn-ea"/>
              </a:rPr>
              <a:t>FAR</a:t>
            </a:r>
            <a:r>
              <a:rPr lang="zh-CN" altLang="en-US" sz="600" b="0" baseline="0" dirty="0" smtClean="0">
                <a:latin typeface="+mn-ea"/>
                <a:ea typeface="+mn-ea"/>
              </a:rPr>
              <a:t>属性，故存在堆栈内的两个字就分别弹出到</a:t>
            </a:r>
            <a:r>
              <a:rPr lang="en-US" altLang="zh-CN" sz="600" b="0" baseline="0" dirty="0" smtClean="0">
                <a:latin typeface="+mn-ea"/>
                <a:ea typeface="+mn-ea"/>
              </a:rPr>
              <a:t>CS</a:t>
            </a:r>
            <a:r>
              <a:rPr lang="zh-CN" altLang="en-US" sz="600" b="0" baseline="0" dirty="0" smtClean="0">
                <a:latin typeface="+mn-ea"/>
                <a:ea typeface="+mn-ea"/>
              </a:rPr>
              <a:t>和</a:t>
            </a:r>
            <a:r>
              <a:rPr lang="en-US" altLang="zh-CN" sz="600" b="0" baseline="0" dirty="0" smtClean="0">
                <a:latin typeface="+mn-ea"/>
                <a:ea typeface="+mn-ea"/>
              </a:rPr>
              <a:t>IP</a:t>
            </a:r>
            <a:r>
              <a:rPr lang="zh-CN" altLang="en-US" sz="600" b="0" baseline="0" dirty="0" smtClean="0">
                <a:latin typeface="+mn-ea"/>
                <a:ea typeface="+mn-ea"/>
              </a:rPr>
              <a:t>，从而执行</a:t>
            </a:r>
            <a:r>
              <a:rPr lang="en-US" altLang="zh-CN" sz="600" b="0" baseline="0" dirty="0" smtClean="0">
                <a:latin typeface="+mn-ea"/>
                <a:ea typeface="+mn-ea"/>
              </a:rPr>
              <a:t>INT 20H</a:t>
            </a:r>
            <a:r>
              <a:rPr lang="zh-CN" altLang="en-US" sz="600" b="0" baseline="0" dirty="0" smtClean="0">
                <a:latin typeface="+mn-ea"/>
                <a:ea typeface="+mn-ea"/>
              </a:rPr>
              <a:t>指令，使控制返回到</a:t>
            </a:r>
            <a:r>
              <a:rPr lang="en-US" altLang="zh-CN" sz="600" b="0" baseline="0" dirty="0" smtClean="0">
                <a:latin typeface="+mn-ea"/>
                <a:ea typeface="+mn-ea"/>
              </a:rPr>
              <a:t>DOS</a:t>
            </a:r>
            <a:r>
              <a:rPr lang="zh-CN" altLang="en-US" sz="600" b="0" baseline="0" dirty="0" smtClean="0">
                <a:latin typeface="+mn-ea"/>
                <a:ea typeface="+mn-ea"/>
              </a:rPr>
              <a:t>状态。返回</a:t>
            </a:r>
            <a:r>
              <a:rPr lang="en-US" altLang="zh-CN" sz="600" b="0" baseline="0" dirty="0" smtClean="0">
                <a:latin typeface="+mn-ea"/>
                <a:ea typeface="+mn-ea"/>
              </a:rPr>
              <a:t>DOS</a:t>
            </a:r>
            <a:r>
              <a:rPr lang="zh-CN" altLang="en-US" sz="600" b="0" baseline="0" dirty="0" smtClean="0">
                <a:latin typeface="+mn-ea"/>
                <a:ea typeface="+mn-ea"/>
              </a:rPr>
              <a:t>的标志就是程序运行完后出现一个</a:t>
            </a:r>
            <a:r>
              <a:rPr lang="en-US" altLang="zh-CN" sz="600" b="0" baseline="0" dirty="0" smtClean="0">
                <a:latin typeface="+mn-ea"/>
                <a:ea typeface="+mn-ea"/>
              </a:rPr>
              <a:t>DOS</a:t>
            </a:r>
            <a:r>
              <a:rPr lang="zh-CN" altLang="en-US" sz="600" b="0" baseline="0" dirty="0" smtClean="0">
                <a:latin typeface="+mn-ea"/>
                <a:ea typeface="+mn-ea"/>
              </a:rPr>
              <a:t>的标识符，如</a:t>
            </a:r>
            <a:r>
              <a:rPr lang="en-US" altLang="zh-CN" sz="600" b="0" baseline="0" dirty="0" smtClean="0">
                <a:latin typeface="+mn-ea"/>
                <a:ea typeface="+mn-ea"/>
              </a:rPr>
              <a:t>C</a:t>
            </a:r>
            <a:r>
              <a:rPr lang="zh-CN" altLang="en-US" sz="600" b="0" baseline="0" dirty="0" smtClean="0">
                <a:latin typeface="+mn-ea"/>
                <a:ea typeface="+mn-ea"/>
              </a:rPr>
              <a:t>：</a:t>
            </a:r>
            <a:r>
              <a:rPr lang="en-US" altLang="zh-CN" sz="600" b="0" baseline="0" dirty="0" smtClean="0">
                <a:latin typeface="+mn-ea"/>
                <a:ea typeface="+mn-ea"/>
              </a:rPr>
              <a:t>\</a:t>
            </a:r>
            <a:r>
              <a:rPr lang="zh-CN" altLang="en-US" sz="600" b="0" baseline="0" dirty="0" smtClean="0">
                <a:latin typeface="+mn-ea"/>
                <a:ea typeface="+mn-ea"/>
              </a:rPr>
              <a:t>＞。</a:t>
            </a:r>
            <a:r>
              <a:rPr lang="zh-CN" altLang="en-US" sz="800" dirty="0" smtClean="0"/>
              <a:t>不过不推荐这样做，现在常用</a:t>
            </a:r>
            <a:br>
              <a:rPr lang="zh-CN" altLang="en-US" sz="800" dirty="0" smtClean="0"/>
            </a:br>
            <a:r>
              <a:rPr lang="en-US" altLang="zh-CN" sz="800" dirty="0" err="1" smtClean="0"/>
              <a:t>mov</a:t>
            </a:r>
            <a:r>
              <a:rPr lang="en-US" altLang="zh-CN" sz="800" dirty="0" smtClean="0"/>
              <a:t> ax 4c00h</a:t>
            </a:r>
            <a:br>
              <a:rPr lang="en-US" altLang="zh-CN" sz="800" dirty="0" smtClean="0"/>
            </a:br>
            <a:r>
              <a:rPr lang="en-US" altLang="zh-CN" sz="800" dirty="0" err="1" smtClean="0"/>
              <a:t>int</a:t>
            </a:r>
            <a:r>
              <a:rPr lang="en-US" altLang="zh-CN" sz="800" dirty="0" smtClean="0"/>
              <a:t> 21h;</a:t>
            </a:r>
            <a:r>
              <a:rPr lang="zh-CN" altLang="en-US" sz="800" dirty="0" smtClean="0"/>
              <a:t>终止程序，返回值为</a:t>
            </a:r>
            <a:r>
              <a:rPr lang="en-US" altLang="zh-CN" sz="800" smtClean="0"/>
              <a:t>al. </a:t>
            </a:r>
            <a:r>
              <a:rPr lang="zh-CN" altLang="en-US" sz="600" b="0" baseline="0" smtClean="0">
                <a:latin typeface="+mn-ea"/>
                <a:ea typeface="+mn-ea"/>
              </a:rPr>
              <a:t> </a:t>
            </a:r>
            <a:endParaRPr lang="zh-CN" altLang="en-US" sz="600" b="0" baseline="0" dirty="0">
              <a:latin typeface="+mn-ea"/>
              <a:ea typeface="+mn-ea"/>
            </a:endParaRPr>
          </a:p>
        </p:txBody>
      </p:sp>
      <p:sp>
        <p:nvSpPr>
          <p:cNvPr id="4" name="灯片编号占位符 3"/>
          <p:cNvSpPr>
            <a:spLocks noGrp="1"/>
          </p:cNvSpPr>
          <p:nvPr>
            <p:ph type="sldNum" sz="quarter" idx="10"/>
          </p:nvPr>
        </p:nvSpPr>
        <p:spPr/>
        <p:txBody>
          <a:bodyPr/>
          <a:lstStyle/>
          <a:p>
            <a:pPr>
              <a:defRPr/>
            </a:pPr>
            <a:fld id="{E6D77B02-01F8-4324-B756-576ED5494AD6}" type="slidenum">
              <a:rPr lang="en-US" altLang="zh-CN" smtClean="0"/>
              <a:pPr>
                <a:defRPr/>
              </a:pPr>
              <a:t>9</a:t>
            </a:fld>
            <a:endParaRPr lang="en-US" altLang="zh-CN"/>
          </a:p>
        </p:txBody>
      </p:sp>
    </p:spTree>
    <p:extLst>
      <p:ext uri="{BB962C8B-B14F-4D97-AF65-F5344CB8AC3E}">
        <p14:creationId xmlns:p14="http://schemas.microsoft.com/office/powerpoint/2010/main" val="46787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dirty="0"/>
          </a:p>
        </p:txBody>
      </p:sp>
      <p:sp>
        <p:nvSpPr>
          <p:cNvPr id="4" name="灯片编号占位符 3"/>
          <p:cNvSpPr>
            <a:spLocks noGrp="1"/>
          </p:cNvSpPr>
          <p:nvPr>
            <p:ph type="sldNum" sz="quarter" idx="10"/>
          </p:nvPr>
        </p:nvSpPr>
        <p:spPr/>
        <p:txBody>
          <a:bodyPr/>
          <a:lstStyle/>
          <a:p>
            <a:pPr>
              <a:defRPr/>
            </a:pPr>
            <a:fld id="{E6D77B02-01F8-4324-B756-576ED5494AD6}" type="slidenum">
              <a:rPr lang="en-US" altLang="zh-CN" smtClean="0"/>
              <a:pPr>
                <a:defRPr/>
              </a:pPr>
              <a:t>10</a:t>
            </a:fld>
            <a:endParaRPr lang="en-US" altLang="zh-CN"/>
          </a:p>
        </p:txBody>
      </p:sp>
    </p:spTree>
    <p:extLst>
      <p:ext uri="{BB962C8B-B14F-4D97-AF65-F5344CB8AC3E}">
        <p14:creationId xmlns:p14="http://schemas.microsoft.com/office/powerpoint/2010/main" val="2706382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900" b="1" u="none" dirty="0" smtClean="0">
                <a:latin typeface="Times New Roman" panose="02020603050405020304" pitchFamily="18" charset="0"/>
                <a:cs typeface="Times New Roman" panose="02020603050405020304" pitchFamily="18" charset="0"/>
              </a:rPr>
              <a:t>PTR</a:t>
            </a:r>
            <a:r>
              <a:rPr lang="zh-CN" altLang="en-US" sz="900" b="1" u="none" dirty="0" smtClean="0">
                <a:latin typeface="Times New Roman" panose="02020603050405020304" pitchFamily="18" charset="0"/>
                <a:cs typeface="Times New Roman" panose="02020603050405020304" pitchFamily="18" charset="0"/>
              </a:rPr>
              <a:t>：</a:t>
            </a:r>
            <a:r>
              <a:rPr lang="en-US" altLang="zh-CN" sz="900" b="1" u="none" dirty="0" smtClean="0">
                <a:latin typeface="Times New Roman" panose="02020603050405020304" pitchFamily="18" charset="0"/>
                <a:cs typeface="Times New Roman" panose="02020603050405020304" pitchFamily="18" charset="0"/>
              </a:rPr>
              <a:t>pointer</a:t>
            </a:r>
            <a:endParaRPr lang="zh-CN" altLang="en-US" sz="900" b="0" u="none" dirty="0">
              <a:latin typeface="隶书" panose="02010509060101010101" pitchFamily="49" charset="-122"/>
              <a:ea typeface="隶书" panose="020105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E6D77B02-01F8-4324-B756-576ED5494AD6}" type="slidenum">
              <a:rPr lang="en-US" altLang="zh-CN" smtClean="0"/>
              <a:pPr>
                <a:defRPr/>
              </a:pPr>
              <a:t>19</a:t>
            </a:fld>
            <a:endParaRPr lang="en-US" altLang="zh-CN"/>
          </a:p>
        </p:txBody>
      </p:sp>
    </p:spTree>
    <p:extLst>
      <p:ext uri="{BB962C8B-B14F-4D97-AF65-F5344CB8AC3E}">
        <p14:creationId xmlns:p14="http://schemas.microsoft.com/office/powerpoint/2010/main" val="2019727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pPr>
              <a:defRPr/>
            </a:pPr>
            <a:fld id="{E6D77B02-01F8-4324-B756-576ED5494AD6}" type="slidenum">
              <a:rPr lang="en-US" altLang="zh-CN" smtClean="0"/>
              <a:pPr>
                <a:defRPr/>
              </a:pPr>
              <a:t>37</a:t>
            </a:fld>
            <a:endParaRPr lang="en-US" altLang="zh-CN"/>
          </a:p>
        </p:txBody>
      </p:sp>
    </p:spTree>
    <p:extLst>
      <p:ext uri="{BB962C8B-B14F-4D97-AF65-F5344CB8AC3E}">
        <p14:creationId xmlns:p14="http://schemas.microsoft.com/office/powerpoint/2010/main" val="3079916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6D77B02-01F8-4324-B756-576ED5494AD6}" type="slidenum">
              <a:rPr lang="en-US" altLang="zh-CN" smtClean="0"/>
              <a:pPr>
                <a:defRPr/>
              </a:pPr>
              <a:t>51</a:t>
            </a:fld>
            <a:endParaRPr lang="en-US" altLang="zh-CN"/>
          </a:p>
        </p:txBody>
      </p:sp>
    </p:spTree>
    <p:extLst>
      <p:ext uri="{BB962C8B-B14F-4D97-AF65-F5344CB8AC3E}">
        <p14:creationId xmlns:p14="http://schemas.microsoft.com/office/powerpoint/2010/main" val="341372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6D77B02-01F8-4324-B756-576ED5494AD6}" type="slidenum">
              <a:rPr lang="en-US" altLang="zh-CN" smtClean="0"/>
              <a:pPr>
                <a:defRPr/>
              </a:pPr>
              <a:t>53</a:t>
            </a:fld>
            <a:endParaRPr lang="en-US" altLang="zh-CN"/>
          </a:p>
        </p:txBody>
      </p:sp>
    </p:spTree>
    <p:extLst>
      <p:ext uri="{BB962C8B-B14F-4D97-AF65-F5344CB8AC3E}">
        <p14:creationId xmlns:p14="http://schemas.microsoft.com/office/powerpoint/2010/main" val="421123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78838" cy="6173788"/>
            <a:chOff x="0" y="0"/>
            <a:chExt cx="5341" cy="3889"/>
          </a:xfrm>
        </p:grpSpPr>
        <p:sp>
          <p:nvSpPr>
            <p:cNvPr id="5"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pPr>
                <a:defRPr/>
              </a:pPr>
              <a:endParaRPr lang="zh-CN" altLang="en-US">
                <a:ea typeface="宋体" pitchFamily="2" charset="-122"/>
              </a:endParaRPr>
            </a:p>
          </p:txBody>
        </p:sp>
        <p:sp>
          <p:nvSpPr>
            <p:cNvPr id="6"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pPr>
                <a:defRPr/>
              </a:pPr>
              <a:endParaRPr lang="zh-CN" altLang="en-US">
                <a:ea typeface="宋体" pitchFamily="2" charset="-122"/>
              </a:endParaRPr>
            </a:p>
          </p:txBody>
        </p:sp>
        <p:sp>
          <p:nvSpPr>
            <p:cNvPr id="7"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pPr>
                <a:defRPr/>
              </a:pPr>
              <a:endParaRPr lang="zh-CN" altLang="en-US">
                <a:ea typeface="宋体" pitchFamily="2" charset="-122"/>
              </a:endParaRPr>
            </a:p>
          </p:txBody>
        </p:sp>
        <p:sp>
          <p:nvSpPr>
            <p:cNvPr id="8"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pPr>
                <a:defRPr/>
              </a:pPr>
              <a:endParaRPr lang="zh-CN" altLang="en-US">
                <a:ea typeface="宋体" pitchFamily="2" charset="-122"/>
              </a:endParaRPr>
            </a:p>
          </p:txBody>
        </p:sp>
      </p:grpSp>
      <p:sp>
        <p:nvSpPr>
          <p:cNvPr id="172039" name="Rectangle 7"/>
          <p:cNvSpPr>
            <a:spLocks noGrp="1" noChangeArrowheads="1"/>
          </p:cNvSpPr>
          <p:nvPr>
            <p:ph type="ctrTitle" sz="quarter"/>
          </p:nvPr>
        </p:nvSpPr>
        <p:spPr>
          <a:xfrm>
            <a:off x="685800" y="1143000"/>
            <a:ext cx="7772400" cy="1143000"/>
          </a:xfrm>
        </p:spPr>
        <p:txBody>
          <a:bodyPr/>
          <a:lstStyle>
            <a:lvl1pPr>
              <a:defRPr/>
            </a:lvl1pPr>
          </a:lstStyle>
          <a:p>
            <a:r>
              <a:rPr lang="zh-CN" altLang="en-US"/>
              <a:t>单击此处编辑母版标题样式</a:t>
            </a:r>
          </a:p>
        </p:txBody>
      </p:sp>
      <p:sp>
        <p:nvSpPr>
          <p:cNvPr id="172040" name="Rectangle 8"/>
          <p:cNvSpPr>
            <a:spLocks noGrp="1" noChangeArrowheads="1"/>
          </p:cNvSpPr>
          <p:nvPr>
            <p:ph type="subTitle" sz="quarter" idx="1"/>
          </p:nvPr>
        </p:nvSpPr>
        <p:spPr>
          <a:xfrm>
            <a:off x="1371600" y="2819400"/>
            <a:ext cx="6400800" cy="1752600"/>
          </a:xfrm>
        </p:spPr>
        <p:txBody>
          <a:bodyPr/>
          <a:lstStyle>
            <a:lvl1pPr marL="0" indent="0" algn="ctr">
              <a:buFontTx/>
              <a:buNone/>
              <a:defRPr/>
            </a:lvl1pPr>
          </a:lstStyle>
          <a:p>
            <a:r>
              <a:rPr lang="zh-CN" altLang="en-US"/>
              <a:t>单击此处编辑母版副标题样式</a:t>
            </a:r>
          </a:p>
        </p:txBody>
      </p:sp>
      <p:sp>
        <p:nvSpPr>
          <p:cNvPr id="9" name="Rectangle 9"/>
          <p:cNvSpPr>
            <a:spLocks noGrp="1" noChangeArrowheads="1"/>
          </p:cNvSpPr>
          <p:nvPr>
            <p:ph type="dt" sz="quarter" idx="10"/>
          </p:nvPr>
        </p:nvSpPr>
        <p:spPr/>
        <p:txBody>
          <a:bodyPr/>
          <a:lstStyle>
            <a:lvl1pPr>
              <a:defRPr/>
            </a:lvl1pPr>
          </a:lstStyle>
          <a:p>
            <a:pPr>
              <a:defRPr/>
            </a:pPr>
            <a:endParaRPr lang="en-US" altLang="zh-CN"/>
          </a:p>
        </p:txBody>
      </p:sp>
      <p:sp>
        <p:nvSpPr>
          <p:cNvPr id="10" name="Rectangle 10"/>
          <p:cNvSpPr>
            <a:spLocks noGrp="1" noChangeArrowheads="1"/>
          </p:cNvSpPr>
          <p:nvPr>
            <p:ph type="ftr" sz="quarter" idx="11"/>
          </p:nvPr>
        </p:nvSpPr>
        <p:spPr/>
        <p:txBody>
          <a:bodyPr/>
          <a:lstStyle>
            <a:lvl1pPr>
              <a:defRPr/>
            </a:lvl1pPr>
          </a:lstStyle>
          <a:p>
            <a:pPr>
              <a:defRPr/>
            </a:pPr>
            <a:endParaRPr lang="en-US" altLang="zh-CN"/>
          </a:p>
        </p:txBody>
      </p:sp>
      <p:sp>
        <p:nvSpPr>
          <p:cNvPr id="11" name="Rectangle 11"/>
          <p:cNvSpPr>
            <a:spLocks noGrp="1" noChangeArrowheads="1"/>
          </p:cNvSpPr>
          <p:nvPr>
            <p:ph type="sldNum" sz="quarter" idx="12"/>
          </p:nvPr>
        </p:nvSpPr>
        <p:spPr/>
        <p:txBody>
          <a:bodyPr/>
          <a:lstStyle>
            <a:lvl1pPr>
              <a:defRPr/>
            </a:lvl1pPr>
          </a:lstStyle>
          <a:p>
            <a:pPr>
              <a:defRPr/>
            </a:pPr>
            <a:fld id="{CED9FCE8-0966-45D9-AC9B-AB9A6B3A0F71}" type="slidenum">
              <a:rPr lang="en-US" altLang="zh-CN"/>
              <a:pPr>
                <a:defRPr/>
              </a:pPr>
              <a:t>‹#›</a:t>
            </a:fld>
            <a:endParaRPr lang="en-US" altLang="zh-CN"/>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968FC543-788F-4824-8FE9-FC20169B03E9}"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6769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673E6D8C-8232-4C06-8305-A76515083CCF}"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3302FC6E-AA07-4965-88C0-869E51CB4C18}"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B12DD238-E701-4F71-BF7A-DE86CC2591C6}"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E247405D-3BEA-49E0-A576-BBC0D11A5739}" type="slidenum">
              <a:rPr lang="en-US" altLang="zh-CN"/>
              <a:pPr>
                <a:defRPr/>
              </a:pPr>
              <a:t>‹#›</a:t>
            </a:fld>
            <a:endParaRPr lang="en-US" altLang="zh-CN"/>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sldNum" sz="quarter" idx="11"/>
          </p:nvPr>
        </p:nvSpPr>
        <p:spPr>
          <a:ln/>
        </p:spPr>
        <p:txBody>
          <a:bodyPr/>
          <a:lstStyle>
            <a:lvl1pPr>
              <a:defRPr/>
            </a:lvl1pPr>
          </a:lstStyle>
          <a:p>
            <a:pPr>
              <a:defRPr/>
            </a:pPr>
            <a:fld id="{0E0F86C4-0E33-4BC2-98B7-7938DCBDAC60}" type="slidenum">
              <a:rPr lang="en-US" altLang="zh-CN"/>
              <a:pPr>
                <a:defRPr/>
              </a:pPr>
              <a:t>‹#›</a:t>
            </a:fld>
            <a:endParaRPr lang="en-US" altLang="zh-CN"/>
          </a:p>
        </p:txBody>
      </p:sp>
      <p:sp>
        <p:nvSpPr>
          <p:cNvPr id="9"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1"/>
          </p:nvPr>
        </p:nvSpPr>
        <p:spPr>
          <a:ln/>
        </p:spPr>
        <p:txBody>
          <a:bodyPr/>
          <a:lstStyle>
            <a:lvl1pPr>
              <a:defRPr/>
            </a:lvl1pPr>
          </a:lstStyle>
          <a:p>
            <a:pPr>
              <a:defRPr/>
            </a:pPr>
            <a:fld id="{51E7F913-0EC3-48AB-9077-F976019B66E7}" type="slidenum">
              <a:rPr lang="en-US" altLang="zh-CN"/>
              <a:pPr>
                <a:defRPr/>
              </a:pPr>
              <a:t>‹#›</a:t>
            </a:fld>
            <a:endParaRPr lang="en-US" altLang="zh-CN"/>
          </a:p>
        </p:txBody>
      </p:sp>
      <p:sp>
        <p:nvSpPr>
          <p:cNvPr id="5"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sldNum" sz="quarter" idx="11"/>
          </p:nvPr>
        </p:nvSpPr>
        <p:spPr>
          <a:ln/>
        </p:spPr>
        <p:txBody>
          <a:bodyPr/>
          <a:lstStyle>
            <a:lvl1pPr>
              <a:defRPr/>
            </a:lvl1pPr>
          </a:lstStyle>
          <a:p>
            <a:pPr>
              <a:defRPr/>
            </a:pPr>
            <a:fld id="{6EEAFA66-7195-4B11-BCD9-DB9EE0B23D69}" type="slidenum">
              <a:rPr lang="en-US" altLang="zh-CN"/>
              <a:pPr>
                <a:defRPr/>
              </a:pPr>
              <a:t>‹#›</a:t>
            </a:fld>
            <a:endParaRPr lang="en-US" altLang="zh-CN"/>
          </a:p>
        </p:txBody>
      </p:sp>
      <p:sp>
        <p:nvSpPr>
          <p:cNvPr id="4"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65E4DA72-365A-4A51-9767-C4761124FD7A}" type="slidenum">
              <a:rPr lang="en-US" altLang="zh-CN"/>
              <a:pPr>
                <a:defRPr/>
              </a:pPr>
              <a:t>‹#›</a:t>
            </a:fld>
            <a:endParaRPr lang="en-US" altLang="zh-CN"/>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A5E0D630-2186-4467-AD28-EDA16C3A2C1F}" type="slidenum">
              <a:rPr lang="en-US" altLang="zh-CN"/>
              <a:pPr>
                <a:defRPr/>
              </a:pPr>
              <a:t>‹#›</a:t>
            </a:fld>
            <a:endParaRPr lang="en-US" altLang="zh-CN"/>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Horz">
          <a:fgClr>
            <a:schemeClr val="accent1"/>
          </a:fgClr>
          <a:bgClr>
            <a:schemeClr val="bg1"/>
          </a:bgClr>
        </a:patt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478838" cy="6173788"/>
            <a:chOff x="0" y="0"/>
            <a:chExt cx="5341" cy="3889"/>
          </a:xfrm>
        </p:grpSpPr>
        <p:sp>
          <p:nvSpPr>
            <p:cNvPr id="171011"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pPr>
                <a:defRPr/>
              </a:pPr>
              <a:endParaRPr lang="zh-CN" altLang="en-US">
                <a:ea typeface="宋体" pitchFamily="2" charset="-122"/>
              </a:endParaRPr>
            </a:p>
          </p:txBody>
        </p:sp>
        <p:sp>
          <p:nvSpPr>
            <p:cNvPr id="171012"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pPr>
                <a:defRPr/>
              </a:pPr>
              <a:endParaRPr lang="zh-CN" altLang="en-US">
                <a:ea typeface="宋体" pitchFamily="2" charset="-122"/>
              </a:endParaRPr>
            </a:p>
          </p:txBody>
        </p:sp>
        <p:sp>
          <p:nvSpPr>
            <p:cNvPr id="171013"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pPr>
                <a:defRPr/>
              </a:pPr>
              <a:endParaRPr lang="zh-CN" altLang="en-US">
                <a:ea typeface="宋体" pitchFamily="2" charset="-122"/>
              </a:endParaRPr>
            </a:p>
          </p:txBody>
        </p:sp>
        <p:sp>
          <p:nvSpPr>
            <p:cNvPr id="171014"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pPr>
                <a:defRPr/>
              </a:pPr>
              <a:endParaRPr lang="zh-CN" altLang="en-US">
                <a:ea typeface="宋体" pitchFamily="2" charset="-122"/>
              </a:endParaRPr>
            </a:p>
          </p:txBody>
        </p:sp>
      </p:grpSp>
      <p:sp>
        <p:nvSpPr>
          <p:cNvPr id="171015" name="Rectangle 7"/>
          <p:cNvSpPr>
            <a:spLocks noGrp="1" noChangeArrowheads="1"/>
          </p:cNvSpPr>
          <p:nvPr>
            <p:ph type="title"/>
          </p:nvPr>
        </p:nvSpPr>
        <p:spPr bwMode="auto">
          <a:xfrm>
            <a:off x="685800" y="228600"/>
            <a:ext cx="7772400" cy="1219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71016" name="Rectangle 8"/>
          <p:cNvSpPr>
            <a:spLocks noGrp="1" noChangeArrowheads="1"/>
          </p:cNvSpPr>
          <p:nvPr>
            <p:ph type="body" idx="1"/>
          </p:nvPr>
        </p:nvSpPr>
        <p:spPr bwMode="auto">
          <a:xfrm>
            <a:off x="685800" y="18288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1017" name="Rectangle 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ea typeface="宋体" pitchFamily="2" charset="-122"/>
              </a:defRPr>
            </a:lvl1pPr>
          </a:lstStyle>
          <a:p>
            <a:pPr>
              <a:defRPr/>
            </a:pPr>
            <a:endParaRPr lang="en-US" altLang="zh-CN"/>
          </a:p>
        </p:txBody>
      </p:sp>
      <p:sp>
        <p:nvSpPr>
          <p:cNvPr id="171018" name="Rectangle 1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ea typeface="宋体" pitchFamily="2" charset="-122"/>
              </a:defRPr>
            </a:lvl1pPr>
          </a:lstStyle>
          <a:p>
            <a:pPr>
              <a:defRPr/>
            </a:pPr>
            <a:fld id="{3CB68FA8-6CB5-4AF0-B898-BA9394A94DE7}" type="slidenum">
              <a:rPr lang="en-US" altLang="zh-CN"/>
              <a:pPr>
                <a:defRPr/>
              </a:pPr>
              <a:t>‹#›</a:t>
            </a:fld>
            <a:endParaRPr lang="en-US" altLang="zh-CN"/>
          </a:p>
        </p:txBody>
      </p:sp>
      <p:sp>
        <p:nvSpPr>
          <p:cNvPr id="171019" name="Rectangle 1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919"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transition spd="slow">
    <p:randomBar dir="ver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188913"/>
            <a:ext cx="7772400" cy="752475"/>
          </a:xfrm>
        </p:spPr>
        <p:txBody>
          <a:bodyPr/>
          <a:lstStyle/>
          <a:p>
            <a:pPr eaLnBrk="1" hangingPunct="1">
              <a:defRPr/>
            </a:pPr>
            <a:r>
              <a:rPr lang="zh-CN" altLang="en-US" sz="4000" dirty="0" smtClean="0">
                <a:latin typeface="隶书" panose="02010509060101010101" pitchFamily="49" charset="-122"/>
                <a:ea typeface="隶书" panose="02010509060101010101" pitchFamily="49" charset="-122"/>
              </a:rPr>
              <a:t>汇编语言程序设计</a:t>
            </a:r>
          </a:p>
        </p:txBody>
      </p:sp>
      <p:sp>
        <p:nvSpPr>
          <p:cNvPr id="176135" name="Rectangle 7"/>
          <p:cNvSpPr>
            <a:spLocks noChangeArrowheads="1"/>
          </p:cNvSpPr>
          <p:nvPr/>
        </p:nvSpPr>
        <p:spPr bwMode="auto">
          <a:xfrm>
            <a:off x="468313" y="949325"/>
            <a:ext cx="7772400" cy="534988"/>
          </a:xfrm>
          <a:prstGeom prst="rect">
            <a:avLst/>
          </a:prstGeom>
          <a:noFill/>
          <a:ln w="9525">
            <a:noFill/>
            <a:miter lim="800000"/>
            <a:headEnd/>
            <a:tailEnd/>
          </a:ln>
          <a:effectLst/>
        </p:spPr>
        <p:txBody>
          <a:bodyPr lIns="92075" tIns="46038" rIns="92075" bIns="46038" anchor="ctr"/>
          <a:lstStyle/>
          <a:p>
            <a:pPr>
              <a:defRPr/>
            </a:pPr>
            <a:r>
              <a:rPr lang="zh-CN" altLang="en-US"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计算机</a:t>
            </a:r>
            <a:r>
              <a:rPr lang="zh-CN" altLang="en-US" sz="36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语言概述</a:t>
            </a:r>
          </a:p>
        </p:txBody>
      </p:sp>
      <p:sp>
        <p:nvSpPr>
          <p:cNvPr id="3076" name="Rectangle 11"/>
          <p:cNvSpPr>
            <a:spLocks noChangeArrowheads="1"/>
          </p:cNvSpPr>
          <p:nvPr/>
        </p:nvSpPr>
        <p:spPr bwMode="auto">
          <a:xfrm>
            <a:off x="714375" y="4357688"/>
            <a:ext cx="7920038" cy="1754187"/>
          </a:xfrm>
          <a:prstGeom prst="rect">
            <a:avLst/>
          </a:prstGeom>
          <a:noFill/>
          <a:ln w="9525">
            <a:noFill/>
            <a:miter lim="800000"/>
            <a:headEnd/>
            <a:tailEnd/>
          </a:ln>
        </p:spPr>
        <p:txBody>
          <a:bodyPr>
            <a:spAutoFit/>
          </a:bodyPr>
          <a:lstStyle/>
          <a:p>
            <a:pPr>
              <a:lnSpc>
                <a:spcPct val="90000"/>
              </a:lnSpc>
              <a:buFont typeface="Wingdings" pitchFamily="2" charset="2"/>
              <a:buChar char="Ø"/>
            </a:pPr>
            <a:r>
              <a:rPr lang="zh-CN" altLang="en-US" sz="2400">
                <a:latin typeface="隶书" pitchFamily="49" charset="-122"/>
                <a:ea typeface="隶书" pitchFamily="49" charset="-122"/>
              </a:rPr>
              <a:t> 机器语言：计算机</a:t>
            </a:r>
            <a:r>
              <a:rPr lang="zh-CN" altLang="en-US" sz="2400">
                <a:solidFill>
                  <a:srgbClr val="0000FF"/>
                </a:solidFill>
                <a:latin typeface="隶书" pitchFamily="49" charset="-122"/>
                <a:ea typeface="隶书" pitchFamily="49" charset="-122"/>
              </a:rPr>
              <a:t>唯一</a:t>
            </a:r>
            <a:r>
              <a:rPr lang="zh-CN" altLang="en-US" sz="2400">
                <a:latin typeface="隶书" pitchFamily="49" charset="-122"/>
                <a:ea typeface="隶书" pitchFamily="49" charset="-122"/>
              </a:rPr>
              <a:t>能够直接理解的语言。</a:t>
            </a:r>
            <a:endParaRPr lang="en-US" altLang="zh-CN" sz="2400">
              <a:latin typeface="隶书" pitchFamily="49" charset="-122"/>
              <a:ea typeface="隶书" pitchFamily="49" charset="-122"/>
            </a:endParaRPr>
          </a:p>
          <a:p>
            <a:pPr>
              <a:lnSpc>
                <a:spcPct val="90000"/>
              </a:lnSpc>
              <a:buFont typeface="Wingdings" pitchFamily="2" charset="2"/>
              <a:buChar char="Ø"/>
            </a:pPr>
            <a:endParaRPr lang="en-US" altLang="zh-CN" sz="2400">
              <a:latin typeface="隶书" pitchFamily="49" charset="-122"/>
              <a:ea typeface="隶书" pitchFamily="49" charset="-122"/>
            </a:endParaRPr>
          </a:p>
          <a:p>
            <a:pPr>
              <a:lnSpc>
                <a:spcPct val="90000"/>
              </a:lnSpc>
              <a:buFont typeface="Wingdings" pitchFamily="2" charset="2"/>
              <a:buChar char="Ø"/>
            </a:pPr>
            <a:r>
              <a:rPr lang="en-US" altLang="zh-CN" sz="2400">
                <a:latin typeface="隶书" pitchFamily="49" charset="-122"/>
                <a:ea typeface="隶书" pitchFamily="49" charset="-122"/>
              </a:rPr>
              <a:t> </a:t>
            </a:r>
            <a:r>
              <a:rPr lang="zh-CN" altLang="en-US" sz="2400">
                <a:latin typeface="隶书" pitchFamily="49" charset="-122"/>
                <a:ea typeface="隶书" pitchFamily="49" charset="-122"/>
              </a:rPr>
              <a:t>汇编语言：机器语言的</a:t>
            </a:r>
            <a:r>
              <a:rPr lang="zh-CN" altLang="en-US" sz="2400">
                <a:solidFill>
                  <a:srgbClr val="0000FF"/>
                </a:solidFill>
                <a:latin typeface="隶书" pitchFamily="49" charset="-122"/>
                <a:ea typeface="隶书" pitchFamily="49" charset="-122"/>
              </a:rPr>
              <a:t>符号（助记符）</a:t>
            </a:r>
            <a:r>
              <a:rPr lang="zh-CN" altLang="en-US" sz="2400">
                <a:latin typeface="隶书" pitchFamily="49" charset="-122"/>
                <a:ea typeface="隶书" pitchFamily="49" charset="-122"/>
              </a:rPr>
              <a:t>表示语言。</a:t>
            </a:r>
            <a:endParaRPr lang="en-US" altLang="zh-CN" sz="2400">
              <a:latin typeface="隶书" pitchFamily="49" charset="-122"/>
              <a:ea typeface="隶书" pitchFamily="49" charset="-122"/>
            </a:endParaRPr>
          </a:p>
          <a:p>
            <a:pPr>
              <a:lnSpc>
                <a:spcPct val="90000"/>
              </a:lnSpc>
              <a:buFont typeface="Wingdings" pitchFamily="2" charset="2"/>
              <a:buChar char="Ø"/>
            </a:pPr>
            <a:endParaRPr lang="en-US" altLang="zh-CN" sz="2400">
              <a:latin typeface="隶书" pitchFamily="49" charset="-122"/>
              <a:ea typeface="隶书" pitchFamily="49" charset="-122"/>
            </a:endParaRPr>
          </a:p>
          <a:p>
            <a:pPr>
              <a:lnSpc>
                <a:spcPct val="90000"/>
              </a:lnSpc>
              <a:buFont typeface="Wingdings" pitchFamily="2" charset="2"/>
              <a:buChar char="Ø"/>
            </a:pPr>
            <a:r>
              <a:rPr lang="en-US" altLang="zh-CN" sz="2400">
                <a:latin typeface="隶书" pitchFamily="49" charset="-122"/>
                <a:ea typeface="隶书" pitchFamily="49" charset="-122"/>
              </a:rPr>
              <a:t> </a:t>
            </a:r>
            <a:r>
              <a:rPr lang="zh-CN" altLang="en-US" sz="2400">
                <a:latin typeface="隶书" pitchFamily="49" charset="-122"/>
                <a:ea typeface="隶书" pitchFamily="49" charset="-122"/>
              </a:rPr>
              <a:t>高级语言：最接近人类</a:t>
            </a:r>
            <a:r>
              <a:rPr lang="zh-CN" altLang="en-US" sz="2400">
                <a:solidFill>
                  <a:srgbClr val="0000FF"/>
                </a:solidFill>
                <a:latin typeface="隶书" pitchFamily="49" charset="-122"/>
                <a:ea typeface="隶书" pitchFamily="49" charset="-122"/>
              </a:rPr>
              <a:t>自然语言</a:t>
            </a:r>
            <a:r>
              <a:rPr lang="zh-CN" altLang="en-US" sz="2400">
                <a:latin typeface="隶书" pitchFamily="49" charset="-122"/>
                <a:ea typeface="隶书" pitchFamily="49" charset="-122"/>
              </a:rPr>
              <a:t>和</a:t>
            </a:r>
            <a:r>
              <a:rPr lang="zh-CN" altLang="en-US" sz="2400">
                <a:solidFill>
                  <a:srgbClr val="0000FF"/>
                </a:solidFill>
                <a:latin typeface="隶书" pitchFamily="49" charset="-122"/>
                <a:ea typeface="隶书" pitchFamily="49" charset="-122"/>
              </a:rPr>
              <a:t>数学表达式</a:t>
            </a:r>
            <a:r>
              <a:rPr lang="zh-CN" altLang="en-US" sz="2400">
                <a:latin typeface="隶书" pitchFamily="49" charset="-122"/>
                <a:ea typeface="隶书" pitchFamily="49" charset="-122"/>
              </a:rPr>
              <a:t>的语言。</a:t>
            </a:r>
          </a:p>
        </p:txBody>
      </p:sp>
      <p:sp>
        <p:nvSpPr>
          <p:cNvPr id="3077" name="Rectangle 4"/>
          <p:cNvSpPr>
            <a:spLocks noChangeArrowheads="1"/>
          </p:cNvSpPr>
          <p:nvPr/>
        </p:nvSpPr>
        <p:spPr bwMode="auto">
          <a:xfrm>
            <a:off x="1543050" y="1679575"/>
            <a:ext cx="5743575" cy="2678113"/>
          </a:xfrm>
          <a:prstGeom prst="rect">
            <a:avLst/>
          </a:prstGeom>
          <a:noFill/>
          <a:ln w="9525">
            <a:noFill/>
            <a:miter lim="800000"/>
            <a:headEnd/>
            <a:tailEnd/>
          </a:ln>
        </p:spPr>
        <p:txBody>
          <a:bodyPr>
            <a:spAutoFit/>
          </a:bodyPr>
          <a:lstStyle/>
          <a:p>
            <a:r>
              <a:rPr lang="zh-CN" altLang="en-US" sz="2400">
                <a:latin typeface="隶书" pitchFamily="49" charset="-122"/>
                <a:ea typeface="隶书" pitchFamily="49" charset="-122"/>
              </a:rPr>
              <a:t>机器语言      汇编语言      高级语言</a:t>
            </a:r>
          </a:p>
          <a:p>
            <a:r>
              <a:rPr lang="zh-CN" altLang="en-US" sz="2400">
                <a:latin typeface="隶书" pitchFamily="49" charset="-122"/>
                <a:ea typeface="隶书" pitchFamily="49" charset="-122"/>
              </a:rPr>
              <a:t>  </a:t>
            </a:r>
            <a:r>
              <a:rPr lang="en-US" altLang="zh-CN" sz="2400">
                <a:latin typeface="Arial" charset="0"/>
                <a:ea typeface="隶书" pitchFamily="49" charset="-122"/>
              </a:rPr>
              <a:t>……</a:t>
            </a:r>
            <a:r>
              <a:rPr lang="en-US" altLang="zh-CN" sz="2400">
                <a:latin typeface="隶书" pitchFamily="49" charset="-122"/>
                <a:ea typeface="隶书" pitchFamily="49" charset="-122"/>
              </a:rPr>
              <a:t>        </a:t>
            </a:r>
            <a:r>
              <a:rPr lang="en-US" altLang="zh-CN" sz="2400">
                <a:latin typeface="Arial" charset="0"/>
                <a:ea typeface="隶书" pitchFamily="49" charset="-122"/>
              </a:rPr>
              <a:t>……</a:t>
            </a:r>
            <a:r>
              <a:rPr lang="en-US" altLang="zh-CN" sz="2400">
                <a:latin typeface="隶书" pitchFamily="49" charset="-122"/>
                <a:ea typeface="隶书" pitchFamily="49" charset="-122"/>
              </a:rPr>
              <a:t>            </a:t>
            </a:r>
            <a:r>
              <a:rPr lang="en-US" altLang="zh-CN" sz="2400">
                <a:latin typeface="Arial" charset="0"/>
                <a:ea typeface="隶书" pitchFamily="49" charset="-122"/>
              </a:rPr>
              <a:t>……</a:t>
            </a:r>
            <a:endParaRPr lang="en-US" altLang="zh-CN" sz="2400">
              <a:latin typeface="隶书" pitchFamily="49" charset="-122"/>
              <a:ea typeface="隶书" pitchFamily="49" charset="-122"/>
            </a:endParaRPr>
          </a:p>
          <a:p>
            <a:r>
              <a:rPr lang="en-US" altLang="zh-CN" sz="2400">
                <a:latin typeface="隶书" pitchFamily="49" charset="-122"/>
                <a:ea typeface="隶书" pitchFamily="49" charset="-122"/>
              </a:rPr>
              <a:t>  B009        MOV AL,09       a=9</a:t>
            </a:r>
          </a:p>
          <a:p>
            <a:r>
              <a:rPr lang="en-US" altLang="zh-CN" sz="2400">
                <a:latin typeface="隶书" pitchFamily="49" charset="-122"/>
                <a:ea typeface="隶书" pitchFamily="49" charset="-122"/>
              </a:rPr>
              <a:t>  B306        MOV BL,06       b=6</a:t>
            </a:r>
          </a:p>
          <a:p>
            <a:r>
              <a:rPr lang="en-US" altLang="zh-CN" sz="2400">
                <a:latin typeface="隶书" pitchFamily="49" charset="-122"/>
                <a:ea typeface="隶书" pitchFamily="49" charset="-122"/>
              </a:rPr>
              <a:t>  00D8        ADD AL,BL       c=a+b</a:t>
            </a:r>
          </a:p>
          <a:p>
            <a:r>
              <a:rPr lang="en-US" altLang="zh-CN" sz="2400">
                <a:latin typeface="隶书" pitchFamily="49" charset="-122"/>
                <a:ea typeface="隶书" pitchFamily="49" charset="-122"/>
              </a:rPr>
              <a:t>  88C1        MOV CL,AL       </a:t>
            </a:r>
            <a:r>
              <a:rPr lang="en-US" altLang="zh-CN" sz="2400">
                <a:latin typeface="Arial" charset="0"/>
                <a:ea typeface="隶书" pitchFamily="49" charset="-122"/>
              </a:rPr>
              <a:t>……</a:t>
            </a:r>
            <a:endParaRPr lang="en-US" altLang="zh-CN" sz="2400">
              <a:latin typeface="隶书" pitchFamily="49" charset="-122"/>
              <a:ea typeface="隶书" pitchFamily="49" charset="-122"/>
            </a:endParaRPr>
          </a:p>
          <a:p>
            <a:r>
              <a:rPr lang="en-US" altLang="zh-CN" sz="2400">
                <a:latin typeface="隶书" pitchFamily="49" charset="-122"/>
                <a:ea typeface="隶书" pitchFamily="49" charset="-122"/>
              </a:rPr>
              <a:t>  </a:t>
            </a:r>
            <a:r>
              <a:rPr lang="en-US" altLang="zh-CN" sz="2400">
                <a:latin typeface="Arial" charset="0"/>
                <a:ea typeface="隶书" pitchFamily="49" charset="-122"/>
              </a:rPr>
              <a:t>……</a:t>
            </a:r>
            <a:r>
              <a:rPr lang="en-US" altLang="zh-CN" sz="2400">
                <a:latin typeface="隶书" pitchFamily="49" charset="-122"/>
                <a:ea typeface="隶书" pitchFamily="49" charset="-122"/>
              </a:rPr>
              <a:t>        </a:t>
            </a:r>
            <a:r>
              <a:rPr lang="en-US" altLang="zh-CN" sz="2400">
                <a:latin typeface="Arial" charset="0"/>
                <a:ea typeface="隶书" pitchFamily="49" charset="-122"/>
              </a:rPr>
              <a:t>……</a:t>
            </a:r>
            <a:endParaRPr lang="en-US" altLang="zh-CN" sz="240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ChangeArrowheads="1"/>
          </p:cNvSpPr>
          <p:nvPr/>
        </p:nvSpPr>
        <p:spPr bwMode="auto">
          <a:xfrm>
            <a:off x="395288" y="488950"/>
            <a:ext cx="6188075" cy="576263"/>
          </a:xfrm>
          <a:prstGeom prst="rect">
            <a:avLst/>
          </a:prstGeom>
          <a:noFill/>
          <a:ln w="9525">
            <a:noFill/>
            <a:miter lim="800000"/>
            <a:headEnd/>
            <a:tailEnd/>
          </a:ln>
          <a:effectLst/>
        </p:spPr>
        <p:txBody>
          <a:bodyPr lIns="92075" tIns="46038" rIns="92075" bIns="46038" anchor="ctr"/>
          <a:lstStyle/>
          <a:p>
            <a:pPr>
              <a:defRPr/>
            </a:pP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二、汇编语言</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语句格式</a:t>
            </a:r>
          </a:p>
        </p:txBody>
      </p:sp>
      <p:sp>
        <p:nvSpPr>
          <p:cNvPr id="424963" name="Rectangle 3"/>
          <p:cNvSpPr>
            <a:spLocks noChangeArrowheads="1"/>
          </p:cNvSpPr>
          <p:nvPr/>
        </p:nvSpPr>
        <p:spPr bwMode="auto">
          <a:xfrm>
            <a:off x="468313" y="1279525"/>
            <a:ext cx="8064500" cy="5262563"/>
          </a:xfrm>
          <a:prstGeom prst="rect">
            <a:avLst/>
          </a:prstGeom>
          <a:noFill/>
          <a:ln w="9525">
            <a:noFill/>
            <a:miter lim="800000"/>
            <a:headEnd/>
            <a:tailEnd/>
          </a:ln>
          <a:effectLst/>
        </p:spPr>
        <p:txBody>
          <a:bodyPr>
            <a:spAutoFit/>
          </a:bodyPr>
          <a:lstStyle/>
          <a:p>
            <a:pPr>
              <a:defRPr/>
            </a:pP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指令语句</a:t>
            </a:r>
            <a:endPar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endParaRPr>
          </a:p>
          <a:p>
            <a:pPr>
              <a:defRPr/>
            </a:pPr>
            <a:r>
              <a:rPr lang="zh-CN" altLang="en-US" sz="2400" dirty="0">
                <a:latin typeface="隶书" pitchFamily="49" charset="-122"/>
                <a:ea typeface="隶书" pitchFamily="49" charset="-122"/>
              </a:rPr>
              <a:t>    每条指令语句与机器代码一一对应。汇编时会产生可供计算机执行的目标代码，其指令格式由四个部分组成：</a:t>
            </a:r>
          </a:p>
          <a:p>
            <a:pPr>
              <a:defRPr/>
            </a:pPr>
            <a:r>
              <a:rPr lang="zh-CN" altLang="en-US" sz="2400" dirty="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a:t>
            </a:r>
            <a:r>
              <a:rPr lang="zh-CN" altLang="en-US" sz="2400" b="1" dirty="0">
                <a:effectLst>
                  <a:outerShdw blurRad="38100" dist="38100" dir="2700000" algn="tl">
                    <a:srgbClr val="C0C0C0"/>
                  </a:outerShdw>
                </a:effectLst>
                <a:latin typeface="隶书" pitchFamily="49" charset="-122"/>
                <a:ea typeface="隶书" pitchFamily="49" charset="-122"/>
              </a:rPr>
              <a:t>标号</a:t>
            </a:r>
            <a:r>
              <a:rPr lang="en-US" altLang="zh-CN" sz="2400" b="1" dirty="0">
                <a:effectLst>
                  <a:outerShdw blurRad="38100" dist="38100" dir="2700000" algn="tl">
                    <a:srgbClr val="C0C0C0"/>
                  </a:outerShdw>
                </a:effectLst>
                <a:latin typeface="隶书" pitchFamily="49" charset="-122"/>
                <a:ea typeface="隶书" pitchFamily="49" charset="-122"/>
              </a:rPr>
              <a:t>:] [</a:t>
            </a:r>
            <a:r>
              <a:rPr lang="zh-CN" altLang="en-US" sz="2400" b="1" dirty="0">
                <a:effectLst>
                  <a:outerShdw blurRad="38100" dist="38100" dir="2700000" algn="tl">
                    <a:srgbClr val="C0C0C0"/>
                  </a:outerShdw>
                </a:effectLst>
                <a:latin typeface="隶书" pitchFamily="49" charset="-122"/>
                <a:ea typeface="隶书" pitchFamily="49" charset="-122"/>
              </a:rPr>
              <a:t>前缀</a:t>
            </a:r>
            <a:r>
              <a:rPr lang="en-US" altLang="zh-CN" sz="2400" b="1" dirty="0">
                <a:effectLst>
                  <a:outerShdw blurRad="38100" dist="38100" dir="2700000" algn="tl">
                    <a:srgbClr val="C0C0C0"/>
                  </a:outerShdw>
                </a:effectLst>
                <a:latin typeface="隶书" pitchFamily="49" charset="-122"/>
                <a:ea typeface="隶书" pitchFamily="49" charset="-122"/>
              </a:rPr>
              <a:t>] </a:t>
            </a:r>
            <a:r>
              <a:rPr lang="zh-CN" altLang="en-US" sz="2400" b="1" dirty="0">
                <a:effectLst>
                  <a:outerShdw blurRad="38100" dist="38100" dir="2700000" algn="tl">
                    <a:srgbClr val="C0C0C0"/>
                  </a:outerShdw>
                </a:effectLst>
                <a:latin typeface="隶书" pitchFamily="49" charset="-122"/>
                <a:ea typeface="隶书" pitchFamily="49" charset="-122"/>
              </a:rPr>
              <a:t>助记符 </a:t>
            </a:r>
            <a:r>
              <a:rPr lang="en-US" altLang="zh-CN" sz="2400" b="1" dirty="0">
                <a:effectLst>
                  <a:outerShdw blurRad="38100" dist="38100" dir="2700000" algn="tl">
                    <a:srgbClr val="C0C0C0"/>
                  </a:outerShdw>
                </a:effectLst>
                <a:latin typeface="隶书" pitchFamily="49" charset="-122"/>
                <a:ea typeface="隶书" pitchFamily="49" charset="-122"/>
              </a:rPr>
              <a:t>[</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操作数</a:t>
            </a:r>
            <a:r>
              <a:rPr lang="en-US" altLang="zh-CN" sz="2400" b="1" dirty="0">
                <a:effectLst>
                  <a:outerShdw blurRad="38100" dist="38100" dir="2700000" algn="tl">
                    <a:srgbClr val="C0C0C0"/>
                  </a:outerShdw>
                </a:effectLst>
                <a:latin typeface="隶书" pitchFamily="49" charset="-122"/>
                <a:ea typeface="隶书" pitchFamily="49" charset="-122"/>
              </a:rPr>
              <a:t>] [</a:t>
            </a:r>
            <a:r>
              <a:rPr lang="zh-CN" altLang="en-US" sz="2400" b="1" dirty="0">
                <a:effectLst>
                  <a:outerShdw blurRad="38100" dist="38100" dir="2700000" algn="tl">
                    <a:srgbClr val="C0C0C0"/>
                  </a:outerShdw>
                </a:effectLst>
                <a:latin typeface="隶书" pitchFamily="49" charset="-122"/>
                <a:ea typeface="隶书" pitchFamily="49" charset="-122"/>
              </a:rPr>
              <a:t>；注释</a:t>
            </a:r>
            <a:r>
              <a:rPr lang="en-US" altLang="zh-CN" sz="2400" b="1" dirty="0">
                <a:effectLst>
                  <a:outerShdw blurRad="38100" dist="38100" dir="2700000" algn="tl">
                    <a:srgbClr val="C0C0C0"/>
                  </a:outerShdw>
                </a:effectLst>
                <a:latin typeface="隶书" pitchFamily="49" charset="-122"/>
                <a:ea typeface="隶书" pitchFamily="49" charset="-122"/>
              </a:rPr>
              <a:t>]</a:t>
            </a:r>
          </a:p>
          <a:p>
            <a:pPr>
              <a:buClr>
                <a:schemeClr val="accent1"/>
              </a:buClr>
              <a:buSzPct val="85000"/>
              <a:buFont typeface="Wingdings" pitchFamily="2" charset="2"/>
              <a:buNone/>
              <a:defRPr/>
            </a:pPr>
            <a:endParaRPr lang="en-US" altLang="zh-CN" sz="2400" dirty="0">
              <a:solidFill>
                <a:srgbClr val="CC3300"/>
              </a:solidFill>
              <a:latin typeface="隶书" pitchFamily="49" charset="-122"/>
              <a:ea typeface="隶书" pitchFamily="49" charset="-122"/>
            </a:endParaRPr>
          </a:p>
          <a:p>
            <a:pPr>
              <a:buClr>
                <a:schemeClr val="accent1"/>
              </a:buClr>
              <a:buSzPct val="85000"/>
              <a:buFont typeface="Wingdings" pitchFamily="2" charset="2"/>
              <a:buNone/>
              <a:defRPr/>
            </a:pPr>
            <a:r>
              <a:rPr lang="zh-CN" altLang="en-US" sz="2400" dirty="0">
                <a:latin typeface="隶书" pitchFamily="49" charset="-122"/>
                <a:ea typeface="隶书" pitchFamily="49" charset="-122"/>
              </a:rPr>
              <a:t>标号：</a:t>
            </a:r>
            <a:r>
              <a:rPr lang="zh-CN" altLang="en-US" sz="2400" dirty="0">
                <a:solidFill>
                  <a:srgbClr val="CC3300"/>
                </a:solidFill>
                <a:latin typeface="隶书" pitchFamily="49" charset="-122"/>
                <a:ea typeface="隶书" pitchFamily="49" charset="-122"/>
              </a:rPr>
              <a:t>可有可无，以</a:t>
            </a:r>
            <a:r>
              <a:rPr lang="en-US" altLang="zh-CN" sz="2400" dirty="0">
                <a:solidFill>
                  <a:srgbClr val="CC3300"/>
                </a:solidFill>
                <a:latin typeface="隶书" pitchFamily="49" charset="-122"/>
                <a:ea typeface="隶书" pitchFamily="49" charset="-122"/>
              </a:rPr>
              <a:t>:</a:t>
            </a:r>
            <a:r>
              <a:rPr lang="zh-CN" altLang="en-US" sz="2400" dirty="0">
                <a:solidFill>
                  <a:srgbClr val="CC3300"/>
                </a:solidFill>
                <a:latin typeface="隶书" pitchFamily="49" charset="-122"/>
                <a:ea typeface="隶书" pitchFamily="49" charset="-122"/>
              </a:rPr>
              <a:t>结尾，表示指令第一个字节地址。</a:t>
            </a:r>
          </a:p>
          <a:p>
            <a:pPr>
              <a:buClr>
                <a:schemeClr val="accent1"/>
              </a:buClr>
              <a:buSzPct val="85000"/>
              <a:buFont typeface="Wingdings" pitchFamily="2" charset="2"/>
              <a:buNone/>
              <a:defRPr/>
            </a:pPr>
            <a:r>
              <a:rPr lang="zh-CN" altLang="en-US" sz="2400" dirty="0">
                <a:latin typeface="隶书" pitchFamily="49" charset="-122"/>
                <a:ea typeface="隶书" pitchFamily="49" charset="-122"/>
              </a:rPr>
              <a:t>助记符：</a:t>
            </a:r>
            <a:r>
              <a:rPr lang="zh-CN" altLang="en-US" sz="2400" dirty="0">
                <a:solidFill>
                  <a:srgbClr val="CC3300"/>
                </a:solidFill>
                <a:latin typeface="隶书" pitchFamily="49" charset="-122"/>
                <a:ea typeface="隶书" pitchFamily="49" charset="-122"/>
              </a:rPr>
              <a:t>指令的操作码，有的指令可加</a:t>
            </a:r>
            <a:r>
              <a:rPr lang="zh-CN" altLang="en-US" sz="2400" dirty="0">
                <a:solidFill>
                  <a:srgbClr val="CC3300"/>
                </a:solidFill>
                <a:latin typeface="Arial"/>
                <a:ea typeface="隶书" pitchFamily="49" charset="-122"/>
              </a:rPr>
              <a:t>“</a:t>
            </a:r>
            <a:r>
              <a:rPr lang="zh-CN" altLang="en-US" sz="2400" dirty="0">
                <a:solidFill>
                  <a:srgbClr val="CC3300"/>
                </a:solidFill>
                <a:latin typeface="隶书" pitchFamily="49" charset="-122"/>
                <a:ea typeface="隶书" pitchFamily="49" charset="-122"/>
              </a:rPr>
              <a:t>前缀</a:t>
            </a:r>
            <a:r>
              <a:rPr lang="zh-CN" altLang="en-US" sz="2400" dirty="0">
                <a:solidFill>
                  <a:srgbClr val="CC3300"/>
                </a:solidFill>
                <a:latin typeface="Arial"/>
                <a:ea typeface="隶书" pitchFamily="49" charset="-122"/>
              </a:rPr>
              <a:t>”</a:t>
            </a:r>
            <a:r>
              <a:rPr lang="zh-CN" altLang="en-US" sz="2400" dirty="0">
                <a:solidFill>
                  <a:srgbClr val="CC3300"/>
                </a:solidFill>
                <a:latin typeface="隶书" pitchFamily="49" charset="-122"/>
                <a:ea typeface="隶书" pitchFamily="49" charset="-122"/>
              </a:rPr>
              <a:t>。</a:t>
            </a:r>
          </a:p>
          <a:p>
            <a:pPr>
              <a:buClr>
                <a:schemeClr val="accent1"/>
              </a:buClr>
              <a:buSzPct val="85000"/>
              <a:buFont typeface="Wingdings" pitchFamily="2" charset="2"/>
              <a:buNone/>
              <a:defRPr/>
            </a:pPr>
            <a:r>
              <a:rPr lang="zh-CN" altLang="en-US" sz="2400" dirty="0">
                <a:latin typeface="隶书" pitchFamily="49" charset="-122"/>
                <a:ea typeface="隶书" pitchFamily="49" charset="-122"/>
              </a:rPr>
              <a:t>操作数：</a:t>
            </a:r>
            <a:r>
              <a:rPr lang="zh-CN" altLang="en-US" sz="2400" dirty="0">
                <a:solidFill>
                  <a:srgbClr val="CC3300"/>
                </a:solidFill>
                <a:latin typeface="隶书" pitchFamily="49" charset="-122"/>
                <a:ea typeface="隶书" pitchFamily="49" charset="-122"/>
              </a:rPr>
              <a:t>多操作数时用</a:t>
            </a:r>
            <a:r>
              <a:rPr lang="zh-CN" altLang="en-US" sz="2400" dirty="0">
                <a:solidFill>
                  <a:srgbClr val="CC3300"/>
                </a:solidFill>
                <a:latin typeface="Arial"/>
                <a:ea typeface="隶书" pitchFamily="49" charset="-122"/>
              </a:rPr>
              <a:t>“，”</a:t>
            </a:r>
            <a:r>
              <a:rPr lang="zh-CN" altLang="en-US" sz="2400" dirty="0">
                <a:solidFill>
                  <a:srgbClr val="CC3300"/>
                </a:solidFill>
                <a:latin typeface="隶书" pitchFamily="49" charset="-122"/>
                <a:ea typeface="隶书" pitchFamily="49" charset="-122"/>
              </a:rPr>
              <a:t>隔开，前目标后源。</a:t>
            </a:r>
          </a:p>
          <a:p>
            <a:pPr>
              <a:buClr>
                <a:schemeClr val="accent1"/>
              </a:buClr>
              <a:buSzPct val="85000"/>
              <a:buFont typeface="Wingdings" pitchFamily="2" charset="2"/>
              <a:buNone/>
              <a:defRPr/>
            </a:pPr>
            <a:r>
              <a:rPr lang="zh-CN" altLang="en-US" sz="2400" dirty="0">
                <a:latin typeface="隶书" pitchFamily="49" charset="-122"/>
                <a:ea typeface="隶书" pitchFamily="49" charset="-122"/>
              </a:rPr>
              <a:t>注释：</a:t>
            </a:r>
            <a:r>
              <a:rPr lang="zh-CN" altLang="en-US" sz="2400" dirty="0">
                <a:solidFill>
                  <a:srgbClr val="CC3300"/>
                </a:solidFill>
                <a:latin typeface="隶书" pitchFamily="49" charset="-122"/>
                <a:ea typeface="隶书" pitchFamily="49" charset="-122"/>
              </a:rPr>
              <a:t>由</a:t>
            </a:r>
            <a:r>
              <a:rPr lang="zh-CN" altLang="en-US" sz="2400" dirty="0">
                <a:solidFill>
                  <a:srgbClr val="CC3300"/>
                </a:solidFill>
                <a:latin typeface="Arial"/>
                <a:ea typeface="隶书" pitchFamily="49" charset="-122"/>
              </a:rPr>
              <a:t>“</a:t>
            </a:r>
            <a:r>
              <a:rPr lang="zh-CN" altLang="en-US" sz="2400" dirty="0">
                <a:solidFill>
                  <a:srgbClr val="CC3300"/>
                </a:solidFill>
                <a:latin typeface="隶书" pitchFamily="49" charset="-122"/>
                <a:ea typeface="隶书" pitchFamily="49" charset="-122"/>
              </a:rPr>
              <a:t>；</a:t>
            </a:r>
            <a:r>
              <a:rPr lang="zh-CN" altLang="en-US" sz="2400" dirty="0">
                <a:solidFill>
                  <a:srgbClr val="CC3300"/>
                </a:solidFill>
                <a:latin typeface="Arial"/>
                <a:ea typeface="隶书" pitchFamily="49" charset="-122"/>
              </a:rPr>
              <a:t>”</a:t>
            </a:r>
            <a:r>
              <a:rPr lang="zh-CN" altLang="en-US" sz="2400" dirty="0">
                <a:solidFill>
                  <a:srgbClr val="CC3300"/>
                </a:solidFill>
                <a:latin typeface="隶书" pitchFamily="49" charset="-122"/>
                <a:ea typeface="隶书" pitchFamily="49" charset="-122"/>
              </a:rPr>
              <a:t>开始，不影响程序，只为程序可读性。</a:t>
            </a:r>
            <a:endParaRPr lang="en-US" altLang="zh-CN" sz="2400" dirty="0">
              <a:solidFill>
                <a:srgbClr val="CC3300"/>
              </a:solidFill>
              <a:latin typeface="隶书" pitchFamily="49" charset="-122"/>
              <a:ea typeface="隶书" pitchFamily="49" charset="-122"/>
            </a:endParaRPr>
          </a:p>
          <a:p>
            <a:pPr>
              <a:buClr>
                <a:schemeClr val="accent1"/>
              </a:buClr>
              <a:buSzPct val="85000"/>
              <a:buFont typeface="Wingdings" pitchFamily="2" charset="2"/>
              <a:buNone/>
              <a:defRPr/>
            </a:pPr>
            <a:endParaRPr lang="zh-CN" altLang="en-US" sz="2400" dirty="0">
              <a:solidFill>
                <a:srgbClr val="CC3300"/>
              </a:solidFill>
              <a:latin typeface="隶书" pitchFamily="49" charset="-122"/>
              <a:ea typeface="隶书" pitchFamily="49" charset="-122"/>
            </a:endParaRPr>
          </a:p>
          <a:p>
            <a:pPr>
              <a:buClr>
                <a:schemeClr val="accent1"/>
              </a:buClr>
              <a:buSzPct val="85000"/>
              <a:buFont typeface="Wingdings" pitchFamily="2" charset="2"/>
              <a:buNone/>
              <a:defRPr/>
            </a:pPr>
            <a:r>
              <a:rPr lang="zh-CN" altLang="en-US" sz="2400" dirty="0">
                <a:latin typeface="隶书" pitchFamily="49" charset="-122"/>
                <a:ea typeface="隶书" pitchFamily="49" charset="-122"/>
              </a:rPr>
              <a:t>例：  </a:t>
            </a:r>
            <a:endParaRPr lang="en-US" altLang="zh-CN" sz="2400" dirty="0">
              <a:latin typeface="隶书" pitchFamily="49" charset="-122"/>
              <a:ea typeface="隶书" pitchFamily="49" charset="-122"/>
            </a:endParaRPr>
          </a:p>
          <a:p>
            <a:pPr>
              <a:buClr>
                <a:schemeClr val="accent1"/>
              </a:buClr>
              <a:buSzPct val="85000"/>
              <a:buFont typeface="Wingdings" pitchFamily="2" charset="2"/>
              <a:buNone/>
              <a:defRPr/>
            </a:pPr>
            <a:endParaRPr lang="en-US" altLang="zh-CN" sz="2400" dirty="0">
              <a:latin typeface="隶书" pitchFamily="49" charset="-122"/>
              <a:ea typeface="隶书" pitchFamily="49" charset="-122"/>
            </a:endParaRPr>
          </a:p>
          <a:p>
            <a:pPr>
              <a:buClr>
                <a:schemeClr val="accent1"/>
              </a:buClr>
              <a:buSzPct val="85000"/>
              <a:buFont typeface="Wingdings" pitchFamily="2" charset="2"/>
              <a:buNone/>
              <a:defRPr/>
            </a:pPr>
            <a:r>
              <a:rPr lang="en-US" altLang="zh-CN" sz="2400" dirty="0" err="1">
                <a:latin typeface="隶书" pitchFamily="49" charset="-122"/>
                <a:ea typeface="隶书" pitchFamily="49" charset="-122"/>
              </a:rPr>
              <a:t>OPl</a:t>
            </a:r>
            <a:r>
              <a:rPr lang="en-US" altLang="zh-CN" sz="2400" dirty="0">
                <a:latin typeface="隶书" pitchFamily="49" charset="-122"/>
                <a:ea typeface="隶书" pitchFamily="49" charset="-122"/>
              </a:rPr>
              <a:t>: ADD AX,BX </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AX&lt;-AX+BX</a:t>
            </a:r>
          </a:p>
          <a:p>
            <a:pPr>
              <a:buClr>
                <a:schemeClr val="accent1"/>
              </a:buClr>
              <a:buSzPct val="85000"/>
              <a:buFont typeface="Wingdings" pitchFamily="2" charset="2"/>
              <a:buNone/>
              <a:defRPr/>
            </a:pPr>
            <a:endPar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81376" name="Group 96"/>
          <p:cNvGraphicFramePr>
            <a:graphicFrameLocks noGrp="1"/>
          </p:cNvGraphicFramePr>
          <p:nvPr/>
        </p:nvGraphicFramePr>
        <p:xfrm>
          <a:off x="395288" y="115888"/>
          <a:ext cx="8424862" cy="6260592"/>
        </p:xfrm>
        <a:graphic>
          <a:graphicData uri="http://schemas.openxmlformats.org/drawingml/2006/table">
            <a:tbl>
              <a:tblPr/>
              <a:tblGrid>
                <a:gridCol w="4681537">
                  <a:extLst>
                    <a:ext uri="{9D8B030D-6E8A-4147-A177-3AD203B41FA5}">
                      <a16:colId xmlns:a16="http://schemas.microsoft.com/office/drawing/2014/main" val="20000"/>
                    </a:ext>
                  </a:extLst>
                </a:gridCol>
                <a:gridCol w="3743325">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0000FF"/>
                          </a:solidFill>
                          <a:effectLst/>
                          <a:latin typeface="隶书" pitchFamily="49" charset="-122"/>
                          <a:ea typeface="隶书" pitchFamily="49" charset="-122"/>
                        </a:rPr>
                        <a:t>DATA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0000FF"/>
                          </a:solidFill>
                          <a:effectLst/>
                          <a:latin typeface="隶书" pitchFamily="49" charset="-122"/>
                          <a:ea typeface="隶书" pitchFamily="49" charset="-122"/>
                        </a:rPr>
                        <a:t>  N DW 5;</a:t>
                      </a:r>
                      <a:r>
                        <a:rPr kumimoji="0" lang="zh-CN" altLang="en-US" sz="2200" b="0" i="0" u="none" strike="noStrike" cap="none" normalizeH="0" baseline="0" smtClean="0">
                          <a:ln>
                            <a:noFill/>
                          </a:ln>
                          <a:solidFill>
                            <a:srgbClr val="0000FF"/>
                          </a:solidFill>
                          <a:effectLst/>
                          <a:latin typeface="隶书" pitchFamily="49" charset="-122"/>
                          <a:ea typeface="隶书" pitchFamily="49" charset="-122"/>
                        </a:rPr>
                        <a:t>取</a:t>
                      </a:r>
                      <a:r>
                        <a:rPr kumimoji="0" lang="en-US" altLang="zh-CN" sz="2200" b="0" i="0" u="none" strike="noStrike" cap="none" normalizeH="0" baseline="0" smtClean="0">
                          <a:ln>
                            <a:noFill/>
                          </a:ln>
                          <a:solidFill>
                            <a:srgbClr val="0000FF"/>
                          </a:solidFill>
                          <a:effectLst/>
                          <a:latin typeface="隶书" pitchFamily="49" charset="-122"/>
                          <a:ea typeface="隶书" pitchFamily="49" charset="-122"/>
                        </a:rPr>
                        <a:t>9&gt;N&gt;O</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0000FF"/>
                          </a:solidFill>
                          <a:effectLst/>
                          <a:latin typeface="隶书" pitchFamily="49" charset="-122"/>
                          <a:ea typeface="隶书" pitchFamily="49" charset="-122"/>
                        </a:rPr>
                        <a:t>  RESULT DW ? ;RESULT(N!)&lt;65535</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0000FF"/>
                          </a:solidFill>
                          <a:effectLst/>
                          <a:latin typeface="隶书" pitchFamily="49" charset="-122"/>
                          <a:ea typeface="隶书" pitchFamily="49" charset="-122"/>
                        </a:rPr>
                        <a:t>DATA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CC3300"/>
                          </a:solidFill>
                          <a:effectLst/>
                          <a:latin typeface="隶书" pitchFamily="49" charset="-122"/>
                          <a:ea typeface="隶书" pitchFamily="49" charset="-122"/>
                        </a:rPr>
                        <a:t>STACK SEGMENT STACK</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CC3300"/>
                          </a:solidFill>
                          <a:effectLst/>
                          <a:latin typeface="隶书" pitchFamily="49" charset="-122"/>
                          <a:ea typeface="隶书" pitchFamily="49" charset="-122"/>
                        </a:rPr>
                        <a:t>  DW 100 DUP(O)</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CC3300"/>
                          </a:solidFill>
                          <a:effectLst/>
                          <a:latin typeface="隶书" pitchFamily="49" charset="-122"/>
                          <a:ea typeface="隶书" pitchFamily="49" charset="-122"/>
                        </a:rPr>
                        <a:t>  TOP LABEL WORD</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CC3300"/>
                          </a:solidFill>
                          <a:effectLst/>
                          <a:latin typeface="隶书" pitchFamily="49" charset="-122"/>
                          <a:ea typeface="隶书" pitchFamily="49" charset="-122"/>
                        </a:rPr>
                        <a:t>STACK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0000FF"/>
                          </a:solidFill>
                          <a:effectLst/>
                          <a:latin typeface="隶书" pitchFamily="49" charset="-122"/>
                          <a:ea typeface="隶书" pitchFamily="49" charset="-122"/>
                        </a:rPr>
                        <a:t>CODE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CC3300"/>
                          </a:solidFill>
                          <a:effectLst/>
                          <a:latin typeface="隶书" pitchFamily="49" charset="-122"/>
                          <a:ea typeface="隶书" pitchFamily="49" charset="-122"/>
                        </a:rPr>
                        <a:t>MAIN PROC FAR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CC3300"/>
                          </a:solidFill>
                          <a:effectLst/>
                          <a:latin typeface="隶书" pitchFamily="49" charset="-122"/>
                          <a:ea typeface="隶书" pitchFamily="49" charset="-122"/>
                        </a:rPr>
                        <a:t>  ASSUME CS:CODE</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CC3300"/>
                          </a:solidFill>
                          <a:effectLst/>
                          <a:latin typeface="隶书" pitchFamily="49" charset="-122"/>
                          <a:ea typeface="隶书" pitchFamily="49" charset="-122"/>
                        </a:rPr>
                        <a:t>  ASSUME DS:DATA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CC3300"/>
                          </a:solidFill>
                          <a:effectLst/>
                          <a:latin typeface="隶书" pitchFamily="49" charset="-122"/>
                          <a:ea typeface="隶书" pitchFamily="49" charset="-122"/>
                        </a:rPr>
                        <a:t>  ASSUME SS:STACK</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START: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PUSH DS;</a:t>
                      </a: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标准程序头</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MOV AX,0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PUSH 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MOV AX,DATA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MOV AX,N</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PUSH AX;</a:t>
                      </a: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用栈传递</a:t>
                      </a: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N</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CALL FACT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POP RESULT;</a:t>
                      </a: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用栈回传结果</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RET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CC3300"/>
                          </a:solidFill>
                          <a:effectLst/>
                          <a:latin typeface="隶书" pitchFamily="49" charset="-122"/>
                          <a:ea typeface="隶书" pitchFamily="49" charset="-122"/>
                        </a:rPr>
                        <a:t>MAIN ENDP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0000FF"/>
                          </a:solidFill>
                          <a:effectLst/>
                          <a:latin typeface="隶书" pitchFamily="49" charset="-122"/>
                          <a:ea typeface="隶书" pitchFamily="49" charset="-122"/>
                        </a:rPr>
                        <a:t>FACT PROC NEAR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PUSH BP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MOV BP,SP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MOV AX,[BP+4];</a:t>
                      </a: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取</a:t>
                      </a: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N</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CMP AX,0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JNE FACTL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INC 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JMP EXIT;N=0</a:t>
                      </a: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退出</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FACTL: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DEC AX;N=N-1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PUSH AX;</a:t>
                      </a: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压栈</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CALL FACT;</a:t>
                      </a: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递归</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POP 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MUL WORD PTR[BP+4]</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EXIT: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MOV [BP+4],AX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POP BP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RET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0000FF"/>
                          </a:solidFill>
                          <a:effectLst/>
                          <a:latin typeface="隶书" pitchFamily="49" charset="-122"/>
                          <a:ea typeface="隶书" pitchFamily="49" charset="-122"/>
                        </a:rPr>
                        <a:t>FACT ENDP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rgbClr val="0000FF"/>
                          </a:solidFill>
                          <a:effectLst/>
                          <a:latin typeface="隶书" pitchFamily="49" charset="-122"/>
                          <a:ea typeface="隶书" pitchFamily="49" charset="-122"/>
                        </a:rPr>
                        <a:t>CODE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smtClean="0">
                          <a:ln>
                            <a:noFill/>
                          </a:ln>
                          <a:solidFill>
                            <a:schemeClr val="tx1"/>
                          </a:solidFill>
                          <a:effectLst/>
                          <a:latin typeface="隶书" pitchFamily="49" charset="-122"/>
                          <a:ea typeface="隶书" pitchFamily="49" charset="-122"/>
                        </a:rPr>
                        <a:t>  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Rectangle 4"/>
          <p:cNvSpPr>
            <a:spLocks noChangeArrowheads="1"/>
          </p:cNvSpPr>
          <p:nvPr/>
        </p:nvSpPr>
        <p:spPr bwMode="auto">
          <a:xfrm>
            <a:off x="468313" y="404813"/>
            <a:ext cx="7993062" cy="403225"/>
          </a:xfrm>
          <a:prstGeom prst="rect">
            <a:avLst/>
          </a:prstGeom>
          <a:noFill/>
          <a:ln w="9525" algn="ctr">
            <a:noFill/>
            <a:miter lim="800000"/>
            <a:headEnd/>
            <a:tailEnd/>
          </a:ln>
        </p:spPr>
        <p:txBody>
          <a:bodyPr>
            <a:spAutoFit/>
          </a:bodyPr>
          <a:lstStyle/>
          <a:p>
            <a:pPr>
              <a:lnSpc>
                <a:spcPct val="85000"/>
              </a:lnSpc>
            </a:pPr>
            <a:r>
              <a:rPr lang="zh-CN" altLang="en-US" sz="2400">
                <a:latin typeface="隶书" pitchFamily="49" charset="-122"/>
                <a:ea typeface="隶书" pitchFamily="49" charset="-122"/>
              </a:rPr>
              <a:t>例</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的堆栈：</a:t>
            </a:r>
          </a:p>
        </p:txBody>
      </p:sp>
      <p:graphicFrame>
        <p:nvGraphicFramePr>
          <p:cNvPr id="519568" name="Group 400"/>
          <p:cNvGraphicFramePr>
            <a:graphicFrameLocks noGrp="1"/>
          </p:cNvGraphicFramePr>
          <p:nvPr/>
        </p:nvGraphicFramePr>
        <p:xfrm>
          <a:off x="2124075" y="549275"/>
          <a:ext cx="6264275" cy="5943600"/>
        </p:xfrm>
        <a:graphic>
          <a:graphicData uri="http://schemas.openxmlformats.org/drawingml/2006/table">
            <a:tbl>
              <a:tblPr/>
              <a:tblGrid>
                <a:gridCol w="841375">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gridCol w="3095625">
                  <a:extLst>
                    <a:ext uri="{9D8B030D-6E8A-4147-A177-3AD203B41FA5}">
                      <a16:colId xmlns:a16="http://schemas.microsoft.com/office/drawing/2014/main" val="20002"/>
                    </a:ext>
                  </a:extLst>
                </a:gridCol>
              </a:tblGrid>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SP5</a:t>
                      </a:r>
                    </a:p>
                  </a:txBody>
                  <a:tcPr horzOverflow="overflow">
                    <a:lnL cap="flat">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BP</a:t>
                      </a:r>
                      <a:r>
                        <a:rPr kumimoji="0" lang="zh-CN" alt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SP4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BP=SP5</a:t>
                      </a:r>
                    </a:p>
                  </a:txBody>
                  <a:tcPr horzOverflow="overflow">
                    <a:lnL w="12700" cap="flat" cmpd="sng" algn="ctr">
                      <a:solidFill>
                        <a:schemeClr val="tx1"/>
                      </a:solidFill>
                      <a:prstDash val="solid"/>
                      <a:round/>
                      <a:headEnd type="none" w="med" len="med"/>
                      <a:tailEnd type="none" w="med" len="med"/>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POP AX </a:t>
                      </a:r>
                      <a:r>
                        <a:rPr kumimoji="0" lang="zh-CN" alt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断点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            </a:t>
                      </a:r>
                      <a:r>
                        <a:rPr kumimoji="0" lang="en-US" altLang="zh-CN" sz="20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AX=1,BP=SP4</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SP4</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BP</a:t>
                      </a:r>
                      <a:r>
                        <a:rPr kumimoji="0" lang="zh-CN" alt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SP3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AX=1,AX=1*1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POP AX </a:t>
                      </a:r>
                      <a:r>
                        <a:rPr kumimoji="0" lang="zh-CN" alt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断点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27025">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            </a:t>
                      </a:r>
                      <a:r>
                        <a:rPr kumimoji="0" lang="en-US" altLang="zh-CN" sz="20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AX=1,BP=SP3</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SP3</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BP</a:t>
                      </a:r>
                      <a:r>
                        <a:rPr kumimoji="0" lang="zh-CN" alt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SP2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AX=1,AX=1*2</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POP AX </a:t>
                      </a:r>
                      <a:r>
                        <a:rPr kumimoji="0" lang="zh-CN" alt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断点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2            </a:t>
                      </a:r>
                      <a:r>
                        <a:rPr kumimoji="0" lang="en-US" altLang="zh-CN" sz="20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AX=2,BP=SP2</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SP2</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BP=SP1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AX=2,AX=2*3</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1825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POP AX </a:t>
                      </a:r>
                      <a:r>
                        <a:rPr kumimoji="0" lang="zh-CN" alt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断点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3            </a:t>
                      </a:r>
                      <a:r>
                        <a:rPr kumimoji="0" lang="en-US" altLang="zh-CN" sz="20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隶书"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AX=6,BP=SP1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SP1</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BP</a:t>
                      </a:r>
                      <a:r>
                        <a:rPr kumimoji="0" lang="zh-CN" alt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XX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AX=6,AX=6*4</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POP RESULT </a:t>
                      </a:r>
                      <a:r>
                        <a:rPr kumimoji="0" lang="zh-CN" altLang="en-US"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断点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13"/>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endParaRP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4            </a:t>
                      </a:r>
                      <a:r>
                        <a:rPr kumimoji="0" lang="en-US" altLang="zh-CN" sz="2000" b="0"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隶书" pitchFamily="49"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AX=24,BP=XX</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14"/>
                  </a:ext>
                </a:extLst>
              </a:tr>
            </a:tbl>
          </a:graphicData>
        </a:graphic>
      </p:graphicFrame>
      <p:sp>
        <p:nvSpPr>
          <p:cNvPr id="99395" name="Line 398"/>
          <p:cNvSpPr>
            <a:spLocks noChangeShapeType="1"/>
          </p:cNvSpPr>
          <p:nvPr/>
        </p:nvSpPr>
        <p:spPr bwMode="auto">
          <a:xfrm>
            <a:off x="5003800" y="1628775"/>
            <a:ext cx="936625" cy="2159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396" name="Line 399"/>
          <p:cNvSpPr>
            <a:spLocks noChangeShapeType="1"/>
          </p:cNvSpPr>
          <p:nvPr/>
        </p:nvSpPr>
        <p:spPr bwMode="auto">
          <a:xfrm flipV="1">
            <a:off x="5219700" y="1989138"/>
            <a:ext cx="1657350" cy="6477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397" name="Line 401"/>
          <p:cNvSpPr>
            <a:spLocks noChangeShapeType="1"/>
          </p:cNvSpPr>
          <p:nvPr/>
        </p:nvSpPr>
        <p:spPr bwMode="auto">
          <a:xfrm flipH="1">
            <a:off x="4932363" y="2708275"/>
            <a:ext cx="431800"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398" name="Line 402"/>
          <p:cNvSpPr>
            <a:spLocks noChangeShapeType="1"/>
          </p:cNvSpPr>
          <p:nvPr/>
        </p:nvSpPr>
        <p:spPr bwMode="auto">
          <a:xfrm flipH="1">
            <a:off x="4932363" y="1557338"/>
            <a:ext cx="431800"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399" name="Line 403"/>
          <p:cNvSpPr>
            <a:spLocks noChangeShapeType="1"/>
          </p:cNvSpPr>
          <p:nvPr/>
        </p:nvSpPr>
        <p:spPr bwMode="auto">
          <a:xfrm>
            <a:off x="5003800" y="2781300"/>
            <a:ext cx="936625" cy="2159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0" name="Line 404"/>
          <p:cNvSpPr>
            <a:spLocks noChangeShapeType="1"/>
          </p:cNvSpPr>
          <p:nvPr/>
        </p:nvSpPr>
        <p:spPr bwMode="auto">
          <a:xfrm flipV="1">
            <a:off x="5219700" y="3213100"/>
            <a:ext cx="1657350" cy="6477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1" name="Line 405"/>
          <p:cNvSpPr>
            <a:spLocks noChangeShapeType="1"/>
          </p:cNvSpPr>
          <p:nvPr/>
        </p:nvSpPr>
        <p:spPr bwMode="auto">
          <a:xfrm flipH="1">
            <a:off x="4932363" y="3933825"/>
            <a:ext cx="431800"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2" name="Line 406"/>
          <p:cNvSpPr>
            <a:spLocks noChangeShapeType="1"/>
          </p:cNvSpPr>
          <p:nvPr/>
        </p:nvSpPr>
        <p:spPr bwMode="auto">
          <a:xfrm flipH="1">
            <a:off x="4932363" y="3932238"/>
            <a:ext cx="431800"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3" name="Line 407"/>
          <p:cNvSpPr>
            <a:spLocks noChangeShapeType="1"/>
          </p:cNvSpPr>
          <p:nvPr/>
        </p:nvSpPr>
        <p:spPr bwMode="auto">
          <a:xfrm>
            <a:off x="5003800" y="4005263"/>
            <a:ext cx="936625" cy="2159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4" name="Line 408"/>
          <p:cNvSpPr>
            <a:spLocks noChangeShapeType="1"/>
          </p:cNvSpPr>
          <p:nvPr/>
        </p:nvSpPr>
        <p:spPr bwMode="auto">
          <a:xfrm flipV="1">
            <a:off x="5219700" y="4437063"/>
            <a:ext cx="1657350" cy="6477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5" name="Line 409"/>
          <p:cNvSpPr>
            <a:spLocks noChangeShapeType="1"/>
          </p:cNvSpPr>
          <p:nvPr/>
        </p:nvSpPr>
        <p:spPr bwMode="auto">
          <a:xfrm flipH="1">
            <a:off x="4932363" y="5157788"/>
            <a:ext cx="431800"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6" name="Line 411"/>
          <p:cNvSpPr>
            <a:spLocks noChangeShapeType="1"/>
          </p:cNvSpPr>
          <p:nvPr/>
        </p:nvSpPr>
        <p:spPr bwMode="auto">
          <a:xfrm>
            <a:off x="5003800" y="5156200"/>
            <a:ext cx="936625" cy="2159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7" name="Line 412"/>
          <p:cNvSpPr>
            <a:spLocks noChangeShapeType="1"/>
          </p:cNvSpPr>
          <p:nvPr/>
        </p:nvSpPr>
        <p:spPr bwMode="auto">
          <a:xfrm flipV="1">
            <a:off x="5219700" y="5588000"/>
            <a:ext cx="1657350" cy="64770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8" name="Line 413"/>
          <p:cNvSpPr>
            <a:spLocks noChangeShapeType="1"/>
          </p:cNvSpPr>
          <p:nvPr/>
        </p:nvSpPr>
        <p:spPr bwMode="auto">
          <a:xfrm flipH="1">
            <a:off x="4932363" y="6308725"/>
            <a:ext cx="431800"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09" name="Line 414"/>
          <p:cNvSpPr>
            <a:spLocks noChangeShapeType="1"/>
          </p:cNvSpPr>
          <p:nvPr/>
        </p:nvSpPr>
        <p:spPr bwMode="auto">
          <a:xfrm>
            <a:off x="5219700" y="620713"/>
            <a:ext cx="1584325" cy="792162"/>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10" name="Line 415"/>
          <p:cNvSpPr>
            <a:spLocks noChangeShapeType="1"/>
          </p:cNvSpPr>
          <p:nvPr/>
        </p:nvSpPr>
        <p:spPr bwMode="auto">
          <a:xfrm>
            <a:off x="5219700" y="1773238"/>
            <a:ext cx="1584325" cy="792162"/>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11" name="Line 416"/>
          <p:cNvSpPr>
            <a:spLocks noChangeShapeType="1"/>
          </p:cNvSpPr>
          <p:nvPr/>
        </p:nvSpPr>
        <p:spPr bwMode="auto">
          <a:xfrm>
            <a:off x="5219700" y="2997200"/>
            <a:ext cx="1584325" cy="792163"/>
          </a:xfrm>
          <a:prstGeom prst="line">
            <a:avLst/>
          </a:prstGeom>
          <a:noFill/>
          <a:ln w="9525">
            <a:solidFill>
              <a:schemeClr val="tx1"/>
            </a:solidFill>
            <a:round/>
            <a:headEnd/>
            <a:tailEnd type="triangle" w="med" len="med"/>
          </a:ln>
        </p:spPr>
        <p:txBody>
          <a:bodyPr>
            <a:spAutoFit/>
          </a:bodyPr>
          <a:lstStyle/>
          <a:p>
            <a:endParaRPr lang="zh-CN" altLang="en-US"/>
          </a:p>
        </p:txBody>
      </p:sp>
      <p:sp>
        <p:nvSpPr>
          <p:cNvPr id="99412" name="Line 417"/>
          <p:cNvSpPr>
            <a:spLocks noChangeShapeType="1"/>
          </p:cNvSpPr>
          <p:nvPr/>
        </p:nvSpPr>
        <p:spPr bwMode="auto">
          <a:xfrm>
            <a:off x="5219700" y="4221163"/>
            <a:ext cx="1584325" cy="792162"/>
          </a:xfrm>
          <a:prstGeom prst="line">
            <a:avLst/>
          </a:prstGeom>
          <a:noFill/>
          <a:ln w="9525">
            <a:solidFill>
              <a:schemeClr val="tx1"/>
            </a:solidFill>
            <a:round/>
            <a:headEnd/>
            <a:tailEnd type="triangle" w="med" len="med"/>
          </a:ln>
        </p:spPr>
        <p:txBody>
          <a:bodyPr>
            <a:spAutoFit/>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ChangeArrowheads="1"/>
          </p:cNvSpPr>
          <p:nvPr/>
        </p:nvSpPr>
        <p:spPr bwMode="auto">
          <a:xfrm>
            <a:off x="395288" y="188913"/>
            <a:ext cx="8207375" cy="4573560"/>
          </a:xfrm>
          <a:prstGeom prst="rect">
            <a:avLst/>
          </a:prstGeom>
          <a:noFill/>
          <a:ln w="9525">
            <a:noFill/>
            <a:miter lim="800000"/>
            <a:headEnd/>
            <a:tailEnd/>
          </a:ln>
          <a:effectLst/>
        </p:spPr>
        <p:txBody>
          <a:bodyPr>
            <a:spAutoFit/>
          </a:bodyPr>
          <a:lstStyle/>
          <a:p>
            <a:pPr marL="457200" indent="-457200">
              <a:buFont typeface="Wingdings" panose="05000000000000000000" pitchFamily="2" charset="2"/>
              <a:buChar char="F"/>
              <a:defRPr/>
            </a:pPr>
            <a:r>
              <a:rPr lang="en-US" altLang="zh-CN"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DOS</a:t>
            </a: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和</a:t>
            </a:r>
            <a:r>
              <a:rPr lang="en-US" altLang="zh-CN" sz="3200" dirty="0">
                <a:effectLst>
                  <a:outerShdw blurRad="38100" dist="38100" dir="2700000" algn="tl">
                    <a:srgbClr val="C0C0C0"/>
                  </a:outerShdw>
                </a:effectLst>
                <a:latin typeface="隶书" panose="02010509060101010101" pitchFamily="49" charset="-122"/>
                <a:ea typeface="隶书" panose="02010509060101010101" pitchFamily="49" charset="-122"/>
              </a:rPr>
              <a:t>BIOS</a:t>
            </a: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的功能调用</a:t>
            </a:r>
          </a:p>
          <a:p>
            <a:pPr>
              <a:lnSpc>
                <a:spcPct val="90000"/>
              </a:lnSpc>
              <a:defRPr/>
            </a:pPr>
            <a:r>
              <a:rPr lang="zh-CN" altLang="en-US" sz="2400" dirty="0">
                <a:latin typeface="隶书" pitchFamily="49" charset="-122"/>
                <a:ea typeface="隶书" pitchFamily="49" charset="-122"/>
              </a:rPr>
              <a:t>    </a:t>
            </a:r>
          </a:p>
          <a:p>
            <a:pPr>
              <a:lnSpc>
                <a:spcPct val="90000"/>
              </a:lnSpc>
              <a:defRPr/>
            </a:pPr>
            <a:r>
              <a:rPr lang="zh-CN" altLang="en-US"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DOS</a:t>
            </a:r>
            <a:r>
              <a:rPr lang="en-US" altLang="zh-CN" sz="2400" dirty="0">
                <a:latin typeface="隶书" pitchFamily="49" charset="-122"/>
                <a:ea typeface="隶书" pitchFamily="49" charset="-122"/>
              </a:rPr>
              <a:t>(Disk Operation System)</a:t>
            </a:r>
            <a:r>
              <a:rPr lang="zh-CN" altLang="en-US" sz="2400" dirty="0">
                <a:latin typeface="隶书" pitchFamily="49" charset="-122"/>
                <a:ea typeface="隶书" pitchFamily="49" charset="-122"/>
              </a:rPr>
              <a:t>和</a:t>
            </a:r>
            <a:r>
              <a:rPr lang="en-US" altLang="zh-CN" sz="2400" dirty="0">
                <a:solidFill>
                  <a:srgbClr val="0000FF"/>
                </a:solidFill>
                <a:latin typeface="隶书" pitchFamily="49" charset="-122"/>
                <a:ea typeface="隶书" pitchFamily="49" charset="-122"/>
              </a:rPr>
              <a:t>BIOS</a:t>
            </a:r>
            <a:r>
              <a:rPr lang="en-US" altLang="zh-CN" sz="2400" dirty="0">
                <a:latin typeface="隶书" pitchFamily="49" charset="-122"/>
                <a:ea typeface="隶书" pitchFamily="49" charset="-122"/>
              </a:rPr>
              <a:t>(Basic Input and Output System)</a:t>
            </a:r>
            <a:r>
              <a:rPr lang="zh-CN" altLang="en-US" sz="2400" dirty="0">
                <a:latin typeface="隶书" pitchFamily="49" charset="-122"/>
                <a:ea typeface="隶书" pitchFamily="49" charset="-122"/>
              </a:rPr>
              <a:t>为用户提供两组系统服务程序。用户程序可以调用这些系统服务程序。但在调用时：</a:t>
            </a:r>
          </a:p>
          <a:p>
            <a:pPr>
              <a:lnSpc>
                <a:spcPct val="90000"/>
              </a:lnSpc>
              <a:defRPr/>
            </a:pPr>
            <a:r>
              <a:rPr lang="zh-CN" altLang="en-US" sz="2400" dirty="0">
                <a:latin typeface="隶书" pitchFamily="49" charset="-122"/>
                <a:ea typeface="隶书" pitchFamily="49" charset="-122"/>
              </a:rPr>
              <a:t>    第一、不用</a:t>
            </a:r>
            <a:r>
              <a:rPr lang="en-US" altLang="zh-CN" sz="2400" dirty="0">
                <a:latin typeface="隶书" pitchFamily="49" charset="-122"/>
                <a:ea typeface="隶书" pitchFamily="49" charset="-122"/>
              </a:rPr>
              <a:t>CALL</a:t>
            </a:r>
            <a:r>
              <a:rPr lang="zh-CN" altLang="en-US" sz="2400" dirty="0">
                <a:latin typeface="隶书" pitchFamily="49" charset="-122"/>
                <a:ea typeface="隶书" pitchFamily="49" charset="-122"/>
              </a:rPr>
              <a:t>命令；</a:t>
            </a:r>
          </a:p>
          <a:p>
            <a:pPr>
              <a:lnSpc>
                <a:spcPct val="90000"/>
              </a:lnSpc>
              <a:defRPr/>
            </a:pPr>
            <a:r>
              <a:rPr lang="zh-CN" altLang="en-US" sz="2400" dirty="0">
                <a:latin typeface="隶书" pitchFamily="49" charset="-122"/>
                <a:ea typeface="隶书" pitchFamily="49" charset="-122"/>
              </a:rPr>
              <a:t>    第二、不用这些系统服务程序的名称，而采用软中断指令</a:t>
            </a:r>
            <a:r>
              <a:rPr lang="en-US" altLang="zh-CN" sz="2400" dirty="0">
                <a:solidFill>
                  <a:srgbClr val="0000FF"/>
                </a:solidFill>
                <a:latin typeface="隶书" pitchFamily="49" charset="-122"/>
                <a:ea typeface="隶书" pitchFamily="49" charset="-122"/>
              </a:rPr>
              <a:t>INT n</a:t>
            </a:r>
            <a:r>
              <a:rPr lang="zh-CN" altLang="en-US" sz="2400" dirty="0">
                <a:latin typeface="隶书" pitchFamily="49" charset="-122"/>
                <a:ea typeface="隶书" pitchFamily="49" charset="-122"/>
              </a:rPr>
              <a:t>；</a:t>
            </a:r>
          </a:p>
          <a:p>
            <a:pPr>
              <a:lnSpc>
                <a:spcPct val="90000"/>
              </a:lnSpc>
              <a:defRPr/>
            </a:pPr>
            <a:r>
              <a:rPr lang="zh-CN" altLang="en-US" sz="2400" dirty="0">
                <a:latin typeface="隶书" pitchFamily="49" charset="-122"/>
                <a:ea typeface="隶书" pitchFamily="49" charset="-122"/>
              </a:rPr>
              <a:t>    第三、用户程序也不必与这些服务程序的代码连接。</a:t>
            </a:r>
          </a:p>
          <a:p>
            <a:pPr>
              <a:lnSpc>
                <a:spcPct val="90000"/>
              </a:lnSpc>
              <a:defRPr/>
            </a:pPr>
            <a:r>
              <a:rPr lang="zh-CN" altLang="en-US" sz="2400" dirty="0">
                <a:latin typeface="隶书" pitchFamily="49" charset="-122"/>
                <a:ea typeface="隶书" pitchFamily="49" charset="-122"/>
              </a:rPr>
              <a:t>    因此，使用</a:t>
            </a:r>
            <a:r>
              <a:rPr lang="en-US" altLang="zh-CN" sz="2400" dirty="0">
                <a:latin typeface="隶书" pitchFamily="49" charset="-122"/>
                <a:ea typeface="隶书" pitchFamily="49" charset="-122"/>
              </a:rPr>
              <a:t>DOS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BIOS</a:t>
            </a:r>
            <a:r>
              <a:rPr lang="zh-CN" altLang="en-US" sz="2400" dirty="0">
                <a:latin typeface="隶书" pitchFamily="49" charset="-122"/>
                <a:ea typeface="隶书" pitchFamily="49" charset="-122"/>
              </a:rPr>
              <a:t>调用编写的程序简单、清晰，可读性好，而且代码紧凑，调试方便。</a:t>
            </a:r>
          </a:p>
          <a:p>
            <a:pPr>
              <a:lnSpc>
                <a:spcPct val="90000"/>
              </a:lnSpc>
              <a:defRPr/>
            </a:pPr>
            <a:r>
              <a:rPr lang="zh-CN" altLang="en-US" sz="2400" dirty="0">
                <a:latin typeface="隶书" pitchFamily="49" charset="-122"/>
                <a:ea typeface="隶书" pitchFamily="49" charset="-122"/>
              </a:rPr>
              <a:t>    当</a:t>
            </a:r>
            <a:r>
              <a:rPr lang="en-US" altLang="zh-CN" sz="2400" dirty="0">
                <a:solidFill>
                  <a:srgbClr val="0000FF"/>
                </a:solidFill>
                <a:latin typeface="隶书" pitchFamily="49" charset="-122"/>
                <a:ea typeface="隶书" pitchFamily="49" charset="-122"/>
              </a:rPr>
              <a:t>n</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5</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1FH</a:t>
            </a:r>
            <a:r>
              <a:rPr lang="zh-CN" altLang="en-US" sz="2400" dirty="0">
                <a:latin typeface="隶书" pitchFamily="49" charset="-122"/>
                <a:ea typeface="隶书" pitchFamily="49" charset="-122"/>
              </a:rPr>
              <a:t>时，调用</a:t>
            </a:r>
            <a:r>
              <a:rPr lang="en-US" altLang="zh-CN" sz="2400" dirty="0">
                <a:solidFill>
                  <a:srgbClr val="0000FF"/>
                </a:solidFill>
                <a:latin typeface="隶书" pitchFamily="49" charset="-122"/>
                <a:ea typeface="隶书" pitchFamily="49" charset="-122"/>
              </a:rPr>
              <a:t>BIOS</a:t>
            </a:r>
            <a:r>
              <a:rPr lang="zh-CN" altLang="en-US" sz="2400" dirty="0">
                <a:latin typeface="隶书" pitchFamily="49" charset="-122"/>
                <a:ea typeface="隶书" pitchFamily="49" charset="-122"/>
              </a:rPr>
              <a:t>中的服务程序；</a:t>
            </a:r>
          </a:p>
          <a:p>
            <a:pPr>
              <a:lnSpc>
                <a:spcPct val="90000"/>
              </a:lnSpc>
              <a:defRPr/>
            </a:pPr>
            <a:r>
              <a:rPr lang="zh-CN" altLang="en-US" sz="2400" dirty="0">
                <a:latin typeface="隶书" pitchFamily="49" charset="-122"/>
                <a:ea typeface="隶书" pitchFamily="49" charset="-122"/>
              </a:rPr>
              <a:t>    当</a:t>
            </a:r>
            <a:r>
              <a:rPr lang="en-US" altLang="zh-CN" sz="2400" dirty="0">
                <a:solidFill>
                  <a:srgbClr val="0000FF"/>
                </a:solidFill>
                <a:latin typeface="隶书" pitchFamily="49" charset="-122"/>
                <a:ea typeface="隶书" pitchFamily="49" charset="-122"/>
              </a:rPr>
              <a:t>n</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20</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3FH</a:t>
            </a:r>
            <a:r>
              <a:rPr lang="zh-CN" altLang="en-US" sz="2400" dirty="0">
                <a:latin typeface="隶书" pitchFamily="49" charset="-122"/>
                <a:ea typeface="隶书" pitchFamily="49" charset="-122"/>
              </a:rPr>
              <a:t>时，调用</a:t>
            </a:r>
            <a:r>
              <a:rPr lang="en-US" altLang="zh-CN" sz="2400" dirty="0">
                <a:solidFill>
                  <a:srgbClr val="0000FF"/>
                </a:solidFill>
                <a:latin typeface="隶书" pitchFamily="49" charset="-122"/>
                <a:ea typeface="隶书" pitchFamily="49" charset="-122"/>
              </a:rPr>
              <a:t>DOS</a:t>
            </a:r>
            <a:r>
              <a:rPr lang="zh-CN" altLang="en-US" sz="2400" dirty="0">
                <a:latin typeface="隶书" pitchFamily="49" charset="-122"/>
                <a:ea typeface="隶书" pitchFamily="49" charset="-122"/>
              </a:rPr>
              <a:t>中的服务程序。</a:t>
            </a:r>
          </a:p>
        </p:txBody>
      </p:sp>
    </p:spTree>
  </p:cSld>
  <p:clrMapOvr>
    <a:masterClrMapping/>
  </p:clrMapOvr>
  <p:transition spd="slow">
    <p:randomBar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ChangeArrowheads="1"/>
          </p:cNvSpPr>
          <p:nvPr/>
        </p:nvSpPr>
        <p:spPr bwMode="auto">
          <a:xfrm>
            <a:off x="395288" y="115888"/>
            <a:ext cx="8208962" cy="1847850"/>
          </a:xfrm>
          <a:prstGeom prst="rect">
            <a:avLst/>
          </a:prstGeom>
          <a:noFill/>
          <a:ln w="9525" algn="ctr">
            <a:noFill/>
            <a:miter lim="800000"/>
            <a:headEnd/>
            <a:tailEnd/>
          </a:ln>
          <a:effectLst/>
        </p:spPr>
        <p:txBody>
          <a:bodyPr>
            <a:spAutoFit/>
          </a:bodyPr>
          <a:lstStyle/>
          <a:p>
            <a:pPr>
              <a:lnSpc>
                <a:spcPct val="90000"/>
              </a:lnSpc>
              <a:defRPr/>
            </a:pPr>
            <a:r>
              <a:rPr lang="en-US" altLang="zh-CN" sz="2400" b="1" u="sng">
                <a:effectLst>
                  <a:outerShdw blurRad="38100" dist="38100" dir="2700000" algn="tl">
                    <a:srgbClr val="C0C0C0"/>
                  </a:outerShdw>
                </a:effectLst>
                <a:latin typeface="隶书" pitchFamily="49" charset="-122"/>
                <a:ea typeface="隶书" pitchFamily="49" charset="-122"/>
              </a:rPr>
              <a:t>DOS</a:t>
            </a:r>
            <a:r>
              <a:rPr lang="zh-CN" altLang="en-US" sz="2400" b="1" u="sng">
                <a:effectLst>
                  <a:outerShdw blurRad="38100" dist="38100" dir="2700000" algn="tl">
                    <a:srgbClr val="C0C0C0"/>
                  </a:outerShdw>
                </a:effectLst>
                <a:latin typeface="隶书" pitchFamily="49" charset="-122"/>
                <a:ea typeface="隶书" pitchFamily="49" charset="-122"/>
              </a:rPr>
              <a:t>软中断</a:t>
            </a:r>
          </a:p>
          <a:p>
            <a:pPr>
              <a:lnSpc>
                <a:spcPct val="90000"/>
              </a:lnSpc>
              <a:defRPr/>
            </a:pPr>
            <a:r>
              <a:rPr lang="zh-CN" altLang="en-US" sz="2400">
                <a:latin typeface="隶书" pitchFamily="49" charset="-122"/>
                <a:ea typeface="隶书" pitchFamily="49" charset="-122"/>
              </a:rPr>
              <a:t>    </a:t>
            </a:r>
            <a:r>
              <a:rPr lang="zh-CN" altLang="en-US" sz="2000">
                <a:latin typeface="隶书" pitchFamily="49" charset="-122"/>
                <a:ea typeface="隶书" pitchFamily="49" charset="-122"/>
              </a:rPr>
              <a:t>为给编写汇编语言源程序提供方便，</a:t>
            </a:r>
            <a:r>
              <a:rPr lang="en-US" altLang="zh-CN" sz="2000">
                <a:latin typeface="隶书" pitchFamily="49" charset="-122"/>
                <a:ea typeface="隶书" pitchFamily="49" charset="-122"/>
              </a:rPr>
              <a:t>DOS</a:t>
            </a:r>
            <a:r>
              <a:rPr lang="zh-CN" altLang="en-US" sz="2000">
                <a:latin typeface="隶书" pitchFamily="49" charset="-122"/>
                <a:ea typeface="隶书" pitchFamily="49" charset="-122"/>
              </a:rPr>
              <a:t>系统中设置了几十个独立的中断服务程序，它们的入口已由系统置入</a:t>
            </a:r>
            <a:r>
              <a:rPr lang="zh-CN" altLang="en-US" sz="2000">
                <a:solidFill>
                  <a:srgbClr val="0000FF"/>
                </a:solidFill>
                <a:latin typeface="隶书" pitchFamily="49" charset="-122"/>
                <a:ea typeface="隶书" pitchFamily="49" charset="-122"/>
              </a:rPr>
              <a:t>中断入口地址表</a:t>
            </a:r>
            <a:r>
              <a:rPr lang="zh-CN" altLang="en-US" sz="2000">
                <a:latin typeface="隶书" pitchFamily="49" charset="-122"/>
                <a:ea typeface="隶书" pitchFamily="49" charset="-122"/>
              </a:rPr>
              <a:t>中，在汇编语言源程序中可用软中断指令</a:t>
            </a:r>
            <a:r>
              <a:rPr lang="en-US" altLang="zh-CN" sz="2000">
                <a:solidFill>
                  <a:srgbClr val="0000FF"/>
                </a:solidFill>
                <a:latin typeface="隶书" pitchFamily="49" charset="-122"/>
                <a:ea typeface="隶书" pitchFamily="49" charset="-122"/>
              </a:rPr>
              <a:t>INT n</a:t>
            </a:r>
            <a:r>
              <a:rPr lang="zh-CN" altLang="en-US" sz="2000">
                <a:latin typeface="隶书" pitchFamily="49" charset="-122"/>
                <a:ea typeface="隶书" pitchFamily="49" charset="-122"/>
              </a:rPr>
              <a:t>调用它们。每执行一条软中断指令，就调用一个相应的中断服务程序。一般我们常用的</a:t>
            </a:r>
            <a:r>
              <a:rPr lang="en-US" altLang="zh-CN" sz="2000">
                <a:latin typeface="隶书" pitchFamily="49" charset="-122"/>
                <a:ea typeface="隶书" pitchFamily="49" charset="-122"/>
              </a:rPr>
              <a:t>DOS</a:t>
            </a:r>
            <a:r>
              <a:rPr lang="zh-CN" altLang="en-US" sz="2000">
                <a:latin typeface="隶书" pitchFamily="49" charset="-122"/>
                <a:ea typeface="隶书" pitchFamily="49" charset="-122"/>
              </a:rPr>
              <a:t>软中断指令有八条，系统规定它们的中断类型码为</a:t>
            </a:r>
            <a:r>
              <a:rPr lang="en-US" altLang="zh-CN" sz="2000">
                <a:solidFill>
                  <a:srgbClr val="0000FF"/>
                </a:solidFill>
                <a:latin typeface="隶书" pitchFamily="49" charset="-122"/>
                <a:ea typeface="隶书" pitchFamily="49" charset="-122"/>
              </a:rPr>
              <a:t>20H-27H</a:t>
            </a:r>
            <a:r>
              <a:rPr lang="zh-CN" altLang="en-US" sz="2000">
                <a:latin typeface="隶书" pitchFamily="49" charset="-122"/>
                <a:ea typeface="隶书" pitchFamily="49" charset="-122"/>
              </a:rPr>
              <a:t>。</a:t>
            </a:r>
          </a:p>
        </p:txBody>
      </p:sp>
      <p:graphicFrame>
        <p:nvGraphicFramePr>
          <p:cNvPr id="479318" name="Group 86"/>
          <p:cNvGraphicFramePr>
            <a:graphicFrameLocks noGrp="1"/>
          </p:cNvGraphicFramePr>
          <p:nvPr/>
        </p:nvGraphicFramePr>
        <p:xfrm>
          <a:off x="539750" y="1989138"/>
          <a:ext cx="8064500" cy="4709160"/>
        </p:xfrm>
        <a:graphic>
          <a:graphicData uri="http://schemas.openxmlformats.org/drawingml/2006/table">
            <a:tbl>
              <a:tblPr/>
              <a:tblGrid>
                <a:gridCol w="1295400">
                  <a:extLst>
                    <a:ext uri="{9D8B030D-6E8A-4147-A177-3AD203B41FA5}">
                      <a16:colId xmlns:a16="http://schemas.microsoft.com/office/drawing/2014/main" val="20000"/>
                    </a:ext>
                  </a:extLst>
                </a:gridCol>
                <a:gridCol w="2160588">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1871662">
                  <a:extLst>
                    <a:ext uri="{9D8B030D-6E8A-4147-A177-3AD203B41FA5}">
                      <a16:colId xmlns:a16="http://schemas.microsoft.com/office/drawing/2014/main" val="20003"/>
                    </a:ext>
                  </a:extLst>
                </a:gridCol>
              </a:tblGrid>
              <a:tr h="2159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rgbClr val="0000FF"/>
                          </a:solidFill>
                          <a:effectLst/>
                          <a:latin typeface="隶书" pitchFamily="49" charset="-122"/>
                          <a:ea typeface="隶书" pitchFamily="49" charset="-122"/>
                        </a:rPr>
                        <a:t>中断指令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rgbClr val="0000FF"/>
                          </a:solidFill>
                          <a:effectLst/>
                          <a:latin typeface="隶书" pitchFamily="49" charset="-122"/>
                          <a:ea typeface="隶书" pitchFamily="49"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rgbClr val="0000FF"/>
                          </a:solidFill>
                          <a:effectLst/>
                          <a:latin typeface="隶书" pitchFamily="49" charset="-122"/>
                          <a:ea typeface="隶书" pitchFamily="49" charset="-122"/>
                        </a:rPr>
                        <a:t>入口参数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rgbClr val="0000FF"/>
                          </a:solidFill>
                          <a:effectLst/>
                          <a:latin typeface="隶书" pitchFamily="49" charset="-122"/>
                          <a:ea typeface="隶书" pitchFamily="49" charset="-122"/>
                        </a:rPr>
                        <a:t>出口参数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INT 20H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程序正常退出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INT 21H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系统功能调用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AH</a:t>
                      </a: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＝功能号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相应出口参数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INT 22H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结束退出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INT 23H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CTRL</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BREAK</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处理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INT 24H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出错退出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12788">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INT 25H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读盘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AL</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＝驱动器号</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CX</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＝读入扇区数</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DX</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＝起始逻辑扇区号</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DS:BX=</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内存缓冲区地址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CF</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成功</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CF</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出错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38188">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INT 26H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写盘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AL</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＝驱动器号</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CX</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＝写入扇区数</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DX</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＝起始逻辑扇区号</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DS:BX=</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内存缓冲区地址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CF</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成功</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CF</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出错</a:t>
                      </a:r>
                    </a:p>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en-US"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8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INT 27H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驻留退出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395288" y="115888"/>
            <a:ext cx="8424862" cy="2720975"/>
          </a:xfrm>
          <a:prstGeom prst="rect">
            <a:avLst/>
          </a:prstGeom>
          <a:noFill/>
          <a:ln w="9525" algn="ctr">
            <a:noFill/>
            <a:miter lim="800000"/>
            <a:headEnd/>
            <a:tailEnd/>
          </a:ln>
          <a:effectLst/>
        </p:spPr>
        <p:txBody>
          <a:bodyPr>
            <a:spAutoFit/>
          </a:bodyPr>
          <a:lstStyle/>
          <a:p>
            <a:pPr>
              <a:lnSpc>
                <a:spcPct val="90000"/>
              </a:lnSpc>
              <a:defRPr/>
            </a:pPr>
            <a:r>
              <a:rPr lang="en-US" altLang="zh-CN" sz="2400" b="1" u="sng">
                <a:effectLst>
                  <a:outerShdw blurRad="38100" dist="38100" dir="2700000" algn="tl">
                    <a:srgbClr val="C0C0C0"/>
                  </a:outerShdw>
                </a:effectLst>
                <a:latin typeface="隶书" pitchFamily="49" charset="-122"/>
                <a:ea typeface="隶书" pitchFamily="49" charset="-122"/>
              </a:rPr>
              <a:t>BIOS</a:t>
            </a:r>
            <a:r>
              <a:rPr lang="zh-CN" altLang="en-US" sz="2400" b="1" u="sng">
                <a:effectLst>
                  <a:outerShdw blurRad="38100" dist="38100" dir="2700000" algn="tl">
                    <a:srgbClr val="C0C0C0"/>
                  </a:outerShdw>
                </a:effectLst>
                <a:latin typeface="隶书" pitchFamily="49" charset="-122"/>
                <a:ea typeface="隶书" pitchFamily="49" charset="-122"/>
              </a:rPr>
              <a:t>调用</a:t>
            </a:r>
          </a:p>
          <a:p>
            <a:pPr>
              <a:lnSpc>
                <a:spcPct val="85000"/>
              </a:lnSpc>
              <a:defRPr/>
            </a:pPr>
            <a:r>
              <a:rPr lang="zh-CN" altLang="en-US" sz="2400">
                <a:latin typeface="隶书" pitchFamily="49" charset="-122"/>
                <a:ea typeface="隶书" pitchFamily="49" charset="-122"/>
              </a:rPr>
              <a:t>    </a:t>
            </a:r>
            <a:r>
              <a:rPr lang="en-US" altLang="zh-CN" sz="2200">
                <a:latin typeface="隶书" pitchFamily="49" charset="-122"/>
                <a:ea typeface="隶书" pitchFamily="49" charset="-122"/>
              </a:rPr>
              <a:t>BIOS</a:t>
            </a:r>
            <a:r>
              <a:rPr lang="zh-CN" altLang="en-US" sz="2200">
                <a:latin typeface="隶书" pitchFamily="49" charset="-122"/>
                <a:ea typeface="隶书" pitchFamily="49" charset="-122"/>
              </a:rPr>
              <a:t>是固化在</a:t>
            </a:r>
            <a:r>
              <a:rPr lang="en-US" altLang="zh-CN" sz="2200">
                <a:latin typeface="隶书" pitchFamily="49" charset="-122"/>
                <a:ea typeface="隶书" pitchFamily="49" charset="-122"/>
              </a:rPr>
              <a:t>ROM</a:t>
            </a:r>
            <a:r>
              <a:rPr lang="zh-CN" altLang="en-US" sz="2200">
                <a:latin typeface="隶书" pitchFamily="49" charset="-122"/>
                <a:ea typeface="隶书" pitchFamily="49" charset="-122"/>
              </a:rPr>
              <a:t>中的一组</a:t>
            </a:r>
            <a:r>
              <a:rPr lang="en-US" altLang="zh-CN" sz="2200">
                <a:latin typeface="隶书" pitchFamily="49" charset="-122"/>
                <a:ea typeface="隶书" pitchFamily="49" charset="-122"/>
              </a:rPr>
              <a:t>I/O</a:t>
            </a:r>
            <a:r>
              <a:rPr lang="zh-CN" altLang="en-US" sz="2200">
                <a:latin typeface="隶书" pitchFamily="49" charset="-122"/>
                <a:ea typeface="隶书" pitchFamily="49" charset="-122"/>
              </a:rPr>
              <a:t>服务程序，除系统测试程序，初始化引导程序且部分中断矢量装入程序外，还为用户提供了常用设备的输入</a:t>
            </a:r>
            <a:r>
              <a:rPr lang="en-US" altLang="zh-CN" sz="2200">
                <a:latin typeface="隶书" pitchFamily="49" charset="-122"/>
                <a:ea typeface="隶书" pitchFamily="49" charset="-122"/>
              </a:rPr>
              <a:t>/</a:t>
            </a:r>
            <a:r>
              <a:rPr lang="zh-CN" altLang="en-US" sz="2200">
                <a:latin typeface="隶书" pitchFamily="49" charset="-122"/>
                <a:ea typeface="隶书" pitchFamily="49" charset="-122"/>
              </a:rPr>
              <a:t>输出程序，如键盘输入、打印机输出等。</a:t>
            </a:r>
          </a:p>
          <a:p>
            <a:pPr>
              <a:lnSpc>
                <a:spcPct val="85000"/>
              </a:lnSpc>
              <a:defRPr/>
            </a:pPr>
            <a:r>
              <a:rPr lang="zh-CN" altLang="en-US" sz="2200">
                <a:latin typeface="隶书" pitchFamily="49" charset="-122"/>
                <a:ea typeface="隶书" pitchFamily="49" charset="-122"/>
              </a:rPr>
              <a:t>    </a:t>
            </a:r>
            <a:r>
              <a:rPr lang="en-US" altLang="zh-CN" sz="2200">
                <a:latin typeface="隶书" pitchFamily="49" charset="-122"/>
                <a:ea typeface="隶书" pitchFamily="49" charset="-122"/>
              </a:rPr>
              <a:t>BIOS</a:t>
            </a:r>
            <a:r>
              <a:rPr lang="zh-CN" altLang="en-US" sz="2200">
                <a:latin typeface="隶书" pitchFamily="49" charset="-122"/>
                <a:ea typeface="隶书" pitchFamily="49" charset="-122"/>
              </a:rPr>
              <a:t>调用方法与</a:t>
            </a:r>
            <a:r>
              <a:rPr lang="en-US" altLang="zh-CN" sz="2200">
                <a:latin typeface="隶书" pitchFamily="49" charset="-122"/>
                <a:ea typeface="隶书" pitchFamily="49" charset="-122"/>
              </a:rPr>
              <a:t>DOS</a:t>
            </a:r>
            <a:r>
              <a:rPr lang="zh-CN" altLang="en-US" sz="2200">
                <a:latin typeface="隶书" pitchFamily="49" charset="-122"/>
                <a:ea typeface="隶书" pitchFamily="49" charset="-122"/>
              </a:rPr>
              <a:t>调用类似，通常是先给出入口参数，再调用中断指令：</a:t>
            </a:r>
          </a:p>
          <a:p>
            <a:pPr>
              <a:lnSpc>
                <a:spcPct val="85000"/>
              </a:lnSpc>
              <a:defRPr/>
            </a:pPr>
            <a:r>
              <a:rPr lang="zh-CN" altLang="en-US" sz="2200">
                <a:latin typeface="隶书" pitchFamily="49" charset="-122"/>
                <a:ea typeface="隶书" pitchFamily="49" charset="-122"/>
              </a:rPr>
              <a:t>    </a:t>
            </a:r>
            <a:r>
              <a:rPr lang="en-US" altLang="zh-CN" sz="2200">
                <a:latin typeface="隶书" pitchFamily="49" charset="-122"/>
                <a:ea typeface="隶书" pitchFamily="49" charset="-122"/>
              </a:rPr>
              <a:t>l</a:t>
            </a:r>
            <a:r>
              <a:rPr lang="zh-CN" altLang="en-US" sz="2200">
                <a:latin typeface="隶书" pitchFamily="49" charset="-122"/>
                <a:ea typeface="隶书" pitchFamily="49" charset="-122"/>
              </a:rPr>
              <a:t>、传送入口参数到指定寄存器中；</a:t>
            </a:r>
          </a:p>
          <a:p>
            <a:pPr>
              <a:lnSpc>
                <a:spcPct val="85000"/>
              </a:lnSpc>
              <a:defRPr/>
            </a:pPr>
            <a:r>
              <a:rPr lang="zh-CN" altLang="en-US" sz="2200">
                <a:latin typeface="隶书" pitchFamily="49" charset="-122"/>
                <a:ea typeface="隶书" pitchFamily="49" charset="-122"/>
              </a:rPr>
              <a:t>    </a:t>
            </a:r>
            <a:r>
              <a:rPr lang="en-US" altLang="zh-CN" sz="2200">
                <a:latin typeface="隶书" pitchFamily="49" charset="-122"/>
                <a:ea typeface="隶书" pitchFamily="49" charset="-122"/>
              </a:rPr>
              <a:t>2</a:t>
            </a:r>
            <a:r>
              <a:rPr lang="zh-CN" altLang="en-US" sz="2200">
                <a:latin typeface="隶书" pitchFamily="49" charset="-122"/>
                <a:ea typeface="隶书" pitchFamily="49" charset="-122"/>
              </a:rPr>
              <a:t>、功能号送入</a:t>
            </a:r>
            <a:r>
              <a:rPr lang="en-US" altLang="zh-CN" sz="2200">
                <a:latin typeface="隶书" pitchFamily="49" charset="-122"/>
                <a:ea typeface="隶书" pitchFamily="49" charset="-122"/>
              </a:rPr>
              <a:t>AH</a:t>
            </a:r>
            <a:r>
              <a:rPr lang="zh-CN" altLang="en-US" sz="2200">
                <a:latin typeface="隶书" pitchFamily="49" charset="-122"/>
                <a:ea typeface="隶书" pitchFamily="49" charset="-122"/>
              </a:rPr>
              <a:t>寄存器中；</a:t>
            </a:r>
          </a:p>
          <a:p>
            <a:pPr>
              <a:lnSpc>
                <a:spcPct val="85000"/>
              </a:lnSpc>
              <a:defRPr/>
            </a:pPr>
            <a:r>
              <a:rPr lang="zh-CN" altLang="en-US" sz="2200">
                <a:latin typeface="隶书" pitchFamily="49" charset="-122"/>
                <a:ea typeface="隶书" pitchFamily="49" charset="-122"/>
              </a:rPr>
              <a:t>    </a:t>
            </a:r>
            <a:r>
              <a:rPr lang="en-US" altLang="zh-CN" sz="2200">
                <a:latin typeface="隶书" pitchFamily="49" charset="-122"/>
                <a:ea typeface="隶书" pitchFamily="49" charset="-122"/>
              </a:rPr>
              <a:t>3</a:t>
            </a:r>
            <a:r>
              <a:rPr lang="zh-CN" altLang="en-US" sz="2200">
                <a:latin typeface="隶书" pitchFamily="49" charset="-122"/>
                <a:ea typeface="隶书" pitchFamily="49" charset="-122"/>
              </a:rPr>
              <a:t>、中断指令</a:t>
            </a:r>
            <a:r>
              <a:rPr lang="en-US" altLang="zh-CN" sz="2200">
                <a:solidFill>
                  <a:srgbClr val="0000FF"/>
                </a:solidFill>
                <a:latin typeface="隶书" pitchFamily="49" charset="-122"/>
                <a:ea typeface="隶书" pitchFamily="49" charset="-122"/>
              </a:rPr>
              <a:t>INT n</a:t>
            </a:r>
            <a:r>
              <a:rPr lang="zh-CN" altLang="en-US" sz="2200">
                <a:latin typeface="隶书" pitchFamily="49" charset="-122"/>
                <a:ea typeface="隶书" pitchFamily="49" charset="-122"/>
              </a:rPr>
              <a:t>。</a:t>
            </a:r>
          </a:p>
        </p:txBody>
      </p:sp>
      <p:graphicFrame>
        <p:nvGraphicFramePr>
          <p:cNvPr id="478328" name="Group 120"/>
          <p:cNvGraphicFramePr>
            <a:graphicFrameLocks noGrp="1"/>
          </p:cNvGraphicFramePr>
          <p:nvPr/>
        </p:nvGraphicFramePr>
        <p:xfrm>
          <a:off x="250825" y="2881313"/>
          <a:ext cx="8497888" cy="3645408"/>
        </p:xfrm>
        <a:graphic>
          <a:graphicData uri="http://schemas.openxmlformats.org/drawingml/2006/table">
            <a:tbl>
              <a:tblPr/>
              <a:tblGrid>
                <a:gridCol w="1584325">
                  <a:extLst>
                    <a:ext uri="{9D8B030D-6E8A-4147-A177-3AD203B41FA5}">
                      <a16:colId xmlns:a16="http://schemas.microsoft.com/office/drawing/2014/main" val="20000"/>
                    </a:ext>
                  </a:extLst>
                </a:gridCol>
                <a:gridCol w="2952750">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2305050">
                  <a:extLst>
                    <a:ext uri="{9D8B030D-6E8A-4147-A177-3AD203B41FA5}">
                      <a16:colId xmlns:a16="http://schemas.microsoft.com/office/drawing/2014/main" val="20003"/>
                    </a:ext>
                  </a:extLst>
                </a:gridCol>
              </a:tblGrid>
              <a:tr h="18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中断指令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功能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中断指令</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功能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除法错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0DH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硬盘中断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单步中断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0EH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软盘中断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非屏蔽中断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10H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显示输出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断点中断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12H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内存大小检查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溢出中断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15H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盒式磁带机</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键盘中断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16H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键盘输入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0BH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异步通讯串口</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17H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打印机输出</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0CH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异步通讯串口</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2</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中断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INT 1AH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时钟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ChangeArrowheads="1"/>
          </p:cNvSpPr>
          <p:nvPr/>
        </p:nvSpPr>
        <p:spPr bwMode="auto">
          <a:xfrm>
            <a:off x="395288" y="188913"/>
            <a:ext cx="8207375" cy="579437"/>
          </a:xfrm>
          <a:prstGeom prst="rect">
            <a:avLst/>
          </a:prstGeom>
          <a:noFill/>
          <a:ln w="9525">
            <a:noFill/>
            <a:miter lim="800000"/>
            <a:headEnd/>
            <a:tailEnd/>
          </a:ln>
          <a:effectLst/>
        </p:spPr>
        <p:txBody>
          <a:bodyPr>
            <a:spAutoFit/>
          </a:bodyPr>
          <a:lstStyle/>
          <a:p>
            <a:pPr>
              <a:defRPr/>
            </a:pPr>
            <a:r>
              <a:rPr lang="zh-CN" altLang="en-US"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综合</a:t>
            </a: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应用程序设计举例</a:t>
            </a:r>
            <a:r>
              <a:rPr lang="zh-CN" altLang="en-US" sz="3200" dirty="0">
                <a:latin typeface="隶书" pitchFamily="49" charset="-122"/>
                <a:ea typeface="隶书" pitchFamily="49" charset="-122"/>
              </a:rPr>
              <a:t>    </a:t>
            </a:r>
          </a:p>
        </p:txBody>
      </p:sp>
      <p:sp>
        <p:nvSpPr>
          <p:cNvPr id="103427" name="Rectangle 3"/>
          <p:cNvSpPr>
            <a:spLocks noChangeArrowheads="1"/>
          </p:cNvSpPr>
          <p:nvPr/>
        </p:nvSpPr>
        <p:spPr bwMode="auto">
          <a:xfrm>
            <a:off x="468313" y="1089521"/>
            <a:ext cx="8208962" cy="3203575"/>
          </a:xfrm>
          <a:prstGeom prst="rect">
            <a:avLst/>
          </a:prstGeom>
          <a:noFill/>
          <a:ln w="9525" algn="ctr">
            <a:noFill/>
            <a:miter lim="800000"/>
            <a:headEnd/>
            <a:tailEnd/>
          </a:ln>
        </p:spPr>
        <p:txBody>
          <a:bodyPr>
            <a:spAutoFit/>
          </a:bodyPr>
          <a:lstStyle/>
          <a:p>
            <a:pPr>
              <a:lnSpc>
                <a:spcPct val="85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、字符串查找：假设内存中已经存有一张表，从键盘上输入字符串，要求在表中查找该字符串。如果查找到了，则在屏幕上显示</a:t>
            </a:r>
            <a:r>
              <a:rPr lang="zh-CN" altLang="en-US" sz="2400" dirty="0">
                <a:latin typeface="Arial" charset="0"/>
                <a:ea typeface="隶书" pitchFamily="49" charset="-122"/>
              </a:rPr>
              <a:t>“</a:t>
            </a:r>
            <a:r>
              <a:rPr lang="en-US" altLang="zh-CN" sz="2400" dirty="0">
                <a:latin typeface="隶书" pitchFamily="49" charset="-122"/>
                <a:ea typeface="隶书" pitchFamily="49" charset="-122"/>
              </a:rPr>
              <a:t>OK!</a:t>
            </a:r>
            <a:r>
              <a:rPr lang="en-US" altLang="zh-CN" sz="2400" dirty="0">
                <a:latin typeface="Arial" charset="0"/>
                <a:ea typeface="隶书" pitchFamily="49" charset="-122"/>
              </a:rPr>
              <a:t>”</a:t>
            </a:r>
            <a:r>
              <a:rPr lang="zh-CN" altLang="en-US" sz="2400" dirty="0">
                <a:latin typeface="隶书" pitchFamily="49" charset="-122"/>
                <a:ea typeface="隶书" pitchFamily="49" charset="-122"/>
              </a:rPr>
              <a:t>，反之显示</a:t>
            </a:r>
            <a:r>
              <a:rPr lang="zh-CN" altLang="en-US" sz="2400" dirty="0">
                <a:latin typeface="Arial" charset="0"/>
                <a:ea typeface="隶书" pitchFamily="49" charset="-122"/>
              </a:rPr>
              <a:t>“</a:t>
            </a:r>
            <a:r>
              <a:rPr lang="en-US" altLang="zh-CN" sz="2400" dirty="0">
                <a:latin typeface="隶书" pitchFamily="49" charset="-122"/>
                <a:ea typeface="隶书" pitchFamily="49" charset="-122"/>
              </a:rPr>
              <a:t>NO!</a:t>
            </a:r>
            <a:r>
              <a:rPr lang="en-US" altLang="zh-CN" sz="2400" dirty="0">
                <a:latin typeface="Arial" charset="0"/>
                <a:ea typeface="隶书" pitchFamily="49" charset="-122"/>
              </a:rPr>
              <a:t>”</a:t>
            </a:r>
            <a:r>
              <a:rPr lang="zh-CN" altLang="en-US" sz="2400" dirty="0">
                <a:latin typeface="隶书" pitchFamily="49" charset="-122"/>
                <a:ea typeface="隶书" pitchFamily="49" charset="-122"/>
              </a:rPr>
              <a:t>。若输入的字符串长度大于表的长度，显示</a:t>
            </a:r>
            <a:r>
              <a:rPr lang="zh-CN" altLang="en-US" sz="2400" dirty="0">
                <a:latin typeface="Arial" charset="0"/>
                <a:ea typeface="隶书" pitchFamily="49" charset="-122"/>
              </a:rPr>
              <a:t>“</a:t>
            </a:r>
            <a:r>
              <a:rPr lang="en-US" altLang="zh-CN" sz="2400" dirty="0">
                <a:latin typeface="隶书" pitchFamily="49" charset="-122"/>
                <a:ea typeface="隶书" pitchFamily="49" charset="-122"/>
              </a:rPr>
              <a:t>Wrong! The length of string is too long !</a:t>
            </a:r>
            <a:r>
              <a:rPr lang="en-US" altLang="zh-CN" sz="2400" dirty="0">
                <a:latin typeface="Arial" charset="0"/>
                <a:ea typeface="隶书" pitchFamily="49" charset="-122"/>
              </a:rPr>
              <a:t>”</a:t>
            </a:r>
            <a:endParaRPr lang="en-US" altLang="zh-CN" sz="2400" dirty="0">
              <a:latin typeface="隶书" pitchFamily="49" charset="-122"/>
              <a:ea typeface="隶书" pitchFamily="49" charset="-122"/>
            </a:endParaRPr>
          </a:p>
          <a:p>
            <a:pPr>
              <a:lnSpc>
                <a:spcPct val="85000"/>
              </a:lnSpc>
            </a:pPr>
            <a:r>
              <a:rPr lang="zh-CN" altLang="en-US" sz="2400" dirty="0">
                <a:solidFill>
                  <a:srgbClr val="CC3300"/>
                </a:solidFill>
                <a:latin typeface="隶书" pitchFamily="49" charset="-122"/>
                <a:ea typeface="隶书" pitchFamily="49" charset="-122"/>
              </a:rPr>
              <a:t>分析</a:t>
            </a:r>
            <a:r>
              <a:rPr lang="zh-CN" altLang="en-US" sz="2400" dirty="0">
                <a:latin typeface="隶书" pitchFamily="49" charset="-122"/>
                <a:ea typeface="隶书" pitchFamily="49" charset="-122"/>
              </a:rPr>
              <a:t>：在屏幕上显示一个字符串可利用</a:t>
            </a:r>
            <a:r>
              <a:rPr lang="en-US" altLang="zh-CN" sz="2400" dirty="0">
                <a:latin typeface="隶书" pitchFamily="49" charset="-122"/>
                <a:ea typeface="隶书" pitchFamily="49" charset="-122"/>
              </a:rPr>
              <a:t>DOS</a:t>
            </a:r>
            <a:r>
              <a:rPr lang="zh-CN" altLang="en-US" sz="2400" dirty="0">
                <a:latin typeface="隶书" pitchFamily="49" charset="-122"/>
                <a:ea typeface="隶书" pitchFamily="49" charset="-122"/>
              </a:rPr>
              <a:t>调用的</a:t>
            </a:r>
            <a:r>
              <a:rPr lang="en-US" altLang="zh-CN" sz="2400" dirty="0">
                <a:latin typeface="隶书" pitchFamily="49" charset="-122"/>
                <a:ea typeface="隶书" pitchFamily="49" charset="-122"/>
              </a:rPr>
              <a:t>09H</a:t>
            </a:r>
            <a:r>
              <a:rPr lang="zh-CN" altLang="en-US" sz="2400" dirty="0">
                <a:latin typeface="隶书" pitchFamily="49" charset="-122"/>
                <a:ea typeface="隶书" pitchFamily="49" charset="-122"/>
              </a:rPr>
              <a:t>号功能，从键盘上接收字符可利用</a:t>
            </a:r>
            <a:r>
              <a:rPr lang="en-US" altLang="zh-CN" sz="2400" dirty="0">
                <a:latin typeface="隶书" pitchFamily="49" charset="-122"/>
                <a:ea typeface="隶书" pitchFamily="49" charset="-122"/>
              </a:rPr>
              <a:t>DOS</a:t>
            </a:r>
            <a:r>
              <a:rPr lang="zh-CN" altLang="en-US" sz="2400" dirty="0">
                <a:latin typeface="隶书" pitchFamily="49" charset="-122"/>
                <a:ea typeface="隶书" pitchFamily="49" charset="-122"/>
              </a:rPr>
              <a:t>调用的</a:t>
            </a:r>
            <a:r>
              <a:rPr lang="en-US" altLang="zh-CN" sz="2400" dirty="0">
                <a:latin typeface="隶书" pitchFamily="49" charset="-122"/>
                <a:ea typeface="隶书" pitchFamily="49" charset="-122"/>
              </a:rPr>
              <a:t>OAH</a:t>
            </a:r>
            <a:r>
              <a:rPr lang="zh-CN" altLang="en-US" sz="2400" dirty="0">
                <a:latin typeface="隶书" pitchFamily="49" charset="-122"/>
                <a:ea typeface="隶书" pitchFamily="49" charset="-122"/>
              </a:rPr>
              <a:t>号功能。查找可分两步进行，首先在表中搜索字符串的第一个字符</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可用指令</a:t>
            </a:r>
            <a:r>
              <a:rPr lang="en-US" altLang="zh-CN" sz="2400" dirty="0">
                <a:latin typeface="隶书" pitchFamily="49" charset="-122"/>
                <a:ea typeface="隶书" pitchFamily="49" charset="-122"/>
              </a:rPr>
              <a:t>REPNZ SCASB)</a:t>
            </a:r>
            <a:r>
              <a:rPr lang="zh-CN" altLang="en-US" sz="2400" dirty="0">
                <a:latin typeface="隶书" pitchFamily="49" charset="-122"/>
                <a:ea typeface="隶书" pitchFamily="49" charset="-122"/>
              </a:rPr>
              <a:t>，若搜索到，则比较字符串的其他字符是否一致</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可用指令</a:t>
            </a:r>
            <a:r>
              <a:rPr lang="en-US" altLang="zh-CN" sz="2400" dirty="0">
                <a:latin typeface="隶书" pitchFamily="49" charset="-122"/>
                <a:ea typeface="隶书" pitchFamily="49" charset="-122"/>
              </a:rPr>
              <a:t>REPZ CMPSB)</a:t>
            </a:r>
            <a:r>
              <a:rPr lang="zh-CN" altLang="en-US" sz="2400" dirty="0">
                <a:latin typeface="隶书" pitchFamily="49" charset="-122"/>
                <a:ea typeface="隶书" pitchFamily="49" charset="-122"/>
              </a:rPr>
              <a:t>。</a:t>
            </a:r>
          </a:p>
        </p:txBody>
      </p:sp>
    </p:spTree>
  </p:cSld>
  <p:clrMapOvr>
    <a:masterClrMapping/>
  </p:clrMapOvr>
  <p:transition spd="slow">
    <p:randomBar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85918" y="285728"/>
            <a:ext cx="5570220" cy="6294120"/>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6230" name="Group 70"/>
          <p:cNvGraphicFramePr>
            <a:graphicFrameLocks noGrp="1"/>
          </p:cNvGraphicFramePr>
          <p:nvPr>
            <p:extLst>
              <p:ext uri="{D42A27DB-BD31-4B8C-83A1-F6EECF244321}">
                <p14:modId xmlns:p14="http://schemas.microsoft.com/office/powerpoint/2010/main" val="347249013"/>
              </p:ext>
            </p:extLst>
          </p:nvPr>
        </p:nvGraphicFramePr>
        <p:xfrm>
          <a:off x="250825" y="188913"/>
          <a:ext cx="8569325" cy="6528816"/>
        </p:xfrm>
        <a:graphic>
          <a:graphicData uri="http://schemas.openxmlformats.org/drawingml/2006/table">
            <a:tbl>
              <a:tblPr/>
              <a:tblGrid>
                <a:gridCol w="4609207">
                  <a:extLst>
                    <a:ext uri="{9D8B030D-6E8A-4147-A177-3AD203B41FA5}">
                      <a16:colId xmlns:a16="http://schemas.microsoft.com/office/drawing/2014/main" val="20000"/>
                    </a:ext>
                  </a:extLst>
                </a:gridCol>
                <a:gridCol w="3960118">
                  <a:extLst>
                    <a:ext uri="{9D8B030D-6E8A-4147-A177-3AD203B41FA5}">
                      <a16:colId xmlns:a16="http://schemas.microsoft.com/office/drawing/2014/main" val="20001"/>
                    </a:ext>
                  </a:extLst>
                </a:gridCol>
              </a:tblGrid>
              <a:tr h="4048125">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DATA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TAB DB </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ABCDEFGHIJKLMNOPQRSTUV</a:t>
                      </a:r>
                      <a:r>
                        <a:rPr kumimoji="0" lang="en-US" altLang="zh-CN" sz="2200" b="0" i="0" u="none" strike="noStrike" cap="none" normalizeH="0" baseline="0" dirty="0" smtClean="0">
                          <a:ln>
                            <a:noFill/>
                          </a:ln>
                          <a:solidFill>
                            <a:srgbClr val="0000FF"/>
                          </a:solidFill>
                          <a:effectLst/>
                          <a:latin typeface="Arial"/>
                          <a:ea typeface="隶书" pitchFamily="49" charset="-122"/>
                        </a:rPr>
                        <a:t>’</a:t>
                      </a:r>
                      <a:endParaRPr kumimoji="0" lang="en-US" altLang="zh-CN" sz="22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STR1 DB </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Please enter a string:</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0DH,0AH,</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200" b="0" i="0" u="none" strike="noStrike" cap="none" normalizeH="0" baseline="0" dirty="0" smtClean="0">
                          <a:ln>
                            <a:noFill/>
                          </a:ln>
                          <a:solidFill>
                            <a:srgbClr val="0000FF"/>
                          </a:solidFill>
                          <a:effectLst/>
                          <a:latin typeface="Arial"/>
                          <a:ea typeface="隶书" pitchFamily="49" charset="-122"/>
                        </a:rPr>
                        <a:t>’</a:t>
                      </a:r>
                      <a:endParaRPr kumimoji="0" lang="en-US" altLang="zh-CN" sz="22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STR2 DB </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Wrong! The string is too long!$</a:t>
                      </a:r>
                      <a:r>
                        <a:rPr kumimoji="0" lang="en-US" altLang="zh-CN" sz="2200" b="0" i="0" u="none" strike="noStrike" cap="none" normalizeH="0" baseline="0" dirty="0" smtClean="0">
                          <a:ln>
                            <a:noFill/>
                          </a:ln>
                          <a:solidFill>
                            <a:srgbClr val="0000FF"/>
                          </a:solidFill>
                          <a:effectLst/>
                          <a:latin typeface="Arial"/>
                          <a:ea typeface="隶书" pitchFamily="49" charset="-122"/>
                        </a:rPr>
                        <a:t>’</a:t>
                      </a:r>
                      <a:endParaRPr kumimoji="0" lang="en-US" altLang="zh-CN" sz="22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CRLF DB 0DH,0AH,</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200" b="0" i="0" u="none" strike="noStrike" cap="none" normalizeH="0" baseline="0" dirty="0" smtClean="0">
                          <a:ln>
                            <a:noFill/>
                          </a:ln>
                          <a:solidFill>
                            <a:srgbClr val="0000FF"/>
                          </a:solidFill>
                          <a:effectLst/>
                          <a:latin typeface="Arial"/>
                          <a:ea typeface="隶书" pitchFamily="49" charset="-122"/>
                        </a:rPr>
                        <a:t>’</a:t>
                      </a:r>
                      <a:endParaRPr kumimoji="0" lang="en-US" altLang="zh-CN" sz="22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STR3 DB </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No!</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,0DH,0AH,</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200" b="0" i="0" u="none" strike="noStrike" cap="none" normalizeH="0" baseline="0" dirty="0" smtClean="0">
                          <a:ln>
                            <a:noFill/>
                          </a:ln>
                          <a:solidFill>
                            <a:srgbClr val="0000FF"/>
                          </a:solidFill>
                          <a:effectLst/>
                          <a:latin typeface="Arial"/>
                          <a:ea typeface="隶书" pitchFamily="49" charset="-122"/>
                        </a:rPr>
                        <a:t>’</a:t>
                      </a:r>
                      <a:endParaRPr kumimoji="0" lang="en-US" altLang="zh-CN" sz="22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STR4 DB </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Yes!</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,0DH,0AH,</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200" b="0" i="0" u="none" strike="noStrike" cap="none" normalizeH="0" baseline="0" dirty="0" smtClean="0">
                          <a:ln>
                            <a:noFill/>
                          </a:ln>
                          <a:solidFill>
                            <a:srgbClr val="0000FF"/>
                          </a:solidFill>
                          <a:effectLst/>
                          <a:latin typeface="Arial"/>
                          <a:ea typeface="隶书" pitchFamily="49" charset="-122"/>
                        </a:rPr>
                        <a:t>’</a:t>
                      </a:r>
                      <a:endParaRPr kumimoji="0" lang="en-US" altLang="zh-CN" sz="22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BUF DB 41,?,41 DUP(?)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TAB_LEN EQU 26</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DATA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STACK1 SEGMENT STACK</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DB 100 DUP(?)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STACK1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CODE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ASSUME CS:CODE,SS:STACK1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ASSUME DS:DATA,ES:DATA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SEARCH PROC FAR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START: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PUSH DS;</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程序头</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MOV AX,0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PUSH 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AX,DATA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DS,AX  </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ES,AX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LEA DX,STR1;</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显示输入提示</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MOV AH,09H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defRPr/>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LEA DX,BUF;</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从键盘输入字符串，回车结束</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MOV AH,0AH;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LEA DX,CRLF;</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送显回车换行</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MOV AH,09H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LEA SI,BUF</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INC SI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BL,[SI];</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取实际键入字符数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MOV BH,0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INC SI;SI</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指向键入字符存放处</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LEA DI,TAB;DI</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指向表首地址</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MOV CX,TAB_LEN;</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取表长</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CMP CX,BX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JNC GOON;CX&gt;=BX</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转去</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GOON  </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5184" name="Group 48"/>
          <p:cNvGraphicFramePr>
            <a:graphicFrameLocks noGrp="1"/>
          </p:cNvGraphicFramePr>
          <p:nvPr>
            <p:extLst>
              <p:ext uri="{D42A27DB-BD31-4B8C-83A1-F6EECF244321}">
                <p14:modId xmlns:p14="http://schemas.microsoft.com/office/powerpoint/2010/main" val="1411922021"/>
              </p:ext>
            </p:extLst>
          </p:nvPr>
        </p:nvGraphicFramePr>
        <p:xfrm>
          <a:off x="323850" y="188913"/>
          <a:ext cx="8351838" cy="5975604"/>
        </p:xfrm>
        <a:graphic>
          <a:graphicData uri="http://schemas.openxmlformats.org/drawingml/2006/table">
            <a:tbl>
              <a:tblPr/>
              <a:tblGrid>
                <a:gridCol w="4248150">
                  <a:extLst>
                    <a:ext uri="{9D8B030D-6E8A-4147-A177-3AD203B41FA5}">
                      <a16:colId xmlns:a16="http://schemas.microsoft.com/office/drawing/2014/main" val="20000"/>
                    </a:ext>
                  </a:extLst>
                </a:gridCol>
                <a:gridCol w="4103688">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LEA DX,STR2;</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显示串太长</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JMP EXIT;</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送显并返回</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GOON:</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CLD</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AL,[SI]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SCAN:</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REPNZ SCASB;</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循环比较</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ES:[DI]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JZ MATCH;</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相等退出循环</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ERROR:</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LEA DX,STR3;</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显示</a:t>
                      </a:r>
                      <a:r>
                        <a:rPr kumimoji="0" lang="zh-CN" altLang="en-US" sz="2200" b="0" i="0" u="none" strike="noStrike" kern="1200"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NO!</a:t>
                      </a:r>
                      <a:r>
                        <a:rPr kumimoji="0" lang="zh-CN" altLang="en-US" sz="2200" b="0" i="0" u="none" strike="noStrike" kern="1200"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没找到</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JMP EXIT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MATCH: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INC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CMP CX,BX;</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比较其余字符</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JC ERROR;</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显示</a:t>
                      </a:r>
                      <a:r>
                        <a:rPr kumimoji="0" lang="zh-CN" altLang="en-US" sz="2200" b="0" i="0" u="none" strike="noStrike" kern="1200"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NO!</a:t>
                      </a:r>
                      <a:r>
                        <a:rPr kumimoji="0" lang="zh-CN" altLang="en-US" sz="2200" b="0" i="0" u="none" strike="noStrike" kern="1200"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没找到</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DEC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PUSH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PUSH SI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PUSH DI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CX,BX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DEC DI</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REPZ CMPSB;</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循环比较</a:t>
                      </a:r>
                      <a:endParaRPr kumimoji="0" lang="en-US" altLang="zh-CN" sz="22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;DS:[SI]-ES:[DI]  </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POP DI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POP SI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POP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JZ FOUND;</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找到字符</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显</a:t>
                      </a:r>
                      <a:r>
                        <a:rPr kumimoji="0" lang="zh-CN" altLang="en-US" sz="2200" b="0" i="0" u="none" strike="noStrike"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OK!</a:t>
                      </a:r>
                      <a:r>
                        <a:rPr kumimoji="0" lang="zh-CN" altLang="en-US" sz="2200" b="0" i="0" u="none" strike="noStrike" kern="1200"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endParaRPr kumimoji="0" lang="en-US" altLang="zh-CN" sz="2200" b="0" i="0" u="none" strike="noStrike" kern="1200"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CMP CX,BX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JC ERROR;</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显示</a:t>
                      </a:r>
                      <a:r>
                        <a:rPr kumimoji="0" lang="zh-CN" altLang="en-US" sz="2200" b="0" i="0" u="none" strike="noStrike" kern="1200"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NO!</a:t>
                      </a:r>
                      <a:r>
                        <a:rPr kumimoji="0" lang="zh-CN" altLang="en-US" sz="2200" b="0" i="0" u="none" strike="noStrike" kern="1200" cap="none" normalizeH="0" baseline="0" dirty="0" smtClean="0">
                          <a:ln>
                            <a:noFill/>
                          </a:ln>
                          <a:solidFill>
                            <a:schemeClr val="tx1"/>
                          </a:solidFill>
                          <a:effectLst/>
                          <a:latin typeface="Arial Unicode MS" pitchFamily="34" charset="-122"/>
                          <a:ea typeface="Arial Unicode MS" pitchFamily="34" charset="-122"/>
                          <a:cs typeface="Arial Unicode MS" pitchFamily="34" charset="-122"/>
                        </a:rPr>
                        <a:t>’</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没找到</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JMP SCAN</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FOUND:</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LEA DX,STR4</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EXIT: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AH,09H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RET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SEARCH ENDP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CODE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468313" y="228600"/>
            <a:ext cx="8280400" cy="3455988"/>
          </a:xfrm>
          <a:prstGeom prst="rect">
            <a:avLst/>
          </a:prstGeom>
          <a:noFill/>
          <a:ln w="9525" algn="ctr">
            <a:noFill/>
            <a:miter lim="800000"/>
            <a:headEnd/>
            <a:tailEnd/>
          </a:ln>
        </p:spPr>
        <p:txBody>
          <a:bodyPr>
            <a:spAutoFit/>
          </a:bodyPr>
          <a:lstStyle/>
          <a:p>
            <a:pPr>
              <a:lnSpc>
                <a:spcPct val="85000"/>
              </a:lnSpc>
            </a:pPr>
            <a:r>
              <a:rPr lang="zh-CN" altLang="en-US" sz="2000" dirty="0">
                <a:latin typeface="隶书" pitchFamily="49" charset="-122"/>
                <a:ea typeface="隶书" pitchFamily="49" charset="-122"/>
              </a:rPr>
              <a:t>例</a:t>
            </a:r>
            <a:r>
              <a:rPr lang="en-US" altLang="zh-CN" sz="2000" dirty="0">
                <a:latin typeface="隶书" pitchFamily="49" charset="-122"/>
                <a:ea typeface="隶书" pitchFamily="49" charset="-122"/>
              </a:rPr>
              <a:t>2</a:t>
            </a:r>
            <a:r>
              <a:rPr lang="zh-CN" altLang="en-US" sz="2000" dirty="0">
                <a:latin typeface="隶书" pitchFamily="49" charset="-122"/>
                <a:ea typeface="隶书" pitchFamily="49" charset="-122"/>
              </a:rPr>
              <a:t>、两个多位无符号二进制数的乘法</a:t>
            </a:r>
          </a:p>
          <a:p>
            <a:pPr>
              <a:lnSpc>
                <a:spcPct val="85000"/>
              </a:lnSpc>
            </a:pPr>
            <a:r>
              <a:rPr lang="zh-CN" altLang="en-US" sz="2000" dirty="0">
                <a:solidFill>
                  <a:srgbClr val="CC3300"/>
                </a:solidFill>
                <a:latin typeface="隶书" pitchFamily="49" charset="-122"/>
                <a:ea typeface="隶书" pitchFamily="49" charset="-122"/>
              </a:rPr>
              <a:t>分析</a:t>
            </a:r>
            <a:r>
              <a:rPr lang="zh-CN" altLang="en-US" sz="2000" dirty="0">
                <a:latin typeface="隶书" pitchFamily="49" charset="-122"/>
                <a:ea typeface="隶书" pitchFamily="49" charset="-122"/>
              </a:rPr>
              <a:t>：将某一组乘数</a:t>
            </a:r>
            <a:r>
              <a:rPr lang="en-US" altLang="zh-CN" sz="2000" dirty="0">
                <a:latin typeface="隶书" pitchFamily="49" charset="-122"/>
                <a:ea typeface="隶书" pitchFamily="49" charset="-122"/>
              </a:rPr>
              <a:t>Bi</a:t>
            </a:r>
            <a:r>
              <a:rPr lang="zh-CN" altLang="en-US" sz="2000" dirty="0">
                <a:latin typeface="隶书" pitchFamily="49" charset="-122"/>
                <a:ea typeface="隶书" pitchFamily="49" charset="-122"/>
              </a:rPr>
              <a:t>分别与</a:t>
            </a:r>
            <a:r>
              <a:rPr lang="en-US" altLang="zh-CN" sz="2000" dirty="0">
                <a:latin typeface="隶书" pitchFamily="49" charset="-122"/>
                <a:ea typeface="隶书" pitchFamily="49" charset="-122"/>
              </a:rPr>
              <a:t>A1</a:t>
            </a:r>
            <a:r>
              <a:rPr lang="zh-CN" altLang="en-US" sz="2000" dirty="0">
                <a:latin typeface="隶书" pitchFamily="49" charset="-122"/>
                <a:ea typeface="隶书" pitchFamily="49" charset="-122"/>
              </a:rPr>
              <a:t>、</a:t>
            </a:r>
            <a:r>
              <a:rPr lang="en-US" altLang="zh-CN" sz="2000" dirty="0">
                <a:latin typeface="隶书" pitchFamily="49" charset="-122"/>
                <a:ea typeface="隶书" pitchFamily="49" charset="-122"/>
              </a:rPr>
              <a:t>A2</a:t>
            </a:r>
            <a:r>
              <a:rPr lang="zh-CN" altLang="en-US" sz="2000" dirty="0">
                <a:latin typeface="隶书" pitchFamily="49" charset="-122"/>
                <a:ea typeface="隶书" pitchFamily="49" charset="-122"/>
              </a:rPr>
              <a:t>、</a:t>
            </a:r>
            <a:r>
              <a:rPr lang="en-US" altLang="zh-CN" sz="2000" dirty="0">
                <a:latin typeface="Arial" charset="0"/>
                <a:ea typeface="隶书" pitchFamily="49" charset="-122"/>
              </a:rPr>
              <a:t>……</a:t>
            </a:r>
            <a:r>
              <a:rPr lang="zh-CN" altLang="en-US" sz="2000" dirty="0">
                <a:latin typeface="隶书" pitchFamily="49" charset="-122"/>
                <a:ea typeface="隶书" pitchFamily="49" charset="-122"/>
              </a:rPr>
              <a:t>、</a:t>
            </a:r>
            <a:r>
              <a:rPr lang="en-US" altLang="zh-CN" sz="2000" dirty="0">
                <a:latin typeface="隶书" pitchFamily="49" charset="-122"/>
                <a:ea typeface="隶书" pitchFamily="49" charset="-122"/>
              </a:rPr>
              <a:t>An</a:t>
            </a:r>
            <a:r>
              <a:rPr lang="zh-CN" altLang="en-US" sz="2000" dirty="0">
                <a:latin typeface="隶书" pitchFamily="49" charset="-122"/>
                <a:ea typeface="隶书" pitchFamily="49" charset="-122"/>
              </a:rPr>
              <a:t>相乘，然后将每次所得到的部分积相加到最后结果上去的过程都是相同的，因此可以通过循环程序实现，称之为内循环。不同组的乘数</a:t>
            </a:r>
            <a:r>
              <a:rPr lang="en-US" altLang="zh-CN" sz="2000" dirty="0">
                <a:latin typeface="隶书" pitchFamily="49" charset="-122"/>
                <a:ea typeface="隶书" pitchFamily="49" charset="-122"/>
              </a:rPr>
              <a:t>Bi</a:t>
            </a:r>
            <a:r>
              <a:rPr lang="zh-CN" altLang="en-US" sz="2000" dirty="0">
                <a:latin typeface="隶书" pitchFamily="49" charset="-122"/>
                <a:ea typeface="隶书" pitchFamily="49" charset="-122"/>
              </a:rPr>
              <a:t>又重复同样的过程与</a:t>
            </a:r>
            <a:r>
              <a:rPr lang="en-US" altLang="zh-CN" sz="2000" dirty="0">
                <a:latin typeface="隶书" pitchFamily="49" charset="-122"/>
                <a:ea typeface="隶书" pitchFamily="49" charset="-122"/>
              </a:rPr>
              <a:t>A1</a:t>
            </a:r>
            <a:r>
              <a:rPr lang="zh-CN" altLang="en-US" sz="2000" dirty="0">
                <a:latin typeface="隶书" pitchFamily="49" charset="-122"/>
                <a:ea typeface="隶书" pitchFamily="49" charset="-122"/>
              </a:rPr>
              <a:t>、</a:t>
            </a:r>
            <a:r>
              <a:rPr lang="en-US" altLang="zh-CN" sz="2000" dirty="0">
                <a:latin typeface="隶书" pitchFamily="49" charset="-122"/>
                <a:ea typeface="隶书" pitchFamily="49" charset="-122"/>
              </a:rPr>
              <a:t>A2</a:t>
            </a:r>
            <a:r>
              <a:rPr lang="zh-CN" altLang="en-US" sz="2000" dirty="0">
                <a:latin typeface="隶书" pitchFamily="49" charset="-122"/>
                <a:ea typeface="隶书" pitchFamily="49" charset="-122"/>
              </a:rPr>
              <a:t>、</a:t>
            </a:r>
            <a:r>
              <a:rPr lang="en-US" altLang="zh-CN" sz="2000" dirty="0">
                <a:latin typeface="Arial" charset="0"/>
                <a:ea typeface="隶书" pitchFamily="49" charset="-122"/>
              </a:rPr>
              <a:t>……</a:t>
            </a:r>
            <a:r>
              <a:rPr lang="zh-CN" altLang="en-US" sz="2000" dirty="0">
                <a:latin typeface="隶书" pitchFamily="49" charset="-122"/>
                <a:ea typeface="隶书" pitchFamily="49" charset="-122"/>
              </a:rPr>
              <a:t>、</a:t>
            </a:r>
            <a:r>
              <a:rPr lang="en-US" altLang="zh-CN" sz="2000" dirty="0">
                <a:latin typeface="隶书" pitchFamily="49" charset="-122"/>
                <a:ea typeface="隶书" pitchFamily="49" charset="-122"/>
              </a:rPr>
              <a:t>An</a:t>
            </a:r>
            <a:r>
              <a:rPr lang="zh-CN" altLang="en-US" sz="2000" dirty="0">
                <a:latin typeface="隶书" pitchFamily="49" charset="-122"/>
                <a:ea typeface="隶书" pitchFamily="49" charset="-122"/>
              </a:rPr>
              <a:t>相乘，也可以利用循环实现，构成外循环。内循环和外循环均需</a:t>
            </a:r>
            <a:r>
              <a:rPr lang="en-US" altLang="zh-CN" sz="2000" dirty="0">
                <a:latin typeface="隶书" pitchFamily="49" charset="-122"/>
                <a:ea typeface="隶书" pitchFamily="49" charset="-122"/>
              </a:rPr>
              <a:t>N</a:t>
            </a:r>
            <a:r>
              <a:rPr lang="zh-CN" altLang="en-US" sz="2000" dirty="0">
                <a:latin typeface="隶书" pitchFamily="49" charset="-122"/>
                <a:ea typeface="隶书" pitchFamily="49" charset="-122"/>
              </a:rPr>
              <a:t>次。</a:t>
            </a:r>
          </a:p>
          <a:p>
            <a:pPr>
              <a:lnSpc>
                <a:spcPct val="85000"/>
              </a:lnSpc>
            </a:pPr>
            <a:r>
              <a:rPr lang="zh-CN" altLang="en-US" sz="2000" dirty="0">
                <a:latin typeface="隶书" pitchFamily="49" charset="-122"/>
                <a:ea typeface="隶书" pitchFamily="49" charset="-122"/>
              </a:rPr>
              <a:t>    </a:t>
            </a:r>
            <a:r>
              <a:rPr lang="en-US" altLang="zh-CN" sz="2000" dirty="0">
                <a:latin typeface="隶书" pitchFamily="49" charset="-122"/>
                <a:ea typeface="隶书" pitchFamily="49" charset="-122"/>
              </a:rPr>
              <a:t>SI</a:t>
            </a:r>
            <a:r>
              <a:rPr lang="zh-CN" altLang="en-US" sz="2000" dirty="0">
                <a:latin typeface="隶书" pitchFamily="49" charset="-122"/>
                <a:ea typeface="隶书" pitchFamily="49" charset="-122"/>
              </a:rPr>
              <a:t>做为被乘数单元的地址指针；</a:t>
            </a:r>
          </a:p>
          <a:p>
            <a:pPr>
              <a:lnSpc>
                <a:spcPct val="85000"/>
              </a:lnSpc>
            </a:pPr>
            <a:r>
              <a:rPr lang="zh-CN" altLang="en-US" sz="2000" dirty="0">
                <a:latin typeface="隶书" pitchFamily="49" charset="-122"/>
                <a:ea typeface="隶书" pitchFamily="49" charset="-122"/>
              </a:rPr>
              <a:t>    </a:t>
            </a:r>
            <a:r>
              <a:rPr lang="en-US" altLang="zh-CN" sz="2000" dirty="0">
                <a:latin typeface="隶书" pitchFamily="49" charset="-122"/>
                <a:ea typeface="隶书" pitchFamily="49" charset="-122"/>
              </a:rPr>
              <a:t>BX</a:t>
            </a:r>
            <a:r>
              <a:rPr lang="zh-CN" altLang="en-US" sz="2000" dirty="0">
                <a:latin typeface="隶书" pitchFamily="49" charset="-122"/>
                <a:ea typeface="隶书" pitchFamily="49" charset="-122"/>
              </a:rPr>
              <a:t>做为乘数单元的地址指针；</a:t>
            </a:r>
          </a:p>
          <a:p>
            <a:pPr>
              <a:lnSpc>
                <a:spcPct val="85000"/>
              </a:lnSpc>
            </a:pPr>
            <a:r>
              <a:rPr lang="zh-CN" altLang="en-US" sz="2000" dirty="0">
                <a:latin typeface="隶书" pitchFamily="49" charset="-122"/>
                <a:ea typeface="隶书" pitchFamily="49" charset="-122"/>
              </a:rPr>
              <a:t>    </a:t>
            </a:r>
            <a:r>
              <a:rPr lang="en-US" altLang="zh-CN" sz="2000" dirty="0">
                <a:latin typeface="隶书" pitchFamily="49" charset="-122"/>
                <a:ea typeface="隶书" pitchFamily="49" charset="-122"/>
              </a:rPr>
              <a:t>DI</a:t>
            </a:r>
            <a:r>
              <a:rPr lang="zh-CN" altLang="en-US" sz="2000" dirty="0">
                <a:latin typeface="隶书" pitchFamily="49" charset="-122"/>
                <a:ea typeface="隶书" pitchFamily="49" charset="-122"/>
              </a:rPr>
              <a:t>做为乘积单元的地址指针；</a:t>
            </a:r>
          </a:p>
          <a:p>
            <a:pPr>
              <a:lnSpc>
                <a:spcPct val="85000"/>
              </a:lnSpc>
            </a:pPr>
            <a:r>
              <a:rPr lang="zh-CN" altLang="en-US" sz="2000" dirty="0">
                <a:latin typeface="隶书" pitchFamily="49" charset="-122"/>
                <a:ea typeface="隶书" pitchFamily="49" charset="-122"/>
              </a:rPr>
              <a:t>    </a:t>
            </a:r>
            <a:r>
              <a:rPr lang="en-US" altLang="zh-CN" sz="2000" dirty="0">
                <a:latin typeface="隶书" pitchFamily="49" charset="-122"/>
                <a:ea typeface="隶书" pitchFamily="49" charset="-122"/>
              </a:rPr>
              <a:t>CX</a:t>
            </a:r>
            <a:r>
              <a:rPr lang="zh-CN" altLang="en-US" sz="2000" dirty="0">
                <a:latin typeface="隶书" pitchFamily="49" charset="-122"/>
                <a:ea typeface="隶书" pitchFamily="49" charset="-122"/>
              </a:rPr>
              <a:t>做为循环计数器。</a:t>
            </a:r>
          </a:p>
          <a:p>
            <a:pPr>
              <a:lnSpc>
                <a:spcPct val="85000"/>
              </a:lnSpc>
            </a:pPr>
            <a:r>
              <a:rPr lang="zh-CN" altLang="en-US" sz="2000" dirty="0">
                <a:latin typeface="隶书" pitchFamily="49" charset="-122"/>
                <a:ea typeface="隶书" pitchFamily="49" charset="-122"/>
              </a:rPr>
              <a:t>    如果被乘数和乘数均为</a:t>
            </a:r>
            <a:r>
              <a:rPr lang="en-US" altLang="zh-CN" sz="2000" dirty="0">
                <a:latin typeface="隶书" pitchFamily="49" charset="-122"/>
                <a:ea typeface="隶书" pitchFamily="49" charset="-122"/>
              </a:rPr>
              <a:t>n*16</a:t>
            </a:r>
            <a:r>
              <a:rPr lang="zh-CN" altLang="en-US" sz="2000" dirty="0">
                <a:latin typeface="隶书" pitchFamily="49" charset="-122"/>
                <a:ea typeface="隶书" pitchFamily="49" charset="-122"/>
              </a:rPr>
              <a:t>位二进制数，则二者各需</a:t>
            </a:r>
            <a:r>
              <a:rPr lang="en-US" altLang="zh-CN" sz="2000" dirty="0">
                <a:latin typeface="隶书" pitchFamily="49" charset="-122"/>
                <a:ea typeface="隶书" pitchFamily="49" charset="-122"/>
              </a:rPr>
              <a:t>2n</a:t>
            </a:r>
            <a:r>
              <a:rPr lang="zh-CN" altLang="en-US" sz="2000" dirty="0">
                <a:latin typeface="隶书" pitchFamily="49" charset="-122"/>
                <a:ea typeface="隶书" pitchFamily="49" charset="-122"/>
              </a:rPr>
              <a:t>个存储单元，而乘积需要</a:t>
            </a:r>
            <a:r>
              <a:rPr lang="en-US" altLang="zh-CN" sz="2000" dirty="0">
                <a:latin typeface="隶书" pitchFamily="49" charset="-122"/>
                <a:ea typeface="隶书" pitchFamily="49" charset="-122"/>
              </a:rPr>
              <a:t>4n</a:t>
            </a:r>
            <a:r>
              <a:rPr lang="zh-CN" altLang="en-US" sz="2000" dirty="0">
                <a:latin typeface="隶书" pitchFamily="49" charset="-122"/>
                <a:ea typeface="隶书" pitchFamily="49" charset="-122"/>
              </a:rPr>
              <a:t>个存储单元。在存储器中存放时均为低位在前，高位在后。</a:t>
            </a:r>
          </a:p>
        </p:txBody>
      </p:sp>
      <p:pic>
        <p:nvPicPr>
          <p:cNvPr id="107523" name="Picture 3"/>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1547813" y="3500438"/>
            <a:ext cx="5545137" cy="3300412"/>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Rectangle 3"/>
          <p:cNvSpPr>
            <a:spLocks noChangeArrowheads="1"/>
          </p:cNvSpPr>
          <p:nvPr/>
        </p:nvSpPr>
        <p:spPr bwMode="auto">
          <a:xfrm>
            <a:off x="500063" y="571500"/>
            <a:ext cx="8064500" cy="5207000"/>
          </a:xfrm>
          <a:prstGeom prst="rect">
            <a:avLst/>
          </a:prstGeom>
          <a:noFill/>
          <a:ln w="9525">
            <a:noFill/>
            <a:miter lim="800000"/>
            <a:headEnd/>
            <a:tailEnd/>
          </a:ln>
          <a:effectLst/>
        </p:spPr>
        <p:txBody>
          <a:bodyPr>
            <a:spAutoFit/>
          </a:bodyPr>
          <a:lstStyle/>
          <a:p>
            <a:pPr>
              <a:lnSpc>
                <a:spcPct val="85000"/>
              </a:lnSpc>
              <a:buClr>
                <a:schemeClr val="accent1"/>
              </a:buClr>
              <a:buSzPct val="85000"/>
              <a:buFont typeface="Wingdings" pitchFamily="2" charset="2"/>
              <a:buNone/>
              <a:defRPr/>
            </a:pPr>
            <a:endPar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endParaRPr>
          </a:p>
          <a:p>
            <a:pPr>
              <a:buClr>
                <a:schemeClr val="accent1"/>
              </a:buClr>
              <a:buSzPct val="85000"/>
              <a:buFont typeface="Wingdings" pitchFamily="2" charset="2"/>
              <a:buNone/>
              <a:defRPr/>
            </a:pP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伪指令语句</a:t>
            </a:r>
          </a:p>
          <a:p>
            <a:pPr>
              <a:buClr>
                <a:schemeClr val="accent1"/>
              </a:buClr>
              <a:buSzPct val="85000"/>
              <a:buFont typeface="Wingdings" pitchFamily="2" charset="2"/>
              <a:buNone/>
              <a:defRPr/>
            </a:pPr>
            <a:r>
              <a:rPr lang="zh-CN" altLang="en-US" sz="2400" dirty="0">
                <a:latin typeface="隶书" pitchFamily="49" charset="-122"/>
                <a:ea typeface="隶书" pitchFamily="49" charset="-122"/>
              </a:rPr>
              <a:t>    伪指令语句不产生对应的机器代码，只是通知汇编程序在汇编时所需要的信息。其格式也可由四部分组成：</a:t>
            </a:r>
          </a:p>
          <a:p>
            <a:pPr>
              <a:buClr>
                <a:schemeClr val="accent1"/>
              </a:buClr>
              <a:buSzPct val="85000"/>
              <a:buFont typeface="Wingdings" pitchFamily="2" charset="2"/>
              <a:buNone/>
              <a:defRPr/>
            </a:pPr>
            <a:r>
              <a:rPr lang="zh-CN" altLang="en-US" sz="2400" dirty="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a:t>
            </a:r>
            <a:r>
              <a:rPr lang="zh-CN" altLang="en-US" sz="2400" b="1" dirty="0">
                <a:effectLst>
                  <a:outerShdw blurRad="38100" dist="38100" dir="2700000" algn="tl">
                    <a:srgbClr val="C0C0C0"/>
                  </a:outerShdw>
                </a:effectLst>
                <a:latin typeface="隶书" pitchFamily="49" charset="-122"/>
                <a:ea typeface="隶书" pitchFamily="49" charset="-122"/>
              </a:rPr>
              <a:t>名字</a:t>
            </a:r>
            <a:r>
              <a:rPr lang="en-US" altLang="zh-CN" sz="2400" b="1" dirty="0">
                <a:effectLst>
                  <a:outerShdw blurRad="38100" dist="38100" dir="2700000" algn="tl">
                    <a:srgbClr val="C0C0C0"/>
                  </a:outerShdw>
                </a:effectLst>
                <a:latin typeface="隶书" pitchFamily="49" charset="-122"/>
                <a:ea typeface="隶书" pitchFamily="49" charset="-122"/>
              </a:rPr>
              <a:t>]  </a:t>
            </a:r>
            <a:r>
              <a:rPr lang="zh-CN" altLang="en-US" sz="2400" b="1" dirty="0">
                <a:effectLst>
                  <a:outerShdw blurRad="38100" dist="38100" dir="2700000" algn="tl">
                    <a:srgbClr val="C0C0C0"/>
                  </a:outerShdw>
                </a:effectLst>
                <a:latin typeface="隶书" pitchFamily="49" charset="-122"/>
                <a:ea typeface="隶书" pitchFamily="49" charset="-122"/>
              </a:rPr>
              <a:t>定义符 </a:t>
            </a:r>
            <a:r>
              <a:rPr lang="en-US" altLang="zh-CN" sz="2400" b="1" dirty="0">
                <a:effectLst>
                  <a:outerShdw blurRad="38100" dist="38100" dir="2700000" algn="tl">
                    <a:srgbClr val="C0C0C0"/>
                  </a:outerShdw>
                </a:effectLst>
                <a:latin typeface="隶书" pitchFamily="49" charset="-122"/>
                <a:ea typeface="隶书" pitchFamily="49" charset="-122"/>
              </a:rPr>
              <a:t>[</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操作数</a:t>
            </a:r>
            <a:r>
              <a:rPr lang="en-US" altLang="zh-CN" sz="2400" b="1" dirty="0">
                <a:effectLst>
                  <a:outerShdw blurRad="38100" dist="38100" dir="2700000" algn="tl">
                    <a:srgbClr val="C0C0C0"/>
                  </a:outerShdw>
                </a:effectLst>
                <a:latin typeface="隶书" pitchFamily="49" charset="-122"/>
                <a:ea typeface="隶书" pitchFamily="49" charset="-122"/>
              </a:rPr>
              <a:t>] [</a:t>
            </a:r>
            <a:r>
              <a:rPr lang="zh-CN" altLang="en-US" sz="2400" b="1" dirty="0">
                <a:effectLst>
                  <a:outerShdw blurRad="38100" dist="38100" dir="2700000" algn="tl">
                    <a:srgbClr val="C0C0C0"/>
                  </a:outerShdw>
                </a:effectLst>
                <a:latin typeface="隶书" pitchFamily="49" charset="-122"/>
                <a:ea typeface="隶书" pitchFamily="49" charset="-122"/>
              </a:rPr>
              <a:t>；注释</a:t>
            </a:r>
            <a:r>
              <a:rPr lang="en-US" altLang="zh-CN" sz="2400" b="1" dirty="0">
                <a:effectLst>
                  <a:outerShdw blurRad="38100" dist="38100" dir="2700000" algn="tl">
                    <a:srgbClr val="C0C0C0"/>
                  </a:outerShdw>
                </a:effectLst>
                <a:latin typeface="隶书" pitchFamily="49" charset="-122"/>
                <a:ea typeface="隶书" pitchFamily="49" charset="-122"/>
              </a:rPr>
              <a:t>]</a:t>
            </a:r>
          </a:p>
          <a:p>
            <a:pPr>
              <a:buClr>
                <a:schemeClr val="accent1"/>
              </a:buClr>
              <a:buSzPct val="85000"/>
              <a:buFont typeface="Wingdings" pitchFamily="2" charset="2"/>
              <a:buNone/>
              <a:defRPr/>
            </a:pPr>
            <a:endParaRPr lang="en-US" altLang="zh-CN" sz="2400" dirty="0">
              <a:solidFill>
                <a:srgbClr val="CC3300"/>
              </a:solidFill>
              <a:latin typeface="隶书" pitchFamily="49" charset="-122"/>
              <a:ea typeface="隶书" pitchFamily="49" charset="-122"/>
            </a:endParaRPr>
          </a:p>
          <a:p>
            <a:pPr>
              <a:buClr>
                <a:schemeClr val="accent1"/>
              </a:buClr>
              <a:buSzPct val="85000"/>
              <a:buFont typeface="Wingdings" pitchFamily="2" charset="2"/>
              <a:buNone/>
              <a:defRPr/>
            </a:pPr>
            <a:r>
              <a:rPr lang="zh-CN" altLang="en-US" sz="2400" dirty="0">
                <a:latin typeface="隶书" pitchFamily="49" charset="-122"/>
                <a:ea typeface="隶书" pitchFamily="49" charset="-122"/>
              </a:rPr>
              <a:t>名字：</a:t>
            </a:r>
            <a:r>
              <a:rPr lang="zh-CN" altLang="en-US" sz="2400" dirty="0">
                <a:solidFill>
                  <a:srgbClr val="CC3300"/>
                </a:solidFill>
                <a:latin typeface="隶书" pitchFamily="49" charset="-122"/>
                <a:ea typeface="隶书" pitchFamily="49" charset="-122"/>
              </a:rPr>
              <a:t>可有可无，不用：结尾，表示一个变量或地址。</a:t>
            </a:r>
          </a:p>
          <a:p>
            <a:pPr>
              <a:buClr>
                <a:schemeClr val="accent1"/>
              </a:buClr>
              <a:buSzPct val="85000"/>
              <a:buFont typeface="Wingdings" pitchFamily="2" charset="2"/>
              <a:buNone/>
              <a:defRPr/>
            </a:pPr>
            <a:r>
              <a:rPr lang="zh-CN" altLang="en-US" sz="2400" dirty="0">
                <a:latin typeface="隶书" pitchFamily="49" charset="-122"/>
                <a:ea typeface="隶书" pitchFamily="49" charset="-122"/>
              </a:rPr>
              <a:t>定义符：</a:t>
            </a:r>
            <a:r>
              <a:rPr lang="zh-CN" altLang="en-US" sz="2400" dirty="0">
                <a:solidFill>
                  <a:srgbClr val="CC3300"/>
                </a:solidFill>
                <a:latin typeface="隶书" pitchFamily="49" charset="-122"/>
                <a:ea typeface="隶书" pitchFamily="49" charset="-122"/>
              </a:rPr>
              <a:t>伪指令语句</a:t>
            </a:r>
          </a:p>
          <a:p>
            <a:pPr>
              <a:buClr>
                <a:schemeClr val="accent1"/>
              </a:buClr>
              <a:buSzPct val="85000"/>
              <a:buFont typeface="Wingdings" pitchFamily="2" charset="2"/>
              <a:buNone/>
              <a:defRPr/>
            </a:pPr>
            <a:r>
              <a:rPr lang="zh-CN" altLang="en-US" sz="2400" dirty="0">
                <a:latin typeface="隶书" pitchFamily="49" charset="-122"/>
                <a:ea typeface="隶书" pitchFamily="49" charset="-122"/>
              </a:rPr>
              <a:t>操作数：</a:t>
            </a:r>
            <a:r>
              <a:rPr lang="zh-CN" altLang="en-US" sz="2400" dirty="0">
                <a:solidFill>
                  <a:srgbClr val="CC3300"/>
                </a:solidFill>
                <a:latin typeface="隶书" pitchFamily="49" charset="-122"/>
                <a:ea typeface="隶书" pitchFamily="49" charset="-122"/>
              </a:rPr>
              <a:t>可无操作数，多操作数时用</a:t>
            </a:r>
            <a:r>
              <a:rPr lang="zh-CN" altLang="en-US" sz="2400" dirty="0">
                <a:solidFill>
                  <a:srgbClr val="CC3300"/>
                </a:solidFill>
                <a:latin typeface="Arial"/>
                <a:ea typeface="隶书" pitchFamily="49" charset="-122"/>
              </a:rPr>
              <a:t>“</a:t>
            </a:r>
            <a:r>
              <a:rPr lang="zh-CN" altLang="en-US" sz="2400" dirty="0">
                <a:solidFill>
                  <a:srgbClr val="CC3300"/>
                </a:solidFill>
                <a:latin typeface="隶书" pitchFamily="49" charset="-122"/>
                <a:ea typeface="隶书" pitchFamily="49" charset="-122"/>
              </a:rPr>
              <a:t>，</a:t>
            </a:r>
            <a:r>
              <a:rPr lang="zh-CN" altLang="en-US" sz="2400" dirty="0">
                <a:solidFill>
                  <a:srgbClr val="CC3300"/>
                </a:solidFill>
                <a:latin typeface="Arial"/>
                <a:ea typeface="隶书" pitchFamily="49" charset="-122"/>
              </a:rPr>
              <a:t>”</a:t>
            </a:r>
            <a:r>
              <a:rPr lang="zh-CN" altLang="en-US" sz="2400" dirty="0">
                <a:solidFill>
                  <a:srgbClr val="CC3300"/>
                </a:solidFill>
                <a:latin typeface="隶书" pitchFamily="49" charset="-122"/>
                <a:ea typeface="隶书" pitchFamily="49" charset="-122"/>
              </a:rPr>
              <a:t>隔开。</a:t>
            </a:r>
          </a:p>
          <a:p>
            <a:pPr>
              <a:buClr>
                <a:schemeClr val="accent1"/>
              </a:buClr>
              <a:buSzPct val="85000"/>
              <a:buFont typeface="Wingdings" pitchFamily="2" charset="2"/>
              <a:buNone/>
              <a:defRPr/>
            </a:pPr>
            <a:r>
              <a:rPr lang="zh-CN" altLang="en-US" sz="2400" dirty="0">
                <a:latin typeface="隶书" pitchFamily="49" charset="-122"/>
                <a:ea typeface="隶书" pitchFamily="49" charset="-122"/>
              </a:rPr>
              <a:t>注释：</a:t>
            </a:r>
            <a:r>
              <a:rPr lang="zh-CN" altLang="en-US" sz="2400" dirty="0">
                <a:solidFill>
                  <a:srgbClr val="CC3300"/>
                </a:solidFill>
                <a:latin typeface="隶书" pitchFamily="49" charset="-122"/>
                <a:ea typeface="隶书" pitchFamily="49" charset="-122"/>
              </a:rPr>
              <a:t>由</a:t>
            </a:r>
            <a:r>
              <a:rPr lang="zh-CN" altLang="en-US" sz="2400" dirty="0">
                <a:solidFill>
                  <a:srgbClr val="CC3300"/>
                </a:solidFill>
                <a:latin typeface="Arial"/>
                <a:ea typeface="隶书" pitchFamily="49" charset="-122"/>
              </a:rPr>
              <a:t>“</a:t>
            </a:r>
            <a:r>
              <a:rPr lang="zh-CN" altLang="en-US" sz="2400" dirty="0">
                <a:solidFill>
                  <a:srgbClr val="CC3300"/>
                </a:solidFill>
                <a:latin typeface="隶书" pitchFamily="49" charset="-122"/>
                <a:ea typeface="隶书" pitchFamily="49" charset="-122"/>
              </a:rPr>
              <a:t>；</a:t>
            </a:r>
            <a:r>
              <a:rPr lang="zh-CN" altLang="en-US" sz="2400" dirty="0">
                <a:solidFill>
                  <a:srgbClr val="CC3300"/>
                </a:solidFill>
                <a:latin typeface="Arial"/>
                <a:ea typeface="隶书" pitchFamily="49" charset="-122"/>
              </a:rPr>
              <a:t>”</a:t>
            </a:r>
            <a:r>
              <a:rPr lang="zh-CN" altLang="en-US" sz="2400" dirty="0">
                <a:solidFill>
                  <a:srgbClr val="CC3300"/>
                </a:solidFill>
                <a:latin typeface="隶书" pitchFamily="49" charset="-122"/>
                <a:ea typeface="隶书" pitchFamily="49" charset="-122"/>
              </a:rPr>
              <a:t>开始，不影响程序，只为程序可读性。</a:t>
            </a:r>
            <a:endParaRPr lang="en-US" altLang="zh-CN" sz="2400" dirty="0">
              <a:solidFill>
                <a:srgbClr val="CC3300"/>
              </a:solidFill>
              <a:latin typeface="隶书" pitchFamily="49" charset="-122"/>
              <a:ea typeface="隶书" pitchFamily="49" charset="-122"/>
            </a:endParaRPr>
          </a:p>
          <a:p>
            <a:pPr>
              <a:buClr>
                <a:schemeClr val="accent1"/>
              </a:buClr>
              <a:buSzPct val="85000"/>
              <a:buFont typeface="Wingdings" pitchFamily="2" charset="2"/>
              <a:buNone/>
              <a:defRPr/>
            </a:pPr>
            <a:endParaRPr lang="zh-CN" altLang="en-US" sz="2400" dirty="0">
              <a:solidFill>
                <a:srgbClr val="CC3300"/>
              </a:solidFill>
              <a:latin typeface="隶书" pitchFamily="49" charset="-122"/>
              <a:ea typeface="隶书" pitchFamily="49" charset="-122"/>
            </a:endParaRPr>
          </a:p>
          <a:p>
            <a:pPr>
              <a:buClr>
                <a:schemeClr val="accent1"/>
              </a:buClr>
              <a:buSzPct val="85000"/>
              <a:buFont typeface="Wingdings" pitchFamily="2" charset="2"/>
              <a:buNone/>
              <a:defRPr/>
            </a:pPr>
            <a:r>
              <a:rPr lang="zh-CN" altLang="en-US" sz="2400" dirty="0">
                <a:latin typeface="隶书" pitchFamily="49" charset="-122"/>
                <a:ea typeface="隶书" pitchFamily="49" charset="-122"/>
              </a:rPr>
              <a:t>例： </a:t>
            </a:r>
            <a:endParaRPr lang="en-US" altLang="zh-CN" sz="2400" dirty="0">
              <a:latin typeface="隶书" pitchFamily="49" charset="-122"/>
              <a:ea typeface="隶书" pitchFamily="49" charset="-122"/>
            </a:endParaRPr>
          </a:p>
          <a:p>
            <a:pPr marL="4479925" indent="-4479925">
              <a:buClr>
                <a:schemeClr val="accent1"/>
              </a:buClr>
              <a:buSzPct val="85000"/>
              <a:buFont typeface="Wingdings" pitchFamily="2" charset="2"/>
              <a:buNone/>
              <a:defRPr/>
            </a:pPr>
            <a:r>
              <a:rPr lang="en-US" altLang="zh-CN" sz="2400" dirty="0">
                <a:latin typeface="隶书" pitchFamily="49" charset="-122"/>
                <a:ea typeface="隶书" pitchFamily="49" charset="-122"/>
              </a:rPr>
              <a:t>DATA1 DB 59H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61H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3AH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98H</a:t>
            </a:r>
            <a:r>
              <a:rPr lang="zh-CN" altLang="en-US" sz="2400" dirty="0">
                <a:latin typeface="隶书" pitchFamily="49" charset="-122"/>
                <a:ea typeface="隶书" pitchFamily="49" charset="-122"/>
              </a:rPr>
              <a:t>；从</a:t>
            </a:r>
            <a:r>
              <a:rPr lang="en-US" altLang="zh-CN" sz="2400" dirty="0">
                <a:latin typeface="隶书" pitchFamily="49" charset="-122"/>
                <a:ea typeface="隶书" pitchFamily="49" charset="-122"/>
              </a:rPr>
              <a:t>DATA1</a:t>
            </a:r>
            <a:r>
              <a:rPr lang="zh-CN" altLang="en-US" sz="2400" dirty="0">
                <a:latin typeface="隶书" pitchFamily="49" charset="-122"/>
                <a:ea typeface="隶书" pitchFamily="49" charset="-122"/>
              </a:rPr>
              <a:t>开始存入</a:t>
            </a:r>
            <a:r>
              <a:rPr lang="en-US" altLang="zh-CN" sz="2400" dirty="0">
                <a:latin typeface="隶书" pitchFamily="49" charset="-122"/>
                <a:ea typeface="隶书" pitchFamily="49" charset="-122"/>
              </a:rPr>
              <a:t>59H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61H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3AH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98H</a:t>
            </a:r>
          </a:p>
        </p:txBody>
      </p:sp>
    </p:spTree>
  </p:cSld>
  <p:clrMapOvr>
    <a:masterClrMapping/>
  </p:clrMapOvr>
  <p:transition spd="slow">
    <p:randomBar dir="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87828" y="142852"/>
            <a:ext cx="6370320" cy="6614636"/>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3187" name="Group 99"/>
          <p:cNvGraphicFramePr>
            <a:graphicFrameLocks noGrp="1"/>
          </p:cNvGraphicFramePr>
          <p:nvPr>
            <p:extLst>
              <p:ext uri="{D42A27DB-BD31-4B8C-83A1-F6EECF244321}">
                <p14:modId xmlns:p14="http://schemas.microsoft.com/office/powerpoint/2010/main" val="3160613584"/>
              </p:ext>
            </p:extLst>
          </p:nvPr>
        </p:nvGraphicFramePr>
        <p:xfrm>
          <a:off x="179388" y="300038"/>
          <a:ext cx="8569325" cy="6236208"/>
        </p:xfrm>
        <a:graphic>
          <a:graphicData uri="http://schemas.openxmlformats.org/drawingml/2006/table">
            <a:tbl>
              <a:tblPr/>
              <a:tblGrid>
                <a:gridCol w="4176712">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412750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DATA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MCAND DW 00FFH,11FFH,0011H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MCATOR DW OOOAH,1000H,0040H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PROT DW 6 DUP(0);</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乘积</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COUNT EQU 3;</a:t>
                      </a:r>
                      <a:r>
                        <a:rPr kumimoji="0" lang="zh-CN" altLang="en-US" sz="2400" b="0" i="0" u="none" strike="noStrike" cap="none" normalizeH="0" baseline="0" dirty="0" smtClean="0">
                          <a:ln>
                            <a:noFill/>
                          </a:ln>
                          <a:solidFill>
                            <a:srgbClr val="0000FF"/>
                          </a:solidFill>
                          <a:effectLst/>
                          <a:latin typeface="隶书" pitchFamily="49" charset="-122"/>
                          <a:ea typeface="隶书" pitchFamily="49" charset="-122"/>
                        </a:rPr>
                        <a:t>字数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DATA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STACK SEGMENT STACK</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  DB 100 DUP(?)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STACK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CODE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ASSUME DS:DATA,ES:DATA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ASSUME SS:STACK,CS:CODE</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MBMUL PROC FAR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START: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PUSH DS;</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程序头</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AX,0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PUSH 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AX,DATA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DS,AX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ES,AX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LEA SI,MCAND;SI</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指向被乘数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LEA BX,MCATOR;BX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指向乘数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LEA DI,PROT;DI</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指向乘积</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PUSH DI;</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保护乘积单元指针</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CX,COUNT;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设外循环次数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EXTER: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PUSH CX;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保护外循环次数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DX,[BX];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取部分乘数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INC BX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BX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PUSH DI;</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保护乘积单元指针</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PUSH SI;</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保护被乘数单元指针</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CX,COUNT;</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设置内循环次数</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8169" name="Group 25"/>
          <p:cNvGraphicFramePr>
            <a:graphicFrameLocks noGrp="1"/>
          </p:cNvGraphicFramePr>
          <p:nvPr/>
        </p:nvGraphicFramePr>
        <p:xfrm>
          <a:off x="250825" y="225425"/>
          <a:ext cx="8569325" cy="6528816"/>
        </p:xfrm>
        <a:graphic>
          <a:graphicData uri="http://schemas.openxmlformats.org/drawingml/2006/table">
            <a:tbl>
              <a:tblPr/>
              <a:tblGrid>
                <a:gridCol w="4681538">
                  <a:extLst>
                    <a:ext uri="{9D8B030D-6E8A-4147-A177-3AD203B41FA5}">
                      <a16:colId xmlns:a16="http://schemas.microsoft.com/office/drawing/2014/main" val="20000"/>
                    </a:ext>
                  </a:extLst>
                </a:gridCol>
                <a:gridCol w="3887787">
                  <a:extLst>
                    <a:ext uri="{9D8B030D-6E8A-4147-A177-3AD203B41FA5}">
                      <a16:colId xmlns:a16="http://schemas.microsoft.com/office/drawing/2014/main" val="20001"/>
                    </a:ext>
                  </a:extLst>
                </a:gridCol>
              </a:tblGrid>
              <a:tr h="4100513">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INTER: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PUSH CX;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保护内循环计数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PUSH DX;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保护部分乘数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LODSW;</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取部分被乘数到</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MUL DX;DX,AX=AX*DX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ADD [DI],AX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ADC [DI],DX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POP DX;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恢复乘数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POP CX;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恢复内循环计数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LOOP INTER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POP SI;</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恢复披乘数单元指针</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POP DI;</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恢复乘积单元指针</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INC 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POP CX;</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恢复外循环计数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LOOP EXTER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RET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MBMUL ENDP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CODE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END START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endParaRPr kumimoji="0" lang="zh-CN" altLang="zh-CN" sz="18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250825" y="188913"/>
            <a:ext cx="8569325" cy="4801314"/>
          </a:xfrm>
          <a:prstGeom prst="rect">
            <a:avLst/>
          </a:prstGeom>
          <a:noFill/>
          <a:ln w="9525" algn="ctr">
            <a:noFill/>
            <a:miter lim="800000"/>
            <a:headEnd/>
            <a:tailEnd/>
          </a:ln>
        </p:spPr>
        <p:txBody>
          <a:bodyPr>
            <a:spAutoFit/>
          </a:bodyPr>
          <a:lstStyle/>
          <a:p>
            <a:pPr>
              <a:lnSpc>
                <a:spcPct val="85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、在屏幕上显示电子时钟</a:t>
            </a:r>
          </a:p>
          <a:p>
            <a:pPr>
              <a:lnSpc>
                <a:spcPct val="85000"/>
              </a:lnSpc>
            </a:pPr>
            <a:r>
              <a:rPr lang="zh-CN" altLang="en-US" sz="2400" dirty="0">
                <a:solidFill>
                  <a:srgbClr val="CC3300"/>
                </a:solidFill>
                <a:latin typeface="隶书" pitchFamily="49" charset="-122"/>
                <a:ea typeface="隶书" pitchFamily="49" charset="-122"/>
              </a:rPr>
              <a:t>分析</a:t>
            </a:r>
            <a:r>
              <a:rPr lang="zh-CN" altLang="en-US" sz="2400" dirty="0">
                <a:latin typeface="隶书" pitchFamily="49" charset="-122"/>
                <a:ea typeface="隶书" pitchFamily="49" charset="-122"/>
              </a:rPr>
              <a:t>：首先通过</a:t>
            </a:r>
            <a:r>
              <a:rPr lang="en-US" altLang="zh-CN" sz="2400" dirty="0">
                <a:latin typeface="隶书" pitchFamily="49" charset="-122"/>
                <a:ea typeface="隶书" pitchFamily="49" charset="-122"/>
              </a:rPr>
              <a:t>DOS</a:t>
            </a:r>
            <a:r>
              <a:rPr lang="zh-CN" altLang="en-US" sz="2400" dirty="0">
                <a:latin typeface="隶书" pitchFamily="49" charset="-122"/>
                <a:ea typeface="隶书" pitchFamily="49" charset="-122"/>
              </a:rPr>
              <a:t>功能调用</a:t>
            </a:r>
            <a:r>
              <a:rPr lang="en-US" altLang="zh-CN" sz="2400" dirty="0">
                <a:latin typeface="隶书" pitchFamily="49" charset="-122"/>
                <a:ea typeface="隶书" pitchFamily="49" charset="-122"/>
              </a:rPr>
              <a:t>2CH</a:t>
            </a:r>
            <a:r>
              <a:rPr lang="zh-CN" altLang="en-US" sz="2400" dirty="0">
                <a:latin typeface="隶书" pitchFamily="49" charset="-122"/>
                <a:ea typeface="隶书" pitchFamily="49" charset="-122"/>
              </a:rPr>
              <a:t>读入当前时间，然后每隔一秒在秒上加</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，达到</a:t>
            </a:r>
            <a:r>
              <a:rPr lang="en-US" altLang="zh-CN" sz="2400" dirty="0">
                <a:latin typeface="隶书" pitchFamily="49" charset="-122"/>
                <a:ea typeface="隶书" pitchFamily="49" charset="-122"/>
              </a:rPr>
              <a:t>60</a:t>
            </a:r>
            <a:r>
              <a:rPr lang="zh-CN" altLang="en-US" sz="2400" dirty="0">
                <a:latin typeface="隶书" pitchFamily="49" charset="-122"/>
                <a:ea typeface="隶书" pitchFamily="49" charset="-122"/>
              </a:rPr>
              <a:t>秒时在分上加</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，秒消零，达到</a:t>
            </a:r>
            <a:r>
              <a:rPr lang="en-US" altLang="zh-CN" sz="2400" dirty="0">
                <a:latin typeface="隶书" pitchFamily="49" charset="-122"/>
                <a:ea typeface="隶书" pitchFamily="49" charset="-122"/>
              </a:rPr>
              <a:t>60</a:t>
            </a:r>
            <a:r>
              <a:rPr lang="zh-CN" altLang="en-US" sz="2400" dirty="0">
                <a:latin typeface="隶书" pitchFamily="49" charset="-122"/>
                <a:ea typeface="隶书" pitchFamily="49" charset="-122"/>
              </a:rPr>
              <a:t>分时在小时上加</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，分消零，达到</a:t>
            </a:r>
            <a:r>
              <a:rPr lang="en-US" altLang="zh-CN" sz="2400" dirty="0">
                <a:latin typeface="隶书" pitchFamily="49" charset="-122"/>
                <a:ea typeface="隶书" pitchFamily="49" charset="-122"/>
              </a:rPr>
              <a:t>24</a:t>
            </a:r>
            <a:r>
              <a:rPr lang="zh-CN" altLang="en-US" sz="2400" dirty="0">
                <a:latin typeface="隶书" pitchFamily="49" charset="-122"/>
                <a:ea typeface="隶书" pitchFamily="49" charset="-122"/>
              </a:rPr>
              <a:t>小时则小时清零，直到按下任意键时退出，返回</a:t>
            </a:r>
            <a:r>
              <a:rPr lang="en-US" altLang="zh-CN" sz="2400" dirty="0">
                <a:latin typeface="隶书" pitchFamily="49" charset="-122"/>
                <a:ea typeface="隶书" pitchFamily="49" charset="-122"/>
              </a:rPr>
              <a:t>DOS</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屏幕上显示提示符通过</a:t>
            </a:r>
            <a:r>
              <a:rPr lang="en-US" altLang="zh-CN" sz="2400" dirty="0">
                <a:latin typeface="隶书" pitchFamily="49" charset="-122"/>
                <a:ea typeface="隶书" pitchFamily="49" charset="-122"/>
              </a:rPr>
              <a:t>DOS</a:t>
            </a:r>
            <a:r>
              <a:rPr lang="zh-CN" altLang="en-US" sz="2400" dirty="0">
                <a:latin typeface="隶书" pitchFamily="49" charset="-122"/>
                <a:ea typeface="隶书" pitchFamily="49" charset="-122"/>
              </a:rPr>
              <a:t>功能调用</a:t>
            </a:r>
            <a:r>
              <a:rPr lang="en-US" altLang="zh-CN" sz="2400" dirty="0">
                <a:latin typeface="隶书" pitchFamily="49" charset="-122"/>
                <a:ea typeface="隶书" pitchFamily="49" charset="-122"/>
              </a:rPr>
              <a:t>09H</a:t>
            </a:r>
            <a:r>
              <a:rPr lang="zh-CN" altLang="en-US" sz="2400" dirty="0">
                <a:latin typeface="隶书" pitchFamily="49" charset="-122"/>
                <a:ea typeface="隶书" pitchFamily="49" charset="-122"/>
              </a:rPr>
              <a:t>，显示数字用</a:t>
            </a:r>
            <a:r>
              <a:rPr lang="en-US" altLang="zh-CN" sz="2400" dirty="0">
                <a:latin typeface="隶书" pitchFamily="49" charset="-122"/>
                <a:ea typeface="隶书" pitchFamily="49" charset="-122"/>
              </a:rPr>
              <a:t>02H</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延时</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秒可以编个延时子程序。</a:t>
            </a:r>
          </a:p>
          <a:p>
            <a:pPr>
              <a:lnSpc>
                <a:spcPct val="85000"/>
              </a:lnSpc>
            </a:pPr>
            <a:r>
              <a:rPr lang="zh-CN" altLang="en-US" sz="2400" dirty="0">
                <a:latin typeface="隶书" pitchFamily="49" charset="-122"/>
                <a:ea typeface="隶书" pitchFamily="49" charset="-122"/>
              </a:rPr>
              <a:t>    采用宏处理伪操作，可以缩短源程序的长度，使程序更加清晰，有利于结构的模块化。</a:t>
            </a:r>
          </a:p>
          <a:p>
            <a:pPr>
              <a:lnSpc>
                <a:spcPct val="85000"/>
              </a:lnSpc>
            </a:pPr>
            <a:r>
              <a:rPr lang="zh-CN" altLang="en-US" sz="2400" dirty="0">
                <a:latin typeface="隶书" pitchFamily="49" charset="-122"/>
                <a:ea typeface="隶书" pitchFamily="49" charset="-122"/>
              </a:rPr>
              <a:t>    利用</a:t>
            </a:r>
            <a:r>
              <a:rPr lang="en-US" altLang="zh-CN" sz="2400" dirty="0">
                <a:latin typeface="隶书" pitchFamily="49" charset="-122"/>
                <a:ea typeface="隶书" pitchFamily="49" charset="-122"/>
              </a:rPr>
              <a:t>BIOS</a:t>
            </a:r>
            <a:r>
              <a:rPr lang="zh-CN" altLang="en-US" sz="2400" dirty="0">
                <a:latin typeface="隶书" pitchFamily="49" charset="-122"/>
                <a:ea typeface="隶书" pitchFamily="49" charset="-122"/>
              </a:rPr>
              <a:t>调用设计窗口，选择适当的背景色和前景色等，以使屏幕显示更加美观</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endParaRPr lang="en-US" altLang="zh-CN" sz="2400" dirty="0">
              <a:latin typeface="隶书" pitchFamily="49" charset="-122"/>
              <a:ea typeface="隶书" pitchFamily="49" charset="-122"/>
            </a:endParaRPr>
          </a:p>
          <a:p>
            <a:pPr>
              <a:lnSpc>
                <a:spcPct val="85000"/>
              </a:lnSpc>
            </a:pPr>
            <a:r>
              <a:rPr lang="en-US" altLang="zh-CN" sz="2400" dirty="0" smtClean="0">
                <a:latin typeface="隶书" pitchFamily="49" charset="-122"/>
                <a:ea typeface="隶书" pitchFamily="49" charset="-122"/>
              </a:rPr>
              <a:t>MOV AH,2CH</a:t>
            </a:r>
            <a:r>
              <a:rPr lang="zh-CN" altLang="en-US" sz="2400" dirty="0" smtClean="0">
                <a:latin typeface="隶书" pitchFamily="49" charset="-122"/>
                <a:ea typeface="隶书" pitchFamily="49" charset="-122"/>
              </a:rPr>
              <a:t>；出口参数：</a:t>
            </a:r>
            <a:r>
              <a:rPr lang="en-US" altLang="zh-CN" sz="2400" dirty="0" smtClean="0">
                <a:latin typeface="隶书" pitchFamily="49" charset="-122"/>
                <a:ea typeface="隶书" pitchFamily="49" charset="-122"/>
              </a:rPr>
              <a:t>CH:CL=</a:t>
            </a:r>
            <a:r>
              <a:rPr lang="zh-CN" altLang="en-US" sz="2400" dirty="0" smtClean="0">
                <a:latin typeface="隶书" pitchFamily="49" charset="-122"/>
                <a:ea typeface="隶书" pitchFamily="49" charset="-122"/>
              </a:rPr>
              <a:t>时：分</a:t>
            </a:r>
            <a:endParaRPr lang="en-US" altLang="zh-CN" sz="2400" dirty="0" smtClean="0">
              <a:latin typeface="隶书" pitchFamily="49" charset="-122"/>
              <a:ea typeface="隶书" pitchFamily="49" charset="-122"/>
            </a:endParaRPr>
          </a:p>
          <a:p>
            <a:pPr>
              <a:lnSpc>
                <a:spcPct val="85000"/>
              </a:lnSpc>
            </a:pPr>
            <a:r>
              <a:rPr lang="en-US" altLang="zh-CN" sz="2400" dirty="0" smtClean="0">
                <a:latin typeface="隶书" pitchFamily="49" charset="-122"/>
                <a:ea typeface="隶书" pitchFamily="49" charset="-122"/>
              </a:rPr>
              <a:t>INT 21H               DH:DL=</a:t>
            </a:r>
            <a:r>
              <a:rPr lang="zh-CN" altLang="en-US" sz="2400" dirty="0" smtClean="0">
                <a:latin typeface="隶书" pitchFamily="49" charset="-122"/>
                <a:ea typeface="隶书" pitchFamily="49" charset="-122"/>
              </a:rPr>
              <a:t>秒：</a:t>
            </a:r>
            <a:r>
              <a:rPr lang="en-US" altLang="zh-CN" sz="2400" dirty="0" smtClean="0">
                <a:latin typeface="隶书" pitchFamily="49" charset="-122"/>
                <a:ea typeface="隶书" pitchFamily="49" charset="-122"/>
              </a:rPr>
              <a:t>1/100</a:t>
            </a:r>
            <a:r>
              <a:rPr lang="zh-CN" altLang="en-US" sz="2400" dirty="0" smtClean="0">
                <a:latin typeface="隶书" pitchFamily="49" charset="-122"/>
                <a:ea typeface="隶书" pitchFamily="49" charset="-122"/>
              </a:rPr>
              <a:t>秒</a:t>
            </a:r>
            <a:endParaRPr lang="en-US" altLang="zh-CN" sz="2400" dirty="0" smtClean="0">
              <a:latin typeface="隶书" pitchFamily="49" charset="-122"/>
              <a:ea typeface="隶书" pitchFamily="49" charset="-122"/>
            </a:endParaRPr>
          </a:p>
          <a:p>
            <a:pPr>
              <a:lnSpc>
                <a:spcPct val="85000"/>
              </a:lnSpc>
            </a:pPr>
            <a:endParaRPr lang="zh-CN" altLang="en-US" sz="24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290513"/>
            <a:ext cx="7162800" cy="6276975"/>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113" name="Group 73"/>
          <p:cNvGraphicFramePr>
            <a:graphicFrameLocks noGrp="1"/>
          </p:cNvGraphicFramePr>
          <p:nvPr>
            <p:extLst>
              <p:ext uri="{D42A27DB-BD31-4B8C-83A1-F6EECF244321}">
                <p14:modId xmlns:p14="http://schemas.microsoft.com/office/powerpoint/2010/main" val="4272091187"/>
              </p:ext>
            </p:extLst>
          </p:nvPr>
        </p:nvGraphicFramePr>
        <p:xfrm>
          <a:off x="323850" y="188913"/>
          <a:ext cx="8496300" cy="6568440"/>
        </p:xfrm>
        <a:graphic>
          <a:graphicData uri="http://schemas.openxmlformats.org/drawingml/2006/table">
            <a:tbl>
              <a:tblPr/>
              <a:tblGrid>
                <a:gridCol w="4752975">
                  <a:extLst>
                    <a:ext uri="{9D8B030D-6E8A-4147-A177-3AD203B41FA5}">
                      <a16:colId xmlns:a16="http://schemas.microsoft.com/office/drawing/2014/main" val="20000"/>
                    </a:ext>
                  </a:extLst>
                </a:gridCol>
                <a:gridCol w="3743325">
                  <a:extLst>
                    <a:ext uri="{9D8B030D-6E8A-4147-A177-3AD203B41FA5}">
                      <a16:colId xmlns:a16="http://schemas.microsoft.com/office/drawing/2014/main" val="20001"/>
                    </a:ext>
                  </a:extLst>
                </a:gridCol>
              </a:tblGrid>
              <a:tr h="404812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DATA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BUF1 DB </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Current time is:$</a:t>
                      </a:r>
                      <a:r>
                        <a:rPr kumimoji="0" lang="en-US" altLang="zh-CN" sz="2000" b="0" i="0" u="none" strike="noStrike" cap="none" normalizeH="0" baseline="0" dirty="0" smtClean="0">
                          <a:ln>
                            <a:noFill/>
                          </a:ln>
                          <a:solidFill>
                            <a:srgbClr val="0000FF"/>
                          </a:solidFill>
                          <a:effectLst/>
                          <a:latin typeface="Arial"/>
                          <a:ea typeface="隶书" pitchFamily="49" charset="-122"/>
                        </a:rPr>
                        <a:t>’</a:t>
                      </a:r>
                      <a:endParaRPr kumimoji="0" lang="en-US" altLang="zh-CN" sz="20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BUF2 DB ?,?,</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endParaRPr kumimoji="0" lang="en-US" altLang="zh-CN" sz="20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DATA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STACK SEGMENT STACK</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DB 100 DUP(?)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STACK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ASSUME CS:CODE,DS:DATA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ASSUME SS:STACK</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设置光标位置</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CURSOR MACRO ROW,CLM</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AH,2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BH,0;</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页号</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MOV DH,ROW;</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行</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MOV DL,CLM;</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列</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INT 10H;BIOS</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调用</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ENDM</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屏幕初始化</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WIN MACRO ROWL,CLML,ROWR,CLMR,COLOR</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MOV AH,6</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MOV AL,0;AL=O</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为清窗口</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MOV CH,ROWL;</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窗口左上角行号</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MOV CL,CLML;</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窗口左上角列号</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MOV DH,ROWR;</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窗口右下角行号</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MOV DL,CLMR;</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窗口右下角列号</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MOV BH,COLOR;</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窗口颜色</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INT 10H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ENDM</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将</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BCD</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码转换为</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ASCII</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码，存入指定内存</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BCDASC MACRO REG</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AL,REG;</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要转换的数据存于</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REG</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AH,AL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PUSH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CL,4</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SHR AL,CL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OR AL,30H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[BX],AL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AL,AH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AND AL,0FH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OR AL,30H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[BX],AL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AL,</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endParaRPr kumimoji="0" lang="en-US" altLang="zh-CN" sz="20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[BX],AL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POP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ENDM</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0062" name="Group 46"/>
          <p:cNvGraphicFramePr>
            <a:graphicFrameLocks noGrp="1"/>
          </p:cNvGraphicFramePr>
          <p:nvPr>
            <p:extLst>
              <p:ext uri="{D42A27DB-BD31-4B8C-83A1-F6EECF244321}">
                <p14:modId xmlns:p14="http://schemas.microsoft.com/office/powerpoint/2010/main" val="3786756714"/>
              </p:ext>
            </p:extLst>
          </p:nvPr>
        </p:nvGraphicFramePr>
        <p:xfrm>
          <a:off x="250825" y="188913"/>
          <a:ext cx="8713788" cy="6568440"/>
        </p:xfrm>
        <a:graphic>
          <a:graphicData uri="http://schemas.openxmlformats.org/drawingml/2006/table">
            <a:tbl>
              <a:tblPr/>
              <a:tblGrid>
                <a:gridCol w="4392613">
                  <a:extLst>
                    <a:ext uri="{9D8B030D-6E8A-4147-A177-3AD203B41FA5}">
                      <a16:colId xmlns:a16="http://schemas.microsoft.com/office/drawing/2014/main" val="20000"/>
                    </a:ext>
                  </a:extLst>
                </a:gridCol>
                <a:gridCol w="4321175">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显示</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ADRS</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缓冲区中的字符串</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STRDSPY MACRO ADRS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LEA DX,ADRS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MOV AH,9</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ENDM</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CLOCK PROC FAR</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AX,DATA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WIN 0,0,24,79,7</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设大窗口位置和颜色</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WIN 9,28,15,52,57H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设小窗口位置和颜色</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CURSOR 11,32;</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设光标位置</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STRDSPV BUF1;</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提示串显示</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CURSOR 13,36;</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设光标位置</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AH,2CH;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取时间</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BL,CH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CALL HEXBCD;</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将时单元转成</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BCD</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码</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CH,BL</a:t>
                      </a:r>
                      <a:endPar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BL,CL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CALL HEXBCD;</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将分单元转成</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BCD</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码</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CL,BL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BL,DH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CALL HEXBCD;</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将秒单元转成</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BCD</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码</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DH,BL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BX,BUF2;</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准备显示时间</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BCDASC CH;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将时转成</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ASCII</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保存</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BCDASC CL;</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将分转成</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ASCII</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保存</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BCDASC DH;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将秒转成</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ASCII</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保存</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AL,</a:t>
                      </a:r>
                      <a:r>
                        <a:rPr kumimoji="0" lang="en-US" altLang="zh-CN" sz="2000" b="0" i="0" u="none" strike="noStrike" cap="none" normalizeH="0" baseline="0" dirty="0" smtClean="0">
                          <a:ln>
                            <a:noFill/>
                          </a:ln>
                          <a:solidFill>
                            <a:schemeClr val="tx1"/>
                          </a:solidFill>
                          <a:effectLst/>
                          <a:latin typeface="Arial"/>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Arial"/>
                          <a:ea typeface="隶书" pitchFamily="49" charset="-122"/>
                        </a:rPr>
                        <a:t>’</a:t>
                      </a:r>
                      <a:endParaRPr kumimoji="0" lang="en-US" altLang="zh-CN" sz="2000" b="0" i="1"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[BX],AL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PUSH DX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CURSOR 13,36;</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设光标位置</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STRDSPY BUF2;</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显示</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POP DX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TIMER:</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CALL DELY;</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延时</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秒</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AL,DH;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秒单元增</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ADD AL,1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DAA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DH,AL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CMP DH,60  </a:t>
                      </a:r>
                      <a:endPar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9030" name="Group 38"/>
          <p:cNvGraphicFramePr>
            <a:graphicFrameLocks noGrp="1"/>
          </p:cNvGraphicFramePr>
          <p:nvPr>
            <p:extLst>
              <p:ext uri="{D42A27DB-BD31-4B8C-83A1-F6EECF244321}">
                <p14:modId xmlns:p14="http://schemas.microsoft.com/office/powerpoint/2010/main" val="1834432842"/>
              </p:ext>
            </p:extLst>
          </p:nvPr>
        </p:nvGraphicFramePr>
        <p:xfrm>
          <a:off x="250825" y="260350"/>
          <a:ext cx="8569325" cy="6309360"/>
        </p:xfrm>
        <a:graphic>
          <a:graphicData uri="http://schemas.openxmlformats.org/drawingml/2006/table">
            <a:tbl>
              <a:tblPr/>
              <a:tblGrid>
                <a:gridCol w="4284663">
                  <a:extLst>
                    <a:ext uri="{9D8B030D-6E8A-4147-A177-3AD203B41FA5}">
                      <a16:colId xmlns:a16="http://schemas.microsoft.com/office/drawing/2014/main" val="20000"/>
                    </a:ext>
                  </a:extLst>
                </a:gridCol>
                <a:gridCol w="4284662">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JC DISPY</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XOR DH,DH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AL,CL;</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分单元增</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ADD AL,1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DAA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CL,AL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CMP CL,60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JC DISPY</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XOR CL,CL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AL,CH;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时单元增</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ADD AL,1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DAA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CH,AL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CMP CH,24</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JC DISPY</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XOR CH,CH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DISPY:</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BX,BUF2;</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指向显示时间缓冲区</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BCDASC CH;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将时转成</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ASCII</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保存</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BCDASC CL;</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将分转成</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ASCII</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保存</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BCDASC DH;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将分转成</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ASCII</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保存</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AL,</a:t>
                      </a:r>
                      <a:r>
                        <a:rPr kumimoji="0" lang="en-US" altLang="zh-CN" sz="2000" b="0" i="0" u="none" strike="noStrike" cap="none" normalizeH="0" baseline="0" dirty="0" smtClean="0">
                          <a:ln>
                            <a:noFill/>
                          </a:ln>
                          <a:solidFill>
                            <a:schemeClr val="tx1"/>
                          </a:solidFill>
                          <a:effectLst/>
                          <a:latin typeface="Arial"/>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Arial"/>
                          <a:ea typeface="隶书" pitchFamily="49" charset="-122"/>
                        </a:rPr>
                        <a:t>’</a:t>
                      </a:r>
                      <a:endParaRPr kumimoji="0" lang="en-US" altLang="zh-CN" sz="20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[BX],AL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PUSH DX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CURSOR 13,36;</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设光标位置</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STRDSPY BUF2;</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显示</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POP DX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AH,0BH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CMP AL,0FFH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JNZ END0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JMP TIMER</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END0: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WIN 0,0,24,79,7;</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消窗口</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AH,4CH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CLOCK ENDP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延时</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1</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秒子程序</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DELY PROC</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PUSH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PUSH 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AX,000AH</a:t>
                      </a:r>
                      <a:endParaRPr kumimoji="0" lang="en-US" altLang="zh-CN" sz="20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X1:MOV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CX,0005H</a:t>
                      </a:r>
                      <a:endParaRPr kumimoji="0" lang="en-US" altLang="zh-CN" sz="20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X2:DEC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JNE X2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DEC AX</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7989" name="Group 21"/>
          <p:cNvGraphicFramePr>
            <a:graphicFrameLocks noGrp="1"/>
          </p:cNvGraphicFramePr>
          <p:nvPr>
            <p:extLst>
              <p:ext uri="{D42A27DB-BD31-4B8C-83A1-F6EECF244321}">
                <p14:modId xmlns:p14="http://schemas.microsoft.com/office/powerpoint/2010/main" val="2738858628"/>
              </p:ext>
            </p:extLst>
          </p:nvPr>
        </p:nvGraphicFramePr>
        <p:xfrm>
          <a:off x="323529" y="333375"/>
          <a:ext cx="8425185" cy="5791200"/>
        </p:xfrm>
        <a:graphic>
          <a:graphicData uri="http://schemas.openxmlformats.org/drawingml/2006/table">
            <a:tbl>
              <a:tblPr/>
              <a:tblGrid>
                <a:gridCol w="4213547">
                  <a:extLst>
                    <a:ext uri="{9D8B030D-6E8A-4147-A177-3AD203B41FA5}">
                      <a16:colId xmlns:a16="http://schemas.microsoft.com/office/drawing/2014/main" val="20000"/>
                    </a:ext>
                  </a:extLst>
                </a:gridCol>
                <a:gridCol w="4211638">
                  <a:extLst>
                    <a:ext uri="{9D8B030D-6E8A-4147-A177-3AD203B41FA5}">
                      <a16:colId xmlns:a16="http://schemas.microsoft.com/office/drawing/2014/main" val="20001"/>
                    </a:ext>
                  </a:extLst>
                </a:gridCol>
              </a:tblGrid>
              <a:tr h="399097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JNE X1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POP 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POP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RET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DELY ENDP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;16</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进制数转压缩</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BCD</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码并存入</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REC</a:t>
                      </a:r>
                      <a:endParaRPr kumimoji="0" lang="en-US" altLang="zh-CN" sz="2800" b="0" i="0" u="none" strike="noStrike" cap="none" normalizeH="0" baseline="0" dirty="0" smtClean="0">
                        <a:ln>
                          <a:noFill/>
                        </a:ln>
                        <a:solidFill>
                          <a:srgbClr val="CC3300"/>
                        </a:solidFill>
                        <a:effectLst>
                          <a:outerShdw blurRad="38100" dist="38100" dir="2700000" algn="tl">
                            <a:srgbClr val="C0C0C0"/>
                          </a:outerShdw>
                        </a:effectLst>
                        <a:latin typeface="Times New Roman" pitchFamily="18" charset="0"/>
                        <a:ea typeface="宋体" pitchFamily="2"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HEXBCD PROC</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PUSH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PUSH 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MOV CL,BL;</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要转换的数据在</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REG</a:t>
                      </a: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中</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CC3300"/>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XOR CH,CH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XOR AL,AL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LP:ADD AL,1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DAA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LOOP LP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MOV BL,AL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POP 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POP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RET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HEXBCD ENDP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END CLOCK</a:t>
                      </a:r>
                      <a:endParaRPr kumimoji="0" lang="en-US"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800" b="0"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ChangeArrowheads="1"/>
          </p:cNvSpPr>
          <p:nvPr/>
        </p:nvSpPr>
        <p:spPr bwMode="auto">
          <a:xfrm>
            <a:off x="323850" y="142875"/>
            <a:ext cx="8569325" cy="6626225"/>
          </a:xfrm>
          <a:prstGeom prst="rect">
            <a:avLst/>
          </a:prstGeom>
          <a:noFill/>
          <a:ln w="9525" algn="ctr">
            <a:noFill/>
            <a:miter lim="800000"/>
            <a:headEnd/>
            <a:tailEnd/>
          </a:ln>
          <a:effectLst/>
        </p:spPr>
        <p:txBody>
          <a:bodyPr>
            <a:spAutoFit/>
          </a:bodyPr>
          <a:lstStyle/>
          <a:p>
            <a:pPr>
              <a:lnSpc>
                <a:spcPct val="85000"/>
              </a:lnSpc>
              <a:defRPr/>
            </a:pPr>
            <a:r>
              <a:rPr lang="en-US" altLang="zh-CN" sz="2400" b="1" u="sng">
                <a:effectLst>
                  <a:outerShdw blurRad="38100" dist="38100" dir="2700000" algn="tl">
                    <a:srgbClr val="C0C0C0"/>
                  </a:outerShdw>
                </a:effectLst>
                <a:latin typeface="隶书" pitchFamily="49" charset="-122"/>
                <a:ea typeface="隶书" pitchFamily="49" charset="-122"/>
              </a:rPr>
              <a:t>80x86</a:t>
            </a:r>
            <a:r>
              <a:rPr lang="zh-CN" altLang="en-US" sz="2400" b="1" u="sng">
                <a:effectLst>
                  <a:outerShdw blurRad="38100" dist="38100" dir="2700000" algn="tl">
                    <a:srgbClr val="C0C0C0"/>
                  </a:outerShdw>
                </a:effectLst>
                <a:latin typeface="隶书" pitchFamily="49" charset="-122"/>
                <a:ea typeface="隶书" pitchFamily="49" charset="-122"/>
              </a:rPr>
              <a:t>编程说明</a:t>
            </a:r>
          </a:p>
          <a:p>
            <a:pPr>
              <a:lnSpc>
                <a:spcPct val="85000"/>
              </a:lnSpc>
              <a:defRPr/>
            </a:pPr>
            <a:r>
              <a:rPr lang="zh-CN" altLang="en-US" sz="2400">
                <a:latin typeface="隶书" pitchFamily="49" charset="-122"/>
                <a:ea typeface="隶书" pitchFamily="49" charset="-122"/>
              </a:rPr>
              <a:t>    针对</a:t>
            </a:r>
            <a:r>
              <a:rPr lang="en-US" altLang="zh-CN" sz="2400">
                <a:latin typeface="隶书" pitchFamily="49" charset="-122"/>
                <a:ea typeface="隶书" pitchFamily="49" charset="-122"/>
              </a:rPr>
              <a:t>80X86</a:t>
            </a:r>
            <a:r>
              <a:rPr lang="zh-CN" altLang="en-US" sz="2400">
                <a:latin typeface="隶书" pitchFamily="49" charset="-122"/>
                <a:ea typeface="隶书" pitchFamily="49" charset="-122"/>
              </a:rPr>
              <a:t>处理器编制汇编语言程序，除了用处理器定义伪指令说明采用哪种处理器编程外，还应明确是</a:t>
            </a:r>
            <a:r>
              <a:rPr lang="en-US" altLang="zh-CN" sz="2400">
                <a:latin typeface="隶书" pitchFamily="49" charset="-122"/>
                <a:ea typeface="隶书" pitchFamily="49" charset="-122"/>
              </a:rPr>
              <a:t>16</a:t>
            </a:r>
            <a:r>
              <a:rPr lang="zh-CN" altLang="en-US" sz="2400">
                <a:latin typeface="隶书" pitchFamily="49" charset="-122"/>
                <a:ea typeface="隶书" pitchFamily="49" charset="-122"/>
              </a:rPr>
              <a:t>位段模式还是</a:t>
            </a:r>
            <a:r>
              <a:rPr lang="en-US" altLang="zh-CN" sz="2400">
                <a:latin typeface="隶书" pitchFamily="49" charset="-122"/>
                <a:ea typeface="隶书" pitchFamily="49" charset="-122"/>
              </a:rPr>
              <a:t>32</a:t>
            </a:r>
            <a:r>
              <a:rPr lang="zh-CN" altLang="en-US" sz="2400">
                <a:latin typeface="隶书" pitchFamily="49" charset="-122"/>
                <a:ea typeface="隶书" pitchFamily="49" charset="-122"/>
              </a:rPr>
              <a:t>位段模式。在</a:t>
            </a:r>
            <a:r>
              <a:rPr lang="en-US" altLang="zh-CN" sz="2400">
                <a:latin typeface="隶书" pitchFamily="49" charset="-122"/>
                <a:ea typeface="隶书" pitchFamily="49" charset="-122"/>
              </a:rPr>
              <a:t>16</a:t>
            </a:r>
            <a:r>
              <a:rPr lang="zh-CN" altLang="en-US" sz="2400">
                <a:latin typeface="隶书" pitchFamily="49" charset="-122"/>
                <a:ea typeface="隶书" pitchFamily="49" charset="-122"/>
              </a:rPr>
              <a:t>位段模式下，如果采用</a:t>
            </a:r>
            <a:r>
              <a:rPr lang="en-US" altLang="zh-CN" sz="2400">
                <a:latin typeface="隶书" pitchFamily="49" charset="-122"/>
                <a:ea typeface="隶书" pitchFamily="49" charset="-122"/>
              </a:rPr>
              <a:t>386</a:t>
            </a:r>
            <a:r>
              <a:rPr lang="zh-CN" altLang="en-US" sz="2400">
                <a:latin typeface="隶书" pitchFamily="49" charset="-122"/>
                <a:ea typeface="隶书" pitchFamily="49" charset="-122"/>
              </a:rPr>
              <a:t>以上处理器编程，也可以使用</a:t>
            </a:r>
            <a:r>
              <a:rPr lang="en-US" altLang="zh-CN" sz="2400">
                <a:latin typeface="隶书" pitchFamily="49" charset="-122"/>
                <a:ea typeface="隶书" pitchFamily="49" charset="-122"/>
              </a:rPr>
              <a:t>32</a:t>
            </a:r>
            <a:r>
              <a:rPr lang="zh-CN" altLang="en-US" sz="2400">
                <a:latin typeface="隶书" pitchFamily="49" charset="-122"/>
                <a:ea typeface="隶书" pitchFamily="49" charset="-122"/>
              </a:rPr>
              <a:t>位寄存器。对内存寻址需要注意：</a:t>
            </a:r>
          </a:p>
          <a:p>
            <a:pPr>
              <a:lnSpc>
                <a:spcPct val="85000"/>
              </a:lnSpc>
              <a:defRPr/>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1</a:t>
            </a:r>
            <a:r>
              <a:rPr lang="zh-CN" altLang="en-US" sz="2400">
                <a:latin typeface="隶书" pitchFamily="49" charset="-122"/>
                <a:ea typeface="隶书" pitchFamily="49" charset="-122"/>
              </a:rPr>
              <a:t>、采用</a:t>
            </a:r>
            <a:r>
              <a:rPr lang="en-US" altLang="zh-CN" sz="2400">
                <a:latin typeface="隶书" pitchFamily="49" charset="-122"/>
                <a:ea typeface="隶书" pitchFamily="49" charset="-122"/>
              </a:rPr>
              <a:t>8086/8088</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80286</a:t>
            </a:r>
            <a:r>
              <a:rPr lang="zh-CN" altLang="en-US" sz="2400">
                <a:latin typeface="隶书" pitchFamily="49" charset="-122"/>
                <a:ea typeface="隶书" pitchFamily="49" charset="-122"/>
              </a:rPr>
              <a:t>处理器指令编程，只能使用</a:t>
            </a:r>
            <a:r>
              <a:rPr lang="en-US" altLang="zh-CN" sz="2400">
                <a:latin typeface="隶书" pitchFamily="49" charset="-122"/>
                <a:ea typeface="隶书" pitchFamily="49" charset="-122"/>
              </a:rPr>
              <a:t>8</a:t>
            </a:r>
            <a:r>
              <a:rPr lang="zh-CN" altLang="en-US" sz="2400">
                <a:latin typeface="隶书" pitchFamily="49" charset="-122"/>
                <a:ea typeface="隶书" pitchFamily="49" charset="-122"/>
              </a:rPr>
              <a:t>位或</a:t>
            </a:r>
            <a:r>
              <a:rPr lang="en-US" altLang="zh-CN" sz="2400">
                <a:latin typeface="隶书" pitchFamily="49" charset="-122"/>
                <a:ea typeface="隶书" pitchFamily="49" charset="-122"/>
              </a:rPr>
              <a:t>16</a:t>
            </a:r>
            <a:r>
              <a:rPr lang="zh-CN" altLang="en-US" sz="2400">
                <a:latin typeface="隶书" pitchFamily="49" charset="-122"/>
                <a:ea typeface="隶书" pitchFamily="49" charset="-122"/>
              </a:rPr>
              <a:t>位寄存器，对内存寻址只能使用</a:t>
            </a:r>
            <a:r>
              <a:rPr lang="en-US" altLang="zh-CN" sz="2400">
                <a:latin typeface="隶书" pitchFamily="49" charset="-122"/>
                <a:ea typeface="隶书" pitchFamily="49" charset="-122"/>
              </a:rPr>
              <a:t>SI</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DI</a:t>
            </a:r>
            <a:r>
              <a:rPr lang="zh-CN" altLang="en-US" sz="2400">
                <a:latin typeface="隶书" pitchFamily="49" charset="-122"/>
                <a:ea typeface="隶书" pitchFamily="49" charset="-122"/>
              </a:rPr>
              <a:t>做为变址寄存器，用</a:t>
            </a:r>
            <a:r>
              <a:rPr lang="en-US" altLang="zh-CN" sz="2400">
                <a:latin typeface="隶书" pitchFamily="49" charset="-122"/>
                <a:ea typeface="隶书" pitchFamily="49" charset="-122"/>
              </a:rPr>
              <a:t>BX</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BP</a:t>
            </a:r>
            <a:r>
              <a:rPr lang="zh-CN" altLang="en-US" sz="2400">
                <a:latin typeface="隶书" pitchFamily="49" charset="-122"/>
                <a:ea typeface="隶书" pitchFamily="49" charset="-122"/>
              </a:rPr>
              <a:t>做为基址寄存器。当采用</a:t>
            </a:r>
            <a:r>
              <a:rPr lang="en-US" altLang="zh-CN" sz="2400">
                <a:latin typeface="隶书" pitchFamily="49" charset="-122"/>
                <a:ea typeface="隶书" pitchFamily="49" charset="-122"/>
              </a:rPr>
              <a:t>80386</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80486</a:t>
            </a:r>
            <a:r>
              <a:rPr lang="zh-CN" altLang="en-US" sz="2400">
                <a:latin typeface="隶书" pitchFamily="49" charset="-122"/>
                <a:ea typeface="隶书" pitchFamily="49" charset="-122"/>
              </a:rPr>
              <a:t>和</a:t>
            </a:r>
            <a:r>
              <a:rPr lang="en-US" altLang="zh-CN" sz="2400">
                <a:latin typeface="隶书" pitchFamily="49" charset="-122"/>
                <a:ea typeface="隶书" pitchFamily="49" charset="-122"/>
              </a:rPr>
              <a:t>Pentium</a:t>
            </a:r>
            <a:r>
              <a:rPr lang="zh-CN" altLang="en-US" sz="2400">
                <a:latin typeface="隶书" pitchFamily="49" charset="-122"/>
                <a:ea typeface="隶书" pitchFamily="49" charset="-122"/>
              </a:rPr>
              <a:t>处理器指令编程时，</a:t>
            </a:r>
            <a:r>
              <a:rPr lang="en-US" altLang="zh-CN" sz="2400">
                <a:latin typeface="隶书" pitchFamily="49" charset="-122"/>
                <a:ea typeface="隶书" pitchFamily="49" charset="-122"/>
              </a:rPr>
              <a:t>32</a:t>
            </a:r>
            <a:r>
              <a:rPr lang="zh-CN" altLang="en-US" sz="2400">
                <a:latin typeface="隶书" pitchFamily="49" charset="-122"/>
                <a:ea typeface="隶书" pitchFamily="49" charset="-122"/>
              </a:rPr>
              <a:t>位通用寄存器也可以用来做为内存寻址的基址寄存器。当内存指针使用了</a:t>
            </a:r>
            <a:r>
              <a:rPr lang="en-US" altLang="zh-CN" sz="2400">
                <a:latin typeface="隶书" pitchFamily="49" charset="-122"/>
                <a:ea typeface="隶书" pitchFamily="49" charset="-122"/>
              </a:rPr>
              <a:t>BP</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SP</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EBP</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ESP</a:t>
            </a:r>
            <a:r>
              <a:rPr lang="zh-CN" altLang="en-US" sz="2400">
                <a:latin typeface="隶书" pitchFamily="49" charset="-122"/>
                <a:ea typeface="隶书" pitchFamily="49" charset="-122"/>
              </a:rPr>
              <a:t>时，默认为</a:t>
            </a:r>
            <a:r>
              <a:rPr lang="en-US" altLang="zh-CN" sz="2400">
                <a:latin typeface="隶书" pitchFamily="49" charset="-122"/>
                <a:ea typeface="隶书" pitchFamily="49" charset="-122"/>
              </a:rPr>
              <a:t>SS</a:t>
            </a:r>
            <a:r>
              <a:rPr lang="zh-CN" altLang="en-US" sz="2400">
                <a:latin typeface="隶书" pitchFamily="49" charset="-122"/>
                <a:ea typeface="隶书" pitchFamily="49" charset="-122"/>
              </a:rPr>
              <a:t>段，否则为</a:t>
            </a:r>
            <a:r>
              <a:rPr lang="en-US" altLang="zh-CN" sz="2400">
                <a:latin typeface="隶书" pitchFamily="49" charset="-122"/>
                <a:ea typeface="隶书" pitchFamily="49" charset="-122"/>
              </a:rPr>
              <a:t>DS</a:t>
            </a:r>
            <a:r>
              <a:rPr lang="zh-CN" altLang="en-US" sz="2400">
                <a:latin typeface="隶书" pitchFamily="49" charset="-122"/>
                <a:ea typeface="隶书" pitchFamily="49" charset="-122"/>
              </a:rPr>
              <a:t>段。</a:t>
            </a:r>
          </a:p>
          <a:p>
            <a:pPr>
              <a:lnSpc>
                <a:spcPct val="85000"/>
              </a:lnSpc>
              <a:defRPr/>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2</a:t>
            </a:r>
            <a:r>
              <a:rPr lang="zh-CN" altLang="en-US" sz="2400">
                <a:latin typeface="隶书" pitchFamily="49" charset="-122"/>
                <a:ea typeface="隶书" pitchFamily="49" charset="-122"/>
              </a:rPr>
              <a:t>、当采用</a:t>
            </a:r>
            <a:r>
              <a:rPr lang="en-US" altLang="zh-CN" sz="2400">
                <a:latin typeface="隶书" pitchFamily="49" charset="-122"/>
                <a:ea typeface="隶书" pitchFamily="49" charset="-122"/>
              </a:rPr>
              <a:t>32</a:t>
            </a:r>
            <a:r>
              <a:rPr lang="zh-CN" altLang="en-US" sz="2400">
                <a:latin typeface="隶书" pitchFamily="49" charset="-122"/>
                <a:ea typeface="隶书" pitchFamily="49" charset="-122"/>
              </a:rPr>
              <a:t>位寄存器间接寻址时，存储器的有效地址由</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个分量构成：</a:t>
            </a:r>
          </a:p>
          <a:p>
            <a:pPr>
              <a:lnSpc>
                <a:spcPct val="85000"/>
              </a:lnSpc>
              <a:defRPr/>
            </a:pPr>
            <a:r>
              <a:rPr lang="zh-CN" altLang="en-US"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EA=</a:t>
            </a:r>
            <a:r>
              <a:rPr lang="zh-CN" altLang="en-US" sz="2400">
                <a:solidFill>
                  <a:srgbClr val="0000FF"/>
                </a:solidFill>
                <a:latin typeface="隶书" pitchFamily="49" charset="-122"/>
                <a:ea typeface="隶书" pitchFamily="49" charset="-122"/>
              </a:rPr>
              <a:t>基址寄存器</a:t>
            </a:r>
            <a:r>
              <a:rPr lang="en-US" altLang="zh-CN" sz="2400">
                <a:solidFill>
                  <a:srgbClr val="0000FF"/>
                </a:solidFill>
                <a:latin typeface="隶书" pitchFamily="49" charset="-122"/>
                <a:ea typeface="隶书" pitchFamily="49" charset="-122"/>
              </a:rPr>
              <a:t>+</a:t>
            </a:r>
            <a:r>
              <a:rPr lang="zh-CN" altLang="en-US" sz="2400">
                <a:solidFill>
                  <a:srgbClr val="0000FF"/>
                </a:solidFill>
                <a:latin typeface="隶书" pitchFamily="49" charset="-122"/>
                <a:ea typeface="隶书" pitchFamily="49" charset="-122"/>
              </a:rPr>
              <a:t>变址寄存器*比例因子</a:t>
            </a:r>
            <a:r>
              <a:rPr lang="en-US" altLang="zh-CN" sz="2400">
                <a:solidFill>
                  <a:srgbClr val="0000FF"/>
                </a:solidFill>
                <a:latin typeface="隶书" pitchFamily="49" charset="-122"/>
                <a:ea typeface="隶书" pitchFamily="49" charset="-122"/>
              </a:rPr>
              <a:t>+</a:t>
            </a:r>
            <a:r>
              <a:rPr lang="zh-CN" altLang="en-US" sz="2400">
                <a:solidFill>
                  <a:srgbClr val="0000FF"/>
                </a:solidFill>
                <a:latin typeface="隶书" pitchFamily="49" charset="-122"/>
                <a:ea typeface="隶书" pitchFamily="49" charset="-122"/>
              </a:rPr>
              <a:t>位移量</a:t>
            </a:r>
          </a:p>
          <a:p>
            <a:pPr>
              <a:lnSpc>
                <a:spcPct val="85000"/>
              </a:lnSpc>
              <a:defRPr/>
            </a:pPr>
            <a:r>
              <a:rPr lang="zh-CN" altLang="en-US" sz="2400">
                <a:latin typeface="隶书" pitchFamily="49" charset="-122"/>
                <a:ea typeface="隶书" pitchFamily="49" charset="-122"/>
              </a:rPr>
              <a:t>其中，比例因子根据数据类型可以为</a:t>
            </a:r>
            <a:r>
              <a:rPr lang="en-US" altLang="zh-CN" sz="2400">
                <a:latin typeface="隶书" pitchFamily="49" charset="-122"/>
                <a:ea typeface="隶书" pitchFamily="49" charset="-122"/>
              </a:rPr>
              <a:t>1</a:t>
            </a:r>
            <a:r>
              <a:rPr lang="zh-CN" altLang="en-US" sz="2400">
                <a:latin typeface="隶书" pitchFamily="49" charset="-122"/>
                <a:ea typeface="隶书" pitchFamily="49" charset="-122"/>
              </a:rPr>
              <a:t>－字节型、</a:t>
            </a:r>
            <a:r>
              <a:rPr lang="en-US" altLang="zh-CN" sz="2400">
                <a:latin typeface="隶书" pitchFamily="49" charset="-122"/>
                <a:ea typeface="隶书" pitchFamily="49" charset="-122"/>
              </a:rPr>
              <a:t>2</a:t>
            </a:r>
            <a:r>
              <a:rPr lang="zh-CN" altLang="en-US" sz="2400">
                <a:latin typeface="隶书" pitchFamily="49" charset="-122"/>
                <a:ea typeface="隶书" pitchFamily="49" charset="-122"/>
              </a:rPr>
              <a:t>－字型、</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－双字型、</a:t>
            </a:r>
            <a:r>
              <a:rPr lang="en-US" altLang="zh-CN" sz="2400">
                <a:latin typeface="隶书" pitchFamily="49" charset="-122"/>
                <a:ea typeface="隶书" pitchFamily="49" charset="-122"/>
              </a:rPr>
              <a:t>8</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字型 </a:t>
            </a:r>
          </a:p>
          <a:p>
            <a:pPr>
              <a:lnSpc>
                <a:spcPct val="85000"/>
              </a:lnSpc>
              <a:defRPr/>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3</a:t>
            </a:r>
            <a:r>
              <a:rPr lang="zh-CN" altLang="en-US" sz="2400">
                <a:latin typeface="隶书" pitchFamily="49" charset="-122"/>
                <a:ea typeface="隶书" pitchFamily="49" charset="-122"/>
              </a:rPr>
              <a:t>、在同一个地址表达式中，</a:t>
            </a:r>
            <a:r>
              <a:rPr lang="en-US" altLang="zh-CN" sz="2400">
                <a:latin typeface="隶书" pitchFamily="49" charset="-122"/>
                <a:ea typeface="隶书" pitchFamily="49" charset="-122"/>
              </a:rPr>
              <a:t>16</a:t>
            </a:r>
            <a:r>
              <a:rPr lang="zh-CN" altLang="en-US" sz="2400">
                <a:latin typeface="隶书" pitchFamily="49" charset="-122"/>
                <a:ea typeface="隶书" pitchFamily="49" charset="-122"/>
              </a:rPr>
              <a:t>位寄存器和</a:t>
            </a:r>
            <a:r>
              <a:rPr lang="en-US" altLang="zh-CN" sz="2400">
                <a:latin typeface="隶书" pitchFamily="49" charset="-122"/>
                <a:ea typeface="隶书" pitchFamily="49" charset="-122"/>
              </a:rPr>
              <a:t>32</a:t>
            </a:r>
            <a:r>
              <a:rPr lang="zh-CN" altLang="en-US" sz="2400">
                <a:latin typeface="隶书" pitchFamily="49" charset="-122"/>
                <a:ea typeface="隶书" pitchFamily="49" charset="-122"/>
              </a:rPr>
              <a:t>位寄存器不能同时出现。但在一条指令中，可以同时使用</a:t>
            </a:r>
            <a:r>
              <a:rPr lang="en-US" altLang="zh-CN" sz="2400">
                <a:latin typeface="隶书" pitchFamily="49" charset="-122"/>
                <a:ea typeface="隶书" pitchFamily="49" charset="-122"/>
              </a:rPr>
              <a:t>16</a:t>
            </a:r>
            <a:r>
              <a:rPr lang="zh-CN" altLang="en-US" sz="2400">
                <a:latin typeface="隶书" pitchFamily="49" charset="-122"/>
                <a:ea typeface="隶书" pitchFamily="49" charset="-122"/>
              </a:rPr>
              <a:t>位和</a:t>
            </a:r>
            <a:r>
              <a:rPr lang="en-US" altLang="zh-CN" sz="2400">
                <a:latin typeface="隶书" pitchFamily="49" charset="-122"/>
                <a:ea typeface="隶书" pitchFamily="49" charset="-122"/>
              </a:rPr>
              <a:t>32</a:t>
            </a:r>
            <a:r>
              <a:rPr lang="zh-CN" altLang="en-US" sz="2400">
                <a:latin typeface="隶书" pitchFamily="49" charset="-122"/>
                <a:ea typeface="隶书" pitchFamily="49" charset="-122"/>
              </a:rPr>
              <a:t>位寄存器，例如</a:t>
            </a:r>
            <a:r>
              <a:rPr lang="en-US" altLang="zh-CN" sz="2400">
                <a:latin typeface="隶书" pitchFamily="49" charset="-122"/>
                <a:ea typeface="隶书" pitchFamily="49" charset="-122"/>
              </a:rPr>
              <a:t>:</a:t>
            </a:r>
          </a:p>
          <a:p>
            <a:pPr>
              <a:lnSpc>
                <a:spcPct val="85000"/>
              </a:lnSpc>
              <a:defRPr/>
            </a:pPr>
            <a:r>
              <a:rPr lang="en-US" altLang="zh-CN" sz="2400">
                <a:latin typeface="隶书" pitchFamily="49" charset="-122"/>
                <a:ea typeface="隶书" pitchFamily="49" charset="-122"/>
              </a:rPr>
              <a:t>    MOV EAX</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[BX]</a:t>
            </a:r>
            <a:r>
              <a:rPr lang="zh-CN" altLang="en-US" sz="2400">
                <a:latin typeface="隶书" pitchFamily="49" charset="-122"/>
                <a:ea typeface="隶书" pitchFamily="49" charset="-122"/>
              </a:rPr>
              <a:t>；将内存中连续</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个单元的数据传送到</a:t>
            </a:r>
            <a:r>
              <a:rPr lang="en-US" altLang="zh-CN" sz="2400">
                <a:latin typeface="隶书" pitchFamily="49" charset="-122"/>
                <a:ea typeface="隶书" pitchFamily="49" charset="-122"/>
              </a:rPr>
              <a:t>EAX </a:t>
            </a:r>
            <a:r>
              <a:rPr lang="zh-CN" altLang="en-US" sz="2400">
                <a:latin typeface="隶书" pitchFamily="49" charset="-122"/>
                <a:ea typeface="隶书" pitchFamily="49" charset="-122"/>
              </a:rPr>
              <a:t>中。</a:t>
            </a: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0" name="Rectangle 4"/>
          <p:cNvSpPr>
            <a:spLocks noChangeArrowheads="1"/>
          </p:cNvSpPr>
          <p:nvPr/>
        </p:nvSpPr>
        <p:spPr bwMode="auto">
          <a:xfrm>
            <a:off x="468313" y="333375"/>
            <a:ext cx="8064500" cy="6007100"/>
          </a:xfrm>
          <a:prstGeom prst="rect">
            <a:avLst/>
          </a:prstGeom>
          <a:noFill/>
          <a:ln w="9525" algn="ctr">
            <a:noFill/>
            <a:miter lim="800000"/>
            <a:headEnd/>
            <a:tailEnd/>
          </a:ln>
          <a:effectLst/>
        </p:spPr>
        <p:txBody>
          <a:bodyPr>
            <a:spAutoFit/>
          </a:bodyPr>
          <a:lstStyle/>
          <a:p>
            <a:pPr>
              <a:lnSpc>
                <a:spcPct val="90000"/>
              </a:lnSpc>
              <a:defRPr/>
            </a:pP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宏指令语句</a:t>
            </a:r>
          </a:p>
          <a:p>
            <a:pPr>
              <a:lnSpc>
                <a:spcPct val="90000"/>
              </a:lnSpc>
              <a:defRPr/>
            </a:pPr>
            <a:r>
              <a:rPr lang="zh-CN" altLang="en-US" sz="2400" dirty="0">
                <a:latin typeface="隶书" pitchFamily="49" charset="-122"/>
                <a:ea typeface="隶书" pitchFamily="49" charset="-122"/>
              </a:rPr>
              <a:t>    宏指令语句代表一个指令序列。即把一段程序段定义成一条宏指令，之后在程序中若出现该程序段时只写宏指令而不用写该程序段。其格式为：</a:t>
            </a:r>
          </a:p>
          <a:p>
            <a:pPr>
              <a:lnSpc>
                <a:spcPct val="90000"/>
              </a:lnSpc>
              <a:defRPr/>
            </a:pPr>
            <a:r>
              <a:rPr lang="zh-CN" altLang="en-US" sz="2400" dirty="0">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名字 </a:t>
            </a:r>
            <a:r>
              <a:rPr lang="en-US" altLang="zh-CN" sz="2400" dirty="0">
                <a:solidFill>
                  <a:srgbClr val="0000FF"/>
                </a:solidFill>
                <a:latin typeface="隶书" pitchFamily="49" charset="-122"/>
                <a:ea typeface="隶书" pitchFamily="49" charset="-122"/>
              </a:rPr>
              <a:t>MACRO [</a:t>
            </a:r>
            <a:r>
              <a:rPr lang="zh-CN" altLang="en-US" sz="2400" dirty="0">
                <a:solidFill>
                  <a:srgbClr val="0000FF"/>
                </a:solidFill>
                <a:latin typeface="隶书" pitchFamily="49" charset="-122"/>
                <a:ea typeface="隶书" pitchFamily="49" charset="-122"/>
              </a:rPr>
              <a:t>形参，形参，</a:t>
            </a:r>
            <a:r>
              <a:rPr lang="en-US" altLang="zh-CN" sz="2400" dirty="0">
                <a:solidFill>
                  <a:srgbClr val="0000FF"/>
                </a:solidFill>
                <a:latin typeface="Arial"/>
                <a:ea typeface="隶书" pitchFamily="49" charset="-122"/>
              </a:rPr>
              <a:t>……</a:t>
            </a:r>
            <a:r>
              <a:rPr lang="en-US" altLang="zh-CN" sz="2400" dirty="0">
                <a:solidFill>
                  <a:srgbClr val="0000FF"/>
                </a:solidFill>
                <a:latin typeface="隶书" pitchFamily="49" charset="-122"/>
                <a:ea typeface="隶书" pitchFamily="49" charset="-122"/>
              </a:rPr>
              <a:t>]</a:t>
            </a:r>
          </a:p>
          <a:p>
            <a:pPr>
              <a:lnSpc>
                <a:spcPct val="90000"/>
              </a:lnSpc>
              <a:defRPr/>
            </a:pPr>
            <a:r>
              <a:rPr lang="en-US" altLang="zh-CN" sz="2400" dirty="0">
                <a:solidFill>
                  <a:srgbClr val="0000FF"/>
                </a:solidFill>
                <a:latin typeface="隶书" pitchFamily="49" charset="-122"/>
                <a:ea typeface="隶书" pitchFamily="49" charset="-122"/>
              </a:rPr>
              <a:t>         </a:t>
            </a:r>
            <a:r>
              <a:rPr lang="en-US" altLang="zh-CN" sz="2400" dirty="0">
                <a:solidFill>
                  <a:srgbClr val="0000FF"/>
                </a:solidFill>
                <a:latin typeface="Arial"/>
                <a:ea typeface="隶书" pitchFamily="49" charset="-122"/>
              </a:rPr>
              <a:t>……</a:t>
            </a:r>
            <a:r>
              <a:rPr lang="zh-CN" altLang="en-US" sz="2400" dirty="0">
                <a:solidFill>
                  <a:srgbClr val="0000FF"/>
                </a:solidFill>
                <a:latin typeface="隶书" pitchFamily="49" charset="-122"/>
                <a:ea typeface="隶书" pitchFamily="49" charset="-122"/>
              </a:rPr>
              <a:t>；宏体</a:t>
            </a:r>
          </a:p>
          <a:p>
            <a:pPr>
              <a:lnSpc>
                <a:spcPct val="90000"/>
              </a:lnSpc>
              <a:defRPr/>
            </a:pPr>
            <a:r>
              <a:rPr lang="zh-CN" altLang="en-US" sz="2400" dirty="0">
                <a:solidFill>
                  <a:srgbClr val="0000FF"/>
                </a:solidFill>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ENDM</a:t>
            </a:r>
          </a:p>
          <a:p>
            <a:pPr>
              <a:lnSpc>
                <a:spcPct val="90000"/>
              </a:lnSpc>
              <a:defRPr/>
            </a:pPr>
            <a:r>
              <a:rPr lang="zh-CN" altLang="en-US" sz="2400" dirty="0">
                <a:latin typeface="隶书" pitchFamily="49" charset="-122"/>
                <a:ea typeface="隶书" pitchFamily="49" charset="-122"/>
              </a:rPr>
              <a:t>例：</a:t>
            </a:r>
            <a:r>
              <a:rPr lang="en-US" altLang="zh-CN" sz="2400" dirty="0">
                <a:solidFill>
                  <a:srgbClr val="0000FF"/>
                </a:solidFill>
                <a:latin typeface="隶书" pitchFamily="49" charset="-122"/>
                <a:ea typeface="隶书" pitchFamily="49" charset="-122"/>
              </a:rPr>
              <a:t>SHIFT MACRO</a:t>
            </a:r>
          </a:p>
          <a:p>
            <a:pPr>
              <a:lnSpc>
                <a:spcPct val="90000"/>
              </a:lnSpc>
              <a:defRPr/>
            </a:pPr>
            <a:r>
              <a:rPr lang="en-US" altLang="zh-CN" sz="2400" dirty="0">
                <a:latin typeface="隶书" pitchFamily="49" charset="-122"/>
                <a:ea typeface="隶书" pitchFamily="49" charset="-122"/>
              </a:rPr>
              <a:t>    MOV CL,4</a:t>
            </a:r>
          </a:p>
          <a:p>
            <a:pPr>
              <a:lnSpc>
                <a:spcPct val="90000"/>
              </a:lnSpc>
              <a:defRPr/>
            </a:pPr>
            <a:r>
              <a:rPr lang="en-US" altLang="zh-CN" sz="2400" dirty="0">
                <a:latin typeface="隶书" pitchFamily="49" charset="-122"/>
                <a:ea typeface="隶书" pitchFamily="49" charset="-122"/>
              </a:rPr>
              <a:t>    SAL AL,CL</a:t>
            </a:r>
          </a:p>
          <a:p>
            <a:pPr>
              <a:lnSpc>
                <a:spcPct val="90000"/>
              </a:lnSpc>
              <a:defRPr/>
            </a:pP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ENDM</a:t>
            </a:r>
          </a:p>
          <a:p>
            <a:pPr>
              <a:lnSpc>
                <a:spcPct val="90000"/>
              </a:lnSpc>
              <a:defRPr/>
            </a:pPr>
            <a:r>
              <a:rPr lang="en-US" altLang="zh-CN" sz="2400" dirty="0">
                <a:latin typeface="隶书" pitchFamily="49" charset="-122"/>
                <a:ea typeface="隶书" pitchFamily="49" charset="-122"/>
              </a:rPr>
              <a:t>    </a:t>
            </a:r>
            <a:r>
              <a:rPr lang="en-US" altLang="zh-CN" sz="2400" dirty="0">
                <a:latin typeface="Arial"/>
                <a:ea typeface="隶书" pitchFamily="49" charset="-122"/>
              </a:rPr>
              <a:t>……</a:t>
            </a:r>
            <a:endParaRPr lang="en-US" altLang="zh-CN" sz="2400" dirty="0">
              <a:latin typeface="隶书" pitchFamily="49" charset="-122"/>
              <a:ea typeface="隶书" pitchFamily="49" charset="-122"/>
            </a:endParaRPr>
          </a:p>
          <a:p>
            <a:pPr>
              <a:lnSpc>
                <a:spcPct val="90000"/>
              </a:lnSpc>
              <a:defRPr/>
            </a:pPr>
            <a:r>
              <a:rPr lang="en-US" altLang="zh-CN" sz="2400" dirty="0">
                <a:latin typeface="隶书" pitchFamily="49" charset="-122"/>
                <a:ea typeface="隶书" pitchFamily="49" charset="-122"/>
              </a:rPr>
              <a:t>    MOV AX,DX</a:t>
            </a:r>
          </a:p>
          <a:p>
            <a:pPr>
              <a:lnSpc>
                <a:spcPct val="90000"/>
              </a:lnSpc>
              <a:defRPr/>
            </a:pPr>
            <a:r>
              <a:rPr lang="en-US" altLang="zh-CN" sz="2400" dirty="0">
                <a:latin typeface="隶书" pitchFamily="49" charset="-122"/>
                <a:ea typeface="隶书" pitchFamily="49" charset="-122"/>
              </a:rPr>
              <a:t>    ADD AX,SI</a:t>
            </a:r>
          </a:p>
          <a:p>
            <a:pPr>
              <a:lnSpc>
                <a:spcPct val="90000"/>
              </a:lnSpc>
              <a:defRPr/>
            </a:pP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SHIFT</a:t>
            </a:r>
          </a:p>
          <a:p>
            <a:pPr>
              <a:lnSpc>
                <a:spcPct val="90000"/>
              </a:lnSpc>
              <a:defRPr/>
            </a:pPr>
            <a:r>
              <a:rPr lang="en-US" altLang="zh-CN" sz="2400" dirty="0">
                <a:latin typeface="隶书" pitchFamily="49" charset="-122"/>
                <a:ea typeface="隶书" pitchFamily="49" charset="-122"/>
              </a:rPr>
              <a:t>    MOV MEM,AX</a:t>
            </a:r>
          </a:p>
          <a:p>
            <a:pPr>
              <a:lnSpc>
                <a:spcPct val="90000"/>
              </a:lnSpc>
              <a:defRPr/>
            </a:pPr>
            <a:r>
              <a:rPr lang="en-US" altLang="zh-CN" sz="2400" dirty="0">
                <a:latin typeface="隶书" pitchFamily="49" charset="-122"/>
                <a:ea typeface="隶书" pitchFamily="49" charset="-122"/>
              </a:rPr>
              <a:t>    INC AX</a:t>
            </a:r>
          </a:p>
          <a:p>
            <a:pPr>
              <a:lnSpc>
                <a:spcPct val="90000"/>
              </a:lnSpc>
              <a:defRPr/>
            </a:pPr>
            <a:r>
              <a:rPr lang="en-US" altLang="zh-CN" sz="2400" dirty="0">
                <a:latin typeface="隶书" pitchFamily="49" charset="-122"/>
                <a:ea typeface="隶书" pitchFamily="49" charset="-122"/>
              </a:rPr>
              <a:t>    </a:t>
            </a:r>
            <a:r>
              <a:rPr lang="en-US" altLang="zh-CN" sz="2400" dirty="0">
                <a:latin typeface="Arial"/>
                <a:ea typeface="隶书" pitchFamily="49" charset="-122"/>
              </a:rPr>
              <a:t>……</a:t>
            </a:r>
            <a:endParaRPr lang="en-US" altLang="zh-CN" sz="24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23850" y="260350"/>
            <a:ext cx="8351838" cy="6003925"/>
          </a:xfrm>
          <a:prstGeom prst="rect">
            <a:avLst/>
          </a:prstGeom>
          <a:noFill/>
          <a:ln w="9525" algn="ctr">
            <a:noFill/>
            <a:miter lim="800000"/>
            <a:headEnd/>
            <a:tailEnd/>
          </a:ln>
        </p:spPr>
        <p:txBody>
          <a:bodyPr>
            <a:spAutoFit/>
          </a:bodyPr>
          <a:lstStyle/>
          <a:p>
            <a:pPr>
              <a:lnSpc>
                <a:spcPct val="85000"/>
              </a:lnSpc>
            </a:pPr>
            <a:r>
              <a:rPr lang="zh-CN" altLang="en-US" sz="2400">
                <a:latin typeface="隶书" pitchFamily="49" charset="-122"/>
                <a:ea typeface="隶书" pitchFamily="49" charset="-122"/>
              </a:rPr>
              <a:t>例</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、编制程序实现将内存中</a:t>
            </a:r>
            <a:r>
              <a:rPr lang="en-US" altLang="zh-CN" sz="2400">
                <a:latin typeface="隶书" pitchFamily="49" charset="-122"/>
                <a:ea typeface="隶书" pitchFamily="49" charset="-122"/>
              </a:rPr>
              <a:t>32</a:t>
            </a:r>
            <a:r>
              <a:rPr lang="zh-CN" altLang="en-US" sz="2400">
                <a:latin typeface="隶书" pitchFamily="49" charset="-122"/>
                <a:ea typeface="隶书" pitchFamily="49" charset="-122"/>
              </a:rPr>
              <a:t>位数据除以</a:t>
            </a:r>
            <a:r>
              <a:rPr lang="en-US" altLang="zh-CN" sz="2400">
                <a:latin typeface="隶书" pitchFamily="49" charset="-122"/>
                <a:ea typeface="隶书" pitchFamily="49" charset="-122"/>
              </a:rPr>
              <a:t>16</a:t>
            </a:r>
            <a:r>
              <a:rPr lang="zh-CN" altLang="en-US" sz="2400">
                <a:latin typeface="隶书" pitchFamily="49" charset="-122"/>
                <a:ea typeface="隶书" pitchFamily="49" charset="-122"/>
              </a:rPr>
              <a:t>，并保存结果。</a:t>
            </a:r>
          </a:p>
          <a:p>
            <a:pPr>
              <a:lnSpc>
                <a:spcPct val="85000"/>
              </a:lnSpc>
            </a:pPr>
            <a:r>
              <a:rPr lang="en-US" altLang="zh-CN" sz="2400">
                <a:latin typeface="隶书" pitchFamily="49" charset="-122"/>
                <a:ea typeface="隶书" pitchFamily="49" charset="-122"/>
              </a:rPr>
              <a:t>.486              ;</a:t>
            </a:r>
            <a:r>
              <a:rPr lang="zh-CN" altLang="en-US" sz="2400">
                <a:latin typeface="隶书" pitchFamily="49" charset="-122"/>
                <a:ea typeface="隶书" pitchFamily="49" charset="-122"/>
              </a:rPr>
              <a:t>可以使用</a:t>
            </a:r>
            <a:r>
              <a:rPr lang="en-US" altLang="zh-CN" sz="2400">
                <a:latin typeface="隶书" pitchFamily="49" charset="-122"/>
                <a:ea typeface="隶书" pitchFamily="49" charset="-122"/>
              </a:rPr>
              <a:t>486</a:t>
            </a:r>
            <a:r>
              <a:rPr lang="zh-CN" altLang="en-US" sz="2400">
                <a:latin typeface="隶书" pitchFamily="49" charset="-122"/>
                <a:ea typeface="隶书" pitchFamily="49" charset="-122"/>
              </a:rPr>
              <a:t>的指令</a:t>
            </a:r>
          </a:p>
          <a:p>
            <a:pPr>
              <a:lnSpc>
                <a:spcPct val="85000"/>
              </a:lnSpc>
            </a:pPr>
            <a:r>
              <a:rPr lang="en-US" altLang="zh-CN" sz="2400">
                <a:latin typeface="隶书" pitchFamily="49" charset="-122"/>
                <a:ea typeface="隶书" pitchFamily="49" charset="-122"/>
              </a:rPr>
              <a:t>DATA SEGMENT USE16;16</a:t>
            </a:r>
            <a:r>
              <a:rPr lang="zh-CN" altLang="en-US" sz="2400">
                <a:latin typeface="隶书" pitchFamily="49" charset="-122"/>
                <a:ea typeface="隶书" pitchFamily="49" charset="-122"/>
              </a:rPr>
              <a:t>位段模式</a:t>
            </a:r>
          </a:p>
          <a:p>
            <a:pPr>
              <a:lnSpc>
                <a:spcPct val="85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DA1 DD 12345678H</a:t>
            </a:r>
          </a:p>
          <a:p>
            <a:pPr>
              <a:lnSpc>
                <a:spcPct val="85000"/>
              </a:lnSpc>
            </a:pPr>
            <a:r>
              <a:rPr lang="en-US" altLang="zh-CN" sz="2400">
                <a:latin typeface="隶书" pitchFamily="49" charset="-122"/>
                <a:ea typeface="隶书" pitchFamily="49" charset="-122"/>
              </a:rPr>
              <a:t>  DA2 DD ?</a:t>
            </a:r>
          </a:p>
          <a:p>
            <a:pPr>
              <a:lnSpc>
                <a:spcPct val="85000"/>
              </a:lnSpc>
            </a:pPr>
            <a:r>
              <a:rPr lang="en-US" altLang="zh-CN" sz="2400">
                <a:latin typeface="隶书" pitchFamily="49" charset="-122"/>
                <a:ea typeface="隶书" pitchFamily="49" charset="-122"/>
              </a:rPr>
              <a:t>DATA ENDS</a:t>
            </a:r>
          </a:p>
          <a:p>
            <a:pPr>
              <a:lnSpc>
                <a:spcPct val="85000"/>
              </a:lnSpc>
            </a:pPr>
            <a:r>
              <a:rPr lang="en-US" altLang="zh-CN" sz="2400">
                <a:latin typeface="隶书" pitchFamily="49" charset="-122"/>
                <a:ea typeface="隶书" pitchFamily="49" charset="-122"/>
              </a:rPr>
              <a:t>STACK SEGMENT STACK USE16</a:t>
            </a:r>
          </a:p>
          <a:p>
            <a:pPr>
              <a:lnSpc>
                <a:spcPct val="85000"/>
              </a:lnSpc>
            </a:pPr>
            <a:r>
              <a:rPr lang="en-US" altLang="zh-CN" sz="2400">
                <a:latin typeface="隶书" pitchFamily="49" charset="-122"/>
                <a:ea typeface="隶书" pitchFamily="49" charset="-122"/>
              </a:rPr>
              <a:t>  DW 1OH DUP (?)</a:t>
            </a:r>
          </a:p>
          <a:p>
            <a:pPr>
              <a:lnSpc>
                <a:spcPct val="85000"/>
              </a:lnSpc>
            </a:pPr>
            <a:r>
              <a:rPr lang="en-US" altLang="zh-CN" sz="2400">
                <a:latin typeface="隶书" pitchFamily="49" charset="-122"/>
                <a:ea typeface="隶书" pitchFamily="49" charset="-122"/>
              </a:rPr>
              <a:t>STACK ENDS</a:t>
            </a:r>
          </a:p>
          <a:p>
            <a:pPr>
              <a:lnSpc>
                <a:spcPct val="85000"/>
              </a:lnSpc>
            </a:pPr>
            <a:r>
              <a:rPr lang="en-US" altLang="zh-CN" sz="2400">
                <a:latin typeface="隶书" pitchFamily="49" charset="-122"/>
                <a:ea typeface="隶书" pitchFamily="49" charset="-122"/>
              </a:rPr>
              <a:t>CODE SEGMENT USE16</a:t>
            </a:r>
          </a:p>
          <a:p>
            <a:pPr>
              <a:lnSpc>
                <a:spcPct val="85000"/>
              </a:lnSpc>
            </a:pPr>
            <a:r>
              <a:rPr lang="en-US" altLang="zh-CN" sz="2400">
                <a:latin typeface="隶书" pitchFamily="49" charset="-122"/>
                <a:ea typeface="隶书" pitchFamily="49" charset="-122"/>
              </a:rPr>
              <a:t>START PROC FAR</a:t>
            </a:r>
          </a:p>
          <a:p>
            <a:pPr>
              <a:lnSpc>
                <a:spcPct val="85000"/>
              </a:lnSpc>
            </a:pPr>
            <a:r>
              <a:rPr lang="en-US" altLang="zh-CN" sz="2400">
                <a:latin typeface="隶书" pitchFamily="49" charset="-122"/>
                <a:ea typeface="隶书" pitchFamily="49" charset="-122"/>
              </a:rPr>
              <a:t>  ASSUME CS:CODE,DS:DATA,SS:STACK</a:t>
            </a:r>
          </a:p>
          <a:p>
            <a:pPr>
              <a:lnSpc>
                <a:spcPct val="85000"/>
              </a:lnSpc>
            </a:pPr>
            <a:r>
              <a:rPr lang="en-US" altLang="zh-CN" sz="2400">
                <a:latin typeface="隶书" pitchFamily="49" charset="-122"/>
                <a:ea typeface="隶书" pitchFamily="49" charset="-122"/>
              </a:rPr>
              <a:t>  PUSH DS</a:t>
            </a:r>
          </a:p>
          <a:p>
            <a:pPr>
              <a:lnSpc>
                <a:spcPct val="85000"/>
              </a:lnSpc>
            </a:pPr>
            <a:r>
              <a:rPr lang="en-US" altLang="zh-CN" sz="2400">
                <a:latin typeface="隶书" pitchFamily="49" charset="-122"/>
                <a:ea typeface="隶书" pitchFamily="49" charset="-122"/>
              </a:rPr>
              <a:t>  SUB AX,AX</a:t>
            </a:r>
          </a:p>
          <a:p>
            <a:pPr>
              <a:lnSpc>
                <a:spcPct val="85000"/>
              </a:lnSpc>
            </a:pPr>
            <a:r>
              <a:rPr lang="en-US" altLang="zh-CN" sz="2400">
                <a:latin typeface="隶书" pitchFamily="49" charset="-122"/>
                <a:ea typeface="隶书" pitchFamily="49" charset="-122"/>
              </a:rPr>
              <a:t>  PUSH AX                    MOV DA2,EAX </a:t>
            </a:r>
          </a:p>
          <a:p>
            <a:pPr>
              <a:lnSpc>
                <a:spcPct val="85000"/>
              </a:lnSpc>
            </a:pPr>
            <a:r>
              <a:rPr lang="en-US" altLang="zh-CN" sz="2400">
                <a:latin typeface="隶书" pitchFamily="49" charset="-122"/>
                <a:ea typeface="隶书" pitchFamily="49" charset="-122"/>
              </a:rPr>
              <a:t>  MOV AX,DATA                RET</a:t>
            </a:r>
          </a:p>
          <a:p>
            <a:pPr>
              <a:lnSpc>
                <a:spcPct val="85000"/>
              </a:lnSpc>
            </a:pPr>
            <a:r>
              <a:rPr lang="en-US" altLang="zh-CN" sz="2400">
                <a:latin typeface="隶书" pitchFamily="49" charset="-122"/>
                <a:ea typeface="隶书" pitchFamily="49" charset="-122"/>
              </a:rPr>
              <a:t>  MOV DS,AX                START ENDP</a:t>
            </a:r>
          </a:p>
          <a:p>
            <a:pPr>
              <a:lnSpc>
                <a:spcPct val="85000"/>
              </a:lnSpc>
            </a:pPr>
            <a:r>
              <a:rPr lang="en-US" altLang="zh-CN" sz="2400">
                <a:latin typeface="隶书" pitchFamily="49" charset="-122"/>
                <a:ea typeface="隶书" pitchFamily="49" charset="-122"/>
              </a:rPr>
              <a:t>  MOV EAX,DA1              CODE ENDS</a:t>
            </a:r>
          </a:p>
          <a:p>
            <a:pPr>
              <a:lnSpc>
                <a:spcPct val="85000"/>
              </a:lnSpc>
            </a:pPr>
            <a:r>
              <a:rPr lang="en-US" altLang="zh-CN" sz="2400">
                <a:latin typeface="隶书" pitchFamily="49" charset="-122"/>
                <a:ea typeface="隶书" pitchFamily="49" charset="-122"/>
              </a:rPr>
              <a:t>  SHR EAX,4                  END START</a:t>
            </a:r>
          </a:p>
        </p:txBody>
      </p:sp>
    </p:spTree>
  </p:cSld>
  <p:clrMapOvr>
    <a:masterClrMapping/>
  </p:clrMapOvr>
  <p:transition spd="slow">
    <p:randomBar dir="vert"/>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323850" y="260350"/>
            <a:ext cx="8424863" cy="6315075"/>
          </a:xfrm>
          <a:prstGeom prst="rect">
            <a:avLst/>
          </a:prstGeom>
          <a:noFill/>
          <a:ln w="9525" algn="ctr">
            <a:noFill/>
            <a:miter lim="800000"/>
            <a:headEnd/>
            <a:tailEnd/>
          </a:ln>
        </p:spPr>
        <p:txBody>
          <a:bodyPr>
            <a:spAutoFit/>
          </a:bodyPr>
          <a:lstStyle/>
          <a:p>
            <a:pPr>
              <a:lnSpc>
                <a:spcPct val="85000"/>
              </a:lnSpc>
            </a:pPr>
            <a:r>
              <a:rPr lang="zh-CN" altLang="en-US" sz="2400">
                <a:latin typeface="隶书" pitchFamily="49" charset="-122"/>
                <a:ea typeface="隶书" pitchFamily="49" charset="-122"/>
              </a:rPr>
              <a:t>例</a:t>
            </a:r>
            <a:r>
              <a:rPr lang="en-US" altLang="zh-CN" sz="2400">
                <a:latin typeface="隶书" pitchFamily="49" charset="-122"/>
                <a:ea typeface="隶书" pitchFamily="49" charset="-122"/>
              </a:rPr>
              <a:t>5</a:t>
            </a:r>
            <a:r>
              <a:rPr lang="zh-CN" altLang="en-US" sz="2400">
                <a:latin typeface="隶书" pitchFamily="49" charset="-122"/>
                <a:ea typeface="隶书" pitchFamily="49" charset="-122"/>
              </a:rPr>
              <a:t>、编制程序实现将内存中</a:t>
            </a:r>
            <a:r>
              <a:rPr lang="en-US" altLang="zh-CN" sz="2400">
                <a:latin typeface="隶书" pitchFamily="49" charset="-122"/>
                <a:ea typeface="隶书" pitchFamily="49" charset="-122"/>
              </a:rPr>
              <a:t>5</a:t>
            </a:r>
            <a:r>
              <a:rPr lang="zh-CN" altLang="en-US" sz="2400">
                <a:latin typeface="隶书" pitchFamily="49" charset="-122"/>
                <a:ea typeface="隶书" pitchFamily="49" charset="-122"/>
              </a:rPr>
              <a:t>个</a:t>
            </a:r>
            <a:r>
              <a:rPr lang="en-US" altLang="zh-CN" sz="2400">
                <a:latin typeface="隶书" pitchFamily="49" charset="-122"/>
                <a:ea typeface="隶书" pitchFamily="49" charset="-122"/>
              </a:rPr>
              <a:t>32</a:t>
            </a:r>
            <a:r>
              <a:rPr lang="zh-CN" altLang="en-US" sz="2400">
                <a:latin typeface="隶书" pitchFamily="49" charset="-122"/>
                <a:ea typeface="隶书" pitchFamily="49" charset="-122"/>
              </a:rPr>
              <a:t>位数据相加后，再保存。</a:t>
            </a:r>
          </a:p>
          <a:p>
            <a:pPr>
              <a:lnSpc>
                <a:spcPct val="85000"/>
              </a:lnSpc>
            </a:pPr>
            <a:r>
              <a:rPr lang="en-US" altLang="zh-CN" sz="2400">
                <a:latin typeface="隶书" pitchFamily="49" charset="-122"/>
                <a:ea typeface="隶书" pitchFamily="49" charset="-122"/>
              </a:rPr>
              <a:t>.MODEL SMALL</a:t>
            </a:r>
          </a:p>
          <a:p>
            <a:pPr>
              <a:lnSpc>
                <a:spcPct val="85000"/>
              </a:lnSpc>
            </a:pPr>
            <a:r>
              <a:rPr lang="en-US" altLang="zh-CN" sz="2400">
                <a:latin typeface="隶书" pitchFamily="49" charset="-122"/>
                <a:ea typeface="隶书" pitchFamily="49" charset="-122"/>
              </a:rPr>
              <a:t>.586;</a:t>
            </a:r>
            <a:r>
              <a:rPr lang="zh-CN" altLang="en-US" sz="2400">
                <a:latin typeface="隶书" pitchFamily="49" charset="-122"/>
                <a:ea typeface="隶书" pitchFamily="49" charset="-122"/>
              </a:rPr>
              <a:t>可使用</a:t>
            </a:r>
            <a:r>
              <a:rPr lang="en-US" altLang="zh-CN" sz="2400">
                <a:latin typeface="隶书" pitchFamily="49" charset="-122"/>
                <a:ea typeface="隶书" pitchFamily="49" charset="-122"/>
              </a:rPr>
              <a:t>586</a:t>
            </a:r>
            <a:r>
              <a:rPr lang="zh-CN" altLang="en-US" sz="2400">
                <a:latin typeface="隶书" pitchFamily="49" charset="-122"/>
                <a:ea typeface="隶书" pitchFamily="49" charset="-122"/>
              </a:rPr>
              <a:t>指令</a:t>
            </a:r>
          </a:p>
          <a:p>
            <a:pPr>
              <a:lnSpc>
                <a:spcPct val="85000"/>
              </a:lnSpc>
            </a:pPr>
            <a:r>
              <a:rPr lang="en-US" altLang="zh-CN" sz="2400">
                <a:latin typeface="隶书" pitchFamily="49" charset="-122"/>
                <a:ea typeface="隶书" pitchFamily="49" charset="-122"/>
              </a:rPr>
              <a:t>.DATA</a:t>
            </a:r>
          </a:p>
          <a:p>
            <a:pPr>
              <a:lnSpc>
                <a:spcPct val="85000"/>
              </a:lnSpc>
            </a:pPr>
            <a:r>
              <a:rPr lang="en-US" altLang="zh-CN" sz="2400">
                <a:latin typeface="隶书" pitchFamily="49" charset="-122"/>
                <a:ea typeface="隶书" pitchFamily="49" charset="-122"/>
              </a:rPr>
              <a:t>  DA DD 11111111H,22222222H,33333333H</a:t>
            </a:r>
          </a:p>
          <a:p>
            <a:pPr>
              <a:lnSpc>
                <a:spcPct val="85000"/>
              </a:lnSpc>
            </a:pPr>
            <a:r>
              <a:rPr lang="en-US" altLang="zh-CN" sz="2400">
                <a:latin typeface="隶书" pitchFamily="49" charset="-122"/>
                <a:ea typeface="隶书" pitchFamily="49" charset="-122"/>
              </a:rPr>
              <a:t>     DD 44444444H,55555555H</a:t>
            </a:r>
          </a:p>
          <a:p>
            <a:pPr>
              <a:lnSpc>
                <a:spcPct val="85000"/>
              </a:lnSpc>
            </a:pPr>
            <a:r>
              <a:rPr lang="en-US" altLang="zh-CN" sz="2400">
                <a:latin typeface="隶书" pitchFamily="49" charset="-122"/>
                <a:ea typeface="隶书" pitchFamily="49" charset="-122"/>
              </a:rPr>
              <a:t>  SUM1 DD ?</a:t>
            </a:r>
          </a:p>
          <a:p>
            <a:pPr>
              <a:lnSpc>
                <a:spcPct val="85000"/>
              </a:lnSpc>
            </a:pPr>
            <a:r>
              <a:rPr lang="en-US" altLang="zh-CN" sz="2400">
                <a:latin typeface="隶书" pitchFamily="49" charset="-122"/>
                <a:ea typeface="隶书" pitchFamily="49" charset="-122"/>
              </a:rPr>
              <a:t>  SUM2 DB ?</a:t>
            </a:r>
          </a:p>
          <a:p>
            <a:pPr>
              <a:lnSpc>
                <a:spcPct val="85000"/>
              </a:lnSpc>
            </a:pPr>
            <a:r>
              <a:rPr lang="en-US" altLang="zh-CN" sz="2400">
                <a:latin typeface="隶书" pitchFamily="49" charset="-122"/>
                <a:ea typeface="隶书" pitchFamily="49" charset="-122"/>
              </a:rPr>
              <a:t>.CODE                            LOOP LP</a:t>
            </a:r>
          </a:p>
          <a:p>
            <a:pPr>
              <a:lnSpc>
                <a:spcPct val="85000"/>
              </a:lnSpc>
            </a:pPr>
            <a:r>
              <a:rPr lang="en-US" altLang="zh-CN" sz="2400">
                <a:latin typeface="隶书" pitchFamily="49" charset="-122"/>
                <a:ea typeface="隶书" pitchFamily="49" charset="-122"/>
              </a:rPr>
              <a:t>MAIN PROC                        MOV SUM1,EAX</a:t>
            </a:r>
          </a:p>
          <a:p>
            <a:pPr>
              <a:lnSpc>
                <a:spcPct val="85000"/>
              </a:lnSpc>
            </a:pPr>
            <a:r>
              <a:rPr lang="en-US" altLang="zh-CN" sz="2400">
                <a:latin typeface="隶书" pitchFamily="49" charset="-122"/>
                <a:ea typeface="隶书" pitchFamily="49" charset="-122"/>
              </a:rPr>
              <a:t>  MOV AX,@DATA                   MOV SUM2,DL</a:t>
            </a:r>
          </a:p>
          <a:p>
            <a:pPr>
              <a:lnSpc>
                <a:spcPct val="85000"/>
              </a:lnSpc>
            </a:pPr>
            <a:r>
              <a:rPr lang="en-US" altLang="zh-CN" sz="2400">
                <a:latin typeface="隶书" pitchFamily="49" charset="-122"/>
                <a:ea typeface="隶书" pitchFamily="49" charset="-122"/>
              </a:rPr>
              <a:t>  MOV DS,AX                    .EXIT  </a:t>
            </a:r>
          </a:p>
          <a:p>
            <a:pPr>
              <a:lnSpc>
                <a:spcPct val="85000"/>
              </a:lnSpc>
            </a:pPr>
            <a:r>
              <a:rPr lang="en-US" altLang="zh-CN" sz="2400">
                <a:latin typeface="隶书" pitchFamily="49" charset="-122"/>
                <a:ea typeface="隶书" pitchFamily="49" charset="-122"/>
              </a:rPr>
              <a:t>  XOR EAX,EAX                  MAIN ENDP</a:t>
            </a:r>
          </a:p>
          <a:p>
            <a:pPr>
              <a:lnSpc>
                <a:spcPct val="85000"/>
              </a:lnSpc>
            </a:pPr>
            <a:r>
              <a:rPr lang="en-US" altLang="zh-CN" sz="2400">
                <a:latin typeface="隶书" pitchFamily="49" charset="-122"/>
                <a:ea typeface="隶书" pitchFamily="49" charset="-122"/>
              </a:rPr>
              <a:t>  MOV DL,AL                      END MAIN</a:t>
            </a:r>
          </a:p>
          <a:p>
            <a:pPr>
              <a:lnSpc>
                <a:spcPct val="85000"/>
              </a:lnSpc>
            </a:pPr>
            <a:r>
              <a:rPr lang="en-US" altLang="zh-CN" sz="2400">
                <a:latin typeface="隶书" pitchFamily="49" charset="-122"/>
                <a:ea typeface="隶书" pitchFamily="49" charset="-122"/>
              </a:rPr>
              <a:t>  MOV CX,5</a:t>
            </a:r>
          </a:p>
          <a:p>
            <a:pPr>
              <a:lnSpc>
                <a:spcPct val="85000"/>
              </a:lnSpc>
            </a:pPr>
            <a:r>
              <a:rPr lang="en-US" altLang="zh-CN" sz="2400">
                <a:latin typeface="隶书" pitchFamily="49" charset="-122"/>
                <a:ea typeface="隶书" pitchFamily="49" charset="-122"/>
              </a:rPr>
              <a:t>  MOV BX,OFFSET DA</a:t>
            </a:r>
          </a:p>
          <a:p>
            <a:pPr>
              <a:lnSpc>
                <a:spcPct val="85000"/>
              </a:lnSpc>
            </a:pPr>
            <a:r>
              <a:rPr lang="en-US" altLang="zh-CN" sz="2400">
                <a:latin typeface="隶书" pitchFamily="49" charset="-122"/>
                <a:ea typeface="隶书" pitchFamily="49" charset="-122"/>
              </a:rPr>
              <a:t>LP:</a:t>
            </a:r>
          </a:p>
          <a:p>
            <a:pPr>
              <a:lnSpc>
                <a:spcPct val="85000"/>
              </a:lnSpc>
            </a:pPr>
            <a:r>
              <a:rPr lang="en-US" altLang="zh-CN" sz="2400">
                <a:latin typeface="隶书" pitchFamily="49" charset="-122"/>
                <a:ea typeface="隶书" pitchFamily="49" charset="-122"/>
              </a:rPr>
              <a:t>  ADD EAX,[BX]</a:t>
            </a:r>
          </a:p>
          <a:p>
            <a:pPr>
              <a:lnSpc>
                <a:spcPct val="85000"/>
              </a:lnSpc>
            </a:pPr>
            <a:r>
              <a:rPr lang="en-US" altLang="zh-CN" sz="2400">
                <a:latin typeface="隶书" pitchFamily="49" charset="-122"/>
                <a:ea typeface="隶书" pitchFamily="49" charset="-122"/>
              </a:rPr>
              <a:t>  ADC DL,0</a:t>
            </a:r>
          </a:p>
          <a:p>
            <a:pPr>
              <a:lnSpc>
                <a:spcPct val="85000"/>
              </a:lnSpc>
            </a:pPr>
            <a:r>
              <a:rPr lang="en-US" altLang="zh-CN" sz="2400">
                <a:latin typeface="隶书" pitchFamily="49" charset="-122"/>
                <a:ea typeface="隶书" pitchFamily="49" charset="-122"/>
              </a:rPr>
              <a:t>  ADD BX,4;</a:t>
            </a:r>
            <a:r>
              <a:rPr lang="zh-CN" altLang="en-US" sz="2400">
                <a:latin typeface="隶书" pitchFamily="49" charset="-122"/>
                <a:ea typeface="隶书" pitchFamily="49" charset="-122"/>
              </a:rPr>
              <a:t>指向下一个数据</a:t>
            </a:r>
          </a:p>
        </p:txBody>
      </p:sp>
    </p:spTree>
  </p:cSld>
  <p:clrMapOvr>
    <a:masterClrMapping/>
  </p:clrMapOvr>
  <p:transition spd="slow">
    <p:randomBar dir="ver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ChangeArrowheads="1"/>
          </p:cNvSpPr>
          <p:nvPr/>
        </p:nvSpPr>
        <p:spPr bwMode="auto">
          <a:xfrm>
            <a:off x="395288" y="188913"/>
            <a:ext cx="8207375" cy="6100131"/>
          </a:xfrm>
          <a:prstGeom prst="rect">
            <a:avLst/>
          </a:prstGeom>
          <a:noFill/>
          <a:ln w="9525">
            <a:noFill/>
            <a:miter lim="800000"/>
            <a:headEnd/>
            <a:tailEnd/>
          </a:ln>
          <a:effectLst/>
        </p:spPr>
        <p:txBody>
          <a:bodyPr>
            <a:spAutoFit/>
          </a:bodyPr>
          <a:lstStyle/>
          <a:p>
            <a:pPr>
              <a:defRPr/>
            </a:pPr>
            <a:r>
              <a:rPr lang="zh-CN" altLang="en-US"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汇编语言</a:t>
            </a: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与</a:t>
            </a:r>
            <a:r>
              <a:rPr lang="en-US" altLang="zh-CN" sz="3200" dirty="0">
                <a:effectLst>
                  <a:outerShdw blurRad="38100" dist="38100" dir="2700000" algn="tl">
                    <a:srgbClr val="C0C0C0"/>
                  </a:outerShdw>
                </a:effectLst>
                <a:latin typeface="隶书" panose="02010509060101010101" pitchFamily="49" charset="-122"/>
                <a:ea typeface="隶书" panose="02010509060101010101" pitchFamily="49" charset="-122"/>
              </a:rPr>
              <a:t>C/C++</a:t>
            </a: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语言混合</a:t>
            </a:r>
            <a:r>
              <a:rPr lang="zh-CN" altLang="en-US"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编程</a:t>
            </a:r>
            <a:endParaRPr lang="en-US" altLang="zh-CN" sz="3200" dirty="0" smtClean="0">
              <a:effectLst>
                <a:outerShdw blurRad="38100" dist="38100" dir="2700000" algn="tl">
                  <a:srgbClr val="C0C0C0"/>
                </a:outerShdw>
              </a:effectLst>
              <a:latin typeface="隶书" panose="02010509060101010101" pitchFamily="49" charset="-122"/>
              <a:ea typeface="隶书" panose="02010509060101010101" pitchFamily="49" charset="-122"/>
            </a:endParaRPr>
          </a:p>
          <a:p>
            <a:pPr>
              <a:defRPr/>
            </a:pPr>
            <a:endPar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endParaRPr>
          </a:p>
          <a:p>
            <a:pPr>
              <a:lnSpc>
                <a:spcPct val="85000"/>
              </a:lnSpc>
              <a:defRPr/>
            </a:pPr>
            <a:r>
              <a:rPr lang="zh-CN" altLang="en-US" sz="2400" dirty="0">
                <a:latin typeface="隶书" pitchFamily="49" charset="-122"/>
                <a:ea typeface="隶书" pitchFamily="49" charset="-122"/>
              </a:rPr>
              <a:t>    </a:t>
            </a:r>
            <a:r>
              <a:rPr lang="zh-CN" altLang="en-US" sz="2400" dirty="0" smtClean="0">
                <a:latin typeface="隶书" pitchFamily="49" charset="-122"/>
                <a:ea typeface="隶书" pitchFamily="49" charset="-122"/>
              </a:rPr>
              <a:t>汇编语言与</a:t>
            </a:r>
            <a:r>
              <a:rPr lang="en-US" altLang="zh-CN" sz="2400" dirty="0">
                <a:latin typeface="隶书" pitchFamily="49" charset="-122"/>
                <a:ea typeface="隶书" pitchFamily="49" charset="-122"/>
              </a:rPr>
              <a:t>C/C++</a:t>
            </a:r>
            <a:r>
              <a:rPr lang="zh-CN" altLang="en-US" sz="2400" dirty="0" smtClean="0">
                <a:latin typeface="隶书" pitchFamily="49" charset="-122"/>
                <a:ea typeface="隶书" pitchFamily="49" charset="-122"/>
              </a:rPr>
              <a:t>语言接口</a:t>
            </a:r>
            <a:r>
              <a:rPr lang="zh-CN" altLang="en-US" sz="2400" dirty="0">
                <a:latin typeface="隶书" pitchFamily="49" charset="-122"/>
                <a:ea typeface="隶书" pitchFamily="49" charset="-122"/>
              </a:rPr>
              <a:t>通常有两种方法：</a:t>
            </a:r>
            <a:r>
              <a:rPr lang="zh-CN" altLang="en-US" sz="2400" dirty="0">
                <a:solidFill>
                  <a:srgbClr val="0000FF"/>
                </a:solidFill>
                <a:latin typeface="隶书" pitchFamily="49" charset="-122"/>
                <a:ea typeface="隶书" pitchFamily="49" charset="-122"/>
              </a:rPr>
              <a:t>内嵌模块方法</a:t>
            </a:r>
            <a:r>
              <a:rPr lang="zh-CN" altLang="en-US" sz="2400" dirty="0">
                <a:latin typeface="隶书" pitchFamily="49" charset="-122"/>
                <a:ea typeface="隶书" pitchFamily="49" charset="-122"/>
              </a:rPr>
              <a:t>和</a:t>
            </a:r>
            <a:r>
              <a:rPr lang="zh-CN" altLang="en-US" sz="2400" dirty="0">
                <a:solidFill>
                  <a:srgbClr val="0000FF"/>
                </a:solidFill>
                <a:latin typeface="隶书" pitchFamily="49" charset="-122"/>
                <a:ea typeface="隶书" pitchFamily="49" charset="-122"/>
              </a:rPr>
              <a:t>外调模块方法</a:t>
            </a:r>
            <a:r>
              <a:rPr lang="zh-CN" altLang="en-US" sz="2400" dirty="0">
                <a:latin typeface="隶书" pitchFamily="49" charset="-122"/>
                <a:ea typeface="隶书" pitchFamily="49" charset="-122"/>
              </a:rPr>
              <a:t>。</a:t>
            </a:r>
          </a:p>
          <a:p>
            <a:pPr>
              <a:lnSpc>
                <a:spcPct val="85000"/>
              </a:lnSpc>
              <a:defRPr/>
            </a:pPr>
            <a:r>
              <a:rPr lang="zh-CN" altLang="en-US" sz="2400" dirty="0">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内嵌模块</a:t>
            </a:r>
            <a:r>
              <a:rPr lang="zh-CN" altLang="en-US" sz="2400" dirty="0" smtClean="0">
                <a:solidFill>
                  <a:srgbClr val="0000FF"/>
                </a:solidFill>
                <a:latin typeface="隶书" pitchFamily="49" charset="-122"/>
                <a:ea typeface="隶书" pitchFamily="49" charset="-122"/>
              </a:rPr>
              <a:t>方法</a:t>
            </a:r>
            <a:r>
              <a:rPr lang="zh-CN" altLang="en-US" sz="2400" dirty="0">
                <a:latin typeface="隶书" pitchFamily="49" charset="-122"/>
                <a:ea typeface="隶书" pitchFamily="49" charset="-122"/>
              </a:rPr>
              <a:t>：</a:t>
            </a:r>
            <a:r>
              <a:rPr lang="zh-CN" altLang="en-US" sz="2400" dirty="0" smtClean="0">
                <a:latin typeface="隶书" pitchFamily="49" charset="-122"/>
                <a:ea typeface="隶书" pitchFamily="49" charset="-122"/>
              </a:rPr>
              <a:t>在</a:t>
            </a:r>
            <a:r>
              <a:rPr lang="en-US" altLang="zh-CN" sz="2400" dirty="0">
                <a:latin typeface="隶书" pitchFamily="49" charset="-122"/>
                <a:ea typeface="隶书" pitchFamily="49" charset="-122"/>
              </a:rPr>
              <a:t>C/C++</a:t>
            </a:r>
            <a:r>
              <a:rPr lang="zh-CN" altLang="en-US" sz="2400" dirty="0">
                <a:latin typeface="隶书" pitchFamily="49" charset="-122"/>
                <a:ea typeface="隶书" pitchFamily="49" charset="-122"/>
              </a:rPr>
              <a:t>程序中嵌入汇编语言程序段。这种方法简单，只需要在</a:t>
            </a:r>
            <a:r>
              <a:rPr lang="en-US" altLang="zh-CN" sz="2400" dirty="0">
                <a:latin typeface="隶书" pitchFamily="49" charset="-122"/>
                <a:ea typeface="隶书" pitchFamily="49" charset="-122"/>
              </a:rPr>
              <a:t>C/C++</a:t>
            </a:r>
            <a:r>
              <a:rPr lang="zh-CN" altLang="en-US" sz="2400" dirty="0" smtClean="0">
                <a:latin typeface="隶书" pitchFamily="49" charset="-122"/>
                <a:ea typeface="隶书" pitchFamily="49" charset="-122"/>
              </a:rPr>
              <a:t>程序中</a:t>
            </a:r>
            <a:r>
              <a:rPr lang="zh-CN" altLang="en-US" sz="2400" dirty="0">
                <a:latin typeface="隶书" pitchFamily="49" charset="-122"/>
                <a:ea typeface="隶书" pitchFamily="49" charset="-122"/>
              </a:rPr>
              <a:t>的</a:t>
            </a:r>
            <a:r>
              <a:rPr lang="en-US" altLang="zh-CN" sz="2400" dirty="0">
                <a:solidFill>
                  <a:srgbClr val="0000FF"/>
                </a:solidFill>
                <a:latin typeface="隶书" pitchFamily="49" charset="-122"/>
                <a:ea typeface="隶书" pitchFamily="49" charset="-122"/>
              </a:rPr>
              <a:t>_</a:t>
            </a:r>
            <a:r>
              <a:rPr lang="en-US" altLang="zh-CN" sz="2400" dirty="0" err="1">
                <a:solidFill>
                  <a:srgbClr val="0000FF"/>
                </a:solidFill>
                <a:latin typeface="隶书" pitchFamily="49" charset="-122"/>
                <a:ea typeface="隶书" pitchFamily="49" charset="-122"/>
              </a:rPr>
              <a:t>asm</a:t>
            </a:r>
            <a:r>
              <a:rPr lang="zh-CN" altLang="en-US" sz="2400" dirty="0">
                <a:latin typeface="隶书" pitchFamily="49" charset="-122"/>
                <a:ea typeface="隶书" pitchFamily="49" charset="-122"/>
              </a:rPr>
              <a:t>模块中嵌入汇编语言程序段即可。对于</a:t>
            </a:r>
            <a:r>
              <a:rPr lang="en-US" altLang="zh-CN" sz="2400" dirty="0">
                <a:latin typeface="隶书" pitchFamily="49" charset="-122"/>
                <a:ea typeface="隶书" pitchFamily="49" charset="-122"/>
              </a:rPr>
              <a:t>Visual C++</a:t>
            </a:r>
            <a:r>
              <a:rPr lang="zh-CN" altLang="en-US" sz="2400" dirty="0">
                <a:latin typeface="隶书" pitchFamily="49" charset="-122"/>
                <a:ea typeface="隶书" pitchFamily="49" charset="-122"/>
              </a:rPr>
              <a:t>中嵌入汇编语言，除了在</a:t>
            </a:r>
            <a:r>
              <a:rPr lang="en-US" altLang="zh-CN" sz="2400" dirty="0">
                <a:latin typeface="隶书" pitchFamily="49" charset="-122"/>
                <a:ea typeface="隶书" pitchFamily="49" charset="-122"/>
              </a:rPr>
              <a:t>_</a:t>
            </a:r>
            <a:r>
              <a:rPr lang="en-US" altLang="zh-CN" sz="2400" dirty="0" err="1">
                <a:latin typeface="隶书" pitchFamily="49" charset="-122"/>
                <a:ea typeface="隶书" pitchFamily="49" charset="-122"/>
              </a:rPr>
              <a:t>asm</a:t>
            </a:r>
            <a:r>
              <a:rPr lang="zh-CN" altLang="en-US" sz="2400" dirty="0">
                <a:latin typeface="隶书" pitchFamily="49" charset="-122"/>
                <a:ea typeface="隶书" pitchFamily="49" charset="-122"/>
              </a:rPr>
              <a:t>模块中嵌入汇编语言程序段外，还可以采用在汇编指令的前面用</a:t>
            </a:r>
            <a:r>
              <a:rPr lang="zh-CN" altLang="en-US" sz="2400" dirty="0" smtClean="0">
                <a:solidFill>
                  <a:srgbClr val="0000FF"/>
                </a:solidFill>
                <a:latin typeface="隶书" pitchFamily="49" charset="-122"/>
                <a:ea typeface="隶书" pitchFamily="49" charset="-122"/>
              </a:rPr>
              <a:t>保留字</a:t>
            </a:r>
            <a:r>
              <a:rPr lang="zh-CN" altLang="en-US" sz="2400" dirty="0">
                <a:solidFill>
                  <a:srgbClr val="0000FF"/>
                </a:solidFill>
                <a:latin typeface="隶书" pitchFamily="49" charset="-122"/>
                <a:ea typeface="隶书" pitchFamily="49" charset="-122"/>
              </a:rPr>
              <a:t>“</a:t>
            </a:r>
            <a:r>
              <a:rPr lang="en-US" altLang="zh-CN" sz="2400" dirty="0" smtClean="0">
                <a:solidFill>
                  <a:srgbClr val="0000FF"/>
                </a:solidFill>
                <a:latin typeface="隶书" pitchFamily="49" charset="-122"/>
                <a:ea typeface="隶书" pitchFamily="49" charset="-122"/>
              </a:rPr>
              <a:t>_</a:t>
            </a:r>
            <a:r>
              <a:rPr lang="en-US" altLang="zh-CN" sz="2400" dirty="0" err="1" smtClean="0">
                <a:solidFill>
                  <a:srgbClr val="0000FF"/>
                </a:solidFill>
                <a:latin typeface="隶书" pitchFamily="49" charset="-122"/>
                <a:ea typeface="隶书" pitchFamily="49" charset="-122"/>
              </a:rPr>
              <a:t>asm</a:t>
            </a:r>
            <a:r>
              <a:rPr lang="zh-CN" altLang="en-US" sz="2400" dirty="0">
                <a:solidFill>
                  <a:srgbClr val="0000FF"/>
                </a:solidFill>
                <a:latin typeface="Arial"/>
                <a:ea typeface="隶书" pitchFamily="49" charset="-122"/>
              </a:rPr>
              <a:t>”</a:t>
            </a:r>
            <a:r>
              <a:rPr lang="zh-CN" altLang="en-US" sz="2400" dirty="0" smtClean="0">
                <a:latin typeface="隶书" pitchFamily="49" charset="-122"/>
                <a:ea typeface="隶书" pitchFamily="49" charset="-122"/>
              </a:rPr>
              <a:t>进行</a:t>
            </a:r>
            <a:r>
              <a:rPr lang="zh-CN" altLang="en-US" sz="2400" dirty="0">
                <a:latin typeface="隶书" pitchFamily="49" charset="-122"/>
                <a:ea typeface="隶书" pitchFamily="49" charset="-122"/>
              </a:rPr>
              <a:t>标记。</a:t>
            </a:r>
          </a:p>
          <a:p>
            <a:pPr>
              <a:lnSpc>
                <a:spcPct val="85000"/>
              </a:lnSpc>
              <a:defRPr/>
            </a:pPr>
            <a:r>
              <a:rPr lang="zh-CN" altLang="en-US" sz="2400" dirty="0">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外调模块</a:t>
            </a:r>
            <a:r>
              <a:rPr lang="zh-CN" altLang="en-US" sz="2400" dirty="0" smtClean="0">
                <a:solidFill>
                  <a:srgbClr val="0000FF"/>
                </a:solidFill>
                <a:latin typeface="隶书" pitchFamily="49" charset="-122"/>
                <a:ea typeface="隶书" pitchFamily="49" charset="-122"/>
              </a:rPr>
              <a:t>方法：</a:t>
            </a:r>
            <a:r>
              <a:rPr lang="zh-CN" altLang="en-US" sz="2400" dirty="0" smtClean="0">
                <a:latin typeface="隶书" pitchFamily="49" charset="-122"/>
                <a:ea typeface="隶书" pitchFamily="49" charset="-122"/>
              </a:rPr>
              <a:t>将</a:t>
            </a:r>
            <a:r>
              <a:rPr lang="zh-CN" altLang="en-US" sz="2400" dirty="0">
                <a:latin typeface="隶书" pitchFamily="49" charset="-122"/>
                <a:ea typeface="隶书" pitchFamily="49" charset="-122"/>
              </a:rPr>
              <a:t>汇编语言程序做为一个</a:t>
            </a:r>
            <a:r>
              <a:rPr lang="zh-CN" altLang="en-US" sz="2400" dirty="0">
                <a:solidFill>
                  <a:srgbClr val="0000FF"/>
                </a:solidFill>
                <a:latin typeface="隶书" pitchFamily="49" charset="-122"/>
                <a:ea typeface="隶书" pitchFamily="49" charset="-122"/>
              </a:rPr>
              <a:t>独立过程</a:t>
            </a:r>
            <a:r>
              <a:rPr lang="zh-CN" altLang="en-US" sz="2400" dirty="0">
                <a:latin typeface="隶书" pitchFamily="49" charset="-122"/>
                <a:ea typeface="隶书" pitchFamily="49" charset="-122"/>
              </a:rPr>
              <a:t>保存，</a:t>
            </a:r>
            <a:r>
              <a:rPr lang="zh-CN" altLang="en-US" sz="2400" dirty="0" smtClean="0">
                <a:latin typeface="隶书" pitchFamily="49" charset="-122"/>
                <a:ea typeface="隶书" pitchFamily="49" charset="-122"/>
              </a:rPr>
              <a:t>并用</a:t>
            </a:r>
            <a:r>
              <a:rPr lang="en-US" altLang="zh-CN" sz="2400" dirty="0">
                <a:solidFill>
                  <a:srgbClr val="0000FF"/>
                </a:solidFill>
                <a:latin typeface="隶书" pitchFamily="49" charset="-122"/>
                <a:ea typeface="隶书" pitchFamily="49" charset="-122"/>
              </a:rPr>
              <a:t>PUBLIC</a:t>
            </a:r>
            <a:r>
              <a:rPr lang="zh-CN" altLang="en-US" sz="2400" dirty="0">
                <a:latin typeface="隶书" pitchFamily="49" charset="-122"/>
                <a:ea typeface="隶书" pitchFamily="49" charset="-122"/>
              </a:rPr>
              <a:t>伪指令声明</a:t>
            </a:r>
            <a:r>
              <a:rPr lang="zh-CN" altLang="en-US" sz="2400" dirty="0" smtClean="0">
                <a:solidFill>
                  <a:srgbClr val="0000FF"/>
                </a:solidFill>
                <a:latin typeface="隶书" pitchFamily="49" charset="-122"/>
                <a:ea typeface="隶书" pitchFamily="49" charset="-122"/>
              </a:rPr>
              <a:t>过程标号</a:t>
            </a:r>
            <a:r>
              <a:rPr lang="zh-CN" altLang="en-US" sz="2400" dirty="0">
                <a:latin typeface="隶书" pitchFamily="49" charset="-122"/>
                <a:ea typeface="隶书" pitchFamily="49" charset="-122"/>
              </a:rPr>
              <a:t>为公共标号</a:t>
            </a:r>
            <a:r>
              <a:rPr lang="zh-CN" altLang="en-US" sz="2400" dirty="0" smtClean="0">
                <a:latin typeface="隶书" pitchFamily="49" charset="-122"/>
                <a:ea typeface="隶书" pitchFamily="49" charset="-122"/>
              </a:rPr>
              <a:t>，等同于</a:t>
            </a:r>
            <a:r>
              <a:rPr lang="en-US" altLang="zh-CN" sz="2400" dirty="0" smtClean="0">
                <a:latin typeface="隶书" pitchFamily="49" charset="-122"/>
                <a:ea typeface="隶书" pitchFamily="49" charset="-122"/>
              </a:rPr>
              <a:t>C/C++</a:t>
            </a:r>
            <a:r>
              <a:rPr lang="zh-CN" altLang="en-US" sz="2400" dirty="0" smtClean="0">
                <a:latin typeface="隶书" pitchFamily="49" charset="-122"/>
                <a:ea typeface="隶书" pitchFamily="49" charset="-122"/>
              </a:rPr>
              <a:t>语言中的</a:t>
            </a:r>
            <a:r>
              <a:rPr lang="zh-CN" altLang="en-US" sz="2400" dirty="0" smtClean="0">
                <a:solidFill>
                  <a:srgbClr val="0000FF"/>
                </a:solidFill>
                <a:latin typeface="隶书" pitchFamily="49" charset="-122"/>
                <a:ea typeface="隶书" pitchFamily="49" charset="-122"/>
              </a:rPr>
              <a:t>函数</a:t>
            </a:r>
            <a:r>
              <a:rPr lang="zh-CN" altLang="en-US" sz="2400" dirty="0" smtClean="0">
                <a:latin typeface="隶书" pitchFamily="49" charset="-122"/>
                <a:ea typeface="隶书" pitchFamily="49" charset="-122"/>
              </a:rPr>
              <a:t>。在</a:t>
            </a:r>
            <a:r>
              <a:rPr lang="zh-CN" altLang="en-US" sz="2400" dirty="0">
                <a:latin typeface="隶书" pitchFamily="49" charset="-122"/>
                <a:ea typeface="隶书" pitchFamily="49" charset="-122"/>
              </a:rPr>
              <a:t>调用时</a:t>
            </a:r>
            <a:r>
              <a:rPr lang="zh-CN" altLang="en-US" sz="2400" dirty="0" smtClean="0">
                <a:latin typeface="隶书" pitchFamily="49" charset="-122"/>
                <a:ea typeface="隶书" pitchFamily="49" charset="-122"/>
              </a:rPr>
              <a:t>，用</a:t>
            </a:r>
            <a:r>
              <a:rPr lang="en-US" altLang="zh-CN" sz="2400" dirty="0">
                <a:solidFill>
                  <a:srgbClr val="0000FF"/>
                </a:solidFill>
                <a:latin typeface="隶书" pitchFamily="49" charset="-122"/>
                <a:ea typeface="隶书" pitchFamily="49" charset="-122"/>
              </a:rPr>
              <a:t>EXTERN</a:t>
            </a:r>
            <a:r>
              <a:rPr lang="zh-CN" altLang="en-US" sz="2400" dirty="0">
                <a:latin typeface="隶书" pitchFamily="49" charset="-122"/>
                <a:ea typeface="隶书" pitchFamily="49" charset="-122"/>
              </a:rPr>
              <a:t>伪指令声明所调用</a:t>
            </a:r>
            <a:r>
              <a:rPr lang="zh-CN" altLang="en-US" sz="2400" dirty="0" smtClean="0">
                <a:latin typeface="隶书" pitchFamily="49" charset="-122"/>
                <a:ea typeface="隶书" pitchFamily="49" charset="-122"/>
              </a:rPr>
              <a:t>的</a:t>
            </a:r>
            <a:r>
              <a:rPr lang="zh-CN" altLang="en-US" sz="2400" dirty="0" smtClean="0">
                <a:solidFill>
                  <a:srgbClr val="0000FF"/>
                </a:solidFill>
                <a:latin typeface="隶书" pitchFamily="49" charset="-122"/>
                <a:ea typeface="隶书" pitchFamily="49" charset="-122"/>
              </a:rPr>
              <a:t>过程标号</a:t>
            </a:r>
            <a:r>
              <a:rPr lang="zh-CN" altLang="en-US" sz="2400" dirty="0">
                <a:latin typeface="隶书" pitchFamily="49" charset="-122"/>
                <a:ea typeface="隶书" pitchFamily="49" charset="-122"/>
              </a:rPr>
              <a:t>为外部标号，</a:t>
            </a:r>
            <a:r>
              <a:rPr lang="zh-CN" altLang="en-US" sz="2400" dirty="0" smtClean="0">
                <a:latin typeface="隶书" pitchFamily="49" charset="-122"/>
                <a:ea typeface="隶书" pitchFamily="49" charset="-122"/>
              </a:rPr>
              <a:t>并指明</a:t>
            </a:r>
            <a:r>
              <a:rPr lang="zh-CN" altLang="en-US" sz="2400" dirty="0">
                <a:latin typeface="隶书" pitchFamily="49" charset="-122"/>
                <a:ea typeface="隶书" pitchFamily="49" charset="-122"/>
              </a:rPr>
              <a:t>该标号的类型。</a:t>
            </a:r>
          </a:p>
          <a:p>
            <a:pPr>
              <a:lnSpc>
                <a:spcPct val="85000"/>
              </a:lnSpc>
              <a:defRPr/>
            </a:pPr>
            <a:r>
              <a:rPr lang="zh-CN" altLang="en-US" sz="2400" dirty="0">
                <a:latin typeface="隶书" pitchFamily="49" charset="-122"/>
                <a:ea typeface="隶书" pitchFamily="49" charset="-122"/>
              </a:rPr>
              <a:t>    </a:t>
            </a:r>
            <a:endParaRPr lang="en-US" altLang="zh-CN" sz="2400" dirty="0" smtClean="0">
              <a:latin typeface="隶书" pitchFamily="49" charset="-122"/>
              <a:ea typeface="隶书" pitchFamily="49" charset="-122"/>
            </a:endParaRPr>
          </a:p>
          <a:p>
            <a:pPr>
              <a:lnSpc>
                <a:spcPct val="85000"/>
              </a:lnSpc>
              <a:defRPr/>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C</a:t>
            </a:r>
            <a:r>
              <a:rPr lang="zh-CN" altLang="en-US" sz="2400" dirty="0">
                <a:latin typeface="隶书" pitchFamily="49" charset="-122"/>
                <a:ea typeface="隶书" pitchFamily="49" charset="-122"/>
              </a:rPr>
              <a:t>语言通过</a:t>
            </a:r>
            <a:r>
              <a:rPr lang="zh-CN" altLang="en-US" sz="2400" dirty="0">
                <a:solidFill>
                  <a:srgbClr val="0000FF"/>
                </a:solidFill>
                <a:latin typeface="隶书" pitchFamily="49" charset="-122"/>
                <a:ea typeface="隶书" pitchFamily="49" charset="-122"/>
              </a:rPr>
              <a:t>堆栈</a:t>
            </a:r>
            <a:r>
              <a:rPr lang="zh-CN" altLang="en-US" sz="2400" dirty="0">
                <a:latin typeface="隶书" pitchFamily="49" charset="-122"/>
                <a:ea typeface="隶书" pitchFamily="49" charset="-122"/>
              </a:rPr>
              <a:t>将参数传递给汇编语言，而</a:t>
            </a:r>
            <a:r>
              <a:rPr lang="en-US" altLang="zh-CN" sz="2400" dirty="0">
                <a:latin typeface="隶书" pitchFamily="49" charset="-122"/>
                <a:ea typeface="隶书" pitchFamily="49" charset="-122"/>
              </a:rPr>
              <a:t>C</a:t>
            </a:r>
            <a:r>
              <a:rPr lang="zh-CN" altLang="en-US" sz="2400" dirty="0">
                <a:latin typeface="隶书" pitchFamily="49" charset="-122"/>
                <a:ea typeface="隶书" pitchFamily="49" charset="-122"/>
              </a:rPr>
              <a:t>语言从汇编语言程序中获取参数是通过</a:t>
            </a:r>
            <a:r>
              <a:rPr lang="zh-CN" altLang="en-US" sz="2400" dirty="0">
                <a:solidFill>
                  <a:srgbClr val="0000FF"/>
                </a:solidFill>
                <a:latin typeface="隶书" pitchFamily="49" charset="-122"/>
                <a:ea typeface="隶书" pitchFamily="49" charset="-122"/>
              </a:rPr>
              <a:t>寄存器</a:t>
            </a:r>
            <a:r>
              <a:rPr lang="zh-CN" altLang="en-US" sz="2400" dirty="0">
                <a:latin typeface="隶书" pitchFamily="49" charset="-122"/>
                <a:ea typeface="隶书" pitchFamily="49" charset="-122"/>
              </a:rPr>
              <a:t>来</a:t>
            </a:r>
            <a:r>
              <a:rPr lang="zh-CN" altLang="en-US" sz="2400" dirty="0" smtClean="0">
                <a:latin typeface="隶书" pitchFamily="49" charset="-122"/>
                <a:ea typeface="隶书" pitchFamily="49" charset="-122"/>
              </a:rPr>
              <a:t>传输：用</a:t>
            </a:r>
            <a:r>
              <a:rPr lang="en-US" altLang="zh-CN" sz="2400" dirty="0">
                <a:solidFill>
                  <a:srgbClr val="0000FF"/>
                </a:solidFill>
                <a:latin typeface="隶书" pitchFamily="49" charset="-122"/>
                <a:ea typeface="隶书" pitchFamily="49" charset="-122"/>
              </a:rPr>
              <a:t>AL</a:t>
            </a:r>
            <a:r>
              <a:rPr lang="zh-CN" altLang="en-US" sz="2400" dirty="0">
                <a:latin typeface="隶书" pitchFamily="49" charset="-122"/>
                <a:ea typeface="隶书" pitchFamily="49" charset="-122"/>
              </a:rPr>
              <a:t>传输字节参数，</a:t>
            </a:r>
            <a:r>
              <a:rPr lang="en-US" altLang="zh-CN" sz="2400" dirty="0">
                <a:solidFill>
                  <a:srgbClr val="0000FF"/>
                </a:solidFill>
                <a:latin typeface="隶书" pitchFamily="49" charset="-122"/>
                <a:ea typeface="隶书" pitchFamily="49" charset="-122"/>
              </a:rPr>
              <a:t>AX</a:t>
            </a:r>
            <a:r>
              <a:rPr lang="zh-CN" altLang="en-US" sz="2400" dirty="0">
                <a:latin typeface="隶书" pitchFamily="49" charset="-122"/>
                <a:ea typeface="隶书" pitchFamily="49" charset="-122"/>
              </a:rPr>
              <a:t>传输字参数，</a:t>
            </a:r>
            <a:r>
              <a:rPr lang="en-US" altLang="zh-CN" sz="2400" dirty="0">
                <a:solidFill>
                  <a:srgbClr val="0000FF"/>
                </a:solidFill>
                <a:latin typeface="隶书" pitchFamily="49" charset="-122"/>
                <a:ea typeface="隶书" pitchFamily="49" charset="-122"/>
              </a:rPr>
              <a:t>EAX</a:t>
            </a:r>
            <a:r>
              <a:rPr lang="zh-CN" altLang="en-US" sz="2400" dirty="0">
                <a:latin typeface="隶书" pitchFamily="49" charset="-122"/>
                <a:ea typeface="隶书" pitchFamily="49" charset="-122"/>
              </a:rPr>
              <a:t>传输双字参数，</a:t>
            </a:r>
            <a:r>
              <a:rPr lang="en-US" altLang="zh-CN" sz="2400" dirty="0">
                <a:solidFill>
                  <a:srgbClr val="0000FF"/>
                </a:solidFill>
                <a:latin typeface="隶书" pitchFamily="49" charset="-122"/>
                <a:ea typeface="隶书" pitchFamily="49" charset="-122"/>
              </a:rPr>
              <a:t>EDX</a:t>
            </a:r>
            <a:r>
              <a:rPr lang="zh-CN" altLang="en-US" sz="2400" dirty="0">
                <a:solidFill>
                  <a:srgbClr val="0000FF"/>
                </a:solidFill>
                <a:latin typeface="隶书" pitchFamily="49" charset="-122"/>
                <a:ea typeface="隶书" pitchFamily="49" charset="-122"/>
              </a:rPr>
              <a:t>和</a:t>
            </a:r>
            <a:r>
              <a:rPr lang="en-US" altLang="zh-CN" sz="2400" dirty="0">
                <a:solidFill>
                  <a:srgbClr val="0000FF"/>
                </a:solidFill>
                <a:latin typeface="隶书" pitchFamily="49" charset="-122"/>
                <a:ea typeface="隶书" pitchFamily="49" charset="-122"/>
              </a:rPr>
              <a:t>EAX</a:t>
            </a:r>
            <a:r>
              <a:rPr lang="zh-CN" altLang="en-US" sz="2400" dirty="0">
                <a:latin typeface="隶书" pitchFamily="49" charset="-122"/>
                <a:ea typeface="隶书" pitchFamily="49" charset="-122"/>
              </a:rPr>
              <a:t>传输</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字节参数。</a:t>
            </a:r>
          </a:p>
        </p:txBody>
      </p:sp>
    </p:spTree>
  </p:cSld>
  <p:clrMapOvr>
    <a:masterClrMapping/>
  </p:clrMapOvr>
  <p:transition spd="slow">
    <p:randomBar dir="vert"/>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250825" y="87313"/>
            <a:ext cx="8569325" cy="6515100"/>
          </a:xfrm>
          <a:prstGeom prst="rect">
            <a:avLst/>
          </a:prstGeom>
          <a:noFill/>
          <a:ln w="9525" algn="ctr">
            <a:noFill/>
            <a:miter lim="800000"/>
            <a:headEnd/>
            <a:tailEnd/>
          </a:ln>
          <a:effectLst/>
        </p:spPr>
        <p:txBody>
          <a:bodyPr>
            <a:spAutoFit/>
          </a:bodyPr>
          <a:lstStyle/>
          <a:p>
            <a:pPr>
              <a:lnSpc>
                <a:spcPct val="85000"/>
              </a:lnSpc>
              <a:defRPr/>
            </a:pPr>
            <a:r>
              <a:rPr lang="zh-CN" altLang="en-US" sz="2400" b="1" u="sng" dirty="0">
                <a:effectLst>
                  <a:outerShdw blurRad="38100" dist="38100" dir="2700000" algn="tl">
                    <a:srgbClr val="C0C0C0"/>
                  </a:outerShdw>
                </a:effectLst>
                <a:latin typeface="隶书" pitchFamily="49" charset="-122"/>
                <a:ea typeface="隶书" pitchFamily="49" charset="-122"/>
              </a:rPr>
              <a:t>内嵌模块方法应用</a:t>
            </a:r>
          </a:p>
          <a:p>
            <a:pPr>
              <a:lnSpc>
                <a:spcPct val="80000"/>
              </a:lnSpc>
              <a:defRPr/>
            </a:pPr>
            <a:r>
              <a:rPr lang="zh-CN" altLang="en-US" sz="2000" dirty="0">
                <a:latin typeface="隶书" pitchFamily="49" charset="-122"/>
                <a:ea typeface="隶书" pitchFamily="49" charset="-122"/>
              </a:rPr>
              <a:t>例</a:t>
            </a:r>
            <a:r>
              <a:rPr lang="en-US" altLang="zh-CN" sz="2000" dirty="0">
                <a:latin typeface="隶书" pitchFamily="49" charset="-122"/>
                <a:ea typeface="隶书" pitchFamily="49" charset="-122"/>
              </a:rPr>
              <a:t>1</a:t>
            </a:r>
            <a:r>
              <a:rPr lang="zh-CN" altLang="en-US" sz="2000" dirty="0">
                <a:latin typeface="隶书" pitchFamily="49" charset="-122"/>
                <a:ea typeface="隶书" pitchFamily="49" charset="-122"/>
              </a:rPr>
              <a:t>、用汇编语言程序与</a:t>
            </a:r>
            <a:r>
              <a:rPr lang="en-US" altLang="zh-CN" sz="2000" dirty="0">
                <a:latin typeface="隶书" pitchFamily="49" charset="-122"/>
                <a:ea typeface="隶书" pitchFamily="49" charset="-122"/>
              </a:rPr>
              <a:t>C/C++</a:t>
            </a:r>
            <a:r>
              <a:rPr lang="zh-CN" altLang="en-US" sz="2000" dirty="0">
                <a:latin typeface="隶书" pitchFamily="49" charset="-122"/>
                <a:ea typeface="隶书" pitchFamily="49" charset="-122"/>
              </a:rPr>
              <a:t>语言程序混合编程，实现在屏幕上显示字符串。</a:t>
            </a:r>
          </a:p>
          <a:p>
            <a:pPr>
              <a:lnSpc>
                <a:spcPct val="80000"/>
              </a:lnSpc>
              <a:defRPr/>
            </a:pPr>
            <a:r>
              <a:rPr lang="zh-CN" altLang="en-US" sz="2000" dirty="0">
                <a:solidFill>
                  <a:srgbClr val="0000FF"/>
                </a:solidFill>
                <a:latin typeface="隶书" pitchFamily="49" charset="-122"/>
                <a:ea typeface="隶书" pitchFamily="49" charset="-122"/>
              </a:rPr>
              <a:t>格式一参考程序</a:t>
            </a:r>
            <a:r>
              <a:rPr lang="en-US" altLang="zh-CN" sz="2000" dirty="0">
                <a:solidFill>
                  <a:srgbClr val="0000FF"/>
                </a:solidFill>
                <a:latin typeface="隶书" pitchFamily="49" charset="-122"/>
                <a:ea typeface="隶书" pitchFamily="49" charset="-122"/>
              </a:rPr>
              <a:t>:</a:t>
            </a:r>
          </a:p>
          <a:p>
            <a:pPr>
              <a:lnSpc>
                <a:spcPct val="80000"/>
              </a:lnSpc>
              <a:defRPr/>
            </a:pPr>
            <a:r>
              <a:rPr lang="en-US" altLang="zh-CN" sz="2000" dirty="0">
                <a:latin typeface="隶书" pitchFamily="49" charset="-122"/>
                <a:ea typeface="隶书" pitchFamily="49" charset="-122"/>
              </a:rPr>
              <a:t># include  &lt;</a:t>
            </a:r>
            <a:r>
              <a:rPr lang="en-US" altLang="zh-CN" sz="2000" dirty="0" err="1">
                <a:latin typeface="隶书" pitchFamily="49" charset="-122"/>
                <a:ea typeface="隶书" pitchFamily="49" charset="-122"/>
              </a:rPr>
              <a:t>stdio.h</a:t>
            </a:r>
            <a:r>
              <a:rPr lang="en-US" altLang="zh-CN" sz="2000" dirty="0">
                <a:latin typeface="隶书" pitchFamily="49" charset="-122"/>
                <a:ea typeface="隶书" pitchFamily="49" charset="-122"/>
              </a:rPr>
              <a:t>&gt;</a:t>
            </a:r>
          </a:p>
          <a:p>
            <a:pPr>
              <a:lnSpc>
                <a:spcPct val="80000"/>
              </a:lnSpc>
              <a:defRPr/>
            </a:pPr>
            <a:r>
              <a:rPr lang="en-US" altLang="zh-CN" sz="2000" dirty="0">
                <a:latin typeface="隶书" pitchFamily="49" charset="-122"/>
                <a:ea typeface="隶书" pitchFamily="49" charset="-122"/>
              </a:rPr>
              <a:t>char const *message=</a:t>
            </a:r>
            <a:r>
              <a:rPr lang="en-US" altLang="zh-CN" sz="2000" dirty="0">
                <a:latin typeface="Arial"/>
                <a:ea typeface="隶书" pitchFamily="49" charset="-122"/>
              </a:rPr>
              <a:t>“</a:t>
            </a:r>
            <a:r>
              <a:rPr lang="en-US" altLang="zh-CN" sz="2000" dirty="0">
                <a:latin typeface="隶书" pitchFamily="49" charset="-122"/>
                <a:ea typeface="隶书" pitchFamily="49" charset="-122"/>
              </a:rPr>
              <a:t>The planet Earth.\n$</a:t>
            </a:r>
            <a:r>
              <a:rPr lang="en-US" altLang="zh-CN" sz="2000" dirty="0">
                <a:latin typeface="Arial"/>
                <a:ea typeface="隶书" pitchFamily="49" charset="-122"/>
              </a:rPr>
              <a:t>”</a:t>
            </a:r>
            <a:r>
              <a:rPr lang="en-US" altLang="zh-CN" sz="2000" dirty="0">
                <a:latin typeface="隶书" pitchFamily="49" charset="-122"/>
                <a:ea typeface="隶书" pitchFamily="49" charset="-122"/>
              </a:rPr>
              <a:t>;</a:t>
            </a:r>
          </a:p>
          <a:p>
            <a:pPr>
              <a:lnSpc>
                <a:spcPct val="80000"/>
              </a:lnSpc>
              <a:defRPr/>
            </a:pPr>
            <a:r>
              <a:rPr lang="en-US" altLang="zh-CN" sz="2000" dirty="0">
                <a:latin typeface="隶书" pitchFamily="49" charset="-122"/>
                <a:ea typeface="隶书" pitchFamily="49" charset="-122"/>
              </a:rPr>
              <a:t>char *output;</a:t>
            </a:r>
          </a:p>
          <a:p>
            <a:pPr>
              <a:lnSpc>
                <a:spcPct val="80000"/>
              </a:lnSpc>
              <a:defRPr/>
            </a:pPr>
            <a:r>
              <a:rPr lang="en-US" altLang="zh-CN" sz="2000" dirty="0">
                <a:latin typeface="隶书" pitchFamily="49" charset="-122"/>
                <a:ea typeface="隶书" pitchFamily="49" charset="-122"/>
              </a:rPr>
              <a:t>void main (void)</a:t>
            </a:r>
          </a:p>
          <a:p>
            <a:pPr>
              <a:lnSpc>
                <a:spcPct val="80000"/>
              </a:lnSpc>
              <a:defRPr/>
            </a:pPr>
            <a:r>
              <a:rPr lang="en-US" altLang="zh-CN" sz="2000" dirty="0">
                <a:latin typeface="隶书" pitchFamily="49" charset="-122"/>
                <a:ea typeface="隶书" pitchFamily="49" charset="-122"/>
              </a:rPr>
              <a:t>{</a:t>
            </a:r>
          </a:p>
          <a:p>
            <a:pPr>
              <a:lnSpc>
                <a:spcPct val="80000"/>
              </a:lnSpc>
              <a:defRPr/>
            </a:pPr>
            <a:r>
              <a:rPr lang="en-US" altLang="zh-CN" sz="2000" dirty="0">
                <a:latin typeface="隶书" pitchFamily="49" charset="-122"/>
                <a:ea typeface="隶书" pitchFamily="49" charset="-122"/>
              </a:rPr>
              <a:t>    _</a:t>
            </a:r>
            <a:r>
              <a:rPr lang="en-US" altLang="zh-CN" sz="2000" dirty="0" err="1">
                <a:latin typeface="隶书" pitchFamily="49" charset="-122"/>
                <a:ea typeface="隶书" pitchFamily="49" charset="-122"/>
              </a:rPr>
              <a:t>asm</a:t>
            </a:r>
            <a:r>
              <a:rPr lang="en-US" altLang="zh-CN" sz="2000" dirty="0">
                <a:latin typeface="隶书" pitchFamily="49" charset="-122"/>
                <a:ea typeface="隶书" pitchFamily="49" charset="-122"/>
              </a:rPr>
              <a:t>  MOV EDX, message</a:t>
            </a:r>
          </a:p>
          <a:p>
            <a:pPr>
              <a:lnSpc>
                <a:spcPct val="80000"/>
              </a:lnSpc>
              <a:defRPr/>
            </a:pPr>
            <a:r>
              <a:rPr lang="en-US" altLang="zh-CN" sz="2000" dirty="0">
                <a:latin typeface="隶书" pitchFamily="49" charset="-122"/>
                <a:ea typeface="隶书" pitchFamily="49" charset="-122"/>
              </a:rPr>
              <a:t>    _</a:t>
            </a:r>
            <a:r>
              <a:rPr lang="en-US" altLang="zh-CN" sz="2000" dirty="0" err="1">
                <a:latin typeface="隶书" pitchFamily="49" charset="-122"/>
                <a:ea typeface="隶书" pitchFamily="49" charset="-122"/>
              </a:rPr>
              <a:t>asm</a:t>
            </a:r>
            <a:r>
              <a:rPr lang="en-US" altLang="zh-CN" sz="2000" dirty="0">
                <a:latin typeface="隶书" pitchFamily="49" charset="-122"/>
                <a:ea typeface="隶书" pitchFamily="49" charset="-122"/>
              </a:rPr>
              <a:t>  MOV output, EDX       //</a:t>
            </a:r>
            <a:r>
              <a:rPr lang="zh-CN" altLang="en-US" sz="2000" dirty="0">
                <a:latin typeface="隶书" pitchFamily="49" charset="-122"/>
                <a:ea typeface="隶书" pitchFamily="49" charset="-122"/>
              </a:rPr>
              <a:t>通过</a:t>
            </a:r>
            <a:r>
              <a:rPr lang="en-US" altLang="zh-CN" sz="2000" dirty="0">
                <a:latin typeface="隶书" pitchFamily="49" charset="-122"/>
                <a:ea typeface="隶书" pitchFamily="49" charset="-122"/>
              </a:rPr>
              <a:t>EDX</a:t>
            </a:r>
            <a:r>
              <a:rPr lang="zh-CN" altLang="en-US" sz="2000" dirty="0">
                <a:latin typeface="隶书" pitchFamily="49" charset="-122"/>
                <a:ea typeface="隶书" pitchFamily="49" charset="-122"/>
              </a:rPr>
              <a:t>寄存器传递字符串地址</a:t>
            </a:r>
          </a:p>
          <a:p>
            <a:pPr>
              <a:lnSpc>
                <a:spcPct val="80000"/>
              </a:lnSpc>
              <a:defRPr/>
            </a:pPr>
            <a:r>
              <a:rPr lang="zh-CN" altLang="en-US" sz="2000" dirty="0">
                <a:latin typeface="隶书" pitchFamily="49" charset="-122"/>
                <a:ea typeface="隶书" pitchFamily="49" charset="-122"/>
              </a:rPr>
              <a:t>    </a:t>
            </a:r>
            <a:r>
              <a:rPr lang="en-US" altLang="zh-CN" sz="2000" dirty="0" err="1">
                <a:latin typeface="隶书" pitchFamily="49" charset="-122"/>
                <a:ea typeface="隶书" pitchFamily="49" charset="-122"/>
              </a:rPr>
              <a:t>printf</a:t>
            </a:r>
            <a:r>
              <a:rPr lang="en-US" altLang="zh-CN" sz="2000" dirty="0">
                <a:latin typeface="隶书" pitchFamily="49" charset="-122"/>
                <a:ea typeface="隶书" pitchFamily="49" charset="-122"/>
              </a:rPr>
              <a:t> (</a:t>
            </a:r>
            <a:r>
              <a:rPr lang="en-US" altLang="zh-CN" sz="2000" dirty="0">
                <a:latin typeface="Arial"/>
                <a:ea typeface="隶书" pitchFamily="49" charset="-122"/>
              </a:rPr>
              <a:t>“</a:t>
            </a:r>
            <a:r>
              <a:rPr lang="en-US" altLang="zh-CN" sz="2000" dirty="0">
                <a:latin typeface="隶书" pitchFamily="49" charset="-122"/>
                <a:ea typeface="隶书" pitchFamily="49" charset="-122"/>
              </a:rPr>
              <a:t>message is %s </a:t>
            </a:r>
            <a:r>
              <a:rPr lang="en-US" altLang="zh-CN" sz="2000" dirty="0">
                <a:latin typeface="Arial"/>
                <a:ea typeface="隶书" pitchFamily="49" charset="-122"/>
              </a:rPr>
              <a:t>”</a:t>
            </a:r>
            <a:r>
              <a:rPr lang="en-US" altLang="zh-CN" sz="2000" dirty="0">
                <a:latin typeface="隶书" pitchFamily="49" charset="-122"/>
                <a:ea typeface="隶书" pitchFamily="49" charset="-122"/>
              </a:rPr>
              <a:t>,output);//</a:t>
            </a:r>
            <a:r>
              <a:rPr lang="zh-CN" altLang="en-US" sz="2000" dirty="0">
                <a:latin typeface="隶书" pitchFamily="49" charset="-122"/>
                <a:ea typeface="隶书" pitchFamily="49" charset="-122"/>
              </a:rPr>
              <a:t>显示</a:t>
            </a:r>
          </a:p>
          <a:p>
            <a:pPr>
              <a:lnSpc>
                <a:spcPct val="80000"/>
              </a:lnSpc>
              <a:defRPr/>
            </a:pPr>
            <a:r>
              <a:rPr lang="en-US" altLang="zh-CN" sz="2000" dirty="0">
                <a:latin typeface="隶书" pitchFamily="49" charset="-122"/>
                <a:ea typeface="隶书" pitchFamily="49" charset="-122"/>
              </a:rPr>
              <a:t>}</a:t>
            </a:r>
          </a:p>
          <a:p>
            <a:pPr>
              <a:lnSpc>
                <a:spcPct val="80000"/>
              </a:lnSpc>
              <a:defRPr/>
            </a:pPr>
            <a:r>
              <a:rPr lang="zh-CN" altLang="en-US" sz="2000" dirty="0">
                <a:solidFill>
                  <a:srgbClr val="0000FF"/>
                </a:solidFill>
                <a:latin typeface="隶书" pitchFamily="49" charset="-122"/>
                <a:ea typeface="隶书" pitchFamily="49" charset="-122"/>
              </a:rPr>
              <a:t>格式二参考程序：</a:t>
            </a:r>
          </a:p>
          <a:p>
            <a:pPr>
              <a:lnSpc>
                <a:spcPct val="80000"/>
              </a:lnSpc>
              <a:defRPr/>
            </a:pPr>
            <a:r>
              <a:rPr lang="en-US" altLang="zh-CN" sz="2000" dirty="0">
                <a:latin typeface="隶书" pitchFamily="49" charset="-122"/>
                <a:ea typeface="隶书" pitchFamily="49" charset="-122"/>
              </a:rPr>
              <a:t># include  &lt;</a:t>
            </a:r>
            <a:r>
              <a:rPr lang="en-US" altLang="zh-CN" sz="2000" dirty="0" err="1">
                <a:latin typeface="隶书" pitchFamily="49" charset="-122"/>
                <a:ea typeface="隶书" pitchFamily="49" charset="-122"/>
              </a:rPr>
              <a:t>stdio.h</a:t>
            </a:r>
            <a:r>
              <a:rPr lang="en-US" altLang="zh-CN" sz="2000" dirty="0">
                <a:latin typeface="隶书" pitchFamily="49" charset="-122"/>
                <a:ea typeface="隶书" pitchFamily="49" charset="-122"/>
              </a:rPr>
              <a:t>&gt;</a:t>
            </a:r>
          </a:p>
          <a:p>
            <a:pPr>
              <a:lnSpc>
                <a:spcPct val="80000"/>
              </a:lnSpc>
              <a:defRPr/>
            </a:pPr>
            <a:r>
              <a:rPr lang="en-US" altLang="zh-CN" sz="2000" dirty="0">
                <a:latin typeface="隶书" pitchFamily="49" charset="-122"/>
                <a:ea typeface="隶书" pitchFamily="49" charset="-122"/>
              </a:rPr>
              <a:t>char const *message=</a:t>
            </a:r>
            <a:r>
              <a:rPr lang="en-US" altLang="zh-CN" sz="2000" dirty="0">
                <a:latin typeface="Arial"/>
                <a:ea typeface="隶书" pitchFamily="49" charset="-122"/>
              </a:rPr>
              <a:t>“</a:t>
            </a:r>
            <a:r>
              <a:rPr lang="en-US" altLang="zh-CN" sz="2000" dirty="0">
                <a:latin typeface="隶书" pitchFamily="49" charset="-122"/>
                <a:ea typeface="隶书" pitchFamily="49" charset="-122"/>
              </a:rPr>
              <a:t>The planet Earth.\n$</a:t>
            </a:r>
            <a:r>
              <a:rPr lang="en-US" altLang="zh-CN" sz="2000" dirty="0">
                <a:latin typeface="Arial"/>
                <a:ea typeface="隶书" pitchFamily="49" charset="-122"/>
              </a:rPr>
              <a:t>”</a:t>
            </a:r>
            <a:r>
              <a:rPr lang="en-US" altLang="zh-CN" sz="2000" dirty="0">
                <a:latin typeface="隶书" pitchFamily="49" charset="-122"/>
                <a:ea typeface="隶书" pitchFamily="49" charset="-122"/>
              </a:rPr>
              <a:t>;</a:t>
            </a:r>
          </a:p>
          <a:p>
            <a:pPr>
              <a:lnSpc>
                <a:spcPct val="80000"/>
              </a:lnSpc>
              <a:defRPr/>
            </a:pPr>
            <a:r>
              <a:rPr lang="en-US" altLang="zh-CN" sz="2000" dirty="0">
                <a:latin typeface="隶书" pitchFamily="49" charset="-122"/>
                <a:ea typeface="隶书" pitchFamily="49" charset="-122"/>
              </a:rPr>
              <a:t>char *output;</a:t>
            </a:r>
          </a:p>
          <a:p>
            <a:pPr>
              <a:lnSpc>
                <a:spcPct val="80000"/>
              </a:lnSpc>
              <a:defRPr/>
            </a:pPr>
            <a:r>
              <a:rPr lang="en-US" altLang="zh-CN" sz="2000" dirty="0">
                <a:latin typeface="隶书" pitchFamily="49" charset="-122"/>
                <a:ea typeface="隶书" pitchFamily="49" charset="-122"/>
              </a:rPr>
              <a:t>void main (void)</a:t>
            </a:r>
          </a:p>
          <a:p>
            <a:pPr>
              <a:lnSpc>
                <a:spcPct val="80000"/>
              </a:lnSpc>
              <a:defRPr/>
            </a:pPr>
            <a:r>
              <a:rPr lang="en-US" altLang="zh-CN" sz="2000" dirty="0">
                <a:latin typeface="隶书" pitchFamily="49" charset="-122"/>
                <a:ea typeface="隶书" pitchFamily="49" charset="-122"/>
              </a:rPr>
              <a:t>{</a:t>
            </a:r>
          </a:p>
          <a:p>
            <a:pPr>
              <a:lnSpc>
                <a:spcPct val="80000"/>
              </a:lnSpc>
              <a:defRPr/>
            </a:pPr>
            <a:r>
              <a:rPr lang="en-US" altLang="zh-CN" sz="2000" dirty="0">
                <a:latin typeface="隶书" pitchFamily="49" charset="-122"/>
                <a:ea typeface="隶书" pitchFamily="49" charset="-122"/>
              </a:rPr>
              <a:t>    _</a:t>
            </a:r>
            <a:r>
              <a:rPr lang="en-US" altLang="zh-CN" sz="2000" dirty="0" err="1">
                <a:latin typeface="隶书" pitchFamily="49" charset="-122"/>
                <a:ea typeface="隶书" pitchFamily="49" charset="-122"/>
              </a:rPr>
              <a:t>asm</a:t>
            </a:r>
            <a:r>
              <a:rPr lang="en-US" altLang="zh-CN" sz="2000" dirty="0">
                <a:latin typeface="隶书" pitchFamily="49" charset="-122"/>
                <a:ea typeface="隶书" pitchFamily="49" charset="-122"/>
              </a:rPr>
              <a:t>{  MOV EDX, message </a:t>
            </a:r>
          </a:p>
          <a:p>
            <a:pPr>
              <a:lnSpc>
                <a:spcPct val="80000"/>
              </a:lnSpc>
              <a:defRPr/>
            </a:pPr>
            <a:r>
              <a:rPr lang="en-US" altLang="zh-CN" sz="2000" dirty="0">
                <a:latin typeface="隶书" pitchFamily="49" charset="-122"/>
                <a:ea typeface="隶书" pitchFamily="49" charset="-122"/>
              </a:rPr>
              <a:t>           MOV output, EDX   //</a:t>
            </a:r>
            <a:r>
              <a:rPr lang="zh-CN" altLang="en-US" sz="2000" dirty="0">
                <a:latin typeface="隶书" pitchFamily="49" charset="-122"/>
                <a:ea typeface="隶书" pitchFamily="49" charset="-122"/>
              </a:rPr>
              <a:t>通过</a:t>
            </a:r>
            <a:r>
              <a:rPr lang="en-US" altLang="zh-CN" sz="2000" dirty="0">
                <a:latin typeface="隶书" pitchFamily="49" charset="-122"/>
                <a:ea typeface="隶书" pitchFamily="49" charset="-122"/>
              </a:rPr>
              <a:t>EDX</a:t>
            </a:r>
            <a:r>
              <a:rPr lang="zh-CN" altLang="en-US" sz="2000" dirty="0">
                <a:latin typeface="隶书" pitchFamily="49" charset="-122"/>
                <a:ea typeface="隶书" pitchFamily="49" charset="-122"/>
              </a:rPr>
              <a:t>寄存器传递字符串地址</a:t>
            </a:r>
          </a:p>
          <a:p>
            <a:pPr>
              <a:lnSpc>
                <a:spcPct val="80000"/>
              </a:lnSpc>
              <a:defRPr/>
            </a:pPr>
            <a:r>
              <a:rPr lang="zh-CN" altLang="en-US" sz="2000" dirty="0">
                <a:latin typeface="隶书" pitchFamily="49" charset="-122"/>
                <a:ea typeface="隶书" pitchFamily="49" charset="-122"/>
              </a:rPr>
              <a:t>         </a:t>
            </a:r>
            <a:r>
              <a:rPr lang="en-US" altLang="zh-CN" sz="2000" dirty="0">
                <a:latin typeface="隶书" pitchFamily="49" charset="-122"/>
                <a:ea typeface="隶书" pitchFamily="49" charset="-122"/>
              </a:rPr>
              <a:t>}</a:t>
            </a:r>
          </a:p>
          <a:p>
            <a:pPr>
              <a:lnSpc>
                <a:spcPct val="80000"/>
              </a:lnSpc>
              <a:defRPr/>
            </a:pPr>
            <a:r>
              <a:rPr lang="en-US" altLang="zh-CN" sz="2000" dirty="0">
                <a:latin typeface="隶书" pitchFamily="49" charset="-122"/>
                <a:ea typeface="隶书" pitchFamily="49" charset="-122"/>
              </a:rPr>
              <a:t>    </a:t>
            </a:r>
            <a:r>
              <a:rPr lang="en-US" altLang="zh-CN" sz="2000" dirty="0" err="1">
                <a:latin typeface="隶书" pitchFamily="49" charset="-122"/>
                <a:ea typeface="隶书" pitchFamily="49" charset="-122"/>
              </a:rPr>
              <a:t>printf</a:t>
            </a:r>
            <a:r>
              <a:rPr lang="en-US" altLang="zh-CN" sz="2000" dirty="0">
                <a:latin typeface="隶书" pitchFamily="49" charset="-122"/>
                <a:ea typeface="隶书" pitchFamily="49" charset="-122"/>
              </a:rPr>
              <a:t> (</a:t>
            </a:r>
            <a:r>
              <a:rPr lang="en-US" altLang="zh-CN" sz="2000" dirty="0">
                <a:latin typeface="Arial"/>
                <a:ea typeface="隶书" pitchFamily="49" charset="-122"/>
              </a:rPr>
              <a:t>“</a:t>
            </a:r>
            <a:r>
              <a:rPr lang="en-US" altLang="zh-CN" sz="2000" dirty="0">
                <a:latin typeface="隶书" pitchFamily="49" charset="-122"/>
                <a:ea typeface="隶书" pitchFamily="49" charset="-122"/>
              </a:rPr>
              <a:t>message is %s </a:t>
            </a:r>
            <a:r>
              <a:rPr lang="en-US" altLang="zh-CN" sz="2000" dirty="0">
                <a:latin typeface="Arial"/>
                <a:ea typeface="隶书" pitchFamily="49" charset="-122"/>
              </a:rPr>
              <a:t>”</a:t>
            </a:r>
            <a:r>
              <a:rPr lang="en-US" altLang="zh-CN" sz="2000" dirty="0">
                <a:latin typeface="隶书" pitchFamily="49" charset="-122"/>
                <a:ea typeface="隶书" pitchFamily="49" charset="-122"/>
              </a:rPr>
              <a:t>,output);//</a:t>
            </a:r>
            <a:r>
              <a:rPr lang="zh-CN" altLang="en-US" sz="2000" dirty="0">
                <a:latin typeface="隶书" pitchFamily="49" charset="-122"/>
                <a:ea typeface="隶书" pitchFamily="49" charset="-122"/>
              </a:rPr>
              <a:t>显示</a:t>
            </a:r>
          </a:p>
          <a:p>
            <a:pPr>
              <a:lnSpc>
                <a:spcPct val="80000"/>
              </a:lnSpc>
              <a:defRPr/>
            </a:pPr>
            <a:r>
              <a:rPr lang="en-US" altLang="zh-CN" sz="2000" dirty="0">
                <a:latin typeface="隶书" pitchFamily="49" charset="-122"/>
                <a:ea typeface="隶书" pitchFamily="49" charset="-122"/>
              </a:rPr>
              <a:t>}</a:t>
            </a:r>
          </a:p>
          <a:p>
            <a:pPr>
              <a:lnSpc>
                <a:spcPct val="80000"/>
              </a:lnSpc>
              <a:defRPr/>
            </a:pPr>
            <a:r>
              <a:rPr lang="zh-CN" altLang="en-US" sz="2000" dirty="0">
                <a:solidFill>
                  <a:srgbClr val="CC3300"/>
                </a:solidFill>
                <a:latin typeface="隶书" pitchFamily="49" charset="-122"/>
                <a:ea typeface="隶书" pitchFamily="49" charset="-122"/>
              </a:rPr>
              <a:t>值得注意</a:t>
            </a:r>
            <a:r>
              <a:rPr lang="en-US" altLang="zh-CN" sz="2000" dirty="0">
                <a:latin typeface="隶书" pitchFamily="49" charset="-122"/>
                <a:ea typeface="隶书" pitchFamily="49" charset="-122"/>
              </a:rPr>
              <a:t>:</a:t>
            </a:r>
            <a:r>
              <a:rPr lang="zh-CN" altLang="en-US" sz="2000" dirty="0">
                <a:latin typeface="隶书" pitchFamily="49" charset="-122"/>
                <a:ea typeface="隶书" pitchFamily="49" charset="-122"/>
              </a:rPr>
              <a:t>在</a:t>
            </a:r>
            <a:r>
              <a:rPr lang="en-US" altLang="zh-CN" sz="2000" dirty="0">
                <a:latin typeface="隶书" pitchFamily="49" charset="-122"/>
                <a:ea typeface="隶书" pitchFamily="49" charset="-122"/>
              </a:rPr>
              <a:t>_</a:t>
            </a:r>
            <a:r>
              <a:rPr lang="en-US" altLang="zh-CN" sz="2000" dirty="0" err="1">
                <a:latin typeface="隶书" pitchFamily="49" charset="-122"/>
                <a:ea typeface="隶书" pitchFamily="49" charset="-122"/>
              </a:rPr>
              <a:t>asm</a:t>
            </a:r>
            <a:r>
              <a:rPr lang="zh-CN" altLang="en-US" sz="2000" dirty="0">
                <a:latin typeface="隶书" pitchFamily="49" charset="-122"/>
                <a:ea typeface="隶书" pitchFamily="49" charset="-122"/>
              </a:rPr>
              <a:t>模块中不能使用</a:t>
            </a:r>
            <a:r>
              <a:rPr lang="en-US" altLang="zh-CN" sz="2000" dirty="0">
                <a:latin typeface="隶书" pitchFamily="49" charset="-122"/>
                <a:ea typeface="隶书" pitchFamily="49" charset="-122"/>
              </a:rPr>
              <a:t>MASM</a:t>
            </a:r>
            <a:r>
              <a:rPr lang="zh-CN" altLang="en-US" sz="2000" dirty="0">
                <a:latin typeface="隶书" pitchFamily="49" charset="-122"/>
                <a:ea typeface="隶书" pitchFamily="49" charset="-122"/>
              </a:rPr>
              <a:t>中的条件命令、宏指令、数据定义伪指令</a:t>
            </a:r>
            <a:r>
              <a:rPr lang="en-US" altLang="zh-CN" sz="2000" dirty="0">
                <a:latin typeface="隶书" pitchFamily="49" charset="-122"/>
                <a:ea typeface="隶书" pitchFamily="49" charset="-122"/>
              </a:rPr>
              <a:t>(</a:t>
            </a:r>
            <a:r>
              <a:rPr lang="zh-CN" altLang="en-US" sz="2000" dirty="0">
                <a:latin typeface="隶书" pitchFamily="49" charset="-122"/>
                <a:ea typeface="隶书" pitchFamily="49" charset="-122"/>
              </a:rPr>
              <a:t>如</a:t>
            </a:r>
            <a:r>
              <a:rPr lang="en-US" altLang="zh-CN" sz="2000" dirty="0">
                <a:latin typeface="隶书" pitchFamily="49" charset="-122"/>
                <a:ea typeface="隶书" pitchFamily="49" charset="-122"/>
              </a:rPr>
              <a:t>DB</a:t>
            </a:r>
            <a:r>
              <a:rPr lang="zh-CN" altLang="en-US" sz="2000" dirty="0">
                <a:latin typeface="隶书" pitchFamily="49" charset="-122"/>
                <a:ea typeface="隶书" pitchFamily="49" charset="-122"/>
              </a:rPr>
              <a:t>、</a:t>
            </a:r>
            <a:r>
              <a:rPr lang="en-US" altLang="zh-CN" sz="2000" dirty="0">
                <a:latin typeface="隶书" pitchFamily="49" charset="-122"/>
                <a:ea typeface="隶书" pitchFamily="49" charset="-122"/>
              </a:rPr>
              <a:t>DW</a:t>
            </a:r>
            <a:r>
              <a:rPr lang="zh-CN" altLang="en-US" sz="2000" dirty="0">
                <a:latin typeface="隶书" pitchFamily="49" charset="-122"/>
                <a:ea typeface="隶书" pitchFamily="49" charset="-122"/>
              </a:rPr>
              <a:t>、</a:t>
            </a:r>
            <a:r>
              <a:rPr lang="en-US" altLang="zh-CN" sz="2000" dirty="0">
                <a:latin typeface="隶书" pitchFamily="49" charset="-122"/>
                <a:ea typeface="隶书" pitchFamily="49" charset="-122"/>
              </a:rPr>
              <a:t>DD</a:t>
            </a:r>
            <a:r>
              <a:rPr lang="zh-CN" altLang="en-US" sz="2000" dirty="0">
                <a:latin typeface="隶书" pitchFamily="49" charset="-122"/>
                <a:ea typeface="隶书" pitchFamily="49" charset="-122"/>
              </a:rPr>
              <a:t>等</a:t>
            </a:r>
            <a:r>
              <a:rPr lang="en-US" altLang="zh-CN" sz="2000" dirty="0">
                <a:latin typeface="隶书" pitchFamily="49" charset="-122"/>
                <a:ea typeface="隶书" pitchFamily="49" charset="-122"/>
              </a:rPr>
              <a:t>)</a:t>
            </a:r>
          </a:p>
        </p:txBody>
      </p:sp>
    </p:spTree>
  </p:cSld>
  <p:clrMapOvr>
    <a:masterClrMapping/>
  </p:clrMapOvr>
  <p:transition spd="slow">
    <p:randomBar dir="vert"/>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ChangeArrowheads="1"/>
          </p:cNvSpPr>
          <p:nvPr/>
        </p:nvSpPr>
        <p:spPr bwMode="auto">
          <a:xfrm>
            <a:off x="538163" y="298450"/>
            <a:ext cx="4465637" cy="5798510"/>
          </a:xfrm>
          <a:prstGeom prst="rect">
            <a:avLst/>
          </a:prstGeom>
          <a:noFill/>
          <a:ln w="9525" algn="ctr">
            <a:noFill/>
            <a:miter lim="800000"/>
            <a:headEnd/>
            <a:tailEnd/>
          </a:ln>
          <a:effectLst/>
        </p:spPr>
        <p:txBody>
          <a:bodyPr>
            <a:spAutoFit/>
          </a:bodyPr>
          <a:lstStyle/>
          <a:p>
            <a:pPr>
              <a:defRPr/>
            </a:pPr>
            <a:r>
              <a:rPr lang="zh-CN" altLang="en-US" sz="2400" b="1" u="sng" dirty="0">
                <a:effectLst>
                  <a:outerShdw blurRad="38100" dist="38100" dir="2700000" algn="tl">
                    <a:srgbClr val="C0C0C0"/>
                  </a:outerShdw>
                </a:effectLst>
                <a:ea typeface="隶书" pitchFamily="49" charset="-122"/>
              </a:rPr>
              <a:t>外调模块方法应用</a:t>
            </a:r>
          </a:p>
          <a:p>
            <a:pPr>
              <a:lnSpc>
                <a:spcPct val="85000"/>
              </a:lnSpc>
              <a:defRPr/>
            </a:pPr>
            <a:endParaRPr lang="zh-CN" altLang="en-US" sz="2400" dirty="0">
              <a:latin typeface="隶书" pitchFamily="49" charset="-122"/>
              <a:ea typeface="隶书" pitchFamily="49" charset="-122"/>
            </a:endParaRPr>
          </a:p>
          <a:p>
            <a:pPr>
              <a:lnSpc>
                <a:spcPct val="85000"/>
              </a:lnSpc>
              <a:defRPr/>
            </a:pPr>
            <a:r>
              <a:rPr lang="zh-CN" altLang="en-US" sz="2400" dirty="0" smtClean="0">
                <a:latin typeface="隶书" pitchFamily="49" charset="-122"/>
                <a:ea typeface="隶书" pitchFamily="49" charset="-122"/>
              </a:rPr>
              <a:t>例：</a:t>
            </a:r>
            <a:r>
              <a:rPr lang="en-US" altLang="zh-CN" sz="2400" dirty="0" smtClean="0">
                <a:latin typeface="隶书" pitchFamily="49" charset="-122"/>
                <a:ea typeface="隶书" pitchFamily="49" charset="-122"/>
              </a:rPr>
              <a:t>C</a:t>
            </a:r>
            <a:r>
              <a:rPr lang="zh-CN" altLang="en-US" sz="2400" dirty="0">
                <a:latin typeface="隶书" pitchFamily="49" charset="-122"/>
                <a:ea typeface="隶书" pitchFamily="49" charset="-122"/>
              </a:rPr>
              <a:t>语言程序中的一个函数把三个数值传递给汇编过程，汇编过程将三个数相加，并将和传递给</a:t>
            </a:r>
            <a:r>
              <a:rPr lang="en-US" altLang="zh-CN" sz="2400" dirty="0">
                <a:latin typeface="隶书" pitchFamily="49" charset="-122"/>
                <a:ea typeface="隶书" pitchFamily="49" charset="-122"/>
              </a:rPr>
              <a:t>C</a:t>
            </a:r>
            <a:r>
              <a:rPr lang="zh-CN" altLang="en-US" sz="2400" dirty="0">
                <a:latin typeface="隶书" pitchFamily="49" charset="-122"/>
                <a:ea typeface="隶书" pitchFamily="49" charset="-122"/>
              </a:rPr>
              <a:t>语言程序，</a:t>
            </a:r>
            <a:r>
              <a:rPr lang="en-US" altLang="zh-CN" sz="2400" dirty="0">
                <a:latin typeface="隶书" pitchFamily="49" charset="-122"/>
                <a:ea typeface="隶书" pitchFamily="49" charset="-122"/>
              </a:rPr>
              <a:t>C</a:t>
            </a:r>
            <a:r>
              <a:rPr lang="zh-CN" altLang="en-US" sz="2400" dirty="0">
                <a:latin typeface="隶书" pitchFamily="49" charset="-122"/>
                <a:ea typeface="隶书" pitchFamily="49" charset="-122"/>
              </a:rPr>
              <a:t>语言程序将汇编过程计算出的和在屏幕上显示。</a:t>
            </a:r>
          </a:p>
          <a:p>
            <a:pPr>
              <a:lnSpc>
                <a:spcPct val="85000"/>
              </a:lnSpc>
              <a:defRPr/>
            </a:pPr>
            <a:endParaRPr lang="en-US" altLang="zh-CN" sz="2400" dirty="0" smtClean="0">
              <a:solidFill>
                <a:srgbClr val="CC3300"/>
              </a:solidFill>
              <a:latin typeface="隶书" pitchFamily="49" charset="-122"/>
              <a:ea typeface="隶书" pitchFamily="49" charset="-122"/>
            </a:endParaRPr>
          </a:p>
          <a:p>
            <a:pPr>
              <a:lnSpc>
                <a:spcPct val="85000"/>
              </a:lnSpc>
              <a:defRPr/>
            </a:pPr>
            <a:r>
              <a:rPr lang="zh-CN" altLang="en-US" sz="2400" dirty="0" smtClean="0">
                <a:solidFill>
                  <a:srgbClr val="CC3300"/>
                </a:solidFill>
                <a:latin typeface="隶书" pitchFamily="49" charset="-122"/>
                <a:ea typeface="隶书" pitchFamily="49" charset="-122"/>
              </a:rPr>
              <a:t>分析</a:t>
            </a:r>
            <a:r>
              <a:rPr lang="zh-CN" altLang="en-US" sz="2400" dirty="0">
                <a:solidFill>
                  <a:srgbClr val="CC3300"/>
                </a:solidFill>
                <a:latin typeface="隶书" pitchFamily="49" charset="-122"/>
                <a:ea typeface="隶书" pitchFamily="49" charset="-122"/>
              </a:rPr>
              <a:t>：</a:t>
            </a:r>
            <a:r>
              <a:rPr lang="en-US" altLang="zh-CN" sz="2400" dirty="0">
                <a:latin typeface="隶书" pitchFamily="49" charset="-122"/>
                <a:ea typeface="隶书" pitchFamily="49" charset="-122"/>
              </a:rPr>
              <a:t>C</a:t>
            </a:r>
            <a:r>
              <a:rPr lang="zh-CN" altLang="en-US" sz="2400" dirty="0">
                <a:latin typeface="隶书" pitchFamily="49" charset="-122"/>
                <a:ea typeface="隶书" pitchFamily="49" charset="-122"/>
              </a:rPr>
              <a:t>语言程序将三个数值传递给汇编过程是通过堆栈，由于汇编过程是</a:t>
            </a:r>
            <a:r>
              <a:rPr lang="en-US" altLang="zh-CN" sz="2400" dirty="0">
                <a:latin typeface="隶书" pitchFamily="49" charset="-122"/>
                <a:ea typeface="隶书" pitchFamily="49" charset="-122"/>
              </a:rPr>
              <a:t>NEAR</a:t>
            </a:r>
            <a:r>
              <a:rPr lang="zh-CN" altLang="en-US" sz="2400" dirty="0">
                <a:latin typeface="隶书" pitchFamily="49" charset="-122"/>
                <a:ea typeface="隶书" pitchFamily="49" charset="-122"/>
              </a:rPr>
              <a:t>类型，在调用汇编过程时，需要将</a:t>
            </a:r>
            <a:r>
              <a:rPr lang="en-US" altLang="zh-CN" sz="2400" dirty="0">
                <a:latin typeface="隶书" pitchFamily="49" charset="-122"/>
                <a:ea typeface="隶书" pitchFamily="49" charset="-122"/>
              </a:rPr>
              <a:t>EIP</a:t>
            </a:r>
            <a:r>
              <a:rPr lang="zh-CN" altLang="en-US" sz="2400" dirty="0">
                <a:latin typeface="隶书" pitchFamily="49" charset="-122"/>
                <a:ea typeface="隶书" pitchFamily="49" charset="-122"/>
              </a:rPr>
              <a:t>压栈保护，因此在汇编过程中参数的偏移地址应为</a:t>
            </a:r>
            <a:r>
              <a:rPr lang="en-US" altLang="zh-CN" sz="2400" dirty="0">
                <a:latin typeface="隶书" pitchFamily="49" charset="-122"/>
                <a:ea typeface="隶书" pitchFamily="49" charset="-122"/>
              </a:rPr>
              <a:t>EBP+8</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EBP+l2</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EBP+16</a:t>
            </a:r>
            <a:r>
              <a:rPr lang="zh-CN" altLang="en-US" sz="2400" dirty="0">
                <a:latin typeface="隶书" pitchFamily="49" charset="-122"/>
                <a:ea typeface="隶书" pitchFamily="49" charset="-122"/>
              </a:rPr>
              <a:t>。堆栈变化见右图。汇编过程将所计算出的和传递给</a:t>
            </a:r>
            <a:r>
              <a:rPr lang="en-US" altLang="zh-CN" sz="2400" dirty="0">
                <a:latin typeface="隶书" pitchFamily="49" charset="-122"/>
                <a:ea typeface="隶书" pitchFamily="49" charset="-122"/>
              </a:rPr>
              <a:t>C</a:t>
            </a:r>
            <a:r>
              <a:rPr lang="zh-CN" altLang="en-US" sz="2400" dirty="0">
                <a:latin typeface="隶书" pitchFamily="49" charset="-122"/>
                <a:ea typeface="隶书" pitchFamily="49" charset="-122"/>
              </a:rPr>
              <a:t>语言程序是通过</a:t>
            </a:r>
            <a:r>
              <a:rPr lang="en-US" altLang="zh-CN" sz="2400" dirty="0">
                <a:latin typeface="隶书" pitchFamily="49" charset="-122"/>
                <a:ea typeface="隶书" pitchFamily="49" charset="-122"/>
              </a:rPr>
              <a:t>EAX</a:t>
            </a:r>
            <a:r>
              <a:rPr lang="zh-CN" altLang="en-US" sz="2400" dirty="0">
                <a:latin typeface="隶书" pitchFamily="49" charset="-122"/>
                <a:ea typeface="隶书" pitchFamily="49" charset="-122"/>
              </a:rPr>
              <a:t>，因为数据类型被定义成</a:t>
            </a:r>
            <a:r>
              <a:rPr lang="en-US" altLang="zh-CN" sz="2400" dirty="0" err="1">
                <a:latin typeface="隶书" pitchFamily="49" charset="-122"/>
                <a:ea typeface="隶书" pitchFamily="49" charset="-122"/>
              </a:rPr>
              <a:t>int</a:t>
            </a:r>
            <a:r>
              <a:rPr lang="zh-CN" altLang="en-US" sz="2400" dirty="0">
                <a:latin typeface="隶书" pitchFamily="49" charset="-122"/>
                <a:ea typeface="隶书" pitchFamily="49" charset="-122"/>
              </a:rPr>
              <a:t>。</a:t>
            </a:r>
          </a:p>
        </p:txBody>
      </p:sp>
      <p:pic>
        <p:nvPicPr>
          <p:cNvPr id="122883" name="Picture 3"/>
          <p:cNvPicPr>
            <a:picLocks noChangeAspect="1" noChangeArrowheads="1"/>
          </p:cNvPicPr>
          <p:nvPr/>
        </p:nvPicPr>
        <p:blipFill>
          <a:blip r:embed="rId2"/>
          <a:srcRect/>
          <a:stretch>
            <a:fillRect/>
          </a:stretch>
        </p:blipFill>
        <p:spPr bwMode="auto">
          <a:xfrm>
            <a:off x="5580063" y="620713"/>
            <a:ext cx="2757487" cy="5472112"/>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3"/>
          <p:cNvSpPr txBox="1">
            <a:spLocks noChangeArrowheads="1"/>
          </p:cNvSpPr>
          <p:nvPr/>
        </p:nvSpPr>
        <p:spPr bwMode="auto">
          <a:xfrm>
            <a:off x="323850" y="203200"/>
            <a:ext cx="8351838" cy="6463308"/>
          </a:xfrm>
          <a:prstGeom prst="rect">
            <a:avLst/>
          </a:prstGeom>
          <a:noFill/>
          <a:ln w="9525" algn="ctr">
            <a:noFill/>
            <a:miter lim="800000"/>
            <a:headEnd/>
            <a:tailEnd/>
          </a:ln>
        </p:spPr>
        <p:txBody>
          <a:bodyPr>
            <a:spAutoFit/>
          </a:bodyPr>
          <a:lstStyle/>
          <a:p>
            <a:pPr>
              <a:lnSpc>
                <a:spcPct val="85000"/>
              </a:lnSpc>
            </a:pPr>
            <a:r>
              <a:rPr lang="en-US" altLang="zh-CN" sz="2000" dirty="0">
                <a:latin typeface="隶书" pitchFamily="49" charset="-122"/>
                <a:ea typeface="隶书" pitchFamily="49" charset="-122"/>
              </a:rPr>
              <a:t>//The following is main.cpp</a:t>
            </a:r>
          </a:p>
          <a:p>
            <a:pPr>
              <a:lnSpc>
                <a:spcPct val="85000"/>
              </a:lnSpc>
            </a:pPr>
            <a:r>
              <a:rPr lang="en-US" altLang="zh-CN" sz="2000" dirty="0">
                <a:latin typeface="隶书" pitchFamily="49" charset="-122"/>
                <a:ea typeface="隶书" pitchFamily="49" charset="-122"/>
              </a:rPr>
              <a:t># include &lt;</a:t>
            </a:r>
            <a:r>
              <a:rPr lang="en-US" altLang="zh-CN" sz="2000" dirty="0" err="1">
                <a:latin typeface="隶书" pitchFamily="49" charset="-122"/>
                <a:ea typeface="隶书" pitchFamily="49" charset="-122"/>
              </a:rPr>
              <a:t>stdio.h</a:t>
            </a:r>
            <a:r>
              <a:rPr lang="en-US" altLang="zh-CN" sz="2000" dirty="0">
                <a:latin typeface="隶书" pitchFamily="49" charset="-122"/>
                <a:ea typeface="隶书" pitchFamily="49" charset="-122"/>
              </a:rPr>
              <a:t>&gt;</a:t>
            </a:r>
          </a:p>
          <a:p>
            <a:pPr>
              <a:lnSpc>
                <a:spcPct val="85000"/>
              </a:lnSpc>
            </a:pPr>
            <a:r>
              <a:rPr lang="en-US" altLang="zh-CN" sz="2000" dirty="0">
                <a:latin typeface="隶书" pitchFamily="49" charset="-122"/>
                <a:ea typeface="隶书" pitchFamily="49" charset="-122"/>
              </a:rPr>
              <a:t>Extern </a:t>
            </a:r>
            <a:r>
              <a:rPr lang="en-US" altLang="zh-CN" sz="2000" dirty="0" err="1">
                <a:latin typeface="隶书" pitchFamily="49" charset="-122"/>
                <a:ea typeface="隶书" pitchFamily="49" charset="-122"/>
              </a:rPr>
              <a:t>int</a:t>
            </a:r>
            <a:r>
              <a:rPr lang="en-US" altLang="zh-CN" sz="2000" dirty="0">
                <a:latin typeface="隶书" pitchFamily="49" charset="-122"/>
                <a:ea typeface="隶书" pitchFamily="49" charset="-122"/>
              </a:rPr>
              <a:t> sum(</a:t>
            </a:r>
            <a:r>
              <a:rPr lang="en-US" altLang="zh-CN" sz="2000" dirty="0" err="1">
                <a:latin typeface="隶书" pitchFamily="49" charset="-122"/>
                <a:ea typeface="隶书" pitchFamily="49" charset="-122"/>
              </a:rPr>
              <a:t>int,int,int</a:t>
            </a:r>
            <a:r>
              <a:rPr lang="en-US" altLang="zh-CN" sz="2000" dirty="0">
                <a:latin typeface="隶书" pitchFamily="49" charset="-122"/>
                <a:ea typeface="隶书" pitchFamily="49" charset="-122"/>
              </a:rPr>
              <a:t>)</a:t>
            </a:r>
          </a:p>
          <a:p>
            <a:pPr>
              <a:lnSpc>
                <a:spcPct val="85000"/>
              </a:lnSpc>
            </a:pPr>
            <a:r>
              <a:rPr lang="en-US" altLang="zh-CN" sz="2000" dirty="0">
                <a:latin typeface="隶书" pitchFamily="49" charset="-122"/>
                <a:ea typeface="隶书" pitchFamily="49" charset="-122"/>
              </a:rPr>
              <a:t>Main()</a:t>
            </a:r>
          </a:p>
          <a:p>
            <a:pPr>
              <a:lnSpc>
                <a:spcPct val="85000"/>
              </a:lnSpc>
            </a:pPr>
            <a:r>
              <a:rPr lang="en-US" altLang="zh-CN" sz="2000" dirty="0">
                <a:latin typeface="隶书" pitchFamily="49" charset="-122"/>
                <a:ea typeface="隶书" pitchFamily="49" charset="-122"/>
              </a:rPr>
              <a:t>{    </a:t>
            </a:r>
            <a:r>
              <a:rPr lang="en-US" altLang="zh-CN" sz="2000" dirty="0" err="1">
                <a:latin typeface="隶书" pitchFamily="49" charset="-122"/>
                <a:ea typeface="隶书" pitchFamily="49" charset="-122"/>
              </a:rPr>
              <a:t>printf</a:t>
            </a:r>
            <a:r>
              <a:rPr lang="en-US" altLang="zh-CN" sz="2000" dirty="0">
                <a:latin typeface="隶书" pitchFamily="49" charset="-122"/>
                <a:ea typeface="隶书" pitchFamily="49" charset="-122"/>
              </a:rPr>
              <a:t>(</a:t>
            </a:r>
            <a:r>
              <a:rPr lang="en-US" altLang="zh-CN" sz="2000" dirty="0">
                <a:latin typeface="Arial" charset="0"/>
                <a:ea typeface="隶书" pitchFamily="49" charset="-122"/>
              </a:rPr>
              <a:t>“</a:t>
            </a:r>
            <a:r>
              <a:rPr lang="en-US" altLang="zh-CN" sz="2000" dirty="0">
                <a:latin typeface="隶书" pitchFamily="49" charset="-122"/>
                <a:ea typeface="隶书" pitchFamily="49" charset="-122"/>
              </a:rPr>
              <a:t>begin count\n</a:t>
            </a:r>
            <a:r>
              <a:rPr lang="en-US" altLang="zh-CN" sz="2000" dirty="0">
                <a:latin typeface="Arial" charset="0"/>
                <a:ea typeface="隶书" pitchFamily="49" charset="-122"/>
              </a:rPr>
              <a:t>”</a:t>
            </a:r>
            <a:r>
              <a:rPr lang="en-US" altLang="zh-CN" sz="2000" dirty="0">
                <a:latin typeface="隶书" pitchFamily="49" charset="-122"/>
                <a:ea typeface="隶书" pitchFamily="49" charset="-122"/>
              </a:rPr>
              <a:t>);</a:t>
            </a:r>
          </a:p>
          <a:p>
            <a:pPr>
              <a:lnSpc>
                <a:spcPct val="85000"/>
              </a:lnSpc>
            </a:pPr>
            <a:r>
              <a:rPr lang="en-US" altLang="zh-CN" sz="2000" dirty="0">
                <a:latin typeface="隶书" pitchFamily="49" charset="-122"/>
                <a:ea typeface="隶书" pitchFamily="49" charset="-122"/>
              </a:rPr>
              <a:t>     </a:t>
            </a:r>
            <a:r>
              <a:rPr lang="en-US" altLang="zh-CN" sz="2000" dirty="0" err="1">
                <a:latin typeface="隶书" pitchFamily="49" charset="-122"/>
                <a:ea typeface="隶书" pitchFamily="49" charset="-122"/>
              </a:rPr>
              <a:t>printf</a:t>
            </a:r>
            <a:r>
              <a:rPr lang="en-US" altLang="zh-CN" sz="2000" dirty="0">
                <a:latin typeface="隶书" pitchFamily="49" charset="-122"/>
                <a:ea typeface="隶书" pitchFamily="49" charset="-122"/>
              </a:rPr>
              <a:t>(</a:t>
            </a:r>
            <a:r>
              <a:rPr lang="en-US" altLang="zh-CN" sz="2000" dirty="0">
                <a:latin typeface="Arial" charset="0"/>
                <a:ea typeface="隶书" pitchFamily="49" charset="-122"/>
              </a:rPr>
              <a:t>“</a:t>
            </a:r>
            <a:r>
              <a:rPr lang="en-US" altLang="zh-CN" sz="2000" dirty="0">
                <a:latin typeface="隶书" pitchFamily="49" charset="-122"/>
                <a:ea typeface="隶书" pitchFamily="49" charset="-122"/>
              </a:rPr>
              <a:t>The sum is equal to %</a:t>
            </a:r>
            <a:r>
              <a:rPr lang="en-US" altLang="zh-CN" sz="2000" dirty="0" err="1">
                <a:latin typeface="隶书" pitchFamily="49" charset="-122"/>
                <a:ea typeface="隶书" pitchFamily="49" charset="-122"/>
              </a:rPr>
              <a:t>d</a:t>
            </a:r>
            <a:r>
              <a:rPr lang="en-US" altLang="zh-CN" sz="2000" dirty="0" err="1">
                <a:latin typeface="Arial" charset="0"/>
                <a:ea typeface="隶书" pitchFamily="49" charset="-122"/>
              </a:rPr>
              <a:t>”</a:t>
            </a:r>
            <a:r>
              <a:rPr lang="en-US" altLang="zh-CN" sz="2000" dirty="0" err="1">
                <a:latin typeface="隶书" pitchFamily="49" charset="-122"/>
                <a:ea typeface="隶书" pitchFamily="49" charset="-122"/>
              </a:rPr>
              <a:t>,sum</a:t>
            </a:r>
            <a:r>
              <a:rPr lang="en-US" altLang="zh-CN" sz="2000" dirty="0">
                <a:latin typeface="隶书" pitchFamily="49" charset="-122"/>
                <a:ea typeface="隶书" pitchFamily="49" charset="-122"/>
              </a:rPr>
              <a:t>(500,6500,200));</a:t>
            </a:r>
          </a:p>
          <a:p>
            <a:pPr>
              <a:lnSpc>
                <a:spcPct val="85000"/>
              </a:lnSpc>
            </a:pPr>
            <a:r>
              <a:rPr lang="en-US" altLang="zh-CN" sz="2000" dirty="0">
                <a:latin typeface="隶书" pitchFamily="49" charset="-122"/>
                <a:ea typeface="隶书" pitchFamily="49" charset="-122"/>
              </a:rPr>
              <a:t>}</a:t>
            </a:r>
          </a:p>
          <a:p>
            <a:pPr>
              <a:lnSpc>
                <a:spcPct val="85000"/>
              </a:lnSpc>
            </a:pPr>
            <a:r>
              <a:rPr lang="en-US" altLang="zh-CN" sz="2000" dirty="0">
                <a:latin typeface="隶书" pitchFamily="49" charset="-122"/>
                <a:ea typeface="隶书" pitchFamily="49" charset="-122"/>
              </a:rPr>
              <a:t>//The following is sum.asm</a:t>
            </a:r>
          </a:p>
          <a:p>
            <a:pPr>
              <a:lnSpc>
                <a:spcPct val="85000"/>
              </a:lnSpc>
            </a:pPr>
            <a:r>
              <a:rPr lang="en-US" altLang="zh-CN" sz="2000" dirty="0">
                <a:latin typeface="隶书" pitchFamily="49" charset="-122"/>
                <a:ea typeface="隶书" pitchFamily="49" charset="-122"/>
              </a:rPr>
              <a:t>.386</a:t>
            </a:r>
          </a:p>
          <a:p>
            <a:pPr>
              <a:lnSpc>
                <a:spcPct val="85000"/>
              </a:lnSpc>
            </a:pPr>
            <a:r>
              <a:rPr lang="en-US" altLang="zh-CN" sz="2000" dirty="0">
                <a:latin typeface="隶书" pitchFamily="49" charset="-122"/>
                <a:ea typeface="隶书" pitchFamily="49" charset="-122"/>
              </a:rPr>
              <a:t>.MODEL COMPACT</a:t>
            </a:r>
          </a:p>
          <a:p>
            <a:pPr>
              <a:lnSpc>
                <a:spcPct val="85000"/>
              </a:lnSpc>
            </a:pPr>
            <a:r>
              <a:rPr lang="en-US" altLang="zh-CN" sz="2000" dirty="0">
                <a:latin typeface="隶书" pitchFamily="49" charset="-122"/>
                <a:ea typeface="隶书" pitchFamily="49" charset="-122"/>
              </a:rPr>
              <a:t>.CODE</a:t>
            </a:r>
          </a:p>
          <a:p>
            <a:pPr>
              <a:lnSpc>
                <a:spcPct val="85000"/>
              </a:lnSpc>
            </a:pPr>
            <a:r>
              <a:rPr lang="en-US" altLang="zh-CN" sz="2000" dirty="0">
                <a:latin typeface="隶书" pitchFamily="49" charset="-122"/>
                <a:ea typeface="隶书" pitchFamily="49" charset="-122"/>
              </a:rPr>
              <a:t>    PUBLIC </a:t>
            </a:r>
            <a:r>
              <a:rPr lang="en-US" altLang="zh-CN" sz="2000" dirty="0" smtClean="0">
                <a:latin typeface="隶书" pitchFamily="49" charset="-122"/>
                <a:ea typeface="隶书" pitchFamily="49" charset="-122"/>
              </a:rPr>
              <a:t>SUM</a:t>
            </a:r>
            <a:endParaRPr lang="en-US" altLang="zh-CN" sz="2000" dirty="0">
              <a:latin typeface="隶书" pitchFamily="49" charset="-122"/>
              <a:ea typeface="隶书" pitchFamily="49" charset="-122"/>
            </a:endParaRPr>
          </a:p>
          <a:p>
            <a:pPr>
              <a:lnSpc>
                <a:spcPct val="85000"/>
              </a:lnSpc>
            </a:pPr>
            <a:r>
              <a:rPr lang="en-US" altLang="zh-CN" sz="2000" dirty="0" smtClean="0">
                <a:latin typeface="隶书" pitchFamily="49" charset="-122"/>
                <a:ea typeface="隶书" pitchFamily="49" charset="-122"/>
              </a:rPr>
              <a:t>SUM </a:t>
            </a:r>
            <a:r>
              <a:rPr lang="en-US" altLang="zh-CN" sz="2000" dirty="0">
                <a:latin typeface="隶书" pitchFamily="49" charset="-122"/>
                <a:ea typeface="隶书" pitchFamily="49" charset="-122"/>
              </a:rPr>
              <a:t>PROC NEAR</a:t>
            </a:r>
          </a:p>
          <a:p>
            <a:pPr>
              <a:lnSpc>
                <a:spcPct val="85000"/>
              </a:lnSpc>
            </a:pPr>
            <a:r>
              <a:rPr lang="en-US" altLang="zh-CN" sz="2000" dirty="0">
                <a:latin typeface="隶书" pitchFamily="49" charset="-122"/>
                <a:ea typeface="隶书" pitchFamily="49" charset="-122"/>
              </a:rPr>
              <a:t>    PUSH EBP</a:t>
            </a:r>
          </a:p>
          <a:p>
            <a:pPr>
              <a:lnSpc>
                <a:spcPct val="85000"/>
              </a:lnSpc>
            </a:pPr>
            <a:r>
              <a:rPr lang="en-US" altLang="zh-CN" sz="2000" dirty="0">
                <a:latin typeface="隶书" pitchFamily="49" charset="-122"/>
                <a:ea typeface="隶书" pitchFamily="49" charset="-122"/>
              </a:rPr>
              <a:t>    MOV EBP,ESP</a:t>
            </a:r>
          </a:p>
          <a:p>
            <a:pPr>
              <a:lnSpc>
                <a:spcPct val="85000"/>
              </a:lnSpc>
            </a:pPr>
            <a:r>
              <a:rPr lang="en-US" altLang="zh-CN" sz="2000" dirty="0">
                <a:latin typeface="隶书" pitchFamily="49" charset="-122"/>
                <a:ea typeface="隶书" pitchFamily="49" charset="-122"/>
              </a:rPr>
              <a:t>    SUB EAX,EAX</a:t>
            </a:r>
          </a:p>
          <a:p>
            <a:pPr>
              <a:lnSpc>
                <a:spcPct val="85000"/>
              </a:lnSpc>
            </a:pPr>
            <a:r>
              <a:rPr lang="en-US" altLang="zh-CN" sz="2000" dirty="0">
                <a:latin typeface="隶书" pitchFamily="49" charset="-122"/>
                <a:ea typeface="隶书" pitchFamily="49" charset="-122"/>
              </a:rPr>
              <a:t>    MOV EDX,EAX</a:t>
            </a:r>
          </a:p>
          <a:p>
            <a:pPr>
              <a:lnSpc>
                <a:spcPct val="85000"/>
              </a:lnSpc>
            </a:pPr>
            <a:r>
              <a:rPr lang="en-US" altLang="zh-CN" sz="2000" dirty="0">
                <a:latin typeface="隶书" pitchFamily="49" charset="-122"/>
                <a:ea typeface="隶书" pitchFamily="49" charset="-122"/>
              </a:rPr>
              <a:t>    ADD EAX,[EBP+08H]</a:t>
            </a:r>
          </a:p>
          <a:p>
            <a:pPr>
              <a:lnSpc>
                <a:spcPct val="85000"/>
              </a:lnSpc>
            </a:pPr>
            <a:r>
              <a:rPr lang="en-US" altLang="zh-CN" sz="2000" dirty="0">
                <a:latin typeface="隶书" pitchFamily="49" charset="-122"/>
                <a:ea typeface="隶书" pitchFamily="49" charset="-122"/>
              </a:rPr>
              <a:t>    ADC EDX,0                          POP EBP</a:t>
            </a:r>
          </a:p>
          <a:p>
            <a:r>
              <a:rPr lang="en-US" altLang="zh-CN" sz="2000" dirty="0">
                <a:latin typeface="隶书" pitchFamily="49" charset="-122"/>
                <a:ea typeface="隶书" pitchFamily="49" charset="-122"/>
              </a:rPr>
              <a:t>    ADD EAX,[EBP+0CH]                  RET</a:t>
            </a:r>
          </a:p>
          <a:p>
            <a:r>
              <a:rPr lang="en-US" altLang="zh-CN" sz="2000" dirty="0">
                <a:latin typeface="隶书" pitchFamily="49" charset="-122"/>
                <a:ea typeface="隶书" pitchFamily="49" charset="-122"/>
              </a:rPr>
              <a:t>    ADC EDX,0                      </a:t>
            </a:r>
            <a:r>
              <a:rPr lang="en-US" altLang="zh-CN" sz="2000" dirty="0" smtClean="0">
                <a:latin typeface="隶书" pitchFamily="49" charset="-122"/>
                <a:ea typeface="隶书" pitchFamily="49" charset="-122"/>
              </a:rPr>
              <a:t>SUM </a:t>
            </a:r>
            <a:r>
              <a:rPr lang="en-US" altLang="zh-CN" sz="2000" dirty="0">
                <a:latin typeface="隶书" pitchFamily="49" charset="-122"/>
                <a:ea typeface="隶书" pitchFamily="49" charset="-122"/>
              </a:rPr>
              <a:t>ENDP</a:t>
            </a:r>
          </a:p>
          <a:p>
            <a:pPr>
              <a:lnSpc>
                <a:spcPct val="85000"/>
              </a:lnSpc>
            </a:pPr>
            <a:r>
              <a:rPr lang="en-US" altLang="zh-CN" sz="2000" dirty="0">
                <a:latin typeface="隶书" pitchFamily="49" charset="-122"/>
                <a:ea typeface="隶书" pitchFamily="49" charset="-122"/>
              </a:rPr>
              <a:t>    ADD EAX,[EBP+10H]                  END</a:t>
            </a:r>
          </a:p>
          <a:p>
            <a:pPr>
              <a:lnSpc>
                <a:spcPct val="85000"/>
              </a:lnSpc>
            </a:pPr>
            <a:r>
              <a:rPr lang="en-US" altLang="zh-CN" sz="2000" dirty="0">
                <a:latin typeface="隶书" pitchFamily="49" charset="-122"/>
                <a:ea typeface="隶书" pitchFamily="49" charset="-122"/>
              </a:rPr>
              <a:t>    ADC EDX,0</a:t>
            </a:r>
          </a:p>
          <a:p>
            <a:pPr>
              <a:lnSpc>
                <a:spcPct val="85000"/>
              </a:lnSpc>
            </a:pPr>
            <a:endParaRPr lang="en-US" altLang="zh-CN" sz="20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ChangeArrowheads="1"/>
          </p:cNvSpPr>
          <p:nvPr/>
        </p:nvSpPr>
        <p:spPr bwMode="auto">
          <a:xfrm>
            <a:off x="395288" y="268288"/>
            <a:ext cx="8351837" cy="6389687"/>
          </a:xfrm>
          <a:prstGeom prst="rect">
            <a:avLst/>
          </a:prstGeom>
          <a:noFill/>
          <a:ln w="9525">
            <a:noFill/>
            <a:miter lim="800000"/>
            <a:headEnd/>
            <a:tailEnd/>
          </a:ln>
          <a:effectLst/>
        </p:spPr>
        <p:txBody>
          <a:bodyPr>
            <a:spAutoFit/>
          </a:bodyPr>
          <a:lstStyle/>
          <a:p>
            <a:pPr>
              <a:lnSpc>
                <a:spcPct val="90000"/>
              </a:lnSpc>
              <a:spcBef>
                <a:spcPct val="20000"/>
              </a:spcBef>
              <a:buClr>
                <a:schemeClr val="accent1"/>
              </a:buClr>
              <a:buSzPct val="85000"/>
              <a:buFont typeface="Wingdings" pitchFamily="2" charset="2"/>
              <a:buNone/>
              <a:defRPr/>
            </a:pPr>
            <a:r>
              <a:rPr lang="en-US" altLang="zh-CN" sz="2400" b="1" u="sng" dirty="0">
                <a:effectLst>
                  <a:outerShdw blurRad="38100" dist="38100" dir="2700000" algn="tl">
                    <a:srgbClr val="C0C0C0"/>
                  </a:outerShdw>
                </a:effectLst>
                <a:latin typeface="隶书" pitchFamily="49" charset="-122"/>
                <a:ea typeface="隶书" pitchFamily="49" charset="-122"/>
              </a:rPr>
              <a:t>1.</a:t>
            </a:r>
            <a:r>
              <a:rPr lang="zh-CN" altLang="en-US" sz="2400" b="1" u="sng" dirty="0">
                <a:effectLst>
                  <a:outerShdw blurRad="38100" dist="38100" dir="2700000" algn="tl">
                    <a:srgbClr val="C0C0C0"/>
                  </a:outerShdw>
                </a:effectLst>
                <a:latin typeface="隶书" pitchFamily="49" charset="-122"/>
                <a:ea typeface="隶书" pitchFamily="49" charset="-122"/>
              </a:rPr>
              <a:t>标识符</a:t>
            </a:r>
          </a:p>
          <a:p>
            <a:pPr>
              <a:lnSpc>
                <a:spcPct val="85000"/>
              </a:lnSpc>
              <a:buFont typeface="Wingdings" pitchFamily="2" charset="2"/>
              <a:buChar char="Ø"/>
              <a:defRPr/>
            </a:pPr>
            <a:r>
              <a:rPr lang="zh-CN" altLang="en-US" sz="2400" dirty="0">
                <a:solidFill>
                  <a:srgbClr val="0000FF"/>
                </a:solidFill>
                <a:latin typeface="隶书" pitchFamily="49" charset="-122"/>
                <a:ea typeface="隶书" pitchFamily="49" charset="-122"/>
              </a:rPr>
              <a:t> 标识符</a:t>
            </a:r>
            <a:r>
              <a:rPr lang="zh-CN" altLang="en-US" sz="2400" dirty="0">
                <a:latin typeface="隶书" pitchFamily="49" charset="-122"/>
                <a:ea typeface="隶书" pitchFamily="49" charset="-122"/>
              </a:rPr>
              <a:t>是</a:t>
            </a:r>
            <a:r>
              <a:rPr lang="zh-CN" altLang="en-US" sz="2400" dirty="0">
                <a:solidFill>
                  <a:srgbClr val="0000FF"/>
                </a:solidFill>
                <a:latin typeface="隶书" pitchFamily="49" charset="-122"/>
                <a:ea typeface="隶书" pitchFamily="49" charset="-122"/>
              </a:rPr>
              <a:t>标号</a:t>
            </a:r>
            <a:r>
              <a:rPr lang="zh-CN" altLang="en-US" sz="2400" dirty="0">
                <a:latin typeface="隶书" pitchFamily="49" charset="-122"/>
                <a:ea typeface="隶书" pitchFamily="49" charset="-122"/>
              </a:rPr>
              <a:t>和</a:t>
            </a:r>
            <a:r>
              <a:rPr lang="zh-CN" altLang="en-US" sz="2400" dirty="0">
                <a:solidFill>
                  <a:srgbClr val="0000FF"/>
                </a:solidFill>
                <a:latin typeface="隶书" pitchFamily="49" charset="-122"/>
                <a:ea typeface="隶书" pitchFamily="49" charset="-122"/>
              </a:rPr>
              <a:t>名字</a:t>
            </a:r>
            <a:r>
              <a:rPr lang="zh-CN" altLang="en-US" sz="2400" dirty="0">
                <a:latin typeface="隶书" pitchFamily="49" charset="-122"/>
                <a:ea typeface="隶书" pitchFamily="49" charset="-122"/>
              </a:rPr>
              <a:t>的统称。</a:t>
            </a:r>
            <a:endParaRPr lang="en-US" altLang="zh-CN" sz="2400" dirty="0">
              <a:latin typeface="隶书" pitchFamily="49" charset="-122"/>
              <a:ea typeface="隶书" pitchFamily="49" charset="-122"/>
            </a:endParaRPr>
          </a:p>
          <a:p>
            <a:pPr marL="1524000" indent="-1524000">
              <a:lnSpc>
                <a:spcPct val="85000"/>
              </a:lnSpc>
              <a:defRPr/>
            </a:pPr>
            <a:r>
              <a:rPr lang="zh-CN" altLang="en-US" sz="2400" dirty="0">
                <a:solidFill>
                  <a:srgbClr val="0000FF"/>
                </a:solidFill>
                <a:latin typeface="隶书" pitchFamily="49" charset="-122"/>
                <a:ea typeface="隶书" pitchFamily="49" charset="-122"/>
              </a:rPr>
              <a:t>     标号</a:t>
            </a:r>
            <a:r>
              <a:rPr lang="en-US" altLang="zh-CN" sz="2400" dirty="0">
                <a:solidFill>
                  <a:srgbClr val="0000FF"/>
                </a:solidFill>
                <a:latin typeface="隶书" pitchFamily="49" charset="-122"/>
                <a:ea typeface="隶书" pitchFamily="49" charset="-122"/>
              </a:rPr>
              <a:t>:</a:t>
            </a:r>
            <a:r>
              <a:rPr lang="zh-CN" altLang="en-US" sz="2400" dirty="0">
                <a:latin typeface="隶书" pitchFamily="49" charset="-122"/>
                <a:ea typeface="隶书" pitchFamily="49" charset="-122"/>
              </a:rPr>
              <a:t>指令单元的符号名称，程序通过标号引用所标识的指令</a:t>
            </a:r>
            <a:endParaRPr lang="en-US" altLang="zh-CN" sz="2400" dirty="0">
              <a:latin typeface="隶书" pitchFamily="49" charset="-122"/>
              <a:ea typeface="隶书" pitchFamily="49" charset="-122"/>
            </a:endParaRPr>
          </a:p>
          <a:p>
            <a:pPr marL="1524000" indent="-1524000">
              <a:lnSpc>
                <a:spcPct val="85000"/>
              </a:lnSpc>
              <a:defRPr/>
            </a:pPr>
            <a:r>
              <a:rPr lang="zh-CN" altLang="en-US" sz="2400" dirty="0">
                <a:solidFill>
                  <a:srgbClr val="0000FF"/>
                </a:solidFill>
                <a:latin typeface="隶书" pitchFamily="49" charset="-122"/>
                <a:ea typeface="隶书" pitchFamily="49" charset="-122"/>
              </a:rPr>
              <a:t>     名字</a:t>
            </a:r>
            <a:r>
              <a:rPr lang="en-US" altLang="zh-CN" sz="2400" dirty="0">
                <a:solidFill>
                  <a:srgbClr val="0000FF"/>
                </a:solidFill>
                <a:latin typeface="隶书" pitchFamily="49" charset="-122"/>
                <a:ea typeface="隶书" pitchFamily="49" charset="-122"/>
              </a:rPr>
              <a:t>:</a:t>
            </a:r>
            <a:r>
              <a:rPr lang="zh-CN" altLang="en-US" sz="2400" dirty="0">
                <a:latin typeface="隶书" pitchFamily="49" charset="-122"/>
                <a:ea typeface="隶书" pitchFamily="49" charset="-122"/>
              </a:rPr>
              <a:t>伪指令的符号名称，定义变量名、结构名、记录名等</a:t>
            </a:r>
            <a:endParaRPr lang="en-US" altLang="zh-CN" sz="2400" dirty="0">
              <a:solidFill>
                <a:srgbClr val="0000FF"/>
              </a:solidFill>
              <a:latin typeface="隶书" pitchFamily="49" charset="-122"/>
              <a:ea typeface="隶书" pitchFamily="49" charset="-122"/>
            </a:endParaRPr>
          </a:p>
          <a:p>
            <a:pPr>
              <a:lnSpc>
                <a:spcPct val="85000"/>
              </a:lnSpc>
              <a:defRPr/>
            </a:pPr>
            <a:r>
              <a:rPr lang="zh-CN" altLang="en-US" sz="2400" dirty="0">
                <a:solidFill>
                  <a:srgbClr val="0000FF"/>
                </a:solidFill>
                <a:latin typeface="隶书" pitchFamily="49" charset="-122"/>
                <a:ea typeface="隶书" pitchFamily="49" charset="-122"/>
              </a:rPr>
              <a:t>    </a:t>
            </a:r>
            <a:endParaRPr lang="en-US" altLang="zh-CN" sz="2400" dirty="0">
              <a:solidFill>
                <a:srgbClr val="0000FF"/>
              </a:solidFill>
              <a:latin typeface="隶书" pitchFamily="49" charset="-122"/>
              <a:ea typeface="隶书" pitchFamily="49" charset="-122"/>
            </a:endParaRPr>
          </a:p>
          <a:p>
            <a:pPr>
              <a:lnSpc>
                <a:spcPct val="85000"/>
              </a:lnSpc>
              <a:buFont typeface="Wingdings" pitchFamily="2" charset="2"/>
              <a:buChar char="Ø"/>
              <a:defRPr/>
            </a:pPr>
            <a:r>
              <a:rPr lang="zh-CN" altLang="en-US" sz="2400" dirty="0">
                <a:solidFill>
                  <a:srgbClr val="0000FF"/>
                </a:solidFill>
                <a:latin typeface="隶书" pitchFamily="49" charset="-122"/>
                <a:ea typeface="隶书" pitchFamily="49" charset="-122"/>
              </a:rPr>
              <a:t> 标识符</a:t>
            </a:r>
            <a:r>
              <a:rPr lang="zh-CN" altLang="en-US" sz="2400" dirty="0">
                <a:latin typeface="隶书" pitchFamily="49" charset="-122"/>
                <a:ea typeface="隶书" pitchFamily="49" charset="-122"/>
              </a:rPr>
              <a:t>由不超过</a:t>
            </a:r>
            <a:r>
              <a:rPr lang="en-US" altLang="zh-CN" sz="2400" dirty="0">
                <a:latin typeface="隶书" pitchFamily="49" charset="-122"/>
                <a:ea typeface="隶书" pitchFamily="49" charset="-122"/>
              </a:rPr>
              <a:t>31</a:t>
            </a:r>
            <a:r>
              <a:rPr lang="zh-CN" altLang="en-US" sz="2400" dirty="0">
                <a:latin typeface="隶书" pitchFamily="49" charset="-122"/>
                <a:ea typeface="隶书" pitchFamily="49" charset="-122"/>
              </a:rPr>
              <a:t>个字符串组成，可选字符集为：</a:t>
            </a:r>
          </a:p>
          <a:p>
            <a:pPr marL="981075">
              <a:lnSpc>
                <a:spcPct val="85000"/>
              </a:lnSpc>
              <a:buClr>
                <a:schemeClr val="accent2"/>
              </a:buClr>
              <a:buFont typeface="Wingdings" pitchFamily="2" charset="2"/>
              <a:buChar char="q"/>
              <a:defRPr/>
            </a:pPr>
            <a:r>
              <a:rPr lang="zh-CN" altLang="en-US" sz="2400" dirty="0">
                <a:latin typeface="隶书" pitchFamily="49" charset="-122"/>
                <a:ea typeface="隶书" pitchFamily="49" charset="-122"/>
              </a:rPr>
              <a:t>字母</a:t>
            </a:r>
            <a:r>
              <a:rPr lang="en-US" altLang="zh-CN" sz="2400" dirty="0">
                <a:latin typeface="隶书" pitchFamily="49" charset="-122"/>
                <a:ea typeface="隶书" pitchFamily="49" charset="-122"/>
              </a:rPr>
              <a:t>A</a:t>
            </a:r>
            <a:r>
              <a:rPr lang="en-US" altLang="zh-CN" sz="2400" dirty="0">
                <a:latin typeface="Arial" pitchFamily="34" charset="0"/>
                <a:ea typeface="隶书" pitchFamily="49" charset="-122"/>
                <a:cs typeface="Arial" pitchFamily="34" charset="0"/>
              </a:rPr>
              <a:t>~</a:t>
            </a:r>
            <a:r>
              <a:rPr lang="en-US" altLang="zh-CN" sz="2400" dirty="0">
                <a:latin typeface="隶书" pitchFamily="49" charset="-122"/>
                <a:ea typeface="隶书" pitchFamily="49" charset="-122"/>
              </a:rPr>
              <a:t>Z</a:t>
            </a:r>
            <a:r>
              <a:rPr lang="zh-CN" altLang="en-US" sz="2400" dirty="0">
                <a:latin typeface="隶书" pitchFamily="49" charset="-122"/>
                <a:ea typeface="隶书" pitchFamily="49" charset="-122"/>
              </a:rPr>
              <a:t>或</a:t>
            </a:r>
            <a:r>
              <a:rPr lang="en-US" altLang="zh-CN" sz="2400" dirty="0" err="1">
                <a:latin typeface="隶书" pitchFamily="49" charset="-122"/>
                <a:ea typeface="隶书" pitchFamily="49" charset="-122"/>
              </a:rPr>
              <a:t>a</a:t>
            </a:r>
            <a:r>
              <a:rPr lang="en-US" altLang="zh-CN" sz="2400" dirty="0" err="1">
                <a:latin typeface="Arial" pitchFamily="34" charset="0"/>
                <a:ea typeface="隶书" pitchFamily="49" charset="-122"/>
              </a:rPr>
              <a:t>~</a:t>
            </a:r>
            <a:r>
              <a:rPr lang="en-US" altLang="zh-CN" sz="2400" dirty="0" err="1">
                <a:latin typeface="隶书" pitchFamily="49" charset="-122"/>
                <a:ea typeface="隶书" pitchFamily="49" charset="-122"/>
              </a:rPr>
              <a:t>z</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汇编程序不区分大、小写</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a:t>
            </a:r>
          </a:p>
          <a:p>
            <a:pPr marL="981075">
              <a:lnSpc>
                <a:spcPct val="85000"/>
              </a:lnSpc>
              <a:buClr>
                <a:schemeClr val="accent2"/>
              </a:buClr>
              <a:buFont typeface="Wingdings" pitchFamily="2" charset="2"/>
              <a:buChar char="q"/>
              <a:defRPr/>
            </a:pPr>
            <a:r>
              <a:rPr lang="zh-CN" altLang="en-US" sz="2400" dirty="0">
                <a:latin typeface="隶书" pitchFamily="49" charset="-122"/>
                <a:ea typeface="隶书" pitchFamily="49" charset="-122"/>
              </a:rPr>
              <a:t>数字</a:t>
            </a:r>
            <a:r>
              <a:rPr lang="en-US" altLang="zh-CN" sz="2400" dirty="0">
                <a:latin typeface="隶书" pitchFamily="49" charset="-122"/>
                <a:ea typeface="隶书" pitchFamily="49" charset="-122"/>
              </a:rPr>
              <a:t>0</a:t>
            </a:r>
            <a:r>
              <a:rPr lang="en-US" altLang="zh-CN" sz="2400" dirty="0">
                <a:latin typeface="Arial" pitchFamily="34" charset="0"/>
                <a:ea typeface="隶书" pitchFamily="49" charset="-122"/>
              </a:rPr>
              <a:t>~</a:t>
            </a:r>
            <a:r>
              <a:rPr lang="en-US" altLang="zh-CN" sz="2400" dirty="0">
                <a:latin typeface="隶书" pitchFamily="49" charset="-122"/>
                <a:ea typeface="隶书" pitchFamily="49" charset="-122"/>
              </a:rPr>
              <a:t>9</a:t>
            </a:r>
            <a:r>
              <a:rPr lang="zh-CN" altLang="en-US" sz="2400" dirty="0">
                <a:latin typeface="隶书" pitchFamily="49" charset="-122"/>
                <a:ea typeface="隶书" pitchFamily="49" charset="-122"/>
              </a:rPr>
              <a:t>；</a:t>
            </a:r>
          </a:p>
          <a:p>
            <a:pPr marL="981075">
              <a:lnSpc>
                <a:spcPct val="85000"/>
              </a:lnSpc>
              <a:buClr>
                <a:schemeClr val="accent2"/>
              </a:buClr>
              <a:buFont typeface="Wingdings" pitchFamily="2" charset="2"/>
              <a:buChar char="q"/>
              <a:defRPr/>
            </a:pPr>
            <a:r>
              <a:rPr lang="zh-CN" altLang="en-US" sz="2400" dirty="0">
                <a:latin typeface="隶书" pitchFamily="49" charset="-122"/>
                <a:ea typeface="隶书" pitchFamily="49" charset="-122"/>
              </a:rPr>
              <a:t>特殊符号</a:t>
            </a:r>
            <a:r>
              <a:rPr lang="en-US" altLang="zh-CN" sz="2400" dirty="0">
                <a:latin typeface="隶书" pitchFamily="49" charset="-122"/>
                <a:ea typeface="隶书" pitchFamily="49" charset="-122"/>
              </a:rPr>
              <a:t>@ $ _ . : ? [ ] ( ) ; / + - * % &amp;</a:t>
            </a:r>
            <a:r>
              <a:rPr lang="zh-CN" altLang="en-US" sz="2400" dirty="0">
                <a:latin typeface="隶书" pitchFamily="49" charset="-122"/>
                <a:ea typeface="隶书" pitchFamily="49" charset="-122"/>
              </a:rPr>
              <a:t>等。</a:t>
            </a:r>
          </a:p>
          <a:p>
            <a:pPr>
              <a:lnSpc>
                <a:spcPct val="85000"/>
              </a:lnSpc>
              <a:buSzPct val="70000"/>
              <a:defRPr/>
            </a:pPr>
            <a:r>
              <a:rPr lang="zh-CN" altLang="en-US" sz="2400" dirty="0">
                <a:solidFill>
                  <a:srgbClr val="CC3300"/>
                </a:solidFill>
                <a:latin typeface="隶书" pitchFamily="49" charset="-122"/>
                <a:ea typeface="隶书" pitchFamily="49" charset="-122"/>
              </a:rPr>
              <a:t>注意：</a:t>
            </a:r>
            <a:r>
              <a:rPr lang="zh-CN" altLang="en-US" sz="2400" dirty="0">
                <a:latin typeface="隶书" pitchFamily="49" charset="-122"/>
                <a:ea typeface="隶书" pitchFamily="49" charset="-122"/>
              </a:rPr>
              <a:t>标识符</a:t>
            </a:r>
            <a:r>
              <a:rPr lang="zh-CN" altLang="en-US" sz="2400" dirty="0">
                <a:solidFill>
                  <a:srgbClr val="0000FF"/>
                </a:solidFill>
                <a:latin typeface="隶书" pitchFamily="49" charset="-122"/>
                <a:ea typeface="隶书" pitchFamily="49" charset="-122"/>
              </a:rPr>
              <a:t>不允许</a:t>
            </a:r>
            <a:r>
              <a:rPr lang="zh-CN" altLang="en-US" sz="2400" dirty="0">
                <a:latin typeface="隶书" pitchFamily="49" charset="-122"/>
                <a:ea typeface="隶书" pitchFamily="49" charset="-122"/>
              </a:rPr>
              <a:t>用数字开头，也不允许用特殊符号单独作为标识符，更不允许用汇编语言中有特定意义的保留字作为标识符。</a:t>
            </a:r>
            <a:endParaRPr lang="en-US" altLang="zh-CN" sz="2400" dirty="0">
              <a:latin typeface="隶书" pitchFamily="49" charset="-122"/>
              <a:ea typeface="隶书" pitchFamily="49" charset="-122"/>
            </a:endParaRPr>
          </a:p>
          <a:p>
            <a:pPr>
              <a:lnSpc>
                <a:spcPct val="85000"/>
              </a:lnSpc>
              <a:buClr>
                <a:schemeClr val="accent1"/>
              </a:buClr>
              <a:buSzPct val="70000"/>
              <a:defRPr/>
            </a:pPr>
            <a:endParaRPr lang="en-US" altLang="zh-CN" sz="2400" dirty="0">
              <a:latin typeface="隶书" pitchFamily="49" charset="-122"/>
              <a:ea typeface="隶书" pitchFamily="49" charset="-122"/>
            </a:endParaRPr>
          </a:p>
          <a:p>
            <a:pPr>
              <a:lnSpc>
                <a:spcPct val="85000"/>
              </a:lnSpc>
              <a:buSzPct val="100000"/>
              <a:buFont typeface="Wingdings" pitchFamily="2" charset="2"/>
              <a:buChar char="Ø"/>
              <a:defRPr/>
            </a:pPr>
            <a:r>
              <a:rPr lang="zh-CN" altLang="en-US" sz="2400" dirty="0">
                <a:latin typeface="隶书" pitchFamily="49" charset="-122"/>
                <a:ea typeface="隶书" pitchFamily="49" charset="-122"/>
              </a:rPr>
              <a:t> 标识符具有</a:t>
            </a:r>
            <a:r>
              <a:rPr lang="zh-CN" altLang="en-US" sz="2400" dirty="0">
                <a:solidFill>
                  <a:srgbClr val="0000FF"/>
                </a:solidFill>
                <a:latin typeface="隶书" pitchFamily="49" charset="-122"/>
                <a:ea typeface="隶书" pitchFamily="49" charset="-122"/>
              </a:rPr>
              <a:t>三种属性</a:t>
            </a:r>
            <a:r>
              <a:rPr lang="zh-CN" altLang="en-US" sz="2400" dirty="0">
                <a:latin typeface="隶书" pitchFamily="49" charset="-122"/>
                <a:ea typeface="隶书" pitchFamily="49" charset="-122"/>
              </a:rPr>
              <a:t>：</a:t>
            </a:r>
          </a:p>
          <a:p>
            <a:pPr>
              <a:lnSpc>
                <a:spcPct val="85000"/>
              </a:lnSpc>
              <a:buSzPct val="100000"/>
              <a:buFont typeface="Wingdings" pitchFamily="2" charset="2"/>
              <a:buChar char="l"/>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段属性：定义标识符所在的段</a:t>
            </a:r>
          </a:p>
          <a:p>
            <a:pPr>
              <a:lnSpc>
                <a:spcPct val="85000"/>
              </a:lnSpc>
              <a:buSzPct val="100000"/>
              <a:buFont typeface="Wingdings" pitchFamily="2" charset="2"/>
              <a:buChar char="l"/>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偏移量属性：定义标识符所在段的偏移量</a:t>
            </a:r>
          </a:p>
          <a:p>
            <a:pPr>
              <a:lnSpc>
                <a:spcPct val="85000"/>
              </a:lnSpc>
              <a:buSzPct val="100000"/>
              <a:buFont typeface="Wingdings" pitchFamily="2" charset="2"/>
              <a:buChar char="l"/>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类型属性：</a:t>
            </a:r>
            <a:r>
              <a:rPr lang="en-US" altLang="zh-CN" sz="2400" dirty="0">
                <a:latin typeface="隶书" pitchFamily="49" charset="-122"/>
                <a:ea typeface="隶书" pitchFamily="49" charset="-122"/>
              </a:rPr>
              <a:t>NEAR</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FAR</a:t>
            </a:r>
          </a:p>
          <a:p>
            <a:pPr>
              <a:lnSpc>
                <a:spcPct val="85000"/>
              </a:lnSpc>
              <a:buSzPct val="100000"/>
              <a:defRPr/>
            </a:pPr>
            <a:r>
              <a:rPr lang="en-US" altLang="zh-CN" sz="2400" dirty="0">
                <a:latin typeface="隶书" pitchFamily="49" charset="-122"/>
                <a:ea typeface="隶书" pitchFamily="49" charset="-122"/>
              </a:rPr>
              <a:t>             BYTE</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WORD</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DWORD</a:t>
            </a: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ChangeArrowheads="1"/>
          </p:cNvSpPr>
          <p:nvPr/>
        </p:nvSpPr>
        <p:spPr bwMode="auto">
          <a:xfrm>
            <a:off x="395288" y="319088"/>
            <a:ext cx="8353425" cy="6038850"/>
          </a:xfrm>
          <a:prstGeom prst="rect">
            <a:avLst/>
          </a:prstGeom>
          <a:noFill/>
          <a:ln w="9525">
            <a:noFill/>
            <a:miter lim="800000"/>
            <a:headEnd/>
            <a:tailEnd/>
          </a:ln>
          <a:effectLst/>
        </p:spPr>
        <p:txBody>
          <a:bodyPr>
            <a:spAutoFit/>
          </a:bodyPr>
          <a:lstStyle/>
          <a:p>
            <a:pPr>
              <a:buClr>
                <a:schemeClr val="accent1"/>
              </a:buClr>
              <a:buSzPct val="85000"/>
              <a:buFont typeface="Wingdings" pitchFamily="2" charset="2"/>
              <a:buNone/>
              <a:defRPr/>
            </a:pPr>
            <a:r>
              <a:rPr lang="en-US" altLang="zh-CN" sz="2400" b="1" u="sng" dirty="0">
                <a:effectLst>
                  <a:outerShdw blurRad="38100" dist="38100" dir="2700000" algn="tl">
                    <a:srgbClr val="C0C0C0"/>
                  </a:outerShdw>
                </a:effectLst>
                <a:latin typeface="隶书" pitchFamily="49" charset="-122"/>
                <a:ea typeface="隶书" pitchFamily="49" charset="-122"/>
              </a:rPr>
              <a:t>2.</a:t>
            </a:r>
            <a:r>
              <a:rPr lang="zh-CN" altLang="en-US" sz="2400" b="1" u="sng" dirty="0">
                <a:effectLst>
                  <a:outerShdw blurRad="38100" dist="38100" dir="2700000" algn="tl">
                    <a:srgbClr val="C0C0C0"/>
                  </a:outerShdw>
                </a:effectLst>
                <a:latin typeface="隶书" pitchFamily="49" charset="-122"/>
                <a:ea typeface="隶书" pitchFamily="49" charset="-122"/>
              </a:rPr>
              <a:t>助记符和定义符</a:t>
            </a:r>
            <a:r>
              <a:rPr lang="en-US" altLang="zh-CN" sz="2400" b="1" u="sng" dirty="0">
                <a:effectLst>
                  <a:outerShdw blurRad="38100" dist="38100" dir="2700000" algn="tl">
                    <a:srgbClr val="C0C0C0"/>
                  </a:outerShdw>
                </a:effectLst>
                <a:latin typeface="隶书" pitchFamily="49" charset="-122"/>
                <a:ea typeface="隶书" pitchFamily="49" charset="-122"/>
              </a:rPr>
              <a:t>(</a:t>
            </a:r>
            <a:r>
              <a:rPr lang="zh-CN" altLang="en-US" sz="2400" b="1" u="sng" dirty="0">
                <a:effectLst>
                  <a:outerShdw blurRad="38100" dist="38100" dir="2700000" algn="tl">
                    <a:srgbClr val="C0C0C0"/>
                  </a:outerShdw>
                </a:effectLst>
                <a:latin typeface="隶书" pitchFamily="49" charset="-122"/>
                <a:ea typeface="隶书" pitchFamily="49" charset="-122"/>
              </a:rPr>
              <a:t>伪指令</a:t>
            </a:r>
            <a:r>
              <a:rPr lang="en-US" altLang="zh-CN" sz="2400" b="1" u="sng" dirty="0">
                <a:effectLst>
                  <a:outerShdw blurRad="38100" dist="38100" dir="2700000" algn="tl">
                    <a:srgbClr val="C0C0C0"/>
                  </a:outerShdw>
                </a:effectLst>
                <a:latin typeface="隶书" pitchFamily="49" charset="-122"/>
                <a:ea typeface="隶书" pitchFamily="49" charset="-122"/>
              </a:rPr>
              <a:t>)</a:t>
            </a:r>
          </a:p>
          <a:p>
            <a:pPr>
              <a:buClr>
                <a:schemeClr val="accent1"/>
              </a:buClr>
              <a:buSzPct val="85000"/>
              <a:buFont typeface="Wingdings" pitchFamily="2" charset="2"/>
              <a:buNone/>
              <a:defRPr/>
            </a:pPr>
            <a:r>
              <a:rPr lang="zh-CN" altLang="en-US" sz="2400" dirty="0">
                <a:solidFill>
                  <a:srgbClr val="0000FF"/>
                </a:solidFill>
                <a:latin typeface="隶书" pitchFamily="49" charset="-122"/>
                <a:ea typeface="隶书" pitchFamily="49" charset="-122"/>
              </a:rPr>
              <a:t>    助记符</a:t>
            </a:r>
            <a:r>
              <a:rPr lang="zh-CN" altLang="en-US" sz="2400" dirty="0">
                <a:latin typeface="隶书" pitchFamily="49" charset="-122"/>
                <a:ea typeface="隶书" pitchFamily="49" charset="-122"/>
              </a:rPr>
              <a:t>和</a:t>
            </a:r>
            <a:r>
              <a:rPr lang="zh-CN" altLang="en-US" sz="2400" dirty="0">
                <a:solidFill>
                  <a:srgbClr val="0000FF"/>
                </a:solidFill>
                <a:latin typeface="隶书" pitchFamily="49" charset="-122"/>
                <a:ea typeface="隶书" pitchFamily="49" charset="-122"/>
              </a:rPr>
              <a:t>定义符</a:t>
            </a:r>
            <a:r>
              <a:rPr lang="zh-CN" altLang="en-US" sz="2400" dirty="0">
                <a:latin typeface="隶书" pitchFamily="49" charset="-122"/>
                <a:ea typeface="隶书" pitchFamily="49" charset="-122"/>
              </a:rPr>
              <a:t>统称为</a:t>
            </a:r>
            <a:r>
              <a:rPr lang="zh-CN" altLang="en-US" sz="2400" dirty="0">
                <a:solidFill>
                  <a:srgbClr val="0000FF"/>
                </a:solidFill>
                <a:latin typeface="隶书" pitchFamily="49" charset="-122"/>
                <a:ea typeface="隶书" pitchFamily="49" charset="-122"/>
              </a:rPr>
              <a:t>操作符</a:t>
            </a:r>
            <a:endParaRPr lang="en-US" altLang="zh-CN" sz="2400" dirty="0">
              <a:solidFill>
                <a:srgbClr val="0000FF"/>
              </a:solidFill>
              <a:latin typeface="隶书" pitchFamily="49" charset="-122"/>
              <a:ea typeface="隶书" pitchFamily="49" charset="-122"/>
            </a:endParaRPr>
          </a:p>
          <a:p>
            <a:pPr marL="1258888" indent="-1258888">
              <a:buClr>
                <a:schemeClr val="accent1"/>
              </a:buClr>
              <a:buSzPct val="85000"/>
              <a:buFont typeface="Wingdings" pitchFamily="2" charset="2"/>
              <a:buNone/>
              <a:defRPr/>
            </a:pPr>
            <a:r>
              <a:rPr lang="zh-CN" altLang="en-US" sz="2400" dirty="0">
                <a:solidFill>
                  <a:srgbClr val="0000FF"/>
                </a:solidFill>
                <a:latin typeface="隶书" pitchFamily="49" charset="-122"/>
                <a:ea typeface="隶书" pitchFamily="49" charset="-122"/>
              </a:rPr>
              <a:t>助记符：</a:t>
            </a:r>
            <a:r>
              <a:rPr lang="zh-CN" altLang="en-US" sz="2400" dirty="0">
                <a:latin typeface="隶书" pitchFamily="49" charset="-122"/>
                <a:ea typeface="隶书" pitchFamily="49" charset="-122"/>
              </a:rPr>
              <a:t>规定指令语句的操作性质，前面可有</a:t>
            </a:r>
            <a:r>
              <a:rPr lang="zh-CN" altLang="en-US" sz="2400" dirty="0">
                <a:latin typeface="Arial"/>
                <a:ea typeface="隶书" pitchFamily="49" charset="-122"/>
              </a:rPr>
              <a:t>“</a:t>
            </a:r>
            <a:r>
              <a:rPr lang="zh-CN" altLang="en-US" sz="2400" dirty="0">
                <a:latin typeface="隶书" pitchFamily="49" charset="-122"/>
                <a:ea typeface="隶书" pitchFamily="49" charset="-122"/>
              </a:rPr>
              <a:t>前缀</a:t>
            </a:r>
            <a:r>
              <a:rPr lang="zh-CN" altLang="en-US" sz="2400" dirty="0">
                <a:latin typeface="Arial"/>
                <a:ea typeface="隶书" pitchFamily="49" charset="-122"/>
              </a:rPr>
              <a:t>”</a:t>
            </a:r>
            <a:r>
              <a:rPr lang="zh-CN" altLang="en-US" sz="2400" dirty="0">
                <a:latin typeface="隶书" pitchFamily="49" charset="-122"/>
                <a:ea typeface="隶书" pitchFamily="49" charset="-122"/>
              </a:rPr>
              <a:t>。</a:t>
            </a:r>
          </a:p>
          <a:p>
            <a:pPr>
              <a:defRPr/>
            </a:pPr>
            <a:r>
              <a:rPr lang="zh-CN" altLang="en-US" sz="2400" dirty="0">
                <a:solidFill>
                  <a:srgbClr val="0000FF"/>
                </a:solidFill>
                <a:latin typeface="隶书" pitchFamily="49" charset="-122"/>
                <a:ea typeface="隶书" pitchFamily="49" charset="-122"/>
              </a:rPr>
              <a:t>定义符：</a:t>
            </a:r>
            <a:r>
              <a:rPr lang="zh-CN" altLang="en-US" sz="2400" dirty="0">
                <a:latin typeface="隶书" pitchFamily="49" charset="-122"/>
                <a:ea typeface="隶书" pitchFamily="49" charset="-122"/>
              </a:rPr>
              <a:t>规定伪指令语句的伪操作功能。</a:t>
            </a:r>
          </a:p>
          <a:p>
            <a:pPr>
              <a:buClr>
                <a:schemeClr val="accent1"/>
              </a:buClr>
              <a:buSzPct val="85000"/>
              <a:buFont typeface="Wingdings" pitchFamily="2" charset="2"/>
              <a:buNone/>
              <a:defRPr/>
            </a:pPr>
            <a:endParaRPr lang="en-US" altLang="zh-CN" sz="2400" b="1" u="sng" dirty="0">
              <a:effectLst>
                <a:outerShdw blurRad="38100" dist="38100" dir="2700000" algn="tl">
                  <a:srgbClr val="C0C0C0"/>
                </a:outerShdw>
              </a:effectLst>
              <a:latin typeface="隶书" pitchFamily="49" charset="-122"/>
              <a:ea typeface="隶书" pitchFamily="49" charset="-122"/>
            </a:endParaRPr>
          </a:p>
          <a:p>
            <a:pPr>
              <a:buClr>
                <a:schemeClr val="accent1"/>
              </a:buClr>
              <a:buSzPct val="85000"/>
              <a:buFont typeface="Wingdings" pitchFamily="2" charset="2"/>
              <a:buNone/>
              <a:defRPr/>
            </a:pPr>
            <a:r>
              <a:rPr lang="en-US" altLang="zh-CN" sz="2400" b="1" u="sng" dirty="0">
                <a:effectLst>
                  <a:outerShdw blurRad="38100" dist="38100" dir="2700000" algn="tl">
                    <a:srgbClr val="C0C0C0"/>
                  </a:outerShdw>
                </a:effectLst>
                <a:latin typeface="隶书" pitchFamily="49" charset="-122"/>
                <a:ea typeface="隶书" pitchFamily="49" charset="-122"/>
              </a:rPr>
              <a:t>3.</a:t>
            </a:r>
            <a:r>
              <a:rPr lang="zh-CN" altLang="en-US" sz="2400" b="1" u="sng" dirty="0">
                <a:effectLst>
                  <a:outerShdw blurRad="38100" dist="38100" dir="2700000" algn="tl">
                    <a:srgbClr val="C0C0C0"/>
                  </a:outerShdw>
                </a:effectLst>
                <a:latin typeface="隶书" pitchFamily="49" charset="-122"/>
                <a:ea typeface="隶书" pitchFamily="49" charset="-122"/>
              </a:rPr>
              <a:t>操作数</a:t>
            </a:r>
            <a:r>
              <a:rPr lang="en-US" altLang="zh-CN" sz="2400" b="1" u="sng" dirty="0">
                <a:effectLst>
                  <a:outerShdw blurRad="38100" dist="38100" dir="2700000" algn="tl">
                    <a:srgbClr val="C0C0C0"/>
                  </a:outerShdw>
                </a:effectLst>
                <a:latin typeface="隶书" pitchFamily="49" charset="-122"/>
                <a:ea typeface="隶书" pitchFamily="49" charset="-122"/>
              </a:rPr>
              <a:t>(</a:t>
            </a:r>
            <a:r>
              <a:rPr lang="zh-CN" altLang="en-US" sz="2400" b="1" u="sng" dirty="0">
                <a:effectLst>
                  <a:outerShdw blurRad="38100" dist="38100" dir="2700000" algn="tl">
                    <a:srgbClr val="C0C0C0"/>
                  </a:outerShdw>
                </a:effectLst>
                <a:latin typeface="隶书" pitchFamily="49" charset="-122"/>
                <a:ea typeface="隶书" pitchFamily="49" charset="-122"/>
              </a:rPr>
              <a:t>参数</a:t>
            </a:r>
            <a:r>
              <a:rPr lang="en-US" altLang="zh-CN" sz="2400" b="1" u="sng" dirty="0">
                <a:effectLst>
                  <a:outerShdw blurRad="38100" dist="38100" dir="2700000" algn="tl">
                    <a:srgbClr val="C0C0C0"/>
                  </a:outerShdw>
                </a:effectLst>
                <a:latin typeface="隶书" pitchFamily="49" charset="-122"/>
                <a:ea typeface="隶书" pitchFamily="49" charset="-122"/>
              </a:rPr>
              <a:t>)</a:t>
            </a:r>
          </a:p>
          <a:p>
            <a:pPr>
              <a:defRPr/>
            </a:pPr>
            <a:r>
              <a:rPr lang="zh-CN" altLang="en-US" sz="2400" dirty="0">
                <a:solidFill>
                  <a:srgbClr val="0000FF"/>
                </a:solidFill>
                <a:latin typeface="隶书" pitchFamily="49" charset="-122"/>
                <a:ea typeface="隶书" pitchFamily="49" charset="-122"/>
              </a:rPr>
              <a:t>    操作符</a:t>
            </a:r>
            <a:r>
              <a:rPr lang="zh-CN" altLang="en-US" sz="2400" dirty="0">
                <a:latin typeface="隶书" pitchFamily="49" charset="-122"/>
                <a:ea typeface="隶书" pitchFamily="49" charset="-122"/>
              </a:rPr>
              <a:t>可跟一个或多个</a:t>
            </a:r>
            <a:r>
              <a:rPr lang="zh-CN" altLang="en-US" sz="2400" dirty="0">
                <a:solidFill>
                  <a:srgbClr val="0000FF"/>
                </a:solidFill>
                <a:latin typeface="隶书" pitchFamily="49" charset="-122"/>
                <a:ea typeface="隶书" pitchFamily="49" charset="-122"/>
              </a:rPr>
              <a:t>操作数</a:t>
            </a:r>
            <a:r>
              <a:rPr lang="zh-CN" altLang="en-US" sz="2400" dirty="0">
                <a:latin typeface="隶书" pitchFamily="49" charset="-122"/>
                <a:ea typeface="隶书" pitchFamily="49" charset="-122"/>
              </a:rPr>
              <a:t>，操作数间用“，”分开。</a:t>
            </a:r>
          </a:p>
          <a:p>
            <a:pPr>
              <a:defRPr/>
            </a:pPr>
            <a:r>
              <a:rPr lang="zh-CN" altLang="en-US" sz="2400" dirty="0">
                <a:latin typeface="隶书" pitchFamily="49" charset="-122"/>
                <a:ea typeface="隶书" pitchFamily="49" charset="-122"/>
              </a:rPr>
              <a:t>    操作数可分为：</a:t>
            </a:r>
          </a:p>
          <a:p>
            <a:pPr>
              <a:defRPr/>
            </a:pPr>
            <a:r>
              <a:rPr lang="zh-CN" altLang="en-US" sz="2400" dirty="0">
                <a:latin typeface="隶书" pitchFamily="49" charset="-122"/>
                <a:ea typeface="隶书" pitchFamily="49" charset="-122"/>
              </a:rPr>
              <a:t>    </a:t>
            </a:r>
            <a:r>
              <a:rPr lang="zh-CN" altLang="en-US" sz="2400" b="1" u="sng" dirty="0">
                <a:solidFill>
                  <a:srgbClr val="CC3300"/>
                </a:solidFill>
                <a:effectLst>
                  <a:outerShdw blurRad="38100" dist="38100" dir="2700000" algn="tl">
                    <a:srgbClr val="C0C0C0"/>
                  </a:outerShdw>
                </a:effectLst>
                <a:latin typeface="隶书" pitchFamily="49" charset="-122"/>
                <a:ea typeface="隶书" pitchFamily="49" charset="-122"/>
              </a:rPr>
              <a:t>常量、存储器、表达式</a:t>
            </a:r>
          </a:p>
          <a:p>
            <a:pPr>
              <a:buClr>
                <a:schemeClr val="accent1"/>
              </a:buClr>
              <a:buSzPct val="85000"/>
              <a:buFont typeface="Wingdings" pitchFamily="2" charset="2"/>
              <a:buNone/>
              <a:defRPr/>
            </a:pPr>
            <a:r>
              <a:rPr lang="zh-CN" altLang="en-US" sz="2400" dirty="0">
                <a:latin typeface="隶书" pitchFamily="49" charset="-122"/>
                <a:ea typeface="隶书" pitchFamily="49" charset="-122"/>
              </a:rPr>
              <a:t>    </a:t>
            </a:r>
            <a:r>
              <a:rPr lang="en-US" altLang="zh-CN" sz="2400" dirty="0">
                <a:solidFill>
                  <a:srgbClr val="000066"/>
                </a:solidFill>
                <a:latin typeface="隶书" pitchFamily="49" charset="-122"/>
                <a:ea typeface="隶书" pitchFamily="49" charset="-122"/>
              </a:rPr>
              <a:t>1</a:t>
            </a:r>
            <a:r>
              <a:rPr lang="zh-CN" altLang="en-US" sz="2400" dirty="0">
                <a:solidFill>
                  <a:srgbClr val="000066"/>
                </a:solidFill>
                <a:latin typeface="隶书" pitchFamily="49" charset="-122"/>
                <a:ea typeface="隶书" pitchFamily="49" charset="-122"/>
              </a:rPr>
              <a:t>）常量</a:t>
            </a:r>
            <a:r>
              <a:rPr lang="zh-CN" altLang="en-US" sz="2400" dirty="0">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2</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8</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10</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16</a:t>
            </a:r>
            <a:r>
              <a:rPr lang="zh-CN" altLang="en-US" sz="2400" dirty="0">
                <a:solidFill>
                  <a:srgbClr val="0000FF"/>
                </a:solidFill>
                <a:latin typeface="隶书" pitchFamily="49" charset="-122"/>
                <a:ea typeface="隶书" pitchFamily="49" charset="-122"/>
              </a:rPr>
              <a:t>进制数</a:t>
            </a:r>
            <a:r>
              <a:rPr lang="zh-CN" altLang="en-US" sz="2400" dirty="0">
                <a:latin typeface="隶书" pitchFamily="49" charset="-122"/>
                <a:ea typeface="隶书" pitchFamily="49" charset="-122"/>
              </a:rPr>
              <a:t>；</a:t>
            </a:r>
            <a:endParaRPr lang="en-US" altLang="zh-CN" sz="2400" dirty="0">
              <a:latin typeface="隶书" pitchFamily="49" charset="-122"/>
              <a:ea typeface="隶书" pitchFamily="49" charset="-122"/>
            </a:endParaRPr>
          </a:p>
          <a:p>
            <a:pPr marL="2955925" indent="-2955925">
              <a:buClr>
                <a:schemeClr val="accent1"/>
              </a:buClr>
              <a:buSzPct val="85000"/>
              <a:buFont typeface="Wingdings" pitchFamily="2" charset="2"/>
              <a:buNone/>
              <a:defRPr/>
            </a:pPr>
            <a:r>
              <a:rPr lang="en-US" altLang="zh-CN" sz="2400" dirty="0">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字符串</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用单引号括起来，其值为字符的</a:t>
            </a:r>
            <a:r>
              <a:rPr lang="en-US" altLang="zh-CN" sz="2400" dirty="0">
                <a:latin typeface="隶书" pitchFamily="49" charset="-122"/>
                <a:ea typeface="隶书" pitchFamily="49" charset="-122"/>
              </a:rPr>
              <a:t>ASCII</a:t>
            </a:r>
            <a:r>
              <a:rPr lang="zh-CN" altLang="en-US" sz="2400" dirty="0">
                <a:latin typeface="隶书" pitchFamily="49" charset="-122"/>
                <a:ea typeface="隶书" pitchFamily="49" charset="-122"/>
              </a:rPr>
              <a:t>码值</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、已赋值的常数标识符、寄存器名和</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端口地址等。</a:t>
            </a:r>
          </a:p>
          <a:p>
            <a:pPr>
              <a:lnSpc>
                <a:spcPct val="90000"/>
              </a:lnSpc>
              <a:spcBef>
                <a:spcPct val="20000"/>
              </a:spcBef>
              <a:buClr>
                <a:schemeClr val="accent1"/>
              </a:buClr>
              <a:buSzPct val="85000"/>
              <a:buFont typeface="Wingdings" pitchFamily="2" charset="2"/>
              <a:buNone/>
              <a:defRPr/>
            </a:pPr>
            <a:r>
              <a:rPr lang="zh-CN" altLang="en-US" sz="2400" dirty="0">
                <a:latin typeface="隶书" pitchFamily="49" charset="-122"/>
                <a:ea typeface="隶书" pitchFamily="49" charset="-122"/>
              </a:rPr>
              <a:t>    </a:t>
            </a:r>
            <a:r>
              <a:rPr lang="en-US" altLang="zh-CN" sz="2400" dirty="0">
                <a:solidFill>
                  <a:srgbClr val="000066"/>
                </a:solidFill>
                <a:latin typeface="隶书" pitchFamily="49" charset="-122"/>
                <a:ea typeface="隶书" pitchFamily="49" charset="-122"/>
              </a:rPr>
              <a:t>2)</a:t>
            </a:r>
            <a:r>
              <a:rPr lang="zh-CN" altLang="en-US" sz="2400" dirty="0">
                <a:solidFill>
                  <a:srgbClr val="000066"/>
                </a:solidFill>
                <a:latin typeface="隶书" pitchFamily="49" charset="-122"/>
                <a:ea typeface="隶书" pitchFamily="49" charset="-122"/>
              </a:rPr>
              <a:t>存储器</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标号</a:t>
            </a:r>
            <a:r>
              <a:rPr lang="en-US" altLang="zh-CN" sz="2400" dirty="0">
                <a:latin typeface="Arial"/>
                <a:ea typeface="隶书" pitchFamily="49" charset="-122"/>
              </a:rPr>
              <a:t>—</a:t>
            </a:r>
            <a:r>
              <a:rPr lang="zh-CN" altLang="en-US" sz="2400" dirty="0">
                <a:latin typeface="隶书" pitchFamily="49" charset="-122"/>
                <a:ea typeface="隶书" pitchFamily="49" charset="-122"/>
              </a:rPr>
              <a:t>某条指令存放单元的符号化地址；</a:t>
            </a:r>
            <a:endParaRPr lang="en-US" altLang="zh-CN" sz="2400" dirty="0">
              <a:latin typeface="隶书" pitchFamily="49" charset="-122"/>
              <a:ea typeface="隶书" pitchFamily="49" charset="-122"/>
            </a:endParaRPr>
          </a:p>
          <a:p>
            <a:pPr marL="2782888" indent="-2782888">
              <a:lnSpc>
                <a:spcPct val="90000"/>
              </a:lnSpc>
              <a:spcBef>
                <a:spcPct val="20000"/>
              </a:spcBef>
              <a:buClr>
                <a:schemeClr val="accent1"/>
              </a:buClr>
              <a:buSzPct val="85000"/>
              <a:buFont typeface="Wingdings" pitchFamily="2" charset="2"/>
              <a:buNone/>
              <a:defRPr/>
            </a:pPr>
            <a:r>
              <a:rPr lang="en-US" altLang="zh-CN" sz="2400" dirty="0">
                <a:solidFill>
                  <a:srgbClr val="0000FF"/>
                </a:solidFill>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变量</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包括结构、记录等</a:t>
            </a:r>
            <a:r>
              <a:rPr lang="en-US" altLang="zh-CN" sz="2400" dirty="0">
                <a:latin typeface="隶书" pitchFamily="49" charset="-122"/>
                <a:ea typeface="隶书" pitchFamily="49" charset="-122"/>
              </a:rPr>
              <a:t>)</a:t>
            </a:r>
            <a:r>
              <a:rPr lang="en-US" altLang="zh-CN" sz="2400" dirty="0">
                <a:latin typeface="Arial"/>
                <a:ea typeface="隶书" pitchFamily="49" charset="-122"/>
              </a:rPr>
              <a:t>—</a:t>
            </a:r>
            <a:r>
              <a:rPr lang="zh-CN" altLang="en-US" sz="2400" dirty="0">
                <a:latin typeface="隶书" pitchFamily="49" charset="-122"/>
                <a:ea typeface="隶书" pitchFamily="49" charset="-122"/>
              </a:rPr>
              <a:t>数据存放单元的符号化地址，</a:t>
            </a: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23850" y="476250"/>
            <a:ext cx="8424863" cy="2524125"/>
          </a:xfrm>
          <a:prstGeom prst="rect">
            <a:avLst/>
          </a:prstGeom>
          <a:noFill/>
          <a:ln w="9525">
            <a:noFill/>
            <a:miter lim="800000"/>
            <a:headEnd/>
            <a:tailEnd/>
          </a:ln>
        </p:spPr>
        <p:txBody>
          <a:bodyPr>
            <a:spAutoFit/>
          </a:bodyPr>
          <a:lstStyle/>
          <a:p>
            <a:r>
              <a:rPr lang="en-US" altLang="zh-CN" b="1">
                <a:solidFill>
                  <a:srgbClr val="CCFF33"/>
                </a:solidFill>
              </a:rPr>
              <a:t>      </a:t>
            </a:r>
            <a:r>
              <a:rPr lang="en-US" altLang="zh-CN" sz="2400">
                <a:solidFill>
                  <a:srgbClr val="000066"/>
                </a:solidFill>
                <a:latin typeface="隶书" pitchFamily="49" charset="-122"/>
                <a:ea typeface="隶书" pitchFamily="49" charset="-122"/>
              </a:rPr>
              <a:t>3)</a:t>
            </a:r>
            <a:r>
              <a:rPr lang="zh-CN" altLang="en-US" sz="2400">
                <a:solidFill>
                  <a:srgbClr val="000066"/>
                </a:solidFill>
                <a:latin typeface="隶书" pitchFamily="49" charset="-122"/>
                <a:ea typeface="隶书" pitchFamily="49" charset="-122"/>
              </a:rPr>
              <a:t>表达式：</a:t>
            </a:r>
            <a:r>
              <a:rPr lang="zh-CN" altLang="en-US" sz="2200">
                <a:latin typeface="隶书" pitchFamily="49" charset="-122"/>
                <a:ea typeface="隶书" pitchFamily="49" charset="-122"/>
              </a:rPr>
              <a:t>由各种操作数、界限符、运算符组成；汇编时，每个表达式都能产生一个确定的值。</a:t>
            </a:r>
          </a:p>
          <a:p>
            <a:pPr>
              <a:buClr>
                <a:schemeClr val="accent1"/>
              </a:buClr>
              <a:buSzPct val="70000"/>
              <a:buFont typeface="Wingdings" pitchFamily="2" charset="2"/>
              <a:buNone/>
            </a:pPr>
            <a:endParaRPr lang="en-US" altLang="zh-CN" sz="2400">
              <a:latin typeface="隶书" pitchFamily="49" charset="-122"/>
              <a:ea typeface="隶书" pitchFamily="49" charset="-122"/>
            </a:endParaRPr>
          </a:p>
          <a:p>
            <a:pPr>
              <a:buClr>
                <a:schemeClr val="accent1"/>
              </a:buClr>
              <a:buSzPct val="70000"/>
              <a:buFont typeface="Wingdings" pitchFamily="2" charset="2"/>
              <a:buNone/>
            </a:pPr>
            <a:r>
              <a:rPr lang="zh-CN" altLang="en-US" sz="2200">
                <a:solidFill>
                  <a:srgbClr val="CC3300"/>
                </a:solidFill>
                <a:latin typeface="隶书" pitchFamily="49" charset="-122"/>
                <a:ea typeface="隶书" pitchFamily="49" charset="-122"/>
              </a:rPr>
              <a:t>注意：</a:t>
            </a:r>
            <a:endParaRPr lang="en-US" altLang="zh-CN" sz="2200">
              <a:solidFill>
                <a:srgbClr val="CC3300"/>
              </a:solidFill>
              <a:latin typeface="隶书" pitchFamily="49" charset="-122"/>
              <a:ea typeface="隶书" pitchFamily="49" charset="-122"/>
            </a:endParaRPr>
          </a:p>
          <a:p>
            <a:pPr>
              <a:buClr>
                <a:schemeClr val="accent1"/>
              </a:buClr>
              <a:buSzPct val="70000"/>
              <a:buFont typeface="Wingdings" pitchFamily="2" charset="2"/>
              <a:buNone/>
            </a:pPr>
            <a:r>
              <a:rPr lang="en-US" altLang="zh-CN" sz="2200">
                <a:solidFill>
                  <a:srgbClr val="CC3300"/>
                </a:solidFill>
                <a:latin typeface="隶书" pitchFamily="49" charset="-122"/>
                <a:ea typeface="隶书" pitchFamily="49" charset="-122"/>
              </a:rPr>
              <a:t>     </a:t>
            </a:r>
            <a:r>
              <a:rPr lang="zh-CN" altLang="en-US" sz="2200">
                <a:latin typeface="隶书" pitchFamily="49" charset="-122"/>
                <a:ea typeface="隶书" pitchFamily="49" charset="-122"/>
              </a:rPr>
              <a:t>有些</a:t>
            </a:r>
            <a:r>
              <a:rPr lang="zh-CN" altLang="en-US" sz="2200">
                <a:solidFill>
                  <a:srgbClr val="0000FF"/>
                </a:solidFill>
                <a:latin typeface="隶书" pitchFamily="49" charset="-122"/>
                <a:ea typeface="隶书" pitchFamily="49" charset="-122"/>
              </a:rPr>
              <a:t>运算符</a:t>
            </a:r>
            <a:r>
              <a:rPr lang="zh-CN" altLang="en-US" sz="2200">
                <a:latin typeface="隶书" pitchFamily="49" charset="-122"/>
                <a:ea typeface="隶书" pitchFamily="49" charset="-122"/>
              </a:rPr>
              <a:t>与</a:t>
            </a:r>
            <a:r>
              <a:rPr lang="zh-CN" altLang="en-US" sz="2200">
                <a:solidFill>
                  <a:srgbClr val="0000FF"/>
                </a:solidFill>
                <a:latin typeface="隶书" pitchFamily="49" charset="-122"/>
                <a:ea typeface="隶书" pitchFamily="49" charset="-122"/>
              </a:rPr>
              <a:t>指令</a:t>
            </a:r>
            <a:r>
              <a:rPr lang="zh-CN" altLang="en-US" sz="2200">
                <a:latin typeface="隶书" pitchFamily="49" charset="-122"/>
                <a:ea typeface="隶书" pitchFamily="49" charset="-122"/>
              </a:rPr>
              <a:t>的名字相同，但他们与指令有本质区别，指令是在程序运行时执行的语句，而运算符是在汇编时由</a:t>
            </a:r>
            <a:r>
              <a:rPr lang="zh-CN" altLang="en-US" sz="2200">
                <a:solidFill>
                  <a:srgbClr val="0000FF"/>
                </a:solidFill>
                <a:latin typeface="隶书" pitchFamily="49" charset="-122"/>
                <a:ea typeface="隶书" pitchFamily="49" charset="-122"/>
              </a:rPr>
              <a:t>汇编程序</a:t>
            </a:r>
            <a:r>
              <a:rPr lang="zh-CN" altLang="en-US" sz="2200">
                <a:latin typeface="隶书" pitchFamily="49" charset="-122"/>
                <a:ea typeface="隶书" pitchFamily="49" charset="-122"/>
              </a:rPr>
              <a:t>完成其功能的。</a:t>
            </a:r>
            <a:endParaRPr lang="zh-CN" altLang="en-US" sz="2200">
              <a:solidFill>
                <a:srgbClr val="0000FF"/>
              </a:solidFill>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ChangeArrowheads="1"/>
          </p:cNvSpPr>
          <p:nvPr/>
        </p:nvSpPr>
        <p:spPr bwMode="auto">
          <a:xfrm>
            <a:off x="323850" y="188913"/>
            <a:ext cx="8424863" cy="6002337"/>
          </a:xfrm>
          <a:prstGeom prst="rect">
            <a:avLst/>
          </a:prstGeom>
          <a:noFill/>
          <a:ln w="9525">
            <a:noFill/>
            <a:miter lim="800000"/>
            <a:headEnd/>
            <a:tailEnd/>
          </a:ln>
          <a:effectLst/>
        </p:spPr>
        <p:txBody>
          <a:bodyPr>
            <a:spAutoFit/>
          </a:bodyPr>
          <a:lstStyle/>
          <a:p>
            <a:pPr>
              <a:buClr>
                <a:schemeClr val="accent1"/>
              </a:buClr>
              <a:buSzPct val="70000"/>
              <a:buFont typeface="Wingdings" pitchFamily="2" charset="2"/>
              <a:buNone/>
              <a:defRPr/>
            </a:pP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常用运算符</a:t>
            </a:r>
            <a:endPar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endParaRPr>
          </a:p>
          <a:p>
            <a:pPr>
              <a:buClr>
                <a:schemeClr val="accent1"/>
              </a:buClr>
              <a:buSzPct val="70000"/>
              <a:buFont typeface="Wingdings" pitchFamily="2" charset="2"/>
              <a:buNone/>
              <a:defRPr/>
            </a:pPr>
            <a:endPar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endParaRPr>
          </a:p>
          <a:p>
            <a:pPr marL="2066925" indent="-2066925">
              <a:buClr>
                <a:schemeClr val="accent1"/>
              </a:buClr>
              <a:buSzPct val="70000"/>
              <a:buFont typeface="Wingdings" pitchFamily="2" charset="2"/>
              <a:buNone/>
              <a:defRPr/>
            </a:pPr>
            <a:r>
              <a:rPr lang="zh-CN" altLang="en-US" sz="2400" dirty="0">
                <a:solidFill>
                  <a:srgbClr val="0000FF"/>
                </a:solidFill>
                <a:latin typeface="隶书" pitchFamily="49" charset="-122"/>
                <a:ea typeface="隶书" pitchFamily="49" charset="-122"/>
                <a:sym typeface="Wingdings" pitchFamily="2" charset="2"/>
              </a:rPr>
              <a:t>算术运算符</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加</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减</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乘</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除</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MOD</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取余</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SHL</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左移</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dirty="0">
                <a:latin typeface="Arial"/>
                <a:ea typeface="隶书" pitchFamily="49" charset="-122"/>
                <a:sym typeface="Wingdings" pitchFamily="2" charset="2"/>
              </a:rPr>
              <a:t>……</a:t>
            </a:r>
            <a:endParaRPr lang="en-US" altLang="zh-CN" sz="2400" dirty="0">
              <a:latin typeface="隶书" pitchFamily="49" charset="-122"/>
              <a:ea typeface="隶书" pitchFamily="49" charset="-122"/>
              <a:sym typeface="Wingdings" pitchFamily="2" charset="2"/>
            </a:endParaRPr>
          </a:p>
          <a:p>
            <a:pPr>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a:t>
            </a:r>
            <a:r>
              <a:rPr lang="zh-CN" altLang="en-US" sz="2400" dirty="0">
                <a:latin typeface="隶书" pitchFamily="49" charset="-122"/>
                <a:ea typeface="隶书" pitchFamily="49" charset="-122"/>
                <a:sym typeface="Wingdings" pitchFamily="2" charset="2"/>
              </a:rPr>
              <a:t>用于数值表达式，运算结果为一个数值</a:t>
            </a:r>
          </a:p>
          <a:p>
            <a:pPr>
              <a:buClr>
                <a:schemeClr val="accent1"/>
              </a:buClr>
              <a:buSzPct val="70000"/>
              <a:buFont typeface="Wingdings" pitchFamily="2" charset="2"/>
              <a:buNone/>
              <a:defRPr/>
            </a:pPr>
            <a:r>
              <a:rPr lang="zh-CN" altLang="de-DE" sz="2400" dirty="0">
                <a:latin typeface="隶书" pitchFamily="49" charset="-122"/>
                <a:ea typeface="隶书" pitchFamily="49" charset="-122"/>
                <a:sym typeface="Wingdings" pitchFamily="2" charset="2"/>
              </a:rPr>
              <a:t>    </a:t>
            </a:r>
            <a:r>
              <a:rPr lang="zh-CN" altLang="de-DE" sz="2400" dirty="0">
                <a:solidFill>
                  <a:srgbClr val="CC3300"/>
                </a:solidFill>
                <a:latin typeface="隶书" pitchFamily="49" charset="-122"/>
                <a:ea typeface="隶书" pitchFamily="49" charset="-122"/>
                <a:sym typeface="Wingdings" pitchFamily="2" charset="2"/>
              </a:rPr>
              <a:t>例：</a:t>
            </a:r>
            <a:r>
              <a:rPr lang="de-DE" altLang="zh-CN" sz="2400" dirty="0">
                <a:solidFill>
                  <a:srgbClr val="CC3300"/>
                </a:solidFill>
                <a:latin typeface="隶书" pitchFamily="49" charset="-122"/>
                <a:ea typeface="隶书" pitchFamily="49" charset="-122"/>
                <a:sym typeface="Wingdings" pitchFamily="2" charset="2"/>
              </a:rPr>
              <a:t>MOV AH,DA1 SHL 3</a:t>
            </a:r>
          </a:p>
          <a:p>
            <a:pPr>
              <a:buClr>
                <a:schemeClr val="accent1"/>
              </a:buClr>
              <a:buSzPct val="70000"/>
              <a:buFont typeface="Wingdings" pitchFamily="2" charset="2"/>
              <a:buNone/>
              <a:defRPr/>
            </a:pPr>
            <a:endParaRPr lang="en-US" altLang="zh-CN" sz="2400" dirty="0">
              <a:solidFill>
                <a:srgbClr val="0000FF"/>
              </a:solidFill>
              <a:latin typeface="隶书" pitchFamily="49" charset="-122"/>
              <a:ea typeface="隶书" pitchFamily="49" charset="-122"/>
              <a:sym typeface="Wingdings" pitchFamily="2" charset="2"/>
            </a:endParaRPr>
          </a:p>
          <a:p>
            <a:pPr>
              <a:buClr>
                <a:schemeClr val="accent1"/>
              </a:buClr>
              <a:buSzPct val="70000"/>
              <a:buFont typeface="Wingdings" pitchFamily="2" charset="2"/>
              <a:buNone/>
              <a:defRPr/>
            </a:pPr>
            <a:r>
              <a:rPr lang="en-US" altLang="zh-CN" sz="2400" dirty="0">
                <a:solidFill>
                  <a:srgbClr val="0000FF"/>
                </a:solidFill>
                <a:latin typeface="隶书" pitchFamily="49" charset="-122"/>
                <a:ea typeface="隶书" pitchFamily="49" charset="-122"/>
                <a:sym typeface="Wingdings" pitchFamily="2" charset="2"/>
              </a:rPr>
              <a:t></a:t>
            </a:r>
            <a:r>
              <a:rPr lang="zh-CN" altLang="en-US" sz="2400" dirty="0">
                <a:solidFill>
                  <a:srgbClr val="0000FF"/>
                </a:solidFill>
                <a:latin typeface="隶书" pitchFamily="49" charset="-122"/>
                <a:ea typeface="隶书" pitchFamily="49" charset="-122"/>
                <a:sym typeface="Wingdings" pitchFamily="2" charset="2"/>
              </a:rPr>
              <a:t>逻辑运算符</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AND</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与</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OR</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或</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XOR</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异或</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NOT</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非</a:t>
            </a:r>
            <a:r>
              <a:rPr lang="en-US" altLang="zh-CN" sz="2400" dirty="0">
                <a:latin typeface="隶书" pitchFamily="49" charset="-122"/>
                <a:ea typeface="隶书" pitchFamily="49" charset="-122"/>
                <a:sym typeface="Wingdings" pitchFamily="2" charset="2"/>
              </a:rPr>
              <a:t>)</a:t>
            </a:r>
          </a:p>
          <a:p>
            <a:pPr>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a:t>
            </a:r>
            <a:r>
              <a:rPr lang="zh-CN" altLang="en-US" sz="2400" dirty="0">
                <a:latin typeface="隶书" pitchFamily="49" charset="-122"/>
                <a:ea typeface="隶书" pitchFamily="49" charset="-122"/>
                <a:sym typeface="Wingdings" pitchFamily="2" charset="2"/>
              </a:rPr>
              <a:t>对表达式中数值按位进行逻辑运算，得到一个数值</a:t>
            </a:r>
          </a:p>
          <a:p>
            <a:pPr>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zh-CN" altLang="en-US" sz="2400" dirty="0">
                <a:solidFill>
                  <a:srgbClr val="CC3300"/>
                </a:solidFill>
                <a:latin typeface="隶书" pitchFamily="49" charset="-122"/>
                <a:ea typeface="隶书" pitchFamily="49" charset="-122"/>
                <a:sym typeface="Wingdings" pitchFamily="2" charset="2"/>
              </a:rPr>
              <a:t>例：</a:t>
            </a:r>
            <a:r>
              <a:rPr lang="en-US" altLang="zh-CN" sz="2400" dirty="0">
                <a:solidFill>
                  <a:srgbClr val="CC3300"/>
                </a:solidFill>
                <a:latin typeface="隶书" pitchFamily="49" charset="-122"/>
                <a:ea typeface="隶书" pitchFamily="49" charset="-122"/>
                <a:sym typeface="Wingdings" pitchFamily="2" charset="2"/>
              </a:rPr>
              <a:t>OR AL,AD2 AND 0FH</a:t>
            </a:r>
          </a:p>
          <a:p>
            <a:pPr>
              <a:buClr>
                <a:schemeClr val="accent1"/>
              </a:buClr>
              <a:buSzPct val="70000"/>
              <a:buFont typeface="Wingdings" pitchFamily="2" charset="2"/>
              <a:buNone/>
              <a:defRPr/>
            </a:pPr>
            <a:endParaRPr lang="en-US" altLang="zh-CN" sz="2400" dirty="0">
              <a:solidFill>
                <a:srgbClr val="0000FF"/>
              </a:solidFill>
              <a:latin typeface="隶书" pitchFamily="49" charset="-122"/>
              <a:ea typeface="隶书" pitchFamily="49" charset="-122"/>
              <a:sym typeface="Wingdings" pitchFamily="2" charset="2"/>
            </a:endParaRPr>
          </a:p>
          <a:p>
            <a:pPr marL="2066925" indent="-2066925">
              <a:buClr>
                <a:schemeClr val="accent1"/>
              </a:buClr>
              <a:buSzPct val="70000"/>
              <a:buFont typeface="Wingdings" pitchFamily="2" charset="2"/>
              <a:buNone/>
              <a:defRPr/>
            </a:pPr>
            <a:r>
              <a:rPr lang="en-US" altLang="zh-CN" sz="2400" dirty="0">
                <a:solidFill>
                  <a:srgbClr val="0000FF"/>
                </a:solidFill>
                <a:latin typeface="隶书" pitchFamily="49" charset="-122"/>
                <a:ea typeface="隶书" pitchFamily="49" charset="-122"/>
                <a:sym typeface="Wingdings" pitchFamily="2" charset="2"/>
              </a:rPr>
              <a:t></a:t>
            </a:r>
            <a:r>
              <a:rPr lang="zh-CN" altLang="en-US" sz="2400" dirty="0">
                <a:solidFill>
                  <a:srgbClr val="0000FF"/>
                </a:solidFill>
                <a:latin typeface="隶书" pitchFamily="49" charset="-122"/>
                <a:ea typeface="隶书" pitchFamily="49" charset="-122"/>
                <a:sym typeface="Wingdings" pitchFamily="2" charset="2"/>
              </a:rPr>
              <a:t>关系运算符</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EQ</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等于</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NE</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不等</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LT</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小于</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GT</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大于</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LE</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小于等于</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GE</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大于等于</a:t>
            </a:r>
            <a:r>
              <a:rPr lang="en-US" altLang="zh-CN" sz="2400" dirty="0">
                <a:latin typeface="隶书" pitchFamily="49" charset="-122"/>
                <a:ea typeface="隶书" pitchFamily="49" charset="-122"/>
                <a:sym typeface="Wingdings" pitchFamily="2" charset="2"/>
              </a:rPr>
              <a:t>)</a:t>
            </a:r>
          </a:p>
          <a:p>
            <a:pPr>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a:t>
            </a:r>
            <a:r>
              <a:rPr lang="zh-CN" altLang="en-US" sz="2400" dirty="0">
                <a:latin typeface="隶书" pitchFamily="49" charset="-122"/>
                <a:ea typeface="隶书" pitchFamily="49" charset="-122"/>
                <a:sym typeface="Wingdings" pitchFamily="2" charset="2"/>
              </a:rPr>
              <a:t>两个数值或同段中存储单元地址间的关系运算，关系不成立</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假</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，返回</a:t>
            </a:r>
            <a:r>
              <a:rPr lang="en-US" altLang="zh-CN" sz="2400" dirty="0">
                <a:solidFill>
                  <a:srgbClr val="0000FF"/>
                </a:solidFill>
                <a:latin typeface="隶书" pitchFamily="49" charset="-122"/>
                <a:ea typeface="隶书" pitchFamily="49" charset="-122"/>
                <a:sym typeface="Wingdings" pitchFamily="2" charset="2"/>
              </a:rPr>
              <a:t>0</a:t>
            </a:r>
            <a:r>
              <a:rPr lang="zh-CN" altLang="en-US" sz="2400" dirty="0">
                <a:latin typeface="隶书" pitchFamily="49" charset="-122"/>
                <a:ea typeface="隶书" pitchFamily="49" charset="-122"/>
                <a:sym typeface="Wingdings" pitchFamily="2" charset="2"/>
              </a:rPr>
              <a:t>；关系成立</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真</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，返回</a:t>
            </a:r>
            <a:r>
              <a:rPr lang="en-US" altLang="zh-CN" sz="2400" dirty="0">
                <a:solidFill>
                  <a:srgbClr val="0000FF"/>
                </a:solidFill>
                <a:latin typeface="隶书" pitchFamily="49" charset="-122"/>
                <a:ea typeface="隶书" pitchFamily="49" charset="-122"/>
                <a:sym typeface="Wingdings" pitchFamily="2" charset="2"/>
              </a:rPr>
              <a:t>FFH</a:t>
            </a:r>
            <a:r>
              <a:rPr lang="zh-CN" altLang="en-US" sz="2400" dirty="0">
                <a:latin typeface="隶书" pitchFamily="49" charset="-122"/>
                <a:ea typeface="隶书" pitchFamily="49" charset="-122"/>
                <a:sym typeface="Wingdings" pitchFamily="2" charset="2"/>
              </a:rPr>
              <a:t>或</a:t>
            </a:r>
            <a:r>
              <a:rPr lang="en-US" altLang="zh-CN" sz="2400" dirty="0">
                <a:solidFill>
                  <a:srgbClr val="0000FF"/>
                </a:solidFill>
                <a:latin typeface="隶书" pitchFamily="49" charset="-122"/>
                <a:ea typeface="隶书" pitchFamily="49" charset="-122"/>
                <a:sym typeface="Wingdings" pitchFamily="2" charset="2"/>
              </a:rPr>
              <a:t>FFFFH</a:t>
            </a:r>
            <a:r>
              <a:rPr lang="zh-CN" altLang="en-US" sz="2400" dirty="0">
                <a:latin typeface="隶书" pitchFamily="49" charset="-122"/>
                <a:ea typeface="隶书" pitchFamily="49" charset="-122"/>
                <a:sym typeface="Wingdings" pitchFamily="2" charset="2"/>
              </a:rPr>
              <a:t>。</a:t>
            </a:r>
          </a:p>
          <a:p>
            <a:pPr>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zh-CN" altLang="en-US" sz="2400" dirty="0">
                <a:solidFill>
                  <a:srgbClr val="CC3300"/>
                </a:solidFill>
                <a:latin typeface="隶书" pitchFamily="49" charset="-122"/>
                <a:ea typeface="隶书" pitchFamily="49" charset="-122"/>
                <a:sym typeface="Wingdings" pitchFamily="2" charset="2"/>
              </a:rPr>
              <a:t>例：</a:t>
            </a:r>
            <a:r>
              <a:rPr lang="en-US" altLang="zh-CN" sz="2400" dirty="0">
                <a:solidFill>
                  <a:srgbClr val="CC3300"/>
                </a:solidFill>
                <a:latin typeface="隶书" pitchFamily="49" charset="-122"/>
                <a:ea typeface="隶书" pitchFamily="49" charset="-122"/>
                <a:sym typeface="Wingdings" pitchFamily="2" charset="2"/>
              </a:rPr>
              <a:t>MOV AL,AD1 GT 30H</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4" name="Rectangle 4"/>
          <p:cNvSpPr>
            <a:spLocks noChangeArrowheads="1"/>
          </p:cNvSpPr>
          <p:nvPr/>
        </p:nvSpPr>
        <p:spPr bwMode="auto">
          <a:xfrm>
            <a:off x="323850" y="582613"/>
            <a:ext cx="8424863" cy="5114925"/>
          </a:xfrm>
          <a:prstGeom prst="rect">
            <a:avLst/>
          </a:prstGeom>
          <a:noFill/>
          <a:ln w="9525">
            <a:noFill/>
            <a:miter lim="800000"/>
            <a:headEnd/>
            <a:tailEnd/>
          </a:ln>
          <a:effectLst/>
        </p:spPr>
        <p:txBody>
          <a:bodyPr>
            <a:spAutoFit/>
          </a:bodyPr>
          <a:lstStyle/>
          <a:p>
            <a:pPr>
              <a:lnSpc>
                <a:spcPct val="85000"/>
              </a:lnSpc>
              <a:buClr>
                <a:schemeClr val="accent1"/>
              </a:buClr>
              <a:buSzPct val="70000"/>
              <a:buFont typeface="Wingdings" pitchFamily="2" charset="2"/>
              <a:buNone/>
              <a:defRPr/>
            </a:pPr>
            <a:r>
              <a:rPr lang="en-US" altLang="zh-CN" sz="2400" dirty="0">
                <a:solidFill>
                  <a:srgbClr val="0000FF"/>
                </a:solidFill>
                <a:latin typeface="隶书" pitchFamily="49" charset="-122"/>
                <a:ea typeface="隶书" pitchFamily="49" charset="-122"/>
                <a:sym typeface="Wingdings" pitchFamily="2" charset="2"/>
              </a:rPr>
              <a:t></a:t>
            </a:r>
            <a:r>
              <a:rPr lang="zh-CN" altLang="en-US" sz="2400" dirty="0">
                <a:solidFill>
                  <a:srgbClr val="0000FF"/>
                </a:solidFill>
                <a:latin typeface="隶书" pitchFamily="49" charset="-122"/>
                <a:ea typeface="隶书" pitchFamily="49" charset="-122"/>
                <a:sym typeface="Wingdings" pitchFamily="2" charset="2"/>
              </a:rPr>
              <a:t>分析运算符</a:t>
            </a:r>
            <a:r>
              <a:rPr lang="zh-CN" altLang="en-US" sz="2400" dirty="0">
                <a:latin typeface="隶书" pitchFamily="49" charset="-122"/>
                <a:ea typeface="隶书" pitchFamily="49" charset="-122"/>
                <a:sym typeface="Wingdings" pitchFamily="2" charset="2"/>
              </a:rPr>
              <a:t>：又称数值返回运算符，运算后得到数值。</a:t>
            </a:r>
          </a:p>
          <a:p>
            <a:pPr>
              <a:lnSpc>
                <a:spcPct val="85000"/>
              </a:lnSpc>
              <a:buClr>
                <a:schemeClr val="accent1"/>
              </a:buClr>
              <a:buSzPct val="70000"/>
              <a:buFont typeface="Wingdings" pitchFamily="2" charset="2"/>
              <a:buNone/>
              <a:defRPr/>
            </a:pPr>
            <a:endParaRPr lang="en-US" altLang="zh-CN" sz="2400" dirty="0">
              <a:latin typeface="隶书" pitchFamily="49" charset="-122"/>
              <a:ea typeface="隶书" pitchFamily="49" charset="-122"/>
              <a:sym typeface="Wingdings" pitchFamily="2" charset="2"/>
            </a:endParaRPr>
          </a:p>
          <a:p>
            <a:pPr marL="1431925" indent="-1431925">
              <a:lnSpc>
                <a:spcPct val="85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SEG</a:t>
            </a:r>
            <a:r>
              <a:rPr lang="zh-CN" altLang="en-US" sz="2400" dirty="0">
                <a:latin typeface="隶书" pitchFamily="49" charset="-122"/>
                <a:ea typeface="隶书" pitchFamily="49" charset="-122"/>
                <a:sym typeface="Wingdings" pitchFamily="2" charset="2"/>
              </a:rPr>
              <a:t>：加在变量名或标号前得到段基值。</a:t>
            </a:r>
            <a:endParaRPr lang="en-US" altLang="zh-CN" sz="2400" dirty="0">
              <a:latin typeface="隶书" pitchFamily="49" charset="-122"/>
              <a:ea typeface="隶书" pitchFamily="49" charset="-122"/>
              <a:sym typeface="Wingdings" pitchFamily="2" charset="2"/>
            </a:endParaRPr>
          </a:p>
          <a:p>
            <a:pPr marL="1431925" indent="-1431925">
              <a:lnSpc>
                <a:spcPct val="85000"/>
              </a:lnSpc>
              <a:buClr>
                <a:schemeClr val="accent1"/>
              </a:buClr>
              <a:buSzPct val="70000"/>
              <a:buFont typeface="Wingdings" pitchFamily="2" charset="2"/>
              <a:buNone/>
              <a:defRPr/>
            </a:pPr>
            <a:endParaRPr lang="zh-CN" altLang="en-US" sz="2400" dirty="0">
              <a:latin typeface="隶书" pitchFamily="49" charset="-122"/>
              <a:ea typeface="隶书" pitchFamily="49" charset="-122"/>
              <a:sym typeface="Wingdings" pitchFamily="2" charset="2"/>
            </a:endParaRPr>
          </a:p>
          <a:p>
            <a:pPr marL="1431925" indent="-1431925">
              <a:lnSpc>
                <a:spcPct val="85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OFFSET</a:t>
            </a:r>
            <a:r>
              <a:rPr lang="zh-CN" altLang="en-US" sz="2400" dirty="0">
                <a:latin typeface="隶书" pitchFamily="49" charset="-122"/>
                <a:ea typeface="隶书" pitchFamily="49" charset="-122"/>
                <a:sym typeface="Wingdings" pitchFamily="2" charset="2"/>
              </a:rPr>
              <a:t>：加在变量名或标号前得到偏移量。</a:t>
            </a:r>
            <a:endParaRPr lang="en-US" altLang="zh-CN" sz="2400" dirty="0">
              <a:latin typeface="隶书" pitchFamily="49" charset="-122"/>
              <a:ea typeface="隶书" pitchFamily="49" charset="-122"/>
              <a:sym typeface="Wingdings" pitchFamily="2" charset="2"/>
            </a:endParaRPr>
          </a:p>
          <a:p>
            <a:pPr marL="1431925" indent="-1431925">
              <a:lnSpc>
                <a:spcPct val="85000"/>
              </a:lnSpc>
              <a:buClr>
                <a:schemeClr val="accent1"/>
              </a:buClr>
              <a:buSzPct val="70000"/>
              <a:buFont typeface="Wingdings" pitchFamily="2" charset="2"/>
              <a:buNone/>
              <a:defRPr/>
            </a:pPr>
            <a:endParaRPr lang="zh-CN" altLang="en-US" sz="2400" dirty="0">
              <a:latin typeface="隶书" pitchFamily="49" charset="-122"/>
              <a:ea typeface="隶书" pitchFamily="49" charset="-122"/>
              <a:sym typeface="Wingdings" pitchFamily="2" charset="2"/>
            </a:endParaRPr>
          </a:p>
          <a:p>
            <a:pPr marL="1166813" indent="-1166813">
              <a:lnSpc>
                <a:spcPct val="85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TYPE</a:t>
            </a:r>
            <a:r>
              <a:rPr lang="zh-CN" altLang="en-US" sz="2400" dirty="0">
                <a:latin typeface="隶书" pitchFamily="49" charset="-122"/>
                <a:ea typeface="隶书" pitchFamily="49" charset="-122"/>
                <a:sym typeface="Wingdings" pitchFamily="2" charset="2"/>
              </a:rPr>
              <a:t>：加在变量名或标号前得到表示变量名或标号类型值的数值。如：</a:t>
            </a:r>
            <a:r>
              <a:rPr lang="en-US" altLang="zh-CN" sz="2400" dirty="0">
                <a:latin typeface="隶书" pitchFamily="49" charset="-122"/>
                <a:ea typeface="隶书" pitchFamily="49" charset="-122"/>
                <a:sym typeface="Wingdings" pitchFamily="2" charset="2"/>
              </a:rPr>
              <a:t>1</a:t>
            </a:r>
            <a:r>
              <a:rPr lang="zh-CN" altLang="en-US" sz="2400" dirty="0">
                <a:latin typeface="隶书" pitchFamily="49" charset="-122"/>
                <a:ea typeface="隶书" pitchFamily="49" charset="-122"/>
                <a:sym typeface="Wingdings" pitchFamily="2" charset="2"/>
              </a:rPr>
              <a:t>为字节，</a:t>
            </a:r>
            <a:r>
              <a:rPr lang="en-US" altLang="zh-CN" sz="2400" dirty="0">
                <a:latin typeface="隶书" pitchFamily="49" charset="-122"/>
                <a:ea typeface="隶书" pitchFamily="49" charset="-122"/>
                <a:sym typeface="Wingdings" pitchFamily="2" charset="2"/>
              </a:rPr>
              <a:t>2</a:t>
            </a:r>
            <a:r>
              <a:rPr lang="zh-CN" altLang="en-US" sz="2400" dirty="0">
                <a:latin typeface="隶书" pitchFamily="49" charset="-122"/>
                <a:ea typeface="隶书" pitchFamily="49" charset="-122"/>
                <a:sym typeface="Wingdings" pitchFamily="2" charset="2"/>
              </a:rPr>
              <a:t>为字，</a:t>
            </a:r>
            <a:r>
              <a:rPr lang="en-US" altLang="zh-CN" sz="2400" dirty="0">
                <a:latin typeface="隶书" pitchFamily="49" charset="-122"/>
                <a:ea typeface="隶书" pitchFamily="49" charset="-122"/>
                <a:sym typeface="Wingdings" pitchFamily="2" charset="2"/>
              </a:rPr>
              <a:t>4</a:t>
            </a:r>
            <a:r>
              <a:rPr lang="zh-CN" altLang="en-US" sz="2400" dirty="0">
                <a:latin typeface="隶书" pitchFamily="49" charset="-122"/>
                <a:ea typeface="隶书" pitchFamily="49" charset="-122"/>
                <a:sym typeface="Wingdings" pitchFamily="2" charset="2"/>
              </a:rPr>
              <a:t>为双字，</a:t>
            </a:r>
            <a:r>
              <a:rPr lang="en-US" altLang="zh-CN" sz="2400" dirty="0">
                <a:latin typeface="隶书" pitchFamily="49" charset="-122"/>
                <a:ea typeface="隶书" pitchFamily="49" charset="-122"/>
                <a:sym typeface="Wingdings" pitchFamily="2" charset="2"/>
              </a:rPr>
              <a:t>-1</a:t>
            </a:r>
            <a:r>
              <a:rPr lang="zh-CN" altLang="en-US" sz="2400" dirty="0">
                <a:latin typeface="隶书" pitchFamily="49" charset="-122"/>
                <a:ea typeface="隶书" pitchFamily="49" charset="-122"/>
                <a:sym typeface="Wingdings" pitchFamily="2" charset="2"/>
              </a:rPr>
              <a:t>为</a:t>
            </a:r>
            <a:r>
              <a:rPr lang="en-US" altLang="zh-CN" sz="2400" dirty="0">
                <a:latin typeface="隶书" pitchFamily="49" charset="-122"/>
                <a:ea typeface="隶书" pitchFamily="49" charset="-122"/>
                <a:sym typeface="Wingdings" pitchFamily="2" charset="2"/>
              </a:rPr>
              <a:t>NEAR</a:t>
            </a:r>
            <a:r>
              <a:rPr lang="zh-CN" altLang="en-US" sz="2400" dirty="0" smtClean="0">
                <a:latin typeface="隶书" pitchFamily="49" charset="-122"/>
                <a:ea typeface="隶书" pitchFamily="49" charset="-122"/>
                <a:sym typeface="Wingdings" pitchFamily="2" charset="2"/>
              </a:rPr>
              <a:t>，</a:t>
            </a:r>
            <a:endParaRPr lang="en-US" altLang="zh-CN" sz="2400" dirty="0" smtClean="0">
              <a:latin typeface="隶书" pitchFamily="49" charset="-122"/>
              <a:ea typeface="隶书" pitchFamily="49" charset="-122"/>
              <a:sym typeface="Wingdings" pitchFamily="2" charset="2"/>
            </a:endParaRPr>
          </a:p>
          <a:p>
            <a:pPr marL="1166813" indent="-1166813">
              <a:lnSpc>
                <a:spcPct val="85000"/>
              </a:lnSpc>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a:t>
            </a:r>
            <a:r>
              <a:rPr lang="en-US" altLang="zh-CN" sz="2400" dirty="0" smtClean="0">
                <a:latin typeface="隶书" pitchFamily="49" charset="-122"/>
                <a:ea typeface="隶书" pitchFamily="49" charset="-122"/>
                <a:sym typeface="Wingdings" pitchFamily="2" charset="2"/>
              </a:rPr>
              <a:t>       -</a:t>
            </a:r>
            <a:r>
              <a:rPr lang="en-US" altLang="zh-CN" sz="2400" dirty="0">
                <a:latin typeface="隶书" pitchFamily="49" charset="-122"/>
                <a:ea typeface="隶书" pitchFamily="49" charset="-122"/>
                <a:sym typeface="Wingdings" pitchFamily="2" charset="2"/>
              </a:rPr>
              <a:t>2</a:t>
            </a:r>
            <a:r>
              <a:rPr lang="zh-CN" altLang="en-US" sz="2400" dirty="0">
                <a:latin typeface="隶书" pitchFamily="49" charset="-122"/>
                <a:ea typeface="隶书" pitchFamily="49" charset="-122"/>
                <a:sym typeface="Wingdings" pitchFamily="2" charset="2"/>
              </a:rPr>
              <a:t>为</a:t>
            </a:r>
            <a:r>
              <a:rPr lang="en-US" altLang="zh-CN" sz="2400" dirty="0">
                <a:latin typeface="隶书" pitchFamily="49" charset="-122"/>
                <a:ea typeface="隶书" pitchFamily="49" charset="-122"/>
                <a:sym typeface="Wingdings" pitchFamily="2" charset="2"/>
              </a:rPr>
              <a:t>FAR</a:t>
            </a:r>
          </a:p>
          <a:p>
            <a:pPr marL="1166813" indent="-1166813">
              <a:lnSpc>
                <a:spcPct val="85000"/>
              </a:lnSpc>
              <a:buClr>
                <a:schemeClr val="accent1"/>
              </a:buClr>
              <a:buSzPct val="70000"/>
              <a:buFont typeface="Wingdings" pitchFamily="2" charset="2"/>
              <a:buNone/>
              <a:defRPr/>
            </a:pPr>
            <a:endParaRPr lang="en-US" altLang="zh-CN" sz="2400" dirty="0">
              <a:latin typeface="隶书" pitchFamily="49" charset="-122"/>
              <a:ea typeface="隶书" pitchFamily="49" charset="-122"/>
              <a:sym typeface="Wingdings" pitchFamily="2" charset="2"/>
            </a:endParaRPr>
          </a:p>
          <a:p>
            <a:pPr marL="1616075" indent="-1616075">
              <a:lnSpc>
                <a:spcPct val="85000"/>
              </a:lnSpc>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LENGTH</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加在变量名前返回变量基本单元个数</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rPr>
              <a:t>只对单项的重复子句有意义</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sym typeface="Wingdings" pitchFamily="2" charset="2"/>
              </a:rPr>
              <a:t>，若用</a:t>
            </a:r>
            <a:r>
              <a:rPr lang="en-US" altLang="zh-CN" sz="2400" dirty="0">
                <a:latin typeface="隶书" pitchFamily="49" charset="-122"/>
                <a:ea typeface="隶书" pitchFamily="49" charset="-122"/>
                <a:sym typeface="Wingdings" pitchFamily="2" charset="2"/>
              </a:rPr>
              <a:t>DUP</a:t>
            </a:r>
            <a:r>
              <a:rPr lang="zh-CN" altLang="en-US" sz="2400" dirty="0">
                <a:latin typeface="隶书" pitchFamily="49" charset="-122"/>
                <a:ea typeface="隶书" pitchFamily="49" charset="-122"/>
                <a:sym typeface="Wingdings" pitchFamily="2" charset="2"/>
              </a:rPr>
              <a:t>说明，则</a:t>
            </a:r>
            <a:r>
              <a:rPr lang="en-US" altLang="zh-CN" sz="2400" dirty="0">
                <a:latin typeface="隶书" pitchFamily="49" charset="-122"/>
                <a:ea typeface="隶书" pitchFamily="49" charset="-122"/>
                <a:sym typeface="Wingdings" pitchFamily="2" charset="2"/>
              </a:rPr>
              <a:t>DUP</a:t>
            </a:r>
            <a:r>
              <a:rPr lang="zh-CN" altLang="en-US" sz="2400" dirty="0">
                <a:latin typeface="隶书" pitchFamily="49" charset="-122"/>
                <a:ea typeface="隶书" pitchFamily="49" charset="-122"/>
                <a:sym typeface="Wingdings" pitchFamily="2" charset="2"/>
              </a:rPr>
              <a:t>外层值为返回值。</a:t>
            </a:r>
            <a:endParaRPr lang="en-US" altLang="zh-CN" sz="2400" dirty="0">
              <a:latin typeface="隶书" pitchFamily="49" charset="-122"/>
              <a:ea typeface="隶书" pitchFamily="49" charset="-122"/>
              <a:sym typeface="Wingdings" pitchFamily="2" charset="2"/>
            </a:endParaRPr>
          </a:p>
          <a:p>
            <a:pPr marL="1616075" indent="-1616075">
              <a:lnSpc>
                <a:spcPct val="85000"/>
              </a:lnSpc>
              <a:buClr>
                <a:schemeClr val="accent1"/>
              </a:buClr>
              <a:buSzPct val="70000"/>
              <a:buFont typeface="Wingdings" pitchFamily="2" charset="2"/>
              <a:buNone/>
              <a:defRPr/>
            </a:pPr>
            <a:endParaRPr lang="zh-CN" altLang="en-US" sz="2400" dirty="0">
              <a:latin typeface="隶书" pitchFamily="49" charset="-122"/>
              <a:ea typeface="隶书" pitchFamily="49" charset="-122"/>
              <a:sym typeface="Wingdings" pitchFamily="2" charset="2"/>
            </a:endParaRPr>
          </a:p>
          <a:p>
            <a:pPr marL="1258888" indent="-1258888">
              <a:lnSpc>
                <a:spcPct val="85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SIZE</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加在变量名前返回变量的总字节数</a:t>
            </a:r>
            <a:r>
              <a:rPr lang="en-US" altLang="zh-CN"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rPr>
              <a:t>只对单项的重复子句有意义</a:t>
            </a:r>
            <a:r>
              <a:rPr lang="en-US" altLang="zh-CN" sz="2400" dirty="0">
                <a:latin typeface="隶书" pitchFamily="49" charset="-122"/>
                <a:ea typeface="隶书" pitchFamily="49" charset="-122"/>
              </a:rPr>
              <a:t>)</a:t>
            </a:r>
            <a:r>
              <a:rPr lang="en-US" altLang="zh-CN" sz="2400" dirty="0">
                <a:latin typeface="隶书" pitchFamily="49" charset="-122"/>
                <a:ea typeface="隶书" pitchFamily="49" charset="-122"/>
                <a:sym typeface="Wingdings" pitchFamily="2" charset="2"/>
              </a:rPr>
              <a:t> </a:t>
            </a:r>
            <a:r>
              <a:rPr lang="zh-CN" altLang="en-US" sz="2400" dirty="0">
                <a:latin typeface="隶书" pitchFamily="49" charset="-122"/>
                <a:ea typeface="隶书" pitchFamily="49" charset="-122"/>
                <a:sym typeface="Wingdings" pitchFamily="2" charset="2"/>
              </a:rPr>
              <a:t>。</a:t>
            </a:r>
            <a:r>
              <a:rPr lang="en-US" altLang="zh-CN" sz="2400" b="1" dirty="0">
                <a:effectLst>
                  <a:outerShdw blurRad="38100" dist="38100" dir="2700000" algn="tl">
                    <a:srgbClr val="C0C0C0"/>
                  </a:outerShdw>
                </a:effectLst>
                <a:latin typeface="隶书" pitchFamily="49" charset="-122"/>
                <a:ea typeface="隶书" pitchFamily="49" charset="-122"/>
                <a:sym typeface="Wingdings" pitchFamily="2" charset="2"/>
              </a:rPr>
              <a:t>SIZE=LENGTH*TYPE</a:t>
            </a: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323850" y="727075"/>
            <a:ext cx="8424863" cy="4487863"/>
          </a:xfrm>
          <a:prstGeom prst="rect">
            <a:avLst/>
          </a:prstGeom>
          <a:noFill/>
          <a:ln w="9525">
            <a:noFill/>
            <a:miter lim="800000"/>
            <a:headEnd/>
            <a:tailEnd/>
          </a:ln>
        </p:spPr>
        <p:txBody>
          <a:bodyPr>
            <a:spAutoFit/>
          </a:bodyPr>
          <a:lstStyle/>
          <a:p>
            <a:pPr>
              <a:lnSpc>
                <a:spcPct val="85000"/>
              </a:lnSpc>
              <a:buClr>
                <a:schemeClr val="accent1"/>
              </a:buClr>
              <a:buSzPct val="70000"/>
              <a:buFont typeface="Wingdings" pitchFamily="2" charset="2"/>
              <a:buNone/>
            </a:pPr>
            <a:r>
              <a:rPr lang="zh-CN" altLang="en-US" sz="2400" dirty="0">
                <a:latin typeface="隶书" pitchFamily="49" charset="-122"/>
                <a:ea typeface="隶书" pitchFamily="49" charset="-122"/>
                <a:sym typeface="Wingdings" pitchFamily="2" charset="2"/>
              </a:rPr>
              <a:t>例：</a:t>
            </a:r>
            <a:r>
              <a:rPr lang="en-US" altLang="zh-CN" sz="2400" dirty="0">
                <a:latin typeface="隶书" pitchFamily="49" charset="-122"/>
                <a:ea typeface="隶书" pitchFamily="49" charset="-122"/>
                <a:sym typeface="Wingdings" pitchFamily="2" charset="2"/>
              </a:rPr>
              <a:t>MOV AX,</a:t>
            </a:r>
            <a:r>
              <a:rPr lang="en-US" altLang="zh-CN" sz="2400" dirty="0">
                <a:solidFill>
                  <a:srgbClr val="0000FF"/>
                </a:solidFill>
                <a:latin typeface="隶书" pitchFamily="49" charset="-122"/>
                <a:ea typeface="隶书" pitchFamily="49" charset="-122"/>
                <a:sym typeface="Wingdings" pitchFamily="2" charset="2"/>
              </a:rPr>
              <a:t>SEG</a:t>
            </a:r>
            <a:r>
              <a:rPr lang="en-US" altLang="zh-CN" sz="2400" dirty="0">
                <a:latin typeface="隶书" pitchFamily="49" charset="-122"/>
                <a:ea typeface="隶书" pitchFamily="49" charset="-122"/>
                <a:sym typeface="Wingdings" pitchFamily="2" charset="2"/>
              </a:rPr>
              <a:t> DAT  </a:t>
            </a:r>
            <a:r>
              <a:rPr lang="zh-CN" altLang="en-US" sz="2400" dirty="0">
                <a:latin typeface="隶书" pitchFamily="49" charset="-122"/>
                <a:ea typeface="隶书" pitchFamily="49" charset="-122"/>
                <a:sym typeface="Wingdings" pitchFamily="2" charset="2"/>
              </a:rPr>
              <a:t>；段基址</a:t>
            </a:r>
            <a:r>
              <a:rPr lang="en-US" altLang="zh-CN" sz="2400" dirty="0">
                <a:latin typeface="隶书" pitchFamily="49" charset="-122"/>
                <a:ea typeface="隶书" pitchFamily="49" charset="-122"/>
                <a:sym typeface="Wingdings" pitchFamily="2" charset="2"/>
              </a:rPr>
              <a:t>-&gt;AX</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    MOV SI,</a:t>
            </a:r>
            <a:r>
              <a:rPr lang="en-US" altLang="zh-CN" sz="2400" dirty="0">
                <a:solidFill>
                  <a:srgbClr val="0000FF"/>
                </a:solidFill>
                <a:latin typeface="隶书" pitchFamily="49" charset="-122"/>
                <a:ea typeface="隶书" pitchFamily="49" charset="-122"/>
                <a:sym typeface="Wingdings" pitchFamily="2" charset="2"/>
              </a:rPr>
              <a:t>OFFSET</a:t>
            </a:r>
            <a:r>
              <a:rPr lang="en-US" altLang="zh-CN" sz="2400" dirty="0">
                <a:latin typeface="隶书" pitchFamily="49" charset="-122"/>
                <a:ea typeface="隶书" pitchFamily="49" charset="-122"/>
                <a:sym typeface="Wingdings" pitchFamily="2" charset="2"/>
              </a:rPr>
              <a:t> DAT  </a:t>
            </a:r>
            <a:r>
              <a:rPr lang="zh-CN" altLang="en-US" sz="2400" dirty="0">
                <a:latin typeface="隶书" pitchFamily="49" charset="-122"/>
                <a:ea typeface="隶书" pitchFamily="49" charset="-122"/>
                <a:sym typeface="Wingdings" pitchFamily="2" charset="2"/>
              </a:rPr>
              <a:t>；偏移量</a:t>
            </a:r>
            <a:r>
              <a:rPr lang="en-US" altLang="zh-CN" sz="2400" dirty="0">
                <a:latin typeface="隶书" pitchFamily="49" charset="-122"/>
                <a:ea typeface="隶书" pitchFamily="49" charset="-122"/>
                <a:sym typeface="Wingdings" pitchFamily="2" charset="2"/>
              </a:rPr>
              <a:t>-&gt;SI,=LEA SI,DAT</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    V0 DB 10H DUP(0)</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    V1 DB ‘ABCDE’</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    V2 DW 1234H,5678H</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    V3 DD V2</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    V4 DW 20H DUP(0)</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    ……            </a:t>
            </a:r>
          </a:p>
          <a:p>
            <a:pPr>
              <a:lnSpc>
                <a:spcPct val="85000"/>
              </a:lnSpc>
              <a:buClr>
                <a:schemeClr val="accent1"/>
              </a:buClr>
              <a:buSzPct val="70000"/>
              <a:buFont typeface="Wingdings" pitchFamily="2" charset="2"/>
              <a:buNone/>
            </a:pPr>
            <a:endParaRPr lang="en-US" altLang="zh-CN" sz="2400" dirty="0">
              <a:latin typeface="隶书" pitchFamily="49" charset="-122"/>
              <a:ea typeface="隶书" pitchFamily="49" charset="-122"/>
              <a:sym typeface="Wingdings" pitchFamily="2" charset="2"/>
            </a:endParaRP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MOV BL,</a:t>
            </a:r>
            <a:r>
              <a:rPr lang="en-US" altLang="zh-CN" sz="2400" dirty="0">
                <a:solidFill>
                  <a:srgbClr val="0000FF"/>
                </a:solidFill>
                <a:latin typeface="隶书" pitchFamily="49" charset="-122"/>
                <a:ea typeface="隶书" pitchFamily="49" charset="-122"/>
                <a:sym typeface="Wingdings" pitchFamily="2" charset="2"/>
              </a:rPr>
              <a:t>LENGTH</a:t>
            </a:r>
            <a:r>
              <a:rPr lang="en-US" altLang="zh-CN" sz="2400" dirty="0">
                <a:latin typeface="隶书" pitchFamily="49" charset="-122"/>
                <a:ea typeface="隶书" pitchFamily="49" charset="-122"/>
                <a:sym typeface="Wingdings" pitchFamily="2" charset="2"/>
              </a:rPr>
              <a:t> V1 </a:t>
            </a:r>
            <a:r>
              <a:rPr lang="zh-CN" altLang="en-US" sz="2400" dirty="0">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BL=1</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MOV AL,</a:t>
            </a:r>
            <a:r>
              <a:rPr lang="en-US" altLang="zh-CN" sz="2400" dirty="0">
                <a:solidFill>
                  <a:srgbClr val="0000FF"/>
                </a:solidFill>
                <a:latin typeface="隶书" pitchFamily="49" charset="-122"/>
                <a:ea typeface="隶书" pitchFamily="49" charset="-122"/>
                <a:sym typeface="Wingdings" pitchFamily="2" charset="2"/>
              </a:rPr>
              <a:t>TYPE</a:t>
            </a:r>
            <a:r>
              <a:rPr lang="en-US" altLang="zh-CN" sz="2400" dirty="0">
                <a:latin typeface="隶书" pitchFamily="49" charset="-122"/>
                <a:ea typeface="隶书" pitchFamily="49" charset="-122"/>
                <a:sym typeface="Wingdings" pitchFamily="2" charset="2"/>
              </a:rPr>
              <a:t> V1 </a:t>
            </a:r>
            <a:r>
              <a:rPr lang="zh-CN" altLang="en-US" sz="2400" dirty="0">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AL=1         MOV CL,</a:t>
            </a:r>
            <a:r>
              <a:rPr lang="en-US" altLang="zh-CN" sz="2400" dirty="0">
                <a:solidFill>
                  <a:srgbClr val="0000FF"/>
                </a:solidFill>
                <a:latin typeface="隶书" pitchFamily="49" charset="-122"/>
                <a:ea typeface="隶书" pitchFamily="49" charset="-122"/>
                <a:sym typeface="Wingdings" pitchFamily="2" charset="2"/>
              </a:rPr>
              <a:t>LENGTH</a:t>
            </a:r>
            <a:r>
              <a:rPr lang="en-US" altLang="zh-CN" sz="2400" dirty="0">
                <a:latin typeface="隶书" pitchFamily="49" charset="-122"/>
                <a:ea typeface="隶书" pitchFamily="49" charset="-122"/>
                <a:sym typeface="Wingdings" pitchFamily="2" charset="2"/>
              </a:rPr>
              <a:t> V3 </a:t>
            </a:r>
            <a:r>
              <a:rPr lang="zh-CN" altLang="en-US" sz="2400" dirty="0">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CL=1</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MOV BL,</a:t>
            </a:r>
            <a:r>
              <a:rPr lang="en-US" altLang="zh-CN" sz="2400" dirty="0">
                <a:solidFill>
                  <a:srgbClr val="0000FF"/>
                </a:solidFill>
                <a:latin typeface="隶书" pitchFamily="49" charset="-122"/>
                <a:ea typeface="隶书" pitchFamily="49" charset="-122"/>
                <a:sym typeface="Wingdings" pitchFamily="2" charset="2"/>
              </a:rPr>
              <a:t>TYPE</a:t>
            </a:r>
            <a:r>
              <a:rPr lang="en-US" altLang="zh-CN" sz="2400" dirty="0">
                <a:latin typeface="隶书" pitchFamily="49" charset="-122"/>
                <a:ea typeface="隶书" pitchFamily="49" charset="-122"/>
                <a:sym typeface="Wingdings" pitchFamily="2" charset="2"/>
              </a:rPr>
              <a:t> V2 </a:t>
            </a:r>
            <a:r>
              <a:rPr lang="zh-CN" altLang="en-US" sz="2400" dirty="0">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BL=2         MOV AL,</a:t>
            </a:r>
            <a:r>
              <a:rPr lang="en-US" altLang="zh-CN" sz="2400" dirty="0">
                <a:solidFill>
                  <a:srgbClr val="0000FF"/>
                </a:solidFill>
                <a:latin typeface="隶书" pitchFamily="49" charset="-122"/>
                <a:ea typeface="隶书" pitchFamily="49" charset="-122"/>
                <a:sym typeface="Wingdings" pitchFamily="2" charset="2"/>
              </a:rPr>
              <a:t>SIZE</a:t>
            </a:r>
            <a:r>
              <a:rPr lang="en-US" altLang="zh-CN" sz="2400" dirty="0">
                <a:latin typeface="隶书" pitchFamily="49" charset="-122"/>
                <a:ea typeface="隶书" pitchFamily="49" charset="-122"/>
                <a:sym typeface="Wingdings" pitchFamily="2" charset="2"/>
              </a:rPr>
              <a:t> V0 </a:t>
            </a:r>
            <a:r>
              <a:rPr lang="zh-CN" altLang="en-US" sz="2400" dirty="0">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AL=10H</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MOV CL,</a:t>
            </a:r>
            <a:r>
              <a:rPr lang="en-US" altLang="zh-CN" sz="2400" dirty="0">
                <a:solidFill>
                  <a:srgbClr val="0000FF"/>
                </a:solidFill>
                <a:latin typeface="隶书" pitchFamily="49" charset="-122"/>
                <a:ea typeface="隶书" pitchFamily="49" charset="-122"/>
                <a:sym typeface="Wingdings" pitchFamily="2" charset="2"/>
              </a:rPr>
              <a:t>TYPE</a:t>
            </a:r>
            <a:r>
              <a:rPr lang="en-US" altLang="zh-CN" sz="2400" dirty="0">
                <a:latin typeface="隶书" pitchFamily="49" charset="-122"/>
                <a:ea typeface="隶书" pitchFamily="49" charset="-122"/>
                <a:sym typeface="Wingdings" pitchFamily="2" charset="2"/>
              </a:rPr>
              <a:t> V3 </a:t>
            </a:r>
            <a:r>
              <a:rPr lang="zh-CN" altLang="en-US" sz="2400" dirty="0">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CL=4         M0V BL,</a:t>
            </a:r>
            <a:r>
              <a:rPr lang="en-US" altLang="zh-CN" sz="2400" dirty="0">
                <a:solidFill>
                  <a:srgbClr val="0000FF"/>
                </a:solidFill>
                <a:latin typeface="隶书" pitchFamily="49" charset="-122"/>
                <a:ea typeface="隶书" pitchFamily="49" charset="-122"/>
                <a:sym typeface="Wingdings" pitchFamily="2" charset="2"/>
              </a:rPr>
              <a:t>SIZE</a:t>
            </a:r>
            <a:r>
              <a:rPr lang="en-US" altLang="zh-CN" sz="2400" dirty="0">
                <a:latin typeface="隶书" pitchFamily="49" charset="-122"/>
                <a:ea typeface="隶书" pitchFamily="49" charset="-122"/>
                <a:sym typeface="Wingdings" pitchFamily="2" charset="2"/>
              </a:rPr>
              <a:t> V2 </a:t>
            </a:r>
            <a:r>
              <a:rPr lang="zh-CN" altLang="en-US" sz="2400" dirty="0">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BL=2</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sym typeface="Wingdings" pitchFamily="2" charset="2"/>
              </a:rPr>
              <a:t>MOV AL,</a:t>
            </a:r>
            <a:r>
              <a:rPr lang="en-US" altLang="zh-CN" sz="2400" dirty="0">
                <a:solidFill>
                  <a:srgbClr val="0000FF"/>
                </a:solidFill>
                <a:latin typeface="隶书" pitchFamily="49" charset="-122"/>
                <a:ea typeface="隶书" pitchFamily="49" charset="-122"/>
                <a:sym typeface="Wingdings" pitchFamily="2" charset="2"/>
              </a:rPr>
              <a:t>LENGTH</a:t>
            </a:r>
            <a:r>
              <a:rPr lang="en-US" altLang="zh-CN" sz="2400" dirty="0">
                <a:latin typeface="隶书" pitchFamily="49" charset="-122"/>
                <a:ea typeface="隶书" pitchFamily="49" charset="-122"/>
                <a:sym typeface="Wingdings" pitchFamily="2" charset="2"/>
              </a:rPr>
              <a:t> VO </a:t>
            </a:r>
            <a:r>
              <a:rPr lang="zh-CN" altLang="en-US" sz="2400" dirty="0">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AL=10H     MOV CL,</a:t>
            </a:r>
            <a:r>
              <a:rPr lang="en-US" altLang="zh-CN" sz="2400" dirty="0">
                <a:solidFill>
                  <a:srgbClr val="0000FF"/>
                </a:solidFill>
                <a:latin typeface="隶书" pitchFamily="49" charset="-122"/>
                <a:ea typeface="隶书" pitchFamily="49" charset="-122"/>
                <a:sym typeface="Wingdings" pitchFamily="2" charset="2"/>
              </a:rPr>
              <a:t>SIZE</a:t>
            </a:r>
            <a:r>
              <a:rPr lang="en-US" altLang="zh-CN" sz="2400" dirty="0">
                <a:latin typeface="隶书" pitchFamily="49" charset="-122"/>
                <a:ea typeface="隶书" pitchFamily="49" charset="-122"/>
                <a:sym typeface="Wingdings" pitchFamily="2" charset="2"/>
              </a:rPr>
              <a:t> V4 </a:t>
            </a:r>
            <a:r>
              <a:rPr lang="zh-CN" altLang="en-US" sz="2400" dirty="0">
                <a:latin typeface="隶书" pitchFamily="49" charset="-122"/>
                <a:ea typeface="隶书" pitchFamily="49" charset="-122"/>
                <a:sym typeface="Wingdings" pitchFamily="2" charset="2"/>
              </a:rPr>
              <a:t>；</a:t>
            </a:r>
            <a:r>
              <a:rPr lang="en-US" altLang="zh-CN" sz="2400" dirty="0">
                <a:latin typeface="隶书" pitchFamily="49" charset="-122"/>
                <a:ea typeface="隶书" pitchFamily="49" charset="-122"/>
                <a:sym typeface="Wingdings" pitchFamily="2" charset="2"/>
              </a:rPr>
              <a:t>CL=40H</a:t>
            </a: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ChangeArrowheads="1"/>
          </p:cNvSpPr>
          <p:nvPr/>
        </p:nvSpPr>
        <p:spPr bwMode="auto">
          <a:xfrm>
            <a:off x="323850" y="746125"/>
            <a:ext cx="8424863" cy="4173538"/>
          </a:xfrm>
          <a:prstGeom prst="rect">
            <a:avLst/>
          </a:prstGeom>
          <a:noFill/>
          <a:ln w="9525">
            <a:noFill/>
            <a:miter lim="800000"/>
            <a:headEnd/>
            <a:tailEnd/>
          </a:ln>
          <a:effectLst/>
        </p:spPr>
        <p:txBody>
          <a:bodyPr>
            <a:spAutoFit/>
          </a:bodyPr>
          <a:lstStyle/>
          <a:p>
            <a:pPr marL="2146300" indent="-2146300">
              <a:lnSpc>
                <a:spcPct val="85000"/>
              </a:lnSpc>
              <a:buClr>
                <a:schemeClr val="accent1"/>
              </a:buClr>
              <a:buSzPct val="70000"/>
              <a:buFont typeface="Wingdings" pitchFamily="2" charset="2"/>
              <a:buNone/>
              <a:defRPr/>
            </a:pPr>
            <a:r>
              <a:rPr lang="en-US" altLang="zh-CN" sz="2400" dirty="0">
                <a:solidFill>
                  <a:srgbClr val="0000FF"/>
                </a:solidFill>
                <a:latin typeface="隶书" pitchFamily="49" charset="-122"/>
                <a:ea typeface="隶书" pitchFamily="49" charset="-122"/>
                <a:sym typeface="Wingdings" pitchFamily="2" charset="2"/>
              </a:rPr>
              <a:t></a:t>
            </a:r>
            <a:r>
              <a:rPr lang="zh-CN" altLang="en-US" sz="2400" dirty="0">
                <a:solidFill>
                  <a:srgbClr val="0000FF"/>
                </a:solidFill>
                <a:latin typeface="隶书" pitchFamily="49" charset="-122"/>
                <a:ea typeface="隶书" pitchFamily="49" charset="-122"/>
                <a:sym typeface="Wingdings" pitchFamily="2" charset="2"/>
              </a:rPr>
              <a:t>合成运算符</a:t>
            </a:r>
            <a:r>
              <a:rPr lang="zh-CN" altLang="en-US" sz="2400" dirty="0">
                <a:latin typeface="隶书" pitchFamily="49" charset="-122"/>
                <a:ea typeface="隶书" pitchFamily="49" charset="-122"/>
                <a:sym typeface="Wingdings" pitchFamily="2" charset="2"/>
              </a:rPr>
              <a:t>：又称属性修改运算符，可对变量、标号或内存操作数的类型进行修改。</a:t>
            </a:r>
            <a:endParaRPr lang="en-US" altLang="zh-CN" sz="2400" dirty="0">
              <a:latin typeface="隶书" pitchFamily="49" charset="-122"/>
              <a:ea typeface="隶书" pitchFamily="49" charset="-122"/>
              <a:sym typeface="Wingdings" pitchFamily="2" charset="2"/>
            </a:endParaRPr>
          </a:p>
          <a:p>
            <a:pPr marL="2146300" indent="-2146300">
              <a:lnSpc>
                <a:spcPct val="85000"/>
              </a:lnSpc>
              <a:buClr>
                <a:schemeClr val="accent1"/>
              </a:buClr>
              <a:buSzPct val="70000"/>
              <a:buFont typeface="Wingdings" pitchFamily="2" charset="2"/>
              <a:buNone/>
              <a:defRPr/>
            </a:pPr>
            <a:endParaRPr lang="zh-CN" altLang="en-US" sz="2400" dirty="0">
              <a:latin typeface="隶书" pitchFamily="49" charset="-122"/>
              <a:ea typeface="隶书" pitchFamily="49" charset="-122"/>
              <a:sym typeface="Wingdings" pitchFamily="2" charset="2"/>
            </a:endParaRPr>
          </a:p>
          <a:p>
            <a:pPr marL="1073150" indent="-1073150">
              <a:lnSpc>
                <a:spcPct val="85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PTR</a:t>
            </a:r>
            <a:r>
              <a:rPr lang="zh-CN" altLang="en-US" sz="2400" dirty="0">
                <a:latin typeface="隶书" pitchFamily="49" charset="-122"/>
                <a:ea typeface="隶书" pitchFamily="49" charset="-122"/>
                <a:sym typeface="Wingdings" pitchFamily="2" charset="2"/>
              </a:rPr>
              <a:t>：指定地址</a:t>
            </a:r>
            <a:r>
              <a:rPr lang="zh-CN" altLang="en-US" sz="2400" dirty="0" smtClean="0">
                <a:latin typeface="隶书" pitchFamily="49" charset="-122"/>
                <a:ea typeface="隶书" pitchFamily="49" charset="-122"/>
                <a:sym typeface="Wingdings" pitchFamily="2" charset="2"/>
              </a:rPr>
              <a:t>表达式</a:t>
            </a:r>
            <a:r>
              <a:rPr lang="zh-CN" altLang="en-US" sz="2400" dirty="0">
                <a:latin typeface="隶书" pitchFamily="49" charset="-122"/>
                <a:ea typeface="隶书" pitchFamily="49" charset="-122"/>
                <a:sym typeface="Wingdings" pitchFamily="2" charset="2"/>
              </a:rPr>
              <a:t>为</a:t>
            </a:r>
            <a:r>
              <a:rPr lang="zh-CN" altLang="en-US" sz="2400" dirty="0" smtClean="0">
                <a:latin typeface="隶书" pitchFamily="49" charset="-122"/>
                <a:ea typeface="隶书" pitchFamily="49" charset="-122"/>
                <a:sym typeface="Wingdings" pitchFamily="2" charset="2"/>
              </a:rPr>
              <a:t>确定</a:t>
            </a:r>
            <a:r>
              <a:rPr lang="zh-CN" altLang="en-US" sz="2400" dirty="0">
                <a:latin typeface="隶书" pitchFamily="49" charset="-122"/>
                <a:ea typeface="隶书" pitchFamily="49" charset="-122"/>
                <a:sym typeface="Wingdings" pitchFamily="2" charset="2"/>
              </a:rPr>
              <a:t>的存储单元类型</a:t>
            </a:r>
            <a:r>
              <a:rPr lang="en-US" altLang="zh-CN" sz="2400" dirty="0">
                <a:latin typeface="隶书" pitchFamily="49" charset="-122"/>
                <a:ea typeface="隶书" pitchFamily="49" charset="-122"/>
                <a:sym typeface="Wingdings" pitchFamily="2" charset="2"/>
              </a:rPr>
              <a:t>(BYTE</a:t>
            </a:r>
            <a:r>
              <a:rPr lang="zh-CN" altLang="en-US" sz="2400" dirty="0">
                <a:latin typeface="隶书" pitchFamily="49" charset="-122"/>
                <a:ea typeface="隶书" pitchFamily="49" charset="-122"/>
                <a:sym typeface="Wingdings" pitchFamily="2" charset="2"/>
              </a:rPr>
              <a:t>：字节；</a:t>
            </a:r>
            <a:r>
              <a:rPr lang="en-US" altLang="zh-CN" sz="2400" dirty="0">
                <a:latin typeface="隶书" pitchFamily="49" charset="-122"/>
                <a:ea typeface="隶书" pitchFamily="49" charset="-122"/>
                <a:sym typeface="Wingdings" pitchFamily="2" charset="2"/>
              </a:rPr>
              <a:t>WORD</a:t>
            </a:r>
            <a:r>
              <a:rPr lang="zh-CN" altLang="en-US" sz="2400" dirty="0">
                <a:latin typeface="隶书" pitchFamily="49" charset="-122"/>
                <a:ea typeface="隶书" pitchFamily="49" charset="-122"/>
                <a:sym typeface="Wingdings" pitchFamily="2" charset="2"/>
              </a:rPr>
              <a:t>：字；</a:t>
            </a:r>
            <a:r>
              <a:rPr lang="en-US" altLang="zh-CN" sz="2400" dirty="0">
                <a:latin typeface="隶书" pitchFamily="49" charset="-122"/>
                <a:ea typeface="隶书" pitchFamily="49" charset="-122"/>
                <a:sym typeface="Wingdings" pitchFamily="2" charset="2"/>
              </a:rPr>
              <a:t>DWORD</a:t>
            </a:r>
            <a:r>
              <a:rPr lang="zh-CN" altLang="en-US" sz="2400" dirty="0">
                <a:latin typeface="隶书" pitchFamily="49" charset="-122"/>
                <a:ea typeface="隶书" pitchFamily="49" charset="-122"/>
                <a:sym typeface="Wingdings" pitchFamily="2" charset="2"/>
              </a:rPr>
              <a:t>：双字；</a:t>
            </a:r>
            <a:r>
              <a:rPr lang="en-US" altLang="zh-CN" sz="2400" dirty="0">
                <a:latin typeface="隶书" pitchFamily="49" charset="-122"/>
                <a:ea typeface="隶书" pitchFamily="49" charset="-122"/>
                <a:sym typeface="Wingdings" pitchFamily="2" charset="2"/>
              </a:rPr>
              <a:t>NEAR</a:t>
            </a:r>
            <a:r>
              <a:rPr lang="zh-CN" altLang="en-US" sz="2400" dirty="0">
                <a:latin typeface="隶书" pitchFamily="49" charset="-122"/>
                <a:ea typeface="隶书" pitchFamily="49" charset="-122"/>
                <a:sym typeface="Wingdings" pitchFamily="2" charset="2"/>
              </a:rPr>
              <a:t>：近；</a:t>
            </a:r>
            <a:r>
              <a:rPr lang="en-US" altLang="zh-CN" sz="2400" dirty="0">
                <a:latin typeface="隶书" pitchFamily="49" charset="-122"/>
                <a:ea typeface="隶书" pitchFamily="49" charset="-122"/>
                <a:sym typeface="Wingdings" pitchFamily="2" charset="2"/>
              </a:rPr>
              <a:t>FAR</a:t>
            </a:r>
            <a:r>
              <a:rPr lang="zh-CN" altLang="en-US" sz="2400" dirty="0">
                <a:latin typeface="隶书" pitchFamily="49" charset="-122"/>
                <a:ea typeface="隶书" pitchFamily="49" charset="-122"/>
                <a:sym typeface="Wingdings" pitchFamily="2" charset="2"/>
              </a:rPr>
              <a:t>：远</a:t>
            </a:r>
            <a:r>
              <a:rPr lang="en-US" altLang="zh-CN" sz="2400" dirty="0">
                <a:latin typeface="隶书" pitchFamily="49" charset="-122"/>
                <a:ea typeface="隶书" pitchFamily="49" charset="-122"/>
                <a:sym typeface="Wingdings" pitchFamily="2" charset="2"/>
              </a:rPr>
              <a:t>)</a:t>
            </a:r>
          </a:p>
          <a:p>
            <a:pPr>
              <a:lnSpc>
                <a:spcPct val="85000"/>
              </a:lnSpc>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a:t>
            </a:r>
            <a:r>
              <a:rPr lang="zh-CN" altLang="en-US" sz="2400" dirty="0">
                <a:latin typeface="隶书" pitchFamily="49" charset="-122"/>
                <a:ea typeface="隶书" pitchFamily="49" charset="-122"/>
                <a:sym typeface="Wingdings" pitchFamily="2" charset="2"/>
              </a:rPr>
              <a:t>格式：</a:t>
            </a:r>
            <a:r>
              <a:rPr lang="zh-CN" altLang="en-US" sz="2400" dirty="0">
                <a:solidFill>
                  <a:srgbClr val="CC3300"/>
                </a:solidFill>
                <a:latin typeface="隶书" pitchFamily="49" charset="-122"/>
                <a:ea typeface="隶书" pitchFamily="49" charset="-122"/>
                <a:sym typeface="Wingdings" pitchFamily="2" charset="2"/>
              </a:rPr>
              <a:t>类型  </a:t>
            </a:r>
            <a:r>
              <a:rPr lang="en-US" altLang="zh-CN" sz="2400" dirty="0">
                <a:solidFill>
                  <a:srgbClr val="CC3300"/>
                </a:solidFill>
                <a:latin typeface="隶书" pitchFamily="49" charset="-122"/>
                <a:ea typeface="隶书" pitchFamily="49" charset="-122"/>
                <a:sym typeface="Wingdings" pitchFamily="2" charset="2"/>
              </a:rPr>
              <a:t>PTR  </a:t>
            </a:r>
            <a:r>
              <a:rPr lang="zh-CN" altLang="en-US" sz="2400" dirty="0">
                <a:solidFill>
                  <a:srgbClr val="CC3300"/>
                </a:solidFill>
                <a:latin typeface="隶书" pitchFamily="49" charset="-122"/>
                <a:ea typeface="隶书" pitchFamily="49" charset="-122"/>
                <a:sym typeface="Wingdings" pitchFamily="2" charset="2"/>
              </a:rPr>
              <a:t>地址表达式</a:t>
            </a:r>
            <a:endParaRPr lang="en-US" altLang="zh-CN" sz="2400" dirty="0">
              <a:solidFill>
                <a:srgbClr val="CC3300"/>
              </a:solidFill>
              <a:latin typeface="隶书" pitchFamily="49" charset="-122"/>
              <a:ea typeface="隶书" pitchFamily="49" charset="-122"/>
              <a:sym typeface="Wingdings" pitchFamily="2" charset="2"/>
            </a:endParaRPr>
          </a:p>
          <a:p>
            <a:pPr>
              <a:lnSpc>
                <a:spcPct val="85000"/>
              </a:lnSpc>
              <a:buClr>
                <a:schemeClr val="accent1"/>
              </a:buClr>
              <a:buSzPct val="70000"/>
              <a:buFont typeface="Wingdings" pitchFamily="2" charset="2"/>
              <a:buNone/>
              <a:defRPr/>
            </a:pPr>
            <a:endParaRPr lang="zh-CN" altLang="en-US" sz="2400" b="1" dirty="0">
              <a:solidFill>
                <a:srgbClr val="CC3300"/>
              </a:solidFill>
              <a:effectLst>
                <a:outerShdw blurRad="38100" dist="38100" dir="2700000" algn="tl">
                  <a:srgbClr val="C0C0C0"/>
                </a:outerShdw>
              </a:effectLst>
              <a:latin typeface="隶书" pitchFamily="49" charset="-122"/>
              <a:ea typeface="隶书" pitchFamily="49" charset="-122"/>
              <a:sym typeface="Wingdings" pitchFamily="2" charset="2"/>
            </a:endParaRPr>
          </a:p>
          <a:p>
            <a:pPr marL="1166813" indent="-1166813">
              <a:lnSpc>
                <a:spcPct val="85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THIS</a:t>
            </a:r>
            <a:r>
              <a:rPr lang="zh-CN" altLang="en-US" sz="2400" dirty="0">
                <a:latin typeface="隶书" pitchFamily="49" charset="-122"/>
                <a:ea typeface="隶书" pitchFamily="49" charset="-122"/>
                <a:sym typeface="Wingdings" pitchFamily="2" charset="2"/>
              </a:rPr>
              <a:t>：把指定的类型属性赋给当前的存储单元，其他属性不变。</a:t>
            </a:r>
          </a:p>
          <a:p>
            <a:pPr>
              <a:lnSpc>
                <a:spcPct val="85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格式：</a:t>
            </a:r>
            <a:r>
              <a:rPr lang="en-US" altLang="zh-CN" sz="2400" dirty="0">
                <a:solidFill>
                  <a:srgbClr val="CC3300"/>
                </a:solidFill>
                <a:latin typeface="隶书" pitchFamily="49" charset="-122"/>
                <a:ea typeface="隶书" pitchFamily="49" charset="-122"/>
                <a:sym typeface="Wingdings" pitchFamily="2" charset="2"/>
              </a:rPr>
              <a:t>THIS  </a:t>
            </a:r>
            <a:r>
              <a:rPr lang="zh-CN" altLang="en-US" sz="2400" dirty="0">
                <a:solidFill>
                  <a:srgbClr val="CC3300"/>
                </a:solidFill>
                <a:latin typeface="隶书" pitchFamily="49" charset="-122"/>
                <a:ea typeface="隶书" pitchFamily="49" charset="-122"/>
                <a:sym typeface="Wingdings" pitchFamily="2" charset="2"/>
              </a:rPr>
              <a:t>类型</a:t>
            </a:r>
            <a:endParaRPr lang="en-US" altLang="zh-CN" sz="2400" dirty="0">
              <a:solidFill>
                <a:srgbClr val="CC3300"/>
              </a:solidFill>
              <a:latin typeface="隶书" pitchFamily="49" charset="-122"/>
              <a:ea typeface="隶书" pitchFamily="49" charset="-122"/>
              <a:sym typeface="Wingdings" pitchFamily="2" charset="2"/>
            </a:endParaRPr>
          </a:p>
          <a:p>
            <a:pPr>
              <a:lnSpc>
                <a:spcPct val="85000"/>
              </a:lnSpc>
              <a:buClr>
                <a:schemeClr val="accent1"/>
              </a:buClr>
              <a:buSzPct val="70000"/>
              <a:buFont typeface="Wingdings" pitchFamily="2" charset="2"/>
              <a:buNone/>
              <a:defRPr/>
            </a:pPr>
            <a:endParaRPr lang="en-US" altLang="zh-CN" sz="2400" dirty="0">
              <a:solidFill>
                <a:srgbClr val="CC3300"/>
              </a:solidFill>
              <a:latin typeface="隶书" pitchFamily="49" charset="-122"/>
              <a:ea typeface="隶书" pitchFamily="49" charset="-122"/>
              <a:sym typeface="Wingdings" pitchFamily="2" charset="2"/>
            </a:endParaRPr>
          </a:p>
          <a:p>
            <a:pPr>
              <a:lnSpc>
                <a:spcPct val="85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SHORT</a:t>
            </a:r>
            <a:r>
              <a:rPr lang="zh-CN" altLang="en-US" sz="2400" dirty="0">
                <a:latin typeface="隶书" pitchFamily="49" charset="-122"/>
                <a:ea typeface="隶书" pitchFamily="49" charset="-122"/>
                <a:sym typeface="Wingdings" pitchFamily="2" charset="2"/>
              </a:rPr>
              <a:t>：指定一个标号的类型为短标号，即该标号到调用该标号指令的距离为</a:t>
            </a:r>
            <a:r>
              <a:rPr lang="en-US" altLang="zh-CN" sz="2400" dirty="0">
                <a:latin typeface="隶书" pitchFamily="49" charset="-122"/>
                <a:ea typeface="隶书" pitchFamily="49" charset="-122"/>
                <a:sym typeface="Wingdings" pitchFamily="2" charset="2"/>
              </a:rPr>
              <a:t>-128</a:t>
            </a:r>
            <a:r>
              <a:rPr lang="en-US" altLang="zh-CN" sz="2400" dirty="0">
                <a:latin typeface="Arial" pitchFamily="34" charset="0"/>
                <a:ea typeface="隶书" pitchFamily="49" charset="-122"/>
                <a:cs typeface="Arial" pitchFamily="34" charset="0"/>
                <a:sym typeface="Wingdings" pitchFamily="2" charset="2"/>
              </a:rPr>
              <a:t>~</a:t>
            </a:r>
            <a:r>
              <a:rPr lang="en-US" altLang="zh-CN" sz="2400" dirty="0">
                <a:latin typeface="隶书" pitchFamily="49" charset="-122"/>
                <a:ea typeface="隶书" pitchFamily="49" charset="-122"/>
                <a:cs typeface="Arial" pitchFamily="34" charset="0"/>
                <a:sym typeface="Wingdings" pitchFamily="2" charset="2"/>
              </a:rPr>
              <a:t>+127</a:t>
            </a:r>
            <a:r>
              <a:rPr lang="zh-CN" altLang="en-US" sz="2400" dirty="0">
                <a:latin typeface="Arial" pitchFamily="34" charset="0"/>
                <a:ea typeface="隶书" pitchFamily="49" charset="-122"/>
                <a:cs typeface="Arial" pitchFamily="34" charset="0"/>
                <a:sym typeface="Wingdings" pitchFamily="2" charset="2"/>
              </a:rPr>
              <a:t>之间</a:t>
            </a: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ChangeArrowheads="1"/>
          </p:cNvSpPr>
          <p:nvPr/>
        </p:nvSpPr>
        <p:spPr bwMode="auto">
          <a:xfrm>
            <a:off x="500063" y="785813"/>
            <a:ext cx="8135937" cy="5163467"/>
          </a:xfrm>
          <a:prstGeom prst="rect">
            <a:avLst/>
          </a:prstGeom>
          <a:noFill/>
          <a:ln w="9525">
            <a:noFill/>
            <a:miter lim="800000"/>
            <a:headEnd/>
            <a:tailEnd/>
          </a:ln>
          <a:effectLst/>
        </p:spPr>
        <p:txBody>
          <a:bodyPr/>
          <a:lstStyle/>
          <a:p>
            <a:pPr marL="901700" indent="-901700">
              <a:spcBef>
                <a:spcPct val="20000"/>
              </a:spcBef>
              <a:buClr>
                <a:schemeClr val="tx2"/>
              </a:buClr>
              <a:defRPr/>
            </a:pPr>
            <a:r>
              <a:rPr lang="zh-CN" altLang="en-US" sz="3600" b="1" dirty="0">
                <a:solidFill>
                  <a:srgbClr val="0000FF"/>
                </a:solidFill>
                <a:effectLst>
                  <a:outerShdw blurRad="38100" dist="38100" dir="2700000" algn="tl">
                    <a:srgbClr val="C0C0C0"/>
                  </a:outerShdw>
                </a:effectLst>
                <a:latin typeface="隶书" pitchFamily="49" charset="-122"/>
                <a:ea typeface="隶书" pitchFamily="49" charset="-122"/>
              </a:rPr>
              <a:t>汇编语言</a:t>
            </a:r>
            <a:r>
              <a:rPr lang="zh-CN" altLang="en-US" sz="3600" b="1" dirty="0" smtClean="0">
                <a:solidFill>
                  <a:srgbClr val="0000FF"/>
                </a:solidFill>
                <a:effectLst>
                  <a:outerShdw blurRad="38100" dist="38100" dir="2700000" algn="tl">
                    <a:srgbClr val="C0C0C0"/>
                  </a:outerShdw>
                </a:effectLst>
                <a:latin typeface="隶书" pitchFamily="49" charset="-122"/>
                <a:ea typeface="隶书" pitchFamily="49" charset="-122"/>
              </a:rPr>
              <a:t>：</a:t>
            </a:r>
            <a:endParaRPr lang="en-US" altLang="zh-CN" sz="3600" b="1" dirty="0" smtClean="0">
              <a:solidFill>
                <a:srgbClr val="0000FF"/>
              </a:solidFill>
              <a:effectLst>
                <a:outerShdw blurRad="38100" dist="38100" dir="2700000" algn="tl">
                  <a:srgbClr val="C0C0C0"/>
                </a:outerShdw>
              </a:effectLst>
              <a:latin typeface="隶书" pitchFamily="49" charset="-122"/>
              <a:ea typeface="隶书" pitchFamily="49" charset="-122"/>
            </a:endParaRPr>
          </a:p>
          <a:p>
            <a:pPr marL="901700" indent="-901700">
              <a:spcBef>
                <a:spcPct val="20000"/>
              </a:spcBef>
              <a:buClr>
                <a:schemeClr val="tx2"/>
              </a:buClr>
              <a:defRPr/>
            </a:pPr>
            <a:endParaRPr lang="zh-CN" altLang="en-US" sz="3600" b="1" dirty="0">
              <a:solidFill>
                <a:srgbClr val="0000FF"/>
              </a:solidFill>
              <a:effectLst>
                <a:outerShdw blurRad="38100" dist="38100" dir="2700000" algn="tl">
                  <a:srgbClr val="C0C0C0"/>
                </a:outerShdw>
              </a:effectLst>
              <a:latin typeface="隶书" pitchFamily="49" charset="-122"/>
              <a:ea typeface="隶书" pitchFamily="49" charset="-122"/>
            </a:endParaRPr>
          </a:p>
          <a:p>
            <a:pPr marL="901700" indent="-901700">
              <a:spcBef>
                <a:spcPct val="20000"/>
              </a:spcBef>
              <a:buClr>
                <a:schemeClr val="tx2"/>
              </a:buClr>
              <a:defRPr/>
            </a:pPr>
            <a:r>
              <a:rPr lang="zh-CN" altLang="en-US" sz="2400" dirty="0">
                <a:solidFill>
                  <a:srgbClr val="0000FF"/>
                </a:solidFill>
                <a:latin typeface="隶书" pitchFamily="49" charset="-122"/>
                <a:ea typeface="隶书" pitchFamily="49" charset="-122"/>
              </a:rPr>
              <a:t>特点：</a:t>
            </a:r>
            <a:r>
              <a:rPr lang="zh-CN" altLang="en-US" sz="2400" dirty="0">
                <a:latin typeface="隶书" pitchFamily="49" charset="-122"/>
                <a:ea typeface="隶书" pitchFamily="49" charset="-122"/>
              </a:rPr>
              <a:t>一种介于机器语言和高级语言之间的计算机编程语言。</a:t>
            </a:r>
          </a:p>
          <a:p>
            <a:pPr marL="901700" indent="-901700">
              <a:defRPr/>
            </a:pPr>
            <a:endParaRPr lang="en-US" altLang="zh-CN" sz="2400" dirty="0">
              <a:solidFill>
                <a:srgbClr val="0000FF"/>
              </a:solidFill>
              <a:latin typeface="隶书" pitchFamily="49" charset="-122"/>
              <a:ea typeface="隶书" pitchFamily="49" charset="-122"/>
            </a:endParaRPr>
          </a:p>
          <a:p>
            <a:pPr marL="901700" indent="-901700">
              <a:defRPr/>
            </a:pPr>
            <a:r>
              <a:rPr lang="zh-CN" altLang="en-US" sz="2400" dirty="0">
                <a:solidFill>
                  <a:srgbClr val="0000FF"/>
                </a:solidFill>
                <a:latin typeface="隶书" pitchFamily="49" charset="-122"/>
                <a:ea typeface="隶书" pitchFamily="49" charset="-122"/>
              </a:rPr>
              <a:t>优点：</a:t>
            </a:r>
            <a:r>
              <a:rPr lang="zh-CN" altLang="en-US" sz="2400" dirty="0">
                <a:latin typeface="隶书" pitchFamily="49" charset="-122"/>
                <a:ea typeface="隶书" pitchFamily="49" charset="-122"/>
              </a:rPr>
              <a:t>程序生成的目的代码精简，占用内存少，执行速度快。</a:t>
            </a:r>
          </a:p>
          <a:p>
            <a:pPr marL="901700" indent="-901700">
              <a:defRPr/>
            </a:pPr>
            <a:endParaRPr lang="en-US" altLang="zh-CN" sz="2400" dirty="0">
              <a:solidFill>
                <a:srgbClr val="0000FF"/>
              </a:solidFill>
              <a:latin typeface="隶书" pitchFamily="49" charset="-122"/>
              <a:ea typeface="隶书" pitchFamily="49" charset="-122"/>
            </a:endParaRPr>
          </a:p>
          <a:p>
            <a:pPr marL="901700" indent="-901700">
              <a:defRPr/>
            </a:pPr>
            <a:r>
              <a:rPr lang="zh-CN" altLang="en-US" sz="2400" dirty="0">
                <a:solidFill>
                  <a:srgbClr val="0000FF"/>
                </a:solidFill>
                <a:latin typeface="隶书" pitchFamily="49" charset="-122"/>
                <a:ea typeface="隶书" pitchFamily="49" charset="-122"/>
              </a:rPr>
              <a:t>缺点：</a:t>
            </a:r>
            <a:r>
              <a:rPr lang="zh-CN" altLang="en-US" sz="2400" dirty="0">
                <a:latin typeface="隶书" pitchFamily="49" charset="-122"/>
                <a:ea typeface="隶书" pitchFamily="49" charset="-122"/>
              </a:rPr>
              <a:t>程序不直观，编程难度大，容易出错，程序设计和调试的时间较长，可移植性较差。</a:t>
            </a:r>
            <a:endParaRPr lang="en-US" altLang="zh-CN" sz="2400" dirty="0">
              <a:latin typeface="隶书" pitchFamily="49" charset="-122"/>
              <a:ea typeface="隶书" pitchFamily="49" charset="-122"/>
            </a:endParaRPr>
          </a:p>
          <a:p>
            <a:pPr marL="901700" indent="-901700">
              <a:defRPr/>
            </a:pPr>
            <a:endParaRPr lang="zh-CN" altLang="en-US" sz="2400" dirty="0">
              <a:latin typeface="隶书" pitchFamily="49" charset="-122"/>
              <a:ea typeface="隶书" pitchFamily="49" charset="-122"/>
            </a:endParaRPr>
          </a:p>
          <a:p>
            <a:pPr marL="901700" indent="-901700">
              <a:defRPr/>
            </a:pPr>
            <a:r>
              <a:rPr lang="zh-CN" altLang="en-US" sz="2400" dirty="0">
                <a:solidFill>
                  <a:srgbClr val="0000FF"/>
                </a:solidFill>
                <a:latin typeface="隶书" pitchFamily="49" charset="-122"/>
                <a:ea typeface="隶书" pitchFamily="49" charset="-122"/>
              </a:rPr>
              <a:t>用途：</a:t>
            </a:r>
            <a:r>
              <a:rPr lang="zh-CN" altLang="en-US" sz="2400" dirty="0">
                <a:latin typeface="隶书" pitchFamily="49" charset="-122"/>
                <a:ea typeface="隶书" pitchFamily="49" charset="-122"/>
              </a:rPr>
              <a:t>主要用于一些对内存容量和速度要求比较高的编程场合，如：系统软件、实时控制软件、</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接口驱动程序等。</a:t>
            </a:r>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23850" y="485775"/>
            <a:ext cx="8424863" cy="5429250"/>
          </a:xfrm>
          <a:prstGeom prst="rect">
            <a:avLst/>
          </a:prstGeom>
          <a:noFill/>
          <a:ln w="9525">
            <a:noFill/>
            <a:miter lim="800000"/>
            <a:headEnd/>
            <a:tailEnd/>
          </a:ln>
        </p:spPr>
        <p:txBody>
          <a:bodyPr>
            <a:spAutoFit/>
          </a:bodyPr>
          <a:lstStyle/>
          <a:p>
            <a:pPr>
              <a:lnSpc>
                <a:spcPct val="85000"/>
              </a:lnSpc>
              <a:buClr>
                <a:schemeClr val="accent1"/>
              </a:buClr>
              <a:buSzPct val="70000"/>
              <a:buFont typeface="Wingdings" pitchFamily="2" charset="2"/>
              <a:buNone/>
            </a:pPr>
            <a:r>
              <a:rPr lang="zh-CN" altLang="en-US" sz="2400" dirty="0">
                <a:solidFill>
                  <a:srgbClr val="0000FF"/>
                </a:solidFill>
                <a:latin typeface="隶书" pitchFamily="49" charset="-122"/>
                <a:ea typeface="隶书" pitchFamily="49" charset="-122"/>
              </a:rPr>
              <a:t>例</a:t>
            </a:r>
            <a:r>
              <a:rPr lang="en-US" altLang="zh-CN" sz="2400" dirty="0">
                <a:solidFill>
                  <a:srgbClr val="0000FF"/>
                </a:solidFill>
                <a:latin typeface="隶书" pitchFamily="49" charset="-122"/>
                <a:ea typeface="隶书" pitchFamily="49" charset="-122"/>
              </a:rPr>
              <a:t>1</a:t>
            </a:r>
            <a:r>
              <a:rPr lang="zh-CN" altLang="en-US" sz="2400" dirty="0">
                <a:solidFill>
                  <a:srgbClr val="0000FF"/>
                </a:solidFill>
                <a:latin typeface="隶书" pitchFamily="49" charset="-122"/>
                <a:ea typeface="隶书" pitchFamily="49" charset="-122"/>
              </a:rPr>
              <a:t>：</a:t>
            </a:r>
          </a:p>
          <a:p>
            <a:pPr>
              <a:lnSpc>
                <a:spcPct val="85000"/>
              </a:lnSpc>
              <a:buClr>
                <a:schemeClr val="accent1"/>
              </a:buClr>
              <a:buSzPct val="70000"/>
              <a:buFont typeface="Wingdings" pitchFamily="2" charset="2"/>
              <a:buNone/>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INC </a:t>
            </a:r>
            <a:r>
              <a:rPr lang="en-US" altLang="zh-CN" sz="2400" dirty="0">
                <a:solidFill>
                  <a:srgbClr val="0000FF"/>
                </a:solidFill>
                <a:latin typeface="隶书" pitchFamily="49" charset="-122"/>
                <a:ea typeface="隶书" pitchFamily="49" charset="-122"/>
              </a:rPr>
              <a:t>BYTE</a:t>
            </a: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PTR</a:t>
            </a:r>
            <a:r>
              <a:rPr lang="en-US" altLang="zh-CN" sz="2400" dirty="0">
                <a:latin typeface="隶书" pitchFamily="49" charset="-122"/>
                <a:ea typeface="隶书" pitchFamily="49" charset="-122"/>
              </a:rPr>
              <a:t>[BX]</a:t>
            </a:r>
            <a:r>
              <a:rPr lang="zh-CN" altLang="en-US" sz="2400" dirty="0">
                <a:latin typeface="隶书" pitchFamily="49" charset="-122"/>
                <a:ea typeface="隶书" pitchFamily="49" charset="-122"/>
              </a:rPr>
              <a:t>；一</a:t>
            </a:r>
            <a:r>
              <a:rPr lang="zh-CN" altLang="en-US" sz="2400" dirty="0" smtClean="0">
                <a:latin typeface="隶书" pitchFamily="49" charset="-122"/>
                <a:ea typeface="隶书" pitchFamily="49" charset="-122"/>
              </a:rPr>
              <a:t>个字节单元</a:t>
            </a:r>
            <a:r>
              <a:rPr lang="zh-CN" altLang="en-US" sz="2400" dirty="0">
                <a:latin typeface="隶书" pitchFamily="49" charset="-122"/>
                <a:ea typeface="隶书" pitchFamily="49" charset="-122"/>
              </a:rPr>
              <a:t>内容增一</a:t>
            </a:r>
          </a:p>
          <a:p>
            <a:pPr>
              <a:lnSpc>
                <a:spcPct val="85000"/>
              </a:lnSpc>
              <a:buClr>
                <a:schemeClr val="accent1"/>
              </a:buClr>
              <a:buSzPct val="70000"/>
              <a:buFont typeface="Wingdings" pitchFamily="2" charset="2"/>
              <a:buNone/>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SUB </a:t>
            </a:r>
            <a:r>
              <a:rPr lang="en-US" altLang="zh-CN" sz="2400" dirty="0">
                <a:solidFill>
                  <a:srgbClr val="0000FF"/>
                </a:solidFill>
                <a:latin typeface="隶书" pitchFamily="49" charset="-122"/>
                <a:ea typeface="隶书" pitchFamily="49" charset="-122"/>
              </a:rPr>
              <a:t>WORD</a:t>
            </a: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PTR</a:t>
            </a:r>
            <a:r>
              <a:rPr lang="en-US" altLang="zh-CN" sz="2400" dirty="0">
                <a:latin typeface="隶书" pitchFamily="49" charset="-122"/>
                <a:ea typeface="隶书" pitchFamily="49" charset="-122"/>
              </a:rPr>
              <a:t>[SI],30H</a:t>
            </a:r>
            <a:r>
              <a:rPr lang="zh-CN" altLang="en-US" sz="2400" dirty="0">
                <a:latin typeface="隶书" pitchFamily="49" charset="-122"/>
                <a:ea typeface="隶书" pitchFamily="49" charset="-122"/>
              </a:rPr>
              <a:t>；一个字单元内容减</a:t>
            </a:r>
            <a:r>
              <a:rPr lang="en-US" altLang="zh-CN" sz="2400" dirty="0">
                <a:latin typeface="隶书" pitchFamily="49" charset="-122"/>
                <a:ea typeface="隶书" pitchFamily="49" charset="-122"/>
              </a:rPr>
              <a:t>0030H</a:t>
            </a:r>
            <a:r>
              <a:rPr lang="zh-CN" altLang="en-US" sz="2400" dirty="0">
                <a:latin typeface="隶书" pitchFamily="49" charset="-122"/>
                <a:ea typeface="隶书" pitchFamily="49" charset="-122"/>
              </a:rPr>
              <a:t>并保存结果</a:t>
            </a:r>
          </a:p>
          <a:p>
            <a:pPr>
              <a:lnSpc>
                <a:spcPct val="85000"/>
              </a:lnSpc>
              <a:buClr>
                <a:schemeClr val="accent1"/>
              </a:buClr>
              <a:buSzPct val="70000"/>
              <a:buFont typeface="Wingdings" pitchFamily="2" charset="2"/>
              <a:buNone/>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JMP </a:t>
            </a:r>
            <a:r>
              <a:rPr lang="en-US" altLang="zh-CN" sz="2400" dirty="0">
                <a:solidFill>
                  <a:srgbClr val="0000FF"/>
                </a:solidFill>
                <a:latin typeface="隶书" pitchFamily="49" charset="-122"/>
                <a:ea typeface="隶书" pitchFamily="49" charset="-122"/>
              </a:rPr>
              <a:t>FAR PTR </a:t>
            </a:r>
            <a:r>
              <a:rPr lang="en-US" altLang="zh-CN" sz="2400" dirty="0" err="1">
                <a:latin typeface="隶书" pitchFamily="49" charset="-122"/>
                <a:ea typeface="隶书" pitchFamily="49" charset="-122"/>
              </a:rPr>
              <a:t>SUBl</a:t>
            </a:r>
            <a:r>
              <a:rPr lang="zh-CN" altLang="en-US" sz="2400" dirty="0">
                <a:latin typeface="隶书" pitchFamily="49" charset="-122"/>
                <a:ea typeface="隶书" pitchFamily="49" charset="-122"/>
              </a:rPr>
              <a:t>；跳转到其它段中的</a:t>
            </a:r>
            <a:r>
              <a:rPr lang="en-US" altLang="zh-CN" sz="2400" dirty="0">
                <a:latin typeface="隶书" pitchFamily="49" charset="-122"/>
                <a:ea typeface="隶书" pitchFamily="49" charset="-122"/>
              </a:rPr>
              <a:t>SUB1</a:t>
            </a:r>
            <a:r>
              <a:rPr lang="zh-CN" altLang="en-US" sz="2400" dirty="0">
                <a:latin typeface="隶书" pitchFamily="49" charset="-122"/>
                <a:ea typeface="隶书" pitchFamily="49" charset="-122"/>
              </a:rPr>
              <a:t>处</a:t>
            </a:r>
          </a:p>
          <a:p>
            <a:pPr>
              <a:lnSpc>
                <a:spcPct val="85000"/>
              </a:lnSpc>
              <a:buClr>
                <a:schemeClr val="accent1"/>
              </a:buClr>
              <a:buSzPct val="70000"/>
              <a:buFont typeface="Wingdings" pitchFamily="2" charset="2"/>
              <a:buNone/>
            </a:pPr>
            <a:endParaRPr lang="en-US" altLang="zh-CN" sz="2400" dirty="0">
              <a:latin typeface="隶书" pitchFamily="49" charset="-122"/>
              <a:ea typeface="隶书" pitchFamily="49" charset="-122"/>
            </a:endParaRPr>
          </a:p>
          <a:p>
            <a:pPr>
              <a:lnSpc>
                <a:spcPct val="85000"/>
              </a:lnSpc>
              <a:buClr>
                <a:schemeClr val="accent1"/>
              </a:buClr>
              <a:buSzPct val="70000"/>
              <a:buFont typeface="Wingdings" pitchFamily="2" charset="2"/>
              <a:buNone/>
            </a:pPr>
            <a:r>
              <a:rPr lang="zh-CN" altLang="en-US" sz="2400" dirty="0">
                <a:solidFill>
                  <a:srgbClr val="0000FF"/>
                </a:solidFill>
                <a:latin typeface="隶书" pitchFamily="49" charset="-122"/>
                <a:ea typeface="隶书" pitchFamily="49" charset="-122"/>
              </a:rPr>
              <a:t>例</a:t>
            </a:r>
            <a:r>
              <a:rPr lang="en-US" altLang="zh-CN" sz="2400" dirty="0">
                <a:solidFill>
                  <a:srgbClr val="0000FF"/>
                </a:solidFill>
                <a:latin typeface="隶书" pitchFamily="49" charset="-122"/>
                <a:ea typeface="隶书" pitchFamily="49" charset="-122"/>
              </a:rPr>
              <a:t>2:</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rPr>
              <a:t>    DA_BYTE </a:t>
            </a:r>
            <a:r>
              <a:rPr lang="en-US" altLang="zh-CN" sz="2400" dirty="0">
                <a:solidFill>
                  <a:srgbClr val="0000FF"/>
                </a:solidFill>
                <a:latin typeface="隶书" pitchFamily="49" charset="-122"/>
                <a:ea typeface="隶书" pitchFamily="49" charset="-122"/>
              </a:rPr>
              <a:t>EQU</a:t>
            </a: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THIS</a:t>
            </a:r>
            <a:r>
              <a:rPr lang="en-US" altLang="zh-CN" sz="2400" dirty="0">
                <a:latin typeface="隶书" pitchFamily="49" charset="-122"/>
                <a:ea typeface="隶书" pitchFamily="49" charset="-122"/>
              </a:rPr>
              <a:t> BYTE</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DA_BYTE</a:t>
            </a:r>
            <a:r>
              <a:rPr lang="zh-CN" altLang="en-US" sz="2400" dirty="0">
                <a:latin typeface="隶书" pitchFamily="49" charset="-122"/>
                <a:ea typeface="隶书" pitchFamily="49" charset="-122"/>
              </a:rPr>
              <a:t>为字节变量</a:t>
            </a:r>
          </a:p>
          <a:p>
            <a:pPr>
              <a:lnSpc>
                <a:spcPct val="85000"/>
              </a:lnSpc>
              <a:buClr>
                <a:schemeClr val="accent1"/>
              </a:buClr>
              <a:buSzPct val="70000"/>
              <a:buFont typeface="Wingdings" pitchFamily="2" charset="2"/>
              <a:buNone/>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DA_WORD DW 20H DUP(0)</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DA_WORD</a:t>
            </a:r>
            <a:r>
              <a:rPr lang="zh-CN" altLang="en-US" sz="2400" dirty="0">
                <a:latin typeface="隶书" pitchFamily="49" charset="-122"/>
                <a:ea typeface="隶书" pitchFamily="49" charset="-122"/>
              </a:rPr>
              <a:t>占</a:t>
            </a:r>
            <a:r>
              <a:rPr lang="en-US" altLang="zh-CN" sz="2400" dirty="0">
                <a:latin typeface="隶书" pitchFamily="49" charset="-122"/>
                <a:ea typeface="隶书" pitchFamily="49" charset="-122"/>
              </a:rPr>
              <a:t>32</a:t>
            </a:r>
            <a:r>
              <a:rPr lang="zh-CN" altLang="en-US" sz="2400" dirty="0">
                <a:latin typeface="隶书" pitchFamily="49" charset="-122"/>
                <a:ea typeface="隶书" pitchFamily="49" charset="-122"/>
              </a:rPr>
              <a:t>个字单元</a:t>
            </a:r>
            <a:r>
              <a:rPr lang="en-US" altLang="zh-CN" sz="2400" dirty="0">
                <a:latin typeface="隶书" pitchFamily="49" charset="-122"/>
                <a:ea typeface="隶书" pitchFamily="49" charset="-122"/>
              </a:rPr>
              <a:t>(64</a:t>
            </a:r>
            <a:r>
              <a:rPr lang="zh-CN" altLang="en-US" sz="2400" dirty="0">
                <a:latin typeface="隶书" pitchFamily="49" charset="-122"/>
                <a:ea typeface="隶书" pitchFamily="49" charset="-122"/>
              </a:rPr>
              <a:t>个字节</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且消零。按字节访问时使用标号</a:t>
            </a:r>
            <a:r>
              <a:rPr lang="en-US" altLang="zh-CN" sz="2400" dirty="0">
                <a:latin typeface="隶书" pitchFamily="49" charset="-122"/>
                <a:ea typeface="隶书" pitchFamily="49" charset="-122"/>
              </a:rPr>
              <a:t>DA_BYTE</a:t>
            </a:r>
            <a:r>
              <a:rPr lang="zh-CN" altLang="en-US" sz="2400" dirty="0">
                <a:latin typeface="隶书" pitchFamily="49" charset="-122"/>
                <a:ea typeface="隶书" pitchFamily="49" charset="-122"/>
              </a:rPr>
              <a:t>，按字访问则用标号</a:t>
            </a:r>
            <a:r>
              <a:rPr lang="en-US" altLang="zh-CN" sz="2400" dirty="0">
                <a:latin typeface="隶书" pitchFamily="49" charset="-122"/>
                <a:ea typeface="隶书" pitchFamily="49" charset="-122"/>
              </a:rPr>
              <a:t>DA_WORD</a:t>
            </a:r>
            <a:r>
              <a:rPr lang="zh-CN" altLang="en-US" sz="2400" dirty="0">
                <a:latin typeface="隶书" pitchFamily="49" charset="-122"/>
                <a:ea typeface="隶书" pitchFamily="49" charset="-122"/>
              </a:rPr>
              <a:t>。</a:t>
            </a:r>
          </a:p>
          <a:p>
            <a:pPr>
              <a:lnSpc>
                <a:spcPct val="85000"/>
              </a:lnSpc>
              <a:buClr>
                <a:schemeClr val="accent1"/>
              </a:buClr>
              <a:buSzPct val="70000"/>
              <a:buFont typeface="Wingdings" pitchFamily="2" charset="2"/>
              <a:buNone/>
            </a:pPr>
            <a:endParaRPr lang="en-US" altLang="zh-CN" sz="2400" dirty="0">
              <a:latin typeface="隶书" pitchFamily="49" charset="-122"/>
              <a:ea typeface="隶书" pitchFamily="49" charset="-122"/>
            </a:endParaRPr>
          </a:p>
          <a:p>
            <a:pPr>
              <a:lnSpc>
                <a:spcPct val="85000"/>
              </a:lnSpc>
              <a:buClr>
                <a:schemeClr val="accent1"/>
              </a:buClr>
              <a:buSzPct val="70000"/>
              <a:buFont typeface="Wingdings" pitchFamily="2" charset="2"/>
              <a:buNone/>
            </a:pPr>
            <a:r>
              <a:rPr lang="zh-CN" altLang="en-US" sz="2400" dirty="0">
                <a:solidFill>
                  <a:srgbClr val="0000FF"/>
                </a:solidFill>
                <a:latin typeface="隶书" pitchFamily="49" charset="-122"/>
                <a:ea typeface="隶书" pitchFamily="49" charset="-122"/>
              </a:rPr>
              <a:t>例</a:t>
            </a:r>
            <a:r>
              <a:rPr lang="en-US" altLang="zh-CN" sz="2400" dirty="0">
                <a:solidFill>
                  <a:srgbClr val="0000FF"/>
                </a:solidFill>
                <a:latin typeface="隶书" pitchFamily="49" charset="-122"/>
                <a:ea typeface="隶书" pitchFamily="49" charset="-122"/>
              </a:rPr>
              <a:t>3:</a:t>
            </a:r>
          </a:p>
          <a:p>
            <a:pPr>
              <a:lnSpc>
                <a:spcPct val="85000"/>
              </a:lnSpc>
              <a:buClr>
                <a:schemeClr val="accent1"/>
              </a:buClr>
              <a:buSzPct val="70000"/>
              <a:buFont typeface="Wingdings" pitchFamily="2" charset="2"/>
              <a:buNone/>
            </a:pPr>
            <a:r>
              <a:rPr lang="en-US" altLang="zh-CN" sz="2400" dirty="0">
                <a:latin typeface="隶书" pitchFamily="49" charset="-122"/>
                <a:ea typeface="隶书" pitchFamily="49" charset="-122"/>
              </a:rPr>
              <a:t>    JUMP_FAR </a:t>
            </a:r>
            <a:r>
              <a:rPr lang="en-US" altLang="zh-CN" sz="2400" dirty="0">
                <a:solidFill>
                  <a:srgbClr val="0000FF"/>
                </a:solidFill>
                <a:latin typeface="隶书" pitchFamily="49" charset="-122"/>
                <a:ea typeface="隶书" pitchFamily="49" charset="-122"/>
              </a:rPr>
              <a:t>EQU</a:t>
            </a: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THIS</a:t>
            </a:r>
            <a:r>
              <a:rPr lang="en-US" altLang="zh-CN" sz="2400" dirty="0">
                <a:latin typeface="隶书" pitchFamily="49" charset="-122"/>
                <a:ea typeface="隶书" pitchFamily="49" charset="-122"/>
              </a:rPr>
              <a:t> FAR  </a:t>
            </a:r>
            <a:r>
              <a:rPr lang="zh-CN" altLang="en-US" sz="2400" dirty="0">
                <a:latin typeface="隶书" pitchFamily="49" charset="-122"/>
                <a:ea typeface="隶书" pitchFamily="49" charset="-122"/>
              </a:rPr>
              <a:t>；定义</a:t>
            </a:r>
            <a:r>
              <a:rPr lang="en-US" altLang="zh-CN" sz="2400" dirty="0">
                <a:latin typeface="隶书" pitchFamily="49" charset="-122"/>
                <a:ea typeface="隶书" pitchFamily="49" charset="-122"/>
              </a:rPr>
              <a:t>JUMP_FAR</a:t>
            </a:r>
            <a:r>
              <a:rPr lang="zh-CN" altLang="en-US" sz="2400" dirty="0">
                <a:latin typeface="隶书" pitchFamily="49" charset="-122"/>
                <a:ea typeface="隶书" pitchFamily="49" charset="-122"/>
              </a:rPr>
              <a:t>为远标号</a:t>
            </a:r>
          </a:p>
          <a:p>
            <a:pPr>
              <a:lnSpc>
                <a:spcPct val="85000"/>
              </a:lnSpc>
              <a:buClr>
                <a:schemeClr val="accent1"/>
              </a:buClr>
              <a:buSzPct val="70000"/>
              <a:buFont typeface="Wingdings" pitchFamily="2" charset="2"/>
              <a:buNone/>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JUMP_NEAR</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MOV AL,30H </a:t>
            </a:r>
            <a:r>
              <a:rPr lang="zh-CN" altLang="en-US" sz="2400" dirty="0">
                <a:latin typeface="隶书" pitchFamily="49" charset="-122"/>
                <a:ea typeface="隶书" pitchFamily="49" charset="-122"/>
              </a:rPr>
              <a:t>；标号</a:t>
            </a:r>
            <a:r>
              <a:rPr lang="en-US" altLang="zh-CN" sz="2400" dirty="0">
                <a:latin typeface="隶书" pitchFamily="49" charset="-122"/>
                <a:ea typeface="隶书" pitchFamily="49" charset="-122"/>
              </a:rPr>
              <a:t>JUMP_NEAR</a:t>
            </a:r>
            <a:r>
              <a:rPr lang="zh-CN" altLang="en-US" sz="2400" dirty="0">
                <a:latin typeface="隶书" pitchFamily="49" charset="-122"/>
                <a:ea typeface="隶书" pitchFamily="49" charset="-122"/>
              </a:rPr>
              <a:t>为近标号。当段内调用时，使用标号</a:t>
            </a:r>
            <a:r>
              <a:rPr lang="en-US" altLang="zh-CN" sz="2400" dirty="0">
                <a:latin typeface="隶书" pitchFamily="49" charset="-122"/>
                <a:ea typeface="隶书" pitchFamily="49" charset="-122"/>
              </a:rPr>
              <a:t>JUMP_NEAR</a:t>
            </a:r>
            <a:r>
              <a:rPr lang="zh-CN" altLang="en-US" sz="2400" dirty="0">
                <a:latin typeface="隶书" pitchFamily="49" charset="-122"/>
                <a:ea typeface="隶书" pitchFamily="49" charset="-122"/>
              </a:rPr>
              <a:t>，当从另一个代码段调用时，使用标号</a:t>
            </a:r>
            <a:r>
              <a:rPr lang="en-US" altLang="zh-CN" sz="2400" dirty="0">
                <a:latin typeface="隶书" pitchFamily="49" charset="-122"/>
                <a:ea typeface="隶书" pitchFamily="49" charset="-122"/>
              </a:rPr>
              <a:t>JUMP_FAR</a:t>
            </a:r>
            <a:r>
              <a:rPr lang="zh-CN" altLang="en-US" sz="2400" dirty="0">
                <a:latin typeface="隶书" pitchFamily="49" charset="-122"/>
                <a:ea typeface="隶书" pitchFamily="49" charset="-122"/>
              </a:rPr>
              <a:t>。</a:t>
            </a:r>
          </a:p>
        </p:txBody>
      </p:sp>
    </p:spTree>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8" name="Rectangle 4"/>
          <p:cNvSpPr>
            <a:spLocks noChangeArrowheads="1"/>
          </p:cNvSpPr>
          <p:nvPr/>
        </p:nvSpPr>
        <p:spPr bwMode="auto">
          <a:xfrm>
            <a:off x="323850" y="188913"/>
            <a:ext cx="8424863" cy="5262562"/>
          </a:xfrm>
          <a:prstGeom prst="rect">
            <a:avLst/>
          </a:prstGeom>
          <a:noFill/>
          <a:ln w="9525">
            <a:noFill/>
            <a:miter lim="800000"/>
            <a:headEnd/>
            <a:tailEnd/>
          </a:ln>
          <a:effectLst/>
        </p:spPr>
        <p:txBody>
          <a:bodyPr>
            <a:spAutoFit/>
          </a:bodyPr>
          <a:lstStyle/>
          <a:p>
            <a:pPr>
              <a:buClr>
                <a:schemeClr val="accent1"/>
              </a:buClr>
              <a:buSzPct val="70000"/>
              <a:buFont typeface="Wingdings" pitchFamily="2" charset="2"/>
              <a:buNone/>
              <a:defRPr/>
            </a:pPr>
            <a:r>
              <a:rPr lang="en-US" altLang="zh-CN" sz="2400" dirty="0">
                <a:solidFill>
                  <a:srgbClr val="0000FF"/>
                </a:solidFill>
                <a:latin typeface="隶书" pitchFamily="49" charset="-122"/>
                <a:ea typeface="隶书" pitchFamily="49" charset="-122"/>
                <a:sym typeface="Wingdings" pitchFamily="2" charset="2"/>
              </a:rPr>
              <a:t></a:t>
            </a:r>
            <a:r>
              <a:rPr lang="zh-CN" altLang="en-US" sz="2400" dirty="0">
                <a:solidFill>
                  <a:srgbClr val="0000FF"/>
                </a:solidFill>
                <a:latin typeface="隶书" pitchFamily="49" charset="-122"/>
                <a:ea typeface="隶书" pitchFamily="49" charset="-122"/>
                <a:sym typeface="Wingdings" pitchFamily="2" charset="2"/>
              </a:rPr>
              <a:t>其它运算符</a:t>
            </a:r>
            <a:r>
              <a:rPr lang="zh-CN" altLang="en-US" sz="2400" dirty="0">
                <a:latin typeface="隶书" pitchFamily="49" charset="-122"/>
                <a:ea typeface="隶书" pitchFamily="49" charset="-122"/>
                <a:sym typeface="Wingdings" pitchFamily="2" charset="2"/>
              </a:rPr>
              <a:t>：</a:t>
            </a:r>
          </a:p>
          <a:p>
            <a:pPr>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方括号</a:t>
            </a:r>
            <a:r>
              <a:rPr lang="zh-CN" altLang="en-US" sz="2400" dirty="0">
                <a:latin typeface="Arial"/>
                <a:ea typeface="隶书" pitchFamily="49" charset="-122"/>
                <a:sym typeface="Wingdings" pitchFamily="2" charset="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t>
            </a:r>
            <a:r>
              <a:rPr lang="en-US" altLang="zh-CN" sz="2400" dirty="0">
                <a:latin typeface="Arial"/>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：对于操作数在存储器中，用方括号表示存储器偏移地址。</a:t>
            </a:r>
          </a:p>
          <a:p>
            <a:pPr>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段超越运算符</a:t>
            </a:r>
            <a:r>
              <a:rPr lang="zh-CN" altLang="en-US" sz="2400" dirty="0">
                <a:latin typeface="Arial"/>
                <a:ea typeface="隶书" pitchFamily="49" charset="-122"/>
                <a:sym typeface="Wingdings" pitchFamily="2" charset="2"/>
              </a:rPr>
              <a:t>“</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t>
            </a:r>
            <a:r>
              <a:rPr lang="zh-CN" altLang="en-US" sz="2400" dirty="0">
                <a:latin typeface="Arial"/>
                <a:ea typeface="隶书" pitchFamily="49" charset="-122"/>
                <a:sym typeface="Wingdings" pitchFamily="2" charset="2"/>
              </a:rPr>
              <a:t>”</a:t>
            </a:r>
            <a:r>
              <a:rPr lang="zh-CN" altLang="en-US" sz="2400" dirty="0">
                <a:latin typeface="隶书" pitchFamily="49" charset="-122"/>
                <a:ea typeface="隶书" pitchFamily="49" charset="-122"/>
                <a:sym typeface="Wingdings" pitchFamily="2" charset="2"/>
              </a:rPr>
              <a:t>：跟在段寄存器后，用于指定存储器操作数的段属性。</a:t>
            </a:r>
          </a:p>
          <a:p>
            <a:pPr>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HIGH</a:t>
            </a:r>
            <a:r>
              <a:rPr lang="zh-CN" altLang="en-US" sz="2400" dirty="0">
                <a:latin typeface="隶书" pitchFamily="49" charset="-122"/>
                <a:ea typeface="隶书" pitchFamily="49" charset="-122"/>
                <a:sym typeface="Wingdings" pitchFamily="2" charset="2"/>
              </a:rPr>
              <a:t>和</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LOW</a:t>
            </a:r>
            <a:r>
              <a:rPr lang="zh-CN" altLang="en-US" sz="2400" dirty="0">
                <a:latin typeface="隶书" pitchFamily="49" charset="-122"/>
                <a:ea typeface="隶书" pitchFamily="49" charset="-122"/>
                <a:sym typeface="Wingdings" pitchFamily="2" charset="2"/>
              </a:rPr>
              <a:t>：分别得到一个数值或地址表达式的高位和低位字节。</a:t>
            </a:r>
          </a:p>
          <a:p>
            <a:pPr>
              <a:buClr>
                <a:schemeClr val="accent1"/>
              </a:buClr>
              <a:buSzPct val="70000"/>
              <a:buFont typeface="Wingdings" pitchFamily="2" charset="2"/>
              <a:buNone/>
              <a:defRPr/>
            </a:pPr>
            <a:r>
              <a:rPr lang="zh-CN" altLang="en-US" sz="2400" dirty="0">
                <a:solidFill>
                  <a:srgbClr val="0000FF"/>
                </a:solidFill>
                <a:latin typeface="隶书" pitchFamily="49" charset="-122"/>
                <a:ea typeface="隶书" pitchFamily="49" charset="-122"/>
                <a:sym typeface="Wingdings" pitchFamily="2" charset="2"/>
              </a:rPr>
              <a:t>例：</a:t>
            </a:r>
          </a:p>
          <a:p>
            <a:pPr>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en-US" altLang="zh-CN" sz="2400" dirty="0">
                <a:latin typeface="隶书" pitchFamily="49" charset="-122"/>
                <a:ea typeface="隶书" pitchFamily="49" charset="-122"/>
                <a:sym typeface="Wingdings" pitchFamily="2" charset="2"/>
              </a:rPr>
              <a:t>MOV CL,[BX]</a:t>
            </a:r>
          </a:p>
          <a:p>
            <a:pPr>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MOV AL,[SI+5]</a:t>
            </a:r>
          </a:p>
          <a:p>
            <a:pPr>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MOV BX,ES:[DX]</a:t>
            </a:r>
          </a:p>
          <a:p>
            <a:pPr>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SUB DS:[BP+2],CX</a:t>
            </a:r>
          </a:p>
          <a:p>
            <a:pPr>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MOV AL,</a:t>
            </a:r>
            <a:r>
              <a:rPr lang="en-US" altLang="zh-CN" sz="2400" dirty="0">
                <a:solidFill>
                  <a:srgbClr val="0000FF"/>
                </a:solidFill>
                <a:latin typeface="隶书" pitchFamily="49" charset="-122"/>
                <a:ea typeface="隶书" pitchFamily="49" charset="-122"/>
                <a:sym typeface="Wingdings" pitchFamily="2" charset="2"/>
              </a:rPr>
              <a:t>LOW</a:t>
            </a:r>
            <a:r>
              <a:rPr lang="en-US" altLang="zh-CN" sz="2400" dirty="0">
                <a:latin typeface="隶书" pitchFamily="49" charset="-122"/>
                <a:ea typeface="隶书" pitchFamily="49" charset="-122"/>
                <a:sym typeface="Wingdings" pitchFamily="2" charset="2"/>
              </a:rPr>
              <a:t> DATA </a:t>
            </a:r>
            <a:r>
              <a:rPr lang="zh-CN" altLang="en-US" sz="2400" dirty="0" smtClean="0">
                <a:latin typeface="隶书" pitchFamily="49" charset="-122"/>
                <a:ea typeface="隶书" pitchFamily="49" charset="-122"/>
                <a:sym typeface="Wingdings" pitchFamily="2" charset="2"/>
              </a:rPr>
              <a:t>；低字节</a:t>
            </a:r>
            <a:r>
              <a:rPr lang="en-US" altLang="zh-CN" sz="2400" dirty="0" smtClean="0">
                <a:latin typeface="隶书" pitchFamily="49" charset="-122"/>
                <a:ea typeface="隶书" pitchFamily="49" charset="-122"/>
                <a:sym typeface="Wingdings" pitchFamily="2" charset="2"/>
              </a:rPr>
              <a:t>-&gt;</a:t>
            </a:r>
            <a:r>
              <a:rPr lang="en-US" altLang="zh-CN" sz="2400" dirty="0">
                <a:latin typeface="隶书" pitchFamily="49" charset="-122"/>
                <a:ea typeface="隶书" pitchFamily="49" charset="-122"/>
                <a:sym typeface="Wingdings" pitchFamily="2" charset="2"/>
              </a:rPr>
              <a:t>AL</a:t>
            </a:r>
          </a:p>
          <a:p>
            <a:pPr>
              <a:buClr>
                <a:schemeClr val="accent1"/>
              </a:buClr>
              <a:buSzPct val="70000"/>
              <a:buFont typeface="Wingdings" pitchFamily="2" charset="2"/>
              <a:buNone/>
              <a:defRPr/>
            </a:pPr>
            <a:r>
              <a:rPr lang="en-US" altLang="zh-CN" sz="2400" dirty="0">
                <a:latin typeface="隶书" pitchFamily="49" charset="-122"/>
                <a:ea typeface="隶书" pitchFamily="49" charset="-122"/>
                <a:sym typeface="Wingdings" pitchFamily="2" charset="2"/>
              </a:rPr>
              <a:t>    MOV AH,</a:t>
            </a:r>
            <a:r>
              <a:rPr lang="en-US" altLang="zh-CN" sz="2400" dirty="0">
                <a:solidFill>
                  <a:srgbClr val="0000FF"/>
                </a:solidFill>
                <a:latin typeface="隶书" pitchFamily="49" charset="-122"/>
                <a:ea typeface="隶书" pitchFamily="49" charset="-122"/>
                <a:sym typeface="Wingdings" pitchFamily="2" charset="2"/>
              </a:rPr>
              <a:t>HIGH</a:t>
            </a:r>
            <a:r>
              <a:rPr lang="en-US" altLang="zh-CN" sz="2400" dirty="0">
                <a:latin typeface="隶书" pitchFamily="49" charset="-122"/>
                <a:ea typeface="隶书" pitchFamily="49" charset="-122"/>
                <a:sym typeface="Wingdings" pitchFamily="2" charset="2"/>
              </a:rPr>
              <a:t> DATA</a:t>
            </a:r>
            <a:r>
              <a:rPr lang="zh-CN" altLang="en-US" sz="2400" dirty="0" smtClean="0">
                <a:latin typeface="隶书" pitchFamily="49" charset="-122"/>
                <a:ea typeface="隶书" pitchFamily="49" charset="-122"/>
                <a:sym typeface="Wingdings" pitchFamily="2" charset="2"/>
              </a:rPr>
              <a:t>；高字节</a:t>
            </a:r>
            <a:r>
              <a:rPr lang="en-US" altLang="zh-CN" sz="2400" dirty="0" smtClean="0">
                <a:latin typeface="隶书" pitchFamily="49" charset="-122"/>
                <a:ea typeface="隶书" pitchFamily="49" charset="-122"/>
                <a:sym typeface="Wingdings" pitchFamily="2" charset="2"/>
              </a:rPr>
              <a:t>-&gt;</a:t>
            </a:r>
            <a:r>
              <a:rPr lang="en-US" altLang="zh-CN" sz="2400" dirty="0">
                <a:latin typeface="隶书" pitchFamily="49" charset="-122"/>
                <a:ea typeface="隶书" pitchFamily="49" charset="-122"/>
                <a:sym typeface="Wingdings" pitchFamily="2" charset="2"/>
              </a:rPr>
              <a:t>AH</a:t>
            </a:r>
            <a:endParaRPr lang="en-US" altLang="zh-CN" sz="24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ChangeArrowheads="1"/>
          </p:cNvSpPr>
          <p:nvPr/>
        </p:nvSpPr>
        <p:spPr bwMode="auto">
          <a:xfrm>
            <a:off x="2971800" y="90488"/>
            <a:ext cx="3040063" cy="530225"/>
          </a:xfrm>
          <a:prstGeom prst="rect">
            <a:avLst/>
          </a:prstGeom>
          <a:noFill/>
          <a:ln w="9525">
            <a:noFill/>
            <a:miter lim="800000"/>
            <a:headEnd/>
            <a:tailEnd/>
          </a:ln>
          <a:effectLst/>
        </p:spPr>
        <p:txBody>
          <a:bodyPr wrap="none">
            <a:spAutoFit/>
          </a:bodyPr>
          <a:lstStyle/>
          <a:p>
            <a:pPr>
              <a:lnSpc>
                <a:spcPct val="90000"/>
              </a:lnSpc>
              <a:spcBef>
                <a:spcPct val="20000"/>
              </a:spcBef>
              <a:buClr>
                <a:schemeClr val="accent1"/>
              </a:buClr>
              <a:buSzPct val="85000"/>
              <a:buFont typeface="Wingdings" pitchFamily="2" charset="2"/>
              <a:buNone/>
              <a:defRPr/>
            </a:pPr>
            <a:r>
              <a:rPr lang="zh-CN" altLang="en-US" sz="3200" b="1" u="sng">
                <a:effectLst>
                  <a:outerShdw blurRad="38100" dist="38100" dir="2700000" algn="tl">
                    <a:srgbClr val="C0C0C0"/>
                  </a:outerShdw>
                </a:effectLst>
                <a:latin typeface="隶书" pitchFamily="49" charset="-122"/>
                <a:ea typeface="隶书" pitchFamily="49" charset="-122"/>
              </a:rPr>
              <a:t>运算符的优先级</a:t>
            </a:r>
          </a:p>
        </p:txBody>
      </p:sp>
      <p:sp>
        <p:nvSpPr>
          <p:cNvPr id="24579" name="Rectangle 6"/>
          <p:cNvSpPr>
            <a:spLocks noChangeArrowheads="1"/>
          </p:cNvSpPr>
          <p:nvPr/>
        </p:nvSpPr>
        <p:spPr bwMode="auto">
          <a:xfrm>
            <a:off x="1187450" y="620713"/>
            <a:ext cx="7416800" cy="5256212"/>
          </a:xfrm>
          <a:prstGeom prst="rect">
            <a:avLst/>
          </a:prstGeom>
          <a:noFill/>
          <a:ln w="9525">
            <a:noFill/>
            <a:miter lim="800000"/>
            <a:headEnd/>
            <a:tailEnd/>
          </a:ln>
        </p:spPr>
        <p:txBody>
          <a:bodyPr/>
          <a:lstStyle/>
          <a:p>
            <a:pPr marL="342900" indent="-342900">
              <a:spcBef>
                <a:spcPct val="20000"/>
              </a:spcBef>
              <a:buClr>
                <a:schemeClr val="tx2"/>
              </a:buClr>
            </a:pPr>
            <a:r>
              <a:rPr lang="zh-CN" altLang="en-US" sz="2200">
                <a:latin typeface="隶书" pitchFamily="49" charset="-122"/>
                <a:ea typeface="隶书" pitchFamily="49" charset="-122"/>
              </a:rPr>
              <a:t>优先级             符号</a:t>
            </a:r>
          </a:p>
          <a:p>
            <a:pPr marL="342900" indent="-342900">
              <a:spcBef>
                <a:spcPct val="20000"/>
              </a:spcBef>
              <a:buClr>
                <a:schemeClr val="tx2"/>
              </a:buClr>
            </a:pPr>
            <a:r>
              <a:rPr lang="zh-CN" altLang="en-US" sz="2200">
                <a:latin typeface="隶书" pitchFamily="49" charset="-122"/>
                <a:ea typeface="隶书" pitchFamily="49" charset="-122"/>
              </a:rPr>
              <a:t>  </a:t>
            </a:r>
            <a:r>
              <a:rPr lang="en-US" altLang="zh-CN" sz="2200">
                <a:latin typeface="隶书" pitchFamily="49" charset="-122"/>
                <a:ea typeface="隶书" pitchFamily="49" charset="-122"/>
              </a:rPr>
              <a:t>1          LENGTH,SIZE,WIDTH,MASK,( ),[ ],&lt; &gt;</a:t>
            </a:r>
          </a:p>
          <a:p>
            <a:pPr marL="342900" indent="-342900">
              <a:spcBef>
                <a:spcPct val="20000"/>
              </a:spcBef>
              <a:buClr>
                <a:schemeClr val="tx2"/>
              </a:buClr>
            </a:pPr>
            <a:r>
              <a:rPr lang="en-US" altLang="zh-CN" sz="2200">
                <a:latin typeface="隶书" pitchFamily="49" charset="-122"/>
                <a:ea typeface="隶书" pitchFamily="49" charset="-122"/>
              </a:rPr>
              <a:t>  2          .(</a:t>
            </a:r>
            <a:r>
              <a:rPr lang="zh-CN" altLang="en-US" sz="2200">
                <a:latin typeface="隶书" pitchFamily="49" charset="-122"/>
                <a:ea typeface="隶书" pitchFamily="49" charset="-122"/>
              </a:rPr>
              <a:t>结构变量名后面的运算符</a:t>
            </a:r>
            <a:r>
              <a:rPr lang="en-US" altLang="zh-CN" sz="2200">
                <a:latin typeface="隶书" pitchFamily="49" charset="-122"/>
                <a:ea typeface="隶书" pitchFamily="49" charset="-122"/>
              </a:rPr>
              <a:t>)</a:t>
            </a:r>
          </a:p>
          <a:p>
            <a:pPr marL="342900" indent="-342900">
              <a:spcBef>
                <a:spcPct val="20000"/>
              </a:spcBef>
              <a:buClr>
                <a:schemeClr val="tx2"/>
              </a:buClr>
            </a:pPr>
            <a:r>
              <a:rPr lang="en-US" altLang="zh-CN" sz="2200">
                <a:latin typeface="隶书" pitchFamily="49" charset="-122"/>
                <a:ea typeface="隶书" pitchFamily="49" charset="-122"/>
              </a:rPr>
              <a:t>  3          :(</a:t>
            </a:r>
            <a:r>
              <a:rPr lang="zh-CN" altLang="en-US" sz="2200">
                <a:latin typeface="隶书" pitchFamily="49" charset="-122"/>
                <a:ea typeface="隶书" pitchFamily="49" charset="-122"/>
              </a:rPr>
              <a:t>段超越运算符</a:t>
            </a:r>
            <a:r>
              <a:rPr lang="en-US" altLang="zh-CN" sz="2200">
                <a:latin typeface="隶书" pitchFamily="49" charset="-122"/>
                <a:ea typeface="隶书" pitchFamily="49" charset="-122"/>
                <a:sym typeface="Wingdings" pitchFamily="2" charset="2"/>
              </a:rPr>
              <a:t>)</a:t>
            </a:r>
            <a:endParaRPr lang="en-US" altLang="zh-CN" sz="2200">
              <a:latin typeface="隶书" pitchFamily="49" charset="-122"/>
              <a:ea typeface="隶书" pitchFamily="49" charset="-122"/>
            </a:endParaRPr>
          </a:p>
          <a:p>
            <a:pPr marL="342900" indent="-342900">
              <a:spcBef>
                <a:spcPct val="20000"/>
              </a:spcBef>
              <a:buClr>
                <a:schemeClr val="tx2"/>
              </a:buClr>
            </a:pPr>
            <a:r>
              <a:rPr lang="en-US" altLang="zh-CN" sz="2200">
                <a:latin typeface="隶书" pitchFamily="49" charset="-122"/>
                <a:ea typeface="隶书" pitchFamily="49" charset="-122"/>
              </a:rPr>
              <a:t>  4          PTR,OFFSET,SEG,TYPE,THIS</a:t>
            </a:r>
          </a:p>
          <a:p>
            <a:pPr marL="342900" indent="-342900">
              <a:spcBef>
                <a:spcPct val="20000"/>
              </a:spcBef>
              <a:buClr>
                <a:schemeClr val="tx2"/>
              </a:buClr>
            </a:pPr>
            <a:r>
              <a:rPr lang="en-US" altLang="zh-CN" sz="2200">
                <a:latin typeface="隶书" pitchFamily="49" charset="-122"/>
                <a:ea typeface="隶书" pitchFamily="49" charset="-122"/>
              </a:rPr>
              <a:t>  5		HIGH,LOW</a:t>
            </a:r>
          </a:p>
          <a:p>
            <a:pPr marL="342900" indent="-342900">
              <a:spcBef>
                <a:spcPct val="20000"/>
              </a:spcBef>
              <a:buClr>
                <a:schemeClr val="tx2"/>
              </a:buClr>
            </a:pPr>
            <a:r>
              <a:rPr lang="en-US" altLang="zh-CN" sz="2200">
                <a:latin typeface="隶书" pitchFamily="49" charset="-122"/>
                <a:ea typeface="隶书" pitchFamily="49" charset="-122"/>
              </a:rPr>
              <a:t>  6		*,/,MOD,SHL,SHR</a:t>
            </a:r>
          </a:p>
          <a:p>
            <a:pPr marL="342900" indent="-342900">
              <a:spcBef>
                <a:spcPct val="20000"/>
              </a:spcBef>
              <a:buClr>
                <a:schemeClr val="tx2"/>
              </a:buClr>
            </a:pPr>
            <a:r>
              <a:rPr lang="en-US" altLang="zh-CN" sz="2200">
                <a:latin typeface="隶书" pitchFamily="49" charset="-122"/>
                <a:ea typeface="隶书" pitchFamily="49" charset="-122"/>
              </a:rPr>
              <a:t>  7		+,- </a:t>
            </a:r>
          </a:p>
          <a:p>
            <a:pPr marL="342900" indent="-342900">
              <a:spcBef>
                <a:spcPct val="20000"/>
              </a:spcBef>
              <a:buClr>
                <a:schemeClr val="tx2"/>
              </a:buClr>
            </a:pPr>
            <a:r>
              <a:rPr lang="en-US" altLang="zh-CN" sz="2200">
                <a:latin typeface="隶书" pitchFamily="49" charset="-122"/>
                <a:ea typeface="隶书" pitchFamily="49" charset="-122"/>
              </a:rPr>
              <a:t>  8		EQ,NE,LT,LE,GT,GE</a:t>
            </a:r>
          </a:p>
          <a:p>
            <a:pPr marL="342900" indent="-342900">
              <a:spcBef>
                <a:spcPct val="20000"/>
              </a:spcBef>
              <a:buClr>
                <a:schemeClr val="tx2"/>
              </a:buClr>
            </a:pPr>
            <a:r>
              <a:rPr lang="en-US" altLang="zh-CN" sz="2200">
                <a:latin typeface="隶书" pitchFamily="49" charset="-122"/>
                <a:ea typeface="隶书" pitchFamily="49" charset="-122"/>
              </a:rPr>
              <a:t>  9		NOT</a:t>
            </a:r>
          </a:p>
          <a:p>
            <a:pPr marL="342900" indent="-342900">
              <a:spcBef>
                <a:spcPct val="20000"/>
              </a:spcBef>
              <a:buClr>
                <a:schemeClr val="tx2"/>
              </a:buClr>
            </a:pPr>
            <a:r>
              <a:rPr lang="en-US" altLang="zh-CN" sz="2200">
                <a:latin typeface="隶书" pitchFamily="49" charset="-122"/>
                <a:ea typeface="隶书" pitchFamily="49" charset="-122"/>
              </a:rPr>
              <a:t>  10		AND</a:t>
            </a:r>
          </a:p>
          <a:p>
            <a:pPr marL="342900" indent="-342900">
              <a:spcBef>
                <a:spcPct val="20000"/>
              </a:spcBef>
              <a:buClr>
                <a:schemeClr val="tx2"/>
              </a:buClr>
            </a:pPr>
            <a:r>
              <a:rPr lang="en-US" altLang="zh-CN" sz="2200">
                <a:latin typeface="隶书" pitchFamily="49" charset="-122"/>
                <a:ea typeface="隶书" pitchFamily="49" charset="-122"/>
              </a:rPr>
              <a:t>  11		OR,XOR</a:t>
            </a:r>
          </a:p>
          <a:p>
            <a:pPr marL="342900" indent="-342900">
              <a:spcBef>
                <a:spcPct val="20000"/>
              </a:spcBef>
              <a:buClr>
                <a:schemeClr val="tx2"/>
              </a:buClr>
            </a:pPr>
            <a:r>
              <a:rPr lang="en-US" altLang="zh-CN" sz="2200">
                <a:latin typeface="隶书" pitchFamily="49" charset="-122"/>
                <a:ea typeface="隶书" pitchFamily="49" charset="-122"/>
              </a:rPr>
              <a:t>  12		SHORT</a:t>
            </a:r>
          </a:p>
        </p:txBody>
      </p:sp>
      <p:grpSp>
        <p:nvGrpSpPr>
          <p:cNvPr id="24580" name="Group 7"/>
          <p:cNvGrpSpPr>
            <a:grpSpLocks/>
          </p:cNvGrpSpPr>
          <p:nvPr/>
        </p:nvGrpSpPr>
        <p:grpSpPr bwMode="auto">
          <a:xfrm>
            <a:off x="981075" y="1492250"/>
            <a:ext cx="422275" cy="4024313"/>
            <a:chOff x="768" y="1152"/>
            <a:chExt cx="266" cy="2535"/>
          </a:xfrm>
        </p:grpSpPr>
        <p:sp>
          <p:nvSpPr>
            <p:cNvPr id="24582" name="Line 8"/>
            <p:cNvSpPr>
              <a:spLocks noChangeShapeType="1"/>
            </p:cNvSpPr>
            <p:nvPr/>
          </p:nvSpPr>
          <p:spPr bwMode="auto">
            <a:xfrm flipH="1" flipV="1">
              <a:off x="912" y="1392"/>
              <a:ext cx="0" cy="2016"/>
            </a:xfrm>
            <a:prstGeom prst="line">
              <a:avLst/>
            </a:prstGeom>
            <a:noFill/>
            <a:ln w="9525">
              <a:solidFill>
                <a:schemeClr val="tx1"/>
              </a:solidFill>
              <a:round/>
              <a:headEnd/>
              <a:tailEnd type="triangle" w="lg" len="lg"/>
            </a:ln>
          </p:spPr>
          <p:txBody>
            <a:bodyPr/>
            <a:lstStyle/>
            <a:p>
              <a:endParaRPr lang="zh-CN" altLang="en-US"/>
            </a:p>
          </p:txBody>
        </p:sp>
        <p:sp>
          <p:nvSpPr>
            <p:cNvPr id="24583" name="Text Box 9"/>
            <p:cNvSpPr txBox="1">
              <a:spLocks noChangeArrowheads="1"/>
            </p:cNvSpPr>
            <p:nvPr/>
          </p:nvSpPr>
          <p:spPr bwMode="auto">
            <a:xfrm>
              <a:off x="768" y="1152"/>
              <a:ext cx="250" cy="231"/>
            </a:xfrm>
            <a:prstGeom prst="rect">
              <a:avLst/>
            </a:prstGeom>
            <a:noFill/>
            <a:ln w="9525">
              <a:noFill/>
              <a:miter lim="800000"/>
              <a:headEnd/>
              <a:tailEnd/>
            </a:ln>
          </p:spPr>
          <p:txBody>
            <a:bodyPr>
              <a:spAutoFit/>
            </a:bodyPr>
            <a:lstStyle/>
            <a:p>
              <a:r>
                <a:rPr lang="zh-CN" altLang="en-US" b="1">
                  <a:latin typeface="楷体_GB2312" pitchFamily="49" charset="-122"/>
                  <a:ea typeface="楷体_GB2312" pitchFamily="49" charset="-122"/>
                </a:rPr>
                <a:t>高</a:t>
              </a:r>
            </a:p>
          </p:txBody>
        </p:sp>
        <p:sp>
          <p:nvSpPr>
            <p:cNvPr id="24584" name="Text Box 10"/>
            <p:cNvSpPr txBox="1">
              <a:spLocks noChangeArrowheads="1"/>
            </p:cNvSpPr>
            <p:nvPr/>
          </p:nvSpPr>
          <p:spPr bwMode="auto">
            <a:xfrm>
              <a:off x="768" y="3456"/>
              <a:ext cx="266" cy="231"/>
            </a:xfrm>
            <a:prstGeom prst="rect">
              <a:avLst/>
            </a:prstGeom>
            <a:noFill/>
            <a:ln w="9525">
              <a:noFill/>
              <a:miter lim="800000"/>
              <a:headEnd/>
              <a:tailEnd/>
            </a:ln>
          </p:spPr>
          <p:txBody>
            <a:bodyPr>
              <a:spAutoFit/>
            </a:bodyPr>
            <a:lstStyle/>
            <a:p>
              <a:r>
                <a:rPr lang="zh-CN" altLang="en-US" b="1">
                  <a:latin typeface="楷体_GB2312" pitchFamily="49" charset="-122"/>
                  <a:ea typeface="楷体_GB2312" pitchFamily="49" charset="-122"/>
                </a:rPr>
                <a:t>低</a:t>
              </a:r>
            </a:p>
          </p:txBody>
        </p:sp>
      </p:grpSp>
      <p:sp>
        <p:nvSpPr>
          <p:cNvPr id="24581" name="Rectangle 11"/>
          <p:cNvSpPr>
            <a:spLocks noChangeArrowheads="1"/>
          </p:cNvSpPr>
          <p:nvPr/>
        </p:nvSpPr>
        <p:spPr bwMode="auto">
          <a:xfrm>
            <a:off x="755650" y="5876925"/>
            <a:ext cx="7632700" cy="822325"/>
          </a:xfrm>
          <a:prstGeom prst="rect">
            <a:avLst/>
          </a:prstGeom>
          <a:solidFill>
            <a:srgbClr val="FFFF99"/>
          </a:solidFill>
          <a:ln w="9525">
            <a:noFill/>
            <a:miter lim="800000"/>
            <a:headEnd/>
            <a:tailEnd/>
          </a:ln>
        </p:spPr>
        <p:txBody>
          <a:bodyPr>
            <a:spAutoFit/>
          </a:bodyPr>
          <a:lstStyle/>
          <a:p>
            <a:pPr algn="ctr"/>
            <a:r>
              <a:rPr lang="zh-CN" altLang="en-US" sz="2400">
                <a:solidFill>
                  <a:srgbClr val="0000FF"/>
                </a:solidFill>
                <a:ea typeface="隶书" pitchFamily="49" charset="-122"/>
              </a:rPr>
              <a:t>不同的运算符具有不同的优先级，优先级相同的运算符操作顺序为先左后右。</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539750" y="404813"/>
            <a:ext cx="7920038" cy="3013075"/>
          </a:xfrm>
          <a:prstGeom prst="rect">
            <a:avLst/>
          </a:prstGeom>
          <a:noFill/>
          <a:ln w="9525">
            <a:noFill/>
            <a:miter lim="800000"/>
            <a:headEnd/>
            <a:tailEnd/>
          </a:ln>
          <a:effectLst/>
        </p:spPr>
        <p:txBody>
          <a:bodyPr>
            <a:spAutoFit/>
          </a:bodyPr>
          <a:lstStyle/>
          <a:p>
            <a:pPr>
              <a:defRPr/>
            </a:pPr>
            <a:r>
              <a:rPr lang="en-US" altLang="zh-CN" sz="2400" b="1" u="sng" dirty="0">
                <a:effectLst>
                  <a:outerShdw blurRad="38100" dist="38100" dir="2700000" algn="tl">
                    <a:srgbClr val="C0C0C0"/>
                  </a:outerShdw>
                </a:effectLst>
                <a:latin typeface="隶书" pitchFamily="49" charset="-122"/>
                <a:ea typeface="隶书" pitchFamily="49" charset="-122"/>
              </a:rPr>
              <a:t>4.</a:t>
            </a:r>
            <a:r>
              <a:rPr lang="zh-CN" altLang="en-US" sz="2400" b="1" u="sng" dirty="0">
                <a:effectLst>
                  <a:outerShdw blurRad="38100" dist="38100" dir="2700000" algn="tl">
                    <a:srgbClr val="C0C0C0"/>
                  </a:outerShdw>
                </a:effectLst>
                <a:latin typeface="隶书" pitchFamily="49" charset="-122"/>
                <a:ea typeface="隶书" pitchFamily="49" charset="-122"/>
              </a:rPr>
              <a:t>注释</a:t>
            </a:r>
          </a:p>
          <a:p>
            <a:pPr>
              <a:defRPr/>
            </a:pPr>
            <a:r>
              <a:rPr lang="zh-CN" altLang="en-US" sz="2400" dirty="0">
                <a:latin typeface="隶书" pitchFamily="49" charset="-122"/>
                <a:ea typeface="隶书" pitchFamily="49" charset="-122"/>
              </a:rPr>
              <a:t>    注释部分以分号</a:t>
            </a:r>
            <a:r>
              <a:rPr lang="zh-CN" altLang="en-US" sz="2400" dirty="0">
                <a:latin typeface="Arial"/>
                <a:ea typeface="隶书" pitchFamily="49" charset="-122"/>
              </a:rPr>
              <a:t>“</a:t>
            </a:r>
            <a:r>
              <a:rPr lang="zh-CN" altLang="en-US" sz="2400" dirty="0">
                <a:latin typeface="隶书" pitchFamily="49" charset="-122"/>
                <a:ea typeface="隶书" pitchFamily="49" charset="-122"/>
              </a:rPr>
              <a:t>；</a:t>
            </a:r>
            <a:r>
              <a:rPr lang="zh-CN" altLang="en-US" sz="2400" dirty="0">
                <a:latin typeface="Arial"/>
                <a:ea typeface="隶书" pitchFamily="49" charset="-122"/>
              </a:rPr>
              <a:t>”</a:t>
            </a:r>
            <a:r>
              <a:rPr lang="zh-CN" altLang="en-US" sz="2400" dirty="0">
                <a:latin typeface="隶书" pitchFamily="49" charset="-122"/>
                <a:ea typeface="隶书" pitchFamily="49" charset="-122"/>
              </a:rPr>
              <a:t>开始，其作用与注释语句相同，用于对语句的功能加以说明，增加程序的可读性，本身不被汇编程序汇编也不被执行。</a:t>
            </a:r>
          </a:p>
          <a:p>
            <a:pPr>
              <a:defRPr/>
            </a:pPr>
            <a:endParaRPr lang="zh-CN" altLang="en-US" sz="2400" dirty="0">
              <a:latin typeface="隶书" pitchFamily="49" charset="-122"/>
              <a:ea typeface="隶书" pitchFamily="49" charset="-122"/>
            </a:endParaRPr>
          </a:p>
          <a:p>
            <a:pPr>
              <a:defRPr/>
            </a:pP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注释语句</a:t>
            </a:r>
          </a:p>
          <a:p>
            <a:pPr>
              <a:defRPr/>
            </a:pPr>
            <a:endPar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endParaRPr>
          </a:p>
          <a:p>
            <a:pPr>
              <a:defRPr/>
            </a:pP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空语句</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468313" y="393700"/>
            <a:ext cx="7772400" cy="534988"/>
          </a:xfrm>
          <a:prstGeom prst="rect">
            <a:avLst/>
          </a:prstGeom>
          <a:noFill/>
          <a:ln w="9525">
            <a:noFill/>
            <a:miter lim="800000"/>
            <a:headEnd/>
            <a:tailEnd/>
          </a:ln>
          <a:effectLst/>
        </p:spPr>
        <p:txBody>
          <a:bodyPr lIns="92075" tIns="46038" rIns="92075" bIns="46038" anchor="ctr"/>
          <a:lstStyle/>
          <a:p>
            <a:pPr marL="571500" indent="-571500">
              <a:buFont typeface="Wingdings" panose="05000000000000000000" pitchFamily="2" charset="2"/>
              <a:buChar char="Ø"/>
              <a:defRPr/>
            </a:pPr>
            <a:r>
              <a:rPr lang="zh-CN" altLang="en-US"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伪指令</a:t>
            </a:r>
            <a:r>
              <a:rPr lang="zh-CN" altLang="en-US" sz="36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语句</a:t>
            </a:r>
          </a:p>
        </p:txBody>
      </p:sp>
      <p:sp>
        <p:nvSpPr>
          <p:cNvPr id="26627" name="Rectangle 3"/>
          <p:cNvSpPr>
            <a:spLocks noChangeArrowheads="1"/>
          </p:cNvSpPr>
          <p:nvPr/>
        </p:nvSpPr>
        <p:spPr bwMode="auto">
          <a:xfrm>
            <a:off x="684213" y="1176338"/>
            <a:ext cx="7920037" cy="4824412"/>
          </a:xfrm>
          <a:prstGeom prst="rect">
            <a:avLst/>
          </a:prstGeom>
          <a:noFill/>
          <a:ln w="9525">
            <a:noFill/>
            <a:miter lim="800000"/>
            <a:headEnd/>
            <a:tailEnd/>
          </a:ln>
        </p:spPr>
        <p:txBody>
          <a:bodyPr/>
          <a:lstStyle/>
          <a:p>
            <a:pPr>
              <a:buClr>
                <a:schemeClr val="accent1"/>
              </a:buClr>
              <a:buFont typeface="Wingdings" pitchFamily="2" charset="2"/>
              <a:buNone/>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汇编语言中的指令语句经过汇编会产生一个目标码，其代表机器能执行的某种操作，这种指令语句称为</a:t>
            </a:r>
            <a:r>
              <a:rPr lang="zh-CN" altLang="en-US" sz="2400" dirty="0">
                <a:solidFill>
                  <a:srgbClr val="0000FF"/>
                </a:solidFill>
                <a:latin typeface="隶书" pitchFamily="49" charset="-122"/>
                <a:ea typeface="隶书" pitchFamily="49" charset="-122"/>
              </a:rPr>
              <a:t>真指令</a:t>
            </a:r>
            <a:r>
              <a:rPr lang="zh-CN" altLang="en-US" sz="2400" dirty="0">
                <a:latin typeface="隶书" pitchFamily="49" charset="-122"/>
                <a:ea typeface="隶书" pitchFamily="49" charset="-122"/>
              </a:rPr>
              <a:t>。而有一类指令主要是为汇编程序服务的，如定义变量、分配存储地址等，这类指令不能产生目标码，不会被处理器执行，因此称为</a:t>
            </a:r>
            <a:r>
              <a:rPr lang="zh-CN" altLang="en-US" sz="2400" dirty="0">
                <a:solidFill>
                  <a:srgbClr val="0000FF"/>
                </a:solidFill>
                <a:latin typeface="隶书" pitchFamily="49" charset="-122"/>
                <a:ea typeface="隶书" pitchFamily="49" charset="-122"/>
              </a:rPr>
              <a:t>伪指令</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MASM</a:t>
            </a:r>
            <a:r>
              <a:rPr lang="zh-CN" altLang="en-US" sz="2400" dirty="0">
                <a:latin typeface="隶书" pitchFamily="49" charset="-122"/>
                <a:ea typeface="隶书" pitchFamily="49" charset="-122"/>
              </a:rPr>
              <a:t>提供很多伪指令</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大致分为：</a:t>
            </a:r>
          </a:p>
          <a:p>
            <a:pPr>
              <a:buClr>
                <a:schemeClr val="accent1"/>
              </a:buClr>
              <a:buFont typeface="Wingdings" pitchFamily="2" charset="2"/>
              <a:buNone/>
            </a:pPr>
            <a:endParaRPr lang="zh-CN" altLang="en-US" sz="2400" dirty="0">
              <a:latin typeface="隶书" pitchFamily="49" charset="-122"/>
              <a:ea typeface="隶书" pitchFamily="49" charset="-122"/>
            </a:endParaRPr>
          </a:p>
          <a:p>
            <a:pPr>
              <a:buClr>
                <a:schemeClr val="accent1"/>
              </a:buClr>
              <a:buFont typeface="Wingdings" pitchFamily="2" charset="2"/>
              <a:buNone/>
            </a:pPr>
            <a:r>
              <a:rPr lang="en-US" altLang="zh-CN" sz="2400" dirty="0">
                <a:solidFill>
                  <a:srgbClr val="0000FF"/>
                </a:solidFill>
                <a:latin typeface="隶书" pitchFamily="49" charset="-122"/>
                <a:ea typeface="隶书" pitchFamily="49" charset="-122"/>
              </a:rPr>
              <a:t>l </a:t>
            </a:r>
            <a:r>
              <a:rPr lang="zh-CN" altLang="en-US" sz="2400" dirty="0">
                <a:solidFill>
                  <a:srgbClr val="0000FF"/>
                </a:solidFill>
                <a:latin typeface="隶书" pitchFamily="49" charset="-122"/>
                <a:ea typeface="隶书" pitchFamily="49" charset="-122"/>
              </a:rPr>
              <a:t>处理器方式伪指令语句</a:t>
            </a:r>
          </a:p>
          <a:p>
            <a:pPr>
              <a:buClr>
                <a:schemeClr val="accent1"/>
              </a:buClr>
              <a:buFont typeface="Wingdings" pitchFamily="2" charset="2"/>
              <a:buNone/>
            </a:pPr>
            <a:r>
              <a:rPr lang="en-US" altLang="zh-CN" sz="2400" dirty="0">
                <a:solidFill>
                  <a:srgbClr val="0000FF"/>
                </a:solidFill>
                <a:latin typeface="隶书" pitchFamily="49" charset="-122"/>
                <a:ea typeface="隶书" pitchFamily="49" charset="-122"/>
              </a:rPr>
              <a:t>2 </a:t>
            </a:r>
            <a:r>
              <a:rPr lang="zh-CN" altLang="en-US" sz="2400" dirty="0">
                <a:solidFill>
                  <a:srgbClr val="0000FF"/>
                </a:solidFill>
                <a:latin typeface="隶书" pitchFamily="49" charset="-122"/>
                <a:ea typeface="隶书" pitchFamily="49" charset="-122"/>
              </a:rPr>
              <a:t>模式定义伪指令语句   </a:t>
            </a:r>
            <a:r>
              <a:rPr lang="en-US" altLang="zh-CN" sz="2400" dirty="0">
                <a:solidFill>
                  <a:srgbClr val="0000FF"/>
                </a:solidFill>
                <a:latin typeface="隶书" pitchFamily="49" charset="-122"/>
                <a:ea typeface="隶书" pitchFamily="49" charset="-122"/>
              </a:rPr>
              <a:t>8 </a:t>
            </a:r>
            <a:r>
              <a:rPr lang="zh-CN" altLang="en-US" sz="2400" dirty="0">
                <a:solidFill>
                  <a:srgbClr val="0000FF"/>
                </a:solidFill>
                <a:latin typeface="隶书" pitchFamily="49" charset="-122"/>
                <a:ea typeface="隶书" pitchFamily="49" charset="-122"/>
              </a:rPr>
              <a:t>模块定义伪指令语句</a:t>
            </a:r>
          </a:p>
          <a:p>
            <a:pPr>
              <a:buClr>
                <a:schemeClr val="accent1"/>
              </a:buClr>
              <a:buFont typeface="Wingdings" pitchFamily="2" charset="2"/>
              <a:buNone/>
            </a:pPr>
            <a:r>
              <a:rPr lang="en-US" altLang="zh-CN" sz="2400" dirty="0">
                <a:solidFill>
                  <a:srgbClr val="0000FF"/>
                </a:solidFill>
                <a:latin typeface="隶书" pitchFamily="49" charset="-122"/>
                <a:ea typeface="隶书" pitchFamily="49" charset="-122"/>
              </a:rPr>
              <a:t>3 </a:t>
            </a:r>
            <a:r>
              <a:rPr lang="zh-CN" altLang="en-US" sz="2400" dirty="0">
                <a:solidFill>
                  <a:srgbClr val="0000FF"/>
                </a:solidFill>
                <a:latin typeface="隶书" pitchFamily="49" charset="-122"/>
                <a:ea typeface="隶书" pitchFamily="49" charset="-122"/>
              </a:rPr>
              <a:t>数据定义伪指令语句   </a:t>
            </a:r>
            <a:r>
              <a:rPr lang="en-US" altLang="zh-CN" sz="2400" dirty="0">
                <a:solidFill>
                  <a:srgbClr val="0000FF"/>
                </a:solidFill>
                <a:latin typeface="隶书" pitchFamily="49" charset="-122"/>
                <a:ea typeface="隶书" pitchFamily="49" charset="-122"/>
              </a:rPr>
              <a:t>9 </a:t>
            </a:r>
            <a:r>
              <a:rPr lang="zh-CN" altLang="en-US" sz="2400" dirty="0">
                <a:solidFill>
                  <a:srgbClr val="0000FF"/>
                </a:solidFill>
                <a:latin typeface="隶书" pitchFamily="49" charset="-122"/>
                <a:ea typeface="隶书" pitchFamily="49" charset="-122"/>
              </a:rPr>
              <a:t>条件伪指令语句</a:t>
            </a:r>
          </a:p>
          <a:p>
            <a:pPr>
              <a:buClr>
                <a:schemeClr val="accent1"/>
              </a:buClr>
              <a:buFont typeface="Wingdings" pitchFamily="2" charset="2"/>
              <a:buNone/>
            </a:pPr>
            <a:r>
              <a:rPr lang="en-US" altLang="zh-CN" sz="2400" dirty="0">
                <a:solidFill>
                  <a:srgbClr val="0000FF"/>
                </a:solidFill>
                <a:latin typeface="隶书" pitchFamily="49" charset="-122"/>
                <a:ea typeface="隶书" pitchFamily="49" charset="-122"/>
              </a:rPr>
              <a:t>4 </a:t>
            </a:r>
            <a:r>
              <a:rPr lang="zh-CN" altLang="en-US" sz="2400" dirty="0">
                <a:solidFill>
                  <a:srgbClr val="0000FF"/>
                </a:solidFill>
                <a:latin typeface="隶书" pitchFamily="49" charset="-122"/>
                <a:ea typeface="隶书" pitchFamily="49" charset="-122"/>
              </a:rPr>
              <a:t>符号定义伪指令语句   </a:t>
            </a:r>
            <a:r>
              <a:rPr lang="en-US" altLang="zh-CN" sz="2400" dirty="0">
                <a:solidFill>
                  <a:srgbClr val="0000FF"/>
                </a:solidFill>
                <a:latin typeface="隶书" pitchFamily="49" charset="-122"/>
                <a:ea typeface="隶书" pitchFamily="49" charset="-122"/>
              </a:rPr>
              <a:t>10 </a:t>
            </a:r>
            <a:r>
              <a:rPr lang="zh-CN" altLang="en-US" sz="2400" dirty="0">
                <a:solidFill>
                  <a:srgbClr val="0000FF"/>
                </a:solidFill>
                <a:latin typeface="隶书" pitchFamily="49" charset="-122"/>
                <a:ea typeface="隶书" pitchFamily="49" charset="-122"/>
              </a:rPr>
              <a:t>列表伪指令语句</a:t>
            </a:r>
          </a:p>
          <a:p>
            <a:pPr>
              <a:buClr>
                <a:schemeClr val="accent1"/>
              </a:buClr>
              <a:buFont typeface="Wingdings" pitchFamily="2" charset="2"/>
              <a:buNone/>
            </a:pPr>
            <a:r>
              <a:rPr lang="en-US" altLang="zh-CN" sz="2400" dirty="0">
                <a:solidFill>
                  <a:srgbClr val="0000FF"/>
                </a:solidFill>
                <a:latin typeface="隶书" pitchFamily="49" charset="-122"/>
                <a:ea typeface="隶书" pitchFamily="49" charset="-122"/>
              </a:rPr>
              <a:t>5 </a:t>
            </a:r>
            <a:r>
              <a:rPr lang="zh-CN" altLang="en-US" sz="2400" dirty="0">
                <a:solidFill>
                  <a:srgbClr val="0000FF"/>
                </a:solidFill>
                <a:latin typeface="隶书" pitchFamily="49" charset="-122"/>
                <a:ea typeface="隶书" pitchFamily="49" charset="-122"/>
              </a:rPr>
              <a:t>标号定义伪指令语句   </a:t>
            </a:r>
            <a:r>
              <a:rPr lang="en-US" altLang="zh-CN" sz="2400" dirty="0">
                <a:solidFill>
                  <a:srgbClr val="0000FF"/>
                </a:solidFill>
                <a:latin typeface="隶书" pitchFamily="49" charset="-122"/>
                <a:ea typeface="隶书" pitchFamily="49" charset="-122"/>
              </a:rPr>
              <a:t>11 </a:t>
            </a:r>
            <a:r>
              <a:rPr lang="zh-CN" altLang="en-US" sz="2400" dirty="0">
                <a:solidFill>
                  <a:srgbClr val="0000FF"/>
                </a:solidFill>
                <a:latin typeface="隶书" pitchFamily="49" charset="-122"/>
                <a:ea typeface="隶书" pitchFamily="49" charset="-122"/>
              </a:rPr>
              <a:t>程序起始与结束伪指令语句</a:t>
            </a:r>
          </a:p>
          <a:p>
            <a:pPr>
              <a:buClr>
                <a:schemeClr val="accent1"/>
              </a:buClr>
              <a:buFont typeface="Wingdings" pitchFamily="2" charset="2"/>
              <a:buNone/>
            </a:pPr>
            <a:r>
              <a:rPr lang="en-US" altLang="zh-CN" sz="2400" dirty="0">
                <a:solidFill>
                  <a:srgbClr val="0000FF"/>
                </a:solidFill>
                <a:latin typeface="隶书" pitchFamily="49" charset="-122"/>
                <a:ea typeface="隶书" pitchFamily="49" charset="-122"/>
              </a:rPr>
              <a:t>6 </a:t>
            </a:r>
            <a:r>
              <a:rPr lang="zh-CN" altLang="en-US" sz="2400" dirty="0">
                <a:solidFill>
                  <a:srgbClr val="0000FF"/>
                </a:solidFill>
                <a:latin typeface="隶书" pitchFamily="49" charset="-122"/>
                <a:ea typeface="隶书" pitchFamily="49" charset="-122"/>
              </a:rPr>
              <a:t>段定义伪指令语句     </a:t>
            </a:r>
            <a:r>
              <a:rPr lang="en-US" altLang="zh-CN" sz="2400" dirty="0">
                <a:solidFill>
                  <a:srgbClr val="0000FF"/>
                </a:solidFill>
                <a:latin typeface="隶书" pitchFamily="49" charset="-122"/>
                <a:ea typeface="隶书" pitchFamily="49" charset="-122"/>
              </a:rPr>
              <a:t>12 </a:t>
            </a:r>
            <a:r>
              <a:rPr lang="zh-CN" altLang="en-US" sz="2400" dirty="0">
                <a:solidFill>
                  <a:srgbClr val="0000FF"/>
                </a:solidFill>
                <a:latin typeface="隶书" pitchFamily="49" charset="-122"/>
                <a:ea typeface="隶书" pitchFamily="49" charset="-122"/>
              </a:rPr>
              <a:t>其它伪指令语句</a:t>
            </a:r>
          </a:p>
          <a:p>
            <a:pPr>
              <a:buClr>
                <a:schemeClr val="accent1"/>
              </a:buClr>
              <a:buFont typeface="Wingdings" pitchFamily="2" charset="2"/>
              <a:buNone/>
            </a:pPr>
            <a:r>
              <a:rPr lang="en-US" altLang="zh-CN" sz="2400" dirty="0">
                <a:solidFill>
                  <a:srgbClr val="0000FF"/>
                </a:solidFill>
                <a:latin typeface="隶书" pitchFamily="49" charset="-122"/>
                <a:ea typeface="隶书" pitchFamily="49" charset="-122"/>
              </a:rPr>
              <a:t>7 </a:t>
            </a:r>
            <a:r>
              <a:rPr lang="zh-CN" altLang="en-US" sz="2400" dirty="0">
                <a:solidFill>
                  <a:srgbClr val="0000FF"/>
                </a:solidFill>
                <a:latin typeface="隶书" pitchFamily="49" charset="-122"/>
                <a:ea typeface="隶书" pitchFamily="49" charset="-122"/>
              </a:rPr>
              <a:t>过程定义伪指令语句</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ChangeArrowheads="1"/>
          </p:cNvSpPr>
          <p:nvPr/>
        </p:nvSpPr>
        <p:spPr bwMode="auto">
          <a:xfrm>
            <a:off x="395288" y="44450"/>
            <a:ext cx="6188075" cy="576263"/>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1.</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处理器</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方式伪指令</a:t>
            </a:r>
          </a:p>
        </p:txBody>
      </p:sp>
      <p:sp>
        <p:nvSpPr>
          <p:cNvPr id="416771" name="Rectangle 3"/>
          <p:cNvSpPr>
            <a:spLocks noChangeArrowheads="1"/>
          </p:cNvSpPr>
          <p:nvPr/>
        </p:nvSpPr>
        <p:spPr bwMode="auto">
          <a:xfrm>
            <a:off x="457200" y="549275"/>
            <a:ext cx="8534400" cy="6119813"/>
          </a:xfrm>
          <a:prstGeom prst="rect">
            <a:avLst/>
          </a:prstGeom>
          <a:noFill/>
          <a:ln w="9525">
            <a:noFill/>
            <a:miter lim="800000"/>
            <a:headEnd/>
            <a:tailEnd/>
          </a:ln>
          <a:effectLst/>
        </p:spPr>
        <p:txBody>
          <a:bodyPr tIns="36000"/>
          <a:lstStyle/>
          <a:p>
            <a:pPr marL="342900" indent="-342900">
              <a:buClr>
                <a:schemeClr val="accent1"/>
              </a:buClr>
              <a:buSzPct val="85000"/>
              <a:buFont typeface="Wingdings" pitchFamily="2" charset="2"/>
              <a:buNone/>
              <a:defRPr/>
            </a:pPr>
            <a:r>
              <a:rPr lang="zh-CN" altLang="en-US" sz="2200" dirty="0">
                <a:latin typeface="隶书" pitchFamily="49" charset="-122"/>
                <a:ea typeface="隶书" pitchFamily="49" charset="-122"/>
              </a:rPr>
              <a:t>伪指令格式                  功       能</a:t>
            </a:r>
          </a:p>
          <a:p>
            <a:pPr marL="342900" indent="-342900">
              <a:buClr>
                <a:schemeClr val="accent1"/>
              </a:buClr>
              <a:buSzPct val="85000"/>
              <a:buFont typeface="Wingdings" pitchFamily="2" charset="2"/>
              <a:buNone/>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.8086</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是默认方式。告诉汇编程序只接受</a:t>
            </a:r>
            <a:r>
              <a:rPr lang="en-US" altLang="zh-CN" sz="2200" dirty="0">
                <a:latin typeface="隶书" pitchFamily="49" charset="-122"/>
                <a:ea typeface="隶书" pitchFamily="49" charset="-122"/>
              </a:rPr>
              <a:t>8086/8088</a:t>
            </a:r>
            <a:r>
              <a:rPr lang="zh-CN" altLang="en-US" sz="2200" dirty="0">
                <a:latin typeface="隶书" pitchFamily="49" charset="-122"/>
                <a:ea typeface="隶书" pitchFamily="49" charset="-122"/>
              </a:rPr>
              <a:t>指令</a:t>
            </a:r>
          </a:p>
          <a:p>
            <a:pPr marL="342900" indent="-342900">
              <a:buClr>
                <a:schemeClr val="accent1"/>
              </a:buClr>
              <a:buSzPct val="85000"/>
              <a:buFont typeface="Wingdings" pitchFamily="2" charset="2"/>
              <a:buNone/>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.286/.286C</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告诉汇编程序只接受</a:t>
            </a:r>
            <a:r>
              <a:rPr lang="en-US" altLang="zh-CN" sz="2200" dirty="0">
                <a:latin typeface="隶书" pitchFamily="49" charset="-122"/>
                <a:ea typeface="隶书" pitchFamily="49" charset="-122"/>
              </a:rPr>
              <a:t>8086/8088</a:t>
            </a:r>
            <a:r>
              <a:rPr lang="zh-CN" altLang="en-US" sz="2200" dirty="0">
                <a:latin typeface="隶书" pitchFamily="49" charset="-122"/>
                <a:ea typeface="隶书" pitchFamily="49" charset="-122"/>
              </a:rPr>
              <a:t>及</a:t>
            </a:r>
            <a:r>
              <a:rPr lang="en-US" altLang="zh-CN" sz="2200" dirty="0">
                <a:latin typeface="隶书" pitchFamily="49" charset="-122"/>
                <a:ea typeface="隶书" pitchFamily="49" charset="-122"/>
              </a:rPr>
              <a:t>80286</a:t>
            </a:r>
            <a:r>
              <a:rPr lang="zh-CN" altLang="en-US" sz="2200" dirty="0">
                <a:latin typeface="隶书" pitchFamily="49" charset="-122"/>
                <a:ea typeface="隶书" pitchFamily="49" charset="-122"/>
              </a:rPr>
              <a:t>非保护方式</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即</a:t>
            </a:r>
          </a:p>
          <a:p>
            <a:pPr marL="342900" indent="-342900">
              <a:buClr>
                <a:schemeClr val="accent1"/>
              </a:buClr>
              <a:buSzPct val="85000"/>
              <a:buFont typeface="Wingdings" pitchFamily="2" charset="2"/>
              <a:buNone/>
              <a:defRPr/>
            </a:pPr>
            <a:r>
              <a:rPr lang="zh-CN" altLang="en-US" sz="2200" dirty="0">
                <a:latin typeface="隶书" pitchFamily="49" charset="-122"/>
                <a:ea typeface="隶书" pitchFamily="49" charset="-122"/>
              </a:rPr>
              <a:t>           实地址方式</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下的指令。用</a:t>
            </a:r>
            <a:r>
              <a:rPr lang="en-US" altLang="zh-CN" sz="2200" dirty="0">
                <a:latin typeface="隶书" pitchFamily="49" charset="-122"/>
                <a:ea typeface="隶书" pitchFamily="49" charset="-122"/>
              </a:rPr>
              <a:t>.8086</a:t>
            </a:r>
            <a:r>
              <a:rPr lang="zh-CN" altLang="en-US" sz="2200" dirty="0">
                <a:latin typeface="隶书" pitchFamily="49" charset="-122"/>
                <a:ea typeface="隶书" pitchFamily="49" charset="-122"/>
              </a:rPr>
              <a:t>可删除该伪指令</a:t>
            </a:r>
          </a:p>
          <a:p>
            <a:pPr marL="342900" indent="-342900">
              <a:buClr>
                <a:schemeClr val="accent1"/>
              </a:buClr>
              <a:buSzPct val="85000"/>
              <a:buFont typeface="Wingdings" pitchFamily="2" charset="2"/>
              <a:buNone/>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.286P</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允许汇编程序接受</a:t>
            </a:r>
            <a:r>
              <a:rPr lang="en-US" altLang="zh-CN" sz="2200" dirty="0">
                <a:latin typeface="隶书" pitchFamily="49" charset="-122"/>
                <a:ea typeface="隶书" pitchFamily="49" charset="-122"/>
              </a:rPr>
              <a:t>8086/8088</a:t>
            </a:r>
            <a:r>
              <a:rPr lang="zh-CN" altLang="en-US" sz="2200" dirty="0">
                <a:latin typeface="隶书" pitchFamily="49" charset="-122"/>
                <a:ea typeface="隶书" pitchFamily="49" charset="-122"/>
              </a:rPr>
              <a:t>及</a:t>
            </a:r>
            <a:r>
              <a:rPr lang="en-US" altLang="zh-CN" sz="2200" dirty="0">
                <a:latin typeface="隶书" pitchFamily="49" charset="-122"/>
                <a:ea typeface="隶书" pitchFamily="49" charset="-122"/>
              </a:rPr>
              <a:t>80286</a:t>
            </a:r>
            <a:r>
              <a:rPr lang="zh-CN" altLang="en-US" sz="2200" dirty="0">
                <a:latin typeface="隶书" pitchFamily="49" charset="-122"/>
                <a:ea typeface="隶书" pitchFamily="49" charset="-122"/>
              </a:rPr>
              <a:t>的所有指令</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包括</a:t>
            </a:r>
          </a:p>
          <a:p>
            <a:pPr marL="342900" indent="-342900">
              <a:buClr>
                <a:schemeClr val="accent1"/>
              </a:buClr>
              <a:buSzPct val="85000"/>
              <a:buFont typeface="Wingdings" pitchFamily="2" charset="2"/>
              <a:buNone/>
              <a:defRPr/>
            </a:pPr>
            <a:r>
              <a:rPr lang="zh-CN" altLang="en-US" sz="2200" dirty="0">
                <a:latin typeface="隶书" pitchFamily="49" charset="-122"/>
                <a:ea typeface="隶书" pitchFamily="49" charset="-122"/>
              </a:rPr>
              <a:t>           保护方式和非保护方式下的指令</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。该伪指令一般只有</a:t>
            </a:r>
          </a:p>
          <a:p>
            <a:pPr marL="342900" indent="-342900">
              <a:buClr>
                <a:schemeClr val="accent1"/>
              </a:buClr>
              <a:buSzPct val="85000"/>
              <a:buFont typeface="Wingdings" pitchFamily="2" charset="2"/>
              <a:buNone/>
              <a:defRPr/>
            </a:pPr>
            <a:r>
              <a:rPr lang="zh-CN" altLang="en-US" sz="2200" dirty="0">
                <a:latin typeface="隶书" pitchFamily="49" charset="-122"/>
                <a:ea typeface="隶书" pitchFamily="49" charset="-122"/>
              </a:rPr>
              <a:t>           系统程序员使用</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并可用</a:t>
            </a:r>
            <a:r>
              <a:rPr lang="en-US" altLang="zh-CN" sz="2200" dirty="0">
                <a:latin typeface="隶书" pitchFamily="49" charset="-122"/>
                <a:ea typeface="隶书" pitchFamily="49" charset="-122"/>
              </a:rPr>
              <a:t>.8086</a:t>
            </a:r>
            <a:r>
              <a:rPr lang="zh-CN" altLang="en-US" sz="2200" dirty="0">
                <a:latin typeface="隶书" pitchFamily="49" charset="-122"/>
                <a:ea typeface="隶书" pitchFamily="49" charset="-122"/>
              </a:rPr>
              <a:t>伪指令删除</a:t>
            </a:r>
          </a:p>
          <a:p>
            <a:pPr marL="342900" indent="-342900">
              <a:buClr>
                <a:schemeClr val="accent1"/>
              </a:buClr>
              <a:buSzPct val="85000"/>
              <a:buFont typeface="Wingdings" pitchFamily="2" charset="2"/>
              <a:buNone/>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.386/.386C</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允许汇编</a:t>
            </a:r>
            <a:r>
              <a:rPr lang="en-US" altLang="zh-CN" sz="2200" dirty="0">
                <a:latin typeface="隶书" pitchFamily="49" charset="-122"/>
                <a:ea typeface="隶书" pitchFamily="49" charset="-122"/>
              </a:rPr>
              <a:t>8086/8088</a:t>
            </a:r>
            <a:r>
              <a:rPr lang="zh-CN" altLang="en-US" sz="2200" dirty="0">
                <a:latin typeface="隶书" pitchFamily="49" charset="-122"/>
                <a:ea typeface="隶书" pitchFamily="49" charset="-122"/>
              </a:rPr>
              <a:t>及非保护方式下的</a:t>
            </a:r>
            <a:r>
              <a:rPr lang="en-US" altLang="zh-CN" sz="2200" dirty="0">
                <a:latin typeface="隶书" pitchFamily="49" charset="-122"/>
                <a:ea typeface="隶书" pitchFamily="49" charset="-122"/>
              </a:rPr>
              <a:t>80286/80386</a:t>
            </a:r>
            <a:r>
              <a:rPr lang="zh-CN" altLang="en-US" sz="2200" dirty="0">
                <a:latin typeface="隶书" pitchFamily="49" charset="-122"/>
                <a:ea typeface="隶书" pitchFamily="49" charset="-122"/>
              </a:rPr>
              <a:t>指令。</a:t>
            </a:r>
          </a:p>
          <a:p>
            <a:pPr marL="342900" indent="-342900">
              <a:buClr>
                <a:schemeClr val="accent1"/>
              </a:buClr>
              <a:buSzPct val="85000"/>
              <a:buFont typeface="Wingdings" pitchFamily="2" charset="2"/>
              <a:buNone/>
              <a:defRPr/>
            </a:pPr>
            <a:r>
              <a:rPr lang="zh-CN" altLang="en-US" sz="2200" dirty="0">
                <a:latin typeface="隶书" pitchFamily="49" charset="-122"/>
                <a:ea typeface="隶书" pitchFamily="49" charset="-122"/>
              </a:rPr>
              <a:t>           此方式将禁止所有保护方式下的指令。可用</a:t>
            </a:r>
            <a:r>
              <a:rPr lang="en-US" altLang="zh-CN" sz="2200" dirty="0">
                <a:latin typeface="隶书" pitchFamily="49" charset="-122"/>
                <a:ea typeface="隶书" pitchFamily="49" charset="-122"/>
              </a:rPr>
              <a:t>.8086</a:t>
            </a:r>
            <a:r>
              <a:rPr lang="zh-CN" altLang="en-US" sz="2200" dirty="0">
                <a:latin typeface="隶书" pitchFamily="49" charset="-122"/>
                <a:ea typeface="隶书" pitchFamily="49" charset="-122"/>
              </a:rPr>
              <a:t>删除</a:t>
            </a:r>
          </a:p>
          <a:p>
            <a:pPr marL="342900" indent="-342900">
              <a:buClr>
                <a:schemeClr val="accent1"/>
              </a:buClr>
              <a:buSzPct val="85000"/>
              <a:buFont typeface="Wingdings" pitchFamily="2" charset="2"/>
              <a:buNone/>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.386P</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同上并允许汇编保护方式下的</a:t>
            </a:r>
            <a:r>
              <a:rPr lang="en-US" altLang="zh-CN" sz="2200" dirty="0">
                <a:latin typeface="隶书" pitchFamily="49" charset="-122"/>
                <a:ea typeface="隶书" pitchFamily="49" charset="-122"/>
              </a:rPr>
              <a:t>80286/80386</a:t>
            </a:r>
            <a:r>
              <a:rPr lang="zh-CN" altLang="en-US" sz="2200" dirty="0">
                <a:latin typeface="隶书" pitchFamily="49" charset="-122"/>
                <a:ea typeface="隶书" pitchFamily="49" charset="-122"/>
              </a:rPr>
              <a:t>指令。一般</a:t>
            </a:r>
          </a:p>
          <a:p>
            <a:pPr marL="342900" indent="-342900">
              <a:buClr>
                <a:schemeClr val="accent1"/>
              </a:buClr>
              <a:buSzPct val="85000"/>
              <a:buFont typeface="Wingdings" pitchFamily="2" charset="2"/>
              <a:buNone/>
              <a:defRPr/>
            </a:pPr>
            <a:r>
              <a:rPr lang="zh-CN" altLang="en-US" sz="2200" dirty="0">
                <a:latin typeface="隶书" pitchFamily="49" charset="-122"/>
                <a:ea typeface="隶书" pitchFamily="49" charset="-122"/>
              </a:rPr>
              <a:t>           只有系统程序员使用</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并可用</a:t>
            </a:r>
            <a:r>
              <a:rPr lang="en-US" altLang="zh-CN" sz="2200" dirty="0">
                <a:latin typeface="隶书" pitchFamily="49" charset="-122"/>
                <a:ea typeface="隶书" pitchFamily="49" charset="-122"/>
              </a:rPr>
              <a:t>.8086</a:t>
            </a:r>
            <a:r>
              <a:rPr lang="zh-CN" altLang="en-US" sz="2200" dirty="0">
                <a:latin typeface="隶书" pitchFamily="49" charset="-122"/>
                <a:ea typeface="隶书" pitchFamily="49" charset="-122"/>
              </a:rPr>
              <a:t>伪指令删除</a:t>
            </a:r>
          </a:p>
          <a:p>
            <a:pPr marL="342900" indent="-342900">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.8087</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选</a:t>
            </a:r>
            <a:r>
              <a:rPr lang="en-US" altLang="zh-CN" sz="2200" dirty="0">
                <a:latin typeface="隶书" pitchFamily="49" charset="-122"/>
                <a:ea typeface="隶书" pitchFamily="49" charset="-122"/>
              </a:rPr>
              <a:t>8087</a:t>
            </a:r>
            <a:r>
              <a:rPr lang="zh-CN" altLang="en-US" sz="2200" dirty="0">
                <a:latin typeface="隶书" pitchFamily="49" charset="-122"/>
                <a:ea typeface="隶书" pitchFamily="49" charset="-122"/>
              </a:rPr>
              <a:t>指令集</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并指定实数的二进制码为</a:t>
            </a:r>
            <a:r>
              <a:rPr lang="en-US" altLang="zh-CN" sz="2200" dirty="0">
                <a:latin typeface="隶书" pitchFamily="49" charset="-122"/>
                <a:ea typeface="隶书" pitchFamily="49" charset="-122"/>
              </a:rPr>
              <a:t>IEEE</a:t>
            </a:r>
            <a:r>
              <a:rPr lang="zh-CN" altLang="en-US" sz="2200" dirty="0">
                <a:latin typeface="隶书" pitchFamily="49" charset="-122"/>
                <a:ea typeface="隶书" pitchFamily="49" charset="-122"/>
              </a:rPr>
              <a:t>格式</a:t>
            </a:r>
          </a:p>
          <a:p>
            <a:pPr marL="342900" indent="-342900">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.287</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选</a:t>
            </a:r>
            <a:r>
              <a:rPr lang="en-US" altLang="zh-CN" sz="2200" dirty="0">
                <a:latin typeface="隶书" pitchFamily="49" charset="-122"/>
                <a:ea typeface="隶书" pitchFamily="49" charset="-122"/>
              </a:rPr>
              <a:t>80287</a:t>
            </a:r>
            <a:r>
              <a:rPr lang="zh-CN" altLang="en-US" sz="2200" dirty="0">
                <a:latin typeface="隶书" pitchFamily="49" charset="-122"/>
                <a:ea typeface="隶书" pitchFamily="49" charset="-122"/>
              </a:rPr>
              <a:t>指令集</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并指定实数的二进制码为</a:t>
            </a:r>
            <a:r>
              <a:rPr lang="en-US" altLang="zh-CN" sz="2200" dirty="0">
                <a:latin typeface="隶书" pitchFamily="49" charset="-122"/>
                <a:ea typeface="隶书" pitchFamily="49" charset="-122"/>
              </a:rPr>
              <a:t>IEEE</a:t>
            </a:r>
            <a:r>
              <a:rPr lang="zh-CN" altLang="en-US" sz="2200" dirty="0">
                <a:latin typeface="隶书" pitchFamily="49" charset="-122"/>
                <a:ea typeface="隶书" pitchFamily="49" charset="-122"/>
              </a:rPr>
              <a:t>格式</a:t>
            </a:r>
          </a:p>
          <a:p>
            <a:pPr marL="342900" indent="-342900">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.387</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选</a:t>
            </a:r>
            <a:r>
              <a:rPr lang="en-US" altLang="zh-CN" sz="2200" dirty="0">
                <a:latin typeface="隶书" pitchFamily="49" charset="-122"/>
                <a:ea typeface="隶书" pitchFamily="49" charset="-122"/>
              </a:rPr>
              <a:t>80387</a:t>
            </a:r>
            <a:r>
              <a:rPr lang="zh-CN" altLang="en-US" sz="2200" dirty="0">
                <a:latin typeface="隶书" pitchFamily="49" charset="-122"/>
                <a:ea typeface="隶书" pitchFamily="49" charset="-122"/>
              </a:rPr>
              <a:t>指令集</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并指定实数的二进制码为</a:t>
            </a:r>
            <a:r>
              <a:rPr lang="en-US" altLang="zh-CN" sz="2200" dirty="0">
                <a:latin typeface="隶书" pitchFamily="49" charset="-122"/>
                <a:ea typeface="隶书" pitchFamily="49" charset="-122"/>
              </a:rPr>
              <a:t>IEEE</a:t>
            </a:r>
            <a:r>
              <a:rPr lang="zh-CN" altLang="en-US" sz="2200" dirty="0">
                <a:latin typeface="隶书" pitchFamily="49" charset="-122"/>
                <a:ea typeface="隶书" pitchFamily="49" charset="-122"/>
              </a:rPr>
              <a:t>格式</a:t>
            </a:r>
          </a:p>
          <a:p>
            <a:pPr marL="342900" indent="-342900">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.486/.486C</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与</a:t>
            </a:r>
            <a:r>
              <a:rPr lang="en-US" altLang="zh-CN" sz="2200" dirty="0">
                <a:latin typeface="隶书" pitchFamily="49" charset="-122"/>
                <a:ea typeface="隶书" pitchFamily="49" charset="-122"/>
              </a:rPr>
              <a:t>.386/.386C</a:t>
            </a:r>
            <a:r>
              <a:rPr lang="zh-CN" altLang="en-US" sz="2200" dirty="0">
                <a:latin typeface="隶书" pitchFamily="49" charset="-122"/>
                <a:ea typeface="隶书" pitchFamily="49" charset="-122"/>
              </a:rPr>
              <a:t>类似</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允许汇编</a:t>
            </a:r>
            <a:r>
              <a:rPr lang="en-US" altLang="zh-CN" sz="2200" dirty="0">
                <a:latin typeface="隶书" pitchFamily="49" charset="-122"/>
                <a:ea typeface="隶书" pitchFamily="49" charset="-122"/>
              </a:rPr>
              <a:t>80486</a:t>
            </a:r>
            <a:r>
              <a:rPr lang="zh-CN" altLang="en-US" sz="2200" dirty="0">
                <a:latin typeface="隶书" pitchFamily="49" charset="-122"/>
                <a:ea typeface="隶书" pitchFamily="49" charset="-122"/>
              </a:rPr>
              <a:t>非保护方式下的</a:t>
            </a:r>
          </a:p>
          <a:p>
            <a:pPr marL="342900" indent="-342900">
              <a:defRPr/>
            </a:pPr>
            <a:r>
              <a:rPr lang="zh-CN" altLang="en-US" sz="2200" dirty="0">
                <a:latin typeface="隶书" pitchFamily="49" charset="-122"/>
                <a:ea typeface="隶书" pitchFamily="49" charset="-122"/>
              </a:rPr>
              <a:t>           指令。</a:t>
            </a:r>
            <a:r>
              <a:rPr lang="en-US" altLang="zh-CN" sz="2200" dirty="0">
                <a:latin typeface="隶书" pitchFamily="49" charset="-122"/>
                <a:ea typeface="隶书" pitchFamily="49" charset="-122"/>
              </a:rPr>
              <a:t>MASM6.0</a:t>
            </a:r>
            <a:r>
              <a:rPr lang="zh-CN" altLang="en-US" sz="2200" dirty="0">
                <a:latin typeface="隶书" pitchFamily="49" charset="-122"/>
                <a:ea typeface="隶书" pitchFamily="49" charset="-122"/>
              </a:rPr>
              <a:t>可用</a:t>
            </a:r>
          </a:p>
          <a:p>
            <a:pPr marL="342900" indent="-342900">
              <a:defRPr/>
            </a:pPr>
            <a:r>
              <a:rPr lang="en-US" altLang="zh-CN" sz="2200" b="1" dirty="0">
                <a:solidFill>
                  <a:srgbClr val="0000FF"/>
                </a:solidFill>
                <a:effectLst>
                  <a:outerShdw blurRad="38100" dist="38100" dir="2700000" algn="tl">
                    <a:srgbClr val="C0C0C0"/>
                  </a:outerShdw>
                </a:effectLst>
                <a:latin typeface="隶书" pitchFamily="49" charset="-122"/>
                <a:ea typeface="隶书" pitchFamily="49" charset="-122"/>
              </a:rPr>
              <a:t>.486P</a:t>
            </a: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与</a:t>
            </a:r>
            <a:r>
              <a:rPr lang="en-US" altLang="zh-CN" sz="2200" dirty="0">
                <a:latin typeface="隶书" pitchFamily="49" charset="-122"/>
                <a:ea typeface="隶书" pitchFamily="49" charset="-122"/>
              </a:rPr>
              <a:t>.386P</a:t>
            </a:r>
            <a:r>
              <a:rPr lang="zh-CN" altLang="en-US" sz="2200" dirty="0">
                <a:latin typeface="隶书" pitchFamily="49" charset="-122"/>
                <a:ea typeface="隶书" pitchFamily="49" charset="-122"/>
              </a:rPr>
              <a:t>类似</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允许汇编</a:t>
            </a:r>
            <a:r>
              <a:rPr lang="en-US" altLang="zh-CN" sz="2200" dirty="0">
                <a:latin typeface="隶书" pitchFamily="49" charset="-122"/>
                <a:ea typeface="隶书" pitchFamily="49" charset="-122"/>
              </a:rPr>
              <a:t>80486</a:t>
            </a:r>
            <a:r>
              <a:rPr lang="zh-CN" altLang="en-US" sz="2200" dirty="0">
                <a:latin typeface="隶书" pitchFamily="49" charset="-122"/>
                <a:ea typeface="隶书" pitchFamily="49" charset="-122"/>
              </a:rPr>
              <a:t>的全部指令。</a:t>
            </a:r>
            <a:r>
              <a:rPr lang="en-US" altLang="zh-CN" sz="2200" dirty="0">
                <a:latin typeface="隶书" pitchFamily="49" charset="-122"/>
                <a:ea typeface="隶书" pitchFamily="49" charset="-122"/>
              </a:rPr>
              <a:t>MASM6.0</a:t>
            </a:r>
          </a:p>
          <a:p>
            <a:pPr marL="342900" indent="-342900">
              <a:defRPr/>
            </a:pP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可用</a:t>
            </a:r>
          </a:p>
        </p:txBody>
      </p:sp>
      <p:sp>
        <p:nvSpPr>
          <p:cNvPr id="27652" name="Line 4"/>
          <p:cNvSpPr>
            <a:spLocks noChangeShapeType="1"/>
          </p:cNvSpPr>
          <p:nvPr/>
        </p:nvSpPr>
        <p:spPr bwMode="auto">
          <a:xfrm>
            <a:off x="468313" y="981075"/>
            <a:ext cx="8280400" cy="0"/>
          </a:xfrm>
          <a:prstGeom prst="line">
            <a:avLst/>
          </a:prstGeom>
          <a:noFill/>
          <a:ln w="9525">
            <a:solidFill>
              <a:schemeClr val="tx1"/>
            </a:solidFill>
            <a:round/>
            <a:headEnd/>
            <a:tailEnd/>
          </a:ln>
        </p:spPr>
        <p:txBody>
          <a:bodyPr/>
          <a:lstStyle/>
          <a:p>
            <a:endParaRPr lang="zh-CN" altLang="en-US"/>
          </a:p>
        </p:txBody>
      </p:sp>
      <p:sp>
        <p:nvSpPr>
          <p:cNvPr id="27653" name="Line 5"/>
          <p:cNvSpPr>
            <a:spLocks noChangeShapeType="1"/>
          </p:cNvSpPr>
          <p:nvPr/>
        </p:nvSpPr>
        <p:spPr bwMode="auto">
          <a:xfrm>
            <a:off x="2051050" y="692150"/>
            <a:ext cx="0" cy="5832475"/>
          </a:xfrm>
          <a:prstGeom prst="line">
            <a:avLst/>
          </a:prstGeom>
          <a:noFill/>
          <a:ln w="9525">
            <a:solidFill>
              <a:schemeClr val="tx1"/>
            </a:solidFill>
            <a:round/>
            <a:headEnd/>
            <a:tailEnd/>
          </a:ln>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ChangeArrowheads="1"/>
          </p:cNvSpPr>
          <p:nvPr/>
        </p:nvSpPr>
        <p:spPr bwMode="auto">
          <a:xfrm>
            <a:off x="395288" y="188913"/>
            <a:ext cx="6188075" cy="576262"/>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2.</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模式</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定义伪指令</a:t>
            </a:r>
          </a:p>
        </p:txBody>
      </p:sp>
      <p:sp>
        <p:nvSpPr>
          <p:cNvPr id="415747" name="Rectangle 3"/>
          <p:cNvSpPr>
            <a:spLocks noChangeArrowheads="1"/>
          </p:cNvSpPr>
          <p:nvPr/>
        </p:nvSpPr>
        <p:spPr bwMode="auto">
          <a:xfrm>
            <a:off x="395288" y="833438"/>
            <a:ext cx="8208962" cy="4108450"/>
          </a:xfrm>
          <a:prstGeom prst="rect">
            <a:avLst/>
          </a:prstGeom>
          <a:noFill/>
          <a:ln w="9525">
            <a:noFill/>
            <a:miter lim="800000"/>
            <a:headEnd/>
            <a:tailEnd/>
          </a:ln>
          <a:effectLst/>
        </p:spPr>
        <p:txBody>
          <a:bodyPr>
            <a:spAutoFit/>
          </a:bodyPr>
          <a:lstStyle/>
          <a:p>
            <a:pPr>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.MODEL</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模式类型</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高级语言</a:t>
            </a:r>
            <a:r>
              <a:rPr lang="en-US" altLang="zh-CN" sz="2400" dirty="0">
                <a:latin typeface="隶书" pitchFamily="49" charset="-122"/>
                <a:ea typeface="隶书" pitchFamily="49" charset="-122"/>
              </a:rPr>
              <a:t>]</a:t>
            </a:r>
          </a:p>
          <a:p>
            <a:pPr>
              <a:defRPr/>
            </a:pPr>
            <a:endParaRPr lang="en-US" altLang="zh-CN" sz="2400" b="1" dirty="0">
              <a:effectLst>
                <a:outerShdw blurRad="38100" dist="38100" dir="2700000" algn="tl">
                  <a:srgbClr val="C0C0C0"/>
                </a:outerShdw>
              </a:effectLst>
              <a:latin typeface="隶书" pitchFamily="49" charset="-122"/>
              <a:ea typeface="隶书" pitchFamily="49" charset="-122"/>
            </a:endParaRPr>
          </a:p>
          <a:p>
            <a:pPr>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指定数据和代码允许使用的长度</a:t>
            </a:r>
          </a:p>
          <a:p>
            <a:pPr>
              <a:defRPr/>
            </a:pPr>
            <a:endParaRPr lang="zh-CN" altLang="en-US" sz="2400" b="1" dirty="0">
              <a:effectLst>
                <a:outerShdw blurRad="38100" dist="38100" dir="2700000" algn="tl">
                  <a:srgbClr val="C0C0C0"/>
                </a:outerShdw>
              </a:effectLst>
              <a:latin typeface="隶书" pitchFamily="49" charset="-122"/>
              <a:ea typeface="隶书" pitchFamily="49" charset="-122"/>
            </a:endParaRPr>
          </a:p>
          <a:p>
            <a:pPr>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b="1" dirty="0" smtClean="0">
                <a:effectLst>
                  <a:outerShdw blurRad="38100" dist="38100" dir="2700000" algn="tl">
                    <a:srgbClr val="C0C0C0"/>
                  </a:outerShdw>
                </a:effectLst>
                <a:latin typeface="隶书" pitchFamily="49" charset="-122"/>
                <a:ea typeface="隶书" pitchFamily="49" charset="-122"/>
              </a:rPr>
              <a:t>：</a:t>
            </a:r>
            <a:r>
              <a:rPr lang="en-US" altLang="zh-CN" sz="2400" dirty="0" smtClean="0">
                <a:latin typeface="隶书" pitchFamily="49" charset="-122"/>
                <a:ea typeface="隶书" pitchFamily="49" charset="-122"/>
              </a:rPr>
              <a:t>[</a:t>
            </a:r>
            <a:r>
              <a:rPr lang="zh-CN" altLang="en-US" sz="2400" dirty="0">
                <a:latin typeface="隶书" pitchFamily="49" charset="-122"/>
                <a:ea typeface="隶书" pitchFamily="49" charset="-122"/>
              </a:rPr>
              <a:t>高级语言</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是可选项，可使用</a:t>
            </a:r>
            <a:r>
              <a:rPr lang="en-US" altLang="zh-CN" sz="2400" dirty="0">
                <a:latin typeface="隶书" pitchFamily="49" charset="-122"/>
                <a:ea typeface="隶书" pitchFamily="49" charset="-122"/>
              </a:rPr>
              <a:t>C</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BASIC</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FORTRAN</a:t>
            </a:r>
            <a:r>
              <a:rPr lang="zh-CN" altLang="en-US" sz="2400" dirty="0">
                <a:latin typeface="隶书" pitchFamily="49" charset="-122"/>
                <a:ea typeface="隶书" pitchFamily="49" charset="-122"/>
              </a:rPr>
              <a:t>等关键字来指定与哪种高级程序设计语言接口，还可用关键字</a:t>
            </a:r>
            <a:r>
              <a:rPr lang="en-US" altLang="zh-CN" sz="2400" dirty="0">
                <a:latin typeface="隶书" pitchFamily="49" charset="-122"/>
                <a:ea typeface="隶书" pitchFamily="49" charset="-122"/>
              </a:rPr>
              <a:t>OS_OS2</a:t>
            </a:r>
            <a:r>
              <a:rPr lang="zh-CN" altLang="en-US" sz="2400" dirty="0">
                <a:latin typeface="隶书" pitchFamily="49" charset="-122"/>
                <a:ea typeface="隶书" pitchFamily="49" charset="-122"/>
              </a:rPr>
              <a:t>或</a:t>
            </a:r>
            <a:r>
              <a:rPr lang="en-US" altLang="zh-CN" sz="2400" dirty="0">
                <a:latin typeface="隶书" pitchFamily="49" charset="-122"/>
                <a:ea typeface="隶书" pitchFamily="49" charset="-122"/>
              </a:rPr>
              <a:t>OS_DOS</a:t>
            </a:r>
            <a:r>
              <a:rPr lang="zh-CN" altLang="en-US" sz="2400" dirty="0">
                <a:latin typeface="隶书" pitchFamily="49" charset="-122"/>
                <a:ea typeface="隶书" pitchFamily="49" charset="-122"/>
              </a:rPr>
              <a:t>告诉</a:t>
            </a:r>
            <a:r>
              <a:rPr lang="en-US" altLang="zh-CN" sz="2400" dirty="0">
                <a:latin typeface="隶书" pitchFamily="49" charset="-122"/>
                <a:ea typeface="隶书" pitchFamily="49" charset="-122"/>
              </a:rPr>
              <a:t>MASM</a:t>
            </a:r>
            <a:r>
              <a:rPr lang="zh-CN" altLang="en-US" sz="2400" dirty="0">
                <a:latin typeface="隶书" pitchFamily="49" charset="-122"/>
                <a:ea typeface="隶书" pitchFamily="49" charset="-122"/>
              </a:rPr>
              <a:t>使用的是哪种操作系统。程序中凡数据或代码的长度不大于</a:t>
            </a:r>
            <a:r>
              <a:rPr lang="en-US" altLang="zh-CN" sz="2400" dirty="0">
                <a:latin typeface="隶书" pitchFamily="49" charset="-122"/>
                <a:ea typeface="隶书" pitchFamily="49" charset="-122"/>
              </a:rPr>
              <a:t>64KB</a:t>
            </a:r>
            <a:r>
              <a:rPr lang="zh-CN" altLang="en-US" sz="2400" dirty="0">
                <a:latin typeface="隶书" pitchFamily="49" charset="-122"/>
                <a:ea typeface="隶书" pitchFamily="49" charset="-122"/>
              </a:rPr>
              <a:t>时为</a:t>
            </a:r>
            <a:r>
              <a:rPr lang="zh-CN" altLang="en-US" sz="2400" dirty="0">
                <a:solidFill>
                  <a:srgbClr val="0000FF"/>
                </a:solidFill>
                <a:latin typeface="隶书" pitchFamily="49" charset="-122"/>
                <a:ea typeface="隶书" pitchFamily="49" charset="-122"/>
              </a:rPr>
              <a:t>近程</a:t>
            </a:r>
            <a:r>
              <a:rPr lang="zh-CN" altLang="en-US" sz="2400" dirty="0">
                <a:latin typeface="隶书" pitchFamily="49" charset="-122"/>
                <a:ea typeface="隶书" pitchFamily="49" charset="-122"/>
              </a:rPr>
              <a:t>，否则为</a:t>
            </a:r>
            <a:r>
              <a:rPr lang="zh-CN" altLang="en-US" sz="2400" dirty="0">
                <a:solidFill>
                  <a:srgbClr val="0000FF"/>
                </a:solidFill>
                <a:latin typeface="隶书" pitchFamily="49" charset="-122"/>
                <a:ea typeface="隶书" pitchFamily="49" charset="-122"/>
              </a:rPr>
              <a:t>远程</a:t>
            </a:r>
            <a:r>
              <a:rPr lang="zh-CN" altLang="en-US" sz="2400" dirty="0">
                <a:latin typeface="隶书" pitchFamily="49" charset="-122"/>
                <a:ea typeface="隶书" pitchFamily="49" charset="-122"/>
              </a:rPr>
              <a:t>。</a:t>
            </a:r>
          </a:p>
          <a:p>
            <a:pPr>
              <a:defRPr/>
            </a:pPr>
            <a:r>
              <a:rPr lang="zh-CN" altLang="en-US" sz="2400" dirty="0">
                <a:latin typeface="隶书" pitchFamily="49" charset="-122"/>
                <a:ea typeface="隶书" pitchFamily="49" charset="-122"/>
              </a:rPr>
              <a:t>    本语句一般放在用户程序中其它简化段定义语句前。</a:t>
            </a:r>
          </a:p>
          <a:p>
            <a:pPr>
              <a:lnSpc>
                <a:spcPct val="90000"/>
              </a:lnSpc>
              <a:spcBef>
                <a:spcPct val="20000"/>
              </a:spcBef>
              <a:buClr>
                <a:schemeClr val="accent1"/>
              </a:buClr>
              <a:buSzPct val="85000"/>
              <a:buFont typeface="Wingdings" pitchFamily="2" charset="2"/>
              <a:buNone/>
              <a:defRPr/>
            </a:pPr>
            <a:r>
              <a:rPr lang="zh-CN" altLang="en-US" sz="2400" dirty="0">
                <a:latin typeface="隶书" pitchFamily="49" charset="-122"/>
                <a:ea typeface="隶书" pitchFamily="49" charset="-122"/>
              </a:rPr>
              <a:t>    当独立的汇编语言程序不与高级语言程序连接时，多数情况下只用小模式即可，而且小模式的效率也最高。</a:t>
            </a:r>
          </a:p>
        </p:txBody>
      </p:sp>
    </p:spTree>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ChangeArrowheads="1"/>
          </p:cNvSpPr>
          <p:nvPr/>
        </p:nvSpPr>
        <p:spPr bwMode="auto">
          <a:xfrm>
            <a:off x="539750" y="285750"/>
            <a:ext cx="1612900" cy="476250"/>
          </a:xfrm>
          <a:prstGeom prst="rect">
            <a:avLst/>
          </a:prstGeom>
          <a:noFill/>
          <a:ln w="9525">
            <a:noFill/>
            <a:miter lim="800000"/>
            <a:headEnd/>
            <a:tailEnd/>
          </a:ln>
          <a:effectLst/>
        </p:spPr>
        <p:txBody>
          <a:bodyPr wrap="none">
            <a:spAutoFit/>
          </a:bodyPr>
          <a:lstStyle/>
          <a:p>
            <a:pPr>
              <a:lnSpc>
                <a:spcPct val="90000"/>
              </a:lnSpc>
              <a:spcBef>
                <a:spcPct val="20000"/>
              </a:spcBef>
              <a:buClr>
                <a:schemeClr val="accent1"/>
              </a:buClr>
              <a:buSzPct val="85000"/>
              <a:buFont typeface="Wingdings" pitchFamily="2" charset="2"/>
              <a:buNone/>
              <a:defRPr/>
            </a:pPr>
            <a:r>
              <a:rPr lang="zh-CN" altLang="en-US" sz="2800" b="1" u="sng" dirty="0">
                <a:effectLst>
                  <a:outerShdw blurRad="38100" dist="38100" dir="2700000" algn="tl">
                    <a:srgbClr val="C0C0C0"/>
                  </a:outerShdw>
                </a:effectLst>
                <a:ea typeface="隶书" pitchFamily="49" charset="-122"/>
              </a:rPr>
              <a:t>模式类型</a:t>
            </a:r>
          </a:p>
        </p:txBody>
      </p:sp>
      <p:graphicFrame>
        <p:nvGraphicFramePr>
          <p:cNvPr id="414892" name="Group 172"/>
          <p:cNvGraphicFramePr>
            <a:graphicFrameLocks noGrp="1"/>
          </p:cNvGraphicFramePr>
          <p:nvPr/>
        </p:nvGraphicFramePr>
        <p:xfrm>
          <a:off x="611188" y="796925"/>
          <a:ext cx="7848600" cy="5775135"/>
        </p:xfrm>
        <a:graphic>
          <a:graphicData uri="http://schemas.openxmlformats.org/drawingml/2006/table">
            <a:tbl>
              <a:tblPr/>
              <a:tblGrid>
                <a:gridCol w="1295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90525">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zh-CN" altLang="en-US" sz="2400" b="1"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模式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zh-CN" altLang="en-US" sz="24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450">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altLang="zh-CN" sz="2400" b="1" i="0" u="none" strike="noStrike" cap="none" normalizeH="0" baseline="0" smtClean="0">
                          <a:ln>
                            <a:noFill/>
                          </a:ln>
                          <a:solidFill>
                            <a:srgbClr val="0000FF"/>
                          </a:solidFill>
                          <a:effectLst>
                            <a:outerShdw blurRad="38100" dist="38100" dir="2700000" algn="tl">
                              <a:srgbClr val="C0C0C0"/>
                            </a:outerShdw>
                          </a:effectLst>
                          <a:latin typeface="隶书" pitchFamily="49" charset="-122"/>
                          <a:ea typeface="隶书" pitchFamily="49" charset="-122"/>
                        </a:rPr>
                        <a:t>TINY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微型模式。只有</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l</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个逻辑段，产生</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COM</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程序，只能用于</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DOS</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环境。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altLang="zh-CN" sz="2400" b="1" i="0" u="none" strike="noStrike" cap="none" normalizeH="0" baseline="0" smtClean="0">
                          <a:ln>
                            <a:noFill/>
                          </a:ln>
                          <a:solidFill>
                            <a:srgbClr val="0000FF"/>
                          </a:solidFill>
                          <a:effectLst>
                            <a:outerShdw blurRad="38100" dist="38100" dir="2700000" algn="tl">
                              <a:srgbClr val="C0C0C0"/>
                            </a:outerShdw>
                          </a:effectLst>
                          <a:latin typeface="隶书" pitchFamily="49" charset="-122"/>
                          <a:ea typeface="隶书" pitchFamily="49" charset="-122"/>
                        </a:rPr>
                        <a:t>SMALL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小型模式。用于小应用程序，可有</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个代码段和</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l </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个数据段，均为近程。</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5663">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altLang="zh-CN" sz="2400" b="1" i="0" u="none" strike="noStrike" cap="none" normalizeH="0" baseline="0" smtClean="0">
                          <a:ln>
                            <a:noFill/>
                          </a:ln>
                          <a:solidFill>
                            <a:srgbClr val="0000FF"/>
                          </a:solidFill>
                          <a:effectLst>
                            <a:outerShdw blurRad="38100" dist="38100" dir="2700000" algn="tl">
                              <a:srgbClr val="C0C0C0"/>
                            </a:outerShdw>
                          </a:effectLst>
                          <a:latin typeface="隶书" pitchFamily="49" charset="-122"/>
                          <a:ea typeface="隶书" pitchFamily="49" charset="-122"/>
                        </a:rPr>
                        <a:t>COMPACT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压缩模式。只有</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个近程代码段，可多数据段，可远程，每个数据段所占内存不可超过</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64KB</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0725">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altLang="zh-CN" sz="2400" b="1" i="0" u="none" strike="noStrike" cap="none" normalizeH="0" baseline="0" smtClean="0">
                          <a:ln>
                            <a:noFill/>
                          </a:ln>
                          <a:solidFill>
                            <a:srgbClr val="0000FF"/>
                          </a:solidFill>
                          <a:effectLst>
                            <a:outerShdw blurRad="38100" dist="38100" dir="2700000" algn="tl">
                              <a:srgbClr val="C0C0C0"/>
                            </a:outerShdw>
                          </a:effectLst>
                          <a:latin typeface="隶书" pitchFamily="49" charset="-122"/>
                          <a:ea typeface="隶书" pitchFamily="49" charset="-122"/>
                        </a:rPr>
                        <a:t>MEDIUM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中型模式。允许多个代码段，可远程，只有</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个近程数据段。</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0725">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altLang="zh-CN" sz="2400" b="1" i="0" u="none" strike="noStrike" cap="none" normalizeH="0" baseline="0" smtClean="0">
                          <a:ln>
                            <a:noFill/>
                          </a:ln>
                          <a:solidFill>
                            <a:srgbClr val="0000FF"/>
                          </a:solidFill>
                          <a:effectLst>
                            <a:outerShdw blurRad="38100" dist="38100" dir="2700000" algn="tl">
                              <a:srgbClr val="C0C0C0"/>
                            </a:outerShdw>
                          </a:effectLst>
                          <a:latin typeface="隶书" pitchFamily="49" charset="-122"/>
                          <a:ea typeface="隶书" pitchFamily="49" charset="-122"/>
                        </a:rPr>
                        <a:t>LARGE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大型模式。数据与代码均允许为多个、远程，但任一个数据段不可超过</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64KB</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20725">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altLang="zh-CN" sz="2400" b="1" i="0" u="none" strike="noStrike" cap="none" normalizeH="0" baseline="0" smtClean="0">
                          <a:ln>
                            <a:noFill/>
                          </a:ln>
                          <a:solidFill>
                            <a:srgbClr val="0000FF"/>
                          </a:solidFill>
                          <a:effectLst>
                            <a:outerShdw blurRad="38100" dist="38100" dir="2700000" algn="tl">
                              <a:srgbClr val="C0C0C0"/>
                            </a:outerShdw>
                          </a:effectLst>
                          <a:latin typeface="隶书" pitchFamily="49" charset="-122"/>
                          <a:ea typeface="隶书" pitchFamily="49" charset="-122"/>
                        </a:rPr>
                        <a:t>HUGE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巨型模式。数据与代码均允许为远程，且数据段所占内存也可大于</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64KB</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20725">
                <a:tc>
                  <a:txBody>
                    <a:bodyPr/>
                    <a:lstStyle/>
                    <a:p>
                      <a:pPr marL="0" marR="0" lvl="0" indent="0" algn="ctr" defTabSz="914400" rtl="0" eaLnBrk="1" fontAlgn="base" latinLnBrk="0" hangingPunct="1">
                        <a:lnSpc>
                          <a:spcPct val="90000"/>
                        </a:lnSpc>
                        <a:spcBef>
                          <a:spcPct val="0"/>
                        </a:spcBef>
                        <a:spcAft>
                          <a:spcPct val="0"/>
                        </a:spcAft>
                        <a:buClr>
                          <a:schemeClr val="tx2"/>
                        </a:buClr>
                        <a:buSzTx/>
                        <a:buFontTx/>
                        <a:buNone/>
                        <a:tabLst/>
                      </a:pPr>
                      <a:r>
                        <a:rPr kumimoji="0" lang="en-US" altLang="zh-CN" sz="2400" b="1" i="0" u="none" strike="noStrike" cap="none" normalizeH="0" baseline="0" smtClean="0">
                          <a:ln>
                            <a:noFill/>
                          </a:ln>
                          <a:solidFill>
                            <a:srgbClr val="0000FF"/>
                          </a:solidFill>
                          <a:effectLst>
                            <a:outerShdw blurRad="38100" dist="38100" dir="2700000" algn="tl">
                              <a:srgbClr val="C0C0C0"/>
                            </a:outerShdw>
                          </a:effectLst>
                          <a:latin typeface="隶书" pitchFamily="49" charset="-122"/>
                          <a:ea typeface="隶书" pitchFamily="49" charset="-122"/>
                        </a:rPr>
                        <a:t>FLAT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平展模式。允许有</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个段长达到</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512KB</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的段，用于存储代码和数据，只能用于</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32</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位系统环境。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ChangeArrowheads="1"/>
          </p:cNvSpPr>
          <p:nvPr/>
        </p:nvSpPr>
        <p:spPr bwMode="auto">
          <a:xfrm>
            <a:off x="395288" y="412443"/>
            <a:ext cx="7489825" cy="576262"/>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3.</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段</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定义伪指令</a:t>
            </a:r>
          </a:p>
        </p:txBody>
      </p:sp>
      <p:sp>
        <p:nvSpPr>
          <p:cNvPr id="498691" name="Rectangle 3"/>
          <p:cNvSpPr>
            <a:spLocks noChangeArrowheads="1"/>
          </p:cNvSpPr>
          <p:nvPr/>
        </p:nvSpPr>
        <p:spPr bwMode="auto">
          <a:xfrm>
            <a:off x="468313" y="1253838"/>
            <a:ext cx="8351837" cy="3545586"/>
          </a:xfrm>
          <a:prstGeom prst="rect">
            <a:avLst/>
          </a:prstGeom>
          <a:noFill/>
          <a:ln w="9525">
            <a:noFill/>
            <a:miter lim="800000"/>
            <a:headEnd/>
            <a:tailEnd/>
          </a:ln>
          <a:effectLst/>
        </p:spPr>
        <p:txBody>
          <a:bodyPr>
            <a:spAutoFit/>
          </a:bodyPr>
          <a:lstStyle/>
          <a:p>
            <a:pPr>
              <a:lnSpc>
                <a:spcPct val="85000"/>
              </a:lnSpc>
              <a:defRPr/>
            </a:pPr>
            <a:r>
              <a:rPr lang="en-US" altLang="zh-CN" sz="2400" dirty="0">
                <a:latin typeface="隶书" pitchFamily="49" charset="-122"/>
                <a:ea typeface="隶书" pitchFamily="49" charset="-122"/>
              </a:rPr>
              <a:t>    80x86 </a:t>
            </a:r>
            <a:r>
              <a:rPr lang="en-US" altLang="zh-CN" sz="2400" dirty="0" smtClean="0">
                <a:latin typeface="隶书" pitchFamily="49" charset="-122"/>
                <a:ea typeface="隶书" pitchFamily="49" charset="-122"/>
              </a:rPr>
              <a:t>CPU</a:t>
            </a:r>
            <a:r>
              <a:rPr lang="zh-CN" altLang="en-US" sz="2400" dirty="0" smtClean="0">
                <a:latin typeface="隶书" pitchFamily="49" charset="-122"/>
                <a:ea typeface="隶书" pitchFamily="49" charset="-122"/>
              </a:rPr>
              <a:t>保护</a:t>
            </a:r>
            <a:r>
              <a:rPr lang="zh-CN" altLang="en-US" sz="2400" dirty="0">
                <a:latin typeface="隶书" pitchFamily="49" charset="-122"/>
                <a:ea typeface="隶书" pitchFamily="49" charset="-122"/>
              </a:rPr>
              <a:t>模式对内存</a:t>
            </a:r>
            <a:r>
              <a:rPr lang="zh-CN" altLang="en-US" sz="2400" dirty="0" smtClean="0">
                <a:latin typeface="隶书" pitchFamily="49" charset="-122"/>
                <a:ea typeface="隶书" pitchFamily="49" charset="-122"/>
              </a:rPr>
              <a:t>管理分段管理，所以必须</a:t>
            </a:r>
            <a:r>
              <a:rPr lang="zh-CN" altLang="en-US" sz="2400" dirty="0">
                <a:latin typeface="隶书" pitchFamily="49" charset="-122"/>
                <a:ea typeface="隶书" pitchFamily="49" charset="-122"/>
              </a:rPr>
              <a:t>按</a:t>
            </a:r>
            <a:r>
              <a:rPr lang="zh-CN" altLang="en-US" sz="2400" dirty="0" smtClean="0">
                <a:latin typeface="隶书" pitchFamily="49" charset="-122"/>
                <a:ea typeface="隶书" pitchFamily="49" charset="-122"/>
              </a:rPr>
              <a:t>段构造程序。</a:t>
            </a:r>
            <a:endParaRPr lang="en-US" altLang="zh-CN" sz="2400" dirty="0" smtClean="0">
              <a:latin typeface="隶书" pitchFamily="49" charset="-122"/>
              <a:ea typeface="隶书" pitchFamily="49" charset="-122"/>
            </a:endParaRPr>
          </a:p>
          <a:p>
            <a:pPr>
              <a:lnSpc>
                <a:spcPct val="85000"/>
              </a:lnSpc>
              <a:defRPr/>
            </a:pPr>
            <a:endParaRPr lang="en-US" altLang="zh-CN" sz="2400" dirty="0" smtClean="0">
              <a:latin typeface="隶书" pitchFamily="49" charset="-122"/>
              <a:ea typeface="隶书" pitchFamily="49" charset="-122"/>
            </a:endParaRPr>
          </a:p>
          <a:p>
            <a:pPr>
              <a:lnSpc>
                <a:spcPct val="85000"/>
              </a:lnSpc>
              <a:defRPr/>
            </a:pP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一</a:t>
            </a:r>
            <a:r>
              <a:rPr lang="zh-CN" altLang="en-US" sz="2400" dirty="0">
                <a:latin typeface="隶书" pitchFamily="49" charset="-122"/>
                <a:ea typeface="隶书" pitchFamily="49" charset="-122"/>
              </a:rPr>
              <a:t>个</a:t>
            </a:r>
            <a:r>
              <a:rPr lang="zh-CN" altLang="en-US" sz="2400" dirty="0" smtClean="0">
                <a:latin typeface="隶书" pitchFamily="49" charset="-122"/>
                <a:ea typeface="隶书" pitchFamily="49" charset="-122"/>
              </a:rPr>
              <a:t>程序按</a:t>
            </a:r>
            <a:r>
              <a:rPr lang="zh-CN" altLang="en-US" sz="2400" dirty="0">
                <a:latin typeface="隶书" pitchFamily="49" charset="-122"/>
                <a:ea typeface="隶书" pitchFamily="49" charset="-122"/>
              </a:rPr>
              <a:t>用途划分成几个段</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至少一个段</a:t>
            </a:r>
            <a:r>
              <a:rPr lang="en-US" altLang="zh-CN" sz="2400" dirty="0">
                <a:latin typeface="隶书" pitchFamily="49" charset="-122"/>
                <a:ea typeface="隶书" pitchFamily="49" charset="-122"/>
              </a:rPr>
              <a:t>)</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marL="622300">
              <a:lnSpc>
                <a:spcPct val="85000"/>
              </a:lnSpc>
              <a:defRPr/>
            </a:pPr>
            <a:r>
              <a:rPr lang="zh-CN" altLang="en-US" sz="2400" dirty="0" smtClean="0">
                <a:latin typeface="隶书" pitchFamily="49" charset="-122"/>
                <a:ea typeface="隶书" pitchFamily="49" charset="-122"/>
              </a:rPr>
              <a:t>存放</a:t>
            </a:r>
            <a:r>
              <a:rPr lang="zh-CN" altLang="en-US" sz="2400" dirty="0">
                <a:latin typeface="隶书" pitchFamily="49" charset="-122"/>
                <a:ea typeface="隶书" pitchFamily="49" charset="-122"/>
              </a:rPr>
              <a:t>数据用的</a:t>
            </a:r>
            <a:r>
              <a:rPr lang="zh-CN" altLang="en-US" sz="2400" dirty="0" smtClean="0">
                <a:solidFill>
                  <a:srgbClr val="0000FF"/>
                </a:solidFill>
                <a:latin typeface="隶书" pitchFamily="49" charset="-122"/>
                <a:ea typeface="隶书" pitchFamily="49" charset="-122"/>
              </a:rPr>
              <a:t>数据段；</a:t>
            </a:r>
            <a:endParaRPr lang="en-US" altLang="zh-CN" sz="2400" dirty="0" smtClean="0">
              <a:solidFill>
                <a:srgbClr val="0000FF"/>
              </a:solidFill>
              <a:latin typeface="隶书" pitchFamily="49" charset="-122"/>
              <a:ea typeface="隶书" pitchFamily="49" charset="-122"/>
            </a:endParaRPr>
          </a:p>
          <a:p>
            <a:pPr marL="622300">
              <a:lnSpc>
                <a:spcPct val="85000"/>
              </a:lnSpc>
              <a:defRPr/>
            </a:pPr>
            <a:r>
              <a:rPr lang="zh-CN" altLang="en-US" sz="2400" dirty="0" smtClean="0">
                <a:latin typeface="隶书" pitchFamily="49" charset="-122"/>
                <a:ea typeface="隶书" pitchFamily="49" charset="-122"/>
              </a:rPr>
              <a:t>做</a:t>
            </a:r>
            <a:r>
              <a:rPr lang="zh-CN" altLang="en-US" sz="2400" dirty="0">
                <a:latin typeface="隶书" pitchFamily="49" charset="-122"/>
                <a:ea typeface="隶书" pitchFamily="49" charset="-122"/>
              </a:rPr>
              <a:t>堆栈使用的</a:t>
            </a:r>
            <a:r>
              <a:rPr lang="zh-CN" altLang="en-US" sz="2400" dirty="0">
                <a:solidFill>
                  <a:srgbClr val="0000FF"/>
                </a:solidFill>
                <a:latin typeface="隶书" pitchFamily="49" charset="-122"/>
                <a:ea typeface="隶书" pitchFamily="49" charset="-122"/>
              </a:rPr>
              <a:t>堆栈</a:t>
            </a:r>
            <a:r>
              <a:rPr lang="zh-CN" altLang="en-US" sz="2400" dirty="0" smtClean="0">
                <a:solidFill>
                  <a:srgbClr val="0000FF"/>
                </a:solidFill>
                <a:latin typeface="隶书" pitchFamily="49" charset="-122"/>
                <a:ea typeface="隶书" pitchFamily="49" charset="-122"/>
              </a:rPr>
              <a:t>段；</a:t>
            </a:r>
            <a:endParaRPr lang="en-US" altLang="zh-CN" sz="2400" dirty="0" smtClean="0">
              <a:solidFill>
                <a:srgbClr val="0000FF"/>
              </a:solidFill>
              <a:latin typeface="隶书" pitchFamily="49" charset="-122"/>
              <a:ea typeface="隶书" pitchFamily="49" charset="-122"/>
            </a:endParaRPr>
          </a:p>
          <a:p>
            <a:pPr marL="622300">
              <a:lnSpc>
                <a:spcPct val="85000"/>
              </a:lnSpc>
              <a:defRPr/>
            </a:pPr>
            <a:r>
              <a:rPr lang="zh-CN" altLang="en-US" sz="2400" dirty="0" smtClean="0">
                <a:latin typeface="隶书" pitchFamily="49" charset="-122"/>
                <a:ea typeface="隶书" pitchFamily="49" charset="-122"/>
              </a:rPr>
              <a:t>存放程序</a:t>
            </a:r>
            <a:r>
              <a:rPr lang="zh-CN" altLang="en-US" sz="2400" dirty="0">
                <a:latin typeface="隶书" pitchFamily="49" charset="-122"/>
                <a:ea typeface="隶书" pitchFamily="49" charset="-122"/>
              </a:rPr>
              <a:t>的</a:t>
            </a:r>
            <a:r>
              <a:rPr lang="zh-CN" altLang="en-US" sz="2400" dirty="0">
                <a:solidFill>
                  <a:srgbClr val="0000FF"/>
                </a:solidFill>
                <a:latin typeface="隶书" pitchFamily="49" charset="-122"/>
                <a:ea typeface="隶书" pitchFamily="49" charset="-122"/>
              </a:rPr>
              <a:t>代码</a:t>
            </a:r>
            <a:r>
              <a:rPr lang="zh-CN" altLang="en-US" sz="2400" dirty="0" smtClean="0">
                <a:solidFill>
                  <a:srgbClr val="0000FF"/>
                </a:solidFill>
                <a:latin typeface="隶书" pitchFamily="49" charset="-122"/>
                <a:ea typeface="隶书" pitchFamily="49" charset="-122"/>
              </a:rPr>
              <a:t>段</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marL="622300">
              <a:lnSpc>
                <a:spcPct val="85000"/>
              </a:lnSpc>
              <a:defRPr/>
            </a:pPr>
            <a:r>
              <a:rPr lang="zh-CN" altLang="en-US" sz="2400" dirty="0" smtClean="0">
                <a:latin typeface="隶书" pitchFamily="49" charset="-122"/>
                <a:ea typeface="隶书" pitchFamily="49" charset="-122"/>
              </a:rPr>
              <a:t>数据</a:t>
            </a:r>
            <a:r>
              <a:rPr lang="zh-CN" altLang="en-US" sz="2400" dirty="0" smtClean="0">
                <a:solidFill>
                  <a:srgbClr val="0000FF"/>
                </a:solidFill>
                <a:latin typeface="隶书" pitchFamily="49" charset="-122"/>
                <a:ea typeface="隶书" pitchFamily="49" charset="-122"/>
              </a:rPr>
              <a:t>附加段；</a:t>
            </a:r>
            <a:r>
              <a:rPr lang="zh-CN" altLang="en-US" sz="2400" dirty="0" smtClean="0">
                <a:latin typeface="隶书" pitchFamily="49" charset="-122"/>
                <a:ea typeface="隶书" pitchFamily="49" charset="-122"/>
              </a:rPr>
              <a:t> </a:t>
            </a:r>
          </a:p>
          <a:p>
            <a:pPr>
              <a:lnSpc>
                <a:spcPct val="85000"/>
              </a:lnSpc>
              <a:defRPr/>
            </a:pPr>
            <a:endParaRPr lang="en-US" altLang="zh-CN" sz="2400" dirty="0" smtClean="0">
              <a:latin typeface="隶书" pitchFamily="49" charset="-122"/>
              <a:ea typeface="隶书" pitchFamily="49" charset="-122"/>
            </a:endParaRPr>
          </a:p>
          <a:p>
            <a:pPr>
              <a:lnSpc>
                <a:spcPct val="85000"/>
              </a:lnSpc>
              <a:defRPr/>
            </a:pPr>
            <a:r>
              <a:rPr lang="zh-CN" altLang="en-US" sz="2400" dirty="0" smtClean="0">
                <a:latin typeface="隶书" pitchFamily="49" charset="-122"/>
                <a:ea typeface="隶书" pitchFamily="49" charset="-122"/>
              </a:rPr>
              <a:t>    </a:t>
            </a:r>
            <a:r>
              <a:rPr lang="zh-CN" altLang="en-US" sz="2400" dirty="0">
                <a:latin typeface="隶书" pitchFamily="49" charset="-122"/>
                <a:ea typeface="隶书" pitchFamily="49" charset="-122"/>
              </a:rPr>
              <a:t>段定义伪指令的用途是在汇编语言源程序中定义逻辑段。段定义可以有</a:t>
            </a:r>
            <a:r>
              <a:rPr lang="zh-CN" altLang="en-US" sz="2400" dirty="0">
                <a:solidFill>
                  <a:srgbClr val="0000FF"/>
                </a:solidFill>
                <a:latin typeface="隶书" pitchFamily="49" charset="-122"/>
                <a:ea typeface="隶书" pitchFamily="49" charset="-122"/>
              </a:rPr>
              <a:t>两种方式</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完全段定义方式</a:t>
            </a:r>
            <a:r>
              <a:rPr lang="zh-CN" altLang="en-US" sz="2400" dirty="0">
                <a:latin typeface="隶书" pitchFamily="49" charset="-122"/>
                <a:ea typeface="隶书" pitchFamily="49" charset="-122"/>
              </a:rPr>
              <a:t>和</a:t>
            </a:r>
            <a:r>
              <a:rPr lang="zh-CN" altLang="en-US" sz="2400" dirty="0">
                <a:solidFill>
                  <a:srgbClr val="0000FF"/>
                </a:solidFill>
                <a:latin typeface="隶书" pitchFamily="49" charset="-122"/>
                <a:ea typeface="隶书" pitchFamily="49" charset="-122"/>
              </a:rPr>
              <a:t>简化段定义方式</a:t>
            </a:r>
            <a:r>
              <a:rPr lang="zh-CN" altLang="en-US" sz="2400" dirty="0" smtClean="0">
                <a:latin typeface="隶书" pitchFamily="49" charset="-122"/>
                <a:ea typeface="隶书" pitchFamily="49" charset="-122"/>
              </a:rPr>
              <a:t>。</a:t>
            </a:r>
            <a:endParaRPr lang="zh-CN" altLang="en-US" sz="2400" b="1" dirty="0">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1" name="Rectangle 3"/>
          <p:cNvSpPr>
            <a:spLocks noChangeArrowheads="1"/>
          </p:cNvSpPr>
          <p:nvPr/>
        </p:nvSpPr>
        <p:spPr bwMode="auto">
          <a:xfrm>
            <a:off x="468313" y="428604"/>
            <a:ext cx="8351837" cy="4748992"/>
          </a:xfrm>
          <a:prstGeom prst="rect">
            <a:avLst/>
          </a:prstGeom>
          <a:noFill/>
          <a:ln w="9525">
            <a:noFill/>
            <a:miter lim="800000"/>
            <a:headEnd/>
            <a:tailEnd/>
          </a:ln>
          <a:effectLst/>
        </p:spPr>
        <p:txBody>
          <a:bodyPr>
            <a:spAutoFit/>
          </a:bodyPr>
          <a:lstStyle/>
          <a:p>
            <a:pPr>
              <a:lnSpc>
                <a:spcPct val="85000"/>
              </a:lnSpc>
              <a:buClr>
                <a:schemeClr val="accent1"/>
              </a:buClr>
              <a:buSzPct val="85000"/>
              <a:buFont typeface="Wingdings" pitchFamily="2" charset="2"/>
              <a:buNone/>
              <a:defRPr/>
            </a:pPr>
            <a:r>
              <a:rPr lang="zh-CN" altLang="en-US" sz="2400" b="1" dirty="0" smtClean="0">
                <a:effectLst>
                  <a:outerShdw blurRad="38100" dist="38100" dir="2700000" algn="tl">
                    <a:srgbClr val="C0C0C0"/>
                  </a:outerShdw>
                </a:effectLst>
                <a:latin typeface="隶书" pitchFamily="49" charset="-122"/>
                <a:ea typeface="隶书" pitchFamily="49" charset="-122"/>
                <a:sym typeface="Wingdings" pitchFamily="2" charset="2"/>
              </a:rPr>
              <a:t></a:t>
            </a:r>
            <a:r>
              <a:rPr lang="zh-CN" altLang="en-US" sz="2400" b="1" dirty="0">
                <a:effectLst>
                  <a:outerShdw blurRad="38100" dist="38100" dir="2700000" algn="tl">
                    <a:srgbClr val="C0C0C0"/>
                  </a:outerShdw>
                </a:effectLst>
                <a:latin typeface="隶书" pitchFamily="49" charset="-122"/>
                <a:ea typeface="隶书" pitchFamily="49" charset="-122"/>
              </a:rPr>
              <a:t>完整段定义伪指令</a:t>
            </a:r>
            <a:r>
              <a:rPr lang="en-US" altLang="zh-CN" sz="2400" b="1" dirty="0">
                <a:effectLst>
                  <a:outerShdw blurRad="38100" dist="38100" dir="2700000" algn="tl">
                    <a:srgbClr val="C0C0C0"/>
                  </a:outerShdw>
                </a:effectLst>
                <a:latin typeface="隶书" pitchFamily="49" charset="-122"/>
                <a:ea typeface="隶书" pitchFamily="49" charset="-122"/>
              </a:rPr>
              <a:t>(</a:t>
            </a:r>
            <a:r>
              <a:rPr lang="zh-CN" altLang="en-US" sz="2400" b="1" dirty="0">
                <a:effectLst>
                  <a:outerShdw blurRad="38100" dist="38100" dir="2700000" algn="tl">
                    <a:srgbClr val="C0C0C0"/>
                  </a:outerShdw>
                </a:effectLst>
                <a:latin typeface="隶书" pitchFamily="49" charset="-122"/>
                <a:ea typeface="隶书" pitchFamily="49" charset="-122"/>
              </a:rPr>
              <a:t>适用于</a:t>
            </a:r>
            <a:r>
              <a:rPr lang="en-US" altLang="zh-CN" sz="2400" b="1" dirty="0">
                <a:effectLst>
                  <a:outerShdw blurRad="38100" dist="38100" dir="2700000" algn="tl">
                    <a:srgbClr val="C0C0C0"/>
                  </a:outerShdw>
                </a:effectLst>
                <a:latin typeface="隶书" pitchFamily="49" charset="-122"/>
                <a:ea typeface="隶书" pitchFamily="49" charset="-122"/>
              </a:rPr>
              <a:t>MASM</a:t>
            </a:r>
            <a:r>
              <a:rPr lang="zh-CN" altLang="en-US" sz="2400" b="1" dirty="0">
                <a:effectLst>
                  <a:outerShdw blurRad="38100" dist="38100" dir="2700000" algn="tl">
                    <a:srgbClr val="C0C0C0"/>
                  </a:outerShdw>
                </a:effectLst>
                <a:latin typeface="隶书" pitchFamily="49" charset="-122"/>
                <a:ea typeface="隶书" pitchFamily="49" charset="-122"/>
              </a:rPr>
              <a:t>任何版本</a:t>
            </a:r>
            <a:r>
              <a:rPr lang="en-US" altLang="zh-CN" sz="2400" b="1" dirty="0">
                <a:effectLst>
                  <a:outerShdw blurRad="38100" dist="38100" dir="2700000" algn="tl">
                    <a:srgbClr val="C0C0C0"/>
                  </a:outerShdw>
                </a:effectLst>
                <a:latin typeface="隶书" pitchFamily="49" charset="-122"/>
                <a:ea typeface="隶书" pitchFamily="49" charset="-122"/>
              </a:rPr>
              <a:t>)</a:t>
            </a:r>
          </a:p>
          <a:p>
            <a:pPr>
              <a:lnSpc>
                <a:spcPct val="85000"/>
              </a:lnSpc>
              <a:defRPr/>
            </a:pPr>
            <a:endParaRPr lang="en-US" altLang="zh-CN" sz="2400" b="1" u="sng" dirty="0" smtClean="0">
              <a:effectLst>
                <a:outerShdw blurRad="38100" dist="38100" dir="2700000" algn="tl">
                  <a:srgbClr val="C0C0C0"/>
                </a:outerShdw>
              </a:effectLst>
              <a:latin typeface="隶书" pitchFamily="49" charset="-122"/>
              <a:ea typeface="隶书" pitchFamily="49" charset="-122"/>
              <a:sym typeface="Wingdings" pitchFamily="2" charset="2"/>
            </a:endParaRPr>
          </a:p>
          <a:p>
            <a:pPr>
              <a:lnSpc>
                <a:spcPct val="85000"/>
              </a:lnSpc>
              <a:defRPr/>
            </a:pPr>
            <a:r>
              <a:rPr lang="zh-CN" altLang="en-US" sz="2400" b="1" u="sng" dirty="0" smtClean="0">
                <a:effectLst>
                  <a:outerShdw blurRad="38100" dist="38100" dir="2700000" algn="tl">
                    <a:srgbClr val="C0C0C0"/>
                  </a:outerShdw>
                </a:effectLst>
                <a:latin typeface="隶书" pitchFamily="49" charset="-122"/>
                <a:ea typeface="隶书" pitchFamily="49" charset="-122"/>
                <a:sym typeface="Wingdings" pitchFamily="2" charset="2"/>
              </a:rPr>
              <a:t>段</a:t>
            </a:r>
            <a:r>
              <a:rPr lang="zh-CN" altLang="en-US" sz="2400" b="1" u="sng" dirty="0">
                <a:effectLst>
                  <a:outerShdw blurRad="38100" dist="38100" dir="2700000" algn="tl">
                    <a:srgbClr val="C0C0C0"/>
                  </a:outerShdw>
                </a:effectLst>
                <a:latin typeface="隶书" pitchFamily="49" charset="-122"/>
                <a:ea typeface="隶书" pitchFamily="49" charset="-122"/>
                <a:sym typeface="Wingdings" pitchFamily="2" charset="2"/>
              </a:rPr>
              <a:t>定义语句 </a:t>
            </a:r>
            <a:r>
              <a:rPr lang="en-US" altLang="zh-CN" sz="2400" b="1" u="sng" dirty="0">
                <a:effectLst>
                  <a:outerShdw blurRad="38100" dist="38100" dir="2700000" algn="tl">
                    <a:srgbClr val="C0C0C0"/>
                  </a:outerShdw>
                </a:effectLst>
                <a:latin typeface="隶书" pitchFamily="49" charset="-122"/>
                <a:ea typeface="隶书" pitchFamily="49" charset="-122"/>
                <a:sym typeface="Wingdings" pitchFamily="2" charset="2"/>
              </a:rPr>
              <a:t>(SEGMENT/ENDS)</a:t>
            </a:r>
          </a:p>
          <a:p>
            <a:pPr>
              <a:lnSpc>
                <a:spcPct val="85000"/>
              </a:lnSpc>
              <a:defRPr/>
            </a:pPr>
            <a:endParaRPr lang="en-US" altLang="zh-CN" sz="2400" b="1" dirty="0" smtClean="0">
              <a:effectLst>
                <a:outerShdw blurRad="38100" dist="38100" dir="2700000" algn="tl">
                  <a:srgbClr val="C0C0C0"/>
                </a:outerShdw>
              </a:effectLst>
              <a:latin typeface="隶书" pitchFamily="49" charset="-122"/>
              <a:ea typeface="隶书" pitchFamily="49" charset="-122"/>
            </a:endParaRPr>
          </a:p>
          <a:p>
            <a:pPr>
              <a:lnSpc>
                <a:spcPct val="85000"/>
              </a:lnSpc>
              <a:defRPr/>
            </a:pPr>
            <a:r>
              <a:rPr lang="zh-CN" altLang="en-US" sz="2400" b="1" dirty="0" smtClean="0">
                <a:effectLst>
                  <a:outerShdw blurRad="38100" dist="38100" dir="2700000" algn="tl">
                    <a:srgbClr val="C0C0C0"/>
                  </a:outerShdw>
                </a:effectLst>
                <a:latin typeface="隶书" pitchFamily="49" charset="-122"/>
                <a:ea typeface="隶书" pitchFamily="49" charset="-122"/>
              </a:rPr>
              <a:t>格式：</a:t>
            </a:r>
            <a:endParaRPr lang="en-US" altLang="zh-CN" sz="2400" b="1" dirty="0" smtClean="0">
              <a:effectLst>
                <a:outerShdw blurRad="38100" dist="38100" dir="2700000" algn="tl">
                  <a:srgbClr val="C0C0C0"/>
                </a:outerShdw>
              </a:effectLst>
              <a:latin typeface="隶书" pitchFamily="49" charset="-122"/>
              <a:ea typeface="隶书" pitchFamily="49" charset="-122"/>
            </a:endParaRPr>
          </a:p>
          <a:p>
            <a:pPr>
              <a:lnSpc>
                <a:spcPct val="85000"/>
              </a:lnSpc>
              <a:defRPr/>
            </a:pPr>
            <a:r>
              <a:rPr lang="zh-CN" altLang="en-US" sz="2400" b="1" dirty="0" smtClean="0">
                <a:effectLst>
                  <a:outerShdw blurRad="38100" dist="38100" dir="2700000" algn="tl">
                    <a:srgbClr val="C0C0C0"/>
                  </a:outerShdw>
                </a:effectLst>
                <a:latin typeface="隶书" pitchFamily="49" charset="-122"/>
                <a:ea typeface="隶书" pitchFamily="49" charset="-122"/>
              </a:rPr>
              <a:t>段名</a:t>
            </a:r>
            <a:r>
              <a:rPr lang="zh-CN" altLang="en-US" sz="2400" dirty="0" smtClean="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SEGMENT</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定位类型</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组合</a:t>
            </a:r>
            <a:r>
              <a:rPr lang="zh-CN" altLang="en-US" sz="2400" dirty="0">
                <a:latin typeface="隶书" pitchFamily="49" charset="-122"/>
                <a:ea typeface="隶书" pitchFamily="49" charset="-122"/>
              </a:rPr>
              <a:t>类型</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字长</a:t>
            </a:r>
            <a:r>
              <a:rPr lang="zh-CN" altLang="en-US" sz="2400" dirty="0">
                <a:latin typeface="隶书" pitchFamily="49" charset="-122"/>
                <a:ea typeface="隶书" pitchFamily="49" charset="-122"/>
              </a:rPr>
              <a:t>选择</a:t>
            </a:r>
            <a:r>
              <a:rPr lang="en-US" altLang="zh-CN" sz="2400" dirty="0" smtClean="0">
                <a:latin typeface="隶书" pitchFamily="49" charset="-122"/>
                <a:ea typeface="隶书" pitchFamily="49" charset="-122"/>
              </a:rPr>
              <a:t>][,</a:t>
            </a:r>
            <a:r>
              <a:rPr lang="en-US" altLang="zh-CN" sz="2400" dirty="0" smtClean="0">
                <a:latin typeface="Arial"/>
                <a:ea typeface="隶书" pitchFamily="49" charset="-122"/>
              </a:rPr>
              <a:t>’</a:t>
            </a:r>
            <a:r>
              <a:rPr lang="zh-CN" altLang="en-US" sz="2400" dirty="0" smtClean="0">
                <a:latin typeface="隶书" pitchFamily="49" charset="-122"/>
                <a:ea typeface="隶书" pitchFamily="49" charset="-122"/>
              </a:rPr>
              <a:t>类别</a:t>
            </a:r>
            <a:r>
              <a:rPr lang="en-US" altLang="zh-CN" sz="2400" dirty="0" smtClean="0">
                <a:latin typeface="Arial"/>
                <a:ea typeface="隶书" pitchFamily="49" charset="-122"/>
              </a:rPr>
              <a:t>’</a:t>
            </a:r>
            <a:r>
              <a:rPr lang="en-US" altLang="zh-CN" sz="2400" dirty="0" smtClean="0">
                <a:latin typeface="隶书" pitchFamily="49" charset="-122"/>
                <a:ea typeface="隶书" pitchFamily="49" charset="-122"/>
              </a:rPr>
              <a:t>]</a:t>
            </a:r>
            <a:endParaRPr lang="en-US" altLang="zh-CN" sz="2400" dirty="0">
              <a:latin typeface="隶书" pitchFamily="49" charset="-122"/>
              <a:ea typeface="隶书" pitchFamily="49" charset="-122"/>
            </a:endParaRPr>
          </a:p>
          <a:p>
            <a:pPr>
              <a:lnSpc>
                <a:spcPct val="85000"/>
              </a:lnSpc>
              <a:defRPr/>
            </a:pPr>
            <a:r>
              <a:rPr lang="en-US" altLang="zh-CN" sz="2400" dirty="0">
                <a:latin typeface="隶书" pitchFamily="49" charset="-122"/>
                <a:ea typeface="隶书" pitchFamily="49" charset="-122"/>
              </a:rPr>
              <a:t>                     </a:t>
            </a:r>
            <a:r>
              <a:rPr lang="en-US" altLang="zh-CN" sz="2400" dirty="0">
                <a:latin typeface="Arial"/>
                <a:ea typeface="隶书" pitchFamily="49" charset="-122"/>
              </a:rPr>
              <a:t>……</a:t>
            </a:r>
            <a:endParaRPr lang="en-US" altLang="zh-CN" sz="2400" dirty="0">
              <a:latin typeface="隶书" pitchFamily="49" charset="-122"/>
              <a:ea typeface="隶书" pitchFamily="49" charset="-122"/>
            </a:endParaRPr>
          </a:p>
          <a:p>
            <a:pPr>
              <a:lnSpc>
                <a:spcPct val="85000"/>
              </a:lnSpc>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段体</a:t>
            </a:r>
            <a:r>
              <a:rPr lang="en-US" altLang="zh-CN" sz="2400" dirty="0">
                <a:latin typeface="隶书" pitchFamily="49" charset="-122"/>
                <a:ea typeface="隶书" pitchFamily="49" charset="-122"/>
              </a:rPr>
              <a:t>)</a:t>
            </a:r>
          </a:p>
          <a:p>
            <a:pPr>
              <a:lnSpc>
                <a:spcPct val="85000"/>
              </a:lnSpc>
              <a:defRPr/>
            </a:pPr>
            <a:r>
              <a:rPr lang="en-US" altLang="zh-CN" sz="2400" dirty="0">
                <a:latin typeface="隶书" pitchFamily="49" charset="-122"/>
                <a:ea typeface="隶书" pitchFamily="49" charset="-122"/>
              </a:rPr>
              <a:t>                     </a:t>
            </a:r>
            <a:r>
              <a:rPr lang="en-US" altLang="zh-CN" sz="2400" dirty="0">
                <a:latin typeface="Arial"/>
                <a:ea typeface="隶书" pitchFamily="49" charset="-122"/>
              </a:rPr>
              <a:t>……</a:t>
            </a:r>
            <a:endParaRPr lang="en-US" altLang="zh-CN" sz="2400" dirty="0">
              <a:latin typeface="隶书" pitchFamily="49" charset="-122"/>
              <a:ea typeface="隶书" pitchFamily="49" charset="-122"/>
            </a:endParaRPr>
          </a:p>
          <a:p>
            <a:pPr>
              <a:lnSpc>
                <a:spcPct val="85000"/>
              </a:lnSpc>
              <a:defRPr/>
            </a:pPr>
            <a:r>
              <a:rPr lang="zh-CN" altLang="en-US" sz="2400" b="1" dirty="0" smtClean="0">
                <a:effectLst>
                  <a:outerShdw blurRad="38100" dist="38100" dir="2700000" algn="tl">
                    <a:srgbClr val="C0C0C0"/>
                  </a:outerShdw>
                </a:effectLst>
                <a:latin typeface="隶书" pitchFamily="49" charset="-122"/>
                <a:ea typeface="隶书" pitchFamily="49" charset="-122"/>
              </a:rPr>
              <a:t>段名</a:t>
            </a:r>
            <a:r>
              <a:rPr lang="zh-CN" altLang="en-US" sz="2400" dirty="0" smtClean="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ENDS</a:t>
            </a:r>
          </a:p>
          <a:p>
            <a:pPr>
              <a:lnSpc>
                <a:spcPct val="85000"/>
              </a:lnSpc>
              <a:buClr>
                <a:schemeClr val="accent1"/>
              </a:buClr>
              <a:buSzPct val="85000"/>
              <a:buFont typeface="Wingdings" pitchFamily="2" charset="2"/>
              <a:buNone/>
              <a:defRPr/>
            </a:pPr>
            <a:endParaRPr lang="en-US" altLang="zh-CN" sz="2000" dirty="0" smtClean="0">
              <a:latin typeface="隶书" pitchFamily="49" charset="-122"/>
              <a:ea typeface="隶书" pitchFamily="49" charset="-122"/>
            </a:endParaRPr>
          </a:p>
          <a:p>
            <a:pPr>
              <a:lnSpc>
                <a:spcPct val="85000"/>
              </a:lnSpc>
              <a:buClr>
                <a:schemeClr val="accent1"/>
              </a:buClr>
              <a:buSzPct val="85000"/>
              <a:buFont typeface="Wingdings" pitchFamily="2" charset="2"/>
              <a:buNone/>
              <a:defRPr/>
            </a:pPr>
            <a:r>
              <a:rPr lang="en-US" altLang="zh-CN" sz="2000" dirty="0" smtClean="0">
                <a:latin typeface="隶书" pitchFamily="49" charset="-122"/>
                <a:ea typeface="隶书" pitchFamily="49" charset="-122"/>
              </a:rPr>
              <a:t>    </a:t>
            </a:r>
            <a:r>
              <a:rPr lang="zh-CN" altLang="en-US" sz="2400" dirty="0">
                <a:latin typeface="隶书" pitchFamily="49" charset="-122"/>
                <a:ea typeface="隶书" pitchFamily="49" charset="-122"/>
              </a:rPr>
              <a:t>在汇编语言源程序中，</a:t>
            </a:r>
            <a:r>
              <a:rPr lang="en-US" altLang="zh-CN" sz="2400" dirty="0">
                <a:latin typeface="隶书" pitchFamily="49" charset="-122"/>
                <a:ea typeface="隶书" pitchFamily="49" charset="-122"/>
              </a:rPr>
              <a:t>SEGMENT(</a:t>
            </a:r>
            <a:r>
              <a:rPr lang="zh-CN" altLang="en-US" sz="2400" dirty="0">
                <a:latin typeface="隶书" pitchFamily="49" charset="-122"/>
                <a:ea typeface="隶书" pitchFamily="49" charset="-122"/>
              </a:rPr>
              <a:t>段的起始</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ENDS(</a:t>
            </a:r>
            <a:r>
              <a:rPr lang="zh-CN" altLang="en-US" sz="2400" dirty="0">
                <a:latin typeface="隶书" pitchFamily="49" charset="-122"/>
                <a:ea typeface="隶书" pitchFamily="49" charset="-122"/>
              </a:rPr>
              <a:t>段结束</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两个伪指令总是</a:t>
            </a:r>
            <a:r>
              <a:rPr lang="zh-CN" altLang="en-US" sz="2400" dirty="0">
                <a:solidFill>
                  <a:srgbClr val="0000FF"/>
                </a:solidFill>
                <a:latin typeface="隶书" pitchFamily="49" charset="-122"/>
                <a:ea typeface="隶书" pitchFamily="49" charset="-122"/>
              </a:rPr>
              <a:t>成对出现</a:t>
            </a:r>
            <a:r>
              <a:rPr lang="zh-CN" altLang="en-US" sz="2400" dirty="0">
                <a:latin typeface="隶书" pitchFamily="49" charset="-122"/>
                <a:ea typeface="隶书" pitchFamily="49" charset="-122"/>
              </a:rPr>
              <a:t>， 二者前面的</a:t>
            </a:r>
            <a:r>
              <a:rPr lang="zh-CN" altLang="en-US" sz="2400" u="sng" dirty="0">
                <a:latin typeface="隶书" pitchFamily="49" charset="-122"/>
                <a:ea typeface="隶书" pitchFamily="49" charset="-122"/>
              </a:rPr>
              <a:t>段名必须一致</a:t>
            </a:r>
            <a:r>
              <a:rPr lang="zh-CN" altLang="en-US" sz="2400" dirty="0">
                <a:latin typeface="隶书" pitchFamily="49" charset="-122"/>
                <a:ea typeface="隶书" pitchFamily="49" charset="-122"/>
              </a:rPr>
              <a:t>，常用与本段用途相关的名字。两个语句之间的部分即是该逻辑段的内容。</a:t>
            </a: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611188" y="642938"/>
            <a:ext cx="7993062" cy="5262562"/>
          </a:xfrm>
          <a:prstGeom prst="rect">
            <a:avLst/>
          </a:prstGeom>
          <a:noFill/>
          <a:ln w="9525" algn="ctr">
            <a:noFill/>
            <a:miter lim="800000"/>
            <a:headEnd/>
            <a:tailEnd/>
          </a:ln>
        </p:spPr>
        <p:txBody>
          <a:bodyPr>
            <a:spAutoFit/>
          </a:bodyPr>
          <a:lstStyle/>
          <a:p>
            <a:pPr marL="901700" indent="-901700"/>
            <a:r>
              <a:rPr lang="zh-CN" altLang="en-US" sz="2400">
                <a:latin typeface="隶书" pitchFamily="49" charset="-122"/>
                <a:ea typeface="隶书" pitchFamily="49" charset="-122"/>
              </a:rPr>
              <a:t>支持</a:t>
            </a:r>
            <a:r>
              <a:rPr lang="en-US" altLang="zh-CN" sz="2400">
                <a:latin typeface="隶书" pitchFamily="49" charset="-122"/>
                <a:ea typeface="隶书" pitchFamily="49" charset="-122"/>
              </a:rPr>
              <a:t>Intel 80x86</a:t>
            </a:r>
            <a:r>
              <a:rPr lang="zh-CN" altLang="en-US" sz="2400">
                <a:latin typeface="隶书" pitchFamily="49" charset="-122"/>
                <a:ea typeface="隶书" pitchFamily="49" charset="-122"/>
              </a:rPr>
              <a:t>系统的汇编程序现有：</a:t>
            </a:r>
          </a:p>
          <a:p>
            <a:pPr marL="901700" indent="-901700"/>
            <a:endParaRPr lang="zh-CN" altLang="en-US" sz="2400">
              <a:latin typeface="隶书" pitchFamily="49" charset="-122"/>
              <a:ea typeface="隶书" pitchFamily="49" charset="-122"/>
            </a:endParaRPr>
          </a:p>
          <a:p>
            <a:pPr marL="901700" indent="-901700"/>
            <a:r>
              <a:rPr lang="en-US" altLang="zh-CN" sz="2400">
                <a:solidFill>
                  <a:srgbClr val="0000FF"/>
                </a:solidFill>
                <a:latin typeface="隶书" pitchFamily="49" charset="-122"/>
                <a:ea typeface="隶书" pitchFamily="49" charset="-122"/>
              </a:rPr>
              <a:t>ASM</a:t>
            </a:r>
            <a:r>
              <a:rPr lang="en-US" altLang="zh-CN" sz="2400">
                <a:latin typeface="隶书" pitchFamily="49" charset="-122"/>
                <a:ea typeface="隶书" pitchFamily="49" charset="-122"/>
              </a:rPr>
              <a:t>:  </a:t>
            </a:r>
            <a:r>
              <a:rPr lang="zh-CN" altLang="en-US" sz="2400">
                <a:latin typeface="隶书" pitchFamily="49" charset="-122"/>
                <a:ea typeface="隶书" pitchFamily="49" charset="-122"/>
              </a:rPr>
              <a:t>仅有基本汇编语言的</a:t>
            </a:r>
            <a:r>
              <a:rPr lang="zh-CN" altLang="en-US" sz="2400">
                <a:latin typeface="Arial" charset="0"/>
                <a:ea typeface="隶书" pitchFamily="49" charset="-122"/>
              </a:rPr>
              <a:t>“</a:t>
            </a:r>
            <a:r>
              <a:rPr lang="zh-CN" altLang="en-US" sz="2400">
                <a:latin typeface="隶书" pitchFamily="49" charset="-122"/>
                <a:ea typeface="隶书" pitchFamily="49" charset="-122"/>
              </a:rPr>
              <a:t>小汇编</a:t>
            </a:r>
            <a:r>
              <a:rPr lang="zh-CN" altLang="en-US" sz="2400">
                <a:latin typeface="Arial" charset="0"/>
                <a:ea typeface="隶书" pitchFamily="49" charset="-122"/>
              </a:rPr>
              <a:t>”</a:t>
            </a:r>
            <a:r>
              <a:rPr lang="zh-CN" altLang="en-US" sz="2400">
                <a:latin typeface="隶书" pitchFamily="49" charset="-122"/>
                <a:ea typeface="隶书" pitchFamily="49" charset="-122"/>
              </a:rPr>
              <a:t>，不能支持高级宏汇编语言功能，但占内存少，只需</a:t>
            </a:r>
            <a:r>
              <a:rPr lang="en-US" altLang="zh-CN" sz="2400">
                <a:latin typeface="隶书" pitchFamily="49" charset="-122"/>
                <a:ea typeface="隶书" pitchFamily="49" charset="-122"/>
              </a:rPr>
              <a:t>64K</a:t>
            </a:r>
            <a:r>
              <a:rPr lang="zh-CN" altLang="en-US" sz="2400">
                <a:latin typeface="隶书" pitchFamily="49" charset="-122"/>
                <a:ea typeface="隶书" pitchFamily="49" charset="-122"/>
              </a:rPr>
              <a:t>内存支持。</a:t>
            </a:r>
            <a:endParaRPr lang="en-US" altLang="zh-CN" sz="2400">
              <a:latin typeface="隶书" pitchFamily="49" charset="-122"/>
              <a:ea typeface="隶书" pitchFamily="49" charset="-122"/>
            </a:endParaRPr>
          </a:p>
          <a:p>
            <a:pPr marL="901700" indent="-901700"/>
            <a:endParaRPr lang="zh-CN" altLang="en-US" sz="2400">
              <a:latin typeface="隶书" pitchFamily="49" charset="-122"/>
              <a:ea typeface="隶书" pitchFamily="49" charset="-122"/>
            </a:endParaRPr>
          </a:p>
          <a:p>
            <a:pPr marL="901700" indent="-901700"/>
            <a:r>
              <a:rPr lang="en-US" altLang="zh-CN" sz="2400">
                <a:solidFill>
                  <a:srgbClr val="0000FF"/>
                </a:solidFill>
                <a:latin typeface="隶书" pitchFamily="49" charset="-122"/>
                <a:ea typeface="隶书" pitchFamily="49" charset="-122"/>
              </a:rPr>
              <a:t>MASM</a:t>
            </a:r>
            <a:r>
              <a:rPr lang="zh-CN" altLang="en-US" sz="2400">
                <a:latin typeface="隶书" pitchFamily="49" charset="-122"/>
                <a:ea typeface="隶书" pitchFamily="49" charset="-122"/>
              </a:rPr>
              <a:t>：美国微软公司开发的早期宏汇编程序。它不仅含有</a:t>
            </a:r>
            <a:r>
              <a:rPr lang="en-US" altLang="zh-CN" sz="2400">
                <a:latin typeface="隶书" pitchFamily="49" charset="-122"/>
                <a:ea typeface="隶书" pitchFamily="49" charset="-122"/>
              </a:rPr>
              <a:t>ASM</a:t>
            </a:r>
            <a:r>
              <a:rPr lang="zh-CN" altLang="en-US" sz="2400">
                <a:latin typeface="隶书" pitchFamily="49" charset="-122"/>
                <a:ea typeface="隶书" pitchFamily="49" charset="-122"/>
              </a:rPr>
              <a:t>功能，还增加了宏指令结构、记录等高级宏汇蝙语言功能，但需内存较多。</a:t>
            </a:r>
            <a:r>
              <a:rPr lang="en-US" altLang="zh-CN" sz="2400">
                <a:latin typeface="隶书" pitchFamily="49" charset="-122"/>
                <a:ea typeface="隶书" pitchFamily="49" charset="-122"/>
              </a:rPr>
              <a:t>MASM6.1l</a:t>
            </a:r>
            <a:r>
              <a:rPr lang="zh-CN" altLang="en-US" sz="2400">
                <a:latin typeface="隶书" pitchFamily="49" charset="-122"/>
                <a:ea typeface="隶书" pitchFamily="49" charset="-122"/>
              </a:rPr>
              <a:t>以上版本可支持从</a:t>
            </a:r>
            <a:r>
              <a:rPr lang="en-US" altLang="zh-CN" sz="2400">
                <a:latin typeface="隶书" pitchFamily="49" charset="-122"/>
                <a:ea typeface="隶书" pitchFamily="49" charset="-122"/>
              </a:rPr>
              <a:t>8086/8088</a:t>
            </a:r>
            <a:r>
              <a:rPr lang="zh-CN" altLang="en-US" sz="2400">
                <a:latin typeface="隶书" pitchFamily="49" charset="-122"/>
                <a:ea typeface="隶书" pitchFamily="49" charset="-122"/>
              </a:rPr>
              <a:t>到</a:t>
            </a:r>
            <a:r>
              <a:rPr lang="en-US" altLang="zh-CN" sz="2400">
                <a:latin typeface="隶书" pitchFamily="49" charset="-122"/>
                <a:ea typeface="隶书" pitchFamily="49" charset="-122"/>
              </a:rPr>
              <a:t>Pentium CPU</a:t>
            </a:r>
            <a:r>
              <a:rPr lang="zh-CN" altLang="en-US" sz="2400">
                <a:latin typeface="隶书" pitchFamily="49" charset="-122"/>
                <a:ea typeface="隶书" pitchFamily="49" charset="-122"/>
              </a:rPr>
              <a:t>。</a:t>
            </a:r>
            <a:endParaRPr lang="en-US" altLang="zh-CN" sz="2400">
              <a:latin typeface="隶书" pitchFamily="49" charset="-122"/>
              <a:ea typeface="隶书" pitchFamily="49" charset="-122"/>
            </a:endParaRPr>
          </a:p>
          <a:p>
            <a:pPr marL="901700" indent="-901700"/>
            <a:endParaRPr lang="zh-CN" altLang="en-US" sz="2400">
              <a:latin typeface="隶书" pitchFamily="49" charset="-122"/>
              <a:ea typeface="隶书" pitchFamily="49" charset="-122"/>
            </a:endParaRPr>
          </a:p>
          <a:p>
            <a:pPr marL="901700" indent="-901700"/>
            <a:r>
              <a:rPr lang="en-US" altLang="zh-CN" sz="2400">
                <a:solidFill>
                  <a:srgbClr val="0000FF"/>
                </a:solidFill>
                <a:latin typeface="隶书" pitchFamily="49" charset="-122"/>
                <a:ea typeface="隶书" pitchFamily="49" charset="-122"/>
              </a:rPr>
              <a:t>TASM</a:t>
            </a:r>
            <a:r>
              <a:rPr lang="zh-CN" altLang="en-US" sz="2400">
                <a:latin typeface="隶书" pitchFamily="49" charset="-122"/>
                <a:ea typeface="隶书" pitchFamily="49" charset="-122"/>
              </a:rPr>
              <a:t>：性能上同</a:t>
            </a:r>
            <a:r>
              <a:rPr lang="en-US" altLang="zh-CN" sz="2400">
                <a:latin typeface="隶书" pitchFamily="49" charset="-122"/>
                <a:ea typeface="隶书" pitchFamily="49" charset="-122"/>
              </a:rPr>
              <a:t>MASM</a:t>
            </a:r>
            <a:r>
              <a:rPr lang="zh-CN" altLang="en-US" sz="2400">
                <a:latin typeface="隶书" pitchFamily="49" charset="-122"/>
                <a:ea typeface="隶书" pitchFamily="49" charset="-122"/>
              </a:rPr>
              <a:t>。为快速汇编程序。汇编速度快，支持宏汇编语言能力更强。</a:t>
            </a:r>
            <a:endParaRPr lang="en-US" altLang="zh-CN" sz="2400">
              <a:latin typeface="隶书" pitchFamily="49" charset="-122"/>
              <a:ea typeface="隶书" pitchFamily="49" charset="-122"/>
            </a:endParaRPr>
          </a:p>
          <a:p>
            <a:pPr marL="901700" indent="-901700"/>
            <a:endParaRPr lang="zh-CN" altLang="en-US" sz="2400">
              <a:latin typeface="隶书" pitchFamily="49" charset="-122"/>
              <a:ea typeface="隶书" pitchFamily="49" charset="-122"/>
            </a:endParaRPr>
          </a:p>
          <a:p>
            <a:pPr marL="901700" indent="-901700"/>
            <a:r>
              <a:rPr lang="en-US" altLang="zh-CN" sz="2400">
                <a:solidFill>
                  <a:srgbClr val="0000FF"/>
                </a:solidFill>
                <a:latin typeface="隶书" pitchFamily="49" charset="-122"/>
                <a:ea typeface="隶书" pitchFamily="49" charset="-122"/>
              </a:rPr>
              <a:t>OPTASM</a:t>
            </a:r>
            <a:r>
              <a:rPr lang="zh-CN" altLang="en-US" sz="2400">
                <a:latin typeface="隶书" pitchFamily="49" charset="-122"/>
                <a:ea typeface="隶书" pitchFamily="49" charset="-122"/>
              </a:rPr>
              <a:t>：是汇编速度更快的一种优化宏汇编程序。</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ChangeArrowheads="1"/>
          </p:cNvSpPr>
          <p:nvPr/>
        </p:nvSpPr>
        <p:spPr bwMode="auto">
          <a:xfrm>
            <a:off x="250825" y="333375"/>
            <a:ext cx="8497888" cy="406265"/>
          </a:xfrm>
          <a:prstGeom prst="rect">
            <a:avLst/>
          </a:prstGeom>
          <a:noFill/>
          <a:ln w="9525">
            <a:noFill/>
            <a:miter lim="800000"/>
            <a:headEnd/>
            <a:tailEnd/>
          </a:ln>
          <a:effectLst/>
        </p:spPr>
        <p:txBody>
          <a:bodyPr>
            <a:spAutoFit/>
          </a:bodyPr>
          <a:lstStyle/>
          <a:p>
            <a:pPr algn="ctr">
              <a:lnSpc>
                <a:spcPct val="85000"/>
              </a:lnSpc>
              <a:defRPr/>
            </a:pPr>
            <a:r>
              <a:rPr lang="zh-CN" altLang="en-US" sz="2400" u="sng" dirty="0">
                <a:latin typeface="隶书" pitchFamily="49" charset="-122"/>
                <a:ea typeface="隶书" pitchFamily="49" charset="-122"/>
              </a:rPr>
              <a:t>段名 </a:t>
            </a:r>
            <a:r>
              <a:rPr lang="en-US" altLang="zh-CN" sz="2400" u="sng" dirty="0">
                <a:latin typeface="隶书" pitchFamily="49" charset="-122"/>
                <a:ea typeface="隶书" pitchFamily="49" charset="-122"/>
              </a:rPr>
              <a:t>SEGMENT [</a:t>
            </a:r>
            <a:r>
              <a:rPr lang="zh-CN" altLang="en-US" sz="2400" b="1" u="sng" dirty="0">
                <a:effectLst>
                  <a:outerShdw blurRad="38100" dist="38100" dir="2700000" algn="tl">
                    <a:srgbClr val="C0C0C0"/>
                  </a:outerShdw>
                </a:effectLst>
                <a:latin typeface="隶书" pitchFamily="49" charset="-122"/>
                <a:ea typeface="隶书" pitchFamily="49" charset="-122"/>
              </a:rPr>
              <a:t>定位类型</a:t>
            </a:r>
            <a:r>
              <a:rPr lang="en-US" altLang="zh-CN" sz="2400" u="sng" dirty="0" smtClean="0">
                <a:latin typeface="隶书" pitchFamily="49" charset="-122"/>
                <a:ea typeface="隶书" pitchFamily="49" charset="-122"/>
              </a:rPr>
              <a:t>][,</a:t>
            </a:r>
            <a:r>
              <a:rPr lang="zh-CN" altLang="en-US" sz="2400" u="sng" dirty="0" smtClean="0">
                <a:latin typeface="隶书" pitchFamily="49" charset="-122"/>
                <a:ea typeface="隶书" pitchFamily="49" charset="-122"/>
              </a:rPr>
              <a:t>组合</a:t>
            </a:r>
            <a:r>
              <a:rPr lang="zh-CN" altLang="en-US" sz="2400" u="sng" dirty="0">
                <a:latin typeface="隶书" pitchFamily="49" charset="-122"/>
                <a:ea typeface="隶书" pitchFamily="49" charset="-122"/>
              </a:rPr>
              <a:t>类型</a:t>
            </a:r>
            <a:r>
              <a:rPr lang="en-US" altLang="zh-CN" sz="2400" u="sng" dirty="0" smtClean="0">
                <a:latin typeface="隶书" pitchFamily="49" charset="-122"/>
                <a:ea typeface="隶书" pitchFamily="49" charset="-122"/>
              </a:rPr>
              <a:t>][,</a:t>
            </a:r>
            <a:r>
              <a:rPr lang="zh-CN" altLang="en-US" sz="2400" u="sng" dirty="0" smtClean="0">
                <a:latin typeface="隶书" pitchFamily="49" charset="-122"/>
                <a:ea typeface="隶书" pitchFamily="49" charset="-122"/>
              </a:rPr>
              <a:t>字长</a:t>
            </a:r>
            <a:r>
              <a:rPr lang="zh-CN" altLang="en-US" sz="2400" u="sng" dirty="0">
                <a:latin typeface="隶书" pitchFamily="49" charset="-122"/>
                <a:ea typeface="隶书" pitchFamily="49" charset="-122"/>
              </a:rPr>
              <a:t>选择</a:t>
            </a:r>
            <a:r>
              <a:rPr lang="en-US" altLang="zh-CN" sz="2400" u="sng" dirty="0" smtClean="0">
                <a:latin typeface="隶书" pitchFamily="49" charset="-122"/>
                <a:ea typeface="隶书" pitchFamily="49" charset="-122"/>
              </a:rPr>
              <a:t>][,</a:t>
            </a:r>
            <a:r>
              <a:rPr lang="en-US" altLang="zh-CN" sz="2400" u="sng" dirty="0" smtClean="0">
                <a:latin typeface="Arial"/>
                <a:ea typeface="隶书" pitchFamily="49" charset="-122"/>
              </a:rPr>
              <a:t>’</a:t>
            </a:r>
            <a:r>
              <a:rPr lang="zh-CN" altLang="en-US" sz="2400" u="sng" dirty="0" smtClean="0">
                <a:latin typeface="隶书" pitchFamily="49" charset="-122"/>
                <a:ea typeface="隶书" pitchFamily="49" charset="-122"/>
              </a:rPr>
              <a:t>类别</a:t>
            </a:r>
            <a:r>
              <a:rPr lang="en-US" altLang="zh-CN" sz="2400" u="sng" dirty="0" smtClean="0">
                <a:latin typeface="Arial"/>
                <a:ea typeface="隶书" pitchFamily="49" charset="-122"/>
              </a:rPr>
              <a:t>’</a:t>
            </a:r>
            <a:r>
              <a:rPr lang="en-US" altLang="zh-CN" sz="2400" u="sng" dirty="0" smtClean="0">
                <a:latin typeface="隶书" pitchFamily="49" charset="-122"/>
                <a:ea typeface="隶书" pitchFamily="49" charset="-122"/>
              </a:rPr>
              <a:t>]</a:t>
            </a:r>
            <a:endParaRPr lang="en-US" altLang="zh-CN" sz="2400" u="sng" dirty="0">
              <a:latin typeface="隶书" pitchFamily="49" charset="-122"/>
              <a:ea typeface="隶书" pitchFamily="49" charset="-122"/>
            </a:endParaRPr>
          </a:p>
        </p:txBody>
      </p:sp>
      <p:graphicFrame>
        <p:nvGraphicFramePr>
          <p:cNvPr id="499715" name="Group 3"/>
          <p:cNvGraphicFramePr>
            <a:graphicFrameLocks noGrp="1"/>
          </p:cNvGraphicFramePr>
          <p:nvPr/>
        </p:nvGraphicFramePr>
        <p:xfrm>
          <a:off x="468313" y="1052513"/>
          <a:ext cx="8135937" cy="4498848"/>
        </p:xfrm>
        <a:graphic>
          <a:graphicData uri="http://schemas.openxmlformats.org/drawingml/2006/table">
            <a:tbl>
              <a:tblPr/>
              <a:tblGrid>
                <a:gridCol w="1800225">
                  <a:extLst>
                    <a:ext uri="{9D8B030D-6E8A-4147-A177-3AD203B41FA5}">
                      <a16:colId xmlns:a16="http://schemas.microsoft.com/office/drawing/2014/main" val="20000"/>
                    </a:ext>
                  </a:extLst>
                </a:gridCol>
                <a:gridCol w="6335712">
                  <a:extLst>
                    <a:ext uri="{9D8B030D-6E8A-4147-A177-3AD203B41FA5}">
                      <a16:colId xmlns:a16="http://schemas.microsoft.com/office/drawing/2014/main" val="20001"/>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隶书" pitchFamily="49" charset="-122"/>
                        </a:rPr>
                        <a:t>定位类型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隶书" pitchFamily="49"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20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BYTE(</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字节</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段起始地址可任意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WORD(</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字</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段起始地址必须为偶数</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即该地址的最低二进制位应为</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。如：</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XXXX XXXX XXXX XXXX XXX0B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DWORD(</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双字</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段起始地址必须为</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4</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的倍数，即该地址的最后</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2</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位二进制位应为</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738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PARA(</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节</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段起始地址必须为</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16</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的倍数，即该地址的最后</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4</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位二进制位应为</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。如：</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XXXX0H</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。若语句中没有给出定位类型，则</a:t>
                      </a:r>
                      <a:r>
                        <a:rPr kumimoji="0" lang="zh-CN" altLang="en-US" sz="2400" b="0" i="0" u="none" strike="noStrike" cap="none" normalizeH="0" baseline="0" smtClean="0">
                          <a:ln>
                            <a:noFill/>
                          </a:ln>
                          <a:solidFill>
                            <a:srgbClr val="0000FF"/>
                          </a:solidFill>
                          <a:effectLst/>
                          <a:latin typeface="隶书" pitchFamily="49" charset="-122"/>
                          <a:ea typeface="隶书" pitchFamily="49" charset="-122"/>
                        </a:rPr>
                        <a:t>默认</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为</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PARA</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7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PAGE(</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页</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accent1"/>
                        </a:buClr>
                        <a:buSzPct val="85000"/>
                        <a:buFont typeface="Wingdings" pitchFamily="2" charset="2"/>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段起始地址必须为</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256</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的倍数</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即该地址的最后</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8</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位二进制位应为</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0</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。如：</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XXX00H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99738" name="Text Box 26"/>
          <p:cNvSpPr txBox="1">
            <a:spLocks noChangeArrowheads="1"/>
          </p:cNvSpPr>
          <p:nvPr/>
        </p:nvSpPr>
        <p:spPr bwMode="auto">
          <a:xfrm>
            <a:off x="1547813" y="5805488"/>
            <a:ext cx="6311900" cy="457200"/>
          </a:xfrm>
          <a:prstGeom prst="rect">
            <a:avLst/>
          </a:prstGeom>
          <a:noFill/>
          <a:ln w="9525">
            <a:noFill/>
            <a:miter lim="800000"/>
            <a:headEnd/>
            <a:tailEnd/>
          </a:ln>
          <a:effectLst/>
        </p:spPr>
        <p:txBody>
          <a:bodyPr wrap="none">
            <a:spAutoFit/>
          </a:bodyPr>
          <a:lstStyle/>
          <a:p>
            <a:pPr>
              <a:defRPr/>
            </a:pPr>
            <a:r>
              <a:rPr lang="zh-CN" altLang="en-US" sz="2400" b="1">
                <a:solidFill>
                  <a:srgbClr val="0000FF"/>
                </a:solidFill>
                <a:effectLst>
                  <a:outerShdw blurRad="38100" dist="38100" dir="2700000" algn="tl">
                    <a:srgbClr val="C0C0C0"/>
                  </a:outerShdw>
                </a:effectLst>
                <a:ea typeface="隶书" pitchFamily="49" charset="-122"/>
              </a:rPr>
              <a:t>合理选择定位类型，能更充分地利用存储空间</a:t>
            </a:r>
          </a:p>
        </p:txBody>
      </p:sp>
    </p:spTree>
  </p:cSld>
  <p:clrMapOvr>
    <a:masterClrMapping/>
  </p:clrMapOvr>
  <p:transition spd="slow">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0739" name="Group 3"/>
          <p:cNvGraphicFramePr>
            <a:graphicFrameLocks noGrp="1"/>
          </p:cNvGraphicFramePr>
          <p:nvPr/>
        </p:nvGraphicFramePr>
        <p:xfrm>
          <a:off x="250825" y="765175"/>
          <a:ext cx="8569325" cy="5690553"/>
        </p:xfrm>
        <a:graphic>
          <a:graphicData uri="http://schemas.openxmlformats.org/drawingml/2006/table">
            <a:tbl>
              <a:tblPr/>
              <a:tblGrid>
                <a:gridCol w="1728788">
                  <a:extLst>
                    <a:ext uri="{9D8B030D-6E8A-4147-A177-3AD203B41FA5}">
                      <a16:colId xmlns:a16="http://schemas.microsoft.com/office/drawing/2014/main" val="20000"/>
                    </a:ext>
                  </a:extLst>
                </a:gridCol>
                <a:gridCol w="6840537">
                  <a:extLst>
                    <a:ext uri="{9D8B030D-6E8A-4147-A177-3AD203B41FA5}">
                      <a16:colId xmlns:a16="http://schemas.microsoft.com/office/drawing/2014/main" val="20001"/>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隶书" pitchFamily="49" charset="-122"/>
                        </a:rPr>
                        <a:t>组合类型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Times New Roman" pitchFamily="18" charset="0"/>
                          <a:ea typeface="隶书" pitchFamily="49" charset="-122"/>
                        </a:rPr>
                        <a:t>含义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NONE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隐含选择</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缺省值</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，表示本段独立，与其它段无连接关系。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满足定位类型条件下，</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LINK</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程序将不同模块中</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具有该类型且段名相同</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的段连接为一个新的物理段，使它们公用一个段地址，并相对新段调整偏移量。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STACK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tab pos="1433513" algn="l"/>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把所有堆栈段连成一个连续段，且系统自动对</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SS</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初始化在新段的首地址，</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SP</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设置在新段最大地址</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处。</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COMMON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产生一个</a:t>
                      </a:r>
                      <a:r>
                        <a:rPr kumimoji="0" lang="zh-CN" altLang="en-US" sz="2000" b="0" i="0" u="none" strike="noStrike" cap="none" normalizeH="0" baseline="0" smtClean="0">
                          <a:ln>
                            <a:noFill/>
                          </a:ln>
                          <a:solidFill>
                            <a:srgbClr val="0000FF"/>
                          </a:solidFill>
                          <a:effectLst/>
                          <a:latin typeface="隶书" pitchFamily="49" charset="-122"/>
                          <a:ea typeface="隶书" pitchFamily="49" charset="-122"/>
                        </a:rPr>
                        <a:t>覆盖段</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LINK</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程序为该类型的同名段指定相同的段地址。段的长度取决于最长的</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COMMON</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段的长度。段的内容为所连接的最后一个模块中</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COMMON</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段的内容及其没覆盖到的前面</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COMMON</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段的部分内容。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90000"/>
                        </a:lnSpc>
                        <a:spcBef>
                          <a:spcPct val="0"/>
                        </a:spcBef>
                        <a:spcAft>
                          <a:spcPct val="0"/>
                        </a:spcAft>
                        <a:buClr>
                          <a:schemeClr val="accent1"/>
                        </a:buClr>
                        <a:buSzPct val="85000"/>
                        <a:buFont typeface="Wingdings" pitchFamily="2" charset="2"/>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MEMORY</a:t>
                      </a:r>
                    </a:p>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en-US"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当几个逻辑段连接时，本段在存储器中应定位在所有被连接在一起的其它段的</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最高地址</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484313">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AT</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表达式</a:t>
                      </a:r>
                    </a:p>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en-US"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tab pos="444500" algn="l"/>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表示本段定位在表达式所指示的节边界上。如：</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AT 1930H</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，那么本段的起始地址为</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19300H</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。这个类型可以为标号或变量赋予绝对地址，以便程序以标号或变量的形式存取这些存储单元的内容。一般在</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AT</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类型的段中不定义指令或数据，只说明一个地址结构。在保护方式中，</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AT</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类型无意义。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00766" name="Rectangle 30"/>
          <p:cNvSpPr>
            <a:spLocks noChangeArrowheads="1"/>
          </p:cNvSpPr>
          <p:nvPr/>
        </p:nvSpPr>
        <p:spPr bwMode="auto">
          <a:xfrm>
            <a:off x="250825" y="333375"/>
            <a:ext cx="8497888" cy="406265"/>
          </a:xfrm>
          <a:prstGeom prst="rect">
            <a:avLst/>
          </a:prstGeom>
          <a:noFill/>
          <a:ln w="9525">
            <a:noFill/>
            <a:miter lim="800000"/>
            <a:headEnd/>
            <a:tailEnd/>
          </a:ln>
          <a:effectLst/>
        </p:spPr>
        <p:txBody>
          <a:bodyPr>
            <a:spAutoFit/>
          </a:bodyPr>
          <a:lstStyle/>
          <a:p>
            <a:pPr algn="ctr">
              <a:lnSpc>
                <a:spcPct val="85000"/>
              </a:lnSpc>
              <a:defRPr/>
            </a:pPr>
            <a:r>
              <a:rPr lang="zh-CN" altLang="en-US" sz="2400" u="sng" dirty="0">
                <a:latin typeface="隶书" pitchFamily="49" charset="-122"/>
                <a:ea typeface="隶书" pitchFamily="49" charset="-122"/>
              </a:rPr>
              <a:t>段名 </a:t>
            </a:r>
            <a:r>
              <a:rPr lang="en-US" altLang="zh-CN" sz="2400" u="sng" dirty="0">
                <a:latin typeface="隶书" pitchFamily="49" charset="-122"/>
                <a:ea typeface="隶书" pitchFamily="49" charset="-122"/>
              </a:rPr>
              <a:t>SEGMENT [</a:t>
            </a:r>
            <a:r>
              <a:rPr lang="zh-CN" altLang="en-US" sz="2400" u="sng" dirty="0">
                <a:latin typeface="隶书" pitchFamily="49" charset="-122"/>
                <a:ea typeface="隶书" pitchFamily="49" charset="-122"/>
              </a:rPr>
              <a:t>定位类型</a:t>
            </a:r>
            <a:r>
              <a:rPr lang="en-US" altLang="zh-CN" sz="2400" u="sng" dirty="0" smtClean="0">
                <a:latin typeface="隶书" pitchFamily="49" charset="-122"/>
                <a:ea typeface="隶书" pitchFamily="49" charset="-122"/>
              </a:rPr>
              <a:t>]</a:t>
            </a:r>
            <a:r>
              <a:rPr lang="en-US" altLang="zh-CN" sz="2400" b="1" u="sng" dirty="0" smtClean="0">
                <a:effectLst>
                  <a:outerShdw blurRad="38100" dist="38100" dir="2700000" algn="tl">
                    <a:srgbClr val="C0C0C0"/>
                  </a:outerShdw>
                </a:effectLst>
                <a:latin typeface="隶书" pitchFamily="49" charset="-122"/>
                <a:ea typeface="隶书" pitchFamily="49" charset="-122"/>
              </a:rPr>
              <a:t>[,</a:t>
            </a:r>
            <a:r>
              <a:rPr lang="zh-CN" altLang="en-US" sz="2400" b="1" u="sng" dirty="0" smtClean="0">
                <a:effectLst>
                  <a:outerShdw blurRad="38100" dist="38100" dir="2700000" algn="tl">
                    <a:srgbClr val="C0C0C0"/>
                  </a:outerShdw>
                </a:effectLst>
                <a:latin typeface="隶书" pitchFamily="49" charset="-122"/>
                <a:ea typeface="隶书" pitchFamily="49" charset="-122"/>
              </a:rPr>
              <a:t>组合</a:t>
            </a:r>
            <a:r>
              <a:rPr lang="zh-CN" altLang="en-US" sz="2400" b="1" u="sng" dirty="0">
                <a:effectLst>
                  <a:outerShdw blurRad="38100" dist="38100" dir="2700000" algn="tl">
                    <a:srgbClr val="C0C0C0"/>
                  </a:outerShdw>
                </a:effectLst>
                <a:latin typeface="隶书" pitchFamily="49" charset="-122"/>
                <a:ea typeface="隶书" pitchFamily="49" charset="-122"/>
              </a:rPr>
              <a:t>类型</a:t>
            </a:r>
            <a:r>
              <a:rPr lang="en-US" altLang="zh-CN" sz="2400" b="1" u="sng" dirty="0" smtClean="0">
                <a:effectLst>
                  <a:outerShdw blurRad="38100" dist="38100" dir="2700000" algn="tl">
                    <a:srgbClr val="C0C0C0"/>
                  </a:outerShdw>
                </a:effectLst>
                <a:latin typeface="隶书" pitchFamily="49" charset="-122"/>
                <a:ea typeface="隶书" pitchFamily="49" charset="-122"/>
              </a:rPr>
              <a:t>]</a:t>
            </a:r>
            <a:r>
              <a:rPr lang="en-US" altLang="zh-CN" sz="2400" u="sng" dirty="0" smtClean="0">
                <a:latin typeface="隶书" pitchFamily="49" charset="-122"/>
                <a:ea typeface="隶书" pitchFamily="49" charset="-122"/>
              </a:rPr>
              <a:t>[,</a:t>
            </a:r>
            <a:r>
              <a:rPr lang="zh-CN" altLang="en-US" sz="2400" u="sng" dirty="0" smtClean="0">
                <a:latin typeface="隶书" pitchFamily="49" charset="-122"/>
                <a:ea typeface="隶书" pitchFamily="49" charset="-122"/>
              </a:rPr>
              <a:t>字长</a:t>
            </a:r>
            <a:r>
              <a:rPr lang="zh-CN" altLang="en-US" sz="2400" u="sng" dirty="0">
                <a:latin typeface="隶书" pitchFamily="49" charset="-122"/>
                <a:ea typeface="隶书" pitchFamily="49" charset="-122"/>
              </a:rPr>
              <a:t>选择</a:t>
            </a:r>
            <a:r>
              <a:rPr lang="en-US" altLang="zh-CN" sz="2400" u="sng" dirty="0" smtClean="0">
                <a:latin typeface="隶书" pitchFamily="49" charset="-122"/>
                <a:ea typeface="隶书" pitchFamily="49" charset="-122"/>
              </a:rPr>
              <a:t>][,</a:t>
            </a:r>
            <a:r>
              <a:rPr lang="en-US" altLang="zh-CN" sz="2400" u="sng" dirty="0" smtClean="0">
                <a:latin typeface="Arial"/>
                <a:ea typeface="隶书" pitchFamily="49" charset="-122"/>
              </a:rPr>
              <a:t>’</a:t>
            </a:r>
            <a:r>
              <a:rPr lang="zh-CN" altLang="en-US" sz="2400" u="sng" dirty="0" smtClean="0">
                <a:latin typeface="隶书" pitchFamily="49" charset="-122"/>
                <a:ea typeface="隶书" pitchFamily="49" charset="-122"/>
              </a:rPr>
              <a:t>类别</a:t>
            </a:r>
            <a:r>
              <a:rPr lang="en-US" altLang="zh-CN" sz="2400" u="sng" dirty="0" smtClean="0">
                <a:latin typeface="Arial"/>
                <a:ea typeface="隶书" pitchFamily="49" charset="-122"/>
              </a:rPr>
              <a:t>’</a:t>
            </a:r>
            <a:r>
              <a:rPr lang="en-US" altLang="zh-CN" sz="2400" u="sng" dirty="0" smtClean="0">
                <a:latin typeface="隶书" pitchFamily="49" charset="-122"/>
                <a:ea typeface="隶书" pitchFamily="49" charset="-122"/>
              </a:rPr>
              <a:t>]</a:t>
            </a:r>
            <a:endParaRPr lang="en-US" altLang="zh-CN" sz="2400" u="sng"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ChangeArrowheads="1"/>
          </p:cNvSpPr>
          <p:nvPr/>
        </p:nvSpPr>
        <p:spPr bwMode="auto">
          <a:xfrm>
            <a:off x="539750" y="669810"/>
            <a:ext cx="7993063" cy="4487382"/>
          </a:xfrm>
          <a:prstGeom prst="rect">
            <a:avLst/>
          </a:prstGeom>
          <a:noFill/>
          <a:ln w="9525">
            <a:noFill/>
            <a:miter lim="800000"/>
            <a:headEnd/>
            <a:tailEnd/>
          </a:ln>
          <a:effectLst/>
        </p:spPr>
        <p:txBody>
          <a:bodyPr>
            <a:spAutoFit/>
          </a:bodyPr>
          <a:lstStyle/>
          <a:p>
            <a:pPr>
              <a:lnSpc>
                <a:spcPct val="85000"/>
              </a:lnSpc>
              <a:defRPr/>
            </a:pPr>
            <a:endParaRPr lang="en-US" altLang="zh-CN" sz="2400" dirty="0">
              <a:latin typeface="隶书" pitchFamily="49" charset="-122"/>
              <a:ea typeface="隶书" pitchFamily="49" charset="-122"/>
            </a:endParaRPr>
          </a:p>
          <a:p>
            <a:pPr>
              <a:lnSpc>
                <a:spcPct val="85000"/>
              </a:lnSpc>
              <a:defRPr/>
            </a:pPr>
            <a:r>
              <a:rPr lang="en-US" altLang="zh-CN" sz="2400" dirty="0">
                <a:latin typeface="隶书" pitchFamily="49" charset="-122"/>
                <a:ea typeface="隶书" pitchFamily="49" charset="-122"/>
              </a:rPr>
              <a:t>    1</a:t>
            </a:r>
            <a:r>
              <a:rPr lang="zh-CN" altLang="en-US" sz="2400" dirty="0">
                <a:latin typeface="隶书" pitchFamily="49" charset="-122"/>
                <a:ea typeface="隶书" pitchFamily="49" charset="-122"/>
              </a:rPr>
              <a:t>、</a:t>
            </a:r>
            <a:r>
              <a:rPr lang="en-US" altLang="zh-CN" sz="2400" b="1" dirty="0">
                <a:effectLst>
                  <a:outerShdw blurRad="38100" dist="38100" dir="2700000" algn="tl">
                    <a:srgbClr val="C0C0C0"/>
                  </a:outerShdw>
                </a:effectLst>
                <a:latin typeface="隶书" pitchFamily="49" charset="-122"/>
                <a:ea typeface="隶书" pitchFamily="49" charset="-122"/>
              </a:rPr>
              <a:t>USE16</a:t>
            </a:r>
            <a:r>
              <a:rPr lang="zh-CN" altLang="en-US" sz="2400" dirty="0">
                <a:latin typeface="隶书" pitchFamily="49" charset="-122"/>
                <a:ea typeface="隶书" pitchFamily="49" charset="-122"/>
              </a:rPr>
              <a:t>：定义本段为</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位段模式，偏移地址是</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位，段内最大寻址空间为</a:t>
            </a:r>
            <a:r>
              <a:rPr lang="en-US" altLang="zh-CN" sz="2400" dirty="0">
                <a:latin typeface="隶书" pitchFamily="49" charset="-122"/>
                <a:ea typeface="隶书" pitchFamily="49" charset="-122"/>
              </a:rPr>
              <a:t>64K</a:t>
            </a:r>
            <a:r>
              <a:rPr lang="zh-CN" altLang="en-US" sz="2400" dirty="0">
                <a:latin typeface="隶书" pitchFamily="49" charset="-122"/>
                <a:ea typeface="隶书" pitchFamily="49" charset="-122"/>
              </a:rPr>
              <a:t>。</a:t>
            </a:r>
          </a:p>
          <a:p>
            <a:pPr>
              <a:lnSpc>
                <a:spcPct val="85000"/>
              </a:lnSpc>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b="1" dirty="0">
                <a:effectLst>
                  <a:outerShdw blurRad="38100" dist="38100" dir="2700000" algn="tl">
                    <a:srgbClr val="C0C0C0"/>
                  </a:outerShdw>
                </a:effectLst>
                <a:latin typeface="隶书" pitchFamily="49" charset="-122"/>
                <a:ea typeface="隶书" pitchFamily="49" charset="-122"/>
              </a:rPr>
              <a:t>USE32</a:t>
            </a:r>
            <a:r>
              <a:rPr lang="zh-CN" altLang="en-US" sz="2400" dirty="0">
                <a:latin typeface="隶书" pitchFamily="49" charset="-122"/>
                <a:ea typeface="隶书" pitchFamily="49" charset="-122"/>
              </a:rPr>
              <a:t>：定义本段为</a:t>
            </a:r>
            <a:r>
              <a:rPr lang="en-US" altLang="zh-CN" sz="2400" dirty="0">
                <a:latin typeface="隶书" pitchFamily="49" charset="-122"/>
                <a:ea typeface="隶书" pitchFamily="49" charset="-122"/>
              </a:rPr>
              <a:t>32</a:t>
            </a:r>
            <a:r>
              <a:rPr lang="zh-CN" altLang="en-US" sz="2400" dirty="0">
                <a:latin typeface="隶书" pitchFamily="49" charset="-122"/>
                <a:ea typeface="隶书" pitchFamily="49" charset="-122"/>
              </a:rPr>
              <a:t>位段模式，偏移地址是</a:t>
            </a:r>
            <a:r>
              <a:rPr lang="en-US" altLang="zh-CN" sz="2400" dirty="0">
                <a:latin typeface="隶书" pitchFamily="49" charset="-122"/>
                <a:ea typeface="隶书" pitchFamily="49" charset="-122"/>
              </a:rPr>
              <a:t>32</a:t>
            </a:r>
            <a:r>
              <a:rPr lang="zh-CN" altLang="en-US" sz="2400" dirty="0">
                <a:latin typeface="隶书" pitchFamily="49" charset="-122"/>
                <a:ea typeface="隶书" pitchFamily="49" charset="-122"/>
              </a:rPr>
              <a:t>位，段内最大寻址空间为</a:t>
            </a:r>
            <a:r>
              <a:rPr lang="en-US" altLang="zh-CN" sz="2400" dirty="0">
                <a:latin typeface="隶书" pitchFamily="49" charset="-122"/>
                <a:ea typeface="隶书" pitchFamily="49" charset="-122"/>
              </a:rPr>
              <a:t>4GB</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defRPr/>
            </a:pPr>
            <a:endParaRPr lang="en-US" altLang="zh-CN" sz="2400" dirty="0" smtClean="0">
              <a:latin typeface="隶书" pitchFamily="49" charset="-122"/>
              <a:ea typeface="隶书" pitchFamily="49" charset="-122"/>
            </a:endParaRPr>
          </a:p>
          <a:p>
            <a:pPr>
              <a:lnSpc>
                <a:spcPct val="85000"/>
              </a:lnSpc>
              <a:defRPr/>
            </a:pPr>
            <a:r>
              <a:rPr lang="zh-CN" altLang="en-US" sz="2400" u="sng" dirty="0" smtClean="0">
                <a:latin typeface="隶书" pitchFamily="49" charset="-122"/>
                <a:ea typeface="隶书" pitchFamily="49" charset="-122"/>
              </a:rPr>
              <a:t>说明：</a:t>
            </a:r>
            <a:endParaRPr lang="zh-CN" altLang="en-US" sz="2400" u="sng" dirty="0">
              <a:latin typeface="隶书" pitchFamily="49" charset="-122"/>
              <a:ea typeface="隶书" pitchFamily="49" charset="-122"/>
            </a:endParaRPr>
          </a:p>
          <a:p>
            <a:pPr marL="357188" indent="-357188">
              <a:lnSpc>
                <a:spcPct val="85000"/>
              </a:lnSpc>
              <a:buFont typeface="Wingdings" pitchFamily="2" charset="2"/>
              <a:buChar char="Ø"/>
              <a:defRPr/>
            </a:pPr>
            <a:r>
              <a:rPr lang="en-US" altLang="zh-CN" sz="2400" dirty="0" smtClean="0">
                <a:latin typeface="隶书" pitchFamily="49" charset="-122"/>
                <a:ea typeface="隶书" pitchFamily="49" charset="-122"/>
              </a:rPr>
              <a:t>8086/8088</a:t>
            </a:r>
            <a:r>
              <a:rPr lang="zh-CN" altLang="en-US" sz="2400" dirty="0">
                <a:latin typeface="隶书" pitchFamily="49" charset="-122"/>
                <a:ea typeface="隶书" pitchFamily="49" charset="-122"/>
              </a:rPr>
              <a:t>没有字长选择选项，</a:t>
            </a:r>
            <a:r>
              <a:rPr lang="en-US" altLang="zh-CN" sz="2400" dirty="0">
                <a:latin typeface="隶书" pitchFamily="49" charset="-122"/>
                <a:ea typeface="隶书" pitchFamily="49" charset="-122"/>
              </a:rPr>
              <a:t>80286</a:t>
            </a:r>
            <a:r>
              <a:rPr lang="zh-CN" altLang="en-US" sz="2400" dirty="0">
                <a:latin typeface="隶书" pitchFamily="49" charset="-122"/>
                <a:ea typeface="隶书" pitchFamily="49" charset="-122"/>
              </a:rPr>
              <a:t>只有一种</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位段模式方式</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marL="357188" indent="-357188">
              <a:lnSpc>
                <a:spcPct val="85000"/>
              </a:lnSpc>
              <a:buFont typeface="Wingdings" pitchFamily="2" charset="2"/>
              <a:buChar char="Ø"/>
              <a:defRPr/>
            </a:pPr>
            <a:r>
              <a:rPr lang="en-US" altLang="zh-CN" sz="2400" dirty="0" smtClean="0">
                <a:latin typeface="隶书" pitchFamily="49" charset="-122"/>
                <a:ea typeface="隶书" pitchFamily="49" charset="-122"/>
              </a:rPr>
              <a:t>80386</a:t>
            </a:r>
            <a:r>
              <a:rPr lang="zh-CN" altLang="en-US" sz="2400" dirty="0">
                <a:latin typeface="隶书" pitchFamily="49" charset="-122"/>
                <a:ea typeface="隶书" pitchFamily="49" charset="-122"/>
              </a:rPr>
              <a:t>以上处理器有两种选择，如果在源程序中使用伪指令：</a:t>
            </a:r>
            <a:r>
              <a:rPr lang="en-US" altLang="zh-CN" sz="2400" dirty="0">
                <a:latin typeface="隶书" pitchFamily="49" charset="-122"/>
                <a:ea typeface="隶书" pitchFamily="49" charset="-122"/>
              </a:rPr>
              <a:t>.386</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.486</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.586</a:t>
            </a:r>
            <a:r>
              <a:rPr lang="zh-CN" altLang="en-US" sz="2400" dirty="0">
                <a:latin typeface="隶书" pitchFamily="49" charset="-122"/>
                <a:ea typeface="隶书" pitchFamily="49" charset="-122"/>
              </a:rPr>
              <a:t>，则无论哪种模式均可以使用</a:t>
            </a:r>
            <a:r>
              <a:rPr lang="en-US" altLang="zh-CN" sz="2400" dirty="0">
                <a:latin typeface="隶书" pitchFamily="49" charset="-122"/>
                <a:ea typeface="隶书" pitchFamily="49" charset="-122"/>
              </a:rPr>
              <a:t>32</a:t>
            </a:r>
            <a:r>
              <a:rPr lang="zh-CN" altLang="en-US" sz="2400" dirty="0">
                <a:latin typeface="隶书" pitchFamily="49" charset="-122"/>
                <a:ea typeface="隶书" pitchFamily="49" charset="-122"/>
              </a:rPr>
              <a:t>位寄存器，字长选择项缺省时默认为</a:t>
            </a:r>
            <a:r>
              <a:rPr lang="en-US" altLang="zh-CN" sz="2400" dirty="0">
                <a:latin typeface="隶书" pitchFamily="49" charset="-122"/>
                <a:ea typeface="隶书" pitchFamily="49" charset="-122"/>
              </a:rPr>
              <a:t>USE32</a:t>
            </a:r>
            <a:r>
              <a:rPr lang="zh-CN" altLang="en-US" sz="2400" dirty="0" smtClean="0">
                <a:latin typeface="隶书" pitchFamily="49" charset="-122"/>
                <a:ea typeface="隶书" pitchFamily="49" charset="-122"/>
              </a:rPr>
              <a:t>模式。</a:t>
            </a:r>
            <a:endParaRPr lang="en-US" altLang="zh-CN" sz="2400" dirty="0" smtClean="0">
              <a:latin typeface="隶书" pitchFamily="49" charset="-122"/>
              <a:ea typeface="隶书" pitchFamily="49" charset="-122"/>
            </a:endParaRPr>
          </a:p>
          <a:p>
            <a:pPr marL="357188" indent="-357188">
              <a:lnSpc>
                <a:spcPct val="85000"/>
              </a:lnSpc>
              <a:buFont typeface="Wingdings" pitchFamily="2" charset="2"/>
              <a:buChar char="Ø"/>
              <a:defRPr/>
            </a:pPr>
            <a:r>
              <a:rPr lang="zh-CN" altLang="en-US" sz="2400" dirty="0" smtClean="0">
                <a:latin typeface="隶书" pitchFamily="49" charset="-122"/>
                <a:ea typeface="隶书" pitchFamily="49" charset="-122"/>
              </a:rPr>
              <a:t>在</a:t>
            </a:r>
            <a:r>
              <a:rPr lang="zh-CN" altLang="en-US" sz="2400" dirty="0">
                <a:latin typeface="隶书" pitchFamily="49" charset="-122"/>
                <a:ea typeface="隶书" pitchFamily="49" charset="-122"/>
              </a:rPr>
              <a:t>使用伪指令：</a:t>
            </a:r>
            <a:r>
              <a:rPr lang="en-US" altLang="zh-CN" sz="2400" dirty="0">
                <a:latin typeface="隶书" pitchFamily="49" charset="-122"/>
                <a:ea typeface="隶书" pitchFamily="49" charset="-122"/>
              </a:rPr>
              <a:t>.386</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.486</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.586</a:t>
            </a:r>
            <a:r>
              <a:rPr lang="zh-CN" altLang="en-US" sz="2400" dirty="0">
                <a:latin typeface="隶书" pitchFamily="49" charset="-122"/>
                <a:ea typeface="隶书" pitchFamily="49" charset="-122"/>
              </a:rPr>
              <a:t>，且选择</a:t>
            </a:r>
            <a:r>
              <a:rPr lang="en-US" altLang="zh-CN" sz="2400" dirty="0">
                <a:latin typeface="隶书" pitchFamily="49" charset="-122"/>
                <a:ea typeface="隶书" pitchFamily="49" charset="-122"/>
              </a:rPr>
              <a:t>USE16</a:t>
            </a:r>
            <a:r>
              <a:rPr lang="zh-CN" altLang="en-US" sz="2400" dirty="0">
                <a:latin typeface="隶书" pitchFamily="49" charset="-122"/>
                <a:ea typeface="隶书" pitchFamily="49" charset="-122"/>
              </a:rPr>
              <a:t>模式的前提下，可以使用</a:t>
            </a:r>
            <a:r>
              <a:rPr lang="en-US" altLang="zh-CN" sz="2400" dirty="0">
                <a:latin typeface="隶书" pitchFamily="49" charset="-122"/>
                <a:ea typeface="隶书" pitchFamily="49" charset="-122"/>
              </a:rPr>
              <a:t>32</a:t>
            </a:r>
            <a:r>
              <a:rPr lang="zh-CN" altLang="en-US" sz="2400" dirty="0">
                <a:latin typeface="隶书" pitchFamily="49" charset="-122"/>
                <a:ea typeface="隶书" pitchFamily="49" charset="-122"/>
              </a:rPr>
              <a:t>位寄存器在</a:t>
            </a:r>
            <a:r>
              <a:rPr lang="en-US" altLang="zh-CN" sz="2400" dirty="0">
                <a:latin typeface="隶书" pitchFamily="49" charset="-122"/>
                <a:ea typeface="隶书" pitchFamily="49" charset="-122"/>
              </a:rPr>
              <a:t>64KB</a:t>
            </a:r>
            <a:r>
              <a:rPr lang="zh-CN" altLang="en-US" sz="2400" dirty="0">
                <a:latin typeface="隶书" pitchFamily="49" charset="-122"/>
                <a:ea typeface="隶书" pitchFamily="49" charset="-122"/>
              </a:rPr>
              <a:t>空间中寻址</a:t>
            </a:r>
            <a:r>
              <a:rPr lang="zh-CN" altLang="en-US" sz="2400" dirty="0" smtClean="0">
                <a:latin typeface="隶书" pitchFamily="49" charset="-122"/>
                <a:ea typeface="隶书" pitchFamily="49" charset="-122"/>
              </a:rPr>
              <a:t>。</a:t>
            </a:r>
            <a:endParaRPr lang="zh-CN" altLang="en-US" sz="2400" dirty="0">
              <a:latin typeface="隶书" pitchFamily="49" charset="-122"/>
              <a:ea typeface="隶书" pitchFamily="49" charset="-122"/>
            </a:endParaRPr>
          </a:p>
        </p:txBody>
      </p:sp>
      <p:sp>
        <p:nvSpPr>
          <p:cNvPr id="501763" name="Rectangle 3"/>
          <p:cNvSpPr>
            <a:spLocks noChangeArrowheads="1"/>
          </p:cNvSpPr>
          <p:nvPr/>
        </p:nvSpPr>
        <p:spPr bwMode="auto">
          <a:xfrm>
            <a:off x="250825" y="380885"/>
            <a:ext cx="8497888" cy="406265"/>
          </a:xfrm>
          <a:prstGeom prst="rect">
            <a:avLst/>
          </a:prstGeom>
          <a:noFill/>
          <a:ln w="9525">
            <a:noFill/>
            <a:miter lim="800000"/>
            <a:headEnd/>
            <a:tailEnd/>
          </a:ln>
          <a:effectLst/>
        </p:spPr>
        <p:txBody>
          <a:bodyPr>
            <a:spAutoFit/>
          </a:bodyPr>
          <a:lstStyle/>
          <a:p>
            <a:pPr algn="ctr">
              <a:lnSpc>
                <a:spcPct val="85000"/>
              </a:lnSpc>
              <a:defRPr/>
            </a:pPr>
            <a:r>
              <a:rPr lang="zh-CN" altLang="en-US" sz="2400" u="sng" dirty="0" smtClean="0">
                <a:latin typeface="隶书" pitchFamily="49" charset="-122"/>
                <a:ea typeface="隶书" pitchFamily="49" charset="-122"/>
              </a:rPr>
              <a:t>段名 </a:t>
            </a:r>
            <a:r>
              <a:rPr lang="en-US" altLang="zh-CN" sz="2400" u="sng" dirty="0" smtClean="0">
                <a:latin typeface="隶书" pitchFamily="49" charset="-122"/>
                <a:ea typeface="隶书" pitchFamily="49" charset="-122"/>
              </a:rPr>
              <a:t>SEGMENT [</a:t>
            </a:r>
            <a:r>
              <a:rPr lang="zh-CN" altLang="en-US" sz="2400" u="sng" dirty="0" smtClean="0">
                <a:latin typeface="隶书" pitchFamily="49" charset="-122"/>
                <a:ea typeface="隶书" pitchFamily="49" charset="-122"/>
              </a:rPr>
              <a:t>定位类型</a:t>
            </a:r>
            <a:r>
              <a:rPr lang="en-US" altLang="zh-CN" sz="2400" u="sng" dirty="0" smtClean="0">
                <a:latin typeface="隶书" pitchFamily="49" charset="-122"/>
                <a:ea typeface="隶书" pitchFamily="49" charset="-122"/>
              </a:rPr>
              <a:t>][,</a:t>
            </a:r>
            <a:r>
              <a:rPr lang="zh-CN" altLang="en-US" sz="2400" u="sng" dirty="0" smtClean="0">
                <a:latin typeface="隶书" pitchFamily="49" charset="-122"/>
                <a:ea typeface="隶书" pitchFamily="49" charset="-122"/>
              </a:rPr>
              <a:t>组合类型</a:t>
            </a:r>
            <a:r>
              <a:rPr lang="en-US" altLang="zh-CN" sz="2400" u="sng" dirty="0" smtClean="0">
                <a:latin typeface="隶书" pitchFamily="49" charset="-122"/>
                <a:ea typeface="隶书" pitchFamily="49" charset="-122"/>
              </a:rPr>
              <a:t>]</a:t>
            </a:r>
            <a:r>
              <a:rPr lang="en-US" altLang="zh-CN" sz="2400" b="1" u="sng" dirty="0" smtClean="0">
                <a:effectLst>
                  <a:outerShdw blurRad="38100" dist="38100" dir="2700000" algn="tl">
                    <a:srgbClr val="C0C0C0"/>
                  </a:outerShdw>
                </a:effectLst>
                <a:latin typeface="隶书" pitchFamily="49" charset="-122"/>
                <a:ea typeface="隶书" pitchFamily="49" charset="-122"/>
              </a:rPr>
              <a:t>[,</a:t>
            </a:r>
            <a:r>
              <a:rPr lang="zh-CN" altLang="en-US" sz="2400" b="1" u="sng" dirty="0" smtClean="0">
                <a:effectLst>
                  <a:outerShdw blurRad="38100" dist="38100" dir="2700000" algn="tl">
                    <a:srgbClr val="C0C0C0"/>
                  </a:outerShdw>
                </a:effectLst>
                <a:latin typeface="隶书" pitchFamily="49" charset="-122"/>
                <a:ea typeface="隶书" pitchFamily="49" charset="-122"/>
              </a:rPr>
              <a:t>字长选择</a:t>
            </a:r>
            <a:r>
              <a:rPr lang="en-US" altLang="zh-CN" sz="2400" b="1" u="sng" dirty="0" smtClean="0">
                <a:effectLst>
                  <a:outerShdw blurRad="38100" dist="38100" dir="2700000" algn="tl">
                    <a:srgbClr val="C0C0C0"/>
                  </a:outerShdw>
                </a:effectLst>
                <a:latin typeface="隶书" pitchFamily="49" charset="-122"/>
                <a:ea typeface="隶书" pitchFamily="49" charset="-122"/>
              </a:rPr>
              <a:t>]</a:t>
            </a:r>
            <a:r>
              <a:rPr lang="en-US" altLang="zh-CN" sz="2400" u="sng" dirty="0" smtClean="0">
                <a:latin typeface="隶书" pitchFamily="49" charset="-122"/>
                <a:ea typeface="隶书" pitchFamily="49" charset="-122"/>
              </a:rPr>
              <a:t>[,</a:t>
            </a:r>
            <a:r>
              <a:rPr lang="en-US" altLang="zh-CN" sz="2400" u="sng" dirty="0" smtClean="0">
                <a:latin typeface="Arial"/>
                <a:ea typeface="隶书" pitchFamily="49" charset="-122"/>
              </a:rPr>
              <a:t>’</a:t>
            </a:r>
            <a:r>
              <a:rPr lang="zh-CN" altLang="en-US" sz="2400" u="sng" dirty="0" smtClean="0">
                <a:latin typeface="隶书" pitchFamily="49" charset="-122"/>
                <a:ea typeface="隶书" pitchFamily="49" charset="-122"/>
              </a:rPr>
              <a:t>类别</a:t>
            </a:r>
            <a:r>
              <a:rPr lang="en-US" altLang="zh-CN" sz="2400" u="sng" dirty="0" smtClean="0">
                <a:latin typeface="Arial"/>
                <a:ea typeface="隶书" pitchFamily="49" charset="-122"/>
              </a:rPr>
              <a:t>’</a:t>
            </a:r>
            <a:r>
              <a:rPr lang="en-US" altLang="zh-CN" sz="2400" u="sng" dirty="0" smtClean="0">
                <a:latin typeface="隶书" pitchFamily="49" charset="-122"/>
                <a:ea typeface="隶书" pitchFamily="49" charset="-122"/>
              </a:rPr>
              <a:t>]</a:t>
            </a:r>
            <a:endParaRPr lang="en-US" altLang="zh-CN" sz="2400" u="sng"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ChangeArrowheads="1"/>
          </p:cNvSpPr>
          <p:nvPr/>
        </p:nvSpPr>
        <p:spPr bwMode="auto">
          <a:xfrm>
            <a:off x="500034" y="768850"/>
            <a:ext cx="8248430" cy="3231654"/>
          </a:xfrm>
          <a:prstGeom prst="rect">
            <a:avLst/>
          </a:prstGeom>
          <a:noFill/>
          <a:ln w="9525">
            <a:noFill/>
            <a:miter lim="800000"/>
            <a:headEnd/>
            <a:tailEnd/>
          </a:ln>
          <a:effectLst/>
        </p:spPr>
        <p:txBody>
          <a:bodyPr wrap="square">
            <a:spAutoFit/>
          </a:bodyPr>
          <a:lstStyle/>
          <a:p>
            <a:pPr algn="ctr">
              <a:lnSpc>
                <a:spcPct val="85000"/>
              </a:lnSpc>
              <a:defRPr/>
            </a:pPr>
            <a:r>
              <a:rPr lang="zh-CN" altLang="en-US" sz="2400" u="sng" dirty="0" smtClean="0">
                <a:latin typeface="隶书" pitchFamily="49" charset="-122"/>
                <a:ea typeface="隶书" pitchFamily="49" charset="-122"/>
              </a:rPr>
              <a:t>段名 </a:t>
            </a:r>
            <a:r>
              <a:rPr lang="en-US" altLang="zh-CN" sz="2400" u="sng" dirty="0">
                <a:latin typeface="隶书" pitchFamily="49" charset="-122"/>
                <a:ea typeface="隶书" pitchFamily="49" charset="-122"/>
              </a:rPr>
              <a:t>SEGMENT [</a:t>
            </a:r>
            <a:r>
              <a:rPr lang="zh-CN" altLang="en-US" sz="2400" u="sng" dirty="0">
                <a:latin typeface="隶书" pitchFamily="49" charset="-122"/>
                <a:ea typeface="隶书" pitchFamily="49" charset="-122"/>
              </a:rPr>
              <a:t>定位类型</a:t>
            </a:r>
            <a:r>
              <a:rPr lang="en-US" altLang="zh-CN" sz="2400" u="sng" dirty="0" smtClean="0">
                <a:latin typeface="隶书" pitchFamily="49" charset="-122"/>
                <a:ea typeface="隶书" pitchFamily="49" charset="-122"/>
              </a:rPr>
              <a:t>][,</a:t>
            </a:r>
            <a:r>
              <a:rPr lang="zh-CN" altLang="en-US" sz="2400" u="sng" dirty="0" smtClean="0">
                <a:latin typeface="隶书" pitchFamily="49" charset="-122"/>
                <a:ea typeface="隶书" pitchFamily="49" charset="-122"/>
              </a:rPr>
              <a:t>组合</a:t>
            </a:r>
            <a:r>
              <a:rPr lang="zh-CN" altLang="en-US" sz="2400" u="sng" dirty="0">
                <a:latin typeface="隶书" pitchFamily="49" charset="-122"/>
                <a:ea typeface="隶书" pitchFamily="49" charset="-122"/>
              </a:rPr>
              <a:t>类型</a:t>
            </a:r>
            <a:r>
              <a:rPr lang="en-US" altLang="zh-CN" sz="2400" u="sng" dirty="0" smtClean="0">
                <a:latin typeface="隶书" pitchFamily="49" charset="-122"/>
                <a:ea typeface="隶书" pitchFamily="49" charset="-122"/>
              </a:rPr>
              <a:t>][,</a:t>
            </a:r>
            <a:r>
              <a:rPr lang="zh-CN" altLang="en-US" sz="2400" u="sng" dirty="0" smtClean="0">
                <a:latin typeface="隶书" pitchFamily="49" charset="-122"/>
                <a:ea typeface="隶书" pitchFamily="49" charset="-122"/>
              </a:rPr>
              <a:t>字长</a:t>
            </a:r>
            <a:r>
              <a:rPr lang="zh-CN" altLang="en-US" sz="2400" u="sng" dirty="0">
                <a:latin typeface="隶书" pitchFamily="49" charset="-122"/>
                <a:ea typeface="隶书" pitchFamily="49" charset="-122"/>
              </a:rPr>
              <a:t>选择</a:t>
            </a:r>
            <a:r>
              <a:rPr lang="en-US" altLang="zh-CN" sz="2400" u="sng" dirty="0" smtClean="0">
                <a:latin typeface="隶书" pitchFamily="49" charset="-122"/>
                <a:ea typeface="隶书" pitchFamily="49" charset="-122"/>
              </a:rPr>
              <a:t>]</a:t>
            </a:r>
            <a:r>
              <a:rPr lang="en-US" altLang="zh-CN" sz="2400" b="1" u="sng" dirty="0" smtClean="0">
                <a:effectLst>
                  <a:outerShdw blurRad="38100" dist="38100" dir="2700000" algn="tl">
                    <a:srgbClr val="C0C0C0"/>
                  </a:outerShdw>
                </a:effectLst>
                <a:latin typeface="隶书" pitchFamily="49" charset="-122"/>
                <a:ea typeface="隶书" pitchFamily="49" charset="-122"/>
              </a:rPr>
              <a:t>[,</a:t>
            </a:r>
            <a:r>
              <a:rPr lang="en-US" altLang="zh-CN" sz="2400" b="1" u="sng" dirty="0" smtClean="0">
                <a:effectLst>
                  <a:outerShdw blurRad="38100" dist="38100" dir="2700000" algn="tl">
                    <a:srgbClr val="C0C0C0"/>
                  </a:outerShdw>
                </a:effectLst>
                <a:latin typeface="Arial"/>
                <a:ea typeface="隶书" pitchFamily="49" charset="-122"/>
              </a:rPr>
              <a:t>’</a:t>
            </a:r>
            <a:r>
              <a:rPr lang="zh-CN" altLang="en-US" sz="2400" b="1" u="sng" dirty="0" smtClean="0">
                <a:effectLst>
                  <a:outerShdw blurRad="38100" dist="38100" dir="2700000" algn="tl">
                    <a:srgbClr val="C0C0C0"/>
                  </a:outerShdw>
                </a:effectLst>
                <a:latin typeface="隶书" pitchFamily="49" charset="-122"/>
                <a:ea typeface="隶书" pitchFamily="49" charset="-122"/>
              </a:rPr>
              <a:t>类别</a:t>
            </a:r>
            <a:r>
              <a:rPr lang="en-US" altLang="zh-CN" sz="2400" b="1" u="sng" dirty="0" smtClean="0">
                <a:effectLst>
                  <a:outerShdw blurRad="38100" dist="38100" dir="2700000" algn="tl">
                    <a:srgbClr val="C0C0C0"/>
                  </a:outerShdw>
                </a:effectLst>
                <a:latin typeface="Arial"/>
                <a:ea typeface="隶书" pitchFamily="49" charset="-122"/>
              </a:rPr>
              <a:t>’</a:t>
            </a:r>
            <a:r>
              <a:rPr lang="en-US" altLang="zh-CN" sz="2400" b="1" u="sng" dirty="0" smtClean="0">
                <a:effectLst>
                  <a:outerShdw blurRad="38100" dist="38100" dir="2700000" algn="tl">
                    <a:srgbClr val="C0C0C0"/>
                  </a:outerShdw>
                </a:effectLst>
                <a:latin typeface="隶书" pitchFamily="49" charset="-122"/>
                <a:ea typeface="隶书" pitchFamily="49" charset="-122"/>
              </a:rPr>
              <a:t>]</a:t>
            </a:r>
            <a:endParaRPr lang="en-US" altLang="zh-CN" sz="2400" b="1" u="sng" dirty="0">
              <a:effectLst>
                <a:outerShdw blurRad="38100" dist="38100" dir="2700000" algn="tl">
                  <a:srgbClr val="C0C0C0"/>
                </a:outerShdw>
              </a:effectLst>
              <a:latin typeface="隶书" pitchFamily="49" charset="-122"/>
              <a:ea typeface="隶书" pitchFamily="49" charset="-122"/>
            </a:endParaRPr>
          </a:p>
          <a:p>
            <a:pPr>
              <a:lnSpc>
                <a:spcPct val="85000"/>
              </a:lnSpc>
              <a:defRPr/>
            </a:pPr>
            <a:endParaRPr lang="en-US" altLang="zh-CN" sz="2400" dirty="0">
              <a:latin typeface="隶书" pitchFamily="49" charset="-122"/>
              <a:ea typeface="隶书" pitchFamily="49" charset="-122"/>
            </a:endParaRPr>
          </a:p>
          <a:p>
            <a:pPr marL="457200" indent="-457200">
              <a:lnSpc>
                <a:spcPct val="85000"/>
              </a:lnSpc>
              <a:buFont typeface="+mj-lt"/>
              <a:buAutoNum type="arabicPeriod"/>
              <a:defRPr/>
            </a:pPr>
            <a:r>
              <a:rPr lang="zh-CN" altLang="en-US" sz="2400" dirty="0" smtClean="0">
                <a:solidFill>
                  <a:srgbClr val="0000FF"/>
                </a:solidFill>
                <a:latin typeface="隶书" pitchFamily="49" charset="-122"/>
                <a:ea typeface="隶书" pitchFamily="49" charset="-122"/>
              </a:rPr>
              <a:t>类别</a:t>
            </a:r>
            <a:r>
              <a:rPr lang="zh-CN" altLang="en-US" sz="2400" dirty="0" smtClean="0">
                <a:latin typeface="隶书" pitchFamily="49" charset="-122"/>
                <a:ea typeface="隶书" pitchFamily="49" charset="-122"/>
              </a:rPr>
              <a:t>必须</a:t>
            </a:r>
            <a:r>
              <a:rPr lang="zh-CN" altLang="en-US" sz="2400" dirty="0">
                <a:latin typeface="隶书" pitchFamily="49" charset="-122"/>
                <a:ea typeface="隶书" pitchFamily="49" charset="-122"/>
              </a:rPr>
              <a:t>放在</a:t>
            </a:r>
            <a:r>
              <a:rPr lang="zh-CN" altLang="en-US" sz="2400" dirty="0">
                <a:solidFill>
                  <a:srgbClr val="0000FF"/>
                </a:solidFill>
                <a:latin typeface="隶书" pitchFamily="49" charset="-122"/>
                <a:ea typeface="隶书" pitchFamily="49" charset="-122"/>
              </a:rPr>
              <a:t>单引号</a:t>
            </a:r>
            <a:r>
              <a:rPr lang="zh-CN" altLang="en-US" sz="2400" dirty="0">
                <a:latin typeface="隶书" pitchFamily="49" charset="-122"/>
                <a:ea typeface="隶书" pitchFamily="49" charset="-122"/>
              </a:rPr>
              <a:t>内</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marL="457200" indent="-457200">
              <a:lnSpc>
                <a:spcPct val="85000"/>
              </a:lnSpc>
              <a:buFont typeface="+mj-lt"/>
              <a:buAutoNum type="arabicPeriod"/>
              <a:defRPr/>
            </a:pPr>
            <a:endParaRPr lang="en-US" altLang="zh-CN" sz="2400" dirty="0" smtClean="0">
              <a:latin typeface="隶书" pitchFamily="49" charset="-122"/>
              <a:ea typeface="隶书" pitchFamily="49" charset="-122"/>
            </a:endParaRPr>
          </a:p>
          <a:p>
            <a:pPr marL="457200" indent="-457200">
              <a:lnSpc>
                <a:spcPct val="85000"/>
              </a:lnSpc>
              <a:buFont typeface="+mj-lt"/>
              <a:buAutoNum type="arabicPeriod"/>
              <a:defRPr/>
            </a:pPr>
            <a:r>
              <a:rPr lang="zh-CN" altLang="en-US" sz="2400" dirty="0" smtClean="0">
                <a:latin typeface="隶书" pitchFamily="49" charset="-122"/>
                <a:ea typeface="隶书" pitchFamily="49" charset="-122"/>
              </a:rPr>
              <a:t>类别</a:t>
            </a:r>
            <a:r>
              <a:rPr lang="zh-CN" altLang="en-US" sz="2400" dirty="0">
                <a:latin typeface="隶书" pitchFamily="49" charset="-122"/>
                <a:ea typeface="隶书" pitchFamily="49" charset="-122"/>
              </a:rPr>
              <a:t>的作用是在连接时决定各逻辑段的</a:t>
            </a:r>
            <a:r>
              <a:rPr lang="zh-CN" altLang="en-US" sz="2400" dirty="0">
                <a:solidFill>
                  <a:srgbClr val="0000FF"/>
                </a:solidFill>
                <a:latin typeface="隶书" pitchFamily="49" charset="-122"/>
                <a:ea typeface="隶书" pitchFamily="49" charset="-122"/>
              </a:rPr>
              <a:t>装入</a:t>
            </a:r>
            <a:r>
              <a:rPr lang="zh-CN" altLang="en-US" sz="2400" dirty="0" smtClean="0">
                <a:solidFill>
                  <a:srgbClr val="0000FF"/>
                </a:solidFill>
                <a:latin typeface="隶书" pitchFamily="49" charset="-122"/>
                <a:ea typeface="隶书" pitchFamily="49" charset="-122"/>
              </a:rPr>
              <a:t>顺序：</a:t>
            </a:r>
            <a:r>
              <a:rPr lang="zh-CN" altLang="en-US" sz="2400" dirty="0" smtClean="0">
                <a:latin typeface="隶书" pitchFamily="49" charset="-122"/>
                <a:ea typeface="隶书" pitchFamily="49" charset="-122"/>
              </a:rPr>
              <a:t>当</a:t>
            </a:r>
            <a:r>
              <a:rPr lang="zh-CN" altLang="en-US" sz="2400" dirty="0">
                <a:latin typeface="隶书" pitchFamily="49" charset="-122"/>
                <a:ea typeface="隶书" pitchFamily="49" charset="-122"/>
              </a:rPr>
              <a:t>几个程序模块进行连接时，其中具有相同类别名的段被装入连续的内存区，并按出现的先后逻辑顺序排列</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marL="457200" indent="-457200">
              <a:lnSpc>
                <a:spcPct val="85000"/>
              </a:lnSpc>
              <a:buFont typeface="+mj-lt"/>
              <a:buAutoNum type="arabicPeriod"/>
              <a:defRPr/>
            </a:pPr>
            <a:endParaRPr lang="en-US" altLang="zh-CN" sz="2400" dirty="0" smtClean="0">
              <a:latin typeface="隶书" pitchFamily="49" charset="-122"/>
              <a:ea typeface="隶书" pitchFamily="49" charset="-122"/>
            </a:endParaRPr>
          </a:p>
          <a:p>
            <a:pPr marL="457200" indent="-457200">
              <a:lnSpc>
                <a:spcPct val="85000"/>
              </a:lnSpc>
              <a:buFont typeface="+mj-lt"/>
              <a:buAutoNum type="arabicPeriod"/>
              <a:defRPr/>
            </a:pPr>
            <a:r>
              <a:rPr lang="zh-CN" altLang="en-US" sz="2400" dirty="0" smtClean="0">
                <a:latin typeface="隶书" pitchFamily="49" charset="-122"/>
                <a:ea typeface="隶书" pitchFamily="49" charset="-122"/>
              </a:rPr>
              <a:t>没有</a:t>
            </a:r>
            <a:r>
              <a:rPr lang="zh-CN" altLang="en-US" sz="2400" dirty="0">
                <a:latin typeface="隶书" pitchFamily="49" charset="-122"/>
                <a:ea typeface="隶书" pitchFamily="49" charset="-122"/>
              </a:rPr>
              <a:t>类别名的逻辑段，与其它无类别名的逻辑段一起连续载入内存。</a:t>
            </a:r>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6" name="Rectangle 6"/>
          <p:cNvSpPr>
            <a:spLocks noChangeArrowheads="1"/>
          </p:cNvSpPr>
          <p:nvPr/>
        </p:nvSpPr>
        <p:spPr bwMode="auto">
          <a:xfrm>
            <a:off x="395288" y="333375"/>
            <a:ext cx="8064500" cy="5692775"/>
          </a:xfrm>
          <a:prstGeom prst="rect">
            <a:avLst/>
          </a:prstGeom>
          <a:noFill/>
          <a:ln w="9525" algn="ctr">
            <a:noFill/>
            <a:miter lim="800000"/>
            <a:headEnd/>
            <a:tailEnd/>
          </a:ln>
          <a:effectLst/>
        </p:spPr>
        <p:txBody>
          <a:bodyPr>
            <a:spAutoFit/>
          </a:bodyPr>
          <a:lstStyle/>
          <a:p>
            <a:pPr>
              <a:lnSpc>
                <a:spcPct val="85000"/>
              </a:lnSpc>
              <a:defRPr/>
            </a:pPr>
            <a:r>
              <a:rPr lang="zh-CN" altLang="en-US" sz="2400" b="1">
                <a:effectLst>
                  <a:outerShdw blurRad="38100" dist="38100" dir="2700000" algn="tl">
                    <a:srgbClr val="C0C0C0"/>
                  </a:outerShdw>
                </a:effectLst>
                <a:latin typeface="隶书" pitchFamily="49" charset="-122"/>
                <a:ea typeface="隶书" pitchFamily="49" charset="-122"/>
              </a:rPr>
              <a:t>总结：</a:t>
            </a: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endParaRPr lang="zh-CN" altLang="en-US" sz="2400">
              <a:latin typeface="隶书" pitchFamily="49" charset="-122"/>
              <a:ea typeface="隶书" pitchFamily="49" charset="-122"/>
            </a:endParaRPr>
          </a:p>
          <a:p>
            <a:pPr>
              <a:lnSpc>
                <a:spcPct val="85000"/>
              </a:lnSpc>
              <a:defRPr/>
            </a:pPr>
            <a:r>
              <a:rPr lang="zh-CN" altLang="en-US" sz="2400">
                <a:latin typeface="隶书" pitchFamily="49" charset="-122"/>
                <a:ea typeface="隶书" pitchFamily="49" charset="-122"/>
              </a:rPr>
              <a:t>         </a:t>
            </a:r>
            <a:r>
              <a:rPr lang="en-US" altLang="zh-CN" sz="2400" b="1">
                <a:latin typeface="Arial"/>
                <a:ea typeface="隶书" pitchFamily="49" charset="-122"/>
              </a:rPr>
              <a:t>……</a:t>
            </a:r>
            <a:endParaRPr lang="en-US" altLang="zh-CN" sz="2400" b="1">
              <a:latin typeface="隶书" pitchFamily="49" charset="-122"/>
              <a:ea typeface="隶书" pitchFamily="49" charset="-122"/>
            </a:endParaRPr>
          </a:p>
          <a:p>
            <a:pPr>
              <a:lnSpc>
                <a:spcPct val="85000"/>
              </a:lnSpc>
              <a:defRPr/>
            </a:pPr>
            <a:r>
              <a:rPr lang="en-US" altLang="zh-CN" sz="2400" b="1">
                <a:latin typeface="隶书" pitchFamily="49" charset="-122"/>
                <a:ea typeface="隶书" pitchFamily="49" charset="-122"/>
              </a:rPr>
              <a:t>       CODE</a:t>
            </a:r>
            <a:r>
              <a:rPr lang="en-US" altLang="zh-CN" sz="2400" b="1">
                <a:solidFill>
                  <a:srgbClr val="0000FF"/>
                </a:solidFill>
                <a:latin typeface="隶书" pitchFamily="49" charset="-122"/>
                <a:ea typeface="隶书" pitchFamily="49" charset="-122"/>
              </a:rPr>
              <a:t> ENDS</a:t>
            </a:r>
          </a:p>
        </p:txBody>
      </p:sp>
      <p:graphicFrame>
        <p:nvGraphicFramePr>
          <p:cNvPr id="506932" name="Group 52"/>
          <p:cNvGraphicFramePr>
            <a:graphicFrameLocks noGrp="1"/>
          </p:cNvGraphicFramePr>
          <p:nvPr/>
        </p:nvGraphicFramePr>
        <p:xfrm>
          <a:off x="571472" y="908050"/>
          <a:ext cx="8001057" cy="3090672"/>
        </p:xfrm>
        <a:graphic>
          <a:graphicData uri="http://schemas.openxmlformats.org/drawingml/2006/table">
            <a:tbl>
              <a:tblPr/>
              <a:tblGrid>
                <a:gridCol w="857256">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143008">
                  <a:extLst>
                    <a:ext uri="{9D8B030D-6E8A-4147-A177-3AD203B41FA5}">
                      <a16:colId xmlns:a16="http://schemas.microsoft.com/office/drawing/2014/main" val="20002"/>
                    </a:ext>
                  </a:extLst>
                </a:gridCol>
                <a:gridCol w="1643074">
                  <a:extLst>
                    <a:ext uri="{9D8B030D-6E8A-4147-A177-3AD203B41FA5}">
                      <a16:colId xmlns:a16="http://schemas.microsoft.com/office/drawing/2014/main" val="20003"/>
                    </a:ext>
                  </a:extLst>
                </a:gridCol>
                <a:gridCol w="1214446">
                  <a:extLst>
                    <a:ext uri="{9D8B030D-6E8A-4147-A177-3AD203B41FA5}">
                      <a16:colId xmlns:a16="http://schemas.microsoft.com/office/drawing/2014/main" val="20004"/>
                    </a:ext>
                  </a:extLst>
                </a:gridCol>
                <a:gridCol w="1785951">
                  <a:extLst>
                    <a:ext uri="{9D8B030D-6E8A-4147-A177-3AD203B41FA5}">
                      <a16:colId xmlns:a16="http://schemas.microsoft.com/office/drawing/2014/main" val="20005"/>
                    </a:ext>
                  </a:extLst>
                </a:gridCol>
              </a:tblGrid>
              <a:tr h="14398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dirty="0" smtClean="0">
                          <a:ln>
                            <a:noFill/>
                          </a:ln>
                          <a:solidFill>
                            <a:schemeClr val="tx1"/>
                          </a:solidFill>
                          <a:effectLst/>
                          <a:latin typeface="隶书" pitchFamily="49" charset="-122"/>
                          <a:ea typeface="隶书" pitchFamily="49" charset="-122"/>
                        </a:rPr>
                        <a:t>段名</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latin typeface="隶书" pitchFamily="49" charset="-122"/>
                          <a:ea typeface="隶书" pitchFamily="49" charset="-122"/>
                        </a:rPr>
                        <a:t>CODE</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en-US" altLang="zh-CN" sz="2400" b="1" i="0" u="none" strike="noStrike" cap="none" normalizeH="0" baseline="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rgbClr val="0000FF"/>
                          </a:solidFill>
                          <a:effectLst/>
                          <a:latin typeface="隶书" pitchFamily="49" charset="-122"/>
                          <a:ea typeface="隶书" pitchFamily="49" charset="-122"/>
                        </a:rPr>
                        <a:t>SEGMENT</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smtClean="0">
                          <a:ln>
                            <a:noFill/>
                          </a:ln>
                          <a:solidFill>
                            <a:schemeClr val="tx1"/>
                          </a:solidFill>
                          <a:effectLst/>
                          <a:latin typeface="隶书" pitchFamily="49" charset="-122"/>
                          <a:ea typeface="隶书" pitchFamily="49" charset="-122"/>
                        </a:rPr>
                        <a:t>定位</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PARA,</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BYTE,</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WORD,</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DWORD,</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PAGE,</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smtClean="0">
                          <a:ln>
                            <a:noFill/>
                          </a:ln>
                          <a:solidFill>
                            <a:schemeClr val="tx1"/>
                          </a:solidFill>
                          <a:effectLst/>
                          <a:latin typeface="隶书" pitchFamily="49" charset="-122"/>
                          <a:ea typeface="隶书" pitchFamily="49" charset="-122"/>
                        </a:rPr>
                        <a:t>组合</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NONE,</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PUBLIC,</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STACK,</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COMMOM,</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MEMORY,</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smtClean="0">
                          <a:ln>
                            <a:noFill/>
                          </a:ln>
                          <a:solidFill>
                            <a:schemeClr val="tx1"/>
                          </a:solidFill>
                          <a:effectLst/>
                          <a:latin typeface="隶书" pitchFamily="49" charset="-122"/>
                          <a:ea typeface="隶书" pitchFamily="49" charset="-122"/>
                        </a:rPr>
                        <a:t>AT 1000H,</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dirty="0" smtClean="0">
                          <a:ln>
                            <a:noFill/>
                          </a:ln>
                          <a:solidFill>
                            <a:schemeClr val="tx1"/>
                          </a:solidFill>
                          <a:effectLst/>
                          <a:latin typeface="隶书" pitchFamily="49" charset="-122"/>
                          <a:ea typeface="隶书" pitchFamily="49" charset="-122"/>
                        </a:rPr>
                        <a:t>字长</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latin typeface="隶书" pitchFamily="49" charset="-122"/>
                          <a:ea typeface="隶书" pitchFamily="49" charset="-122"/>
                        </a:rPr>
                        <a:t>USE32,</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1" i="0" u="none" strike="noStrike" cap="none" normalizeH="0" baseline="0" dirty="0" smtClean="0">
                          <a:ln>
                            <a:noFill/>
                          </a:ln>
                          <a:solidFill>
                            <a:schemeClr val="tx1"/>
                          </a:solidFill>
                          <a:effectLst/>
                          <a:latin typeface="隶书" pitchFamily="49" charset="-122"/>
                          <a:ea typeface="隶书" pitchFamily="49" charset="-122"/>
                        </a:rPr>
                        <a:t>USE16,</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dirty="0" smtClean="0">
                          <a:ln>
                            <a:noFill/>
                          </a:ln>
                          <a:solidFill>
                            <a:schemeClr val="tx1"/>
                          </a:solidFill>
                          <a:effectLst/>
                          <a:latin typeface="隶书" pitchFamily="49" charset="-122"/>
                          <a:ea typeface="隶书" pitchFamily="49" charset="-122"/>
                        </a:rPr>
                        <a:t>类别</a:t>
                      </a:r>
                    </a:p>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1"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400" b="1" i="0" u="none" strike="noStrike" cap="none" normalizeH="0" baseline="0" dirty="0" smtClean="0">
                          <a:ln>
                            <a:noFill/>
                          </a:ln>
                          <a:solidFill>
                            <a:schemeClr val="tx1"/>
                          </a:solidFill>
                          <a:effectLst/>
                          <a:latin typeface="隶书" pitchFamily="49" charset="-122"/>
                          <a:ea typeface="隶书" pitchFamily="49" charset="-122"/>
                        </a:rPr>
                        <a:t>CODE</a:t>
                      </a:r>
                      <a:r>
                        <a:rPr kumimoji="0" lang="zh-CN" altLang="en-US" sz="2400" b="1" i="0" u="none" strike="noStrike" cap="none" normalizeH="0" baseline="0" dirty="0" smtClean="0">
                          <a:ln>
                            <a:noFill/>
                          </a:ln>
                          <a:solidFill>
                            <a:schemeClr val="tx1"/>
                          </a:solidFill>
                          <a:effectLst/>
                          <a:latin typeface="隶书" pitchFamily="49" charset="-122"/>
                          <a:ea typeface="隶书" pitchFamily="49" charset="-122"/>
                        </a:rPr>
                        <a:t>’</a:t>
                      </a:r>
                      <a:endParaRPr kumimoji="0" lang="en-US" altLang="zh-CN" sz="2400" b="1"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ChangeArrowheads="1"/>
          </p:cNvSpPr>
          <p:nvPr/>
        </p:nvSpPr>
        <p:spPr bwMode="auto">
          <a:xfrm>
            <a:off x="684213" y="188913"/>
            <a:ext cx="4021137" cy="457200"/>
          </a:xfrm>
          <a:prstGeom prst="rect">
            <a:avLst/>
          </a:prstGeom>
          <a:noFill/>
          <a:ln w="9525">
            <a:noFill/>
            <a:miter lim="800000"/>
            <a:headEnd/>
            <a:tailEnd/>
          </a:ln>
          <a:effectLst/>
        </p:spPr>
        <p:txBody>
          <a:bodyPr wrap="none">
            <a:spAutoFit/>
          </a:bodyPr>
          <a:lstStyle/>
          <a:p>
            <a:pPr>
              <a:defRPr/>
            </a:pPr>
            <a:r>
              <a:rPr lang="zh-CN" altLang="en-US" sz="2400" b="1" u="sng">
                <a:effectLst>
                  <a:outerShdw blurRad="38100" dist="38100" dir="2700000" algn="tl">
                    <a:srgbClr val="C0C0C0"/>
                  </a:outerShdw>
                </a:effectLst>
                <a:latin typeface="隶书" pitchFamily="49" charset="-122"/>
                <a:ea typeface="隶书" pitchFamily="49" charset="-122"/>
              </a:rPr>
              <a:t>段寄存器说明语句 </a:t>
            </a:r>
            <a:r>
              <a:rPr lang="en-US" altLang="zh-CN" sz="2400" b="1" u="sng">
                <a:effectLst>
                  <a:outerShdw blurRad="38100" dist="38100" dir="2700000" algn="tl">
                    <a:srgbClr val="C0C0C0"/>
                  </a:outerShdw>
                </a:effectLst>
                <a:latin typeface="隶书" pitchFamily="49" charset="-122"/>
                <a:ea typeface="隶书" pitchFamily="49" charset="-122"/>
              </a:rPr>
              <a:t>(ASSUME)</a:t>
            </a:r>
          </a:p>
        </p:txBody>
      </p:sp>
      <p:sp>
        <p:nvSpPr>
          <p:cNvPr id="502787" name="Rectangle 3"/>
          <p:cNvSpPr>
            <a:spLocks noChangeArrowheads="1"/>
          </p:cNvSpPr>
          <p:nvPr/>
        </p:nvSpPr>
        <p:spPr bwMode="auto">
          <a:xfrm>
            <a:off x="684213" y="700088"/>
            <a:ext cx="7920037" cy="5115246"/>
          </a:xfrm>
          <a:prstGeom prst="rect">
            <a:avLst/>
          </a:prstGeom>
          <a:noFill/>
          <a:ln w="9525">
            <a:noFill/>
            <a:miter lim="800000"/>
            <a:headEnd/>
            <a:tailEnd/>
          </a:ln>
          <a:effectLst/>
        </p:spPr>
        <p:txBody>
          <a:bodyPr>
            <a:spAutoFit/>
          </a:bodyPr>
          <a:lstStyle/>
          <a:p>
            <a:pPr>
              <a:lnSpc>
                <a:spcPct val="90000"/>
              </a:lnSpc>
              <a:spcBef>
                <a:spcPct val="50000"/>
              </a:spcBef>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ASSUME</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段寄存器</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段名</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，段寄存器</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段名，</a:t>
            </a:r>
            <a:r>
              <a:rPr lang="en-US" altLang="zh-CN" sz="2400" dirty="0">
                <a:latin typeface="Arial"/>
                <a:ea typeface="隶书" pitchFamily="49" charset="-122"/>
              </a:rPr>
              <a:t>…</a:t>
            </a:r>
            <a:r>
              <a:rPr lang="en-US" altLang="zh-CN" sz="2400" dirty="0">
                <a:latin typeface="隶书" pitchFamily="49" charset="-122"/>
                <a:ea typeface="隶书" pitchFamily="49" charset="-122"/>
              </a:rPr>
              <a:t>]</a:t>
            </a:r>
          </a:p>
          <a:p>
            <a:pPr>
              <a:lnSpc>
                <a:spcPct val="90000"/>
              </a:lnSpc>
              <a:defRPr/>
            </a:pPr>
            <a:r>
              <a:rPr lang="en-US" altLang="zh-CN" sz="2400" dirty="0">
                <a:latin typeface="隶书" pitchFamily="49" charset="-122"/>
                <a:ea typeface="隶书" pitchFamily="49" charset="-122"/>
              </a:rPr>
              <a:t>    SEGMENT/ENDS</a:t>
            </a:r>
            <a:r>
              <a:rPr lang="zh-CN" altLang="en-US" sz="2400" dirty="0">
                <a:latin typeface="隶书" pitchFamily="49" charset="-122"/>
                <a:ea typeface="隶书" pitchFamily="49" charset="-122"/>
              </a:rPr>
              <a:t>只是定义了段的开始和结束位置及</a:t>
            </a:r>
            <a:r>
              <a:rPr lang="zh-CN" altLang="en-US" sz="2400" dirty="0" smtClean="0">
                <a:latin typeface="隶书" pitchFamily="49" charset="-122"/>
                <a:ea typeface="隶书" pitchFamily="49" charset="-122"/>
              </a:rPr>
              <a:t>段名。</a:t>
            </a:r>
            <a:endParaRPr lang="en-US" altLang="zh-CN" sz="2400" dirty="0" smtClean="0">
              <a:latin typeface="隶书" pitchFamily="49" charset="-122"/>
              <a:ea typeface="隶书" pitchFamily="49" charset="-122"/>
            </a:endParaRPr>
          </a:p>
          <a:p>
            <a:pPr>
              <a:lnSpc>
                <a:spcPct val="90000"/>
              </a:lnSpc>
              <a:defRPr/>
            </a:pPr>
            <a:r>
              <a:rPr lang="zh-CN" altLang="en-US" sz="2400" dirty="0" smtClean="0">
                <a:latin typeface="隶书" pitchFamily="49" charset="-122"/>
                <a:ea typeface="隶书" pitchFamily="49" charset="-122"/>
              </a:rPr>
              <a:t>    </a:t>
            </a:r>
            <a:r>
              <a:rPr lang="en-US" altLang="zh-CN" sz="2400" dirty="0" smtClean="0">
                <a:latin typeface="隶书" pitchFamily="49" charset="-122"/>
                <a:ea typeface="隶书" pitchFamily="49" charset="-122"/>
              </a:rPr>
              <a:t>ASSUME</a:t>
            </a:r>
            <a:r>
              <a:rPr lang="zh-CN" altLang="en-US" sz="2400" dirty="0" smtClean="0">
                <a:latin typeface="隶书" pitchFamily="49" charset="-122"/>
                <a:ea typeface="隶书" pitchFamily="49" charset="-122"/>
              </a:rPr>
              <a:t>伪指令利用</a:t>
            </a:r>
            <a:r>
              <a:rPr lang="zh-CN" altLang="en-US" sz="2400" dirty="0">
                <a:latin typeface="隶书" pitchFamily="49" charset="-122"/>
                <a:ea typeface="隶书" pitchFamily="49" charset="-122"/>
              </a:rPr>
              <a:t>段寄存器</a:t>
            </a:r>
            <a:r>
              <a:rPr lang="zh-CN" altLang="en-US" sz="2400" dirty="0" smtClean="0">
                <a:latin typeface="隶书" pitchFamily="49" charset="-122"/>
                <a:ea typeface="隶书" pitchFamily="49" charset="-122"/>
              </a:rPr>
              <a:t>来定义段</a:t>
            </a:r>
            <a:r>
              <a:rPr lang="zh-CN" altLang="en-US" sz="2400" dirty="0">
                <a:latin typeface="隶书" pitchFamily="49" charset="-122"/>
                <a:ea typeface="隶书" pitchFamily="49" charset="-122"/>
              </a:rPr>
              <a:t>的属性</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90000"/>
              </a:lnSpc>
              <a:defRPr/>
            </a:pPr>
            <a:r>
              <a:rPr lang="en-US" altLang="zh-CN" sz="2400" dirty="0" smtClean="0">
                <a:solidFill>
                  <a:srgbClr val="0000FF"/>
                </a:solidFill>
                <a:latin typeface="隶书" pitchFamily="49" charset="-122"/>
                <a:ea typeface="隶书" pitchFamily="49" charset="-122"/>
              </a:rPr>
              <a:t>            CS</a:t>
            </a:r>
            <a:r>
              <a:rPr lang="zh-CN" altLang="en-US" sz="2400" dirty="0">
                <a:solidFill>
                  <a:srgbClr val="0000FF"/>
                </a:solidFill>
                <a:latin typeface="隶书" pitchFamily="49" charset="-122"/>
                <a:ea typeface="隶书" pitchFamily="49" charset="-122"/>
              </a:rPr>
              <a:t>代表代码段、</a:t>
            </a:r>
            <a:r>
              <a:rPr lang="en-US" altLang="zh-CN" sz="2400" dirty="0">
                <a:solidFill>
                  <a:srgbClr val="0000FF"/>
                </a:solidFill>
                <a:latin typeface="隶书" pitchFamily="49" charset="-122"/>
                <a:ea typeface="隶书" pitchFamily="49" charset="-122"/>
              </a:rPr>
              <a:t>DS</a:t>
            </a:r>
            <a:r>
              <a:rPr lang="zh-CN" altLang="en-US" sz="2400" dirty="0">
                <a:solidFill>
                  <a:srgbClr val="0000FF"/>
                </a:solidFill>
                <a:latin typeface="隶书" pitchFamily="49" charset="-122"/>
                <a:ea typeface="隶书" pitchFamily="49" charset="-122"/>
              </a:rPr>
              <a:t>代表数据段</a:t>
            </a:r>
            <a:r>
              <a:rPr lang="zh-CN" altLang="en-US" sz="2400" dirty="0" smtClean="0">
                <a:solidFill>
                  <a:srgbClr val="0000FF"/>
                </a:solidFill>
                <a:latin typeface="隶书" pitchFamily="49" charset="-122"/>
                <a:ea typeface="隶书" pitchFamily="49" charset="-122"/>
              </a:rPr>
              <a:t>、</a:t>
            </a:r>
            <a:endParaRPr lang="en-US" altLang="zh-CN" sz="2400" dirty="0" smtClean="0">
              <a:solidFill>
                <a:srgbClr val="0000FF"/>
              </a:solidFill>
              <a:latin typeface="隶书" pitchFamily="49" charset="-122"/>
              <a:ea typeface="隶书" pitchFamily="49" charset="-122"/>
            </a:endParaRPr>
          </a:p>
          <a:p>
            <a:pPr>
              <a:lnSpc>
                <a:spcPct val="90000"/>
              </a:lnSpc>
              <a:defRPr/>
            </a:pPr>
            <a:r>
              <a:rPr lang="en-US" altLang="zh-CN" sz="2400" dirty="0" smtClean="0">
                <a:solidFill>
                  <a:srgbClr val="0000FF"/>
                </a:solidFill>
                <a:latin typeface="隶书" pitchFamily="49" charset="-122"/>
                <a:ea typeface="隶书" pitchFamily="49" charset="-122"/>
              </a:rPr>
              <a:t>            SS</a:t>
            </a:r>
            <a:r>
              <a:rPr lang="zh-CN" altLang="en-US" sz="2400" dirty="0">
                <a:solidFill>
                  <a:srgbClr val="0000FF"/>
                </a:solidFill>
                <a:latin typeface="隶书" pitchFamily="49" charset="-122"/>
                <a:ea typeface="隶书" pitchFamily="49" charset="-122"/>
              </a:rPr>
              <a:t>代表堆栈</a:t>
            </a:r>
            <a:r>
              <a:rPr lang="zh-CN" altLang="en-US" sz="2400" dirty="0" smtClean="0">
                <a:solidFill>
                  <a:srgbClr val="0000FF"/>
                </a:solidFill>
                <a:latin typeface="隶书" pitchFamily="49" charset="-122"/>
                <a:ea typeface="隶书" pitchFamily="49" charset="-122"/>
              </a:rPr>
              <a:t>段、</a:t>
            </a:r>
            <a:r>
              <a:rPr lang="en-US" altLang="zh-CN" sz="2400" dirty="0" smtClean="0">
                <a:solidFill>
                  <a:srgbClr val="0000FF"/>
                </a:solidFill>
                <a:latin typeface="隶书" pitchFamily="49" charset="-122"/>
                <a:ea typeface="隶书" pitchFamily="49" charset="-122"/>
              </a:rPr>
              <a:t>ES</a:t>
            </a:r>
            <a:r>
              <a:rPr lang="zh-CN" altLang="en-US" sz="2400" dirty="0" smtClean="0">
                <a:solidFill>
                  <a:srgbClr val="0000FF"/>
                </a:solidFill>
                <a:latin typeface="隶书" pitchFamily="49" charset="-122"/>
                <a:ea typeface="隶书" pitchFamily="49" charset="-122"/>
              </a:rPr>
              <a:t>代表扩展段</a:t>
            </a:r>
            <a:endParaRPr lang="zh-CN" altLang="en-US" sz="2400" dirty="0">
              <a:latin typeface="隶书" pitchFamily="49" charset="-122"/>
              <a:ea typeface="隶书" pitchFamily="49" charset="-122"/>
            </a:endParaRPr>
          </a:p>
          <a:p>
            <a:pPr>
              <a:lnSpc>
                <a:spcPct val="90000"/>
              </a:lnSpc>
              <a:spcBef>
                <a:spcPct val="50000"/>
              </a:spcBef>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b="1" dirty="0" smtClean="0">
                <a:effectLst>
                  <a:outerShdw blurRad="38100" dist="38100" dir="2700000" algn="tl">
                    <a:srgbClr val="C0C0C0"/>
                  </a:outerShdw>
                </a:effectLst>
                <a:latin typeface="隶书" pitchFamily="49" charset="-122"/>
                <a:ea typeface="隶书" pitchFamily="49" charset="-122"/>
              </a:rPr>
              <a:t>：</a:t>
            </a:r>
            <a:endParaRPr lang="en-US" altLang="zh-CN" sz="2400" b="1" dirty="0" smtClean="0">
              <a:effectLst>
                <a:outerShdw blurRad="38100" dist="38100" dir="2700000" algn="tl">
                  <a:srgbClr val="C0C0C0"/>
                </a:outerShdw>
              </a:effectLst>
              <a:latin typeface="隶书" pitchFamily="49" charset="-122"/>
              <a:ea typeface="隶书" pitchFamily="49" charset="-122"/>
            </a:endParaRPr>
          </a:p>
          <a:p>
            <a:pPr marL="450850" indent="-450850">
              <a:lnSpc>
                <a:spcPct val="90000"/>
              </a:lnSpc>
              <a:spcBef>
                <a:spcPct val="50000"/>
              </a:spcBef>
              <a:buClr>
                <a:schemeClr val="accent1"/>
              </a:buClr>
              <a:buSzPct val="85000"/>
              <a:buFont typeface="Wingdings" pitchFamily="2" charset="2"/>
              <a:buNone/>
              <a:defRPr/>
            </a:pPr>
            <a:r>
              <a:rPr lang="en-US" altLang="zh-CN" sz="2400" dirty="0" smtClean="0">
                <a:latin typeface="隶书" pitchFamily="49" charset="-122"/>
                <a:ea typeface="隶书" pitchFamily="49" charset="-122"/>
              </a:rPr>
              <a:t>1</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ASSUME</a:t>
            </a:r>
            <a:r>
              <a:rPr lang="zh-CN" altLang="en-US" sz="2400" dirty="0">
                <a:latin typeface="隶书" pitchFamily="49" charset="-122"/>
                <a:ea typeface="隶书" pitchFamily="49" charset="-122"/>
              </a:rPr>
              <a:t>语句</a:t>
            </a:r>
            <a:r>
              <a:rPr lang="zh-CN" altLang="en-US" sz="2400" dirty="0" smtClean="0">
                <a:latin typeface="隶书" pitchFamily="49" charset="-122"/>
                <a:ea typeface="隶书" pitchFamily="49" charset="-122"/>
              </a:rPr>
              <a:t>一般置于</a:t>
            </a:r>
            <a:r>
              <a:rPr lang="zh-CN" altLang="en-US" sz="2400" dirty="0">
                <a:latin typeface="隶书" pitchFamily="49" charset="-122"/>
                <a:ea typeface="隶书" pitchFamily="49" charset="-122"/>
              </a:rPr>
              <a:t>代码段内，放在段定义语句之后，为说明性语句。</a:t>
            </a:r>
          </a:p>
          <a:p>
            <a:pPr marL="450850" indent="-450850">
              <a:lnSpc>
                <a:spcPct val="90000"/>
              </a:lnSpc>
              <a:defRPr/>
            </a:pPr>
            <a:r>
              <a:rPr lang="en-US" altLang="zh-CN" sz="2400" dirty="0" smtClean="0">
                <a:latin typeface="隶书" pitchFamily="49" charset="-122"/>
                <a:ea typeface="隶书" pitchFamily="49" charset="-122"/>
              </a:rPr>
              <a:t>2</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ASSUME</a:t>
            </a:r>
            <a:r>
              <a:rPr lang="zh-CN" altLang="en-US" sz="2400" dirty="0">
                <a:latin typeface="隶书" pitchFamily="49" charset="-122"/>
                <a:ea typeface="隶书" pitchFamily="49" charset="-122"/>
              </a:rPr>
              <a:t>的参数</a:t>
            </a:r>
            <a:r>
              <a:rPr lang="en-US" altLang="zh-CN" sz="2400" dirty="0">
                <a:latin typeface="隶书" pitchFamily="49" charset="-122"/>
                <a:ea typeface="隶书" pitchFamily="49" charset="-122"/>
              </a:rPr>
              <a:t>NOTHING</a:t>
            </a:r>
            <a:r>
              <a:rPr lang="zh-CN" altLang="en-US" sz="2400" dirty="0">
                <a:latin typeface="隶书" pitchFamily="49" charset="-122"/>
                <a:ea typeface="隶书" pitchFamily="49" charset="-122"/>
              </a:rPr>
              <a:t>表示取消以前指定的</a:t>
            </a:r>
            <a:r>
              <a:rPr lang="zh-CN" altLang="en-US" sz="2400" dirty="0" smtClean="0">
                <a:latin typeface="隶书" pitchFamily="49" charset="-122"/>
                <a:ea typeface="隶书" pitchFamily="49" charset="-122"/>
              </a:rPr>
              <a:t>段属性。</a:t>
            </a:r>
            <a:endParaRPr lang="zh-CN" altLang="en-US" sz="2400" dirty="0">
              <a:latin typeface="隶书" pitchFamily="49" charset="-122"/>
              <a:ea typeface="隶书" pitchFamily="49" charset="-122"/>
            </a:endParaRPr>
          </a:p>
          <a:p>
            <a:pPr>
              <a:lnSpc>
                <a:spcPct val="90000"/>
              </a:lnSpc>
              <a:defRPr/>
            </a:pPr>
            <a:r>
              <a:rPr lang="zh-CN" altLang="en-US" sz="2400" dirty="0">
                <a:latin typeface="隶书" pitchFamily="49" charset="-122"/>
                <a:ea typeface="隶书" pitchFamily="49" charset="-122"/>
              </a:rPr>
              <a:t>    </a:t>
            </a:r>
            <a:r>
              <a:rPr lang="zh-CN" altLang="en-US" sz="2400" dirty="0" smtClean="0">
                <a:latin typeface="隶书" pitchFamily="49" charset="-122"/>
                <a:ea typeface="隶书" pitchFamily="49" charset="-122"/>
              </a:rPr>
              <a:t>        如： </a:t>
            </a:r>
            <a:r>
              <a:rPr lang="en-US" altLang="zh-CN" sz="2400" dirty="0" smtClean="0">
                <a:solidFill>
                  <a:srgbClr val="FF0000"/>
                </a:solidFill>
                <a:latin typeface="隶书" pitchFamily="49" charset="-122"/>
                <a:ea typeface="隶书" pitchFamily="49" charset="-122"/>
              </a:rPr>
              <a:t>ASSUME DS:NOTHING</a:t>
            </a:r>
            <a:endParaRPr lang="zh-CN" altLang="en-US" sz="2400" dirty="0">
              <a:solidFill>
                <a:srgbClr val="FF0000"/>
              </a:solidFill>
              <a:latin typeface="隶书" pitchFamily="49" charset="-122"/>
              <a:ea typeface="隶书" pitchFamily="49" charset="-122"/>
            </a:endParaRPr>
          </a:p>
          <a:p>
            <a:pPr>
              <a:lnSpc>
                <a:spcPct val="90000"/>
              </a:lnSpc>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ASSUME</a:t>
            </a:r>
            <a:r>
              <a:rPr lang="zh-CN" altLang="en-US" sz="2400" dirty="0">
                <a:latin typeface="隶书" pitchFamily="49" charset="-122"/>
                <a:ea typeface="隶书" pitchFamily="49" charset="-122"/>
              </a:rPr>
              <a:t>只定义了各段的属性，但不能把各段的段基址装入相应的寄存器中，只有将段基值装入相应的段寄存器中，该段才能被定义成当前段，</a:t>
            </a:r>
            <a:r>
              <a:rPr lang="zh-CN" altLang="en-US" sz="2400" dirty="0">
                <a:solidFill>
                  <a:srgbClr val="0000FF"/>
                </a:solidFill>
                <a:latin typeface="隶书" pitchFamily="49" charset="-122"/>
                <a:ea typeface="隶书" pitchFamily="49" charset="-122"/>
              </a:rPr>
              <a:t>当前段最多只能有</a:t>
            </a:r>
            <a:r>
              <a:rPr lang="en-US" altLang="zh-CN" sz="2400" dirty="0">
                <a:solidFill>
                  <a:srgbClr val="0000FF"/>
                </a:solidFill>
                <a:latin typeface="隶书" pitchFamily="49" charset="-122"/>
                <a:ea typeface="隶书" pitchFamily="49" charset="-122"/>
              </a:rPr>
              <a:t>4</a:t>
            </a:r>
            <a:r>
              <a:rPr lang="zh-CN" altLang="en-US" sz="2400" dirty="0">
                <a:solidFill>
                  <a:srgbClr val="0000FF"/>
                </a:solidFill>
                <a:latin typeface="隶书" pitchFamily="49" charset="-122"/>
                <a:ea typeface="隶书" pitchFamily="49" charset="-122"/>
              </a:rPr>
              <a:t>个</a:t>
            </a:r>
            <a:r>
              <a:rPr lang="zh-CN" altLang="en-US" sz="2400" dirty="0">
                <a:latin typeface="隶书" pitchFamily="49" charset="-122"/>
                <a:ea typeface="隶书" pitchFamily="49" charset="-122"/>
              </a:rPr>
              <a:t>。不同性质的段，其</a:t>
            </a:r>
            <a:r>
              <a:rPr lang="zh-CN" altLang="en-US" sz="2400" dirty="0">
                <a:solidFill>
                  <a:srgbClr val="0000FF"/>
                </a:solidFill>
                <a:latin typeface="隶书" pitchFamily="49" charset="-122"/>
                <a:ea typeface="隶书" pitchFamily="49" charset="-122"/>
              </a:rPr>
              <a:t>段基值装入</a:t>
            </a:r>
            <a:r>
              <a:rPr lang="zh-CN" altLang="en-US" sz="2400" dirty="0">
                <a:latin typeface="隶书" pitchFamily="49" charset="-122"/>
                <a:ea typeface="隶书" pitchFamily="49" charset="-122"/>
              </a:rPr>
              <a:t>的方法不同。</a:t>
            </a:r>
          </a:p>
        </p:txBody>
      </p:sp>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8" name="Rectangle 4"/>
          <p:cNvSpPr>
            <a:spLocks noChangeArrowheads="1"/>
          </p:cNvSpPr>
          <p:nvPr/>
        </p:nvSpPr>
        <p:spPr bwMode="auto">
          <a:xfrm>
            <a:off x="395288" y="188913"/>
            <a:ext cx="8207375" cy="6315075"/>
          </a:xfrm>
          <a:prstGeom prst="rect">
            <a:avLst/>
          </a:prstGeom>
          <a:noFill/>
          <a:ln w="9525" algn="ctr">
            <a:noFill/>
            <a:miter lim="800000"/>
            <a:headEnd/>
            <a:tailEnd/>
          </a:ln>
          <a:effectLst/>
        </p:spPr>
        <p:txBody>
          <a:bodyPr>
            <a:spAutoFit/>
          </a:bodyPr>
          <a:lstStyle/>
          <a:p>
            <a:pPr>
              <a:lnSpc>
                <a:spcPct val="85000"/>
              </a:lnSpc>
              <a:defRPr/>
            </a:pPr>
            <a:r>
              <a:rPr lang="en-US" altLang="zh-CN" sz="2400" b="1" u="sng" dirty="0">
                <a:solidFill>
                  <a:srgbClr val="0000FF"/>
                </a:solidFill>
                <a:effectLst>
                  <a:outerShdw blurRad="38100" dist="38100" dir="2700000" algn="tl">
                    <a:srgbClr val="C0C0C0"/>
                  </a:outerShdw>
                </a:effectLst>
                <a:latin typeface="隶书" pitchFamily="49" charset="-122"/>
                <a:ea typeface="隶书" pitchFamily="49" charset="-122"/>
              </a:rPr>
              <a:t>DS</a:t>
            </a: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和</a:t>
            </a:r>
            <a:r>
              <a:rPr lang="en-US" altLang="zh-CN" sz="2400" b="1" u="sng" dirty="0">
                <a:solidFill>
                  <a:srgbClr val="0000FF"/>
                </a:solidFill>
                <a:effectLst>
                  <a:outerShdw blurRad="38100" dist="38100" dir="2700000" algn="tl">
                    <a:srgbClr val="C0C0C0"/>
                  </a:outerShdw>
                </a:effectLst>
                <a:latin typeface="隶书" pitchFamily="49" charset="-122"/>
                <a:ea typeface="隶书" pitchFamily="49" charset="-122"/>
              </a:rPr>
              <a:t>ES</a:t>
            </a: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装入</a:t>
            </a:r>
          </a:p>
          <a:p>
            <a:pPr>
              <a:lnSpc>
                <a:spcPct val="85000"/>
              </a:lnSpc>
              <a:defRPr/>
            </a:pPr>
            <a:r>
              <a:rPr lang="zh-CN" altLang="en-US" sz="2400" dirty="0">
                <a:latin typeface="隶书" pitchFamily="49" charset="-122"/>
                <a:ea typeface="隶书" pitchFamily="49" charset="-122"/>
              </a:rPr>
              <a:t>    在访问存储单元之前必须将该单元所在段的段基址送入</a:t>
            </a:r>
          </a:p>
          <a:p>
            <a:pPr>
              <a:lnSpc>
                <a:spcPct val="85000"/>
              </a:lnSpc>
              <a:defRPr/>
            </a:pPr>
            <a:r>
              <a:rPr lang="zh-CN" altLang="en-US" sz="2400" dirty="0">
                <a:latin typeface="隶书" pitchFamily="49" charset="-122"/>
                <a:ea typeface="隶书" pitchFamily="49" charset="-122"/>
              </a:rPr>
              <a:t>段寄存器。如下例中对</a:t>
            </a:r>
            <a:r>
              <a:rPr lang="en-US" altLang="zh-CN" sz="2400" dirty="0">
                <a:latin typeface="隶书" pitchFamily="49" charset="-122"/>
                <a:ea typeface="隶书" pitchFamily="49" charset="-122"/>
              </a:rPr>
              <a:t>DS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ES</a:t>
            </a:r>
            <a:r>
              <a:rPr lang="zh-CN" altLang="en-US" sz="2400" dirty="0">
                <a:latin typeface="隶书" pitchFamily="49" charset="-122"/>
                <a:ea typeface="隶书" pitchFamily="49" charset="-122"/>
              </a:rPr>
              <a:t>的赋值。</a:t>
            </a:r>
          </a:p>
          <a:p>
            <a:pPr>
              <a:lnSpc>
                <a:spcPct val="85000"/>
              </a:lnSpc>
              <a:defRPr/>
            </a:pPr>
            <a:r>
              <a:rPr lang="en-US" altLang="zh-CN" sz="2400" dirty="0">
                <a:latin typeface="隶书" pitchFamily="49" charset="-122"/>
                <a:ea typeface="隶书" pitchFamily="49" charset="-122"/>
              </a:rPr>
              <a:t>DATA_DS SEGMENT</a:t>
            </a:r>
          </a:p>
          <a:p>
            <a:pPr>
              <a:lnSpc>
                <a:spcPct val="85000"/>
              </a:lnSpc>
              <a:defRPr/>
            </a:pPr>
            <a:r>
              <a:rPr lang="en-US" altLang="zh-CN" sz="2400" dirty="0">
                <a:latin typeface="隶书" pitchFamily="49" charset="-122"/>
                <a:ea typeface="隶书" pitchFamily="49" charset="-122"/>
              </a:rPr>
              <a:t>DBYTE1 DB 12H</a:t>
            </a:r>
          </a:p>
          <a:p>
            <a:pPr>
              <a:lnSpc>
                <a:spcPct val="85000"/>
              </a:lnSpc>
              <a:defRPr/>
            </a:pPr>
            <a:r>
              <a:rPr lang="en-US" altLang="zh-CN" sz="2400" dirty="0">
                <a:latin typeface="隶书" pitchFamily="49" charset="-122"/>
                <a:ea typeface="隶书" pitchFamily="49" charset="-122"/>
              </a:rPr>
              <a:t>DATA_DS ENDS</a:t>
            </a:r>
          </a:p>
          <a:p>
            <a:pPr>
              <a:lnSpc>
                <a:spcPct val="85000"/>
              </a:lnSpc>
              <a:defRPr/>
            </a:pPr>
            <a:r>
              <a:rPr lang="en-US" altLang="zh-CN" sz="2400" dirty="0">
                <a:solidFill>
                  <a:srgbClr val="0000FF"/>
                </a:solidFill>
                <a:latin typeface="隶书" pitchFamily="49" charset="-122"/>
                <a:ea typeface="隶书" pitchFamily="49" charset="-122"/>
              </a:rPr>
              <a:t>DATA_ES SEGMENT</a:t>
            </a:r>
          </a:p>
          <a:p>
            <a:pPr>
              <a:lnSpc>
                <a:spcPct val="85000"/>
              </a:lnSpc>
              <a:defRPr/>
            </a:pPr>
            <a:r>
              <a:rPr lang="en-US" altLang="zh-CN" sz="2400" dirty="0">
                <a:solidFill>
                  <a:srgbClr val="0000FF"/>
                </a:solidFill>
                <a:latin typeface="隶书" pitchFamily="49" charset="-122"/>
                <a:ea typeface="隶书" pitchFamily="49" charset="-122"/>
              </a:rPr>
              <a:t>DBYTE2 DB 10H DUP(?)</a:t>
            </a:r>
          </a:p>
          <a:p>
            <a:pPr>
              <a:lnSpc>
                <a:spcPct val="85000"/>
              </a:lnSpc>
              <a:defRPr/>
            </a:pPr>
            <a:r>
              <a:rPr lang="en-US" altLang="zh-CN" sz="2400" dirty="0">
                <a:solidFill>
                  <a:srgbClr val="0000FF"/>
                </a:solidFill>
                <a:latin typeface="隶书" pitchFamily="49" charset="-122"/>
                <a:ea typeface="隶书" pitchFamily="49" charset="-122"/>
              </a:rPr>
              <a:t>DATA_ES ENDS</a:t>
            </a:r>
          </a:p>
          <a:p>
            <a:pPr>
              <a:lnSpc>
                <a:spcPct val="85000"/>
              </a:lnSpc>
              <a:defRPr/>
            </a:pPr>
            <a:r>
              <a:rPr lang="en-US" altLang="zh-CN" sz="2400" dirty="0">
                <a:latin typeface="隶书" pitchFamily="49" charset="-122"/>
                <a:ea typeface="隶书" pitchFamily="49" charset="-122"/>
              </a:rPr>
              <a:t>CODE SEGMENT</a:t>
            </a:r>
          </a:p>
          <a:p>
            <a:pPr>
              <a:lnSpc>
                <a:spcPct val="85000"/>
              </a:lnSpc>
              <a:defRPr/>
            </a:pPr>
            <a:r>
              <a:rPr lang="en-US" altLang="zh-CN" sz="2400" dirty="0">
                <a:latin typeface="隶书" pitchFamily="49" charset="-122"/>
                <a:ea typeface="隶书" pitchFamily="49" charset="-122"/>
              </a:rPr>
              <a:t>  ASSUME CS:CODE,DS:DATA_DS,</a:t>
            </a:r>
            <a:r>
              <a:rPr lang="en-US" altLang="zh-CN" sz="2400" dirty="0">
                <a:solidFill>
                  <a:srgbClr val="0000FF"/>
                </a:solidFill>
                <a:latin typeface="隶书" pitchFamily="49" charset="-122"/>
                <a:ea typeface="隶书" pitchFamily="49" charset="-122"/>
              </a:rPr>
              <a:t>ES:DATA_ES</a:t>
            </a:r>
          </a:p>
          <a:p>
            <a:pPr>
              <a:lnSpc>
                <a:spcPct val="85000"/>
              </a:lnSpc>
              <a:defRPr/>
            </a:pPr>
            <a:r>
              <a:rPr lang="en-US" altLang="zh-CN" sz="2400" dirty="0">
                <a:latin typeface="隶书" pitchFamily="49" charset="-122"/>
                <a:ea typeface="隶书" pitchFamily="49" charset="-122"/>
              </a:rPr>
              <a:t>START:</a:t>
            </a:r>
          </a:p>
          <a:p>
            <a:pPr>
              <a:lnSpc>
                <a:spcPct val="85000"/>
              </a:lnSpc>
              <a:defRPr/>
            </a:pPr>
            <a:r>
              <a:rPr lang="en-US" altLang="zh-CN" sz="2400" dirty="0">
                <a:latin typeface="隶书" pitchFamily="49" charset="-122"/>
                <a:ea typeface="隶书" pitchFamily="49" charset="-122"/>
              </a:rPr>
              <a:t>  MOV AX,DATA_DS</a:t>
            </a:r>
          </a:p>
          <a:p>
            <a:pPr>
              <a:lnSpc>
                <a:spcPct val="85000"/>
              </a:lnSpc>
              <a:defRPr/>
            </a:pPr>
            <a:r>
              <a:rPr lang="en-US" altLang="zh-CN" sz="2400" dirty="0">
                <a:latin typeface="隶书" pitchFamily="49" charset="-122"/>
                <a:ea typeface="隶书" pitchFamily="49" charset="-122"/>
              </a:rPr>
              <a:t>  MOV DS,AX</a:t>
            </a:r>
          </a:p>
          <a:p>
            <a:pPr>
              <a:lnSpc>
                <a:spcPct val="85000"/>
              </a:lnSpc>
              <a:defRPr/>
            </a:pP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MOV AX,DATA_ES</a:t>
            </a:r>
          </a:p>
          <a:p>
            <a:pPr>
              <a:lnSpc>
                <a:spcPct val="85000"/>
              </a:lnSpc>
              <a:defRPr/>
            </a:pPr>
            <a:r>
              <a:rPr lang="en-US" altLang="zh-CN" sz="2400" dirty="0">
                <a:solidFill>
                  <a:srgbClr val="0000FF"/>
                </a:solidFill>
                <a:latin typeface="隶书" pitchFamily="49" charset="-122"/>
                <a:ea typeface="隶书" pitchFamily="49" charset="-122"/>
              </a:rPr>
              <a:t>  MOV ES,AX</a:t>
            </a:r>
          </a:p>
          <a:p>
            <a:pPr>
              <a:lnSpc>
                <a:spcPct val="85000"/>
              </a:lnSpc>
              <a:defRPr/>
            </a:pPr>
            <a:r>
              <a:rPr lang="en-US" altLang="zh-CN" sz="2400" dirty="0">
                <a:latin typeface="隶书" pitchFamily="49" charset="-122"/>
                <a:ea typeface="隶书" pitchFamily="49" charset="-122"/>
              </a:rPr>
              <a:t>  MOV AL,DBYTE1</a:t>
            </a:r>
          </a:p>
          <a:p>
            <a:pPr>
              <a:lnSpc>
                <a:spcPct val="85000"/>
              </a:lnSpc>
              <a:defRPr/>
            </a:pPr>
            <a:r>
              <a:rPr lang="en-US" altLang="zh-CN" sz="2400" dirty="0">
                <a:latin typeface="隶书" pitchFamily="49" charset="-122"/>
                <a:ea typeface="隶书" pitchFamily="49" charset="-122"/>
              </a:rPr>
              <a:t>  </a:t>
            </a:r>
            <a:r>
              <a:rPr lang="en-US" altLang="zh-CN" sz="2400" dirty="0">
                <a:latin typeface="Arial"/>
                <a:ea typeface="隶书" pitchFamily="49" charset="-122"/>
              </a:rPr>
              <a:t>……</a:t>
            </a:r>
            <a:endParaRPr lang="en-US" altLang="zh-CN" sz="2400" dirty="0">
              <a:latin typeface="隶书" pitchFamily="49" charset="-122"/>
              <a:ea typeface="隶书" pitchFamily="49" charset="-122"/>
            </a:endParaRPr>
          </a:p>
          <a:p>
            <a:pPr>
              <a:lnSpc>
                <a:spcPct val="85000"/>
              </a:lnSpc>
              <a:defRPr/>
            </a:pPr>
            <a:r>
              <a:rPr lang="en-US" altLang="zh-CN" sz="2400" dirty="0">
                <a:latin typeface="隶书" pitchFamily="49" charset="-122"/>
                <a:ea typeface="隶书" pitchFamily="49" charset="-122"/>
              </a:rPr>
              <a:t>  </a:t>
            </a:r>
            <a:r>
              <a:rPr lang="en-US" altLang="zh-CN" sz="2400" dirty="0">
                <a:solidFill>
                  <a:srgbClr val="CC3300"/>
                </a:solidFill>
                <a:latin typeface="隶书" pitchFamily="49" charset="-122"/>
                <a:ea typeface="隶书" pitchFamily="49" charset="-122"/>
              </a:rPr>
              <a:t>MOV ES:DBYTE2,AL</a:t>
            </a:r>
          </a:p>
          <a:p>
            <a:pPr>
              <a:lnSpc>
                <a:spcPct val="85000"/>
              </a:lnSpc>
              <a:defRPr/>
            </a:pPr>
            <a:r>
              <a:rPr lang="en-US" altLang="zh-CN" sz="2400" dirty="0">
                <a:latin typeface="隶书" pitchFamily="49" charset="-122"/>
                <a:ea typeface="隶书" pitchFamily="49" charset="-122"/>
              </a:rPr>
              <a:t>  </a:t>
            </a:r>
            <a:r>
              <a:rPr lang="en-US" altLang="zh-CN" sz="2400" dirty="0">
                <a:latin typeface="Arial"/>
                <a:ea typeface="隶书" pitchFamily="49" charset="-122"/>
              </a:rPr>
              <a:t>……</a:t>
            </a:r>
            <a:endParaRPr lang="en-US" altLang="zh-CN" sz="2400" dirty="0">
              <a:latin typeface="隶书" pitchFamily="49" charset="-122"/>
              <a:ea typeface="隶书" pitchFamily="49" charset="-122"/>
            </a:endParaRPr>
          </a:p>
        </p:txBody>
      </p:sp>
      <p:sp>
        <p:nvSpPr>
          <p:cNvPr id="36867" name="AutoShape 6"/>
          <p:cNvSpPr>
            <a:spLocks noChangeArrowheads="1"/>
          </p:cNvSpPr>
          <p:nvPr/>
        </p:nvSpPr>
        <p:spPr bwMode="auto">
          <a:xfrm>
            <a:off x="3143240" y="3857628"/>
            <a:ext cx="5786478" cy="2143140"/>
          </a:xfrm>
          <a:prstGeom prst="wedgeRoundRectCallout">
            <a:avLst>
              <a:gd name="adj1" fmla="val -12916"/>
              <a:gd name="adj2" fmla="val -60099"/>
              <a:gd name="adj3" fmla="val 16667"/>
            </a:avLst>
          </a:prstGeom>
          <a:solidFill>
            <a:srgbClr val="FFFF99"/>
          </a:solidFill>
          <a:ln w="9525" algn="ctr">
            <a:solidFill>
              <a:schemeClr val="tx1"/>
            </a:solidFill>
            <a:miter lim="800000"/>
            <a:headEnd/>
            <a:tailEnd/>
          </a:ln>
        </p:spPr>
        <p:txBody>
          <a:bodyPr/>
          <a:lstStyle/>
          <a:p>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、在</a:t>
            </a:r>
            <a:r>
              <a:rPr lang="en-US" altLang="zh-CN" sz="2400" dirty="0">
                <a:latin typeface="隶书" pitchFamily="49" charset="-122"/>
                <a:ea typeface="隶书" pitchFamily="49" charset="-122"/>
              </a:rPr>
              <a:t>ASSUME</a:t>
            </a:r>
            <a:r>
              <a:rPr lang="zh-CN" altLang="en-US" sz="2400" dirty="0">
                <a:latin typeface="隶书" pitchFamily="49" charset="-122"/>
                <a:ea typeface="隶书" pitchFamily="49" charset="-122"/>
              </a:rPr>
              <a:t>语句中声明：</a:t>
            </a:r>
            <a:r>
              <a:rPr lang="en-US" altLang="zh-CN" sz="2400" dirty="0">
                <a:solidFill>
                  <a:srgbClr val="0000FF"/>
                </a:solidFill>
                <a:latin typeface="隶书" pitchFamily="49" charset="-122"/>
                <a:ea typeface="隶书" pitchFamily="49" charset="-122"/>
              </a:rPr>
              <a:t>ES:DATA_ES</a:t>
            </a:r>
          </a:p>
          <a:p>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、对</a:t>
            </a:r>
            <a:r>
              <a:rPr lang="en-US" altLang="zh-CN" sz="2400" dirty="0">
                <a:latin typeface="隶书" pitchFamily="49" charset="-122"/>
                <a:ea typeface="隶书" pitchFamily="49" charset="-122"/>
              </a:rPr>
              <a:t>ES</a:t>
            </a:r>
            <a:r>
              <a:rPr lang="zh-CN" altLang="en-US" sz="2400" dirty="0">
                <a:latin typeface="隶书" pitchFamily="49" charset="-122"/>
                <a:ea typeface="隶书" pitchFamily="49" charset="-122"/>
              </a:rPr>
              <a:t>进行了赋值：</a:t>
            </a:r>
            <a:r>
              <a:rPr lang="en-US" altLang="zh-CN" sz="2400" dirty="0">
                <a:solidFill>
                  <a:srgbClr val="0000FF"/>
                </a:solidFill>
                <a:latin typeface="隶书" pitchFamily="49" charset="-122"/>
                <a:ea typeface="隶书" pitchFamily="49" charset="-122"/>
              </a:rPr>
              <a:t>MOV AX,DATA_ES</a:t>
            </a:r>
          </a:p>
          <a:p>
            <a:r>
              <a:rPr lang="en-US" altLang="zh-CN" sz="2400" dirty="0">
                <a:solidFill>
                  <a:srgbClr val="0000FF"/>
                </a:solidFill>
                <a:latin typeface="隶书" pitchFamily="49" charset="-122"/>
                <a:ea typeface="隶书" pitchFamily="49" charset="-122"/>
              </a:rPr>
              <a:t>                   MOV ES,AX</a:t>
            </a:r>
          </a:p>
          <a:p>
            <a:r>
              <a:rPr lang="zh-CN" altLang="en-US" sz="2400" dirty="0">
                <a:latin typeface="隶书" pitchFamily="49" charset="-122"/>
                <a:ea typeface="隶书" pitchFamily="49" charset="-122"/>
              </a:rPr>
              <a:t>才可以在程序中对</a:t>
            </a:r>
            <a:r>
              <a:rPr lang="en-US" altLang="zh-CN" sz="2400" dirty="0">
                <a:latin typeface="隶书" pitchFamily="49" charset="-122"/>
                <a:ea typeface="隶书" pitchFamily="49" charset="-122"/>
              </a:rPr>
              <a:t>ES</a:t>
            </a:r>
            <a:r>
              <a:rPr lang="zh-CN" altLang="en-US" sz="2400" dirty="0">
                <a:latin typeface="隶书" pitchFamily="49" charset="-122"/>
                <a:ea typeface="隶书" pitchFamily="49" charset="-122"/>
              </a:rPr>
              <a:t>寻址：</a:t>
            </a:r>
          </a:p>
          <a:p>
            <a:r>
              <a:rPr lang="zh-CN" altLang="en-US" sz="2400" dirty="0">
                <a:latin typeface="隶书" pitchFamily="49" charset="-122"/>
                <a:ea typeface="隶书" pitchFamily="49" charset="-122"/>
              </a:rPr>
              <a:t>                   </a:t>
            </a:r>
            <a:r>
              <a:rPr lang="en-US" altLang="zh-CN" sz="2400" dirty="0">
                <a:solidFill>
                  <a:srgbClr val="CC3300"/>
                </a:solidFill>
                <a:latin typeface="隶书" pitchFamily="49" charset="-122"/>
                <a:ea typeface="隶书" pitchFamily="49" charset="-122"/>
              </a:rPr>
              <a:t>MOV ES:DBYTE2,AL</a:t>
            </a:r>
          </a:p>
        </p:txBody>
      </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ChangeArrowheads="1"/>
          </p:cNvSpPr>
          <p:nvPr/>
        </p:nvSpPr>
        <p:spPr bwMode="auto">
          <a:xfrm>
            <a:off x="395288" y="188913"/>
            <a:ext cx="8207375" cy="6684907"/>
          </a:xfrm>
          <a:prstGeom prst="rect">
            <a:avLst/>
          </a:prstGeom>
          <a:noFill/>
          <a:ln w="9525" algn="ctr">
            <a:noFill/>
            <a:miter lim="800000"/>
            <a:headEnd/>
            <a:tailEnd/>
          </a:ln>
          <a:effectLst/>
        </p:spPr>
        <p:txBody>
          <a:bodyPr>
            <a:spAutoFit/>
          </a:bodyPr>
          <a:lstStyle/>
          <a:p>
            <a:pPr>
              <a:lnSpc>
                <a:spcPct val="85000"/>
              </a:lnSpc>
              <a:defRPr/>
            </a:pPr>
            <a:r>
              <a:rPr lang="en-US" altLang="zh-CN" sz="2400" b="1" u="sng" dirty="0">
                <a:solidFill>
                  <a:srgbClr val="0000FF"/>
                </a:solidFill>
                <a:effectLst>
                  <a:outerShdw blurRad="38100" dist="38100" dir="2700000" algn="tl">
                    <a:srgbClr val="C0C0C0"/>
                  </a:outerShdw>
                </a:effectLst>
                <a:latin typeface="隶书" pitchFamily="49" charset="-122"/>
                <a:ea typeface="隶书" pitchFamily="49" charset="-122"/>
              </a:rPr>
              <a:t>SS</a:t>
            </a: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装入</a:t>
            </a:r>
          </a:p>
          <a:p>
            <a:pPr marL="542925" indent="-542925">
              <a:lnSpc>
                <a:spcPct val="85000"/>
              </a:lnSpc>
              <a:defRPr/>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、在堆栈段定义时选择</a:t>
            </a:r>
            <a:r>
              <a:rPr lang="en-US" altLang="zh-CN" sz="2400" dirty="0">
                <a:latin typeface="隶书" pitchFamily="49" charset="-122"/>
                <a:ea typeface="隶书" pitchFamily="49" charset="-122"/>
              </a:rPr>
              <a:t>STACK</a:t>
            </a:r>
            <a:r>
              <a:rPr lang="zh-CN" altLang="en-US" sz="2400" dirty="0">
                <a:latin typeface="隶书" pitchFamily="49" charset="-122"/>
                <a:ea typeface="隶书" pitchFamily="49" charset="-122"/>
              </a:rPr>
              <a:t>组合类型选项，则会自动</a:t>
            </a:r>
            <a:r>
              <a:rPr lang="zh-CN" altLang="en-US" sz="2400" dirty="0" smtClean="0">
                <a:latin typeface="隶书" pitchFamily="49" charset="-122"/>
                <a:ea typeface="隶书" pitchFamily="49" charset="-122"/>
              </a:rPr>
              <a:t>给</a:t>
            </a:r>
            <a:r>
              <a:rPr lang="en-US" altLang="zh-CN" sz="2400" dirty="0" smtClean="0">
                <a:latin typeface="隶书" pitchFamily="49" charset="-122"/>
                <a:ea typeface="隶书" pitchFamily="49" charset="-122"/>
              </a:rPr>
              <a:t>SS</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SP</a:t>
            </a:r>
            <a:r>
              <a:rPr lang="zh-CN" altLang="en-US" sz="2400" dirty="0">
                <a:latin typeface="隶书" pitchFamily="49" charset="-122"/>
                <a:ea typeface="隶书" pitchFamily="49" charset="-122"/>
              </a:rPr>
              <a:t>赋相应的值，其中</a:t>
            </a:r>
            <a:r>
              <a:rPr lang="en-US" altLang="zh-CN" sz="2400" dirty="0">
                <a:latin typeface="隶书" pitchFamily="49" charset="-122"/>
                <a:ea typeface="隶书" pitchFamily="49" charset="-122"/>
              </a:rPr>
              <a:t>SP</a:t>
            </a:r>
            <a:r>
              <a:rPr lang="zh-CN" altLang="en-US" sz="2400" dirty="0">
                <a:latin typeface="隶书" pitchFamily="49" charset="-122"/>
                <a:ea typeface="隶书" pitchFamily="49" charset="-122"/>
              </a:rPr>
              <a:t>指向栈底的下一个单元。</a:t>
            </a:r>
          </a:p>
          <a:p>
            <a:pPr>
              <a:lnSpc>
                <a:spcPct val="85000"/>
              </a:lnSpc>
              <a:defRPr/>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DATA_STACK SEGMENT </a:t>
            </a:r>
            <a:r>
              <a:rPr lang="en-US" altLang="zh-CN" sz="2400" dirty="0">
                <a:solidFill>
                  <a:srgbClr val="0000FF"/>
                </a:solidFill>
                <a:latin typeface="隶书" pitchFamily="49" charset="-122"/>
                <a:ea typeface="隶书" pitchFamily="49" charset="-122"/>
              </a:rPr>
              <a:t>STACK</a:t>
            </a:r>
          </a:p>
          <a:p>
            <a:pPr>
              <a:lnSpc>
                <a:spcPct val="85000"/>
              </a:lnSpc>
              <a:defRPr/>
            </a:pPr>
            <a:r>
              <a:rPr lang="en-US" altLang="zh-CN" sz="2400" dirty="0">
                <a:latin typeface="隶书" pitchFamily="49" charset="-122"/>
                <a:ea typeface="隶书" pitchFamily="49" charset="-122"/>
              </a:rPr>
              <a:t>               DW 40H DUP(?)</a:t>
            </a:r>
          </a:p>
          <a:p>
            <a:pPr>
              <a:lnSpc>
                <a:spcPct val="85000"/>
              </a:lnSpc>
              <a:defRPr/>
            </a:pPr>
            <a:r>
              <a:rPr lang="en-US" altLang="zh-CN" sz="2400" dirty="0">
                <a:latin typeface="隶书" pitchFamily="49" charset="-122"/>
                <a:ea typeface="隶书" pitchFamily="49" charset="-122"/>
              </a:rPr>
              <a:t>           TOP LABEL WORD   </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SP</a:t>
            </a:r>
            <a:r>
              <a:rPr lang="zh-CN" altLang="en-US" sz="2400" dirty="0">
                <a:latin typeface="隶书" pitchFamily="49" charset="-122"/>
                <a:ea typeface="隶书" pitchFamily="49" charset="-122"/>
              </a:rPr>
              <a:t>指向</a:t>
            </a:r>
            <a:r>
              <a:rPr lang="en-US" altLang="zh-CN" sz="2400" dirty="0">
                <a:latin typeface="隶书" pitchFamily="49" charset="-122"/>
                <a:ea typeface="隶书" pitchFamily="49" charset="-122"/>
              </a:rPr>
              <a:t>TOP</a:t>
            </a:r>
            <a:r>
              <a:rPr lang="zh-CN" altLang="en-US" sz="2400" dirty="0">
                <a:latin typeface="隶书" pitchFamily="49" charset="-122"/>
                <a:ea typeface="隶书" pitchFamily="49" charset="-122"/>
              </a:rPr>
              <a:t>，即</a:t>
            </a:r>
            <a:r>
              <a:rPr lang="en-US" altLang="zh-CN" sz="2400" dirty="0">
                <a:latin typeface="隶书" pitchFamily="49" charset="-122"/>
                <a:ea typeface="隶书" pitchFamily="49" charset="-122"/>
              </a:rPr>
              <a:t>SP</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80H</a:t>
            </a:r>
          </a:p>
          <a:p>
            <a:pPr>
              <a:lnSpc>
                <a:spcPct val="85000"/>
              </a:lnSpc>
              <a:defRPr/>
            </a:pPr>
            <a:r>
              <a:rPr lang="en-US" altLang="zh-CN" sz="2400" dirty="0">
                <a:latin typeface="隶书" pitchFamily="49" charset="-122"/>
                <a:ea typeface="隶书" pitchFamily="49" charset="-122"/>
              </a:rPr>
              <a:t>    DATA_STACK ENDS</a:t>
            </a:r>
          </a:p>
          <a:p>
            <a:pPr marL="542925" indent="-542925">
              <a:lnSpc>
                <a:spcPct val="85000"/>
              </a:lnSpc>
              <a:defRPr/>
            </a:pPr>
            <a:endParaRPr lang="en-US" altLang="zh-CN" sz="2400" dirty="0" smtClean="0">
              <a:latin typeface="隶书" pitchFamily="49" charset="-122"/>
              <a:ea typeface="隶书" pitchFamily="49" charset="-122"/>
            </a:endParaRPr>
          </a:p>
          <a:p>
            <a:pPr marL="542925" indent="-542925">
              <a:lnSpc>
                <a:spcPct val="85000"/>
              </a:lnSpc>
              <a:defRPr/>
            </a:pPr>
            <a:r>
              <a:rPr lang="en-US" altLang="zh-CN" sz="2400" dirty="0" smtClean="0">
                <a:latin typeface="隶书" pitchFamily="49" charset="-122"/>
                <a:ea typeface="隶书" pitchFamily="49" charset="-122"/>
              </a:rPr>
              <a:t>2</a:t>
            </a:r>
            <a:r>
              <a:rPr lang="zh-CN" altLang="en-US" sz="2400" dirty="0">
                <a:latin typeface="隶书" pitchFamily="49" charset="-122"/>
                <a:ea typeface="隶书" pitchFamily="49" charset="-122"/>
              </a:rPr>
              <a:t>、如果在堆栈段定义时没有选择</a:t>
            </a:r>
            <a:r>
              <a:rPr lang="en-US" altLang="zh-CN" sz="2400" dirty="0">
                <a:latin typeface="隶书" pitchFamily="49" charset="-122"/>
                <a:ea typeface="隶书" pitchFamily="49" charset="-122"/>
              </a:rPr>
              <a:t>STACK</a:t>
            </a:r>
            <a:r>
              <a:rPr lang="zh-CN" altLang="en-US" sz="2400" dirty="0">
                <a:latin typeface="隶书" pitchFamily="49" charset="-122"/>
                <a:ea typeface="隶书" pitchFamily="49" charset="-122"/>
              </a:rPr>
              <a:t>组合类型选项，则需用指令实现对</a:t>
            </a:r>
            <a:r>
              <a:rPr lang="en-US" altLang="zh-CN" sz="2400" dirty="0">
                <a:latin typeface="隶书" pitchFamily="49" charset="-122"/>
                <a:ea typeface="隶书" pitchFamily="49" charset="-122"/>
              </a:rPr>
              <a:t>SS</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SP</a:t>
            </a:r>
            <a:r>
              <a:rPr lang="zh-CN" altLang="en-US" sz="2400" dirty="0">
                <a:latin typeface="隶书" pitchFamily="49" charset="-122"/>
                <a:ea typeface="隶书" pitchFamily="49" charset="-122"/>
              </a:rPr>
              <a:t>装入初值。</a:t>
            </a:r>
          </a:p>
          <a:p>
            <a:pPr>
              <a:lnSpc>
                <a:spcPct val="85000"/>
              </a:lnSpc>
              <a:defRPr/>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DATA_STACK SEGMENT</a:t>
            </a:r>
          </a:p>
          <a:p>
            <a:pPr>
              <a:lnSpc>
                <a:spcPct val="85000"/>
              </a:lnSpc>
              <a:defRPr/>
            </a:pPr>
            <a:r>
              <a:rPr lang="en-US" altLang="zh-CN" sz="2400" dirty="0">
                <a:latin typeface="隶书" pitchFamily="49" charset="-122"/>
                <a:ea typeface="隶书" pitchFamily="49" charset="-122"/>
              </a:rPr>
              <a:t>               DW 40H DUP(?)</a:t>
            </a:r>
          </a:p>
          <a:p>
            <a:pPr>
              <a:lnSpc>
                <a:spcPct val="85000"/>
              </a:lnSpc>
              <a:defRPr/>
            </a:pPr>
            <a:r>
              <a:rPr lang="en-US" altLang="zh-CN" sz="2400" dirty="0">
                <a:latin typeface="隶书" pitchFamily="49" charset="-122"/>
                <a:ea typeface="隶书" pitchFamily="49" charset="-122"/>
              </a:rPr>
              <a:t>           TOP LABEL WORD</a:t>
            </a:r>
          </a:p>
          <a:p>
            <a:pPr>
              <a:lnSpc>
                <a:spcPct val="85000"/>
              </a:lnSpc>
              <a:defRPr/>
            </a:pPr>
            <a:r>
              <a:rPr lang="en-US" altLang="zh-CN" sz="2400" dirty="0">
                <a:latin typeface="隶书" pitchFamily="49" charset="-122"/>
                <a:ea typeface="隶书" pitchFamily="49" charset="-122"/>
              </a:rPr>
              <a:t>    DATA_STACK ENDS</a:t>
            </a:r>
          </a:p>
          <a:p>
            <a:pPr>
              <a:lnSpc>
                <a:spcPct val="85000"/>
              </a:lnSpc>
              <a:defRPr/>
            </a:pPr>
            <a:r>
              <a:rPr lang="en-US" altLang="zh-CN" sz="2400" dirty="0">
                <a:latin typeface="隶书" pitchFamily="49" charset="-122"/>
                <a:ea typeface="隶书" pitchFamily="49" charset="-122"/>
              </a:rPr>
              <a:t>    CODE SEGMENT</a:t>
            </a:r>
          </a:p>
          <a:p>
            <a:pPr>
              <a:lnSpc>
                <a:spcPct val="85000"/>
              </a:lnSpc>
              <a:defRPr/>
            </a:pPr>
            <a:r>
              <a:rPr lang="en-US" altLang="zh-CN" sz="2400" dirty="0">
                <a:latin typeface="隶书" pitchFamily="49" charset="-122"/>
                <a:ea typeface="隶书" pitchFamily="49" charset="-122"/>
              </a:rPr>
              <a:t>      ASSUME CS:CODE,</a:t>
            </a:r>
            <a:r>
              <a:rPr lang="en-US" altLang="zh-CN" sz="2400" dirty="0">
                <a:solidFill>
                  <a:srgbClr val="0000FF"/>
                </a:solidFill>
                <a:latin typeface="隶书" pitchFamily="49" charset="-122"/>
                <a:ea typeface="隶书" pitchFamily="49" charset="-122"/>
              </a:rPr>
              <a:t>SS:DATA_STACK</a:t>
            </a:r>
          </a:p>
          <a:p>
            <a:pPr>
              <a:lnSpc>
                <a:spcPct val="85000"/>
              </a:lnSpc>
              <a:defRPr/>
            </a:pPr>
            <a:r>
              <a:rPr lang="en-US" altLang="zh-CN" sz="2400" dirty="0">
                <a:latin typeface="隶书" pitchFamily="49" charset="-122"/>
                <a:ea typeface="隶书" pitchFamily="49" charset="-122"/>
              </a:rPr>
              <a:t>    START:</a:t>
            </a:r>
          </a:p>
          <a:p>
            <a:pPr>
              <a:lnSpc>
                <a:spcPct val="85000"/>
              </a:lnSpc>
              <a:defRPr/>
            </a:pP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MOV AX,DATA_STACK</a:t>
            </a:r>
          </a:p>
          <a:p>
            <a:pPr>
              <a:lnSpc>
                <a:spcPct val="85000"/>
              </a:lnSpc>
              <a:defRPr/>
            </a:pPr>
            <a:r>
              <a:rPr lang="en-US" altLang="zh-CN" sz="2400" dirty="0">
                <a:solidFill>
                  <a:srgbClr val="0000FF"/>
                </a:solidFill>
                <a:latin typeface="隶书" pitchFamily="49" charset="-122"/>
                <a:ea typeface="隶书" pitchFamily="49" charset="-122"/>
              </a:rPr>
              <a:t>      MOV SS,AX</a:t>
            </a:r>
          </a:p>
          <a:p>
            <a:pPr>
              <a:lnSpc>
                <a:spcPct val="85000"/>
              </a:lnSpc>
              <a:defRPr/>
            </a:pPr>
            <a:r>
              <a:rPr lang="en-US" altLang="zh-CN" sz="2400" dirty="0">
                <a:solidFill>
                  <a:srgbClr val="0000FF"/>
                </a:solidFill>
                <a:latin typeface="隶书" pitchFamily="49" charset="-122"/>
                <a:ea typeface="隶书" pitchFamily="49" charset="-122"/>
              </a:rPr>
              <a:t>      MOV SP,OFFSET TOP</a:t>
            </a:r>
          </a:p>
          <a:p>
            <a:pPr>
              <a:lnSpc>
                <a:spcPct val="85000"/>
              </a:lnSpc>
              <a:defRPr/>
            </a:pPr>
            <a:r>
              <a:rPr lang="en-US" altLang="zh-CN" sz="2400" dirty="0">
                <a:latin typeface="隶书" pitchFamily="49" charset="-122"/>
                <a:ea typeface="隶书" pitchFamily="49" charset="-122"/>
              </a:rPr>
              <a:t>      </a:t>
            </a:r>
            <a:r>
              <a:rPr lang="en-US" altLang="zh-CN" sz="2400" dirty="0">
                <a:latin typeface="Arial"/>
                <a:ea typeface="隶书" pitchFamily="49" charset="-122"/>
              </a:rPr>
              <a:t>……</a:t>
            </a:r>
            <a:endParaRPr lang="en-US" altLang="zh-CN" sz="24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ChangeArrowheads="1"/>
          </p:cNvSpPr>
          <p:nvPr/>
        </p:nvSpPr>
        <p:spPr bwMode="auto">
          <a:xfrm>
            <a:off x="395288" y="188913"/>
            <a:ext cx="8497887" cy="4137025"/>
          </a:xfrm>
          <a:prstGeom prst="rect">
            <a:avLst/>
          </a:prstGeom>
          <a:noFill/>
          <a:ln w="9525" algn="ctr">
            <a:noFill/>
            <a:miter lim="800000"/>
            <a:headEnd/>
            <a:tailEnd/>
          </a:ln>
          <a:effectLst/>
        </p:spPr>
        <p:txBody>
          <a:bodyPr>
            <a:spAutoFit/>
          </a:bodyPr>
          <a:lstStyle/>
          <a:p>
            <a:pPr marL="444500" indent="-444500">
              <a:lnSpc>
                <a:spcPct val="85000"/>
              </a:lnSpc>
              <a:defRPr/>
            </a:pPr>
            <a:r>
              <a:rPr lang="en-US" altLang="zh-CN" sz="2400" b="1" u="sng" dirty="0">
                <a:solidFill>
                  <a:srgbClr val="0000FF"/>
                </a:solidFill>
                <a:effectLst>
                  <a:outerShdw blurRad="38100" dist="38100" dir="2700000" algn="tl">
                    <a:srgbClr val="C0C0C0"/>
                  </a:outerShdw>
                </a:effectLst>
                <a:latin typeface="隶书" pitchFamily="49" charset="-122"/>
                <a:ea typeface="隶书" pitchFamily="49" charset="-122"/>
              </a:rPr>
              <a:t>CS</a:t>
            </a: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装入</a:t>
            </a:r>
          </a:p>
          <a:p>
            <a:pPr marL="444500" indent="-444500">
              <a:lnSpc>
                <a:spcPct val="85000"/>
              </a:lnSpc>
              <a:defRPr/>
            </a:pPr>
            <a:endParaRPr lang="zh-CN" altLang="en-US" sz="2400" dirty="0">
              <a:latin typeface="隶书" pitchFamily="49" charset="-122"/>
              <a:ea typeface="隶书" pitchFamily="49" charset="-122"/>
            </a:endParaRPr>
          </a:p>
          <a:p>
            <a:pPr marL="444500" indent="-444500">
              <a:lnSpc>
                <a:spcPct val="85000"/>
              </a:lnSpc>
              <a:defRPr/>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、按照结束伪指令指定地址装入</a:t>
            </a:r>
            <a:r>
              <a:rPr lang="en-US" altLang="zh-CN" sz="2400" dirty="0">
                <a:latin typeface="隶书" pitchFamily="49" charset="-122"/>
                <a:ea typeface="隶书" pitchFamily="49" charset="-122"/>
              </a:rPr>
              <a:t>CS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IP</a:t>
            </a:r>
            <a:r>
              <a:rPr lang="zh-CN" altLang="en-US" sz="2400" dirty="0">
                <a:latin typeface="隶书" pitchFamily="49" charset="-122"/>
                <a:ea typeface="隶书" pitchFamily="49" charset="-122"/>
              </a:rPr>
              <a:t>。任何一个源程序都是以</a:t>
            </a:r>
            <a:r>
              <a:rPr lang="en-US" altLang="zh-CN" sz="2400" dirty="0">
                <a:latin typeface="隶书" pitchFamily="49" charset="-122"/>
                <a:ea typeface="隶书" pitchFamily="49" charset="-122"/>
              </a:rPr>
              <a:t>END</a:t>
            </a:r>
            <a:r>
              <a:rPr lang="zh-CN" altLang="en-US" sz="2400" dirty="0">
                <a:latin typeface="隶书" pitchFamily="49" charset="-122"/>
                <a:ea typeface="隶书" pitchFamily="49" charset="-122"/>
              </a:rPr>
              <a:t>伪指令来结束，一般还指明本程序的起始地址</a:t>
            </a:r>
          </a:p>
          <a:p>
            <a:pPr marL="444500" indent="-444500">
              <a:lnSpc>
                <a:spcPct val="85000"/>
              </a:lnSpc>
              <a:defRPr/>
            </a:pPr>
            <a:endParaRPr lang="zh-CN" altLang="en-US" sz="2400" dirty="0">
              <a:latin typeface="隶书" pitchFamily="49" charset="-122"/>
              <a:ea typeface="隶书" pitchFamily="49" charset="-122"/>
            </a:endParaRPr>
          </a:p>
          <a:p>
            <a:pPr marL="444500" indent="-444500">
              <a:lnSpc>
                <a:spcPct val="85000"/>
              </a:lnSpc>
              <a:defRPr/>
            </a:pPr>
            <a:r>
              <a:rPr lang="zh-CN" altLang="en-US" sz="2400" dirty="0">
                <a:solidFill>
                  <a:srgbClr val="0000FF"/>
                </a:solidFill>
                <a:latin typeface="隶书" pitchFamily="49" charset="-122"/>
                <a:ea typeface="隶书" pitchFamily="49" charset="-122"/>
              </a:rPr>
              <a:t>格式：</a:t>
            </a:r>
            <a:r>
              <a:rPr lang="en-US" altLang="zh-CN" sz="2400" dirty="0">
                <a:latin typeface="隶书" pitchFamily="49" charset="-122"/>
                <a:ea typeface="隶书" pitchFamily="49" charset="-122"/>
              </a:rPr>
              <a:t>END </a:t>
            </a:r>
            <a:r>
              <a:rPr lang="zh-CN" altLang="en-US" sz="2400" dirty="0">
                <a:latin typeface="隶书" pitchFamily="49" charset="-122"/>
                <a:ea typeface="隶书" pitchFamily="49" charset="-122"/>
              </a:rPr>
              <a:t>起始地址  </a:t>
            </a:r>
          </a:p>
          <a:p>
            <a:pPr marL="444500" indent="-444500">
              <a:lnSpc>
                <a:spcPct val="85000"/>
              </a:lnSpc>
              <a:defRPr/>
            </a:pPr>
            <a:r>
              <a:rPr lang="zh-CN" altLang="en-US" sz="2400" dirty="0">
                <a:latin typeface="隶书" pitchFamily="49" charset="-122"/>
                <a:ea typeface="隶书" pitchFamily="49" charset="-122"/>
              </a:rPr>
              <a:t>         ；起始地址可以用标号、表达式或逻辑地址表示</a:t>
            </a:r>
          </a:p>
          <a:p>
            <a:pPr marL="444500" indent="-444500">
              <a:lnSpc>
                <a:spcPct val="85000"/>
              </a:lnSpc>
              <a:defRPr/>
            </a:pPr>
            <a:endParaRPr lang="zh-CN" altLang="en-US" sz="2400" dirty="0">
              <a:latin typeface="隶书" pitchFamily="49" charset="-122"/>
              <a:ea typeface="隶书" pitchFamily="49" charset="-122"/>
            </a:endParaRPr>
          </a:p>
          <a:p>
            <a:pPr marL="444500" indent="-444500">
              <a:lnSpc>
                <a:spcPct val="85000"/>
              </a:lnSpc>
              <a:defRPr/>
            </a:pPr>
            <a:r>
              <a:rPr lang="zh-CN" altLang="en-US" sz="2400" dirty="0">
                <a:solidFill>
                  <a:srgbClr val="0000FF"/>
                </a:solidFill>
                <a:latin typeface="隶书" pitchFamily="49" charset="-122"/>
                <a:ea typeface="隶书" pitchFamily="49" charset="-122"/>
              </a:rPr>
              <a:t>作用：</a:t>
            </a:r>
            <a:r>
              <a:rPr lang="zh-CN" altLang="en-US" sz="2400" dirty="0">
                <a:latin typeface="隶书" pitchFamily="49" charset="-122"/>
                <a:ea typeface="隶书" pitchFamily="49" charset="-122"/>
              </a:rPr>
              <a:t>①结束源程序，其后所有程序都会被汇编程序略去；</a:t>
            </a:r>
          </a:p>
          <a:p>
            <a:pPr marL="444500" indent="-444500">
              <a:lnSpc>
                <a:spcPct val="85000"/>
              </a:lnSpc>
              <a:defRPr/>
            </a:pPr>
            <a:r>
              <a:rPr lang="zh-CN" altLang="en-US" sz="2400" dirty="0">
                <a:latin typeface="隶书" pitchFamily="49" charset="-122"/>
                <a:ea typeface="隶书" pitchFamily="49" charset="-122"/>
              </a:rPr>
              <a:t>      ②指定程序运行时的起始地址，自动将其装入</a:t>
            </a:r>
            <a:r>
              <a:rPr lang="en-US" altLang="zh-CN" sz="2400" dirty="0">
                <a:latin typeface="隶书" pitchFamily="49" charset="-122"/>
                <a:ea typeface="隶书" pitchFamily="49" charset="-122"/>
              </a:rPr>
              <a:t>CS</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IP</a:t>
            </a:r>
            <a:r>
              <a:rPr lang="zh-CN" altLang="en-US" sz="2400" dirty="0">
                <a:latin typeface="隶书" pitchFamily="49" charset="-122"/>
                <a:ea typeface="隶书" pitchFamily="49" charset="-122"/>
              </a:rPr>
              <a:t>；</a:t>
            </a:r>
          </a:p>
          <a:p>
            <a:pPr marL="444500" indent="-444500">
              <a:lnSpc>
                <a:spcPct val="85000"/>
              </a:lnSpc>
              <a:defRPr/>
            </a:pPr>
            <a:endParaRPr lang="zh-CN" altLang="en-US" sz="2400" dirty="0">
              <a:latin typeface="隶书" pitchFamily="49" charset="-122"/>
              <a:ea typeface="隶书" pitchFamily="49" charset="-122"/>
            </a:endParaRPr>
          </a:p>
          <a:p>
            <a:pPr marL="444500" indent="-444500">
              <a:lnSpc>
                <a:spcPct val="85000"/>
              </a:lnSpc>
              <a:defRPr/>
            </a:pP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、程序运行时自动修改</a:t>
            </a:r>
            <a:r>
              <a:rPr lang="en-US" altLang="zh-CN" sz="2400" dirty="0">
                <a:latin typeface="隶书" pitchFamily="49" charset="-122"/>
                <a:ea typeface="隶书" pitchFamily="49" charset="-122"/>
              </a:rPr>
              <a:t>CS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IP</a:t>
            </a:r>
            <a:r>
              <a:rPr lang="zh-CN" altLang="en-US" sz="2400" dirty="0">
                <a:latin typeface="隶书" pitchFamily="49" charset="-122"/>
                <a:ea typeface="隶书" pitchFamily="49" charset="-122"/>
              </a:rPr>
              <a:t>。可改变</a:t>
            </a:r>
            <a:r>
              <a:rPr lang="en-US" altLang="zh-CN" sz="2400" dirty="0">
                <a:latin typeface="隶书" pitchFamily="49" charset="-122"/>
                <a:ea typeface="隶书" pitchFamily="49" charset="-122"/>
              </a:rPr>
              <a:t>CS</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IP</a:t>
            </a:r>
            <a:r>
              <a:rPr lang="zh-CN" altLang="en-US" sz="2400" dirty="0">
                <a:latin typeface="隶书" pitchFamily="49" charset="-122"/>
                <a:ea typeface="隶书" pitchFamily="49" charset="-122"/>
              </a:rPr>
              <a:t>的操作有：调用、转移、中断、复位。</a:t>
            </a:r>
          </a:p>
        </p:txBody>
      </p:sp>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80" name="Rectangle 4"/>
          <p:cNvSpPr>
            <a:spLocks noChangeArrowheads="1"/>
          </p:cNvSpPr>
          <p:nvPr/>
        </p:nvSpPr>
        <p:spPr bwMode="auto">
          <a:xfrm>
            <a:off x="684213" y="188913"/>
            <a:ext cx="3559175" cy="457200"/>
          </a:xfrm>
          <a:prstGeom prst="rect">
            <a:avLst/>
          </a:prstGeom>
          <a:noFill/>
          <a:ln w="9525">
            <a:noFill/>
            <a:miter lim="800000"/>
            <a:headEnd/>
            <a:tailEnd/>
          </a:ln>
          <a:effectLst/>
        </p:spPr>
        <p:txBody>
          <a:bodyPr wrap="none">
            <a:spAutoFit/>
          </a:bodyPr>
          <a:lstStyle/>
          <a:p>
            <a:pPr>
              <a:defRPr/>
            </a:pPr>
            <a:r>
              <a:rPr lang="zh-CN" altLang="en-US" sz="2400" b="1" u="sng">
                <a:effectLst>
                  <a:outerShdw blurRad="38100" dist="38100" dir="2700000" algn="tl">
                    <a:srgbClr val="C0C0C0"/>
                  </a:outerShdw>
                </a:effectLst>
                <a:latin typeface="隶书" pitchFamily="49" charset="-122"/>
                <a:ea typeface="隶书" pitchFamily="49" charset="-122"/>
              </a:rPr>
              <a:t>偏移地址起始语句 </a:t>
            </a:r>
            <a:r>
              <a:rPr lang="en-US" altLang="zh-CN" sz="2400" b="1" u="sng">
                <a:effectLst>
                  <a:outerShdw blurRad="38100" dist="38100" dir="2700000" algn="tl">
                    <a:srgbClr val="C0C0C0"/>
                  </a:outerShdw>
                </a:effectLst>
                <a:latin typeface="隶书" pitchFamily="49" charset="-122"/>
                <a:ea typeface="隶书" pitchFamily="49" charset="-122"/>
              </a:rPr>
              <a:t>(ORG)</a:t>
            </a:r>
          </a:p>
        </p:txBody>
      </p:sp>
      <p:sp>
        <p:nvSpPr>
          <p:cNvPr id="510981" name="Rectangle 5"/>
          <p:cNvSpPr>
            <a:spLocks noChangeArrowheads="1"/>
          </p:cNvSpPr>
          <p:nvPr/>
        </p:nvSpPr>
        <p:spPr bwMode="auto">
          <a:xfrm>
            <a:off x="684213" y="700088"/>
            <a:ext cx="7920037" cy="5021262"/>
          </a:xfrm>
          <a:prstGeom prst="rect">
            <a:avLst/>
          </a:prstGeom>
          <a:noFill/>
          <a:ln w="9525">
            <a:noFill/>
            <a:miter lim="800000"/>
            <a:headEnd/>
            <a:tailEnd/>
          </a:ln>
          <a:effectLst/>
        </p:spPr>
        <p:txBody>
          <a:bodyPr>
            <a:spAutoFit/>
          </a:bodyPr>
          <a:lstStyle/>
          <a:p>
            <a:pPr>
              <a:lnSpc>
                <a:spcPct val="90000"/>
              </a:lnSpc>
              <a:spcBef>
                <a:spcPct val="50000"/>
              </a:spcBef>
              <a:buClr>
                <a:schemeClr val="accent1"/>
              </a:buClr>
              <a:buSzPct val="85000"/>
              <a:buFont typeface="Wingdings" pitchFamily="2" charset="2"/>
              <a:buNone/>
              <a:defRPr/>
            </a:pPr>
            <a:r>
              <a:rPr lang="zh-CN" altLang="en-US" sz="2400" b="1">
                <a:effectLst>
                  <a:outerShdw blurRad="38100" dist="38100" dir="2700000" algn="tl">
                    <a:srgbClr val="C0C0C0"/>
                  </a:outerShdw>
                </a:effectLst>
                <a:latin typeface="隶书" pitchFamily="49" charset="-122"/>
                <a:ea typeface="隶书" pitchFamily="49" charset="-122"/>
              </a:rPr>
              <a:t>格式：</a:t>
            </a:r>
            <a:r>
              <a:rPr lang="en-US" altLang="zh-CN" sz="2400" b="1">
                <a:effectLst>
                  <a:outerShdw blurRad="38100" dist="38100" dir="2700000" algn="tl">
                    <a:srgbClr val="C0C0C0"/>
                  </a:outerShdw>
                </a:effectLst>
                <a:latin typeface="隶书" pitchFamily="49" charset="-122"/>
                <a:ea typeface="隶书" pitchFamily="49" charset="-122"/>
              </a:rPr>
              <a:t>ORG</a:t>
            </a:r>
            <a:r>
              <a:rPr lang="en-US" altLang="zh-CN" sz="2400">
                <a:latin typeface="隶书" pitchFamily="49" charset="-122"/>
                <a:ea typeface="隶书" pitchFamily="49" charset="-122"/>
              </a:rPr>
              <a:t> </a:t>
            </a:r>
            <a:r>
              <a:rPr lang="zh-CN" altLang="en-US" sz="2400">
                <a:latin typeface="隶书" pitchFamily="49" charset="-122"/>
                <a:ea typeface="隶书" pitchFamily="49" charset="-122"/>
              </a:rPr>
              <a:t>地址表达式</a:t>
            </a:r>
          </a:p>
          <a:p>
            <a:pPr>
              <a:lnSpc>
                <a:spcPct val="90000"/>
              </a:lnSpc>
              <a:defRPr/>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ORG</a:t>
            </a:r>
            <a:r>
              <a:rPr lang="zh-CN" altLang="en-US" sz="2400">
                <a:latin typeface="隶书" pitchFamily="49" charset="-122"/>
                <a:ea typeface="隶书" pitchFamily="49" charset="-122"/>
              </a:rPr>
              <a:t>语句用来定义当前语句或变量的偏移地址。</a:t>
            </a:r>
          </a:p>
          <a:p>
            <a:pPr>
              <a:lnSpc>
                <a:spcPct val="90000"/>
              </a:lnSpc>
              <a:defRPr/>
            </a:pPr>
            <a:endParaRPr lang="zh-CN" altLang="en-US" sz="2400">
              <a:latin typeface="隶书" pitchFamily="49" charset="-122"/>
              <a:ea typeface="隶书" pitchFamily="49" charset="-122"/>
            </a:endParaRPr>
          </a:p>
          <a:p>
            <a:pPr>
              <a:lnSpc>
                <a:spcPct val="90000"/>
              </a:lnSpc>
              <a:defRPr/>
            </a:pPr>
            <a:r>
              <a:rPr lang="zh-CN" altLang="en-US" sz="2400">
                <a:latin typeface="隶书" pitchFamily="49" charset="-122"/>
                <a:ea typeface="隶书" pitchFamily="49" charset="-122"/>
              </a:rPr>
              <a:t>例：</a:t>
            </a:r>
            <a:r>
              <a:rPr lang="en-US" altLang="zh-CN" sz="2400">
                <a:latin typeface="隶书" pitchFamily="49" charset="-122"/>
                <a:ea typeface="隶书" pitchFamily="49" charset="-122"/>
              </a:rPr>
              <a:t>DATA SEGMENT</a:t>
            </a:r>
          </a:p>
          <a:p>
            <a:pPr>
              <a:lnSpc>
                <a:spcPct val="90000"/>
              </a:lnSpc>
              <a:defRPr/>
            </a:pPr>
            <a:r>
              <a:rPr lang="en-US" altLang="zh-CN" sz="2400">
                <a:latin typeface="隶书" pitchFamily="49" charset="-122"/>
                <a:ea typeface="隶书" pitchFamily="49" charset="-122"/>
              </a:rPr>
              <a:t>      DA1 DB 12H,34H,56H</a:t>
            </a:r>
          </a:p>
          <a:p>
            <a:pPr>
              <a:lnSpc>
                <a:spcPct val="90000"/>
              </a:lnSpc>
              <a:defRPr/>
            </a:pPr>
            <a:r>
              <a:rPr lang="en-US" altLang="zh-CN"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ORG 0010H</a:t>
            </a:r>
          </a:p>
          <a:p>
            <a:pPr>
              <a:lnSpc>
                <a:spcPct val="90000"/>
              </a:lnSpc>
              <a:defRPr/>
            </a:pPr>
            <a:r>
              <a:rPr lang="en-US" altLang="zh-CN" sz="2400">
                <a:latin typeface="隶书" pitchFamily="49" charset="-122"/>
                <a:ea typeface="隶书" pitchFamily="49" charset="-122"/>
              </a:rPr>
              <a:t>      DA2 DB 78H,90H</a:t>
            </a:r>
          </a:p>
          <a:p>
            <a:pPr>
              <a:lnSpc>
                <a:spcPct val="90000"/>
              </a:lnSpc>
              <a:defRPr/>
            </a:pPr>
            <a:r>
              <a:rPr lang="en-US" altLang="zh-CN" sz="2400">
                <a:latin typeface="隶书" pitchFamily="49" charset="-122"/>
                <a:ea typeface="隶书" pitchFamily="49" charset="-122"/>
              </a:rPr>
              <a:t>    DATA ENDS</a:t>
            </a:r>
          </a:p>
          <a:p>
            <a:pPr>
              <a:lnSpc>
                <a:spcPct val="90000"/>
              </a:lnSpc>
              <a:defRPr/>
            </a:pPr>
            <a:r>
              <a:rPr lang="en-US" altLang="zh-CN" sz="2400">
                <a:latin typeface="隶书" pitchFamily="49" charset="-122"/>
                <a:ea typeface="隶书" pitchFamily="49" charset="-122"/>
              </a:rPr>
              <a:t>    CODE SEGMENT</a:t>
            </a:r>
          </a:p>
          <a:p>
            <a:pPr>
              <a:lnSpc>
                <a:spcPct val="90000"/>
              </a:lnSpc>
              <a:defRPr/>
            </a:pPr>
            <a:r>
              <a:rPr lang="en-US" altLang="zh-CN" sz="2400">
                <a:latin typeface="隶书" pitchFamily="49" charset="-122"/>
                <a:ea typeface="隶书" pitchFamily="49" charset="-122"/>
              </a:rPr>
              <a:t>      ASSUME CS:CODE,DS:DATA</a:t>
            </a:r>
          </a:p>
          <a:p>
            <a:pPr>
              <a:lnSpc>
                <a:spcPct val="90000"/>
              </a:lnSpc>
              <a:defRPr/>
            </a:pPr>
            <a:r>
              <a:rPr lang="en-US" altLang="zh-CN"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ORG 0100H</a:t>
            </a:r>
          </a:p>
          <a:p>
            <a:pPr>
              <a:lnSpc>
                <a:spcPct val="90000"/>
              </a:lnSpc>
              <a:defRPr/>
            </a:pPr>
            <a:r>
              <a:rPr lang="en-US" altLang="zh-CN" sz="2400">
                <a:latin typeface="隶书" pitchFamily="49" charset="-122"/>
                <a:ea typeface="隶书" pitchFamily="49" charset="-122"/>
              </a:rPr>
              <a:t>    START:</a:t>
            </a:r>
          </a:p>
          <a:p>
            <a:pPr>
              <a:lnSpc>
                <a:spcPct val="90000"/>
              </a:lnSpc>
              <a:defRPr/>
            </a:pPr>
            <a:r>
              <a:rPr lang="en-US" altLang="zh-CN" sz="2400">
                <a:latin typeface="隶书" pitchFamily="49" charset="-122"/>
                <a:ea typeface="隶书" pitchFamily="49" charset="-122"/>
              </a:rPr>
              <a:t>      MOV AX,DATA</a:t>
            </a:r>
          </a:p>
          <a:p>
            <a:pPr>
              <a:lnSpc>
                <a:spcPct val="90000"/>
              </a:lnSpc>
              <a:defRPr/>
            </a:pPr>
            <a:r>
              <a:rPr lang="en-US" altLang="zh-CN" sz="2400">
                <a:latin typeface="隶书" pitchFamily="49" charset="-122"/>
                <a:ea typeface="隶书" pitchFamily="49" charset="-122"/>
              </a:rPr>
              <a:t>      MOV DS,AX</a:t>
            </a:r>
          </a:p>
          <a:p>
            <a:pPr>
              <a:lnSpc>
                <a:spcPct val="90000"/>
              </a:lnSpc>
              <a:defRPr/>
            </a:pPr>
            <a:r>
              <a:rPr lang="en-US" altLang="zh-CN" sz="2400">
                <a:latin typeface="隶书" pitchFamily="49" charset="-122"/>
                <a:ea typeface="隶书" pitchFamily="49" charset="-122"/>
              </a:rPr>
              <a:t>      </a:t>
            </a:r>
            <a:r>
              <a:rPr lang="en-US" altLang="zh-CN" sz="2400">
                <a:latin typeface="Arial"/>
                <a:ea typeface="隶书" pitchFamily="49" charset="-122"/>
              </a:rPr>
              <a:t>……</a:t>
            </a:r>
            <a:endParaRPr lang="en-US" altLang="zh-CN" sz="2400">
              <a:latin typeface="隶书" pitchFamily="49" charset="-122"/>
              <a:ea typeface="隶书" pitchFamily="49" charset="-122"/>
            </a:endParaRPr>
          </a:p>
        </p:txBody>
      </p:sp>
      <p:pic>
        <p:nvPicPr>
          <p:cNvPr id="39940" name="Picture 6"/>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6011863" y="1484313"/>
            <a:ext cx="2005012" cy="511175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ChangeArrowheads="1"/>
          </p:cNvSpPr>
          <p:nvPr/>
        </p:nvSpPr>
        <p:spPr bwMode="auto">
          <a:xfrm>
            <a:off x="468313" y="260648"/>
            <a:ext cx="7772400" cy="534987"/>
          </a:xfrm>
          <a:prstGeom prst="rect">
            <a:avLst/>
          </a:prstGeom>
          <a:noFill/>
          <a:ln w="9525">
            <a:noFill/>
            <a:miter lim="800000"/>
            <a:headEnd/>
            <a:tailEnd/>
          </a:ln>
          <a:effectLst/>
        </p:spPr>
        <p:txBody>
          <a:bodyPr lIns="92075" tIns="46038" rIns="92075" bIns="46038" anchor="ctr"/>
          <a:lstStyle/>
          <a:p>
            <a:pPr marL="571500" indent="-571500">
              <a:buFont typeface="Wingdings" panose="05000000000000000000" pitchFamily="2" charset="2"/>
              <a:buChar char="Ø"/>
              <a:defRPr/>
            </a:pPr>
            <a:r>
              <a:rPr lang="zh-CN" altLang="en-US"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汇编语言</a:t>
            </a:r>
            <a:r>
              <a:rPr lang="zh-CN" altLang="en-US" sz="36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结构和语句格式</a:t>
            </a:r>
          </a:p>
        </p:txBody>
      </p:sp>
      <p:sp>
        <p:nvSpPr>
          <p:cNvPr id="431108" name="Rectangle 4"/>
          <p:cNvSpPr>
            <a:spLocks noChangeArrowheads="1"/>
          </p:cNvSpPr>
          <p:nvPr/>
        </p:nvSpPr>
        <p:spPr bwMode="auto">
          <a:xfrm>
            <a:off x="179388" y="785813"/>
            <a:ext cx="8569325" cy="6002337"/>
          </a:xfrm>
          <a:prstGeom prst="rect">
            <a:avLst/>
          </a:prstGeom>
          <a:noFill/>
          <a:ln w="9525">
            <a:noFill/>
            <a:miter lim="800000"/>
            <a:headEnd/>
            <a:tailEnd/>
          </a:ln>
          <a:effectLst/>
        </p:spPr>
        <p:txBody>
          <a:bodyPr>
            <a:spAutoFit/>
          </a:bodyPr>
          <a:lstStyle/>
          <a:p>
            <a:pPr>
              <a:spcBef>
                <a:spcPct val="50000"/>
              </a:spcBef>
              <a:buSzPct val="100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一个简单的例子：</a:t>
            </a:r>
          </a:p>
          <a:p>
            <a:pPr marL="358775" lvl="2">
              <a:defRPr/>
            </a:pPr>
            <a:r>
              <a:rPr lang="en-US" altLang="zh-CN" sz="2400" dirty="0">
                <a:solidFill>
                  <a:srgbClr val="0000FF"/>
                </a:solidFill>
                <a:latin typeface="隶书" pitchFamily="49" charset="-122"/>
                <a:ea typeface="隶书" pitchFamily="49" charset="-122"/>
              </a:rPr>
              <a:t>DATA  SEGMENT</a:t>
            </a:r>
          </a:p>
          <a:p>
            <a:pPr marL="358775" lvl="2">
              <a:defRPr/>
            </a:pPr>
            <a:r>
              <a:rPr lang="en-US" altLang="zh-CN" sz="2400" dirty="0">
                <a:latin typeface="隶书" pitchFamily="49" charset="-122"/>
                <a:ea typeface="隶书" pitchFamily="49" charset="-122"/>
              </a:rPr>
              <a:t>  BLOCK DB 12H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23H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87H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98H</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55H</a:t>
            </a:r>
          </a:p>
          <a:p>
            <a:pPr marL="358775" lvl="2">
              <a:defRPr/>
            </a:pPr>
            <a:r>
              <a:rPr lang="en-US" altLang="zh-CN" sz="2400" dirty="0">
                <a:latin typeface="隶书" pitchFamily="49" charset="-122"/>
                <a:ea typeface="隶书" pitchFamily="49" charset="-122"/>
              </a:rPr>
              <a:t>  PLUS_DATA  DB 5 DUP (?)               JNZ MINUS </a:t>
            </a:r>
          </a:p>
          <a:p>
            <a:pPr marL="358775" lvl="2">
              <a:defRPr/>
            </a:pPr>
            <a:r>
              <a:rPr lang="en-US" altLang="zh-CN" sz="2400" dirty="0">
                <a:latin typeface="隶书" pitchFamily="49" charset="-122"/>
                <a:ea typeface="隶书" pitchFamily="49" charset="-122"/>
              </a:rPr>
              <a:t>  MINUS_DATA DB 5 DUP(?)                STOSB</a:t>
            </a:r>
          </a:p>
          <a:p>
            <a:pPr marL="358775" lvl="2">
              <a:defRPr/>
            </a:pPr>
            <a:r>
              <a:rPr lang="en-US" altLang="zh-CN" sz="2400" dirty="0">
                <a:solidFill>
                  <a:srgbClr val="0000FF"/>
                </a:solidFill>
                <a:latin typeface="隶书" pitchFamily="49" charset="-122"/>
                <a:ea typeface="隶书" pitchFamily="49" charset="-122"/>
              </a:rPr>
              <a:t>DATA ENDS                               </a:t>
            </a:r>
            <a:r>
              <a:rPr lang="en-US" altLang="zh-CN" sz="2400" dirty="0">
                <a:latin typeface="隶书" pitchFamily="49" charset="-122"/>
                <a:ea typeface="隶书" pitchFamily="49" charset="-122"/>
              </a:rPr>
              <a:t>JMP AGAIN</a:t>
            </a:r>
            <a:endParaRPr lang="en-US" altLang="zh-CN" sz="2400" dirty="0">
              <a:solidFill>
                <a:srgbClr val="0000FF"/>
              </a:solidFill>
              <a:latin typeface="隶书" pitchFamily="49" charset="-122"/>
              <a:ea typeface="隶书" pitchFamily="49" charset="-122"/>
            </a:endParaRPr>
          </a:p>
          <a:p>
            <a:pPr marL="358775" lvl="2">
              <a:defRPr/>
            </a:pPr>
            <a:r>
              <a:rPr lang="en-US" altLang="zh-CN" sz="2400" dirty="0">
                <a:solidFill>
                  <a:srgbClr val="0000FF"/>
                </a:solidFill>
                <a:latin typeface="隶书" pitchFamily="49" charset="-122"/>
                <a:ea typeface="隶书" pitchFamily="49" charset="-122"/>
              </a:rPr>
              <a:t>CODE SEGMENT                      </a:t>
            </a:r>
            <a:r>
              <a:rPr lang="en-US" altLang="zh-CN" sz="2400" dirty="0">
                <a:latin typeface="隶书" pitchFamily="49" charset="-122"/>
                <a:ea typeface="隶书" pitchFamily="49" charset="-122"/>
              </a:rPr>
              <a:t>MINUS:XCHG BX,DI </a:t>
            </a:r>
            <a:endParaRPr lang="en-US" altLang="zh-CN" sz="2400" dirty="0">
              <a:solidFill>
                <a:srgbClr val="0000FF"/>
              </a:solidFill>
              <a:latin typeface="隶书" pitchFamily="49" charset="-122"/>
              <a:ea typeface="隶书" pitchFamily="49" charset="-122"/>
            </a:endParaRPr>
          </a:p>
          <a:p>
            <a:pPr marL="358775" lvl="2">
              <a:defRPr/>
            </a:pPr>
            <a:r>
              <a:rPr lang="en-US" altLang="zh-CN" sz="2400" dirty="0">
                <a:latin typeface="隶书" pitchFamily="49" charset="-122"/>
                <a:ea typeface="隶书" pitchFamily="49" charset="-122"/>
              </a:rPr>
              <a:t>  ASSUME CS:CODE,DS:DATA                STOSB</a:t>
            </a:r>
          </a:p>
          <a:p>
            <a:pPr marL="358775" lvl="2">
              <a:defRPr/>
            </a:pPr>
            <a:r>
              <a:rPr lang="en-US" altLang="zh-CN" sz="2400" dirty="0">
                <a:solidFill>
                  <a:srgbClr val="CC3300"/>
                </a:solidFill>
                <a:latin typeface="隶书" pitchFamily="49" charset="-122"/>
                <a:ea typeface="隶书" pitchFamily="49" charset="-122"/>
              </a:rPr>
              <a:t>START</a:t>
            </a:r>
            <a:r>
              <a:rPr lang="en-US" altLang="zh-CN" sz="2400" dirty="0">
                <a:latin typeface="隶书" pitchFamily="49" charset="-122"/>
                <a:ea typeface="隶书" pitchFamily="49" charset="-122"/>
              </a:rPr>
              <a:t>:MOV AX,DATA                       XCHG BX,DI </a:t>
            </a:r>
          </a:p>
          <a:p>
            <a:pPr marL="358775" lvl="2">
              <a:defRPr/>
            </a:pPr>
            <a:r>
              <a:rPr lang="en-US" altLang="zh-CN" sz="2400" dirty="0">
                <a:latin typeface="隶书" pitchFamily="49" charset="-122"/>
                <a:ea typeface="隶书" pitchFamily="49" charset="-122"/>
              </a:rPr>
              <a:t>      MOV DS,AX                   AGAIN:DEC  CX </a:t>
            </a:r>
          </a:p>
          <a:p>
            <a:pPr marL="358775" lvl="2">
              <a:defRPr/>
            </a:pPr>
            <a:r>
              <a:rPr lang="en-US" altLang="zh-CN" sz="2400" dirty="0">
                <a:latin typeface="隶书" pitchFamily="49" charset="-122"/>
                <a:ea typeface="隶书" pitchFamily="49" charset="-122"/>
              </a:rPr>
              <a:t>      MOV SI,OFFSET BLOCK               JNZ GOON</a:t>
            </a:r>
          </a:p>
          <a:p>
            <a:pPr marL="358775" lvl="2">
              <a:defRPr/>
            </a:pPr>
            <a:r>
              <a:rPr lang="en-US" altLang="zh-CN" sz="2400" dirty="0">
                <a:latin typeface="隶书" pitchFamily="49" charset="-122"/>
                <a:ea typeface="隶书" pitchFamily="49" charset="-122"/>
              </a:rPr>
              <a:t>      MOV DI,OFFSET PLUS</a:t>
            </a:r>
            <a:r>
              <a:rPr lang="en-US" altLang="zh-CN" sz="2400" u="sng" dirty="0">
                <a:latin typeface="隶书" pitchFamily="49" charset="-122"/>
                <a:ea typeface="隶书" pitchFamily="49" charset="-122"/>
              </a:rPr>
              <a:t> </a:t>
            </a:r>
            <a:r>
              <a:rPr lang="en-US" altLang="zh-CN" sz="2400" dirty="0">
                <a:latin typeface="隶书" pitchFamily="49" charset="-122"/>
                <a:ea typeface="隶书" pitchFamily="49" charset="-122"/>
              </a:rPr>
              <a:t>DATA           </a:t>
            </a:r>
            <a:r>
              <a:rPr lang="en-US" altLang="zh-CN" sz="2400" dirty="0">
                <a:solidFill>
                  <a:srgbClr val="000066"/>
                </a:solidFill>
                <a:latin typeface="隶书" pitchFamily="49" charset="-122"/>
                <a:ea typeface="隶书" pitchFamily="49" charset="-122"/>
              </a:rPr>
              <a:t>MOV AH,4CH</a:t>
            </a:r>
          </a:p>
          <a:p>
            <a:pPr marL="358775" lvl="2">
              <a:defRPr/>
            </a:pPr>
            <a:r>
              <a:rPr lang="en-US" altLang="zh-CN" sz="2400" dirty="0">
                <a:latin typeface="隶书" pitchFamily="49" charset="-122"/>
                <a:ea typeface="隶书" pitchFamily="49" charset="-122"/>
              </a:rPr>
              <a:t>      MOV BX,OFFSET MINUS</a:t>
            </a:r>
            <a:r>
              <a:rPr lang="en-US" altLang="zh-CN" sz="2400" u="sng" dirty="0">
                <a:latin typeface="隶书" pitchFamily="49" charset="-122"/>
                <a:ea typeface="隶书" pitchFamily="49" charset="-122"/>
              </a:rPr>
              <a:t> </a:t>
            </a:r>
            <a:r>
              <a:rPr lang="en-US" altLang="zh-CN" sz="2400" dirty="0">
                <a:latin typeface="隶书" pitchFamily="49" charset="-122"/>
                <a:ea typeface="隶书" pitchFamily="49" charset="-122"/>
              </a:rPr>
              <a:t>DATA          </a:t>
            </a:r>
            <a:r>
              <a:rPr lang="en-US" altLang="zh-CN" sz="2400" dirty="0">
                <a:solidFill>
                  <a:srgbClr val="000066"/>
                </a:solidFill>
                <a:latin typeface="隶书" pitchFamily="49" charset="-122"/>
                <a:ea typeface="隶书" pitchFamily="49" charset="-122"/>
              </a:rPr>
              <a:t>INT 21H</a:t>
            </a:r>
          </a:p>
          <a:p>
            <a:pPr marL="358775" lvl="2">
              <a:defRPr/>
            </a:pPr>
            <a:r>
              <a:rPr lang="en-US" altLang="zh-CN" sz="2400" dirty="0">
                <a:latin typeface="隶书" pitchFamily="49" charset="-122"/>
                <a:ea typeface="隶书" pitchFamily="49" charset="-122"/>
              </a:rPr>
              <a:t>      MOV CX,5                     </a:t>
            </a:r>
            <a:r>
              <a:rPr lang="en-US" altLang="zh-CN" sz="2400" dirty="0">
                <a:solidFill>
                  <a:srgbClr val="0000FF"/>
                </a:solidFill>
                <a:latin typeface="隶书" pitchFamily="49" charset="-122"/>
                <a:ea typeface="隶书" pitchFamily="49" charset="-122"/>
              </a:rPr>
              <a:t>CODE ENDS</a:t>
            </a:r>
          </a:p>
          <a:p>
            <a:pPr marL="358775" lvl="2">
              <a:defRPr/>
            </a:pPr>
            <a:r>
              <a:rPr lang="en-US" altLang="zh-CN" sz="2400" dirty="0">
                <a:latin typeface="隶书" pitchFamily="49" charset="-122"/>
                <a:ea typeface="隶书" pitchFamily="49" charset="-122"/>
              </a:rPr>
              <a:t> GOON:LODSB                             </a:t>
            </a:r>
            <a:r>
              <a:rPr lang="en-US" altLang="zh-CN" sz="2400" dirty="0">
                <a:solidFill>
                  <a:srgbClr val="CC3300"/>
                </a:solidFill>
                <a:latin typeface="隶书" pitchFamily="49" charset="-122"/>
                <a:ea typeface="隶书" pitchFamily="49" charset="-122"/>
              </a:rPr>
              <a:t>END START</a:t>
            </a:r>
          </a:p>
          <a:p>
            <a:pPr marL="358775" lvl="2">
              <a:defRPr/>
            </a:pPr>
            <a:r>
              <a:rPr lang="en-US" altLang="zh-CN" sz="2400" dirty="0">
                <a:latin typeface="隶书" pitchFamily="49" charset="-122"/>
                <a:ea typeface="隶书" pitchFamily="49" charset="-122"/>
              </a:rPr>
              <a:t>      TEST AL,80H</a:t>
            </a: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500034" y="354033"/>
            <a:ext cx="8281987" cy="6003925"/>
          </a:xfrm>
          <a:prstGeom prst="rect">
            <a:avLst/>
          </a:prstGeom>
          <a:noFill/>
          <a:ln w="9525">
            <a:noFill/>
            <a:miter lim="800000"/>
            <a:headEnd/>
            <a:tailEnd/>
          </a:ln>
        </p:spPr>
        <p:txBody>
          <a:bodyPr>
            <a:spAutoFit/>
          </a:bodyPr>
          <a:lstStyle/>
          <a:p>
            <a:pPr>
              <a:lnSpc>
                <a:spcPct val="85000"/>
              </a:lnSpc>
            </a:pPr>
            <a:r>
              <a:rPr lang="zh-CN" altLang="en-US" sz="2400" dirty="0">
                <a:latin typeface="隶书" pitchFamily="49" charset="-122"/>
                <a:ea typeface="隶书" pitchFamily="49" charset="-122"/>
              </a:rPr>
              <a:t>例：段定义举例</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DATA SEGMENT PARA </a:t>
            </a:r>
            <a:r>
              <a:rPr lang="en-US" altLang="zh-CN" sz="2400" dirty="0">
                <a:latin typeface="Arial" charset="0"/>
                <a:ea typeface="隶书" pitchFamily="49" charset="-122"/>
              </a:rPr>
              <a:t>‘</a:t>
            </a:r>
            <a:r>
              <a:rPr lang="en-US" altLang="zh-CN" sz="2400" dirty="0">
                <a:latin typeface="隶书" pitchFamily="49" charset="-122"/>
                <a:ea typeface="隶书" pitchFamily="49" charset="-122"/>
              </a:rPr>
              <a:t>DATA</a:t>
            </a:r>
            <a:r>
              <a:rPr lang="en-US" altLang="zh-CN" sz="2400" dirty="0">
                <a:latin typeface="Arial" charset="0"/>
                <a:ea typeface="隶书" pitchFamily="49" charset="-122"/>
              </a:rPr>
              <a:t>’</a:t>
            </a:r>
            <a:endParaRPr lang="en-US" altLang="zh-CN" sz="2400" dirty="0">
              <a:latin typeface="隶书" pitchFamily="49" charset="-122"/>
              <a:ea typeface="隶书" pitchFamily="49" charset="-122"/>
            </a:endParaRPr>
          </a:p>
          <a:p>
            <a:pPr>
              <a:lnSpc>
                <a:spcPct val="85000"/>
              </a:lnSpc>
            </a:pPr>
            <a:r>
              <a:rPr lang="en-US" altLang="zh-CN" sz="2400" dirty="0">
                <a:latin typeface="隶书" pitchFamily="49" charset="-122"/>
                <a:ea typeface="隶书" pitchFamily="49" charset="-122"/>
              </a:rPr>
              <a:t>        </a:t>
            </a:r>
            <a:r>
              <a:rPr lang="en-US" altLang="zh-CN" sz="2400" dirty="0">
                <a:latin typeface="Arial" charset="0"/>
                <a:ea typeface="隶书" pitchFamily="49" charset="-122"/>
              </a:rPr>
              <a:t>……</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；存放数据项的数据段</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DATA ENDS</a:t>
            </a:r>
          </a:p>
          <a:p>
            <a:pPr>
              <a:lnSpc>
                <a:spcPct val="85000"/>
              </a:lnSpc>
            </a:pPr>
            <a:r>
              <a:rPr lang="en-US" altLang="zh-CN" sz="2400" dirty="0">
                <a:latin typeface="隶书" pitchFamily="49" charset="-122"/>
                <a:ea typeface="隶书" pitchFamily="49" charset="-122"/>
              </a:rPr>
              <a:t>    EXTRA SENGMENT</a:t>
            </a:r>
          </a:p>
          <a:p>
            <a:pPr>
              <a:lnSpc>
                <a:spcPct val="85000"/>
              </a:lnSpc>
            </a:pPr>
            <a:r>
              <a:rPr lang="en-US" altLang="zh-CN" sz="2400" dirty="0">
                <a:latin typeface="隶书" pitchFamily="49" charset="-122"/>
                <a:ea typeface="隶书" pitchFamily="49" charset="-122"/>
              </a:rPr>
              <a:t>        </a:t>
            </a:r>
            <a:r>
              <a:rPr lang="en-US" altLang="zh-CN" sz="2400" dirty="0">
                <a:latin typeface="Arial" charset="0"/>
                <a:ea typeface="隶书" pitchFamily="49" charset="-122"/>
              </a:rPr>
              <a:t>……</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；存放数据项的附加段</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EXTRA ENDS</a:t>
            </a:r>
          </a:p>
          <a:p>
            <a:pPr>
              <a:lnSpc>
                <a:spcPct val="85000"/>
              </a:lnSpc>
            </a:pPr>
            <a:r>
              <a:rPr lang="en-US" altLang="zh-CN" sz="2400" dirty="0">
                <a:latin typeface="隶书" pitchFamily="49" charset="-122"/>
                <a:ea typeface="隶书" pitchFamily="49" charset="-122"/>
              </a:rPr>
              <a:t>    STACK1 SEGMENT STACK </a:t>
            </a:r>
            <a:r>
              <a:rPr lang="en-US" altLang="zh-CN" sz="2400" dirty="0">
                <a:latin typeface="Arial" charset="0"/>
                <a:ea typeface="隶书" pitchFamily="49" charset="-122"/>
              </a:rPr>
              <a:t>‘</a:t>
            </a:r>
            <a:r>
              <a:rPr lang="en-US" altLang="zh-CN" sz="2400" dirty="0">
                <a:latin typeface="隶书" pitchFamily="49" charset="-122"/>
                <a:ea typeface="隶书" pitchFamily="49" charset="-122"/>
              </a:rPr>
              <a:t>STACK</a:t>
            </a:r>
            <a:r>
              <a:rPr lang="en-US" altLang="zh-CN" sz="2400" dirty="0">
                <a:latin typeface="Arial" charset="0"/>
                <a:ea typeface="隶书" pitchFamily="49" charset="-122"/>
              </a:rPr>
              <a:t>’</a:t>
            </a:r>
            <a:endParaRPr lang="en-US" altLang="zh-CN" sz="2400" dirty="0">
              <a:latin typeface="隶书" pitchFamily="49" charset="-122"/>
              <a:ea typeface="隶书" pitchFamily="49" charset="-122"/>
            </a:endParaRPr>
          </a:p>
          <a:p>
            <a:pPr>
              <a:lnSpc>
                <a:spcPct val="85000"/>
              </a:lnSpc>
            </a:pPr>
            <a:r>
              <a:rPr lang="en-US" altLang="zh-CN" sz="2400" dirty="0">
                <a:latin typeface="隶书" pitchFamily="49" charset="-122"/>
                <a:ea typeface="隶书" pitchFamily="49" charset="-122"/>
              </a:rPr>
              <a:t>        </a:t>
            </a:r>
            <a:r>
              <a:rPr lang="en-US" altLang="zh-CN" sz="2400" dirty="0">
                <a:latin typeface="Arial" charset="0"/>
                <a:ea typeface="隶书" pitchFamily="49" charset="-122"/>
              </a:rPr>
              <a:t>……</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；做堆栈用的堆栈段，</a:t>
            </a:r>
            <a:r>
              <a:rPr lang="zh-CN" altLang="en-US" sz="2400" dirty="0">
                <a:solidFill>
                  <a:srgbClr val="0000FF"/>
                </a:solidFill>
                <a:latin typeface="隶书" pitchFamily="49" charset="-122"/>
                <a:ea typeface="隶书" pitchFamily="49" charset="-122"/>
              </a:rPr>
              <a:t>自动给</a:t>
            </a:r>
            <a:r>
              <a:rPr lang="en-US" altLang="zh-CN" sz="2400" dirty="0">
                <a:solidFill>
                  <a:srgbClr val="0000FF"/>
                </a:solidFill>
                <a:latin typeface="隶书" pitchFamily="49" charset="-122"/>
                <a:ea typeface="隶书" pitchFamily="49" charset="-122"/>
              </a:rPr>
              <a:t>SS</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SP</a:t>
            </a:r>
            <a:r>
              <a:rPr lang="zh-CN" altLang="en-US" sz="2400" dirty="0">
                <a:solidFill>
                  <a:srgbClr val="0000FF"/>
                </a:solidFill>
                <a:latin typeface="隶书" pitchFamily="49" charset="-122"/>
                <a:ea typeface="隶书" pitchFamily="49" charset="-122"/>
              </a:rPr>
              <a:t>赋值</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STACK1 ENDS</a:t>
            </a:r>
          </a:p>
          <a:p>
            <a:pPr>
              <a:lnSpc>
                <a:spcPct val="85000"/>
              </a:lnSpc>
            </a:pPr>
            <a:r>
              <a:rPr lang="en-US" altLang="zh-CN" sz="2400" dirty="0">
                <a:latin typeface="隶书" pitchFamily="49" charset="-122"/>
                <a:ea typeface="隶书" pitchFamily="49" charset="-122"/>
              </a:rPr>
              <a:t>    COSEG SEGMENT MEMORY</a:t>
            </a:r>
          </a:p>
          <a:p>
            <a:pPr>
              <a:lnSpc>
                <a:spcPct val="85000"/>
              </a:lnSpc>
            </a:pPr>
            <a:r>
              <a:rPr lang="en-US" altLang="zh-CN" sz="2400" dirty="0">
                <a:latin typeface="隶书" pitchFamily="49" charset="-122"/>
                <a:ea typeface="隶书" pitchFamily="49" charset="-122"/>
              </a:rPr>
              <a:t>        ASSUME CS:COSEG,DS:DATA</a:t>
            </a:r>
          </a:p>
          <a:p>
            <a:pPr>
              <a:lnSpc>
                <a:spcPct val="85000"/>
              </a:lnSpc>
            </a:pPr>
            <a:r>
              <a:rPr lang="en-US" altLang="zh-CN" sz="2400" dirty="0">
                <a:latin typeface="隶书" pitchFamily="49" charset="-122"/>
                <a:ea typeface="隶书" pitchFamily="49" charset="-122"/>
              </a:rPr>
              <a:t>        ASSUME </a:t>
            </a:r>
            <a:r>
              <a:rPr lang="en-US" altLang="zh-CN" sz="2400" dirty="0" err="1">
                <a:latin typeface="隶书" pitchFamily="49" charset="-122"/>
                <a:ea typeface="隶书" pitchFamily="49" charset="-122"/>
              </a:rPr>
              <a:t>SS:STACKl,ES:EXTRA</a:t>
            </a:r>
            <a:endParaRPr lang="en-US" altLang="zh-CN" sz="2400" dirty="0">
              <a:latin typeface="隶书" pitchFamily="49" charset="-122"/>
              <a:ea typeface="隶书" pitchFamily="49" charset="-122"/>
            </a:endParaRPr>
          </a:p>
          <a:p>
            <a:pPr>
              <a:lnSpc>
                <a:spcPct val="85000"/>
              </a:lnSpc>
            </a:pPr>
            <a:r>
              <a:rPr lang="en-US" altLang="zh-CN" sz="2400" dirty="0">
                <a:latin typeface="隶书" pitchFamily="49" charset="-122"/>
                <a:ea typeface="隶书" pitchFamily="49" charset="-122"/>
              </a:rPr>
              <a:t>        </a:t>
            </a:r>
            <a:r>
              <a:rPr lang="en-US" altLang="zh-CN" sz="2400" dirty="0">
                <a:solidFill>
                  <a:srgbClr val="CC3300"/>
                </a:solidFill>
                <a:latin typeface="隶书" pitchFamily="49" charset="-122"/>
                <a:ea typeface="隶书" pitchFamily="49" charset="-122"/>
              </a:rPr>
              <a:t>ORG 0100H</a:t>
            </a:r>
          </a:p>
          <a:p>
            <a:pPr>
              <a:lnSpc>
                <a:spcPct val="85000"/>
              </a:lnSpc>
            </a:pPr>
            <a:r>
              <a:rPr lang="en-US" altLang="zh-CN" sz="2400" dirty="0">
                <a:latin typeface="隶书" pitchFamily="49" charset="-122"/>
                <a:ea typeface="隶书" pitchFamily="49" charset="-122"/>
              </a:rPr>
              <a:t> START: </a:t>
            </a:r>
            <a:r>
              <a:rPr lang="en-US" altLang="zh-CN" sz="2400" dirty="0">
                <a:solidFill>
                  <a:srgbClr val="0000FF"/>
                </a:solidFill>
                <a:latin typeface="隶书" pitchFamily="49" charset="-122"/>
                <a:ea typeface="隶书" pitchFamily="49" charset="-122"/>
              </a:rPr>
              <a:t>MOV AX,DATA</a:t>
            </a:r>
          </a:p>
          <a:p>
            <a:pPr>
              <a:lnSpc>
                <a:spcPct val="85000"/>
              </a:lnSpc>
            </a:pPr>
            <a:r>
              <a:rPr lang="en-US" altLang="zh-CN" sz="2400" dirty="0">
                <a:solidFill>
                  <a:srgbClr val="0000FF"/>
                </a:solidFill>
                <a:latin typeface="隶书" pitchFamily="49" charset="-122"/>
                <a:ea typeface="隶书" pitchFamily="49" charset="-122"/>
              </a:rPr>
              <a:t>        MOV DS,AX   </a:t>
            </a:r>
            <a:r>
              <a:rPr lang="zh-CN" altLang="en-US" sz="2400" dirty="0">
                <a:solidFill>
                  <a:srgbClr val="0000FF"/>
                </a:solidFill>
                <a:latin typeface="隶书" pitchFamily="49" charset="-122"/>
                <a:ea typeface="隶书" pitchFamily="49" charset="-122"/>
              </a:rPr>
              <a:t>；为</a:t>
            </a:r>
            <a:r>
              <a:rPr lang="en-US" altLang="zh-CN" sz="2400" dirty="0">
                <a:solidFill>
                  <a:srgbClr val="0000FF"/>
                </a:solidFill>
                <a:latin typeface="隶书" pitchFamily="49" charset="-122"/>
                <a:ea typeface="隶书" pitchFamily="49" charset="-122"/>
              </a:rPr>
              <a:t>DS</a:t>
            </a:r>
            <a:r>
              <a:rPr lang="zh-CN" altLang="en-US" sz="2400" dirty="0">
                <a:solidFill>
                  <a:srgbClr val="0000FF"/>
                </a:solidFill>
                <a:latin typeface="隶书" pitchFamily="49" charset="-122"/>
                <a:ea typeface="隶书" pitchFamily="49" charset="-122"/>
              </a:rPr>
              <a:t>赋值</a:t>
            </a:r>
          </a:p>
          <a:p>
            <a:pPr>
              <a:lnSpc>
                <a:spcPct val="85000"/>
              </a:lnSpc>
            </a:pPr>
            <a:r>
              <a:rPr lang="zh-CN" altLang="en-US" sz="2400" dirty="0">
                <a:latin typeface="隶书" pitchFamily="49" charset="-122"/>
                <a:ea typeface="隶书" pitchFamily="49" charset="-122"/>
              </a:rPr>
              <a:t>            </a:t>
            </a:r>
            <a:r>
              <a:rPr lang="en-US" altLang="zh-CN" sz="2400" dirty="0">
                <a:latin typeface="Arial" charset="0"/>
                <a:ea typeface="隶书" pitchFamily="49" charset="-122"/>
              </a:rPr>
              <a:t>……</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；存放指令序列</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COSEG ENDS</a:t>
            </a:r>
          </a:p>
          <a:p>
            <a:pPr>
              <a:lnSpc>
                <a:spcPct val="85000"/>
              </a:lnSpc>
            </a:pPr>
            <a:r>
              <a:rPr lang="en-US" altLang="zh-CN" sz="2400" dirty="0">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END</a:t>
            </a:r>
            <a:r>
              <a:rPr lang="en-US" altLang="zh-CN" sz="2400" dirty="0">
                <a:latin typeface="隶书" pitchFamily="49" charset="-122"/>
                <a:ea typeface="隶书" pitchFamily="49" charset="-122"/>
              </a:rPr>
              <a:t> START   </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重新向</a:t>
            </a:r>
            <a:r>
              <a:rPr lang="en-US" altLang="zh-CN" sz="2400" dirty="0">
                <a:solidFill>
                  <a:srgbClr val="0000FF"/>
                </a:solidFill>
                <a:latin typeface="隶书" pitchFamily="49" charset="-122"/>
                <a:ea typeface="隶书" pitchFamily="49" charset="-122"/>
              </a:rPr>
              <a:t>CS:IP</a:t>
            </a:r>
            <a:r>
              <a:rPr lang="zh-CN" altLang="en-US" sz="2400" dirty="0">
                <a:solidFill>
                  <a:srgbClr val="0000FF"/>
                </a:solidFill>
                <a:latin typeface="隶书" pitchFamily="49" charset="-122"/>
                <a:ea typeface="隶书" pitchFamily="49" charset="-122"/>
              </a:rPr>
              <a:t>装载地址，指向</a:t>
            </a:r>
            <a:r>
              <a:rPr lang="en-US" altLang="zh-CN" sz="2400" dirty="0">
                <a:solidFill>
                  <a:srgbClr val="0000FF"/>
                </a:solidFill>
                <a:latin typeface="隶书" pitchFamily="49" charset="-122"/>
                <a:ea typeface="隶书" pitchFamily="49" charset="-122"/>
              </a:rPr>
              <a:t>START</a:t>
            </a:r>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ChangeArrowheads="1"/>
          </p:cNvSpPr>
          <p:nvPr/>
        </p:nvSpPr>
        <p:spPr bwMode="auto">
          <a:xfrm>
            <a:off x="468313" y="404813"/>
            <a:ext cx="8207375" cy="457200"/>
          </a:xfrm>
          <a:prstGeom prst="rect">
            <a:avLst/>
          </a:prstGeom>
          <a:noFill/>
          <a:ln w="9525">
            <a:noFill/>
            <a:miter lim="800000"/>
            <a:headEnd/>
            <a:tailEnd/>
          </a:ln>
          <a:effectLst/>
        </p:spPr>
        <p:txBody>
          <a:bodyPr>
            <a:spAutoFit/>
          </a:bodyPr>
          <a:lstStyle/>
          <a:p>
            <a:pPr>
              <a:defRPr/>
            </a:pPr>
            <a:r>
              <a:rPr lang="en-US" altLang="zh-CN" sz="2400" b="1" u="sng">
                <a:effectLst>
                  <a:outerShdw blurRad="38100" dist="38100" dir="2700000" algn="tl">
                    <a:srgbClr val="C0C0C0"/>
                  </a:outerShdw>
                </a:effectLst>
                <a:latin typeface="隶书" pitchFamily="49" charset="-122"/>
                <a:ea typeface="隶书" pitchFamily="49" charset="-122"/>
                <a:sym typeface="Wingdings" pitchFamily="2" charset="2"/>
              </a:rPr>
              <a:t></a:t>
            </a:r>
            <a:r>
              <a:rPr lang="zh-CN" altLang="en-US" sz="2400" b="1" u="sng">
                <a:effectLst>
                  <a:outerShdw blurRad="38100" dist="38100" dir="2700000" algn="tl">
                    <a:srgbClr val="C0C0C0"/>
                  </a:outerShdw>
                </a:effectLst>
                <a:latin typeface="隶书" pitchFamily="49" charset="-122"/>
                <a:ea typeface="隶书" pitchFamily="49" charset="-122"/>
              </a:rPr>
              <a:t>简化段定义伪指令</a:t>
            </a:r>
            <a:r>
              <a:rPr lang="en-US" altLang="zh-CN" sz="2400" b="1" u="sng">
                <a:effectLst>
                  <a:outerShdw blurRad="38100" dist="38100" dir="2700000" algn="tl">
                    <a:srgbClr val="C0C0C0"/>
                  </a:outerShdw>
                </a:effectLst>
                <a:latin typeface="隶书" pitchFamily="49" charset="-122"/>
                <a:ea typeface="隶书" pitchFamily="49" charset="-122"/>
              </a:rPr>
              <a:t>(</a:t>
            </a:r>
            <a:r>
              <a:rPr lang="zh-CN" altLang="en-US" sz="2400" b="1" u="sng">
                <a:effectLst>
                  <a:outerShdw blurRad="38100" dist="38100" dir="2700000" algn="tl">
                    <a:srgbClr val="C0C0C0"/>
                  </a:outerShdw>
                </a:effectLst>
                <a:latin typeface="隶书" pitchFamily="49" charset="-122"/>
                <a:ea typeface="隶书" pitchFamily="49" charset="-122"/>
              </a:rPr>
              <a:t>适用于</a:t>
            </a:r>
            <a:r>
              <a:rPr lang="en-US" altLang="zh-CN" sz="2400" b="1" u="sng">
                <a:effectLst>
                  <a:outerShdw blurRad="38100" dist="38100" dir="2700000" algn="tl">
                    <a:srgbClr val="C0C0C0"/>
                  </a:outerShdw>
                </a:effectLst>
                <a:latin typeface="隶书" pitchFamily="49" charset="-122"/>
                <a:ea typeface="隶书" pitchFamily="49" charset="-122"/>
              </a:rPr>
              <a:t>MASM5.0</a:t>
            </a:r>
            <a:r>
              <a:rPr lang="zh-CN" altLang="en-US" sz="2400" b="1" u="sng">
                <a:effectLst>
                  <a:outerShdw blurRad="38100" dist="38100" dir="2700000" algn="tl">
                    <a:srgbClr val="C0C0C0"/>
                  </a:outerShdw>
                </a:effectLst>
                <a:latin typeface="隶书" pitchFamily="49" charset="-122"/>
                <a:ea typeface="隶书" pitchFamily="49" charset="-122"/>
              </a:rPr>
              <a:t>以上</a:t>
            </a:r>
            <a:r>
              <a:rPr lang="en-US" altLang="zh-CN" sz="2400" b="1" u="sng">
                <a:effectLst>
                  <a:outerShdw blurRad="38100" dist="38100" dir="2700000" algn="tl">
                    <a:srgbClr val="C0C0C0"/>
                  </a:outerShdw>
                </a:effectLst>
                <a:latin typeface="隶书" pitchFamily="49" charset="-122"/>
                <a:ea typeface="隶书" pitchFamily="49" charset="-122"/>
              </a:rPr>
              <a:t>)</a:t>
            </a:r>
          </a:p>
        </p:txBody>
      </p:sp>
      <p:sp>
        <p:nvSpPr>
          <p:cNvPr id="504835" name="Rectangle 3"/>
          <p:cNvSpPr>
            <a:spLocks noChangeArrowheads="1"/>
          </p:cNvSpPr>
          <p:nvPr/>
        </p:nvSpPr>
        <p:spPr bwMode="auto">
          <a:xfrm>
            <a:off x="611188" y="914400"/>
            <a:ext cx="8064500" cy="5262979"/>
          </a:xfrm>
          <a:prstGeom prst="rect">
            <a:avLst/>
          </a:prstGeom>
          <a:noFill/>
          <a:ln w="9525">
            <a:noFill/>
            <a:miter lim="800000"/>
            <a:headEnd/>
            <a:tailEnd/>
          </a:ln>
          <a:effectLst/>
        </p:spPr>
        <p:txBody>
          <a:bodyPr>
            <a:spAutoFit/>
          </a:bodyPr>
          <a:lstStyle/>
          <a:p>
            <a:pPr marL="444500" indent="-444500">
              <a:defRPr/>
            </a:pPr>
            <a:r>
              <a:rPr lang="zh-CN" altLang="en-US" sz="2400" b="1" dirty="0">
                <a:effectLst>
                  <a:outerShdw blurRad="38100" dist="38100" dir="2700000" algn="tl">
                    <a:srgbClr val="C0C0C0"/>
                  </a:outerShdw>
                </a:effectLst>
                <a:latin typeface="隶书" pitchFamily="49" charset="-122"/>
                <a:ea typeface="隶书" pitchFamily="49" charset="-122"/>
              </a:rPr>
              <a:t>格式：</a:t>
            </a:r>
          </a:p>
          <a:p>
            <a:pPr marL="444500" indent="-444500">
              <a:defRPr/>
            </a:pPr>
            <a:r>
              <a:rPr lang="en-US" altLang="zh-CN" sz="2400" dirty="0">
                <a:latin typeface="隶书" pitchFamily="49" charset="-122"/>
                <a:ea typeface="隶书" pitchFamily="49" charset="-122"/>
              </a:rPr>
              <a:t>.386                  </a:t>
            </a:r>
            <a:r>
              <a:rPr lang="zh-CN" altLang="en-US" sz="2400" dirty="0">
                <a:latin typeface="隶书" pitchFamily="49" charset="-122"/>
                <a:ea typeface="隶书" pitchFamily="49" charset="-122"/>
              </a:rPr>
              <a:t>；定义处理器</a:t>
            </a:r>
          </a:p>
          <a:p>
            <a:pPr marL="444500" indent="-444500">
              <a:defRPr/>
            </a:pPr>
            <a:r>
              <a:rPr lang="en-US" altLang="zh-CN" sz="2400" dirty="0">
                <a:latin typeface="隶书" pitchFamily="49" charset="-122"/>
                <a:ea typeface="隶书" pitchFamily="49" charset="-122"/>
              </a:rPr>
              <a:t>.MODEL </a:t>
            </a:r>
            <a:r>
              <a:rPr lang="zh-CN" altLang="en-US" sz="2400" dirty="0">
                <a:latin typeface="隶书" pitchFamily="49" charset="-122"/>
                <a:ea typeface="隶书" pitchFamily="49" charset="-122"/>
              </a:rPr>
              <a:t>存储模式       ；定义存储模式</a:t>
            </a:r>
          </a:p>
          <a:p>
            <a:pPr marL="444500" indent="-444500">
              <a:defRPr/>
            </a:pPr>
            <a:r>
              <a:rPr lang="en-US" altLang="zh-CN" sz="2400" dirty="0">
                <a:latin typeface="隶书" pitchFamily="49" charset="-122"/>
                <a:ea typeface="隶书" pitchFamily="49" charset="-122"/>
              </a:rPr>
              <a:t>.CODE [</a:t>
            </a:r>
            <a:r>
              <a:rPr lang="zh-CN" altLang="en-US" sz="2400" dirty="0">
                <a:latin typeface="隶书" pitchFamily="49" charset="-122"/>
                <a:ea typeface="隶书" pitchFamily="49" charset="-122"/>
              </a:rPr>
              <a:t>段名</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；定义代码段</a:t>
            </a:r>
          </a:p>
          <a:p>
            <a:pPr marL="444500" indent="-444500">
              <a:defRPr/>
            </a:pPr>
            <a:r>
              <a:rPr lang="en-US" altLang="zh-CN" sz="2400" dirty="0">
                <a:latin typeface="隶书" pitchFamily="49" charset="-122"/>
                <a:ea typeface="隶书" pitchFamily="49" charset="-122"/>
              </a:rPr>
              <a:t>.DATA [</a:t>
            </a:r>
            <a:r>
              <a:rPr lang="zh-CN" altLang="en-US" sz="2400" dirty="0">
                <a:latin typeface="隶书" pitchFamily="49" charset="-122"/>
                <a:ea typeface="隶书" pitchFamily="49" charset="-122"/>
              </a:rPr>
              <a:t>段名</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；定义数据段</a:t>
            </a:r>
          </a:p>
          <a:p>
            <a:pPr marL="444500" indent="-444500">
              <a:defRPr/>
            </a:pPr>
            <a:r>
              <a:rPr lang="en-US" altLang="zh-CN" sz="2400" dirty="0">
                <a:latin typeface="隶书" pitchFamily="49" charset="-122"/>
                <a:ea typeface="隶书" pitchFamily="49" charset="-122"/>
              </a:rPr>
              <a:t>.STACK [</a:t>
            </a:r>
            <a:r>
              <a:rPr lang="zh-CN" altLang="en-US" sz="2400" dirty="0">
                <a:latin typeface="隶书" pitchFamily="49" charset="-122"/>
                <a:ea typeface="隶书" pitchFamily="49" charset="-122"/>
              </a:rPr>
              <a:t>数值</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；定义堆栈段及其容量</a:t>
            </a:r>
          </a:p>
          <a:p>
            <a:pPr marL="444500" indent="-444500">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en-US" altLang="zh-CN" sz="2400" b="1" dirty="0">
                <a:effectLst>
                  <a:outerShdw blurRad="38100" dist="38100" dir="2700000" algn="tl">
                    <a:srgbClr val="C0C0C0"/>
                  </a:outerShdw>
                </a:effectLst>
                <a:latin typeface="隶书" pitchFamily="49" charset="-122"/>
                <a:ea typeface="隶书" pitchFamily="49" charset="-122"/>
              </a:rPr>
              <a:t>:</a:t>
            </a:r>
          </a:p>
          <a:p>
            <a:pPr marL="444500" indent="-444500">
              <a:defRPr/>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、简化段定义中存储模式定义不能缺省</a:t>
            </a:r>
          </a:p>
          <a:p>
            <a:pPr marL="444500" indent="-444500">
              <a:defRPr/>
            </a:pP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、存储模式可选</a:t>
            </a:r>
            <a:r>
              <a:rPr lang="en-US" altLang="zh-CN" sz="2400" dirty="0">
                <a:latin typeface="隶书" pitchFamily="49" charset="-122"/>
                <a:ea typeface="隶书" pitchFamily="49" charset="-122"/>
              </a:rPr>
              <a:t>SMALL</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MEDIUM</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COMPACT</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LARGE</a:t>
            </a:r>
            <a:r>
              <a:rPr lang="zh-CN" altLang="en-US" sz="2400" dirty="0">
                <a:latin typeface="隶书" pitchFamily="49" charset="-122"/>
                <a:ea typeface="隶书" pitchFamily="49" charset="-122"/>
              </a:rPr>
              <a:t>等</a:t>
            </a:r>
          </a:p>
          <a:p>
            <a:pPr marL="444500" indent="-444500">
              <a:defRPr/>
            </a:pP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、定义代码段缺省段名时，如</a:t>
            </a:r>
            <a:r>
              <a:rPr lang="en-US" altLang="zh-CN" sz="2400" dirty="0">
                <a:latin typeface="隶书" pitchFamily="49" charset="-122"/>
                <a:ea typeface="隶书" pitchFamily="49" charset="-122"/>
              </a:rPr>
              <a:t>.MODEL</a:t>
            </a:r>
            <a:r>
              <a:rPr lang="zh-CN" altLang="en-US" sz="2400" dirty="0">
                <a:latin typeface="隶书" pitchFamily="49" charset="-122"/>
                <a:ea typeface="隶书" pitchFamily="49" charset="-122"/>
              </a:rPr>
              <a:t>为</a:t>
            </a:r>
            <a:r>
              <a:rPr lang="en-US" altLang="zh-CN" sz="2400" dirty="0">
                <a:latin typeface="隶书" pitchFamily="49" charset="-122"/>
                <a:ea typeface="隶书" pitchFamily="49" charset="-122"/>
              </a:rPr>
              <a:t>TINY</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SMALL</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COMPACT</a:t>
            </a:r>
            <a:r>
              <a:rPr lang="zh-CN" altLang="en-US" sz="2400" dirty="0">
                <a:latin typeface="隶书" pitchFamily="49" charset="-122"/>
                <a:ea typeface="隶书" pitchFamily="49" charset="-122"/>
              </a:rPr>
              <a:t>，默认段名为</a:t>
            </a:r>
            <a:r>
              <a:rPr lang="en-US" altLang="zh-CN" sz="2400" dirty="0">
                <a:latin typeface="隶书" pitchFamily="49" charset="-122"/>
                <a:ea typeface="隶书" pitchFamily="49" charset="-122"/>
              </a:rPr>
              <a:t>_TEXE</a:t>
            </a:r>
            <a:r>
              <a:rPr lang="zh-CN" altLang="en-US" sz="2400" dirty="0">
                <a:latin typeface="隶书" pitchFamily="49" charset="-122"/>
                <a:ea typeface="隶书" pitchFamily="49" charset="-122"/>
              </a:rPr>
              <a:t>。</a:t>
            </a:r>
          </a:p>
          <a:p>
            <a:pPr marL="444500" indent="-444500">
              <a:defRPr/>
            </a:pP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、定义数据段缺省段名时，默认段名为</a:t>
            </a:r>
            <a:r>
              <a:rPr lang="en-US" altLang="zh-CN" sz="2400" dirty="0">
                <a:latin typeface="隶书" pitchFamily="49" charset="-122"/>
                <a:ea typeface="隶书" pitchFamily="49" charset="-122"/>
              </a:rPr>
              <a:t>_DATA</a:t>
            </a:r>
          </a:p>
          <a:p>
            <a:pPr marL="444500" indent="-444500">
              <a:defRPr/>
            </a:pPr>
            <a:r>
              <a:rPr lang="en-US" altLang="zh-CN" sz="2400" dirty="0">
                <a:latin typeface="隶书" pitchFamily="49" charset="-122"/>
                <a:ea typeface="隶书" pitchFamily="49" charset="-122"/>
              </a:rPr>
              <a:t>5</a:t>
            </a:r>
            <a:r>
              <a:rPr lang="zh-CN" altLang="en-US" sz="2400" dirty="0">
                <a:latin typeface="隶书" pitchFamily="49" charset="-122"/>
                <a:ea typeface="隶书" pitchFamily="49" charset="-122"/>
              </a:rPr>
              <a:t>、</a:t>
            </a:r>
            <a:r>
              <a:rPr lang="zh-CN" altLang="en-US" sz="2400" dirty="0" smtClean="0">
                <a:latin typeface="隶书" pitchFamily="49" charset="-122"/>
                <a:ea typeface="隶书" pitchFamily="49" charset="-122"/>
              </a:rPr>
              <a:t>定义堆栈段</a:t>
            </a:r>
            <a:r>
              <a:rPr lang="zh-CN" altLang="en-US" sz="2400" dirty="0">
                <a:latin typeface="隶书" pitchFamily="49" charset="-122"/>
                <a:ea typeface="隶书" pitchFamily="49" charset="-122"/>
              </a:rPr>
              <a:t>及其容量，自动为</a:t>
            </a:r>
            <a:r>
              <a:rPr lang="en-US" altLang="zh-CN" sz="2400" dirty="0">
                <a:latin typeface="隶书" pitchFamily="49" charset="-122"/>
                <a:ea typeface="隶书" pitchFamily="49" charset="-122"/>
              </a:rPr>
              <a:t>SS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SP</a:t>
            </a:r>
            <a:r>
              <a:rPr lang="zh-CN" altLang="en-US" sz="2400" dirty="0">
                <a:latin typeface="隶书" pitchFamily="49" charset="-122"/>
                <a:ea typeface="隶书" pitchFamily="49" charset="-122"/>
              </a:rPr>
              <a:t>设定初值，若数值缺省则其容量为</a:t>
            </a:r>
            <a:r>
              <a:rPr lang="en-US" altLang="zh-CN" sz="2400" dirty="0">
                <a:latin typeface="隶书" pitchFamily="49" charset="-122"/>
                <a:ea typeface="隶书" pitchFamily="49" charset="-122"/>
              </a:rPr>
              <a:t>1024Byte</a:t>
            </a:r>
            <a:r>
              <a:rPr lang="zh-CN" altLang="en-US" sz="2400" dirty="0">
                <a:latin typeface="隶书" pitchFamily="49" charset="-122"/>
                <a:ea typeface="隶书" pitchFamily="49" charset="-122"/>
              </a:rPr>
              <a:t>。</a:t>
            </a:r>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11188" y="225425"/>
            <a:ext cx="8208962" cy="5021263"/>
          </a:xfrm>
          <a:prstGeom prst="rect">
            <a:avLst/>
          </a:prstGeom>
          <a:noFill/>
          <a:ln w="9525">
            <a:noFill/>
            <a:miter lim="800000"/>
            <a:headEnd/>
            <a:tailEnd/>
          </a:ln>
        </p:spPr>
        <p:txBody>
          <a:bodyPr>
            <a:spAutoFit/>
          </a:bodyPr>
          <a:lstStyle/>
          <a:p>
            <a:pPr>
              <a:lnSpc>
                <a:spcPct val="90000"/>
              </a:lnSpc>
            </a:pPr>
            <a:r>
              <a:rPr lang="zh-CN" altLang="en-US" sz="2400">
                <a:latin typeface="隶书" pitchFamily="49" charset="-122"/>
                <a:ea typeface="隶书" pitchFamily="49" charset="-122"/>
              </a:rPr>
              <a:t>例：简化段定义</a:t>
            </a:r>
          </a:p>
          <a:p>
            <a:pPr>
              <a:lnSpc>
                <a:spcPct val="90000"/>
              </a:lnSpc>
            </a:pPr>
            <a:r>
              <a:rPr lang="en-US" altLang="zh-CN" sz="2400">
                <a:latin typeface="隶书" pitchFamily="49" charset="-122"/>
                <a:ea typeface="隶书" pitchFamily="49" charset="-122"/>
              </a:rPr>
              <a:t>.386               </a:t>
            </a:r>
            <a:r>
              <a:rPr lang="zh-CN" altLang="en-US" sz="2400">
                <a:latin typeface="隶书" pitchFamily="49" charset="-122"/>
                <a:ea typeface="隶书" pitchFamily="49" charset="-122"/>
              </a:rPr>
              <a:t>；定义处理器</a:t>
            </a:r>
          </a:p>
          <a:p>
            <a:pPr>
              <a:lnSpc>
                <a:spcPct val="90000"/>
              </a:lnSpc>
            </a:pPr>
            <a:r>
              <a:rPr lang="en-US" altLang="zh-CN" sz="2400">
                <a:latin typeface="隶书" pitchFamily="49" charset="-122"/>
                <a:ea typeface="隶书" pitchFamily="49" charset="-122"/>
              </a:rPr>
              <a:t>.MODEL SMALL       </a:t>
            </a:r>
            <a:r>
              <a:rPr lang="zh-CN" altLang="en-US" sz="2400">
                <a:latin typeface="隶书" pitchFamily="49" charset="-122"/>
                <a:ea typeface="隶书" pitchFamily="49" charset="-122"/>
              </a:rPr>
              <a:t>；定义为最小存储模式</a:t>
            </a:r>
          </a:p>
          <a:p>
            <a:pPr>
              <a:lnSpc>
                <a:spcPct val="90000"/>
              </a:lnSpc>
            </a:pPr>
            <a:r>
              <a:rPr lang="en-US" altLang="zh-CN" sz="2400">
                <a:latin typeface="隶书" pitchFamily="49" charset="-122"/>
                <a:ea typeface="隶书" pitchFamily="49" charset="-122"/>
              </a:rPr>
              <a:t>.STACK 40H         </a:t>
            </a:r>
            <a:r>
              <a:rPr lang="zh-CN" altLang="en-US" sz="2400">
                <a:latin typeface="隶书" pitchFamily="49" charset="-122"/>
                <a:ea typeface="隶书" pitchFamily="49" charset="-122"/>
              </a:rPr>
              <a:t>；定义堆栈及长度为</a:t>
            </a:r>
            <a:r>
              <a:rPr lang="en-US" altLang="zh-CN" sz="2400">
                <a:latin typeface="隶书" pitchFamily="49" charset="-122"/>
                <a:ea typeface="隶书" pitchFamily="49" charset="-122"/>
              </a:rPr>
              <a:t>64</a:t>
            </a:r>
            <a:r>
              <a:rPr lang="zh-CN" altLang="en-US" sz="2400">
                <a:latin typeface="隶书" pitchFamily="49" charset="-122"/>
                <a:ea typeface="隶书" pitchFamily="49" charset="-122"/>
              </a:rPr>
              <a:t>字节</a:t>
            </a:r>
          </a:p>
          <a:p>
            <a:pPr>
              <a:lnSpc>
                <a:spcPct val="90000"/>
              </a:lnSpc>
            </a:pPr>
            <a:r>
              <a:rPr lang="en-US" altLang="zh-CN" sz="2400">
                <a:latin typeface="隶书" pitchFamily="49" charset="-122"/>
                <a:ea typeface="隶书" pitchFamily="49" charset="-122"/>
              </a:rPr>
              <a:t>.DATA              </a:t>
            </a:r>
            <a:r>
              <a:rPr lang="zh-CN" altLang="en-US" sz="2400">
                <a:latin typeface="隶书" pitchFamily="49" charset="-122"/>
                <a:ea typeface="隶书" pitchFamily="49" charset="-122"/>
              </a:rPr>
              <a:t>；定义数据段</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DA1 DB 3FH,2AH,C3H</a:t>
            </a:r>
            <a:r>
              <a:rPr lang="zh-CN" altLang="en-US" sz="2400">
                <a:latin typeface="隶书" pitchFamily="49" charset="-122"/>
                <a:ea typeface="隶书" pitchFamily="49" charset="-122"/>
              </a:rPr>
              <a:t>；具体数据定义</a:t>
            </a:r>
          </a:p>
          <a:p>
            <a:pPr>
              <a:lnSpc>
                <a:spcPct val="90000"/>
              </a:lnSpc>
            </a:pPr>
            <a:r>
              <a:rPr lang="en-US" altLang="zh-CN" sz="2400">
                <a:latin typeface="隶书" pitchFamily="49" charset="-122"/>
                <a:ea typeface="隶书" pitchFamily="49" charset="-122"/>
              </a:rPr>
              <a:t>.CODE              </a:t>
            </a:r>
            <a:r>
              <a:rPr lang="zh-CN" altLang="en-US" sz="2400">
                <a:latin typeface="隶书" pitchFamily="49" charset="-122"/>
                <a:ea typeface="隶书" pitchFamily="49" charset="-122"/>
              </a:rPr>
              <a:t>；定义代码段</a:t>
            </a:r>
          </a:p>
          <a:p>
            <a:pPr>
              <a:lnSpc>
                <a:spcPct val="90000"/>
              </a:lnSpc>
            </a:pPr>
            <a:r>
              <a:rPr lang="zh-CN" altLang="en-US"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MAIN PROC FAR</a:t>
            </a:r>
            <a:r>
              <a:rPr lang="en-US" altLang="zh-CN" sz="2400">
                <a:latin typeface="隶书" pitchFamily="49" charset="-122"/>
                <a:ea typeface="隶书" pitchFamily="49" charset="-122"/>
              </a:rPr>
              <a:t>   </a:t>
            </a:r>
            <a:r>
              <a:rPr lang="zh-CN" altLang="en-US" sz="2400">
                <a:latin typeface="隶书" pitchFamily="49" charset="-122"/>
                <a:ea typeface="隶书" pitchFamily="49" charset="-122"/>
              </a:rPr>
              <a:t>；过程</a:t>
            </a:r>
            <a:r>
              <a:rPr lang="en-US" altLang="zh-CN" sz="2400">
                <a:latin typeface="隶书" pitchFamily="49" charset="-122"/>
                <a:ea typeface="隶书" pitchFamily="49" charset="-122"/>
              </a:rPr>
              <a:t>MAIN</a:t>
            </a:r>
            <a:r>
              <a:rPr lang="zh-CN" altLang="en-US" sz="2400">
                <a:latin typeface="隶书" pitchFamily="49" charset="-122"/>
                <a:ea typeface="隶书" pitchFamily="49" charset="-122"/>
              </a:rPr>
              <a:t>开始</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MOV AX</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@DATA</a:t>
            </a:r>
          </a:p>
          <a:p>
            <a:pPr>
              <a:lnSpc>
                <a:spcPct val="90000"/>
              </a:lnSpc>
            </a:pPr>
            <a:r>
              <a:rPr lang="en-US" altLang="zh-CN" sz="2400">
                <a:latin typeface="隶书" pitchFamily="49" charset="-122"/>
                <a:ea typeface="隶书" pitchFamily="49" charset="-122"/>
              </a:rPr>
              <a:t>     MOV DS</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AX    </a:t>
            </a:r>
            <a:r>
              <a:rPr lang="zh-CN" altLang="en-US" sz="2400">
                <a:latin typeface="隶书" pitchFamily="49" charset="-122"/>
                <a:ea typeface="隶书" pitchFamily="49" charset="-122"/>
              </a:rPr>
              <a:t>；定义数据段</a:t>
            </a:r>
            <a:r>
              <a:rPr lang="en-US" altLang="zh-CN" sz="2400">
                <a:latin typeface="隶书" pitchFamily="49" charset="-122"/>
                <a:ea typeface="隶书" pitchFamily="49" charset="-122"/>
              </a:rPr>
              <a:t>DATA</a:t>
            </a:r>
            <a:r>
              <a:rPr lang="zh-CN" altLang="en-US" sz="2400">
                <a:latin typeface="隶书" pitchFamily="49" charset="-122"/>
                <a:ea typeface="隶书" pitchFamily="49" charset="-122"/>
              </a:rPr>
              <a:t>为当前段</a:t>
            </a:r>
          </a:p>
          <a:p>
            <a:pPr>
              <a:lnSpc>
                <a:spcPct val="90000"/>
              </a:lnSpc>
            </a:pPr>
            <a:r>
              <a:rPr lang="zh-CN" altLang="en-US" sz="2400">
                <a:latin typeface="隶书" pitchFamily="49" charset="-122"/>
                <a:ea typeface="隶书" pitchFamily="49" charset="-122"/>
              </a:rPr>
              <a:t>   </a:t>
            </a:r>
            <a:r>
              <a:rPr lang="en-US" altLang="zh-CN" sz="2400">
                <a:latin typeface="Arial" charset="0"/>
                <a:ea typeface="隶书" pitchFamily="49" charset="-122"/>
              </a:rPr>
              <a:t>……</a:t>
            </a:r>
            <a:endParaRPr lang="en-US" altLang="zh-CN" sz="2400">
              <a:latin typeface="隶书" pitchFamily="49" charset="-122"/>
              <a:ea typeface="隶书" pitchFamily="49" charset="-122"/>
            </a:endParaRPr>
          </a:p>
          <a:p>
            <a:pPr>
              <a:lnSpc>
                <a:spcPct val="90000"/>
              </a:lnSpc>
            </a:pPr>
            <a:r>
              <a:rPr lang="en-US" altLang="zh-CN" sz="2400">
                <a:latin typeface="隶书" pitchFamily="49" charset="-122"/>
                <a:ea typeface="隶书" pitchFamily="49" charset="-122"/>
              </a:rPr>
              <a:t>.EXIT              </a:t>
            </a:r>
            <a:r>
              <a:rPr lang="zh-CN" altLang="en-US" sz="2400">
                <a:latin typeface="隶书" pitchFamily="49" charset="-122"/>
                <a:ea typeface="隶书" pitchFamily="49" charset="-122"/>
              </a:rPr>
              <a:t>；程序结束，返回</a:t>
            </a:r>
            <a:r>
              <a:rPr lang="en-US" altLang="zh-CN" sz="2400">
                <a:latin typeface="隶书" pitchFamily="49" charset="-122"/>
                <a:ea typeface="隶书" pitchFamily="49" charset="-122"/>
              </a:rPr>
              <a:t>DOS(</a:t>
            </a:r>
            <a:r>
              <a:rPr lang="zh-CN" altLang="en-US" sz="2400">
                <a:latin typeface="隶书" pitchFamily="49" charset="-122"/>
                <a:ea typeface="隶书" pitchFamily="49" charset="-122"/>
              </a:rPr>
              <a:t>取代</a:t>
            </a:r>
            <a:r>
              <a:rPr lang="en-US" altLang="zh-CN" sz="2400">
                <a:latin typeface="隶书" pitchFamily="49" charset="-122"/>
                <a:ea typeface="隶书" pitchFamily="49" charset="-122"/>
              </a:rPr>
              <a:t>MOV AH</a:t>
            </a:r>
            <a:r>
              <a:rPr lang="zh-CN" altLang="en-US" sz="2400">
                <a:latin typeface="隶书" pitchFamily="49" charset="-122"/>
                <a:ea typeface="隶书" pitchFamily="49" charset="-122"/>
              </a:rPr>
              <a:t>，</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4CH</a:t>
            </a:r>
            <a:r>
              <a:rPr lang="zh-CN" altLang="en-US" sz="2400">
                <a:latin typeface="隶书" pitchFamily="49" charset="-122"/>
                <a:ea typeface="隶书" pitchFamily="49" charset="-122"/>
              </a:rPr>
              <a:t>和</a:t>
            </a:r>
            <a:r>
              <a:rPr lang="en-US" altLang="zh-CN" sz="2400">
                <a:latin typeface="隶书" pitchFamily="49" charset="-122"/>
                <a:ea typeface="隶书" pitchFamily="49" charset="-122"/>
              </a:rPr>
              <a:t>INT 21H</a:t>
            </a:r>
            <a:r>
              <a:rPr lang="zh-CN" altLang="en-US" sz="2400">
                <a:latin typeface="隶书" pitchFamily="49" charset="-122"/>
                <a:ea typeface="隶书" pitchFamily="49" charset="-122"/>
              </a:rPr>
              <a:t>指令</a:t>
            </a:r>
            <a:r>
              <a:rPr lang="en-US" altLang="zh-CN" sz="2400">
                <a:latin typeface="隶书" pitchFamily="49" charset="-122"/>
                <a:ea typeface="隶书" pitchFamily="49" charset="-122"/>
              </a:rPr>
              <a:t>)</a:t>
            </a:r>
          </a:p>
          <a:p>
            <a:pPr>
              <a:lnSpc>
                <a:spcPct val="90000"/>
              </a:lnSpc>
            </a:pPr>
            <a:r>
              <a:rPr lang="en-US" altLang="zh-CN"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MAIN ENDP</a:t>
            </a:r>
            <a:r>
              <a:rPr lang="en-US" altLang="zh-CN" sz="2400">
                <a:latin typeface="隶书" pitchFamily="49" charset="-122"/>
                <a:ea typeface="隶书" pitchFamily="49" charset="-122"/>
              </a:rPr>
              <a:t>       </a:t>
            </a:r>
            <a:r>
              <a:rPr lang="zh-CN" altLang="en-US" sz="2400">
                <a:latin typeface="隶书" pitchFamily="49" charset="-122"/>
                <a:ea typeface="隶书" pitchFamily="49" charset="-122"/>
              </a:rPr>
              <a:t>；过程</a:t>
            </a:r>
            <a:r>
              <a:rPr lang="en-US" altLang="zh-CN" sz="2400">
                <a:latin typeface="隶书" pitchFamily="49" charset="-122"/>
                <a:ea typeface="隶书" pitchFamily="49" charset="-122"/>
              </a:rPr>
              <a:t>MAIN</a:t>
            </a:r>
            <a:r>
              <a:rPr lang="zh-CN" altLang="en-US" sz="2400">
                <a:latin typeface="隶书" pitchFamily="49" charset="-122"/>
                <a:ea typeface="隶书" pitchFamily="49" charset="-122"/>
              </a:rPr>
              <a:t>结束</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END MAIN    </a:t>
            </a:r>
            <a:r>
              <a:rPr lang="zh-CN" altLang="en-US" sz="2400">
                <a:latin typeface="隶书" pitchFamily="49" charset="-122"/>
                <a:ea typeface="隶书" pitchFamily="49" charset="-122"/>
              </a:rPr>
              <a:t>；整个程序结束</a:t>
            </a:r>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711" name="Rectangle 15"/>
          <p:cNvSpPr>
            <a:spLocks noChangeArrowheads="1"/>
          </p:cNvSpPr>
          <p:nvPr/>
        </p:nvSpPr>
        <p:spPr bwMode="auto">
          <a:xfrm>
            <a:off x="395288" y="188913"/>
            <a:ext cx="6188075" cy="576262"/>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4.</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数据</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定义伪指令</a:t>
            </a:r>
          </a:p>
        </p:txBody>
      </p:sp>
      <p:sp>
        <p:nvSpPr>
          <p:cNvPr id="413712" name="Rectangle 16"/>
          <p:cNvSpPr>
            <a:spLocks noChangeArrowheads="1"/>
          </p:cNvSpPr>
          <p:nvPr/>
        </p:nvSpPr>
        <p:spPr bwMode="auto">
          <a:xfrm>
            <a:off x="684213" y="836613"/>
            <a:ext cx="7991475" cy="5743111"/>
          </a:xfrm>
          <a:prstGeom prst="rect">
            <a:avLst/>
          </a:prstGeom>
          <a:noFill/>
          <a:ln w="9525">
            <a:noFill/>
            <a:miter lim="800000"/>
            <a:headEnd/>
            <a:tailEnd/>
          </a:ln>
          <a:effectLst/>
        </p:spPr>
        <p:txBody>
          <a:bodyPr wrap="square">
            <a:spAutoFit/>
          </a:bodyPr>
          <a:lstStyle/>
          <a:p>
            <a:pPr marL="1260475" indent="-1260475">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符号名</a:t>
            </a:r>
            <a:r>
              <a:rPr lang="en-US" altLang="zh-CN" sz="2400" dirty="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DB/DW/DD/DF/DQ/DT</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初值序列</a:t>
            </a:r>
          </a:p>
          <a:p>
            <a:pPr marL="1260475" indent="-1260475">
              <a:lnSpc>
                <a:spcPct val="90000"/>
              </a:lnSpc>
              <a:buClr>
                <a:schemeClr val="accent1"/>
              </a:buClr>
              <a:buSzPct val="85000"/>
              <a:buFont typeface="Wingdings" pitchFamily="2" charset="2"/>
              <a:buNone/>
              <a:defRPr/>
            </a:pPr>
            <a:endParaRPr lang="en-US" altLang="zh-CN" sz="2400" b="1" dirty="0" smtClean="0">
              <a:effectLst>
                <a:outerShdw blurRad="38100" dist="38100" dir="2700000" algn="tl">
                  <a:srgbClr val="C0C0C0"/>
                </a:outerShdw>
              </a:effectLst>
              <a:latin typeface="隶书" pitchFamily="49" charset="-122"/>
              <a:ea typeface="隶书" pitchFamily="49" charset="-122"/>
            </a:endParaRPr>
          </a:p>
          <a:p>
            <a:pPr marL="901700" indent="-901700">
              <a:lnSpc>
                <a:spcPct val="90000"/>
              </a:lnSpc>
              <a:buClr>
                <a:schemeClr val="accent1"/>
              </a:buClr>
              <a:buSzPct val="85000"/>
              <a:buFont typeface="Wingdings" pitchFamily="2" charset="2"/>
              <a:buNone/>
              <a:defRPr/>
            </a:pPr>
            <a:r>
              <a:rPr lang="zh-CN" altLang="en-US" sz="2400" b="1" dirty="0" smtClean="0">
                <a:effectLst>
                  <a:outerShdw blurRad="38100" dist="38100" dir="2700000" algn="tl">
                    <a:srgbClr val="C0C0C0"/>
                  </a:outerShdw>
                </a:effectLst>
                <a:latin typeface="隶书" pitchFamily="49" charset="-122"/>
                <a:ea typeface="隶书" pitchFamily="49" charset="-122"/>
              </a:rPr>
              <a:t>功能</a:t>
            </a:r>
            <a:r>
              <a:rPr lang="zh-CN" altLang="en-US" sz="2400" b="1" dirty="0">
                <a:effectLst>
                  <a:outerShdw blurRad="38100" dist="38100" dir="2700000" algn="tl">
                    <a:srgbClr val="C0C0C0"/>
                  </a:outerShdw>
                </a:effectLst>
                <a:latin typeface="隶书" pitchFamily="49" charset="-122"/>
                <a:ea typeface="隶书" pitchFamily="49" charset="-122"/>
              </a:rPr>
              <a:t>：</a:t>
            </a:r>
            <a:r>
              <a:rPr lang="zh-CN" altLang="en-US" sz="2400" dirty="0">
                <a:latin typeface="隶书" pitchFamily="49" charset="-122"/>
                <a:ea typeface="隶书" pitchFamily="49" charset="-122"/>
              </a:rPr>
              <a:t>为数据项分配一个或多个</a:t>
            </a:r>
            <a:r>
              <a:rPr lang="zh-CN" altLang="en-US" sz="2400" dirty="0">
                <a:solidFill>
                  <a:srgbClr val="0000FF"/>
                </a:solidFill>
                <a:latin typeface="隶书" pitchFamily="49" charset="-122"/>
                <a:ea typeface="隶书" pitchFamily="49" charset="-122"/>
              </a:rPr>
              <a:t>字节</a:t>
            </a:r>
            <a:r>
              <a:rPr lang="en-US" altLang="zh-CN" sz="2400" dirty="0">
                <a:solidFill>
                  <a:srgbClr val="0000FF"/>
                </a:solidFill>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字</a:t>
            </a:r>
            <a:r>
              <a:rPr lang="en-US" altLang="zh-CN" sz="2400" dirty="0">
                <a:solidFill>
                  <a:srgbClr val="0000FF"/>
                </a:solidFill>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双字</a:t>
            </a:r>
            <a:r>
              <a:rPr lang="en-US" altLang="zh-CN" sz="2400" dirty="0">
                <a:solidFill>
                  <a:srgbClr val="0000FF"/>
                </a:solidFill>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长字</a:t>
            </a:r>
            <a:r>
              <a:rPr lang="en-US" altLang="zh-CN" sz="2400" dirty="0">
                <a:solidFill>
                  <a:srgbClr val="0000FF"/>
                </a:solidFill>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四字</a:t>
            </a:r>
            <a:r>
              <a:rPr lang="en-US" altLang="zh-CN" sz="2400" dirty="0">
                <a:solidFill>
                  <a:srgbClr val="0000FF"/>
                </a:solidFill>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十</a:t>
            </a:r>
            <a:r>
              <a:rPr lang="zh-CN" altLang="en-US" sz="2400" dirty="0" smtClean="0">
                <a:solidFill>
                  <a:srgbClr val="0000FF"/>
                </a:solidFill>
                <a:latin typeface="隶书" pitchFamily="49" charset="-122"/>
                <a:ea typeface="隶书" pitchFamily="49" charset="-122"/>
              </a:rPr>
              <a:t>字节</a:t>
            </a:r>
            <a:r>
              <a:rPr lang="zh-CN" altLang="en-US" sz="2400" dirty="0" smtClean="0">
                <a:latin typeface="隶书" pitchFamily="49" charset="-122"/>
                <a:ea typeface="隶书" pitchFamily="49" charset="-122"/>
              </a:rPr>
              <a:t>存储空间</a:t>
            </a:r>
            <a:r>
              <a:rPr lang="zh-CN" altLang="en-US" sz="2400" dirty="0">
                <a:latin typeface="隶书" pitchFamily="49" charset="-122"/>
                <a:ea typeface="隶书" pitchFamily="49" charset="-122"/>
              </a:rPr>
              <a:t>并预置初值，用一个符号名与之相联系。</a:t>
            </a:r>
          </a:p>
          <a:p>
            <a:pPr marL="1260475" indent="-1260475">
              <a:lnSpc>
                <a:spcPct val="90000"/>
              </a:lnSpc>
              <a:buClr>
                <a:schemeClr val="accent1"/>
              </a:buClr>
              <a:buSzPct val="85000"/>
              <a:buFont typeface="Wingdings" pitchFamily="2" charset="2"/>
              <a:buNone/>
              <a:defRPr/>
            </a:pPr>
            <a:endParaRPr lang="en-US" altLang="zh-CN" sz="2400" b="1" dirty="0" smtClean="0">
              <a:effectLst>
                <a:outerShdw blurRad="38100" dist="38100" dir="2700000" algn="tl">
                  <a:srgbClr val="C0C0C0"/>
                </a:outerShdw>
              </a:effectLst>
              <a:latin typeface="隶书" pitchFamily="49" charset="-122"/>
              <a:ea typeface="隶书" pitchFamily="49" charset="-122"/>
            </a:endParaRPr>
          </a:p>
          <a:p>
            <a:pPr marL="1260475" indent="-1260475">
              <a:lnSpc>
                <a:spcPct val="90000"/>
              </a:lnSpc>
              <a:buClr>
                <a:schemeClr val="accent1"/>
              </a:buClr>
              <a:buSzPct val="85000"/>
              <a:buFont typeface="Wingdings" pitchFamily="2" charset="2"/>
              <a:buNone/>
              <a:defRPr/>
            </a:pPr>
            <a:r>
              <a:rPr lang="zh-CN" altLang="en-US" sz="2400" b="1" dirty="0" smtClean="0">
                <a:effectLst>
                  <a:outerShdw blurRad="38100" dist="38100" dir="2700000" algn="tl">
                    <a:srgbClr val="C0C0C0"/>
                  </a:outerShdw>
                </a:effectLst>
                <a:latin typeface="隶书" pitchFamily="49" charset="-122"/>
                <a:ea typeface="隶书" pitchFamily="49" charset="-122"/>
              </a:rPr>
              <a:t>说明</a:t>
            </a:r>
            <a:r>
              <a:rPr lang="zh-CN" altLang="en-US" sz="2400" b="1" dirty="0">
                <a:effectLst>
                  <a:outerShdw blurRad="38100" dist="38100" dir="2700000" algn="tl">
                    <a:srgbClr val="C0C0C0"/>
                  </a:outerShdw>
                </a:effectLst>
                <a:latin typeface="隶书" pitchFamily="49" charset="-122"/>
                <a:ea typeface="隶书" pitchFamily="49" charset="-122"/>
              </a:rPr>
              <a:t>：</a:t>
            </a:r>
            <a:r>
              <a:rPr lang="zh-CN" altLang="en-US" sz="2400" dirty="0">
                <a:latin typeface="隶书" pitchFamily="49" charset="-122"/>
                <a:ea typeface="隶书" pitchFamily="49" charset="-122"/>
                <a:sym typeface="Wingdings" pitchFamily="2" charset="2"/>
              </a:rPr>
              <a:t></a:t>
            </a:r>
            <a:r>
              <a:rPr lang="zh-CN" altLang="en-US" sz="2400" dirty="0">
                <a:latin typeface="隶书" pitchFamily="49" charset="-122"/>
                <a:ea typeface="隶书" pitchFamily="49" charset="-122"/>
              </a:rPr>
              <a:t>与数据项相联系的符号</a:t>
            </a:r>
            <a:r>
              <a:rPr lang="zh-CN" altLang="en-US" sz="2400" dirty="0" smtClean="0">
                <a:latin typeface="隶书" pitchFamily="49" charset="-122"/>
                <a:ea typeface="隶书" pitchFamily="49" charset="-122"/>
              </a:rPr>
              <a:t>名为</a:t>
            </a:r>
            <a:r>
              <a:rPr lang="zh-CN" altLang="en-US" sz="2400" dirty="0">
                <a:solidFill>
                  <a:srgbClr val="0000FF"/>
                </a:solidFill>
                <a:latin typeface="隶书" pitchFamily="49" charset="-122"/>
                <a:ea typeface="隶书" pitchFamily="49" charset="-122"/>
              </a:rPr>
              <a:t>变量</a:t>
            </a:r>
            <a:r>
              <a:rPr lang="zh-CN" altLang="en-US" sz="2400" dirty="0">
                <a:latin typeface="隶书" pitchFamily="49" charset="-122"/>
                <a:ea typeface="隶书" pitchFamily="49" charset="-122"/>
              </a:rPr>
              <a:t>。变量有三个属性：</a:t>
            </a:r>
            <a:r>
              <a:rPr lang="zh-CN" altLang="en-US" sz="2400" dirty="0">
                <a:solidFill>
                  <a:srgbClr val="0000FF"/>
                </a:solidFill>
                <a:latin typeface="隶书" pitchFamily="49" charset="-122"/>
                <a:ea typeface="隶书" pitchFamily="49" charset="-122"/>
              </a:rPr>
              <a:t>数据类型</a:t>
            </a:r>
            <a:r>
              <a:rPr lang="en-US" altLang="zh-CN" sz="2400" dirty="0">
                <a:latin typeface="Arial"/>
                <a:ea typeface="隶书" pitchFamily="49" charset="-122"/>
              </a:rPr>
              <a:t>——</a:t>
            </a:r>
            <a:r>
              <a:rPr lang="zh-CN" altLang="en-US" sz="2400" dirty="0">
                <a:latin typeface="隶书" pitchFamily="49" charset="-122"/>
                <a:ea typeface="隶书" pitchFamily="49" charset="-122"/>
              </a:rPr>
              <a:t>字节</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字</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双字</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长字</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四字</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十字节；</a:t>
            </a:r>
            <a:r>
              <a:rPr lang="zh-CN" altLang="en-US" sz="2400" dirty="0">
                <a:solidFill>
                  <a:srgbClr val="0000FF"/>
                </a:solidFill>
                <a:latin typeface="隶书" pitchFamily="49" charset="-122"/>
                <a:ea typeface="隶书" pitchFamily="49" charset="-122"/>
              </a:rPr>
              <a:t>偏移量</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段基址</a:t>
            </a:r>
            <a:r>
              <a:rPr lang="zh-CN" altLang="en-US" sz="2400" dirty="0">
                <a:latin typeface="隶书" pitchFamily="49" charset="-122"/>
                <a:ea typeface="隶书" pitchFamily="49" charset="-122"/>
              </a:rPr>
              <a:t>。</a:t>
            </a:r>
          </a:p>
          <a:p>
            <a:pPr marL="1260475" indent="-1260475">
              <a:lnSpc>
                <a:spcPct val="90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zh-CN" altLang="en-US" sz="2400" dirty="0" smtClean="0">
                <a:latin typeface="隶书" pitchFamily="49" charset="-122"/>
                <a:ea typeface="隶书" pitchFamily="49" charset="-122"/>
                <a:sym typeface="Wingdings" pitchFamily="2" charset="2"/>
              </a:rPr>
              <a:t></a:t>
            </a:r>
            <a:r>
              <a:rPr lang="zh-CN" altLang="en-US" sz="2400" dirty="0" smtClean="0">
                <a:latin typeface="隶书" pitchFamily="49" charset="-122"/>
                <a:ea typeface="隶书" pitchFamily="49" charset="-122"/>
              </a:rPr>
              <a:t>变量的初值可以确定，或不确定</a:t>
            </a:r>
            <a:r>
              <a:rPr lang="en-US" altLang="zh-CN" sz="2400" dirty="0" smtClean="0">
                <a:latin typeface="隶书" pitchFamily="49" charset="-122"/>
                <a:ea typeface="隶书" pitchFamily="49" charset="-122"/>
              </a:rPr>
              <a:t>(</a:t>
            </a:r>
            <a:r>
              <a:rPr lang="zh-CN" altLang="en-US" sz="2400" dirty="0">
                <a:latin typeface="隶书" pitchFamily="49" charset="-122"/>
                <a:ea typeface="隶书" pitchFamily="49" charset="-122"/>
              </a:rPr>
              <a:t>用</a:t>
            </a:r>
            <a:r>
              <a:rPr lang="zh-CN" altLang="en-US" sz="2400" dirty="0">
                <a:latin typeface="Arial"/>
                <a:ea typeface="隶书" pitchFamily="49" charset="-122"/>
              </a:rPr>
              <a:t>“</a:t>
            </a:r>
            <a:r>
              <a:rPr lang="en-US" altLang="zh-CN" sz="2400" dirty="0">
                <a:latin typeface="隶书" pitchFamily="49" charset="-122"/>
                <a:ea typeface="隶书" pitchFamily="49" charset="-122"/>
              </a:rPr>
              <a:t>?</a:t>
            </a:r>
            <a:r>
              <a:rPr lang="en-US" altLang="zh-CN" sz="2400" dirty="0">
                <a:latin typeface="Arial"/>
                <a:ea typeface="隶书" pitchFamily="49" charset="-122"/>
              </a:rPr>
              <a:t>”</a:t>
            </a:r>
            <a:r>
              <a:rPr lang="zh-CN" altLang="en-US" sz="2400" dirty="0">
                <a:latin typeface="隶书" pitchFamily="49" charset="-122"/>
                <a:ea typeface="隶书" pitchFamily="49" charset="-122"/>
              </a:rPr>
              <a:t>表示</a:t>
            </a:r>
            <a:r>
              <a:rPr lang="en-US" altLang="zh-CN" sz="2400" dirty="0">
                <a:latin typeface="隶书" pitchFamily="49" charset="-122"/>
                <a:ea typeface="隶书" pitchFamily="49" charset="-122"/>
              </a:rPr>
              <a:t>)</a:t>
            </a:r>
            <a:r>
              <a:rPr lang="zh-CN" altLang="en-US" sz="2400" dirty="0" smtClean="0">
                <a:latin typeface="隶书" pitchFamily="49" charset="-122"/>
                <a:ea typeface="隶书" pitchFamily="49" charset="-122"/>
              </a:rPr>
              <a:t>。不确定值只是为了预留</a:t>
            </a:r>
            <a:r>
              <a:rPr lang="zh-CN" altLang="en-US" sz="2400" dirty="0">
                <a:latin typeface="隶书" pitchFamily="49" charset="-122"/>
                <a:ea typeface="隶书" pitchFamily="49" charset="-122"/>
              </a:rPr>
              <a:t>规定长度的存储空间。</a:t>
            </a:r>
          </a:p>
          <a:p>
            <a:pPr marL="1260475" indent="-1260475">
              <a:lnSpc>
                <a:spcPct val="90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zh-CN" altLang="en-US" sz="2400" dirty="0">
                <a:latin typeface="隶书" pitchFamily="49" charset="-122"/>
                <a:ea typeface="隶书" pitchFamily="49" charset="-122"/>
              </a:rPr>
              <a:t>初值序列可以是一个元素，也可以是用逗号分隔的多个元素，还可以是用</a:t>
            </a:r>
            <a:r>
              <a:rPr lang="en-US" altLang="zh-CN" sz="2400" dirty="0">
                <a:latin typeface="隶书" pitchFamily="49" charset="-122"/>
                <a:ea typeface="隶书" pitchFamily="49" charset="-122"/>
              </a:rPr>
              <a:t>DUP</a:t>
            </a:r>
            <a:r>
              <a:rPr lang="zh-CN" altLang="en-US" sz="2400" dirty="0">
                <a:latin typeface="隶书" pitchFamily="49" charset="-122"/>
                <a:ea typeface="隶书" pitchFamily="49" charset="-122"/>
              </a:rPr>
              <a:t>运算符建立单个值的多次拷贝。</a:t>
            </a:r>
          </a:p>
          <a:p>
            <a:pPr marL="1260475" indent="-1260475">
              <a:lnSpc>
                <a:spcPct val="90000"/>
              </a:lnSpc>
              <a:buClr>
                <a:schemeClr val="accent1"/>
              </a:buClr>
              <a:buSzPct val="70000"/>
              <a:buFont typeface="Wingdings" pitchFamily="2" charset="2"/>
              <a:buNone/>
              <a:defRPr/>
            </a:pPr>
            <a:r>
              <a:rPr lang="zh-CN" altLang="en-US" sz="2400" dirty="0">
                <a:latin typeface="隶书" pitchFamily="49" charset="-122"/>
                <a:ea typeface="隶书" pitchFamily="49" charset="-122"/>
                <a:sym typeface="Wingdings" pitchFamily="2" charset="2"/>
              </a:rPr>
              <a:t>      </a:t>
            </a:r>
            <a:r>
              <a:rPr lang="zh-CN" altLang="en-US" sz="2400" dirty="0">
                <a:latin typeface="隶书" pitchFamily="49" charset="-122"/>
                <a:ea typeface="隶书" pitchFamily="49" charset="-122"/>
              </a:rPr>
              <a:t>确定数可以是</a:t>
            </a:r>
            <a:r>
              <a:rPr lang="zh-CN" altLang="en-US" sz="2400" dirty="0">
                <a:solidFill>
                  <a:srgbClr val="0000FF"/>
                </a:solidFill>
                <a:latin typeface="隶书" pitchFamily="49" charset="-122"/>
                <a:ea typeface="隶书" pitchFamily="49" charset="-122"/>
              </a:rPr>
              <a:t>整数</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浮点数</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只允许</a:t>
            </a:r>
            <a:r>
              <a:rPr lang="en-US" altLang="zh-CN" sz="2400" dirty="0">
                <a:latin typeface="隶书" pitchFamily="49" charset="-122"/>
                <a:ea typeface="隶书" pitchFamily="49" charset="-122"/>
              </a:rPr>
              <a:t>DD</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DQ</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DT</a:t>
            </a:r>
            <a:r>
              <a:rPr lang="zh-CN" altLang="en-US" sz="2400" dirty="0">
                <a:latin typeface="隶书" pitchFamily="49" charset="-122"/>
                <a:ea typeface="隶书" pitchFamily="49" charset="-122"/>
              </a:rPr>
              <a:t>伪指令，并只用于</a:t>
            </a:r>
            <a:r>
              <a:rPr lang="en-US" altLang="zh-CN" sz="2400" dirty="0">
                <a:latin typeface="隶书" pitchFamily="49" charset="-122"/>
                <a:ea typeface="隶书" pitchFamily="49" charset="-122"/>
              </a:rPr>
              <a:t>80486</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80387/80287</a:t>
            </a:r>
            <a:r>
              <a:rPr lang="zh-CN" altLang="en-US" sz="2400" dirty="0">
                <a:latin typeface="隶书" pitchFamily="49" charset="-122"/>
                <a:ea typeface="隶书" pitchFamily="49" charset="-122"/>
              </a:rPr>
              <a:t>协处理器上</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字符</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字符串</a:t>
            </a:r>
            <a:r>
              <a:rPr lang="zh-CN" altLang="en-US" sz="2400" dirty="0">
                <a:latin typeface="隶书" pitchFamily="49" charset="-122"/>
                <a:ea typeface="隶书" pitchFamily="49" charset="-122"/>
              </a:rPr>
              <a:t>或</a:t>
            </a:r>
            <a:r>
              <a:rPr lang="zh-CN" altLang="en-US" sz="2400" dirty="0">
                <a:solidFill>
                  <a:srgbClr val="0000FF"/>
                </a:solidFill>
                <a:latin typeface="隶书" pitchFamily="49" charset="-122"/>
                <a:ea typeface="隶书" pitchFamily="49" charset="-122"/>
              </a:rPr>
              <a:t>表达式</a:t>
            </a:r>
            <a:r>
              <a:rPr lang="zh-CN" altLang="en-US" sz="2400" dirty="0">
                <a:latin typeface="隶书" pitchFamily="49" charset="-122"/>
                <a:ea typeface="隶书" pitchFamily="49" charset="-122"/>
              </a:rPr>
              <a:t>。</a:t>
            </a:r>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395288" y="261938"/>
            <a:ext cx="8137525" cy="4448175"/>
          </a:xfrm>
          <a:prstGeom prst="rect">
            <a:avLst/>
          </a:prstGeom>
          <a:noFill/>
          <a:ln w="9525">
            <a:noFill/>
            <a:miter lim="800000"/>
            <a:headEnd/>
            <a:tailEnd/>
          </a:ln>
        </p:spPr>
        <p:txBody>
          <a:bodyPr>
            <a:spAutoFit/>
          </a:bodyPr>
          <a:lstStyle/>
          <a:p>
            <a:pPr>
              <a:lnSpc>
                <a:spcPct val="85000"/>
              </a:lnSpc>
            </a:pPr>
            <a:r>
              <a:rPr lang="zh-CN" altLang="en-US" sz="2400">
                <a:latin typeface="隶书" pitchFamily="49" charset="-122"/>
                <a:ea typeface="隶书" pitchFamily="49" charset="-122"/>
              </a:rPr>
              <a:t>例如</a:t>
            </a:r>
            <a:r>
              <a:rPr lang="en-US" altLang="zh-CN" sz="2400">
                <a:latin typeface="隶书" pitchFamily="49" charset="-122"/>
                <a:ea typeface="隶书" pitchFamily="49" charset="-122"/>
              </a:rPr>
              <a:t>:</a:t>
            </a:r>
          </a:p>
          <a:p>
            <a:pPr>
              <a:lnSpc>
                <a:spcPct val="85000"/>
              </a:lnSpc>
            </a:pPr>
            <a:r>
              <a:rPr lang="en-US" altLang="zh-CN"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DA_B DB 50H,-50,10110110B</a:t>
            </a:r>
          </a:p>
          <a:p>
            <a:pPr>
              <a:lnSpc>
                <a:spcPct val="85000"/>
              </a:lnSpc>
            </a:pPr>
            <a:r>
              <a:rPr lang="en-US" altLang="zh-CN" sz="2400">
                <a:latin typeface="隶书" pitchFamily="49" charset="-122"/>
                <a:ea typeface="隶书" pitchFamily="49" charset="-122"/>
              </a:rPr>
              <a:t>           </a:t>
            </a:r>
            <a:r>
              <a:rPr lang="zh-CN" altLang="en-US" sz="2400">
                <a:latin typeface="隶书" pitchFamily="49" charset="-122"/>
                <a:ea typeface="隶书" pitchFamily="49" charset="-122"/>
              </a:rPr>
              <a:t>；用数据定义语句定义一个字节数据表</a:t>
            </a:r>
          </a:p>
          <a:p>
            <a:pPr>
              <a:lnSpc>
                <a:spcPct val="85000"/>
              </a:lnSpc>
            </a:pPr>
            <a:r>
              <a:rPr lang="zh-CN" altLang="en-US"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DA_W DW 0A34H,25/5+3*2,100</a:t>
            </a:r>
          </a:p>
          <a:p>
            <a:pPr>
              <a:lnSpc>
                <a:spcPct val="85000"/>
              </a:lnSpc>
            </a:pPr>
            <a:r>
              <a:rPr lang="en-US" altLang="zh-CN" sz="2400">
                <a:latin typeface="隶书" pitchFamily="49" charset="-122"/>
                <a:ea typeface="隶书" pitchFamily="49" charset="-122"/>
              </a:rPr>
              <a:t>           </a:t>
            </a:r>
            <a:r>
              <a:rPr lang="zh-CN" altLang="en-US" sz="2400">
                <a:latin typeface="隶书" pitchFamily="49" charset="-122"/>
                <a:ea typeface="隶书" pitchFamily="49" charset="-122"/>
              </a:rPr>
              <a:t>；用数据定义语句定义一个字数据表</a:t>
            </a:r>
          </a:p>
          <a:p>
            <a:pPr>
              <a:lnSpc>
                <a:spcPct val="85000"/>
              </a:lnSpc>
            </a:pPr>
            <a:r>
              <a:rPr lang="zh-CN" altLang="en-US"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D_B1 DW 20H DUP(?)</a:t>
            </a:r>
          </a:p>
          <a:p>
            <a:pPr>
              <a:lnSpc>
                <a:spcPct val="85000"/>
              </a:lnSpc>
            </a:pPr>
            <a:r>
              <a:rPr lang="en-US" altLang="zh-CN" sz="2400">
                <a:latin typeface="隶书" pitchFamily="49" charset="-122"/>
                <a:ea typeface="隶书" pitchFamily="49" charset="-122"/>
              </a:rPr>
              <a:t>           </a:t>
            </a:r>
            <a:r>
              <a:rPr lang="zh-CN" altLang="en-US" sz="2400">
                <a:latin typeface="隶书" pitchFamily="49" charset="-122"/>
                <a:ea typeface="隶书" pitchFamily="49" charset="-122"/>
              </a:rPr>
              <a:t>；保留</a:t>
            </a:r>
            <a:r>
              <a:rPr lang="en-US" altLang="zh-CN" sz="2400">
                <a:latin typeface="隶书" pitchFamily="49" charset="-122"/>
                <a:ea typeface="隶书" pitchFamily="49" charset="-122"/>
              </a:rPr>
              <a:t>32</a:t>
            </a:r>
            <a:r>
              <a:rPr lang="zh-CN" altLang="en-US" sz="2400">
                <a:latin typeface="隶书" pitchFamily="49" charset="-122"/>
                <a:ea typeface="隶书" pitchFamily="49" charset="-122"/>
              </a:rPr>
              <a:t>个字单元不设置任何初值</a:t>
            </a:r>
          </a:p>
          <a:p>
            <a:pPr>
              <a:lnSpc>
                <a:spcPct val="85000"/>
              </a:lnSpc>
            </a:pPr>
            <a:r>
              <a:rPr lang="zh-CN" altLang="en-US"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D_B2 DB 10H DUP (</a:t>
            </a:r>
            <a:r>
              <a:rPr lang="en-US" altLang="zh-CN" sz="2400">
                <a:solidFill>
                  <a:srgbClr val="0000FF"/>
                </a:solidFill>
                <a:latin typeface="Arial" charset="0"/>
                <a:ea typeface="隶书" pitchFamily="49" charset="-122"/>
              </a:rPr>
              <a:t>‘</a:t>
            </a:r>
            <a:r>
              <a:rPr lang="en-US" altLang="zh-CN" sz="2400">
                <a:solidFill>
                  <a:srgbClr val="0000FF"/>
                </a:solidFill>
                <a:latin typeface="隶书" pitchFamily="49" charset="-122"/>
                <a:ea typeface="隶书" pitchFamily="49" charset="-122"/>
              </a:rPr>
              <a:t>ABCD</a:t>
            </a:r>
            <a:r>
              <a:rPr lang="en-US" altLang="zh-CN" sz="2400">
                <a:solidFill>
                  <a:srgbClr val="0000FF"/>
                </a:solidFill>
                <a:latin typeface="Arial" charset="0"/>
                <a:ea typeface="隶书" pitchFamily="49" charset="-122"/>
              </a:rPr>
              <a:t>’</a:t>
            </a:r>
            <a:r>
              <a:rPr lang="en-US" altLang="zh-CN" sz="2400">
                <a:solidFill>
                  <a:srgbClr val="0000FF"/>
                </a:solidFill>
                <a:latin typeface="隶书" pitchFamily="49" charset="-122"/>
                <a:ea typeface="隶书" pitchFamily="49" charset="-122"/>
              </a:rPr>
              <a:t>)</a:t>
            </a:r>
          </a:p>
          <a:p>
            <a:pPr>
              <a:lnSpc>
                <a:spcPct val="85000"/>
              </a:lnSpc>
            </a:pPr>
            <a:r>
              <a:rPr lang="en-US" altLang="zh-CN" sz="2400">
                <a:latin typeface="隶书" pitchFamily="49" charset="-122"/>
                <a:ea typeface="隶书" pitchFamily="49" charset="-122"/>
              </a:rPr>
              <a:t>           </a:t>
            </a:r>
            <a:r>
              <a:rPr lang="zh-CN" altLang="en-US" sz="2400">
                <a:latin typeface="隶书" pitchFamily="49" charset="-122"/>
                <a:ea typeface="隶书" pitchFamily="49" charset="-122"/>
              </a:rPr>
              <a:t>；重复</a:t>
            </a:r>
            <a:r>
              <a:rPr lang="en-US" altLang="zh-CN" sz="2400">
                <a:latin typeface="隶书" pitchFamily="49" charset="-122"/>
                <a:ea typeface="隶书" pitchFamily="49" charset="-122"/>
              </a:rPr>
              <a:t>16</a:t>
            </a:r>
            <a:r>
              <a:rPr lang="zh-CN" altLang="en-US" sz="2400">
                <a:latin typeface="隶书" pitchFamily="49" charset="-122"/>
                <a:ea typeface="隶书" pitchFamily="49" charset="-122"/>
              </a:rPr>
              <a:t>遍</a:t>
            </a:r>
            <a:r>
              <a:rPr lang="zh-CN" altLang="en-US" sz="2400">
                <a:latin typeface="Arial" charset="0"/>
                <a:ea typeface="隶书" pitchFamily="49" charset="-122"/>
              </a:rPr>
              <a:t>‘</a:t>
            </a:r>
            <a:r>
              <a:rPr lang="en-US" altLang="zh-CN" sz="2400">
                <a:latin typeface="隶书" pitchFamily="49" charset="-122"/>
                <a:ea typeface="隶书" pitchFamily="49" charset="-122"/>
              </a:rPr>
              <a:t>ABCD</a:t>
            </a:r>
            <a:r>
              <a:rPr lang="en-US" altLang="zh-CN" sz="2400">
                <a:latin typeface="Arial" charset="0"/>
                <a:ea typeface="隶书" pitchFamily="49" charset="-122"/>
              </a:rPr>
              <a:t>’</a:t>
            </a:r>
            <a:r>
              <a:rPr lang="zh-CN" altLang="en-US" sz="2400">
                <a:latin typeface="隶书" pitchFamily="49" charset="-122"/>
                <a:ea typeface="隶书" pitchFamily="49" charset="-122"/>
              </a:rPr>
              <a:t>字符串，共占</a:t>
            </a:r>
            <a:r>
              <a:rPr lang="en-US" altLang="zh-CN" sz="2400">
                <a:latin typeface="隶书" pitchFamily="49" charset="-122"/>
                <a:ea typeface="隶书" pitchFamily="49" charset="-122"/>
              </a:rPr>
              <a:t>40H</a:t>
            </a:r>
            <a:r>
              <a:rPr lang="zh-CN" altLang="en-US" sz="2400">
                <a:latin typeface="隶书" pitchFamily="49" charset="-122"/>
                <a:ea typeface="隶书" pitchFamily="49" charset="-122"/>
              </a:rPr>
              <a:t>个字节单元</a:t>
            </a:r>
          </a:p>
          <a:p>
            <a:pPr>
              <a:lnSpc>
                <a:spcPct val="85000"/>
              </a:lnSpc>
            </a:pPr>
            <a:r>
              <a:rPr lang="zh-CN" altLang="en-US"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D_B3 DW 10H DUP(4)</a:t>
            </a:r>
          </a:p>
          <a:p>
            <a:pPr>
              <a:lnSpc>
                <a:spcPct val="85000"/>
              </a:lnSpc>
            </a:pPr>
            <a:r>
              <a:rPr lang="en-US" altLang="zh-CN" sz="2400">
                <a:latin typeface="隶书" pitchFamily="49" charset="-122"/>
                <a:ea typeface="隶书" pitchFamily="49" charset="-122"/>
              </a:rPr>
              <a:t>           </a:t>
            </a:r>
            <a:r>
              <a:rPr lang="zh-CN" altLang="en-US" sz="2400">
                <a:latin typeface="隶书" pitchFamily="49" charset="-122"/>
                <a:ea typeface="隶书" pitchFamily="49" charset="-122"/>
              </a:rPr>
              <a:t>；重复</a:t>
            </a:r>
            <a:r>
              <a:rPr lang="en-US" altLang="zh-CN" sz="2400">
                <a:latin typeface="隶书" pitchFamily="49" charset="-122"/>
                <a:ea typeface="隶书" pitchFamily="49" charset="-122"/>
              </a:rPr>
              <a:t>16</a:t>
            </a:r>
            <a:r>
              <a:rPr lang="zh-CN" altLang="en-US" sz="2400">
                <a:latin typeface="隶书" pitchFamily="49" charset="-122"/>
                <a:ea typeface="隶书" pitchFamily="49" charset="-122"/>
              </a:rPr>
              <a:t>个字单元，每个字预置</a:t>
            </a:r>
            <a:r>
              <a:rPr lang="en-US" altLang="zh-CN" sz="2400">
                <a:latin typeface="隶书" pitchFamily="49" charset="-122"/>
                <a:ea typeface="隶书" pitchFamily="49" charset="-122"/>
              </a:rPr>
              <a:t>0004H</a:t>
            </a:r>
          </a:p>
          <a:p>
            <a:pPr>
              <a:lnSpc>
                <a:spcPct val="85000"/>
              </a:lnSpc>
            </a:pPr>
            <a:r>
              <a:rPr lang="en-US" altLang="zh-CN" sz="2400">
                <a:latin typeface="隶书" pitchFamily="49" charset="-122"/>
                <a:ea typeface="隶书" pitchFamily="49" charset="-122"/>
              </a:rPr>
              <a:t>   </a:t>
            </a:r>
            <a:r>
              <a:rPr lang="en-US" altLang="zh-CN" sz="2400">
                <a:solidFill>
                  <a:srgbClr val="0000FF"/>
                </a:solidFill>
                <a:latin typeface="隶书" pitchFamily="49" charset="-122"/>
                <a:ea typeface="隶书" pitchFamily="49" charset="-122"/>
              </a:rPr>
              <a:t>D_B4 DB 5 DUP(2 DUP(6),7)</a:t>
            </a:r>
          </a:p>
          <a:p>
            <a:pPr>
              <a:lnSpc>
                <a:spcPct val="85000"/>
              </a:lnSpc>
            </a:pPr>
            <a:r>
              <a:rPr lang="en-US" altLang="zh-CN" sz="2400">
                <a:latin typeface="隶书" pitchFamily="49" charset="-122"/>
                <a:ea typeface="隶书" pitchFamily="49" charset="-122"/>
              </a:rPr>
              <a:t>           </a:t>
            </a:r>
            <a:r>
              <a:rPr lang="zh-CN" altLang="en-US" sz="2400">
                <a:latin typeface="隶书" pitchFamily="49" charset="-122"/>
                <a:ea typeface="隶书" pitchFamily="49" charset="-122"/>
              </a:rPr>
              <a:t>；重复</a:t>
            </a:r>
            <a:r>
              <a:rPr lang="en-US" altLang="zh-CN" sz="2400">
                <a:latin typeface="隶书" pitchFamily="49" charset="-122"/>
                <a:ea typeface="隶书" pitchFamily="49" charset="-122"/>
              </a:rPr>
              <a:t>5</a:t>
            </a:r>
            <a:r>
              <a:rPr lang="zh-CN" altLang="en-US" sz="2400">
                <a:latin typeface="隶书" pitchFamily="49" charset="-122"/>
                <a:ea typeface="隶书" pitchFamily="49" charset="-122"/>
              </a:rPr>
              <a:t>遍 </a:t>
            </a:r>
            <a:r>
              <a:rPr lang="zh-CN" altLang="en-US" sz="2400">
                <a:latin typeface="Arial" charset="0"/>
                <a:ea typeface="隶书" pitchFamily="49" charset="-122"/>
              </a:rPr>
              <a:t>“</a:t>
            </a:r>
            <a:r>
              <a:rPr lang="en-US" altLang="zh-CN" sz="2400">
                <a:latin typeface="隶书" pitchFamily="49" charset="-122"/>
                <a:ea typeface="隶书" pitchFamily="49" charset="-122"/>
              </a:rPr>
              <a:t>6,6,7</a:t>
            </a:r>
            <a:r>
              <a:rPr lang="en-US" altLang="zh-CN" sz="2400">
                <a:latin typeface="Arial" charset="0"/>
                <a:ea typeface="隶书" pitchFamily="49" charset="-122"/>
              </a:rPr>
              <a:t>”</a:t>
            </a:r>
            <a:endParaRPr lang="en-US" altLang="zh-CN" sz="2400">
              <a:latin typeface="隶书" pitchFamily="49" charset="-122"/>
              <a:ea typeface="隶书" pitchFamily="49" charset="-122"/>
            </a:endParaRPr>
          </a:p>
          <a:p>
            <a:pPr>
              <a:lnSpc>
                <a:spcPct val="85000"/>
              </a:lnSpc>
            </a:pPr>
            <a:endParaRPr lang="en-US" altLang="zh-CN" sz="2400">
              <a:latin typeface="隶书" pitchFamily="49" charset="-122"/>
              <a:ea typeface="隶书" pitchFamily="49" charset="-122"/>
            </a:endParaRPr>
          </a:p>
        </p:txBody>
      </p:sp>
      <p:pic>
        <p:nvPicPr>
          <p:cNvPr id="45059" name="Picture 4"/>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6516688" y="3789363"/>
            <a:ext cx="2101850" cy="2852737"/>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4" name="Rectangle 4"/>
          <p:cNvSpPr>
            <a:spLocks noChangeArrowheads="1"/>
          </p:cNvSpPr>
          <p:nvPr/>
        </p:nvSpPr>
        <p:spPr bwMode="auto">
          <a:xfrm>
            <a:off x="395288" y="4221163"/>
            <a:ext cx="8424862" cy="2392362"/>
          </a:xfrm>
          <a:prstGeom prst="rect">
            <a:avLst/>
          </a:prstGeom>
          <a:noFill/>
          <a:ln w="9525">
            <a:noFill/>
            <a:miter lim="800000"/>
            <a:headEnd/>
            <a:tailEnd/>
          </a:ln>
          <a:effectLst/>
        </p:spPr>
        <p:txBody>
          <a:bodyPr>
            <a:spAutoFit/>
          </a:bodyPr>
          <a:lstStyle/>
          <a:p>
            <a:pPr marL="358775" indent="-358775">
              <a:lnSpc>
                <a:spcPct val="90000"/>
              </a:lnSpc>
              <a:defRPr/>
            </a:pPr>
            <a:r>
              <a:rPr lang="zh-CN" altLang="en-US" sz="2400" b="1" u="sng" dirty="0">
                <a:effectLst>
                  <a:outerShdw blurRad="38100" dist="38100" dir="2700000" algn="tl">
                    <a:srgbClr val="C0C0C0"/>
                  </a:outerShdw>
                </a:effectLst>
                <a:latin typeface="隶书" pitchFamily="49" charset="-122"/>
                <a:ea typeface="隶书" pitchFamily="49" charset="-122"/>
              </a:rPr>
              <a:t>字符表达式说明：</a:t>
            </a:r>
          </a:p>
          <a:p>
            <a:pPr marL="358775" indent="-358775">
              <a:lnSpc>
                <a:spcPct val="90000"/>
              </a:lnSpc>
              <a:defRPr/>
            </a:pPr>
            <a:r>
              <a:rPr lang="en-US" altLang="zh-CN" sz="2400" dirty="0">
                <a:latin typeface="隶书" pitchFamily="49" charset="-122"/>
                <a:ea typeface="隶书" pitchFamily="49" charset="-122"/>
              </a:rPr>
              <a:t>a </a:t>
            </a:r>
            <a:r>
              <a:rPr lang="zh-CN" altLang="en-US" sz="2400" dirty="0">
                <a:latin typeface="隶书" pitchFamily="49" charset="-122"/>
                <a:ea typeface="隶书" pitchFamily="49" charset="-122"/>
              </a:rPr>
              <a:t>引号内部不超过</a:t>
            </a:r>
            <a:r>
              <a:rPr lang="en-US" altLang="zh-CN" sz="2400" dirty="0">
                <a:latin typeface="隶书" pitchFamily="49" charset="-122"/>
                <a:ea typeface="隶书" pitchFamily="49" charset="-122"/>
              </a:rPr>
              <a:t>255</a:t>
            </a:r>
            <a:r>
              <a:rPr lang="zh-CN" altLang="en-US" sz="2400" dirty="0">
                <a:latin typeface="隶书" pitchFamily="49" charset="-122"/>
                <a:ea typeface="隶书" pitchFamily="49" charset="-122"/>
              </a:rPr>
              <a:t>个字符</a:t>
            </a:r>
          </a:p>
          <a:p>
            <a:pPr marL="358775" indent="-358775">
              <a:lnSpc>
                <a:spcPct val="90000"/>
              </a:lnSpc>
              <a:defRPr/>
            </a:pPr>
            <a:r>
              <a:rPr lang="en-US" altLang="zh-CN" sz="2400" dirty="0">
                <a:latin typeface="隶书" pitchFamily="49" charset="-122"/>
                <a:ea typeface="隶书" pitchFamily="49" charset="-122"/>
              </a:rPr>
              <a:t>b DB</a:t>
            </a:r>
            <a:r>
              <a:rPr lang="zh-CN" altLang="en-US" sz="2400" dirty="0">
                <a:latin typeface="隶书" pitchFamily="49" charset="-122"/>
                <a:ea typeface="隶书" pitchFamily="49" charset="-122"/>
              </a:rPr>
              <a:t>定义的字符串，每个字符占</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个单元，地址由左向右增加。</a:t>
            </a:r>
          </a:p>
          <a:p>
            <a:pPr marL="358775" indent="-358775">
              <a:lnSpc>
                <a:spcPct val="90000"/>
              </a:lnSpc>
              <a:defRPr/>
            </a:pPr>
            <a:r>
              <a:rPr lang="en-US" altLang="zh-CN" sz="2400" dirty="0">
                <a:latin typeface="隶书" pitchFamily="49" charset="-122"/>
                <a:ea typeface="隶书" pitchFamily="49" charset="-122"/>
              </a:rPr>
              <a:t>c DW</a:t>
            </a:r>
            <a:r>
              <a:rPr lang="zh-CN" altLang="en-US" sz="2400" dirty="0">
                <a:latin typeface="隶书" pitchFamily="49" charset="-122"/>
                <a:ea typeface="隶书" pitchFamily="49" charset="-122"/>
              </a:rPr>
              <a:t>定义的字符串，每个数据项不得超过</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个字符，且前面为高字节，后面为低字节，存放时先放低字节后放高字节。</a:t>
            </a:r>
          </a:p>
          <a:p>
            <a:pPr marL="358775" indent="-358775">
              <a:lnSpc>
                <a:spcPct val="90000"/>
              </a:lnSpc>
              <a:defRPr/>
            </a:pPr>
            <a:r>
              <a:rPr lang="en-US" altLang="zh-CN" sz="2400" dirty="0">
                <a:latin typeface="隶书" pitchFamily="49" charset="-122"/>
                <a:ea typeface="隶书" pitchFamily="49" charset="-122"/>
              </a:rPr>
              <a:t>d DD</a:t>
            </a:r>
            <a:r>
              <a:rPr lang="zh-CN" altLang="en-US" sz="2400" dirty="0">
                <a:latin typeface="隶书" pitchFamily="49" charset="-122"/>
                <a:ea typeface="隶书" pitchFamily="49" charset="-122"/>
              </a:rPr>
              <a:t>伪指令，分配</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个单元，每个数据项不能超过</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个字符。</a:t>
            </a:r>
          </a:p>
          <a:p>
            <a:pPr marL="358775" indent="-358775">
              <a:lnSpc>
                <a:spcPct val="90000"/>
              </a:lnSpc>
              <a:defRPr/>
            </a:pPr>
            <a:r>
              <a:rPr lang="zh-CN" altLang="en-US" sz="2400" dirty="0">
                <a:latin typeface="隶书" pitchFamily="49" charset="-122"/>
                <a:ea typeface="隶书" pitchFamily="49" charset="-122"/>
              </a:rPr>
              <a:t>  如果少于</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个字符则高位用</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个</a:t>
            </a:r>
            <a:r>
              <a:rPr lang="en-US" altLang="zh-CN" sz="2400" dirty="0">
                <a:latin typeface="隶书" pitchFamily="49" charset="-122"/>
                <a:ea typeface="隶书" pitchFamily="49" charset="-122"/>
              </a:rPr>
              <a:t>0</a:t>
            </a:r>
            <a:r>
              <a:rPr lang="zh-CN" altLang="en-US" sz="2400" dirty="0">
                <a:latin typeface="隶书" pitchFamily="49" charset="-122"/>
                <a:ea typeface="隶书" pitchFamily="49" charset="-122"/>
              </a:rPr>
              <a:t>补上。</a:t>
            </a:r>
          </a:p>
        </p:txBody>
      </p:sp>
      <p:sp>
        <p:nvSpPr>
          <p:cNvPr id="512005" name="Rectangle 5"/>
          <p:cNvSpPr>
            <a:spLocks noChangeArrowheads="1"/>
          </p:cNvSpPr>
          <p:nvPr/>
        </p:nvSpPr>
        <p:spPr bwMode="auto">
          <a:xfrm>
            <a:off x="395288" y="100013"/>
            <a:ext cx="8424862" cy="1406525"/>
          </a:xfrm>
          <a:prstGeom prst="rect">
            <a:avLst/>
          </a:prstGeom>
          <a:noFill/>
          <a:ln w="9525">
            <a:noFill/>
            <a:miter lim="800000"/>
            <a:headEnd/>
            <a:tailEnd/>
          </a:ln>
          <a:effectLst/>
        </p:spPr>
        <p:txBody>
          <a:bodyPr>
            <a:spAutoFit/>
          </a:bodyPr>
          <a:lstStyle/>
          <a:p>
            <a:pPr marL="358775" indent="-358775">
              <a:lnSpc>
                <a:spcPct val="90000"/>
              </a:lnSpc>
              <a:defRPr/>
            </a:pPr>
            <a:r>
              <a:rPr lang="zh-CN" altLang="en-US" sz="2400" b="1" u="sng" dirty="0">
                <a:effectLst>
                  <a:outerShdw blurRad="38100" dist="38100" dir="2700000" algn="tl">
                    <a:srgbClr val="C0C0C0"/>
                  </a:outerShdw>
                </a:effectLst>
                <a:latin typeface="隶书" pitchFamily="49" charset="-122"/>
                <a:ea typeface="隶书" pitchFamily="49" charset="-122"/>
              </a:rPr>
              <a:t>字符串表达式：</a:t>
            </a:r>
          </a:p>
          <a:p>
            <a:pPr marL="358775" indent="-358775">
              <a:lnSpc>
                <a:spcPct val="90000"/>
              </a:lnSpc>
              <a:defRPr/>
            </a:pPr>
            <a:r>
              <a:rPr lang="en-US" altLang="zh-CN" sz="2400" dirty="0">
                <a:latin typeface="隶书" pitchFamily="49" charset="-122"/>
                <a:ea typeface="隶书" pitchFamily="49" charset="-122"/>
              </a:rPr>
              <a:t>STRING1:DB </a:t>
            </a:r>
            <a:r>
              <a:rPr lang="en-US" altLang="zh-CN" sz="2400" dirty="0">
                <a:latin typeface="Times New Roman"/>
                <a:ea typeface="隶书" pitchFamily="49" charset="-122"/>
              </a:rPr>
              <a:t>‘</a:t>
            </a:r>
            <a:r>
              <a:rPr lang="en-US" altLang="zh-CN" sz="2400" dirty="0">
                <a:latin typeface="隶书" pitchFamily="49" charset="-122"/>
                <a:ea typeface="隶书" pitchFamily="49" charset="-122"/>
              </a:rPr>
              <a:t>ABCDE</a:t>
            </a:r>
            <a:r>
              <a:rPr lang="en-US" altLang="zh-CN" sz="2400" dirty="0">
                <a:latin typeface="Times New Roman"/>
                <a:ea typeface="隶书" pitchFamily="49" charset="-122"/>
              </a:rPr>
              <a:t>’</a:t>
            </a:r>
            <a:endParaRPr lang="en-US" altLang="zh-CN" sz="2400" dirty="0">
              <a:latin typeface="隶书" pitchFamily="49" charset="-122"/>
              <a:ea typeface="隶书" pitchFamily="49" charset="-122"/>
            </a:endParaRPr>
          </a:p>
          <a:p>
            <a:pPr marL="358775" indent="-358775">
              <a:lnSpc>
                <a:spcPct val="90000"/>
              </a:lnSpc>
              <a:defRPr/>
            </a:pPr>
            <a:r>
              <a:rPr lang="en-US" altLang="zh-CN" sz="2400" dirty="0">
                <a:latin typeface="隶书" pitchFamily="49" charset="-122"/>
                <a:ea typeface="隶书" pitchFamily="49" charset="-122"/>
              </a:rPr>
              <a:t>STRING2:DW </a:t>
            </a:r>
            <a:r>
              <a:rPr lang="en-US" altLang="zh-CN" sz="2400" dirty="0">
                <a:latin typeface="Times New Roman"/>
                <a:ea typeface="隶书" pitchFamily="49" charset="-122"/>
              </a:rPr>
              <a:t>‘</a:t>
            </a:r>
            <a:r>
              <a:rPr lang="en-US" altLang="zh-CN" sz="2400" dirty="0">
                <a:latin typeface="隶书" pitchFamily="49" charset="-122"/>
                <a:ea typeface="隶书" pitchFamily="49" charset="-122"/>
              </a:rPr>
              <a:t>AB</a:t>
            </a:r>
            <a:r>
              <a:rPr lang="en-US" altLang="zh-CN" sz="2400" dirty="0">
                <a:latin typeface="Times New Roman"/>
                <a:ea typeface="隶书" pitchFamily="49" charset="-122"/>
              </a:rPr>
              <a:t>’</a:t>
            </a:r>
            <a:r>
              <a:rPr lang="en-US" altLang="zh-CN" sz="2400" dirty="0">
                <a:latin typeface="隶书" pitchFamily="49" charset="-122"/>
                <a:ea typeface="隶书" pitchFamily="49" charset="-122"/>
              </a:rPr>
              <a:t>,</a:t>
            </a:r>
            <a:r>
              <a:rPr lang="en-US" altLang="zh-CN" sz="2400" dirty="0">
                <a:latin typeface="Times New Roman"/>
                <a:ea typeface="隶书" pitchFamily="49" charset="-122"/>
              </a:rPr>
              <a:t>‘</a:t>
            </a:r>
            <a:r>
              <a:rPr lang="en-US" altLang="zh-CN" sz="2400" dirty="0">
                <a:latin typeface="隶书" pitchFamily="49" charset="-122"/>
                <a:ea typeface="隶书" pitchFamily="49" charset="-122"/>
              </a:rPr>
              <a:t>CD</a:t>
            </a:r>
            <a:r>
              <a:rPr lang="en-US" altLang="zh-CN" sz="2400" dirty="0">
                <a:latin typeface="Times New Roman"/>
                <a:ea typeface="隶书" pitchFamily="49" charset="-122"/>
              </a:rPr>
              <a:t>’</a:t>
            </a:r>
            <a:r>
              <a:rPr lang="en-US" altLang="zh-CN" sz="2400" dirty="0">
                <a:latin typeface="隶书" pitchFamily="49" charset="-122"/>
                <a:ea typeface="隶书" pitchFamily="49" charset="-122"/>
              </a:rPr>
              <a:t>,</a:t>
            </a:r>
            <a:r>
              <a:rPr lang="en-US" altLang="zh-CN" sz="2400" dirty="0">
                <a:latin typeface="Times New Roman"/>
                <a:ea typeface="隶书" pitchFamily="49" charset="-122"/>
              </a:rPr>
              <a:t>‘</a:t>
            </a:r>
            <a:r>
              <a:rPr lang="en-US" altLang="zh-CN" sz="2400" dirty="0">
                <a:latin typeface="隶书" pitchFamily="49" charset="-122"/>
                <a:ea typeface="隶书" pitchFamily="49" charset="-122"/>
              </a:rPr>
              <a:t>EF</a:t>
            </a:r>
            <a:r>
              <a:rPr lang="en-US" altLang="zh-CN" sz="2400" dirty="0">
                <a:latin typeface="Times New Roman"/>
                <a:ea typeface="隶书" pitchFamily="49" charset="-122"/>
              </a:rPr>
              <a:t>’</a:t>
            </a:r>
            <a:endParaRPr lang="en-US" altLang="zh-CN" sz="2400" dirty="0">
              <a:latin typeface="隶书" pitchFamily="49" charset="-122"/>
              <a:ea typeface="隶书" pitchFamily="49" charset="-122"/>
            </a:endParaRPr>
          </a:p>
          <a:p>
            <a:pPr marL="358775" indent="-358775">
              <a:lnSpc>
                <a:spcPct val="90000"/>
              </a:lnSpc>
              <a:defRPr/>
            </a:pPr>
            <a:r>
              <a:rPr lang="en-US" altLang="zh-CN" sz="2400" dirty="0">
                <a:latin typeface="隶书" pitchFamily="49" charset="-122"/>
                <a:ea typeface="隶书" pitchFamily="49" charset="-122"/>
              </a:rPr>
              <a:t>STRING3:DD </a:t>
            </a:r>
            <a:r>
              <a:rPr lang="en-US" altLang="zh-CN" sz="2400" dirty="0">
                <a:latin typeface="Times New Roman"/>
                <a:ea typeface="隶书" pitchFamily="49" charset="-122"/>
              </a:rPr>
              <a:t>‘</a:t>
            </a:r>
            <a:r>
              <a:rPr lang="en-US" altLang="zh-CN" sz="2400" dirty="0">
                <a:latin typeface="隶书" pitchFamily="49" charset="-122"/>
                <a:ea typeface="隶书" pitchFamily="49" charset="-122"/>
              </a:rPr>
              <a:t>AB</a:t>
            </a:r>
            <a:r>
              <a:rPr lang="en-US" altLang="zh-CN" sz="2400" dirty="0">
                <a:latin typeface="Times New Roman"/>
                <a:ea typeface="隶书" pitchFamily="49" charset="-122"/>
              </a:rPr>
              <a:t>’</a:t>
            </a:r>
            <a:r>
              <a:rPr lang="en-US" altLang="zh-CN" sz="2400" dirty="0">
                <a:latin typeface="隶书" pitchFamily="49" charset="-122"/>
                <a:ea typeface="隶书" pitchFamily="49" charset="-122"/>
              </a:rPr>
              <a:t>,</a:t>
            </a:r>
            <a:r>
              <a:rPr lang="en-US" altLang="zh-CN" sz="2400" dirty="0">
                <a:latin typeface="Times New Roman"/>
                <a:ea typeface="隶书" pitchFamily="49" charset="-122"/>
              </a:rPr>
              <a:t>‘</a:t>
            </a:r>
            <a:r>
              <a:rPr lang="en-US" altLang="zh-CN" sz="2400" dirty="0">
                <a:latin typeface="隶书" pitchFamily="49" charset="-122"/>
                <a:ea typeface="隶书" pitchFamily="49" charset="-122"/>
              </a:rPr>
              <a:t>CD</a:t>
            </a:r>
            <a:r>
              <a:rPr lang="en-US" altLang="zh-CN" sz="2400" dirty="0">
                <a:latin typeface="Times New Roman"/>
                <a:ea typeface="隶书" pitchFamily="49" charset="-122"/>
              </a:rPr>
              <a:t>’</a:t>
            </a:r>
            <a:endParaRPr lang="en-US" altLang="zh-CN" sz="2400" dirty="0">
              <a:latin typeface="隶书" pitchFamily="49" charset="-122"/>
              <a:ea typeface="隶书" pitchFamily="49" charset="-122"/>
            </a:endParaRPr>
          </a:p>
        </p:txBody>
      </p:sp>
      <p:pic>
        <p:nvPicPr>
          <p:cNvPr id="46084"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16013" y="1484313"/>
            <a:ext cx="2157412" cy="2659067"/>
          </a:xfrm>
          <a:prstGeom prst="rect">
            <a:avLst/>
          </a:prstGeom>
          <a:noFill/>
          <a:ln w="9525">
            <a:noFill/>
            <a:miter lim="800000"/>
            <a:headEnd/>
            <a:tailEnd/>
          </a:ln>
        </p:spPr>
      </p:pic>
      <p:pic>
        <p:nvPicPr>
          <p:cNvPr id="4608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48038" y="1484313"/>
            <a:ext cx="2332037" cy="2665412"/>
          </a:xfrm>
          <a:prstGeom prst="rect">
            <a:avLst/>
          </a:prstGeom>
          <a:noFill/>
          <a:ln w="9525">
            <a:noFill/>
            <a:miter lim="800000"/>
            <a:headEnd/>
            <a:tailEnd/>
          </a:ln>
        </p:spPr>
      </p:pic>
      <p:pic>
        <p:nvPicPr>
          <p:cNvPr id="46086"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651500" y="1484313"/>
            <a:ext cx="2392363" cy="2665412"/>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395288" y="44450"/>
            <a:ext cx="6188075" cy="576263"/>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5.</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符号</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定义伪指令</a:t>
            </a:r>
          </a:p>
        </p:txBody>
      </p:sp>
      <p:sp>
        <p:nvSpPr>
          <p:cNvPr id="410627" name="Rectangle 3"/>
          <p:cNvSpPr>
            <a:spLocks noChangeArrowheads="1"/>
          </p:cNvSpPr>
          <p:nvPr/>
        </p:nvSpPr>
        <p:spPr bwMode="auto">
          <a:xfrm>
            <a:off x="611188" y="620713"/>
            <a:ext cx="8208962" cy="6241709"/>
          </a:xfrm>
          <a:prstGeom prst="rect">
            <a:avLst/>
          </a:prstGeom>
          <a:noFill/>
          <a:ln w="9525">
            <a:noFill/>
            <a:miter lim="800000"/>
            <a:headEnd/>
            <a:tailEnd/>
          </a:ln>
          <a:effectLst/>
        </p:spPr>
        <p:txBody>
          <a:bodyPr>
            <a:spAutoFit/>
          </a:bodyPr>
          <a:lstStyle/>
          <a:p>
            <a:pPr>
              <a:lnSpc>
                <a:spcPct val="90000"/>
              </a:lnSpc>
              <a:defRPr/>
            </a:pPr>
            <a:r>
              <a:rPr lang="en-US" altLang="zh-CN" sz="2400" dirty="0">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符号</a:t>
            </a:r>
            <a:r>
              <a:rPr lang="zh-CN" altLang="en-US" sz="2400" dirty="0">
                <a:latin typeface="隶书" pitchFamily="49" charset="-122"/>
                <a:ea typeface="隶书" pitchFamily="49" charset="-122"/>
              </a:rPr>
              <a:t>定义伪指令的用途是给一个符号</a:t>
            </a:r>
            <a:r>
              <a:rPr lang="zh-CN" altLang="en-US" sz="2400" dirty="0">
                <a:solidFill>
                  <a:srgbClr val="0000FF"/>
                </a:solidFill>
                <a:latin typeface="隶书" pitchFamily="49" charset="-122"/>
                <a:ea typeface="隶书" pitchFamily="49" charset="-122"/>
              </a:rPr>
              <a:t>重新</a:t>
            </a:r>
            <a:r>
              <a:rPr lang="zh-CN" altLang="en-US" sz="2400" dirty="0" smtClean="0">
                <a:solidFill>
                  <a:srgbClr val="0000FF"/>
                </a:solidFill>
                <a:latin typeface="隶书" pitchFamily="49" charset="-122"/>
                <a:ea typeface="隶书" pitchFamily="49" charset="-122"/>
              </a:rPr>
              <a:t>命名</a:t>
            </a:r>
            <a:r>
              <a:rPr lang="zh-CN" altLang="en-US" sz="2400" dirty="0" smtClean="0">
                <a:latin typeface="隶书" pitchFamily="49" charset="-122"/>
                <a:ea typeface="隶书" pitchFamily="49" charset="-122"/>
              </a:rPr>
              <a:t>或</a:t>
            </a:r>
            <a:r>
              <a:rPr lang="zh-CN" altLang="en-US" sz="2400" dirty="0" smtClean="0">
                <a:solidFill>
                  <a:srgbClr val="0000FF"/>
                </a:solidFill>
                <a:latin typeface="隶书" pitchFamily="49" charset="-122"/>
                <a:ea typeface="隶书" pitchFamily="49" charset="-122"/>
              </a:rPr>
              <a:t>赋值</a:t>
            </a:r>
            <a:r>
              <a:rPr lang="zh-CN" altLang="en-US" sz="2400" dirty="0" smtClean="0">
                <a:latin typeface="隶书" pitchFamily="49" charset="-122"/>
                <a:ea typeface="隶书" pitchFamily="49" charset="-122"/>
              </a:rPr>
              <a:t>或</a:t>
            </a:r>
            <a:r>
              <a:rPr lang="zh-CN" altLang="en-US" sz="2400" dirty="0">
                <a:latin typeface="隶书" pitchFamily="49" charset="-122"/>
                <a:ea typeface="隶书" pitchFamily="49" charset="-122"/>
              </a:rPr>
              <a:t>定义</a:t>
            </a:r>
            <a:r>
              <a:rPr lang="zh-CN" altLang="en-US" sz="2400" dirty="0">
                <a:solidFill>
                  <a:srgbClr val="0000FF"/>
                </a:solidFill>
                <a:latin typeface="隶书" pitchFamily="49" charset="-122"/>
                <a:ea typeface="隶书" pitchFamily="49" charset="-122"/>
              </a:rPr>
              <a:t>新的类型属性</a:t>
            </a:r>
            <a:r>
              <a:rPr lang="zh-CN" altLang="en-US" sz="2400" dirty="0">
                <a:latin typeface="隶书" pitchFamily="49" charset="-122"/>
                <a:ea typeface="隶书" pitchFamily="49" charset="-122"/>
              </a:rPr>
              <a:t>等</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indent="627063">
              <a:lnSpc>
                <a:spcPct val="90000"/>
              </a:lnSpc>
              <a:defRPr/>
            </a:pPr>
            <a:r>
              <a:rPr lang="zh-CN" altLang="en-US" sz="2400" dirty="0" smtClean="0">
                <a:latin typeface="隶书" pitchFamily="49" charset="-122"/>
                <a:ea typeface="隶书" pitchFamily="49" charset="-122"/>
              </a:rPr>
              <a:t>实际</a:t>
            </a:r>
            <a:r>
              <a:rPr lang="zh-CN" altLang="en-US" sz="2400" dirty="0">
                <a:latin typeface="隶书" pitchFamily="49" charset="-122"/>
                <a:ea typeface="隶书" pitchFamily="49" charset="-122"/>
              </a:rPr>
              <a:t>应用时常用符号表示数据、地址等。</a:t>
            </a:r>
            <a:r>
              <a:rPr lang="zh-CN" altLang="en-US" sz="2400" u="sng" dirty="0">
                <a:latin typeface="隶书" pitchFamily="49" charset="-122"/>
                <a:ea typeface="隶书" pitchFamily="49" charset="-122"/>
              </a:rPr>
              <a:t>符号在使用前必须赋值</a:t>
            </a:r>
            <a:r>
              <a:rPr lang="zh-CN" altLang="en-US" sz="2400" dirty="0">
                <a:latin typeface="隶书" pitchFamily="49" charset="-122"/>
                <a:ea typeface="隶书" pitchFamily="49" charset="-122"/>
              </a:rPr>
              <a:t>。符号定义语句有两条：</a:t>
            </a:r>
          </a:p>
          <a:p>
            <a:pPr>
              <a:lnSpc>
                <a:spcPct val="90000"/>
              </a:lnSpc>
              <a:buClr>
                <a:schemeClr val="accent1"/>
              </a:buClr>
              <a:buSzPct val="85000"/>
              <a:buFont typeface="Wingdings" pitchFamily="2" charset="2"/>
              <a:buNone/>
              <a:defRPr/>
            </a:pPr>
            <a:endParaRPr lang="en-US" altLang="zh-CN" sz="2400" b="1" u="sng" dirty="0" smtClean="0">
              <a:effectLst>
                <a:outerShdw blurRad="38100" dist="38100" dir="2700000" algn="tl">
                  <a:srgbClr val="C0C0C0"/>
                </a:outerShdw>
              </a:effectLst>
              <a:latin typeface="隶书" pitchFamily="49" charset="-122"/>
              <a:ea typeface="隶书" pitchFamily="49" charset="-122"/>
            </a:endParaRPr>
          </a:p>
          <a:p>
            <a:pPr>
              <a:lnSpc>
                <a:spcPct val="90000"/>
              </a:lnSpc>
              <a:buClr>
                <a:schemeClr val="accent1"/>
              </a:buClr>
              <a:buSzPct val="85000"/>
              <a:buFont typeface="Wingdings" pitchFamily="2" charset="2"/>
              <a:buNone/>
              <a:defRPr/>
            </a:pPr>
            <a:r>
              <a:rPr lang="zh-CN" altLang="en-US" sz="2400" b="1" u="sng" dirty="0" smtClean="0">
                <a:effectLst>
                  <a:outerShdw blurRad="38100" dist="38100" dir="2700000" algn="tl">
                    <a:srgbClr val="C0C0C0"/>
                  </a:outerShdw>
                </a:effectLst>
                <a:latin typeface="隶书" pitchFamily="49" charset="-122"/>
                <a:ea typeface="隶书" pitchFamily="49" charset="-122"/>
              </a:rPr>
              <a:t>等值</a:t>
            </a:r>
            <a:r>
              <a:rPr lang="zh-CN" altLang="en-US" sz="2400" b="1" u="sng" dirty="0">
                <a:effectLst>
                  <a:outerShdw blurRad="38100" dist="38100" dir="2700000" algn="tl">
                    <a:srgbClr val="C0C0C0"/>
                  </a:outerShdw>
                </a:effectLst>
                <a:latin typeface="隶书" pitchFamily="49" charset="-122"/>
                <a:ea typeface="隶书" pitchFamily="49" charset="-122"/>
              </a:rPr>
              <a:t>语句 </a:t>
            </a:r>
            <a:r>
              <a:rPr lang="en-US" altLang="zh-CN" sz="2400" b="1" u="sng" dirty="0">
                <a:effectLst>
                  <a:outerShdw blurRad="38100" dist="38100" dir="2700000" algn="tl">
                    <a:srgbClr val="C0C0C0"/>
                  </a:outerShdw>
                </a:effectLst>
                <a:latin typeface="隶书" pitchFamily="49" charset="-122"/>
                <a:ea typeface="隶书" pitchFamily="49" charset="-122"/>
              </a:rPr>
              <a:t>(EQU)</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zh-CN" altLang="en-US" sz="2400" dirty="0">
                <a:latin typeface="隶书" pitchFamily="49" charset="-122"/>
                <a:ea typeface="隶书" pitchFamily="49" charset="-122"/>
              </a:rPr>
              <a:t>符号名 </a:t>
            </a:r>
            <a:r>
              <a:rPr lang="en-US" altLang="zh-CN" sz="2400" b="1" dirty="0">
                <a:effectLst>
                  <a:outerShdw blurRad="38100" dist="38100" dir="2700000" algn="tl">
                    <a:srgbClr val="C0C0C0"/>
                  </a:outerShdw>
                </a:effectLst>
                <a:latin typeface="隶书" pitchFamily="49" charset="-122"/>
                <a:ea typeface="隶书" pitchFamily="49" charset="-122"/>
              </a:rPr>
              <a:t>EQU</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表达式</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用符号名代替表达式的值，供以后引用。</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en-US" altLang="zh-CN" sz="2400" dirty="0">
                <a:latin typeface="隶书" pitchFamily="49" charset="-122"/>
                <a:ea typeface="隶书" pitchFamily="49" charset="-122"/>
              </a:rPr>
              <a:t>EQU</a:t>
            </a:r>
            <a:r>
              <a:rPr lang="zh-CN" altLang="en-US" sz="2400" dirty="0">
                <a:latin typeface="隶书" pitchFamily="49" charset="-122"/>
                <a:ea typeface="隶书" pitchFamily="49" charset="-122"/>
              </a:rPr>
              <a:t>语句不能重新定义，使用时必须先赋值。</a:t>
            </a:r>
          </a:p>
          <a:p>
            <a:pPr>
              <a:lnSpc>
                <a:spcPct val="90000"/>
              </a:lnSpc>
              <a:buClr>
                <a:schemeClr val="accent1"/>
              </a:buClr>
              <a:buSzPct val="85000"/>
              <a:buFont typeface="Wingdings" pitchFamily="2" charset="2"/>
              <a:buNone/>
              <a:defRPr/>
            </a:pPr>
            <a:endParaRPr lang="zh-CN" altLang="en-US" sz="2400" b="1" u="sng" dirty="0">
              <a:effectLst>
                <a:outerShdw blurRad="38100" dist="38100" dir="2700000" algn="tl">
                  <a:srgbClr val="C0C0C0"/>
                </a:outerShdw>
              </a:effectLst>
              <a:latin typeface="隶书" pitchFamily="49" charset="-122"/>
              <a:ea typeface="隶书" pitchFamily="49" charset="-122"/>
            </a:endParaRPr>
          </a:p>
          <a:p>
            <a:pPr>
              <a:lnSpc>
                <a:spcPct val="90000"/>
              </a:lnSpc>
              <a:buClr>
                <a:schemeClr val="accent1"/>
              </a:buClr>
              <a:buSzPct val="85000"/>
              <a:buFont typeface="Wingdings" pitchFamily="2" charset="2"/>
              <a:buNone/>
              <a:defRPr/>
            </a:pPr>
            <a:r>
              <a:rPr lang="zh-CN" altLang="en-US" sz="2400" b="1" u="sng" dirty="0">
                <a:effectLst>
                  <a:outerShdw blurRad="38100" dist="38100" dir="2700000" algn="tl">
                    <a:srgbClr val="C0C0C0"/>
                  </a:outerShdw>
                </a:effectLst>
                <a:latin typeface="隶书" pitchFamily="49" charset="-122"/>
                <a:ea typeface="隶书" pitchFamily="49" charset="-122"/>
              </a:rPr>
              <a:t>等号语句 </a:t>
            </a:r>
            <a:r>
              <a:rPr lang="en-US" altLang="zh-CN" sz="2400" b="1" u="sng" dirty="0">
                <a:effectLst>
                  <a:outerShdw blurRad="38100" dist="38100" dir="2700000" algn="tl">
                    <a:srgbClr val="C0C0C0"/>
                  </a:outerShdw>
                </a:effectLst>
                <a:latin typeface="隶书" pitchFamily="49" charset="-122"/>
                <a:ea typeface="隶书" pitchFamily="49" charset="-122"/>
              </a:rPr>
              <a:t>(</a:t>
            </a:r>
            <a:r>
              <a:rPr lang="zh-CN" altLang="en-US" sz="2400" b="1" u="sng" dirty="0">
                <a:effectLst>
                  <a:outerShdw blurRad="38100" dist="38100" dir="2700000" algn="tl">
                    <a:srgbClr val="C0C0C0"/>
                  </a:outerShdw>
                </a:effectLst>
                <a:latin typeface="隶书" pitchFamily="49" charset="-122"/>
                <a:ea typeface="隶书" pitchFamily="49" charset="-122"/>
              </a:rPr>
              <a:t>＝</a:t>
            </a:r>
            <a:r>
              <a:rPr lang="en-US" altLang="zh-CN" sz="2400" b="1" u="sng" dirty="0">
                <a:effectLst>
                  <a:outerShdw blurRad="38100" dist="38100" dir="2700000" algn="tl">
                    <a:srgbClr val="C0C0C0"/>
                  </a:outerShdw>
                </a:effectLst>
                <a:latin typeface="隶书" pitchFamily="49" charset="-122"/>
                <a:ea typeface="隶书" pitchFamily="49" charset="-122"/>
              </a:rPr>
              <a:t>)</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zh-CN" altLang="en-US" sz="2400" dirty="0">
                <a:latin typeface="隶书" pitchFamily="49" charset="-122"/>
                <a:ea typeface="隶书" pitchFamily="49" charset="-122"/>
              </a:rPr>
              <a:t>符号名</a:t>
            </a:r>
            <a:r>
              <a:rPr lang="zh-CN" altLang="en-US" sz="2400" b="1" dirty="0">
                <a:effectLst>
                  <a:outerShdw blurRad="38100" dist="38100" dir="2700000" algn="tl">
                    <a:srgbClr val="C0C0C0"/>
                  </a:outerShdw>
                </a:effectLst>
                <a:latin typeface="隶书" pitchFamily="49" charset="-122"/>
                <a:ea typeface="隶书" pitchFamily="49" charset="-122"/>
              </a:rPr>
              <a:t>＝</a:t>
            </a:r>
            <a:r>
              <a:rPr lang="zh-CN" altLang="en-US" sz="2400" dirty="0">
                <a:latin typeface="隶书" pitchFamily="49" charset="-122"/>
                <a:ea typeface="隶书" pitchFamily="49" charset="-122"/>
              </a:rPr>
              <a:t>表达式</a:t>
            </a:r>
          </a:p>
          <a:p>
            <a:pPr>
              <a:lnSpc>
                <a:spcPct val="90000"/>
              </a:lnSpc>
              <a:buClr>
                <a:schemeClr val="accent1"/>
              </a:buClr>
              <a:buSzPct val="70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与</a:t>
            </a:r>
            <a:r>
              <a:rPr lang="en-US" altLang="zh-CN" sz="2400" dirty="0">
                <a:latin typeface="隶书" pitchFamily="49" charset="-122"/>
                <a:ea typeface="隶书" pitchFamily="49" charset="-122"/>
              </a:rPr>
              <a:t>EQU</a:t>
            </a:r>
            <a:r>
              <a:rPr lang="zh-CN" altLang="en-US" sz="2400" dirty="0">
                <a:latin typeface="隶书" pitchFamily="49" charset="-122"/>
                <a:ea typeface="隶书" pitchFamily="49" charset="-122"/>
              </a:rPr>
              <a:t>语句的功能相同，只是其符号名可以再定义。</a:t>
            </a:r>
          </a:p>
          <a:p>
            <a:pPr>
              <a:lnSpc>
                <a:spcPct val="90000"/>
              </a:lnSpc>
              <a:defRPr/>
            </a:pPr>
            <a:endParaRPr lang="zh-CN" altLang="en-US" b="1" u="sng" dirty="0">
              <a:effectLst>
                <a:outerShdw blurRad="38100" dist="38100" dir="2700000" algn="tl">
                  <a:srgbClr val="C0C0C0"/>
                </a:outerShdw>
              </a:effectLst>
              <a:ea typeface="宋体" pitchFamily="2" charset="-122"/>
            </a:endParaRPr>
          </a:p>
          <a:p>
            <a:pPr>
              <a:lnSpc>
                <a:spcPct val="90000"/>
              </a:lnSpc>
              <a:defRPr/>
            </a:pPr>
            <a:endParaRPr lang="zh-CN" altLang="en-US" b="1" u="sng" dirty="0">
              <a:effectLst>
                <a:outerShdw blurRad="38100" dist="38100" dir="2700000" algn="tl">
                  <a:srgbClr val="C0C0C0"/>
                </a:outerShdw>
              </a:effectLst>
              <a:ea typeface="宋体" pitchFamily="2" charset="-122"/>
            </a:endParaRPr>
          </a:p>
          <a:p>
            <a:pPr>
              <a:lnSpc>
                <a:spcPct val="90000"/>
              </a:lnSpc>
              <a:defRPr/>
            </a:pPr>
            <a:r>
              <a:rPr lang="zh-CN" altLang="en-US" sz="2400" b="1" u="sng" dirty="0">
                <a:effectLst>
                  <a:outerShdw blurRad="38100" dist="38100" dir="2700000" algn="tl">
                    <a:srgbClr val="C0C0C0"/>
                  </a:outerShdw>
                </a:effectLst>
                <a:latin typeface="隶书" pitchFamily="49" charset="-122"/>
                <a:ea typeface="隶书" pitchFamily="49" charset="-122"/>
              </a:rPr>
              <a:t>解除语句 </a:t>
            </a:r>
            <a:r>
              <a:rPr lang="en-US" altLang="zh-CN" sz="2400" b="1" u="sng" dirty="0">
                <a:effectLst>
                  <a:outerShdw blurRad="38100" dist="38100" dir="2700000" algn="tl">
                    <a:srgbClr val="C0C0C0"/>
                  </a:outerShdw>
                </a:effectLst>
                <a:latin typeface="隶书" pitchFamily="49" charset="-122"/>
                <a:ea typeface="隶书" pitchFamily="49" charset="-122"/>
              </a:rPr>
              <a:t>(PURGE)  </a:t>
            </a:r>
          </a:p>
          <a:p>
            <a:pPr>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PURGE</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符号</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，符号</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，符号</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a:t>
            </a:r>
            <a:r>
              <a:rPr lang="en-US" altLang="zh-CN" sz="2400" dirty="0">
                <a:latin typeface="Arial"/>
                <a:ea typeface="隶书" pitchFamily="49" charset="-122"/>
              </a:rPr>
              <a:t>……</a:t>
            </a:r>
            <a:r>
              <a:rPr lang="zh-CN" altLang="en-US" sz="2400" dirty="0">
                <a:latin typeface="隶书" pitchFamily="49" charset="-122"/>
                <a:ea typeface="隶书" pitchFamily="49" charset="-122"/>
              </a:rPr>
              <a:t>符号</a:t>
            </a:r>
            <a:r>
              <a:rPr lang="en-US" altLang="zh-CN" sz="2400" dirty="0">
                <a:latin typeface="隶书" pitchFamily="49" charset="-122"/>
                <a:ea typeface="隶书" pitchFamily="49" charset="-122"/>
              </a:rPr>
              <a:t>n</a:t>
            </a:r>
          </a:p>
          <a:p>
            <a:pPr>
              <a:lnSpc>
                <a:spcPct val="90000"/>
              </a:lnSpc>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解除语句可以解除由</a:t>
            </a:r>
            <a:r>
              <a:rPr lang="en-US" altLang="zh-CN" sz="2400" dirty="0">
                <a:latin typeface="隶书" pitchFamily="49" charset="-122"/>
                <a:ea typeface="隶书" pitchFamily="49" charset="-122"/>
              </a:rPr>
              <a:t>EQU</a:t>
            </a:r>
            <a:r>
              <a:rPr lang="zh-CN" altLang="en-US" sz="2400" dirty="0">
                <a:latin typeface="隶书" pitchFamily="49" charset="-122"/>
                <a:ea typeface="隶书" pitchFamily="49" charset="-122"/>
              </a:rPr>
              <a:t>定义的，且不再使用的某些符号。符号解除后可重新定义。</a:t>
            </a:r>
          </a:p>
        </p:txBody>
      </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ChangeArrowheads="1"/>
          </p:cNvSpPr>
          <p:nvPr/>
        </p:nvSpPr>
        <p:spPr bwMode="auto">
          <a:xfrm>
            <a:off x="827088" y="404813"/>
            <a:ext cx="7921625" cy="5203825"/>
          </a:xfrm>
          <a:prstGeom prst="rect">
            <a:avLst/>
          </a:prstGeom>
          <a:noFill/>
          <a:ln w="9525">
            <a:noFill/>
            <a:miter lim="800000"/>
            <a:headEnd/>
            <a:tailEnd/>
          </a:ln>
          <a:effectLst/>
        </p:spPr>
        <p:txBody>
          <a:bodyPr>
            <a:spAutoFit/>
          </a:bodyPr>
          <a:lstStyle/>
          <a:p>
            <a:pPr>
              <a:buClr>
                <a:schemeClr val="accent1"/>
              </a:buClr>
              <a:buSzPct val="70000"/>
              <a:buFont typeface="Wingdings" pitchFamily="2" charset="2"/>
              <a:buNone/>
              <a:defRPr/>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DATA </a:t>
            </a: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EQU HEIGHT+12 </a:t>
            </a:r>
            <a:r>
              <a:rPr lang="zh-CN" altLang="en-US" sz="2400" dirty="0">
                <a:latin typeface="隶书" pitchFamily="49" charset="-122"/>
                <a:ea typeface="隶书" pitchFamily="49" charset="-122"/>
              </a:rPr>
              <a:t>　　</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ALPHA  EQU 7 </a:t>
            </a:r>
            <a:r>
              <a:rPr lang="zh-CN" altLang="en-US" sz="2400" dirty="0">
                <a:latin typeface="隶书" pitchFamily="49" charset="-122"/>
                <a:ea typeface="隶书" pitchFamily="49" charset="-122"/>
              </a:rPr>
              <a:t>　          </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BETA </a:t>
            </a: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EQU ALPHA-2 </a:t>
            </a:r>
            <a:r>
              <a:rPr lang="zh-CN" altLang="en-US" sz="2400" dirty="0">
                <a:latin typeface="隶书" pitchFamily="49" charset="-122"/>
                <a:ea typeface="隶书" pitchFamily="49" charset="-122"/>
              </a:rPr>
              <a:t>　　　　</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ADDR </a:t>
            </a: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EQU VAR+BETA </a:t>
            </a:r>
            <a:r>
              <a:rPr lang="zh-CN" altLang="en-US" sz="2400" dirty="0">
                <a:latin typeface="隶书" pitchFamily="49" charset="-122"/>
                <a:ea typeface="隶书" pitchFamily="49" charset="-122"/>
              </a:rPr>
              <a:t>　 </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B </a:t>
            </a: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EQU [BP+8] </a:t>
            </a:r>
            <a:r>
              <a:rPr lang="zh-CN" altLang="en-US" sz="2400" dirty="0">
                <a:latin typeface="隶书" pitchFamily="49" charset="-122"/>
                <a:ea typeface="隶书" pitchFamily="49" charset="-122"/>
              </a:rPr>
              <a:t>　　　 </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P8 </a:t>
            </a: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EQU DS:[BP+8]</a:t>
            </a:r>
          </a:p>
          <a:p>
            <a:pPr>
              <a:buClr>
                <a:schemeClr val="accent1"/>
              </a:buClr>
              <a:buSzPct val="70000"/>
              <a:buFont typeface="Wingdings" pitchFamily="2" charset="2"/>
              <a:buNone/>
              <a:defRPr/>
            </a:pPr>
            <a:r>
              <a:rPr lang="en-US" altLang="zh-CN" sz="2400" dirty="0">
                <a:latin typeface="隶书" pitchFamily="49" charset="-122"/>
                <a:ea typeface="隶书" pitchFamily="49" charset="-122"/>
              </a:rPr>
              <a:t>    DA     EQU WORD PTR DA_BYTE</a:t>
            </a:r>
          </a:p>
          <a:p>
            <a:pPr>
              <a:buClr>
                <a:schemeClr val="accent1"/>
              </a:buClr>
              <a:buSzPct val="70000"/>
              <a:buFont typeface="Wingdings" pitchFamily="2" charset="2"/>
              <a:buNone/>
              <a:defRPr/>
            </a:pPr>
            <a:r>
              <a:rPr lang="en-US" altLang="zh-CN" sz="2400" dirty="0">
                <a:latin typeface="隶书" pitchFamily="49" charset="-122"/>
                <a:ea typeface="隶书" pitchFamily="49" charset="-122"/>
              </a:rPr>
              <a:t>    TOTAL  EQU 5+3-2</a:t>
            </a:r>
          </a:p>
          <a:p>
            <a:pPr>
              <a:buClr>
                <a:schemeClr val="accent1"/>
              </a:buClr>
              <a:buSzPct val="70000"/>
              <a:buFont typeface="Wingdings" pitchFamily="2" charset="2"/>
              <a:buNone/>
              <a:defRPr/>
            </a:pPr>
            <a:endParaRPr lang="en-US" altLang="zh-CN" sz="2400" dirty="0">
              <a:latin typeface="隶书" pitchFamily="49" charset="-122"/>
              <a:ea typeface="隶书" pitchFamily="49" charset="-122"/>
            </a:endParaRPr>
          </a:p>
          <a:p>
            <a:pPr>
              <a:buClr>
                <a:schemeClr val="accent1"/>
              </a:buClr>
              <a:buSzPct val="70000"/>
              <a:buFont typeface="Wingdings" pitchFamily="2" charset="2"/>
              <a:buNone/>
              <a:defRPr/>
            </a:pPr>
            <a:r>
              <a:rPr lang="en-US" altLang="zh-CN" sz="2400" dirty="0">
                <a:latin typeface="隶书" pitchFamily="49" charset="-122"/>
                <a:ea typeface="隶书" pitchFamily="49" charset="-122"/>
              </a:rPr>
              <a:t>    CAL=5+2            TMP EQU 5</a:t>
            </a:r>
          </a:p>
          <a:p>
            <a:pPr>
              <a:buClr>
                <a:schemeClr val="accent1"/>
              </a:buClr>
              <a:buSzPct val="70000"/>
              <a:buFont typeface="Wingdings" pitchFamily="2" charset="2"/>
              <a:buNone/>
              <a:defRPr/>
            </a:pPr>
            <a:r>
              <a:rPr lang="en-US" altLang="zh-CN" sz="2400" dirty="0">
                <a:latin typeface="隶书" pitchFamily="49" charset="-122"/>
                <a:ea typeface="隶书" pitchFamily="49" charset="-122"/>
              </a:rPr>
              <a:t>    DSS=14H            TMP EQU TMP+1  </a:t>
            </a:r>
            <a:r>
              <a:rPr lang="en-US" altLang="zh-CN" sz="2400" b="1" dirty="0">
                <a:solidFill>
                  <a:srgbClr val="CC3300"/>
                </a:solidFill>
                <a:effectLst>
                  <a:outerShdw blurRad="38100" dist="38100" dir="2700000" algn="tl">
                    <a:srgbClr val="C0C0C0"/>
                  </a:outerShdw>
                </a:effectLst>
                <a:latin typeface="隶书" pitchFamily="49" charset="-122"/>
                <a:ea typeface="隶书" pitchFamily="49" charset="-122"/>
              </a:rPr>
              <a:t>×</a:t>
            </a:r>
            <a:endParaRPr lang="en-US" altLang="zh-CN" sz="2400" dirty="0">
              <a:latin typeface="隶书" pitchFamily="49" charset="-122"/>
              <a:ea typeface="隶书" pitchFamily="49" charset="-122"/>
            </a:endParaRPr>
          </a:p>
          <a:p>
            <a:pPr>
              <a:buClr>
                <a:schemeClr val="accent1"/>
              </a:buClr>
              <a:buSzPct val="70000"/>
              <a:buFont typeface="Wingdings" pitchFamily="2" charset="2"/>
              <a:buNone/>
              <a:defRPr/>
            </a:pPr>
            <a:r>
              <a:rPr lang="en-US" altLang="zh-CN" sz="2400" dirty="0">
                <a:latin typeface="隶书" pitchFamily="49" charset="-122"/>
                <a:ea typeface="隶书" pitchFamily="49" charset="-122"/>
              </a:rPr>
              <a:t>    CBB=BETA</a:t>
            </a:r>
          </a:p>
          <a:p>
            <a:pPr>
              <a:buClr>
                <a:schemeClr val="accent1"/>
              </a:buClr>
              <a:buSzPct val="70000"/>
              <a:buFont typeface="Wingdings" pitchFamily="2" charset="2"/>
              <a:buNone/>
              <a:defRPr/>
            </a:pPr>
            <a:r>
              <a:rPr lang="en-US" altLang="zh-CN" sz="2400" dirty="0">
                <a:latin typeface="隶书" pitchFamily="49" charset="-122"/>
                <a:ea typeface="隶书" pitchFamily="49" charset="-122"/>
              </a:rPr>
              <a:t>                       TMP=5</a:t>
            </a:r>
          </a:p>
          <a:p>
            <a:pPr>
              <a:buClr>
                <a:schemeClr val="accent1"/>
              </a:buClr>
              <a:buSzPct val="70000"/>
              <a:buFont typeface="Wingdings" pitchFamily="2" charset="2"/>
              <a:buNone/>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TMP=TMP+1      </a:t>
            </a:r>
            <a:r>
              <a:rPr lang="en-US" altLang="zh-CN" sz="2400" b="1" dirty="0">
                <a:solidFill>
                  <a:srgbClr val="CC3300"/>
                </a:solidFill>
                <a:effectLst>
                  <a:outerShdw blurRad="38100" dist="38100" dir="2700000" algn="tl">
                    <a:srgbClr val="C0C0C0"/>
                  </a:outerShdw>
                </a:effectLst>
                <a:latin typeface="隶书" pitchFamily="49" charset="-122"/>
                <a:ea typeface="隶书" pitchFamily="49" charset="-122"/>
              </a:rPr>
              <a:t>√</a:t>
            </a:r>
          </a:p>
        </p:txBody>
      </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ChangeArrowheads="1"/>
          </p:cNvSpPr>
          <p:nvPr/>
        </p:nvSpPr>
        <p:spPr bwMode="auto">
          <a:xfrm>
            <a:off x="395288" y="115888"/>
            <a:ext cx="7489825" cy="576262"/>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6.</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标号</a:t>
            </a:r>
            <a:r>
              <a:rPr lang="en-US" altLang="zh-CN"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类型</a:t>
            </a:r>
            <a:r>
              <a:rPr lang="en-US" altLang="zh-CN"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定义伪指令</a:t>
            </a:r>
          </a:p>
        </p:txBody>
      </p:sp>
      <p:sp>
        <p:nvSpPr>
          <p:cNvPr id="411651" name="Rectangle 3"/>
          <p:cNvSpPr>
            <a:spLocks noChangeArrowheads="1"/>
          </p:cNvSpPr>
          <p:nvPr/>
        </p:nvSpPr>
        <p:spPr bwMode="auto">
          <a:xfrm>
            <a:off x="539750" y="692150"/>
            <a:ext cx="7993063" cy="5964710"/>
          </a:xfrm>
          <a:prstGeom prst="rect">
            <a:avLst/>
          </a:prstGeom>
          <a:noFill/>
          <a:ln w="9525">
            <a:noFill/>
            <a:miter lim="800000"/>
            <a:headEnd/>
            <a:tailEnd/>
          </a:ln>
          <a:effectLst/>
        </p:spPr>
        <p:txBody>
          <a:bodyPr>
            <a:spAutoFit/>
          </a:bodyPr>
          <a:lstStyle/>
          <a:p>
            <a:pPr>
              <a:lnSpc>
                <a:spcPct val="90000"/>
              </a:lnSpc>
              <a:spcBef>
                <a:spcPct val="20000"/>
              </a:spcBef>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zh-CN" altLang="en-US" sz="2400" dirty="0">
                <a:latin typeface="隶书" pitchFamily="49" charset="-122"/>
                <a:ea typeface="隶书" pitchFamily="49" charset="-122"/>
              </a:rPr>
              <a:t>标号名 </a:t>
            </a:r>
            <a:r>
              <a:rPr lang="en-US" altLang="zh-CN" sz="2400" b="1" dirty="0">
                <a:effectLst>
                  <a:outerShdw blurRad="38100" dist="38100" dir="2700000" algn="tl">
                    <a:srgbClr val="C0C0C0"/>
                  </a:outerShdw>
                </a:effectLst>
                <a:latin typeface="隶书" pitchFamily="49" charset="-122"/>
                <a:ea typeface="隶书" pitchFamily="49" charset="-122"/>
              </a:rPr>
              <a:t>LABEL</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类型</a:t>
            </a:r>
          </a:p>
          <a:p>
            <a:pPr>
              <a:defRPr/>
            </a:pPr>
            <a:r>
              <a:rPr lang="zh-CN" altLang="en-US" sz="2400" b="1" dirty="0">
                <a:effectLst>
                  <a:outerShdw blurRad="38100" dist="38100" dir="2700000" algn="tl">
                    <a:srgbClr val="C0C0C0"/>
                  </a:outerShdw>
                </a:effectLst>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标号</a:t>
            </a:r>
            <a:r>
              <a:rPr lang="zh-CN" altLang="en-US" sz="2400" dirty="0">
                <a:latin typeface="隶书" pitchFamily="49" charset="-122"/>
                <a:ea typeface="隶书" pitchFamily="49" charset="-122"/>
              </a:rPr>
              <a:t>是一条</a:t>
            </a:r>
            <a:r>
              <a:rPr lang="zh-CN" altLang="en-US" sz="2400" dirty="0" smtClean="0">
                <a:latin typeface="隶书" pitchFamily="49" charset="-122"/>
                <a:ea typeface="隶书" pitchFamily="49" charset="-122"/>
              </a:rPr>
              <a:t>指令的</a:t>
            </a:r>
            <a:r>
              <a:rPr lang="zh-CN" altLang="en-US" sz="2400" dirty="0" smtClean="0">
                <a:solidFill>
                  <a:srgbClr val="0000FF"/>
                </a:solidFill>
                <a:latin typeface="隶书" pitchFamily="49" charset="-122"/>
                <a:ea typeface="隶书" pitchFamily="49" charset="-122"/>
              </a:rPr>
              <a:t>符号地址。</a:t>
            </a:r>
            <a:endParaRPr lang="en-US" altLang="zh-CN" sz="2400" dirty="0" smtClean="0">
              <a:solidFill>
                <a:srgbClr val="0000FF"/>
              </a:solidFill>
              <a:latin typeface="隶书" pitchFamily="49" charset="-122"/>
              <a:ea typeface="隶书" pitchFamily="49" charset="-122"/>
            </a:endParaRPr>
          </a:p>
          <a:p>
            <a:pPr>
              <a:defRPr/>
            </a:pPr>
            <a:r>
              <a:rPr lang="en-US" altLang="zh-CN" sz="2400" dirty="0">
                <a:solidFill>
                  <a:srgbClr val="0000FF"/>
                </a:solidFill>
                <a:latin typeface="隶书" pitchFamily="49" charset="-122"/>
                <a:ea typeface="隶书" pitchFamily="49" charset="-122"/>
              </a:rPr>
              <a:t> </a:t>
            </a:r>
            <a:r>
              <a:rPr lang="en-US" altLang="zh-CN" sz="2400" dirty="0" smtClean="0">
                <a:solidFill>
                  <a:srgbClr val="0000FF"/>
                </a:solidFill>
                <a:latin typeface="隶书" pitchFamily="49" charset="-122"/>
                <a:ea typeface="隶书" pitchFamily="49" charset="-122"/>
              </a:rPr>
              <a:t>   </a:t>
            </a:r>
            <a:r>
              <a:rPr lang="en-US" altLang="zh-CN" sz="2400" dirty="0" smtClean="0">
                <a:latin typeface="隶书" pitchFamily="49" charset="-122"/>
                <a:ea typeface="隶书" pitchFamily="49" charset="-122"/>
              </a:rPr>
              <a:t>LABEL</a:t>
            </a:r>
            <a:r>
              <a:rPr lang="zh-CN" altLang="en-US" sz="2400" dirty="0" smtClean="0">
                <a:latin typeface="隶书" pitchFamily="49" charset="-122"/>
                <a:ea typeface="隶书" pitchFamily="49" charset="-122"/>
              </a:rPr>
              <a:t>用来</a:t>
            </a:r>
            <a:r>
              <a:rPr lang="zh-CN" altLang="en-US" sz="2400" dirty="0">
                <a:latin typeface="隶书" pitchFamily="49" charset="-122"/>
                <a:ea typeface="隶书" pitchFamily="49" charset="-122"/>
              </a:rPr>
              <a:t>定义</a:t>
            </a:r>
            <a:r>
              <a:rPr lang="zh-CN" altLang="en-US" sz="2400" dirty="0">
                <a:solidFill>
                  <a:srgbClr val="0000FF"/>
                </a:solidFill>
                <a:latin typeface="隶书" pitchFamily="49" charset="-122"/>
                <a:ea typeface="隶书" pitchFamily="49" charset="-122"/>
              </a:rPr>
              <a:t>符号地址</a:t>
            </a:r>
            <a:r>
              <a:rPr lang="zh-CN" altLang="en-US" sz="2400" dirty="0">
                <a:latin typeface="隶书" pitchFamily="49" charset="-122"/>
                <a:ea typeface="隶书" pitchFamily="49" charset="-122"/>
              </a:rPr>
              <a:t>的</a:t>
            </a:r>
            <a:r>
              <a:rPr lang="zh-CN" altLang="en-US" sz="2400" dirty="0">
                <a:solidFill>
                  <a:srgbClr val="0000FF"/>
                </a:solidFill>
                <a:latin typeface="隶书" pitchFamily="49" charset="-122"/>
                <a:ea typeface="隶书" pitchFamily="49" charset="-122"/>
              </a:rPr>
              <a:t>类型</a:t>
            </a:r>
            <a:r>
              <a:rPr lang="zh-CN" altLang="en-US" sz="2400" dirty="0">
                <a:latin typeface="隶书" pitchFamily="49" charset="-122"/>
                <a:ea typeface="隶书" pitchFamily="49" charset="-122"/>
              </a:rPr>
              <a:t>。</a:t>
            </a:r>
            <a:r>
              <a:rPr lang="en-US" altLang="zh-CN" sz="2400" dirty="0" smtClean="0">
                <a:latin typeface="隶书" pitchFamily="49" charset="-122"/>
                <a:ea typeface="隶书" pitchFamily="49" charset="-122"/>
              </a:rPr>
              <a:t>LABEL</a:t>
            </a:r>
            <a:r>
              <a:rPr lang="zh-CN" altLang="en-US" sz="2400" dirty="0" smtClean="0">
                <a:latin typeface="隶书" pitchFamily="49" charset="-122"/>
                <a:ea typeface="隶书" pitchFamily="49" charset="-122"/>
              </a:rPr>
              <a:t>提供</a:t>
            </a:r>
            <a:r>
              <a:rPr lang="zh-CN" altLang="en-US" sz="2400" dirty="0">
                <a:latin typeface="隶书" pitchFamily="49" charset="-122"/>
                <a:ea typeface="隶书" pitchFamily="49" charset="-122"/>
              </a:rPr>
              <a:t>了另一种定义</a:t>
            </a:r>
            <a:r>
              <a:rPr lang="zh-CN" altLang="en-US" sz="2400" dirty="0">
                <a:solidFill>
                  <a:srgbClr val="0000FF"/>
                </a:solidFill>
                <a:latin typeface="隶书" pitchFamily="49" charset="-122"/>
                <a:ea typeface="隶书" pitchFamily="49" charset="-122"/>
              </a:rPr>
              <a:t>标号</a:t>
            </a:r>
            <a:r>
              <a:rPr lang="zh-CN" altLang="en-US" sz="2400" dirty="0">
                <a:latin typeface="隶书" pitchFamily="49" charset="-122"/>
                <a:ea typeface="隶书" pitchFamily="49" charset="-122"/>
              </a:rPr>
              <a:t>或</a:t>
            </a:r>
            <a:r>
              <a:rPr lang="zh-CN" altLang="en-US" sz="2400" dirty="0" smtClean="0">
                <a:solidFill>
                  <a:srgbClr val="0000FF"/>
                </a:solidFill>
                <a:latin typeface="隶书" pitchFamily="49" charset="-122"/>
                <a:ea typeface="隶书" pitchFamily="49" charset="-122"/>
              </a:rPr>
              <a:t>变量</a:t>
            </a:r>
            <a:r>
              <a:rPr lang="zh-CN" altLang="en-US" sz="2400" dirty="0" smtClean="0">
                <a:latin typeface="隶书" pitchFamily="49" charset="-122"/>
                <a:ea typeface="隶书" pitchFamily="49" charset="-122"/>
              </a:rPr>
              <a:t>的方法。</a:t>
            </a:r>
            <a:endParaRPr lang="zh-CN" altLang="en-US" sz="2400" dirty="0">
              <a:latin typeface="隶书" pitchFamily="49" charset="-122"/>
              <a:ea typeface="隶书" pitchFamily="49" charset="-122"/>
            </a:endParaRPr>
          </a:p>
          <a:p>
            <a:pPr>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dirty="0">
                <a:latin typeface="隶书" pitchFamily="49" charset="-122"/>
                <a:ea typeface="隶书" pitchFamily="49" charset="-122"/>
              </a:rPr>
              <a:t>对</a:t>
            </a:r>
            <a:r>
              <a:rPr lang="zh-CN" altLang="en-US" sz="2400" dirty="0">
                <a:solidFill>
                  <a:srgbClr val="0000FF"/>
                </a:solidFill>
                <a:latin typeface="隶书" pitchFamily="49" charset="-122"/>
                <a:ea typeface="隶书" pitchFamily="49" charset="-122"/>
              </a:rPr>
              <a:t>标号</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操作码</a:t>
            </a:r>
            <a:r>
              <a:rPr lang="zh-CN" altLang="en-US" sz="2400" dirty="0">
                <a:latin typeface="隶书" pitchFamily="49" charset="-122"/>
                <a:ea typeface="隶书" pitchFamily="49" charset="-122"/>
              </a:rPr>
              <a:t>或</a:t>
            </a:r>
            <a:r>
              <a:rPr lang="zh-CN" altLang="en-US" sz="2400" dirty="0">
                <a:solidFill>
                  <a:srgbClr val="0000FF"/>
                </a:solidFill>
                <a:latin typeface="隶书" pitchFamily="49" charset="-122"/>
                <a:ea typeface="隶书" pitchFamily="49" charset="-122"/>
              </a:rPr>
              <a:t>过程</a:t>
            </a:r>
            <a:r>
              <a:rPr lang="zh-CN" altLang="en-US" sz="2400" dirty="0">
                <a:latin typeface="隶书" pitchFamily="49" charset="-122"/>
                <a:ea typeface="隶书" pitchFamily="49" charset="-122"/>
              </a:rPr>
              <a:t>，其</a:t>
            </a:r>
            <a:r>
              <a:rPr lang="zh-CN" altLang="en-US" sz="2400" dirty="0">
                <a:solidFill>
                  <a:srgbClr val="FF0000"/>
                </a:solidFill>
                <a:latin typeface="隶书" pitchFamily="49" charset="-122"/>
                <a:ea typeface="隶书" pitchFamily="49" charset="-122"/>
              </a:rPr>
              <a:t>类型</a:t>
            </a:r>
            <a:r>
              <a:rPr lang="zh-CN" altLang="en-US" sz="2400" dirty="0">
                <a:latin typeface="隶书" pitchFamily="49" charset="-122"/>
                <a:ea typeface="隶书" pitchFamily="49" charset="-122"/>
              </a:rPr>
              <a:t>为</a:t>
            </a:r>
            <a:r>
              <a:rPr lang="en-US" altLang="zh-CN" sz="2400" b="1" dirty="0">
                <a:solidFill>
                  <a:srgbClr val="FF0000"/>
                </a:solidFill>
                <a:effectLst>
                  <a:outerShdw blurRad="38100" dist="38100" dir="2700000" algn="tl">
                    <a:srgbClr val="C0C0C0"/>
                  </a:outerShdw>
                </a:effectLst>
                <a:latin typeface="隶书" pitchFamily="49" charset="-122"/>
                <a:ea typeface="隶书" pitchFamily="49" charset="-122"/>
              </a:rPr>
              <a:t>NEAR</a:t>
            </a:r>
            <a:r>
              <a:rPr lang="zh-CN" altLang="en-US" sz="2400" b="1" dirty="0">
                <a:solidFill>
                  <a:srgbClr val="FF0000"/>
                </a:solidFill>
                <a:effectLst>
                  <a:outerShdw blurRad="38100" dist="38100" dir="2700000" algn="tl">
                    <a:srgbClr val="C0C0C0"/>
                  </a:outerShdw>
                </a:effectLst>
                <a:latin typeface="隶书" pitchFamily="49" charset="-122"/>
                <a:ea typeface="隶书" pitchFamily="49" charset="-122"/>
              </a:rPr>
              <a:t>、</a:t>
            </a:r>
            <a:r>
              <a:rPr lang="en-US" altLang="zh-CN" sz="2400" b="1" dirty="0">
                <a:solidFill>
                  <a:srgbClr val="FF0000"/>
                </a:solidFill>
                <a:effectLst>
                  <a:outerShdw blurRad="38100" dist="38100" dir="2700000" algn="tl">
                    <a:srgbClr val="C0C0C0"/>
                  </a:outerShdw>
                </a:effectLst>
                <a:latin typeface="隶书" pitchFamily="49" charset="-122"/>
                <a:ea typeface="隶书" pitchFamily="49" charset="-122"/>
              </a:rPr>
              <a:t>FAR</a:t>
            </a:r>
            <a:r>
              <a:rPr lang="zh-CN" altLang="en-US" sz="2400" dirty="0">
                <a:latin typeface="隶书" pitchFamily="49" charset="-122"/>
                <a:ea typeface="隶书" pitchFamily="49" charset="-122"/>
              </a:rPr>
              <a:t>；</a:t>
            </a:r>
          </a:p>
          <a:p>
            <a:pPr>
              <a:defRPr/>
            </a:pPr>
            <a:r>
              <a:rPr lang="zh-CN" altLang="en-US" sz="2400" dirty="0">
                <a:latin typeface="隶书" pitchFamily="49" charset="-122"/>
                <a:ea typeface="隶书" pitchFamily="49" charset="-122"/>
              </a:rPr>
              <a:t>      对</a:t>
            </a:r>
            <a:r>
              <a:rPr lang="zh-CN" altLang="en-US" sz="2400" dirty="0">
                <a:solidFill>
                  <a:srgbClr val="0000FF"/>
                </a:solidFill>
                <a:latin typeface="隶书" pitchFamily="49" charset="-122"/>
                <a:ea typeface="隶书" pitchFamily="49" charset="-122"/>
              </a:rPr>
              <a:t>变量</a:t>
            </a:r>
            <a:r>
              <a:rPr lang="zh-CN" altLang="en-US" sz="2400" dirty="0">
                <a:latin typeface="隶书" pitchFamily="49" charset="-122"/>
                <a:ea typeface="隶书" pitchFamily="49" charset="-122"/>
              </a:rPr>
              <a:t>，其</a:t>
            </a:r>
            <a:r>
              <a:rPr lang="zh-CN" altLang="en-US" sz="2400" dirty="0">
                <a:solidFill>
                  <a:srgbClr val="FF0000"/>
                </a:solidFill>
                <a:latin typeface="隶书" pitchFamily="49" charset="-122"/>
                <a:ea typeface="隶书" pitchFamily="49" charset="-122"/>
              </a:rPr>
              <a:t>类型</a:t>
            </a:r>
            <a:r>
              <a:rPr lang="zh-CN" altLang="en-US" sz="2400" dirty="0">
                <a:latin typeface="隶书" pitchFamily="49" charset="-122"/>
                <a:ea typeface="隶书" pitchFamily="49" charset="-122"/>
              </a:rPr>
              <a:t>为</a:t>
            </a:r>
            <a:r>
              <a:rPr lang="en-US" altLang="zh-CN" sz="2400" b="1" dirty="0">
                <a:solidFill>
                  <a:srgbClr val="FF0000"/>
                </a:solidFill>
                <a:effectLst>
                  <a:outerShdw blurRad="38100" dist="38100" dir="2700000" algn="tl">
                    <a:srgbClr val="C0C0C0"/>
                  </a:outerShdw>
                </a:effectLst>
                <a:latin typeface="隶书" pitchFamily="49" charset="-122"/>
                <a:ea typeface="隶书" pitchFamily="49" charset="-122"/>
              </a:rPr>
              <a:t>BYTE</a:t>
            </a:r>
            <a:r>
              <a:rPr lang="zh-CN" altLang="en-US" sz="2400" b="1" dirty="0">
                <a:solidFill>
                  <a:srgbClr val="FF0000"/>
                </a:solidFill>
                <a:effectLst>
                  <a:outerShdw blurRad="38100" dist="38100" dir="2700000" algn="tl">
                    <a:srgbClr val="C0C0C0"/>
                  </a:outerShdw>
                </a:effectLst>
                <a:latin typeface="隶书" pitchFamily="49" charset="-122"/>
                <a:ea typeface="隶书" pitchFamily="49" charset="-122"/>
              </a:rPr>
              <a:t>、</a:t>
            </a:r>
            <a:r>
              <a:rPr lang="en-US" altLang="zh-CN" sz="2400" b="1" dirty="0">
                <a:solidFill>
                  <a:srgbClr val="FF0000"/>
                </a:solidFill>
                <a:effectLst>
                  <a:outerShdw blurRad="38100" dist="38100" dir="2700000" algn="tl">
                    <a:srgbClr val="C0C0C0"/>
                  </a:outerShdw>
                </a:effectLst>
                <a:latin typeface="隶书" pitchFamily="49" charset="-122"/>
                <a:ea typeface="隶书" pitchFamily="49" charset="-122"/>
              </a:rPr>
              <a:t>WORD</a:t>
            </a:r>
            <a:r>
              <a:rPr lang="zh-CN" altLang="en-US" sz="2400" b="1" dirty="0">
                <a:solidFill>
                  <a:srgbClr val="FF0000"/>
                </a:solidFill>
                <a:effectLst>
                  <a:outerShdw blurRad="38100" dist="38100" dir="2700000" algn="tl">
                    <a:srgbClr val="C0C0C0"/>
                  </a:outerShdw>
                </a:effectLst>
                <a:latin typeface="隶书" pitchFamily="49" charset="-122"/>
                <a:ea typeface="隶书" pitchFamily="49" charset="-122"/>
              </a:rPr>
              <a:t>、</a:t>
            </a:r>
            <a:r>
              <a:rPr lang="en-US" altLang="zh-CN" sz="2400" b="1" dirty="0">
                <a:solidFill>
                  <a:srgbClr val="FF0000"/>
                </a:solidFill>
                <a:effectLst>
                  <a:outerShdw blurRad="38100" dist="38100" dir="2700000" algn="tl">
                    <a:srgbClr val="C0C0C0"/>
                  </a:outerShdw>
                </a:effectLst>
                <a:latin typeface="隶书" pitchFamily="49" charset="-122"/>
                <a:ea typeface="隶书" pitchFamily="49" charset="-122"/>
              </a:rPr>
              <a:t>DWORD</a:t>
            </a:r>
            <a:r>
              <a:rPr lang="zh-CN" altLang="en-US" sz="2400" b="1" dirty="0">
                <a:solidFill>
                  <a:srgbClr val="FF0000"/>
                </a:solidFill>
                <a:effectLst>
                  <a:outerShdw blurRad="38100" dist="38100" dir="2700000" algn="tl">
                    <a:srgbClr val="C0C0C0"/>
                  </a:outerShdw>
                </a:effectLst>
                <a:latin typeface="隶书" pitchFamily="49" charset="-122"/>
                <a:ea typeface="隶书" pitchFamily="49" charset="-122"/>
              </a:rPr>
              <a:t>、</a:t>
            </a:r>
            <a:r>
              <a:rPr lang="en-US" altLang="zh-CN" sz="2400" b="1" dirty="0">
                <a:solidFill>
                  <a:srgbClr val="FF0000"/>
                </a:solidFill>
                <a:effectLst>
                  <a:outerShdw blurRad="38100" dist="38100" dir="2700000" algn="tl">
                    <a:srgbClr val="C0C0C0"/>
                  </a:outerShdw>
                </a:effectLst>
                <a:latin typeface="隶书" pitchFamily="49" charset="-122"/>
                <a:ea typeface="隶书" pitchFamily="49" charset="-122"/>
              </a:rPr>
              <a:t>FWORD</a:t>
            </a:r>
            <a:r>
              <a:rPr lang="zh-CN" altLang="en-US" sz="2400" b="1" dirty="0">
                <a:solidFill>
                  <a:srgbClr val="FF0000"/>
                </a:solidFill>
                <a:effectLst>
                  <a:outerShdw blurRad="38100" dist="38100" dir="2700000" algn="tl">
                    <a:srgbClr val="C0C0C0"/>
                  </a:outerShdw>
                </a:effectLst>
                <a:latin typeface="隶书" pitchFamily="49" charset="-122"/>
                <a:ea typeface="隶书" pitchFamily="49" charset="-122"/>
              </a:rPr>
              <a:t>、</a:t>
            </a:r>
            <a:r>
              <a:rPr lang="en-US" altLang="zh-CN" sz="2400" b="1" dirty="0">
                <a:solidFill>
                  <a:srgbClr val="FF0000"/>
                </a:solidFill>
                <a:effectLst>
                  <a:outerShdw blurRad="38100" dist="38100" dir="2700000" algn="tl">
                    <a:srgbClr val="C0C0C0"/>
                  </a:outerShdw>
                </a:effectLst>
                <a:latin typeface="隶书" pitchFamily="49" charset="-122"/>
                <a:ea typeface="隶书" pitchFamily="49" charset="-122"/>
              </a:rPr>
              <a:t>QWORD</a:t>
            </a:r>
            <a:r>
              <a:rPr lang="zh-CN" altLang="en-US" sz="2400" dirty="0">
                <a:latin typeface="隶书" pitchFamily="49" charset="-122"/>
                <a:ea typeface="隶书" pitchFamily="49" charset="-122"/>
              </a:rPr>
              <a:t>或</a:t>
            </a:r>
            <a:r>
              <a:rPr lang="en-US" altLang="zh-CN" sz="2400" b="1" dirty="0">
                <a:solidFill>
                  <a:srgbClr val="FF0000"/>
                </a:solidFill>
                <a:effectLst>
                  <a:outerShdw blurRad="38100" dist="38100" dir="2700000" algn="tl">
                    <a:srgbClr val="C0C0C0"/>
                  </a:outerShdw>
                </a:effectLst>
                <a:latin typeface="隶书" pitchFamily="49" charset="-122"/>
                <a:ea typeface="隶书" pitchFamily="49" charset="-122"/>
              </a:rPr>
              <a:t>TBYTE</a:t>
            </a:r>
            <a:r>
              <a:rPr lang="zh-CN" altLang="en-US" sz="2400" dirty="0">
                <a:latin typeface="隶书" pitchFamily="49" charset="-122"/>
                <a:ea typeface="隶书" pitchFamily="49" charset="-122"/>
              </a:rPr>
              <a:t>。</a:t>
            </a:r>
          </a:p>
          <a:p>
            <a:pPr>
              <a:defRPr/>
            </a:pPr>
            <a:r>
              <a:rPr lang="zh-CN" altLang="en-US" sz="2400" dirty="0">
                <a:latin typeface="隶书" pitchFamily="49" charset="-122"/>
                <a:ea typeface="隶书" pitchFamily="49" charset="-122"/>
              </a:rPr>
              <a:t>设置标号属性有两种方法</a:t>
            </a:r>
            <a:r>
              <a:rPr lang="en-US" altLang="zh-CN" sz="2400" dirty="0">
                <a:latin typeface="隶书" pitchFamily="49" charset="-122"/>
                <a:ea typeface="隶书" pitchFamily="49" charset="-122"/>
              </a:rPr>
              <a:t>:</a:t>
            </a:r>
          </a:p>
          <a:p>
            <a:pPr>
              <a:defRPr/>
            </a:pPr>
            <a:r>
              <a:rPr lang="en-US" altLang="zh-CN" sz="2400" dirty="0">
                <a:latin typeface="隶书" pitchFamily="49" charset="-122"/>
                <a:ea typeface="隶书" pitchFamily="49" charset="-122"/>
              </a:rPr>
              <a:t>① </a:t>
            </a:r>
            <a:r>
              <a:rPr lang="zh-CN" altLang="en-US" sz="2400" dirty="0">
                <a:latin typeface="隶书" pitchFamily="49" charset="-122"/>
                <a:ea typeface="隶书" pitchFamily="49" charset="-122"/>
              </a:rPr>
              <a:t>隐含方式</a:t>
            </a:r>
            <a:r>
              <a:rPr lang="zh-CN" altLang="en-US" sz="2400" dirty="0" smtClean="0">
                <a:latin typeface="隶书" pitchFamily="49" charset="-122"/>
                <a:ea typeface="隶书" pitchFamily="49" charset="-122"/>
              </a:rPr>
              <a:t>：在</a:t>
            </a:r>
            <a:r>
              <a:rPr lang="zh-CN" altLang="en-US" sz="2400" dirty="0">
                <a:latin typeface="隶书" pitchFamily="49" charset="-122"/>
                <a:ea typeface="隶书" pitchFamily="49" charset="-122"/>
              </a:rPr>
              <a:t>指令语句中使用了</a:t>
            </a:r>
            <a:r>
              <a:rPr lang="zh-CN" altLang="en-US" sz="2400" dirty="0" smtClean="0">
                <a:latin typeface="隶书" pitchFamily="49" charset="-122"/>
                <a:ea typeface="隶书" pitchFamily="49" charset="-122"/>
              </a:rPr>
              <a:t>标号，</a:t>
            </a:r>
            <a:r>
              <a:rPr lang="zh-CN" altLang="en-US" sz="2400" dirty="0">
                <a:latin typeface="隶书" pitchFamily="49" charset="-122"/>
                <a:ea typeface="隶书" pitchFamily="49" charset="-122"/>
              </a:rPr>
              <a:t>它就</a:t>
            </a:r>
            <a:r>
              <a:rPr lang="zh-CN" altLang="en-US" sz="2400" dirty="0">
                <a:solidFill>
                  <a:srgbClr val="0000FF"/>
                </a:solidFill>
                <a:latin typeface="隶书" pitchFamily="49" charset="-122"/>
                <a:ea typeface="隶书" pitchFamily="49" charset="-122"/>
              </a:rPr>
              <a:t>隐含</a:t>
            </a:r>
            <a:r>
              <a:rPr lang="zh-CN" altLang="en-US" sz="2400" dirty="0">
                <a:latin typeface="隶书" pitchFamily="49" charset="-122"/>
                <a:ea typeface="隶书" pitchFamily="49" charset="-122"/>
              </a:rPr>
              <a:t>了</a:t>
            </a:r>
            <a:r>
              <a:rPr lang="en-US" altLang="zh-CN" sz="2400" dirty="0">
                <a:solidFill>
                  <a:srgbClr val="0000FF"/>
                </a:solidFill>
                <a:latin typeface="隶书" pitchFamily="49" charset="-122"/>
                <a:ea typeface="隶书" pitchFamily="49" charset="-122"/>
              </a:rPr>
              <a:t>NEAR</a:t>
            </a:r>
            <a:r>
              <a:rPr lang="zh-CN" altLang="en-US" sz="2400" dirty="0">
                <a:latin typeface="隶书" pitchFamily="49" charset="-122"/>
                <a:ea typeface="隶书" pitchFamily="49" charset="-122"/>
              </a:rPr>
              <a:t>属性。如：</a:t>
            </a:r>
            <a:r>
              <a:rPr lang="en-US" altLang="zh-CN" sz="2400" dirty="0">
                <a:latin typeface="隶书" pitchFamily="49" charset="-122"/>
                <a:ea typeface="隶书" pitchFamily="49" charset="-122"/>
              </a:rPr>
              <a:t>LOP: MOV AX, 30H</a:t>
            </a:r>
          </a:p>
          <a:p>
            <a:pPr>
              <a:defRPr/>
            </a:pPr>
            <a:r>
              <a:rPr lang="en-US" altLang="zh-CN" sz="2400" dirty="0">
                <a:latin typeface="隶书" pitchFamily="49" charset="-122"/>
                <a:ea typeface="隶书" pitchFamily="49" charset="-122"/>
              </a:rPr>
              <a:t>②</a:t>
            </a:r>
            <a:r>
              <a:rPr lang="zh-CN" altLang="en-US" sz="2400" dirty="0">
                <a:latin typeface="隶书" pitchFamily="49" charset="-122"/>
                <a:ea typeface="隶书" pitchFamily="49" charset="-122"/>
              </a:rPr>
              <a:t>用</a:t>
            </a:r>
            <a:r>
              <a:rPr lang="en-US" altLang="zh-CN" sz="2400" dirty="0">
                <a:latin typeface="隶书" pitchFamily="49" charset="-122"/>
                <a:ea typeface="隶书" pitchFamily="49" charset="-122"/>
              </a:rPr>
              <a:t>LABEL</a:t>
            </a:r>
            <a:r>
              <a:rPr lang="zh-CN" altLang="en-US" sz="2400" dirty="0">
                <a:latin typeface="隶书" pitchFamily="49" charset="-122"/>
                <a:ea typeface="隶书" pitchFamily="49" charset="-122"/>
              </a:rPr>
              <a:t>伪指令赋予标号类型属性，格式为：</a:t>
            </a:r>
          </a:p>
          <a:p>
            <a:pPr>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BYTE</a:t>
            </a:r>
          </a:p>
          <a:p>
            <a:pPr>
              <a:defRPr/>
            </a:pPr>
            <a:r>
              <a:rPr lang="en-US" altLang="zh-CN" sz="2400" b="1" dirty="0">
                <a:effectLst>
                  <a:outerShdw blurRad="38100" dist="38100" dir="2700000" algn="tl">
                    <a:srgbClr val="C0C0C0"/>
                  </a:outerShdw>
                </a:effectLst>
                <a:latin typeface="隶书" pitchFamily="49" charset="-122"/>
                <a:ea typeface="隶书" pitchFamily="49" charset="-122"/>
              </a:rPr>
              <a:t>               </a:t>
            </a:r>
            <a:r>
              <a:rPr lang="en-US" altLang="zh-CN" sz="2400" dirty="0">
                <a:latin typeface="隶书" pitchFamily="49" charset="-122"/>
                <a:ea typeface="隶书" pitchFamily="49" charset="-122"/>
              </a:rPr>
              <a:t>WORD      </a:t>
            </a:r>
            <a:r>
              <a:rPr lang="zh-CN" altLang="en-US" sz="2400" dirty="0">
                <a:latin typeface="隶书" pitchFamily="49" charset="-122"/>
                <a:ea typeface="隶书" pitchFamily="49" charset="-122"/>
              </a:rPr>
              <a:t>变量类型属性</a:t>
            </a:r>
          </a:p>
          <a:p>
            <a:pPr>
              <a:defRPr/>
            </a:pPr>
            <a:r>
              <a:rPr lang="zh-CN" altLang="en-US" sz="2400" dirty="0">
                <a:latin typeface="隶书" pitchFamily="49" charset="-122"/>
                <a:ea typeface="隶书" pitchFamily="49" charset="-122"/>
              </a:rPr>
              <a:t>   名称 </a:t>
            </a:r>
            <a:r>
              <a:rPr lang="en-US" altLang="zh-CN" sz="2400" b="1" dirty="0">
                <a:effectLst>
                  <a:outerShdw blurRad="38100" dist="38100" dir="2700000" algn="tl">
                    <a:srgbClr val="C0C0C0"/>
                  </a:outerShdw>
                </a:effectLst>
                <a:latin typeface="隶书" pitchFamily="49" charset="-122"/>
                <a:ea typeface="隶书" pitchFamily="49" charset="-122"/>
              </a:rPr>
              <a:t>LABEL</a:t>
            </a:r>
            <a:r>
              <a:rPr lang="en-US" altLang="zh-CN" sz="2400" dirty="0">
                <a:latin typeface="隶书" pitchFamily="49" charset="-122"/>
                <a:ea typeface="隶书" pitchFamily="49" charset="-122"/>
              </a:rPr>
              <a:t>  DWORD</a:t>
            </a:r>
          </a:p>
          <a:p>
            <a:pPr>
              <a:defRPr/>
            </a:pPr>
            <a:r>
              <a:rPr lang="en-US" altLang="zh-CN" sz="2400" dirty="0">
                <a:latin typeface="隶书" pitchFamily="49" charset="-122"/>
                <a:ea typeface="隶书" pitchFamily="49" charset="-122"/>
              </a:rPr>
              <a:t>               NEAR      </a:t>
            </a:r>
            <a:r>
              <a:rPr lang="zh-CN" altLang="en-US" sz="2400" dirty="0">
                <a:latin typeface="隶书" pitchFamily="49" charset="-122"/>
                <a:ea typeface="隶书" pitchFamily="49" charset="-122"/>
              </a:rPr>
              <a:t>标号类型属性 </a:t>
            </a:r>
          </a:p>
          <a:p>
            <a:pPr>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FAR</a:t>
            </a:r>
          </a:p>
        </p:txBody>
      </p:sp>
      <p:sp>
        <p:nvSpPr>
          <p:cNvPr id="49156" name="AutoShape 4"/>
          <p:cNvSpPr>
            <a:spLocks/>
          </p:cNvSpPr>
          <p:nvPr/>
        </p:nvSpPr>
        <p:spPr bwMode="auto">
          <a:xfrm>
            <a:off x="3708400" y="4868863"/>
            <a:ext cx="215900" cy="865187"/>
          </a:xfrm>
          <a:prstGeom prst="rightBrace">
            <a:avLst>
              <a:gd name="adj1" fmla="val 33395"/>
              <a:gd name="adj2" fmla="val 50000"/>
            </a:avLst>
          </a:prstGeom>
          <a:noFill/>
          <a:ln w="9525">
            <a:solidFill>
              <a:schemeClr val="tx1"/>
            </a:solidFill>
            <a:round/>
            <a:headEnd/>
            <a:tailEnd/>
          </a:ln>
        </p:spPr>
        <p:txBody>
          <a:bodyPr wrap="none" anchor="ctr"/>
          <a:lstStyle/>
          <a:p>
            <a:endParaRPr lang="zh-CN" altLang="en-US"/>
          </a:p>
        </p:txBody>
      </p:sp>
      <p:sp>
        <p:nvSpPr>
          <p:cNvPr id="49157" name="AutoShape 5"/>
          <p:cNvSpPr>
            <a:spLocks/>
          </p:cNvSpPr>
          <p:nvPr/>
        </p:nvSpPr>
        <p:spPr bwMode="auto">
          <a:xfrm>
            <a:off x="3708400" y="5876925"/>
            <a:ext cx="215900" cy="647700"/>
          </a:xfrm>
          <a:prstGeom prst="rightBrace">
            <a:avLst>
              <a:gd name="adj1" fmla="val 25000"/>
              <a:gd name="adj2" fmla="val 50000"/>
            </a:avLst>
          </a:prstGeom>
          <a:noFill/>
          <a:ln w="9525">
            <a:solidFill>
              <a:schemeClr val="tx1"/>
            </a:solidFill>
            <a:round/>
            <a:headEnd/>
            <a:tailEnd/>
          </a:ln>
        </p:spPr>
        <p:txBody>
          <a:bodyPr wrap="none" anchor="ct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ChangeArrowheads="1"/>
          </p:cNvSpPr>
          <p:nvPr/>
        </p:nvSpPr>
        <p:spPr bwMode="auto">
          <a:xfrm>
            <a:off x="611188" y="260350"/>
            <a:ext cx="7848600" cy="5262979"/>
          </a:xfrm>
          <a:prstGeom prst="rect">
            <a:avLst/>
          </a:prstGeom>
          <a:noFill/>
          <a:ln w="9525">
            <a:noFill/>
            <a:miter lim="800000"/>
            <a:headEnd/>
            <a:tailEnd/>
          </a:ln>
          <a:effectLst/>
        </p:spPr>
        <p:txBody>
          <a:bodyPr>
            <a:spAutoFit/>
          </a:bodyPr>
          <a:lstStyle/>
          <a:p>
            <a:pPr>
              <a:defRPr/>
            </a:pPr>
            <a:r>
              <a:rPr lang="en-US" altLang="zh-CN" sz="2400" b="1" dirty="0">
                <a:effectLst>
                  <a:outerShdw blurRad="38100" dist="38100" dir="2700000" algn="tl">
                    <a:srgbClr val="C0C0C0"/>
                  </a:outerShdw>
                </a:effectLst>
                <a:latin typeface="隶书" pitchFamily="49" charset="-122"/>
                <a:ea typeface="隶书" pitchFamily="49" charset="-122"/>
              </a:rPr>
              <a:t>LABEL</a:t>
            </a:r>
            <a:r>
              <a:rPr lang="zh-CN" altLang="en-US" sz="2400" b="1" dirty="0">
                <a:effectLst>
                  <a:outerShdw blurRad="38100" dist="38100" dir="2700000" algn="tl">
                    <a:srgbClr val="C0C0C0"/>
                  </a:outerShdw>
                </a:effectLst>
                <a:latin typeface="隶书" pitchFamily="49" charset="-122"/>
                <a:ea typeface="隶书" pitchFamily="49" charset="-122"/>
              </a:rPr>
              <a:t>有两种使用情况</a:t>
            </a:r>
            <a:r>
              <a:rPr lang="zh-CN" altLang="en-US" sz="2400" dirty="0">
                <a:latin typeface="隶书" pitchFamily="49" charset="-122"/>
                <a:ea typeface="隶书" pitchFamily="49" charset="-122"/>
              </a:rPr>
              <a:t>：</a:t>
            </a:r>
          </a:p>
          <a:p>
            <a:pPr>
              <a:defRPr/>
            </a:pPr>
            <a:endParaRPr lang="en-US" altLang="zh-CN" sz="2400" dirty="0" smtClean="0">
              <a:latin typeface="隶书" pitchFamily="49" charset="-122"/>
              <a:ea typeface="隶书" pitchFamily="49" charset="-122"/>
            </a:endParaRPr>
          </a:p>
          <a:p>
            <a:pPr>
              <a:defRPr/>
            </a:pPr>
            <a:r>
              <a:rPr lang="zh-CN" altLang="en-US" sz="2400" dirty="0" smtClean="0">
                <a:latin typeface="隶书" pitchFamily="49" charset="-122"/>
                <a:ea typeface="隶书" pitchFamily="49" charset="-122"/>
              </a:rPr>
              <a:t>① </a:t>
            </a:r>
            <a:r>
              <a:rPr lang="en-US" altLang="zh-CN" sz="2400" dirty="0">
                <a:latin typeface="隶书" pitchFamily="49" charset="-122"/>
                <a:ea typeface="隶书" pitchFamily="49" charset="-122"/>
              </a:rPr>
              <a:t>LABEL</a:t>
            </a:r>
            <a:r>
              <a:rPr lang="zh-CN" altLang="en-US" sz="2400" dirty="0">
                <a:latin typeface="隶书" pitchFamily="49" charset="-122"/>
                <a:ea typeface="隶书" pitchFamily="49" charset="-122"/>
              </a:rPr>
              <a:t>与指令连用</a:t>
            </a:r>
          </a:p>
          <a:p>
            <a:pPr>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SUB1_FAR LABEL FAR</a:t>
            </a:r>
          </a:p>
          <a:p>
            <a:pPr>
              <a:defRPr/>
            </a:pPr>
            <a:r>
              <a:rPr lang="en-US" altLang="zh-CN" sz="2400" dirty="0">
                <a:latin typeface="隶书" pitchFamily="49" charset="-122"/>
                <a:ea typeface="隶书" pitchFamily="49" charset="-122"/>
              </a:rPr>
              <a:t>             SUB1:    MOV AX,30H</a:t>
            </a:r>
          </a:p>
          <a:p>
            <a:pPr>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两个标号逻辑地址相同，但类型属性不同。若这个标号为对应入口，则在段内调用时</a:t>
            </a:r>
            <a:r>
              <a:rPr lang="en-US" altLang="zh-CN" sz="2400" dirty="0">
                <a:latin typeface="隶书" pitchFamily="49" charset="-122"/>
                <a:ea typeface="隶书" pitchFamily="49" charset="-122"/>
              </a:rPr>
              <a:t>SUB1</a:t>
            </a:r>
            <a:r>
              <a:rPr lang="zh-CN" altLang="en-US" sz="2400" dirty="0">
                <a:latin typeface="隶书" pitchFamily="49" charset="-122"/>
                <a:ea typeface="隶书" pitchFamily="49" charset="-122"/>
              </a:rPr>
              <a:t>，而其它段调用时可采用</a:t>
            </a:r>
            <a:r>
              <a:rPr lang="en-US" altLang="zh-CN" sz="2400" dirty="0">
                <a:latin typeface="隶书" pitchFamily="49" charset="-122"/>
                <a:ea typeface="隶书" pitchFamily="49" charset="-122"/>
              </a:rPr>
              <a:t>SUB1_FAR</a:t>
            </a:r>
            <a:r>
              <a:rPr lang="zh-CN" altLang="en-US" sz="2400" dirty="0">
                <a:latin typeface="隶书" pitchFamily="49" charset="-122"/>
                <a:ea typeface="隶书" pitchFamily="49" charset="-122"/>
              </a:rPr>
              <a:t>。</a:t>
            </a:r>
          </a:p>
          <a:p>
            <a:pPr>
              <a:defRPr/>
            </a:pPr>
            <a:endParaRPr lang="en-US" altLang="zh-CN" sz="2400" dirty="0" smtClean="0">
              <a:latin typeface="隶书" pitchFamily="49" charset="-122"/>
              <a:ea typeface="隶书" pitchFamily="49" charset="-122"/>
            </a:endParaRPr>
          </a:p>
          <a:p>
            <a:pPr>
              <a:defRPr/>
            </a:pPr>
            <a:r>
              <a:rPr lang="zh-CN" altLang="en-US" sz="2400" dirty="0" smtClean="0">
                <a:latin typeface="隶书" pitchFamily="49" charset="-122"/>
                <a:ea typeface="隶书" pitchFamily="49" charset="-122"/>
              </a:rPr>
              <a:t>② </a:t>
            </a:r>
            <a:r>
              <a:rPr lang="en-US" altLang="zh-CN" sz="2400" dirty="0">
                <a:latin typeface="隶书" pitchFamily="49" charset="-122"/>
                <a:ea typeface="隶书" pitchFamily="49" charset="-122"/>
              </a:rPr>
              <a:t>LABEL</a:t>
            </a:r>
            <a:r>
              <a:rPr lang="zh-CN" altLang="en-US" sz="2400" dirty="0">
                <a:latin typeface="隶书" pitchFamily="49" charset="-122"/>
                <a:ea typeface="隶书" pitchFamily="49" charset="-122"/>
              </a:rPr>
              <a:t>与变量连用</a:t>
            </a:r>
          </a:p>
          <a:p>
            <a:pPr>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DA_BYTE LABEL BYTE</a:t>
            </a:r>
          </a:p>
          <a:p>
            <a:pPr>
              <a:defRPr/>
            </a:pPr>
            <a:r>
              <a:rPr lang="en-US" altLang="zh-CN" sz="2400" dirty="0">
                <a:latin typeface="隶书" pitchFamily="49" charset="-122"/>
                <a:ea typeface="隶书" pitchFamily="49" charset="-122"/>
              </a:rPr>
              <a:t>             DA_WORD DW 20H DUP(?)</a:t>
            </a:r>
          </a:p>
          <a:p>
            <a:pPr>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两个变量具有相同的逻辑地址，但有不同的类型属性。若进行字操作用</a:t>
            </a:r>
            <a:r>
              <a:rPr lang="en-US" altLang="zh-CN" sz="2400" dirty="0">
                <a:latin typeface="隶书" pitchFamily="49" charset="-122"/>
                <a:ea typeface="隶书" pitchFamily="49" charset="-122"/>
              </a:rPr>
              <a:t>DA_WORD</a:t>
            </a:r>
            <a:r>
              <a:rPr lang="zh-CN" altLang="en-US" sz="2400" dirty="0">
                <a:latin typeface="隶书" pitchFamily="49" charset="-122"/>
                <a:ea typeface="隶书" pitchFamily="49" charset="-122"/>
              </a:rPr>
              <a:t>，若是字节操作用</a:t>
            </a:r>
            <a:r>
              <a:rPr lang="en-US" altLang="zh-CN" sz="2400" dirty="0">
                <a:latin typeface="隶书" pitchFamily="49" charset="-122"/>
                <a:ea typeface="隶书" pitchFamily="49" charset="-122"/>
              </a:rPr>
              <a:t>DA_BYTE</a:t>
            </a:r>
            <a:r>
              <a:rPr lang="zh-CN" altLang="en-US" sz="2400" dirty="0">
                <a:latin typeface="隶书" pitchFamily="49" charset="-122"/>
                <a:ea typeface="隶书" pitchFamily="49" charset="-122"/>
              </a:rPr>
              <a:t>。</a:t>
            </a: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395288" y="188913"/>
            <a:ext cx="6188075" cy="576262"/>
          </a:xfrm>
          <a:prstGeom prst="rect">
            <a:avLst/>
          </a:prstGeom>
          <a:noFill/>
          <a:ln w="9525">
            <a:noFill/>
            <a:miter lim="800000"/>
            <a:headEnd/>
            <a:tailEnd/>
          </a:ln>
          <a:effectLst/>
        </p:spPr>
        <p:txBody>
          <a:bodyPr lIns="92075" tIns="46038" rIns="92075" bIns="46038" anchor="ctr"/>
          <a:lstStyle/>
          <a:p>
            <a:pPr>
              <a:defRPr/>
            </a:pP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一、汇编语言</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源程序结构</a:t>
            </a:r>
          </a:p>
        </p:txBody>
      </p:sp>
      <p:sp>
        <p:nvSpPr>
          <p:cNvPr id="430083" name="Rectangle 3"/>
          <p:cNvSpPr>
            <a:spLocks noChangeArrowheads="1"/>
          </p:cNvSpPr>
          <p:nvPr/>
        </p:nvSpPr>
        <p:spPr bwMode="auto">
          <a:xfrm>
            <a:off x="755650" y="908050"/>
            <a:ext cx="7561263" cy="5262563"/>
          </a:xfrm>
          <a:prstGeom prst="rect">
            <a:avLst/>
          </a:prstGeom>
          <a:noFill/>
          <a:ln w="9525">
            <a:noFill/>
            <a:miter lim="800000"/>
            <a:headEnd/>
            <a:tailEnd/>
          </a:ln>
          <a:effectLst/>
        </p:spPr>
        <p:txBody>
          <a:bodyPr>
            <a:spAutoFit/>
          </a:bodyPr>
          <a:lstStyle/>
          <a:p>
            <a:pPr marL="271463" indent="-271463">
              <a:defRPr/>
            </a:pPr>
            <a:r>
              <a:rPr lang="zh-CN" altLang="en-US" sz="2400" b="1" dirty="0">
                <a:effectLst>
                  <a:outerShdw blurRad="38100" dist="38100" dir="2700000" algn="tl">
                    <a:srgbClr val="C0C0C0"/>
                  </a:outerShdw>
                </a:effectLst>
                <a:latin typeface="隶书" pitchFamily="49" charset="-122"/>
                <a:ea typeface="隶书" pitchFamily="49" charset="-122"/>
              </a:rPr>
              <a:t>汇编语言源程序结构特点：</a:t>
            </a:r>
          </a:p>
          <a:p>
            <a:pPr marL="271463" indent="-271463">
              <a:defRPr/>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由若干</a:t>
            </a:r>
            <a:r>
              <a:rPr lang="zh-CN" altLang="en-US" sz="2400" dirty="0">
                <a:solidFill>
                  <a:srgbClr val="0000FF"/>
                </a:solidFill>
                <a:latin typeface="隶书" pitchFamily="49" charset="-122"/>
                <a:ea typeface="隶书" pitchFamily="49" charset="-122"/>
              </a:rPr>
              <a:t>逻辑段</a:t>
            </a:r>
            <a:r>
              <a:rPr lang="zh-CN" altLang="en-US" sz="2400" dirty="0">
                <a:latin typeface="隶书" pitchFamily="49" charset="-122"/>
                <a:ea typeface="隶书" pitchFamily="49" charset="-122"/>
              </a:rPr>
              <a:t>组成，各逻辑段由</a:t>
            </a:r>
            <a:r>
              <a:rPr lang="zh-CN" altLang="en-US" sz="2400" dirty="0">
                <a:solidFill>
                  <a:srgbClr val="0000FF"/>
                </a:solidFill>
                <a:latin typeface="隶书" pitchFamily="49" charset="-122"/>
                <a:ea typeface="隶书" pitchFamily="49" charset="-122"/>
              </a:rPr>
              <a:t>伪指令</a:t>
            </a:r>
            <a:r>
              <a:rPr lang="zh-CN" altLang="en-US" sz="2400" dirty="0">
                <a:latin typeface="隶书" pitchFamily="49" charset="-122"/>
                <a:ea typeface="隶书" pitchFamily="49" charset="-122"/>
              </a:rPr>
              <a:t>语句定义说明；</a:t>
            </a:r>
          </a:p>
          <a:p>
            <a:pPr marL="271463" indent="-271463">
              <a:defRPr/>
            </a:pP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整个源程序以</a:t>
            </a:r>
            <a:r>
              <a:rPr lang="en-US" altLang="zh-CN" sz="2400" dirty="0">
                <a:latin typeface="隶书" pitchFamily="49" charset="-122"/>
                <a:ea typeface="隶书" pitchFamily="49" charset="-122"/>
              </a:rPr>
              <a:t>END</a:t>
            </a:r>
            <a:r>
              <a:rPr lang="zh-CN" altLang="en-US" sz="2400" dirty="0">
                <a:latin typeface="隶书" pitchFamily="49" charset="-122"/>
                <a:ea typeface="隶书" pitchFamily="49" charset="-122"/>
              </a:rPr>
              <a:t>伪指令结束；</a:t>
            </a:r>
          </a:p>
          <a:p>
            <a:pPr marL="271463" indent="-271463">
              <a:defRPr/>
            </a:pP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每个逻辑段由</a:t>
            </a:r>
            <a:r>
              <a:rPr lang="zh-CN" altLang="en-US" sz="2400" dirty="0">
                <a:solidFill>
                  <a:srgbClr val="0000FF"/>
                </a:solidFill>
                <a:latin typeface="隶书" pitchFamily="49" charset="-122"/>
                <a:ea typeface="隶书" pitchFamily="49" charset="-122"/>
              </a:rPr>
              <a:t>语句</a:t>
            </a:r>
            <a:r>
              <a:rPr lang="zh-CN" altLang="en-US" sz="2400" dirty="0">
                <a:latin typeface="隶书" pitchFamily="49" charset="-122"/>
                <a:ea typeface="隶书" pitchFamily="49" charset="-122"/>
              </a:rPr>
              <a:t>序列组成。</a:t>
            </a:r>
          </a:p>
          <a:p>
            <a:pPr marL="271463" indent="-271463">
              <a:defRPr/>
            </a:pPr>
            <a:endParaRPr lang="zh-CN" altLang="en-US" sz="2400" dirty="0">
              <a:latin typeface="隶书" pitchFamily="49" charset="-122"/>
              <a:ea typeface="隶书" pitchFamily="49" charset="-122"/>
            </a:endParaRPr>
          </a:p>
          <a:p>
            <a:pPr marL="271463" indent="-271463">
              <a:defRPr/>
            </a:pPr>
            <a:r>
              <a:rPr lang="zh-CN" altLang="en-US" sz="2400" b="1" dirty="0">
                <a:effectLst>
                  <a:outerShdw blurRad="38100" dist="38100" dir="2700000" algn="tl">
                    <a:srgbClr val="C0C0C0"/>
                  </a:outerShdw>
                </a:effectLst>
                <a:latin typeface="隶书" pitchFamily="49" charset="-122"/>
                <a:ea typeface="隶书" pitchFamily="49" charset="-122"/>
              </a:rPr>
              <a:t>各语句可以是：</a:t>
            </a:r>
          </a:p>
          <a:p>
            <a:pPr marL="1881188" indent="-1881188">
              <a:defRPr/>
            </a:pPr>
            <a:r>
              <a:rPr lang="zh-CN" altLang="en-US" sz="2400" dirty="0">
                <a:latin typeface="隶书" pitchFamily="49" charset="-122"/>
                <a:ea typeface="隶书" pitchFamily="49" charset="-122"/>
                <a:sym typeface="Wingdings" pitchFamily="2" charset="2"/>
              </a:rPr>
              <a:t></a:t>
            </a:r>
            <a:r>
              <a:rPr lang="zh-CN" altLang="en-US" sz="2400" dirty="0">
                <a:solidFill>
                  <a:srgbClr val="0000FF"/>
                </a:solidFill>
                <a:latin typeface="隶书" pitchFamily="49" charset="-122"/>
                <a:ea typeface="隶书" pitchFamily="49" charset="-122"/>
              </a:rPr>
              <a:t>指令语句</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可执行语句，汇编时译成目标码；</a:t>
            </a:r>
          </a:p>
          <a:p>
            <a:pPr marL="1881188" indent="-1881188">
              <a:defRPr/>
            </a:pPr>
            <a:r>
              <a:rPr lang="zh-CN" altLang="en-US" sz="2400" dirty="0">
                <a:ea typeface="宋体" pitchFamily="2" charset="-122"/>
                <a:sym typeface="Wingdings" pitchFamily="2" charset="2"/>
              </a:rPr>
              <a:t></a:t>
            </a:r>
            <a:r>
              <a:rPr lang="zh-CN" altLang="en-US" sz="2400" dirty="0">
                <a:solidFill>
                  <a:srgbClr val="0000FF"/>
                </a:solidFill>
                <a:latin typeface="隶书" pitchFamily="49" charset="-122"/>
                <a:ea typeface="隶书" pitchFamily="49" charset="-122"/>
              </a:rPr>
              <a:t>伪指令语句</a:t>
            </a:r>
            <a:r>
              <a:rPr lang="en-US" altLang="zh-CN" sz="2400" dirty="0">
                <a:latin typeface="隶书" pitchFamily="49" charset="-122"/>
                <a:ea typeface="隶书" pitchFamily="49" charset="-122"/>
              </a:rPr>
              <a:t>--CPU</a:t>
            </a:r>
            <a:r>
              <a:rPr lang="zh-CN" altLang="en-US" sz="2400" dirty="0">
                <a:latin typeface="隶书" pitchFamily="49" charset="-122"/>
                <a:ea typeface="隶书" pitchFamily="49" charset="-122"/>
              </a:rPr>
              <a:t>不执行的语句，为汇编程序提供汇编信息，不产生目标代码；</a:t>
            </a:r>
          </a:p>
          <a:p>
            <a:pPr marL="1881188" indent="-1881188">
              <a:defRPr/>
            </a:pPr>
            <a:r>
              <a:rPr lang="zh-CN" altLang="en-US" sz="2400" dirty="0">
                <a:ea typeface="宋体" pitchFamily="2" charset="-122"/>
                <a:sym typeface="Wingdings" pitchFamily="2" charset="2"/>
              </a:rPr>
              <a:t></a:t>
            </a:r>
            <a:r>
              <a:rPr lang="zh-CN" altLang="en-US" sz="2400" dirty="0">
                <a:solidFill>
                  <a:srgbClr val="0000FF"/>
                </a:solidFill>
                <a:latin typeface="隶书" pitchFamily="49" charset="-122"/>
                <a:ea typeface="隶书" pitchFamily="49" charset="-122"/>
              </a:rPr>
              <a:t>宏指令语句</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实际上是一个指令序列，汇编时产生对应的目标代码序列；</a:t>
            </a:r>
          </a:p>
          <a:p>
            <a:pPr marL="1881188" indent="-1881188">
              <a:defRPr/>
            </a:pPr>
            <a:r>
              <a:rPr lang="zh-CN" altLang="en-US" sz="2400" dirty="0">
                <a:ea typeface="宋体" pitchFamily="2" charset="-122"/>
                <a:sym typeface="Wingdings" pitchFamily="2" charset="2"/>
              </a:rPr>
              <a:t></a:t>
            </a:r>
            <a:r>
              <a:rPr lang="zh-CN" altLang="en-US" sz="2400" dirty="0">
                <a:solidFill>
                  <a:srgbClr val="0000FF"/>
                </a:solidFill>
                <a:latin typeface="隶书" pitchFamily="49" charset="-122"/>
                <a:ea typeface="隶书" pitchFamily="49" charset="-122"/>
              </a:rPr>
              <a:t>注释语句</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以</a:t>
            </a:r>
            <a:r>
              <a:rPr lang="zh-CN" altLang="en-US" sz="2400" dirty="0">
                <a:latin typeface="Arial"/>
                <a:ea typeface="隶书" pitchFamily="49" charset="-122"/>
              </a:rPr>
              <a:t>“</a:t>
            </a:r>
            <a:r>
              <a:rPr lang="en-US" altLang="zh-CN" sz="2400" dirty="0">
                <a:latin typeface="隶书" pitchFamily="49" charset="-122"/>
                <a:ea typeface="隶书" pitchFamily="49" charset="-122"/>
              </a:rPr>
              <a:t>;</a:t>
            </a:r>
            <a:r>
              <a:rPr lang="en-US" altLang="zh-CN" sz="2400" dirty="0">
                <a:latin typeface="Arial"/>
                <a:ea typeface="隶书" pitchFamily="49" charset="-122"/>
              </a:rPr>
              <a:t>”</a:t>
            </a:r>
            <a:r>
              <a:rPr lang="zh-CN" altLang="en-US" sz="2400" dirty="0">
                <a:latin typeface="隶书" pitchFamily="49" charset="-122"/>
                <a:ea typeface="隶书" pitchFamily="49" charset="-122"/>
              </a:rPr>
              <a:t>开始的说明性语句</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只起注释作用；</a:t>
            </a:r>
          </a:p>
          <a:p>
            <a:pPr marL="1881188" indent="-1881188">
              <a:defRPr/>
            </a:pPr>
            <a:r>
              <a:rPr lang="zh-CN" altLang="en-US" sz="2400" dirty="0">
                <a:ea typeface="宋体" pitchFamily="2" charset="-122"/>
                <a:sym typeface="Wingdings" pitchFamily="2" charset="2"/>
              </a:rPr>
              <a:t></a:t>
            </a:r>
            <a:r>
              <a:rPr lang="zh-CN" altLang="en-US" sz="2400" dirty="0">
                <a:solidFill>
                  <a:srgbClr val="0000FF"/>
                </a:solidFill>
                <a:latin typeface="隶书" pitchFamily="49" charset="-122"/>
                <a:ea typeface="隶书" pitchFamily="49" charset="-122"/>
              </a:rPr>
              <a:t>空行语句</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为保持程序书写清晰，仅包含回车换行符的语句行。</a:t>
            </a:r>
          </a:p>
        </p:txBody>
      </p:sp>
    </p:spTree>
  </p:cSld>
  <p:clrMapOvr>
    <a:masterClrMapping/>
  </p:clrMapOvr>
  <p:transition spd="slow">
    <p:randomBar dir="ver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ChangeArrowheads="1"/>
          </p:cNvSpPr>
          <p:nvPr/>
        </p:nvSpPr>
        <p:spPr bwMode="auto">
          <a:xfrm>
            <a:off x="395288" y="188913"/>
            <a:ext cx="7489825" cy="647700"/>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7.</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过程</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定义伪指令</a:t>
            </a:r>
          </a:p>
        </p:txBody>
      </p:sp>
      <p:sp>
        <p:nvSpPr>
          <p:cNvPr id="399363" name="Rectangle 3"/>
          <p:cNvSpPr>
            <a:spLocks noChangeArrowheads="1"/>
          </p:cNvSpPr>
          <p:nvPr/>
        </p:nvSpPr>
        <p:spPr bwMode="auto">
          <a:xfrm>
            <a:off x="468313" y="1068388"/>
            <a:ext cx="8208962" cy="4521200"/>
          </a:xfrm>
          <a:prstGeom prst="rect">
            <a:avLst/>
          </a:prstGeom>
          <a:noFill/>
          <a:ln w="9525">
            <a:noFill/>
            <a:miter lim="800000"/>
            <a:headEnd/>
            <a:tailEnd/>
          </a:ln>
          <a:effectLst/>
        </p:spPr>
        <p:txBody>
          <a:bodyPr>
            <a:spAutoFit/>
          </a:bodyPr>
          <a:lstStyle/>
          <a:p>
            <a:pPr>
              <a:lnSpc>
                <a:spcPct val="85000"/>
              </a:lnSpc>
              <a:defRPr/>
            </a:pPr>
            <a:r>
              <a:rPr lang="en-US" altLang="zh-CN" sz="2400" dirty="0">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过程</a:t>
            </a:r>
            <a:r>
              <a:rPr lang="zh-CN" altLang="en-US" sz="2400" dirty="0">
                <a:latin typeface="隶书" pitchFamily="49" charset="-122"/>
                <a:ea typeface="隶书" pitchFamily="49" charset="-122"/>
              </a:rPr>
              <a:t>是程序的一种形式，是一种可由其他程序用</a:t>
            </a:r>
            <a:r>
              <a:rPr lang="en-US" altLang="zh-CN" sz="2400" dirty="0">
                <a:latin typeface="隶书" pitchFamily="49" charset="-122"/>
                <a:ea typeface="隶书" pitchFamily="49" charset="-122"/>
              </a:rPr>
              <a:t>CALL</a:t>
            </a:r>
            <a:r>
              <a:rPr lang="zh-CN" altLang="en-US" sz="2400" dirty="0">
                <a:latin typeface="隶书" pitchFamily="49" charset="-122"/>
                <a:ea typeface="隶书" pitchFamily="49" charset="-122"/>
              </a:rPr>
              <a:t>指令调用的程序，相当于高级语言程序中的子程序。过程具有如下</a:t>
            </a:r>
            <a:r>
              <a:rPr lang="zh-CN" altLang="en-US" sz="2400" dirty="0">
                <a:solidFill>
                  <a:srgbClr val="0000FF"/>
                </a:solidFill>
                <a:latin typeface="隶书" pitchFamily="49" charset="-122"/>
                <a:ea typeface="隶书" pitchFamily="49" charset="-122"/>
              </a:rPr>
              <a:t>优点</a:t>
            </a:r>
            <a:r>
              <a:rPr lang="zh-CN" altLang="en-US" sz="2400" dirty="0">
                <a:latin typeface="隶书" pitchFamily="49" charset="-122"/>
                <a:ea typeface="隶书" pitchFamily="49" charset="-122"/>
              </a:rPr>
              <a:t>：</a:t>
            </a:r>
          </a:p>
          <a:p>
            <a:pPr>
              <a:lnSpc>
                <a:spcPct val="95000"/>
              </a:lnSpc>
              <a:defRPr/>
            </a:pPr>
            <a:endParaRPr lang="zh-CN" altLang="en-US" sz="2400" dirty="0">
              <a:latin typeface="隶书" pitchFamily="49" charset="-122"/>
              <a:ea typeface="隶书" pitchFamily="49" charset="-122"/>
            </a:endParaRPr>
          </a:p>
          <a:p>
            <a:pPr>
              <a:lnSpc>
                <a:spcPct val="95000"/>
              </a:lnSpc>
              <a:defRPr/>
            </a:pPr>
            <a:r>
              <a:rPr lang="en-US" altLang="zh-CN" sz="2400" dirty="0">
                <a:latin typeface="隶书" pitchFamily="49" charset="-122"/>
                <a:ea typeface="隶书" pitchFamily="49" charset="-122"/>
              </a:rPr>
              <a:t>(1) </a:t>
            </a:r>
            <a:r>
              <a:rPr lang="zh-CN" altLang="en-US" sz="2400" dirty="0">
                <a:latin typeface="隶书" pitchFamily="49" charset="-122"/>
                <a:ea typeface="隶书" pitchFamily="49" charset="-122"/>
              </a:rPr>
              <a:t>它是模块式程序的设计基础</a:t>
            </a:r>
          </a:p>
          <a:p>
            <a:pPr>
              <a:lnSpc>
                <a:spcPct val="85000"/>
              </a:lnSpc>
              <a:defRPr/>
            </a:pPr>
            <a:r>
              <a:rPr lang="en-US" altLang="zh-CN" sz="2400" dirty="0">
                <a:latin typeface="隶书" pitchFamily="49" charset="-122"/>
                <a:ea typeface="隶书" pitchFamily="49" charset="-122"/>
              </a:rPr>
              <a:t>(2) </a:t>
            </a:r>
            <a:r>
              <a:rPr lang="zh-CN" altLang="en-US" sz="2400" dirty="0">
                <a:latin typeface="隶书" pitchFamily="49" charset="-122"/>
                <a:ea typeface="隶书" pitchFamily="49" charset="-122"/>
              </a:rPr>
              <a:t>利用过程便于建立和使用程序库</a:t>
            </a:r>
          </a:p>
          <a:p>
            <a:pPr>
              <a:lnSpc>
                <a:spcPct val="85000"/>
              </a:lnSpc>
              <a:defRPr/>
            </a:pPr>
            <a:r>
              <a:rPr lang="en-US" altLang="zh-CN" sz="2400" dirty="0">
                <a:latin typeface="隶书" pitchFamily="49" charset="-122"/>
                <a:ea typeface="隶书" pitchFamily="49" charset="-122"/>
              </a:rPr>
              <a:t>(3) </a:t>
            </a:r>
            <a:r>
              <a:rPr lang="zh-CN" altLang="en-US" sz="2400" dirty="0">
                <a:latin typeface="隶书" pitchFamily="49" charset="-122"/>
                <a:ea typeface="隶书" pitchFamily="49" charset="-122"/>
              </a:rPr>
              <a:t>减少程序生成的目标代码的长度</a:t>
            </a:r>
          </a:p>
          <a:p>
            <a:pPr>
              <a:lnSpc>
                <a:spcPct val="85000"/>
              </a:lnSpc>
              <a:defRPr/>
            </a:pPr>
            <a:endParaRPr lang="zh-CN" altLang="en-US" sz="2400" b="1" dirty="0">
              <a:effectLst>
                <a:outerShdw blurRad="38100" dist="38100" dir="2700000" algn="tl">
                  <a:srgbClr val="C0C0C0"/>
                </a:outerShdw>
              </a:effectLst>
              <a:latin typeface="隶书" pitchFamily="49" charset="-122"/>
              <a:ea typeface="隶书" pitchFamily="49" charset="-122"/>
            </a:endParaRPr>
          </a:p>
          <a:p>
            <a:pPr>
              <a:lnSpc>
                <a:spcPct val="85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zh-CN" altLang="en-US" sz="2400" dirty="0">
                <a:latin typeface="隶书" pitchFamily="49" charset="-122"/>
                <a:ea typeface="隶书" pitchFamily="49" charset="-122"/>
              </a:rPr>
              <a:t>过程名 </a:t>
            </a:r>
            <a:r>
              <a:rPr lang="en-US" altLang="zh-CN" sz="2400" b="1" dirty="0">
                <a:effectLst>
                  <a:outerShdw blurRad="38100" dist="38100" dir="2700000" algn="tl">
                    <a:srgbClr val="C0C0C0"/>
                  </a:outerShdw>
                </a:effectLst>
                <a:latin typeface="隶书" pitchFamily="49" charset="-122"/>
                <a:ea typeface="隶书" pitchFamily="49" charset="-122"/>
              </a:rPr>
              <a:t>PROC</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属性</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；过程开始</a:t>
            </a:r>
          </a:p>
          <a:p>
            <a:pPr>
              <a:lnSpc>
                <a:spcPct val="85000"/>
              </a:lnSpc>
              <a:defRPr/>
            </a:pPr>
            <a:r>
              <a:rPr lang="zh-CN" altLang="en-US" sz="2400" dirty="0">
                <a:latin typeface="隶书" pitchFamily="49" charset="-122"/>
                <a:ea typeface="隶书" pitchFamily="49" charset="-122"/>
              </a:rPr>
              <a:t>             </a:t>
            </a:r>
            <a:r>
              <a:rPr lang="en-US" altLang="zh-CN" sz="2400" dirty="0">
                <a:latin typeface="Arial"/>
                <a:ea typeface="隶书" pitchFamily="49" charset="-122"/>
              </a:rPr>
              <a:t>……</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；过程体</a:t>
            </a:r>
          </a:p>
          <a:p>
            <a:pPr>
              <a:lnSpc>
                <a:spcPct val="85000"/>
              </a:lnSpc>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[RET]</a:t>
            </a:r>
          </a:p>
          <a:p>
            <a:pPr>
              <a:lnSpc>
                <a:spcPct val="85000"/>
              </a:lnSpc>
              <a:defRPr/>
            </a:pPr>
            <a:r>
              <a:rPr lang="en-US" altLang="zh-CN" sz="2400" dirty="0">
                <a:latin typeface="隶书" pitchFamily="49" charset="-122"/>
                <a:ea typeface="隶书" pitchFamily="49" charset="-122"/>
              </a:rPr>
              <a:t>             </a:t>
            </a:r>
            <a:r>
              <a:rPr lang="en-US" altLang="zh-CN" sz="2400" dirty="0">
                <a:latin typeface="Arial"/>
                <a:ea typeface="隶书" pitchFamily="49" charset="-122"/>
              </a:rPr>
              <a:t>……</a:t>
            </a:r>
            <a:r>
              <a:rPr lang="en-US" altLang="zh-CN" sz="2400" dirty="0">
                <a:latin typeface="隶书" pitchFamily="49" charset="-122"/>
                <a:ea typeface="隶书" pitchFamily="49" charset="-122"/>
              </a:rPr>
              <a:t>       </a:t>
            </a:r>
          </a:p>
          <a:p>
            <a:pPr>
              <a:lnSpc>
                <a:spcPct val="85000"/>
              </a:lnSpc>
              <a:defRPr/>
            </a:pPr>
            <a:r>
              <a:rPr lang="en-US" altLang="zh-CN" sz="2400" dirty="0">
                <a:latin typeface="隶书" pitchFamily="49" charset="-122"/>
                <a:ea typeface="隶书" pitchFamily="49" charset="-122"/>
              </a:rPr>
              <a:t>             RET</a:t>
            </a:r>
          </a:p>
          <a:p>
            <a:pPr>
              <a:lnSpc>
                <a:spcPct val="85000"/>
              </a:lnSpc>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过程名 </a:t>
            </a:r>
            <a:r>
              <a:rPr lang="en-US" altLang="zh-CN" sz="2400" b="1" dirty="0">
                <a:effectLst>
                  <a:outerShdw blurRad="38100" dist="38100" dir="2700000" algn="tl">
                    <a:srgbClr val="C0C0C0"/>
                  </a:outerShdw>
                </a:effectLst>
                <a:latin typeface="隶书" pitchFamily="49" charset="-122"/>
                <a:ea typeface="隶书" pitchFamily="49" charset="-122"/>
              </a:rPr>
              <a:t>ENDP</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；过程结束</a:t>
            </a:r>
          </a:p>
        </p:txBody>
      </p:sp>
    </p:spTree>
  </p:cSld>
  <p:clrMapOvr>
    <a:masterClrMapping/>
  </p:clrMapOvr>
  <p:transition spd="slow">
    <p:randomBar dir="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ChangeArrowheads="1"/>
          </p:cNvSpPr>
          <p:nvPr/>
        </p:nvSpPr>
        <p:spPr bwMode="auto">
          <a:xfrm>
            <a:off x="5795963" y="333375"/>
            <a:ext cx="3024187" cy="5934075"/>
          </a:xfrm>
          <a:prstGeom prst="rect">
            <a:avLst/>
          </a:prstGeom>
          <a:noFill/>
          <a:ln w="9525">
            <a:noFill/>
            <a:miter lim="800000"/>
            <a:headEnd/>
            <a:tailEnd/>
          </a:ln>
        </p:spPr>
        <p:txBody>
          <a:bodyPr>
            <a:spAutoFit/>
          </a:bodyPr>
          <a:lstStyle/>
          <a:p>
            <a:r>
              <a:rPr lang="zh-CN" altLang="en-US" sz="2400">
                <a:latin typeface="隶书" pitchFamily="49" charset="-122"/>
                <a:ea typeface="隶书" pitchFamily="49" charset="-122"/>
              </a:rPr>
              <a:t>例：</a:t>
            </a:r>
          </a:p>
          <a:p>
            <a:r>
              <a:rPr lang="en-US" altLang="zh-CN" sz="2400">
                <a:latin typeface="隶书" pitchFamily="49" charset="-122"/>
                <a:ea typeface="隶书" pitchFamily="49" charset="-122"/>
              </a:rPr>
              <a:t>CODE SEGMENT</a:t>
            </a:r>
          </a:p>
          <a:p>
            <a:r>
              <a:rPr lang="en-US" altLang="zh-CN" sz="2400">
                <a:latin typeface="隶书" pitchFamily="49" charset="-122"/>
                <a:ea typeface="隶书" pitchFamily="49" charset="-122"/>
              </a:rPr>
              <a:t>  ASSUME CS:CODE</a:t>
            </a:r>
          </a:p>
          <a:p>
            <a:r>
              <a:rPr lang="en-US" altLang="zh-CN" sz="2400">
                <a:latin typeface="隶书" pitchFamily="49" charset="-122"/>
                <a:ea typeface="隶书" pitchFamily="49" charset="-122"/>
              </a:rPr>
              <a:t>  </a:t>
            </a:r>
            <a:r>
              <a:rPr lang="en-US" altLang="zh-CN" sz="2400">
                <a:latin typeface="Arial" charset="0"/>
                <a:ea typeface="隶书" pitchFamily="49" charset="-122"/>
              </a:rPr>
              <a:t>……</a:t>
            </a:r>
            <a:endParaRPr lang="en-US" altLang="zh-CN" sz="2400">
              <a:latin typeface="隶书" pitchFamily="49" charset="-122"/>
              <a:ea typeface="隶书" pitchFamily="49" charset="-122"/>
            </a:endParaRPr>
          </a:p>
          <a:p>
            <a:r>
              <a:rPr lang="en-US" altLang="zh-CN" sz="2400">
                <a:solidFill>
                  <a:srgbClr val="0000FF"/>
                </a:solidFill>
                <a:latin typeface="隶书" pitchFamily="49" charset="-122"/>
                <a:ea typeface="隶书" pitchFamily="49" charset="-122"/>
              </a:rPr>
              <a:t>COUNT PROC NEAR</a:t>
            </a:r>
          </a:p>
          <a:p>
            <a:r>
              <a:rPr lang="en-US" altLang="zh-CN" sz="2400">
                <a:solidFill>
                  <a:srgbClr val="0000FF"/>
                </a:solidFill>
                <a:latin typeface="隶书" pitchFamily="49" charset="-122"/>
                <a:ea typeface="隶书" pitchFamily="49" charset="-122"/>
              </a:rPr>
              <a:t>  ADD CX,1</a:t>
            </a:r>
          </a:p>
          <a:p>
            <a:r>
              <a:rPr lang="en-US" altLang="zh-CN" sz="2400">
                <a:solidFill>
                  <a:srgbClr val="0000FF"/>
                </a:solidFill>
                <a:latin typeface="隶书" pitchFamily="49" charset="-122"/>
                <a:ea typeface="隶书" pitchFamily="49" charset="-122"/>
              </a:rPr>
              <a:t>  RET</a:t>
            </a:r>
          </a:p>
          <a:p>
            <a:r>
              <a:rPr lang="en-US" altLang="zh-CN" sz="2400">
                <a:solidFill>
                  <a:srgbClr val="0000FF"/>
                </a:solidFill>
                <a:latin typeface="隶书" pitchFamily="49" charset="-122"/>
                <a:ea typeface="隶书" pitchFamily="49" charset="-122"/>
              </a:rPr>
              <a:t>COUNT ENDP</a:t>
            </a:r>
          </a:p>
          <a:p>
            <a:r>
              <a:rPr lang="en-US" altLang="zh-CN" sz="2400">
                <a:latin typeface="隶书" pitchFamily="49" charset="-122"/>
                <a:ea typeface="隶书" pitchFamily="49" charset="-122"/>
              </a:rPr>
              <a:t>START:</a:t>
            </a:r>
          </a:p>
          <a:p>
            <a:r>
              <a:rPr lang="en-US" altLang="zh-CN" sz="2400">
                <a:latin typeface="隶书" pitchFamily="49" charset="-122"/>
                <a:ea typeface="隶书" pitchFamily="49" charset="-122"/>
              </a:rPr>
              <a:t>  </a:t>
            </a:r>
            <a:r>
              <a:rPr lang="en-US" altLang="zh-CN" sz="2400">
                <a:latin typeface="Arial" charset="0"/>
                <a:ea typeface="隶书" pitchFamily="49" charset="-122"/>
              </a:rPr>
              <a:t>……</a:t>
            </a:r>
            <a:endParaRPr lang="en-US" altLang="zh-CN" sz="2400">
              <a:latin typeface="隶书" pitchFamily="49" charset="-122"/>
              <a:ea typeface="隶书" pitchFamily="49" charset="-122"/>
            </a:endParaRPr>
          </a:p>
          <a:p>
            <a:r>
              <a:rPr lang="en-US" altLang="zh-CN" sz="2400">
                <a:latin typeface="隶书" pitchFamily="49" charset="-122"/>
                <a:ea typeface="隶书" pitchFamily="49" charset="-122"/>
              </a:rPr>
              <a:t>  CALL COUNT</a:t>
            </a:r>
          </a:p>
          <a:p>
            <a:r>
              <a:rPr lang="en-US" altLang="zh-CN" sz="2400">
                <a:latin typeface="隶书" pitchFamily="49" charset="-122"/>
                <a:ea typeface="隶书" pitchFamily="49" charset="-122"/>
              </a:rPr>
              <a:t>  </a:t>
            </a:r>
            <a:r>
              <a:rPr lang="en-US" altLang="zh-CN" sz="2400">
                <a:latin typeface="Arial" charset="0"/>
                <a:ea typeface="隶书" pitchFamily="49" charset="-122"/>
              </a:rPr>
              <a:t>……</a:t>
            </a:r>
            <a:endParaRPr lang="en-US" altLang="zh-CN" sz="2400">
              <a:latin typeface="隶书" pitchFamily="49" charset="-122"/>
              <a:ea typeface="隶书" pitchFamily="49" charset="-122"/>
            </a:endParaRPr>
          </a:p>
          <a:p>
            <a:r>
              <a:rPr lang="en-US" altLang="zh-CN" sz="2400">
                <a:latin typeface="隶书" pitchFamily="49" charset="-122"/>
                <a:ea typeface="隶书" pitchFamily="49" charset="-122"/>
              </a:rPr>
              <a:t>  CALL COUNT</a:t>
            </a:r>
          </a:p>
          <a:p>
            <a:r>
              <a:rPr lang="en-US" altLang="zh-CN" sz="2400">
                <a:latin typeface="隶书" pitchFamily="49" charset="-122"/>
                <a:ea typeface="隶书" pitchFamily="49" charset="-122"/>
              </a:rPr>
              <a:t>  </a:t>
            </a:r>
            <a:r>
              <a:rPr lang="en-US" altLang="zh-CN" sz="2400">
                <a:latin typeface="Arial" charset="0"/>
                <a:ea typeface="隶书" pitchFamily="49" charset="-122"/>
              </a:rPr>
              <a:t>……</a:t>
            </a:r>
            <a:endParaRPr lang="en-US" altLang="zh-CN" sz="2400">
              <a:latin typeface="隶书" pitchFamily="49" charset="-122"/>
              <a:ea typeface="隶书" pitchFamily="49" charset="-122"/>
            </a:endParaRPr>
          </a:p>
          <a:p>
            <a:r>
              <a:rPr lang="en-US" altLang="zh-CN" sz="2400">
                <a:latin typeface="隶书" pitchFamily="49" charset="-122"/>
                <a:ea typeface="隶书" pitchFamily="49" charset="-122"/>
              </a:rPr>
              <a:t>CODE ENDS</a:t>
            </a:r>
          </a:p>
          <a:p>
            <a:r>
              <a:rPr lang="en-US" altLang="zh-CN" sz="2400">
                <a:latin typeface="隶书" pitchFamily="49" charset="-122"/>
                <a:ea typeface="隶书" pitchFamily="49" charset="-122"/>
              </a:rPr>
              <a:t>  END START</a:t>
            </a:r>
          </a:p>
        </p:txBody>
      </p:sp>
      <p:sp>
        <p:nvSpPr>
          <p:cNvPr id="513029" name="Rectangle 5"/>
          <p:cNvSpPr>
            <a:spLocks noChangeArrowheads="1"/>
          </p:cNvSpPr>
          <p:nvPr/>
        </p:nvSpPr>
        <p:spPr bwMode="auto">
          <a:xfrm>
            <a:off x="323850" y="298450"/>
            <a:ext cx="4968875" cy="6370975"/>
          </a:xfrm>
          <a:prstGeom prst="rect">
            <a:avLst/>
          </a:prstGeom>
          <a:noFill/>
          <a:ln w="9525" algn="ctr">
            <a:noFill/>
            <a:miter lim="800000"/>
            <a:headEnd/>
            <a:tailEnd/>
          </a:ln>
          <a:effectLst/>
        </p:spPr>
        <p:txBody>
          <a:bodyPr>
            <a:spAutoFit/>
          </a:bodyPr>
          <a:lstStyle/>
          <a:p>
            <a:pPr>
              <a:defRPr/>
            </a:pPr>
            <a:r>
              <a:rPr lang="zh-CN" altLang="en-US" sz="2400" b="1" dirty="0">
                <a:effectLst>
                  <a:outerShdw blurRad="38100" dist="38100" dir="2700000" algn="tl">
                    <a:srgbClr val="C0C0C0"/>
                  </a:outerShdw>
                </a:effectLst>
                <a:latin typeface="隶书" pitchFamily="49" charset="-122"/>
                <a:ea typeface="隶书" pitchFamily="49" charset="-122"/>
              </a:rPr>
              <a:t>说明：</a:t>
            </a:r>
          </a:p>
          <a:p>
            <a:pPr marL="357188" indent="-357188">
              <a:defRPr/>
            </a:pPr>
            <a:r>
              <a:rPr lang="zh-CN" altLang="en-US" sz="2400" dirty="0">
                <a:latin typeface="隶书" pitchFamily="49" charset="-122"/>
                <a:ea typeface="隶书" pitchFamily="49" charset="-122"/>
              </a:rPr>
              <a:t>①过程名是过程的</a:t>
            </a:r>
            <a:r>
              <a:rPr lang="zh-CN" altLang="en-US" sz="2400" dirty="0">
                <a:solidFill>
                  <a:srgbClr val="0000FF"/>
                </a:solidFill>
                <a:latin typeface="隶书" pitchFamily="49" charset="-122"/>
                <a:ea typeface="隶书" pitchFamily="49" charset="-122"/>
              </a:rPr>
              <a:t>标识符</a:t>
            </a:r>
            <a:r>
              <a:rPr lang="zh-CN" altLang="en-US" sz="2400" dirty="0">
                <a:latin typeface="隶书" pitchFamily="49" charset="-122"/>
                <a:ea typeface="隶书" pitchFamily="49" charset="-122"/>
              </a:rPr>
              <a:t>，要前后一致。</a:t>
            </a:r>
          </a:p>
          <a:p>
            <a:pPr marL="357188" indent="-357188">
              <a:defRPr/>
            </a:pPr>
            <a:r>
              <a:rPr lang="zh-CN" altLang="en-US" sz="2400" dirty="0">
                <a:latin typeface="隶书" pitchFamily="49" charset="-122"/>
                <a:ea typeface="隶书" pitchFamily="49" charset="-122"/>
              </a:rPr>
              <a:t>②过程属性为</a:t>
            </a:r>
            <a:r>
              <a:rPr lang="en-US" altLang="zh-CN" sz="2400" dirty="0">
                <a:solidFill>
                  <a:srgbClr val="0000FF"/>
                </a:solidFill>
                <a:latin typeface="隶书" pitchFamily="49" charset="-122"/>
                <a:ea typeface="隶书" pitchFamily="49" charset="-122"/>
              </a:rPr>
              <a:t>NEAR</a:t>
            </a:r>
            <a:r>
              <a:rPr lang="zh-CN" altLang="en-US" sz="2400" dirty="0">
                <a:latin typeface="隶书" pitchFamily="49" charset="-122"/>
                <a:ea typeface="隶书" pitchFamily="49" charset="-122"/>
              </a:rPr>
              <a:t>表示近，段内使用；</a:t>
            </a:r>
            <a:r>
              <a:rPr lang="en-US" altLang="zh-CN" sz="2400" dirty="0">
                <a:solidFill>
                  <a:srgbClr val="0000FF"/>
                </a:solidFill>
                <a:latin typeface="隶书" pitchFamily="49" charset="-122"/>
                <a:ea typeface="隶书" pitchFamily="49" charset="-122"/>
              </a:rPr>
              <a:t>FAR</a:t>
            </a:r>
            <a:r>
              <a:rPr lang="zh-CN" altLang="en-US" sz="2400" dirty="0">
                <a:latin typeface="隶书" pitchFamily="49" charset="-122"/>
                <a:ea typeface="隶书" pitchFamily="49" charset="-122"/>
              </a:rPr>
              <a:t>表示远，可跨段调用。缺省时为</a:t>
            </a:r>
            <a:r>
              <a:rPr lang="en-US" altLang="zh-CN" sz="2400" dirty="0">
                <a:solidFill>
                  <a:srgbClr val="0000FF"/>
                </a:solidFill>
                <a:latin typeface="隶书" pitchFamily="49" charset="-122"/>
                <a:ea typeface="隶书" pitchFamily="49" charset="-122"/>
              </a:rPr>
              <a:t>NEAR</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近</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a:t>
            </a:r>
          </a:p>
          <a:p>
            <a:pPr marL="357188" indent="-357188">
              <a:defRPr/>
            </a:pPr>
            <a:r>
              <a:rPr lang="zh-CN" altLang="en-US" sz="2400" dirty="0">
                <a:latin typeface="隶书" pitchFamily="49" charset="-122"/>
                <a:ea typeface="隶书" pitchFamily="49" charset="-122"/>
              </a:rPr>
              <a:t>③</a:t>
            </a:r>
            <a:r>
              <a:rPr lang="en-US" altLang="zh-CN" sz="2400" dirty="0">
                <a:solidFill>
                  <a:srgbClr val="0000FF"/>
                </a:solidFill>
                <a:latin typeface="隶书" pitchFamily="49" charset="-122"/>
                <a:ea typeface="隶书" pitchFamily="49" charset="-122"/>
              </a:rPr>
              <a:t>RET</a:t>
            </a:r>
            <a:r>
              <a:rPr lang="zh-CN" altLang="en-US" sz="2400" dirty="0">
                <a:latin typeface="隶书" pitchFamily="49" charset="-122"/>
                <a:ea typeface="隶书" pitchFamily="49" charset="-122"/>
              </a:rPr>
              <a:t>为返回指令，是过程的出口，一个过程可以有</a:t>
            </a:r>
            <a:r>
              <a:rPr lang="zh-CN" altLang="en-US" sz="2400" dirty="0">
                <a:solidFill>
                  <a:srgbClr val="0000FF"/>
                </a:solidFill>
                <a:latin typeface="隶书" pitchFamily="49" charset="-122"/>
                <a:ea typeface="隶书" pitchFamily="49" charset="-122"/>
              </a:rPr>
              <a:t>多条</a:t>
            </a:r>
            <a:r>
              <a:rPr lang="en-US" altLang="zh-CN" sz="2400" dirty="0">
                <a:latin typeface="隶书" pitchFamily="49" charset="-122"/>
                <a:ea typeface="隶书" pitchFamily="49" charset="-122"/>
              </a:rPr>
              <a:t>RET</a:t>
            </a:r>
            <a:r>
              <a:rPr lang="zh-CN" altLang="en-US" sz="2400" dirty="0">
                <a:latin typeface="隶书" pitchFamily="49" charset="-122"/>
                <a:ea typeface="隶书" pitchFamily="49" charset="-122"/>
              </a:rPr>
              <a:t>指令，且不一定是过程的最后一条指令。</a:t>
            </a:r>
            <a:r>
              <a:rPr lang="zh-CN" altLang="en-US" sz="2400" dirty="0">
                <a:solidFill>
                  <a:srgbClr val="0000FF"/>
                </a:solidFill>
                <a:latin typeface="隶书" pitchFamily="49" charset="-122"/>
                <a:ea typeface="隶书" pitchFamily="49" charset="-122"/>
              </a:rPr>
              <a:t>至少</a:t>
            </a:r>
            <a:r>
              <a:rPr lang="zh-CN" altLang="en-US" sz="2400" dirty="0">
                <a:latin typeface="隶书" pitchFamily="49" charset="-122"/>
                <a:ea typeface="隶书" pitchFamily="49" charset="-122"/>
              </a:rPr>
              <a:t>要执行到一条</a:t>
            </a:r>
            <a:r>
              <a:rPr lang="en-US" altLang="zh-CN" sz="2400" dirty="0">
                <a:latin typeface="隶书" pitchFamily="49" charset="-122"/>
                <a:ea typeface="隶书" pitchFamily="49" charset="-122"/>
              </a:rPr>
              <a:t>RET</a:t>
            </a:r>
            <a:r>
              <a:rPr lang="zh-CN" altLang="en-US" sz="2400" dirty="0">
                <a:latin typeface="隶书" pitchFamily="49" charset="-122"/>
                <a:ea typeface="隶书" pitchFamily="49" charset="-122"/>
              </a:rPr>
              <a:t>指令。</a:t>
            </a:r>
          </a:p>
          <a:p>
            <a:pPr marL="357188" indent="-357188">
              <a:defRPr/>
            </a:pPr>
            <a:r>
              <a:rPr lang="zh-CN" altLang="en-US" sz="2400" dirty="0">
                <a:latin typeface="隶书" pitchFamily="49" charset="-122"/>
                <a:ea typeface="隶书" pitchFamily="49" charset="-122"/>
              </a:rPr>
              <a:t>④</a:t>
            </a:r>
            <a:r>
              <a:rPr lang="en-US" altLang="zh-CN" sz="2400" dirty="0">
                <a:latin typeface="隶书" pitchFamily="49" charset="-122"/>
                <a:ea typeface="隶书" pitchFamily="49" charset="-122"/>
              </a:rPr>
              <a:t>PROC/ENDP</a:t>
            </a:r>
            <a:r>
              <a:rPr lang="zh-CN" altLang="en-US" sz="2400" dirty="0">
                <a:latin typeface="隶书" pitchFamily="49" charset="-122"/>
                <a:ea typeface="隶书" pitchFamily="49" charset="-122"/>
              </a:rPr>
              <a:t>必须</a:t>
            </a:r>
            <a:r>
              <a:rPr lang="zh-CN" altLang="en-US" sz="2400" dirty="0">
                <a:solidFill>
                  <a:srgbClr val="0000FF"/>
                </a:solidFill>
                <a:latin typeface="隶书" pitchFamily="49" charset="-122"/>
                <a:ea typeface="隶书" pitchFamily="49" charset="-122"/>
              </a:rPr>
              <a:t>成对</a:t>
            </a:r>
            <a:r>
              <a:rPr lang="zh-CN" altLang="en-US" sz="2400" dirty="0">
                <a:latin typeface="隶书" pitchFamily="49" charset="-122"/>
                <a:ea typeface="隶书" pitchFamily="49" charset="-122"/>
              </a:rPr>
              <a:t>出现。</a:t>
            </a:r>
            <a:r>
              <a:rPr lang="en-US" altLang="zh-CN" sz="2400" dirty="0">
                <a:latin typeface="隶书" pitchFamily="49" charset="-122"/>
                <a:ea typeface="隶书" pitchFamily="49" charset="-122"/>
              </a:rPr>
              <a:t>ENDP</a:t>
            </a:r>
            <a:r>
              <a:rPr lang="zh-CN" altLang="en-US" sz="2400" dirty="0">
                <a:latin typeface="隶书" pitchFamily="49" charset="-122"/>
                <a:ea typeface="隶书" pitchFamily="49" charset="-122"/>
              </a:rPr>
              <a:t>指示过程结束，但不会产生</a:t>
            </a:r>
            <a:r>
              <a:rPr lang="en-US" altLang="zh-CN" sz="2400" dirty="0">
                <a:latin typeface="隶书" pitchFamily="49" charset="-122"/>
                <a:ea typeface="隶书" pitchFamily="49" charset="-122"/>
              </a:rPr>
              <a:t>HLT</a:t>
            </a:r>
            <a:r>
              <a:rPr lang="zh-CN" altLang="en-US" sz="2400" dirty="0">
                <a:latin typeface="隶书" pitchFamily="49" charset="-122"/>
                <a:ea typeface="隶书" pitchFamily="49" charset="-122"/>
              </a:rPr>
              <a:t>或</a:t>
            </a:r>
            <a:r>
              <a:rPr lang="en-US" altLang="zh-CN" sz="2400" dirty="0">
                <a:latin typeface="隶书" pitchFamily="49" charset="-122"/>
                <a:ea typeface="隶书" pitchFamily="49" charset="-122"/>
              </a:rPr>
              <a:t>RET</a:t>
            </a:r>
            <a:r>
              <a:rPr lang="zh-CN" altLang="en-US" sz="2400" dirty="0">
                <a:latin typeface="隶书" pitchFamily="49" charset="-122"/>
                <a:ea typeface="隶书" pitchFamily="49" charset="-122"/>
              </a:rPr>
              <a:t>指令。</a:t>
            </a:r>
          </a:p>
          <a:p>
            <a:pPr marL="357188" indent="-357188">
              <a:defRPr/>
            </a:pPr>
            <a:r>
              <a:rPr lang="zh-CN" altLang="en-US" sz="2400" dirty="0">
                <a:latin typeface="隶书" pitchFamily="49" charset="-122"/>
                <a:ea typeface="隶书" pitchFamily="49" charset="-122"/>
              </a:rPr>
              <a:t>⑤过程可以</a:t>
            </a:r>
            <a:r>
              <a:rPr lang="zh-CN" altLang="en-US" sz="2400" dirty="0">
                <a:solidFill>
                  <a:srgbClr val="0000FF"/>
                </a:solidFill>
                <a:latin typeface="隶书" pitchFamily="49" charset="-122"/>
                <a:ea typeface="隶书" pitchFamily="49" charset="-122"/>
              </a:rPr>
              <a:t>嵌套</a:t>
            </a:r>
            <a:r>
              <a:rPr lang="zh-CN" altLang="en-US" sz="2400" dirty="0">
                <a:latin typeface="隶书" pitchFamily="49" charset="-122"/>
                <a:ea typeface="隶书" pitchFamily="49" charset="-122"/>
              </a:rPr>
              <a:t>，嵌套的深度只受堆栈的限制；过程和段也可以嵌套，但不能交叉嵌套，也不能交叉覆盖。</a:t>
            </a:r>
          </a:p>
        </p:txBody>
      </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ChangeArrowheads="1"/>
          </p:cNvSpPr>
          <p:nvPr/>
        </p:nvSpPr>
        <p:spPr bwMode="auto">
          <a:xfrm>
            <a:off x="395288" y="393953"/>
            <a:ext cx="7489825" cy="431800"/>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8.</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模块</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定义伪指令</a:t>
            </a:r>
          </a:p>
        </p:txBody>
      </p:sp>
      <p:sp>
        <p:nvSpPr>
          <p:cNvPr id="398339" name="Rectangle 3"/>
          <p:cNvSpPr>
            <a:spLocks noChangeArrowheads="1"/>
          </p:cNvSpPr>
          <p:nvPr/>
        </p:nvSpPr>
        <p:spPr bwMode="auto">
          <a:xfrm>
            <a:off x="539750" y="1081342"/>
            <a:ext cx="8064500" cy="5078313"/>
          </a:xfrm>
          <a:prstGeom prst="rect">
            <a:avLst/>
          </a:prstGeom>
          <a:noFill/>
          <a:ln w="9525">
            <a:noFill/>
            <a:miter lim="800000"/>
            <a:headEnd/>
            <a:tailEnd/>
          </a:ln>
          <a:effectLst/>
        </p:spPr>
        <p:txBody>
          <a:bodyPr>
            <a:spAutoFit/>
          </a:bodyPr>
          <a:lstStyle/>
          <a:p>
            <a:pPr>
              <a:lnSpc>
                <a:spcPct val="90000"/>
              </a:lnSpc>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宏汇编程序可以把程序化分成许多模块，并对每个模块独立进行汇编和调试，各模块间的符号允许相互引用，最后将模块连接成一个完整的可执行程序。模块定义指令有：</a:t>
            </a:r>
            <a:r>
              <a:rPr lang="en-US" altLang="zh-CN" sz="2400" dirty="0">
                <a:latin typeface="隶书" pitchFamily="49" charset="-122"/>
                <a:ea typeface="隶书" pitchFamily="49" charset="-122"/>
              </a:rPr>
              <a:t>NAME</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END</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PUBLIC</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EXTRN</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INCLUDE</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COMM</a:t>
            </a:r>
            <a:r>
              <a:rPr lang="zh-CN" altLang="en-US" sz="2400" dirty="0">
                <a:latin typeface="隶书" pitchFamily="49" charset="-122"/>
                <a:ea typeface="隶书" pitchFamily="49" charset="-122"/>
              </a:rPr>
              <a:t>等。</a:t>
            </a:r>
          </a:p>
          <a:p>
            <a:pPr>
              <a:lnSpc>
                <a:spcPct val="90000"/>
              </a:lnSpc>
              <a:buClr>
                <a:schemeClr val="accent1"/>
              </a:buClr>
              <a:buSzPct val="85000"/>
              <a:buFont typeface="Wingdings" pitchFamily="2" charset="2"/>
              <a:buNone/>
              <a:defRPr/>
            </a:pPr>
            <a:endParaRPr lang="en-US" altLang="zh-CN" sz="2400" b="1" u="sng" dirty="0" smtClean="0">
              <a:effectLst>
                <a:outerShdw blurRad="38100" dist="38100" dir="2700000" algn="tl">
                  <a:srgbClr val="C0C0C0"/>
                </a:outerShdw>
              </a:effectLst>
              <a:latin typeface="隶书" pitchFamily="49" charset="-122"/>
              <a:ea typeface="隶书" pitchFamily="49" charset="-122"/>
            </a:endParaRPr>
          </a:p>
          <a:p>
            <a:pPr>
              <a:lnSpc>
                <a:spcPct val="90000"/>
              </a:lnSpc>
              <a:buClr>
                <a:schemeClr val="accent1"/>
              </a:buClr>
              <a:buSzPct val="85000"/>
              <a:buFont typeface="Wingdings" pitchFamily="2" charset="2"/>
              <a:buNone/>
              <a:defRPr/>
            </a:pPr>
            <a:r>
              <a:rPr lang="zh-CN" altLang="en-US" sz="2400" b="1" u="sng" dirty="0" smtClean="0">
                <a:effectLst>
                  <a:outerShdw blurRad="38100" dist="38100" dir="2700000" algn="tl">
                    <a:srgbClr val="C0C0C0"/>
                  </a:outerShdw>
                </a:effectLst>
                <a:latin typeface="隶书" pitchFamily="49" charset="-122"/>
                <a:ea typeface="隶书" pitchFamily="49" charset="-122"/>
              </a:rPr>
              <a:t>模块</a:t>
            </a:r>
            <a:r>
              <a:rPr lang="zh-CN" altLang="en-US" sz="2400" b="1" u="sng" dirty="0">
                <a:effectLst>
                  <a:outerShdw blurRad="38100" dist="38100" dir="2700000" algn="tl">
                    <a:srgbClr val="C0C0C0"/>
                  </a:outerShdw>
                </a:effectLst>
                <a:latin typeface="隶书" pitchFamily="49" charset="-122"/>
                <a:ea typeface="隶书" pitchFamily="49" charset="-122"/>
              </a:rPr>
              <a:t>开始语句 </a:t>
            </a:r>
            <a:r>
              <a:rPr lang="en-US" altLang="zh-CN" sz="2400" b="1" u="sng" dirty="0">
                <a:effectLst>
                  <a:outerShdw blurRad="38100" dist="38100" dir="2700000" algn="tl">
                    <a:srgbClr val="C0C0C0"/>
                  </a:outerShdw>
                </a:effectLst>
                <a:latin typeface="隶书" pitchFamily="49" charset="-122"/>
                <a:ea typeface="隶书" pitchFamily="49" charset="-122"/>
              </a:rPr>
              <a:t>(NAME)</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NAME</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模块名</a:t>
            </a:r>
            <a:r>
              <a:rPr lang="en-US" altLang="zh-CN" sz="2400" dirty="0">
                <a:latin typeface="隶书" pitchFamily="49" charset="-122"/>
                <a:ea typeface="隶书" pitchFamily="49" charset="-122"/>
              </a:rPr>
              <a:t>]</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dirty="0">
                <a:latin typeface="隶书" pitchFamily="49" charset="-122"/>
                <a:ea typeface="隶书" pitchFamily="49" charset="-122"/>
              </a:rPr>
              <a:t>表示源程序开始并指出模块名</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可缺省</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，本语句可省略</a:t>
            </a:r>
          </a:p>
          <a:p>
            <a:pPr>
              <a:lnSpc>
                <a:spcPct val="90000"/>
              </a:lnSpc>
              <a:buClr>
                <a:schemeClr val="accent1"/>
              </a:buClr>
              <a:buSzPct val="85000"/>
              <a:buFont typeface="Wingdings" pitchFamily="2" charset="2"/>
              <a:buNone/>
              <a:defRPr/>
            </a:pPr>
            <a:endParaRPr lang="en-US" altLang="zh-CN" sz="2400" b="1" u="sng" dirty="0" smtClean="0">
              <a:effectLst>
                <a:outerShdw blurRad="38100" dist="38100" dir="2700000" algn="tl">
                  <a:srgbClr val="C0C0C0"/>
                </a:outerShdw>
              </a:effectLst>
              <a:latin typeface="隶书" pitchFamily="49" charset="-122"/>
              <a:ea typeface="隶书" pitchFamily="49" charset="-122"/>
            </a:endParaRPr>
          </a:p>
          <a:p>
            <a:pPr>
              <a:lnSpc>
                <a:spcPct val="90000"/>
              </a:lnSpc>
              <a:buClr>
                <a:schemeClr val="accent1"/>
              </a:buClr>
              <a:buSzPct val="85000"/>
              <a:buFont typeface="Wingdings" pitchFamily="2" charset="2"/>
              <a:buNone/>
              <a:defRPr/>
            </a:pPr>
            <a:r>
              <a:rPr lang="zh-CN" altLang="en-US" sz="2400" b="1" u="sng" dirty="0" smtClean="0">
                <a:effectLst>
                  <a:outerShdw blurRad="38100" dist="38100" dir="2700000" algn="tl">
                    <a:srgbClr val="C0C0C0"/>
                  </a:outerShdw>
                </a:effectLst>
                <a:latin typeface="隶书" pitchFamily="49" charset="-122"/>
                <a:ea typeface="隶书" pitchFamily="49" charset="-122"/>
              </a:rPr>
              <a:t>模块</a:t>
            </a:r>
            <a:r>
              <a:rPr lang="zh-CN" altLang="en-US" sz="2400" b="1" u="sng" dirty="0">
                <a:effectLst>
                  <a:outerShdw blurRad="38100" dist="38100" dir="2700000" algn="tl">
                    <a:srgbClr val="C0C0C0"/>
                  </a:outerShdw>
                </a:effectLst>
                <a:latin typeface="隶书" pitchFamily="49" charset="-122"/>
                <a:ea typeface="隶书" pitchFamily="49" charset="-122"/>
              </a:rPr>
              <a:t>结束语句 </a:t>
            </a:r>
            <a:r>
              <a:rPr lang="en-US" altLang="zh-CN" sz="2400" b="1" u="sng" dirty="0">
                <a:effectLst>
                  <a:outerShdw blurRad="38100" dist="38100" dir="2700000" algn="tl">
                    <a:srgbClr val="C0C0C0"/>
                  </a:outerShdw>
                </a:effectLst>
                <a:latin typeface="隶书" pitchFamily="49" charset="-122"/>
                <a:ea typeface="隶书" pitchFamily="49" charset="-122"/>
              </a:rPr>
              <a:t>(END)</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END</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标号</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过程名</a:t>
            </a:r>
            <a:r>
              <a:rPr lang="en-US" altLang="zh-CN" sz="2400" dirty="0">
                <a:latin typeface="隶书" pitchFamily="49" charset="-122"/>
                <a:ea typeface="隶书" pitchFamily="49" charset="-122"/>
              </a:rPr>
              <a:t>]</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dirty="0">
                <a:latin typeface="隶书" pitchFamily="49" charset="-122"/>
                <a:ea typeface="隶书" pitchFamily="49" charset="-122"/>
              </a:rPr>
              <a:t>一个源程序</a:t>
            </a:r>
            <a:r>
              <a:rPr lang="zh-CN" altLang="en-US" sz="2400" dirty="0">
                <a:solidFill>
                  <a:srgbClr val="0000FF"/>
                </a:solidFill>
                <a:latin typeface="隶书" pitchFamily="49" charset="-122"/>
                <a:ea typeface="隶书" pitchFamily="49" charset="-122"/>
              </a:rPr>
              <a:t>必须有且只能有一个</a:t>
            </a:r>
            <a:r>
              <a:rPr lang="en-US" altLang="zh-CN" sz="2400" dirty="0">
                <a:solidFill>
                  <a:srgbClr val="0000FF"/>
                </a:solidFill>
                <a:latin typeface="隶书" pitchFamily="49" charset="-122"/>
                <a:ea typeface="隶书" pitchFamily="49" charset="-122"/>
              </a:rPr>
              <a:t>END</a:t>
            </a:r>
            <a:r>
              <a:rPr lang="zh-CN" altLang="en-US" sz="2400" dirty="0">
                <a:solidFill>
                  <a:srgbClr val="0000FF"/>
                </a:solidFill>
                <a:latin typeface="隶书" pitchFamily="49" charset="-122"/>
                <a:ea typeface="隶书" pitchFamily="49" charset="-122"/>
              </a:rPr>
              <a:t>语句</a:t>
            </a:r>
            <a:r>
              <a:rPr lang="zh-CN" altLang="en-US" sz="2400" dirty="0">
                <a:latin typeface="隶书" pitchFamily="49" charset="-122"/>
                <a:ea typeface="隶书" pitchFamily="49" charset="-122"/>
              </a:rPr>
              <a:t>来指出源程序文件的结束，并将标号地址赋值给</a:t>
            </a:r>
            <a:r>
              <a:rPr lang="en-US" altLang="zh-CN" sz="2400" dirty="0">
                <a:latin typeface="隶书" pitchFamily="49" charset="-122"/>
                <a:ea typeface="隶书" pitchFamily="49" charset="-122"/>
              </a:rPr>
              <a:t>CS:IP</a:t>
            </a:r>
            <a:r>
              <a:rPr lang="zh-CN" altLang="en-US" sz="2400" dirty="0">
                <a:latin typeface="隶书" pitchFamily="49" charset="-122"/>
                <a:ea typeface="隶书" pitchFamily="49" charset="-122"/>
              </a:rPr>
              <a:t>，多个模块连接时，只有主模块需要指出起始标号</a:t>
            </a:r>
            <a:r>
              <a:rPr lang="zh-CN" altLang="en-US" sz="2400" dirty="0" smtClean="0">
                <a:latin typeface="隶书" pitchFamily="49" charset="-122"/>
                <a:ea typeface="隶书" pitchFamily="49" charset="-122"/>
              </a:rPr>
              <a:t>。</a:t>
            </a:r>
            <a:endParaRPr lang="zh-CN" altLang="en-US" sz="24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9" name="Rectangle 3"/>
          <p:cNvSpPr>
            <a:spLocks noChangeArrowheads="1"/>
          </p:cNvSpPr>
          <p:nvPr/>
        </p:nvSpPr>
        <p:spPr bwMode="auto">
          <a:xfrm>
            <a:off x="539750" y="590550"/>
            <a:ext cx="8064500" cy="3416320"/>
          </a:xfrm>
          <a:prstGeom prst="rect">
            <a:avLst/>
          </a:prstGeom>
          <a:noFill/>
          <a:ln w="9525">
            <a:noFill/>
            <a:miter lim="800000"/>
            <a:headEnd/>
            <a:tailEnd/>
          </a:ln>
          <a:effectLst/>
        </p:spPr>
        <p:txBody>
          <a:bodyPr>
            <a:spAutoFit/>
          </a:bodyPr>
          <a:lstStyle/>
          <a:p>
            <a:pPr>
              <a:lnSpc>
                <a:spcPct val="90000"/>
              </a:lnSpc>
              <a:buClr>
                <a:schemeClr val="accent1"/>
              </a:buClr>
              <a:buSzPct val="85000"/>
              <a:buFont typeface="Wingdings" pitchFamily="2" charset="2"/>
              <a:buNone/>
              <a:defRPr/>
            </a:pPr>
            <a:r>
              <a:rPr lang="zh-CN" altLang="en-US" sz="2400" b="1" u="sng" dirty="0" smtClean="0">
                <a:effectLst>
                  <a:outerShdw blurRad="38100" dist="38100" dir="2700000" algn="tl">
                    <a:srgbClr val="C0C0C0"/>
                  </a:outerShdw>
                </a:effectLst>
                <a:latin typeface="隶书" pitchFamily="49" charset="-122"/>
                <a:ea typeface="隶书" pitchFamily="49" charset="-122"/>
              </a:rPr>
              <a:t>全局</a:t>
            </a:r>
            <a:r>
              <a:rPr lang="zh-CN" altLang="en-US" sz="2400" b="1" u="sng" dirty="0">
                <a:effectLst>
                  <a:outerShdw blurRad="38100" dist="38100" dir="2700000" algn="tl">
                    <a:srgbClr val="C0C0C0"/>
                  </a:outerShdw>
                </a:effectLst>
                <a:latin typeface="隶书" pitchFamily="49" charset="-122"/>
                <a:ea typeface="隶书" pitchFamily="49" charset="-122"/>
              </a:rPr>
              <a:t>符说明语句 </a:t>
            </a:r>
            <a:r>
              <a:rPr lang="en-US" altLang="zh-CN" sz="2400" b="1" u="sng" dirty="0">
                <a:effectLst>
                  <a:outerShdw blurRad="38100" dist="38100" dir="2700000" algn="tl">
                    <a:srgbClr val="C0C0C0"/>
                  </a:outerShdw>
                </a:effectLst>
                <a:latin typeface="隶书" pitchFamily="49" charset="-122"/>
                <a:ea typeface="隶书" pitchFamily="49" charset="-122"/>
              </a:rPr>
              <a:t>(PUBLIC)</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PUBLIC</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符号名</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符号名</a:t>
            </a:r>
            <a:r>
              <a:rPr lang="en-US" altLang="zh-CN" sz="2400" dirty="0">
                <a:latin typeface="隶书" pitchFamily="49" charset="-122"/>
                <a:ea typeface="隶书" pitchFamily="49" charset="-122"/>
              </a:rPr>
              <a:t>2,</a:t>
            </a:r>
            <a:r>
              <a:rPr lang="en-US" altLang="zh-CN" sz="2400" dirty="0">
                <a:latin typeface="Arial"/>
                <a:ea typeface="隶书" pitchFamily="49" charset="-122"/>
              </a:rPr>
              <a:t>…</a:t>
            </a:r>
            <a:r>
              <a:rPr lang="en-US" altLang="zh-CN" sz="2400" dirty="0">
                <a:latin typeface="隶书" pitchFamily="49" charset="-122"/>
                <a:ea typeface="隶书" pitchFamily="49" charset="-122"/>
              </a:rPr>
              <a:t>]</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dirty="0">
                <a:latin typeface="隶书" pitchFamily="49" charset="-122"/>
                <a:ea typeface="隶书" pitchFamily="49" charset="-122"/>
              </a:rPr>
              <a:t>指明符号名为公共的，可被其它模块引用。</a:t>
            </a:r>
            <a:r>
              <a:rPr lang="en-US" altLang="zh-CN" sz="2400" dirty="0">
                <a:latin typeface="隶书" pitchFamily="49" charset="-122"/>
                <a:ea typeface="隶书" pitchFamily="49" charset="-122"/>
              </a:rPr>
              <a:t>PUBLIC</a:t>
            </a:r>
            <a:r>
              <a:rPr lang="zh-CN" altLang="en-US" sz="2400" dirty="0">
                <a:latin typeface="隶书" pitchFamily="49" charset="-122"/>
                <a:ea typeface="隶书" pitchFamily="49" charset="-122"/>
              </a:rPr>
              <a:t>可出现在源程序的任何地方。</a:t>
            </a:r>
          </a:p>
          <a:p>
            <a:pPr>
              <a:lnSpc>
                <a:spcPct val="90000"/>
              </a:lnSpc>
              <a:buClr>
                <a:schemeClr val="accent1"/>
              </a:buClr>
              <a:buSzPct val="85000"/>
              <a:buFont typeface="Wingdings" pitchFamily="2" charset="2"/>
              <a:buNone/>
              <a:defRPr/>
            </a:pPr>
            <a:endParaRPr lang="en-US" altLang="zh-CN" sz="2400" b="1" u="sng" dirty="0" smtClean="0">
              <a:effectLst>
                <a:outerShdw blurRad="38100" dist="38100" dir="2700000" algn="tl">
                  <a:srgbClr val="C0C0C0"/>
                </a:outerShdw>
              </a:effectLst>
              <a:latin typeface="隶书" pitchFamily="49" charset="-122"/>
              <a:ea typeface="隶书" pitchFamily="49" charset="-122"/>
            </a:endParaRPr>
          </a:p>
          <a:p>
            <a:pPr>
              <a:lnSpc>
                <a:spcPct val="90000"/>
              </a:lnSpc>
              <a:buClr>
                <a:schemeClr val="accent1"/>
              </a:buClr>
              <a:buSzPct val="85000"/>
              <a:buFont typeface="Wingdings" pitchFamily="2" charset="2"/>
              <a:buNone/>
              <a:defRPr/>
            </a:pPr>
            <a:endParaRPr lang="en-US" altLang="zh-CN" sz="2400" b="1" u="sng" dirty="0" smtClean="0">
              <a:effectLst>
                <a:outerShdw blurRad="38100" dist="38100" dir="2700000" algn="tl">
                  <a:srgbClr val="C0C0C0"/>
                </a:outerShdw>
              </a:effectLst>
              <a:latin typeface="隶书" pitchFamily="49" charset="-122"/>
              <a:ea typeface="隶书" pitchFamily="49" charset="-122"/>
            </a:endParaRPr>
          </a:p>
          <a:p>
            <a:pPr>
              <a:lnSpc>
                <a:spcPct val="90000"/>
              </a:lnSpc>
              <a:buClr>
                <a:schemeClr val="accent1"/>
              </a:buClr>
              <a:buSzPct val="85000"/>
              <a:buFont typeface="Wingdings" pitchFamily="2" charset="2"/>
              <a:buNone/>
              <a:defRPr/>
            </a:pPr>
            <a:r>
              <a:rPr lang="zh-CN" altLang="en-US" sz="2400" b="1" u="sng" dirty="0" smtClean="0">
                <a:effectLst>
                  <a:outerShdw blurRad="38100" dist="38100" dir="2700000" algn="tl">
                    <a:srgbClr val="C0C0C0"/>
                  </a:outerShdw>
                </a:effectLst>
                <a:latin typeface="隶书" pitchFamily="49" charset="-122"/>
                <a:ea typeface="隶书" pitchFamily="49" charset="-122"/>
              </a:rPr>
              <a:t>外部</a:t>
            </a:r>
            <a:r>
              <a:rPr lang="zh-CN" altLang="en-US" sz="2400" b="1" u="sng" dirty="0">
                <a:effectLst>
                  <a:outerShdw blurRad="38100" dist="38100" dir="2700000" algn="tl">
                    <a:srgbClr val="C0C0C0"/>
                  </a:outerShdw>
                </a:effectLst>
                <a:latin typeface="隶书" pitchFamily="49" charset="-122"/>
                <a:ea typeface="隶书" pitchFamily="49" charset="-122"/>
              </a:rPr>
              <a:t>符说明语句 </a:t>
            </a:r>
            <a:r>
              <a:rPr lang="en-US" altLang="zh-CN" sz="2400" b="1" u="sng" dirty="0">
                <a:effectLst>
                  <a:outerShdw blurRad="38100" dist="38100" dir="2700000" algn="tl">
                    <a:srgbClr val="C0C0C0"/>
                  </a:outerShdw>
                </a:effectLst>
                <a:latin typeface="隶书" pitchFamily="49" charset="-122"/>
                <a:ea typeface="隶书" pitchFamily="49" charset="-122"/>
              </a:rPr>
              <a:t>(EXTRN)</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EXTRN</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符号名</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类型</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符号名</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类型</a:t>
            </a:r>
            <a:r>
              <a:rPr lang="en-US" altLang="zh-CN" sz="2400" dirty="0">
                <a:latin typeface="隶书" pitchFamily="49" charset="-122"/>
                <a:ea typeface="隶书" pitchFamily="49" charset="-122"/>
              </a:rPr>
              <a:t>,</a:t>
            </a:r>
            <a:r>
              <a:rPr lang="en-US" altLang="zh-CN" sz="2400" dirty="0">
                <a:latin typeface="Arial"/>
                <a:ea typeface="隶书" pitchFamily="49" charset="-122"/>
              </a:rPr>
              <a:t>…</a:t>
            </a:r>
            <a:r>
              <a:rPr lang="en-US" altLang="zh-CN" sz="2400" dirty="0">
                <a:latin typeface="隶书" pitchFamily="49" charset="-122"/>
                <a:ea typeface="隶书" pitchFamily="49" charset="-122"/>
              </a:rPr>
              <a:t>]</a:t>
            </a: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本语句中指定的符号名是在其它模块中用</a:t>
            </a:r>
            <a:r>
              <a:rPr lang="en-US" altLang="zh-CN" sz="2400" dirty="0">
                <a:latin typeface="隶书" pitchFamily="49" charset="-122"/>
                <a:ea typeface="隶书" pitchFamily="49" charset="-122"/>
              </a:rPr>
              <a:t>PUBLIC</a:t>
            </a:r>
            <a:r>
              <a:rPr lang="zh-CN" altLang="en-US" sz="2400" dirty="0">
                <a:latin typeface="隶书" pitchFamily="49" charset="-122"/>
                <a:ea typeface="隶书" pitchFamily="49" charset="-122"/>
              </a:rPr>
              <a:t>伪指令语句定义过的。</a:t>
            </a:r>
          </a:p>
        </p:txBody>
      </p:sp>
    </p:spTree>
  </p:cSld>
  <p:clrMapOvr>
    <a:masterClrMapping/>
  </p:clrMapOvr>
  <p:transition spd="slow">
    <p:randomBar dir="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2286000" y="774700"/>
            <a:ext cx="4572000" cy="366713"/>
          </a:xfrm>
          <a:prstGeom prst="rect">
            <a:avLst/>
          </a:prstGeom>
          <a:noFill/>
          <a:ln w="9525" algn="ctr">
            <a:noFill/>
            <a:miter lim="800000"/>
            <a:headEnd/>
            <a:tailEnd/>
          </a:ln>
        </p:spPr>
        <p:txBody>
          <a:bodyPr>
            <a:spAutoFit/>
          </a:bodyPr>
          <a:lstStyle/>
          <a:p>
            <a:endParaRPr lang="zh-CN" altLang="zh-CN"/>
          </a:p>
        </p:txBody>
      </p:sp>
      <p:graphicFrame>
        <p:nvGraphicFramePr>
          <p:cNvPr id="514112" name="Group 64"/>
          <p:cNvGraphicFramePr>
            <a:graphicFrameLocks noGrp="1"/>
          </p:cNvGraphicFramePr>
          <p:nvPr/>
        </p:nvGraphicFramePr>
        <p:xfrm>
          <a:off x="179388" y="188913"/>
          <a:ext cx="8785225" cy="6076188"/>
        </p:xfrm>
        <a:graphic>
          <a:graphicData uri="http://schemas.openxmlformats.org/drawingml/2006/table">
            <a:tbl>
              <a:tblPr/>
              <a:tblGrid>
                <a:gridCol w="3290887">
                  <a:extLst>
                    <a:ext uri="{9D8B030D-6E8A-4147-A177-3AD203B41FA5}">
                      <a16:colId xmlns:a16="http://schemas.microsoft.com/office/drawing/2014/main" val="20000"/>
                    </a:ext>
                  </a:extLst>
                </a:gridCol>
                <a:gridCol w="5494338">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例</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利用乘法模块计算</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X*Y</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a:t>
                      </a:r>
                    </a:p>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zh-CN" altLang="en-US" sz="22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NAME MAINCALL</a:t>
                      </a: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；主模块</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EXTRN WMUL:FAR</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STACK SEGMENT STACK</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DB 100 DUP(?)</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STACK ENDS</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DATA SEGMENT</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X DW 3355H</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Y DW 8866H</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DATA ENDS</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CODE SEGMENT</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MAIN PROC FAR</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ASSUME CS:CODE</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ASSUME DS:DATA</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ASSUME SS:STACK</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PUSH DS</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MOV AX,0</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PUSH AX</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MOV AX,DATA</a:t>
                      </a:r>
                    </a:p>
                    <a:p>
                      <a:pPr marL="179388" marR="0" lvl="1" indent="0" algn="l" defTabSz="914400" rtl="0" eaLnBrk="1" fontAlgn="base" latinLnBrk="0" hangingPunct="1">
                        <a:lnSpc>
                          <a:spcPct val="85000"/>
                        </a:lnSpc>
                        <a:spcBef>
                          <a:spcPct val="0"/>
                        </a:spcBef>
                        <a:spcAft>
                          <a:spcPct val="0"/>
                        </a:spcAft>
                        <a:buClr>
                          <a:schemeClr val="tx1"/>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MOV DS,AX</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MOV AX,X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MOV BX,Y</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CALL WMUL</a:t>
                      </a: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；调用外部过程</a:t>
                      </a: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WMUL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RET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MAIN ENDP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CODE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END MAIN</a:t>
                      </a: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；主模块结束</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NAME SUBMUL</a:t>
                      </a: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；子模块</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CDESG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WMUL PROC FAR</a:t>
                      </a: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；定义远过程</a:t>
                      </a: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WMUL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ASSUME CS:CDESG</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PUBLIC WMUL</a:t>
                      </a: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；定义</a:t>
                      </a: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WMUL</a:t>
                      </a: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为全局过程名</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CALL MULAB</a:t>
                      </a: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；嵌套调用</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RET	</a:t>
                      </a: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；过程返回</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WMUL ENDP</a:t>
                      </a:r>
                      <a:r>
                        <a:rPr kumimoji="0" lang="zh-CN" altLang="en-US" sz="2200" b="0" i="0" u="none" strike="noStrike" cap="none" normalizeH="0" baseline="0" dirty="0" smtClean="0">
                          <a:ln>
                            <a:noFill/>
                          </a:ln>
                          <a:solidFill>
                            <a:srgbClr val="000066"/>
                          </a:solidFill>
                          <a:effectLst/>
                          <a:latin typeface="隶书" pitchFamily="49" charset="-122"/>
                          <a:ea typeface="隶书" pitchFamily="49" charset="-122"/>
                        </a:rPr>
                        <a:t>；过程结束</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MULAB PROC</a:t>
                      </a: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；定义一个近过程</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MULAB</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MUL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RET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MULAB ENDP</a:t>
                      </a: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；过程结束</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CDESG ENDS</a:t>
                      </a:r>
                      <a:r>
                        <a:rPr kumimoji="0" lang="zh-CN" altLang="en-US" sz="2200" b="0" i="0" u="none" strike="noStrike" cap="none" normalizeH="0" baseline="0" dirty="0" smtClean="0">
                          <a:ln>
                            <a:noFill/>
                          </a:ln>
                          <a:solidFill>
                            <a:srgbClr val="CC3300"/>
                          </a:solidFill>
                          <a:effectLst/>
                          <a:latin typeface="隶书" pitchFamily="49" charset="-122"/>
                          <a:ea typeface="隶书" pitchFamily="49" charset="-122"/>
                        </a:rPr>
                        <a:t>；代码段结束</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END</a:t>
                      </a: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；子模块结束</a:t>
                      </a:r>
                      <a:endParaRPr kumimoji="0" lang="zh-CN" altLang="en-US" sz="2200" b="0" i="0" u="none" strike="noStrike" cap="none" normalizeH="0" baseline="0" dirty="0" smtClean="0">
                        <a:ln>
                          <a:noFill/>
                        </a:ln>
                        <a:solidFill>
                          <a:srgbClr val="0000FF"/>
                        </a:solidFill>
                        <a:effectLst>
                          <a:outerShdw blurRad="38100" dist="38100" dir="2700000" algn="tl">
                            <a:srgbClr val="C0C0C0"/>
                          </a:outerShdw>
                        </a:effectLst>
                        <a:latin typeface="隶书" pitchFamily="49" charset="-122"/>
                        <a:ea typeface="隶书" pitchFamily="49"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ChangeArrowheads="1"/>
          </p:cNvSpPr>
          <p:nvPr/>
        </p:nvSpPr>
        <p:spPr bwMode="auto">
          <a:xfrm>
            <a:off x="395288" y="117475"/>
            <a:ext cx="7489825" cy="431800"/>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9.</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结构</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与记录伪指令</a:t>
            </a:r>
          </a:p>
        </p:txBody>
      </p:sp>
      <p:sp>
        <p:nvSpPr>
          <p:cNvPr id="397315" name="Rectangle 3"/>
          <p:cNvSpPr>
            <a:spLocks noChangeArrowheads="1"/>
          </p:cNvSpPr>
          <p:nvPr/>
        </p:nvSpPr>
        <p:spPr bwMode="auto">
          <a:xfrm>
            <a:off x="468313" y="549275"/>
            <a:ext cx="7920037" cy="6075509"/>
          </a:xfrm>
          <a:prstGeom prst="rect">
            <a:avLst/>
          </a:prstGeom>
          <a:noFill/>
          <a:ln w="9525">
            <a:noFill/>
            <a:miter lim="800000"/>
            <a:headEnd/>
            <a:tailEnd/>
          </a:ln>
          <a:effectLst/>
        </p:spPr>
        <p:txBody>
          <a:bodyPr>
            <a:spAutoFit/>
          </a:bodyPr>
          <a:lstStyle/>
          <a:p>
            <a:pPr marL="901700" indent="-901700">
              <a:lnSpc>
                <a:spcPct val="90000"/>
              </a:lnSpc>
              <a:defRPr/>
            </a:pPr>
            <a:r>
              <a:rPr lang="zh-CN" altLang="en-US" sz="2400" b="1" u="sng" dirty="0">
                <a:effectLst>
                  <a:outerShdw blurRad="38100" dist="38100" dir="2700000" algn="tl">
                    <a:srgbClr val="C0C0C0"/>
                  </a:outerShdw>
                </a:effectLst>
                <a:latin typeface="隶书" pitchFamily="49" charset="-122"/>
                <a:ea typeface="隶书" pitchFamily="49" charset="-122"/>
              </a:rPr>
              <a:t>结构定义伪指令 </a:t>
            </a:r>
            <a:r>
              <a:rPr lang="en-US" altLang="zh-CN" sz="2400" b="1" u="sng" dirty="0">
                <a:effectLst>
                  <a:outerShdw blurRad="38100" dist="38100" dir="2700000" algn="tl">
                    <a:srgbClr val="C0C0C0"/>
                  </a:outerShdw>
                </a:effectLst>
                <a:latin typeface="隶书" pitchFamily="49" charset="-122"/>
                <a:ea typeface="隶书" pitchFamily="49" charset="-122"/>
              </a:rPr>
              <a:t>(STRUC/ENDS)</a:t>
            </a:r>
          </a:p>
          <a:p>
            <a:pPr marL="901700" indent="-901700">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zh-CN" altLang="en-US" sz="2400" dirty="0">
                <a:solidFill>
                  <a:srgbClr val="FF0000"/>
                </a:solidFill>
                <a:latin typeface="隶书" pitchFamily="49" charset="-122"/>
                <a:ea typeface="隶书" pitchFamily="49" charset="-122"/>
              </a:rPr>
              <a:t>结构名</a:t>
            </a:r>
            <a:r>
              <a:rPr lang="zh-CN" altLang="en-US" sz="2400" dirty="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STRUC</a:t>
            </a:r>
          </a:p>
          <a:p>
            <a:pPr marL="901700" indent="-901700">
              <a:lnSpc>
                <a:spcPct val="90000"/>
              </a:lnSpc>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结构体</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；由数据定义语句构成</a:t>
            </a:r>
          </a:p>
          <a:p>
            <a:pPr marL="901700" indent="-901700">
              <a:lnSpc>
                <a:spcPct val="90000"/>
              </a:lnSpc>
              <a:defRPr/>
            </a:pPr>
            <a:r>
              <a:rPr lang="zh-CN" altLang="en-US" sz="2400" dirty="0">
                <a:latin typeface="隶书" pitchFamily="49" charset="-122"/>
                <a:ea typeface="隶书" pitchFamily="49" charset="-122"/>
              </a:rPr>
              <a:t>      </a:t>
            </a:r>
            <a:r>
              <a:rPr lang="zh-CN" altLang="en-US" sz="2400" dirty="0">
                <a:solidFill>
                  <a:srgbClr val="FF0000"/>
                </a:solidFill>
                <a:latin typeface="隶书" pitchFamily="49" charset="-122"/>
                <a:ea typeface="隶书" pitchFamily="49" charset="-122"/>
              </a:rPr>
              <a:t>结构名</a:t>
            </a:r>
            <a:r>
              <a:rPr lang="zh-CN" altLang="en-US" sz="2400" dirty="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ENDS</a:t>
            </a:r>
          </a:p>
          <a:p>
            <a:pPr marL="901700" indent="-901700">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定义一个结构模板</a:t>
            </a:r>
            <a:r>
              <a:rPr lang="zh-CN" altLang="en-US" sz="2400" dirty="0" smtClean="0">
                <a:latin typeface="隶书" pitchFamily="49" charset="-122"/>
                <a:ea typeface="隶书" pitchFamily="49" charset="-122"/>
              </a:rPr>
              <a:t>，不</a:t>
            </a:r>
            <a:r>
              <a:rPr lang="zh-CN" altLang="en-US" sz="2400" dirty="0">
                <a:latin typeface="隶书" pitchFamily="49" charset="-122"/>
                <a:ea typeface="隶书" pitchFamily="49" charset="-122"/>
              </a:rPr>
              <a:t>真正给结构分配</a:t>
            </a:r>
            <a:r>
              <a:rPr lang="zh-CN" altLang="en-US" sz="2400" dirty="0" smtClean="0">
                <a:latin typeface="隶书" pitchFamily="49" charset="-122"/>
                <a:ea typeface="隶书" pitchFamily="49" charset="-122"/>
              </a:rPr>
              <a:t>存储空间</a:t>
            </a:r>
            <a:endParaRPr lang="en-US" altLang="zh-CN" sz="2400" dirty="0" smtClean="0">
              <a:latin typeface="隶书" pitchFamily="49" charset="-122"/>
              <a:ea typeface="隶书" pitchFamily="49" charset="-122"/>
            </a:endParaRPr>
          </a:p>
          <a:p>
            <a:pPr marL="901700" indent="-901700">
              <a:lnSpc>
                <a:spcPct val="90000"/>
              </a:lnSpc>
              <a:buClr>
                <a:schemeClr val="accent1"/>
              </a:buClr>
              <a:buSzPct val="85000"/>
              <a:buFont typeface="Wingdings" pitchFamily="2" charset="2"/>
              <a:buNone/>
              <a:defRPr/>
            </a:pPr>
            <a:endParaRPr lang="en-US" altLang="zh-CN" sz="2400" b="1" u="sng" dirty="0">
              <a:effectLst>
                <a:outerShdw blurRad="38100" dist="38100" dir="2700000" algn="tl">
                  <a:srgbClr val="C0C0C0"/>
                </a:outerShdw>
              </a:effectLst>
              <a:latin typeface="隶书" pitchFamily="49" charset="-122"/>
              <a:ea typeface="隶书" pitchFamily="49" charset="-122"/>
            </a:endParaRPr>
          </a:p>
          <a:p>
            <a:pPr marL="901700" indent="-901700">
              <a:lnSpc>
                <a:spcPct val="90000"/>
              </a:lnSpc>
              <a:buClr>
                <a:schemeClr val="accent1"/>
              </a:buClr>
              <a:buSzPct val="85000"/>
              <a:buFont typeface="Wingdings" pitchFamily="2" charset="2"/>
              <a:buNone/>
              <a:defRPr/>
            </a:pPr>
            <a:r>
              <a:rPr lang="zh-CN" altLang="en-US" sz="2400" b="1" u="sng" dirty="0" smtClean="0">
                <a:effectLst>
                  <a:outerShdw blurRad="38100" dist="38100" dir="2700000" algn="tl">
                    <a:srgbClr val="C0C0C0"/>
                  </a:outerShdw>
                </a:effectLst>
                <a:latin typeface="隶书" pitchFamily="49" charset="-122"/>
                <a:ea typeface="隶书" pitchFamily="49" charset="-122"/>
              </a:rPr>
              <a:t>建立</a:t>
            </a:r>
            <a:r>
              <a:rPr lang="zh-CN" altLang="en-US" sz="2400" b="1" u="sng" dirty="0">
                <a:effectLst>
                  <a:outerShdw blurRad="38100" dist="38100" dir="2700000" algn="tl">
                    <a:srgbClr val="C0C0C0"/>
                  </a:outerShdw>
                </a:effectLst>
                <a:latin typeface="隶书" pitchFamily="49" charset="-122"/>
                <a:ea typeface="隶书" pitchFamily="49" charset="-122"/>
              </a:rPr>
              <a:t>结构</a:t>
            </a:r>
            <a:endParaRPr lang="zh-CN" altLang="en-US" sz="2400" u="sng" dirty="0">
              <a:latin typeface="隶书" pitchFamily="49" charset="-122"/>
              <a:ea typeface="隶书" pitchFamily="49" charset="-122"/>
            </a:endParaRPr>
          </a:p>
          <a:p>
            <a:pPr marL="901700" indent="-901700">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变量名</a:t>
            </a:r>
            <a:r>
              <a:rPr lang="en-US" altLang="zh-CN" sz="2400" dirty="0">
                <a:latin typeface="隶书" pitchFamily="49" charset="-122"/>
                <a:ea typeface="隶书" pitchFamily="49" charset="-122"/>
              </a:rPr>
              <a:t>] </a:t>
            </a:r>
            <a:r>
              <a:rPr lang="zh-CN" altLang="en-US" sz="2400" dirty="0">
                <a:solidFill>
                  <a:srgbClr val="FF0000"/>
                </a:solidFill>
                <a:latin typeface="隶书" pitchFamily="49" charset="-122"/>
                <a:ea typeface="隶书" pitchFamily="49" charset="-122"/>
              </a:rPr>
              <a:t>结构名</a:t>
            </a: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域值表</a:t>
            </a:r>
            <a:r>
              <a:rPr lang="en-US" altLang="zh-CN" sz="2400" dirty="0">
                <a:latin typeface="隶书" pitchFamily="49" charset="-122"/>
                <a:ea typeface="隶书" pitchFamily="49" charset="-122"/>
              </a:rPr>
              <a:t>]〉</a:t>
            </a:r>
          </a:p>
          <a:p>
            <a:pPr marL="901700" indent="-901700">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定义一个结构变量，</a:t>
            </a:r>
            <a:r>
              <a:rPr lang="zh-CN" altLang="en-US" sz="2400" dirty="0" smtClean="0">
                <a:latin typeface="隶书" pitchFamily="49" charset="-122"/>
                <a:ea typeface="隶书" pitchFamily="49" charset="-122"/>
              </a:rPr>
              <a:t>并分配</a:t>
            </a:r>
            <a:r>
              <a:rPr lang="zh-CN" altLang="en-US" sz="2400" dirty="0">
                <a:latin typeface="隶书" pitchFamily="49" charset="-122"/>
                <a:ea typeface="隶书" pitchFamily="49" charset="-122"/>
              </a:rPr>
              <a:t>存储空间和赋初值。</a:t>
            </a:r>
          </a:p>
          <a:p>
            <a:pPr marL="901700" indent="-901700">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b="1" dirty="0" smtClean="0">
                <a:effectLst>
                  <a:outerShdw blurRad="38100" dist="38100" dir="2700000" algn="tl">
                    <a:srgbClr val="C0C0C0"/>
                  </a:outerShdw>
                </a:effectLst>
                <a:latin typeface="隶书" pitchFamily="49" charset="-122"/>
                <a:ea typeface="隶书" pitchFamily="49" charset="-122"/>
              </a:rPr>
              <a:t>：</a:t>
            </a:r>
            <a:endParaRPr lang="en-US" altLang="zh-CN" sz="2400" b="1" dirty="0" smtClean="0">
              <a:effectLst>
                <a:outerShdw blurRad="38100" dist="38100" dir="2700000" algn="tl">
                  <a:srgbClr val="C0C0C0"/>
                </a:outerShdw>
              </a:effectLst>
              <a:latin typeface="隶书" pitchFamily="49" charset="-122"/>
              <a:ea typeface="隶书" pitchFamily="49" charset="-122"/>
            </a:endParaRPr>
          </a:p>
          <a:p>
            <a:pPr marL="450850" indent="-450850">
              <a:lnSpc>
                <a:spcPct val="90000"/>
              </a:lnSpc>
              <a:defRPr/>
            </a:pPr>
            <a:r>
              <a:rPr lang="en-US" altLang="zh-CN" sz="2400" dirty="0" smtClean="0">
                <a:latin typeface="隶书" pitchFamily="49" charset="-122"/>
                <a:ea typeface="隶书" pitchFamily="49" charset="-122"/>
              </a:rPr>
              <a:t>1</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变量名</a:t>
            </a:r>
            <a:r>
              <a:rPr lang="zh-CN" altLang="en-US" sz="2400" dirty="0">
                <a:latin typeface="隶书" pitchFamily="49" charset="-122"/>
                <a:ea typeface="隶书" pitchFamily="49" charset="-122"/>
              </a:rPr>
              <a:t>由用户自定，</a:t>
            </a:r>
            <a:r>
              <a:rPr lang="zh-CN" altLang="en-US" sz="2400" dirty="0">
                <a:solidFill>
                  <a:srgbClr val="FF0000"/>
                </a:solidFill>
                <a:latin typeface="隶书" pitchFamily="49" charset="-122"/>
                <a:ea typeface="隶书" pitchFamily="49" charset="-122"/>
              </a:rPr>
              <a:t>结构</a:t>
            </a:r>
            <a:r>
              <a:rPr lang="zh-CN" altLang="en-US" sz="2400" dirty="0" smtClean="0">
                <a:solidFill>
                  <a:srgbClr val="FF0000"/>
                </a:solidFill>
                <a:latin typeface="隶书" pitchFamily="49" charset="-122"/>
                <a:ea typeface="隶书" pitchFamily="49" charset="-122"/>
              </a:rPr>
              <a:t>名</a:t>
            </a:r>
            <a:r>
              <a:rPr lang="zh-CN" altLang="en-US" sz="2400" dirty="0" smtClean="0">
                <a:latin typeface="隶书" pitchFamily="49" charset="-122"/>
                <a:ea typeface="隶书" pitchFamily="49" charset="-122"/>
              </a:rPr>
              <a:t>已用</a:t>
            </a:r>
            <a:r>
              <a:rPr lang="en-US" altLang="zh-CN" sz="2400" dirty="0">
                <a:latin typeface="隶书" pitchFamily="49" charset="-122"/>
                <a:ea typeface="隶书" pitchFamily="49" charset="-122"/>
              </a:rPr>
              <a:t>STRUC/ </a:t>
            </a:r>
            <a:r>
              <a:rPr lang="en-US" altLang="zh-CN" sz="2400" dirty="0" smtClean="0">
                <a:latin typeface="隶书" pitchFamily="49" charset="-122"/>
                <a:ea typeface="隶书" pitchFamily="49" charset="-122"/>
              </a:rPr>
              <a:t>ENDS</a:t>
            </a:r>
            <a:r>
              <a:rPr lang="zh-CN" altLang="en-US" sz="2400" dirty="0" smtClean="0">
                <a:latin typeface="隶书" pitchFamily="49" charset="-122"/>
                <a:ea typeface="隶书" pitchFamily="49" charset="-122"/>
              </a:rPr>
              <a:t>定义过；</a:t>
            </a:r>
            <a:r>
              <a:rPr lang="zh-CN" altLang="en-US" sz="2400" dirty="0">
                <a:latin typeface="隶书" pitchFamily="49" charset="-122"/>
                <a:ea typeface="隶书" pitchFamily="49" charset="-122"/>
              </a:rPr>
              <a:t>域值表用于给结构</a:t>
            </a:r>
            <a:r>
              <a:rPr lang="zh-CN" altLang="en-US" sz="2400" dirty="0" smtClean="0">
                <a:latin typeface="隶书" pitchFamily="49" charset="-122"/>
                <a:ea typeface="隶书" pitchFamily="49" charset="-122"/>
              </a:rPr>
              <a:t>变量中各</a:t>
            </a:r>
            <a:r>
              <a:rPr lang="zh-CN" altLang="en-US" sz="2400" dirty="0">
                <a:latin typeface="隶书" pitchFamily="49" charset="-122"/>
                <a:ea typeface="隶书" pitchFamily="49" charset="-122"/>
              </a:rPr>
              <a:t>域赋初值</a:t>
            </a:r>
            <a:r>
              <a:rPr lang="zh-CN" altLang="en-US" sz="2400" dirty="0" smtClean="0">
                <a:latin typeface="隶书" pitchFamily="49" charset="-122"/>
                <a:ea typeface="隶书" pitchFamily="49" charset="-122"/>
              </a:rPr>
              <a:t>，初值</a:t>
            </a:r>
            <a:r>
              <a:rPr lang="zh-CN" altLang="en-US" sz="2400" dirty="0">
                <a:latin typeface="隶书" pitchFamily="49" charset="-122"/>
                <a:ea typeface="隶书" pitchFamily="49" charset="-122"/>
              </a:rPr>
              <a:t>的类型、顺序必须与结构类型说明时的各</a:t>
            </a:r>
            <a:r>
              <a:rPr lang="zh-CN" altLang="en-US" sz="2400" dirty="0" smtClean="0">
                <a:latin typeface="隶书" pitchFamily="49" charset="-122"/>
                <a:ea typeface="隶书" pitchFamily="49" charset="-122"/>
              </a:rPr>
              <a:t>域类型</a:t>
            </a:r>
            <a:r>
              <a:rPr lang="zh-CN" altLang="en-US" sz="2400" dirty="0">
                <a:latin typeface="隶书" pitchFamily="49" charset="-122"/>
                <a:ea typeface="隶书" pitchFamily="49" charset="-122"/>
              </a:rPr>
              <a:t>、顺序一致，各初值间以逗号分隔。</a:t>
            </a:r>
          </a:p>
          <a:p>
            <a:pPr marL="450850" indent="-450850">
              <a:lnSpc>
                <a:spcPct val="90000"/>
              </a:lnSpc>
              <a:buClr>
                <a:schemeClr val="accent1"/>
              </a:buClr>
              <a:buFont typeface="Wingdings" pitchFamily="2" charset="2"/>
              <a:buNone/>
              <a:defRPr/>
            </a:pPr>
            <a:r>
              <a:rPr lang="en-US" altLang="zh-CN" sz="2400" dirty="0" smtClean="0">
                <a:latin typeface="隶书" pitchFamily="49" charset="-122"/>
                <a:ea typeface="隶书" pitchFamily="49" charset="-122"/>
              </a:rPr>
              <a:t>2</a:t>
            </a:r>
            <a:r>
              <a:rPr lang="zh-CN" altLang="en-US" sz="2400" dirty="0">
                <a:latin typeface="隶书" pitchFamily="49" charset="-122"/>
                <a:ea typeface="隶书" pitchFamily="49" charset="-122"/>
              </a:rPr>
              <a:t>、如果某域的初值与结构类型说明时的相同，则相应位置可为空，但逗号不能省；若所有域的初值都采用结构类型说明时的初值，则域值表可省略，只写一个尖括号</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即可。</a:t>
            </a:r>
          </a:p>
        </p:txBody>
      </p:sp>
    </p:spTree>
  </p:cSld>
  <p:clrMapOvr>
    <a:masterClrMapping/>
  </p:clrMapOvr>
  <p:transition spd="slow">
    <p:randomBar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57158" y="441347"/>
            <a:ext cx="8280400" cy="6059487"/>
          </a:xfrm>
          <a:prstGeom prst="rect">
            <a:avLst/>
          </a:prstGeom>
          <a:noFill/>
          <a:ln w="9525">
            <a:noFill/>
            <a:miter lim="800000"/>
            <a:headEnd/>
            <a:tailEnd/>
          </a:ln>
        </p:spPr>
        <p:txBody>
          <a:bodyPr>
            <a:spAutoFit/>
          </a:bodyPr>
          <a:lstStyle/>
          <a:p>
            <a:pPr>
              <a:lnSpc>
                <a:spcPct val="85000"/>
              </a:lnSpc>
            </a:pPr>
            <a:r>
              <a:rPr lang="zh-CN" altLang="en-US" sz="2200" dirty="0">
                <a:latin typeface="隶书" pitchFamily="49" charset="-122"/>
                <a:ea typeface="隶书" pitchFamily="49" charset="-122"/>
              </a:rPr>
              <a:t>例：</a:t>
            </a:r>
          </a:p>
          <a:p>
            <a:pPr>
              <a:lnSpc>
                <a:spcPct val="85000"/>
              </a:lnSpc>
            </a:pPr>
            <a:r>
              <a:rPr lang="en-US" altLang="zh-CN" sz="2200" dirty="0">
                <a:solidFill>
                  <a:srgbClr val="0000FF"/>
                </a:solidFill>
                <a:latin typeface="隶书" pitchFamily="49" charset="-122"/>
                <a:ea typeface="隶书" pitchFamily="49" charset="-122"/>
              </a:rPr>
              <a:t>DATA  SEGMENT</a:t>
            </a:r>
          </a:p>
          <a:p>
            <a:pPr>
              <a:lnSpc>
                <a:spcPct val="85000"/>
              </a:lnSpc>
            </a:pPr>
            <a:r>
              <a:rPr lang="en-US" altLang="zh-CN" sz="2200" dirty="0">
                <a:solidFill>
                  <a:srgbClr val="0000FF"/>
                </a:solidFill>
                <a:latin typeface="隶书" pitchFamily="49" charset="-122"/>
                <a:ea typeface="隶书" pitchFamily="49" charset="-122"/>
              </a:rPr>
              <a:t>      </a:t>
            </a:r>
            <a:r>
              <a:rPr lang="en-US" altLang="zh-CN" sz="2200" dirty="0">
                <a:solidFill>
                  <a:srgbClr val="CC3300"/>
                </a:solidFill>
                <a:latin typeface="隶书" pitchFamily="49" charset="-122"/>
                <a:ea typeface="隶书" pitchFamily="49" charset="-122"/>
              </a:rPr>
              <a:t>STUDENT_STRUC STRUC    </a:t>
            </a:r>
            <a:r>
              <a:rPr lang="zh-CN" altLang="en-US" sz="2200" dirty="0">
                <a:solidFill>
                  <a:srgbClr val="CC3300"/>
                </a:solidFill>
                <a:latin typeface="隶书" pitchFamily="49" charset="-122"/>
                <a:ea typeface="隶书" pitchFamily="49" charset="-122"/>
              </a:rPr>
              <a:t>；定义结构</a:t>
            </a:r>
          </a:p>
          <a:p>
            <a:pPr>
              <a:lnSpc>
                <a:spcPct val="85000"/>
              </a:lnSpc>
            </a:pPr>
            <a:r>
              <a:rPr lang="zh-CN" altLang="en-US" sz="2200" dirty="0">
                <a:solidFill>
                  <a:srgbClr val="CC3300"/>
                </a:solidFill>
                <a:latin typeface="隶书" pitchFamily="49" charset="-122"/>
                <a:ea typeface="隶书" pitchFamily="49" charset="-122"/>
              </a:rPr>
              <a:t>         </a:t>
            </a:r>
            <a:r>
              <a:rPr lang="en-US" altLang="zh-CN" sz="2200" dirty="0">
                <a:solidFill>
                  <a:srgbClr val="CC3300"/>
                </a:solidFill>
                <a:latin typeface="隶书" pitchFamily="49" charset="-122"/>
                <a:ea typeface="隶书" pitchFamily="49" charset="-122"/>
              </a:rPr>
              <a:t>NA DB 5 DUP(?)</a:t>
            </a:r>
          </a:p>
          <a:p>
            <a:pPr>
              <a:lnSpc>
                <a:spcPct val="85000"/>
              </a:lnSpc>
            </a:pPr>
            <a:r>
              <a:rPr lang="en-US" altLang="zh-CN" sz="2200" dirty="0">
                <a:solidFill>
                  <a:srgbClr val="CC3300"/>
                </a:solidFill>
                <a:latin typeface="隶书" pitchFamily="49" charset="-122"/>
                <a:ea typeface="隶书" pitchFamily="49" charset="-122"/>
              </a:rPr>
              <a:t>         NO DB ?</a:t>
            </a:r>
          </a:p>
          <a:p>
            <a:pPr>
              <a:lnSpc>
                <a:spcPct val="85000"/>
              </a:lnSpc>
            </a:pPr>
            <a:r>
              <a:rPr lang="en-US" altLang="zh-CN" sz="2200" dirty="0">
                <a:solidFill>
                  <a:srgbClr val="CC3300"/>
                </a:solidFill>
                <a:latin typeface="隶书" pitchFamily="49" charset="-122"/>
                <a:ea typeface="隶书" pitchFamily="49" charset="-122"/>
              </a:rPr>
              <a:t>         MAT DB ?</a:t>
            </a:r>
          </a:p>
          <a:p>
            <a:pPr>
              <a:lnSpc>
                <a:spcPct val="85000"/>
              </a:lnSpc>
            </a:pPr>
            <a:r>
              <a:rPr lang="en-US" altLang="zh-CN" sz="2200" dirty="0">
                <a:solidFill>
                  <a:srgbClr val="CC3300"/>
                </a:solidFill>
                <a:latin typeface="隶书" pitchFamily="49" charset="-122"/>
                <a:ea typeface="隶书" pitchFamily="49" charset="-122"/>
              </a:rPr>
              <a:t>      STUDENT_STRUC ENDS</a:t>
            </a:r>
          </a:p>
          <a:p>
            <a:pPr>
              <a:lnSpc>
                <a:spcPct val="85000"/>
              </a:lnSpc>
            </a:pPr>
            <a:r>
              <a:rPr lang="en-US" altLang="zh-CN" sz="2200" dirty="0">
                <a:solidFill>
                  <a:srgbClr val="0000FF"/>
                </a:solidFill>
                <a:latin typeface="隶书" pitchFamily="49" charset="-122"/>
                <a:ea typeface="隶书" pitchFamily="49" charset="-122"/>
              </a:rPr>
              <a:t>  </a:t>
            </a:r>
            <a:r>
              <a:rPr lang="en-US" altLang="zh-CN" sz="2200" b="1" dirty="0">
                <a:solidFill>
                  <a:srgbClr val="000066"/>
                </a:solidFill>
                <a:latin typeface="隶书" pitchFamily="49" charset="-122"/>
                <a:ea typeface="隶书" pitchFamily="49" charset="-122"/>
              </a:rPr>
              <a:t>S1 STUDENT_STRUC &lt;</a:t>
            </a:r>
            <a:r>
              <a:rPr lang="en-US" altLang="zh-CN" sz="2200" b="1" dirty="0">
                <a:solidFill>
                  <a:srgbClr val="000066"/>
                </a:solidFill>
                <a:latin typeface="Arial" charset="0"/>
                <a:ea typeface="隶书" pitchFamily="49" charset="-122"/>
              </a:rPr>
              <a:t>‘</a:t>
            </a:r>
            <a:r>
              <a:rPr lang="en-US" altLang="zh-CN" sz="2200" b="1" dirty="0">
                <a:solidFill>
                  <a:srgbClr val="000066"/>
                </a:solidFill>
                <a:latin typeface="隶书" pitchFamily="49" charset="-122"/>
                <a:ea typeface="隶书" pitchFamily="49" charset="-122"/>
              </a:rPr>
              <a:t>ZHANG</a:t>
            </a:r>
            <a:r>
              <a:rPr lang="en-US" altLang="zh-CN" sz="2200" b="1" dirty="0">
                <a:solidFill>
                  <a:srgbClr val="000066"/>
                </a:solidFill>
                <a:latin typeface="Arial" charset="0"/>
                <a:ea typeface="隶书" pitchFamily="49" charset="-122"/>
              </a:rPr>
              <a:t>’</a:t>
            </a:r>
            <a:r>
              <a:rPr lang="en-US" altLang="zh-CN" sz="2200" b="1" dirty="0">
                <a:solidFill>
                  <a:srgbClr val="000066"/>
                </a:solidFill>
                <a:latin typeface="隶书" pitchFamily="49" charset="-122"/>
                <a:ea typeface="隶书" pitchFamily="49" charset="-122"/>
              </a:rPr>
              <a:t>,05,85&gt; </a:t>
            </a:r>
            <a:r>
              <a:rPr lang="zh-CN" altLang="en-US" sz="2200" b="1" dirty="0">
                <a:solidFill>
                  <a:srgbClr val="000066"/>
                </a:solidFill>
                <a:latin typeface="隶书" pitchFamily="49" charset="-122"/>
                <a:ea typeface="隶书" pitchFamily="49" charset="-122"/>
              </a:rPr>
              <a:t>；建立结构</a:t>
            </a:r>
          </a:p>
          <a:p>
            <a:pPr>
              <a:lnSpc>
                <a:spcPct val="85000"/>
              </a:lnSpc>
            </a:pPr>
            <a:r>
              <a:rPr lang="en-US" altLang="zh-CN" sz="2200" dirty="0">
                <a:solidFill>
                  <a:srgbClr val="0000FF"/>
                </a:solidFill>
                <a:latin typeface="隶书" pitchFamily="49" charset="-122"/>
                <a:ea typeface="隶书" pitchFamily="49" charset="-122"/>
              </a:rPr>
              <a:t>DATA  ENDS</a:t>
            </a:r>
          </a:p>
          <a:p>
            <a:pPr>
              <a:lnSpc>
                <a:spcPct val="85000"/>
              </a:lnSpc>
            </a:pPr>
            <a:r>
              <a:rPr lang="en-US" altLang="zh-CN" sz="2200" dirty="0">
                <a:solidFill>
                  <a:srgbClr val="0000FF"/>
                </a:solidFill>
                <a:latin typeface="隶书" pitchFamily="49" charset="-122"/>
                <a:ea typeface="隶书" pitchFamily="49" charset="-122"/>
              </a:rPr>
              <a:t>CODE  SEGMENT</a:t>
            </a:r>
          </a:p>
          <a:p>
            <a:pPr>
              <a:lnSpc>
                <a:spcPct val="85000"/>
              </a:lnSpc>
            </a:pPr>
            <a:r>
              <a:rPr lang="en-US" altLang="zh-CN" sz="2200" dirty="0">
                <a:latin typeface="隶书" pitchFamily="49" charset="-122"/>
                <a:ea typeface="隶书" pitchFamily="49" charset="-122"/>
              </a:rPr>
              <a:t>      ASSUME CS:CODE,DS:DATA</a:t>
            </a:r>
          </a:p>
          <a:p>
            <a:pPr>
              <a:lnSpc>
                <a:spcPct val="85000"/>
              </a:lnSpc>
            </a:pPr>
            <a:r>
              <a:rPr lang="en-US" altLang="zh-CN" sz="2200" dirty="0">
                <a:solidFill>
                  <a:srgbClr val="CC3300"/>
                </a:solidFill>
                <a:latin typeface="隶书" pitchFamily="49" charset="-122"/>
                <a:ea typeface="隶书" pitchFamily="49" charset="-122"/>
              </a:rPr>
              <a:t>BEGIN PROC FAR</a:t>
            </a:r>
            <a:r>
              <a:rPr lang="en-US" altLang="zh-CN" sz="2200" dirty="0">
                <a:latin typeface="隶书" pitchFamily="49" charset="-122"/>
                <a:ea typeface="隶书" pitchFamily="49" charset="-122"/>
              </a:rPr>
              <a:t>                               RET</a:t>
            </a:r>
          </a:p>
          <a:p>
            <a:pPr>
              <a:lnSpc>
                <a:spcPct val="85000"/>
              </a:lnSpc>
            </a:pPr>
            <a:r>
              <a:rPr lang="en-US" altLang="zh-CN" sz="2200" dirty="0">
                <a:solidFill>
                  <a:srgbClr val="CC3300"/>
                </a:solidFill>
                <a:latin typeface="隶书" pitchFamily="49" charset="-122"/>
                <a:ea typeface="隶书" pitchFamily="49" charset="-122"/>
              </a:rPr>
              <a:t>START:</a:t>
            </a:r>
            <a:r>
              <a:rPr lang="en-US" altLang="zh-CN" sz="2200" dirty="0">
                <a:latin typeface="隶书" pitchFamily="49" charset="-122"/>
                <a:ea typeface="隶书" pitchFamily="49" charset="-122"/>
              </a:rPr>
              <a:t>PUSH DS                          </a:t>
            </a:r>
            <a:r>
              <a:rPr lang="en-US" altLang="zh-CN" sz="2200" dirty="0">
                <a:solidFill>
                  <a:srgbClr val="CC3300"/>
                </a:solidFill>
                <a:latin typeface="隶书" pitchFamily="49" charset="-122"/>
                <a:ea typeface="隶书" pitchFamily="49" charset="-122"/>
              </a:rPr>
              <a:t>BEGIN ENDP</a:t>
            </a:r>
          </a:p>
          <a:p>
            <a:pPr>
              <a:lnSpc>
                <a:spcPct val="85000"/>
              </a:lnSpc>
            </a:pPr>
            <a:r>
              <a:rPr lang="en-US" altLang="zh-CN" sz="2200" dirty="0">
                <a:latin typeface="隶书" pitchFamily="49" charset="-122"/>
                <a:ea typeface="隶书" pitchFamily="49" charset="-122"/>
              </a:rPr>
              <a:t>      MOV AX,0                         </a:t>
            </a:r>
            <a:r>
              <a:rPr lang="en-US" altLang="zh-CN" sz="2200" dirty="0">
                <a:solidFill>
                  <a:srgbClr val="0000FF"/>
                </a:solidFill>
                <a:latin typeface="隶书" pitchFamily="49" charset="-122"/>
                <a:ea typeface="隶书" pitchFamily="49" charset="-122"/>
              </a:rPr>
              <a:t>CODE  ENDS</a:t>
            </a:r>
          </a:p>
          <a:p>
            <a:pPr>
              <a:lnSpc>
                <a:spcPct val="85000"/>
              </a:lnSpc>
            </a:pPr>
            <a:r>
              <a:rPr lang="en-US" altLang="zh-CN" sz="2200" dirty="0">
                <a:latin typeface="隶书" pitchFamily="49" charset="-122"/>
                <a:ea typeface="隶书" pitchFamily="49" charset="-122"/>
              </a:rPr>
              <a:t>      PUSH AX                                END START </a:t>
            </a:r>
          </a:p>
          <a:p>
            <a:pPr>
              <a:lnSpc>
                <a:spcPct val="85000"/>
              </a:lnSpc>
            </a:pPr>
            <a:r>
              <a:rPr lang="en-US" altLang="zh-CN" sz="2200" dirty="0">
                <a:latin typeface="隶书" pitchFamily="49" charset="-122"/>
                <a:ea typeface="隶书" pitchFamily="49" charset="-122"/>
              </a:rPr>
              <a:t>      MOV AX,DATA</a:t>
            </a:r>
          </a:p>
          <a:p>
            <a:pPr>
              <a:lnSpc>
                <a:spcPct val="85000"/>
              </a:lnSpc>
            </a:pPr>
            <a:r>
              <a:rPr lang="en-US" altLang="zh-CN" sz="2200" dirty="0">
                <a:latin typeface="隶书" pitchFamily="49" charset="-122"/>
                <a:ea typeface="隶书" pitchFamily="49" charset="-122"/>
              </a:rPr>
              <a:t>      MOV DS,AX</a:t>
            </a:r>
          </a:p>
          <a:p>
            <a:pPr>
              <a:lnSpc>
                <a:spcPct val="85000"/>
              </a:lnSpc>
            </a:pPr>
            <a:r>
              <a:rPr lang="en-US" altLang="zh-CN" sz="2200" dirty="0">
                <a:latin typeface="隶书" pitchFamily="49" charset="-122"/>
                <a:ea typeface="隶书" pitchFamily="49" charset="-122"/>
              </a:rPr>
              <a:t>      </a:t>
            </a:r>
            <a:r>
              <a:rPr lang="en-US" altLang="zh-CN" sz="2200" dirty="0">
                <a:latin typeface="Arial" charset="0"/>
                <a:ea typeface="隶书" pitchFamily="49" charset="-122"/>
              </a:rPr>
              <a:t>……</a:t>
            </a:r>
            <a:endParaRPr lang="en-US" altLang="zh-CN" sz="2200" dirty="0">
              <a:latin typeface="隶书" pitchFamily="49" charset="-122"/>
              <a:ea typeface="隶书" pitchFamily="49" charset="-122"/>
            </a:endParaRPr>
          </a:p>
          <a:p>
            <a:pPr>
              <a:lnSpc>
                <a:spcPct val="85000"/>
              </a:lnSpc>
            </a:pPr>
            <a:r>
              <a:rPr lang="en-US" altLang="zh-CN" sz="2200" dirty="0">
                <a:latin typeface="隶书" pitchFamily="49" charset="-122"/>
                <a:ea typeface="隶书" pitchFamily="49" charset="-122"/>
              </a:rPr>
              <a:t>      MOV BX,OFFSET S1</a:t>
            </a:r>
          </a:p>
          <a:p>
            <a:pPr>
              <a:lnSpc>
                <a:spcPct val="85000"/>
              </a:lnSpc>
            </a:pPr>
            <a:r>
              <a:rPr lang="en-US" altLang="zh-CN" sz="2200" dirty="0">
                <a:latin typeface="隶书" pitchFamily="49" charset="-122"/>
                <a:ea typeface="隶书" pitchFamily="49" charset="-122"/>
              </a:rPr>
              <a:t>      MOV AL,[BX].MAT    </a:t>
            </a:r>
            <a:r>
              <a:rPr lang="zh-CN" altLang="en-US" sz="2200" dirty="0">
                <a:latin typeface="隶书" pitchFamily="49" charset="-122"/>
                <a:ea typeface="隶书" pitchFamily="49" charset="-122"/>
              </a:rPr>
              <a:t>；引用结构</a:t>
            </a:r>
          </a:p>
          <a:p>
            <a:pPr>
              <a:lnSpc>
                <a:spcPct val="85000"/>
              </a:lnSpc>
            </a:pPr>
            <a:r>
              <a:rPr lang="zh-CN" altLang="en-US" sz="2200" dirty="0">
                <a:latin typeface="隶书" pitchFamily="49" charset="-122"/>
                <a:ea typeface="隶书" pitchFamily="49" charset="-122"/>
              </a:rPr>
              <a:t>      </a:t>
            </a:r>
            <a:r>
              <a:rPr lang="en-US" altLang="zh-CN" sz="2200" dirty="0">
                <a:latin typeface="Arial" charset="0"/>
                <a:ea typeface="隶书" pitchFamily="49" charset="-122"/>
              </a:rPr>
              <a:t>……</a:t>
            </a:r>
            <a:endParaRPr lang="en-US" altLang="zh-CN" sz="22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468313" y="426738"/>
            <a:ext cx="8280400" cy="5429179"/>
          </a:xfrm>
          <a:prstGeom prst="rect">
            <a:avLst/>
          </a:prstGeom>
          <a:noFill/>
          <a:ln w="9525">
            <a:noFill/>
            <a:miter lim="800000"/>
            <a:headEnd/>
            <a:tailEnd/>
          </a:ln>
          <a:effectLst/>
        </p:spPr>
        <p:txBody>
          <a:bodyPr>
            <a:spAutoFit/>
          </a:bodyPr>
          <a:lstStyle/>
          <a:p>
            <a:pPr defTabSz="185738">
              <a:lnSpc>
                <a:spcPct val="85000"/>
              </a:lnSpc>
              <a:defRPr/>
            </a:pPr>
            <a:r>
              <a:rPr lang="zh-CN" altLang="en-US" sz="2400" b="1" u="sng" dirty="0">
                <a:effectLst>
                  <a:outerShdw blurRad="38100" dist="38100" dir="2700000" algn="tl">
                    <a:srgbClr val="C0C0C0"/>
                  </a:outerShdw>
                </a:effectLst>
                <a:latin typeface="隶书" pitchFamily="49" charset="-122"/>
                <a:ea typeface="隶书" pitchFamily="49" charset="-122"/>
              </a:rPr>
              <a:t>记录定义伪指令 </a:t>
            </a:r>
            <a:r>
              <a:rPr lang="en-US" altLang="zh-CN" sz="2400" b="1" u="sng" dirty="0">
                <a:effectLst>
                  <a:outerShdw blurRad="38100" dist="38100" dir="2700000" algn="tl">
                    <a:srgbClr val="C0C0C0"/>
                  </a:outerShdw>
                </a:effectLst>
                <a:latin typeface="隶书" pitchFamily="49" charset="-122"/>
                <a:ea typeface="隶书" pitchFamily="49" charset="-122"/>
              </a:rPr>
              <a:t>(RECORD</a:t>
            </a:r>
            <a:r>
              <a:rPr lang="en-US" altLang="zh-CN" sz="2400" b="1" u="sng" dirty="0" smtClean="0">
                <a:effectLst>
                  <a:outerShdw blurRad="38100" dist="38100" dir="2700000" algn="tl">
                    <a:srgbClr val="C0C0C0"/>
                  </a:outerShdw>
                </a:effectLst>
                <a:latin typeface="隶书" pitchFamily="49" charset="-122"/>
                <a:ea typeface="隶书" pitchFamily="49" charset="-122"/>
              </a:rPr>
              <a:t>)</a:t>
            </a:r>
          </a:p>
          <a:p>
            <a:pPr defTabSz="185738">
              <a:lnSpc>
                <a:spcPct val="85000"/>
              </a:lnSpc>
              <a:defRPr/>
            </a:pPr>
            <a:endParaRPr lang="en-US" altLang="zh-CN" sz="2400" b="1" u="sng" dirty="0">
              <a:effectLst>
                <a:outerShdw blurRad="38100" dist="38100" dir="2700000" algn="tl">
                  <a:srgbClr val="C0C0C0"/>
                </a:outerShdw>
              </a:effectLst>
              <a:latin typeface="隶书" pitchFamily="49" charset="-122"/>
              <a:ea typeface="隶书" pitchFamily="49" charset="-122"/>
            </a:endParaRPr>
          </a:p>
          <a:p>
            <a:pPr defTabSz="185738">
              <a:lnSpc>
                <a:spcPct val="85000"/>
              </a:lnSpc>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记录与结构相似，结构用于处理按</a:t>
            </a:r>
            <a:r>
              <a:rPr lang="zh-CN" altLang="en-US" sz="2400" dirty="0">
                <a:solidFill>
                  <a:srgbClr val="0000FF"/>
                </a:solidFill>
                <a:latin typeface="隶书" pitchFamily="49" charset="-122"/>
                <a:ea typeface="隶书" pitchFamily="49" charset="-122"/>
              </a:rPr>
              <a:t>字节</a:t>
            </a:r>
            <a:r>
              <a:rPr lang="zh-CN" altLang="en-US" sz="2400" dirty="0">
                <a:latin typeface="隶书" pitchFamily="49" charset="-122"/>
                <a:ea typeface="隶书" pitchFamily="49" charset="-122"/>
              </a:rPr>
              <a:t>计算的数据信息集合，记录则用于处理按</a:t>
            </a:r>
            <a:r>
              <a:rPr lang="zh-CN" altLang="en-US" sz="2400" dirty="0">
                <a:solidFill>
                  <a:srgbClr val="0000FF"/>
                </a:solidFill>
                <a:latin typeface="隶书" pitchFamily="49" charset="-122"/>
                <a:ea typeface="隶书" pitchFamily="49" charset="-122"/>
              </a:rPr>
              <a:t>二进制位</a:t>
            </a:r>
            <a:r>
              <a:rPr lang="zh-CN" altLang="en-US" sz="2400" dirty="0">
                <a:latin typeface="隶书" pitchFamily="49" charset="-122"/>
                <a:ea typeface="隶书" pitchFamily="49" charset="-122"/>
              </a:rPr>
              <a:t>计算的数据信息集合</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defTabSz="185738">
              <a:lnSpc>
                <a:spcPct val="85000"/>
              </a:lnSpc>
              <a:defRPr/>
            </a:pPr>
            <a:endParaRPr lang="zh-CN" altLang="en-US" sz="2400" dirty="0">
              <a:latin typeface="隶书" pitchFamily="49" charset="-122"/>
              <a:ea typeface="隶书" pitchFamily="49" charset="-122"/>
            </a:endParaRPr>
          </a:p>
          <a:p>
            <a:pPr defTabSz="185738">
              <a:lnSpc>
                <a:spcPct val="85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zh-CN" altLang="en-US" sz="2400" dirty="0">
                <a:latin typeface="隶书" pitchFamily="49" charset="-122"/>
                <a:ea typeface="隶书" pitchFamily="49" charset="-122"/>
              </a:rPr>
              <a:t>记录名 </a:t>
            </a:r>
            <a:r>
              <a:rPr lang="en-US" altLang="zh-CN" sz="2400" b="1" dirty="0">
                <a:effectLst>
                  <a:outerShdw blurRad="38100" dist="38100" dir="2700000" algn="tl">
                    <a:srgbClr val="C0C0C0"/>
                  </a:outerShdw>
                </a:effectLst>
                <a:latin typeface="隶书" pitchFamily="49" charset="-122"/>
                <a:ea typeface="隶书" pitchFamily="49" charset="-122"/>
              </a:rPr>
              <a:t>RECORD</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位域名</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域宽</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表达式</a:t>
            </a:r>
            <a:r>
              <a:rPr lang="en-US" altLang="zh-CN" sz="2400" dirty="0" smtClean="0">
                <a:latin typeface="隶书" pitchFamily="49" charset="-122"/>
                <a:ea typeface="隶书" pitchFamily="49" charset="-122"/>
              </a:rPr>
              <a:t>][,</a:t>
            </a:r>
            <a:r>
              <a:rPr lang="en-US" altLang="zh-CN" sz="2400" dirty="0" smtClean="0">
                <a:latin typeface="Arial"/>
                <a:ea typeface="隶书" pitchFamily="49" charset="-122"/>
              </a:rPr>
              <a:t>…</a:t>
            </a:r>
            <a:r>
              <a:rPr lang="en-US" altLang="zh-CN" sz="2400" dirty="0" smtClean="0">
                <a:latin typeface="隶书" pitchFamily="49" charset="-122"/>
                <a:ea typeface="隶书" pitchFamily="49" charset="-122"/>
              </a:rPr>
              <a:t>]</a:t>
            </a:r>
          </a:p>
          <a:p>
            <a:pPr defTabSz="185738">
              <a:lnSpc>
                <a:spcPct val="85000"/>
              </a:lnSpc>
              <a:defRPr/>
            </a:pPr>
            <a:endParaRPr lang="en-US" altLang="zh-CN" sz="2400" dirty="0">
              <a:latin typeface="隶书" pitchFamily="49" charset="-122"/>
              <a:ea typeface="隶书" pitchFamily="49" charset="-122"/>
            </a:endParaRPr>
          </a:p>
          <a:p>
            <a:pPr marL="981075" indent="-981075" defTabSz="185738">
              <a:lnSpc>
                <a:spcPct val="85000"/>
              </a:lnSpc>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定义位域集合的模板，但不实际分配存储空间。定义后可通过位域名单独访问</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defTabSz="185738">
              <a:lnSpc>
                <a:spcPct val="85000"/>
              </a:lnSpc>
              <a:defRPr/>
            </a:pPr>
            <a:endParaRPr lang="zh-CN" altLang="en-US" sz="2400" dirty="0">
              <a:latin typeface="隶书" pitchFamily="49" charset="-122"/>
              <a:ea typeface="隶书" pitchFamily="49" charset="-122"/>
            </a:endParaRPr>
          </a:p>
          <a:p>
            <a:pPr marL="981075" indent="-981075" defTabSz="185738">
              <a:lnSpc>
                <a:spcPct val="85000"/>
              </a:lnSpc>
              <a:buClr>
                <a:schemeClr val="accent1"/>
              </a:buClr>
              <a:buSzPct val="70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dirty="0">
                <a:latin typeface="隶书" pitchFamily="49" charset="-122"/>
                <a:ea typeface="隶书" pitchFamily="49" charset="-122"/>
              </a:rPr>
              <a:t>记录名和位域名为用户自定的，但不能与其它名相同；域宽表示相应位域的位数，必须是常数，总位数不大于</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位；表达式为任选项，若被选，则表示相应位域的初值，否则初值为</a:t>
            </a:r>
            <a:r>
              <a:rPr lang="en-US" altLang="zh-CN" sz="2400" dirty="0">
                <a:latin typeface="隶书" pitchFamily="49" charset="-122"/>
                <a:ea typeface="隶书" pitchFamily="49" charset="-122"/>
              </a:rPr>
              <a:t>0</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defTabSz="185738">
              <a:lnSpc>
                <a:spcPct val="85000"/>
              </a:lnSpc>
              <a:buClr>
                <a:schemeClr val="accent1"/>
              </a:buClr>
              <a:buSzPct val="70000"/>
              <a:buFont typeface="Wingdings" pitchFamily="2" charset="2"/>
              <a:buNone/>
              <a:defRPr/>
            </a:pPr>
            <a:endParaRPr lang="zh-CN" altLang="en-US" sz="2400" dirty="0">
              <a:latin typeface="隶书" pitchFamily="49" charset="-122"/>
              <a:ea typeface="隶书" pitchFamily="49" charset="-122"/>
            </a:endParaRPr>
          </a:p>
          <a:p>
            <a:pPr defTabSz="185738">
              <a:lnSpc>
                <a:spcPct val="85000"/>
              </a:lnSpc>
              <a:buClr>
                <a:schemeClr val="accent1"/>
              </a:buClr>
              <a:buSzPct val="70000"/>
              <a:buFont typeface="Wingdings" pitchFamily="2" charset="2"/>
              <a:buNone/>
              <a:defRPr/>
            </a:pPr>
            <a:r>
              <a:rPr lang="zh-CN" altLang="en-US" sz="2400" dirty="0">
                <a:solidFill>
                  <a:srgbClr val="0000FF"/>
                </a:solidFill>
                <a:latin typeface="隶书" pitchFamily="49" charset="-122"/>
                <a:ea typeface="隶书" pitchFamily="49" charset="-122"/>
              </a:rPr>
              <a:t>例：</a:t>
            </a:r>
            <a:r>
              <a:rPr lang="en-US" altLang="zh-CN" sz="2400" dirty="0">
                <a:solidFill>
                  <a:srgbClr val="0000FF"/>
                </a:solidFill>
                <a:latin typeface="隶书" pitchFamily="49" charset="-122"/>
                <a:ea typeface="隶书" pitchFamily="49" charset="-122"/>
              </a:rPr>
              <a:t>RECORDNAME RECORD X:7=4FH,Y:4,Z:5</a:t>
            </a:r>
          </a:p>
          <a:p>
            <a:pPr defTabSz="185738">
              <a:lnSpc>
                <a:spcPct val="85000"/>
              </a:lnSpc>
              <a:buClr>
                <a:schemeClr val="accent1"/>
              </a:buClr>
              <a:buSzPct val="70000"/>
              <a:buFont typeface="Wingdings" pitchFamily="2" charset="2"/>
              <a:buNone/>
              <a:defRPr/>
            </a:pPr>
            <a:r>
              <a:rPr lang="zh-CN" altLang="en-US" sz="2400" dirty="0">
                <a:solidFill>
                  <a:srgbClr val="0000FF"/>
                </a:solidFill>
                <a:latin typeface="隶书" pitchFamily="49" charset="-122"/>
                <a:ea typeface="隶书" pitchFamily="49" charset="-122"/>
              </a:rPr>
              <a:t>则：名为</a:t>
            </a:r>
            <a:r>
              <a:rPr lang="en-US" altLang="zh-CN" sz="2400" dirty="0">
                <a:solidFill>
                  <a:srgbClr val="0000FF"/>
                </a:solidFill>
                <a:latin typeface="隶书" pitchFamily="49" charset="-122"/>
                <a:ea typeface="隶书" pitchFamily="49" charset="-122"/>
              </a:rPr>
              <a:t>RECORDNAME</a:t>
            </a:r>
            <a:r>
              <a:rPr lang="zh-CN" altLang="en-US" sz="2400" dirty="0">
                <a:solidFill>
                  <a:srgbClr val="0000FF"/>
                </a:solidFill>
                <a:latin typeface="隶书" pitchFamily="49" charset="-122"/>
                <a:ea typeface="隶书" pitchFamily="49" charset="-122"/>
              </a:rPr>
              <a:t>的记录结构为：</a:t>
            </a:r>
            <a:r>
              <a:rPr lang="en-US" altLang="zh-CN" sz="2400" dirty="0">
                <a:solidFill>
                  <a:srgbClr val="0000FF"/>
                </a:solidFill>
                <a:latin typeface="隶书" pitchFamily="49" charset="-122"/>
                <a:ea typeface="隶书" pitchFamily="49" charset="-122"/>
              </a:rPr>
              <a:t>1001 111Y YYYZ </a:t>
            </a:r>
            <a:r>
              <a:rPr lang="en-US" altLang="zh-CN" sz="2400" dirty="0" smtClean="0">
                <a:solidFill>
                  <a:srgbClr val="0000FF"/>
                </a:solidFill>
                <a:latin typeface="隶书" pitchFamily="49" charset="-122"/>
                <a:ea typeface="隶书" pitchFamily="49" charset="-122"/>
              </a:rPr>
              <a:t>ZZZZ</a:t>
            </a:r>
            <a:endParaRPr lang="en-US" altLang="zh-CN" sz="2400" dirty="0">
              <a:solidFill>
                <a:srgbClr val="0000FF"/>
              </a:solidFill>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428596" y="424762"/>
            <a:ext cx="8280400" cy="3545586"/>
          </a:xfrm>
          <a:prstGeom prst="rect">
            <a:avLst/>
          </a:prstGeom>
          <a:noFill/>
          <a:ln w="9525">
            <a:noFill/>
            <a:miter lim="800000"/>
            <a:headEnd/>
            <a:tailEnd/>
          </a:ln>
          <a:effectLst/>
        </p:spPr>
        <p:txBody>
          <a:bodyPr>
            <a:spAutoFit/>
          </a:bodyPr>
          <a:lstStyle/>
          <a:p>
            <a:pPr defTabSz="185738">
              <a:lnSpc>
                <a:spcPct val="85000"/>
              </a:lnSpc>
              <a:defRPr/>
            </a:pPr>
            <a:r>
              <a:rPr lang="zh-CN" altLang="en-US" sz="2400" b="1" u="sng" dirty="0" smtClean="0">
                <a:effectLst>
                  <a:outerShdw blurRad="38100" dist="38100" dir="2700000" algn="tl">
                    <a:srgbClr val="C0C0C0"/>
                  </a:outerShdw>
                </a:effectLst>
                <a:latin typeface="隶书" pitchFamily="49" charset="-122"/>
                <a:ea typeface="隶书" pitchFamily="49" charset="-122"/>
              </a:rPr>
              <a:t>建立记录</a:t>
            </a:r>
            <a:endParaRPr lang="en-US" altLang="zh-CN" sz="2400" b="1" u="sng" dirty="0" smtClean="0">
              <a:effectLst>
                <a:outerShdw blurRad="38100" dist="38100" dir="2700000" algn="tl">
                  <a:srgbClr val="C0C0C0"/>
                </a:outerShdw>
              </a:effectLst>
              <a:latin typeface="隶书" pitchFamily="49" charset="-122"/>
              <a:ea typeface="隶书" pitchFamily="49" charset="-122"/>
            </a:endParaRPr>
          </a:p>
          <a:p>
            <a:pPr defTabSz="185738">
              <a:lnSpc>
                <a:spcPct val="85000"/>
              </a:lnSpc>
              <a:defRPr/>
            </a:pPr>
            <a:endParaRPr lang="zh-CN" altLang="en-US" sz="2400" b="1" u="sng" dirty="0">
              <a:effectLst>
                <a:outerShdw blurRad="38100" dist="38100" dir="2700000" algn="tl">
                  <a:srgbClr val="C0C0C0"/>
                </a:outerShdw>
              </a:effectLst>
              <a:latin typeface="隶书" pitchFamily="49" charset="-122"/>
              <a:ea typeface="隶书" pitchFamily="49" charset="-122"/>
            </a:endParaRPr>
          </a:p>
          <a:p>
            <a:pPr defTabSz="185738">
              <a:lnSpc>
                <a:spcPct val="85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变量名</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记录名 </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域值表</a:t>
            </a:r>
            <a:r>
              <a:rPr lang="en-US" altLang="zh-CN" sz="2400" dirty="0" smtClean="0">
                <a:latin typeface="隶书" pitchFamily="49" charset="-122"/>
                <a:ea typeface="隶书" pitchFamily="49" charset="-122"/>
              </a:rPr>
              <a:t>]〉</a:t>
            </a:r>
          </a:p>
          <a:p>
            <a:pPr defTabSz="185738">
              <a:lnSpc>
                <a:spcPct val="85000"/>
              </a:lnSpc>
              <a:defRPr/>
            </a:pPr>
            <a:endParaRPr lang="en-US" altLang="zh-CN" sz="2400" dirty="0">
              <a:latin typeface="隶书" pitchFamily="49" charset="-122"/>
              <a:ea typeface="隶书" pitchFamily="49" charset="-122"/>
            </a:endParaRPr>
          </a:p>
          <a:p>
            <a:pPr defTabSz="185738">
              <a:lnSpc>
                <a:spcPct val="85000"/>
              </a:lnSpc>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定义一个记录变量，并对其分配存储空间和赋初值</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defTabSz="185738">
              <a:lnSpc>
                <a:spcPct val="85000"/>
              </a:lnSpc>
              <a:defRPr/>
            </a:pPr>
            <a:endParaRPr lang="zh-CN" altLang="en-US" sz="2400" dirty="0">
              <a:latin typeface="隶书" pitchFamily="49" charset="-122"/>
              <a:ea typeface="隶书" pitchFamily="49" charset="-122"/>
            </a:endParaRPr>
          </a:p>
          <a:p>
            <a:pPr marL="981075" indent="-981075" defTabSz="185738">
              <a:lnSpc>
                <a:spcPct val="85000"/>
              </a:lnSpc>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dirty="0">
                <a:latin typeface="隶书" pitchFamily="49" charset="-122"/>
                <a:ea typeface="隶书" pitchFamily="49" charset="-122"/>
              </a:rPr>
              <a:t>与结构变量说明和赋值语句相似。需特别说明	的是，域值表为可选项，如省略时，其值为</a:t>
            </a:r>
            <a:r>
              <a:rPr lang="en-US" altLang="zh-CN" sz="2400" dirty="0">
                <a:latin typeface="隶书" pitchFamily="49" charset="-122"/>
                <a:ea typeface="隶书" pitchFamily="49" charset="-122"/>
              </a:rPr>
              <a:t>0</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defTabSz="185738">
              <a:lnSpc>
                <a:spcPct val="85000"/>
              </a:lnSpc>
              <a:defRPr/>
            </a:pPr>
            <a:endParaRPr lang="zh-CN" altLang="en-US" sz="2400" dirty="0">
              <a:latin typeface="隶书" pitchFamily="49" charset="-122"/>
              <a:ea typeface="隶书" pitchFamily="49" charset="-122"/>
            </a:endParaRPr>
          </a:p>
          <a:p>
            <a:pPr defTabSz="185738">
              <a:lnSpc>
                <a:spcPct val="85000"/>
              </a:lnSpc>
              <a:defRPr/>
            </a:pPr>
            <a:r>
              <a:rPr lang="zh-CN" altLang="en-US" sz="2400" dirty="0">
                <a:solidFill>
                  <a:srgbClr val="0000FF"/>
                </a:solidFill>
                <a:latin typeface="隶书" pitchFamily="49" charset="-122"/>
                <a:ea typeface="隶书" pitchFamily="49" charset="-122"/>
              </a:rPr>
              <a:t>例：</a:t>
            </a:r>
            <a:r>
              <a:rPr lang="en-US" altLang="zh-CN" sz="2400" dirty="0">
                <a:solidFill>
                  <a:srgbClr val="0000FF"/>
                </a:solidFill>
                <a:latin typeface="隶书" pitchFamily="49" charset="-122"/>
                <a:ea typeface="隶书" pitchFamily="49" charset="-122"/>
              </a:rPr>
              <a:t>NAME1 RECORDNAME &lt;7,0,5&gt;</a:t>
            </a:r>
          </a:p>
          <a:p>
            <a:pPr defTabSz="185738">
              <a:lnSpc>
                <a:spcPct val="85000"/>
              </a:lnSpc>
              <a:defRPr/>
            </a:pPr>
            <a:r>
              <a:rPr lang="zh-CN" altLang="en-US" sz="2400" dirty="0">
                <a:solidFill>
                  <a:srgbClr val="0000FF"/>
                </a:solidFill>
                <a:latin typeface="隶书" pitchFamily="49" charset="-122"/>
                <a:ea typeface="隶书" pitchFamily="49" charset="-122"/>
              </a:rPr>
              <a:t>则：名为</a:t>
            </a:r>
            <a:r>
              <a:rPr lang="en-US" altLang="zh-CN" sz="2400" dirty="0">
                <a:solidFill>
                  <a:srgbClr val="0000FF"/>
                </a:solidFill>
                <a:latin typeface="隶书" pitchFamily="49" charset="-122"/>
                <a:ea typeface="隶书" pitchFamily="49" charset="-122"/>
              </a:rPr>
              <a:t>NAME1</a:t>
            </a:r>
            <a:r>
              <a:rPr lang="zh-CN" altLang="en-US" sz="2400" dirty="0">
                <a:solidFill>
                  <a:srgbClr val="0000FF"/>
                </a:solidFill>
                <a:latin typeface="隶书" pitchFamily="49" charset="-122"/>
                <a:ea typeface="隶书" pitchFamily="49" charset="-122"/>
              </a:rPr>
              <a:t>的记录内容为：</a:t>
            </a:r>
            <a:r>
              <a:rPr lang="en-US" altLang="zh-CN" sz="2400" dirty="0">
                <a:solidFill>
                  <a:srgbClr val="0000FF"/>
                </a:solidFill>
                <a:latin typeface="隶书" pitchFamily="49" charset="-122"/>
                <a:ea typeface="隶书" pitchFamily="49" charset="-122"/>
              </a:rPr>
              <a:t>0000 1110 0000 0101</a:t>
            </a:r>
          </a:p>
        </p:txBody>
      </p:sp>
    </p:spTree>
  </p:cSld>
  <p:clrMapOvr>
    <a:masterClrMapping/>
  </p:clrMapOvr>
  <p:transition spd="slow">
    <p:randomBar dir="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6" name="Rectangle 4"/>
          <p:cNvSpPr>
            <a:spLocks noChangeArrowheads="1"/>
          </p:cNvSpPr>
          <p:nvPr/>
        </p:nvSpPr>
        <p:spPr bwMode="auto">
          <a:xfrm>
            <a:off x="468313" y="260350"/>
            <a:ext cx="8280400" cy="6370975"/>
          </a:xfrm>
          <a:prstGeom prst="rect">
            <a:avLst/>
          </a:prstGeom>
          <a:noFill/>
          <a:ln w="9525">
            <a:noFill/>
            <a:miter lim="800000"/>
            <a:headEnd/>
            <a:tailEnd/>
          </a:ln>
          <a:effectLst/>
        </p:spPr>
        <p:txBody>
          <a:bodyPr>
            <a:spAutoFit/>
          </a:bodyPr>
          <a:lstStyle/>
          <a:p>
            <a:pPr defTabSz="185738">
              <a:lnSpc>
                <a:spcPct val="85000"/>
              </a:lnSpc>
              <a:defRPr/>
            </a:pPr>
            <a:r>
              <a:rPr lang="zh-CN" altLang="en-US" sz="2400" b="1" u="sng" dirty="0">
                <a:effectLst>
                  <a:outerShdw blurRad="38100" dist="38100" dir="2700000" algn="tl">
                    <a:srgbClr val="C0C0C0"/>
                  </a:outerShdw>
                </a:effectLst>
                <a:latin typeface="隶书" pitchFamily="49" charset="-122"/>
                <a:ea typeface="隶书" pitchFamily="49" charset="-122"/>
              </a:rPr>
              <a:t>引用记录</a:t>
            </a:r>
          </a:p>
          <a:p>
            <a:pPr defTabSz="185738">
              <a:lnSpc>
                <a:spcPct val="85000"/>
              </a:lnSpc>
              <a:defRPr/>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、使用</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rPr>
              <a:t>WIDTH</a:t>
            </a:r>
            <a:r>
              <a:rPr lang="zh-CN" altLang="en-US" sz="2400" dirty="0">
                <a:latin typeface="隶书" pitchFamily="49" charset="-122"/>
                <a:ea typeface="隶书" pitchFamily="49" charset="-122"/>
              </a:rPr>
              <a:t>运算符计算记录或位域所占的位数。</a:t>
            </a:r>
          </a:p>
          <a:p>
            <a:pPr defTabSz="185738">
              <a:lnSpc>
                <a:spcPct val="85000"/>
              </a:lnSpc>
              <a:defRPr/>
            </a:pPr>
            <a:r>
              <a:rPr lang="zh-CN" altLang="en-US" sz="2400" dirty="0">
                <a:latin typeface="隶书" pitchFamily="49" charset="-122"/>
                <a:ea typeface="隶书" pitchFamily="49" charset="-122"/>
              </a:rPr>
              <a:t>例：</a:t>
            </a:r>
            <a:r>
              <a:rPr lang="zh-CN" altLang="zh-CN" sz="2400" dirty="0">
                <a:latin typeface="隶书" pitchFamily="49" charset="-122"/>
                <a:ea typeface="隶书" pitchFamily="49" charset="-122"/>
              </a:rPr>
              <a:t>RECORDNAME RECORD X:7=4FH,Y:4,Z:5</a:t>
            </a:r>
            <a:endParaRPr lang="en-US" altLang="zh-CN" sz="2400" dirty="0">
              <a:latin typeface="隶书" pitchFamily="49" charset="-122"/>
              <a:ea typeface="隶书" pitchFamily="49" charset="-122"/>
            </a:endParaRPr>
          </a:p>
          <a:p>
            <a:pPr defTabSz="185738">
              <a:lnSpc>
                <a:spcPct val="85000"/>
              </a:lnSpc>
              <a:defRPr/>
            </a:pPr>
            <a:r>
              <a:rPr lang="zh-CN" altLang="en-US" sz="2400" dirty="0">
                <a:latin typeface="隶书" pitchFamily="49" charset="-122"/>
                <a:ea typeface="隶书" pitchFamily="49" charset="-122"/>
              </a:rPr>
              <a:t>则：</a:t>
            </a:r>
            <a:r>
              <a:rPr lang="en-US" altLang="zh-CN" sz="2400" dirty="0">
                <a:latin typeface="隶书" pitchFamily="49" charset="-122"/>
                <a:ea typeface="隶书" pitchFamily="49" charset="-122"/>
              </a:rPr>
              <a:t>MOV AL,WIDTH </a:t>
            </a:r>
            <a:r>
              <a:rPr lang="en-US" altLang="zh-CN" sz="2400" dirty="0" smtClean="0">
                <a:latin typeface="隶书" pitchFamily="49" charset="-122"/>
                <a:ea typeface="隶书" pitchFamily="49" charset="-122"/>
              </a:rPr>
              <a:t>RECORDNAME</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AL=0FH=16</a:t>
            </a:r>
            <a:endParaRPr lang="en-US" altLang="zh-CN" sz="2400" dirty="0">
              <a:latin typeface="隶书" pitchFamily="49" charset="-122"/>
              <a:ea typeface="隶书" pitchFamily="49" charset="-122"/>
            </a:endParaRPr>
          </a:p>
          <a:p>
            <a:pPr defTabSz="185738">
              <a:lnSpc>
                <a:spcPct val="85000"/>
              </a:lnSpc>
              <a:defRPr/>
            </a:pPr>
            <a:r>
              <a:rPr lang="en-US" altLang="zh-CN" sz="2400" dirty="0">
                <a:latin typeface="隶书" pitchFamily="49" charset="-122"/>
                <a:ea typeface="隶书" pitchFamily="49" charset="-122"/>
              </a:rPr>
              <a:t>    MOV AL,WIDTH </a:t>
            </a:r>
            <a:r>
              <a:rPr lang="en-US" altLang="zh-CN" sz="2400" dirty="0" smtClean="0">
                <a:latin typeface="隶书" pitchFamily="49" charset="-122"/>
                <a:ea typeface="隶书" pitchFamily="49" charset="-122"/>
              </a:rPr>
              <a:t>X</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AL=07H</a:t>
            </a:r>
            <a:endParaRPr lang="en-US" altLang="zh-CN" sz="2400" dirty="0">
              <a:latin typeface="隶书" pitchFamily="49" charset="-122"/>
              <a:ea typeface="隶书" pitchFamily="49" charset="-122"/>
            </a:endParaRPr>
          </a:p>
          <a:p>
            <a:pPr defTabSz="185738">
              <a:lnSpc>
                <a:spcPct val="85000"/>
              </a:lnSpc>
              <a:defRPr/>
            </a:pPr>
            <a:r>
              <a:rPr lang="en-US" altLang="zh-CN" sz="2400" dirty="0">
                <a:latin typeface="隶书" pitchFamily="49" charset="-122"/>
                <a:ea typeface="隶书" pitchFamily="49" charset="-122"/>
              </a:rPr>
              <a:t>    MOV AL,WIDTH </a:t>
            </a:r>
            <a:r>
              <a:rPr lang="en-US" altLang="zh-CN" sz="2400" dirty="0" smtClean="0">
                <a:latin typeface="隶书" pitchFamily="49" charset="-122"/>
                <a:ea typeface="隶书" pitchFamily="49" charset="-122"/>
              </a:rPr>
              <a:t>Y</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AL=04H</a:t>
            </a:r>
            <a:endParaRPr lang="en-US" altLang="zh-CN" sz="2400" dirty="0">
              <a:latin typeface="隶书" pitchFamily="49" charset="-122"/>
              <a:ea typeface="隶书" pitchFamily="49" charset="-122"/>
            </a:endParaRPr>
          </a:p>
          <a:p>
            <a:pPr defTabSz="185738">
              <a:lnSpc>
                <a:spcPct val="85000"/>
              </a:lnSpc>
              <a:defRPr/>
            </a:pPr>
            <a:r>
              <a:rPr lang="en-US" altLang="zh-CN" sz="2400" dirty="0">
                <a:latin typeface="隶书" pitchFamily="49" charset="-122"/>
                <a:ea typeface="隶书" pitchFamily="49" charset="-122"/>
              </a:rPr>
              <a:t>    MOV AL,WIDTH </a:t>
            </a:r>
            <a:r>
              <a:rPr lang="en-US" altLang="zh-CN" sz="2400" dirty="0" smtClean="0">
                <a:latin typeface="隶书" pitchFamily="49" charset="-122"/>
                <a:ea typeface="隶书" pitchFamily="49" charset="-122"/>
              </a:rPr>
              <a:t>Z</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AL=05H</a:t>
            </a:r>
            <a:endParaRPr lang="en-US" altLang="zh-CN" sz="2400" dirty="0">
              <a:latin typeface="隶书" pitchFamily="49" charset="-122"/>
              <a:ea typeface="隶书" pitchFamily="49" charset="-122"/>
            </a:endParaRPr>
          </a:p>
          <a:p>
            <a:pPr defTabSz="185738">
              <a:lnSpc>
                <a:spcPct val="85000"/>
              </a:lnSpc>
              <a:defRPr/>
            </a:pPr>
            <a:endParaRPr lang="en-US" altLang="zh-CN" sz="2400" dirty="0" smtClean="0">
              <a:latin typeface="隶书" pitchFamily="49" charset="-122"/>
              <a:ea typeface="隶书" pitchFamily="49" charset="-122"/>
            </a:endParaRPr>
          </a:p>
          <a:p>
            <a:pPr defTabSz="185738">
              <a:lnSpc>
                <a:spcPct val="85000"/>
              </a:lnSpc>
              <a:defRPr/>
            </a:pPr>
            <a:r>
              <a:rPr lang="en-US" altLang="zh-CN" sz="2400" dirty="0" smtClean="0">
                <a:latin typeface="隶书" pitchFamily="49" charset="-122"/>
                <a:ea typeface="隶书" pitchFamily="49" charset="-122"/>
              </a:rPr>
              <a:t>2</a:t>
            </a:r>
            <a:r>
              <a:rPr lang="zh-CN" altLang="en-US" sz="2400" dirty="0">
                <a:latin typeface="隶书" pitchFamily="49" charset="-122"/>
                <a:ea typeface="隶书" pitchFamily="49" charset="-122"/>
              </a:rPr>
              <a:t>、使用</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rPr>
              <a:t>MASK</a:t>
            </a:r>
            <a:r>
              <a:rPr lang="zh-CN" altLang="en-US" sz="2400" dirty="0">
                <a:latin typeface="隶书" pitchFamily="49" charset="-122"/>
                <a:ea typeface="隶书" pitchFamily="49" charset="-122"/>
              </a:rPr>
              <a:t>运算符可求出位域占记录的哪几位。</a:t>
            </a:r>
          </a:p>
          <a:p>
            <a:pPr defTabSz="185738">
              <a:lnSpc>
                <a:spcPct val="85000"/>
              </a:lnSpc>
              <a:defRPr/>
            </a:pPr>
            <a:r>
              <a:rPr lang="zh-CN" altLang="en-US" sz="2400" dirty="0">
                <a:latin typeface="隶书" pitchFamily="49" charset="-122"/>
                <a:ea typeface="隶书" pitchFamily="49" charset="-122"/>
              </a:rPr>
              <a:t>例：</a:t>
            </a:r>
            <a:r>
              <a:rPr lang="zh-CN" altLang="zh-CN" sz="2400" dirty="0">
                <a:latin typeface="隶书" pitchFamily="49" charset="-122"/>
                <a:ea typeface="隶书" pitchFamily="49" charset="-122"/>
              </a:rPr>
              <a:t>RECORDNAME RECORD X:7=4FH,Y:4,Z:5</a:t>
            </a:r>
            <a:endParaRPr lang="en-US" altLang="zh-CN" sz="2400" dirty="0">
              <a:latin typeface="隶书" pitchFamily="49" charset="-122"/>
              <a:ea typeface="隶书" pitchFamily="49" charset="-122"/>
            </a:endParaRPr>
          </a:p>
          <a:p>
            <a:pPr defTabSz="185738">
              <a:lnSpc>
                <a:spcPct val="85000"/>
              </a:lnSpc>
              <a:defRPr/>
            </a:pPr>
            <a:r>
              <a:rPr lang="zh-CN" altLang="en-US" sz="2400" dirty="0">
                <a:latin typeface="隶书" pitchFamily="49" charset="-122"/>
                <a:ea typeface="隶书" pitchFamily="49" charset="-122"/>
              </a:rPr>
              <a:t>则：</a:t>
            </a:r>
            <a:r>
              <a:rPr lang="en-US" altLang="zh-CN" sz="2400" dirty="0">
                <a:latin typeface="隶书" pitchFamily="49" charset="-122"/>
                <a:ea typeface="隶书" pitchFamily="49" charset="-122"/>
              </a:rPr>
              <a:t>MOV AX,MASK </a:t>
            </a:r>
            <a:r>
              <a:rPr lang="en-US" altLang="zh-CN" sz="2400" dirty="0" smtClean="0">
                <a:latin typeface="隶书" pitchFamily="49" charset="-122"/>
                <a:ea typeface="隶书" pitchFamily="49" charset="-122"/>
              </a:rPr>
              <a:t>X</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AX=FE00H=1111 </a:t>
            </a:r>
            <a:r>
              <a:rPr lang="en-US" altLang="zh-CN" sz="2400" dirty="0">
                <a:latin typeface="隶书" pitchFamily="49" charset="-122"/>
                <a:ea typeface="隶书" pitchFamily="49" charset="-122"/>
              </a:rPr>
              <a:t>1110 0000 0000B</a:t>
            </a:r>
          </a:p>
          <a:p>
            <a:pPr defTabSz="185738">
              <a:lnSpc>
                <a:spcPct val="85000"/>
              </a:lnSpc>
              <a:defRPr/>
            </a:pPr>
            <a:r>
              <a:rPr lang="en-US" altLang="zh-CN" sz="2400" dirty="0">
                <a:latin typeface="隶书" pitchFamily="49" charset="-122"/>
                <a:ea typeface="隶书" pitchFamily="49" charset="-122"/>
              </a:rPr>
              <a:t>    MOV AX,MASK </a:t>
            </a:r>
            <a:r>
              <a:rPr lang="en-US" altLang="zh-CN" sz="2400" dirty="0" smtClean="0">
                <a:latin typeface="隶书" pitchFamily="49" charset="-122"/>
                <a:ea typeface="隶书" pitchFamily="49" charset="-122"/>
              </a:rPr>
              <a:t>Y</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AX=01E0H=0000 </a:t>
            </a:r>
            <a:r>
              <a:rPr lang="en-US" altLang="zh-CN" sz="2400" dirty="0">
                <a:latin typeface="隶书" pitchFamily="49" charset="-122"/>
                <a:ea typeface="隶书" pitchFamily="49" charset="-122"/>
              </a:rPr>
              <a:t>0001 1110 0000B</a:t>
            </a:r>
          </a:p>
          <a:p>
            <a:pPr defTabSz="185738">
              <a:lnSpc>
                <a:spcPct val="85000"/>
              </a:lnSpc>
              <a:defRPr/>
            </a:pPr>
            <a:r>
              <a:rPr lang="en-US" altLang="zh-CN" sz="2400" dirty="0">
                <a:latin typeface="隶书" pitchFamily="49" charset="-122"/>
                <a:ea typeface="隶书" pitchFamily="49" charset="-122"/>
              </a:rPr>
              <a:t>    MOV AX,MASK </a:t>
            </a:r>
            <a:r>
              <a:rPr lang="en-US" altLang="zh-CN" sz="2400" dirty="0" smtClean="0">
                <a:latin typeface="隶书" pitchFamily="49" charset="-122"/>
                <a:ea typeface="隶书" pitchFamily="49" charset="-122"/>
              </a:rPr>
              <a:t>Z</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AX=001FH=0000 </a:t>
            </a:r>
            <a:r>
              <a:rPr lang="en-US" altLang="zh-CN" sz="2400" dirty="0">
                <a:latin typeface="隶书" pitchFamily="49" charset="-122"/>
                <a:ea typeface="隶书" pitchFamily="49" charset="-122"/>
              </a:rPr>
              <a:t>0000 0001 1111B</a:t>
            </a:r>
          </a:p>
          <a:p>
            <a:pPr defTabSz="185738">
              <a:lnSpc>
                <a:spcPct val="85000"/>
              </a:lnSpc>
              <a:defRPr/>
            </a:pPr>
            <a:endParaRPr lang="en-US" altLang="zh-CN" sz="2400" dirty="0" smtClean="0">
              <a:latin typeface="隶书" pitchFamily="49" charset="-122"/>
              <a:ea typeface="隶书" pitchFamily="49" charset="-122"/>
            </a:endParaRPr>
          </a:p>
          <a:p>
            <a:pPr defTabSz="185738">
              <a:lnSpc>
                <a:spcPct val="85000"/>
              </a:lnSpc>
              <a:defRPr/>
            </a:pPr>
            <a:r>
              <a:rPr lang="en-US" altLang="zh-CN" sz="2400" dirty="0" smtClean="0">
                <a:latin typeface="隶书" pitchFamily="49" charset="-122"/>
                <a:ea typeface="隶书" pitchFamily="49" charset="-122"/>
              </a:rPr>
              <a:t>3</a:t>
            </a:r>
            <a:r>
              <a:rPr lang="zh-CN" altLang="en-US" sz="2400" dirty="0">
                <a:latin typeface="隶书" pitchFamily="49" charset="-122"/>
                <a:ea typeface="隶书" pitchFamily="49" charset="-122"/>
              </a:rPr>
              <a:t>、位域名在使用中代表</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个数值，此数值是把该位域右移到记录区最右端的移位次数。</a:t>
            </a:r>
          </a:p>
          <a:p>
            <a:pPr defTabSz="185738">
              <a:lnSpc>
                <a:spcPct val="85000"/>
              </a:lnSpc>
              <a:defRPr/>
            </a:pPr>
            <a:r>
              <a:rPr lang="zh-CN" altLang="en-US" sz="2400" dirty="0">
                <a:latin typeface="隶书" pitchFamily="49" charset="-122"/>
                <a:ea typeface="隶书" pitchFamily="49" charset="-122"/>
              </a:rPr>
              <a:t>例：</a:t>
            </a:r>
            <a:r>
              <a:rPr lang="zh-CN" altLang="zh-CN" sz="2400" dirty="0">
                <a:latin typeface="隶书" pitchFamily="49" charset="-122"/>
                <a:ea typeface="隶书" pitchFamily="49" charset="-122"/>
              </a:rPr>
              <a:t>RECORDNAME RECORD X:7=4FH,Y:4,Z:5</a:t>
            </a:r>
            <a:endParaRPr lang="en-US" altLang="zh-CN" sz="2400" dirty="0">
              <a:latin typeface="隶书" pitchFamily="49" charset="-122"/>
              <a:ea typeface="隶书" pitchFamily="49" charset="-122"/>
            </a:endParaRPr>
          </a:p>
          <a:p>
            <a:pPr defTabSz="185738">
              <a:lnSpc>
                <a:spcPct val="85000"/>
              </a:lnSpc>
              <a:defRPr/>
            </a:pPr>
            <a:r>
              <a:rPr lang="zh-CN" altLang="en-US" sz="2400" dirty="0">
                <a:latin typeface="隶书" pitchFamily="49" charset="-122"/>
                <a:ea typeface="隶书" pitchFamily="49" charset="-122"/>
              </a:rPr>
              <a:t>则：</a:t>
            </a:r>
            <a:r>
              <a:rPr lang="en-US" altLang="zh-CN" sz="2400" dirty="0">
                <a:latin typeface="隶书" pitchFamily="49" charset="-122"/>
                <a:ea typeface="隶书" pitchFamily="49" charset="-122"/>
              </a:rPr>
              <a:t>MOV </a:t>
            </a:r>
            <a:r>
              <a:rPr lang="en-US" altLang="zh-CN" sz="2400" dirty="0" smtClean="0">
                <a:latin typeface="隶书" pitchFamily="49" charset="-122"/>
                <a:ea typeface="隶书" pitchFamily="49" charset="-122"/>
              </a:rPr>
              <a:t>AL,X</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AL=09H</a:t>
            </a:r>
            <a:endParaRPr lang="en-US" altLang="zh-CN" sz="2400" dirty="0">
              <a:latin typeface="隶书" pitchFamily="49" charset="-122"/>
              <a:ea typeface="隶书" pitchFamily="49" charset="-122"/>
            </a:endParaRPr>
          </a:p>
          <a:p>
            <a:pPr defTabSz="185738">
              <a:lnSpc>
                <a:spcPct val="85000"/>
              </a:lnSpc>
              <a:defRPr/>
            </a:pPr>
            <a:r>
              <a:rPr lang="en-US" altLang="zh-CN" sz="2400" dirty="0">
                <a:latin typeface="隶书" pitchFamily="49" charset="-122"/>
                <a:ea typeface="隶书" pitchFamily="49" charset="-122"/>
              </a:rPr>
              <a:t>    MOV </a:t>
            </a:r>
            <a:r>
              <a:rPr lang="en-US" altLang="zh-CN" sz="2400" dirty="0" smtClean="0">
                <a:latin typeface="隶书" pitchFamily="49" charset="-122"/>
                <a:ea typeface="隶书" pitchFamily="49" charset="-122"/>
              </a:rPr>
              <a:t>AL,Y</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AL=05H</a:t>
            </a:r>
            <a:endParaRPr lang="en-US" altLang="zh-CN" sz="2400" dirty="0">
              <a:latin typeface="隶书" pitchFamily="49" charset="-122"/>
              <a:ea typeface="隶书" pitchFamily="49" charset="-122"/>
            </a:endParaRPr>
          </a:p>
          <a:p>
            <a:pPr defTabSz="185738">
              <a:lnSpc>
                <a:spcPct val="85000"/>
              </a:lnSpc>
              <a:defRPr/>
            </a:pPr>
            <a:r>
              <a:rPr lang="en-US" altLang="zh-CN" sz="2400" dirty="0">
                <a:latin typeface="隶书" pitchFamily="49" charset="-122"/>
                <a:ea typeface="隶书" pitchFamily="49" charset="-122"/>
              </a:rPr>
              <a:t>    MOV </a:t>
            </a:r>
            <a:r>
              <a:rPr lang="en-US" altLang="zh-CN" sz="2400" dirty="0" smtClean="0">
                <a:latin typeface="隶书" pitchFamily="49" charset="-122"/>
                <a:ea typeface="隶书" pitchFamily="49" charset="-122"/>
              </a:rPr>
              <a:t>AL,Z</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AL=00H</a:t>
            </a:r>
            <a:endParaRPr lang="en-US" altLang="zh-CN" sz="24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ChangeArrowheads="1"/>
          </p:cNvSpPr>
          <p:nvPr/>
        </p:nvSpPr>
        <p:spPr bwMode="auto">
          <a:xfrm>
            <a:off x="179388" y="188913"/>
            <a:ext cx="8512175" cy="457200"/>
          </a:xfrm>
          <a:prstGeom prst="rect">
            <a:avLst/>
          </a:prstGeom>
          <a:noFill/>
          <a:ln w="9525">
            <a:noFill/>
            <a:miter lim="800000"/>
            <a:headEnd/>
            <a:tailEnd/>
          </a:ln>
          <a:effectLst/>
        </p:spPr>
        <p:txBody>
          <a:bodyPr wrap="none" lIns="144000">
            <a:spAutoFit/>
          </a:bodyPr>
          <a:lstStyle/>
          <a:p>
            <a:pPr>
              <a:spcBef>
                <a:spcPct val="20000"/>
              </a:spcBef>
              <a:buClr>
                <a:schemeClr val="accent1"/>
              </a:buClr>
              <a:buSzPct val="85000"/>
              <a:buFont typeface="Wingdings" pitchFamily="2" charset="2"/>
              <a:buNone/>
              <a:defRPr/>
            </a:pPr>
            <a:r>
              <a:rPr lang="zh-CN" altLang="en-US" sz="2400" b="1" u="sng" dirty="0">
                <a:effectLst>
                  <a:outerShdw blurRad="38100" dist="38100" dir="2700000" algn="tl">
                    <a:srgbClr val="C0C0C0"/>
                  </a:outerShdw>
                </a:effectLst>
                <a:latin typeface="隶书" pitchFamily="49" charset="-122"/>
                <a:ea typeface="隶书" pitchFamily="49" charset="-122"/>
              </a:rPr>
              <a:t>一个标准以</a:t>
            </a:r>
            <a:r>
              <a:rPr lang="en-US" altLang="zh-CN" sz="2400" b="1" u="sng" dirty="0">
                <a:effectLst>
                  <a:outerShdw blurRad="38100" dist="38100" dir="2700000" algn="tl">
                    <a:srgbClr val="C0C0C0"/>
                  </a:outerShdw>
                </a:effectLst>
                <a:latin typeface="隶书" pitchFamily="49" charset="-122"/>
                <a:ea typeface="隶书" pitchFamily="49" charset="-122"/>
              </a:rPr>
              <a:t>MASM</a:t>
            </a:r>
            <a:r>
              <a:rPr lang="zh-CN" altLang="en-US" sz="2400" b="1" u="sng" dirty="0">
                <a:effectLst>
                  <a:outerShdw blurRad="38100" dist="38100" dir="2700000" algn="tl">
                    <a:srgbClr val="C0C0C0"/>
                  </a:outerShdw>
                </a:effectLst>
                <a:latin typeface="隶书" pitchFamily="49" charset="-122"/>
                <a:ea typeface="隶书" pitchFamily="49" charset="-122"/>
              </a:rPr>
              <a:t>为基础的单模块汇编语言源程序的结构形式：</a:t>
            </a:r>
          </a:p>
        </p:txBody>
      </p:sp>
      <p:sp>
        <p:nvSpPr>
          <p:cNvPr id="8195" name="Rectangle 3"/>
          <p:cNvSpPr>
            <a:spLocks noChangeArrowheads="1"/>
          </p:cNvSpPr>
          <p:nvPr/>
        </p:nvSpPr>
        <p:spPr bwMode="auto">
          <a:xfrm>
            <a:off x="395288" y="692150"/>
            <a:ext cx="8208962" cy="5907088"/>
          </a:xfrm>
          <a:prstGeom prst="rect">
            <a:avLst/>
          </a:prstGeom>
          <a:noFill/>
          <a:ln w="9525">
            <a:noFill/>
            <a:miter lim="800000"/>
            <a:headEnd/>
            <a:tailEnd/>
          </a:ln>
        </p:spPr>
        <p:txBody>
          <a:bodyPr/>
          <a:lstStyle/>
          <a:p>
            <a:pPr marL="342900" indent="-342900">
              <a:lnSpc>
                <a:spcPct val="90000"/>
              </a:lnSpc>
              <a:buClr>
                <a:schemeClr val="tx2"/>
              </a:buClr>
            </a:pPr>
            <a:r>
              <a:rPr lang="en-US" altLang="zh-CN" sz="2400" dirty="0">
                <a:latin typeface="隶书" pitchFamily="49" charset="-122"/>
                <a:ea typeface="隶书" pitchFamily="49" charset="-122"/>
              </a:rPr>
              <a:t>[.486]</a:t>
            </a:r>
          </a:p>
          <a:p>
            <a:pPr marL="342900" indent="-342900">
              <a:lnSpc>
                <a:spcPct val="90000"/>
              </a:lnSpc>
              <a:buClr>
                <a:schemeClr val="tx2"/>
              </a:buClr>
            </a:pPr>
            <a:r>
              <a:rPr lang="en-US" altLang="zh-CN" sz="2400" dirty="0">
                <a:solidFill>
                  <a:srgbClr val="0000FF"/>
                </a:solidFill>
                <a:latin typeface="隶书" pitchFamily="49" charset="-122"/>
                <a:ea typeface="隶书" pitchFamily="49" charset="-122"/>
              </a:rPr>
              <a:t>DATA   SEGMENT</a:t>
            </a:r>
            <a:r>
              <a:rPr lang="en-US" altLang="zh-CN" sz="2400" dirty="0">
                <a:latin typeface="隶书" pitchFamily="49" charset="-122"/>
                <a:ea typeface="隶书" pitchFamily="49" charset="-122"/>
              </a:rPr>
              <a:t> [USE16/USE32]      </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定义数据段</a:t>
            </a:r>
          </a:p>
          <a:p>
            <a:pPr marL="342900" indent="-342900">
              <a:lnSpc>
                <a:spcPct val="90000"/>
              </a:lnSpc>
              <a:buClr>
                <a:schemeClr val="tx2"/>
              </a:buClr>
            </a:pPr>
            <a:r>
              <a:rPr lang="zh-CN" altLang="en-US" sz="2400" dirty="0">
                <a:latin typeface="隶书" pitchFamily="49" charset="-122"/>
                <a:ea typeface="隶书" pitchFamily="49" charset="-122"/>
              </a:rPr>
              <a:t>        </a:t>
            </a:r>
            <a:r>
              <a:rPr lang="en-US" altLang="zh-CN" sz="2400" dirty="0">
                <a:latin typeface="Arial" charset="0"/>
                <a:ea typeface="隶书" pitchFamily="49" charset="-122"/>
              </a:rPr>
              <a:t>……</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数据定义伪指令序列</a:t>
            </a:r>
            <a:r>
              <a:rPr lang="en-US" altLang="zh-CN" sz="2400" dirty="0">
                <a:latin typeface="隶书" pitchFamily="49" charset="-122"/>
                <a:ea typeface="隶书" pitchFamily="49" charset="-122"/>
              </a:rPr>
              <a:t>)</a:t>
            </a:r>
          </a:p>
          <a:p>
            <a:pPr marL="342900" indent="-342900">
              <a:lnSpc>
                <a:spcPct val="90000"/>
              </a:lnSpc>
              <a:buClr>
                <a:schemeClr val="tx2"/>
              </a:buClr>
            </a:pPr>
            <a:r>
              <a:rPr lang="en-US" altLang="zh-CN" sz="2400" dirty="0">
                <a:solidFill>
                  <a:srgbClr val="0000FF"/>
                </a:solidFill>
                <a:latin typeface="隶书" pitchFamily="49" charset="-122"/>
                <a:ea typeface="隶书" pitchFamily="49" charset="-122"/>
              </a:rPr>
              <a:t>DATA   ENDS</a:t>
            </a:r>
          </a:p>
          <a:p>
            <a:pPr marL="342900" indent="-342900">
              <a:lnSpc>
                <a:spcPct val="90000"/>
              </a:lnSpc>
              <a:buClr>
                <a:schemeClr val="tx2"/>
              </a:buClr>
            </a:pPr>
            <a:r>
              <a:rPr lang="en-US" altLang="zh-CN" sz="2400" dirty="0">
                <a:solidFill>
                  <a:srgbClr val="0000FF"/>
                </a:solidFill>
                <a:latin typeface="隶书" pitchFamily="49" charset="-122"/>
                <a:ea typeface="隶书" pitchFamily="49" charset="-122"/>
              </a:rPr>
              <a:t>STACK  SEGMENT</a:t>
            </a:r>
            <a:r>
              <a:rPr lang="en-US" altLang="zh-CN" sz="2400" dirty="0">
                <a:latin typeface="隶书" pitchFamily="49" charset="-122"/>
                <a:ea typeface="隶书" pitchFamily="49" charset="-122"/>
              </a:rPr>
              <a:t> [USE16/USE32]STACK </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定义堆栈段</a:t>
            </a:r>
            <a:r>
              <a:rPr lang="zh-CN" altLang="en-US" sz="2400" dirty="0">
                <a:latin typeface="隶书" pitchFamily="49" charset="-122"/>
                <a:ea typeface="隶书" pitchFamily="49" charset="-122"/>
              </a:rPr>
              <a:t> </a:t>
            </a:r>
          </a:p>
          <a:p>
            <a:pPr marL="342900" indent="-342900">
              <a:lnSpc>
                <a:spcPct val="90000"/>
              </a:lnSpc>
              <a:buClr>
                <a:schemeClr val="tx2"/>
              </a:buClr>
            </a:pPr>
            <a:r>
              <a:rPr lang="zh-CN" altLang="en-US" sz="2400" dirty="0">
                <a:latin typeface="隶书" pitchFamily="49" charset="-122"/>
                <a:ea typeface="隶书" pitchFamily="49" charset="-122"/>
              </a:rPr>
              <a:t>        </a:t>
            </a:r>
            <a:r>
              <a:rPr lang="en-US" altLang="zh-CN" sz="2400" dirty="0">
                <a:latin typeface="Arial" charset="0"/>
                <a:ea typeface="隶书" pitchFamily="49" charset="-122"/>
              </a:rPr>
              <a:t>……</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数据定义伪指令序列</a:t>
            </a:r>
            <a:r>
              <a:rPr lang="en-US" altLang="zh-CN" sz="2400" dirty="0">
                <a:latin typeface="隶书" pitchFamily="49" charset="-122"/>
                <a:ea typeface="隶书" pitchFamily="49" charset="-122"/>
              </a:rPr>
              <a:t>)</a:t>
            </a:r>
          </a:p>
          <a:p>
            <a:pPr marL="342900" indent="-342900">
              <a:lnSpc>
                <a:spcPct val="90000"/>
              </a:lnSpc>
              <a:buClr>
                <a:schemeClr val="tx2"/>
              </a:buClr>
            </a:pPr>
            <a:r>
              <a:rPr lang="en-US" altLang="zh-CN" sz="2400" dirty="0">
                <a:solidFill>
                  <a:srgbClr val="0000FF"/>
                </a:solidFill>
                <a:latin typeface="隶书" pitchFamily="49" charset="-122"/>
                <a:ea typeface="隶书" pitchFamily="49" charset="-122"/>
              </a:rPr>
              <a:t>STACK  ENDS</a:t>
            </a:r>
            <a:r>
              <a:rPr lang="en-US" altLang="zh-CN" sz="2400" dirty="0">
                <a:latin typeface="隶书" pitchFamily="49" charset="-122"/>
                <a:ea typeface="隶书" pitchFamily="49" charset="-122"/>
              </a:rPr>
              <a:t>                       </a:t>
            </a:r>
          </a:p>
          <a:p>
            <a:pPr marL="342900" indent="-342900">
              <a:lnSpc>
                <a:spcPct val="90000"/>
              </a:lnSpc>
              <a:buClr>
                <a:schemeClr val="tx2"/>
              </a:buClr>
            </a:pPr>
            <a:r>
              <a:rPr lang="en-US" altLang="zh-CN" sz="2400" dirty="0">
                <a:solidFill>
                  <a:srgbClr val="0000FF"/>
                </a:solidFill>
                <a:latin typeface="隶书" pitchFamily="49" charset="-122"/>
                <a:ea typeface="隶书" pitchFamily="49" charset="-122"/>
              </a:rPr>
              <a:t>CODE   SEGMENT</a:t>
            </a:r>
            <a:r>
              <a:rPr lang="en-US" altLang="zh-CN" sz="2400" dirty="0">
                <a:latin typeface="隶书" pitchFamily="49" charset="-122"/>
                <a:ea typeface="隶书" pitchFamily="49" charset="-122"/>
              </a:rPr>
              <a:t> [USE16/USE32]      </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定义代码段</a:t>
            </a:r>
          </a:p>
          <a:p>
            <a:pPr marL="342900" indent="-342900">
              <a:lnSpc>
                <a:spcPct val="90000"/>
              </a:lnSpc>
              <a:buClr>
                <a:schemeClr val="tx2"/>
              </a:buCl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ASSUME CS:CODE,SS:STACK,DS:DATA,ES:DATA</a:t>
            </a:r>
          </a:p>
          <a:p>
            <a:pPr marL="342900" indent="-342900">
              <a:lnSpc>
                <a:spcPct val="90000"/>
              </a:lnSpc>
              <a:buClr>
                <a:schemeClr val="tx2"/>
              </a:buCl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；段寄存器说明</a:t>
            </a:r>
          </a:p>
          <a:p>
            <a:pPr marL="342900" indent="-342900">
              <a:lnSpc>
                <a:spcPct val="90000"/>
              </a:lnSpc>
              <a:buClr>
                <a:schemeClr val="tx2"/>
              </a:buClr>
            </a:pPr>
            <a:r>
              <a:rPr lang="en-US" altLang="zh-CN" sz="2400" dirty="0">
                <a:latin typeface="隶书" pitchFamily="49" charset="-122"/>
                <a:ea typeface="隶书" pitchFamily="49" charset="-122"/>
              </a:rPr>
              <a:t>START: MOV AX,DATA</a:t>
            </a:r>
            <a:r>
              <a:rPr lang="zh-CN" altLang="en-US" sz="2400" dirty="0">
                <a:latin typeface="隶书" pitchFamily="49" charset="-122"/>
                <a:ea typeface="隶书" pitchFamily="49" charset="-122"/>
              </a:rPr>
              <a:t>；建立数据段和附加数据段的可寻址性</a:t>
            </a:r>
          </a:p>
          <a:p>
            <a:pPr marL="342900" indent="-342900">
              <a:lnSpc>
                <a:spcPct val="90000"/>
              </a:lnSpc>
              <a:buClr>
                <a:schemeClr val="tx2"/>
              </a:buCl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MOV DS,AX  </a:t>
            </a:r>
            <a:r>
              <a:rPr lang="zh-CN" altLang="en-US" sz="2400" dirty="0">
                <a:latin typeface="隶书" pitchFamily="49" charset="-122"/>
                <a:ea typeface="隶书" pitchFamily="49" charset="-122"/>
              </a:rPr>
              <a:t>；置</a:t>
            </a:r>
            <a:r>
              <a:rPr lang="en-US" altLang="zh-CN" sz="2400" dirty="0">
                <a:latin typeface="隶书" pitchFamily="49" charset="-122"/>
                <a:ea typeface="隶书" pitchFamily="49" charset="-122"/>
              </a:rPr>
              <a:t>DS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ES</a:t>
            </a:r>
            <a:r>
              <a:rPr lang="zh-CN" altLang="en-US" sz="2400" dirty="0">
                <a:latin typeface="隶书" pitchFamily="49" charset="-122"/>
                <a:ea typeface="隶书" pitchFamily="49" charset="-122"/>
              </a:rPr>
              <a:t>初值</a:t>
            </a:r>
          </a:p>
          <a:p>
            <a:pPr marL="342900" indent="-342900">
              <a:lnSpc>
                <a:spcPct val="90000"/>
              </a:lnSpc>
              <a:buClr>
                <a:schemeClr val="tx2"/>
              </a:buCl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MOV ES,AX</a:t>
            </a:r>
          </a:p>
          <a:p>
            <a:pPr marL="342900" indent="-342900">
              <a:lnSpc>
                <a:spcPct val="90000"/>
              </a:lnSpc>
              <a:buClr>
                <a:schemeClr val="tx2"/>
              </a:buClr>
            </a:pPr>
            <a:r>
              <a:rPr lang="en-US" altLang="zh-CN" sz="2400" dirty="0">
                <a:latin typeface="隶书" pitchFamily="49" charset="-122"/>
                <a:ea typeface="隶书" pitchFamily="49" charset="-122"/>
              </a:rPr>
              <a:t>        </a:t>
            </a:r>
            <a:r>
              <a:rPr lang="en-US" altLang="zh-CN" sz="2400" dirty="0">
                <a:latin typeface="Arial" charset="0"/>
                <a:ea typeface="隶书" pitchFamily="49" charset="-122"/>
              </a:rPr>
              <a:t>……</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核心程序段</a:t>
            </a:r>
            <a:r>
              <a:rPr lang="en-US" altLang="zh-CN" sz="2400" dirty="0">
                <a:latin typeface="隶书" pitchFamily="49" charset="-122"/>
                <a:ea typeface="隶书" pitchFamily="49" charset="-122"/>
              </a:rPr>
              <a:t>)</a:t>
            </a:r>
          </a:p>
          <a:p>
            <a:pPr marL="342900" indent="-342900">
              <a:lnSpc>
                <a:spcPct val="90000"/>
              </a:lnSpc>
              <a:buClr>
                <a:schemeClr val="tx2"/>
              </a:buClr>
            </a:pPr>
            <a:r>
              <a:rPr lang="en-US" altLang="zh-CN" sz="2400" dirty="0">
                <a:latin typeface="隶书" pitchFamily="49" charset="-122"/>
                <a:ea typeface="隶书" pitchFamily="49" charset="-122"/>
              </a:rPr>
              <a:t>       MOV AH,4CH </a:t>
            </a:r>
            <a:r>
              <a:rPr lang="zh-CN" altLang="en-US" sz="2400" dirty="0">
                <a:latin typeface="隶书" pitchFamily="49" charset="-122"/>
                <a:ea typeface="隶书" pitchFamily="49" charset="-122"/>
              </a:rPr>
              <a:t>；返回操作系统</a:t>
            </a:r>
          </a:p>
          <a:p>
            <a:pPr marL="342900" indent="-342900">
              <a:lnSpc>
                <a:spcPct val="90000"/>
              </a:lnSpc>
              <a:buClr>
                <a:schemeClr val="tx2"/>
              </a:buCl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INT 21H</a:t>
            </a:r>
          </a:p>
          <a:p>
            <a:pPr marL="342900" indent="-342900">
              <a:lnSpc>
                <a:spcPct val="90000"/>
              </a:lnSpc>
              <a:buClr>
                <a:schemeClr val="tx2"/>
              </a:buClr>
            </a:pPr>
            <a:r>
              <a:rPr lang="en-US" altLang="zh-CN" sz="2400" dirty="0">
                <a:solidFill>
                  <a:srgbClr val="0000FF"/>
                </a:solidFill>
                <a:latin typeface="隶书" pitchFamily="49" charset="-122"/>
                <a:ea typeface="隶书" pitchFamily="49" charset="-122"/>
              </a:rPr>
              <a:t>CODE   ENDS</a:t>
            </a:r>
          </a:p>
          <a:p>
            <a:pPr marL="342900" indent="-342900">
              <a:lnSpc>
                <a:spcPct val="90000"/>
              </a:lnSpc>
              <a:buClr>
                <a:schemeClr val="tx2"/>
              </a:buClr>
            </a:pPr>
            <a:r>
              <a:rPr lang="en-US" altLang="zh-CN" sz="2400" dirty="0">
                <a:latin typeface="隶书" pitchFamily="49" charset="-122"/>
                <a:ea typeface="隶书" pitchFamily="49" charset="-122"/>
              </a:rPr>
              <a:t>       END START  </a:t>
            </a:r>
            <a:r>
              <a:rPr lang="zh-CN" altLang="en-US" sz="2400" dirty="0">
                <a:latin typeface="隶书" pitchFamily="49" charset="-122"/>
                <a:ea typeface="隶书" pitchFamily="49" charset="-122"/>
              </a:rPr>
              <a:t>；程序结束</a:t>
            </a:r>
          </a:p>
        </p:txBody>
      </p:sp>
    </p:spTree>
  </p:cSld>
  <p:clrMapOvr>
    <a:masterClrMapping/>
  </p:clrMapOvr>
  <p:transition spd="slow">
    <p:randomBar dir="vert"/>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395288" y="395118"/>
            <a:ext cx="7489825" cy="431800"/>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10.</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程序计数器</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与定位伪指令</a:t>
            </a:r>
          </a:p>
        </p:txBody>
      </p:sp>
      <p:sp>
        <p:nvSpPr>
          <p:cNvPr id="394243" name="Rectangle 3"/>
          <p:cNvSpPr>
            <a:spLocks noChangeArrowheads="1"/>
          </p:cNvSpPr>
          <p:nvPr/>
        </p:nvSpPr>
        <p:spPr bwMode="auto">
          <a:xfrm>
            <a:off x="468313" y="1112670"/>
            <a:ext cx="8280400" cy="4413516"/>
          </a:xfrm>
          <a:prstGeom prst="rect">
            <a:avLst/>
          </a:prstGeom>
          <a:noFill/>
          <a:ln w="9525">
            <a:noFill/>
            <a:miter lim="800000"/>
            <a:headEnd/>
            <a:tailEnd/>
          </a:ln>
          <a:effectLst/>
        </p:spPr>
        <p:txBody>
          <a:bodyPr>
            <a:spAutoFit/>
          </a:bodyPr>
          <a:lstStyle/>
          <a:p>
            <a:pPr>
              <a:lnSpc>
                <a:spcPct val="90000"/>
              </a:lnSpc>
              <a:defRPr/>
            </a:pPr>
            <a:r>
              <a:rPr lang="zh-CN" altLang="en-US" sz="2400" b="1" u="sng" dirty="0">
                <a:effectLst>
                  <a:outerShdw blurRad="38100" dist="38100" dir="2700000" algn="tl">
                    <a:srgbClr val="C0C0C0"/>
                  </a:outerShdw>
                </a:effectLst>
                <a:latin typeface="隶书" pitchFamily="49" charset="-122"/>
                <a:ea typeface="隶书" pitchFamily="49" charset="-122"/>
              </a:rPr>
              <a:t>程序计数器 </a:t>
            </a:r>
            <a:r>
              <a:rPr lang="en-US" altLang="zh-CN" sz="2400" b="1" u="sng" dirty="0">
                <a:effectLst>
                  <a:outerShdw blurRad="38100" dist="38100" dir="2700000" algn="tl">
                    <a:srgbClr val="C0C0C0"/>
                  </a:outerShdw>
                </a:effectLst>
                <a:latin typeface="隶书" pitchFamily="49" charset="-122"/>
                <a:ea typeface="隶书" pitchFamily="49" charset="-122"/>
              </a:rPr>
              <a:t>(</a:t>
            </a:r>
            <a:r>
              <a:rPr lang="zh-CN" altLang="en-US" sz="2400" b="1" u="sng" dirty="0">
                <a:effectLst>
                  <a:outerShdw blurRad="38100" dist="38100" dir="2700000" algn="tl">
                    <a:srgbClr val="C0C0C0"/>
                  </a:outerShdw>
                </a:effectLst>
                <a:latin typeface="隶书" pitchFamily="49" charset="-122"/>
                <a:ea typeface="隶书" pitchFamily="49" charset="-122"/>
              </a:rPr>
              <a:t>＄</a:t>
            </a:r>
            <a:r>
              <a:rPr lang="en-US" altLang="zh-CN" sz="2400" b="1" u="sng" dirty="0" smtClean="0">
                <a:effectLst>
                  <a:outerShdw blurRad="38100" dist="38100" dir="2700000" algn="tl">
                    <a:srgbClr val="C0C0C0"/>
                  </a:outerShdw>
                </a:effectLst>
                <a:latin typeface="隶书" pitchFamily="49" charset="-122"/>
                <a:ea typeface="隶书" pitchFamily="49" charset="-122"/>
              </a:rPr>
              <a:t>)</a:t>
            </a:r>
          </a:p>
          <a:p>
            <a:pPr>
              <a:lnSpc>
                <a:spcPct val="90000"/>
              </a:lnSpc>
              <a:defRPr/>
            </a:pPr>
            <a:r>
              <a:rPr lang="en-US" altLang="zh-CN" sz="2400" dirty="0">
                <a:latin typeface="隶书" pitchFamily="49" charset="-122"/>
                <a:ea typeface="隶书" pitchFamily="49" charset="-122"/>
              </a:rPr>
              <a:t/>
            </a:r>
            <a:br>
              <a:rPr lang="en-US" altLang="zh-CN" sz="2400" dirty="0">
                <a:latin typeface="隶书" pitchFamily="49" charset="-122"/>
                <a:ea typeface="隶书" pitchFamily="49" charset="-122"/>
              </a:rPr>
            </a:b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汇编语言允许用户直接用＄来引用地址计数器的</a:t>
            </a:r>
            <a:r>
              <a:rPr lang="zh-CN" altLang="en-US" sz="2400" dirty="0" smtClean="0">
                <a:latin typeface="隶书" pitchFamily="49" charset="-122"/>
                <a:ea typeface="隶书" pitchFamily="49" charset="-122"/>
              </a:rPr>
              <a:t>值。</a:t>
            </a:r>
            <a:endParaRPr lang="en-US" altLang="zh-CN" sz="2400" dirty="0" smtClean="0">
              <a:latin typeface="隶书" pitchFamily="49" charset="-122"/>
              <a:ea typeface="隶书" pitchFamily="49" charset="-122"/>
            </a:endParaRPr>
          </a:p>
          <a:p>
            <a:pPr>
              <a:lnSpc>
                <a:spcPct val="90000"/>
              </a:lnSpc>
              <a:defRPr/>
            </a:pPr>
            <a:endParaRPr lang="en-US" altLang="zh-CN" sz="2400" dirty="0" smtClean="0">
              <a:latin typeface="隶书" pitchFamily="49" charset="-122"/>
              <a:ea typeface="隶书" pitchFamily="49" charset="-122"/>
            </a:endParaRPr>
          </a:p>
          <a:p>
            <a:pPr>
              <a:lnSpc>
                <a:spcPct val="90000"/>
              </a:lnSpc>
              <a:defRPr/>
            </a:pPr>
            <a:r>
              <a:rPr lang="zh-CN" altLang="en-US" sz="2400" dirty="0" smtClean="0">
                <a:latin typeface="隶书" pitchFamily="49" charset="-122"/>
                <a:ea typeface="隶书" pitchFamily="49" charset="-122"/>
              </a:rPr>
              <a:t>例如：</a:t>
            </a:r>
            <a:r>
              <a:rPr lang="en-US" altLang="zh-CN" sz="2400" dirty="0">
                <a:latin typeface="隶书" pitchFamily="49" charset="-122"/>
                <a:ea typeface="隶书" pitchFamily="49" charset="-122"/>
              </a:rPr>
              <a:t>JMP </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+ 6</a:t>
            </a:r>
            <a:r>
              <a:rPr lang="zh-CN" altLang="en-US" sz="2400" dirty="0">
                <a:latin typeface="隶书" pitchFamily="49" charset="-122"/>
                <a:ea typeface="隶书" pitchFamily="49" charset="-122"/>
              </a:rPr>
              <a:t>；其转向地址是</a:t>
            </a:r>
            <a:r>
              <a:rPr lang="en-US" altLang="zh-CN" sz="2400" dirty="0">
                <a:latin typeface="隶书" pitchFamily="49" charset="-122"/>
                <a:ea typeface="隶书" pitchFamily="49" charset="-122"/>
              </a:rPr>
              <a:t>JMP</a:t>
            </a:r>
            <a:r>
              <a:rPr lang="zh-CN" altLang="en-US" sz="2400" dirty="0">
                <a:latin typeface="隶书" pitchFamily="49" charset="-122"/>
                <a:ea typeface="隶书" pitchFamily="49" charset="-122"/>
              </a:rPr>
              <a:t>指令的首地址加上</a:t>
            </a:r>
            <a:r>
              <a:rPr lang="en-US" altLang="zh-CN" sz="2400" dirty="0">
                <a:latin typeface="隶书" pitchFamily="49" charset="-122"/>
                <a:ea typeface="隶书" pitchFamily="49" charset="-122"/>
              </a:rPr>
              <a:t>6</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90000"/>
              </a:lnSpc>
              <a:defRPr/>
            </a:pPr>
            <a:r>
              <a:rPr lang="zh-CN" altLang="en-US" sz="2400" dirty="0" smtClean="0">
                <a:latin typeface="隶书" pitchFamily="49" charset="-122"/>
                <a:ea typeface="隶书" pitchFamily="49" charset="-122"/>
              </a:rPr>
              <a:t>    </a:t>
            </a:r>
            <a:endParaRPr lang="en-US" altLang="zh-CN" sz="2400" dirty="0" smtClean="0">
              <a:latin typeface="隶书" pitchFamily="49" charset="-122"/>
              <a:ea typeface="隶书" pitchFamily="49" charset="-122"/>
            </a:endParaRPr>
          </a:p>
          <a:p>
            <a:pPr>
              <a:lnSpc>
                <a:spcPct val="90000"/>
              </a:lnSpc>
              <a:defRPr/>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当</a:t>
            </a:r>
            <a:r>
              <a:rPr lang="zh-CN" altLang="en-US" sz="2400" dirty="0">
                <a:latin typeface="隶书" pitchFamily="49" charset="-122"/>
                <a:ea typeface="隶书" pitchFamily="49" charset="-122"/>
              </a:rPr>
              <a:t>＄用在</a:t>
            </a:r>
            <a:r>
              <a:rPr lang="zh-CN" altLang="en-US" sz="2400" dirty="0">
                <a:solidFill>
                  <a:srgbClr val="0000FF"/>
                </a:solidFill>
                <a:latin typeface="隶书" pitchFamily="49" charset="-122"/>
                <a:ea typeface="隶书" pitchFamily="49" charset="-122"/>
              </a:rPr>
              <a:t>指令中</a:t>
            </a:r>
            <a:r>
              <a:rPr lang="zh-CN" altLang="en-US" sz="2400" dirty="0">
                <a:latin typeface="隶书" pitchFamily="49" charset="-122"/>
                <a:ea typeface="隶书" pitchFamily="49" charset="-122"/>
              </a:rPr>
              <a:t>时，</a:t>
            </a:r>
            <a:r>
              <a:rPr lang="zh-CN" altLang="en-US" sz="2400" dirty="0">
                <a:solidFill>
                  <a:srgbClr val="0000FF"/>
                </a:solidFill>
                <a:latin typeface="隶书" pitchFamily="49" charset="-122"/>
                <a:ea typeface="隶书" pitchFamily="49" charset="-122"/>
              </a:rPr>
              <a:t>它表示本条指令的第一个字节的地址</a:t>
            </a:r>
            <a:r>
              <a:rPr lang="zh-CN" altLang="en-US" sz="2400" dirty="0">
                <a:latin typeface="隶书" pitchFamily="49" charset="-122"/>
                <a:ea typeface="隶书" pitchFamily="49" charset="-122"/>
              </a:rPr>
              <a:t>。在这里，＄</a:t>
            </a:r>
            <a:r>
              <a:rPr lang="en-US" altLang="zh-CN" sz="2400" dirty="0">
                <a:latin typeface="隶书" pitchFamily="49" charset="-122"/>
                <a:ea typeface="隶书" pitchFamily="49" charset="-122"/>
              </a:rPr>
              <a:t>+6</a:t>
            </a:r>
            <a:r>
              <a:rPr lang="zh-CN" altLang="en-US" sz="2400" dirty="0">
                <a:latin typeface="隶书" pitchFamily="49" charset="-122"/>
                <a:ea typeface="隶书" pitchFamily="49" charset="-122"/>
              </a:rPr>
              <a:t>必须是另一条指令的首地址，否则，汇编程序将指示出错信息。</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t>
            </a:r>
            <a:endParaRPr lang="en-US" altLang="zh-CN" sz="2400" dirty="0" smtClean="0">
              <a:latin typeface="隶书" pitchFamily="49" charset="-122"/>
              <a:ea typeface="隶书" pitchFamily="49" charset="-122"/>
            </a:endParaRPr>
          </a:p>
          <a:p>
            <a:pPr>
              <a:lnSpc>
                <a:spcPct val="90000"/>
              </a:lnSpc>
              <a:defRPr/>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当</a:t>
            </a:r>
            <a:r>
              <a:rPr lang="zh-CN" altLang="en-US" sz="2400" dirty="0">
                <a:latin typeface="隶书" pitchFamily="49" charset="-122"/>
                <a:ea typeface="隶书" pitchFamily="49" charset="-122"/>
              </a:rPr>
              <a:t>＄用在</a:t>
            </a:r>
            <a:r>
              <a:rPr lang="zh-CN" altLang="en-US" sz="2400" dirty="0">
                <a:solidFill>
                  <a:srgbClr val="0000FF"/>
                </a:solidFill>
                <a:latin typeface="隶书" pitchFamily="49" charset="-122"/>
                <a:ea typeface="隶书" pitchFamily="49" charset="-122"/>
              </a:rPr>
              <a:t>伪指令的参数字段</a:t>
            </a:r>
            <a:r>
              <a:rPr lang="zh-CN" altLang="en-US" sz="2400" dirty="0">
                <a:latin typeface="隶书" pitchFamily="49" charset="-122"/>
                <a:ea typeface="隶书" pitchFamily="49" charset="-122"/>
              </a:rPr>
              <a:t>时，与其用在指令中的情况不同，</a:t>
            </a:r>
            <a:r>
              <a:rPr lang="zh-CN" altLang="en-US" sz="2400" dirty="0">
                <a:solidFill>
                  <a:srgbClr val="0000FF"/>
                </a:solidFill>
                <a:latin typeface="隶书" pitchFamily="49" charset="-122"/>
                <a:ea typeface="隶书" pitchFamily="49" charset="-122"/>
              </a:rPr>
              <a:t>它所表示的是地址计数器的当前值</a:t>
            </a:r>
            <a:r>
              <a:rPr lang="zh-CN" altLang="en-US" sz="2400" dirty="0">
                <a:latin typeface="隶书" pitchFamily="49" charset="-122"/>
                <a:ea typeface="隶书" pitchFamily="49" charset="-122"/>
              </a:rPr>
              <a:t>。例如指令：</a:t>
            </a:r>
          </a:p>
          <a:p>
            <a:pPr>
              <a:lnSpc>
                <a:spcPct val="90000"/>
              </a:lnSpc>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ARRAY  DW 1</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+4</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a:t>
            </a:r>
            <a:r>
              <a:rPr lang="en-US" altLang="zh-CN" sz="2400" dirty="0" smtClean="0">
                <a:solidFill>
                  <a:srgbClr val="0000FF"/>
                </a:solidFill>
                <a:latin typeface="隶书" pitchFamily="49" charset="-122"/>
                <a:ea typeface="隶书" pitchFamily="49" charset="-122"/>
              </a:rPr>
              <a:t>4</a:t>
            </a:r>
            <a:endParaRPr lang="zh-CN" altLang="en-US" sz="24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ChangeArrowheads="1"/>
          </p:cNvSpPr>
          <p:nvPr/>
        </p:nvSpPr>
        <p:spPr bwMode="auto">
          <a:xfrm>
            <a:off x="468313" y="620713"/>
            <a:ext cx="8280400" cy="5078313"/>
          </a:xfrm>
          <a:prstGeom prst="rect">
            <a:avLst/>
          </a:prstGeom>
          <a:noFill/>
          <a:ln w="9525">
            <a:noFill/>
            <a:miter lim="800000"/>
            <a:headEnd/>
            <a:tailEnd/>
          </a:ln>
          <a:effectLst/>
        </p:spPr>
        <p:txBody>
          <a:bodyPr>
            <a:spAutoFit/>
          </a:bodyPr>
          <a:lstStyle/>
          <a:p>
            <a:pPr>
              <a:lnSpc>
                <a:spcPct val="90000"/>
              </a:lnSpc>
              <a:defRPr/>
            </a:pPr>
            <a:r>
              <a:rPr lang="zh-CN" altLang="en-US" sz="2400" b="1" u="sng" dirty="0" smtClean="0">
                <a:effectLst>
                  <a:outerShdw blurRad="38100" dist="38100" dir="2700000" algn="tl">
                    <a:srgbClr val="C0C0C0"/>
                  </a:outerShdw>
                </a:effectLst>
                <a:latin typeface="隶书" pitchFamily="49" charset="-122"/>
                <a:ea typeface="隶书" pitchFamily="49" charset="-122"/>
              </a:rPr>
              <a:t>定位</a:t>
            </a:r>
            <a:r>
              <a:rPr lang="zh-CN" altLang="en-US" sz="2400" b="1" u="sng" dirty="0">
                <a:effectLst>
                  <a:outerShdw blurRad="38100" dist="38100" dir="2700000" algn="tl">
                    <a:srgbClr val="C0C0C0"/>
                  </a:outerShdw>
                </a:effectLst>
                <a:latin typeface="隶书" pitchFamily="49" charset="-122"/>
                <a:ea typeface="隶书" pitchFamily="49" charset="-122"/>
              </a:rPr>
              <a:t>伪指令</a:t>
            </a:r>
            <a:r>
              <a:rPr lang="en-US" altLang="zh-CN" sz="2400" b="1" u="sng" dirty="0">
                <a:effectLst>
                  <a:outerShdw blurRad="38100" dist="38100" dir="2700000" algn="tl">
                    <a:srgbClr val="C0C0C0"/>
                  </a:outerShdw>
                </a:effectLst>
                <a:latin typeface="隶书" pitchFamily="49" charset="-122"/>
                <a:ea typeface="隶书" pitchFamily="49" charset="-122"/>
              </a:rPr>
              <a:t>(ORG</a:t>
            </a:r>
            <a:r>
              <a:rPr lang="en-US" altLang="zh-CN" sz="2400" b="1" u="sng" dirty="0" smtClean="0">
                <a:effectLst>
                  <a:outerShdw blurRad="38100" dist="38100" dir="2700000" algn="tl">
                    <a:srgbClr val="C0C0C0"/>
                  </a:outerShdw>
                </a:effectLst>
                <a:latin typeface="隶书" pitchFamily="49" charset="-122"/>
                <a:ea typeface="隶书" pitchFamily="49" charset="-122"/>
              </a:rPr>
              <a:t>)</a:t>
            </a:r>
          </a:p>
          <a:p>
            <a:pPr>
              <a:lnSpc>
                <a:spcPct val="90000"/>
              </a:lnSpc>
              <a:defRPr/>
            </a:pPr>
            <a:endParaRPr lang="en-US" altLang="zh-CN" sz="2400" b="1" u="sng" dirty="0">
              <a:effectLst>
                <a:outerShdw blurRad="38100" dist="38100" dir="2700000" algn="tl">
                  <a:srgbClr val="C0C0C0"/>
                </a:outerShdw>
              </a:effectLst>
              <a:latin typeface="隶书" pitchFamily="49" charset="-122"/>
              <a:ea typeface="隶书" pitchFamily="49" charset="-122"/>
            </a:endParaRPr>
          </a:p>
          <a:p>
            <a:pPr>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ORG</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偏移地址</a:t>
            </a:r>
          </a:p>
          <a:p>
            <a:pPr>
              <a:lnSpc>
                <a:spcPct val="90000"/>
              </a:lnSpc>
              <a:buClr>
                <a:schemeClr val="accent1"/>
              </a:buClr>
              <a:buSzPct val="85000"/>
              <a:buFont typeface="Wingdings" pitchFamily="2" charset="2"/>
              <a:buNone/>
              <a:defRPr/>
            </a:pPr>
            <a:r>
              <a:rPr lang="zh-CN" altLang="en-US" sz="2400" dirty="0">
                <a:latin typeface="隶书" pitchFamily="49" charset="-122"/>
                <a:ea typeface="隶书" pitchFamily="49" charset="-122"/>
              </a:rPr>
              <a:t>      </a:t>
            </a:r>
            <a:r>
              <a:rPr lang="en-US" altLang="zh-CN" sz="2400" b="1" dirty="0" smtClean="0">
                <a:effectLst>
                  <a:outerShdw blurRad="38100" dist="38100" dir="2700000" algn="tl">
                    <a:srgbClr val="C0C0C0"/>
                  </a:outerShdw>
                </a:effectLst>
                <a:latin typeface="隶书" pitchFamily="49" charset="-122"/>
                <a:ea typeface="隶书" pitchFamily="49" charset="-122"/>
              </a:rPr>
              <a:t>ORG</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偏移地址</a:t>
            </a:r>
            <a:endParaRPr lang="en-US" altLang="zh-CN" sz="2400" dirty="0" smtClean="0">
              <a:latin typeface="隶书" pitchFamily="49" charset="-122"/>
              <a:ea typeface="隶书" pitchFamily="49" charset="-122"/>
            </a:endParaRPr>
          </a:p>
          <a:p>
            <a:pPr>
              <a:lnSpc>
                <a:spcPct val="90000"/>
              </a:lnSpc>
              <a:buClr>
                <a:schemeClr val="accent1"/>
              </a:buClr>
              <a:buSzPct val="85000"/>
              <a:buFont typeface="Wingdings" pitchFamily="2" charset="2"/>
              <a:buNone/>
              <a:defRPr/>
            </a:pPr>
            <a:endParaRPr lang="zh-CN" altLang="en-US" sz="2400" dirty="0">
              <a:latin typeface="隶书" pitchFamily="49" charset="-122"/>
              <a:ea typeface="隶书" pitchFamily="49" charset="-122"/>
            </a:endParaRPr>
          </a:p>
          <a:p>
            <a:pPr>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该伪指令以其</a:t>
            </a:r>
            <a:r>
              <a:rPr lang="zh-CN" altLang="en-US" sz="2400" dirty="0">
                <a:solidFill>
                  <a:srgbClr val="0000FF"/>
                </a:solidFill>
                <a:latin typeface="隶书" pitchFamily="49" charset="-122"/>
                <a:ea typeface="隶书" pitchFamily="49" charset="-122"/>
              </a:rPr>
              <a:t>指定的偏移地址</a:t>
            </a:r>
            <a:r>
              <a:rPr lang="zh-CN" altLang="en-US" sz="2400" dirty="0">
                <a:latin typeface="隶书" pitchFamily="49" charset="-122"/>
                <a:ea typeface="隶书" pitchFamily="49" charset="-122"/>
              </a:rPr>
              <a:t>或</a:t>
            </a:r>
            <a:r>
              <a:rPr lang="zh-CN" altLang="en-US" sz="2400" dirty="0">
                <a:solidFill>
                  <a:srgbClr val="0000FF"/>
                </a:solidFill>
                <a:latin typeface="隶书" pitchFamily="49" charset="-122"/>
                <a:ea typeface="隶书" pitchFamily="49" charset="-122"/>
              </a:rPr>
              <a:t>由</a:t>
            </a:r>
            <a:r>
              <a:rPr lang="en-US" altLang="zh-CN" sz="2400" dirty="0">
                <a:solidFill>
                  <a:srgbClr val="0000FF"/>
                </a:solidFill>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给出的当前地址加上指定的偏移地址</a:t>
            </a:r>
            <a:r>
              <a:rPr lang="zh-CN" altLang="en-US" sz="2400" dirty="0">
                <a:latin typeface="隶书" pitchFamily="49" charset="-122"/>
                <a:ea typeface="隶书" pitchFamily="49" charset="-122"/>
              </a:rPr>
              <a:t>作为当前开始分配和使用的偏移地址</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90000"/>
              </a:lnSpc>
              <a:defRPr/>
            </a:pPr>
            <a:endParaRPr lang="zh-CN" altLang="en-US" sz="2400" dirty="0">
              <a:latin typeface="隶书" pitchFamily="49" charset="-122"/>
              <a:ea typeface="隶书" pitchFamily="49" charset="-122"/>
            </a:endParaRPr>
          </a:p>
          <a:p>
            <a:pPr>
              <a:lnSpc>
                <a:spcPct val="90000"/>
              </a:lnSpc>
              <a:buClr>
                <a:schemeClr val="accent1"/>
              </a:buClr>
              <a:buSzPct val="85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b="1" dirty="0" smtClean="0">
                <a:effectLst>
                  <a:outerShdw blurRad="38100" dist="38100" dir="2700000" algn="tl">
                    <a:srgbClr val="C0C0C0"/>
                  </a:outerShdw>
                </a:effectLst>
                <a:latin typeface="隶书" pitchFamily="49" charset="-122"/>
                <a:ea typeface="隶书" pitchFamily="49" charset="-122"/>
              </a:rPr>
              <a:t>：</a:t>
            </a:r>
            <a:endParaRPr lang="en-US" altLang="zh-CN" sz="2400" b="1" dirty="0" smtClean="0">
              <a:effectLst>
                <a:outerShdw blurRad="38100" dist="38100" dir="2700000" algn="tl">
                  <a:srgbClr val="C0C0C0"/>
                </a:outerShdw>
              </a:effectLst>
              <a:latin typeface="隶书" pitchFamily="49" charset="-122"/>
              <a:ea typeface="隶书" pitchFamily="49" charset="-122"/>
            </a:endParaRPr>
          </a:p>
          <a:p>
            <a:pPr marL="457200" indent="-457200">
              <a:lnSpc>
                <a:spcPct val="90000"/>
              </a:lnSpc>
              <a:buSzPct val="85000"/>
              <a:buFont typeface="+mj-lt"/>
              <a:buAutoNum type="arabicPeriod"/>
              <a:defRPr/>
            </a:pPr>
            <a:r>
              <a:rPr lang="zh-CN" altLang="en-US" sz="2400" dirty="0" smtClean="0">
                <a:latin typeface="隶书" pitchFamily="49" charset="-122"/>
                <a:ea typeface="隶书" pitchFamily="49" charset="-122"/>
              </a:rPr>
              <a:t>该</a:t>
            </a:r>
            <a:r>
              <a:rPr lang="zh-CN" altLang="en-US" sz="2400" dirty="0">
                <a:latin typeface="隶书" pitchFamily="49" charset="-122"/>
                <a:ea typeface="隶书" pitchFamily="49" charset="-122"/>
              </a:rPr>
              <a:t>伪指令语句不占内存，它指定下一个占内存语句的偏移地址。偏移地址可写成表达式形式，但其取值范围在</a:t>
            </a:r>
            <a:r>
              <a:rPr lang="en-US" altLang="zh-CN" sz="2400" dirty="0">
                <a:latin typeface="隶书" pitchFamily="49" charset="-122"/>
                <a:ea typeface="隶书" pitchFamily="49" charset="-122"/>
              </a:rPr>
              <a:t>0</a:t>
            </a:r>
            <a:r>
              <a:rPr lang="en-US" altLang="zh-CN" sz="2400" dirty="0">
                <a:latin typeface="Arial" pitchFamily="34" charset="0"/>
                <a:ea typeface="隶书" pitchFamily="49" charset="-122"/>
                <a:cs typeface="Arial" pitchFamily="34" charset="0"/>
              </a:rPr>
              <a:t>~</a:t>
            </a:r>
            <a:r>
              <a:rPr lang="en-US" altLang="zh-CN" sz="2400" dirty="0">
                <a:latin typeface="隶书" pitchFamily="49" charset="-122"/>
                <a:ea typeface="隶书" pitchFamily="49" charset="-122"/>
              </a:rPr>
              <a:t>65535</a:t>
            </a:r>
            <a:r>
              <a:rPr lang="zh-CN" altLang="en-US" sz="2400" dirty="0" smtClean="0">
                <a:latin typeface="隶书" pitchFamily="49" charset="-122"/>
                <a:ea typeface="隶书" pitchFamily="49" charset="-122"/>
              </a:rPr>
              <a:t>之间。</a:t>
            </a:r>
            <a:endParaRPr lang="en-US" altLang="zh-CN" sz="2400" dirty="0" smtClean="0">
              <a:latin typeface="隶书" pitchFamily="49" charset="-122"/>
              <a:ea typeface="隶书" pitchFamily="49" charset="-122"/>
            </a:endParaRPr>
          </a:p>
          <a:p>
            <a:pPr marL="457200" indent="-457200">
              <a:lnSpc>
                <a:spcPct val="90000"/>
              </a:lnSpc>
              <a:buSzPct val="85000"/>
              <a:buFont typeface="+mj-lt"/>
              <a:buAutoNum type="arabicPeriod"/>
              <a:defRPr/>
            </a:pPr>
            <a:r>
              <a:rPr lang="zh-CN" altLang="en-US" sz="2400" dirty="0" smtClean="0">
                <a:latin typeface="隶书" pitchFamily="49" charset="-122"/>
                <a:ea typeface="隶书" pitchFamily="49" charset="-122"/>
              </a:rPr>
              <a:t>通常</a:t>
            </a:r>
            <a:r>
              <a:rPr lang="zh-CN" altLang="en-US" sz="2400" dirty="0">
                <a:latin typeface="隶书" pitchFamily="49" charset="-122"/>
                <a:ea typeface="隶书" pitchFamily="49" charset="-122"/>
              </a:rPr>
              <a:t>不必使用该语句，只在需要指定存储空间或保留一段存储空间时才使用它</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marL="457200" indent="-457200">
              <a:lnSpc>
                <a:spcPct val="90000"/>
              </a:lnSpc>
              <a:buSzPct val="85000"/>
              <a:buFont typeface="+mj-lt"/>
              <a:buAutoNum type="arabicPeriod"/>
              <a:defRPr/>
            </a:pPr>
            <a:r>
              <a:rPr lang="zh-CN" altLang="en-US" sz="2400" dirty="0" smtClean="0">
                <a:latin typeface="隶书" pitchFamily="49" charset="-122"/>
                <a:ea typeface="隶书" pitchFamily="49" charset="-122"/>
              </a:rPr>
              <a:t>该</a:t>
            </a:r>
            <a:r>
              <a:rPr lang="zh-CN" altLang="en-US" sz="2400" dirty="0">
                <a:latin typeface="隶书" pitchFamily="49" charset="-122"/>
                <a:ea typeface="隶书" pitchFamily="49" charset="-122"/>
              </a:rPr>
              <a:t>语句不能使用标号，否则语句无效。</a:t>
            </a:r>
          </a:p>
        </p:txBody>
      </p:sp>
    </p:spTree>
  </p:cSld>
  <p:clrMapOvr>
    <a:masterClrMapping/>
  </p:clrMapOvr>
  <p:transition spd="slow">
    <p:randomBar dir="vert"/>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ChangeArrowheads="1"/>
          </p:cNvSpPr>
          <p:nvPr/>
        </p:nvSpPr>
        <p:spPr bwMode="auto">
          <a:xfrm>
            <a:off x="395288" y="420689"/>
            <a:ext cx="7489825" cy="431800"/>
          </a:xfrm>
          <a:prstGeom prst="rect">
            <a:avLst/>
          </a:prstGeom>
          <a:noFill/>
          <a:ln w="9525">
            <a:noFill/>
            <a:miter lim="800000"/>
            <a:headEnd/>
            <a:tailEnd/>
          </a:ln>
          <a:effectLst/>
        </p:spPr>
        <p:txBody>
          <a:bodyPr lIns="92075" tIns="46038" rIns="92075" bIns="46038" anchor="ctr"/>
          <a:lstStyle/>
          <a:p>
            <a:pPr>
              <a:defRPr/>
            </a:pPr>
            <a:r>
              <a:rPr lang="en-US" altLang="zh-CN"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11.</a:t>
            </a: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条件</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汇编伪指令</a:t>
            </a:r>
          </a:p>
        </p:txBody>
      </p:sp>
      <p:sp>
        <p:nvSpPr>
          <p:cNvPr id="432131" name="Rectangle 3"/>
          <p:cNvSpPr>
            <a:spLocks noChangeArrowheads="1"/>
          </p:cNvSpPr>
          <p:nvPr/>
        </p:nvSpPr>
        <p:spPr bwMode="auto">
          <a:xfrm>
            <a:off x="468313" y="995364"/>
            <a:ext cx="8207375" cy="2647950"/>
          </a:xfrm>
          <a:prstGeom prst="rect">
            <a:avLst/>
          </a:prstGeom>
          <a:noFill/>
          <a:ln w="9525">
            <a:noFill/>
            <a:miter lim="800000"/>
            <a:headEnd/>
            <a:tailEnd/>
          </a:ln>
          <a:effectLst/>
        </p:spPr>
        <p:txBody>
          <a:bodyPr>
            <a:spAutoFit/>
          </a:bodyPr>
          <a:lstStyle/>
          <a:p>
            <a:pPr>
              <a:buClr>
                <a:schemeClr val="accent1"/>
              </a:buClr>
              <a:buSzPct val="85000"/>
              <a:buFont typeface="Wingdings" pitchFamily="2" charset="2"/>
              <a:buNone/>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使用条件汇编语句可使一个源文件产生不同的源程序。</a:t>
            </a:r>
          </a:p>
          <a:p>
            <a:pPr>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err="1">
                <a:effectLst>
                  <a:outerShdw blurRad="38100" dist="38100" dir="2700000" algn="tl">
                    <a:srgbClr val="C0C0C0"/>
                  </a:outerShdw>
                </a:effectLst>
                <a:latin typeface="隶书" pitchFamily="49" charset="-122"/>
                <a:ea typeface="隶书" pitchFamily="49" charset="-122"/>
              </a:rPr>
              <a:t>IF</a:t>
            </a:r>
            <a:r>
              <a:rPr lang="en-US" altLang="zh-CN" sz="2400" dirty="0" err="1">
                <a:latin typeface="隶书" pitchFamily="49" charset="-122"/>
                <a:ea typeface="隶书" pitchFamily="49" charset="-122"/>
              </a:rPr>
              <a:t>xx</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条件</a:t>
            </a:r>
          </a:p>
          <a:p>
            <a:pPr>
              <a:defRPr/>
            </a:pPr>
            <a:r>
              <a:rPr lang="zh-CN" altLang="en-US" sz="2400" dirty="0">
                <a:latin typeface="隶书" pitchFamily="49" charset="-122"/>
                <a:ea typeface="隶书" pitchFamily="49" charset="-122"/>
              </a:rPr>
              <a:t>	    语句序列</a:t>
            </a:r>
            <a:r>
              <a:rPr lang="en-US" altLang="zh-CN" sz="2400" dirty="0">
                <a:latin typeface="隶书" pitchFamily="49" charset="-122"/>
                <a:ea typeface="隶书" pitchFamily="49" charset="-122"/>
              </a:rPr>
              <a:t>1</a:t>
            </a:r>
          </a:p>
          <a:p>
            <a:pPr>
              <a:defRPr/>
            </a:pPr>
            <a:r>
              <a:rPr lang="en-US" altLang="zh-CN" sz="2400" dirty="0">
                <a:latin typeface="隶书" pitchFamily="49" charset="-122"/>
                <a:ea typeface="隶书" pitchFamily="49" charset="-122"/>
              </a:rPr>
              <a:t>      [ELSE </a:t>
            </a:r>
          </a:p>
          <a:p>
            <a:pPr>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语句序列</a:t>
            </a:r>
            <a:r>
              <a:rPr lang="en-US" altLang="zh-CN" sz="2400" dirty="0">
                <a:latin typeface="隶书" pitchFamily="49" charset="-122"/>
                <a:ea typeface="隶书" pitchFamily="49" charset="-122"/>
              </a:rPr>
              <a:t>2]</a:t>
            </a:r>
          </a:p>
          <a:p>
            <a:pPr>
              <a:defRPr/>
            </a:pPr>
            <a:r>
              <a:rPr lang="en-US" altLang="zh-CN" sz="2400" dirty="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ENDIF</a:t>
            </a:r>
          </a:p>
          <a:p>
            <a:pPr>
              <a:buClr>
                <a:schemeClr val="accent1"/>
              </a:buClr>
              <a:buSzPct val="70000"/>
              <a:buFont typeface="Wingdings" pitchFamily="2" charset="2"/>
              <a:buNone/>
              <a:defRPr/>
            </a:pPr>
            <a:r>
              <a:rPr lang="zh-CN" altLang="en-US" sz="2400" b="1" dirty="0">
                <a:effectLst>
                  <a:outerShdw blurRad="38100" dist="38100" dir="2700000" algn="tl">
                    <a:srgbClr val="C0C0C0"/>
                  </a:outerShdw>
                </a:effectLst>
                <a:latin typeface="隶书" pitchFamily="49" charset="-122"/>
                <a:ea typeface="隶书" pitchFamily="49" charset="-122"/>
              </a:rPr>
              <a:t>功能：</a:t>
            </a:r>
            <a:r>
              <a:rPr lang="zh-CN" altLang="en-US" sz="2400" dirty="0">
                <a:latin typeface="隶书" pitchFamily="49" charset="-122"/>
                <a:ea typeface="隶书" pitchFamily="49" charset="-122"/>
              </a:rPr>
              <a:t>当条件为真时汇编</a:t>
            </a:r>
            <a:r>
              <a:rPr lang="zh-CN" altLang="en-US" sz="2400" dirty="0">
                <a:solidFill>
                  <a:srgbClr val="0000FF"/>
                </a:solidFill>
                <a:latin typeface="隶书" pitchFamily="49" charset="-122"/>
                <a:ea typeface="隶书" pitchFamily="49" charset="-122"/>
              </a:rPr>
              <a:t>语句序列</a:t>
            </a:r>
            <a:r>
              <a:rPr lang="en-US" altLang="zh-CN" sz="2400" dirty="0">
                <a:solidFill>
                  <a:srgbClr val="0000FF"/>
                </a:solidFill>
                <a:latin typeface="隶书" pitchFamily="49" charset="-122"/>
                <a:ea typeface="隶书" pitchFamily="49" charset="-122"/>
              </a:rPr>
              <a:t>1</a:t>
            </a:r>
            <a:r>
              <a:rPr lang="zh-CN" altLang="en-US" sz="2400" dirty="0">
                <a:latin typeface="隶书" pitchFamily="49" charset="-122"/>
                <a:ea typeface="隶书" pitchFamily="49" charset="-122"/>
              </a:rPr>
              <a:t>， 否则汇编</a:t>
            </a:r>
            <a:r>
              <a:rPr lang="zh-CN" altLang="en-US" sz="2400" dirty="0">
                <a:solidFill>
                  <a:srgbClr val="0000FF"/>
                </a:solidFill>
                <a:latin typeface="隶书" pitchFamily="49" charset="-122"/>
                <a:ea typeface="隶书" pitchFamily="49" charset="-122"/>
              </a:rPr>
              <a:t>语句序列</a:t>
            </a:r>
            <a:r>
              <a:rPr lang="en-US" altLang="zh-CN" sz="2400" dirty="0">
                <a:solidFill>
                  <a:srgbClr val="0000FF"/>
                </a:solidFill>
                <a:latin typeface="隶书" pitchFamily="49" charset="-122"/>
                <a:ea typeface="隶书" pitchFamily="49" charset="-122"/>
              </a:rPr>
              <a:t>2</a:t>
            </a:r>
            <a:r>
              <a:rPr lang="zh-CN" altLang="en-US" sz="2400" dirty="0">
                <a:latin typeface="隶书" pitchFamily="49" charset="-122"/>
                <a:ea typeface="隶书" pitchFamily="49" charset="-122"/>
              </a:rPr>
              <a:t>。</a:t>
            </a:r>
          </a:p>
        </p:txBody>
      </p:sp>
    </p:spTree>
  </p:cSld>
  <p:clrMapOvr>
    <a:masterClrMapping/>
  </p:clrMapOvr>
  <p:transition spd="slow">
    <p:randomBa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3442" name="Group 290"/>
          <p:cNvGraphicFramePr>
            <a:graphicFrameLocks noGrp="1"/>
          </p:cNvGraphicFramePr>
          <p:nvPr/>
        </p:nvGraphicFramePr>
        <p:xfrm>
          <a:off x="468313" y="201613"/>
          <a:ext cx="8280400" cy="6410643"/>
        </p:xfrm>
        <a:graphic>
          <a:graphicData uri="http://schemas.openxmlformats.org/drawingml/2006/table">
            <a:tbl>
              <a:tblPr/>
              <a:tblGrid>
                <a:gridCol w="12239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1511300">
                  <a:extLst>
                    <a:ext uri="{9D8B030D-6E8A-4147-A177-3AD203B41FA5}">
                      <a16:colId xmlns:a16="http://schemas.microsoft.com/office/drawing/2014/main" val="20002"/>
                    </a:ext>
                  </a:extLst>
                </a:gridCol>
                <a:gridCol w="2881312">
                  <a:extLst>
                    <a:ext uri="{9D8B030D-6E8A-4147-A177-3AD203B41FA5}">
                      <a16:colId xmlns:a16="http://schemas.microsoft.com/office/drawing/2014/main" val="20003"/>
                    </a:ext>
                  </a:extLst>
                </a:gridCol>
                <a:gridCol w="1655763">
                  <a:extLst>
                    <a:ext uri="{9D8B030D-6E8A-4147-A177-3AD203B41FA5}">
                      <a16:colId xmlns:a16="http://schemas.microsoft.com/office/drawing/2014/main" val="20004"/>
                    </a:ext>
                  </a:extLst>
                </a:gridCol>
              </a:tblGrid>
              <a:tr h="215900">
                <a:tc grid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伪指令语句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格 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outerShdw blurRad="38100" dist="38100" dir="2700000" algn="tl">
                              <a:srgbClr val="C0C0C0"/>
                            </a:outerShdw>
                          </a:effectLst>
                          <a:latin typeface="隶书" pitchFamily="49" charset="-122"/>
                          <a:ea typeface="隶书" pitchFamily="49" charset="-122"/>
                        </a:rPr>
                        <a:t>功 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568325">
                <a:tc rowSpan="2">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是否</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条件语句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表达式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表达式值非</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，条件为真，汇编语句序列</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569913">
                <a:tc vMerge="1">
                  <a:txBody>
                    <a:bodyPr/>
                    <a:lstStyle/>
                    <a:p>
                      <a:endParaRPr lang="zh-CN" altLang="en-US"/>
                    </a:p>
                  </a:txBody>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IFE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表达式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表达式值为</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，条件为真，汇编语句序列</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60363">
                <a:tc rowSpan="2">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扫描</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条件语句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IF1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汇编处于第一次扫描时条件为真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3"/>
                  </a:ext>
                </a:extLst>
              </a:tr>
              <a:tr h="333375">
                <a:tc vMerge="1">
                  <a:txBody>
                    <a:bodyPr/>
                    <a:lstStyle/>
                    <a:p>
                      <a:endParaRPr lang="zh-CN" altLang="en-US"/>
                    </a:p>
                  </a:txBody>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IF2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条件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汇编处于第二次扫描时条件为真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4"/>
                  </a:ext>
                </a:extLst>
              </a:tr>
              <a:tr h="568325">
                <a:tc rowSpan="2">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符号定义</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条件语句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IFDEF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IFDEF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符号</a:t>
                      </a:r>
                    </a:p>
                    <a:p>
                      <a:pPr marL="0" marR="0" lvl="0" indent="0" algn="l" defTabSz="914400" rtl="0" eaLnBrk="1" fontAlgn="base" latinLnBrk="0" hangingPunct="1">
                        <a:lnSpc>
                          <a:spcPct val="85000"/>
                        </a:lnSpc>
                        <a:spcBef>
                          <a:spcPct val="0"/>
                        </a:spcBef>
                        <a:spcAft>
                          <a:spcPct val="0"/>
                        </a:spcAft>
                        <a:buClr>
                          <a:schemeClr val="tx2"/>
                        </a:buClr>
                        <a:buSzTx/>
                        <a:buFontTx/>
                        <a:buNone/>
                        <a:tabLst/>
                      </a:pPr>
                      <a:endParaRPr kumimoji="0" lang="en-US" altLang="zh-CN"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符号已被定义或已由</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EXTRN</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伪指令说明，条件为真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5"/>
                  </a:ext>
                </a:extLst>
              </a:tr>
              <a:tr h="455613">
                <a:tc vMerge="1">
                  <a:txBody>
                    <a:bodyPr/>
                    <a:lstStyle/>
                    <a:p>
                      <a:endParaRPr lang="zh-CN" altLang="en-US"/>
                    </a:p>
                  </a:txBody>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IFNDEF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IFNDEF </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符号未被定义或未由</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EXTRN</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伪指令说明，条件为真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6"/>
                  </a:ext>
                </a:extLst>
              </a:tr>
              <a:tr h="279400">
                <a:tc rowSpan="2">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空否</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条件语句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IFB〈</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参数</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参数为空格，条件为真。尖括号不能省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7"/>
                  </a:ext>
                </a:extLst>
              </a:tr>
              <a:tr h="569913">
                <a:tc vMerge="1">
                  <a:txBody>
                    <a:bodyPr/>
                    <a:lstStyle/>
                    <a:p>
                      <a:endParaRPr lang="zh-CN" altLang="en-US"/>
                    </a:p>
                  </a:txBody>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IFNB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IFNB〈</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参数</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参数不为空格，条件为真。尖括号不能省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8"/>
                  </a:ext>
                </a:extLst>
              </a:tr>
              <a:tr h="568325">
                <a:tc rowSpan="2">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字符串比较</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条件语句</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IFIDN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IFIDN〈</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字符串</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字符串</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两字符串相同，条件为真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just" defTabSz="914400" rtl="0" eaLnBrk="1" fontAlgn="base" latinLnBrk="0" hangingPunct="1">
                        <a:lnSpc>
                          <a:spcPct val="85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这两条语句只能在宏定义中使用，用于检查传送给两个参数的实参是否相同</a:t>
                      </a:r>
                      <a:r>
                        <a:rPr kumimoji="0" lang="zh-CN" altLang="en-US" sz="2000" b="0" i="0" u="none" strike="noStrike" cap="none" normalizeH="0" baseline="0" smtClean="0">
                          <a:ln>
                            <a:noFill/>
                          </a:ln>
                          <a:solidFill>
                            <a:schemeClr val="tx1"/>
                          </a:solidFill>
                          <a:effectLst/>
                          <a:latin typeface="Arial"/>
                          <a:ea typeface="隶书" pitchFamily="49" charset="-122"/>
                        </a:rPr>
                        <a:t> </a:t>
                      </a:r>
                      <a:endParaRPr kumimoji="0" lang="zh-CN" altLang="en-US" sz="20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69913">
                <a:tc vMerge="1">
                  <a:txBody>
                    <a:bodyPr/>
                    <a:lstStyle/>
                    <a:p>
                      <a:endParaRPr lang="zh-CN" altLang="en-US"/>
                    </a:p>
                  </a:txBody>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IFIDF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IFIDF〈</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字符串</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字符串</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两字符串不同，条件为真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1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ChangeArrowheads="1"/>
          </p:cNvSpPr>
          <p:nvPr/>
        </p:nvSpPr>
        <p:spPr bwMode="auto">
          <a:xfrm>
            <a:off x="468313" y="157163"/>
            <a:ext cx="7772400" cy="534987"/>
          </a:xfrm>
          <a:prstGeom prst="rect">
            <a:avLst/>
          </a:prstGeom>
          <a:noFill/>
          <a:ln w="9525">
            <a:noFill/>
            <a:miter lim="800000"/>
            <a:headEnd/>
            <a:tailEnd/>
          </a:ln>
          <a:effectLst/>
        </p:spPr>
        <p:txBody>
          <a:bodyPr lIns="92075" tIns="46038" rIns="92075" bIns="46038" anchor="ctr"/>
          <a:lstStyle/>
          <a:p>
            <a:pPr marL="571500" indent="-571500">
              <a:buFont typeface="Wingdings" panose="05000000000000000000" pitchFamily="2" charset="2"/>
              <a:buChar char="Ø"/>
              <a:defRPr/>
            </a:pPr>
            <a:r>
              <a:rPr lang="zh-CN" altLang="en-US"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宏指令</a:t>
            </a:r>
            <a:r>
              <a:rPr lang="zh-CN" altLang="en-US" sz="36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语句</a:t>
            </a:r>
          </a:p>
        </p:txBody>
      </p:sp>
      <p:sp>
        <p:nvSpPr>
          <p:cNvPr id="441348" name="Rectangle 4"/>
          <p:cNvSpPr>
            <a:spLocks noChangeArrowheads="1"/>
          </p:cNvSpPr>
          <p:nvPr/>
        </p:nvSpPr>
        <p:spPr bwMode="auto">
          <a:xfrm>
            <a:off x="323850" y="774700"/>
            <a:ext cx="8351838" cy="5410712"/>
          </a:xfrm>
          <a:prstGeom prst="rect">
            <a:avLst/>
          </a:prstGeom>
          <a:noFill/>
          <a:ln w="9525">
            <a:noFill/>
            <a:miter lim="800000"/>
            <a:headEnd/>
            <a:tailEnd/>
          </a:ln>
          <a:effectLst/>
        </p:spPr>
        <p:txBody>
          <a:bodyPr>
            <a:spAutoFit/>
          </a:bodyPr>
          <a:lstStyle/>
          <a:p>
            <a:pPr>
              <a:lnSpc>
                <a:spcPct val="90000"/>
              </a:lnSpc>
              <a:defRPr/>
            </a:pPr>
            <a:r>
              <a:rPr lang="zh-CN" altLang="en-US" sz="2400" dirty="0" smtClean="0">
                <a:latin typeface="隶书" pitchFamily="49" charset="-122"/>
                <a:ea typeface="隶书" pitchFamily="49" charset="-122"/>
              </a:rPr>
              <a:t>    宏指令语句代表一个指令序列：利用汇编语言的</a:t>
            </a:r>
            <a:r>
              <a:rPr lang="zh-CN" altLang="en-US" sz="2400" dirty="0">
                <a:latin typeface="隶书" pitchFamily="49" charset="-122"/>
                <a:ea typeface="隶书" pitchFamily="49" charset="-122"/>
              </a:rPr>
              <a:t>指令</a:t>
            </a:r>
            <a:r>
              <a:rPr lang="en-US" altLang="zh-CN" sz="2400" dirty="0">
                <a:latin typeface="隶书" pitchFamily="49" charset="-122"/>
                <a:ea typeface="隶书" pitchFamily="49" charset="-122"/>
              </a:rPr>
              <a:t>(</a:t>
            </a:r>
            <a:r>
              <a:rPr lang="zh-CN" altLang="en-US" sz="2400" dirty="0" smtClean="0">
                <a:latin typeface="隶书" pitchFamily="49" charset="-122"/>
                <a:ea typeface="隶书" pitchFamily="49" charset="-122"/>
              </a:rPr>
              <a:t>助记符和</a:t>
            </a:r>
            <a:r>
              <a:rPr lang="zh-CN" altLang="en-US" sz="2400" dirty="0">
                <a:latin typeface="隶书" pitchFamily="49" charset="-122"/>
                <a:ea typeface="隶书" pitchFamily="49" charset="-122"/>
              </a:rPr>
              <a:t>伪指令</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完成</a:t>
            </a:r>
            <a:r>
              <a:rPr lang="zh-CN" altLang="en-US" sz="2400" dirty="0" smtClean="0">
                <a:solidFill>
                  <a:srgbClr val="0000FF"/>
                </a:solidFill>
                <a:latin typeface="隶书" pitchFamily="49" charset="-122"/>
                <a:ea typeface="隶书" pitchFamily="49" charset="-122"/>
              </a:rPr>
              <a:t>新</a:t>
            </a:r>
            <a:r>
              <a:rPr lang="zh-CN" altLang="en-US" sz="2400" dirty="0">
                <a:solidFill>
                  <a:srgbClr val="0000FF"/>
                </a:solidFill>
                <a:latin typeface="隶书" pitchFamily="49" charset="-122"/>
                <a:ea typeface="隶书" pitchFamily="49" charset="-122"/>
              </a:rPr>
              <a:t>的功能</a:t>
            </a:r>
            <a:r>
              <a:rPr lang="zh-CN" altLang="en-US" sz="2400" dirty="0">
                <a:latin typeface="隶书" pitchFamily="49" charset="-122"/>
                <a:ea typeface="隶书" pitchFamily="49" charset="-122"/>
              </a:rPr>
              <a:t>或</a:t>
            </a:r>
            <a:r>
              <a:rPr lang="zh-CN" altLang="en-US" sz="2400" dirty="0">
                <a:solidFill>
                  <a:srgbClr val="0000FF"/>
                </a:solidFill>
                <a:latin typeface="隶书" pitchFamily="49" charset="-122"/>
                <a:ea typeface="隶书" pitchFamily="49" charset="-122"/>
              </a:rPr>
              <a:t>更强的指令</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90000"/>
              </a:lnSpc>
              <a:defRPr/>
            </a:pPr>
            <a:r>
              <a:rPr lang="zh-CN" altLang="en-US" sz="2400" dirty="0" smtClean="0">
                <a:latin typeface="隶书" pitchFamily="49" charset="-122"/>
                <a:ea typeface="隶书" pitchFamily="49" charset="-122"/>
              </a:rPr>
              <a:t>    利用宏指令可以加快</a:t>
            </a:r>
            <a:r>
              <a:rPr lang="zh-CN" altLang="en-US" sz="2400" dirty="0">
                <a:latin typeface="隶书" pitchFamily="49" charset="-122"/>
                <a:ea typeface="隶书" pitchFamily="49" charset="-122"/>
              </a:rPr>
              <a:t>程序的</a:t>
            </a:r>
            <a:r>
              <a:rPr lang="zh-CN" altLang="en-US" sz="2400" dirty="0" smtClean="0">
                <a:latin typeface="隶书" pitchFamily="49" charset="-122"/>
                <a:ea typeface="隶书" pitchFamily="49" charset="-122"/>
              </a:rPr>
              <a:t>编写，有利于建立程序</a:t>
            </a:r>
            <a:r>
              <a:rPr lang="zh-CN" altLang="en-US" sz="2400" dirty="0">
                <a:latin typeface="隶书" pitchFamily="49" charset="-122"/>
                <a:ea typeface="隶书" pitchFamily="49" charset="-122"/>
              </a:rPr>
              <a:t>结构，</a:t>
            </a:r>
            <a:r>
              <a:rPr lang="zh-CN" altLang="en-US" sz="2400" dirty="0" smtClean="0">
                <a:latin typeface="隶书" pitchFamily="49" charset="-122"/>
                <a:ea typeface="隶书" pitchFamily="49" charset="-122"/>
              </a:rPr>
              <a:t>增强可读性，便于修改调试，提高程序运行速度和移植性。</a:t>
            </a:r>
            <a:endParaRPr lang="en-US" altLang="zh-CN" sz="2400" dirty="0" smtClean="0">
              <a:latin typeface="隶书" pitchFamily="49" charset="-122"/>
              <a:ea typeface="隶书" pitchFamily="49" charset="-122"/>
            </a:endParaRPr>
          </a:p>
          <a:p>
            <a:pPr>
              <a:lnSpc>
                <a:spcPct val="90000"/>
              </a:lnSpc>
              <a:defRPr/>
            </a:pPr>
            <a:endParaRPr lang="zh-CN" altLang="en-US" sz="2400" dirty="0">
              <a:latin typeface="隶书" pitchFamily="49" charset="-122"/>
              <a:ea typeface="隶书" pitchFamily="49" charset="-122"/>
            </a:endParaRPr>
          </a:p>
          <a:p>
            <a:pPr>
              <a:lnSpc>
                <a:spcPct val="90000"/>
              </a:lnSpc>
              <a:buClr>
                <a:schemeClr val="accent1"/>
              </a:buClr>
              <a:buSzPct val="85000"/>
              <a:buFont typeface="Wingdings" pitchFamily="2" charset="2"/>
              <a:buNone/>
              <a:defRPr/>
            </a:pPr>
            <a:r>
              <a:rPr lang="zh-CN" altLang="en-US" sz="2400" b="1" u="sng" dirty="0">
                <a:effectLst>
                  <a:outerShdw blurRad="38100" dist="38100" dir="2700000" algn="tl">
                    <a:srgbClr val="C0C0C0"/>
                  </a:outerShdw>
                </a:effectLst>
                <a:latin typeface="隶书" pitchFamily="49" charset="-122"/>
                <a:ea typeface="隶书" pitchFamily="49" charset="-122"/>
              </a:rPr>
              <a:t>宏定义伪指令 </a:t>
            </a:r>
            <a:r>
              <a:rPr lang="en-US" altLang="zh-CN" sz="2400" b="1" u="sng" dirty="0">
                <a:effectLst>
                  <a:outerShdw blurRad="38100" dist="38100" dir="2700000" algn="tl">
                    <a:srgbClr val="C0C0C0"/>
                  </a:outerShdw>
                </a:effectLst>
                <a:latin typeface="隶书" pitchFamily="49" charset="-122"/>
                <a:ea typeface="隶书" pitchFamily="49" charset="-122"/>
              </a:rPr>
              <a:t>(MACRO/ENDM)</a:t>
            </a:r>
          </a:p>
          <a:p>
            <a:pPr>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zh-CN" altLang="en-US" sz="2400" dirty="0">
                <a:latin typeface="隶书" pitchFamily="49" charset="-122"/>
                <a:ea typeface="隶书" pitchFamily="49" charset="-122"/>
              </a:rPr>
              <a:t>宏名 </a:t>
            </a:r>
            <a:r>
              <a:rPr lang="en-US" altLang="zh-CN" sz="2400" b="1" dirty="0">
                <a:effectLst>
                  <a:outerShdw blurRad="38100" dist="38100" dir="2700000" algn="tl">
                    <a:srgbClr val="C0C0C0"/>
                  </a:outerShdw>
                </a:effectLst>
                <a:latin typeface="隶书" pitchFamily="49" charset="-122"/>
                <a:ea typeface="隶书" pitchFamily="49" charset="-122"/>
              </a:rPr>
              <a:t>MACRO </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形式参数表</a:t>
            </a:r>
            <a:r>
              <a:rPr lang="en-US" altLang="zh-CN" sz="2400" dirty="0">
                <a:latin typeface="隶书" pitchFamily="49" charset="-122"/>
                <a:ea typeface="隶书" pitchFamily="49" charset="-122"/>
              </a:rPr>
              <a:t>]</a:t>
            </a:r>
          </a:p>
          <a:p>
            <a:pPr>
              <a:lnSpc>
                <a:spcPct val="90000"/>
              </a:lnSpc>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；宏体</a:t>
            </a:r>
          </a:p>
          <a:p>
            <a:pPr>
              <a:lnSpc>
                <a:spcPct val="90000"/>
              </a:lnSpc>
              <a:defRPr/>
            </a:pPr>
            <a:r>
              <a:rPr lang="zh-CN" altLang="en-US" sz="2400" dirty="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ENDM </a:t>
            </a: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；宏定义</a:t>
            </a:r>
            <a:r>
              <a:rPr lang="zh-CN" altLang="en-US" sz="2400" dirty="0" smtClean="0">
                <a:latin typeface="隶书" pitchFamily="49" charset="-122"/>
                <a:ea typeface="隶书" pitchFamily="49" charset="-122"/>
              </a:rPr>
              <a:t>结束</a:t>
            </a:r>
            <a:endParaRPr lang="en-US" altLang="zh-CN" sz="2400" dirty="0" smtClean="0">
              <a:latin typeface="隶书" pitchFamily="49" charset="-122"/>
              <a:ea typeface="隶书" pitchFamily="49" charset="-122"/>
            </a:endParaRPr>
          </a:p>
          <a:p>
            <a:pPr>
              <a:lnSpc>
                <a:spcPct val="90000"/>
              </a:lnSpc>
              <a:defRPr/>
            </a:pPr>
            <a:endParaRPr lang="zh-CN" altLang="en-US" sz="2400" dirty="0">
              <a:latin typeface="隶书" pitchFamily="49" charset="-122"/>
              <a:ea typeface="隶书" pitchFamily="49" charset="-122"/>
            </a:endParaRPr>
          </a:p>
          <a:p>
            <a:pPr>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说明</a:t>
            </a:r>
            <a:r>
              <a:rPr lang="zh-CN" altLang="en-US" sz="2400" b="1" dirty="0" smtClean="0">
                <a:effectLst>
                  <a:outerShdw blurRad="38100" dist="38100" dir="2700000" algn="tl">
                    <a:srgbClr val="C0C0C0"/>
                  </a:outerShdw>
                </a:effectLst>
                <a:latin typeface="隶书" pitchFamily="49" charset="-122"/>
                <a:ea typeface="隶书" pitchFamily="49" charset="-122"/>
              </a:rPr>
              <a:t>：</a:t>
            </a:r>
            <a:endParaRPr lang="en-US" altLang="zh-CN" sz="2400" b="1" dirty="0" smtClean="0">
              <a:effectLst>
                <a:outerShdw blurRad="38100" dist="38100" dir="2700000" algn="tl">
                  <a:srgbClr val="C0C0C0"/>
                </a:outerShdw>
              </a:effectLst>
              <a:latin typeface="隶书" pitchFamily="49" charset="-122"/>
              <a:ea typeface="隶书" pitchFamily="49" charset="-122"/>
            </a:endParaRPr>
          </a:p>
          <a:p>
            <a:pPr marL="357188" indent="-357188">
              <a:lnSpc>
                <a:spcPct val="90000"/>
              </a:lnSpc>
              <a:defRPr/>
            </a:pPr>
            <a:r>
              <a:rPr lang="zh-CN" altLang="en-US" sz="2400" dirty="0" smtClean="0">
                <a:latin typeface="隶书" pitchFamily="49" charset="-122"/>
                <a:ea typeface="隶书" pitchFamily="49" charset="-122"/>
              </a:rPr>
              <a:t>①</a:t>
            </a:r>
            <a:r>
              <a:rPr lang="zh-CN" altLang="en-US" sz="2400" dirty="0">
                <a:latin typeface="隶书" pitchFamily="49" charset="-122"/>
                <a:ea typeface="隶书" pitchFamily="49" charset="-122"/>
              </a:rPr>
              <a:t>宏</a:t>
            </a:r>
            <a:r>
              <a:rPr lang="zh-CN" altLang="en-US" sz="2400" dirty="0" smtClean="0">
                <a:latin typeface="隶书" pitchFamily="49" charset="-122"/>
                <a:ea typeface="隶书" pitchFamily="49" charset="-122"/>
              </a:rPr>
              <a:t>名是</a:t>
            </a:r>
            <a:r>
              <a:rPr lang="zh-CN" altLang="en-US" sz="2400" dirty="0">
                <a:latin typeface="隶书" pitchFamily="49" charset="-122"/>
                <a:ea typeface="隶书" pitchFamily="49" charset="-122"/>
              </a:rPr>
              <a:t>唯一的</a:t>
            </a:r>
            <a:r>
              <a:rPr lang="zh-CN" altLang="en-US" sz="2400" dirty="0" smtClean="0">
                <a:latin typeface="隶书" pitchFamily="49" charset="-122"/>
                <a:ea typeface="隶书" pitchFamily="49" charset="-122"/>
              </a:rPr>
              <a:t>，源程序中可通过宏名多次</a:t>
            </a:r>
            <a:r>
              <a:rPr lang="zh-CN" altLang="en-US" sz="2400" dirty="0">
                <a:latin typeface="隶书" pitchFamily="49" charset="-122"/>
                <a:ea typeface="隶书" pitchFamily="49" charset="-122"/>
              </a:rPr>
              <a:t>调用宏。</a:t>
            </a:r>
          </a:p>
          <a:p>
            <a:pPr marL="357188" indent="-357188">
              <a:lnSpc>
                <a:spcPct val="90000"/>
              </a:lnSpc>
              <a:defRPr/>
            </a:pPr>
            <a:r>
              <a:rPr lang="zh-CN" altLang="en-US" sz="2400" dirty="0" smtClean="0">
                <a:latin typeface="隶书" pitchFamily="49" charset="-122"/>
                <a:ea typeface="隶书" pitchFamily="49" charset="-122"/>
              </a:rPr>
              <a:t>②形参表</a:t>
            </a:r>
            <a:r>
              <a:rPr lang="zh-CN" altLang="en-US" sz="2400" dirty="0">
                <a:latin typeface="隶书" pitchFamily="49" charset="-122"/>
                <a:ea typeface="隶书" pitchFamily="49" charset="-122"/>
              </a:rPr>
              <a:t>用逗号</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空格或</a:t>
            </a:r>
            <a:r>
              <a:rPr lang="zh-CN" altLang="en-US" sz="2400" dirty="0">
                <a:latin typeface="隶书" pitchFamily="49" charset="-122"/>
                <a:ea typeface="隶书" pitchFamily="49" charset="-122"/>
              </a:rPr>
              <a:t>制表符</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隔</a:t>
            </a:r>
            <a:r>
              <a:rPr lang="zh-CN" altLang="en-US" sz="2400" dirty="0">
                <a:latin typeface="隶书" pitchFamily="49" charset="-122"/>
                <a:ea typeface="隶书" pitchFamily="49" charset="-122"/>
              </a:rPr>
              <a:t>成一个或多个</a:t>
            </a:r>
            <a:r>
              <a:rPr lang="zh-CN" altLang="en-US" sz="2400" dirty="0" smtClean="0">
                <a:latin typeface="隶书" pitchFamily="49" charset="-122"/>
                <a:ea typeface="隶书" pitchFamily="49" charset="-122"/>
              </a:rPr>
              <a:t>形参。调用</a:t>
            </a:r>
            <a:r>
              <a:rPr lang="zh-CN" altLang="en-US" sz="2400" dirty="0">
                <a:latin typeface="隶书" pitchFamily="49" charset="-122"/>
                <a:ea typeface="隶书" pitchFamily="49" charset="-122"/>
              </a:rPr>
              <a:t>宏时</a:t>
            </a:r>
            <a:r>
              <a:rPr lang="zh-CN" altLang="en-US" sz="2400" dirty="0" smtClean="0">
                <a:latin typeface="隶书" pitchFamily="49" charset="-122"/>
                <a:ea typeface="隶书" pitchFamily="49" charset="-122"/>
              </a:rPr>
              <a:t>，用</a:t>
            </a:r>
            <a:r>
              <a:rPr lang="zh-CN" altLang="en-US" sz="2400" dirty="0">
                <a:latin typeface="隶书" pitchFamily="49" charset="-122"/>
                <a:ea typeface="隶书" pitchFamily="49" charset="-122"/>
              </a:rPr>
              <a:t>对应的</a:t>
            </a:r>
            <a:r>
              <a:rPr lang="zh-CN" altLang="en-US" sz="2400" dirty="0" smtClean="0">
                <a:latin typeface="隶书" pitchFamily="49" charset="-122"/>
                <a:ea typeface="隶书" pitchFamily="49" charset="-122"/>
              </a:rPr>
              <a:t>实参取代，实现</a:t>
            </a:r>
            <a:r>
              <a:rPr lang="zh-CN" altLang="en-US" sz="2400" dirty="0">
                <a:latin typeface="隶书" pitchFamily="49" charset="-122"/>
                <a:ea typeface="隶书" pitchFamily="49" charset="-122"/>
              </a:rPr>
              <a:t>向宏中传递信息。</a:t>
            </a:r>
          </a:p>
          <a:p>
            <a:pPr marL="357188" indent="-357188">
              <a:lnSpc>
                <a:spcPct val="90000"/>
              </a:lnSpc>
              <a:defRPr/>
            </a:pPr>
            <a:r>
              <a:rPr lang="zh-CN" altLang="en-US" sz="2400" dirty="0" smtClean="0">
                <a:latin typeface="隶书" pitchFamily="49" charset="-122"/>
                <a:ea typeface="隶书" pitchFamily="49" charset="-122"/>
              </a:rPr>
              <a:t>③</a:t>
            </a:r>
            <a:r>
              <a:rPr lang="zh-CN" altLang="en-US" sz="2400" dirty="0">
                <a:latin typeface="隶书" pitchFamily="49" charset="-122"/>
                <a:ea typeface="隶书" pitchFamily="49" charset="-122"/>
              </a:rPr>
              <a:t>宏体可以是汇编语言所允许的任意指令和伪指令语句序列</a:t>
            </a:r>
            <a:r>
              <a:rPr lang="zh-CN" altLang="en-US" sz="2400" dirty="0" smtClean="0">
                <a:latin typeface="隶书" pitchFamily="49" charset="-122"/>
                <a:ea typeface="隶书" pitchFamily="49" charset="-122"/>
              </a:rPr>
              <a:t>，其决定宏</a:t>
            </a:r>
            <a:r>
              <a:rPr lang="zh-CN" altLang="en-US" sz="2400" dirty="0">
                <a:latin typeface="隶书" pitchFamily="49" charset="-122"/>
                <a:ea typeface="隶书" pitchFamily="49" charset="-122"/>
              </a:rPr>
              <a:t>的功能。宏可以嵌套。</a:t>
            </a:r>
          </a:p>
        </p:txBody>
      </p:sp>
    </p:spTree>
  </p:cSld>
  <p:clrMapOvr>
    <a:masterClrMapping/>
  </p:clrMapOvr>
  <p:transition spd="slow">
    <p:randomBa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ChangeArrowheads="1"/>
          </p:cNvSpPr>
          <p:nvPr/>
        </p:nvSpPr>
        <p:spPr bwMode="auto">
          <a:xfrm>
            <a:off x="323850" y="188913"/>
            <a:ext cx="8351838" cy="6407908"/>
          </a:xfrm>
          <a:prstGeom prst="rect">
            <a:avLst/>
          </a:prstGeom>
          <a:noFill/>
          <a:ln w="9525">
            <a:noFill/>
            <a:miter lim="800000"/>
            <a:headEnd/>
            <a:tailEnd/>
          </a:ln>
          <a:effectLst/>
        </p:spPr>
        <p:txBody>
          <a:bodyPr>
            <a:spAutoFit/>
          </a:bodyPr>
          <a:lstStyle/>
          <a:p>
            <a:pPr marL="271463" indent="-271463">
              <a:lnSpc>
                <a:spcPct val="90000"/>
              </a:lnSpc>
              <a:buClr>
                <a:schemeClr val="accent1"/>
              </a:buClr>
              <a:buSzPct val="85000"/>
              <a:buFont typeface="Wingdings" pitchFamily="2" charset="2"/>
              <a:buNone/>
              <a:defRPr/>
            </a:pPr>
            <a:r>
              <a:rPr lang="zh-CN" altLang="en-US" sz="2400" b="1" u="sng" dirty="0">
                <a:effectLst>
                  <a:outerShdw blurRad="38100" dist="38100" dir="2700000" algn="tl">
                    <a:srgbClr val="C0C0C0"/>
                  </a:outerShdw>
                </a:effectLst>
                <a:latin typeface="隶书" pitchFamily="49" charset="-122"/>
                <a:ea typeface="隶书" pitchFamily="49" charset="-122"/>
              </a:rPr>
              <a:t>取消宏伪指令 </a:t>
            </a:r>
            <a:r>
              <a:rPr lang="en-US" altLang="zh-CN" sz="2400" b="1" u="sng" dirty="0">
                <a:effectLst>
                  <a:outerShdw blurRad="38100" dist="38100" dir="2700000" algn="tl">
                    <a:srgbClr val="C0C0C0"/>
                  </a:outerShdw>
                </a:effectLst>
                <a:latin typeface="隶书" pitchFamily="49" charset="-122"/>
                <a:ea typeface="隶书" pitchFamily="49" charset="-122"/>
              </a:rPr>
              <a:t>(PURGE)</a:t>
            </a:r>
          </a:p>
          <a:p>
            <a:pPr marL="271463" indent="-271463">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PURGE </a:t>
            </a:r>
            <a:r>
              <a:rPr lang="zh-CN" altLang="en-US" sz="2400" dirty="0">
                <a:latin typeface="隶书" pitchFamily="49" charset="-122"/>
                <a:ea typeface="隶书" pitchFamily="49" charset="-122"/>
              </a:rPr>
              <a:t>宏名，</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宏名， </a:t>
            </a:r>
            <a:r>
              <a:rPr lang="en-US" altLang="zh-CN" dirty="0">
                <a:latin typeface="Arial"/>
                <a:ea typeface="宋体" pitchFamily="2" charset="-122"/>
              </a:rPr>
              <a:t>…</a:t>
            </a:r>
            <a:r>
              <a:rPr lang="en-US" altLang="zh-CN" sz="2400" dirty="0">
                <a:latin typeface="隶书" pitchFamily="49" charset="-122"/>
                <a:ea typeface="隶书" pitchFamily="49" charset="-122"/>
              </a:rPr>
              <a:t>]</a:t>
            </a:r>
          </a:p>
          <a:p>
            <a:pPr marL="271463" indent="-271463">
              <a:lnSpc>
                <a:spcPct val="90000"/>
              </a:lnSpc>
              <a:defRPr/>
            </a:pPr>
            <a:r>
              <a:rPr lang="en-US" altLang="zh-CN" sz="2400" b="1" dirty="0">
                <a:effectLst>
                  <a:outerShdw blurRad="38100" dist="38100" dir="2700000" algn="tl">
                    <a:srgbClr val="C0C0C0"/>
                  </a:outerShdw>
                </a:effectLst>
                <a:latin typeface="隶书" pitchFamily="49" charset="-122"/>
                <a:ea typeface="隶书" pitchFamily="49" charset="-122"/>
              </a:rPr>
              <a:t>    </a:t>
            </a:r>
            <a:r>
              <a:rPr lang="zh-CN" altLang="en-US" sz="2400" dirty="0">
                <a:latin typeface="隶书" pitchFamily="49" charset="-122"/>
                <a:ea typeface="隶书" pitchFamily="49" charset="-122"/>
              </a:rPr>
              <a:t>用于注销宏定义。</a:t>
            </a:r>
          </a:p>
          <a:p>
            <a:pPr marL="271463" indent="-271463">
              <a:lnSpc>
                <a:spcPct val="90000"/>
              </a:lnSpc>
              <a:buClr>
                <a:schemeClr val="accent1"/>
              </a:buClr>
              <a:buSzPct val="85000"/>
              <a:buFont typeface="Wingdings" pitchFamily="2" charset="2"/>
              <a:buNone/>
              <a:defRPr/>
            </a:pPr>
            <a:endParaRPr lang="en-US" altLang="zh-CN" sz="2400" b="1" u="sng" dirty="0" smtClean="0">
              <a:effectLst>
                <a:outerShdw blurRad="38100" dist="38100" dir="2700000" algn="tl">
                  <a:srgbClr val="C0C0C0"/>
                </a:outerShdw>
              </a:effectLst>
              <a:latin typeface="隶书" pitchFamily="49" charset="-122"/>
              <a:ea typeface="隶书" pitchFamily="49" charset="-122"/>
            </a:endParaRPr>
          </a:p>
          <a:p>
            <a:pPr marL="271463" indent="-271463">
              <a:lnSpc>
                <a:spcPct val="90000"/>
              </a:lnSpc>
              <a:buClr>
                <a:schemeClr val="accent1"/>
              </a:buClr>
              <a:buSzPct val="85000"/>
              <a:buFont typeface="Wingdings" pitchFamily="2" charset="2"/>
              <a:buNone/>
              <a:defRPr/>
            </a:pPr>
            <a:r>
              <a:rPr lang="zh-CN" altLang="en-US" sz="2400" b="1" u="sng" dirty="0" smtClean="0">
                <a:effectLst>
                  <a:outerShdw blurRad="38100" dist="38100" dir="2700000" algn="tl">
                    <a:srgbClr val="C0C0C0"/>
                  </a:outerShdw>
                </a:effectLst>
                <a:latin typeface="隶书" pitchFamily="49" charset="-122"/>
                <a:ea typeface="隶书" pitchFamily="49" charset="-122"/>
              </a:rPr>
              <a:t>重复</a:t>
            </a:r>
            <a:r>
              <a:rPr lang="zh-CN" altLang="en-US" sz="2400" b="1" u="sng" dirty="0">
                <a:effectLst>
                  <a:outerShdw blurRad="38100" dist="38100" dir="2700000" algn="tl">
                    <a:srgbClr val="C0C0C0"/>
                  </a:outerShdw>
                </a:effectLst>
                <a:latin typeface="隶书" pitchFamily="49" charset="-122"/>
                <a:ea typeface="隶书" pitchFamily="49" charset="-122"/>
              </a:rPr>
              <a:t>宏伪指令 </a:t>
            </a:r>
            <a:r>
              <a:rPr lang="en-US" altLang="zh-CN" sz="2400" b="1" u="sng" dirty="0">
                <a:effectLst>
                  <a:outerShdw blurRad="38100" dist="38100" dir="2700000" algn="tl">
                    <a:srgbClr val="C0C0C0"/>
                  </a:outerShdw>
                </a:effectLst>
                <a:latin typeface="隶书" pitchFamily="49" charset="-122"/>
                <a:ea typeface="隶书" pitchFamily="49" charset="-122"/>
              </a:rPr>
              <a:t>(REPT/ENDM)</a:t>
            </a:r>
          </a:p>
          <a:p>
            <a:pPr marL="271463" indent="-271463">
              <a:lnSpc>
                <a:spcPct val="90000"/>
              </a:lnSpc>
              <a:defRPr/>
            </a:pPr>
            <a:r>
              <a:rPr lang="zh-CN" altLang="en-US" sz="2400" b="1" dirty="0">
                <a:effectLst>
                  <a:outerShdw blurRad="38100" dist="38100" dir="2700000" algn="tl">
                    <a:srgbClr val="C0C0C0"/>
                  </a:outerShdw>
                </a:effectLst>
                <a:latin typeface="隶书" pitchFamily="49" charset="-122"/>
                <a:ea typeface="隶书" pitchFamily="49" charset="-122"/>
              </a:rPr>
              <a:t>格式：</a:t>
            </a:r>
            <a:r>
              <a:rPr lang="en-US" altLang="zh-CN" sz="2400" b="1" dirty="0">
                <a:effectLst>
                  <a:outerShdw blurRad="38100" dist="38100" dir="2700000" algn="tl">
                    <a:srgbClr val="C0C0C0"/>
                  </a:outerShdw>
                </a:effectLst>
                <a:latin typeface="隶书" pitchFamily="49" charset="-122"/>
                <a:ea typeface="隶书" pitchFamily="49" charset="-122"/>
              </a:rPr>
              <a:t>REPT </a:t>
            </a:r>
            <a:r>
              <a:rPr lang="zh-CN" altLang="en-US" sz="2400" dirty="0">
                <a:latin typeface="隶书" pitchFamily="49" charset="-122"/>
                <a:ea typeface="隶书" pitchFamily="49" charset="-122"/>
              </a:rPr>
              <a:t>表达式</a:t>
            </a:r>
          </a:p>
          <a:p>
            <a:pPr marL="271463" indent="-271463">
              <a:lnSpc>
                <a:spcPct val="90000"/>
              </a:lnSpc>
              <a:defRPr/>
            </a:pPr>
            <a:r>
              <a:rPr lang="zh-CN" altLang="en-US" sz="2400" dirty="0">
                <a:latin typeface="隶书" pitchFamily="49" charset="-122"/>
                <a:ea typeface="隶书" pitchFamily="49" charset="-122"/>
              </a:rPr>
              <a:t>           ；宏体</a:t>
            </a:r>
          </a:p>
          <a:p>
            <a:pPr marL="271463" indent="-271463">
              <a:lnSpc>
                <a:spcPct val="90000"/>
              </a:lnSpc>
              <a:defRPr/>
            </a:pPr>
            <a:r>
              <a:rPr lang="zh-CN" altLang="en-US" sz="2400" dirty="0">
                <a:latin typeface="隶书" pitchFamily="49" charset="-122"/>
                <a:ea typeface="隶书" pitchFamily="49" charset="-122"/>
              </a:rPr>
              <a:t>      </a:t>
            </a:r>
            <a:r>
              <a:rPr lang="en-US" altLang="zh-CN" sz="2400" b="1" dirty="0">
                <a:effectLst>
                  <a:outerShdw blurRad="38100" dist="38100" dir="2700000" algn="tl">
                    <a:srgbClr val="C0C0C0"/>
                  </a:outerShdw>
                </a:effectLst>
                <a:latin typeface="隶书" pitchFamily="49" charset="-122"/>
                <a:ea typeface="隶书" pitchFamily="49" charset="-122"/>
              </a:rPr>
              <a:t>ENDM</a:t>
            </a:r>
          </a:p>
          <a:p>
            <a:pPr marL="271463" indent="-271463">
              <a:lnSpc>
                <a:spcPct val="90000"/>
              </a:lnSpc>
              <a:defRPr/>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由表达式决定宏体语句执行的次数。</a:t>
            </a:r>
          </a:p>
          <a:p>
            <a:pPr marL="271463" indent="-271463">
              <a:lnSpc>
                <a:spcPct val="90000"/>
              </a:lnSpc>
              <a:defRPr/>
            </a:pPr>
            <a:endParaRPr lang="zh-CN" altLang="en-US" sz="2400" dirty="0">
              <a:ea typeface="隶书" pitchFamily="49" charset="-122"/>
            </a:endParaRPr>
          </a:p>
          <a:p>
            <a:pPr marL="271463" indent="-271463">
              <a:lnSpc>
                <a:spcPct val="90000"/>
              </a:lnSpc>
              <a:defRPr/>
            </a:pPr>
            <a:r>
              <a:rPr lang="zh-CN" altLang="en-US" sz="2400" b="1" u="sng" dirty="0">
                <a:effectLst>
                  <a:outerShdw blurRad="38100" dist="38100" dir="2700000" algn="tl">
                    <a:srgbClr val="C0C0C0"/>
                  </a:outerShdw>
                </a:effectLst>
                <a:ea typeface="隶书" pitchFamily="49" charset="-122"/>
              </a:rPr>
              <a:t>宏和过程的比较</a:t>
            </a:r>
          </a:p>
          <a:p>
            <a:pPr marL="271463" indent="-271463">
              <a:lnSpc>
                <a:spcPct val="90000"/>
              </a:lnSpc>
              <a:buClr>
                <a:schemeClr val="tx1"/>
              </a:buClr>
              <a:buFont typeface="Wingdings" pitchFamily="2" charset="2"/>
              <a:buChar char="q"/>
              <a:defRPr/>
            </a:pPr>
            <a:r>
              <a:rPr lang="zh-CN" altLang="en-US" sz="2400" dirty="0" smtClean="0">
                <a:ea typeface="隶书" pitchFamily="49" charset="-122"/>
              </a:rPr>
              <a:t>宏操作可以</a:t>
            </a:r>
            <a:r>
              <a:rPr lang="zh-CN" altLang="en-US" sz="2400" dirty="0">
                <a:ea typeface="隶书" pitchFamily="49" charset="-122"/>
              </a:rPr>
              <a:t>直接传递和接收参数，而过程不能。</a:t>
            </a:r>
          </a:p>
          <a:p>
            <a:pPr marL="271463" indent="-271463">
              <a:lnSpc>
                <a:spcPct val="90000"/>
              </a:lnSpc>
              <a:buClr>
                <a:schemeClr val="tx1"/>
              </a:buClr>
              <a:buFont typeface="Wingdings" pitchFamily="2" charset="2"/>
              <a:buChar char="q"/>
              <a:defRPr/>
            </a:pPr>
            <a:r>
              <a:rPr lang="zh-CN" altLang="en-US" sz="2400" dirty="0">
                <a:ea typeface="隶书" pitchFamily="49" charset="-122"/>
              </a:rPr>
              <a:t>宏调用不能缩短目标代码长度</a:t>
            </a:r>
            <a:r>
              <a:rPr lang="zh-CN" altLang="en-US" sz="2400" dirty="0" smtClean="0">
                <a:ea typeface="隶书" pitchFamily="49" charset="-122"/>
              </a:rPr>
              <a:t>，而</a:t>
            </a:r>
            <a:r>
              <a:rPr lang="zh-CN" altLang="en-US" sz="2400" dirty="0">
                <a:ea typeface="隶书" pitchFamily="49" charset="-122"/>
              </a:rPr>
              <a:t>过程调用</a:t>
            </a:r>
            <a:r>
              <a:rPr lang="zh-CN" altLang="en-US" sz="2400" dirty="0" smtClean="0">
                <a:ea typeface="隶书" pitchFamily="49" charset="-122"/>
              </a:rPr>
              <a:t>却能。</a:t>
            </a:r>
            <a:endParaRPr lang="zh-CN" altLang="en-US" sz="2400" dirty="0">
              <a:ea typeface="隶书" pitchFamily="49" charset="-122"/>
            </a:endParaRPr>
          </a:p>
          <a:p>
            <a:pPr marL="271463" indent="-271463">
              <a:lnSpc>
                <a:spcPct val="90000"/>
              </a:lnSpc>
              <a:buClr>
                <a:schemeClr val="tx1"/>
              </a:buClr>
              <a:buFont typeface="Wingdings" pitchFamily="2" charset="2"/>
              <a:buChar char="q"/>
              <a:defRPr/>
            </a:pPr>
            <a:r>
              <a:rPr lang="zh-CN" altLang="en-US" sz="2400" dirty="0" smtClean="0">
                <a:ea typeface="隶书" pitchFamily="49" charset="-122"/>
              </a:rPr>
              <a:t>宏操作不会</a:t>
            </a:r>
            <a:r>
              <a:rPr lang="zh-CN" altLang="en-US" sz="2400" dirty="0">
                <a:ea typeface="隶书" pitchFamily="49" charset="-122"/>
              </a:rPr>
              <a:t>在执行目标代码时增加额外的时间开销，而过程调用会延长目标程序的执行时间（因为要保护和恢复现场）。</a:t>
            </a:r>
          </a:p>
          <a:p>
            <a:pPr marL="271463" indent="-271463">
              <a:lnSpc>
                <a:spcPct val="90000"/>
              </a:lnSpc>
              <a:buClr>
                <a:schemeClr val="accent1"/>
              </a:buClr>
              <a:buSzPct val="85000"/>
              <a:buFont typeface="Wingdings" pitchFamily="2" charset="2"/>
              <a:buNone/>
              <a:defRPr/>
            </a:pPr>
            <a:r>
              <a:rPr lang="zh-CN" altLang="en-US" sz="2400" dirty="0">
                <a:ea typeface="隶书" pitchFamily="49" charset="-122"/>
              </a:rPr>
              <a:t>          </a:t>
            </a:r>
            <a:r>
              <a:rPr lang="zh-CN" altLang="en-US" sz="2400" dirty="0">
                <a:solidFill>
                  <a:srgbClr val="0000FF"/>
                </a:solidFill>
                <a:ea typeface="隶书" pitchFamily="49" charset="-122"/>
              </a:rPr>
              <a:t>因此，当程序执行速度比内存容量更重要时，或者要调用的程序段较短且调用的次数不太频繁时，适于选用宏调用技术，反之则宜用过程调用。</a:t>
            </a:r>
          </a:p>
        </p:txBody>
      </p:sp>
    </p:spTree>
  </p:cSld>
  <p:clrMapOvr>
    <a:masterClrMapping/>
  </p:clrMapOvr>
  <p:transition spd="slow">
    <p:randomBa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68313" y="188913"/>
            <a:ext cx="8280400" cy="6407908"/>
          </a:xfrm>
          <a:prstGeom prst="rect">
            <a:avLst/>
          </a:prstGeom>
          <a:noFill/>
          <a:ln w="9525">
            <a:noFill/>
            <a:miter lim="800000"/>
            <a:headEnd/>
            <a:tailEnd/>
          </a:ln>
        </p:spPr>
        <p:txBody>
          <a:bodyPr>
            <a:spAutoFit/>
          </a:bodyPr>
          <a:lstStyle/>
          <a:p>
            <a:pPr>
              <a:lnSpc>
                <a:spcPct val="90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、将内存</a:t>
            </a:r>
            <a:r>
              <a:rPr lang="en-US" altLang="zh-CN" sz="2400" dirty="0">
                <a:latin typeface="隶书" pitchFamily="49" charset="-122"/>
                <a:ea typeface="隶书" pitchFamily="49" charset="-122"/>
              </a:rPr>
              <a:t>5</a:t>
            </a:r>
            <a:r>
              <a:rPr lang="zh-CN" altLang="en-US" sz="2400" dirty="0">
                <a:latin typeface="隶书" pitchFamily="49" charset="-122"/>
                <a:ea typeface="隶书" pitchFamily="49" charset="-122"/>
              </a:rPr>
              <a:t>个单元中的</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位十六进制数转换成</a:t>
            </a:r>
            <a:r>
              <a:rPr lang="en-US" altLang="zh-CN" sz="2400" dirty="0">
                <a:latin typeface="隶书" pitchFamily="49" charset="-122"/>
                <a:ea typeface="隶书" pitchFamily="49" charset="-122"/>
              </a:rPr>
              <a:t>ASCII</a:t>
            </a:r>
            <a:r>
              <a:rPr lang="zh-CN" altLang="en-US" sz="2400" dirty="0">
                <a:latin typeface="隶书" pitchFamily="49" charset="-122"/>
                <a:ea typeface="隶书" pitchFamily="49" charset="-122"/>
              </a:rPr>
              <a:t>码。</a:t>
            </a:r>
          </a:p>
          <a:p>
            <a:pPr>
              <a:lnSpc>
                <a:spcPct val="90000"/>
              </a:lnSpc>
            </a:pPr>
            <a:endParaRPr lang="zh-CN" altLang="en-US" sz="2400" dirty="0">
              <a:latin typeface="隶书" pitchFamily="49" charset="-122"/>
              <a:ea typeface="隶书" pitchFamily="49" charset="-122"/>
            </a:endParaRPr>
          </a:p>
          <a:p>
            <a:pPr>
              <a:lnSpc>
                <a:spcPct val="90000"/>
              </a:lnSpc>
            </a:pPr>
            <a:r>
              <a:rPr lang="en-US" altLang="zh-CN" sz="2400" dirty="0">
                <a:latin typeface="隶书" pitchFamily="49" charset="-122"/>
                <a:ea typeface="隶书" pitchFamily="49" charset="-122"/>
              </a:rPr>
              <a:t>.MODEL SMALL</a:t>
            </a:r>
          </a:p>
          <a:p>
            <a:pPr>
              <a:lnSpc>
                <a:spcPct val="90000"/>
              </a:lnSpc>
            </a:pPr>
            <a:r>
              <a:rPr lang="en-US" altLang="zh-CN" sz="2400" dirty="0">
                <a:latin typeface="隶书" pitchFamily="49" charset="-122"/>
                <a:ea typeface="隶书" pitchFamily="49" charset="-122"/>
              </a:rPr>
              <a:t>.DATA</a:t>
            </a:r>
          </a:p>
          <a:p>
            <a:pPr>
              <a:lnSpc>
                <a:spcPct val="90000"/>
              </a:lnSpc>
            </a:pPr>
            <a:r>
              <a:rPr lang="en-US" altLang="zh-CN" sz="2400" dirty="0">
                <a:latin typeface="隶书" pitchFamily="49" charset="-122"/>
                <a:ea typeface="隶书" pitchFamily="49" charset="-122"/>
              </a:rPr>
              <a:t>DA1 DB 06H,0AH,09H,0CH,0FH,5 DUP(?)</a:t>
            </a:r>
          </a:p>
          <a:p>
            <a:pPr>
              <a:lnSpc>
                <a:spcPct val="90000"/>
              </a:lnSpc>
            </a:pPr>
            <a:r>
              <a:rPr lang="en-US" altLang="zh-CN" sz="2400" dirty="0">
                <a:solidFill>
                  <a:srgbClr val="0000FF"/>
                </a:solidFill>
                <a:latin typeface="隶书" pitchFamily="49" charset="-122"/>
                <a:ea typeface="隶书" pitchFamily="49" charset="-122"/>
              </a:rPr>
              <a:t>ASC  MACRO REG</a:t>
            </a:r>
          </a:p>
          <a:p>
            <a:pPr>
              <a:lnSpc>
                <a:spcPct val="90000"/>
              </a:lnSpc>
            </a:pPr>
            <a:r>
              <a:rPr lang="en-US" altLang="zh-CN" sz="2400" dirty="0">
                <a:solidFill>
                  <a:srgbClr val="0000FF"/>
                </a:solidFill>
                <a:latin typeface="隶书" pitchFamily="49" charset="-122"/>
                <a:ea typeface="隶书" pitchFamily="49" charset="-122"/>
              </a:rPr>
              <a:t>     MOV AL,[REG]</a:t>
            </a:r>
          </a:p>
          <a:p>
            <a:pPr>
              <a:lnSpc>
                <a:spcPct val="90000"/>
              </a:lnSpc>
            </a:pPr>
            <a:r>
              <a:rPr lang="en-US" altLang="zh-CN" sz="2400" dirty="0">
                <a:solidFill>
                  <a:srgbClr val="0000FF"/>
                </a:solidFill>
                <a:latin typeface="隶书" pitchFamily="49" charset="-122"/>
                <a:ea typeface="隶书" pitchFamily="49" charset="-122"/>
              </a:rPr>
              <a:t>     CMP AL,0AH</a:t>
            </a:r>
          </a:p>
          <a:p>
            <a:pPr>
              <a:lnSpc>
                <a:spcPct val="90000"/>
              </a:lnSpc>
            </a:pPr>
            <a:r>
              <a:rPr lang="en-US" altLang="zh-CN" sz="2400" dirty="0">
                <a:solidFill>
                  <a:srgbClr val="0000FF"/>
                </a:solidFill>
                <a:latin typeface="隶书" pitchFamily="49" charset="-122"/>
                <a:ea typeface="隶书" pitchFamily="49" charset="-122"/>
              </a:rPr>
              <a:t>     JC NUME</a:t>
            </a:r>
          </a:p>
          <a:p>
            <a:pPr>
              <a:lnSpc>
                <a:spcPct val="90000"/>
              </a:lnSpc>
            </a:pPr>
            <a:r>
              <a:rPr lang="en-US" altLang="zh-CN" sz="2400" dirty="0">
                <a:solidFill>
                  <a:srgbClr val="0000FF"/>
                </a:solidFill>
                <a:latin typeface="隶书" pitchFamily="49" charset="-122"/>
                <a:ea typeface="隶书" pitchFamily="49" charset="-122"/>
              </a:rPr>
              <a:t>     ADD AL,07H</a:t>
            </a:r>
          </a:p>
          <a:p>
            <a:pPr>
              <a:lnSpc>
                <a:spcPct val="90000"/>
              </a:lnSpc>
            </a:pPr>
            <a:r>
              <a:rPr lang="en-US" altLang="zh-CN" sz="2400" dirty="0">
                <a:solidFill>
                  <a:srgbClr val="0000FF"/>
                </a:solidFill>
                <a:latin typeface="隶书" pitchFamily="49" charset="-122"/>
                <a:ea typeface="隶书" pitchFamily="49" charset="-122"/>
              </a:rPr>
              <a:t>NUME:ADD AL,30H</a:t>
            </a:r>
          </a:p>
          <a:p>
            <a:pPr>
              <a:lnSpc>
                <a:spcPct val="90000"/>
              </a:lnSpc>
            </a:pPr>
            <a:r>
              <a:rPr lang="en-US" altLang="zh-CN" sz="2400" dirty="0">
                <a:solidFill>
                  <a:srgbClr val="0000FF"/>
                </a:solidFill>
                <a:latin typeface="隶书" pitchFamily="49" charset="-122"/>
                <a:ea typeface="隶书" pitchFamily="49" charset="-122"/>
              </a:rPr>
              <a:t>     MOV [REG+5],AL              LP:  ASC BX </a:t>
            </a:r>
          </a:p>
          <a:p>
            <a:pPr>
              <a:lnSpc>
                <a:spcPct val="90000"/>
              </a:lnSpc>
            </a:pPr>
            <a:r>
              <a:rPr lang="en-US" altLang="zh-CN" sz="2400" dirty="0">
                <a:solidFill>
                  <a:srgbClr val="0000FF"/>
                </a:solidFill>
                <a:latin typeface="隶书" pitchFamily="49" charset="-122"/>
                <a:ea typeface="隶书" pitchFamily="49" charset="-122"/>
              </a:rPr>
              <a:t>     ENDM                             </a:t>
            </a:r>
            <a:r>
              <a:rPr lang="en-US" altLang="zh-CN" sz="2400" dirty="0">
                <a:latin typeface="隶书" pitchFamily="49" charset="-122"/>
                <a:ea typeface="隶书" pitchFamily="49" charset="-122"/>
              </a:rPr>
              <a:t>INC BX </a:t>
            </a:r>
          </a:p>
          <a:p>
            <a:pPr>
              <a:lnSpc>
                <a:spcPct val="90000"/>
              </a:lnSpc>
            </a:pPr>
            <a:r>
              <a:rPr lang="en-US" altLang="zh-CN" sz="2400" dirty="0">
                <a:latin typeface="隶书" pitchFamily="49" charset="-122"/>
                <a:ea typeface="隶书" pitchFamily="49" charset="-122"/>
              </a:rPr>
              <a:t>.CODE                                 LOOP LP </a:t>
            </a:r>
          </a:p>
          <a:p>
            <a:pPr>
              <a:lnSpc>
                <a:spcPct val="90000"/>
              </a:lnSpc>
            </a:pPr>
            <a:r>
              <a:rPr lang="en-US" altLang="zh-CN" sz="2400" dirty="0">
                <a:latin typeface="隶书" pitchFamily="49" charset="-122"/>
                <a:ea typeface="隶书" pitchFamily="49" charset="-122"/>
              </a:rPr>
              <a:t>MAIN PROC FAR                         MOV AH,4CH </a:t>
            </a:r>
          </a:p>
          <a:p>
            <a:pPr>
              <a:lnSpc>
                <a:spcPct val="90000"/>
              </a:lnSpc>
            </a:pPr>
            <a:r>
              <a:rPr lang="en-US" altLang="zh-CN" sz="2400" dirty="0">
                <a:latin typeface="隶书" pitchFamily="49" charset="-122"/>
                <a:ea typeface="隶书" pitchFamily="49" charset="-122"/>
              </a:rPr>
              <a:t>     MOV AX,@DATA                     INT 21H</a:t>
            </a:r>
          </a:p>
          <a:p>
            <a:pPr>
              <a:lnSpc>
                <a:spcPct val="90000"/>
              </a:lnSpc>
            </a:pPr>
            <a:r>
              <a:rPr lang="en-US" altLang="zh-CN" sz="2400" dirty="0">
                <a:latin typeface="隶书" pitchFamily="49" charset="-122"/>
                <a:ea typeface="隶书" pitchFamily="49" charset="-122"/>
              </a:rPr>
              <a:t>     MOV DS,AX                   MAIN ENDP</a:t>
            </a:r>
          </a:p>
          <a:p>
            <a:pPr>
              <a:lnSpc>
                <a:spcPct val="90000"/>
              </a:lnSpc>
            </a:pPr>
            <a:r>
              <a:rPr lang="en-US" altLang="zh-CN" sz="2400" dirty="0">
                <a:latin typeface="隶书" pitchFamily="49" charset="-122"/>
                <a:ea typeface="隶书" pitchFamily="49" charset="-122"/>
              </a:rPr>
              <a:t>     MOV CX,5                         END MAIN</a:t>
            </a:r>
          </a:p>
          <a:p>
            <a:pPr>
              <a:lnSpc>
                <a:spcPct val="90000"/>
              </a:lnSpc>
            </a:pPr>
            <a:r>
              <a:rPr lang="en-US" altLang="zh-CN" sz="2400" dirty="0">
                <a:latin typeface="隶书" pitchFamily="49" charset="-122"/>
                <a:ea typeface="隶书" pitchFamily="49" charset="-122"/>
              </a:rPr>
              <a:t>     MOV BX,OFFSET DA1</a:t>
            </a:r>
          </a:p>
        </p:txBody>
      </p:sp>
    </p:spTree>
  </p:cSld>
  <p:clrMapOvr>
    <a:masterClrMapping/>
  </p:clrMapOvr>
  <p:transition spd="slow">
    <p:randomBar dir="vert"/>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ChangeArrowheads="1"/>
          </p:cNvSpPr>
          <p:nvPr/>
        </p:nvSpPr>
        <p:spPr bwMode="auto">
          <a:xfrm>
            <a:off x="468313" y="193675"/>
            <a:ext cx="8135937" cy="6260175"/>
          </a:xfrm>
          <a:prstGeom prst="rect">
            <a:avLst/>
          </a:prstGeom>
          <a:noFill/>
          <a:ln w="9525">
            <a:noFill/>
            <a:miter lim="800000"/>
            <a:headEnd/>
            <a:tailEnd/>
          </a:ln>
          <a:effectLst/>
        </p:spPr>
        <p:txBody>
          <a:bodyPr>
            <a:spAutoFit/>
          </a:bodyPr>
          <a:lstStyle/>
          <a:p>
            <a:pPr>
              <a:lnSpc>
                <a:spcPct val="90000"/>
              </a:lnSpc>
              <a:defRPr/>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、两个字操作数相乘</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得到一个</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位的操作数作为结果。</a:t>
            </a:r>
          </a:p>
          <a:p>
            <a:pPr>
              <a:lnSpc>
                <a:spcPct val="90000"/>
              </a:lnSpc>
              <a:defRPr/>
            </a:pPr>
            <a:endParaRPr lang="zh-CN" altLang="en-US" sz="2400" dirty="0">
              <a:latin typeface="隶书" pitchFamily="49" charset="-122"/>
              <a:ea typeface="隶书" pitchFamily="49" charset="-122"/>
            </a:endParaRPr>
          </a:p>
          <a:p>
            <a:pPr>
              <a:lnSpc>
                <a:spcPct val="90000"/>
              </a:lnSpc>
              <a:defRPr/>
            </a:pPr>
            <a:r>
              <a:rPr lang="en-US" altLang="zh-CN" sz="2400" dirty="0">
                <a:latin typeface="隶书" pitchFamily="49" charset="-122"/>
                <a:ea typeface="隶书" pitchFamily="49" charset="-122"/>
              </a:rPr>
              <a:t>MULTIPLY MACRO OPR1,OPR2,RESULT</a:t>
            </a:r>
            <a:br>
              <a:rPr lang="en-US" altLang="zh-CN" sz="2400" dirty="0">
                <a:latin typeface="隶书" pitchFamily="49" charset="-122"/>
                <a:ea typeface="隶书" pitchFamily="49" charset="-122"/>
              </a:rPr>
            </a:b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PUSH DX </a:t>
            </a:r>
            <a:r>
              <a:rPr lang="zh-CN" altLang="en-US" sz="2400" dirty="0">
                <a:latin typeface="隶书" pitchFamily="49" charset="-122"/>
                <a:ea typeface="隶书" pitchFamily="49" charset="-122"/>
              </a:rPr>
              <a:t>；保存</a:t>
            </a:r>
            <a:r>
              <a:rPr lang="en-US" altLang="zh-CN" sz="2400" dirty="0">
                <a:latin typeface="隶书" pitchFamily="49" charset="-122"/>
                <a:ea typeface="隶书" pitchFamily="49" charset="-122"/>
              </a:rPr>
              <a:t>DX</a:t>
            </a:r>
            <a:r>
              <a:rPr lang="zh-CN" altLang="en-US" sz="2400" dirty="0">
                <a:latin typeface="隶书" pitchFamily="49" charset="-122"/>
                <a:ea typeface="隶书" pitchFamily="49" charset="-122"/>
              </a:rPr>
              <a:t>原值</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PUSH AX </a:t>
            </a:r>
            <a:r>
              <a:rPr lang="zh-CN" altLang="en-US" sz="2400" dirty="0">
                <a:latin typeface="隶书" pitchFamily="49" charset="-122"/>
                <a:ea typeface="隶书" pitchFamily="49" charset="-122"/>
              </a:rPr>
              <a:t>；保存</a:t>
            </a:r>
            <a:r>
              <a:rPr lang="en-US" altLang="zh-CN" sz="2400" dirty="0">
                <a:latin typeface="隶书" pitchFamily="49" charset="-122"/>
                <a:ea typeface="隶书" pitchFamily="49" charset="-122"/>
              </a:rPr>
              <a:t>AX</a:t>
            </a:r>
            <a:r>
              <a:rPr lang="zh-CN" altLang="en-US" sz="2400" dirty="0">
                <a:latin typeface="隶书" pitchFamily="49" charset="-122"/>
                <a:ea typeface="隶书" pitchFamily="49" charset="-122"/>
              </a:rPr>
              <a:t>原值</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MOV AX,OPR1 </a:t>
            </a:r>
            <a:r>
              <a:rPr lang="zh-CN" altLang="en-US" sz="2400" dirty="0">
                <a:latin typeface="隶书" pitchFamily="49" charset="-122"/>
                <a:ea typeface="隶书" pitchFamily="49" charset="-122"/>
              </a:rPr>
              <a:t>；取第一个数</a:t>
            </a:r>
          </a:p>
          <a:p>
            <a:pPr>
              <a:lnSpc>
                <a:spcPct val="90000"/>
              </a:lnSpc>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IMUL OPR2 </a:t>
            </a:r>
            <a:r>
              <a:rPr lang="zh-CN" altLang="en-US" sz="2400" dirty="0">
                <a:latin typeface="隶书" pitchFamily="49" charset="-122"/>
                <a:ea typeface="隶书" pitchFamily="49" charset="-122"/>
              </a:rPr>
              <a:t>；与第二个数相乘</a:t>
            </a:r>
          </a:p>
          <a:p>
            <a:pPr>
              <a:lnSpc>
                <a:spcPct val="90000"/>
              </a:lnSpc>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MOV RESULT,AX</a:t>
            </a:r>
            <a:r>
              <a:rPr lang="zh-CN" altLang="en-US" sz="2400" dirty="0">
                <a:latin typeface="隶书" pitchFamily="49" charset="-122"/>
                <a:ea typeface="隶书" pitchFamily="49" charset="-122"/>
              </a:rPr>
              <a:t>；保存</a:t>
            </a:r>
            <a:r>
              <a:rPr lang="zh-CN" altLang="en-US" sz="2400" dirty="0" smtClean="0">
                <a:latin typeface="隶书" pitchFamily="49" charset="-122"/>
                <a:ea typeface="隶书" pitchFamily="49" charset="-122"/>
              </a:rPr>
              <a:t>结果</a:t>
            </a:r>
            <a:endParaRPr lang="en-US" altLang="zh-CN" sz="2400" dirty="0" smtClean="0">
              <a:latin typeface="隶书" pitchFamily="49" charset="-122"/>
              <a:ea typeface="隶书" pitchFamily="49" charset="-122"/>
            </a:endParaRPr>
          </a:p>
          <a:p>
            <a:pPr>
              <a:lnSpc>
                <a:spcPct val="90000"/>
              </a:lnSpc>
              <a:defRPr/>
            </a:pPr>
            <a:r>
              <a:rPr lang="en-US" altLang="zh-CN" sz="2400" dirty="0" smtClean="0">
                <a:latin typeface="隶书" pitchFamily="49" charset="-122"/>
                <a:ea typeface="隶书" pitchFamily="49" charset="-122"/>
              </a:rPr>
              <a:t>    MOV RESULT+2,DX</a:t>
            </a:r>
            <a:r>
              <a:rPr lang="zh-CN" altLang="en-US" sz="2400" dirty="0">
                <a:latin typeface="隶书" pitchFamily="49" charset="-122"/>
                <a:ea typeface="隶书" pitchFamily="49" charset="-122"/>
              </a:rPr>
              <a:t>；保存结果</a:t>
            </a:r>
            <a:endParaRPr lang="en-US" altLang="zh-CN" sz="2400" dirty="0">
              <a:latin typeface="隶书" pitchFamily="49" charset="-122"/>
              <a:ea typeface="隶书" pitchFamily="49" charset="-122"/>
            </a:endParaRPr>
          </a:p>
          <a:p>
            <a:pPr>
              <a:lnSpc>
                <a:spcPct val="90000"/>
              </a:lnSpc>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POP AX  </a:t>
            </a:r>
            <a:r>
              <a:rPr lang="zh-CN" altLang="en-US" sz="2400" dirty="0">
                <a:latin typeface="隶书" pitchFamily="49" charset="-122"/>
                <a:ea typeface="隶书" pitchFamily="49" charset="-122"/>
              </a:rPr>
              <a:t>；恢复</a:t>
            </a:r>
            <a:r>
              <a:rPr lang="en-US" altLang="zh-CN" sz="2400" dirty="0">
                <a:latin typeface="隶书" pitchFamily="49" charset="-122"/>
                <a:ea typeface="隶书" pitchFamily="49" charset="-122"/>
              </a:rPr>
              <a:t>AX</a:t>
            </a:r>
            <a:r>
              <a:rPr lang="zh-CN" altLang="en-US" sz="2400" dirty="0">
                <a:latin typeface="隶书" pitchFamily="49" charset="-122"/>
                <a:ea typeface="隶书" pitchFamily="49" charset="-122"/>
              </a:rPr>
              <a:t>原值</a:t>
            </a:r>
          </a:p>
          <a:p>
            <a:pPr>
              <a:lnSpc>
                <a:spcPct val="90000"/>
              </a:lnSpc>
              <a:defRPr/>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POP DX  </a:t>
            </a:r>
            <a:r>
              <a:rPr lang="zh-CN" altLang="en-US" sz="2400" dirty="0">
                <a:latin typeface="隶书" pitchFamily="49" charset="-122"/>
                <a:ea typeface="隶书" pitchFamily="49" charset="-122"/>
              </a:rPr>
              <a:t>；恢复</a:t>
            </a:r>
            <a:r>
              <a:rPr lang="en-US" altLang="zh-CN" sz="2400" dirty="0">
                <a:latin typeface="隶书" pitchFamily="49" charset="-122"/>
                <a:ea typeface="隶书" pitchFamily="49" charset="-122"/>
              </a:rPr>
              <a:t>DX</a:t>
            </a:r>
            <a:r>
              <a:rPr lang="zh-CN" altLang="en-US" sz="2400" dirty="0">
                <a:latin typeface="隶书" pitchFamily="49" charset="-122"/>
                <a:ea typeface="隶书" pitchFamily="49" charset="-122"/>
              </a:rPr>
              <a:t>原值</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ENDM</a:t>
            </a:r>
          </a:p>
          <a:p>
            <a:pPr>
              <a:lnSpc>
                <a:spcPct val="90000"/>
              </a:lnSpc>
              <a:defRPr/>
            </a:pPr>
            <a:r>
              <a:rPr lang="en-US" altLang="zh-CN" sz="2400" b="1" dirty="0">
                <a:effectLst>
                  <a:outerShdw blurRad="38100" dist="38100" dir="2700000" algn="tl">
                    <a:srgbClr val="C0C0C0"/>
                  </a:outerShdw>
                </a:effectLst>
                <a:latin typeface="隶书" pitchFamily="49" charset="-122"/>
                <a:ea typeface="隶书" pitchFamily="49" charset="-122"/>
              </a:rPr>
              <a:t>MULTIPLY CX,VAR,XYZ[BX]      MULTIPLY 240,BX,SAVE</a:t>
            </a:r>
          </a:p>
          <a:p>
            <a:pPr>
              <a:defRPr/>
            </a:pPr>
            <a:r>
              <a:rPr lang="zh-CN" altLang="en-US" sz="2400" dirty="0">
                <a:latin typeface="隶书" pitchFamily="49" charset="-122"/>
                <a:ea typeface="隶书" pitchFamily="49" charset="-122"/>
              </a:rPr>
              <a:t>；第一次宏调用                ；第二次宏调用</a:t>
            </a:r>
            <a:br>
              <a:rPr lang="zh-CN" altLang="en-US" sz="2400" dirty="0">
                <a:latin typeface="隶书" pitchFamily="49" charset="-122"/>
                <a:ea typeface="隶书" pitchFamily="49" charset="-122"/>
              </a:rPr>
            </a:br>
            <a:r>
              <a:rPr lang="en-US" altLang="zh-CN" sz="2400" dirty="0">
                <a:latin typeface="隶书" pitchFamily="49" charset="-122"/>
                <a:ea typeface="隶书" pitchFamily="49" charset="-122"/>
              </a:rPr>
              <a:t>MOV AX,CX                     MOV AX,240</a:t>
            </a:r>
          </a:p>
          <a:p>
            <a:pPr>
              <a:defRPr/>
            </a:pPr>
            <a:r>
              <a:rPr lang="en-US" altLang="zh-CN" sz="2400" dirty="0">
                <a:latin typeface="隶书" pitchFamily="49" charset="-122"/>
                <a:ea typeface="隶书" pitchFamily="49" charset="-122"/>
              </a:rPr>
              <a:t>IMUL VAR                      IMUL BX</a:t>
            </a:r>
          </a:p>
          <a:p>
            <a:pPr>
              <a:defRPr/>
            </a:pPr>
            <a:r>
              <a:rPr lang="en-US" altLang="zh-CN" sz="2400" dirty="0">
                <a:latin typeface="隶书" pitchFamily="49" charset="-122"/>
                <a:ea typeface="隶书" pitchFamily="49" charset="-122"/>
              </a:rPr>
              <a:t>MOV XYZ[BX],AX                MOV SAVE,AX</a:t>
            </a:r>
          </a:p>
          <a:p>
            <a:pPr>
              <a:defRPr/>
            </a:pPr>
            <a:r>
              <a:rPr lang="en-US" altLang="zh-CN" sz="2400" dirty="0">
                <a:latin typeface="隶书" pitchFamily="49" charset="-122"/>
                <a:ea typeface="隶书" pitchFamily="49" charset="-122"/>
              </a:rPr>
              <a:t>MOV </a:t>
            </a:r>
            <a:r>
              <a:rPr lang="en-US" altLang="zh-CN" sz="2400" dirty="0" smtClean="0">
                <a:latin typeface="隶书" pitchFamily="49" charset="-122"/>
                <a:ea typeface="隶书" pitchFamily="49" charset="-122"/>
              </a:rPr>
              <a:t>[XYZ+BX+2],DX             </a:t>
            </a:r>
            <a:r>
              <a:rPr lang="en-US" altLang="zh-CN" sz="2400" dirty="0">
                <a:latin typeface="隶书" pitchFamily="49" charset="-122"/>
                <a:ea typeface="隶书" pitchFamily="49" charset="-122"/>
              </a:rPr>
              <a:t>MOV </a:t>
            </a:r>
            <a:r>
              <a:rPr lang="en-US" altLang="zh-CN" sz="2400" dirty="0" smtClean="0">
                <a:latin typeface="隶书" pitchFamily="49" charset="-122"/>
                <a:ea typeface="隶书" pitchFamily="49" charset="-122"/>
              </a:rPr>
              <a:t>SAVE+2,DX</a:t>
            </a:r>
            <a:endParaRPr lang="en-US" altLang="zh-CN" sz="2400" b="1" dirty="0">
              <a:effectLst>
                <a:outerShdw blurRad="38100" dist="38100" dir="2700000" algn="tl">
                  <a:srgbClr val="C0C0C0"/>
                </a:outerShdw>
              </a:effectLst>
              <a:latin typeface="隶书" pitchFamily="49" charset="-122"/>
              <a:ea typeface="隶书" pitchFamily="49" charset="-122"/>
            </a:endParaRPr>
          </a:p>
        </p:txBody>
      </p:sp>
    </p:spTree>
  </p:cSld>
  <p:clrMapOvr>
    <a:masterClrMapping/>
  </p:clrMapOvr>
  <p:transition spd="slow">
    <p:randomBar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50825" y="188913"/>
            <a:ext cx="8569325" cy="6335712"/>
          </a:xfrm>
          <a:prstGeom prst="rect">
            <a:avLst/>
          </a:prstGeom>
          <a:noFill/>
          <a:ln w="9525">
            <a:noFill/>
            <a:miter lim="800000"/>
            <a:headEnd/>
            <a:tailEnd/>
          </a:ln>
        </p:spPr>
        <p:txBody>
          <a:bodyPr>
            <a:spAutoFit/>
          </a:bodyPr>
          <a:lstStyle/>
          <a:p>
            <a:pPr>
              <a:lnSpc>
                <a:spcPct val="90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、设</a:t>
            </a:r>
            <a:r>
              <a:rPr lang="en-US" altLang="zh-CN" sz="2400" dirty="0">
                <a:latin typeface="隶书" pitchFamily="49" charset="-122"/>
                <a:ea typeface="隶书" pitchFamily="49" charset="-122"/>
              </a:rPr>
              <a:t>X=l</a:t>
            </a:r>
            <a:r>
              <a:rPr lang="en-US" altLang="zh-CN" sz="2400" dirty="0">
                <a:latin typeface="Arial" charset="0"/>
                <a:ea typeface="隶书" pitchFamily="49" charset="-122"/>
                <a:cs typeface="Arial" charset="0"/>
              </a:rPr>
              <a:t>~</a:t>
            </a:r>
            <a:r>
              <a:rPr lang="en-US" altLang="zh-CN" sz="2400" dirty="0">
                <a:latin typeface="隶书" pitchFamily="49" charset="-122"/>
                <a:ea typeface="隶书" pitchFamily="49" charset="-122"/>
                <a:cs typeface="Arial" charset="0"/>
              </a:rPr>
              <a:t>10</a:t>
            </a:r>
            <a:r>
              <a:rPr lang="zh-CN" altLang="en-US" sz="2400" dirty="0">
                <a:latin typeface="隶书" pitchFamily="49" charset="-122"/>
                <a:ea typeface="隶书" pitchFamily="49" charset="-122"/>
              </a:rPr>
              <a:t>，将</a:t>
            </a:r>
            <a:r>
              <a:rPr lang="en-US" altLang="zh-CN" sz="2400" dirty="0">
                <a:latin typeface="隶书" pitchFamily="49" charset="-122"/>
                <a:ea typeface="隶书" pitchFamily="49" charset="-122"/>
              </a:rPr>
              <a:t>Y=X^2+2X</a:t>
            </a:r>
            <a:r>
              <a:rPr lang="zh-CN" altLang="en-US" sz="2400" dirty="0">
                <a:latin typeface="隶书" pitchFamily="49" charset="-122"/>
                <a:ea typeface="隶书" pitchFamily="49" charset="-122"/>
              </a:rPr>
              <a:t>分配给十个连续内存单元。</a:t>
            </a:r>
          </a:p>
          <a:p>
            <a:pPr>
              <a:lnSpc>
                <a:spcPct val="90000"/>
              </a:lnSpc>
            </a:pPr>
            <a:r>
              <a:rPr lang="zh-CN" altLang="en-US" sz="2400" dirty="0">
                <a:solidFill>
                  <a:srgbClr val="CC3300"/>
                </a:solidFill>
                <a:latin typeface="隶书" pitchFamily="49" charset="-122"/>
                <a:ea typeface="隶书" pitchFamily="49" charset="-122"/>
              </a:rPr>
              <a:t>分析：</a:t>
            </a:r>
            <a:r>
              <a:rPr lang="zh-CN" altLang="en-US" sz="2400" dirty="0">
                <a:latin typeface="隶书" pitchFamily="49" charset="-122"/>
                <a:ea typeface="隶书" pitchFamily="49" charset="-122"/>
              </a:rPr>
              <a:t>采用重复伪指令。宏操作程序段中有对数据段操作的语句，故需要在此之前设置数据段。宏操作程序段可以放在代码段里，也可以放在代码段外。</a:t>
            </a:r>
          </a:p>
          <a:p>
            <a:pPr>
              <a:lnSpc>
                <a:spcPct val="90000"/>
              </a:lnSpc>
            </a:pPr>
            <a:endParaRPr lang="zh-CN" altLang="en-US" sz="2400" dirty="0">
              <a:latin typeface="隶书" pitchFamily="49" charset="-122"/>
              <a:ea typeface="隶书" pitchFamily="49" charset="-122"/>
            </a:endParaRPr>
          </a:p>
          <a:p>
            <a:pPr>
              <a:lnSpc>
                <a:spcPct val="90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.MODEL SMALL</a:t>
            </a:r>
          </a:p>
          <a:p>
            <a:pPr>
              <a:lnSpc>
                <a:spcPct val="90000"/>
              </a:lnSpc>
            </a:pPr>
            <a:r>
              <a:rPr lang="en-US" altLang="zh-CN" sz="2400" dirty="0">
                <a:latin typeface="隶书" pitchFamily="49" charset="-122"/>
                <a:ea typeface="隶书" pitchFamily="49" charset="-122"/>
              </a:rPr>
              <a:t>  .DATA</a:t>
            </a:r>
          </a:p>
          <a:p>
            <a:pPr>
              <a:lnSpc>
                <a:spcPct val="90000"/>
              </a:lnSpc>
            </a:pPr>
            <a:r>
              <a:rPr lang="en-US" altLang="zh-CN" sz="2400" dirty="0">
                <a:latin typeface="隶书" pitchFamily="49" charset="-122"/>
                <a:ea typeface="隶书" pitchFamily="49" charset="-122"/>
              </a:rPr>
              <a:t>    X=0</a:t>
            </a:r>
          </a:p>
          <a:p>
            <a:pPr>
              <a:lnSpc>
                <a:spcPct val="90000"/>
              </a:lnSpc>
            </a:pPr>
            <a:r>
              <a:rPr lang="en-US" altLang="zh-CN" sz="2400" dirty="0">
                <a:latin typeface="隶书" pitchFamily="49" charset="-122"/>
                <a:ea typeface="隶书" pitchFamily="49" charset="-122"/>
              </a:rPr>
              <a:t>    REPT 10</a:t>
            </a:r>
          </a:p>
          <a:p>
            <a:pPr>
              <a:lnSpc>
                <a:spcPct val="90000"/>
              </a:lnSpc>
            </a:pPr>
            <a:r>
              <a:rPr lang="en-US" altLang="zh-CN" sz="2400" dirty="0">
                <a:latin typeface="隶书" pitchFamily="49" charset="-122"/>
                <a:ea typeface="隶书" pitchFamily="49" charset="-122"/>
              </a:rPr>
              <a:t>    X=X+1</a:t>
            </a:r>
          </a:p>
          <a:p>
            <a:pPr>
              <a:lnSpc>
                <a:spcPct val="90000"/>
              </a:lnSpc>
            </a:pPr>
            <a:r>
              <a:rPr lang="en-US" altLang="zh-CN" sz="2400" dirty="0">
                <a:latin typeface="隶书" pitchFamily="49" charset="-122"/>
                <a:ea typeface="隶书" pitchFamily="49" charset="-122"/>
              </a:rPr>
              <a:t>    Y=X*X+2*X</a:t>
            </a:r>
          </a:p>
          <a:p>
            <a:pPr>
              <a:lnSpc>
                <a:spcPct val="90000"/>
              </a:lnSpc>
            </a:pPr>
            <a:r>
              <a:rPr lang="en-US" altLang="zh-CN" sz="2400" dirty="0">
                <a:latin typeface="隶书" pitchFamily="49" charset="-122"/>
                <a:ea typeface="隶书" pitchFamily="49" charset="-122"/>
              </a:rPr>
              <a:t>    DB Y</a:t>
            </a:r>
          </a:p>
          <a:p>
            <a:pPr>
              <a:lnSpc>
                <a:spcPct val="90000"/>
              </a:lnSpc>
            </a:pPr>
            <a:r>
              <a:rPr lang="en-US" altLang="zh-CN" sz="2400" dirty="0">
                <a:latin typeface="隶书" pitchFamily="49" charset="-122"/>
                <a:ea typeface="隶书" pitchFamily="49" charset="-122"/>
              </a:rPr>
              <a:t>    ENDM</a:t>
            </a:r>
          </a:p>
          <a:p>
            <a:pPr>
              <a:lnSpc>
                <a:spcPct val="90000"/>
              </a:lnSpc>
            </a:pPr>
            <a:endParaRPr lang="en-US" altLang="zh-CN" sz="2400" dirty="0">
              <a:latin typeface="隶书" pitchFamily="49" charset="-122"/>
              <a:ea typeface="隶书" pitchFamily="49" charset="-122"/>
            </a:endParaRPr>
          </a:p>
          <a:p>
            <a:pPr>
              <a:lnSpc>
                <a:spcPct val="90000"/>
              </a:lnSpc>
            </a:pPr>
            <a:r>
              <a:rPr lang="en-US" altLang="zh-CN" sz="2400" dirty="0">
                <a:latin typeface="隶书" pitchFamily="49" charset="-122"/>
                <a:ea typeface="隶书" pitchFamily="49" charset="-122"/>
              </a:rPr>
              <a:t>  .CODE</a:t>
            </a:r>
          </a:p>
          <a:p>
            <a:pPr>
              <a:lnSpc>
                <a:spcPct val="90000"/>
              </a:lnSpc>
            </a:pPr>
            <a:r>
              <a:rPr lang="en-US" altLang="zh-CN" sz="2400" dirty="0">
                <a:latin typeface="隶书" pitchFamily="49" charset="-122"/>
                <a:ea typeface="隶书" pitchFamily="49" charset="-122"/>
              </a:rPr>
              <a:t>  MAIN PROC FAR</a:t>
            </a:r>
          </a:p>
          <a:p>
            <a:pPr>
              <a:lnSpc>
                <a:spcPct val="90000"/>
              </a:lnSpc>
            </a:pPr>
            <a:r>
              <a:rPr lang="en-US" altLang="zh-CN" sz="2400" dirty="0">
                <a:latin typeface="隶书" pitchFamily="49" charset="-122"/>
                <a:ea typeface="隶书" pitchFamily="49" charset="-122"/>
              </a:rPr>
              <a:t>       </a:t>
            </a:r>
            <a:r>
              <a:rPr lang="en-US" altLang="zh-CN" sz="2400" dirty="0">
                <a:latin typeface="Arial" charset="0"/>
                <a:ea typeface="隶书" pitchFamily="49" charset="-122"/>
              </a:rPr>
              <a:t>……</a:t>
            </a:r>
            <a:endParaRPr lang="en-US" altLang="zh-CN" sz="2400" dirty="0">
              <a:latin typeface="隶书" pitchFamily="49" charset="-122"/>
              <a:ea typeface="隶书" pitchFamily="49" charset="-122"/>
            </a:endParaRPr>
          </a:p>
          <a:p>
            <a:pPr>
              <a:lnSpc>
                <a:spcPct val="90000"/>
              </a:lnSpc>
            </a:pPr>
            <a:r>
              <a:rPr lang="en-US" altLang="zh-CN" sz="2400" dirty="0">
                <a:latin typeface="隶书" pitchFamily="49" charset="-122"/>
                <a:ea typeface="隶书" pitchFamily="49" charset="-122"/>
              </a:rPr>
              <a:t>  MAIN ENDP</a:t>
            </a:r>
          </a:p>
          <a:p>
            <a:pPr>
              <a:lnSpc>
                <a:spcPct val="90000"/>
              </a:lnSpc>
            </a:pPr>
            <a:r>
              <a:rPr lang="en-US" altLang="zh-CN" sz="2400" dirty="0">
                <a:latin typeface="隶书" pitchFamily="49" charset="-122"/>
                <a:ea typeface="隶书" pitchFamily="49" charset="-122"/>
              </a:rPr>
              <a:t>    END  MAIN</a:t>
            </a:r>
          </a:p>
        </p:txBody>
      </p:sp>
    </p:spTree>
  </p:cSld>
  <p:clrMapOvr>
    <a:masterClrMapping/>
  </p:clrMapOvr>
  <p:transition spd="slow">
    <p:randomBar dir="vert"/>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ChangeArrowheads="1"/>
          </p:cNvSpPr>
          <p:nvPr/>
        </p:nvSpPr>
        <p:spPr bwMode="auto">
          <a:xfrm>
            <a:off x="395288" y="157163"/>
            <a:ext cx="7772400" cy="534987"/>
          </a:xfrm>
          <a:prstGeom prst="rect">
            <a:avLst/>
          </a:prstGeom>
          <a:noFill/>
          <a:ln w="9525">
            <a:noFill/>
            <a:miter lim="800000"/>
            <a:headEnd/>
            <a:tailEnd/>
          </a:ln>
          <a:effectLst/>
        </p:spPr>
        <p:txBody>
          <a:bodyPr lIns="92075" tIns="46038" rIns="92075" bIns="46038" anchor="ctr"/>
          <a:lstStyle/>
          <a:p>
            <a:pPr marL="571500" indent="-571500">
              <a:buFont typeface="Wingdings" panose="05000000000000000000" pitchFamily="2" charset="2"/>
              <a:buChar char="Ø"/>
              <a:defRPr/>
            </a:pPr>
            <a:r>
              <a:rPr lang="zh-CN" altLang="en-US"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汇编语言</a:t>
            </a:r>
            <a:r>
              <a:rPr lang="zh-CN" altLang="en-US" sz="36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程序设计与调试</a:t>
            </a:r>
          </a:p>
        </p:txBody>
      </p:sp>
      <p:sp>
        <p:nvSpPr>
          <p:cNvPr id="437251" name="Rectangle 3"/>
          <p:cNvSpPr>
            <a:spLocks noChangeArrowheads="1"/>
          </p:cNvSpPr>
          <p:nvPr/>
        </p:nvSpPr>
        <p:spPr bwMode="auto">
          <a:xfrm>
            <a:off x="755650" y="789238"/>
            <a:ext cx="7129463" cy="503238"/>
          </a:xfrm>
          <a:prstGeom prst="rect">
            <a:avLst/>
          </a:prstGeom>
          <a:noFill/>
          <a:ln w="9525">
            <a:noFill/>
            <a:miter lim="800000"/>
            <a:headEnd/>
            <a:tailEnd/>
          </a:ln>
          <a:effectLst/>
        </p:spPr>
        <p:txBody>
          <a:bodyPr lIns="92075" tIns="46038" rIns="92075" bIns="46038" anchor="ctr"/>
          <a:lstStyle/>
          <a:p>
            <a:pPr>
              <a:defRPr/>
            </a:pP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汇编语言</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程序设计基本步骤</a:t>
            </a:r>
            <a:endParaRPr lang="zh-CN" altLang="en-US" sz="2400" dirty="0">
              <a:effectLst>
                <a:outerShdw blurRad="38100" dist="38100" dir="2700000" algn="tl">
                  <a:srgbClr val="C0C0C0"/>
                </a:outerShdw>
              </a:effectLst>
              <a:latin typeface="隶书" pitchFamily="49" charset="-122"/>
              <a:ea typeface="隶书" pitchFamily="49" charset="-122"/>
            </a:endParaRPr>
          </a:p>
        </p:txBody>
      </p:sp>
      <p:sp>
        <p:nvSpPr>
          <p:cNvPr id="67588" name="Rectangle 4"/>
          <p:cNvSpPr>
            <a:spLocks noChangeArrowheads="1"/>
          </p:cNvSpPr>
          <p:nvPr/>
        </p:nvSpPr>
        <p:spPr bwMode="auto">
          <a:xfrm>
            <a:off x="755650" y="1260475"/>
            <a:ext cx="5822950" cy="4838700"/>
          </a:xfrm>
          <a:prstGeom prst="rect">
            <a:avLst/>
          </a:prstGeom>
          <a:noFill/>
          <a:ln w="9525">
            <a:noFill/>
            <a:miter lim="800000"/>
            <a:headEnd/>
            <a:tailEnd/>
          </a:ln>
        </p:spPr>
        <p:txBody>
          <a:bodyPr wrap="none">
            <a:spAutoFit/>
          </a:bodyPr>
          <a:lstStyle/>
          <a:p>
            <a:endParaRPr lang="en-US" altLang="zh-CN" sz="2400" dirty="0">
              <a:latin typeface="隶书" pitchFamily="49" charset="-122"/>
              <a:ea typeface="隶书" pitchFamily="49" charset="-122"/>
            </a:endParaRPr>
          </a:p>
          <a:p>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分析问题</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抽象出描述问题的数学模型；</a:t>
            </a:r>
            <a:br>
              <a:rPr lang="zh-CN" altLang="en-US" sz="2400" dirty="0">
                <a:latin typeface="隶书" pitchFamily="49" charset="-122"/>
                <a:ea typeface="隶书" pitchFamily="49" charset="-122"/>
              </a:rPr>
            </a:br>
            <a:endParaRPr lang="zh-CN" altLang="en-US" sz="2400" dirty="0">
              <a:latin typeface="隶书" pitchFamily="49" charset="-122"/>
              <a:ea typeface="隶书" pitchFamily="49" charset="-122"/>
            </a:endParaRPr>
          </a:p>
          <a:p>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确定解决问题的算法；</a:t>
            </a:r>
            <a:br>
              <a:rPr lang="zh-CN" altLang="en-US" sz="2400" dirty="0">
                <a:latin typeface="隶书" pitchFamily="49" charset="-122"/>
                <a:ea typeface="隶书" pitchFamily="49" charset="-122"/>
              </a:rPr>
            </a:br>
            <a:endParaRPr lang="zh-CN" altLang="en-US" sz="2400" dirty="0">
              <a:latin typeface="隶书" pitchFamily="49" charset="-122"/>
              <a:ea typeface="隶书" pitchFamily="49" charset="-122"/>
            </a:endParaRPr>
          </a:p>
          <a:p>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画出程序流程图；</a:t>
            </a:r>
            <a:br>
              <a:rPr lang="zh-CN" altLang="en-US" sz="2400" dirty="0">
                <a:latin typeface="隶书" pitchFamily="49" charset="-122"/>
                <a:ea typeface="隶书" pitchFamily="49" charset="-122"/>
              </a:rPr>
            </a:br>
            <a:endParaRPr lang="zh-CN" altLang="en-US" sz="2400" dirty="0">
              <a:latin typeface="隶书" pitchFamily="49" charset="-122"/>
              <a:ea typeface="隶书" pitchFamily="49" charset="-122"/>
            </a:endParaRPr>
          </a:p>
          <a:p>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分配内存工作单元和寄存器；</a:t>
            </a:r>
            <a:br>
              <a:rPr lang="zh-CN" altLang="en-US" sz="2400" dirty="0">
                <a:latin typeface="隶书" pitchFamily="49" charset="-122"/>
                <a:ea typeface="隶书" pitchFamily="49" charset="-122"/>
              </a:rPr>
            </a:br>
            <a:endParaRPr lang="zh-CN" altLang="en-US" sz="2400" dirty="0">
              <a:latin typeface="隶书" pitchFamily="49" charset="-122"/>
              <a:ea typeface="隶书" pitchFamily="49" charset="-122"/>
            </a:endParaRPr>
          </a:p>
          <a:p>
            <a:r>
              <a:rPr lang="en-US" altLang="zh-CN" sz="2400" dirty="0">
                <a:latin typeface="隶书" pitchFamily="49" charset="-122"/>
                <a:ea typeface="隶书" pitchFamily="49" charset="-122"/>
              </a:rPr>
              <a:t>5.</a:t>
            </a:r>
            <a:r>
              <a:rPr lang="zh-CN" altLang="en-US" sz="2400" dirty="0">
                <a:latin typeface="隶书" pitchFamily="49" charset="-122"/>
                <a:ea typeface="隶书" pitchFamily="49" charset="-122"/>
              </a:rPr>
              <a:t>编程与调试。</a:t>
            </a:r>
            <a:br>
              <a:rPr lang="zh-CN" altLang="en-US" sz="2400" dirty="0">
                <a:latin typeface="隶书" pitchFamily="49" charset="-122"/>
                <a:ea typeface="隶书" pitchFamily="49" charset="-122"/>
              </a:rPr>
            </a:br>
            <a:endParaRPr lang="zh-CN" altLang="en-US" sz="2400" dirty="0">
              <a:latin typeface="隶书" pitchFamily="49" charset="-122"/>
              <a:ea typeface="隶书" pitchFamily="49" charset="-122"/>
            </a:endParaRPr>
          </a:p>
          <a:p>
            <a:r>
              <a:rPr lang="en-US" altLang="zh-CN" sz="2400" dirty="0">
                <a:latin typeface="隶书" pitchFamily="49" charset="-122"/>
                <a:ea typeface="隶书" pitchFamily="49" charset="-122"/>
              </a:rPr>
              <a:t>6.</a:t>
            </a:r>
            <a:r>
              <a:rPr lang="zh-CN" altLang="en-US" sz="2400" dirty="0">
                <a:latin typeface="隶书" pitchFamily="49" charset="-122"/>
                <a:ea typeface="隶书" pitchFamily="49" charset="-122"/>
              </a:rPr>
              <a:t>整理文档</a:t>
            </a:r>
          </a:p>
          <a:p>
            <a:endParaRPr lang="en-US" altLang="zh-CN" sz="24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ChangeArrowheads="1"/>
          </p:cNvSpPr>
          <p:nvPr/>
        </p:nvSpPr>
        <p:spPr bwMode="auto">
          <a:xfrm>
            <a:off x="468313" y="333375"/>
            <a:ext cx="8064500" cy="5327650"/>
          </a:xfrm>
          <a:prstGeom prst="rect">
            <a:avLst/>
          </a:prstGeom>
          <a:noFill/>
          <a:ln w="9525">
            <a:noFill/>
            <a:miter lim="800000"/>
            <a:headEnd/>
            <a:tailEnd/>
          </a:ln>
          <a:effectLst/>
        </p:spPr>
        <p:txBody>
          <a:bodyPr/>
          <a:lstStyle/>
          <a:p>
            <a:pPr marL="444500" indent="-444500">
              <a:buClr>
                <a:schemeClr val="tx2"/>
              </a:buClr>
              <a:defRPr/>
            </a:pPr>
            <a:r>
              <a:rPr lang="zh-CN" altLang="en-US" sz="2400" b="1" u="sng" dirty="0">
                <a:effectLst>
                  <a:outerShdw blurRad="38100" dist="38100" dir="2700000" algn="tl">
                    <a:srgbClr val="C0C0C0"/>
                  </a:outerShdw>
                </a:effectLst>
                <a:latin typeface="隶书" pitchFamily="49" charset="-122"/>
                <a:ea typeface="隶书" pitchFamily="49" charset="-122"/>
              </a:rPr>
              <a:t>由该标准源程序框架可看出：</a:t>
            </a:r>
          </a:p>
          <a:p>
            <a:pPr marL="444500" indent="-444500">
              <a:buClr>
                <a:schemeClr val="accent1"/>
              </a:buClr>
              <a:buSzPct val="70000"/>
              <a:buFont typeface="Wingdings" pitchFamily="2" charset="2"/>
              <a:buNone/>
              <a:defRPr/>
            </a:pPr>
            <a:endParaRPr lang="zh-CN" altLang="en-US" sz="2400" dirty="0">
              <a:latin typeface="隶书" pitchFamily="49" charset="-122"/>
              <a:ea typeface="隶书" pitchFamily="49" charset="-122"/>
            </a:endParaRPr>
          </a:p>
          <a:p>
            <a:pPr marL="444500" indent="-444500">
              <a:buClr>
                <a:schemeClr val="accent1"/>
              </a:buClr>
              <a:buSzPct val="70000"/>
              <a:buFont typeface="Wingdings" pitchFamily="2" charset="2"/>
              <a:buNone/>
              <a:defRPr/>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80X86</a:t>
            </a:r>
            <a:r>
              <a:rPr lang="zh-CN" altLang="en-US" sz="2400" dirty="0">
                <a:latin typeface="隶书" pitchFamily="49" charset="-122"/>
                <a:ea typeface="隶书" pitchFamily="49" charset="-122"/>
              </a:rPr>
              <a:t>汇编语言源程序一般具有</a:t>
            </a:r>
            <a:r>
              <a:rPr lang="zh-CN" altLang="en-US" sz="2400" dirty="0">
                <a:solidFill>
                  <a:srgbClr val="0000FF"/>
                </a:solidFill>
                <a:latin typeface="隶书" pitchFamily="49" charset="-122"/>
                <a:ea typeface="隶书" pitchFamily="49" charset="-122"/>
              </a:rPr>
              <a:t>数据段</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附加数据段</a:t>
            </a:r>
            <a:r>
              <a:rPr lang="zh-CN" altLang="en-US" sz="2400" dirty="0">
                <a:latin typeface="隶书" pitchFamily="49" charset="-122"/>
                <a:ea typeface="隶书" pitchFamily="49" charset="-122"/>
              </a:rPr>
              <a:t>、</a:t>
            </a:r>
            <a:r>
              <a:rPr lang="zh-CN" altLang="en-US" sz="2400" dirty="0">
                <a:solidFill>
                  <a:srgbClr val="0000FF"/>
                </a:solidFill>
                <a:latin typeface="隶书" pitchFamily="49" charset="-122"/>
                <a:ea typeface="隶书" pitchFamily="49" charset="-122"/>
              </a:rPr>
              <a:t>堆栈段</a:t>
            </a:r>
            <a:r>
              <a:rPr lang="zh-CN" altLang="en-US" sz="2400" dirty="0">
                <a:latin typeface="隶书" pitchFamily="49" charset="-122"/>
                <a:ea typeface="隶书" pitchFamily="49" charset="-122"/>
              </a:rPr>
              <a:t>和</a:t>
            </a:r>
            <a:r>
              <a:rPr lang="zh-CN" altLang="en-US" sz="2400" dirty="0">
                <a:solidFill>
                  <a:srgbClr val="0000FF"/>
                </a:solidFill>
                <a:latin typeface="隶书" pitchFamily="49" charset="-122"/>
                <a:ea typeface="隶书" pitchFamily="49" charset="-122"/>
              </a:rPr>
              <a:t>代码段</a:t>
            </a:r>
            <a:r>
              <a:rPr lang="zh-CN" altLang="en-US" sz="2400" dirty="0">
                <a:latin typeface="隶书" pitchFamily="49" charset="-122"/>
                <a:ea typeface="隶书" pitchFamily="49" charset="-122"/>
              </a:rPr>
              <a:t>。</a:t>
            </a:r>
          </a:p>
          <a:p>
            <a:pPr marL="444500" indent="-444500">
              <a:buClr>
                <a:schemeClr val="tx2"/>
              </a:buClr>
              <a:defRPr/>
            </a:pPr>
            <a:r>
              <a:rPr lang="zh-CN" altLang="en-US" sz="2400" dirty="0">
                <a:latin typeface="隶书" pitchFamily="49" charset="-122"/>
                <a:ea typeface="隶书" pitchFamily="49" charset="-122"/>
              </a:rPr>
              <a:t>   实际中，只有</a:t>
            </a:r>
            <a:r>
              <a:rPr lang="zh-CN" altLang="en-US" sz="2400" dirty="0">
                <a:solidFill>
                  <a:srgbClr val="0000FF"/>
                </a:solidFill>
                <a:latin typeface="隶书" pitchFamily="49" charset="-122"/>
                <a:ea typeface="隶书" pitchFamily="49" charset="-122"/>
              </a:rPr>
              <a:t>代码段</a:t>
            </a:r>
            <a:r>
              <a:rPr lang="zh-CN" altLang="en-US" sz="2400" dirty="0">
                <a:latin typeface="隶书" pitchFamily="49" charset="-122"/>
                <a:ea typeface="隶书" pitchFamily="49" charset="-122"/>
              </a:rPr>
              <a:t>必不可少；</a:t>
            </a:r>
          </a:p>
          <a:p>
            <a:pPr marL="444500" indent="-444500">
              <a:buClr>
                <a:schemeClr val="tx2"/>
              </a:buClr>
              <a:defRPr/>
            </a:pPr>
            <a:r>
              <a:rPr lang="zh-CN" altLang="en-US" sz="2400" dirty="0">
                <a:latin typeface="隶书" pitchFamily="49" charset="-122"/>
                <a:ea typeface="隶书" pitchFamily="49" charset="-122"/>
              </a:rPr>
              <a:t>           其它段可以没有；</a:t>
            </a:r>
          </a:p>
          <a:p>
            <a:pPr marL="444500" indent="-444500">
              <a:buClr>
                <a:schemeClr val="tx2"/>
              </a:buClr>
              <a:defRPr/>
            </a:pPr>
            <a:r>
              <a:rPr lang="zh-CN" altLang="en-US" sz="2400" dirty="0">
                <a:latin typeface="隶书" pitchFamily="49" charset="-122"/>
                <a:ea typeface="隶书" pitchFamily="49" charset="-122"/>
              </a:rPr>
              <a:t>           每种逻辑段分别允许定义多个；</a:t>
            </a:r>
          </a:p>
          <a:p>
            <a:pPr marL="444500" indent="-444500">
              <a:buClr>
                <a:schemeClr val="tx2"/>
              </a:buClr>
              <a:defRPr/>
            </a:pPr>
            <a:r>
              <a:rPr lang="zh-CN" altLang="en-US" sz="2400" dirty="0">
                <a:latin typeface="隶书" pitchFamily="49" charset="-122"/>
                <a:ea typeface="隶书" pitchFamily="49" charset="-122"/>
              </a:rPr>
              <a:t>           最多允许同时定义</a:t>
            </a:r>
            <a:r>
              <a:rPr lang="en-US" altLang="zh-CN" sz="2400" dirty="0">
                <a:solidFill>
                  <a:srgbClr val="0000FF"/>
                </a:solidFill>
                <a:latin typeface="隶书" pitchFamily="49" charset="-122"/>
                <a:ea typeface="隶书" pitchFamily="49" charset="-122"/>
              </a:rPr>
              <a:t>6</a:t>
            </a:r>
            <a:r>
              <a:rPr lang="zh-CN" altLang="en-US" sz="2400" dirty="0">
                <a:latin typeface="隶书" pitchFamily="49" charset="-122"/>
                <a:ea typeface="隶书" pitchFamily="49" charset="-122"/>
              </a:rPr>
              <a:t>个段。</a:t>
            </a:r>
          </a:p>
          <a:p>
            <a:pPr marL="444500" indent="-444500">
              <a:buClr>
                <a:schemeClr val="tx2"/>
              </a:buClr>
              <a:defRPr/>
            </a:pP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、必须用段寄存器说明伪指令</a:t>
            </a:r>
            <a:r>
              <a:rPr lang="en-US" altLang="zh-CN" sz="2400" dirty="0">
                <a:solidFill>
                  <a:srgbClr val="0000FF"/>
                </a:solidFill>
                <a:latin typeface="隶书" pitchFamily="49" charset="-122"/>
                <a:ea typeface="隶书" pitchFamily="49" charset="-122"/>
              </a:rPr>
              <a:t>ASSUME</a:t>
            </a:r>
            <a:r>
              <a:rPr lang="zh-CN" altLang="en-US" sz="2400" dirty="0">
                <a:latin typeface="隶书" pitchFamily="49" charset="-122"/>
                <a:ea typeface="隶书" pitchFamily="49" charset="-122"/>
              </a:rPr>
              <a:t>说明各段寄存器与逻辑段的关系。</a:t>
            </a:r>
          </a:p>
          <a:p>
            <a:pPr marL="444500" indent="-444500">
              <a:buClr>
                <a:schemeClr val="tx2"/>
              </a:buClr>
              <a:defRPr/>
            </a:pP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、定义的数据段寄存器均要在程序代码段的起始处</a:t>
            </a:r>
            <a:r>
              <a:rPr lang="zh-CN" altLang="en-US" sz="2400" dirty="0">
                <a:solidFill>
                  <a:srgbClr val="0000FF"/>
                </a:solidFill>
                <a:latin typeface="隶书" pitchFamily="49" charset="-122"/>
                <a:ea typeface="隶书" pitchFamily="49" charset="-122"/>
              </a:rPr>
              <a:t>赋初值</a:t>
            </a:r>
            <a:r>
              <a:rPr lang="zh-CN" altLang="en-US" sz="2400" dirty="0">
                <a:latin typeface="隶书" pitchFamily="49" charset="-122"/>
                <a:ea typeface="隶书" pitchFamily="49" charset="-122"/>
              </a:rPr>
              <a:t>，以建立这些逻辑段的</a:t>
            </a:r>
            <a:r>
              <a:rPr lang="zh-CN" altLang="en-US" sz="2400" dirty="0">
                <a:solidFill>
                  <a:srgbClr val="0000FF"/>
                </a:solidFill>
                <a:latin typeface="隶书" pitchFamily="49" charset="-122"/>
                <a:ea typeface="隶书" pitchFamily="49" charset="-122"/>
              </a:rPr>
              <a:t>可寻址性</a:t>
            </a:r>
            <a:r>
              <a:rPr lang="zh-CN" altLang="en-US" sz="2400" dirty="0">
                <a:latin typeface="隶书" pitchFamily="49" charset="-122"/>
                <a:ea typeface="隶书" pitchFamily="49" charset="-122"/>
              </a:rPr>
              <a:t>。</a:t>
            </a:r>
          </a:p>
          <a:p>
            <a:pPr marL="444500" indent="-444500">
              <a:buClr>
                <a:schemeClr val="tx2"/>
              </a:buClr>
              <a:defRPr/>
            </a:pP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、每个源程序在其代码段中都必须含有</a:t>
            </a:r>
            <a:r>
              <a:rPr lang="zh-CN" altLang="en-US" sz="2400" dirty="0">
                <a:solidFill>
                  <a:srgbClr val="0000FF"/>
                </a:solidFill>
                <a:latin typeface="隶书" pitchFamily="49" charset="-122"/>
                <a:ea typeface="隶书" pitchFamily="49" charset="-122"/>
              </a:rPr>
              <a:t>返回</a:t>
            </a:r>
            <a:r>
              <a:rPr lang="zh-CN" altLang="en-US" sz="2400" dirty="0">
                <a:latin typeface="隶书" pitchFamily="49" charset="-122"/>
                <a:ea typeface="隶书" pitchFamily="49" charset="-122"/>
              </a:rPr>
              <a:t>到</a:t>
            </a:r>
            <a:r>
              <a:rPr lang="en-US" altLang="zh-CN" sz="2400" dirty="0">
                <a:latin typeface="隶书" pitchFamily="49" charset="-122"/>
                <a:ea typeface="隶书" pitchFamily="49" charset="-122"/>
              </a:rPr>
              <a:t>DOS</a:t>
            </a:r>
            <a:r>
              <a:rPr lang="zh-CN" altLang="en-US" sz="2400" dirty="0">
                <a:latin typeface="隶书" pitchFamily="49" charset="-122"/>
                <a:ea typeface="隶书" pitchFamily="49" charset="-122"/>
              </a:rPr>
              <a:t>操作系统的指令语句。</a:t>
            </a:r>
          </a:p>
        </p:txBody>
      </p:sp>
    </p:spTree>
  </p:cSld>
  <p:clrMapOvr>
    <a:masterClrMapping/>
  </p:clrMapOvr>
  <p:transition spd="slow">
    <p:randomBar dir="vert"/>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auto">
          <a:xfrm>
            <a:off x="395288" y="142875"/>
            <a:ext cx="7489825" cy="503238"/>
          </a:xfrm>
          <a:prstGeom prst="rect">
            <a:avLst/>
          </a:prstGeom>
          <a:noFill/>
          <a:ln w="9525">
            <a:noFill/>
            <a:miter lim="800000"/>
            <a:headEnd/>
            <a:tailEnd/>
          </a:ln>
          <a:effectLst/>
        </p:spPr>
        <p:txBody>
          <a:bodyPr lIns="92075" tIns="46038" rIns="92075" bIns="46038" anchor="ctr"/>
          <a:lstStyle/>
          <a:p>
            <a:pPr>
              <a:defRPr/>
            </a:pP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汇编语言</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程序调试方法</a:t>
            </a:r>
            <a:endParaRPr lang="zh-CN" altLang="en-US" sz="2400" dirty="0">
              <a:effectLst>
                <a:outerShdw blurRad="38100" dist="38100" dir="2700000" algn="tl">
                  <a:srgbClr val="C0C0C0"/>
                </a:outerShdw>
              </a:effectLst>
              <a:latin typeface="隶书" pitchFamily="49" charset="-122"/>
              <a:ea typeface="隶书" pitchFamily="49" charset="-122"/>
            </a:endParaRPr>
          </a:p>
        </p:txBody>
      </p:sp>
      <p:pic>
        <p:nvPicPr>
          <p:cNvPr id="68611"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28813" y="742950"/>
            <a:ext cx="5360987" cy="5972175"/>
          </a:xfrm>
          <a:prstGeom prst="rect">
            <a:avLst/>
          </a:prstGeom>
          <a:noFill/>
          <a:ln w="9525" algn="ctr">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73" name="Rectangle 73"/>
          <p:cNvSpPr>
            <a:spLocks noChangeArrowheads="1"/>
          </p:cNvSpPr>
          <p:nvPr/>
        </p:nvSpPr>
        <p:spPr bwMode="auto">
          <a:xfrm>
            <a:off x="395288" y="188913"/>
            <a:ext cx="7489825" cy="503237"/>
          </a:xfrm>
          <a:prstGeom prst="rect">
            <a:avLst/>
          </a:prstGeom>
          <a:noFill/>
          <a:ln w="9525">
            <a:noFill/>
            <a:miter lim="800000"/>
            <a:headEnd/>
            <a:tailEnd/>
          </a:ln>
          <a:effectLst/>
        </p:spPr>
        <p:txBody>
          <a:bodyPr lIns="92075" tIns="46038" rIns="92075" bIns="46038" anchor="ctr"/>
          <a:lstStyle/>
          <a:p>
            <a:pPr marL="571500" indent="-571500">
              <a:buFont typeface="Wingdings" panose="05000000000000000000" pitchFamily="2" charset="2"/>
              <a:buChar char="Ø"/>
              <a:defRPr/>
            </a:pPr>
            <a:r>
              <a:rPr lang="zh-CN" altLang="en-US"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汇编语言</a:t>
            </a:r>
            <a:r>
              <a:rPr lang="zh-CN" altLang="en-US" sz="36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程序设计的基本方法</a:t>
            </a:r>
            <a:endParaRPr lang="zh-CN" altLang="en-US" sz="3600" dirty="0">
              <a:effectLst>
                <a:outerShdw blurRad="38100" dist="38100" dir="2700000" algn="tl">
                  <a:srgbClr val="C0C0C0"/>
                </a:outerShdw>
              </a:effectLst>
              <a:latin typeface="隶书" pitchFamily="49" charset="-122"/>
              <a:ea typeface="隶书" pitchFamily="49" charset="-122"/>
            </a:endParaRPr>
          </a:p>
        </p:txBody>
      </p:sp>
      <p:sp>
        <p:nvSpPr>
          <p:cNvPr id="69635" name="Rectangle 74"/>
          <p:cNvSpPr>
            <a:spLocks noChangeArrowheads="1"/>
          </p:cNvSpPr>
          <p:nvPr/>
        </p:nvSpPr>
        <p:spPr bwMode="auto">
          <a:xfrm>
            <a:off x="684213" y="908050"/>
            <a:ext cx="7559675" cy="4108450"/>
          </a:xfrm>
          <a:prstGeom prst="rect">
            <a:avLst/>
          </a:prstGeom>
          <a:noFill/>
          <a:ln w="9525">
            <a:noFill/>
            <a:miter lim="800000"/>
            <a:headEnd/>
            <a:tailEnd/>
          </a:ln>
        </p:spPr>
        <p:txBody>
          <a:bodyPr>
            <a:spAutoFit/>
          </a:bodyPr>
          <a:lstStyle/>
          <a:p>
            <a:pPr marL="358775" indent="-358775"/>
            <a:r>
              <a:rPr lang="zh-CN" altLang="en-US" sz="2400" dirty="0">
                <a:solidFill>
                  <a:srgbClr val="0000FF"/>
                </a:solidFill>
                <a:latin typeface="隶书" pitchFamily="49" charset="-122"/>
                <a:ea typeface="隶书" pitchFamily="49" charset="-122"/>
              </a:rPr>
              <a:t>程序设计注意两点：</a:t>
            </a:r>
          </a:p>
          <a:p>
            <a:pPr marL="358775" indent="-358775"/>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采用模块化程序结构，并且每个模块都由基本结构程序顺序组成；</a:t>
            </a:r>
          </a:p>
          <a:p>
            <a:pPr marL="358775" indent="-358775">
              <a:buClr>
                <a:schemeClr val="accent1"/>
              </a:buClr>
              <a:buSzPct val="85000"/>
              <a:buFont typeface="Wingdings" pitchFamily="2" charset="2"/>
              <a:buNone/>
            </a:pP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对源程序加注释</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注释行和注释字段</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a:t>
            </a:r>
          </a:p>
          <a:p>
            <a:pPr marL="358775" indent="-358775"/>
            <a:endParaRPr lang="zh-CN" altLang="en-US" sz="2400" dirty="0">
              <a:latin typeface="隶书" pitchFamily="49" charset="-122"/>
              <a:ea typeface="隶书" pitchFamily="49" charset="-122"/>
            </a:endParaRPr>
          </a:p>
          <a:p>
            <a:pPr marL="358775" indent="-358775"/>
            <a:r>
              <a:rPr lang="zh-CN" altLang="en-US" sz="2400" dirty="0">
                <a:solidFill>
                  <a:srgbClr val="0000FF"/>
                </a:solidFill>
                <a:latin typeface="隶书" pitchFamily="49" charset="-122"/>
                <a:ea typeface="隶书" pitchFamily="49" charset="-122"/>
              </a:rPr>
              <a:t>程序的基本结构形式：</a:t>
            </a:r>
          </a:p>
          <a:p>
            <a:pPr marL="358775" indent="-358775"/>
            <a:r>
              <a:rPr lang="en-US" altLang="zh-CN" sz="2400" dirty="0">
                <a:latin typeface="隶书" pitchFamily="49" charset="-122"/>
                <a:ea typeface="隶书" pitchFamily="49" charset="-122"/>
              </a:rPr>
              <a:t>1. </a:t>
            </a:r>
            <a:r>
              <a:rPr lang="zh-CN" altLang="en-US" sz="2400" dirty="0">
                <a:latin typeface="隶书" pitchFamily="49" charset="-122"/>
                <a:ea typeface="隶书" pitchFamily="49" charset="-122"/>
              </a:rPr>
              <a:t>顺序结构</a:t>
            </a:r>
          </a:p>
          <a:p>
            <a:pPr marL="358775" indent="-358775"/>
            <a:r>
              <a:rPr lang="en-US" altLang="zh-CN" sz="2400" dirty="0">
                <a:latin typeface="隶书" pitchFamily="49" charset="-122"/>
                <a:ea typeface="隶书" pitchFamily="49" charset="-122"/>
              </a:rPr>
              <a:t>2. </a:t>
            </a:r>
            <a:r>
              <a:rPr lang="zh-CN" altLang="en-US" sz="2400" dirty="0">
                <a:latin typeface="隶书" pitchFamily="49" charset="-122"/>
                <a:ea typeface="隶书" pitchFamily="49" charset="-122"/>
              </a:rPr>
              <a:t>分支结构</a:t>
            </a:r>
          </a:p>
          <a:p>
            <a:pPr marL="358775" indent="-358775"/>
            <a:r>
              <a:rPr lang="en-US" altLang="zh-CN" sz="2400" dirty="0">
                <a:latin typeface="隶书" pitchFamily="49" charset="-122"/>
                <a:ea typeface="隶书" pitchFamily="49" charset="-122"/>
              </a:rPr>
              <a:t>3. </a:t>
            </a:r>
            <a:r>
              <a:rPr lang="zh-CN" altLang="en-US" sz="2400" dirty="0">
                <a:latin typeface="隶书" pitchFamily="49" charset="-122"/>
                <a:ea typeface="隶书" pitchFamily="49" charset="-122"/>
              </a:rPr>
              <a:t>循环结构</a:t>
            </a:r>
          </a:p>
          <a:p>
            <a:pPr marL="358775" indent="-358775"/>
            <a:r>
              <a:rPr lang="en-US" altLang="zh-CN" sz="2400" dirty="0">
                <a:latin typeface="隶书" pitchFamily="49" charset="-122"/>
                <a:ea typeface="隶书" pitchFamily="49" charset="-122"/>
              </a:rPr>
              <a:t>4. </a:t>
            </a:r>
            <a:r>
              <a:rPr lang="zh-CN" altLang="en-US" sz="2400" dirty="0">
                <a:latin typeface="隶书" pitchFamily="49" charset="-122"/>
                <a:ea typeface="隶书" pitchFamily="49" charset="-122"/>
              </a:rPr>
              <a:t>子程序</a:t>
            </a:r>
          </a:p>
          <a:p>
            <a:pPr marL="358775" indent="-358775"/>
            <a:endParaRPr lang="en-US" altLang="zh-CN" sz="2400" dirty="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ChangeArrowheads="1"/>
          </p:cNvSpPr>
          <p:nvPr/>
        </p:nvSpPr>
        <p:spPr bwMode="auto">
          <a:xfrm>
            <a:off x="395288" y="188913"/>
            <a:ext cx="8207375" cy="6297108"/>
          </a:xfrm>
          <a:prstGeom prst="rect">
            <a:avLst/>
          </a:prstGeom>
          <a:noFill/>
          <a:ln w="9525">
            <a:noFill/>
            <a:miter lim="800000"/>
            <a:headEnd/>
            <a:tailEnd/>
          </a:ln>
          <a:effectLst/>
        </p:spPr>
        <p:txBody>
          <a:bodyPr>
            <a:spAutoFit/>
          </a:bodyPr>
          <a:lstStyle/>
          <a:p>
            <a:pPr marL="457200" indent="-457200">
              <a:buFont typeface="Wingdings" panose="05000000000000000000" pitchFamily="2" charset="2"/>
              <a:buChar char=""/>
              <a:defRPr/>
            </a:pPr>
            <a:r>
              <a:rPr lang="zh-CN" altLang="en-US"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顺序</a:t>
            </a: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结构程序</a:t>
            </a:r>
          </a:p>
          <a:p>
            <a:pPr>
              <a:defRPr/>
            </a:pPr>
            <a:r>
              <a:rPr lang="zh-CN" altLang="en-US" sz="2400" dirty="0">
                <a:latin typeface="隶书" pitchFamily="49" charset="-122"/>
                <a:ea typeface="隶书" pitchFamily="49" charset="-122"/>
              </a:rPr>
              <a:t>    </a:t>
            </a:r>
            <a:r>
              <a:rPr lang="zh-CN" altLang="en-US" sz="2400" dirty="0">
                <a:ea typeface="隶书" pitchFamily="49" charset="-122"/>
              </a:rPr>
              <a:t>顺序结构程序特点：无分支、无循环、也无转移，计算机按照指令顺序逐条执行。</a:t>
            </a:r>
          </a:p>
          <a:p>
            <a:pPr>
              <a:defRPr/>
            </a:pPr>
            <a:r>
              <a:rPr lang="zh-CN" altLang="en-US" sz="2400" dirty="0">
                <a:ea typeface="隶书" pitchFamily="49" charset="-122"/>
              </a:rPr>
              <a:t>例</a:t>
            </a:r>
            <a:r>
              <a:rPr lang="en-US" altLang="zh-CN" sz="2400" dirty="0">
                <a:ea typeface="隶书" pitchFamily="49" charset="-122"/>
              </a:rPr>
              <a:t>1</a:t>
            </a:r>
            <a:r>
              <a:rPr lang="zh-CN" altLang="en-US" sz="2400" dirty="0">
                <a:ea typeface="隶书" pitchFamily="49" charset="-122"/>
              </a:rPr>
              <a:t>：将</a:t>
            </a:r>
            <a:r>
              <a:rPr lang="en-US" altLang="zh-CN" sz="2400" dirty="0">
                <a:ea typeface="隶书" pitchFamily="49" charset="-122"/>
              </a:rPr>
              <a:t>1</a:t>
            </a:r>
            <a:r>
              <a:rPr lang="zh-CN" altLang="en-US" sz="2400" dirty="0">
                <a:ea typeface="隶书" pitchFamily="49" charset="-122"/>
              </a:rPr>
              <a:t>个压缩型</a:t>
            </a:r>
            <a:r>
              <a:rPr lang="en-US" altLang="zh-CN" sz="2400" dirty="0">
                <a:ea typeface="隶书" pitchFamily="49" charset="-122"/>
              </a:rPr>
              <a:t>BCD</a:t>
            </a:r>
            <a:r>
              <a:rPr lang="zh-CN" altLang="en-US" sz="2400" dirty="0">
                <a:ea typeface="隶书" pitchFamily="49" charset="-122"/>
              </a:rPr>
              <a:t>码转化为非压缩型</a:t>
            </a:r>
          </a:p>
          <a:p>
            <a:pPr>
              <a:lnSpc>
                <a:spcPct val="85000"/>
              </a:lnSpc>
              <a:defRPr/>
            </a:pPr>
            <a:r>
              <a:rPr lang="en-US" altLang="zh-CN" sz="2200" dirty="0">
                <a:latin typeface="隶书" pitchFamily="49" charset="-122"/>
                <a:ea typeface="隶书" pitchFamily="49" charset="-122"/>
              </a:rPr>
              <a:t>DATA SEGMENT </a:t>
            </a:r>
            <a:r>
              <a:rPr lang="en-US" altLang="zh-CN" sz="2200" dirty="0">
                <a:latin typeface="Arial"/>
                <a:ea typeface="隶书" pitchFamily="49" charset="-122"/>
              </a:rPr>
              <a:t>‘</a:t>
            </a:r>
            <a:r>
              <a:rPr lang="en-US" altLang="zh-CN" sz="2200" dirty="0">
                <a:latin typeface="隶书" pitchFamily="49" charset="-122"/>
                <a:ea typeface="隶书" pitchFamily="49" charset="-122"/>
              </a:rPr>
              <a:t>DATA</a:t>
            </a:r>
            <a:r>
              <a:rPr lang="en-US" altLang="zh-CN" sz="2200" dirty="0">
                <a:latin typeface="Arial"/>
                <a:ea typeface="隶书" pitchFamily="49" charset="-122"/>
              </a:rPr>
              <a:t>’</a:t>
            </a:r>
            <a:endParaRPr lang="en-US" altLang="zh-CN" sz="2200" dirty="0">
              <a:latin typeface="隶书" pitchFamily="49" charset="-122"/>
              <a:ea typeface="隶书" pitchFamily="49" charset="-122"/>
            </a:endParaRPr>
          </a:p>
          <a:p>
            <a:pPr>
              <a:lnSpc>
                <a:spcPct val="85000"/>
              </a:lnSpc>
              <a:defRPr/>
            </a:pPr>
            <a:r>
              <a:rPr lang="en-US" altLang="zh-CN" sz="2200" dirty="0">
                <a:latin typeface="隶书" pitchFamily="49" charset="-122"/>
                <a:ea typeface="隶书" pitchFamily="49" charset="-122"/>
              </a:rPr>
              <a:t>     ORG 50H</a:t>
            </a:r>
          </a:p>
          <a:p>
            <a:pPr>
              <a:lnSpc>
                <a:spcPct val="85000"/>
              </a:lnSpc>
              <a:defRPr/>
            </a:pPr>
            <a:r>
              <a:rPr lang="en-US" altLang="zh-CN" sz="2200" dirty="0" err="1">
                <a:latin typeface="隶书" pitchFamily="49" charset="-122"/>
                <a:ea typeface="隶书" pitchFamily="49" charset="-122"/>
              </a:rPr>
              <a:t>DAl</a:t>
            </a:r>
            <a:r>
              <a:rPr lang="en-US" altLang="zh-CN" sz="2200" dirty="0">
                <a:latin typeface="隶书" pitchFamily="49" charset="-122"/>
                <a:ea typeface="隶书" pitchFamily="49" charset="-122"/>
              </a:rPr>
              <a:t>  DB 35H,?,?</a:t>
            </a:r>
          </a:p>
          <a:p>
            <a:pPr>
              <a:lnSpc>
                <a:spcPct val="85000"/>
              </a:lnSpc>
              <a:defRPr/>
            </a:pPr>
            <a:r>
              <a:rPr lang="en-US" altLang="zh-CN" sz="2200" dirty="0">
                <a:latin typeface="隶书" pitchFamily="49" charset="-122"/>
                <a:ea typeface="隶书" pitchFamily="49" charset="-122"/>
              </a:rPr>
              <a:t>DATA ENDS</a:t>
            </a:r>
          </a:p>
          <a:p>
            <a:pPr>
              <a:lnSpc>
                <a:spcPct val="85000"/>
              </a:lnSpc>
              <a:defRPr/>
            </a:pPr>
            <a:r>
              <a:rPr lang="en-US" altLang="zh-CN" sz="2200" dirty="0">
                <a:latin typeface="隶书" pitchFamily="49" charset="-122"/>
                <a:ea typeface="隶书" pitchFamily="49" charset="-122"/>
              </a:rPr>
              <a:t>CODE SEGMENT </a:t>
            </a:r>
            <a:r>
              <a:rPr lang="en-US" altLang="zh-CN" sz="2200" dirty="0">
                <a:latin typeface="Arial"/>
                <a:ea typeface="隶书" pitchFamily="49" charset="-122"/>
              </a:rPr>
              <a:t>‘</a:t>
            </a:r>
            <a:r>
              <a:rPr lang="en-US" altLang="zh-CN" sz="2200" dirty="0">
                <a:latin typeface="隶书" pitchFamily="49" charset="-122"/>
                <a:ea typeface="隶书" pitchFamily="49" charset="-122"/>
              </a:rPr>
              <a:t>CODE</a:t>
            </a:r>
            <a:r>
              <a:rPr lang="en-US" altLang="zh-CN" sz="2200" dirty="0">
                <a:latin typeface="Arial"/>
                <a:ea typeface="隶书" pitchFamily="49" charset="-122"/>
              </a:rPr>
              <a:t>’</a:t>
            </a:r>
            <a:endParaRPr lang="en-US" altLang="zh-CN" sz="2200" dirty="0">
              <a:latin typeface="隶书" pitchFamily="49" charset="-122"/>
              <a:ea typeface="隶书" pitchFamily="49" charset="-122"/>
            </a:endParaRPr>
          </a:p>
          <a:p>
            <a:pPr>
              <a:lnSpc>
                <a:spcPct val="85000"/>
              </a:lnSpc>
              <a:defRPr/>
            </a:pPr>
            <a:r>
              <a:rPr lang="en-US" altLang="zh-CN" sz="2200" dirty="0">
                <a:latin typeface="隶书" pitchFamily="49" charset="-122"/>
                <a:ea typeface="隶书" pitchFamily="49" charset="-122"/>
              </a:rPr>
              <a:t>     ASSUME DS:DATA, CS:CODE</a:t>
            </a:r>
          </a:p>
          <a:p>
            <a:pPr>
              <a:lnSpc>
                <a:spcPct val="85000"/>
              </a:lnSpc>
              <a:defRPr/>
            </a:pPr>
            <a:r>
              <a:rPr lang="en-US" altLang="zh-CN" sz="2200" dirty="0">
                <a:latin typeface="隶书" pitchFamily="49" charset="-122"/>
                <a:ea typeface="隶书" pitchFamily="49" charset="-122"/>
              </a:rPr>
              <a:t>ST:  MOV AX,DATA</a:t>
            </a:r>
          </a:p>
          <a:p>
            <a:pPr>
              <a:lnSpc>
                <a:spcPct val="85000"/>
              </a:lnSpc>
              <a:defRPr/>
            </a:pPr>
            <a:r>
              <a:rPr lang="en-US" altLang="zh-CN" sz="2200" dirty="0">
                <a:latin typeface="隶书" pitchFamily="49" charset="-122"/>
                <a:ea typeface="隶书" pitchFamily="49" charset="-122"/>
              </a:rPr>
              <a:t>     MOV DS,AX  </a:t>
            </a:r>
            <a:r>
              <a:rPr lang="zh-CN" altLang="en-US" sz="2200" dirty="0">
                <a:latin typeface="隶书" pitchFamily="49" charset="-122"/>
                <a:ea typeface="隶书" pitchFamily="49" charset="-122"/>
              </a:rPr>
              <a:t>；设置数据段基址</a:t>
            </a:r>
          </a:p>
          <a:p>
            <a:pPr>
              <a:lnSpc>
                <a:spcPct val="85000"/>
              </a:lnSpc>
              <a:defRPr/>
            </a:pPr>
            <a:r>
              <a:rPr lang="zh-CN" altLang="en-US" sz="2200" dirty="0">
                <a:latin typeface="隶书" pitchFamily="49" charset="-122"/>
                <a:ea typeface="隶书" pitchFamily="49" charset="-122"/>
              </a:rPr>
              <a:t>     </a:t>
            </a:r>
            <a:r>
              <a:rPr lang="en-US" altLang="zh-CN" sz="2200" dirty="0">
                <a:latin typeface="隶书" pitchFamily="49" charset="-122"/>
                <a:ea typeface="隶书" pitchFamily="49" charset="-122"/>
              </a:rPr>
              <a:t>LEA SI,DA1</a:t>
            </a:r>
          </a:p>
          <a:p>
            <a:pPr>
              <a:lnSpc>
                <a:spcPct val="85000"/>
              </a:lnSpc>
              <a:defRPr/>
            </a:pPr>
            <a:r>
              <a:rPr lang="en-US" altLang="zh-CN" sz="2200" dirty="0">
                <a:latin typeface="隶书" pitchFamily="49" charset="-122"/>
                <a:ea typeface="隶书" pitchFamily="49" charset="-122"/>
              </a:rPr>
              <a:t>     MOV AL,[SI]</a:t>
            </a:r>
          </a:p>
          <a:p>
            <a:pPr>
              <a:lnSpc>
                <a:spcPct val="85000"/>
              </a:lnSpc>
              <a:defRPr/>
            </a:pPr>
            <a:r>
              <a:rPr lang="en-US" altLang="zh-CN" sz="2200" dirty="0">
                <a:latin typeface="隶书" pitchFamily="49" charset="-122"/>
                <a:ea typeface="隶书" pitchFamily="49" charset="-122"/>
              </a:rPr>
              <a:t>     AND AL,OFH </a:t>
            </a:r>
            <a:r>
              <a:rPr lang="zh-CN" altLang="en-US" sz="2200" dirty="0">
                <a:latin typeface="隶书" pitchFamily="49" charset="-122"/>
                <a:ea typeface="隶书" pitchFamily="49" charset="-122"/>
              </a:rPr>
              <a:t>；高</a:t>
            </a:r>
            <a:r>
              <a:rPr lang="en-US" altLang="zh-CN" sz="2200" dirty="0">
                <a:latin typeface="隶书" pitchFamily="49" charset="-122"/>
                <a:ea typeface="隶书" pitchFamily="49" charset="-122"/>
              </a:rPr>
              <a:t>4</a:t>
            </a:r>
            <a:r>
              <a:rPr lang="zh-CN" altLang="en-US" sz="2200" dirty="0">
                <a:latin typeface="隶书" pitchFamily="49" charset="-122"/>
                <a:ea typeface="隶书" pitchFamily="49" charset="-122"/>
              </a:rPr>
              <a:t>位清</a:t>
            </a:r>
            <a:r>
              <a:rPr lang="en-US" altLang="zh-CN" sz="2200" dirty="0">
                <a:latin typeface="隶书" pitchFamily="49" charset="-122"/>
                <a:ea typeface="隶书" pitchFamily="49" charset="-122"/>
              </a:rPr>
              <a:t>0</a:t>
            </a:r>
          </a:p>
          <a:p>
            <a:pPr>
              <a:lnSpc>
                <a:spcPct val="85000"/>
              </a:lnSpc>
              <a:defRPr/>
            </a:pPr>
            <a:r>
              <a:rPr lang="en-US" altLang="zh-CN" sz="2200" dirty="0">
                <a:latin typeface="隶书" pitchFamily="49" charset="-122"/>
                <a:ea typeface="隶书" pitchFamily="49" charset="-122"/>
              </a:rPr>
              <a:t>     MOV [SI+1],AL</a:t>
            </a:r>
          </a:p>
          <a:p>
            <a:pPr>
              <a:lnSpc>
                <a:spcPct val="85000"/>
              </a:lnSpc>
              <a:defRPr/>
            </a:pPr>
            <a:r>
              <a:rPr lang="en-US" altLang="zh-CN" sz="2200" dirty="0">
                <a:latin typeface="隶书" pitchFamily="49" charset="-122"/>
                <a:ea typeface="隶书" pitchFamily="49" charset="-122"/>
              </a:rPr>
              <a:t>     MOV AL,[SI]                     MOV </a:t>
            </a:r>
            <a:r>
              <a:rPr lang="en-US" altLang="zh-CN" sz="2200" dirty="0" smtClean="0">
                <a:latin typeface="隶书" pitchFamily="49" charset="-122"/>
                <a:ea typeface="隶书" pitchFamily="49" charset="-122"/>
              </a:rPr>
              <a:t>AH,4CH</a:t>
            </a:r>
            <a:endParaRPr lang="en-US" altLang="zh-CN" sz="2200" dirty="0">
              <a:latin typeface="隶书" pitchFamily="49" charset="-122"/>
              <a:ea typeface="隶书" pitchFamily="49" charset="-122"/>
            </a:endParaRPr>
          </a:p>
          <a:p>
            <a:pPr>
              <a:lnSpc>
                <a:spcPct val="85000"/>
              </a:lnSpc>
              <a:defRPr/>
            </a:pPr>
            <a:r>
              <a:rPr lang="en-US" altLang="zh-CN" sz="2200" dirty="0">
                <a:latin typeface="隶书" pitchFamily="49" charset="-122"/>
                <a:ea typeface="隶书" pitchFamily="49" charset="-122"/>
              </a:rPr>
              <a:t>     MOV CL,4                        INT 21H</a:t>
            </a:r>
          </a:p>
          <a:p>
            <a:pPr>
              <a:lnSpc>
                <a:spcPct val="85000"/>
              </a:lnSpc>
              <a:defRPr/>
            </a:pPr>
            <a:r>
              <a:rPr lang="en-US" altLang="zh-CN" sz="2200" dirty="0">
                <a:latin typeface="隶书" pitchFamily="49" charset="-122"/>
                <a:ea typeface="隶书" pitchFamily="49" charset="-122"/>
              </a:rPr>
              <a:t>     SHR AL,CL  </a:t>
            </a:r>
            <a:r>
              <a:rPr lang="zh-CN" altLang="en-US" sz="2200" dirty="0">
                <a:latin typeface="隶书" pitchFamily="49" charset="-122"/>
                <a:ea typeface="隶书" pitchFamily="49" charset="-122"/>
              </a:rPr>
              <a:t>；逻辑右移</a:t>
            </a:r>
            <a:r>
              <a:rPr lang="en-US" altLang="zh-CN" sz="2200" dirty="0">
                <a:latin typeface="隶书" pitchFamily="49" charset="-122"/>
                <a:ea typeface="隶书" pitchFamily="49" charset="-122"/>
              </a:rPr>
              <a:t>4</a:t>
            </a:r>
            <a:r>
              <a:rPr lang="zh-CN" altLang="en-US" sz="2200" dirty="0">
                <a:latin typeface="隶书" pitchFamily="49" charset="-122"/>
                <a:ea typeface="隶书" pitchFamily="49" charset="-122"/>
              </a:rPr>
              <a:t>位   </a:t>
            </a:r>
            <a:r>
              <a:rPr lang="en-US" altLang="zh-CN" sz="2200" dirty="0">
                <a:latin typeface="隶书" pitchFamily="49" charset="-122"/>
                <a:ea typeface="隶书" pitchFamily="49" charset="-122"/>
              </a:rPr>
              <a:t>CODE ENDS  </a:t>
            </a:r>
          </a:p>
          <a:p>
            <a:pPr>
              <a:lnSpc>
                <a:spcPct val="85000"/>
              </a:lnSpc>
              <a:defRPr/>
            </a:pPr>
            <a:r>
              <a:rPr lang="en-US" altLang="zh-CN" sz="2200" dirty="0">
                <a:latin typeface="隶书" pitchFamily="49" charset="-122"/>
                <a:ea typeface="隶书" pitchFamily="49" charset="-122"/>
              </a:rPr>
              <a:t>     MOV [SI+2],AL</a:t>
            </a:r>
            <a:r>
              <a:rPr lang="zh-CN" altLang="en-US" sz="2200" dirty="0">
                <a:latin typeface="隶书" pitchFamily="49" charset="-122"/>
                <a:ea typeface="隶书" pitchFamily="49" charset="-122"/>
              </a:rPr>
              <a:t>；保存高</a:t>
            </a:r>
            <a:r>
              <a:rPr lang="en-US" altLang="zh-CN" sz="2200" dirty="0">
                <a:latin typeface="隶书" pitchFamily="49" charset="-122"/>
                <a:ea typeface="隶书" pitchFamily="49" charset="-122"/>
              </a:rPr>
              <a:t>4</a:t>
            </a:r>
            <a:r>
              <a:rPr lang="zh-CN" altLang="en-US" sz="2200" dirty="0">
                <a:latin typeface="隶书" pitchFamily="49" charset="-122"/>
                <a:ea typeface="隶书" pitchFamily="49" charset="-122"/>
              </a:rPr>
              <a:t>位        </a:t>
            </a:r>
            <a:r>
              <a:rPr lang="en-US" altLang="zh-CN" sz="2200" dirty="0">
                <a:latin typeface="隶书" pitchFamily="49" charset="-122"/>
                <a:ea typeface="隶书" pitchFamily="49" charset="-122"/>
              </a:rPr>
              <a:t>END ST</a:t>
            </a:r>
          </a:p>
        </p:txBody>
      </p:sp>
      <p:pic>
        <p:nvPicPr>
          <p:cNvPr id="70659"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429375" y="1143000"/>
            <a:ext cx="2586038" cy="4192588"/>
          </a:xfrm>
          <a:prstGeom prst="rect">
            <a:avLst/>
          </a:prstGeom>
          <a:noFill/>
          <a:ln w="9525" algn="ctr">
            <a:noFill/>
            <a:miter lim="800000"/>
            <a:headEnd/>
            <a:tailEnd/>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4178">
                                            <p:txEl>
                                              <p:pRg st="8" end="8"/>
                                            </p:txEl>
                                          </p:spTgt>
                                        </p:tgtEl>
                                        <p:attrNameLst>
                                          <p:attrName>style.visibility</p:attrName>
                                        </p:attrNameLst>
                                      </p:cBhvr>
                                      <p:to>
                                        <p:strVal val="visible"/>
                                      </p:to>
                                    </p:set>
                                    <p:animEffect transition="in" filter="fade">
                                      <p:cBhvr>
                                        <p:cTn id="7" dur="500"/>
                                        <p:tgtEl>
                                          <p:spTgt spid="434178">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4178">
                                            <p:txEl>
                                              <p:pRg st="9" end="9"/>
                                            </p:txEl>
                                          </p:spTgt>
                                        </p:tgtEl>
                                        <p:attrNameLst>
                                          <p:attrName>style.visibility</p:attrName>
                                        </p:attrNameLst>
                                      </p:cBhvr>
                                      <p:to>
                                        <p:strVal val="visible"/>
                                      </p:to>
                                    </p:set>
                                    <p:animEffect transition="in" filter="fade">
                                      <p:cBhvr>
                                        <p:cTn id="10" dur="500"/>
                                        <p:tgtEl>
                                          <p:spTgt spid="434178">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4178">
                                            <p:txEl>
                                              <p:pRg st="10" end="10"/>
                                            </p:txEl>
                                          </p:spTgt>
                                        </p:tgtEl>
                                        <p:attrNameLst>
                                          <p:attrName>style.visibility</p:attrName>
                                        </p:attrNameLst>
                                      </p:cBhvr>
                                      <p:to>
                                        <p:strVal val="visible"/>
                                      </p:to>
                                    </p:set>
                                    <p:animEffect transition="in" filter="fade">
                                      <p:cBhvr>
                                        <p:cTn id="13" dur="500"/>
                                        <p:tgtEl>
                                          <p:spTgt spid="434178">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4178">
                                            <p:txEl>
                                              <p:pRg st="11" end="11"/>
                                            </p:txEl>
                                          </p:spTgt>
                                        </p:tgtEl>
                                        <p:attrNameLst>
                                          <p:attrName>style.visibility</p:attrName>
                                        </p:attrNameLst>
                                      </p:cBhvr>
                                      <p:to>
                                        <p:strVal val="visible"/>
                                      </p:to>
                                    </p:set>
                                    <p:animEffect transition="in" filter="fade">
                                      <p:cBhvr>
                                        <p:cTn id="16" dur="500"/>
                                        <p:tgtEl>
                                          <p:spTgt spid="434178">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34178">
                                            <p:txEl>
                                              <p:pRg st="12" end="12"/>
                                            </p:txEl>
                                          </p:spTgt>
                                        </p:tgtEl>
                                        <p:attrNameLst>
                                          <p:attrName>style.visibility</p:attrName>
                                        </p:attrNameLst>
                                      </p:cBhvr>
                                      <p:to>
                                        <p:strVal val="visible"/>
                                      </p:to>
                                    </p:set>
                                    <p:animEffect transition="in" filter="fade">
                                      <p:cBhvr>
                                        <p:cTn id="19" dur="500"/>
                                        <p:tgtEl>
                                          <p:spTgt spid="434178">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34178">
                                            <p:txEl>
                                              <p:pRg st="13" end="13"/>
                                            </p:txEl>
                                          </p:spTgt>
                                        </p:tgtEl>
                                        <p:attrNameLst>
                                          <p:attrName>style.visibility</p:attrName>
                                        </p:attrNameLst>
                                      </p:cBhvr>
                                      <p:to>
                                        <p:strVal val="visible"/>
                                      </p:to>
                                    </p:set>
                                    <p:animEffect transition="in" filter="fade">
                                      <p:cBhvr>
                                        <p:cTn id="22" dur="500"/>
                                        <p:tgtEl>
                                          <p:spTgt spid="434178">
                                            <p:txEl>
                                              <p:pRg st="13" end="1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34178">
                                            <p:txEl>
                                              <p:pRg st="14" end="14"/>
                                            </p:txEl>
                                          </p:spTgt>
                                        </p:tgtEl>
                                        <p:attrNameLst>
                                          <p:attrName>style.visibility</p:attrName>
                                        </p:attrNameLst>
                                      </p:cBhvr>
                                      <p:to>
                                        <p:strVal val="visible"/>
                                      </p:to>
                                    </p:set>
                                    <p:animEffect transition="in" filter="fade">
                                      <p:cBhvr>
                                        <p:cTn id="25" dur="500"/>
                                        <p:tgtEl>
                                          <p:spTgt spid="434178">
                                            <p:txEl>
                                              <p:pRg st="14" end="1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34178">
                                            <p:txEl>
                                              <p:pRg st="15" end="15"/>
                                            </p:txEl>
                                          </p:spTgt>
                                        </p:tgtEl>
                                        <p:attrNameLst>
                                          <p:attrName>style.visibility</p:attrName>
                                        </p:attrNameLst>
                                      </p:cBhvr>
                                      <p:to>
                                        <p:strVal val="visible"/>
                                      </p:to>
                                    </p:set>
                                    <p:animEffect transition="in" filter="fade">
                                      <p:cBhvr>
                                        <p:cTn id="28" dur="500"/>
                                        <p:tgtEl>
                                          <p:spTgt spid="434178">
                                            <p:txEl>
                                              <p:pRg st="15" end="1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34178">
                                            <p:txEl>
                                              <p:pRg st="16" end="16"/>
                                            </p:txEl>
                                          </p:spTgt>
                                        </p:tgtEl>
                                        <p:attrNameLst>
                                          <p:attrName>style.visibility</p:attrName>
                                        </p:attrNameLst>
                                      </p:cBhvr>
                                      <p:to>
                                        <p:strVal val="visible"/>
                                      </p:to>
                                    </p:set>
                                    <p:animEffect transition="in" filter="fade">
                                      <p:cBhvr>
                                        <p:cTn id="31" dur="500"/>
                                        <p:tgtEl>
                                          <p:spTgt spid="434178">
                                            <p:txEl>
                                              <p:pRg st="16" end="1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34178">
                                            <p:txEl>
                                              <p:pRg st="17" end="17"/>
                                            </p:txEl>
                                          </p:spTgt>
                                        </p:tgtEl>
                                        <p:attrNameLst>
                                          <p:attrName>style.visibility</p:attrName>
                                        </p:attrNameLst>
                                      </p:cBhvr>
                                      <p:to>
                                        <p:strVal val="visible"/>
                                      </p:to>
                                    </p:set>
                                    <p:animEffect transition="in" filter="fade">
                                      <p:cBhvr>
                                        <p:cTn id="34" dur="500"/>
                                        <p:tgtEl>
                                          <p:spTgt spid="434178">
                                            <p:txEl>
                                              <p:pRg st="17" end="1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34178">
                                            <p:txEl>
                                              <p:pRg st="18" end="18"/>
                                            </p:txEl>
                                          </p:spTgt>
                                        </p:tgtEl>
                                        <p:attrNameLst>
                                          <p:attrName>style.visibility</p:attrName>
                                        </p:attrNameLst>
                                      </p:cBhvr>
                                      <p:to>
                                        <p:strVal val="visible"/>
                                      </p:to>
                                    </p:set>
                                    <p:animEffect transition="in" filter="fade">
                                      <p:cBhvr>
                                        <p:cTn id="37" dur="500"/>
                                        <p:tgtEl>
                                          <p:spTgt spid="434178">
                                            <p:txEl>
                                              <p:pRg st="18" end="1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34178">
                                            <p:txEl>
                                              <p:pRg st="7" end="7"/>
                                            </p:txEl>
                                          </p:spTgt>
                                        </p:tgtEl>
                                        <p:attrNameLst>
                                          <p:attrName>style.visibility</p:attrName>
                                        </p:attrNameLst>
                                      </p:cBhvr>
                                      <p:to>
                                        <p:strVal val="visible"/>
                                      </p:to>
                                    </p:set>
                                    <p:animEffect transition="in" filter="fade">
                                      <p:cBhvr>
                                        <p:cTn id="40" dur="500"/>
                                        <p:tgtEl>
                                          <p:spTgt spid="4341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ChangeArrowheads="1"/>
          </p:cNvSpPr>
          <p:nvPr/>
        </p:nvSpPr>
        <p:spPr bwMode="auto">
          <a:xfrm>
            <a:off x="468313" y="260350"/>
            <a:ext cx="8135937" cy="6308725"/>
          </a:xfrm>
          <a:prstGeom prst="rect">
            <a:avLst/>
          </a:prstGeom>
          <a:noFill/>
          <a:ln w="9525">
            <a:noFill/>
            <a:miter lim="800000"/>
            <a:headEnd/>
            <a:tailEnd/>
          </a:ln>
        </p:spPr>
        <p:txBody>
          <a:bodyPr>
            <a:spAutoFit/>
          </a:bodyPr>
          <a:lstStyle/>
          <a:p>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2 : </a:t>
            </a:r>
            <a:r>
              <a:rPr lang="zh-CN" altLang="en-US" sz="2400" dirty="0">
                <a:latin typeface="隶书" pitchFamily="49" charset="-122"/>
                <a:ea typeface="隶书" pitchFamily="49" charset="-122"/>
              </a:rPr>
              <a:t>试编制汇编语言源程序实现</a:t>
            </a:r>
            <a:r>
              <a:rPr lang="en-US" altLang="zh-CN" sz="2400" dirty="0">
                <a:latin typeface="隶书" pitchFamily="49" charset="-122"/>
                <a:ea typeface="隶书" pitchFamily="49" charset="-122"/>
              </a:rPr>
              <a:t>Z=a^2+b^2</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a</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b</a:t>
            </a:r>
            <a:r>
              <a:rPr lang="zh-CN" altLang="en-US" sz="2400" dirty="0">
                <a:latin typeface="隶书" pitchFamily="49" charset="-122"/>
                <a:ea typeface="隶书" pitchFamily="49" charset="-122"/>
              </a:rPr>
              <a:t>为内存中≤</a:t>
            </a:r>
            <a:r>
              <a:rPr lang="en-US" altLang="zh-CN" sz="2400" dirty="0">
                <a:latin typeface="隶书" pitchFamily="49" charset="-122"/>
                <a:ea typeface="隶书" pitchFamily="49" charset="-122"/>
              </a:rPr>
              <a:t>9</a:t>
            </a:r>
            <a:r>
              <a:rPr lang="zh-CN" altLang="en-US" sz="2400" dirty="0">
                <a:latin typeface="隶书" pitchFamily="49" charset="-122"/>
                <a:ea typeface="隶书" pitchFamily="49" charset="-122"/>
              </a:rPr>
              <a:t>的正数，</a:t>
            </a:r>
            <a:r>
              <a:rPr lang="en-US" altLang="zh-CN" sz="2400" dirty="0">
                <a:latin typeface="隶书" pitchFamily="49" charset="-122"/>
                <a:ea typeface="隶书" pitchFamily="49" charset="-122"/>
              </a:rPr>
              <a:t>Z</a:t>
            </a:r>
            <a:r>
              <a:rPr lang="zh-CN" altLang="en-US" sz="2400" dirty="0">
                <a:latin typeface="隶书" pitchFamily="49" charset="-122"/>
                <a:ea typeface="隶书" pitchFamily="49" charset="-122"/>
              </a:rPr>
              <a:t>将存入内存。</a:t>
            </a:r>
          </a:p>
          <a:p>
            <a:r>
              <a:rPr lang="en-US" altLang="zh-CN" sz="2000" dirty="0">
                <a:latin typeface="隶书" pitchFamily="49" charset="-122"/>
                <a:ea typeface="隶书" pitchFamily="49" charset="-122"/>
              </a:rPr>
              <a:t>DATASG SEGMENT</a:t>
            </a:r>
          </a:p>
          <a:p>
            <a:r>
              <a:rPr lang="en-US" altLang="zh-CN" sz="2000" dirty="0">
                <a:latin typeface="隶书" pitchFamily="49" charset="-122"/>
                <a:ea typeface="隶书" pitchFamily="49" charset="-122"/>
              </a:rPr>
              <a:t>  a DB 6</a:t>
            </a:r>
          </a:p>
          <a:p>
            <a:r>
              <a:rPr lang="en-US" altLang="zh-CN" sz="2000" dirty="0">
                <a:latin typeface="隶书" pitchFamily="49" charset="-122"/>
                <a:ea typeface="隶书" pitchFamily="49" charset="-122"/>
              </a:rPr>
              <a:t>  b DB 7</a:t>
            </a:r>
          </a:p>
          <a:p>
            <a:r>
              <a:rPr lang="en-US" altLang="zh-CN" sz="2000" dirty="0">
                <a:latin typeface="隶书" pitchFamily="49" charset="-122"/>
                <a:ea typeface="隶书" pitchFamily="49" charset="-122"/>
              </a:rPr>
              <a:t>  Z DB </a:t>
            </a:r>
            <a:r>
              <a:rPr lang="zh-CN" altLang="en-US" sz="2000" dirty="0">
                <a:latin typeface="隶书" pitchFamily="49" charset="-122"/>
                <a:ea typeface="隶书" pitchFamily="49" charset="-122"/>
              </a:rPr>
              <a:t>？</a:t>
            </a:r>
          </a:p>
          <a:p>
            <a:r>
              <a:rPr lang="zh-CN" altLang="en-US" sz="2000" dirty="0">
                <a:latin typeface="隶书" pitchFamily="49" charset="-122"/>
                <a:ea typeface="隶书" pitchFamily="49" charset="-122"/>
              </a:rPr>
              <a:t>  </a:t>
            </a:r>
            <a:r>
              <a:rPr lang="en-US" altLang="zh-CN" sz="2000" dirty="0">
                <a:latin typeface="隶书" pitchFamily="49" charset="-122"/>
                <a:ea typeface="隶书" pitchFamily="49" charset="-122"/>
              </a:rPr>
              <a:t>Tab DB 0,1,4,9,16,25,36,49,64,81</a:t>
            </a:r>
          </a:p>
          <a:p>
            <a:r>
              <a:rPr lang="en-US" altLang="zh-CN" sz="2000" dirty="0">
                <a:latin typeface="隶书" pitchFamily="49" charset="-122"/>
                <a:ea typeface="隶书" pitchFamily="49" charset="-122"/>
              </a:rPr>
              <a:t>DATASG ENDS</a:t>
            </a:r>
          </a:p>
          <a:p>
            <a:r>
              <a:rPr lang="en-US" altLang="zh-CN" sz="2000" dirty="0">
                <a:latin typeface="隶书" pitchFamily="49" charset="-122"/>
                <a:ea typeface="隶书" pitchFamily="49" charset="-122"/>
              </a:rPr>
              <a:t>CODESG SEGMENT</a:t>
            </a:r>
          </a:p>
          <a:p>
            <a:r>
              <a:rPr lang="en-US" altLang="zh-CN" sz="2000" dirty="0">
                <a:latin typeface="隶书" pitchFamily="49" charset="-122"/>
                <a:ea typeface="隶书" pitchFamily="49" charset="-122"/>
              </a:rPr>
              <a:t>  ASSUME DS:DATASG,CS:CODESG</a:t>
            </a:r>
          </a:p>
          <a:p>
            <a:r>
              <a:rPr lang="en-US" altLang="zh-CN" sz="2000" dirty="0">
                <a:latin typeface="隶书" pitchFamily="49" charset="-122"/>
                <a:ea typeface="隶书" pitchFamily="49" charset="-122"/>
              </a:rPr>
              <a:t>START: M0V AX,DATASG</a:t>
            </a:r>
            <a:r>
              <a:rPr lang="zh-CN" altLang="en-US" sz="2000" dirty="0">
                <a:latin typeface="隶书" pitchFamily="49" charset="-122"/>
                <a:ea typeface="隶书" pitchFamily="49" charset="-122"/>
              </a:rPr>
              <a:t>；</a:t>
            </a:r>
          </a:p>
          <a:p>
            <a:r>
              <a:rPr lang="zh-CN" altLang="en-US" sz="2000" dirty="0">
                <a:latin typeface="隶书" pitchFamily="49" charset="-122"/>
                <a:ea typeface="隶书" pitchFamily="49" charset="-122"/>
              </a:rPr>
              <a:t>       </a:t>
            </a:r>
            <a:r>
              <a:rPr lang="en-US" altLang="zh-CN" sz="2000" dirty="0">
                <a:latin typeface="隶书" pitchFamily="49" charset="-122"/>
                <a:ea typeface="隶书" pitchFamily="49" charset="-122"/>
              </a:rPr>
              <a:t>MOV DS,AX</a:t>
            </a:r>
          </a:p>
          <a:p>
            <a:r>
              <a:rPr lang="en-US" altLang="zh-CN" sz="2000" dirty="0">
                <a:latin typeface="隶书" pitchFamily="49" charset="-122"/>
                <a:ea typeface="隶书" pitchFamily="49" charset="-122"/>
              </a:rPr>
              <a:t>       LEA </a:t>
            </a:r>
            <a:r>
              <a:rPr lang="en-US" altLang="zh-CN" sz="2000" dirty="0" err="1">
                <a:latin typeface="隶书" pitchFamily="49" charset="-122"/>
                <a:ea typeface="隶书" pitchFamily="49" charset="-122"/>
              </a:rPr>
              <a:t>BX,Tab</a:t>
            </a:r>
            <a:r>
              <a:rPr lang="zh-CN" altLang="en-US" sz="2000" dirty="0">
                <a:latin typeface="隶书" pitchFamily="49" charset="-122"/>
                <a:ea typeface="隶书" pitchFamily="49" charset="-122"/>
              </a:rPr>
              <a:t>；设置数据表</a:t>
            </a:r>
          </a:p>
          <a:p>
            <a:r>
              <a:rPr lang="zh-CN" altLang="en-US" sz="2000" dirty="0">
                <a:latin typeface="隶书" pitchFamily="49" charset="-122"/>
                <a:ea typeface="隶书" pitchFamily="49" charset="-122"/>
              </a:rPr>
              <a:t>       </a:t>
            </a:r>
            <a:r>
              <a:rPr lang="en-US" altLang="zh-CN" sz="2000" dirty="0">
                <a:latin typeface="隶书" pitchFamily="49" charset="-122"/>
                <a:ea typeface="隶书" pitchFamily="49" charset="-122"/>
              </a:rPr>
              <a:t>M0V </a:t>
            </a:r>
            <a:r>
              <a:rPr lang="en-US" altLang="zh-CN" sz="2000" dirty="0" err="1">
                <a:latin typeface="隶书" pitchFamily="49" charset="-122"/>
                <a:ea typeface="隶书" pitchFamily="49" charset="-122"/>
              </a:rPr>
              <a:t>AL,a</a:t>
            </a:r>
            <a:r>
              <a:rPr lang="zh-CN" altLang="en-US" sz="2000" dirty="0">
                <a:latin typeface="隶书" pitchFamily="49" charset="-122"/>
                <a:ea typeface="隶书" pitchFamily="49" charset="-122"/>
              </a:rPr>
              <a:t>；查表求</a:t>
            </a:r>
            <a:r>
              <a:rPr lang="en-US" altLang="zh-CN" sz="2000" dirty="0">
                <a:latin typeface="隶书" pitchFamily="49" charset="-122"/>
                <a:ea typeface="隶书" pitchFamily="49" charset="-122"/>
              </a:rPr>
              <a:t>a^2</a:t>
            </a:r>
          </a:p>
          <a:p>
            <a:r>
              <a:rPr lang="en-US" altLang="zh-CN" sz="2000" dirty="0">
                <a:latin typeface="隶书" pitchFamily="49" charset="-122"/>
                <a:ea typeface="隶书" pitchFamily="49" charset="-122"/>
              </a:rPr>
              <a:t>       </a:t>
            </a:r>
            <a:r>
              <a:rPr lang="en-US" altLang="zh-CN" sz="2000" dirty="0">
                <a:solidFill>
                  <a:srgbClr val="0000FF"/>
                </a:solidFill>
                <a:latin typeface="隶书" pitchFamily="49" charset="-122"/>
                <a:ea typeface="隶书" pitchFamily="49" charset="-122"/>
              </a:rPr>
              <a:t>XLATB</a:t>
            </a:r>
            <a:r>
              <a:rPr lang="zh-CN" altLang="en-US" sz="2000" dirty="0">
                <a:solidFill>
                  <a:srgbClr val="0000FF"/>
                </a:solidFill>
                <a:latin typeface="隶书" pitchFamily="49" charset="-122"/>
                <a:ea typeface="隶书" pitchFamily="49" charset="-122"/>
              </a:rPr>
              <a:t>；</a:t>
            </a:r>
            <a:r>
              <a:rPr lang="en-US" altLang="zh-CN" sz="2000" dirty="0">
                <a:solidFill>
                  <a:srgbClr val="0000FF"/>
                </a:solidFill>
                <a:latin typeface="隶书" pitchFamily="49" charset="-122"/>
                <a:ea typeface="隶书" pitchFamily="49" charset="-122"/>
              </a:rPr>
              <a:t>AL</a:t>
            </a:r>
            <a:r>
              <a:rPr lang="zh-CN" altLang="en-US" sz="2000" dirty="0">
                <a:solidFill>
                  <a:srgbClr val="0000FF"/>
                </a:solidFill>
                <a:latin typeface="隶书" pitchFamily="49" charset="-122"/>
                <a:ea typeface="隶书" pitchFamily="49" charset="-122"/>
              </a:rPr>
              <a:t>＝</a:t>
            </a:r>
            <a:r>
              <a:rPr lang="en-US" altLang="zh-CN" sz="2000" dirty="0">
                <a:solidFill>
                  <a:srgbClr val="0000FF"/>
                </a:solidFill>
                <a:latin typeface="隶书" pitchFamily="49" charset="-122"/>
                <a:ea typeface="隶书" pitchFamily="49" charset="-122"/>
              </a:rPr>
              <a:t>DS:[BX+AL]=a^2</a:t>
            </a:r>
          </a:p>
          <a:p>
            <a:r>
              <a:rPr lang="en-US" altLang="zh-CN" sz="2000" dirty="0">
                <a:latin typeface="隶书" pitchFamily="49" charset="-122"/>
                <a:ea typeface="隶书" pitchFamily="49" charset="-122"/>
              </a:rPr>
              <a:t>       MOV </a:t>
            </a:r>
            <a:r>
              <a:rPr lang="en-US" altLang="zh-CN" sz="2000" dirty="0" err="1">
                <a:latin typeface="隶书" pitchFamily="49" charset="-122"/>
                <a:ea typeface="隶书" pitchFamily="49" charset="-122"/>
              </a:rPr>
              <a:t>CL,b</a:t>
            </a:r>
            <a:r>
              <a:rPr lang="en-US" altLang="zh-CN" sz="2000" dirty="0">
                <a:latin typeface="隶书" pitchFamily="49" charset="-122"/>
                <a:ea typeface="隶书" pitchFamily="49" charset="-122"/>
              </a:rPr>
              <a:t>                               MOV Z,AL</a:t>
            </a:r>
          </a:p>
          <a:p>
            <a:r>
              <a:rPr lang="en-US" altLang="zh-CN" sz="2000" dirty="0">
                <a:latin typeface="隶书" pitchFamily="49" charset="-122"/>
                <a:ea typeface="隶书" pitchFamily="49" charset="-122"/>
              </a:rPr>
              <a:t>       XOR CH,CH                              MOV AH,4CH</a:t>
            </a:r>
          </a:p>
          <a:p>
            <a:r>
              <a:rPr lang="en-US" altLang="zh-CN" sz="2000" dirty="0">
                <a:latin typeface="隶书" pitchFamily="49" charset="-122"/>
                <a:ea typeface="隶书" pitchFamily="49" charset="-122"/>
              </a:rPr>
              <a:t>       ADD BX,CX                              INT 21H</a:t>
            </a:r>
          </a:p>
          <a:p>
            <a:r>
              <a:rPr lang="en-US" altLang="zh-CN" sz="2000" dirty="0">
                <a:latin typeface="隶书" pitchFamily="49" charset="-122"/>
                <a:ea typeface="隶书" pitchFamily="49" charset="-122"/>
              </a:rPr>
              <a:t>       </a:t>
            </a:r>
            <a:r>
              <a:rPr lang="en-US" altLang="zh-CN" sz="2000" dirty="0">
                <a:solidFill>
                  <a:srgbClr val="0000FF"/>
                </a:solidFill>
                <a:latin typeface="隶书" pitchFamily="49" charset="-122"/>
                <a:ea typeface="隶书" pitchFamily="49" charset="-122"/>
              </a:rPr>
              <a:t>MOV BL,[BX]</a:t>
            </a:r>
            <a:r>
              <a:rPr lang="zh-CN" altLang="en-US" sz="2000" dirty="0">
                <a:solidFill>
                  <a:srgbClr val="0000FF"/>
                </a:solidFill>
                <a:latin typeface="隶书" pitchFamily="49" charset="-122"/>
                <a:ea typeface="隶书" pitchFamily="49" charset="-122"/>
              </a:rPr>
              <a:t>；</a:t>
            </a:r>
            <a:r>
              <a:rPr lang="en-US" altLang="zh-CN" sz="2000" dirty="0">
                <a:solidFill>
                  <a:srgbClr val="0000FF"/>
                </a:solidFill>
                <a:latin typeface="隶书" pitchFamily="49" charset="-122"/>
                <a:ea typeface="隶书" pitchFamily="49" charset="-122"/>
              </a:rPr>
              <a:t>BL</a:t>
            </a:r>
            <a:r>
              <a:rPr lang="zh-CN" altLang="en-US" sz="2000" dirty="0">
                <a:solidFill>
                  <a:srgbClr val="0000FF"/>
                </a:solidFill>
                <a:latin typeface="隶书" pitchFamily="49" charset="-122"/>
                <a:ea typeface="隶书" pitchFamily="49" charset="-122"/>
              </a:rPr>
              <a:t>＝</a:t>
            </a:r>
            <a:r>
              <a:rPr lang="en-US" altLang="zh-CN" sz="2000" dirty="0">
                <a:solidFill>
                  <a:srgbClr val="0000FF"/>
                </a:solidFill>
                <a:latin typeface="隶书" pitchFamily="49" charset="-122"/>
                <a:ea typeface="隶书" pitchFamily="49" charset="-122"/>
              </a:rPr>
              <a:t>DS:[BX]=b^2</a:t>
            </a:r>
            <a:r>
              <a:rPr lang="en-US" altLang="zh-CN" sz="2000" dirty="0">
                <a:latin typeface="隶书" pitchFamily="49" charset="-122"/>
                <a:ea typeface="隶书" pitchFamily="49" charset="-122"/>
              </a:rPr>
              <a:t>    CODESG ENDS</a:t>
            </a:r>
          </a:p>
          <a:p>
            <a:r>
              <a:rPr lang="en-US" altLang="zh-CN" sz="2000" dirty="0">
                <a:latin typeface="隶书" pitchFamily="49" charset="-122"/>
                <a:ea typeface="隶书" pitchFamily="49" charset="-122"/>
              </a:rPr>
              <a:t>       ADD AL,BL                              END START    </a:t>
            </a:r>
          </a:p>
        </p:txBody>
      </p:sp>
      <p:pic>
        <p:nvPicPr>
          <p:cNvPr id="71683"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357938" y="785813"/>
            <a:ext cx="2451100" cy="4192587"/>
          </a:xfrm>
          <a:prstGeom prst="rect">
            <a:avLst/>
          </a:prstGeom>
          <a:noFill/>
          <a:ln w="9525" algn="ctr">
            <a:noFill/>
            <a:miter lim="800000"/>
            <a:headEnd/>
            <a:tailEnd/>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2370">
                                            <p:txEl>
                                              <p:pRg st="7" end="7"/>
                                            </p:txEl>
                                          </p:spTgt>
                                        </p:tgtEl>
                                        <p:attrNameLst>
                                          <p:attrName>style.visibility</p:attrName>
                                        </p:attrNameLst>
                                      </p:cBhvr>
                                      <p:to>
                                        <p:strVal val="visible"/>
                                      </p:to>
                                    </p:set>
                                    <p:animEffect transition="in" filter="fade">
                                      <p:cBhvr>
                                        <p:cTn id="7" dur="500"/>
                                        <p:tgtEl>
                                          <p:spTgt spid="442370">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42370">
                                            <p:txEl>
                                              <p:pRg st="8" end="8"/>
                                            </p:txEl>
                                          </p:spTgt>
                                        </p:tgtEl>
                                        <p:attrNameLst>
                                          <p:attrName>style.visibility</p:attrName>
                                        </p:attrNameLst>
                                      </p:cBhvr>
                                      <p:to>
                                        <p:strVal val="visible"/>
                                      </p:to>
                                    </p:set>
                                    <p:animEffect transition="in" filter="fade">
                                      <p:cBhvr>
                                        <p:cTn id="10" dur="500"/>
                                        <p:tgtEl>
                                          <p:spTgt spid="442370">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42370">
                                            <p:txEl>
                                              <p:pRg st="9" end="9"/>
                                            </p:txEl>
                                          </p:spTgt>
                                        </p:tgtEl>
                                        <p:attrNameLst>
                                          <p:attrName>style.visibility</p:attrName>
                                        </p:attrNameLst>
                                      </p:cBhvr>
                                      <p:to>
                                        <p:strVal val="visible"/>
                                      </p:to>
                                    </p:set>
                                    <p:animEffect transition="in" filter="fade">
                                      <p:cBhvr>
                                        <p:cTn id="13" dur="500"/>
                                        <p:tgtEl>
                                          <p:spTgt spid="442370">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42370">
                                            <p:txEl>
                                              <p:pRg st="10" end="10"/>
                                            </p:txEl>
                                          </p:spTgt>
                                        </p:tgtEl>
                                        <p:attrNameLst>
                                          <p:attrName>style.visibility</p:attrName>
                                        </p:attrNameLst>
                                      </p:cBhvr>
                                      <p:to>
                                        <p:strVal val="visible"/>
                                      </p:to>
                                    </p:set>
                                    <p:animEffect transition="in" filter="fade">
                                      <p:cBhvr>
                                        <p:cTn id="16" dur="500"/>
                                        <p:tgtEl>
                                          <p:spTgt spid="442370">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42370">
                                            <p:txEl>
                                              <p:pRg st="11" end="11"/>
                                            </p:txEl>
                                          </p:spTgt>
                                        </p:tgtEl>
                                        <p:attrNameLst>
                                          <p:attrName>style.visibility</p:attrName>
                                        </p:attrNameLst>
                                      </p:cBhvr>
                                      <p:to>
                                        <p:strVal val="visible"/>
                                      </p:to>
                                    </p:set>
                                    <p:animEffect transition="in" filter="fade">
                                      <p:cBhvr>
                                        <p:cTn id="19" dur="500"/>
                                        <p:tgtEl>
                                          <p:spTgt spid="442370">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42370">
                                            <p:txEl>
                                              <p:pRg st="12" end="12"/>
                                            </p:txEl>
                                          </p:spTgt>
                                        </p:tgtEl>
                                        <p:attrNameLst>
                                          <p:attrName>style.visibility</p:attrName>
                                        </p:attrNameLst>
                                      </p:cBhvr>
                                      <p:to>
                                        <p:strVal val="visible"/>
                                      </p:to>
                                    </p:set>
                                    <p:animEffect transition="in" filter="fade">
                                      <p:cBhvr>
                                        <p:cTn id="22" dur="500"/>
                                        <p:tgtEl>
                                          <p:spTgt spid="442370">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42370">
                                            <p:txEl>
                                              <p:pRg st="13" end="13"/>
                                            </p:txEl>
                                          </p:spTgt>
                                        </p:tgtEl>
                                        <p:attrNameLst>
                                          <p:attrName>style.visibility</p:attrName>
                                        </p:attrNameLst>
                                      </p:cBhvr>
                                      <p:to>
                                        <p:strVal val="visible"/>
                                      </p:to>
                                    </p:set>
                                    <p:animEffect transition="in" filter="fade">
                                      <p:cBhvr>
                                        <p:cTn id="25" dur="500"/>
                                        <p:tgtEl>
                                          <p:spTgt spid="442370">
                                            <p:txEl>
                                              <p:pRg st="13" end="1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42370">
                                            <p:txEl>
                                              <p:pRg st="14" end="14"/>
                                            </p:txEl>
                                          </p:spTgt>
                                        </p:tgtEl>
                                        <p:attrNameLst>
                                          <p:attrName>style.visibility</p:attrName>
                                        </p:attrNameLst>
                                      </p:cBhvr>
                                      <p:to>
                                        <p:strVal val="visible"/>
                                      </p:to>
                                    </p:set>
                                    <p:animEffect transition="in" filter="fade">
                                      <p:cBhvr>
                                        <p:cTn id="28" dur="500"/>
                                        <p:tgtEl>
                                          <p:spTgt spid="442370">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42370">
                                            <p:txEl>
                                              <p:pRg st="15" end="15"/>
                                            </p:txEl>
                                          </p:spTgt>
                                        </p:tgtEl>
                                        <p:attrNameLst>
                                          <p:attrName>style.visibility</p:attrName>
                                        </p:attrNameLst>
                                      </p:cBhvr>
                                      <p:to>
                                        <p:strVal val="visible"/>
                                      </p:to>
                                    </p:set>
                                    <p:animEffect transition="in" filter="fade">
                                      <p:cBhvr>
                                        <p:cTn id="31" dur="500"/>
                                        <p:tgtEl>
                                          <p:spTgt spid="442370">
                                            <p:txEl>
                                              <p:pRg st="15" end="1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42370">
                                            <p:txEl>
                                              <p:pRg st="16" end="16"/>
                                            </p:txEl>
                                          </p:spTgt>
                                        </p:tgtEl>
                                        <p:attrNameLst>
                                          <p:attrName>style.visibility</p:attrName>
                                        </p:attrNameLst>
                                      </p:cBhvr>
                                      <p:to>
                                        <p:strVal val="visible"/>
                                      </p:to>
                                    </p:set>
                                    <p:animEffect transition="in" filter="fade">
                                      <p:cBhvr>
                                        <p:cTn id="34" dur="500"/>
                                        <p:tgtEl>
                                          <p:spTgt spid="442370">
                                            <p:txEl>
                                              <p:pRg st="16" end="1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42370">
                                            <p:txEl>
                                              <p:pRg st="17" end="17"/>
                                            </p:txEl>
                                          </p:spTgt>
                                        </p:tgtEl>
                                        <p:attrNameLst>
                                          <p:attrName>style.visibility</p:attrName>
                                        </p:attrNameLst>
                                      </p:cBhvr>
                                      <p:to>
                                        <p:strVal val="visible"/>
                                      </p:to>
                                    </p:set>
                                    <p:animEffect transition="in" filter="fade">
                                      <p:cBhvr>
                                        <p:cTn id="37" dur="500"/>
                                        <p:tgtEl>
                                          <p:spTgt spid="442370">
                                            <p:txEl>
                                              <p:pRg st="17" end="1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42370">
                                            <p:txEl>
                                              <p:pRg st="18" end="18"/>
                                            </p:txEl>
                                          </p:spTgt>
                                        </p:tgtEl>
                                        <p:attrNameLst>
                                          <p:attrName>style.visibility</p:attrName>
                                        </p:attrNameLst>
                                      </p:cBhvr>
                                      <p:to>
                                        <p:strVal val="visible"/>
                                      </p:to>
                                    </p:set>
                                    <p:animEffect transition="in" filter="fade">
                                      <p:cBhvr>
                                        <p:cTn id="40" dur="500"/>
                                        <p:tgtEl>
                                          <p:spTgt spid="442370">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4" name="Rectangle 4"/>
          <p:cNvSpPr>
            <a:spLocks noChangeArrowheads="1"/>
          </p:cNvSpPr>
          <p:nvPr/>
        </p:nvSpPr>
        <p:spPr bwMode="auto">
          <a:xfrm>
            <a:off x="323850" y="188913"/>
            <a:ext cx="8424863" cy="6613525"/>
          </a:xfrm>
          <a:prstGeom prst="rect">
            <a:avLst/>
          </a:prstGeom>
          <a:noFill/>
          <a:ln w="9525">
            <a:noFill/>
            <a:miter lim="800000"/>
            <a:headEnd/>
            <a:tailEnd/>
          </a:ln>
        </p:spPr>
        <p:txBody>
          <a:bodyPr>
            <a:spAutoFit/>
          </a:bodyPr>
          <a:lstStyle/>
          <a:p>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：试编制汇编语言源程序实现</a:t>
            </a:r>
            <a:r>
              <a:rPr lang="en-US" altLang="zh-CN" sz="2400" dirty="0">
                <a:latin typeface="隶书" pitchFamily="49" charset="-122"/>
                <a:ea typeface="隶书" pitchFamily="49" charset="-122"/>
              </a:rPr>
              <a:t>Z=[(X+Y)*8-X]/4</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X</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Y</a:t>
            </a:r>
            <a:r>
              <a:rPr lang="zh-CN" altLang="en-US" sz="2400" dirty="0">
                <a:latin typeface="隶书" pitchFamily="49" charset="-122"/>
                <a:ea typeface="隶书" pitchFamily="49" charset="-122"/>
              </a:rPr>
              <a:t>为内存中无符号字节数，</a:t>
            </a:r>
            <a:r>
              <a:rPr lang="en-US" altLang="zh-CN" sz="2400" dirty="0">
                <a:latin typeface="隶书" pitchFamily="49" charset="-122"/>
                <a:ea typeface="隶书" pitchFamily="49" charset="-122"/>
              </a:rPr>
              <a:t>Z</a:t>
            </a:r>
            <a:r>
              <a:rPr lang="zh-CN" altLang="en-US" sz="2400" dirty="0">
                <a:latin typeface="隶书" pitchFamily="49" charset="-122"/>
                <a:ea typeface="隶书" pitchFamily="49" charset="-122"/>
              </a:rPr>
              <a:t>将存入内存。</a:t>
            </a:r>
          </a:p>
          <a:p>
            <a:r>
              <a:rPr lang="en-US" altLang="zh-CN" sz="2000" dirty="0">
                <a:latin typeface="隶书" pitchFamily="49" charset="-122"/>
                <a:ea typeface="隶书" pitchFamily="49" charset="-122"/>
              </a:rPr>
              <a:t>DATASG SEGMENT</a:t>
            </a:r>
          </a:p>
          <a:p>
            <a:r>
              <a:rPr lang="en-US" altLang="zh-CN" sz="2000" dirty="0">
                <a:latin typeface="隶书" pitchFamily="49" charset="-122"/>
                <a:ea typeface="隶书" pitchFamily="49" charset="-122"/>
              </a:rPr>
              <a:t>  VARX DB 6</a:t>
            </a:r>
          </a:p>
          <a:p>
            <a:r>
              <a:rPr lang="en-US" altLang="zh-CN" sz="2000" dirty="0">
                <a:latin typeface="隶书" pitchFamily="49" charset="-122"/>
                <a:ea typeface="隶书" pitchFamily="49" charset="-122"/>
              </a:rPr>
              <a:t>  VARY DB 7</a:t>
            </a:r>
          </a:p>
          <a:p>
            <a:r>
              <a:rPr lang="en-US" altLang="zh-CN" sz="2000" dirty="0">
                <a:latin typeface="隶书" pitchFamily="49" charset="-122"/>
                <a:ea typeface="隶书" pitchFamily="49" charset="-122"/>
              </a:rPr>
              <a:t>  RESULT DW ?</a:t>
            </a:r>
          </a:p>
          <a:p>
            <a:r>
              <a:rPr lang="en-US" altLang="zh-CN" sz="2000" dirty="0">
                <a:latin typeface="隶书" pitchFamily="49" charset="-122"/>
                <a:ea typeface="隶书" pitchFamily="49" charset="-122"/>
              </a:rPr>
              <a:t>DATASG ENDS</a:t>
            </a:r>
          </a:p>
          <a:p>
            <a:r>
              <a:rPr lang="en-US" altLang="zh-CN" sz="2000" dirty="0">
                <a:latin typeface="隶书" pitchFamily="49" charset="-122"/>
                <a:ea typeface="隶书" pitchFamily="49" charset="-122"/>
              </a:rPr>
              <a:t>CODESG SEGMENT</a:t>
            </a:r>
          </a:p>
          <a:p>
            <a:r>
              <a:rPr lang="en-US" altLang="zh-CN" sz="2000" dirty="0">
                <a:latin typeface="隶书" pitchFamily="49" charset="-122"/>
                <a:ea typeface="隶书" pitchFamily="49" charset="-122"/>
              </a:rPr>
              <a:t>  ASSUME DS:DATASG,CS:CODESG</a:t>
            </a:r>
          </a:p>
          <a:p>
            <a:r>
              <a:rPr lang="en-US" altLang="zh-CN" sz="2000" dirty="0">
                <a:latin typeface="隶书" pitchFamily="49" charset="-122"/>
                <a:ea typeface="隶书" pitchFamily="49" charset="-122"/>
              </a:rPr>
              <a:t>START: M0V AX,DATASG</a:t>
            </a:r>
            <a:r>
              <a:rPr lang="zh-CN" altLang="en-US" sz="2000" dirty="0">
                <a:latin typeface="隶书" pitchFamily="49" charset="-122"/>
                <a:ea typeface="隶书" pitchFamily="49" charset="-122"/>
              </a:rPr>
              <a:t>；初始化</a:t>
            </a:r>
          </a:p>
          <a:p>
            <a:r>
              <a:rPr lang="zh-CN" altLang="en-US" sz="2000" dirty="0">
                <a:latin typeface="隶书" pitchFamily="49" charset="-122"/>
                <a:ea typeface="隶书" pitchFamily="49" charset="-122"/>
              </a:rPr>
              <a:t>       </a:t>
            </a:r>
            <a:r>
              <a:rPr lang="en-US" altLang="zh-CN" sz="2000" dirty="0">
                <a:latin typeface="隶书" pitchFamily="49" charset="-122"/>
                <a:ea typeface="隶书" pitchFamily="49" charset="-122"/>
              </a:rPr>
              <a:t>MOV DS,AX</a:t>
            </a:r>
          </a:p>
          <a:p>
            <a:r>
              <a:rPr lang="en-US" altLang="zh-CN" sz="2000" dirty="0">
                <a:latin typeface="隶书" pitchFamily="49" charset="-122"/>
                <a:ea typeface="隶书" pitchFamily="49" charset="-122"/>
              </a:rPr>
              <a:t>       MOV AL,VARY</a:t>
            </a:r>
          </a:p>
          <a:p>
            <a:r>
              <a:rPr lang="en-US" altLang="zh-CN" sz="2000" dirty="0">
                <a:latin typeface="隶书" pitchFamily="49" charset="-122"/>
                <a:ea typeface="隶书" pitchFamily="49" charset="-122"/>
              </a:rPr>
              <a:t>       XOR AH,AH</a:t>
            </a:r>
          </a:p>
          <a:p>
            <a:r>
              <a:rPr lang="en-US" altLang="zh-CN" sz="2000" dirty="0">
                <a:latin typeface="隶书" pitchFamily="49" charset="-122"/>
                <a:ea typeface="隶书" pitchFamily="49" charset="-122"/>
              </a:rPr>
              <a:t>       M0V BL,VARX</a:t>
            </a:r>
          </a:p>
          <a:p>
            <a:r>
              <a:rPr lang="en-US" altLang="zh-CN" sz="2000" dirty="0">
                <a:latin typeface="隶书" pitchFamily="49" charset="-122"/>
                <a:ea typeface="隶书" pitchFamily="49" charset="-122"/>
              </a:rPr>
              <a:t>       XOR BH,BH</a:t>
            </a:r>
          </a:p>
          <a:p>
            <a:r>
              <a:rPr lang="en-US" altLang="zh-CN" sz="2000" dirty="0">
                <a:latin typeface="隶书" pitchFamily="49" charset="-122"/>
                <a:ea typeface="隶书" pitchFamily="49" charset="-122"/>
              </a:rPr>
              <a:t>       ADD AX,BX</a:t>
            </a:r>
            <a:r>
              <a:rPr lang="zh-CN" altLang="en-US" sz="2000" dirty="0">
                <a:latin typeface="隶书" pitchFamily="49" charset="-122"/>
                <a:ea typeface="隶书" pitchFamily="49" charset="-122"/>
              </a:rPr>
              <a:t>；</a:t>
            </a:r>
            <a:r>
              <a:rPr lang="en-US" altLang="zh-CN" sz="2000" dirty="0">
                <a:latin typeface="隶书" pitchFamily="49" charset="-122"/>
                <a:ea typeface="隶书" pitchFamily="49" charset="-122"/>
              </a:rPr>
              <a:t>AX=X+Y</a:t>
            </a:r>
          </a:p>
          <a:p>
            <a:r>
              <a:rPr lang="en-US" altLang="zh-CN" sz="2000" dirty="0">
                <a:latin typeface="隶书" pitchFamily="49" charset="-122"/>
                <a:ea typeface="隶书" pitchFamily="49" charset="-122"/>
              </a:rPr>
              <a:t>       </a:t>
            </a:r>
            <a:r>
              <a:rPr lang="en-US" altLang="zh-CN" sz="2000" dirty="0">
                <a:solidFill>
                  <a:srgbClr val="0000FF"/>
                </a:solidFill>
                <a:latin typeface="隶书" pitchFamily="49" charset="-122"/>
                <a:ea typeface="隶书" pitchFamily="49" charset="-122"/>
              </a:rPr>
              <a:t>M0V CL,3                               </a:t>
            </a:r>
            <a:r>
              <a:rPr lang="en-US" altLang="zh-CN" sz="2000" dirty="0">
                <a:latin typeface="隶书" pitchFamily="49" charset="-122"/>
                <a:ea typeface="隶书" pitchFamily="49" charset="-122"/>
              </a:rPr>
              <a:t>MOV RESULT,AX</a:t>
            </a:r>
            <a:endParaRPr lang="en-US" altLang="zh-CN" sz="2000" dirty="0">
              <a:solidFill>
                <a:srgbClr val="0000FF"/>
              </a:solidFill>
              <a:latin typeface="隶书" pitchFamily="49" charset="-122"/>
              <a:ea typeface="隶书" pitchFamily="49" charset="-122"/>
            </a:endParaRPr>
          </a:p>
          <a:p>
            <a:r>
              <a:rPr lang="en-US" altLang="zh-CN" sz="2000" dirty="0">
                <a:solidFill>
                  <a:srgbClr val="0000FF"/>
                </a:solidFill>
                <a:latin typeface="隶书" pitchFamily="49" charset="-122"/>
                <a:ea typeface="隶书" pitchFamily="49" charset="-122"/>
              </a:rPr>
              <a:t>       SAL AX,CL</a:t>
            </a:r>
            <a:r>
              <a:rPr lang="zh-CN" altLang="en-US" sz="2000" dirty="0">
                <a:solidFill>
                  <a:srgbClr val="0000FF"/>
                </a:solidFill>
                <a:latin typeface="隶书" pitchFamily="49" charset="-122"/>
                <a:ea typeface="隶书" pitchFamily="49" charset="-122"/>
              </a:rPr>
              <a:t>；</a:t>
            </a:r>
            <a:r>
              <a:rPr lang="en-US" altLang="zh-CN" sz="2000" dirty="0">
                <a:solidFill>
                  <a:srgbClr val="0000FF"/>
                </a:solidFill>
                <a:latin typeface="隶书" pitchFamily="49" charset="-122"/>
                <a:ea typeface="隶书" pitchFamily="49" charset="-122"/>
              </a:rPr>
              <a:t>AX=(X+Y)*8                  </a:t>
            </a:r>
            <a:r>
              <a:rPr lang="en-US" altLang="zh-CN" sz="2000" dirty="0">
                <a:latin typeface="隶书" pitchFamily="49" charset="-122"/>
                <a:ea typeface="隶书" pitchFamily="49" charset="-122"/>
              </a:rPr>
              <a:t>MOV AH,4CH</a:t>
            </a:r>
            <a:endParaRPr lang="en-US" altLang="zh-CN" sz="2000" dirty="0">
              <a:solidFill>
                <a:srgbClr val="0000FF"/>
              </a:solidFill>
              <a:latin typeface="隶书" pitchFamily="49" charset="-122"/>
              <a:ea typeface="隶书" pitchFamily="49" charset="-122"/>
            </a:endParaRPr>
          </a:p>
          <a:p>
            <a:r>
              <a:rPr lang="en-US" altLang="zh-CN" sz="2000" dirty="0">
                <a:latin typeface="隶书" pitchFamily="49" charset="-122"/>
                <a:ea typeface="隶书" pitchFamily="49" charset="-122"/>
              </a:rPr>
              <a:t>       SUB AX,BX</a:t>
            </a:r>
            <a:r>
              <a:rPr lang="zh-CN" altLang="en-US" sz="2000" dirty="0">
                <a:latin typeface="隶书" pitchFamily="49" charset="-122"/>
                <a:ea typeface="隶书" pitchFamily="49" charset="-122"/>
              </a:rPr>
              <a:t>；</a:t>
            </a:r>
            <a:r>
              <a:rPr lang="en-US" altLang="zh-CN" sz="2000" dirty="0">
                <a:latin typeface="隶书" pitchFamily="49" charset="-122"/>
                <a:ea typeface="隶书" pitchFamily="49" charset="-122"/>
              </a:rPr>
              <a:t>AX=(X+Y)*8-X                INT 21H</a:t>
            </a:r>
          </a:p>
          <a:p>
            <a:r>
              <a:rPr lang="en-US" altLang="zh-CN" sz="2000" dirty="0">
                <a:latin typeface="隶书" pitchFamily="49" charset="-122"/>
                <a:ea typeface="隶书" pitchFamily="49" charset="-122"/>
              </a:rPr>
              <a:t>       </a:t>
            </a:r>
            <a:r>
              <a:rPr lang="en-US" altLang="zh-CN" sz="2000" dirty="0">
                <a:solidFill>
                  <a:srgbClr val="0000FF"/>
                </a:solidFill>
                <a:latin typeface="隶书" pitchFamily="49" charset="-122"/>
                <a:ea typeface="隶书" pitchFamily="49" charset="-122"/>
              </a:rPr>
              <a:t>SHR AX,1</a:t>
            </a:r>
            <a:r>
              <a:rPr lang="zh-CN" altLang="en-US" sz="2000" dirty="0">
                <a:solidFill>
                  <a:srgbClr val="0000FF"/>
                </a:solidFill>
                <a:latin typeface="隶书" pitchFamily="49" charset="-122"/>
                <a:ea typeface="隶书" pitchFamily="49" charset="-122"/>
              </a:rPr>
              <a:t>； </a:t>
            </a:r>
            <a:r>
              <a:rPr lang="en-US" altLang="zh-CN" sz="2000" dirty="0">
                <a:solidFill>
                  <a:srgbClr val="0000FF"/>
                </a:solidFill>
                <a:latin typeface="隶书" pitchFamily="49" charset="-122"/>
                <a:ea typeface="隶书" pitchFamily="49" charset="-122"/>
              </a:rPr>
              <a:t>AX=[(X+Y)*8-X]/2     </a:t>
            </a:r>
            <a:r>
              <a:rPr lang="en-US" altLang="zh-CN" sz="2000" dirty="0">
                <a:latin typeface="隶书" pitchFamily="49" charset="-122"/>
                <a:ea typeface="隶书" pitchFamily="49" charset="-122"/>
              </a:rPr>
              <a:t>CODESG ENDS</a:t>
            </a:r>
            <a:endParaRPr lang="en-US" altLang="zh-CN" sz="2000" dirty="0">
              <a:solidFill>
                <a:srgbClr val="0000FF"/>
              </a:solidFill>
              <a:latin typeface="隶书" pitchFamily="49" charset="-122"/>
              <a:ea typeface="隶书" pitchFamily="49" charset="-122"/>
            </a:endParaRPr>
          </a:p>
          <a:p>
            <a:r>
              <a:rPr lang="en-US" altLang="zh-CN" sz="2000" dirty="0">
                <a:solidFill>
                  <a:srgbClr val="0000FF"/>
                </a:solidFill>
                <a:latin typeface="隶书" pitchFamily="49" charset="-122"/>
                <a:ea typeface="隶书" pitchFamily="49" charset="-122"/>
              </a:rPr>
              <a:t>       SHR AX,1</a:t>
            </a:r>
            <a:r>
              <a:rPr lang="zh-CN" altLang="en-US" sz="2000" dirty="0">
                <a:solidFill>
                  <a:srgbClr val="0000FF"/>
                </a:solidFill>
                <a:latin typeface="隶书" pitchFamily="49" charset="-122"/>
                <a:ea typeface="隶书" pitchFamily="49" charset="-122"/>
              </a:rPr>
              <a:t>； </a:t>
            </a:r>
            <a:r>
              <a:rPr lang="en-US" altLang="zh-CN" sz="2000" dirty="0">
                <a:solidFill>
                  <a:srgbClr val="0000FF"/>
                </a:solidFill>
                <a:latin typeface="隶书" pitchFamily="49" charset="-122"/>
                <a:ea typeface="隶书" pitchFamily="49" charset="-122"/>
              </a:rPr>
              <a:t>AX=[(X+Y)*8-X]/4            </a:t>
            </a:r>
            <a:r>
              <a:rPr lang="en-US" altLang="zh-CN" sz="2000" dirty="0">
                <a:latin typeface="隶书" pitchFamily="49" charset="-122"/>
                <a:ea typeface="隶书" pitchFamily="49" charset="-122"/>
              </a:rPr>
              <a:t>END START</a:t>
            </a:r>
          </a:p>
        </p:txBody>
      </p:sp>
      <p:pic>
        <p:nvPicPr>
          <p:cNvPr id="72707"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72188" y="714375"/>
            <a:ext cx="2163762" cy="4473575"/>
          </a:xfrm>
          <a:prstGeom prst="rect">
            <a:avLst/>
          </a:prstGeom>
          <a:noFill/>
          <a:ln w="9525" algn="ctr">
            <a:noFill/>
            <a:miter lim="800000"/>
            <a:headEnd/>
            <a:tailEnd/>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5924">
                                            <p:txEl>
                                              <p:pRg st="6" end="6"/>
                                            </p:txEl>
                                          </p:spTgt>
                                        </p:tgtEl>
                                        <p:attrNameLst>
                                          <p:attrName>style.visibility</p:attrName>
                                        </p:attrNameLst>
                                      </p:cBhvr>
                                      <p:to>
                                        <p:strVal val="visible"/>
                                      </p:to>
                                    </p:set>
                                    <p:animEffect transition="in" filter="fade">
                                      <p:cBhvr>
                                        <p:cTn id="7" dur="500"/>
                                        <p:tgtEl>
                                          <p:spTgt spid="46592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65924">
                                            <p:txEl>
                                              <p:pRg st="7" end="7"/>
                                            </p:txEl>
                                          </p:spTgt>
                                        </p:tgtEl>
                                        <p:attrNameLst>
                                          <p:attrName>style.visibility</p:attrName>
                                        </p:attrNameLst>
                                      </p:cBhvr>
                                      <p:to>
                                        <p:strVal val="visible"/>
                                      </p:to>
                                    </p:set>
                                    <p:animEffect transition="in" filter="fade">
                                      <p:cBhvr>
                                        <p:cTn id="10" dur="500"/>
                                        <p:tgtEl>
                                          <p:spTgt spid="46592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65924">
                                            <p:txEl>
                                              <p:pRg st="8" end="8"/>
                                            </p:txEl>
                                          </p:spTgt>
                                        </p:tgtEl>
                                        <p:attrNameLst>
                                          <p:attrName>style.visibility</p:attrName>
                                        </p:attrNameLst>
                                      </p:cBhvr>
                                      <p:to>
                                        <p:strVal val="visible"/>
                                      </p:to>
                                    </p:set>
                                    <p:animEffect transition="in" filter="fade">
                                      <p:cBhvr>
                                        <p:cTn id="13" dur="500"/>
                                        <p:tgtEl>
                                          <p:spTgt spid="46592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65924">
                                            <p:txEl>
                                              <p:pRg st="9" end="9"/>
                                            </p:txEl>
                                          </p:spTgt>
                                        </p:tgtEl>
                                        <p:attrNameLst>
                                          <p:attrName>style.visibility</p:attrName>
                                        </p:attrNameLst>
                                      </p:cBhvr>
                                      <p:to>
                                        <p:strVal val="visible"/>
                                      </p:to>
                                    </p:set>
                                    <p:animEffect transition="in" filter="fade">
                                      <p:cBhvr>
                                        <p:cTn id="16" dur="500"/>
                                        <p:tgtEl>
                                          <p:spTgt spid="46592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65924">
                                            <p:txEl>
                                              <p:pRg st="10" end="10"/>
                                            </p:txEl>
                                          </p:spTgt>
                                        </p:tgtEl>
                                        <p:attrNameLst>
                                          <p:attrName>style.visibility</p:attrName>
                                        </p:attrNameLst>
                                      </p:cBhvr>
                                      <p:to>
                                        <p:strVal val="visible"/>
                                      </p:to>
                                    </p:set>
                                    <p:animEffect transition="in" filter="fade">
                                      <p:cBhvr>
                                        <p:cTn id="19" dur="500"/>
                                        <p:tgtEl>
                                          <p:spTgt spid="465924">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65924">
                                            <p:txEl>
                                              <p:pRg st="11" end="11"/>
                                            </p:txEl>
                                          </p:spTgt>
                                        </p:tgtEl>
                                        <p:attrNameLst>
                                          <p:attrName>style.visibility</p:attrName>
                                        </p:attrNameLst>
                                      </p:cBhvr>
                                      <p:to>
                                        <p:strVal val="visible"/>
                                      </p:to>
                                    </p:set>
                                    <p:animEffect transition="in" filter="fade">
                                      <p:cBhvr>
                                        <p:cTn id="22" dur="500"/>
                                        <p:tgtEl>
                                          <p:spTgt spid="465924">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65924">
                                            <p:txEl>
                                              <p:pRg st="12" end="12"/>
                                            </p:txEl>
                                          </p:spTgt>
                                        </p:tgtEl>
                                        <p:attrNameLst>
                                          <p:attrName>style.visibility</p:attrName>
                                        </p:attrNameLst>
                                      </p:cBhvr>
                                      <p:to>
                                        <p:strVal val="visible"/>
                                      </p:to>
                                    </p:set>
                                    <p:animEffect transition="in" filter="fade">
                                      <p:cBhvr>
                                        <p:cTn id="25" dur="500"/>
                                        <p:tgtEl>
                                          <p:spTgt spid="465924">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65924">
                                            <p:txEl>
                                              <p:pRg st="13" end="13"/>
                                            </p:txEl>
                                          </p:spTgt>
                                        </p:tgtEl>
                                        <p:attrNameLst>
                                          <p:attrName>style.visibility</p:attrName>
                                        </p:attrNameLst>
                                      </p:cBhvr>
                                      <p:to>
                                        <p:strVal val="visible"/>
                                      </p:to>
                                    </p:set>
                                    <p:animEffect transition="in" filter="fade">
                                      <p:cBhvr>
                                        <p:cTn id="28" dur="500"/>
                                        <p:tgtEl>
                                          <p:spTgt spid="465924">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65924">
                                            <p:txEl>
                                              <p:pRg st="14" end="14"/>
                                            </p:txEl>
                                          </p:spTgt>
                                        </p:tgtEl>
                                        <p:attrNameLst>
                                          <p:attrName>style.visibility</p:attrName>
                                        </p:attrNameLst>
                                      </p:cBhvr>
                                      <p:to>
                                        <p:strVal val="visible"/>
                                      </p:to>
                                    </p:set>
                                    <p:animEffect transition="in" filter="fade">
                                      <p:cBhvr>
                                        <p:cTn id="31" dur="500"/>
                                        <p:tgtEl>
                                          <p:spTgt spid="465924">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65924">
                                            <p:txEl>
                                              <p:pRg st="15" end="15"/>
                                            </p:txEl>
                                          </p:spTgt>
                                        </p:tgtEl>
                                        <p:attrNameLst>
                                          <p:attrName>style.visibility</p:attrName>
                                        </p:attrNameLst>
                                      </p:cBhvr>
                                      <p:to>
                                        <p:strVal val="visible"/>
                                      </p:to>
                                    </p:set>
                                    <p:animEffect transition="in" filter="fade">
                                      <p:cBhvr>
                                        <p:cTn id="34" dur="500"/>
                                        <p:tgtEl>
                                          <p:spTgt spid="465924">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65924">
                                            <p:txEl>
                                              <p:pRg st="16" end="16"/>
                                            </p:txEl>
                                          </p:spTgt>
                                        </p:tgtEl>
                                        <p:attrNameLst>
                                          <p:attrName>style.visibility</p:attrName>
                                        </p:attrNameLst>
                                      </p:cBhvr>
                                      <p:to>
                                        <p:strVal val="visible"/>
                                      </p:to>
                                    </p:set>
                                    <p:animEffect transition="in" filter="fade">
                                      <p:cBhvr>
                                        <p:cTn id="37" dur="500"/>
                                        <p:tgtEl>
                                          <p:spTgt spid="46592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65924">
                                            <p:txEl>
                                              <p:pRg st="17" end="17"/>
                                            </p:txEl>
                                          </p:spTgt>
                                        </p:tgtEl>
                                        <p:attrNameLst>
                                          <p:attrName>style.visibility</p:attrName>
                                        </p:attrNameLst>
                                      </p:cBhvr>
                                      <p:to>
                                        <p:strVal val="visible"/>
                                      </p:to>
                                    </p:set>
                                    <p:animEffect transition="in" filter="fade">
                                      <p:cBhvr>
                                        <p:cTn id="40" dur="500"/>
                                        <p:tgtEl>
                                          <p:spTgt spid="46592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65924">
                                            <p:txEl>
                                              <p:pRg st="18" end="18"/>
                                            </p:txEl>
                                          </p:spTgt>
                                        </p:tgtEl>
                                        <p:attrNameLst>
                                          <p:attrName>style.visibility</p:attrName>
                                        </p:attrNameLst>
                                      </p:cBhvr>
                                      <p:to>
                                        <p:strVal val="visible"/>
                                      </p:to>
                                    </p:set>
                                    <p:animEffect transition="in" filter="fade">
                                      <p:cBhvr>
                                        <p:cTn id="43" dur="500"/>
                                        <p:tgtEl>
                                          <p:spTgt spid="465924">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65924">
                                            <p:txEl>
                                              <p:pRg st="19" end="19"/>
                                            </p:txEl>
                                          </p:spTgt>
                                        </p:tgtEl>
                                        <p:attrNameLst>
                                          <p:attrName>style.visibility</p:attrName>
                                        </p:attrNameLst>
                                      </p:cBhvr>
                                      <p:to>
                                        <p:strVal val="visible"/>
                                      </p:to>
                                    </p:set>
                                    <p:animEffect transition="in" filter="fade">
                                      <p:cBhvr>
                                        <p:cTn id="46" dur="500"/>
                                        <p:tgtEl>
                                          <p:spTgt spid="46592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ChangeArrowheads="1"/>
          </p:cNvSpPr>
          <p:nvPr/>
        </p:nvSpPr>
        <p:spPr bwMode="auto">
          <a:xfrm>
            <a:off x="395288" y="188913"/>
            <a:ext cx="8207375" cy="3908762"/>
          </a:xfrm>
          <a:prstGeom prst="rect">
            <a:avLst/>
          </a:prstGeom>
          <a:noFill/>
          <a:ln w="9525">
            <a:noFill/>
            <a:miter lim="800000"/>
            <a:headEnd/>
            <a:tailEnd/>
          </a:ln>
          <a:effectLst/>
        </p:spPr>
        <p:txBody>
          <a:bodyPr>
            <a:spAutoFit/>
          </a:bodyPr>
          <a:lstStyle/>
          <a:p>
            <a:pPr marL="457200" indent="-457200">
              <a:buFont typeface="Wingdings" panose="05000000000000000000" pitchFamily="2" charset="2"/>
              <a:buChar char="F"/>
              <a:defRPr/>
            </a:pPr>
            <a:r>
              <a:rPr lang="zh-CN" altLang="en-US"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分支</a:t>
            </a: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结构程序</a:t>
            </a:r>
          </a:p>
          <a:p>
            <a:pPr>
              <a:defRPr/>
            </a:pPr>
            <a:r>
              <a:rPr lang="zh-CN" altLang="en-US" sz="2400" dirty="0">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分支程序</a:t>
            </a:r>
            <a:r>
              <a:rPr lang="zh-CN" altLang="en-US" sz="2400" dirty="0">
                <a:latin typeface="隶书" pitchFamily="49" charset="-122"/>
                <a:ea typeface="隶书" pitchFamily="49" charset="-122"/>
              </a:rPr>
              <a:t>是按照给定的条件进行判断，然后根据不同的结果</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条件是否成立</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使程序发生转移，进行不同的处理。分支程序常用的有</a:t>
            </a:r>
            <a:r>
              <a:rPr lang="zh-CN" altLang="en-US" sz="2400" dirty="0">
                <a:solidFill>
                  <a:srgbClr val="0000FF"/>
                </a:solidFill>
                <a:latin typeface="隶书" pitchFamily="49" charset="-122"/>
                <a:ea typeface="隶书" pitchFamily="49" charset="-122"/>
              </a:rPr>
              <a:t>两种结构形式</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defRPr/>
            </a:pPr>
            <a:endParaRPr lang="zh-CN" altLang="en-US" sz="2400" dirty="0">
              <a:latin typeface="隶书" pitchFamily="49" charset="-122"/>
              <a:ea typeface="隶书" pitchFamily="49" charset="-122"/>
            </a:endParaRPr>
          </a:p>
          <a:p>
            <a:pPr>
              <a:defRPr/>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、比较</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测试分支程序</a:t>
            </a:r>
          </a:p>
          <a:p>
            <a:pPr>
              <a:defRPr/>
            </a:pPr>
            <a:r>
              <a:rPr lang="zh-CN" altLang="en-US" sz="2400" dirty="0">
                <a:latin typeface="隶书" pitchFamily="49" charset="-122"/>
                <a:ea typeface="隶书" pitchFamily="49" charset="-122"/>
              </a:rPr>
              <a:t>    在分支产生前，通常利用比较指令、数据操作及位检测指令等，来改变标志寄存器的标志位</a:t>
            </a:r>
            <a:r>
              <a:rPr lang="en-US" altLang="zh-CN" sz="2400" dirty="0">
                <a:latin typeface="隶书" pitchFamily="49" charset="-122"/>
                <a:ea typeface="隶书" pitchFamily="49" charset="-122"/>
              </a:rPr>
              <a:t>(OF</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SF</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ZF</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PF</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CF)</a:t>
            </a:r>
            <a:r>
              <a:rPr lang="zh-CN" altLang="en-US" sz="2400" dirty="0">
                <a:latin typeface="隶书" pitchFamily="49" charset="-122"/>
                <a:ea typeface="隶书" pitchFamily="49" charset="-122"/>
              </a:rPr>
              <a:t>，然后再选用适当条件转移指令</a:t>
            </a:r>
            <a:r>
              <a:rPr lang="en-US" altLang="zh-CN" sz="2400" dirty="0">
                <a:latin typeface="隶书" pitchFamily="49" charset="-122"/>
                <a:ea typeface="隶书" pitchFamily="49" charset="-122"/>
              </a:rPr>
              <a:t>(</a:t>
            </a:r>
            <a:r>
              <a:rPr lang="en-US" altLang="zh-CN" sz="2400" dirty="0" err="1">
                <a:latin typeface="隶书" pitchFamily="49" charset="-122"/>
                <a:ea typeface="隶书" pitchFamily="49" charset="-122"/>
              </a:rPr>
              <a:t>Jxx</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，以实现不同情况的分支转移。</a:t>
            </a:r>
          </a:p>
        </p:txBody>
      </p:sp>
      <p:pic>
        <p:nvPicPr>
          <p:cNvPr id="73731" name="Picture 2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143250" y="3870151"/>
            <a:ext cx="1990725" cy="2943225"/>
          </a:xfrm>
          <a:prstGeom prst="rect">
            <a:avLst/>
          </a:prstGeom>
          <a:noFill/>
          <a:ln w="9525" algn="ctr">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95288" y="188913"/>
            <a:ext cx="8207375" cy="2282825"/>
          </a:xfrm>
          <a:prstGeom prst="rect">
            <a:avLst/>
          </a:prstGeom>
          <a:noFill/>
          <a:ln w="9525">
            <a:noFill/>
            <a:miter lim="800000"/>
            <a:headEnd/>
            <a:tailEnd/>
          </a:ln>
        </p:spPr>
        <p:txBody>
          <a:bodyPr>
            <a:spAutoFit/>
          </a:bodyPr>
          <a:lstStyle/>
          <a:p>
            <a:r>
              <a:rPr lang="en-US" altLang="zh-CN" sz="2400">
                <a:latin typeface="隶书" pitchFamily="49" charset="-122"/>
                <a:ea typeface="隶书" pitchFamily="49" charset="-122"/>
              </a:rPr>
              <a:t>2</a:t>
            </a:r>
            <a:r>
              <a:rPr lang="zh-CN" altLang="en-US" sz="2400">
                <a:latin typeface="隶书" pitchFamily="49" charset="-122"/>
                <a:ea typeface="隶书" pitchFamily="49" charset="-122"/>
              </a:rPr>
              <a:t>、分支表</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跳转表</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结构</a:t>
            </a:r>
          </a:p>
          <a:p>
            <a:r>
              <a:rPr lang="zh-CN" altLang="en-US" sz="2400">
                <a:latin typeface="隶书" pitchFamily="49" charset="-122"/>
                <a:ea typeface="隶书" pitchFamily="49" charset="-122"/>
              </a:rPr>
              <a:t>    如果某程序需要多路分支，每路程序的入口地址分别为</a:t>
            </a:r>
            <a:r>
              <a:rPr lang="en-US" altLang="zh-CN" sz="2400">
                <a:latin typeface="隶书" pitchFamily="49" charset="-122"/>
                <a:ea typeface="隶书" pitchFamily="49" charset="-122"/>
              </a:rPr>
              <a:t>SUB1</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SUB2</a:t>
            </a:r>
            <a:r>
              <a:rPr lang="en-US" altLang="zh-CN" sz="2400">
                <a:latin typeface="Arial" charset="0"/>
                <a:ea typeface="隶书" pitchFamily="49" charset="-122"/>
              </a:rPr>
              <a:t>……</a:t>
            </a:r>
            <a:r>
              <a:rPr lang="en-US" altLang="zh-CN" sz="2400">
                <a:latin typeface="隶书" pitchFamily="49" charset="-122"/>
                <a:ea typeface="隶书" pitchFamily="49" charset="-122"/>
              </a:rPr>
              <a:t>SUBn</a:t>
            </a:r>
            <a:r>
              <a:rPr lang="zh-CN" altLang="en-US" sz="2400">
                <a:latin typeface="隶书" pitchFamily="49" charset="-122"/>
                <a:ea typeface="隶书" pitchFamily="49" charset="-122"/>
              </a:rPr>
              <a:t>。可以把这些入口地址组成一个</a:t>
            </a:r>
            <a:r>
              <a:rPr lang="zh-CN" altLang="en-US" sz="2400">
                <a:solidFill>
                  <a:srgbClr val="0000FF"/>
                </a:solidFill>
                <a:latin typeface="隶书" pitchFamily="49" charset="-122"/>
                <a:ea typeface="隶书" pitchFamily="49" charset="-122"/>
              </a:rPr>
              <a:t>跳转表</a:t>
            </a:r>
            <a:r>
              <a:rPr lang="zh-CN" altLang="en-US" sz="2400">
                <a:latin typeface="隶书" pitchFamily="49" charset="-122"/>
                <a:ea typeface="隶书" pitchFamily="49" charset="-122"/>
              </a:rPr>
              <a:t>。</a:t>
            </a:r>
          </a:p>
          <a:p>
            <a:r>
              <a:rPr lang="zh-CN" altLang="en-US" sz="2400">
                <a:latin typeface="隶书" pitchFamily="49" charset="-122"/>
                <a:ea typeface="隶书" pitchFamily="49" charset="-122"/>
              </a:rPr>
              <a:t>表内每两个字节存放一个入口地址的偏移量，也可以由若干跳转指令组成跳转表，这时用无条件转移指令</a:t>
            </a:r>
            <a:r>
              <a:rPr lang="en-US" altLang="zh-CN" sz="2400">
                <a:latin typeface="隶书" pitchFamily="49" charset="-122"/>
                <a:ea typeface="隶书" pitchFamily="49" charset="-122"/>
              </a:rPr>
              <a:t>(JMP)</a:t>
            </a:r>
            <a:r>
              <a:rPr lang="zh-CN" altLang="en-US" sz="2400">
                <a:latin typeface="隶书" pitchFamily="49" charset="-122"/>
                <a:ea typeface="隶书" pitchFamily="49" charset="-122"/>
              </a:rPr>
              <a:t>，且每条跳转指令的目标代码长度要一致。</a:t>
            </a:r>
          </a:p>
        </p:txBody>
      </p:sp>
      <p:pic>
        <p:nvPicPr>
          <p:cNvPr id="74755" name="Picture 4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00125" y="2928938"/>
            <a:ext cx="7210425" cy="3257550"/>
          </a:xfrm>
          <a:prstGeom prst="rect">
            <a:avLst/>
          </a:prstGeom>
          <a:noFill/>
          <a:ln w="9525" algn="ctr">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ChangeArrowheads="1"/>
          </p:cNvSpPr>
          <p:nvPr/>
        </p:nvSpPr>
        <p:spPr bwMode="auto">
          <a:xfrm>
            <a:off x="539750" y="404813"/>
            <a:ext cx="7993063" cy="6181725"/>
          </a:xfrm>
          <a:prstGeom prst="rect">
            <a:avLst/>
          </a:prstGeom>
          <a:noFill/>
          <a:ln w="9525">
            <a:noFill/>
            <a:miter lim="800000"/>
            <a:headEnd/>
            <a:tailEnd/>
          </a:ln>
        </p:spPr>
        <p:txBody>
          <a:bodyPr>
            <a:spAutoFit/>
          </a:bodyPr>
          <a:lstStyle/>
          <a:p>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1 :</a:t>
            </a:r>
            <a:r>
              <a:rPr lang="zh-CN" altLang="en-US" sz="2400" dirty="0">
                <a:latin typeface="隶书" pitchFamily="49" charset="-122"/>
                <a:ea typeface="隶书" pitchFamily="49" charset="-122"/>
              </a:rPr>
              <a:t>编制程序求</a:t>
            </a:r>
            <a:r>
              <a:rPr lang="en-US" altLang="zh-CN" sz="2400" dirty="0">
                <a:latin typeface="隶书" pitchFamily="49" charset="-122"/>
                <a:ea typeface="隶书" pitchFamily="49" charset="-122"/>
              </a:rPr>
              <a:t>AX</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BX</a:t>
            </a:r>
            <a:r>
              <a:rPr lang="zh-CN" altLang="en-US" sz="2400" dirty="0">
                <a:latin typeface="隶书" pitchFamily="49" charset="-122"/>
                <a:ea typeface="隶书" pitchFamily="49" charset="-122"/>
              </a:rPr>
              <a:t>中的两个无符号数之差的绝对值，结果放在内存</a:t>
            </a:r>
            <a:r>
              <a:rPr lang="en-US" altLang="zh-CN" sz="2400" dirty="0">
                <a:latin typeface="隶书" pitchFamily="49" charset="-122"/>
                <a:ea typeface="隶书" pitchFamily="49" charset="-122"/>
              </a:rPr>
              <a:t>[2800H]</a:t>
            </a:r>
            <a:r>
              <a:rPr lang="zh-CN" altLang="en-US" sz="2400" dirty="0">
                <a:latin typeface="隶书" pitchFamily="49" charset="-122"/>
                <a:ea typeface="隶书" pitchFamily="49" charset="-122"/>
              </a:rPr>
              <a:t>单元。</a:t>
            </a:r>
          </a:p>
          <a:p>
            <a:r>
              <a:rPr lang="en-US" altLang="zh-CN" sz="2200" dirty="0">
                <a:latin typeface="隶书" pitchFamily="49" charset="-122"/>
                <a:ea typeface="隶书" pitchFamily="49" charset="-122"/>
              </a:rPr>
              <a:t>DATA SEGMENT</a:t>
            </a:r>
          </a:p>
          <a:p>
            <a:r>
              <a:rPr lang="en-US" altLang="zh-CN" sz="2200" dirty="0">
                <a:latin typeface="隶书" pitchFamily="49" charset="-122"/>
                <a:ea typeface="隶书" pitchFamily="49" charset="-122"/>
              </a:rPr>
              <a:t>  ORG 2800H</a:t>
            </a:r>
          </a:p>
          <a:p>
            <a:r>
              <a:rPr lang="en-US" altLang="zh-CN" sz="2200" dirty="0">
                <a:latin typeface="隶书" pitchFamily="49" charset="-122"/>
                <a:ea typeface="隶书" pitchFamily="49" charset="-122"/>
              </a:rPr>
              <a:t>  DA1 DW ?</a:t>
            </a:r>
          </a:p>
          <a:p>
            <a:r>
              <a:rPr lang="en-US" altLang="zh-CN" sz="2200" dirty="0">
                <a:latin typeface="隶书" pitchFamily="49" charset="-122"/>
                <a:ea typeface="隶书" pitchFamily="49" charset="-122"/>
              </a:rPr>
              <a:t>DATA ENDS</a:t>
            </a:r>
          </a:p>
          <a:p>
            <a:r>
              <a:rPr lang="en-US" altLang="zh-CN" sz="2200" dirty="0">
                <a:latin typeface="隶书" pitchFamily="49" charset="-122"/>
                <a:ea typeface="隶书" pitchFamily="49" charset="-122"/>
              </a:rPr>
              <a:t>CODE SEGMENT</a:t>
            </a:r>
          </a:p>
          <a:p>
            <a:r>
              <a:rPr lang="en-US" altLang="zh-CN" sz="2200" dirty="0">
                <a:latin typeface="隶书" pitchFamily="49" charset="-122"/>
                <a:ea typeface="隶书" pitchFamily="49" charset="-122"/>
              </a:rPr>
              <a:t>  ASSUME CS:CODE</a:t>
            </a:r>
          </a:p>
          <a:p>
            <a:r>
              <a:rPr lang="en-US" altLang="zh-CN" sz="2200" dirty="0">
                <a:latin typeface="隶书" pitchFamily="49" charset="-122"/>
                <a:ea typeface="隶书" pitchFamily="49" charset="-122"/>
              </a:rPr>
              <a:t>  ASSUME DS:DATA</a:t>
            </a:r>
          </a:p>
          <a:p>
            <a:r>
              <a:rPr lang="en-US" altLang="zh-CN" sz="2200" dirty="0">
                <a:latin typeface="隶书" pitchFamily="49" charset="-122"/>
                <a:ea typeface="隶书" pitchFamily="49" charset="-122"/>
              </a:rPr>
              <a:t>START:MOV DX,DATA</a:t>
            </a:r>
          </a:p>
          <a:p>
            <a:r>
              <a:rPr lang="en-US" altLang="zh-CN" sz="2200" dirty="0">
                <a:latin typeface="隶书" pitchFamily="49" charset="-122"/>
                <a:ea typeface="隶书" pitchFamily="49" charset="-122"/>
              </a:rPr>
              <a:t>      MOV DS,DX</a:t>
            </a:r>
          </a:p>
          <a:p>
            <a:r>
              <a:rPr lang="en-US" altLang="zh-CN" sz="2200" dirty="0">
                <a:latin typeface="隶书" pitchFamily="49" charset="-122"/>
                <a:ea typeface="隶书" pitchFamily="49" charset="-122"/>
              </a:rPr>
              <a:t>      MOV DX,AX</a:t>
            </a:r>
          </a:p>
          <a:p>
            <a:r>
              <a:rPr lang="en-US" altLang="zh-CN" sz="2200" dirty="0">
                <a:latin typeface="隶书" pitchFamily="49" charset="-122"/>
                <a:ea typeface="隶书" pitchFamily="49" charset="-122"/>
              </a:rPr>
              <a:t>      SUB AX,BX</a:t>
            </a:r>
          </a:p>
          <a:p>
            <a:r>
              <a:rPr lang="en-US" altLang="zh-CN" sz="2200" dirty="0">
                <a:latin typeface="隶书" pitchFamily="49" charset="-122"/>
                <a:ea typeface="隶书" pitchFamily="49" charset="-122"/>
              </a:rPr>
              <a:t>      JC AA     </a:t>
            </a:r>
            <a:r>
              <a:rPr lang="zh-CN" altLang="en-US" sz="2200" dirty="0">
                <a:latin typeface="隶书" pitchFamily="49" charset="-122"/>
                <a:ea typeface="隶书" pitchFamily="49" charset="-122"/>
              </a:rPr>
              <a:t>；</a:t>
            </a:r>
            <a:r>
              <a:rPr lang="en-US" altLang="zh-CN" sz="2200" dirty="0">
                <a:latin typeface="隶书" pitchFamily="49" charset="-122"/>
                <a:ea typeface="隶书" pitchFamily="49" charset="-122"/>
              </a:rPr>
              <a:t>AX&lt;BX</a:t>
            </a:r>
            <a:r>
              <a:rPr lang="zh-CN" altLang="en-US" sz="2200" dirty="0">
                <a:latin typeface="隶书" pitchFamily="49" charset="-122"/>
                <a:ea typeface="隶书" pitchFamily="49" charset="-122"/>
              </a:rPr>
              <a:t>时转移       </a:t>
            </a:r>
            <a:r>
              <a:rPr lang="en-US" altLang="zh-CN" sz="2200" dirty="0">
                <a:latin typeface="隶书" pitchFamily="49" charset="-122"/>
                <a:ea typeface="隶书" pitchFamily="49" charset="-122"/>
              </a:rPr>
              <a:t>MOV DA1,BX </a:t>
            </a:r>
          </a:p>
          <a:p>
            <a:r>
              <a:rPr lang="en-US" altLang="zh-CN" sz="2200" dirty="0">
                <a:latin typeface="隶书" pitchFamily="49" charset="-122"/>
                <a:ea typeface="隶书" pitchFamily="49" charset="-122"/>
              </a:rPr>
              <a:t>      MOV DA1,AX                BB: MOV AH,4CH </a:t>
            </a:r>
          </a:p>
          <a:p>
            <a:r>
              <a:rPr lang="en-US" altLang="zh-CN" sz="2200" dirty="0">
                <a:latin typeface="隶书" pitchFamily="49" charset="-122"/>
                <a:ea typeface="隶书" pitchFamily="49" charset="-122"/>
              </a:rPr>
              <a:t>      JMP BB                        INT 21H</a:t>
            </a:r>
          </a:p>
          <a:p>
            <a:r>
              <a:rPr lang="en-US" altLang="zh-CN" sz="2200" dirty="0">
                <a:latin typeface="隶书" pitchFamily="49" charset="-122"/>
                <a:ea typeface="隶书" pitchFamily="49" charset="-122"/>
              </a:rPr>
              <a:t>  AA: SUB BX,DX                     CODE ENDS</a:t>
            </a:r>
          </a:p>
          <a:p>
            <a:r>
              <a:rPr lang="en-US" altLang="zh-CN" sz="2200" dirty="0">
                <a:latin typeface="隶书" pitchFamily="49" charset="-122"/>
                <a:ea typeface="隶书" pitchFamily="49" charset="-122"/>
              </a:rPr>
              <a:t>                                END START</a:t>
            </a:r>
          </a:p>
        </p:txBody>
      </p:sp>
      <p:pic>
        <p:nvPicPr>
          <p:cNvPr id="75779"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429250" y="857250"/>
            <a:ext cx="2819400" cy="3970338"/>
          </a:xfrm>
          <a:prstGeom prst="rect">
            <a:avLst/>
          </a:prstGeom>
          <a:noFill/>
          <a:ln w="9525" algn="ctr">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4"/>
          <p:cNvSpPr>
            <a:spLocks noChangeArrowheads="1"/>
          </p:cNvSpPr>
          <p:nvPr/>
        </p:nvSpPr>
        <p:spPr bwMode="auto">
          <a:xfrm>
            <a:off x="250825" y="85725"/>
            <a:ext cx="8496300" cy="822325"/>
          </a:xfrm>
          <a:prstGeom prst="rect">
            <a:avLst/>
          </a:prstGeom>
          <a:noFill/>
          <a:ln w="9525">
            <a:noFill/>
            <a:miter lim="800000"/>
            <a:headEnd/>
            <a:tailEnd/>
          </a:ln>
        </p:spPr>
        <p:txBody>
          <a:bodyPr>
            <a:spAutoFit/>
          </a:bodyPr>
          <a:lstStyle/>
          <a:p>
            <a:r>
              <a:rPr lang="zh-CN" altLang="en-US" sz="2400">
                <a:latin typeface="隶书" pitchFamily="49" charset="-122"/>
                <a:ea typeface="隶书" pitchFamily="49" charset="-122"/>
              </a:rPr>
              <a:t>例</a:t>
            </a:r>
            <a:r>
              <a:rPr lang="en-US" altLang="zh-CN" sz="2400">
                <a:latin typeface="隶书" pitchFamily="49" charset="-122"/>
                <a:ea typeface="隶书" pitchFamily="49" charset="-122"/>
              </a:rPr>
              <a:t>2 </a:t>
            </a:r>
            <a:r>
              <a:rPr lang="zh-CN" altLang="en-US" sz="2400">
                <a:latin typeface="隶书" pitchFamily="49" charset="-122"/>
                <a:ea typeface="隶书" pitchFamily="49" charset="-122"/>
              </a:rPr>
              <a:t>编制汇编程序计算</a:t>
            </a:r>
            <a:r>
              <a:rPr lang="en-US" altLang="zh-CN" sz="2400">
                <a:latin typeface="隶书" pitchFamily="49" charset="-122"/>
                <a:ea typeface="隶书" pitchFamily="49" charset="-122"/>
              </a:rPr>
              <a:t>Z=[(X+Y)*8-X]/2</a:t>
            </a:r>
            <a:r>
              <a:rPr lang="zh-CN" altLang="en-US" sz="2400">
                <a:latin typeface="隶书" pitchFamily="49" charset="-122"/>
                <a:ea typeface="隶书" pitchFamily="49" charset="-122"/>
              </a:rPr>
              <a:t>。其中</a:t>
            </a:r>
            <a:r>
              <a:rPr lang="en-US" altLang="zh-CN" sz="2400">
                <a:latin typeface="隶书" pitchFamily="49" charset="-122"/>
                <a:ea typeface="隶书" pitchFamily="49" charset="-122"/>
              </a:rPr>
              <a:t>X</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Y</a:t>
            </a:r>
            <a:r>
              <a:rPr lang="zh-CN" altLang="en-US" sz="2400">
                <a:latin typeface="隶书" pitchFamily="49" charset="-122"/>
                <a:ea typeface="隶书" pitchFamily="49" charset="-122"/>
              </a:rPr>
              <a:t>为键盘输入的一位十进制数，结果在屏幕上显示。</a:t>
            </a:r>
          </a:p>
        </p:txBody>
      </p:sp>
      <p:graphicFrame>
        <p:nvGraphicFramePr>
          <p:cNvPr id="461882" name="Group 58"/>
          <p:cNvGraphicFramePr>
            <a:graphicFrameLocks noGrp="1"/>
          </p:cNvGraphicFramePr>
          <p:nvPr/>
        </p:nvGraphicFramePr>
        <p:xfrm>
          <a:off x="827088" y="908050"/>
          <a:ext cx="4030664" cy="5664222"/>
        </p:xfrm>
        <a:graphic>
          <a:graphicData uri="http://schemas.openxmlformats.org/drawingml/2006/table">
            <a:tbl>
              <a:tblPr/>
              <a:tblGrid>
                <a:gridCol w="4030664">
                  <a:extLst>
                    <a:ext uri="{9D8B030D-6E8A-4147-A177-3AD203B41FA5}">
                      <a16:colId xmlns:a16="http://schemas.microsoft.com/office/drawing/2014/main" val="20000"/>
                    </a:ext>
                  </a:extLst>
                </a:gridCol>
              </a:tblGrid>
              <a:tr h="5664222">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DATA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VARX DB 'X=','$'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VARY DB 'Y=','$'</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VARZ DB </a:t>
                      </a:r>
                      <a:r>
                        <a:rPr kumimoji="0" lang="en-US" altLang="zh-CN" sz="2000" b="0" i="0" u="none" strike="noStrike" cap="none" normalizeH="0" baseline="0" dirty="0" smtClean="0">
                          <a:ln>
                            <a:noFill/>
                          </a:ln>
                          <a:solidFill>
                            <a:schemeClr val="tx1"/>
                          </a:solidFill>
                          <a:effectLst/>
                          <a:latin typeface="Arial"/>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Z=((X+Y)*8-X)/2=$'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DATA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CRLF MACRO  </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；显示回车换行符</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MOV DL,ODH</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；回车符</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MOV AH,02H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DL,OAH</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；换行符</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MOV AH,02H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ENDM</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ASSUME CS:CODE</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ASSUME DS:DATA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en-US" sz="2000" b="0" i="0" u="none" strike="noStrike" cap="none" normalizeH="0" baseline="0" dirty="0" smtClean="0">
                          <a:ln>
                            <a:noFill/>
                          </a:ln>
                          <a:solidFill>
                            <a:schemeClr val="tx1"/>
                          </a:solidFill>
                          <a:effectLst/>
                          <a:latin typeface="隶书" pitchFamily="49" charset="-122"/>
                          <a:ea typeface="隶书" pitchFamily="49" charset="-122"/>
                        </a:rPr>
                        <a:t>START:MOV AX</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en-US" sz="2000" b="0" i="0" u="none" strike="noStrike" cap="none" normalizeH="0" baseline="0" dirty="0" smtClean="0">
                          <a:ln>
                            <a:noFill/>
                          </a:ln>
                          <a:solidFill>
                            <a:schemeClr val="tx1"/>
                          </a:solidFill>
                          <a:effectLst/>
                          <a:latin typeface="隶书" pitchFamily="49" charset="-122"/>
                          <a:ea typeface="隶书" pitchFamily="49" charset="-122"/>
                        </a:rPr>
                        <a:t>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en-US" sz="2000" b="0" i="0" u="none" strike="noStrike" cap="none" normalizeH="0" baseline="0" dirty="0" smtClean="0">
                          <a:ln>
                            <a:noFill/>
                          </a:ln>
                          <a:solidFill>
                            <a:schemeClr val="tx1"/>
                          </a:solidFill>
                          <a:effectLst/>
                          <a:latin typeface="隶书" pitchFamily="49" charset="-122"/>
                          <a:ea typeface="隶书" pitchFamily="49" charset="-122"/>
                        </a:rPr>
                        <a:t>MOV DS</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en-US" sz="2000" b="0" i="0" u="none" strike="noStrike" cap="none" normalizeH="0" baseline="0" dirty="0" smtClean="0">
                          <a:ln>
                            <a:noFill/>
                          </a:ln>
                          <a:solidFill>
                            <a:schemeClr val="tx1"/>
                          </a:solidFill>
                          <a:effectLst/>
                          <a:latin typeface="隶书" pitchFamily="49" charset="-122"/>
                          <a:ea typeface="隶书" pitchFamily="49" charset="-122"/>
                        </a:rPr>
                        <a:t>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en-US" sz="2000" b="0" i="0" u="none" strike="noStrike" cap="none" normalizeH="0" baseline="0" dirty="0" smtClean="0">
                          <a:ln>
                            <a:noFill/>
                          </a:ln>
                          <a:solidFill>
                            <a:schemeClr val="tx1"/>
                          </a:solidFill>
                          <a:effectLst/>
                          <a:latin typeface="隶书" pitchFamily="49" charset="-122"/>
                          <a:ea typeface="隶书" pitchFamily="49" charset="-122"/>
                        </a:rPr>
                        <a:t>LPG1:</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en-US" sz="2000" b="0" i="0" u="none" strike="noStrike" cap="none" normalizeH="0" baseline="0" dirty="0" smtClean="0">
                          <a:ln>
                            <a:noFill/>
                          </a:ln>
                          <a:solidFill>
                            <a:schemeClr val="tx1"/>
                          </a:solidFill>
                          <a:effectLst/>
                          <a:latin typeface="隶书" pitchFamily="49" charset="-122"/>
                          <a:ea typeface="隶书" pitchFamily="49" charset="-122"/>
                        </a:rPr>
                        <a:t>LEA DX</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en-US" sz="2000" b="0" i="0" u="none" strike="noStrike" cap="none" normalizeH="0" baseline="0" dirty="0" smtClean="0">
                          <a:ln>
                            <a:noFill/>
                          </a:ln>
                          <a:solidFill>
                            <a:schemeClr val="tx1"/>
                          </a:solidFill>
                          <a:effectLst/>
                          <a:latin typeface="隶书" pitchFamily="49" charset="-122"/>
                          <a:ea typeface="隶书" pitchFamily="49" charset="-122"/>
                        </a:rPr>
                        <a:t>VARX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en-US" sz="2000" b="0" i="0" u="none" strike="noStrike" cap="none" normalizeH="0" baseline="0" dirty="0" smtClean="0">
                          <a:ln>
                            <a:noFill/>
                          </a:ln>
                          <a:solidFill>
                            <a:schemeClr val="tx1"/>
                          </a:solidFill>
                          <a:effectLst/>
                          <a:latin typeface="隶书" pitchFamily="49" charset="-122"/>
                          <a:ea typeface="隶书" pitchFamily="49" charset="-122"/>
                        </a:rPr>
                        <a:t>MOV AH,09H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；送显</a:t>
                      </a:r>
                      <a:r>
                        <a:rPr kumimoji="0" lang="zh-CN" altLang="en-US" sz="2000" b="0" i="0" u="none" strike="noStrike" cap="none" normalizeH="0" baseline="0" dirty="0" smtClean="0">
                          <a:ln>
                            <a:noFill/>
                          </a:ln>
                          <a:solidFill>
                            <a:schemeClr val="tx1"/>
                          </a:solidFill>
                          <a:effectLst/>
                          <a:latin typeface="Arial"/>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X</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000" b="0" i="0" u="none" strike="noStrike" cap="none" normalizeH="0" baseline="0" dirty="0" smtClean="0">
                          <a:ln>
                            <a:noFill/>
                          </a:ln>
                          <a:solidFill>
                            <a:schemeClr val="tx1"/>
                          </a:solidFill>
                          <a:effectLst/>
                          <a:latin typeface="Arial"/>
                          <a:ea typeface="隶书" pitchFamily="49" charset="-122"/>
                        </a:rPr>
                        <a:t>”</a:t>
                      </a:r>
                      <a:endParaRPr kumimoji="0" lang="zh-CN" altLang="en-US" sz="20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en-US" sz="2000" b="0" i="0" u="none" strike="noStrike" cap="none" normalizeH="0" baseline="0" dirty="0" smtClean="0">
                          <a:ln>
                            <a:noFill/>
                          </a:ln>
                          <a:solidFill>
                            <a:schemeClr val="tx1"/>
                          </a:solidFill>
                          <a:effectLst/>
                          <a:latin typeface="隶书" pitchFamily="49" charset="-122"/>
                          <a:ea typeface="隶书" pitchFamily="49" charset="-122"/>
                        </a:rPr>
                        <a:t>INT 21H</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endParaRPr kumimoji="0" lang="en-US" altLang="zh-CN" sz="18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102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000760" y="766784"/>
            <a:ext cx="2457450" cy="5734050"/>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38" name="Group 38"/>
          <p:cNvGraphicFramePr>
            <a:graphicFrameLocks noGrp="1"/>
          </p:cNvGraphicFramePr>
          <p:nvPr>
            <p:extLst>
              <p:ext uri="{D42A27DB-BD31-4B8C-83A1-F6EECF244321}">
                <p14:modId xmlns:p14="http://schemas.microsoft.com/office/powerpoint/2010/main" val="2979068550"/>
              </p:ext>
            </p:extLst>
          </p:nvPr>
        </p:nvGraphicFramePr>
        <p:xfrm>
          <a:off x="395288" y="182563"/>
          <a:ext cx="8280400" cy="6568440"/>
        </p:xfrm>
        <a:graphic>
          <a:graphicData uri="http://schemas.openxmlformats.org/drawingml/2006/table">
            <a:tbl>
              <a:tblPr/>
              <a:tblGrid>
                <a:gridCol w="4140200">
                  <a:extLst>
                    <a:ext uri="{9D8B030D-6E8A-4147-A177-3AD203B41FA5}">
                      <a16:colId xmlns:a16="http://schemas.microsoft.com/office/drawing/2014/main" val="20000"/>
                    </a:ext>
                  </a:extLst>
                </a:gridCol>
                <a:gridCol w="4140200">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AH,01H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；输入</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X</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值</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SUB AL,30H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；转换为</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BCD</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CMP AL,9</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；输入不在</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0</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9</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之间</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JA LPG1 </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；重新输入</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CMP AL,0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JB LPG1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BL,AL</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；暂存</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LPG2:CRLF</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DX,VARY</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AH,09H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；送显</a:t>
                      </a:r>
                      <a:r>
                        <a:rPr kumimoji="0" lang="zh-CN" altLang="en-US" sz="2000" b="0" i="0" u="none" strike="noStrike" cap="none" normalizeH="0" baseline="0" dirty="0" smtClean="0">
                          <a:ln>
                            <a:noFill/>
                          </a:ln>
                          <a:solidFill>
                            <a:schemeClr val="tx1"/>
                          </a:solidFill>
                          <a:effectLst/>
                          <a:latin typeface="Arial"/>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Y</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000" b="0" i="0" u="none" strike="noStrike" cap="none" normalizeH="0" baseline="0" dirty="0" smtClean="0">
                          <a:ln>
                            <a:noFill/>
                          </a:ln>
                          <a:solidFill>
                            <a:schemeClr val="tx1"/>
                          </a:solidFill>
                          <a:effectLst/>
                          <a:latin typeface="Arial"/>
                          <a:ea typeface="隶书" pitchFamily="49" charset="-122"/>
                        </a:rPr>
                        <a:t>”</a:t>
                      </a:r>
                      <a:endParaRPr kumimoji="0" lang="zh-CN" altLang="en-US" sz="20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AH,01H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；输入</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Y</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值</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SUB AL,30H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CMP AL,9</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；输入不在</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0</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9</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之间</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JA LPG2 </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；重新输入</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CMP AL,0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JB LPG2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BH,AL</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；暂存</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Y</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CRLF</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DX,VARZ</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AH,09H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；送显</a:t>
                      </a:r>
                      <a:r>
                        <a:rPr kumimoji="0" lang="zh-CN" altLang="en-US" sz="2000" b="0" i="0" u="none" strike="noStrike" cap="none" normalizeH="0" baseline="0" dirty="0" smtClean="0">
                          <a:ln>
                            <a:noFill/>
                          </a:ln>
                          <a:solidFill>
                            <a:schemeClr val="tx1"/>
                          </a:solidFill>
                          <a:effectLst/>
                          <a:latin typeface="Arial"/>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Z</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000" b="0" i="0" u="none" strike="noStrike" cap="none" normalizeH="0" baseline="0" dirty="0" smtClean="0">
                          <a:ln>
                            <a:noFill/>
                          </a:ln>
                          <a:solidFill>
                            <a:schemeClr val="tx1"/>
                          </a:solidFill>
                          <a:effectLst/>
                          <a:latin typeface="Arial"/>
                          <a:ea typeface="隶书" pitchFamily="49" charset="-122"/>
                        </a:rPr>
                        <a:t>”</a:t>
                      </a:r>
                      <a:endParaRPr kumimoji="0" lang="zh-CN" altLang="en-US" sz="20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AL,BL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ADD AL,BH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X+Y</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CL,03</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SAL AL,CL</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8</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SUB AL,BL</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SHR AL,1</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MOV CL,AL</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；转非压缩</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BCD</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码</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MOV AX,0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LP2: ADD AL,1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AAA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DEC CL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JNZ LP2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BX,AX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ADD BH,30H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；取高位显示</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DL,BH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AH,02H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ADD BL,30H</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；取低位显示</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MOV DL,BL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AH,02H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CRLF</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AH,4CH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；结束</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ChangeArrowheads="1"/>
          </p:cNvSpPr>
          <p:nvPr/>
        </p:nvSpPr>
        <p:spPr bwMode="auto">
          <a:xfrm>
            <a:off x="323850" y="333375"/>
            <a:ext cx="8569325" cy="6149975"/>
          </a:xfrm>
          <a:prstGeom prst="rect">
            <a:avLst/>
          </a:prstGeom>
          <a:noFill/>
          <a:ln w="9525">
            <a:noFill/>
            <a:miter lim="800000"/>
            <a:headEnd/>
            <a:tailEnd/>
          </a:ln>
          <a:effectLst/>
        </p:spPr>
        <p:txBody>
          <a:bodyPr>
            <a:spAutoFit/>
          </a:bodyPr>
          <a:lstStyle/>
          <a:p>
            <a:pPr marL="342900" indent="-342900">
              <a:spcBef>
                <a:spcPct val="50000"/>
              </a:spcBef>
              <a:buClr>
                <a:schemeClr val="accent1"/>
              </a:buClr>
              <a:buSzPct val="85000"/>
              <a:buFont typeface="Wingdings" pitchFamily="2" charset="2"/>
              <a:buNone/>
              <a:defRPr/>
            </a:pPr>
            <a:r>
              <a:rPr lang="zh-CN" altLang="en-US" sz="2400" b="1" u="sng" dirty="0">
                <a:effectLst>
                  <a:outerShdw blurRad="38100" dist="38100" dir="2700000" algn="tl">
                    <a:srgbClr val="C0C0C0"/>
                  </a:outerShdw>
                </a:effectLst>
                <a:latin typeface="隶书" pitchFamily="49" charset="-122"/>
                <a:ea typeface="隶书" pitchFamily="49" charset="-122"/>
              </a:rPr>
              <a:t>终止当前程序，使其正确返回</a:t>
            </a:r>
            <a:r>
              <a:rPr lang="en-US" altLang="zh-CN" sz="2400" b="1" u="sng" dirty="0">
                <a:effectLst>
                  <a:outerShdw blurRad="38100" dist="38100" dir="2700000" algn="tl">
                    <a:srgbClr val="C0C0C0"/>
                  </a:outerShdw>
                </a:effectLst>
                <a:latin typeface="隶书" pitchFamily="49" charset="-122"/>
                <a:ea typeface="隶书" pitchFamily="49" charset="-122"/>
              </a:rPr>
              <a:t>DOS</a:t>
            </a:r>
            <a:r>
              <a:rPr lang="zh-CN" altLang="en-US" sz="2400" b="1" u="sng" dirty="0">
                <a:effectLst>
                  <a:outerShdw blurRad="38100" dist="38100" dir="2700000" algn="tl">
                    <a:srgbClr val="C0C0C0"/>
                  </a:outerShdw>
                </a:effectLst>
                <a:latin typeface="隶书" pitchFamily="49" charset="-122"/>
                <a:ea typeface="隶书" pitchFamily="49" charset="-122"/>
              </a:rPr>
              <a:t>状态的方法通常有以下</a:t>
            </a:r>
            <a:r>
              <a:rPr lang="en-US" altLang="zh-CN" sz="2400" b="1" u="sng" dirty="0">
                <a:effectLst>
                  <a:outerShdw blurRad="38100" dist="38100" dir="2700000" algn="tl">
                    <a:srgbClr val="C0C0C0"/>
                  </a:outerShdw>
                </a:effectLst>
                <a:latin typeface="隶书" pitchFamily="49" charset="-122"/>
                <a:ea typeface="隶书" pitchFamily="49" charset="-122"/>
              </a:rPr>
              <a:t>4</a:t>
            </a:r>
            <a:r>
              <a:rPr lang="zh-CN" altLang="en-US" sz="2400" b="1" u="sng" dirty="0">
                <a:effectLst>
                  <a:outerShdw blurRad="38100" dist="38100" dir="2700000" algn="tl">
                    <a:srgbClr val="C0C0C0"/>
                  </a:outerShdw>
                </a:effectLst>
                <a:latin typeface="隶书" pitchFamily="49" charset="-122"/>
                <a:ea typeface="隶书" pitchFamily="49" charset="-122"/>
              </a:rPr>
              <a:t>种：</a:t>
            </a:r>
            <a:endParaRPr lang="en-US" altLang="zh-CN" sz="2400" b="1" u="sng" dirty="0">
              <a:effectLst>
                <a:outerShdw blurRad="38100" dist="38100" dir="2700000" algn="tl">
                  <a:srgbClr val="C0C0C0"/>
                </a:outerShdw>
              </a:effectLst>
              <a:latin typeface="隶书" pitchFamily="49" charset="-122"/>
              <a:ea typeface="隶书" pitchFamily="49" charset="-122"/>
            </a:endParaRPr>
          </a:p>
          <a:p>
            <a:pPr marL="342900" indent="-342900">
              <a:spcBef>
                <a:spcPct val="50000"/>
              </a:spcBef>
              <a:buClr>
                <a:schemeClr val="accent1"/>
              </a:buClr>
              <a:buSzPct val="85000"/>
              <a:buFont typeface="Wingdings" pitchFamily="2" charset="2"/>
              <a:buNone/>
              <a:defRPr/>
            </a:pPr>
            <a:endParaRPr lang="zh-CN" altLang="en-US" sz="2400" b="1" u="sng" dirty="0">
              <a:effectLst>
                <a:outerShdw blurRad="38100" dist="38100" dir="2700000" algn="tl">
                  <a:srgbClr val="C0C0C0"/>
                </a:outerShdw>
              </a:effectLst>
              <a:latin typeface="隶书" pitchFamily="49" charset="-122"/>
              <a:ea typeface="隶书" pitchFamily="49" charset="-122"/>
            </a:endParaRPr>
          </a:p>
          <a:p>
            <a:pPr marL="342900" indent="-342900">
              <a:defRPr/>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、采用</a:t>
            </a:r>
            <a:r>
              <a:rPr lang="en-US" altLang="zh-CN" sz="2400" dirty="0">
                <a:latin typeface="隶书" pitchFamily="49" charset="-122"/>
                <a:ea typeface="隶书" pitchFamily="49" charset="-122"/>
              </a:rPr>
              <a:t>DOS</a:t>
            </a:r>
            <a:r>
              <a:rPr lang="zh-CN" altLang="en-US" sz="2400" dirty="0">
                <a:latin typeface="隶书" pitchFamily="49" charset="-122"/>
                <a:ea typeface="隶书" pitchFamily="49" charset="-122"/>
              </a:rPr>
              <a:t>的</a:t>
            </a:r>
            <a:r>
              <a:rPr lang="en-US" altLang="zh-CN" sz="2400" dirty="0">
                <a:latin typeface="隶书" pitchFamily="49" charset="-122"/>
                <a:ea typeface="隶书" pitchFamily="49" charset="-122"/>
              </a:rPr>
              <a:t>4CH</a:t>
            </a:r>
            <a:r>
              <a:rPr lang="zh-CN" altLang="en-US" sz="2400" dirty="0">
                <a:latin typeface="隶书" pitchFamily="49" charset="-122"/>
                <a:ea typeface="隶书" pitchFamily="49" charset="-122"/>
              </a:rPr>
              <a:t>号功能调用</a:t>
            </a:r>
          </a:p>
          <a:p>
            <a:pPr marL="342900" indent="-342900">
              <a:lnSpc>
                <a:spcPct val="90000"/>
              </a:lnSpc>
              <a:spcBef>
                <a:spcPct val="20000"/>
              </a:spcBef>
              <a:buClr>
                <a:schemeClr val="accent1"/>
              </a:buClr>
              <a:buSzPct val="85000"/>
              <a:buFont typeface="Wingdings" pitchFamily="2" charset="2"/>
              <a:buNone/>
              <a:defRPr/>
            </a:pPr>
            <a:r>
              <a:rPr lang="zh-CN" altLang="en-US" sz="2400" b="1" dirty="0">
                <a:solidFill>
                  <a:srgbClr val="0000FF"/>
                </a:solidFill>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在代码段结束前加调用语句：</a:t>
            </a:r>
          </a:p>
          <a:p>
            <a:pPr marL="342900" indent="-342900">
              <a:defRPr/>
            </a:pPr>
            <a:r>
              <a:rPr lang="zh-CN" altLang="en-US" sz="2400" dirty="0">
                <a:solidFill>
                  <a:srgbClr val="0000FF"/>
                </a:solidFill>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MOV   AH</a:t>
            </a:r>
            <a:r>
              <a:rPr lang="zh-CN" altLang="en-US" sz="2400" dirty="0">
                <a:solidFill>
                  <a:srgbClr val="0000FF"/>
                </a:solidFill>
                <a:latin typeface="隶书" pitchFamily="49" charset="-122"/>
                <a:ea typeface="隶书" pitchFamily="49" charset="-122"/>
              </a:rPr>
              <a:t>，</a:t>
            </a:r>
            <a:r>
              <a:rPr lang="en-US" altLang="zh-CN" sz="2400" dirty="0">
                <a:solidFill>
                  <a:srgbClr val="0000FF"/>
                </a:solidFill>
                <a:latin typeface="隶书" pitchFamily="49" charset="-122"/>
                <a:ea typeface="隶书" pitchFamily="49" charset="-122"/>
              </a:rPr>
              <a:t>4CH  </a:t>
            </a:r>
            <a:r>
              <a:rPr lang="zh-CN" altLang="en-US" sz="2400" dirty="0">
                <a:solidFill>
                  <a:srgbClr val="0000FF"/>
                </a:solidFill>
                <a:latin typeface="隶书" pitchFamily="49" charset="-122"/>
                <a:ea typeface="隶书" pitchFamily="49" charset="-122"/>
              </a:rPr>
              <a:t>；功能号</a:t>
            </a:r>
            <a:r>
              <a:rPr lang="en-US" altLang="zh-CN" sz="2400" dirty="0">
                <a:solidFill>
                  <a:srgbClr val="0000FF"/>
                </a:solidFill>
                <a:latin typeface="隶书" pitchFamily="49" charset="-122"/>
                <a:ea typeface="隶书" pitchFamily="49" charset="-122"/>
              </a:rPr>
              <a:t>4CH→AH</a:t>
            </a:r>
          </a:p>
          <a:p>
            <a:pPr marL="342900" indent="-342900">
              <a:defRPr/>
            </a:pPr>
            <a:r>
              <a:rPr lang="en-US" altLang="zh-CN" sz="2400" dirty="0">
                <a:solidFill>
                  <a:srgbClr val="0000FF"/>
                </a:solidFill>
                <a:latin typeface="隶书" pitchFamily="49" charset="-122"/>
                <a:ea typeface="隶书" pitchFamily="49" charset="-122"/>
              </a:rPr>
              <a:t>      INT   21H      </a:t>
            </a:r>
            <a:r>
              <a:rPr lang="zh-CN" altLang="en-US" sz="2400" dirty="0">
                <a:solidFill>
                  <a:srgbClr val="0000FF"/>
                </a:solidFill>
                <a:latin typeface="隶书" pitchFamily="49" charset="-122"/>
                <a:ea typeface="隶书" pitchFamily="49" charset="-122"/>
              </a:rPr>
              <a:t>；中断调用</a:t>
            </a:r>
          </a:p>
          <a:p>
            <a:pPr marL="342900" indent="-342900">
              <a:lnSpc>
                <a:spcPct val="90000"/>
              </a:lnSpc>
              <a:spcBef>
                <a:spcPct val="20000"/>
              </a:spcBef>
              <a:buClr>
                <a:schemeClr val="accent1"/>
              </a:buClr>
              <a:buSzPct val="85000"/>
              <a:buFont typeface="Wingdings" pitchFamily="2" charset="2"/>
              <a:buNone/>
              <a:defRPr/>
            </a:pPr>
            <a:r>
              <a:rPr lang="zh-CN" altLang="en-US" sz="2400" dirty="0">
                <a:solidFill>
                  <a:srgbClr val="0000FF"/>
                </a:solidFill>
                <a:latin typeface="隶书" pitchFamily="49" charset="-122"/>
                <a:ea typeface="隶书" pitchFamily="49" charset="-122"/>
              </a:rPr>
              <a:t>    这是返回</a:t>
            </a:r>
            <a:r>
              <a:rPr lang="en-US" altLang="zh-CN" sz="2400" dirty="0">
                <a:solidFill>
                  <a:srgbClr val="0000FF"/>
                </a:solidFill>
                <a:latin typeface="隶书" pitchFamily="49" charset="-122"/>
                <a:ea typeface="隶书" pitchFamily="49" charset="-122"/>
              </a:rPr>
              <a:t>DOS</a:t>
            </a:r>
            <a:r>
              <a:rPr lang="zh-CN" altLang="en-US" sz="2400" dirty="0">
                <a:solidFill>
                  <a:srgbClr val="0000FF"/>
                </a:solidFill>
                <a:latin typeface="隶书" pitchFamily="49" charset="-122"/>
                <a:ea typeface="隶书" pitchFamily="49" charset="-122"/>
              </a:rPr>
              <a:t>最有效且兼容性最好的一种方法。</a:t>
            </a:r>
            <a:endParaRPr lang="en-US" altLang="zh-CN" sz="2400" dirty="0">
              <a:solidFill>
                <a:srgbClr val="0000FF"/>
              </a:solidFill>
              <a:latin typeface="隶书" pitchFamily="49" charset="-122"/>
              <a:ea typeface="隶书" pitchFamily="49" charset="-122"/>
            </a:endParaRPr>
          </a:p>
          <a:p>
            <a:pPr marL="342900" indent="-342900">
              <a:lnSpc>
                <a:spcPct val="90000"/>
              </a:lnSpc>
              <a:spcBef>
                <a:spcPct val="20000"/>
              </a:spcBef>
              <a:buClr>
                <a:schemeClr val="accent1"/>
              </a:buClr>
              <a:buSzPct val="85000"/>
              <a:buFont typeface="Wingdings" pitchFamily="2" charset="2"/>
              <a:buNone/>
              <a:defRPr/>
            </a:pPr>
            <a:endParaRPr lang="en-US" altLang="zh-CN" sz="2400" dirty="0">
              <a:solidFill>
                <a:srgbClr val="0000FF"/>
              </a:solidFill>
              <a:latin typeface="隶书" pitchFamily="49" charset="-122"/>
              <a:ea typeface="隶书" pitchFamily="49" charset="-122"/>
            </a:endParaRPr>
          </a:p>
          <a:p>
            <a:pPr>
              <a:defRPr/>
            </a:pP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、利用</a:t>
            </a:r>
            <a:r>
              <a:rPr lang="en-US" altLang="zh-CN" sz="2400" dirty="0">
                <a:latin typeface="隶书" pitchFamily="49" charset="-122"/>
                <a:ea typeface="隶书" pitchFamily="49" charset="-122"/>
              </a:rPr>
              <a:t>20</a:t>
            </a:r>
            <a:r>
              <a:rPr lang="zh-CN" altLang="en-US" sz="2400" dirty="0">
                <a:latin typeface="隶书" pitchFamily="49" charset="-122"/>
                <a:ea typeface="隶书" pitchFamily="49" charset="-122"/>
              </a:rPr>
              <a:t>号软中断调用</a:t>
            </a:r>
          </a:p>
          <a:p>
            <a:pPr>
              <a:defRPr/>
            </a:pPr>
            <a:r>
              <a:rPr lang="zh-CN" altLang="en-US" sz="2400" dirty="0">
                <a:solidFill>
                  <a:srgbClr val="0000FF"/>
                </a:solidFill>
                <a:latin typeface="隶书" pitchFamily="49" charset="-122"/>
                <a:ea typeface="隶书" pitchFamily="49" charset="-122"/>
              </a:rPr>
              <a:t>    在代码段结束前加调用语句：  </a:t>
            </a:r>
          </a:p>
          <a:p>
            <a:pPr>
              <a:defRPr/>
            </a:pPr>
            <a:r>
              <a:rPr lang="zh-CN" altLang="en-US" sz="2400" dirty="0">
                <a:solidFill>
                  <a:srgbClr val="0000FF"/>
                </a:solidFill>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INT     20H</a:t>
            </a:r>
          </a:p>
          <a:p>
            <a:pPr>
              <a:spcBef>
                <a:spcPct val="50000"/>
              </a:spcBef>
              <a:buClr>
                <a:schemeClr val="accent1"/>
              </a:buClr>
              <a:buSzPct val="85000"/>
              <a:buFont typeface="Wingdings" pitchFamily="2" charset="2"/>
              <a:buNone/>
              <a:defRPr/>
            </a:pPr>
            <a:r>
              <a:rPr lang="en-US" altLang="zh-CN" sz="2400" dirty="0">
                <a:solidFill>
                  <a:srgbClr val="0000FF"/>
                </a:solidFill>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这种方式在产生扩展名为</a:t>
            </a:r>
            <a:r>
              <a:rPr lang="en-US" altLang="zh-CN" sz="2400" dirty="0">
                <a:solidFill>
                  <a:srgbClr val="0000FF"/>
                </a:solidFill>
                <a:latin typeface="隶书" pitchFamily="49" charset="-122"/>
                <a:ea typeface="隶书" pitchFamily="49" charset="-122"/>
              </a:rPr>
              <a:t>.EXE</a:t>
            </a:r>
            <a:r>
              <a:rPr lang="zh-CN" altLang="en-US" sz="2400" dirty="0">
                <a:solidFill>
                  <a:srgbClr val="0000FF"/>
                </a:solidFill>
                <a:latin typeface="隶书" pitchFamily="49" charset="-122"/>
                <a:ea typeface="隶书" pitchFamily="49" charset="-122"/>
              </a:rPr>
              <a:t>的可执行文件中是不能使用的，但可用于小模式的扩展名为</a:t>
            </a:r>
            <a:r>
              <a:rPr lang="en-US" altLang="zh-CN" sz="2400" dirty="0">
                <a:solidFill>
                  <a:srgbClr val="0000FF"/>
                </a:solidFill>
                <a:latin typeface="隶书" pitchFamily="49" charset="-122"/>
                <a:ea typeface="隶书" pitchFamily="49" charset="-122"/>
              </a:rPr>
              <a:t>.COM</a:t>
            </a:r>
            <a:r>
              <a:rPr lang="zh-CN" altLang="en-US" sz="2400" dirty="0">
                <a:solidFill>
                  <a:srgbClr val="0000FF"/>
                </a:solidFill>
                <a:latin typeface="隶书" pitchFamily="49" charset="-122"/>
                <a:ea typeface="隶书" pitchFamily="49" charset="-122"/>
              </a:rPr>
              <a:t>的可执行文件中，作为返回</a:t>
            </a:r>
            <a:r>
              <a:rPr lang="en-US" altLang="zh-CN" sz="2400" dirty="0">
                <a:solidFill>
                  <a:srgbClr val="0000FF"/>
                </a:solidFill>
                <a:latin typeface="隶书" pitchFamily="49" charset="-122"/>
                <a:ea typeface="隶书" pitchFamily="49" charset="-122"/>
              </a:rPr>
              <a:t>DOS</a:t>
            </a:r>
            <a:r>
              <a:rPr lang="zh-CN" altLang="en-US" sz="2400" dirty="0">
                <a:solidFill>
                  <a:srgbClr val="0000FF"/>
                </a:solidFill>
                <a:latin typeface="隶书" pitchFamily="49" charset="-122"/>
                <a:ea typeface="隶书" pitchFamily="49" charset="-122"/>
              </a:rPr>
              <a:t>的一种方法。</a:t>
            </a:r>
          </a:p>
          <a:p>
            <a:pPr marL="342900" indent="-342900">
              <a:lnSpc>
                <a:spcPct val="90000"/>
              </a:lnSpc>
              <a:spcBef>
                <a:spcPct val="20000"/>
              </a:spcBef>
              <a:buClr>
                <a:schemeClr val="accent1"/>
              </a:buClr>
              <a:buSzPct val="85000"/>
              <a:buFont typeface="Wingdings" pitchFamily="2" charset="2"/>
              <a:buNone/>
              <a:defRPr/>
            </a:pPr>
            <a:endParaRPr lang="zh-CN" altLang="en-US" sz="2400" dirty="0">
              <a:solidFill>
                <a:srgbClr val="0000FF"/>
              </a:solidFill>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395288" y="115888"/>
            <a:ext cx="8208962" cy="822325"/>
          </a:xfrm>
          <a:prstGeom prst="rect">
            <a:avLst/>
          </a:prstGeom>
          <a:noFill/>
          <a:ln w="9525" algn="ctr">
            <a:noFill/>
            <a:miter lim="800000"/>
            <a:headEnd/>
            <a:tailEnd/>
          </a:ln>
        </p:spPr>
        <p:txBody>
          <a:bodyPr>
            <a:spAutoFit/>
          </a:bodyPr>
          <a:lstStyle/>
          <a:p>
            <a:r>
              <a:rPr lang="zh-CN" altLang="en-US" sz="2400">
                <a:latin typeface="隶书" pitchFamily="49" charset="-122"/>
                <a:ea typeface="隶书" pitchFamily="49" charset="-122"/>
              </a:rPr>
              <a:t>例</a:t>
            </a:r>
            <a:r>
              <a:rPr lang="en-US" altLang="zh-CN" sz="2400">
                <a:latin typeface="隶书" pitchFamily="49" charset="-122"/>
                <a:ea typeface="隶书" pitchFamily="49" charset="-122"/>
              </a:rPr>
              <a:t>3 </a:t>
            </a:r>
            <a:r>
              <a:rPr lang="zh-CN" altLang="en-US" sz="2400">
                <a:latin typeface="隶书" pitchFamily="49" charset="-122"/>
                <a:ea typeface="隶书" pitchFamily="49" charset="-122"/>
              </a:rPr>
              <a:t>设内存段中有</a:t>
            </a:r>
            <a:r>
              <a:rPr lang="en-US" altLang="zh-CN" sz="2400">
                <a:latin typeface="隶书" pitchFamily="49" charset="-122"/>
                <a:ea typeface="隶书" pitchFamily="49" charset="-122"/>
              </a:rPr>
              <a:t>n+1</a:t>
            </a:r>
            <a:r>
              <a:rPr lang="zh-CN" altLang="en-US" sz="2400">
                <a:latin typeface="隶书" pitchFamily="49" charset="-122"/>
                <a:ea typeface="隶书" pitchFamily="49" charset="-122"/>
              </a:rPr>
              <a:t>个程序段，其入口地址存于地址表中，试编制程序实现：根据</a:t>
            </a:r>
            <a:r>
              <a:rPr lang="en-US" altLang="zh-CN" sz="2400">
                <a:latin typeface="隶书" pitchFamily="49" charset="-122"/>
                <a:ea typeface="隶书" pitchFamily="49" charset="-122"/>
              </a:rPr>
              <a:t>X</a:t>
            </a:r>
            <a:r>
              <a:rPr lang="zh-CN" altLang="en-US" sz="2400">
                <a:latin typeface="隶书" pitchFamily="49" charset="-122"/>
                <a:ea typeface="隶书" pitchFamily="49" charset="-122"/>
              </a:rPr>
              <a:t>的值转入相应的程序段。</a:t>
            </a: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33538" y="1171574"/>
            <a:ext cx="6379091" cy="4900631"/>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395288" y="115888"/>
            <a:ext cx="8208962" cy="822325"/>
          </a:xfrm>
          <a:prstGeom prst="rect">
            <a:avLst/>
          </a:prstGeom>
          <a:noFill/>
          <a:ln w="9525" algn="ctr">
            <a:noFill/>
            <a:miter lim="800000"/>
            <a:headEnd/>
            <a:tailEnd/>
          </a:ln>
        </p:spPr>
        <p:txBody>
          <a:bodyPr>
            <a:spAutoFit/>
          </a:bodyPr>
          <a:lstStyle/>
          <a:p>
            <a:r>
              <a:rPr lang="zh-CN" altLang="en-US" sz="2400">
                <a:latin typeface="隶书" pitchFamily="49" charset="-122"/>
                <a:ea typeface="隶书" pitchFamily="49" charset="-122"/>
              </a:rPr>
              <a:t>例</a:t>
            </a:r>
            <a:r>
              <a:rPr lang="en-US" altLang="zh-CN" sz="2400">
                <a:latin typeface="隶书" pitchFamily="49" charset="-122"/>
                <a:ea typeface="隶书" pitchFamily="49" charset="-122"/>
              </a:rPr>
              <a:t>3 </a:t>
            </a:r>
            <a:r>
              <a:rPr lang="zh-CN" altLang="en-US" sz="2400">
                <a:latin typeface="隶书" pitchFamily="49" charset="-122"/>
                <a:ea typeface="隶书" pitchFamily="49" charset="-122"/>
              </a:rPr>
              <a:t>设内存段中有</a:t>
            </a:r>
            <a:r>
              <a:rPr lang="en-US" altLang="zh-CN" sz="2400">
                <a:latin typeface="隶书" pitchFamily="49" charset="-122"/>
                <a:ea typeface="隶书" pitchFamily="49" charset="-122"/>
              </a:rPr>
              <a:t>n+1</a:t>
            </a:r>
            <a:r>
              <a:rPr lang="zh-CN" altLang="en-US" sz="2400">
                <a:latin typeface="隶书" pitchFamily="49" charset="-122"/>
                <a:ea typeface="隶书" pitchFamily="49" charset="-122"/>
              </a:rPr>
              <a:t>个程序段，其入口地址存于地址表中，试编制程序实现：根据</a:t>
            </a:r>
            <a:r>
              <a:rPr lang="en-US" altLang="zh-CN" sz="2400">
                <a:latin typeface="隶书" pitchFamily="49" charset="-122"/>
                <a:ea typeface="隶书" pitchFamily="49" charset="-122"/>
              </a:rPr>
              <a:t>X</a:t>
            </a:r>
            <a:r>
              <a:rPr lang="zh-CN" altLang="en-US" sz="2400">
                <a:latin typeface="隶书" pitchFamily="49" charset="-122"/>
                <a:ea typeface="隶书" pitchFamily="49" charset="-122"/>
              </a:rPr>
              <a:t>的值转入相应的程序段。</a:t>
            </a:r>
          </a:p>
        </p:txBody>
      </p:sp>
      <p:graphicFrame>
        <p:nvGraphicFramePr>
          <p:cNvPr id="459832" name="Group 56"/>
          <p:cNvGraphicFramePr>
            <a:graphicFrameLocks noGrp="1"/>
          </p:cNvGraphicFramePr>
          <p:nvPr/>
        </p:nvGraphicFramePr>
        <p:xfrm>
          <a:off x="571472" y="1052513"/>
          <a:ext cx="8143932" cy="5687568"/>
        </p:xfrm>
        <a:graphic>
          <a:graphicData uri="http://schemas.openxmlformats.org/drawingml/2006/table">
            <a:tbl>
              <a:tblPr/>
              <a:tblGrid>
                <a:gridCol w="4617015">
                  <a:extLst>
                    <a:ext uri="{9D8B030D-6E8A-4147-A177-3AD203B41FA5}">
                      <a16:colId xmlns:a16="http://schemas.microsoft.com/office/drawing/2014/main" val="20000"/>
                    </a:ext>
                  </a:extLst>
                </a:gridCol>
                <a:gridCol w="3526917">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;TITLE EXAMPLE OF JUMP TABLE</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DATA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X   DB 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Tab DW SUBO,SUB1,SUB2,SUBn</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DATA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START: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ASSUME CS:CODE</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ASSUME DS:DATA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DX,DATA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DS,DX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BX,OFFSET Tab</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XOR AH,AH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SHL AX,1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ADD BX,AX</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JMP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SUBO:</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Arial"/>
                          <a:ea typeface="隶书" pitchFamily="49" charset="-122"/>
                        </a:rPr>
                        <a:t>……</a:t>
                      </a:r>
                      <a:endParaRPr kumimoji="0" lang="en-US" altLang="zh-CN" sz="24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JMP END0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SUB1: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Arial"/>
                          <a:ea typeface="隶书" pitchFamily="49" charset="-122"/>
                        </a:rPr>
                        <a:t>……</a:t>
                      </a:r>
                      <a:endParaRPr kumimoji="0" lang="en-US" altLang="zh-CN" sz="24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JMP ENDO</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SUB2: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Arial"/>
                          <a:ea typeface="隶书" pitchFamily="49" charset="-122"/>
                        </a:rPr>
                        <a:t>……</a:t>
                      </a:r>
                      <a:endParaRPr kumimoji="0" lang="en-US" altLang="zh-CN" sz="24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JMP ENDO</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err="1" smtClean="0">
                          <a:ln>
                            <a:noFill/>
                          </a:ln>
                          <a:solidFill>
                            <a:srgbClr val="0000FF"/>
                          </a:solidFill>
                          <a:effectLst/>
                          <a:latin typeface="隶书" pitchFamily="49" charset="-122"/>
                          <a:ea typeface="隶书" pitchFamily="49" charset="-122"/>
                        </a:rPr>
                        <a:t>SUBn</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Arial"/>
                          <a:ea typeface="隶书" pitchFamily="49" charset="-122"/>
                        </a:rPr>
                        <a:t>……</a:t>
                      </a:r>
                      <a:endParaRPr kumimoji="0" lang="en-US" altLang="zh-CN" sz="24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JMP ENDO</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ENDO:</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 4CH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ChangeArrowheads="1"/>
          </p:cNvSpPr>
          <p:nvPr/>
        </p:nvSpPr>
        <p:spPr bwMode="auto">
          <a:xfrm>
            <a:off x="395288" y="188913"/>
            <a:ext cx="8207375" cy="1692771"/>
          </a:xfrm>
          <a:prstGeom prst="rect">
            <a:avLst/>
          </a:prstGeom>
          <a:noFill/>
          <a:ln w="9525">
            <a:noFill/>
            <a:miter lim="800000"/>
            <a:headEnd/>
            <a:tailEnd/>
          </a:ln>
          <a:effectLst/>
        </p:spPr>
        <p:txBody>
          <a:bodyPr>
            <a:spAutoFit/>
          </a:bodyPr>
          <a:lstStyle/>
          <a:p>
            <a:pPr marL="457200" indent="-457200">
              <a:buFont typeface="Wingdings" panose="05000000000000000000" pitchFamily="2" charset="2"/>
              <a:buChar char="F"/>
              <a:defRPr/>
            </a:pPr>
            <a:r>
              <a:rPr lang="zh-CN" altLang="en-US"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循环</a:t>
            </a: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结构程序</a:t>
            </a:r>
          </a:p>
          <a:p>
            <a:pPr>
              <a:defRPr/>
            </a:pPr>
            <a:r>
              <a:rPr lang="zh-CN" altLang="en-US" sz="2400" dirty="0">
                <a:latin typeface="隶书" pitchFamily="49" charset="-122"/>
                <a:ea typeface="隶书" pitchFamily="49" charset="-122"/>
              </a:rPr>
              <a:t>    循环结构程序是强制</a:t>
            </a:r>
            <a:r>
              <a:rPr lang="en-US" altLang="zh-CN" sz="2400" dirty="0">
                <a:latin typeface="隶书" pitchFamily="49" charset="-122"/>
                <a:ea typeface="隶书" pitchFamily="49" charset="-122"/>
              </a:rPr>
              <a:t>CPU</a:t>
            </a:r>
            <a:r>
              <a:rPr lang="zh-CN" altLang="en-US" sz="2400" dirty="0">
                <a:latin typeface="隶书" pitchFamily="49" charset="-122"/>
                <a:ea typeface="隶书" pitchFamily="49" charset="-122"/>
              </a:rPr>
              <a:t>重复执行某一指令系列</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程序段</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的一种程序结构形式。凡是要重复执行的程序段都可以按循环结构设计。</a:t>
            </a:r>
          </a:p>
        </p:txBody>
      </p:sp>
      <p:sp>
        <p:nvSpPr>
          <p:cNvPr id="458782" name="Text Box 30"/>
          <p:cNvSpPr txBox="1">
            <a:spLocks noChangeArrowheads="1"/>
          </p:cNvSpPr>
          <p:nvPr/>
        </p:nvSpPr>
        <p:spPr bwMode="auto">
          <a:xfrm>
            <a:off x="3348038" y="2133600"/>
            <a:ext cx="5545137" cy="2647950"/>
          </a:xfrm>
          <a:prstGeom prst="rect">
            <a:avLst/>
          </a:prstGeom>
          <a:noFill/>
          <a:ln w="9525" algn="ctr">
            <a:noFill/>
            <a:miter lim="800000"/>
            <a:headEnd/>
            <a:tailEnd/>
          </a:ln>
          <a:effectLst/>
        </p:spPr>
        <p:txBody>
          <a:bodyPr>
            <a:spAutoFit/>
          </a:bodyPr>
          <a:lstStyle/>
          <a:p>
            <a:pPr>
              <a:spcBef>
                <a:spcPct val="50000"/>
              </a:spcBef>
              <a:defRPr/>
            </a:pPr>
            <a:r>
              <a:rPr lang="zh-CN" altLang="en-US" sz="2400">
                <a:solidFill>
                  <a:srgbClr val="0000FF"/>
                </a:solidFill>
                <a:effectLst>
                  <a:outerShdw blurRad="38100" dist="38100" dir="2700000" algn="tl">
                    <a:srgbClr val="C0C0C0"/>
                  </a:outerShdw>
                </a:effectLst>
                <a:latin typeface="隶书" pitchFamily="49" charset="-122"/>
                <a:ea typeface="隶书" pitchFamily="49" charset="-122"/>
              </a:rPr>
              <a:t>循环结构由</a:t>
            </a:r>
            <a:r>
              <a:rPr lang="en-US" altLang="zh-CN" sz="2400">
                <a:solidFill>
                  <a:srgbClr val="0000FF"/>
                </a:solidFill>
                <a:effectLst>
                  <a:outerShdw blurRad="38100" dist="38100" dir="2700000" algn="tl">
                    <a:srgbClr val="C0C0C0"/>
                  </a:outerShdw>
                </a:effectLst>
                <a:latin typeface="隶书" pitchFamily="49" charset="-122"/>
                <a:ea typeface="隶书" pitchFamily="49" charset="-122"/>
              </a:rPr>
              <a:t>4</a:t>
            </a:r>
            <a:r>
              <a:rPr lang="zh-CN" altLang="en-US" sz="2400">
                <a:solidFill>
                  <a:srgbClr val="0000FF"/>
                </a:solidFill>
                <a:effectLst>
                  <a:outerShdw blurRad="38100" dist="38100" dir="2700000" algn="tl">
                    <a:srgbClr val="C0C0C0"/>
                  </a:outerShdw>
                </a:effectLst>
                <a:latin typeface="隶书" pitchFamily="49" charset="-122"/>
                <a:ea typeface="隶书" pitchFamily="49" charset="-122"/>
              </a:rPr>
              <a:t>部分组成：</a:t>
            </a:r>
          </a:p>
          <a:p>
            <a:pPr>
              <a:spcBef>
                <a:spcPct val="50000"/>
              </a:spcBef>
              <a:defRPr/>
            </a:pPr>
            <a:r>
              <a:rPr lang="en-US" altLang="zh-CN" sz="2400">
                <a:latin typeface="隶书" pitchFamily="49" charset="-122"/>
                <a:ea typeface="隶书" pitchFamily="49" charset="-122"/>
              </a:rPr>
              <a:t>1</a:t>
            </a:r>
            <a:r>
              <a:rPr lang="zh-CN" altLang="en-US" sz="2400">
                <a:latin typeface="隶书" pitchFamily="49" charset="-122"/>
                <a:ea typeface="隶书" pitchFamily="49" charset="-122"/>
              </a:rPr>
              <a:t>、初始化</a:t>
            </a:r>
            <a:r>
              <a:rPr lang="en-US" altLang="zh-CN" sz="2400">
                <a:latin typeface="Arial"/>
                <a:ea typeface="隶书" pitchFamily="49" charset="-122"/>
              </a:rPr>
              <a:t>——</a:t>
            </a:r>
            <a:r>
              <a:rPr lang="zh-CN" altLang="en-US" sz="2400">
                <a:latin typeface="隶书" pitchFamily="49" charset="-122"/>
                <a:ea typeface="隶书" pitchFamily="49" charset="-122"/>
              </a:rPr>
              <a:t>为循环做准备</a:t>
            </a:r>
          </a:p>
          <a:p>
            <a:pPr>
              <a:spcBef>
                <a:spcPct val="50000"/>
              </a:spcBef>
              <a:defRPr/>
            </a:pPr>
            <a:r>
              <a:rPr lang="en-US" altLang="zh-CN" sz="2400">
                <a:latin typeface="隶书" pitchFamily="49" charset="-122"/>
                <a:ea typeface="隶书" pitchFamily="49" charset="-122"/>
              </a:rPr>
              <a:t>2</a:t>
            </a:r>
            <a:r>
              <a:rPr lang="zh-CN" altLang="en-US" sz="2400">
                <a:latin typeface="隶书" pitchFamily="49" charset="-122"/>
                <a:ea typeface="隶书" pitchFamily="49" charset="-122"/>
              </a:rPr>
              <a:t>、循环体</a:t>
            </a:r>
            <a:r>
              <a:rPr lang="en-US" altLang="zh-CN" sz="2400">
                <a:latin typeface="Arial"/>
                <a:ea typeface="隶书" pitchFamily="49" charset="-122"/>
              </a:rPr>
              <a:t>——</a:t>
            </a:r>
            <a:r>
              <a:rPr lang="zh-CN" altLang="en-US" sz="2400">
                <a:latin typeface="隶书" pitchFamily="49" charset="-122"/>
                <a:ea typeface="隶书" pitchFamily="49" charset="-122"/>
              </a:rPr>
              <a:t>完成循环的基本操作</a:t>
            </a:r>
          </a:p>
          <a:p>
            <a:pPr>
              <a:spcBef>
                <a:spcPct val="50000"/>
              </a:spcBef>
              <a:defRPr/>
            </a:pPr>
            <a:r>
              <a:rPr lang="en-US" altLang="zh-CN" sz="2400">
                <a:latin typeface="隶书" pitchFamily="49" charset="-122"/>
                <a:ea typeface="隶书" pitchFamily="49" charset="-122"/>
              </a:rPr>
              <a:t>3</a:t>
            </a:r>
            <a:r>
              <a:rPr lang="zh-CN" altLang="en-US" sz="2400">
                <a:latin typeface="隶书" pitchFamily="49" charset="-122"/>
                <a:ea typeface="隶书" pitchFamily="49" charset="-122"/>
              </a:rPr>
              <a:t>、循环控制</a:t>
            </a:r>
            <a:r>
              <a:rPr lang="en-US" altLang="zh-CN" sz="2400">
                <a:latin typeface="Arial"/>
                <a:ea typeface="隶书" pitchFamily="49" charset="-122"/>
              </a:rPr>
              <a:t>——</a:t>
            </a:r>
            <a:r>
              <a:rPr lang="zh-CN" altLang="en-US" sz="2400">
                <a:latin typeface="隶书" pitchFamily="49" charset="-122"/>
                <a:ea typeface="隶书" pitchFamily="49" charset="-122"/>
              </a:rPr>
              <a:t>根据情况修改循环条件</a:t>
            </a:r>
          </a:p>
          <a:p>
            <a:pPr>
              <a:spcBef>
                <a:spcPct val="50000"/>
              </a:spcBef>
              <a:defRPr/>
            </a:pPr>
            <a:r>
              <a:rPr lang="en-US" altLang="zh-CN" sz="2400">
                <a:latin typeface="隶书" pitchFamily="49" charset="-122"/>
                <a:ea typeface="隶书" pitchFamily="49" charset="-122"/>
              </a:rPr>
              <a:t>4</a:t>
            </a:r>
            <a:r>
              <a:rPr lang="zh-CN" altLang="en-US" sz="2400">
                <a:latin typeface="隶书" pitchFamily="49" charset="-122"/>
                <a:ea typeface="隶书" pitchFamily="49" charset="-122"/>
              </a:rPr>
              <a:t>、结束处理</a:t>
            </a:r>
            <a:r>
              <a:rPr lang="en-US" altLang="zh-CN" sz="2400">
                <a:latin typeface="Arial"/>
                <a:ea typeface="隶书" pitchFamily="49" charset="-122"/>
              </a:rPr>
              <a:t>——</a:t>
            </a:r>
            <a:r>
              <a:rPr lang="zh-CN" altLang="en-US" sz="2400">
                <a:latin typeface="隶书" pitchFamily="49" charset="-122"/>
                <a:ea typeface="隶书" pitchFamily="49" charset="-122"/>
              </a:rPr>
              <a:t>是否结束循环</a:t>
            </a: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472" y="2000240"/>
            <a:ext cx="2714625" cy="4333875"/>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Text Box 2"/>
          <p:cNvSpPr txBox="1">
            <a:spLocks noChangeArrowheads="1"/>
          </p:cNvSpPr>
          <p:nvPr/>
        </p:nvSpPr>
        <p:spPr bwMode="auto">
          <a:xfrm>
            <a:off x="395288" y="188913"/>
            <a:ext cx="5545137" cy="457200"/>
          </a:xfrm>
          <a:prstGeom prst="rect">
            <a:avLst/>
          </a:prstGeom>
          <a:noFill/>
          <a:ln w="9525" algn="ctr">
            <a:noFill/>
            <a:miter lim="800000"/>
            <a:headEnd/>
            <a:tailEnd/>
          </a:ln>
          <a:effectLst/>
        </p:spPr>
        <p:txBody>
          <a:bodyPr>
            <a:spAutoFit/>
          </a:bodyPr>
          <a:lstStyle/>
          <a:p>
            <a:pPr>
              <a:spcBef>
                <a:spcPct val="50000"/>
              </a:spcBef>
              <a:defRPr/>
            </a:pPr>
            <a:r>
              <a:rPr lang="zh-CN" altLang="en-US" sz="2400">
                <a:solidFill>
                  <a:srgbClr val="0000FF"/>
                </a:solidFill>
                <a:effectLst>
                  <a:outerShdw blurRad="38100" dist="38100" dir="2700000" algn="tl">
                    <a:srgbClr val="C0C0C0"/>
                  </a:outerShdw>
                </a:effectLst>
                <a:latin typeface="隶书" pitchFamily="49" charset="-122"/>
                <a:ea typeface="隶书" pitchFamily="49" charset="-122"/>
              </a:rPr>
              <a:t>循环结构的基本形式有</a:t>
            </a:r>
            <a:r>
              <a:rPr lang="en-US" altLang="zh-CN" sz="2400">
                <a:solidFill>
                  <a:srgbClr val="0000FF"/>
                </a:solidFill>
                <a:effectLst>
                  <a:outerShdw blurRad="38100" dist="38100" dir="2700000" algn="tl">
                    <a:srgbClr val="C0C0C0"/>
                  </a:outerShdw>
                </a:effectLst>
                <a:latin typeface="隶书" pitchFamily="49" charset="-122"/>
                <a:ea typeface="隶书" pitchFamily="49" charset="-122"/>
              </a:rPr>
              <a:t>2</a:t>
            </a:r>
            <a:r>
              <a:rPr lang="zh-CN" altLang="en-US" sz="2400">
                <a:solidFill>
                  <a:srgbClr val="0000FF"/>
                </a:solidFill>
                <a:effectLst>
                  <a:outerShdw blurRad="38100" dist="38100" dir="2700000" algn="tl">
                    <a:srgbClr val="C0C0C0"/>
                  </a:outerShdw>
                </a:effectLst>
                <a:latin typeface="隶书" pitchFamily="49" charset="-122"/>
                <a:ea typeface="隶书" pitchFamily="49" charset="-122"/>
              </a:rPr>
              <a:t>种：</a:t>
            </a:r>
          </a:p>
        </p:txBody>
      </p:sp>
      <p:sp>
        <p:nvSpPr>
          <p:cNvPr id="457731" name="Rectangle 3"/>
          <p:cNvSpPr>
            <a:spLocks noChangeArrowheads="1"/>
          </p:cNvSpPr>
          <p:nvPr/>
        </p:nvSpPr>
        <p:spPr bwMode="auto">
          <a:xfrm>
            <a:off x="5003800" y="620713"/>
            <a:ext cx="2906713" cy="822325"/>
          </a:xfrm>
          <a:prstGeom prst="rect">
            <a:avLst/>
          </a:prstGeom>
          <a:noFill/>
          <a:ln w="9525" algn="ctr">
            <a:noFill/>
            <a:miter lim="800000"/>
            <a:headEnd/>
            <a:tailEnd/>
          </a:ln>
          <a:effectLst/>
        </p:spPr>
        <p:txBody>
          <a:bodyPr wrap="none">
            <a:spAutoFit/>
          </a:bodyPr>
          <a:lstStyle/>
          <a:p>
            <a:pPr>
              <a:lnSpc>
                <a:spcPct val="90000"/>
              </a:lnSpc>
              <a:spcBef>
                <a:spcPct val="20000"/>
              </a:spcBef>
              <a:buClr>
                <a:srgbClr val="3366CC"/>
              </a:buClr>
              <a:buFont typeface="Wingdings" pitchFamily="2" charset="2"/>
              <a:buChar char="q"/>
              <a:defRPr/>
            </a:pPr>
            <a:r>
              <a:rPr lang="zh-CN" altLang="en-US" sz="2400" b="1">
                <a:effectLst>
                  <a:outerShdw blurRad="38100" dist="38100" dir="2700000" algn="tl">
                    <a:srgbClr val="C0C0C0"/>
                  </a:outerShdw>
                </a:effectLst>
                <a:ea typeface="隶书" pitchFamily="49" charset="-122"/>
              </a:rPr>
              <a:t>先执行后判断结构</a:t>
            </a:r>
          </a:p>
          <a:p>
            <a:pPr>
              <a:lnSpc>
                <a:spcPct val="90000"/>
              </a:lnSpc>
              <a:spcBef>
                <a:spcPct val="20000"/>
              </a:spcBef>
              <a:buClr>
                <a:srgbClr val="3366CC"/>
              </a:buClr>
              <a:buFont typeface="Wingdings" pitchFamily="2" charset="2"/>
              <a:buNone/>
              <a:defRPr/>
            </a:pPr>
            <a:r>
              <a:rPr lang="zh-CN" altLang="en-US" sz="2400">
                <a:effectLst>
                  <a:outerShdw blurRad="38100" dist="38100" dir="2700000" algn="tl">
                    <a:srgbClr val="C0C0C0"/>
                  </a:outerShdw>
                </a:effectLst>
                <a:latin typeface="隶书" pitchFamily="49" charset="-122"/>
                <a:ea typeface="隶书" pitchFamily="49" charset="-122"/>
              </a:rPr>
              <a:t>   </a:t>
            </a:r>
            <a:r>
              <a:rPr lang="en-US" altLang="zh-CN" sz="2400">
                <a:effectLst>
                  <a:outerShdw blurRad="38100" dist="38100" dir="2700000" algn="tl">
                    <a:srgbClr val="C0C0C0"/>
                  </a:outerShdw>
                </a:effectLst>
                <a:latin typeface="隶书" pitchFamily="49" charset="-122"/>
                <a:ea typeface="隶书" pitchFamily="49" charset="-122"/>
              </a:rPr>
              <a:t>DO</a:t>
            </a:r>
            <a:r>
              <a:rPr lang="en-US" altLang="zh-CN" sz="2400">
                <a:effectLst>
                  <a:outerShdw blurRad="38100" dist="38100" dir="2700000" algn="tl">
                    <a:srgbClr val="C0C0C0"/>
                  </a:outerShdw>
                </a:effectLst>
                <a:latin typeface="Arial"/>
                <a:ea typeface="隶书" pitchFamily="49" charset="-122"/>
              </a:rPr>
              <a:t>…</a:t>
            </a:r>
            <a:r>
              <a:rPr lang="en-US" altLang="zh-CN" sz="2400">
                <a:effectLst>
                  <a:outerShdw blurRad="38100" dist="38100" dir="2700000" algn="tl">
                    <a:srgbClr val="C0C0C0"/>
                  </a:outerShdw>
                </a:effectLst>
                <a:latin typeface="隶书" pitchFamily="49" charset="-122"/>
                <a:ea typeface="隶书" pitchFamily="49" charset="-122"/>
              </a:rPr>
              <a:t>UNTIL</a:t>
            </a:r>
            <a:r>
              <a:rPr lang="zh-CN" altLang="en-US" sz="2400">
                <a:effectLst>
                  <a:outerShdw blurRad="38100" dist="38100" dir="2700000" algn="tl">
                    <a:srgbClr val="C0C0C0"/>
                  </a:outerShdw>
                </a:effectLst>
                <a:latin typeface="隶书" pitchFamily="49" charset="-122"/>
                <a:ea typeface="隶书" pitchFamily="49" charset="-122"/>
              </a:rPr>
              <a:t>结构</a:t>
            </a:r>
          </a:p>
        </p:txBody>
      </p:sp>
      <p:sp>
        <p:nvSpPr>
          <p:cNvPr id="457732" name="Rectangle 4"/>
          <p:cNvSpPr>
            <a:spLocks noChangeArrowheads="1"/>
          </p:cNvSpPr>
          <p:nvPr/>
        </p:nvSpPr>
        <p:spPr bwMode="auto">
          <a:xfrm>
            <a:off x="827088" y="623888"/>
            <a:ext cx="2906712" cy="822325"/>
          </a:xfrm>
          <a:prstGeom prst="rect">
            <a:avLst/>
          </a:prstGeom>
          <a:noFill/>
          <a:ln w="9525" algn="ctr">
            <a:noFill/>
            <a:miter lim="800000"/>
            <a:headEnd/>
            <a:tailEnd/>
          </a:ln>
          <a:effectLst/>
        </p:spPr>
        <p:txBody>
          <a:bodyPr wrap="none">
            <a:spAutoFit/>
          </a:bodyPr>
          <a:lstStyle/>
          <a:p>
            <a:pPr>
              <a:lnSpc>
                <a:spcPct val="90000"/>
              </a:lnSpc>
              <a:spcBef>
                <a:spcPct val="20000"/>
              </a:spcBef>
              <a:buClr>
                <a:srgbClr val="3366CC"/>
              </a:buClr>
              <a:buFont typeface="Wingdings" pitchFamily="2" charset="2"/>
              <a:buChar char="q"/>
              <a:defRPr/>
            </a:pPr>
            <a:r>
              <a:rPr lang="zh-CN" altLang="en-US" sz="2400" b="1">
                <a:effectLst>
                  <a:outerShdw blurRad="38100" dist="38100" dir="2700000" algn="tl">
                    <a:srgbClr val="C0C0C0"/>
                  </a:outerShdw>
                </a:effectLst>
                <a:ea typeface="隶书" pitchFamily="49" charset="-122"/>
              </a:rPr>
              <a:t>先判断后执行结构</a:t>
            </a:r>
          </a:p>
          <a:p>
            <a:pPr>
              <a:lnSpc>
                <a:spcPct val="90000"/>
              </a:lnSpc>
              <a:spcBef>
                <a:spcPct val="20000"/>
              </a:spcBef>
              <a:buClr>
                <a:srgbClr val="3366CC"/>
              </a:buClr>
              <a:buFont typeface="Wingdings" pitchFamily="2" charset="2"/>
              <a:buNone/>
              <a:defRPr/>
            </a:pPr>
            <a:r>
              <a:rPr lang="zh-CN" altLang="en-US" sz="2400" b="1">
                <a:effectLst>
                  <a:outerShdw blurRad="38100" dist="38100" dir="2700000" algn="tl">
                    <a:srgbClr val="C0C0C0"/>
                  </a:outerShdw>
                </a:effectLst>
                <a:latin typeface="隶书" pitchFamily="49" charset="-122"/>
                <a:ea typeface="隶书" pitchFamily="49" charset="-122"/>
              </a:rPr>
              <a:t>    </a:t>
            </a:r>
            <a:r>
              <a:rPr lang="en-US" altLang="zh-CN" sz="2400">
                <a:effectLst>
                  <a:outerShdw blurRad="38100" dist="38100" dir="2700000" algn="tl">
                    <a:srgbClr val="C0C0C0"/>
                  </a:outerShdw>
                </a:effectLst>
                <a:latin typeface="隶书" pitchFamily="49" charset="-122"/>
                <a:ea typeface="隶书" pitchFamily="49" charset="-122"/>
              </a:rPr>
              <a:t>WHILE</a:t>
            </a:r>
            <a:r>
              <a:rPr lang="zh-CN" altLang="en-US" sz="2400">
                <a:effectLst>
                  <a:outerShdw blurRad="38100" dist="38100" dir="2700000" algn="tl">
                    <a:srgbClr val="C0C0C0"/>
                  </a:outerShdw>
                </a:effectLst>
                <a:latin typeface="隶书" pitchFamily="49" charset="-122"/>
                <a:ea typeface="隶书" pitchFamily="49" charset="-122"/>
              </a:rPr>
              <a:t>结构</a:t>
            </a:r>
          </a:p>
        </p:txBody>
      </p:sp>
      <p:sp>
        <p:nvSpPr>
          <p:cNvPr id="80903" name="Rectangle 55"/>
          <p:cNvSpPr>
            <a:spLocks noChangeArrowheads="1"/>
          </p:cNvSpPr>
          <p:nvPr/>
        </p:nvSpPr>
        <p:spPr bwMode="auto">
          <a:xfrm>
            <a:off x="395288" y="3860800"/>
            <a:ext cx="8353425" cy="2585323"/>
          </a:xfrm>
          <a:prstGeom prst="rect">
            <a:avLst/>
          </a:prstGeom>
          <a:noFill/>
          <a:ln w="9525" algn="ctr">
            <a:noFill/>
            <a:miter lim="800000"/>
            <a:headEnd/>
            <a:tailEnd/>
          </a:ln>
        </p:spPr>
        <p:txBody>
          <a:bodyPr>
            <a:spAutoFit/>
          </a:bodyPr>
          <a:lstStyle/>
          <a:p>
            <a:r>
              <a:rPr lang="en-US" altLang="zh-CN" sz="2400" dirty="0">
                <a:latin typeface="隶书" pitchFamily="49" charset="-122"/>
                <a:ea typeface="隶书" pitchFamily="49" charset="-122"/>
              </a:rPr>
              <a:t>    </a:t>
            </a:r>
            <a:r>
              <a:rPr lang="zh-CN" altLang="en-US" sz="2300" dirty="0">
                <a:latin typeface="隶书" pitchFamily="49" charset="-122"/>
                <a:ea typeface="隶书" pitchFamily="49" charset="-122"/>
              </a:rPr>
              <a:t>循环程序分为</a:t>
            </a:r>
            <a:r>
              <a:rPr lang="zh-CN" altLang="en-US" sz="2300" dirty="0">
                <a:solidFill>
                  <a:srgbClr val="0000FF"/>
                </a:solidFill>
                <a:latin typeface="隶书" pitchFamily="49" charset="-122"/>
                <a:ea typeface="隶书" pitchFamily="49" charset="-122"/>
              </a:rPr>
              <a:t>单循环</a:t>
            </a:r>
            <a:r>
              <a:rPr lang="zh-CN" altLang="en-US" sz="2300" dirty="0">
                <a:latin typeface="隶书" pitchFamily="49" charset="-122"/>
                <a:ea typeface="隶书" pitchFamily="49" charset="-122"/>
              </a:rPr>
              <a:t>和</a:t>
            </a:r>
            <a:r>
              <a:rPr lang="zh-CN" altLang="en-US" sz="2300" dirty="0">
                <a:solidFill>
                  <a:srgbClr val="0000FF"/>
                </a:solidFill>
                <a:latin typeface="隶书" pitchFamily="49" charset="-122"/>
                <a:ea typeface="隶书" pitchFamily="49" charset="-122"/>
              </a:rPr>
              <a:t>多重循环</a:t>
            </a:r>
            <a:r>
              <a:rPr lang="zh-CN" altLang="en-US" sz="2300" dirty="0">
                <a:latin typeface="隶书" pitchFamily="49" charset="-122"/>
                <a:ea typeface="隶书" pitchFamily="49" charset="-122"/>
              </a:rPr>
              <a:t>，两重以上的循环叫多重循环。</a:t>
            </a:r>
          </a:p>
          <a:p>
            <a:r>
              <a:rPr lang="zh-CN" altLang="en-US" sz="2300" dirty="0">
                <a:latin typeface="隶书" pitchFamily="49" charset="-122"/>
                <a:ea typeface="隶书" pitchFamily="49" charset="-122"/>
              </a:rPr>
              <a:t>    循环控制方式有计数控制、条件</a:t>
            </a:r>
            <a:r>
              <a:rPr lang="en-US" altLang="zh-CN" sz="2300" dirty="0">
                <a:latin typeface="隶书" pitchFamily="49" charset="-122"/>
                <a:ea typeface="隶书" pitchFamily="49" charset="-122"/>
              </a:rPr>
              <a:t>/</a:t>
            </a:r>
            <a:r>
              <a:rPr lang="zh-CN" altLang="en-US" sz="2300" dirty="0">
                <a:latin typeface="隶书" pitchFamily="49" charset="-122"/>
                <a:ea typeface="隶书" pitchFamily="49" charset="-122"/>
              </a:rPr>
              <a:t>状态控制等。</a:t>
            </a:r>
          </a:p>
          <a:p>
            <a:pPr marL="542925" indent="-542925"/>
            <a:r>
              <a:rPr lang="zh-CN" altLang="en-US" sz="2300" dirty="0">
                <a:solidFill>
                  <a:srgbClr val="0000FF"/>
                </a:solidFill>
                <a:latin typeface="隶书" pitchFamily="49" charset="-122"/>
                <a:ea typeface="隶书" pitchFamily="49" charset="-122"/>
              </a:rPr>
              <a:t>计数控制：</a:t>
            </a:r>
            <a:r>
              <a:rPr lang="zh-CN" altLang="en-US" sz="2300" dirty="0">
                <a:latin typeface="隶书" pitchFamily="49" charset="-122"/>
                <a:ea typeface="隶书" pitchFamily="49" charset="-122"/>
              </a:rPr>
              <a:t>事先己知循环次数，每次循环计数器都做加或</a:t>
            </a:r>
            <a:r>
              <a:rPr lang="zh-CN" altLang="en-US" sz="2300" dirty="0" smtClean="0">
                <a:latin typeface="隶书" pitchFamily="49" charset="-122"/>
                <a:ea typeface="隶书" pitchFamily="49" charset="-122"/>
              </a:rPr>
              <a:t>减调整</a:t>
            </a:r>
            <a:r>
              <a:rPr lang="zh-CN" altLang="en-US" sz="2300" dirty="0">
                <a:latin typeface="隶书" pitchFamily="49" charset="-122"/>
                <a:ea typeface="隶书" pitchFamily="49" charset="-122"/>
              </a:rPr>
              <a:t>工作</a:t>
            </a:r>
            <a:r>
              <a:rPr lang="zh-CN" altLang="en-US" sz="2300" dirty="0" smtClean="0">
                <a:latin typeface="隶书" pitchFamily="49" charset="-122"/>
                <a:ea typeface="隶书" pitchFamily="49" charset="-122"/>
              </a:rPr>
              <a:t>，达到</a:t>
            </a:r>
            <a:r>
              <a:rPr lang="zh-CN" altLang="en-US" sz="2300" dirty="0">
                <a:latin typeface="隶书" pitchFamily="49" charset="-122"/>
                <a:ea typeface="隶书" pitchFamily="49" charset="-122"/>
              </a:rPr>
              <a:t>计数次数</a:t>
            </a:r>
            <a:r>
              <a:rPr lang="zh-CN" altLang="en-US" sz="2300" dirty="0" smtClean="0">
                <a:latin typeface="隶书" pitchFamily="49" charset="-122"/>
                <a:ea typeface="隶书" pitchFamily="49" charset="-122"/>
              </a:rPr>
              <a:t>后自动</a:t>
            </a:r>
            <a:r>
              <a:rPr lang="zh-CN" altLang="en-US" sz="2300" dirty="0">
                <a:latin typeface="隶书" pitchFamily="49" charset="-122"/>
                <a:ea typeface="隶书" pitchFamily="49" charset="-122"/>
              </a:rPr>
              <a:t>退出循环，执行下一条指令。</a:t>
            </a:r>
          </a:p>
          <a:p>
            <a:pPr marL="542925" indent="-542925"/>
            <a:r>
              <a:rPr lang="zh-CN" altLang="en-US" sz="2300" dirty="0">
                <a:solidFill>
                  <a:srgbClr val="0000FF"/>
                </a:solidFill>
                <a:latin typeface="隶书" pitchFamily="49" charset="-122"/>
                <a:ea typeface="隶书" pitchFamily="49" charset="-122"/>
              </a:rPr>
              <a:t>条件</a:t>
            </a:r>
            <a:r>
              <a:rPr lang="en-US" altLang="zh-CN" sz="2300" dirty="0">
                <a:solidFill>
                  <a:srgbClr val="0000FF"/>
                </a:solidFill>
                <a:latin typeface="隶书" pitchFamily="49" charset="-122"/>
                <a:ea typeface="隶书" pitchFamily="49" charset="-122"/>
              </a:rPr>
              <a:t>/</a:t>
            </a:r>
            <a:r>
              <a:rPr lang="zh-CN" altLang="en-US" sz="2300" dirty="0">
                <a:solidFill>
                  <a:srgbClr val="0000FF"/>
                </a:solidFill>
                <a:latin typeface="隶书" pitchFamily="49" charset="-122"/>
                <a:ea typeface="隶书" pitchFamily="49" charset="-122"/>
              </a:rPr>
              <a:t>状态控制：</a:t>
            </a:r>
            <a:r>
              <a:rPr lang="zh-CN" altLang="en-US" sz="2300" dirty="0">
                <a:latin typeface="隶书" pitchFamily="49" charset="-122"/>
                <a:ea typeface="隶书" pitchFamily="49" charset="-122"/>
              </a:rPr>
              <a:t>事先不知道循环次数，在执行循环时判定某种条件或状态的真假来达到控制循环。</a:t>
            </a: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00100" y="1571612"/>
            <a:ext cx="3124200" cy="23431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609083" y="1428736"/>
            <a:ext cx="2034751" cy="2500330"/>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ChangeArrowheads="1"/>
          </p:cNvSpPr>
          <p:nvPr/>
        </p:nvSpPr>
        <p:spPr bwMode="auto">
          <a:xfrm>
            <a:off x="467544" y="620688"/>
            <a:ext cx="8424862" cy="5847755"/>
          </a:xfrm>
          <a:prstGeom prst="rect">
            <a:avLst/>
          </a:prstGeom>
          <a:noFill/>
          <a:ln w="9525" algn="ctr">
            <a:noFill/>
            <a:miter lim="800000"/>
            <a:headEnd/>
            <a:tailEnd/>
          </a:ln>
        </p:spPr>
        <p:txBody>
          <a:bodyPr>
            <a:spAutoFit/>
          </a:bodyPr>
          <a:lstStyle/>
          <a:p>
            <a:pPr>
              <a:lnSpc>
                <a:spcPct val="85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1 : </a:t>
            </a:r>
            <a:r>
              <a:rPr lang="zh-CN" altLang="en-US" sz="2400" dirty="0">
                <a:latin typeface="隶书" pitchFamily="49" charset="-122"/>
                <a:ea typeface="隶书" pitchFamily="49" charset="-122"/>
              </a:rPr>
              <a:t>设计一个软件延时程序，要求延时</a:t>
            </a:r>
            <a:r>
              <a:rPr lang="en-US" altLang="zh-CN" sz="2400" dirty="0">
                <a:latin typeface="隶书" pitchFamily="49" charset="-122"/>
                <a:ea typeface="隶书" pitchFamily="49" charset="-122"/>
              </a:rPr>
              <a:t>20ms</a:t>
            </a:r>
            <a:r>
              <a:rPr lang="zh-CN" altLang="en-US" sz="2400" dirty="0">
                <a:latin typeface="隶书" pitchFamily="49" charset="-122"/>
                <a:ea typeface="隶书" pitchFamily="49" charset="-122"/>
              </a:rPr>
              <a:t>。</a:t>
            </a:r>
          </a:p>
          <a:p>
            <a:pPr>
              <a:lnSpc>
                <a:spcPct val="85000"/>
              </a:lnSpc>
            </a:pPr>
            <a:r>
              <a:rPr lang="zh-CN" altLang="en-US" sz="2400" dirty="0">
                <a:solidFill>
                  <a:srgbClr val="CC3300"/>
                </a:solidFill>
                <a:latin typeface="隶书" pitchFamily="49" charset="-122"/>
                <a:ea typeface="隶书" pitchFamily="49" charset="-122"/>
              </a:rPr>
              <a:t>分析</a:t>
            </a:r>
            <a:r>
              <a:rPr lang="zh-CN" altLang="en-US" sz="2400" dirty="0" smtClean="0">
                <a:latin typeface="隶书" pitchFamily="49" charset="-122"/>
                <a:ea typeface="隶书" pitchFamily="49" charset="-122"/>
              </a:rPr>
              <a:t>：本题是</a:t>
            </a:r>
            <a:r>
              <a:rPr lang="zh-CN" altLang="en-US" sz="2400" dirty="0">
                <a:latin typeface="隶书" pitchFamily="49" charset="-122"/>
                <a:ea typeface="隶书" pitchFamily="49" charset="-122"/>
              </a:rPr>
              <a:t>让计算机</a:t>
            </a:r>
            <a:r>
              <a:rPr lang="zh-CN" altLang="en-US" sz="2400" dirty="0" smtClean="0">
                <a:latin typeface="隶书" pitchFamily="49" charset="-122"/>
                <a:ea typeface="隶书" pitchFamily="49" charset="-122"/>
              </a:rPr>
              <a:t>做些无用操作来</a:t>
            </a:r>
            <a:r>
              <a:rPr lang="zh-CN" altLang="en-US" sz="2400" dirty="0">
                <a:latin typeface="隶书" pitchFamily="49" charset="-122"/>
                <a:ea typeface="隶书" pitchFamily="49" charset="-122"/>
              </a:rPr>
              <a:t>拖延时间</a:t>
            </a:r>
            <a:r>
              <a:rPr lang="zh-CN" altLang="en-US" sz="2400" dirty="0" smtClean="0">
                <a:latin typeface="隶书" pitchFamily="49" charset="-122"/>
                <a:ea typeface="隶书" pitchFamily="49" charset="-122"/>
              </a:rPr>
              <a:t>。可以</a:t>
            </a:r>
            <a:r>
              <a:rPr lang="zh-CN" altLang="en-US" sz="2400" dirty="0">
                <a:latin typeface="隶书" pitchFamily="49" charset="-122"/>
                <a:ea typeface="隶书" pitchFamily="49" charset="-122"/>
              </a:rPr>
              <a:t>利用循环</a:t>
            </a:r>
            <a:r>
              <a:rPr lang="zh-CN" altLang="en-US" sz="2400" dirty="0" smtClean="0">
                <a:latin typeface="隶书" pitchFamily="49" charset="-122"/>
                <a:ea typeface="隶书" pitchFamily="49" charset="-122"/>
              </a:rPr>
              <a:t>程序实现</a:t>
            </a:r>
            <a:r>
              <a:rPr lang="zh-CN" altLang="en-US" sz="2400" dirty="0">
                <a:latin typeface="隶书" pitchFamily="49" charset="-122"/>
                <a:ea typeface="隶书" pitchFamily="49" charset="-122"/>
              </a:rPr>
              <a:t>时间</a:t>
            </a:r>
            <a:r>
              <a:rPr lang="zh-CN" altLang="en-US" sz="2400" dirty="0" smtClean="0">
                <a:latin typeface="隶书" pitchFamily="49" charset="-122"/>
                <a:ea typeface="隶书" pitchFamily="49" charset="-122"/>
              </a:rPr>
              <a:t>延时</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延时取决于</a:t>
            </a:r>
            <a:r>
              <a:rPr lang="zh-CN" altLang="en-US" sz="2400" dirty="0">
                <a:latin typeface="隶书" pitchFamily="49" charset="-122"/>
                <a:ea typeface="隶书" pitchFamily="49" charset="-122"/>
              </a:rPr>
              <a:t>循环体和循环次数</a:t>
            </a:r>
            <a:r>
              <a:rPr lang="zh-CN" altLang="en-US" sz="2400" dirty="0" smtClean="0">
                <a:latin typeface="隶书" pitchFamily="49" charset="-122"/>
                <a:ea typeface="隶书" pitchFamily="49" charset="-122"/>
              </a:rPr>
              <a:t>。可查</a:t>
            </a:r>
            <a:r>
              <a:rPr lang="en-US" altLang="zh-CN" sz="2400" dirty="0" smtClean="0">
                <a:latin typeface="隶书" pitchFamily="49" charset="-122"/>
                <a:ea typeface="隶书" pitchFamily="49" charset="-122"/>
              </a:rPr>
              <a:t>PUSHF</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POPF</a:t>
            </a:r>
            <a:r>
              <a:rPr lang="zh-CN" altLang="en-US" sz="2400" dirty="0">
                <a:latin typeface="隶书" pitchFamily="49" charset="-122"/>
                <a:ea typeface="隶书" pitchFamily="49" charset="-122"/>
              </a:rPr>
              <a:t>指令分别为</a:t>
            </a:r>
            <a:r>
              <a:rPr lang="en-US" altLang="zh-CN" sz="2400" dirty="0">
                <a:latin typeface="隶书" pitchFamily="49" charset="-122"/>
                <a:ea typeface="隶书" pitchFamily="49" charset="-122"/>
              </a:rPr>
              <a:t>10</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个</a:t>
            </a:r>
            <a:r>
              <a:rPr lang="zh-CN" altLang="en-US" sz="2400" dirty="0" smtClean="0">
                <a:latin typeface="隶书" pitchFamily="49" charset="-122"/>
                <a:ea typeface="隶书" pitchFamily="49" charset="-122"/>
              </a:rPr>
              <a:t>时钟，</a:t>
            </a:r>
            <a:r>
              <a:rPr lang="en-US" altLang="zh-CN" sz="2400" dirty="0">
                <a:latin typeface="隶书" pitchFamily="49" charset="-122"/>
                <a:ea typeface="隶书" pitchFamily="49" charset="-122"/>
              </a:rPr>
              <a:t>LOOP </a:t>
            </a:r>
            <a:r>
              <a:rPr lang="en-US" altLang="zh-CN" sz="2400" dirty="0" smtClean="0">
                <a:latin typeface="隶书" pitchFamily="49" charset="-122"/>
                <a:ea typeface="隶书" pitchFamily="49" charset="-122"/>
              </a:rPr>
              <a:t>CX</a:t>
            </a:r>
            <a:r>
              <a:rPr lang="zh-CN" altLang="en-US" sz="2400" dirty="0" smtClean="0">
                <a:latin typeface="隶书" pitchFamily="49" charset="-122"/>
                <a:ea typeface="隶书" pitchFamily="49" charset="-122"/>
              </a:rPr>
              <a:t>为</a:t>
            </a:r>
            <a:r>
              <a:rPr lang="en-US" altLang="zh-CN" sz="2400" dirty="0">
                <a:latin typeface="隶书" pitchFamily="49" charset="-122"/>
                <a:ea typeface="隶书" pitchFamily="49" charset="-122"/>
              </a:rPr>
              <a:t>3.4</a:t>
            </a:r>
            <a:r>
              <a:rPr lang="zh-CN" altLang="en-US" sz="2400" dirty="0">
                <a:latin typeface="隶书" pitchFamily="49" charset="-122"/>
                <a:ea typeface="隶书" pitchFamily="49" charset="-122"/>
              </a:rPr>
              <a:t>个</a:t>
            </a:r>
            <a:r>
              <a:rPr lang="zh-CN" altLang="en-US" sz="2400" dirty="0" smtClean="0">
                <a:latin typeface="隶书" pitchFamily="49" charset="-122"/>
                <a:ea typeface="隶书" pitchFamily="49" charset="-122"/>
              </a:rPr>
              <a:t>时钟，</a:t>
            </a:r>
            <a:r>
              <a:rPr lang="zh-CN" altLang="en-US" sz="2400" dirty="0">
                <a:latin typeface="隶书" pitchFamily="49" charset="-122"/>
                <a:ea typeface="隶书" pitchFamily="49" charset="-122"/>
              </a:rPr>
              <a:t>此循环需要用</a:t>
            </a:r>
            <a:r>
              <a:rPr lang="en-US" altLang="zh-CN" sz="2400" dirty="0" smtClean="0">
                <a:latin typeface="隶书" pitchFamily="49" charset="-122"/>
                <a:ea typeface="隶书" pitchFamily="49" charset="-122"/>
              </a:rPr>
              <a:t>10+8+3.4=21.4</a:t>
            </a:r>
            <a:r>
              <a:rPr lang="zh-CN" altLang="en-US" sz="2400" dirty="0" smtClean="0">
                <a:latin typeface="隶书" pitchFamily="49" charset="-122"/>
                <a:ea typeface="隶书" pitchFamily="49" charset="-122"/>
              </a:rPr>
              <a:t>个时钟。时钟根据系统</a:t>
            </a:r>
            <a:r>
              <a:rPr lang="zh-CN" altLang="en-US" sz="2400" dirty="0">
                <a:latin typeface="隶书" pitchFamily="49" charset="-122"/>
                <a:ea typeface="隶书" pitchFamily="49" charset="-122"/>
              </a:rPr>
              <a:t>的晶振频率而</a:t>
            </a:r>
            <a:r>
              <a:rPr lang="zh-CN" altLang="en-US" sz="2400" dirty="0" smtClean="0">
                <a:latin typeface="隶书" pitchFamily="49" charset="-122"/>
                <a:ea typeface="隶书" pitchFamily="49" charset="-122"/>
              </a:rPr>
              <a:t>定。</a:t>
            </a:r>
            <a:r>
              <a:rPr lang="zh-CN" altLang="en-US" sz="2400" dirty="0">
                <a:latin typeface="隶书" pitchFamily="49" charset="-122"/>
                <a:ea typeface="隶书" pitchFamily="49" charset="-122"/>
              </a:rPr>
              <a:t>假设系统用的是</a:t>
            </a:r>
            <a:r>
              <a:rPr lang="en-US" altLang="zh-CN" sz="2400" dirty="0">
                <a:latin typeface="隶书" pitchFamily="49" charset="-122"/>
                <a:ea typeface="隶书" pitchFamily="49" charset="-122"/>
              </a:rPr>
              <a:t>8MHz</a:t>
            </a:r>
            <a:r>
              <a:rPr lang="zh-CN" altLang="en-US" sz="2400" dirty="0">
                <a:latin typeface="隶书" pitchFamily="49" charset="-122"/>
                <a:ea typeface="隶书" pitchFamily="49" charset="-122"/>
              </a:rPr>
              <a:t>的晶振，每个时钟节拍需要</a:t>
            </a:r>
            <a:r>
              <a:rPr lang="en-US" altLang="zh-CN" sz="2400" dirty="0">
                <a:latin typeface="隶书" pitchFamily="49" charset="-122"/>
                <a:ea typeface="隶书" pitchFamily="49" charset="-122"/>
              </a:rPr>
              <a:t>0.125us</a:t>
            </a:r>
            <a:r>
              <a:rPr lang="zh-CN" altLang="en-US" sz="2400" dirty="0" smtClean="0">
                <a:latin typeface="隶书" pitchFamily="49" charset="-122"/>
                <a:ea typeface="隶书" pitchFamily="49" charset="-122"/>
              </a:rPr>
              <a:t>，可</a:t>
            </a:r>
            <a:r>
              <a:rPr lang="zh-CN" altLang="en-US" sz="2400" dirty="0">
                <a:latin typeface="隶书" pitchFamily="49" charset="-122"/>
                <a:ea typeface="隶书" pitchFamily="49" charset="-122"/>
              </a:rPr>
              <a:t>根据公式计算出循环次数</a:t>
            </a:r>
            <a:r>
              <a:rPr lang="en-US" altLang="zh-CN" sz="2400" dirty="0">
                <a:latin typeface="隶书" pitchFamily="49" charset="-122"/>
                <a:ea typeface="隶书" pitchFamily="49" charset="-122"/>
              </a:rPr>
              <a:t>:</a:t>
            </a:r>
          </a:p>
          <a:p>
            <a:pPr>
              <a:lnSpc>
                <a:spcPct val="85000"/>
              </a:lnSpc>
            </a:pPr>
            <a:r>
              <a:rPr lang="en-US" altLang="zh-CN" sz="2400" dirty="0">
                <a:latin typeface="隶书" pitchFamily="49" charset="-122"/>
                <a:ea typeface="隶书" pitchFamily="49" charset="-122"/>
              </a:rPr>
              <a:t>    X</a:t>
            </a:r>
            <a:r>
              <a:rPr lang="zh-CN" altLang="en-US" sz="2400" dirty="0">
                <a:latin typeface="Arial" charset="0"/>
                <a:ea typeface="隶书" pitchFamily="49" charset="-122"/>
                <a:cs typeface="Arial" charset="0"/>
              </a:rPr>
              <a:t>＝</a:t>
            </a:r>
            <a:r>
              <a:rPr lang="zh-CN" altLang="en-US" sz="2400" dirty="0">
                <a:latin typeface="隶书" pitchFamily="49" charset="-122"/>
                <a:ea typeface="隶书" pitchFamily="49" charset="-122"/>
              </a:rPr>
              <a:t>延时时间</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一次循环时间＝</a:t>
            </a:r>
            <a:r>
              <a:rPr lang="en-US" altLang="zh-CN" sz="2400" dirty="0">
                <a:latin typeface="隶书" pitchFamily="49" charset="-122"/>
                <a:ea typeface="隶书" pitchFamily="49" charset="-122"/>
              </a:rPr>
              <a:t>20ms/(21.4*O.125us)≈7477</a:t>
            </a:r>
            <a:r>
              <a:rPr lang="zh-CN" altLang="en-US" sz="2400" dirty="0">
                <a:latin typeface="隶书" pitchFamily="49" charset="-122"/>
                <a:ea typeface="隶书" pitchFamily="49" charset="-122"/>
              </a:rPr>
              <a:t>次＝</a:t>
            </a:r>
            <a:r>
              <a:rPr lang="en-US" altLang="zh-CN" sz="2400" dirty="0">
                <a:latin typeface="隶书" pitchFamily="49" charset="-122"/>
                <a:ea typeface="隶书" pitchFamily="49" charset="-122"/>
              </a:rPr>
              <a:t>1D35H</a:t>
            </a:r>
          </a:p>
          <a:p>
            <a:pPr>
              <a:lnSpc>
                <a:spcPct val="85000"/>
              </a:lnSpc>
            </a:pPr>
            <a:endParaRPr lang="en-US" altLang="zh-CN" sz="2400" dirty="0">
              <a:latin typeface="隶书" pitchFamily="49" charset="-122"/>
              <a:ea typeface="隶书" pitchFamily="49" charset="-122"/>
            </a:endParaRPr>
          </a:p>
          <a:p>
            <a:pPr>
              <a:lnSpc>
                <a:spcPct val="85000"/>
              </a:lnSpc>
            </a:pPr>
            <a:r>
              <a:rPr lang="en-US" altLang="zh-CN" sz="2000" dirty="0">
                <a:latin typeface="隶书" pitchFamily="49" charset="-122"/>
                <a:ea typeface="隶书" pitchFamily="49" charset="-122"/>
              </a:rPr>
              <a:t>CODESG SEGMENT </a:t>
            </a:r>
            <a:r>
              <a:rPr lang="en-US" altLang="zh-CN" sz="2000" dirty="0">
                <a:ea typeface="隶书" pitchFamily="49" charset="-122"/>
              </a:rPr>
              <a:t>‘</a:t>
            </a:r>
            <a:r>
              <a:rPr lang="en-US" altLang="zh-CN" sz="2000" dirty="0">
                <a:latin typeface="隶书" pitchFamily="49" charset="-122"/>
                <a:ea typeface="隶书" pitchFamily="49" charset="-122"/>
              </a:rPr>
              <a:t>CODE</a:t>
            </a:r>
            <a:r>
              <a:rPr lang="en-US" altLang="zh-CN" sz="2000" dirty="0">
                <a:ea typeface="隶书" pitchFamily="49" charset="-122"/>
              </a:rPr>
              <a:t>’</a:t>
            </a:r>
            <a:endParaRPr lang="en-US" altLang="zh-CN" sz="2000" dirty="0">
              <a:latin typeface="隶书" pitchFamily="49" charset="-122"/>
              <a:ea typeface="隶书" pitchFamily="49" charset="-122"/>
            </a:endParaRPr>
          </a:p>
          <a:p>
            <a:pPr>
              <a:lnSpc>
                <a:spcPct val="85000"/>
              </a:lnSpc>
            </a:pPr>
            <a:r>
              <a:rPr lang="en-US" altLang="zh-CN" sz="2000" dirty="0">
                <a:latin typeface="隶书" pitchFamily="49" charset="-122"/>
                <a:ea typeface="隶书" pitchFamily="49" charset="-122"/>
              </a:rPr>
              <a:t>       ASSUME CS:CODESG</a:t>
            </a:r>
          </a:p>
          <a:p>
            <a:pPr>
              <a:lnSpc>
                <a:spcPct val="85000"/>
              </a:lnSpc>
            </a:pPr>
            <a:r>
              <a:rPr lang="en-US" altLang="zh-CN" sz="2000" dirty="0">
                <a:latin typeface="隶书" pitchFamily="49" charset="-122"/>
                <a:ea typeface="隶书" pitchFamily="49" charset="-122"/>
              </a:rPr>
              <a:t>START: MOV CX,1D35H</a:t>
            </a:r>
          </a:p>
          <a:p>
            <a:pPr>
              <a:lnSpc>
                <a:spcPct val="85000"/>
              </a:lnSpc>
            </a:pPr>
            <a:r>
              <a:rPr lang="en-US" altLang="zh-CN" sz="2000" dirty="0">
                <a:latin typeface="隶书" pitchFamily="49" charset="-122"/>
                <a:ea typeface="隶书" pitchFamily="49" charset="-122"/>
              </a:rPr>
              <a:t> LOP1: PUSHF</a:t>
            </a:r>
          </a:p>
          <a:p>
            <a:pPr>
              <a:lnSpc>
                <a:spcPct val="85000"/>
              </a:lnSpc>
            </a:pPr>
            <a:r>
              <a:rPr lang="en-US" altLang="zh-CN" sz="2000" dirty="0">
                <a:latin typeface="隶书" pitchFamily="49" charset="-122"/>
                <a:ea typeface="隶书" pitchFamily="49" charset="-122"/>
              </a:rPr>
              <a:t>       POPF</a:t>
            </a:r>
          </a:p>
          <a:p>
            <a:pPr>
              <a:lnSpc>
                <a:spcPct val="85000"/>
              </a:lnSpc>
            </a:pPr>
            <a:r>
              <a:rPr lang="en-US" altLang="zh-CN" sz="2000" dirty="0">
                <a:latin typeface="隶书" pitchFamily="49" charset="-122"/>
                <a:ea typeface="隶书" pitchFamily="49" charset="-122"/>
              </a:rPr>
              <a:t>       LOOP LOP1</a:t>
            </a:r>
          </a:p>
          <a:p>
            <a:pPr>
              <a:lnSpc>
                <a:spcPct val="85000"/>
              </a:lnSpc>
            </a:pPr>
            <a:r>
              <a:rPr lang="en-US" altLang="zh-CN" sz="2000" dirty="0">
                <a:latin typeface="隶书" pitchFamily="49" charset="-122"/>
                <a:ea typeface="隶书" pitchFamily="49" charset="-122"/>
              </a:rPr>
              <a:t>       MOV AH,4CH</a:t>
            </a:r>
          </a:p>
          <a:p>
            <a:pPr>
              <a:lnSpc>
                <a:spcPct val="85000"/>
              </a:lnSpc>
            </a:pPr>
            <a:r>
              <a:rPr lang="en-US" altLang="zh-CN" sz="2000" dirty="0">
                <a:latin typeface="隶书" pitchFamily="49" charset="-122"/>
                <a:ea typeface="隶书" pitchFamily="49" charset="-122"/>
              </a:rPr>
              <a:t>       INT 21H</a:t>
            </a:r>
          </a:p>
          <a:p>
            <a:pPr>
              <a:lnSpc>
                <a:spcPct val="85000"/>
              </a:lnSpc>
            </a:pPr>
            <a:r>
              <a:rPr lang="en-US" altLang="zh-CN" sz="2000" dirty="0">
                <a:latin typeface="隶书" pitchFamily="49" charset="-122"/>
                <a:ea typeface="隶书" pitchFamily="49" charset="-122"/>
              </a:rPr>
              <a:t>CODESG ENDS</a:t>
            </a:r>
          </a:p>
          <a:p>
            <a:pPr>
              <a:lnSpc>
                <a:spcPct val="85000"/>
              </a:lnSpc>
            </a:pPr>
            <a:r>
              <a:rPr lang="en-US" altLang="zh-CN" sz="2000" dirty="0">
                <a:latin typeface="隶书" pitchFamily="49" charset="-122"/>
                <a:ea typeface="隶书" pitchFamily="49" charset="-122"/>
              </a:rPr>
              <a:t>       END START</a:t>
            </a:r>
          </a:p>
        </p:txBody>
      </p:sp>
    </p:spTree>
  </p:cSld>
  <p:clrMapOvr>
    <a:masterClrMapping/>
  </p:clrMapOvr>
  <p:transition spd="slow">
    <p:randomBar dir="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95288" y="333375"/>
            <a:ext cx="8280400" cy="757130"/>
          </a:xfrm>
          <a:prstGeom prst="rect">
            <a:avLst/>
          </a:prstGeom>
          <a:noFill/>
          <a:ln w="9525" algn="ctr">
            <a:noFill/>
            <a:miter lim="800000"/>
            <a:headEnd/>
            <a:tailEnd/>
          </a:ln>
        </p:spPr>
        <p:txBody>
          <a:bodyPr>
            <a:spAutoFit/>
          </a:bodyPr>
          <a:lstStyle/>
          <a:p>
            <a:pPr>
              <a:lnSpc>
                <a:spcPct val="90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：编制程序，求内存中</a:t>
            </a:r>
            <a:r>
              <a:rPr lang="en-US" altLang="zh-CN" sz="2400" dirty="0" smtClean="0">
                <a:latin typeface="隶书" pitchFamily="49" charset="-122"/>
                <a:ea typeface="隶书" pitchFamily="49" charset="-122"/>
              </a:rPr>
              <a:t>100</a:t>
            </a:r>
            <a:r>
              <a:rPr lang="zh-CN" altLang="en-US" sz="2400" dirty="0" smtClean="0">
                <a:latin typeface="隶书" pitchFamily="49" charset="-122"/>
                <a:ea typeface="隶书" pitchFamily="49" charset="-122"/>
              </a:rPr>
              <a:t>个以内</a:t>
            </a:r>
            <a:r>
              <a:rPr lang="zh-CN" altLang="en-US" sz="2400" dirty="0">
                <a:latin typeface="隶书" pitchFamily="49" charset="-122"/>
                <a:ea typeface="隶书" pitchFamily="49" charset="-122"/>
              </a:rPr>
              <a:t>的无符号字节数的平均值，结果放在内存中。</a:t>
            </a:r>
          </a:p>
        </p:txBody>
      </p:sp>
      <p:graphicFrame>
        <p:nvGraphicFramePr>
          <p:cNvPr id="455709" name="Group 29"/>
          <p:cNvGraphicFramePr>
            <a:graphicFrameLocks noGrp="1"/>
          </p:cNvGraphicFramePr>
          <p:nvPr>
            <p:extLst>
              <p:ext uri="{D42A27DB-BD31-4B8C-83A1-F6EECF244321}">
                <p14:modId xmlns:p14="http://schemas.microsoft.com/office/powerpoint/2010/main" val="3148872060"/>
              </p:ext>
            </p:extLst>
          </p:nvPr>
        </p:nvGraphicFramePr>
        <p:xfrm>
          <a:off x="539750" y="1196975"/>
          <a:ext cx="6480175" cy="5273040"/>
        </p:xfrm>
        <a:graphic>
          <a:graphicData uri="http://schemas.openxmlformats.org/drawingml/2006/table">
            <a:tbl>
              <a:tblPr/>
              <a:tblGrid>
                <a:gridCol w="3816350">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tblGrid>
              <a:tr h="404812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DATA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X   DB 5</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Tab DB 3AH,27H,8EH,C9H,1OH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Y   DB ?</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DATA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ASSUME CS:CODE,DS:DATA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START: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DX,DATA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DS,DX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CL,X</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；设定累加计数器</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CH,0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a:t>
                      </a:r>
                      <a:r>
                        <a:rPr kumimoji="0" lang="en-US" altLang="zh-CN" sz="2000" b="0" i="0" u="none" strike="noStrike" cap="none" normalizeH="0" baseline="0" dirty="0" err="1" smtClean="0">
                          <a:ln>
                            <a:noFill/>
                          </a:ln>
                          <a:solidFill>
                            <a:schemeClr val="tx1"/>
                          </a:solidFill>
                          <a:effectLst/>
                          <a:latin typeface="隶书" pitchFamily="49" charset="-122"/>
                          <a:ea typeface="隶书" pitchFamily="49" charset="-122"/>
                        </a:rPr>
                        <a:t>BX,Tab</a:t>
                      </a:r>
                      <a:endParaRPr kumimoji="0" lang="en-US" altLang="zh-CN" sz="20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XOR AX,AX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LP: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ADD AL,[BX]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ADC AH,0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LOOP LP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DIV X</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Y,AL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143636" y="1214422"/>
            <a:ext cx="2476500" cy="4838700"/>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95536" y="642918"/>
            <a:ext cx="3390894" cy="2917722"/>
          </a:xfrm>
          <a:prstGeom prst="rect">
            <a:avLst/>
          </a:prstGeom>
          <a:noFill/>
          <a:ln w="9525" algn="ctr">
            <a:noFill/>
            <a:miter lim="800000"/>
            <a:headEnd/>
            <a:tailEnd/>
          </a:ln>
        </p:spPr>
        <p:txBody>
          <a:bodyPr wrap="square">
            <a:spAutoFit/>
          </a:bodyPr>
          <a:lstStyle/>
          <a:p>
            <a:pPr>
              <a:lnSpc>
                <a:spcPct val="85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，键入</a:t>
            </a:r>
            <a:r>
              <a:rPr lang="en-US" altLang="zh-CN" sz="2400" dirty="0">
                <a:latin typeface="隶书" pitchFamily="49" charset="-122"/>
                <a:ea typeface="隶书" pitchFamily="49" charset="-122"/>
              </a:rPr>
              <a:t>10</a:t>
            </a:r>
            <a:r>
              <a:rPr lang="zh-CN" altLang="en-US" sz="2400" dirty="0">
                <a:latin typeface="隶书" pitchFamily="49" charset="-122"/>
                <a:ea typeface="隶书" pitchFamily="49" charset="-122"/>
              </a:rPr>
              <a:t>个一位十进制数，试按大到小</a:t>
            </a:r>
            <a:r>
              <a:rPr lang="zh-CN" altLang="en-US" sz="2400" dirty="0" smtClean="0">
                <a:latin typeface="隶书" pitchFamily="49" charset="-122"/>
                <a:ea typeface="隶书" pitchFamily="49" charset="-122"/>
              </a:rPr>
              <a:t>排序，在</a:t>
            </a:r>
            <a:r>
              <a:rPr lang="zh-CN" altLang="en-US" sz="2400" dirty="0">
                <a:latin typeface="隶书" pitchFamily="49" charset="-122"/>
                <a:ea typeface="隶书" pitchFamily="49" charset="-122"/>
              </a:rPr>
              <a:t>屏幕上显示出来</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endParaRPr lang="zh-CN" altLang="en-US" sz="2400" dirty="0">
              <a:latin typeface="隶书" pitchFamily="49" charset="-122"/>
              <a:ea typeface="隶书" pitchFamily="49" charset="-122"/>
            </a:endParaRPr>
          </a:p>
          <a:p>
            <a:pPr>
              <a:lnSpc>
                <a:spcPct val="85000"/>
              </a:lnSpc>
            </a:pPr>
            <a:r>
              <a:rPr lang="zh-CN" altLang="en-US" sz="2400" dirty="0">
                <a:solidFill>
                  <a:srgbClr val="CC3300"/>
                </a:solidFill>
                <a:latin typeface="隶书" pitchFamily="49" charset="-122"/>
                <a:ea typeface="隶书" pitchFamily="49" charset="-122"/>
              </a:rPr>
              <a:t>分析：</a:t>
            </a:r>
            <a:r>
              <a:rPr lang="zh-CN" altLang="en-US" sz="2400" dirty="0">
                <a:latin typeface="隶书" pitchFamily="49" charset="-122"/>
                <a:ea typeface="隶书" pitchFamily="49" charset="-122"/>
              </a:rPr>
              <a:t>键入</a:t>
            </a:r>
            <a:r>
              <a:rPr lang="en-US" altLang="zh-CN" sz="2400" dirty="0">
                <a:latin typeface="隶书" pitchFamily="49" charset="-122"/>
                <a:ea typeface="隶书" pitchFamily="49" charset="-122"/>
              </a:rPr>
              <a:t>10</a:t>
            </a:r>
            <a:r>
              <a:rPr lang="zh-CN" altLang="en-US" sz="2400" dirty="0">
                <a:latin typeface="隶书" pitchFamily="49" charset="-122"/>
                <a:ea typeface="隶书" pitchFamily="49" charset="-122"/>
              </a:rPr>
              <a:t>个数可采用</a:t>
            </a:r>
            <a:r>
              <a:rPr lang="en-US" altLang="zh-CN" sz="2400" dirty="0">
                <a:latin typeface="隶书" pitchFamily="49" charset="-122"/>
                <a:ea typeface="隶书" pitchFamily="49" charset="-122"/>
              </a:rPr>
              <a:t>INT 21H</a:t>
            </a:r>
            <a:r>
              <a:rPr lang="zh-CN" altLang="en-US" sz="2400" dirty="0">
                <a:latin typeface="隶书" pitchFamily="49" charset="-122"/>
                <a:ea typeface="隶书" pitchFamily="49" charset="-122"/>
              </a:rPr>
              <a:t>的</a:t>
            </a:r>
            <a:r>
              <a:rPr lang="en-US" altLang="zh-CN" sz="2400" dirty="0">
                <a:latin typeface="隶书" pitchFamily="49" charset="-122"/>
                <a:ea typeface="隶书" pitchFamily="49" charset="-122"/>
              </a:rPr>
              <a:t>OAH</a:t>
            </a:r>
            <a:r>
              <a:rPr lang="zh-CN" altLang="en-US" sz="2400" dirty="0">
                <a:latin typeface="隶书" pitchFamily="49" charset="-122"/>
                <a:ea typeface="隶书" pitchFamily="49" charset="-122"/>
              </a:rPr>
              <a:t>号功能。该功能在内存中开辟缓冲区，缓冲区首地址存入</a:t>
            </a:r>
            <a:r>
              <a:rPr lang="en-US" altLang="zh-CN" sz="2400" dirty="0">
                <a:latin typeface="隶书" pitchFamily="49" charset="-122"/>
                <a:ea typeface="隶书" pitchFamily="49" charset="-122"/>
              </a:rPr>
              <a:t>DS:DX</a:t>
            </a:r>
            <a:r>
              <a:rPr lang="zh-CN" altLang="en-US" sz="2400" dirty="0">
                <a:latin typeface="隶书" pitchFamily="49" charset="-122"/>
                <a:ea typeface="隶书" pitchFamily="49" charset="-122"/>
              </a:rPr>
              <a:t>。</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000496" y="642918"/>
            <a:ext cx="4743450" cy="5467350"/>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7152" name="Group 32"/>
          <p:cNvGraphicFramePr>
            <a:graphicFrameLocks noGrp="1"/>
          </p:cNvGraphicFramePr>
          <p:nvPr/>
        </p:nvGraphicFramePr>
        <p:xfrm>
          <a:off x="179388" y="260350"/>
          <a:ext cx="8785225" cy="6260592"/>
        </p:xfrm>
        <a:graphic>
          <a:graphicData uri="http://schemas.openxmlformats.org/drawingml/2006/table">
            <a:tbl>
              <a:tblPr/>
              <a:tblGrid>
                <a:gridCol w="3744912">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gridCol w="2592388">
                  <a:extLst>
                    <a:ext uri="{9D8B030D-6E8A-4147-A177-3AD203B41FA5}">
                      <a16:colId xmlns:a16="http://schemas.microsoft.com/office/drawing/2014/main" val="20002"/>
                    </a:ext>
                  </a:extLst>
                </a:gridCol>
              </a:tblGrid>
              <a:tr h="5000625">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DATASG SEGMENT </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DATA</a:t>
                      </a:r>
                      <a:r>
                        <a:rPr kumimoji="0" lang="en-US" altLang="zh-CN" sz="2200" b="0" i="0" u="none" strike="noStrike" cap="none" normalizeH="0" baseline="0" dirty="0" smtClean="0">
                          <a:ln>
                            <a:noFill/>
                          </a:ln>
                          <a:solidFill>
                            <a:srgbClr val="0000FF"/>
                          </a:solidFill>
                          <a:effectLst/>
                          <a:latin typeface="Arial"/>
                          <a:ea typeface="隶书" pitchFamily="49" charset="-122"/>
                        </a:rPr>
                        <a:t>’</a:t>
                      </a:r>
                      <a:endParaRPr kumimoji="0" lang="en-US" altLang="zh-CN" sz="22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TABEL DB 11,?,11 DUP(?)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a:t>
                      </a: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；键入缓冲区</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TAB DB 0DH,0AH,</a:t>
                      </a:r>
                      <a:r>
                        <a:rPr kumimoji="0" lang="en-US" altLang="zh-CN" sz="2200" b="0" i="0" u="none" strike="noStrike" cap="none" normalizeH="0" baseline="0" dirty="0" smtClean="0">
                          <a:ln>
                            <a:noFill/>
                          </a:ln>
                          <a:solidFill>
                            <a:srgbClr val="0000FF"/>
                          </a:solidFill>
                          <a:effectLst/>
                          <a:latin typeface="Arial"/>
                          <a:ea typeface="隶书" pitchFamily="49" charset="-122"/>
                        </a:rPr>
                        <a:t>’</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200" b="0" i="0" u="none" strike="noStrike" cap="none" normalizeH="0" baseline="0" dirty="0" smtClean="0">
                          <a:ln>
                            <a:noFill/>
                          </a:ln>
                          <a:solidFill>
                            <a:srgbClr val="0000FF"/>
                          </a:solidFill>
                          <a:effectLst/>
                          <a:latin typeface="Arial"/>
                          <a:ea typeface="隶书" pitchFamily="49" charset="-122"/>
                        </a:rPr>
                        <a:t>’</a:t>
                      </a:r>
                      <a:endParaRPr kumimoji="0" lang="en-US" altLang="zh-CN" sz="22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a:t>
                      </a: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；显示缓冲区</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DATASG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CODESG SEGMENT </a:t>
                      </a:r>
                      <a:r>
                        <a:rPr kumimoji="0" lang="en-US" altLang="zh-CN" sz="2200" b="0" i="0" u="none" strike="noStrike" cap="none" normalizeH="0" baseline="0" dirty="0" smtClean="0">
                          <a:ln>
                            <a:noFill/>
                          </a:ln>
                          <a:solidFill>
                            <a:srgbClr val="000066"/>
                          </a:solidFill>
                          <a:effectLst/>
                          <a:latin typeface="Arial"/>
                          <a:ea typeface="隶书" pitchFamily="49" charset="-122"/>
                        </a:rPr>
                        <a:t>‘</a:t>
                      </a: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CODE</a:t>
                      </a:r>
                      <a:r>
                        <a:rPr kumimoji="0" lang="en-US" altLang="zh-CN" sz="2200" b="0" i="0" u="none" strike="noStrike" cap="none" normalizeH="0" baseline="0" dirty="0" smtClean="0">
                          <a:ln>
                            <a:noFill/>
                          </a:ln>
                          <a:solidFill>
                            <a:srgbClr val="000066"/>
                          </a:solidFill>
                          <a:effectLst/>
                          <a:latin typeface="Arial"/>
                          <a:ea typeface="隶书" pitchFamily="49" charset="-122"/>
                        </a:rPr>
                        <a:t>’</a:t>
                      </a:r>
                      <a:endParaRPr kumimoji="0" lang="en-US" altLang="zh-CN" sz="2200" b="0" i="0" u="none" strike="noStrike" cap="none" normalizeH="0" baseline="0" dirty="0" smtClean="0">
                        <a:ln>
                          <a:noFill/>
                        </a:ln>
                        <a:solidFill>
                          <a:srgbClr val="000066"/>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ASSUME DS:DATASG</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ASSUME CS:CODESG</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START: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MOV AX,DATASG</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MOV DS,AX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LEA DX,TABEL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MOV AH,0AH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LEA SI,TABEL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INC SI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CL,[SI]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；输入了几个</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DEC CL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INC SI</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LP0: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MOV BX,SI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MOV CH,CL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MOV AL,[BX]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LP1: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INC BX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CMP AL,[BX]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JNC LP2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XCHG AL,[BX]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LP2: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DEC CH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JNZ LP1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MOV [SI],AL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INC SI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DEC CL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  JNZ LP0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AL,</a:t>
                      </a:r>
                      <a:r>
                        <a:rPr kumimoji="0" lang="en-US" altLang="zh-CN" sz="2200" b="0" i="0" u="none" strike="noStrike" cap="none" normalizeH="0" baseline="0" dirty="0" smtClean="0">
                          <a:ln>
                            <a:noFill/>
                          </a:ln>
                          <a:solidFill>
                            <a:schemeClr val="tx1"/>
                          </a:solidFill>
                          <a:effectLst/>
                          <a:latin typeface="Arial"/>
                          <a:ea typeface="隶书" pitchFamily="49" charset="-122"/>
                        </a:rPr>
                        <a:t>’</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200" b="0" i="0" u="none" strike="noStrike" cap="none" normalizeH="0" baseline="0" dirty="0" smtClean="0">
                          <a:ln>
                            <a:noFill/>
                          </a:ln>
                          <a:solidFill>
                            <a:schemeClr val="tx1"/>
                          </a:solidFill>
                          <a:effectLst/>
                          <a:latin typeface="Arial"/>
                          <a:ea typeface="隶书" pitchFamily="49" charset="-122"/>
                        </a:rPr>
                        <a:t>’</a:t>
                      </a:r>
                      <a:endParaRPr kumimoji="0" lang="en-US" altLang="zh-CN" sz="22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[SI+1],AL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LEA DX,TAB</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DX,OFFSET TABEL </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INC DX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INC DX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CODESG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END START</a:t>
                      </a:r>
                    </a:p>
                    <a:p>
                      <a:pPr marL="0" marR="0" lvl="0" indent="0" algn="l" defTabSz="914400" rtl="0" eaLnBrk="1" fontAlgn="base" latinLnBrk="0" hangingPunct="1">
                        <a:lnSpc>
                          <a:spcPct val="80000"/>
                        </a:lnSpc>
                        <a:spcBef>
                          <a:spcPct val="0"/>
                        </a:spcBef>
                        <a:spcAft>
                          <a:spcPct val="0"/>
                        </a:spcAft>
                        <a:buClr>
                          <a:schemeClr val="tx2"/>
                        </a:buClr>
                        <a:buSzTx/>
                        <a:buFontTx/>
                        <a:buNone/>
                        <a:tabLst/>
                      </a:pPr>
                      <a:endParaRPr kumimoji="0" lang="en-US" altLang="zh-CN" sz="22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注：</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0AH</a:t>
                      </a:r>
                      <a:r>
                        <a:rPr kumimoji="0" lang="zh-CN" altLang="en-US" sz="2200" b="0" i="0" u="none" strike="noStrike" cap="none" normalizeH="0" baseline="0" dirty="0" smtClean="0">
                          <a:ln>
                            <a:noFill/>
                          </a:ln>
                          <a:solidFill>
                            <a:srgbClr val="0000FF"/>
                          </a:solidFill>
                          <a:effectLst/>
                          <a:latin typeface="隶书" pitchFamily="49" charset="-122"/>
                          <a:ea typeface="隶书" pitchFamily="49" charset="-122"/>
                        </a:rPr>
                        <a:t>功能的缓冲区格式如下：</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字节</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1</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：缓冲区大小</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字节</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2</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：实际键入字符数</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字节</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3</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起：缓存</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50825" y="260350"/>
            <a:ext cx="8424863" cy="1336675"/>
          </a:xfrm>
          <a:prstGeom prst="rect">
            <a:avLst/>
          </a:prstGeom>
          <a:noFill/>
          <a:ln w="9525" algn="ctr">
            <a:noFill/>
            <a:miter lim="800000"/>
            <a:headEnd/>
            <a:tailEnd/>
          </a:ln>
        </p:spPr>
        <p:txBody>
          <a:bodyPr>
            <a:spAutoFit/>
          </a:bodyPr>
          <a:lstStyle/>
          <a:p>
            <a:pPr>
              <a:lnSpc>
                <a:spcPct val="85000"/>
              </a:lnSpc>
            </a:pPr>
            <a:r>
              <a:rPr lang="zh-CN" altLang="en-US" sz="2400">
                <a:latin typeface="隶书" pitchFamily="49" charset="-122"/>
                <a:ea typeface="隶书" pitchFamily="49" charset="-122"/>
              </a:rPr>
              <a:t>例</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从自然数</a:t>
            </a:r>
            <a:r>
              <a:rPr lang="en-US" altLang="zh-CN" sz="2400">
                <a:latin typeface="隶书" pitchFamily="49" charset="-122"/>
                <a:ea typeface="隶书" pitchFamily="49" charset="-122"/>
              </a:rPr>
              <a:t>1</a:t>
            </a:r>
            <a:r>
              <a:rPr lang="zh-CN" altLang="en-US" sz="2400">
                <a:latin typeface="隶书" pitchFamily="49" charset="-122"/>
                <a:ea typeface="隶书" pitchFamily="49" charset="-122"/>
              </a:rPr>
              <a:t>开始累加，要求和不大于</a:t>
            </a:r>
            <a:r>
              <a:rPr lang="en-US" altLang="zh-CN" sz="2400">
                <a:latin typeface="隶书" pitchFamily="49" charset="-122"/>
                <a:ea typeface="隶书" pitchFamily="49" charset="-122"/>
              </a:rPr>
              <a:t>1000</a:t>
            </a:r>
            <a:r>
              <a:rPr lang="zh-CN" altLang="en-US" sz="2400">
                <a:latin typeface="隶书" pitchFamily="49" charset="-122"/>
                <a:ea typeface="隶书" pitchFamily="49" charset="-122"/>
              </a:rPr>
              <a:t>，统计累加自然数的个数，个数送入</a:t>
            </a:r>
            <a:r>
              <a:rPr lang="en-US" altLang="zh-CN" sz="2400">
                <a:latin typeface="隶书" pitchFamily="49" charset="-122"/>
                <a:ea typeface="隶书" pitchFamily="49" charset="-122"/>
              </a:rPr>
              <a:t>n</a:t>
            </a:r>
            <a:r>
              <a:rPr lang="zh-CN" altLang="en-US" sz="2400">
                <a:latin typeface="隶书" pitchFamily="49" charset="-122"/>
                <a:ea typeface="隶书" pitchFamily="49" charset="-122"/>
              </a:rPr>
              <a:t>单元，累加和送入</a:t>
            </a:r>
            <a:r>
              <a:rPr lang="en-US" altLang="zh-CN" sz="2400">
                <a:latin typeface="隶书" pitchFamily="49" charset="-122"/>
                <a:ea typeface="隶书" pitchFamily="49" charset="-122"/>
              </a:rPr>
              <a:t>sum</a:t>
            </a:r>
            <a:r>
              <a:rPr lang="zh-CN" altLang="en-US" sz="2400">
                <a:latin typeface="隶书" pitchFamily="49" charset="-122"/>
                <a:ea typeface="隶书" pitchFamily="49" charset="-122"/>
              </a:rPr>
              <a:t>单元。</a:t>
            </a:r>
          </a:p>
          <a:p>
            <a:pPr>
              <a:lnSpc>
                <a:spcPct val="85000"/>
              </a:lnSpc>
            </a:pPr>
            <a:r>
              <a:rPr lang="zh-CN" altLang="en-US" sz="2400">
                <a:solidFill>
                  <a:srgbClr val="CC3300"/>
                </a:solidFill>
                <a:latin typeface="隶书" pitchFamily="49" charset="-122"/>
                <a:ea typeface="隶书" pitchFamily="49" charset="-122"/>
              </a:rPr>
              <a:t>分析：</a:t>
            </a:r>
            <a:r>
              <a:rPr lang="zh-CN" altLang="en-US" sz="2400">
                <a:latin typeface="隶书" pitchFamily="49" charset="-122"/>
                <a:ea typeface="隶书" pitchFamily="49" charset="-122"/>
              </a:rPr>
              <a:t>采用循环方法，但循环的次数未知，因此需采用条件控制循环。</a:t>
            </a:r>
          </a:p>
        </p:txBody>
      </p:sp>
      <p:graphicFrame>
        <p:nvGraphicFramePr>
          <p:cNvPr id="453671" name="Group 39"/>
          <p:cNvGraphicFramePr>
            <a:graphicFrameLocks noGrp="1"/>
          </p:cNvGraphicFramePr>
          <p:nvPr>
            <p:extLst>
              <p:ext uri="{D42A27DB-BD31-4B8C-83A1-F6EECF244321}">
                <p14:modId xmlns:p14="http://schemas.microsoft.com/office/powerpoint/2010/main" val="2699784750"/>
              </p:ext>
            </p:extLst>
          </p:nvPr>
        </p:nvGraphicFramePr>
        <p:xfrm>
          <a:off x="323850" y="1557338"/>
          <a:ext cx="5616575" cy="5065776"/>
        </p:xfrm>
        <a:graphic>
          <a:graphicData uri="http://schemas.openxmlformats.org/drawingml/2006/table">
            <a:tbl>
              <a:tblPr/>
              <a:tblGrid>
                <a:gridCol w="2808288">
                  <a:extLst>
                    <a:ext uri="{9D8B030D-6E8A-4147-A177-3AD203B41FA5}">
                      <a16:colId xmlns:a16="http://schemas.microsoft.com/office/drawing/2014/main" val="20000"/>
                    </a:ext>
                  </a:extLst>
                </a:gridCol>
                <a:gridCol w="2808287">
                  <a:extLst>
                    <a:ext uri="{9D8B030D-6E8A-4147-A177-3AD203B41FA5}">
                      <a16:colId xmlns:a16="http://schemas.microsoft.com/office/drawing/2014/main" val="20001"/>
                    </a:ext>
                  </a:extLst>
                </a:gridCol>
              </a:tblGrid>
              <a:tr h="3903663">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DATAS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n   DW ?</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sum DW ?</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DATAS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CODES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  ASSUME CS:CODES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  ASSUME DS:DATAS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START: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MOV AX,DATAS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MOV DS,AX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  MOV AX,0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  MOV BX,0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  MOV CX,0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66"/>
                          </a:solidFill>
                          <a:effectLst/>
                          <a:latin typeface="隶书" pitchFamily="49" charset="-122"/>
                          <a:ea typeface="隶书" pitchFamily="49" charset="-122"/>
                        </a:rPr>
                        <a:t>LOP: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66"/>
                          </a:solidFill>
                          <a:effectLst/>
                          <a:latin typeface="隶书" pitchFamily="49" charset="-122"/>
                          <a:ea typeface="隶书" pitchFamily="49" charset="-122"/>
                        </a:rPr>
                        <a:t>  MOV </a:t>
                      </a:r>
                      <a:r>
                        <a:rPr kumimoji="0" lang="en-US" altLang="zh-CN" sz="2400" b="0" i="0" u="none" strike="noStrike" cap="none" normalizeH="0" baseline="0" dirty="0" err="1" smtClean="0">
                          <a:ln>
                            <a:noFill/>
                          </a:ln>
                          <a:solidFill>
                            <a:srgbClr val="000066"/>
                          </a:solidFill>
                          <a:effectLst/>
                          <a:latin typeface="隶书" pitchFamily="49" charset="-122"/>
                          <a:ea typeface="隶书" pitchFamily="49" charset="-122"/>
                        </a:rPr>
                        <a:t>n,CX</a:t>
                      </a:r>
                      <a:endParaRPr kumimoji="0" lang="en-US" altLang="zh-CN" sz="2400" b="0" i="0" u="none" strike="noStrike" cap="none" normalizeH="0" baseline="0" dirty="0" smtClean="0">
                        <a:ln>
                          <a:noFill/>
                        </a:ln>
                        <a:solidFill>
                          <a:srgbClr val="000066"/>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66"/>
                          </a:solidFill>
                          <a:effectLst/>
                          <a:latin typeface="隶书" pitchFamily="49" charset="-122"/>
                          <a:ea typeface="隶书" pitchFamily="49" charset="-122"/>
                        </a:rPr>
                        <a:t>  MOV </a:t>
                      </a:r>
                      <a:r>
                        <a:rPr kumimoji="0" lang="en-US" altLang="zh-CN" sz="2400" b="0" i="0" u="none" strike="noStrike" cap="none" normalizeH="0" baseline="0" dirty="0" err="1" smtClean="0">
                          <a:ln>
                            <a:noFill/>
                          </a:ln>
                          <a:solidFill>
                            <a:srgbClr val="000066"/>
                          </a:solidFill>
                          <a:effectLst/>
                          <a:latin typeface="隶书" pitchFamily="49" charset="-122"/>
                          <a:ea typeface="隶书" pitchFamily="49" charset="-122"/>
                        </a:rPr>
                        <a:t>sum,AX</a:t>
                      </a:r>
                      <a:r>
                        <a:rPr kumimoji="0" lang="en-US" altLang="zh-CN" sz="2400" b="0" i="0" u="none" strike="noStrike" cap="none" normalizeH="0" baseline="0" dirty="0" smtClean="0">
                          <a:ln>
                            <a:noFill/>
                          </a:ln>
                          <a:solidFill>
                            <a:srgbClr val="000066"/>
                          </a:solidFill>
                          <a:effectLst/>
                          <a:latin typeface="隶书" pitchFamily="49" charset="-122"/>
                          <a:ea typeface="隶书" pitchFamily="49" charset="-122"/>
                        </a:rPr>
                        <a:t>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66"/>
                          </a:solidFill>
                          <a:effectLst/>
                          <a:latin typeface="隶书" pitchFamily="49" charset="-122"/>
                          <a:ea typeface="隶书" pitchFamily="49" charset="-122"/>
                        </a:rPr>
                        <a:t>  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66"/>
                          </a:solidFill>
                          <a:effectLst/>
                          <a:latin typeface="隶书" pitchFamily="49" charset="-122"/>
                          <a:ea typeface="隶书" pitchFamily="49" charset="-122"/>
                        </a:rPr>
                        <a:t>  ADD AX,BX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66"/>
                          </a:solidFill>
                          <a:effectLst/>
                          <a:latin typeface="隶书" pitchFamily="49" charset="-122"/>
                          <a:ea typeface="隶书" pitchFamily="49" charset="-122"/>
                        </a:rPr>
                        <a:t>  INC CX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66"/>
                          </a:solidFill>
                          <a:effectLst/>
                          <a:latin typeface="隶书" pitchFamily="49" charset="-122"/>
                          <a:ea typeface="隶书" pitchFamily="49" charset="-122"/>
                        </a:rPr>
                        <a:t>  CMP AX,1000D</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66"/>
                          </a:solidFill>
                          <a:effectLst/>
                          <a:latin typeface="隶书" pitchFamily="49" charset="-122"/>
                          <a:ea typeface="隶书" pitchFamily="49" charset="-122"/>
                        </a:rPr>
                        <a:t>JBE LOP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CODES END</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409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033994" y="1428736"/>
            <a:ext cx="4038600" cy="5124450"/>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179388" y="115888"/>
            <a:ext cx="8785225" cy="1025525"/>
          </a:xfrm>
          <a:prstGeom prst="rect">
            <a:avLst/>
          </a:prstGeom>
          <a:noFill/>
          <a:ln w="9525" algn="ctr">
            <a:noFill/>
            <a:miter lim="800000"/>
            <a:headEnd/>
            <a:tailEnd/>
          </a:ln>
        </p:spPr>
        <p:txBody>
          <a:bodyPr>
            <a:spAutoFit/>
          </a:bodyPr>
          <a:lstStyle/>
          <a:p>
            <a:pPr>
              <a:lnSpc>
                <a:spcPct val="85000"/>
              </a:lnSpc>
            </a:pPr>
            <a:r>
              <a:rPr lang="zh-CN" altLang="en-US" sz="2400">
                <a:latin typeface="隶书" pitchFamily="49" charset="-122"/>
                <a:ea typeface="隶书" pitchFamily="49" charset="-122"/>
              </a:rPr>
              <a:t>例</a:t>
            </a:r>
            <a:r>
              <a:rPr lang="en-US" altLang="zh-CN" sz="2400">
                <a:latin typeface="隶书" pitchFamily="49" charset="-122"/>
                <a:ea typeface="隶书" pitchFamily="49" charset="-122"/>
              </a:rPr>
              <a:t>5:</a:t>
            </a:r>
            <a:r>
              <a:rPr lang="zh-CN" altLang="en-US" sz="2400">
                <a:latin typeface="隶书" pitchFamily="49" charset="-122"/>
                <a:ea typeface="隶书" pitchFamily="49" charset="-122"/>
              </a:rPr>
              <a:t>将内存中的</a:t>
            </a:r>
            <a:r>
              <a:rPr lang="en-US" altLang="zh-CN" sz="2400">
                <a:latin typeface="隶书" pitchFamily="49" charset="-122"/>
                <a:ea typeface="隶书" pitchFamily="49" charset="-122"/>
              </a:rPr>
              <a:t>2</a:t>
            </a:r>
            <a:r>
              <a:rPr lang="zh-CN" altLang="en-US" sz="2400">
                <a:latin typeface="隶书" pitchFamily="49" charset="-122"/>
                <a:ea typeface="隶书" pitchFamily="49" charset="-122"/>
              </a:rPr>
              <a:t>字节压缩型</a:t>
            </a:r>
            <a:r>
              <a:rPr lang="en-US" altLang="zh-CN" sz="2400">
                <a:latin typeface="隶书" pitchFamily="49" charset="-122"/>
                <a:ea typeface="隶书" pitchFamily="49" charset="-122"/>
              </a:rPr>
              <a:t>BCD</a:t>
            </a:r>
            <a:r>
              <a:rPr lang="zh-CN" altLang="en-US" sz="2400">
                <a:latin typeface="隶书" pitchFamily="49" charset="-122"/>
                <a:ea typeface="隶书" pitchFamily="49" charset="-122"/>
              </a:rPr>
              <a:t>码转换成二进制数，并保存。</a:t>
            </a:r>
          </a:p>
          <a:p>
            <a:pPr>
              <a:lnSpc>
                <a:spcPct val="85000"/>
              </a:lnSpc>
            </a:pPr>
            <a:r>
              <a:rPr lang="zh-CN" altLang="en-US" sz="2400">
                <a:solidFill>
                  <a:srgbClr val="CC3300"/>
                </a:solidFill>
                <a:latin typeface="隶书" pitchFamily="49" charset="-122"/>
                <a:ea typeface="隶书" pitchFamily="49" charset="-122"/>
              </a:rPr>
              <a:t>分析：</a:t>
            </a:r>
            <a:r>
              <a:rPr lang="en-US" altLang="zh-CN" sz="2400">
                <a:latin typeface="隶书" pitchFamily="49" charset="-122"/>
                <a:ea typeface="隶书" pitchFamily="49" charset="-122"/>
              </a:rPr>
              <a:t>2</a:t>
            </a:r>
            <a:r>
              <a:rPr lang="zh-CN" altLang="en-US" sz="2400">
                <a:latin typeface="隶书" pitchFamily="49" charset="-122"/>
                <a:ea typeface="隶书" pitchFamily="49" charset="-122"/>
              </a:rPr>
              <a:t>字节压缩</a:t>
            </a:r>
            <a:r>
              <a:rPr lang="en-US" altLang="zh-CN" sz="2400">
                <a:latin typeface="隶书" pitchFamily="49" charset="-122"/>
                <a:ea typeface="隶书" pitchFamily="49" charset="-122"/>
              </a:rPr>
              <a:t>BCD</a:t>
            </a:r>
            <a:r>
              <a:rPr lang="zh-CN" altLang="en-US" sz="2400">
                <a:latin typeface="隶书" pitchFamily="49" charset="-122"/>
                <a:ea typeface="隶书" pitchFamily="49" charset="-122"/>
              </a:rPr>
              <a:t>码可表示</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位十近制数</a:t>
            </a:r>
            <a:r>
              <a:rPr lang="en-US" altLang="zh-CN" sz="2400">
                <a:latin typeface="隶书" pitchFamily="49" charset="-122"/>
                <a:ea typeface="隶书" pitchFamily="49" charset="-122"/>
              </a:rPr>
              <a:t>D4D3D2D1</a:t>
            </a:r>
            <a:r>
              <a:rPr lang="zh-CN" altLang="en-US" sz="2400">
                <a:latin typeface="隶书" pitchFamily="49" charset="-122"/>
                <a:ea typeface="隶书" pitchFamily="49" charset="-122"/>
              </a:rPr>
              <a:t>，其范围在</a:t>
            </a:r>
            <a:r>
              <a:rPr lang="en-US" altLang="zh-CN" sz="2400">
                <a:latin typeface="隶书" pitchFamily="49" charset="-122"/>
                <a:ea typeface="隶书" pitchFamily="49" charset="-122"/>
              </a:rPr>
              <a:t>0</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9999</a:t>
            </a:r>
            <a:r>
              <a:rPr lang="zh-CN" altLang="en-US" sz="2400">
                <a:latin typeface="隶书" pitchFamily="49" charset="-122"/>
                <a:ea typeface="隶书" pitchFamily="49" charset="-122"/>
              </a:rPr>
              <a:t>，其相应的二进制数应为：</a:t>
            </a:r>
            <a:r>
              <a:rPr lang="en-US" altLang="zh-CN" sz="2400">
                <a:latin typeface="隶书" pitchFamily="49" charset="-122"/>
                <a:ea typeface="隶书" pitchFamily="49" charset="-122"/>
              </a:rPr>
              <a:t>1O*(1O*(1O*D4+D3)+D2)+D1</a:t>
            </a:r>
            <a:r>
              <a:rPr lang="zh-CN" altLang="en-US" sz="2400">
                <a:latin typeface="隶书" pitchFamily="49" charset="-122"/>
                <a:ea typeface="隶书" pitchFamily="49" charset="-122"/>
              </a:rPr>
              <a:t>。</a:t>
            </a:r>
          </a:p>
        </p:txBody>
      </p:sp>
      <p:graphicFrame>
        <p:nvGraphicFramePr>
          <p:cNvPr id="452632" name="Group 24"/>
          <p:cNvGraphicFramePr>
            <a:graphicFrameLocks noGrp="1"/>
          </p:cNvGraphicFramePr>
          <p:nvPr/>
        </p:nvGraphicFramePr>
        <p:xfrm>
          <a:off x="395288" y="1268413"/>
          <a:ext cx="6624637" cy="5376672"/>
        </p:xfrm>
        <a:graphic>
          <a:graphicData uri="http://schemas.openxmlformats.org/drawingml/2006/table">
            <a:tbl>
              <a:tblPr/>
              <a:tblGrid>
                <a:gridCol w="3313112">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tblGrid>
              <a:tr h="404812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DATA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  DA DW 5670H,?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DATA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CC3300"/>
                          </a:solidFill>
                          <a:effectLst/>
                          <a:latin typeface="隶书" pitchFamily="49" charset="-122"/>
                          <a:ea typeface="隶书" pitchFamily="49" charset="-122"/>
                        </a:rPr>
                        <a:t>CODE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CC3300"/>
                          </a:solidFill>
                          <a:effectLst/>
                          <a:latin typeface="隶书" pitchFamily="49" charset="-122"/>
                          <a:ea typeface="隶书" pitchFamily="49" charset="-122"/>
                        </a:rPr>
                        <a:t>  ASSUME CS:CODE</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CC3300"/>
                          </a:solidFill>
                          <a:effectLst/>
                          <a:latin typeface="隶书" pitchFamily="49" charset="-122"/>
                          <a:ea typeface="隶书" pitchFamily="49" charset="-122"/>
                        </a:rPr>
                        <a:t>  ASSUME DS:DATA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START: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  MOV AX,DATA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  MOV DS,AX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XOR BX,BX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SI,0AH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CL,04H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CH,03H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AX,DA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LP: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ROL AX,CL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DI,AX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AND AX,0FH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ADD AX,BX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MUL SI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BX,AX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AX,DI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DEC 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JNZ LP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ROL AX,CL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AND AX,0FH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ADD AX,BX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DA+2,AX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rgbClr val="CC3300"/>
                          </a:solidFill>
                          <a:effectLst/>
                          <a:latin typeface="隶书" pitchFamily="49" charset="-122"/>
                          <a:ea typeface="隶书" pitchFamily="49" charset="-122"/>
                        </a:rPr>
                        <a:t>CODE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smtClean="0">
                          <a:ln>
                            <a:noFill/>
                          </a:ln>
                          <a:solidFill>
                            <a:srgbClr val="0000FF"/>
                          </a:solidFill>
                          <a:effectLst/>
                          <a:latin typeface="隶书" pitchFamily="49" charset="-122"/>
                          <a:ea typeface="隶书" pitchFamily="49" charset="-122"/>
                        </a:rPr>
                        <a:t>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11188" y="260350"/>
            <a:ext cx="7705725" cy="6075363"/>
          </a:xfrm>
          <a:prstGeom prst="rect">
            <a:avLst/>
          </a:prstGeom>
          <a:noFill/>
          <a:ln w="9525">
            <a:noFill/>
            <a:miter lim="800000"/>
            <a:headEnd/>
            <a:tailEnd/>
          </a:ln>
        </p:spPr>
        <p:txBody>
          <a:bodyPr>
            <a:spAutoFit/>
          </a:bodyPr>
          <a:lstStyle/>
          <a:p>
            <a:pPr>
              <a:defRPr/>
            </a:pP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、利用</a:t>
            </a:r>
            <a:r>
              <a:rPr lang="en-US" altLang="zh-CN" sz="2400" dirty="0">
                <a:latin typeface="隶书" pitchFamily="49" charset="-122"/>
                <a:ea typeface="隶书" pitchFamily="49" charset="-122"/>
              </a:rPr>
              <a:t>DOS</a:t>
            </a:r>
            <a:r>
              <a:rPr lang="zh-CN" altLang="en-US" sz="2400" dirty="0">
                <a:latin typeface="隶书" pitchFamily="49" charset="-122"/>
                <a:ea typeface="隶书" pitchFamily="49" charset="-122"/>
              </a:rPr>
              <a:t>的</a:t>
            </a:r>
            <a:r>
              <a:rPr lang="en-US" altLang="zh-CN" sz="2400" dirty="0">
                <a:latin typeface="隶书" pitchFamily="49" charset="-122"/>
                <a:ea typeface="隶书" pitchFamily="49" charset="-122"/>
              </a:rPr>
              <a:t>0</a:t>
            </a:r>
            <a:r>
              <a:rPr lang="zh-CN" altLang="en-US" sz="2400" dirty="0">
                <a:latin typeface="隶书" pitchFamily="49" charset="-122"/>
                <a:ea typeface="隶书" pitchFamily="49" charset="-122"/>
              </a:rPr>
              <a:t>号功能调用</a:t>
            </a:r>
          </a:p>
          <a:p>
            <a:pPr>
              <a:defRPr/>
            </a:pPr>
            <a:r>
              <a:rPr lang="zh-CN" altLang="en-US" sz="2400" dirty="0">
                <a:solidFill>
                  <a:srgbClr val="0000FF"/>
                </a:solidFill>
                <a:latin typeface="隶书" pitchFamily="49" charset="-122"/>
                <a:ea typeface="隶书" pitchFamily="49" charset="-122"/>
              </a:rPr>
              <a:t>    在代码段结束前加调用语句： </a:t>
            </a:r>
            <a:r>
              <a:rPr lang="en-US" altLang="zh-CN" sz="2400" dirty="0">
                <a:solidFill>
                  <a:srgbClr val="0000FF"/>
                </a:solidFill>
                <a:latin typeface="隶书" pitchFamily="49" charset="-122"/>
                <a:ea typeface="隶书" pitchFamily="49" charset="-122"/>
              </a:rPr>
              <a:t>MOV AH,0</a:t>
            </a:r>
          </a:p>
          <a:p>
            <a:pPr lvl="2">
              <a:defRPr/>
            </a:pPr>
            <a:r>
              <a:rPr lang="en-US" altLang="zh-CN" sz="2400" dirty="0">
                <a:solidFill>
                  <a:srgbClr val="0000FF"/>
                </a:solidFill>
                <a:latin typeface="隶书" pitchFamily="49" charset="-122"/>
                <a:ea typeface="隶书" pitchFamily="49" charset="-122"/>
              </a:rPr>
              <a:t>                         INT 21H</a:t>
            </a:r>
          </a:p>
          <a:p>
            <a:pPr>
              <a:spcBef>
                <a:spcPct val="20000"/>
              </a:spcBef>
              <a:buClr>
                <a:schemeClr val="accent1"/>
              </a:buClr>
              <a:buSzPct val="70000"/>
              <a:buFont typeface="Wingdings" pitchFamily="2" charset="2"/>
              <a:buNone/>
              <a:defRPr/>
            </a:pPr>
            <a:r>
              <a:rPr lang="en-US" altLang="zh-CN" sz="2400" dirty="0">
                <a:solidFill>
                  <a:srgbClr val="0000FF"/>
                </a:solidFill>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该方式只在</a:t>
            </a:r>
            <a:r>
              <a:rPr lang="en-US" altLang="zh-CN" sz="2400" dirty="0">
                <a:solidFill>
                  <a:srgbClr val="0000FF"/>
                </a:solidFill>
                <a:latin typeface="隶书" pitchFamily="49" charset="-122"/>
                <a:ea typeface="隶书" pitchFamily="49" charset="-122"/>
              </a:rPr>
              <a:t>.COM</a:t>
            </a:r>
            <a:r>
              <a:rPr lang="zh-CN" altLang="en-US" sz="2400" dirty="0">
                <a:solidFill>
                  <a:srgbClr val="0000FF"/>
                </a:solidFill>
                <a:latin typeface="隶书" pitchFamily="49" charset="-122"/>
                <a:ea typeface="隶书" pitchFamily="49" charset="-122"/>
              </a:rPr>
              <a:t>格式的可执行文件中才可使用。</a:t>
            </a:r>
            <a:endParaRPr lang="en-US" altLang="zh-CN" sz="2400" dirty="0">
              <a:solidFill>
                <a:srgbClr val="0000FF"/>
              </a:solidFill>
              <a:latin typeface="隶书" pitchFamily="49" charset="-122"/>
              <a:ea typeface="隶书" pitchFamily="49" charset="-122"/>
            </a:endParaRPr>
          </a:p>
          <a:p>
            <a:pPr marL="342900" indent="-342900">
              <a:defRPr/>
            </a:pP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、将主程序定义为远过程（</a:t>
            </a:r>
            <a:r>
              <a:rPr lang="zh-CN" altLang="en-US" sz="2400" dirty="0">
                <a:solidFill>
                  <a:srgbClr val="000066"/>
                </a:solidFill>
                <a:latin typeface="隶书" pitchFamily="49" charset="-122"/>
                <a:ea typeface="隶书" pitchFamily="49" charset="-122"/>
              </a:rPr>
              <a:t>称之为</a:t>
            </a:r>
            <a:r>
              <a:rPr lang="en-US" altLang="zh-CN" sz="2400" dirty="0">
                <a:solidFill>
                  <a:srgbClr val="000066"/>
                </a:solidFill>
                <a:latin typeface="隶书" pitchFamily="49" charset="-122"/>
                <a:ea typeface="隶书" pitchFamily="49" charset="-122"/>
              </a:rPr>
              <a:t>“</a:t>
            </a:r>
            <a:r>
              <a:rPr lang="zh-CN" altLang="en-US" sz="2400" dirty="0">
                <a:solidFill>
                  <a:srgbClr val="000066"/>
                </a:solidFill>
                <a:latin typeface="隶书" pitchFamily="49" charset="-122"/>
                <a:ea typeface="隶书" pitchFamily="49" charset="-122"/>
              </a:rPr>
              <a:t>标准序</a:t>
            </a:r>
            <a:r>
              <a:rPr lang="en-US" altLang="zh-CN" sz="2400" dirty="0">
                <a:solidFill>
                  <a:srgbClr val="000066"/>
                </a:solidFill>
                <a:latin typeface="隶书" pitchFamily="49" charset="-122"/>
                <a:ea typeface="隶书" pitchFamily="49" charset="-122"/>
              </a:rPr>
              <a:t>”</a:t>
            </a:r>
            <a:r>
              <a:rPr lang="zh-CN" altLang="en-US" sz="2400" dirty="0">
                <a:solidFill>
                  <a:srgbClr val="000066"/>
                </a:solidFill>
                <a:latin typeface="隶书" pitchFamily="49" charset="-122"/>
                <a:ea typeface="隶书" pitchFamily="49" charset="-122"/>
              </a:rPr>
              <a:t>方法。）</a:t>
            </a:r>
            <a:endParaRPr lang="zh-CN" altLang="en-US" sz="2400" dirty="0">
              <a:latin typeface="隶书" pitchFamily="49" charset="-122"/>
              <a:ea typeface="隶书" pitchFamily="49" charset="-122"/>
            </a:endParaRPr>
          </a:p>
          <a:p>
            <a:pPr marL="342900" indent="-342900">
              <a:defRPr/>
            </a:pPr>
            <a:r>
              <a:rPr lang="zh-CN" altLang="en-US" sz="2400" dirty="0">
                <a:solidFill>
                  <a:srgbClr val="0000FF"/>
                </a:solidFill>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CODE      SEGMENT</a:t>
            </a:r>
            <a:r>
              <a:rPr lang="en-US" altLang="zh-CN" sz="2400" dirty="0">
                <a:solidFill>
                  <a:srgbClr val="0000FF"/>
                </a:solidFill>
                <a:latin typeface="Arial"/>
                <a:ea typeface="隶书" pitchFamily="49" charset="-122"/>
              </a:rPr>
              <a:t>…</a:t>
            </a:r>
            <a:endParaRPr lang="en-US" altLang="zh-CN" sz="2400" dirty="0">
              <a:solidFill>
                <a:srgbClr val="0000FF"/>
              </a:solidFill>
              <a:latin typeface="隶书" pitchFamily="49" charset="-122"/>
              <a:ea typeface="隶书" pitchFamily="49" charset="-122"/>
            </a:endParaRPr>
          </a:p>
          <a:p>
            <a:pPr marL="342900" indent="-342900">
              <a:defRPr/>
            </a:pPr>
            <a:r>
              <a:rPr lang="en-US" altLang="zh-CN" sz="2400" dirty="0">
                <a:solidFill>
                  <a:srgbClr val="0000FF"/>
                </a:solidFill>
                <a:latin typeface="隶书" pitchFamily="49" charset="-122"/>
                <a:ea typeface="隶书" pitchFamily="49" charset="-122"/>
              </a:rPr>
              <a:t>                ASSUME</a:t>
            </a:r>
            <a:r>
              <a:rPr lang="en-US" altLang="zh-CN" sz="2400" dirty="0">
                <a:solidFill>
                  <a:srgbClr val="0000FF"/>
                </a:solidFill>
                <a:latin typeface="Arial"/>
                <a:ea typeface="隶书" pitchFamily="49" charset="-122"/>
              </a:rPr>
              <a:t>…</a:t>
            </a:r>
            <a:endParaRPr lang="en-US" altLang="zh-CN" sz="2400" dirty="0">
              <a:solidFill>
                <a:srgbClr val="0000FF"/>
              </a:solidFill>
              <a:latin typeface="隶书" pitchFamily="49" charset="-122"/>
              <a:ea typeface="隶书" pitchFamily="49" charset="-122"/>
            </a:endParaRPr>
          </a:p>
          <a:p>
            <a:pPr marL="342900" indent="-342900">
              <a:defRPr/>
            </a:pPr>
            <a:r>
              <a:rPr lang="en-US" altLang="zh-CN" sz="2400" dirty="0">
                <a:solidFill>
                  <a:srgbClr val="0000FF"/>
                </a:solidFill>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主过程名  </a:t>
            </a:r>
            <a:r>
              <a:rPr lang="en-US" altLang="zh-CN" sz="2400" dirty="0">
                <a:solidFill>
                  <a:srgbClr val="0000FF"/>
                </a:solidFill>
                <a:latin typeface="隶书" pitchFamily="49" charset="-122"/>
                <a:ea typeface="隶书" pitchFamily="49" charset="-122"/>
              </a:rPr>
              <a:t>PROC FAR</a:t>
            </a:r>
          </a:p>
          <a:p>
            <a:pPr marL="342900" indent="-342900">
              <a:defRPr/>
            </a:pPr>
            <a:r>
              <a:rPr lang="en-US" altLang="zh-CN" sz="2400" dirty="0">
                <a:solidFill>
                  <a:srgbClr val="0000FF"/>
                </a:solidFill>
                <a:latin typeface="隶书" pitchFamily="49" charset="-122"/>
                <a:ea typeface="隶书" pitchFamily="49" charset="-122"/>
              </a:rPr>
              <a:t>                PUSH DS</a:t>
            </a:r>
          </a:p>
          <a:p>
            <a:pPr marL="342900" indent="-342900">
              <a:defRPr/>
            </a:pPr>
            <a:r>
              <a:rPr lang="en-US" altLang="zh-CN" sz="2400" dirty="0">
                <a:solidFill>
                  <a:srgbClr val="0000FF"/>
                </a:solidFill>
                <a:latin typeface="隶书" pitchFamily="49" charset="-122"/>
                <a:ea typeface="隶书" pitchFamily="49" charset="-122"/>
              </a:rPr>
              <a:t>                MOV AX,0</a:t>
            </a:r>
          </a:p>
          <a:p>
            <a:pPr marL="342900" indent="-342900">
              <a:defRPr/>
            </a:pPr>
            <a:r>
              <a:rPr lang="en-US" altLang="zh-CN" sz="2400" dirty="0">
                <a:solidFill>
                  <a:srgbClr val="0000FF"/>
                </a:solidFill>
                <a:latin typeface="隶书" pitchFamily="49" charset="-122"/>
                <a:ea typeface="隶书" pitchFamily="49" charset="-122"/>
              </a:rPr>
              <a:t>                PUSH AX</a:t>
            </a:r>
          </a:p>
          <a:p>
            <a:pPr marL="342900" indent="-342900">
              <a:defRPr/>
            </a:pPr>
            <a:r>
              <a:rPr lang="en-US" altLang="zh-CN" sz="2400" dirty="0">
                <a:solidFill>
                  <a:srgbClr val="0000FF"/>
                </a:solidFill>
                <a:latin typeface="隶书" pitchFamily="49" charset="-122"/>
                <a:ea typeface="隶书" pitchFamily="49" charset="-122"/>
              </a:rPr>
              <a:t>                </a:t>
            </a:r>
            <a:r>
              <a:rPr lang="en-US" altLang="zh-CN" sz="2400" dirty="0">
                <a:solidFill>
                  <a:srgbClr val="0000FF"/>
                </a:solidFill>
                <a:latin typeface="Arial"/>
                <a:ea typeface="隶书" pitchFamily="49" charset="-122"/>
              </a:rPr>
              <a:t>……</a:t>
            </a:r>
            <a:endParaRPr lang="en-US" altLang="zh-CN" sz="2400" dirty="0">
              <a:solidFill>
                <a:srgbClr val="0000FF"/>
              </a:solidFill>
              <a:latin typeface="隶书" pitchFamily="49" charset="-122"/>
              <a:ea typeface="隶书" pitchFamily="49" charset="-122"/>
            </a:endParaRPr>
          </a:p>
          <a:p>
            <a:pPr marL="342900" indent="-342900">
              <a:defRPr/>
            </a:pPr>
            <a:r>
              <a:rPr lang="en-US" altLang="zh-CN" sz="2400" dirty="0">
                <a:solidFill>
                  <a:srgbClr val="0000FF"/>
                </a:solidFill>
                <a:latin typeface="隶书" pitchFamily="49" charset="-122"/>
                <a:ea typeface="隶书" pitchFamily="49" charset="-122"/>
              </a:rPr>
              <a:t>                RET</a:t>
            </a:r>
          </a:p>
          <a:p>
            <a:pPr marL="342900" indent="-342900">
              <a:defRPr/>
            </a:pPr>
            <a:r>
              <a:rPr lang="en-US" altLang="zh-CN" sz="2400" dirty="0">
                <a:solidFill>
                  <a:srgbClr val="0000FF"/>
                </a:solidFill>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主过程名  </a:t>
            </a:r>
            <a:r>
              <a:rPr lang="en-US" altLang="zh-CN" sz="2400" dirty="0">
                <a:solidFill>
                  <a:srgbClr val="0000FF"/>
                </a:solidFill>
                <a:latin typeface="隶书" pitchFamily="49" charset="-122"/>
                <a:ea typeface="隶书" pitchFamily="49" charset="-122"/>
              </a:rPr>
              <a:t>ENDP</a:t>
            </a:r>
          </a:p>
          <a:p>
            <a:pPr marL="342900" indent="-342900">
              <a:defRPr/>
            </a:pPr>
            <a:r>
              <a:rPr lang="en-US" altLang="zh-CN" sz="2400" dirty="0">
                <a:solidFill>
                  <a:srgbClr val="0000FF"/>
                </a:solidFill>
                <a:latin typeface="隶书" pitchFamily="49" charset="-122"/>
                <a:ea typeface="隶书" pitchFamily="49" charset="-122"/>
              </a:rPr>
              <a:t>                </a:t>
            </a:r>
            <a:r>
              <a:rPr lang="en-US" altLang="zh-CN" sz="2400" dirty="0">
                <a:solidFill>
                  <a:srgbClr val="0000FF"/>
                </a:solidFill>
                <a:latin typeface="Arial"/>
                <a:ea typeface="隶书" pitchFamily="49" charset="-122"/>
              </a:rPr>
              <a:t>……</a:t>
            </a:r>
            <a:endParaRPr lang="en-US" altLang="zh-CN" sz="2400" dirty="0">
              <a:solidFill>
                <a:srgbClr val="0000FF"/>
              </a:solidFill>
              <a:latin typeface="隶书" pitchFamily="49" charset="-122"/>
              <a:ea typeface="隶书" pitchFamily="49" charset="-122"/>
            </a:endParaRPr>
          </a:p>
          <a:p>
            <a:pPr marL="342900" indent="-342900">
              <a:defRPr/>
            </a:pPr>
            <a:r>
              <a:rPr lang="en-US" altLang="zh-CN" sz="2400" dirty="0">
                <a:solidFill>
                  <a:srgbClr val="0000FF"/>
                </a:solidFill>
                <a:latin typeface="隶书" pitchFamily="49" charset="-122"/>
                <a:ea typeface="隶书" pitchFamily="49" charset="-122"/>
              </a:rPr>
              <a:t>                END </a:t>
            </a:r>
            <a:r>
              <a:rPr lang="zh-CN" altLang="en-US" sz="2400" dirty="0">
                <a:solidFill>
                  <a:srgbClr val="0000FF"/>
                </a:solidFill>
                <a:latin typeface="隶书" pitchFamily="49" charset="-122"/>
                <a:ea typeface="隶书" pitchFamily="49" charset="-122"/>
              </a:rPr>
              <a:t>主过程名    </a:t>
            </a:r>
            <a:endParaRPr lang="zh-CN" altLang="en-US" sz="2000" dirty="0">
              <a:solidFill>
                <a:srgbClr val="000066"/>
              </a:solidFill>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23850" y="115888"/>
            <a:ext cx="8424863" cy="1025525"/>
          </a:xfrm>
          <a:prstGeom prst="rect">
            <a:avLst/>
          </a:prstGeom>
          <a:noFill/>
          <a:ln w="9525" algn="ctr">
            <a:noFill/>
            <a:miter lim="800000"/>
            <a:headEnd/>
            <a:tailEnd/>
          </a:ln>
        </p:spPr>
        <p:txBody>
          <a:bodyPr>
            <a:spAutoFit/>
          </a:bodyPr>
          <a:lstStyle/>
          <a:p>
            <a:pPr>
              <a:lnSpc>
                <a:spcPct val="85000"/>
              </a:lnSpc>
            </a:pPr>
            <a:r>
              <a:rPr lang="zh-CN" altLang="en-US" sz="2400">
                <a:latin typeface="隶书" pitchFamily="49" charset="-122"/>
                <a:ea typeface="隶书" pitchFamily="49" charset="-122"/>
              </a:rPr>
              <a:t>例</a:t>
            </a:r>
            <a:r>
              <a:rPr lang="en-US" altLang="zh-CN" sz="2400">
                <a:latin typeface="隶书" pitchFamily="49" charset="-122"/>
                <a:ea typeface="隶书" pitchFamily="49" charset="-122"/>
              </a:rPr>
              <a:t>6 : </a:t>
            </a:r>
            <a:r>
              <a:rPr lang="zh-CN" altLang="en-US" sz="2400">
                <a:latin typeface="隶书" pitchFamily="49" charset="-122"/>
                <a:ea typeface="隶书" pitchFamily="49" charset="-122"/>
              </a:rPr>
              <a:t>设计程序实现两个多位压缩</a:t>
            </a:r>
            <a:r>
              <a:rPr lang="en-US" altLang="zh-CN" sz="2400">
                <a:latin typeface="隶书" pitchFamily="49" charset="-122"/>
                <a:ea typeface="隶书" pitchFamily="49" charset="-122"/>
              </a:rPr>
              <a:t>BCD</a:t>
            </a:r>
            <a:r>
              <a:rPr lang="zh-CN" altLang="en-US" sz="2400">
                <a:latin typeface="隶书" pitchFamily="49" charset="-122"/>
                <a:ea typeface="隶书" pitchFamily="49" charset="-122"/>
              </a:rPr>
              <a:t>码相减。</a:t>
            </a:r>
          </a:p>
          <a:p>
            <a:pPr>
              <a:lnSpc>
                <a:spcPct val="85000"/>
              </a:lnSpc>
            </a:pPr>
            <a:r>
              <a:rPr lang="zh-CN" altLang="en-US" sz="2400">
                <a:solidFill>
                  <a:srgbClr val="CC3300"/>
                </a:solidFill>
                <a:latin typeface="隶书" pitchFamily="49" charset="-122"/>
                <a:ea typeface="隶书" pitchFamily="49" charset="-122"/>
              </a:rPr>
              <a:t>分析：</a:t>
            </a:r>
            <a:r>
              <a:rPr lang="en-US" altLang="zh-CN" sz="2400">
                <a:latin typeface="隶书" pitchFamily="49" charset="-122"/>
                <a:ea typeface="隶书" pitchFamily="49" charset="-122"/>
              </a:rPr>
              <a:t>80x86</a:t>
            </a:r>
            <a:r>
              <a:rPr lang="zh-CN" altLang="en-US" sz="2400">
                <a:latin typeface="隶书" pitchFamily="49" charset="-122"/>
                <a:ea typeface="隶书" pitchFamily="49" charset="-122"/>
              </a:rPr>
              <a:t>指令系统中</a:t>
            </a:r>
            <a:r>
              <a:rPr lang="en-US" altLang="zh-CN" sz="2400">
                <a:latin typeface="隶书" pitchFamily="49" charset="-122"/>
                <a:ea typeface="隶书" pitchFamily="49" charset="-122"/>
              </a:rPr>
              <a:t>BCD</a:t>
            </a:r>
            <a:r>
              <a:rPr lang="zh-CN" altLang="en-US" sz="2400">
                <a:latin typeface="隶书" pitchFamily="49" charset="-122"/>
                <a:ea typeface="隶书" pitchFamily="49" charset="-122"/>
              </a:rPr>
              <a:t>码调整指令只对字节操作，因此本题只能字节相减后，利用</a:t>
            </a:r>
            <a:r>
              <a:rPr lang="en-US" altLang="zh-CN" sz="2400">
                <a:latin typeface="隶书" pitchFamily="49" charset="-122"/>
                <a:ea typeface="隶书" pitchFamily="49" charset="-122"/>
              </a:rPr>
              <a:t>DAS</a:t>
            </a:r>
            <a:r>
              <a:rPr lang="zh-CN" altLang="en-US" sz="2400">
                <a:latin typeface="隶书" pitchFamily="49" charset="-122"/>
                <a:ea typeface="隶书" pitchFamily="49" charset="-122"/>
              </a:rPr>
              <a:t>指令实现</a:t>
            </a:r>
            <a:r>
              <a:rPr lang="en-US" altLang="zh-CN" sz="2400">
                <a:latin typeface="隶书" pitchFamily="49" charset="-122"/>
                <a:ea typeface="隶书" pitchFamily="49" charset="-122"/>
              </a:rPr>
              <a:t>BCD</a:t>
            </a:r>
            <a:r>
              <a:rPr lang="zh-CN" altLang="en-US" sz="2400">
                <a:latin typeface="隶书" pitchFamily="49" charset="-122"/>
                <a:ea typeface="隶书" pitchFamily="49" charset="-122"/>
              </a:rPr>
              <a:t>码调整。</a:t>
            </a:r>
          </a:p>
        </p:txBody>
      </p:sp>
      <p:graphicFrame>
        <p:nvGraphicFramePr>
          <p:cNvPr id="451637" name="Group 53"/>
          <p:cNvGraphicFramePr>
            <a:graphicFrameLocks noGrp="1"/>
          </p:cNvGraphicFramePr>
          <p:nvPr/>
        </p:nvGraphicFramePr>
        <p:xfrm>
          <a:off x="395288" y="1196975"/>
          <a:ext cx="6096000" cy="5376672"/>
        </p:xfrm>
        <a:graphic>
          <a:graphicData uri="http://schemas.openxmlformats.org/drawingml/2006/table">
            <a:tbl>
              <a:tblPr/>
              <a:tblGrid>
                <a:gridCol w="3600450">
                  <a:extLst>
                    <a:ext uri="{9D8B030D-6E8A-4147-A177-3AD203B41FA5}">
                      <a16:colId xmlns:a16="http://schemas.microsoft.com/office/drawing/2014/main" val="20000"/>
                    </a:ext>
                  </a:extLst>
                </a:gridCol>
                <a:gridCol w="2495550">
                  <a:extLst>
                    <a:ext uri="{9D8B030D-6E8A-4147-A177-3AD203B41FA5}">
                      <a16:colId xmlns:a16="http://schemas.microsoft.com/office/drawing/2014/main" val="20001"/>
                    </a:ext>
                  </a:extLst>
                </a:gridCol>
              </a:tblGrid>
              <a:tr h="4264025">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DATASG SEGMENT </a:t>
                      </a:r>
                      <a:r>
                        <a:rPr kumimoji="0" lang="en-US" altLang="zh-CN" sz="2400" b="0" i="0" u="none" strike="noStrike" cap="none" normalizeH="0" baseline="0" dirty="0" smtClean="0">
                          <a:ln>
                            <a:noFill/>
                          </a:ln>
                          <a:solidFill>
                            <a:srgbClr val="0000FF"/>
                          </a:solidFill>
                          <a:effectLst/>
                          <a:latin typeface="Arial"/>
                          <a:ea typeface="隶书" pitchFamily="49" charset="-122"/>
                        </a:rPr>
                        <a:t>‘</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DATA</a:t>
                      </a:r>
                      <a:r>
                        <a:rPr kumimoji="0" lang="en-US" altLang="zh-CN" sz="2400" b="0" i="0" u="none" strike="noStrike" cap="none" normalizeH="0" baseline="0" dirty="0" smtClean="0">
                          <a:ln>
                            <a:noFill/>
                          </a:ln>
                          <a:solidFill>
                            <a:srgbClr val="0000FF"/>
                          </a:solidFill>
                          <a:effectLst/>
                          <a:latin typeface="Arial"/>
                          <a:ea typeface="隶书" pitchFamily="49" charset="-122"/>
                        </a:rPr>
                        <a:t>’</a:t>
                      </a:r>
                      <a:endParaRPr kumimoji="0" lang="en-US" altLang="zh-CN" sz="24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DA0 DB 10</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DA1 DB 10H,12H,34H,56H,78H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DA2 DB 08H,09H,1OH,12H,23H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RESULT DB 50 DUP(O)</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DATASG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CODESG SEGMENT </a:t>
                      </a:r>
                      <a:r>
                        <a:rPr kumimoji="0" lang="en-US" altLang="zh-CN" sz="2400" b="0" i="0" u="none" strike="noStrike" cap="none" normalizeH="0" baseline="0" dirty="0" smtClean="0">
                          <a:ln>
                            <a:noFill/>
                          </a:ln>
                          <a:solidFill>
                            <a:srgbClr val="CC3300"/>
                          </a:solidFill>
                          <a:effectLst/>
                          <a:latin typeface="Arial"/>
                          <a:ea typeface="隶书" pitchFamily="49" charset="-122"/>
                        </a:rPr>
                        <a:t>‘</a:t>
                      </a: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CODE</a:t>
                      </a:r>
                      <a:r>
                        <a:rPr kumimoji="0" lang="en-US" altLang="zh-CN" sz="2400" b="0" i="0" u="none" strike="noStrike" cap="none" normalizeH="0" baseline="0" dirty="0" smtClean="0">
                          <a:ln>
                            <a:noFill/>
                          </a:ln>
                          <a:solidFill>
                            <a:srgbClr val="CC3300"/>
                          </a:solidFill>
                          <a:effectLst/>
                          <a:latin typeface="Arial"/>
                          <a:ea typeface="隶书" pitchFamily="49" charset="-122"/>
                        </a:rPr>
                        <a:t>’</a:t>
                      </a:r>
                      <a:endParaRPr kumimoji="0" lang="en-US" altLang="zh-CN" sz="2400" b="0" i="0" u="none" strike="noStrike" cap="none" normalizeH="0" baseline="0" dirty="0" smtClean="0">
                        <a:ln>
                          <a:noFill/>
                        </a:ln>
                        <a:solidFill>
                          <a:srgbClr val="CC3300"/>
                        </a:solidFill>
                        <a:effectLst/>
                        <a:latin typeface="隶书" pitchFamily="49" charset="-122"/>
                        <a:ea typeface="隶书" pitchFamily="49" charset="-122"/>
                      </a:endParaRP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  ASSUME DS:DATASG</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  ASSUME CS:CODESG</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START: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MOV AX,DATASG</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  MOV DS,AX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CL,DA0</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；取位数</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MOV CH,OOH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SHR CX,1</a:t>
                      </a: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；求循环次数  </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LEA DI,DA1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LEA SI,DA2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LEA BX,RESULT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CLC</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LP: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AL,[DI]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SBB AL,[SI]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DAS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[BX],AL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DI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SI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LOOP LP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rgbClr val="CC3300"/>
                          </a:solidFill>
                          <a:effectLst/>
                          <a:latin typeface="隶书" pitchFamily="49" charset="-122"/>
                          <a:ea typeface="隶书" pitchFamily="49" charset="-122"/>
                        </a:rPr>
                        <a:t>CODESG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400" b="0" i="0" u="none" strike="noStrike" cap="none" normalizeH="0" baseline="0" dirty="0" smtClean="0">
                          <a:ln>
                            <a:noFill/>
                          </a:ln>
                          <a:solidFill>
                            <a:srgbClr val="0000FF"/>
                          </a:solidFill>
                          <a:effectLst/>
                          <a:latin typeface="隶书" pitchFamily="49" charset="-122"/>
                          <a:ea typeface="隶书" pitchFamily="49" charset="-122"/>
                        </a:rPr>
                        <a:t>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88070" name="Picture 19"/>
          <p:cNvPicPr>
            <a:picLocks noChangeAspect="1" noChangeArrowheads="1"/>
          </p:cNvPicPr>
          <p:nvPr/>
        </p:nvPicPr>
        <p:blipFill>
          <a:blip r:embed="rId2"/>
          <a:srcRect/>
          <a:stretch>
            <a:fillRect/>
          </a:stretch>
        </p:blipFill>
        <p:spPr bwMode="auto">
          <a:xfrm>
            <a:off x="6948488" y="1196975"/>
            <a:ext cx="2005012" cy="511175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ChangeArrowheads="1"/>
          </p:cNvSpPr>
          <p:nvPr/>
        </p:nvSpPr>
        <p:spPr bwMode="auto">
          <a:xfrm>
            <a:off x="395288" y="188913"/>
            <a:ext cx="8207375" cy="5570756"/>
          </a:xfrm>
          <a:prstGeom prst="rect">
            <a:avLst/>
          </a:prstGeom>
          <a:noFill/>
          <a:ln w="9525">
            <a:noFill/>
            <a:miter lim="800000"/>
            <a:headEnd/>
            <a:tailEnd/>
          </a:ln>
          <a:effectLst/>
        </p:spPr>
        <p:txBody>
          <a:bodyPr>
            <a:spAutoFit/>
          </a:bodyPr>
          <a:lstStyle/>
          <a:p>
            <a:pPr marL="457200" indent="-457200">
              <a:buFont typeface="Wingdings" panose="05000000000000000000" pitchFamily="2" charset="2"/>
              <a:buChar char="F"/>
              <a:defRPr/>
            </a:pPr>
            <a:r>
              <a:rPr lang="zh-CN" altLang="en-US"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子程序</a:t>
            </a:r>
            <a:r>
              <a:rPr lang="zh-CN" altLang="en-US" sz="3200" dirty="0">
                <a:effectLst>
                  <a:outerShdw blurRad="38100" dist="38100" dir="2700000" algn="tl">
                    <a:srgbClr val="C0C0C0"/>
                  </a:outerShdw>
                </a:effectLst>
                <a:latin typeface="隶书" panose="02010509060101010101" pitchFamily="49" charset="-122"/>
                <a:ea typeface="隶书" panose="02010509060101010101" pitchFamily="49" charset="-122"/>
              </a:rPr>
              <a:t>结构</a:t>
            </a:r>
          </a:p>
          <a:p>
            <a:pPr>
              <a:lnSpc>
                <a:spcPct val="90000"/>
              </a:lnSpc>
              <a:defRPr/>
            </a:pPr>
            <a:r>
              <a:rPr lang="zh-CN" altLang="en-US" sz="2400" dirty="0">
                <a:latin typeface="隶书" pitchFamily="49" charset="-122"/>
                <a:ea typeface="隶书" pitchFamily="49" charset="-122"/>
              </a:rPr>
              <a:t>    </a:t>
            </a:r>
            <a:r>
              <a:rPr lang="zh-CN" altLang="en-US" sz="2400" dirty="0" smtClean="0">
                <a:latin typeface="隶书" pitchFamily="49" charset="-122"/>
                <a:ea typeface="隶书" pitchFamily="49" charset="-122"/>
              </a:rPr>
              <a:t>如果一</a:t>
            </a:r>
            <a:r>
              <a:rPr lang="zh-CN" altLang="en-US" sz="2400" dirty="0">
                <a:latin typeface="隶书" pitchFamily="49" charset="-122"/>
                <a:ea typeface="隶书" pitchFamily="49" charset="-122"/>
              </a:rPr>
              <a:t>个</a:t>
            </a:r>
            <a:r>
              <a:rPr lang="zh-CN" altLang="en-US" sz="2400" dirty="0" smtClean="0">
                <a:latin typeface="隶书" pitchFamily="49" charset="-122"/>
                <a:ea typeface="隶书" pitchFamily="49" charset="-122"/>
              </a:rPr>
              <a:t>程序的</a:t>
            </a:r>
            <a:r>
              <a:rPr lang="zh-CN" altLang="en-US" sz="2400" dirty="0">
                <a:latin typeface="隶书" pitchFamily="49" charset="-122"/>
                <a:ea typeface="隶书" pitchFamily="49" charset="-122"/>
              </a:rPr>
              <a:t>多个地方或多个</a:t>
            </a:r>
            <a:r>
              <a:rPr lang="zh-CN" altLang="en-US" sz="2400" dirty="0" smtClean="0">
                <a:latin typeface="隶书" pitchFamily="49" charset="-122"/>
                <a:ea typeface="隶书" pitchFamily="49" charset="-122"/>
              </a:rPr>
              <a:t>程序的</a:t>
            </a:r>
            <a:r>
              <a:rPr lang="zh-CN" altLang="en-US" sz="2400" dirty="0">
                <a:latin typeface="隶书" pitchFamily="49" charset="-122"/>
                <a:ea typeface="隶书" pitchFamily="49" charset="-122"/>
              </a:rPr>
              <a:t>多个地方用到了同一段程序，可将这段程序</a:t>
            </a:r>
            <a:r>
              <a:rPr lang="zh-CN" altLang="en-US" sz="2400" dirty="0" smtClean="0">
                <a:latin typeface="隶书" pitchFamily="49" charset="-122"/>
                <a:ea typeface="隶书" pitchFamily="49" charset="-122"/>
              </a:rPr>
              <a:t>抽出单独</a:t>
            </a:r>
            <a:r>
              <a:rPr lang="zh-CN" altLang="en-US" sz="2400" dirty="0">
                <a:latin typeface="隶书" pitchFamily="49" charset="-122"/>
                <a:ea typeface="隶书" pitchFamily="49" charset="-122"/>
              </a:rPr>
              <a:t>存放在内存某一区域</a:t>
            </a:r>
            <a:r>
              <a:rPr lang="zh-CN" altLang="en-US" sz="2400" dirty="0" smtClean="0">
                <a:latin typeface="隶书" pitchFamily="49" charset="-122"/>
                <a:ea typeface="隶书" pitchFamily="49" charset="-122"/>
              </a:rPr>
              <a:t>。当</a:t>
            </a:r>
            <a:r>
              <a:rPr lang="zh-CN" altLang="en-US" sz="2400" dirty="0">
                <a:latin typeface="隶书" pitchFamily="49" charset="-122"/>
                <a:ea typeface="隶书" pitchFamily="49" charset="-122"/>
              </a:rPr>
              <a:t>要执行这段程序时，就用调用指令转到这段程序去，执行完毕再返原来的程序。抽取出来的这段程序叫做</a:t>
            </a:r>
            <a:r>
              <a:rPr lang="zh-CN" altLang="en-US" sz="2400" dirty="0">
                <a:solidFill>
                  <a:srgbClr val="0000FF"/>
                </a:solidFill>
                <a:latin typeface="隶书" pitchFamily="49" charset="-122"/>
                <a:ea typeface="隶书" pitchFamily="49" charset="-122"/>
              </a:rPr>
              <a:t>子程序</a:t>
            </a:r>
            <a:r>
              <a:rPr lang="zh-CN" altLang="en-US" sz="2400" dirty="0">
                <a:latin typeface="隶书" pitchFamily="49" charset="-122"/>
                <a:ea typeface="隶书" pitchFamily="49" charset="-122"/>
              </a:rPr>
              <a:t>或</a:t>
            </a:r>
            <a:r>
              <a:rPr lang="zh-CN" altLang="en-US" sz="2400" dirty="0">
                <a:solidFill>
                  <a:srgbClr val="0000FF"/>
                </a:solidFill>
                <a:latin typeface="隶书" pitchFamily="49" charset="-122"/>
                <a:ea typeface="隶书" pitchFamily="49" charset="-122"/>
              </a:rPr>
              <a:t>过程</a:t>
            </a:r>
            <a:r>
              <a:rPr lang="zh-CN" altLang="en-US" sz="2400" dirty="0">
                <a:latin typeface="隶书" pitchFamily="49" charset="-122"/>
                <a:ea typeface="隶书" pitchFamily="49" charset="-122"/>
              </a:rPr>
              <a:t>，调用它的程序称为</a:t>
            </a:r>
            <a:r>
              <a:rPr lang="zh-CN" altLang="en-US" sz="2400" dirty="0">
                <a:solidFill>
                  <a:srgbClr val="0000FF"/>
                </a:solidFill>
                <a:latin typeface="隶书" pitchFamily="49" charset="-122"/>
                <a:ea typeface="隶书" pitchFamily="49" charset="-122"/>
              </a:rPr>
              <a:t>主程序</a:t>
            </a:r>
            <a:r>
              <a:rPr lang="zh-CN" altLang="en-US" sz="2400" dirty="0">
                <a:latin typeface="隶书" pitchFamily="49" charset="-122"/>
                <a:ea typeface="隶书" pitchFamily="49" charset="-122"/>
              </a:rPr>
              <a:t>或</a:t>
            </a:r>
            <a:r>
              <a:rPr lang="zh-CN" altLang="en-US" sz="2400" dirty="0">
                <a:solidFill>
                  <a:srgbClr val="0000FF"/>
                </a:solidFill>
                <a:latin typeface="隶书" pitchFamily="49" charset="-122"/>
                <a:ea typeface="隶书" pitchFamily="49" charset="-122"/>
              </a:rPr>
              <a:t>调用程序</a:t>
            </a:r>
            <a:r>
              <a:rPr lang="zh-CN" altLang="en-US" sz="2400" dirty="0">
                <a:latin typeface="隶书" pitchFamily="49" charset="-122"/>
                <a:ea typeface="隶书" pitchFamily="49" charset="-122"/>
              </a:rPr>
              <a:t>。主程序向子程序的转移叫</a:t>
            </a:r>
            <a:r>
              <a:rPr lang="zh-CN" altLang="en-US" sz="2400" dirty="0">
                <a:solidFill>
                  <a:srgbClr val="0000FF"/>
                </a:solidFill>
                <a:latin typeface="隶书" pitchFamily="49" charset="-122"/>
                <a:ea typeface="隶书" pitchFamily="49" charset="-122"/>
              </a:rPr>
              <a:t>子程序调用</a:t>
            </a:r>
            <a:r>
              <a:rPr lang="zh-CN" altLang="en-US" sz="2400" dirty="0">
                <a:latin typeface="隶书" pitchFamily="49" charset="-122"/>
                <a:ea typeface="隶书" pitchFamily="49" charset="-122"/>
              </a:rPr>
              <a:t>或</a:t>
            </a:r>
            <a:r>
              <a:rPr lang="zh-CN" altLang="en-US" sz="2400" dirty="0">
                <a:solidFill>
                  <a:srgbClr val="0000FF"/>
                </a:solidFill>
                <a:latin typeface="隶书" pitchFamily="49" charset="-122"/>
                <a:ea typeface="隶书" pitchFamily="49" charset="-122"/>
              </a:rPr>
              <a:t>过程调用</a:t>
            </a:r>
            <a:r>
              <a:rPr lang="zh-CN" altLang="en-US" sz="2400" dirty="0">
                <a:latin typeface="隶书" pitchFamily="49" charset="-122"/>
                <a:ea typeface="隶书" pitchFamily="49" charset="-122"/>
              </a:rPr>
              <a:t>。</a:t>
            </a:r>
          </a:p>
          <a:p>
            <a:pPr>
              <a:lnSpc>
                <a:spcPct val="90000"/>
              </a:lnSpc>
              <a:defRPr/>
            </a:pPr>
            <a:endParaRPr lang="zh-CN" altLang="en-US" sz="2400" dirty="0">
              <a:solidFill>
                <a:srgbClr val="0000FF"/>
              </a:solidFill>
              <a:effectLst>
                <a:outerShdw blurRad="38100" dist="38100" dir="2700000" algn="tl">
                  <a:srgbClr val="C0C0C0"/>
                </a:outerShdw>
              </a:effectLst>
              <a:latin typeface="隶书" pitchFamily="49" charset="-122"/>
              <a:ea typeface="隶书" pitchFamily="49" charset="-122"/>
            </a:endParaRPr>
          </a:p>
          <a:p>
            <a:pPr>
              <a:lnSpc>
                <a:spcPct val="90000"/>
              </a:lnSpc>
              <a:defRPr/>
            </a:pPr>
            <a:r>
              <a:rPr lang="zh-CN" altLang="en-US" sz="2400" dirty="0">
                <a:solidFill>
                  <a:srgbClr val="0000FF"/>
                </a:solidFill>
                <a:effectLst>
                  <a:outerShdw blurRad="38100" dist="38100" dir="2700000" algn="tl">
                    <a:srgbClr val="C0C0C0"/>
                  </a:outerShdw>
                </a:effectLst>
                <a:latin typeface="隶书" pitchFamily="49" charset="-122"/>
                <a:ea typeface="隶书" pitchFamily="49" charset="-122"/>
              </a:rPr>
              <a:t>子程序设计与应用应注意的问题</a:t>
            </a:r>
          </a:p>
          <a:p>
            <a:pPr>
              <a:lnSpc>
                <a:spcPct val="90000"/>
              </a:lnSpc>
              <a:defRPr/>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、现场保护与恢复</a:t>
            </a:r>
          </a:p>
          <a:p>
            <a:pPr>
              <a:lnSpc>
                <a:spcPct val="90000"/>
              </a:lnSpc>
              <a:defRPr/>
            </a:pPr>
            <a:r>
              <a:rPr lang="zh-CN" altLang="en-US" sz="2400" dirty="0">
                <a:latin typeface="隶书" pitchFamily="49" charset="-122"/>
                <a:ea typeface="隶书" pitchFamily="49" charset="-122"/>
              </a:rPr>
              <a:t>    调用子程序时，为了不破坏主程序或称父程序的现场信息，需要在执行子程序前设法</a:t>
            </a:r>
            <a:r>
              <a:rPr lang="zh-CN" altLang="en-US" sz="2400" dirty="0">
                <a:solidFill>
                  <a:srgbClr val="0000FF"/>
                </a:solidFill>
                <a:latin typeface="隶书" pitchFamily="49" charset="-122"/>
                <a:ea typeface="隶书" pitchFamily="49" charset="-122"/>
              </a:rPr>
              <a:t>保护现场信息。</a:t>
            </a:r>
          </a:p>
          <a:p>
            <a:pPr>
              <a:lnSpc>
                <a:spcPct val="90000"/>
              </a:lnSpc>
              <a:defRPr/>
            </a:pPr>
            <a:r>
              <a:rPr lang="zh-CN" altLang="en-US" sz="2400" dirty="0">
                <a:solidFill>
                  <a:srgbClr val="0000FF"/>
                </a:solidFill>
                <a:latin typeface="隶书" pitchFamily="49" charset="-122"/>
                <a:ea typeface="隶书" pitchFamily="49" charset="-122"/>
              </a:rPr>
              <a:t>    </a:t>
            </a:r>
            <a:r>
              <a:rPr lang="zh-CN" altLang="en-US" sz="2400" dirty="0">
                <a:latin typeface="隶书" pitchFamily="49" charset="-122"/>
                <a:ea typeface="隶书" pitchFamily="49" charset="-122"/>
              </a:rPr>
              <a:t>保护现场的方式很多，多数情况是在进入子程序后马上设置现场保护</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将现场信息压入堆栈区或传送到不被占用的存储单元</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，在子程序返回前恢复现场。使用堆栈保护现场时，应注意进出栈的顺序与数量。</a:t>
            </a:r>
          </a:p>
        </p:txBody>
      </p:sp>
    </p:spTree>
  </p:cSld>
  <p:clrMapOvr>
    <a:masterClrMapping/>
  </p:clrMapOvr>
  <p:transition spd="slow">
    <p:randomBar dir="vert"/>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ChangeArrowheads="1"/>
          </p:cNvSpPr>
          <p:nvPr/>
        </p:nvSpPr>
        <p:spPr bwMode="auto">
          <a:xfrm>
            <a:off x="395288" y="333375"/>
            <a:ext cx="8064500" cy="6007100"/>
          </a:xfrm>
          <a:prstGeom prst="rect">
            <a:avLst/>
          </a:prstGeom>
          <a:noFill/>
          <a:ln w="9525" algn="ctr">
            <a:noFill/>
            <a:miter lim="800000"/>
            <a:headEnd/>
            <a:tailEnd/>
          </a:ln>
        </p:spPr>
        <p:txBody>
          <a:bodyPr>
            <a:spAutoFit/>
          </a:bodyPr>
          <a:lstStyle/>
          <a:p>
            <a:pPr>
              <a:lnSpc>
                <a:spcPct val="90000"/>
              </a:lnSpc>
            </a:pPr>
            <a:r>
              <a:rPr lang="en-US" altLang="zh-CN" sz="2400">
                <a:latin typeface="隶书" pitchFamily="49" charset="-122"/>
                <a:ea typeface="隶书" pitchFamily="49" charset="-122"/>
              </a:rPr>
              <a:t>       </a:t>
            </a:r>
            <a:r>
              <a:rPr lang="zh-CN" altLang="en-US" sz="2400">
                <a:latin typeface="隶书" pitchFamily="49" charset="-122"/>
                <a:ea typeface="隶书" pitchFamily="49" charset="-122"/>
              </a:rPr>
              <a:t>例：</a:t>
            </a:r>
            <a:r>
              <a:rPr lang="en-US" altLang="zh-CN" sz="2400">
                <a:latin typeface="隶书" pitchFamily="49" charset="-122"/>
                <a:ea typeface="隶书" pitchFamily="49" charset="-122"/>
              </a:rPr>
              <a:t>SUB1: PUSH AX</a:t>
            </a:r>
          </a:p>
          <a:p>
            <a:pPr>
              <a:lnSpc>
                <a:spcPct val="90000"/>
              </a:lnSpc>
            </a:pPr>
            <a:r>
              <a:rPr lang="en-US" altLang="zh-CN" sz="2400">
                <a:latin typeface="隶书" pitchFamily="49" charset="-122"/>
                <a:ea typeface="隶书" pitchFamily="49" charset="-122"/>
              </a:rPr>
              <a:t>                 PUSH BX</a:t>
            </a:r>
          </a:p>
          <a:p>
            <a:pPr>
              <a:lnSpc>
                <a:spcPct val="90000"/>
              </a:lnSpc>
            </a:pPr>
            <a:r>
              <a:rPr lang="en-US" altLang="zh-CN" sz="2400">
                <a:latin typeface="隶书" pitchFamily="49" charset="-122"/>
                <a:ea typeface="隶书" pitchFamily="49" charset="-122"/>
              </a:rPr>
              <a:t>                 </a:t>
            </a:r>
            <a:r>
              <a:rPr lang="en-US" altLang="zh-CN" sz="2400">
                <a:latin typeface="Arial" charset="0"/>
                <a:ea typeface="隶书" pitchFamily="49" charset="-122"/>
              </a:rPr>
              <a:t>……</a:t>
            </a:r>
            <a:endParaRPr lang="en-US" altLang="zh-CN" sz="2400">
              <a:latin typeface="隶书" pitchFamily="49" charset="-122"/>
              <a:ea typeface="隶书" pitchFamily="49" charset="-122"/>
            </a:endParaRPr>
          </a:p>
          <a:p>
            <a:pPr>
              <a:lnSpc>
                <a:spcPct val="90000"/>
              </a:lnSpc>
            </a:pPr>
            <a:r>
              <a:rPr lang="en-US" altLang="zh-CN" sz="2400">
                <a:latin typeface="隶书" pitchFamily="49" charset="-122"/>
                <a:ea typeface="隶书" pitchFamily="49" charset="-122"/>
              </a:rPr>
              <a:t>                 POP BX</a:t>
            </a:r>
          </a:p>
          <a:p>
            <a:pPr>
              <a:lnSpc>
                <a:spcPct val="90000"/>
              </a:lnSpc>
            </a:pPr>
            <a:r>
              <a:rPr lang="en-US" altLang="zh-CN" sz="2400">
                <a:latin typeface="隶书" pitchFamily="49" charset="-122"/>
                <a:ea typeface="隶书" pitchFamily="49" charset="-122"/>
              </a:rPr>
              <a:t>                 POP AX</a:t>
            </a:r>
          </a:p>
          <a:p>
            <a:pPr>
              <a:lnSpc>
                <a:spcPct val="90000"/>
              </a:lnSpc>
            </a:pPr>
            <a:r>
              <a:rPr lang="en-US" altLang="zh-CN" sz="2400">
                <a:latin typeface="隶书" pitchFamily="49" charset="-122"/>
                <a:ea typeface="隶书" pitchFamily="49" charset="-122"/>
              </a:rPr>
              <a:t>                 RET</a:t>
            </a:r>
          </a:p>
          <a:p>
            <a:pPr>
              <a:lnSpc>
                <a:spcPct val="90000"/>
              </a:lnSpc>
            </a:pPr>
            <a:r>
              <a:rPr lang="en-US" altLang="zh-CN" sz="2400">
                <a:latin typeface="隶书" pitchFamily="49" charset="-122"/>
                <a:ea typeface="隶书" pitchFamily="49" charset="-122"/>
              </a:rPr>
              <a:t>2</a:t>
            </a:r>
            <a:r>
              <a:rPr lang="zh-CN" altLang="en-US" sz="2400">
                <a:latin typeface="隶书" pitchFamily="49" charset="-122"/>
                <a:ea typeface="隶书" pitchFamily="49" charset="-122"/>
              </a:rPr>
              <a:t>、参数传递</a:t>
            </a:r>
          </a:p>
          <a:p>
            <a:pPr>
              <a:lnSpc>
                <a:spcPct val="90000"/>
              </a:lnSpc>
            </a:pPr>
            <a:r>
              <a:rPr lang="zh-CN" altLang="en-US" sz="2400">
                <a:latin typeface="隶书" pitchFamily="49" charset="-122"/>
                <a:ea typeface="隶书" pitchFamily="49" charset="-122"/>
              </a:rPr>
              <a:t>    主程序与子程序之间相关信息或数据的传递。参数传递方式有</a:t>
            </a:r>
            <a:r>
              <a:rPr lang="zh-CN" altLang="en-US" sz="2400">
                <a:solidFill>
                  <a:srgbClr val="0000FF"/>
                </a:solidFill>
                <a:latin typeface="隶书" pitchFamily="49" charset="-122"/>
                <a:ea typeface="隶书" pitchFamily="49" charset="-122"/>
              </a:rPr>
              <a:t>寄存器传递</a:t>
            </a:r>
            <a:r>
              <a:rPr lang="zh-CN" altLang="en-US" sz="2400">
                <a:latin typeface="隶书" pitchFamily="49" charset="-122"/>
                <a:ea typeface="隶书" pitchFamily="49" charset="-122"/>
              </a:rPr>
              <a:t>、</a:t>
            </a:r>
            <a:r>
              <a:rPr lang="zh-CN" altLang="en-US" sz="2400">
                <a:solidFill>
                  <a:srgbClr val="0000FF"/>
                </a:solidFill>
                <a:latin typeface="隶书" pitchFamily="49" charset="-122"/>
                <a:ea typeface="隶书" pitchFamily="49" charset="-122"/>
              </a:rPr>
              <a:t>内存单元传递</a:t>
            </a:r>
            <a:r>
              <a:rPr lang="zh-CN" altLang="en-US" sz="2400">
                <a:latin typeface="隶书" pitchFamily="49" charset="-122"/>
                <a:ea typeface="隶书" pitchFamily="49" charset="-122"/>
              </a:rPr>
              <a:t>、</a:t>
            </a:r>
            <a:r>
              <a:rPr lang="zh-CN" altLang="en-US" sz="2400">
                <a:solidFill>
                  <a:srgbClr val="0000FF"/>
                </a:solidFill>
                <a:latin typeface="隶书" pitchFamily="49" charset="-122"/>
                <a:ea typeface="隶书" pitchFamily="49" charset="-122"/>
              </a:rPr>
              <a:t>堆栈区传递</a:t>
            </a:r>
            <a:r>
              <a:rPr lang="zh-CN" altLang="en-US" sz="2400">
                <a:latin typeface="隶书" pitchFamily="49" charset="-122"/>
                <a:ea typeface="隶书" pitchFamily="49" charset="-122"/>
              </a:rPr>
              <a:t>。</a:t>
            </a:r>
          </a:p>
          <a:p>
            <a:pPr>
              <a:lnSpc>
                <a:spcPct val="90000"/>
              </a:lnSpc>
            </a:pPr>
            <a:r>
              <a:rPr lang="en-US" altLang="zh-CN" sz="2400">
                <a:latin typeface="隶书" pitchFamily="49" charset="-122"/>
                <a:ea typeface="隶书" pitchFamily="49" charset="-122"/>
              </a:rPr>
              <a:t>3</a:t>
            </a:r>
            <a:r>
              <a:rPr lang="zh-CN" altLang="en-US" sz="2400">
                <a:latin typeface="隶书" pitchFamily="49" charset="-122"/>
                <a:ea typeface="隶书" pitchFamily="49" charset="-122"/>
              </a:rPr>
              <a:t>、子程序说明</a:t>
            </a:r>
          </a:p>
          <a:p>
            <a:pPr>
              <a:lnSpc>
                <a:spcPct val="90000"/>
              </a:lnSpc>
            </a:pPr>
            <a:r>
              <a:rPr lang="zh-CN" altLang="en-US" sz="2400">
                <a:latin typeface="隶书" pitchFamily="49" charset="-122"/>
                <a:ea typeface="隶书" pitchFamily="49" charset="-122"/>
              </a:rPr>
              <a:t>    由于子程序有共享性，可被其他程序调用，因此每个子程序应有必要的使用注释，一般包括：</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a </a:t>
            </a:r>
            <a:r>
              <a:rPr lang="zh-CN" altLang="en-US" sz="2400">
                <a:latin typeface="隶书" pitchFamily="49" charset="-122"/>
                <a:ea typeface="隶书" pitchFamily="49" charset="-122"/>
              </a:rPr>
              <a:t>子程序名</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b </a:t>
            </a:r>
            <a:r>
              <a:rPr lang="zh-CN" altLang="en-US" sz="2400">
                <a:latin typeface="隶书" pitchFamily="49" charset="-122"/>
                <a:ea typeface="隶书" pitchFamily="49" charset="-122"/>
              </a:rPr>
              <a:t>功能、技术指标</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c </a:t>
            </a:r>
            <a:r>
              <a:rPr lang="zh-CN" altLang="en-US" sz="2400">
                <a:latin typeface="隶书" pitchFamily="49" charset="-122"/>
                <a:ea typeface="隶书" pitchFamily="49" charset="-122"/>
              </a:rPr>
              <a:t>占用的寄存器和存储单元</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d </a:t>
            </a:r>
            <a:r>
              <a:rPr lang="zh-CN" altLang="en-US" sz="2400">
                <a:latin typeface="隶书" pitchFamily="49" charset="-122"/>
                <a:ea typeface="隶书" pitchFamily="49" charset="-122"/>
              </a:rPr>
              <a:t>入口、出口参数</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e </a:t>
            </a:r>
            <a:r>
              <a:rPr lang="zh-CN" altLang="en-US" sz="2400">
                <a:latin typeface="隶书" pitchFamily="49" charset="-122"/>
                <a:ea typeface="隶书" pitchFamily="49" charset="-122"/>
              </a:rPr>
              <a:t>嵌套了哪些子程序</a:t>
            </a:r>
          </a:p>
          <a:p>
            <a:pPr>
              <a:lnSpc>
                <a:spcPct val="90000"/>
              </a:lnSpc>
            </a:pPr>
            <a:r>
              <a:rPr lang="zh-CN" altLang="en-US" sz="2400">
                <a:latin typeface="隶书" pitchFamily="49" charset="-122"/>
                <a:ea typeface="隶书" pitchFamily="49" charset="-122"/>
              </a:rPr>
              <a:t>    </a:t>
            </a:r>
            <a:r>
              <a:rPr lang="en-US" altLang="zh-CN" sz="2400">
                <a:latin typeface="Arial" charset="0"/>
                <a:ea typeface="隶书" pitchFamily="49" charset="-122"/>
              </a:rPr>
              <a:t>……</a:t>
            </a:r>
            <a:endParaRPr lang="en-US" altLang="zh-CN" sz="2400">
              <a:latin typeface="隶书" pitchFamily="49" charset="-122"/>
              <a:ea typeface="隶书" pitchFamily="49" charset="-122"/>
            </a:endParaRPr>
          </a:p>
        </p:txBody>
      </p:sp>
    </p:spTree>
  </p:cSld>
  <p:clrMapOvr>
    <a:masterClrMapping/>
  </p:clrMapOvr>
  <p:transition spd="slow">
    <p:randomBar dir="ver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8" name="Rectangle 4"/>
          <p:cNvSpPr>
            <a:spLocks noChangeArrowheads="1"/>
          </p:cNvSpPr>
          <p:nvPr/>
        </p:nvSpPr>
        <p:spPr bwMode="auto">
          <a:xfrm>
            <a:off x="468313" y="333375"/>
            <a:ext cx="8064500" cy="749300"/>
          </a:xfrm>
          <a:prstGeom prst="rect">
            <a:avLst/>
          </a:prstGeom>
          <a:noFill/>
          <a:ln w="9525" algn="ctr">
            <a:noFill/>
            <a:miter lim="800000"/>
            <a:headEnd/>
            <a:tailEnd/>
          </a:ln>
          <a:effectLst/>
        </p:spPr>
        <p:txBody>
          <a:bodyPr>
            <a:spAutoFit/>
          </a:bodyPr>
          <a:lstStyle/>
          <a:p>
            <a:pPr>
              <a:lnSpc>
                <a:spcPct val="90000"/>
              </a:lnSpc>
              <a:defRPr/>
            </a:pPr>
            <a:r>
              <a:rPr lang="zh-CN" altLang="en-US" sz="2400">
                <a:solidFill>
                  <a:srgbClr val="0000FF"/>
                </a:solidFill>
                <a:effectLst>
                  <a:outerShdw blurRad="38100" dist="38100" dir="2700000" algn="tl">
                    <a:srgbClr val="C0C0C0"/>
                  </a:outerShdw>
                </a:effectLst>
                <a:latin typeface="隶书" pitchFamily="49" charset="-122"/>
                <a:ea typeface="隶书" pitchFamily="49" charset="-122"/>
              </a:rPr>
              <a:t>子程序调用技巧</a:t>
            </a:r>
          </a:p>
          <a:p>
            <a:pPr>
              <a:lnSpc>
                <a:spcPct val="90000"/>
              </a:lnSpc>
              <a:defRPr/>
            </a:pPr>
            <a:r>
              <a:rPr lang="zh-CN" altLang="en-US" sz="2400">
                <a:latin typeface="隶书" pitchFamily="49" charset="-122"/>
                <a:ea typeface="隶书" pitchFamily="49" charset="-122"/>
              </a:rPr>
              <a:t>    子程序应用比较灵活，常用的技巧有：</a:t>
            </a:r>
          </a:p>
        </p:txBody>
      </p:sp>
      <p:graphicFrame>
        <p:nvGraphicFramePr>
          <p:cNvPr id="446497" name="Group 33"/>
          <p:cNvGraphicFramePr>
            <a:graphicFrameLocks noGrp="1"/>
          </p:cNvGraphicFramePr>
          <p:nvPr>
            <p:extLst>
              <p:ext uri="{D42A27DB-BD31-4B8C-83A1-F6EECF244321}">
                <p14:modId xmlns:p14="http://schemas.microsoft.com/office/powerpoint/2010/main" val="1837480065"/>
              </p:ext>
            </p:extLst>
          </p:nvPr>
        </p:nvGraphicFramePr>
        <p:xfrm>
          <a:off x="684213" y="1125538"/>
          <a:ext cx="7632700" cy="4080256"/>
        </p:xfrm>
        <a:graphic>
          <a:graphicData uri="http://schemas.openxmlformats.org/drawingml/2006/table">
            <a:tbl>
              <a:tblPr/>
              <a:tblGrid>
                <a:gridCol w="3816350">
                  <a:extLst>
                    <a:ext uri="{9D8B030D-6E8A-4147-A177-3AD203B41FA5}">
                      <a16:colId xmlns:a16="http://schemas.microsoft.com/office/drawing/2014/main" val="20000"/>
                    </a:ext>
                  </a:extLst>
                </a:gridCol>
                <a:gridCol w="3816350">
                  <a:extLst>
                    <a:ext uri="{9D8B030D-6E8A-4147-A177-3AD203B41FA5}">
                      <a16:colId xmlns:a16="http://schemas.microsoft.com/office/drawing/2014/main" val="20001"/>
                    </a:ext>
                  </a:extLst>
                </a:gridCol>
              </a:tblGrid>
              <a:tr h="10160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子程序嵌套</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子程序调用子程序的过程称为子程序嵌套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160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子程序递归</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子程序调用自身的过程称为子程序递归</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6000">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可重入子程序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子程序被调用后没有执行完又被另一程序重复调用成为可重入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6313">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协同子程序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zh-CN" altLang="en-US" sz="2400" b="0" i="0" u="none" strike="noStrike" cap="none" normalizeH="0" baseline="0" dirty="0" smtClean="0">
                          <a:ln>
                            <a:noFill/>
                          </a:ln>
                          <a:solidFill>
                            <a:schemeClr val="tx1"/>
                          </a:solidFill>
                          <a:effectLst/>
                          <a:latin typeface="隶书" pitchFamily="49" charset="-122"/>
                          <a:ea typeface="隶书" pitchFamily="49" charset="-122"/>
                        </a:rPr>
                        <a:t>两个以上子程序，协同完成一项任务，且又相互调用，直到任务结束。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500034" y="500042"/>
            <a:ext cx="7993063" cy="3859518"/>
          </a:xfrm>
          <a:prstGeom prst="rect">
            <a:avLst/>
          </a:prstGeom>
          <a:noFill/>
          <a:ln w="9525" algn="ctr">
            <a:noFill/>
            <a:miter lim="800000"/>
            <a:headEnd/>
            <a:tailEnd/>
          </a:ln>
        </p:spPr>
        <p:txBody>
          <a:bodyPr>
            <a:spAutoFit/>
          </a:bodyPr>
          <a:lstStyle/>
          <a:p>
            <a:pPr>
              <a:lnSpc>
                <a:spcPct val="85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、将内存中两个</a:t>
            </a:r>
            <a:r>
              <a:rPr lang="en-US" altLang="zh-CN" sz="2400" dirty="0">
                <a:latin typeface="隶书" pitchFamily="49" charset="-122"/>
                <a:ea typeface="隶书" pitchFamily="49" charset="-122"/>
              </a:rPr>
              <a:t>5</a:t>
            </a:r>
            <a:r>
              <a:rPr lang="zh-CN" altLang="en-US" sz="2400" dirty="0">
                <a:latin typeface="隶书" pitchFamily="49" charset="-122"/>
                <a:ea typeface="隶书" pitchFamily="49" charset="-122"/>
              </a:rPr>
              <a:t>位十进制数相加，保存并在屏幕上显示出表达式及结果。</a:t>
            </a:r>
          </a:p>
          <a:p>
            <a:pPr>
              <a:lnSpc>
                <a:spcPct val="85000"/>
              </a:lnSpc>
            </a:pPr>
            <a:endParaRPr lang="en-US" altLang="zh-CN" sz="2400" dirty="0" smtClean="0">
              <a:solidFill>
                <a:srgbClr val="CC3300"/>
              </a:solidFill>
              <a:latin typeface="隶书" pitchFamily="49" charset="-122"/>
              <a:ea typeface="隶书" pitchFamily="49" charset="-122"/>
            </a:endParaRPr>
          </a:p>
          <a:p>
            <a:pPr>
              <a:lnSpc>
                <a:spcPct val="85000"/>
              </a:lnSpc>
            </a:pPr>
            <a:r>
              <a:rPr lang="zh-CN" altLang="en-US" sz="2400" dirty="0" smtClean="0">
                <a:solidFill>
                  <a:srgbClr val="CC3300"/>
                </a:solidFill>
                <a:latin typeface="隶书" pitchFamily="49" charset="-122"/>
                <a:ea typeface="隶书" pitchFamily="49" charset="-122"/>
              </a:rPr>
              <a:t>分析</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marL="450850" indent="-450850">
              <a:lnSpc>
                <a:spcPct val="85000"/>
              </a:lnSpc>
            </a:pPr>
            <a:r>
              <a:rPr lang="en-US" altLang="zh-CN" sz="2400" dirty="0" smtClean="0">
                <a:latin typeface="隶书" pitchFamily="49" charset="-122"/>
                <a:ea typeface="隶书" pitchFamily="49" charset="-122"/>
              </a:rPr>
              <a:t>1</a:t>
            </a:r>
            <a:r>
              <a:rPr lang="zh-CN" altLang="en-US" sz="2400" dirty="0">
                <a:latin typeface="隶书" pitchFamily="49" charset="-122"/>
                <a:ea typeface="隶书" pitchFamily="49" charset="-122"/>
              </a:rPr>
              <a:t>、由于屏幕显示要</a:t>
            </a:r>
            <a:r>
              <a:rPr lang="en-US" altLang="zh-CN" sz="2400" dirty="0">
                <a:latin typeface="隶书" pitchFamily="49" charset="-122"/>
                <a:ea typeface="隶书" pitchFamily="49" charset="-122"/>
              </a:rPr>
              <a:t>ASCII</a:t>
            </a:r>
            <a:r>
              <a:rPr lang="zh-CN" altLang="en-US" sz="2400" dirty="0">
                <a:latin typeface="隶书" pitchFamily="49" charset="-122"/>
                <a:ea typeface="隶书" pitchFamily="49" charset="-122"/>
              </a:rPr>
              <a:t>码字符，为了转换且计算方便，本题采用非压缩</a:t>
            </a:r>
            <a:r>
              <a:rPr lang="en-US" altLang="zh-CN" sz="2400" dirty="0">
                <a:latin typeface="隶书" pitchFamily="49" charset="-122"/>
                <a:ea typeface="隶书" pitchFamily="49" charset="-122"/>
              </a:rPr>
              <a:t>BCD</a:t>
            </a:r>
            <a:r>
              <a:rPr lang="zh-CN" altLang="en-US" sz="2400" dirty="0">
                <a:latin typeface="隶书" pitchFamily="49" charset="-122"/>
                <a:ea typeface="隶书" pitchFamily="49" charset="-122"/>
              </a:rPr>
              <a:t>形式存放并计算数据。</a:t>
            </a:r>
          </a:p>
          <a:p>
            <a:pPr marL="450850" indent="-450850">
              <a:lnSpc>
                <a:spcPct val="85000"/>
              </a:lnSpc>
            </a:pPr>
            <a:r>
              <a:rPr lang="en-US" altLang="zh-CN" sz="2400" dirty="0" smtClean="0">
                <a:latin typeface="隶书" pitchFamily="49" charset="-122"/>
                <a:ea typeface="隶书" pitchFamily="49" charset="-122"/>
              </a:rPr>
              <a:t>2</a:t>
            </a:r>
            <a:r>
              <a:rPr lang="zh-CN" altLang="en-US" sz="2400" dirty="0">
                <a:latin typeface="隶书" pitchFamily="49" charset="-122"/>
                <a:ea typeface="隶书" pitchFamily="49" charset="-122"/>
              </a:rPr>
              <a:t>、做加法操作要考虑进位，即有可能</a:t>
            </a:r>
            <a:r>
              <a:rPr lang="en-US" altLang="zh-CN" sz="2400" dirty="0">
                <a:latin typeface="隶书" pitchFamily="49" charset="-122"/>
                <a:ea typeface="隶书" pitchFamily="49" charset="-122"/>
              </a:rPr>
              <a:t>5</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+5</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=6</a:t>
            </a:r>
            <a:r>
              <a:rPr lang="zh-CN" altLang="en-US" sz="2400" dirty="0">
                <a:latin typeface="隶书" pitchFamily="49" charset="-122"/>
                <a:ea typeface="隶书" pitchFamily="49" charset="-122"/>
              </a:rPr>
              <a:t>位。</a:t>
            </a:r>
          </a:p>
          <a:p>
            <a:pPr marL="450850" indent="-450850">
              <a:lnSpc>
                <a:spcPct val="85000"/>
              </a:lnSpc>
            </a:pPr>
            <a:r>
              <a:rPr lang="en-US" altLang="zh-CN" sz="2400" dirty="0" smtClean="0">
                <a:latin typeface="隶书" pitchFamily="49" charset="-122"/>
                <a:ea typeface="隶书" pitchFamily="49" charset="-122"/>
              </a:rPr>
              <a:t>3</a:t>
            </a:r>
            <a:r>
              <a:rPr lang="zh-CN" altLang="en-US" sz="2400" dirty="0">
                <a:latin typeface="隶书" pitchFamily="49" charset="-122"/>
                <a:ea typeface="隶书" pitchFamily="49" charset="-122"/>
              </a:rPr>
              <a:t>、本题需要在屏幕上显示表达式，其中显示数字的操作需要重复</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次</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加数</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、加数</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，故将显示数字这部分的操作用子程序实现。子程序与主程序数据信息传递采用内存作为数据的传输媒介，</a:t>
            </a:r>
            <a:r>
              <a:rPr lang="en-US" altLang="zh-CN" sz="2400" dirty="0">
                <a:latin typeface="隶书" pitchFamily="49" charset="-122"/>
                <a:ea typeface="隶书" pitchFamily="49" charset="-122"/>
              </a:rPr>
              <a:t>BX</a:t>
            </a:r>
            <a:r>
              <a:rPr lang="zh-CN" altLang="en-US" sz="2400" dirty="0">
                <a:latin typeface="隶书" pitchFamily="49" charset="-122"/>
                <a:ea typeface="隶书" pitchFamily="49" charset="-122"/>
              </a:rPr>
              <a:t>存放要显示数据的指针</a:t>
            </a:r>
            <a:r>
              <a:rPr lang="zh-CN" altLang="en-US" sz="2400" dirty="0" smtClean="0">
                <a:latin typeface="隶书" pitchFamily="49" charset="-122"/>
                <a:ea typeface="隶书" pitchFamily="49" charset="-122"/>
              </a:rPr>
              <a:t>、</a:t>
            </a:r>
            <a:r>
              <a:rPr lang="en-US" altLang="zh-CN" sz="2400" dirty="0" smtClean="0">
                <a:latin typeface="隶书" pitchFamily="49" charset="-122"/>
                <a:ea typeface="隶书" pitchFamily="49" charset="-122"/>
              </a:rPr>
              <a:t>CX</a:t>
            </a:r>
            <a:r>
              <a:rPr lang="zh-CN" altLang="en-US" sz="2400" dirty="0">
                <a:latin typeface="隶书" pitchFamily="49" charset="-122"/>
                <a:ea typeface="隶书" pitchFamily="49" charset="-122"/>
              </a:rPr>
              <a:t>存放欲显示数据的位数。</a:t>
            </a:r>
          </a:p>
        </p:txBody>
      </p:sp>
    </p:spTree>
  </p:cSld>
  <p:clrMapOvr>
    <a:masterClrMapping/>
  </p:clrMapOvr>
  <p:transition spd="slow">
    <p:randomBar dir="ver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4524" name="Group 108"/>
          <p:cNvGraphicFramePr>
            <a:graphicFrameLocks noGrp="1"/>
          </p:cNvGraphicFramePr>
          <p:nvPr/>
        </p:nvGraphicFramePr>
        <p:xfrm>
          <a:off x="250825" y="188913"/>
          <a:ext cx="8713788" cy="6431280"/>
        </p:xfrm>
        <a:graphic>
          <a:graphicData uri="http://schemas.openxmlformats.org/drawingml/2006/table">
            <a:tbl>
              <a:tblPr/>
              <a:tblGrid>
                <a:gridCol w="2879725">
                  <a:extLst>
                    <a:ext uri="{9D8B030D-6E8A-4147-A177-3AD203B41FA5}">
                      <a16:colId xmlns:a16="http://schemas.microsoft.com/office/drawing/2014/main" val="20000"/>
                    </a:ext>
                  </a:extLst>
                </a:gridCol>
                <a:gridCol w="3025775">
                  <a:extLst>
                    <a:ext uri="{9D8B030D-6E8A-4147-A177-3AD203B41FA5}">
                      <a16:colId xmlns:a16="http://schemas.microsoft.com/office/drawing/2014/main" val="20001"/>
                    </a:ext>
                  </a:extLst>
                </a:gridCol>
                <a:gridCol w="2808288">
                  <a:extLst>
                    <a:ext uri="{9D8B030D-6E8A-4147-A177-3AD203B41FA5}">
                      <a16:colId xmlns:a16="http://schemas.microsoft.com/office/drawing/2014/main" val="20002"/>
                    </a:ext>
                  </a:extLst>
                </a:gridCol>
              </a:tblGrid>
              <a:tr h="4064000">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DATA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DA1 DB 05H,06H,07H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DB 08H,09H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DA2 DB 09H,08H,07H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DB 06H,05H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RESULT DB 6 DUP(O)</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MES DB 7 DUP(?)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AD EQU </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endParaRPr kumimoji="0" lang="en-US" altLang="zh-CN" sz="20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SQ EQU </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endParaRPr kumimoji="0" lang="en-US" altLang="zh-CN" sz="20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CRLF DB 0DH,0AH,</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endParaRPr kumimoji="0" lang="en-US" altLang="zh-CN" sz="20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DATA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STACK1 SEGMENT STACK</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DW 20H DUP(?)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STACK1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66"/>
                          </a:solidFill>
                          <a:effectLst/>
                          <a:latin typeface="隶书" pitchFamily="49" charset="-122"/>
                          <a:ea typeface="隶书" pitchFamily="49" charset="-122"/>
                        </a:rPr>
                        <a:t>CODE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66"/>
                          </a:solidFill>
                          <a:effectLst/>
                          <a:latin typeface="隶书" pitchFamily="49" charset="-122"/>
                          <a:ea typeface="隶书" pitchFamily="49" charset="-122"/>
                        </a:rPr>
                        <a:t>  ASSUME CS:CODE</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66"/>
                          </a:solidFill>
                          <a:effectLst/>
                          <a:latin typeface="隶书" pitchFamily="49" charset="-122"/>
                          <a:ea typeface="隶书" pitchFamily="49" charset="-122"/>
                        </a:rPr>
                        <a:t>  ASSUME DS:DATA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66"/>
                          </a:solidFill>
                          <a:effectLst/>
                          <a:latin typeface="隶书" pitchFamily="49" charset="-122"/>
                          <a:ea typeface="隶书" pitchFamily="49" charset="-122"/>
                        </a:rPr>
                        <a:t>  ASSUME SS:STACK1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START: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MOV AX,DATA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DS,AX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SI,DA1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DI,DA2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BX,RESULT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CX,5</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CLC</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LP: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AL,[SI]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ADC AL,[DI]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AAA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[BX],AL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INC SI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INC 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INC BX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LOOP LP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AL,0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ADC AL,0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[BX],AL;</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求和保存</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LEA BX,DA1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CX,5</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CALL SUB1;</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显示数</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DL,AD</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AH,02H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INT 21H;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显示</a:t>
                      </a:r>
                      <a:r>
                        <a:rPr kumimoji="0" lang="en-US" altLang="zh-CN" sz="2000" b="0" i="0" u="none" strike="noStrike" cap="none" normalizeH="0" baseline="0" dirty="0" smtClean="0">
                          <a:ln>
                            <a:noFill/>
                          </a:ln>
                          <a:solidFill>
                            <a:schemeClr val="tx1"/>
                          </a:solidFill>
                          <a:effectLst/>
                          <a:latin typeface="Arial"/>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Arial"/>
                          <a:ea typeface="隶书" pitchFamily="49" charset="-122"/>
                        </a:rPr>
                        <a:t>’</a:t>
                      </a:r>
                      <a:endParaRPr kumimoji="0" lang="en-US" altLang="zh-CN" sz="20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BX,DA2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CX,5</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CALL SUB1;</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显示数</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DL,SQ</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AH,02H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INT 21H;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显示</a:t>
                      </a:r>
                      <a:r>
                        <a:rPr kumimoji="0" lang="en-US" altLang="zh-CN" sz="2000" b="0" i="0" u="none" strike="noStrike" cap="none" normalizeH="0" baseline="0" dirty="0" smtClean="0">
                          <a:ln>
                            <a:noFill/>
                          </a:ln>
                          <a:solidFill>
                            <a:schemeClr val="tx1"/>
                          </a:solidFill>
                          <a:effectLst/>
                          <a:latin typeface="Arial"/>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Arial"/>
                          <a:ea typeface="隶书" pitchFamily="49" charset="-122"/>
                        </a:rPr>
                        <a:t>’</a:t>
                      </a:r>
                      <a:endParaRPr kumimoji="0" lang="en-US" altLang="zh-CN" sz="20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BX,RESULT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CX,6</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CALL SUB1;</a:t>
                      </a:r>
                      <a:r>
                        <a:rPr kumimoji="0" lang="zh-CN" altLang="en-US" sz="2000" b="0" i="0" u="none" strike="noStrike" cap="none" normalizeH="0" baseline="0" dirty="0" smtClean="0">
                          <a:ln>
                            <a:noFill/>
                          </a:ln>
                          <a:solidFill>
                            <a:srgbClr val="0000FF"/>
                          </a:solidFill>
                          <a:effectLst/>
                          <a:latin typeface="隶书" pitchFamily="49" charset="-122"/>
                          <a:ea typeface="隶书" pitchFamily="49" charset="-122"/>
                        </a:rPr>
                        <a:t>显示和</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DX,OFFSET CRLF</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INT 21H;</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回车换行</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MOV AH,4CH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SUB1 PROC</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LEA DI,MES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ADD BX,CX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LP1: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AL,[BX-1]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ADD AL,30H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[DI],AL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DEC BX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INC 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LOOP LP1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AL,</a:t>
                      </a:r>
                      <a:r>
                        <a:rPr kumimoji="0" lang="en-US" altLang="zh-CN" sz="2000" b="0" i="0" u="none" strike="noStrike" cap="none" normalizeH="0" baseline="0" dirty="0" smtClean="0">
                          <a:ln>
                            <a:noFill/>
                          </a:ln>
                          <a:solidFill>
                            <a:srgbClr val="0000FF"/>
                          </a:solidFill>
                          <a:effectLst/>
                          <a:latin typeface="Arial"/>
                          <a:ea typeface="隶书" pitchFamily="49" charset="-122"/>
                        </a:rPr>
                        <a:t>’</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t>
                      </a:r>
                      <a:r>
                        <a:rPr kumimoji="0" lang="en-US" altLang="zh-CN" sz="2000" b="0" i="0" u="none" strike="noStrike" cap="none" normalizeH="0" baseline="0" dirty="0" smtClean="0">
                          <a:ln>
                            <a:noFill/>
                          </a:ln>
                          <a:solidFill>
                            <a:srgbClr val="0000FF"/>
                          </a:solidFill>
                          <a:effectLst/>
                          <a:latin typeface="Arial"/>
                          <a:ea typeface="隶书" pitchFamily="49" charset="-122"/>
                        </a:rPr>
                        <a:t>’</a:t>
                      </a:r>
                      <a:endParaRPr kumimoji="0" lang="en-US" altLang="zh-CN" sz="2000" b="0" i="0" u="none" strike="noStrike" cap="none" normalizeH="0" baseline="0" dirty="0" smtClean="0">
                        <a:ln>
                          <a:noFill/>
                        </a:ln>
                        <a:solidFill>
                          <a:srgbClr val="0000FF"/>
                        </a:solidFill>
                        <a:effectLst/>
                        <a:latin typeface="隶书" pitchFamily="49" charset="-122"/>
                        <a:ea typeface="隶书" pitchFamily="49" charset="-122"/>
                      </a:endParaRP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[DI],AL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DX,OFFSET MES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AH,09H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INT 21H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RET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SUB1 ENDP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66"/>
                          </a:solidFill>
                          <a:effectLst/>
                          <a:latin typeface="隶书" pitchFamily="49" charset="-122"/>
                          <a:ea typeface="隶书" pitchFamily="49" charset="-122"/>
                        </a:rPr>
                        <a:t>CODE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END START</a:t>
                      </a:r>
                      <a:endParaRPr kumimoji="0" lang="en-US" altLang="zh-CN" sz="2000" b="0" i="0" u="none" strike="noStrike" cap="none" normalizeH="0" baseline="0" dirty="0" smtClean="0">
                        <a:ln>
                          <a:noFill/>
                        </a:ln>
                        <a:solidFill>
                          <a:srgbClr val="0000FF"/>
                        </a:solidFill>
                        <a:effectLst>
                          <a:outerShdw blurRad="38100" dist="38100" dir="2700000" algn="tl">
                            <a:srgbClr val="C0C0C0"/>
                          </a:outerShdw>
                        </a:effectLst>
                        <a:latin typeface="隶书" pitchFamily="49" charset="-122"/>
                        <a:ea typeface="隶书" pitchFamily="49"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68313" y="333375"/>
            <a:ext cx="8135937" cy="5410712"/>
          </a:xfrm>
          <a:prstGeom prst="rect">
            <a:avLst/>
          </a:prstGeom>
          <a:noFill/>
          <a:ln w="9525" algn="ctr">
            <a:noFill/>
            <a:miter lim="800000"/>
            <a:headEnd/>
            <a:tailEnd/>
          </a:ln>
        </p:spPr>
        <p:txBody>
          <a:bodyPr>
            <a:spAutoFit/>
          </a:bodyPr>
          <a:lstStyle/>
          <a:p>
            <a:pPr>
              <a:lnSpc>
                <a:spcPct val="90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、将内存</a:t>
            </a:r>
            <a:r>
              <a:rPr lang="zh-CN" altLang="en-US" sz="2400" dirty="0" smtClean="0">
                <a:latin typeface="隶书" pitchFamily="49" charset="-122"/>
                <a:ea typeface="隶书" pitchFamily="49" charset="-122"/>
              </a:rPr>
              <a:t>中数</a:t>
            </a:r>
            <a:r>
              <a:rPr lang="en-US" altLang="zh-CN" sz="2400" dirty="0" smtClean="0">
                <a:latin typeface="隶书" pitchFamily="49" charset="-122"/>
                <a:ea typeface="隶书" pitchFamily="49" charset="-122"/>
              </a:rPr>
              <a:t>35H</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0AB48H</a:t>
            </a:r>
            <a:r>
              <a:rPr lang="zh-CN" altLang="en-US" sz="2400" dirty="0">
                <a:latin typeface="隶书" pitchFamily="49" charset="-122"/>
                <a:ea typeface="隶书" pitchFamily="49" charset="-122"/>
              </a:rPr>
              <a:t>分别转换成二进制数</a:t>
            </a:r>
            <a:r>
              <a:rPr lang="en-US" altLang="zh-CN" sz="2400" dirty="0">
                <a:latin typeface="隶书" pitchFamily="49" charset="-122"/>
                <a:ea typeface="隶书" pitchFamily="49" charset="-122"/>
              </a:rPr>
              <a:t>ASCII</a:t>
            </a:r>
            <a:r>
              <a:rPr lang="zh-CN" altLang="en-US" sz="2400" dirty="0">
                <a:latin typeface="隶书" pitchFamily="49" charset="-122"/>
                <a:ea typeface="隶书" pitchFamily="49" charset="-122"/>
              </a:rPr>
              <a:t>码形式存在内存中。</a:t>
            </a:r>
          </a:p>
          <a:p>
            <a:pPr>
              <a:lnSpc>
                <a:spcPct val="90000"/>
              </a:lnSpc>
            </a:pPr>
            <a:r>
              <a:rPr lang="zh-CN" altLang="en-US" sz="2400" dirty="0">
                <a:solidFill>
                  <a:srgbClr val="CC3300"/>
                </a:solidFill>
                <a:latin typeface="隶书" pitchFamily="49" charset="-122"/>
                <a:ea typeface="隶书" pitchFamily="49" charset="-122"/>
              </a:rPr>
              <a:t>分析</a:t>
            </a:r>
            <a:r>
              <a:rPr lang="zh-CN" altLang="en-US" sz="2400" dirty="0">
                <a:latin typeface="隶书" pitchFamily="49" charset="-122"/>
                <a:ea typeface="隶书" pitchFamily="49" charset="-122"/>
              </a:rPr>
              <a:t>：将每位二进制数用</a:t>
            </a:r>
            <a:r>
              <a:rPr lang="en-US" altLang="zh-CN" sz="2400" dirty="0">
                <a:latin typeface="隶书" pitchFamily="49" charset="-122"/>
                <a:ea typeface="隶书" pitchFamily="49" charset="-122"/>
              </a:rPr>
              <a:t>ASCII</a:t>
            </a:r>
            <a:r>
              <a:rPr lang="zh-CN" altLang="en-US" sz="2400" dirty="0">
                <a:latin typeface="隶书" pitchFamily="49" charset="-122"/>
                <a:ea typeface="隶书" pitchFamily="49" charset="-122"/>
              </a:rPr>
              <a:t>码表示，如：</a:t>
            </a:r>
          </a:p>
          <a:p>
            <a:pPr>
              <a:lnSpc>
                <a:spcPct val="90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35H=O011 </a:t>
            </a:r>
            <a:r>
              <a:rPr lang="en-US" altLang="zh-CN" sz="2400" dirty="0" err="1">
                <a:latin typeface="隶书" pitchFamily="49" charset="-122"/>
                <a:ea typeface="隶书" pitchFamily="49" charset="-122"/>
              </a:rPr>
              <a:t>OlOlB</a:t>
            </a:r>
            <a:endParaRPr lang="en-US" altLang="zh-CN" sz="2400" dirty="0">
              <a:latin typeface="隶书" pitchFamily="49" charset="-122"/>
              <a:ea typeface="隶书" pitchFamily="49" charset="-122"/>
            </a:endParaRPr>
          </a:p>
          <a:p>
            <a:pPr>
              <a:lnSpc>
                <a:spcPct val="90000"/>
              </a:lnSpc>
            </a:pPr>
            <a:r>
              <a:rPr lang="en-US" altLang="zh-CN" sz="2400" dirty="0">
                <a:latin typeface="隶书" pitchFamily="49" charset="-122"/>
                <a:ea typeface="隶书" pitchFamily="49" charset="-122"/>
              </a:rPr>
              <a:t>       =&gt;</a:t>
            </a:r>
            <a:r>
              <a:rPr lang="en-US" altLang="zh-CN" sz="2400" dirty="0" smtClean="0">
                <a:latin typeface="隶书" pitchFamily="49" charset="-122"/>
                <a:ea typeface="隶书" pitchFamily="49" charset="-122"/>
              </a:rPr>
              <a:t>31H,30H,31H,30H,31H,31H,30H,30H</a:t>
            </a:r>
            <a:endParaRPr lang="en-US" altLang="zh-CN" sz="2400" dirty="0">
              <a:latin typeface="隶书" pitchFamily="49" charset="-122"/>
              <a:ea typeface="隶书" pitchFamily="49" charset="-122"/>
            </a:endParaRPr>
          </a:p>
          <a:p>
            <a:pPr>
              <a:lnSpc>
                <a:spcPct val="90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主程序</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设两个数</a:t>
            </a:r>
            <a:r>
              <a:rPr lang="en-US" altLang="zh-CN" sz="2400" dirty="0">
                <a:latin typeface="隶书" pitchFamily="49" charset="-122"/>
                <a:ea typeface="隶书" pitchFamily="49" charset="-122"/>
              </a:rPr>
              <a:t>35H</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0AB48H</a:t>
            </a:r>
            <a:r>
              <a:rPr lang="zh-CN" altLang="en-US" sz="2400" dirty="0">
                <a:latin typeface="隶书" pitchFamily="49" charset="-122"/>
                <a:ea typeface="隶书" pitchFamily="49" charset="-122"/>
              </a:rPr>
              <a:t>已分别存于内存中，</a:t>
            </a:r>
            <a:r>
              <a:rPr lang="zh-CN" altLang="en-US" sz="2400" dirty="0" smtClean="0">
                <a:latin typeface="隶书" pitchFamily="49" charset="-122"/>
                <a:ea typeface="隶书" pitchFamily="49" charset="-122"/>
              </a:rPr>
              <a:t>主程序完成</a:t>
            </a:r>
            <a:r>
              <a:rPr lang="zh-CN" altLang="en-US" sz="2400" dirty="0">
                <a:latin typeface="隶书" pitchFamily="49" charset="-122"/>
                <a:ea typeface="隶书" pitchFamily="49" charset="-122"/>
              </a:rPr>
              <a:t>将某个要转换的数放入</a:t>
            </a:r>
            <a:r>
              <a:rPr lang="en-US" altLang="zh-CN" sz="2400" dirty="0">
                <a:latin typeface="隶书" pitchFamily="49" charset="-122"/>
                <a:ea typeface="隶书" pitchFamily="49" charset="-122"/>
              </a:rPr>
              <a:t>AX</a:t>
            </a:r>
            <a:r>
              <a:rPr lang="zh-CN" altLang="en-US" sz="2400" dirty="0">
                <a:latin typeface="隶书" pitchFamily="49" charset="-122"/>
                <a:ea typeface="隶书" pitchFamily="49" charset="-122"/>
              </a:rPr>
              <a:t>中，转换的数据位数放在</a:t>
            </a:r>
            <a:r>
              <a:rPr lang="en-US" altLang="zh-CN" sz="2400" dirty="0">
                <a:latin typeface="隶书" pitchFamily="49" charset="-122"/>
                <a:ea typeface="隶书" pitchFamily="49" charset="-122"/>
              </a:rPr>
              <a:t>CX </a:t>
            </a:r>
            <a:r>
              <a:rPr lang="zh-CN" altLang="en-US" sz="2400" dirty="0">
                <a:latin typeface="隶书" pitchFamily="49" charset="-122"/>
                <a:ea typeface="隶书" pitchFamily="49" charset="-122"/>
              </a:rPr>
              <a:t>中，将</a:t>
            </a:r>
            <a:r>
              <a:rPr lang="en-US" altLang="zh-CN" sz="2400" dirty="0">
                <a:latin typeface="隶书" pitchFamily="49" charset="-122"/>
                <a:ea typeface="隶书" pitchFamily="49" charset="-122"/>
              </a:rPr>
              <a:t>ASCII</a:t>
            </a:r>
            <a:r>
              <a:rPr lang="zh-CN" altLang="en-US" sz="2400" dirty="0">
                <a:latin typeface="隶书" pitchFamily="49" charset="-122"/>
                <a:ea typeface="隶书" pitchFamily="49" charset="-122"/>
              </a:rPr>
              <a:t>码存放地址放入</a:t>
            </a:r>
            <a:r>
              <a:rPr lang="en-US" altLang="zh-CN" sz="2400" dirty="0">
                <a:latin typeface="隶书" pitchFamily="49" charset="-122"/>
                <a:ea typeface="隶书" pitchFamily="49" charset="-122"/>
              </a:rPr>
              <a:t>DS:[DI]</a:t>
            </a:r>
            <a:r>
              <a:rPr lang="zh-CN" altLang="en-US" sz="2400" dirty="0">
                <a:latin typeface="隶书" pitchFamily="49" charset="-122"/>
                <a:ea typeface="隶书" pitchFamily="49" charset="-122"/>
              </a:rPr>
              <a:t>中，而后调用子程序。</a:t>
            </a:r>
          </a:p>
          <a:p>
            <a:pPr>
              <a:lnSpc>
                <a:spcPct val="90000"/>
              </a:lnSpc>
            </a:pPr>
            <a:r>
              <a:rPr lang="zh-CN" altLang="en-US" sz="2400" dirty="0">
                <a:latin typeface="隶书" pitchFamily="49" charset="-122"/>
                <a:ea typeface="隶书" pitchFamily="49" charset="-122"/>
              </a:rPr>
              <a:t>  子程序</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子程序名</a:t>
            </a:r>
            <a:r>
              <a:rPr lang="en-US" altLang="zh-CN" sz="2400" dirty="0">
                <a:latin typeface="隶书" pitchFamily="49" charset="-122"/>
                <a:ea typeface="隶书" pitchFamily="49" charset="-122"/>
              </a:rPr>
              <a:t>:BINASC</a:t>
            </a:r>
          </a:p>
          <a:p>
            <a:pPr>
              <a:lnSpc>
                <a:spcPct val="90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功能</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将</a:t>
            </a:r>
            <a:r>
              <a:rPr lang="en-US" altLang="zh-CN" sz="2400" dirty="0">
                <a:latin typeface="隶书" pitchFamily="49" charset="-122"/>
                <a:ea typeface="隶书" pitchFamily="49" charset="-122"/>
              </a:rPr>
              <a:t>AX</a:t>
            </a:r>
            <a:r>
              <a:rPr lang="zh-CN" altLang="en-US" sz="2400" dirty="0">
                <a:latin typeface="隶书" pitchFamily="49" charset="-122"/>
                <a:ea typeface="隶书" pitchFamily="49" charset="-122"/>
              </a:rPr>
              <a:t>的内容转换成二进制数</a:t>
            </a:r>
            <a:r>
              <a:rPr lang="en-US" altLang="zh-CN" sz="2400" dirty="0">
                <a:latin typeface="隶书" pitchFamily="49" charset="-122"/>
                <a:ea typeface="隶书" pitchFamily="49" charset="-122"/>
              </a:rPr>
              <a:t>ASCII</a:t>
            </a:r>
            <a:r>
              <a:rPr lang="zh-CN" altLang="en-US" sz="2400" dirty="0">
                <a:latin typeface="隶书" pitchFamily="49" charset="-122"/>
                <a:ea typeface="隶书" pitchFamily="49" charset="-122"/>
              </a:rPr>
              <a:t>码形式，</a:t>
            </a:r>
          </a:p>
          <a:p>
            <a:pPr>
              <a:lnSpc>
                <a:spcPct val="90000"/>
              </a:lnSpc>
            </a:pPr>
            <a:r>
              <a:rPr lang="zh-CN" altLang="en-US" sz="2400" dirty="0">
                <a:latin typeface="隶书" pitchFamily="49" charset="-122"/>
                <a:ea typeface="隶书" pitchFamily="49" charset="-122"/>
              </a:rPr>
              <a:t>              结果放在主程序</a:t>
            </a:r>
            <a:r>
              <a:rPr lang="en-US" altLang="zh-CN" sz="2400" dirty="0">
                <a:latin typeface="隶书" pitchFamily="49" charset="-122"/>
                <a:ea typeface="隶书" pitchFamily="49" charset="-122"/>
              </a:rPr>
              <a:t>DS:[DI]</a:t>
            </a:r>
            <a:r>
              <a:rPr lang="zh-CN" altLang="en-US" sz="2400" dirty="0">
                <a:latin typeface="隶书" pitchFamily="49" charset="-122"/>
                <a:ea typeface="隶书" pitchFamily="49" charset="-122"/>
              </a:rPr>
              <a:t>指定的内存中。</a:t>
            </a:r>
          </a:p>
          <a:p>
            <a:pPr>
              <a:lnSpc>
                <a:spcPct val="90000"/>
              </a:lnSpc>
            </a:pPr>
            <a:r>
              <a:rPr lang="zh-CN" altLang="en-US" sz="2400" dirty="0">
                <a:latin typeface="隶书" pitchFamily="49" charset="-122"/>
                <a:ea typeface="隶书" pitchFamily="49" charset="-122"/>
              </a:rPr>
              <a:t>         入口</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被转换的数→</a:t>
            </a:r>
            <a:r>
              <a:rPr lang="en-US" altLang="zh-CN" sz="2400" dirty="0">
                <a:latin typeface="隶书" pitchFamily="49" charset="-122"/>
                <a:ea typeface="隶书" pitchFamily="49" charset="-122"/>
              </a:rPr>
              <a:t>AX</a:t>
            </a:r>
            <a:r>
              <a:rPr lang="zh-CN" altLang="en-US" sz="2400" dirty="0">
                <a:latin typeface="隶书" pitchFamily="49" charset="-122"/>
                <a:ea typeface="隶书" pitchFamily="49" charset="-122"/>
              </a:rPr>
              <a:t>，转换位数→</a:t>
            </a:r>
            <a:r>
              <a:rPr lang="en-US" altLang="zh-CN" sz="2400" dirty="0">
                <a:latin typeface="隶书" pitchFamily="49" charset="-122"/>
                <a:ea typeface="隶书" pitchFamily="49" charset="-122"/>
              </a:rPr>
              <a:t>CX</a:t>
            </a:r>
            <a:r>
              <a:rPr lang="zh-CN" altLang="en-US" sz="2400" dirty="0">
                <a:latin typeface="隶书" pitchFamily="49" charset="-122"/>
                <a:ea typeface="隶书" pitchFamily="49" charset="-122"/>
              </a:rPr>
              <a:t>，转换后的</a:t>
            </a:r>
          </a:p>
          <a:p>
            <a:pPr>
              <a:lnSpc>
                <a:spcPct val="90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ASCII</a:t>
            </a:r>
            <a:r>
              <a:rPr lang="zh-CN" altLang="en-US" sz="2400" dirty="0">
                <a:latin typeface="隶书" pitchFamily="49" charset="-122"/>
                <a:ea typeface="隶书" pitchFamily="49" charset="-122"/>
              </a:rPr>
              <a:t>码首地址→</a:t>
            </a:r>
            <a:r>
              <a:rPr lang="en-US" altLang="zh-CN" sz="2400" dirty="0">
                <a:latin typeface="隶书" pitchFamily="49" charset="-122"/>
                <a:ea typeface="隶书" pitchFamily="49" charset="-122"/>
              </a:rPr>
              <a:t>DS:[DI]</a:t>
            </a:r>
          </a:p>
          <a:p>
            <a:pPr>
              <a:lnSpc>
                <a:spcPct val="90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出口</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转换后的</a:t>
            </a:r>
            <a:r>
              <a:rPr lang="en-US" altLang="zh-CN" sz="2400" dirty="0">
                <a:latin typeface="隶书" pitchFamily="49" charset="-122"/>
                <a:ea typeface="隶书" pitchFamily="49" charset="-122"/>
              </a:rPr>
              <a:t>ASCII</a:t>
            </a:r>
            <a:r>
              <a:rPr lang="zh-CN" altLang="en-US" sz="2400" dirty="0">
                <a:latin typeface="隶书" pitchFamily="49" charset="-122"/>
                <a:ea typeface="隶书" pitchFamily="49" charset="-122"/>
              </a:rPr>
              <a:t>码在</a:t>
            </a:r>
            <a:r>
              <a:rPr lang="en-US" altLang="zh-CN" sz="2400" dirty="0">
                <a:latin typeface="隶书" pitchFamily="49" charset="-122"/>
                <a:ea typeface="隶书" pitchFamily="49" charset="-122"/>
              </a:rPr>
              <a:t>DS:[DI]</a:t>
            </a:r>
            <a:r>
              <a:rPr lang="zh-CN" altLang="en-US" sz="2400" dirty="0">
                <a:latin typeface="隶书" pitchFamily="49" charset="-122"/>
                <a:ea typeface="隶书" pitchFamily="49" charset="-122"/>
              </a:rPr>
              <a:t>开始的内存单元</a:t>
            </a:r>
          </a:p>
          <a:p>
            <a:pPr>
              <a:lnSpc>
                <a:spcPct val="90000"/>
              </a:lnSpc>
            </a:pPr>
            <a:r>
              <a:rPr lang="zh-CN" altLang="en-US" sz="2400" dirty="0">
                <a:latin typeface="隶书" pitchFamily="49" charset="-122"/>
                <a:ea typeface="隶书" pitchFamily="49" charset="-122"/>
              </a:rPr>
              <a:t>              中。</a:t>
            </a:r>
          </a:p>
          <a:p>
            <a:pPr>
              <a:lnSpc>
                <a:spcPct val="90000"/>
              </a:lnSpc>
            </a:pPr>
            <a:r>
              <a:rPr lang="zh-CN" altLang="en-US" sz="2400" dirty="0">
                <a:latin typeface="隶书" pitchFamily="49" charset="-122"/>
                <a:ea typeface="隶书" pitchFamily="49" charset="-122"/>
              </a:rPr>
              <a:t>         所用寄存器</a:t>
            </a:r>
            <a:r>
              <a:rPr lang="en-US" altLang="zh-CN" sz="2400" dirty="0">
                <a:latin typeface="隶书" pitchFamily="49" charset="-122"/>
                <a:ea typeface="隶书" pitchFamily="49" charset="-122"/>
              </a:rPr>
              <a:t>: AX</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CX</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DS</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DI</a:t>
            </a:r>
          </a:p>
        </p:txBody>
      </p:sp>
    </p:spTree>
  </p:cSld>
  <p:clrMapOvr>
    <a:masterClrMapping/>
  </p:clrMapOvr>
  <p:transition spd="slow">
    <p:randomBar dir="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1228" name="Group 60"/>
          <p:cNvGraphicFramePr>
            <a:graphicFrameLocks noGrp="1"/>
          </p:cNvGraphicFramePr>
          <p:nvPr/>
        </p:nvGraphicFramePr>
        <p:xfrm>
          <a:off x="250825" y="188913"/>
          <a:ext cx="7129463" cy="5724144"/>
        </p:xfrm>
        <a:graphic>
          <a:graphicData uri="http://schemas.openxmlformats.org/drawingml/2006/table">
            <a:tbl>
              <a:tblPr/>
              <a:tblGrid>
                <a:gridCol w="3457575">
                  <a:extLst>
                    <a:ext uri="{9D8B030D-6E8A-4147-A177-3AD203B41FA5}">
                      <a16:colId xmlns:a16="http://schemas.microsoft.com/office/drawing/2014/main" val="20000"/>
                    </a:ext>
                  </a:extLst>
                </a:gridCol>
                <a:gridCol w="3671888">
                  <a:extLst>
                    <a:ext uri="{9D8B030D-6E8A-4147-A177-3AD203B41FA5}">
                      <a16:colId xmlns:a16="http://schemas.microsoft.com/office/drawing/2014/main" val="20001"/>
                    </a:ext>
                  </a:extLst>
                </a:gridCol>
              </a:tblGrid>
              <a:tr h="4048125">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DATA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BIN1 DB 35H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BIN2 DW 0AB48H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ASCBIN DB 24 DUP(00H)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DATA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STACK1 SEGMENT STACK</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DB 20H DUP(?)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STACK1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CODE SEGMENT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ASSUME CS:CODE</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ASSUME DS:DATA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  ASSUME SS:STACK1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BINASC PROC</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LOP: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MOV BX,AX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AND BX,01H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OR BX,30H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MOV [DI],BL</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INC DI</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ROR AX,1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LOOP LOP  </a:t>
                      </a:r>
                      <a:endParaRPr kumimoji="0" lang="en-US" altLang="zh-CN" sz="2200" b="0" i="0" u="none" strike="noStrike" cap="none" normalizeH="0" baseline="0" dirty="0" smtClean="0">
                        <a:ln>
                          <a:noFill/>
                        </a:ln>
                        <a:solidFill>
                          <a:schemeClr val="tx1"/>
                        </a:solidFill>
                        <a:effectLst/>
                        <a:latin typeface="隶书" pitchFamily="49" charset="-122"/>
                        <a:ea typeface="隶书" pitchFamily="49" charset="-122"/>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  RET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BINASC ENDP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MAIN PROC FAR</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START: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PUSH DS;</a:t>
                      </a: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标准程序头</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zh-CN" altLang="en-US"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MOV AX,0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PUSH 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AX,DATA</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AL,BIN1</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AH,0</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DI,OFFSET ASCBIN</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CX,08H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CALL BINASC</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AX,BIN2</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MOV CX,0010H</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200" b="0" i="0" u="none" strike="noStrike" cap="none" normalizeH="0" baseline="0" dirty="0" smtClean="0">
                          <a:ln>
                            <a:noFill/>
                          </a:ln>
                          <a:solidFill>
                            <a:srgbClr val="0000FF"/>
                          </a:solidFill>
                          <a:effectLst/>
                          <a:latin typeface="隶书" pitchFamily="49" charset="-122"/>
                          <a:ea typeface="隶书" pitchFamily="49" charset="-122"/>
                        </a:rPr>
                        <a:t>CALL BINASC</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RET</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000066"/>
                          </a:solidFill>
                          <a:effectLst/>
                          <a:latin typeface="隶书" pitchFamily="49" charset="-122"/>
                          <a:ea typeface="隶书" pitchFamily="49" charset="-122"/>
                        </a:rPr>
                        <a:t>MAIN ENDP</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rgbClr val="CC3300"/>
                          </a:solidFill>
                          <a:effectLst/>
                          <a:latin typeface="隶书" pitchFamily="49" charset="-122"/>
                          <a:ea typeface="隶书" pitchFamily="49" charset="-122"/>
                        </a:rPr>
                        <a:t>CODE ENDS</a:t>
                      </a:r>
                    </a:p>
                    <a:p>
                      <a:pPr marL="0" marR="0" lvl="0" indent="0" algn="l" defTabSz="914400" rtl="0" eaLnBrk="1" fontAlgn="base" latinLnBrk="0" hangingPunct="1">
                        <a:lnSpc>
                          <a:spcPct val="80000"/>
                        </a:lnSpc>
                        <a:spcBef>
                          <a:spcPct val="0"/>
                        </a:spcBef>
                        <a:spcAft>
                          <a:spcPct val="0"/>
                        </a:spcAft>
                        <a:buClr>
                          <a:schemeClr val="tx2"/>
                        </a:buClr>
                        <a:buSzTx/>
                        <a:buFontTx/>
                        <a:buNone/>
                        <a:tabLst/>
                      </a:pPr>
                      <a:r>
                        <a:rPr kumimoji="0" lang="en-US" altLang="zh-CN" sz="2200" b="0" i="0" u="none" strike="noStrike" cap="none" normalizeH="0" baseline="0" dirty="0" smtClean="0">
                          <a:ln>
                            <a:noFill/>
                          </a:ln>
                          <a:solidFill>
                            <a:schemeClr val="tx1"/>
                          </a:solidFill>
                          <a:effectLst/>
                          <a:latin typeface="隶书" pitchFamily="49" charset="-122"/>
                          <a:ea typeface="隶书" pitchFamily="49" charset="-122"/>
                        </a:rPr>
                        <a:t>  END START</a:t>
                      </a:r>
                      <a:endParaRPr kumimoji="0" lang="en-US" altLang="zh-CN" sz="22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12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591300" y="642950"/>
            <a:ext cx="2552700" cy="4572000"/>
          </a:xfrm>
          <a:prstGeom prst="rect">
            <a:avLst/>
          </a:prstGeom>
          <a:noFill/>
          <a:ln w="9525">
            <a:noFill/>
            <a:miter lim="800000"/>
            <a:headEnd/>
            <a:tailEnd/>
          </a:ln>
          <a:effectLst/>
        </p:spPr>
      </p:pic>
    </p:spTree>
  </p:cSld>
  <p:clrMapOvr>
    <a:masterClrMapping/>
  </p:clrMapOvr>
  <p:transition spd="slow">
    <p:randomBar dir="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23850" y="188913"/>
            <a:ext cx="8424863" cy="1025525"/>
          </a:xfrm>
          <a:prstGeom prst="rect">
            <a:avLst/>
          </a:prstGeom>
          <a:noFill/>
          <a:ln w="9525" algn="ctr">
            <a:noFill/>
            <a:miter lim="800000"/>
            <a:headEnd/>
            <a:tailEnd/>
          </a:ln>
        </p:spPr>
        <p:txBody>
          <a:bodyPr>
            <a:spAutoFit/>
          </a:bodyPr>
          <a:lstStyle/>
          <a:p>
            <a:pPr>
              <a:lnSpc>
                <a:spcPct val="85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，要求同例题</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，但采用堆栈的方法传递参数。主程序将子程序中需要的入口参数压栈，子程序将所需要的参数从栈区中弹出，转换</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位二进制数。</a:t>
            </a:r>
          </a:p>
        </p:txBody>
      </p:sp>
      <p:graphicFrame>
        <p:nvGraphicFramePr>
          <p:cNvPr id="483399" name="Group 71"/>
          <p:cNvGraphicFramePr>
            <a:graphicFrameLocks noGrp="1"/>
          </p:cNvGraphicFramePr>
          <p:nvPr/>
        </p:nvGraphicFramePr>
        <p:xfrm>
          <a:off x="250825" y="1268413"/>
          <a:ext cx="8569325" cy="5303859"/>
        </p:xfrm>
        <a:graphic>
          <a:graphicData uri="http://schemas.openxmlformats.org/drawingml/2006/table">
            <a:tbl>
              <a:tblPr/>
              <a:tblGrid>
                <a:gridCol w="3025775">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gridCol w="2232025">
                  <a:extLst>
                    <a:ext uri="{9D8B030D-6E8A-4147-A177-3AD203B41FA5}">
                      <a16:colId xmlns:a16="http://schemas.microsoft.com/office/drawing/2014/main" val="20002"/>
                    </a:ext>
                  </a:extLst>
                </a:gridCol>
              </a:tblGrid>
              <a:tr h="5303859">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DATA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ORG 10H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BIN1 DB 35H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BIN2 DW 0AB48H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ASCBUF DB 24 DUP(00H)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DATA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DATA1 SEGMENT STACK</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ORG 10H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  DB 32 DUP(OFFH)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DATA1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66"/>
                          </a:solidFill>
                          <a:effectLst/>
                          <a:latin typeface="隶书" pitchFamily="49" charset="-122"/>
                          <a:ea typeface="隶书" pitchFamily="49" charset="-122"/>
                        </a:rPr>
                        <a:t>CODE SEGMENT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66"/>
                          </a:solidFill>
                          <a:effectLst/>
                          <a:latin typeface="隶书" pitchFamily="49" charset="-122"/>
                          <a:ea typeface="隶书" pitchFamily="49" charset="-122"/>
                        </a:rPr>
                        <a:t>ASSUME CS:CODE</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CC3300"/>
                          </a:solidFill>
                          <a:effectLst/>
                          <a:latin typeface="隶书" pitchFamily="49" charset="-122"/>
                          <a:ea typeface="隶书" pitchFamily="49" charset="-122"/>
                        </a:rPr>
                        <a:t>ASSUME SS:DATA1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ASSUME DS:DATA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START:</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AX,DATA</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AL,BIN1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PUSH 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DI,ASCBUF</a:t>
                      </a: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PUSH DI </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CALL BINASC</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AX,BIN2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PUSH 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DI,OFFSET(ASCBUF+8)</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PUSH DI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CALL BINASC</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AX,BIN2</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AL,AH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PUSH 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LEA DI,ASCBUF+16</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PUSH DI</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CALL BINASC</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BINASC PROC</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POP DX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POP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POP AX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CX,8</a:t>
                      </a:r>
                    </a:p>
                  </a:txBody>
                  <a:tcPr horzOverflow="overflow">
                    <a:lnL>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LOP: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AH,AL</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a:t>
                      </a: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AND AH,01H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OR AH,30H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MOV [BX],AH</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INC BX</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ROR AL,1</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LOOP LOP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SUB SP,6</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  RET 4</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FF"/>
                          </a:solidFill>
                          <a:effectLst/>
                          <a:latin typeface="隶书" pitchFamily="49" charset="-122"/>
                          <a:ea typeface="隶书" pitchFamily="49" charset="-122"/>
                        </a:rPr>
                        <a:t>BINASC ENDP</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rgbClr val="000066"/>
                          </a:solidFill>
                          <a:effectLst/>
                          <a:latin typeface="隶书" pitchFamily="49" charset="-122"/>
                          <a:ea typeface="隶书" pitchFamily="49" charset="-122"/>
                        </a:rPr>
                        <a:t>CODE ENDS</a:t>
                      </a:r>
                    </a:p>
                    <a:p>
                      <a:pPr marL="0" marR="0" lvl="0" indent="0" algn="l" defTabSz="914400" rtl="0" eaLnBrk="1" fontAlgn="base" latinLnBrk="0" hangingPunct="1">
                        <a:lnSpc>
                          <a:spcPct val="85000"/>
                        </a:lnSpc>
                        <a:spcBef>
                          <a:spcPct val="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  END START</a:t>
                      </a: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468313" y="404813"/>
            <a:ext cx="7993062" cy="4448175"/>
          </a:xfrm>
          <a:prstGeom prst="rect">
            <a:avLst/>
          </a:prstGeom>
          <a:noFill/>
          <a:ln w="9525" algn="ctr">
            <a:noFill/>
            <a:miter lim="800000"/>
            <a:headEnd/>
            <a:tailEnd/>
          </a:ln>
        </p:spPr>
        <p:txBody>
          <a:bodyPr>
            <a:spAutoFit/>
          </a:bodyPr>
          <a:lstStyle/>
          <a:p>
            <a:pPr>
              <a:lnSpc>
                <a:spcPct val="85000"/>
              </a:lnSpc>
            </a:pPr>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、求自然数</a:t>
            </a:r>
            <a:r>
              <a:rPr lang="en-US" altLang="zh-CN" sz="2400" dirty="0">
                <a:latin typeface="隶书" pitchFamily="49" charset="-122"/>
                <a:ea typeface="隶书" pitchFamily="49" charset="-122"/>
              </a:rPr>
              <a:t>N(N&gt;=1)</a:t>
            </a:r>
            <a:r>
              <a:rPr lang="zh-CN" altLang="en-US" sz="2400" dirty="0">
                <a:latin typeface="隶书" pitchFamily="49" charset="-122"/>
                <a:ea typeface="隶书" pitchFamily="49" charset="-122"/>
              </a:rPr>
              <a:t>的阶乘。</a:t>
            </a:r>
          </a:p>
          <a:p>
            <a:pPr>
              <a:lnSpc>
                <a:spcPct val="85000"/>
              </a:lnSpc>
            </a:pPr>
            <a:r>
              <a:rPr lang="zh-CN" altLang="en-US" sz="2400" dirty="0">
                <a:solidFill>
                  <a:srgbClr val="CC3300"/>
                </a:solidFill>
                <a:latin typeface="隶书" pitchFamily="49" charset="-122"/>
                <a:ea typeface="隶书" pitchFamily="49" charset="-122"/>
              </a:rPr>
              <a:t>分析</a:t>
            </a:r>
            <a:r>
              <a:rPr lang="zh-CN" altLang="en-US" sz="2400" dirty="0">
                <a:latin typeface="隶书" pitchFamily="49" charset="-122"/>
                <a:ea typeface="隶书" pitchFamily="49" charset="-122"/>
              </a:rPr>
              <a:t>：求自然数</a:t>
            </a:r>
            <a:r>
              <a:rPr lang="en-US" altLang="zh-CN" sz="2400" dirty="0">
                <a:latin typeface="隶书" pitchFamily="49" charset="-122"/>
                <a:ea typeface="隶书" pitchFamily="49" charset="-122"/>
              </a:rPr>
              <a:t>N</a:t>
            </a:r>
            <a:r>
              <a:rPr lang="zh-CN" altLang="en-US" sz="2400" dirty="0">
                <a:latin typeface="隶书" pitchFamily="49" charset="-122"/>
                <a:ea typeface="隶书" pitchFamily="49" charset="-122"/>
              </a:rPr>
              <a:t>的阶乘的递归公式如下：</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N</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1 (N</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1)</a:t>
            </a:r>
          </a:p>
          <a:p>
            <a:pPr>
              <a:lnSpc>
                <a:spcPct val="85000"/>
              </a:lnSpc>
            </a:pPr>
            <a:r>
              <a:rPr lang="en-US" altLang="zh-CN" sz="2400" dirty="0">
                <a:latin typeface="隶书" pitchFamily="49" charset="-122"/>
                <a:ea typeface="隶书" pitchFamily="49" charset="-122"/>
              </a:rPr>
              <a:t>    N</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N*(N-1)! (N&gt;1)</a:t>
            </a:r>
          </a:p>
          <a:p>
            <a:pPr>
              <a:lnSpc>
                <a:spcPct val="85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计算</a:t>
            </a:r>
            <a:r>
              <a:rPr lang="en-US" altLang="zh-CN" sz="2400" dirty="0">
                <a:latin typeface="隶书" pitchFamily="49" charset="-122"/>
                <a:ea typeface="隶书" pitchFamily="49" charset="-122"/>
              </a:rPr>
              <a:t>N!</a:t>
            </a:r>
            <a:r>
              <a:rPr lang="zh-CN" altLang="en-US" sz="2400" dirty="0">
                <a:latin typeface="隶书" pitchFamily="49" charset="-122"/>
                <a:ea typeface="隶书" pitchFamily="49" charset="-122"/>
              </a:rPr>
              <a:t>用子程序实现，而</a:t>
            </a:r>
            <a:r>
              <a:rPr lang="en-US" altLang="zh-CN" sz="2400" dirty="0">
                <a:latin typeface="隶书" pitchFamily="49" charset="-122"/>
                <a:ea typeface="隶书" pitchFamily="49" charset="-122"/>
              </a:rPr>
              <a:t>N!=N*(N-1)!</a:t>
            </a:r>
            <a:r>
              <a:rPr lang="zh-CN" altLang="en-US" sz="2400" dirty="0">
                <a:latin typeface="隶书" pitchFamily="49" charset="-122"/>
                <a:ea typeface="隶书" pitchFamily="49" charset="-122"/>
              </a:rPr>
              <a:t>。所以为了计算</a:t>
            </a:r>
            <a:r>
              <a:rPr lang="en-US" altLang="zh-CN" sz="2400" dirty="0">
                <a:latin typeface="隶书" pitchFamily="49" charset="-122"/>
                <a:ea typeface="隶书" pitchFamily="49" charset="-122"/>
              </a:rPr>
              <a:t>(N-1)!</a:t>
            </a:r>
            <a:r>
              <a:rPr lang="zh-CN" altLang="en-US" sz="2400" dirty="0">
                <a:latin typeface="隶书" pitchFamily="49" charset="-122"/>
                <a:ea typeface="隶书" pitchFamily="49" charset="-122"/>
              </a:rPr>
              <a:t>需递归调</a:t>
            </a:r>
            <a:r>
              <a:rPr lang="en-US" altLang="zh-CN" sz="2400" dirty="0">
                <a:latin typeface="隶书" pitchFamily="49" charset="-122"/>
                <a:ea typeface="隶书" pitchFamily="49" charset="-122"/>
              </a:rPr>
              <a:t>N!</a:t>
            </a:r>
            <a:r>
              <a:rPr lang="zh-CN" altLang="en-US" sz="2400" dirty="0">
                <a:latin typeface="隶书" pitchFamily="49" charset="-122"/>
                <a:ea typeface="隶书" pitchFamily="49" charset="-122"/>
              </a:rPr>
              <a:t>子程序，但是此时的参数不同，即在子程序中调用自己，这称做子程序递归。</a:t>
            </a:r>
          </a:p>
          <a:p>
            <a:pPr>
              <a:lnSpc>
                <a:spcPct val="85000"/>
              </a:lnSpc>
            </a:pPr>
            <a:r>
              <a:rPr lang="zh-CN" altLang="en-US" sz="2400" dirty="0">
                <a:latin typeface="隶书" pitchFamily="49" charset="-122"/>
                <a:ea typeface="隶书" pitchFamily="49" charset="-122"/>
              </a:rPr>
              <a:t>    值得注意的是</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递归子程序的设计必须保证每次调用时都不破坏以前调用时所用的参数和中间结果，为保证每次调用都能正确无误，一般把每次调用的参数、有关寄存器的内容以及中间结果入栈保存。递归子程序中还必须包括基数的设置。当调用参数达到基数时</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比如</a:t>
            </a:r>
            <a:r>
              <a:rPr lang="en-US" altLang="zh-CN" sz="2400" dirty="0">
                <a:latin typeface="隶书" pitchFamily="49" charset="-122"/>
                <a:ea typeface="隶书" pitchFamily="49" charset="-122"/>
              </a:rPr>
              <a:t>N</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0)</a:t>
            </a:r>
            <a:r>
              <a:rPr lang="zh-CN" altLang="en-US" sz="2400" dirty="0">
                <a:latin typeface="隶书" pitchFamily="49" charset="-122"/>
                <a:ea typeface="隶书" pitchFamily="49" charset="-122"/>
              </a:rPr>
              <a:t>，必须有一条条件转移指令实现嵌套退出，保证能按反向次序退出并计算</a:t>
            </a:r>
            <a:r>
              <a:rPr lang="en-US" altLang="zh-CN" sz="2400" dirty="0">
                <a:latin typeface="隶书" pitchFamily="49" charset="-122"/>
                <a:ea typeface="隶书" pitchFamily="49" charset="-122"/>
              </a:rPr>
              <a:t>N!</a:t>
            </a:r>
            <a:r>
              <a:rPr lang="zh-CN" altLang="en-US" sz="2400" dirty="0">
                <a:latin typeface="隶书" pitchFamily="49" charset="-122"/>
                <a:ea typeface="隶书" pitchFamily="49" charset="-122"/>
              </a:rPr>
              <a:t>后返回主程序。</a:t>
            </a: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ELEGANT">
  <a:themeElements>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fontScheme name="ELEGAN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ELEGANT 1">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
      <a:clrScheme name="ELEGANT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ELEGANT</Template>
  <TotalTime>23446</TotalTime>
  <Words>16224</Words>
  <Application>Microsoft Office PowerPoint</Application>
  <PresentationFormat>全屏显示(4:3)</PresentationFormat>
  <Paragraphs>2235</Paragraphs>
  <Slides>125</Slides>
  <Notes>6</Notes>
  <HiddenSlides>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125</vt:i4>
      </vt:variant>
    </vt:vector>
  </HeadingPairs>
  <TitlesOfParts>
    <vt:vector size="133" baseType="lpstr">
      <vt:lpstr>Arial Unicode MS</vt:lpstr>
      <vt:lpstr>楷体_GB2312</vt:lpstr>
      <vt:lpstr>隶书</vt:lpstr>
      <vt:lpstr>宋体</vt:lpstr>
      <vt:lpstr>Arial</vt:lpstr>
      <vt:lpstr>Times New Roman</vt:lpstr>
      <vt:lpstr>Wingdings</vt:lpstr>
      <vt:lpstr>ELEGANT</vt:lpstr>
      <vt:lpstr>汇编语言程序设计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邓军</dc:creator>
  <cp:lastModifiedBy>邓 军</cp:lastModifiedBy>
  <cp:revision>677</cp:revision>
  <dcterms:created xsi:type="dcterms:W3CDTF">2005-10-06T08:17:37Z</dcterms:created>
  <dcterms:modified xsi:type="dcterms:W3CDTF">2019-04-11T13:53:19Z</dcterms:modified>
</cp:coreProperties>
</file>