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notesMasterIdLst>
    <p:notesMasterId r:id="rId64"/>
  </p:notesMasterIdLst>
  <p:sldIdLst>
    <p:sldId id="259" r:id="rId2"/>
    <p:sldId id="261" r:id="rId3"/>
    <p:sldId id="262" r:id="rId4"/>
    <p:sldId id="263" r:id="rId5"/>
    <p:sldId id="274" r:id="rId6"/>
    <p:sldId id="275" r:id="rId7"/>
    <p:sldId id="323" r:id="rId8"/>
    <p:sldId id="276" r:id="rId9"/>
    <p:sldId id="324" r:id="rId10"/>
    <p:sldId id="277" r:id="rId11"/>
    <p:sldId id="278" r:id="rId12"/>
    <p:sldId id="279" r:id="rId13"/>
    <p:sldId id="280" r:id="rId14"/>
    <p:sldId id="264" r:id="rId15"/>
    <p:sldId id="265" r:id="rId16"/>
    <p:sldId id="266" r:id="rId17"/>
    <p:sldId id="267" r:id="rId18"/>
    <p:sldId id="268" r:id="rId19"/>
    <p:sldId id="269" r:id="rId20"/>
    <p:sldId id="270" r:id="rId21"/>
    <p:sldId id="271" r:id="rId22"/>
    <p:sldId id="272" r:id="rId23"/>
    <p:sldId id="281" r:id="rId24"/>
    <p:sldId id="282" r:id="rId25"/>
    <p:sldId id="283" r:id="rId26"/>
    <p:sldId id="284" r:id="rId27"/>
    <p:sldId id="285" r:id="rId28"/>
    <p:sldId id="286" r:id="rId29"/>
    <p:sldId id="287" r:id="rId30"/>
    <p:sldId id="325" r:id="rId31"/>
    <p:sldId id="291" r:id="rId32"/>
    <p:sldId id="292" r:id="rId33"/>
    <p:sldId id="293" r:id="rId34"/>
    <p:sldId id="294" r:id="rId35"/>
    <p:sldId id="295" r:id="rId36"/>
    <p:sldId id="296" r:id="rId37"/>
    <p:sldId id="297" r:id="rId38"/>
    <p:sldId id="298" r:id="rId39"/>
    <p:sldId id="299" r:id="rId40"/>
    <p:sldId id="273" r:id="rId41"/>
    <p:sldId id="300" r:id="rId42"/>
    <p:sldId id="301" r:id="rId43"/>
    <p:sldId id="302" r:id="rId44"/>
    <p:sldId id="303" r:id="rId45"/>
    <p:sldId id="304" r:id="rId46"/>
    <p:sldId id="305" r:id="rId47"/>
    <p:sldId id="306" r:id="rId48"/>
    <p:sldId id="307" r:id="rId49"/>
    <p:sldId id="309" r:id="rId50"/>
    <p:sldId id="310" r:id="rId51"/>
    <p:sldId id="311" r:id="rId52"/>
    <p:sldId id="312" r:id="rId53"/>
    <p:sldId id="313" r:id="rId54"/>
    <p:sldId id="314" r:id="rId55"/>
    <p:sldId id="315" r:id="rId56"/>
    <p:sldId id="308" r:id="rId57"/>
    <p:sldId id="316" r:id="rId58"/>
    <p:sldId id="317" r:id="rId59"/>
    <p:sldId id="318" r:id="rId60"/>
    <p:sldId id="319" r:id="rId61"/>
    <p:sldId id="320" r:id="rId62"/>
    <p:sldId id="321" r:id="rId6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CCFF"/>
    <a:srgbClr val="FFFF99"/>
    <a:srgbClr val="FFFFFF"/>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08" autoAdjust="0"/>
    <p:restoredTop sz="90701" autoAdjust="0"/>
  </p:normalViewPr>
  <p:slideViewPr>
    <p:cSldViewPr>
      <p:cViewPr varScale="1">
        <p:scale>
          <a:sx n="62" d="100"/>
          <a:sy n="62" d="100"/>
        </p:scale>
        <p:origin x="151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endParaRPr lang="en-US" altLang="zh-CN"/>
          </a:p>
        </p:txBody>
      </p:sp>
      <p:sp>
        <p:nvSpPr>
          <p:cNvPr id="276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endParaRPr lang="en-US" altLang="zh-CN"/>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endParaRPr lang="en-US" altLang="zh-CN"/>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fld id="{F18A1DE0-ADA0-4915-AB55-B1A08DEC04B3}" type="slidenum">
              <a:rPr lang="en-US" altLang="zh-CN"/>
              <a:pPr/>
              <a:t>‹#›</a:t>
            </a:fld>
            <a:endParaRPr lang="en-US" altLang="zh-CN"/>
          </a:p>
        </p:txBody>
      </p:sp>
    </p:spTree>
    <p:extLst>
      <p:ext uri="{BB962C8B-B14F-4D97-AF65-F5344CB8AC3E}">
        <p14:creationId xmlns:p14="http://schemas.microsoft.com/office/powerpoint/2010/main" val="315604548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Arial"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34AE65-366F-4A03-9D2E-9BDB4ADF033C}" type="slidenum">
              <a:rPr lang="en-US" altLang="zh-CN"/>
              <a:pPr/>
              <a:t>24</a:t>
            </a:fld>
            <a:endParaRPr lang="en-US" altLang="zh-CN"/>
          </a:p>
        </p:txBody>
      </p:sp>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p:txBody>
          <a:bodyPr/>
          <a:lstStyle/>
          <a:p>
            <a:r>
              <a:rPr lang="en-US" altLang="zh-CN"/>
              <a:t>SAMOS</a:t>
            </a:r>
            <a:r>
              <a:rPr lang="zh-CN" altLang="en-US"/>
              <a:t>：叠栅雪崩注入</a:t>
            </a:r>
            <a:r>
              <a:rPr lang="en-US" altLang="zh-CN"/>
              <a:t>MOS</a:t>
            </a:r>
          </a:p>
          <a:p>
            <a:r>
              <a:rPr lang="en-US" altLang="zh-CN"/>
              <a:t>FAMOS</a:t>
            </a:r>
            <a:r>
              <a:rPr lang="zh-CN" altLang="en-US"/>
              <a:t>：浮栅雪崩注入</a:t>
            </a:r>
            <a:r>
              <a:rPr lang="en-US" altLang="zh-CN"/>
              <a:t>MOS</a:t>
            </a:r>
          </a:p>
        </p:txBody>
      </p:sp>
    </p:spTree>
    <p:extLst>
      <p:ext uri="{BB962C8B-B14F-4D97-AF65-F5344CB8AC3E}">
        <p14:creationId xmlns:p14="http://schemas.microsoft.com/office/powerpoint/2010/main" val="2572875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172034" name="Group 2"/>
          <p:cNvGrpSpPr>
            <a:grpSpLocks/>
          </p:cNvGrpSpPr>
          <p:nvPr/>
        </p:nvGrpSpPr>
        <p:grpSpPr bwMode="auto">
          <a:xfrm>
            <a:off x="0" y="0"/>
            <a:ext cx="8478838" cy="6173788"/>
            <a:chOff x="0" y="0"/>
            <a:chExt cx="5341" cy="3889"/>
          </a:xfrm>
        </p:grpSpPr>
        <p:sp>
          <p:nvSpPr>
            <p:cNvPr id="172035" name="Freeform 3"/>
            <p:cNvSpPr>
              <a:spLocks/>
            </p:cNvSpPr>
            <p:nvPr/>
          </p:nvSpPr>
          <p:spPr bwMode="ltGray">
            <a:xfrm>
              <a:off x="0" y="0"/>
              <a:ext cx="3863" cy="3889"/>
            </a:xfrm>
            <a:custGeom>
              <a:avLst/>
              <a:gdLst/>
              <a:ahLst/>
              <a:cxnLst>
                <a:cxn ang="0">
                  <a:pos x="3862" y="3418"/>
                </a:cxn>
                <a:cxn ang="0">
                  <a:pos x="457" y="0"/>
                </a:cxn>
                <a:cxn ang="0">
                  <a:pos x="0" y="0"/>
                </a:cxn>
                <a:cxn ang="0">
                  <a:pos x="0" y="481"/>
                </a:cxn>
                <a:cxn ang="0">
                  <a:pos x="3394" y="3888"/>
                </a:cxn>
                <a:cxn ang="0">
                  <a:pos x="3862" y="3418"/>
                </a:cxn>
              </a:cxnLst>
              <a:rect l="0" t="0" r="r" b="b"/>
              <a:pathLst>
                <a:path w="3863" h="3889">
                  <a:moveTo>
                    <a:pt x="3862" y="3418"/>
                  </a:moveTo>
                  <a:lnTo>
                    <a:pt x="457" y="0"/>
                  </a:lnTo>
                  <a:lnTo>
                    <a:pt x="0" y="0"/>
                  </a:lnTo>
                  <a:lnTo>
                    <a:pt x="0" y="481"/>
                  </a:lnTo>
                  <a:lnTo>
                    <a:pt x="3394" y="3888"/>
                  </a:lnTo>
                  <a:lnTo>
                    <a:pt x="3862" y="3418"/>
                  </a:lnTo>
                </a:path>
              </a:pathLst>
            </a:custGeom>
            <a:solidFill>
              <a:schemeClr val="bg1">
                <a:alpha val="50000"/>
              </a:schemeClr>
            </a:solidFill>
            <a:ln w="9525" cap="rnd">
              <a:noFill/>
              <a:round/>
              <a:headEnd/>
              <a:tailEnd/>
            </a:ln>
            <a:effectLst/>
          </p:spPr>
          <p:txBody>
            <a:bodyPr/>
            <a:lstStyle/>
            <a:p>
              <a:endParaRPr lang="zh-CN" altLang="en-US"/>
            </a:p>
          </p:txBody>
        </p:sp>
        <p:sp>
          <p:nvSpPr>
            <p:cNvPr id="172036" name="Freeform 4"/>
            <p:cNvSpPr>
              <a:spLocks/>
            </p:cNvSpPr>
            <p:nvPr/>
          </p:nvSpPr>
          <p:spPr bwMode="ltGray">
            <a:xfrm>
              <a:off x="860" y="0"/>
              <a:ext cx="3394" cy="3223"/>
            </a:xfrm>
            <a:custGeom>
              <a:avLst/>
              <a:gdLst/>
              <a:ahLst/>
              <a:cxnLst>
                <a:cxn ang="0">
                  <a:pos x="370" y="0"/>
                </a:cxn>
                <a:cxn ang="0">
                  <a:pos x="3393" y="3036"/>
                </a:cxn>
                <a:cxn ang="0">
                  <a:pos x="3208" y="3222"/>
                </a:cxn>
                <a:cxn ang="0">
                  <a:pos x="0" y="0"/>
                </a:cxn>
                <a:cxn ang="0">
                  <a:pos x="370" y="0"/>
                </a:cxn>
              </a:cxnLst>
              <a:rect l="0" t="0" r="r" b="b"/>
              <a:pathLst>
                <a:path w="3394" h="3223">
                  <a:moveTo>
                    <a:pt x="370" y="0"/>
                  </a:moveTo>
                  <a:lnTo>
                    <a:pt x="3393" y="3036"/>
                  </a:lnTo>
                  <a:lnTo>
                    <a:pt x="3208" y="3222"/>
                  </a:lnTo>
                  <a:lnTo>
                    <a:pt x="0" y="0"/>
                  </a:lnTo>
                  <a:lnTo>
                    <a:pt x="370" y="0"/>
                  </a:lnTo>
                </a:path>
              </a:pathLst>
            </a:custGeom>
            <a:solidFill>
              <a:schemeClr val="bg1">
                <a:alpha val="50000"/>
              </a:schemeClr>
            </a:solidFill>
            <a:ln w="9525" cap="rnd">
              <a:noFill/>
              <a:round/>
              <a:headEnd/>
              <a:tailEnd/>
            </a:ln>
            <a:effectLst/>
          </p:spPr>
          <p:txBody>
            <a:bodyPr/>
            <a:lstStyle/>
            <a:p>
              <a:endParaRPr lang="zh-CN" altLang="en-US"/>
            </a:p>
          </p:txBody>
        </p:sp>
        <p:sp>
          <p:nvSpPr>
            <p:cNvPr id="172037" name="Freeform 5"/>
            <p:cNvSpPr>
              <a:spLocks/>
            </p:cNvSpPr>
            <p:nvPr/>
          </p:nvSpPr>
          <p:spPr bwMode="ltGray">
            <a:xfrm>
              <a:off x="2187" y="0"/>
              <a:ext cx="2859" cy="2556"/>
            </a:xfrm>
            <a:custGeom>
              <a:avLst/>
              <a:gdLst/>
              <a:ahLst/>
              <a:cxnLst>
                <a:cxn ang="0">
                  <a:pos x="630" y="0"/>
                </a:cxn>
                <a:cxn ang="0">
                  <a:pos x="2858" y="2238"/>
                </a:cxn>
                <a:cxn ang="0">
                  <a:pos x="2543" y="2555"/>
                </a:cxn>
                <a:cxn ang="0">
                  <a:pos x="0" y="0"/>
                </a:cxn>
                <a:cxn ang="0">
                  <a:pos x="630" y="0"/>
                </a:cxn>
              </a:cxnLst>
              <a:rect l="0" t="0" r="r" b="b"/>
              <a:pathLst>
                <a:path w="2859" h="2556">
                  <a:moveTo>
                    <a:pt x="630" y="0"/>
                  </a:moveTo>
                  <a:lnTo>
                    <a:pt x="2858" y="2238"/>
                  </a:lnTo>
                  <a:lnTo>
                    <a:pt x="2543" y="2555"/>
                  </a:lnTo>
                  <a:lnTo>
                    <a:pt x="0" y="0"/>
                  </a:lnTo>
                  <a:lnTo>
                    <a:pt x="630" y="0"/>
                  </a:lnTo>
                </a:path>
              </a:pathLst>
            </a:custGeom>
            <a:solidFill>
              <a:schemeClr val="bg1">
                <a:alpha val="50000"/>
              </a:schemeClr>
            </a:solidFill>
            <a:ln w="9525" cap="rnd">
              <a:noFill/>
              <a:round/>
              <a:headEnd/>
              <a:tailEnd/>
            </a:ln>
            <a:effectLst/>
          </p:spPr>
          <p:txBody>
            <a:bodyPr/>
            <a:lstStyle/>
            <a:p>
              <a:endParaRPr lang="zh-CN" altLang="en-US"/>
            </a:p>
          </p:txBody>
        </p:sp>
        <p:sp>
          <p:nvSpPr>
            <p:cNvPr id="172038" name="Freeform 6"/>
            <p:cNvSpPr>
              <a:spLocks/>
            </p:cNvSpPr>
            <p:nvPr/>
          </p:nvSpPr>
          <p:spPr bwMode="ltGray">
            <a:xfrm>
              <a:off x="3055" y="0"/>
              <a:ext cx="2286" cy="2121"/>
            </a:xfrm>
            <a:custGeom>
              <a:avLst/>
              <a:gdLst/>
              <a:ahLst/>
              <a:cxnLst>
                <a:cxn ang="0">
                  <a:pos x="0" y="0"/>
                </a:cxn>
                <a:cxn ang="0">
                  <a:pos x="2111" y="2120"/>
                </a:cxn>
                <a:cxn ang="0">
                  <a:pos x="2285" y="1945"/>
                </a:cxn>
                <a:cxn ang="0">
                  <a:pos x="348" y="0"/>
                </a:cxn>
                <a:cxn ang="0">
                  <a:pos x="0" y="0"/>
                </a:cxn>
              </a:cxnLst>
              <a:rect l="0" t="0" r="r" b="b"/>
              <a:pathLst>
                <a:path w="2286" h="2121">
                  <a:moveTo>
                    <a:pt x="0" y="0"/>
                  </a:moveTo>
                  <a:lnTo>
                    <a:pt x="2111" y="2120"/>
                  </a:lnTo>
                  <a:lnTo>
                    <a:pt x="2285" y="1945"/>
                  </a:lnTo>
                  <a:lnTo>
                    <a:pt x="348" y="0"/>
                  </a:lnTo>
                  <a:lnTo>
                    <a:pt x="0" y="0"/>
                  </a:lnTo>
                </a:path>
              </a:pathLst>
            </a:custGeom>
            <a:solidFill>
              <a:schemeClr val="bg1">
                <a:alpha val="50000"/>
              </a:schemeClr>
            </a:solidFill>
            <a:ln w="9525" cap="rnd">
              <a:noFill/>
              <a:round/>
              <a:headEnd/>
              <a:tailEnd/>
            </a:ln>
            <a:effectLst/>
          </p:spPr>
          <p:txBody>
            <a:bodyPr/>
            <a:lstStyle/>
            <a:p>
              <a:endParaRPr lang="zh-CN" altLang="en-US"/>
            </a:p>
          </p:txBody>
        </p:sp>
      </p:grpSp>
      <p:sp>
        <p:nvSpPr>
          <p:cNvPr id="172039" name="Rectangle 7"/>
          <p:cNvSpPr>
            <a:spLocks noGrp="1" noChangeArrowheads="1"/>
          </p:cNvSpPr>
          <p:nvPr>
            <p:ph type="ctrTitle" sz="quarter"/>
          </p:nvPr>
        </p:nvSpPr>
        <p:spPr>
          <a:xfrm>
            <a:off x="685800" y="1143000"/>
            <a:ext cx="7772400" cy="1143000"/>
          </a:xfrm>
        </p:spPr>
        <p:txBody>
          <a:bodyPr/>
          <a:lstStyle>
            <a:lvl1pPr>
              <a:defRPr/>
            </a:lvl1pPr>
          </a:lstStyle>
          <a:p>
            <a:r>
              <a:rPr lang="zh-CN" altLang="en-US"/>
              <a:t>单击此处编辑母版标题样式</a:t>
            </a:r>
          </a:p>
        </p:txBody>
      </p:sp>
      <p:sp>
        <p:nvSpPr>
          <p:cNvPr id="172040" name="Rectangle 8"/>
          <p:cNvSpPr>
            <a:spLocks noGrp="1" noChangeArrowheads="1"/>
          </p:cNvSpPr>
          <p:nvPr>
            <p:ph type="subTitle" sz="quarter" idx="1"/>
          </p:nvPr>
        </p:nvSpPr>
        <p:spPr>
          <a:xfrm>
            <a:off x="1371600" y="2819400"/>
            <a:ext cx="6400800" cy="1752600"/>
          </a:xfrm>
        </p:spPr>
        <p:txBody>
          <a:bodyPr/>
          <a:lstStyle>
            <a:lvl1pPr marL="0" indent="0" algn="ctr">
              <a:buFontTx/>
              <a:buNone/>
              <a:defRPr/>
            </a:lvl1pPr>
          </a:lstStyle>
          <a:p>
            <a:r>
              <a:rPr lang="zh-CN" altLang="en-US"/>
              <a:t>单击此处编辑母版副标题样式</a:t>
            </a:r>
          </a:p>
        </p:txBody>
      </p:sp>
      <p:sp>
        <p:nvSpPr>
          <p:cNvPr id="172041" name="Rectangle 9"/>
          <p:cNvSpPr>
            <a:spLocks noGrp="1" noChangeArrowheads="1"/>
          </p:cNvSpPr>
          <p:nvPr>
            <p:ph type="dt" sz="quarter" idx="2"/>
          </p:nvPr>
        </p:nvSpPr>
        <p:spPr/>
        <p:txBody>
          <a:bodyPr/>
          <a:lstStyle>
            <a:lvl1pPr>
              <a:defRPr/>
            </a:lvl1pPr>
          </a:lstStyle>
          <a:p>
            <a:endParaRPr lang="en-US" altLang="zh-CN"/>
          </a:p>
        </p:txBody>
      </p:sp>
      <p:sp>
        <p:nvSpPr>
          <p:cNvPr id="172042" name="Rectangle 10"/>
          <p:cNvSpPr>
            <a:spLocks noGrp="1" noChangeArrowheads="1"/>
          </p:cNvSpPr>
          <p:nvPr>
            <p:ph type="ftr" sz="quarter" idx="3"/>
          </p:nvPr>
        </p:nvSpPr>
        <p:spPr/>
        <p:txBody>
          <a:bodyPr/>
          <a:lstStyle>
            <a:lvl1pPr>
              <a:defRPr/>
            </a:lvl1pPr>
          </a:lstStyle>
          <a:p>
            <a:endParaRPr lang="en-US" altLang="zh-CN"/>
          </a:p>
        </p:txBody>
      </p:sp>
      <p:sp>
        <p:nvSpPr>
          <p:cNvPr id="172043" name="Rectangle 11"/>
          <p:cNvSpPr>
            <a:spLocks noGrp="1" noChangeArrowheads="1"/>
          </p:cNvSpPr>
          <p:nvPr>
            <p:ph type="sldNum" sz="quarter" idx="4"/>
          </p:nvPr>
        </p:nvSpPr>
        <p:spPr/>
        <p:txBody>
          <a:bodyPr/>
          <a:lstStyle>
            <a:lvl1pPr>
              <a:defRPr/>
            </a:lvl1pPr>
          </a:lstStyle>
          <a:p>
            <a:fld id="{36984AB2-B55A-4D8D-A880-847C6D700445}" type="slidenum">
              <a:rPr lang="en-US" altLang="zh-CN"/>
              <a:pPr/>
              <a:t>‹#›</a:t>
            </a:fld>
            <a:endParaRPr lang="en-US" altLang="zh-CN"/>
          </a:p>
        </p:txBody>
      </p:sp>
    </p:spTree>
  </p:cSld>
  <p:clrMapOvr>
    <a:masterClrMapping/>
  </p:clrMapOvr>
  <p:transition spd="slow">
    <p:randomBar dir="ver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3FDE5721-599E-4515-9B93-E571AE19DFAA}" type="slidenum">
              <a:rPr lang="en-US" altLang="zh-CN"/>
              <a:pPr/>
              <a:t>‹#›</a:t>
            </a:fld>
            <a:endParaRPr lang="en-US" altLang="zh-CN"/>
          </a:p>
        </p:txBody>
      </p:sp>
      <p:sp>
        <p:nvSpPr>
          <p:cNvPr id="6" name="页脚占位符 5"/>
          <p:cNvSpPr>
            <a:spLocks noGrp="1"/>
          </p:cNvSpPr>
          <p:nvPr>
            <p:ph type="ftr" sz="quarter" idx="12"/>
          </p:nvPr>
        </p:nvSpPr>
        <p:spPr/>
        <p:txBody>
          <a:bodyPr/>
          <a:lstStyle>
            <a:lvl1pPr>
              <a:defRPr/>
            </a:lvl1pPr>
          </a:lstStyle>
          <a:p>
            <a:endParaRPr lang="en-US" altLang="zh-CN"/>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228600"/>
            <a:ext cx="1943100"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228600"/>
            <a:ext cx="56769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6881C630-D3B7-41E0-89F1-37D305151DB9}" type="slidenum">
              <a:rPr lang="en-US" altLang="zh-CN"/>
              <a:pPr/>
              <a:t>‹#›</a:t>
            </a:fld>
            <a:endParaRPr lang="en-US" altLang="zh-CN"/>
          </a:p>
        </p:txBody>
      </p:sp>
      <p:sp>
        <p:nvSpPr>
          <p:cNvPr id="6" name="页脚占位符 5"/>
          <p:cNvSpPr>
            <a:spLocks noGrp="1"/>
          </p:cNvSpPr>
          <p:nvPr>
            <p:ph type="ftr" sz="quarter" idx="12"/>
          </p:nvPr>
        </p:nvSpPr>
        <p:spPr/>
        <p:txBody>
          <a:bodyPr/>
          <a:lstStyle>
            <a:lvl1pPr>
              <a:defRPr/>
            </a:lvl1pPr>
          </a:lstStyle>
          <a:p>
            <a:endParaRPr lang="en-US" altLang="zh-CN"/>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CA41D296-7826-4BD1-AB25-3FC78533823D}" type="slidenum">
              <a:rPr lang="en-US" altLang="zh-CN"/>
              <a:pPr/>
              <a:t>‹#›</a:t>
            </a:fld>
            <a:endParaRPr lang="en-US" altLang="zh-CN"/>
          </a:p>
        </p:txBody>
      </p:sp>
      <p:sp>
        <p:nvSpPr>
          <p:cNvPr id="6" name="页脚占位符 5"/>
          <p:cNvSpPr>
            <a:spLocks noGrp="1"/>
          </p:cNvSpPr>
          <p:nvPr>
            <p:ph type="ftr" sz="quarter" idx="12"/>
          </p:nvPr>
        </p:nvSpPr>
        <p:spPr/>
        <p:txBody>
          <a:bodyPr/>
          <a:lstStyle>
            <a:lvl1pPr>
              <a:defRPr/>
            </a:lvl1pPr>
          </a:lstStyle>
          <a:p>
            <a:endParaRPr lang="en-US" altLang="zh-CN"/>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1F32CFEA-FC23-4AE0-88F5-461244E874C9}" type="slidenum">
              <a:rPr lang="en-US" altLang="zh-CN"/>
              <a:pPr/>
              <a:t>‹#›</a:t>
            </a:fld>
            <a:endParaRPr lang="en-US" altLang="zh-CN"/>
          </a:p>
        </p:txBody>
      </p:sp>
      <p:sp>
        <p:nvSpPr>
          <p:cNvPr id="6" name="页脚占位符 5"/>
          <p:cNvSpPr>
            <a:spLocks noGrp="1"/>
          </p:cNvSpPr>
          <p:nvPr>
            <p:ph type="ftr" sz="quarter" idx="12"/>
          </p:nvPr>
        </p:nvSpPr>
        <p:spPr/>
        <p:txBody>
          <a:bodyPr/>
          <a:lstStyle>
            <a:lvl1pPr>
              <a:defRPr/>
            </a:lvl1pPr>
          </a:lstStyle>
          <a:p>
            <a:endParaRPr lang="en-US" altLang="zh-CN"/>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88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B4B3B837-1786-4C8C-857D-D4932BA8A025}" type="slidenum">
              <a:rPr lang="en-US" altLang="zh-CN"/>
              <a:pPr/>
              <a:t>‹#›</a:t>
            </a:fld>
            <a:endParaRPr lang="en-US" altLang="zh-CN"/>
          </a:p>
        </p:txBody>
      </p:sp>
      <p:sp>
        <p:nvSpPr>
          <p:cNvPr id="7" name="页脚占位符 6"/>
          <p:cNvSpPr>
            <a:spLocks noGrp="1"/>
          </p:cNvSpPr>
          <p:nvPr>
            <p:ph type="ftr" sz="quarter" idx="12"/>
          </p:nvPr>
        </p:nvSpPr>
        <p:spPr/>
        <p:txBody>
          <a:bodyPr/>
          <a:lstStyle>
            <a:lvl1pPr>
              <a:defRPr/>
            </a:lvl1pPr>
          </a:lstStyle>
          <a:p>
            <a:endParaRPr lang="en-US" altLang="zh-CN"/>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灯片编号占位符 7"/>
          <p:cNvSpPr>
            <a:spLocks noGrp="1"/>
          </p:cNvSpPr>
          <p:nvPr>
            <p:ph type="sldNum" sz="quarter" idx="11"/>
          </p:nvPr>
        </p:nvSpPr>
        <p:spPr/>
        <p:txBody>
          <a:bodyPr/>
          <a:lstStyle>
            <a:lvl1pPr>
              <a:defRPr/>
            </a:lvl1pPr>
          </a:lstStyle>
          <a:p>
            <a:fld id="{EB53D722-FEEA-42F2-BD04-33713B46B662}" type="slidenum">
              <a:rPr lang="en-US" altLang="zh-CN"/>
              <a:pPr/>
              <a:t>‹#›</a:t>
            </a:fld>
            <a:endParaRPr lang="en-US" altLang="zh-CN"/>
          </a:p>
        </p:txBody>
      </p:sp>
      <p:sp>
        <p:nvSpPr>
          <p:cNvPr id="9" name="页脚占位符 8"/>
          <p:cNvSpPr>
            <a:spLocks noGrp="1"/>
          </p:cNvSpPr>
          <p:nvPr>
            <p:ph type="ftr" sz="quarter" idx="12"/>
          </p:nvPr>
        </p:nvSpPr>
        <p:spPr/>
        <p:txBody>
          <a:bodyPr/>
          <a:lstStyle>
            <a:lvl1pPr>
              <a:defRPr/>
            </a:lvl1pPr>
          </a:lstStyle>
          <a:p>
            <a:endParaRPr lang="en-US" altLang="zh-CN"/>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9A022AC1-C700-4330-8642-B922383517BF}" type="slidenum">
              <a:rPr lang="en-US" altLang="zh-CN"/>
              <a:pPr/>
              <a:t>‹#›</a:t>
            </a:fld>
            <a:endParaRPr lang="en-US" altLang="zh-CN"/>
          </a:p>
        </p:txBody>
      </p:sp>
      <p:sp>
        <p:nvSpPr>
          <p:cNvPr id="5" name="页脚占位符 4"/>
          <p:cNvSpPr>
            <a:spLocks noGrp="1"/>
          </p:cNvSpPr>
          <p:nvPr>
            <p:ph type="ftr" sz="quarter" idx="12"/>
          </p:nvPr>
        </p:nvSpPr>
        <p:spPr/>
        <p:txBody>
          <a:bodyPr/>
          <a:lstStyle>
            <a:lvl1pPr>
              <a:defRPr/>
            </a:lvl1pPr>
          </a:lstStyle>
          <a:p>
            <a:endParaRPr lang="en-US" altLang="zh-CN"/>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5F7F21CD-A894-44E7-B914-DF4F658D8395}" type="slidenum">
              <a:rPr lang="en-US" altLang="zh-CN"/>
              <a:pPr/>
              <a:t>‹#›</a:t>
            </a:fld>
            <a:endParaRPr lang="en-US" altLang="zh-CN"/>
          </a:p>
        </p:txBody>
      </p:sp>
      <p:sp>
        <p:nvSpPr>
          <p:cNvPr id="4" name="页脚占位符 3"/>
          <p:cNvSpPr>
            <a:spLocks noGrp="1"/>
          </p:cNvSpPr>
          <p:nvPr>
            <p:ph type="ftr" sz="quarter" idx="12"/>
          </p:nvPr>
        </p:nvSpPr>
        <p:spPr/>
        <p:txBody>
          <a:bodyPr/>
          <a:lstStyle>
            <a:lvl1pPr>
              <a:defRPr/>
            </a:lvl1pPr>
          </a:lstStyle>
          <a:p>
            <a:endParaRPr lang="en-US" altLang="zh-CN"/>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07DB7183-E87B-447E-950A-B38F834C18A7}" type="slidenum">
              <a:rPr lang="en-US" altLang="zh-CN"/>
              <a:pPr/>
              <a:t>‹#›</a:t>
            </a:fld>
            <a:endParaRPr lang="en-US" altLang="zh-CN"/>
          </a:p>
        </p:txBody>
      </p:sp>
      <p:sp>
        <p:nvSpPr>
          <p:cNvPr id="7" name="页脚占位符 6"/>
          <p:cNvSpPr>
            <a:spLocks noGrp="1"/>
          </p:cNvSpPr>
          <p:nvPr>
            <p:ph type="ftr" sz="quarter" idx="12"/>
          </p:nvPr>
        </p:nvSpPr>
        <p:spPr/>
        <p:txBody>
          <a:bodyPr/>
          <a:lstStyle>
            <a:lvl1pPr>
              <a:defRPr/>
            </a:lvl1pPr>
          </a:lstStyle>
          <a:p>
            <a:endParaRPr lang="en-US" altLang="zh-CN"/>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6536C5B6-1CA3-45ED-A2C0-4281EC88ECAD}" type="slidenum">
              <a:rPr lang="en-US" altLang="zh-CN"/>
              <a:pPr/>
              <a:t>‹#›</a:t>
            </a:fld>
            <a:endParaRPr lang="en-US" altLang="zh-CN"/>
          </a:p>
        </p:txBody>
      </p:sp>
      <p:sp>
        <p:nvSpPr>
          <p:cNvPr id="7" name="页脚占位符 6"/>
          <p:cNvSpPr>
            <a:spLocks noGrp="1"/>
          </p:cNvSpPr>
          <p:nvPr>
            <p:ph type="ftr" sz="quarter" idx="12"/>
          </p:nvPr>
        </p:nvSpPr>
        <p:spPr/>
        <p:txBody>
          <a:bodyPr/>
          <a:lstStyle>
            <a:lvl1pPr>
              <a:defRPr/>
            </a:lvl1pPr>
          </a:lstStyle>
          <a:p>
            <a:endParaRPr lang="en-US" altLang="zh-CN"/>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dkHorz">
          <a:fgClr>
            <a:schemeClr val="accent1"/>
          </a:fgClr>
          <a:bgClr>
            <a:schemeClr val="bg1"/>
          </a:bgClr>
        </a:pattFill>
        <a:effectLst/>
      </p:bgPr>
    </p:bg>
    <p:spTree>
      <p:nvGrpSpPr>
        <p:cNvPr id="1" name=""/>
        <p:cNvGrpSpPr/>
        <p:nvPr/>
      </p:nvGrpSpPr>
      <p:grpSpPr>
        <a:xfrm>
          <a:off x="0" y="0"/>
          <a:ext cx="0" cy="0"/>
          <a:chOff x="0" y="0"/>
          <a:chExt cx="0" cy="0"/>
        </a:xfrm>
      </p:grpSpPr>
      <p:grpSp>
        <p:nvGrpSpPr>
          <p:cNvPr id="171010" name="Group 2"/>
          <p:cNvGrpSpPr>
            <a:grpSpLocks/>
          </p:cNvGrpSpPr>
          <p:nvPr/>
        </p:nvGrpSpPr>
        <p:grpSpPr bwMode="auto">
          <a:xfrm>
            <a:off x="0" y="0"/>
            <a:ext cx="8478838" cy="6173788"/>
            <a:chOff x="0" y="0"/>
            <a:chExt cx="5341" cy="3889"/>
          </a:xfrm>
        </p:grpSpPr>
        <p:sp>
          <p:nvSpPr>
            <p:cNvPr id="171011" name="Freeform 3"/>
            <p:cNvSpPr>
              <a:spLocks/>
            </p:cNvSpPr>
            <p:nvPr/>
          </p:nvSpPr>
          <p:spPr bwMode="ltGray">
            <a:xfrm>
              <a:off x="0" y="0"/>
              <a:ext cx="3863" cy="3889"/>
            </a:xfrm>
            <a:custGeom>
              <a:avLst/>
              <a:gdLst/>
              <a:ahLst/>
              <a:cxnLst>
                <a:cxn ang="0">
                  <a:pos x="3862" y="3418"/>
                </a:cxn>
                <a:cxn ang="0">
                  <a:pos x="457" y="0"/>
                </a:cxn>
                <a:cxn ang="0">
                  <a:pos x="0" y="0"/>
                </a:cxn>
                <a:cxn ang="0">
                  <a:pos x="0" y="481"/>
                </a:cxn>
                <a:cxn ang="0">
                  <a:pos x="3394" y="3888"/>
                </a:cxn>
                <a:cxn ang="0">
                  <a:pos x="3862" y="3418"/>
                </a:cxn>
              </a:cxnLst>
              <a:rect l="0" t="0" r="r" b="b"/>
              <a:pathLst>
                <a:path w="3863" h="3889">
                  <a:moveTo>
                    <a:pt x="3862" y="3418"/>
                  </a:moveTo>
                  <a:lnTo>
                    <a:pt x="457" y="0"/>
                  </a:lnTo>
                  <a:lnTo>
                    <a:pt x="0" y="0"/>
                  </a:lnTo>
                  <a:lnTo>
                    <a:pt x="0" y="481"/>
                  </a:lnTo>
                  <a:lnTo>
                    <a:pt x="3394" y="3888"/>
                  </a:lnTo>
                  <a:lnTo>
                    <a:pt x="3862" y="3418"/>
                  </a:lnTo>
                </a:path>
              </a:pathLst>
            </a:custGeom>
            <a:solidFill>
              <a:schemeClr val="bg1">
                <a:alpha val="50000"/>
              </a:schemeClr>
            </a:solidFill>
            <a:ln w="9525" cap="rnd">
              <a:noFill/>
              <a:round/>
              <a:headEnd/>
              <a:tailEnd/>
            </a:ln>
            <a:effectLst/>
          </p:spPr>
          <p:txBody>
            <a:bodyPr/>
            <a:lstStyle/>
            <a:p>
              <a:endParaRPr lang="zh-CN" altLang="en-US"/>
            </a:p>
          </p:txBody>
        </p:sp>
        <p:sp>
          <p:nvSpPr>
            <p:cNvPr id="171012" name="Freeform 4"/>
            <p:cNvSpPr>
              <a:spLocks/>
            </p:cNvSpPr>
            <p:nvPr/>
          </p:nvSpPr>
          <p:spPr bwMode="ltGray">
            <a:xfrm>
              <a:off x="860" y="0"/>
              <a:ext cx="3394" cy="3223"/>
            </a:xfrm>
            <a:custGeom>
              <a:avLst/>
              <a:gdLst/>
              <a:ahLst/>
              <a:cxnLst>
                <a:cxn ang="0">
                  <a:pos x="370" y="0"/>
                </a:cxn>
                <a:cxn ang="0">
                  <a:pos x="3393" y="3036"/>
                </a:cxn>
                <a:cxn ang="0">
                  <a:pos x="3208" y="3222"/>
                </a:cxn>
                <a:cxn ang="0">
                  <a:pos x="0" y="0"/>
                </a:cxn>
                <a:cxn ang="0">
                  <a:pos x="370" y="0"/>
                </a:cxn>
              </a:cxnLst>
              <a:rect l="0" t="0" r="r" b="b"/>
              <a:pathLst>
                <a:path w="3394" h="3223">
                  <a:moveTo>
                    <a:pt x="370" y="0"/>
                  </a:moveTo>
                  <a:lnTo>
                    <a:pt x="3393" y="3036"/>
                  </a:lnTo>
                  <a:lnTo>
                    <a:pt x="3208" y="3222"/>
                  </a:lnTo>
                  <a:lnTo>
                    <a:pt x="0" y="0"/>
                  </a:lnTo>
                  <a:lnTo>
                    <a:pt x="370" y="0"/>
                  </a:lnTo>
                </a:path>
              </a:pathLst>
            </a:custGeom>
            <a:solidFill>
              <a:schemeClr val="bg1">
                <a:alpha val="50000"/>
              </a:schemeClr>
            </a:solidFill>
            <a:ln w="9525" cap="rnd">
              <a:noFill/>
              <a:round/>
              <a:headEnd/>
              <a:tailEnd/>
            </a:ln>
            <a:effectLst/>
          </p:spPr>
          <p:txBody>
            <a:bodyPr/>
            <a:lstStyle/>
            <a:p>
              <a:endParaRPr lang="zh-CN" altLang="en-US"/>
            </a:p>
          </p:txBody>
        </p:sp>
        <p:sp>
          <p:nvSpPr>
            <p:cNvPr id="171013" name="Freeform 5"/>
            <p:cNvSpPr>
              <a:spLocks/>
            </p:cNvSpPr>
            <p:nvPr/>
          </p:nvSpPr>
          <p:spPr bwMode="ltGray">
            <a:xfrm>
              <a:off x="2187" y="0"/>
              <a:ext cx="2859" cy="2556"/>
            </a:xfrm>
            <a:custGeom>
              <a:avLst/>
              <a:gdLst/>
              <a:ahLst/>
              <a:cxnLst>
                <a:cxn ang="0">
                  <a:pos x="630" y="0"/>
                </a:cxn>
                <a:cxn ang="0">
                  <a:pos x="2858" y="2238"/>
                </a:cxn>
                <a:cxn ang="0">
                  <a:pos x="2543" y="2555"/>
                </a:cxn>
                <a:cxn ang="0">
                  <a:pos x="0" y="0"/>
                </a:cxn>
                <a:cxn ang="0">
                  <a:pos x="630" y="0"/>
                </a:cxn>
              </a:cxnLst>
              <a:rect l="0" t="0" r="r" b="b"/>
              <a:pathLst>
                <a:path w="2859" h="2556">
                  <a:moveTo>
                    <a:pt x="630" y="0"/>
                  </a:moveTo>
                  <a:lnTo>
                    <a:pt x="2858" y="2238"/>
                  </a:lnTo>
                  <a:lnTo>
                    <a:pt x="2543" y="2555"/>
                  </a:lnTo>
                  <a:lnTo>
                    <a:pt x="0" y="0"/>
                  </a:lnTo>
                  <a:lnTo>
                    <a:pt x="630" y="0"/>
                  </a:lnTo>
                </a:path>
              </a:pathLst>
            </a:custGeom>
            <a:solidFill>
              <a:schemeClr val="bg1">
                <a:alpha val="50000"/>
              </a:schemeClr>
            </a:solidFill>
            <a:ln w="9525" cap="rnd">
              <a:noFill/>
              <a:round/>
              <a:headEnd/>
              <a:tailEnd/>
            </a:ln>
            <a:effectLst/>
          </p:spPr>
          <p:txBody>
            <a:bodyPr/>
            <a:lstStyle/>
            <a:p>
              <a:endParaRPr lang="zh-CN" altLang="en-US"/>
            </a:p>
          </p:txBody>
        </p:sp>
        <p:sp>
          <p:nvSpPr>
            <p:cNvPr id="171014" name="Freeform 6"/>
            <p:cNvSpPr>
              <a:spLocks/>
            </p:cNvSpPr>
            <p:nvPr/>
          </p:nvSpPr>
          <p:spPr bwMode="ltGray">
            <a:xfrm>
              <a:off x="3055" y="0"/>
              <a:ext cx="2286" cy="2121"/>
            </a:xfrm>
            <a:custGeom>
              <a:avLst/>
              <a:gdLst/>
              <a:ahLst/>
              <a:cxnLst>
                <a:cxn ang="0">
                  <a:pos x="0" y="0"/>
                </a:cxn>
                <a:cxn ang="0">
                  <a:pos x="2111" y="2120"/>
                </a:cxn>
                <a:cxn ang="0">
                  <a:pos x="2285" y="1945"/>
                </a:cxn>
                <a:cxn ang="0">
                  <a:pos x="348" y="0"/>
                </a:cxn>
                <a:cxn ang="0">
                  <a:pos x="0" y="0"/>
                </a:cxn>
              </a:cxnLst>
              <a:rect l="0" t="0" r="r" b="b"/>
              <a:pathLst>
                <a:path w="2286" h="2121">
                  <a:moveTo>
                    <a:pt x="0" y="0"/>
                  </a:moveTo>
                  <a:lnTo>
                    <a:pt x="2111" y="2120"/>
                  </a:lnTo>
                  <a:lnTo>
                    <a:pt x="2285" y="1945"/>
                  </a:lnTo>
                  <a:lnTo>
                    <a:pt x="348" y="0"/>
                  </a:lnTo>
                  <a:lnTo>
                    <a:pt x="0" y="0"/>
                  </a:lnTo>
                </a:path>
              </a:pathLst>
            </a:custGeom>
            <a:solidFill>
              <a:schemeClr val="bg1">
                <a:alpha val="50000"/>
              </a:schemeClr>
            </a:solidFill>
            <a:ln w="9525" cap="rnd">
              <a:noFill/>
              <a:round/>
              <a:headEnd/>
              <a:tailEnd/>
            </a:ln>
            <a:effectLst/>
          </p:spPr>
          <p:txBody>
            <a:bodyPr/>
            <a:lstStyle/>
            <a:p>
              <a:endParaRPr lang="zh-CN" altLang="en-US"/>
            </a:p>
          </p:txBody>
        </p:sp>
      </p:grpSp>
      <p:sp>
        <p:nvSpPr>
          <p:cNvPr id="171015" name="Rectangle 7"/>
          <p:cNvSpPr>
            <a:spLocks noGrp="1" noChangeArrowheads="1"/>
          </p:cNvSpPr>
          <p:nvPr>
            <p:ph type="title"/>
          </p:nvPr>
        </p:nvSpPr>
        <p:spPr bwMode="auto">
          <a:xfrm>
            <a:off x="685800" y="228600"/>
            <a:ext cx="7772400" cy="1219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171016" name="Rectangle 8"/>
          <p:cNvSpPr>
            <a:spLocks noGrp="1" noChangeArrowheads="1"/>
          </p:cNvSpPr>
          <p:nvPr>
            <p:ph type="body" idx="1"/>
          </p:nvPr>
        </p:nvSpPr>
        <p:spPr bwMode="auto">
          <a:xfrm>
            <a:off x="685800" y="18288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71017" name="Rectangle 9"/>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1400"/>
            </a:lvl1pPr>
          </a:lstStyle>
          <a:p>
            <a:endParaRPr lang="en-US" altLang="zh-CN"/>
          </a:p>
        </p:txBody>
      </p:sp>
      <p:sp>
        <p:nvSpPr>
          <p:cNvPr id="171018" name="Rectangle 10"/>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1400"/>
            </a:lvl1pPr>
          </a:lstStyle>
          <a:p>
            <a:fld id="{A9AB518A-CB67-4073-8C3C-BE6D84F89A47}" type="slidenum">
              <a:rPr lang="en-US" altLang="zh-CN"/>
              <a:pPr/>
              <a:t>‹#›</a:t>
            </a:fld>
            <a:endParaRPr lang="en-US" altLang="zh-CN"/>
          </a:p>
        </p:txBody>
      </p:sp>
      <p:sp>
        <p:nvSpPr>
          <p:cNvPr id="171019" name="Rectangle 11"/>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1400"/>
            </a:lvl1pPr>
          </a:lstStyle>
          <a:p>
            <a:endParaRPr lang="en-US" altLang="zh-CN"/>
          </a:p>
        </p:txBody>
      </p:sp>
    </p:spTree>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ransition spd="slow">
    <p:randomBar dir="vert"/>
  </p:transition>
  <p:timing>
    <p:tnLst>
      <p:par>
        <p:cTn id="1" dur="indefinite" restart="never" nodeType="tmRoot"/>
      </p:par>
    </p:tnLst>
  </p:timing>
  <p:txStyles>
    <p:titleStyle>
      <a:lvl1pPr algn="ctr" rtl="0" fontAlgn="base">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2pPr>
      <a:lvl3pPr algn="ctr" rtl="0" fontAlgn="base">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3pPr>
      <a:lvl4pPr algn="ctr" rtl="0" fontAlgn="base">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4pPr>
      <a:lvl5pPr algn="ctr" rtl="0" fontAlgn="base">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5pPr>
      <a:lvl6pPr marL="457200" algn="ctr" rtl="0" fontAlgn="base">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6pPr>
      <a:lvl7pPr marL="914400" algn="ctr" rtl="0" fontAlgn="base">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7pPr>
      <a:lvl8pPr marL="1371600" algn="ctr" rtl="0" fontAlgn="base">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8pPr>
      <a:lvl9pPr marL="1828800" algn="ctr" rtl="0" fontAlgn="base">
        <a:spcBef>
          <a:spcPct val="0"/>
        </a:spcBef>
        <a:spcAft>
          <a:spcPct val="0"/>
        </a:spcAft>
        <a:defRPr sz="4400">
          <a:solidFill>
            <a:schemeClr val="tx2"/>
          </a:solidFill>
          <a:effectLst>
            <a:outerShdw blurRad="38100" dist="38100" dir="2700000" algn="tl">
              <a:srgbClr val="C0C0C0"/>
            </a:outerShdw>
          </a:effectLst>
          <a:latin typeface="Times New Roman" pitchFamily="18" charset="0"/>
          <a:ea typeface="宋体" pitchFamily="2" charset="-122"/>
        </a:defRPr>
      </a:lvl9pPr>
    </p:titleStyle>
    <p:bodyStyle>
      <a:lvl1pPr marL="342900" indent="-342900" algn="l" rtl="0" fontAlgn="base">
        <a:spcBef>
          <a:spcPct val="20000"/>
        </a:spcBef>
        <a:spcAft>
          <a:spcPct val="0"/>
        </a:spcAft>
        <a:buClr>
          <a:schemeClr val="tx2"/>
        </a:buClr>
        <a:buChar char="•"/>
        <a:defRPr sz="3200">
          <a:solidFill>
            <a:schemeClr val="tx1"/>
          </a:solidFill>
          <a:effectLst>
            <a:outerShdw blurRad="38100" dist="38100" dir="2700000" algn="tl">
              <a:srgbClr val="C0C0C0"/>
            </a:outerShdw>
          </a:effectLst>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effectLst>
            <a:outerShdw blurRad="38100" dist="38100" dir="2700000" algn="tl">
              <a:srgbClr val="C0C0C0"/>
            </a:outerShdw>
          </a:effectLst>
          <a:latin typeface="+mn-lt"/>
          <a:ea typeface="+mn-ea"/>
        </a:defRPr>
      </a:lvl2pPr>
      <a:lvl3pPr marL="1143000" indent="-228600" algn="l" rtl="0" fontAlgn="base">
        <a:spcBef>
          <a:spcPct val="20000"/>
        </a:spcBef>
        <a:spcAft>
          <a:spcPct val="0"/>
        </a:spcAft>
        <a:buClr>
          <a:schemeClr val="tx1"/>
        </a:buClr>
        <a:buChar char="•"/>
        <a:defRPr sz="2400">
          <a:solidFill>
            <a:schemeClr val="tx1"/>
          </a:solidFill>
          <a:effectLst>
            <a:outerShdw blurRad="38100" dist="38100" dir="2700000" algn="tl">
              <a:srgbClr val="C0C0C0"/>
            </a:outerShdw>
          </a:effectLst>
          <a:latin typeface="+mn-lt"/>
          <a:ea typeface="+mn-ea"/>
        </a:defRPr>
      </a:lvl3pPr>
      <a:lvl4pPr marL="1600200" indent="-228600" algn="l" rtl="0" fontAlgn="base">
        <a:spcBef>
          <a:spcPct val="20000"/>
        </a:spcBef>
        <a:spcAft>
          <a:spcPct val="0"/>
        </a:spcAft>
        <a:buClr>
          <a:schemeClr val="tx2"/>
        </a:buClr>
        <a:buChar char="•"/>
        <a:defRPr sz="2000">
          <a:solidFill>
            <a:schemeClr val="tx1"/>
          </a:solidFill>
          <a:effectLst>
            <a:outerShdw blurRad="38100" dist="38100" dir="2700000" algn="tl">
              <a:srgbClr val="C0C0C0"/>
            </a:outerShdw>
          </a:effectLst>
          <a:latin typeface="+mn-lt"/>
          <a:ea typeface="+mn-ea"/>
        </a:defRPr>
      </a:lvl4pPr>
      <a:lvl5pPr marL="2057400" indent="-228600" algn="l" rtl="0" fontAlgn="base">
        <a:spcBef>
          <a:spcPct val="20000"/>
        </a:spcBef>
        <a:spcAft>
          <a:spcPct val="0"/>
        </a:spcAft>
        <a:buClr>
          <a:schemeClr val="tx1"/>
        </a:buClr>
        <a:buChar char="•"/>
        <a:defRPr sz="2000">
          <a:solidFill>
            <a:schemeClr val="tx1"/>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lr>
          <a:schemeClr val="tx1"/>
        </a:buClr>
        <a:buChar char="•"/>
        <a:defRPr sz="2000">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chemeClr val="tx1"/>
        </a:buClr>
        <a:buChar char="•"/>
        <a:defRPr sz="2000">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chemeClr val="tx1"/>
        </a:buClr>
        <a:buChar char="•"/>
        <a:defRPr sz="2000">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chemeClr val="tx1"/>
        </a:buClr>
        <a:buChar char="•"/>
        <a:defRPr sz="2000">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685800" y="188913"/>
            <a:ext cx="7772400" cy="752475"/>
          </a:xfrm>
        </p:spPr>
        <p:txBody>
          <a:bodyPr/>
          <a:lstStyle/>
          <a:p>
            <a:r>
              <a:rPr lang="zh-CN" altLang="en-US" sz="4000" dirty="0" smtClean="0">
                <a:latin typeface="隶书" panose="02010509060101010101" pitchFamily="49" charset="-122"/>
                <a:ea typeface="隶书" panose="02010509060101010101" pitchFamily="49" charset="-122"/>
              </a:rPr>
              <a:t>半导体存储器</a:t>
            </a:r>
            <a:r>
              <a:rPr lang="zh-CN" altLang="en-US" sz="4000" dirty="0">
                <a:latin typeface="隶书" panose="02010509060101010101" pitchFamily="49" charset="-122"/>
                <a:ea typeface="隶书" panose="02010509060101010101" pitchFamily="49" charset="-122"/>
              </a:rPr>
              <a:t>及其接口</a:t>
            </a:r>
          </a:p>
        </p:txBody>
      </p:sp>
      <p:sp>
        <p:nvSpPr>
          <p:cNvPr id="176135" name="Rectangle 7"/>
          <p:cNvSpPr>
            <a:spLocks noChangeArrowheads="1"/>
          </p:cNvSpPr>
          <p:nvPr/>
        </p:nvSpPr>
        <p:spPr bwMode="auto">
          <a:xfrm>
            <a:off x="539750" y="908050"/>
            <a:ext cx="8208963" cy="1512888"/>
          </a:xfrm>
          <a:prstGeom prst="rect">
            <a:avLst/>
          </a:prstGeom>
          <a:noFill/>
          <a:ln w="9525">
            <a:noFill/>
            <a:miter lim="800000"/>
            <a:headEnd/>
            <a:tailEnd/>
          </a:ln>
          <a:effectLst/>
        </p:spPr>
        <p:txBody>
          <a:bodyPr lIns="92075" tIns="46038" rIns="92075" bIns="46038" anchor="ctr"/>
          <a:lstStyle/>
          <a:p>
            <a:r>
              <a:rPr lang="en-US" altLang="zh-CN" sz="2400" dirty="0">
                <a:solidFill>
                  <a:schemeClr val="tx2"/>
                </a:solidFill>
                <a:latin typeface="隶书" pitchFamily="49" charset="-122"/>
                <a:ea typeface="隶书" pitchFamily="49" charset="-122"/>
              </a:rPr>
              <a:t>    </a:t>
            </a:r>
            <a:r>
              <a:rPr lang="zh-CN" altLang="en-US" sz="2400" dirty="0">
                <a:solidFill>
                  <a:schemeClr val="tx2"/>
                </a:solidFill>
                <a:latin typeface="隶书" pitchFamily="49" charset="-122"/>
                <a:ea typeface="隶书" pitchFamily="49" charset="-122"/>
              </a:rPr>
              <a:t>存储器是计算机的基本组成部分，可以用来存储信息。有了存储器，计算机才有了</a:t>
            </a:r>
            <a:r>
              <a:rPr lang="zh-CN" altLang="en-US" sz="2400" dirty="0">
                <a:solidFill>
                  <a:schemeClr val="tx2"/>
                </a:solidFill>
                <a:latin typeface="Arial"/>
                <a:ea typeface="隶书" pitchFamily="49" charset="-122"/>
              </a:rPr>
              <a:t>“</a:t>
            </a:r>
            <a:r>
              <a:rPr lang="zh-CN" altLang="en-US" sz="2400" dirty="0">
                <a:solidFill>
                  <a:schemeClr val="tx2"/>
                </a:solidFill>
                <a:latin typeface="隶书" pitchFamily="49" charset="-122"/>
                <a:ea typeface="隶书" pitchFamily="49" charset="-122"/>
              </a:rPr>
              <a:t>记忆</a:t>
            </a:r>
            <a:r>
              <a:rPr lang="zh-CN" altLang="en-US" sz="2400" dirty="0">
                <a:solidFill>
                  <a:schemeClr val="tx2"/>
                </a:solidFill>
                <a:latin typeface="Arial"/>
                <a:ea typeface="隶书" pitchFamily="49" charset="-122"/>
              </a:rPr>
              <a:t>”</a:t>
            </a:r>
            <a:r>
              <a:rPr lang="zh-CN" altLang="en-US" sz="2400" dirty="0">
                <a:solidFill>
                  <a:schemeClr val="tx2"/>
                </a:solidFill>
                <a:latin typeface="隶书" pitchFamily="49" charset="-122"/>
                <a:ea typeface="隶书" pitchFamily="49" charset="-122"/>
              </a:rPr>
              <a:t>功能，才能把计算机要执行的程序以及要处理的数据和计算的结果保存在计算机中，计算机才能正常工作。</a:t>
            </a:r>
          </a:p>
        </p:txBody>
      </p:sp>
      <p:sp>
        <p:nvSpPr>
          <p:cNvPr id="176138" name="Rectangle 10"/>
          <p:cNvSpPr>
            <a:spLocks noChangeArrowheads="1"/>
          </p:cNvSpPr>
          <p:nvPr/>
        </p:nvSpPr>
        <p:spPr bwMode="auto">
          <a:xfrm>
            <a:off x="615950" y="2420938"/>
            <a:ext cx="7772400" cy="536575"/>
          </a:xfrm>
          <a:prstGeom prst="rect">
            <a:avLst/>
          </a:prstGeom>
          <a:noFill/>
          <a:ln w="9525">
            <a:noFill/>
            <a:miter lim="800000"/>
            <a:headEnd/>
            <a:tailEnd/>
          </a:ln>
          <a:effectLst/>
        </p:spPr>
        <p:txBody>
          <a:bodyPr lIns="92075" tIns="46038" rIns="92075" bIns="46038" anchor="ctr"/>
          <a:lstStyle/>
          <a:p>
            <a:r>
              <a:rPr lang="en-US" altLang="zh-CN" sz="3600">
                <a:solidFill>
                  <a:schemeClr val="tx2"/>
                </a:solidFill>
                <a:effectLst>
                  <a:outerShdw blurRad="38100" dist="38100" dir="2700000" algn="tl">
                    <a:srgbClr val="C0C0C0"/>
                  </a:outerShdw>
                </a:effectLst>
              </a:rPr>
              <a:t> </a:t>
            </a:r>
            <a:r>
              <a:rPr lang="zh-CN" altLang="en-US" sz="2400" b="1">
                <a:solidFill>
                  <a:srgbClr val="0000FF"/>
                </a:solidFill>
                <a:effectLst>
                  <a:outerShdw blurRad="38100" dist="38100" dir="2700000" algn="tl">
                    <a:srgbClr val="C0C0C0"/>
                  </a:outerShdw>
                </a:effectLst>
                <a:ea typeface="隶书" pitchFamily="49" charset="-122"/>
              </a:rPr>
              <a:t>微机存储器的分类</a:t>
            </a:r>
          </a:p>
        </p:txBody>
      </p:sp>
      <p:pic>
        <p:nvPicPr>
          <p:cNvPr id="176139" name="Picture 11"/>
          <p:cNvPicPr>
            <a:picLocks noChangeAspect="1" noChangeArrowheads="1"/>
          </p:cNvPicPr>
          <p:nvPr/>
        </p:nvPicPr>
        <p:blipFill>
          <a:blip r:embed="rId2">
            <a:clrChange>
              <a:clrFrom>
                <a:srgbClr val="EEEEEE"/>
              </a:clrFrom>
              <a:clrTo>
                <a:srgbClr val="EEEEEE">
                  <a:alpha val="0"/>
                </a:srgbClr>
              </a:clrTo>
            </a:clrChange>
          </a:blip>
          <a:srcRect/>
          <a:stretch>
            <a:fillRect/>
          </a:stretch>
        </p:blipFill>
        <p:spPr bwMode="auto">
          <a:xfrm>
            <a:off x="1258888" y="3068638"/>
            <a:ext cx="6985000" cy="3543300"/>
          </a:xfrm>
          <a:prstGeom prst="rect">
            <a:avLst/>
          </a:prstGeom>
          <a:noFill/>
        </p:spPr>
      </p:pic>
    </p:spTree>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ChangeArrowheads="1"/>
          </p:cNvSpPr>
          <p:nvPr/>
        </p:nvSpPr>
        <p:spPr bwMode="auto">
          <a:xfrm>
            <a:off x="468313" y="476250"/>
            <a:ext cx="7991475" cy="3743325"/>
          </a:xfrm>
          <a:prstGeom prst="rect">
            <a:avLst/>
          </a:prstGeom>
          <a:noFill/>
          <a:ln w="9525">
            <a:noFill/>
            <a:miter lim="800000"/>
            <a:headEnd/>
            <a:tailEnd/>
          </a:ln>
          <a:effectLst/>
        </p:spPr>
        <p:txBody>
          <a:bodyPr>
            <a:spAutoFit/>
          </a:bodyPr>
          <a:lstStyle/>
          <a:p>
            <a:r>
              <a:rPr lang="en-US" altLang="zh-CN" sz="2400" b="1">
                <a:solidFill>
                  <a:srgbClr val="0000FF"/>
                </a:solidFill>
                <a:effectLst>
                  <a:outerShdw blurRad="38100" dist="38100" dir="2700000" algn="tl">
                    <a:srgbClr val="C0C0C0"/>
                  </a:outerShdw>
                </a:effectLst>
                <a:latin typeface="隶书" pitchFamily="49" charset="-122"/>
                <a:ea typeface="隶书" pitchFamily="49" charset="-122"/>
                <a:sym typeface="Wingdings" pitchFamily="2" charset="2"/>
              </a:rPr>
              <a:t> </a:t>
            </a:r>
            <a:r>
              <a:rPr lang="zh-CN" altLang="en-US" sz="2400" b="1">
                <a:solidFill>
                  <a:srgbClr val="0000FF"/>
                </a:solidFill>
                <a:effectLst>
                  <a:outerShdw blurRad="38100" dist="38100" dir="2700000" algn="tl">
                    <a:srgbClr val="C0C0C0"/>
                  </a:outerShdw>
                </a:effectLst>
                <a:latin typeface="隶书" pitchFamily="49" charset="-122"/>
                <a:ea typeface="隶书" pitchFamily="49" charset="-122"/>
                <a:sym typeface="Wingdings" pitchFamily="2" charset="2"/>
              </a:rPr>
              <a:t>地址寄存和译码电路</a:t>
            </a:r>
            <a:br>
              <a:rPr lang="zh-CN" altLang="en-US" sz="2400" b="1">
                <a:solidFill>
                  <a:srgbClr val="0000FF"/>
                </a:solidFill>
                <a:effectLst>
                  <a:outerShdw blurRad="38100" dist="38100" dir="2700000" algn="tl">
                    <a:srgbClr val="C0C0C0"/>
                  </a:outerShdw>
                </a:effectLst>
                <a:latin typeface="隶书" pitchFamily="49" charset="-122"/>
                <a:ea typeface="隶书" pitchFamily="49" charset="-122"/>
                <a:sym typeface="Wingdings" pitchFamily="2" charset="2"/>
              </a:rPr>
            </a:br>
            <a:r>
              <a:rPr lang="zh-CN" altLang="en-US" sz="2400">
                <a:solidFill>
                  <a:schemeClr val="tx2"/>
                </a:solidFill>
                <a:latin typeface="隶书" pitchFamily="49" charset="-122"/>
                <a:ea typeface="隶书" pitchFamily="49" charset="-122"/>
                <a:sym typeface="Wingdings" pitchFamily="2" charset="2"/>
              </a:rPr>
              <a:t>    </a:t>
            </a:r>
            <a:r>
              <a:rPr lang="zh-CN" altLang="en-US" sz="2400">
                <a:latin typeface="隶书" pitchFamily="49" charset="-122"/>
                <a:ea typeface="隶书" pitchFamily="49" charset="-122"/>
                <a:sym typeface="Wingdings" pitchFamily="2" charset="2"/>
              </a:rPr>
              <a:t>包括地址寄存器和地址译码器等。为了从众多的存储单元中选取某一个存储单元，首先</a:t>
            </a:r>
            <a:r>
              <a:rPr lang="en-US" altLang="zh-CN" sz="2400">
                <a:latin typeface="隶书" pitchFamily="49" charset="-122"/>
                <a:ea typeface="隶书" pitchFamily="49" charset="-122"/>
                <a:sym typeface="Wingdings" pitchFamily="2" charset="2"/>
              </a:rPr>
              <a:t>CPU</a:t>
            </a:r>
            <a:r>
              <a:rPr lang="zh-CN" altLang="en-US" sz="2400">
                <a:latin typeface="隶书" pitchFamily="49" charset="-122"/>
                <a:ea typeface="隶书" pitchFamily="49" charset="-122"/>
                <a:sym typeface="Wingdings" pitchFamily="2" charset="2"/>
              </a:rPr>
              <a:t>要把地址码通过地址总线送至地址寄存器，由地址译码器对地址码进行译码，即可选定访问的存储单元。然后在读</a:t>
            </a:r>
            <a:r>
              <a:rPr lang="en-US" altLang="zh-CN" sz="2400">
                <a:latin typeface="隶书" pitchFamily="49" charset="-122"/>
                <a:ea typeface="隶书" pitchFamily="49" charset="-122"/>
                <a:sym typeface="Wingdings" pitchFamily="2" charset="2"/>
              </a:rPr>
              <a:t>/</a:t>
            </a:r>
            <a:r>
              <a:rPr lang="zh-CN" altLang="en-US" sz="2400">
                <a:latin typeface="隶书" pitchFamily="49" charset="-122"/>
                <a:ea typeface="隶书" pitchFamily="49" charset="-122"/>
                <a:sym typeface="Wingdings" pitchFamily="2" charset="2"/>
              </a:rPr>
              <a:t>写控制信号和芯片选择信号的配合下，对选中的存储单元进行读</a:t>
            </a:r>
            <a:r>
              <a:rPr lang="en-US" altLang="zh-CN" sz="2400">
                <a:latin typeface="隶书" pitchFamily="49" charset="-122"/>
                <a:ea typeface="隶书" pitchFamily="49" charset="-122"/>
                <a:sym typeface="Wingdings" pitchFamily="2" charset="2"/>
              </a:rPr>
              <a:t>/</a:t>
            </a:r>
            <a:r>
              <a:rPr lang="zh-CN" altLang="en-US" sz="2400">
                <a:latin typeface="隶书" pitchFamily="49" charset="-122"/>
                <a:ea typeface="隶书" pitchFamily="49" charset="-122"/>
                <a:sym typeface="Wingdings" pitchFamily="2" charset="2"/>
              </a:rPr>
              <a:t>写操作。地址线的根数决定译出编码的个数，从而决定了存储单元的个数。地址译码电路通常有两种方式实现</a:t>
            </a:r>
            <a:r>
              <a:rPr lang="en-US" altLang="zh-CN" sz="2400">
                <a:latin typeface="隶书" pitchFamily="49" charset="-122"/>
                <a:ea typeface="隶书" pitchFamily="49" charset="-122"/>
                <a:sym typeface="Wingdings" pitchFamily="2" charset="2"/>
              </a:rPr>
              <a:t>:</a:t>
            </a:r>
          </a:p>
          <a:p>
            <a:r>
              <a:rPr lang="en-US" altLang="zh-CN" sz="2400">
                <a:latin typeface="隶书" pitchFamily="49" charset="-122"/>
                <a:ea typeface="隶书" pitchFamily="49" charset="-122"/>
                <a:sym typeface="Wingdings" pitchFamily="2" charset="2"/>
              </a:rPr>
              <a:t>    </a:t>
            </a:r>
            <a:r>
              <a:rPr lang="zh-CN" altLang="en-US" sz="2400">
                <a:solidFill>
                  <a:srgbClr val="0000FF"/>
                </a:solidFill>
                <a:latin typeface="隶书" pitchFamily="49" charset="-122"/>
                <a:ea typeface="隶书" pitchFamily="49" charset="-122"/>
                <a:sym typeface="Wingdings" pitchFamily="2" charset="2"/>
              </a:rPr>
              <a:t>单译码方式</a:t>
            </a:r>
          </a:p>
          <a:p>
            <a:r>
              <a:rPr lang="zh-CN" altLang="en-US" sz="2400">
                <a:solidFill>
                  <a:srgbClr val="0000FF"/>
                </a:solidFill>
                <a:latin typeface="隶书" pitchFamily="49" charset="-122"/>
                <a:ea typeface="隶书" pitchFamily="49" charset="-122"/>
                <a:sym typeface="Wingdings" pitchFamily="2" charset="2"/>
              </a:rPr>
              <a:t>    双译码方式</a:t>
            </a:r>
          </a:p>
        </p:txBody>
      </p:sp>
    </p:spTree>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8" name="Rectangle 4"/>
          <p:cNvSpPr>
            <a:spLocks noChangeArrowheads="1"/>
          </p:cNvSpPr>
          <p:nvPr/>
        </p:nvSpPr>
        <p:spPr bwMode="auto">
          <a:xfrm>
            <a:off x="611188" y="620713"/>
            <a:ext cx="7848600" cy="1569660"/>
          </a:xfrm>
          <a:prstGeom prst="rect">
            <a:avLst/>
          </a:prstGeom>
          <a:noFill/>
          <a:ln w="9525">
            <a:noFill/>
            <a:miter lim="800000"/>
            <a:headEnd/>
            <a:tailEnd/>
          </a:ln>
          <a:effectLst/>
        </p:spPr>
        <p:txBody>
          <a:bodyPr>
            <a:spAutoFit/>
          </a:bodyPr>
          <a:lstStyle/>
          <a:p>
            <a:r>
              <a:rPr lang="zh-CN" altLang="en-US" sz="2400" dirty="0">
                <a:solidFill>
                  <a:srgbClr val="0000FF"/>
                </a:solidFill>
                <a:latin typeface="隶书" pitchFamily="49" charset="-122"/>
                <a:ea typeface="隶书" pitchFamily="49" charset="-122"/>
              </a:rPr>
              <a:t>单译码方式</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又称为线性译码</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是全部地址线通过逻辑电路进行编码构成译码电路。这种方式译码，随着地址线的增加，译码器的输出线按指数增加，逻辑电路复杂程度也按指数增加。因此，只</a:t>
            </a:r>
            <a:r>
              <a:rPr lang="zh-CN" altLang="en-US" sz="2400" dirty="0" smtClean="0">
                <a:latin typeface="隶书" pitchFamily="49" charset="-122"/>
                <a:ea typeface="隶书" pitchFamily="49" charset="-122"/>
              </a:rPr>
              <a:t>适用于容量较小</a:t>
            </a:r>
            <a:r>
              <a:rPr lang="zh-CN" altLang="en-US" sz="2400" dirty="0">
                <a:latin typeface="隶书" pitchFamily="49" charset="-122"/>
                <a:ea typeface="隶书" pitchFamily="49" charset="-122"/>
              </a:rPr>
              <a:t>的存储器。</a:t>
            </a:r>
          </a:p>
        </p:txBody>
      </p:sp>
      <p:pic>
        <p:nvPicPr>
          <p:cNvPr id="236549" name="Picture 5"/>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979613" y="2781300"/>
            <a:ext cx="5256212" cy="3292475"/>
          </a:xfrm>
          <a:prstGeom prst="rect">
            <a:avLst/>
          </a:prstGeom>
          <a:noFill/>
        </p:spPr>
      </p:pic>
    </p:spTree>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ChangeArrowheads="1"/>
          </p:cNvSpPr>
          <p:nvPr/>
        </p:nvSpPr>
        <p:spPr bwMode="auto">
          <a:xfrm>
            <a:off x="684213" y="404813"/>
            <a:ext cx="7848600" cy="3013075"/>
          </a:xfrm>
          <a:prstGeom prst="rect">
            <a:avLst/>
          </a:prstGeom>
          <a:noFill/>
          <a:ln w="9525">
            <a:noFill/>
            <a:miter lim="800000"/>
            <a:headEnd/>
            <a:tailEnd/>
          </a:ln>
          <a:effectLst/>
        </p:spPr>
        <p:txBody>
          <a:bodyPr>
            <a:spAutoFit/>
          </a:bodyPr>
          <a:lstStyle/>
          <a:p>
            <a:r>
              <a:rPr lang="zh-CN" altLang="en-US" sz="2400">
                <a:solidFill>
                  <a:srgbClr val="0000FF"/>
                </a:solidFill>
                <a:latin typeface="隶书" pitchFamily="49" charset="-122"/>
                <a:ea typeface="隶书" pitchFamily="49" charset="-122"/>
              </a:rPr>
              <a:t>双译码方式</a:t>
            </a:r>
            <a:r>
              <a:rPr lang="zh-CN" altLang="en-US" sz="2400">
                <a:latin typeface="隶书" pitchFamily="49" charset="-122"/>
                <a:ea typeface="隶书" pitchFamily="49" charset="-122"/>
              </a:rPr>
              <a:t>又称为复合译码，是将地址分为两部分，用两个译码器分别译码，</a:t>
            </a:r>
            <a:r>
              <a:rPr lang="en-US" altLang="zh-CN" sz="2400">
                <a:latin typeface="隶书" pitchFamily="49" charset="-122"/>
                <a:ea typeface="隶书" pitchFamily="49" charset="-122"/>
              </a:rPr>
              <a:t>X</a:t>
            </a:r>
            <a:r>
              <a:rPr lang="zh-CN" altLang="en-US" sz="2400">
                <a:latin typeface="隶书" pitchFamily="49" charset="-122"/>
                <a:ea typeface="隶书" pitchFamily="49" charset="-122"/>
              </a:rPr>
              <a:t>向译码称为行译码，其输出线用来选择存储矩阵中一行中所有的存储单元；</a:t>
            </a:r>
            <a:r>
              <a:rPr lang="en-US" altLang="zh-CN" sz="2400">
                <a:latin typeface="隶书" pitchFamily="49" charset="-122"/>
                <a:ea typeface="隶书" pitchFamily="49" charset="-122"/>
              </a:rPr>
              <a:t>Y</a:t>
            </a:r>
            <a:r>
              <a:rPr lang="zh-CN" altLang="en-US" sz="2400">
                <a:latin typeface="隶书" pitchFamily="49" charset="-122"/>
                <a:ea typeface="隶书" pitchFamily="49" charset="-122"/>
              </a:rPr>
              <a:t>向译码称为列译码，其输出线用来选择存储矩阵中一列中所有的存储单元；行和列的交叉点处</a:t>
            </a:r>
            <a:r>
              <a:rPr lang="en-US" altLang="zh-CN" sz="2400">
                <a:latin typeface="隶书" pitchFamily="49" charset="-122"/>
                <a:ea typeface="隶书" pitchFamily="49" charset="-122"/>
              </a:rPr>
              <a:t>X</a:t>
            </a:r>
            <a:r>
              <a:rPr lang="zh-CN" altLang="en-US" sz="2400">
                <a:latin typeface="隶书" pitchFamily="49" charset="-122"/>
                <a:ea typeface="隶书" pitchFamily="49" charset="-122"/>
              </a:rPr>
              <a:t>和</a:t>
            </a:r>
            <a:r>
              <a:rPr lang="en-US" altLang="zh-CN" sz="2400">
                <a:latin typeface="隶书" pitchFamily="49" charset="-122"/>
                <a:ea typeface="隶书" pitchFamily="49" charset="-122"/>
              </a:rPr>
              <a:t>Y</a:t>
            </a:r>
            <a:r>
              <a:rPr lang="zh-CN" altLang="en-US" sz="2400">
                <a:latin typeface="隶书" pitchFamily="49" charset="-122"/>
                <a:ea typeface="隶书" pitchFamily="49" charset="-122"/>
              </a:rPr>
              <a:t>为唯一状态，只有</a:t>
            </a:r>
            <a:r>
              <a:rPr lang="en-US" altLang="zh-CN" sz="2400">
                <a:latin typeface="隶书" pitchFamily="49" charset="-122"/>
                <a:ea typeface="隶书" pitchFamily="49" charset="-122"/>
              </a:rPr>
              <a:t>X</a:t>
            </a:r>
            <a:r>
              <a:rPr lang="zh-CN" altLang="en-US" sz="2400">
                <a:latin typeface="隶书" pitchFamily="49" charset="-122"/>
                <a:ea typeface="隶书" pitchFamily="49" charset="-122"/>
              </a:rPr>
              <a:t>向和</a:t>
            </a:r>
            <a:r>
              <a:rPr lang="en-US" altLang="zh-CN" sz="2400">
                <a:latin typeface="隶书" pitchFamily="49" charset="-122"/>
                <a:ea typeface="隶书" pitchFamily="49" charset="-122"/>
              </a:rPr>
              <a:t>Y</a:t>
            </a:r>
            <a:r>
              <a:rPr lang="zh-CN" altLang="en-US" sz="2400">
                <a:latin typeface="隶书" pitchFamily="49" charset="-122"/>
                <a:ea typeface="隶书" pitchFamily="49" charset="-122"/>
              </a:rPr>
              <a:t>向的选择线同时选中的存储单元才能进行读</a:t>
            </a:r>
            <a:r>
              <a:rPr lang="en-US" altLang="zh-CN" sz="2400">
                <a:latin typeface="隶书" pitchFamily="49" charset="-122"/>
                <a:ea typeface="隶书" pitchFamily="49" charset="-122"/>
              </a:rPr>
              <a:t>/</a:t>
            </a:r>
            <a:r>
              <a:rPr lang="zh-CN" altLang="en-US" sz="2400">
                <a:latin typeface="隶书" pitchFamily="49" charset="-122"/>
                <a:ea typeface="隶书" pitchFamily="49" charset="-122"/>
              </a:rPr>
              <a:t>写操作。采用双译码可以减少译码器的输出线。大容量的存储器都采用双译码方式。</a:t>
            </a:r>
          </a:p>
        </p:txBody>
      </p:sp>
      <p:pic>
        <p:nvPicPr>
          <p:cNvPr id="237571"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547813" y="3078163"/>
            <a:ext cx="5184775" cy="3663950"/>
          </a:xfrm>
          <a:prstGeom prst="rect">
            <a:avLst/>
          </a:prstGeom>
          <a:noFill/>
        </p:spPr>
      </p:pic>
    </p:spTree>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6" name="Rectangle 4"/>
          <p:cNvSpPr>
            <a:spLocks noChangeArrowheads="1"/>
          </p:cNvSpPr>
          <p:nvPr/>
        </p:nvSpPr>
        <p:spPr bwMode="auto">
          <a:xfrm>
            <a:off x="684213" y="476250"/>
            <a:ext cx="7848600" cy="4108450"/>
          </a:xfrm>
          <a:prstGeom prst="rect">
            <a:avLst/>
          </a:prstGeom>
          <a:noFill/>
          <a:ln w="9525">
            <a:noFill/>
            <a:miter lim="800000"/>
            <a:headEnd/>
            <a:tailEnd/>
          </a:ln>
          <a:effectLst/>
        </p:spPr>
        <p:txBody>
          <a:bodyPr>
            <a:spAutoFit/>
          </a:bodyPr>
          <a:lstStyle/>
          <a:p>
            <a:r>
              <a:rPr lang="en-US" altLang="zh-CN" sz="2400" b="1">
                <a:solidFill>
                  <a:srgbClr val="0000FF"/>
                </a:solidFill>
                <a:effectLst>
                  <a:outerShdw blurRad="38100" dist="38100" dir="2700000" algn="tl">
                    <a:srgbClr val="C0C0C0"/>
                  </a:outerShdw>
                </a:effectLst>
                <a:latin typeface="隶书" pitchFamily="49" charset="-122"/>
                <a:ea typeface="隶书" pitchFamily="49" charset="-122"/>
                <a:sym typeface="Wingdings" pitchFamily="2" charset="2"/>
              </a:rPr>
              <a:t> </a:t>
            </a:r>
            <a:r>
              <a:rPr lang="zh-CN" altLang="en-US" sz="2400" b="1">
                <a:solidFill>
                  <a:srgbClr val="0000FF"/>
                </a:solidFill>
                <a:effectLst>
                  <a:outerShdw blurRad="38100" dist="38100" dir="2700000" algn="tl">
                    <a:srgbClr val="C0C0C0"/>
                  </a:outerShdw>
                </a:effectLst>
                <a:latin typeface="隶书" pitchFamily="49" charset="-122"/>
                <a:ea typeface="隶书" pitchFamily="49" charset="-122"/>
                <a:sym typeface="Wingdings" pitchFamily="2" charset="2"/>
              </a:rPr>
              <a:t>输入</a:t>
            </a:r>
            <a:r>
              <a:rPr lang="en-US" altLang="zh-CN" sz="2400" b="1">
                <a:solidFill>
                  <a:srgbClr val="0000FF"/>
                </a:solidFill>
                <a:effectLst>
                  <a:outerShdw blurRad="38100" dist="38100" dir="2700000" algn="tl">
                    <a:srgbClr val="C0C0C0"/>
                  </a:outerShdw>
                </a:effectLst>
                <a:latin typeface="隶书" pitchFamily="49" charset="-122"/>
                <a:ea typeface="隶书" pitchFamily="49" charset="-122"/>
                <a:sym typeface="Wingdings" pitchFamily="2" charset="2"/>
              </a:rPr>
              <a:t>/</a:t>
            </a:r>
            <a:r>
              <a:rPr lang="zh-CN" altLang="en-US" sz="2400" b="1">
                <a:solidFill>
                  <a:srgbClr val="0000FF"/>
                </a:solidFill>
                <a:effectLst>
                  <a:outerShdw blurRad="38100" dist="38100" dir="2700000" algn="tl">
                    <a:srgbClr val="C0C0C0"/>
                  </a:outerShdw>
                </a:effectLst>
                <a:latin typeface="隶书" pitchFamily="49" charset="-122"/>
                <a:ea typeface="隶书" pitchFamily="49" charset="-122"/>
                <a:sym typeface="Wingdings" pitchFamily="2" charset="2"/>
              </a:rPr>
              <a:t>输出电路和控制电路</a:t>
            </a:r>
          </a:p>
          <a:p>
            <a:r>
              <a:rPr lang="zh-CN" altLang="en-US" sz="2400">
                <a:latin typeface="隶书" pitchFamily="49" charset="-122"/>
                <a:ea typeface="隶书" pitchFamily="49" charset="-122"/>
              </a:rPr>
              <a:t>    </a:t>
            </a:r>
            <a:r>
              <a:rPr lang="zh-CN" altLang="en-US" sz="2400">
                <a:solidFill>
                  <a:srgbClr val="0000FF"/>
                </a:solidFill>
                <a:latin typeface="隶书" pitchFamily="49" charset="-122"/>
                <a:ea typeface="隶书" pitchFamily="49" charset="-122"/>
              </a:rPr>
              <a:t>读</a:t>
            </a:r>
            <a:r>
              <a:rPr lang="en-US" altLang="zh-CN" sz="2400">
                <a:solidFill>
                  <a:srgbClr val="0000FF"/>
                </a:solidFill>
                <a:latin typeface="隶书" pitchFamily="49" charset="-122"/>
                <a:ea typeface="隶书" pitchFamily="49" charset="-122"/>
              </a:rPr>
              <a:t>/</a:t>
            </a:r>
            <a:r>
              <a:rPr lang="zh-CN" altLang="en-US" sz="2400">
                <a:solidFill>
                  <a:srgbClr val="0000FF"/>
                </a:solidFill>
                <a:latin typeface="隶书" pitchFamily="49" charset="-122"/>
                <a:ea typeface="隶书" pitchFamily="49" charset="-122"/>
              </a:rPr>
              <a:t>写电路</a:t>
            </a:r>
            <a:r>
              <a:rPr lang="zh-CN" altLang="en-US" sz="2400">
                <a:latin typeface="隶书" pitchFamily="49" charset="-122"/>
                <a:ea typeface="隶书" pitchFamily="49" charset="-122"/>
              </a:rPr>
              <a:t>中包括读</a:t>
            </a:r>
            <a:r>
              <a:rPr lang="en-US" altLang="zh-CN" sz="2400">
                <a:latin typeface="隶书" pitchFamily="49" charset="-122"/>
                <a:ea typeface="隶书" pitchFamily="49" charset="-122"/>
              </a:rPr>
              <a:t>/</a:t>
            </a:r>
            <a:r>
              <a:rPr lang="zh-CN" altLang="en-US" sz="2400">
                <a:latin typeface="隶书" pitchFamily="49" charset="-122"/>
                <a:ea typeface="隶书" pitchFamily="49" charset="-122"/>
              </a:rPr>
              <a:t>写放大器，数据寄存器</a:t>
            </a:r>
            <a:r>
              <a:rPr lang="en-US" altLang="zh-CN" sz="2400">
                <a:latin typeface="隶书" pitchFamily="49" charset="-122"/>
                <a:ea typeface="隶书" pitchFamily="49" charset="-122"/>
              </a:rPr>
              <a:t>(</a:t>
            </a:r>
            <a:r>
              <a:rPr lang="zh-CN" altLang="en-US" sz="2400">
                <a:latin typeface="隶书" pitchFamily="49" charset="-122"/>
                <a:ea typeface="隶书" pitchFamily="49" charset="-122"/>
              </a:rPr>
              <a:t>三态双向缓冲器</a:t>
            </a:r>
            <a:r>
              <a:rPr lang="en-US" altLang="zh-CN" sz="2400">
                <a:latin typeface="隶书" pitchFamily="49" charset="-122"/>
                <a:ea typeface="隶书" pitchFamily="49" charset="-122"/>
              </a:rPr>
              <a:t>)</a:t>
            </a:r>
            <a:r>
              <a:rPr lang="zh-CN" altLang="en-US" sz="2400">
                <a:latin typeface="隶书" pitchFamily="49" charset="-122"/>
                <a:ea typeface="隶书" pitchFamily="49" charset="-122"/>
              </a:rPr>
              <a:t>，它是存储信息流通的通道。读时即为从存储单元读出信息；写入即为把要存储的信息写入存储单元。当该芯片未被选中时，将处于高阻状态，即为与外面数据总线</a:t>
            </a:r>
            <a:r>
              <a:rPr lang="en-US" altLang="zh-CN" sz="2400">
                <a:latin typeface="隶书" pitchFamily="49" charset="-122"/>
                <a:ea typeface="隶书" pitchFamily="49" charset="-122"/>
              </a:rPr>
              <a:t>DB</a:t>
            </a:r>
            <a:r>
              <a:rPr lang="zh-CN" altLang="en-US" sz="2400">
                <a:latin typeface="隶书" pitchFamily="49" charset="-122"/>
                <a:ea typeface="隶书" pitchFamily="49" charset="-122"/>
              </a:rPr>
              <a:t>脱离，即三态状态。</a:t>
            </a:r>
          </a:p>
          <a:p>
            <a:endParaRPr lang="zh-CN" altLang="en-US" sz="2400">
              <a:latin typeface="隶书" pitchFamily="49" charset="-122"/>
              <a:ea typeface="隶书" pitchFamily="49" charset="-122"/>
            </a:endParaRPr>
          </a:p>
          <a:p>
            <a:r>
              <a:rPr lang="zh-CN" altLang="en-US" sz="2400">
                <a:latin typeface="隶书" pitchFamily="49" charset="-122"/>
                <a:ea typeface="隶书" pitchFamily="49" charset="-122"/>
              </a:rPr>
              <a:t>    </a:t>
            </a:r>
            <a:r>
              <a:rPr lang="zh-CN" altLang="en-US" sz="2400">
                <a:solidFill>
                  <a:srgbClr val="0000FF"/>
                </a:solidFill>
                <a:latin typeface="隶书" pitchFamily="49" charset="-122"/>
                <a:ea typeface="隶书" pitchFamily="49" charset="-122"/>
              </a:rPr>
              <a:t>控制电路</a:t>
            </a:r>
            <a:r>
              <a:rPr lang="zh-CN" altLang="en-US" sz="2400">
                <a:latin typeface="隶书" pitchFamily="49" charset="-122"/>
                <a:ea typeface="隶书" pitchFamily="49" charset="-122"/>
              </a:rPr>
              <a:t>是用来控制整个芯片是否被选通和控制存储信息流通的方向。只有当片选信号</a:t>
            </a:r>
            <a:r>
              <a:rPr lang="en-US" altLang="zh-CN" sz="2400">
                <a:latin typeface="隶书" pitchFamily="49" charset="-122"/>
                <a:ea typeface="隶书" pitchFamily="49" charset="-122"/>
              </a:rPr>
              <a:t>(CS</a:t>
            </a:r>
            <a:r>
              <a:rPr lang="zh-CN" altLang="en-US" sz="2400">
                <a:latin typeface="隶书" pitchFamily="49" charset="-122"/>
                <a:ea typeface="隶书" pitchFamily="49" charset="-122"/>
              </a:rPr>
              <a:t>或</a:t>
            </a:r>
            <a:r>
              <a:rPr lang="en-US" altLang="zh-CN" sz="2400">
                <a:latin typeface="隶书" pitchFamily="49" charset="-122"/>
                <a:ea typeface="隶书" pitchFamily="49" charset="-122"/>
              </a:rPr>
              <a:t>CE)</a:t>
            </a:r>
            <a:r>
              <a:rPr lang="zh-CN" altLang="en-US" sz="2400">
                <a:latin typeface="隶书" pitchFamily="49" charset="-122"/>
                <a:ea typeface="隶书" pitchFamily="49" charset="-122"/>
              </a:rPr>
              <a:t>有效，存储器才能与外界进行信息交换，而信息的流通方向由写线</a:t>
            </a:r>
            <a:r>
              <a:rPr lang="en-US" altLang="zh-CN" sz="2400">
                <a:latin typeface="隶书" pitchFamily="49" charset="-122"/>
                <a:ea typeface="隶书" pitchFamily="49" charset="-122"/>
              </a:rPr>
              <a:t>(WR</a:t>
            </a:r>
            <a:r>
              <a:rPr lang="zh-CN" altLang="en-US" sz="2400">
                <a:latin typeface="隶书" pitchFamily="49" charset="-122"/>
                <a:ea typeface="隶书" pitchFamily="49" charset="-122"/>
              </a:rPr>
              <a:t>或</a:t>
            </a:r>
            <a:r>
              <a:rPr lang="en-US" altLang="zh-CN" sz="2400">
                <a:latin typeface="隶书" pitchFamily="49" charset="-122"/>
                <a:ea typeface="隶书" pitchFamily="49" charset="-122"/>
              </a:rPr>
              <a:t>WE)</a:t>
            </a:r>
            <a:r>
              <a:rPr lang="zh-CN" altLang="en-US" sz="2400">
                <a:latin typeface="隶书" pitchFamily="49" charset="-122"/>
                <a:ea typeface="隶书" pitchFamily="49" charset="-122"/>
              </a:rPr>
              <a:t>和读线</a:t>
            </a:r>
            <a:r>
              <a:rPr lang="en-US" altLang="zh-CN" sz="2400">
                <a:latin typeface="隶书" pitchFamily="49" charset="-122"/>
                <a:ea typeface="隶书" pitchFamily="49" charset="-122"/>
              </a:rPr>
              <a:t>(RD</a:t>
            </a:r>
            <a:r>
              <a:rPr lang="zh-CN" altLang="en-US" sz="2400">
                <a:latin typeface="隶书" pitchFamily="49" charset="-122"/>
                <a:ea typeface="隶书" pitchFamily="49" charset="-122"/>
              </a:rPr>
              <a:t>或</a:t>
            </a:r>
            <a:r>
              <a:rPr lang="en-US" altLang="zh-CN" sz="2400">
                <a:latin typeface="隶书" pitchFamily="49" charset="-122"/>
                <a:ea typeface="隶书" pitchFamily="49" charset="-122"/>
              </a:rPr>
              <a:t>OE)</a:t>
            </a:r>
            <a:r>
              <a:rPr lang="zh-CN" altLang="en-US" sz="2400">
                <a:latin typeface="隶书" pitchFamily="49" charset="-122"/>
                <a:ea typeface="隶书" pitchFamily="49" charset="-122"/>
              </a:rPr>
              <a:t>来确定。</a:t>
            </a:r>
          </a:p>
        </p:txBody>
      </p:sp>
      <p:sp>
        <p:nvSpPr>
          <p:cNvPr id="238597" name="Line 5"/>
          <p:cNvSpPr>
            <a:spLocks noChangeShapeType="1"/>
          </p:cNvSpPr>
          <p:nvPr/>
        </p:nvSpPr>
        <p:spPr bwMode="auto">
          <a:xfrm>
            <a:off x="5508625" y="3457575"/>
            <a:ext cx="287338" cy="0"/>
          </a:xfrm>
          <a:prstGeom prst="line">
            <a:avLst/>
          </a:prstGeom>
          <a:noFill/>
          <a:ln w="9525">
            <a:solidFill>
              <a:schemeClr val="tx1"/>
            </a:solidFill>
            <a:round/>
            <a:headEnd/>
            <a:tailEnd/>
          </a:ln>
          <a:effectLst/>
        </p:spPr>
        <p:txBody>
          <a:bodyPr/>
          <a:lstStyle/>
          <a:p>
            <a:endParaRPr lang="zh-CN" altLang="en-US"/>
          </a:p>
        </p:txBody>
      </p:sp>
      <p:sp>
        <p:nvSpPr>
          <p:cNvPr id="238598" name="Line 6"/>
          <p:cNvSpPr>
            <a:spLocks noChangeShapeType="1"/>
          </p:cNvSpPr>
          <p:nvPr/>
        </p:nvSpPr>
        <p:spPr bwMode="auto">
          <a:xfrm>
            <a:off x="6124575" y="3457575"/>
            <a:ext cx="287338" cy="0"/>
          </a:xfrm>
          <a:prstGeom prst="line">
            <a:avLst/>
          </a:prstGeom>
          <a:noFill/>
          <a:ln w="9525">
            <a:solidFill>
              <a:schemeClr val="tx1"/>
            </a:solidFill>
            <a:round/>
            <a:headEnd/>
            <a:tailEnd/>
          </a:ln>
          <a:effectLst/>
        </p:spPr>
        <p:txBody>
          <a:bodyPr/>
          <a:lstStyle/>
          <a:p>
            <a:endParaRPr lang="zh-CN" altLang="en-US"/>
          </a:p>
        </p:txBody>
      </p:sp>
      <p:sp>
        <p:nvSpPr>
          <p:cNvPr id="238599" name="Line 7"/>
          <p:cNvSpPr>
            <a:spLocks noChangeShapeType="1"/>
          </p:cNvSpPr>
          <p:nvPr/>
        </p:nvSpPr>
        <p:spPr bwMode="auto">
          <a:xfrm>
            <a:off x="7942263" y="3832225"/>
            <a:ext cx="287337" cy="0"/>
          </a:xfrm>
          <a:prstGeom prst="line">
            <a:avLst/>
          </a:prstGeom>
          <a:noFill/>
          <a:ln w="9525">
            <a:solidFill>
              <a:schemeClr val="tx1"/>
            </a:solidFill>
            <a:round/>
            <a:headEnd/>
            <a:tailEnd/>
          </a:ln>
          <a:effectLst/>
        </p:spPr>
        <p:txBody>
          <a:bodyPr/>
          <a:lstStyle/>
          <a:p>
            <a:endParaRPr lang="zh-CN" altLang="en-US"/>
          </a:p>
        </p:txBody>
      </p:sp>
      <p:sp>
        <p:nvSpPr>
          <p:cNvPr id="238600" name="Line 8"/>
          <p:cNvSpPr>
            <a:spLocks noChangeShapeType="1"/>
          </p:cNvSpPr>
          <p:nvPr/>
        </p:nvSpPr>
        <p:spPr bwMode="auto">
          <a:xfrm>
            <a:off x="1057275" y="4206875"/>
            <a:ext cx="287338" cy="0"/>
          </a:xfrm>
          <a:prstGeom prst="line">
            <a:avLst/>
          </a:prstGeom>
          <a:noFill/>
          <a:ln w="9525">
            <a:solidFill>
              <a:schemeClr val="tx1"/>
            </a:solidFill>
            <a:round/>
            <a:headEnd/>
            <a:tailEnd/>
          </a:ln>
          <a:effectLst/>
        </p:spPr>
        <p:txBody>
          <a:bodyPr/>
          <a:lstStyle/>
          <a:p>
            <a:endParaRPr lang="zh-CN" altLang="en-US"/>
          </a:p>
        </p:txBody>
      </p:sp>
      <p:sp>
        <p:nvSpPr>
          <p:cNvPr id="238601" name="Line 9"/>
          <p:cNvSpPr>
            <a:spLocks noChangeShapeType="1"/>
          </p:cNvSpPr>
          <p:nvPr/>
        </p:nvSpPr>
        <p:spPr bwMode="auto">
          <a:xfrm>
            <a:off x="2598738" y="4206875"/>
            <a:ext cx="287337" cy="0"/>
          </a:xfrm>
          <a:prstGeom prst="line">
            <a:avLst/>
          </a:prstGeom>
          <a:noFill/>
          <a:ln w="9525">
            <a:solidFill>
              <a:schemeClr val="tx1"/>
            </a:solidFill>
            <a:round/>
            <a:headEnd/>
            <a:tailEnd/>
          </a:ln>
          <a:effectLst/>
        </p:spPr>
        <p:txBody>
          <a:bodyPr/>
          <a:lstStyle/>
          <a:p>
            <a:endParaRPr lang="zh-CN" altLang="en-US"/>
          </a:p>
        </p:txBody>
      </p:sp>
      <p:sp>
        <p:nvSpPr>
          <p:cNvPr id="238602" name="Line 10"/>
          <p:cNvSpPr>
            <a:spLocks noChangeShapeType="1"/>
          </p:cNvSpPr>
          <p:nvPr/>
        </p:nvSpPr>
        <p:spPr bwMode="auto">
          <a:xfrm>
            <a:off x="3217863" y="4206875"/>
            <a:ext cx="287337" cy="0"/>
          </a:xfrm>
          <a:prstGeom prst="line">
            <a:avLst/>
          </a:prstGeom>
          <a:noFill/>
          <a:ln w="9525">
            <a:solidFill>
              <a:schemeClr val="tx1"/>
            </a:solidFill>
            <a:round/>
            <a:headEnd/>
            <a:tailEnd/>
          </a:ln>
          <a:effectLst/>
        </p:spPr>
        <p:txBody>
          <a:bodyPr/>
          <a:lstStyle/>
          <a:p>
            <a:endParaRPr lang="zh-CN" altLang="en-US"/>
          </a:p>
        </p:txBody>
      </p:sp>
    </p:spTree>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ChangeArrowheads="1"/>
          </p:cNvSpPr>
          <p:nvPr/>
        </p:nvSpPr>
        <p:spPr bwMode="auto">
          <a:xfrm>
            <a:off x="539750" y="182563"/>
            <a:ext cx="8280400" cy="3192412"/>
          </a:xfrm>
          <a:prstGeom prst="rect">
            <a:avLst/>
          </a:prstGeom>
          <a:noFill/>
          <a:ln w="9525" algn="ctr">
            <a:noFill/>
            <a:miter lim="800000"/>
            <a:headEnd/>
            <a:tailEnd/>
          </a:ln>
          <a:effectLst/>
        </p:spPr>
        <p:txBody>
          <a:bodyPr>
            <a:spAutoFit/>
          </a:bodyPr>
          <a:lstStyle/>
          <a:p>
            <a:pPr>
              <a:lnSpc>
                <a:spcPct val="85000"/>
              </a:lnSpc>
            </a:pPr>
            <a:r>
              <a:rPr lang="zh-CN" altLang="en-US" sz="3600" dirty="0" smtClean="0">
                <a:effectLst>
                  <a:outerShdw blurRad="38100" dist="38100" dir="2700000" algn="tl">
                    <a:srgbClr val="C0C0C0"/>
                  </a:outerShdw>
                </a:effectLst>
                <a:latin typeface="隶书" panose="02010509060101010101" pitchFamily="49" charset="-122"/>
                <a:ea typeface="隶书" panose="02010509060101010101" pitchFamily="49" charset="-122"/>
              </a:rPr>
              <a:t>半导体存储器</a:t>
            </a:r>
            <a:r>
              <a:rPr lang="zh-CN" altLang="en-US" sz="3600" dirty="0">
                <a:effectLst>
                  <a:outerShdw blurRad="38100" dist="38100" dir="2700000" algn="tl">
                    <a:srgbClr val="C0C0C0"/>
                  </a:outerShdw>
                </a:effectLst>
                <a:latin typeface="隶书" panose="02010509060101010101" pitchFamily="49" charset="-122"/>
                <a:ea typeface="隶书" panose="02010509060101010101" pitchFamily="49" charset="-122"/>
              </a:rPr>
              <a:t>的结构与工作原理</a:t>
            </a:r>
          </a:p>
          <a:p>
            <a:pPr>
              <a:lnSpc>
                <a:spcPct val="85000"/>
              </a:lnSpc>
            </a:pPr>
            <a:endParaRPr lang="en-US" altLang="zh-CN" sz="1400" dirty="0" smtClean="0">
              <a:effectLst>
                <a:outerShdw blurRad="38100" dist="38100" dir="2700000" algn="tl">
                  <a:srgbClr val="C0C0C0"/>
                </a:outerShdw>
              </a:effectLst>
              <a:latin typeface="宋体" pitchFamily="2" charset="-122"/>
            </a:endParaRPr>
          </a:p>
          <a:p>
            <a:pPr marL="457200" indent="-457200">
              <a:lnSpc>
                <a:spcPct val="85000"/>
              </a:lnSpc>
              <a:buFont typeface="Wingdings" panose="05000000000000000000" pitchFamily="2" charset="2"/>
              <a:buChar char="Ø"/>
            </a:pPr>
            <a:r>
              <a:rPr lang="zh-CN" altLang="en-US" sz="3200" dirty="0" smtClean="0">
                <a:effectLst>
                  <a:outerShdw blurRad="38100" dist="38100" dir="2700000" algn="tl">
                    <a:srgbClr val="C0C0C0"/>
                  </a:outerShdw>
                </a:effectLst>
                <a:latin typeface="隶书" panose="02010509060101010101" pitchFamily="49" charset="-122"/>
                <a:ea typeface="隶书" panose="02010509060101010101" pitchFamily="49" charset="-122"/>
              </a:rPr>
              <a:t>随机存取存储器</a:t>
            </a:r>
            <a:r>
              <a:rPr lang="en-US" altLang="zh-CN" sz="3200" dirty="0">
                <a:effectLst>
                  <a:outerShdw blurRad="38100" dist="38100" dir="2700000" algn="tl">
                    <a:srgbClr val="C0C0C0"/>
                  </a:outerShdw>
                </a:effectLst>
                <a:latin typeface="隶书" panose="02010509060101010101" pitchFamily="49" charset="-122"/>
                <a:ea typeface="隶书" panose="02010509060101010101" pitchFamily="49" charset="-122"/>
              </a:rPr>
              <a:t>RAM</a:t>
            </a:r>
          </a:p>
          <a:p>
            <a:pPr>
              <a:lnSpc>
                <a:spcPct val="85000"/>
              </a:lnSpc>
            </a:pP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计算机中半导体随机存储器一般分为</a:t>
            </a:r>
            <a:r>
              <a:rPr lang="zh-CN" altLang="en-US" sz="2400" dirty="0">
                <a:solidFill>
                  <a:srgbClr val="0000FF"/>
                </a:solidFill>
                <a:latin typeface="隶书" pitchFamily="49" charset="-122"/>
                <a:ea typeface="隶书" pitchFamily="49" charset="-122"/>
              </a:rPr>
              <a:t>动态随机存储器</a:t>
            </a:r>
            <a:r>
              <a:rPr lang="zh-CN" altLang="en-US" sz="2400" dirty="0">
                <a:latin typeface="隶书" pitchFamily="49" charset="-122"/>
                <a:ea typeface="隶书" pitchFamily="49" charset="-122"/>
              </a:rPr>
              <a:t>和</a:t>
            </a:r>
            <a:r>
              <a:rPr lang="zh-CN" altLang="en-US" sz="2400" dirty="0">
                <a:solidFill>
                  <a:srgbClr val="0000FF"/>
                </a:solidFill>
                <a:latin typeface="隶书" pitchFamily="49" charset="-122"/>
                <a:ea typeface="隶书" pitchFamily="49" charset="-122"/>
              </a:rPr>
              <a:t>静态随机存储器</a:t>
            </a:r>
            <a:r>
              <a:rPr lang="zh-CN" altLang="en-US" sz="2400" dirty="0">
                <a:latin typeface="隶书" pitchFamily="49" charset="-122"/>
                <a:ea typeface="隶书" pitchFamily="49" charset="-122"/>
              </a:rPr>
              <a:t>。</a:t>
            </a:r>
          </a:p>
          <a:p>
            <a:pPr>
              <a:lnSpc>
                <a:spcPct val="85000"/>
              </a:lnSpc>
            </a:pPr>
            <a:endParaRPr lang="en-US" altLang="zh-CN" sz="1100" b="1" u="sng" dirty="0" smtClean="0">
              <a:effectLst>
                <a:outerShdw blurRad="38100" dist="38100" dir="2700000" algn="tl">
                  <a:srgbClr val="C0C0C0"/>
                </a:outerShdw>
              </a:effectLst>
              <a:latin typeface="隶书" pitchFamily="49" charset="-122"/>
              <a:ea typeface="隶书" pitchFamily="49" charset="-122"/>
            </a:endParaRPr>
          </a:p>
          <a:p>
            <a:pPr>
              <a:lnSpc>
                <a:spcPct val="85000"/>
              </a:lnSpc>
            </a:pPr>
            <a:r>
              <a:rPr lang="zh-CN" altLang="en-US" sz="2400" b="1" u="sng" dirty="0" smtClean="0">
                <a:effectLst>
                  <a:outerShdw blurRad="38100" dist="38100" dir="2700000" algn="tl">
                    <a:srgbClr val="C0C0C0"/>
                  </a:outerShdw>
                </a:effectLst>
                <a:latin typeface="隶书" pitchFamily="49" charset="-122"/>
                <a:ea typeface="隶书" pitchFamily="49" charset="-122"/>
              </a:rPr>
              <a:t>静态</a:t>
            </a:r>
            <a:r>
              <a:rPr lang="en-US" altLang="zh-CN" sz="2400" b="1" u="sng" dirty="0">
                <a:effectLst>
                  <a:outerShdw blurRad="38100" dist="38100" dir="2700000" algn="tl">
                    <a:srgbClr val="C0C0C0"/>
                  </a:outerShdw>
                </a:effectLst>
                <a:latin typeface="隶书" pitchFamily="49" charset="-122"/>
                <a:ea typeface="隶书" pitchFamily="49" charset="-122"/>
              </a:rPr>
              <a:t>RAM</a:t>
            </a:r>
          </a:p>
          <a:p>
            <a:pPr>
              <a:lnSpc>
                <a:spcPct val="85000"/>
              </a:lnSpc>
            </a:pP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静态</a:t>
            </a:r>
            <a:r>
              <a:rPr lang="en-US" altLang="zh-CN" sz="2400" dirty="0">
                <a:latin typeface="隶书" pitchFamily="49" charset="-122"/>
                <a:ea typeface="隶书" pitchFamily="49" charset="-122"/>
              </a:rPr>
              <a:t>RAM</a:t>
            </a:r>
            <a:r>
              <a:rPr lang="zh-CN" altLang="en-US" sz="2400" dirty="0">
                <a:latin typeface="隶书" pitchFamily="49" charset="-122"/>
                <a:ea typeface="隶书" pitchFamily="49" charset="-122"/>
              </a:rPr>
              <a:t>，即</a:t>
            </a:r>
            <a:r>
              <a:rPr lang="en-US" altLang="zh-CN" sz="2400" dirty="0">
                <a:latin typeface="隶书" pitchFamily="49" charset="-122"/>
                <a:ea typeface="隶书" pitchFamily="49" charset="-122"/>
              </a:rPr>
              <a:t>SRAM</a:t>
            </a:r>
            <a:r>
              <a:rPr lang="zh-CN" altLang="en-US" sz="2400" dirty="0" smtClean="0">
                <a:latin typeface="隶书" pitchFamily="49" charset="-122"/>
                <a:ea typeface="隶书" pitchFamily="49" charset="-122"/>
              </a:rPr>
              <a:t>。以</a:t>
            </a:r>
            <a:r>
              <a:rPr lang="zh-CN" altLang="en-US" sz="2400" dirty="0">
                <a:latin typeface="隶书" pitchFamily="49" charset="-122"/>
                <a:ea typeface="隶书" pitchFamily="49" charset="-122"/>
              </a:rPr>
              <a:t>双稳态触发器为</a:t>
            </a:r>
            <a:r>
              <a:rPr lang="zh-CN" altLang="en-US" sz="2400" dirty="0" smtClean="0">
                <a:latin typeface="隶书" pitchFamily="49" charset="-122"/>
                <a:ea typeface="隶书" pitchFamily="49" charset="-122"/>
              </a:rPr>
              <a:t>基础，不</a:t>
            </a:r>
            <a:r>
              <a:rPr lang="zh-CN" altLang="en-US" sz="2400" dirty="0">
                <a:latin typeface="隶书" pitchFamily="49" charset="-122"/>
                <a:ea typeface="隶书" pitchFamily="49" charset="-122"/>
              </a:rPr>
              <a:t>掉</a:t>
            </a:r>
            <a:r>
              <a:rPr lang="zh-CN" altLang="en-US" sz="2400" dirty="0" smtClean="0">
                <a:latin typeface="隶书" pitchFamily="49" charset="-122"/>
                <a:ea typeface="隶书" pitchFamily="49" charset="-122"/>
              </a:rPr>
              <a:t>电信息</a:t>
            </a:r>
            <a:r>
              <a:rPr lang="zh-CN" altLang="en-US" sz="2400" dirty="0">
                <a:latin typeface="隶书" pitchFamily="49" charset="-122"/>
                <a:ea typeface="隶书" pitchFamily="49" charset="-122"/>
              </a:rPr>
              <a:t>不会丢失。</a:t>
            </a:r>
            <a:r>
              <a:rPr lang="zh-CN" altLang="en-US" sz="2400" dirty="0">
                <a:solidFill>
                  <a:srgbClr val="0000FF"/>
                </a:solidFill>
                <a:latin typeface="隶书" pitchFamily="49" charset="-122"/>
                <a:ea typeface="隶书" pitchFamily="49" charset="-122"/>
              </a:rPr>
              <a:t>优点</a:t>
            </a:r>
            <a:r>
              <a:rPr lang="zh-CN" altLang="en-US" sz="2400" dirty="0">
                <a:latin typeface="隶书" pitchFamily="49" charset="-122"/>
                <a:ea typeface="隶书" pitchFamily="49" charset="-122"/>
              </a:rPr>
              <a:t>是速度快、无需</a:t>
            </a:r>
            <a:r>
              <a:rPr lang="zh-CN" altLang="en-US" sz="2400" dirty="0" smtClean="0">
                <a:latin typeface="隶书" pitchFamily="49" charset="-122"/>
                <a:ea typeface="隶书" pitchFamily="49" charset="-122"/>
              </a:rPr>
              <a:t>刷新；</a:t>
            </a:r>
            <a:r>
              <a:rPr lang="zh-CN" altLang="en-US" sz="2400" dirty="0" smtClean="0">
                <a:solidFill>
                  <a:srgbClr val="0000FF"/>
                </a:solidFill>
                <a:latin typeface="隶书" pitchFamily="49" charset="-122"/>
                <a:ea typeface="隶书" pitchFamily="49" charset="-122"/>
              </a:rPr>
              <a:t>缺点</a:t>
            </a:r>
            <a:r>
              <a:rPr lang="zh-CN" altLang="en-US" sz="2400" dirty="0">
                <a:latin typeface="隶书" pitchFamily="49" charset="-122"/>
                <a:ea typeface="隶书" pitchFamily="49" charset="-122"/>
              </a:rPr>
              <a:t>是集成度低、功耗</a:t>
            </a:r>
            <a:r>
              <a:rPr lang="zh-CN" altLang="en-US" sz="2400" dirty="0" smtClean="0">
                <a:latin typeface="隶书" pitchFamily="49" charset="-122"/>
                <a:ea typeface="隶书" pitchFamily="49" charset="-122"/>
              </a:rPr>
              <a:t>大；适于</a:t>
            </a:r>
            <a:r>
              <a:rPr lang="zh-CN" altLang="en-US" sz="2400" dirty="0">
                <a:latin typeface="隶书" pitchFamily="49" charset="-122"/>
                <a:ea typeface="隶书" pitchFamily="49" charset="-122"/>
              </a:rPr>
              <a:t>小容量、高速的应用。    </a:t>
            </a:r>
          </a:p>
        </p:txBody>
      </p:sp>
      <p:sp>
        <p:nvSpPr>
          <p:cNvPr id="228355" name="Rectangle 3"/>
          <p:cNvSpPr>
            <a:spLocks noChangeArrowheads="1"/>
          </p:cNvSpPr>
          <p:nvPr/>
        </p:nvSpPr>
        <p:spPr bwMode="auto">
          <a:xfrm>
            <a:off x="539750" y="3644900"/>
            <a:ext cx="3960813" cy="2270125"/>
          </a:xfrm>
          <a:prstGeom prst="rect">
            <a:avLst/>
          </a:prstGeom>
          <a:noFill/>
          <a:ln w="9525">
            <a:noFill/>
            <a:miter lim="800000"/>
            <a:headEnd/>
            <a:tailEnd/>
          </a:ln>
          <a:effectLst/>
        </p:spPr>
        <p:txBody>
          <a:bodyPr>
            <a:spAutoFit/>
          </a:bodyPr>
          <a:lstStyle/>
          <a:p>
            <a:pPr>
              <a:lnSpc>
                <a:spcPct val="85000"/>
              </a:lnSpc>
            </a:pP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静态</a:t>
            </a:r>
            <a:r>
              <a:rPr lang="en-US" altLang="zh-CN" sz="2400" dirty="0">
                <a:latin typeface="隶书" pitchFamily="49" charset="-122"/>
                <a:ea typeface="隶书" pitchFamily="49" charset="-122"/>
              </a:rPr>
              <a:t>RAM</a:t>
            </a:r>
            <a:r>
              <a:rPr lang="zh-CN" altLang="en-US" sz="2400" dirty="0">
                <a:latin typeface="隶书" pitchFamily="49" charset="-122"/>
                <a:ea typeface="隶书" pitchFamily="49" charset="-122"/>
              </a:rPr>
              <a:t>的基本存储单元是由</a:t>
            </a:r>
            <a:r>
              <a:rPr lang="en-US" altLang="zh-CN" sz="2400" dirty="0">
                <a:latin typeface="隶书" pitchFamily="49" charset="-122"/>
                <a:ea typeface="隶书" pitchFamily="49" charset="-122"/>
              </a:rPr>
              <a:t>6</a:t>
            </a:r>
            <a:r>
              <a:rPr lang="zh-CN" altLang="en-US" sz="2400" dirty="0">
                <a:latin typeface="隶书" pitchFamily="49" charset="-122"/>
                <a:ea typeface="隶书" pitchFamily="49" charset="-122"/>
              </a:rPr>
              <a:t>个</a:t>
            </a:r>
            <a:r>
              <a:rPr lang="en-US" altLang="zh-CN" sz="2400" dirty="0">
                <a:latin typeface="隶书" pitchFamily="49" charset="-122"/>
                <a:ea typeface="隶书" pitchFamily="49" charset="-122"/>
              </a:rPr>
              <a:t>MOS</a:t>
            </a:r>
            <a:r>
              <a:rPr lang="zh-CN" altLang="en-US" sz="2400" dirty="0">
                <a:latin typeface="隶书" pitchFamily="49" charset="-122"/>
                <a:ea typeface="隶书" pitchFamily="49" charset="-122"/>
              </a:rPr>
              <a:t>管组成的</a:t>
            </a:r>
            <a:r>
              <a:rPr lang="en-US" altLang="zh-CN" sz="2400" dirty="0">
                <a:latin typeface="隶书" pitchFamily="49" charset="-122"/>
                <a:ea typeface="隶书" pitchFamily="49" charset="-122"/>
              </a:rPr>
              <a:t>RS</a:t>
            </a:r>
            <a:r>
              <a:rPr lang="zh-CN" altLang="en-US" sz="2400" dirty="0">
                <a:latin typeface="隶书" pitchFamily="49" charset="-122"/>
                <a:ea typeface="隶书" pitchFamily="49" charset="-122"/>
              </a:rPr>
              <a:t>触发器。</a:t>
            </a:r>
            <a:r>
              <a:rPr lang="en-US" altLang="zh-CN" sz="2400" dirty="0">
                <a:latin typeface="隶书" pitchFamily="49" charset="-122"/>
                <a:ea typeface="隶书" pitchFamily="49" charset="-122"/>
              </a:rPr>
              <a:t>Tl</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T2</a:t>
            </a:r>
            <a:r>
              <a:rPr lang="zh-CN" altLang="en-US" sz="2400" dirty="0">
                <a:latin typeface="隶书" pitchFamily="49" charset="-122"/>
                <a:ea typeface="隶书" pitchFamily="49" charset="-122"/>
              </a:rPr>
              <a:t>组成双稳态触发器，</a:t>
            </a:r>
            <a:r>
              <a:rPr lang="en-US" altLang="zh-CN" sz="2400" dirty="0">
                <a:latin typeface="隶书" pitchFamily="49" charset="-122"/>
                <a:ea typeface="隶书" pitchFamily="49" charset="-122"/>
              </a:rPr>
              <a:t>T3</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T4</a:t>
            </a:r>
            <a:r>
              <a:rPr lang="zh-CN" altLang="en-US" sz="2400" dirty="0">
                <a:latin typeface="隶书" pitchFamily="49" charset="-122"/>
                <a:ea typeface="隶书" pitchFamily="49" charset="-122"/>
              </a:rPr>
              <a:t>为负载管</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相当于</a:t>
            </a:r>
            <a:r>
              <a:rPr lang="en-US" altLang="zh-CN" sz="2400" dirty="0">
                <a:latin typeface="隶书" pitchFamily="49" charset="-122"/>
                <a:ea typeface="隶书" pitchFamily="49" charset="-122"/>
              </a:rPr>
              <a:t>Tl</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T2</a:t>
            </a:r>
            <a:r>
              <a:rPr lang="zh-CN" altLang="en-US" sz="2400" dirty="0">
                <a:latin typeface="隶书" pitchFamily="49" charset="-122"/>
                <a:ea typeface="隶书" pitchFamily="49" charset="-122"/>
              </a:rPr>
              <a:t>的负载电阻</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T5</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T6</a:t>
            </a:r>
            <a:r>
              <a:rPr lang="zh-CN" altLang="en-US" sz="2400" dirty="0">
                <a:latin typeface="隶书" pitchFamily="49" charset="-122"/>
                <a:ea typeface="隶书" pitchFamily="49" charset="-122"/>
              </a:rPr>
              <a:t>为开关管，由行选线控制。</a:t>
            </a:r>
          </a:p>
        </p:txBody>
      </p:sp>
      <p:pic>
        <p:nvPicPr>
          <p:cNvPr id="228356" name="Picture 4"/>
          <p:cNvPicPr>
            <a:picLocks noChangeAspect="1" noChangeArrowheads="1"/>
          </p:cNvPicPr>
          <p:nvPr/>
        </p:nvPicPr>
        <p:blipFill>
          <a:blip r:embed="rId2">
            <a:clrChange>
              <a:clrFrom>
                <a:srgbClr val="DDDDDD"/>
              </a:clrFrom>
              <a:clrTo>
                <a:srgbClr val="DDDDDD">
                  <a:alpha val="0"/>
                </a:srgbClr>
              </a:clrTo>
            </a:clrChange>
          </a:blip>
          <a:srcRect/>
          <a:stretch>
            <a:fillRect/>
          </a:stretch>
        </p:blipFill>
        <p:spPr bwMode="auto">
          <a:xfrm>
            <a:off x="4500563" y="3302000"/>
            <a:ext cx="4032250" cy="3440113"/>
          </a:xfrm>
          <a:prstGeom prst="rect">
            <a:avLst/>
          </a:prstGeom>
          <a:noFill/>
        </p:spPr>
      </p:pic>
    </p:spTree>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ChangeArrowheads="1"/>
          </p:cNvSpPr>
          <p:nvPr/>
        </p:nvSpPr>
        <p:spPr bwMode="auto">
          <a:xfrm>
            <a:off x="250825" y="470277"/>
            <a:ext cx="4392613" cy="5262979"/>
          </a:xfrm>
          <a:prstGeom prst="rect">
            <a:avLst/>
          </a:prstGeom>
          <a:noFill/>
          <a:ln w="9525">
            <a:noFill/>
            <a:miter lim="800000"/>
            <a:headEnd/>
            <a:tailEnd/>
          </a:ln>
          <a:effectLst/>
        </p:spPr>
        <p:txBody>
          <a:bodyPr>
            <a:spAutoFit/>
          </a:bodyPr>
          <a:lstStyle/>
          <a:p>
            <a:r>
              <a:rPr lang="zh-CN" altLang="en-US" sz="2400" dirty="0">
                <a:solidFill>
                  <a:srgbClr val="0000FF"/>
                </a:solidFill>
                <a:latin typeface="隶书" pitchFamily="49" charset="-122"/>
                <a:ea typeface="隶书" pitchFamily="49" charset="-122"/>
              </a:rPr>
              <a:t>写入过程</a:t>
            </a:r>
          </a:p>
          <a:p>
            <a:r>
              <a:rPr lang="zh-CN" altLang="en-US" sz="2400" dirty="0" smtClean="0">
                <a:latin typeface="隶书" pitchFamily="49" charset="-122"/>
                <a:ea typeface="隶书" pitchFamily="49" charset="-122"/>
              </a:rPr>
              <a:t>行选</a:t>
            </a:r>
            <a:r>
              <a:rPr lang="zh-CN" altLang="en-US" sz="2400" dirty="0">
                <a:latin typeface="隶书" pitchFamily="49" charset="-122"/>
                <a:ea typeface="隶书" pitchFamily="49" charset="-122"/>
              </a:rPr>
              <a:t>线为高</a:t>
            </a:r>
            <a:r>
              <a:rPr lang="zh-CN" altLang="en-US" sz="2400" dirty="0" smtClean="0">
                <a:latin typeface="隶书" pitchFamily="49" charset="-122"/>
                <a:ea typeface="隶书" pitchFamily="49" charset="-122"/>
              </a:rPr>
              <a:t>电平，</a:t>
            </a:r>
            <a:r>
              <a:rPr lang="en-US" altLang="zh-CN" sz="2400" dirty="0">
                <a:latin typeface="隶书" pitchFamily="49" charset="-122"/>
                <a:ea typeface="隶书" pitchFamily="49" charset="-122"/>
              </a:rPr>
              <a:t>T5</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T6</a:t>
            </a:r>
            <a:r>
              <a:rPr lang="zh-CN" altLang="en-US" sz="2400" dirty="0">
                <a:latin typeface="隶书" pitchFamily="49" charset="-122"/>
                <a:ea typeface="隶书" pitchFamily="49" charset="-122"/>
              </a:rPr>
              <a:t>导通</a:t>
            </a:r>
            <a:r>
              <a:rPr lang="zh-CN" altLang="en-US" sz="2400" dirty="0" smtClean="0">
                <a:latin typeface="隶书" pitchFamily="49" charset="-122"/>
                <a:ea typeface="隶书" pitchFamily="49" charset="-122"/>
              </a:rPr>
              <a:t>，列选</a:t>
            </a:r>
            <a:r>
              <a:rPr lang="zh-CN" altLang="en-US" sz="2400" dirty="0">
                <a:latin typeface="隶书" pitchFamily="49" charset="-122"/>
                <a:ea typeface="隶书" pitchFamily="49" charset="-122"/>
              </a:rPr>
              <a:t>线为高</a:t>
            </a:r>
            <a:r>
              <a:rPr lang="zh-CN" altLang="en-US" sz="2400" dirty="0" smtClean="0">
                <a:latin typeface="隶书" pitchFamily="49" charset="-122"/>
                <a:ea typeface="隶书" pitchFamily="49" charset="-122"/>
              </a:rPr>
              <a:t>电平，</a:t>
            </a:r>
            <a:r>
              <a:rPr lang="en-US" altLang="zh-CN" sz="2400" dirty="0">
                <a:latin typeface="隶书" pitchFamily="49" charset="-122"/>
                <a:ea typeface="隶书" pitchFamily="49" charset="-122"/>
              </a:rPr>
              <a:t>T7</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T8</a:t>
            </a:r>
            <a:r>
              <a:rPr lang="zh-CN" altLang="en-US" sz="2400" dirty="0">
                <a:latin typeface="隶书" pitchFamily="49" charset="-122"/>
                <a:ea typeface="隶书" pitchFamily="49" charset="-122"/>
              </a:rPr>
              <a:t>连通外部数据线。写入的信息从</a:t>
            </a:r>
            <a:r>
              <a:rPr lang="en-US" altLang="zh-CN" sz="2400" dirty="0">
                <a:latin typeface="隶书" pitchFamily="49" charset="-122"/>
                <a:ea typeface="隶书" pitchFamily="49" charset="-122"/>
              </a:rPr>
              <a:t>I/O</a:t>
            </a:r>
            <a:r>
              <a:rPr lang="zh-CN" altLang="en-US" sz="2400" dirty="0">
                <a:latin typeface="隶书" pitchFamily="49" charset="-122"/>
                <a:ea typeface="隶书" pitchFamily="49" charset="-122"/>
              </a:rPr>
              <a:t>及</a:t>
            </a:r>
            <a:r>
              <a:rPr lang="en-US" altLang="zh-CN" sz="2400" dirty="0">
                <a:latin typeface="隶书" pitchFamily="49" charset="-122"/>
                <a:ea typeface="隶书" pitchFamily="49" charset="-122"/>
              </a:rPr>
              <a:t>I/O</a:t>
            </a:r>
            <a:r>
              <a:rPr lang="zh-CN" altLang="en-US" sz="2400" dirty="0">
                <a:latin typeface="隶书" pitchFamily="49" charset="-122"/>
                <a:ea typeface="隶书" pitchFamily="49" charset="-122"/>
              </a:rPr>
              <a:t>线输入。</a:t>
            </a:r>
            <a:r>
              <a:rPr lang="zh-CN" altLang="en-US" sz="2400" dirty="0" smtClean="0">
                <a:latin typeface="隶书" pitchFamily="49" charset="-122"/>
                <a:ea typeface="隶书" pitchFamily="49" charset="-122"/>
              </a:rPr>
              <a:t>写“</a:t>
            </a:r>
            <a:r>
              <a:rPr lang="en-US" altLang="zh-CN" sz="2400" dirty="0" smtClean="0">
                <a:latin typeface="隶书" pitchFamily="49" charset="-122"/>
                <a:ea typeface="隶书" pitchFamily="49" charset="-122"/>
              </a:rPr>
              <a:t>1</a:t>
            </a:r>
            <a:r>
              <a:rPr lang="zh-CN" altLang="en-US" sz="2400" dirty="0" smtClean="0">
                <a:latin typeface="隶书" pitchFamily="49" charset="-122"/>
                <a:ea typeface="隶书" pitchFamily="49" charset="-122"/>
              </a:rPr>
              <a:t>”时</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I/O</a:t>
            </a:r>
            <a:r>
              <a:rPr lang="zh-CN" altLang="en-US" sz="2400" dirty="0">
                <a:latin typeface="隶书" pitchFamily="49" charset="-122"/>
                <a:ea typeface="隶书" pitchFamily="49" charset="-122"/>
              </a:rPr>
              <a:t>为高电平，</a:t>
            </a:r>
            <a:r>
              <a:rPr lang="en-US" altLang="zh-CN" sz="2400" dirty="0">
                <a:latin typeface="隶书" pitchFamily="49" charset="-122"/>
                <a:ea typeface="隶书" pitchFamily="49" charset="-122"/>
              </a:rPr>
              <a:t>I/O</a:t>
            </a:r>
            <a:r>
              <a:rPr lang="zh-CN" altLang="en-US" sz="2400" dirty="0">
                <a:latin typeface="隶书" pitchFamily="49" charset="-122"/>
                <a:ea typeface="隶书" pitchFamily="49" charset="-122"/>
              </a:rPr>
              <a:t>为低电平。 </a:t>
            </a:r>
            <a:r>
              <a:rPr lang="en-US" altLang="zh-CN" sz="2400" dirty="0">
                <a:latin typeface="隶书" pitchFamily="49" charset="-122"/>
                <a:ea typeface="隶书" pitchFamily="49" charset="-122"/>
              </a:rPr>
              <a:t>I/O</a:t>
            </a:r>
            <a:r>
              <a:rPr lang="zh-CN" altLang="en-US" sz="2400" dirty="0">
                <a:latin typeface="隶书" pitchFamily="49" charset="-122"/>
                <a:ea typeface="隶书" pitchFamily="49" charset="-122"/>
              </a:rPr>
              <a:t>线的高电平经</a:t>
            </a:r>
            <a:r>
              <a:rPr lang="en-US" altLang="zh-CN" sz="2400" dirty="0">
                <a:latin typeface="隶书" pitchFamily="49" charset="-122"/>
                <a:ea typeface="隶书" pitchFamily="49" charset="-122"/>
              </a:rPr>
              <a:t>T7</a:t>
            </a:r>
            <a:r>
              <a:rPr lang="zh-CN" altLang="en-US" sz="2400" dirty="0">
                <a:latin typeface="隶书" pitchFamily="49" charset="-122"/>
                <a:ea typeface="隶书" pitchFamily="49" charset="-122"/>
              </a:rPr>
              <a:t>和</a:t>
            </a:r>
            <a:r>
              <a:rPr lang="en-US" altLang="zh-CN" sz="2400" dirty="0">
                <a:latin typeface="隶书" pitchFamily="49" charset="-122"/>
                <a:ea typeface="隶书" pitchFamily="49" charset="-122"/>
              </a:rPr>
              <a:t>T5</a:t>
            </a:r>
            <a:r>
              <a:rPr lang="zh-CN" altLang="en-US" sz="2400" dirty="0">
                <a:latin typeface="隶书" pitchFamily="49" charset="-122"/>
                <a:ea typeface="隶书" pitchFamily="49" charset="-122"/>
              </a:rPr>
              <a:t>加至</a:t>
            </a:r>
            <a:r>
              <a:rPr lang="en-US" altLang="zh-CN" sz="2400" dirty="0">
                <a:latin typeface="隶书" pitchFamily="49" charset="-122"/>
                <a:ea typeface="隶书" pitchFamily="49" charset="-122"/>
              </a:rPr>
              <a:t>A</a:t>
            </a:r>
            <a:r>
              <a:rPr lang="zh-CN" altLang="en-US" sz="2400" dirty="0">
                <a:latin typeface="隶书" pitchFamily="49" charset="-122"/>
                <a:ea typeface="隶书" pitchFamily="49" charset="-122"/>
              </a:rPr>
              <a:t>点， </a:t>
            </a:r>
            <a:r>
              <a:rPr lang="en-US" altLang="zh-CN" sz="2400" dirty="0">
                <a:latin typeface="隶书" pitchFamily="49" charset="-122"/>
                <a:ea typeface="隶书" pitchFamily="49" charset="-122"/>
              </a:rPr>
              <a:t>I/O</a:t>
            </a:r>
            <a:r>
              <a:rPr lang="zh-CN" altLang="en-US" sz="2400" dirty="0">
                <a:latin typeface="隶书" pitchFamily="49" charset="-122"/>
                <a:ea typeface="隶书" pitchFamily="49" charset="-122"/>
              </a:rPr>
              <a:t>线的低电平经</a:t>
            </a:r>
            <a:r>
              <a:rPr lang="en-US" altLang="zh-CN" sz="2400" dirty="0">
                <a:latin typeface="隶书" pitchFamily="49" charset="-122"/>
                <a:ea typeface="隶书" pitchFamily="49" charset="-122"/>
              </a:rPr>
              <a:t>T8</a:t>
            </a:r>
            <a:r>
              <a:rPr lang="zh-CN" altLang="en-US" sz="2400" dirty="0">
                <a:latin typeface="隶书" pitchFamily="49" charset="-122"/>
                <a:ea typeface="隶书" pitchFamily="49" charset="-122"/>
              </a:rPr>
              <a:t>和</a:t>
            </a:r>
            <a:r>
              <a:rPr lang="en-US" altLang="zh-CN" sz="2400" dirty="0">
                <a:latin typeface="隶书" pitchFamily="49" charset="-122"/>
                <a:ea typeface="隶书" pitchFamily="49" charset="-122"/>
              </a:rPr>
              <a:t>T6</a:t>
            </a:r>
            <a:r>
              <a:rPr lang="zh-CN" altLang="en-US" sz="2400" dirty="0">
                <a:latin typeface="隶书" pitchFamily="49" charset="-122"/>
                <a:ea typeface="隶书" pitchFamily="49" charset="-122"/>
              </a:rPr>
              <a:t>加至</a:t>
            </a:r>
            <a:r>
              <a:rPr lang="en-US" altLang="zh-CN" sz="2400" dirty="0">
                <a:latin typeface="隶书" pitchFamily="49" charset="-122"/>
                <a:ea typeface="隶书" pitchFamily="49" charset="-122"/>
              </a:rPr>
              <a:t>B</a:t>
            </a:r>
            <a:r>
              <a:rPr lang="zh-CN" altLang="en-US" sz="2400" dirty="0">
                <a:latin typeface="隶书" pitchFamily="49" charset="-122"/>
                <a:ea typeface="隶书" pitchFamily="49" charset="-122"/>
              </a:rPr>
              <a:t>点，迫使</a:t>
            </a:r>
            <a:r>
              <a:rPr lang="en-US" altLang="zh-CN" sz="2400" dirty="0" err="1">
                <a:latin typeface="隶书" pitchFamily="49" charset="-122"/>
                <a:ea typeface="隶书" pitchFamily="49" charset="-122"/>
              </a:rPr>
              <a:t>Tl</a:t>
            </a:r>
            <a:r>
              <a:rPr lang="zh-CN" altLang="en-US" sz="2400" dirty="0">
                <a:latin typeface="隶书" pitchFamily="49" charset="-122"/>
                <a:ea typeface="隶书" pitchFamily="49" charset="-122"/>
              </a:rPr>
              <a:t>截至，</a:t>
            </a:r>
            <a:r>
              <a:rPr lang="en-US" altLang="zh-CN" sz="2400" dirty="0">
                <a:latin typeface="隶书" pitchFamily="49" charset="-122"/>
                <a:ea typeface="隶书" pitchFamily="49" charset="-122"/>
              </a:rPr>
              <a:t>T2</a:t>
            </a:r>
            <a:r>
              <a:rPr lang="zh-CN" altLang="en-US" sz="2400" dirty="0">
                <a:latin typeface="隶书" pitchFamily="49" charset="-122"/>
                <a:ea typeface="隶书" pitchFamily="49" charset="-122"/>
              </a:rPr>
              <a:t>导通，处于存</a:t>
            </a:r>
            <a:r>
              <a:rPr lang="zh-CN" altLang="en-US" sz="2400" dirty="0">
                <a:latin typeface="Arial"/>
                <a:ea typeface="隶书" pitchFamily="49" charset="-122"/>
              </a:rPr>
              <a:t>“</a:t>
            </a:r>
            <a:r>
              <a:rPr lang="en-US" altLang="zh-CN" sz="2400" dirty="0" smtClean="0">
                <a:latin typeface="隶书" pitchFamily="49" charset="-122"/>
                <a:ea typeface="隶书" pitchFamily="49" charset="-122"/>
              </a:rPr>
              <a:t>1</a:t>
            </a:r>
            <a:r>
              <a:rPr lang="zh-CN" altLang="en-US" sz="2400" dirty="0" smtClean="0">
                <a:latin typeface="隶书" pitchFamily="49" charset="-122"/>
                <a:ea typeface="隶书" pitchFamily="49" charset="-122"/>
              </a:rPr>
              <a:t>”状态</a:t>
            </a:r>
            <a:r>
              <a:rPr lang="zh-CN" altLang="en-US" sz="2400" dirty="0">
                <a:latin typeface="隶书" pitchFamily="49" charset="-122"/>
                <a:ea typeface="隶书" pitchFamily="49" charset="-122"/>
              </a:rPr>
              <a:t>。写</a:t>
            </a:r>
            <a:r>
              <a:rPr lang="zh-CN" altLang="en-US" sz="2400" dirty="0">
                <a:latin typeface="Arial"/>
                <a:ea typeface="隶书" pitchFamily="49" charset="-122"/>
              </a:rPr>
              <a:t>“</a:t>
            </a:r>
            <a:r>
              <a:rPr lang="en-US" altLang="zh-CN" sz="2400" dirty="0" smtClean="0">
                <a:latin typeface="隶书" pitchFamily="49" charset="-122"/>
                <a:ea typeface="隶书" pitchFamily="49" charset="-122"/>
              </a:rPr>
              <a:t>0</a:t>
            </a:r>
            <a:r>
              <a:rPr lang="zh-CN" altLang="en-US" sz="2400" dirty="0" smtClean="0">
                <a:latin typeface="隶书" pitchFamily="49" charset="-122"/>
                <a:ea typeface="隶书" pitchFamily="49" charset="-122"/>
              </a:rPr>
              <a:t>”时</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I/O</a:t>
            </a:r>
            <a:r>
              <a:rPr lang="zh-CN" altLang="en-US" sz="2400" dirty="0">
                <a:latin typeface="隶书" pitchFamily="49" charset="-122"/>
                <a:ea typeface="隶书" pitchFamily="49" charset="-122"/>
              </a:rPr>
              <a:t>线的低电平经</a:t>
            </a:r>
            <a:r>
              <a:rPr lang="en-US" altLang="zh-CN" sz="2400" dirty="0">
                <a:latin typeface="隶书" pitchFamily="49" charset="-122"/>
                <a:ea typeface="隶书" pitchFamily="49" charset="-122"/>
              </a:rPr>
              <a:t>T1</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T5</a:t>
            </a:r>
            <a:r>
              <a:rPr lang="zh-CN" altLang="en-US" sz="2400" dirty="0">
                <a:latin typeface="隶书" pitchFamily="49" charset="-122"/>
                <a:ea typeface="隶书" pitchFamily="49" charset="-122"/>
              </a:rPr>
              <a:t>加至</a:t>
            </a:r>
            <a:r>
              <a:rPr lang="en-US" altLang="zh-CN" sz="2400" dirty="0">
                <a:latin typeface="隶书" pitchFamily="49" charset="-122"/>
                <a:ea typeface="隶书" pitchFamily="49" charset="-122"/>
              </a:rPr>
              <a:t>A</a:t>
            </a:r>
            <a:r>
              <a:rPr lang="zh-CN" altLang="en-US" sz="2400" dirty="0">
                <a:latin typeface="隶书" pitchFamily="49" charset="-122"/>
                <a:ea typeface="隶书" pitchFamily="49" charset="-122"/>
              </a:rPr>
              <a:t>点， </a:t>
            </a:r>
            <a:r>
              <a:rPr lang="en-US" altLang="zh-CN" sz="2400" dirty="0">
                <a:latin typeface="隶书" pitchFamily="49" charset="-122"/>
                <a:ea typeface="隶书" pitchFamily="49" charset="-122"/>
              </a:rPr>
              <a:t>I/O</a:t>
            </a:r>
            <a:r>
              <a:rPr lang="zh-CN" altLang="en-US" sz="2400" dirty="0">
                <a:latin typeface="隶书" pitchFamily="49" charset="-122"/>
                <a:ea typeface="隶书" pitchFamily="49" charset="-122"/>
              </a:rPr>
              <a:t>线的高电平经</a:t>
            </a:r>
            <a:r>
              <a:rPr lang="en-US" altLang="zh-CN" sz="2400" dirty="0">
                <a:latin typeface="隶书" pitchFamily="49" charset="-122"/>
                <a:ea typeface="隶书" pitchFamily="49" charset="-122"/>
              </a:rPr>
              <a:t>T8</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T6</a:t>
            </a:r>
            <a:r>
              <a:rPr lang="zh-CN" altLang="en-US" sz="2400" dirty="0">
                <a:latin typeface="隶书" pitchFamily="49" charset="-122"/>
                <a:ea typeface="隶书" pitchFamily="49" charset="-122"/>
              </a:rPr>
              <a:t>加至</a:t>
            </a:r>
            <a:r>
              <a:rPr lang="en-US" altLang="zh-CN" sz="2400" dirty="0">
                <a:latin typeface="隶书" pitchFamily="49" charset="-122"/>
                <a:ea typeface="隶书" pitchFamily="49" charset="-122"/>
              </a:rPr>
              <a:t>B</a:t>
            </a:r>
            <a:r>
              <a:rPr lang="zh-CN" altLang="en-US" sz="2400" dirty="0">
                <a:latin typeface="隶书" pitchFamily="49" charset="-122"/>
                <a:ea typeface="隶书" pitchFamily="49" charset="-122"/>
              </a:rPr>
              <a:t>点，迫使</a:t>
            </a:r>
            <a:r>
              <a:rPr lang="en-US" altLang="zh-CN" sz="2400" dirty="0" err="1">
                <a:latin typeface="隶书" pitchFamily="49" charset="-122"/>
                <a:ea typeface="隶书" pitchFamily="49" charset="-122"/>
              </a:rPr>
              <a:t>Tl</a:t>
            </a:r>
            <a:r>
              <a:rPr lang="zh-CN" altLang="en-US" sz="2400" dirty="0">
                <a:latin typeface="隶书" pitchFamily="49" charset="-122"/>
                <a:ea typeface="隶书" pitchFamily="49" charset="-122"/>
              </a:rPr>
              <a:t>导通，</a:t>
            </a:r>
            <a:r>
              <a:rPr lang="en-US" altLang="zh-CN" sz="2400" dirty="0">
                <a:latin typeface="隶书" pitchFamily="49" charset="-122"/>
                <a:ea typeface="隶书" pitchFamily="49" charset="-122"/>
              </a:rPr>
              <a:t>T2</a:t>
            </a:r>
            <a:r>
              <a:rPr lang="zh-CN" altLang="en-US" sz="2400" dirty="0">
                <a:latin typeface="隶书" pitchFamily="49" charset="-122"/>
                <a:ea typeface="隶书" pitchFamily="49" charset="-122"/>
              </a:rPr>
              <a:t>截止而存入</a:t>
            </a:r>
            <a:r>
              <a:rPr lang="zh-CN" altLang="en-US" sz="2400" dirty="0">
                <a:latin typeface="Arial"/>
                <a:ea typeface="隶书" pitchFamily="49" charset="-122"/>
              </a:rPr>
              <a:t>“</a:t>
            </a:r>
            <a:r>
              <a:rPr lang="en-US" altLang="zh-CN" sz="2400" dirty="0" smtClean="0">
                <a:latin typeface="隶书" pitchFamily="49" charset="-122"/>
                <a:ea typeface="隶书" pitchFamily="49" charset="-122"/>
              </a:rPr>
              <a:t>0</a:t>
            </a:r>
            <a:r>
              <a:rPr lang="zh-CN" altLang="en-US" sz="2400" dirty="0" smtClean="0">
                <a:latin typeface="隶书" pitchFamily="49" charset="-122"/>
                <a:ea typeface="隶书" pitchFamily="49" charset="-122"/>
              </a:rPr>
              <a:t>”状态</a:t>
            </a:r>
            <a:r>
              <a:rPr lang="zh-CN" altLang="en-US" sz="2400" dirty="0">
                <a:latin typeface="隶书" pitchFamily="49" charset="-122"/>
                <a:ea typeface="隶书" pitchFamily="49" charset="-122"/>
              </a:rPr>
              <a:t>。</a:t>
            </a:r>
          </a:p>
        </p:txBody>
      </p:sp>
      <p:pic>
        <p:nvPicPr>
          <p:cNvPr id="227331" name="Picture 3"/>
          <p:cNvPicPr>
            <a:picLocks noChangeAspect="1" noChangeArrowheads="1"/>
          </p:cNvPicPr>
          <p:nvPr/>
        </p:nvPicPr>
        <p:blipFill>
          <a:blip r:embed="rId2">
            <a:clrChange>
              <a:clrFrom>
                <a:srgbClr val="DDDDDD"/>
              </a:clrFrom>
              <a:clrTo>
                <a:srgbClr val="DDDDDD">
                  <a:alpha val="0"/>
                </a:srgbClr>
              </a:clrTo>
            </a:clrChange>
          </a:blip>
          <a:srcRect/>
          <a:stretch>
            <a:fillRect/>
          </a:stretch>
        </p:blipFill>
        <p:spPr bwMode="auto">
          <a:xfrm>
            <a:off x="4716463" y="836613"/>
            <a:ext cx="4032250" cy="3440112"/>
          </a:xfrm>
          <a:prstGeom prst="rect">
            <a:avLst/>
          </a:prstGeom>
          <a:noFill/>
        </p:spPr>
      </p:pic>
      <p:sp>
        <p:nvSpPr>
          <p:cNvPr id="227332" name="Rectangle 4"/>
          <p:cNvSpPr>
            <a:spLocks noChangeArrowheads="1"/>
          </p:cNvSpPr>
          <p:nvPr/>
        </p:nvSpPr>
        <p:spPr bwMode="auto">
          <a:xfrm>
            <a:off x="4643438" y="4606925"/>
            <a:ext cx="4392612" cy="1917700"/>
          </a:xfrm>
          <a:prstGeom prst="rect">
            <a:avLst/>
          </a:prstGeom>
          <a:noFill/>
          <a:ln w="9525">
            <a:noFill/>
            <a:miter lim="800000"/>
            <a:headEnd/>
            <a:tailEnd/>
          </a:ln>
          <a:effectLst/>
        </p:spPr>
        <p:txBody>
          <a:bodyPr>
            <a:spAutoFit/>
          </a:bodyPr>
          <a:lstStyle/>
          <a:p>
            <a:r>
              <a:rPr lang="zh-CN" altLang="en-US" sz="2400">
                <a:solidFill>
                  <a:srgbClr val="0000FF"/>
                </a:solidFill>
                <a:latin typeface="隶书" pitchFamily="49" charset="-122"/>
                <a:ea typeface="隶书" pitchFamily="49" charset="-122"/>
              </a:rPr>
              <a:t>读出过程</a:t>
            </a:r>
          </a:p>
          <a:p>
            <a:r>
              <a:rPr lang="zh-CN" altLang="en-US" sz="2400">
                <a:latin typeface="隶书" pitchFamily="49" charset="-122"/>
                <a:ea typeface="隶书" pitchFamily="49" charset="-122"/>
              </a:rPr>
              <a:t>    过程与写入过程相同。只是写入过程会冲掉原有信息，读出过程触发器原有信息不变，是非破坏性的。</a:t>
            </a:r>
          </a:p>
        </p:txBody>
      </p:sp>
      <p:sp>
        <p:nvSpPr>
          <p:cNvPr id="227333" name="Line 5"/>
          <p:cNvSpPr>
            <a:spLocks noChangeShapeType="1"/>
          </p:cNvSpPr>
          <p:nvPr/>
        </p:nvSpPr>
        <p:spPr bwMode="auto">
          <a:xfrm>
            <a:off x="611560" y="1993551"/>
            <a:ext cx="503238" cy="0"/>
          </a:xfrm>
          <a:prstGeom prst="line">
            <a:avLst/>
          </a:prstGeom>
          <a:noFill/>
          <a:ln w="9525">
            <a:solidFill>
              <a:schemeClr val="tx1"/>
            </a:solidFill>
            <a:round/>
            <a:headEnd/>
            <a:tailEnd/>
          </a:ln>
          <a:effectLst/>
        </p:spPr>
        <p:txBody>
          <a:bodyPr/>
          <a:lstStyle/>
          <a:p>
            <a:endParaRPr lang="zh-CN" altLang="en-US"/>
          </a:p>
        </p:txBody>
      </p:sp>
      <p:sp>
        <p:nvSpPr>
          <p:cNvPr id="227334" name="Line 6"/>
          <p:cNvSpPr>
            <a:spLocks noChangeShapeType="1"/>
          </p:cNvSpPr>
          <p:nvPr/>
        </p:nvSpPr>
        <p:spPr bwMode="auto">
          <a:xfrm>
            <a:off x="1835696" y="2380237"/>
            <a:ext cx="503238" cy="0"/>
          </a:xfrm>
          <a:prstGeom prst="line">
            <a:avLst/>
          </a:prstGeom>
          <a:noFill/>
          <a:ln w="9525">
            <a:solidFill>
              <a:schemeClr val="tx1"/>
            </a:solidFill>
            <a:round/>
            <a:headEnd/>
            <a:tailEnd/>
          </a:ln>
          <a:effectLst/>
        </p:spPr>
        <p:txBody>
          <a:bodyPr/>
          <a:lstStyle/>
          <a:p>
            <a:endParaRPr lang="zh-CN" altLang="en-US"/>
          </a:p>
        </p:txBody>
      </p:sp>
      <p:sp>
        <p:nvSpPr>
          <p:cNvPr id="227335" name="Line 7"/>
          <p:cNvSpPr>
            <a:spLocks noChangeShapeType="1"/>
          </p:cNvSpPr>
          <p:nvPr/>
        </p:nvSpPr>
        <p:spPr bwMode="auto">
          <a:xfrm>
            <a:off x="323528" y="3094617"/>
            <a:ext cx="503238" cy="0"/>
          </a:xfrm>
          <a:prstGeom prst="line">
            <a:avLst/>
          </a:prstGeom>
          <a:noFill/>
          <a:ln w="9525">
            <a:solidFill>
              <a:schemeClr val="tx1"/>
            </a:solidFill>
            <a:round/>
            <a:headEnd/>
            <a:tailEnd/>
          </a:ln>
          <a:effectLst/>
        </p:spPr>
        <p:txBody>
          <a:bodyPr/>
          <a:lstStyle/>
          <a:p>
            <a:endParaRPr lang="zh-CN" altLang="en-US"/>
          </a:p>
        </p:txBody>
      </p:sp>
      <p:sp>
        <p:nvSpPr>
          <p:cNvPr id="8" name="Line 7"/>
          <p:cNvSpPr>
            <a:spLocks noChangeShapeType="1"/>
          </p:cNvSpPr>
          <p:nvPr/>
        </p:nvSpPr>
        <p:spPr bwMode="auto">
          <a:xfrm>
            <a:off x="1115616" y="4567621"/>
            <a:ext cx="503238" cy="0"/>
          </a:xfrm>
          <a:prstGeom prst="line">
            <a:avLst/>
          </a:prstGeom>
          <a:noFill/>
          <a:ln w="9525">
            <a:solidFill>
              <a:schemeClr val="tx1"/>
            </a:solidFill>
            <a:round/>
            <a:headEnd/>
            <a:tailEnd/>
          </a:ln>
          <a:effectLst/>
        </p:spPr>
        <p:txBody>
          <a:bodyPr/>
          <a:lstStyle/>
          <a:p>
            <a:endParaRPr lang="zh-CN" altLang="en-US"/>
          </a:p>
        </p:txBody>
      </p:sp>
    </p:spTree>
  </p:cSld>
  <p:clrMapOvr>
    <a:masterClrMapping/>
  </p:clrMapOvr>
  <p:transition spd="slow">
    <p:randomBa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306"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635375" y="1557338"/>
            <a:ext cx="5256213" cy="5083175"/>
          </a:xfrm>
          <a:prstGeom prst="rect">
            <a:avLst/>
          </a:prstGeom>
          <a:noFill/>
        </p:spPr>
      </p:pic>
      <p:sp>
        <p:nvSpPr>
          <p:cNvPr id="226307" name="Rectangle 3"/>
          <p:cNvSpPr>
            <a:spLocks noChangeArrowheads="1"/>
          </p:cNvSpPr>
          <p:nvPr/>
        </p:nvSpPr>
        <p:spPr bwMode="auto">
          <a:xfrm>
            <a:off x="250825" y="260350"/>
            <a:ext cx="3816350" cy="3743325"/>
          </a:xfrm>
          <a:prstGeom prst="rect">
            <a:avLst/>
          </a:prstGeom>
          <a:noFill/>
          <a:ln w="9525">
            <a:noFill/>
            <a:miter lim="800000"/>
            <a:headEnd/>
            <a:tailEnd/>
          </a:ln>
          <a:effectLst/>
        </p:spPr>
        <p:txBody>
          <a:bodyPr>
            <a:spAutoFit/>
          </a:bodyPr>
          <a:lstStyle/>
          <a:p>
            <a:r>
              <a:rPr lang="zh-CN" altLang="en-US" sz="2400">
                <a:solidFill>
                  <a:srgbClr val="0000FF"/>
                </a:solidFill>
                <a:latin typeface="隶书" pitchFamily="49" charset="-122"/>
                <a:ea typeface="隶书" pitchFamily="49" charset="-122"/>
              </a:rPr>
              <a:t>典型芯片：</a:t>
            </a:r>
          </a:p>
          <a:p>
            <a:r>
              <a:rPr lang="zh-CN" altLang="en-US" sz="2400">
                <a:latin typeface="隶书" pitchFamily="49" charset="-122"/>
                <a:ea typeface="隶书" pitchFamily="49" charset="-122"/>
              </a:rPr>
              <a:t>静态</a:t>
            </a:r>
            <a:r>
              <a:rPr lang="en-US" altLang="zh-CN" sz="2400">
                <a:latin typeface="隶书" pitchFamily="49" charset="-122"/>
                <a:ea typeface="隶书" pitchFamily="49" charset="-122"/>
              </a:rPr>
              <a:t>6116(2K*8)</a:t>
            </a:r>
            <a:r>
              <a:rPr lang="zh-CN" altLang="en-US" sz="2400">
                <a:latin typeface="隶书" pitchFamily="49" charset="-122"/>
                <a:ea typeface="隶书" pitchFamily="49" charset="-122"/>
              </a:rPr>
              <a:t>内部结构</a:t>
            </a:r>
          </a:p>
          <a:p>
            <a:r>
              <a:rPr lang="zh-CN" altLang="en-US" sz="2400">
                <a:latin typeface="隶书" pitchFamily="49" charset="-122"/>
                <a:ea typeface="隶书" pitchFamily="49" charset="-122"/>
              </a:rPr>
              <a:t>    </a:t>
            </a:r>
            <a:r>
              <a:rPr lang="en-US" altLang="zh-CN" sz="2400">
                <a:latin typeface="隶书" pitchFamily="49" charset="-122"/>
                <a:ea typeface="隶书" pitchFamily="49" charset="-122"/>
              </a:rPr>
              <a:t>6116</a:t>
            </a:r>
            <a:r>
              <a:rPr lang="zh-CN" altLang="en-US" sz="2400">
                <a:latin typeface="隶书" pitchFamily="49" charset="-122"/>
                <a:ea typeface="隶书" pitchFamily="49" charset="-122"/>
              </a:rPr>
              <a:t>为</a:t>
            </a:r>
            <a:r>
              <a:rPr lang="en-US" altLang="zh-CN" sz="2400">
                <a:latin typeface="隶书" pitchFamily="49" charset="-122"/>
                <a:ea typeface="隶书" pitchFamily="49" charset="-122"/>
              </a:rPr>
              <a:t>2K*8</a:t>
            </a:r>
            <a:r>
              <a:rPr lang="zh-CN" altLang="en-US" sz="2400">
                <a:latin typeface="隶书" pitchFamily="49" charset="-122"/>
                <a:ea typeface="隶书" pitchFamily="49" charset="-122"/>
              </a:rPr>
              <a:t>个基本存储电路。</a:t>
            </a:r>
            <a:r>
              <a:rPr lang="en-US" altLang="zh-CN" sz="2400">
                <a:latin typeface="隶书" pitchFamily="49" charset="-122"/>
                <a:ea typeface="隶书" pitchFamily="49" charset="-122"/>
              </a:rPr>
              <a:t>2048</a:t>
            </a:r>
            <a:r>
              <a:rPr lang="zh-CN" altLang="en-US" sz="2400">
                <a:latin typeface="隶书" pitchFamily="49" charset="-122"/>
                <a:ea typeface="隶书" pitchFamily="49" charset="-122"/>
              </a:rPr>
              <a:t>个</a:t>
            </a:r>
            <a:r>
              <a:rPr lang="en-US" altLang="zh-CN" sz="2400">
                <a:latin typeface="隶书" pitchFamily="49" charset="-122"/>
                <a:ea typeface="隶书" pitchFamily="49" charset="-122"/>
              </a:rPr>
              <a:t>8</a:t>
            </a:r>
            <a:r>
              <a:rPr lang="zh-CN" altLang="en-US" sz="2400">
                <a:latin typeface="隶书" pitchFamily="49" charset="-122"/>
                <a:ea typeface="隶书" pitchFamily="49" charset="-122"/>
              </a:rPr>
              <a:t>位的存储单元需要</a:t>
            </a:r>
            <a:r>
              <a:rPr lang="en-US" altLang="zh-CN" sz="2400">
                <a:latin typeface="隶书" pitchFamily="49" charset="-122"/>
                <a:ea typeface="隶书" pitchFamily="49" charset="-122"/>
              </a:rPr>
              <a:t>11</a:t>
            </a:r>
            <a:r>
              <a:rPr lang="zh-CN" altLang="en-US" sz="2400">
                <a:latin typeface="隶书" pitchFamily="49" charset="-122"/>
                <a:ea typeface="隶书" pitchFamily="49" charset="-122"/>
              </a:rPr>
              <a:t>条地址线。</a:t>
            </a:r>
          </a:p>
          <a:p>
            <a:r>
              <a:rPr lang="zh-CN" altLang="en-US" sz="2400">
                <a:latin typeface="隶书" pitchFamily="49" charset="-122"/>
                <a:ea typeface="隶书" pitchFamily="49" charset="-122"/>
              </a:rPr>
              <a:t>    地址线分为</a:t>
            </a:r>
            <a:r>
              <a:rPr lang="en-US" altLang="zh-CN" sz="2400">
                <a:latin typeface="隶书" pitchFamily="49" charset="-122"/>
                <a:ea typeface="隶书" pitchFamily="49" charset="-122"/>
              </a:rPr>
              <a:t>2</a:t>
            </a:r>
            <a:r>
              <a:rPr lang="zh-CN" altLang="en-US" sz="2400">
                <a:latin typeface="隶书" pitchFamily="49" charset="-122"/>
                <a:ea typeface="隶书" pitchFamily="49" charset="-122"/>
              </a:rPr>
              <a:t>组：</a:t>
            </a:r>
          </a:p>
          <a:p>
            <a:r>
              <a:rPr lang="zh-CN" altLang="en-US" sz="2400">
                <a:latin typeface="隶书" pitchFamily="49" charset="-122"/>
                <a:ea typeface="隶书" pitchFamily="49" charset="-122"/>
              </a:rPr>
              <a:t>行译码</a:t>
            </a:r>
            <a:r>
              <a:rPr lang="en-US" altLang="zh-CN" sz="2400">
                <a:latin typeface="隶书" pitchFamily="49" charset="-122"/>
                <a:ea typeface="隶书" pitchFamily="49" charset="-122"/>
              </a:rPr>
              <a:t>7</a:t>
            </a:r>
            <a:r>
              <a:rPr lang="zh-CN" altLang="en-US" sz="2400">
                <a:latin typeface="隶书" pitchFamily="49" charset="-122"/>
                <a:ea typeface="隶书" pitchFamily="49" charset="-122"/>
              </a:rPr>
              <a:t>条：</a:t>
            </a:r>
            <a:r>
              <a:rPr lang="en-US" altLang="zh-CN" sz="2400">
                <a:latin typeface="隶书" pitchFamily="49" charset="-122"/>
                <a:ea typeface="隶书" pitchFamily="49" charset="-122"/>
              </a:rPr>
              <a:t>2</a:t>
            </a:r>
            <a:r>
              <a:rPr lang="en-US" altLang="zh-CN" sz="2400" baseline="30000">
                <a:latin typeface="隶书" pitchFamily="49" charset="-122"/>
                <a:ea typeface="隶书" pitchFamily="49" charset="-122"/>
              </a:rPr>
              <a:t>7</a:t>
            </a:r>
            <a:r>
              <a:rPr lang="zh-CN" altLang="en-US" sz="2400">
                <a:latin typeface="隶书" pitchFamily="49" charset="-122"/>
                <a:ea typeface="隶书" pitchFamily="49" charset="-122"/>
              </a:rPr>
              <a:t>＝</a:t>
            </a:r>
            <a:r>
              <a:rPr lang="en-US" altLang="zh-CN" sz="2400">
                <a:latin typeface="隶书" pitchFamily="49" charset="-122"/>
                <a:ea typeface="隶书" pitchFamily="49" charset="-122"/>
              </a:rPr>
              <a:t>128</a:t>
            </a:r>
          </a:p>
          <a:p>
            <a:r>
              <a:rPr lang="zh-CN" altLang="en-US" sz="2400">
                <a:latin typeface="隶书" pitchFamily="49" charset="-122"/>
                <a:ea typeface="隶书" pitchFamily="49" charset="-122"/>
              </a:rPr>
              <a:t>列译码</a:t>
            </a:r>
            <a:r>
              <a:rPr lang="en-US" altLang="zh-CN" sz="2400">
                <a:latin typeface="隶书" pitchFamily="49" charset="-122"/>
                <a:ea typeface="隶书" pitchFamily="49" charset="-122"/>
              </a:rPr>
              <a:t>4</a:t>
            </a:r>
            <a:r>
              <a:rPr lang="zh-CN" altLang="en-US" sz="2400">
                <a:latin typeface="隶书" pitchFamily="49" charset="-122"/>
                <a:ea typeface="隶书" pitchFamily="49" charset="-122"/>
              </a:rPr>
              <a:t>条：</a:t>
            </a:r>
            <a:r>
              <a:rPr lang="en-US" altLang="zh-CN" sz="2400">
                <a:latin typeface="隶书" pitchFamily="49" charset="-122"/>
                <a:ea typeface="隶书" pitchFamily="49" charset="-122"/>
              </a:rPr>
              <a:t>2</a:t>
            </a:r>
            <a:r>
              <a:rPr lang="en-US" altLang="zh-CN" sz="2400" baseline="30000">
                <a:latin typeface="隶书" pitchFamily="49" charset="-122"/>
                <a:ea typeface="隶书" pitchFamily="49" charset="-122"/>
              </a:rPr>
              <a:t>4</a:t>
            </a:r>
            <a:r>
              <a:rPr lang="zh-CN" altLang="en-US" sz="2400">
                <a:latin typeface="隶书" pitchFamily="49" charset="-122"/>
                <a:ea typeface="隶书" pitchFamily="49" charset="-122"/>
              </a:rPr>
              <a:t>＝</a:t>
            </a:r>
            <a:r>
              <a:rPr lang="en-US" altLang="zh-CN" sz="2400">
                <a:latin typeface="隶书" pitchFamily="49" charset="-122"/>
                <a:ea typeface="隶书" pitchFamily="49" charset="-122"/>
              </a:rPr>
              <a:t>16</a:t>
            </a:r>
          </a:p>
          <a:p>
            <a:r>
              <a:rPr lang="zh-CN" altLang="en-US" sz="2400">
                <a:latin typeface="隶书" pitchFamily="49" charset="-122"/>
                <a:ea typeface="隶书" pitchFamily="49" charset="-122"/>
              </a:rPr>
              <a:t>总容量：</a:t>
            </a:r>
          </a:p>
          <a:p>
            <a:r>
              <a:rPr lang="zh-CN" altLang="en-US" sz="2400">
                <a:latin typeface="隶书" pitchFamily="49" charset="-122"/>
                <a:ea typeface="隶书" pitchFamily="49" charset="-122"/>
              </a:rPr>
              <a:t>    </a:t>
            </a:r>
            <a:r>
              <a:rPr lang="en-US" altLang="zh-CN" sz="2400">
                <a:latin typeface="隶书" pitchFamily="49" charset="-122"/>
                <a:ea typeface="隶书" pitchFamily="49" charset="-122"/>
              </a:rPr>
              <a:t>128*16</a:t>
            </a:r>
            <a:r>
              <a:rPr lang="zh-CN" altLang="en-US" sz="2400">
                <a:latin typeface="隶书" pitchFamily="49" charset="-122"/>
                <a:ea typeface="隶书" pitchFamily="49" charset="-122"/>
              </a:rPr>
              <a:t>＝</a:t>
            </a:r>
            <a:r>
              <a:rPr lang="en-US" altLang="zh-CN" sz="2400">
                <a:latin typeface="隶书" pitchFamily="49" charset="-122"/>
                <a:ea typeface="隶书" pitchFamily="49" charset="-122"/>
              </a:rPr>
              <a:t>2048</a:t>
            </a:r>
            <a:r>
              <a:rPr lang="zh-CN" altLang="en-US" sz="2400">
                <a:latin typeface="隶书" pitchFamily="49" charset="-122"/>
                <a:ea typeface="隶书" pitchFamily="49" charset="-122"/>
              </a:rPr>
              <a:t>字节。</a:t>
            </a:r>
          </a:p>
        </p:txBody>
      </p:sp>
    </p:spTree>
  </p:cSld>
  <p:clrMapOvr>
    <a:masterClrMapping/>
  </p:clrMapOvr>
  <p:transition spd="slow">
    <p:randomBa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ChangeArrowheads="1"/>
          </p:cNvSpPr>
          <p:nvPr/>
        </p:nvSpPr>
        <p:spPr bwMode="auto">
          <a:xfrm>
            <a:off x="539750" y="444962"/>
            <a:ext cx="8280400" cy="1975926"/>
          </a:xfrm>
          <a:prstGeom prst="rect">
            <a:avLst/>
          </a:prstGeom>
          <a:noFill/>
          <a:ln w="9525" algn="ctr">
            <a:noFill/>
            <a:miter lim="800000"/>
            <a:headEnd/>
            <a:tailEnd/>
          </a:ln>
          <a:effectLst/>
        </p:spPr>
        <p:txBody>
          <a:bodyPr>
            <a:spAutoFit/>
          </a:bodyPr>
          <a:lstStyle/>
          <a:p>
            <a:pPr>
              <a:lnSpc>
                <a:spcPct val="85000"/>
              </a:lnSpc>
            </a:pPr>
            <a:r>
              <a:rPr lang="zh-CN" altLang="en-US" sz="2400" b="1" u="sng" dirty="0">
                <a:effectLst>
                  <a:outerShdw blurRad="38100" dist="38100" dir="2700000" algn="tl">
                    <a:srgbClr val="C0C0C0"/>
                  </a:outerShdw>
                </a:effectLst>
                <a:latin typeface="隶书" pitchFamily="49" charset="-122"/>
                <a:ea typeface="隶书" pitchFamily="49" charset="-122"/>
              </a:rPr>
              <a:t>动态</a:t>
            </a:r>
            <a:r>
              <a:rPr lang="en-US" altLang="zh-CN" sz="2400" b="1" u="sng" dirty="0">
                <a:effectLst>
                  <a:outerShdw blurRad="38100" dist="38100" dir="2700000" algn="tl">
                    <a:srgbClr val="C0C0C0"/>
                  </a:outerShdw>
                </a:effectLst>
                <a:latin typeface="隶书" pitchFamily="49" charset="-122"/>
                <a:ea typeface="隶书" pitchFamily="49" charset="-122"/>
              </a:rPr>
              <a:t>RAM</a:t>
            </a:r>
          </a:p>
          <a:p>
            <a:pPr>
              <a:lnSpc>
                <a:spcPct val="85000"/>
              </a:lnSpc>
            </a:pP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动态</a:t>
            </a:r>
            <a:r>
              <a:rPr lang="en-US" altLang="zh-CN" sz="2400" dirty="0">
                <a:latin typeface="隶书" pitchFamily="49" charset="-122"/>
                <a:ea typeface="隶书" pitchFamily="49" charset="-122"/>
              </a:rPr>
              <a:t>RAM</a:t>
            </a:r>
            <a:r>
              <a:rPr lang="zh-CN" altLang="en-US" sz="2400" dirty="0">
                <a:latin typeface="隶书" pitchFamily="49" charset="-122"/>
                <a:ea typeface="隶书" pitchFamily="49" charset="-122"/>
              </a:rPr>
              <a:t>，即</a:t>
            </a:r>
            <a:r>
              <a:rPr lang="en-US" altLang="zh-CN" sz="2400" dirty="0">
                <a:latin typeface="隶书" pitchFamily="49" charset="-122"/>
                <a:ea typeface="隶书" pitchFamily="49" charset="-122"/>
              </a:rPr>
              <a:t>DRAM</a:t>
            </a:r>
            <a:r>
              <a:rPr lang="zh-CN" altLang="en-US" sz="2400" dirty="0" smtClean="0">
                <a:latin typeface="隶书" pitchFamily="49" charset="-122"/>
                <a:ea typeface="隶书" pitchFamily="49" charset="-122"/>
              </a:rPr>
              <a:t>。存储单元</a:t>
            </a:r>
            <a:r>
              <a:rPr lang="zh-CN" altLang="en-US" sz="2400" dirty="0">
                <a:latin typeface="隶书" pitchFamily="49" charset="-122"/>
                <a:ea typeface="隶书" pitchFamily="49" charset="-122"/>
              </a:rPr>
              <a:t>以电容为基础，电路简单，集成度高，适用于大容量情况。缺点是必须定时刷新。</a:t>
            </a:r>
          </a:p>
          <a:p>
            <a:pPr>
              <a:lnSpc>
                <a:spcPct val="85000"/>
              </a:lnSpc>
            </a:pPr>
            <a:r>
              <a:rPr lang="zh-CN" altLang="en-US" sz="2400" dirty="0">
                <a:latin typeface="隶书" pitchFamily="49" charset="-122"/>
                <a:ea typeface="隶书" pitchFamily="49" charset="-122"/>
              </a:rPr>
              <a:t>    常用的</a:t>
            </a:r>
            <a:r>
              <a:rPr lang="en-US" altLang="zh-CN" sz="2400" dirty="0" smtClean="0">
                <a:latin typeface="隶书" pitchFamily="49" charset="-122"/>
                <a:ea typeface="隶书" pitchFamily="49" charset="-122"/>
              </a:rPr>
              <a:t>DRAM</a:t>
            </a:r>
            <a:r>
              <a:rPr lang="zh-CN" altLang="en-US" sz="2400" dirty="0" smtClean="0">
                <a:latin typeface="隶书" pitchFamily="49" charset="-122"/>
                <a:ea typeface="隶书" pitchFamily="49" charset="-122"/>
              </a:rPr>
              <a:t>基本电路由</a:t>
            </a:r>
            <a:r>
              <a:rPr lang="en-US" altLang="zh-CN" sz="2400" dirty="0">
                <a:latin typeface="隶书" pitchFamily="49" charset="-122"/>
                <a:ea typeface="隶书" pitchFamily="49" charset="-122"/>
              </a:rPr>
              <a:t>4</a:t>
            </a:r>
            <a:r>
              <a:rPr lang="zh-CN" altLang="en-US" sz="2400" dirty="0">
                <a:latin typeface="隶书" pitchFamily="49" charset="-122"/>
                <a:ea typeface="隶书" pitchFamily="49" charset="-122"/>
              </a:rPr>
              <a:t>管、</a:t>
            </a:r>
            <a:r>
              <a:rPr lang="en-US" altLang="zh-CN" sz="2400" dirty="0">
                <a:latin typeface="隶书" pitchFamily="49" charset="-122"/>
                <a:ea typeface="隶书" pitchFamily="49" charset="-122"/>
              </a:rPr>
              <a:t>3</a:t>
            </a:r>
            <a:r>
              <a:rPr lang="zh-CN" altLang="en-US" sz="2400" dirty="0">
                <a:latin typeface="隶书" pitchFamily="49" charset="-122"/>
                <a:ea typeface="隶书" pitchFamily="49" charset="-122"/>
              </a:rPr>
              <a:t>管或单管组成，以</a:t>
            </a:r>
            <a:r>
              <a:rPr lang="en-US" altLang="zh-CN" sz="2400" dirty="0">
                <a:latin typeface="隶书" pitchFamily="49" charset="-122"/>
                <a:ea typeface="隶书" pitchFamily="49" charset="-122"/>
              </a:rPr>
              <a:t>3</a:t>
            </a:r>
            <a:r>
              <a:rPr lang="zh-CN" altLang="en-US" sz="2400" dirty="0">
                <a:latin typeface="隶书" pitchFamily="49" charset="-122"/>
                <a:ea typeface="隶书" pitchFamily="49" charset="-122"/>
              </a:rPr>
              <a:t>管和单管较为常用</a:t>
            </a:r>
            <a:r>
              <a:rPr lang="zh-CN" altLang="en-US" sz="2400" dirty="0" smtClean="0">
                <a:latin typeface="隶书" pitchFamily="49" charset="-122"/>
                <a:ea typeface="隶书" pitchFamily="49" charset="-122"/>
              </a:rPr>
              <a:t>。</a:t>
            </a:r>
            <a:endParaRPr lang="en-US" altLang="zh-CN" sz="2400" dirty="0" smtClean="0">
              <a:latin typeface="隶书" pitchFamily="49" charset="-122"/>
              <a:ea typeface="隶书" pitchFamily="49" charset="-122"/>
            </a:endParaRPr>
          </a:p>
          <a:p>
            <a:pPr>
              <a:lnSpc>
                <a:spcPct val="85000"/>
              </a:lnSpc>
            </a:pPr>
            <a:r>
              <a:rPr lang="zh-CN" altLang="en-US" sz="2400" dirty="0" smtClean="0">
                <a:latin typeface="隶书" pitchFamily="49" charset="-122"/>
                <a:ea typeface="隶书" pitchFamily="49" charset="-122"/>
              </a:rPr>
              <a:t>  </a:t>
            </a:r>
            <a:endParaRPr lang="zh-CN" altLang="en-US" sz="2400" dirty="0">
              <a:latin typeface="隶书" pitchFamily="49" charset="-122"/>
              <a:ea typeface="隶书" pitchFamily="49" charset="-122"/>
            </a:endParaRPr>
          </a:p>
        </p:txBody>
      </p:sp>
      <p:pic>
        <p:nvPicPr>
          <p:cNvPr id="225283"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300788" y="1628775"/>
            <a:ext cx="2403475" cy="5040313"/>
          </a:xfrm>
          <a:prstGeom prst="rect">
            <a:avLst/>
          </a:prstGeom>
          <a:noFill/>
        </p:spPr>
      </p:pic>
      <p:sp>
        <p:nvSpPr>
          <p:cNvPr id="225284" name="Rectangle 4"/>
          <p:cNvSpPr>
            <a:spLocks noChangeArrowheads="1"/>
          </p:cNvSpPr>
          <p:nvPr/>
        </p:nvSpPr>
        <p:spPr bwMode="auto">
          <a:xfrm>
            <a:off x="611188" y="2305786"/>
            <a:ext cx="5616575" cy="3859518"/>
          </a:xfrm>
          <a:prstGeom prst="rect">
            <a:avLst/>
          </a:prstGeom>
          <a:noFill/>
          <a:ln w="9525">
            <a:noFill/>
            <a:miter lim="800000"/>
            <a:headEnd/>
            <a:tailEnd/>
          </a:ln>
          <a:effectLst/>
        </p:spPr>
        <p:txBody>
          <a:bodyPr>
            <a:spAutoFit/>
          </a:bodyPr>
          <a:lstStyle/>
          <a:p>
            <a:pPr>
              <a:lnSpc>
                <a:spcPct val="85000"/>
              </a:lnSpc>
            </a:pPr>
            <a:r>
              <a:rPr lang="en-US" altLang="zh-CN" sz="2400" dirty="0">
                <a:latin typeface="隶书" pitchFamily="49" charset="-122"/>
                <a:ea typeface="隶书" pitchFamily="49" charset="-122"/>
              </a:rPr>
              <a:t>    DRAM</a:t>
            </a:r>
            <a:r>
              <a:rPr lang="zh-CN" altLang="en-US" sz="2400" dirty="0">
                <a:latin typeface="隶书" pitchFamily="49" charset="-122"/>
                <a:ea typeface="隶书" pitchFamily="49" charset="-122"/>
              </a:rPr>
              <a:t>存放</a:t>
            </a:r>
            <a:r>
              <a:rPr lang="zh-CN" altLang="en-US" sz="2400" dirty="0" smtClean="0">
                <a:latin typeface="隶书" pitchFamily="49" charset="-122"/>
                <a:ea typeface="隶书" pitchFamily="49" charset="-122"/>
              </a:rPr>
              <a:t>信息的电容</a:t>
            </a:r>
            <a:r>
              <a:rPr lang="en-US" altLang="zh-CN" sz="2400" dirty="0" smtClean="0">
                <a:latin typeface="隶书" pitchFamily="49" charset="-122"/>
                <a:ea typeface="隶书" pitchFamily="49" charset="-122"/>
              </a:rPr>
              <a:t>Cs</a:t>
            </a:r>
            <a:r>
              <a:rPr lang="zh-CN" altLang="en-US" sz="2400" dirty="0" smtClean="0">
                <a:latin typeface="隶书" pitchFamily="49" charset="-122"/>
                <a:ea typeface="隶书" pitchFamily="49" charset="-122"/>
              </a:rPr>
              <a:t>中有</a:t>
            </a:r>
            <a:r>
              <a:rPr lang="zh-CN" altLang="en-US" sz="2400" dirty="0">
                <a:latin typeface="隶书" pitchFamily="49" charset="-122"/>
                <a:ea typeface="隶书" pitchFamily="49" charset="-122"/>
              </a:rPr>
              <a:t>电荷时为逻辑</a:t>
            </a:r>
            <a:r>
              <a:rPr lang="zh-CN" altLang="en-US" sz="2400" dirty="0">
                <a:latin typeface="Arial"/>
                <a:ea typeface="隶书" pitchFamily="49" charset="-122"/>
              </a:rPr>
              <a:t>“</a:t>
            </a:r>
            <a:r>
              <a:rPr lang="en-US" altLang="zh-CN" sz="2400" dirty="0" smtClean="0">
                <a:latin typeface="隶书" pitchFamily="49" charset="-122"/>
                <a:ea typeface="隶书" pitchFamily="49" charset="-122"/>
              </a:rPr>
              <a:t>1</a:t>
            </a:r>
            <a:r>
              <a:rPr lang="zh-CN" altLang="en-US" sz="2400" dirty="0" smtClean="0">
                <a:latin typeface="隶书" pitchFamily="49" charset="-122"/>
                <a:ea typeface="隶书" pitchFamily="49" charset="-122"/>
              </a:rPr>
              <a:t>”，反之为</a:t>
            </a:r>
            <a:r>
              <a:rPr lang="zh-CN" altLang="en-US" sz="2400" dirty="0">
                <a:latin typeface="隶书" pitchFamily="49" charset="-122"/>
                <a:ea typeface="隶书" pitchFamily="49" charset="-122"/>
              </a:rPr>
              <a:t>逻辑</a:t>
            </a:r>
            <a:r>
              <a:rPr lang="zh-CN" altLang="en-US" sz="2400" dirty="0">
                <a:latin typeface="Arial"/>
                <a:ea typeface="隶书" pitchFamily="49" charset="-122"/>
              </a:rPr>
              <a:t>“</a:t>
            </a:r>
            <a:r>
              <a:rPr lang="en-US" altLang="zh-CN" sz="2400" dirty="0" smtClean="0">
                <a:latin typeface="隶书" pitchFamily="49" charset="-122"/>
                <a:ea typeface="隶书" pitchFamily="49" charset="-122"/>
              </a:rPr>
              <a:t>0</a:t>
            </a:r>
            <a:r>
              <a:rPr lang="zh-CN" altLang="en-US" sz="2400" dirty="0" smtClean="0">
                <a:latin typeface="隶书" pitchFamily="49" charset="-122"/>
                <a:ea typeface="隶书" pitchFamily="49" charset="-122"/>
              </a:rPr>
              <a:t>”。但电容的漏电导致</a:t>
            </a:r>
            <a:r>
              <a:rPr lang="zh-CN" altLang="en-US" sz="2400" dirty="0">
                <a:latin typeface="隶书" pitchFamily="49" charset="-122"/>
                <a:ea typeface="隶书" pitchFamily="49" charset="-122"/>
              </a:rPr>
              <a:t>电荷</a:t>
            </a:r>
            <a:r>
              <a:rPr lang="zh-CN" altLang="en-US" sz="2400" dirty="0" smtClean="0">
                <a:latin typeface="隶书" pitchFamily="49" charset="-122"/>
                <a:ea typeface="隶书" pitchFamily="49" charset="-122"/>
              </a:rPr>
              <a:t>流失，信息也会丢失。</a:t>
            </a:r>
            <a:endParaRPr lang="en-US" altLang="zh-CN" sz="2400" dirty="0" smtClean="0">
              <a:latin typeface="隶书" pitchFamily="49" charset="-122"/>
              <a:ea typeface="隶书" pitchFamily="49" charset="-122"/>
            </a:endParaRPr>
          </a:p>
          <a:p>
            <a:pPr indent="633413">
              <a:lnSpc>
                <a:spcPct val="85000"/>
              </a:lnSpc>
            </a:pPr>
            <a:r>
              <a:rPr lang="zh-CN" altLang="en-US" sz="2400" dirty="0" smtClean="0">
                <a:latin typeface="隶书" pitchFamily="49" charset="-122"/>
                <a:ea typeface="隶书" pitchFamily="49" charset="-122"/>
              </a:rPr>
              <a:t>解决</a:t>
            </a:r>
            <a:r>
              <a:rPr lang="zh-CN" altLang="en-US" sz="2400" dirty="0">
                <a:latin typeface="隶书" pitchFamily="49" charset="-122"/>
                <a:ea typeface="隶书" pitchFamily="49" charset="-122"/>
              </a:rPr>
              <a:t>的办法</a:t>
            </a:r>
            <a:r>
              <a:rPr lang="zh-CN" altLang="en-US" sz="2400" dirty="0" smtClean="0">
                <a:latin typeface="隶书" pitchFamily="49" charset="-122"/>
                <a:ea typeface="隶书" pitchFamily="49" charset="-122"/>
              </a:rPr>
              <a:t>是刷新</a:t>
            </a:r>
            <a:r>
              <a:rPr lang="zh-CN" altLang="en-US" sz="2400" dirty="0">
                <a:latin typeface="隶书" pitchFamily="49" charset="-122"/>
                <a:ea typeface="隶书" pitchFamily="49" charset="-122"/>
              </a:rPr>
              <a:t>，即每隔一段时间</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一般为</a:t>
            </a:r>
            <a:r>
              <a:rPr lang="en-US" altLang="zh-CN" sz="2400" dirty="0">
                <a:latin typeface="隶书" pitchFamily="49" charset="-122"/>
                <a:ea typeface="隶书" pitchFamily="49" charset="-122"/>
              </a:rPr>
              <a:t>2ms</a:t>
            </a:r>
            <a:r>
              <a:rPr lang="en-US" altLang="zh-CN" sz="2400" dirty="0" smtClean="0">
                <a:latin typeface="隶书" pitchFamily="49" charset="-122"/>
                <a:ea typeface="隶书" pitchFamily="49" charset="-122"/>
              </a:rPr>
              <a:t>)</a:t>
            </a:r>
            <a:r>
              <a:rPr lang="zh-CN" altLang="en-US" sz="2400" dirty="0" smtClean="0">
                <a:latin typeface="隶书" pitchFamily="49" charset="-122"/>
                <a:ea typeface="隶书" pitchFamily="49" charset="-122"/>
              </a:rPr>
              <a:t>重写</a:t>
            </a:r>
            <a:r>
              <a:rPr lang="zh-CN" altLang="en-US" sz="2400" dirty="0">
                <a:latin typeface="隶书" pitchFamily="49" charset="-122"/>
                <a:ea typeface="隶书" pitchFamily="49" charset="-122"/>
              </a:rPr>
              <a:t>入一次，</a:t>
            </a:r>
            <a:r>
              <a:rPr lang="zh-CN" altLang="en-US" sz="2400" dirty="0" smtClean="0">
                <a:latin typeface="隶书" pitchFamily="49" charset="-122"/>
                <a:ea typeface="隶书" pitchFamily="49" charset="-122"/>
              </a:rPr>
              <a:t>使流失的电荷得到补充。</a:t>
            </a:r>
            <a:endParaRPr lang="zh-CN" altLang="en-US" sz="2400" dirty="0">
              <a:latin typeface="隶书" pitchFamily="49" charset="-122"/>
              <a:ea typeface="隶书" pitchFamily="49" charset="-122"/>
            </a:endParaRPr>
          </a:p>
          <a:p>
            <a:pPr>
              <a:lnSpc>
                <a:spcPct val="85000"/>
              </a:lnSpc>
            </a:pPr>
            <a:r>
              <a:rPr lang="zh-CN" altLang="en-US" sz="2400" dirty="0">
                <a:latin typeface="隶书" pitchFamily="49" charset="-122"/>
                <a:ea typeface="隶书" pitchFamily="49" charset="-122"/>
              </a:rPr>
              <a:t>    </a:t>
            </a:r>
            <a:r>
              <a:rPr lang="zh-CN" altLang="en-US" sz="2400" dirty="0" smtClean="0">
                <a:latin typeface="隶书" pitchFamily="49" charset="-122"/>
                <a:ea typeface="隶书" pitchFamily="49" charset="-122"/>
              </a:rPr>
              <a:t>刷新为逐</a:t>
            </a:r>
            <a:r>
              <a:rPr lang="zh-CN" altLang="en-US" sz="2400" dirty="0">
                <a:latin typeface="隶书" pitchFamily="49" charset="-122"/>
                <a:ea typeface="隶书" pitchFamily="49" charset="-122"/>
              </a:rPr>
              <a:t>行进</a:t>
            </a:r>
            <a:r>
              <a:rPr lang="zh-CN" altLang="en-US" sz="2400" dirty="0" smtClean="0">
                <a:latin typeface="隶书" pitchFamily="49" charset="-122"/>
                <a:ea typeface="隶书" pitchFamily="49" charset="-122"/>
              </a:rPr>
              <a:t>行。</a:t>
            </a:r>
            <a:r>
              <a:rPr lang="zh-CN" altLang="en-US" sz="2400" dirty="0">
                <a:latin typeface="隶书" pitchFamily="49" charset="-122"/>
                <a:ea typeface="隶书" pitchFamily="49" charset="-122"/>
              </a:rPr>
              <a:t>当某行选择信号为</a:t>
            </a:r>
            <a:r>
              <a:rPr lang="zh-CN" altLang="en-US" sz="2400" dirty="0">
                <a:latin typeface="Arial"/>
                <a:ea typeface="隶书" pitchFamily="49" charset="-122"/>
              </a:rPr>
              <a:t>“</a:t>
            </a:r>
            <a:r>
              <a:rPr lang="en-US" altLang="zh-CN" sz="2400" dirty="0" smtClean="0">
                <a:latin typeface="隶书" pitchFamily="49" charset="-122"/>
                <a:ea typeface="隶书" pitchFamily="49" charset="-122"/>
              </a:rPr>
              <a:t>1</a:t>
            </a:r>
            <a:r>
              <a:rPr lang="zh-CN" altLang="en-US" sz="2400" dirty="0" smtClean="0">
                <a:latin typeface="隶书" pitchFamily="49" charset="-122"/>
                <a:ea typeface="隶书" pitchFamily="49" charset="-122"/>
              </a:rPr>
              <a:t>”时，即选中该</a:t>
            </a:r>
            <a:r>
              <a:rPr lang="zh-CN" altLang="en-US" sz="2400" dirty="0">
                <a:latin typeface="隶书" pitchFamily="49" charset="-122"/>
                <a:ea typeface="隶书" pitchFamily="49" charset="-122"/>
              </a:rPr>
              <a:t>行，电容上的信息送到刷新放大器上，刷新放大器对这些电容立即进行重写。由于刷新时，列选择信号总为</a:t>
            </a:r>
            <a:r>
              <a:rPr lang="zh-CN" altLang="en-US" sz="2400" dirty="0">
                <a:latin typeface="Arial"/>
                <a:ea typeface="隶书" pitchFamily="49" charset="-122"/>
              </a:rPr>
              <a:t>“</a:t>
            </a:r>
            <a:r>
              <a:rPr lang="en-US" altLang="zh-CN" sz="2400" dirty="0" smtClean="0">
                <a:latin typeface="隶书" pitchFamily="49" charset="-122"/>
                <a:ea typeface="隶书" pitchFamily="49" charset="-122"/>
              </a:rPr>
              <a:t>0</a:t>
            </a:r>
            <a:r>
              <a:rPr lang="zh-CN" altLang="en-US" sz="2400" dirty="0" smtClean="0">
                <a:latin typeface="隶书" pitchFamily="49" charset="-122"/>
                <a:ea typeface="隶书" pitchFamily="49" charset="-122"/>
              </a:rPr>
              <a:t>”，</a:t>
            </a:r>
            <a:r>
              <a:rPr lang="zh-CN" altLang="en-US" sz="2400" dirty="0">
                <a:latin typeface="隶书" pitchFamily="49" charset="-122"/>
                <a:ea typeface="隶书" pitchFamily="49" charset="-122"/>
              </a:rPr>
              <a:t>因此，电容上信息不可能被送到数据总线上。</a:t>
            </a:r>
          </a:p>
        </p:txBody>
      </p:sp>
    </p:spTree>
  </p:cSld>
  <p:clrMapOvr>
    <a:masterClrMapping/>
  </p:clrMapOvr>
  <p:transition spd="slow">
    <p:randomBa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ChangeArrowheads="1"/>
          </p:cNvSpPr>
          <p:nvPr/>
        </p:nvSpPr>
        <p:spPr bwMode="auto">
          <a:xfrm>
            <a:off x="395288" y="333648"/>
            <a:ext cx="4176712" cy="6407908"/>
          </a:xfrm>
          <a:prstGeom prst="rect">
            <a:avLst/>
          </a:prstGeom>
          <a:noFill/>
          <a:ln w="9525">
            <a:noFill/>
            <a:miter lim="800000"/>
            <a:headEnd/>
            <a:tailEnd/>
          </a:ln>
          <a:effectLst/>
        </p:spPr>
        <p:txBody>
          <a:bodyPr>
            <a:spAutoFit/>
          </a:bodyPr>
          <a:lstStyle/>
          <a:p>
            <a:pPr>
              <a:lnSpc>
                <a:spcPct val="90000"/>
              </a:lnSpc>
            </a:pPr>
            <a:r>
              <a:rPr lang="zh-CN" altLang="en-US" sz="2400" dirty="0">
                <a:solidFill>
                  <a:srgbClr val="0000FF"/>
                </a:solidFill>
                <a:latin typeface="隶书" pitchFamily="49" charset="-122"/>
                <a:ea typeface="隶书" pitchFamily="49" charset="-122"/>
              </a:rPr>
              <a:t>典型芯片</a:t>
            </a:r>
          </a:p>
          <a:p>
            <a:pPr>
              <a:lnSpc>
                <a:spcPct val="90000"/>
              </a:lnSpc>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DRAM</a:t>
            </a:r>
            <a:r>
              <a:rPr lang="zh-CN" altLang="en-US" sz="2400" dirty="0">
                <a:latin typeface="隶书" pitchFamily="49" charset="-122"/>
                <a:ea typeface="隶书" pitchFamily="49" charset="-122"/>
              </a:rPr>
              <a:t>芯片</a:t>
            </a:r>
            <a:r>
              <a:rPr lang="en-US" altLang="zh-CN" sz="2400" dirty="0">
                <a:latin typeface="隶书" pitchFamily="49" charset="-122"/>
                <a:ea typeface="隶书" pitchFamily="49" charset="-122"/>
              </a:rPr>
              <a:t>2164A</a:t>
            </a:r>
            <a:r>
              <a:rPr lang="zh-CN" altLang="en-US" sz="2400" dirty="0">
                <a:latin typeface="隶书" pitchFamily="49" charset="-122"/>
                <a:ea typeface="隶书" pitchFamily="49" charset="-122"/>
              </a:rPr>
              <a:t>容量为</a:t>
            </a:r>
            <a:r>
              <a:rPr lang="en-US" altLang="zh-CN" sz="2400" dirty="0">
                <a:latin typeface="隶书" pitchFamily="49" charset="-122"/>
                <a:ea typeface="隶书" pitchFamily="49" charset="-122"/>
              </a:rPr>
              <a:t>64K*1bit</a:t>
            </a:r>
            <a:r>
              <a:rPr lang="zh-CN" altLang="en-US" sz="2400" dirty="0">
                <a:latin typeface="隶书" pitchFamily="49" charset="-122"/>
                <a:ea typeface="隶书" pitchFamily="49" charset="-122"/>
              </a:rPr>
              <a:t>，即片内有</a:t>
            </a:r>
            <a:r>
              <a:rPr lang="en-US" altLang="zh-CN" sz="2400" dirty="0">
                <a:latin typeface="隶书" pitchFamily="49" charset="-122"/>
                <a:ea typeface="隶书" pitchFamily="49" charset="-122"/>
              </a:rPr>
              <a:t>65536</a:t>
            </a:r>
            <a:r>
              <a:rPr lang="zh-CN" altLang="en-US" sz="2400" dirty="0">
                <a:latin typeface="隶书" pitchFamily="49" charset="-122"/>
                <a:ea typeface="隶书" pitchFamily="49" charset="-122"/>
              </a:rPr>
              <a:t>个</a:t>
            </a:r>
          </a:p>
          <a:p>
            <a:pPr>
              <a:lnSpc>
                <a:spcPct val="90000"/>
              </a:lnSpc>
            </a:pPr>
            <a:r>
              <a:rPr lang="zh-CN" altLang="en-US" sz="2400" dirty="0">
                <a:latin typeface="隶书" pitchFamily="49" charset="-122"/>
                <a:ea typeface="隶书" pitchFamily="49" charset="-122"/>
              </a:rPr>
              <a:t>存储单元，每个单元只存</a:t>
            </a:r>
            <a:r>
              <a:rPr lang="en-US" altLang="zh-CN" sz="2400" dirty="0">
                <a:latin typeface="隶书" pitchFamily="49" charset="-122"/>
                <a:ea typeface="隶书" pitchFamily="49" charset="-122"/>
              </a:rPr>
              <a:t>1</a:t>
            </a:r>
            <a:r>
              <a:rPr lang="zh-CN" altLang="en-US" sz="2400" dirty="0">
                <a:latin typeface="隶书" pitchFamily="49" charset="-122"/>
                <a:ea typeface="隶书" pitchFamily="49" charset="-122"/>
              </a:rPr>
              <a:t>位</a:t>
            </a:r>
          </a:p>
          <a:p>
            <a:pPr>
              <a:lnSpc>
                <a:spcPct val="90000"/>
              </a:lnSpc>
            </a:pPr>
            <a:r>
              <a:rPr lang="zh-CN" altLang="en-US" sz="2400" dirty="0">
                <a:latin typeface="隶书" pitchFamily="49" charset="-122"/>
                <a:ea typeface="隶书" pitchFamily="49" charset="-122"/>
              </a:rPr>
              <a:t>数据</a:t>
            </a:r>
            <a:r>
              <a:rPr lang="zh-CN" altLang="en-US" sz="2400" dirty="0" smtClean="0">
                <a:latin typeface="隶书" pitchFamily="49" charset="-122"/>
                <a:ea typeface="隶书" pitchFamily="49" charset="-122"/>
              </a:rPr>
              <a:t>。</a:t>
            </a:r>
            <a:endParaRPr lang="en-US" altLang="zh-CN" sz="2400" dirty="0" smtClean="0">
              <a:latin typeface="隶书" pitchFamily="49" charset="-122"/>
              <a:ea typeface="隶书" pitchFamily="49" charset="-122"/>
            </a:endParaRPr>
          </a:p>
          <a:p>
            <a:pPr indent="534988">
              <a:lnSpc>
                <a:spcPct val="90000"/>
              </a:lnSpc>
            </a:pPr>
            <a:r>
              <a:rPr lang="en-US" altLang="zh-CN" sz="2400" dirty="0" smtClean="0">
                <a:latin typeface="隶书" pitchFamily="49" charset="-122"/>
                <a:ea typeface="隶书" pitchFamily="49" charset="-122"/>
              </a:rPr>
              <a:t>8</a:t>
            </a:r>
            <a:r>
              <a:rPr lang="zh-CN" altLang="en-US" sz="2400" dirty="0">
                <a:latin typeface="隶书" pitchFamily="49" charset="-122"/>
                <a:ea typeface="隶书" pitchFamily="49" charset="-122"/>
              </a:rPr>
              <a:t>片</a:t>
            </a:r>
            <a:r>
              <a:rPr lang="en-US" altLang="zh-CN" sz="2400" dirty="0">
                <a:latin typeface="隶书" pitchFamily="49" charset="-122"/>
                <a:ea typeface="隶书" pitchFamily="49" charset="-122"/>
              </a:rPr>
              <a:t>2164</a:t>
            </a:r>
            <a:r>
              <a:rPr lang="zh-CN" altLang="en-US" sz="2400" dirty="0">
                <a:latin typeface="隶书" pitchFamily="49" charset="-122"/>
                <a:ea typeface="隶书" pitchFamily="49" charset="-122"/>
              </a:rPr>
              <a:t>才能构成</a:t>
            </a:r>
            <a:r>
              <a:rPr lang="en-US" altLang="zh-CN" sz="2400" dirty="0">
                <a:latin typeface="隶书" pitchFamily="49" charset="-122"/>
                <a:ea typeface="隶书" pitchFamily="49" charset="-122"/>
              </a:rPr>
              <a:t>64KB</a:t>
            </a:r>
            <a:r>
              <a:rPr lang="zh-CN" altLang="en-US" sz="2400" dirty="0">
                <a:latin typeface="隶书" pitchFamily="49" charset="-122"/>
                <a:ea typeface="隶书" pitchFamily="49" charset="-122"/>
              </a:rPr>
              <a:t>存储器。寻址</a:t>
            </a:r>
            <a:r>
              <a:rPr lang="en-US" altLang="zh-CN" sz="2400" dirty="0">
                <a:latin typeface="隶书" pitchFamily="49" charset="-122"/>
                <a:ea typeface="隶书" pitchFamily="49" charset="-122"/>
              </a:rPr>
              <a:t>64K</a:t>
            </a:r>
            <a:r>
              <a:rPr lang="zh-CN" altLang="en-US" sz="2400" dirty="0">
                <a:latin typeface="隶书" pitchFamily="49" charset="-122"/>
                <a:ea typeface="隶书" pitchFamily="49" charset="-122"/>
              </a:rPr>
              <a:t>单元，需用</a:t>
            </a:r>
            <a:r>
              <a:rPr lang="en-US" altLang="zh-CN" sz="2400" dirty="0">
                <a:latin typeface="隶书" pitchFamily="49" charset="-122"/>
                <a:ea typeface="隶书" pitchFamily="49" charset="-122"/>
              </a:rPr>
              <a:t>16</a:t>
            </a:r>
            <a:r>
              <a:rPr lang="zh-CN" altLang="en-US" sz="2400" dirty="0">
                <a:latin typeface="隶书" pitchFamily="49" charset="-122"/>
                <a:ea typeface="隶书" pitchFamily="49" charset="-122"/>
              </a:rPr>
              <a:t>条地址线，为</a:t>
            </a:r>
            <a:r>
              <a:rPr lang="zh-CN" altLang="en-US" sz="2400" dirty="0" smtClean="0">
                <a:latin typeface="隶书" pitchFamily="49" charset="-122"/>
                <a:ea typeface="隶书" pitchFamily="49" charset="-122"/>
              </a:rPr>
              <a:t>减少引脚</a:t>
            </a:r>
            <a:r>
              <a:rPr lang="zh-CN" altLang="en-US" sz="2400" dirty="0">
                <a:latin typeface="隶书" pitchFamily="49" charset="-122"/>
                <a:ea typeface="隶书" pitchFamily="49" charset="-122"/>
              </a:rPr>
              <a:t>数目，地址线又分为</a:t>
            </a:r>
            <a:r>
              <a:rPr lang="zh-CN" altLang="en-US" sz="2400" dirty="0">
                <a:solidFill>
                  <a:srgbClr val="0000FF"/>
                </a:solidFill>
                <a:latin typeface="隶书" pitchFamily="49" charset="-122"/>
                <a:ea typeface="隶书" pitchFamily="49" charset="-122"/>
              </a:rPr>
              <a:t>行地址线</a:t>
            </a:r>
            <a:r>
              <a:rPr lang="zh-CN" altLang="en-US" sz="2400" dirty="0">
                <a:latin typeface="隶书" pitchFamily="49" charset="-122"/>
                <a:ea typeface="隶书" pitchFamily="49" charset="-122"/>
              </a:rPr>
              <a:t>和</a:t>
            </a:r>
            <a:r>
              <a:rPr lang="zh-CN" altLang="en-US" sz="2400" dirty="0">
                <a:solidFill>
                  <a:srgbClr val="0000FF"/>
                </a:solidFill>
                <a:latin typeface="隶书" pitchFamily="49" charset="-122"/>
                <a:ea typeface="隶书" pitchFamily="49" charset="-122"/>
              </a:rPr>
              <a:t>列地址线</a:t>
            </a:r>
            <a:r>
              <a:rPr lang="zh-CN" altLang="en-US" sz="2400" dirty="0">
                <a:latin typeface="隶书" pitchFamily="49" charset="-122"/>
                <a:ea typeface="隶书" pitchFamily="49" charset="-122"/>
              </a:rPr>
              <a:t>且</a:t>
            </a:r>
            <a:r>
              <a:rPr lang="zh-CN" altLang="en-US" sz="2400" dirty="0">
                <a:solidFill>
                  <a:srgbClr val="0000FF"/>
                </a:solidFill>
                <a:latin typeface="隶书" pitchFamily="49" charset="-122"/>
                <a:ea typeface="隶书" pitchFamily="49" charset="-122"/>
              </a:rPr>
              <a:t>分时</a:t>
            </a:r>
            <a:r>
              <a:rPr lang="zh-CN" altLang="en-US" sz="2400" dirty="0" smtClean="0">
                <a:solidFill>
                  <a:srgbClr val="0000FF"/>
                </a:solidFill>
                <a:latin typeface="隶书" pitchFamily="49" charset="-122"/>
                <a:ea typeface="隶书" pitchFamily="49" charset="-122"/>
              </a:rPr>
              <a:t>工作。</a:t>
            </a:r>
            <a:endParaRPr lang="en-US" altLang="zh-CN" sz="2400" dirty="0" smtClean="0">
              <a:solidFill>
                <a:srgbClr val="0000FF"/>
              </a:solidFill>
              <a:latin typeface="隶书" pitchFamily="49" charset="-122"/>
              <a:ea typeface="隶书" pitchFamily="49" charset="-122"/>
            </a:endParaRPr>
          </a:p>
          <a:p>
            <a:pPr indent="534988">
              <a:lnSpc>
                <a:spcPct val="90000"/>
              </a:lnSpc>
            </a:pPr>
            <a:r>
              <a:rPr lang="en-US" altLang="zh-CN" sz="2400" dirty="0" smtClean="0">
                <a:latin typeface="隶书" pitchFamily="49" charset="-122"/>
                <a:ea typeface="隶书" pitchFamily="49" charset="-122"/>
              </a:rPr>
              <a:t>DRAM</a:t>
            </a:r>
            <a:r>
              <a:rPr lang="zh-CN" altLang="en-US" sz="2400" dirty="0" smtClean="0">
                <a:latin typeface="隶书" pitchFamily="49" charset="-122"/>
                <a:ea typeface="隶书" pitchFamily="49" charset="-122"/>
              </a:rPr>
              <a:t>只有</a:t>
            </a:r>
            <a:r>
              <a:rPr lang="en-US" altLang="zh-CN" sz="2400" dirty="0" smtClean="0">
                <a:latin typeface="隶书" pitchFamily="49" charset="-122"/>
                <a:ea typeface="隶书" pitchFamily="49" charset="-122"/>
              </a:rPr>
              <a:t>8</a:t>
            </a:r>
            <a:r>
              <a:rPr lang="zh-CN" altLang="en-US" sz="2400" dirty="0">
                <a:latin typeface="隶书" pitchFamily="49" charset="-122"/>
                <a:ea typeface="隶书" pitchFamily="49" charset="-122"/>
              </a:rPr>
              <a:t>条地址</a:t>
            </a:r>
            <a:r>
              <a:rPr lang="zh-CN" altLang="en-US" sz="2400" dirty="0" smtClean="0">
                <a:latin typeface="隶书" pitchFamily="49" charset="-122"/>
                <a:ea typeface="隶书" pitchFamily="49" charset="-122"/>
              </a:rPr>
              <a:t>线，利用</a:t>
            </a:r>
            <a:r>
              <a:rPr lang="zh-CN" altLang="en-US" sz="2400" dirty="0">
                <a:latin typeface="隶书" pitchFamily="49" charset="-122"/>
                <a:ea typeface="隶书" pitchFamily="49" charset="-122"/>
              </a:rPr>
              <a:t>行地址选通信号</a:t>
            </a:r>
            <a:r>
              <a:rPr lang="en-US" altLang="zh-CN" sz="2400" dirty="0">
                <a:latin typeface="隶书" pitchFamily="49" charset="-122"/>
                <a:ea typeface="隶书" pitchFamily="49" charset="-122"/>
              </a:rPr>
              <a:t>RAS</a:t>
            </a:r>
            <a:r>
              <a:rPr lang="zh-CN" altLang="en-US" sz="2400" dirty="0">
                <a:latin typeface="隶书" pitchFamily="49" charset="-122"/>
                <a:ea typeface="隶书" pitchFamily="49" charset="-122"/>
              </a:rPr>
              <a:t>，把先送来的</a:t>
            </a:r>
            <a:r>
              <a:rPr lang="en-US" altLang="zh-CN" sz="2400" dirty="0">
                <a:latin typeface="隶书" pitchFamily="49" charset="-122"/>
                <a:ea typeface="隶书" pitchFamily="49" charset="-122"/>
              </a:rPr>
              <a:t>8</a:t>
            </a:r>
            <a:r>
              <a:rPr lang="zh-CN" altLang="en-US" sz="2400" dirty="0">
                <a:latin typeface="隶书" pitchFamily="49" charset="-122"/>
                <a:ea typeface="隶书" pitchFamily="49" charset="-122"/>
              </a:rPr>
              <a:t>位地址送至</a:t>
            </a:r>
            <a:r>
              <a:rPr lang="zh-CN" altLang="en-US" sz="2400" dirty="0">
                <a:solidFill>
                  <a:srgbClr val="0000FF"/>
                </a:solidFill>
                <a:latin typeface="隶书" pitchFamily="49" charset="-122"/>
                <a:ea typeface="隶书" pitchFamily="49" charset="-122"/>
              </a:rPr>
              <a:t>行地址锁存器</a:t>
            </a:r>
            <a:r>
              <a:rPr lang="zh-CN" altLang="en-US" sz="2400" dirty="0" smtClean="0">
                <a:latin typeface="隶书" pitchFamily="49" charset="-122"/>
                <a:ea typeface="隶书" pitchFamily="49" charset="-122"/>
              </a:rPr>
              <a:t>；随后</a:t>
            </a:r>
            <a:r>
              <a:rPr lang="zh-CN" altLang="en-US" sz="2400" dirty="0">
                <a:latin typeface="隶书" pitchFamily="49" charset="-122"/>
                <a:ea typeface="隶书" pitchFamily="49" charset="-122"/>
              </a:rPr>
              <a:t>出现的列地址选通信号</a:t>
            </a:r>
            <a:r>
              <a:rPr lang="en-US" altLang="zh-CN" sz="2400" dirty="0">
                <a:latin typeface="隶书" pitchFamily="49" charset="-122"/>
                <a:ea typeface="隶书" pitchFamily="49" charset="-122"/>
              </a:rPr>
              <a:t>CAS</a:t>
            </a:r>
            <a:r>
              <a:rPr lang="zh-CN" altLang="en-US" sz="2400" dirty="0">
                <a:latin typeface="隶书" pitchFamily="49" charset="-122"/>
                <a:ea typeface="隶书" pitchFamily="49" charset="-122"/>
              </a:rPr>
              <a:t>把后送来的</a:t>
            </a:r>
            <a:r>
              <a:rPr lang="en-US" altLang="zh-CN" sz="2400" dirty="0">
                <a:latin typeface="隶书" pitchFamily="49" charset="-122"/>
                <a:ea typeface="隶书" pitchFamily="49" charset="-122"/>
              </a:rPr>
              <a:t>8</a:t>
            </a:r>
            <a:r>
              <a:rPr lang="zh-CN" altLang="en-US" sz="2400" dirty="0">
                <a:latin typeface="隶书" pitchFamily="49" charset="-122"/>
                <a:ea typeface="隶书" pitchFamily="49" charset="-122"/>
              </a:rPr>
              <a:t>位地址送至</a:t>
            </a:r>
            <a:r>
              <a:rPr lang="zh-CN" altLang="en-US" sz="2400" dirty="0">
                <a:solidFill>
                  <a:srgbClr val="0000FF"/>
                </a:solidFill>
                <a:latin typeface="隶书" pitchFamily="49" charset="-122"/>
                <a:ea typeface="隶书" pitchFamily="49" charset="-122"/>
              </a:rPr>
              <a:t>列地址锁存器</a:t>
            </a:r>
            <a:r>
              <a:rPr lang="zh-CN" altLang="en-US" sz="2400" dirty="0" smtClean="0">
                <a:latin typeface="隶书" pitchFamily="49" charset="-122"/>
                <a:ea typeface="隶书" pitchFamily="49" charset="-122"/>
              </a:rPr>
              <a:t>。</a:t>
            </a:r>
            <a:endParaRPr lang="en-US" altLang="zh-CN" sz="2400" dirty="0" smtClean="0">
              <a:latin typeface="隶书" pitchFamily="49" charset="-122"/>
              <a:ea typeface="隶书" pitchFamily="49" charset="-122"/>
            </a:endParaRPr>
          </a:p>
          <a:p>
            <a:pPr indent="534988">
              <a:lnSpc>
                <a:spcPct val="90000"/>
              </a:lnSpc>
            </a:pPr>
            <a:r>
              <a:rPr lang="en-US" altLang="zh-CN" sz="2400" dirty="0" smtClean="0">
                <a:latin typeface="隶书" pitchFamily="49" charset="-122"/>
                <a:ea typeface="隶书" pitchFamily="49" charset="-122"/>
              </a:rPr>
              <a:t>8</a:t>
            </a:r>
            <a:r>
              <a:rPr lang="zh-CN" altLang="en-US" sz="2400" dirty="0">
                <a:latin typeface="隶书" pitchFamily="49" charset="-122"/>
                <a:ea typeface="隶书" pitchFamily="49" charset="-122"/>
              </a:rPr>
              <a:t>条地址线也用于刷新。一次</a:t>
            </a:r>
            <a:r>
              <a:rPr lang="zh-CN" altLang="en-US" sz="2400" dirty="0" smtClean="0">
                <a:latin typeface="隶书" pitchFamily="49" charset="-122"/>
                <a:ea typeface="隶书" pitchFamily="49" charset="-122"/>
              </a:rPr>
              <a:t>刷新一行</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2ms</a:t>
            </a:r>
            <a:r>
              <a:rPr lang="zh-CN" altLang="en-US" sz="2400" dirty="0">
                <a:latin typeface="隶书" pitchFamily="49" charset="-122"/>
                <a:ea typeface="隶书" pitchFamily="49" charset="-122"/>
              </a:rPr>
              <a:t>内全部刷新一次。</a:t>
            </a:r>
          </a:p>
        </p:txBody>
      </p:sp>
      <p:pic>
        <p:nvPicPr>
          <p:cNvPr id="224259"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643438" y="836613"/>
            <a:ext cx="4500562" cy="2011362"/>
          </a:xfrm>
          <a:prstGeom prst="rect">
            <a:avLst/>
          </a:prstGeom>
          <a:noFill/>
        </p:spPr>
      </p:pic>
      <p:sp>
        <p:nvSpPr>
          <p:cNvPr id="224260" name="Line 4"/>
          <p:cNvSpPr>
            <a:spLocks noChangeShapeType="1"/>
          </p:cNvSpPr>
          <p:nvPr/>
        </p:nvSpPr>
        <p:spPr bwMode="auto">
          <a:xfrm>
            <a:off x="2915816" y="4005064"/>
            <a:ext cx="503237" cy="0"/>
          </a:xfrm>
          <a:prstGeom prst="line">
            <a:avLst/>
          </a:prstGeom>
          <a:noFill/>
          <a:ln w="9525">
            <a:solidFill>
              <a:schemeClr val="tx1"/>
            </a:solidFill>
            <a:round/>
            <a:headEnd/>
            <a:tailEnd/>
          </a:ln>
          <a:effectLst/>
        </p:spPr>
        <p:txBody>
          <a:bodyPr/>
          <a:lstStyle/>
          <a:p>
            <a:endParaRPr lang="zh-CN" altLang="en-US"/>
          </a:p>
        </p:txBody>
      </p:sp>
      <p:sp>
        <p:nvSpPr>
          <p:cNvPr id="224261" name="Line 5"/>
          <p:cNvSpPr>
            <a:spLocks noChangeShapeType="1"/>
          </p:cNvSpPr>
          <p:nvPr/>
        </p:nvSpPr>
        <p:spPr bwMode="auto">
          <a:xfrm>
            <a:off x="1115616" y="5013176"/>
            <a:ext cx="503238" cy="0"/>
          </a:xfrm>
          <a:prstGeom prst="line">
            <a:avLst/>
          </a:prstGeom>
          <a:noFill/>
          <a:ln w="9525">
            <a:solidFill>
              <a:schemeClr val="tx1"/>
            </a:solidFill>
            <a:round/>
            <a:headEnd/>
            <a:tailEnd/>
          </a:ln>
          <a:effectLst/>
        </p:spPr>
        <p:txBody>
          <a:bodyPr/>
          <a:lstStyle/>
          <a:p>
            <a:endParaRPr lang="zh-CN" altLang="en-US"/>
          </a:p>
        </p:txBody>
      </p:sp>
      <p:sp>
        <p:nvSpPr>
          <p:cNvPr id="224262" name="Rectangle 6"/>
          <p:cNvSpPr>
            <a:spLocks noChangeArrowheads="1"/>
          </p:cNvSpPr>
          <p:nvPr/>
        </p:nvSpPr>
        <p:spPr bwMode="auto">
          <a:xfrm>
            <a:off x="4932363" y="3213100"/>
            <a:ext cx="3240087" cy="3049588"/>
          </a:xfrm>
          <a:prstGeom prst="rect">
            <a:avLst/>
          </a:prstGeom>
          <a:noFill/>
          <a:ln w="9525">
            <a:noFill/>
            <a:miter lim="800000"/>
            <a:headEnd/>
            <a:tailEnd/>
          </a:ln>
          <a:effectLst/>
        </p:spPr>
        <p:txBody>
          <a:bodyPr>
            <a:spAutoFit/>
          </a:bodyPr>
          <a:lstStyle/>
          <a:p>
            <a:pPr>
              <a:lnSpc>
                <a:spcPct val="90000"/>
              </a:lnSpc>
            </a:pPr>
            <a:r>
              <a:rPr lang="en-US" altLang="zh-CN" sz="2400">
                <a:latin typeface="隶书" pitchFamily="49" charset="-122"/>
                <a:ea typeface="隶书" pitchFamily="49" charset="-122"/>
              </a:rPr>
              <a:t>A0</a:t>
            </a:r>
            <a:r>
              <a:rPr lang="zh-CN" altLang="en-US" sz="2400">
                <a:latin typeface="隶书" pitchFamily="49" charset="-122"/>
                <a:ea typeface="隶书" pitchFamily="49" charset="-122"/>
              </a:rPr>
              <a:t>－</a:t>
            </a:r>
            <a:r>
              <a:rPr lang="en-US" altLang="zh-CN" sz="2400">
                <a:latin typeface="隶书" pitchFamily="49" charset="-122"/>
                <a:ea typeface="隶书" pitchFamily="49" charset="-122"/>
              </a:rPr>
              <a:t>A7</a:t>
            </a:r>
            <a:r>
              <a:rPr lang="zh-CN" altLang="en-US" sz="2400">
                <a:latin typeface="隶书" pitchFamily="49" charset="-122"/>
                <a:ea typeface="隶书" pitchFamily="49" charset="-122"/>
              </a:rPr>
              <a:t>：地址线</a:t>
            </a:r>
          </a:p>
          <a:p>
            <a:pPr>
              <a:lnSpc>
                <a:spcPct val="90000"/>
              </a:lnSpc>
            </a:pPr>
            <a:r>
              <a:rPr lang="en-US" altLang="zh-CN" sz="2400">
                <a:latin typeface="隶书" pitchFamily="49" charset="-122"/>
                <a:ea typeface="隶书" pitchFamily="49" charset="-122"/>
              </a:rPr>
              <a:t>WE</a:t>
            </a:r>
            <a:r>
              <a:rPr lang="zh-CN" altLang="en-US" sz="2400">
                <a:latin typeface="隶书" pitchFamily="49" charset="-122"/>
                <a:ea typeface="隶书" pitchFamily="49" charset="-122"/>
              </a:rPr>
              <a:t>：写允许</a:t>
            </a:r>
          </a:p>
          <a:p>
            <a:pPr>
              <a:lnSpc>
                <a:spcPct val="90000"/>
              </a:lnSpc>
            </a:pPr>
            <a:r>
              <a:rPr lang="en-US" altLang="zh-CN" sz="2400">
                <a:latin typeface="隶书" pitchFamily="49" charset="-122"/>
                <a:ea typeface="隶书" pitchFamily="49" charset="-122"/>
              </a:rPr>
              <a:t>NC</a:t>
            </a:r>
            <a:r>
              <a:rPr lang="zh-CN" altLang="en-US" sz="2400">
                <a:latin typeface="隶书" pitchFamily="49" charset="-122"/>
                <a:ea typeface="隶书" pitchFamily="49" charset="-122"/>
              </a:rPr>
              <a:t>：空</a:t>
            </a:r>
          </a:p>
          <a:p>
            <a:pPr>
              <a:lnSpc>
                <a:spcPct val="90000"/>
              </a:lnSpc>
            </a:pPr>
            <a:r>
              <a:rPr lang="en-US" altLang="zh-CN" sz="2400">
                <a:latin typeface="隶书" pitchFamily="49" charset="-122"/>
                <a:ea typeface="隶书" pitchFamily="49" charset="-122"/>
              </a:rPr>
              <a:t>CAS</a:t>
            </a:r>
            <a:r>
              <a:rPr lang="zh-CN" altLang="en-US" sz="2400">
                <a:latin typeface="隶书" pitchFamily="49" charset="-122"/>
                <a:ea typeface="隶书" pitchFamily="49" charset="-122"/>
              </a:rPr>
              <a:t>：列地址选通</a:t>
            </a:r>
          </a:p>
          <a:p>
            <a:pPr>
              <a:lnSpc>
                <a:spcPct val="90000"/>
              </a:lnSpc>
            </a:pPr>
            <a:r>
              <a:rPr lang="en-US" altLang="zh-CN" sz="2400">
                <a:latin typeface="隶书" pitchFamily="49" charset="-122"/>
                <a:ea typeface="隶书" pitchFamily="49" charset="-122"/>
              </a:rPr>
              <a:t>RAS</a:t>
            </a:r>
            <a:r>
              <a:rPr lang="zh-CN" altLang="en-US" sz="2400">
                <a:latin typeface="隶书" pitchFamily="49" charset="-122"/>
                <a:ea typeface="隶书" pitchFamily="49" charset="-122"/>
              </a:rPr>
              <a:t>：行地址选通</a:t>
            </a:r>
          </a:p>
          <a:p>
            <a:pPr>
              <a:lnSpc>
                <a:spcPct val="90000"/>
              </a:lnSpc>
            </a:pPr>
            <a:r>
              <a:rPr lang="en-US" altLang="zh-CN" sz="2400">
                <a:latin typeface="隶书" pitchFamily="49" charset="-122"/>
                <a:ea typeface="隶书" pitchFamily="49" charset="-122"/>
              </a:rPr>
              <a:t>Din</a:t>
            </a:r>
            <a:r>
              <a:rPr lang="zh-CN" altLang="en-US" sz="2400">
                <a:latin typeface="隶书" pitchFamily="49" charset="-122"/>
                <a:ea typeface="隶书" pitchFamily="49" charset="-122"/>
              </a:rPr>
              <a:t>：数据输入</a:t>
            </a:r>
          </a:p>
          <a:p>
            <a:pPr>
              <a:lnSpc>
                <a:spcPct val="90000"/>
              </a:lnSpc>
            </a:pPr>
            <a:r>
              <a:rPr lang="en-US" altLang="zh-CN" sz="2400">
                <a:latin typeface="隶书" pitchFamily="49" charset="-122"/>
                <a:ea typeface="隶书" pitchFamily="49" charset="-122"/>
              </a:rPr>
              <a:t>Dout</a:t>
            </a:r>
            <a:r>
              <a:rPr lang="zh-CN" altLang="en-US" sz="2400">
                <a:latin typeface="隶书" pitchFamily="49" charset="-122"/>
                <a:ea typeface="隶书" pitchFamily="49" charset="-122"/>
              </a:rPr>
              <a:t>：数据输出</a:t>
            </a:r>
          </a:p>
          <a:p>
            <a:pPr>
              <a:lnSpc>
                <a:spcPct val="90000"/>
              </a:lnSpc>
            </a:pPr>
            <a:r>
              <a:rPr lang="en-US" altLang="zh-CN" sz="2400">
                <a:latin typeface="隶书" pitchFamily="49" charset="-122"/>
                <a:ea typeface="隶书" pitchFamily="49" charset="-122"/>
              </a:rPr>
              <a:t>Vdd</a:t>
            </a:r>
            <a:r>
              <a:rPr lang="zh-CN" altLang="en-US" sz="2400">
                <a:latin typeface="隶书" pitchFamily="49" charset="-122"/>
                <a:ea typeface="隶书" pitchFamily="49" charset="-122"/>
              </a:rPr>
              <a:t>：</a:t>
            </a:r>
            <a:r>
              <a:rPr lang="en-US" altLang="zh-CN" sz="2400">
                <a:latin typeface="隶书" pitchFamily="49" charset="-122"/>
                <a:ea typeface="隶书" pitchFamily="49" charset="-122"/>
              </a:rPr>
              <a:t>+5V</a:t>
            </a:r>
          </a:p>
          <a:p>
            <a:pPr>
              <a:lnSpc>
                <a:spcPct val="90000"/>
              </a:lnSpc>
            </a:pPr>
            <a:r>
              <a:rPr lang="en-US" altLang="zh-CN" sz="2400">
                <a:latin typeface="隶书" pitchFamily="49" charset="-122"/>
                <a:ea typeface="隶书" pitchFamily="49" charset="-122"/>
              </a:rPr>
              <a:t>Vss</a:t>
            </a:r>
            <a:r>
              <a:rPr lang="zh-CN" altLang="en-US" sz="2400">
                <a:latin typeface="隶书" pitchFamily="49" charset="-122"/>
                <a:ea typeface="隶书" pitchFamily="49" charset="-122"/>
              </a:rPr>
              <a:t>：地</a:t>
            </a:r>
          </a:p>
        </p:txBody>
      </p:sp>
      <p:sp>
        <p:nvSpPr>
          <p:cNvPr id="224263" name="Line 7"/>
          <p:cNvSpPr>
            <a:spLocks noChangeShapeType="1"/>
          </p:cNvSpPr>
          <p:nvPr/>
        </p:nvSpPr>
        <p:spPr bwMode="auto">
          <a:xfrm>
            <a:off x="5005388" y="4278313"/>
            <a:ext cx="503237" cy="0"/>
          </a:xfrm>
          <a:prstGeom prst="line">
            <a:avLst/>
          </a:prstGeom>
          <a:noFill/>
          <a:ln w="9525">
            <a:solidFill>
              <a:schemeClr val="tx1"/>
            </a:solidFill>
            <a:round/>
            <a:headEnd/>
            <a:tailEnd/>
          </a:ln>
          <a:effectLst/>
        </p:spPr>
        <p:txBody>
          <a:bodyPr/>
          <a:lstStyle/>
          <a:p>
            <a:endParaRPr lang="zh-CN" altLang="en-US"/>
          </a:p>
        </p:txBody>
      </p:sp>
      <p:sp>
        <p:nvSpPr>
          <p:cNvPr id="224264" name="Line 8"/>
          <p:cNvSpPr>
            <a:spLocks noChangeShapeType="1"/>
          </p:cNvSpPr>
          <p:nvPr/>
        </p:nvSpPr>
        <p:spPr bwMode="auto">
          <a:xfrm>
            <a:off x="5003800" y="4595813"/>
            <a:ext cx="503238" cy="0"/>
          </a:xfrm>
          <a:prstGeom prst="line">
            <a:avLst/>
          </a:prstGeom>
          <a:noFill/>
          <a:ln w="9525">
            <a:solidFill>
              <a:schemeClr val="tx1"/>
            </a:solidFill>
            <a:round/>
            <a:headEnd/>
            <a:tailEnd/>
          </a:ln>
          <a:effectLst/>
        </p:spPr>
        <p:txBody>
          <a:bodyPr/>
          <a:lstStyle/>
          <a:p>
            <a:endParaRPr lang="zh-CN" altLang="en-US"/>
          </a:p>
        </p:txBody>
      </p:sp>
      <p:sp>
        <p:nvSpPr>
          <p:cNvPr id="224265" name="Line 9"/>
          <p:cNvSpPr>
            <a:spLocks noChangeShapeType="1"/>
          </p:cNvSpPr>
          <p:nvPr/>
        </p:nvSpPr>
        <p:spPr bwMode="auto">
          <a:xfrm flipV="1">
            <a:off x="5003800" y="3602038"/>
            <a:ext cx="360363" cy="0"/>
          </a:xfrm>
          <a:prstGeom prst="line">
            <a:avLst/>
          </a:prstGeom>
          <a:noFill/>
          <a:ln w="9525">
            <a:solidFill>
              <a:schemeClr val="tx1"/>
            </a:solidFill>
            <a:round/>
            <a:headEnd/>
            <a:tailEnd/>
          </a:ln>
          <a:effectLst/>
        </p:spPr>
        <p:txBody>
          <a:bodyPr/>
          <a:lstStyle/>
          <a:p>
            <a:endParaRPr lang="zh-CN" altLang="en-US"/>
          </a:p>
        </p:txBody>
      </p:sp>
    </p:spTree>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3234"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995738" y="1052513"/>
            <a:ext cx="4895850" cy="4413250"/>
          </a:xfrm>
          <a:prstGeom prst="rect">
            <a:avLst/>
          </a:prstGeom>
          <a:noFill/>
        </p:spPr>
      </p:pic>
      <p:sp>
        <p:nvSpPr>
          <p:cNvPr id="223235" name="Rectangle 3"/>
          <p:cNvSpPr>
            <a:spLocks noChangeArrowheads="1"/>
          </p:cNvSpPr>
          <p:nvPr/>
        </p:nvSpPr>
        <p:spPr bwMode="auto">
          <a:xfrm>
            <a:off x="395288" y="414808"/>
            <a:ext cx="3816350" cy="5678488"/>
          </a:xfrm>
          <a:prstGeom prst="rect">
            <a:avLst/>
          </a:prstGeom>
          <a:noFill/>
          <a:ln w="9525">
            <a:noFill/>
            <a:miter lim="800000"/>
            <a:headEnd/>
            <a:tailEnd/>
          </a:ln>
          <a:effectLst/>
        </p:spPr>
        <p:txBody>
          <a:bodyPr>
            <a:spAutoFit/>
          </a:bodyPr>
          <a:lstStyle/>
          <a:p>
            <a:pPr>
              <a:lnSpc>
                <a:spcPct val="90000"/>
              </a:lnSpc>
            </a:pPr>
            <a:r>
              <a:rPr lang="en-US" altLang="zh-CN" sz="2400" dirty="0">
                <a:solidFill>
                  <a:srgbClr val="0000FF"/>
                </a:solidFill>
                <a:latin typeface="隶书" pitchFamily="49" charset="-122"/>
                <a:ea typeface="隶书" pitchFamily="49" charset="-122"/>
              </a:rPr>
              <a:t>Intel 2164A</a:t>
            </a:r>
            <a:r>
              <a:rPr lang="zh-CN" altLang="en-US" sz="2400" dirty="0">
                <a:solidFill>
                  <a:srgbClr val="0000FF"/>
                </a:solidFill>
                <a:latin typeface="隶书" pitchFamily="49" charset="-122"/>
                <a:ea typeface="隶书" pitchFamily="49" charset="-122"/>
              </a:rPr>
              <a:t>内部结构</a:t>
            </a:r>
          </a:p>
          <a:p>
            <a:pPr>
              <a:lnSpc>
                <a:spcPct val="90000"/>
              </a:lnSpc>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2164</a:t>
            </a:r>
            <a:r>
              <a:rPr lang="zh-CN" altLang="en-US" sz="2400" dirty="0">
                <a:latin typeface="隶书" pitchFamily="49" charset="-122"/>
                <a:ea typeface="隶书" pitchFamily="49" charset="-122"/>
              </a:rPr>
              <a:t>存储体由</a:t>
            </a:r>
            <a:r>
              <a:rPr lang="en-US" altLang="zh-CN" sz="2400" dirty="0">
                <a:latin typeface="隶书" pitchFamily="49" charset="-122"/>
                <a:ea typeface="隶书" pitchFamily="49" charset="-122"/>
              </a:rPr>
              <a:t>4</a:t>
            </a:r>
            <a:r>
              <a:rPr lang="zh-CN" altLang="en-US" sz="2400" dirty="0">
                <a:latin typeface="隶书" pitchFamily="49" charset="-122"/>
                <a:ea typeface="隶书" pitchFamily="49" charset="-122"/>
              </a:rPr>
              <a:t>个</a:t>
            </a:r>
            <a:r>
              <a:rPr lang="en-US" altLang="zh-CN" sz="2400" dirty="0">
                <a:latin typeface="隶书" pitchFamily="49" charset="-122"/>
                <a:ea typeface="隶书" pitchFamily="49" charset="-122"/>
              </a:rPr>
              <a:t>128*128</a:t>
            </a:r>
            <a:r>
              <a:rPr lang="zh-CN" altLang="en-US" sz="2400" dirty="0">
                <a:latin typeface="隶书" pitchFamily="49" charset="-122"/>
                <a:ea typeface="隶书" pitchFamily="49" charset="-122"/>
              </a:rPr>
              <a:t>的存储矩阵组成。每个</a:t>
            </a:r>
            <a:r>
              <a:rPr lang="en-US" altLang="zh-CN" sz="2400" dirty="0">
                <a:latin typeface="隶书" pitchFamily="49" charset="-122"/>
                <a:ea typeface="隶书" pitchFamily="49" charset="-122"/>
              </a:rPr>
              <a:t>128*128</a:t>
            </a:r>
            <a:r>
              <a:rPr lang="zh-CN" altLang="en-US" sz="2400" dirty="0">
                <a:latin typeface="隶书" pitchFamily="49" charset="-122"/>
                <a:ea typeface="隶书" pitchFamily="49" charset="-122"/>
              </a:rPr>
              <a:t>的存储矩阵由</a:t>
            </a:r>
            <a:r>
              <a:rPr lang="en-US" altLang="zh-CN" sz="2400" dirty="0">
                <a:latin typeface="隶书" pitchFamily="49" charset="-122"/>
                <a:ea typeface="隶书" pitchFamily="49" charset="-122"/>
              </a:rPr>
              <a:t>7</a:t>
            </a:r>
            <a:r>
              <a:rPr lang="zh-CN" altLang="en-US" sz="2400" dirty="0">
                <a:latin typeface="隶书" pitchFamily="49" charset="-122"/>
                <a:ea typeface="隶书" pitchFamily="49" charset="-122"/>
              </a:rPr>
              <a:t>条行地址线和</a:t>
            </a:r>
            <a:r>
              <a:rPr lang="en-US" altLang="zh-CN" sz="2400" dirty="0">
                <a:latin typeface="隶书" pitchFamily="49" charset="-122"/>
                <a:ea typeface="隶书" pitchFamily="49" charset="-122"/>
              </a:rPr>
              <a:t>7</a:t>
            </a:r>
            <a:r>
              <a:rPr lang="zh-CN" altLang="en-US" sz="2400" dirty="0">
                <a:latin typeface="隶书" pitchFamily="49" charset="-122"/>
                <a:ea typeface="隶书" pitchFamily="49" charset="-122"/>
              </a:rPr>
              <a:t>条列地址线进行选择，在芯片内部经地址译码后可分别选择</a:t>
            </a:r>
            <a:r>
              <a:rPr lang="en-US" altLang="zh-CN" sz="2400" dirty="0">
                <a:latin typeface="隶书" pitchFamily="49" charset="-122"/>
                <a:ea typeface="隶书" pitchFamily="49" charset="-122"/>
              </a:rPr>
              <a:t>128</a:t>
            </a:r>
            <a:r>
              <a:rPr lang="zh-CN" altLang="en-US" sz="2400" dirty="0">
                <a:latin typeface="隶书" pitchFamily="49" charset="-122"/>
                <a:ea typeface="隶书" pitchFamily="49" charset="-122"/>
              </a:rPr>
              <a:t>行和</a:t>
            </a:r>
            <a:r>
              <a:rPr lang="en-US" altLang="zh-CN" sz="2400" dirty="0">
                <a:latin typeface="隶书" pitchFamily="49" charset="-122"/>
                <a:ea typeface="隶书" pitchFamily="49" charset="-122"/>
              </a:rPr>
              <a:t>128</a:t>
            </a:r>
            <a:r>
              <a:rPr lang="zh-CN" altLang="en-US" sz="2400" dirty="0">
                <a:latin typeface="隶书" pitchFamily="49" charset="-122"/>
                <a:ea typeface="隶书" pitchFamily="49" charset="-122"/>
              </a:rPr>
              <a:t>列。</a:t>
            </a:r>
          </a:p>
          <a:p>
            <a:pPr>
              <a:lnSpc>
                <a:spcPct val="90000"/>
              </a:lnSpc>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2164A</a:t>
            </a:r>
            <a:r>
              <a:rPr lang="zh-CN" altLang="en-US" sz="2400" dirty="0">
                <a:latin typeface="隶书" pitchFamily="49" charset="-122"/>
                <a:ea typeface="隶书" pitchFamily="49" charset="-122"/>
              </a:rPr>
              <a:t>数据的读出和写入是分开的，由</a:t>
            </a:r>
            <a:r>
              <a:rPr lang="en-US" altLang="zh-CN" sz="2400" dirty="0">
                <a:latin typeface="隶书" pitchFamily="49" charset="-122"/>
                <a:ea typeface="隶书" pitchFamily="49" charset="-122"/>
              </a:rPr>
              <a:t>WE</a:t>
            </a:r>
            <a:r>
              <a:rPr lang="zh-CN" altLang="en-US" sz="2400" dirty="0">
                <a:latin typeface="隶书" pitchFamily="49" charset="-122"/>
                <a:ea typeface="隶书" pitchFamily="49" charset="-122"/>
              </a:rPr>
              <a:t>信号控制读写。当</a:t>
            </a:r>
            <a:r>
              <a:rPr lang="en-US" altLang="zh-CN" sz="2400" dirty="0">
                <a:latin typeface="隶书" pitchFamily="49" charset="-122"/>
                <a:ea typeface="隶书" pitchFamily="49" charset="-122"/>
              </a:rPr>
              <a:t>WE</a:t>
            </a:r>
            <a:r>
              <a:rPr lang="zh-CN" altLang="en-US" sz="2400" dirty="0">
                <a:latin typeface="隶书" pitchFamily="49" charset="-122"/>
                <a:ea typeface="隶书" pitchFamily="49" charset="-122"/>
              </a:rPr>
              <a:t>为高时读出，即所选中单元的内容经过三态输出缓冲器送</a:t>
            </a:r>
            <a:r>
              <a:rPr lang="en-US" altLang="zh-CN" sz="2400" dirty="0" err="1">
                <a:latin typeface="隶书" pitchFamily="49" charset="-122"/>
                <a:ea typeface="隶书" pitchFamily="49" charset="-122"/>
              </a:rPr>
              <a:t>Dout</a:t>
            </a:r>
            <a:r>
              <a:rPr lang="zh-CN" altLang="en-US" sz="2400" dirty="0">
                <a:latin typeface="隶书" pitchFamily="49" charset="-122"/>
                <a:ea typeface="隶书" pitchFamily="49" charset="-122"/>
              </a:rPr>
              <a:t>。</a:t>
            </a:r>
          </a:p>
          <a:p>
            <a:pPr>
              <a:lnSpc>
                <a:spcPct val="90000"/>
              </a:lnSpc>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2164A</a:t>
            </a:r>
            <a:r>
              <a:rPr lang="zh-CN" altLang="en-US" sz="2400" dirty="0">
                <a:latin typeface="隶书" pitchFamily="49" charset="-122"/>
                <a:ea typeface="隶书" pitchFamily="49" charset="-122"/>
              </a:rPr>
              <a:t>没有片选信号，实际上用行选</a:t>
            </a:r>
            <a:r>
              <a:rPr lang="en-US" altLang="zh-CN" sz="2400" dirty="0">
                <a:latin typeface="隶书" pitchFamily="49" charset="-122"/>
                <a:ea typeface="隶书" pitchFamily="49" charset="-122"/>
              </a:rPr>
              <a:t>RAS</a:t>
            </a:r>
            <a:r>
              <a:rPr lang="zh-CN" altLang="en-US" sz="2400" dirty="0">
                <a:latin typeface="隶书" pitchFamily="49" charset="-122"/>
                <a:ea typeface="隶书" pitchFamily="49" charset="-122"/>
              </a:rPr>
              <a:t>、列选</a:t>
            </a:r>
            <a:r>
              <a:rPr lang="en-US" altLang="zh-CN" sz="2400" dirty="0">
                <a:latin typeface="隶书" pitchFamily="49" charset="-122"/>
                <a:ea typeface="隶书" pitchFamily="49" charset="-122"/>
              </a:rPr>
              <a:t>CAS</a:t>
            </a:r>
            <a:r>
              <a:rPr lang="zh-CN" altLang="en-US" sz="2400" dirty="0">
                <a:latin typeface="隶书" pitchFamily="49" charset="-122"/>
                <a:ea typeface="隶书" pitchFamily="49" charset="-122"/>
              </a:rPr>
              <a:t>信号做为片选信号。</a:t>
            </a:r>
          </a:p>
        </p:txBody>
      </p:sp>
      <p:sp>
        <p:nvSpPr>
          <p:cNvPr id="223236" name="Line 4"/>
          <p:cNvSpPr>
            <a:spLocks noChangeShapeType="1"/>
          </p:cNvSpPr>
          <p:nvPr/>
        </p:nvSpPr>
        <p:spPr bwMode="auto">
          <a:xfrm>
            <a:off x="2570163" y="3429000"/>
            <a:ext cx="360362" cy="0"/>
          </a:xfrm>
          <a:prstGeom prst="line">
            <a:avLst/>
          </a:prstGeom>
          <a:noFill/>
          <a:ln w="9525">
            <a:solidFill>
              <a:schemeClr val="tx1"/>
            </a:solidFill>
            <a:round/>
            <a:headEnd/>
            <a:tailEnd/>
          </a:ln>
          <a:effectLst/>
        </p:spPr>
        <p:txBody>
          <a:bodyPr/>
          <a:lstStyle/>
          <a:p>
            <a:endParaRPr lang="zh-CN" altLang="en-US"/>
          </a:p>
        </p:txBody>
      </p:sp>
      <p:sp>
        <p:nvSpPr>
          <p:cNvPr id="223237" name="Line 5"/>
          <p:cNvSpPr>
            <a:spLocks noChangeShapeType="1"/>
          </p:cNvSpPr>
          <p:nvPr/>
        </p:nvSpPr>
        <p:spPr bwMode="auto">
          <a:xfrm>
            <a:off x="1965325" y="3774972"/>
            <a:ext cx="360363" cy="0"/>
          </a:xfrm>
          <a:prstGeom prst="line">
            <a:avLst/>
          </a:prstGeom>
          <a:noFill/>
          <a:ln w="9525">
            <a:solidFill>
              <a:schemeClr val="tx1"/>
            </a:solidFill>
            <a:round/>
            <a:headEnd/>
            <a:tailEnd/>
          </a:ln>
          <a:effectLst/>
        </p:spPr>
        <p:txBody>
          <a:bodyPr/>
          <a:lstStyle/>
          <a:p>
            <a:endParaRPr lang="zh-CN" altLang="en-US"/>
          </a:p>
        </p:txBody>
      </p:sp>
      <p:sp>
        <p:nvSpPr>
          <p:cNvPr id="223238" name="Line 6"/>
          <p:cNvSpPr>
            <a:spLocks noChangeShapeType="1"/>
          </p:cNvSpPr>
          <p:nvPr/>
        </p:nvSpPr>
        <p:spPr bwMode="auto">
          <a:xfrm>
            <a:off x="2268538" y="5085184"/>
            <a:ext cx="503237" cy="0"/>
          </a:xfrm>
          <a:prstGeom prst="line">
            <a:avLst/>
          </a:prstGeom>
          <a:noFill/>
          <a:ln w="9525">
            <a:solidFill>
              <a:schemeClr val="tx1"/>
            </a:solidFill>
            <a:round/>
            <a:headEnd/>
            <a:tailEnd/>
          </a:ln>
          <a:effectLst/>
        </p:spPr>
        <p:txBody>
          <a:bodyPr/>
          <a:lstStyle/>
          <a:p>
            <a:endParaRPr lang="zh-CN" altLang="en-US"/>
          </a:p>
        </p:txBody>
      </p:sp>
      <p:sp>
        <p:nvSpPr>
          <p:cNvPr id="223239" name="Line 7"/>
          <p:cNvSpPr>
            <a:spLocks noChangeShapeType="1"/>
          </p:cNvSpPr>
          <p:nvPr/>
        </p:nvSpPr>
        <p:spPr bwMode="auto">
          <a:xfrm>
            <a:off x="468313" y="5417088"/>
            <a:ext cx="503237" cy="0"/>
          </a:xfrm>
          <a:prstGeom prst="line">
            <a:avLst/>
          </a:prstGeom>
          <a:noFill/>
          <a:ln w="9525">
            <a:solidFill>
              <a:schemeClr val="tx1"/>
            </a:solidFill>
            <a:round/>
            <a:headEnd/>
            <a:tailEnd/>
          </a:ln>
          <a:effectLst/>
        </p:spPr>
        <p:txBody>
          <a:bodyPr/>
          <a:lstStyle/>
          <a:p>
            <a:endParaRPr lang="zh-CN" altLang="en-US"/>
          </a:p>
        </p:txBody>
      </p:sp>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8114" name="Picture 2" descr="T30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981075"/>
            <a:ext cx="9144000" cy="5661025"/>
          </a:xfrm>
          <a:prstGeom prst="rect">
            <a:avLst/>
          </a:prstGeom>
          <a:noFill/>
        </p:spPr>
      </p:pic>
      <p:sp>
        <p:nvSpPr>
          <p:cNvPr id="218115" name="Rectangle 3"/>
          <p:cNvSpPr>
            <a:spLocks noChangeArrowheads="1"/>
          </p:cNvSpPr>
          <p:nvPr/>
        </p:nvSpPr>
        <p:spPr bwMode="auto">
          <a:xfrm>
            <a:off x="468313" y="403895"/>
            <a:ext cx="7772400" cy="504825"/>
          </a:xfrm>
          <a:prstGeom prst="rect">
            <a:avLst/>
          </a:prstGeom>
          <a:noFill/>
          <a:ln w="9525">
            <a:noFill/>
            <a:miter lim="800000"/>
            <a:headEnd/>
            <a:tailEnd/>
          </a:ln>
          <a:effectLst/>
        </p:spPr>
        <p:txBody>
          <a:bodyPr lIns="92075" tIns="46038" rIns="92075" bIns="46038" anchor="ctr"/>
          <a:lstStyle/>
          <a:p>
            <a:r>
              <a:rPr lang="zh-CN" altLang="en-US" sz="3200" b="1" dirty="0">
                <a:solidFill>
                  <a:srgbClr val="0000FF"/>
                </a:solidFill>
                <a:effectLst>
                  <a:outerShdw blurRad="38100" dist="38100" dir="2700000" algn="tl">
                    <a:srgbClr val="C0C0C0"/>
                  </a:outerShdw>
                </a:effectLst>
                <a:ea typeface="隶书" pitchFamily="49" charset="-122"/>
              </a:rPr>
              <a:t>微机存储器的层次结构</a:t>
            </a:r>
          </a:p>
        </p:txBody>
      </p:sp>
    </p:spTree>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2" name="Rectangle 4"/>
          <p:cNvSpPr>
            <a:spLocks noChangeArrowheads="1"/>
          </p:cNvSpPr>
          <p:nvPr/>
        </p:nvSpPr>
        <p:spPr bwMode="auto">
          <a:xfrm>
            <a:off x="395288" y="501635"/>
            <a:ext cx="4032250" cy="6093976"/>
          </a:xfrm>
          <a:prstGeom prst="rect">
            <a:avLst/>
          </a:prstGeom>
          <a:noFill/>
          <a:ln w="9525">
            <a:noFill/>
            <a:miter lim="800000"/>
            <a:headEnd/>
            <a:tailEnd/>
          </a:ln>
          <a:effectLst/>
        </p:spPr>
        <p:txBody>
          <a:bodyPr>
            <a:spAutoFit/>
          </a:bodyPr>
          <a:lstStyle/>
          <a:p>
            <a:pPr>
              <a:lnSpc>
                <a:spcPct val="90000"/>
              </a:lnSpc>
            </a:pPr>
            <a:r>
              <a:rPr lang="zh-CN" altLang="en-US" sz="2400" dirty="0" smtClean="0">
                <a:solidFill>
                  <a:srgbClr val="0000FF"/>
                </a:solidFill>
                <a:latin typeface="隶书" pitchFamily="49" charset="-122"/>
                <a:ea typeface="隶书" pitchFamily="49" charset="-122"/>
              </a:rPr>
              <a:t>内存条</a:t>
            </a:r>
            <a:endParaRPr lang="en-US" altLang="zh-CN" sz="2400" dirty="0" smtClean="0">
              <a:solidFill>
                <a:srgbClr val="0000FF"/>
              </a:solidFill>
              <a:latin typeface="隶书" pitchFamily="49" charset="-122"/>
              <a:ea typeface="隶书" pitchFamily="49" charset="-122"/>
            </a:endParaRPr>
          </a:p>
          <a:p>
            <a:pPr>
              <a:lnSpc>
                <a:spcPct val="90000"/>
              </a:lnSpc>
            </a:pPr>
            <a:endParaRPr lang="zh-CN" altLang="en-US" sz="2400" dirty="0">
              <a:solidFill>
                <a:srgbClr val="0000FF"/>
              </a:solidFill>
              <a:latin typeface="隶书" pitchFamily="49" charset="-122"/>
              <a:ea typeface="隶书" pitchFamily="49" charset="-122"/>
            </a:endParaRPr>
          </a:p>
          <a:p>
            <a:pPr>
              <a:lnSpc>
                <a:spcPct val="85000"/>
              </a:lnSpc>
            </a:pPr>
            <a:r>
              <a:rPr lang="en-US" altLang="en-US" sz="2400" dirty="0" smtClean="0">
                <a:latin typeface="隶书" pitchFamily="49" charset="-122"/>
                <a:ea typeface="隶书" pitchFamily="49" charset="-122"/>
              </a:rPr>
              <a:t>    </a:t>
            </a:r>
            <a:r>
              <a:rPr lang="en-US" altLang="en-US" sz="2400" dirty="0" err="1" smtClean="0">
                <a:latin typeface="隶书" pitchFamily="49" charset="-122"/>
                <a:ea typeface="隶书" pitchFamily="49" charset="-122"/>
              </a:rPr>
              <a:t>通常把高集成度的存储器芯片放在一个印刷电路板上</a:t>
            </a:r>
            <a:r>
              <a:rPr lang="zh-CN" altLang="en-US" sz="2400" dirty="0">
                <a:latin typeface="隶书" pitchFamily="49" charset="-122"/>
                <a:ea typeface="隶书" pitchFamily="49" charset="-122"/>
              </a:rPr>
              <a:t>，</a:t>
            </a:r>
            <a:r>
              <a:rPr lang="en-US" altLang="en-US" sz="2400" dirty="0" err="1">
                <a:latin typeface="隶书" pitchFamily="49" charset="-122"/>
                <a:ea typeface="隶书" pitchFamily="49" charset="-122"/>
              </a:rPr>
              <a:t>通过总线与微处理器相连</a:t>
            </a:r>
            <a:r>
              <a:rPr lang="zh-CN" altLang="en-US" sz="2400" dirty="0">
                <a:latin typeface="隶书" pitchFamily="49" charset="-122"/>
                <a:ea typeface="隶书" pitchFamily="49" charset="-122"/>
              </a:rPr>
              <a:t>，</a:t>
            </a:r>
            <a:r>
              <a:rPr lang="en-US" altLang="en-US" sz="2400" dirty="0" err="1">
                <a:latin typeface="隶书" pitchFamily="49" charset="-122"/>
                <a:ea typeface="隶书" pitchFamily="49" charset="-122"/>
              </a:rPr>
              <a:t>这就是</a:t>
            </a:r>
            <a:r>
              <a:rPr lang="en-US" altLang="en-US" sz="2400" dirty="0" err="1">
                <a:solidFill>
                  <a:srgbClr val="0000FF"/>
                </a:solidFill>
                <a:latin typeface="隶书" pitchFamily="49" charset="-122"/>
                <a:ea typeface="隶书" pitchFamily="49" charset="-122"/>
              </a:rPr>
              <a:t>内存</a:t>
            </a:r>
            <a:r>
              <a:rPr lang="zh-CN" altLang="en-US" sz="2400" dirty="0">
                <a:solidFill>
                  <a:srgbClr val="0000FF"/>
                </a:solidFill>
                <a:latin typeface="隶书" pitchFamily="49" charset="-122"/>
                <a:ea typeface="隶书" pitchFamily="49" charset="-122"/>
              </a:rPr>
              <a:t>条</a:t>
            </a:r>
            <a:r>
              <a:rPr lang="zh-CN" altLang="en-US" sz="2400" dirty="0">
                <a:latin typeface="隶书" pitchFamily="49" charset="-122"/>
                <a:ea typeface="隶书" pitchFamily="49" charset="-122"/>
              </a:rPr>
              <a:t>。</a:t>
            </a:r>
          </a:p>
          <a:p>
            <a:pPr>
              <a:lnSpc>
                <a:spcPct val="85000"/>
              </a:lnSpc>
            </a:pPr>
            <a:r>
              <a:rPr lang="zh-CN" altLang="en-US" sz="2400" dirty="0">
                <a:latin typeface="隶书" pitchFamily="49" charset="-122"/>
                <a:ea typeface="隶书" pitchFamily="49" charset="-122"/>
              </a:rPr>
              <a:t>    左图为</a:t>
            </a:r>
            <a:r>
              <a:rPr lang="en-US" altLang="en-US" sz="2400" dirty="0">
                <a:latin typeface="隶书" pitchFamily="49" charset="-122"/>
                <a:ea typeface="隶书" pitchFamily="49" charset="-122"/>
              </a:rPr>
              <a:t>HYM59256A</a:t>
            </a:r>
            <a:r>
              <a:rPr lang="zh-CN" altLang="en-US" sz="2400" dirty="0">
                <a:latin typeface="隶书" pitchFamily="49" charset="-122"/>
                <a:ea typeface="隶书" pitchFamily="49" charset="-122"/>
              </a:rPr>
              <a:t>内存条，</a:t>
            </a:r>
            <a:r>
              <a:rPr lang="en-US" altLang="en-US" sz="2400" dirty="0">
                <a:latin typeface="隶书" pitchFamily="49" charset="-122"/>
                <a:ea typeface="隶书" pitchFamily="49" charset="-122"/>
              </a:rPr>
              <a:t>其中A</a:t>
            </a:r>
            <a:r>
              <a:rPr lang="en-US" altLang="en-US" sz="2400" baseline="-25000" dirty="0">
                <a:latin typeface="隶书" pitchFamily="49" charset="-122"/>
                <a:ea typeface="隶书" pitchFamily="49" charset="-122"/>
              </a:rPr>
              <a:t>8</a:t>
            </a:r>
            <a:r>
              <a:rPr lang="zh-CN" altLang="en-US" sz="2400" dirty="0">
                <a:latin typeface="隶书" pitchFamily="49" charset="-122"/>
                <a:ea typeface="隶书" pitchFamily="49" charset="-122"/>
              </a:rPr>
              <a:t>－</a:t>
            </a:r>
            <a:r>
              <a:rPr lang="en-US" altLang="en-US" sz="2400" dirty="0">
                <a:latin typeface="隶书" pitchFamily="49" charset="-122"/>
                <a:ea typeface="隶书" pitchFamily="49" charset="-122"/>
              </a:rPr>
              <a:t>A</a:t>
            </a:r>
            <a:r>
              <a:rPr lang="en-US" altLang="zh-CN" sz="2400" baseline="-25000" dirty="0">
                <a:latin typeface="隶书" pitchFamily="49" charset="-122"/>
                <a:ea typeface="隶书" pitchFamily="49" charset="-122"/>
              </a:rPr>
              <a:t>0</a:t>
            </a:r>
            <a:r>
              <a:rPr lang="en-US" altLang="en-US" sz="2400" dirty="0">
                <a:latin typeface="隶书" pitchFamily="49" charset="-122"/>
                <a:ea typeface="隶书" pitchFamily="49" charset="-122"/>
              </a:rPr>
              <a:t>为地址输入线，</a:t>
            </a:r>
            <a:r>
              <a:rPr lang="en-US" altLang="en-US" sz="2400" dirty="0" smtClean="0">
                <a:latin typeface="隶书" pitchFamily="49" charset="-122"/>
                <a:ea typeface="隶书" pitchFamily="49" charset="-122"/>
              </a:rPr>
              <a:t>采用行</a:t>
            </a:r>
            <a:r>
              <a:rPr lang="zh-CN" altLang="en-US" sz="2400" dirty="0" smtClean="0">
                <a:latin typeface="隶书" pitchFamily="49" charset="-122"/>
                <a:ea typeface="隶书" pitchFamily="49" charset="-122"/>
              </a:rPr>
              <a:t>、</a:t>
            </a:r>
            <a:r>
              <a:rPr lang="en-US" altLang="en-US" sz="2400" dirty="0" err="1" smtClean="0">
                <a:latin typeface="隶书" pitchFamily="49" charset="-122"/>
                <a:ea typeface="隶书" pitchFamily="49" charset="-122"/>
              </a:rPr>
              <a:t>列地址复用技术</a:t>
            </a:r>
            <a:r>
              <a:rPr lang="en-US" altLang="en-US" sz="2400" dirty="0" err="1">
                <a:latin typeface="隶书" pitchFamily="49" charset="-122"/>
                <a:ea typeface="隶书" pitchFamily="49" charset="-122"/>
              </a:rPr>
              <a:t>，</a:t>
            </a:r>
            <a:r>
              <a:rPr lang="en-US" altLang="en-US" sz="2400" dirty="0" err="1" smtClean="0">
                <a:latin typeface="隶书" pitchFamily="49" charset="-122"/>
                <a:ea typeface="隶书" pitchFamily="49" charset="-122"/>
              </a:rPr>
              <a:t>通过行</a:t>
            </a:r>
            <a:r>
              <a:rPr lang="zh-CN" altLang="en-US" sz="2400" dirty="0" smtClean="0">
                <a:latin typeface="隶书" pitchFamily="49" charset="-122"/>
                <a:ea typeface="隶书" pitchFamily="49" charset="-122"/>
              </a:rPr>
              <a:t>、列</a:t>
            </a:r>
            <a:r>
              <a:rPr lang="en-US" altLang="en-US" sz="2400" dirty="0" err="1" smtClean="0">
                <a:latin typeface="隶书" pitchFamily="49" charset="-122"/>
                <a:ea typeface="隶书" pitchFamily="49" charset="-122"/>
              </a:rPr>
              <a:t>地址选通信号</a:t>
            </a:r>
            <a:r>
              <a:rPr lang="en-US" altLang="en-US" sz="2400" dirty="0" err="1">
                <a:latin typeface="隶书" pitchFamily="49" charset="-122"/>
                <a:ea typeface="隶书" pitchFamily="49" charset="-122"/>
              </a:rPr>
              <a:t>RAS</a:t>
            </a:r>
            <a:r>
              <a:rPr lang="en-US" altLang="en-US" sz="2400" dirty="0" err="1" smtClean="0">
                <a:latin typeface="隶书" pitchFamily="49" charset="-122"/>
                <a:ea typeface="隶书" pitchFamily="49" charset="-122"/>
              </a:rPr>
              <a:t>和CAS</a:t>
            </a:r>
            <a:r>
              <a:rPr lang="en-US" altLang="en-US" sz="2400" dirty="0" err="1">
                <a:latin typeface="隶书" pitchFamily="49" charset="-122"/>
                <a:ea typeface="隶书" pitchFamily="49" charset="-122"/>
              </a:rPr>
              <a:t>分时给出</a:t>
            </a:r>
            <a:r>
              <a:rPr lang="zh-CN" altLang="en-US" sz="2400" dirty="0">
                <a:latin typeface="隶书" pitchFamily="49" charset="-122"/>
                <a:ea typeface="隶书" pitchFamily="49" charset="-122"/>
              </a:rPr>
              <a:t>，</a:t>
            </a:r>
            <a:r>
              <a:rPr lang="en-US" altLang="en-US" sz="2400" dirty="0" err="1">
                <a:latin typeface="隶书" pitchFamily="49" charset="-122"/>
                <a:ea typeface="隶书" pitchFamily="49" charset="-122"/>
              </a:rPr>
              <a:t>这样就相当于</a:t>
            </a:r>
            <a:r>
              <a:rPr lang="zh-CN" altLang="en-US" sz="2400" dirty="0">
                <a:latin typeface="隶书" pitchFamily="49" charset="-122"/>
                <a:ea typeface="隶书" pitchFamily="49" charset="-122"/>
              </a:rPr>
              <a:t>有</a:t>
            </a:r>
            <a:r>
              <a:rPr lang="en-US" altLang="en-US" sz="2400" dirty="0">
                <a:latin typeface="隶书" pitchFamily="49" charset="-122"/>
                <a:ea typeface="隶书" pitchFamily="49" charset="-122"/>
              </a:rPr>
              <a:t>18根地址线，可寻址2</a:t>
            </a:r>
            <a:r>
              <a:rPr lang="en-US" altLang="en-US" sz="2400" baseline="30000" dirty="0">
                <a:latin typeface="隶书" pitchFamily="49" charset="-122"/>
                <a:ea typeface="隶书" pitchFamily="49" charset="-122"/>
              </a:rPr>
              <a:t>18</a:t>
            </a:r>
            <a:r>
              <a:rPr lang="zh-CN" altLang="en-US" sz="2400" dirty="0">
                <a:latin typeface="隶书" pitchFamily="49" charset="-122"/>
                <a:ea typeface="隶书" pitchFamily="49" charset="-122"/>
              </a:rPr>
              <a:t>＝</a:t>
            </a:r>
            <a:r>
              <a:rPr lang="en-US" altLang="en-US" sz="2400" dirty="0">
                <a:latin typeface="隶书" pitchFamily="49" charset="-122"/>
                <a:ea typeface="隶书" pitchFamily="49" charset="-122"/>
              </a:rPr>
              <a:t>256K</a:t>
            </a:r>
            <a:r>
              <a:rPr lang="zh-CN" altLang="en-US" sz="2400" dirty="0" smtClean="0">
                <a:latin typeface="隶书" pitchFamily="49" charset="-122"/>
                <a:ea typeface="隶书" pitchFamily="49" charset="-122"/>
              </a:rPr>
              <a:t>。</a:t>
            </a:r>
            <a:endParaRPr lang="en-US" altLang="zh-CN" sz="2400" dirty="0" smtClean="0">
              <a:latin typeface="隶书" pitchFamily="49" charset="-122"/>
              <a:ea typeface="隶书" pitchFamily="49" charset="-122"/>
            </a:endParaRPr>
          </a:p>
          <a:p>
            <a:pPr>
              <a:lnSpc>
                <a:spcPct val="85000"/>
              </a:lnSpc>
            </a:pPr>
            <a:r>
              <a:rPr lang="en-US" altLang="en-US" sz="2400" dirty="0">
                <a:latin typeface="隶书" pitchFamily="49" charset="-122"/>
                <a:ea typeface="隶书" pitchFamily="49" charset="-122"/>
              </a:rPr>
              <a:t> </a:t>
            </a:r>
            <a:r>
              <a:rPr lang="en-US" altLang="en-US" sz="2400" dirty="0" smtClean="0">
                <a:latin typeface="隶书" pitchFamily="49" charset="-122"/>
                <a:ea typeface="隶书" pitchFamily="49" charset="-122"/>
              </a:rPr>
              <a:t>   </a:t>
            </a:r>
            <a:r>
              <a:rPr lang="en-US" altLang="en-US" sz="2400" dirty="0" err="1" smtClean="0">
                <a:latin typeface="隶书" pitchFamily="49" charset="-122"/>
                <a:ea typeface="隶书" pitchFamily="49" charset="-122"/>
              </a:rPr>
              <a:t>另外</a:t>
            </a:r>
            <a:r>
              <a:rPr lang="zh-CN" altLang="en-US" sz="2400" dirty="0">
                <a:latin typeface="隶书" pitchFamily="49" charset="-122"/>
                <a:ea typeface="隶书" pitchFamily="49" charset="-122"/>
              </a:rPr>
              <a:t>还有</a:t>
            </a:r>
            <a:r>
              <a:rPr lang="en-US" altLang="zh-CN" sz="2400" dirty="0">
                <a:latin typeface="隶书" pitchFamily="49" charset="-122"/>
                <a:ea typeface="隶书" pitchFamily="49" charset="-122"/>
              </a:rPr>
              <a:t>D</a:t>
            </a:r>
            <a:r>
              <a:rPr lang="en-US" altLang="en-US" sz="2400" dirty="0">
                <a:latin typeface="隶书" pitchFamily="49" charset="-122"/>
                <a:ea typeface="隶书" pitchFamily="49" charset="-122"/>
              </a:rPr>
              <a:t>Q</a:t>
            </a:r>
            <a:r>
              <a:rPr lang="en-US" altLang="en-US" sz="2400" baseline="-25000" dirty="0">
                <a:latin typeface="隶书" pitchFamily="49" charset="-122"/>
                <a:ea typeface="隶书" pitchFamily="49" charset="-122"/>
              </a:rPr>
              <a:t>7</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DQ</a:t>
            </a:r>
            <a:r>
              <a:rPr lang="en-US" altLang="zh-CN" sz="2400" baseline="-25000" dirty="0">
                <a:latin typeface="隶书" pitchFamily="49" charset="-122"/>
                <a:ea typeface="隶书" pitchFamily="49" charset="-122"/>
              </a:rPr>
              <a:t>0</a:t>
            </a:r>
            <a:r>
              <a:rPr lang="zh-CN" altLang="en-US" sz="2400" dirty="0">
                <a:latin typeface="隶书" pitchFamily="49" charset="-122"/>
                <a:ea typeface="隶书" pitchFamily="49" charset="-122"/>
              </a:rPr>
              <a:t>为双向</a:t>
            </a:r>
            <a:r>
              <a:rPr lang="en-US" altLang="en-US" sz="2400" dirty="0" err="1">
                <a:latin typeface="隶书" pitchFamily="49" charset="-122"/>
                <a:ea typeface="隶书" pitchFamily="49" charset="-122"/>
              </a:rPr>
              <a:t>数据线</a:t>
            </a:r>
            <a:r>
              <a:rPr lang="zh-CN" altLang="en-US" sz="2400" dirty="0">
                <a:latin typeface="隶书" pitchFamily="49" charset="-122"/>
                <a:ea typeface="隶书" pitchFamily="49" charset="-122"/>
              </a:rPr>
              <a:t>，</a:t>
            </a:r>
            <a:r>
              <a:rPr lang="en-US" altLang="zh-CN" sz="2400" dirty="0" err="1">
                <a:latin typeface="隶书" pitchFamily="49" charset="-122"/>
                <a:ea typeface="隶书" pitchFamily="49" charset="-122"/>
              </a:rPr>
              <a:t>PD</a:t>
            </a:r>
            <a:r>
              <a:rPr lang="en-US" altLang="en-US" sz="2400" dirty="0" err="1">
                <a:latin typeface="隶书" pitchFamily="49" charset="-122"/>
                <a:ea typeface="隶书" pitchFamily="49" charset="-122"/>
              </a:rPr>
              <a:t>为奇偶校验数据输入</a:t>
            </a:r>
            <a:r>
              <a:rPr lang="zh-CN" altLang="en-US" sz="2400" dirty="0">
                <a:latin typeface="隶书" pitchFamily="49" charset="-122"/>
                <a:ea typeface="隶书" pitchFamily="49" charset="-122"/>
              </a:rPr>
              <a:t>，</a:t>
            </a:r>
            <a:r>
              <a:rPr lang="en-US" altLang="en-US" sz="2400" dirty="0" err="1">
                <a:latin typeface="隶书" pitchFamily="49" charset="-122"/>
                <a:ea typeface="隶书" pitchFamily="49" charset="-122"/>
              </a:rPr>
              <a:t>PCAS为奇偶校验地址</a:t>
            </a:r>
            <a:r>
              <a:rPr lang="zh-CN" altLang="en-US" sz="2400" dirty="0">
                <a:latin typeface="隶书" pitchFamily="49" charset="-122"/>
                <a:ea typeface="隶书" pitchFamily="49" charset="-122"/>
              </a:rPr>
              <a:t>选通</a:t>
            </a:r>
            <a:r>
              <a:rPr lang="en-US" altLang="en-US" sz="2400" dirty="0" err="1">
                <a:latin typeface="隶书" pitchFamily="49" charset="-122"/>
                <a:ea typeface="隶书" pitchFamily="49" charset="-122"/>
              </a:rPr>
              <a:t>信号</a:t>
            </a:r>
            <a:r>
              <a:rPr lang="zh-CN" altLang="en-US" sz="2400" dirty="0">
                <a:latin typeface="隶书" pitchFamily="49" charset="-122"/>
                <a:ea typeface="隶书" pitchFamily="49" charset="-122"/>
              </a:rPr>
              <a:t>，</a:t>
            </a:r>
            <a:r>
              <a:rPr lang="en-US" altLang="en-US" sz="2400" dirty="0" err="1">
                <a:latin typeface="隶书" pitchFamily="49" charset="-122"/>
                <a:ea typeface="隶书" pitchFamily="49" charset="-122"/>
              </a:rPr>
              <a:t>PQ为奇偶校验数据输出</a:t>
            </a:r>
            <a:r>
              <a:rPr lang="zh-CN" altLang="en-US" sz="2400" dirty="0">
                <a:latin typeface="隶书" pitchFamily="49" charset="-122"/>
                <a:ea typeface="隶书" pitchFamily="49" charset="-122"/>
              </a:rPr>
              <a:t>，</a:t>
            </a:r>
            <a:r>
              <a:rPr lang="en-US" altLang="en-US" sz="2400" dirty="0" err="1">
                <a:latin typeface="隶书" pitchFamily="49" charset="-122"/>
                <a:ea typeface="隶书" pitchFamily="49" charset="-122"/>
              </a:rPr>
              <a:t>WE为读写控制信号</a:t>
            </a:r>
            <a:r>
              <a:rPr lang="zh-CN" altLang="en-US" sz="2400" dirty="0">
                <a:latin typeface="隶书" pitchFamily="49" charset="-122"/>
                <a:ea typeface="隶书" pitchFamily="49" charset="-122"/>
              </a:rPr>
              <a:t>。</a:t>
            </a:r>
          </a:p>
        </p:txBody>
      </p:sp>
      <p:pic>
        <p:nvPicPr>
          <p:cNvPr id="222213" name="Picture 5"/>
          <p:cNvPicPr>
            <a:picLocks noChangeAspect="1" noChangeArrowheads="1"/>
          </p:cNvPicPr>
          <p:nvPr/>
        </p:nvPicPr>
        <p:blipFill>
          <a:blip r:embed="rId2">
            <a:clrChange>
              <a:clrFrom>
                <a:srgbClr val="EEEEEE"/>
              </a:clrFrom>
              <a:clrTo>
                <a:srgbClr val="EEEEEE">
                  <a:alpha val="0"/>
                </a:srgbClr>
              </a:clrTo>
            </a:clrChange>
          </a:blip>
          <a:srcRect/>
          <a:stretch>
            <a:fillRect/>
          </a:stretch>
        </p:blipFill>
        <p:spPr bwMode="auto">
          <a:xfrm>
            <a:off x="4427538" y="476250"/>
            <a:ext cx="1809750" cy="4914900"/>
          </a:xfrm>
          <a:prstGeom prst="rect">
            <a:avLst/>
          </a:prstGeom>
          <a:noFill/>
        </p:spPr>
      </p:pic>
      <p:pic>
        <p:nvPicPr>
          <p:cNvPr id="222214" name="Picture 6"/>
          <p:cNvPicPr>
            <a:picLocks noChangeAspect="1" noChangeArrowheads="1"/>
          </p:cNvPicPr>
          <p:nvPr/>
        </p:nvPicPr>
        <p:blipFill>
          <a:blip r:embed="rId3">
            <a:clrChange>
              <a:clrFrom>
                <a:srgbClr val="EEEEEE"/>
              </a:clrFrom>
              <a:clrTo>
                <a:srgbClr val="EEEEEE">
                  <a:alpha val="0"/>
                </a:srgbClr>
              </a:clrTo>
            </a:clrChange>
          </a:blip>
          <a:srcRect/>
          <a:stretch>
            <a:fillRect/>
          </a:stretch>
        </p:blipFill>
        <p:spPr bwMode="auto">
          <a:xfrm>
            <a:off x="6372225" y="476250"/>
            <a:ext cx="2590800" cy="3048000"/>
          </a:xfrm>
          <a:prstGeom prst="rect">
            <a:avLst/>
          </a:prstGeom>
          <a:noFill/>
        </p:spPr>
      </p:pic>
      <p:sp>
        <p:nvSpPr>
          <p:cNvPr id="222216" name="Line 8"/>
          <p:cNvSpPr>
            <a:spLocks noChangeShapeType="1"/>
          </p:cNvSpPr>
          <p:nvPr/>
        </p:nvSpPr>
        <p:spPr bwMode="auto">
          <a:xfrm>
            <a:off x="755576" y="3673160"/>
            <a:ext cx="431800" cy="0"/>
          </a:xfrm>
          <a:prstGeom prst="line">
            <a:avLst/>
          </a:prstGeom>
          <a:noFill/>
          <a:ln w="9525">
            <a:solidFill>
              <a:schemeClr val="tx1"/>
            </a:solidFill>
            <a:round/>
            <a:headEnd/>
            <a:tailEnd/>
          </a:ln>
          <a:effectLst/>
        </p:spPr>
        <p:txBody>
          <a:bodyPr/>
          <a:lstStyle/>
          <a:p>
            <a:endParaRPr lang="zh-CN" altLang="en-US"/>
          </a:p>
        </p:txBody>
      </p:sp>
      <p:sp>
        <p:nvSpPr>
          <p:cNvPr id="222217" name="Line 9"/>
          <p:cNvSpPr>
            <a:spLocks noChangeShapeType="1"/>
          </p:cNvSpPr>
          <p:nvPr/>
        </p:nvSpPr>
        <p:spPr bwMode="auto">
          <a:xfrm>
            <a:off x="3851920" y="3356992"/>
            <a:ext cx="431800" cy="0"/>
          </a:xfrm>
          <a:prstGeom prst="line">
            <a:avLst/>
          </a:prstGeom>
          <a:noFill/>
          <a:ln w="9525">
            <a:solidFill>
              <a:schemeClr val="tx1"/>
            </a:solidFill>
            <a:round/>
            <a:headEnd/>
            <a:tailEnd/>
          </a:ln>
          <a:effectLst/>
        </p:spPr>
        <p:txBody>
          <a:bodyPr/>
          <a:lstStyle/>
          <a:p>
            <a:endParaRPr lang="zh-CN" altLang="en-US"/>
          </a:p>
        </p:txBody>
      </p:sp>
      <p:sp>
        <p:nvSpPr>
          <p:cNvPr id="222218" name="Line 10"/>
          <p:cNvSpPr>
            <a:spLocks noChangeShapeType="1"/>
          </p:cNvSpPr>
          <p:nvPr/>
        </p:nvSpPr>
        <p:spPr bwMode="auto">
          <a:xfrm flipV="1">
            <a:off x="1663700" y="5229200"/>
            <a:ext cx="647700" cy="0"/>
          </a:xfrm>
          <a:prstGeom prst="line">
            <a:avLst/>
          </a:prstGeom>
          <a:noFill/>
          <a:ln w="9525">
            <a:solidFill>
              <a:schemeClr val="tx1"/>
            </a:solidFill>
            <a:round/>
            <a:headEnd/>
            <a:tailEnd/>
          </a:ln>
          <a:effectLst/>
        </p:spPr>
        <p:txBody>
          <a:bodyPr/>
          <a:lstStyle/>
          <a:p>
            <a:endParaRPr lang="zh-CN" altLang="en-US"/>
          </a:p>
        </p:txBody>
      </p:sp>
      <p:sp>
        <p:nvSpPr>
          <p:cNvPr id="222219" name="Line 11"/>
          <p:cNvSpPr>
            <a:spLocks noChangeShapeType="1"/>
          </p:cNvSpPr>
          <p:nvPr/>
        </p:nvSpPr>
        <p:spPr bwMode="auto">
          <a:xfrm flipV="1">
            <a:off x="2311400" y="6092825"/>
            <a:ext cx="287338" cy="0"/>
          </a:xfrm>
          <a:prstGeom prst="line">
            <a:avLst/>
          </a:prstGeom>
          <a:noFill/>
          <a:ln w="9525">
            <a:solidFill>
              <a:schemeClr val="tx1"/>
            </a:solidFill>
            <a:round/>
            <a:headEnd/>
            <a:tailEnd/>
          </a:ln>
          <a:effectLst/>
        </p:spPr>
        <p:txBody>
          <a:bodyPr/>
          <a:lstStyle/>
          <a:p>
            <a:endParaRPr lang="zh-CN" altLang="en-US"/>
          </a:p>
        </p:txBody>
      </p:sp>
    </p:spTree>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ChangeArrowheads="1"/>
          </p:cNvSpPr>
          <p:nvPr/>
        </p:nvSpPr>
        <p:spPr bwMode="auto">
          <a:xfrm>
            <a:off x="539750" y="611045"/>
            <a:ext cx="8280400" cy="2529923"/>
          </a:xfrm>
          <a:prstGeom prst="rect">
            <a:avLst/>
          </a:prstGeom>
          <a:noFill/>
          <a:ln w="9525" algn="ctr">
            <a:noFill/>
            <a:miter lim="800000"/>
            <a:headEnd/>
            <a:tailEnd/>
          </a:ln>
          <a:effectLst/>
        </p:spPr>
        <p:txBody>
          <a:bodyPr>
            <a:spAutoFit/>
          </a:bodyPr>
          <a:lstStyle/>
          <a:p>
            <a:pPr marL="457200" indent="-457200">
              <a:lnSpc>
                <a:spcPct val="85000"/>
              </a:lnSpc>
              <a:spcAft>
                <a:spcPct val="20000"/>
              </a:spcAft>
              <a:buFont typeface="Wingdings" panose="05000000000000000000" pitchFamily="2" charset="2"/>
              <a:buChar char="Ø"/>
            </a:pPr>
            <a:r>
              <a:rPr lang="zh-CN" altLang="en-US" sz="3200" dirty="0" smtClean="0">
                <a:effectLst>
                  <a:outerShdw blurRad="38100" dist="38100" dir="2700000" algn="tl">
                    <a:srgbClr val="C0C0C0"/>
                  </a:outerShdw>
                </a:effectLst>
                <a:latin typeface="隶书" panose="02010509060101010101" pitchFamily="49" charset="-122"/>
                <a:ea typeface="隶书" panose="02010509060101010101" pitchFamily="49" charset="-122"/>
              </a:rPr>
              <a:t>只读存储器</a:t>
            </a:r>
            <a:r>
              <a:rPr lang="en-US" altLang="zh-CN" sz="3200" dirty="0">
                <a:effectLst>
                  <a:outerShdw blurRad="38100" dist="38100" dir="2700000" algn="tl">
                    <a:srgbClr val="C0C0C0"/>
                  </a:outerShdw>
                </a:effectLst>
                <a:latin typeface="隶书" panose="02010509060101010101" pitchFamily="49" charset="-122"/>
                <a:ea typeface="隶书" panose="02010509060101010101" pitchFamily="49" charset="-122"/>
              </a:rPr>
              <a:t>ROM</a:t>
            </a:r>
          </a:p>
          <a:p>
            <a:pPr>
              <a:lnSpc>
                <a:spcPct val="85000"/>
              </a:lnSpc>
            </a:pP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只读存储器</a:t>
            </a:r>
            <a:r>
              <a:rPr lang="en-US" altLang="zh-CN" sz="2400" dirty="0">
                <a:latin typeface="隶书" pitchFamily="49" charset="-122"/>
                <a:ea typeface="隶书" pitchFamily="49" charset="-122"/>
              </a:rPr>
              <a:t>(ROM)</a:t>
            </a:r>
            <a:r>
              <a:rPr lang="zh-CN" altLang="en-US" sz="2400" dirty="0">
                <a:latin typeface="隶书" pitchFamily="49" charset="-122"/>
                <a:ea typeface="隶书" pitchFamily="49" charset="-122"/>
              </a:rPr>
              <a:t>中的数据是预先存好的，使用时只能读出，不能写入。所以它一般用于不</a:t>
            </a:r>
            <a:r>
              <a:rPr lang="zh-CN" altLang="en-US" sz="2400" dirty="0" smtClean="0">
                <a:latin typeface="隶书" pitchFamily="49" charset="-122"/>
                <a:ea typeface="隶书" pitchFamily="49" charset="-122"/>
              </a:rPr>
              <a:t>需要对</a:t>
            </a:r>
            <a:r>
              <a:rPr lang="zh-CN" altLang="en-US" sz="2400" dirty="0">
                <a:latin typeface="隶书" pitchFamily="49" charset="-122"/>
                <a:ea typeface="隶书" pitchFamily="49" charset="-122"/>
              </a:rPr>
              <a:t>信息进行修改和写入的地方，如存放系统软件及管理程序等。还常用来做字符发生器、编码器等使用。</a:t>
            </a:r>
          </a:p>
          <a:p>
            <a:pPr>
              <a:lnSpc>
                <a:spcPct val="90000"/>
              </a:lnSpc>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ROM</a:t>
            </a:r>
            <a:r>
              <a:rPr lang="zh-CN" altLang="en-US" sz="2400" dirty="0">
                <a:latin typeface="隶书" pitchFamily="49" charset="-122"/>
                <a:ea typeface="隶书" pitchFamily="49" charset="-122"/>
              </a:rPr>
              <a:t>的组成与</a:t>
            </a:r>
            <a:r>
              <a:rPr lang="en-US" altLang="zh-CN" sz="2400" dirty="0">
                <a:latin typeface="隶书" pitchFamily="49" charset="-122"/>
                <a:ea typeface="隶书" pitchFamily="49" charset="-122"/>
              </a:rPr>
              <a:t>RAM</a:t>
            </a:r>
            <a:r>
              <a:rPr lang="zh-CN" altLang="en-US" sz="2400" dirty="0">
                <a:latin typeface="隶书" pitchFamily="49" charset="-122"/>
                <a:ea typeface="隶书" pitchFamily="49" charset="-122"/>
              </a:rPr>
              <a:t>相似，不同类型的</a:t>
            </a:r>
            <a:r>
              <a:rPr lang="en-US" altLang="zh-CN" sz="2400" dirty="0">
                <a:latin typeface="隶书" pitchFamily="49" charset="-122"/>
                <a:ea typeface="隶书" pitchFamily="49" charset="-122"/>
              </a:rPr>
              <a:t>ROM</a:t>
            </a:r>
            <a:r>
              <a:rPr lang="zh-CN" altLang="en-US" sz="2400" dirty="0">
                <a:latin typeface="隶书" pitchFamily="49" charset="-122"/>
                <a:ea typeface="隶书" pitchFamily="49" charset="-122"/>
              </a:rPr>
              <a:t>，其功能差异主要由它们的基本存储电路的不同所决定。</a:t>
            </a:r>
          </a:p>
        </p:txBody>
      </p:sp>
    </p:spTree>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Rectangle 3"/>
          <p:cNvSpPr>
            <a:spLocks noChangeArrowheads="1"/>
          </p:cNvSpPr>
          <p:nvPr/>
        </p:nvSpPr>
        <p:spPr bwMode="auto">
          <a:xfrm>
            <a:off x="323850" y="370393"/>
            <a:ext cx="4032250" cy="6370975"/>
          </a:xfrm>
          <a:prstGeom prst="rect">
            <a:avLst/>
          </a:prstGeom>
          <a:noFill/>
          <a:ln w="9525">
            <a:noFill/>
            <a:miter lim="800000"/>
            <a:headEnd/>
            <a:tailEnd/>
          </a:ln>
          <a:effectLst/>
        </p:spPr>
        <p:txBody>
          <a:bodyPr>
            <a:spAutoFit/>
          </a:bodyPr>
          <a:lstStyle/>
          <a:p>
            <a:pPr>
              <a:lnSpc>
                <a:spcPct val="85000"/>
              </a:lnSpc>
            </a:pPr>
            <a:r>
              <a:rPr lang="zh-CN" altLang="en-US" sz="2400" b="1" u="sng" dirty="0">
                <a:solidFill>
                  <a:srgbClr val="0000FF"/>
                </a:solidFill>
                <a:effectLst>
                  <a:outerShdw blurRad="38100" dist="38100" dir="2700000" algn="tl">
                    <a:srgbClr val="C0C0C0"/>
                  </a:outerShdw>
                </a:effectLst>
                <a:latin typeface="隶书" pitchFamily="49" charset="-122"/>
                <a:ea typeface="隶书" pitchFamily="49" charset="-122"/>
              </a:rPr>
              <a:t>掩膜</a:t>
            </a:r>
            <a:r>
              <a:rPr lang="en-US" altLang="zh-CN" sz="2400" b="1" u="sng" dirty="0" smtClean="0">
                <a:solidFill>
                  <a:srgbClr val="0000FF"/>
                </a:solidFill>
                <a:effectLst>
                  <a:outerShdw blurRad="38100" dist="38100" dir="2700000" algn="tl">
                    <a:srgbClr val="C0C0C0"/>
                  </a:outerShdw>
                </a:effectLst>
                <a:latin typeface="隶书" pitchFamily="49" charset="-122"/>
                <a:ea typeface="隶书" pitchFamily="49" charset="-122"/>
              </a:rPr>
              <a:t>ROM</a:t>
            </a:r>
          </a:p>
          <a:p>
            <a:pPr>
              <a:lnSpc>
                <a:spcPct val="85000"/>
              </a:lnSpc>
            </a:pPr>
            <a:endParaRPr lang="en-US" altLang="zh-CN" sz="2400" b="1" u="sng" dirty="0">
              <a:solidFill>
                <a:srgbClr val="0000FF"/>
              </a:solidFill>
              <a:effectLst>
                <a:outerShdw blurRad="38100" dist="38100" dir="2700000" algn="tl">
                  <a:srgbClr val="C0C0C0"/>
                </a:outerShdw>
              </a:effectLst>
              <a:latin typeface="隶书" pitchFamily="49" charset="-122"/>
              <a:ea typeface="隶书" pitchFamily="49" charset="-122"/>
            </a:endParaRPr>
          </a:p>
          <a:p>
            <a:pPr>
              <a:lnSpc>
                <a:spcPct val="85000"/>
              </a:lnSpc>
            </a:pPr>
            <a:r>
              <a:rPr lang="zh-CN" altLang="en-US" sz="2400" dirty="0" smtClean="0">
                <a:latin typeface="隶书" pitchFamily="49" charset="-122"/>
                <a:ea typeface="隶书" pitchFamily="49" charset="-122"/>
              </a:rPr>
              <a:t>    图为</a:t>
            </a:r>
            <a:r>
              <a:rPr lang="en-US" altLang="zh-CN" sz="2400" dirty="0" smtClean="0">
                <a:latin typeface="隶书" pitchFamily="49" charset="-122"/>
                <a:ea typeface="隶书" pitchFamily="49" charset="-122"/>
              </a:rPr>
              <a:t>4*4</a:t>
            </a:r>
            <a:r>
              <a:rPr lang="zh-CN" altLang="en-US" sz="2400" dirty="0" smtClean="0">
                <a:latin typeface="隶书" pitchFamily="49" charset="-122"/>
                <a:ea typeface="隶书" pitchFamily="49" charset="-122"/>
              </a:rPr>
              <a:t>位</a:t>
            </a:r>
            <a:r>
              <a:rPr lang="en-US" altLang="zh-CN" sz="2400" dirty="0" smtClean="0">
                <a:latin typeface="隶书" pitchFamily="49" charset="-122"/>
                <a:ea typeface="隶书" pitchFamily="49" charset="-122"/>
              </a:rPr>
              <a:t>MOS</a:t>
            </a:r>
            <a:r>
              <a:rPr lang="zh-CN" altLang="en-US" sz="2400" dirty="0">
                <a:latin typeface="隶书" pitchFamily="49" charset="-122"/>
                <a:ea typeface="隶书" pitchFamily="49" charset="-122"/>
              </a:rPr>
              <a:t>管</a:t>
            </a:r>
            <a:r>
              <a:rPr lang="en-US" altLang="zh-CN" sz="2400" dirty="0">
                <a:latin typeface="隶书" pitchFamily="49" charset="-122"/>
                <a:ea typeface="隶书" pitchFamily="49" charset="-122"/>
              </a:rPr>
              <a:t>ROM</a:t>
            </a:r>
            <a:r>
              <a:rPr lang="zh-CN" altLang="en-US" sz="2400" dirty="0" smtClean="0">
                <a:latin typeface="隶书" pitchFamily="49" charset="-122"/>
                <a:ea typeface="隶书" pitchFamily="49" charset="-122"/>
              </a:rPr>
              <a:t>，单</a:t>
            </a:r>
            <a:r>
              <a:rPr lang="zh-CN" altLang="en-US" sz="2400" dirty="0">
                <a:latin typeface="隶书" pitchFamily="49" charset="-122"/>
                <a:ea typeface="隶书" pitchFamily="49" charset="-122"/>
              </a:rPr>
              <a:t>译码结构，两位地址线</a:t>
            </a:r>
            <a:r>
              <a:rPr lang="en-US" altLang="zh-CN" sz="2400" dirty="0">
                <a:latin typeface="隶书" pitchFamily="49" charset="-122"/>
                <a:ea typeface="隶书" pitchFamily="49" charset="-122"/>
              </a:rPr>
              <a:t>A1</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A0</a:t>
            </a:r>
            <a:r>
              <a:rPr lang="zh-CN" altLang="en-US" sz="2400" dirty="0">
                <a:latin typeface="隶书" pitchFamily="49" charset="-122"/>
                <a:ea typeface="隶书" pitchFamily="49" charset="-122"/>
              </a:rPr>
              <a:t>译码</a:t>
            </a:r>
            <a:r>
              <a:rPr lang="zh-CN" altLang="en-US" sz="2400" dirty="0" smtClean="0">
                <a:latin typeface="隶书" pitchFamily="49" charset="-122"/>
                <a:ea typeface="隶书" pitchFamily="49" charset="-122"/>
              </a:rPr>
              <a:t>后有四</a:t>
            </a:r>
            <a:r>
              <a:rPr lang="zh-CN" altLang="en-US" sz="2400" dirty="0">
                <a:latin typeface="隶书" pitchFamily="49" charset="-122"/>
                <a:ea typeface="隶书" pitchFamily="49" charset="-122"/>
              </a:rPr>
              <a:t>种状态，输出</a:t>
            </a:r>
            <a:r>
              <a:rPr lang="en-US" altLang="zh-CN" sz="2400" dirty="0">
                <a:latin typeface="隶书" pitchFamily="49" charset="-122"/>
                <a:ea typeface="隶书" pitchFamily="49" charset="-122"/>
              </a:rPr>
              <a:t>4</a:t>
            </a:r>
            <a:r>
              <a:rPr lang="zh-CN" altLang="en-US" sz="2400" dirty="0">
                <a:latin typeface="隶书" pitchFamily="49" charset="-122"/>
                <a:ea typeface="隶书" pitchFamily="49" charset="-122"/>
              </a:rPr>
              <a:t>条选择线，可分别选中</a:t>
            </a:r>
            <a:r>
              <a:rPr lang="en-US" altLang="zh-CN" sz="2400" dirty="0">
                <a:latin typeface="隶书" pitchFamily="49" charset="-122"/>
                <a:ea typeface="隶书" pitchFamily="49" charset="-122"/>
              </a:rPr>
              <a:t>4</a:t>
            </a:r>
            <a:r>
              <a:rPr lang="zh-CN" altLang="en-US" sz="2400" dirty="0">
                <a:latin typeface="隶书" pitchFamily="49" charset="-122"/>
                <a:ea typeface="隶书" pitchFamily="49" charset="-122"/>
              </a:rPr>
              <a:t>个单元，每个单元有</a:t>
            </a:r>
            <a:r>
              <a:rPr lang="en-US" altLang="zh-CN" sz="2400" dirty="0">
                <a:latin typeface="隶书" pitchFamily="49" charset="-122"/>
                <a:ea typeface="隶书" pitchFamily="49" charset="-122"/>
              </a:rPr>
              <a:t>4</a:t>
            </a:r>
            <a:r>
              <a:rPr lang="zh-CN" altLang="en-US" sz="2400" dirty="0">
                <a:latin typeface="隶书" pitchFamily="49" charset="-122"/>
                <a:ea typeface="隶书" pitchFamily="49" charset="-122"/>
              </a:rPr>
              <a:t>位输出</a:t>
            </a:r>
            <a:r>
              <a:rPr lang="zh-CN" altLang="en-US" sz="2400" dirty="0" smtClean="0">
                <a:latin typeface="隶书" pitchFamily="49" charset="-122"/>
                <a:ea typeface="隶书" pitchFamily="49" charset="-122"/>
              </a:rPr>
              <a:t>。</a:t>
            </a:r>
            <a:endParaRPr lang="en-US" altLang="zh-CN" sz="2400" dirty="0" smtClean="0">
              <a:latin typeface="隶书" pitchFamily="49" charset="-122"/>
              <a:ea typeface="隶书" pitchFamily="49" charset="-122"/>
            </a:endParaRPr>
          </a:p>
          <a:p>
            <a:pPr>
              <a:lnSpc>
                <a:spcPct val="85000"/>
              </a:lnSpc>
            </a:pPr>
            <a:r>
              <a:rPr lang="en-US" altLang="zh-CN" sz="2400" dirty="0">
                <a:latin typeface="隶书" pitchFamily="49" charset="-122"/>
                <a:ea typeface="隶书" pitchFamily="49" charset="-122"/>
              </a:rPr>
              <a:t> </a:t>
            </a:r>
            <a:r>
              <a:rPr lang="en-US" altLang="zh-CN" sz="2400" dirty="0" smtClean="0">
                <a:latin typeface="隶书" pitchFamily="49" charset="-122"/>
                <a:ea typeface="隶书" pitchFamily="49" charset="-122"/>
              </a:rPr>
              <a:t>   </a:t>
            </a:r>
            <a:r>
              <a:rPr lang="zh-CN" altLang="en-US" sz="2400" dirty="0" smtClean="0">
                <a:latin typeface="隶书" pitchFamily="49" charset="-122"/>
                <a:ea typeface="隶书" pitchFamily="49" charset="-122"/>
              </a:rPr>
              <a:t>矩阵中行、列</a:t>
            </a:r>
            <a:r>
              <a:rPr lang="zh-CN" altLang="en-US" sz="2400" dirty="0">
                <a:latin typeface="隶书" pitchFamily="49" charset="-122"/>
                <a:ea typeface="隶书" pitchFamily="49" charset="-122"/>
              </a:rPr>
              <a:t>的</a:t>
            </a:r>
            <a:r>
              <a:rPr lang="zh-CN" altLang="en-US" sz="2400" dirty="0" smtClean="0">
                <a:latin typeface="隶书" pitchFamily="49" charset="-122"/>
                <a:ea typeface="隶书" pitchFamily="49" charset="-122"/>
              </a:rPr>
              <a:t>交点有的有</a:t>
            </a:r>
            <a:r>
              <a:rPr lang="zh-CN" altLang="en-US" sz="2400" dirty="0">
                <a:latin typeface="隶书" pitchFamily="49" charset="-122"/>
                <a:ea typeface="隶书" pitchFamily="49" charset="-122"/>
              </a:rPr>
              <a:t>管子，有的没有，这是工厂根据用户提供的程序对芯片图形</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掩膜</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进行二次光刻所决定的，所以称为掩膜</a:t>
            </a:r>
            <a:r>
              <a:rPr lang="en-US" altLang="zh-CN" sz="2400" dirty="0">
                <a:latin typeface="隶书" pitchFamily="49" charset="-122"/>
                <a:ea typeface="隶书" pitchFamily="49" charset="-122"/>
              </a:rPr>
              <a:t>ROM</a:t>
            </a:r>
            <a:r>
              <a:rPr lang="zh-CN" altLang="en-US" sz="2400" dirty="0" smtClean="0">
                <a:latin typeface="隶书" pitchFamily="49" charset="-122"/>
                <a:ea typeface="隶书" pitchFamily="49" charset="-122"/>
              </a:rPr>
              <a:t>。掩</a:t>
            </a:r>
            <a:r>
              <a:rPr lang="zh-CN" altLang="en-US" sz="2400" dirty="0">
                <a:latin typeface="隶书" pitchFamily="49" charset="-122"/>
                <a:ea typeface="隶书" pitchFamily="49" charset="-122"/>
              </a:rPr>
              <a:t>膜</a:t>
            </a:r>
            <a:r>
              <a:rPr lang="en-US" altLang="zh-CN" sz="2400" dirty="0">
                <a:latin typeface="隶书" pitchFamily="49" charset="-122"/>
                <a:ea typeface="隶书" pitchFamily="49" charset="-122"/>
              </a:rPr>
              <a:t>ROM</a:t>
            </a:r>
            <a:r>
              <a:rPr lang="zh-CN" altLang="en-US" sz="2400" dirty="0">
                <a:latin typeface="隶书" pitchFamily="49" charset="-122"/>
                <a:ea typeface="隶书" pitchFamily="49" charset="-122"/>
              </a:rPr>
              <a:t>制成后，用户不能修改。</a:t>
            </a:r>
          </a:p>
          <a:p>
            <a:pPr>
              <a:lnSpc>
                <a:spcPct val="85000"/>
              </a:lnSpc>
            </a:pPr>
            <a:r>
              <a:rPr lang="zh-CN" altLang="en-US" sz="2400" dirty="0">
                <a:latin typeface="隶书" pitchFamily="49" charset="-122"/>
                <a:ea typeface="隶书" pitchFamily="49" charset="-122"/>
              </a:rPr>
              <a:t>    若地址线</a:t>
            </a:r>
            <a:r>
              <a:rPr lang="en-US" altLang="zh-CN" sz="2400" dirty="0">
                <a:latin typeface="隶书" pitchFamily="49" charset="-122"/>
                <a:ea typeface="隶书" pitchFamily="49" charset="-122"/>
              </a:rPr>
              <a:t>A1AO=OO</a:t>
            </a:r>
            <a:r>
              <a:rPr lang="zh-CN" altLang="en-US" sz="2400" dirty="0">
                <a:latin typeface="隶书" pitchFamily="49" charset="-122"/>
                <a:ea typeface="隶书" pitchFamily="49" charset="-122"/>
              </a:rPr>
              <a:t>，则选中</a:t>
            </a:r>
            <a:r>
              <a:rPr lang="en-US" altLang="zh-CN" sz="2400" dirty="0">
                <a:latin typeface="隶书" pitchFamily="49" charset="-122"/>
                <a:ea typeface="隶书" pitchFamily="49" charset="-122"/>
              </a:rPr>
              <a:t>0</a:t>
            </a:r>
            <a:r>
              <a:rPr lang="zh-CN" altLang="en-US" sz="2400" dirty="0">
                <a:latin typeface="隶书" pitchFamily="49" charset="-122"/>
                <a:ea typeface="隶书" pitchFamily="49" charset="-122"/>
              </a:rPr>
              <a:t>号单元，即字线</a:t>
            </a:r>
            <a:r>
              <a:rPr lang="en-US" altLang="zh-CN" sz="2400" dirty="0">
                <a:latin typeface="隶书" pitchFamily="49" charset="-122"/>
                <a:ea typeface="隶书" pitchFamily="49" charset="-122"/>
              </a:rPr>
              <a:t>0</a:t>
            </a:r>
            <a:r>
              <a:rPr lang="zh-CN" altLang="en-US" sz="2400" dirty="0">
                <a:latin typeface="隶书" pitchFamily="49" charset="-122"/>
                <a:ea typeface="隶书" pitchFamily="49" charset="-122"/>
              </a:rPr>
              <a:t>为高电平，若有管子与其相连，其相应的</a:t>
            </a:r>
            <a:r>
              <a:rPr lang="en-US" altLang="zh-CN" sz="2400" dirty="0">
                <a:latin typeface="隶书" pitchFamily="49" charset="-122"/>
                <a:ea typeface="隶书" pitchFamily="49" charset="-122"/>
              </a:rPr>
              <a:t>MOS</a:t>
            </a:r>
            <a:r>
              <a:rPr lang="zh-CN" altLang="en-US" sz="2400" dirty="0">
                <a:latin typeface="隶书" pitchFamily="49" charset="-122"/>
                <a:ea typeface="隶书" pitchFamily="49" charset="-122"/>
              </a:rPr>
              <a:t>管导通，位线输出为</a:t>
            </a:r>
            <a:r>
              <a:rPr lang="en-US" altLang="zh-CN" sz="2400" dirty="0">
                <a:latin typeface="隶书" pitchFamily="49" charset="-122"/>
                <a:ea typeface="隶书" pitchFamily="49" charset="-122"/>
              </a:rPr>
              <a:t>0</a:t>
            </a:r>
            <a:r>
              <a:rPr lang="zh-CN" altLang="en-US" sz="2400" dirty="0">
                <a:latin typeface="隶书" pitchFamily="49" charset="-122"/>
                <a:ea typeface="隶书" pitchFamily="49" charset="-122"/>
              </a:rPr>
              <a:t>，而位线</a:t>
            </a:r>
            <a:r>
              <a:rPr lang="en-US" altLang="zh-CN" sz="2400" dirty="0">
                <a:latin typeface="隶书" pitchFamily="49" charset="-122"/>
                <a:ea typeface="隶书" pitchFamily="49" charset="-122"/>
              </a:rPr>
              <a:t>1</a:t>
            </a:r>
            <a:r>
              <a:rPr lang="zh-CN" altLang="en-US" sz="2400" dirty="0">
                <a:latin typeface="隶书" pitchFamily="49" charset="-122"/>
                <a:ea typeface="隶书" pitchFamily="49" charset="-122"/>
              </a:rPr>
              <a:t>和</a:t>
            </a:r>
            <a:r>
              <a:rPr lang="en-US" altLang="zh-CN" sz="2400" dirty="0">
                <a:latin typeface="隶书" pitchFamily="49" charset="-122"/>
                <a:ea typeface="隶书" pitchFamily="49" charset="-122"/>
              </a:rPr>
              <a:t>3</a:t>
            </a:r>
            <a:r>
              <a:rPr lang="zh-CN" altLang="en-US" sz="2400" dirty="0">
                <a:latin typeface="隶书" pitchFamily="49" charset="-122"/>
                <a:ea typeface="隶书" pitchFamily="49" charset="-122"/>
              </a:rPr>
              <a:t>没有管子与字线相连，则输出为</a:t>
            </a:r>
            <a:r>
              <a:rPr lang="en-US" altLang="zh-CN" sz="2400" dirty="0">
                <a:latin typeface="隶书" pitchFamily="49" charset="-122"/>
                <a:ea typeface="隶书" pitchFamily="49" charset="-122"/>
              </a:rPr>
              <a:t>1</a:t>
            </a:r>
            <a:r>
              <a:rPr lang="zh-CN" altLang="en-US" sz="2400" dirty="0">
                <a:latin typeface="隶书" pitchFamily="49" charset="-122"/>
                <a:ea typeface="隶书" pitchFamily="49" charset="-122"/>
              </a:rPr>
              <a:t>。</a:t>
            </a:r>
          </a:p>
        </p:txBody>
      </p:sp>
      <p:pic>
        <p:nvPicPr>
          <p:cNvPr id="220164" name="Picture 4"/>
          <p:cNvPicPr>
            <a:picLocks noChangeAspect="1" noChangeArrowheads="1"/>
          </p:cNvPicPr>
          <p:nvPr/>
        </p:nvPicPr>
        <p:blipFill>
          <a:blip r:embed="rId2">
            <a:clrChange>
              <a:clrFrom>
                <a:srgbClr val="FFCCFF"/>
              </a:clrFrom>
              <a:clrTo>
                <a:srgbClr val="FFCCFF">
                  <a:alpha val="0"/>
                </a:srgbClr>
              </a:clrTo>
            </a:clrChange>
          </a:blip>
          <a:srcRect/>
          <a:stretch>
            <a:fillRect/>
          </a:stretch>
        </p:blipFill>
        <p:spPr bwMode="auto">
          <a:xfrm>
            <a:off x="4859338" y="1484313"/>
            <a:ext cx="3673475" cy="1379537"/>
          </a:xfrm>
          <a:prstGeom prst="rect">
            <a:avLst/>
          </a:prstGeom>
          <a:noFill/>
        </p:spPr>
      </p:pic>
      <p:pic>
        <p:nvPicPr>
          <p:cNvPr id="220165"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356100" y="3213100"/>
            <a:ext cx="4608513" cy="2979738"/>
          </a:xfrm>
          <a:prstGeom prst="rect">
            <a:avLst/>
          </a:prstGeom>
          <a:noFill/>
        </p:spPr>
      </p:pic>
    </p:spTree>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1" name="Rectangle 3"/>
          <p:cNvSpPr>
            <a:spLocks noChangeArrowheads="1"/>
          </p:cNvSpPr>
          <p:nvPr/>
        </p:nvSpPr>
        <p:spPr bwMode="auto">
          <a:xfrm>
            <a:off x="395288" y="446757"/>
            <a:ext cx="4752776" cy="5743111"/>
          </a:xfrm>
          <a:prstGeom prst="rect">
            <a:avLst/>
          </a:prstGeom>
          <a:noFill/>
          <a:ln w="9525">
            <a:noFill/>
            <a:miter lim="800000"/>
            <a:headEnd/>
            <a:tailEnd/>
          </a:ln>
          <a:effectLst/>
        </p:spPr>
        <p:txBody>
          <a:bodyPr wrap="square">
            <a:spAutoFit/>
          </a:bodyPr>
          <a:lstStyle/>
          <a:p>
            <a:pPr>
              <a:lnSpc>
                <a:spcPct val="85000"/>
              </a:lnSpc>
            </a:pPr>
            <a:r>
              <a:rPr lang="zh-CN" altLang="en-US" sz="2400" b="1" u="sng" dirty="0">
                <a:solidFill>
                  <a:srgbClr val="0000FF"/>
                </a:solidFill>
                <a:effectLst>
                  <a:outerShdw blurRad="38100" dist="38100" dir="2700000" algn="tl">
                    <a:srgbClr val="C0C0C0"/>
                  </a:outerShdw>
                </a:effectLst>
                <a:latin typeface="隶书" pitchFamily="49" charset="-122"/>
                <a:ea typeface="隶书" pitchFamily="49" charset="-122"/>
              </a:rPr>
              <a:t>可编程只读存储器</a:t>
            </a:r>
            <a:r>
              <a:rPr lang="en-US" altLang="zh-CN" sz="2400" b="1" u="sng" dirty="0">
                <a:solidFill>
                  <a:srgbClr val="0000FF"/>
                </a:solidFill>
                <a:effectLst>
                  <a:outerShdw blurRad="38100" dist="38100" dir="2700000" algn="tl">
                    <a:srgbClr val="C0C0C0"/>
                  </a:outerShdw>
                </a:effectLst>
                <a:latin typeface="隶书" pitchFamily="49" charset="-122"/>
                <a:ea typeface="隶书" pitchFamily="49" charset="-122"/>
              </a:rPr>
              <a:t>OTPROM</a:t>
            </a:r>
          </a:p>
          <a:p>
            <a:pPr>
              <a:lnSpc>
                <a:spcPct val="85000"/>
              </a:lnSpc>
            </a:pPr>
            <a:r>
              <a:rPr lang="en-US" altLang="zh-CN" sz="2400" dirty="0">
                <a:latin typeface="隶书" pitchFamily="49" charset="-122"/>
                <a:ea typeface="隶书" pitchFamily="49" charset="-122"/>
              </a:rPr>
              <a:t>    </a:t>
            </a:r>
          </a:p>
          <a:p>
            <a:pPr>
              <a:lnSpc>
                <a:spcPct val="85000"/>
              </a:lnSpc>
            </a:pPr>
            <a:r>
              <a:rPr lang="en-US" altLang="zh-CN" sz="2400" dirty="0">
                <a:latin typeface="隶书" pitchFamily="49" charset="-122"/>
                <a:ea typeface="隶书" pitchFamily="49" charset="-122"/>
              </a:rPr>
              <a:t>   OTPROM</a:t>
            </a:r>
            <a:r>
              <a:rPr lang="zh-CN" altLang="en-US" sz="2400" dirty="0">
                <a:latin typeface="隶书" pitchFamily="49" charset="-122"/>
                <a:ea typeface="隶书" pitchFamily="49" charset="-122"/>
              </a:rPr>
              <a:t>的存储内容可以由用户编写，但只允许</a:t>
            </a:r>
            <a:r>
              <a:rPr lang="zh-CN" altLang="en-US" sz="2400" dirty="0">
                <a:latin typeface="Arial"/>
                <a:ea typeface="隶书" pitchFamily="49" charset="-122"/>
              </a:rPr>
              <a:t>“</a:t>
            </a:r>
            <a:r>
              <a:rPr lang="zh-CN" altLang="en-US" sz="2400" dirty="0">
                <a:latin typeface="隶书" pitchFamily="49" charset="-122"/>
                <a:ea typeface="隶书" pitchFamily="49" charset="-122"/>
              </a:rPr>
              <a:t>编程</a:t>
            </a:r>
            <a:r>
              <a:rPr lang="zh-CN" altLang="en-US" sz="2400" dirty="0">
                <a:latin typeface="Arial"/>
                <a:ea typeface="隶书" pitchFamily="49" charset="-122"/>
              </a:rPr>
              <a:t>”</a:t>
            </a:r>
            <a:r>
              <a:rPr lang="zh-CN" altLang="en-US" sz="2400" dirty="0">
                <a:latin typeface="隶书" pitchFamily="49" charset="-122"/>
                <a:ea typeface="隶书" pitchFamily="49" charset="-122"/>
              </a:rPr>
              <a:t>一次</a:t>
            </a:r>
            <a:r>
              <a:rPr lang="zh-CN" altLang="en-US" sz="2400" dirty="0" smtClean="0">
                <a:latin typeface="隶书" pitchFamily="49" charset="-122"/>
                <a:ea typeface="隶书" pitchFamily="49" charset="-122"/>
              </a:rPr>
              <a:t>。</a:t>
            </a:r>
            <a:endParaRPr lang="en-US" altLang="zh-CN" sz="2400" dirty="0" smtClean="0">
              <a:latin typeface="隶书" pitchFamily="49" charset="-122"/>
              <a:ea typeface="隶书" pitchFamily="49" charset="-122"/>
            </a:endParaRPr>
          </a:p>
          <a:p>
            <a:pPr>
              <a:lnSpc>
                <a:spcPct val="85000"/>
              </a:lnSpc>
            </a:pPr>
            <a:r>
              <a:rPr lang="en-US" altLang="zh-CN" sz="2400" dirty="0">
                <a:latin typeface="隶书" pitchFamily="49" charset="-122"/>
                <a:ea typeface="隶书" pitchFamily="49" charset="-122"/>
              </a:rPr>
              <a:t> </a:t>
            </a:r>
            <a:r>
              <a:rPr lang="en-US" altLang="zh-CN" sz="2400" dirty="0" smtClean="0">
                <a:latin typeface="隶书" pitchFamily="49" charset="-122"/>
                <a:ea typeface="隶书" pitchFamily="49" charset="-122"/>
              </a:rPr>
              <a:t> </a:t>
            </a:r>
            <a:r>
              <a:rPr lang="zh-CN" altLang="en-US" sz="2400" dirty="0" smtClean="0">
                <a:latin typeface="隶书" pitchFamily="49" charset="-122"/>
                <a:ea typeface="隶书" pitchFamily="49" charset="-122"/>
              </a:rPr>
              <a:t> </a:t>
            </a:r>
            <a:r>
              <a:rPr lang="en-US" altLang="zh-CN" sz="2400" dirty="0" smtClean="0">
                <a:latin typeface="隶书" pitchFamily="49" charset="-122"/>
                <a:ea typeface="隶书" pitchFamily="49" charset="-122"/>
              </a:rPr>
              <a:t>PROM</a:t>
            </a:r>
            <a:r>
              <a:rPr lang="zh-CN" altLang="en-US" sz="2400" dirty="0">
                <a:latin typeface="隶书" pitchFamily="49" charset="-122"/>
                <a:ea typeface="隶书" pitchFamily="49" charset="-122"/>
              </a:rPr>
              <a:t>常采用可熔金属丝连接存储元件发射极，出厂时所有管子的熔丝都是连着的。当外部通以足够大的电流就能把所选回路的熔丝烧断，从而实现一次性的信息存储。</a:t>
            </a:r>
          </a:p>
          <a:p>
            <a:pPr>
              <a:lnSpc>
                <a:spcPct val="85000"/>
              </a:lnSpc>
            </a:pPr>
            <a:r>
              <a:rPr lang="zh-CN" altLang="en-US" sz="2400" dirty="0">
                <a:latin typeface="隶书" pitchFamily="49" charset="-122"/>
                <a:ea typeface="隶书" pitchFamily="49" charset="-122"/>
              </a:rPr>
              <a:t>    右图给出了熔丝式</a:t>
            </a:r>
            <a:r>
              <a:rPr lang="en-US" altLang="zh-CN" sz="2400" dirty="0">
                <a:latin typeface="隶书" pitchFamily="49" charset="-122"/>
                <a:ea typeface="隶书" pitchFamily="49" charset="-122"/>
              </a:rPr>
              <a:t>PROM</a:t>
            </a:r>
            <a:r>
              <a:rPr lang="zh-CN" altLang="en-US" sz="2400" dirty="0">
                <a:latin typeface="隶书" pitchFamily="49" charset="-122"/>
                <a:ea typeface="隶书" pitchFamily="49" charset="-122"/>
              </a:rPr>
              <a:t>存储单元电路。这个电路工作原理很简单：</a:t>
            </a:r>
          </a:p>
          <a:p>
            <a:pPr>
              <a:lnSpc>
                <a:spcPct val="85000"/>
              </a:lnSpc>
            </a:pPr>
            <a:r>
              <a:rPr lang="zh-CN" altLang="en-US" sz="2400" dirty="0">
                <a:latin typeface="隶书" pitchFamily="49" charset="-122"/>
                <a:ea typeface="隶书" pitchFamily="49" charset="-122"/>
              </a:rPr>
              <a:t>    当行线被选中，则</a:t>
            </a:r>
            <a:r>
              <a:rPr lang="en-US" altLang="zh-CN" sz="2400" dirty="0">
                <a:latin typeface="隶书" pitchFamily="49" charset="-122"/>
                <a:ea typeface="隶书" pitchFamily="49" charset="-122"/>
              </a:rPr>
              <a:t>T</a:t>
            </a:r>
            <a:r>
              <a:rPr lang="zh-CN" altLang="en-US" sz="2400" dirty="0">
                <a:latin typeface="隶书" pitchFamily="49" charset="-122"/>
                <a:ea typeface="隶书" pitchFamily="49" charset="-122"/>
              </a:rPr>
              <a:t>管导通，如果连接的熔丝事先被烧断，列线和电源断开，保持低电平；如果熔丝事先没烧断，列线和电源接通，输出高电平。</a:t>
            </a:r>
          </a:p>
        </p:txBody>
      </p:sp>
      <p:grpSp>
        <p:nvGrpSpPr>
          <p:cNvPr id="258056" name="Group 8"/>
          <p:cNvGrpSpPr>
            <a:grpSpLocks/>
          </p:cNvGrpSpPr>
          <p:nvPr/>
        </p:nvGrpSpPr>
        <p:grpSpPr bwMode="auto">
          <a:xfrm>
            <a:off x="5364163" y="1341438"/>
            <a:ext cx="3600450" cy="3743325"/>
            <a:chOff x="3379" y="1117"/>
            <a:chExt cx="2268" cy="1993"/>
          </a:xfrm>
        </p:grpSpPr>
        <p:pic>
          <p:nvPicPr>
            <p:cNvPr id="258050"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379" y="1117"/>
              <a:ext cx="2268" cy="1993"/>
            </a:xfrm>
            <a:prstGeom prst="rect">
              <a:avLst/>
            </a:prstGeom>
            <a:noFill/>
          </p:spPr>
        </p:pic>
        <p:sp>
          <p:nvSpPr>
            <p:cNvPr id="258055" name="Freeform 7"/>
            <p:cNvSpPr>
              <a:spLocks/>
            </p:cNvSpPr>
            <p:nvPr/>
          </p:nvSpPr>
          <p:spPr bwMode="auto">
            <a:xfrm rot="530509">
              <a:off x="4241" y="2659"/>
              <a:ext cx="84" cy="136"/>
            </a:xfrm>
            <a:custGeom>
              <a:avLst/>
              <a:gdLst/>
              <a:ahLst/>
              <a:cxnLst>
                <a:cxn ang="0">
                  <a:pos x="106" y="0"/>
                </a:cxn>
                <a:cxn ang="0">
                  <a:pos x="15" y="46"/>
                </a:cxn>
                <a:cxn ang="0">
                  <a:pos x="197" y="136"/>
                </a:cxn>
                <a:cxn ang="0">
                  <a:pos x="106" y="182"/>
                </a:cxn>
              </a:cxnLst>
              <a:rect l="0" t="0" r="r" b="b"/>
              <a:pathLst>
                <a:path w="212" h="182">
                  <a:moveTo>
                    <a:pt x="106" y="0"/>
                  </a:moveTo>
                  <a:cubicBezTo>
                    <a:pt x="53" y="11"/>
                    <a:pt x="0" y="23"/>
                    <a:pt x="15" y="46"/>
                  </a:cubicBezTo>
                  <a:cubicBezTo>
                    <a:pt x="30" y="69"/>
                    <a:pt x="182" y="113"/>
                    <a:pt x="197" y="136"/>
                  </a:cubicBezTo>
                  <a:cubicBezTo>
                    <a:pt x="212" y="159"/>
                    <a:pt x="121" y="174"/>
                    <a:pt x="106" y="182"/>
                  </a:cubicBezTo>
                </a:path>
              </a:pathLst>
            </a:custGeom>
            <a:noFill/>
            <a:ln w="38100" cmpd="sng">
              <a:solidFill>
                <a:schemeClr val="tx1"/>
              </a:solidFill>
              <a:round/>
              <a:headEnd/>
              <a:tailEnd/>
            </a:ln>
            <a:effectLst/>
          </p:spPr>
          <p:txBody>
            <a:bodyPr/>
            <a:lstStyle/>
            <a:p>
              <a:endParaRPr lang="zh-CN" altLang="en-US"/>
            </a:p>
          </p:txBody>
        </p:sp>
      </p:grpSp>
    </p:spTree>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ChangeArrowheads="1"/>
          </p:cNvSpPr>
          <p:nvPr/>
        </p:nvSpPr>
        <p:spPr bwMode="auto">
          <a:xfrm>
            <a:off x="395288" y="976585"/>
            <a:ext cx="5040312" cy="5115246"/>
          </a:xfrm>
          <a:prstGeom prst="rect">
            <a:avLst/>
          </a:prstGeom>
          <a:noFill/>
          <a:ln w="9525">
            <a:noFill/>
            <a:miter lim="800000"/>
            <a:headEnd/>
            <a:tailEnd/>
          </a:ln>
          <a:effectLst/>
        </p:spPr>
        <p:txBody>
          <a:bodyPr>
            <a:spAutoFit/>
          </a:bodyPr>
          <a:lstStyle/>
          <a:p>
            <a:pPr>
              <a:lnSpc>
                <a:spcPct val="85000"/>
              </a:lnSpc>
            </a:pPr>
            <a:r>
              <a:rPr lang="en-US" altLang="zh-CN" sz="2400" dirty="0">
                <a:latin typeface="隶书" pitchFamily="49" charset="-122"/>
                <a:ea typeface="隶书" pitchFamily="49" charset="-122"/>
              </a:rPr>
              <a:t>    EPROM</a:t>
            </a:r>
            <a:r>
              <a:rPr lang="zh-CN" altLang="en-US" sz="2400" dirty="0">
                <a:latin typeface="隶书" pitchFamily="49" charset="-122"/>
                <a:ea typeface="隶书" pitchFamily="49" charset="-122"/>
              </a:rPr>
              <a:t>是一种可</a:t>
            </a:r>
            <a:r>
              <a:rPr lang="zh-CN" altLang="en-US" sz="2400" dirty="0" smtClean="0">
                <a:latin typeface="隶书" pitchFamily="49" charset="-122"/>
                <a:ea typeface="隶书" pitchFamily="49" charset="-122"/>
              </a:rPr>
              <a:t>多次擦除</a:t>
            </a:r>
            <a:r>
              <a:rPr lang="zh-CN" altLang="en-US" sz="2400" dirty="0">
                <a:latin typeface="隶书" pitchFamily="49" charset="-122"/>
                <a:ea typeface="隶书" pitchFamily="49" charset="-122"/>
              </a:rPr>
              <a:t>重写的</a:t>
            </a:r>
            <a:r>
              <a:rPr lang="en-US" altLang="zh-CN" sz="2400" dirty="0">
                <a:latin typeface="隶书" pitchFamily="49" charset="-122"/>
                <a:ea typeface="隶书" pitchFamily="49" charset="-122"/>
              </a:rPr>
              <a:t>ROM</a:t>
            </a:r>
            <a:r>
              <a:rPr lang="zh-CN" altLang="en-US" sz="2400" dirty="0" smtClean="0">
                <a:latin typeface="隶书" pitchFamily="49" charset="-122"/>
                <a:ea typeface="隶书" pitchFamily="49" charset="-122"/>
              </a:rPr>
              <a:t>，其存储元件分为两种：</a:t>
            </a:r>
            <a:r>
              <a:rPr lang="en-US" altLang="zh-CN" sz="2400" dirty="0" smtClean="0">
                <a:latin typeface="隶书" pitchFamily="49" charset="-122"/>
                <a:ea typeface="隶书" pitchFamily="49" charset="-122"/>
              </a:rPr>
              <a:t>SAMOS</a:t>
            </a:r>
            <a:r>
              <a:rPr lang="zh-CN" altLang="en-US" sz="2400" dirty="0">
                <a:latin typeface="隶书" pitchFamily="49" charset="-122"/>
                <a:ea typeface="隶书" pitchFamily="49" charset="-122"/>
              </a:rPr>
              <a:t>和</a:t>
            </a:r>
            <a:r>
              <a:rPr lang="en-US" altLang="zh-CN" sz="2400" dirty="0">
                <a:latin typeface="隶书" pitchFamily="49" charset="-122"/>
                <a:ea typeface="隶书" pitchFamily="49" charset="-122"/>
              </a:rPr>
              <a:t>FAMOS</a:t>
            </a:r>
            <a:r>
              <a:rPr lang="zh-CN" altLang="en-US" sz="2400" dirty="0" smtClean="0">
                <a:latin typeface="隶书" pitchFamily="49" charset="-122"/>
                <a:ea typeface="隶书" pitchFamily="49" charset="-122"/>
              </a:rPr>
              <a:t>。</a:t>
            </a:r>
            <a:endParaRPr lang="en-US" altLang="zh-CN" sz="2400" dirty="0" smtClean="0">
              <a:latin typeface="隶书" pitchFamily="49" charset="-122"/>
              <a:ea typeface="隶书" pitchFamily="49" charset="-122"/>
            </a:endParaRPr>
          </a:p>
          <a:p>
            <a:pPr>
              <a:lnSpc>
                <a:spcPct val="85000"/>
              </a:lnSpc>
            </a:pPr>
            <a:r>
              <a:rPr lang="en-US" altLang="zh-CN" sz="2400" dirty="0">
                <a:latin typeface="隶书" pitchFamily="49" charset="-122"/>
                <a:ea typeface="隶书" pitchFamily="49" charset="-122"/>
              </a:rPr>
              <a:t> </a:t>
            </a:r>
            <a:r>
              <a:rPr lang="en-US" altLang="zh-CN" sz="2400" dirty="0" smtClean="0">
                <a:latin typeface="隶书" pitchFamily="49" charset="-122"/>
                <a:ea typeface="隶书" pitchFamily="49" charset="-122"/>
              </a:rPr>
              <a:t>   </a:t>
            </a:r>
            <a:r>
              <a:rPr lang="zh-CN" altLang="en-US" sz="2400" dirty="0" smtClean="0">
                <a:latin typeface="隶书" pitchFamily="49" charset="-122"/>
                <a:ea typeface="隶书" pitchFamily="49" charset="-122"/>
              </a:rPr>
              <a:t>右</a:t>
            </a:r>
            <a:r>
              <a:rPr lang="zh-CN" altLang="en-US" sz="2400" dirty="0">
                <a:latin typeface="隶书" pitchFamily="49" charset="-122"/>
                <a:ea typeface="隶书" pitchFamily="49" charset="-122"/>
              </a:rPr>
              <a:t>图为</a:t>
            </a:r>
            <a:r>
              <a:rPr lang="en-US" altLang="zh-CN" sz="2400" dirty="0">
                <a:latin typeface="隶书" pitchFamily="49" charset="-122"/>
                <a:ea typeface="隶书" pitchFamily="49" charset="-122"/>
              </a:rPr>
              <a:t>P</a:t>
            </a:r>
            <a:r>
              <a:rPr lang="zh-CN" altLang="en-US" sz="2400" dirty="0">
                <a:latin typeface="隶书" pitchFamily="49" charset="-122"/>
                <a:ea typeface="隶书" pitchFamily="49" charset="-122"/>
              </a:rPr>
              <a:t>沟</a:t>
            </a:r>
            <a:r>
              <a:rPr lang="en-US" altLang="zh-CN" sz="2400" dirty="0">
                <a:latin typeface="隶书" pitchFamily="49" charset="-122"/>
                <a:ea typeface="隶书" pitchFamily="49" charset="-122"/>
              </a:rPr>
              <a:t>EPROM</a:t>
            </a:r>
            <a:r>
              <a:rPr lang="zh-CN" altLang="en-US" sz="2400" dirty="0">
                <a:latin typeface="隶书" pitchFamily="49" charset="-122"/>
                <a:ea typeface="隶书" pitchFamily="49" charset="-122"/>
              </a:rPr>
              <a:t>的一个存储元件</a:t>
            </a:r>
            <a:r>
              <a:rPr lang="zh-CN" altLang="en-US" sz="2400" dirty="0" smtClean="0">
                <a:latin typeface="隶书" pitchFamily="49" charset="-122"/>
                <a:ea typeface="隶书" pitchFamily="49" charset="-122"/>
              </a:rPr>
              <a:t>，编程前所</a:t>
            </a:r>
            <a:r>
              <a:rPr lang="zh-CN" altLang="en-US" sz="2400" dirty="0">
                <a:latin typeface="隶书" pitchFamily="49" charset="-122"/>
                <a:ea typeface="隶书" pitchFamily="49" charset="-122"/>
              </a:rPr>
              <a:t>组成的存储矩阵全为</a:t>
            </a:r>
            <a:r>
              <a:rPr lang="zh-CN" altLang="en-US" sz="2400" dirty="0">
                <a:latin typeface="Arial"/>
                <a:ea typeface="隶书" pitchFamily="49" charset="-122"/>
              </a:rPr>
              <a:t>“</a:t>
            </a:r>
            <a:r>
              <a:rPr lang="en-US" altLang="zh-CN" sz="2400" dirty="0" smtClean="0">
                <a:latin typeface="隶书" pitchFamily="49" charset="-122"/>
                <a:ea typeface="隶书" pitchFamily="49" charset="-122"/>
              </a:rPr>
              <a:t>1</a:t>
            </a:r>
            <a:r>
              <a:rPr lang="zh-CN" altLang="en-US" sz="2400" dirty="0" smtClean="0">
                <a:latin typeface="隶书" pitchFamily="49" charset="-122"/>
                <a:ea typeface="隶书" pitchFamily="49" charset="-122"/>
              </a:rPr>
              <a:t>”。编程</a:t>
            </a:r>
            <a:r>
              <a:rPr lang="zh-CN" altLang="en-US" sz="2400" dirty="0">
                <a:latin typeface="隶书" pitchFamily="49" charset="-122"/>
                <a:ea typeface="隶书" pitchFamily="49" charset="-122"/>
              </a:rPr>
              <a:t>写入时，</a:t>
            </a:r>
            <a:r>
              <a:rPr lang="en-US" altLang="zh-CN" sz="2400" dirty="0">
                <a:latin typeface="隶书" pitchFamily="49" charset="-122"/>
                <a:ea typeface="隶书" pitchFamily="49" charset="-122"/>
              </a:rPr>
              <a:t>S</a:t>
            </a:r>
            <a:r>
              <a:rPr lang="zh-CN" altLang="en-US" sz="2400" dirty="0">
                <a:latin typeface="隶书" pitchFamily="49" charset="-122"/>
                <a:ea typeface="隶书" pitchFamily="49" charset="-122"/>
              </a:rPr>
              <a:t>和</a:t>
            </a:r>
            <a:r>
              <a:rPr lang="en-US" altLang="zh-CN" sz="2400" dirty="0">
                <a:latin typeface="隶书" pitchFamily="49" charset="-122"/>
                <a:ea typeface="隶书" pitchFamily="49" charset="-122"/>
              </a:rPr>
              <a:t>D</a:t>
            </a:r>
            <a:r>
              <a:rPr lang="zh-CN" altLang="en-US" sz="2400" dirty="0">
                <a:latin typeface="隶书" pitchFamily="49" charset="-122"/>
                <a:ea typeface="隶书" pitchFamily="49" charset="-122"/>
              </a:rPr>
              <a:t>之间加</a:t>
            </a:r>
            <a:r>
              <a:rPr lang="en-US" altLang="zh-CN" sz="2400" dirty="0" smtClean="0">
                <a:latin typeface="隶书" pitchFamily="49" charset="-122"/>
                <a:ea typeface="隶书" pitchFamily="49" charset="-122"/>
              </a:rPr>
              <a:t>25V</a:t>
            </a:r>
            <a:r>
              <a:rPr lang="zh-CN" altLang="en-US" sz="2400" dirty="0" smtClean="0">
                <a:latin typeface="隶书" pitchFamily="49" charset="-122"/>
                <a:ea typeface="隶书" pitchFamily="49" charset="-122"/>
              </a:rPr>
              <a:t>高压，再</a:t>
            </a:r>
            <a:r>
              <a:rPr lang="zh-CN" altLang="en-US" sz="2400" dirty="0">
                <a:latin typeface="隶书" pitchFamily="49" charset="-122"/>
                <a:ea typeface="隶书" pitchFamily="49" charset="-122"/>
              </a:rPr>
              <a:t>加上编程脉忡，所选中的单元在此电压下，</a:t>
            </a:r>
            <a:r>
              <a:rPr lang="en-US" altLang="zh-CN" sz="2400" dirty="0">
                <a:latin typeface="隶书" pitchFamily="49" charset="-122"/>
                <a:ea typeface="隶书" pitchFamily="49" charset="-122"/>
              </a:rPr>
              <a:t>S</a:t>
            </a:r>
            <a:r>
              <a:rPr lang="zh-CN" altLang="en-US" sz="2400" dirty="0">
                <a:latin typeface="隶书" pitchFamily="49" charset="-122"/>
                <a:ea typeface="隶书" pitchFamily="49" charset="-122"/>
              </a:rPr>
              <a:t>和</a:t>
            </a:r>
            <a:r>
              <a:rPr lang="en-US" altLang="zh-CN" sz="2400" dirty="0">
                <a:latin typeface="隶书" pitchFamily="49" charset="-122"/>
                <a:ea typeface="隶书" pitchFamily="49" charset="-122"/>
              </a:rPr>
              <a:t>D</a:t>
            </a:r>
            <a:r>
              <a:rPr lang="zh-CN" altLang="en-US" sz="2400" dirty="0">
                <a:latin typeface="隶书" pitchFamily="49" charset="-122"/>
                <a:ea typeface="隶书" pitchFamily="49" charset="-122"/>
              </a:rPr>
              <a:t>之间反偏</a:t>
            </a:r>
            <a:r>
              <a:rPr lang="en-US" altLang="zh-CN" sz="2400" dirty="0">
                <a:latin typeface="隶书" pitchFamily="49" charset="-122"/>
                <a:ea typeface="隶书" pitchFamily="49" charset="-122"/>
              </a:rPr>
              <a:t>PN</a:t>
            </a:r>
            <a:r>
              <a:rPr lang="zh-CN" altLang="en-US" sz="2400" dirty="0">
                <a:latin typeface="隶书" pitchFamily="49" charset="-122"/>
                <a:ea typeface="隶书" pitchFamily="49" charset="-122"/>
              </a:rPr>
              <a:t>结被击穿，产生大量的电于－空穴对，在电子－空穴的扩散运动中，会有高能量的电于通过绝缘层注入到浮动栅上，当高压电源去掉后，注入到浮栅中的电子被绝缘层包围无法复合，从而在源极</a:t>
            </a:r>
            <a:r>
              <a:rPr lang="en-US" altLang="zh-CN" sz="2400" dirty="0">
                <a:latin typeface="隶书" pitchFamily="49" charset="-122"/>
                <a:ea typeface="隶书" pitchFamily="49" charset="-122"/>
              </a:rPr>
              <a:t>S</a:t>
            </a:r>
            <a:r>
              <a:rPr lang="zh-CN" altLang="en-US" sz="2400" dirty="0">
                <a:latin typeface="隶书" pitchFamily="49" charset="-122"/>
                <a:ea typeface="隶书" pitchFamily="49" charset="-122"/>
              </a:rPr>
              <a:t>和漏极</a:t>
            </a:r>
            <a:r>
              <a:rPr lang="en-US" altLang="zh-CN" sz="2400" dirty="0">
                <a:latin typeface="隶书" pitchFamily="49" charset="-122"/>
                <a:ea typeface="隶书" pitchFamily="49" charset="-122"/>
              </a:rPr>
              <a:t>D</a:t>
            </a:r>
            <a:r>
              <a:rPr lang="zh-CN" altLang="en-US" sz="2400" dirty="0">
                <a:latin typeface="隶书" pitchFamily="49" charset="-122"/>
                <a:ea typeface="隶书" pitchFamily="49" charset="-122"/>
              </a:rPr>
              <a:t>之间形成空穴沟道，使</a:t>
            </a:r>
            <a:r>
              <a:rPr lang="en-US" altLang="zh-CN" sz="2400" dirty="0">
                <a:latin typeface="隶书" pitchFamily="49" charset="-122"/>
                <a:ea typeface="隶书" pitchFamily="49" charset="-122"/>
              </a:rPr>
              <a:t>S</a:t>
            </a:r>
            <a:r>
              <a:rPr lang="zh-CN" altLang="en-US" sz="2400" dirty="0">
                <a:latin typeface="隶书" pitchFamily="49" charset="-122"/>
                <a:ea typeface="隶书" pitchFamily="49" charset="-122"/>
              </a:rPr>
              <a:t>和</a:t>
            </a:r>
            <a:r>
              <a:rPr lang="en-US" altLang="zh-CN" sz="2400" dirty="0">
                <a:latin typeface="隶书" pitchFamily="49" charset="-122"/>
                <a:ea typeface="隶书" pitchFamily="49" charset="-122"/>
              </a:rPr>
              <a:t>D</a:t>
            </a:r>
            <a:r>
              <a:rPr lang="zh-CN" altLang="en-US" sz="2400" dirty="0">
                <a:latin typeface="隶书" pitchFamily="49" charset="-122"/>
                <a:ea typeface="隶书" pitchFamily="49" charset="-122"/>
              </a:rPr>
              <a:t>导通，从而使</a:t>
            </a:r>
            <a:r>
              <a:rPr lang="en-US" altLang="zh-CN" sz="2400" dirty="0">
                <a:latin typeface="隶书" pitchFamily="49" charset="-122"/>
                <a:ea typeface="隶书" pitchFamily="49" charset="-122"/>
              </a:rPr>
              <a:t>EPROM </a:t>
            </a:r>
            <a:r>
              <a:rPr lang="zh-CN" altLang="en-US" sz="2400" dirty="0">
                <a:latin typeface="隶书" pitchFamily="49" charset="-122"/>
                <a:ea typeface="隶书" pitchFamily="49" charset="-122"/>
              </a:rPr>
              <a:t>单元输出为</a:t>
            </a:r>
            <a:r>
              <a:rPr lang="zh-CN" altLang="en-US" sz="2400" dirty="0">
                <a:latin typeface="Arial"/>
                <a:ea typeface="隶书" pitchFamily="49" charset="-122"/>
              </a:rPr>
              <a:t>”</a:t>
            </a:r>
            <a:r>
              <a:rPr lang="en-US" altLang="zh-CN" sz="2400" dirty="0">
                <a:latin typeface="隶书" pitchFamily="49" charset="-122"/>
                <a:ea typeface="隶书" pitchFamily="49" charset="-122"/>
              </a:rPr>
              <a:t>0</a:t>
            </a:r>
            <a:r>
              <a:rPr lang="en-US" altLang="zh-CN" sz="2400" dirty="0">
                <a:latin typeface="Arial"/>
                <a:ea typeface="隶书" pitchFamily="49" charset="-122"/>
              </a:rPr>
              <a:t>”</a:t>
            </a:r>
            <a:r>
              <a:rPr lang="zh-CN" altLang="en-US" sz="2400" dirty="0">
                <a:latin typeface="隶书" pitchFamily="49" charset="-122"/>
                <a:ea typeface="隶书" pitchFamily="49" charset="-122"/>
              </a:rPr>
              <a:t>。</a:t>
            </a:r>
          </a:p>
        </p:txBody>
      </p:sp>
      <p:sp>
        <p:nvSpPr>
          <p:cNvPr id="257027" name="Rectangle 3"/>
          <p:cNvSpPr>
            <a:spLocks noChangeArrowheads="1"/>
          </p:cNvSpPr>
          <p:nvPr/>
        </p:nvSpPr>
        <p:spPr bwMode="auto">
          <a:xfrm>
            <a:off x="336550" y="476672"/>
            <a:ext cx="5243513" cy="403225"/>
          </a:xfrm>
          <a:prstGeom prst="rect">
            <a:avLst/>
          </a:prstGeom>
          <a:noFill/>
          <a:ln w="9525">
            <a:noFill/>
            <a:miter lim="800000"/>
            <a:headEnd/>
            <a:tailEnd/>
          </a:ln>
          <a:effectLst/>
        </p:spPr>
        <p:txBody>
          <a:bodyPr wrap="none">
            <a:spAutoFit/>
          </a:bodyPr>
          <a:lstStyle/>
          <a:p>
            <a:pPr>
              <a:lnSpc>
                <a:spcPct val="85000"/>
              </a:lnSpc>
            </a:pPr>
            <a:r>
              <a:rPr lang="zh-CN" altLang="en-US" sz="2400" b="1" u="sng" dirty="0">
                <a:solidFill>
                  <a:srgbClr val="0000FF"/>
                </a:solidFill>
                <a:effectLst>
                  <a:outerShdw blurRad="38100" dist="38100" dir="2700000" algn="tl">
                    <a:srgbClr val="C0C0C0"/>
                  </a:outerShdw>
                </a:effectLst>
                <a:latin typeface="隶书" pitchFamily="49" charset="-122"/>
                <a:ea typeface="隶书" pitchFamily="49" charset="-122"/>
              </a:rPr>
              <a:t>紫外线可擦除可编程只读存储器</a:t>
            </a:r>
            <a:r>
              <a:rPr lang="en-US" altLang="zh-CN" sz="2400" b="1" u="sng" dirty="0">
                <a:solidFill>
                  <a:srgbClr val="0000FF"/>
                </a:solidFill>
                <a:effectLst>
                  <a:outerShdw blurRad="38100" dist="38100" dir="2700000" algn="tl">
                    <a:srgbClr val="C0C0C0"/>
                  </a:outerShdw>
                </a:effectLst>
                <a:latin typeface="隶书" pitchFamily="49" charset="-122"/>
                <a:ea typeface="隶书" pitchFamily="49" charset="-122"/>
              </a:rPr>
              <a:t>EPROM</a:t>
            </a:r>
          </a:p>
        </p:txBody>
      </p:sp>
      <p:grpSp>
        <p:nvGrpSpPr>
          <p:cNvPr id="257068" name="Group 44"/>
          <p:cNvGrpSpPr>
            <a:grpSpLocks/>
          </p:cNvGrpSpPr>
          <p:nvPr/>
        </p:nvGrpSpPr>
        <p:grpSpPr bwMode="auto">
          <a:xfrm>
            <a:off x="5435600" y="1341438"/>
            <a:ext cx="3519488" cy="4525962"/>
            <a:chOff x="3424" y="845"/>
            <a:chExt cx="2217" cy="2851"/>
          </a:xfrm>
        </p:grpSpPr>
        <p:sp>
          <p:nvSpPr>
            <p:cNvPr id="257029" name="AutoShape 5"/>
            <p:cNvSpPr>
              <a:spLocks noChangeAspect="1" noChangeArrowheads="1" noTextEdit="1"/>
            </p:cNvSpPr>
            <p:nvPr/>
          </p:nvSpPr>
          <p:spPr bwMode="auto">
            <a:xfrm>
              <a:off x="3424" y="845"/>
              <a:ext cx="2217" cy="2851"/>
            </a:xfrm>
            <a:prstGeom prst="rect">
              <a:avLst/>
            </a:prstGeom>
            <a:noFill/>
            <a:ln w="9525">
              <a:noFill/>
              <a:miter lim="800000"/>
              <a:headEnd/>
              <a:tailEnd/>
            </a:ln>
          </p:spPr>
          <p:txBody>
            <a:bodyPr/>
            <a:lstStyle/>
            <a:p>
              <a:endParaRPr lang="zh-CN" altLang="en-US"/>
            </a:p>
          </p:txBody>
        </p:sp>
        <p:sp>
          <p:nvSpPr>
            <p:cNvPr id="257031" name="Line 7"/>
            <p:cNvSpPr>
              <a:spLocks noChangeShapeType="1"/>
            </p:cNvSpPr>
            <p:nvPr/>
          </p:nvSpPr>
          <p:spPr bwMode="auto">
            <a:xfrm flipV="1">
              <a:off x="4828" y="1557"/>
              <a:ext cx="0" cy="182"/>
            </a:xfrm>
            <a:prstGeom prst="line">
              <a:avLst/>
            </a:prstGeom>
            <a:noFill/>
            <a:ln w="31750">
              <a:solidFill>
                <a:srgbClr val="000000"/>
              </a:solidFill>
              <a:round/>
              <a:headEnd/>
              <a:tailEnd/>
            </a:ln>
          </p:spPr>
          <p:txBody>
            <a:bodyPr/>
            <a:lstStyle/>
            <a:p>
              <a:endParaRPr lang="zh-CN" altLang="en-US"/>
            </a:p>
          </p:txBody>
        </p:sp>
        <p:sp>
          <p:nvSpPr>
            <p:cNvPr id="257032" name="Line 8"/>
            <p:cNvSpPr>
              <a:spLocks noChangeShapeType="1"/>
            </p:cNvSpPr>
            <p:nvPr/>
          </p:nvSpPr>
          <p:spPr bwMode="auto">
            <a:xfrm flipV="1">
              <a:off x="4929" y="1446"/>
              <a:ext cx="0" cy="403"/>
            </a:xfrm>
            <a:prstGeom prst="line">
              <a:avLst/>
            </a:prstGeom>
            <a:noFill/>
            <a:ln w="31750">
              <a:solidFill>
                <a:srgbClr val="000000"/>
              </a:solidFill>
              <a:round/>
              <a:headEnd/>
              <a:tailEnd/>
            </a:ln>
          </p:spPr>
          <p:txBody>
            <a:bodyPr/>
            <a:lstStyle/>
            <a:p>
              <a:endParaRPr lang="zh-CN" altLang="en-US"/>
            </a:p>
          </p:txBody>
        </p:sp>
        <p:sp>
          <p:nvSpPr>
            <p:cNvPr id="257033" name="Freeform 9"/>
            <p:cNvSpPr>
              <a:spLocks/>
            </p:cNvSpPr>
            <p:nvPr/>
          </p:nvSpPr>
          <p:spPr bwMode="auto">
            <a:xfrm>
              <a:off x="4941" y="1756"/>
              <a:ext cx="120" cy="1910"/>
            </a:xfrm>
            <a:custGeom>
              <a:avLst/>
              <a:gdLst/>
              <a:ahLst/>
              <a:cxnLst>
                <a:cxn ang="0">
                  <a:pos x="0" y="0"/>
                </a:cxn>
                <a:cxn ang="0">
                  <a:pos x="120" y="0"/>
                </a:cxn>
                <a:cxn ang="0">
                  <a:pos x="120" y="1910"/>
                </a:cxn>
              </a:cxnLst>
              <a:rect l="0" t="0" r="r" b="b"/>
              <a:pathLst>
                <a:path w="120" h="1910">
                  <a:moveTo>
                    <a:pt x="0" y="0"/>
                  </a:moveTo>
                  <a:lnTo>
                    <a:pt x="120" y="0"/>
                  </a:lnTo>
                  <a:lnTo>
                    <a:pt x="120" y="1910"/>
                  </a:lnTo>
                </a:path>
              </a:pathLst>
            </a:custGeom>
            <a:noFill/>
            <a:ln w="31750">
              <a:solidFill>
                <a:srgbClr val="000000"/>
              </a:solidFill>
              <a:prstDash val="solid"/>
              <a:round/>
              <a:headEnd/>
              <a:tailEnd/>
            </a:ln>
          </p:spPr>
          <p:txBody>
            <a:bodyPr/>
            <a:lstStyle/>
            <a:p>
              <a:endParaRPr lang="zh-CN" altLang="en-US"/>
            </a:p>
          </p:txBody>
        </p:sp>
        <p:sp>
          <p:nvSpPr>
            <p:cNvPr id="257034" name="Freeform 10"/>
            <p:cNvSpPr>
              <a:spLocks/>
            </p:cNvSpPr>
            <p:nvPr/>
          </p:nvSpPr>
          <p:spPr bwMode="auto">
            <a:xfrm>
              <a:off x="4487" y="1374"/>
              <a:ext cx="559" cy="274"/>
            </a:xfrm>
            <a:custGeom>
              <a:avLst/>
              <a:gdLst/>
              <a:ahLst/>
              <a:cxnLst>
                <a:cxn ang="0">
                  <a:pos x="341" y="274"/>
                </a:cxn>
                <a:cxn ang="0">
                  <a:pos x="0" y="274"/>
                </a:cxn>
                <a:cxn ang="0">
                  <a:pos x="0" y="0"/>
                </a:cxn>
                <a:cxn ang="0">
                  <a:pos x="559" y="0"/>
                </a:cxn>
              </a:cxnLst>
              <a:rect l="0" t="0" r="r" b="b"/>
              <a:pathLst>
                <a:path w="559" h="274">
                  <a:moveTo>
                    <a:pt x="341" y="274"/>
                  </a:moveTo>
                  <a:lnTo>
                    <a:pt x="0" y="274"/>
                  </a:lnTo>
                  <a:lnTo>
                    <a:pt x="0" y="0"/>
                  </a:lnTo>
                  <a:lnTo>
                    <a:pt x="559" y="0"/>
                  </a:lnTo>
                </a:path>
              </a:pathLst>
            </a:custGeom>
            <a:noFill/>
            <a:ln w="31750">
              <a:solidFill>
                <a:srgbClr val="000000"/>
              </a:solidFill>
              <a:prstDash val="solid"/>
              <a:round/>
              <a:headEnd/>
              <a:tailEnd/>
            </a:ln>
          </p:spPr>
          <p:txBody>
            <a:bodyPr/>
            <a:lstStyle/>
            <a:p>
              <a:endParaRPr lang="zh-CN" altLang="en-US"/>
            </a:p>
          </p:txBody>
        </p:sp>
        <p:sp>
          <p:nvSpPr>
            <p:cNvPr id="257035" name="Freeform 11"/>
            <p:cNvSpPr>
              <a:spLocks/>
            </p:cNvSpPr>
            <p:nvPr/>
          </p:nvSpPr>
          <p:spPr bwMode="auto">
            <a:xfrm>
              <a:off x="5008" y="1336"/>
              <a:ext cx="76" cy="76"/>
            </a:xfrm>
            <a:custGeom>
              <a:avLst/>
              <a:gdLst/>
              <a:ahLst/>
              <a:cxnLst>
                <a:cxn ang="0">
                  <a:pos x="0" y="38"/>
                </a:cxn>
                <a:cxn ang="0">
                  <a:pos x="1" y="42"/>
                </a:cxn>
                <a:cxn ang="0">
                  <a:pos x="1" y="46"/>
                </a:cxn>
                <a:cxn ang="0">
                  <a:pos x="2" y="48"/>
                </a:cxn>
                <a:cxn ang="0">
                  <a:pos x="4" y="52"/>
                </a:cxn>
                <a:cxn ang="0">
                  <a:pos x="5" y="56"/>
                </a:cxn>
                <a:cxn ang="0">
                  <a:pos x="6" y="58"/>
                </a:cxn>
                <a:cxn ang="0">
                  <a:pos x="11" y="65"/>
                </a:cxn>
                <a:cxn ang="0">
                  <a:pos x="17" y="69"/>
                </a:cxn>
                <a:cxn ang="0">
                  <a:pos x="20" y="71"/>
                </a:cxn>
                <a:cxn ang="0">
                  <a:pos x="24" y="72"/>
                </a:cxn>
                <a:cxn ang="0">
                  <a:pos x="26" y="74"/>
                </a:cxn>
                <a:cxn ang="0">
                  <a:pos x="30" y="75"/>
                </a:cxn>
                <a:cxn ang="0">
                  <a:pos x="34" y="75"/>
                </a:cxn>
                <a:cxn ang="0">
                  <a:pos x="38" y="76"/>
                </a:cxn>
                <a:cxn ang="0">
                  <a:pos x="41" y="75"/>
                </a:cxn>
                <a:cxn ang="0">
                  <a:pos x="45" y="75"/>
                </a:cxn>
                <a:cxn ang="0">
                  <a:pos x="49" y="74"/>
                </a:cxn>
                <a:cxn ang="0">
                  <a:pos x="53" y="72"/>
                </a:cxn>
                <a:cxn ang="0">
                  <a:pos x="57" y="71"/>
                </a:cxn>
                <a:cxn ang="0">
                  <a:pos x="59" y="69"/>
                </a:cxn>
                <a:cxn ang="0">
                  <a:pos x="65" y="65"/>
                </a:cxn>
                <a:cxn ang="0">
                  <a:pos x="69" y="58"/>
                </a:cxn>
                <a:cxn ang="0">
                  <a:pos x="72" y="56"/>
                </a:cxn>
                <a:cxn ang="0">
                  <a:pos x="73" y="52"/>
                </a:cxn>
                <a:cxn ang="0">
                  <a:pos x="74" y="48"/>
                </a:cxn>
                <a:cxn ang="0">
                  <a:pos x="76" y="46"/>
                </a:cxn>
                <a:cxn ang="0">
                  <a:pos x="76" y="42"/>
                </a:cxn>
                <a:cxn ang="0">
                  <a:pos x="76" y="38"/>
                </a:cxn>
                <a:cxn ang="0">
                  <a:pos x="76" y="38"/>
                </a:cxn>
                <a:cxn ang="0">
                  <a:pos x="76" y="33"/>
                </a:cxn>
                <a:cxn ang="0">
                  <a:pos x="76" y="29"/>
                </a:cxn>
                <a:cxn ang="0">
                  <a:pos x="74" y="27"/>
                </a:cxn>
                <a:cxn ang="0">
                  <a:pos x="73" y="23"/>
                </a:cxn>
                <a:cxn ang="0">
                  <a:pos x="72" y="19"/>
                </a:cxn>
                <a:cxn ang="0">
                  <a:pos x="69" y="17"/>
                </a:cxn>
                <a:cxn ang="0">
                  <a:pos x="65" y="10"/>
                </a:cxn>
                <a:cxn ang="0">
                  <a:pos x="59" y="7"/>
                </a:cxn>
                <a:cxn ang="0">
                  <a:pos x="57" y="4"/>
                </a:cxn>
                <a:cxn ang="0">
                  <a:pos x="53" y="3"/>
                </a:cxn>
                <a:cxn ang="0">
                  <a:pos x="49" y="2"/>
                </a:cxn>
                <a:cxn ang="0">
                  <a:pos x="45" y="0"/>
                </a:cxn>
                <a:cxn ang="0">
                  <a:pos x="41" y="0"/>
                </a:cxn>
                <a:cxn ang="0">
                  <a:pos x="38" y="0"/>
                </a:cxn>
                <a:cxn ang="0">
                  <a:pos x="34" y="0"/>
                </a:cxn>
                <a:cxn ang="0">
                  <a:pos x="30" y="0"/>
                </a:cxn>
                <a:cxn ang="0">
                  <a:pos x="26" y="2"/>
                </a:cxn>
                <a:cxn ang="0">
                  <a:pos x="24" y="3"/>
                </a:cxn>
                <a:cxn ang="0">
                  <a:pos x="20" y="4"/>
                </a:cxn>
                <a:cxn ang="0">
                  <a:pos x="17" y="7"/>
                </a:cxn>
                <a:cxn ang="0">
                  <a:pos x="11" y="10"/>
                </a:cxn>
                <a:cxn ang="0">
                  <a:pos x="6" y="17"/>
                </a:cxn>
                <a:cxn ang="0">
                  <a:pos x="5" y="19"/>
                </a:cxn>
                <a:cxn ang="0">
                  <a:pos x="4" y="23"/>
                </a:cxn>
                <a:cxn ang="0">
                  <a:pos x="2" y="27"/>
                </a:cxn>
                <a:cxn ang="0">
                  <a:pos x="1" y="29"/>
                </a:cxn>
                <a:cxn ang="0">
                  <a:pos x="1" y="33"/>
                </a:cxn>
                <a:cxn ang="0">
                  <a:pos x="0" y="38"/>
                </a:cxn>
              </a:cxnLst>
              <a:rect l="0" t="0" r="r" b="b"/>
              <a:pathLst>
                <a:path w="76" h="76">
                  <a:moveTo>
                    <a:pt x="0" y="38"/>
                  </a:moveTo>
                  <a:lnTo>
                    <a:pt x="1" y="42"/>
                  </a:lnTo>
                  <a:lnTo>
                    <a:pt x="1" y="46"/>
                  </a:lnTo>
                  <a:lnTo>
                    <a:pt x="2" y="48"/>
                  </a:lnTo>
                  <a:lnTo>
                    <a:pt x="4" y="52"/>
                  </a:lnTo>
                  <a:lnTo>
                    <a:pt x="5" y="56"/>
                  </a:lnTo>
                  <a:lnTo>
                    <a:pt x="6" y="58"/>
                  </a:lnTo>
                  <a:lnTo>
                    <a:pt x="11" y="65"/>
                  </a:lnTo>
                  <a:lnTo>
                    <a:pt x="17" y="69"/>
                  </a:lnTo>
                  <a:lnTo>
                    <a:pt x="20" y="71"/>
                  </a:lnTo>
                  <a:lnTo>
                    <a:pt x="24" y="72"/>
                  </a:lnTo>
                  <a:lnTo>
                    <a:pt x="26" y="74"/>
                  </a:lnTo>
                  <a:lnTo>
                    <a:pt x="30" y="75"/>
                  </a:lnTo>
                  <a:lnTo>
                    <a:pt x="34" y="75"/>
                  </a:lnTo>
                  <a:lnTo>
                    <a:pt x="38" y="76"/>
                  </a:lnTo>
                  <a:lnTo>
                    <a:pt x="41" y="75"/>
                  </a:lnTo>
                  <a:lnTo>
                    <a:pt x="45" y="75"/>
                  </a:lnTo>
                  <a:lnTo>
                    <a:pt x="49" y="74"/>
                  </a:lnTo>
                  <a:lnTo>
                    <a:pt x="53" y="72"/>
                  </a:lnTo>
                  <a:lnTo>
                    <a:pt x="57" y="71"/>
                  </a:lnTo>
                  <a:lnTo>
                    <a:pt x="59" y="69"/>
                  </a:lnTo>
                  <a:lnTo>
                    <a:pt x="65" y="65"/>
                  </a:lnTo>
                  <a:lnTo>
                    <a:pt x="69" y="58"/>
                  </a:lnTo>
                  <a:lnTo>
                    <a:pt x="72" y="56"/>
                  </a:lnTo>
                  <a:lnTo>
                    <a:pt x="73" y="52"/>
                  </a:lnTo>
                  <a:lnTo>
                    <a:pt x="74" y="48"/>
                  </a:lnTo>
                  <a:lnTo>
                    <a:pt x="76" y="46"/>
                  </a:lnTo>
                  <a:lnTo>
                    <a:pt x="76" y="42"/>
                  </a:lnTo>
                  <a:lnTo>
                    <a:pt x="76" y="38"/>
                  </a:lnTo>
                  <a:lnTo>
                    <a:pt x="76" y="38"/>
                  </a:lnTo>
                  <a:lnTo>
                    <a:pt x="76" y="33"/>
                  </a:lnTo>
                  <a:lnTo>
                    <a:pt x="76" y="29"/>
                  </a:lnTo>
                  <a:lnTo>
                    <a:pt x="74" y="27"/>
                  </a:lnTo>
                  <a:lnTo>
                    <a:pt x="73" y="23"/>
                  </a:lnTo>
                  <a:lnTo>
                    <a:pt x="72" y="19"/>
                  </a:lnTo>
                  <a:lnTo>
                    <a:pt x="69" y="17"/>
                  </a:lnTo>
                  <a:lnTo>
                    <a:pt x="65" y="10"/>
                  </a:lnTo>
                  <a:lnTo>
                    <a:pt x="59" y="7"/>
                  </a:lnTo>
                  <a:lnTo>
                    <a:pt x="57" y="4"/>
                  </a:lnTo>
                  <a:lnTo>
                    <a:pt x="53" y="3"/>
                  </a:lnTo>
                  <a:lnTo>
                    <a:pt x="49" y="2"/>
                  </a:lnTo>
                  <a:lnTo>
                    <a:pt x="45" y="0"/>
                  </a:lnTo>
                  <a:lnTo>
                    <a:pt x="41" y="0"/>
                  </a:lnTo>
                  <a:lnTo>
                    <a:pt x="38" y="0"/>
                  </a:lnTo>
                  <a:lnTo>
                    <a:pt x="34" y="0"/>
                  </a:lnTo>
                  <a:lnTo>
                    <a:pt x="30" y="0"/>
                  </a:lnTo>
                  <a:lnTo>
                    <a:pt x="26" y="2"/>
                  </a:lnTo>
                  <a:lnTo>
                    <a:pt x="24" y="3"/>
                  </a:lnTo>
                  <a:lnTo>
                    <a:pt x="20" y="4"/>
                  </a:lnTo>
                  <a:lnTo>
                    <a:pt x="17" y="7"/>
                  </a:lnTo>
                  <a:lnTo>
                    <a:pt x="11" y="10"/>
                  </a:lnTo>
                  <a:lnTo>
                    <a:pt x="6" y="17"/>
                  </a:lnTo>
                  <a:lnTo>
                    <a:pt x="5" y="19"/>
                  </a:lnTo>
                  <a:lnTo>
                    <a:pt x="4" y="23"/>
                  </a:lnTo>
                  <a:lnTo>
                    <a:pt x="2" y="27"/>
                  </a:lnTo>
                  <a:lnTo>
                    <a:pt x="1" y="29"/>
                  </a:lnTo>
                  <a:lnTo>
                    <a:pt x="1" y="33"/>
                  </a:lnTo>
                  <a:lnTo>
                    <a:pt x="0" y="38"/>
                  </a:lnTo>
                  <a:close/>
                </a:path>
              </a:pathLst>
            </a:custGeom>
            <a:solidFill>
              <a:srgbClr val="000000"/>
            </a:solidFill>
            <a:ln w="9525">
              <a:noFill/>
              <a:round/>
              <a:headEnd/>
              <a:tailEnd/>
            </a:ln>
          </p:spPr>
          <p:txBody>
            <a:bodyPr/>
            <a:lstStyle/>
            <a:p>
              <a:endParaRPr lang="zh-CN" altLang="en-US"/>
            </a:p>
          </p:txBody>
        </p:sp>
        <p:sp>
          <p:nvSpPr>
            <p:cNvPr id="257036" name="Line 12"/>
            <p:cNvSpPr>
              <a:spLocks noChangeShapeType="1"/>
            </p:cNvSpPr>
            <p:nvPr/>
          </p:nvSpPr>
          <p:spPr bwMode="auto">
            <a:xfrm flipH="1">
              <a:off x="4929" y="1528"/>
              <a:ext cx="131" cy="0"/>
            </a:xfrm>
            <a:prstGeom prst="line">
              <a:avLst/>
            </a:prstGeom>
            <a:noFill/>
            <a:ln w="31750">
              <a:solidFill>
                <a:srgbClr val="000000"/>
              </a:solidFill>
              <a:round/>
              <a:headEnd/>
              <a:tailEnd/>
            </a:ln>
          </p:spPr>
          <p:txBody>
            <a:bodyPr/>
            <a:lstStyle/>
            <a:p>
              <a:endParaRPr lang="zh-CN" altLang="en-US"/>
            </a:p>
          </p:txBody>
        </p:sp>
        <p:sp>
          <p:nvSpPr>
            <p:cNvPr id="257037" name="Line 13"/>
            <p:cNvSpPr>
              <a:spLocks noChangeShapeType="1"/>
            </p:cNvSpPr>
            <p:nvPr/>
          </p:nvSpPr>
          <p:spPr bwMode="auto">
            <a:xfrm flipV="1">
              <a:off x="5060" y="1211"/>
              <a:ext cx="0" cy="317"/>
            </a:xfrm>
            <a:prstGeom prst="line">
              <a:avLst/>
            </a:prstGeom>
            <a:noFill/>
            <a:ln w="31750">
              <a:solidFill>
                <a:srgbClr val="000000"/>
              </a:solidFill>
              <a:round/>
              <a:headEnd/>
              <a:tailEnd/>
            </a:ln>
          </p:spPr>
          <p:txBody>
            <a:bodyPr/>
            <a:lstStyle/>
            <a:p>
              <a:endParaRPr lang="zh-CN" altLang="en-US"/>
            </a:p>
          </p:txBody>
        </p:sp>
        <p:sp>
          <p:nvSpPr>
            <p:cNvPr id="257038" name="Freeform 14"/>
            <p:cNvSpPr>
              <a:spLocks/>
            </p:cNvSpPr>
            <p:nvPr/>
          </p:nvSpPr>
          <p:spPr bwMode="auto">
            <a:xfrm>
              <a:off x="5022" y="1136"/>
              <a:ext cx="75" cy="75"/>
            </a:xfrm>
            <a:custGeom>
              <a:avLst/>
              <a:gdLst/>
              <a:ahLst/>
              <a:cxnLst>
                <a:cxn ang="0">
                  <a:pos x="38" y="75"/>
                </a:cxn>
                <a:cxn ang="0">
                  <a:pos x="43" y="74"/>
                </a:cxn>
                <a:cxn ang="0">
                  <a:pos x="46" y="74"/>
                </a:cxn>
                <a:cxn ang="0">
                  <a:pos x="49" y="73"/>
                </a:cxn>
                <a:cxn ang="0">
                  <a:pos x="53" y="72"/>
                </a:cxn>
                <a:cxn ang="0">
                  <a:pos x="57" y="70"/>
                </a:cxn>
                <a:cxn ang="0">
                  <a:pos x="59" y="68"/>
                </a:cxn>
                <a:cxn ang="0">
                  <a:pos x="65" y="64"/>
                </a:cxn>
                <a:cxn ang="0">
                  <a:pos x="69" y="58"/>
                </a:cxn>
                <a:cxn ang="0">
                  <a:pos x="72" y="55"/>
                </a:cxn>
                <a:cxn ang="0">
                  <a:pos x="73" y="51"/>
                </a:cxn>
                <a:cxn ang="0">
                  <a:pos x="74" y="48"/>
                </a:cxn>
                <a:cxn ang="0">
                  <a:pos x="75" y="45"/>
                </a:cxn>
                <a:cxn ang="0">
                  <a:pos x="75" y="41"/>
                </a:cxn>
                <a:cxn ang="0">
                  <a:pos x="75" y="37"/>
                </a:cxn>
                <a:cxn ang="0">
                  <a:pos x="75" y="32"/>
                </a:cxn>
                <a:cxn ang="0">
                  <a:pos x="75" y="29"/>
                </a:cxn>
                <a:cxn ang="0">
                  <a:pos x="74" y="26"/>
                </a:cxn>
                <a:cxn ang="0">
                  <a:pos x="73" y="22"/>
                </a:cxn>
                <a:cxn ang="0">
                  <a:pos x="72" y="18"/>
                </a:cxn>
                <a:cxn ang="0">
                  <a:pos x="69" y="16"/>
                </a:cxn>
                <a:cxn ang="0">
                  <a:pos x="65" y="10"/>
                </a:cxn>
                <a:cxn ang="0">
                  <a:pos x="59" y="6"/>
                </a:cxn>
                <a:cxn ang="0">
                  <a:pos x="57" y="3"/>
                </a:cxn>
                <a:cxn ang="0">
                  <a:pos x="53" y="2"/>
                </a:cxn>
                <a:cxn ang="0">
                  <a:pos x="49" y="1"/>
                </a:cxn>
                <a:cxn ang="0">
                  <a:pos x="46" y="0"/>
                </a:cxn>
                <a:cxn ang="0">
                  <a:pos x="43" y="0"/>
                </a:cxn>
                <a:cxn ang="0">
                  <a:pos x="38" y="0"/>
                </a:cxn>
                <a:cxn ang="0">
                  <a:pos x="38" y="0"/>
                </a:cxn>
                <a:cxn ang="0">
                  <a:pos x="34" y="0"/>
                </a:cxn>
                <a:cxn ang="0">
                  <a:pos x="30" y="0"/>
                </a:cxn>
                <a:cxn ang="0">
                  <a:pos x="27" y="1"/>
                </a:cxn>
                <a:cxn ang="0">
                  <a:pos x="24" y="2"/>
                </a:cxn>
                <a:cxn ang="0">
                  <a:pos x="20" y="3"/>
                </a:cxn>
                <a:cxn ang="0">
                  <a:pos x="17" y="6"/>
                </a:cxn>
                <a:cxn ang="0">
                  <a:pos x="11" y="10"/>
                </a:cxn>
                <a:cxn ang="0">
                  <a:pos x="7" y="16"/>
                </a:cxn>
                <a:cxn ang="0">
                  <a:pos x="5" y="18"/>
                </a:cxn>
                <a:cxn ang="0">
                  <a:pos x="3" y="22"/>
                </a:cxn>
                <a:cxn ang="0">
                  <a:pos x="2" y="26"/>
                </a:cxn>
                <a:cxn ang="0">
                  <a:pos x="1" y="29"/>
                </a:cxn>
                <a:cxn ang="0">
                  <a:pos x="1" y="32"/>
                </a:cxn>
                <a:cxn ang="0">
                  <a:pos x="0" y="37"/>
                </a:cxn>
                <a:cxn ang="0">
                  <a:pos x="1" y="41"/>
                </a:cxn>
                <a:cxn ang="0">
                  <a:pos x="1" y="45"/>
                </a:cxn>
                <a:cxn ang="0">
                  <a:pos x="2" y="48"/>
                </a:cxn>
                <a:cxn ang="0">
                  <a:pos x="3" y="51"/>
                </a:cxn>
                <a:cxn ang="0">
                  <a:pos x="5" y="55"/>
                </a:cxn>
                <a:cxn ang="0">
                  <a:pos x="7" y="58"/>
                </a:cxn>
                <a:cxn ang="0">
                  <a:pos x="11" y="64"/>
                </a:cxn>
                <a:cxn ang="0">
                  <a:pos x="17" y="68"/>
                </a:cxn>
                <a:cxn ang="0">
                  <a:pos x="20" y="70"/>
                </a:cxn>
                <a:cxn ang="0">
                  <a:pos x="24" y="72"/>
                </a:cxn>
                <a:cxn ang="0">
                  <a:pos x="27" y="73"/>
                </a:cxn>
                <a:cxn ang="0">
                  <a:pos x="30" y="74"/>
                </a:cxn>
                <a:cxn ang="0">
                  <a:pos x="34" y="74"/>
                </a:cxn>
                <a:cxn ang="0">
                  <a:pos x="38" y="75"/>
                </a:cxn>
              </a:cxnLst>
              <a:rect l="0" t="0" r="r" b="b"/>
              <a:pathLst>
                <a:path w="75" h="75">
                  <a:moveTo>
                    <a:pt x="38" y="75"/>
                  </a:moveTo>
                  <a:lnTo>
                    <a:pt x="43" y="74"/>
                  </a:lnTo>
                  <a:lnTo>
                    <a:pt x="46" y="74"/>
                  </a:lnTo>
                  <a:lnTo>
                    <a:pt x="49" y="73"/>
                  </a:lnTo>
                  <a:lnTo>
                    <a:pt x="53" y="72"/>
                  </a:lnTo>
                  <a:lnTo>
                    <a:pt x="57" y="70"/>
                  </a:lnTo>
                  <a:lnTo>
                    <a:pt x="59" y="68"/>
                  </a:lnTo>
                  <a:lnTo>
                    <a:pt x="65" y="64"/>
                  </a:lnTo>
                  <a:lnTo>
                    <a:pt x="69" y="58"/>
                  </a:lnTo>
                  <a:lnTo>
                    <a:pt x="72" y="55"/>
                  </a:lnTo>
                  <a:lnTo>
                    <a:pt x="73" y="51"/>
                  </a:lnTo>
                  <a:lnTo>
                    <a:pt x="74" y="48"/>
                  </a:lnTo>
                  <a:lnTo>
                    <a:pt x="75" y="45"/>
                  </a:lnTo>
                  <a:lnTo>
                    <a:pt x="75" y="41"/>
                  </a:lnTo>
                  <a:lnTo>
                    <a:pt x="75" y="37"/>
                  </a:lnTo>
                  <a:lnTo>
                    <a:pt x="75" y="32"/>
                  </a:lnTo>
                  <a:lnTo>
                    <a:pt x="75" y="29"/>
                  </a:lnTo>
                  <a:lnTo>
                    <a:pt x="74" y="26"/>
                  </a:lnTo>
                  <a:lnTo>
                    <a:pt x="73" y="22"/>
                  </a:lnTo>
                  <a:lnTo>
                    <a:pt x="72" y="18"/>
                  </a:lnTo>
                  <a:lnTo>
                    <a:pt x="69" y="16"/>
                  </a:lnTo>
                  <a:lnTo>
                    <a:pt x="65" y="10"/>
                  </a:lnTo>
                  <a:lnTo>
                    <a:pt x="59" y="6"/>
                  </a:lnTo>
                  <a:lnTo>
                    <a:pt x="57" y="3"/>
                  </a:lnTo>
                  <a:lnTo>
                    <a:pt x="53" y="2"/>
                  </a:lnTo>
                  <a:lnTo>
                    <a:pt x="49" y="1"/>
                  </a:lnTo>
                  <a:lnTo>
                    <a:pt x="46" y="0"/>
                  </a:lnTo>
                  <a:lnTo>
                    <a:pt x="43" y="0"/>
                  </a:lnTo>
                  <a:lnTo>
                    <a:pt x="38" y="0"/>
                  </a:lnTo>
                  <a:lnTo>
                    <a:pt x="38" y="0"/>
                  </a:lnTo>
                  <a:lnTo>
                    <a:pt x="34" y="0"/>
                  </a:lnTo>
                  <a:lnTo>
                    <a:pt x="30" y="0"/>
                  </a:lnTo>
                  <a:lnTo>
                    <a:pt x="27" y="1"/>
                  </a:lnTo>
                  <a:lnTo>
                    <a:pt x="24" y="2"/>
                  </a:lnTo>
                  <a:lnTo>
                    <a:pt x="20" y="3"/>
                  </a:lnTo>
                  <a:lnTo>
                    <a:pt x="17" y="6"/>
                  </a:lnTo>
                  <a:lnTo>
                    <a:pt x="11" y="10"/>
                  </a:lnTo>
                  <a:lnTo>
                    <a:pt x="7" y="16"/>
                  </a:lnTo>
                  <a:lnTo>
                    <a:pt x="5" y="18"/>
                  </a:lnTo>
                  <a:lnTo>
                    <a:pt x="3" y="22"/>
                  </a:lnTo>
                  <a:lnTo>
                    <a:pt x="2" y="26"/>
                  </a:lnTo>
                  <a:lnTo>
                    <a:pt x="1" y="29"/>
                  </a:lnTo>
                  <a:lnTo>
                    <a:pt x="1" y="32"/>
                  </a:lnTo>
                  <a:lnTo>
                    <a:pt x="0" y="37"/>
                  </a:lnTo>
                  <a:lnTo>
                    <a:pt x="1" y="41"/>
                  </a:lnTo>
                  <a:lnTo>
                    <a:pt x="1" y="45"/>
                  </a:lnTo>
                  <a:lnTo>
                    <a:pt x="2" y="48"/>
                  </a:lnTo>
                  <a:lnTo>
                    <a:pt x="3" y="51"/>
                  </a:lnTo>
                  <a:lnTo>
                    <a:pt x="5" y="55"/>
                  </a:lnTo>
                  <a:lnTo>
                    <a:pt x="7" y="58"/>
                  </a:lnTo>
                  <a:lnTo>
                    <a:pt x="11" y="64"/>
                  </a:lnTo>
                  <a:lnTo>
                    <a:pt x="17" y="68"/>
                  </a:lnTo>
                  <a:lnTo>
                    <a:pt x="20" y="70"/>
                  </a:lnTo>
                  <a:lnTo>
                    <a:pt x="24" y="72"/>
                  </a:lnTo>
                  <a:lnTo>
                    <a:pt x="27" y="73"/>
                  </a:lnTo>
                  <a:lnTo>
                    <a:pt x="30" y="74"/>
                  </a:lnTo>
                  <a:lnTo>
                    <a:pt x="34" y="74"/>
                  </a:lnTo>
                  <a:lnTo>
                    <a:pt x="38" y="75"/>
                  </a:lnTo>
                </a:path>
              </a:pathLst>
            </a:custGeom>
            <a:noFill/>
            <a:ln w="31750">
              <a:solidFill>
                <a:srgbClr val="000000"/>
              </a:solidFill>
              <a:prstDash val="solid"/>
              <a:round/>
              <a:headEnd/>
              <a:tailEnd/>
            </a:ln>
          </p:spPr>
          <p:txBody>
            <a:bodyPr/>
            <a:lstStyle/>
            <a:p>
              <a:endParaRPr lang="zh-CN" altLang="en-US"/>
            </a:p>
          </p:txBody>
        </p:sp>
        <p:sp>
          <p:nvSpPr>
            <p:cNvPr id="257039" name="Rectangle 15"/>
            <p:cNvSpPr>
              <a:spLocks noChangeArrowheads="1"/>
            </p:cNvSpPr>
            <p:nvPr/>
          </p:nvSpPr>
          <p:spPr bwMode="auto">
            <a:xfrm>
              <a:off x="4513" y="2568"/>
              <a:ext cx="144" cy="240"/>
            </a:xfrm>
            <a:prstGeom prst="rect">
              <a:avLst/>
            </a:prstGeom>
            <a:noFill/>
            <a:ln w="9525">
              <a:noFill/>
              <a:miter lim="800000"/>
              <a:headEnd/>
              <a:tailEnd/>
            </a:ln>
          </p:spPr>
          <p:txBody>
            <a:bodyPr wrap="none" lIns="0" tIns="0" rIns="0" bIns="0">
              <a:spAutoFit/>
            </a:bodyPr>
            <a:lstStyle/>
            <a:p>
              <a:r>
                <a:rPr lang="en-US" altLang="zh-CN" sz="2500">
                  <a:solidFill>
                    <a:srgbClr val="000000"/>
                  </a:solidFill>
                </a:rPr>
                <a:t>D</a:t>
              </a:r>
              <a:endParaRPr lang="en-US" altLang="zh-CN"/>
            </a:p>
          </p:txBody>
        </p:sp>
        <p:sp>
          <p:nvSpPr>
            <p:cNvPr id="257040" name="Freeform 16"/>
            <p:cNvSpPr>
              <a:spLocks/>
            </p:cNvSpPr>
            <p:nvPr/>
          </p:nvSpPr>
          <p:spPr bwMode="auto">
            <a:xfrm>
              <a:off x="5075" y="1211"/>
              <a:ext cx="177" cy="735"/>
            </a:xfrm>
            <a:custGeom>
              <a:avLst/>
              <a:gdLst/>
              <a:ahLst/>
              <a:cxnLst>
                <a:cxn ang="0">
                  <a:pos x="0" y="735"/>
                </a:cxn>
                <a:cxn ang="0">
                  <a:pos x="177" y="735"/>
                </a:cxn>
                <a:cxn ang="0">
                  <a:pos x="177" y="0"/>
                </a:cxn>
              </a:cxnLst>
              <a:rect l="0" t="0" r="r" b="b"/>
              <a:pathLst>
                <a:path w="177" h="735">
                  <a:moveTo>
                    <a:pt x="0" y="735"/>
                  </a:moveTo>
                  <a:lnTo>
                    <a:pt x="177" y="735"/>
                  </a:lnTo>
                  <a:lnTo>
                    <a:pt x="177" y="0"/>
                  </a:lnTo>
                </a:path>
              </a:pathLst>
            </a:custGeom>
            <a:noFill/>
            <a:ln w="31750">
              <a:solidFill>
                <a:srgbClr val="000000"/>
              </a:solidFill>
              <a:prstDash val="solid"/>
              <a:round/>
              <a:headEnd/>
              <a:tailEnd/>
            </a:ln>
          </p:spPr>
          <p:txBody>
            <a:bodyPr/>
            <a:lstStyle/>
            <a:p>
              <a:endParaRPr lang="zh-CN" altLang="en-US"/>
            </a:p>
          </p:txBody>
        </p:sp>
        <p:sp>
          <p:nvSpPr>
            <p:cNvPr id="257041" name="Freeform 17"/>
            <p:cNvSpPr>
              <a:spLocks/>
            </p:cNvSpPr>
            <p:nvPr/>
          </p:nvSpPr>
          <p:spPr bwMode="auto">
            <a:xfrm>
              <a:off x="5037" y="1909"/>
              <a:ext cx="76" cy="75"/>
            </a:xfrm>
            <a:custGeom>
              <a:avLst/>
              <a:gdLst/>
              <a:ahLst/>
              <a:cxnLst>
                <a:cxn ang="0">
                  <a:pos x="76" y="37"/>
                </a:cxn>
                <a:cxn ang="0">
                  <a:pos x="74" y="34"/>
                </a:cxn>
                <a:cxn ang="0">
                  <a:pos x="74" y="30"/>
                </a:cxn>
                <a:cxn ang="0">
                  <a:pos x="73" y="26"/>
                </a:cxn>
                <a:cxn ang="0">
                  <a:pos x="72" y="22"/>
                </a:cxn>
                <a:cxn ang="0">
                  <a:pos x="71" y="20"/>
                </a:cxn>
                <a:cxn ang="0">
                  <a:pos x="68" y="16"/>
                </a:cxn>
                <a:cxn ang="0">
                  <a:pos x="64" y="11"/>
                </a:cxn>
                <a:cxn ang="0">
                  <a:pos x="58" y="6"/>
                </a:cxn>
                <a:cxn ang="0">
                  <a:pos x="55" y="5"/>
                </a:cxn>
                <a:cxn ang="0">
                  <a:pos x="52" y="2"/>
                </a:cxn>
                <a:cxn ang="0">
                  <a:pos x="48" y="1"/>
                </a:cxn>
                <a:cxn ang="0">
                  <a:pos x="45" y="1"/>
                </a:cxn>
                <a:cxn ang="0">
                  <a:pos x="42" y="0"/>
                </a:cxn>
                <a:cxn ang="0">
                  <a:pos x="38" y="0"/>
                </a:cxn>
                <a:cxn ang="0">
                  <a:pos x="33" y="0"/>
                </a:cxn>
                <a:cxn ang="0">
                  <a:pos x="29" y="1"/>
                </a:cxn>
                <a:cxn ang="0">
                  <a:pos x="26" y="1"/>
                </a:cxn>
                <a:cxn ang="0">
                  <a:pos x="23" y="2"/>
                </a:cxn>
                <a:cxn ang="0">
                  <a:pos x="19" y="5"/>
                </a:cxn>
                <a:cxn ang="0">
                  <a:pos x="16" y="6"/>
                </a:cxn>
                <a:cxn ang="0">
                  <a:pos x="10" y="11"/>
                </a:cxn>
                <a:cxn ang="0">
                  <a:pos x="6" y="16"/>
                </a:cxn>
                <a:cxn ang="0">
                  <a:pos x="4" y="20"/>
                </a:cxn>
                <a:cxn ang="0">
                  <a:pos x="2" y="22"/>
                </a:cxn>
                <a:cxn ang="0">
                  <a:pos x="1" y="26"/>
                </a:cxn>
                <a:cxn ang="0">
                  <a:pos x="0" y="30"/>
                </a:cxn>
                <a:cxn ang="0">
                  <a:pos x="0" y="34"/>
                </a:cxn>
                <a:cxn ang="0">
                  <a:pos x="0" y="37"/>
                </a:cxn>
                <a:cxn ang="0">
                  <a:pos x="0" y="37"/>
                </a:cxn>
                <a:cxn ang="0">
                  <a:pos x="0" y="41"/>
                </a:cxn>
                <a:cxn ang="0">
                  <a:pos x="0" y="45"/>
                </a:cxn>
                <a:cxn ang="0">
                  <a:pos x="1" y="49"/>
                </a:cxn>
                <a:cxn ang="0">
                  <a:pos x="2" y="53"/>
                </a:cxn>
                <a:cxn ang="0">
                  <a:pos x="4" y="55"/>
                </a:cxn>
                <a:cxn ang="0">
                  <a:pos x="6" y="59"/>
                </a:cxn>
                <a:cxn ang="0">
                  <a:pos x="10" y="64"/>
                </a:cxn>
                <a:cxn ang="0">
                  <a:pos x="16" y="69"/>
                </a:cxn>
                <a:cxn ang="0">
                  <a:pos x="19" y="70"/>
                </a:cxn>
                <a:cxn ang="0">
                  <a:pos x="23" y="73"/>
                </a:cxn>
                <a:cxn ang="0">
                  <a:pos x="26" y="74"/>
                </a:cxn>
                <a:cxn ang="0">
                  <a:pos x="29" y="74"/>
                </a:cxn>
                <a:cxn ang="0">
                  <a:pos x="33" y="75"/>
                </a:cxn>
                <a:cxn ang="0">
                  <a:pos x="38" y="75"/>
                </a:cxn>
                <a:cxn ang="0">
                  <a:pos x="42" y="75"/>
                </a:cxn>
                <a:cxn ang="0">
                  <a:pos x="45" y="74"/>
                </a:cxn>
                <a:cxn ang="0">
                  <a:pos x="48" y="74"/>
                </a:cxn>
                <a:cxn ang="0">
                  <a:pos x="52" y="73"/>
                </a:cxn>
                <a:cxn ang="0">
                  <a:pos x="55" y="70"/>
                </a:cxn>
                <a:cxn ang="0">
                  <a:pos x="58" y="69"/>
                </a:cxn>
                <a:cxn ang="0">
                  <a:pos x="64" y="64"/>
                </a:cxn>
                <a:cxn ang="0">
                  <a:pos x="68" y="59"/>
                </a:cxn>
                <a:cxn ang="0">
                  <a:pos x="71" y="55"/>
                </a:cxn>
                <a:cxn ang="0">
                  <a:pos x="72" y="53"/>
                </a:cxn>
                <a:cxn ang="0">
                  <a:pos x="73" y="49"/>
                </a:cxn>
                <a:cxn ang="0">
                  <a:pos x="74" y="45"/>
                </a:cxn>
                <a:cxn ang="0">
                  <a:pos x="74" y="41"/>
                </a:cxn>
                <a:cxn ang="0">
                  <a:pos x="76" y="37"/>
                </a:cxn>
              </a:cxnLst>
              <a:rect l="0" t="0" r="r" b="b"/>
              <a:pathLst>
                <a:path w="76" h="75">
                  <a:moveTo>
                    <a:pt x="76" y="37"/>
                  </a:moveTo>
                  <a:lnTo>
                    <a:pt x="74" y="34"/>
                  </a:lnTo>
                  <a:lnTo>
                    <a:pt x="74" y="30"/>
                  </a:lnTo>
                  <a:lnTo>
                    <a:pt x="73" y="26"/>
                  </a:lnTo>
                  <a:lnTo>
                    <a:pt x="72" y="22"/>
                  </a:lnTo>
                  <a:lnTo>
                    <a:pt x="71" y="20"/>
                  </a:lnTo>
                  <a:lnTo>
                    <a:pt x="68" y="16"/>
                  </a:lnTo>
                  <a:lnTo>
                    <a:pt x="64" y="11"/>
                  </a:lnTo>
                  <a:lnTo>
                    <a:pt x="58" y="6"/>
                  </a:lnTo>
                  <a:lnTo>
                    <a:pt x="55" y="5"/>
                  </a:lnTo>
                  <a:lnTo>
                    <a:pt x="52" y="2"/>
                  </a:lnTo>
                  <a:lnTo>
                    <a:pt x="48" y="1"/>
                  </a:lnTo>
                  <a:lnTo>
                    <a:pt x="45" y="1"/>
                  </a:lnTo>
                  <a:lnTo>
                    <a:pt x="42" y="0"/>
                  </a:lnTo>
                  <a:lnTo>
                    <a:pt x="38" y="0"/>
                  </a:lnTo>
                  <a:lnTo>
                    <a:pt x="33" y="0"/>
                  </a:lnTo>
                  <a:lnTo>
                    <a:pt x="29" y="1"/>
                  </a:lnTo>
                  <a:lnTo>
                    <a:pt x="26" y="1"/>
                  </a:lnTo>
                  <a:lnTo>
                    <a:pt x="23" y="2"/>
                  </a:lnTo>
                  <a:lnTo>
                    <a:pt x="19" y="5"/>
                  </a:lnTo>
                  <a:lnTo>
                    <a:pt x="16" y="6"/>
                  </a:lnTo>
                  <a:lnTo>
                    <a:pt x="10" y="11"/>
                  </a:lnTo>
                  <a:lnTo>
                    <a:pt x="6" y="16"/>
                  </a:lnTo>
                  <a:lnTo>
                    <a:pt x="4" y="20"/>
                  </a:lnTo>
                  <a:lnTo>
                    <a:pt x="2" y="22"/>
                  </a:lnTo>
                  <a:lnTo>
                    <a:pt x="1" y="26"/>
                  </a:lnTo>
                  <a:lnTo>
                    <a:pt x="0" y="30"/>
                  </a:lnTo>
                  <a:lnTo>
                    <a:pt x="0" y="34"/>
                  </a:lnTo>
                  <a:lnTo>
                    <a:pt x="0" y="37"/>
                  </a:lnTo>
                  <a:lnTo>
                    <a:pt x="0" y="37"/>
                  </a:lnTo>
                  <a:lnTo>
                    <a:pt x="0" y="41"/>
                  </a:lnTo>
                  <a:lnTo>
                    <a:pt x="0" y="45"/>
                  </a:lnTo>
                  <a:lnTo>
                    <a:pt x="1" y="49"/>
                  </a:lnTo>
                  <a:lnTo>
                    <a:pt x="2" y="53"/>
                  </a:lnTo>
                  <a:lnTo>
                    <a:pt x="4" y="55"/>
                  </a:lnTo>
                  <a:lnTo>
                    <a:pt x="6" y="59"/>
                  </a:lnTo>
                  <a:lnTo>
                    <a:pt x="10" y="64"/>
                  </a:lnTo>
                  <a:lnTo>
                    <a:pt x="16" y="69"/>
                  </a:lnTo>
                  <a:lnTo>
                    <a:pt x="19" y="70"/>
                  </a:lnTo>
                  <a:lnTo>
                    <a:pt x="23" y="73"/>
                  </a:lnTo>
                  <a:lnTo>
                    <a:pt x="26" y="74"/>
                  </a:lnTo>
                  <a:lnTo>
                    <a:pt x="29" y="74"/>
                  </a:lnTo>
                  <a:lnTo>
                    <a:pt x="33" y="75"/>
                  </a:lnTo>
                  <a:lnTo>
                    <a:pt x="38" y="75"/>
                  </a:lnTo>
                  <a:lnTo>
                    <a:pt x="42" y="75"/>
                  </a:lnTo>
                  <a:lnTo>
                    <a:pt x="45" y="74"/>
                  </a:lnTo>
                  <a:lnTo>
                    <a:pt x="48" y="74"/>
                  </a:lnTo>
                  <a:lnTo>
                    <a:pt x="52" y="73"/>
                  </a:lnTo>
                  <a:lnTo>
                    <a:pt x="55" y="70"/>
                  </a:lnTo>
                  <a:lnTo>
                    <a:pt x="58" y="69"/>
                  </a:lnTo>
                  <a:lnTo>
                    <a:pt x="64" y="64"/>
                  </a:lnTo>
                  <a:lnTo>
                    <a:pt x="68" y="59"/>
                  </a:lnTo>
                  <a:lnTo>
                    <a:pt x="71" y="55"/>
                  </a:lnTo>
                  <a:lnTo>
                    <a:pt x="72" y="53"/>
                  </a:lnTo>
                  <a:lnTo>
                    <a:pt x="73" y="49"/>
                  </a:lnTo>
                  <a:lnTo>
                    <a:pt x="74" y="45"/>
                  </a:lnTo>
                  <a:lnTo>
                    <a:pt x="74" y="41"/>
                  </a:lnTo>
                  <a:lnTo>
                    <a:pt x="76" y="37"/>
                  </a:lnTo>
                  <a:close/>
                </a:path>
              </a:pathLst>
            </a:custGeom>
            <a:solidFill>
              <a:srgbClr val="000000"/>
            </a:solidFill>
            <a:ln w="9525">
              <a:noFill/>
              <a:round/>
              <a:headEnd/>
              <a:tailEnd/>
            </a:ln>
          </p:spPr>
          <p:txBody>
            <a:bodyPr/>
            <a:lstStyle/>
            <a:p>
              <a:endParaRPr lang="zh-CN" altLang="en-US"/>
            </a:p>
          </p:txBody>
        </p:sp>
        <p:sp>
          <p:nvSpPr>
            <p:cNvPr id="257042" name="Freeform 18"/>
            <p:cNvSpPr>
              <a:spLocks/>
            </p:cNvSpPr>
            <p:nvPr/>
          </p:nvSpPr>
          <p:spPr bwMode="auto">
            <a:xfrm>
              <a:off x="5214" y="1136"/>
              <a:ext cx="76" cy="75"/>
            </a:xfrm>
            <a:custGeom>
              <a:avLst/>
              <a:gdLst/>
              <a:ahLst/>
              <a:cxnLst>
                <a:cxn ang="0">
                  <a:pos x="38" y="75"/>
                </a:cxn>
                <a:cxn ang="0">
                  <a:pos x="41" y="74"/>
                </a:cxn>
                <a:cxn ang="0">
                  <a:pos x="45" y="74"/>
                </a:cxn>
                <a:cxn ang="0">
                  <a:pos x="49" y="73"/>
                </a:cxn>
                <a:cxn ang="0">
                  <a:pos x="52" y="72"/>
                </a:cxn>
                <a:cxn ang="0">
                  <a:pos x="55" y="70"/>
                </a:cxn>
                <a:cxn ang="0">
                  <a:pos x="58" y="68"/>
                </a:cxn>
                <a:cxn ang="0">
                  <a:pos x="64" y="64"/>
                </a:cxn>
                <a:cxn ang="0">
                  <a:pos x="69" y="58"/>
                </a:cxn>
                <a:cxn ang="0">
                  <a:pos x="71" y="55"/>
                </a:cxn>
                <a:cxn ang="0">
                  <a:pos x="72" y="51"/>
                </a:cxn>
                <a:cxn ang="0">
                  <a:pos x="73" y="48"/>
                </a:cxn>
                <a:cxn ang="0">
                  <a:pos x="74" y="45"/>
                </a:cxn>
                <a:cxn ang="0">
                  <a:pos x="74" y="41"/>
                </a:cxn>
                <a:cxn ang="0">
                  <a:pos x="76" y="37"/>
                </a:cxn>
                <a:cxn ang="0">
                  <a:pos x="74" y="32"/>
                </a:cxn>
                <a:cxn ang="0">
                  <a:pos x="74" y="29"/>
                </a:cxn>
                <a:cxn ang="0">
                  <a:pos x="73" y="26"/>
                </a:cxn>
                <a:cxn ang="0">
                  <a:pos x="72" y="22"/>
                </a:cxn>
                <a:cxn ang="0">
                  <a:pos x="71" y="18"/>
                </a:cxn>
                <a:cxn ang="0">
                  <a:pos x="69" y="16"/>
                </a:cxn>
                <a:cxn ang="0">
                  <a:pos x="64" y="10"/>
                </a:cxn>
                <a:cxn ang="0">
                  <a:pos x="58" y="6"/>
                </a:cxn>
                <a:cxn ang="0">
                  <a:pos x="55" y="3"/>
                </a:cxn>
                <a:cxn ang="0">
                  <a:pos x="52" y="2"/>
                </a:cxn>
                <a:cxn ang="0">
                  <a:pos x="49" y="1"/>
                </a:cxn>
                <a:cxn ang="0">
                  <a:pos x="45" y="0"/>
                </a:cxn>
                <a:cxn ang="0">
                  <a:pos x="41" y="0"/>
                </a:cxn>
                <a:cxn ang="0">
                  <a:pos x="38" y="0"/>
                </a:cxn>
                <a:cxn ang="0">
                  <a:pos x="38" y="0"/>
                </a:cxn>
                <a:cxn ang="0">
                  <a:pos x="34" y="0"/>
                </a:cxn>
                <a:cxn ang="0">
                  <a:pos x="30" y="0"/>
                </a:cxn>
                <a:cxn ang="0">
                  <a:pos x="26" y="1"/>
                </a:cxn>
                <a:cxn ang="0">
                  <a:pos x="23" y="2"/>
                </a:cxn>
                <a:cxn ang="0">
                  <a:pos x="19" y="3"/>
                </a:cxn>
                <a:cxn ang="0">
                  <a:pos x="16" y="6"/>
                </a:cxn>
                <a:cxn ang="0">
                  <a:pos x="10" y="10"/>
                </a:cxn>
                <a:cxn ang="0">
                  <a:pos x="6" y="16"/>
                </a:cxn>
                <a:cxn ang="0">
                  <a:pos x="4" y="18"/>
                </a:cxn>
                <a:cxn ang="0">
                  <a:pos x="2" y="22"/>
                </a:cxn>
                <a:cxn ang="0">
                  <a:pos x="1" y="26"/>
                </a:cxn>
                <a:cxn ang="0">
                  <a:pos x="0" y="29"/>
                </a:cxn>
                <a:cxn ang="0">
                  <a:pos x="0" y="32"/>
                </a:cxn>
                <a:cxn ang="0">
                  <a:pos x="0" y="37"/>
                </a:cxn>
                <a:cxn ang="0">
                  <a:pos x="0" y="41"/>
                </a:cxn>
                <a:cxn ang="0">
                  <a:pos x="0" y="45"/>
                </a:cxn>
                <a:cxn ang="0">
                  <a:pos x="1" y="48"/>
                </a:cxn>
                <a:cxn ang="0">
                  <a:pos x="2" y="51"/>
                </a:cxn>
                <a:cxn ang="0">
                  <a:pos x="4" y="55"/>
                </a:cxn>
                <a:cxn ang="0">
                  <a:pos x="6" y="58"/>
                </a:cxn>
                <a:cxn ang="0">
                  <a:pos x="10" y="64"/>
                </a:cxn>
                <a:cxn ang="0">
                  <a:pos x="16" y="68"/>
                </a:cxn>
                <a:cxn ang="0">
                  <a:pos x="19" y="70"/>
                </a:cxn>
                <a:cxn ang="0">
                  <a:pos x="23" y="72"/>
                </a:cxn>
                <a:cxn ang="0">
                  <a:pos x="26" y="73"/>
                </a:cxn>
                <a:cxn ang="0">
                  <a:pos x="30" y="74"/>
                </a:cxn>
                <a:cxn ang="0">
                  <a:pos x="34" y="74"/>
                </a:cxn>
                <a:cxn ang="0">
                  <a:pos x="38" y="75"/>
                </a:cxn>
              </a:cxnLst>
              <a:rect l="0" t="0" r="r" b="b"/>
              <a:pathLst>
                <a:path w="76" h="75">
                  <a:moveTo>
                    <a:pt x="38" y="75"/>
                  </a:moveTo>
                  <a:lnTo>
                    <a:pt x="41" y="74"/>
                  </a:lnTo>
                  <a:lnTo>
                    <a:pt x="45" y="74"/>
                  </a:lnTo>
                  <a:lnTo>
                    <a:pt x="49" y="73"/>
                  </a:lnTo>
                  <a:lnTo>
                    <a:pt x="52" y="72"/>
                  </a:lnTo>
                  <a:lnTo>
                    <a:pt x="55" y="70"/>
                  </a:lnTo>
                  <a:lnTo>
                    <a:pt x="58" y="68"/>
                  </a:lnTo>
                  <a:lnTo>
                    <a:pt x="64" y="64"/>
                  </a:lnTo>
                  <a:lnTo>
                    <a:pt x="69" y="58"/>
                  </a:lnTo>
                  <a:lnTo>
                    <a:pt x="71" y="55"/>
                  </a:lnTo>
                  <a:lnTo>
                    <a:pt x="72" y="51"/>
                  </a:lnTo>
                  <a:lnTo>
                    <a:pt x="73" y="48"/>
                  </a:lnTo>
                  <a:lnTo>
                    <a:pt x="74" y="45"/>
                  </a:lnTo>
                  <a:lnTo>
                    <a:pt x="74" y="41"/>
                  </a:lnTo>
                  <a:lnTo>
                    <a:pt x="76" y="37"/>
                  </a:lnTo>
                  <a:lnTo>
                    <a:pt x="74" y="32"/>
                  </a:lnTo>
                  <a:lnTo>
                    <a:pt x="74" y="29"/>
                  </a:lnTo>
                  <a:lnTo>
                    <a:pt x="73" y="26"/>
                  </a:lnTo>
                  <a:lnTo>
                    <a:pt x="72" y="22"/>
                  </a:lnTo>
                  <a:lnTo>
                    <a:pt x="71" y="18"/>
                  </a:lnTo>
                  <a:lnTo>
                    <a:pt x="69" y="16"/>
                  </a:lnTo>
                  <a:lnTo>
                    <a:pt x="64" y="10"/>
                  </a:lnTo>
                  <a:lnTo>
                    <a:pt x="58" y="6"/>
                  </a:lnTo>
                  <a:lnTo>
                    <a:pt x="55" y="3"/>
                  </a:lnTo>
                  <a:lnTo>
                    <a:pt x="52" y="2"/>
                  </a:lnTo>
                  <a:lnTo>
                    <a:pt x="49" y="1"/>
                  </a:lnTo>
                  <a:lnTo>
                    <a:pt x="45" y="0"/>
                  </a:lnTo>
                  <a:lnTo>
                    <a:pt x="41" y="0"/>
                  </a:lnTo>
                  <a:lnTo>
                    <a:pt x="38" y="0"/>
                  </a:lnTo>
                  <a:lnTo>
                    <a:pt x="38" y="0"/>
                  </a:lnTo>
                  <a:lnTo>
                    <a:pt x="34" y="0"/>
                  </a:lnTo>
                  <a:lnTo>
                    <a:pt x="30" y="0"/>
                  </a:lnTo>
                  <a:lnTo>
                    <a:pt x="26" y="1"/>
                  </a:lnTo>
                  <a:lnTo>
                    <a:pt x="23" y="2"/>
                  </a:lnTo>
                  <a:lnTo>
                    <a:pt x="19" y="3"/>
                  </a:lnTo>
                  <a:lnTo>
                    <a:pt x="16" y="6"/>
                  </a:lnTo>
                  <a:lnTo>
                    <a:pt x="10" y="10"/>
                  </a:lnTo>
                  <a:lnTo>
                    <a:pt x="6" y="16"/>
                  </a:lnTo>
                  <a:lnTo>
                    <a:pt x="4" y="18"/>
                  </a:lnTo>
                  <a:lnTo>
                    <a:pt x="2" y="22"/>
                  </a:lnTo>
                  <a:lnTo>
                    <a:pt x="1" y="26"/>
                  </a:lnTo>
                  <a:lnTo>
                    <a:pt x="0" y="29"/>
                  </a:lnTo>
                  <a:lnTo>
                    <a:pt x="0" y="32"/>
                  </a:lnTo>
                  <a:lnTo>
                    <a:pt x="0" y="37"/>
                  </a:lnTo>
                  <a:lnTo>
                    <a:pt x="0" y="41"/>
                  </a:lnTo>
                  <a:lnTo>
                    <a:pt x="0" y="45"/>
                  </a:lnTo>
                  <a:lnTo>
                    <a:pt x="1" y="48"/>
                  </a:lnTo>
                  <a:lnTo>
                    <a:pt x="2" y="51"/>
                  </a:lnTo>
                  <a:lnTo>
                    <a:pt x="4" y="55"/>
                  </a:lnTo>
                  <a:lnTo>
                    <a:pt x="6" y="58"/>
                  </a:lnTo>
                  <a:lnTo>
                    <a:pt x="10" y="64"/>
                  </a:lnTo>
                  <a:lnTo>
                    <a:pt x="16" y="68"/>
                  </a:lnTo>
                  <a:lnTo>
                    <a:pt x="19" y="70"/>
                  </a:lnTo>
                  <a:lnTo>
                    <a:pt x="23" y="72"/>
                  </a:lnTo>
                  <a:lnTo>
                    <a:pt x="26" y="73"/>
                  </a:lnTo>
                  <a:lnTo>
                    <a:pt x="30" y="74"/>
                  </a:lnTo>
                  <a:lnTo>
                    <a:pt x="34" y="74"/>
                  </a:lnTo>
                  <a:lnTo>
                    <a:pt x="38" y="75"/>
                  </a:lnTo>
                </a:path>
              </a:pathLst>
            </a:custGeom>
            <a:noFill/>
            <a:ln w="31750">
              <a:solidFill>
                <a:srgbClr val="000000"/>
              </a:solidFill>
              <a:prstDash val="solid"/>
              <a:round/>
              <a:headEnd/>
              <a:tailEnd/>
            </a:ln>
          </p:spPr>
          <p:txBody>
            <a:bodyPr/>
            <a:lstStyle/>
            <a:p>
              <a:endParaRPr lang="zh-CN" altLang="en-US"/>
            </a:p>
          </p:txBody>
        </p:sp>
        <p:sp>
          <p:nvSpPr>
            <p:cNvPr id="257043" name="Line 19"/>
            <p:cNvSpPr>
              <a:spLocks noChangeShapeType="1"/>
            </p:cNvSpPr>
            <p:nvPr/>
          </p:nvSpPr>
          <p:spPr bwMode="auto">
            <a:xfrm flipV="1">
              <a:off x="4224" y="2274"/>
              <a:ext cx="0" cy="182"/>
            </a:xfrm>
            <a:prstGeom prst="line">
              <a:avLst/>
            </a:prstGeom>
            <a:noFill/>
            <a:ln w="31750">
              <a:solidFill>
                <a:srgbClr val="000000"/>
              </a:solidFill>
              <a:round/>
              <a:headEnd/>
              <a:tailEnd/>
            </a:ln>
          </p:spPr>
          <p:txBody>
            <a:bodyPr/>
            <a:lstStyle/>
            <a:p>
              <a:endParaRPr lang="zh-CN" altLang="en-US"/>
            </a:p>
          </p:txBody>
        </p:sp>
        <p:sp>
          <p:nvSpPr>
            <p:cNvPr id="257044" name="Line 20"/>
            <p:cNvSpPr>
              <a:spLocks noChangeShapeType="1"/>
            </p:cNvSpPr>
            <p:nvPr/>
          </p:nvSpPr>
          <p:spPr bwMode="auto">
            <a:xfrm flipV="1">
              <a:off x="4325" y="2162"/>
              <a:ext cx="0" cy="403"/>
            </a:xfrm>
            <a:prstGeom prst="line">
              <a:avLst/>
            </a:prstGeom>
            <a:noFill/>
            <a:ln w="31750">
              <a:solidFill>
                <a:srgbClr val="000000"/>
              </a:solidFill>
              <a:round/>
              <a:headEnd/>
              <a:tailEnd/>
            </a:ln>
          </p:spPr>
          <p:txBody>
            <a:bodyPr/>
            <a:lstStyle/>
            <a:p>
              <a:endParaRPr lang="zh-CN" altLang="en-US"/>
            </a:p>
          </p:txBody>
        </p:sp>
        <p:sp>
          <p:nvSpPr>
            <p:cNvPr id="257045" name="Freeform 21"/>
            <p:cNvSpPr>
              <a:spLocks/>
            </p:cNvSpPr>
            <p:nvPr/>
          </p:nvSpPr>
          <p:spPr bwMode="auto">
            <a:xfrm>
              <a:off x="4337" y="2472"/>
              <a:ext cx="120" cy="333"/>
            </a:xfrm>
            <a:custGeom>
              <a:avLst/>
              <a:gdLst/>
              <a:ahLst/>
              <a:cxnLst>
                <a:cxn ang="0">
                  <a:pos x="0" y="0"/>
                </a:cxn>
                <a:cxn ang="0">
                  <a:pos x="120" y="0"/>
                </a:cxn>
                <a:cxn ang="0">
                  <a:pos x="120" y="333"/>
                </a:cxn>
              </a:cxnLst>
              <a:rect l="0" t="0" r="r" b="b"/>
              <a:pathLst>
                <a:path w="120" h="333">
                  <a:moveTo>
                    <a:pt x="0" y="0"/>
                  </a:moveTo>
                  <a:lnTo>
                    <a:pt x="120" y="0"/>
                  </a:lnTo>
                  <a:lnTo>
                    <a:pt x="120" y="333"/>
                  </a:lnTo>
                </a:path>
              </a:pathLst>
            </a:custGeom>
            <a:noFill/>
            <a:ln w="31750">
              <a:solidFill>
                <a:srgbClr val="000000"/>
              </a:solidFill>
              <a:prstDash val="solid"/>
              <a:round/>
              <a:headEnd/>
              <a:tailEnd/>
            </a:ln>
          </p:spPr>
          <p:txBody>
            <a:bodyPr/>
            <a:lstStyle/>
            <a:p>
              <a:endParaRPr lang="zh-CN" altLang="en-US"/>
            </a:p>
          </p:txBody>
        </p:sp>
        <p:sp>
          <p:nvSpPr>
            <p:cNvPr id="257046" name="Freeform 22"/>
            <p:cNvSpPr>
              <a:spLocks/>
            </p:cNvSpPr>
            <p:nvPr/>
          </p:nvSpPr>
          <p:spPr bwMode="auto">
            <a:xfrm>
              <a:off x="3985" y="2127"/>
              <a:ext cx="239" cy="238"/>
            </a:xfrm>
            <a:custGeom>
              <a:avLst/>
              <a:gdLst/>
              <a:ahLst/>
              <a:cxnLst>
                <a:cxn ang="0">
                  <a:pos x="239" y="238"/>
                </a:cxn>
                <a:cxn ang="0">
                  <a:pos x="0" y="238"/>
                </a:cxn>
                <a:cxn ang="0">
                  <a:pos x="0" y="0"/>
                </a:cxn>
              </a:cxnLst>
              <a:rect l="0" t="0" r="r" b="b"/>
              <a:pathLst>
                <a:path w="239" h="238">
                  <a:moveTo>
                    <a:pt x="239" y="238"/>
                  </a:moveTo>
                  <a:lnTo>
                    <a:pt x="0" y="238"/>
                  </a:lnTo>
                  <a:lnTo>
                    <a:pt x="0" y="0"/>
                  </a:lnTo>
                </a:path>
              </a:pathLst>
            </a:custGeom>
            <a:noFill/>
            <a:ln w="31750">
              <a:solidFill>
                <a:srgbClr val="000000"/>
              </a:solidFill>
              <a:prstDash val="solid"/>
              <a:round/>
              <a:headEnd/>
              <a:tailEnd/>
            </a:ln>
          </p:spPr>
          <p:txBody>
            <a:bodyPr/>
            <a:lstStyle/>
            <a:p>
              <a:endParaRPr lang="zh-CN" altLang="en-US"/>
            </a:p>
          </p:txBody>
        </p:sp>
        <p:sp>
          <p:nvSpPr>
            <p:cNvPr id="257047" name="Freeform 23"/>
            <p:cNvSpPr>
              <a:spLocks/>
            </p:cNvSpPr>
            <p:nvPr/>
          </p:nvSpPr>
          <p:spPr bwMode="auto">
            <a:xfrm>
              <a:off x="3947" y="2089"/>
              <a:ext cx="76" cy="76"/>
            </a:xfrm>
            <a:custGeom>
              <a:avLst/>
              <a:gdLst/>
              <a:ahLst/>
              <a:cxnLst>
                <a:cxn ang="0">
                  <a:pos x="38" y="76"/>
                </a:cxn>
                <a:cxn ang="0">
                  <a:pos x="42" y="76"/>
                </a:cxn>
                <a:cxn ang="0">
                  <a:pos x="46" y="76"/>
                </a:cxn>
                <a:cxn ang="0">
                  <a:pos x="50" y="75"/>
                </a:cxn>
                <a:cxn ang="0">
                  <a:pos x="53" y="73"/>
                </a:cxn>
                <a:cxn ang="0">
                  <a:pos x="56" y="72"/>
                </a:cxn>
                <a:cxn ang="0">
                  <a:pos x="60" y="70"/>
                </a:cxn>
                <a:cxn ang="0">
                  <a:pos x="65" y="66"/>
                </a:cxn>
                <a:cxn ang="0">
                  <a:pos x="70" y="60"/>
                </a:cxn>
                <a:cxn ang="0">
                  <a:pos x="71" y="57"/>
                </a:cxn>
                <a:cxn ang="0">
                  <a:pos x="74" y="53"/>
                </a:cxn>
                <a:cxn ang="0">
                  <a:pos x="75" y="49"/>
                </a:cxn>
                <a:cxn ang="0">
                  <a:pos x="75" y="47"/>
                </a:cxn>
                <a:cxn ang="0">
                  <a:pos x="76" y="43"/>
                </a:cxn>
                <a:cxn ang="0">
                  <a:pos x="76" y="38"/>
                </a:cxn>
                <a:cxn ang="0">
                  <a:pos x="76" y="34"/>
                </a:cxn>
                <a:cxn ang="0">
                  <a:pos x="75" y="31"/>
                </a:cxn>
                <a:cxn ang="0">
                  <a:pos x="75" y="28"/>
                </a:cxn>
                <a:cxn ang="0">
                  <a:pos x="74" y="24"/>
                </a:cxn>
                <a:cxn ang="0">
                  <a:pos x="71" y="20"/>
                </a:cxn>
                <a:cxn ang="0">
                  <a:pos x="70" y="18"/>
                </a:cxn>
                <a:cxn ang="0">
                  <a:pos x="65" y="12"/>
                </a:cxn>
                <a:cxn ang="0">
                  <a:pos x="60" y="8"/>
                </a:cxn>
                <a:cxn ang="0">
                  <a:pos x="56" y="5"/>
                </a:cxn>
                <a:cxn ang="0">
                  <a:pos x="53" y="4"/>
                </a:cxn>
                <a:cxn ang="0">
                  <a:pos x="50" y="3"/>
                </a:cxn>
                <a:cxn ang="0">
                  <a:pos x="46" y="1"/>
                </a:cxn>
                <a:cxn ang="0">
                  <a:pos x="42" y="1"/>
                </a:cxn>
                <a:cxn ang="0">
                  <a:pos x="38" y="0"/>
                </a:cxn>
                <a:cxn ang="0">
                  <a:pos x="38" y="0"/>
                </a:cxn>
                <a:cxn ang="0">
                  <a:pos x="34" y="1"/>
                </a:cxn>
                <a:cxn ang="0">
                  <a:pos x="31" y="1"/>
                </a:cxn>
                <a:cxn ang="0">
                  <a:pos x="27" y="3"/>
                </a:cxn>
                <a:cxn ang="0">
                  <a:pos x="23" y="4"/>
                </a:cxn>
                <a:cxn ang="0">
                  <a:pos x="21" y="5"/>
                </a:cxn>
                <a:cxn ang="0">
                  <a:pos x="17" y="8"/>
                </a:cxn>
                <a:cxn ang="0">
                  <a:pos x="12" y="12"/>
                </a:cxn>
                <a:cxn ang="0">
                  <a:pos x="7" y="18"/>
                </a:cxn>
                <a:cxn ang="0">
                  <a:pos x="5" y="20"/>
                </a:cxn>
                <a:cxn ang="0">
                  <a:pos x="3" y="24"/>
                </a:cxn>
                <a:cxn ang="0">
                  <a:pos x="2" y="28"/>
                </a:cxn>
                <a:cxn ang="0">
                  <a:pos x="2" y="31"/>
                </a:cxn>
                <a:cxn ang="0">
                  <a:pos x="0" y="34"/>
                </a:cxn>
                <a:cxn ang="0">
                  <a:pos x="0" y="38"/>
                </a:cxn>
                <a:cxn ang="0">
                  <a:pos x="0" y="43"/>
                </a:cxn>
                <a:cxn ang="0">
                  <a:pos x="2" y="47"/>
                </a:cxn>
                <a:cxn ang="0">
                  <a:pos x="2" y="49"/>
                </a:cxn>
                <a:cxn ang="0">
                  <a:pos x="3" y="53"/>
                </a:cxn>
                <a:cxn ang="0">
                  <a:pos x="5" y="57"/>
                </a:cxn>
                <a:cxn ang="0">
                  <a:pos x="7" y="60"/>
                </a:cxn>
                <a:cxn ang="0">
                  <a:pos x="12" y="66"/>
                </a:cxn>
                <a:cxn ang="0">
                  <a:pos x="17" y="70"/>
                </a:cxn>
                <a:cxn ang="0">
                  <a:pos x="21" y="72"/>
                </a:cxn>
                <a:cxn ang="0">
                  <a:pos x="23" y="73"/>
                </a:cxn>
                <a:cxn ang="0">
                  <a:pos x="27" y="75"/>
                </a:cxn>
                <a:cxn ang="0">
                  <a:pos x="31" y="76"/>
                </a:cxn>
                <a:cxn ang="0">
                  <a:pos x="34" y="76"/>
                </a:cxn>
                <a:cxn ang="0">
                  <a:pos x="38" y="76"/>
                </a:cxn>
              </a:cxnLst>
              <a:rect l="0" t="0" r="r" b="b"/>
              <a:pathLst>
                <a:path w="76" h="76">
                  <a:moveTo>
                    <a:pt x="38" y="76"/>
                  </a:moveTo>
                  <a:lnTo>
                    <a:pt x="42" y="76"/>
                  </a:lnTo>
                  <a:lnTo>
                    <a:pt x="46" y="76"/>
                  </a:lnTo>
                  <a:lnTo>
                    <a:pt x="50" y="75"/>
                  </a:lnTo>
                  <a:lnTo>
                    <a:pt x="53" y="73"/>
                  </a:lnTo>
                  <a:lnTo>
                    <a:pt x="56" y="72"/>
                  </a:lnTo>
                  <a:lnTo>
                    <a:pt x="60" y="70"/>
                  </a:lnTo>
                  <a:lnTo>
                    <a:pt x="65" y="66"/>
                  </a:lnTo>
                  <a:lnTo>
                    <a:pt x="70" y="60"/>
                  </a:lnTo>
                  <a:lnTo>
                    <a:pt x="71" y="57"/>
                  </a:lnTo>
                  <a:lnTo>
                    <a:pt x="74" y="53"/>
                  </a:lnTo>
                  <a:lnTo>
                    <a:pt x="75" y="49"/>
                  </a:lnTo>
                  <a:lnTo>
                    <a:pt x="75" y="47"/>
                  </a:lnTo>
                  <a:lnTo>
                    <a:pt x="76" y="43"/>
                  </a:lnTo>
                  <a:lnTo>
                    <a:pt x="76" y="38"/>
                  </a:lnTo>
                  <a:lnTo>
                    <a:pt x="76" y="34"/>
                  </a:lnTo>
                  <a:lnTo>
                    <a:pt x="75" y="31"/>
                  </a:lnTo>
                  <a:lnTo>
                    <a:pt x="75" y="28"/>
                  </a:lnTo>
                  <a:lnTo>
                    <a:pt x="74" y="24"/>
                  </a:lnTo>
                  <a:lnTo>
                    <a:pt x="71" y="20"/>
                  </a:lnTo>
                  <a:lnTo>
                    <a:pt x="70" y="18"/>
                  </a:lnTo>
                  <a:lnTo>
                    <a:pt x="65" y="12"/>
                  </a:lnTo>
                  <a:lnTo>
                    <a:pt x="60" y="8"/>
                  </a:lnTo>
                  <a:lnTo>
                    <a:pt x="56" y="5"/>
                  </a:lnTo>
                  <a:lnTo>
                    <a:pt x="53" y="4"/>
                  </a:lnTo>
                  <a:lnTo>
                    <a:pt x="50" y="3"/>
                  </a:lnTo>
                  <a:lnTo>
                    <a:pt x="46" y="1"/>
                  </a:lnTo>
                  <a:lnTo>
                    <a:pt x="42" y="1"/>
                  </a:lnTo>
                  <a:lnTo>
                    <a:pt x="38" y="0"/>
                  </a:lnTo>
                  <a:lnTo>
                    <a:pt x="38" y="0"/>
                  </a:lnTo>
                  <a:lnTo>
                    <a:pt x="34" y="1"/>
                  </a:lnTo>
                  <a:lnTo>
                    <a:pt x="31" y="1"/>
                  </a:lnTo>
                  <a:lnTo>
                    <a:pt x="27" y="3"/>
                  </a:lnTo>
                  <a:lnTo>
                    <a:pt x="23" y="4"/>
                  </a:lnTo>
                  <a:lnTo>
                    <a:pt x="21" y="5"/>
                  </a:lnTo>
                  <a:lnTo>
                    <a:pt x="17" y="8"/>
                  </a:lnTo>
                  <a:lnTo>
                    <a:pt x="12" y="12"/>
                  </a:lnTo>
                  <a:lnTo>
                    <a:pt x="7" y="18"/>
                  </a:lnTo>
                  <a:lnTo>
                    <a:pt x="5" y="20"/>
                  </a:lnTo>
                  <a:lnTo>
                    <a:pt x="3" y="24"/>
                  </a:lnTo>
                  <a:lnTo>
                    <a:pt x="2" y="28"/>
                  </a:lnTo>
                  <a:lnTo>
                    <a:pt x="2" y="31"/>
                  </a:lnTo>
                  <a:lnTo>
                    <a:pt x="0" y="34"/>
                  </a:lnTo>
                  <a:lnTo>
                    <a:pt x="0" y="38"/>
                  </a:lnTo>
                  <a:lnTo>
                    <a:pt x="0" y="43"/>
                  </a:lnTo>
                  <a:lnTo>
                    <a:pt x="2" y="47"/>
                  </a:lnTo>
                  <a:lnTo>
                    <a:pt x="2" y="49"/>
                  </a:lnTo>
                  <a:lnTo>
                    <a:pt x="3" y="53"/>
                  </a:lnTo>
                  <a:lnTo>
                    <a:pt x="5" y="57"/>
                  </a:lnTo>
                  <a:lnTo>
                    <a:pt x="7" y="60"/>
                  </a:lnTo>
                  <a:lnTo>
                    <a:pt x="12" y="66"/>
                  </a:lnTo>
                  <a:lnTo>
                    <a:pt x="17" y="70"/>
                  </a:lnTo>
                  <a:lnTo>
                    <a:pt x="21" y="72"/>
                  </a:lnTo>
                  <a:lnTo>
                    <a:pt x="23" y="73"/>
                  </a:lnTo>
                  <a:lnTo>
                    <a:pt x="27" y="75"/>
                  </a:lnTo>
                  <a:lnTo>
                    <a:pt x="31" y="76"/>
                  </a:lnTo>
                  <a:lnTo>
                    <a:pt x="34" y="76"/>
                  </a:lnTo>
                  <a:lnTo>
                    <a:pt x="38" y="76"/>
                  </a:lnTo>
                  <a:close/>
                </a:path>
              </a:pathLst>
            </a:custGeom>
            <a:solidFill>
              <a:srgbClr val="000000"/>
            </a:solidFill>
            <a:ln w="9525">
              <a:noFill/>
              <a:round/>
              <a:headEnd/>
              <a:tailEnd/>
            </a:ln>
          </p:spPr>
          <p:txBody>
            <a:bodyPr/>
            <a:lstStyle/>
            <a:p>
              <a:endParaRPr lang="zh-CN" altLang="en-US"/>
            </a:p>
          </p:txBody>
        </p:sp>
        <p:sp>
          <p:nvSpPr>
            <p:cNvPr id="257048" name="Line 24"/>
            <p:cNvSpPr>
              <a:spLocks noChangeShapeType="1"/>
            </p:cNvSpPr>
            <p:nvPr/>
          </p:nvSpPr>
          <p:spPr bwMode="auto">
            <a:xfrm>
              <a:off x="3507" y="2089"/>
              <a:ext cx="2008" cy="0"/>
            </a:xfrm>
            <a:prstGeom prst="line">
              <a:avLst/>
            </a:prstGeom>
            <a:noFill/>
            <a:ln w="31750">
              <a:solidFill>
                <a:srgbClr val="000000"/>
              </a:solidFill>
              <a:round/>
              <a:headEnd/>
              <a:tailEnd/>
            </a:ln>
          </p:spPr>
          <p:txBody>
            <a:bodyPr/>
            <a:lstStyle/>
            <a:p>
              <a:endParaRPr lang="zh-CN" altLang="en-US"/>
            </a:p>
          </p:txBody>
        </p:sp>
        <p:sp>
          <p:nvSpPr>
            <p:cNvPr id="257049" name="Line 25"/>
            <p:cNvSpPr>
              <a:spLocks noChangeShapeType="1"/>
            </p:cNvSpPr>
            <p:nvPr/>
          </p:nvSpPr>
          <p:spPr bwMode="auto">
            <a:xfrm>
              <a:off x="4320" y="2233"/>
              <a:ext cx="726" cy="0"/>
            </a:xfrm>
            <a:prstGeom prst="line">
              <a:avLst/>
            </a:prstGeom>
            <a:noFill/>
            <a:ln w="31750">
              <a:solidFill>
                <a:srgbClr val="000000"/>
              </a:solidFill>
              <a:round/>
              <a:headEnd/>
              <a:tailEnd/>
            </a:ln>
          </p:spPr>
          <p:txBody>
            <a:bodyPr/>
            <a:lstStyle/>
            <a:p>
              <a:endParaRPr lang="zh-CN" altLang="en-US"/>
            </a:p>
          </p:txBody>
        </p:sp>
        <p:sp>
          <p:nvSpPr>
            <p:cNvPr id="257050" name="Freeform 26"/>
            <p:cNvSpPr>
              <a:spLocks/>
            </p:cNvSpPr>
            <p:nvPr/>
          </p:nvSpPr>
          <p:spPr bwMode="auto">
            <a:xfrm>
              <a:off x="5008" y="2195"/>
              <a:ext cx="76" cy="76"/>
            </a:xfrm>
            <a:custGeom>
              <a:avLst/>
              <a:gdLst/>
              <a:ahLst/>
              <a:cxnLst>
                <a:cxn ang="0">
                  <a:pos x="0" y="38"/>
                </a:cxn>
                <a:cxn ang="0">
                  <a:pos x="1" y="42"/>
                </a:cxn>
                <a:cxn ang="0">
                  <a:pos x="1" y="46"/>
                </a:cxn>
                <a:cxn ang="0">
                  <a:pos x="2" y="50"/>
                </a:cxn>
                <a:cxn ang="0">
                  <a:pos x="4" y="53"/>
                </a:cxn>
                <a:cxn ang="0">
                  <a:pos x="5" y="56"/>
                </a:cxn>
                <a:cxn ang="0">
                  <a:pos x="6" y="60"/>
                </a:cxn>
                <a:cxn ang="0">
                  <a:pos x="11" y="65"/>
                </a:cxn>
                <a:cxn ang="0">
                  <a:pos x="17" y="70"/>
                </a:cxn>
                <a:cxn ang="0">
                  <a:pos x="20" y="71"/>
                </a:cxn>
                <a:cxn ang="0">
                  <a:pos x="24" y="72"/>
                </a:cxn>
                <a:cxn ang="0">
                  <a:pos x="26" y="75"/>
                </a:cxn>
                <a:cxn ang="0">
                  <a:pos x="30" y="75"/>
                </a:cxn>
                <a:cxn ang="0">
                  <a:pos x="34" y="76"/>
                </a:cxn>
                <a:cxn ang="0">
                  <a:pos x="38" y="76"/>
                </a:cxn>
                <a:cxn ang="0">
                  <a:pos x="41" y="76"/>
                </a:cxn>
                <a:cxn ang="0">
                  <a:pos x="45" y="75"/>
                </a:cxn>
                <a:cxn ang="0">
                  <a:pos x="49" y="75"/>
                </a:cxn>
                <a:cxn ang="0">
                  <a:pos x="53" y="72"/>
                </a:cxn>
                <a:cxn ang="0">
                  <a:pos x="57" y="71"/>
                </a:cxn>
                <a:cxn ang="0">
                  <a:pos x="59" y="70"/>
                </a:cxn>
                <a:cxn ang="0">
                  <a:pos x="65" y="65"/>
                </a:cxn>
                <a:cxn ang="0">
                  <a:pos x="69" y="60"/>
                </a:cxn>
                <a:cxn ang="0">
                  <a:pos x="72" y="56"/>
                </a:cxn>
                <a:cxn ang="0">
                  <a:pos x="73" y="53"/>
                </a:cxn>
                <a:cxn ang="0">
                  <a:pos x="74" y="50"/>
                </a:cxn>
                <a:cxn ang="0">
                  <a:pos x="76" y="46"/>
                </a:cxn>
                <a:cxn ang="0">
                  <a:pos x="76" y="42"/>
                </a:cxn>
                <a:cxn ang="0">
                  <a:pos x="76" y="38"/>
                </a:cxn>
                <a:cxn ang="0">
                  <a:pos x="76" y="38"/>
                </a:cxn>
                <a:cxn ang="0">
                  <a:pos x="76" y="34"/>
                </a:cxn>
                <a:cxn ang="0">
                  <a:pos x="76" y="31"/>
                </a:cxn>
                <a:cxn ang="0">
                  <a:pos x="74" y="27"/>
                </a:cxn>
                <a:cxn ang="0">
                  <a:pos x="73" y="23"/>
                </a:cxn>
                <a:cxn ang="0">
                  <a:pos x="72" y="21"/>
                </a:cxn>
                <a:cxn ang="0">
                  <a:pos x="69" y="17"/>
                </a:cxn>
                <a:cxn ang="0">
                  <a:pos x="65" y="12"/>
                </a:cxn>
                <a:cxn ang="0">
                  <a:pos x="59" y="7"/>
                </a:cxn>
                <a:cxn ang="0">
                  <a:pos x="57" y="4"/>
                </a:cxn>
                <a:cxn ang="0">
                  <a:pos x="53" y="3"/>
                </a:cxn>
                <a:cxn ang="0">
                  <a:pos x="49" y="2"/>
                </a:cxn>
                <a:cxn ang="0">
                  <a:pos x="45" y="0"/>
                </a:cxn>
                <a:cxn ang="0">
                  <a:pos x="41" y="0"/>
                </a:cxn>
                <a:cxn ang="0">
                  <a:pos x="38" y="0"/>
                </a:cxn>
                <a:cxn ang="0">
                  <a:pos x="34" y="0"/>
                </a:cxn>
                <a:cxn ang="0">
                  <a:pos x="30" y="0"/>
                </a:cxn>
                <a:cxn ang="0">
                  <a:pos x="26" y="2"/>
                </a:cxn>
                <a:cxn ang="0">
                  <a:pos x="24" y="3"/>
                </a:cxn>
                <a:cxn ang="0">
                  <a:pos x="20" y="4"/>
                </a:cxn>
                <a:cxn ang="0">
                  <a:pos x="17" y="7"/>
                </a:cxn>
                <a:cxn ang="0">
                  <a:pos x="11" y="12"/>
                </a:cxn>
                <a:cxn ang="0">
                  <a:pos x="6" y="17"/>
                </a:cxn>
                <a:cxn ang="0">
                  <a:pos x="5" y="21"/>
                </a:cxn>
                <a:cxn ang="0">
                  <a:pos x="4" y="23"/>
                </a:cxn>
                <a:cxn ang="0">
                  <a:pos x="2" y="27"/>
                </a:cxn>
                <a:cxn ang="0">
                  <a:pos x="1" y="31"/>
                </a:cxn>
                <a:cxn ang="0">
                  <a:pos x="1" y="34"/>
                </a:cxn>
                <a:cxn ang="0">
                  <a:pos x="0" y="38"/>
                </a:cxn>
              </a:cxnLst>
              <a:rect l="0" t="0" r="r" b="b"/>
              <a:pathLst>
                <a:path w="76" h="76">
                  <a:moveTo>
                    <a:pt x="0" y="38"/>
                  </a:moveTo>
                  <a:lnTo>
                    <a:pt x="1" y="42"/>
                  </a:lnTo>
                  <a:lnTo>
                    <a:pt x="1" y="46"/>
                  </a:lnTo>
                  <a:lnTo>
                    <a:pt x="2" y="50"/>
                  </a:lnTo>
                  <a:lnTo>
                    <a:pt x="4" y="53"/>
                  </a:lnTo>
                  <a:lnTo>
                    <a:pt x="5" y="56"/>
                  </a:lnTo>
                  <a:lnTo>
                    <a:pt x="6" y="60"/>
                  </a:lnTo>
                  <a:lnTo>
                    <a:pt x="11" y="65"/>
                  </a:lnTo>
                  <a:lnTo>
                    <a:pt x="17" y="70"/>
                  </a:lnTo>
                  <a:lnTo>
                    <a:pt x="20" y="71"/>
                  </a:lnTo>
                  <a:lnTo>
                    <a:pt x="24" y="72"/>
                  </a:lnTo>
                  <a:lnTo>
                    <a:pt x="26" y="75"/>
                  </a:lnTo>
                  <a:lnTo>
                    <a:pt x="30" y="75"/>
                  </a:lnTo>
                  <a:lnTo>
                    <a:pt x="34" y="76"/>
                  </a:lnTo>
                  <a:lnTo>
                    <a:pt x="38" y="76"/>
                  </a:lnTo>
                  <a:lnTo>
                    <a:pt x="41" y="76"/>
                  </a:lnTo>
                  <a:lnTo>
                    <a:pt x="45" y="75"/>
                  </a:lnTo>
                  <a:lnTo>
                    <a:pt x="49" y="75"/>
                  </a:lnTo>
                  <a:lnTo>
                    <a:pt x="53" y="72"/>
                  </a:lnTo>
                  <a:lnTo>
                    <a:pt x="57" y="71"/>
                  </a:lnTo>
                  <a:lnTo>
                    <a:pt x="59" y="70"/>
                  </a:lnTo>
                  <a:lnTo>
                    <a:pt x="65" y="65"/>
                  </a:lnTo>
                  <a:lnTo>
                    <a:pt x="69" y="60"/>
                  </a:lnTo>
                  <a:lnTo>
                    <a:pt x="72" y="56"/>
                  </a:lnTo>
                  <a:lnTo>
                    <a:pt x="73" y="53"/>
                  </a:lnTo>
                  <a:lnTo>
                    <a:pt x="74" y="50"/>
                  </a:lnTo>
                  <a:lnTo>
                    <a:pt x="76" y="46"/>
                  </a:lnTo>
                  <a:lnTo>
                    <a:pt x="76" y="42"/>
                  </a:lnTo>
                  <a:lnTo>
                    <a:pt x="76" y="38"/>
                  </a:lnTo>
                  <a:lnTo>
                    <a:pt x="76" y="38"/>
                  </a:lnTo>
                  <a:lnTo>
                    <a:pt x="76" y="34"/>
                  </a:lnTo>
                  <a:lnTo>
                    <a:pt x="76" y="31"/>
                  </a:lnTo>
                  <a:lnTo>
                    <a:pt x="74" y="27"/>
                  </a:lnTo>
                  <a:lnTo>
                    <a:pt x="73" y="23"/>
                  </a:lnTo>
                  <a:lnTo>
                    <a:pt x="72" y="21"/>
                  </a:lnTo>
                  <a:lnTo>
                    <a:pt x="69" y="17"/>
                  </a:lnTo>
                  <a:lnTo>
                    <a:pt x="65" y="12"/>
                  </a:lnTo>
                  <a:lnTo>
                    <a:pt x="59" y="7"/>
                  </a:lnTo>
                  <a:lnTo>
                    <a:pt x="57" y="4"/>
                  </a:lnTo>
                  <a:lnTo>
                    <a:pt x="53" y="3"/>
                  </a:lnTo>
                  <a:lnTo>
                    <a:pt x="49" y="2"/>
                  </a:lnTo>
                  <a:lnTo>
                    <a:pt x="45" y="0"/>
                  </a:lnTo>
                  <a:lnTo>
                    <a:pt x="41" y="0"/>
                  </a:lnTo>
                  <a:lnTo>
                    <a:pt x="38" y="0"/>
                  </a:lnTo>
                  <a:lnTo>
                    <a:pt x="34" y="0"/>
                  </a:lnTo>
                  <a:lnTo>
                    <a:pt x="30" y="0"/>
                  </a:lnTo>
                  <a:lnTo>
                    <a:pt x="26" y="2"/>
                  </a:lnTo>
                  <a:lnTo>
                    <a:pt x="24" y="3"/>
                  </a:lnTo>
                  <a:lnTo>
                    <a:pt x="20" y="4"/>
                  </a:lnTo>
                  <a:lnTo>
                    <a:pt x="17" y="7"/>
                  </a:lnTo>
                  <a:lnTo>
                    <a:pt x="11" y="12"/>
                  </a:lnTo>
                  <a:lnTo>
                    <a:pt x="6" y="17"/>
                  </a:lnTo>
                  <a:lnTo>
                    <a:pt x="5" y="21"/>
                  </a:lnTo>
                  <a:lnTo>
                    <a:pt x="4" y="23"/>
                  </a:lnTo>
                  <a:lnTo>
                    <a:pt x="2" y="27"/>
                  </a:lnTo>
                  <a:lnTo>
                    <a:pt x="1" y="31"/>
                  </a:lnTo>
                  <a:lnTo>
                    <a:pt x="1" y="34"/>
                  </a:lnTo>
                  <a:lnTo>
                    <a:pt x="0" y="38"/>
                  </a:lnTo>
                  <a:close/>
                </a:path>
              </a:pathLst>
            </a:custGeom>
            <a:solidFill>
              <a:srgbClr val="000000"/>
            </a:solidFill>
            <a:ln w="9525">
              <a:noFill/>
              <a:round/>
              <a:headEnd/>
              <a:tailEnd/>
            </a:ln>
          </p:spPr>
          <p:txBody>
            <a:bodyPr/>
            <a:lstStyle/>
            <a:p>
              <a:endParaRPr lang="zh-CN" altLang="en-US"/>
            </a:p>
          </p:txBody>
        </p:sp>
        <p:sp>
          <p:nvSpPr>
            <p:cNvPr id="257051" name="Line 27"/>
            <p:cNvSpPr>
              <a:spLocks noChangeShapeType="1"/>
            </p:cNvSpPr>
            <p:nvPr/>
          </p:nvSpPr>
          <p:spPr bwMode="auto">
            <a:xfrm flipV="1">
              <a:off x="4224" y="2894"/>
              <a:ext cx="0" cy="182"/>
            </a:xfrm>
            <a:prstGeom prst="line">
              <a:avLst/>
            </a:prstGeom>
            <a:noFill/>
            <a:ln w="31750">
              <a:solidFill>
                <a:srgbClr val="000000"/>
              </a:solidFill>
              <a:round/>
              <a:headEnd/>
              <a:tailEnd/>
            </a:ln>
          </p:spPr>
          <p:txBody>
            <a:bodyPr/>
            <a:lstStyle/>
            <a:p>
              <a:endParaRPr lang="zh-CN" altLang="en-US"/>
            </a:p>
          </p:txBody>
        </p:sp>
        <p:sp>
          <p:nvSpPr>
            <p:cNvPr id="257052" name="Line 28"/>
            <p:cNvSpPr>
              <a:spLocks noChangeShapeType="1"/>
            </p:cNvSpPr>
            <p:nvPr/>
          </p:nvSpPr>
          <p:spPr bwMode="auto">
            <a:xfrm flipV="1">
              <a:off x="4325" y="2784"/>
              <a:ext cx="0" cy="403"/>
            </a:xfrm>
            <a:prstGeom prst="line">
              <a:avLst/>
            </a:prstGeom>
            <a:noFill/>
            <a:ln w="31750">
              <a:solidFill>
                <a:srgbClr val="000000"/>
              </a:solidFill>
              <a:round/>
              <a:headEnd/>
              <a:tailEnd/>
            </a:ln>
          </p:spPr>
          <p:txBody>
            <a:bodyPr/>
            <a:lstStyle/>
            <a:p>
              <a:endParaRPr lang="zh-CN" altLang="en-US"/>
            </a:p>
          </p:txBody>
        </p:sp>
        <p:sp>
          <p:nvSpPr>
            <p:cNvPr id="257053" name="Freeform 29"/>
            <p:cNvSpPr>
              <a:spLocks/>
            </p:cNvSpPr>
            <p:nvPr/>
          </p:nvSpPr>
          <p:spPr bwMode="auto">
            <a:xfrm>
              <a:off x="4320" y="2472"/>
              <a:ext cx="143" cy="381"/>
            </a:xfrm>
            <a:custGeom>
              <a:avLst/>
              <a:gdLst/>
              <a:ahLst/>
              <a:cxnLst>
                <a:cxn ang="0">
                  <a:pos x="0" y="381"/>
                </a:cxn>
                <a:cxn ang="0">
                  <a:pos x="143" y="381"/>
                </a:cxn>
                <a:cxn ang="0">
                  <a:pos x="143" y="0"/>
                </a:cxn>
              </a:cxnLst>
              <a:rect l="0" t="0" r="r" b="b"/>
              <a:pathLst>
                <a:path w="143" h="381">
                  <a:moveTo>
                    <a:pt x="0" y="381"/>
                  </a:moveTo>
                  <a:lnTo>
                    <a:pt x="143" y="381"/>
                  </a:lnTo>
                  <a:lnTo>
                    <a:pt x="143" y="0"/>
                  </a:lnTo>
                </a:path>
              </a:pathLst>
            </a:custGeom>
            <a:noFill/>
            <a:ln w="31750">
              <a:solidFill>
                <a:srgbClr val="000000"/>
              </a:solidFill>
              <a:prstDash val="solid"/>
              <a:round/>
              <a:headEnd/>
              <a:tailEnd/>
            </a:ln>
          </p:spPr>
          <p:txBody>
            <a:bodyPr/>
            <a:lstStyle/>
            <a:p>
              <a:endParaRPr lang="zh-CN" altLang="en-US"/>
            </a:p>
          </p:txBody>
        </p:sp>
        <p:sp>
          <p:nvSpPr>
            <p:cNvPr id="257054" name="Line 30"/>
            <p:cNvSpPr>
              <a:spLocks noChangeShapeType="1"/>
            </p:cNvSpPr>
            <p:nvPr/>
          </p:nvSpPr>
          <p:spPr bwMode="auto">
            <a:xfrm>
              <a:off x="4431" y="3618"/>
              <a:ext cx="64" cy="0"/>
            </a:xfrm>
            <a:prstGeom prst="line">
              <a:avLst/>
            </a:prstGeom>
            <a:noFill/>
            <a:ln w="31750">
              <a:solidFill>
                <a:srgbClr val="000000"/>
              </a:solidFill>
              <a:round/>
              <a:headEnd/>
              <a:tailEnd/>
            </a:ln>
          </p:spPr>
          <p:txBody>
            <a:bodyPr/>
            <a:lstStyle/>
            <a:p>
              <a:endParaRPr lang="zh-CN" altLang="en-US"/>
            </a:p>
          </p:txBody>
        </p:sp>
        <p:sp>
          <p:nvSpPr>
            <p:cNvPr id="257055" name="Line 31"/>
            <p:cNvSpPr>
              <a:spLocks noChangeShapeType="1"/>
            </p:cNvSpPr>
            <p:nvPr/>
          </p:nvSpPr>
          <p:spPr bwMode="auto">
            <a:xfrm>
              <a:off x="4400" y="3586"/>
              <a:ext cx="126" cy="0"/>
            </a:xfrm>
            <a:prstGeom prst="line">
              <a:avLst/>
            </a:prstGeom>
            <a:noFill/>
            <a:ln w="31750">
              <a:solidFill>
                <a:srgbClr val="000000"/>
              </a:solidFill>
              <a:round/>
              <a:headEnd/>
              <a:tailEnd/>
            </a:ln>
          </p:spPr>
          <p:txBody>
            <a:bodyPr/>
            <a:lstStyle/>
            <a:p>
              <a:endParaRPr lang="zh-CN" altLang="en-US"/>
            </a:p>
          </p:txBody>
        </p:sp>
        <p:sp>
          <p:nvSpPr>
            <p:cNvPr id="257056" name="Line 32"/>
            <p:cNvSpPr>
              <a:spLocks noChangeShapeType="1"/>
            </p:cNvSpPr>
            <p:nvPr/>
          </p:nvSpPr>
          <p:spPr bwMode="auto">
            <a:xfrm>
              <a:off x="4367" y="3555"/>
              <a:ext cx="192" cy="0"/>
            </a:xfrm>
            <a:prstGeom prst="line">
              <a:avLst/>
            </a:prstGeom>
            <a:noFill/>
            <a:ln w="31750">
              <a:solidFill>
                <a:srgbClr val="000000"/>
              </a:solidFill>
              <a:round/>
              <a:headEnd/>
              <a:tailEnd/>
            </a:ln>
          </p:spPr>
          <p:txBody>
            <a:bodyPr/>
            <a:lstStyle/>
            <a:p>
              <a:endParaRPr lang="zh-CN" altLang="en-US"/>
            </a:p>
          </p:txBody>
        </p:sp>
        <p:sp>
          <p:nvSpPr>
            <p:cNvPr id="257057" name="Line 33"/>
            <p:cNvSpPr>
              <a:spLocks noChangeShapeType="1"/>
            </p:cNvSpPr>
            <p:nvPr/>
          </p:nvSpPr>
          <p:spPr bwMode="auto">
            <a:xfrm>
              <a:off x="4463" y="3140"/>
              <a:ext cx="0" cy="415"/>
            </a:xfrm>
            <a:prstGeom prst="line">
              <a:avLst/>
            </a:prstGeom>
            <a:noFill/>
            <a:ln w="31750">
              <a:solidFill>
                <a:srgbClr val="000000"/>
              </a:solidFill>
              <a:round/>
              <a:headEnd/>
              <a:tailEnd/>
            </a:ln>
          </p:spPr>
          <p:txBody>
            <a:bodyPr/>
            <a:lstStyle/>
            <a:p>
              <a:endParaRPr lang="zh-CN" altLang="en-US"/>
            </a:p>
          </p:txBody>
        </p:sp>
        <p:sp>
          <p:nvSpPr>
            <p:cNvPr id="257058" name="Line 34"/>
            <p:cNvSpPr>
              <a:spLocks noChangeShapeType="1"/>
            </p:cNvSpPr>
            <p:nvPr/>
          </p:nvSpPr>
          <p:spPr bwMode="auto">
            <a:xfrm flipH="1">
              <a:off x="4320" y="3140"/>
              <a:ext cx="143" cy="0"/>
            </a:xfrm>
            <a:prstGeom prst="line">
              <a:avLst/>
            </a:prstGeom>
            <a:noFill/>
            <a:ln w="31750">
              <a:solidFill>
                <a:srgbClr val="000000"/>
              </a:solidFill>
              <a:round/>
              <a:headEnd/>
              <a:tailEnd/>
            </a:ln>
          </p:spPr>
          <p:txBody>
            <a:bodyPr/>
            <a:lstStyle/>
            <a:p>
              <a:endParaRPr lang="zh-CN" altLang="en-US"/>
            </a:p>
          </p:txBody>
        </p:sp>
        <p:sp>
          <p:nvSpPr>
            <p:cNvPr id="257059" name="Rectangle 35"/>
            <p:cNvSpPr>
              <a:spLocks noChangeArrowheads="1"/>
            </p:cNvSpPr>
            <p:nvPr/>
          </p:nvSpPr>
          <p:spPr bwMode="auto">
            <a:xfrm>
              <a:off x="4513" y="3249"/>
              <a:ext cx="111" cy="240"/>
            </a:xfrm>
            <a:prstGeom prst="rect">
              <a:avLst/>
            </a:prstGeom>
            <a:noFill/>
            <a:ln w="9525">
              <a:noFill/>
              <a:miter lim="800000"/>
              <a:headEnd/>
              <a:tailEnd/>
            </a:ln>
          </p:spPr>
          <p:txBody>
            <a:bodyPr wrap="none" lIns="0" tIns="0" rIns="0" bIns="0">
              <a:spAutoFit/>
            </a:bodyPr>
            <a:lstStyle/>
            <a:p>
              <a:r>
                <a:rPr lang="en-US" altLang="zh-CN" sz="2500">
                  <a:solidFill>
                    <a:srgbClr val="000000"/>
                  </a:solidFill>
                </a:rPr>
                <a:t>S</a:t>
              </a:r>
              <a:endParaRPr lang="en-US" altLang="zh-CN"/>
            </a:p>
          </p:txBody>
        </p:sp>
        <p:sp>
          <p:nvSpPr>
            <p:cNvPr id="257060" name="Rectangle 36"/>
            <p:cNvSpPr>
              <a:spLocks noChangeArrowheads="1"/>
            </p:cNvSpPr>
            <p:nvPr/>
          </p:nvSpPr>
          <p:spPr bwMode="auto">
            <a:xfrm>
              <a:off x="4874" y="897"/>
              <a:ext cx="322" cy="240"/>
            </a:xfrm>
            <a:prstGeom prst="rect">
              <a:avLst/>
            </a:prstGeom>
            <a:noFill/>
            <a:ln w="9525">
              <a:noFill/>
              <a:miter lim="800000"/>
              <a:headEnd/>
              <a:tailEnd/>
            </a:ln>
          </p:spPr>
          <p:txBody>
            <a:bodyPr wrap="none" lIns="0" tIns="0" rIns="0" bIns="0">
              <a:spAutoFit/>
            </a:bodyPr>
            <a:lstStyle/>
            <a:p>
              <a:r>
                <a:rPr lang="en-US" altLang="zh-CN" sz="2500">
                  <a:solidFill>
                    <a:srgbClr val="000000"/>
                  </a:solidFill>
                </a:rPr>
                <a:t>Vcc</a:t>
              </a:r>
              <a:endParaRPr lang="en-US" altLang="zh-CN"/>
            </a:p>
          </p:txBody>
        </p:sp>
        <p:sp>
          <p:nvSpPr>
            <p:cNvPr id="257061" name="Rectangle 37"/>
            <p:cNvSpPr>
              <a:spLocks noChangeArrowheads="1"/>
            </p:cNvSpPr>
            <p:nvPr/>
          </p:nvSpPr>
          <p:spPr bwMode="auto">
            <a:xfrm>
              <a:off x="5284" y="1195"/>
              <a:ext cx="189" cy="784"/>
            </a:xfrm>
            <a:prstGeom prst="rect">
              <a:avLst/>
            </a:prstGeom>
            <a:noFill/>
            <a:ln w="9525">
              <a:noFill/>
              <a:miter lim="800000"/>
              <a:headEnd/>
              <a:tailEnd/>
            </a:ln>
          </p:spPr>
          <p:txBody>
            <a:bodyPr lIns="0" tIns="0" rIns="0" bIns="0">
              <a:spAutoFit/>
            </a:bodyPr>
            <a:lstStyle/>
            <a:p>
              <a:pPr>
                <a:lnSpc>
                  <a:spcPct val="85000"/>
                </a:lnSpc>
              </a:pPr>
              <a:r>
                <a:rPr lang="zh-CN" altLang="en-US" sz="2400">
                  <a:solidFill>
                    <a:srgbClr val="000000"/>
                  </a:solidFill>
                  <a:latin typeface="隶书" pitchFamily="49" charset="-122"/>
                  <a:ea typeface="隶书" pitchFamily="49" charset="-122"/>
                </a:rPr>
                <a:t>位线输出</a:t>
              </a:r>
              <a:endParaRPr lang="zh-CN" altLang="en-US" sz="2400">
                <a:latin typeface="隶书" pitchFamily="49" charset="-122"/>
                <a:ea typeface="隶书" pitchFamily="49" charset="-122"/>
              </a:endParaRPr>
            </a:p>
          </p:txBody>
        </p:sp>
        <p:sp>
          <p:nvSpPr>
            <p:cNvPr id="257065" name="Rectangle 41"/>
            <p:cNvSpPr>
              <a:spLocks noChangeArrowheads="1"/>
            </p:cNvSpPr>
            <p:nvPr/>
          </p:nvSpPr>
          <p:spPr bwMode="auto">
            <a:xfrm>
              <a:off x="5103" y="3295"/>
              <a:ext cx="384" cy="230"/>
            </a:xfrm>
            <a:prstGeom prst="rect">
              <a:avLst/>
            </a:prstGeom>
            <a:noFill/>
            <a:ln w="9525">
              <a:noFill/>
              <a:miter lim="800000"/>
              <a:headEnd/>
              <a:tailEnd/>
            </a:ln>
          </p:spPr>
          <p:txBody>
            <a:bodyPr wrap="none" lIns="0" tIns="0" rIns="0" bIns="0">
              <a:spAutoFit/>
            </a:bodyPr>
            <a:lstStyle/>
            <a:p>
              <a:r>
                <a:rPr lang="zh-CN" altLang="en-US" sz="2400">
                  <a:solidFill>
                    <a:srgbClr val="000000"/>
                  </a:solidFill>
                  <a:latin typeface="隶书" pitchFamily="49" charset="-122"/>
                  <a:ea typeface="隶书" pitchFamily="49" charset="-122"/>
                </a:rPr>
                <a:t>位线</a:t>
              </a:r>
              <a:endParaRPr lang="zh-CN" altLang="en-US" sz="2400">
                <a:latin typeface="隶书" pitchFamily="49" charset="-122"/>
                <a:ea typeface="隶书" pitchFamily="49" charset="-122"/>
              </a:endParaRPr>
            </a:p>
          </p:txBody>
        </p:sp>
        <p:sp>
          <p:nvSpPr>
            <p:cNvPr id="257066" name="Rectangle 42"/>
            <p:cNvSpPr>
              <a:spLocks noChangeArrowheads="1"/>
            </p:cNvSpPr>
            <p:nvPr/>
          </p:nvSpPr>
          <p:spPr bwMode="auto">
            <a:xfrm>
              <a:off x="3595" y="2840"/>
              <a:ext cx="576" cy="230"/>
            </a:xfrm>
            <a:prstGeom prst="rect">
              <a:avLst/>
            </a:prstGeom>
            <a:noFill/>
            <a:ln w="9525">
              <a:noFill/>
              <a:miter lim="800000"/>
              <a:headEnd/>
              <a:tailEnd/>
            </a:ln>
          </p:spPr>
          <p:txBody>
            <a:bodyPr wrap="none" lIns="0" tIns="0" rIns="0" bIns="0">
              <a:spAutoFit/>
            </a:bodyPr>
            <a:lstStyle/>
            <a:p>
              <a:r>
                <a:rPr lang="zh-CN" altLang="en-US" sz="2400">
                  <a:solidFill>
                    <a:srgbClr val="000000"/>
                  </a:solidFill>
                  <a:latin typeface="隶书" pitchFamily="49" charset="-122"/>
                  <a:ea typeface="隶书" pitchFamily="49" charset="-122"/>
                </a:rPr>
                <a:t>浮栅管</a:t>
              </a:r>
              <a:endParaRPr lang="zh-CN" altLang="en-US" sz="2400">
                <a:latin typeface="隶书" pitchFamily="49" charset="-122"/>
                <a:ea typeface="隶书" pitchFamily="49" charset="-122"/>
              </a:endParaRPr>
            </a:p>
          </p:txBody>
        </p:sp>
        <p:sp>
          <p:nvSpPr>
            <p:cNvPr id="257067" name="Rectangle 43"/>
            <p:cNvSpPr>
              <a:spLocks noChangeArrowheads="1"/>
            </p:cNvSpPr>
            <p:nvPr/>
          </p:nvSpPr>
          <p:spPr bwMode="auto">
            <a:xfrm>
              <a:off x="3711" y="1839"/>
              <a:ext cx="384" cy="230"/>
            </a:xfrm>
            <a:prstGeom prst="rect">
              <a:avLst/>
            </a:prstGeom>
            <a:noFill/>
            <a:ln w="9525">
              <a:noFill/>
              <a:miter lim="800000"/>
              <a:headEnd/>
              <a:tailEnd/>
            </a:ln>
          </p:spPr>
          <p:txBody>
            <a:bodyPr wrap="none" lIns="0" tIns="0" rIns="0" bIns="0">
              <a:spAutoFit/>
            </a:bodyPr>
            <a:lstStyle/>
            <a:p>
              <a:r>
                <a:rPr lang="zh-CN" altLang="en-US" sz="2400">
                  <a:solidFill>
                    <a:srgbClr val="000000"/>
                  </a:solidFill>
                  <a:latin typeface="隶书" pitchFamily="49" charset="-122"/>
                  <a:ea typeface="隶书" pitchFamily="49" charset="-122"/>
                </a:rPr>
                <a:t>行线</a:t>
              </a:r>
              <a:endParaRPr lang="zh-CN" altLang="en-US" sz="2400">
                <a:latin typeface="隶书" pitchFamily="49" charset="-122"/>
                <a:ea typeface="隶书" pitchFamily="49" charset="-122"/>
              </a:endParaRPr>
            </a:p>
          </p:txBody>
        </p:sp>
      </p:grpSp>
    </p:spTree>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3" name="Rectangle 3"/>
          <p:cNvSpPr>
            <a:spLocks noChangeArrowheads="1"/>
          </p:cNvSpPr>
          <p:nvPr/>
        </p:nvSpPr>
        <p:spPr bwMode="auto">
          <a:xfrm>
            <a:off x="179388" y="426293"/>
            <a:ext cx="4787900" cy="6315075"/>
          </a:xfrm>
          <a:prstGeom prst="rect">
            <a:avLst/>
          </a:prstGeom>
          <a:noFill/>
          <a:ln w="9525">
            <a:noFill/>
            <a:miter lim="800000"/>
            <a:headEnd/>
            <a:tailEnd/>
          </a:ln>
          <a:effectLst/>
        </p:spPr>
        <p:txBody>
          <a:bodyPr>
            <a:spAutoFit/>
          </a:bodyPr>
          <a:lstStyle/>
          <a:p>
            <a:pPr>
              <a:lnSpc>
                <a:spcPct val="85000"/>
              </a:lnSpc>
            </a:pP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消除浮栅</a:t>
            </a:r>
            <a:r>
              <a:rPr lang="zh-CN" altLang="en-US" sz="2400" dirty="0" smtClean="0">
                <a:latin typeface="隶书" pitchFamily="49" charset="-122"/>
                <a:ea typeface="隶书" pitchFamily="49" charset="-122"/>
              </a:rPr>
              <a:t>电荷可利用紫外光照射</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EPROM</a:t>
            </a:r>
            <a:r>
              <a:rPr lang="zh-CN" altLang="en-US" sz="2400" dirty="0">
                <a:latin typeface="隶书" pitchFamily="49" charset="-122"/>
                <a:ea typeface="隶书" pitchFamily="49" charset="-122"/>
              </a:rPr>
              <a:t>芯片上面有石英玻璃窗口，在紫外线</a:t>
            </a:r>
            <a:r>
              <a:rPr lang="zh-CN" altLang="en-US" sz="2400" dirty="0" smtClean="0">
                <a:latin typeface="隶书" pitchFamily="49" charset="-122"/>
                <a:ea typeface="隶书" pitchFamily="49" charset="-122"/>
              </a:rPr>
              <a:t>一定时间</a:t>
            </a:r>
            <a:r>
              <a:rPr lang="zh-CN" altLang="en-US" sz="2400" dirty="0">
                <a:latin typeface="隶书" pitchFamily="49" charset="-122"/>
                <a:ea typeface="隶书" pitchFamily="49" charset="-122"/>
              </a:rPr>
              <a:t>的照射后，浮栅中的电子逃逸出绝缘层的包围，各单元的内容均变为初始状态</a:t>
            </a:r>
            <a:r>
              <a:rPr lang="en-US" altLang="zh-CN" sz="2400" dirty="0">
                <a:latin typeface="隶书" pitchFamily="49" charset="-122"/>
                <a:ea typeface="隶书" pitchFamily="49" charset="-122"/>
              </a:rPr>
              <a:t>(OFFH)</a:t>
            </a:r>
            <a:r>
              <a:rPr lang="zh-CN" altLang="en-US" sz="2400" dirty="0">
                <a:latin typeface="隶书" pitchFamily="49" charset="-122"/>
                <a:ea typeface="隶书" pitchFamily="49" charset="-122"/>
              </a:rPr>
              <a:t>。</a:t>
            </a:r>
          </a:p>
          <a:p>
            <a:pPr>
              <a:lnSpc>
                <a:spcPct val="85000"/>
              </a:lnSpc>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EPROM </a:t>
            </a:r>
            <a:r>
              <a:rPr lang="zh-CN" altLang="en-US" sz="2400" dirty="0">
                <a:latin typeface="隶书" pitchFamily="49" charset="-122"/>
                <a:ea typeface="隶书" pitchFamily="49" charset="-122"/>
              </a:rPr>
              <a:t>芯片有多种型号，如：</a:t>
            </a:r>
          </a:p>
          <a:p>
            <a:pPr>
              <a:lnSpc>
                <a:spcPct val="85000"/>
              </a:lnSpc>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2716 ( 2K*8 )</a:t>
            </a:r>
          </a:p>
          <a:p>
            <a:pPr>
              <a:lnSpc>
                <a:spcPct val="85000"/>
              </a:lnSpc>
            </a:pPr>
            <a:r>
              <a:rPr lang="en-US" altLang="zh-CN" sz="2400" dirty="0">
                <a:latin typeface="隶书" pitchFamily="49" charset="-122"/>
                <a:ea typeface="隶书" pitchFamily="49" charset="-122"/>
              </a:rPr>
              <a:t>    2732 ( 4K*8 )</a:t>
            </a:r>
          </a:p>
          <a:p>
            <a:pPr>
              <a:lnSpc>
                <a:spcPct val="85000"/>
              </a:lnSpc>
            </a:pPr>
            <a:r>
              <a:rPr lang="en-US" altLang="zh-CN" sz="2400" dirty="0">
                <a:latin typeface="隶书" pitchFamily="49" charset="-122"/>
                <a:ea typeface="隶书" pitchFamily="49" charset="-122"/>
              </a:rPr>
              <a:t>    2764 ( 8K*8 )</a:t>
            </a:r>
          </a:p>
          <a:p>
            <a:pPr>
              <a:lnSpc>
                <a:spcPct val="85000"/>
              </a:lnSpc>
            </a:pPr>
            <a:r>
              <a:rPr lang="en-US" altLang="zh-CN" sz="2400" dirty="0">
                <a:latin typeface="隶书" pitchFamily="49" charset="-122"/>
                <a:ea typeface="隶书" pitchFamily="49" charset="-122"/>
              </a:rPr>
              <a:t>    27128 ( 6K*8 )</a:t>
            </a:r>
          </a:p>
          <a:p>
            <a:pPr>
              <a:lnSpc>
                <a:spcPct val="85000"/>
              </a:lnSpc>
            </a:pPr>
            <a:r>
              <a:rPr lang="en-US" altLang="zh-CN" sz="2400" dirty="0">
                <a:latin typeface="隶书" pitchFamily="49" charset="-122"/>
                <a:ea typeface="隶书" pitchFamily="49" charset="-122"/>
              </a:rPr>
              <a:t>    27256 ( 32K*8 )</a:t>
            </a:r>
          </a:p>
          <a:p>
            <a:pPr>
              <a:lnSpc>
                <a:spcPct val="85000"/>
              </a:lnSpc>
            </a:pPr>
            <a:r>
              <a:rPr lang="en-US" altLang="zh-CN" sz="2400" dirty="0">
                <a:latin typeface="隶书" pitchFamily="49" charset="-122"/>
                <a:ea typeface="隶书" pitchFamily="49" charset="-122"/>
              </a:rPr>
              <a:t>    27512 ( 64K*8 )</a:t>
            </a:r>
          </a:p>
          <a:p>
            <a:pPr>
              <a:lnSpc>
                <a:spcPct val="85000"/>
              </a:lnSpc>
            </a:pPr>
            <a:r>
              <a:rPr lang="en-US" altLang="zh-CN" sz="2400" dirty="0">
                <a:latin typeface="隶书" pitchFamily="49" charset="-122"/>
                <a:ea typeface="隶书" pitchFamily="49" charset="-122"/>
              </a:rPr>
              <a:t>    27010 ( 1M*8 )</a:t>
            </a:r>
            <a:r>
              <a:rPr lang="zh-CN" altLang="en-US" sz="2400" dirty="0">
                <a:latin typeface="隶书" pitchFamily="49" charset="-122"/>
                <a:ea typeface="隶书" pitchFamily="49" charset="-122"/>
              </a:rPr>
              <a:t>等。</a:t>
            </a:r>
          </a:p>
          <a:p>
            <a:pPr>
              <a:lnSpc>
                <a:spcPct val="85000"/>
              </a:lnSpc>
            </a:pPr>
            <a:r>
              <a:rPr lang="zh-CN" altLang="en-US" sz="2400" dirty="0">
                <a:latin typeface="隶书" pitchFamily="49" charset="-122"/>
                <a:ea typeface="隶书" pitchFamily="49" charset="-122"/>
              </a:rPr>
              <a:t>    以</a:t>
            </a:r>
            <a:r>
              <a:rPr lang="en-US" altLang="zh-CN" sz="2400" dirty="0">
                <a:latin typeface="隶书" pitchFamily="49" charset="-122"/>
                <a:ea typeface="隶书" pitchFamily="49" charset="-122"/>
              </a:rPr>
              <a:t>2764A</a:t>
            </a:r>
            <a:r>
              <a:rPr lang="zh-CN" altLang="en-US" sz="2400" dirty="0">
                <a:latin typeface="隶书" pitchFamily="49" charset="-122"/>
                <a:ea typeface="隶书" pitchFamily="49" charset="-122"/>
              </a:rPr>
              <a:t>为例：</a:t>
            </a:r>
          </a:p>
          <a:p>
            <a:pPr>
              <a:lnSpc>
                <a:spcPct val="85000"/>
              </a:lnSpc>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Intel2764A</a:t>
            </a:r>
            <a:r>
              <a:rPr lang="zh-CN" altLang="en-US" sz="2400" dirty="0">
                <a:latin typeface="隶书" pitchFamily="49" charset="-122"/>
                <a:ea typeface="隶书" pitchFamily="49" charset="-122"/>
              </a:rPr>
              <a:t>共有</a:t>
            </a:r>
            <a:r>
              <a:rPr lang="en-US" altLang="zh-CN" sz="2400" dirty="0">
                <a:latin typeface="隶书" pitchFamily="49" charset="-122"/>
                <a:ea typeface="隶书" pitchFamily="49" charset="-122"/>
              </a:rPr>
              <a:t>13</a:t>
            </a:r>
            <a:r>
              <a:rPr lang="zh-CN" altLang="en-US" sz="2400" dirty="0">
                <a:latin typeface="隶书" pitchFamily="49" charset="-122"/>
                <a:ea typeface="隶书" pitchFamily="49" charset="-122"/>
              </a:rPr>
              <a:t>条地址线，</a:t>
            </a:r>
            <a:r>
              <a:rPr lang="en-US" altLang="zh-CN" sz="2400" dirty="0">
                <a:latin typeface="隶书" pitchFamily="49" charset="-122"/>
                <a:ea typeface="隶书" pitchFamily="49" charset="-122"/>
              </a:rPr>
              <a:t>8</a:t>
            </a:r>
            <a:r>
              <a:rPr lang="zh-CN" altLang="en-US" sz="2400" dirty="0">
                <a:latin typeface="隶书" pitchFamily="49" charset="-122"/>
                <a:ea typeface="隶书" pitchFamily="49" charset="-122"/>
              </a:rPr>
              <a:t>条数据线，</a:t>
            </a:r>
            <a:r>
              <a:rPr lang="en-US" altLang="zh-CN" sz="2400" dirty="0">
                <a:latin typeface="隶书" pitchFamily="49" charset="-122"/>
                <a:ea typeface="隶书" pitchFamily="49" charset="-122"/>
              </a:rPr>
              <a:t>2</a:t>
            </a:r>
            <a:r>
              <a:rPr lang="zh-CN" altLang="en-US" sz="2400" dirty="0">
                <a:latin typeface="隶书" pitchFamily="49" charset="-122"/>
                <a:ea typeface="隶书" pitchFamily="49" charset="-122"/>
              </a:rPr>
              <a:t>个电压输入端</a:t>
            </a:r>
            <a:r>
              <a:rPr lang="en-US" altLang="zh-CN" sz="2400" dirty="0" err="1">
                <a:latin typeface="隶书" pitchFamily="49" charset="-122"/>
                <a:ea typeface="隶书" pitchFamily="49" charset="-122"/>
              </a:rPr>
              <a:t>Vcc</a:t>
            </a:r>
            <a:r>
              <a:rPr lang="zh-CN" altLang="en-US" sz="2400" dirty="0">
                <a:latin typeface="隶书" pitchFamily="49" charset="-122"/>
                <a:ea typeface="隶书" pitchFamily="49" charset="-122"/>
              </a:rPr>
              <a:t>和</a:t>
            </a:r>
            <a:r>
              <a:rPr lang="en-US" altLang="zh-CN" sz="2400" dirty="0" err="1">
                <a:latin typeface="隶书" pitchFamily="49" charset="-122"/>
                <a:ea typeface="隶书" pitchFamily="49" charset="-122"/>
              </a:rPr>
              <a:t>Vpp</a:t>
            </a:r>
            <a:r>
              <a:rPr lang="zh-CN" altLang="en-US" sz="2400" dirty="0">
                <a:latin typeface="隶书" pitchFamily="49" charset="-122"/>
                <a:ea typeface="隶书" pitchFamily="49" charset="-122"/>
              </a:rPr>
              <a:t>，一个片选端</a:t>
            </a:r>
            <a:r>
              <a:rPr lang="en-US" altLang="zh-CN" sz="2400" dirty="0">
                <a:latin typeface="隶书" pitchFamily="49" charset="-122"/>
                <a:ea typeface="隶书" pitchFamily="49" charset="-122"/>
              </a:rPr>
              <a:t>CE</a:t>
            </a:r>
            <a:r>
              <a:rPr lang="zh-CN" altLang="en-US" sz="2400" dirty="0">
                <a:latin typeface="隶书" pitchFamily="49" charset="-122"/>
                <a:ea typeface="隶书" pitchFamily="49" charset="-122"/>
              </a:rPr>
              <a:t>，一个输出允许</a:t>
            </a:r>
            <a:r>
              <a:rPr lang="en-US" altLang="zh-CN" sz="2400" dirty="0">
                <a:latin typeface="隶书" pitchFamily="49" charset="-122"/>
                <a:ea typeface="隶书" pitchFamily="49" charset="-122"/>
              </a:rPr>
              <a:t>OE</a:t>
            </a:r>
            <a:r>
              <a:rPr lang="zh-CN" altLang="en-US" sz="2400" dirty="0">
                <a:latin typeface="隶书" pitchFamily="49" charset="-122"/>
                <a:ea typeface="隶书" pitchFamily="49" charset="-122"/>
              </a:rPr>
              <a:t>和编程控制端</a:t>
            </a:r>
            <a:r>
              <a:rPr lang="en-US" altLang="zh-CN" sz="2400" dirty="0">
                <a:latin typeface="隶书" pitchFamily="49" charset="-122"/>
                <a:ea typeface="隶书" pitchFamily="49" charset="-122"/>
              </a:rPr>
              <a:t>PGM</a:t>
            </a:r>
            <a:r>
              <a:rPr lang="zh-CN" altLang="en-US" sz="2400" dirty="0">
                <a:latin typeface="隶书" pitchFamily="49" charset="-122"/>
                <a:ea typeface="隶书" pitchFamily="49" charset="-122"/>
              </a:rPr>
              <a:t>。</a:t>
            </a:r>
          </a:p>
          <a:p>
            <a:pPr>
              <a:lnSpc>
                <a:spcPct val="85000"/>
              </a:lnSpc>
            </a:pPr>
            <a:r>
              <a:rPr lang="zh-CN" altLang="en-US" sz="2400" dirty="0">
                <a:latin typeface="隶书" pitchFamily="49" charset="-122"/>
                <a:ea typeface="隶书" pitchFamily="49" charset="-122"/>
              </a:rPr>
              <a:t>    功能图见右侧：</a:t>
            </a:r>
          </a:p>
        </p:txBody>
      </p:sp>
      <p:sp>
        <p:nvSpPr>
          <p:cNvPr id="256005" name="Line 5"/>
          <p:cNvSpPr>
            <a:spLocks noChangeShapeType="1"/>
          </p:cNvSpPr>
          <p:nvPr/>
        </p:nvSpPr>
        <p:spPr bwMode="auto">
          <a:xfrm>
            <a:off x="2555875" y="5755530"/>
            <a:ext cx="287338" cy="0"/>
          </a:xfrm>
          <a:prstGeom prst="line">
            <a:avLst/>
          </a:prstGeom>
          <a:noFill/>
          <a:ln w="9525">
            <a:solidFill>
              <a:schemeClr val="tx1"/>
            </a:solidFill>
            <a:round/>
            <a:headEnd/>
            <a:tailEnd/>
          </a:ln>
          <a:effectLst/>
        </p:spPr>
        <p:txBody>
          <a:bodyPr/>
          <a:lstStyle/>
          <a:p>
            <a:endParaRPr lang="zh-CN" altLang="en-US"/>
          </a:p>
        </p:txBody>
      </p:sp>
      <p:sp>
        <p:nvSpPr>
          <p:cNvPr id="256006" name="Line 6"/>
          <p:cNvSpPr>
            <a:spLocks noChangeShapeType="1"/>
          </p:cNvSpPr>
          <p:nvPr/>
        </p:nvSpPr>
        <p:spPr bwMode="auto">
          <a:xfrm>
            <a:off x="1706563" y="6303218"/>
            <a:ext cx="287337" cy="0"/>
          </a:xfrm>
          <a:prstGeom prst="line">
            <a:avLst/>
          </a:prstGeom>
          <a:noFill/>
          <a:ln w="9525">
            <a:solidFill>
              <a:schemeClr val="tx1"/>
            </a:solidFill>
            <a:round/>
            <a:headEnd/>
            <a:tailEnd/>
          </a:ln>
          <a:effectLst/>
        </p:spPr>
        <p:txBody>
          <a:bodyPr/>
          <a:lstStyle/>
          <a:p>
            <a:endParaRPr lang="zh-CN" altLang="en-US"/>
          </a:p>
        </p:txBody>
      </p:sp>
      <p:sp>
        <p:nvSpPr>
          <p:cNvPr id="256007" name="Line 7"/>
          <p:cNvSpPr>
            <a:spLocks noChangeShapeType="1"/>
          </p:cNvSpPr>
          <p:nvPr/>
        </p:nvSpPr>
        <p:spPr bwMode="auto">
          <a:xfrm flipV="1">
            <a:off x="2700338" y="6087318"/>
            <a:ext cx="433387" cy="0"/>
          </a:xfrm>
          <a:prstGeom prst="line">
            <a:avLst/>
          </a:prstGeom>
          <a:noFill/>
          <a:ln w="9525">
            <a:solidFill>
              <a:schemeClr val="tx1"/>
            </a:solidFill>
            <a:round/>
            <a:headEnd/>
            <a:tailEnd/>
          </a:ln>
          <a:effectLst/>
        </p:spPr>
        <p:txBody>
          <a:bodyPr/>
          <a:lstStyle/>
          <a:p>
            <a:endParaRPr lang="zh-CN" altLang="en-US"/>
          </a:p>
        </p:txBody>
      </p:sp>
      <p:pic>
        <p:nvPicPr>
          <p:cNvPr id="256008" name="Picture 8"/>
          <p:cNvPicPr>
            <a:picLocks noChangeAspect="1" noChangeArrowheads="1"/>
          </p:cNvPicPr>
          <p:nvPr/>
        </p:nvPicPr>
        <p:blipFill>
          <a:blip r:embed="rId2"/>
          <a:srcRect/>
          <a:stretch>
            <a:fillRect/>
          </a:stretch>
        </p:blipFill>
        <p:spPr bwMode="auto">
          <a:xfrm>
            <a:off x="4932363" y="1628775"/>
            <a:ext cx="4176712" cy="4043363"/>
          </a:xfrm>
          <a:prstGeom prst="rect">
            <a:avLst/>
          </a:prstGeom>
          <a:noFill/>
        </p:spPr>
      </p:pic>
      <p:sp>
        <p:nvSpPr>
          <p:cNvPr id="256009" name="Line 9"/>
          <p:cNvSpPr>
            <a:spLocks noChangeShapeType="1"/>
          </p:cNvSpPr>
          <p:nvPr/>
        </p:nvSpPr>
        <p:spPr bwMode="auto">
          <a:xfrm>
            <a:off x="598488" y="6087318"/>
            <a:ext cx="287337" cy="0"/>
          </a:xfrm>
          <a:prstGeom prst="line">
            <a:avLst/>
          </a:prstGeom>
          <a:noFill/>
          <a:ln w="9525">
            <a:solidFill>
              <a:schemeClr val="tx1"/>
            </a:solidFill>
            <a:round/>
            <a:headEnd/>
            <a:tailEnd/>
          </a:ln>
          <a:effectLst/>
        </p:spPr>
        <p:txBody>
          <a:bodyPr/>
          <a:lstStyle/>
          <a:p>
            <a:endParaRPr lang="zh-CN" altLang="en-US"/>
          </a:p>
        </p:txBody>
      </p:sp>
    </p:spTree>
  </p:cSld>
  <p:clrMapOvr>
    <a:masterClrMapping/>
  </p:clrMapOvr>
  <p:transition spd="slow">
    <p:randomBar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979" name="Picture 3"/>
          <p:cNvPicPr>
            <a:picLocks noChangeAspect="1" noChangeArrowheads="1"/>
          </p:cNvPicPr>
          <p:nvPr/>
        </p:nvPicPr>
        <p:blipFill>
          <a:blip r:embed="rId2"/>
          <a:srcRect/>
          <a:stretch>
            <a:fillRect/>
          </a:stretch>
        </p:blipFill>
        <p:spPr bwMode="auto">
          <a:xfrm>
            <a:off x="1403350" y="1052513"/>
            <a:ext cx="6337300" cy="5445125"/>
          </a:xfrm>
          <a:prstGeom prst="rect">
            <a:avLst/>
          </a:prstGeom>
          <a:noFill/>
        </p:spPr>
      </p:pic>
      <p:sp>
        <p:nvSpPr>
          <p:cNvPr id="254980" name="Rectangle 4"/>
          <p:cNvSpPr>
            <a:spLocks noChangeArrowheads="1"/>
          </p:cNvSpPr>
          <p:nvPr/>
        </p:nvSpPr>
        <p:spPr bwMode="auto">
          <a:xfrm>
            <a:off x="971550" y="260350"/>
            <a:ext cx="3994150" cy="403225"/>
          </a:xfrm>
          <a:prstGeom prst="rect">
            <a:avLst/>
          </a:prstGeom>
          <a:noFill/>
          <a:ln w="9525">
            <a:noFill/>
            <a:miter lim="800000"/>
            <a:headEnd/>
            <a:tailEnd/>
          </a:ln>
          <a:effectLst/>
        </p:spPr>
        <p:txBody>
          <a:bodyPr wrap="none">
            <a:spAutoFit/>
          </a:bodyPr>
          <a:lstStyle/>
          <a:p>
            <a:pPr>
              <a:lnSpc>
                <a:spcPct val="85000"/>
              </a:lnSpc>
            </a:pPr>
            <a:r>
              <a:rPr lang="en-US" altLang="zh-CN" sz="2400">
                <a:solidFill>
                  <a:srgbClr val="0000FF"/>
                </a:solidFill>
                <a:latin typeface="隶书" pitchFamily="49" charset="-122"/>
                <a:ea typeface="隶书" pitchFamily="49" charset="-122"/>
              </a:rPr>
              <a:t>Intel 2764A </a:t>
            </a:r>
            <a:r>
              <a:rPr lang="zh-CN" altLang="en-US" sz="2400">
                <a:solidFill>
                  <a:srgbClr val="0000FF"/>
                </a:solidFill>
                <a:latin typeface="隶书" pitchFamily="49" charset="-122"/>
                <a:ea typeface="隶书" pitchFamily="49" charset="-122"/>
              </a:rPr>
              <a:t>的</a:t>
            </a:r>
            <a:r>
              <a:rPr lang="en-US" altLang="zh-CN" sz="2400">
                <a:solidFill>
                  <a:srgbClr val="0000FF"/>
                </a:solidFill>
                <a:latin typeface="隶书" pitchFamily="49" charset="-122"/>
                <a:ea typeface="隶书" pitchFamily="49" charset="-122"/>
              </a:rPr>
              <a:t>7</a:t>
            </a:r>
            <a:r>
              <a:rPr lang="zh-CN" altLang="en-US" sz="2400">
                <a:solidFill>
                  <a:srgbClr val="0000FF"/>
                </a:solidFill>
                <a:latin typeface="隶书" pitchFamily="49" charset="-122"/>
                <a:ea typeface="隶书" pitchFamily="49" charset="-122"/>
              </a:rPr>
              <a:t>种工作方式</a:t>
            </a:r>
          </a:p>
        </p:txBody>
      </p:sp>
    </p:spTree>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ChangeArrowheads="1"/>
          </p:cNvSpPr>
          <p:nvPr/>
        </p:nvSpPr>
        <p:spPr bwMode="auto">
          <a:xfrm>
            <a:off x="395288" y="782233"/>
            <a:ext cx="8424862" cy="5743111"/>
          </a:xfrm>
          <a:prstGeom prst="rect">
            <a:avLst/>
          </a:prstGeom>
          <a:noFill/>
          <a:ln w="9525">
            <a:noFill/>
            <a:miter lim="800000"/>
            <a:headEnd/>
            <a:tailEnd/>
          </a:ln>
          <a:effectLst/>
        </p:spPr>
        <p:txBody>
          <a:bodyPr>
            <a:spAutoFit/>
          </a:bodyPr>
          <a:lstStyle/>
          <a:p>
            <a:pPr>
              <a:lnSpc>
                <a:spcPct val="85000"/>
              </a:lnSpc>
            </a:pPr>
            <a:r>
              <a:rPr lang="en-US" altLang="zh-CN" sz="2400" dirty="0">
                <a:latin typeface="隶书" pitchFamily="49" charset="-122"/>
                <a:ea typeface="隶书" pitchFamily="49" charset="-122"/>
              </a:rPr>
              <a:t>    E</a:t>
            </a:r>
            <a:r>
              <a:rPr lang="en-US" altLang="zh-CN" sz="2400" baseline="30000" dirty="0">
                <a:latin typeface="隶书" pitchFamily="49" charset="-122"/>
                <a:ea typeface="隶书" pitchFamily="49" charset="-122"/>
              </a:rPr>
              <a:t>2</a:t>
            </a:r>
            <a:r>
              <a:rPr lang="en-US" altLang="zh-CN" sz="2400" dirty="0">
                <a:latin typeface="隶书" pitchFamily="49" charset="-122"/>
                <a:ea typeface="隶书" pitchFamily="49" charset="-122"/>
              </a:rPr>
              <a:t>PROM</a:t>
            </a:r>
            <a:r>
              <a:rPr lang="zh-CN" altLang="en-US" sz="2400" dirty="0">
                <a:latin typeface="隶书" pitchFamily="49" charset="-122"/>
                <a:ea typeface="隶书" pitchFamily="49" charset="-122"/>
              </a:rPr>
              <a:t>是一种可用电气方法在线擦除和再编程的只读存储器。它既有</a:t>
            </a:r>
            <a:r>
              <a:rPr lang="en-US" altLang="zh-CN" sz="2400" dirty="0">
                <a:latin typeface="隶书" pitchFamily="49" charset="-122"/>
                <a:ea typeface="隶书" pitchFamily="49" charset="-122"/>
              </a:rPr>
              <a:t>RAM</a:t>
            </a:r>
            <a:r>
              <a:rPr lang="zh-CN" altLang="en-US" sz="2400" dirty="0">
                <a:latin typeface="隶书" pitchFamily="49" charset="-122"/>
                <a:ea typeface="隶书" pitchFamily="49" charset="-122"/>
              </a:rPr>
              <a:t>在联机操作中可读可改写的特性，又具有非易失性存储器</a:t>
            </a:r>
            <a:r>
              <a:rPr lang="en-US" altLang="zh-CN" sz="2400" dirty="0">
                <a:latin typeface="隶书" pitchFamily="49" charset="-122"/>
                <a:ea typeface="隶书" pitchFamily="49" charset="-122"/>
              </a:rPr>
              <a:t>ROM</a:t>
            </a:r>
            <a:r>
              <a:rPr lang="zh-CN" altLang="en-US" sz="2400" dirty="0">
                <a:latin typeface="隶书" pitchFamily="49" charset="-122"/>
                <a:ea typeface="隶书" pitchFamily="49" charset="-122"/>
              </a:rPr>
              <a:t>在掉电后仍能保持所存储数据的优点。写入的数据在常温下至少可以保存十年，一般其擦除</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写入周期寿命为</a:t>
            </a:r>
            <a:r>
              <a:rPr lang="en-US" altLang="zh-CN" sz="2400" dirty="0">
                <a:latin typeface="隶书" pitchFamily="49" charset="-122"/>
                <a:ea typeface="隶书" pitchFamily="49" charset="-122"/>
              </a:rPr>
              <a:t>1</a:t>
            </a:r>
            <a:r>
              <a:rPr lang="zh-CN" altLang="en-US" sz="2400" dirty="0">
                <a:latin typeface="隶书" pitchFamily="49" charset="-122"/>
                <a:ea typeface="隶书" pitchFamily="49" charset="-122"/>
              </a:rPr>
              <a:t>万次，近期推出的芯片己可达到</a:t>
            </a:r>
            <a:r>
              <a:rPr lang="en-US" altLang="zh-CN" sz="2400" dirty="0">
                <a:latin typeface="隶书" pitchFamily="49" charset="-122"/>
                <a:ea typeface="隶书" pitchFamily="49" charset="-122"/>
              </a:rPr>
              <a:t>10</a:t>
            </a:r>
            <a:r>
              <a:rPr lang="zh-CN" altLang="en-US" sz="2400" dirty="0">
                <a:latin typeface="隶书" pitchFamily="49" charset="-122"/>
                <a:ea typeface="隶书" pitchFamily="49" charset="-122"/>
              </a:rPr>
              <a:t>万次。</a:t>
            </a:r>
          </a:p>
          <a:p>
            <a:pPr>
              <a:lnSpc>
                <a:spcPct val="85000"/>
              </a:lnSpc>
            </a:pPr>
            <a:r>
              <a:rPr lang="zh-CN" altLang="en-US" sz="2400" dirty="0">
                <a:latin typeface="隶书" pitchFamily="49" charset="-122"/>
                <a:ea typeface="隶书" pitchFamily="49" charset="-122"/>
              </a:rPr>
              <a:t>    早期的</a:t>
            </a:r>
            <a:r>
              <a:rPr lang="en-US" altLang="zh-CN" sz="2400" dirty="0">
                <a:latin typeface="隶书" pitchFamily="49" charset="-122"/>
                <a:ea typeface="隶书" pitchFamily="49" charset="-122"/>
              </a:rPr>
              <a:t>E</a:t>
            </a:r>
            <a:r>
              <a:rPr lang="en-US" altLang="zh-CN" sz="2400" baseline="30000" dirty="0">
                <a:latin typeface="隶书" pitchFamily="49" charset="-122"/>
                <a:ea typeface="隶书" pitchFamily="49" charset="-122"/>
              </a:rPr>
              <a:t>2</a:t>
            </a:r>
            <a:r>
              <a:rPr lang="en-US" altLang="zh-CN" sz="2400" dirty="0">
                <a:latin typeface="隶书" pitchFamily="49" charset="-122"/>
                <a:ea typeface="隶书" pitchFamily="49" charset="-122"/>
              </a:rPr>
              <a:t>PROM</a:t>
            </a:r>
            <a:r>
              <a:rPr lang="zh-CN" altLang="en-US" sz="2400" dirty="0">
                <a:latin typeface="隶书" pitchFamily="49" charset="-122"/>
                <a:ea typeface="隶书" pitchFamily="49" charset="-122"/>
              </a:rPr>
              <a:t>芯片如</a:t>
            </a:r>
            <a:r>
              <a:rPr lang="en-US" altLang="zh-CN" sz="2400" dirty="0">
                <a:latin typeface="隶书" pitchFamily="49" charset="-122"/>
                <a:ea typeface="隶书" pitchFamily="49" charset="-122"/>
              </a:rPr>
              <a:t>2815</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2816</a:t>
            </a:r>
            <a:r>
              <a:rPr lang="zh-CN" altLang="en-US" sz="2400" dirty="0">
                <a:latin typeface="隶书" pitchFamily="49" charset="-122"/>
                <a:ea typeface="隶书" pitchFamily="49" charset="-122"/>
              </a:rPr>
              <a:t>等在写入信息时都要求外加高压</a:t>
            </a:r>
            <a:r>
              <a:rPr lang="en-US" altLang="zh-CN" sz="2400" dirty="0">
                <a:latin typeface="隶书" pitchFamily="49" charset="-122"/>
                <a:ea typeface="隶书" pitchFamily="49" charset="-122"/>
              </a:rPr>
              <a:t>(21V)</a:t>
            </a:r>
            <a:r>
              <a:rPr lang="zh-CN" altLang="en-US" sz="2400" dirty="0">
                <a:latin typeface="隶书" pitchFamily="49" charset="-122"/>
                <a:ea typeface="隶书" pitchFamily="49" charset="-122"/>
              </a:rPr>
              <a:t>做为编程电压，而且需要逐一将指定字节写入，故写入时间较长。后来厂家在工艺和设计上都做了</a:t>
            </a:r>
            <a:r>
              <a:rPr lang="zh-CN" altLang="en-US" sz="2400" dirty="0" smtClean="0">
                <a:latin typeface="隶书" pitchFamily="49" charset="-122"/>
                <a:ea typeface="隶书" pitchFamily="49" charset="-122"/>
              </a:rPr>
              <a:t>技术改进</a:t>
            </a:r>
            <a:r>
              <a:rPr lang="zh-CN" altLang="en-US" sz="2400" dirty="0">
                <a:latin typeface="隶书" pitchFamily="49" charset="-122"/>
                <a:ea typeface="隶书" pitchFamily="49" charset="-122"/>
              </a:rPr>
              <a:t>，例如在</a:t>
            </a:r>
            <a:r>
              <a:rPr lang="en-US" altLang="zh-CN" sz="2400" dirty="0">
                <a:latin typeface="隶书" pitchFamily="49" charset="-122"/>
                <a:ea typeface="隶书" pitchFamily="49" charset="-122"/>
              </a:rPr>
              <a:t>2817</a:t>
            </a:r>
            <a:r>
              <a:rPr lang="zh-CN" altLang="en-US" sz="2400" dirty="0">
                <a:latin typeface="隶书" pitchFamily="49" charset="-122"/>
                <a:ea typeface="隶书" pitchFamily="49" charset="-122"/>
              </a:rPr>
              <a:t>中片内集成了早期在系统中配用</a:t>
            </a:r>
            <a:r>
              <a:rPr lang="en-US" altLang="zh-CN" sz="2400" dirty="0">
                <a:latin typeface="隶书" pitchFamily="49" charset="-122"/>
                <a:ea typeface="隶书" pitchFamily="49" charset="-122"/>
              </a:rPr>
              <a:t>E</a:t>
            </a:r>
            <a:r>
              <a:rPr lang="en-US" altLang="zh-CN" sz="2400" baseline="30000" dirty="0">
                <a:latin typeface="隶书" pitchFamily="49" charset="-122"/>
                <a:ea typeface="隶书" pitchFamily="49" charset="-122"/>
              </a:rPr>
              <a:t>2</a:t>
            </a:r>
            <a:r>
              <a:rPr lang="en-US" altLang="zh-CN" sz="2400" dirty="0">
                <a:latin typeface="隶书" pitchFamily="49" charset="-122"/>
                <a:ea typeface="隶书" pitchFamily="49" charset="-122"/>
              </a:rPr>
              <a:t>PROM</a:t>
            </a:r>
            <a:r>
              <a:rPr lang="zh-CN" altLang="en-US" sz="2400" dirty="0">
                <a:latin typeface="隶书" pitchFamily="49" charset="-122"/>
                <a:ea typeface="隶书" pitchFamily="49" charset="-122"/>
              </a:rPr>
              <a:t>所需要的所有外围电路：数据锁存缓冲器和地址锁存器、擦除和写入操作脉冲定时、</a:t>
            </a:r>
            <a:r>
              <a:rPr lang="en-US" altLang="zh-CN" sz="2400" dirty="0" err="1">
                <a:latin typeface="隶书" pitchFamily="49" charset="-122"/>
                <a:ea typeface="隶书" pitchFamily="49" charset="-122"/>
              </a:rPr>
              <a:t>Vpp</a:t>
            </a:r>
            <a:r>
              <a:rPr lang="zh-CN" altLang="en-US" sz="2400" dirty="0">
                <a:latin typeface="隶书" pitchFamily="49" charset="-122"/>
                <a:ea typeface="隶书" pitchFamily="49" charset="-122"/>
              </a:rPr>
              <a:t>编程电压形成等。以后在新一代</a:t>
            </a:r>
            <a:r>
              <a:rPr lang="en-US" altLang="zh-CN" sz="2400" dirty="0">
                <a:latin typeface="隶书" pitchFamily="49" charset="-122"/>
                <a:ea typeface="隶书" pitchFamily="49" charset="-122"/>
              </a:rPr>
              <a:t>2817A</a:t>
            </a:r>
            <a:r>
              <a:rPr lang="zh-CN" altLang="en-US" sz="2400" dirty="0">
                <a:latin typeface="隶书" pitchFamily="49" charset="-122"/>
                <a:ea typeface="隶书" pitchFamily="49" charset="-122"/>
              </a:rPr>
              <a:t>芯片上又</a:t>
            </a:r>
          </a:p>
          <a:p>
            <a:pPr>
              <a:lnSpc>
                <a:spcPct val="85000"/>
              </a:lnSpc>
            </a:pPr>
            <a:r>
              <a:rPr lang="zh-CN" altLang="en-US" sz="2400" dirty="0">
                <a:latin typeface="隶书" pitchFamily="49" charset="-122"/>
                <a:ea typeface="隶书" pitchFamily="49" charset="-122"/>
              </a:rPr>
              <a:t>加上</a:t>
            </a:r>
            <a:r>
              <a:rPr lang="en-US" altLang="zh-CN" sz="2400" dirty="0">
                <a:latin typeface="隶书" pitchFamily="49" charset="-122"/>
                <a:ea typeface="隶书" pitchFamily="49" charset="-122"/>
              </a:rPr>
              <a:t>5V</a:t>
            </a:r>
            <a:r>
              <a:rPr lang="zh-CN" altLang="en-US" sz="2400" dirty="0">
                <a:latin typeface="隶书" pitchFamily="49" charset="-122"/>
                <a:ea typeface="隶书" pitchFamily="49" charset="-122"/>
              </a:rPr>
              <a:t>到</a:t>
            </a:r>
            <a:r>
              <a:rPr lang="en-US" altLang="zh-CN" sz="2400" dirty="0">
                <a:latin typeface="隶书" pitchFamily="49" charset="-122"/>
                <a:ea typeface="隶书" pitchFamily="49" charset="-122"/>
              </a:rPr>
              <a:t>21V DC-DC</a:t>
            </a:r>
            <a:r>
              <a:rPr lang="zh-CN" altLang="en-US" sz="2400" dirty="0">
                <a:latin typeface="隶书" pitchFamily="49" charset="-122"/>
                <a:ea typeface="隶书" pitchFamily="49" charset="-122"/>
              </a:rPr>
              <a:t>变换器、电源上电和掉电数据保护电路等。</a:t>
            </a:r>
          </a:p>
          <a:p>
            <a:pPr>
              <a:lnSpc>
                <a:spcPct val="85000"/>
              </a:lnSpc>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E</a:t>
            </a:r>
            <a:r>
              <a:rPr lang="en-US" altLang="zh-CN" sz="2400" baseline="30000" dirty="0">
                <a:latin typeface="隶书" pitchFamily="49" charset="-122"/>
                <a:ea typeface="隶书" pitchFamily="49" charset="-122"/>
              </a:rPr>
              <a:t>2</a:t>
            </a:r>
            <a:r>
              <a:rPr lang="en-US" altLang="zh-CN" sz="2400" dirty="0">
                <a:latin typeface="隶书" pitchFamily="49" charset="-122"/>
                <a:ea typeface="隶书" pitchFamily="49" charset="-122"/>
              </a:rPr>
              <a:t>PROM</a:t>
            </a:r>
            <a:r>
              <a:rPr lang="zh-CN" altLang="en-US" sz="2400" dirty="0">
                <a:latin typeface="隶书" pitchFamily="49" charset="-122"/>
                <a:ea typeface="隶书" pitchFamily="49" charset="-122"/>
              </a:rPr>
              <a:t>芯片有两类接口：并行</a:t>
            </a:r>
            <a:r>
              <a:rPr lang="en-US" altLang="zh-CN" sz="2400" dirty="0">
                <a:latin typeface="隶书" pitchFamily="49" charset="-122"/>
                <a:ea typeface="隶书" pitchFamily="49" charset="-122"/>
              </a:rPr>
              <a:t>E</a:t>
            </a:r>
            <a:r>
              <a:rPr lang="en-US" altLang="zh-CN" sz="2400" baseline="30000" dirty="0">
                <a:latin typeface="隶书" pitchFamily="49" charset="-122"/>
                <a:ea typeface="隶书" pitchFamily="49" charset="-122"/>
              </a:rPr>
              <a:t>2</a:t>
            </a:r>
            <a:r>
              <a:rPr lang="en-US" altLang="zh-CN" sz="2400" dirty="0">
                <a:latin typeface="隶书" pitchFamily="49" charset="-122"/>
                <a:ea typeface="隶书" pitchFamily="49" charset="-122"/>
              </a:rPr>
              <a:t>PROM</a:t>
            </a:r>
            <a:r>
              <a:rPr lang="zh-CN" altLang="en-US" sz="2400" dirty="0">
                <a:latin typeface="隶书" pitchFamily="49" charset="-122"/>
                <a:ea typeface="隶书" pitchFamily="49" charset="-122"/>
              </a:rPr>
              <a:t>芯片</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如：</a:t>
            </a:r>
            <a:r>
              <a:rPr lang="en-US" altLang="zh-CN" sz="2400" dirty="0">
                <a:latin typeface="隶书" pitchFamily="49" charset="-122"/>
                <a:ea typeface="隶书" pitchFamily="49" charset="-122"/>
              </a:rPr>
              <a:t>28C16</a:t>
            </a:r>
            <a:r>
              <a:rPr lang="zh-CN" altLang="en-US" sz="2400" dirty="0">
                <a:latin typeface="隶书" pitchFamily="49" charset="-122"/>
                <a:ea typeface="隶书" pitchFamily="49" charset="-122"/>
              </a:rPr>
              <a:t>等</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和串行</a:t>
            </a:r>
            <a:r>
              <a:rPr lang="en-US" altLang="zh-CN" sz="2400" dirty="0">
                <a:latin typeface="隶书" pitchFamily="49" charset="-122"/>
                <a:ea typeface="隶书" pitchFamily="49" charset="-122"/>
              </a:rPr>
              <a:t>E2PROM</a:t>
            </a:r>
            <a:r>
              <a:rPr lang="zh-CN" altLang="en-US" sz="2400" dirty="0">
                <a:latin typeface="隶书" pitchFamily="49" charset="-122"/>
                <a:ea typeface="隶书" pitchFamily="49" charset="-122"/>
              </a:rPr>
              <a:t>芯片</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如：</a:t>
            </a:r>
            <a:r>
              <a:rPr lang="en-US" altLang="zh-CN" sz="2400" dirty="0">
                <a:latin typeface="隶书" pitchFamily="49" charset="-122"/>
                <a:ea typeface="隶书" pitchFamily="49" charset="-122"/>
              </a:rPr>
              <a:t>24Cxx)</a:t>
            </a:r>
            <a:r>
              <a:rPr lang="zh-CN" altLang="en-US" sz="2400" dirty="0">
                <a:latin typeface="隶书" pitchFamily="49" charset="-122"/>
                <a:ea typeface="隶书" pitchFamily="49" charset="-122"/>
              </a:rPr>
              <a:t>。并行芯片一般相对引脚多、容量大、速度快、功耗大、价格高，但读写方法简单。串行芯片的特点是体积小、引脚少、功耗低、价格便宜，使用中占用系统的信号线少，但相对工作速度慢，读写方法复杂。</a:t>
            </a:r>
          </a:p>
          <a:p>
            <a:pPr>
              <a:lnSpc>
                <a:spcPct val="85000"/>
              </a:lnSpc>
            </a:pPr>
            <a:r>
              <a:rPr lang="zh-CN" altLang="en-US" sz="2400" dirty="0">
                <a:latin typeface="隶书" pitchFamily="49" charset="-122"/>
                <a:ea typeface="隶书" pitchFamily="49" charset="-122"/>
              </a:rPr>
              <a:t>    下面介绍两款典型芯片。</a:t>
            </a:r>
          </a:p>
        </p:txBody>
      </p:sp>
      <p:sp>
        <p:nvSpPr>
          <p:cNvPr id="253955" name="Rectangle 3"/>
          <p:cNvSpPr>
            <a:spLocks noChangeArrowheads="1"/>
          </p:cNvSpPr>
          <p:nvPr/>
        </p:nvSpPr>
        <p:spPr bwMode="auto">
          <a:xfrm>
            <a:off x="336550" y="115888"/>
            <a:ext cx="4427538" cy="403225"/>
          </a:xfrm>
          <a:prstGeom prst="rect">
            <a:avLst/>
          </a:prstGeom>
          <a:noFill/>
          <a:ln w="9525">
            <a:noFill/>
            <a:miter lim="800000"/>
            <a:headEnd/>
            <a:tailEnd/>
          </a:ln>
          <a:effectLst/>
        </p:spPr>
        <p:txBody>
          <a:bodyPr wrap="none">
            <a:spAutoFit/>
          </a:bodyPr>
          <a:lstStyle/>
          <a:p>
            <a:pPr>
              <a:lnSpc>
                <a:spcPct val="85000"/>
              </a:lnSpc>
            </a:pPr>
            <a:r>
              <a:rPr lang="zh-CN" altLang="en-US" sz="2400" b="1" u="sng">
                <a:solidFill>
                  <a:srgbClr val="0000FF"/>
                </a:solidFill>
                <a:effectLst>
                  <a:outerShdw blurRad="38100" dist="38100" dir="2700000" algn="tl">
                    <a:srgbClr val="C0C0C0"/>
                  </a:outerShdw>
                </a:effectLst>
                <a:latin typeface="隶书" pitchFamily="49" charset="-122"/>
                <a:ea typeface="隶书" pitchFamily="49" charset="-122"/>
              </a:rPr>
              <a:t>电擦除可编程只读存储器</a:t>
            </a:r>
            <a:r>
              <a:rPr lang="en-US" altLang="zh-CN" sz="2400" b="1" u="sng">
                <a:solidFill>
                  <a:srgbClr val="0000FF"/>
                </a:solidFill>
                <a:effectLst>
                  <a:outerShdw blurRad="38100" dist="38100" dir="2700000" algn="tl">
                    <a:srgbClr val="C0C0C0"/>
                  </a:outerShdw>
                </a:effectLst>
                <a:latin typeface="隶书" pitchFamily="49" charset="-122"/>
                <a:ea typeface="隶书" pitchFamily="49" charset="-122"/>
              </a:rPr>
              <a:t>E</a:t>
            </a:r>
            <a:r>
              <a:rPr lang="en-US" altLang="zh-CN" sz="2400" b="1" u="sng" baseline="30000">
                <a:solidFill>
                  <a:srgbClr val="0000FF"/>
                </a:solidFill>
                <a:effectLst>
                  <a:outerShdw blurRad="38100" dist="38100" dir="2700000" algn="tl">
                    <a:srgbClr val="C0C0C0"/>
                  </a:outerShdw>
                </a:effectLst>
                <a:latin typeface="隶书" pitchFamily="49" charset="-122"/>
                <a:ea typeface="隶书" pitchFamily="49" charset="-122"/>
              </a:rPr>
              <a:t>2</a:t>
            </a:r>
            <a:r>
              <a:rPr lang="en-US" altLang="zh-CN" sz="2400" b="1" u="sng">
                <a:solidFill>
                  <a:srgbClr val="0000FF"/>
                </a:solidFill>
                <a:effectLst>
                  <a:outerShdw blurRad="38100" dist="38100" dir="2700000" algn="tl">
                    <a:srgbClr val="C0C0C0"/>
                  </a:outerShdw>
                </a:effectLst>
                <a:latin typeface="隶书" pitchFamily="49" charset="-122"/>
                <a:ea typeface="隶书" pitchFamily="49" charset="-122"/>
              </a:rPr>
              <a:t>PROM</a:t>
            </a:r>
          </a:p>
        </p:txBody>
      </p:sp>
    </p:spTree>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930" name="Picture 2"/>
          <p:cNvPicPr>
            <a:picLocks noChangeAspect="1" noChangeArrowheads="1"/>
          </p:cNvPicPr>
          <p:nvPr/>
        </p:nvPicPr>
        <p:blipFill>
          <a:blip r:embed="rId2">
            <a:clrChange>
              <a:clrFrom>
                <a:srgbClr val="EEEEEE"/>
              </a:clrFrom>
              <a:clrTo>
                <a:srgbClr val="EEEEEE">
                  <a:alpha val="0"/>
                </a:srgbClr>
              </a:clrTo>
            </a:clrChange>
          </a:blip>
          <a:srcRect/>
          <a:stretch>
            <a:fillRect/>
          </a:stretch>
        </p:blipFill>
        <p:spPr bwMode="auto">
          <a:xfrm>
            <a:off x="5786447" y="1441655"/>
            <a:ext cx="2533650" cy="3600450"/>
          </a:xfrm>
          <a:prstGeom prst="rect">
            <a:avLst/>
          </a:prstGeom>
          <a:noFill/>
        </p:spPr>
      </p:pic>
      <p:sp>
        <p:nvSpPr>
          <p:cNvPr id="252931" name="Rectangle 3"/>
          <p:cNvSpPr>
            <a:spLocks noChangeArrowheads="1"/>
          </p:cNvSpPr>
          <p:nvPr/>
        </p:nvSpPr>
        <p:spPr bwMode="auto">
          <a:xfrm>
            <a:off x="468313" y="709017"/>
            <a:ext cx="4824412" cy="4448175"/>
          </a:xfrm>
          <a:prstGeom prst="rect">
            <a:avLst/>
          </a:prstGeom>
          <a:noFill/>
          <a:ln w="9525">
            <a:noFill/>
            <a:miter lim="800000"/>
            <a:headEnd/>
            <a:tailEnd/>
          </a:ln>
          <a:effectLst/>
        </p:spPr>
        <p:txBody>
          <a:bodyPr>
            <a:spAutoFit/>
          </a:bodyPr>
          <a:lstStyle/>
          <a:p>
            <a:pPr>
              <a:lnSpc>
                <a:spcPct val="85000"/>
              </a:lnSpc>
            </a:pPr>
            <a:r>
              <a:rPr lang="en-US" altLang="zh-CN" sz="2400" dirty="0">
                <a:latin typeface="隶书" pitchFamily="49" charset="-122"/>
                <a:ea typeface="隶书" pitchFamily="49" charset="-122"/>
              </a:rPr>
              <a:t>    AT28C64</a:t>
            </a:r>
            <a:r>
              <a:rPr lang="zh-CN" altLang="en-US" sz="2400" dirty="0">
                <a:latin typeface="隶书" pitchFamily="49" charset="-122"/>
                <a:ea typeface="隶书" pitchFamily="49" charset="-122"/>
              </a:rPr>
              <a:t>是一种采用</a:t>
            </a:r>
            <a:r>
              <a:rPr lang="en-US" altLang="zh-CN" sz="2400" dirty="0">
                <a:latin typeface="隶书" pitchFamily="49" charset="-122"/>
                <a:ea typeface="隶书" pitchFamily="49" charset="-122"/>
              </a:rPr>
              <a:t>CMOS</a:t>
            </a:r>
            <a:r>
              <a:rPr lang="zh-CN" altLang="en-US" sz="2400" dirty="0">
                <a:latin typeface="隶书" pitchFamily="49" charset="-122"/>
                <a:ea typeface="隶书" pitchFamily="49" charset="-122"/>
              </a:rPr>
              <a:t>工艺制成的</a:t>
            </a:r>
            <a:r>
              <a:rPr lang="en-US" altLang="zh-CN" sz="2400" dirty="0">
                <a:latin typeface="隶书" pitchFamily="49" charset="-122"/>
                <a:ea typeface="隶书" pitchFamily="49" charset="-122"/>
              </a:rPr>
              <a:t>8K*8bit 28</a:t>
            </a:r>
            <a:r>
              <a:rPr lang="zh-CN" altLang="en-US" sz="2400" dirty="0">
                <a:latin typeface="隶书" pitchFamily="49" charset="-122"/>
                <a:ea typeface="隶书" pitchFamily="49" charset="-122"/>
              </a:rPr>
              <a:t>引脚</a:t>
            </a:r>
            <a:r>
              <a:rPr lang="en-US" altLang="zh-CN" sz="2400" dirty="0">
                <a:latin typeface="隶书" pitchFamily="49" charset="-122"/>
                <a:ea typeface="隶书" pitchFamily="49" charset="-122"/>
              </a:rPr>
              <a:t>DIP</a:t>
            </a:r>
            <a:r>
              <a:rPr lang="zh-CN" altLang="en-US" sz="2400" dirty="0">
                <a:latin typeface="隶书" pitchFamily="49" charset="-122"/>
                <a:ea typeface="隶书" pitchFamily="49" charset="-122"/>
              </a:rPr>
              <a:t>封装的电可擦除可编程只读存储器。</a:t>
            </a:r>
            <a:r>
              <a:rPr lang="en-US" altLang="zh-CN" sz="2400" dirty="0">
                <a:latin typeface="隶书" pitchFamily="49" charset="-122"/>
                <a:ea typeface="隶书" pitchFamily="49" charset="-122"/>
              </a:rPr>
              <a:t>+5V</a:t>
            </a:r>
            <a:r>
              <a:rPr lang="zh-CN" altLang="en-US" sz="2400" dirty="0">
                <a:latin typeface="隶书" pitchFamily="49" charset="-122"/>
                <a:ea typeface="隶书" pitchFamily="49" charset="-122"/>
              </a:rPr>
              <a:t>单电源供电，其读写操作像</a:t>
            </a:r>
            <a:r>
              <a:rPr lang="en-US" altLang="zh-CN" sz="2400" dirty="0">
                <a:latin typeface="隶书" pitchFamily="49" charset="-122"/>
                <a:ea typeface="隶书" pitchFamily="49" charset="-122"/>
              </a:rPr>
              <a:t>RAM</a:t>
            </a:r>
            <a:r>
              <a:rPr lang="zh-CN" altLang="en-US" sz="2400" dirty="0">
                <a:latin typeface="隶书" pitchFamily="49" charset="-122"/>
                <a:ea typeface="隶书" pitchFamily="49" charset="-122"/>
              </a:rPr>
              <a:t>样不需要加任何元器件，读出时间为</a:t>
            </a:r>
            <a:r>
              <a:rPr lang="en-US" altLang="zh-CN" sz="2400" dirty="0">
                <a:latin typeface="隶书" pitchFamily="49" charset="-122"/>
                <a:ea typeface="隶书" pitchFamily="49" charset="-122"/>
              </a:rPr>
              <a:t>45</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450ns</a:t>
            </a:r>
            <a:r>
              <a:rPr lang="zh-CN" altLang="en-US" sz="2400" dirty="0">
                <a:latin typeface="隶书" pitchFamily="49" charset="-122"/>
                <a:ea typeface="隶书" pitchFamily="49" charset="-122"/>
              </a:rPr>
              <a:t>，一个字节的擦除和写入时间为</a:t>
            </a:r>
            <a:r>
              <a:rPr lang="en-US" altLang="zh-CN" sz="2400" dirty="0">
                <a:latin typeface="隶书" pitchFamily="49" charset="-122"/>
                <a:ea typeface="隶书" pitchFamily="49" charset="-122"/>
              </a:rPr>
              <a:t>200us</a:t>
            </a:r>
            <a:r>
              <a:rPr lang="zh-CN" altLang="en-US" sz="2400" dirty="0">
                <a:latin typeface="隶书" pitchFamily="49" charset="-122"/>
                <a:ea typeface="隶书" pitchFamily="49" charset="-122"/>
              </a:rPr>
              <a:t>或</a:t>
            </a:r>
            <a:r>
              <a:rPr lang="en-US" altLang="zh-CN" sz="2400" dirty="0">
                <a:latin typeface="隶书" pitchFamily="49" charset="-122"/>
                <a:ea typeface="隶书" pitchFamily="49" charset="-122"/>
              </a:rPr>
              <a:t>1ms</a:t>
            </a:r>
            <a:r>
              <a:rPr lang="zh-CN" altLang="en-US" sz="2400" dirty="0">
                <a:latin typeface="隶书" pitchFamily="49" charset="-122"/>
                <a:ea typeface="隶书" pitchFamily="49" charset="-122"/>
              </a:rPr>
              <a:t>，维持电流为</a:t>
            </a:r>
            <a:r>
              <a:rPr lang="en-US" altLang="zh-CN" sz="2400" dirty="0">
                <a:latin typeface="隶书" pitchFamily="49" charset="-122"/>
                <a:ea typeface="隶书" pitchFamily="49" charset="-122"/>
              </a:rPr>
              <a:t>60mA</a:t>
            </a:r>
            <a:r>
              <a:rPr lang="zh-CN" altLang="en-US" sz="2400" dirty="0">
                <a:latin typeface="隶书" pitchFamily="49" charset="-122"/>
                <a:ea typeface="隶书" pitchFamily="49" charset="-122"/>
              </a:rPr>
              <a:t>。</a:t>
            </a:r>
          </a:p>
          <a:p>
            <a:pPr>
              <a:lnSpc>
                <a:spcPct val="85000"/>
              </a:lnSpc>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AT28C64</a:t>
            </a:r>
            <a:r>
              <a:rPr lang="zh-CN" altLang="en-US" sz="2400" dirty="0">
                <a:latin typeface="隶书" pitchFamily="49" charset="-122"/>
                <a:ea typeface="隶书" pitchFamily="49" charset="-122"/>
              </a:rPr>
              <a:t>的引脚定义如图：</a:t>
            </a:r>
            <a:r>
              <a:rPr lang="en-US" altLang="zh-CN" sz="2400" dirty="0">
                <a:latin typeface="隶书" pitchFamily="49" charset="-122"/>
                <a:ea typeface="隶书" pitchFamily="49" charset="-122"/>
              </a:rPr>
              <a:t>13</a:t>
            </a:r>
            <a:r>
              <a:rPr lang="zh-CN" altLang="en-US" sz="2400" dirty="0">
                <a:latin typeface="隶书" pitchFamily="49" charset="-122"/>
                <a:ea typeface="隶书" pitchFamily="49" charset="-122"/>
              </a:rPr>
              <a:t>根地址线，</a:t>
            </a:r>
            <a:r>
              <a:rPr lang="en-US" altLang="zh-CN" sz="2400" dirty="0">
                <a:latin typeface="隶书" pitchFamily="49" charset="-122"/>
                <a:ea typeface="隶书" pitchFamily="49" charset="-122"/>
              </a:rPr>
              <a:t>8</a:t>
            </a:r>
            <a:r>
              <a:rPr lang="zh-CN" altLang="en-US" sz="2400" dirty="0">
                <a:latin typeface="隶书" pitchFamily="49" charset="-122"/>
                <a:ea typeface="隶书" pitchFamily="49" charset="-122"/>
              </a:rPr>
              <a:t>根数据线，</a:t>
            </a:r>
            <a:r>
              <a:rPr lang="en-US" altLang="zh-CN" sz="2400" dirty="0">
                <a:latin typeface="隶书" pitchFamily="49" charset="-122"/>
                <a:ea typeface="隶书" pitchFamily="49" charset="-122"/>
              </a:rPr>
              <a:t>OE</a:t>
            </a:r>
            <a:r>
              <a:rPr lang="zh-CN" altLang="en-US" sz="2400" dirty="0">
                <a:latin typeface="隶书" pitchFamily="49" charset="-122"/>
                <a:ea typeface="隶书" pitchFamily="49" charset="-122"/>
              </a:rPr>
              <a:t>为读允许线，</a:t>
            </a:r>
            <a:r>
              <a:rPr lang="en-US" altLang="zh-CN" sz="2400" dirty="0">
                <a:latin typeface="隶书" pitchFamily="49" charset="-122"/>
                <a:ea typeface="隶书" pitchFamily="49" charset="-122"/>
              </a:rPr>
              <a:t>WE</a:t>
            </a:r>
            <a:r>
              <a:rPr lang="zh-CN" altLang="en-US" sz="2400" dirty="0">
                <a:latin typeface="隶书" pitchFamily="49" charset="-122"/>
                <a:ea typeface="隶书" pitchFamily="49" charset="-122"/>
              </a:rPr>
              <a:t>为写允许线，</a:t>
            </a:r>
            <a:r>
              <a:rPr lang="en-US" altLang="zh-CN" sz="2400" dirty="0">
                <a:latin typeface="隶书" pitchFamily="49" charset="-122"/>
                <a:ea typeface="隶书" pitchFamily="49" charset="-122"/>
              </a:rPr>
              <a:t>CE</a:t>
            </a:r>
            <a:r>
              <a:rPr lang="zh-CN" altLang="en-US" sz="2400" dirty="0">
                <a:latin typeface="隶书" pitchFamily="49" charset="-122"/>
                <a:ea typeface="隶书" pitchFamily="49" charset="-122"/>
              </a:rPr>
              <a:t>为片选线，</a:t>
            </a:r>
            <a:r>
              <a:rPr lang="en-US" altLang="zh-CN" sz="2400" dirty="0">
                <a:latin typeface="隶书" pitchFamily="49" charset="-122"/>
                <a:ea typeface="隶书" pitchFamily="49" charset="-122"/>
              </a:rPr>
              <a:t>RDY</a:t>
            </a:r>
            <a:r>
              <a:rPr lang="zh-CN" altLang="en-US" sz="2400" dirty="0">
                <a:latin typeface="隶书" pitchFamily="49" charset="-122"/>
                <a:ea typeface="隶书" pitchFamily="49" charset="-122"/>
              </a:rPr>
              <a:t>为写数据结束线</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低电平时为写数据，持续高电平时为写数据结束</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a:t>
            </a:r>
          </a:p>
        </p:txBody>
      </p:sp>
      <p:sp>
        <p:nvSpPr>
          <p:cNvPr id="252932" name="Line 4"/>
          <p:cNvSpPr>
            <a:spLocks noChangeShapeType="1"/>
          </p:cNvSpPr>
          <p:nvPr/>
        </p:nvSpPr>
        <p:spPr bwMode="auto">
          <a:xfrm>
            <a:off x="3786182" y="3531052"/>
            <a:ext cx="287337" cy="0"/>
          </a:xfrm>
          <a:prstGeom prst="line">
            <a:avLst/>
          </a:prstGeom>
          <a:noFill/>
          <a:ln w="9525">
            <a:solidFill>
              <a:schemeClr val="tx1"/>
            </a:solidFill>
            <a:round/>
            <a:headEnd/>
            <a:tailEnd/>
          </a:ln>
          <a:effectLst/>
        </p:spPr>
        <p:txBody>
          <a:bodyPr/>
          <a:lstStyle/>
          <a:p>
            <a:endParaRPr lang="zh-CN" altLang="en-US"/>
          </a:p>
        </p:txBody>
      </p:sp>
      <p:sp>
        <p:nvSpPr>
          <p:cNvPr id="252933" name="Line 5"/>
          <p:cNvSpPr>
            <a:spLocks noChangeShapeType="1"/>
          </p:cNvSpPr>
          <p:nvPr/>
        </p:nvSpPr>
        <p:spPr bwMode="auto">
          <a:xfrm>
            <a:off x="1500166" y="3861048"/>
            <a:ext cx="287337" cy="0"/>
          </a:xfrm>
          <a:prstGeom prst="line">
            <a:avLst/>
          </a:prstGeom>
          <a:noFill/>
          <a:ln w="9525">
            <a:solidFill>
              <a:schemeClr val="tx1"/>
            </a:solidFill>
            <a:round/>
            <a:headEnd/>
            <a:tailEnd/>
          </a:ln>
          <a:effectLst/>
        </p:spPr>
        <p:txBody>
          <a:bodyPr/>
          <a:lstStyle/>
          <a:p>
            <a:endParaRPr lang="zh-CN" altLang="en-US"/>
          </a:p>
        </p:txBody>
      </p:sp>
      <p:sp>
        <p:nvSpPr>
          <p:cNvPr id="252934" name="Line 6"/>
          <p:cNvSpPr>
            <a:spLocks noChangeShapeType="1"/>
          </p:cNvSpPr>
          <p:nvPr/>
        </p:nvSpPr>
        <p:spPr bwMode="auto">
          <a:xfrm>
            <a:off x="3643306" y="3861048"/>
            <a:ext cx="287338" cy="0"/>
          </a:xfrm>
          <a:prstGeom prst="line">
            <a:avLst/>
          </a:prstGeom>
          <a:noFill/>
          <a:ln w="9525">
            <a:solidFill>
              <a:schemeClr val="tx1"/>
            </a:solidFill>
            <a:round/>
            <a:headEnd/>
            <a:tailEnd/>
          </a:ln>
          <a:effectLst/>
        </p:spPr>
        <p:txBody>
          <a:bodyPr/>
          <a:lstStyle/>
          <a:p>
            <a:endParaRPr lang="zh-CN" altLang="en-US"/>
          </a:p>
        </p:txBody>
      </p:sp>
    </p:spTree>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ChangeArrowheads="1"/>
          </p:cNvSpPr>
          <p:nvPr/>
        </p:nvSpPr>
        <p:spPr bwMode="auto">
          <a:xfrm>
            <a:off x="611560" y="2852936"/>
            <a:ext cx="5545137" cy="3859518"/>
          </a:xfrm>
          <a:prstGeom prst="rect">
            <a:avLst/>
          </a:prstGeom>
          <a:noFill/>
          <a:ln w="9525">
            <a:noFill/>
            <a:miter lim="800000"/>
            <a:headEnd/>
            <a:tailEnd/>
          </a:ln>
          <a:effectLst/>
        </p:spPr>
        <p:txBody>
          <a:bodyPr>
            <a:spAutoFit/>
          </a:bodyPr>
          <a:lstStyle/>
          <a:p>
            <a:pPr>
              <a:lnSpc>
                <a:spcPct val="85000"/>
              </a:lnSpc>
            </a:pPr>
            <a:r>
              <a:rPr lang="zh-CN" altLang="en-US" sz="2400" dirty="0" smtClean="0">
                <a:latin typeface="隶书" pitchFamily="49" charset="-122"/>
                <a:ea typeface="隶书" pitchFamily="49" charset="-122"/>
              </a:rPr>
              <a:t>引脚</a:t>
            </a:r>
            <a:r>
              <a:rPr lang="zh-CN" altLang="en-US" sz="2400" dirty="0">
                <a:latin typeface="隶书" pitchFamily="49" charset="-122"/>
                <a:ea typeface="隶书" pitchFamily="49" charset="-122"/>
              </a:rPr>
              <a:t>说明：</a:t>
            </a:r>
          </a:p>
          <a:p>
            <a:pPr>
              <a:lnSpc>
                <a:spcPct val="85000"/>
              </a:lnSpc>
            </a:pPr>
            <a:r>
              <a:rPr lang="en-US" altLang="zh-CN" sz="2200" dirty="0">
                <a:solidFill>
                  <a:srgbClr val="0000FF"/>
                </a:solidFill>
                <a:effectLst>
                  <a:outerShdw blurRad="38100" dist="38100" dir="2700000" algn="tl">
                    <a:srgbClr val="C0C0C0"/>
                  </a:outerShdw>
                </a:effectLst>
                <a:latin typeface="隶书" pitchFamily="49" charset="-122"/>
                <a:ea typeface="隶书" pitchFamily="49" charset="-122"/>
              </a:rPr>
              <a:t>SCL(Serial Clock)</a:t>
            </a:r>
          </a:p>
          <a:p>
            <a:pPr>
              <a:lnSpc>
                <a:spcPct val="85000"/>
              </a:lnSpc>
            </a:pPr>
            <a:r>
              <a:rPr lang="zh-CN" altLang="en-US" sz="2200" dirty="0">
                <a:latin typeface="隶书" pitchFamily="49" charset="-122"/>
                <a:ea typeface="隶书" pitchFamily="49" charset="-122"/>
              </a:rPr>
              <a:t>串行移位时钟输入。写入时，上升沿有效；读出时，下降沿有效。</a:t>
            </a:r>
          </a:p>
          <a:p>
            <a:pPr>
              <a:lnSpc>
                <a:spcPct val="85000"/>
              </a:lnSpc>
            </a:pPr>
            <a:r>
              <a:rPr lang="en-US" altLang="zh-CN" sz="2200" dirty="0">
                <a:solidFill>
                  <a:srgbClr val="0000FF"/>
                </a:solidFill>
                <a:effectLst>
                  <a:outerShdw blurRad="38100" dist="38100" dir="2700000" algn="tl">
                    <a:srgbClr val="C0C0C0"/>
                  </a:outerShdw>
                </a:effectLst>
                <a:latin typeface="隶书" pitchFamily="49" charset="-122"/>
                <a:ea typeface="隶书" pitchFamily="49" charset="-122"/>
              </a:rPr>
              <a:t>SDA(Serial Data)</a:t>
            </a:r>
          </a:p>
          <a:p>
            <a:pPr>
              <a:lnSpc>
                <a:spcPct val="85000"/>
              </a:lnSpc>
            </a:pPr>
            <a:r>
              <a:rPr lang="zh-CN" altLang="en-US" sz="2200" dirty="0">
                <a:latin typeface="隶书" pitchFamily="49" charset="-122"/>
                <a:ea typeface="隶书" pitchFamily="49" charset="-122"/>
              </a:rPr>
              <a:t>串行数据输入</a:t>
            </a:r>
            <a:r>
              <a:rPr lang="en-US" altLang="zh-CN" sz="2200" dirty="0">
                <a:latin typeface="隶书" pitchFamily="49" charset="-122"/>
                <a:ea typeface="隶书" pitchFamily="49" charset="-122"/>
              </a:rPr>
              <a:t>/</a:t>
            </a:r>
            <a:r>
              <a:rPr lang="zh-CN" altLang="en-US" sz="2200" dirty="0">
                <a:latin typeface="隶书" pitchFamily="49" charset="-122"/>
                <a:ea typeface="隶书" pitchFamily="49" charset="-122"/>
              </a:rPr>
              <a:t>输出线。</a:t>
            </a:r>
          </a:p>
          <a:p>
            <a:pPr>
              <a:lnSpc>
                <a:spcPct val="85000"/>
              </a:lnSpc>
            </a:pPr>
            <a:r>
              <a:rPr lang="en-US" altLang="zh-CN" sz="2200" dirty="0">
                <a:solidFill>
                  <a:srgbClr val="0000FF"/>
                </a:solidFill>
                <a:effectLst>
                  <a:outerShdw blurRad="38100" dist="38100" dir="2700000" algn="tl">
                    <a:srgbClr val="C0C0C0"/>
                  </a:outerShdw>
                </a:effectLst>
                <a:latin typeface="隶书" pitchFamily="49" charset="-122"/>
                <a:ea typeface="隶书" pitchFamily="49" charset="-122"/>
              </a:rPr>
              <a:t>WP(Write Protect)</a:t>
            </a:r>
          </a:p>
          <a:p>
            <a:pPr>
              <a:lnSpc>
                <a:spcPct val="85000"/>
              </a:lnSpc>
            </a:pPr>
            <a:r>
              <a:rPr lang="zh-CN" altLang="en-US" sz="2200" dirty="0">
                <a:latin typeface="隶书" pitchFamily="49" charset="-122"/>
                <a:ea typeface="隶书" pitchFamily="49" charset="-122"/>
              </a:rPr>
              <a:t>硬件写保护引脚。当其为低电平时正常写操作；当其为高电平时，对部分存储区域进行硬件写保护。</a:t>
            </a:r>
          </a:p>
          <a:p>
            <a:pPr>
              <a:lnSpc>
                <a:spcPct val="85000"/>
              </a:lnSpc>
            </a:pPr>
            <a:r>
              <a:rPr lang="en-US" altLang="zh-CN" sz="2200" dirty="0">
                <a:solidFill>
                  <a:srgbClr val="0000FF"/>
                </a:solidFill>
                <a:effectLst>
                  <a:outerShdw blurRad="38100" dist="38100" dir="2700000" algn="tl">
                    <a:srgbClr val="C0C0C0"/>
                  </a:outerShdw>
                </a:effectLst>
                <a:latin typeface="隶书" pitchFamily="49" charset="-122"/>
                <a:ea typeface="隶书" pitchFamily="49" charset="-122"/>
              </a:rPr>
              <a:t>A</a:t>
            </a:r>
            <a:r>
              <a:rPr lang="en-US" altLang="zh-CN" sz="2200" baseline="-25000" dirty="0">
                <a:solidFill>
                  <a:srgbClr val="0000FF"/>
                </a:solidFill>
                <a:effectLst>
                  <a:outerShdw blurRad="38100" dist="38100" dir="2700000" algn="tl">
                    <a:srgbClr val="C0C0C0"/>
                  </a:outerShdw>
                </a:effectLst>
                <a:latin typeface="隶书" pitchFamily="49" charset="-122"/>
                <a:ea typeface="隶书" pitchFamily="49" charset="-122"/>
              </a:rPr>
              <a:t>0</a:t>
            </a:r>
            <a:r>
              <a:rPr lang="en-US" altLang="zh-CN" sz="2200" dirty="0">
                <a:solidFill>
                  <a:srgbClr val="0000FF"/>
                </a:solidFill>
                <a:effectLst>
                  <a:outerShdw blurRad="38100" dist="38100" dir="2700000" algn="tl">
                    <a:srgbClr val="C0C0C0"/>
                  </a:outerShdw>
                </a:effectLst>
                <a:latin typeface="隶书" pitchFamily="49" charset="-122"/>
                <a:ea typeface="隶书" pitchFamily="49" charset="-122"/>
              </a:rPr>
              <a:t>-A</a:t>
            </a:r>
            <a:r>
              <a:rPr lang="en-US" altLang="zh-CN" sz="2200" baseline="-25000" dirty="0">
                <a:solidFill>
                  <a:srgbClr val="0000FF"/>
                </a:solidFill>
                <a:effectLst>
                  <a:outerShdw blurRad="38100" dist="38100" dir="2700000" algn="tl">
                    <a:srgbClr val="C0C0C0"/>
                  </a:outerShdw>
                </a:effectLst>
                <a:latin typeface="隶书" pitchFamily="49" charset="-122"/>
                <a:ea typeface="隶书" pitchFamily="49" charset="-122"/>
              </a:rPr>
              <a:t>2</a:t>
            </a:r>
          </a:p>
          <a:p>
            <a:pPr>
              <a:lnSpc>
                <a:spcPct val="85000"/>
              </a:lnSpc>
            </a:pPr>
            <a:r>
              <a:rPr lang="en-US" altLang="zh-CN" sz="2200" dirty="0">
                <a:latin typeface="隶书" pitchFamily="49" charset="-122"/>
                <a:ea typeface="隶书" pitchFamily="49" charset="-122"/>
              </a:rPr>
              <a:t>3</a:t>
            </a:r>
            <a:r>
              <a:rPr lang="zh-CN" altLang="en-US" sz="2200" dirty="0">
                <a:latin typeface="隶书" pitchFamily="49" charset="-122"/>
                <a:ea typeface="隶书" pitchFamily="49" charset="-122"/>
              </a:rPr>
              <a:t>条地址线。可实现同一串行总线上</a:t>
            </a:r>
          </a:p>
          <a:p>
            <a:pPr>
              <a:lnSpc>
                <a:spcPct val="85000"/>
              </a:lnSpc>
            </a:pPr>
            <a:r>
              <a:rPr lang="zh-CN" altLang="en-US" sz="2200" dirty="0">
                <a:latin typeface="隶书" pitchFamily="49" charset="-122"/>
                <a:ea typeface="隶书" pitchFamily="49" charset="-122"/>
              </a:rPr>
              <a:t>连接</a:t>
            </a:r>
            <a:r>
              <a:rPr lang="en-US" altLang="zh-CN" sz="2200" dirty="0">
                <a:latin typeface="隶书" pitchFamily="49" charset="-122"/>
                <a:ea typeface="隶书" pitchFamily="49" charset="-122"/>
              </a:rPr>
              <a:t>1-8</a:t>
            </a:r>
            <a:r>
              <a:rPr lang="zh-CN" altLang="en-US" sz="2200" dirty="0">
                <a:latin typeface="隶书" pitchFamily="49" charset="-122"/>
                <a:ea typeface="隶书" pitchFamily="49" charset="-122"/>
              </a:rPr>
              <a:t>片。</a:t>
            </a:r>
          </a:p>
        </p:txBody>
      </p:sp>
      <p:pic>
        <p:nvPicPr>
          <p:cNvPr id="251907" name="Picture 3"/>
          <p:cNvPicPr>
            <a:picLocks noChangeAspect="1" noChangeArrowheads="1"/>
          </p:cNvPicPr>
          <p:nvPr/>
        </p:nvPicPr>
        <p:blipFill>
          <a:blip r:embed="rId2">
            <a:clrChange>
              <a:clrFrom>
                <a:srgbClr val="EEEEEE"/>
              </a:clrFrom>
              <a:clrTo>
                <a:srgbClr val="EEEEEE">
                  <a:alpha val="0"/>
                </a:srgbClr>
              </a:clrTo>
            </a:clrChange>
          </a:blip>
          <a:srcRect/>
          <a:stretch>
            <a:fillRect/>
          </a:stretch>
        </p:blipFill>
        <p:spPr bwMode="auto">
          <a:xfrm>
            <a:off x="5551871" y="3320344"/>
            <a:ext cx="3168650" cy="1822450"/>
          </a:xfrm>
          <a:prstGeom prst="rect">
            <a:avLst/>
          </a:prstGeom>
          <a:noFill/>
        </p:spPr>
      </p:pic>
      <p:sp>
        <p:nvSpPr>
          <p:cNvPr id="2" name="矩形 1"/>
          <p:cNvSpPr/>
          <p:nvPr/>
        </p:nvSpPr>
        <p:spPr>
          <a:xfrm>
            <a:off x="611560" y="611331"/>
            <a:ext cx="7560840" cy="2289858"/>
          </a:xfrm>
          <a:prstGeom prst="rect">
            <a:avLst/>
          </a:prstGeom>
        </p:spPr>
        <p:txBody>
          <a:bodyPr wrap="square">
            <a:spAutoFit/>
          </a:bodyPr>
          <a:lstStyle/>
          <a:p>
            <a:pPr>
              <a:lnSpc>
                <a:spcPct val="85000"/>
              </a:lnSpc>
            </a:pPr>
            <a:r>
              <a:rPr lang="en-US" altLang="zh-CN" sz="2400" dirty="0" smtClean="0">
                <a:latin typeface="隶书" pitchFamily="49" charset="-122"/>
                <a:ea typeface="隶书" pitchFamily="49" charset="-122"/>
              </a:rPr>
              <a:t>    24Cxx</a:t>
            </a:r>
            <a:r>
              <a:rPr lang="zh-CN" altLang="en-US" sz="2400" dirty="0">
                <a:latin typeface="隶书" pitchFamily="49" charset="-122"/>
                <a:ea typeface="隶书" pitchFamily="49" charset="-122"/>
              </a:rPr>
              <a:t>系列串行</a:t>
            </a:r>
            <a:r>
              <a:rPr lang="en-US" altLang="zh-CN" sz="2400" dirty="0">
                <a:latin typeface="隶书" pitchFamily="49" charset="-122"/>
                <a:ea typeface="隶书" pitchFamily="49" charset="-122"/>
              </a:rPr>
              <a:t>E</a:t>
            </a:r>
            <a:r>
              <a:rPr lang="en-US" altLang="zh-CN" sz="2400" baseline="30000" dirty="0">
                <a:latin typeface="隶书" pitchFamily="49" charset="-122"/>
                <a:ea typeface="隶书" pitchFamily="49" charset="-122"/>
              </a:rPr>
              <a:t>2</a:t>
            </a:r>
            <a:r>
              <a:rPr lang="en-US" altLang="zh-CN" sz="2400" dirty="0">
                <a:latin typeface="隶书" pitchFamily="49" charset="-122"/>
                <a:ea typeface="隶书" pitchFamily="49" charset="-122"/>
              </a:rPr>
              <a:t>PROM</a:t>
            </a:r>
            <a:r>
              <a:rPr lang="zh-CN" altLang="en-US" sz="2400" dirty="0">
                <a:latin typeface="隶书" pitchFamily="49" charset="-122"/>
                <a:ea typeface="隶书" pitchFamily="49" charset="-122"/>
              </a:rPr>
              <a:t>，由</a:t>
            </a:r>
            <a:r>
              <a:rPr lang="en-US" altLang="zh-CN" sz="2400" dirty="0">
                <a:latin typeface="隶书" pitchFamily="49" charset="-122"/>
                <a:ea typeface="隶书" pitchFamily="49" charset="-122"/>
              </a:rPr>
              <a:t>Atmel</a:t>
            </a:r>
            <a:r>
              <a:rPr lang="zh-CN" altLang="en-US" sz="2400" dirty="0">
                <a:latin typeface="隶书" pitchFamily="49" charset="-122"/>
                <a:ea typeface="隶书" pitchFamily="49" charset="-122"/>
              </a:rPr>
              <a:t>公司生产。采用</a:t>
            </a:r>
            <a:r>
              <a:rPr lang="en-US" altLang="zh-CN" sz="2400" dirty="0">
                <a:latin typeface="隶书" pitchFamily="49" charset="-122"/>
                <a:ea typeface="隶书" pitchFamily="49" charset="-122"/>
              </a:rPr>
              <a:t>CMOS</a:t>
            </a:r>
            <a:r>
              <a:rPr lang="zh-CN" altLang="en-US" sz="2400" dirty="0">
                <a:latin typeface="隶书" pitchFamily="49" charset="-122"/>
                <a:ea typeface="隶书" pitchFamily="49" charset="-122"/>
              </a:rPr>
              <a:t>制造工艺。数据传输采用</a:t>
            </a:r>
            <a:r>
              <a:rPr lang="en-US" altLang="zh-CN" sz="2400" dirty="0">
                <a:latin typeface="隶书" pitchFamily="49" charset="-122"/>
                <a:ea typeface="隶书" pitchFamily="49" charset="-122"/>
              </a:rPr>
              <a:t>I</a:t>
            </a:r>
            <a:r>
              <a:rPr lang="en-US" altLang="zh-CN" sz="2400" baseline="30000" dirty="0">
                <a:latin typeface="隶书" pitchFamily="49" charset="-122"/>
                <a:ea typeface="隶书" pitchFamily="49" charset="-122"/>
              </a:rPr>
              <a:t>2</a:t>
            </a:r>
            <a:r>
              <a:rPr lang="en-US" altLang="zh-CN" sz="2400" dirty="0">
                <a:latin typeface="隶书" pitchFamily="49" charset="-122"/>
                <a:ea typeface="隶书" pitchFamily="49" charset="-122"/>
              </a:rPr>
              <a:t>C</a:t>
            </a:r>
            <a:r>
              <a:rPr lang="zh-CN" altLang="en-US" sz="2400" dirty="0">
                <a:latin typeface="隶书" pitchFamily="49" charset="-122"/>
                <a:ea typeface="隶书" pitchFamily="49" charset="-122"/>
              </a:rPr>
              <a:t>总线，只需要</a:t>
            </a:r>
            <a:r>
              <a:rPr lang="en-US" altLang="zh-CN" sz="2400" dirty="0">
                <a:latin typeface="隶书" pitchFamily="49" charset="-122"/>
                <a:ea typeface="隶书" pitchFamily="49" charset="-122"/>
              </a:rPr>
              <a:t>2</a:t>
            </a:r>
            <a:r>
              <a:rPr lang="zh-CN" altLang="en-US" sz="2400" dirty="0">
                <a:latin typeface="隶书" pitchFamily="49" charset="-122"/>
                <a:ea typeface="隶书" pitchFamily="49" charset="-122"/>
              </a:rPr>
              <a:t>条引脚，故该系列芯片均为</a:t>
            </a:r>
            <a:r>
              <a:rPr lang="en-US" altLang="zh-CN" sz="2400" dirty="0">
                <a:latin typeface="隶书" pitchFamily="49" charset="-122"/>
                <a:ea typeface="隶书" pitchFamily="49" charset="-122"/>
              </a:rPr>
              <a:t>8</a:t>
            </a:r>
            <a:r>
              <a:rPr lang="zh-CN" altLang="en-US" sz="2400" dirty="0">
                <a:latin typeface="隶书" pitchFamily="49" charset="-122"/>
                <a:ea typeface="隶书" pitchFamily="49" charset="-122"/>
              </a:rPr>
              <a:t>脚芯片，且引脚定义和读写时序相同。型号不同容量不同。如：</a:t>
            </a:r>
          </a:p>
          <a:p>
            <a:pPr>
              <a:lnSpc>
                <a:spcPct val="85000"/>
              </a:lnSpc>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24CO1</a:t>
            </a:r>
            <a:r>
              <a:rPr lang="zh-CN" altLang="en-US" sz="2400" dirty="0">
                <a:latin typeface="隶书" pitchFamily="49" charset="-122"/>
                <a:ea typeface="隶书" pitchFamily="49" charset="-122"/>
              </a:rPr>
              <a:t>容量最小，为</a:t>
            </a:r>
            <a:r>
              <a:rPr lang="en-US" altLang="zh-CN" sz="2400" dirty="0">
                <a:latin typeface="隶书" pitchFamily="49" charset="-122"/>
                <a:ea typeface="隶书" pitchFamily="49" charset="-122"/>
              </a:rPr>
              <a:t>1Kb=128 *8bit</a:t>
            </a:r>
            <a:r>
              <a:rPr lang="zh-CN" altLang="en-US" sz="2400" dirty="0">
                <a:latin typeface="隶书" pitchFamily="49" charset="-122"/>
                <a:ea typeface="隶书" pitchFamily="49" charset="-122"/>
              </a:rPr>
              <a:t>。还有</a:t>
            </a:r>
            <a:r>
              <a:rPr lang="en-US" altLang="zh-CN" sz="2400" dirty="0">
                <a:latin typeface="隶书" pitchFamily="49" charset="-122"/>
                <a:ea typeface="隶书" pitchFamily="49" charset="-122"/>
              </a:rPr>
              <a:t>24C02/04/08/16/32/64/ 128/256/512</a:t>
            </a:r>
            <a:r>
              <a:rPr lang="zh-CN" altLang="en-US" sz="2400" dirty="0">
                <a:latin typeface="隶书" pitchFamily="49" charset="-122"/>
                <a:ea typeface="隶书" pitchFamily="49" charset="-122"/>
              </a:rPr>
              <a:t>等。其中</a:t>
            </a:r>
            <a:r>
              <a:rPr lang="en-US" altLang="zh-CN" sz="2400" dirty="0">
                <a:latin typeface="隶书" pitchFamily="49" charset="-122"/>
                <a:ea typeface="隶书" pitchFamily="49" charset="-122"/>
              </a:rPr>
              <a:t>24C512</a:t>
            </a:r>
            <a:r>
              <a:rPr lang="zh-CN" altLang="en-US" sz="2400" dirty="0">
                <a:latin typeface="隶书" pitchFamily="49" charset="-122"/>
                <a:ea typeface="隶书" pitchFamily="49" charset="-122"/>
              </a:rPr>
              <a:t>的存储容量为：</a:t>
            </a:r>
            <a:r>
              <a:rPr lang="en-US" altLang="zh-CN" sz="2400" dirty="0">
                <a:latin typeface="隶书" pitchFamily="49" charset="-122"/>
                <a:ea typeface="隶书" pitchFamily="49" charset="-122"/>
              </a:rPr>
              <a:t>512Kb</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64K*8bit</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64KB</a:t>
            </a:r>
            <a:r>
              <a:rPr lang="zh-CN" altLang="en-US" sz="2400" dirty="0">
                <a:latin typeface="隶书" pitchFamily="49" charset="-122"/>
                <a:ea typeface="隶书" pitchFamily="49" charset="-122"/>
              </a:rPr>
              <a:t>。</a:t>
            </a:r>
            <a:endParaRPr lang="zh-CN" altLang="en-US" sz="2400" dirty="0"/>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ChangeArrowheads="1"/>
          </p:cNvSpPr>
          <p:nvPr/>
        </p:nvSpPr>
        <p:spPr bwMode="auto">
          <a:xfrm>
            <a:off x="539750" y="260004"/>
            <a:ext cx="7772400" cy="720724"/>
          </a:xfrm>
          <a:prstGeom prst="rect">
            <a:avLst/>
          </a:prstGeom>
          <a:noFill/>
          <a:ln w="9525">
            <a:noFill/>
            <a:miter lim="800000"/>
            <a:headEnd/>
            <a:tailEnd/>
          </a:ln>
          <a:effectLst/>
        </p:spPr>
        <p:txBody>
          <a:bodyPr lIns="92075" tIns="46038" rIns="92075" bIns="46038" anchor="ctr"/>
          <a:lstStyle/>
          <a:p>
            <a:r>
              <a:rPr lang="zh-CN" altLang="en-US" sz="3600" dirty="0" smtClean="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微机</a:t>
            </a:r>
            <a:r>
              <a:rPr lang="zh-CN" altLang="en-US" sz="360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中的</a:t>
            </a:r>
            <a:r>
              <a:rPr lang="zh-CN" altLang="en-US" sz="3600" dirty="0" smtClean="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半导体存储器</a:t>
            </a:r>
            <a:endParaRPr lang="en-US" altLang="zh-CN" sz="3600" dirty="0" smtClean="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endParaRPr>
          </a:p>
        </p:txBody>
      </p:sp>
      <p:sp>
        <p:nvSpPr>
          <p:cNvPr id="230404" name="Rectangle 4"/>
          <p:cNvSpPr>
            <a:spLocks noChangeArrowheads="1"/>
          </p:cNvSpPr>
          <p:nvPr/>
        </p:nvSpPr>
        <p:spPr bwMode="auto">
          <a:xfrm>
            <a:off x="468313" y="1756927"/>
            <a:ext cx="8351837" cy="4984441"/>
          </a:xfrm>
          <a:prstGeom prst="rect">
            <a:avLst/>
          </a:prstGeom>
          <a:noFill/>
          <a:ln w="9525">
            <a:noFill/>
            <a:miter lim="800000"/>
            <a:headEnd/>
            <a:tailEnd/>
          </a:ln>
          <a:effectLst/>
        </p:spPr>
        <p:txBody>
          <a:bodyPr>
            <a:spAutoFit/>
          </a:bodyPr>
          <a:lstStyle/>
          <a:p>
            <a:pPr>
              <a:lnSpc>
                <a:spcPct val="85000"/>
              </a:lnSpc>
            </a:pPr>
            <a:r>
              <a:rPr lang="en-US" altLang="zh-CN" sz="2000" dirty="0">
                <a:latin typeface="隶书" pitchFamily="49" charset="-122"/>
                <a:ea typeface="隶书" pitchFamily="49" charset="-122"/>
              </a:rPr>
              <a:t>                </a:t>
            </a:r>
            <a:r>
              <a:rPr lang="zh-CN" altLang="en-US" sz="2200" dirty="0" smtClean="0">
                <a:latin typeface="隶书" pitchFamily="49" charset="-122"/>
                <a:ea typeface="隶书" pitchFamily="49" charset="-122"/>
              </a:rPr>
              <a:t>直接存取</a:t>
            </a:r>
            <a:r>
              <a:rPr lang="zh-CN" altLang="en-US" sz="2200" dirty="0">
                <a:latin typeface="隶书" pitchFamily="49" charset="-122"/>
                <a:ea typeface="隶书" pitchFamily="49" charset="-122"/>
              </a:rPr>
              <a:t>存储器</a:t>
            </a:r>
            <a:r>
              <a:rPr lang="en-US" altLang="zh-CN" sz="2200" dirty="0">
                <a:latin typeface="隶书" pitchFamily="49" charset="-122"/>
                <a:ea typeface="隶书" pitchFamily="49" charset="-122"/>
              </a:rPr>
              <a:t>DAM (Direct Access Memory)</a:t>
            </a:r>
          </a:p>
          <a:p>
            <a:pPr>
              <a:lnSpc>
                <a:spcPct val="85000"/>
              </a:lnSpc>
            </a:pPr>
            <a:r>
              <a:rPr lang="zh-CN" altLang="en-US" sz="2200" dirty="0">
                <a:latin typeface="隶书" pitchFamily="49" charset="-122"/>
                <a:ea typeface="隶书" pitchFamily="49" charset="-122"/>
              </a:rPr>
              <a:t>按照数据存取   顺序存取存储器</a:t>
            </a:r>
            <a:r>
              <a:rPr lang="en-US" altLang="zh-CN" sz="2200" dirty="0">
                <a:latin typeface="隶书" pitchFamily="49" charset="-122"/>
                <a:ea typeface="隶书" pitchFamily="49" charset="-122"/>
              </a:rPr>
              <a:t>SAM (Sequential Access Memory)</a:t>
            </a:r>
          </a:p>
          <a:p>
            <a:pPr>
              <a:lnSpc>
                <a:spcPct val="85000"/>
              </a:lnSpc>
            </a:pPr>
            <a:r>
              <a:rPr lang="zh-CN" altLang="en-US" sz="2200" dirty="0">
                <a:latin typeface="隶书" pitchFamily="49" charset="-122"/>
                <a:ea typeface="隶书" pitchFamily="49" charset="-122"/>
              </a:rPr>
              <a:t>方式分类       随机存取存储器</a:t>
            </a:r>
            <a:r>
              <a:rPr lang="en-US" altLang="zh-CN" sz="2200" dirty="0">
                <a:latin typeface="隶书" pitchFamily="49" charset="-122"/>
                <a:ea typeface="隶书" pitchFamily="49" charset="-122"/>
              </a:rPr>
              <a:t>RAM (Random Access Memory)</a:t>
            </a:r>
          </a:p>
          <a:p>
            <a:pPr>
              <a:lnSpc>
                <a:spcPct val="85000"/>
              </a:lnSpc>
            </a:pPr>
            <a:r>
              <a:rPr lang="en-US" altLang="zh-CN" sz="2200" dirty="0">
                <a:latin typeface="隶书" pitchFamily="49" charset="-122"/>
                <a:ea typeface="隶书" pitchFamily="49" charset="-122"/>
              </a:rPr>
              <a:t>               </a:t>
            </a:r>
            <a:r>
              <a:rPr lang="zh-CN" altLang="en-US" sz="2200" dirty="0">
                <a:latin typeface="隶书" pitchFamily="49" charset="-122"/>
                <a:ea typeface="隶书" pitchFamily="49" charset="-122"/>
              </a:rPr>
              <a:t>先进先出存储嚣</a:t>
            </a:r>
            <a:r>
              <a:rPr lang="en-US" altLang="zh-CN" sz="2200" dirty="0">
                <a:latin typeface="隶书" pitchFamily="49" charset="-122"/>
                <a:ea typeface="隶书" pitchFamily="49" charset="-122"/>
              </a:rPr>
              <a:t>FIFO (First In First Out)</a:t>
            </a:r>
          </a:p>
          <a:p>
            <a:pPr>
              <a:lnSpc>
                <a:spcPct val="85000"/>
              </a:lnSpc>
            </a:pPr>
            <a:r>
              <a:rPr lang="en-US" altLang="zh-CN" sz="2200" dirty="0">
                <a:latin typeface="隶书" pitchFamily="49" charset="-122"/>
                <a:ea typeface="隶书" pitchFamily="49" charset="-122"/>
              </a:rPr>
              <a:t>               </a:t>
            </a:r>
            <a:r>
              <a:rPr lang="zh-CN" altLang="en-US" sz="2200" dirty="0">
                <a:latin typeface="隶书" pitchFamily="49" charset="-122"/>
                <a:ea typeface="隶书" pitchFamily="49" charset="-122"/>
              </a:rPr>
              <a:t>多端口存储器</a:t>
            </a:r>
            <a:r>
              <a:rPr lang="en-US" altLang="zh-CN" sz="2200" dirty="0">
                <a:latin typeface="隶书" pitchFamily="49" charset="-122"/>
                <a:ea typeface="隶书" pitchFamily="49" charset="-122"/>
              </a:rPr>
              <a:t>MPRAM (Multi-Port RAM)</a:t>
            </a:r>
          </a:p>
          <a:p>
            <a:pPr>
              <a:lnSpc>
                <a:spcPct val="85000"/>
              </a:lnSpc>
            </a:pPr>
            <a:r>
              <a:rPr lang="zh-CN" altLang="en-US" sz="2200" dirty="0">
                <a:latin typeface="隶书" pitchFamily="49" charset="-122"/>
                <a:ea typeface="隶书" pitchFamily="49" charset="-122"/>
              </a:rPr>
              <a:t>按照器件原理   双极型</a:t>
            </a:r>
            <a:r>
              <a:rPr lang="en-US" altLang="zh-CN" sz="2200" dirty="0">
                <a:latin typeface="隶书" pitchFamily="49" charset="-122"/>
                <a:ea typeface="隶书" pitchFamily="49" charset="-122"/>
              </a:rPr>
              <a:t>TIL</a:t>
            </a:r>
            <a:r>
              <a:rPr lang="zh-CN" altLang="en-US" sz="2200" dirty="0">
                <a:latin typeface="隶书" pitchFamily="49" charset="-122"/>
                <a:ea typeface="隶书" pitchFamily="49" charset="-122"/>
              </a:rPr>
              <a:t>嚣件的存储器</a:t>
            </a:r>
          </a:p>
          <a:p>
            <a:pPr>
              <a:lnSpc>
                <a:spcPct val="85000"/>
              </a:lnSpc>
            </a:pPr>
            <a:r>
              <a:rPr lang="zh-CN" altLang="en-US" sz="2200" dirty="0">
                <a:latin typeface="隶书" pitchFamily="49" charset="-122"/>
                <a:ea typeface="隶书" pitchFamily="49" charset="-122"/>
              </a:rPr>
              <a:t>分类           单极性</a:t>
            </a:r>
            <a:r>
              <a:rPr lang="en-US" altLang="zh-CN" sz="2200" dirty="0">
                <a:latin typeface="隶书" pitchFamily="49" charset="-122"/>
                <a:ea typeface="隶书" pitchFamily="49" charset="-122"/>
              </a:rPr>
              <a:t>MOS</a:t>
            </a:r>
            <a:r>
              <a:rPr lang="zh-CN" altLang="en-US" sz="2200" dirty="0">
                <a:latin typeface="隶书" pitchFamily="49" charset="-122"/>
                <a:ea typeface="隶书" pitchFamily="49" charset="-122"/>
              </a:rPr>
              <a:t>器件的存储器</a:t>
            </a:r>
          </a:p>
          <a:p>
            <a:pPr>
              <a:lnSpc>
                <a:spcPct val="85000"/>
              </a:lnSpc>
            </a:pPr>
            <a:r>
              <a:rPr lang="zh-CN" altLang="en-US" sz="2200" dirty="0">
                <a:latin typeface="隶书" pitchFamily="49" charset="-122"/>
                <a:ea typeface="隶书" pitchFamily="49" charset="-122"/>
              </a:rPr>
              <a:t>               随机存取存储器</a:t>
            </a:r>
            <a:r>
              <a:rPr lang="en-US" altLang="zh-CN" sz="2200" dirty="0">
                <a:latin typeface="隶书" pitchFamily="49" charset="-122"/>
                <a:ea typeface="隶书" pitchFamily="49" charset="-122"/>
              </a:rPr>
              <a:t>RAM   </a:t>
            </a:r>
            <a:r>
              <a:rPr lang="zh-CN" altLang="en-US" sz="2200" dirty="0">
                <a:latin typeface="隶书" pitchFamily="49" charset="-122"/>
                <a:ea typeface="隶书" pitchFamily="49" charset="-122"/>
              </a:rPr>
              <a:t>静态</a:t>
            </a:r>
            <a:r>
              <a:rPr lang="en-US" altLang="zh-CN" sz="2200" dirty="0">
                <a:latin typeface="隶书" pitchFamily="49" charset="-122"/>
                <a:ea typeface="隶书" pitchFamily="49" charset="-122"/>
              </a:rPr>
              <a:t>RAM</a:t>
            </a:r>
          </a:p>
          <a:p>
            <a:pPr>
              <a:lnSpc>
                <a:spcPct val="85000"/>
              </a:lnSpc>
            </a:pPr>
            <a:r>
              <a:rPr lang="en-US" altLang="zh-CN" sz="2200" dirty="0">
                <a:latin typeface="隶书" pitchFamily="49" charset="-122"/>
                <a:ea typeface="隶书" pitchFamily="49" charset="-122"/>
              </a:rPr>
              <a:t>                                   </a:t>
            </a:r>
            <a:r>
              <a:rPr lang="zh-CN" altLang="en-US" sz="2200" dirty="0">
                <a:latin typeface="隶书" pitchFamily="49" charset="-122"/>
                <a:ea typeface="隶书" pitchFamily="49" charset="-122"/>
              </a:rPr>
              <a:t>动态</a:t>
            </a:r>
            <a:r>
              <a:rPr lang="en-US" altLang="zh-CN" sz="2200" dirty="0">
                <a:latin typeface="隶书" pitchFamily="49" charset="-122"/>
                <a:ea typeface="隶书" pitchFamily="49" charset="-122"/>
              </a:rPr>
              <a:t>RAM</a:t>
            </a:r>
          </a:p>
          <a:p>
            <a:pPr>
              <a:lnSpc>
                <a:spcPct val="85000"/>
              </a:lnSpc>
            </a:pPr>
            <a:r>
              <a:rPr lang="zh-CN" altLang="en-US" sz="2200" dirty="0">
                <a:latin typeface="隶书" pitchFamily="49" charset="-122"/>
                <a:ea typeface="隶书" pitchFamily="49" charset="-122"/>
              </a:rPr>
              <a:t>按照存储原理                       </a:t>
            </a:r>
            <a:r>
              <a:rPr lang="zh-CN" altLang="en-US" sz="2200" dirty="0" smtClean="0">
                <a:latin typeface="隶书" pitchFamily="49" charset="-122"/>
                <a:ea typeface="隶书" pitchFamily="49" charset="-122"/>
              </a:rPr>
              <a:t>掩膜</a:t>
            </a:r>
            <a:r>
              <a:rPr lang="en-US" altLang="zh-CN" sz="2200" dirty="0" smtClean="0">
                <a:latin typeface="隶书" pitchFamily="49" charset="-122"/>
                <a:ea typeface="隶书" pitchFamily="49" charset="-122"/>
              </a:rPr>
              <a:t>ROM</a:t>
            </a:r>
            <a:endParaRPr lang="en-US" altLang="zh-CN" sz="2200" dirty="0">
              <a:latin typeface="隶书" pitchFamily="49" charset="-122"/>
              <a:ea typeface="隶书" pitchFamily="49" charset="-122"/>
            </a:endParaRPr>
          </a:p>
          <a:p>
            <a:pPr>
              <a:lnSpc>
                <a:spcPct val="85000"/>
              </a:lnSpc>
            </a:pPr>
            <a:r>
              <a:rPr lang="zh-CN" altLang="en-US" sz="2200" dirty="0">
                <a:latin typeface="隶书" pitchFamily="49" charset="-122"/>
                <a:ea typeface="隶书" pitchFamily="49" charset="-122"/>
              </a:rPr>
              <a:t>分类                               可编程</a:t>
            </a:r>
            <a:r>
              <a:rPr lang="en-US" altLang="zh-CN" sz="2200" dirty="0">
                <a:latin typeface="隶书" pitchFamily="49" charset="-122"/>
                <a:ea typeface="隶书" pitchFamily="49" charset="-122"/>
              </a:rPr>
              <a:t>ROM(PROM) </a:t>
            </a:r>
          </a:p>
          <a:p>
            <a:pPr>
              <a:lnSpc>
                <a:spcPct val="85000"/>
              </a:lnSpc>
            </a:pPr>
            <a:r>
              <a:rPr lang="en-US" altLang="zh-CN" sz="2200" dirty="0">
                <a:latin typeface="隶书" pitchFamily="49" charset="-122"/>
                <a:ea typeface="隶书" pitchFamily="49" charset="-122"/>
              </a:rPr>
              <a:t>               </a:t>
            </a:r>
            <a:r>
              <a:rPr lang="zh-CN" altLang="en-US" sz="2200" dirty="0">
                <a:latin typeface="隶书" pitchFamily="49" charset="-122"/>
                <a:ea typeface="隶书" pitchFamily="49" charset="-122"/>
              </a:rPr>
              <a:t>只读存储器</a:t>
            </a:r>
            <a:r>
              <a:rPr lang="en-US" altLang="zh-CN" sz="2200" dirty="0">
                <a:latin typeface="隶书" pitchFamily="49" charset="-122"/>
                <a:ea typeface="隶书" pitchFamily="49" charset="-122"/>
              </a:rPr>
              <a:t>ROM       </a:t>
            </a:r>
            <a:r>
              <a:rPr lang="zh-CN" altLang="en-US" sz="2200" dirty="0">
                <a:latin typeface="隶书" pitchFamily="49" charset="-122"/>
                <a:ea typeface="隶书" pitchFamily="49" charset="-122"/>
              </a:rPr>
              <a:t>紫外线擦除</a:t>
            </a:r>
            <a:r>
              <a:rPr lang="en-US" altLang="zh-CN" sz="2200" dirty="0">
                <a:latin typeface="隶书" pitchFamily="49" charset="-122"/>
                <a:ea typeface="隶书" pitchFamily="49" charset="-122"/>
              </a:rPr>
              <a:t>ROM(EPROM)</a:t>
            </a:r>
          </a:p>
          <a:p>
            <a:pPr>
              <a:lnSpc>
                <a:spcPct val="85000"/>
              </a:lnSpc>
            </a:pPr>
            <a:r>
              <a:rPr lang="en-US" altLang="zh-CN" sz="2200" dirty="0">
                <a:latin typeface="隶书" pitchFamily="49" charset="-122"/>
                <a:ea typeface="隶书" pitchFamily="49" charset="-122"/>
              </a:rPr>
              <a:t>                                   </a:t>
            </a:r>
            <a:r>
              <a:rPr lang="zh-CN" altLang="en-US" sz="2200" dirty="0">
                <a:latin typeface="隶书" pitchFamily="49" charset="-122"/>
                <a:ea typeface="隶书" pitchFamily="49" charset="-122"/>
              </a:rPr>
              <a:t>电擦除</a:t>
            </a:r>
            <a:r>
              <a:rPr lang="en-US" altLang="zh-CN" sz="2200" dirty="0">
                <a:latin typeface="隶书" pitchFamily="49" charset="-122"/>
                <a:ea typeface="隶书" pitchFamily="49" charset="-122"/>
              </a:rPr>
              <a:t>ROM(E2PROM)</a:t>
            </a:r>
          </a:p>
          <a:p>
            <a:pPr>
              <a:lnSpc>
                <a:spcPct val="85000"/>
              </a:lnSpc>
            </a:pPr>
            <a:r>
              <a:rPr lang="en-US" altLang="zh-CN" sz="2200" dirty="0">
                <a:latin typeface="隶书" pitchFamily="49" charset="-122"/>
                <a:ea typeface="隶书" pitchFamily="49" charset="-122"/>
              </a:rPr>
              <a:t>                                   </a:t>
            </a:r>
            <a:r>
              <a:rPr lang="zh-CN" altLang="en-US" sz="2200" dirty="0">
                <a:latin typeface="隶书" pitchFamily="49" charset="-122"/>
                <a:ea typeface="隶书" pitchFamily="49" charset="-122"/>
              </a:rPr>
              <a:t>闪速存储器</a:t>
            </a:r>
            <a:r>
              <a:rPr lang="en-US" altLang="zh-CN" sz="2200" dirty="0">
                <a:latin typeface="隶书" pitchFamily="49" charset="-122"/>
                <a:ea typeface="隶书" pitchFamily="49" charset="-122"/>
              </a:rPr>
              <a:t>FLASH </a:t>
            </a:r>
          </a:p>
          <a:p>
            <a:pPr>
              <a:lnSpc>
                <a:spcPct val="85000"/>
              </a:lnSpc>
            </a:pPr>
            <a:r>
              <a:rPr lang="zh-CN" altLang="en-US" sz="2200" dirty="0">
                <a:latin typeface="隶书" pitchFamily="49" charset="-122"/>
                <a:ea typeface="隶书" pitchFamily="49" charset="-122"/>
              </a:rPr>
              <a:t>按照数据传输   并行存储器</a:t>
            </a:r>
          </a:p>
          <a:p>
            <a:pPr>
              <a:lnSpc>
                <a:spcPct val="85000"/>
              </a:lnSpc>
            </a:pPr>
            <a:r>
              <a:rPr lang="zh-CN" altLang="en-US" sz="2200" dirty="0">
                <a:latin typeface="隶书" pitchFamily="49" charset="-122"/>
                <a:ea typeface="隶书" pitchFamily="49" charset="-122"/>
              </a:rPr>
              <a:t>方式分类       串行存储器</a:t>
            </a:r>
          </a:p>
          <a:p>
            <a:pPr>
              <a:lnSpc>
                <a:spcPct val="85000"/>
              </a:lnSpc>
            </a:pPr>
            <a:r>
              <a:rPr lang="en-US" altLang="zh-CN" sz="2200" dirty="0">
                <a:latin typeface="Arial"/>
                <a:ea typeface="隶书" pitchFamily="49" charset="-122"/>
              </a:rPr>
              <a:t>……</a:t>
            </a:r>
            <a:endParaRPr lang="en-US" altLang="zh-CN" sz="2200" dirty="0">
              <a:latin typeface="隶书" pitchFamily="49" charset="-122"/>
              <a:ea typeface="隶书" pitchFamily="49" charset="-122"/>
            </a:endParaRPr>
          </a:p>
        </p:txBody>
      </p:sp>
      <p:sp>
        <p:nvSpPr>
          <p:cNvPr id="230405" name="AutoShape 5"/>
          <p:cNvSpPr>
            <a:spLocks/>
          </p:cNvSpPr>
          <p:nvPr/>
        </p:nvSpPr>
        <p:spPr bwMode="auto">
          <a:xfrm>
            <a:off x="2339975" y="1844551"/>
            <a:ext cx="215900" cy="1368425"/>
          </a:xfrm>
          <a:prstGeom prst="leftBrace">
            <a:avLst>
              <a:gd name="adj1" fmla="val 52819"/>
              <a:gd name="adj2" fmla="val 50000"/>
            </a:avLst>
          </a:prstGeom>
          <a:noFill/>
          <a:ln w="9525">
            <a:solidFill>
              <a:schemeClr val="tx1"/>
            </a:solidFill>
            <a:round/>
            <a:headEnd/>
            <a:tailEnd/>
          </a:ln>
          <a:effectLst/>
        </p:spPr>
        <p:txBody>
          <a:bodyPr wrap="none" anchor="ctr"/>
          <a:lstStyle/>
          <a:p>
            <a:endParaRPr lang="zh-CN" altLang="en-US"/>
          </a:p>
        </p:txBody>
      </p:sp>
      <p:sp>
        <p:nvSpPr>
          <p:cNvPr id="230406" name="AutoShape 6"/>
          <p:cNvSpPr>
            <a:spLocks/>
          </p:cNvSpPr>
          <p:nvPr/>
        </p:nvSpPr>
        <p:spPr bwMode="auto">
          <a:xfrm>
            <a:off x="2411412" y="3356670"/>
            <a:ext cx="142875" cy="359668"/>
          </a:xfrm>
          <a:prstGeom prst="leftBrace">
            <a:avLst>
              <a:gd name="adj1" fmla="val 42992"/>
              <a:gd name="adj2" fmla="val 50000"/>
            </a:avLst>
          </a:prstGeom>
          <a:noFill/>
          <a:ln w="9525">
            <a:solidFill>
              <a:schemeClr val="tx1"/>
            </a:solidFill>
            <a:round/>
            <a:headEnd/>
            <a:tailEnd/>
          </a:ln>
          <a:effectLst/>
        </p:spPr>
        <p:txBody>
          <a:bodyPr wrap="none" anchor="ctr"/>
          <a:lstStyle/>
          <a:p>
            <a:endParaRPr lang="zh-CN" altLang="en-US"/>
          </a:p>
        </p:txBody>
      </p:sp>
      <p:sp>
        <p:nvSpPr>
          <p:cNvPr id="230407" name="AutoShape 7"/>
          <p:cNvSpPr>
            <a:spLocks/>
          </p:cNvSpPr>
          <p:nvPr/>
        </p:nvSpPr>
        <p:spPr bwMode="auto">
          <a:xfrm>
            <a:off x="2411413" y="4005114"/>
            <a:ext cx="142875" cy="1008062"/>
          </a:xfrm>
          <a:prstGeom prst="leftBrace">
            <a:avLst>
              <a:gd name="adj1" fmla="val 58796"/>
              <a:gd name="adj2" fmla="val 50000"/>
            </a:avLst>
          </a:prstGeom>
          <a:noFill/>
          <a:ln w="9525">
            <a:solidFill>
              <a:schemeClr val="tx1"/>
            </a:solidFill>
            <a:round/>
            <a:headEnd/>
            <a:tailEnd/>
          </a:ln>
          <a:effectLst/>
        </p:spPr>
        <p:txBody>
          <a:bodyPr wrap="none" anchor="ctr"/>
          <a:lstStyle/>
          <a:p>
            <a:endParaRPr lang="zh-CN" altLang="en-US"/>
          </a:p>
        </p:txBody>
      </p:sp>
      <p:sp>
        <p:nvSpPr>
          <p:cNvPr id="230408" name="AutoShape 8"/>
          <p:cNvSpPr>
            <a:spLocks/>
          </p:cNvSpPr>
          <p:nvPr/>
        </p:nvSpPr>
        <p:spPr bwMode="auto">
          <a:xfrm>
            <a:off x="5148263" y="4580731"/>
            <a:ext cx="144462" cy="1152525"/>
          </a:xfrm>
          <a:prstGeom prst="leftBrace">
            <a:avLst>
              <a:gd name="adj1" fmla="val 66484"/>
              <a:gd name="adj2" fmla="val 50000"/>
            </a:avLst>
          </a:prstGeom>
          <a:noFill/>
          <a:ln w="9525">
            <a:solidFill>
              <a:schemeClr val="tx1"/>
            </a:solidFill>
            <a:round/>
            <a:headEnd/>
            <a:tailEnd/>
          </a:ln>
          <a:effectLst/>
        </p:spPr>
        <p:txBody>
          <a:bodyPr wrap="none" anchor="ctr"/>
          <a:lstStyle/>
          <a:p>
            <a:endParaRPr lang="zh-CN" altLang="en-US"/>
          </a:p>
        </p:txBody>
      </p:sp>
      <p:sp>
        <p:nvSpPr>
          <p:cNvPr id="230409" name="AutoShape 9"/>
          <p:cNvSpPr>
            <a:spLocks/>
          </p:cNvSpPr>
          <p:nvPr/>
        </p:nvSpPr>
        <p:spPr bwMode="auto">
          <a:xfrm>
            <a:off x="5148263" y="3932734"/>
            <a:ext cx="144462" cy="360362"/>
          </a:xfrm>
          <a:prstGeom prst="leftBrace">
            <a:avLst>
              <a:gd name="adj1" fmla="val 20788"/>
              <a:gd name="adj2" fmla="val 50000"/>
            </a:avLst>
          </a:prstGeom>
          <a:noFill/>
          <a:ln w="9525">
            <a:solidFill>
              <a:schemeClr val="tx1"/>
            </a:solidFill>
            <a:round/>
            <a:headEnd/>
            <a:tailEnd/>
          </a:ln>
          <a:effectLst/>
        </p:spPr>
        <p:txBody>
          <a:bodyPr wrap="none" anchor="ctr"/>
          <a:lstStyle/>
          <a:p>
            <a:endParaRPr lang="zh-CN" altLang="en-US"/>
          </a:p>
        </p:txBody>
      </p:sp>
      <p:sp>
        <p:nvSpPr>
          <p:cNvPr id="230410" name="AutoShape 10"/>
          <p:cNvSpPr>
            <a:spLocks/>
          </p:cNvSpPr>
          <p:nvPr/>
        </p:nvSpPr>
        <p:spPr bwMode="auto">
          <a:xfrm>
            <a:off x="2411413" y="5948957"/>
            <a:ext cx="142875" cy="360363"/>
          </a:xfrm>
          <a:prstGeom prst="leftBrace">
            <a:avLst>
              <a:gd name="adj1" fmla="val 21019"/>
              <a:gd name="adj2" fmla="val 50000"/>
            </a:avLst>
          </a:prstGeom>
          <a:noFill/>
          <a:ln w="9525">
            <a:solidFill>
              <a:schemeClr val="tx1"/>
            </a:solidFill>
            <a:round/>
            <a:headEnd/>
            <a:tailEnd/>
          </a:ln>
          <a:effectLst/>
        </p:spPr>
        <p:txBody>
          <a:bodyPr wrap="none" anchor="ctr"/>
          <a:lstStyle/>
          <a:p>
            <a:endParaRPr lang="zh-CN" altLang="en-US"/>
          </a:p>
        </p:txBody>
      </p:sp>
      <p:sp>
        <p:nvSpPr>
          <p:cNvPr id="2" name="矩形 1"/>
          <p:cNvSpPr/>
          <p:nvPr/>
        </p:nvSpPr>
        <p:spPr>
          <a:xfrm>
            <a:off x="539552" y="1064202"/>
            <a:ext cx="4339650" cy="584775"/>
          </a:xfrm>
          <a:prstGeom prst="rect">
            <a:avLst/>
          </a:prstGeom>
        </p:spPr>
        <p:txBody>
          <a:bodyPr wrap="none">
            <a:spAutoFit/>
          </a:bodyPr>
          <a:lstStyle/>
          <a:p>
            <a:pPr marL="457200" indent="-457200">
              <a:buFont typeface="Wingdings" panose="05000000000000000000" pitchFamily="2" charset="2"/>
              <a:buChar char="Ø"/>
            </a:pPr>
            <a:r>
              <a:rPr lang="zh-CN" altLang="en-US" sz="320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半导体存储器的分类</a:t>
            </a:r>
          </a:p>
        </p:txBody>
      </p:sp>
    </p:spTree>
  </p:cSld>
  <p:clrMapOvr>
    <a:masterClrMapping/>
  </p:clrMapOvr>
  <p:transition spd="slow">
    <p:randomBar dir="ver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rotWithShape="1">
          <a:blip r:embed="rId2">
            <a:clrChange>
              <a:clrFrom>
                <a:srgbClr val="FFFFFF"/>
              </a:clrFrom>
              <a:clrTo>
                <a:srgbClr val="FFFFFF">
                  <a:alpha val="0"/>
                </a:srgbClr>
              </a:clrTo>
            </a:clrChange>
          </a:blip>
          <a:srcRect l="5102" t="2359" r="5098" b="62250"/>
          <a:stretch/>
        </p:blipFill>
        <p:spPr bwMode="auto">
          <a:xfrm>
            <a:off x="1475656" y="692696"/>
            <a:ext cx="6336704" cy="2160240"/>
          </a:xfrm>
          <a:prstGeom prst="rect">
            <a:avLst/>
          </a:prstGeom>
          <a:noFill/>
        </p:spPr>
      </p:pic>
      <p:sp>
        <p:nvSpPr>
          <p:cNvPr id="3" name="文本框 2"/>
          <p:cNvSpPr txBox="1"/>
          <p:nvPr/>
        </p:nvSpPr>
        <p:spPr>
          <a:xfrm>
            <a:off x="2555776" y="2852936"/>
            <a:ext cx="4464496" cy="461665"/>
          </a:xfrm>
          <a:prstGeom prst="rect">
            <a:avLst/>
          </a:prstGeom>
          <a:noFill/>
        </p:spPr>
        <p:txBody>
          <a:bodyPr wrap="square" rtlCol="0">
            <a:spAutoFit/>
          </a:bodyPr>
          <a:lstStyle/>
          <a:p>
            <a:pPr algn="ctr"/>
            <a:r>
              <a:rPr lang="en-US" altLang="zh-CN" sz="2400" dirty="0" smtClean="0">
                <a:latin typeface="隶书" panose="02010509060101010101" pitchFamily="49" charset="-122"/>
                <a:ea typeface="隶书" panose="02010509060101010101" pitchFamily="49" charset="-122"/>
              </a:rPr>
              <a:t>AT24Cxx</a:t>
            </a:r>
            <a:r>
              <a:rPr lang="zh-CN" altLang="en-US" sz="2400" dirty="0" smtClean="0">
                <a:latin typeface="隶书" panose="02010509060101010101" pitchFamily="49" charset="-122"/>
                <a:ea typeface="隶书" panose="02010509060101010101" pitchFamily="49" charset="-122"/>
              </a:rPr>
              <a:t>写数据操作时序</a:t>
            </a:r>
            <a:endParaRPr lang="zh-CN" altLang="en-US" sz="2400" dirty="0">
              <a:latin typeface="隶书" panose="02010509060101010101" pitchFamily="49" charset="-122"/>
              <a:ea typeface="隶书" panose="02010509060101010101" pitchFamily="49" charset="-122"/>
            </a:endParaRPr>
          </a:p>
        </p:txBody>
      </p:sp>
      <p:sp>
        <p:nvSpPr>
          <p:cNvPr id="4" name="文本框 3"/>
          <p:cNvSpPr txBox="1"/>
          <p:nvPr/>
        </p:nvSpPr>
        <p:spPr>
          <a:xfrm>
            <a:off x="2411760" y="5487615"/>
            <a:ext cx="4464496" cy="461665"/>
          </a:xfrm>
          <a:prstGeom prst="rect">
            <a:avLst/>
          </a:prstGeom>
          <a:noFill/>
        </p:spPr>
        <p:txBody>
          <a:bodyPr wrap="square" rtlCol="0">
            <a:spAutoFit/>
          </a:bodyPr>
          <a:lstStyle/>
          <a:p>
            <a:pPr algn="ctr"/>
            <a:r>
              <a:rPr lang="en-US" altLang="zh-CN" sz="2400" dirty="0" smtClean="0">
                <a:latin typeface="隶书" panose="02010509060101010101" pitchFamily="49" charset="-122"/>
                <a:ea typeface="隶书" panose="02010509060101010101" pitchFamily="49" charset="-122"/>
              </a:rPr>
              <a:t>AT24Cxx</a:t>
            </a:r>
            <a:r>
              <a:rPr lang="zh-CN" altLang="en-US" sz="2400" dirty="0" smtClean="0">
                <a:latin typeface="隶书" panose="02010509060101010101" pitchFamily="49" charset="-122"/>
                <a:ea typeface="隶书" panose="02010509060101010101" pitchFamily="49" charset="-122"/>
              </a:rPr>
              <a:t>读</a:t>
            </a:r>
            <a:r>
              <a:rPr lang="en-US" altLang="zh-CN" sz="2400" dirty="0" smtClean="0">
                <a:latin typeface="隶书" panose="02010509060101010101" pitchFamily="49" charset="-122"/>
                <a:ea typeface="隶书" panose="02010509060101010101" pitchFamily="49" charset="-122"/>
              </a:rPr>
              <a:t>/</a:t>
            </a:r>
            <a:r>
              <a:rPr lang="zh-CN" altLang="en-US" sz="2400" dirty="0" smtClean="0">
                <a:latin typeface="隶书" panose="02010509060101010101" pitchFamily="49" charset="-122"/>
                <a:ea typeface="隶书" panose="02010509060101010101" pitchFamily="49" charset="-122"/>
              </a:rPr>
              <a:t>写操作命令字格式</a:t>
            </a:r>
            <a:endParaRPr lang="zh-CN" altLang="en-US" sz="2400" dirty="0">
              <a:latin typeface="隶书" panose="02010509060101010101" pitchFamily="49" charset="-122"/>
              <a:ea typeface="隶书" panose="02010509060101010101" pitchFamily="49" charset="-122"/>
            </a:endParaRPr>
          </a:p>
        </p:txBody>
      </p:sp>
      <p:pic>
        <p:nvPicPr>
          <p:cNvPr id="5" name="Picture 2"/>
          <p:cNvPicPr>
            <a:picLocks noChangeAspect="1" noChangeArrowheads="1"/>
          </p:cNvPicPr>
          <p:nvPr/>
        </p:nvPicPr>
        <p:blipFill rotWithShape="1">
          <a:blip r:embed="rId2">
            <a:clrChange>
              <a:clrFrom>
                <a:srgbClr val="FFFFFF"/>
              </a:clrFrom>
              <a:clrTo>
                <a:srgbClr val="FFFFFF">
                  <a:alpha val="0"/>
                </a:srgbClr>
              </a:clrTo>
            </a:clrChange>
          </a:blip>
          <a:srcRect l="3064" t="56621" r="3054" b="11527"/>
          <a:stretch/>
        </p:blipFill>
        <p:spPr bwMode="auto">
          <a:xfrm>
            <a:off x="1331640" y="3530625"/>
            <a:ext cx="6624736" cy="1944216"/>
          </a:xfrm>
          <a:prstGeom prst="rect">
            <a:avLst/>
          </a:prstGeom>
          <a:noFill/>
        </p:spPr>
      </p:pic>
    </p:spTree>
    <p:extLst>
      <p:ext uri="{BB962C8B-B14F-4D97-AF65-F5344CB8AC3E}">
        <p14:creationId xmlns:p14="http://schemas.microsoft.com/office/powerpoint/2010/main" val="278742545"/>
      </p:ext>
    </p:extLst>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ChangeArrowheads="1"/>
          </p:cNvSpPr>
          <p:nvPr/>
        </p:nvSpPr>
        <p:spPr bwMode="auto">
          <a:xfrm>
            <a:off x="395288" y="1389890"/>
            <a:ext cx="8424862" cy="4487382"/>
          </a:xfrm>
          <a:prstGeom prst="rect">
            <a:avLst/>
          </a:prstGeom>
          <a:noFill/>
          <a:ln w="9525">
            <a:noFill/>
            <a:miter lim="800000"/>
            <a:headEnd/>
            <a:tailEnd/>
          </a:ln>
          <a:effectLst/>
        </p:spPr>
        <p:txBody>
          <a:bodyPr>
            <a:spAutoFit/>
          </a:bodyPr>
          <a:lstStyle/>
          <a:p>
            <a:pPr>
              <a:lnSpc>
                <a:spcPct val="85000"/>
              </a:lnSpc>
            </a:pPr>
            <a:r>
              <a:rPr lang="en-US" altLang="zh-CN" sz="2400" dirty="0" smtClean="0">
                <a:latin typeface="隶书" pitchFamily="49" charset="-122"/>
                <a:ea typeface="隶书" pitchFamily="49" charset="-122"/>
              </a:rPr>
              <a:t>    Flash</a:t>
            </a:r>
            <a:r>
              <a:rPr lang="zh-CN" altLang="en-US" sz="2400" dirty="0">
                <a:latin typeface="隶书" pitchFamily="49" charset="-122"/>
                <a:ea typeface="隶书" pitchFamily="49" charset="-122"/>
              </a:rPr>
              <a:t>存储器是</a:t>
            </a:r>
            <a:r>
              <a:rPr lang="en-US" altLang="zh-CN" sz="2400" dirty="0">
                <a:latin typeface="隶书" pitchFamily="49" charset="-122"/>
                <a:ea typeface="隶书" pitchFamily="49" charset="-122"/>
              </a:rPr>
              <a:t>Intel</a:t>
            </a:r>
            <a:r>
              <a:rPr lang="zh-CN" altLang="en-US" sz="2400" dirty="0">
                <a:latin typeface="隶书" pitchFamily="49" charset="-122"/>
                <a:ea typeface="隶书" pitchFamily="49" charset="-122"/>
              </a:rPr>
              <a:t>公司在上世纪</a:t>
            </a:r>
            <a:r>
              <a:rPr lang="en-US" altLang="zh-CN" sz="2400" dirty="0">
                <a:latin typeface="隶书" pitchFamily="49" charset="-122"/>
                <a:ea typeface="隶书" pitchFamily="49" charset="-122"/>
              </a:rPr>
              <a:t>80</a:t>
            </a:r>
            <a:r>
              <a:rPr lang="zh-CN" altLang="en-US" sz="2400" dirty="0">
                <a:latin typeface="隶书" pitchFamily="49" charset="-122"/>
                <a:ea typeface="隶书" pitchFamily="49" charset="-122"/>
              </a:rPr>
              <a:t>年代末期推出的一种新型存储器，同</a:t>
            </a:r>
            <a:r>
              <a:rPr lang="en-US" altLang="zh-CN" sz="2400" dirty="0">
                <a:latin typeface="隶书" pitchFamily="49" charset="-122"/>
                <a:ea typeface="隶书" pitchFamily="49" charset="-122"/>
              </a:rPr>
              <a:t>E</a:t>
            </a:r>
            <a:r>
              <a:rPr lang="en-US" altLang="zh-CN" sz="2400" baseline="30000" dirty="0">
                <a:latin typeface="隶书" pitchFamily="49" charset="-122"/>
                <a:ea typeface="隶书" pitchFamily="49" charset="-122"/>
              </a:rPr>
              <a:t>2</a:t>
            </a:r>
            <a:r>
              <a:rPr lang="en-US" altLang="zh-CN" sz="2400" dirty="0">
                <a:latin typeface="隶书" pitchFamily="49" charset="-122"/>
                <a:ea typeface="隶书" pitchFamily="49" charset="-122"/>
              </a:rPr>
              <a:t>PROM</a:t>
            </a:r>
            <a:r>
              <a:rPr lang="zh-CN" altLang="en-US" sz="2400" dirty="0">
                <a:latin typeface="隶书" pitchFamily="49" charset="-122"/>
                <a:ea typeface="隶书" pitchFamily="49" charset="-122"/>
              </a:rPr>
              <a:t>一样可以在线擦除，但整体擦除时间比</a:t>
            </a:r>
            <a:r>
              <a:rPr lang="en-US" altLang="zh-CN" sz="2400" dirty="0">
                <a:latin typeface="隶书" pitchFamily="49" charset="-122"/>
                <a:ea typeface="隶书" pitchFamily="49" charset="-122"/>
              </a:rPr>
              <a:t>E</a:t>
            </a:r>
            <a:r>
              <a:rPr lang="en-US" altLang="zh-CN" sz="2400" baseline="30000" dirty="0">
                <a:latin typeface="隶书" pitchFamily="49" charset="-122"/>
                <a:ea typeface="隶书" pitchFamily="49" charset="-122"/>
              </a:rPr>
              <a:t>2</a:t>
            </a:r>
            <a:r>
              <a:rPr lang="en-US" altLang="zh-CN" sz="2400" dirty="0">
                <a:latin typeface="隶书" pitchFamily="49" charset="-122"/>
                <a:ea typeface="隶书" pitchFamily="49" charset="-122"/>
              </a:rPr>
              <a:t>PROM</a:t>
            </a:r>
            <a:r>
              <a:rPr lang="zh-CN" altLang="en-US" sz="2400" dirty="0">
                <a:latin typeface="隶书" pitchFamily="49" charset="-122"/>
                <a:ea typeface="隶书" pitchFamily="49" charset="-122"/>
              </a:rPr>
              <a:t>快</a:t>
            </a:r>
            <a:r>
              <a:rPr lang="en-US" altLang="zh-CN" sz="2400" dirty="0">
                <a:latin typeface="隶书" pitchFamily="49" charset="-122"/>
                <a:ea typeface="隶书" pitchFamily="49" charset="-122"/>
              </a:rPr>
              <a:t>3</a:t>
            </a:r>
            <a:r>
              <a:rPr lang="zh-CN" altLang="en-US" sz="2400" dirty="0">
                <a:latin typeface="隶书" pitchFamily="49" charset="-122"/>
                <a:ea typeface="隶书" pitchFamily="49" charset="-122"/>
              </a:rPr>
              <a:t>个数量级以上，且具有集成度高、价格低、功耗低、极强抗干扰能力等优点。目前广泛用于主扳的</a:t>
            </a:r>
            <a:r>
              <a:rPr lang="en-US" altLang="zh-CN" sz="2400" dirty="0">
                <a:latin typeface="隶书" pitchFamily="49" charset="-122"/>
                <a:ea typeface="隶书" pitchFamily="49" charset="-122"/>
              </a:rPr>
              <a:t>ROM BIOS</a:t>
            </a:r>
            <a:r>
              <a:rPr lang="zh-CN" altLang="en-US" sz="2400" dirty="0">
                <a:latin typeface="隶书" pitchFamily="49" charset="-122"/>
                <a:ea typeface="隶书" pitchFamily="49" charset="-122"/>
              </a:rPr>
              <a:t>及其他</a:t>
            </a:r>
            <a:r>
              <a:rPr lang="en-US" altLang="zh-CN" sz="2400" dirty="0">
                <a:latin typeface="隶书" pitchFamily="49" charset="-122"/>
                <a:ea typeface="隶书" pitchFamily="49" charset="-122"/>
              </a:rPr>
              <a:t>ROM</a:t>
            </a:r>
            <a:r>
              <a:rPr lang="zh-CN" altLang="en-US" sz="2400" dirty="0">
                <a:latin typeface="隶书" pitchFamily="49" charset="-122"/>
                <a:ea typeface="隶书" pitchFamily="49" charset="-122"/>
              </a:rPr>
              <a:t>中</a:t>
            </a:r>
            <a:r>
              <a:rPr lang="zh-CN" altLang="en-US" sz="2400" dirty="0" smtClean="0">
                <a:latin typeface="隶书" pitchFamily="49" charset="-122"/>
                <a:ea typeface="隶书" pitchFamily="49" charset="-122"/>
              </a:rPr>
              <a:t>。</a:t>
            </a:r>
            <a:endParaRPr lang="en-US" altLang="zh-CN" sz="2400" dirty="0" smtClean="0">
              <a:latin typeface="隶书" pitchFamily="49" charset="-122"/>
              <a:ea typeface="隶书" pitchFamily="49" charset="-122"/>
            </a:endParaRPr>
          </a:p>
          <a:p>
            <a:pPr>
              <a:lnSpc>
                <a:spcPct val="85000"/>
              </a:lnSpc>
            </a:pPr>
            <a:endParaRPr lang="zh-CN" altLang="en-US" sz="2400" dirty="0">
              <a:latin typeface="隶书" pitchFamily="49" charset="-122"/>
              <a:ea typeface="隶书" pitchFamily="49" charset="-122"/>
            </a:endParaRPr>
          </a:p>
          <a:p>
            <a:pPr>
              <a:lnSpc>
                <a:spcPct val="85000"/>
              </a:lnSpc>
            </a:pPr>
            <a:r>
              <a:rPr lang="zh-CN" altLang="en-US" sz="2400" dirty="0">
                <a:latin typeface="隶书" pitchFamily="49" charset="-122"/>
                <a:ea typeface="隶书" pitchFamily="49" charset="-122"/>
              </a:rPr>
              <a:t>    常用的</a:t>
            </a:r>
            <a:r>
              <a:rPr lang="en-US" altLang="zh-CN" sz="2400" dirty="0">
                <a:latin typeface="隶书" pitchFamily="49" charset="-122"/>
                <a:ea typeface="隶书" pitchFamily="49" charset="-122"/>
              </a:rPr>
              <a:t>Flash</a:t>
            </a:r>
            <a:r>
              <a:rPr lang="zh-CN" altLang="en-US" sz="2400" dirty="0">
                <a:latin typeface="隶书" pitchFamily="49" charset="-122"/>
                <a:ea typeface="隶书" pitchFamily="49" charset="-122"/>
              </a:rPr>
              <a:t>存储器有：</a:t>
            </a:r>
          </a:p>
          <a:p>
            <a:pPr>
              <a:lnSpc>
                <a:spcPct val="85000"/>
              </a:lnSpc>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28F156(32K * 8bit)</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28F512(64K * 8bit)</a:t>
            </a:r>
            <a:r>
              <a:rPr lang="zh-CN" altLang="en-US" sz="2400" dirty="0">
                <a:latin typeface="隶书" pitchFamily="49" charset="-122"/>
                <a:ea typeface="隶书" pitchFamily="49" charset="-122"/>
              </a:rPr>
              <a:t>、</a:t>
            </a:r>
          </a:p>
          <a:p>
            <a:pPr>
              <a:lnSpc>
                <a:spcPct val="85000"/>
              </a:lnSpc>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28FOIO(128K * 8bit)</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28F020(256K * 8bit)</a:t>
            </a:r>
            <a:r>
              <a:rPr lang="zh-CN" altLang="en-US" sz="2400" dirty="0">
                <a:latin typeface="隶书" pitchFamily="49" charset="-122"/>
                <a:ea typeface="隶书" pitchFamily="49" charset="-122"/>
              </a:rPr>
              <a:t>、</a:t>
            </a:r>
          </a:p>
          <a:p>
            <a:pPr>
              <a:lnSpc>
                <a:spcPct val="85000"/>
              </a:lnSpc>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28F004(4M</a:t>
            </a:r>
            <a:r>
              <a:rPr lang="zh-CN" altLang="en-US" sz="2400" dirty="0">
                <a:latin typeface="隶书" pitchFamily="49" charset="-122"/>
                <a:ea typeface="隶书" pitchFamily="49" charset="-122"/>
              </a:rPr>
              <a:t>位</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28FO08(8M</a:t>
            </a:r>
            <a:r>
              <a:rPr lang="zh-CN" altLang="en-US" sz="2400" dirty="0">
                <a:latin typeface="隶书" pitchFamily="49" charset="-122"/>
                <a:ea typeface="隶书" pitchFamily="49" charset="-122"/>
              </a:rPr>
              <a:t>位</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28F016(16M</a:t>
            </a:r>
            <a:r>
              <a:rPr lang="zh-CN" altLang="en-US" sz="2400" dirty="0">
                <a:latin typeface="隶书" pitchFamily="49" charset="-122"/>
                <a:ea typeface="隶书" pitchFamily="49" charset="-122"/>
              </a:rPr>
              <a:t>位</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a:t>
            </a:r>
          </a:p>
          <a:p>
            <a:pPr>
              <a:lnSpc>
                <a:spcPct val="85000"/>
              </a:lnSpc>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28F032(32M</a:t>
            </a:r>
            <a:r>
              <a:rPr lang="zh-CN" altLang="en-US" sz="2400" dirty="0">
                <a:latin typeface="隶书" pitchFamily="49" charset="-122"/>
                <a:ea typeface="隶书" pitchFamily="49" charset="-122"/>
              </a:rPr>
              <a:t>位</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等</a:t>
            </a:r>
            <a:r>
              <a:rPr lang="zh-CN" altLang="en-US" sz="2400" dirty="0" smtClean="0">
                <a:latin typeface="隶书" pitchFamily="49" charset="-122"/>
                <a:ea typeface="隶书" pitchFamily="49" charset="-122"/>
              </a:rPr>
              <a:t>。</a:t>
            </a:r>
            <a:endParaRPr lang="en-US" altLang="zh-CN" sz="2400" dirty="0" smtClean="0">
              <a:latin typeface="隶书" pitchFamily="49" charset="-122"/>
              <a:ea typeface="隶书" pitchFamily="49" charset="-122"/>
            </a:endParaRPr>
          </a:p>
          <a:p>
            <a:pPr>
              <a:lnSpc>
                <a:spcPct val="85000"/>
              </a:lnSpc>
            </a:pPr>
            <a:endParaRPr lang="zh-CN" altLang="en-US" sz="2400" dirty="0">
              <a:latin typeface="隶书" pitchFamily="49" charset="-122"/>
              <a:ea typeface="隶书" pitchFamily="49" charset="-122"/>
            </a:endParaRPr>
          </a:p>
          <a:p>
            <a:pPr>
              <a:lnSpc>
                <a:spcPct val="85000"/>
              </a:lnSpc>
            </a:pPr>
            <a:r>
              <a:rPr lang="zh-CN" altLang="en-US" sz="2400" dirty="0">
                <a:latin typeface="隶书" pitchFamily="49" charset="-122"/>
                <a:ea typeface="隶书" pitchFamily="49" charset="-122"/>
              </a:rPr>
              <a:t>    所构成闪速存储器</a:t>
            </a:r>
            <a:r>
              <a:rPr lang="en-US" altLang="zh-CN" sz="2400" dirty="0">
                <a:latin typeface="隶书" pitchFamily="49" charset="-122"/>
                <a:ea typeface="隶书" pitchFamily="49" charset="-122"/>
              </a:rPr>
              <a:t>(U</a:t>
            </a:r>
            <a:r>
              <a:rPr lang="zh-CN" altLang="en-US" sz="2400" dirty="0">
                <a:latin typeface="隶书" pitchFamily="49" charset="-122"/>
                <a:ea typeface="隶书" pitchFamily="49" charset="-122"/>
              </a:rPr>
              <a:t>盘</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使用时可带电插拔、即插即用。运行环境可为</a:t>
            </a:r>
            <a:r>
              <a:rPr lang="en-US" altLang="zh-CN" sz="2400" dirty="0">
                <a:latin typeface="隶书" pitchFamily="49" charset="-122"/>
                <a:ea typeface="隶书" pitchFamily="49" charset="-122"/>
              </a:rPr>
              <a:t>Windows98/ME/XP</a:t>
            </a:r>
            <a:r>
              <a:rPr lang="zh-CN" altLang="en-US" sz="2400" dirty="0">
                <a:latin typeface="隶书" pitchFamily="49" charset="-122"/>
                <a:ea typeface="隶书" pitchFamily="49" charset="-122"/>
              </a:rPr>
              <a:t>以及</a:t>
            </a:r>
            <a:r>
              <a:rPr lang="en-US" altLang="zh-CN" sz="2400" dirty="0">
                <a:latin typeface="隶书" pitchFamily="49" charset="-122"/>
                <a:ea typeface="隶书" pitchFamily="49" charset="-122"/>
              </a:rPr>
              <a:t>Linux2.4</a:t>
            </a:r>
            <a:r>
              <a:rPr lang="zh-CN" altLang="en-US" sz="2400" dirty="0">
                <a:latin typeface="隶书" pitchFamily="49" charset="-122"/>
                <a:ea typeface="隶书" pitchFamily="49" charset="-122"/>
              </a:rPr>
              <a:t>等操作系统。</a:t>
            </a:r>
          </a:p>
        </p:txBody>
      </p:sp>
      <p:sp>
        <p:nvSpPr>
          <p:cNvPr id="247811" name="Rectangle 3"/>
          <p:cNvSpPr>
            <a:spLocks noChangeArrowheads="1"/>
          </p:cNvSpPr>
          <p:nvPr/>
        </p:nvSpPr>
        <p:spPr bwMode="auto">
          <a:xfrm>
            <a:off x="336550" y="548680"/>
            <a:ext cx="954088" cy="403225"/>
          </a:xfrm>
          <a:prstGeom prst="rect">
            <a:avLst/>
          </a:prstGeom>
          <a:noFill/>
          <a:ln w="9525">
            <a:noFill/>
            <a:miter lim="800000"/>
            <a:headEnd/>
            <a:tailEnd/>
          </a:ln>
          <a:effectLst/>
        </p:spPr>
        <p:txBody>
          <a:bodyPr wrap="none">
            <a:spAutoFit/>
          </a:bodyPr>
          <a:lstStyle/>
          <a:p>
            <a:pPr>
              <a:lnSpc>
                <a:spcPct val="85000"/>
              </a:lnSpc>
            </a:pPr>
            <a:r>
              <a:rPr lang="en-US" altLang="zh-CN" sz="2400" b="1" u="sng" dirty="0">
                <a:solidFill>
                  <a:srgbClr val="0000FF"/>
                </a:solidFill>
                <a:effectLst>
                  <a:outerShdw blurRad="38100" dist="38100" dir="2700000" algn="tl">
                    <a:srgbClr val="C0C0C0"/>
                  </a:outerShdw>
                </a:effectLst>
                <a:latin typeface="隶书" pitchFamily="49" charset="-122"/>
                <a:ea typeface="隶书" pitchFamily="49" charset="-122"/>
              </a:rPr>
              <a:t>FLASH</a:t>
            </a:r>
          </a:p>
        </p:txBody>
      </p:sp>
    </p:spTree>
  </p:cSld>
  <p:clrMapOvr>
    <a:masterClrMapping/>
  </p:clrMapOvr>
  <p:transition spd="slow">
    <p:randomBar dir="ver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ChangeArrowheads="1"/>
          </p:cNvSpPr>
          <p:nvPr/>
        </p:nvSpPr>
        <p:spPr bwMode="auto">
          <a:xfrm>
            <a:off x="395288" y="638217"/>
            <a:ext cx="5327650" cy="5743111"/>
          </a:xfrm>
          <a:prstGeom prst="rect">
            <a:avLst/>
          </a:prstGeom>
          <a:noFill/>
          <a:ln w="9525">
            <a:noFill/>
            <a:miter lim="800000"/>
            <a:headEnd/>
            <a:tailEnd/>
          </a:ln>
          <a:effectLst/>
        </p:spPr>
        <p:txBody>
          <a:bodyPr>
            <a:spAutoFit/>
          </a:bodyPr>
          <a:lstStyle/>
          <a:p>
            <a:pPr>
              <a:lnSpc>
                <a:spcPct val="85000"/>
              </a:lnSpc>
            </a:pPr>
            <a:r>
              <a:rPr lang="en-US" altLang="zh-CN" sz="2400" dirty="0">
                <a:latin typeface="隶书" pitchFamily="49" charset="-122"/>
                <a:ea typeface="隶书" pitchFamily="49" charset="-122"/>
              </a:rPr>
              <a:t>    Flash</a:t>
            </a:r>
            <a:r>
              <a:rPr lang="zh-CN" altLang="en-US" sz="2400" dirty="0">
                <a:latin typeface="隶书" pitchFamily="49" charset="-122"/>
                <a:ea typeface="隶书" pitchFamily="49" charset="-122"/>
              </a:rPr>
              <a:t>存储器的基本电路由一只</a:t>
            </a:r>
            <a:r>
              <a:rPr lang="en-US" altLang="zh-CN" sz="2400" dirty="0">
                <a:latin typeface="隶书" pitchFamily="49" charset="-122"/>
                <a:ea typeface="隶书" pitchFamily="49" charset="-122"/>
              </a:rPr>
              <a:t>CMOS</a:t>
            </a:r>
            <a:r>
              <a:rPr lang="zh-CN" altLang="en-US" sz="2400" dirty="0">
                <a:latin typeface="隶书" pitchFamily="49" charset="-122"/>
                <a:ea typeface="隶书" pitchFamily="49" charset="-122"/>
              </a:rPr>
              <a:t>管构成，依旧使用浮空栅极</a:t>
            </a:r>
            <a:r>
              <a:rPr lang="en-US" altLang="zh-CN" sz="2400" dirty="0">
                <a:latin typeface="隶书" pitchFamily="49" charset="-122"/>
                <a:ea typeface="隶书" pitchFamily="49" charset="-122"/>
              </a:rPr>
              <a:t>FG</a:t>
            </a:r>
            <a:r>
              <a:rPr lang="zh-CN" altLang="en-US" sz="2400" dirty="0">
                <a:latin typeface="隶书" pitchFamily="49" charset="-122"/>
                <a:ea typeface="隶书" pitchFamily="49" charset="-122"/>
              </a:rPr>
              <a:t>上有无电荷代表</a:t>
            </a:r>
            <a:r>
              <a:rPr lang="en-US" altLang="zh-CN" sz="2400" dirty="0">
                <a:latin typeface="隶书" pitchFamily="49" charset="-122"/>
                <a:ea typeface="隶书" pitchFamily="49" charset="-122"/>
              </a:rPr>
              <a:t>0</a:t>
            </a:r>
            <a:r>
              <a:rPr lang="zh-CN" altLang="en-US" sz="2400" dirty="0">
                <a:latin typeface="隶书" pitchFamily="49" charset="-122"/>
                <a:ea typeface="隶书" pitchFamily="49" charset="-122"/>
              </a:rPr>
              <a:t>或</a:t>
            </a:r>
            <a:r>
              <a:rPr lang="en-US" altLang="zh-CN" sz="2400" dirty="0">
                <a:latin typeface="隶书" pitchFamily="49" charset="-122"/>
                <a:ea typeface="隶书" pitchFamily="49" charset="-122"/>
              </a:rPr>
              <a:t>1</a:t>
            </a:r>
            <a:r>
              <a:rPr lang="zh-CN" altLang="en-US" sz="2400" dirty="0">
                <a:latin typeface="隶书" pitchFamily="49" charset="-122"/>
                <a:ea typeface="隶书" pitchFamily="49" charset="-122"/>
              </a:rPr>
              <a:t>。栅极为字线，漏极为位线，源极为源线。</a:t>
            </a:r>
          </a:p>
          <a:p>
            <a:pPr>
              <a:lnSpc>
                <a:spcPct val="85000"/>
              </a:lnSpc>
            </a:pPr>
            <a:r>
              <a:rPr lang="zh-CN" altLang="en-US" sz="2400" dirty="0">
                <a:latin typeface="隶书" pitchFamily="49" charset="-122"/>
                <a:ea typeface="隶书" pitchFamily="49" charset="-122"/>
              </a:rPr>
              <a:t>    </a:t>
            </a:r>
            <a:r>
              <a:rPr lang="zh-CN" altLang="en-US" sz="2400" dirty="0" smtClean="0">
                <a:latin typeface="隶书" pitchFamily="49" charset="-122"/>
                <a:ea typeface="隶书" pitchFamily="49" charset="-122"/>
              </a:rPr>
              <a:t>擦除（写入</a:t>
            </a:r>
            <a:r>
              <a:rPr lang="en-US" altLang="zh-CN" sz="2400" dirty="0" smtClean="0">
                <a:latin typeface="隶书" pitchFamily="49" charset="-122"/>
                <a:ea typeface="隶书" pitchFamily="49" charset="-122"/>
              </a:rPr>
              <a:t>1</a:t>
            </a:r>
            <a:r>
              <a:rPr lang="zh-CN" altLang="en-US" sz="2400" dirty="0" smtClean="0">
                <a:latin typeface="隶书" pitchFamily="49" charset="-122"/>
                <a:ea typeface="隶书" pitchFamily="49" charset="-122"/>
              </a:rPr>
              <a:t>）是在</a:t>
            </a:r>
            <a:r>
              <a:rPr lang="zh-CN" altLang="en-US" sz="2400" dirty="0">
                <a:latin typeface="隶书" pitchFamily="49" charset="-122"/>
                <a:ea typeface="隶书" pitchFamily="49" charset="-122"/>
              </a:rPr>
              <a:t>字线栅极上加高</a:t>
            </a:r>
            <a:r>
              <a:rPr lang="zh-CN" altLang="en-US" sz="2400" dirty="0" smtClean="0">
                <a:latin typeface="隶书" pitchFamily="49" charset="-122"/>
                <a:ea typeface="隶书" pitchFamily="49" charset="-122"/>
              </a:rPr>
              <a:t>电平（</a:t>
            </a:r>
            <a:r>
              <a:rPr lang="en-US" altLang="zh-CN" sz="2400" dirty="0" smtClean="0">
                <a:latin typeface="隶书" pitchFamily="49" charset="-122"/>
                <a:ea typeface="隶书" pitchFamily="49" charset="-122"/>
              </a:rPr>
              <a:t>20V</a:t>
            </a:r>
            <a:r>
              <a:rPr lang="zh-CN" altLang="en-US" sz="2400" dirty="0" smtClean="0">
                <a:latin typeface="隶书" pitchFamily="49" charset="-122"/>
                <a:ea typeface="隶书" pitchFamily="49" charset="-122"/>
              </a:rPr>
              <a:t>），衬底通过隧道效应向浮空栅注入电荷。浮空栅极上的电荷使源</a:t>
            </a:r>
            <a:r>
              <a:rPr lang="zh-CN" altLang="en-US" sz="2400" dirty="0">
                <a:latin typeface="隶书" pitchFamily="49" charset="-122"/>
                <a:ea typeface="隶书" pitchFamily="49" charset="-122"/>
              </a:rPr>
              <a:t>、漏极之间形成导电沟道</a:t>
            </a:r>
            <a:r>
              <a:rPr lang="zh-CN" altLang="en-US" sz="2400" dirty="0" smtClean="0">
                <a:latin typeface="隶书" pitchFamily="49" charset="-122"/>
                <a:ea typeface="隶书" pitchFamily="49" charset="-122"/>
              </a:rPr>
              <a:t>，这种</a:t>
            </a:r>
            <a:r>
              <a:rPr lang="zh-CN" altLang="en-US" sz="2400" dirty="0">
                <a:latin typeface="隶书" pitchFamily="49" charset="-122"/>
                <a:ea typeface="隶书" pitchFamily="49" charset="-122"/>
              </a:rPr>
              <a:t>稳定状态可</a:t>
            </a:r>
            <a:r>
              <a:rPr lang="zh-CN" altLang="en-US" sz="2400" dirty="0" smtClean="0">
                <a:latin typeface="隶书" pitchFamily="49" charset="-122"/>
                <a:ea typeface="隶书" pitchFamily="49" charset="-122"/>
              </a:rPr>
              <a:t>代表</a:t>
            </a:r>
            <a:r>
              <a:rPr lang="en-US" altLang="zh-CN" sz="2400" dirty="0" smtClean="0">
                <a:latin typeface="隶书" pitchFamily="49" charset="-122"/>
                <a:ea typeface="隶书" pitchFamily="49" charset="-122"/>
              </a:rPr>
              <a:t>1</a:t>
            </a:r>
            <a:r>
              <a:rPr lang="zh-CN" altLang="en-US" sz="2400" dirty="0" smtClean="0">
                <a:latin typeface="隶书" pitchFamily="49" charset="-122"/>
                <a:ea typeface="隶书" pitchFamily="49" charset="-122"/>
              </a:rPr>
              <a:t>。</a:t>
            </a:r>
            <a:endParaRPr lang="en-US" altLang="zh-CN" sz="2400" dirty="0" smtClean="0">
              <a:latin typeface="隶书" pitchFamily="49" charset="-122"/>
              <a:ea typeface="隶书" pitchFamily="49" charset="-122"/>
            </a:endParaRPr>
          </a:p>
          <a:p>
            <a:pPr>
              <a:lnSpc>
                <a:spcPct val="85000"/>
              </a:lnSpc>
            </a:pPr>
            <a:r>
              <a:rPr lang="en-US" altLang="zh-CN" sz="2400" dirty="0" smtClean="0">
                <a:latin typeface="隶书" pitchFamily="49" charset="-122"/>
                <a:ea typeface="隶书" pitchFamily="49" charset="-122"/>
              </a:rPr>
              <a:t>    </a:t>
            </a:r>
            <a:r>
              <a:rPr lang="zh-CN" altLang="en-US" sz="2400" dirty="0" smtClean="0">
                <a:latin typeface="隶书" pitchFamily="49" charset="-122"/>
                <a:ea typeface="隶书" pitchFamily="49" charset="-122"/>
              </a:rPr>
              <a:t>如果</a:t>
            </a:r>
            <a:r>
              <a:rPr lang="zh-CN" altLang="en-US" sz="2400" dirty="0">
                <a:latin typeface="隶书" pitchFamily="49" charset="-122"/>
                <a:ea typeface="隶书" pitchFamily="49" charset="-122"/>
              </a:rPr>
              <a:t>字线栅极上无</a:t>
            </a:r>
            <a:r>
              <a:rPr lang="zh-CN" altLang="en-US" sz="2400" dirty="0" smtClean="0">
                <a:latin typeface="隶书" pitchFamily="49" charset="-122"/>
                <a:ea typeface="隶书" pitchFamily="49" charset="-122"/>
              </a:rPr>
              <a:t>高电平，衬底加</a:t>
            </a:r>
            <a:r>
              <a:rPr lang="en-US" altLang="zh-CN" sz="2400" dirty="0" smtClean="0">
                <a:latin typeface="隶书" pitchFamily="49" charset="-122"/>
                <a:ea typeface="隶书" pitchFamily="49" charset="-122"/>
              </a:rPr>
              <a:t>20V</a:t>
            </a:r>
            <a:r>
              <a:rPr lang="zh-CN" altLang="en-US" sz="2400" dirty="0" smtClean="0">
                <a:latin typeface="隶书" pitchFamily="49" charset="-122"/>
                <a:ea typeface="隶书" pitchFamily="49" charset="-122"/>
              </a:rPr>
              <a:t>，隧道效应将使栅极电荷泄入衬底。浮空栅极上无电荷，源</a:t>
            </a:r>
            <a:r>
              <a:rPr lang="zh-CN" altLang="en-US" sz="2400" dirty="0">
                <a:latin typeface="隶书" pitchFamily="49" charset="-122"/>
                <a:ea typeface="隶书" pitchFamily="49" charset="-122"/>
              </a:rPr>
              <a:t>、漏极之间没有导电沟道</a:t>
            </a:r>
            <a:r>
              <a:rPr lang="zh-CN" altLang="en-US" sz="2400" dirty="0" smtClean="0">
                <a:latin typeface="隶书" pitchFamily="49" charset="-122"/>
                <a:ea typeface="隶书" pitchFamily="49" charset="-122"/>
              </a:rPr>
              <a:t>，这种</a:t>
            </a:r>
            <a:r>
              <a:rPr lang="zh-CN" altLang="en-US" sz="2400" dirty="0">
                <a:latin typeface="隶书" pitchFamily="49" charset="-122"/>
                <a:ea typeface="隶书" pitchFamily="49" charset="-122"/>
              </a:rPr>
              <a:t>稳定状态可</a:t>
            </a:r>
            <a:r>
              <a:rPr lang="zh-CN" altLang="en-US" sz="2400" dirty="0" smtClean="0">
                <a:latin typeface="隶书" pitchFamily="49" charset="-122"/>
                <a:ea typeface="隶书" pitchFamily="49" charset="-122"/>
              </a:rPr>
              <a:t>代表</a:t>
            </a:r>
            <a:r>
              <a:rPr lang="en-US" altLang="zh-CN" sz="2400" dirty="0" smtClean="0">
                <a:latin typeface="隶书" pitchFamily="49" charset="-122"/>
                <a:ea typeface="隶书" pitchFamily="49" charset="-122"/>
              </a:rPr>
              <a:t>0</a:t>
            </a:r>
            <a:r>
              <a:rPr lang="zh-CN" altLang="en-US" sz="2400" dirty="0">
                <a:latin typeface="隶书" pitchFamily="49" charset="-122"/>
                <a:ea typeface="隶书" pitchFamily="49" charset="-122"/>
              </a:rPr>
              <a:t>。</a:t>
            </a:r>
          </a:p>
          <a:p>
            <a:pPr>
              <a:lnSpc>
                <a:spcPct val="85000"/>
              </a:lnSpc>
            </a:pPr>
            <a:r>
              <a:rPr lang="zh-CN" altLang="en-US" sz="2400" dirty="0">
                <a:latin typeface="隶书" pitchFamily="49" charset="-122"/>
                <a:ea typeface="隶书" pitchFamily="49" charset="-122"/>
              </a:rPr>
              <a:t>    </a:t>
            </a:r>
          </a:p>
          <a:p>
            <a:pPr>
              <a:lnSpc>
                <a:spcPct val="85000"/>
              </a:lnSpc>
            </a:pPr>
            <a:r>
              <a:rPr lang="zh-CN" altLang="en-US" sz="2400" dirty="0">
                <a:latin typeface="隶书" pitchFamily="49" charset="-122"/>
                <a:ea typeface="隶书" pitchFamily="49" charset="-122"/>
              </a:rPr>
              <a:t>    据测试，正常使用情况下，浮空栅极上编程的电荷可以保持</a:t>
            </a:r>
            <a:r>
              <a:rPr lang="en-US" altLang="zh-CN" sz="2400" dirty="0">
                <a:latin typeface="隶书" pitchFamily="49" charset="-122"/>
                <a:ea typeface="隶书" pitchFamily="49" charset="-122"/>
              </a:rPr>
              <a:t>100</a:t>
            </a:r>
            <a:r>
              <a:rPr lang="zh-CN" altLang="en-US" sz="2400" dirty="0">
                <a:latin typeface="隶书" pitchFamily="49" charset="-122"/>
                <a:ea typeface="隶书" pitchFamily="49" charset="-122"/>
              </a:rPr>
              <a:t>年而</a:t>
            </a:r>
          </a:p>
          <a:p>
            <a:pPr>
              <a:lnSpc>
                <a:spcPct val="85000"/>
              </a:lnSpc>
            </a:pPr>
            <a:r>
              <a:rPr lang="zh-CN" altLang="en-US" sz="2400" dirty="0">
                <a:latin typeface="隶书" pitchFamily="49" charset="-122"/>
                <a:ea typeface="隶书" pitchFamily="49" charset="-122"/>
              </a:rPr>
              <a:t>不消失。</a:t>
            </a:r>
          </a:p>
        </p:txBody>
      </p:sp>
      <p:pic>
        <p:nvPicPr>
          <p:cNvPr id="246787" name="Picture 3"/>
          <p:cNvPicPr>
            <a:picLocks noChangeAspect="1" noChangeArrowheads="1"/>
          </p:cNvPicPr>
          <p:nvPr/>
        </p:nvPicPr>
        <p:blipFill>
          <a:blip r:embed="rId2">
            <a:clrChange>
              <a:clrFrom>
                <a:srgbClr val="EEEEEE"/>
              </a:clrFrom>
              <a:clrTo>
                <a:srgbClr val="EEEEEE">
                  <a:alpha val="0"/>
                </a:srgbClr>
              </a:clrTo>
            </a:clrChange>
          </a:blip>
          <a:srcRect/>
          <a:stretch>
            <a:fillRect/>
          </a:stretch>
        </p:blipFill>
        <p:spPr bwMode="auto">
          <a:xfrm>
            <a:off x="5651500" y="1846560"/>
            <a:ext cx="3313113" cy="3022600"/>
          </a:xfrm>
          <a:prstGeom prst="rect">
            <a:avLst/>
          </a:prstGeom>
          <a:noFill/>
        </p:spPr>
      </p:pic>
    </p:spTree>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ChangeArrowheads="1"/>
          </p:cNvSpPr>
          <p:nvPr/>
        </p:nvSpPr>
        <p:spPr bwMode="auto">
          <a:xfrm>
            <a:off x="468313" y="404813"/>
            <a:ext cx="8280400" cy="5692775"/>
          </a:xfrm>
          <a:prstGeom prst="rect">
            <a:avLst/>
          </a:prstGeom>
          <a:noFill/>
          <a:ln w="9525">
            <a:noFill/>
            <a:miter lim="800000"/>
            <a:headEnd/>
            <a:tailEnd/>
          </a:ln>
          <a:effectLst/>
        </p:spPr>
        <p:txBody>
          <a:bodyPr>
            <a:spAutoFit/>
          </a:bodyPr>
          <a:lstStyle/>
          <a:p>
            <a:pPr>
              <a:lnSpc>
                <a:spcPct val="85000"/>
              </a:lnSpc>
            </a:pPr>
            <a:r>
              <a:rPr lang="en-US" altLang="zh-CN" sz="2400" dirty="0">
                <a:latin typeface="隶书" pitchFamily="49" charset="-122"/>
                <a:ea typeface="隶书" pitchFamily="49" charset="-122"/>
              </a:rPr>
              <a:t>    FLASH Memory</a:t>
            </a:r>
            <a:r>
              <a:rPr lang="zh-CN" altLang="en-US" sz="2400" dirty="0">
                <a:latin typeface="隶书" pitchFamily="49" charset="-122"/>
                <a:ea typeface="隶书" pitchFamily="49" charset="-122"/>
              </a:rPr>
              <a:t>从结构上</a:t>
            </a:r>
            <a:r>
              <a:rPr lang="zh-CN" altLang="en-US" sz="2400" dirty="0" smtClean="0">
                <a:latin typeface="隶书" pitchFamily="49" charset="-122"/>
                <a:ea typeface="隶书" pitchFamily="49" charset="-122"/>
              </a:rPr>
              <a:t>分有</a:t>
            </a:r>
            <a:r>
              <a:rPr lang="en-US" altLang="zh-CN" sz="2400" b="1" dirty="0">
                <a:solidFill>
                  <a:srgbClr val="0000FF"/>
                </a:solidFill>
                <a:effectLst>
                  <a:outerShdw blurRad="38100" dist="38100" dir="2700000" algn="tl">
                    <a:srgbClr val="C0C0C0"/>
                  </a:outerShdw>
                </a:effectLst>
                <a:latin typeface="隶书" pitchFamily="49" charset="-122"/>
                <a:ea typeface="隶书" pitchFamily="49" charset="-122"/>
              </a:rPr>
              <a:t>NOR</a:t>
            </a:r>
            <a:r>
              <a:rPr lang="zh-CN" altLang="en-US" sz="2400" b="1" dirty="0">
                <a:solidFill>
                  <a:srgbClr val="0000FF"/>
                </a:solidFill>
                <a:effectLst>
                  <a:outerShdw blurRad="38100" dist="38100" dir="2700000" algn="tl">
                    <a:srgbClr val="C0C0C0"/>
                  </a:outerShdw>
                </a:effectLst>
                <a:latin typeface="隶书" pitchFamily="49" charset="-122"/>
                <a:ea typeface="隶书" pitchFamily="49" charset="-122"/>
              </a:rPr>
              <a:t>、</a:t>
            </a:r>
            <a:r>
              <a:rPr lang="en-US" altLang="zh-CN" sz="2400" b="1" dirty="0">
                <a:solidFill>
                  <a:srgbClr val="0000FF"/>
                </a:solidFill>
                <a:effectLst>
                  <a:outerShdw blurRad="38100" dist="38100" dir="2700000" algn="tl">
                    <a:srgbClr val="C0C0C0"/>
                  </a:outerShdw>
                </a:effectLst>
                <a:latin typeface="隶书" pitchFamily="49" charset="-122"/>
                <a:ea typeface="隶书" pitchFamily="49" charset="-122"/>
              </a:rPr>
              <a:t>NAND</a:t>
            </a:r>
            <a:r>
              <a:rPr lang="zh-CN" altLang="en-US" sz="2400" b="1" dirty="0">
                <a:solidFill>
                  <a:srgbClr val="0000FF"/>
                </a:solidFill>
                <a:effectLst>
                  <a:outerShdw blurRad="38100" dist="38100" dir="2700000" algn="tl">
                    <a:srgbClr val="C0C0C0"/>
                  </a:outerShdw>
                </a:effectLst>
                <a:latin typeface="隶书" pitchFamily="49" charset="-122"/>
                <a:ea typeface="隶书" pitchFamily="49" charset="-122"/>
              </a:rPr>
              <a:t>、</a:t>
            </a:r>
            <a:r>
              <a:rPr lang="en-US" altLang="zh-CN" sz="2400" b="1" dirty="0" smtClean="0">
                <a:solidFill>
                  <a:srgbClr val="0000FF"/>
                </a:solidFill>
                <a:effectLst>
                  <a:outerShdw blurRad="38100" dist="38100" dir="2700000" algn="tl">
                    <a:srgbClr val="C0C0C0"/>
                  </a:outerShdw>
                </a:effectLst>
                <a:latin typeface="隶书" pitchFamily="49" charset="-122"/>
                <a:ea typeface="隶书" pitchFamily="49" charset="-122"/>
              </a:rPr>
              <a:t>AND </a:t>
            </a:r>
            <a:r>
              <a:rPr lang="zh-CN" altLang="en-US" sz="2400" dirty="0" smtClean="0">
                <a:latin typeface="隶书" pitchFamily="49" charset="-122"/>
                <a:ea typeface="隶书" pitchFamily="49" charset="-122"/>
              </a:rPr>
              <a:t>等</a:t>
            </a:r>
            <a:r>
              <a:rPr lang="zh-CN" altLang="en-US" sz="2400" dirty="0">
                <a:latin typeface="隶书" pitchFamily="49" charset="-122"/>
                <a:ea typeface="隶书" pitchFamily="49" charset="-122"/>
              </a:rPr>
              <a:t>。</a:t>
            </a:r>
          </a:p>
          <a:p>
            <a:pPr>
              <a:lnSpc>
                <a:spcPct val="85000"/>
              </a:lnSpc>
            </a:pPr>
            <a:endParaRPr lang="zh-CN" altLang="en-US" sz="2400" dirty="0">
              <a:latin typeface="隶书" pitchFamily="49" charset="-122"/>
              <a:ea typeface="隶书" pitchFamily="49" charset="-122"/>
            </a:endParaRPr>
          </a:p>
          <a:p>
            <a:pPr>
              <a:lnSpc>
                <a:spcPct val="85000"/>
              </a:lnSpc>
            </a:pPr>
            <a:r>
              <a:rPr lang="en-US" altLang="zh-CN" sz="2400" b="1" dirty="0">
                <a:solidFill>
                  <a:srgbClr val="0000FF"/>
                </a:solidFill>
                <a:effectLst>
                  <a:outerShdw blurRad="38100" dist="38100" dir="2700000" algn="tl">
                    <a:srgbClr val="C0C0C0"/>
                  </a:outerShdw>
                </a:effectLst>
                <a:latin typeface="隶书" pitchFamily="49" charset="-122"/>
                <a:ea typeface="隶书" pitchFamily="49" charset="-122"/>
              </a:rPr>
              <a:t>NOR</a:t>
            </a:r>
          </a:p>
          <a:p>
            <a:pPr marL="450850" indent="-450850">
              <a:lnSpc>
                <a:spcPct val="85000"/>
              </a:lnSpc>
            </a:pPr>
            <a:r>
              <a:rPr lang="en-US" altLang="zh-CN" sz="2400" dirty="0">
                <a:latin typeface="隶书" pitchFamily="49" charset="-122"/>
                <a:ea typeface="隶书" pitchFamily="49" charset="-122"/>
              </a:rPr>
              <a:t>1</a:t>
            </a:r>
            <a:r>
              <a:rPr lang="zh-CN" altLang="en-US" sz="2400" dirty="0">
                <a:latin typeface="隶书" pitchFamily="49" charset="-122"/>
                <a:ea typeface="隶书" pitchFamily="49" charset="-122"/>
              </a:rPr>
              <a:t>、拥有独立的数据总线和地址总线，允许系统直接从</a:t>
            </a:r>
            <a:r>
              <a:rPr lang="en-US" altLang="zh-CN" sz="2400" dirty="0">
                <a:latin typeface="隶书" pitchFamily="49" charset="-122"/>
                <a:ea typeface="隶书" pitchFamily="49" charset="-122"/>
              </a:rPr>
              <a:t>Flash </a:t>
            </a:r>
            <a:r>
              <a:rPr lang="zh-CN" altLang="en-US" sz="2400" dirty="0">
                <a:latin typeface="隶书" pitchFamily="49" charset="-122"/>
                <a:ea typeface="隶书" pitchFamily="49" charset="-122"/>
              </a:rPr>
              <a:t>中读取代码执行。</a:t>
            </a:r>
          </a:p>
          <a:p>
            <a:pPr marL="450850" indent="-450850">
              <a:lnSpc>
                <a:spcPct val="85000"/>
              </a:lnSpc>
            </a:pPr>
            <a:r>
              <a:rPr lang="en-US" altLang="zh-CN" sz="2400" dirty="0">
                <a:latin typeface="隶书" pitchFamily="49" charset="-122"/>
                <a:ea typeface="隶书" pitchFamily="49" charset="-122"/>
              </a:rPr>
              <a:t>2</a:t>
            </a:r>
            <a:r>
              <a:rPr lang="zh-CN" altLang="en-US" sz="2400" dirty="0">
                <a:latin typeface="隶书" pitchFamily="49" charset="-122"/>
                <a:ea typeface="隶书" pitchFamily="49" charset="-122"/>
              </a:rPr>
              <a:t>、可以单字节或单字编程，但不能单字节擦除，能快速随机读取，擦除和编程速度较慢。</a:t>
            </a:r>
          </a:p>
          <a:p>
            <a:pPr>
              <a:lnSpc>
                <a:spcPct val="85000"/>
              </a:lnSpc>
            </a:pPr>
            <a:r>
              <a:rPr lang="en-US" altLang="zh-CN" sz="2400" b="1" dirty="0">
                <a:solidFill>
                  <a:srgbClr val="0000FF"/>
                </a:solidFill>
                <a:effectLst>
                  <a:outerShdw blurRad="38100" dist="38100" dir="2700000" algn="tl">
                    <a:srgbClr val="C0C0C0"/>
                  </a:outerShdw>
                </a:effectLst>
                <a:latin typeface="隶书" pitchFamily="49" charset="-122"/>
                <a:ea typeface="隶书" pitchFamily="49" charset="-122"/>
              </a:rPr>
              <a:t>NAND</a:t>
            </a:r>
          </a:p>
          <a:p>
            <a:pPr marL="450850" indent="-450850">
              <a:lnSpc>
                <a:spcPct val="85000"/>
              </a:lnSpc>
            </a:pPr>
            <a:r>
              <a:rPr lang="en-US" altLang="zh-CN" sz="2400" dirty="0">
                <a:latin typeface="隶书" pitchFamily="49" charset="-122"/>
                <a:ea typeface="隶书" pitchFamily="49" charset="-122"/>
              </a:rPr>
              <a:t>1</a:t>
            </a:r>
            <a:r>
              <a:rPr lang="zh-CN" altLang="en-US" sz="2400" dirty="0">
                <a:latin typeface="隶书" pitchFamily="49" charset="-122"/>
                <a:ea typeface="隶书" pitchFamily="49" charset="-122"/>
              </a:rPr>
              <a:t>、适用于字节串行操作</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如</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存储卡、固态存储盘</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，正成为闪速磁盘技术的核心。</a:t>
            </a:r>
          </a:p>
          <a:p>
            <a:pPr marL="450850" indent="-450850">
              <a:lnSpc>
                <a:spcPct val="85000"/>
              </a:lnSpc>
            </a:pPr>
            <a:r>
              <a:rPr lang="en-US" altLang="zh-CN" sz="2400" dirty="0">
                <a:latin typeface="隶书" pitchFamily="49" charset="-122"/>
                <a:ea typeface="隶书" pitchFamily="49" charset="-122"/>
              </a:rPr>
              <a:t>2</a:t>
            </a:r>
            <a:r>
              <a:rPr lang="zh-CN" altLang="en-US" sz="2400" dirty="0">
                <a:latin typeface="隶书" pitchFamily="49" charset="-122"/>
                <a:ea typeface="隶书" pitchFamily="49" charset="-122"/>
              </a:rPr>
              <a:t>、具有块编程和块擦除的功能，其块擦除时间是</a:t>
            </a:r>
            <a:r>
              <a:rPr lang="en-US" altLang="zh-CN" sz="2400" dirty="0">
                <a:latin typeface="隶书" pitchFamily="49" charset="-122"/>
                <a:ea typeface="隶书" pitchFamily="49" charset="-122"/>
              </a:rPr>
              <a:t>2ms</a:t>
            </a:r>
            <a:r>
              <a:rPr lang="zh-CN" altLang="en-US" sz="2400" dirty="0">
                <a:latin typeface="隶书" pitchFamily="49" charset="-122"/>
                <a:ea typeface="隶书" pitchFamily="49" charset="-122"/>
              </a:rPr>
              <a:t>，而</a:t>
            </a:r>
            <a:r>
              <a:rPr lang="en-US" altLang="zh-CN" sz="2400" dirty="0">
                <a:latin typeface="隶书" pitchFamily="49" charset="-122"/>
                <a:ea typeface="隶书" pitchFamily="49" charset="-122"/>
              </a:rPr>
              <a:t>NOR</a:t>
            </a:r>
            <a:r>
              <a:rPr lang="zh-CN" altLang="en-US" sz="2400" dirty="0">
                <a:latin typeface="隶书" pitchFamily="49" charset="-122"/>
                <a:ea typeface="隶书" pitchFamily="49" charset="-122"/>
              </a:rPr>
              <a:t>技术的块擦除时间达到几百</a:t>
            </a:r>
            <a:r>
              <a:rPr lang="en-US" altLang="zh-CN" sz="2400" dirty="0" err="1">
                <a:latin typeface="隶书" pitchFamily="49" charset="-122"/>
                <a:ea typeface="隶书" pitchFamily="49" charset="-122"/>
              </a:rPr>
              <a:t>ms</a:t>
            </a:r>
            <a:r>
              <a:rPr lang="zh-CN" altLang="en-US" sz="2400" dirty="0">
                <a:latin typeface="隶书" pitchFamily="49" charset="-122"/>
                <a:ea typeface="隶书" pitchFamily="49" charset="-122"/>
              </a:rPr>
              <a:t>。</a:t>
            </a:r>
          </a:p>
          <a:p>
            <a:pPr marL="450850" indent="-450850">
              <a:lnSpc>
                <a:spcPct val="85000"/>
              </a:lnSpc>
            </a:pPr>
            <a:r>
              <a:rPr lang="en-US" altLang="zh-CN" sz="2400" dirty="0">
                <a:latin typeface="隶书" pitchFamily="49" charset="-122"/>
                <a:ea typeface="隶书" pitchFamily="49" charset="-122"/>
              </a:rPr>
              <a:t>3</a:t>
            </a:r>
            <a:r>
              <a:rPr lang="zh-CN" altLang="en-US" sz="2400" dirty="0">
                <a:latin typeface="隶书" pitchFamily="49" charset="-122"/>
                <a:ea typeface="隶书" pitchFamily="49" charset="-122"/>
              </a:rPr>
              <a:t>、数据、地址采用同一总线，实现串行读取。随机读取速度慢且不能按字节随机编程。</a:t>
            </a:r>
          </a:p>
          <a:p>
            <a:pPr>
              <a:lnSpc>
                <a:spcPct val="85000"/>
              </a:lnSpc>
            </a:pPr>
            <a:r>
              <a:rPr lang="en-US" altLang="zh-CN" sz="2400" dirty="0">
                <a:latin typeface="隶书" pitchFamily="49" charset="-122"/>
                <a:ea typeface="隶书" pitchFamily="49" charset="-122"/>
              </a:rPr>
              <a:t>4</a:t>
            </a:r>
            <a:r>
              <a:rPr lang="zh-CN" altLang="en-US" sz="2400" dirty="0">
                <a:latin typeface="隶书" pitchFamily="49" charset="-122"/>
                <a:ea typeface="隶书" pitchFamily="49" charset="-122"/>
              </a:rPr>
              <a:t>、芯片尺寸小，引脚少，是位成本最低的固态存储器。</a:t>
            </a:r>
          </a:p>
          <a:p>
            <a:pPr>
              <a:lnSpc>
                <a:spcPct val="85000"/>
              </a:lnSpc>
            </a:pPr>
            <a:r>
              <a:rPr lang="en-US" altLang="zh-CN" sz="2400" b="1" dirty="0">
                <a:solidFill>
                  <a:srgbClr val="0000FF"/>
                </a:solidFill>
                <a:effectLst>
                  <a:outerShdw blurRad="38100" dist="38100" dir="2700000" algn="tl">
                    <a:srgbClr val="C0C0C0"/>
                  </a:outerShdw>
                </a:effectLst>
                <a:latin typeface="隶书" pitchFamily="49" charset="-122"/>
                <a:ea typeface="隶书" pitchFamily="49" charset="-122"/>
              </a:rPr>
              <a:t>AND</a:t>
            </a:r>
          </a:p>
          <a:p>
            <a:pPr>
              <a:lnSpc>
                <a:spcPct val="85000"/>
              </a:lnSpc>
            </a:pPr>
            <a:r>
              <a:rPr lang="zh-CN" altLang="en-US" sz="2400" dirty="0">
                <a:latin typeface="隶书" pitchFamily="49" charset="-122"/>
                <a:ea typeface="隶书" pitchFamily="49" charset="-122"/>
              </a:rPr>
              <a:t>采用</a:t>
            </a:r>
            <a:r>
              <a:rPr lang="en-US" altLang="zh-CN" sz="2400" dirty="0">
                <a:latin typeface="隶书" pitchFamily="49" charset="-122"/>
                <a:ea typeface="隶书" pitchFamily="49" charset="-122"/>
              </a:rPr>
              <a:t>0.18um</a:t>
            </a:r>
            <a:r>
              <a:rPr lang="zh-CN" altLang="en-US" sz="2400" dirty="0">
                <a:latin typeface="隶书" pitchFamily="49" charset="-122"/>
                <a:ea typeface="隶书" pitchFamily="49" charset="-122"/>
              </a:rPr>
              <a:t>的制造工艺，生产出的芯片尺寸更小、存储容量更大、功耗更低。</a:t>
            </a:r>
          </a:p>
        </p:txBody>
      </p:sp>
    </p:spTree>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ChangeArrowheads="1"/>
          </p:cNvSpPr>
          <p:nvPr/>
        </p:nvSpPr>
        <p:spPr bwMode="auto">
          <a:xfrm>
            <a:off x="539750" y="412080"/>
            <a:ext cx="8280400" cy="5537200"/>
          </a:xfrm>
          <a:prstGeom prst="rect">
            <a:avLst/>
          </a:prstGeom>
          <a:noFill/>
          <a:ln w="9525" algn="ctr">
            <a:noFill/>
            <a:miter lim="800000"/>
            <a:headEnd/>
            <a:tailEnd/>
          </a:ln>
          <a:effectLst/>
        </p:spPr>
        <p:txBody>
          <a:bodyPr>
            <a:spAutoFit/>
          </a:bodyPr>
          <a:lstStyle/>
          <a:p>
            <a:pPr>
              <a:lnSpc>
                <a:spcPct val="85000"/>
              </a:lnSpc>
            </a:pPr>
            <a:r>
              <a:rPr lang="zh-CN" altLang="en-US" sz="3600" dirty="0" smtClean="0">
                <a:effectLst>
                  <a:outerShdw blurRad="38100" dist="38100" dir="2700000" algn="tl">
                    <a:srgbClr val="C0C0C0"/>
                  </a:outerShdw>
                </a:effectLst>
                <a:latin typeface="隶书" panose="02010509060101010101" pitchFamily="49" charset="-122"/>
                <a:ea typeface="隶书" panose="02010509060101010101" pitchFamily="49" charset="-122"/>
              </a:rPr>
              <a:t>半导体存储器</a:t>
            </a:r>
            <a:r>
              <a:rPr lang="zh-CN" altLang="en-US" sz="3600" dirty="0">
                <a:effectLst>
                  <a:outerShdw blurRad="38100" dist="38100" dir="2700000" algn="tl">
                    <a:srgbClr val="C0C0C0"/>
                  </a:outerShdw>
                </a:effectLst>
                <a:latin typeface="隶书" panose="02010509060101010101" pitchFamily="49" charset="-122"/>
                <a:ea typeface="隶书" panose="02010509060101010101" pitchFamily="49" charset="-122"/>
              </a:rPr>
              <a:t>的接口设计</a:t>
            </a:r>
          </a:p>
          <a:p>
            <a:pPr>
              <a:lnSpc>
                <a:spcPct val="85000"/>
              </a:lnSpc>
            </a:pPr>
            <a:endParaRPr lang="zh-CN" altLang="en-US" sz="2400" dirty="0">
              <a:effectLst>
                <a:outerShdw blurRad="38100" dist="38100" dir="2700000" algn="tl">
                  <a:srgbClr val="C0C0C0"/>
                </a:outerShdw>
              </a:effectLst>
              <a:latin typeface="宋体" pitchFamily="2" charset="-122"/>
            </a:endParaRPr>
          </a:p>
          <a:p>
            <a:pPr>
              <a:lnSpc>
                <a:spcPct val="85000"/>
              </a:lnSpc>
            </a:pPr>
            <a:r>
              <a:rPr lang="zh-CN" altLang="en-US" sz="2400" dirty="0">
                <a:latin typeface="隶书" pitchFamily="49" charset="-122"/>
                <a:ea typeface="隶书" pitchFamily="49" charset="-122"/>
              </a:rPr>
              <a:t>    前面介绍了存储器的基本电路原理和一些存储器芯片。计算机中对存储器位数和容量的需要视系统大小、性能决定，而各种型号的存储器芯片的存储单元数和每个单元中的位数均有所不同。</a:t>
            </a:r>
            <a:r>
              <a:rPr lang="zh-CN" altLang="en-US" sz="2400" u="sng" dirty="0">
                <a:latin typeface="隶书" pitchFamily="49" charset="-122"/>
                <a:ea typeface="隶书" pitchFamily="49" charset="-122"/>
              </a:rPr>
              <a:t>如何用各种性能的存储器芯片构成系统所需要的存储区，是本节要讨论的问题</a:t>
            </a:r>
            <a:r>
              <a:rPr lang="zh-CN" altLang="en-US" sz="2400" dirty="0">
                <a:latin typeface="隶书" pitchFamily="49" charset="-122"/>
                <a:ea typeface="隶书" pitchFamily="49" charset="-122"/>
              </a:rPr>
              <a:t>。在这里需要解决以下</a:t>
            </a:r>
            <a:r>
              <a:rPr lang="zh-CN" altLang="en-US" sz="2400" b="1" dirty="0">
                <a:latin typeface="隶书" pitchFamily="49" charset="-122"/>
                <a:ea typeface="隶书" pitchFamily="49" charset="-122"/>
              </a:rPr>
              <a:t>两个</a:t>
            </a:r>
            <a:r>
              <a:rPr lang="zh-CN" altLang="en-US" sz="2400" dirty="0">
                <a:latin typeface="隶书" pitchFamily="49" charset="-122"/>
                <a:ea typeface="隶书" pitchFamily="49" charset="-122"/>
              </a:rPr>
              <a:t>问题。</a:t>
            </a:r>
          </a:p>
          <a:p>
            <a:pPr>
              <a:lnSpc>
                <a:spcPct val="85000"/>
              </a:lnSpc>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1</a:t>
            </a:r>
            <a:r>
              <a:rPr lang="zh-CN" altLang="en-US" sz="2400" dirty="0">
                <a:latin typeface="隶书" pitchFamily="49" charset="-122"/>
                <a:ea typeface="隶书" pitchFamily="49" charset="-122"/>
              </a:rPr>
              <a:t>、如何选择容量小或位数少的存储器芯片组成系统需要的定容量、定位数</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字长</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的存储区。</a:t>
            </a:r>
          </a:p>
          <a:p>
            <a:pPr>
              <a:lnSpc>
                <a:spcPct val="85000"/>
              </a:lnSpc>
            </a:pPr>
            <a:r>
              <a:rPr lang="zh-CN" altLang="en-US" sz="2400" dirty="0">
                <a:latin typeface="隶书" pitchFamily="49" charset="-122"/>
                <a:ea typeface="隶书" pitchFamily="49" charset="-122"/>
              </a:rPr>
              <a:t>    </a:t>
            </a:r>
            <a:r>
              <a:rPr lang="en-US" altLang="zh-CN" sz="2400" dirty="0">
                <a:latin typeface="隶书" pitchFamily="49" charset="-122"/>
                <a:ea typeface="隶书" pitchFamily="49" charset="-122"/>
              </a:rPr>
              <a:t>2</a:t>
            </a:r>
            <a:r>
              <a:rPr lang="zh-CN" altLang="en-US" sz="2400" dirty="0">
                <a:latin typeface="隶书" pitchFamily="49" charset="-122"/>
                <a:ea typeface="隶书" pitchFamily="49" charset="-122"/>
              </a:rPr>
              <a:t>、如何设计存储器接口电路。</a:t>
            </a:r>
          </a:p>
          <a:p>
            <a:pPr>
              <a:lnSpc>
                <a:spcPct val="85000"/>
              </a:lnSpc>
            </a:pPr>
            <a:endParaRPr lang="zh-CN" altLang="en-US" sz="2400" dirty="0">
              <a:latin typeface="隶书" pitchFamily="49" charset="-122"/>
              <a:ea typeface="隶书" pitchFamily="49" charset="-122"/>
            </a:endParaRPr>
          </a:p>
          <a:p>
            <a:pPr>
              <a:lnSpc>
                <a:spcPct val="85000"/>
              </a:lnSpc>
            </a:pPr>
            <a:r>
              <a:rPr lang="zh-CN" altLang="en-US" sz="2400" dirty="0">
                <a:latin typeface="隶书" pitchFamily="49" charset="-122"/>
                <a:ea typeface="隶书" pitchFamily="49" charset="-122"/>
              </a:rPr>
              <a:t>步骤</a:t>
            </a:r>
          </a:p>
          <a:p>
            <a:pPr>
              <a:lnSpc>
                <a:spcPct val="85000"/>
              </a:lnSpc>
            </a:pPr>
            <a:r>
              <a:rPr lang="en-US" altLang="zh-CN" sz="2400" dirty="0">
                <a:latin typeface="隶书" pitchFamily="49" charset="-122"/>
                <a:ea typeface="隶书" pitchFamily="49" charset="-122"/>
              </a:rPr>
              <a:t>1</a:t>
            </a:r>
            <a:r>
              <a:rPr lang="zh-CN" altLang="en-US" sz="2400" dirty="0">
                <a:latin typeface="隶书" pitchFamily="49" charset="-122"/>
                <a:ea typeface="隶书" pitchFamily="49" charset="-122"/>
              </a:rPr>
              <a:t>、选择存储器芯片；</a:t>
            </a:r>
          </a:p>
          <a:p>
            <a:pPr>
              <a:lnSpc>
                <a:spcPct val="85000"/>
              </a:lnSpc>
            </a:pPr>
            <a:r>
              <a:rPr lang="en-US" altLang="zh-CN" sz="2400" dirty="0">
                <a:latin typeface="隶书" pitchFamily="49" charset="-122"/>
                <a:ea typeface="隶书" pitchFamily="49" charset="-122"/>
              </a:rPr>
              <a:t>2</a:t>
            </a:r>
            <a:r>
              <a:rPr lang="zh-CN" altLang="en-US" sz="2400" dirty="0">
                <a:latin typeface="隶书" pitchFamily="49" charset="-122"/>
                <a:ea typeface="隶书" pitchFamily="49" charset="-122"/>
              </a:rPr>
              <a:t>、地址分配；</a:t>
            </a:r>
          </a:p>
          <a:p>
            <a:pPr>
              <a:lnSpc>
                <a:spcPct val="85000"/>
              </a:lnSpc>
            </a:pPr>
            <a:r>
              <a:rPr lang="en-US" altLang="zh-CN" sz="2400" dirty="0">
                <a:latin typeface="隶书" pitchFamily="49" charset="-122"/>
                <a:ea typeface="隶书" pitchFamily="49" charset="-122"/>
              </a:rPr>
              <a:t>3</a:t>
            </a:r>
            <a:r>
              <a:rPr lang="zh-CN" altLang="en-US" sz="2400" dirty="0">
                <a:latin typeface="隶书" pitchFamily="49" charset="-122"/>
                <a:ea typeface="隶书" pitchFamily="49" charset="-122"/>
              </a:rPr>
              <a:t>、地址译码；</a:t>
            </a:r>
          </a:p>
          <a:p>
            <a:pPr>
              <a:lnSpc>
                <a:spcPct val="85000"/>
              </a:lnSpc>
            </a:pPr>
            <a:r>
              <a:rPr lang="en-US" altLang="zh-CN" sz="2400" dirty="0">
                <a:latin typeface="隶书" pitchFamily="49" charset="-122"/>
                <a:ea typeface="隶书" pitchFamily="49" charset="-122"/>
              </a:rPr>
              <a:t>4</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CPU</a:t>
            </a:r>
            <a:r>
              <a:rPr lang="zh-CN" altLang="en-US" sz="2400" dirty="0">
                <a:latin typeface="隶书" pitchFamily="49" charset="-122"/>
                <a:ea typeface="隶书" pitchFamily="49" charset="-122"/>
              </a:rPr>
              <a:t>与存储器芯片的信号连接。</a:t>
            </a:r>
          </a:p>
        </p:txBody>
      </p:sp>
    </p:spTree>
  </p:cSld>
  <p:clrMapOvr>
    <a:masterClrMapping/>
  </p:clrMapOvr>
  <p:transition spd="slow">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ChangeArrowheads="1"/>
          </p:cNvSpPr>
          <p:nvPr/>
        </p:nvSpPr>
        <p:spPr bwMode="auto">
          <a:xfrm>
            <a:off x="428596" y="214290"/>
            <a:ext cx="8280400" cy="6481763"/>
          </a:xfrm>
          <a:prstGeom prst="rect">
            <a:avLst/>
          </a:prstGeom>
          <a:noFill/>
          <a:ln w="9525">
            <a:noFill/>
            <a:miter lim="800000"/>
            <a:headEnd/>
            <a:tailEnd/>
          </a:ln>
          <a:effectLst/>
        </p:spPr>
        <p:txBody>
          <a:bodyPr lIns="92075" tIns="46038" rIns="92075" bIns="46038"/>
          <a:lstStyle/>
          <a:p>
            <a:pPr marL="457200" indent="-457200">
              <a:lnSpc>
                <a:spcPct val="85000"/>
              </a:lnSpc>
              <a:buFont typeface="Wingdings" panose="05000000000000000000" pitchFamily="2" charset="2"/>
              <a:buChar char="Ø"/>
            </a:pPr>
            <a:r>
              <a:rPr lang="zh-CN" altLang="en-US" sz="3200" dirty="0" smtClean="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半导体</a:t>
            </a:r>
            <a:r>
              <a:rPr lang="zh-CN" altLang="en-US" sz="320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存储芯片的选择</a:t>
            </a:r>
            <a:r>
              <a:rPr lang="zh-CN" altLang="en-US" sz="3200" dirty="0">
                <a:solidFill>
                  <a:schemeClr val="tx2"/>
                </a:solidFill>
                <a:effectLst>
                  <a:outerShdw blurRad="38100" dist="38100" dir="2700000" algn="tl">
                    <a:srgbClr val="C0C0C0"/>
                  </a:outerShdw>
                </a:effectLst>
                <a:latin typeface="宋体" pitchFamily="2" charset="-122"/>
              </a:rPr>
              <a:t/>
            </a:r>
            <a:br>
              <a:rPr lang="zh-CN" altLang="en-US" sz="3200" dirty="0">
                <a:solidFill>
                  <a:schemeClr val="tx2"/>
                </a:solidFill>
                <a:effectLst>
                  <a:outerShdw blurRad="38100" dist="38100" dir="2700000" algn="tl">
                    <a:srgbClr val="C0C0C0"/>
                  </a:outerShdw>
                </a:effectLst>
                <a:latin typeface="宋体" pitchFamily="2" charset="-122"/>
              </a:rPr>
            </a:br>
            <a:r>
              <a:rPr lang="zh-CN" altLang="en-US" sz="2400" dirty="0">
                <a:solidFill>
                  <a:schemeClr val="tx2"/>
                </a:solidFill>
                <a:effectLst>
                  <a:outerShdw blurRad="38100" dist="38100" dir="2700000" algn="tl">
                    <a:srgbClr val="C0C0C0"/>
                  </a:outerShdw>
                </a:effectLst>
                <a:latin typeface="宋体" pitchFamily="2" charset="-122"/>
              </a:rPr>
              <a:t/>
            </a:r>
            <a:br>
              <a:rPr lang="zh-CN" altLang="en-US" sz="2400" dirty="0">
                <a:solidFill>
                  <a:schemeClr val="tx2"/>
                </a:solidFill>
                <a:effectLst>
                  <a:outerShdw blurRad="38100" dist="38100" dir="2700000" algn="tl">
                    <a:srgbClr val="C0C0C0"/>
                  </a:outerShdw>
                </a:effectLst>
                <a:latin typeface="宋体" pitchFamily="2" charset="-122"/>
              </a:rPr>
            </a:br>
            <a:r>
              <a:rPr lang="zh-CN" altLang="en-US" sz="2400" dirty="0">
                <a:solidFill>
                  <a:srgbClr val="0000FF"/>
                </a:solidFill>
                <a:effectLst>
                  <a:outerShdw blurRad="38100" dist="38100" dir="2700000" algn="tl">
                    <a:srgbClr val="C0C0C0"/>
                  </a:outerShdw>
                </a:effectLst>
                <a:latin typeface="隶书" pitchFamily="49" charset="-122"/>
                <a:ea typeface="隶书" pitchFamily="49" charset="-122"/>
              </a:rPr>
              <a:t>芯片类型的</a:t>
            </a:r>
            <a:r>
              <a:rPr lang="zh-CN" altLang="en-US" sz="2400" dirty="0" smtClean="0">
                <a:solidFill>
                  <a:srgbClr val="0000FF"/>
                </a:solidFill>
                <a:effectLst>
                  <a:outerShdw blurRad="38100" dist="38100" dir="2700000" algn="tl">
                    <a:srgbClr val="C0C0C0"/>
                  </a:outerShdw>
                </a:effectLst>
                <a:latin typeface="隶书" pitchFamily="49" charset="-122"/>
                <a:ea typeface="隶书" pitchFamily="49" charset="-122"/>
              </a:rPr>
              <a:t>选择</a:t>
            </a:r>
            <a:r>
              <a:rPr lang="zh-CN" altLang="en-US" sz="2400" dirty="0">
                <a:solidFill>
                  <a:srgbClr val="0000FF"/>
                </a:solidFill>
                <a:effectLst>
                  <a:outerShdw blurRad="38100" dist="38100" dir="2700000" algn="tl">
                    <a:srgbClr val="C0C0C0"/>
                  </a:outerShdw>
                </a:effectLst>
                <a:latin typeface="隶书" pitchFamily="49" charset="-122"/>
                <a:ea typeface="隶书" pitchFamily="49" charset="-122"/>
              </a:rPr>
              <a:t/>
            </a:r>
            <a:br>
              <a:rPr lang="zh-CN" altLang="en-US" sz="2400" dirty="0">
                <a:solidFill>
                  <a:srgbClr val="0000FF"/>
                </a:solidFill>
                <a:effectLst>
                  <a:outerShdw blurRad="38100" dist="38100" dir="2700000" algn="tl">
                    <a:srgbClr val="C0C0C0"/>
                  </a:outerShdw>
                </a:effectLst>
                <a:latin typeface="隶书" pitchFamily="49" charset="-122"/>
                <a:ea typeface="隶书" pitchFamily="49" charset="-122"/>
              </a:rPr>
            </a:br>
            <a:r>
              <a:rPr lang="en-US" altLang="zh-CN" sz="2400" b="1" i="1" u="sng" dirty="0">
                <a:solidFill>
                  <a:srgbClr val="FF0000"/>
                </a:solidFill>
                <a:effectLst>
                  <a:outerShdw blurRad="38100" dist="38100" dir="2700000" algn="tl">
                    <a:srgbClr val="000000">
                      <a:alpha val="43137"/>
                    </a:srgbClr>
                  </a:outerShdw>
                </a:effectLst>
                <a:latin typeface="隶书" pitchFamily="49" charset="-122"/>
                <a:ea typeface="隶书" pitchFamily="49" charset="-122"/>
              </a:rPr>
              <a:t>A.</a:t>
            </a:r>
            <a:r>
              <a:rPr lang="zh-CN" altLang="en-US" sz="2400" dirty="0">
                <a:latin typeface="隶书" pitchFamily="49" charset="-122"/>
                <a:ea typeface="隶书" pitchFamily="49" charset="-122"/>
              </a:rPr>
              <a:t>一般情况下，一个微机系统</a:t>
            </a:r>
            <a:r>
              <a:rPr lang="en-US" altLang="zh-CN" sz="2400" dirty="0">
                <a:latin typeface="隶书" pitchFamily="49" charset="-122"/>
                <a:ea typeface="隶书" pitchFamily="49" charset="-122"/>
              </a:rPr>
              <a:t>RAM</a:t>
            </a:r>
            <a:r>
              <a:rPr lang="zh-CN" altLang="en-US" sz="2400" dirty="0">
                <a:latin typeface="隶书" pitchFamily="49" charset="-122"/>
                <a:ea typeface="隶书" pitchFamily="49" charset="-122"/>
              </a:rPr>
              <a:t>和</a:t>
            </a:r>
            <a:r>
              <a:rPr lang="en-US" altLang="zh-CN" sz="2400" dirty="0">
                <a:latin typeface="隶书" pitchFamily="49" charset="-122"/>
                <a:ea typeface="隶书" pitchFamily="49" charset="-122"/>
              </a:rPr>
              <a:t>ROM</a:t>
            </a:r>
            <a:r>
              <a:rPr lang="zh-CN" altLang="en-US" sz="2400" dirty="0">
                <a:latin typeface="隶书" pitchFamily="49" charset="-122"/>
                <a:ea typeface="隶书" pitchFamily="49" charset="-122"/>
              </a:rPr>
              <a:t>均有，对于固定的</a:t>
            </a:r>
            <a:r>
              <a:rPr lang="zh-CN" altLang="en-US" sz="2400" dirty="0" smtClean="0">
                <a:latin typeface="隶书" pitchFamily="49" charset="-122"/>
                <a:ea typeface="隶书" pitchFamily="49" charset="-122"/>
              </a:rPr>
              <a:t>程序和</a:t>
            </a:r>
            <a:r>
              <a:rPr lang="zh-CN" altLang="en-US" sz="2400" dirty="0">
                <a:latin typeface="隶书" pitchFamily="49" charset="-122"/>
                <a:ea typeface="隶书" pitchFamily="49" charset="-122"/>
              </a:rPr>
              <a:t>数据表格，应选择</a:t>
            </a:r>
            <a:r>
              <a:rPr lang="en-US" altLang="zh-CN" sz="2400" dirty="0">
                <a:latin typeface="隶书" pitchFamily="49" charset="-122"/>
                <a:ea typeface="隶书" pitchFamily="49" charset="-122"/>
              </a:rPr>
              <a:t>ROM</a:t>
            </a:r>
            <a:r>
              <a:rPr lang="zh-CN" altLang="en-US" sz="2400" dirty="0">
                <a:latin typeface="隶书" pitchFamily="49" charset="-122"/>
                <a:ea typeface="隶书" pitchFamily="49" charset="-122"/>
              </a:rPr>
              <a:t>芯片。</a:t>
            </a:r>
            <a:br>
              <a:rPr lang="zh-CN" altLang="en-US" sz="2400" dirty="0">
                <a:latin typeface="隶书" pitchFamily="49" charset="-122"/>
                <a:ea typeface="隶书" pitchFamily="49" charset="-122"/>
              </a:rPr>
            </a:br>
            <a:r>
              <a:rPr lang="en-US" altLang="zh-CN" sz="2400" b="1" i="1" u="sng" dirty="0">
                <a:solidFill>
                  <a:srgbClr val="FF0000"/>
                </a:solidFill>
                <a:effectLst>
                  <a:outerShdw blurRad="38100" dist="38100" dir="2700000" algn="tl">
                    <a:srgbClr val="000000">
                      <a:alpha val="43137"/>
                    </a:srgbClr>
                  </a:outerShdw>
                </a:effectLst>
                <a:latin typeface="隶书" pitchFamily="49" charset="-122"/>
                <a:ea typeface="隶书" pitchFamily="49" charset="-122"/>
              </a:rPr>
              <a:t>B.</a:t>
            </a:r>
            <a:r>
              <a:rPr lang="zh-CN" altLang="en-US" sz="2400" dirty="0">
                <a:latin typeface="隶书" pitchFamily="49" charset="-122"/>
                <a:ea typeface="隶书" pitchFamily="49" charset="-122"/>
              </a:rPr>
              <a:t>对于需要暂存数据时，则应选择</a:t>
            </a:r>
            <a:r>
              <a:rPr lang="en-US" altLang="zh-CN" sz="2400" dirty="0">
                <a:latin typeface="隶书" pitchFamily="49" charset="-122"/>
                <a:ea typeface="隶书" pitchFamily="49" charset="-122"/>
              </a:rPr>
              <a:t>RAM</a:t>
            </a:r>
            <a:r>
              <a:rPr lang="zh-CN" altLang="en-US" sz="2400" dirty="0">
                <a:latin typeface="隶书" pitchFamily="49" charset="-122"/>
                <a:ea typeface="隶书" pitchFamily="49" charset="-122"/>
              </a:rPr>
              <a:t>芯片。</a:t>
            </a:r>
            <a:r>
              <a:rPr lang="en-US" altLang="zh-CN" sz="2400" dirty="0">
                <a:latin typeface="隶书" pitchFamily="49" charset="-122"/>
                <a:ea typeface="隶书" pitchFamily="49" charset="-122"/>
              </a:rPr>
              <a:t>SRAM</a:t>
            </a:r>
            <a:r>
              <a:rPr lang="zh-CN" altLang="en-US" sz="2400" dirty="0">
                <a:latin typeface="隶书" pitchFamily="49" charset="-122"/>
                <a:ea typeface="隶书" pitchFamily="49" charset="-122"/>
              </a:rPr>
              <a:t>适于小系统及高速缓存，无需刷新电路，接口电路简单、</a:t>
            </a:r>
            <a:r>
              <a:rPr lang="en-US" altLang="zh-CN" sz="2400" dirty="0">
                <a:latin typeface="隶书" pitchFamily="49" charset="-122"/>
                <a:ea typeface="隶书" pitchFamily="49" charset="-122"/>
              </a:rPr>
              <a:t>DRAM</a:t>
            </a:r>
            <a:r>
              <a:rPr lang="zh-CN" altLang="en-US" sz="2400" dirty="0">
                <a:latin typeface="隶书" pitchFamily="49" charset="-122"/>
                <a:ea typeface="隶书" pitchFamily="49" charset="-122"/>
              </a:rPr>
              <a:t>适于大容量系统，如计算机中的内存。</a:t>
            </a:r>
            <a:br>
              <a:rPr lang="zh-CN" altLang="en-US" sz="2400" dirty="0">
                <a:latin typeface="隶书" pitchFamily="49" charset="-122"/>
                <a:ea typeface="隶书" pitchFamily="49" charset="-122"/>
              </a:rPr>
            </a:br>
            <a:r>
              <a:rPr lang="en-US" altLang="zh-CN" sz="2400" b="1" i="1" u="sng" dirty="0">
                <a:solidFill>
                  <a:srgbClr val="FF0000"/>
                </a:solidFill>
                <a:effectLst>
                  <a:outerShdw blurRad="38100" dist="38100" dir="2700000" algn="tl">
                    <a:srgbClr val="000000">
                      <a:alpha val="43137"/>
                    </a:srgbClr>
                  </a:outerShdw>
                </a:effectLst>
                <a:latin typeface="隶书" pitchFamily="49" charset="-122"/>
                <a:ea typeface="隶书" pitchFamily="49" charset="-122"/>
              </a:rPr>
              <a:t>C.</a:t>
            </a:r>
            <a:r>
              <a:rPr lang="zh-CN" altLang="en-US" sz="2400" dirty="0">
                <a:latin typeface="隶书" pitchFamily="49" charset="-122"/>
                <a:ea typeface="隶书" pitchFamily="49" charset="-122"/>
              </a:rPr>
              <a:t>还需要考虑芯片型号、单片容量、功能、电源供电、读写速度、价格等。当存储器的速度低于</a:t>
            </a:r>
            <a:r>
              <a:rPr lang="en-US" altLang="zh-CN" sz="2400" dirty="0">
                <a:latin typeface="隶书" pitchFamily="49" charset="-122"/>
                <a:ea typeface="隶书" pitchFamily="49" charset="-122"/>
              </a:rPr>
              <a:t>CPU</a:t>
            </a:r>
            <a:r>
              <a:rPr lang="zh-CN" altLang="en-US" sz="2400" dirty="0">
                <a:latin typeface="隶书" pitchFamily="49" charset="-122"/>
                <a:ea typeface="隶书" pitchFamily="49" charset="-122"/>
              </a:rPr>
              <a:t>时，应加等待信号；高于</a:t>
            </a:r>
            <a:r>
              <a:rPr lang="en-US" altLang="zh-CN" sz="2400" dirty="0">
                <a:latin typeface="隶书" pitchFamily="49" charset="-122"/>
                <a:ea typeface="隶书" pitchFamily="49" charset="-122"/>
              </a:rPr>
              <a:t>CPU</a:t>
            </a:r>
            <a:r>
              <a:rPr lang="zh-CN" altLang="en-US" sz="2400" dirty="0">
                <a:latin typeface="隶书" pitchFamily="49" charset="-122"/>
                <a:ea typeface="隶书" pitchFamily="49" charset="-122"/>
              </a:rPr>
              <a:t>时，则成本相对较高。</a:t>
            </a:r>
            <a:br>
              <a:rPr lang="zh-CN" altLang="en-US" sz="2400" dirty="0">
                <a:latin typeface="隶书" pitchFamily="49" charset="-122"/>
                <a:ea typeface="隶书" pitchFamily="49" charset="-122"/>
              </a:rPr>
            </a:br>
            <a:r>
              <a:rPr lang="zh-CN" altLang="en-US" sz="2400" dirty="0">
                <a:latin typeface="隶书" pitchFamily="49" charset="-122"/>
                <a:ea typeface="隶书" pitchFamily="49" charset="-122"/>
              </a:rPr>
              <a:t/>
            </a:r>
            <a:br>
              <a:rPr lang="zh-CN" altLang="en-US" sz="2400" dirty="0">
                <a:latin typeface="隶书" pitchFamily="49" charset="-122"/>
                <a:ea typeface="隶书" pitchFamily="49" charset="-122"/>
              </a:rPr>
            </a:br>
            <a:r>
              <a:rPr lang="zh-CN" altLang="en-US" sz="2400" dirty="0">
                <a:solidFill>
                  <a:srgbClr val="0000FF"/>
                </a:solidFill>
                <a:effectLst>
                  <a:outerShdw blurRad="38100" dist="38100" dir="2700000" algn="tl">
                    <a:srgbClr val="C0C0C0"/>
                  </a:outerShdw>
                </a:effectLst>
                <a:latin typeface="隶书" pitchFamily="49" charset="-122"/>
                <a:ea typeface="隶书" pitchFamily="49" charset="-122"/>
              </a:rPr>
              <a:t>芯片数量的确定</a:t>
            </a:r>
            <a:br>
              <a:rPr lang="zh-CN" altLang="en-US" sz="2400" dirty="0">
                <a:solidFill>
                  <a:srgbClr val="0000FF"/>
                </a:solidFill>
                <a:effectLst>
                  <a:outerShdw blurRad="38100" dist="38100" dir="2700000" algn="tl">
                    <a:srgbClr val="C0C0C0"/>
                  </a:outerShdw>
                </a:effectLst>
                <a:latin typeface="隶书" pitchFamily="49" charset="-122"/>
                <a:ea typeface="隶书" pitchFamily="49" charset="-122"/>
              </a:rPr>
            </a:br>
            <a:r>
              <a:rPr lang="zh-CN" altLang="en-US" sz="2400" dirty="0">
                <a:solidFill>
                  <a:srgbClr val="0000FF"/>
                </a:solidFill>
                <a:latin typeface="隶书" pitchFamily="49" charset="-122"/>
                <a:ea typeface="隶书" pitchFamily="49" charset="-122"/>
              </a:rPr>
              <a:t>    </a:t>
            </a:r>
            <a:r>
              <a:rPr lang="zh-CN" altLang="en-US" sz="2400" dirty="0">
                <a:latin typeface="隶书" pitchFamily="49" charset="-122"/>
                <a:ea typeface="隶书" pitchFamily="49" charset="-122"/>
              </a:rPr>
              <a:t>存储芯片有</a:t>
            </a:r>
            <a:r>
              <a:rPr lang="en-US" altLang="zh-CN" sz="2400" dirty="0">
                <a:latin typeface="隶书" pitchFamily="49" charset="-122"/>
                <a:ea typeface="隶书" pitchFamily="49" charset="-122"/>
              </a:rPr>
              <a:t>1</a:t>
            </a:r>
            <a:r>
              <a:rPr lang="zh-CN" altLang="en-US" sz="2400" dirty="0">
                <a:latin typeface="隶书" pitchFamily="49" charset="-122"/>
                <a:ea typeface="隶书" pitchFamily="49" charset="-122"/>
              </a:rPr>
              <a:t>位片、</a:t>
            </a:r>
            <a:r>
              <a:rPr lang="en-US" altLang="zh-CN" sz="2400" dirty="0">
                <a:latin typeface="隶书" pitchFamily="49" charset="-122"/>
                <a:ea typeface="隶书" pitchFamily="49" charset="-122"/>
              </a:rPr>
              <a:t>4</a:t>
            </a:r>
            <a:r>
              <a:rPr lang="zh-CN" altLang="en-US" sz="2400" dirty="0">
                <a:latin typeface="隶书" pitchFamily="49" charset="-122"/>
                <a:ea typeface="隶书" pitchFamily="49" charset="-122"/>
              </a:rPr>
              <a:t>位片、</a:t>
            </a:r>
            <a:r>
              <a:rPr lang="en-US" altLang="zh-CN" sz="2400" dirty="0">
                <a:latin typeface="隶书" pitchFamily="49" charset="-122"/>
                <a:ea typeface="隶书" pitchFamily="49" charset="-122"/>
              </a:rPr>
              <a:t>8</a:t>
            </a:r>
            <a:r>
              <a:rPr lang="zh-CN" altLang="en-US" sz="2400" dirty="0">
                <a:latin typeface="隶书" pitchFamily="49" charset="-122"/>
                <a:ea typeface="隶书" pitchFamily="49" charset="-122"/>
              </a:rPr>
              <a:t>位片等，其存储容量也各不相同。若构成计算机系统的存储器采用</a:t>
            </a:r>
            <a:r>
              <a:rPr lang="en-US" altLang="zh-CN" sz="2400" dirty="0">
                <a:latin typeface="隶书" pitchFamily="49" charset="-122"/>
                <a:ea typeface="隶书" pitchFamily="49" charset="-122"/>
              </a:rPr>
              <a:t>1</a:t>
            </a:r>
            <a:r>
              <a:rPr lang="zh-CN" altLang="en-US" sz="2400" dirty="0">
                <a:latin typeface="隶书" pitchFamily="49" charset="-122"/>
                <a:ea typeface="隶书" pitchFamily="49" charset="-122"/>
              </a:rPr>
              <a:t>位芯片需</a:t>
            </a:r>
            <a:r>
              <a:rPr lang="en-US" altLang="zh-CN" sz="2400" dirty="0">
                <a:latin typeface="隶书" pitchFamily="49" charset="-122"/>
                <a:ea typeface="隶书" pitchFamily="49" charset="-122"/>
              </a:rPr>
              <a:t>8</a:t>
            </a:r>
            <a:r>
              <a:rPr lang="zh-CN" altLang="en-US" sz="2400" dirty="0">
                <a:latin typeface="隶书" pitchFamily="49" charset="-122"/>
                <a:ea typeface="隶书" pitchFamily="49" charset="-122"/>
              </a:rPr>
              <a:t>片，采用</a:t>
            </a:r>
            <a:r>
              <a:rPr lang="en-US" altLang="zh-CN" sz="2400" dirty="0">
                <a:latin typeface="隶书" pitchFamily="49" charset="-122"/>
                <a:ea typeface="隶书" pitchFamily="49" charset="-122"/>
              </a:rPr>
              <a:t>4</a:t>
            </a:r>
            <a:r>
              <a:rPr lang="zh-CN" altLang="en-US" sz="2400" dirty="0">
                <a:latin typeface="隶书" pitchFamily="49" charset="-122"/>
                <a:ea typeface="隶书" pitchFamily="49" charset="-122"/>
              </a:rPr>
              <a:t>位芯片需</a:t>
            </a:r>
            <a:r>
              <a:rPr lang="en-US" altLang="zh-CN" sz="2400" dirty="0">
                <a:latin typeface="隶书" pitchFamily="49" charset="-122"/>
                <a:ea typeface="隶书" pitchFamily="49" charset="-122"/>
              </a:rPr>
              <a:t>2</a:t>
            </a:r>
            <a:r>
              <a:rPr lang="zh-CN" altLang="en-US" sz="2400" dirty="0">
                <a:latin typeface="隶书" pitchFamily="49" charset="-122"/>
                <a:ea typeface="隶书" pitchFamily="49" charset="-122"/>
              </a:rPr>
              <a:t>片，采用</a:t>
            </a:r>
            <a:r>
              <a:rPr lang="en-US" altLang="zh-CN" sz="2400" dirty="0">
                <a:latin typeface="隶书" pitchFamily="49" charset="-122"/>
                <a:ea typeface="隶书" pitchFamily="49" charset="-122"/>
              </a:rPr>
              <a:t>8</a:t>
            </a:r>
            <a:r>
              <a:rPr lang="zh-CN" altLang="en-US" sz="2400" dirty="0">
                <a:latin typeface="隶书" pitchFamily="49" charset="-122"/>
                <a:ea typeface="隶书" pitchFamily="49" charset="-122"/>
              </a:rPr>
              <a:t>位芯片需</a:t>
            </a:r>
            <a:r>
              <a:rPr lang="en-US" altLang="zh-CN" sz="2400" dirty="0">
                <a:latin typeface="隶书" pitchFamily="49" charset="-122"/>
                <a:ea typeface="隶书" pitchFamily="49" charset="-122"/>
              </a:rPr>
              <a:t>1</a:t>
            </a:r>
            <a:r>
              <a:rPr lang="zh-CN" altLang="en-US" sz="2400" dirty="0">
                <a:latin typeface="隶书" pitchFamily="49" charset="-122"/>
                <a:ea typeface="隶书" pitchFamily="49" charset="-122"/>
              </a:rPr>
              <a:t>片。</a:t>
            </a:r>
            <a:br>
              <a:rPr lang="zh-CN" altLang="en-US" sz="2400" dirty="0">
                <a:latin typeface="隶书" pitchFamily="49" charset="-122"/>
                <a:ea typeface="隶书" pitchFamily="49" charset="-122"/>
              </a:rPr>
            </a:br>
            <a:r>
              <a:rPr lang="zh-CN" altLang="en-US" sz="2400" dirty="0">
                <a:latin typeface="隶书" pitchFamily="49" charset="-122"/>
                <a:ea typeface="隶书" pitchFamily="49" charset="-122"/>
              </a:rPr>
              <a:t>    用位数不同的存储器芯片组成</a:t>
            </a:r>
            <a:r>
              <a:rPr lang="en-US" altLang="zh-CN" sz="2400" dirty="0">
                <a:latin typeface="隶书" pitchFamily="49" charset="-122"/>
                <a:ea typeface="隶书" pitchFamily="49" charset="-122"/>
              </a:rPr>
              <a:t>8</a:t>
            </a:r>
            <a:r>
              <a:rPr lang="zh-CN" altLang="en-US" sz="2400" dirty="0">
                <a:latin typeface="隶书" pitchFamily="49" charset="-122"/>
                <a:ea typeface="隶书" pitchFamily="49" charset="-122"/>
              </a:rPr>
              <a:t>位或</a:t>
            </a:r>
            <a:r>
              <a:rPr lang="en-US" altLang="zh-CN" sz="2400" dirty="0">
                <a:latin typeface="隶书" pitchFamily="49" charset="-122"/>
                <a:ea typeface="隶书" pitchFamily="49" charset="-122"/>
              </a:rPr>
              <a:t>16</a:t>
            </a:r>
            <a:r>
              <a:rPr lang="zh-CN" altLang="en-US" sz="2400" dirty="0">
                <a:latin typeface="隶书" pitchFamily="49" charset="-122"/>
                <a:ea typeface="隶书" pitchFamily="49" charset="-122"/>
              </a:rPr>
              <a:t>位的存储器，可用位并联方法，即用若干个芯片并联在一起构成所需要的位数。如用</a:t>
            </a:r>
            <a:r>
              <a:rPr lang="en-US" altLang="zh-CN" sz="2400" dirty="0" err="1">
                <a:latin typeface="隶书" pitchFamily="49" charset="-122"/>
                <a:ea typeface="隶书" pitchFamily="49" charset="-122"/>
              </a:rPr>
              <a:t>lK</a:t>
            </a:r>
            <a:r>
              <a:rPr lang="en-US" altLang="zh-CN" sz="2400" dirty="0">
                <a:latin typeface="隶书" pitchFamily="49" charset="-122"/>
                <a:ea typeface="隶书" pitchFamily="49" charset="-122"/>
              </a:rPr>
              <a:t>*1</a:t>
            </a:r>
            <a:r>
              <a:rPr lang="zh-CN" altLang="en-US" sz="2400" dirty="0">
                <a:latin typeface="隶书" pitchFamily="49" charset="-122"/>
                <a:ea typeface="隶书" pitchFamily="49" charset="-122"/>
              </a:rPr>
              <a:t>位的存储器芯片组成</a:t>
            </a:r>
            <a:r>
              <a:rPr lang="en-US" altLang="zh-CN" sz="2400" dirty="0">
                <a:latin typeface="隶书" pitchFamily="49" charset="-122"/>
                <a:ea typeface="隶书" pitchFamily="49" charset="-122"/>
              </a:rPr>
              <a:t>1K*8</a:t>
            </a:r>
            <a:r>
              <a:rPr lang="zh-CN" altLang="en-US" sz="2400" dirty="0">
                <a:latin typeface="隶书" pitchFamily="49" charset="-122"/>
                <a:ea typeface="隶书" pitchFamily="49" charset="-122"/>
              </a:rPr>
              <a:t>位的存储器，可用</a:t>
            </a:r>
            <a:r>
              <a:rPr lang="en-US" altLang="zh-CN" sz="2400" dirty="0">
                <a:latin typeface="隶书" pitchFamily="49" charset="-122"/>
                <a:ea typeface="隶书" pitchFamily="49" charset="-122"/>
              </a:rPr>
              <a:t>8</a:t>
            </a:r>
            <a:r>
              <a:rPr lang="zh-CN" altLang="en-US" sz="2400" dirty="0">
                <a:latin typeface="隶书" pitchFamily="49" charset="-122"/>
                <a:ea typeface="隶书" pitchFamily="49" charset="-122"/>
              </a:rPr>
              <a:t>片</a:t>
            </a:r>
            <a:r>
              <a:rPr lang="en-US" altLang="zh-CN" sz="2400" dirty="0">
                <a:latin typeface="隶书" pitchFamily="49" charset="-122"/>
                <a:ea typeface="隶书" pitchFamily="49" charset="-122"/>
              </a:rPr>
              <a:t>1K*l</a:t>
            </a:r>
            <a:r>
              <a:rPr lang="zh-CN" altLang="en-US" sz="2400" dirty="0">
                <a:latin typeface="隶书" pitchFamily="49" charset="-122"/>
                <a:ea typeface="隶书" pitchFamily="49" charset="-122"/>
              </a:rPr>
              <a:t>位的芯片并联起来。</a:t>
            </a:r>
          </a:p>
        </p:txBody>
      </p:sp>
    </p:spTree>
  </p:cSld>
  <p:clrMapOvr>
    <a:masterClrMapping/>
  </p:clrMapOvr>
  <p:transition spd="slow">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1" name="Rectangle 3"/>
          <p:cNvSpPr>
            <a:spLocks noChangeArrowheads="1"/>
          </p:cNvSpPr>
          <p:nvPr/>
        </p:nvSpPr>
        <p:spPr bwMode="auto">
          <a:xfrm>
            <a:off x="539750" y="260350"/>
            <a:ext cx="4032250" cy="6408738"/>
          </a:xfrm>
          <a:prstGeom prst="rect">
            <a:avLst/>
          </a:prstGeom>
          <a:noFill/>
          <a:ln w="9525">
            <a:noFill/>
            <a:miter lim="800000"/>
            <a:headEnd/>
            <a:tailEnd/>
          </a:ln>
          <a:effectLst/>
        </p:spPr>
        <p:txBody>
          <a:bodyPr lIns="92075" tIns="46038" rIns="92075" bIns="46038"/>
          <a:lstStyle/>
          <a:p>
            <a:r>
              <a:rPr lang="zh-CN" altLang="en-US" sz="2400" b="1" u="sng" dirty="0">
                <a:solidFill>
                  <a:srgbClr val="0000FF"/>
                </a:solidFill>
                <a:effectLst>
                  <a:outerShdw blurRad="38100" dist="38100" dir="2700000" algn="tl">
                    <a:srgbClr val="C0C0C0"/>
                  </a:outerShdw>
                </a:effectLst>
                <a:latin typeface="隶书" pitchFamily="49" charset="-122"/>
                <a:ea typeface="隶书" pitchFamily="49" charset="-122"/>
              </a:rPr>
              <a:t>芯片</a:t>
            </a:r>
            <a:r>
              <a:rPr lang="zh-CN" altLang="en-US" sz="2400" b="1" u="sng" dirty="0" smtClean="0">
                <a:solidFill>
                  <a:srgbClr val="0000FF"/>
                </a:solidFill>
                <a:effectLst>
                  <a:outerShdw blurRad="38100" dist="38100" dir="2700000" algn="tl">
                    <a:srgbClr val="C0C0C0"/>
                  </a:outerShdw>
                </a:effectLst>
                <a:latin typeface="隶书" pitchFamily="49" charset="-122"/>
                <a:ea typeface="隶书" pitchFamily="49" charset="-122"/>
              </a:rPr>
              <a:t>扩充</a:t>
            </a:r>
            <a:r>
              <a:rPr lang="en-US" altLang="zh-CN" sz="2400" b="1" u="sng" dirty="0" smtClean="0">
                <a:solidFill>
                  <a:srgbClr val="0000FF"/>
                </a:solidFill>
                <a:effectLst>
                  <a:outerShdw blurRad="38100" dist="38100" dir="2700000" algn="tl">
                    <a:srgbClr val="C0C0C0"/>
                  </a:outerShdw>
                </a:effectLst>
                <a:latin typeface="隶书" pitchFamily="49" charset="-122"/>
                <a:ea typeface="隶书" pitchFamily="49" charset="-122"/>
              </a:rPr>
              <a:t>--</a:t>
            </a:r>
            <a:r>
              <a:rPr lang="zh-CN" altLang="en-US" sz="2400" b="1" u="sng" dirty="0" smtClean="0">
                <a:solidFill>
                  <a:srgbClr val="0000FF"/>
                </a:solidFill>
                <a:effectLst>
                  <a:outerShdw blurRad="38100" dist="38100" dir="2700000" algn="tl">
                    <a:srgbClr val="C0C0C0"/>
                  </a:outerShdw>
                </a:effectLst>
                <a:latin typeface="隶书" pitchFamily="49" charset="-122"/>
                <a:ea typeface="隶书" pitchFamily="49" charset="-122"/>
              </a:rPr>
              <a:t>位数</a:t>
            </a:r>
            <a:r>
              <a:rPr lang="zh-CN" altLang="en-US" sz="2400" b="1" u="sng" dirty="0">
                <a:solidFill>
                  <a:srgbClr val="0000FF"/>
                </a:solidFill>
                <a:effectLst>
                  <a:outerShdw blurRad="38100" dist="38100" dir="2700000" algn="tl">
                    <a:srgbClr val="C0C0C0"/>
                  </a:outerShdw>
                </a:effectLst>
                <a:latin typeface="隶书" pitchFamily="49" charset="-122"/>
                <a:ea typeface="隶书" pitchFamily="49" charset="-122"/>
              </a:rPr>
              <a:t>扩充</a:t>
            </a:r>
            <a:br>
              <a:rPr lang="zh-CN" altLang="en-US" sz="2400" b="1" u="sng" dirty="0">
                <a:solidFill>
                  <a:srgbClr val="0000FF"/>
                </a:solidFill>
                <a:effectLst>
                  <a:outerShdw blurRad="38100" dist="38100" dir="2700000" algn="tl">
                    <a:srgbClr val="C0C0C0"/>
                  </a:outerShdw>
                </a:effectLst>
                <a:latin typeface="隶书" pitchFamily="49" charset="-122"/>
                <a:ea typeface="隶书" pitchFamily="49" charset="-122"/>
              </a:rPr>
            </a:br>
            <a:r>
              <a:rPr lang="zh-CN" altLang="en-US" sz="2400" dirty="0">
                <a:latin typeface="隶书" pitchFamily="49" charset="-122"/>
                <a:ea typeface="隶书" pitchFamily="49" charset="-122"/>
              </a:rPr>
              <a:t>每个芯片的地址线和控制线复接在一起，而数据线分别接到数据总线的各位。图为用</a:t>
            </a:r>
            <a:r>
              <a:rPr lang="en-US" altLang="zh-CN" sz="2400" dirty="0">
                <a:latin typeface="隶书" pitchFamily="49" charset="-122"/>
                <a:ea typeface="隶书" pitchFamily="49" charset="-122"/>
              </a:rPr>
              <a:t>1K*1</a:t>
            </a:r>
            <a:r>
              <a:rPr lang="zh-CN" altLang="en-US" sz="2400" dirty="0">
                <a:latin typeface="隶书" pitchFamily="49" charset="-122"/>
                <a:ea typeface="隶书" pitchFamily="49" charset="-122"/>
              </a:rPr>
              <a:t>位的芯片组成</a:t>
            </a:r>
            <a:r>
              <a:rPr lang="en-US" altLang="zh-CN" sz="2400" dirty="0">
                <a:latin typeface="隶书" pitchFamily="49" charset="-122"/>
                <a:ea typeface="隶书" pitchFamily="49" charset="-122"/>
              </a:rPr>
              <a:t>1K</a:t>
            </a:r>
            <a:r>
              <a:rPr lang="zh-CN" altLang="en-US" sz="2400" dirty="0">
                <a:latin typeface="隶书" pitchFamily="49" charset="-122"/>
                <a:ea typeface="隶书" pitchFamily="49" charset="-122"/>
              </a:rPr>
              <a:t>字节存储器，需用</a:t>
            </a:r>
            <a:r>
              <a:rPr lang="en-US" altLang="zh-CN" sz="2400" dirty="0">
                <a:latin typeface="隶书" pitchFamily="49" charset="-122"/>
                <a:ea typeface="隶书" pitchFamily="49" charset="-122"/>
              </a:rPr>
              <a:t>8</a:t>
            </a:r>
            <a:r>
              <a:rPr lang="zh-CN" altLang="en-US" sz="2400" dirty="0">
                <a:latin typeface="隶书" pitchFamily="49" charset="-122"/>
                <a:ea typeface="隶书" pitchFamily="49" charset="-122"/>
              </a:rPr>
              <a:t>片</a:t>
            </a:r>
            <a:r>
              <a:rPr lang="en-US" altLang="zh-CN" sz="2400" dirty="0">
                <a:latin typeface="隶书" pitchFamily="49" charset="-122"/>
                <a:ea typeface="隶书" pitchFamily="49" charset="-122"/>
              </a:rPr>
              <a:t>1K*1</a:t>
            </a:r>
            <a:r>
              <a:rPr lang="zh-CN" altLang="en-US" sz="2400" dirty="0">
                <a:latin typeface="隶书" pitchFamily="49" charset="-122"/>
                <a:ea typeface="隶书" pitchFamily="49" charset="-122"/>
              </a:rPr>
              <a:t>位的芯片，如果用</a:t>
            </a:r>
            <a:r>
              <a:rPr lang="en-US" altLang="zh-CN" sz="2400" dirty="0">
                <a:latin typeface="隶书" pitchFamily="49" charset="-122"/>
                <a:ea typeface="隶书" pitchFamily="49" charset="-122"/>
              </a:rPr>
              <a:t>1K*4</a:t>
            </a:r>
            <a:r>
              <a:rPr lang="zh-CN" altLang="en-US" sz="2400" dirty="0">
                <a:latin typeface="隶书" pitchFamily="49" charset="-122"/>
                <a:ea typeface="隶书" pitchFamily="49" charset="-122"/>
              </a:rPr>
              <a:t>位的芯片，只需</a:t>
            </a:r>
            <a:r>
              <a:rPr lang="en-US" altLang="zh-CN" sz="2400" dirty="0">
                <a:latin typeface="隶书" pitchFamily="49" charset="-122"/>
                <a:ea typeface="隶书" pitchFamily="49" charset="-122"/>
              </a:rPr>
              <a:t>2</a:t>
            </a:r>
            <a:r>
              <a:rPr lang="zh-CN" altLang="en-US" sz="2400" dirty="0">
                <a:latin typeface="隶书" pitchFamily="49" charset="-122"/>
                <a:ea typeface="隶书" pitchFamily="49" charset="-122"/>
              </a:rPr>
              <a:t>片就可以了。</a:t>
            </a:r>
            <a:br>
              <a:rPr lang="zh-CN" altLang="en-US" sz="2400" dirty="0">
                <a:latin typeface="隶书" pitchFamily="49" charset="-122"/>
                <a:ea typeface="隶书" pitchFamily="49" charset="-122"/>
              </a:rPr>
            </a:br>
            <a:r>
              <a:rPr lang="zh-CN" altLang="en-US" sz="2400" dirty="0">
                <a:latin typeface="隶书" pitchFamily="49" charset="-122"/>
                <a:ea typeface="隶书" pitchFamily="49" charset="-122"/>
              </a:rPr>
              <a:t/>
            </a:r>
            <a:br>
              <a:rPr lang="zh-CN" altLang="en-US" sz="2400" dirty="0">
                <a:latin typeface="隶书" pitchFamily="49" charset="-122"/>
                <a:ea typeface="隶书" pitchFamily="49" charset="-122"/>
              </a:rPr>
            </a:br>
            <a:r>
              <a:rPr lang="zh-CN" altLang="en-US" sz="2400" b="1" u="sng" dirty="0">
                <a:solidFill>
                  <a:srgbClr val="0000FF"/>
                </a:solidFill>
                <a:effectLst>
                  <a:outerShdw blurRad="38100" dist="38100" dir="2700000" algn="tl">
                    <a:srgbClr val="C0C0C0"/>
                  </a:outerShdw>
                </a:effectLst>
                <a:latin typeface="隶书" pitchFamily="49" charset="-122"/>
                <a:ea typeface="隶书" pitchFamily="49" charset="-122"/>
              </a:rPr>
              <a:t>芯片</a:t>
            </a:r>
            <a:r>
              <a:rPr lang="zh-CN" altLang="en-US" sz="2400" b="1" u="sng" dirty="0" smtClean="0">
                <a:solidFill>
                  <a:srgbClr val="0000FF"/>
                </a:solidFill>
                <a:effectLst>
                  <a:outerShdw blurRad="38100" dist="38100" dir="2700000" algn="tl">
                    <a:srgbClr val="C0C0C0"/>
                  </a:outerShdw>
                </a:effectLst>
                <a:latin typeface="隶书" pitchFamily="49" charset="-122"/>
                <a:ea typeface="隶书" pitchFamily="49" charset="-122"/>
              </a:rPr>
              <a:t>扩充</a:t>
            </a:r>
            <a:r>
              <a:rPr lang="en-US" altLang="zh-CN" sz="2400" b="1" u="sng" dirty="0" smtClean="0">
                <a:solidFill>
                  <a:srgbClr val="0000FF"/>
                </a:solidFill>
                <a:effectLst>
                  <a:outerShdw blurRad="38100" dist="38100" dir="2700000" algn="tl">
                    <a:srgbClr val="C0C0C0"/>
                  </a:outerShdw>
                </a:effectLst>
                <a:latin typeface="隶书" pitchFamily="49" charset="-122"/>
                <a:ea typeface="隶书" pitchFamily="49" charset="-122"/>
              </a:rPr>
              <a:t>--</a:t>
            </a:r>
            <a:r>
              <a:rPr lang="zh-CN" altLang="en-US" sz="2400" b="1" u="sng" dirty="0" smtClean="0">
                <a:solidFill>
                  <a:srgbClr val="0000FF"/>
                </a:solidFill>
                <a:effectLst>
                  <a:outerShdw blurRad="38100" dist="38100" dir="2700000" algn="tl">
                    <a:srgbClr val="C0C0C0"/>
                  </a:outerShdw>
                </a:effectLst>
                <a:latin typeface="隶书" pitchFamily="49" charset="-122"/>
                <a:ea typeface="隶书" pitchFamily="49" charset="-122"/>
              </a:rPr>
              <a:t>容量</a:t>
            </a:r>
            <a:r>
              <a:rPr lang="zh-CN" altLang="en-US" sz="2400" b="1" u="sng" dirty="0">
                <a:solidFill>
                  <a:srgbClr val="0000FF"/>
                </a:solidFill>
                <a:effectLst>
                  <a:outerShdw blurRad="38100" dist="38100" dir="2700000" algn="tl">
                    <a:srgbClr val="C0C0C0"/>
                  </a:outerShdw>
                </a:effectLst>
                <a:latin typeface="隶书" pitchFamily="49" charset="-122"/>
                <a:ea typeface="隶书" pitchFamily="49" charset="-122"/>
              </a:rPr>
              <a:t>扩充</a:t>
            </a:r>
            <a:r>
              <a:rPr lang="zh-CN" altLang="en-US" sz="2400" dirty="0">
                <a:latin typeface="隶书" pitchFamily="49" charset="-122"/>
                <a:ea typeface="隶书" pitchFamily="49" charset="-122"/>
              </a:rPr>
              <a:t/>
            </a:r>
            <a:br>
              <a:rPr lang="zh-CN" altLang="en-US" sz="2400" dirty="0">
                <a:latin typeface="隶书" pitchFamily="49" charset="-122"/>
                <a:ea typeface="隶书" pitchFamily="49" charset="-122"/>
              </a:rPr>
            </a:br>
            <a:r>
              <a:rPr lang="zh-CN" altLang="en-US" sz="2400" dirty="0">
                <a:latin typeface="隶书" pitchFamily="49" charset="-122"/>
                <a:ea typeface="隶书" pitchFamily="49" charset="-122"/>
              </a:rPr>
              <a:t>用容量较小的存储器芯片组成容量较大的存储器，可用地址串联法，即用若干块小容量芯片接在一起构成个需要的存储器容量，每个芯片的地址要经过译码器分配，以免重叠。</a:t>
            </a:r>
          </a:p>
        </p:txBody>
      </p:sp>
      <p:pic>
        <p:nvPicPr>
          <p:cNvPr id="242692"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572000" y="476250"/>
            <a:ext cx="4248150" cy="3036888"/>
          </a:xfrm>
          <a:prstGeom prst="rect">
            <a:avLst/>
          </a:prstGeom>
          <a:noFill/>
        </p:spPr>
      </p:pic>
      <p:pic>
        <p:nvPicPr>
          <p:cNvPr id="242693"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4500563" y="3789363"/>
            <a:ext cx="4464050" cy="2600325"/>
          </a:xfrm>
          <a:prstGeom prst="rect">
            <a:avLst/>
          </a:prstGeom>
          <a:noFill/>
        </p:spPr>
      </p:pic>
    </p:spTree>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ChangeArrowheads="1"/>
          </p:cNvSpPr>
          <p:nvPr/>
        </p:nvSpPr>
        <p:spPr bwMode="auto">
          <a:xfrm>
            <a:off x="468313" y="358579"/>
            <a:ext cx="4679950" cy="6454797"/>
          </a:xfrm>
          <a:prstGeom prst="rect">
            <a:avLst/>
          </a:prstGeom>
          <a:noFill/>
          <a:ln w="9525">
            <a:noFill/>
            <a:miter lim="800000"/>
            <a:headEnd/>
            <a:tailEnd/>
          </a:ln>
          <a:effectLst/>
        </p:spPr>
        <p:txBody>
          <a:bodyPr lIns="92075" tIns="46038" rIns="92075" bIns="46038"/>
          <a:lstStyle/>
          <a:p>
            <a:pPr>
              <a:lnSpc>
                <a:spcPct val="85000"/>
              </a:lnSpc>
              <a:buFont typeface="Wingdings" panose="05000000000000000000" pitchFamily="2" charset="2"/>
              <a:buChar char="Ø"/>
            </a:pPr>
            <a:r>
              <a:rPr lang="zh-CN" altLang="en-US" sz="3200" dirty="0" smtClean="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存储器</a:t>
            </a:r>
            <a:r>
              <a:rPr lang="zh-CN" altLang="en-US" sz="320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的地址分配</a:t>
            </a:r>
            <a:r>
              <a:rPr lang="zh-CN" altLang="en-US" sz="3200" dirty="0">
                <a:solidFill>
                  <a:schemeClr val="tx2"/>
                </a:solidFill>
                <a:effectLst>
                  <a:outerShdw blurRad="38100" dist="38100" dir="2700000" algn="tl">
                    <a:srgbClr val="C0C0C0"/>
                  </a:outerShdw>
                </a:effectLst>
                <a:latin typeface="宋体" pitchFamily="2" charset="-122"/>
              </a:rPr>
              <a:t/>
            </a:r>
            <a:br>
              <a:rPr lang="zh-CN" altLang="en-US" sz="3200" dirty="0">
                <a:solidFill>
                  <a:schemeClr val="tx2"/>
                </a:solidFill>
                <a:effectLst>
                  <a:outerShdw blurRad="38100" dist="38100" dir="2700000" algn="tl">
                    <a:srgbClr val="C0C0C0"/>
                  </a:outerShdw>
                </a:effectLst>
                <a:latin typeface="宋体" pitchFamily="2" charset="-122"/>
              </a:rPr>
            </a:br>
            <a:r>
              <a:rPr lang="zh-CN" altLang="en-US" sz="1600" dirty="0">
                <a:solidFill>
                  <a:schemeClr val="tx2"/>
                </a:solidFill>
                <a:effectLst>
                  <a:outerShdw blurRad="38100" dist="38100" dir="2700000" algn="tl">
                    <a:srgbClr val="C0C0C0"/>
                  </a:outerShdw>
                </a:effectLst>
                <a:latin typeface="隶书" pitchFamily="49" charset="-122"/>
                <a:ea typeface="隶书" pitchFamily="49" charset="-122"/>
              </a:rPr>
              <a:t/>
            </a:r>
            <a:br>
              <a:rPr lang="zh-CN" altLang="en-US" sz="1600" dirty="0">
                <a:solidFill>
                  <a:schemeClr val="tx2"/>
                </a:solidFill>
                <a:effectLst>
                  <a:outerShdw blurRad="38100" dist="38100" dir="2700000" algn="tl">
                    <a:srgbClr val="C0C0C0"/>
                  </a:outerShdw>
                </a:effectLst>
                <a:latin typeface="隶书" pitchFamily="49" charset="-122"/>
                <a:ea typeface="隶书" pitchFamily="49" charset="-122"/>
              </a:rPr>
            </a:br>
            <a:r>
              <a:rPr lang="zh-CN" altLang="en-US" sz="2400" dirty="0" smtClean="0">
                <a:solidFill>
                  <a:schemeClr val="tx2"/>
                </a:solidFill>
                <a:effectLst>
                  <a:outerShdw blurRad="38100" dist="38100" dir="2700000" algn="tl">
                    <a:srgbClr val="C0C0C0"/>
                  </a:outerShdw>
                </a:effectLst>
                <a:latin typeface="隶书" pitchFamily="49" charset="-122"/>
                <a:ea typeface="隶书" pitchFamily="49" charset="-122"/>
              </a:rPr>
              <a:t>    </a:t>
            </a:r>
            <a:r>
              <a:rPr lang="zh-CN" altLang="en-US" sz="2400" dirty="0" smtClean="0">
                <a:latin typeface="隶书" pitchFamily="49" charset="-122"/>
                <a:ea typeface="隶书" pitchFamily="49" charset="-122"/>
              </a:rPr>
              <a:t>计算机系统</a:t>
            </a:r>
            <a:r>
              <a:rPr lang="zh-CN" altLang="en-US" sz="2400" dirty="0">
                <a:latin typeface="隶书" pitchFamily="49" charset="-122"/>
                <a:ea typeface="隶书" pitchFamily="49" charset="-122"/>
              </a:rPr>
              <a:t>中，字长有</a:t>
            </a:r>
            <a:r>
              <a:rPr lang="en-US" altLang="zh-CN" sz="2400" dirty="0">
                <a:latin typeface="隶书" pitchFamily="49" charset="-122"/>
                <a:ea typeface="隶书" pitchFamily="49" charset="-122"/>
              </a:rPr>
              <a:t>8</a:t>
            </a:r>
            <a:r>
              <a:rPr lang="zh-CN" altLang="en-US" sz="2400" dirty="0">
                <a:latin typeface="隶书" pitchFamily="49" charset="-122"/>
                <a:ea typeface="隶书" pitchFamily="49" charset="-122"/>
              </a:rPr>
              <a:t>位、</a:t>
            </a:r>
            <a:r>
              <a:rPr lang="en-US" altLang="zh-CN" sz="2400" dirty="0">
                <a:latin typeface="隶书" pitchFamily="49" charset="-122"/>
                <a:ea typeface="隶书" pitchFamily="49" charset="-122"/>
              </a:rPr>
              <a:t>16</a:t>
            </a:r>
            <a:r>
              <a:rPr lang="zh-CN" altLang="en-US" sz="2400" dirty="0">
                <a:latin typeface="隶书" pitchFamily="49" charset="-122"/>
                <a:ea typeface="隶书" pitchFamily="49" charset="-122"/>
              </a:rPr>
              <a:t>位、</a:t>
            </a:r>
            <a:r>
              <a:rPr lang="en-US" altLang="zh-CN" sz="2400" dirty="0">
                <a:latin typeface="隶书" pitchFamily="49" charset="-122"/>
                <a:ea typeface="隶书" pitchFamily="49" charset="-122"/>
              </a:rPr>
              <a:t>32</a:t>
            </a:r>
            <a:r>
              <a:rPr lang="zh-CN" altLang="en-US" sz="2400" dirty="0">
                <a:latin typeface="隶书" pitchFamily="49" charset="-122"/>
                <a:ea typeface="隶书" pitchFamily="49" charset="-122"/>
              </a:rPr>
              <a:t>位、</a:t>
            </a:r>
            <a:r>
              <a:rPr lang="en-US" altLang="zh-CN" sz="2400" dirty="0">
                <a:latin typeface="隶书" pitchFamily="49" charset="-122"/>
                <a:ea typeface="隶书" pitchFamily="49" charset="-122"/>
              </a:rPr>
              <a:t>64</a:t>
            </a:r>
            <a:r>
              <a:rPr lang="zh-CN" altLang="en-US" sz="2400" dirty="0" smtClean="0">
                <a:latin typeface="隶书" pitchFamily="49" charset="-122"/>
                <a:ea typeface="隶书" pitchFamily="49" charset="-122"/>
              </a:rPr>
              <a:t>位，而</a:t>
            </a:r>
            <a:r>
              <a:rPr lang="zh-CN" altLang="en-US" sz="2400" dirty="0">
                <a:latin typeface="隶书" pitchFamily="49" charset="-122"/>
                <a:ea typeface="隶书" pitchFamily="49" charset="-122"/>
              </a:rPr>
              <a:t>存储器均以字节为基本存储单元。如要存储一个</a:t>
            </a:r>
            <a:r>
              <a:rPr lang="en-US" altLang="zh-CN" sz="2400" dirty="0">
                <a:latin typeface="隶书" pitchFamily="49" charset="-122"/>
                <a:ea typeface="隶书" pitchFamily="49" charset="-122"/>
              </a:rPr>
              <a:t>16</a:t>
            </a:r>
            <a:r>
              <a:rPr lang="zh-CN" altLang="en-US" sz="2400" dirty="0">
                <a:latin typeface="隶书" pitchFamily="49" charset="-122"/>
                <a:ea typeface="隶书" pitchFamily="49" charset="-122"/>
              </a:rPr>
              <a:t>位或</a:t>
            </a:r>
            <a:r>
              <a:rPr lang="en-US" altLang="zh-CN" sz="2400" dirty="0">
                <a:latin typeface="隶书" pitchFamily="49" charset="-122"/>
                <a:ea typeface="隶书" pitchFamily="49" charset="-122"/>
              </a:rPr>
              <a:t>32</a:t>
            </a:r>
            <a:r>
              <a:rPr lang="zh-CN" altLang="en-US" sz="2400" dirty="0">
                <a:latin typeface="隶书" pitchFamily="49" charset="-122"/>
                <a:ea typeface="隶书" pitchFamily="49" charset="-122"/>
              </a:rPr>
              <a:t>位数据，就要放在连续的几个内存单元中，其低字节存放单元的地址为该字的地址，这种存储器称为</a:t>
            </a:r>
            <a:r>
              <a:rPr lang="zh-CN" altLang="en-US" sz="2400" dirty="0">
                <a:solidFill>
                  <a:srgbClr val="0000FF"/>
                </a:solidFill>
                <a:latin typeface="宋体"/>
                <a:ea typeface="隶书" pitchFamily="49" charset="-122"/>
              </a:rPr>
              <a:t>“</a:t>
            </a:r>
            <a:r>
              <a:rPr lang="zh-CN" altLang="en-US" sz="2400" dirty="0">
                <a:solidFill>
                  <a:srgbClr val="0000FF"/>
                </a:solidFill>
                <a:latin typeface="隶书" pitchFamily="49" charset="-122"/>
                <a:ea typeface="隶书" pitchFamily="49" charset="-122"/>
              </a:rPr>
              <a:t>字节编址结构</a:t>
            </a:r>
            <a:r>
              <a:rPr lang="zh-CN" altLang="en-US" sz="2400" dirty="0">
                <a:solidFill>
                  <a:srgbClr val="0000FF"/>
                </a:solidFill>
                <a:latin typeface="宋体"/>
                <a:ea typeface="隶书" pitchFamily="49" charset="-122"/>
              </a:rPr>
              <a:t>”</a:t>
            </a:r>
            <a:r>
              <a:rPr lang="zh-CN" altLang="en-US" sz="2400" dirty="0" smtClean="0">
                <a:latin typeface="隶书" pitchFamily="49" charset="-122"/>
                <a:ea typeface="隶书" pitchFamily="49" charset="-122"/>
              </a:rPr>
              <a:t>。</a:t>
            </a:r>
            <a:endParaRPr lang="en-US" altLang="zh-CN" sz="2400" dirty="0" smtClean="0">
              <a:latin typeface="隶书" pitchFamily="49" charset="-122"/>
              <a:ea typeface="隶书" pitchFamily="49" charset="-122"/>
            </a:endParaRPr>
          </a:p>
          <a:p>
            <a:pPr>
              <a:lnSpc>
                <a:spcPct val="85000"/>
              </a:lnSpc>
            </a:pPr>
            <a:r>
              <a:rPr lang="en-US" altLang="zh-CN" sz="2400" dirty="0">
                <a:latin typeface="隶书" pitchFamily="49" charset="-122"/>
                <a:ea typeface="隶书" pitchFamily="49" charset="-122"/>
              </a:rPr>
              <a:t> </a:t>
            </a:r>
            <a:r>
              <a:rPr lang="en-US" altLang="zh-CN" sz="2400" dirty="0" smtClean="0">
                <a:latin typeface="隶书" pitchFamily="49" charset="-122"/>
                <a:ea typeface="隶书" pitchFamily="49" charset="-122"/>
              </a:rPr>
              <a:t>   </a:t>
            </a:r>
            <a:r>
              <a:rPr lang="zh-CN" altLang="en-US" sz="2400" dirty="0" smtClean="0">
                <a:latin typeface="隶书" pitchFamily="49" charset="-122"/>
                <a:ea typeface="隶书" pitchFamily="49" charset="-122"/>
              </a:rPr>
              <a:t>当</a:t>
            </a:r>
            <a:r>
              <a:rPr lang="zh-CN" altLang="en-US" sz="2400" dirty="0">
                <a:latin typeface="隶书" pitchFamily="49" charset="-122"/>
                <a:ea typeface="隶书" pitchFamily="49" charset="-122"/>
              </a:rPr>
              <a:t>存储器芯片容量不满足存储区的要求，需要多片存储器芯片构成这个存储区，而每个存储器芯片占用不同的地址范围，所以</a:t>
            </a:r>
            <a:r>
              <a:rPr lang="zh-CN" altLang="en-US" sz="2400" u="sng" dirty="0">
                <a:latin typeface="隶书" pitchFamily="49" charset="-122"/>
                <a:ea typeface="隶书" pitchFamily="49" charset="-122"/>
              </a:rPr>
              <a:t>内存地址分配</a:t>
            </a:r>
            <a:r>
              <a:rPr lang="zh-CN" altLang="en-US" sz="2400" dirty="0">
                <a:latin typeface="隶书" pitchFamily="49" charset="-122"/>
                <a:ea typeface="隶书" pitchFamily="49" charset="-122"/>
              </a:rPr>
              <a:t>是一重要问题</a:t>
            </a:r>
            <a:r>
              <a:rPr lang="zh-CN" altLang="en-US" sz="2400" dirty="0" smtClean="0">
                <a:latin typeface="隶书" pitchFamily="49" charset="-122"/>
                <a:ea typeface="隶书" pitchFamily="49" charset="-122"/>
              </a:rPr>
              <a:t>。</a:t>
            </a:r>
            <a:endParaRPr lang="en-US" altLang="zh-CN" sz="2400" dirty="0" smtClean="0">
              <a:latin typeface="隶书" pitchFamily="49" charset="-122"/>
              <a:ea typeface="隶书" pitchFamily="49" charset="-122"/>
            </a:endParaRPr>
          </a:p>
          <a:p>
            <a:pPr>
              <a:lnSpc>
                <a:spcPct val="85000"/>
              </a:lnSpc>
            </a:pPr>
            <a:r>
              <a:rPr lang="zh-CN" altLang="en-US" sz="2400" dirty="0">
                <a:latin typeface="隶书" pitchFamily="49" charset="-122"/>
                <a:ea typeface="隶书" pitchFamily="49" charset="-122"/>
              </a:rPr>
              <a:t/>
            </a:r>
            <a:br>
              <a:rPr lang="zh-CN" altLang="en-US" sz="2400" dirty="0">
                <a:latin typeface="隶书" pitchFamily="49" charset="-122"/>
                <a:ea typeface="隶书" pitchFamily="49" charset="-122"/>
              </a:rPr>
            </a:br>
            <a:r>
              <a:rPr lang="zh-CN" altLang="en-US" sz="2400" dirty="0">
                <a:latin typeface="隶书" pitchFamily="49" charset="-122"/>
                <a:ea typeface="隶书" pitchFamily="49" charset="-122"/>
              </a:rPr>
              <a:t>例：用</a:t>
            </a:r>
            <a:r>
              <a:rPr lang="en-US" altLang="zh-CN" sz="2400" dirty="0">
                <a:latin typeface="隶书" pitchFamily="49" charset="-122"/>
                <a:ea typeface="隶书" pitchFamily="49" charset="-122"/>
              </a:rPr>
              <a:t>2K*8</a:t>
            </a:r>
            <a:r>
              <a:rPr lang="zh-CN" altLang="en-US" sz="2400" dirty="0">
                <a:latin typeface="隶书" pitchFamily="49" charset="-122"/>
                <a:ea typeface="隶书" pitchFamily="49" charset="-122"/>
              </a:rPr>
              <a:t>位的存储器芯片构成</a:t>
            </a:r>
            <a:r>
              <a:rPr lang="en-US" altLang="zh-CN" sz="2400" dirty="0">
                <a:latin typeface="隶书" pitchFamily="49" charset="-122"/>
                <a:ea typeface="隶书" pitchFamily="49" charset="-122"/>
              </a:rPr>
              <a:t>8K*8</a:t>
            </a:r>
            <a:r>
              <a:rPr lang="zh-CN" altLang="en-US" sz="2400" dirty="0">
                <a:latin typeface="隶书" pitchFamily="49" charset="-122"/>
                <a:ea typeface="隶书" pitchFamily="49" charset="-122"/>
              </a:rPr>
              <a:t>位的存储区，需要</a:t>
            </a:r>
            <a:r>
              <a:rPr lang="en-US" altLang="zh-CN" sz="2400" dirty="0">
                <a:latin typeface="隶书" pitchFamily="49" charset="-122"/>
                <a:ea typeface="隶书" pitchFamily="49" charset="-122"/>
              </a:rPr>
              <a:t>4</a:t>
            </a:r>
            <a:r>
              <a:rPr lang="zh-CN" altLang="en-US" sz="2400" dirty="0">
                <a:latin typeface="隶书" pitchFamily="49" charset="-122"/>
                <a:ea typeface="隶书" pitchFamily="49" charset="-122"/>
              </a:rPr>
              <a:t>片</a:t>
            </a:r>
            <a:r>
              <a:rPr lang="en-US" altLang="zh-CN" sz="2400" dirty="0">
                <a:latin typeface="隶书" pitchFamily="49" charset="-122"/>
                <a:ea typeface="隶书" pitchFamily="49" charset="-122"/>
              </a:rPr>
              <a:t>2K*8</a:t>
            </a:r>
            <a:r>
              <a:rPr lang="zh-CN" altLang="en-US" sz="2400" dirty="0">
                <a:latin typeface="隶书" pitchFamily="49" charset="-122"/>
                <a:ea typeface="隶书" pitchFamily="49" charset="-122"/>
              </a:rPr>
              <a:t>位的存储芯片。每个芯片存储地址由高位地址线决定。</a:t>
            </a:r>
          </a:p>
        </p:txBody>
      </p:sp>
      <p:sp>
        <p:nvSpPr>
          <p:cNvPr id="241738" name="Text Box 74"/>
          <p:cNvSpPr txBox="1">
            <a:spLocks noChangeArrowheads="1"/>
          </p:cNvSpPr>
          <p:nvPr/>
        </p:nvSpPr>
        <p:spPr bwMode="auto">
          <a:xfrm>
            <a:off x="8569325" y="1340545"/>
            <a:ext cx="503238" cy="457200"/>
          </a:xfrm>
          <a:prstGeom prst="rect">
            <a:avLst/>
          </a:prstGeom>
          <a:noFill/>
          <a:ln w="9525">
            <a:noFill/>
            <a:miter lim="800000"/>
            <a:headEnd/>
            <a:tailEnd/>
          </a:ln>
          <a:effectLst/>
        </p:spPr>
        <p:txBody>
          <a:bodyPr>
            <a:spAutoFit/>
          </a:bodyPr>
          <a:lstStyle/>
          <a:p>
            <a:pPr>
              <a:spcBef>
                <a:spcPct val="50000"/>
              </a:spcBef>
            </a:pPr>
            <a:r>
              <a:rPr lang="en-US" altLang="zh-CN" sz="2400">
                <a:latin typeface="隶书" pitchFamily="49" charset="-122"/>
                <a:ea typeface="隶书" pitchFamily="49" charset="-122"/>
              </a:rPr>
              <a:t>2K</a:t>
            </a:r>
          </a:p>
        </p:txBody>
      </p:sp>
      <p:sp>
        <p:nvSpPr>
          <p:cNvPr id="241740" name="Text Box 76"/>
          <p:cNvSpPr txBox="1">
            <a:spLocks noChangeArrowheads="1"/>
          </p:cNvSpPr>
          <p:nvPr/>
        </p:nvSpPr>
        <p:spPr bwMode="auto">
          <a:xfrm>
            <a:off x="8569325" y="2564507"/>
            <a:ext cx="503238" cy="457200"/>
          </a:xfrm>
          <a:prstGeom prst="rect">
            <a:avLst/>
          </a:prstGeom>
          <a:noFill/>
          <a:ln w="9525">
            <a:noFill/>
            <a:miter lim="800000"/>
            <a:headEnd/>
            <a:tailEnd/>
          </a:ln>
          <a:effectLst/>
        </p:spPr>
        <p:txBody>
          <a:bodyPr>
            <a:spAutoFit/>
          </a:bodyPr>
          <a:lstStyle/>
          <a:p>
            <a:pPr>
              <a:spcBef>
                <a:spcPct val="50000"/>
              </a:spcBef>
            </a:pPr>
            <a:r>
              <a:rPr lang="en-US" altLang="zh-CN" sz="2400">
                <a:latin typeface="隶书" pitchFamily="49" charset="-122"/>
                <a:ea typeface="隶书" pitchFamily="49" charset="-122"/>
              </a:rPr>
              <a:t>2K</a:t>
            </a:r>
          </a:p>
        </p:txBody>
      </p:sp>
      <p:grpSp>
        <p:nvGrpSpPr>
          <p:cNvPr id="241749" name="Group 85"/>
          <p:cNvGrpSpPr>
            <a:grpSpLocks/>
          </p:cNvGrpSpPr>
          <p:nvPr/>
        </p:nvGrpSpPr>
        <p:grpSpPr bwMode="auto">
          <a:xfrm>
            <a:off x="5003800" y="980206"/>
            <a:ext cx="4032250" cy="5545138"/>
            <a:chOff x="3152" y="436"/>
            <a:chExt cx="2540" cy="3493"/>
          </a:xfrm>
        </p:grpSpPr>
        <p:grpSp>
          <p:nvGrpSpPr>
            <p:cNvPr id="241746" name="Group 82"/>
            <p:cNvGrpSpPr>
              <a:grpSpLocks/>
            </p:cNvGrpSpPr>
            <p:nvPr/>
          </p:nvGrpSpPr>
          <p:grpSpPr bwMode="auto">
            <a:xfrm>
              <a:off x="3152" y="436"/>
              <a:ext cx="2359" cy="3085"/>
              <a:chOff x="3152" y="436"/>
              <a:chExt cx="2359" cy="3085"/>
            </a:xfrm>
          </p:grpSpPr>
          <p:sp>
            <p:nvSpPr>
              <p:cNvPr id="241735" name="Rectangle 71"/>
              <p:cNvSpPr>
                <a:spLocks noChangeArrowheads="1"/>
              </p:cNvSpPr>
              <p:nvPr/>
            </p:nvSpPr>
            <p:spPr bwMode="auto">
              <a:xfrm>
                <a:off x="3152" y="3009"/>
                <a:ext cx="2359" cy="255"/>
              </a:xfrm>
              <a:prstGeom prst="rect">
                <a:avLst/>
              </a:prstGeom>
              <a:noFill/>
              <a:ln w="9525">
                <a:noFill/>
                <a:miter lim="800000"/>
                <a:headEnd/>
                <a:tailEnd/>
              </a:ln>
              <a:effectLst/>
            </p:spPr>
            <p:txBody>
              <a:bodyPr/>
              <a:lstStyle/>
              <a:p>
                <a:pPr>
                  <a:lnSpc>
                    <a:spcPct val="85000"/>
                  </a:lnSpc>
                  <a:buClr>
                    <a:schemeClr val="tx2"/>
                  </a:buClr>
                </a:pPr>
                <a:r>
                  <a:rPr lang="en-US" altLang="zh-CN" sz="2200">
                    <a:solidFill>
                      <a:srgbClr val="0000FF"/>
                    </a:solidFill>
                    <a:latin typeface="Arial"/>
                    <a:ea typeface="隶书" pitchFamily="49" charset="-122"/>
                  </a:rPr>
                  <a:t>……</a:t>
                </a:r>
                <a:endParaRPr lang="en-US" altLang="zh-CN" sz="2200">
                  <a:solidFill>
                    <a:srgbClr val="0000FF"/>
                  </a:solidFill>
                  <a:latin typeface="隶书" pitchFamily="49" charset="-122"/>
                  <a:ea typeface="隶书" pitchFamily="49" charset="-122"/>
                </a:endParaRPr>
              </a:p>
            </p:txBody>
          </p:sp>
          <p:sp>
            <p:nvSpPr>
              <p:cNvPr id="241733" name="Rectangle 69"/>
              <p:cNvSpPr>
                <a:spLocks noChangeArrowheads="1"/>
              </p:cNvSpPr>
              <p:nvPr/>
            </p:nvSpPr>
            <p:spPr bwMode="auto">
              <a:xfrm>
                <a:off x="3152" y="2244"/>
                <a:ext cx="2359" cy="255"/>
              </a:xfrm>
              <a:prstGeom prst="rect">
                <a:avLst/>
              </a:prstGeom>
              <a:noFill/>
              <a:ln w="9525">
                <a:noFill/>
                <a:miter lim="800000"/>
                <a:headEnd/>
                <a:tailEnd/>
              </a:ln>
              <a:effectLst/>
            </p:spPr>
            <p:txBody>
              <a:bodyPr/>
              <a:lstStyle/>
              <a:p>
                <a:pPr>
                  <a:lnSpc>
                    <a:spcPct val="85000"/>
                  </a:lnSpc>
                  <a:buClr>
                    <a:schemeClr val="tx2"/>
                  </a:buClr>
                </a:pPr>
                <a:r>
                  <a:rPr lang="en-US" altLang="zh-CN" sz="2200">
                    <a:solidFill>
                      <a:srgbClr val="0000FF"/>
                    </a:solidFill>
                    <a:latin typeface="Arial"/>
                    <a:ea typeface="隶书" pitchFamily="49" charset="-122"/>
                  </a:rPr>
                  <a:t>……</a:t>
                </a:r>
                <a:endParaRPr lang="en-US" altLang="zh-CN" sz="2200">
                  <a:solidFill>
                    <a:srgbClr val="0000FF"/>
                  </a:solidFill>
                  <a:latin typeface="隶书" pitchFamily="49" charset="-122"/>
                  <a:ea typeface="隶书" pitchFamily="49" charset="-122"/>
                </a:endParaRPr>
              </a:p>
            </p:txBody>
          </p:sp>
          <p:sp>
            <p:nvSpPr>
              <p:cNvPr id="241731" name="Rectangle 67"/>
              <p:cNvSpPr>
                <a:spLocks noChangeArrowheads="1"/>
              </p:cNvSpPr>
              <p:nvPr/>
            </p:nvSpPr>
            <p:spPr bwMode="auto">
              <a:xfrm>
                <a:off x="3152" y="1443"/>
                <a:ext cx="2359" cy="256"/>
              </a:xfrm>
              <a:prstGeom prst="rect">
                <a:avLst/>
              </a:prstGeom>
              <a:noFill/>
              <a:ln w="9525">
                <a:noFill/>
                <a:miter lim="800000"/>
                <a:headEnd/>
                <a:tailEnd/>
              </a:ln>
              <a:effectLst/>
            </p:spPr>
            <p:txBody>
              <a:bodyPr/>
              <a:lstStyle/>
              <a:p>
                <a:pPr>
                  <a:lnSpc>
                    <a:spcPct val="85000"/>
                  </a:lnSpc>
                  <a:buClr>
                    <a:schemeClr val="tx2"/>
                  </a:buClr>
                </a:pPr>
                <a:r>
                  <a:rPr lang="en-US" altLang="zh-CN" sz="2200">
                    <a:solidFill>
                      <a:srgbClr val="0000FF"/>
                    </a:solidFill>
                    <a:latin typeface="Arial"/>
                    <a:ea typeface="隶书" pitchFamily="49" charset="-122"/>
                  </a:rPr>
                  <a:t>……</a:t>
                </a:r>
                <a:endParaRPr lang="en-US" altLang="zh-CN" sz="2200">
                  <a:solidFill>
                    <a:srgbClr val="0000FF"/>
                  </a:solidFill>
                  <a:latin typeface="隶书" pitchFamily="49" charset="-122"/>
                  <a:ea typeface="隶书" pitchFamily="49" charset="-122"/>
                </a:endParaRPr>
              </a:p>
            </p:txBody>
          </p:sp>
          <p:sp>
            <p:nvSpPr>
              <p:cNvPr id="241729" name="Rectangle 65"/>
              <p:cNvSpPr>
                <a:spLocks noChangeArrowheads="1"/>
              </p:cNvSpPr>
              <p:nvPr/>
            </p:nvSpPr>
            <p:spPr bwMode="auto">
              <a:xfrm>
                <a:off x="3152" y="672"/>
                <a:ext cx="2359" cy="255"/>
              </a:xfrm>
              <a:prstGeom prst="rect">
                <a:avLst/>
              </a:prstGeom>
              <a:noFill/>
              <a:ln w="9525">
                <a:noFill/>
                <a:miter lim="800000"/>
                <a:headEnd/>
                <a:tailEnd/>
              </a:ln>
              <a:effectLst/>
            </p:spPr>
            <p:txBody>
              <a:bodyPr/>
              <a:lstStyle/>
              <a:p>
                <a:pPr>
                  <a:lnSpc>
                    <a:spcPct val="85000"/>
                  </a:lnSpc>
                  <a:buClr>
                    <a:schemeClr val="tx2"/>
                  </a:buClr>
                </a:pPr>
                <a:r>
                  <a:rPr lang="en-US" altLang="zh-CN" sz="2200">
                    <a:solidFill>
                      <a:srgbClr val="0000FF"/>
                    </a:solidFill>
                    <a:latin typeface="Arial"/>
                    <a:ea typeface="隶书" pitchFamily="49" charset="-122"/>
                  </a:rPr>
                  <a:t>……</a:t>
                </a:r>
                <a:endParaRPr lang="en-US" altLang="zh-CN" sz="2200">
                  <a:solidFill>
                    <a:srgbClr val="0000FF"/>
                  </a:solidFill>
                  <a:latin typeface="隶书" pitchFamily="49" charset="-122"/>
                  <a:ea typeface="隶书" pitchFamily="49" charset="-122"/>
                </a:endParaRPr>
              </a:p>
            </p:txBody>
          </p:sp>
          <p:sp>
            <p:nvSpPr>
              <p:cNvPr id="241675" name="Rectangle 11"/>
              <p:cNvSpPr>
                <a:spLocks noChangeArrowheads="1"/>
              </p:cNvSpPr>
              <p:nvPr/>
            </p:nvSpPr>
            <p:spPr bwMode="auto">
              <a:xfrm>
                <a:off x="3152" y="3264"/>
                <a:ext cx="2359" cy="257"/>
              </a:xfrm>
              <a:prstGeom prst="rect">
                <a:avLst/>
              </a:prstGeom>
              <a:noFill/>
              <a:ln w="9525">
                <a:noFill/>
                <a:miter lim="800000"/>
                <a:headEnd/>
                <a:tailEnd/>
              </a:ln>
              <a:effectLst/>
            </p:spPr>
            <p:txBody>
              <a:bodyPr/>
              <a:lstStyle/>
              <a:p>
                <a:pPr>
                  <a:lnSpc>
                    <a:spcPct val="85000"/>
                  </a:lnSpc>
                  <a:buClr>
                    <a:schemeClr val="tx2"/>
                  </a:buClr>
                </a:pPr>
                <a:r>
                  <a:rPr lang="en-US" altLang="zh-CN" sz="2200">
                    <a:latin typeface="隶书" pitchFamily="49" charset="-122"/>
                    <a:ea typeface="隶书" pitchFamily="49" charset="-122"/>
                  </a:rPr>
                  <a:t>0000 000</a:t>
                </a:r>
                <a:r>
                  <a:rPr lang="en-US" altLang="zh-CN" sz="2200">
                    <a:solidFill>
                      <a:srgbClr val="CC6600"/>
                    </a:solidFill>
                    <a:latin typeface="隶书" pitchFamily="49" charset="-122"/>
                    <a:ea typeface="隶书" pitchFamily="49" charset="-122"/>
                  </a:rPr>
                  <a:t>1</a:t>
                </a:r>
                <a:r>
                  <a:rPr lang="en-US" altLang="zh-CN" sz="2200">
                    <a:latin typeface="隶书" pitchFamily="49" charset="-122"/>
                    <a:ea typeface="隶书" pitchFamily="49" charset="-122"/>
                  </a:rPr>
                  <a:t> </a:t>
                </a:r>
                <a:r>
                  <a:rPr lang="en-US" altLang="zh-CN" sz="2200">
                    <a:solidFill>
                      <a:srgbClr val="CC6600"/>
                    </a:solidFill>
                    <a:latin typeface="隶书" pitchFamily="49" charset="-122"/>
                    <a:ea typeface="隶书" pitchFamily="49" charset="-122"/>
                  </a:rPr>
                  <a:t>1</a:t>
                </a:r>
                <a:r>
                  <a:rPr lang="en-US" altLang="zh-CN" sz="2200">
                    <a:solidFill>
                      <a:srgbClr val="0000FF"/>
                    </a:solidFill>
                    <a:latin typeface="隶书" pitchFamily="49" charset="-122"/>
                    <a:ea typeface="隶书" pitchFamily="49" charset="-122"/>
                  </a:rPr>
                  <a:t>111 1111 1111</a:t>
                </a:r>
              </a:p>
            </p:txBody>
          </p:sp>
          <p:sp>
            <p:nvSpPr>
              <p:cNvPr id="241674" name="Rectangle 10"/>
              <p:cNvSpPr>
                <a:spLocks noChangeArrowheads="1"/>
              </p:cNvSpPr>
              <p:nvPr/>
            </p:nvSpPr>
            <p:spPr bwMode="auto">
              <a:xfrm>
                <a:off x="3152" y="2754"/>
                <a:ext cx="2359" cy="255"/>
              </a:xfrm>
              <a:prstGeom prst="rect">
                <a:avLst/>
              </a:prstGeom>
              <a:noFill/>
              <a:ln w="9525">
                <a:noFill/>
                <a:miter lim="800000"/>
                <a:headEnd/>
                <a:tailEnd/>
              </a:ln>
              <a:effectLst/>
            </p:spPr>
            <p:txBody>
              <a:bodyPr/>
              <a:lstStyle/>
              <a:p>
                <a:pPr>
                  <a:lnSpc>
                    <a:spcPct val="85000"/>
                  </a:lnSpc>
                  <a:buClr>
                    <a:schemeClr val="tx2"/>
                  </a:buClr>
                </a:pPr>
                <a:r>
                  <a:rPr lang="en-US" altLang="zh-CN" sz="2200">
                    <a:latin typeface="隶书" pitchFamily="49" charset="-122"/>
                    <a:ea typeface="隶书" pitchFamily="49" charset="-122"/>
                  </a:rPr>
                  <a:t>0000 000</a:t>
                </a:r>
                <a:r>
                  <a:rPr lang="en-US" altLang="zh-CN" sz="2200">
                    <a:solidFill>
                      <a:srgbClr val="CC6600"/>
                    </a:solidFill>
                    <a:latin typeface="隶书" pitchFamily="49" charset="-122"/>
                    <a:ea typeface="隶书" pitchFamily="49" charset="-122"/>
                  </a:rPr>
                  <a:t>1 1</a:t>
                </a:r>
                <a:r>
                  <a:rPr lang="en-US" altLang="zh-CN" sz="2200">
                    <a:solidFill>
                      <a:srgbClr val="0000FF"/>
                    </a:solidFill>
                    <a:latin typeface="隶书" pitchFamily="49" charset="-122"/>
                    <a:ea typeface="隶书" pitchFamily="49" charset="-122"/>
                  </a:rPr>
                  <a:t>000 0000 0000</a:t>
                </a:r>
              </a:p>
            </p:txBody>
          </p:sp>
          <p:sp>
            <p:nvSpPr>
              <p:cNvPr id="241673" name="Rectangle 9"/>
              <p:cNvSpPr>
                <a:spLocks noChangeArrowheads="1"/>
              </p:cNvSpPr>
              <p:nvPr/>
            </p:nvSpPr>
            <p:spPr bwMode="auto">
              <a:xfrm>
                <a:off x="3152" y="2499"/>
                <a:ext cx="2359" cy="255"/>
              </a:xfrm>
              <a:prstGeom prst="rect">
                <a:avLst/>
              </a:prstGeom>
              <a:noFill/>
              <a:ln w="9525">
                <a:noFill/>
                <a:miter lim="800000"/>
                <a:headEnd/>
                <a:tailEnd/>
              </a:ln>
              <a:effectLst/>
            </p:spPr>
            <p:txBody>
              <a:bodyPr/>
              <a:lstStyle/>
              <a:p>
                <a:pPr>
                  <a:lnSpc>
                    <a:spcPct val="85000"/>
                  </a:lnSpc>
                  <a:buClr>
                    <a:schemeClr val="tx2"/>
                  </a:buClr>
                </a:pPr>
                <a:r>
                  <a:rPr lang="en-US" altLang="zh-CN" sz="2200">
                    <a:latin typeface="隶书" pitchFamily="49" charset="-122"/>
                    <a:ea typeface="隶书" pitchFamily="49" charset="-122"/>
                  </a:rPr>
                  <a:t>0000 000</a:t>
                </a:r>
                <a:r>
                  <a:rPr lang="en-US" altLang="zh-CN" sz="2200">
                    <a:solidFill>
                      <a:srgbClr val="CC6600"/>
                    </a:solidFill>
                    <a:latin typeface="隶书" pitchFamily="49" charset="-122"/>
                    <a:ea typeface="隶书" pitchFamily="49" charset="-122"/>
                  </a:rPr>
                  <a:t>1</a:t>
                </a:r>
                <a:r>
                  <a:rPr lang="en-US" altLang="zh-CN" sz="2200">
                    <a:latin typeface="隶书" pitchFamily="49" charset="-122"/>
                    <a:ea typeface="隶书" pitchFamily="49" charset="-122"/>
                  </a:rPr>
                  <a:t> </a:t>
                </a:r>
                <a:r>
                  <a:rPr lang="en-US" altLang="zh-CN" sz="2200">
                    <a:solidFill>
                      <a:srgbClr val="CC6600"/>
                    </a:solidFill>
                    <a:latin typeface="隶书" pitchFamily="49" charset="-122"/>
                    <a:ea typeface="隶书" pitchFamily="49" charset="-122"/>
                  </a:rPr>
                  <a:t>0</a:t>
                </a:r>
                <a:r>
                  <a:rPr lang="en-US" altLang="zh-CN" sz="2200">
                    <a:solidFill>
                      <a:srgbClr val="0000FF"/>
                    </a:solidFill>
                    <a:latin typeface="隶书" pitchFamily="49" charset="-122"/>
                    <a:ea typeface="隶书" pitchFamily="49" charset="-122"/>
                  </a:rPr>
                  <a:t>111 1111 1111</a:t>
                </a:r>
              </a:p>
            </p:txBody>
          </p:sp>
          <p:sp>
            <p:nvSpPr>
              <p:cNvPr id="241672" name="Rectangle 8"/>
              <p:cNvSpPr>
                <a:spLocks noChangeArrowheads="1"/>
              </p:cNvSpPr>
              <p:nvPr/>
            </p:nvSpPr>
            <p:spPr bwMode="auto">
              <a:xfrm>
                <a:off x="3152" y="1955"/>
                <a:ext cx="2359" cy="289"/>
              </a:xfrm>
              <a:prstGeom prst="rect">
                <a:avLst/>
              </a:prstGeom>
              <a:noFill/>
              <a:ln w="9525">
                <a:noFill/>
                <a:miter lim="800000"/>
                <a:headEnd/>
                <a:tailEnd/>
              </a:ln>
              <a:effectLst/>
            </p:spPr>
            <p:txBody>
              <a:bodyPr/>
              <a:lstStyle/>
              <a:p>
                <a:pPr>
                  <a:lnSpc>
                    <a:spcPct val="85000"/>
                  </a:lnSpc>
                  <a:buClr>
                    <a:schemeClr val="tx2"/>
                  </a:buClr>
                </a:pPr>
                <a:r>
                  <a:rPr lang="en-US" altLang="zh-CN" sz="2200">
                    <a:latin typeface="隶书" pitchFamily="49" charset="-122"/>
                    <a:ea typeface="隶书" pitchFamily="49" charset="-122"/>
                  </a:rPr>
                  <a:t>0000 000</a:t>
                </a:r>
                <a:r>
                  <a:rPr lang="en-US" altLang="zh-CN" sz="2200">
                    <a:solidFill>
                      <a:srgbClr val="CC6600"/>
                    </a:solidFill>
                    <a:latin typeface="隶书" pitchFamily="49" charset="-122"/>
                    <a:ea typeface="隶书" pitchFamily="49" charset="-122"/>
                  </a:rPr>
                  <a:t>1</a:t>
                </a:r>
                <a:r>
                  <a:rPr lang="en-US" altLang="zh-CN" sz="2200">
                    <a:latin typeface="隶书" pitchFamily="49" charset="-122"/>
                    <a:ea typeface="隶书" pitchFamily="49" charset="-122"/>
                  </a:rPr>
                  <a:t> </a:t>
                </a:r>
                <a:r>
                  <a:rPr lang="en-US" altLang="zh-CN" sz="2200">
                    <a:solidFill>
                      <a:srgbClr val="CC6600"/>
                    </a:solidFill>
                    <a:latin typeface="隶书" pitchFamily="49" charset="-122"/>
                    <a:ea typeface="隶书" pitchFamily="49" charset="-122"/>
                  </a:rPr>
                  <a:t>0</a:t>
                </a:r>
                <a:r>
                  <a:rPr lang="en-US" altLang="zh-CN" sz="2200">
                    <a:solidFill>
                      <a:srgbClr val="0000FF"/>
                    </a:solidFill>
                    <a:latin typeface="隶书" pitchFamily="49" charset="-122"/>
                    <a:ea typeface="隶书" pitchFamily="49" charset="-122"/>
                  </a:rPr>
                  <a:t>000 0000 0000</a:t>
                </a:r>
              </a:p>
            </p:txBody>
          </p:sp>
          <p:sp>
            <p:nvSpPr>
              <p:cNvPr id="241671" name="Rectangle 7"/>
              <p:cNvSpPr>
                <a:spLocks noChangeArrowheads="1"/>
              </p:cNvSpPr>
              <p:nvPr/>
            </p:nvSpPr>
            <p:spPr bwMode="auto">
              <a:xfrm>
                <a:off x="3152" y="1699"/>
                <a:ext cx="2359" cy="256"/>
              </a:xfrm>
              <a:prstGeom prst="rect">
                <a:avLst/>
              </a:prstGeom>
              <a:noFill/>
              <a:ln w="9525">
                <a:noFill/>
                <a:miter lim="800000"/>
                <a:headEnd/>
                <a:tailEnd/>
              </a:ln>
              <a:effectLst/>
            </p:spPr>
            <p:txBody>
              <a:bodyPr/>
              <a:lstStyle/>
              <a:p>
                <a:pPr>
                  <a:lnSpc>
                    <a:spcPct val="85000"/>
                  </a:lnSpc>
                  <a:buClr>
                    <a:schemeClr val="tx2"/>
                  </a:buClr>
                </a:pPr>
                <a:r>
                  <a:rPr lang="en-US" altLang="zh-CN" sz="2200">
                    <a:latin typeface="隶书" pitchFamily="49" charset="-122"/>
                    <a:ea typeface="隶书" pitchFamily="49" charset="-122"/>
                  </a:rPr>
                  <a:t>0000 000</a:t>
                </a:r>
                <a:r>
                  <a:rPr lang="en-US" altLang="zh-CN" sz="2200">
                    <a:solidFill>
                      <a:srgbClr val="CC6600"/>
                    </a:solidFill>
                    <a:latin typeface="隶书" pitchFamily="49" charset="-122"/>
                    <a:ea typeface="隶书" pitchFamily="49" charset="-122"/>
                  </a:rPr>
                  <a:t>0</a:t>
                </a:r>
                <a:r>
                  <a:rPr lang="en-US" altLang="zh-CN" sz="2200">
                    <a:latin typeface="隶书" pitchFamily="49" charset="-122"/>
                    <a:ea typeface="隶书" pitchFamily="49" charset="-122"/>
                  </a:rPr>
                  <a:t> </a:t>
                </a:r>
                <a:r>
                  <a:rPr lang="en-US" altLang="zh-CN" sz="2200">
                    <a:solidFill>
                      <a:srgbClr val="CC6600"/>
                    </a:solidFill>
                    <a:latin typeface="隶书" pitchFamily="49" charset="-122"/>
                    <a:ea typeface="隶书" pitchFamily="49" charset="-122"/>
                  </a:rPr>
                  <a:t>1</a:t>
                </a:r>
                <a:r>
                  <a:rPr lang="en-US" altLang="zh-CN" sz="2200">
                    <a:solidFill>
                      <a:srgbClr val="0000FF"/>
                    </a:solidFill>
                    <a:latin typeface="隶书" pitchFamily="49" charset="-122"/>
                    <a:ea typeface="隶书" pitchFamily="49" charset="-122"/>
                  </a:rPr>
                  <a:t>111 1111 1111</a:t>
                </a:r>
              </a:p>
            </p:txBody>
          </p:sp>
          <p:sp>
            <p:nvSpPr>
              <p:cNvPr id="241670" name="Rectangle 6"/>
              <p:cNvSpPr>
                <a:spLocks noChangeArrowheads="1"/>
              </p:cNvSpPr>
              <p:nvPr/>
            </p:nvSpPr>
            <p:spPr bwMode="auto">
              <a:xfrm>
                <a:off x="3152" y="1182"/>
                <a:ext cx="2359" cy="261"/>
              </a:xfrm>
              <a:prstGeom prst="rect">
                <a:avLst/>
              </a:prstGeom>
              <a:noFill/>
              <a:ln w="9525">
                <a:noFill/>
                <a:miter lim="800000"/>
                <a:headEnd/>
                <a:tailEnd/>
              </a:ln>
              <a:effectLst/>
            </p:spPr>
            <p:txBody>
              <a:bodyPr/>
              <a:lstStyle/>
              <a:p>
                <a:pPr>
                  <a:lnSpc>
                    <a:spcPct val="85000"/>
                  </a:lnSpc>
                  <a:buClr>
                    <a:schemeClr val="tx2"/>
                  </a:buClr>
                </a:pPr>
                <a:r>
                  <a:rPr lang="en-US" altLang="zh-CN" sz="2200" dirty="0">
                    <a:latin typeface="隶书" pitchFamily="49" charset="-122"/>
                    <a:ea typeface="隶书" pitchFamily="49" charset="-122"/>
                  </a:rPr>
                  <a:t>0000 000</a:t>
                </a:r>
                <a:r>
                  <a:rPr lang="en-US" altLang="zh-CN" sz="2200" dirty="0">
                    <a:solidFill>
                      <a:srgbClr val="CC6600"/>
                    </a:solidFill>
                    <a:latin typeface="隶书" pitchFamily="49" charset="-122"/>
                    <a:ea typeface="隶书" pitchFamily="49" charset="-122"/>
                  </a:rPr>
                  <a:t>0 1</a:t>
                </a:r>
                <a:r>
                  <a:rPr lang="en-US" altLang="zh-CN" sz="2200" dirty="0">
                    <a:solidFill>
                      <a:srgbClr val="0000FF"/>
                    </a:solidFill>
                    <a:latin typeface="隶书" pitchFamily="49" charset="-122"/>
                    <a:ea typeface="隶书" pitchFamily="49" charset="-122"/>
                  </a:rPr>
                  <a:t>000 0000 0000</a:t>
                </a:r>
              </a:p>
            </p:txBody>
          </p:sp>
          <p:sp>
            <p:nvSpPr>
              <p:cNvPr id="241669" name="Rectangle 5"/>
              <p:cNvSpPr>
                <a:spLocks noChangeArrowheads="1"/>
              </p:cNvSpPr>
              <p:nvPr/>
            </p:nvSpPr>
            <p:spPr bwMode="auto">
              <a:xfrm>
                <a:off x="3152" y="927"/>
                <a:ext cx="2359" cy="255"/>
              </a:xfrm>
              <a:prstGeom prst="rect">
                <a:avLst/>
              </a:prstGeom>
              <a:noFill/>
              <a:ln w="9525">
                <a:noFill/>
                <a:miter lim="800000"/>
                <a:headEnd/>
                <a:tailEnd/>
              </a:ln>
              <a:effectLst/>
            </p:spPr>
            <p:txBody>
              <a:bodyPr/>
              <a:lstStyle/>
              <a:p>
                <a:pPr>
                  <a:lnSpc>
                    <a:spcPct val="85000"/>
                  </a:lnSpc>
                  <a:buClr>
                    <a:schemeClr val="tx2"/>
                  </a:buClr>
                </a:pPr>
                <a:r>
                  <a:rPr lang="en-US" altLang="zh-CN" sz="2200">
                    <a:latin typeface="隶书" pitchFamily="49" charset="-122"/>
                    <a:ea typeface="隶书" pitchFamily="49" charset="-122"/>
                  </a:rPr>
                  <a:t>0000 000</a:t>
                </a:r>
                <a:r>
                  <a:rPr lang="en-US" altLang="zh-CN" sz="2200">
                    <a:solidFill>
                      <a:srgbClr val="CC6600"/>
                    </a:solidFill>
                    <a:latin typeface="隶书" pitchFamily="49" charset="-122"/>
                    <a:ea typeface="隶书" pitchFamily="49" charset="-122"/>
                  </a:rPr>
                  <a:t>0</a:t>
                </a:r>
                <a:r>
                  <a:rPr lang="en-US" altLang="zh-CN" sz="2200">
                    <a:latin typeface="隶书" pitchFamily="49" charset="-122"/>
                    <a:ea typeface="隶书" pitchFamily="49" charset="-122"/>
                  </a:rPr>
                  <a:t> </a:t>
                </a:r>
                <a:r>
                  <a:rPr lang="en-US" altLang="zh-CN" sz="2200">
                    <a:solidFill>
                      <a:srgbClr val="CC6600"/>
                    </a:solidFill>
                    <a:latin typeface="隶书" pitchFamily="49" charset="-122"/>
                    <a:ea typeface="隶书" pitchFamily="49" charset="-122"/>
                  </a:rPr>
                  <a:t>0</a:t>
                </a:r>
                <a:r>
                  <a:rPr lang="en-US" altLang="zh-CN" sz="2200">
                    <a:solidFill>
                      <a:srgbClr val="0000FF"/>
                    </a:solidFill>
                    <a:latin typeface="隶书" pitchFamily="49" charset="-122"/>
                    <a:ea typeface="隶书" pitchFamily="49" charset="-122"/>
                  </a:rPr>
                  <a:t>111 1111 1111</a:t>
                </a:r>
              </a:p>
            </p:txBody>
          </p:sp>
          <p:sp>
            <p:nvSpPr>
              <p:cNvPr id="241668" name="Rectangle 4"/>
              <p:cNvSpPr>
                <a:spLocks noChangeArrowheads="1"/>
              </p:cNvSpPr>
              <p:nvPr/>
            </p:nvSpPr>
            <p:spPr bwMode="auto">
              <a:xfrm>
                <a:off x="3152" y="436"/>
                <a:ext cx="2359" cy="236"/>
              </a:xfrm>
              <a:prstGeom prst="rect">
                <a:avLst/>
              </a:prstGeom>
              <a:noFill/>
              <a:ln w="9525">
                <a:noFill/>
                <a:miter lim="800000"/>
                <a:headEnd/>
                <a:tailEnd/>
              </a:ln>
              <a:effectLst/>
            </p:spPr>
            <p:txBody>
              <a:bodyPr/>
              <a:lstStyle/>
              <a:p>
                <a:pPr>
                  <a:lnSpc>
                    <a:spcPct val="85000"/>
                  </a:lnSpc>
                  <a:buClr>
                    <a:schemeClr val="tx2"/>
                  </a:buClr>
                </a:pPr>
                <a:r>
                  <a:rPr lang="en-US" altLang="zh-CN" sz="2200">
                    <a:latin typeface="隶书" pitchFamily="49" charset="-122"/>
                    <a:ea typeface="隶书" pitchFamily="49" charset="-122"/>
                  </a:rPr>
                  <a:t>0000 000</a:t>
                </a:r>
                <a:r>
                  <a:rPr lang="en-US" altLang="zh-CN" sz="2200">
                    <a:solidFill>
                      <a:srgbClr val="CC6600"/>
                    </a:solidFill>
                    <a:latin typeface="隶书" pitchFamily="49" charset="-122"/>
                    <a:ea typeface="隶书" pitchFamily="49" charset="-122"/>
                  </a:rPr>
                  <a:t>0</a:t>
                </a:r>
                <a:r>
                  <a:rPr lang="en-US" altLang="zh-CN" sz="2200">
                    <a:latin typeface="隶书" pitchFamily="49" charset="-122"/>
                    <a:ea typeface="隶书" pitchFamily="49" charset="-122"/>
                  </a:rPr>
                  <a:t> </a:t>
                </a:r>
                <a:r>
                  <a:rPr lang="en-US" altLang="zh-CN" sz="2200">
                    <a:solidFill>
                      <a:srgbClr val="CC6600"/>
                    </a:solidFill>
                    <a:latin typeface="隶书" pitchFamily="49" charset="-122"/>
                    <a:ea typeface="隶书" pitchFamily="49" charset="-122"/>
                  </a:rPr>
                  <a:t>0</a:t>
                </a:r>
                <a:r>
                  <a:rPr lang="en-US" altLang="zh-CN" sz="2200">
                    <a:solidFill>
                      <a:srgbClr val="0000FF"/>
                    </a:solidFill>
                    <a:latin typeface="隶书" pitchFamily="49" charset="-122"/>
                    <a:ea typeface="隶书" pitchFamily="49" charset="-122"/>
                  </a:rPr>
                  <a:t>000 0000 0000</a:t>
                </a:r>
              </a:p>
            </p:txBody>
          </p:sp>
          <p:sp>
            <p:nvSpPr>
              <p:cNvPr id="241676" name="Line 12"/>
              <p:cNvSpPr>
                <a:spLocks noChangeShapeType="1"/>
              </p:cNvSpPr>
              <p:nvPr/>
            </p:nvSpPr>
            <p:spPr bwMode="auto">
              <a:xfrm>
                <a:off x="3152" y="436"/>
                <a:ext cx="2359" cy="0"/>
              </a:xfrm>
              <a:prstGeom prst="line">
                <a:avLst/>
              </a:prstGeom>
              <a:noFill/>
              <a:ln w="28575" cap="sq">
                <a:noFill/>
                <a:round/>
                <a:headEnd/>
                <a:tailEnd/>
              </a:ln>
              <a:effectLst/>
            </p:spPr>
            <p:txBody>
              <a:bodyPr/>
              <a:lstStyle/>
              <a:p>
                <a:endParaRPr lang="zh-CN" altLang="en-US"/>
              </a:p>
            </p:txBody>
          </p:sp>
          <p:sp>
            <p:nvSpPr>
              <p:cNvPr id="241684" name="Line 20"/>
              <p:cNvSpPr>
                <a:spLocks noChangeShapeType="1"/>
              </p:cNvSpPr>
              <p:nvPr/>
            </p:nvSpPr>
            <p:spPr bwMode="auto">
              <a:xfrm>
                <a:off x="3152" y="3521"/>
                <a:ext cx="2359" cy="0"/>
              </a:xfrm>
              <a:prstGeom prst="line">
                <a:avLst/>
              </a:prstGeom>
              <a:noFill/>
              <a:ln w="28575" cap="sq">
                <a:noFill/>
                <a:round/>
                <a:headEnd/>
                <a:tailEnd/>
              </a:ln>
              <a:effectLst/>
            </p:spPr>
            <p:txBody>
              <a:bodyPr/>
              <a:lstStyle/>
              <a:p>
                <a:endParaRPr lang="zh-CN" altLang="en-US"/>
              </a:p>
            </p:txBody>
          </p:sp>
          <p:sp>
            <p:nvSpPr>
              <p:cNvPr id="241685" name="Line 21"/>
              <p:cNvSpPr>
                <a:spLocks noChangeShapeType="1"/>
              </p:cNvSpPr>
              <p:nvPr/>
            </p:nvSpPr>
            <p:spPr bwMode="auto">
              <a:xfrm>
                <a:off x="3152" y="436"/>
                <a:ext cx="0" cy="236"/>
              </a:xfrm>
              <a:prstGeom prst="line">
                <a:avLst/>
              </a:prstGeom>
              <a:noFill/>
              <a:ln w="28575" cap="sq">
                <a:noFill/>
                <a:round/>
                <a:headEnd/>
                <a:tailEnd/>
              </a:ln>
              <a:effectLst/>
            </p:spPr>
            <p:txBody>
              <a:bodyPr/>
              <a:lstStyle/>
              <a:p>
                <a:endParaRPr lang="zh-CN" altLang="en-US"/>
              </a:p>
            </p:txBody>
          </p:sp>
          <p:sp>
            <p:nvSpPr>
              <p:cNvPr id="241686" name="Line 22"/>
              <p:cNvSpPr>
                <a:spLocks noChangeShapeType="1"/>
              </p:cNvSpPr>
              <p:nvPr/>
            </p:nvSpPr>
            <p:spPr bwMode="auto">
              <a:xfrm>
                <a:off x="5511" y="436"/>
                <a:ext cx="0" cy="236"/>
              </a:xfrm>
              <a:prstGeom prst="line">
                <a:avLst/>
              </a:prstGeom>
              <a:noFill/>
              <a:ln w="28575" cap="sq">
                <a:noFill/>
                <a:round/>
                <a:headEnd/>
                <a:tailEnd/>
              </a:ln>
              <a:effectLst/>
            </p:spPr>
            <p:txBody>
              <a:bodyPr/>
              <a:lstStyle/>
              <a:p>
                <a:endParaRPr lang="zh-CN" altLang="en-US"/>
              </a:p>
            </p:txBody>
          </p:sp>
          <p:sp>
            <p:nvSpPr>
              <p:cNvPr id="241699" name="Line 35"/>
              <p:cNvSpPr>
                <a:spLocks noChangeShapeType="1"/>
              </p:cNvSpPr>
              <p:nvPr/>
            </p:nvSpPr>
            <p:spPr bwMode="auto">
              <a:xfrm>
                <a:off x="3152" y="672"/>
                <a:ext cx="0" cy="510"/>
              </a:xfrm>
              <a:prstGeom prst="line">
                <a:avLst/>
              </a:prstGeom>
              <a:noFill/>
              <a:ln w="28575" cap="sq">
                <a:noFill/>
                <a:round/>
                <a:headEnd/>
                <a:tailEnd/>
              </a:ln>
              <a:effectLst/>
            </p:spPr>
            <p:txBody>
              <a:bodyPr/>
              <a:lstStyle/>
              <a:p>
                <a:endParaRPr lang="zh-CN" altLang="en-US"/>
              </a:p>
            </p:txBody>
          </p:sp>
          <p:sp>
            <p:nvSpPr>
              <p:cNvPr id="241700" name="Line 36"/>
              <p:cNvSpPr>
                <a:spLocks noChangeShapeType="1"/>
              </p:cNvSpPr>
              <p:nvPr/>
            </p:nvSpPr>
            <p:spPr bwMode="auto">
              <a:xfrm>
                <a:off x="5511" y="672"/>
                <a:ext cx="0" cy="510"/>
              </a:xfrm>
              <a:prstGeom prst="line">
                <a:avLst/>
              </a:prstGeom>
              <a:noFill/>
              <a:ln w="28575" cap="sq">
                <a:noFill/>
                <a:round/>
                <a:headEnd/>
                <a:tailEnd/>
              </a:ln>
              <a:effectLst/>
            </p:spPr>
            <p:txBody>
              <a:bodyPr/>
              <a:lstStyle/>
              <a:p>
                <a:endParaRPr lang="zh-CN" altLang="en-US"/>
              </a:p>
            </p:txBody>
          </p:sp>
          <p:sp>
            <p:nvSpPr>
              <p:cNvPr id="241701" name="Line 37"/>
              <p:cNvSpPr>
                <a:spLocks noChangeShapeType="1"/>
              </p:cNvSpPr>
              <p:nvPr/>
            </p:nvSpPr>
            <p:spPr bwMode="auto">
              <a:xfrm>
                <a:off x="3152" y="1182"/>
                <a:ext cx="0" cy="261"/>
              </a:xfrm>
              <a:prstGeom prst="line">
                <a:avLst/>
              </a:prstGeom>
              <a:noFill/>
              <a:ln w="28575" cap="sq">
                <a:noFill/>
                <a:round/>
                <a:headEnd/>
                <a:tailEnd/>
              </a:ln>
              <a:effectLst/>
            </p:spPr>
            <p:txBody>
              <a:bodyPr/>
              <a:lstStyle/>
              <a:p>
                <a:endParaRPr lang="zh-CN" altLang="en-US"/>
              </a:p>
            </p:txBody>
          </p:sp>
          <p:sp>
            <p:nvSpPr>
              <p:cNvPr id="241702" name="Line 38"/>
              <p:cNvSpPr>
                <a:spLocks noChangeShapeType="1"/>
              </p:cNvSpPr>
              <p:nvPr/>
            </p:nvSpPr>
            <p:spPr bwMode="auto">
              <a:xfrm>
                <a:off x="5511" y="1182"/>
                <a:ext cx="0" cy="261"/>
              </a:xfrm>
              <a:prstGeom prst="line">
                <a:avLst/>
              </a:prstGeom>
              <a:noFill/>
              <a:ln w="28575" cap="sq">
                <a:noFill/>
                <a:round/>
                <a:headEnd/>
                <a:tailEnd/>
              </a:ln>
              <a:effectLst/>
            </p:spPr>
            <p:txBody>
              <a:bodyPr/>
              <a:lstStyle/>
              <a:p>
                <a:endParaRPr lang="zh-CN" altLang="en-US"/>
              </a:p>
            </p:txBody>
          </p:sp>
          <p:sp>
            <p:nvSpPr>
              <p:cNvPr id="241703" name="Line 39"/>
              <p:cNvSpPr>
                <a:spLocks noChangeShapeType="1"/>
              </p:cNvSpPr>
              <p:nvPr/>
            </p:nvSpPr>
            <p:spPr bwMode="auto">
              <a:xfrm>
                <a:off x="3152" y="1443"/>
                <a:ext cx="0" cy="512"/>
              </a:xfrm>
              <a:prstGeom prst="line">
                <a:avLst/>
              </a:prstGeom>
              <a:noFill/>
              <a:ln w="28575" cap="sq">
                <a:noFill/>
                <a:round/>
                <a:headEnd/>
                <a:tailEnd/>
              </a:ln>
              <a:effectLst/>
            </p:spPr>
            <p:txBody>
              <a:bodyPr/>
              <a:lstStyle/>
              <a:p>
                <a:endParaRPr lang="zh-CN" altLang="en-US"/>
              </a:p>
            </p:txBody>
          </p:sp>
          <p:sp>
            <p:nvSpPr>
              <p:cNvPr id="241704" name="Line 40"/>
              <p:cNvSpPr>
                <a:spLocks noChangeShapeType="1"/>
              </p:cNvSpPr>
              <p:nvPr/>
            </p:nvSpPr>
            <p:spPr bwMode="auto">
              <a:xfrm>
                <a:off x="5511" y="1443"/>
                <a:ext cx="0" cy="512"/>
              </a:xfrm>
              <a:prstGeom prst="line">
                <a:avLst/>
              </a:prstGeom>
              <a:noFill/>
              <a:ln w="28575" cap="sq">
                <a:noFill/>
                <a:round/>
                <a:headEnd/>
                <a:tailEnd/>
              </a:ln>
              <a:effectLst/>
            </p:spPr>
            <p:txBody>
              <a:bodyPr/>
              <a:lstStyle/>
              <a:p>
                <a:endParaRPr lang="zh-CN" altLang="en-US"/>
              </a:p>
            </p:txBody>
          </p:sp>
          <p:sp>
            <p:nvSpPr>
              <p:cNvPr id="241705" name="Line 41"/>
              <p:cNvSpPr>
                <a:spLocks noChangeShapeType="1"/>
              </p:cNvSpPr>
              <p:nvPr/>
            </p:nvSpPr>
            <p:spPr bwMode="auto">
              <a:xfrm>
                <a:off x="3152" y="1955"/>
                <a:ext cx="0" cy="289"/>
              </a:xfrm>
              <a:prstGeom prst="line">
                <a:avLst/>
              </a:prstGeom>
              <a:noFill/>
              <a:ln w="28575" cap="sq">
                <a:noFill/>
                <a:round/>
                <a:headEnd/>
                <a:tailEnd/>
              </a:ln>
              <a:effectLst/>
            </p:spPr>
            <p:txBody>
              <a:bodyPr/>
              <a:lstStyle/>
              <a:p>
                <a:endParaRPr lang="zh-CN" altLang="en-US"/>
              </a:p>
            </p:txBody>
          </p:sp>
          <p:sp>
            <p:nvSpPr>
              <p:cNvPr id="241706" name="Line 42"/>
              <p:cNvSpPr>
                <a:spLocks noChangeShapeType="1"/>
              </p:cNvSpPr>
              <p:nvPr/>
            </p:nvSpPr>
            <p:spPr bwMode="auto">
              <a:xfrm>
                <a:off x="5511" y="1955"/>
                <a:ext cx="0" cy="289"/>
              </a:xfrm>
              <a:prstGeom prst="line">
                <a:avLst/>
              </a:prstGeom>
              <a:noFill/>
              <a:ln w="28575" cap="sq">
                <a:noFill/>
                <a:round/>
                <a:headEnd/>
                <a:tailEnd/>
              </a:ln>
              <a:effectLst/>
            </p:spPr>
            <p:txBody>
              <a:bodyPr/>
              <a:lstStyle/>
              <a:p>
                <a:endParaRPr lang="zh-CN" altLang="en-US"/>
              </a:p>
            </p:txBody>
          </p:sp>
          <p:sp>
            <p:nvSpPr>
              <p:cNvPr id="241707" name="Line 43"/>
              <p:cNvSpPr>
                <a:spLocks noChangeShapeType="1"/>
              </p:cNvSpPr>
              <p:nvPr/>
            </p:nvSpPr>
            <p:spPr bwMode="auto">
              <a:xfrm>
                <a:off x="3152" y="2244"/>
                <a:ext cx="0" cy="510"/>
              </a:xfrm>
              <a:prstGeom prst="line">
                <a:avLst/>
              </a:prstGeom>
              <a:noFill/>
              <a:ln w="28575" cap="sq">
                <a:noFill/>
                <a:round/>
                <a:headEnd/>
                <a:tailEnd/>
              </a:ln>
              <a:effectLst/>
            </p:spPr>
            <p:txBody>
              <a:bodyPr/>
              <a:lstStyle/>
              <a:p>
                <a:endParaRPr lang="zh-CN" altLang="en-US"/>
              </a:p>
            </p:txBody>
          </p:sp>
          <p:sp>
            <p:nvSpPr>
              <p:cNvPr id="241708" name="Line 44"/>
              <p:cNvSpPr>
                <a:spLocks noChangeShapeType="1"/>
              </p:cNvSpPr>
              <p:nvPr/>
            </p:nvSpPr>
            <p:spPr bwMode="auto">
              <a:xfrm>
                <a:off x="5511" y="2244"/>
                <a:ext cx="0" cy="510"/>
              </a:xfrm>
              <a:prstGeom prst="line">
                <a:avLst/>
              </a:prstGeom>
              <a:noFill/>
              <a:ln w="28575" cap="sq">
                <a:noFill/>
                <a:round/>
                <a:headEnd/>
                <a:tailEnd/>
              </a:ln>
              <a:effectLst/>
            </p:spPr>
            <p:txBody>
              <a:bodyPr/>
              <a:lstStyle/>
              <a:p>
                <a:endParaRPr lang="zh-CN" altLang="en-US"/>
              </a:p>
            </p:txBody>
          </p:sp>
          <p:sp>
            <p:nvSpPr>
              <p:cNvPr id="241709" name="Line 45"/>
              <p:cNvSpPr>
                <a:spLocks noChangeShapeType="1"/>
              </p:cNvSpPr>
              <p:nvPr/>
            </p:nvSpPr>
            <p:spPr bwMode="auto">
              <a:xfrm>
                <a:off x="3152" y="2754"/>
                <a:ext cx="0" cy="255"/>
              </a:xfrm>
              <a:prstGeom prst="line">
                <a:avLst/>
              </a:prstGeom>
              <a:noFill/>
              <a:ln w="28575" cap="sq">
                <a:noFill/>
                <a:round/>
                <a:headEnd/>
                <a:tailEnd/>
              </a:ln>
              <a:effectLst/>
            </p:spPr>
            <p:txBody>
              <a:bodyPr/>
              <a:lstStyle/>
              <a:p>
                <a:endParaRPr lang="zh-CN" altLang="en-US"/>
              </a:p>
            </p:txBody>
          </p:sp>
          <p:sp>
            <p:nvSpPr>
              <p:cNvPr id="241710" name="Line 46"/>
              <p:cNvSpPr>
                <a:spLocks noChangeShapeType="1"/>
              </p:cNvSpPr>
              <p:nvPr/>
            </p:nvSpPr>
            <p:spPr bwMode="auto">
              <a:xfrm>
                <a:off x="5511" y="2754"/>
                <a:ext cx="0" cy="255"/>
              </a:xfrm>
              <a:prstGeom prst="line">
                <a:avLst/>
              </a:prstGeom>
              <a:noFill/>
              <a:ln w="28575" cap="sq">
                <a:noFill/>
                <a:round/>
                <a:headEnd/>
                <a:tailEnd/>
              </a:ln>
              <a:effectLst/>
            </p:spPr>
            <p:txBody>
              <a:bodyPr/>
              <a:lstStyle/>
              <a:p>
                <a:endParaRPr lang="zh-CN" altLang="en-US"/>
              </a:p>
            </p:txBody>
          </p:sp>
          <p:sp>
            <p:nvSpPr>
              <p:cNvPr id="241711" name="Line 47"/>
              <p:cNvSpPr>
                <a:spLocks noChangeShapeType="1"/>
              </p:cNvSpPr>
              <p:nvPr/>
            </p:nvSpPr>
            <p:spPr bwMode="auto">
              <a:xfrm>
                <a:off x="3152" y="3009"/>
                <a:ext cx="0" cy="512"/>
              </a:xfrm>
              <a:prstGeom prst="line">
                <a:avLst/>
              </a:prstGeom>
              <a:noFill/>
              <a:ln w="28575" cap="sq">
                <a:noFill/>
                <a:round/>
                <a:headEnd/>
                <a:tailEnd/>
              </a:ln>
              <a:effectLst/>
            </p:spPr>
            <p:txBody>
              <a:bodyPr/>
              <a:lstStyle/>
              <a:p>
                <a:endParaRPr lang="zh-CN" altLang="en-US"/>
              </a:p>
            </p:txBody>
          </p:sp>
          <p:sp>
            <p:nvSpPr>
              <p:cNvPr id="241712" name="Line 48"/>
              <p:cNvSpPr>
                <a:spLocks noChangeShapeType="1"/>
              </p:cNvSpPr>
              <p:nvPr/>
            </p:nvSpPr>
            <p:spPr bwMode="auto">
              <a:xfrm>
                <a:off x="5511" y="3009"/>
                <a:ext cx="0" cy="512"/>
              </a:xfrm>
              <a:prstGeom prst="line">
                <a:avLst/>
              </a:prstGeom>
              <a:noFill/>
              <a:ln w="28575" cap="sq">
                <a:noFill/>
                <a:round/>
                <a:headEnd/>
                <a:tailEnd/>
              </a:ln>
              <a:effectLst/>
            </p:spPr>
            <p:txBody>
              <a:bodyPr/>
              <a:lstStyle/>
              <a:p>
                <a:endParaRPr lang="zh-CN" altLang="en-US"/>
              </a:p>
            </p:txBody>
          </p:sp>
        </p:grpSp>
        <p:sp>
          <p:nvSpPr>
            <p:cNvPr id="241722" name="AutoShape 58"/>
            <p:cNvSpPr>
              <a:spLocks/>
            </p:cNvSpPr>
            <p:nvPr/>
          </p:nvSpPr>
          <p:spPr bwMode="auto">
            <a:xfrm rot="16200000">
              <a:off x="4649" y="3006"/>
              <a:ext cx="181" cy="1089"/>
            </a:xfrm>
            <a:prstGeom prst="leftBrace">
              <a:avLst>
                <a:gd name="adj1" fmla="val 50138"/>
                <a:gd name="adj2" fmla="val 50000"/>
              </a:avLst>
            </a:prstGeom>
            <a:noFill/>
            <a:ln w="9525">
              <a:solidFill>
                <a:schemeClr val="tx1"/>
              </a:solidFill>
              <a:round/>
              <a:headEnd/>
              <a:tailEnd/>
            </a:ln>
            <a:effectLst/>
          </p:spPr>
          <p:txBody>
            <a:bodyPr wrap="none" anchor="ctr"/>
            <a:lstStyle/>
            <a:p>
              <a:endParaRPr lang="zh-CN" altLang="en-US"/>
            </a:p>
          </p:txBody>
        </p:sp>
        <p:sp>
          <p:nvSpPr>
            <p:cNvPr id="241723" name="AutoShape 59"/>
            <p:cNvSpPr>
              <a:spLocks/>
            </p:cNvSpPr>
            <p:nvPr/>
          </p:nvSpPr>
          <p:spPr bwMode="auto">
            <a:xfrm rot="16200000">
              <a:off x="3954" y="3444"/>
              <a:ext cx="166" cy="228"/>
            </a:xfrm>
            <a:prstGeom prst="leftBrace">
              <a:avLst>
                <a:gd name="adj1" fmla="val 11446"/>
                <a:gd name="adj2" fmla="val 50000"/>
              </a:avLst>
            </a:prstGeom>
            <a:noFill/>
            <a:ln w="9525">
              <a:solidFill>
                <a:schemeClr val="tx1"/>
              </a:solidFill>
              <a:round/>
              <a:headEnd/>
              <a:tailEnd/>
            </a:ln>
            <a:effectLst/>
          </p:spPr>
          <p:txBody>
            <a:bodyPr wrap="none" anchor="ctr"/>
            <a:lstStyle/>
            <a:p>
              <a:endParaRPr lang="zh-CN" altLang="en-US"/>
            </a:p>
          </p:txBody>
        </p:sp>
        <p:sp>
          <p:nvSpPr>
            <p:cNvPr id="241724" name="Text Box 60"/>
            <p:cNvSpPr txBox="1">
              <a:spLocks noChangeArrowheads="1"/>
            </p:cNvSpPr>
            <p:nvPr/>
          </p:nvSpPr>
          <p:spPr bwMode="auto">
            <a:xfrm>
              <a:off x="3515" y="3641"/>
              <a:ext cx="908" cy="288"/>
            </a:xfrm>
            <a:prstGeom prst="rect">
              <a:avLst/>
            </a:prstGeom>
            <a:noFill/>
            <a:ln w="9525">
              <a:noFill/>
              <a:miter lim="800000"/>
              <a:headEnd/>
              <a:tailEnd/>
            </a:ln>
            <a:effectLst/>
          </p:spPr>
          <p:txBody>
            <a:bodyPr>
              <a:spAutoFit/>
            </a:bodyPr>
            <a:lstStyle/>
            <a:p>
              <a:pPr>
                <a:spcBef>
                  <a:spcPct val="50000"/>
                </a:spcBef>
              </a:pPr>
              <a:r>
                <a:rPr lang="zh-CN" altLang="en-US" sz="2400">
                  <a:ea typeface="隶书" pitchFamily="49" charset="-122"/>
                </a:rPr>
                <a:t>片选地址</a:t>
              </a:r>
            </a:p>
          </p:txBody>
        </p:sp>
        <p:sp>
          <p:nvSpPr>
            <p:cNvPr id="241725" name="Text Box 61"/>
            <p:cNvSpPr txBox="1">
              <a:spLocks noChangeArrowheads="1"/>
            </p:cNvSpPr>
            <p:nvPr/>
          </p:nvSpPr>
          <p:spPr bwMode="auto">
            <a:xfrm>
              <a:off x="4377" y="3641"/>
              <a:ext cx="908" cy="288"/>
            </a:xfrm>
            <a:prstGeom prst="rect">
              <a:avLst/>
            </a:prstGeom>
            <a:noFill/>
            <a:ln w="9525">
              <a:noFill/>
              <a:miter lim="800000"/>
              <a:headEnd/>
              <a:tailEnd/>
            </a:ln>
            <a:effectLst/>
          </p:spPr>
          <p:txBody>
            <a:bodyPr>
              <a:spAutoFit/>
            </a:bodyPr>
            <a:lstStyle/>
            <a:p>
              <a:pPr>
                <a:spcBef>
                  <a:spcPct val="50000"/>
                </a:spcBef>
              </a:pPr>
              <a:r>
                <a:rPr lang="zh-CN" altLang="en-US" sz="2400">
                  <a:ea typeface="隶书" pitchFamily="49" charset="-122"/>
                </a:rPr>
                <a:t>片内地址</a:t>
              </a:r>
            </a:p>
          </p:txBody>
        </p:sp>
        <p:sp>
          <p:nvSpPr>
            <p:cNvPr id="241737" name="AutoShape 73"/>
            <p:cNvSpPr>
              <a:spLocks/>
            </p:cNvSpPr>
            <p:nvPr/>
          </p:nvSpPr>
          <p:spPr bwMode="auto">
            <a:xfrm>
              <a:off x="5375" y="527"/>
              <a:ext cx="45" cy="544"/>
            </a:xfrm>
            <a:prstGeom prst="rightBrace">
              <a:avLst>
                <a:gd name="adj1" fmla="val 100741"/>
                <a:gd name="adj2" fmla="val 50000"/>
              </a:avLst>
            </a:prstGeom>
            <a:noFill/>
            <a:ln w="9525">
              <a:solidFill>
                <a:schemeClr val="tx1"/>
              </a:solidFill>
              <a:round/>
              <a:headEnd/>
              <a:tailEnd/>
            </a:ln>
            <a:effectLst/>
          </p:spPr>
          <p:txBody>
            <a:bodyPr wrap="none" anchor="ctr"/>
            <a:lstStyle/>
            <a:p>
              <a:endParaRPr lang="zh-CN" altLang="en-US"/>
            </a:p>
          </p:txBody>
        </p:sp>
        <p:sp>
          <p:nvSpPr>
            <p:cNvPr id="241739" name="AutoShape 75"/>
            <p:cNvSpPr>
              <a:spLocks/>
            </p:cNvSpPr>
            <p:nvPr/>
          </p:nvSpPr>
          <p:spPr bwMode="auto">
            <a:xfrm>
              <a:off x="5375" y="1298"/>
              <a:ext cx="45" cy="544"/>
            </a:xfrm>
            <a:prstGeom prst="rightBrace">
              <a:avLst>
                <a:gd name="adj1" fmla="val 100741"/>
                <a:gd name="adj2" fmla="val 50000"/>
              </a:avLst>
            </a:prstGeom>
            <a:noFill/>
            <a:ln w="9525">
              <a:solidFill>
                <a:schemeClr val="tx1"/>
              </a:solidFill>
              <a:round/>
              <a:headEnd/>
              <a:tailEnd/>
            </a:ln>
            <a:effectLst/>
          </p:spPr>
          <p:txBody>
            <a:bodyPr wrap="none" anchor="ctr"/>
            <a:lstStyle/>
            <a:p>
              <a:endParaRPr lang="zh-CN" altLang="en-US"/>
            </a:p>
          </p:txBody>
        </p:sp>
        <p:sp>
          <p:nvSpPr>
            <p:cNvPr id="241741" name="AutoShape 77"/>
            <p:cNvSpPr>
              <a:spLocks/>
            </p:cNvSpPr>
            <p:nvPr/>
          </p:nvSpPr>
          <p:spPr bwMode="auto">
            <a:xfrm>
              <a:off x="5375" y="2069"/>
              <a:ext cx="45" cy="544"/>
            </a:xfrm>
            <a:prstGeom prst="rightBrace">
              <a:avLst>
                <a:gd name="adj1" fmla="val 100741"/>
                <a:gd name="adj2" fmla="val 50000"/>
              </a:avLst>
            </a:prstGeom>
            <a:noFill/>
            <a:ln w="9525">
              <a:solidFill>
                <a:schemeClr val="tx1"/>
              </a:solidFill>
              <a:round/>
              <a:headEnd/>
              <a:tailEnd/>
            </a:ln>
            <a:effectLst/>
          </p:spPr>
          <p:txBody>
            <a:bodyPr wrap="none" anchor="ctr"/>
            <a:lstStyle/>
            <a:p>
              <a:endParaRPr lang="zh-CN" altLang="en-US"/>
            </a:p>
          </p:txBody>
        </p:sp>
        <p:sp>
          <p:nvSpPr>
            <p:cNvPr id="241742" name="Text Box 78"/>
            <p:cNvSpPr txBox="1">
              <a:spLocks noChangeArrowheads="1"/>
            </p:cNvSpPr>
            <p:nvPr/>
          </p:nvSpPr>
          <p:spPr bwMode="auto">
            <a:xfrm>
              <a:off x="5375" y="2205"/>
              <a:ext cx="317" cy="288"/>
            </a:xfrm>
            <a:prstGeom prst="rect">
              <a:avLst/>
            </a:prstGeom>
            <a:noFill/>
            <a:ln w="9525">
              <a:noFill/>
              <a:miter lim="800000"/>
              <a:headEnd/>
              <a:tailEnd/>
            </a:ln>
            <a:effectLst/>
          </p:spPr>
          <p:txBody>
            <a:bodyPr>
              <a:spAutoFit/>
            </a:bodyPr>
            <a:lstStyle/>
            <a:p>
              <a:pPr>
                <a:spcBef>
                  <a:spcPct val="50000"/>
                </a:spcBef>
              </a:pPr>
              <a:r>
                <a:rPr lang="en-US" altLang="zh-CN" sz="2400">
                  <a:latin typeface="隶书" pitchFamily="49" charset="-122"/>
                  <a:ea typeface="隶书" pitchFamily="49" charset="-122"/>
                </a:rPr>
                <a:t>2K</a:t>
              </a:r>
            </a:p>
          </p:txBody>
        </p:sp>
        <p:sp>
          <p:nvSpPr>
            <p:cNvPr id="241743" name="AutoShape 79"/>
            <p:cNvSpPr>
              <a:spLocks/>
            </p:cNvSpPr>
            <p:nvPr/>
          </p:nvSpPr>
          <p:spPr bwMode="auto">
            <a:xfrm>
              <a:off x="5375" y="2841"/>
              <a:ext cx="45" cy="544"/>
            </a:xfrm>
            <a:prstGeom prst="rightBrace">
              <a:avLst>
                <a:gd name="adj1" fmla="val 100741"/>
                <a:gd name="adj2" fmla="val 50000"/>
              </a:avLst>
            </a:prstGeom>
            <a:noFill/>
            <a:ln w="9525">
              <a:solidFill>
                <a:schemeClr val="tx1"/>
              </a:solidFill>
              <a:round/>
              <a:headEnd/>
              <a:tailEnd/>
            </a:ln>
            <a:effectLst/>
          </p:spPr>
          <p:txBody>
            <a:bodyPr wrap="none" anchor="ctr"/>
            <a:lstStyle/>
            <a:p>
              <a:endParaRPr lang="zh-CN" altLang="en-US"/>
            </a:p>
          </p:txBody>
        </p:sp>
        <p:sp>
          <p:nvSpPr>
            <p:cNvPr id="241744" name="Text Box 80"/>
            <p:cNvSpPr txBox="1">
              <a:spLocks noChangeArrowheads="1"/>
            </p:cNvSpPr>
            <p:nvPr/>
          </p:nvSpPr>
          <p:spPr bwMode="auto">
            <a:xfrm>
              <a:off x="5375" y="2977"/>
              <a:ext cx="317" cy="288"/>
            </a:xfrm>
            <a:prstGeom prst="rect">
              <a:avLst/>
            </a:prstGeom>
            <a:noFill/>
            <a:ln w="9525">
              <a:noFill/>
              <a:miter lim="800000"/>
              <a:headEnd/>
              <a:tailEnd/>
            </a:ln>
            <a:effectLst/>
          </p:spPr>
          <p:txBody>
            <a:bodyPr>
              <a:spAutoFit/>
            </a:bodyPr>
            <a:lstStyle/>
            <a:p>
              <a:pPr>
                <a:spcBef>
                  <a:spcPct val="50000"/>
                </a:spcBef>
              </a:pPr>
              <a:r>
                <a:rPr lang="en-US" altLang="zh-CN" sz="2400">
                  <a:latin typeface="隶书" pitchFamily="49" charset="-122"/>
                  <a:ea typeface="隶书" pitchFamily="49" charset="-122"/>
                </a:rPr>
                <a:t>2K</a:t>
              </a:r>
            </a:p>
          </p:txBody>
        </p:sp>
      </p:grpSp>
    </p:spTree>
  </p:cSld>
  <p:clrMapOvr>
    <a:masterClrMapping/>
  </p:clrMapOvr>
  <p:transition spd="slow">
    <p:randomBa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ChangeArrowheads="1"/>
          </p:cNvSpPr>
          <p:nvPr/>
        </p:nvSpPr>
        <p:spPr bwMode="auto">
          <a:xfrm>
            <a:off x="468313" y="419571"/>
            <a:ext cx="8064500" cy="2663825"/>
          </a:xfrm>
          <a:prstGeom prst="rect">
            <a:avLst/>
          </a:prstGeom>
          <a:noFill/>
          <a:ln w="9525">
            <a:noFill/>
            <a:miter lim="800000"/>
            <a:headEnd/>
            <a:tailEnd/>
          </a:ln>
          <a:effectLst/>
        </p:spPr>
        <p:txBody>
          <a:bodyPr lIns="92075" tIns="46038" rIns="92075" bIns="46038"/>
          <a:lstStyle/>
          <a:p>
            <a:pPr marL="457200" indent="-457200">
              <a:lnSpc>
                <a:spcPct val="85000"/>
              </a:lnSpc>
              <a:buFont typeface="Wingdings" panose="05000000000000000000" pitchFamily="2" charset="2"/>
              <a:buChar char="Ø"/>
            </a:pPr>
            <a:r>
              <a:rPr lang="zh-CN" altLang="en-US" sz="3200" dirty="0" smtClean="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存储器</a:t>
            </a:r>
            <a:r>
              <a:rPr lang="zh-CN" altLang="en-US" sz="320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的地址译码</a:t>
            </a:r>
            <a:br>
              <a:rPr lang="zh-CN" altLang="en-US" sz="320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br>
            <a:r>
              <a:rPr lang="zh-CN" altLang="en-US" sz="320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
            </a:r>
            <a:br>
              <a:rPr lang="zh-CN" altLang="en-US" sz="320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br>
            <a:r>
              <a:rPr lang="zh-CN" altLang="en-US" sz="2400" dirty="0">
                <a:solidFill>
                  <a:schemeClr val="tx2"/>
                </a:solidFill>
                <a:effectLst>
                  <a:outerShdw blurRad="38100" dist="38100" dir="2700000" algn="tl">
                    <a:srgbClr val="C0C0C0"/>
                  </a:outerShdw>
                </a:effectLst>
                <a:latin typeface="隶书" pitchFamily="49" charset="-122"/>
                <a:ea typeface="隶书" pitchFamily="49" charset="-122"/>
              </a:rPr>
              <a:t>    </a:t>
            </a:r>
            <a:r>
              <a:rPr lang="zh-CN" altLang="en-US" sz="2400" dirty="0">
                <a:solidFill>
                  <a:schemeClr val="tx2"/>
                </a:solidFill>
                <a:latin typeface="隶书" pitchFamily="49" charset="-122"/>
                <a:ea typeface="隶书" pitchFamily="49" charset="-122"/>
              </a:rPr>
              <a:t>存储芯片的片选信号可以由译码</a:t>
            </a:r>
            <a:r>
              <a:rPr lang="zh-CN" altLang="en-US" sz="2400" dirty="0">
                <a:latin typeface="隶书" pitchFamily="49" charset="-122"/>
                <a:ea typeface="隶书" pitchFamily="49" charset="-122"/>
              </a:rPr>
              <a:t>电路实现。</a:t>
            </a:r>
            <a:br>
              <a:rPr lang="zh-CN" altLang="en-US" sz="2400" dirty="0">
                <a:latin typeface="隶书" pitchFamily="49" charset="-122"/>
                <a:ea typeface="隶书" pitchFamily="49" charset="-122"/>
              </a:rPr>
            </a:br>
            <a:r>
              <a:rPr lang="zh-CN" altLang="en-US" sz="2400" dirty="0">
                <a:latin typeface="隶书" pitchFamily="49" charset="-122"/>
                <a:ea typeface="隶书" pitchFamily="49" charset="-122"/>
              </a:rPr>
              <a:t>    译码电路通常可以由逻辑芯片或译码芯片实现。</a:t>
            </a:r>
            <a:br>
              <a:rPr lang="zh-CN" altLang="en-US" sz="2400" dirty="0">
                <a:latin typeface="隶书" pitchFamily="49" charset="-122"/>
                <a:ea typeface="隶书" pitchFamily="49" charset="-122"/>
              </a:rPr>
            </a:br>
            <a:r>
              <a:rPr lang="zh-CN" altLang="en-US" sz="2400" dirty="0">
                <a:latin typeface="隶书" pitchFamily="49" charset="-122"/>
                <a:ea typeface="隶书" pitchFamily="49" charset="-122"/>
              </a:rPr>
              <a:t/>
            </a:r>
            <a:br>
              <a:rPr lang="zh-CN" altLang="en-US" sz="2400" dirty="0">
                <a:latin typeface="隶书" pitchFamily="49" charset="-122"/>
                <a:ea typeface="隶书" pitchFamily="49" charset="-122"/>
              </a:rPr>
            </a:br>
            <a:r>
              <a:rPr lang="zh-CN" altLang="en-US" sz="2800" b="1" u="sng" dirty="0">
                <a:effectLst>
                  <a:outerShdw blurRad="38100" dist="38100" dir="2700000" algn="tl">
                    <a:srgbClr val="C0C0C0"/>
                  </a:outerShdw>
                </a:effectLst>
                <a:latin typeface="隶书" pitchFamily="49" charset="-122"/>
                <a:ea typeface="隶书" pitchFamily="49" charset="-122"/>
              </a:rPr>
              <a:t>地址译码电路</a:t>
            </a:r>
            <a:br>
              <a:rPr lang="zh-CN" altLang="en-US" sz="2800" b="1" u="sng" dirty="0">
                <a:effectLst>
                  <a:outerShdw blurRad="38100" dist="38100" dir="2700000" algn="tl">
                    <a:srgbClr val="C0C0C0"/>
                  </a:outerShdw>
                </a:effectLst>
                <a:latin typeface="隶书" pitchFamily="49" charset="-122"/>
                <a:ea typeface="隶书" pitchFamily="49" charset="-122"/>
              </a:rPr>
            </a:br>
            <a:r>
              <a:rPr lang="zh-CN" altLang="en-US" sz="2400" dirty="0">
                <a:latin typeface="隶书" pitchFamily="49" charset="-122"/>
                <a:ea typeface="隶书" pitchFamily="49" charset="-122"/>
              </a:rPr>
              <a:t/>
            </a:r>
            <a:br>
              <a:rPr lang="zh-CN" altLang="en-US" sz="2400" dirty="0">
                <a:latin typeface="隶书" pitchFamily="49" charset="-122"/>
                <a:ea typeface="隶书" pitchFamily="49" charset="-122"/>
              </a:rPr>
            </a:br>
            <a:r>
              <a:rPr lang="zh-CN" altLang="en-US" sz="2400" b="1" dirty="0">
                <a:solidFill>
                  <a:srgbClr val="0000FF"/>
                </a:solidFill>
                <a:effectLst>
                  <a:outerShdw blurRad="38100" dist="38100" dir="2700000" algn="tl">
                    <a:srgbClr val="C0C0C0"/>
                  </a:outerShdw>
                </a:effectLst>
                <a:latin typeface="隶书" pitchFamily="49" charset="-122"/>
                <a:ea typeface="隶书" pitchFamily="49" charset="-122"/>
              </a:rPr>
              <a:t>逻辑芯片实现的译码电路</a:t>
            </a:r>
          </a:p>
        </p:txBody>
      </p:sp>
      <p:pic>
        <p:nvPicPr>
          <p:cNvPr id="240643"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476375" y="3372321"/>
            <a:ext cx="5688013" cy="2720975"/>
          </a:xfrm>
          <a:prstGeom prst="rect">
            <a:avLst/>
          </a:prstGeom>
          <a:noFill/>
        </p:spPr>
      </p:pic>
    </p:spTree>
  </p:cSld>
  <p:clrMapOvr>
    <a:masterClrMapping/>
  </p:clrMapOvr>
  <p:transition spd="slow">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ChangeArrowheads="1"/>
          </p:cNvSpPr>
          <p:nvPr/>
        </p:nvSpPr>
        <p:spPr bwMode="auto">
          <a:xfrm>
            <a:off x="539750" y="115888"/>
            <a:ext cx="8135938" cy="3024187"/>
          </a:xfrm>
          <a:prstGeom prst="rect">
            <a:avLst/>
          </a:prstGeom>
          <a:noFill/>
          <a:ln w="9525">
            <a:noFill/>
            <a:miter lim="800000"/>
            <a:headEnd/>
            <a:tailEnd/>
          </a:ln>
          <a:effectLst/>
        </p:spPr>
        <p:txBody>
          <a:bodyPr lIns="92075" tIns="46038" rIns="92075" bIns="46038"/>
          <a:lstStyle/>
          <a:p>
            <a:r>
              <a:rPr lang="zh-CN" altLang="en-US" sz="2400" b="1">
                <a:solidFill>
                  <a:srgbClr val="0000FF"/>
                </a:solidFill>
                <a:effectLst>
                  <a:outerShdw blurRad="38100" dist="38100" dir="2700000" algn="tl">
                    <a:srgbClr val="C0C0C0"/>
                  </a:outerShdw>
                </a:effectLst>
                <a:latin typeface="隶书" pitchFamily="49" charset="-122"/>
                <a:ea typeface="隶书" pitchFamily="49" charset="-122"/>
              </a:rPr>
              <a:t>译码芯片实现的译码电路</a:t>
            </a:r>
            <a:br>
              <a:rPr lang="zh-CN" altLang="en-US" sz="2400" b="1">
                <a:solidFill>
                  <a:srgbClr val="0000FF"/>
                </a:solidFill>
                <a:effectLst>
                  <a:outerShdw blurRad="38100" dist="38100" dir="2700000" algn="tl">
                    <a:srgbClr val="C0C0C0"/>
                  </a:outerShdw>
                </a:effectLst>
                <a:latin typeface="隶书" pitchFamily="49" charset="-122"/>
                <a:ea typeface="隶书" pitchFamily="49" charset="-122"/>
              </a:rPr>
            </a:br>
            <a:r>
              <a:rPr lang="zh-CN" altLang="en-US" sz="2400">
                <a:latin typeface="隶书" pitchFamily="49" charset="-122"/>
                <a:ea typeface="隶书" pitchFamily="49" charset="-122"/>
              </a:rPr>
              <a:t>    常用的译码芯片包括：</a:t>
            </a:r>
            <a:r>
              <a:rPr lang="en-US" altLang="zh-CN" sz="2400">
                <a:latin typeface="隶书" pitchFamily="49" charset="-122"/>
                <a:ea typeface="隶书" pitchFamily="49" charset="-122"/>
              </a:rPr>
              <a:t>74LS138</a:t>
            </a:r>
            <a:r>
              <a:rPr lang="zh-CN" altLang="en-US" sz="2400">
                <a:latin typeface="隶书" pitchFamily="49" charset="-122"/>
                <a:ea typeface="隶书" pitchFamily="49" charset="-122"/>
              </a:rPr>
              <a:t>、</a:t>
            </a:r>
            <a:r>
              <a:rPr lang="en-US" altLang="zh-CN" sz="2400">
                <a:latin typeface="隶书" pitchFamily="49" charset="-122"/>
                <a:ea typeface="隶书" pitchFamily="49" charset="-122"/>
              </a:rPr>
              <a:t>74LS139</a:t>
            </a:r>
            <a:r>
              <a:rPr lang="zh-CN" altLang="en-US" sz="2400">
                <a:latin typeface="隶书" pitchFamily="49" charset="-122"/>
                <a:ea typeface="隶书" pitchFamily="49" charset="-122"/>
              </a:rPr>
              <a:t>、</a:t>
            </a:r>
            <a:r>
              <a:rPr lang="en-US" altLang="zh-CN" sz="2400">
                <a:latin typeface="隶书" pitchFamily="49" charset="-122"/>
                <a:ea typeface="隶书" pitchFamily="49" charset="-122"/>
              </a:rPr>
              <a:t>74LS156</a:t>
            </a:r>
            <a:r>
              <a:rPr lang="zh-CN" altLang="en-US" sz="2400">
                <a:latin typeface="隶书" pitchFamily="49" charset="-122"/>
                <a:ea typeface="隶书" pitchFamily="49" charset="-122"/>
              </a:rPr>
              <a:t>、</a:t>
            </a:r>
            <a:r>
              <a:rPr lang="en-US" altLang="zh-CN" sz="2400">
                <a:latin typeface="隶书" pitchFamily="49" charset="-122"/>
                <a:ea typeface="隶书" pitchFamily="49" charset="-122"/>
              </a:rPr>
              <a:t>Intel8025</a:t>
            </a:r>
            <a:r>
              <a:rPr lang="zh-CN" altLang="en-US" sz="2400">
                <a:latin typeface="隶书" pitchFamily="49" charset="-122"/>
                <a:ea typeface="隶书" pitchFamily="49" charset="-122"/>
              </a:rPr>
              <a:t>等。</a:t>
            </a:r>
            <a:br>
              <a:rPr lang="zh-CN" altLang="en-US" sz="2400">
                <a:latin typeface="隶书" pitchFamily="49" charset="-122"/>
                <a:ea typeface="隶书" pitchFamily="49" charset="-122"/>
              </a:rPr>
            </a:br>
            <a:r>
              <a:rPr lang="zh-CN" altLang="en-US" sz="2400">
                <a:latin typeface="隶书" pitchFamily="49" charset="-122"/>
                <a:ea typeface="隶书" pitchFamily="49" charset="-122"/>
              </a:rPr>
              <a:t>    以</a:t>
            </a:r>
            <a:r>
              <a:rPr lang="en-US" altLang="zh-CN" sz="2400">
                <a:latin typeface="隶书" pitchFamily="49" charset="-122"/>
                <a:ea typeface="隶书" pitchFamily="49" charset="-122"/>
              </a:rPr>
              <a:t>74LS138</a:t>
            </a:r>
            <a:r>
              <a:rPr lang="zh-CN" altLang="en-US" sz="2400">
                <a:latin typeface="隶书" pitchFamily="49" charset="-122"/>
                <a:ea typeface="隶书" pitchFamily="49" charset="-122"/>
              </a:rPr>
              <a:t>为例：译码器采用双列直插式封装，共</a:t>
            </a:r>
            <a:r>
              <a:rPr lang="en-US" altLang="zh-CN" sz="2400">
                <a:latin typeface="隶书" pitchFamily="49" charset="-122"/>
                <a:ea typeface="隶书" pitchFamily="49" charset="-122"/>
              </a:rPr>
              <a:t>16</a:t>
            </a:r>
            <a:r>
              <a:rPr lang="zh-CN" altLang="en-US" sz="2400">
                <a:latin typeface="隶书" pitchFamily="49" charset="-122"/>
                <a:ea typeface="隶书" pitchFamily="49" charset="-122"/>
              </a:rPr>
              <a:t>条引脚。其中</a:t>
            </a:r>
            <a:r>
              <a:rPr lang="en-US" altLang="zh-CN" sz="2400">
                <a:latin typeface="隶书" pitchFamily="49" charset="-122"/>
                <a:ea typeface="隶书" pitchFamily="49" charset="-122"/>
              </a:rPr>
              <a:t>A</a:t>
            </a:r>
            <a:r>
              <a:rPr lang="zh-CN" altLang="en-US" sz="2400">
                <a:latin typeface="隶书" pitchFamily="49" charset="-122"/>
                <a:ea typeface="隶书" pitchFamily="49" charset="-122"/>
              </a:rPr>
              <a:t>，</a:t>
            </a:r>
            <a:r>
              <a:rPr lang="en-US" altLang="zh-CN" sz="2400">
                <a:latin typeface="隶书" pitchFamily="49" charset="-122"/>
                <a:ea typeface="隶书" pitchFamily="49" charset="-122"/>
              </a:rPr>
              <a:t>B</a:t>
            </a:r>
            <a:r>
              <a:rPr lang="zh-CN" altLang="en-US" sz="2400">
                <a:latin typeface="隶书" pitchFamily="49" charset="-122"/>
                <a:ea typeface="隶书" pitchFamily="49" charset="-122"/>
              </a:rPr>
              <a:t>，</a:t>
            </a:r>
            <a:r>
              <a:rPr lang="en-US" altLang="zh-CN" sz="2400">
                <a:latin typeface="隶书" pitchFamily="49" charset="-122"/>
                <a:ea typeface="隶书" pitchFamily="49" charset="-122"/>
              </a:rPr>
              <a:t>C</a:t>
            </a:r>
            <a:r>
              <a:rPr lang="zh-CN" altLang="en-US" sz="2400">
                <a:latin typeface="隶书" pitchFamily="49" charset="-122"/>
                <a:ea typeface="隶书" pitchFamily="49" charset="-122"/>
              </a:rPr>
              <a:t>为三个地址输入，有</a:t>
            </a:r>
            <a:r>
              <a:rPr lang="en-US" altLang="zh-CN" sz="2400">
                <a:latin typeface="隶书" pitchFamily="49" charset="-122"/>
                <a:ea typeface="隶书" pitchFamily="49" charset="-122"/>
              </a:rPr>
              <a:t>Y7</a:t>
            </a:r>
            <a:r>
              <a:rPr lang="zh-CN" altLang="en-US" sz="2400">
                <a:latin typeface="隶书" pitchFamily="49" charset="-122"/>
                <a:ea typeface="隶书" pitchFamily="49" charset="-122"/>
              </a:rPr>
              <a:t>－</a:t>
            </a:r>
            <a:r>
              <a:rPr lang="en-US" altLang="zh-CN" sz="2400">
                <a:latin typeface="隶书" pitchFamily="49" charset="-122"/>
                <a:ea typeface="隶书" pitchFamily="49" charset="-122"/>
              </a:rPr>
              <a:t>YO</a:t>
            </a:r>
            <a:r>
              <a:rPr lang="zh-CN" altLang="en-US" sz="2400">
                <a:latin typeface="隶书" pitchFamily="49" charset="-122"/>
                <a:ea typeface="隶书" pitchFamily="49" charset="-122"/>
              </a:rPr>
              <a:t>为译码器的</a:t>
            </a:r>
            <a:r>
              <a:rPr lang="en-US" altLang="zh-CN" sz="2400">
                <a:latin typeface="隶书" pitchFamily="49" charset="-122"/>
                <a:ea typeface="隶书" pitchFamily="49" charset="-122"/>
              </a:rPr>
              <a:t>8</a:t>
            </a:r>
            <a:r>
              <a:rPr lang="zh-CN" altLang="en-US" sz="2400">
                <a:latin typeface="隶书" pitchFamily="49" charset="-122"/>
                <a:ea typeface="隶书" pitchFamily="49" charset="-122"/>
              </a:rPr>
              <a:t>个输出端，</a:t>
            </a:r>
            <a:r>
              <a:rPr lang="en-US" altLang="zh-CN" sz="2400">
                <a:latin typeface="隶书" pitchFamily="49" charset="-122"/>
                <a:ea typeface="隶书" pitchFamily="49" charset="-122"/>
              </a:rPr>
              <a:t>G2A</a:t>
            </a:r>
            <a:r>
              <a:rPr lang="zh-CN" altLang="en-US" sz="2400">
                <a:latin typeface="隶书" pitchFamily="49" charset="-122"/>
                <a:ea typeface="隶书" pitchFamily="49" charset="-122"/>
              </a:rPr>
              <a:t>、</a:t>
            </a:r>
            <a:r>
              <a:rPr lang="en-US" altLang="zh-CN" sz="2400">
                <a:latin typeface="隶书" pitchFamily="49" charset="-122"/>
                <a:ea typeface="隶书" pitchFamily="49" charset="-122"/>
              </a:rPr>
              <a:t>G2B</a:t>
            </a:r>
            <a:r>
              <a:rPr lang="zh-CN" altLang="en-US" sz="2400">
                <a:latin typeface="隶书" pitchFamily="49" charset="-122"/>
                <a:ea typeface="隶书" pitchFamily="49" charset="-122"/>
              </a:rPr>
              <a:t>、</a:t>
            </a:r>
            <a:r>
              <a:rPr lang="en-US" altLang="zh-CN" sz="2400">
                <a:latin typeface="隶书" pitchFamily="49" charset="-122"/>
                <a:ea typeface="隶书" pitchFamily="49" charset="-122"/>
              </a:rPr>
              <a:t>G1</a:t>
            </a:r>
            <a:r>
              <a:rPr lang="zh-CN" altLang="en-US" sz="2400">
                <a:latin typeface="隶书" pitchFamily="49" charset="-122"/>
                <a:ea typeface="隶书" pitchFamily="49" charset="-122"/>
              </a:rPr>
              <a:t>是译码器的允许工作输入端，只有当</a:t>
            </a:r>
            <a:r>
              <a:rPr lang="en-US" altLang="zh-CN" sz="2400">
                <a:latin typeface="隶书" pitchFamily="49" charset="-122"/>
                <a:ea typeface="隶书" pitchFamily="49" charset="-122"/>
              </a:rPr>
              <a:t>G2A=O</a:t>
            </a:r>
            <a:r>
              <a:rPr lang="zh-CN" altLang="en-US" sz="2400">
                <a:latin typeface="隶书" pitchFamily="49" charset="-122"/>
                <a:ea typeface="隶书" pitchFamily="49" charset="-122"/>
              </a:rPr>
              <a:t>、</a:t>
            </a:r>
            <a:r>
              <a:rPr lang="en-US" altLang="zh-CN" sz="2400">
                <a:latin typeface="隶书" pitchFamily="49" charset="-122"/>
                <a:ea typeface="隶书" pitchFamily="49" charset="-122"/>
              </a:rPr>
              <a:t>G2B=O</a:t>
            </a:r>
            <a:r>
              <a:rPr lang="zh-CN" altLang="en-US" sz="2400">
                <a:latin typeface="隶书" pitchFamily="49" charset="-122"/>
                <a:ea typeface="隶书" pitchFamily="49" charset="-122"/>
              </a:rPr>
              <a:t>、</a:t>
            </a:r>
            <a:r>
              <a:rPr lang="en-US" altLang="zh-CN" sz="2400">
                <a:latin typeface="隶书" pitchFamily="49" charset="-122"/>
                <a:ea typeface="隶书" pitchFamily="49" charset="-122"/>
              </a:rPr>
              <a:t>G1=1</a:t>
            </a:r>
            <a:r>
              <a:rPr lang="zh-CN" altLang="en-US" sz="2400">
                <a:latin typeface="隶书" pitchFamily="49" charset="-122"/>
                <a:ea typeface="隶书" pitchFamily="49" charset="-122"/>
              </a:rPr>
              <a:t>时，才能启动译码器，产生唯一一个有效的低电平输出信号。</a:t>
            </a:r>
          </a:p>
        </p:txBody>
      </p:sp>
      <p:pic>
        <p:nvPicPr>
          <p:cNvPr id="239620"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623050" y="3141663"/>
            <a:ext cx="2520950" cy="3455987"/>
          </a:xfrm>
          <a:prstGeom prst="rect">
            <a:avLst/>
          </a:prstGeom>
          <a:noFill/>
        </p:spPr>
      </p:pic>
      <p:graphicFrame>
        <p:nvGraphicFramePr>
          <p:cNvPr id="239831" name="Group 215"/>
          <p:cNvGraphicFramePr>
            <a:graphicFrameLocks noGrp="1"/>
          </p:cNvGraphicFramePr>
          <p:nvPr/>
        </p:nvGraphicFramePr>
        <p:xfrm>
          <a:off x="395288" y="3141663"/>
          <a:ext cx="6094412" cy="3566160"/>
        </p:xfrm>
        <a:graphic>
          <a:graphicData uri="http://schemas.openxmlformats.org/drawingml/2006/table">
            <a:tbl>
              <a:tblPr/>
              <a:tblGrid>
                <a:gridCol w="554037">
                  <a:extLst>
                    <a:ext uri="{9D8B030D-6E8A-4147-A177-3AD203B41FA5}">
                      <a16:colId xmlns:a16="http://schemas.microsoft.com/office/drawing/2014/main" val="20000"/>
                    </a:ext>
                  </a:extLst>
                </a:gridCol>
                <a:gridCol w="554038">
                  <a:extLst>
                    <a:ext uri="{9D8B030D-6E8A-4147-A177-3AD203B41FA5}">
                      <a16:colId xmlns:a16="http://schemas.microsoft.com/office/drawing/2014/main" val="20001"/>
                    </a:ext>
                  </a:extLst>
                </a:gridCol>
                <a:gridCol w="554037">
                  <a:extLst>
                    <a:ext uri="{9D8B030D-6E8A-4147-A177-3AD203B41FA5}">
                      <a16:colId xmlns:a16="http://schemas.microsoft.com/office/drawing/2014/main" val="20002"/>
                    </a:ext>
                  </a:extLst>
                </a:gridCol>
                <a:gridCol w="554038">
                  <a:extLst>
                    <a:ext uri="{9D8B030D-6E8A-4147-A177-3AD203B41FA5}">
                      <a16:colId xmlns:a16="http://schemas.microsoft.com/office/drawing/2014/main" val="20003"/>
                    </a:ext>
                  </a:extLst>
                </a:gridCol>
                <a:gridCol w="554037">
                  <a:extLst>
                    <a:ext uri="{9D8B030D-6E8A-4147-A177-3AD203B41FA5}">
                      <a16:colId xmlns:a16="http://schemas.microsoft.com/office/drawing/2014/main" val="20004"/>
                    </a:ext>
                  </a:extLst>
                </a:gridCol>
                <a:gridCol w="554038">
                  <a:extLst>
                    <a:ext uri="{9D8B030D-6E8A-4147-A177-3AD203B41FA5}">
                      <a16:colId xmlns:a16="http://schemas.microsoft.com/office/drawing/2014/main" val="20005"/>
                    </a:ext>
                  </a:extLst>
                </a:gridCol>
                <a:gridCol w="554037">
                  <a:extLst>
                    <a:ext uri="{9D8B030D-6E8A-4147-A177-3AD203B41FA5}">
                      <a16:colId xmlns:a16="http://schemas.microsoft.com/office/drawing/2014/main" val="20006"/>
                    </a:ext>
                  </a:extLst>
                </a:gridCol>
                <a:gridCol w="554038">
                  <a:extLst>
                    <a:ext uri="{9D8B030D-6E8A-4147-A177-3AD203B41FA5}">
                      <a16:colId xmlns:a16="http://schemas.microsoft.com/office/drawing/2014/main" val="20007"/>
                    </a:ext>
                  </a:extLst>
                </a:gridCol>
                <a:gridCol w="554037">
                  <a:extLst>
                    <a:ext uri="{9D8B030D-6E8A-4147-A177-3AD203B41FA5}">
                      <a16:colId xmlns:a16="http://schemas.microsoft.com/office/drawing/2014/main" val="20008"/>
                    </a:ext>
                  </a:extLst>
                </a:gridCol>
                <a:gridCol w="554038">
                  <a:extLst>
                    <a:ext uri="{9D8B030D-6E8A-4147-A177-3AD203B41FA5}">
                      <a16:colId xmlns:a16="http://schemas.microsoft.com/office/drawing/2014/main" val="20009"/>
                    </a:ext>
                  </a:extLst>
                </a:gridCol>
                <a:gridCol w="554037">
                  <a:extLst>
                    <a:ext uri="{9D8B030D-6E8A-4147-A177-3AD203B41FA5}">
                      <a16:colId xmlns:a16="http://schemas.microsoft.com/office/drawing/2014/main" val="20010"/>
                    </a:ext>
                  </a:extLst>
                </a:gridCol>
              </a:tblGrid>
              <a:tr h="19685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Y7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Y6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Y5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Y4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Y3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Y2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Y1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Y0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extLst>
                  <a:ext uri="{0D108BD9-81ED-4DB2-BD59-A6C34878D82A}">
                    <a16:rowId xmlns:a16="http://schemas.microsoft.com/office/drawing/2014/main" val="10003"/>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extLst>
                  <a:ext uri="{0D108BD9-81ED-4DB2-BD59-A6C34878D82A}">
                    <a16:rowId xmlns:a16="http://schemas.microsoft.com/office/drawing/2014/main" val="10004"/>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extLst>
                  <a:ext uri="{0D108BD9-81ED-4DB2-BD59-A6C34878D82A}">
                    <a16:rowId xmlns:a16="http://schemas.microsoft.com/office/drawing/2014/main" val="10005"/>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extLst>
                  <a:ext uri="{0D108BD9-81ED-4DB2-BD59-A6C34878D82A}">
                    <a16:rowId xmlns:a16="http://schemas.microsoft.com/office/drawing/2014/main" val="10006"/>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extLst>
                  <a:ext uri="{0D108BD9-81ED-4DB2-BD59-A6C34878D82A}">
                    <a16:rowId xmlns:a16="http://schemas.microsoft.com/office/drawing/2014/main" val="10007"/>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隶书" pitchFamily="49"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6600">
                        <a:alpha val="50000"/>
                      </a:srgbClr>
                    </a:solidFill>
                  </a:tcPr>
                </a:tc>
                <a:extLst>
                  <a:ext uri="{0D108BD9-81ED-4DB2-BD59-A6C34878D82A}">
                    <a16:rowId xmlns:a16="http://schemas.microsoft.com/office/drawing/2014/main" val="10008"/>
                  </a:ext>
                </a:extLst>
              </a:tr>
            </a:tbl>
          </a:graphicData>
        </a:graphic>
      </p:graphicFrame>
      <p:sp>
        <p:nvSpPr>
          <p:cNvPr id="239832" name="Line 216"/>
          <p:cNvSpPr>
            <a:spLocks noChangeShapeType="1"/>
          </p:cNvSpPr>
          <p:nvPr/>
        </p:nvSpPr>
        <p:spPr bwMode="auto">
          <a:xfrm>
            <a:off x="2225009" y="2033382"/>
            <a:ext cx="360362" cy="0"/>
          </a:xfrm>
          <a:prstGeom prst="line">
            <a:avLst/>
          </a:prstGeom>
          <a:noFill/>
          <a:ln w="9525">
            <a:solidFill>
              <a:schemeClr val="tx1"/>
            </a:solidFill>
            <a:round/>
            <a:headEnd/>
            <a:tailEnd/>
          </a:ln>
          <a:effectLst/>
        </p:spPr>
        <p:txBody>
          <a:bodyPr/>
          <a:lstStyle/>
          <a:p>
            <a:endParaRPr lang="zh-CN" altLang="en-US"/>
          </a:p>
        </p:txBody>
      </p:sp>
      <p:sp>
        <p:nvSpPr>
          <p:cNvPr id="239833" name="Line 217"/>
          <p:cNvSpPr>
            <a:spLocks noChangeShapeType="1"/>
          </p:cNvSpPr>
          <p:nvPr/>
        </p:nvSpPr>
        <p:spPr bwMode="auto">
          <a:xfrm>
            <a:off x="3002423" y="2033382"/>
            <a:ext cx="360363" cy="0"/>
          </a:xfrm>
          <a:prstGeom prst="line">
            <a:avLst/>
          </a:prstGeom>
          <a:noFill/>
          <a:ln w="9525">
            <a:solidFill>
              <a:schemeClr val="tx1"/>
            </a:solidFill>
            <a:round/>
            <a:headEnd/>
            <a:tailEnd/>
          </a:ln>
          <a:effectLst/>
        </p:spPr>
        <p:txBody>
          <a:bodyPr/>
          <a:lstStyle/>
          <a:p>
            <a:endParaRPr lang="zh-CN" altLang="en-US"/>
          </a:p>
        </p:txBody>
      </p:sp>
      <p:sp>
        <p:nvSpPr>
          <p:cNvPr id="239834" name="Line 218"/>
          <p:cNvSpPr>
            <a:spLocks noChangeShapeType="1"/>
          </p:cNvSpPr>
          <p:nvPr/>
        </p:nvSpPr>
        <p:spPr bwMode="auto">
          <a:xfrm>
            <a:off x="2086418" y="2386926"/>
            <a:ext cx="360363" cy="0"/>
          </a:xfrm>
          <a:prstGeom prst="line">
            <a:avLst/>
          </a:prstGeom>
          <a:noFill/>
          <a:ln w="9525">
            <a:solidFill>
              <a:schemeClr val="tx1"/>
            </a:solidFill>
            <a:round/>
            <a:headEnd/>
            <a:tailEnd/>
          </a:ln>
          <a:effectLst/>
        </p:spPr>
        <p:txBody>
          <a:bodyPr/>
          <a:lstStyle/>
          <a:p>
            <a:endParaRPr lang="zh-CN" altLang="en-US"/>
          </a:p>
        </p:txBody>
      </p:sp>
      <p:sp>
        <p:nvSpPr>
          <p:cNvPr id="239835" name="Line 219"/>
          <p:cNvSpPr>
            <a:spLocks noChangeShapeType="1"/>
          </p:cNvSpPr>
          <p:nvPr/>
        </p:nvSpPr>
        <p:spPr bwMode="auto">
          <a:xfrm>
            <a:off x="1001046" y="2393744"/>
            <a:ext cx="360363" cy="0"/>
          </a:xfrm>
          <a:prstGeom prst="line">
            <a:avLst/>
          </a:prstGeom>
          <a:noFill/>
          <a:ln w="9525">
            <a:solidFill>
              <a:schemeClr val="tx1"/>
            </a:solidFill>
            <a:round/>
            <a:headEnd/>
            <a:tailEnd/>
          </a:ln>
          <a:effectLst/>
        </p:spPr>
        <p:txBody>
          <a:bodyPr/>
          <a:lstStyle/>
          <a:p>
            <a:endParaRPr lang="zh-CN" altLang="en-US"/>
          </a:p>
        </p:txBody>
      </p:sp>
      <p:sp>
        <p:nvSpPr>
          <p:cNvPr id="239836" name="Line 220"/>
          <p:cNvSpPr>
            <a:spLocks noChangeShapeType="1"/>
          </p:cNvSpPr>
          <p:nvPr/>
        </p:nvSpPr>
        <p:spPr bwMode="auto">
          <a:xfrm>
            <a:off x="5969921" y="1670244"/>
            <a:ext cx="360363" cy="0"/>
          </a:xfrm>
          <a:prstGeom prst="line">
            <a:avLst/>
          </a:prstGeom>
          <a:noFill/>
          <a:ln w="9525">
            <a:solidFill>
              <a:schemeClr val="tx1"/>
            </a:solidFill>
            <a:round/>
            <a:headEnd/>
            <a:tailEnd/>
          </a:ln>
          <a:effectLst/>
        </p:spPr>
        <p:txBody>
          <a:bodyPr/>
          <a:lstStyle/>
          <a:p>
            <a:endParaRPr lang="zh-CN" altLang="en-US"/>
          </a:p>
        </p:txBody>
      </p:sp>
      <p:sp>
        <p:nvSpPr>
          <p:cNvPr id="239837" name="Line 221"/>
          <p:cNvSpPr>
            <a:spLocks noChangeShapeType="1"/>
          </p:cNvSpPr>
          <p:nvPr/>
        </p:nvSpPr>
        <p:spPr bwMode="auto">
          <a:xfrm>
            <a:off x="6546184" y="1673019"/>
            <a:ext cx="360362" cy="0"/>
          </a:xfrm>
          <a:prstGeom prst="line">
            <a:avLst/>
          </a:prstGeom>
          <a:noFill/>
          <a:ln w="9525">
            <a:solidFill>
              <a:schemeClr val="tx1"/>
            </a:solidFill>
            <a:round/>
            <a:headEnd/>
            <a:tailEnd/>
          </a:ln>
          <a:effectLst/>
        </p:spPr>
        <p:txBody>
          <a:bodyPr/>
          <a:lstStyle/>
          <a:p>
            <a:endParaRPr lang="zh-CN" altLang="en-US"/>
          </a:p>
        </p:txBody>
      </p:sp>
      <p:sp>
        <p:nvSpPr>
          <p:cNvPr id="239838" name="Line 222"/>
          <p:cNvSpPr>
            <a:spLocks noChangeShapeType="1"/>
          </p:cNvSpPr>
          <p:nvPr/>
        </p:nvSpPr>
        <p:spPr bwMode="auto">
          <a:xfrm>
            <a:off x="6011863" y="3213100"/>
            <a:ext cx="360362" cy="0"/>
          </a:xfrm>
          <a:prstGeom prst="line">
            <a:avLst/>
          </a:prstGeom>
          <a:noFill/>
          <a:ln w="9525">
            <a:solidFill>
              <a:schemeClr val="tx1"/>
            </a:solidFill>
            <a:round/>
            <a:headEnd/>
            <a:tailEnd/>
          </a:ln>
          <a:effectLst/>
        </p:spPr>
        <p:txBody>
          <a:bodyPr/>
          <a:lstStyle/>
          <a:p>
            <a:endParaRPr lang="zh-CN" altLang="en-US"/>
          </a:p>
        </p:txBody>
      </p:sp>
      <p:sp>
        <p:nvSpPr>
          <p:cNvPr id="239839" name="Line 223"/>
          <p:cNvSpPr>
            <a:spLocks noChangeShapeType="1"/>
          </p:cNvSpPr>
          <p:nvPr/>
        </p:nvSpPr>
        <p:spPr bwMode="auto">
          <a:xfrm>
            <a:off x="5435600" y="3213100"/>
            <a:ext cx="360363" cy="0"/>
          </a:xfrm>
          <a:prstGeom prst="line">
            <a:avLst/>
          </a:prstGeom>
          <a:noFill/>
          <a:ln w="9525">
            <a:solidFill>
              <a:schemeClr val="tx1"/>
            </a:solidFill>
            <a:round/>
            <a:headEnd/>
            <a:tailEnd/>
          </a:ln>
          <a:effectLst/>
        </p:spPr>
        <p:txBody>
          <a:bodyPr/>
          <a:lstStyle/>
          <a:p>
            <a:endParaRPr lang="zh-CN" altLang="en-US"/>
          </a:p>
        </p:txBody>
      </p:sp>
      <p:sp>
        <p:nvSpPr>
          <p:cNvPr id="239840" name="Line 224"/>
          <p:cNvSpPr>
            <a:spLocks noChangeShapeType="1"/>
          </p:cNvSpPr>
          <p:nvPr/>
        </p:nvSpPr>
        <p:spPr bwMode="auto">
          <a:xfrm>
            <a:off x="4932363" y="3213100"/>
            <a:ext cx="360362" cy="0"/>
          </a:xfrm>
          <a:prstGeom prst="line">
            <a:avLst/>
          </a:prstGeom>
          <a:noFill/>
          <a:ln w="9525">
            <a:solidFill>
              <a:schemeClr val="tx1"/>
            </a:solidFill>
            <a:round/>
            <a:headEnd/>
            <a:tailEnd/>
          </a:ln>
          <a:effectLst/>
        </p:spPr>
        <p:txBody>
          <a:bodyPr/>
          <a:lstStyle/>
          <a:p>
            <a:endParaRPr lang="zh-CN" altLang="en-US"/>
          </a:p>
        </p:txBody>
      </p:sp>
      <p:sp>
        <p:nvSpPr>
          <p:cNvPr id="239841" name="Line 225"/>
          <p:cNvSpPr>
            <a:spLocks noChangeShapeType="1"/>
          </p:cNvSpPr>
          <p:nvPr/>
        </p:nvSpPr>
        <p:spPr bwMode="auto">
          <a:xfrm>
            <a:off x="4356100" y="3213100"/>
            <a:ext cx="360363" cy="0"/>
          </a:xfrm>
          <a:prstGeom prst="line">
            <a:avLst/>
          </a:prstGeom>
          <a:noFill/>
          <a:ln w="9525">
            <a:solidFill>
              <a:schemeClr val="tx1"/>
            </a:solidFill>
            <a:round/>
            <a:headEnd/>
            <a:tailEnd/>
          </a:ln>
          <a:effectLst/>
        </p:spPr>
        <p:txBody>
          <a:bodyPr/>
          <a:lstStyle/>
          <a:p>
            <a:endParaRPr lang="zh-CN" altLang="en-US"/>
          </a:p>
        </p:txBody>
      </p:sp>
      <p:sp>
        <p:nvSpPr>
          <p:cNvPr id="239842" name="Line 226"/>
          <p:cNvSpPr>
            <a:spLocks noChangeShapeType="1"/>
          </p:cNvSpPr>
          <p:nvPr/>
        </p:nvSpPr>
        <p:spPr bwMode="auto">
          <a:xfrm>
            <a:off x="3779838" y="3213100"/>
            <a:ext cx="360362" cy="0"/>
          </a:xfrm>
          <a:prstGeom prst="line">
            <a:avLst/>
          </a:prstGeom>
          <a:noFill/>
          <a:ln w="9525">
            <a:solidFill>
              <a:schemeClr val="tx1"/>
            </a:solidFill>
            <a:round/>
            <a:headEnd/>
            <a:tailEnd/>
          </a:ln>
          <a:effectLst/>
        </p:spPr>
        <p:txBody>
          <a:bodyPr/>
          <a:lstStyle/>
          <a:p>
            <a:endParaRPr lang="zh-CN" altLang="en-US"/>
          </a:p>
        </p:txBody>
      </p:sp>
      <p:sp>
        <p:nvSpPr>
          <p:cNvPr id="239843" name="Line 227"/>
          <p:cNvSpPr>
            <a:spLocks noChangeShapeType="1"/>
          </p:cNvSpPr>
          <p:nvPr/>
        </p:nvSpPr>
        <p:spPr bwMode="auto">
          <a:xfrm>
            <a:off x="3275013" y="3213100"/>
            <a:ext cx="360362" cy="0"/>
          </a:xfrm>
          <a:prstGeom prst="line">
            <a:avLst/>
          </a:prstGeom>
          <a:noFill/>
          <a:ln w="9525">
            <a:solidFill>
              <a:schemeClr val="tx1"/>
            </a:solidFill>
            <a:round/>
            <a:headEnd/>
            <a:tailEnd/>
          </a:ln>
          <a:effectLst/>
        </p:spPr>
        <p:txBody>
          <a:bodyPr/>
          <a:lstStyle/>
          <a:p>
            <a:endParaRPr lang="zh-CN" altLang="en-US"/>
          </a:p>
        </p:txBody>
      </p:sp>
      <p:sp>
        <p:nvSpPr>
          <p:cNvPr id="239844" name="Line 228"/>
          <p:cNvSpPr>
            <a:spLocks noChangeShapeType="1"/>
          </p:cNvSpPr>
          <p:nvPr/>
        </p:nvSpPr>
        <p:spPr bwMode="auto">
          <a:xfrm>
            <a:off x="2698750" y="3213100"/>
            <a:ext cx="360363" cy="0"/>
          </a:xfrm>
          <a:prstGeom prst="line">
            <a:avLst/>
          </a:prstGeom>
          <a:noFill/>
          <a:ln w="9525">
            <a:solidFill>
              <a:schemeClr val="tx1"/>
            </a:solidFill>
            <a:round/>
            <a:headEnd/>
            <a:tailEnd/>
          </a:ln>
          <a:effectLst/>
        </p:spPr>
        <p:txBody>
          <a:bodyPr/>
          <a:lstStyle/>
          <a:p>
            <a:endParaRPr lang="zh-CN" altLang="en-US"/>
          </a:p>
        </p:txBody>
      </p:sp>
      <p:sp>
        <p:nvSpPr>
          <p:cNvPr id="239845" name="Line 229"/>
          <p:cNvSpPr>
            <a:spLocks noChangeShapeType="1"/>
          </p:cNvSpPr>
          <p:nvPr/>
        </p:nvSpPr>
        <p:spPr bwMode="auto">
          <a:xfrm>
            <a:off x="2124075" y="3213100"/>
            <a:ext cx="360363" cy="0"/>
          </a:xfrm>
          <a:prstGeom prst="line">
            <a:avLst/>
          </a:prstGeom>
          <a:noFill/>
          <a:ln w="9525">
            <a:solidFill>
              <a:schemeClr val="tx1"/>
            </a:solidFill>
            <a:round/>
            <a:headEnd/>
            <a:tailEnd/>
          </a:ln>
          <a:effectLst/>
        </p:spPr>
        <p:txBody>
          <a:bodyPr/>
          <a:lstStyle/>
          <a:p>
            <a:endParaRPr lang="zh-CN" altLang="en-US"/>
          </a:p>
        </p:txBody>
      </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ChangeArrowheads="1"/>
          </p:cNvSpPr>
          <p:nvPr/>
        </p:nvSpPr>
        <p:spPr bwMode="auto">
          <a:xfrm>
            <a:off x="539750" y="260350"/>
            <a:ext cx="7772400" cy="1873250"/>
          </a:xfrm>
          <a:prstGeom prst="rect">
            <a:avLst/>
          </a:prstGeom>
          <a:noFill/>
          <a:ln w="9525">
            <a:noFill/>
            <a:miter lim="800000"/>
            <a:headEnd/>
            <a:tailEnd/>
          </a:ln>
          <a:effectLst/>
        </p:spPr>
        <p:txBody>
          <a:bodyPr lIns="92075" tIns="46038" rIns="92075" bIns="46038" anchor="ctr"/>
          <a:lstStyle/>
          <a:p>
            <a:pPr marL="457200" indent="-457200">
              <a:buFont typeface="Wingdings" panose="05000000000000000000" pitchFamily="2" charset="2"/>
              <a:buChar char="Ø"/>
            </a:pPr>
            <a:r>
              <a:rPr lang="zh-CN" altLang="en-US" sz="3200" dirty="0" smtClean="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半导体存储器</a:t>
            </a:r>
            <a:r>
              <a:rPr lang="zh-CN" altLang="en-US" sz="320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的基本组成</a:t>
            </a:r>
            <a:br>
              <a:rPr lang="zh-CN" altLang="en-US" sz="320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br>
            <a:r>
              <a:rPr lang="zh-CN" altLang="en-US" sz="2400" dirty="0">
                <a:solidFill>
                  <a:schemeClr val="tx2"/>
                </a:solidFill>
                <a:latin typeface="隶书" pitchFamily="49" charset="-122"/>
                <a:ea typeface="隶书" pitchFamily="49" charset="-122"/>
                <a:sym typeface="Wingdings" pitchFamily="2" charset="2"/>
              </a:rPr>
              <a:t> 存储体</a:t>
            </a:r>
            <a:br>
              <a:rPr lang="zh-CN" altLang="en-US" sz="2400" dirty="0">
                <a:solidFill>
                  <a:schemeClr val="tx2"/>
                </a:solidFill>
                <a:latin typeface="隶书" pitchFamily="49" charset="-122"/>
                <a:ea typeface="隶书" pitchFamily="49" charset="-122"/>
                <a:sym typeface="Wingdings" pitchFamily="2" charset="2"/>
              </a:rPr>
            </a:br>
            <a:r>
              <a:rPr lang="zh-CN" altLang="en-US" sz="2400" dirty="0">
                <a:solidFill>
                  <a:schemeClr val="tx2"/>
                </a:solidFill>
                <a:latin typeface="隶书" pitchFamily="49" charset="-122"/>
                <a:ea typeface="隶书" pitchFamily="49" charset="-122"/>
                <a:sym typeface="Wingdings" pitchFamily="2" charset="2"/>
              </a:rPr>
              <a:t> 地址寄存和译码电路</a:t>
            </a:r>
            <a:br>
              <a:rPr lang="zh-CN" altLang="en-US" sz="2400" dirty="0">
                <a:solidFill>
                  <a:schemeClr val="tx2"/>
                </a:solidFill>
                <a:latin typeface="隶书" pitchFamily="49" charset="-122"/>
                <a:ea typeface="隶书" pitchFamily="49" charset="-122"/>
                <a:sym typeface="Wingdings" pitchFamily="2" charset="2"/>
              </a:rPr>
            </a:br>
            <a:r>
              <a:rPr lang="zh-CN" altLang="en-US" sz="2400" dirty="0">
                <a:solidFill>
                  <a:schemeClr val="tx2"/>
                </a:solidFill>
                <a:latin typeface="隶书" pitchFamily="49" charset="-122"/>
                <a:ea typeface="隶书" pitchFamily="49" charset="-122"/>
                <a:sym typeface="Wingdings" pitchFamily="2" charset="2"/>
              </a:rPr>
              <a:t> 输入</a:t>
            </a:r>
            <a:r>
              <a:rPr lang="en-US" altLang="zh-CN" sz="2400" dirty="0">
                <a:solidFill>
                  <a:schemeClr val="tx2"/>
                </a:solidFill>
                <a:latin typeface="隶书" pitchFamily="49" charset="-122"/>
                <a:ea typeface="隶书" pitchFamily="49" charset="-122"/>
                <a:sym typeface="Wingdings" pitchFamily="2" charset="2"/>
              </a:rPr>
              <a:t>/</a:t>
            </a:r>
            <a:r>
              <a:rPr lang="zh-CN" altLang="en-US" sz="2400" dirty="0">
                <a:solidFill>
                  <a:schemeClr val="tx2"/>
                </a:solidFill>
                <a:latin typeface="隶书" pitchFamily="49" charset="-122"/>
                <a:ea typeface="隶书" pitchFamily="49" charset="-122"/>
                <a:sym typeface="Wingdings" pitchFamily="2" charset="2"/>
              </a:rPr>
              <a:t>输出电路和控制电路</a:t>
            </a:r>
            <a:br>
              <a:rPr lang="zh-CN" altLang="en-US" sz="2400" dirty="0">
                <a:solidFill>
                  <a:schemeClr val="tx2"/>
                </a:solidFill>
                <a:latin typeface="隶书" pitchFamily="49" charset="-122"/>
                <a:ea typeface="隶书" pitchFamily="49" charset="-122"/>
                <a:sym typeface="Wingdings" pitchFamily="2" charset="2"/>
              </a:rPr>
            </a:br>
            <a:endParaRPr lang="zh-CN" altLang="en-US" sz="2400" dirty="0">
              <a:solidFill>
                <a:schemeClr val="tx2"/>
              </a:solidFill>
              <a:latin typeface="隶书" pitchFamily="49" charset="-122"/>
              <a:ea typeface="隶书" pitchFamily="49" charset="-122"/>
              <a:sym typeface="Wingdings" pitchFamily="2" charset="2"/>
            </a:endParaRPr>
          </a:p>
        </p:txBody>
      </p:sp>
      <p:pic>
        <p:nvPicPr>
          <p:cNvPr id="229379" name="Picture 3"/>
          <p:cNvPicPr>
            <a:picLocks noChangeAspect="1" noChangeArrowheads="1"/>
          </p:cNvPicPr>
          <p:nvPr/>
        </p:nvPicPr>
        <p:blipFill>
          <a:blip r:embed="rId2">
            <a:clrChange>
              <a:clrFrom>
                <a:srgbClr val="EEEEEE"/>
              </a:clrFrom>
              <a:clrTo>
                <a:srgbClr val="EEEEEE">
                  <a:alpha val="0"/>
                </a:srgbClr>
              </a:clrTo>
            </a:clrChange>
          </a:blip>
          <a:srcRect/>
          <a:stretch>
            <a:fillRect/>
          </a:stretch>
        </p:blipFill>
        <p:spPr bwMode="auto">
          <a:xfrm>
            <a:off x="1214414" y="1785926"/>
            <a:ext cx="6121400" cy="4081462"/>
          </a:xfrm>
          <a:prstGeom prst="rect">
            <a:avLst/>
          </a:prstGeom>
          <a:noFill/>
        </p:spPr>
      </p:pic>
      <p:sp>
        <p:nvSpPr>
          <p:cNvPr id="229380" name="Rectangle 4"/>
          <p:cNvSpPr>
            <a:spLocks noChangeArrowheads="1"/>
          </p:cNvSpPr>
          <p:nvPr/>
        </p:nvSpPr>
        <p:spPr bwMode="auto">
          <a:xfrm>
            <a:off x="539750" y="5805488"/>
            <a:ext cx="7993063" cy="1025525"/>
          </a:xfrm>
          <a:prstGeom prst="rect">
            <a:avLst/>
          </a:prstGeom>
          <a:noFill/>
          <a:ln w="9525" algn="ctr">
            <a:noFill/>
            <a:miter lim="800000"/>
            <a:headEnd/>
            <a:tailEnd/>
          </a:ln>
          <a:effectLst/>
        </p:spPr>
        <p:txBody>
          <a:bodyPr>
            <a:spAutoFit/>
          </a:bodyPr>
          <a:lstStyle/>
          <a:p>
            <a:pPr>
              <a:lnSpc>
                <a:spcPct val="85000"/>
              </a:lnSpc>
            </a:pPr>
            <a:r>
              <a:rPr lang="en-US" altLang="zh-CN" sz="2400" dirty="0">
                <a:latin typeface="隶书" pitchFamily="49" charset="-122"/>
                <a:ea typeface="隶书" pitchFamily="49" charset="-122"/>
              </a:rPr>
              <a:t>    </a:t>
            </a:r>
            <a:r>
              <a:rPr lang="zh-CN" altLang="en-US" sz="2400" dirty="0">
                <a:latin typeface="隶书" pitchFamily="49" charset="-122"/>
                <a:ea typeface="隶书" pitchFamily="49" charset="-122"/>
              </a:rPr>
              <a:t>衡量半导体存储器的</a:t>
            </a:r>
            <a:r>
              <a:rPr lang="zh-CN" altLang="en-US" sz="2400" dirty="0" smtClean="0">
                <a:latin typeface="隶书" pitchFamily="49" charset="-122"/>
                <a:ea typeface="隶书" pitchFamily="49" charset="-122"/>
              </a:rPr>
              <a:t>指标有：容量</a:t>
            </a:r>
            <a:r>
              <a:rPr lang="zh-CN" altLang="en-US" sz="2400" dirty="0">
                <a:latin typeface="隶书" pitchFamily="49" charset="-122"/>
                <a:ea typeface="隶书" pitchFamily="49" charset="-122"/>
              </a:rPr>
              <a:t>、速度、可靠性、功耗、封装形式、电源种类、价格等，但从</a:t>
            </a:r>
            <a:r>
              <a:rPr lang="en-US" altLang="zh-CN" sz="2400" dirty="0">
                <a:latin typeface="隶书" pitchFamily="49" charset="-122"/>
                <a:ea typeface="隶书" pitchFamily="49" charset="-122"/>
              </a:rPr>
              <a:t>CPU</a:t>
            </a:r>
            <a:r>
              <a:rPr lang="zh-CN" altLang="en-US" sz="2400" dirty="0">
                <a:latin typeface="隶书" pitchFamily="49" charset="-122"/>
                <a:ea typeface="隶书" pitchFamily="49" charset="-122"/>
              </a:rPr>
              <a:t>接口来看，最重要的指标是存储器的</a:t>
            </a:r>
            <a:r>
              <a:rPr lang="zh-CN" altLang="en-US" sz="2400" dirty="0">
                <a:solidFill>
                  <a:srgbClr val="0000FF"/>
                </a:solidFill>
                <a:latin typeface="隶书" pitchFamily="49" charset="-122"/>
                <a:ea typeface="隶书" pitchFamily="49" charset="-122"/>
              </a:rPr>
              <a:t>容量</a:t>
            </a:r>
            <a:r>
              <a:rPr lang="zh-CN" altLang="en-US" sz="2400" dirty="0">
                <a:latin typeface="隶书" pitchFamily="49" charset="-122"/>
                <a:ea typeface="隶书" pitchFamily="49" charset="-122"/>
              </a:rPr>
              <a:t>和</a:t>
            </a:r>
            <a:r>
              <a:rPr lang="zh-CN" altLang="en-US" sz="2400" dirty="0">
                <a:solidFill>
                  <a:srgbClr val="0000FF"/>
                </a:solidFill>
                <a:latin typeface="隶书" pitchFamily="49" charset="-122"/>
                <a:ea typeface="隶书" pitchFamily="49" charset="-122"/>
              </a:rPr>
              <a:t>速度</a:t>
            </a:r>
            <a:r>
              <a:rPr lang="zh-CN" altLang="en-US" sz="2400" dirty="0">
                <a:latin typeface="隶书" pitchFamily="49" charset="-122"/>
                <a:ea typeface="隶书" pitchFamily="49" charset="-122"/>
              </a:rPr>
              <a:t>。</a:t>
            </a:r>
          </a:p>
        </p:txBody>
      </p:sp>
    </p:spTree>
  </p:cSld>
  <p:clrMapOvr>
    <a:masterClrMapping/>
  </p:clrMapOvr>
  <p:transition spd="slow">
    <p:randomBar dir="ver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9" name="Rectangle 3"/>
          <p:cNvSpPr>
            <a:spLocks noChangeArrowheads="1"/>
          </p:cNvSpPr>
          <p:nvPr/>
        </p:nvSpPr>
        <p:spPr bwMode="auto">
          <a:xfrm>
            <a:off x="539750" y="403895"/>
            <a:ext cx="8135938" cy="504825"/>
          </a:xfrm>
          <a:prstGeom prst="rect">
            <a:avLst/>
          </a:prstGeom>
          <a:noFill/>
          <a:ln w="9525">
            <a:noFill/>
            <a:miter lim="800000"/>
            <a:headEnd/>
            <a:tailEnd/>
          </a:ln>
          <a:effectLst/>
        </p:spPr>
        <p:txBody>
          <a:bodyPr lIns="92075" tIns="46038" rIns="92075" bIns="46038"/>
          <a:lstStyle/>
          <a:p>
            <a:r>
              <a:rPr lang="zh-CN" altLang="en-US" sz="2400" dirty="0">
                <a:latin typeface="隶书" pitchFamily="49" charset="-122"/>
                <a:ea typeface="隶书" pitchFamily="49" charset="-122"/>
              </a:rPr>
              <a:t>例：根据前面例子的地址分配设计的译码芯片电路</a:t>
            </a:r>
          </a:p>
        </p:txBody>
      </p:sp>
      <p:pic>
        <p:nvPicPr>
          <p:cNvPr id="1026"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500166" y="1269454"/>
            <a:ext cx="6143625" cy="4895850"/>
          </a:xfrm>
          <a:prstGeom prst="rect">
            <a:avLst/>
          </a:prstGeom>
          <a:noFill/>
          <a:ln w="9525">
            <a:noFill/>
            <a:miter lim="800000"/>
            <a:headEnd/>
            <a:tailEnd/>
          </a:ln>
          <a:effectLst/>
        </p:spPr>
      </p:pic>
    </p:spTree>
  </p:cSld>
  <p:clrMapOvr>
    <a:masterClrMapping/>
  </p:clrMapOvr>
  <p:transition spd="slow">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Text Box 2"/>
          <p:cNvSpPr txBox="1">
            <a:spLocks noChangeArrowheads="1"/>
          </p:cNvSpPr>
          <p:nvPr/>
        </p:nvSpPr>
        <p:spPr bwMode="auto">
          <a:xfrm>
            <a:off x="466725" y="260350"/>
            <a:ext cx="8208963" cy="5294313"/>
          </a:xfrm>
          <a:prstGeom prst="rect">
            <a:avLst/>
          </a:prstGeom>
          <a:noFill/>
          <a:ln w="9525">
            <a:noFill/>
            <a:miter lim="800000"/>
            <a:headEnd/>
            <a:tailEnd/>
          </a:ln>
          <a:effectLst/>
        </p:spPr>
        <p:txBody>
          <a:bodyPr>
            <a:spAutoFit/>
          </a:bodyPr>
          <a:lstStyle/>
          <a:p>
            <a:r>
              <a:rPr lang="zh-CN" altLang="en-US" sz="2800" b="1" u="sng" dirty="0">
                <a:effectLst>
                  <a:outerShdw blurRad="38100" dist="38100" dir="2700000" algn="tl">
                    <a:srgbClr val="C0C0C0"/>
                  </a:outerShdw>
                </a:effectLst>
                <a:ea typeface="隶书" pitchFamily="49" charset="-122"/>
              </a:rPr>
              <a:t>存储器的地址译码方案</a:t>
            </a:r>
          </a:p>
          <a:p>
            <a:endParaRPr lang="zh-CN" altLang="en-US" sz="2400" b="1" dirty="0">
              <a:solidFill>
                <a:srgbClr val="0000FF"/>
              </a:solidFill>
              <a:effectLst>
                <a:outerShdw blurRad="38100" dist="38100" dir="2700000" algn="tl">
                  <a:srgbClr val="C0C0C0"/>
                </a:outerShdw>
              </a:effectLst>
              <a:ea typeface="隶书" pitchFamily="49" charset="-122"/>
            </a:endParaRPr>
          </a:p>
          <a:p>
            <a:r>
              <a:rPr lang="zh-CN" altLang="en-US" sz="2400" b="1" dirty="0">
                <a:solidFill>
                  <a:srgbClr val="0000FF"/>
                </a:solidFill>
                <a:effectLst>
                  <a:outerShdw blurRad="38100" dist="38100" dir="2700000" algn="tl">
                    <a:srgbClr val="C0C0C0"/>
                  </a:outerShdw>
                </a:effectLst>
                <a:ea typeface="隶书" pitchFamily="49" charset="-122"/>
              </a:rPr>
              <a:t>全译码方式</a:t>
            </a:r>
          </a:p>
          <a:p>
            <a:pPr>
              <a:lnSpc>
                <a:spcPct val="85000"/>
              </a:lnSpc>
            </a:pPr>
            <a:r>
              <a:rPr lang="zh-CN" altLang="en-US" sz="2400" dirty="0">
                <a:latin typeface="隶书" pitchFamily="49" charset="-122"/>
                <a:ea typeface="隶书" pitchFamily="49" charset="-122"/>
              </a:rPr>
              <a:t>    全译码方式就是对全部地址总线进行译码，使整个存储器地址空间能连续变化，每个存储单元只有唯一的地址。当有</a:t>
            </a:r>
            <a:r>
              <a:rPr lang="en-US" altLang="zh-CN" sz="2400" dirty="0">
                <a:latin typeface="隶书" pitchFamily="49" charset="-122"/>
                <a:ea typeface="隶书" pitchFamily="49" charset="-122"/>
              </a:rPr>
              <a:t>16</a:t>
            </a:r>
            <a:r>
              <a:rPr lang="zh-CN" altLang="en-US" sz="2400" dirty="0">
                <a:latin typeface="隶书" pitchFamily="49" charset="-122"/>
                <a:ea typeface="隶书" pitchFamily="49" charset="-122"/>
              </a:rPr>
              <a:t>根地址线时可直接寻址</a:t>
            </a:r>
            <a:r>
              <a:rPr lang="en-US" altLang="zh-CN" sz="2400" dirty="0">
                <a:latin typeface="隶书" pitchFamily="49" charset="-122"/>
                <a:ea typeface="隶书" pitchFamily="49" charset="-122"/>
              </a:rPr>
              <a:t>64K</a:t>
            </a:r>
            <a:r>
              <a:rPr lang="zh-CN" altLang="en-US" sz="2400" dirty="0">
                <a:latin typeface="隶书" pitchFamily="49" charset="-122"/>
                <a:ea typeface="隶书" pitchFamily="49" charset="-122"/>
              </a:rPr>
              <a:t>字节。有</a:t>
            </a:r>
            <a:r>
              <a:rPr lang="en-US" altLang="zh-CN" sz="2400" dirty="0">
                <a:latin typeface="隶书" pitchFamily="49" charset="-122"/>
                <a:ea typeface="隶书" pitchFamily="49" charset="-122"/>
              </a:rPr>
              <a:t>20</a:t>
            </a:r>
            <a:r>
              <a:rPr lang="zh-CN" altLang="en-US" sz="2400" dirty="0">
                <a:latin typeface="隶书" pitchFamily="49" charset="-122"/>
                <a:ea typeface="隶书" pitchFamily="49" charset="-122"/>
              </a:rPr>
              <a:t>根地址线时可直接寻址</a:t>
            </a:r>
            <a:r>
              <a:rPr lang="en-US" altLang="zh-CN" sz="2400" dirty="0">
                <a:latin typeface="隶书" pitchFamily="49" charset="-122"/>
                <a:ea typeface="隶书" pitchFamily="49" charset="-122"/>
              </a:rPr>
              <a:t>1M</a:t>
            </a:r>
            <a:r>
              <a:rPr lang="zh-CN" altLang="en-US" sz="2400" dirty="0">
                <a:latin typeface="隶书" pitchFamily="49" charset="-122"/>
                <a:ea typeface="隶书" pitchFamily="49" charset="-122"/>
              </a:rPr>
              <a:t>字节。</a:t>
            </a:r>
          </a:p>
          <a:p>
            <a:pPr>
              <a:lnSpc>
                <a:spcPct val="85000"/>
              </a:lnSpc>
            </a:pPr>
            <a:r>
              <a:rPr lang="zh-CN" altLang="en-US" sz="2400" dirty="0">
                <a:latin typeface="隶书" pitchFamily="49" charset="-122"/>
                <a:ea typeface="隶书" pitchFamily="49" charset="-122"/>
              </a:rPr>
              <a:t>    全译码方式不浪费存储器地址空间，各芯片之间的地址可以连续且不重叠。当译码地址未用完时，系统扩展也很方便。</a:t>
            </a:r>
          </a:p>
          <a:p>
            <a:pPr>
              <a:lnSpc>
                <a:spcPct val="85000"/>
              </a:lnSpc>
            </a:pPr>
            <a:endParaRPr lang="zh-CN" altLang="en-US" sz="2400" dirty="0">
              <a:latin typeface="隶书" pitchFamily="49" charset="-122"/>
              <a:ea typeface="隶书" pitchFamily="49" charset="-122"/>
            </a:endParaRPr>
          </a:p>
          <a:p>
            <a:pPr>
              <a:lnSpc>
                <a:spcPct val="85000"/>
              </a:lnSpc>
            </a:pPr>
            <a:r>
              <a:rPr lang="zh-CN" altLang="en-US" sz="2400" dirty="0">
                <a:latin typeface="隶书" pitchFamily="49" charset="-122"/>
                <a:ea typeface="隶书" pitchFamily="49" charset="-122"/>
              </a:rPr>
              <a:t>例：设共有</a:t>
            </a:r>
            <a:r>
              <a:rPr lang="en-US" altLang="zh-CN" sz="2400" dirty="0">
                <a:latin typeface="隶书" pitchFamily="49" charset="-122"/>
                <a:ea typeface="隶书" pitchFamily="49" charset="-122"/>
              </a:rPr>
              <a:t>16</a:t>
            </a:r>
            <a:r>
              <a:rPr lang="zh-CN" altLang="en-US" sz="2400" dirty="0">
                <a:latin typeface="隶书" pitchFamily="49" charset="-122"/>
                <a:ea typeface="隶书" pitchFamily="49" charset="-122"/>
              </a:rPr>
              <a:t>根地址总线的</a:t>
            </a:r>
            <a:r>
              <a:rPr lang="en-US" altLang="zh-CN" sz="2400" dirty="0">
                <a:latin typeface="隶书" pitchFamily="49" charset="-122"/>
                <a:ea typeface="隶书" pitchFamily="49" charset="-122"/>
              </a:rPr>
              <a:t>8</a:t>
            </a:r>
            <a:r>
              <a:rPr lang="zh-CN" altLang="en-US" sz="2400" dirty="0">
                <a:latin typeface="隶书" pitchFamily="49" charset="-122"/>
                <a:ea typeface="隶书" pitchFamily="49" charset="-122"/>
              </a:rPr>
              <a:t>位微机系统中由多个</a:t>
            </a:r>
            <a:r>
              <a:rPr lang="en-US" altLang="zh-CN" sz="2400" dirty="0">
                <a:latin typeface="隶书" pitchFamily="49" charset="-122"/>
                <a:ea typeface="隶书" pitchFamily="49" charset="-122"/>
              </a:rPr>
              <a:t>1K*8bit</a:t>
            </a:r>
            <a:r>
              <a:rPr lang="zh-CN" altLang="en-US" sz="2400" dirty="0">
                <a:latin typeface="隶书" pitchFamily="49" charset="-122"/>
                <a:ea typeface="隶书" pitchFamily="49" charset="-122"/>
              </a:rPr>
              <a:t>的存储器芯片组成存储区。这时可将地址总线的低</a:t>
            </a:r>
            <a:r>
              <a:rPr lang="en-US" altLang="zh-CN" sz="2400" dirty="0">
                <a:latin typeface="隶书" pitchFamily="49" charset="-122"/>
                <a:ea typeface="隶书" pitchFamily="49" charset="-122"/>
              </a:rPr>
              <a:t>10</a:t>
            </a:r>
            <a:r>
              <a:rPr lang="zh-CN" altLang="en-US" sz="2400" dirty="0">
                <a:latin typeface="隶书" pitchFamily="49" charset="-122"/>
                <a:ea typeface="隶书" pitchFamily="49" charset="-122"/>
              </a:rPr>
              <a:t>位</a:t>
            </a:r>
            <a:r>
              <a:rPr lang="en-US" altLang="zh-CN" sz="2400" dirty="0">
                <a:latin typeface="隶书" pitchFamily="49" charset="-122"/>
                <a:ea typeface="隶书" pitchFamily="49" charset="-122"/>
              </a:rPr>
              <a:t>(A</a:t>
            </a:r>
            <a:r>
              <a:rPr lang="en-US" altLang="zh-CN" sz="2400" baseline="-25000" dirty="0">
                <a:latin typeface="隶书" pitchFamily="49" charset="-122"/>
                <a:ea typeface="隶书" pitchFamily="49" charset="-122"/>
              </a:rPr>
              <a:t>9</a:t>
            </a:r>
            <a:r>
              <a:rPr lang="en-US" altLang="zh-CN" sz="2400" dirty="0">
                <a:latin typeface="隶书" pitchFamily="49" charset="-122"/>
                <a:ea typeface="隶书" pitchFamily="49" charset="-122"/>
              </a:rPr>
              <a:t>-A</a:t>
            </a:r>
            <a:r>
              <a:rPr lang="en-US" altLang="zh-CN" sz="2400" baseline="-25000" dirty="0">
                <a:latin typeface="隶书" pitchFamily="49" charset="-122"/>
                <a:ea typeface="隶书" pitchFamily="49" charset="-122"/>
              </a:rPr>
              <a:t>0</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做为片内的寻址线，直接和存储器芯片的地址线相连。而把</a:t>
            </a:r>
            <a:r>
              <a:rPr lang="en-US" altLang="zh-CN" sz="2400" dirty="0">
                <a:latin typeface="隶书" pitchFamily="49" charset="-122"/>
                <a:ea typeface="隶书" pitchFamily="49" charset="-122"/>
              </a:rPr>
              <a:t>A</a:t>
            </a:r>
            <a:r>
              <a:rPr lang="en-US" altLang="zh-CN" sz="2400" baseline="-25000" dirty="0">
                <a:latin typeface="隶书" pitchFamily="49" charset="-122"/>
                <a:ea typeface="隶书" pitchFamily="49" charset="-122"/>
              </a:rPr>
              <a:t>l5</a:t>
            </a:r>
            <a:r>
              <a:rPr lang="en-US" altLang="zh-CN" sz="2400" dirty="0">
                <a:latin typeface="隶书" pitchFamily="49" charset="-122"/>
                <a:ea typeface="隶书" pitchFamily="49" charset="-122"/>
              </a:rPr>
              <a:t>-A</a:t>
            </a:r>
            <a:r>
              <a:rPr lang="en-US" altLang="zh-CN" sz="2400" baseline="-25000" dirty="0">
                <a:latin typeface="隶书" pitchFamily="49" charset="-122"/>
                <a:ea typeface="隶书" pitchFamily="49" charset="-122"/>
              </a:rPr>
              <a:t>lO</a:t>
            </a:r>
            <a:r>
              <a:rPr lang="zh-CN" altLang="en-US" sz="2400" dirty="0">
                <a:latin typeface="隶书" pitchFamily="49" charset="-122"/>
                <a:ea typeface="隶书" pitchFamily="49" charset="-122"/>
              </a:rPr>
              <a:t>经过</a:t>
            </a:r>
            <a:r>
              <a:rPr lang="en-US" altLang="zh-CN" sz="2400" dirty="0">
                <a:latin typeface="隶书" pitchFamily="49" charset="-122"/>
                <a:ea typeface="隶书" pitchFamily="49" charset="-122"/>
              </a:rPr>
              <a:t>6</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64</a:t>
            </a:r>
            <a:r>
              <a:rPr lang="zh-CN" altLang="en-US" sz="2400" dirty="0">
                <a:latin typeface="隶书" pitchFamily="49" charset="-122"/>
                <a:ea typeface="隶书" pitchFamily="49" charset="-122"/>
              </a:rPr>
              <a:t>译码电路译码后，做为各存储芯片的片选信号，这就是全译码。</a:t>
            </a:r>
          </a:p>
        </p:txBody>
      </p:sp>
    </p:spTree>
  </p:cSld>
  <p:clrMapOvr>
    <a:masterClrMapping/>
  </p:clrMapOvr>
  <p:transition spd="slow">
    <p:randomBar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42" name="Picture 2"/>
          <p:cNvPicPr>
            <a:picLocks noChangeAspect="1" noChangeArrowheads="1"/>
          </p:cNvPicPr>
          <p:nvPr/>
        </p:nvPicPr>
        <p:blipFill>
          <a:blip r:embed="rId2">
            <a:clrChange>
              <a:clrFrom>
                <a:srgbClr val="EEEEEE"/>
              </a:clrFrom>
              <a:clrTo>
                <a:srgbClr val="EEEEEE">
                  <a:alpha val="0"/>
                </a:srgbClr>
              </a:clrTo>
            </a:clrChange>
          </a:blip>
          <a:srcRect/>
          <a:stretch>
            <a:fillRect/>
          </a:stretch>
        </p:blipFill>
        <p:spPr bwMode="auto">
          <a:xfrm>
            <a:off x="1476375" y="836613"/>
            <a:ext cx="6335713" cy="5275262"/>
          </a:xfrm>
          <a:prstGeom prst="rect">
            <a:avLst/>
          </a:prstGeom>
          <a:noFill/>
        </p:spPr>
      </p:pic>
      <p:sp>
        <p:nvSpPr>
          <p:cNvPr id="266243" name="Rectangle 3"/>
          <p:cNvSpPr>
            <a:spLocks noChangeArrowheads="1"/>
          </p:cNvSpPr>
          <p:nvPr/>
        </p:nvSpPr>
        <p:spPr bwMode="auto">
          <a:xfrm>
            <a:off x="539750" y="115888"/>
            <a:ext cx="8135938" cy="504825"/>
          </a:xfrm>
          <a:prstGeom prst="rect">
            <a:avLst/>
          </a:prstGeom>
          <a:noFill/>
          <a:ln w="9525">
            <a:noFill/>
            <a:miter lim="800000"/>
            <a:headEnd/>
            <a:tailEnd/>
          </a:ln>
          <a:effectLst/>
        </p:spPr>
        <p:txBody>
          <a:bodyPr lIns="92075" tIns="46038" rIns="92075" bIns="46038"/>
          <a:lstStyle/>
          <a:p>
            <a:r>
              <a:rPr lang="zh-CN" altLang="en-US" sz="2400">
                <a:latin typeface="隶书" pitchFamily="49" charset="-122"/>
                <a:ea typeface="隶书" pitchFamily="49" charset="-122"/>
              </a:rPr>
              <a:t>全译码方式示例</a:t>
            </a:r>
          </a:p>
        </p:txBody>
      </p:sp>
    </p:spTree>
  </p:cSld>
  <p:clrMapOvr>
    <a:masterClrMapping/>
  </p:clrMapOvr>
  <p:transition spd="slow">
    <p:randomBar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Text Box 3"/>
          <p:cNvSpPr txBox="1">
            <a:spLocks noChangeArrowheads="1"/>
          </p:cNvSpPr>
          <p:nvPr/>
        </p:nvSpPr>
        <p:spPr bwMode="auto">
          <a:xfrm>
            <a:off x="466725" y="260350"/>
            <a:ext cx="8208963" cy="3879850"/>
          </a:xfrm>
          <a:prstGeom prst="rect">
            <a:avLst/>
          </a:prstGeom>
          <a:noFill/>
          <a:ln w="9525">
            <a:noFill/>
            <a:miter lim="800000"/>
            <a:headEnd/>
            <a:tailEnd/>
          </a:ln>
          <a:effectLst/>
        </p:spPr>
        <p:txBody>
          <a:bodyPr>
            <a:spAutoFit/>
          </a:bodyPr>
          <a:lstStyle/>
          <a:p>
            <a:r>
              <a:rPr lang="zh-CN" altLang="en-US" sz="2400" b="1">
                <a:solidFill>
                  <a:srgbClr val="0000FF"/>
                </a:solidFill>
                <a:effectLst>
                  <a:outerShdw blurRad="38100" dist="38100" dir="2700000" algn="tl">
                    <a:srgbClr val="C0C0C0"/>
                  </a:outerShdw>
                </a:effectLst>
                <a:ea typeface="隶书" pitchFamily="49" charset="-122"/>
              </a:rPr>
              <a:t>部分译码方式</a:t>
            </a:r>
          </a:p>
          <a:p>
            <a:pPr>
              <a:lnSpc>
                <a:spcPct val="85000"/>
              </a:lnSpc>
            </a:pPr>
            <a:r>
              <a:rPr lang="zh-CN" altLang="en-US" sz="2400">
                <a:latin typeface="隶书" pitchFamily="49" charset="-122"/>
                <a:ea typeface="隶书" pitchFamily="49" charset="-122"/>
              </a:rPr>
              <a:t>    部分译码方式就是</a:t>
            </a:r>
            <a:r>
              <a:rPr lang="zh-CN" altLang="zh-CN" sz="2400">
                <a:latin typeface="隶书" pitchFamily="49" charset="-122"/>
                <a:ea typeface="隶书" pitchFamily="49" charset="-122"/>
              </a:rPr>
              <a:t>地址总线中的某些线，</a:t>
            </a:r>
            <a:r>
              <a:rPr lang="zh-CN" altLang="en-US" sz="2400">
                <a:latin typeface="隶书" pitchFamily="49" charset="-122"/>
                <a:ea typeface="隶书" pitchFamily="49" charset="-122"/>
              </a:rPr>
              <a:t>即</a:t>
            </a:r>
            <a:r>
              <a:rPr lang="zh-CN" altLang="zh-CN" sz="2400">
                <a:latin typeface="隶书" pitchFamily="49" charset="-122"/>
                <a:ea typeface="隶书" pitchFamily="49" charset="-122"/>
              </a:rPr>
              <a:t>除片内寻</a:t>
            </a:r>
            <a:r>
              <a:rPr lang="zh-CN" altLang="en-US" sz="2400">
                <a:latin typeface="隶书" pitchFamily="49" charset="-122"/>
                <a:ea typeface="隶书" pitchFamily="49" charset="-122"/>
              </a:rPr>
              <a:t>址外的</a:t>
            </a:r>
            <a:r>
              <a:rPr lang="zh-CN" altLang="zh-CN" sz="2400">
                <a:latin typeface="隶书" pitchFamily="49" charset="-122"/>
                <a:ea typeface="隶书" pitchFamily="49" charset="-122"/>
              </a:rPr>
              <a:t>部分高位地址经译码产生片选信号，就是所谓的部分译码</a:t>
            </a:r>
            <a:r>
              <a:rPr lang="zh-CN" altLang="en-US" sz="2400">
                <a:latin typeface="隶书" pitchFamily="49" charset="-122"/>
                <a:ea typeface="隶书" pitchFamily="49" charset="-122"/>
              </a:rPr>
              <a:t>。</a:t>
            </a:r>
          </a:p>
          <a:p>
            <a:pPr>
              <a:lnSpc>
                <a:spcPct val="85000"/>
              </a:lnSpc>
            </a:pPr>
            <a:endParaRPr lang="zh-CN" altLang="en-US" sz="2400">
              <a:latin typeface="隶书" pitchFamily="49" charset="-122"/>
              <a:ea typeface="隶书" pitchFamily="49" charset="-122"/>
            </a:endParaRPr>
          </a:p>
          <a:p>
            <a:pPr>
              <a:lnSpc>
                <a:spcPct val="85000"/>
              </a:lnSpc>
            </a:pPr>
            <a:r>
              <a:rPr lang="zh-CN" altLang="zh-CN" sz="2400">
                <a:latin typeface="隶书" pitchFamily="49" charset="-122"/>
                <a:ea typeface="隶书" pitchFamily="49" charset="-122"/>
              </a:rPr>
              <a:t>例</a:t>
            </a:r>
            <a:r>
              <a:rPr lang="zh-CN" altLang="en-US" sz="2400">
                <a:latin typeface="隶书" pitchFamily="49" charset="-122"/>
                <a:ea typeface="隶书" pitchFamily="49" charset="-122"/>
              </a:rPr>
              <a:t>：</a:t>
            </a:r>
            <a:r>
              <a:rPr lang="zh-CN" altLang="zh-CN" sz="2400">
                <a:latin typeface="隶书" pitchFamily="49" charset="-122"/>
                <a:ea typeface="隶书" pitchFamily="49" charset="-122"/>
              </a:rPr>
              <a:t>设具</a:t>
            </a:r>
            <a:r>
              <a:rPr lang="zh-CN" altLang="en-US" sz="2400">
                <a:latin typeface="隶书" pitchFamily="49" charset="-122"/>
                <a:ea typeface="隶书" pitchFamily="49" charset="-122"/>
              </a:rPr>
              <a:t>有</a:t>
            </a:r>
            <a:r>
              <a:rPr lang="zh-CN" altLang="zh-CN" sz="2400">
                <a:latin typeface="隶书" pitchFamily="49" charset="-122"/>
                <a:ea typeface="隶书" pitchFamily="49" charset="-122"/>
              </a:rPr>
              <a:t>16根地址</a:t>
            </a:r>
            <a:r>
              <a:rPr lang="zh-CN" altLang="en-US" sz="2400">
                <a:latin typeface="隶书" pitchFamily="49" charset="-122"/>
                <a:ea typeface="隶书" pitchFamily="49" charset="-122"/>
              </a:rPr>
              <a:t>总</a:t>
            </a:r>
            <a:r>
              <a:rPr lang="zh-CN" altLang="zh-CN" sz="2400">
                <a:latin typeface="隶书" pitchFamily="49" charset="-122"/>
                <a:ea typeface="隶书" pitchFamily="49" charset="-122"/>
              </a:rPr>
              <a:t>线的8位微机系统中</a:t>
            </a:r>
            <a:r>
              <a:rPr lang="zh-CN" altLang="en-US" sz="2400">
                <a:latin typeface="隶书" pitchFamily="49" charset="-122"/>
                <a:ea typeface="隶书" pitchFamily="49" charset="-122"/>
              </a:rPr>
              <a:t>低</a:t>
            </a:r>
            <a:r>
              <a:rPr lang="en-US" altLang="zh-CN" sz="2400">
                <a:latin typeface="隶书" pitchFamily="49" charset="-122"/>
                <a:ea typeface="隶书" pitchFamily="49" charset="-122"/>
              </a:rPr>
              <a:t>1</a:t>
            </a:r>
            <a:r>
              <a:rPr lang="zh-CN" altLang="zh-CN" sz="2400">
                <a:latin typeface="隶书" pitchFamily="49" charset="-122"/>
                <a:ea typeface="隶书" pitchFamily="49" charset="-122"/>
              </a:rPr>
              <a:t>K字节RAM和2K字节ROM</a:t>
            </a:r>
            <a:r>
              <a:rPr lang="zh-CN" altLang="en-US" sz="2400">
                <a:latin typeface="隶书" pitchFamily="49" charset="-122"/>
                <a:ea typeface="隶书" pitchFamily="49" charset="-122"/>
              </a:rPr>
              <a:t>，</a:t>
            </a:r>
            <a:r>
              <a:rPr lang="zh-CN" altLang="zh-CN" sz="2400">
                <a:latin typeface="隶书" pitchFamily="49" charset="-122"/>
                <a:ea typeface="隶书" pitchFamily="49" charset="-122"/>
              </a:rPr>
              <a:t>分别选用</a:t>
            </a:r>
            <a:r>
              <a:rPr lang="en-US" altLang="zh-CN" sz="2400">
                <a:latin typeface="隶书" pitchFamily="49" charset="-122"/>
                <a:ea typeface="隶书" pitchFamily="49" charset="-122"/>
              </a:rPr>
              <a:t>1</a:t>
            </a:r>
            <a:r>
              <a:rPr lang="zh-CN" altLang="zh-CN" sz="2400">
                <a:latin typeface="隶书" pitchFamily="49" charset="-122"/>
                <a:ea typeface="隶书" pitchFamily="49" charset="-122"/>
              </a:rPr>
              <a:t>K</a:t>
            </a:r>
            <a:r>
              <a:rPr lang="en-US" altLang="zh-CN" sz="2400">
                <a:latin typeface="隶书" pitchFamily="49" charset="-122"/>
                <a:ea typeface="隶书" pitchFamily="49" charset="-122"/>
              </a:rPr>
              <a:t>*8</a:t>
            </a:r>
            <a:r>
              <a:rPr lang="zh-CN" altLang="en-US" sz="2400">
                <a:latin typeface="隶书" pitchFamily="49" charset="-122"/>
                <a:ea typeface="隶书" pitchFamily="49" charset="-122"/>
              </a:rPr>
              <a:t>位</a:t>
            </a:r>
            <a:r>
              <a:rPr lang="zh-CN" altLang="zh-CN" sz="2400">
                <a:latin typeface="隶书" pitchFamily="49" charset="-122"/>
                <a:ea typeface="隶书" pitchFamily="49" charset="-122"/>
              </a:rPr>
              <a:t>的存储器芯片</a:t>
            </a:r>
            <a:r>
              <a:rPr lang="zh-CN" altLang="en-US" sz="2400">
                <a:latin typeface="隶书" pitchFamily="49" charset="-122"/>
                <a:ea typeface="隶书" pitchFamily="49" charset="-122"/>
              </a:rPr>
              <a:t>。</a:t>
            </a:r>
            <a:endParaRPr lang="zh-CN" altLang="zh-CN" sz="2400">
              <a:latin typeface="隶书" pitchFamily="49" charset="-122"/>
              <a:ea typeface="隶书" pitchFamily="49" charset="-122"/>
            </a:endParaRPr>
          </a:p>
          <a:p>
            <a:pPr>
              <a:lnSpc>
                <a:spcPct val="85000"/>
              </a:lnSpc>
            </a:pPr>
            <a:r>
              <a:rPr lang="zh-CN" altLang="en-US" sz="2400">
                <a:latin typeface="隶书" pitchFamily="49" charset="-122"/>
                <a:ea typeface="隶书" pitchFamily="49" charset="-122"/>
              </a:rPr>
              <a:t>    </a:t>
            </a:r>
            <a:r>
              <a:rPr lang="zh-CN" altLang="zh-CN" sz="2400">
                <a:latin typeface="隶书" pitchFamily="49" charset="-122"/>
                <a:ea typeface="隶书" pitchFamily="49" charset="-122"/>
              </a:rPr>
              <a:t>采用部分译码，即地址</a:t>
            </a:r>
            <a:r>
              <a:rPr lang="zh-CN" altLang="en-US" sz="2400">
                <a:latin typeface="隶书" pitchFamily="49" charset="-122"/>
                <a:ea typeface="隶书" pitchFamily="49" charset="-122"/>
              </a:rPr>
              <a:t>总</a:t>
            </a:r>
            <a:r>
              <a:rPr lang="zh-CN" altLang="zh-CN" sz="2400">
                <a:latin typeface="隶书" pitchFamily="49" charset="-122"/>
                <a:ea typeface="隶书" pitchFamily="49" charset="-122"/>
              </a:rPr>
              <a:t>线的低10位(A</a:t>
            </a:r>
            <a:r>
              <a:rPr lang="en-US" altLang="zh-CN" sz="2400" baseline="-25000">
                <a:latin typeface="隶书" pitchFamily="49" charset="-122"/>
                <a:ea typeface="隶书" pitchFamily="49" charset="-122"/>
              </a:rPr>
              <a:t>9</a:t>
            </a:r>
            <a:r>
              <a:rPr lang="zh-CN" altLang="en-US" sz="2400">
                <a:latin typeface="隶书" pitchFamily="49" charset="-122"/>
                <a:ea typeface="隶书" pitchFamily="49" charset="-122"/>
              </a:rPr>
              <a:t>－</a:t>
            </a:r>
            <a:r>
              <a:rPr lang="en-US" altLang="zh-CN" sz="2400">
                <a:latin typeface="隶书" pitchFamily="49" charset="-122"/>
                <a:ea typeface="隶书" pitchFamily="49" charset="-122"/>
              </a:rPr>
              <a:t>A</a:t>
            </a:r>
            <a:r>
              <a:rPr lang="en-US" altLang="zh-CN" sz="2400" baseline="-25000">
                <a:latin typeface="隶书" pitchFamily="49" charset="-122"/>
                <a:ea typeface="隶书" pitchFamily="49" charset="-122"/>
              </a:rPr>
              <a:t>0</a:t>
            </a:r>
            <a:r>
              <a:rPr lang="en-US" altLang="zh-CN" sz="2400">
                <a:latin typeface="隶书" pitchFamily="49" charset="-122"/>
                <a:ea typeface="隶书" pitchFamily="49" charset="-122"/>
              </a:rPr>
              <a:t>)</a:t>
            </a:r>
            <a:r>
              <a:rPr lang="zh-CN" altLang="en-US" sz="2400">
                <a:latin typeface="隶书" pitchFamily="49" charset="-122"/>
                <a:ea typeface="隶书" pitchFamily="49" charset="-122"/>
              </a:rPr>
              <a:t>做为</a:t>
            </a:r>
            <a:r>
              <a:rPr lang="zh-CN" altLang="zh-CN" sz="2400">
                <a:latin typeface="隶书" pitchFamily="49" charset="-122"/>
                <a:ea typeface="隶书" pitchFamily="49" charset="-122"/>
              </a:rPr>
              <a:t>片内的寻址</a:t>
            </a:r>
            <a:r>
              <a:rPr lang="zh-CN" altLang="en-US" sz="2400">
                <a:latin typeface="隶书" pitchFamily="49" charset="-122"/>
                <a:ea typeface="隶书" pitchFamily="49" charset="-122"/>
              </a:rPr>
              <a:t>线</a:t>
            </a:r>
            <a:r>
              <a:rPr lang="zh-CN" altLang="zh-CN" sz="2400">
                <a:latin typeface="隶书" pitchFamily="49" charset="-122"/>
                <a:ea typeface="隶书" pitchFamily="49" charset="-122"/>
              </a:rPr>
              <a:t>，直接和存储器芯片的地址线相连</a:t>
            </a:r>
            <a:r>
              <a:rPr lang="zh-CN" altLang="en-US" sz="2400">
                <a:latin typeface="隶书" pitchFamily="49" charset="-122"/>
                <a:ea typeface="隶书" pitchFamily="49" charset="-122"/>
              </a:rPr>
              <a:t>，</a:t>
            </a:r>
            <a:r>
              <a:rPr lang="zh-CN" altLang="zh-CN" sz="2400">
                <a:latin typeface="隶书" pitchFamily="49" charset="-122"/>
                <a:ea typeface="隶书" pitchFamily="49" charset="-122"/>
              </a:rPr>
              <a:t>用A</a:t>
            </a:r>
            <a:r>
              <a:rPr lang="en-US" altLang="zh-CN" sz="2400" baseline="-25000">
                <a:latin typeface="隶书" pitchFamily="49" charset="-122"/>
                <a:ea typeface="隶书" pitchFamily="49" charset="-122"/>
              </a:rPr>
              <a:t>1</a:t>
            </a:r>
            <a:r>
              <a:rPr lang="zh-CN" altLang="zh-CN" sz="2400" baseline="-25000">
                <a:latin typeface="隶书" pitchFamily="49" charset="-122"/>
                <a:ea typeface="隶书" pitchFamily="49" charset="-122"/>
              </a:rPr>
              <a:t>O</a:t>
            </a:r>
            <a:r>
              <a:rPr lang="zh-CN" altLang="zh-CN" sz="2400">
                <a:latin typeface="隶书" pitchFamily="49" charset="-122"/>
                <a:ea typeface="隶书" pitchFamily="49" charset="-122"/>
              </a:rPr>
              <a:t>、A</a:t>
            </a:r>
            <a:r>
              <a:rPr lang="en-US" altLang="zh-CN" sz="2400" baseline="-25000">
                <a:latin typeface="隶书" pitchFamily="49" charset="-122"/>
                <a:ea typeface="隶书" pitchFamily="49" charset="-122"/>
              </a:rPr>
              <a:t>11</a:t>
            </a:r>
            <a:r>
              <a:rPr lang="zh-CN" altLang="zh-CN" sz="2400">
                <a:latin typeface="隶书" pitchFamily="49" charset="-122"/>
                <a:ea typeface="隶书" pitchFamily="49" charset="-122"/>
              </a:rPr>
              <a:t>经译码</a:t>
            </a:r>
            <a:r>
              <a:rPr lang="zh-CN" altLang="en-US" sz="2400">
                <a:latin typeface="隶书" pitchFamily="49" charset="-122"/>
                <a:ea typeface="隶书" pitchFamily="49" charset="-122"/>
              </a:rPr>
              <a:t>做为</a:t>
            </a:r>
            <a:r>
              <a:rPr lang="zh-CN" altLang="zh-CN" sz="2400">
                <a:latin typeface="隶书" pitchFamily="49" charset="-122"/>
                <a:ea typeface="隶书" pitchFamily="49" charset="-122"/>
              </a:rPr>
              <a:t>RAM和</a:t>
            </a:r>
            <a:r>
              <a:rPr lang="en-US" altLang="zh-CN" sz="2400">
                <a:latin typeface="隶书" pitchFamily="49" charset="-122"/>
                <a:ea typeface="隶书" pitchFamily="49" charset="-122"/>
              </a:rPr>
              <a:t>ROM</a:t>
            </a:r>
            <a:r>
              <a:rPr lang="zh-CN" altLang="zh-CN" sz="2400">
                <a:latin typeface="隶书" pitchFamily="49" charset="-122"/>
                <a:ea typeface="隶书" pitchFamily="49" charset="-122"/>
              </a:rPr>
              <a:t>的片</a:t>
            </a:r>
            <a:r>
              <a:rPr lang="zh-CN" altLang="en-US" sz="2400">
                <a:latin typeface="隶书" pitchFamily="49" charset="-122"/>
                <a:ea typeface="隶书" pitchFamily="49" charset="-122"/>
              </a:rPr>
              <a:t>选</a:t>
            </a:r>
            <a:r>
              <a:rPr lang="zh-CN" altLang="zh-CN" sz="2400">
                <a:latin typeface="隶书" pitchFamily="49" charset="-122"/>
                <a:ea typeface="隶书" pitchFamily="49" charset="-122"/>
              </a:rPr>
              <a:t>线</a:t>
            </a:r>
            <a:r>
              <a:rPr lang="zh-CN" altLang="en-US" sz="2400">
                <a:latin typeface="隶书" pitchFamily="49" charset="-122"/>
                <a:ea typeface="隶书" pitchFamily="49" charset="-122"/>
              </a:rPr>
              <a:t>。</a:t>
            </a:r>
          </a:p>
          <a:p>
            <a:pPr>
              <a:lnSpc>
                <a:spcPct val="85000"/>
              </a:lnSpc>
            </a:pPr>
            <a:r>
              <a:rPr lang="zh-CN" altLang="en-US" sz="2400">
                <a:latin typeface="隶书" pitchFamily="49" charset="-122"/>
                <a:ea typeface="隶书" pitchFamily="49" charset="-122"/>
              </a:rPr>
              <a:t>    </a:t>
            </a:r>
            <a:r>
              <a:rPr lang="zh-CN" altLang="zh-CN" sz="2400">
                <a:solidFill>
                  <a:srgbClr val="0000FF"/>
                </a:solidFill>
                <a:latin typeface="隶书" pitchFamily="49" charset="-122"/>
                <a:ea typeface="隶书" pitchFamily="49" charset="-122"/>
              </a:rPr>
              <a:t>这种方法电路简单，但是存储器单元地址不唯一，且有时不连续</a:t>
            </a:r>
            <a:r>
              <a:rPr lang="zh-CN" altLang="en-US" sz="2400">
                <a:solidFill>
                  <a:srgbClr val="0000FF"/>
                </a:solidFill>
                <a:latin typeface="隶书" pitchFamily="49" charset="-122"/>
                <a:ea typeface="隶书" pitchFamily="49" charset="-122"/>
              </a:rPr>
              <a:t>。</a:t>
            </a:r>
          </a:p>
        </p:txBody>
      </p:sp>
      <p:pic>
        <p:nvPicPr>
          <p:cNvPr id="265220"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248150" y="3860800"/>
            <a:ext cx="4932363" cy="2817813"/>
          </a:xfrm>
          <a:prstGeom prst="rect">
            <a:avLst/>
          </a:prstGeom>
          <a:noFill/>
        </p:spPr>
      </p:pic>
      <p:graphicFrame>
        <p:nvGraphicFramePr>
          <p:cNvPr id="265259" name="Group 43"/>
          <p:cNvGraphicFramePr>
            <a:graphicFrameLocks noGrp="1"/>
          </p:cNvGraphicFramePr>
          <p:nvPr/>
        </p:nvGraphicFramePr>
        <p:xfrm>
          <a:off x="250825" y="4437063"/>
          <a:ext cx="3960813" cy="2103120"/>
        </p:xfrm>
        <a:graphic>
          <a:graphicData uri="http://schemas.openxmlformats.org/drawingml/2006/table">
            <a:tbl>
              <a:tblPr/>
              <a:tblGrid>
                <a:gridCol w="1727200">
                  <a:extLst>
                    <a:ext uri="{9D8B030D-6E8A-4147-A177-3AD203B41FA5}">
                      <a16:colId xmlns:a16="http://schemas.microsoft.com/office/drawing/2014/main" val="20000"/>
                    </a:ext>
                  </a:extLst>
                </a:gridCol>
                <a:gridCol w="2233613">
                  <a:extLst>
                    <a:ext uri="{9D8B030D-6E8A-4147-A177-3AD203B41FA5}">
                      <a16:colId xmlns:a16="http://schemas.microsoft.com/office/drawing/2014/main" val="20001"/>
                    </a:ext>
                  </a:extLst>
                </a:gridCol>
              </a:tblGrid>
              <a:tr h="431800">
                <a:tc>
                  <a:txBody>
                    <a:bodyPr/>
                    <a:lstStyle/>
                    <a:p>
                      <a:pPr marL="0" marR="0" lvl="0" indent="0" algn="l" defTabSz="914400" rtl="0" eaLnBrk="1" fontAlgn="base" latinLnBrk="0" hangingPunct="1">
                        <a:lnSpc>
                          <a:spcPct val="100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RAM</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地址范围</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XXXX</a:t>
                      </a:r>
                      <a:r>
                        <a:rPr kumimoji="0" lang="en-US" altLang="zh-CN" sz="2000" b="1" i="0" u="none" strike="noStrike" cap="none" normalizeH="0" baseline="0" smtClean="0">
                          <a:ln>
                            <a:noFill/>
                          </a:ln>
                          <a:solidFill>
                            <a:srgbClr val="0000FF"/>
                          </a:solidFill>
                          <a:effectLst/>
                          <a:latin typeface="隶书" pitchFamily="49" charset="-122"/>
                          <a:ea typeface="隶书" pitchFamily="49" charset="-122"/>
                        </a:rPr>
                        <a:t>00</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0000000000</a:t>
                      </a:r>
                    </a:p>
                    <a:p>
                      <a:pPr marL="0" marR="0" lvl="0" indent="0" algn="l" defTabSz="914400" rtl="0" eaLnBrk="1" fontAlgn="base" latinLnBrk="0" hangingPunct="1">
                        <a:lnSpc>
                          <a:spcPct val="100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XXXX</a:t>
                      </a:r>
                      <a:r>
                        <a:rPr kumimoji="0" lang="en-US" altLang="zh-CN" sz="2000" b="1" i="0" u="none" strike="noStrike" cap="none" normalizeH="0" baseline="0" smtClean="0">
                          <a:ln>
                            <a:noFill/>
                          </a:ln>
                          <a:solidFill>
                            <a:srgbClr val="0000FF"/>
                          </a:solidFill>
                          <a:effectLst/>
                          <a:latin typeface="隶书" pitchFamily="49" charset="-122"/>
                          <a:ea typeface="隶书" pitchFamily="49" charset="-122"/>
                        </a:rPr>
                        <a:t>00</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1111111111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4675">
                <a:tc>
                  <a:txBody>
                    <a:bodyPr/>
                    <a:lstStyle/>
                    <a:p>
                      <a:pPr marL="0" marR="0" lvl="0" indent="0" algn="l" defTabSz="914400" rtl="0" eaLnBrk="1" fontAlgn="base" latinLnBrk="0" hangingPunct="1">
                        <a:lnSpc>
                          <a:spcPct val="100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ROM1</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地址范围</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XXXX</a:t>
                      </a:r>
                      <a:r>
                        <a:rPr kumimoji="0" lang="en-US" altLang="zh-CN" sz="2000" b="1" i="0" u="none" strike="noStrike" cap="none" normalizeH="0" baseline="0" smtClean="0">
                          <a:ln>
                            <a:noFill/>
                          </a:ln>
                          <a:solidFill>
                            <a:srgbClr val="0000FF"/>
                          </a:solidFill>
                          <a:effectLst/>
                          <a:latin typeface="隶书" pitchFamily="49" charset="-122"/>
                          <a:ea typeface="隶书" pitchFamily="49" charset="-122"/>
                        </a:rPr>
                        <a:t>01</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0000000000</a:t>
                      </a:r>
                    </a:p>
                    <a:p>
                      <a:pPr marL="0" marR="0" lvl="0" indent="0" algn="l" defTabSz="914400" rtl="0" eaLnBrk="1" fontAlgn="base" latinLnBrk="0" hangingPunct="1">
                        <a:lnSpc>
                          <a:spcPct val="100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XXXX</a:t>
                      </a:r>
                      <a:r>
                        <a:rPr kumimoji="0" lang="en-US" altLang="zh-CN" sz="2000" b="1" i="0" u="none" strike="noStrike" cap="none" normalizeH="0" baseline="0" smtClean="0">
                          <a:ln>
                            <a:noFill/>
                          </a:ln>
                          <a:solidFill>
                            <a:srgbClr val="0000FF"/>
                          </a:solidFill>
                          <a:effectLst/>
                          <a:latin typeface="隶书" pitchFamily="49" charset="-122"/>
                          <a:ea typeface="隶书" pitchFamily="49" charset="-122"/>
                        </a:rPr>
                        <a:t>01</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1111111111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6263">
                <a:tc>
                  <a:txBody>
                    <a:bodyPr/>
                    <a:lstStyle/>
                    <a:p>
                      <a:pPr marL="0" marR="0" lvl="0" indent="0" algn="l" defTabSz="914400" rtl="0" eaLnBrk="1" fontAlgn="base" latinLnBrk="0" hangingPunct="1">
                        <a:lnSpc>
                          <a:spcPct val="100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ROM2</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地址范围</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XXXX</a:t>
                      </a:r>
                      <a:r>
                        <a:rPr kumimoji="0" lang="en-US" altLang="zh-CN" sz="2000" b="1" i="0" u="none" strike="noStrike" cap="none" normalizeH="0" baseline="0" smtClean="0">
                          <a:ln>
                            <a:noFill/>
                          </a:ln>
                          <a:solidFill>
                            <a:srgbClr val="0000FF"/>
                          </a:solidFill>
                          <a:effectLst/>
                          <a:latin typeface="隶书" pitchFamily="49" charset="-122"/>
                          <a:ea typeface="隶书" pitchFamily="49" charset="-122"/>
                        </a:rPr>
                        <a:t>10</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0000000000</a:t>
                      </a:r>
                    </a:p>
                    <a:p>
                      <a:pPr marL="0" marR="0" lvl="0" indent="0" algn="l" defTabSz="914400" rtl="0" eaLnBrk="1" fontAlgn="base" latinLnBrk="0" hangingPunct="1">
                        <a:lnSpc>
                          <a:spcPct val="100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XXXX</a:t>
                      </a:r>
                      <a:r>
                        <a:rPr kumimoji="0" lang="en-US" altLang="zh-CN" sz="2000" b="1" i="0" u="none" strike="noStrike" cap="none" normalizeH="0" baseline="0" smtClean="0">
                          <a:ln>
                            <a:noFill/>
                          </a:ln>
                          <a:solidFill>
                            <a:srgbClr val="0000FF"/>
                          </a:solidFill>
                          <a:effectLst/>
                          <a:latin typeface="隶书" pitchFamily="49" charset="-122"/>
                          <a:ea typeface="隶书" pitchFamily="49" charset="-122"/>
                        </a:rPr>
                        <a:t>10</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1111111111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spd="slow">
    <p:randomBar dir="ver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Text Box 2"/>
          <p:cNvSpPr txBox="1">
            <a:spLocks noChangeArrowheads="1"/>
          </p:cNvSpPr>
          <p:nvPr/>
        </p:nvSpPr>
        <p:spPr bwMode="auto">
          <a:xfrm>
            <a:off x="466725" y="260350"/>
            <a:ext cx="8208963" cy="3568700"/>
          </a:xfrm>
          <a:prstGeom prst="rect">
            <a:avLst/>
          </a:prstGeom>
          <a:noFill/>
          <a:ln w="9525">
            <a:noFill/>
            <a:miter lim="800000"/>
            <a:headEnd/>
            <a:tailEnd/>
          </a:ln>
          <a:effectLst/>
        </p:spPr>
        <p:txBody>
          <a:bodyPr>
            <a:spAutoFit/>
          </a:bodyPr>
          <a:lstStyle/>
          <a:p>
            <a:r>
              <a:rPr lang="zh-CN" altLang="en-US" sz="2400" b="1" dirty="0">
                <a:solidFill>
                  <a:srgbClr val="0000FF"/>
                </a:solidFill>
                <a:effectLst>
                  <a:outerShdw blurRad="38100" dist="38100" dir="2700000" algn="tl">
                    <a:srgbClr val="C0C0C0"/>
                  </a:outerShdw>
                </a:effectLst>
                <a:ea typeface="隶书" pitchFamily="49" charset="-122"/>
              </a:rPr>
              <a:t>线性译码方式</a:t>
            </a:r>
          </a:p>
          <a:p>
            <a:pPr>
              <a:lnSpc>
                <a:spcPct val="85000"/>
              </a:lnSpc>
            </a:pPr>
            <a:r>
              <a:rPr lang="zh-CN" altLang="en-US" sz="2400" dirty="0">
                <a:latin typeface="隶书" pitchFamily="49" charset="-122"/>
                <a:ea typeface="隶书" pitchFamily="49" charset="-122"/>
              </a:rPr>
              <a:t>    当直接用除片内寻址线的某根高位地址线做为选择存储器芯片的片选线时，就是所谓的线性译码。</a:t>
            </a:r>
          </a:p>
          <a:p>
            <a:pPr>
              <a:lnSpc>
                <a:spcPct val="85000"/>
              </a:lnSpc>
            </a:pPr>
            <a:r>
              <a:rPr lang="zh-CN" altLang="en-US" sz="2400" dirty="0">
                <a:latin typeface="隶书" pitchFamily="49" charset="-122"/>
                <a:ea typeface="隶书" pitchFamily="49" charset="-122"/>
              </a:rPr>
              <a:t>    </a:t>
            </a:r>
            <a:r>
              <a:rPr lang="zh-CN" altLang="en-US" sz="2400" dirty="0">
                <a:solidFill>
                  <a:srgbClr val="0000FF"/>
                </a:solidFill>
                <a:latin typeface="隶书" pitchFamily="49" charset="-122"/>
                <a:ea typeface="隶书" pitchFamily="49" charset="-122"/>
              </a:rPr>
              <a:t>这种方法电路简单，但是存储器单元地址不唯一，且有时不连续。</a:t>
            </a:r>
          </a:p>
          <a:p>
            <a:pPr>
              <a:lnSpc>
                <a:spcPct val="85000"/>
              </a:lnSpc>
            </a:pPr>
            <a:endParaRPr lang="zh-CN" altLang="en-US" sz="2400" dirty="0">
              <a:latin typeface="隶书" pitchFamily="49" charset="-122"/>
              <a:ea typeface="隶书" pitchFamily="49" charset="-122"/>
            </a:endParaRPr>
          </a:p>
          <a:p>
            <a:pPr>
              <a:lnSpc>
                <a:spcPct val="85000"/>
              </a:lnSpc>
            </a:pPr>
            <a:r>
              <a:rPr lang="zh-CN" altLang="en-US" sz="2400" dirty="0">
                <a:latin typeface="隶书" pitchFamily="49" charset="-122"/>
                <a:ea typeface="隶书" pitchFamily="49" charset="-122"/>
              </a:rPr>
              <a:t>例：设具有</a:t>
            </a:r>
            <a:r>
              <a:rPr lang="en-US" altLang="zh-CN" sz="2400" dirty="0">
                <a:latin typeface="隶书" pitchFamily="49" charset="-122"/>
                <a:ea typeface="隶书" pitchFamily="49" charset="-122"/>
              </a:rPr>
              <a:t>16</a:t>
            </a:r>
            <a:r>
              <a:rPr lang="zh-CN" altLang="en-US" sz="2400" dirty="0">
                <a:latin typeface="隶书" pitchFamily="49" charset="-122"/>
                <a:ea typeface="隶书" pitchFamily="49" charset="-122"/>
              </a:rPr>
              <a:t>根地址总统的</a:t>
            </a:r>
            <a:r>
              <a:rPr lang="en-US" altLang="zh-CN" sz="2400" dirty="0">
                <a:latin typeface="隶书" pitchFamily="49" charset="-122"/>
                <a:ea typeface="隶书" pitchFamily="49" charset="-122"/>
              </a:rPr>
              <a:t>8</a:t>
            </a:r>
            <a:r>
              <a:rPr lang="zh-CN" altLang="en-US" sz="2400" dirty="0">
                <a:latin typeface="隶书" pitchFamily="49" charset="-122"/>
                <a:ea typeface="隶书" pitchFamily="49" charset="-122"/>
              </a:rPr>
              <a:t>位微机系统中有</a:t>
            </a:r>
            <a:r>
              <a:rPr lang="en-US" altLang="zh-CN" sz="2400" dirty="0">
                <a:latin typeface="隶书" pitchFamily="49" charset="-122"/>
                <a:ea typeface="隶书" pitchFamily="49" charset="-122"/>
              </a:rPr>
              <a:t>1K</a:t>
            </a:r>
            <a:r>
              <a:rPr lang="zh-CN" altLang="en-US" sz="2400" dirty="0">
                <a:latin typeface="隶书" pitchFamily="49" charset="-122"/>
                <a:ea typeface="隶书" pitchFamily="49" charset="-122"/>
              </a:rPr>
              <a:t>字节</a:t>
            </a:r>
            <a:r>
              <a:rPr lang="en-US" altLang="zh-CN" sz="2400" dirty="0">
                <a:latin typeface="隶书" pitchFamily="49" charset="-122"/>
                <a:ea typeface="隶书" pitchFamily="49" charset="-122"/>
              </a:rPr>
              <a:t>RAM</a:t>
            </a:r>
            <a:r>
              <a:rPr lang="zh-CN" altLang="en-US" sz="2400" dirty="0">
                <a:latin typeface="隶书" pitchFamily="49" charset="-122"/>
                <a:ea typeface="隶书" pitchFamily="49" charset="-122"/>
              </a:rPr>
              <a:t>和</a:t>
            </a:r>
            <a:r>
              <a:rPr lang="en-US" altLang="zh-CN" sz="2400" dirty="0">
                <a:latin typeface="隶书" pitchFamily="49" charset="-122"/>
                <a:ea typeface="隶书" pitchFamily="49" charset="-122"/>
              </a:rPr>
              <a:t>1K</a:t>
            </a:r>
            <a:r>
              <a:rPr lang="zh-CN" altLang="en-US" sz="2400" dirty="0">
                <a:latin typeface="隶书" pitchFamily="49" charset="-122"/>
                <a:ea typeface="隶书" pitchFamily="49" charset="-122"/>
              </a:rPr>
              <a:t>字节</a:t>
            </a:r>
            <a:r>
              <a:rPr lang="en-US" altLang="zh-CN" sz="2400" dirty="0">
                <a:latin typeface="隶书" pitchFamily="49" charset="-122"/>
                <a:ea typeface="隶书" pitchFamily="49" charset="-122"/>
              </a:rPr>
              <a:t>ROM</a:t>
            </a:r>
            <a:r>
              <a:rPr lang="zh-CN" altLang="en-US" sz="2400" dirty="0">
                <a:latin typeface="隶书" pitchFamily="49" charset="-122"/>
                <a:ea typeface="隶书" pitchFamily="49" charset="-122"/>
              </a:rPr>
              <a:t>，分别选用</a:t>
            </a:r>
            <a:r>
              <a:rPr lang="en-US" altLang="zh-CN" sz="2400" dirty="0">
                <a:latin typeface="隶书" pitchFamily="49" charset="-122"/>
                <a:ea typeface="隶书" pitchFamily="49" charset="-122"/>
              </a:rPr>
              <a:t>1K*8</a:t>
            </a:r>
            <a:r>
              <a:rPr lang="zh-CN" altLang="en-US" sz="2400" dirty="0">
                <a:latin typeface="隶书" pitchFamily="49" charset="-122"/>
                <a:ea typeface="隶书" pitchFamily="49" charset="-122"/>
              </a:rPr>
              <a:t>位的存储器芯片。采用线性译码，即用</a:t>
            </a:r>
            <a:r>
              <a:rPr lang="en-US" altLang="zh-CN" sz="2400" dirty="0">
                <a:latin typeface="隶书" pitchFamily="49" charset="-122"/>
                <a:ea typeface="隶书" pitchFamily="49" charset="-122"/>
              </a:rPr>
              <a:t>A</a:t>
            </a:r>
            <a:r>
              <a:rPr lang="en-US" altLang="zh-CN" sz="2400" baseline="-25000" dirty="0">
                <a:latin typeface="隶书" pitchFamily="49" charset="-122"/>
                <a:ea typeface="隶书" pitchFamily="49" charset="-122"/>
              </a:rPr>
              <a:t>15</a:t>
            </a:r>
            <a:r>
              <a:rPr lang="zh-CN" altLang="en-US" sz="2400" dirty="0">
                <a:latin typeface="隶书" pitchFamily="49" charset="-122"/>
                <a:ea typeface="隶书" pitchFamily="49" charset="-122"/>
              </a:rPr>
              <a:t>做为片选线</a:t>
            </a:r>
            <a:r>
              <a:rPr lang="en-US" altLang="zh-CN" sz="2400" dirty="0">
                <a:latin typeface="隶书" pitchFamily="49" charset="-122"/>
                <a:ea typeface="隶书" pitchFamily="49" charset="-122"/>
              </a:rPr>
              <a:t>A</a:t>
            </a:r>
            <a:r>
              <a:rPr lang="en-US" altLang="zh-CN" sz="2400" baseline="-25000" dirty="0">
                <a:latin typeface="隶书" pitchFamily="49" charset="-122"/>
                <a:ea typeface="隶书" pitchFamily="49" charset="-122"/>
              </a:rPr>
              <a:t>15</a:t>
            </a:r>
            <a:r>
              <a:rPr lang="en-US" altLang="zh-CN" sz="2400" dirty="0">
                <a:latin typeface="隶书" pitchFamily="49" charset="-122"/>
                <a:ea typeface="隶书" pitchFamily="49" charset="-122"/>
              </a:rPr>
              <a:t>=O</a:t>
            </a:r>
            <a:r>
              <a:rPr lang="zh-CN" altLang="en-US" sz="2400" dirty="0">
                <a:latin typeface="隶书" pitchFamily="49" charset="-122"/>
                <a:ea typeface="隶书" pitchFamily="49" charset="-122"/>
              </a:rPr>
              <a:t>选中</a:t>
            </a:r>
            <a:r>
              <a:rPr lang="en-US" altLang="zh-CN" sz="2400" dirty="0">
                <a:latin typeface="隶书" pitchFamily="49" charset="-122"/>
                <a:ea typeface="隶书" pitchFamily="49" charset="-122"/>
              </a:rPr>
              <a:t>RAM</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A</a:t>
            </a:r>
            <a:r>
              <a:rPr lang="en-US" altLang="zh-CN" sz="2400" baseline="-25000" dirty="0">
                <a:latin typeface="隶书" pitchFamily="49" charset="-122"/>
                <a:ea typeface="隶书" pitchFamily="49" charset="-122"/>
              </a:rPr>
              <a:t>15</a:t>
            </a:r>
            <a:r>
              <a:rPr lang="en-US" altLang="zh-CN" sz="2400" dirty="0">
                <a:latin typeface="隶书" pitchFamily="49" charset="-122"/>
                <a:ea typeface="隶书" pitchFamily="49" charset="-122"/>
              </a:rPr>
              <a:t>=1</a:t>
            </a:r>
            <a:r>
              <a:rPr lang="zh-CN" altLang="en-US" sz="2400" dirty="0">
                <a:latin typeface="隶书" pitchFamily="49" charset="-122"/>
                <a:ea typeface="隶书" pitchFamily="49" charset="-122"/>
              </a:rPr>
              <a:t>通过非门选中</a:t>
            </a:r>
            <a:r>
              <a:rPr lang="en-US" altLang="zh-CN" sz="2400" dirty="0">
                <a:latin typeface="隶书" pitchFamily="49" charset="-122"/>
                <a:ea typeface="隶书" pitchFamily="49" charset="-122"/>
              </a:rPr>
              <a:t>ROM</a:t>
            </a:r>
            <a:r>
              <a:rPr lang="zh-CN" altLang="en-US" sz="2400" dirty="0">
                <a:latin typeface="隶书" pitchFamily="49" charset="-122"/>
                <a:ea typeface="隶书" pitchFamily="49" charset="-122"/>
              </a:rPr>
              <a:t>，将地址总线的低</a:t>
            </a:r>
            <a:r>
              <a:rPr lang="en-US" altLang="zh-CN" sz="2400" dirty="0">
                <a:latin typeface="隶书" pitchFamily="49" charset="-122"/>
                <a:ea typeface="隶书" pitchFamily="49" charset="-122"/>
              </a:rPr>
              <a:t>10</a:t>
            </a:r>
            <a:r>
              <a:rPr lang="zh-CN" altLang="en-US" sz="2400" dirty="0">
                <a:latin typeface="隶书" pitchFamily="49" charset="-122"/>
                <a:ea typeface="隶书" pitchFamily="49" charset="-122"/>
              </a:rPr>
              <a:t>位</a:t>
            </a:r>
            <a:r>
              <a:rPr lang="en-US" altLang="zh-CN" sz="2400" dirty="0">
                <a:latin typeface="隶书" pitchFamily="49" charset="-122"/>
                <a:ea typeface="隶书" pitchFamily="49" charset="-122"/>
              </a:rPr>
              <a:t>(A</a:t>
            </a:r>
            <a:r>
              <a:rPr lang="en-US" altLang="zh-CN" sz="2400" baseline="-25000" dirty="0">
                <a:latin typeface="隶书" pitchFamily="49" charset="-122"/>
                <a:ea typeface="隶书" pitchFamily="49" charset="-122"/>
              </a:rPr>
              <a:t>9</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A</a:t>
            </a:r>
            <a:r>
              <a:rPr lang="en-US" altLang="zh-CN" sz="2400" baseline="-25000" dirty="0">
                <a:latin typeface="隶书" pitchFamily="49" charset="-122"/>
                <a:ea typeface="隶书" pitchFamily="49" charset="-122"/>
              </a:rPr>
              <a:t>0</a:t>
            </a:r>
            <a:r>
              <a:rPr lang="en-US" altLang="zh-CN" sz="2400" dirty="0">
                <a:latin typeface="隶书" pitchFamily="49" charset="-122"/>
                <a:ea typeface="隶书" pitchFamily="49" charset="-122"/>
              </a:rPr>
              <a:t>)</a:t>
            </a:r>
            <a:r>
              <a:rPr lang="zh-CN" altLang="en-US" sz="2400" dirty="0">
                <a:latin typeface="隶书" pitchFamily="49" charset="-122"/>
                <a:ea typeface="隶书" pitchFamily="49" charset="-122"/>
              </a:rPr>
              <a:t>做为片内的寻址线，直接和存储器芯片的地址线相连。</a:t>
            </a:r>
          </a:p>
        </p:txBody>
      </p:sp>
      <p:pic>
        <p:nvPicPr>
          <p:cNvPr id="264195"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643438" y="3716338"/>
            <a:ext cx="4321175" cy="2881312"/>
          </a:xfrm>
          <a:prstGeom prst="rect">
            <a:avLst/>
          </a:prstGeom>
          <a:noFill/>
        </p:spPr>
      </p:pic>
      <p:graphicFrame>
        <p:nvGraphicFramePr>
          <p:cNvPr id="264213" name="Group 21"/>
          <p:cNvGraphicFramePr>
            <a:graphicFrameLocks noGrp="1"/>
          </p:cNvGraphicFramePr>
          <p:nvPr/>
        </p:nvGraphicFramePr>
        <p:xfrm>
          <a:off x="539750" y="4292600"/>
          <a:ext cx="3960813" cy="1402080"/>
        </p:xfrm>
        <a:graphic>
          <a:graphicData uri="http://schemas.openxmlformats.org/drawingml/2006/table">
            <a:tbl>
              <a:tblPr/>
              <a:tblGrid>
                <a:gridCol w="1728788">
                  <a:extLst>
                    <a:ext uri="{9D8B030D-6E8A-4147-A177-3AD203B41FA5}">
                      <a16:colId xmlns:a16="http://schemas.microsoft.com/office/drawing/2014/main" val="20000"/>
                    </a:ext>
                  </a:extLst>
                </a:gridCol>
                <a:gridCol w="2232025">
                  <a:extLst>
                    <a:ext uri="{9D8B030D-6E8A-4147-A177-3AD203B41FA5}">
                      <a16:colId xmlns:a16="http://schemas.microsoft.com/office/drawing/2014/main" val="20001"/>
                    </a:ext>
                  </a:extLst>
                </a:gridCol>
              </a:tblGrid>
              <a:tr h="431800">
                <a:tc>
                  <a:txBody>
                    <a:bodyPr/>
                    <a:lstStyle/>
                    <a:p>
                      <a:pPr marL="0" marR="0" lvl="0" indent="0" algn="l" defTabSz="914400" rtl="0" eaLnBrk="1" fontAlgn="base" latinLnBrk="0" hangingPunct="1">
                        <a:lnSpc>
                          <a:spcPct val="100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RAM</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地址范围</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Tx/>
                        <a:buFontTx/>
                        <a:buNone/>
                        <a:tabLst/>
                      </a:pPr>
                      <a:r>
                        <a:rPr kumimoji="0" lang="en-US" altLang="zh-CN" sz="2000" b="1" i="0" u="none" strike="noStrike" cap="none" normalizeH="0" baseline="0" smtClean="0">
                          <a:ln>
                            <a:noFill/>
                          </a:ln>
                          <a:solidFill>
                            <a:srgbClr val="0000FF"/>
                          </a:solidFill>
                          <a:effectLst/>
                          <a:latin typeface="隶书" pitchFamily="49" charset="-122"/>
                          <a:ea typeface="隶书" pitchFamily="49" charset="-122"/>
                        </a:rPr>
                        <a:t>0</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XXXXX0000000000</a:t>
                      </a:r>
                    </a:p>
                    <a:p>
                      <a:pPr marL="0" marR="0" lvl="0" indent="0" algn="l" defTabSz="914400" rtl="0" eaLnBrk="1" fontAlgn="base" latinLnBrk="0" hangingPunct="1">
                        <a:lnSpc>
                          <a:spcPct val="100000"/>
                        </a:lnSpc>
                        <a:spcBef>
                          <a:spcPct val="0"/>
                        </a:spcBef>
                        <a:spcAft>
                          <a:spcPct val="0"/>
                        </a:spcAft>
                        <a:buClr>
                          <a:schemeClr val="tx2"/>
                        </a:buClr>
                        <a:buSzTx/>
                        <a:buFontTx/>
                        <a:buNone/>
                        <a:tabLst/>
                      </a:pPr>
                      <a:r>
                        <a:rPr kumimoji="0" lang="en-US" altLang="zh-CN" sz="2000" b="1" i="0" u="none" strike="noStrike" cap="none" normalizeH="0" baseline="0" smtClean="0">
                          <a:ln>
                            <a:noFill/>
                          </a:ln>
                          <a:solidFill>
                            <a:srgbClr val="0000FF"/>
                          </a:solidFill>
                          <a:effectLst/>
                          <a:latin typeface="隶书" pitchFamily="49" charset="-122"/>
                          <a:ea typeface="隶书" pitchFamily="49" charset="-122"/>
                        </a:rPr>
                        <a:t>0</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XXXXX1111111111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4675">
                <a:tc>
                  <a:txBody>
                    <a:bodyPr/>
                    <a:lstStyle/>
                    <a:p>
                      <a:pPr marL="0" marR="0" lvl="0" indent="0" algn="l" defTabSz="914400" rtl="0" eaLnBrk="1" fontAlgn="base" latinLnBrk="0" hangingPunct="1">
                        <a:lnSpc>
                          <a:spcPct val="100000"/>
                        </a:lnSpc>
                        <a:spcBef>
                          <a:spcPct val="0"/>
                        </a:spcBef>
                        <a:spcAft>
                          <a:spcPct val="0"/>
                        </a:spcAft>
                        <a:buClr>
                          <a:schemeClr val="tx2"/>
                        </a:buClr>
                        <a:buSzTx/>
                        <a:buFontTx/>
                        <a:buNone/>
                        <a:tabLst/>
                      </a:pP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ROM</a:t>
                      </a:r>
                      <a:r>
                        <a:rPr kumimoji="0" lang="zh-CN" altLang="en-US" sz="2000" b="0" i="0" u="none" strike="noStrike" cap="none" normalizeH="0" baseline="0" smtClean="0">
                          <a:ln>
                            <a:noFill/>
                          </a:ln>
                          <a:solidFill>
                            <a:schemeClr val="tx1"/>
                          </a:solidFill>
                          <a:effectLst/>
                          <a:latin typeface="隶书" pitchFamily="49" charset="-122"/>
                          <a:ea typeface="隶书" pitchFamily="49" charset="-122"/>
                        </a:rPr>
                        <a:t>地址范围</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Tx/>
                        <a:buFontTx/>
                        <a:buNone/>
                        <a:tabLst/>
                      </a:pPr>
                      <a:r>
                        <a:rPr kumimoji="0" lang="en-US" altLang="zh-CN" sz="2000" b="1" i="0" u="none" strike="noStrike" cap="none" normalizeH="0" baseline="0" smtClean="0">
                          <a:ln>
                            <a:noFill/>
                          </a:ln>
                          <a:solidFill>
                            <a:srgbClr val="0000FF"/>
                          </a:solidFill>
                          <a:effectLst/>
                          <a:latin typeface="隶书" pitchFamily="49" charset="-122"/>
                          <a:ea typeface="隶书" pitchFamily="49" charset="-122"/>
                        </a:rPr>
                        <a:t>1</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XXXXX0000000000</a:t>
                      </a:r>
                    </a:p>
                    <a:p>
                      <a:pPr marL="0" marR="0" lvl="0" indent="0" algn="l" defTabSz="914400" rtl="0" eaLnBrk="1" fontAlgn="base" latinLnBrk="0" hangingPunct="1">
                        <a:lnSpc>
                          <a:spcPct val="100000"/>
                        </a:lnSpc>
                        <a:spcBef>
                          <a:spcPct val="0"/>
                        </a:spcBef>
                        <a:spcAft>
                          <a:spcPct val="0"/>
                        </a:spcAft>
                        <a:buClr>
                          <a:schemeClr val="tx2"/>
                        </a:buClr>
                        <a:buSzTx/>
                        <a:buFontTx/>
                        <a:buNone/>
                        <a:tabLst/>
                      </a:pPr>
                      <a:r>
                        <a:rPr kumimoji="0" lang="en-US" altLang="zh-CN" sz="2000" b="1" i="0" u="none" strike="noStrike" cap="none" normalizeH="0" baseline="0" smtClean="0">
                          <a:ln>
                            <a:noFill/>
                          </a:ln>
                          <a:solidFill>
                            <a:srgbClr val="0000FF"/>
                          </a:solidFill>
                          <a:effectLst/>
                          <a:latin typeface="隶书" pitchFamily="49" charset="-122"/>
                          <a:ea typeface="隶书" pitchFamily="49" charset="-122"/>
                        </a:rPr>
                        <a:t>1</a:t>
                      </a:r>
                      <a:r>
                        <a:rPr kumimoji="0" lang="en-US" altLang="zh-CN" sz="2000" b="0" i="0" u="none" strike="noStrike" cap="none" normalizeH="0" baseline="0" smtClean="0">
                          <a:ln>
                            <a:noFill/>
                          </a:ln>
                          <a:solidFill>
                            <a:schemeClr val="tx1"/>
                          </a:solidFill>
                          <a:effectLst/>
                          <a:latin typeface="隶书" pitchFamily="49" charset="-122"/>
                          <a:ea typeface="隶书" pitchFamily="49" charset="-122"/>
                        </a:rPr>
                        <a:t>XXXXX1111111111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spd="slow">
    <p:randomBa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ChangeArrowheads="1"/>
          </p:cNvSpPr>
          <p:nvPr/>
        </p:nvSpPr>
        <p:spPr bwMode="auto">
          <a:xfrm>
            <a:off x="468313" y="188913"/>
            <a:ext cx="8064500" cy="4824412"/>
          </a:xfrm>
          <a:prstGeom prst="rect">
            <a:avLst/>
          </a:prstGeom>
          <a:noFill/>
          <a:ln w="9525">
            <a:noFill/>
            <a:miter lim="800000"/>
            <a:headEnd/>
            <a:tailEnd/>
          </a:ln>
          <a:effectLst/>
        </p:spPr>
        <p:txBody>
          <a:bodyPr lIns="92075" tIns="46038" rIns="92075" bIns="46038"/>
          <a:lstStyle/>
          <a:p>
            <a:pPr marL="457200" indent="-457200">
              <a:lnSpc>
                <a:spcPct val="85000"/>
              </a:lnSpc>
              <a:buFont typeface="Wingdings" panose="05000000000000000000" pitchFamily="2" charset="2"/>
              <a:buChar char="Ø"/>
            </a:pPr>
            <a:r>
              <a:rPr lang="zh-CN" altLang="en-US" sz="3200" dirty="0" smtClean="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存储器</a:t>
            </a:r>
            <a:r>
              <a:rPr lang="zh-CN" altLang="en-US" sz="320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与</a:t>
            </a:r>
            <a:r>
              <a:rPr lang="en-US" altLang="zh-CN" sz="320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CPU</a:t>
            </a:r>
            <a:r>
              <a:rPr lang="zh-CN" altLang="en-US" sz="320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的信号连接</a:t>
            </a:r>
            <a:r>
              <a:rPr lang="zh-CN" altLang="en-US" sz="3200" dirty="0">
                <a:solidFill>
                  <a:schemeClr val="tx2"/>
                </a:solidFill>
                <a:effectLst>
                  <a:outerShdw blurRad="38100" dist="38100" dir="2700000" algn="tl">
                    <a:srgbClr val="C0C0C0"/>
                  </a:outerShdw>
                </a:effectLst>
                <a:latin typeface="宋体" pitchFamily="2" charset="-122"/>
              </a:rPr>
              <a:t/>
            </a:r>
            <a:br>
              <a:rPr lang="zh-CN" altLang="en-US" sz="3200" dirty="0">
                <a:solidFill>
                  <a:schemeClr val="tx2"/>
                </a:solidFill>
                <a:effectLst>
                  <a:outerShdw blurRad="38100" dist="38100" dir="2700000" algn="tl">
                    <a:srgbClr val="C0C0C0"/>
                  </a:outerShdw>
                </a:effectLst>
                <a:latin typeface="宋体" pitchFamily="2" charset="-122"/>
              </a:rPr>
            </a:br>
            <a:r>
              <a:rPr lang="zh-CN" altLang="en-US" sz="1600" dirty="0">
                <a:solidFill>
                  <a:schemeClr val="tx2"/>
                </a:solidFill>
                <a:effectLst>
                  <a:outerShdw blurRad="38100" dist="38100" dir="2700000" algn="tl">
                    <a:srgbClr val="C0C0C0"/>
                  </a:outerShdw>
                </a:effectLst>
                <a:latin typeface="隶书" pitchFamily="49" charset="-122"/>
                <a:ea typeface="隶书" pitchFamily="49" charset="-122"/>
              </a:rPr>
              <a:t/>
            </a:r>
            <a:br>
              <a:rPr lang="zh-CN" altLang="en-US" sz="1600" dirty="0">
                <a:solidFill>
                  <a:schemeClr val="tx2"/>
                </a:solidFill>
                <a:effectLst>
                  <a:outerShdw blurRad="38100" dist="38100" dir="2700000" algn="tl">
                    <a:srgbClr val="C0C0C0"/>
                  </a:outerShdw>
                </a:effectLst>
                <a:latin typeface="隶书" pitchFamily="49" charset="-122"/>
                <a:ea typeface="隶书" pitchFamily="49" charset="-122"/>
              </a:rPr>
            </a:br>
            <a:r>
              <a:rPr lang="zh-CN" altLang="en-US" sz="2400" dirty="0">
                <a:solidFill>
                  <a:schemeClr val="tx2"/>
                </a:solidFill>
                <a:effectLst>
                  <a:outerShdw blurRad="38100" dist="38100" dir="2700000" algn="tl">
                    <a:srgbClr val="C0C0C0"/>
                  </a:outerShdw>
                </a:effectLst>
                <a:latin typeface="隶书" pitchFamily="49" charset="-122"/>
                <a:ea typeface="隶书" pitchFamily="49" charset="-122"/>
              </a:rPr>
              <a:t>    </a:t>
            </a:r>
            <a:r>
              <a:rPr lang="zh-CN" altLang="en-US" sz="2400" dirty="0">
                <a:solidFill>
                  <a:schemeClr val="tx2"/>
                </a:solidFill>
                <a:latin typeface="隶书" pitchFamily="49" charset="-122"/>
                <a:ea typeface="隶书" pitchFamily="49" charset="-122"/>
              </a:rPr>
              <a:t>存储器与</a:t>
            </a:r>
            <a:r>
              <a:rPr lang="en-US" altLang="zh-CN" sz="2400" dirty="0">
                <a:solidFill>
                  <a:schemeClr val="tx2"/>
                </a:solidFill>
                <a:latin typeface="隶书" pitchFamily="49" charset="-122"/>
                <a:ea typeface="隶书" pitchFamily="49" charset="-122"/>
              </a:rPr>
              <a:t>CPU</a:t>
            </a:r>
            <a:r>
              <a:rPr lang="zh-CN" altLang="en-US" sz="2400" dirty="0">
                <a:solidFill>
                  <a:schemeClr val="tx2"/>
                </a:solidFill>
                <a:latin typeface="隶书" pitchFamily="49" charset="-122"/>
                <a:ea typeface="隶书" pitchFamily="49" charset="-122"/>
              </a:rPr>
              <a:t>的信号连接主要有</a:t>
            </a:r>
            <a:r>
              <a:rPr lang="en-US" altLang="zh-CN" sz="2400" dirty="0">
                <a:solidFill>
                  <a:schemeClr val="tx2"/>
                </a:solidFill>
                <a:latin typeface="隶书" pitchFamily="49" charset="-122"/>
                <a:ea typeface="隶书" pitchFamily="49" charset="-122"/>
              </a:rPr>
              <a:t>3</a:t>
            </a:r>
            <a:r>
              <a:rPr lang="zh-CN" altLang="en-US" sz="2400" dirty="0">
                <a:solidFill>
                  <a:schemeClr val="tx2"/>
                </a:solidFill>
                <a:latin typeface="隶书" pitchFamily="49" charset="-122"/>
                <a:ea typeface="隶书" pitchFamily="49" charset="-122"/>
              </a:rPr>
              <a:t>种：</a:t>
            </a:r>
            <a:br>
              <a:rPr lang="zh-CN" altLang="en-US" sz="2400" dirty="0">
                <a:solidFill>
                  <a:schemeClr val="tx2"/>
                </a:solidFill>
                <a:latin typeface="隶书" pitchFamily="49" charset="-122"/>
                <a:ea typeface="隶书" pitchFamily="49" charset="-122"/>
              </a:rPr>
            </a:br>
            <a:r>
              <a:rPr lang="zh-CN" altLang="en-US" sz="2400" dirty="0">
                <a:solidFill>
                  <a:schemeClr val="tx2"/>
                </a:solidFill>
                <a:latin typeface="隶书" pitchFamily="49" charset="-122"/>
                <a:ea typeface="隶书" pitchFamily="49" charset="-122"/>
              </a:rPr>
              <a:t>    </a:t>
            </a:r>
            <a:r>
              <a:rPr lang="zh-CN" altLang="en-US" sz="2400" dirty="0">
                <a:solidFill>
                  <a:srgbClr val="0000FF"/>
                </a:solidFill>
                <a:latin typeface="隶书" pitchFamily="49" charset="-122"/>
                <a:ea typeface="隶书" pitchFamily="49" charset="-122"/>
              </a:rPr>
              <a:t>地址线连接</a:t>
            </a:r>
            <a:br>
              <a:rPr lang="zh-CN" altLang="en-US" sz="2400" dirty="0">
                <a:solidFill>
                  <a:srgbClr val="0000FF"/>
                </a:solidFill>
                <a:latin typeface="隶书" pitchFamily="49" charset="-122"/>
                <a:ea typeface="隶书" pitchFamily="49" charset="-122"/>
              </a:rPr>
            </a:br>
            <a:r>
              <a:rPr lang="zh-CN" altLang="en-US" sz="2400" dirty="0">
                <a:solidFill>
                  <a:srgbClr val="0000FF"/>
                </a:solidFill>
                <a:latin typeface="隶书" pitchFamily="49" charset="-122"/>
                <a:ea typeface="隶书" pitchFamily="49" charset="-122"/>
              </a:rPr>
              <a:t>    数据线连接</a:t>
            </a:r>
            <a:br>
              <a:rPr lang="zh-CN" altLang="en-US" sz="2400" dirty="0">
                <a:solidFill>
                  <a:srgbClr val="0000FF"/>
                </a:solidFill>
                <a:latin typeface="隶书" pitchFamily="49" charset="-122"/>
                <a:ea typeface="隶书" pitchFamily="49" charset="-122"/>
              </a:rPr>
            </a:br>
            <a:r>
              <a:rPr lang="zh-CN" altLang="en-US" sz="2400" dirty="0">
                <a:solidFill>
                  <a:srgbClr val="0000FF"/>
                </a:solidFill>
                <a:latin typeface="隶书" pitchFamily="49" charset="-122"/>
                <a:ea typeface="隶书" pitchFamily="49" charset="-122"/>
              </a:rPr>
              <a:t>    控制性连接</a:t>
            </a:r>
            <a:br>
              <a:rPr lang="zh-CN" altLang="en-US" sz="2400" dirty="0">
                <a:solidFill>
                  <a:srgbClr val="0000FF"/>
                </a:solidFill>
                <a:latin typeface="隶书" pitchFamily="49" charset="-122"/>
                <a:ea typeface="隶书" pitchFamily="49" charset="-122"/>
              </a:rPr>
            </a:br>
            <a:r>
              <a:rPr lang="zh-CN" altLang="en-US" sz="2400" dirty="0">
                <a:solidFill>
                  <a:srgbClr val="0000FF"/>
                </a:solidFill>
                <a:latin typeface="隶书" pitchFamily="49" charset="-122"/>
                <a:ea typeface="隶书" pitchFamily="49" charset="-122"/>
              </a:rPr>
              <a:t/>
            </a:r>
            <a:br>
              <a:rPr lang="zh-CN" altLang="en-US" sz="2400" dirty="0">
                <a:solidFill>
                  <a:srgbClr val="0000FF"/>
                </a:solidFill>
                <a:latin typeface="隶书" pitchFamily="49" charset="-122"/>
                <a:ea typeface="隶书" pitchFamily="49" charset="-122"/>
              </a:rPr>
            </a:br>
            <a:r>
              <a:rPr lang="zh-CN" altLang="en-US" sz="2400" b="1" dirty="0">
                <a:solidFill>
                  <a:srgbClr val="0000FF"/>
                </a:solidFill>
                <a:effectLst>
                  <a:outerShdw blurRad="38100" dist="38100" dir="2700000" algn="tl">
                    <a:srgbClr val="C0C0C0"/>
                  </a:outerShdw>
                </a:effectLst>
                <a:latin typeface="隶书" pitchFamily="49" charset="-122"/>
                <a:ea typeface="隶书" pitchFamily="49" charset="-122"/>
              </a:rPr>
              <a:t>地址线连接</a:t>
            </a:r>
            <a:br>
              <a:rPr lang="zh-CN" altLang="en-US" sz="2400" b="1" dirty="0">
                <a:solidFill>
                  <a:srgbClr val="0000FF"/>
                </a:solidFill>
                <a:effectLst>
                  <a:outerShdw blurRad="38100" dist="38100" dir="2700000" algn="tl">
                    <a:srgbClr val="C0C0C0"/>
                  </a:outerShdw>
                </a:effectLst>
                <a:latin typeface="隶书" pitchFamily="49" charset="-122"/>
                <a:ea typeface="隶书" pitchFamily="49" charset="-122"/>
              </a:rPr>
            </a:br>
            <a:r>
              <a:rPr lang="zh-CN" altLang="en-US" sz="2400" b="1" dirty="0">
                <a:solidFill>
                  <a:srgbClr val="0000FF"/>
                </a:solidFill>
                <a:effectLst>
                  <a:outerShdw blurRad="38100" dist="38100" dir="2700000" algn="tl">
                    <a:srgbClr val="C0C0C0"/>
                  </a:outerShdw>
                </a:effectLst>
                <a:latin typeface="隶书" pitchFamily="49" charset="-122"/>
                <a:ea typeface="隶书" pitchFamily="49" charset="-122"/>
              </a:rPr>
              <a:t>    </a:t>
            </a:r>
            <a:r>
              <a:rPr lang="zh-CN" altLang="en-US" sz="2400" dirty="0">
                <a:latin typeface="隶书" pitchFamily="49" charset="-122"/>
                <a:ea typeface="隶书" pitchFamily="49" charset="-122"/>
              </a:rPr>
              <a:t>一般地址线分两部分：</a:t>
            </a:r>
            <a:br>
              <a:rPr lang="zh-CN" altLang="en-US" sz="2400" dirty="0">
                <a:latin typeface="隶书" pitchFamily="49" charset="-122"/>
                <a:ea typeface="隶书" pitchFamily="49" charset="-122"/>
              </a:rPr>
            </a:br>
            <a:r>
              <a:rPr lang="zh-CN" altLang="en-US" sz="2400" dirty="0">
                <a:solidFill>
                  <a:srgbClr val="0000FF"/>
                </a:solidFill>
                <a:latin typeface="隶书" pitchFamily="49" charset="-122"/>
                <a:ea typeface="隶书" pitchFamily="49" charset="-122"/>
              </a:rPr>
              <a:t>片内地址</a:t>
            </a:r>
            <a:r>
              <a:rPr lang="zh-CN" altLang="en-US" sz="2400" dirty="0">
                <a:latin typeface="隶书" pitchFamily="49" charset="-122"/>
                <a:ea typeface="隶书" pitchFamily="49" charset="-122"/>
              </a:rPr>
              <a:t>：用于选择出该芯片中的具体哪个单元，这部分地址能直接接到芯片的地址线上。</a:t>
            </a:r>
            <a:br>
              <a:rPr lang="zh-CN" altLang="en-US" sz="2400" dirty="0">
                <a:latin typeface="隶书" pitchFamily="49" charset="-122"/>
                <a:ea typeface="隶书" pitchFamily="49" charset="-122"/>
              </a:rPr>
            </a:br>
            <a:r>
              <a:rPr lang="zh-CN" altLang="en-US" sz="2400" dirty="0">
                <a:solidFill>
                  <a:srgbClr val="0000FF"/>
                </a:solidFill>
                <a:latin typeface="隶书" pitchFamily="49" charset="-122"/>
                <a:ea typeface="隶书" pitchFamily="49" charset="-122"/>
              </a:rPr>
              <a:t>片选地址</a:t>
            </a:r>
            <a:r>
              <a:rPr lang="zh-CN" altLang="en-US" sz="2400" dirty="0">
                <a:latin typeface="隶书" pitchFamily="49" charset="-122"/>
                <a:ea typeface="隶书" pitchFamily="49" charset="-122"/>
              </a:rPr>
              <a:t>：用于选择出该存储单元所在的存储器芯片，这些地址由地址译码电路译码后接到芯片的片选线。</a:t>
            </a:r>
          </a:p>
        </p:txBody>
      </p:sp>
    </p:spTree>
  </p:cSld>
  <p:clrMapOvr>
    <a:masterClrMapping/>
  </p:clrMapOvr>
  <p:transition spd="slow">
    <p:randomBar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ChangeArrowheads="1"/>
          </p:cNvSpPr>
          <p:nvPr/>
        </p:nvSpPr>
        <p:spPr bwMode="auto">
          <a:xfrm>
            <a:off x="468313" y="188913"/>
            <a:ext cx="8064500" cy="1727200"/>
          </a:xfrm>
          <a:prstGeom prst="rect">
            <a:avLst/>
          </a:prstGeom>
          <a:noFill/>
          <a:ln w="9525">
            <a:noFill/>
            <a:miter lim="800000"/>
            <a:headEnd/>
            <a:tailEnd/>
          </a:ln>
          <a:effectLst/>
        </p:spPr>
        <p:txBody>
          <a:bodyPr lIns="92075" tIns="46038" rIns="92075" bIns="46038"/>
          <a:lstStyle/>
          <a:p>
            <a:pPr>
              <a:lnSpc>
                <a:spcPct val="85000"/>
              </a:lnSpc>
            </a:pPr>
            <a:r>
              <a:rPr lang="zh-CN" altLang="en-US" sz="2400" b="1">
                <a:solidFill>
                  <a:srgbClr val="0000FF"/>
                </a:solidFill>
                <a:effectLst>
                  <a:outerShdw blurRad="38100" dist="38100" dir="2700000" algn="tl">
                    <a:srgbClr val="C0C0C0"/>
                  </a:outerShdw>
                </a:effectLst>
                <a:latin typeface="隶书" pitchFamily="49" charset="-122"/>
                <a:ea typeface="隶书" pitchFamily="49" charset="-122"/>
              </a:rPr>
              <a:t>数据线连接</a:t>
            </a:r>
            <a:br>
              <a:rPr lang="zh-CN" altLang="en-US" sz="2400" b="1">
                <a:solidFill>
                  <a:srgbClr val="0000FF"/>
                </a:solidFill>
                <a:effectLst>
                  <a:outerShdw blurRad="38100" dist="38100" dir="2700000" algn="tl">
                    <a:srgbClr val="C0C0C0"/>
                  </a:outerShdw>
                </a:effectLst>
                <a:latin typeface="隶书" pitchFamily="49" charset="-122"/>
                <a:ea typeface="隶书" pitchFamily="49" charset="-122"/>
              </a:rPr>
            </a:br>
            <a:r>
              <a:rPr lang="zh-CN" altLang="en-US" sz="2400" b="1">
                <a:solidFill>
                  <a:srgbClr val="0000FF"/>
                </a:solidFill>
                <a:effectLst>
                  <a:outerShdw blurRad="38100" dist="38100" dir="2700000" algn="tl">
                    <a:srgbClr val="C0C0C0"/>
                  </a:outerShdw>
                </a:effectLst>
                <a:latin typeface="隶书" pitchFamily="49" charset="-122"/>
                <a:ea typeface="隶书" pitchFamily="49" charset="-122"/>
              </a:rPr>
              <a:t>    </a:t>
            </a:r>
            <a:r>
              <a:rPr lang="zh-CN" altLang="en-US" sz="2400">
                <a:latin typeface="隶书" pitchFamily="49" charset="-122"/>
                <a:ea typeface="隶书" pitchFamily="49" charset="-122"/>
              </a:rPr>
              <a:t>分两种情况：</a:t>
            </a:r>
            <a:br>
              <a:rPr lang="zh-CN" altLang="en-US" sz="2400">
                <a:latin typeface="隶书" pitchFamily="49" charset="-122"/>
                <a:ea typeface="隶书" pitchFamily="49" charset="-122"/>
              </a:rPr>
            </a:br>
            <a:r>
              <a:rPr lang="zh-CN" altLang="en-US" sz="2400">
                <a:latin typeface="隶书" pitchFamily="49" charset="-122"/>
                <a:ea typeface="隶书" pitchFamily="49" charset="-122"/>
              </a:rPr>
              <a:t>    存储芯片的数据线是双向三态的，可直接与</a:t>
            </a:r>
            <a:r>
              <a:rPr lang="en-US" altLang="zh-CN" sz="2400">
                <a:latin typeface="隶书" pitchFamily="49" charset="-122"/>
                <a:ea typeface="隶书" pitchFamily="49" charset="-122"/>
              </a:rPr>
              <a:t>CPU</a:t>
            </a:r>
            <a:r>
              <a:rPr lang="zh-CN" altLang="en-US" sz="2400">
                <a:latin typeface="隶书" pitchFamily="49" charset="-122"/>
                <a:ea typeface="隶书" pitchFamily="49" charset="-122"/>
              </a:rPr>
              <a:t>的</a:t>
            </a:r>
            <a:r>
              <a:rPr lang="en-US" altLang="zh-CN" sz="2400">
                <a:latin typeface="隶书" pitchFamily="49" charset="-122"/>
                <a:ea typeface="隶书" pitchFamily="49" charset="-122"/>
              </a:rPr>
              <a:t>DB</a:t>
            </a:r>
            <a:r>
              <a:rPr lang="zh-CN" altLang="en-US" sz="2400">
                <a:latin typeface="隶书" pitchFamily="49" charset="-122"/>
                <a:ea typeface="隶书" pitchFamily="49" charset="-122"/>
              </a:rPr>
              <a:t>连接；存储芯片的数据线的输入线与输出线分开的，则需要外加三态门，才能与</a:t>
            </a:r>
            <a:r>
              <a:rPr lang="en-US" altLang="zh-CN" sz="2400">
                <a:latin typeface="隶书" pitchFamily="49" charset="-122"/>
                <a:ea typeface="隶书" pitchFamily="49" charset="-122"/>
              </a:rPr>
              <a:t>CPU</a:t>
            </a:r>
            <a:r>
              <a:rPr lang="zh-CN" altLang="en-US" sz="2400">
                <a:latin typeface="隶书" pitchFamily="49" charset="-122"/>
                <a:ea typeface="隶书" pitchFamily="49" charset="-122"/>
              </a:rPr>
              <a:t>连接。</a:t>
            </a:r>
          </a:p>
        </p:txBody>
      </p:sp>
      <p:pic>
        <p:nvPicPr>
          <p:cNvPr id="262147"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763713" y="2133600"/>
            <a:ext cx="5168900" cy="3422650"/>
          </a:xfrm>
          <a:prstGeom prst="rect">
            <a:avLst/>
          </a:prstGeom>
          <a:noFill/>
        </p:spPr>
      </p:pic>
    </p:spTree>
  </p:cSld>
  <p:clrMapOvr>
    <a:masterClrMapping/>
  </p:clrMapOvr>
  <p:transition spd="slow">
    <p:randomBar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ChangeArrowheads="1"/>
          </p:cNvSpPr>
          <p:nvPr/>
        </p:nvSpPr>
        <p:spPr bwMode="auto">
          <a:xfrm>
            <a:off x="539750" y="333375"/>
            <a:ext cx="7920038" cy="1701800"/>
          </a:xfrm>
          <a:prstGeom prst="rect">
            <a:avLst/>
          </a:prstGeom>
          <a:noFill/>
          <a:ln w="9525">
            <a:noFill/>
            <a:miter lim="800000"/>
            <a:headEnd/>
            <a:tailEnd/>
          </a:ln>
          <a:effectLst/>
        </p:spPr>
        <p:txBody>
          <a:bodyPr>
            <a:spAutoFit/>
          </a:bodyPr>
          <a:lstStyle/>
          <a:p>
            <a:r>
              <a:rPr lang="zh-CN" altLang="en-US" sz="2400" b="1">
                <a:solidFill>
                  <a:srgbClr val="0000FF"/>
                </a:solidFill>
                <a:effectLst>
                  <a:outerShdw blurRad="38100" dist="38100" dir="2700000" algn="tl">
                    <a:srgbClr val="C0C0C0"/>
                  </a:outerShdw>
                </a:effectLst>
                <a:latin typeface="隶书" pitchFamily="49" charset="-122"/>
                <a:ea typeface="隶书" pitchFamily="49" charset="-122"/>
              </a:rPr>
              <a:t>控制线连接</a:t>
            </a:r>
            <a:endParaRPr lang="zh-CN" altLang="en-US"/>
          </a:p>
          <a:p>
            <a:pPr>
              <a:lnSpc>
                <a:spcPct val="85000"/>
              </a:lnSpc>
            </a:pPr>
            <a:r>
              <a:rPr lang="zh-CN" altLang="en-US" sz="2400">
                <a:latin typeface="隶书" pitchFamily="49" charset="-122"/>
                <a:ea typeface="隶书" pitchFamily="49" charset="-122"/>
              </a:rPr>
              <a:t>    </a:t>
            </a:r>
            <a:r>
              <a:rPr lang="en-US" altLang="zh-CN" sz="2400">
                <a:latin typeface="隶书" pitchFamily="49" charset="-122"/>
                <a:ea typeface="隶书" pitchFamily="49" charset="-122"/>
              </a:rPr>
              <a:t>CPU</a:t>
            </a:r>
            <a:r>
              <a:rPr lang="zh-CN" altLang="en-US" sz="2400">
                <a:latin typeface="隶书" pitchFamily="49" charset="-122"/>
                <a:ea typeface="隶书" pitchFamily="49" charset="-122"/>
              </a:rPr>
              <a:t>对存储器进行读写操作，首先要由地址总线给出地址，然后需要发出相应的读</a:t>
            </a:r>
            <a:r>
              <a:rPr lang="en-US" altLang="zh-CN" sz="2400">
                <a:latin typeface="隶书" pitchFamily="49" charset="-122"/>
                <a:ea typeface="隶书" pitchFamily="49" charset="-122"/>
              </a:rPr>
              <a:t>/</a:t>
            </a:r>
            <a:r>
              <a:rPr lang="zh-CN" altLang="en-US" sz="2400">
                <a:latin typeface="隶书" pitchFamily="49" charset="-122"/>
                <a:ea typeface="隶书" pitchFamily="49" charset="-122"/>
              </a:rPr>
              <a:t>写控制信号，然后才能在数据总线上进行数据交换。控制信号一般包括有：读信号，写信号。</a:t>
            </a:r>
          </a:p>
        </p:txBody>
      </p:sp>
      <p:pic>
        <p:nvPicPr>
          <p:cNvPr id="261123"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843213" y="2492375"/>
            <a:ext cx="4537075" cy="1395413"/>
          </a:xfrm>
          <a:prstGeom prst="rect">
            <a:avLst/>
          </a:prstGeom>
          <a:noFill/>
        </p:spPr>
      </p:pic>
      <p:pic>
        <p:nvPicPr>
          <p:cNvPr id="261124"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987675" y="4343400"/>
            <a:ext cx="4824413" cy="1390650"/>
          </a:xfrm>
          <a:prstGeom prst="rect">
            <a:avLst/>
          </a:prstGeom>
          <a:noFill/>
        </p:spPr>
      </p:pic>
      <p:sp>
        <p:nvSpPr>
          <p:cNvPr id="261125" name="Text Box 5"/>
          <p:cNvSpPr txBox="1">
            <a:spLocks noChangeArrowheads="1"/>
          </p:cNvSpPr>
          <p:nvPr/>
        </p:nvSpPr>
        <p:spPr bwMode="auto">
          <a:xfrm>
            <a:off x="1384300" y="2636838"/>
            <a:ext cx="1106488" cy="457200"/>
          </a:xfrm>
          <a:prstGeom prst="rect">
            <a:avLst/>
          </a:prstGeom>
          <a:noFill/>
          <a:ln w="9525">
            <a:noFill/>
            <a:miter lim="800000"/>
            <a:headEnd/>
            <a:tailEnd/>
          </a:ln>
          <a:effectLst/>
        </p:spPr>
        <p:txBody>
          <a:bodyPr wrap="none">
            <a:spAutoFit/>
          </a:bodyPr>
          <a:lstStyle/>
          <a:p>
            <a:r>
              <a:rPr lang="en-US" altLang="zh-CN" sz="2400" b="1">
                <a:latin typeface="隶书" pitchFamily="49" charset="-122"/>
                <a:ea typeface="隶书" pitchFamily="49" charset="-122"/>
              </a:rPr>
              <a:t>8088</a:t>
            </a:r>
            <a:r>
              <a:rPr lang="zh-CN" altLang="en-US" sz="2400" b="1">
                <a:latin typeface="隶书" pitchFamily="49" charset="-122"/>
                <a:ea typeface="隶书" pitchFamily="49" charset="-122"/>
              </a:rPr>
              <a:t>：</a:t>
            </a:r>
          </a:p>
        </p:txBody>
      </p:sp>
      <p:sp>
        <p:nvSpPr>
          <p:cNvPr id="261126" name="Text Box 6"/>
          <p:cNvSpPr txBox="1">
            <a:spLocks noChangeArrowheads="1"/>
          </p:cNvSpPr>
          <p:nvPr/>
        </p:nvSpPr>
        <p:spPr bwMode="auto">
          <a:xfrm>
            <a:off x="1403350" y="4556125"/>
            <a:ext cx="1106488" cy="457200"/>
          </a:xfrm>
          <a:prstGeom prst="rect">
            <a:avLst/>
          </a:prstGeom>
          <a:noFill/>
          <a:ln w="9525">
            <a:noFill/>
            <a:miter lim="800000"/>
            <a:headEnd/>
            <a:tailEnd/>
          </a:ln>
          <a:effectLst/>
        </p:spPr>
        <p:txBody>
          <a:bodyPr wrap="none">
            <a:spAutoFit/>
          </a:bodyPr>
          <a:lstStyle/>
          <a:p>
            <a:r>
              <a:rPr lang="en-US" altLang="zh-CN" sz="2400" b="1">
                <a:latin typeface="隶书" pitchFamily="49" charset="-122"/>
                <a:ea typeface="隶书" pitchFamily="49" charset="-122"/>
              </a:rPr>
              <a:t>8086</a:t>
            </a:r>
            <a:r>
              <a:rPr lang="zh-CN" altLang="en-US" sz="2400" b="1">
                <a:latin typeface="隶书" pitchFamily="49" charset="-122"/>
                <a:ea typeface="隶书" pitchFamily="49" charset="-122"/>
              </a:rPr>
              <a:t>：</a:t>
            </a:r>
          </a:p>
        </p:txBody>
      </p:sp>
    </p:spTree>
  </p:cSld>
  <p:clrMapOvr>
    <a:masterClrMapping/>
  </p:clrMapOvr>
  <p:transition spd="slow">
    <p:randomBar dir="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ChangeArrowheads="1"/>
          </p:cNvSpPr>
          <p:nvPr/>
        </p:nvSpPr>
        <p:spPr bwMode="auto">
          <a:xfrm>
            <a:off x="468313" y="188913"/>
            <a:ext cx="8351837" cy="1584325"/>
          </a:xfrm>
          <a:prstGeom prst="rect">
            <a:avLst/>
          </a:prstGeom>
          <a:noFill/>
          <a:ln w="9525">
            <a:noFill/>
            <a:miter lim="800000"/>
            <a:headEnd/>
            <a:tailEnd/>
          </a:ln>
          <a:effectLst/>
        </p:spPr>
        <p:txBody>
          <a:bodyPr lIns="92075" tIns="46038" rIns="92075" bIns="46038"/>
          <a:lstStyle/>
          <a:p>
            <a:pPr>
              <a:lnSpc>
                <a:spcPct val="85000"/>
              </a:lnSpc>
            </a:pPr>
            <a:r>
              <a:rPr lang="zh-CN" altLang="en-US" sz="3600" dirty="0" smtClean="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存储器</a:t>
            </a:r>
            <a:r>
              <a:rPr lang="zh-CN" altLang="en-US" sz="360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接口设计举例</a:t>
            </a:r>
            <a:r>
              <a:rPr lang="zh-CN" altLang="en-US" sz="3200" dirty="0">
                <a:solidFill>
                  <a:schemeClr val="tx2"/>
                </a:solidFill>
                <a:effectLst>
                  <a:outerShdw blurRad="38100" dist="38100" dir="2700000" algn="tl">
                    <a:srgbClr val="C0C0C0"/>
                  </a:outerShdw>
                </a:effectLst>
                <a:latin typeface="宋体" pitchFamily="2" charset="-122"/>
              </a:rPr>
              <a:t/>
            </a:r>
            <a:br>
              <a:rPr lang="zh-CN" altLang="en-US" sz="3200" dirty="0">
                <a:solidFill>
                  <a:schemeClr val="tx2"/>
                </a:solidFill>
                <a:effectLst>
                  <a:outerShdw blurRad="38100" dist="38100" dir="2700000" algn="tl">
                    <a:srgbClr val="C0C0C0"/>
                  </a:outerShdw>
                </a:effectLst>
                <a:latin typeface="宋体" pitchFamily="2" charset="-122"/>
              </a:rPr>
            </a:br>
            <a:r>
              <a:rPr lang="zh-CN" altLang="en-US" sz="1600" dirty="0">
                <a:solidFill>
                  <a:schemeClr val="tx2"/>
                </a:solidFill>
                <a:effectLst>
                  <a:outerShdw blurRad="38100" dist="38100" dir="2700000" algn="tl">
                    <a:srgbClr val="C0C0C0"/>
                  </a:outerShdw>
                </a:effectLst>
                <a:latin typeface="隶书" pitchFamily="49" charset="-122"/>
                <a:ea typeface="隶书" pitchFamily="49" charset="-122"/>
              </a:rPr>
              <a:t/>
            </a:r>
            <a:br>
              <a:rPr lang="zh-CN" altLang="en-US" sz="1600" dirty="0">
                <a:solidFill>
                  <a:schemeClr val="tx2"/>
                </a:solidFill>
                <a:effectLst>
                  <a:outerShdw blurRad="38100" dist="38100" dir="2700000" algn="tl">
                    <a:srgbClr val="C0C0C0"/>
                  </a:outerShdw>
                </a:effectLst>
                <a:latin typeface="隶书" pitchFamily="49" charset="-122"/>
                <a:ea typeface="隶书" pitchFamily="49" charset="-122"/>
              </a:rPr>
            </a:br>
            <a:r>
              <a:rPr lang="zh-CN" altLang="en-US" sz="2400" dirty="0">
                <a:solidFill>
                  <a:schemeClr val="tx2"/>
                </a:solidFill>
                <a:latin typeface="隶书" pitchFamily="49" charset="-122"/>
                <a:ea typeface="隶书" pitchFamily="49" charset="-122"/>
              </a:rPr>
              <a:t>例</a:t>
            </a:r>
            <a:r>
              <a:rPr lang="en-US" altLang="zh-CN" sz="2400" dirty="0">
                <a:solidFill>
                  <a:schemeClr val="tx2"/>
                </a:solidFill>
                <a:latin typeface="隶书" pitchFamily="49" charset="-122"/>
                <a:ea typeface="隶书" pitchFamily="49" charset="-122"/>
              </a:rPr>
              <a:t>1</a:t>
            </a:r>
            <a:r>
              <a:rPr lang="zh-CN" altLang="en-US" sz="2400" dirty="0">
                <a:solidFill>
                  <a:schemeClr val="tx2"/>
                </a:solidFill>
                <a:latin typeface="隶书" pitchFamily="49" charset="-122"/>
                <a:ea typeface="隶书" pitchFamily="49" charset="-122"/>
              </a:rPr>
              <a:t>：设计存储器接口电路，存储器容量为</a:t>
            </a:r>
            <a:r>
              <a:rPr lang="en-US" altLang="zh-CN" sz="2400" dirty="0">
                <a:solidFill>
                  <a:schemeClr val="tx2"/>
                </a:solidFill>
                <a:latin typeface="隶书" pitchFamily="49" charset="-122"/>
                <a:ea typeface="隶书" pitchFamily="49" charset="-122"/>
              </a:rPr>
              <a:t>8KB ROM</a:t>
            </a:r>
            <a:r>
              <a:rPr lang="zh-CN" altLang="en-US" sz="2400" dirty="0">
                <a:solidFill>
                  <a:schemeClr val="tx2"/>
                </a:solidFill>
                <a:latin typeface="隶书" pitchFamily="49" charset="-122"/>
                <a:ea typeface="隶书" pitchFamily="49" charset="-122"/>
              </a:rPr>
              <a:t>和</a:t>
            </a:r>
            <a:r>
              <a:rPr lang="en-US" altLang="zh-CN" sz="2400" dirty="0">
                <a:solidFill>
                  <a:schemeClr val="tx2"/>
                </a:solidFill>
                <a:latin typeface="隶书" pitchFamily="49" charset="-122"/>
                <a:ea typeface="隶书" pitchFamily="49" charset="-122"/>
              </a:rPr>
              <a:t>8KB RAM</a:t>
            </a:r>
            <a:r>
              <a:rPr lang="zh-CN" altLang="en-US" sz="2400" dirty="0">
                <a:solidFill>
                  <a:schemeClr val="tx2"/>
                </a:solidFill>
                <a:latin typeface="隶书" pitchFamily="49" charset="-122"/>
                <a:ea typeface="隶书" pitchFamily="49" charset="-122"/>
              </a:rPr>
              <a:t>，首地址为</a:t>
            </a:r>
            <a:r>
              <a:rPr lang="en-US" altLang="zh-CN" sz="2400" dirty="0">
                <a:solidFill>
                  <a:schemeClr val="tx2"/>
                </a:solidFill>
                <a:latin typeface="隶书" pitchFamily="49" charset="-122"/>
                <a:ea typeface="隶书" pitchFamily="49" charset="-122"/>
              </a:rPr>
              <a:t>08000H</a:t>
            </a:r>
            <a:r>
              <a:rPr lang="zh-CN" altLang="en-US" sz="2400" dirty="0">
                <a:solidFill>
                  <a:schemeClr val="tx2"/>
                </a:solidFill>
                <a:latin typeface="隶书" pitchFamily="49" charset="-122"/>
                <a:ea typeface="隶书" pitchFamily="49" charset="-122"/>
              </a:rPr>
              <a:t>，</a:t>
            </a:r>
            <a:r>
              <a:rPr lang="en-US" altLang="zh-CN" sz="2400" dirty="0">
                <a:solidFill>
                  <a:schemeClr val="tx2"/>
                </a:solidFill>
                <a:latin typeface="隶书" pitchFamily="49" charset="-122"/>
                <a:ea typeface="隶书" pitchFamily="49" charset="-122"/>
              </a:rPr>
              <a:t>CPU</a:t>
            </a:r>
            <a:r>
              <a:rPr lang="zh-CN" altLang="en-US" sz="2400" dirty="0">
                <a:solidFill>
                  <a:schemeClr val="tx2"/>
                </a:solidFill>
                <a:latin typeface="隶书" pitchFamily="49" charset="-122"/>
                <a:ea typeface="隶书" pitchFamily="49" charset="-122"/>
              </a:rPr>
              <a:t>为</a:t>
            </a:r>
            <a:r>
              <a:rPr lang="en-US" altLang="zh-CN" sz="2400" dirty="0">
                <a:solidFill>
                  <a:schemeClr val="tx2"/>
                </a:solidFill>
                <a:latin typeface="隶书" pitchFamily="49" charset="-122"/>
                <a:ea typeface="隶书" pitchFamily="49" charset="-122"/>
              </a:rPr>
              <a:t>8088</a:t>
            </a:r>
            <a:r>
              <a:rPr lang="zh-CN" altLang="en-US" sz="2400" dirty="0">
                <a:solidFill>
                  <a:schemeClr val="tx2"/>
                </a:solidFill>
                <a:latin typeface="隶书" pitchFamily="49" charset="-122"/>
                <a:ea typeface="隶书" pitchFamily="49" charset="-122"/>
              </a:rPr>
              <a:t>最小工作模式。</a:t>
            </a:r>
            <a:br>
              <a:rPr lang="zh-CN" altLang="en-US" sz="2400" dirty="0">
                <a:solidFill>
                  <a:schemeClr val="tx2"/>
                </a:solidFill>
                <a:latin typeface="隶书" pitchFamily="49" charset="-122"/>
                <a:ea typeface="隶书" pitchFamily="49" charset="-122"/>
              </a:rPr>
            </a:br>
            <a:endParaRPr lang="zh-CN" altLang="en-US" sz="2400" dirty="0">
              <a:latin typeface="隶书" pitchFamily="49" charset="-122"/>
              <a:ea typeface="隶书" pitchFamily="49" charset="-122"/>
            </a:endParaRPr>
          </a:p>
        </p:txBody>
      </p:sp>
      <p:pic>
        <p:nvPicPr>
          <p:cNvPr id="260099"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843213" y="1557338"/>
            <a:ext cx="4124325" cy="2143125"/>
          </a:xfrm>
          <a:prstGeom prst="rect">
            <a:avLst/>
          </a:prstGeom>
          <a:noFill/>
        </p:spPr>
      </p:pic>
      <p:sp>
        <p:nvSpPr>
          <p:cNvPr id="260100" name="Rectangle 4"/>
          <p:cNvSpPr>
            <a:spLocks noChangeArrowheads="1"/>
          </p:cNvSpPr>
          <p:nvPr/>
        </p:nvSpPr>
        <p:spPr bwMode="auto">
          <a:xfrm>
            <a:off x="395288" y="1844675"/>
            <a:ext cx="1150937" cy="431800"/>
          </a:xfrm>
          <a:prstGeom prst="rect">
            <a:avLst/>
          </a:prstGeom>
          <a:noFill/>
          <a:ln w="9525">
            <a:noFill/>
            <a:miter lim="800000"/>
            <a:headEnd/>
            <a:tailEnd/>
          </a:ln>
          <a:effectLst/>
        </p:spPr>
        <p:txBody>
          <a:bodyPr lIns="92075" tIns="46038" rIns="92075" bIns="46038"/>
          <a:lstStyle/>
          <a:p>
            <a:pPr>
              <a:lnSpc>
                <a:spcPct val="85000"/>
              </a:lnSpc>
            </a:pPr>
            <a:r>
              <a:rPr lang="zh-CN" altLang="en-US" sz="2400">
                <a:solidFill>
                  <a:schemeClr val="tx2"/>
                </a:solidFill>
                <a:latin typeface="隶书" pitchFamily="49" charset="-122"/>
                <a:ea typeface="隶书" pitchFamily="49" charset="-122"/>
              </a:rPr>
              <a:t>选片：</a:t>
            </a:r>
            <a:endParaRPr lang="zh-CN" altLang="en-US" sz="2400">
              <a:latin typeface="隶书" pitchFamily="49" charset="-122"/>
              <a:ea typeface="隶书" pitchFamily="49" charset="-122"/>
            </a:endParaRPr>
          </a:p>
        </p:txBody>
      </p:sp>
      <p:sp>
        <p:nvSpPr>
          <p:cNvPr id="260101" name="Rectangle 5"/>
          <p:cNvSpPr>
            <a:spLocks noChangeArrowheads="1"/>
          </p:cNvSpPr>
          <p:nvPr/>
        </p:nvSpPr>
        <p:spPr bwMode="auto">
          <a:xfrm>
            <a:off x="395288" y="3141663"/>
            <a:ext cx="8497887" cy="1800225"/>
          </a:xfrm>
          <a:prstGeom prst="rect">
            <a:avLst/>
          </a:prstGeom>
          <a:noFill/>
          <a:ln w="9525">
            <a:noFill/>
            <a:miter lim="800000"/>
            <a:headEnd/>
            <a:tailEnd/>
          </a:ln>
          <a:effectLst/>
        </p:spPr>
        <p:txBody>
          <a:bodyPr lIns="92075" tIns="46038" rIns="92075" bIns="46038"/>
          <a:lstStyle/>
          <a:p>
            <a:pPr>
              <a:lnSpc>
                <a:spcPct val="85000"/>
              </a:lnSpc>
            </a:pPr>
            <a:r>
              <a:rPr lang="zh-CN" altLang="en-US" sz="2400" dirty="0">
                <a:solidFill>
                  <a:schemeClr val="tx2"/>
                </a:solidFill>
                <a:latin typeface="隶书" pitchFamily="49" charset="-122"/>
                <a:ea typeface="隶书" pitchFamily="49" charset="-122"/>
              </a:rPr>
              <a:t>地址分配：</a:t>
            </a:r>
            <a:br>
              <a:rPr lang="zh-CN" altLang="en-US" sz="2400" dirty="0">
                <a:solidFill>
                  <a:schemeClr val="tx2"/>
                </a:solidFill>
                <a:latin typeface="隶书" pitchFamily="49" charset="-122"/>
                <a:ea typeface="隶书" pitchFamily="49" charset="-122"/>
              </a:rPr>
            </a:br>
            <a:r>
              <a:rPr lang="en-US" altLang="zh-CN" sz="2400" dirty="0">
                <a:solidFill>
                  <a:schemeClr val="tx2"/>
                </a:solidFill>
                <a:latin typeface="隶书" pitchFamily="49" charset="-122"/>
                <a:ea typeface="隶书" pitchFamily="49" charset="-122"/>
              </a:rPr>
              <a:t>8K ROM  </a:t>
            </a:r>
            <a:r>
              <a:rPr lang="en-US" altLang="zh-CN" sz="2400" dirty="0">
                <a:solidFill>
                  <a:srgbClr val="0000FF"/>
                </a:solidFill>
                <a:latin typeface="隶书" pitchFamily="49" charset="-122"/>
                <a:ea typeface="隶书" pitchFamily="49" charset="-122"/>
              </a:rPr>
              <a:t>0 0 0 0 1 0 0</a:t>
            </a:r>
            <a:r>
              <a:rPr lang="en-US" altLang="zh-CN" sz="2400" dirty="0">
                <a:solidFill>
                  <a:schemeClr val="tx2"/>
                </a:solidFill>
                <a:latin typeface="隶书" pitchFamily="49" charset="-122"/>
                <a:ea typeface="隶书" pitchFamily="49" charset="-122"/>
              </a:rPr>
              <a:t> 0 0 0 0 0 0 0 0 0 0 0 0 0 08000H</a:t>
            </a:r>
            <a:br>
              <a:rPr lang="en-US" altLang="zh-CN" sz="2400" dirty="0">
                <a:solidFill>
                  <a:schemeClr val="tx2"/>
                </a:solidFill>
                <a:latin typeface="隶书" pitchFamily="49" charset="-122"/>
                <a:ea typeface="隶书" pitchFamily="49" charset="-122"/>
              </a:rPr>
            </a:br>
            <a:r>
              <a:rPr lang="en-US" altLang="zh-CN" sz="2400" dirty="0">
                <a:solidFill>
                  <a:schemeClr val="tx2"/>
                </a:solidFill>
                <a:latin typeface="隶书" pitchFamily="49" charset="-122"/>
                <a:ea typeface="隶书" pitchFamily="49" charset="-122"/>
              </a:rPr>
              <a:t>        </a:t>
            </a:r>
            <a:r>
              <a:rPr lang="en-US" altLang="zh-CN" sz="2400" dirty="0">
                <a:solidFill>
                  <a:srgbClr val="0000FF"/>
                </a:solidFill>
                <a:latin typeface="隶书" pitchFamily="49" charset="-122"/>
                <a:ea typeface="隶书" pitchFamily="49" charset="-122"/>
              </a:rPr>
              <a:t>0 0 0 0 1 0 0</a:t>
            </a:r>
            <a:r>
              <a:rPr lang="en-US" altLang="zh-CN" sz="2400" dirty="0">
                <a:solidFill>
                  <a:schemeClr val="tx2"/>
                </a:solidFill>
                <a:latin typeface="隶书" pitchFamily="49" charset="-122"/>
                <a:ea typeface="隶书" pitchFamily="49" charset="-122"/>
              </a:rPr>
              <a:t> 1 1 1 1 1 1 1 1 1 1 1 1 1 09FFFH</a:t>
            </a:r>
            <a:br>
              <a:rPr lang="en-US" altLang="zh-CN" sz="2400" dirty="0">
                <a:solidFill>
                  <a:schemeClr val="tx2"/>
                </a:solidFill>
                <a:latin typeface="隶书" pitchFamily="49" charset="-122"/>
                <a:ea typeface="隶书" pitchFamily="49" charset="-122"/>
              </a:rPr>
            </a:br>
            <a:r>
              <a:rPr lang="en-US" altLang="zh-CN" sz="2400" dirty="0">
                <a:solidFill>
                  <a:schemeClr val="tx2"/>
                </a:solidFill>
                <a:latin typeface="隶书" pitchFamily="49" charset="-122"/>
                <a:ea typeface="隶书" pitchFamily="49" charset="-122"/>
              </a:rPr>
              <a:t>8K RAM  </a:t>
            </a:r>
            <a:r>
              <a:rPr lang="en-US" altLang="zh-CN" sz="2400" dirty="0">
                <a:solidFill>
                  <a:srgbClr val="0000FF"/>
                </a:solidFill>
                <a:latin typeface="隶书" pitchFamily="49" charset="-122"/>
                <a:ea typeface="隶书" pitchFamily="49" charset="-122"/>
              </a:rPr>
              <a:t>0 0 0 0 1 0 1</a:t>
            </a:r>
            <a:r>
              <a:rPr lang="en-US" altLang="zh-CN" sz="2400" dirty="0">
                <a:solidFill>
                  <a:schemeClr val="tx2"/>
                </a:solidFill>
                <a:latin typeface="隶书" pitchFamily="49" charset="-122"/>
                <a:ea typeface="隶书" pitchFamily="49" charset="-122"/>
              </a:rPr>
              <a:t> 0 0 0 0 0 0 0 0 0 0 0 0 0 0A000H</a:t>
            </a:r>
            <a:br>
              <a:rPr lang="en-US" altLang="zh-CN" sz="2400" dirty="0">
                <a:solidFill>
                  <a:schemeClr val="tx2"/>
                </a:solidFill>
                <a:latin typeface="隶书" pitchFamily="49" charset="-122"/>
                <a:ea typeface="隶书" pitchFamily="49" charset="-122"/>
              </a:rPr>
            </a:br>
            <a:r>
              <a:rPr lang="en-US" altLang="zh-CN" sz="2400" dirty="0">
                <a:solidFill>
                  <a:schemeClr val="tx2"/>
                </a:solidFill>
                <a:latin typeface="隶书" pitchFamily="49" charset="-122"/>
                <a:ea typeface="隶书" pitchFamily="49" charset="-122"/>
              </a:rPr>
              <a:t>        </a:t>
            </a:r>
            <a:r>
              <a:rPr lang="en-US" altLang="zh-CN" sz="2400" dirty="0">
                <a:solidFill>
                  <a:srgbClr val="0000FF"/>
                </a:solidFill>
                <a:latin typeface="隶书" pitchFamily="49" charset="-122"/>
                <a:ea typeface="隶书" pitchFamily="49" charset="-122"/>
              </a:rPr>
              <a:t>0 0 0 0 1 0 1</a:t>
            </a:r>
            <a:r>
              <a:rPr lang="en-US" altLang="zh-CN" sz="2400" dirty="0">
                <a:solidFill>
                  <a:schemeClr val="tx2"/>
                </a:solidFill>
                <a:latin typeface="隶书" pitchFamily="49" charset="-122"/>
                <a:ea typeface="隶书" pitchFamily="49" charset="-122"/>
              </a:rPr>
              <a:t> 1 1 1 1 1 1 1 1 1 1 1 1 1 0BFFFH</a:t>
            </a:r>
          </a:p>
        </p:txBody>
      </p:sp>
      <p:pic>
        <p:nvPicPr>
          <p:cNvPr id="260146" name="Picture 50"/>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843213" y="4797425"/>
            <a:ext cx="4176712" cy="2000250"/>
          </a:xfrm>
          <a:prstGeom prst="rect">
            <a:avLst/>
          </a:prstGeom>
          <a:noFill/>
        </p:spPr>
      </p:pic>
      <p:sp>
        <p:nvSpPr>
          <p:cNvPr id="260147" name="Rectangle 51"/>
          <p:cNvSpPr>
            <a:spLocks noChangeArrowheads="1"/>
          </p:cNvSpPr>
          <p:nvPr/>
        </p:nvSpPr>
        <p:spPr bwMode="auto">
          <a:xfrm>
            <a:off x="395288" y="5084763"/>
            <a:ext cx="1873250" cy="431800"/>
          </a:xfrm>
          <a:prstGeom prst="rect">
            <a:avLst/>
          </a:prstGeom>
          <a:noFill/>
          <a:ln w="9525">
            <a:noFill/>
            <a:miter lim="800000"/>
            <a:headEnd/>
            <a:tailEnd/>
          </a:ln>
          <a:effectLst/>
        </p:spPr>
        <p:txBody>
          <a:bodyPr lIns="92075" tIns="46038" rIns="92075" bIns="46038"/>
          <a:lstStyle/>
          <a:p>
            <a:pPr>
              <a:lnSpc>
                <a:spcPct val="85000"/>
              </a:lnSpc>
            </a:pPr>
            <a:r>
              <a:rPr lang="zh-CN" altLang="en-US" sz="2400">
                <a:solidFill>
                  <a:schemeClr val="tx2"/>
                </a:solidFill>
                <a:latin typeface="隶书" pitchFamily="49" charset="-122"/>
                <a:ea typeface="隶书" pitchFamily="49" charset="-122"/>
              </a:rPr>
              <a:t>地址译码：</a:t>
            </a:r>
            <a:endParaRPr lang="zh-CN" altLang="en-US" sz="2400">
              <a:latin typeface="隶书" pitchFamily="49" charset="-122"/>
              <a:ea typeface="隶书" pitchFamily="49" charset="-122"/>
            </a:endParaRPr>
          </a:p>
        </p:txBody>
      </p:sp>
      <p:sp>
        <p:nvSpPr>
          <p:cNvPr id="260148" name="Line 52"/>
          <p:cNvSpPr>
            <a:spLocks noChangeShapeType="1"/>
          </p:cNvSpPr>
          <p:nvPr/>
        </p:nvSpPr>
        <p:spPr bwMode="auto">
          <a:xfrm>
            <a:off x="3779838" y="3500438"/>
            <a:ext cx="0" cy="1223962"/>
          </a:xfrm>
          <a:prstGeom prst="line">
            <a:avLst/>
          </a:prstGeom>
          <a:noFill/>
          <a:ln w="9525">
            <a:solidFill>
              <a:schemeClr val="tx1"/>
            </a:solidFill>
            <a:round/>
            <a:headEnd/>
            <a:tailEnd/>
          </a:ln>
          <a:effectLst/>
        </p:spPr>
        <p:txBody>
          <a:bodyPr/>
          <a:lstStyle/>
          <a:p>
            <a:endParaRPr lang="zh-CN" altLang="en-US"/>
          </a:p>
        </p:txBody>
      </p:sp>
      <p:sp>
        <p:nvSpPr>
          <p:cNvPr id="260149" name="Line 53"/>
          <p:cNvSpPr>
            <a:spLocks noChangeShapeType="1"/>
          </p:cNvSpPr>
          <p:nvPr/>
        </p:nvSpPr>
        <p:spPr bwMode="auto">
          <a:xfrm>
            <a:off x="2843213" y="3500438"/>
            <a:ext cx="0" cy="1223962"/>
          </a:xfrm>
          <a:prstGeom prst="line">
            <a:avLst/>
          </a:prstGeom>
          <a:noFill/>
          <a:ln w="9525">
            <a:solidFill>
              <a:schemeClr val="tx1"/>
            </a:solidFill>
            <a:round/>
            <a:headEnd/>
            <a:tailEnd/>
          </a:ln>
          <a:effectLst/>
        </p:spPr>
        <p:txBody>
          <a:bodyPr/>
          <a:lstStyle/>
          <a:p>
            <a:endParaRPr lang="zh-CN" altLang="en-US"/>
          </a:p>
        </p:txBody>
      </p:sp>
    </p:spTree>
  </p:cSld>
  <p:clrMapOvr>
    <a:masterClrMapping/>
  </p:clrMapOvr>
  <p:transition spd="slow">
    <p:randomBar dir="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290" name="Picture 2"/>
          <p:cNvPicPr>
            <a:picLocks noChangeAspect="1" noChangeArrowheads="1"/>
          </p:cNvPicPr>
          <p:nvPr/>
        </p:nvPicPr>
        <p:blipFill>
          <a:blip r:embed="rId2">
            <a:clrChange>
              <a:clrFrom>
                <a:srgbClr val="FFFFCC"/>
              </a:clrFrom>
              <a:clrTo>
                <a:srgbClr val="FFFFCC">
                  <a:alpha val="0"/>
                </a:srgbClr>
              </a:clrTo>
            </a:clrChange>
          </a:blip>
          <a:srcRect/>
          <a:stretch>
            <a:fillRect/>
          </a:stretch>
        </p:blipFill>
        <p:spPr bwMode="auto">
          <a:xfrm>
            <a:off x="1476375" y="1196975"/>
            <a:ext cx="6480175" cy="5068888"/>
          </a:xfrm>
          <a:prstGeom prst="rect">
            <a:avLst/>
          </a:prstGeom>
          <a:noFill/>
        </p:spPr>
      </p:pic>
      <p:sp>
        <p:nvSpPr>
          <p:cNvPr id="268291" name="Rectangle 3"/>
          <p:cNvSpPr>
            <a:spLocks noChangeArrowheads="1"/>
          </p:cNvSpPr>
          <p:nvPr/>
        </p:nvSpPr>
        <p:spPr bwMode="auto">
          <a:xfrm>
            <a:off x="395288" y="404813"/>
            <a:ext cx="5689600" cy="431800"/>
          </a:xfrm>
          <a:prstGeom prst="rect">
            <a:avLst/>
          </a:prstGeom>
          <a:noFill/>
          <a:ln w="9525">
            <a:noFill/>
            <a:miter lim="800000"/>
            <a:headEnd/>
            <a:tailEnd/>
          </a:ln>
          <a:effectLst/>
        </p:spPr>
        <p:txBody>
          <a:bodyPr lIns="92075" tIns="46038" rIns="92075" bIns="46038"/>
          <a:lstStyle/>
          <a:p>
            <a:pPr>
              <a:lnSpc>
                <a:spcPct val="85000"/>
              </a:lnSpc>
            </a:pPr>
            <a:r>
              <a:rPr lang="en-US" altLang="zh-CN" sz="2400">
                <a:solidFill>
                  <a:schemeClr val="tx2"/>
                </a:solidFill>
                <a:latin typeface="隶书" pitchFamily="49" charset="-122"/>
                <a:ea typeface="隶书" pitchFamily="49" charset="-122"/>
              </a:rPr>
              <a:t>CPU</a:t>
            </a:r>
            <a:r>
              <a:rPr lang="zh-CN" altLang="en-US" sz="2400">
                <a:solidFill>
                  <a:schemeClr val="tx2"/>
                </a:solidFill>
                <a:latin typeface="隶书" pitchFamily="49" charset="-122"/>
                <a:ea typeface="隶书" pitchFamily="49" charset="-122"/>
              </a:rPr>
              <a:t>与存储器的信号连接</a:t>
            </a:r>
            <a:endParaRPr lang="zh-CN" altLang="en-US" sz="2400">
              <a:latin typeface="隶书" pitchFamily="49" charset="-122"/>
              <a:ea typeface="隶书" pitchFamily="49" charset="-122"/>
            </a:endParaRPr>
          </a:p>
        </p:txBody>
      </p:sp>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8" name="Rectangle 4"/>
          <p:cNvSpPr>
            <a:spLocks noChangeArrowheads="1"/>
          </p:cNvSpPr>
          <p:nvPr/>
        </p:nvSpPr>
        <p:spPr bwMode="auto">
          <a:xfrm>
            <a:off x="395288" y="333375"/>
            <a:ext cx="8353425" cy="3378200"/>
          </a:xfrm>
          <a:prstGeom prst="rect">
            <a:avLst/>
          </a:prstGeom>
          <a:noFill/>
          <a:ln w="9525">
            <a:noFill/>
            <a:miter lim="800000"/>
            <a:headEnd/>
            <a:tailEnd/>
          </a:ln>
          <a:effectLst/>
        </p:spPr>
        <p:txBody>
          <a:bodyPr>
            <a:spAutoFit/>
          </a:bodyPr>
          <a:lstStyle/>
          <a:p>
            <a:r>
              <a:rPr lang="en-US" altLang="zh-CN" sz="2400" b="1">
                <a:solidFill>
                  <a:srgbClr val="0000FF"/>
                </a:solidFill>
                <a:effectLst>
                  <a:outerShdw blurRad="38100" dist="38100" dir="2700000" algn="tl">
                    <a:srgbClr val="C0C0C0"/>
                  </a:outerShdw>
                </a:effectLst>
                <a:latin typeface="隶书" pitchFamily="49" charset="-122"/>
                <a:ea typeface="隶书" pitchFamily="49" charset="-122"/>
                <a:sym typeface="Wingdings" pitchFamily="2" charset="2"/>
              </a:rPr>
              <a:t> </a:t>
            </a:r>
            <a:r>
              <a:rPr lang="zh-CN" altLang="en-US" sz="2400" b="1">
                <a:solidFill>
                  <a:srgbClr val="0000FF"/>
                </a:solidFill>
                <a:effectLst>
                  <a:outerShdw blurRad="38100" dist="38100" dir="2700000" algn="tl">
                    <a:srgbClr val="C0C0C0"/>
                  </a:outerShdw>
                </a:effectLst>
                <a:latin typeface="隶书" pitchFamily="49" charset="-122"/>
                <a:ea typeface="隶书" pitchFamily="49" charset="-122"/>
                <a:sym typeface="Wingdings" pitchFamily="2" charset="2"/>
              </a:rPr>
              <a:t>存储体</a:t>
            </a:r>
            <a:br>
              <a:rPr lang="zh-CN" altLang="en-US" sz="2400" b="1">
                <a:solidFill>
                  <a:srgbClr val="0000FF"/>
                </a:solidFill>
                <a:effectLst>
                  <a:outerShdw blurRad="38100" dist="38100" dir="2700000" algn="tl">
                    <a:srgbClr val="C0C0C0"/>
                  </a:outerShdw>
                </a:effectLst>
                <a:latin typeface="隶书" pitchFamily="49" charset="-122"/>
                <a:ea typeface="隶书" pitchFamily="49" charset="-122"/>
                <a:sym typeface="Wingdings" pitchFamily="2" charset="2"/>
              </a:rPr>
            </a:br>
            <a:r>
              <a:rPr lang="zh-CN" altLang="en-US" sz="2400">
                <a:solidFill>
                  <a:schemeClr val="tx2"/>
                </a:solidFill>
                <a:latin typeface="隶书" pitchFamily="49" charset="-122"/>
                <a:ea typeface="隶书" pitchFamily="49" charset="-122"/>
                <a:sym typeface="Wingdings" pitchFamily="2" charset="2"/>
              </a:rPr>
              <a:t>    </a:t>
            </a:r>
            <a:r>
              <a:rPr lang="zh-CN" altLang="en-US" sz="2400">
                <a:latin typeface="隶书" pitchFamily="49" charset="-122"/>
                <a:ea typeface="隶书" pitchFamily="49" charset="-122"/>
              </a:rPr>
              <a:t>存储体是由许多基本存储电路按一定规则排列而成的存储阵列。存储体中每个</a:t>
            </a:r>
            <a:r>
              <a:rPr lang="zh-CN" altLang="en-US" sz="2400">
                <a:solidFill>
                  <a:srgbClr val="0000FF"/>
                </a:solidFill>
                <a:latin typeface="隶书" pitchFamily="49" charset="-122"/>
                <a:ea typeface="隶书" pitchFamily="49" charset="-122"/>
              </a:rPr>
              <a:t>基本存储电路</a:t>
            </a:r>
            <a:r>
              <a:rPr lang="zh-CN" altLang="en-US" sz="2400">
                <a:latin typeface="隶书" pitchFamily="49" charset="-122"/>
                <a:ea typeface="隶书" pitchFamily="49" charset="-122"/>
              </a:rPr>
              <a:t>只能存储</a:t>
            </a:r>
            <a:r>
              <a:rPr lang="zh-CN" altLang="en-US" sz="2400">
                <a:solidFill>
                  <a:srgbClr val="0000FF"/>
                </a:solidFill>
                <a:latin typeface="隶书" pitchFamily="49" charset="-122"/>
                <a:ea typeface="隶书" pitchFamily="49" charset="-122"/>
              </a:rPr>
              <a:t>一位二进制</a:t>
            </a:r>
            <a:r>
              <a:rPr lang="zh-CN" altLang="en-US" sz="2400">
                <a:latin typeface="隶书" pitchFamily="49" charset="-122"/>
                <a:ea typeface="隶书" pitchFamily="49" charset="-122"/>
              </a:rPr>
              <a:t>信息。通常把</a:t>
            </a:r>
            <a:r>
              <a:rPr lang="en-US" altLang="zh-CN" sz="2400">
                <a:latin typeface="隶书" pitchFamily="49" charset="-122"/>
                <a:ea typeface="隶书" pitchFamily="49" charset="-122"/>
              </a:rPr>
              <a:t>8</a:t>
            </a:r>
            <a:r>
              <a:rPr lang="zh-CN" altLang="en-US" sz="2400">
                <a:latin typeface="隶书" pitchFamily="49" charset="-122"/>
                <a:ea typeface="隶书" pitchFamily="49" charset="-122"/>
              </a:rPr>
              <a:t>个基本存储电路做为一个整体来看待，称为一个</a:t>
            </a:r>
            <a:r>
              <a:rPr lang="zh-CN" altLang="en-US" sz="2400">
                <a:solidFill>
                  <a:srgbClr val="0000FF"/>
                </a:solidFill>
                <a:latin typeface="隶书" pitchFamily="49" charset="-122"/>
                <a:ea typeface="隶书" pitchFamily="49" charset="-122"/>
              </a:rPr>
              <a:t>存储单元</a:t>
            </a:r>
            <a:r>
              <a:rPr lang="zh-CN" altLang="en-US" sz="2400">
                <a:latin typeface="隶书" pitchFamily="49" charset="-122"/>
                <a:ea typeface="隶书" pitchFamily="49" charset="-122"/>
              </a:rPr>
              <a:t>或一个</a:t>
            </a:r>
            <a:r>
              <a:rPr lang="zh-CN" altLang="en-US" sz="2400">
                <a:solidFill>
                  <a:srgbClr val="0000FF"/>
                </a:solidFill>
                <a:latin typeface="隶书" pitchFamily="49" charset="-122"/>
                <a:ea typeface="隶书" pitchFamily="49" charset="-122"/>
              </a:rPr>
              <a:t>字节</a:t>
            </a:r>
            <a:r>
              <a:rPr lang="zh-CN" altLang="en-US" sz="2400">
                <a:latin typeface="隶书" pitchFamily="49" charset="-122"/>
                <a:ea typeface="隶书" pitchFamily="49" charset="-122"/>
              </a:rPr>
              <a:t>。</a:t>
            </a:r>
          </a:p>
          <a:p>
            <a:r>
              <a:rPr lang="zh-CN" altLang="en-US" sz="2400">
                <a:latin typeface="隶书" pitchFamily="49" charset="-122"/>
                <a:ea typeface="隶书" pitchFamily="49" charset="-122"/>
              </a:rPr>
              <a:t>    存储体中的每个存储单元都有独立编号，这些编号称为存储单元的地址。地址用二进制表示，但为了简明方便一般书写成十六进制。从使用的角度和制作工艺上考虑，存储器芯片有两种结构方式：</a:t>
            </a:r>
            <a:r>
              <a:rPr lang="zh-CN" altLang="en-US" sz="2400">
                <a:solidFill>
                  <a:srgbClr val="0000FF"/>
                </a:solidFill>
                <a:latin typeface="隶书" pitchFamily="49" charset="-122"/>
                <a:ea typeface="隶书" pitchFamily="49" charset="-122"/>
              </a:rPr>
              <a:t>位结构</a:t>
            </a:r>
            <a:r>
              <a:rPr lang="zh-CN" altLang="en-US" sz="2400">
                <a:latin typeface="隶书" pitchFamily="49" charset="-122"/>
                <a:ea typeface="隶书" pitchFamily="49" charset="-122"/>
              </a:rPr>
              <a:t>和</a:t>
            </a:r>
            <a:r>
              <a:rPr lang="zh-CN" altLang="en-US" sz="2400">
                <a:solidFill>
                  <a:srgbClr val="0000FF"/>
                </a:solidFill>
                <a:latin typeface="隶书" pitchFamily="49" charset="-122"/>
                <a:ea typeface="隶书" pitchFamily="49" charset="-122"/>
              </a:rPr>
              <a:t>字结构</a:t>
            </a:r>
            <a:r>
              <a:rPr lang="zh-CN" altLang="en-US" sz="2400">
                <a:latin typeface="隶书" pitchFamily="49" charset="-122"/>
                <a:ea typeface="隶书" pitchFamily="49" charset="-122"/>
              </a:rPr>
              <a:t>。</a:t>
            </a:r>
          </a:p>
        </p:txBody>
      </p:sp>
    </p:spTree>
  </p:cSld>
  <p:clrMapOvr>
    <a:masterClrMapping/>
  </p:clrMapOvr>
  <p:transition spd="slow">
    <p:randomBar dir="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ChangeArrowheads="1"/>
          </p:cNvSpPr>
          <p:nvPr/>
        </p:nvSpPr>
        <p:spPr bwMode="auto">
          <a:xfrm>
            <a:off x="468313" y="404813"/>
            <a:ext cx="7991475" cy="1336675"/>
          </a:xfrm>
          <a:prstGeom prst="rect">
            <a:avLst/>
          </a:prstGeom>
          <a:noFill/>
          <a:ln w="9525">
            <a:noFill/>
            <a:miter lim="800000"/>
            <a:headEnd/>
            <a:tailEnd/>
          </a:ln>
          <a:effectLst/>
        </p:spPr>
        <p:txBody>
          <a:bodyPr>
            <a:spAutoFit/>
          </a:bodyPr>
          <a:lstStyle/>
          <a:p>
            <a:pPr>
              <a:lnSpc>
                <a:spcPct val="85000"/>
              </a:lnSpc>
            </a:pPr>
            <a:r>
              <a:rPr lang="zh-CN" altLang="en-US" sz="2400">
                <a:latin typeface="隶书" pitchFamily="49" charset="-122"/>
                <a:ea typeface="隶书" pitchFamily="49" charset="-122"/>
              </a:rPr>
              <a:t>例</a:t>
            </a:r>
            <a:r>
              <a:rPr lang="en-US" altLang="zh-CN" sz="2400">
                <a:latin typeface="隶书" pitchFamily="49" charset="-122"/>
                <a:ea typeface="隶书" pitchFamily="49" charset="-122"/>
              </a:rPr>
              <a:t>2</a:t>
            </a:r>
            <a:r>
              <a:rPr lang="zh-CN" altLang="en-US" sz="2400">
                <a:latin typeface="隶书" pitchFamily="49" charset="-122"/>
                <a:ea typeface="隶书" pitchFamily="49" charset="-122"/>
              </a:rPr>
              <a:t>：若把例</a:t>
            </a:r>
            <a:r>
              <a:rPr lang="en-US" altLang="zh-CN" sz="2400">
                <a:latin typeface="隶书" pitchFamily="49" charset="-122"/>
                <a:ea typeface="隶书" pitchFamily="49" charset="-122"/>
              </a:rPr>
              <a:t>1</a:t>
            </a:r>
            <a:r>
              <a:rPr lang="zh-CN" altLang="en-US" sz="2400">
                <a:latin typeface="隶书" pitchFamily="49" charset="-122"/>
                <a:ea typeface="隶书" pitchFamily="49" charset="-122"/>
              </a:rPr>
              <a:t>的</a:t>
            </a:r>
            <a:r>
              <a:rPr lang="en-US" altLang="zh-CN" sz="2400">
                <a:latin typeface="隶书" pitchFamily="49" charset="-122"/>
                <a:ea typeface="隶书" pitchFamily="49" charset="-122"/>
              </a:rPr>
              <a:t>CPU</a:t>
            </a:r>
            <a:r>
              <a:rPr lang="zh-CN" altLang="en-US" sz="2400">
                <a:latin typeface="隶书" pitchFamily="49" charset="-122"/>
                <a:ea typeface="隶书" pitchFamily="49" charset="-122"/>
              </a:rPr>
              <a:t>改为</a:t>
            </a:r>
            <a:r>
              <a:rPr lang="en-US" altLang="zh-CN" sz="2400">
                <a:latin typeface="隶书" pitchFamily="49" charset="-122"/>
                <a:ea typeface="隶书" pitchFamily="49" charset="-122"/>
              </a:rPr>
              <a:t>8086</a:t>
            </a:r>
            <a:r>
              <a:rPr lang="zh-CN" altLang="en-US" sz="2400">
                <a:latin typeface="隶书" pitchFamily="49" charset="-122"/>
                <a:ea typeface="隶书" pitchFamily="49" charset="-122"/>
              </a:rPr>
              <a:t>，存储区为</a:t>
            </a:r>
            <a:r>
              <a:rPr lang="en-US" altLang="zh-CN" sz="2400">
                <a:latin typeface="隶书" pitchFamily="49" charset="-122"/>
                <a:ea typeface="隶书" pitchFamily="49" charset="-122"/>
              </a:rPr>
              <a:t>8K*16</a:t>
            </a:r>
            <a:r>
              <a:rPr lang="zh-CN" altLang="en-US" sz="2400">
                <a:latin typeface="隶书" pitchFamily="49" charset="-122"/>
                <a:ea typeface="隶书" pitchFamily="49" charset="-122"/>
              </a:rPr>
              <a:t>单元的</a:t>
            </a:r>
            <a:r>
              <a:rPr lang="en-US" altLang="zh-CN" sz="2400">
                <a:latin typeface="隶书" pitchFamily="49" charset="-122"/>
                <a:ea typeface="隶书" pitchFamily="49" charset="-122"/>
              </a:rPr>
              <a:t>RAM</a:t>
            </a:r>
            <a:r>
              <a:rPr lang="zh-CN" altLang="en-US" sz="2400">
                <a:latin typeface="隶书" pitchFamily="49" charset="-122"/>
                <a:ea typeface="隶书" pitchFamily="49" charset="-122"/>
              </a:rPr>
              <a:t>，首地址仍为</a:t>
            </a:r>
            <a:r>
              <a:rPr lang="en-US" altLang="zh-CN" sz="2400">
                <a:latin typeface="隶书" pitchFamily="49" charset="-122"/>
                <a:ea typeface="隶书" pitchFamily="49" charset="-122"/>
              </a:rPr>
              <a:t>08000H</a:t>
            </a:r>
            <a:r>
              <a:rPr lang="zh-CN" altLang="en-US" sz="2400">
                <a:latin typeface="隶书" pitchFamily="49" charset="-122"/>
                <a:ea typeface="隶书" pitchFamily="49" charset="-122"/>
              </a:rPr>
              <a:t>，应如何设计？</a:t>
            </a:r>
          </a:p>
          <a:p>
            <a:pPr>
              <a:lnSpc>
                <a:spcPct val="85000"/>
              </a:lnSpc>
            </a:pPr>
            <a:endParaRPr lang="zh-CN" altLang="en-US" sz="2400">
              <a:latin typeface="隶书" pitchFamily="49" charset="-122"/>
              <a:ea typeface="隶书" pitchFamily="49" charset="-122"/>
            </a:endParaRPr>
          </a:p>
          <a:p>
            <a:pPr>
              <a:lnSpc>
                <a:spcPct val="85000"/>
              </a:lnSpc>
            </a:pPr>
            <a:r>
              <a:rPr lang="en-US" altLang="zh-CN" sz="2400">
                <a:latin typeface="隶书" pitchFamily="49" charset="-122"/>
                <a:ea typeface="隶书" pitchFamily="49" charset="-122"/>
              </a:rPr>
              <a:t>8086</a:t>
            </a:r>
            <a:r>
              <a:rPr lang="zh-CN" altLang="en-US" sz="2400">
                <a:latin typeface="隶书" pitchFamily="49" charset="-122"/>
                <a:ea typeface="隶书" pitchFamily="49" charset="-122"/>
              </a:rPr>
              <a:t>系统总线形成：</a:t>
            </a:r>
          </a:p>
        </p:txBody>
      </p:sp>
      <p:pic>
        <p:nvPicPr>
          <p:cNvPr id="274435" name="Picture 3" descr="未命名"/>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619250" y="1938338"/>
            <a:ext cx="5905500" cy="4659312"/>
          </a:xfrm>
          <a:prstGeom prst="rect">
            <a:avLst/>
          </a:prstGeom>
          <a:noFill/>
        </p:spPr>
      </p:pic>
    </p:spTree>
  </p:cSld>
  <p:clrMapOvr>
    <a:masterClrMapping/>
  </p:clrMapOvr>
  <p:transition spd="slow">
    <p:randomBar dir="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ChangeArrowheads="1"/>
          </p:cNvSpPr>
          <p:nvPr/>
        </p:nvSpPr>
        <p:spPr bwMode="auto">
          <a:xfrm>
            <a:off x="611188" y="404813"/>
            <a:ext cx="8137525" cy="1025525"/>
          </a:xfrm>
          <a:prstGeom prst="rect">
            <a:avLst/>
          </a:prstGeom>
          <a:noFill/>
          <a:ln w="9525">
            <a:noFill/>
            <a:miter lim="800000"/>
            <a:headEnd/>
            <a:tailEnd/>
          </a:ln>
          <a:effectLst/>
        </p:spPr>
        <p:txBody>
          <a:bodyPr>
            <a:spAutoFit/>
          </a:bodyPr>
          <a:lstStyle/>
          <a:p>
            <a:pPr>
              <a:lnSpc>
                <a:spcPct val="85000"/>
              </a:lnSpc>
            </a:pPr>
            <a:r>
              <a:rPr lang="zh-CN" altLang="en-US" sz="2400">
                <a:solidFill>
                  <a:srgbClr val="0000FF"/>
                </a:solidFill>
                <a:latin typeface="隶书" pitchFamily="49" charset="-122"/>
                <a:ea typeface="隶书" pitchFamily="49" charset="-122"/>
              </a:rPr>
              <a:t>选片</a:t>
            </a:r>
            <a:r>
              <a:rPr lang="zh-CN" altLang="en-US" sz="2400">
                <a:latin typeface="隶书" pitchFamily="49" charset="-122"/>
                <a:ea typeface="隶书" pitchFamily="49" charset="-122"/>
              </a:rPr>
              <a:t>：</a:t>
            </a:r>
            <a:r>
              <a:rPr lang="en-US" altLang="zh-CN" sz="2400">
                <a:latin typeface="隶书" pitchFamily="49" charset="-122"/>
                <a:ea typeface="隶书" pitchFamily="49" charset="-122"/>
              </a:rPr>
              <a:t>2</a:t>
            </a:r>
            <a:r>
              <a:rPr lang="zh-CN" altLang="en-US" sz="2400">
                <a:latin typeface="隶书" pitchFamily="49" charset="-122"/>
                <a:ea typeface="隶书" pitchFamily="49" charset="-122"/>
              </a:rPr>
              <a:t>片</a:t>
            </a:r>
            <a:r>
              <a:rPr lang="en-US" altLang="zh-CN" sz="2400">
                <a:latin typeface="隶书" pitchFamily="49" charset="-122"/>
                <a:ea typeface="隶书" pitchFamily="49" charset="-122"/>
              </a:rPr>
              <a:t>8K*8bit</a:t>
            </a:r>
            <a:r>
              <a:rPr lang="zh-CN" altLang="en-US" sz="2400">
                <a:latin typeface="隶书" pitchFamily="49" charset="-122"/>
                <a:ea typeface="隶书" pitchFamily="49" charset="-122"/>
              </a:rPr>
              <a:t>的</a:t>
            </a:r>
            <a:r>
              <a:rPr lang="en-US" altLang="zh-CN" sz="2400">
                <a:latin typeface="隶书" pitchFamily="49" charset="-122"/>
                <a:ea typeface="隶书" pitchFamily="49" charset="-122"/>
              </a:rPr>
              <a:t>RAM</a:t>
            </a:r>
            <a:r>
              <a:rPr lang="zh-CN" altLang="en-US" sz="2400">
                <a:latin typeface="隶书" pitchFamily="49" charset="-122"/>
                <a:ea typeface="隶书" pitchFamily="49" charset="-122"/>
              </a:rPr>
              <a:t>来实现位扩充</a:t>
            </a:r>
          </a:p>
          <a:p>
            <a:pPr>
              <a:lnSpc>
                <a:spcPct val="85000"/>
              </a:lnSpc>
            </a:pPr>
            <a:r>
              <a:rPr lang="zh-CN" altLang="en-US" sz="2400">
                <a:solidFill>
                  <a:srgbClr val="0000FF"/>
                </a:solidFill>
                <a:latin typeface="隶书" pitchFamily="49" charset="-122"/>
                <a:ea typeface="隶书" pitchFamily="49" charset="-122"/>
              </a:rPr>
              <a:t>地址分配</a:t>
            </a:r>
            <a:r>
              <a:rPr lang="zh-CN" altLang="en-US" sz="2400">
                <a:latin typeface="隶书" pitchFamily="49" charset="-122"/>
                <a:ea typeface="隶书" pitchFamily="49" charset="-122"/>
              </a:rPr>
              <a:t>：     为偶数存储体，连接到低</a:t>
            </a:r>
            <a:r>
              <a:rPr lang="en-US" altLang="zh-CN" sz="2400">
                <a:latin typeface="隶书" pitchFamily="49" charset="-122"/>
                <a:ea typeface="隶书" pitchFamily="49" charset="-122"/>
              </a:rPr>
              <a:t>8</a:t>
            </a:r>
            <a:r>
              <a:rPr lang="zh-CN" altLang="en-US" sz="2400">
                <a:latin typeface="隶书" pitchFamily="49" charset="-122"/>
                <a:ea typeface="隶书" pitchFamily="49" charset="-122"/>
              </a:rPr>
              <a:t>位数据线上</a:t>
            </a:r>
          </a:p>
          <a:p>
            <a:pPr>
              <a:lnSpc>
                <a:spcPct val="85000"/>
              </a:lnSpc>
            </a:pPr>
            <a:r>
              <a:rPr lang="zh-CN" altLang="en-US" sz="2400">
                <a:latin typeface="隶书" pitchFamily="49" charset="-122"/>
                <a:ea typeface="隶书" pitchFamily="49" charset="-122"/>
              </a:rPr>
              <a:t>               为奇数存储体，连接到高</a:t>
            </a:r>
            <a:r>
              <a:rPr lang="en-US" altLang="zh-CN" sz="2400">
                <a:latin typeface="隶书" pitchFamily="49" charset="-122"/>
                <a:ea typeface="隶书" pitchFamily="49" charset="-122"/>
              </a:rPr>
              <a:t>8</a:t>
            </a:r>
            <a:r>
              <a:rPr lang="zh-CN" altLang="en-US" sz="2400">
                <a:latin typeface="隶书" pitchFamily="49" charset="-122"/>
                <a:ea typeface="隶书" pitchFamily="49" charset="-122"/>
              </a:rPr>
              <a:t>位数据线上</a:t>
            </a:r>
          </a:p>
        </p:txBody>
      </p:sp>
      <p:graphicFrame>
        <p:nvGraphicFramePr>
          <p:cNvPr id="273496" name="Group 88"/>
          <p:cNvGraphicFramePr>
            <a:graphicFrameLocks noGrp="1"/>
          </p:cNvGraphicFramePr>
          <p:nvPr/>
        </p:nvGraphicFramePr>
        <p:xfrm>
          <a:off x="2411413" y="765175"/>
          <a:ext cx="503237" cy="243840"/>
        </p:xfrm>
        <a:graphic>
          <a:graphicData uri="http://schemas.openxmlformats.org/drawingml/2006/table">
            <a:tbl>
              <a:tblPr/>
              <a:tblGrid>
                <a:gridCol w="503237">
                  <a:extLst>
                    <a:ext uri="{9D8B030D-6E8A-4147-A177-3AD203B41FA5}">
                      <a16:colId xmlns:a16="http://schemas.microsoft.com/office/drawing/2014/main" val="20000"/>
                    </a:ext>
                  </a:extLst>
                </a:gridCol>
              </a:tblGrid>
              <a:tr h="14446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zh-CN" altLang="zh-CN" sz="1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horzOverflow="overflow">
                    <a:lnL cap="flat">
                      <a:noFill/>
                    </a:lnL>
                    <a:lnR cap="flat">
                      <a:noFill/>
                    </a:lnR>
                    <a:lnT cap="flat">
                      <a:noFill/>
                    </a:lnT>
                    <a:lnB cap="flat">
                      <a:noFill/>
                    </a:lnB>
                    <a:lnTlToBr>
                      <a:noFill/>
                    </a:lnTlToBr>
                    <a:lnBlToTr>
                      <a:noFill/>
                    </a:lnBlToTr>
                    <a:solidFill>
                      <a:srgbClr val="FFFF99"/>
                    </a:solidFill>
                  </a:tcPr>
                </a:tc>
                <a:extLst>
                  <a:ext uri="{0D108BD9-81ED-4DB2-BD59-A6C34878D82A}">
                    <a16:rowId xmlns:a16="http://schemas.microsoft.com/office/drawing/2014/main" val="10000"/>
                  </a:ext>
                </a:extLst>
              </a:tr>
            </a:tbl>
          </a:graphicData>
        </a:graphic>
      </p:graphicFrame>
      <p:graphicFrame>
        <p:nvGraphicFramePr>
          <p:cNvPr id="273495" name="Group 87"/>
          <p:cNvGraphicFramePr>
            <a:graphicFrameLocks noGrp="1"/>
          </p:cNvGraphicFramePr>
          <p:nvPr/>
        </p:nvGraphicFramePr>
        <p:xfrm>
          <a:off x="2411413" y="1125538"/>
          <a:ext cx="503237" cy="243840"/>
        </p:xfrm>
        <a:graphic>
          <a:graphicData uri="http://schemas.openxmlformats.org/drawingml/2006/table">
            <a:tbl>
              <a:tblPr/>
              <a:tblGrid>
                <a:gridCol w="503237">
                  <a:extLst>
                    <a:ext uri="{9D8B030D-6E8A-4147-A177-3AD203B41FA5}">
                      <a16:colId xmlns:a16="http://schemas.microsoft.com/office/drawing/2014/main" val="20000"/>
                    </a:ext>
                  </a:extLst>
                </a:gridCol>
              </a:tblGrid>
              <a:tr h="144463">
                <a:tc>
                  <a:txBody>
                    <a:bodyPr/>
                    <a:lstStyle/>
                    <a:p>
                      <a:pPr marL="0" marR="0" lvl="0" indent="0" algn="l" defTabSz="914400" rtl="0" eaLnBrk="1" fontAlgn="base" latinLnBrk="0" hangingPunct="1">
                        <a:lnSpc>
                          <a:spcPct val="100000"/>
                        </a:lnSpc>
                        <a:spcBef>
                          <a:spcPct val="20000"/>
                        </a:spcBef>
                        <a:spcAft>
                          <a:spcPct val="0"/>
                        </a:spcAft>
                        <a:buClr>
                          <a:schemeClr val="tx2"/>
                        </a:buClr>
                        <a:buSzTx/>
                        <a:buFontTx/>
                        <a:buNone/>
                        <a:tabLst/>
                      </a:pPr>
                      <a:endParaRPr kumimoji="0" lang="zh-CN" altLang="zh-CN" sz="10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horzOverflow="overflow">
                    <a:lnL cap="flat">
                      <a:noFill/>
                    </a:lnL>
                    <a:lnR cap="flat">
                      <a:noFill/>
                    </a:lnR>
                    <a:lnT cap="flat">
                      <a:noFill/>
                    </a:lnT>
                    <a:lnB cap="flat">
                      <a:noFill/>
                    </a:lnB>
                    <a:lnTlToBr>
                      <a:noFill/>
                    </a:lnTlToBr>
                    <a:lnBlToTr>
                      <a:noFill/>
                    </a:lnBlToTr>
                    <a:solidFill>
                      <a:srgbClr val="CCCCFF"/>
                    </a:solidFill>
                  </a:tcPr>
                </a:tc>
                <a:extLst>
                  <a:ext uri="{0D108BD9-81ED-4DB2-BD59-A6C34878D82A}">
                    <a16:rowId xmlns:a16="http://schemas.microsoft.com/office/drawing/2014/main" val="10000"/>
                  </a:ext>
                </a:extLst>
              </a:tr>
            </a:tbl>
          </a:graphicData>
        </a:graphic>
      </p:graphicFrame>
      <p:graphicFrame>
        <p:nvGraphicFramePr>
          <p:cNvPr id="273503" name="Group 95"/>
          <p:cNvGraphicFramePr>
            <a:graphicFrameLocks noGrp="1"/>
          </p:cNvGraphicFramePr>
          <p:nvPr/>
        </p:nvGraphicFramePr>
        <p:xfrm>
          <a:off x="1258888" y="1557338"/>
          <a:ext cx="6096000" cy="4663440"/>
        </p:xfrm>
        <a:graphic>
          <a:graphicData uri="http://schemas.openxmlformats.org/drawingml/2006/table">
            <a:tbl>
              <a:tblPr/>
              <a:tblGrid>
                <a:gridCol w="6096000">
                  <a:extLst>
                    <a:ext uri="{9D8B030D-6E8A-4147-A177-3AD203B41FA5}">
                      <a16:colId xmlns:a16="http://schemas.microsoft.com/office/drawing/2014/main" val="20000"/>
                    </a:ext>
                  </a:extLst>
                </a:gridCol>
              </a:tblGrid>
              <a:tr h="287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kern="1200" cap="none" normalizeH="0" baseline="0" dirty="0" smtClean="0">
                          <a:ln>
                            <a:noFill/>
                          </a:ln>
                          <a:solidFill>
                            <a:srgbClr val="0000FF"/>
                          </a:solidFill>
                          <a:effectLst/>
                          <a:latin typeface="Times New Roman" pitchFamily="18" charset="0"/>
                          <a:ea typeface="宋体" pitchFamily="2" charset="-122"/>
                          <a:cs typeface="+mn-cs"/>
                        </a:rPr>
                        <a:t>0 0 0 0 </a:t>
                      </a:r>
                      <a:r>
                        <a:rPr kumimoji="0" lang="en-US" altLang="zh-CN" sz="2800" b="0" i="0" u="none" strike="noStrike" cap="none" normalizeH="0" baseline="0" dirty="0" smtClean="0">
                          <a:ln>
                            <a:noFill/>
                          </a:ln>
                          <a:solidFill>
                            <a:srgbClr val="0000FF"/>
                          </a:solidFill>
                          <a:effectLst/>
                          <a:latin typeface="Times New Roman" pitchFamily="18" charset="0"/>
                          <a:ea typeface="宋体" pitchFamily="2" charset="-122"/>
                        </a:rPr>
                        <a:t>1 0</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rPr>
                        <a:t> 0 0 0 0 0 0 0 0 0 0 0 0 0 </a:t>
                      </a:r>
                      <a:r>
                        <a:rPr kumimoji="0" lang="en-US" altLang="zh-CN" sz="2800" b="0" i="0" u="none" strike="noStrike" cap="none" normalizeH="0" baseline="0" dirty="0" smtClean="0">
                          <a:ln>
                            <a:noFill/>
                          </a:ln>
                          <a:solidFill>
                            <a:srgbClr val="0000FF"/>
                          </a:solidFill>
                          <a:effectLst/>
                          <a:latin typeface="Times New Roman" pitchFamily="18" charset="0"/>
                          <a:ea typeface="宋体" pitchFamily="2" charset="-122"/>
                        </a:rPr>
                        <a:t>0</a:t>
                      </a:r>
                      <a:endParaRPr kumimoji="0" lang="en-US" altLang="zh-CN" sz="2800" b="0" i="0" u="none" strike="noStrike" cap="none" normalizeH="0" baseline="0" dirty="0" smtClean="0">
                        <a:ln>
                          <a:noFill/>
                        </a:ln>
                        <a:solidFill>
                          <a:srgbClr val="0000FF"/>
                        </a:solidFill>
                        <a:effectLst>
                          <a:outerShdw blurRad="38100" dist="38100" dir="2700000" algn="tl">
                            <a:srgbClr val="FFFFFF"/>
                          </a:outerShdw>
                        </a:effectLst>
                        <a:latin typeface="Times New Roman" pitchFamily="18" charset="0"/>
                        <a:ea typeface="宋体" pitchFamily="2" charset="-122"/>
                      </a:endParaRPr>
                    </a:p>
                  </a:txBody>
                  <a:tcPr horzOverflow="overflow">
                    <a:lnL cap="flat">
                      <a:noFill/>
                    </a:lnL>
                    <a:lnR cap="flat">
                      <a:noFill/>
                    </a:lnR>
                    <a:lnT cap="flat">
                      <a:noFill/>
                    </a:lnT>
                    <a:lnB>
                      <a:noFill/>
                    </a:lnB>
                    <a:lnTlToBr>
                      <a:noFill/>
                    </a:lnTlToBr>
                    <a:lnBlToTr>
                      <a:noFill/>
                    </a:lnBlToTr>
                    <a:solidFill>
                      <a:srgbClr val="FFFF99"/>
                    </a:solidFill>
                  </a:tcPr>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800" b="0" i="0" u="none" strike="noStrike" kern="1200" cap="none" normalizeH="0" baseline="0" dirty="0" smtClean="0">
                          <a:ln>
                            <a:noFill/>
                          </a:ln>
                          <a:solidFill>
                            <a:srgbClr val="0000FF"/>
                          </a:solidFill>
                          <a:effectLst/>
                          <a:latin typeface="Times New Roman" pitchFamily="18" charset="0"/>
                          <a:ea typeface="宋体" pitchFamily="2" charset="-122"/>
                          <a:cs typeface="+mn-cs"/>
                        </a:rPr>
                        <a:t>0 0 0 0 1 0</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rPr>
                        <a:t> 0 0 0 0 0 0 0 0 0 0 0 0 0 </a:t>
                      </a:r>
                      <a:r>
                        <a:rPr kumimoji="0" lang="en-US" altLang="zh-CN" sz="2800" b="0" i="0" u="none" strike="noStrike" cap="none" normalizeH="0" baseline="0" dirty="0" smtClean="0">
                          <a:ln>
                            <a:noFill/>
                          </a:ln>
                          <a:solidFill>
                            <a:srgbClr val="0000FF"/>
                          </a:solidFill>
                          <a:effectLst/>
                          <a:latin typeface="Times New Roman" pitchFamily="18" charset="0"/>
                          <a:ea typeface="宋体" pitchFamily="2" charset="-122"/>
                        </a:rPr>
                        <a:t>1</a:t>
                      </a:r>
                    </a:p>
                  </a:txBody>
                  <a:tcPr horzOverflow="overflow">
                    <a:lnL cap="flat">
                      <a:noFill/>
                    </a:lnL>
                    <a:lnR cap="flat">
                      <a:noFill/>
                    </a:lnR>
                    <a:lnT>
                      <a:noFill/>
                    </a:lnT>
                    <a:lnB>
                      <a:noFill/>
                    </a:lnB>
                    <a:lnTlToBr>
                      <a:noFill/>
                    </a:lnTlToBr>
                    <a:lnBlToTr>
                      <a:noFill/>
                    </a:lnBlToTr>
                    <a:solidFill>
                      <a:srgbClr val="CCCCFF"/>
                    </a:solidFill>
                  </a:tcPr>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800" b="0" i="0" u="none" strike="noStrike" kern="1200" cap="none" normalizeH="0" baseline="0" dirty="0" smtClean="0">
                          <a:ln>
                            <a:noFill/>
                          </a:ln>
                          <a:solidFill>
                            <a:srgbClr val="0000FF"/>
                          </a:solidFill>
                          <a:effectLst/>
                          <a:latin typeface="Times New Roman" pitchFamily="18" charset="0"/>
                          <a:ea typeface="宋体" pitchFamily="2" charset="-122"/>
                          <a:cs typeface="+mn-cs"/>
                        </a:rPr>
                        <a:t>0 0 0 0 1 0</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rPr>
                        <a:t> 0 0 0 0 0 0 0 0 0 0 0 0 1 </a:t>
                      </a:r>
                      <a:r>
                        <a:rPr kumimoji="0" lang="en-US" altLang="zh-CN" sz="2800" b="0" i="0" u="none" strike="noStrike" cap="none" normalizeH="0" baseline="0" dirty="0" smtClean="0">
                          <a:ln>
                            <a:noFill/>
                          </a:ln>
                          <a:solidFill>
                            <a:srgbClr val="0000FF"/>
                          </a:solidFill>
                          <a:effectLst/>
                          <a:latin typeface="Times New Roman" pitchFamily="18" charset="0"/>
                          <a:ea typeface="宋体" pitchFamily="2" charset="-122"/>
                        </a:rPr>
                        <a:t>0</a:t>
                      </a:r>
                    </a:p>
                  </a:txBody>
                  <a:tcPr horzOverflow="overflow">
                    <a:lnL cap="flat">
                      <a:noFill/>
                    </a:lnL>
                    <a:lnR cap="flat">
                      <a:noFill/>
                    </a:lnR>
                    <a:lnT>
                      <a:noFill/>
                    </a:lnT>
                    <a:lnB>
                      <a:noFill/>
                    </a:lnB>
                    <a:lnTlToBr>
                      <a:noFill/>
                    </a:lnTlToBr>
                    <a:lnBlToTr>
                      <a:noFill/>
                    </a:lnBlToTr>
                    <a:solidFill>
                      <a:srgbClr val="FFFF99"/>
                    </a:solidFill>
                  </a:tcPr>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800" b="0" i="0" u="none" strike="noStrike" kern="1200" cap="none" normalizeH="0" baseline="0" dirty="0" smtClean="0">
                          <a:ln>
                            <a:noFill/>
                          </a:ln>
                          <a:solidFill>
                            <a:srgbClr val="0000FF"/>
                          </a:solidFill>
                          <a:effectLst/>
                          <a:latin typeface="Times New Roman" pitchFamily="18" charset="0"/>
                          <a:ea typeface="宋体" pitchFamily="2" charset="-122"/>
                          <a:cs typeface="+mn-cs"/>
                        </a:rPr>
                        <a:t>0 0 0 0 1 0</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rPr>
                        <a:t> 0 0 0 0 0 0 0 0 0 0 0 0 1 </a:t>
                      </a:r>
                      <a:r>
                        <a:rPr kumimoji="0" lang="en-US" altLang="zh-CN" sz="2800" b="0" i="0" u="none" strike="noStrike" cap="none" normalizeH="0" baseline="0" dirty="0" smtClean="0">
                          <a:ln>
                            <a:noFill/>
                          </a:ln>
                          <a:solidFill>
                            <a:srgbClr val="0000FF"/>
                          </a:solidFill>
                          <a:effectLst/>
                          <a:latin typeface="Times New Roman" pitchFamily="18" charset="0"/>
                          <a:ea typeface="宋体" pitchFamily="2" charset="-122"/>
                        </a:rPr>
                        <a:t>1</a:t>
                      </a:r>
                    </a:p>
                  </a:txBody>
                  <a:tcPr horzOverflow="overflow">
                    <a:lnL cap="flat">
                      <a:noFill/>
                    </a:lnL>
                    <a:lnR cap="flat">
                      <a:noFill/>
                    </a:lnR>
                    <a:lnT>
                      <a:noFill/>
                    </a:lnT>
                    <a:lnB>
                      <a:noFill/>
                    </a:lnB>
                    <a:lnTlToBr>
                      <a:noFill/>
                    </a:lnTlToBr>
                    <a:lnBlToTr>
                      <a:noFill/>
                    </a:lnBlToTr>
                    <a:solidFill>
                      <a:srgbClr val="CCCCFF"/>
                    </a:solidFill>
                  </a:tcPr>
                </a:tc>
                <a:extLst>
                  <a:ext uri="{0D108BD9-81ED-4DB2-BD59-A6C34878D82A}">
                    <a16:rowId xmlns:a16="http://schemas.microsoft.com/office/drawing/2014/main" val="10003"/>
                  </a:ext>
                </a:extLst>
              </a:tr>
              <a:tr h="5080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800" b="0" i="0" u="none" strike="noStrike" kern="1200" cap="none" normalizeH="0" baseline="0" dirty="0" smtClean="0">
                          <a:ln>
                            <a:noFill/>
                          </a:ln>
                          <a:solidFill>
                            <a:srgbClr val="0000FF"/>
                          </a:solidFill>
                          <a:effectLst/>
                          <a:latin typeface="Times New Roman" pitchFamily="18" charset="0"/>
                          <a:ea typeface="宋体" pitchFamily="2" charset="-122"/>
                          <a:cs typeface="+mn-cs"/>
                        </a:rPr>
                        <a:t>0 0 0 0 1 0</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rPr>
                        <a:t> 0 0 0 0 0 0 0 0 0 0 0 1 0 </a:t>
                      </a:r>
                      <a:r>
                        <a:rPr kumimoji="0" lang="en-US" altLang="zh-CN" sz="2800" b="0" i="0" u="none" strike="noStrike" cap="none" normalizeH="0" baseline="0" dirty="0" smtClean="0">
                          <a:ln>
                            <a:noFill/>
                          </a:ln>
                          <a:solidFill>
                            <a:srgbClr val="0000FF"/>
                          </a:solidFill>
                          <a:effectLst/>
                          <a:latin typeface="Times New Roman" pitchFamily="18" charset="0"/>
                          <a:ea typeface="宋体" pitchFamily="2" charset="-122"/>
                        </a:rPr>
                        <a:t>0</a:t>
                      </a:r>
                    </a:p>
                  </a:txBody>
                  <a:tcPr horzOverflow="overflow">
                    <a:lnL cap="flat">
                      <a:noFill/>
                    </a:lnL>
                    <a:lnR cap="flat">
                      <a:noFill/>
                    </a:lnR>
                    <a:lnT>
                      <a:noFill/>
                    </a:lnT>
                    <a:lnB>
                      <a:noFill/>
                    </a:lnB>
                    <a:lnTlToBr>
                      <a:noFill/>
                    </a:lnTlToBr>
                    <a:lnBlToTr>
                      <a:noFill/>
                    </a:lnBlToTr>
                    <a:solidFill>
                      <a:srgbClr val="FFFF99"/>
                    </a:solidFill>
                  </a:tcPr>
                </a:tc>
                <a:extLst>
                  <a:ext uri="{0D108BD9-81ED-4DB2-BD59-A6C34878D82A}">
                    <a16:rowId xmlns:a16="http://schemas.microsoft.com/office/drawing/2014/main" val="10004"/>
                  </a:ext>
                </a:extLst>
              </a:tr>
              <a:tr h="508000">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Tx/>
                        <a:buNone/>
                        <a:tabLst/>
                      </a:pPr>
                      <a:r>
                        <a:rPr kumimoji="0" lang="en-US" altLang="zh-CN" sz="2800" b="0" i="0" u="none" strike="noStrike" kern="1200" cap="none" normalizeH="0" baseline="0" dirty="0" smtClean="0">
                          <a:ln>
                            <a:noFill/>
                          </a:ln>
                          <a:solidFill>
                            <a:srgbClr val="0000FF"/>
                          </a:solidFill>
                          <a:effectLst/>
                          <a:latin typeface="Times New Roman" pitchFamily="18" charset="0"/>
                          <a:ea typeface="宋体" pitchFamily="2" charset="-122"/>
                          <a:cs typeface="+mn-cs"/>
                        </a:rPr>
                        <a:t>0 0 0 0 1 0</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rPr>
                        <a:t> 0 0 0 0 0 0 0 0 0 0 0 1 0 </a:t>
                      </a:r>
                      <a:r>
                        <a:rPr kumimoji="0" lang="en-US" altLang="zh-CN" sz="2800" b="0" i="0" u="none" strike="noStrike" cap="none" normalizeH="0" baseline="0" dirty="0" smtClean="0">
                          <a:ln>
                            <a:noFill/>
                          </a:ln>
                          <a:solidFill>
                            <a:srgbClr val="0000FF"/>
                          </a:solidFill>
                          <a:effectLst/>
                          <a:latin typeface="Times New Roman" pitchFamily="18" charset="0"/>
                          <a:ea typeface="宋体" pitchFamily="2" charset="-122"/>
                        </a:rPr>
                        <a:t>1</a:t>
                      </a:r>
                    </a:p>
                  </a:txBody>
                  <a:tcPr horzOverflow="overflow">
                    <a:lnL cap="flat">
                      <a:noFill/>
                    </a:lnL>
                    <a:lnR cap="flat">
                      <a:noFill/>
                    </a:lnR>
                    <a:lnT>
                      <a:noFill/>
                    </a:lnT>
                    <a:lnB>
                      <a:noFill/>
                    </a:lnB>
                    <a:lnTlToBr>
                      <a:noFill/>
                    </a:lnTlToBr>
                    <a:lnBlToTr>
                      <a:noFill/>
                    </a:lnBlToTr>
                    <a:solidFill>
                      <a:srgbClr val="CCCCFF"/>
                    </a:solidFill>
                  </a:tcPr>
                </a:tc>
                <a:extLst>
                  <a:ext uri="{0D108BD9-81ED-4DB2-BD59-A6C34878D82A}">
                    <a16:rowId xmlns:a16="http://schemas.microsoft.com/office/drawing/2014/main" val="10005"/>
                  </a:ext>
                </a:extLst>
              </a:tr>
              <a:tr h="508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a:ea typeface="宋体" pitchFamily="2" charset="-122"/>
                        </a:rPr>
                        <a:t>…………</a:t>
                      </a:r>
                      <a:endParaRPr kumimoji="0" lang="en-US" altLang="zh-CN" sz="2800" b="0" i="0" u="none" strike="noStrike" cap="none" normalizeH="0" baseline="0" smtClean="0">
                        <a:ln>
                          <a:noFill/>
                        </a:ln>
                        <a:solidFill>
                          <a:schemeClr val="tx1"/>
                        </a:solidFill>
                        <a:effectLst>
                          <a:outerShdw blurRad="38100" dist="38100" dir="2700000" algn="tl">
                            <a:srgbClr val="C0C0C0"/>
                          </a:outerShdw>
                        </a:effectLst>
                        <a:latin typeface="Times New Roman" pitchFamily="18" charset="0"/>
                        <a:ea typeface="宋体" pitchFamily="2" charset="-122"/>
                      </a:endParaRPr>
                    </a:p>
                  </a:txBody>
                  <a:tcPr horzOverflow="overflow">
                    <a:lnL cap="flat">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1809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kern="1200" cap="none" normalizeH="0" baseline="0" dirty="0" smtClean="0">
                          <a:ln>
                            <a:noFill/>
                          </a:ln>
                          <a:solidFill>
                            <a:srgbClr val="0000FF"/>
                          </a:solidFill>
                          <a:effectLst/>
                          <a:latin typeface="Times New Roman" pitchFamily="18" charset="0"/>
                          <a:ea typeface="宋体" pitchFamily="2" charset="-122"/>
                          <a:cs typeface="+mn-cs"/>
                        </a:rPr>
                        <a:t>0 0 0 0 1 0</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rPr>
                        <a:t> 1 1 1 1 1 1 1 1 1 1 1 1 1 </a:t>
                      </a:r>
                      <a:r>
                        <a:rPr kumimoji="0" lang="en-US" altLang="zh-CN" sz="2800" b="0" i="0" u="none" strike="noStrike" cap="none" normalizeH="0" baseline="0" dirty="0" smtClean="0">
                          <a:ln>
                            <a:noFill/>
                          </a:ln>
                          <a:solidFill>
                            <a:srgbClr val="0000FF"/>
                          </a:solidFill>
                          <a:effectLst/>
                          <a:latin typeface="Times New Roman" pitchFamily="18" charset="0"/>
                          <a:ea typeface="宋体" pitchFamily="2" charset="-122"/>
                        </a:rPr>
                        <a:t>0</a:t>
                      </a:r>
                    </a:p>
                  </a:txBody>
                  <a:tcPr horzOverflow="overflow">
                    <a:lnL cap="flat">
                      <a:noFill/>
                    </a:lnL>
                    <a:lnR cap="flat">
                      <a:noFill/>
                    </a:lnR>
                    <a:lnT>
                      <a:noFill/>
                    </a:lnT>
                    <a:lnB>
                      <a:noFill/>
                    </a:lnB>
                    <a:lnTlToBr>
                      <a:noFill/>
                    </a:lnTlToBr>
                    <a:lnBlToTr>
                      <a:noFill/>
                    </a:lnBlToTr>
                    <a:solidFill>
                      <a:srgbClr val="FFFF99"/>
                    </a:solidFill>
                  </a:tcPr>
                </a:tc>
                <a:extLst>
                  <a:ext uri="{0D108BD9-81ED-4DB2-BD59-A6C34878D82A}">
                    <a16:rowId xmlns:a16="http://schemas.microsoft.com/office/drawing/2014/main" val="10007"/>
                  </a:ext>
                </a:extLst>
              </a:tr>
              <a:tr h="508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kern="1200" cap="none" normalizeH="0" baseline="0" dirty="0" smtClean="0">
                          <a:ln>
                            <a:noFill/>
                          </a:ln>
                          <a:solidFill>
                            <a:srgbClr val="0000FF"/>
                          </a:solidFill>
                          <a:effectLst/>
                          <a:latin typeface="Times New Roman" pitchFamily="18" charset="0"/>
                          <a:ea typeface="宋体" pitchFamily="2" charset="-122"/>
                          <a:cs typeface="+mn-cs"/>
                        </a:rPr>
                        <a:t>0 0 0 0 1 0</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rPr>
                        <a:t> 1 1 1 1 1 1 1 1 1 1 1 1 1 </a:t>
                      </a:r>
                      <a:r>
                        <a:rPr kumimoji="0" lang="en-US" altLang="zh-CN" sz="2800" b="0" i="0" u="none" strike="noStrike" cap="none" normalizeH="0" baseline="0" dirty="0" smtClean="0">
                          <a:ln>
                            <a:noFill/>
                          </a:ln>
                          <a:solidFill>
                            <a:srgbClr val="0000FF"/>
                          </a:solidFill>
                          <a:effectLst/>
                          <a:latin typeface="Times New Roman" pitchFamily="18" charset="0"/>
                          <a:ea typeface="宋体" pitchFamily="2" charset="-122"/>
                        </a:rPr>
                        <a:t>1</a:t>
                      </a:r>
                    </a:p>
                  </a:txBody>
                  <a:tcPr horzOverflow="overflow">
                    <a:lnL cap="flat">
                      <a:noFill/>
                    </a:lnL>
                    <a:lnR cap="flat">
                      <a:noFill/>
                    </a:lnR>
                    <a:lnT>
                      <a:noFill/>
                    </a:lnT>
                    <a:lnB cap="flat">
                      <a:noFill/>
                    </a:lnB>
                    <a:lnTlToBr>
                      <a:noFill/>
                    </a:lnTlToBr>
                    <a:lnBlToTr>
                      <a:noFill/>
                    </a:lnBlToTr>
                    <a:solidFill>
                      <a:srgbClr val="CCCCFF"/>
                    </a:solidFill>
                  </a:tcPr>
                </a:tc>
                <a:extLst>
                  <a:ext uri="{0D108BD9-81ED-4DB2-BD59-A6C34878D82A}">
                    <a16:rowId xmlns:a16="http://schemas.microsoft.com/office/drawing/2014/main" val="10008"/>
                  </a:ext>
                </a:extLst>
              </a:tr>
            </a:tbl>
          </a:graphicData>
        </a:graphic>
      </p:graphicFrame>
      <p:sp>
        <p:nvSpPr>
          <p:cNvPr id="273504" name="Line 96"/>
          <p:cNvSpPr>
            <a:spLocks noChangeShapeType="1"/>
          </p:cNvSpPr>
          <p:nvPr/>
        </p:nvSpPr>
        <p:spPr bwMode="auto">
          <a:xfrm>
            <a:off x="3232150" y="1628775"/>
            <a:ext cx="0" cy="4464050"/>
          </a:xfrm>
          <a:prstGeom prst="line">
            <a:avLst/>
          </a:prstGeom>
          <a:noFill/>
          <a:ln w="19050">
            <a:solidFill>
              <a:schemeClr val="tx1"/>
            </a:solidFill>
            <a:round/>
            <a:headEnd/>
            <a:tailEnd/>
          </a:ln>
          <a:effectLst/>
        </p:spPr>
        <p:txBody>
          <a:bodyPr/>
          <a:lstStyle/>
          <a:p>
            <a:endParaRPr lang="zh-CN" altLang="en-US"/>
          </a:p>
        </p:txBody>
      </p:sp>
      <p:sp>
        <p:nvSpPr>
          <p:cNvPr id="273507" name="AutoShape 99"/>
          <p:cNvSpPr>
            <a:spLocks/>
          </p:cNvSpPr>
          <p:nvPr/>
        </p:nvSpPr>
        <p:spPr bwMode="auto">
          <a:xfrm rot="16200000">
            <a:off x="2339975" y="5445125"/>
            <a:ext cx="215900" cy="1511300"/>
          </a:xfrm>
          <a:prstGeom prst="leftBrace">
            <a:avLst>
              <a:gd name="adj1" fmla="val 58333"/>
              <a:gd name="adj2" fmla="val 50060"/>
            </a:avLst>
          </a:prstGeom>
          <a:noFill/>
          <a:ln w="9525">
            <a:solidFill>
              <a:schemeClr val="tx1"/>
            </a:solidFill>
            <a:round/>
            <a:headEnd/>
            <a:tailEnd/>
          </a:ln>
          <a:effectLst/>
        </p:spPr>
        <p:txBody>
          <a:bodyPr wrap="none" anchor="ctr"/>
          <a:lstStyle/>
          <a:p>
            <a:endParaRPr lang="zh-CN" altLang="en-US"/>
          </a:p>
        </p:txBody>
      </p:sp>
      <p:sp>
        <p:nvSpPr>
          <p:cNvPr id="273508" name="AutoShape 100"/>
          <p:cNvSpPr>
            <a:spLocks/>
          </p:cNvSpPr>
          <p:nvPr/>
        </p:nvSpPr>
        <p:spPr bwMode="auto">
          <a:xfrm rot="16200000">
            <a:off x="4860925" y="4508500"/>
            <a:ext cx="215900" cy="3384550"/>
          </a:xfrm>
          <a:prstGeom prst="leftBrace">
            <a:avLst>
              <a:gd name="adj1" fmla="val 130637"/>
              <a:gd name="adj2" fmla="val 50060"/>
            </a:avLst>
          </a:prstGeom>
          <a:noFill/>
          <a:ln w="9525">
            <a:solidFill>
              <a:schemeClr val="tx1"/>
            </a:solidFill>
            <a:round/>
            <a:headEnd/>
            <a:tailEnd/>
          </a:ln>
          <a:effectLst/>
        </p:spPr>
        <p:txBody>
          <a:bodyPr wrap="none" anchor="ctr"/>
          <a:lstStyle/>
          <a:p>
            <a:endParaRPr lang="zh-CN" altLang="en-US"/>
          </a:p>
        </p:txBody>
      </p:sp>
      <p:sp>
        <p:nvSpPr>
          <p:cNvPr id="273509" name="Text Box 101"/>
          <p:cNvSpPr txBox="1">
            <a:spLocks noChangeArrowheads="1"/>
          </p:cNvSpPr>
          <p:nvPr/>
        </p:nvSpPr>
        <p:spPr bwMode="auto">
          <a:xfrm>
            <a:off x="2051050" y="6211888"/>
            <a:ext cx="1079500" cy="457200"/>
          </a:xfrm>
          <a:prstGeom prst="rect">
            <a:avLst/>
          </a:prstGeom>
          <a:noFill/>
          <a:ln w="9525">
            <a:noFill/>
            <a:miter lim="800000"/>
            <a:headEnd/>
            <a:tailEnd/>
          </a:ln>
          <a:effectLst/>
        </p:spPr>
        <p:txBody>
          <a:bodyPr>
            <a:spAutoFit/>
          </a:bodyPr>
          <a:lstStyle/>
          <a:p>
            <a:pPr>
              <a:spcBef>
                <a:spcPct val="50000"/>
              </a:spcBef>
            </a:pPr>
            <a:r>
              <a:rPr lang="zh-CN" altLang="en-US" sz="2400">
                <a:ea typeface="隶书" pitchFamily="49" charset="-122"/>
              </a:rPr>
              <a:t>片外</a:t>
            </a:r>
          </a:p>
        </p:txBody>
      </p:sp>
      <p:sp>
        <p:nvSpPr>
          <p:cNvPr id="273510" name="Text Box 102"/>
          <p:cNvSpPr txBox="1">
            <a:spLocks noChangeArrowheads="1"/>
          </p:cNvSpPr>
          <p:nvPr/>
        </p:nvSpPr>
        <p:spPr bwMode="auto">
          <a:xfrm>
            <a:off x="4716463" y="6211888"/>
            <a:ext cx="1079500" cy="457200"/>
          </a:xfrm>
          <a:prstGeom prst="rect">
            <a:avLst/>
          </a:prstGeom>
          <a:noFill/>
          <a:ln w="9525">
            <a:noFill/>
            <a:miter lim="800000"/>
            <a:headEnd/>
            <a:tailEnd/>
          </a:ln>
          <a:effectLst/>
        </p:spPr>
        <p:txBody>
          <a:bodyPr>
            <a:spAutoFit/>
          </a:bodyPr>
          <a:lstStyle/>
          <a:p>
            <a:pPr>
              <a:spcBef>
                <a:spcPct val="50000"/>
              </a:spcBef>
            </a:pPr>
            <a:r>
              <a:rPr lang="zh-CN" altLang="en-US" sz="2400">
                <a:ea typeface="隶书" pitchFamily="49" charset="-122"/>
              </a:rPr>
              <a:t>片内</a:t>
            </a:r>
          </a:p>
        </p:txBody>
      </p:sp>
    </p:spTree>
  </p:cSld>
  <p:clrMapOvr>
    <a:masterClrMapping/>
  </p:clrMapOvr>
  <p:transition spd="slow">
    <p:randomBar dir="ver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2386"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84213" y="822325"/>
            <a:ext cx="7991475" cy="5124450"/>
          </a:xfrm>
          <a:prstGeom prst="rect">
            <a:avLst/>
          </a:prstGeom>
          <a:noFill/>
        </p:spPr>
      </p:pic>
      <p:sp>
        <p:nvSpPr>
          <p:cNvPr id="272387" name="Rectangle 3"/>
          <p:cNvSpPr>
            <a:spLocks noChangeArrowheads="1"/>
          </p:cNvSpPr>
          <p:nvPr/>
        </p:nvSpPr>
        <p:spPr bwMode="auto">
          <a:xfrm>
            <a:off x="611188" y="404813"/>
            <a:ext cx="8137525" cy="403225"/>
          </a:xfrm>
          <a:prstGeom prst="rect">
            <a:avLst/>
          </a:prstGeom>
          <a:noFill/>
          <a:ln w="9525">
            <a:noFill/>
            <a:miter lim="800000"/>
            <a:headEnd/>
            <a:tailEnd/>
          </a:ln>
          <a:effectLst/>
        </p:spPr>
        <p:txBody>
          <a:bodyPr>
            <a:spAutoFit/>
          </a:bodyPr>
          <a:lstStyle/>
          <a:p>
            <a:pPr>
              <a:lnSpc>
                <a:spcPct val="85000"/>
              </a:lnSpc>
            </a:pPr>
            <a:r>
              <a:rPr lang="zh-CN" altLang="en-US" sz="2400">
                <a:latin typeface="隶书" pitchFamily="49" charset="-122"/>
                <a:ea typeface="隶书" pitchFamily="49" charset="-122"/>
              </a:rPr>
              <a:t>地址译码及芯片连接</a:t>
            </a:r>
          </a:p>
        </p:txBody>
      </p:sp>
    </p:spTree>
  </p:cSld>
  <p:clrMapOvr>
    <a:masterClrMapping/>
  </p:clrMapOvr>
  <p:transition spd="slow">
    <p:randomBar dir="ver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3" name="Rectangle 3"/>
          <p:cNvSpPr>
            <a:spLocks noChangeArrowheads="1"/>
          </p:cNvSpPr>
          <p:nvPr/>
        </p:nvSpPr>
        <p:spPr bwMode="auto">
          <a:xfrm>
            <a:off x="468313" y="188913"/>
            <a:ext cx="7991475" cy="1025525"/>
          </a:xfrm>
          <a:prstGeom prst="rect">
            <a:avLst/>
          </a:prstGeom>
          <a:noFill/>
          <a:ln w="9525">
            <a:noFill/>
            <a:miter lim="800000"/>
            <a:headEnd/>
            <a:tailEnd/>
          </a:ln>
          <a:effectLst/>
        </p:spPr>
        <p:txBody>
          <a:bodyPr>
            <a:spAutoFit/>
          </a:bodyPr>
          <a:lstStyle/>
          <a:p>
            <a:pPr>
              <a:lnSpc>
                <a:spcPct val="85000"/>
              </a:lnSpc>
            </a:pPr>
            <a:r>
              <a:rPr lang="zh-CN" altLang="en-US" sz="2400">
                <a:latin typeface="隶书" pitchFamily="49" charset="-122"/>
                <a:ea typeface="隶书" pitchFamily="49" charset="-122"/>
              </a:rPr>
              <a:t>例</a:t>
            </a:r>
            <a:r>
              <a:rPr lang="en-US" altLang="zh-CN" sz="2400">
                <a:latin typeface="隶书" pitchFamily="49" charset="-122"/>
                <a:ea typeface="隶书" pitchFamily="49" charset="-122"/>
              </a:rPr>
              <a:t>3</a:t>
            </a:r>
            <a:r>
              <a:rPr lang="zh-CN" altLang="en-US" sz="2400">
                <a:latin typeface="隶书" pitchFamily="49" charset="-122"/>
                <a:ea typeface="隶书" pitchFamily="49" charset="-122"/>
              </a:rPr>
              <a:t>：为</a:t>
            </a:r>
            <a:r>
              <a:rPr lang="en-US" altLang="zh-CN" sz="2400">
                <a:latin typeface="隶书" pitchFamily="49" charset="-122"/>
                <a:ea typeface="隶书" pitchFamily="49" charset="-122"/>
              </a:rPr>
              <a:t>8051</a:t>
            </a:r>
            <a:r>
              <a:rPr lang="zh-CN" altLang="en-US" sz="2400">
                <a:latin typeface="隶书" pitchFamily="49" charset="-122"/>
                <a:ea typeface="隶书" pitchFamily="49" charset="-122"/>
              </a:rPr>
              <a:t>单片机设计</a:t>
            </a:r>
            <a:r>
              <a:rPr lang="en-US" altLang="zh-CN" sz="2400">
                <a:latin typeface="隶书" pitchFamily="49" charset="-122"/>
                <a:ea typeface="隶书" pitchFamily="49" charset="-122"/>
              </a:rPr>
              <a:t>1</a:t>
            </a:r>
            <a:r>
              <a:rPr lang="zh-CN" altLang="en-US" sz="2400">
                <a:latin typeface="隶书" pitchFamily="49" charset="-122"/>
                <a:ea typeface="隶书" pitchFamily="49" charset="-122"/>
              </a:rPr>
              <a:t>个存储器扩充接口电路。设存储器由</a:t>
            </a:r>
            <a:r>
              <a:rPr lang="en-US" altLang="zh-CN" sz="2400">
                <a:latin typeface="隶书" pitchFamily="49" charset="-122"/>
                <a:ea typeface="隶书" pitchFamily="49" charset="-122"/>
              </a:rPr>
              <a:t>4</a:t>
            </a:r>
            <a:r>
              <a:rPr lang="zh-CN" altLang="en-US" sz="2400">
                <a:latin typeface="隶书" pitchFamily="49" charset="-122"/>
                <a:ea typeface="隶书" pitchFamily="49" charset="-122"/>
              </a:rPr>
              <a:t>片</a:t>
            </a:r>
            <a:r>
              <a:rPr lang="en-US" altLang="zh-CN" sz="2400">
                <a:latin typeface="隶书" pitchFamily="49" charset="-122"/>
                <a:ea typeface="隶书" pitchFamily="49" charset="-122"/>
              </a:rPr>
              <a:t>2K*8bit(2KB ROM</a:t>
            </a:r>
            <a:r>
              <a:rPr lang="zh-CN" altLang="en-US" sz="2400">
                <a:latin typeface="隶书" pitchFamily="49" charset="-122"/>
                <a:ea typeface="隶书" pitchFamily="49" charset="-122"/>
              </a:rPr>
              <a:t>，</a:t>
            </a:r>
            <a:r>
              <a:rPr lang="en-US" altLang="zh-CN" sz="2400">
                <a:latin typeface="隶书" pitchFamily="49" charset="-122"/>
                <a:ea typeface="隶书" pitchFamily="49" charset="-122"/>
              </a:rPr>
              <a:t>6KB RAM)</a:t>
            </a:r>
            <a:r>
              <a:rPr lang="zh-CN" altLang="en-US" sz="2400">
                <a:latin typeface="隶书" pitchFamily="49" charset="-122"/>
                <a:ea typeface="隶书" pitchFamily="49" charset="-122"/>
              </a:rPr>
              <a:t>的存储芯片组成。首地址为</a:t>
            </a:r>
            <a:r>
              <a:rPr lang="en-US" altLang="zh-CN" sz="2400">
                <a:latin typeface="隶书" pitchFamily="49" charset="-122"/>
                <a:ea typeface="隶书" pitchFamily="49" charset="-122"/>
              </a:rPr>
              <a:t>0000H</a:t>
            </a:r>
            <a:r>
              <a:rPr lang="zh-CN" altLang="en-US" sz="2400">
                <a:latin typeface="隶书" pitchFamily="49" charset="-122"/>
                <a:ea typeface="隶书" pitchFamily="49" charset="-122"/>
              </a:rPr>
              <a:t>。选用下列芯片：</a:t>
            </a:r>
            <a:endParaRPr lang="zh-CN" altLang="en-US"/>
          </a:p>
        </p:txBody>
      </p:sp>
      <p:pic>
        <p:nvPicPr>
          <p:cNvPr id="271364"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763713" y="1125538"/>
            <a:ext cx="5543550" cy="1585912"/>
          </a:xfrm>
          <a:prstGeom prst="rect">
            <a:avLst/>
          </a:prstGeom>
          <a:noFill/>
        </p:spPr>
      </p:pic>
      <p:sp>
        <p:nvSpPr>
          <p:cNvPr id="271365" name="Rectangle 5"/>
          <p:cNvSpPr>
            <a:spLocks noChangeArrowheads="1"/>
          </p:cNvSpPr>
          <p:nvPr/>
        </p:nvSpPr>
        <p:spPr bwMode="auto">
          <a:xfrm>
            <a:off x="611188" y="2565400"/>
            <a:ext cx="7991475" cy="1025525"/>
          </a:xfrm>
          <a:prstGeom prst="rect">
            <a:avLst/>
          </a:prstGeom>
          <a:noFill/>
          <a:ln w="9525">
            <a:noFill/>
            <a:miter lim="800000"/>
            <a:headEnd/>
            <a:tailEnd/>
          </a:ln>
          <a:effectLst/>
        </p:spPr>
        <p:txBody>
          <a:bodyPr>
            <a:spAutoFit/>
          </a:bodyPr>
          <a:lstStyle/>
          <a:p>
            <a:pPr>
              <a:lnSpc>
                <a:spcPct val="85000"/>
              </a:lnSpc>
            </a:pPr>
            <a:r>
              <a:rPr lang="zh-CN" altLang="en-US" sz="2400">
                <a:solidFill>
                  <a:srgbClr val="CC6600"/>
                </a:solidFill>
                <a:latin typeface="隶书" pitchFamily="49" charset="-122"/>
                <a:ea typeface="隶书" pitchFamily="49" charset="-122"/>
              </a:rPr>
              <a:t>分析</a:t>
            </a:r>
            <a:r>
              <a:rPr lang="en-US" altLang="zh-CN" sz="2400">
                <a:latin typeface="隶书" pitchFamily="49" charset="-122"/>
                <a:ea typeface="隶书" pitchFamily="49" charset="-122"/>
              </a:rPr>
              <a:t>:</a:t>
            </a:r>
            <a:r>
              <a:rPr lang="zh-CN" altLang="en-US" sz="2400">
                <a:latin typeface="隶书" pitchFamily="49" charset="-122"/>
                <a:ea typeface="隶书" pitchFamily="49" charset="-122"/>
              </a:rPr>
              <a:t>选</a:t>
            </a:r>
            <a:r>
              <a:rPr lang="en-US" altLang="zh-CN" sz="2400">
                <a:latin typeface="隶书" pitchFamily="49" charset="-122"/>
                <a:ea typeface="隶书" pitchFamily="49" charset="-122"/>
              </a:rPr>
              <a:t>1</a:t>
            </a:r>
            <a:r>
              <a:rPr lang="zh-CN" altLang="en-US" sz="2400">
                <a:latin typeface="隶书" pitchFamily="49" charset="-122"/>
                <a:ea typeface="隶书" pitchFamily="49" charset="-122"/>
              </a:rPr>
              <a:t>片</a:t>
            </a:r>
            <a:r>
              <a:rPr lang="en-US" altLang="zh-CN" sz="2400">
                <a:latin typeface="隶书" pitchFamily="49" charset="-122"/>
                <a:ea typeface="隶书" pitchFamily="49" charset="-122"/>
              </a:rPr>
              <a:t>ROM</a:t>
            </a:r>
            <a:r>
              <a:rPr lang="zh-CN" altLang="en-US" sz="2400">
                <a:latin typeface="隶书" pitchFamily="49" charset="-122"/>
                <a:ea typeface="隶书" pitchFamily="49" charset="-122"/>
              </a:rPr>
              <a:t>，</a:t>
            </a:r>
            <a:r>
              <a:rPr lang="en-US" altLang="zh-CN" sz="2400">
                <a:latin typeface="隶书" pitchFamily="49" charset="-122"/>
                <a:ea typeface="隶书" pitchFamily="49" charset="-122"/>
              </a:rPr>
              <a:t>3</a:t>
            </a:r>
            <a:r>
              <a:rPr lang="zh-CN" altLang="en-US" sz="2400">
                <a:latin typeface="隶书" pitchFamily="49" charset="-122"/>
                <a:ea typeface="隶书" pitchFamily="49" charset="-122"/>
              </a:rPr>
              <a:t>片</a:t>
            </a:r>
            <a:r>
              <a:rPr lang="en-US" altLang="zh-CN" sz="2400">
                <a:latin typeface="隶书" pitchFamily="49" charset="-122"/>
                <a:ea typeface="隶书" pitchFamily="49" charset="-122"/>
              </a:rPr>
              <a:t>RAM</a:t>
            </a:r>
            <a:r>
              <a:rPr lang="zh-CN" altLang="en-US" sz="2400">
                <a:latin typeface="隶书" pitchFamily="49" charset="-122"/>
                <a:ea typeface="隶书" pitchFamily="49" charset="-122"/>
              </a:rPr>
              <a:t>。可将地址总线的低</a:t>
            </a:r>
            <a:r>
              <a:rPr lang="en-US" altLang="zh-CN" sz="2400">
                <a:latin typeface="隶书" pitchFamily="49" charset="-122"/>
                <a:ea typeface="隶书" pitchFamily="49" charset="-122"/>
              </a:rPr>
              <a:t>11</a:t>
            </a:r>
            <a:r>
              <a:rPr lang="zh-CN" altLang="en-US" sz="2400">
                <a:latin typeface="隶书" pitchFamily="49" charset="-122"/>
                <a:ea typeface="隶书" pitchFamily="49" charset="-122"/>
              </a:rPr>
              <a:t>位</a:t>
            </a:r>
            <a:r>
              <a:rPr lang="en-US" altLang="zh-CN" sz="2400">
                <a:latin typeface="隶书" pitchFamily="49" charset="-122"/>
                <a:ea typeface="隶书" pitchFamily="49" charset="-122"/>
              </a:rPr>
              <a:t>(A1O-A0)</a:t>
            </a:r>
            <a:r>
              <a:rPr lang="zh-CN" altLang="en-US" sz="2400">
                <a:latin typeface="隶书" pitchFamily="49" charset="-122"/>
                <a:ea typeface="隶书" pitchFamily="49" charset="-122"/>
              </a:rPr>
              <a:t>做为片内寻址线，直接与存储器芯片的地址线相连。采用部分译码，</a:t>
            </a:r>
            <a:r>
              <a:rPr lang="en-US" altLang="zh-CN" sz="2400">
                <a:latin typeface="隶书" pitchFamily="49" charset="-122"/>
                <a:ea typeface="隶书" pitchFamily="49" charset="-122"/>
              </a:rPr>
              <a:t>A11</a:t>
            </a:r>
            <a:r>
              <a:rPr lang="zh-CN" altLang="en-US" sz="2400">
                <a:latin typeface="隶书" pitchFamily="49" charset="-122"/>
                <a:ea typeface="隶书" pitchFamily="49" charset="-122"/>
              </a:rPr>
              <a:t>、</a:t>
            </a:r>
            <a:r>
              <a:rPr lang="en-US" altLang="zh-CN" sz="2400">
                <a:latin typeface="隶书" pitchFamily="49" charset="-122"/>
                <a:ea typeface="隶书" pitchFamily="49" charset="-122"/>
              </a:rPr>
              <a:t>A12</a:t>
            </a:r>
            <a:r>
              <a:rPr lang="zh-CN" altLang="en-US" sz="2400">
                <a:latin typeface="隶书" pitchFamily="49" charset="-122"/>
                <a:ea typeface="隶书" pitchFamily="49" charset="-122"/>
              </a:rPr>
              <a:t>经译码后做为片选线。其地址分配：</a:t>
            </a:r>
          </a:p>
        </p:txBody>
      </p:sp>
      <p:graphicFrame>
        <p:nvGraphicFramePr>
          <p:cNvPr id="271410" name="Group 50"/>
          <p:cNvGraphicFramePr>
            <a:graphicFrameLocks noGrp="1"/>
          </p:cNvGraphicFramePr>
          <p:nvPr/>
        </p:nvGraphicFramePr>
        <p:xfrm>
          <a:off x="2339975" y="3644900"/>
          <a:ext cx="4319588" cy="3072384"/>
        </p:xfrm>
        <a:graphic>
          <a:graphicData uri="http://schemas.openxmlformats.org/drawingml/2006/table">
            <a:tbl>
              <a:tblPr/>
              <a:tblGrid>
                <a:gridCol w="4319588">
                  <a:extLst>
                    <a:ext uri="{9D8B030D-6E8A-4147-A177-3AD203B41FA5}">
                      <a16:colId xmlns:a16="http://schemas.microsoft.com/office/drawing/2014/main" val="20000"/>
                    </a:ext>
                  </a:extLst>
                </a:gridCol>
              </a:tblGrid>
              <a:tr h="241300">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rPr>
                        <a:t>0 0 0 </a:t>
                      </a:r>
                      <a:r>
                        <a:rPr kumimoji="0" lang="en-US" altLang="zh-CN" sz="2400" b="0" i="0" u="none" strike="noStrike" cap="none" normalizeH="0" baseline="0" dirty="0" smtClean="0">
                          <a:ln>
                            <a:noFill/>
                          </a:ln>
                          <a:solidFill>
                            <a:srgbClr val="0000FF"/>
                          </a:solidFill>
                          <a:effectLst/>
                          <a:latin typeface="Times New Roman" pitchFamily="18" charset="0"/>
                          <a:ea typeface="宋体" pitchFamily="2" charset="-122"/>
                        </a:rPr>
                        <a:t>0  0</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rPr>
                        <a:t> 0 0 0  0 0 0 0  0 0 0 0</a:t>
                      </a:r>
                      <a:endParaRPr kumimoji="0" lang="en-US" altLang="zh-CN" sz="2400" b="0" i="0" u="none" strike="noStrike" cap="none" normalizeH="0" baseline="0" dirty="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horzOverflow="overflow">
                    <a:lnL cap="flat">
                      <a:noFill/>
                    </a:lnL>
                    <a:lnR cap="flat">
                      <a:noFill/>
                    </a:lnR>
                    <a:lnT cap="flat">
                      <a:noFill/>
                    </a:lnT>
                    <a:lnB>
                      <a:noFill/>
                    </a:lnB>
                    <a:lnTlToBr>
                      <a:noFill/>
                    </a:lnTlToBr>
                    <a:lnBlToTr>
                      <a:noFill/>
                    </a:lnBlToTr>
                    <a:solidFill>
                      <a:srgbClr val="FFFF99"/>
                    </a:solidFill>
                  </a:tcPr>
                </a:tc>
                <a:extLst>
                  <a:ext uri="{0D108BD9-81ED-4DB2-BD59-A6C34878D82A}">
                    <a16:rowId xmlns:a16="http://schemas.microsoft.com/office/drawing/2014/main" val="10000"/>
                  </a:ext>
                </a:extLst>
              </a:tr>
              <a:tr h="180975">
                <a:tc>
                  <a:txBody>
                    <a:bodyPr/>
                    <a:lstStyle/>
                    <a:p>
                      <a:pPr marL="0" marR="0" lvl="0" indent="0" algn="ctr" defTabSz="914400" rtl="0" eaLnBrk="1" fontAlgn="base" latinLnBrk="0" hangingPunct="1">
                        <a:lnSpc>
                          <a:spcPct val="8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0 0 0 </a:t>
                      </a:r>
                      <a:r>
                        <a:rPr kumimoji="0" lang="en-US" altLang="zh-CN" sz="2400" b="0" i="0" u="none" strike="noStrike" cap="none" normalizeH="0" baseline="0" smtClean="0">
                          <a:ln>
                            <a:noFill/>
                          </a:ln>
                          <a:solidFill>
                            <a:srgbClr val="0000FF"/>
                          </a:solidFill>
                          <a:effectLst/>
                          <a:latin typeface="Times New Roman" pitchFamily="18" charset="0"/>
                          <a:ea typeface="宋体" pitchFamily="2" charset="-122"/>
                        </a:rPr>
                        <a:t>0  0</a:t>
                      </a: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 1 1 1  1 1 1 1  1 1 1 1</a:t>
                      </a:r>
                    </a:p>
                  </a:txBody>
                  <a:tcPr horzOverflow="overflow">
                    <a:lnL cap="flat">
                      <a:noFill/>
                    </a:lnL>
                    <a:lnR cap="flat">
                      <a:noFill/>
                    </a:lnR>
                    <a:lnT>
                      <a:noFill/>
                    </a:lnT>
                    <a:lnB>
                      <a:noFill/>
                    </a:lnB>
                    <a:lnTlToBr>
                      <a:noFill/>
                    </a:lnTlToBr>
                    <a:lnBlToTr>
                      <a:noFill/>
                    </a:lnBlToTr>
                    <a:solidFill>
                      <a:srgbClr val="CCCCFF"/>
                    </a:solidFill>
                  </a:tcPr>
                </a:tc>
                <a:extLst>
                  <a:ext uri="{0D108BD9-81ED-4DB2-BD59-A6C34878D82A}">
                    <a16:rowId xmlns:a16="http://schemas.microsoft.com/office/drawing/2014/main" val="10001"/>
                  </a:ext>
                </a:extLst>
              </a:tr>
              <a:tr h="180975">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0 0 0 </a:t>
                      </a:r>
                      <a:r>
                        <a:rPr kumimoji="0" lang="en-US" altLang="zh-CN" sz="2400" b="0" i="0" u="none" strike="noStrike" cap="none" normalizeH="0" baseline="0" smtClean="0">
                          <a:ln>
                            <a:noFill/>
                          </a:ln>
                          <a:solidFill>
                            <a:srgbClr val="0000FF"/>
                          </a:solidFill>
                          <a:effectLst/>
                          <a:latin typeface="Times New Roman" pitchFamily="18" charset="0"/>
                          <a:ea typeface="宋体" pitchFamily="2" charset="-122"/>
                        </a:rPr>
                        <a:t>0  1</a:t>
                      </a: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 0 0 0  0 0 0 0  0 0 0 0</a:t>
                      </a:r>
                      <a:endParaRPr kumimoji="0" lang="en-US" altLang="zh-CN" sz="24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horzOverflow="overflow">
                    <a:lnL cap="flat">
                      <a:noFill/>
                    </a:lnL>
                    <a:lnR cap="flat">
                      <a:noFill/>
                    </a:lnR>
                    <a:lnT>
                      <a:noFill/>
                    </a:lnT>
                    <a:lnB>
                      <a:noFill/>
                    </a:lnB>
                    <a:lnTlToBr>
                      <a:noFill/>
                    </a:lnTlToBr>
                    <a:lnBlToTr>
                      <a:noFill/>
                    </a:lnBlToTr>
                    <a:solidFill>
                      <a:srgbClr val="FFFF99"/>
                    </a:solidFill>
                  </a:tcPr>
                </a:tc>
                <a:extLst>
                  <a:ext uri="{0D108BD9-81ED-4DB2-BD59-A6C34878D82A}">
                    <a16:rowId xmlns:a16="http://schemas.microsoft.com/office/drawing/2014/main" val="10002"/>
                  </a:ext>
                </a:extLst>
              </a:tr>
              <a:tr h="180975">
                <a:tc>
                  <a:txBody>
                    <a:bodyPr/>
                    <a:lstStyle/>
                    <a:p>
                      <a:pPr marL="0" marR="0" lvl="0" indent="0" algn="ctr" defTabSz="914400" rtl="0" eaLnBrk="1" fontAlgn="base" latinLnBrk="0" hangingPunct="1">
                        <a:lnSpc>
                          <a:spcPct val="8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0 0 0 </a:t>
                      </a:r>
                      <a:r>
                        <a:rPr kumimoji="0" lang="en-US" altLang="zh-CN" sz="2400" b="0" i="0" u="none" strike="noStrike" cap="none" normalizeH="0" baseline="0" smtClean="0">
                          <a:ln>
                            <a:noFill/>
                          </a:ln>
                          <a:solidFill>
                            <a:srgbClr val="0000FF"/>
                          </a:solidFill>
                          <a:effectLst/>
                          <a:latin typeface="Times New Roman" pitchFamily="18" charset="0"/>
                          <a:ea typeface="宋体" pitchFamily="2" charset="-122"/>
                        </a:rPr>
                        <a:t>0  1</a:t>
                      </a: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 1 1 1  1 1 1 1  1 1 1 1</a:t>
                      </a:r>
                    </a:p>
                  </a:txBody>
                  <a:tcPr horzOverflow="overflow">
                    <a:lnL cap="flat">
                      <a:noFill/>
                    </a:lnL>
                    <a:lnR cap="flat">
                      <a:noFill/>
                    </a:lnR>
                    <a:lnT>
                      <a:noFill/>
                    </a:lnT>
                    <a:lnB>
                      <a:noFill/>
                    </a:lnB>
                    <a:lnTlToBr>
                      <a:noFill/>
                    </a:lnTlToBr>
                    <a:lnBlToTr>
                      <a:noFill/>
                    </a:lnBlToTr>
                    <a:solidFill>
                      <a:srgbClr val="CCCCFF"/>
                    </a:solidFill>
                  </a:tcPr>
                </a:tc>
                <a:extLst>
                  <a:ext uri="{0D108BD9-81ED-4DB2-BD59-A6C34878D82A}">
                    <a16:rowId xmlns:a16="http://schemas.microsoft.com/office/drawing/2014/main" val="10003"/>
                  </a:ext>
                </a:extLst>
              </a:tr>
              <a:tr h="241300">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0 0 0 </a:t>
                      </a:r>
                      <a:r>
                        <a:rPr kumimoji="0" lang="en-US" altLang="zh-CN" sz="2400" b="0" i="0" u="none" strike="noStrike" cap="none" normalizeH="0" baseline="0" smtClean="0">
                          <a:ln>
                            <a:noFill/>
                          </a:ln>
                          <a:solidFill>
                            <a:srgbClr val="0000FF"/>
                          </a:solidFill>
                          <a:effectLst/>
                          <a:latin typeface="Times New Roman" pitchFamily="18" charset="0"/>
                          <a:ea typeface="宋体" pitchFamily="2" charset="-122"/>
                        </a:rPr>
                        <a:t>1  0</a:t>
                      </a: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 0 0 0  0 0 0 0  0 0 0 0</a:t>
                      </a:r>
                      <a:endParaRPr kumimoji="0" lang="en-US" altLang="zh-CN" sz="24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horzOverflow="overflow">
                    <a:lnL cap="flat">
                      <a:noFill/>
                    </a:lnL>
                    <a:lnR cap="flat">
                      <a:noFill/>
                    </a:lnR>
                    <a:lnT>
                      <a:noFill/>
                    </a:lnT>
                    <a:lnB>
                      <a:noFill/>
                    </a:lnB>
                    <a:lnTlToBr>
                      <a:noFill/>
                    </a:lnTlToBr>
                    <a:lnBlToTr>
                      <a:noFill/>
                    </a:lnBlToTr>
                    <a:solidFill>
                      <a:srgbClr val="FFFF99"/>
                    </a:solidFill>
                  </a:tcPr>
                </a:tc>
                <a:extLst>
                  <a:ext uri="{0D108BD9-81ED-4DB2-BD59-A6C34878D82A}">
                    <a16:rowId xmlns:a16="http://schemas.microsoft.com/office/drawing/2014/main" val="10004"/>
                  </a:ext>
                </a:extLst>
              </a:tr>
              <a:tr h="241300">
                <a:tc>
                  <a:txBody>
                    <a:bodyPr/>
                    <a:lstStyle/>
                    <a:p>
                      <a:pPr marL="0" marR="0" lvl="0" indent="0" algn="ctr" defTabSz="914400" rtl="0" eaLnBrk="1" fontAlgn="base" latinLnBrk="0" hangingPunct="1">
                        <a:lnSpc>
                          <a:spcPct val="8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0 0 0 </a:t>
                      </a:r>
                      <a:r>
                        <a:rPr kumimoji="0" lang="en-US" altLang="zh-CN" sz="2400" b="0" i="0" u="none" strike="noStrike" cap="none" normalizeH="0" baseline="0" smtClean="0">
                          <a:ln>
                            <a:noFill/>
                          </a:ln>
                          <a:solidFill>
                            <a:srgbClr val="0000FF"/>
                          </a:solidFill>
                          <a:effectLst/>
                          <a:latin typeface="Times New Roman" pitchFamily="18" charset="0"/>
                          <a:ea typeface="宋体" pitchFamily="2" charset="-122"/>
                        </a:rPr>
                        <a:t>1  0</a:t>
                      </a: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 1 1 1  1 1 1 1  1 1 1 1</a:t>
                      </a:r>
                    </a:p>
                  </a:txBody>
                  <a:tcPr horzOverflow="overflow">
                    <a:lnL cap="flat">
                      <a:noFill/>
                    </a:lnL>
                    <a:lnR cap="flat">
                      <a:noFill/>
                    </a:lnR>
                    <a:lnT>
                      <a:noFill/>
                    </a:lnT>
                    <a:lnB>
                      <a:noFill/>
                    </a:lnB>
                    <a:lnTlToBr>
                      <a:noFill/>
                    </a:lnTlToBr>
                    <a:lnBlToTr>
                      <a:noFill/>
                    </a:lnBlToTr>
                    <a:solidFill>
                      <a:srgbClr val="CCCCFF"/>
                    </a:solidFill>
                  </a:tcPr>
                </a:tc>
                <a:extLst>
                  <a:ext uri="{0D108BD9-81ED-4DB2-BD59-A6C34878D82A}">
                    <a16:rowId xmlns:a16="http://schemas.microsoft.com/office/drawing/2014/main" val="10005"/>
                  </a:ext>
                </a:extLst>
              </a:tr>
              <a:tr h="241300">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0 0 0 </a:t>
                      </a:r>
                      <a:r>
                        <a:rPr kumimoji="0" lang="en-US" altLang="zh-CN" sz="2400" b="0" i="0" u="none" strike="noStrike" cap="none" normalizeH="0" baseline="0" smtClean="0">
                          <a:ln>
                            <a:noFill/>
                          </a:ln>
                          <a:solidFill>
                            <a:srgbClr val="0000FF"/>
                          </a:solidFill>
                          <a:effectLst/>
                          <a:latin typeface="Times New Roman" pitchFamily="18" charset="0"/>
                          <a:ea typeface="宋体" pitchFamily="2" charset="-122"/>
                        </a:rPr>
                        <a:t>1  1</a:t>
                      </a: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 0 0 0  0 0 0 0  0 0 0 0</a:t>
                      </a:r>
                      <a:endParaRPr kumimoji="0" lang="en-US" altLang="zh-CN" sz="2400" b="0" i="0" u="none" strike="noStrike" cap="none" normalizeH="0" baseline="0" smtClean="0">
                        <a:ln>
                          <a:noFill/>
                        </a:ln>
                        <a:solidFill>
                          <a:schemeClr val="tx1"/>
                        </a:solidFill>
                        <a:effectLst>
                          <a:outerShdw blurRad="38100" dist="38100" dir="2700000" algn="tl">
                            <a:srgbClr val="FFFFFF"/>
                          </a:outerShdw>
                        </a:effectLst>
                        <a:latin typeface="Times New Roman" pitchFamily="18" charset="0"/>
                        <a:ea typeface="宋体" pitchFamily="2" charset="-122"/>
                      </a:endParaRPr>
                    </a:p>
                  </a:txBody>
                  <a:tcPr horzOverflow="overflow">
                    <a:lnL cap="flat">
                      <a:noFill/>
                    </a:lnL>
                    <a:lnR cap="flat">
                      <a:noFill/>
                    </a:lnR>
                    <a:lnT>
                      <a:noFill/>
                    </a:lnT>
                    <a:lnB>
                      <a:noFill/>
                    </a:lnB>
                    <a:lnTlToBr>
                      <a:noFill/>
                    </a:lnTlToBr>
                    <a:lnBlToTr>
                      <a:noFill/>
                    </a:lnBlToTr>
                    <a:solidFill>
                      <a:srgbClr val="FFFF99"/>
                    </a:solidFill>
                  </a:tcPr>
                </a:tc>
                <a:extLst>
                  <a:ext uri="{0D108BD9-81ED-4DB2-BD59-A6C34878D82A}">
                    <a16:rowId xmlns:a16="http://schemas.microsoft.com/office/drawing/2014/main" val="10006"/>
                  </a:ext>
                </a:extLst>
              </a:tr>
              <a:tr h="257175">
                <a:tc>
                  <a:txBody>
                    <a:bodyPr/>
                    <a:lstStyle/>
                    <a:p>
                      <a:pPr marL="0" marR="0" lvl="0" indent="0" algn="ctr" defTabSz="914400" rtl="0" eaLnBrk="1" fontAlgn="base" latinLnBrk="0" hangingPunct="1">
                        <a:lnSpc>
                          <a:spcPct val="80000"/>
                        </a:lnSpc>
                        <a:spcBef>
                          <a:spcPct val="20000"/>
                        </a:spcBef>
                        <a:spcAft>
                          <a:spcPct val="0"/>
                        </a:spcAft>
                        <a:buClr>
                          <a:schemeClr val="tx2"/>
                        </a:buClr>
                        <a:buSzTx/>
                        <a:buFontTx/>
                        <a:buNone/>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0 0 0 </a:t>
                      </a:r>
                      <a:r>
                        <a:rPr kumimoji="0" lang="en-US" altLang="zh-CN" sz="2400" b="0" i="0" u="none" strike="noStrike" cap="none" normalizeH="0" baseline="0" smtClean="0">
                          <a:ln>
                            <a:noFill/>
                          </a:ln>
                          <a:solidFill>
                            <a:srgbClr val="0000FF"/>
                          </a:solidFill>
                          <a:effectLst/>
                          <a:latin typeface="Times New Roman" pitchFamily="18" charset="0"/>
                          <a:ea typeface="宋体" pitchFamily="2" charset="-122"/>
                        </a:rPr>
                        <a:t>1  1</a:t>
                      </a: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rPr>
                        <a:t> 1 1 1  1 1 1 1  1 1 1 1</a:t>
                      </a:r>
                    </a:p>
                  </a:txBody>
                  <a:tcPr horzOverflow="overflow">
                    <a:lnL cap="flat">
                      <a:noFill/>
                    </a:lnL>
                    <a:lnR cap="flat">
                      <a:noFill/>
                    </a:lnR>
                    <a:lnT>
                      <a:noFill/>
                    </a:lnT>
                    <a:lnB cap="flat">
                      <a:noFill/>
                    </a:lnB>
                    <a:lnTlToBr>
                      <a:noFill/>
                    </a:lnTlToBr>
                    <a:lnBlToTr>
                      <a:noFill/>
                    </a:lnBlToTr>
                    <a:solidFill>
                      <a:srgbClr val="CCCCFF"/>
                    </a:solidFill>
                  </a:tcPr>
                </a:tc>
                <a:extLst>
                  <a:ext uri="{0D108BD9-81ED-4DB2-BD59-A6C34878D82A}">
                    <a16:rowId xmlns:a16="http://schemas.microsoft.com/office/drawing/2014/main" val="10007"/>
                  </a:ext>
                </a:extLst>
              </a:tr>
            </a:tbl>
          </a:graphicData>
        </a:graphic>
      </p:graphicFrame>
      <p:grpSp>
        <p:nvGrpSpPr>
          <p:cNvPr id="271419" name="Group 59"/>
          <p:cNvGrpSpPr>
            <a:grpSpLocks/>
          </p:cNvGrpSpPr>
          <p:nvPr/>
        </p:nvGrpSpPr>
        <p:grpSpPr bwMode="auto">
          <a:xfrm>
            <a:off x="6659563" y="3573463"/>
            <a:ext cx="630237" cy="3168650"/>
            <a:chOff x="4195" y="2251"/>
            <a:chExt cx="397" cy="1996"/>
          </a:xfrm>
        </p:grpSpPr>
        <p:sp>
          <p:nvSpPr>
            <p:cNvPr id="271411" name="AutoShape 51"/>
            <p:cNvSpPr>
              <a:spLocks/>
            </p:cNvSpPr>
            <p:nvPr/>
          </p:nvSpPr>
          <p:spPr bwMode="auto">
            <a:xfrm>
              <a:off x="4195" y="2251"/>
              <a:ext cx="91" cy="499"/>
            </a:xfrm>
            <a:prstGeom prst="rightBrace">
              <a:avLst>
                <a:gd name="adj1" fmla="val 45696"/>
                <a:gd name="adj2" fmla="val 50000"/>
              </a:avLst>
            </a:prstGeom>
            <a:noFill/>
            <a:ln w="9525">
              <a:solidFill>
                <a:schemeClr val="tx1"/>
              </a:solidFill>
              <a:round/>
              <a:headEnd/>
              <a:tailEnd/>
            </a:ln>
            <a:effectLst/>
          </p:spPr>
          <p:txBody>
            <a:bodyPr wrap="none" anchor="ctr"/>
            <a:lstStyle/>
            <a:p>
              <a:endParaRPr lang="zh-CN" altLang="en-US"/>
            </a:p>
          </p:txBody>
        </p:sp>
        <p:sp>
          <p:nvSpPr>
            <p:cNvPr id="271412" name="Text Box 52"/>
            <p:cNvSpPr txBox="1">
              <a:spLocks noChangeArrowheads="1"/>
            </p:cNvSpPr>
            <p:nvPr/>
          </p:nvSpPr>
          <p:spPr bwMode="auto">
            <a:xfrm>
              <a:off x="4241" y="2387"/>
              <a:ext cx="351" cy="288"/>
            </a:xfrm>
            <a:prstGeom prst="rect">
              <a:avLst/>
            </a:prstGeom>
            <a:noFill/>
            <a:ln w="9525">
              <a:noFill/>
              <a:miter lim="800000"/>
              <a:headEnd/>
              <a:tailEnd/>
            </a:ln>
            <a:effectLst/>
          </p:spPr>
          <p:txBody>
            <a:bodyPr wrap="none">
              <a:spAutoFit/>
            </a:bodyPr>
            <a:lstStyle/>
            <a:p>
              <a:r>
                <a:rPr lang="en-US" altLang="zh-CN" sz="2400"/>
                <a:t>2K</a:t>
              </a:r>
            </a:p>
          </p:txBody>
        </p:sp>
        <p:sp>
          <p:nvSpPr>
            <p:cNvPr id="271413" name="AutoShape 53"/>
            <p:cNvSpPr>
              <a:spLocks/>
            </p:cNvSpPr>
            <p:nvPr/>
          </p:nvSpPr>
          <p:spPr bwMode="auto">
            <a:xfrm>
              <a:off x="4195" y="2750"/>
              <a:ext cx="91" cy="499"/>
            </a:xfrm>
            <a:prstGeom prst="rightBrace">
              <a:avLst>
                <a:gd name="adj1" fmla="val 45696"/>
                <a:gd name="adj2" fmla="val 50000"/>
              </a:avLst>
            </a:prstGeom>
            <a:noFill/>
            <a:ln w="9525">
              <a:solidFill>
                <a:schemeClr val="tx1"/>
              </a:solidFill>
              <a:round/>
              <a:headEnd/>
              <a:tailEnd/>
            </a:ln>
            <a:effectLst/>
          </p:spPr>
          <p:txBody>
            <a:bodyPr wrap="none" anchor="ctr"/>
            <a:lstStyle/>
            <a:p>
              <a:endParaRPr lang="zh-CN" altLang="en-US"/>
            </a:p>
          </p:txBody>
        </p:sp>
        <p:sp>
          <p:nvSpPr>
            <p:cNvPr id="271414" name="Text Box 54"/>
            <p:cNvSpPr txBox="1">
              <a:spLocks noChangeArrowheads="1"/>
            </p:cNvSpPr>
            <p:nvPr/>
          </p:nvSpPr>
          <p:spPr bwMode="auto">
            <a:xfrm>
              <a:off x="4241" y="2886"/>
              <a:ext cx="351" cy="288"/>
            </a:xfrm>
            <a:prstGeom prst="rect">
              <a:avLst/>
            </a:prstGeom>
            <a:noFill/>
            <a:ln w="9525">
              <a:noFill/>
              <a:miter lim="800000"/>
              <a:headEnd/>
              <a:tailEnd/>
            </a:ln>
            <a:effectLst/>
          </p:spPr>
          <p:txBody>
            <a:bodyPr wrap="none">
              <a:spAutoFit/>
            </a:bodyPr>
            <a:lstStyle/>
            <a:p>
              <a:r>
                <a:rPr lang="en-US" altLang="zh-CN" sz="2400"/>
                <a:t>2K</a:t>
              </a:r>
            </a:p>
          </p:txBody>
        </p:sp>
        <p:sp>
          <p:nvSpPr>
            <p:cNvPr id="271415" name="AutoShape 55"/>
            <p:cNvSpPr>
              <a:spLocks/>
            </p:cNvSpPr>
            <p:nvPr/>
          </p:nvSpPr>
          <p:spPr bwMode="auto">
            <a:xfrm>
              <a:off x="4195" y="3249"/>
              <a:ext cx="91" cy="499"/>
            </a:xfrm>
            <a:prstGeom prst="rightBrace">
              <a:avLst>
                <a:gd name="adj1" fmla="val 45696"/>
                <a:gd name="adj2" fmla="val 50000"/>
              </a:avLst>
            </a:prstGeom>
            <a:noFill/>
            <a:ln w="9525">
              <a:solidFill>
                <a:schemeClr val="tx1"/>
              </a:solidFill>
              <a:round/>
              <a:headEnd/>
              <a:tailEnd/>
            </a:ln>
            <a:effectLst/>
          </p:spPr>
          <p:txBody>
            <a:bodyPr wrap="none" anchor="ctr"/>
            <a:lstStyle/>
            <a:p>
              <a:endParaRPr lang="zh-CN" altLang="en-US"/>
            </a:p>
          </p:txBody>
        </p:sp>
        <p:sp>
          <p:nvSpPr>
            <p:cNvPr id="271416" name="Text Box 56"/>
            <p:cNvSpPr txBox="1">
              <a:spLocks noChangeArrowheads="1"/>
            </p:cNvSpPr>
            <p:nvPr/>
          </p:nvSpPr>
          <p:spPr bwMode="auto">
            <a:xfrm>
              <a:off x="4241" y="3340"/>
              <a:ext cx="351" cy="288"/>
            </a:xfrm>
            <a:prstGeom prst="rect">
              <a:avLst/>
            </a:prstGeom>
            <a:noFill/>
            <a:ln w="9525">
              <a:noFill/>
              <a:miter lim="800000"/>
              <a:headEnd/>
              <a:tailEnd/>
            </a:ln>
            <a:effectLst/>
          </p:spPr>
          <p:txBody>
            <a:bodyPr wrap="none">
              <a:spAutoFit/>
            </a:bodyPr>
            <a:lstStyle/>
            <a:p>
              <a:r>
                <a:rPr lang="en-US" altLang="zh-CN" sz="2400"/>
                <a:t>2K</a:t>
              </a:r>
            </a:p>
          </p:txBody>
        </p:sp>
        <p:sp>
          <p:nvSpPr>
            <p:cNvPr id="271417" name="AutoShape 57"/>
            <p:cNvSpPr>
              <a:spLocks/>
            </p:cNvSpPr>
            <p:nvPr/>
          </p:nvSpPr>
          <p:spPr bwMode="auto">
            <a:xfrm>
              <a:off x="4195" y="3748"/>
              <a:ext cx="91" cy="499"/>
            </a:xfrm>
            <a:prstGeom prst="rightBrace">
              <a:avLst>
                <a:gd name="adj1" fmla="val 45696"/>
                <a:gd name="adj2" fmla="val 50000"/>
              </a:avLst>
            </a:prstGeom>
            <a:noFill/>
            <a:ln w="9525">
              <a:solidFill>
                <a:schemeClr val="tx1"/>
              </a:solidFill>
              <a:round/>
              <a:headEnd/>
              <a:tailEnd/>
            </a:ln>
            <a:effectLst/>
          </p:spPr>
          <p:txBody>
            <a:bodyPr wrap="none" anchor="ctr"/>
            <a:lstStyle/>
            <a:p>
              <a:endParaRPr lang="zh-CN" altLang="en-US"/>
            </a:p>
          </p:txBody>
        </p:sp>
        <p:sp>
          <p:nvSpPr>
            <p:cNvPr id="271418" name="Text Box 58"/>
            <p:cNvSpPr txBox="1">
              <a:spLocks noChangeArrowheads="1"/>
            </p:cNvSpPr>
            <p:nvPr/>
          </p:nvSpPr>
          <p:spPr bwMode="auto">
            <a:xfrm>
              <a:off x="4241" y="3839"/>
              <a:ext cx="351" cy="288"/>
            </a:xfrm>
            <a:prstGeom prst="rect">
              <a:avLst/>
            </a:prstGeom>
            <a:noFill/>
            <a:ln w="9525">
              <a:noFill/>
              <a:miter lim="800000"/>
              <a:headEnd/>
              <a:tailEnd/>
            </a:ln>
            <a:effectLst/>
          </p:spPr>
          <p:txBody>
            <a:bodyPr wrap="none">
              <a:spAutoFit/>
            </a:bodyPr>
            <a:lstStyle/>
            <a:p>
              <a:r>
                <a:rPr lang="en-US" altLang="zh-CN" sz="2400"/>
                <a:t>2K</a:t>
              </a:r>
            </a:p>
          </p:txBody>
        </p:sp>
      </p:grpSp>
    </p:spTree>
  </p:cSld>
  <p:clrMapOvr>
    <a:masterClrMapping/>
  </p:clrMapOvr>
  <p:transition spd="slow">
    <p:randomBar dir="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9" name="Rectangle 3"/>
          <p:cNvSpPr>
            <a:spLocks noChangeArrowheads="1"/>
          </p:cNvSpPr>
          <p:nvPr/>
        </p:nvSpPr>
        <p:spPr bwMode="auto">
          <a:xfrm>
            <a:off x="611188" y="404813"/>
            <a:ext cx="8137525" cy="403225"/>
          </a:xfrm>
          <a:prstGeom prst="rect">
            <a:avLst/>
          </a:prstGeom>
          <a:noFill/>
          <a:ln w="9525">
            <a:noFill/>
            <a:miter lim="800000"/>
            <a:headEnd/>
            <a:tailEnd/>
          </a:ln>
          <a:effectLst/>
        </p:spPr>
        <p:txBody>
          <a:bodyPr>
            <a:spAutoFit/>
          </a:bodyPr>
          <a:lstStyle/>
          <a:p>
            <a:pPr>
              <a:lnSpc>
                <a:spcPct val="85000"/>
              </a:lnSpc>
            </a:pPr>
            <a:r>
              <a:rPr lang="zh-CN" altLang="en-US" sz="2400">
                <a:latin typeface="隶书" pitchFamily="49" charset="-122"/>
                <a:ea typeface="隶书" pitchFamily="49" charset="-122"/>
              </a:rPr>
              <a:t>存储器与</a:t>
            </a:r>
            <a:r>
              <a:rPr lang="en-US" altLang="zh-CN" sz="2400">
                <a:latin typeface="隶书" pitchFamily="49" charset="-122"/>
                <a:ea typeface="隶书" pitchFamily="49" charset="-122"/>
              </a:rPr>
              <a:t>8051</a:t>
            </a:r>
            <a:r>
              <a:rPr lang="zh-CN" altLang="en-US" sz="2400">
                <a:latin typeface="隶书" pitchFamily="49" charset="-122"/>
                <a:ea typeface="隶书" pitchFamily="49" charset="-122"/>
              </a:rPr>
              <a:t>的连接</a:t>
            </a:r>
          </a:p>
        </p:txBody>
      </p:sp>
      <p:pic>
        <p:nvPicPr>
          <p:cNvPr id="270340" name="Picture 4" descr="图片5"/>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187450" y="981075"/>
            <a:ext cx="7129463" cy="5314950"/>
          </a:xfrm>
          <a:prstGeom prst="rect">
            <a:avLst/>
          </a:prstGeom>
          <a:noFill/>
        </p:spPr>
      </p:pic>
    </p:spTree>
  </p:cSld>
  <p:clrMapOvr>
    <a:masterClrMapping/>
  </p:clrMapOvr>
  <p:transition spd="slow">
    <p:randomBar dir="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ChangeArrowheads="1"/>
          </p:cNvSpPr>
          <p:nvPr/>
        </p:nvSpPr>
        <p:spPr bwMode="auto">
          <a:xfrm>
            <a:off x="468313" y="333375"/>
            <a:ext cx="8207375" cy="5203825"/>
          </a:xfrm>
          <a:prstGeom prst="rect">
            <a:avLst/>
          </a:prstGeom>
          <a:noFill/>
          <a:ln w="9525">
            <a:noFill/>
            <a:miter lim="800000"/>
            <a:headEnd/>
            <a:tailEnd/>
          </a:ln>
          <a:effectLst/>
        </p:spPr>
        <p:txBody>
          <a:bodyPr>
            <a:spAutoFit/>
          </a:bodyPr>
          <a:lstStyle/>
          <a:p>
            <a:r>
              <a:rPr lang="zh-CN" altLang="en-US" sz="2400" dirty="0">
                <a:latin typeface="隶书" pitchFamily="49" charset="-122"/>
                <a:ea typeface="隶书" pitchFamily="49" charset="-122"/>
              </a:rPr>
              <a:t>例</a:t>
            </a:r>
            <a:r>
              <a:rPr lang="en-US" altLang="zh-CN" sz="2400" dirty="0">
                <a:latin typeface="隶书" pitchFamily="49" charset="-122"/>
                <a:ea typeface="隶书" pitchFamily="49" charset="-122"/>
              </a:rPr>
              <a:t>4</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80386/80486</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Pentium</a:t>
            </a:r>
            <a:r>
              <a:rPr lang="zh-CN" altLang="en-US" sz="2400" dirty="0">
                <a:latin typeface="隶书" pitchFamily="49" charset="-122"/>
                <a:ea typeface="隶书" pitchFamily="49" charset="-122"/>
              </a:rPr>
              <a:t>与存储器的连接。</a:t>
            </a:r>
          </a:p>
          <a:p>
            <a:r>
              <a:rPr lang="zh-CN" altLang="en-US" sz="2400" dirty="0">
                <a:solidFill>
                  <a:srgbClr val="CC6600"/>
                </a:solidFill>
                <a:latin typeface="隶书" pitchFamily="49" charset="-122"/>
                <a:ea typeface="隶书" pitchFamily="49" charset="-122"/>
              </a:rPr>
              <a:t>分析：</a:t>
            </a:r>
            <a:r>
              <a:rPr lang="en-US" altLang="zh-CN" sz="2400" dirty="0">
                <a:latin typeface="隶书" pitchFamily="49" charset="-122"/>
                <a:ea typeface="隶书" pitchFamily="49" charset="-122"/>
              </a:rPr>
              <a:t>80386/80486</a:t>
            </a:r>
            <a:r>
              <a:rPr lang="zh-CN" altLang="en-US" sz="2400" dirty="0">
                <a:latin typeface="隶书" pitchFamily="49" charset="-122"/>
                <a:ea typeface="隶书" pitchFamily="49" charset="-122"/>
              </a:rPr>
              <a:t>的地址和数据总统均为独立的</a:t>
            </a:r>
            <a:r>
              <a:rPr lang="en-US" altLang="zh-CN" sz="2400" dirty="0">
                <a:latin typeface="隶书" pitchFamily="49" charset="-122"/>
                <a:ea typeface="隶书" pitchFamily="49" charset="-122"/>
              </a:rPr>
              <a:t>32</a:t>
            </a:r>
            <a:r>
              <a:rPr lang="zh-CN" altLang="en-US" sz="2400" dirty="0">
                <a:latin typeface="隶书" pitchFamily="49" charset="-122"/>
                <a:ea typeface="隶书" pitchFamily="49" charset="-122"/>
              </a:rPr>
              <a:t>条，最大寻址空间为</a:t>
            </a:r>
            <a:r>
              <a:rPr lang="en-US" altLang="zh-CN" sz="2400" dirty="0">
                <a:latin typeface="隶书" pitchFamily="49" charset="-122"/>
                <a:ea typeface="隶书" pitchFamily="49" charset="-122"/>
              </a:rPr>
              <a:t>2</a:t>
            </a:r>
            <a:r>
              <a:rPr lang="en-US" altLang="zh-CN" sz="2400" baseline="30000" dirty="0">
                <a:latin typeface="隶书" pitchFamily="49" charset="-122"/>
                <a:ea typeface="隶书" pitchFamily="49" charset="-122"/>
              </a:rPr>
              <a:t>32</a:t>
            </a:r>
            <a:r>
              <a:rPr lang="en-US" altLang="zh-CN" sz="2400" dirty="0">
                <a:latin typeface="隶书" pitchFamily="49" charset="-122"/>
                <a:ea typeface="隶书" pitchFamily="49" charset="-122"/>
              </a:rPr>
              <a:t>=4G</a:t>
            </a:r>
            <a:r>
              <a:rPr lang="zh-CN" altLang="en-US" sz="2400" dirty="0">
                <a:latin typeface="隶书" pitchFamily="49" charset="-122"/>
                <a:ea typeface="隶书" pitchFamily="49" charset="-122"/>
              </a:rPr>
              <a:t>，最大数据位数为</a:t>
            </a:r>
            <a:r>
              <a:rPr lang="en-US" altLang="zh-CN" sz="2400" dirty="0">
                <a:latin typeface="隶书" pitchFamily="49" charset="-122"/>
                <a:ea typeface="隶书" pitchFamily="49" charset="-122"/>
              </a:rPr>
              <a:t>32</a:t>
            </a:r>
            <a:r>
              <a:rPr lang="zh-CN" altLang="en-US" sz="2400" dirty="0">
                <a:latin typeface="隶书" pitchFamily="49" charset="-122"/>
                <a:ea typeface="隶书" pitchFamily="49" charset="-122"/>
              </a:rPr>
              <a:t>位。为能实现字节、字或双字操作，将内存分成</a:t>
            </a:r>
            <a:r>
              <a:rPr lang="en-US" altLang="zh-CN" sz="2400" dirty="0">
                <a:latin typeface="隶书" pitchFamily="49" charset="-122"/>
                <a:ea typeface="隶书" pitchFamily="49" charset="-122"/>
              </a:rPr>
              <a:t>4</a:t>
            </a:r>
            <a:r>
              <a:rPr lang="zh-CN" altLang="en-US" sz="2400" dirty="0">
                <a:latin typeface="隶书" pitchFamily="49" charset="-122"/>
                <a:ea typeface="隶书" pitchFamily="49" charset="-122"/>
              </a:rPr>
              <a:t>个</a:t>
            </a:r>
            <a:r>
              <a:rPr lang="en-US" altLang="zh-CN" sz="2400" dirty="0">
                <a:latin typeface="隶书" pitchFamily="49" charset="-122"/>
                <a:ea typeface="隶书" pitchFamily="49" charset="-122"/>
              </a:rPr>
              <a:t>8</a:t>
            </a:r>
            <a:r>
              <a:rPr lang="zh-CN" altLang="en-US" sz="2400" dirty="0">
                <a:latin typeface="隶书" pitchFamily="49" charset="-122"/>
                <a:ea typeface="隶书" pitchFamily="49" charset="-122"/>
              </a:rPr>
              <a:t>位存储体，每个存储体的地址最大空间为</a:t>
            </a:r>
            <a:r>
              <a:rPr lang="en-US" altLang="zh-CN" sz="2400" dirty="0">
                <a:latin typeface="隶书" pitchFamily="49" charset="-122"/>
                <a:ea typeface="隶书" pitchFamily="49" charset="-122"/>
              </a:rPr>
              <a:t>1GB</a:t>
            </a:r>
            <a:r>
              <a:rPr lang="zh-CN" altLang="en-US" sz="2400" dirty="0">
                <a:latin typeface="隶书" pitchFamily="49" charset="-122"/>
                <a:ea typeface="隶书" pitchFamily="49" charset="-122"/>
              </a:rPr>
              <a:t>，分别占居数据线</a:t>
            </a:r>
            <a:r>
              <a:rPr lang="en-US" altLang="zh-CN" sz="2400" dirty="0">
                <a:latin typeface="隶书" pitchFamily="49" charset="-122"/>
                <a:ea typeface="隶书" pitchFamily="49" charset="-122"/>
              </a:rPr>
              <a:t>D</a:t>
            </a:r>
            <a:r>
              <a:rPr lang="en-US" altLang="zh-CN" sz="2400" baseline="-25000" dirty="0">
                <a:latin typeface="隶书" pitchFamily="49" charset="-122"/>
                <a:ea typeface="隶书" pitchFamily="49" charset="-122"/>
              </a:rPr>
              <a:t>7</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D</a:t>
            </a:r>
            <a:r>
              <a:rPr lang="en-US" altLang="zh-CN" sz="2400" baseline="-25000" dirty="0">
                <a:latin typeface="隶书" pitchFamily="49" charset="-122"/>
                <a:ea typeface="隶书" pitchFamily="49" charset="-122"/>
              </a:rPr>
              <a:t>0</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D</a:t>
            </a:r>
            <a:r>
              <a:rPr lang="en-US" altLang="zh-CN" sz="2400" baseline="-25000" dirty="0">
                <a:latin typeface="隶书" pitchFamily="49" charset="-122"/>
                <a:ea typeface="隶书" pitchFamily="49" charset="-122"/>
              </a:rPr>
              <a:t>15</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D</a:t>
            </a:r>
            <a:r>
              <a:rPr lang="en-US" altLang="zh-CN" sz="2400" baseline="-25000" dirty="0">
                <a:latin typeface="隶书" pitchFamily="49" charset="-122"/>
                <a:ea typeface="隶书" pitchFamily="49" charset="-122"/>
              </a:rPr>
              <a:t>8</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D</a:t>
            </a:r>
            <a:r>
              <a:rPr lang="en-US" altLang="zh-CN" sz="2400" baseline="-25000" dirty="0">
                <a:latin typeface="隶书" pitchFamily="49" charset="-122"/>
                <a:ea typeface="隶书" pitchFamily="49" charset="-122"/>
              </a:rPr>
              <a:t>23</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D</a:t>
            </a:r>
            <a:r>
              <a:rPr lang="en-US" altLang="zh-CN" sz="2400" baseline="-25000" dirty="0">
                <a:latin typeface="隶书" pitchFamily="49" charset="-122"/>
                <a:ea typeface="隶书" pitchFamily="49" charset="-122"/>
              </a:rPr>
              <a:t>16</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D</a:t>
            </a:r>
            <a:r>
              <a:rPr lang="en-US" altLang="zh-CN" sz="2400" baseline="-25000" dirty="0">
                <a:latin typeface="隶书" pitchFamily="49" charset="-122"/>
                <a:ea typeface="隶书" pitchFamily="49" charset="-122"/>
              </a:rPr>
              <a:t>31</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D</a:t>
            </a:r>
            <a:r>
              <a:rPr lang="en-US" altLang="zh-CN" sz="2400" baseline="-25000" dirty="0">
                <a:latin typeface="隶书" pitchFamily="49" charset="-122"/>
                <a:ea typeface="隶书" pitchFamily="49" charset="-122"/>
              </a:rPr>
              <a:t>24</a:t>
            </a:r>
            <a:r>
              <a:rPr lang="zh-CN" altLang="en-US" sz="2400" dirty="0">
                <a:latin typeface="隶书" pitchFamily="49" charset="-122"/>
                <a:ea typeface="隶书" pitchFamily="49" charset="-122"/>
              </a:rPr>
              <a:t>，由</a:t>
            </a:r>
            <a:r>
              <a:rPr lang="en-US" altLang="zh-CN" sz="2400" dirty="0">
                <a:latin typeface="隶书" pitchFamily="49" charset="-122"/>
                <a:ea typeface="隶书" pitchFamily="49" charset="-122"/>
              </a:rPr>
              <a:t>BE</a:t>
            </a:r>
            <a:r>
              <a:rPr lang="en-US" altLang="zh-CN" sz="2400" baseline="-25000" dirty="0">
                <a:latin typeface="隶书" pitchFamily="49" charset="-122"/>
                <a:ea typeface="隶书" pitchFamily="49" charset="-122"/>
              </a:rPr>
              <a:t>3</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BE</a:t>
            </a:r>
            <a:r>
              <a:rPr lang="en-US" altLang="zh-CN" sz="2400" baseline="-25000" dirty="0">
                <a:latin typeface="隶书" pitchFamily="49" charset="-122"/>
                <a:ea typeface="隶书" pitchFamily="49" charset="-122"/>
              </a:rPr>
              <a:t>0</a:t>
            </a:r>
            <a:r>
              <a:rPr lang="zh-CN" altLang="en-US" sz="2400" dirty="0">
                <a:latin typeface="隶书" pitchFamily="49" charset="-122"/>
                <a:ea typeface="隶书" pitchFamily="49" charset="-122"/>
              </a:rPr>
              <a:t>分别选通。总线控制器在</a:t>
            </a:r>
            <a:r>
              <a:rPr lang="en-US" altLang="zh-CN" sz="2400" dirty="0">
                <a:latin typeface="隶书" pitchFamily="49" charset="-122"/>
                <a:ea typeface="隶书" pitchFamily="49" charset="-122"/>
              </a:rPr>
              <a:t>CPU </a:t>
            </a:r>
            <a:r>
              <a:rPr lang="zh-CN" altLang="en-US" sz="2400" dirty="0">
                <a:latin typeface="隶书" pitchFamily="49" charset="-122"/>
                <a:ea typeface="隶书" pitchFamily="49" charset="-122"/>
              </a:rPr>
              <a:t>的</a:t>
            </a:r>
            <a:r>
              <a:rPr lang="en-US" altLang="zh-CN" sz="2400" dirty="0">
                <a:latin typeface="隶书" pitchFamily="49" charset="-122"/>
                <a:ea typeface="隶书" pitchFamily="49" charset="-122"/>
              </a:rPr>
              <a:t>ADS</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W/R</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D/C</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M/IO</a:t>
            </a:r>
            <a:r>
              <a:rPr lang="zh-CN" altLang="en-US" sz="2400" dirty="0">
                <a:latin typeface="隶书" pitchFamily="49" charset="-122"/>
                <a:ea typeface="隶书" pitchFamily="49" charset="-122"/>
              </a:rPr>
              <a:t>控制下产生</a:t>
            </a:r>
            <a:r>
              <a:rPr lang="en-US" altLang="zh-CN" sz="2400" dirty="0">
                <a:latin typeface="隶书" pitchFamily="49" charset="-122"/>
                <a:ea typeface="隶书" pitchFamily="49" charset="-122"/>
              </a:rPr>
              <a:t>MWTC</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MRTC</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IORC</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IOWC</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INTA</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DEN</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DT/R</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ALE</a:t>
            </a:r>
            <a:r>
              <a:rPr lang="zh-CN" altLang="en-US" sz="2400" dirty="0">
                <a:latin typeface="隶书" pitchFamily="49" charset="-122"/>
                <a:ea typeface="隶书" pitchFamily="49" charset="-122"/>
              </a:rPr>
              <a:t>信号线。</a:t>
            </a:r>
          </a:p>
          <a:p>
            <a:endParaRPr lang="zh-CN" altLang="en-US" sz="2400" dirty="0">
              <a:latin typeface="隶书" pitchFamily="49" charset="-122"/>
              <a:ea typeface="隶书" pitchFamily="49" charset="-122"/>
            </a:endParaRPr>
          </a:p>
          <a:p>
            <a:r>
              <a:rPr lang="en-US" altLang="zh-CN" sz="2400" dirty="0">
                <a:latin typeface="隶书" pitchFamily="49" charset="-122"/>
                <a:ea typeface="隶书" pitchFamily="49" charset="-122"/>
              </a:rPr>
              <a:t>Pentium</a:t>
            </a:r>
            <a:r>
              <a:rPr lang="zh-CN" altLang="en-US" sz="2400" dirty="0">
                <a:latin typeface="隶书" pitchFamily="49" charset="-122"/>
                <a:ea typeface="隶书" pitchFamily="49" charset="-122"/>
              </a:rPr>
              <a:t>与</a:t>
            </a:r>
            <a:r>
              <a:rPr lang="en-US" altLang="zh-CN" sz="2400" dirty="0">
                <a:latin typeface="隶书" pitchFamily="49" charset="-122"/>
                <a:ea typeface="隶书" pitchFamily="49" charset="-122"/>
              </a:rPr>
              <a:t>80386/80486</a:t>
            </a:r>
            <a:r>
              <a:rPr lang="zh-CN" altLang="en-US" sz="2400" dirty="0">
                <a:latin typeface="隶书" pitchFamily="49" charset="-122"/>
                <a:ea typeface="隶书" pitchFamily="49" charset="-122"/>
              </a:rPr>
              <a:t>主要的区别是数据总线为</a:t>
            </a:r>
            <a:r>
              <a:rPr lang="en-US" altLang="zh-CN" sz="2400" dirty="0">
                <a:latin typeface="隶书" pitchFamily="49" charset="-122"/>
                <a:ea typeface="隶书" pitchFamily="49" charset="-122"/>
              </a:rPr>
              <a:t>64</a:t>
            </a:r>
            <a:r>
              <a:rPr lang="zh-CN" altLang="en-US" sz="2400" dirty="0">
                <a:latin typeface="隶书" pitchFamily="49" charset="-122"/>
                <a:ea typeface="隶书" pitchFamily="49" charset="-122"/>
              </a:rPr>
              <a:t>位，寻址范围仍是</a:t>
            </a:r>
            <a:r>
              <a:rPr lang="en-US" altLang="zh-CN" sz="2400" dirty="0">
                <a:latin typeface="隶书" pitchFamily="49" charset="-122"/>
                <a:ea typeface="隶书" pitchFamily="49" charset="-122"/>
              </a:rPr>
              <a:t>4GB</a:t>
            </a:r>
            <a:r>
              <a:rPr lang="zh-CN" altLang="en-US" sz="2400" dirty="0">
                <a:latin typeface="隶书" pitchFamily="49" charset="-122"/>
                <a:ea typeface="隶书" pitchFamily="49" charset="-122"/>
              </a:rPr>
              <a:t>。存储体需要分成</a:t>
            </a:r>
            <a:r>
              <a:rPr lang="en-US" altLang="zh-CN" sz="2400" dirty="0">
                <a:latin typeface="隶书" pitchFamily="49" charset="-122"/>
                <a:ea typeface="隶书" pitchFamily="49" charset="-122"/>
              </a:rPr>
              <a:t>8</a:t>
            </a:r>
            <a:r>
              <a:rPr lang="zh-CN" altLang="en-US" sz="2400" dirty="0">
                <a:latin typeface="隶书" pitchFamily="49" charset="-122"/>
                <a:ea typeface="隶书" pitchFamily="49" charset="-122"/>
              </a:rPr>
              <a:t>块，由</a:t>
            </a:r>
            <a:r>
              <a:rPr lang="en-US" altLang="zh-CN" sz="2400" dirty="0">
                <a:latin typeface="隶书" pitchFamily="49" charset="-122"/>
                <a:ea typeface="隶书" pitchFamily="49" charset="-122"/>
              </a:rPr>
              <a:t>BE</a:t>
            </a:r>
            <a:r>
              <a:rPr lang="en-US" altLang="zh-CN" sz="2400" baseline="-25000" dirty="0">
                <a:latin typeface="隶书" pitchFamily="49" charset="-122"/>
                <a:ea typeface="隶书" pitchFamily="49" charset="-122"/>
              </a:rPr>
              <a:t>7</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BE</a:t>
            </a:r>
            <a:r>
              <a:rPr lang="en-US" altLang="zh-CN" sz="2400" baseline="-25000" dirty="0">
                <a:latin typeface="隶书" pitchFamily="49" charset="-122"/>
                <a:ea typeface="隶书" pitchFamily="49" charset="-122"/>
              </a:rPr>
              <a:t>0</a:t>
            </a:r>
            <a:r>
              <a:rPr lang="zh-CN" altLang="en-US" sz="2400" dirty="0">
                <a:latin typeface="隶书" pitchFamily="49" charset="-122"/>
                <a:ea typeface="隶书" pitchFamily="49" charset="-122"/>
              </a:rPr>
              <a:t>分别与存储写允许写线</a:t>
            </a:r>
            <a:r>
              <a:rPr lang="en-US" altLang="zh-CN" sz="2400" dirty="0">
                <a:latin typeface="隶书" pitchFamily="49" charset="-122"/>
                <a:ea typeface="隶书" pitchFamily="49" charset="-122"/>
              </a:rPr>
              <a:t>MWTC</a:t>
            </a:r>
            <a:r>
              <a:rPr lang="zh-CN" altLang="en-US" sz="2400" dirty="0">
                <a:latin typeface="隶书" pitchFamily="49" charset="-122"/>
                <a:ea typeface="隶书" pitchFamily="49" charset="-122"/>
              </a:rPr>
              <a:t>逻辑或后产生</a:t>
            </a:r>
            <a:r>
              <a:rPr lang="en-US" altLang="zh-CN" sz="2400" dirty="0">
                <a:latin typeface="隶书" pitchFamily="49" charset="-122"/>
                <a:ea typeface="隶书" pitchFamily="49" charset="-122"/>
              </a:rPr>
              <a:t>8</a:t>
            </a:r>
            <a:r>
              <a:rPr lang="zh-CN" altLang="en-US" sz="2400" dirty="0">
                <a:latin typeface="隶书" pitchFamily="49" charset="-122"/>
                <a:ea typeface="隶书" pitchFamily="49" charset="-122"/>
              </a:rPr>
              <a:t>个存储器写允许信号</a:t>
            </a:r>
            <a:r>
              <a:rPr lang="en-US" altLang="zh-CN" sz="2400" dirty="0">
                <a:latin typeface="隶书" pitchFamily="49" charset="-122"/>
                <a:ea typeface="隶书" pitchFamily="49" charset="-122"/>
              </a:rPr>
              <a:t>WR</a:t>
            </a:r>
            <a:r>
              <a:rPr lang="en-US" altLang="zh-CN" sz="2400" baseline="-25000" dirty="0">
                <a:latin typeface="隶书" pitchFamily="49" charset="-122"/>
                <a:ea typeface="隶书" pitchFamily="49" charset="-122"/>
              </a:rPr>
              <a:t>7</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WR</a:t>
            </a:r>
            <a:r>
              <a:rPr lang="en-US" altLang="zh-CN" sz="2400" baseline="-25000" dirty="0">
                <a:latin typeface="隶书" pitchFamily="49" charset="-122"/>
                <a:ea typeface="隶书" pitchFamily="49" charset="-122"/>
              </a:rPr>
              <a:t>0</a:t>
            </a:r>
            <a:r>
              <a:rPr lang="zh-CN" altLang="en-US" sz="2400" dirty="0">
                <a:latin typeface="隶书" pitchFamily="49" charset="-122"/>
                <a:ea typeface="隶书" pitchFamily="49" charset="-122"/>
              </a:rPr>
              <a:t>，与存储读允许读线</a:t>
            </a:r>
            <a:r>
              <a:rPr lang="en-US" altLang="zh-CN" sz="2400" dirty="0">
                <a:latin typeface="隶书" pitchFamily="49" charset="-122"/>
                <a:ea typeface="隶书" pitchFamily="49" charset="-122"/>
              </a:rPr>
              <a:t>MRTC</a:t>
            </a:r>
            <a:r>
              <a:rPr lang="zh-CN" altLang="en-US" sz="2400" dirty="0">
                <a:latin typeface="隶书" pitchFamily="49" charset="-122"/>
                <a:ea typeface="隶书" pitchFamily="49" charset="-122"/>
              </a:rPr>
              <a:t>逻辑或后产生</a:t>
            </a:r>
            <a:r>
              <a:rPr lang="en-US" altLang="zh-CN" sz="2400" dirty="0">
                <a:latin typeface="隶书" pitchFamily="49" charset="-122"/>
                <a:ea typeface="隶书" pitchFamily="49" charset="-122"/>
              </a:rPr>
              <a:t>8</a:t>
            </a:r>
            <a:r>
              <a:rPr lang="zh-CN" altLang="en-US" sz="2400" dirty="0">
                <a:latin typeface="隶书" pitchFamily="49" charset="-122"/>
                <a:ea typeface="隶书" pitchFamily="49" charset="-122"/>
              </a:rPr>
              <a:t>个存储器读允许信号</a:t>
            </a:r>
            <a:r>
              <a:rPr lang="en-US" altLang="zh-CN" sz="2400" dirty="0">
                <a:latin typeface="隶书" pitchFamily="49" charset="-122"/>
                <a:ea typeface="隶书" pitchFamily="49" charset="-122"/>
              </a:rPr>
              <a:t>RD</a:t>
            </a:r>
            <a:r>
              <a:rPr lang="en-US" altLang="zh-CN" sz="2400" baseline="-25000" dirty="0">
                <a:latin typeface="隶书" pitchFamily="49" charset="-122"/>
                <a:ea typeface="隶书" pitchFamily="49" charset="-122"/>
              </a:rPr>
              <a:t>7</a:t>
            </a:r>
            <a:r>
              <a:rPr lang="en-US" altLang="zh-CN" sz="2400" dirty="0">
                <a:latin typeface="隶书" pitchFamily="49" charset="-122"/>
                <a:ea typeface="隶书" pitchFamily="49" charset="-122"/>
              </a:rPr>
              <a:t>-RD</a:t>
            </a:r>
            <a:r>
              <a:rPr lang="en-US" altLang="zh-CN" sz="2400" baseline="-25000" dirty="0">
                <a:latin typeface="隶书" pitchFamily="49" charset="-122"/>
                <a:ea typeface="隶书" pitchFamily="49" charset="-122"/>
              </a:rPr>
              <a:t>0</a:t>
            </a:r>
            <a:r>
              <a:rPr lang="zh-CN" altLang="en-US" sz="2400" dirty="0">
                <a:latin typeface="隶书" pitchFamily="49" charset="-122"/>
                <a:ea typeface="隶书" pitchFamily="49" charset="-122"/>
              </a:rPr>
              <a:t>。</a:t>
            </a:r>
          </a:p>
        </p:txBody>
      </p:sp>
      <p:sp>
        <p:nvSpPr>
          <p:cNvPr id="269315" name="Line 3"/>
          <p:cNvSpPr>
            <a:spLocks noChangeShapeType="1"/>
          </p:cNvSpPr>
          <p:nvPr/>
        </p:nvSpPr>
        <p:spPr bwMode="auto">
          <a:xfrm>
            <a:off x="598488" y="2967038"/>
            <a:ext cx="574675" cy="0"/>
          </a:xfrm>
          <a:prstGeom prst="line">
            <a:avLst/>
          </a:prstGeom>
          <a:noFill/>
          <a:ln w="9525">
            <a:solidFill>
              <a:schemeClr val="tx1"/>
            </a:solidFill>
            <a:round/>
            <a:headEnd/>
            <a:tailEnd/>
          </a:ln>
          <a:effectLst/>
        </p:spPr>
        <p:txBody>
          <a:bodyPr/>
          <a:lstStyle/>
          <a:p>
            <a:endParaRPr lang="zh-CN" altLang="en-US"/>
          </a:p>
        </p:txBody>
      </p:sp>
      <p:sp>
        <p:nvSpPr>
          <p:cNvPr id="269316" name="Line 4"/>
          <p:cNvSpPr>
            <a:spLocks noChangeShapeType="1"/>
          </p:cNvSpPr>
          <p:nvPr/>
        </p:nvSpPr>
        <p:spPr bwMode="auto">
          <a:xfrm>
            <a:off x="1403350" y="2968625"/>
            <a:ext cx="574675" cy="0"/>
          </a:xfrm>
          <a:prstGeom prst="line">
            <a:avLst/>
          </a:prstGeom>
          <a:noFill/>
          <a:ln w="9525">
            <a:solidFill>
              <a:schemeClr val="tx1"/>
            </a:solidFill>
            <a:round/>
            <a:headEnd/>
            <a:tailEnd/>
          </a:ln>
          <a:effectLst/>
        </p:spPr>
        <p:txBody>
          <a:bodyPr/>
          <a:lstStyle/>
          <a:p>
            <a:endParaRPr lang="zh-CN" altLang="en-US"/>
          </a:p>
        </p:txBody>
      </p:sp>
      <p:sp>
        <p:nvSpPr>
          <p:cNvPr id="269317" name="Line 5"/>
          <p:cNvSpPr>
            <a:spLocks noChangeShapeType="1"/>
          </p:cNvSpPr>
          <p:nvPr/>
        </p:nvSpPr>
        <p:spPr bwMode="auto">
          <a:xfrm>
            <a:off x="5867400" y="2636838"/>
            <a:ext cx="574675" cy="0"/>
          </a:xfrm>
          <a:prstGeom prst="line">
            <a:avLst/>
          </a:prstGeom>
          <a:noFill/>
          <a:ln w="9525">
            <a:solidFill>
              <a:schemeClr val="tx1"/>
            </a:solidFill>
            <a:round/>
            <a:headEnd/>
            <a:tailEnd/>
          </a:ln>
          <a:effectLst/>
        </p:spPr>
        <p:txBody>
          <a:bodyPr/>
          <a:lstStyle/>
          <a:p>
            <a:endParaRPr lang="zh-CN" altLang="en-US"/>
          </a:p>
        </p:txBody>
      </p:sp>
      <p:sp>
        <p:nvSpPr>
          <p:cNvPr id="269318" name="Line 6"/>
          <p:cNvSpPr>
            <a:spLocks noChangeShapeType="1"/>
          </p:cNvSpPr>
          <p:nvPr/>
        </p:nvSpPr>
        <p:spPr bwMode="auto">
          <a:xfrm>
            <a:off x="6804025" y="2636838"/>
            <a:ext cx="574675" cy="0"/>
          </a:xfrm>
          <a:prstGeom prst="line">
            <a:avLst/>
          </a:prstGeom>
          <a:noFill/>
          <a:ln w="9525">
            <a:solidFill>
              <a:schemeClr val="tx1"/>
            </a:solidFill>
            <a:round/>
            <a:headEnd/>
            <a:tailEnd/>
          </a:ln>
          <a:effectLst/>
        </p:spPr>
        <p:txBody>
          <a:bodyPr/>
          <a:lstStyle/>
          <a:p>
            <a:endParaRPr lang="zh-CN" altLang="en-US"/>
          </a:p>
        </p:txBody>
      </p:sp>
      <p:sp>
        <p:nvSpPr>
          <p:cNvPr id="269319" name="Line 7"/>
          <p:cNvSpPr>
            <a:spLocks noChangeShapeType="1"/>
          </p:cNvSpPr>
          <p:nvPr/>
        </p:nvSpPr>
        <p:spPr bwMode="auto">
          <a:xfrm>
            <a:off x="4932363" y="2636838"/>
            <a:ext cx="574675" cy="0"/>
          </a:xfrm>
          <a:prstGeom prst="line">
            <a:avLst/>
          </a:prstGeom>
          <a:noFill/>
          <a:ln w="9525">
            <a:solidFill>
              <a:schemeClr val="tx1"/>
            </a:solidFill>
            <a:round/>
            <a:headEnd/>
            <a:tailEnd/>
          </a:ln>
          <a:effectLst/>
        </p:spPr>
        <p:txBody>
          <a:bodyPr/>
          <a:lstStyle/>
          <a:p>
            <a:endParaRPr lang="zh-CN" altLang="en-US"/>
          </a:p>
        </p:txBody>
      </p:sp>
      <p:sp>
        <p:nvSpPr>
          <p:cNvPr id="269321" name="Line 9"/>
          <p:cNvSpPr>
            <a:spLocks noChangeShapeType="1"/>
          </p:cNvSpPr>
          <p:nvPr/>
        </p:nvSpPr>
        <p:spPr bwMode="auto">
          <a:xfrm>
            <a:off x="1619250" y="2636838"/>
            <a:ext cx="215900" cy="0"/>
          </a:xfrm>
          <a:prstGeom prst="line">
            <a:avLst/>
          </a:prstGeom>
          <a:noFill/>
          <a:ln w="9525">
            <a:solidFill>
              <a:schemeClr val="tx1"/>
            </a:solidFill>
            <a:round/>
            <a:headEnd/>
            <a:tailEnd/>
          </a:ln>
          <a:effectLst/>
        </p:spPr>
        <p:txBody>
          <a:bodyPr/>
          <a:lstStyle/>
          <a:p>
            <a:endParaRPr lang="zh-CN" altLang="en-US"/>
          </a:p>
        </p:txBody>
      </p:sp>
      <p:sp>
        <p:nvSpPr>
          <p:cNvPr id="269322" name="Line 10"/>
          <p:cNvSpPr>
            <a:spLocks noChangeShapeType="1"/>
          </p:cNvSpPr>
          <p:nvPr/>
        </p:nvSpPr>
        <p:spPr bwMode="auto">
          <a:xfrm>
            <a:off x="2339975" y="2636838"/>
            <a:ext cx="215900" cy="0"/>
          </a:xfrm>
          <a:prstGeom prst="line">
            <a:avLst/>
          </a:prstGeom>
          <a:noFill/>
          <a:ln w="9525">
            <a:solidFill>
              <a:schemeClr val="tx1"/>
            </a:solidFill>
            <a:round/>
            <a:headEnd/>
            <a:tailEnd/>
          </a:ln>
          <a:effectLst/>
        </p:spPr>
        <p:txBody>
          <a:bodyPr/>
          <a:lstStyle/>
          <a:p>
            <a:endParaRPr lang="zh-CN" altLang="en-US"/>
          </a:p>
        </p:txBody>
      </p:sp>
      <p:sp>
        <p:nvSpPr>
          <p:cNvPr id="269323" name="Line 11"/>
          <p:cNvSpPr>
            <a:spLocks noChangeShapeType="1"/>
          </p:cNvSpPr>
          <p:nvPr/>
        </p:nvSpPr>
        <p:spPr bwMode="auto">
          <a:xfrm>
            <a:off x="3189288" y="2622550"/>
            <a:ext cx="215900" cy="0"/>
          </a:xfrm>
          <a:prstGeom prst="line">
            <a:avLst/>
          </a:prstGeom>
          <a:noFill/>
          <a:ln w="9525">
            <a:solidFill>
              <a:schemeClr val="tx1"/>
            </a:solidFill>
            <a:round/>
            <a:headEnd/>
            <a:tailEnd/>
          </a:ln>
          <a:effectLst/>
        </p:spPr>
        <p:txBody>
          <a:bodyPr/>
          <a:lstStyle/>
          <a:p>
            <a:endParaRPr lang="zh-CN" altLang="en-US"/>
          </a:p>
        </p:txBody>
      </p:sp>
      <p:sp>
        <p:nvSpPr>
          <p:cNvPr id="269324" name="Line 12"/>
          <p:cNvSpPr>
            <a:spLocks noChangeShapeType="1"/>
          </p:cNvSpPr>
          <p:nvPr/>
        </p:nvSpPr>
        <p:spPr bwMode="auto">
          <a:xfrm>
            <a:off x="2627313" y="2997200"/>
            <a:ext cx="215900" cy="0"/>
          </a:xfrm>
          <a:prstGeom prst="line">
            <a:avLst/>
          </a:prstGeom>
          <a:noFill/>
          <a:ln w="9525">
            <a:solidFill>
              <a:schemeClr val="tx1"/>
            </a:solidFill>
            <a:round/>
            <a:headEnd/>
            <a:tailEnd/>
          </a:ln>
          <a:effectLst/>
        </p:spPr>
        <p:txBody>
          <a:bodyPr/>
          <a:lstStyle/>
          <a:p>
            <a:endParaRPr lang="zh-CN" altLang="en-US"/>
          </a:p>
        </p:txBody>
      </p:sp>
      <p:sp>
        <p:nvSpPr>
          <p:cNvPr id="269325" name="Line 13"/>
          <p:cNvSpPr>
            <a:spLocks noChangeShapeType="1"/>
          </p:cNvSpPr>
          <p:nvPr/>
        </p:nvSpPr>
        <p:spPr bwMode="auto">
          <a:xfrm>
            <a:off x="2857488" y="2285992"/>
            <a:ext cx="287337" cy="0"/>
          </a:xfrm>
          <a:prstGeom prst="line">
            <a:avLst/>
          </a:prstGeom>
          <a:noFill/>
          <a:ln w="9525">
            <a:solidFill>
              <a:schemeClr val="tx1"/>
            </a:solidFill>
            <a:round/>
            <a:headEnd/>
            <a:tailEnd/>
          </a:ln>
          <a:effectLst/>
        </p:spPr>
        <p:txBody>
          <a:bodyPr/>
          <a:lstStyle/>
          <a:p>
            <a:endParaRPr lang="zh-CN" altLang="en-US"/>
          </a:p>
        </p:txBody>
      </p:sp>
      <p:sp>
        <p:nvSpPr>
          <p:cNvPr id="269326" name="Line 14"/>
          <p:cNvSpPr>
            <a:spLocks noChangeShapeType="1"/>
          </p:cNvSpPr>
          <p:nvPr/>
        </p:nvSpPr>
        <p:spPr bwMode="auto">
          <a:xfrm>
            <a:off x="3563938" y="2276475"/>
            <a:ext cx="287337" cy="0"/>
          </a:xfrm>
          <a:prstGeom prst="line">
            <a:avLst/>
          </a:prstGeom>
          <a:noFill/>
          <a:ln w="9525">
            <a:solidFill>
              <a:schemeClr val="tx1"/>
            </a:solidFill>
            <a:round/>
            <a:headEnd/>
            <a:tailEnd/>
          </a:ln>
          <a:effectLst/>
        </p:spPr>
        <p:txBody>
          <a:bodyPr/>
          <a:lstStyle/>
          <a:p>
            <a:endParaRPr lang="zh-CN" altLang="en-US"/>
          </a:p>
        </p:txBody>
      </p:sp>
      <p:sp>
        <p:nvSpPr>
          <p:cNvPr id="269327" name="Line 15"/>
          <p:cNvSpPr>
            <a:spLocks noChangeShapeType="1"/>
          </p:cNvSpPr>
          <p:nvPr/>
        </p:nvSpPr>
        <p:spPr bwMode="auto">
          <a:xfrm>
            <a:off x="539750" y="2636838"/>
            <a:ext cx="574675" cy="0"/>
          </a:xfrm>
          <a:prstGeom prst="line">
            <a:avLst/>
          </a:prstGeom>
          <a:noFill/>
          <a:ln w="9525">
            <a:solidFill>
              <a:schemeClr val="tx1"/>
            </a:solidFill>
            <a:round/>
            <a:headEnd/>
            <a:tailEnd/>
          </a:ln>
          <a:effectLst/>
        </p:spPr>
        <p:txBody>
          <a:bodyPr/>
          <a:lstStyle/>
          <a:p>
            <a:endParaRPr lang="zh-CN" altLang="en-US"/>
          </a:p>
        </p:txBody>
      </p:sp>
      <p:sp>
        <p:nvSpPr>
          <p:cNvPr id="269328" name="Line 16"/>
          <p:cNvSpPr>
            <a:spLocks noChangeShapeType="1"/>
          </p:cNvSpPr>
          <p:nvPr/>
        </p:nvSpPr>
        <p:spPr bwMode="auto">
          <a:xfrm>
            <a:off x="2125663" y="4437063"/>
            <a:ext cx="574675" cy="0"/>
          </a:xfrm>
          <a:prstGeom prst="line">
            <a:avLst/>
          </a:prstGeom>
          <a:noFill/>
          <a:ln w="9525">
            <a:solidFill>
              <a:schemeClr val="tx1"/>
            </a:solidFill>
            <a:round/>
            <a:headEnd/>
            <a:tailEnd/>
          </a:ln>
          <a:effectLst/>
        </p:spPr>
        <p:txBody>
          <a:bodyPr/>
          <a:lstStyle/>
          <a:p>
            <a:endParaRPr lang="zh-CN" altLang="en-US"/>
          </a:p>
        </p:txBody>
      </p:sp>
      <p:sp>
        <p:nvSpPr>
          <p:cNvPr id="269329" name="Line 17"/>
          <p:cNvSpPr>
            <a:spLocks noChangeShapeType="1"/>
          </p:cNvSpPr>
          <p:nvPr/>
        </p:nvSpPr>
        <p:spPr bwMode="auto">
          <a:xfrm>
            <a:off x="3000364" y="4857760"/>
            <a:ext cx="574675" cy="0"/>
          </a:xfrm>
          <a:prstGeom prst="line">
            <a:avLst/>
          </a:prstGeom>
          <a:noFill/>
          <a:ln w="9525">
            <a:solidFill>
              <a:schemeClr val="tx1"/>
            </a:solidFill>
            <a:round/>
            <a:headEnd/>
            <a:tailEnd/>
          </a:ln>
          <a:effectLst/>
        </p:spPr>
        <p:txBody>
          <a:bodyPr/>
          <a:lstStyle/>
          <a:p>
            <a:endParaRPr lang="zh-CN" altLang="en-US"/>
          </a:p>
        </p:txBody>
      </p:sp>
      <p:sp>
        <p:nvSpPr>
          <p:cNvPr id="269330" name="Line 18"/>
          <p:cNvSpPr>
            <a:spLocks noChangeShapeType="1"/>
          </p:cNvSpPr>
          <p:nvPr/>
        </p:nvSpPr>
        <p:spPr bwMode="auto">
          <a:xfrm>
            <a:off x="5724525" y="4076700"/>
            <a:ext cx="287338" cy="0"/>
          </a:xfrm>
          <a:prstGeom prst="line">
            <a:avLst/>
          </a:prstGeom>
          <a:noFill/>
          <a:ln w="9525">
            <a:solidFill>
              <a:schemeClr val="tx1"/>
            </a:solidFill>
            <a:round/>
            <a:headEnd/>
            <a:tailEnd/>
          </a:ln>
          <a:effectLst/>
        </p:spPr>
        <p:txBody>
          <a:bodyPr/>
          <a:lstStyle/>
          <a:p>
            <a:endParaRPr lang="zh-CN" altLang="en-US"/>
          </a:p>
        </p:txBody>
      </p:sp>
      <p:sp>
        <p:nvSpPr>
          <p:cNvPr id="269331" name="Line 19"/>
          <p:cNvSpPr>
            <a:spLocks noChangeShapeType="1"/>
          </p:cNvSpPr>
          <p:nvPr/>
        </p:nvSpPr>
        <p:spPr bwMode="auto">
          <a:xfrm>
            <a:off x="6445250" y="4076700"/>
            <a:ext cx="287338" cy="0"/>
          </a:xfrm>
          <a:prstGeom prst="line">
            <a:avLst/>
          </a:prstGeom>
          <a:noFill/>
          <a:ln w="9525">
            <a:solidFill>
              <a:schemeClr val="tx1"/>
            </a:solidFill>
            <a:round/>
            <a:headEnd/>
            <a:tailEnd/>
          </a:ln>
          <a:effectLst/>
        </p:spPr>
        <p:txBody>
          <a:bodyPr/>
          <a:lstStyle/>
          <a:p>
            <a:endParaRPr lang="zh-CN" altLang="en-US"/>
          </a:p>
        </p:txBody>
      </p:sp>
      <p:sp>
        <p:nvSpPr>
          <p:cNvPr id="269332" name="Line 20"/>
          <p:cNvSpPr>
            <a:spLocks noChangeShapeType="1"/>
          </p:cNvSpPr>
          <p:nvPr/>
        </p:nvSpPr>
        <p:spPr bwMode="auto">
          <a:xfrm>
            <a:off x="7380288" y="4437063"/>
            <a:ext cx="287337" cy="0"/>
          </a:xfrm>
          <a:prstGeom prst="line">
            <a:avLst/>
          </a:prstGeom>
          <a:noFill/>
          <a:ln w="9525">
            <a:solidFill>
              <a:schemeClr val="tx1"/>
            </a:solidFill>
            <a:round/>
            <a:headEnd/>
            <a:tailEnd/>
          </a:ln>
          <a:effectLst/>
        </p:spPr>
        <p:txBody>
          <a:bodyPr/>
          <a:lstStyle/>
          <a:p>
            <a:endParaRPr lang="zh-CN" altLang="en-US"/>
          </a:p>
        </p:txBody>
      </p:sp>
      <p:sp>
        <p:nvSpPr>
          <p:cNvPr id="269333" name="Line 21"/>
          <p:cNvSpPr>
            <a:spLocks noChangeShapeType="1"/>
          </p:cNvSpPr>
          <p:nvPr/>
        </p:nvSpPr>
        <p:spPr bwMode="auto">
          <a:xfrm>
            <a:off x="8143900" y="4429132"/>
            <a:ext cx="287338" cy="0"/>
          </a:xfrm>
          <a:prstGeom prst="line">
            <a:avLst/>
          </a:prstGeom>
          <a:noFill/>
          <a:ln w="9525">
            <a:solidFill>
              <a:schemeClr val="tx1"/>
            </a:solidFill>
            <a:round/>
            <a:headEnd/>
            <a:tailEnd/>
          </a:ln>
          <a:effectLst/>
        </p:spPr>
        <p:txBody>
          <a:bodyPr/>
          <a:lstStyle/>
          <a:p>
            <a:endParaRPr lang="zh-CN" altLang="en-US"/>
          </a:p>
        </p:txBody>
      </p:sp>
      <p:sp>
        <p:nvSpPr>
          <p:cNvPr id="269334" name="Line 22"/>
          <p:cNvSpPr>
            <a:spLocks noChangeShapeType="1"/>
          </p:cNvSpPr>
          <p:nvPr/>
        </p:nvSpPr>
        <p:spPr bwMode="auto">
          <a:xfrm>
            <a:off x="571472" y="5214950"/>
            <a:ext cx="287337" cy="0"/>
          </a:xfrm>
          <a:prstGeom prst="line">
            <a:avLst/>
          </a:prstGeom>
          <a:noFill/>
          <a:ln w="9525">
            <a:solidFill>
              <a:schemeClr val="tx1"/>
            </a:solidFill>
            <a:round/>
            <a:headEnd/>
            <a:tailEnd/>
          </a:ln>
          <a:effectLst/>
        </p:spPr>
        <p:txBody>
          <a:bodyPr/>
          <a:lstStyle/>
          <a:p>
            <a:endParaRPr lang="zh-CN" altLang="en-US"/>
          </a:p>
        </p:txBody>
      </p:sp>
      <p:sp>
        <p:nvSpPr>
          <p:cNvPr id="269335" name="Line 23"/>
          <p:cNvSpPr>
            <a:spLocks noChangeShapeType="1"/>
          </p:cNvSpPr>
          <p:nvPr/>
        </p:nvSpPr>
        <p:spPr bwMode="auto">
          <a:xfrm>
            <a:off x="1142976" y="5214950"/>
            <a:ext cx="287337" cy="0"/>
          </a:xfrm>
          <a:prstGeom prst="line">
            <a:avLst/>
          </a:prstGeom>
          <a:noFill/>
          <a:ln w="9525">
            <a:solidFill>
              <a:schemeClr val="tx1"/>
            </a:solidFill>
            <a:round/>
            <a:headEnd/>
            <a:tailEnd/>
          </a:ln>
          <a:effectLst/>
        </p:spPr>
        <p:txBody>
          <a:bodyPr/>
          <a:lstStyle/>
          <a:p>
            <a:endParaRPr lang="zh-CN" altLang="en-US"/>
          </a:p>
        </p:txBody>
      </p:sp>
      <p:sp>
        <p:nvSpPr>
          <p:cNvPr id="269336" name="Line 24"/>
          <p:cNvSpPr>
            <a:spLocks noChangeShapeType="1"/>
          </p:cNvSpPr>
          <p:nvPr/>
        </p:nvSpPr>
        <p:spPr bwMode="auto">
          <a:xfrm>
            <a:off x="7742238" y="2636838"/>
            <a:ext cx="574675" cy="0"/>
          </a:xfrm>
          <a:prstGeom prst="line">
            <a:avLst/>
          </a:prstGeom>
          <a:noFill/>
          <a:ln w="9525">
            <a:solidFill>
              <a:schemeClr val="tx1"/>
            </a:solidFill>
            <a:round/>
            <a:headEnd/>
            <a:tailEnd/>
          </a:ln>
          <a:effectLst/>
        </p:spPr>
        <p:txBody>
          <a:bodyPr/>
          <a:lstStyle/>
          <a:p>
            <a:endParaRPr lang="zh-CN" altLang="en-US"/>
          </a:p>
        </p:txBody>
      </p:sp>
    </p:spTree>
  </p:cSld>
  <p:clrMapOvr>
    <a:masterClrMapping/>
  </p:clrMapOvr>
  <p:transition spd="slow">
    <p:randomBar dir="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9074"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187450" y="981075"/>
            <a:ext cx="6913563" cy="4464050"/>
          </a:xfrm>
          <a:prstGeom prst="rect">
            <a:avLst/>
          </a:prstGeom>
          <a:noFill/>
        </p:spPr>
      </p:pic>
      <p:sp>
        <p:nvSpPr>
          <p:cNvPr id="259075" name="Rectangle 3"/>
          <p:cNvSpPr>
            <a:spLocks noChangeArrowheads="1"/>
          </p:cNvSpPr>
          <p:nvPr/>
        </p:nvSpPr>
        <p:spPr bwMode="auto">
          <a:xfrm>
            <a:off x="611188" y="404813"/>
            <a:ext cx="8137525" cy="403225"/>
          </a:xfrm>
          <a:prstGeom prst="rect">
            <a:avLst/>
          </a:prstGeom>
          <a:noFill/>
          <a:ln w="9525">
            <a:noFill/>
            <a:miter lim="800000"/>
            <a:headEnd/>
            <a:tailEnd/>
          </a:ln>
          <a:effectLst/>
        </p:spPr>
        <p:txBody>
          <a:bodyPr>
            <a:spAutoFit/>
          </a:bodyPr>
          <a:lstStyle/>
          <a:p>
            <a:pPr>
              <a:lnSpc>
                <a:spcPct val="85000"/>
              </a:lnSpc>
            </a:pPr>
            <a:r>
              <a:rPr lang="zh-CN" altLang="en-US" sz="2400">
                <a:latin typeface="隶书" pitchFamily="49" charset="-122"/>
                <a:ea typeface="隶书" pitchFamily="49" charset="-122"/>
              </a:rPr>
              <a:t>存储器与</a:t>
            </a:r>
            <a:r>
              <a:rPr lang="en-US" altLang="zh-CN" sz="2400">
                <a:latin typeface="隶书" pitchFamily="49" charset="-122"/>
                <a:ea typeface="隶书" pitchFamily="49" charset="-122"/>
              </a:rPr>
              <a:t>80386/80486</a:t>
            </a:r>
            <a:r>
              <a:rPr lang="zh-CN" altLang="en-US" sz="2400">
                <a:latin typeface="隶书" pitchFamily="49" charset="-122"/>
                <a:ea typeface="隶书" pitchFamily="49" charset="-122"/>
              </a:rPr>
              <a:t>的连接</a:t>
            </a:r>
          </a:p>
        </p:txBody>
      </p:sp>
    </p:spTree>
  </p:cSld>
  <p:clrMapOvr>
    <a:masterClrMapping/>
  </p:clrMapOvr>
  <p:transition spd="slow">
    <p:randomBar dir="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60" name="Rectangle 4"/>
          <p:cNvSpPr>
            <a:spLocks noChangeArrowheads="1"/>
          </p:cNvSpPr>
          <p:nvPr/>
        </p:nvSpPr>
        <p:spPr bwMode="auto">
          <a:xfrm>
            <a:off x="539750" y="260350"/>
            <a:ext cx="7772400" cy="649288"/>
          </a:xfrm>
          <a:prstGeom prst="rect">
            <a:avLst/>
          </a:prstGeom>
          <a:noFill/>
          <a:ln w="9525">
            <a:noFill/>
            <a:miter lim="800000"/>
            <a:headEnd/>
            <a:tailEnd/>
          </a:ln>
          <a:effectLst/>
        </p:spPr>
        <p:txBody>
          <a:bodyPr lIns="92075" tIns="46038" rIns="92075" bIns="46038" anchor="ctr"/>
          <a:lstStyle/>
          <a:p>
            <a:r>
              <a:rPr lang="en-US" altLang="zh-CN" sz="3600" dirty="0" smtClean="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80x86</a:t>
            </a:r>
            <a:r>
              <a:rPr lang="zh-CN" altLang="en-US" sz="360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rPr>
              <a:t>的存储器</a:t>
            </a:r>
            <a:endParaRPr lang="zh-CN" altLang="en-US" sz="3200" dirty="0">
              <a:solidFill>
                <a:schemeClr val="tx2"/>
              </a:solidFill>
              <a:effectLst>
                <a:outerShdw blurRad="38100" dist="38100" dir="2700000" algn="tl">
                  <a:srgbClr val="C0C0C0"/>
                </a:outerShdw>
              </a:effectLst>
              <a:latin typeface="隶书" panose="02010509060101010101" pitchFamily="49" charset="-122"/>
              <a:ea typeface="隶书" panose="02010509060101010101" pitchFamily="49" charset="-122"/>
            </a:endParaRPr>
          </a:p>
        </p:txBody>
      </p:sp>
      <p:sp>
        <p:nvSpPr>
          <p:cNvPr id="275461" name="Text Box 5"/>
          <p:cNvSpPr txBox="1">
            <a:spLocks noChangeArrowheads="1"/>
          </p:cNvSpPr>
          <p:nvPr/>
        </p:nvSpPr>
        <p:spPr bwMode="auto">
          <a:xfrm>
            <a:off x="466725" y="1052736"/>
            <a:ext cx="8208963" cy="3074988"/>
          </a:xfrm>
          <a:prstGeom prst="rect">
            <a:avLst/>
          </a:prstGeom>
          <a:noFill/>
          <a:ln w="9525">
            <a:noFill/>
            <a:miter lim="800000"/>
            <a:headEnd/>
            <a:tailEnd/>
          </a:ln>
          <a:effectLst/>
        </p:spPr>
        <p:txBody>
          <a:bodyPr>
            <a:spAutoFit/>
          </a:bodyPr>
          <a:lstStyle/>
          <a:p>
            <a:r>
              <a:rPr lang="zh-CN" altLang="en-US" sz="2800" b="1" u="sng" dirty="0">
                <a:effectLst>
                  <a:outerShdw blurRad="38100" dist="38100" dir="2700000" algn="tl">
                    <a:srgbClr val="C0C0C0"/>
                  </a:outerShdw>
                </a:effectLst>
                <a:ea typeface="隶书" pitchFamily="49" charset="-122"/>
              </a:rPr>
              <a:t>内存</a:t>
            </a:r>
          </a:p>
          <a:p>
            <a:endParaRPr lang="zh-CN" altLang="en-US" sz="2400" b="1" dirty="0">
              <a:solidFill>
                <a:srgbClr val="0000FF"/>
              </a:solidFill>
              <a:effectLst>
                <a:outerShdw blurRad="38100" dist="38100" dir="2700000" algn="tl">
                  <a:srgbClr val="C0C0C0"/>
                </a:outerShdw>
              </a:effectLst>
              <a:ea typeface="隶书" pitchFamily="49" charset="-122"/>
            </a:endParaRPr>
          </a:p>
          <a:p>
            <a:r>
              <a:rPr lang="en-US" altLang="zh-CN" sz="2400" dirty="0">
                <a:latin typeface="隶书" pitchFamily="49" charset="-122"/>
                <a:ea typeface="隶书" pitchFamily="49" charset="-122"/>
              </a:rPr>
              <a:t>80x86</a:t>
            </a:r>
            <a:r>
              <a:rPr lang="zh-CN" altLang="en-US" sz="2400" dirty="0">
                <a:latin typeface="隶书" pitchFamily="49" charset="-122"/>
                <a:ea typeface="隶书" pitchFamily="49" charset="-122"/>
              </a:rPr>
              <a:t>计算机系统的</a:t>
            </a:r>
            <a:r>
              <a:rPr lang="zh-CN" altLang="en-US" sz="2400" dirty="0">
                <a:solidFill>
                  <a:srgbClr val="0000FF"/>
                </a:solidFill>
                <a:latin typeface="隶书" pitchFamily="49" charset="-122"/>
                <a:ea typeface="隶书" pitchFamily="49" charset="-122"/>
              </a:rPr>
              <a:t>内存</a:t>
            </a:r>
            <a:r>
              <a:rPr lang="zh-CN" altLang="en-US" sz="2400" dirty="0">
                <a:latin typeface="隶书" pitchFamily="49" charset="-122"/>
                <a:ea typeface="隶书" pitchFamily="49" charset="-122"/>
              </a:rPr>
              <a:t>包括两个部分：一部分为系统文件</a:t>
            </a:r>
            <a:r>
              <a:rPr lang="en-US" altLang="zh-CN" sz="2400" dirty="0">
                <a:latin typeface="隶书" pitchFamily="49" charset="-122"/>
                <a:ea typeface="隶书" pitchFamily="49" charset="-122"/>
              </a:rPr>
              <a:t>BIOS</a:t>
            </a:r>
            <a:r>
              <a:rPr lang="zh-CN" altLang="en-US" sz="2400" dirty="0">
                <a:latin typeface="隶书" pitchFamily="49" charset="-122"/>
                <a:ea typeface="隶书" pitchFamily="49" charset="-122"/>
              </a:rPr>
              <a:t>等，一般存放在</a:t>
            </a:r>
            <a:r>
              <a:rPr lang="en-US" altLang="zh-CN" sz="2400" dirty="0">
                <a:latin typeface="隶书" pitchFamily="49" charset="-122"/>
                <a:ea typeface="隶书" pitchFamily="49" charset="-122"/>
              </a:rPr>
              <a:t>PROM</a:t>
            </a:r>
            <a:r>
              <a:rPr lang="zh-CN" altLang="en-US" sz="2400" dirty="0">
                <a:latin typeface="隶书" pitchFamily="49" charset="-122"/>
                <a:ea typeface="隶书" pitchFamily="49" charset="-122"/>
              </a:rPr>
              <a:t>、</a:t>
            </a:r>
            <a:r>
              <a:rPr lang="en-US" altLang="zh-CN" sz="2400" dirty="0">
                <a:latin typeface="隶书" pitchFamily="49" charset="-122"/>
                <a:ea typeface="隶书" pitchFamily="49" charset="-122"/>
              </a:rPr>
              <a:t>EPROM</a:t>
            </a:r>
            <a:r>
              <a:rPr lang="zh-CN" altLang="en-US" sz="2400" dirty="0">
                <a:latin typeface="隶书" pitchFamily="49" charset="-122"/>
                <a:ea typeface="隶书" pitchFamily="49" charset="-122"/>
              </a:rPr>
              <a:t>或</a:t>
            </a:r>
            <a:r>
              <a:rPr lang="en-US" altLang="zh-CN" sz="2400" dirty="0">
                <a:latin typeface="隶书" pitchFamily="49" charset="-122"/>
                <a:ea typeface="隶书" pitchFamily="49" charset="-122"/>
              </a:rPr>
              <a:t>Flash Memory</a:t>
            </a:r>
            <a:r>
              <a:rPr lang="zh-CN" altLang="en-US" sz="2400" dirty="0">
                <a:latin typeface="隶书" pitchFamily="49" charset="-122"/>
                <a:ea typeface="隶书" pitchFamily="49" charset="-122"/>
              </a:rPr>
              <a:t>中；另一部分为数据存储区，存放</a:t>
            </a:r>
            <a:r>
              <a:rPr lang="en-US" altLang="zh-CN" sz="2400" dirty="0">
                <a:latin typeface="隶书" pitchFamily="49" charset="-122"/>
                <a:ea typeface="隶书" pitchFamily="49" charset="-122"/>
              </a:rPr>
              <a:t>CPU</a:t>
            </a:r>
            <a:r>
              <a:rPr lang="zh-CN" altLang="en-US" sz="2400" dirty="0">
                <a:latin typeface="隶书" pitchFamily="49" charset="-122"/>
                <a:ea typeface="隶书" pitchFamily="49" charset="-122"/>
              </a:rPr>
              <a:t>可直接处理的程序和数据，其采用的是大容量的动态存储器，以</a:t>
            </a:r>
            <a:r>
              <a:rPr lang="zh-CN" altLang="en-US" sz="2400" dirty="0">
                <a:solidFill>
                  <a:srgbClr val="0000FF"/>
                </a:solidFill>
                <a:latin typeface="隶书" pitchFamily="49" charset="-122"/>
                <a:ea typeface="隶书" pitchFamily="49" charset="-122"/>
              </a:rPr>
              <a:t>内存条</a:t>
            </a:r>
            <a:r>
              <a:rPr lang="zh-CN" altLang="en-US" sz="2400" dirty="0">
                <a:latin typeface="隶书" pitchFamily="49" charset="-122"/>
                <a:ea typeface="隶书" pitchFamily="49" charset="-122"/>
              </a:rPr>
              <a:t>的形式存在，很容易根据系统的需要扩充容量。早期的内存条采用</a:t>
            </a:r>
            <a:r>
              <a:rPr lang="en-US" altLang="zh-CN" sz="2400" dirty="0">
                <a:latin typeface="隶书" pitchFamily="49" charset="-122"/>
                <a:ea typeface="隶书" pitchFamily="49" charset="-122"/>
              </a:rPr>
              <a:t>30</a:t>
            </a:r>
            <a:r>
              <a:rPr lang="zh-CN" altLang="en-US" sz="2400" dirty="0">
                <a:latin typeface="隶书" pitchFamily="49" charset="-122"/>
                <a:ea typeface="隶书" pitchFamily="49" charset="-122"/>
              </a:rPr>
              <a:t>线、</a:t>
            </a:r>
            <a:r>
              <a:rPr lang="en-US" altLang="zh-CN" sz="2400" dirty="0">
                <a:latin typeface="隶书" pitchFamily="49" charset="-122"/>
                <a:ea typeface="隶书" pitchFamily="49" charset="-122"/>
              </a:rPr>
              <a:t>72</a:t>
            </a:r>
            <a:r>
              <a:rPr lang="zh-CN" altLang="en-US" sz="2400" dirty="0">
                <a:latin typeface="隶书" pitchFamily="49" charset="-122"/>
                <a:ea typeface="隶书" pitchFamily="49" charset="-122"/>
              </a:rPr>
              <a:t>线，现在采用</a:t>
            </a:r>
            <a:r>
              <a:rPr lang="en-US" altLang="zh-CN" sz="2400" dirty="0">
                <a:latin typeface="隶书" pitchFamily="49" charset="-122"/>
                <a:ea typeface="隶书" pitchFamily="49" charset="-122"/>
              </a:rPr>
              <a:t>168</a:t>
            </a:r>
            <a:r>
              <a:rPr lang="zh-CN" altLang="en-US" sz="2400" dirty="0">
                <a:latin typeface="隶书" pitchFamily="49" charset="-122"/>
                <a:ea typeface="隶书" pitchFamily="49" charset="-122"/>
              </a:rPr>
              <a:t>线。</a:t>
            </a:r>
          </a:p>
        </p:txBody>
      </p:sp>
      <p:pic>
        <p:nvPicPr>
          <p:cNvPr id="275462" name="Picture 6"/>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547813" y="3789363"/>
            <a:ext cx="6264275" cy="3030537"/>
          </a:xfrm>
          <a:prstGeom prst="rect">
            <a:avLst/>
          </a:prstGeom>
          <a:noFill/>
        </p:spPr>
      </p:pic>
    </p:spTree>
  </p:cSld>
  <p:clrMapOvr>
    <a:masterClrMapping/>
  </p:clrMapOvr>
  <p:transition spd="slow">
    <p:randomBar dir="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4" name="Text Box 4"/>
          <p:cNvSpPr txBox="1">
            <a:spLocks noChangeArrowheads="1"/>
          </p:cNvSpPr>
          <p:nvPr/>
        </p:nvSpPr>
        <p:spPr bwMode="auto">
          <a:xfrm>
            <a:off x="466725" y="188913"/>
            <a:ext cx="8208963" cy="1249362"/>
          </a:xfrm>
          <a:prstGeom prst="rect">
            <a:avLst/>
          </a:prstGeom>
          <a:noFill/>
          <a:ln w="9525">
            <a:noFill/>
            <a:miter lim="800000"/>
            <a:headEnd/>
            <a:tailEnd/>
          </a:ln>
          <a:effectLst/>
        </p:spPr>
        <p:txBody>
          <a:bodyPr>
            <a:spAutoFit/>
          </a:bodyPr>
          <a:lstStyle/>
          <a:p>
            <a:r>
              <a:rPr lang="zh-CN" altLang="en-US" sz="2800" b="1" u="sng">
                <a:effectLst>
                  <a:outerShdw blurRad="38100" dist="38100" dir="2700000" algn="tl">
                    <a:srgbClr val="C0C0C0"/>
                  </a:outerShdw>
                </a:effectLst>
                <a:ea typeface="隶书" pitchFamily="49" charset="-122"/>
              </a:rPr>
              <a:t>外部存储器</a:t>
            </a:r>
          </a:p>
          <a:p>
            <a:endParaRPr lang="zh-CN" altLang="en-US" sz="2400" b="1">
              <a:solidFill>
                <a:srgbClr val="0000FF"/>
              </a:solidFill>
              <a:effectLst>
                <a:outerShdw blurRad="38100" dist="38100" dir="2700000" algn="tl">
                  <a:srgbClr val="C0C0C0"/>
                </a:outerShdw>
              </a:effectLst>
              <a:ea typeface="隶书" pitchFamily="49" charset="-122"/>
            </a:endParaRPr>
          </a:p>
          <a:p>
            <a:r>
              <a:rPr lang="zh-CN" altLang="en-US" sz="2400" b="1">
                <a:solidFill>
                  <a:srgbClr val="0000FF"/>
                </a:solidFill>
                <a:effectLst>
                  <a:outerShdw blurRad="38100" dist="38100" dir="2700000" algn="tl">
                    <a:srgbClr val="C0C0C0"/>
                  </a:outerShdw>
                </a:effectLst>
                <a:ea typeface="隶书" pitchFamily="49" charset="-122"/>
              </a:rPr>
              <a:t>硬盘</a:t>
            </a:r>
          </a:p>
        </p:txBody>
      </p:sp>
      <p:pic>
        <p:nvPicPr>
          <p:cNvPr id="276485" name="Picture 5"/>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692275" y="836613"/>
            <a:ext cx="6264275" cy="5802312"/>
          </a:xfrm>
          <a:prstGeom prst="rect">
            <a:avLst/>
          </a:prstGeom>
          <a:noFill/>
        </p:spPr>
      </p:pic>
    </p:spTree>
  </p:cSld>
  <p:clrMapOvr>
    <a:masterClrMapping/>
  </p:clrMapOvr>
  <p:transition spd="slow">
    <p:randomBar dir="ver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7506"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68313" y="188913"/>
            <a:ext cx="8064500" cy="6272212"/>
          </a:xfrm>
          <a:prstGeom prst="rect">
            <a:avLst/>
          </a:prstGeom>
          <a:noFill/>
        </p:spPr>
      </p:pic>
      <p:sp>
        <p:nvSpPr>
          <p:cNvPr id="277507" name="Text Box 3"/>
          <p:cNvSpPr txBox="1">
            <a:spLocks noChangeArrowheads="1"/>
          </p:cNvSpPr>
          <p:nvPr/>
        </p:nvSpPr>
        <p:spPr bwMode="auto">
          <a:xfrm>
            <a:off x="755650" y="549275"/>
            <a:ext cx="2160588" cy="457200"/>
          </a:xfrm>
          <a:prstGeom prst="rect">
            <a:avLst/>
          </a:prstGeom>
          <a:noFill/>
          <a:ln w="9525">
            <a:noFill/>
            <a:miter lim="800000"/>
            <a:headEnd/>
            <a:tailEnd/>
          </a:ln>
          <a:effectLst/>
        </p:spPr>
        <p:txBody>
          <a:bodyPr>
            <a:spAutoFit/>
          </a:bodyPr>
          <a:lstStyle/>
          <a:p>
            <a:pPr>
              <a:spcBef>
                <a:spcPct val="50000"/>
              </a:spcBef>
            </a:pPr>
            <a:r>
              <a:rPr lang="zh-CN" altLang="en-US" sz="2400" b="1">
                <a:solidFill>
                  <a:srgbClr val="0000FF"/>
                </a:solidFill>
                <a:effectLst>
                  <a:outerShdw blurRad="38100" dist="38100" dir="2700000" algn="tl">
                    <a:srgbClr val="C0C0C0"/>
                  </a:outerShdw>
                </a:effectLst>
                <a:ea typeface="隶书" pitchFamily="49" charset="-122"/>
              </a:rPr>
              <a:t>软盘驱动器</a:t>
            </a:r>
          </a:p>
        </p:txBody>
      </p: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ChangeArrowheads="1"/>
          </p:cNvSpPr>
          <p:nvPr/>
        </p:nvSpPr>
        <p:spPr bwMode="auto">
          <a:xfrm>
            <a:off x="3492500" y="404813"/>
            <a:ext cx="5040313" cy="5934075"/>
          </a:xfrm>
          <a:prstGeom prst="rect">
            <a:avLst/>
          </a:prstGeom>
          <a:noFill/>
          <a:ln w="9525">
            <a:noFill/>
            <a:miter lim="800000"/>
            <a:headEnd/>
            <a:tailEnd/>
          </a:ln>
          <a:effectLst/>
        </p:spPr>
        <p:txBody>
          <a:bodyPr>
            <a:spAutoFit/>
          </a:bodyPr>
          <a:lstStyle/>
          <a:p>
            <a:r>
              <a:rPr lang="zh-CN" altLang="en-US" sz="2400">
                <a:solidFill>
                  <a:srgbClr val="0000FF"/>
                </a:solidFill>
                <a:latin typeface="隶书" pitchFamily="49" charset="-122"/>
                <a:ea typeface="隶书" pitchFamily="49" charset="-122"/>
              </a:rPr>
              <a:t>位结构方式</a:t>
            </a:r>
          </a:p>
          <a:p>
            <a:r>
              <a:rPr lang="zh-CN" altLang="en-US" sz="2400">
                <a:latin typeface="隶书" pitchFamily="49" charset="-122"/>
                <a:ea typeface="隶书" pitchFamily="49" charset="-122"/>
              </a:rPr>
              <a:t>    将存储芯片中的各个存储元件做为不同字的同位。如</a:t>
            </a:r>
            <a:r>
              <a:rPr lang="en-US" altLang="zh-CN" sz="2400">
                <a:latin typeface="隶书" pitchFamily="49" charset="-122"/>
                <a:ea typeface="隶书" pitchFamily="49" charset="-122"/>
              </a:rPr>
              <a:t>1024</a:t>
            </a:r>
            <a:r>
              <a:rPr lang="zh-CN" altLang="en-US" sz="2400">
                <a:latin typeface="隶书" pitchFamily="49" charset="-122"/>
                <a:ea typeface="隶书" pitchFamily="49" charset="-122"/>
              </a:rPr>
              <a:t>个存储元件可做为</a:t>
            </a:r>
            <a:r>
              <a:rPr lang="en-US" altLang="zh-CN" sz="2400">
                <a:latin typeface="隶书" pitchFamily="49" charset="-122"/>
                <a:ea typeface="隶书" pitchFamily="49" charset="-122"/>
              </a:rPr>
              <a:t>1024</a:t>
            </a:r>
            <a:r>
              <a:rPr lang="zh-CN" altLang="en-US" sz="2400">
                <a:latin typeface="隶书" pitchFamily="49" charset="-122"/>
                <a:ea typeface="隶书" pitchFamily="49" charset="-122"/>
              </a:rPr>
              <a:t>个字节的同一位。这种组成方式称为</a:t>
            </a:r>
            <a:r>
              <a:rPr lang="zh-CN" altLang="en-US" sz="2400">
                <a:solidFill>
                  <a:srgbClr val="0000FF"/>
                </a:solidFill>
                <a:latin typeface="隶书" pitchFamily="49" charset="-122"/>
                <a:ea typeface="隶书" pitchFamily="49" charset="-122"/>
              </a:rPr>
              <a:t>位结构</a:t>
            </a:r>
            <a:r>
              <a:rPr lang="zh-CN" altLang="en-US" sz="2400">
                <a:latin typeface="隶书" pitchFamily="49" charset="-122"/>
                <a:ea typeface="隶书" pitchFamily="49" charset="-122"/>
              </a:rPr>
              <a:t>方式。</a:t>
            </a:r>
          </a:p>
          <a:p>
            <a:r>
              <a:rPr lang="zh-CN" altLang="en-US" sz="2400">
                <a:latin typeface="隶书" pitchFamily="49" charset="-122"/>
                <a:ea typeface="隶书" pitchFamily="49" charset="-122"/>
              </a:rPr>
              <a:t>    用这种方式制作的存储芯片，若选中某存储单元，则该单元的某一位信息从一个芯片读出，另外</a:t>
            </a:r>
            <a:r>
              <a:rPr lang="en-US" altLang="zh-CN" sz="2400">
                <a:latin typeface="隶书" pitchFamily="49" charset="-122"/>
                <a:ea typeface="隶书" pitchFamily="49" charset="-122"/>
              </a:rPr>
              <a:t>7</a:t>
            </a:r>
            <a:r>
              <a:rPr lang="zh-CN" altLang="en-US" sz="2400">
                <a:latin typeface="隶书" pitchFamily="49" charset="-122"/>
                <a:ea typeface="隶书" pitchFamily="49" charset="-122"/>
              </a:rPr>
              <a:t>位信息还要同时从其他</a:t>
            </a:r>
            <a:r>
              <a:rPr lang="en-US" altLang="zh-CN" sz="2400">
                <a:latin typeface="隶书" pitchFamily="49" charset="-122"/>
                <a:ea typeface="隶书" pitchFamily="49" charset="-122"/>
              </a:rPr>
              <a:t>7</a:t>
            </a:r>
            <a:r>
              <a:rPr lang="zh-CN" altLang="en-US" sz="2400">
                <a:latin typeface="隶书" pitchFamily="49" charset="-122"/>
                <a:ea typeface="隶书" pitchFamily="49" charset="-122"/>
              </a:rPr>
              <a:t>个芯片上读</a:t>
            </a:r>
          </a:p>
          <a:p>
            <a:r>
              <a:rPr lang="zh-CN" altLang="en-US" sz="2400">
                <a:latin typeface="隶书" pitchFamily="49" charset="-122"/>
                <a:ea typeface="隶书" pitchFamily="49" charset="-122"/>
              </a:rPr>
              <a:t>出。这种方式的优点是</a:t>
            </a:r>
            <a:r>
              <a:rPr lang="zh-CN" altLang="en-US" sz="2400">
                <a:solidFill>
                  <a:srgbClr val="0000FF"/>
                </a:solidFill>
                <a:latin typeface="隶书" pitchFamily="49" charset="-122"/>
                <a:ea typeface="隶书" pitchFamily="49" charset="-122"/>
              </a:rPr>
              <a:t>芯片的封装引线较少</a:t>
            </a:r>
            <a:r>
              <a:rPr lang="zh-CN" altLang="en-US" sz="2400">
                <a:latin typeface="隶书" pitchFamily="49" charset="-122"/>
                <a:ea typeface="隶书" pitchFamily="49" charset="-122"/>
              </a:rPr>
              <a:t>，为了访问</a:t>
            </a:r>
            <a:r>
              <a:rPr lang="en-US" altLang="zh-CN" sz="2400">
                <a:latin typeface="隶书" pitchFamily="49" charset="-122"/>
                <a:ea typeface="隶书" pitchFamily="49" charset="-122"/>
              </a:rPr>
              <a:t>1024</a:t>
            </a:r>
            <a:r>
              <a:rPr lang="zh-CN" altLang="en-US" sz="2400">
                <a:latin typeface="隶书" pitchFamily="49" charset="-122"/>
                <a:ea typeface="隶书" pitchFamily="49" charset="-122"/>
              </a:rPr>
              <a:t>个字节的某一位需</a:t>
            </a:r>
            <a:r>
              <a:rPr lang="en-US" altLang="zh-CN" sz="2400">
                <a:latin typeface="隶书" pitchFamily="49" charset="-122"/>
                <a:ea typeface="隶书" pitchFamily="49" charset="-122"/>
              </a:rPr>
              <a:t>10</a:t>
            </a:r>
            <a:r>
              <a:rPr lang="zh-CN" altLang="en-US" sz="2400">
                <a:latin typeface="隶书" pitchFamily="49" charset="-122"/>
                <a:ea typeface="隶书" pitchFamily="49" charset="-122"/>
              </a:rPr>
              <a:t>根地址线和</a:t>
            </a:r>
            <a:r>
              <a:rPr lang="en-US" altLang="zh-CN" sz="2400">
                <a:latin typeface="隶书" pitchFamily="49" charset="-122"/>
                <a:ea typeface="隶书" pitchFamily="49" charset="-122"/>
              </a:rPr>
              <a:t>1</a:t>
            </a:r>
            <a:r>
              <a:rPr lang="zh-CN" altLang="en-US" sz="2400">
                <a:latin typeface="隶书" pitchFamily="49" charset="-122"/>
                <a:ea typeface="隶书" pitchFamily="49" charset="-122"/>
              </a:rPr>
              <a:t>根数据线，电源线和控制线同字结构相同。封装引线的减少，成品合格率会提高，成本相应会下降。一般在大容量的存储器中采用位结构方式。</a:t>
            </a:r>
          </a:p>
        </p:txBody>
      </p:sp>
      <p:pic>
        <p:nvPicPr>
          <p:cNvPr id="232452" name="Picture 4"/>
          <p:cNvPicPr>
            <a:picLocks noChangeAspect="1" noChangeArrowheads="1"/>
          </p:cNvPicPr>
          <p:nvPr/>
        </p:nvPicPr>
        <p:blipFill>
          <a:blip r:embed="rId2">
            <a:clrChange>
              <a:clrFrom>
                <a:srgbClr val="EEEEEE"/>
              </a:clrFrom>
              <a:clrTo>
                <a:srgbClr val="EEEEEE">
                  <a:alpha val="0"/>
                </a:srgbClr>
              </a:clrTo>
            </a:clrChange>
          </a:blip>
          <a:srcRect/>
          <a:stretch>
            <a:fillRect/>
          </a:stretch>
        </p:blipFill>
        <p:spPr bwMode="auto">
          <a:xfrm>
            <a:off x="468313" y="765175"/>
            <a:ext cx="2709862" cy="5329238"/>
          </a:xfrm>
          <a:prstGeom prst="rect">
            <a:avLst/>
          </a:prstGeom>
          <a:noFill/>
        </p:spPr>
      </p:pic>
    </p:spTree>
  </p:cSld>
  <p:clrMapOvr>
    <a:masterClrMapping/>
  </p:clrMapOvr>
  <p:transition spd="slow">
    <p:randomBar dir="ver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8530"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619250" y="404813"/>
            <a:ext cx="6842125" cy="6124575"/>
          </a:xfrm>
          <a:prstGeom prst="rect">
            <a:avLst/>
          </a:prstGeom>
          <a:noFill/>
        </p:spPr>
      </p:pic>
      <p:sp>
        <p:nvSpPr>
          <p:cNvPr id="278531" name="Text Box 3"/>
          <p:cNvSpPr txBox="1">
            <a:spLocks noChangeArrowheads="1"/>
          </p:cNvSpPr>
          <p:nvPr/>
        </p:nvSpPr>
        <p:spPr bwMode="auto">
          <a:xfrm>
            <a:off x="323850" y="333375"/>
            <a:ext cx="2160588" cy="457200"/>
          </a:xfrm>
          <a:prstGeom prst="rect">
            <a:avLst/>
          </a:prstGeom>
          <a:noFill/>
          <a:ln w="9525">
            <a:noFill/>
            <a:miter lim="800000"/>
            <a:headEnd/>
            <a:tailEnd/>
          </a:ln>
          <a:effectLst/>
        </p:spPr>
        <p:txBody>
          <a:bodyPr>
            <a:spAutoFit/>
          </a:bodyPr>
          <a:lstStyle/>
          <a:p>
            <a:pPr>
              <a:spcBef>
                <a:spcPct val="50000"/>
              </a:spcBef>
            </a:pPr>
            <a:r>
              <a:rPr lang="zh-CN" altLang="en-US" sz="2400" b="1">
                <a:solidFill>
                  <a:srgbClr val="0000FF"/>
                </a:solidFill>
                <a:effectLst>
                  <a:outerShdw blurRad="38100" dist="38100" dir="2700000" algn="tl">
                    <a:srgbClr val="C0C0C0"/>
                  </a:outerShdw>
                </a:effectLst>
                <a:ea typeface="隶书" pitchFamily="49" charset="-122"/>
              </a:rPr>
              <a:t>光盘驱动器</a:t>
            </a:r>
          </a:p>
        </p:txBody>
      </p:sp>
    </p:spTree>
  </p:cSld>
  <p:clrMapOvr>
    <a:masterClrMapping/>
  </p:clrMapOvr>
  <p:transition spd="slow">
    <p:randomBar dir="vert"/>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Text Box 2"/>
          <p:cNvSpPr txBox="1">
            <a:spLocks noChangeArrowheads="1"/>
          </p:cNvSpPr>
          <p:nvPr/>
        </p:nvSpPr>
        <p:spPr bwMode="auto">
          <a:xfrm>
            <a:off x="466725" y="115888"/>
            <a:ext cx="8208963" cy="3841750"/>
          </a:xfrm>
          <a:prstGeom prst="rect">
            <a:avLst/>
          </a:prstGeom>
          <a:noFill/>
          <a:ln w="9525">
            <a:noFill/>
            <a:miter lim="800000"/>
            <a:headEnd/>
            <a:tailEnd/>
          </a:ln>
          <a:effectLst/>
        </p:spPr>
        <p:txBody>
          <a:bodyPr>
            <a:spAutoFit/>
          </a:bodyPr>
          <a:lstStyle/>
          <a:p>
            <a:r>
              <a:rPr lang="zh-CN" altLang="en-US" sz="2800" b="1" u="sng">
                <a:effectLst>
                  <a:outerShdw blurRad="38100" dist="38100" dir="2700000" algn="tl">
                    <a:srgbClr val="C0C0C0"/>
                  </a:outerShdw>
                </a:effectLst>
                <a:ea typeface="隶书" pitchFamily="49" charset="-122"/>
              </a:rPr>
              <a:t>高速缓存</a:t>
            </a:r>
          </a:p>
          <a:p>
            <a:endParaRPr lang="zh-CN" altLang="en-US" sz="2400" b="1">
              <a:solidFill>
                <a:srgbClr val="0000FF"/>
              </a:solidFill>
              <a:effectLst>
                <a:outerShdw blurRad="38100" dist="38100" dir="2700000" algn="tl">
                  <a:srgbClr val="C0C0C0"/>
                </a:outerShdw>
              </a:effectLst>
              <a:ea typeface="隶书" pitchFamily="49" charset="-122"/>
            </a:endParaRPr>
          </a:p>
          <a:p>
            <a:pPr>
              <a:lnSpc>
                <a:spcPct val="90000"/>
              </a:lnSpc>
            </a:pPr>
            <a:r>
              <a:rPr lang="zh-CN" altLang="en-US" sz="2400">
                <a:latin typeface="隶书" pitchFamily="49" charset="-122"/>
                <a:ea typeface="隶书" pitchFamily="49" charset="-122"/>
              </a:rPr>
              <a:t>    随着微处理器速度的不断提高，微处理器外部存储器的速度也需要随之提高。为了尽可能的提高系统的工作速度，开始采用</a:t>
            </a:r>
            <a:r>
              <a:rPr lang="en-US" altLang="zh-CN" sz="2400">
                <a:latin typeface="隶书" pitchFamily="49" charset="-122"/>
                <a:ea typeface="隶书" pitchFamily="49" charset="-122"/>
              </a:rPr>
              <a:t>Cache</a:t>
            </a:r>
            <a:r>
              <a:rPr lang="zh-CN" altLang="en-US" sz="2400">
                <a:latin typeface="隶书" pitchFamily="49" charset="-122"/>
                <a:ea typeface="隶书" pitchFamily="49" charset="-122"/>
              </a:rPr>
              <a:t>技术</a:t>
            </a:r>
            <a:r>
              <a:rPr lang="en-US" altLang="zh-CN" sz="2400">
                <a:latin typeface="隶书" pitchFamily="49" charset="-122"/>
                <a:ea typeface="隶书" pitchFamily="49" charset="-122"/>
              </a:rPr>
              <a:t>(</a:t>
            </a:r>
            <a:r>
              <a:rPr lang="zh-CN" altLang="en-US" sz="2400">
                <a:latin typeface="隶书" pitchFamily="49" charset="-122"/>
                <a:ea typeface="隶书" pitchFamily="49" charset="-122"/>
              </a:rPr>
              <a:t>高速缓存技术</a:t>
            </a:r>
            <a:r>
              <a:rPr lang="en-US" altLang="zh-CN" sz="2400">
                <a:latin typeface="隶书" pitchFamily="49" charset="-122"/>
                <a:ea typeface="隶书" pitchFamily="49" charset="-122"/>
              </a:rPr>
              <a:t>)</a:t>
            </a:r>
            <a:r>
              <a:rPr lang="zh-CN" altLang="en-US" sz="2400">
                <a:latin typeface="隶书" pitchFamily="49" charset="-122"/>
                <a:ea typeface="隶书" pitchFamily="49" charset="-122"/>
              </a:rPr>
              <a:t>。在</a:t>
            </a:r>
            <a:r>
              <a:rPr lang="en-US" altLang="zh-CN" sz="2400">
                <a:latin typeface="隶书" pitchFamily="49" charset="-122"/>
                <a:ea typeface="隶书" pitchFamily="49" charset="-122"/>
              </a:rPr>
              <a:t>80386</a:t>
            </a:r>
            <a:r>
              <a:rPr lang="zh-CN" altLang="en-US" sz="2400">
                <a:latin typeface="隶书" pitchFamily="49" charset="-122"/>
                <a:ea typeface="隶书" pitchFamily="49" charset="-122"/>
              </a:rPr>
              <a:t>系统中，</a:t>
            </a:r>
            <a:r>
              <a:rPr lang="en-US" altLang="zh-CN" sz="2400">
                <a:latin typeface="隶书" pitchFamily="49" charset="-122"/>
                <a:ea typeface="隶书" pitchFamily="49" charset="-122"/>
              </a:rPr>
              <a:t>Cache</a:t>
            </a:r>
            <a:r>
              <a:rPr lang="zh-CN" altLang="en-US" sz="2400">
                <a:latin typeface="隶书" pitchFamily="49" charset="-122"/>
                <a:ea typeface="隶书" pitchFamily="49" charset="-122"/>
              </a:rPr>
              <a:t>在</a:t>
            </a:r>
            <a:r>
              <a:rPr lang="en-US" altLang="zh-CN" sz="2400">
                <a:latin typeface="隶书" pitchFamily="49" charset="-122"/>
                <a:ea typeface="隶书" pitchFamily="49" charset="-122"/>
              </a:rPr>
              <a:t>CPU</a:t>
            </a:r>
            <a:r>
              <a:rPr lang="zh-CN" altLang="en-US" sz="2400">
                <a:latin typeface="隶书" pitchFamily="49" charset="-122"/>
                <a:ea typeface="隶书" pitchFamily="49" charset="-122"/>
              </a:rPr>
              <a:t>片外，对</a:t>
            </a:r>
            <a:r>
              <a:rPr lang="en-US" altLang="zh-CN" sz="2400">
                <a:latin typeface="隶书" pitchFamily="49" charset="-122"/>
                <a:ea typeface="隶书" pitchFamily="49" charset="-122"/>
              </a:rPr>
              <a:t>80486</a:t>
            </a:r>
            <a:r>
              <a:rPr lang="zh-CN" altLang="en-US" sz="2400">
                <a:latin typeface="隶书" pitchFamily="49" charset="-122"/>
                <a:ea typeface="隶书" pitchFamily="49" charset="-122"/>
              </a:rPr>
              <a:t>和</a:t>
            </a:r>
            <a:r>
              <a:rPr lang="en-US" altLang="zh-CN" sz="2400">
                <a:latin typeface="隶书" pitchFamily="49" charset="-122"/>
                <a:ea typeface="隶书" pitchFamily="49" charset="-122"/>
              </a:rPr>
              <a:t>Pentium</a:t>
            </a:r>
            <a:r>
              <a:rPr lang="zh-CN" altLang="en-US" sz="2400">
                <a:latin typeface="隶书" pitchFamily="49" charset="-122"/>
                <a:ea typeface="隶书" pitchFamily="49" charset="-122"/>
              </a:rPr>
              <a:t>来说，则采用</a:t>
            </a:r>
            <a:r>
              <a:rPr lang="en-US" altLang="zh-CN" sz="2400">
                <a:latin typeface="隶书" pitchFamily="49" charset="-122"/>
                <a:ea typeface="隶书" pitchFamily="49" charset="-122"/>
              </a:rPr>
              <a:t>CPU</a:t>
            </a:r>
            <a:r>
              <a:rPr lang="zh-CN" altLang="en-US" sz="2400">
                <a:latin typeface="隶书" pitchFamily="49" charset="-122"/>
                <a:ea typeface="隶书" pitchFamily="49" charset="-122"/>
              </a:rPr>
              <a:t>片内</a:t>
            </a:r>
            <a:r>
              <a:rPr lang="en-US" altLang="zh-CN" sz="2400">
                <a:latin typeface="隶书" pitchFamily="49" charset="-122"/>
                <a:ea typeface="隶书" pitchFamily="49" charset="-122"/>
              </a:rPr>
              <a:t>Cache</a:t>
            </a:r>
            <a:r>
              <a:rPr lang="zh-CN" altLang="en-US" sz="2400">
                <a:latin typeface="隶书" pitchFamily="49" charset="-122"/>
                <a:ea typeface="隶书" pitchFamily="49" charset="-122"/>
              </a:rPr>
              <a:t>技术。</a:t>
            </a:r>
          </a:p>
          <a:p>
            <a:pPr>
              <a:lnSpc>
                <a:spcPct val="90000"/>
              </a:lnSpc>
            </a:pPr>
            <a:r>
              <a:rPr lang="zh-CN" altLang="en-US" sz="2400">
                <a:latin typeface="隶书" pitchFamily="49" charset="-122"/>
                <a:ea typeface="隶书" pitchFamily="49" charset="-122"/>
              </a:rPr>
              <a:t>    一个</a:t>
            </a:r>
            <a:r>
              <a:rPr lang="en-US" altLang="zh-CN" sz="2400">
                <a:latin typeface="隶书" pitchFamily="49" charset="-122"/>
                <a:ea typeface="隶书" pitchFamily="49" charset="-122"/>
              </a:rPr>
              <a:t>Cache</a:t>
            </a:r>
            <a:r>
              <a:rPr lang="zh-CN" altLang="en-US" sz="2400">
                <a:latin typeface="隶书" pitchFamily="49" charset="-122"/>
                <a:ea typeface="隶书" pitchFamily="49" charset="-122"/>
              </a:rPr>
              <a:t>系统包含三个部分：</a:t>
            </a:r>
          </a:p>
          <a:p>
            <a:pPr>
              <a:lnSpc>
                <a:spcPct val="90000"/>
              </a:lnSpc>
            </a:pPr>
            <a:r>
              <a:rPr lang="en-US" altLang="zh-CN" sz="2400">
                <a:latin typeface="隶书" pitchFamily="49" charset="-122"/>
                <a:ea typeface="隶书" pitchFamily="49" charset="-122"/>
              </a:rPr>
              <a:t>1</a:t>
            </a:r>
            <a:r>
              <a:rPr lang="zh-CN" altLang="en-US" sz="2400">
                <a:latin typeface="隶书" pitchFamily="49" charset="-122"/>
                <a:ea typeface="隶书" pitchFamily="49" charset="-122"/>
              </a:rPr>
              <a:t>、</a:t>
            </a:r>
            <a:r>
              <a:rPr lang="en-US" altLang="zh-CN" sz="2400">
                <a:latin typeface="隶书" pitchFamily="49" charset="-122"/>
                <a:ea typeface="隶书" pitchFamily="49" charset="-122"/>
              </a:rPr>
              <a:t>Cache</a:t>
            </a:r>
            <a:r>
              <a:rPr lang="zh-CN" altLang="en-US" sz="2400">
                <a:latin typeface="隶书" pitchFamily="49" charset="-122"/>
                <a:ea typeface="隶书" pitchFamily="49" charset="-122"/>
              </a:rPr>
              <a:t>模块，即</a:t>
            </a:r>
            <a:r>
              <a:rPr lang="en-US" altLang="zh-CN" sz="2400">
                <a:latin typeface="隶书" pitchFamily="49" charset="-122"/>
                <a:ea typeface="隶书" pitchFamily="49" charset="-122"/>
              </a:rPr>
              <a:t>CPU</a:t>
            </a:r>
            <a:r>
              <a:rPr lang="zh-CN" altLang="en-US" sz="2400">
                <a:latin typeface="隶书" pitchFamily="49" charset="-122"/>
                <a:ea typeface="隶书" pitchFamily="49" charset="-122"/>
              </a:rPr>
              <a:t>和慢速主存之间的</a:t>
            </a:r>
            <a:r>
              <a:rPr lang="en-US" altLang="zh-CN" sz="2400">
                <a:latin typeface="隶书" pitchFamily="49" charset="-122"/>
                <a:ea typeface="隶书" pitchFamily="49" charset="-122"/>
              </a:rPr>
              <a:t>SRAM</a:t>
            </a:r>
          </a:p>
          <a:p>
            <a:pPr>
              <a:lnSpc>
                <a:spcPct val="90000"/>
              </a:lnSpc>
            </a:pPr>
            <a:r>
              <a:rPr lang="en-US" altLang="zh-CN" sz="2400">
                <a:latin typeface="隶书" pitchFamily="49" charset="-122"/>
                <a:ea typeface="隶书" pitchFamily="49" charset="-122"/>
              </a:rPr>
              <a:t>2</a:t>
            </a:r>
            <a:r>
              <a:rPr lang="zh-CN" altLang="en-US" sz="2400">
                <a:latin typeface="隶书" pitchFamily="49" charset="-122"/>
                <a:ea typeface="隶书" pitchFamily="49" charset="-122"/>
              </a:rPr>
              <a:t>、主存，即慢速</a:t>
            </a:r>
            <a:r>
              <a:rPr lang="en-US" altLang="zh-CN" sz="2400">
                <a:latin typeface="隶书" pitchFamily="49" charset="-122"/>
                <a:ea typeface="隶书" pitchFamily="49" charset="-122"/>
              </a:rPr>
              <a:t>DRAM</a:t>
            </a:r>
          </a:p>
          <a:p>
            <a:pPr>
              <a:lnSpc>
                <a:spcPct val="90000"/>
              </a:lnSpc>
            </a:pPr>
            <a:r>
              <a:rPr lang="en-US" altLang="zh-CN" sz="2400">
                <a:latin typeface="隶书" pitchFamily="49" charset="-122"/>
                <a:ea typeface="隶书" pitchFamily="49" charset="-122"/>
              </a:rPr>
              <a:t>3</a:t>
            </a:r>
            <a:r>
              <a:rPr lang="zh-CN" altLang="en-US" sz="2400">
                <a:latin typeface="隶书" pitchFamily="49" charset="-122"/>
                <a:ea typeface="隶书" pitchFamily="49" charset="-122"/>
              </a:rPr>
              <a:t>、</a:t>
            </a:r>
            <a:r>
              <a:rPr lang="en-US" altLang="zh-CN" sz="2400">
                <a:latin typeface="隶书" pitchFamily="49" charset="-122"/>
                <a:ea typeface="隶书" pitchFamily="49" charset="-122"/>
              </a:rPr>
              <a:t>Cache</a:t>
            </a:r>
            <a:r>
              <a:rPr lang="zh-CN" altLang="en-US" sz="2400">
                <a:latin typeface="隶书" pitchFamily="49" charset="-122"/>
                <a:ea typeface="隶书" pitchFamily="49" charset="-122"/>
              </a:rPr>
              <a:t>控制器用来对</a:t>
            </a:r>
            <a:r>
              <a:rPr lang="en-US" altLang="zh-CN" sz="2400">
                <a:latin typeface="隶书" pitchFamily="49" charset="-122"/>
                <a:ea typeface="隶书" pitchFamily="49" charset="-122"/>
              </a:rPr>
              <a:t>Cache</a:t>
            </a:r>
            <a:r>
              <a:rPr lang="zh-CN" altLang="en-US" sz="2400">
                <a:latin typeface="隶书" pitchFamily="49" charset="-122"/>
                <a:ea typeface="隶书" pitchFamily="49" charset="-122"/>
              </a:rPr>
              <a:t>系统进行控制    </a:t>
            </a:r>
          </a:p>
        </p:txBody>
      </p:sp>
      <p:pic>
        <p:nvPicPr>
          <p:cNvPr id="279555" name="Picture 3"/>
          <p:cNvPicPr>
            <a:picLocks noChangeAspect="1" noChangeArrowheads="1"/>
          </p:cNvPicPr>
          <p:nvPr/>
        </p:nvPicPr>
        <p:blipFill>
          <a:blip r:embed="rId2"/>
          <a:srcRect/>
          <a:stretch>
            <a:fillRect/>
          </a:stretch>
        </p:blipFill>
        <p:spPr bwMode="auto">
          <a:xfrm>
            <a:off x="5435600" y="3933825"/>
            <a:ext cx="3529013" cy="2819400"/>
          </a:xfrm>
          <a:prstGeom prst="rect">
            <a:avLst/>
          </a:prstGeom>
          <a:noFill/>
        </p:spPr>
      </p:pic>
      <p:sp>
        <p:nvSpPr>
          <p:cNvPr id="279556" name="Rectangle 4"/>
          <p:cNvSpPr>
            <a:spLocks noChangeArrowheads="1"/>
          </p:cNvSpPr>
          <p:nvPr/>
        </p:nvSpPr>
        <p:spPr bwMode="auto">
          <a:xfrm>
            <a:off x="468313" y="3933825"/>
            <a:ext cx="5040312" cy="2647950"/>
          </a:xfrm>
          <a:prstGeom prst="rect">
            <a:avLst/>
          </a:prstGeom>
          <a:noFill/>
          <a:ln w="9525">
            <a:noFill/>
            <a:miter lim="800000"/>
            <a:headEnd/>
            <a:tailEnd/>
          </a:ln>
          <a:effectLst/>
        </p:spPr>
        <p:txBody>
          <a:bodyPr>
            <a:spAutoFit/>
          </a:bodyPr>
          <a:lstStyle/>
          <a:p>
            <a:r>
              <a:rPr lang="en-US" altLang="zh-CN" sz="2400">
                <a:latin typeface="隶书" pitchFamily="49" charset="-122"/>
                <a:ea typeface="隶书" pitchFamily="49" charset="-122"/>
              </a:rPr>
              <a:t>    </a:t>
            </a:r>
            <a:r>
              <a:rPr lang="zh-CN" altLang="en-US" sz="2400">
                <a:latin typeface="隶书" pitchFamily="49" charset="-122"/>
                <a:ea typeface="隶书" pitchFamily="49" charset="-122"/>
              </a:rPr>
              <a:t>在</a:t>
            </a:r>
            <a:r>
              <a:rPr lang="en-US" altLang="zh-CN" sz="2400">
                <a:latin typeface="隶书" pitchFamily="49" charset="-122"/>
                <a:ea typeface="隶书" pitchFamily="49" charset="-122"/>
              </a:rPr>
              <a:t>Cache</a:t>
            </a:r>
            <a:r>
              <a:rPr lang="zh-CN" altLang="en-US" sz="2400">
                <a:latin typeface="隶书" pitchFamily="49" charset="-122"/>
                <a:ea typeface="隶书" pitchFamily="49" charset="-122"/>
              </a:rPr>
              <a:t>系统中，主存保存所有的数据。</a:t>
            </a:r>
            <a:r>
              <a:rPr lang="en-US" altLang="zh-CN" sz="2400">
                <a:latin typeface="隶书" pitchFamily="49" charset="-122"/>
                <a:ea typeface="隶书" pitchFamily="49" charset="-122"/>
              </a:rPr>
              <a:t>Cache</a:t>
            </a:r>
            <a:r>
              <a:rPr lang="zh-CN" altLang="en-US" sz="2400">
                <a:latin typeface="隶书" pitchFamily="49" charset="-122"/>
                <a:ea typeface="隶书" pitchFamily="49" charset="-122"/>
              </a:rPr>
              <a:t>中保存主存的部分副本。当</a:t>
            </a:r>
            <a:r>
              <a:rPr lang="en-US" altLang="zh-CN" sz="2400">
                <a:latin typeface="隶书" pitchFamily="49" charset="-122"/>
                <a:ea typeface="隶书" pitchFamily="49" charset="-122"/>
              </a:rPr>
              <a:t>CPU</a:t>
            </a:r>
            <a:r>
              <a:rPr lang="zh-CN" altLang="en-US" sz="2400">
                <a:latin typeface="隶书" pitchFamily="49" charset="-122"/>
                <a:ea typeface="隶书" pitchFamily="49" charset="-122"/>
              </a:rPr>
              <a:t>访问存储器时，首先检查</a:t>
            </a:r>
            <a:r>
              <a:rPr lang="en-US" altLang="zh-CN" sz="2400">
                <a:latin typeface="隶书" pitchFamily="49" charset="-122"/>
                <a:ea typeface="隶书" pitchFamily="49" charset="-122"/>
              </a:rPr>
              <a:t>Cache</a:t>
            </a:r>
            <a:r>
              <a:rPr lang="zh-CN" altLang="en-US" sz="2400">
                <a:latin typeface="隶书" pitchFamily="49" charset="-122"/>
                <a:ea typeface="隶书" pitchFamily="49" charset="-122"/>
              </a:rPr>
              <a:t>，如果要存取的数据已经在</a:t>
            </a:r>
            <a:r>
              <a:rPr lang="en-US" altLang="zh-CN" sz="2400">
                <a:latin typeface="隶书" pitchFamily="49" charset="-122"/>
                <a:ea typeface="隶书" pitchFamily="49" charset="-122"/>
              </a:rPr>
              <a:t>Cache</a:t>
            </a:r>
            <a:r>
              <a:rPr lang="zh-CN" altLang="en-US" sz="2400">
                <a:latin typeface="隶书" pitchFamily="49" charset="-122"/>
                <a:ea typeface="隶书" pitchFamily="49" charset="-122"/>
              </a:rPr>
              <a:t>中，</a:t>
            </a:r>
            <a:r>
              <a:rPr lang="en-US" altLang="zh-CN" sz="2400">
                <a:latin typeface="隶书" pitchFamily="49" charset="-122"/>
                <a:ea typeface="隶书" pitchFamily="49" charset="-122"/>
              </a:rPr>
              <a:t>CPU</a:t>
            </a:r>
            <a:r>
              <a:rPr lang="zh-CN" altLang="en-US" sz="2400">
                <a:latin typeface="隶书" pitchFamily="49" charset="-122"/>
                <a:ea typeface="隶书" pitchFamily="49" charset="-122"/>
              </a:rPr>
              <a:t>就能很快完成访问，如果数据不在</a:t>
            </a:r>
            <a:r>
              <a:rPr lang="en-US" altLang="zh-CN" sz="2400">
                <a:latin typeface="隶书" pitchFamily="49" charset="-122"/>
                <a:ea typeface="隶书" pitchFamily="49" charset="-122"/>
              </a:rPr>
              <a:t>Cache</a:t>
            </a:r>
            <a:r>
              <a:rPr lang="zh-CN" altLang="en-US" sz="2400">
                <a:latin typeface="隶书" pitchFamily="49" charset="-122"/>
                <a:ea typeface="隶书" pitchFamily="49" charset="-122"/>
              </a:rPr>
              <a:t>中，</a:t>
            </a:r>
            <a:r>
              <a:rPr lang="en-US" altLang="zh-CN" sz="2400">
                <a:latin typeface="隶书" pitchFamily="49" charset="-122"/>
                <a:ea typeface="隶书" pitchFamily="49" charset="-122"/>
              </a:rPr>
              <a:t>CPU</a:t>
            </a:r>
            <a:r>
              <a:rPr lang="zh-CN" altLang="en-US" sz="2400">
                <a:latin typeface="隶书" pitchFamily="49" charset="-122"/>
                <a:ea typeface="隶书" pitchFamily="49" charset="-122"/>
              </a:rPr>
              <a:t>必须从主存中提取数据。</a:t>
            </a:r>
          </a:p>
        </p:txBody>
      </p:sp>
    </p:spTree>
  </p:cSld>
  <p:clrMapOvr>
    <a:masterClrMapping/>
  </p:clrMapOvr>
  <p:transition spd="slow">
    <p:randomBar dir="ver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Text Box 2"/>
          <p:cNvSpPr txBox="1">
            <a:spLocks noChangeArrowheads="1"/>
          </p:cNvSpPr>
          <p:nvPr/>
        </p:nvSpPr>
        <p:spPr bwMode="auto">
          <a:xfrm>
            <a:off x="466725" y="115888"/>
            <a:ext cx="8208963" cy="5813425"/>
          </a:xfrm>
          <a:prstGeom prst="rect">
            <a:avLst/>
          </a:prstGeom>
          <a:noFill/>
          <a:ln w="9525">
            <a:noFill/>
            <a:miter lim="800000"/>
            <a:headEnd/>
            <a:tailEnd/>
          </a:ln>
          <a:effectLst/>
        </p:spPr>
        <p:txBody>
          <a:bodyPr>
            <a:spAutoFit/>
          </a:bodyPr>
          <a:lstStyle/>
          <a:p>
            <a:r>
              <a:rPr lang="zh-CN" altLang="en-US" sz="2800" b="1" u="sng">
                <a:effectLst>
                  <a:outerShdw blurRad="38100" dist="38100" dir="2700000" algn="tl">
                    <a:srgbClr val="C0C0C0"/>
                  </a:outerShdw>
                </a:effectLst>
                <a:ea typeface="隶书" pitchFamily="49" charset="-122"/>
              </a:rPr>
              <a:t>虚拟存储器</a:t>
            </a:r>
          </a:p>
          <a:p>
            <a:endParaRPr lang="zh-CN" altLang="en-US" sz="2400" b="1">
              <a:solidFill>
                <a:srgbClr val="0000FF"/>
              </a:solidFill>
              <a:effectLst>
                <a:outerShdw blurRad="38100" dist="38100" dir="2700000" algn="tl">
                  <a:srgbClr val="C0C0C0"/>
                </a:outerShdw>
              </a:effectLst>
              <a:ea typeface="隶书" pitchFamily="49" charset="-122"/>
            </a:endParaRPr>
          </a:p>
          <a:p>
            <a:pPr>
              <a:lnSpc>
                <a:spcPct val="90000"/>
              </a:lnSpc>
            </a:pPr>
            <a:r>
              <a:rPr lang="zh-CN" altLang="en-US" sz="2400">
                <a:latin typeface="隶书" pitchFamily="49" charset="-122"/>
                <a:ea typeface="隶书" pitchFamily="49" charset="-122"/>
              </a:rPr>
              <a:t>    虚拟存储器</a:t>
            </a:r>
            <a:r>
              <a:rPr lang="en-US" altLang="zh-CN" sz="2400">
                <a:latin typeface="隶书" pitchFamily="49" charset="-122"/>
                <a:ea typeface="隶书" pitchFamily="49" charset="-122"/>
              </a:rPr>
              <a:t>(Virtual Memory)</a:t>
            </a:r>
            <a:r>
              <a:rPr lang="zh-CN" altLang="en-US" sz="2400">
                <a:latin typeface="隶书" pitchFamily="49" charset="-122"/>
                <a:ea typeface="隶书" pitchFamily="49" charset="-122"/>
              </a:rPr>
              <a:t>就是采用磁盘做为辅助存储器，在存储器管理部件和操作系统中的存储器管理软件的共同支持下，使得编程具有比实际主存储器的存储容量大得多的空间。</a:t>
            </a:r>
          </a:p>
          <a:p>
            <a:pPr>
              <a:lnSpc>
                <a:spcPct val="90000"/>
              </a:lnSpc>
            </a:pPr>
            <a:r>
              <a:rPr lang="zh-CN" altLang="en-US" sz="2400">
                <a:latin typeface="隶书" pitchFamily="49" charset="-122"/>
                <a:ea typeface="隶书" pitchFamily="49" charset="-122"/>
              </a:rPr>
              <a:t>    </a:t>
            </a:r>
            <a:r>
              <a:rPr lang="en-US" altLang="zh-CN" sz="2400">
                <a:latin typeface="隶书" pitchFamily="49" charset="-122"/>
                <a:ea typeface="隶书" pitchFamily="49" charset="-122"/>
              </a:rPr>
              <a:t>CPU</a:t>
            </a:r>
            <a:r>
              <a:rPr lang="zh-CN" altLang="en-US" sz="2400">
                <a:latin typeface="隶书" pitchFamily="49" charset="-122"/>
                <a:ea typeface="隶书" pitchFamily="49" charset="-122"/>
              </a:rPr>
              <a:t>在执行程序时，需要将程序提供的逻辑地址</a:t>
            </a:r>
            <a:r>
              <a:rPr lang="en-US" altLang="zh-CN" sz="2400">
                <a:latin typeface="隶书" pitchFamily="49" charset="-122"/>
                <a:ea typeface="隶书" pitchFamily="49" charset="-122"/>
              </a:rPr>
              <a:t>(</a:t>
            </a:r>
            <a:r>
              <a:rPr lang="zh-CN" altLang="en-US" sz="2400">
                <a:latin typeface="隶书" pitchFamily="49" charset="-122"/>
                <a:ea typeface="隶书" pitchFamily="49" charset="-122"/>
              </a:rPr>
              <a:t>又称为虚拟地址</a:t>
            </a:r>
            <a:r>
              <a:rPr lang="en-US" altLang="zh-CN" sz="2400">
                <a:latin typeface="隶书" pitchFamily="49" charset="-122"/>
                <a:ea typeface="隶书" pitchFamily="49" charset="-122"/>
              </a:rPr>
              <a:t>)</a:t>
            </a:r>
            <a:r>
              <a:rPr lang="zh-CN" altLang="en-US" sz="2400">
                <a:latin typeface="隶书" pitchFamily="49" charset="-122"/>
                <a:ea typeface="隶书" pitchFamily="49" charset="-122"/>
              </a:rPr>
              <a:t>变换为实际地址</a:t>
            </a:r>
            <a:r>
              <a:rPr lang="en-US" altLang="zh-CN" sz="2400">
                <a:latin typeface="隶书" pitchFamily="49" charset="-122"/>
                <a:ea typeface="隶书" pitchFamily="49" charset="-122"/>
              </a:rPr>
              <a:t>(</a:t>
            </a:r>
            <a:r>
              <a:rPr lang="zh-CN" altLang="en-US" sz="2400">
                <a:latin typeface="隶书" pitchFamily="49" charset="-122"/>
                <a:ea typeface="隶书" pitchFamily="49" charset="-122"/>
              </a:rPr>
              <a:t>即物理地址</a:t>
            </a:r>
            <a:r>
              <a:rPr lang="en-US" altLang="zh-CN" sz="2400">
                <a:latin typeface="隶书" pitchFamily="49" charset="-122"/>
                <a:ea typeface="隶书" pitchFamily="49" charset="-122"/>
              </a:rPr>
              <a:t>)</a:t>
            </a:r>
            <a:r>
              <a:rPr lang="zh-CN" altLang="en-US" sz="2400">
                <a:latin typeface="隶书" pitchFamily="49" charset="-122"/>
                <a:ea typeface="隶书" pitchFamily="49" charset="-122"/>
              </a:rPr>
              <a:t>，由存储器管理部件判断该地址是否在内存中，若属于内存地址，将访问实际存储单元，如果不属于内存地址，则通过缺页中断程序，以页为单位调入内存或实现与主存内容调换。</a:t>
            </a:r>
          </a:p>
          <a:p>
            <a:pPr>
              <a:lnSpc>
                <a:spcPct val="90000"/>
              </a:lnSpc>
            </a:pPr>
            <a:r>
              <a:rPr lang="zh-CN" altLang="en-US" sz="2400">
                <a:latin typeface="隶书" pitchFamily="49" charset="-122"/>
                <a:ea typeface="隶书" pitchFamily="49" charset="-122"/>
              </a:rPr>
              <a:t>    在</a:t>
            </a:r>
            <a:r>
              <a:rPr lang="en-US" altLang="zh-CN" sz="2400">
                <a:latin typeface="隶书" pitchFamily="49" charset="-122"/>
                <a:ea typeface="隶书" pitchFamily="49" charset="-122"/>
              </a:rPr>
              <a:t>80286</a:t>
            </a:r>
            <a:r>
              <a:rPr lang="zh-CN" altLang="en-US" sz="2400">
                <a:latin typeface="隶书" pitchFamily="49" charset="-122"/>
                <a:ea typeface="隶书" pitchFamily="49" charset="-122"/>
              </a:rPr>
              <a:t>以上的</a:t>
            </a:r>
            <a:r>
              <a:rPr lang="en-US" altLang="zh-CN" sz="2400">
                <a:latin typeface="隶书" pitchFamily="49" charset="-122"/>
                <a:ea typeface="隶书" pitchFamily="49" charset="-122"/>
              </a:rPr>
              <a:t>CPU</a:t>
            </a:r>
            <a:r>
              <a:rPr lang="zh-CN" altLang="en-US" sz="2400">
                <a:latin typeface="隶书" pitchFamily="49" charset="-122"/>
                <a:ea typeface="隶书" pitchFamily="49" charset="-122"/>
              </a:rPr>
              <a:t>中己集成了存储器管理部件，除此之外还需要操作系统给予支持。操作系统的设计者们应考虑：主、辅存储空间如何分区管理，采用何种替换算法实现虚、实地址转换。根据存储影像算法的不同，可有多种不同的存储器管理方式的虚拟存储器，其中主要有三种：段式管理、页式管理、段页式管理。</a:t>
            </a:r>
          </a:p>
        </p:txBody>
      </p:sp>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2800" name="Group 176"/>
          <p:cNvGrpSpPr>
            <a:grpSpLocks/>
          </p:cNvGrpSpPr>
          <p:nvPr/>
        </p:nvGrpSpPr>
        <p:grpSpPr bwMode="auto">
          <a:xfrm>
            <a:off x="323850" y="333375"/>
            <a:ext cx="8675688" cy="6042025"/>
            <a:chOff x="204" y="210"/>
            <a:chExt cx="5465" cy="3806"/>
          </a:xfrm>
        </p:grpSpPr>
        <p:sp>
          <p:nvSpPr>
            <p:cNvPr id="282629" name="AutoShape 5"/>
            <p:cNvSpPr>
              <a:spLocks noChangeAspect="1" noChangeArrowheads="1" noTextEdit="1"/>
            </p:cNvSpPr>
            <p:nvPr/>
          </p:nvSpPr>
          <p:spPr bwMode="auto">
            <a:xfrm>
              <a:off x="204" y="210"/>
              <a:ext cx="5398" cy="3745"/>
            </a:xfrm>
            <a:prstGeom prst="rect">
              <a:avLst/>
            </a:prstGeom>
            <a:noFill/>
            <a:ln w="9525">
              <a:noFill/>
              <a:miter lim="800000"/>
              <a:headEnd/>
              <a:tailEnd/>
            </a:ln>
          </p:spPr>
          <p:txBody>
            <a:bodyPr/>
            <a:lstStyle/>
            <a:p>
              <a:endParaRPr lang="zh-CN" altLang="en-US"/>
            </a:p>
          </p:txBody>
        </p:sp>
        <p:sp>
          <p:nvSpPr>
            <p:cNvPr id="282631" name="Freeform 7"/>
            <p:cNvSpPr>
              <a:spLocks/>
            </p:cNvSpPr>
            <p:nvPr/>
          </p:nvSpPr>
          <p:spPr bwMode="auto">
            <a:xfrm>
              <a:off x="2811" y="1120"/>
              <a:ext cx="266" cy="165"/>
            </a:xfrm>
            <a:custGeom>
              <a:avLst/>
              <a:gdLst/>
              <a:ahLst/>
              <a:cxnLst>
                <a:cxn ang="0">
                  <a:pos x="133" y="165"/>
                </a:cxn>
                <a:cxn ang="0">
                  <a:pos x="266" y="90"/>
                </a:cxn>
                <a:cxn ang="0">
                  <a:pos x="178" y="90"/>
                </a:cxn>
                <a:cxn ang="0">
                  <a:pos x="178" y="0"/>
                </a:cxn>
                <a:cxn ang="0">
                  <a:pos x="88" y="0"/>
                </a:cxn>
                <a:cxn ang="0">
                  <a:pos x="88" y="90"/>
                </a:cxn>
                <a:cxn ang="0">
                  <a:pos x="0" y="90"/>
                </a:cxn>
                <a:cxn ang="0">
                  <a:pos x="133" y="165"/>
                </a:cxn>
              </a:cxnLst>
              <a:rect l="0" t="0" r="r" b="b"/>
              <a:pathLst>
                <a:path w="266" h="165">
                  <a:moveTo>
                    <a:pt x="133" y="165"/>
                  </a:moveTo>
                  <a:lnTo>
                    <a:pt x="266" y="90"/>
                  </a:lnTo>
                  <a:lnTo>
                    <a:pt x="178" y="90"/>
                  </a:lnTo>
                  <a:lnTo>
                    <a:pt x="178" y="0"/>
                  </a:lnTo>
                  <a:lnTo>
                    <a:pt x="88" y="0"/>
                  </a:lnTo>
                  <a:lnTo>
                    <a:pt x="88" y="90"/>
                  </a:lnTo>
                  <a:lnTo>
                    <a:pt x="0" y="90"/>
                  </a:lnTo>
                  <a:lnTo>
                    <a:pt x="133" y="165"/>
                  </a:lnTo>
                  <a:close/>
                </a:path>
              </a:pathLst>
            </a:custGeom>
            <a:noFill/>
            <a:ln w="6350" cap="rnd">
              <a:solidFill>
                <a:srgbClr val="000000"/>
              </a:solidFill>
              <a:prstDash val="solid"/>
              <a:round/>
              <a:headEnd/>
              <a:tailEnd/>
            </a:ln>
          </p:spPr>
          <p:txBody>
            <a:bodyPr/>
            <a:lstStyle/>
            <a:p>
              <a:endParaRPr lang="zh-CN" altLang="en-US"/>
            </a:p>
          </p:txBody>
        </p:sp>
        <p:sp>
          <p:nvSpPr>
            <p:cNvPr id="282632" name="Freeform 8"/>
            <p:cNvSpPr>
              <a:spLocks/>
            </p:cNvSpPr>
            <p:nvPr/>
          </p:nvSpPr>
          <p:spPr bwMode="auto">
            <a:xfrm>
              <a:off x="460" y="2963"/>
              <a:ext cx="5101" cy="472"/>
            </a:xfrm>
            <a:custGeom>
              <a:avLst/>
              <a:gdLst/>
              <a:ahLst/>
              <a:cxnLst>
                <a:cxn ang="0">
                  <a:pos x="0" y="236"/>
                </a:cxn>
                <a:cxn ang="0">
                  <a:pos x="128" y="0"/>
                </a:cxn>
                <a:cxn ang="0">
                  <a:pos x="128" y="156"/>
                </a:cxn>
                <a:cxn ang="0">
                  <a:pos x="4973" y="156"/>
                </a:cxn>
                <a:cxn ang="0">
                  <a:pos x="4973" y="0"/>
                </a:cxn>
                <a:cxn ang="0">
                  <a:pos x="5101" y="236"/>
                </a:cxn>
                <a:cxn ang="0">
                  <a:pos x="4973" y="472"/>
                </a:cxn>
                <a:cxn ang="0">
                  <a:pos x="4973" y="317"/>
                </a:cxn>
                <a:cxn ang="0">
                  <a:pos x="128" y="317"/>
                </a:cxn>
                <a:cxn ang="0">
                  <a:pos x="128" y="472"/>
                </a:cxn>
                <a:cxn ang="0">
                  <a:pos x="0" y="236"/>
                </a:cxn>
              </a:cxnLst>
              <a:rect l="0" t="0" r="r" b="b"/>
              <a:pathLst>
                <a:path w="5101" h="472">
                  <a:moveTo>
                    <a:pt x="0" y="236"/>
                  </a:moveTo>
                  <a:lnTo>
                    <a:pt x="128" y="0"/>
                  </a:lnTo>
                  <a:lnTo>
                    <a:pt x="128" y="156"/>
                  </a:lnTo>
                  <a:lnTo>
                    <a:pt x="4973" y="156"/>
                  </a:lnTo>
                  <a:lnTo>
                    <a:pt x="4973" y="0"/>
                  </a:lnTo>
                  <a:lnTo>
                    <a:pt x="5101" y="236"/>
                  </a:lnTo>
                  <a:lnTo>
                    <a:pt x="4973" y="472"/>
                  </a:lnTo>
                  <a:lnTo>
                    <a:pt x="4973" y="317"/>
                  </a:lnTo>
                  <a:lnTo>
                    <a:pt x="128" y="317"/>
                  </a:lnTo>
                  <a:lnTo>
                    <a:pt x="128" y="472"/>
                  </a:lnTo>
                  <a:lnTo>
                    <a:pt x="0" y="236"/>
                  </a:lnTo>
                  <a:close/>
                </a:path>
              </a:pathLst>
            </a:custGeom>
            <a:solidFill>
              <a:srgbClr val="FFFFFF"/>
            </a:solidFill>
            <a:ln w="9525">
              <a:noFill/>
              <a:round/>
              <a:headEnd/>
              <a:tailEnd/>
            </a:ln>
          </p:spPr>
          <p:txBody>
            <a:bodyPr/>
            <a:lstStyle/>
            <a:p>
              <a:endParaRPr lang="zh-CN" altLang="en-US"/>
            </a:p>
          </p:txBody>
        </p:sp>
        <p:sp>
          <p:nvSpPr>
            <p:cNvPr id="282633" name="Freeform 9"/>
            <p:cNvSpPr>
              <a:spLocks/>
            </p:cNvSpPr>
            <p:nvPr/>
          </p:nvSpPr>
          <p:spPr bwMode="auto">
            <a:xfrm>
              <a:off x="460" y="2963"/>
              <a:ext cx="5101" cy="472"/>
            </a:xfrm>
            <a:custGeom>
              <a:avLst/>
              <a:gdLst/>
              <a:ahLst/>
              <a:cxnLst>
                <a:cxn ang="0">
                  <a:pos x="0" y="236"/>
                </a:cxn>
                <a:cxn ang="0">
                  <a:pos x="128" y="0"/>
                </a:cxn>
                <a:cxn ang="0">
                  <a:pos x="128" y="156"/>
                </a:cxn>
                <a:cxn ang="0">
                  <a:pos x="4973" y="156"/>
                </a:cxn>
                <a:cxn ang="0">
                  <a:pos x="4973" y="0"/>
                </a:cxn>
                <a:cxn ang="0">
                  <a:pos x="5101" y="236"/>
                </a:cxn>
                <a:cxn ang="0">
                  <a:pos x="4973" y="472"/>
                </a:cxn>
                <a:cxn ang="0">
                  <a:pos x="4973" y="317"/>
                </a:cxn>
                <a:cxn ang="0">
                  <a:pos x="128" y="317"/>
                </a:cxn>
                <a:cxn ang="0">
                  <a:pos x="128" y="472"/>
                </a:cxn>
                <a:cxn ang="0">
                  <a:pos x="0" y="236"/>
                </a:cxn>
              </a:cxnLst>
              <a:rect l="0" t="0" r="r" b="b"/>
              <a:pathLst>
                <a:path w="5101" h="472">
                  <a:moveTo>
                    <a:pt x="0" y="236"/>
                  </a:moveTo>
                  <a:lnTo>
                    <a:pt x="128" y="0"/>
                  </a:lnTo>
                  <a:lnTo>
                    <a:pt x="128" y="156"/>
                  </a:lnTo>
                  <a:lnTo>
                    <a:pt x="4973" y="156"/>
                  </a:lnTo>
                  <a:lnTo>
                    <a:pt x="4973" y="0"/>
                  </a:lnTo>
                  <a:lnTo>
                    <a:pt x="5101" y="236"/>
                  </a:lnTo>
                  <a:lnTo>
                    <a:pt x="4973" y="472"/>
                  </a:lnTo>
                  <a:lnTo>
                    <a:pt x="4973" y="317"/>
                  </a:lnTo>
                  <a:lnTo>
                    <a:pt x="128" y="317"/>
                  </a:lnTo>
                  <a:lnTo>
                    <a:pt x="128" y="472"/>
                  </a:lnTo>
                  <a:lnTo>
                    <a:pt x="0" y="236"/>
                  </a:lnTo>
                  <a:close/>
                </a:path>
              </a:pathLst>
            </a:custGeom>
            <a:noFill/>
            <a:ln w="6350" cap="rnd">
              <a:solidFill>
                <a:srgbClr val="000000"/>
              </a:solidFill>
              <a:prstDash val="solid"/>
              <a:round/>
              <a:headEnd/>
              <a:tailEnd/>
            </a:ln>
          </p:spPr>
          <p:txBody>
            <a:bodyPr/>
            <a:lstStyle/>
            <a:p>
              <a:endParaRPr lang="zh-CN" altLang="en-US"/>
            </a:p>
          </p:txBody>
        </p:sp>
        <p:sp>
          <p:nvSpPr>
            <p:cNvPr id="282634" name="Rectangle 10"/>
            <p:cNvSpPr>
              <a:spLocks noChangeArrowheads="1"/>
            </p:cNvSpPr>
            <p:nvPr/>
          </p:nvSpPr>
          <p:spPr bwMode="auto">
            <a:xfrm>
              <a:off x="2786" y="3121"/>
              <a:ext cx="726" cy="173"/>
            </a:xfrm>
            <a:prstGeom prst="rect">
              <a:avLst/>
            </a:prstGeom>
            <a:noFill/>
            <a:ln w="9525">
              <a:noFill/>
              <a:miter lim="800000"/>
              <a:headEnd/>
              <a:tailEnd/>
            </a:ln>
          </p:spPr>
          <p:txBody>
            <a:bodyPr wrap="none" lIns="0" tIns="0" rIns="0" bIns="0">
              <a:spAutoFit/>
            </a:bodyPr>
            <a:lstStyle/>
            <a:p>
              <a:r>
                <a:rPr lang="zh-CN" altLang="en-US" b="1">
                  <a:solidFill>
                    <a:srgbClr val="000000"/>
                  </a:solidFill>
                  <a:latin typeface="隶书" pitchFamily="49" charset="-122"/>
                  <a:ea typeface="隶书" pitchFamily="49" charset="-122"/>
                </a:rPr>
                <a:t>数据总线</a:t>
              </a:r>
              <a:r>
                <a:rPr lang="en-US" altLang="zh-CN" b="1">
                  <a:solidFill>
                    <a:srgbClr val="000000"/>
                  </a:solidFill>
                  <a:latin typeface="隶书" pitchFamily="49" charset="-122"/>
                  <a:ea typeface="隶书" pitchFamily="49" charset="-122"/>
                </a:rPr>
                <a:t>DB</a:t>
              </a:r>
              <a:endParaRPr lang="en-US" altLang="zh-CN" b="1">
                <a:latin typeface="隶书" pitchFamily="49" charset="-122"/>
                <a:ea typeface="隶书" pitchFamily="49" charset="-122"/>
              </a:endParaRPr>
            </a:p>
          </p:txBody>
        </p:sp>
        <p:sp>
          <p:nvSpPr>
            <p:cNvPr id="282636" name="Freeform 12"/>
            <p:cNvSpPr>
              <a:spLocks/>
            </p:cNvSpPr>
            <p:nvPr/>
          </p:nvSpPr>
          <p:spPr bwMode="auto">
            <a:xfrm>
              <a:off x="282" y="231"/>
              <a:ext cx="5235" cy="454"/>
            </a:xfrm>
            <a:custGeom>
              <a:avLst/>
              <a:gdLst/>
              <a:ahLst/>
              <a:cxnLst>
                <a:cxn ang="0">
                  <a:pos x="5235" y="227"/>
                </a:cxn>
                <a:cxn ang="0">
                  <a:pos x="5022" y="0"/>
                </a:cxn>
                <a:cxn ang="0">
                  <a:pos x="5022" y="150"/>
                </a:cxn>
                <a:cxn ang="0">
                  <a:pos x="0" y="150"/>
                </a:cxn>
                <a:cxn ang="0">
                  <a:pos x="0" y="304"/>
                </a:cxn>
                <a:cxn ang="0">
                  <a:pos x="5022" y="304"/>
                </a:cxn>
                <a:cxn ang="0">
                  <a:pos x="5022" y="454"/>
                </a:cxn>
                <a:cxn ang="0">
                  <a:pos x="5235" y="227"/>
                </a:cxn>
              </a:cxnLst>
              <a:rect l="0" t="0" r="r" b="b"/>
              <a:pathLst>
                <a:path w="5235" h="454">
                  <a:moveTo>
                    <a:pt x="5235" y="227"/>
                  </a:moveTo>
                  <a:lnTo>
                    <a:pt x="5022" y="0"/>
                  </a:lnTo>
                  <a:lnTo>
                    <a:pt x="5022" y="150"/>
                  </a:lnTo>
                  <a:lnTo>
                    <a:pt x="0" y="150"/>
                  </a:lnTo>
                  <a:lnTo>
                    <a:pt x="0" y="304"/>
                  </a:lnTo>
                  <a:lnTo>
                    <a:pt x="5022" y="304"/>
                  </a:lnTo>
                  <a:lnTo>
                    <a:pt x="5022" y="454"/>
                  </a:lnTo>
                  <a:lnTo>
                    <a:pt x="5235" y="227"/>
                  </a:lnTo>
                  <a:close/>
                </a:path>
              </a:pathLst>
            </a:custGeom>
            <a:solidFill>
              <a:srgbClr val="FFFFFF"/>
            </a:solidFill>
            <a:ln w="9525">
              <a:noFill/>
              <a:round/>
              <a:headEnd/>
              <a:tailEnd/>
            </a:ln>
          </p:spPr>
          <p:txBody>
            <a:bodyPr/>
            <a:lstStyle/>
            <a:p>
              <a:endParaRPr lang="zh-CN" altLang="en-US"/>
            </a:p>
          </p:txBody>
        </p:sp>
        <p:sp>
          <p:nvSpPr>
            <p:cNvPr id="282637" name="Freeform 13"/>
            <p:cNvSpPr>
              <a:spLocks/>
            </p:cNvSpPr>
            <p:nvPr/>
          </p:nvSpPr>
          <p:spPr bwMode="auto">
            <a:xfrm>
              <a:off x="282" y="231"/>
              <a:ext cx="5235" cy="454"/>
            </a:xfrm>
            <a:custGeom>
              <a:avLst/>
              <a:gdLst/>
              <a:ahLst/>
              <a:cxnLst>
                <a:cxn ang="0">
                  <a:pos x="5235" y="227"/>
                </a:cxn>
                <a:cxn ang="0">
                  <a:pos x="5022" y="0"/>
                </a:cxn>
                <a:cxn ang="0">
                  <a:pos x="5022" y="150"/>
                </a:cxn>
                <a:cxn ang="0">
                  <a:pos x="0" y="150"/>
                </a:cxn>
                <a:cxn ang="0">
                  <a:pos x="0" y="304"/>
                </a:cxn>
                <a:cxn ang="0">
                  <a:pos x="5022" y="304"/>
                </a:cxn>
                <a:cxn ang="0">
                  <a:pos x="5022" y="454"/>
                </a:cxn>
                <a:cxn ang="0">
                  <a:pos x="5235" y="227"/>
                </a:cxn>
              </a:cxnLst>
              <a:rect l="0" t="0" r="r" b="b"/>
              <a:pathLst>
                <a:path w="5235" h="454">
                  <a:moveTo>
                    <a:pt x="5235" y="227"/>
                  </a:moveTo>
                  <a:lnTo>
                    <a:pt x="5022" y="0"/>
                  </a:lnTo>
                  <a:lnTo>
                    <a:pt x="5022" y="150"/>
                  </a:lnTo>
                  <a:lnTo>
                    <a:pt x="0" y="150"/>
                  </a:lnTo>
                  <a:lnTo>
                    <a:pt x="0" y="304"/>
                  </a:lnTo>
                  <a:lnTo>
                    <a:pt x="5022" y="304"/>
                  </a:lnTo>
                  <a:lnTo>
                    <a:pt x="5022" y="454"/>
                  </a:lnTo>
                  <a:lnTo>
                    <a:pt x="5235" y="227"/>
                  </a:lnTo>
                  <a:close/>
                </a:path>
              </a:pathLst>
            </a:custGeom>
            <a:noFill/>
            <a:ln w="6350" cap="rnd">
              <a:solidFill>
                <a:srgbClr val="000000"/>
              </a:solidFill>
              <a:prstDash val="solid"/>
              <a:round/>
              <a:headEnd/>
              <a:tailEnd/>
            </a:ln>
          </p:spPr>
          <p:txBody>
            <a:bodyPr/>
            <a:lstStyle/>
            <a:p>
              <a:endParaRPr lang="zh-CN" altLang="en-US"/>
            </a:p>
          </p:txBody>
        </p:sp>
        <p:sp>
          <p:nvSpPr>
            <p:cNvPr id="282638" name="Rectangle 14"/>
            <p:cNvSpPr>
              <a:spLocks noChangeArrowheads="1"/>
            </p:cNvSpPr>
            <p:nvPr/>
          </p:nvSpPr>
          <p:spPr bwMode="auto">
            <a:xfrm>
              <a:off x="2645" y="346"/>
              <a:ext cx="726" cy="173"/>
            </a:xfrm>
            <a:prstGeom prst="rect">
              <a:avLst/>
            </a:prstGeom>
            <a:noFill/>
            <a:ln w="9525">
              <a:noFill/>
              <a:miter lim="800000"/>
              <a:headEnd/>
              <a:tailEnd/>
            </a:ln>
          </p:spPr>
          <p:txBody>
            <a:bodyPr wrap="none" lIns="0" tIns="0" rIns="0" bIns="0">
              <a:spAutoFit/>
            </a:bodyPr>
            <a:lstStyle/>
            <a:p>
              <a:r>
                <a:rPr lang="zh-CN" altLang="en-US" b="1">
                  <a:solidFill>
                    <a:srgbClr val="000000"/>
                  </a:solidFill>
                  <a:latin typeface="隶书" pitchFamily="49" charset="-122"/>
                  <a:ea typeface="隶书" pitchFamily="49" charset="-122"/>
                </a:rPr>
                <a:t>地址总线</a:t>
              </a:r>
              <a:r>
                <a:rPr lang="en-US" altLang="zh-CN" b="1">
                  <a:solidFill>
                    <a:srgbClr val="000000"/>
                  </a:solidFill>
                  <a:latin typeface="隶书" pitchFamily="49" charset="-122"/>
                  <a:ea typeface="隶书" pitchFamily="49" charset="-122"/>
                </a:rPr>
                <a:t>AB</a:t>
              </a:r>
              <a:endParaRPr lang="en-US" altLang="zh-CN" b="1">
                <a:latin typeface="隶书" pitchFamily="49" charset="-122"/>
                <a:ea typeface="隶书" pitchFamily="49" charset="-122"/>
              </a:endParaRPr>
            </a:p>
          </p:txBody>
        </p:sp>
        <p:sp>
          <p:nvSpPr>
            <p:cNvPr id="282640" name="Freeform 16"/>
            <p:cNvSpPr>
              <a:spLocks/>
            </p:cNvSpPr>
            <p:nvPr/>
          </p:nvSpPr>
          <p:spPr bwMode="auto">
            <a:xfrm>
              <a:off x="3077" y="538"/>
              <a:ext cx="266" cy="298"/>
            </a:xfrm>
            <a:custGeom>
              <a:avLst/>
              <a:gdLst/>
              <a:ahLst/>
              <a:cxnLst>
                <a:cxn ang="0">
                  <a:pos x="133" y="298"/>
                </a:cxn>
                <a:cxn ang="0">
                  <a:pos x="266" y="164"/>
                </a:cxn>
                <a:cxn ang="0">
                  <a:pos x="178" y="164"/>
                </a:cxn>
                <a:cxn ang="0">
                  <a:pos x="178" y="0"/>
                </a:cxn>
                <a:cxn ang="0">
                  <a:pos x="88" y="0"/>
                </a:cxn>
                <a:cxn ang="0">
                  <a:pos x="88" y="164"/>
                </a:cxn>
                <a:cxn ang="0">
                  <a:pos x="0" y="164"/>
                </a:cxn>
                <a:cxn ang="0">
                  <a:pos x="133" y="298"/>
                </a:cxn>
              </a:cxnLst>
              <a:rect l="0" t="0" r="r" b="b"/>
              <a:pathLst>
                <a:path w="266" h="298">
                  <a:moveTo>
                    <a:pt x="133" y="298"/>
                  </a:moveTo>
                  <a:lnTo>
                    <a:pt x="266" y="164"/>
                  </a:lnTo>
                  <a:lnTo>
                    <a:pt x="178" y="164"/>
                  </a:lnTo>
                  <a:lnTo>
                    <a:pt x="178" y="0"/>
                  </a:lnTo>
                  <a:lnTo>
                    <a:pt x="88" y="0"/>
                  </a:lnTo>
                  <a:lnTo>
                    <a:pt x="88" y="164"/>
                  </a:lnTo>
                  <a:lnTo>
                    <a:pt x="0" y="164"/>
                  </a:lnTo>
                  <a:lnTo>
                    <a:pt x="133" y="298"/>
                  </a:lnTo>
                  <a:close/>
                </a:path>
              </a:pathLst>
            </a:custGeom>
            <a:solidFill>
              <a:srgbClr val="FFFFFF"/>
            </a:solidFill>
            <a:ln w="9525">
              <a:noFill/>
              <a:round/>
              <a:headEnd/>
              <a:tailEnd/>
            </a:ln>
          </p:spPr>
          <p:txBody>
            <a:bodyPr/>
            <a:lstStyle/>
            <a:p>
              <a:endParaRPr lang="zh-CN" altLang="en-US"/>
            </a:p>
          </p:txBody>
        </p:sp>
        <p:sp>
          <p:nvSpPr>
            <p:cNvPr id="282641" name="Freeform 17"/>
            <p:cNvSpPr>
              <a:spLocks/>
            </p:cNvSpPr>
            <p:nvPr/>
          </p:nvSpPr>
          <p:spPr bwMode="auto">
            <a:xfrm>
              <a:off x="3077" y="538"/>
              <a:ext cx="266" cy="298"/>
            </a:xfrm>
            <a:custGeom>
              <a:avLst/>
              <a:gdLst/>
              <a:ahLst/>
              <a:cxnLst>
                <a:cxn ang="0">
                  <a:pos x="133" y="298"/>
                </a:cxn>
                <a:cxn ang="0">
                  <a:pos x="266" y="164"/>
                </a:cxn>
                <a:cxn ang="0">
                  <a:pos x="178" y="164"/>
                </a:cxn>
                <a:cxn ang="0">
                  <a:pos x="178" y="0"/>
                </a:cxn>
                <a:cxn ang="0">
                  <a:pos x="88" y="0"/>
                </a:cxn>
                <a:cxn ang="0">
                  <a:pos x="88" y="164"/>
                </a:cxn>
                <a:cxn ang="0">
                  <a:pos x="0" y="164"/>
                </a:cxn>
                <a:cxn ang="0">
                  <a:pos x="133" y="298"/>
                </a:cxn>
              </a:cxnLst>
              <a:rect l="0" t="0" r="r" b="b"/>
              <a:pathLst>
                <a:path w="266" h="298">
                  <a:moveTo>
                    <a:pt x="133" y="298"/>
                  </a:moveTo>
                  <a:lnTo>
                    <a:pt x="266" y="164"/>
                  </a:lnTo>
                  <a:lnTo>
                    <a:pt x="178" y="164"/>
                  </a:lnTo>
                  <a:lnTo>
                    <a:pt x="178" y="0"/>
                  </a:lnTo>
                  <a:lnTo>
                    <a:pt x="88" y="0"/>
                  </a:lnTo>
                  <a:lnTo>
                    <a:pt x="88" y="164"/>
                  </a:lnTo>
                  <a:lnTo>
                    <a:pt x="0" y="164"/>
                  </a:lnTo>
                  <a:lnTo>
                    <a:pt x="133" y="298"/>
                  </a:lnTo>
                  <a:close/>
                </a:path>
              </a:pathLst>
            </a:custGeom>
            <a:noFill/>
            <a:ln w="6350" cap="rnd">
              <a:solidFill>
                <a:srgbClr val="000000"/>
              </a:solidFill>
              <a:prstDash val="solid"/>
              <a:round/>
              <a:headEnd/>
              <a:tailEnd/>
            </a:ln>
          </p:spPr>
          <p:txBody>
            <a:bodyPr/>
            <a:lstStyle/>
            <a:p>
              <a:endParaRPr lang="zh-CN" altLang="en-US"/>
            </a:p>
          </p:txBody>
        </p:sp>
        <p:sp>
          <p:nvSpPr>
            <p:cNvPr id="282642" name="Line 18"/>
            <p:cNvSpPr>
              <a:spLocks noChangeShapeType="1"/>
            </p:cNvSpPr>
            <p:nvPr/>
          </p:nvSpPr>
          <p:spPr bwMode="auto">
            <a:xfrm>
              <a:off x="2235" y="1900"/>
              <a:ext cx="340" cy="1"/>
            </a:xfrm>
            <a:prstGeom prst="line">
              <a:avLst/>
            </a:prstGeom>
            <a:noFill/>
            <a:ln w="6350" cap="rnd">
              <a:solidFill>
                <a:srgbClr val="000000"/>
              </a:solidFill>
              <a:round/>
              <a:headEnd/>
              <a:tailEnd/>
            </a:ln>
          </p:spPr>
          <p:txBody>
            <a:bodyPr/>
            <a:lstStyle/>
            <a:p>
              <a:endParaRPr lang="zh-CN" altLang="en-US"/>
            </a:p>
          </p:txBody>
        </p:sp>
        <p:sp>
          <p:nvSpPr>
            <p:cNvPr id="282643" name="Line 19"/>
            <p:cNvSpPr>
              <a:spLocks noChangeShapeType="1"/>
            </p:cNvSpPr>
            <p:nvPr/>
          </p:nvSpPr>
          <p:spPr bwMode="auto">
            <a:xfrm>
              <a:off x="2235" y="2122"/>
              <a:ext cx="340" cy="1"/>
            </a:xfrm>
            <a:prstGeom prst="line">
              <a:avLst/>
            </a:prstGeom>
            <a:noFill/>
            <a:ln w="6350" cap="rnd">
              <a:solidFill>
                <a:srgbClr val="000000"/>
              </a:solidFill>
              <a:round/>
              <a:headEnd/>
              <a:tailEnd/>
            </a:ln>
          </p:spPr>
          <p:txBody>
            <a:bodyPr/>
            <a:lstStyle/>
            <a:p>
              <a:endParaRPr lang="zh-CN" altLang="en-US"/>
            </a:p>
          </p:txBody>
        </p:sp>
        <p:sp>
          <p:nvSpPr>
            <p:cNvPr id="282644" name="Line 20"/>
            <p:cNvSpPr>
              <a:spLocks noChangeShapeType="1"/>
            </p:cNvSpPr>
            <p:nvPr/>
          </p:nvSpPr>
          <p:spPr bwMode="auto">
            <a:xfrm>
              <a:off x="2235" y="2372"/>
              <a:ext cx="340" cy="1"/>
            </a:xfrm>
            <a:prstGeom prst="line">
              <a:avLst/>
            </a:prstGeom>
            <a:noFill/>
            <a:ln w="6350" cap="rnd">
              <a:solidFill>
                <a:srgbClr val="000000"/>
              </a:solidFill>
              <a:round/>
              <a:headEnd/>
              <a:tailEnd/>
            </a:ln>
          </p:spPr>
          <p:txBody>
            <a:bodyPr/>
            <a:lstStyle/>
            <a:p>
              <a:endParaRPr lang="zh-CN" altLang="en-US"/>
            </a:p>
          </p:txBody>
        </p:sp>
        <p:sp>
          <p:nvSpPr>
            <p:cNvPr id="282645" name="Line 21"/>
            <p:cNvSpPr>
              <a:spLocks noChangeShapeType="1"/>
            </p:cNvSpPr>
            <p:nvPr/>
          </p:nvSpPr>
          <p:spPr bwMode="auto">
            <a:xfrm>
              <a:off x="2014" y="1970"/>
              <a:ext cx="176" cy="1"/>
            </a:xfrm>
            <a:prstGeom prst="line">
              <a:avLst/>
            </a:prstGeom>
            <a:noFill/>
            <a:ln w="6350" cap="rnd">
              <a:solidFill>
                <a:srgbClr val="000000"/>
              </a:solidFill>
              <a:round/>
              <a:headEnd/>
              <a:tailEnd/>
            </a:ln>
          </p:spPr>
          <p:txBody>
            <a:bodyPr/>
            <a:lstStyle/>
            <a:p>
              <a:endParaRPr lang="zh-CN" altLang="en-US"/>
            </a:p>
          </p:txBody>
        </p:sp>
        <p:sp>
          <p:nvSpPr>
            <p:cNvPr id="282646" name="Freeform 22"/>
            <p:cNvSpPr>
              <a:spLocks noEditPoints="1"/>
            </p:cNvSpPr>
            <p:nvPr/>
          </p:nvSpPr>
          <p:spPr bwMode="auto">
            <a:xfrm>
              <a:off x="543" y="1539"/>
              <a:ext cx="4802" cy="1194"/>
            </a:xfrm>
            <a:custGeom>
              <a:avLst/>
              <a:gdLst/>
              <a:ahLst/>
              <a:cxnLst>
                <a:cxn ang="0">
                  <a:pos x="6539" y="1528"/>
                </a:cxn>
                <a:cxn ang="0">
                  <a:pos x="6547" y="1328"/>
                </a:cxn>
                <a:cxn ang="0">
                  <a:pos x="6547" y="1024"/>
                </a:cxn>
                <a:cxn ang="0">
                  <a:pos x="6539" y="824"/>
                </a:cxn>
                <a:cxn ang="0">
                  <a:pos x="6531" y="640"/>
                </a:cxn>
                <a:cxn ang="0">
                  <a:pos x="6531" y="560"/>
                </a:cxn>
                <a:cxn ang="0">
                  <a:pos x="6531" y="560"/>
                </a:cxn>
                <a:cxn ang="0">
                  <a:pos x="6539" y="376"/>
                </a:cxn>
                <a:cxn ang="0">
                  <a:pos x="6547" y="176"/>
                </a:cxn>
                <a:cxn ang="0">
                  <a:pos x="6403" y="0"/>
                </a:cxn>
                <a:cxn ang="0">
                  <a:pos x="6203" y="8"/>
                </a:cxn>
                <a:cxn ang="0">
                  <a:pos x="6019" y="16"/>
                </a:cxn>
                <a:cxn ang="0">
                  <a:pos x="5939" y="16"/>
                </a:cxn>
                <a:cxn ang="0">
                  <a:pos x="5939" y="16"/>
                </a:cxn>
                <a:cxn ang="0">
                  <a:pos x="5755" y="8"/>
                </a:cxn>
                <a:cxn ang="0">
                  <a:pos x="5555" y="0"/>
                </a:cxn>
                <a:cxn ang="0">
                  <a:pos x="5251" y="0"/>
                </a:cxn>
                <a:cxn ang="0">
                  <a:pos x="5051" y="8"/>
                </a:cxn>
                <a:cxn ang="0">
                  <a:pos x="4867" y="16"/>
                </a:cxn>
                <a:cxn ang="0">
                  <a:pos x="4787" y="16"/>
                </a:cxn>
                <a:cxn ang="0">
                  <a:pos x="4787" y="16"/>
                </a:cxn>
                <a:cxn ang="0">
                  <a:pos x="4603" y="8"/>
                </a:cxn>
                <a:cxn ang="0">
                  <a:pos x="4403" y="0"/>
                </a:cxn>
                <a:cxn ang="0">
                  <a:pos x="4099" y="0"/>
                </a:cxn>
                <a:cxn ang="0">
                  <a:pos x="3899" y="8"/>
                </a:cxn>
                <a:cxn ang="0">
                  <a:pos x="3715" y="16"/>
                </a:cxn>
                <a:cxn ang="0">
                  <a:pos x="3635" y="16"/>
                </a:cxn>
                <a:cxn ang="0">
                  <a:pos x="3635" y="16"/>
                </a:cxn>
                <a:cxn ang="0">
                  <a:pos x="3451" y="8"/>
                </a:cxn>
                <a:cxn ang="0">
                  <a:pos x="3251" y="0"/>
                </a:cxn>
                <a:cxn ang="0">
                  <a:pos x="2947" y="0"/>
                </a:cxn>
                <a:cxn ang="0">
                  <a:pos x="2747" y="8"/>
                </a:cxn>
                <a:cxn ang="0">
                  <a:pos x="2563" y="16"/>
                </a:cxn>
                <a:cxn ang="0">
                  <a:pos x="2483" y="16"/>
                </a:cxn>
                <a:cxn ang="0">
                  <a:pos x="2483" y="16"/>
                </a:cxn>
                <a:cxn ang="0">
                  <a:pos x="2299" y="8"/>
                </a:cxn>
                <a:cxn ang="0">
                  <a:pos x="2099" y="0"/>
                </a:cxn>
                <a:cxn ang="0">
                  <a:pos x="1795" y="0"/>
                </a:cxn>
                <a:cxn ang="0">
                  <a:pos x="1595" y="8"/>
                </a:cxn>
                <a:cxn ang="0">
                  <a:pos x="1411" y="16"/>
                </a:cxn>
                <a:cxn ang="0">
                  <a:pos x="1331" y="16"/>
                </a:cxn>
                <a:cxn ang="0">
                  <a:pos x="1331" y="16"/>
                </a:cxn>
                <a:cxn ang="0">
                  <a:pos x="1147" y="8"/>
                </a:cxn>
                <a:cxn ang="0">
                  <a:pos x="947" y="0"/>
                </a:cxn>
                <a:cxn ang="0">
                  <a:pos x="643" y="0"/>
                </a:cxn>
                <a:cxn ang="0">
                  <a:pos x="443" y="8"/>
                </a:cxn>
                <a:cxn ang="0">
                  <a:pos x="259" y="16"/>
                </a:cxn>
                <a:cxn ang="0">
                  <a:pos x="179" y="16"/>
                </a:cxn>
                <a:cxn ang="0">
                  <a:pos x="179" y="16"/>
                </a:cxn>
                <a:cxn ang="0">
                  <a:pos x="8" y="21"/>
                </a:cxn>
                <a:cxn ang="0">
                  <a:pos x="0" y="221"/>
                </a:cxn>
                <a:cxn ang="0">
                  <a:pos x="0" y="525"/>
                </a:cxn>
                <a:cxn ang="0">
                  <a:pos x="8" y="725"/>
                </a:cxn>
                <a:cxn ang="0">
                  <a:pos x="16" y="909"/>
                </a:cxn>
                <a:cxn ang="0">
                  <a:pos x="16" y="989"/>
                </a:cxn>
                <a:cxn ang="0">
                  <a:pos x="16" y="989"/>
                </a:cxn>
                <a:cxn ang="0">
                  <a:pos x="8" y="1173"/>
                </a:cxn>
                <a:cxn ang="0">
                  <a:pos x="0" y="1373"/>
                </a:cxn>
              </a:cxnLst>
              <a:rect l="0" t="0" r="r" b="b"/>
              <a:pathLst>
                <a:path w="6547" h="1528">
                  <a:moveTo>
                    <a:pt x="6531" y="1520"/>
                  </a:moveTo>
                  <a:lnTo>
                    <a:pt x="6531" y="1408"/>
                  </a:lnTo>
                  <a:cubicBezTo>
                    <a:pt x="6531" y="1404"/>
                    <a:pt x="6535" y="1400"/>
                    <a:pt x="6539" y="1400"/>
                  </a:cubicBezTo>
                  <a:cubicBezTo>
                    <a:pt x="6543" y="1400"/>
                    <a:pt x="6547" y="1404"/>
                    <a:pt x="6547" y="1408"/>
                  </a:cubicBezTo>
                  <a:lnTo>
                    <a:pt x="6547" y="1520"/>
                  </a:lnTo>
                  <a:cubicBezTo>
                    <a:pt x="6547" y="1524"/>
                    <a:pt x="6543" y="1528"/>
                    <a:pt x="6539" y="1528"/>
                  </a:cubicBezTo>
                  <a:cubicBezTo>
                    <a:pt x="6535" y="1528"/>
                    <a:pt x="6531" y="1524"/>
                    <a:pt x="6531" y="1520"/>
                  </a:cubicBezTo>
                  <a:close/>
                  <a:moveTo>
                    <a:pt x="6531" y="1328"/>
                  </a:moveTo>
                  <a:lnTo>
                    <a:pt x="6531" y="1216"/>
                  </a:lnTo>
                  <a:cubicBezTo>
                    <a:pt x="6531" y="1212"/>
                    <a:pt x="6535" y="1208"/>
                    <a:pt x="6539" y="1208"/>
                  </a:cubicBezTo>
                  <a:cubicBezTo>
                    <a:pt x="6543" y="1208"/>
                    <a:pt x="6547" y="1212"/>
                    <a:pt x="6547" y="1216"/>
                  </a:cubicBezTo>
                  <a:lnTo>
                    <a:pt x="6547" y="1328"/>
                  </a:lnTo>
                  <a:cubicBezTo>
                    <a:pt x="6547" y="1332"/>
                    <a:pt x="6543" y="1336"/>
                    <a:pt x="6539" y="1336"/>
                  </a:cubicBezTo>
                  <a:cubicBezTo>
                    <a:pt x="6535" y="1336"/>
                    <a:pt x="6531" y="1332"/>
                    <a:pt x="6531" y="1328"/>
                  </a:cubicBezTo>
                  <a:close/>
                  <a:moveTo>
                    <a:pt x="6531" y="1136"/>
                  </a:moveTo>
                  <a:lnTo>
                    <a:pt x="6531" y="1024"/>
                  </a:lnTo>
                  <a:cubicBezTo>
                    <a:pt x="6531" y="1020"/>
                    <a:pt x="6535" y="1016"/>
                    <a:pt x="6539" y="1016"/>
                  </a:cubicBezTo>
                  <a:cubicBezTo>
                    <a:pt x="6543" y="1016"/>
                    <a:pt x="6547" y="1020"/>
                    <a:pt x="6547" y="1024"/>
                  </a:cubicBezTo>
                  <a:lnTo>
                    <a:pt x="6547" y="1136"/>
                  </a:lnTo>
                  <a:cubicBezTo>
                    <a:pt x="6547" y="1140"/>
                    <a:pt x="6543" y="1144"/>
                    <a:pt x="6539" y="1144"/>
                  </a:cubicBezTo>
                  <a:cubicBezTo>
                    <a:pt x="6535" y="1144"/>
                    <a:pt x="6531" y="1140"/>
                    <a:pt x="6531" y="1136"/>
                  </a:cubicBezTo>
                  <a:close/>
                  <a:moveTo>
                    <a:pt x="6531" y="944"/>
                  </a:moveTo>
                  <a:lnTo>
                    <a:pt x="6531" y="832"/>
                  </a:lnTo>
                  <a:cubicBezTo>
                    <a:pt x="6531" y="828"/>
                    <a:pt x="6535" y="824"/>
                    <a:pt x="6539" y="824"/>
                  </a:cubicBezTo>
                  <a:cubicBezTo>
                    <a:pt x="6543" y="824"/>
                    <a:pt x="6547" y="828"/>
                    <a:pt x="6547" y="832"/>
                  </a:cubicBezTo>
                  <a:lnTo>
                    <a:pt x="6547" y="944"/>
                  </a:lnTo>
                  <a:cubicBezTo>
                    <a:pt x="6547" y="948"/>
                    <a:pt x="6543" y="952"/>
                    <a:pt x="6539" y="952"/>
                  </a:cubicBezTo>
                  <a:cubicBezTo>
                    <a:pt x="6535" y="952"/>
                    <a:pt x="6531" y="948"/>
                    <a:pt x="6531" y="944"/>
                  </a:cubicBezTo>
                  <a:close/>
                  <a:moveTo>
                    <a:pt x="6531" y="752"/>
                  </a:moveTo>
                  <a:lnTo>
                    <a:pt x="6531" y="640"/>
                  </a:lnTo>
                  <a:cubicBezTo>
                    <a:pt x="6531" y="636"/>
                    <a:pt x="6535" y="632"/>
                    <a:pt x="6539" y="632"/>
                  </a:cubicBezTo>
                  <a:cubicBezTo>
                    <a:pt x="6543" y="632"/>
                    <a:pt x="6547" y="636"/>
                    <a:pt x="6547" y="640"/>
                  </a:cubicBezTo>
                  <a:lnTo>
                    <a:pt x="6547" y="752"/>
                  </a:lnTo>
                  <a:cubicBezTo>
                    <a:pt x="6547" y="756"/>
                    <a:pt x="6543" y="760"/>
                    <a:pt x="6539" y="760"/>
                  </a:cubicBezTo>
                  <a:cubicBezTo>
                    <a:pt x="6535" y="760"/>
                    <a:pt x="6531" y="756"/>
                    <a:pt x="6531" y="752"/>
                  </a:cubicBezTo>
                  <a:close/>
                  <a:moveTo>
                    <a:pt x="6531" y="560"/>
                  </a:moveTo>
                  <a:lnTo>
                    <a:pt x="6531" y="448"/>
                  </a:lnTo>
                  <a:cubicBezTo>
                    <a:pt x="6531" y="444"/>
                    <a:pt x="6535" y="440"/>
                    <a:pt x="6539" y="440"/>
                  </a:cubicBezTo>
                  <a:cubicBezTo>
                    <a:pt x="6543" y="440"/>
                    <a:pt x="6547" y="444"/>
                    <a:pt x="6547" y="448"/>
                  </a:cubicBezTo>
                  <a:lnTo>
                    <a:pt x="6547" y="560"/>
                  </a:lnTo>
                  <a:cubicBezTo>
                    <a:pt x="6547" y="564"/>
                    <a:pt x="6543" y="568"/>
                    <a:pt x="6539" y="568"/>
                  </a:cubicBezTo>
                  <a:cubicBezTo>
                    <a:pt x="6535" y="568"/>
                    <a:pt x="6531" y="564"/>
                    <a:pt x="6531" y="560"/>
                  </a:cubicBezTo>
                  <a:close/>
                  <a:moveTo>
                    <a:pt x="6531" y="368"/>
                  </a:moveTo>
                  <a:lnTo>
                    <a:pt x="6531" y="256"/>
                  </a:lnTo>
                  <a:cubicBezTo>
                    <a:pt x="6531" y="252"/>
                    <a:pt x="6535" y="248"/>
                    <a:pt x="6539" y="248"/>
                  </a:cubicBezTo>
                  <a:cubicBezTo>
                    <a:pt x="6543" y="248"/>
                    <a:pt x="6547" y="252"/>
                    <a:pt x="6547" y="256"/>
                  </a:cubicBezTo>
                  <a:lnTo>
                    <a:pt x="6547" y="368"/>
                  </a:lnTo>
                  <a:cubicBezTo>
                    <a:pt x="6547" y="372"/>
                    <a:pt x="6543" y="376"/>
                    <a:pt x="6539" y="376"/>
                  </a:cubicBezTo>
                  <a:cubicBezTo>
                    <a:pt x="6535" y="376"/>
                    <a:pt x="6531" y="372"/>
                    <a:pt x="6531" y="368"/>
                  </a:cubicBezTo>
                  <a:close/>
                  <a:moveTo>
                    <a:pt x="6531" y="176"/>
                  </a:moveTo>
                  <a:lnTo>
                    <a:pt x="6531" y="64"/>
                  </a:lnTo>
                  <a:cubicBezTo>
                    <a:pt x="6531" y="60"/>
                    <a:pt x="6535" y="56"/>
                    <a:pt x="6539" y="56"/>
                  </a:cubicBezTo>
                  <a:cubicBezTo>
                    <a:pt x="6543" y="56"/>
                    <a:pt x="6547" y="60"/>
                    <a:pt x="6547" y="64"/>
                  </a:cubicBezTo>
                  <a:lnTo>
                    <a:pt x="6547" y="176"/>
                  </a:lnTo>
                  <a:cubicBezTo>
                    <a:pt x="6547" y="180"/>
                    <a:pt x="6543" y="184"/>
                    <a:pt x="6539" y="184"/>
                  </a:cubicBezTo>
                  <a:cubicBezTo>
                    <a:pt x="6535" y="184"/>
                    <a:pt x="6531" y="180"/>
                    <a:pt x="6531" y="176"/>
                  </a:cubicBezTo>
                  <a:close/>
                  <a:moveTo>
                    <a:pt x="6515" y="16"/>
                  </a:moveTo>
                  <a:lnTo>
                    <a:pt x="6403" y="16"/>
                  </a:lnTo>
                  <a:cubicBezTo>
                    <a:pt x="6398" y="16"/>
                    <a:pt x="6395" y="13"/>
                    <a:pt x="6395" y="8"/>
                  </a:cubicBezTo>
                  <a:cubicBezTo>
                    <a:pt x="6395" y="4"/>
                    <a:pt x="6398" y="0"/>
                    <a:pt x="6403" y="0"/>
                  </a:cubicBezTo>
                  <a:lnTo>
                    <a:pt x="6515" y="0"/>
                  </a:lnTo>
                  <a:cubicBezTo>
                    <a:pt x="6519" y="0"/>
                    <a:pt x="6523" y="4"/>
                    <a:pt x="6523" y="8"/>
                  </a:cubicBezTo>
                  <a:cubicBezTo>
                    <a:pt x="6523" y="13"/>
                    <a:pt x="6519" y="16"/>
                    <a:pt x="6515" y="16"/>
                  </a:cubicBezTo>
                  <a:close/>
                  <a:moveTo>
                    <a:pt x="6323" y="16"/>
                  </a:moveTo>
                  <a:lnTo>
                    <a:pt x="6211" y="16"/>
                  </a:lnTo>
                  <a:cubicBezTo>
                    <a:pt x="6206" y="16"/>
                    <a:pt x="6203" y="13"/>
                    <a:pt x="6203" y="8"/>
                  </a:cubicBezTo>
                  <a:cubicBezTo>
                    <a:pt x="6203" y="4"/>
                    <a:pt x="6206" y="0"/>
                    <a:pt x="6211" y="0"/>
                  </a:cubicBezTo>
                  <a:lnTo>
                    <a:pt x="6323" y="0"/>
                  </a:lnTo>
                  <a:cubicBezTo>
                    <a:pt x="6327" y="0"/>
                    <a:pt x="6331" y="4"/>
                    <a:pt x="6331" y="8"/>
                  </a:cubicBezTo>
                  <a:cubicBezTo>
                    <a:pt x="6331" y="13"/>
                    <a:pt x="6327" y="16"/>
                    <a:pt x="6323" y="16"/>
                  </a:cubicBezTo>
                  <a:close/>
                  <a:moveTo>
                    <a:pt x="6131" y="16"/>
                  </a:moveTo>
                  <a:lnTo>
                    <a:pt x="6019" y="16"/>
                  </a:lnTo>
                  <a:cubicBezTo>
                    <a:pt x="6014" y="16"/>
                    <a:pt x="6011" y="13"/>
                    <a:pt x="6011" y="8"/>
                  </a:cubicBezTo>
                  <a:cubicBezTo>
                    <a:pt x="6011" y="4"/>
                    <a:pt x="6014" y="0"/>
                    <a:pt x="6019" y="0"/>
                  </a:cubicBezTo>
                  <a:lnTo>
                    <a:pt x="6131" y="0"/>
                  </a:lnTo>
                  <a:cubicBezTo>
                    <a:pt x="6135" y="0"/>
                    <a:pt x="6139" y="4"/>
                    <a:pt x="6139" y="8"/>
                  </a:cubicBezTo>
                  <a:cubicBezTo>
                    <a:pt x="6139" y="13"/>
                    <a:pt x="6135" y="16"/>
                    <a:pt x="6131" y="16"/>
                  </a:cubicBezTo>
                  <a:close/>
                  <a:moveTo>
                    <a:pt x="5939" y="16"/>
                  </a:moveTo>
                  <a:lnTo>
                    <a:pt x="5827" y="16"/>
                  </a:lnTo>
                  <a:cubicBezTo>
                    <a:pt x="5822" y="16"/>
                    <a:pt x="5819" y="13"/>
                    <a:pt x="5819" y="8"/>
                  </a:cubicBezTo>
                  <a:cubicBezTo>
                    <a:pt x="5819" y="4"/>
                    <a:pt x="5822" y="0"/>
                    <a:pt x="5827" y="0"/>
                  </a:cubicBezTo>
                  <a:lnTo>
                    <a:pt x="5939" y="0"/>
                  </a:lnTo>
                  <a:cubicBezTo>
                    <a:pt x="5943" y="0"/>
                    <a:pt x="5947" y="4"/>
                    <a:pt x="5947" y="8"/>
                  </a:cubicBezTo>
                  <a:cubicBezTo>
                    <a:pt x="5947" y="13"/>
                    <a:pt x="5943" y="16"/>
                    <a:pt x="5939" y="16"/>
                  </a:cubicBezTo>
                  <a:close/>
                  <a:moveTo>
                    <a:pt x="5747" y="16"/>
                  </a:moveTo>
                  <a:lnTo>
                    <a:pt x="5635" y="16"/>
                  </a:lnTo>
                  <a:cubicBezTo>
                    <a:pt x="5630" y="16"/>
                    <a:pt x="5627" y="13"/>
                    <a:pt x="5627" y="8"/>
                  </a:cubicBezTo>
                  <a:cubicBezTo>
                    <a:pt x="5627" y="4"/>
                    <a:pt x="5630" y="0"/>
                    <a:pt x="5635" y="0"/>
                  </a:cubicBezTo>
                  <a:lnTo>
                    <a:pt x="5747" y="0"/>
                  </a:lnTo>
                  <a:cubicBezTo>
                    <a:pt x="5751" y="0"/>
                    <a:pt x="5755" y="4"/>
                    <a:pt x="5755" y="8"/>
                  </a:cubicBezTo>
                  <a:cubicBezTo>
                    <a:pt x="5755" y="13"/>
                    <a:pt x="5751" y="16"/>
                    <a:pt x="5747" y="16"/>
                  </a:cubicBezTo>
                  <a:close/>
                  <a:moveTo>
                    <a:pt x="5555" y="16"/>
                  </a:moveTo>
                  <a:lnTo>
                    <a:pt x="5443" y="16"/>
                  </a:lnTo>
                  <a:cubicBezTo>
                    <a:pt x="5438" y="16"/>
                    <a:pt x="5435" y="13"/>
                    <a:pt x="5435" y="8"/>
                  </a:cubicBezTo>
                  <a:cubicBezTo>
                    <a:pt x="5435" y="4"/>
                    <a:pt x="5438" y="0"/>
                    <a:pt x="5443" y="0"/>
                  </a:cubicBezTo>
                  <a:lnTo>
                    <a:pt x="5555" y="0"/>
                  </a:lnTo>
                  <a:cubicBezTo>
                    <a:pt x="5559" y="0"/>
                    <a:pt x="5563" y="4"/>
                    <a:pt x="5563" y="8"/>
                  </a:cubicBezTo>
                  <a:cubicBezTo>
                    <a:pt x="5563" y="13"/>
                    <a:pt x="5559" y="16"/>
                    <a:pt x="5555" y="16"/>
                  </a:cubicBezTo>
                  <a:close/>
                  <a:moveTo>
                    <a:pt x="5363" y="16"/>
                  </a:moveTo>
                  <a:lnTo>
                    <a:pt x="5251" y="16"/>
                  </a:lnTo>
                  <a:cubicBezTo>
                    <a:pt x="5246" y="16"/>
                    <a:pt x="5243" y="13"/>
                    <a:pt x="5243" y="8"/>
                  </a:cubicBezTo>
                  <a:cubicBezTo>
                    <a:pt x="5243" y="4"/>
                    <a:pt x="5246" y="0"/>
                    <a:pt x="5251" y="0"/>
                  </a:cubicBezTo>
                  <a:lnTo>
                    <a:pt x="5363" y="0"/>
                  </a:lnTo>
                  <a:cubicBezTo>
                    <a:pt x="5367" y="0"/>
                    <a:pt x="5371" y="4"/>
                    <a:pt x="5371" y="8"/>
                  </a:cubicBezTo>
                  <a:cubicBezTo>
                    <a:pt x="5371" y="13"/>
                    <a:pt x="5367" y="16"/>
                    <a:pt x="5363" y="16"/>
                  </a:cubicBezTo>
                  <a:close/>
                  <a:moveTo>
                    <a:pt x="5171" y="16"/>
                  </a:moveTo>
                  <a:lnTo>
                    <a:pt x="5059" y="16"/>
                  </a:lnTo>
                  <a:cubicBezTo>
                    <a:pt x="5054" y="16"/>
                    <a:pt x="5051" y="13"/>
                    <a:pt x="5051" y="8"/>
                  </a:cubicBezTo>
                  <a:cubicBezTo>
                    <a:pt x="5051" y="4"/>
                    <a:pt x="5054" y="0"/>
                    <a:pt x="5059" y="0"/>
                  </a:cubicBezTo>
                  <a:lnTo>
                    <a:pt x="5171" y="0"/>
                  </a:lnTo>
                  <a:cubicBezTo>
                    <a:pt x="5175" y="0"/>
                    <a:pt x="5179" y="4"/>
                    <a:pt x="5179" y="8"/>
                  </a:cubicBezTo>
                  <a:cubicBezTo>
                    <a:pt x="5179" y="13"/>
                    <a:pt x="5175" y="16"/>
                    <a:pt x="5171" y="16"/>
                  </a:cubicBezTo>
                  <a:close/>
                  <a:moveTo>
                    <a:pt x="4979" y="16"/>
                  </a:moveTo>
                  <a:lnTo>
                    <a:pt x="4867" y="16"/>
                  </a:lnTo>
                  <a:cubicBezTo>
                    <a:pt x="4862" y="16"/>
                    <a:pt x="4859" y="13"/>
                    <a:pt x="4859" y="8"/>
                  </a:cubicBezTo>
                  <a:cubicBezTo>
                    <a:pt x="4859" y="4"/>
                    <a:pt x="4862" y="0"/>
                    <a:pt x="4867" y="0"/>
                  </a:cubicBezTo>
                  <a:lnTo>
                    <a:pt x="4979" y="0"/>
                  </a:lnTo>
                  <a:cubicBezTo>
                    <a:pt x="4983" y="0"/>
                    <a:pt x="4987" y="4"/>
                    <a:pt x="4987" y="8"/>
                  </a:cubicBezTo>
                  <a:cubicBezTo>
                    <a:pt x="4987" y="13"/>
                    <a:pt x="4983" y="16"/>
                    <a:pt x="4979" y="16"/>
                  </a:cubicBezTo>
                  <a:close/>
                  <a:moveTo>
                    <a:pt x="4787" y="16"/>
                  </a:moveTo>
                  <a:lnTo>
                    <a:pt x="4675" y="16"/>
                  </a:lnTo>
                  <a:cubicBezTo>
                    <a:pt x="4670" y="16"/>
                    <a:pt x="4667" y="13"/>
                    <a:pt x="4667" y="8"/>
                  </a:cubicBezTo>
                  <a:cubicBezTo>
                    <a:pt x="4667" y="4"/>
                    <a:pt x="4670" y="0"/>
                    <a:pt x="4675" y="0"/>
                  </a:cubicBezTo>
                  <a:lnTo>
                    <a:pt x="4787" y="0"/>
                  </a:lnTo>
                  <a:cubicBezTo>
                    <a:pt x="4791" y="0"/>
                    <a:pt x="4795" y="4"/>
                    <a:pt x="4795" y="8"/>
                  </a:cubicBezTo>
                  <a:cubicBezTo>
                    <a:pt x="4795" y="13"/>
                    <a:pt x="4791" y="16"/>
                    <a:pt x="4787" y="16"/>
                  </a:cubicBezTo>
                  <a:close/>
                  <a:moveTo>
                    <a:pt x="4595" y="16"/>
                  </a:moveTo>
                  <a:lnTo>
                    <a:pt x="4483" y="16"/>
                  </a:lnTo>
                  <a:cubicBezTo>
                    <a:pt x="4478" y="16"/>
                    <a:pt x="4475" y="13"/>
                    <a:pt x="4475" y="8"/>
                  </a:cubicBezTo>
                  <a:cubicBezTo>
                    <a:pt x="4475" y="4"/>
                    <a:pt x="4478" y="0"/>
                    <a:pt x="4483" y="0"/>
                  </a:cubicBezTo>
                  <a:lnTo>
                    <a:pt x="4595" y="0"/>
                  </a:lnTo>
                  <a:cubicBezTo>
                    <a:pt x="4599" y="0"/>
                    <a:pt x="4603" y="4"/>
                    <a:pt x="4603" y="8"/>
                  </a:cubicBezTo>
                  <a:cubicBezTo>
                    <a:pt x="4603" y="13"/>
                    <a:pt x="4599" y="16"/>
                    <a:pt x="4595" y="16"/>
                  </a:cubicBezTo>
                  <a:close/>
                  <a:moveTo>
                    <a:pt x="4403" y="16"/>
                  </a:moveTo>
                  <a:lnTo>
                    <a:pt x="4291" y="16"/>
                  </a:lnTo>
                  <a:cubicBezTo>
                    <a:pt x="4286" y="16"/>
                    <a:pt x="4283" y="13"/>
                    <a:pt x="4283" y="8"/>
                  </a:cubicBezTo>
                  <a:cubicBezTo>
                    <a:pt x="4283" y="4"/>
                    <a:pt x="4286" y="0"/>
                    <a:pt x="4291" y="0"/>
                  </a:cubicBezTo>
                  <a:lnTo>
                    <a:pt x="4403" y="0"/>
                  </a:lnTo>
                  <a:cubicBezTo>
                    <a:pt x="4407" y="0"/>
                    <a:pt x="4411" y="4"/>
                    <a:pt x="4411" y="8"/>
                  </a:cubicBezTo>
                  <a:cubicBezTo>
                    <a:pt x="4411" y="13"/>
                    <a:pt x="4407" y="16"/>
                    <a:pt x="4403" y="16"/>
                  </a:cubicBezTo>
                  <a:close/>
                  <a:moveTo>
                    <a:pt x="4211" y="16"/>
                  </a:moveTo>
                  <a:lnTo>
                    <a:pt x="4099" y="16"/>
                  </a:lnTo>
                  <a:cubicBezTo>
                    <a:pt x="4094" y="16"/>
                    <a:pt x="4091" y="13"/>
                    <a:pt x="4091" y="8"/>
                  </a:cubicBezTo>
                  <a:cubicBezTo>
                    <a:pt x="4091" y="4"/>
                    <a:pt x="4094" y="0"/>
                    <a:pt x="4099" y="0"/>
                  </a:cubicBezTo>
                  <a:lnTo>
                    <a:pt x="4211" y="0"/>
                  </a:lnTo>
                  <a:cubicBezTo>
                    <a:pt x="4215" y="0"/>
                    <a:pt x="4219" y="4"/>
                    <a:pt x="4219" y="8"/>
                  </a:cubicBezTo>
                  <a:cubicBezTo>
                    <a:pt x="4219" y="13"/>
                    <a:pt x="4215" y="16"/>
                    <a:pt x="4211" y="16"/>
                  </a:cubicBezTo>
                  <a:close/>
                  <a:moveTo>
                    <a:pt x="4019" y="16"/>
                  </a:moveTo>
                  <a:lnTo>
                    <a:pt x="3907" y="16"/>
                  </a:lnTo>
                  <a:cubicBezTo>
                    <a:pt x="3902" y="16"/>
                    <a:pt x="3899" y="13"/>
                    <a:pt x="3899" y="8"/>
                  </a:cubicBezTo>
                  <a:cubicBezTo>
                    <a:pt x="3899" y="4"/>
                    <a:pt x="3902" y="0"/>
                    <a:pt x="3907" y="0"/>
                  </a:cubicBezTo>
                  <a:lnTo>
                    <a:pt x="4019" y="0"/>
                  </a:lnTo>
                  <a:cubicBezTo>
                    <a:pt x="4023" y="0"/>
                    <a:pt x="4027" y="4"/>
                    <a:pt x="4027" y="8"/>
                  </a:cubicBezTo>
                  <a:cubicBezTo>
                    <a:pt x="4027" y="13"/>
                    <a:pt x="4023" y="16"/>
                    <a:pt x="4019" y="16"/>
                  </a:cubicBezTo>
                  <a:close/>
                  <a:moveTo>
                    <a:pt x="3827" y="16"/>
                  </a:moveTo>
                  <a:lnTo>
                    <a:pt x="3715" y="16"/>
                  </a:lnTo>
                  <a:cubicBezTo>
                    <a:pt x="3710" y="16"/>
                    <a:pt x="3707" y="13"/>
                    <a:pt x="3707" y="8"/>
                  </a:cubicBezTo>
                  <a:cubicBezTo>
                    <a:pt x="3707" y="4"/>
                    <a:pt x="3710" y="0"/>
                    <a:pt x="3715" y="0"/>
                  </a:cubicBezTo>
                  <a:lnTo>
                    <a:pt x="3827" y="0"/>
                  </a:lnTo>
                  <a:cubicBezTo>
                    <a:pt x="3831" y="0"/>
                    <a:pt x="3835" y="4"/>
                    <a:pt x="3835" y="8"/>
                  </a:cubicBezTo>
                  <a:cubicBezTo>
                    <a:pt x="3835" y="13"/>
                    <a:pt x="3831" y="16"/>
                    <a:pt x="3827" y="16"/>
                  </a:cubicBezTo>
                  <a:close/>
                  <a:moveTo>
                    <a:pt x="3635" y="16"/>
                  </a:moveTo>
                  <a:lnTo>
                    <a:pt x="3523" y="16"/>
                  </a:lnTo>
                  <a:cubicBezTo>
                    <a:pt x="3518" y="16"/>
                    <a:pt x="3515" y="13"/>
                    <a:pt x="3515" y="8"/>
                  </a:cubicBezTo>
                  <a:cubicBezTo>
                    <a:pt x="3515" y="4"/>
                    <a:pt x="3518" y="0"/>
                    <a:pt x="3523" y="0"/>
                  </a:cubicBezTo>
                  <a:lnTo>
                    <a:pt x="3635" y="0"/>
                  </a:lnTo>
                  <a:cubicBezTo>
                    <a:pt x="3639" y="0"/>
                    <a:pt x="3643" y="4"/>
                    <a:pt x="3643" y="8"/>
                  </a:cubicBezTo>
                  <a:cubicBezTo>
                    <a:pt x="3643" y="13"/>
                    <a:pt x="3639" y="16"/>
                    <a:pt x="3635" y="16"/>
                  </a:cubicBezTo>
                  <a:close/>
                  <a:moveTo>
                    <a:pt x="3443" y="16"/>
                  </a:moveTo>
                  <a:lnTo>
                    <a:pt x="3331" y="16"/>
                  </a:lnTo>
                  <a:cubicBezTo>
                    <a:pt x="3326" y="16"/>
                    <a:pt x="3323" y="13"/>
                    <a:pt x="3323" y="8"/>
                  </a:cubicBezTo>
                  <a:cubicBezTo>
                    <a:pt x="3323" y="4"/>
                    <a:pt x="3326" y="0"/>
                    <a:pt x="3331" y="0"/>
                  </a:cubicBezTo>
                  <a:lnTo>
                    <a:pt x="3443" y="0"/>
                  </a:lnTo>
                  <a:cubicBezTo>
                    <a:pt x="3447" y="0"/>
                    <a:pt x="3451" y="4"/>
                    <a:pt x="3451" y="8"/>
                  </a:cubicBezTo>
                  <a:cubicBezTo>
                    <a:pt x="3451" y="13"/>
                    <a:pt x="3447" y="16"/>
                    <a:pt x="3443" y="16"/>
                  </a:cubicBezTo>
                  <a:close/>
                  <a:moveTo>
                    <a:pt x="3251" y="16"/>
                  </a:moveTo>
                  <a:lnTo>
                    <a:pt x="3139" y="16"/>
                  </a:lnTo>
                  <a:cubicBezTo>
                    <a:pt x="3134" y="16"/>
                    <a:pt x="3131" y="13"/>
                    <a:pt x="3131" y="8"/>
                  </a:cubicBezTo>
                  <a:cubicBezTo>
                    <a:pt x="3131" y="4"/>
                    <a:pt x="3134" y="0"/>
                    <a:pt x="3139" y="0"/>
                  </a:cubicBezTo>
                  <a:lnTo>
                    <a:pt x="3251" y="0"/>
                  </a:lnTo>
                  <a:cubicBezTo>
                    <a:pt x="3255" y="0"/>
                    <a:pt x="3259" y="4"/>
                    <a:pt x="3259" y="8"/>
                  </a:cubicBezTo>
                  <a:cubicBezTo>
                    <a:pt x="3259" y="13"/>
                    <a:pt x="3255" y="16"/>
                    <a:pt x="3251" y="16"/>
                  </a:cubicBezTo>
                  <a:close/>
                  <a:moveTo>
                    <a:pt x="3059" y="16"/>
                  </a:moveTo>
                  <a:lnTo>
                    <a:pt x="2947" y="16"/>
                  </a:lnTo>
                  <a:cubicBezTo>
                    <a:pt x="2942" y="16"/>
                    <a:pt x="2939" y="13"/>
                    <a:pt x="2939" y="8"/>
                  </a:cubicBezTo>
                  <a:cubicBezTo>
                    <a:pt x="2939" y="4"/>
                    <a:pt x="2942" y="0"/>
                    <a:pt x="2947" y="0"/>
                  </a:cubicBezTo>
                  <a:lnTo>
                    <a:pt x="3059" y="0"/>
                  </a:lnTo>
                  <a:cubicBezTo>
                    <a:pt x="3063" y="0"/>
                    <a:pt x="3067" y="4"/>
                    <a:pt x="3067" y="8"/>
                  </a:cubicBezTo>
                  <a:cubicBezTo>
                    <a:pt x="3067" y="13"/>
                    <a:pt x="3063" y="16"/>
                    <a:pt x="3059" y="16"/>
                  </a:cubicBezTo>
                  <a:close/>
                  <a:moveTo>
                    <a:pt x="2867" y="16"/>
                  </a:moveTo>
                  <a:lnTo>
                    <a:pt x="2755" y="16"/>
                  </a:lnTo>
                  <a:cubicBezTo>
                    <a:pt x="2750" y="16"/>
                    <a:pt x="2747" y="13"/>
                    <a:pt x="2747" y="8"/>
                  </a:cubicBezTo>
                  <a:cubicBezTo>
                    <a:pt x="2747" y="4"/>
                    <a:pt x="2750" y="0"/>
                    <a:pt x="2755" y="0"/>
                  </a:cubicBezTo>
                  <a:lnTo>
                    <a:pt x="2867" y="0"/>
                  </a:lnTo>
                  <a:cubicBezTo>
                    <a:pt x="2871" y="0"/>
                    <a:pt x="2875" y="4"/>
                    <a:pt x="2875" y="8"/>
                  </a:cubicBezTo>
                  <a:cubicBezTo>
                    <a:pt x="2875" y="13"/>
                    <a:pt x="2871" y="16"/>
                    <a:pt x="2867" y="16"/>
                  </a:cubicBezTo>
                  <a:close/>
                  <a:moveTo>
                    <a:pt x="2675" y="16"/>
                  </a:moveTo>
                  <a:lnTo>
                    <a:pt x="2563" y="16"/>
                  </a:lnTo>
                  <a:cubicBezTo>
                    <a:pt x="2558" y="16"/>
                    <a:pt x="2555" y="13"/>
                    <a:pt x="2555" y="8"/>
                  </a:cubicBezTo>
                  <a:cubicBezTo>
                    <a:pt x="2555" y="4"/>
                    <a:pt x="2558" y="0"/>
                    <a:pt x="2563" y="0"/>
                  </a:cubicBezTo>
                  <a:lnTo>
                    <a:pt x="2675" y="0"/>
                  </a:lnTo>
                  <a:cubicBezTo>
                    <a:pt x="2679" y="0"/>
                    <a:pt x="2683" y="4"/>
                    <a:pt x="2683" y="8"/>
                  </a:cubicBezTo>
                  <a:cubicBezTo>
                    <a:pt x="2683" y="13"/>
                    <a:pt x="2679" y="16"/>
                    <a:pt x="2675" y="16"/>
                  </a:cubicBezTo>
                  <a:close/>
                  <a:moveTo>
                    <a:pt x="2483" y="16"/>
                  </a:moveTo>
                  <a:lnTo>
                    <a:pt x="2371" y="16"/>
                  </a:lnTo>
                  <a:cubicBezTo>
                    <a:pt x="2366" y="16"/>
                    <a:pt x="2363" y="13"/>
                    <a:pt x="2363" y="8"/>
                  </a:cubicBezTo>
                  <a:cubicBezTo>
                    <a:pt x="2363" y="4"/>
                    <a:pt x="2366" y="0"/>
                    <a:pt x="2371" y="0"/>
                  </a:cubicBezTo>
                  <a:lnTo>
                    <a:pt x="2483" y="0"/>
                  </a:lnTo>
                  <a:cubicBezTo>
                    <a:pt x="2487" y="0"/>
                    <a:pt x="2491" y="4"/>
                    <a:pt x="2491" y="8"/>
                  </a:cubicBezTo>
                  <a:cubicBezTo>
                    <a:pt x="2491" y="13"/>
                    <a:pt x="2487" y="16"/>
                    <a:pt x="2483" y="16"/>
                  </a:cubicBezTo>
                  <a:close/>
                  <a:moveTo>
                    <a:pt x="2291" y="16"/>
                  </a:moveTo>
                  <a:lnTo>
                    <a:pt x="2179" y="16"/>
                  </a:lnTo>
                  <a:cubicBezTo>
                    <a:pt x="2174" y="16"/>
                    <a:pt x="2171" y="13"/>
                    <a:pt x="2171" y="8"/>
                  </a:cubicBezTo>
                  <a:cubicBezTo>
                    <a:pt x="2171" y="4"/>
                    <a:pt x="2174" y="0"/>
                    <a:pt x="2179" y="0"/>
                  </a:cubicBezTo>
                  <a:lnTo>
                    <a:pt x="2291" y="0"/>
                  </a:lnTo>
                  <a:cubicBezTo>
                    <a:pt x="2295" y="0"/>
                    <a:pt x="2299" y="4"/>
                    <a:pt x="2299" y="8"/>
                  </a:cubicBezTo>
                  <a:cubicBezTo>
                    <a:pt x="2299" y="13"/>
                    <a:pt x="2295" y="16"/>
                    <a:pt x="2291" y="16"/>
                  </a:cubicBezTo>
                  <a:close/>
                  <a:moveTo>
                    <a:pt x="2099" y="16"/>
                  </a:moveTo>
                  <a:lnTo>
                    <a:pt x="1987" y="16"/>
                  </a:lnTo>
                  <a:cubicBezTo>
                    <a:pt x="1982" y="16"/>
                    <a:pt x="1979" y="13"/>
                    <a:pt x="1979" y="8"/>
                  </a:cubicBezTo>
                  <a:cubicBezTo>
                    <a:pt x="1979" y="4"/>
                    <a:pt x="1982" y="0"/>
                    <a:pt x="1987" y="0"/>
                  </a:cubicBezTo>
                  <a:lnTo>
                    <a:pt x="2099" y="0"/>
                  </a:lnTo>
                  <a:cubicBezTo>
                    <a:pt x="2103" y="0"/>
                    <a:pt x="2107" y="4"/>
                    <a:pt x="2107" y="8"/>
                  </a:cubicBezTo>
                  <a:cubicBezTo>
                    <a:pt x="2107" y="13"/>
                    <a:pt x="2103" y="16"/>
                    <a:pt x="2099" y="16"/>
                  </a:cubicBezTo>
                  <a:close/>
                  <a:moveTo>
                    <a:pt x="1907" y="16"/>
                  </a:moveTo>
                  <a:lnTo>
                    <a:pt x="1795" y="16"/>
                  </a:lnTo>
                  <a:cubicBezTo>
                    <a:pt x="1790" y="16"/>
                    <a:pt x="1787" y="13"/>
                    <a:pt x="1787" y="8"/>
                  </a:cubicBezTo>
                  <a:cubicBezTo>
                    <a:pt x="1787" y="4"/>
                    <a:pt x="1790" y="0"/>
                    <a:pt x="1795" y="0"/>
                  </a:cubicBezTo>
                  <a:lnTo>
                    <a:pt x="1907" y="0"/>
                  </a:lnTo>
                  <a:cubicBezTo>
                    <a:pt x="1911" y="0"/>
                    <a:pt x="1915" y="4"/>
                    <a:pt x="1915" y="8"/>
                  </a:cubicBezTo>
                  <a:cubicBezTo>
                    <a:pt x="1915" y="13"/>
                    <a:pt x="1911" y="16"/>
                    <a:pt x="1907" y="16"/>
                  </a:cubicBezTo>
                  <a:close/>
                  <a:moveTo>
                    <a:pt x="1715" y="16"/>
                  </a:moveTo>
                  <a:lnTo>
                    <a:pt x="1603" y="16"/>
                  </a:lnTo>
                  <a:cubicBezTo>
                    <a:pt x="1598" y="16"/>
                    <a:pt x="1595" y="13"/>
                    <a:pt x="1595" y="8"/>
                  </a:cubicBezTo>
                  <a:cubicBezTo>
                    <a:pt x="1595" y="4"/>
                    <a:pt x="1598" y="0"/>
                    <a:pt x="1603" y="0"/>
                  </a:cubicBezTo>
                  <a:lnTo>
                    <a:pt x="1715" y="0"/>
                  </a:lnTo>
                  <a:cubicBezTo>
                    <a:pt x="1719" y="0"/>
                    <a:pt x="1723" y="4"/>
                    <a:pt x="1723" y="8"/>
                  </a:cubicBezTo>
                  <a:cubicBezTo>
                    <a:pt x="1723" y="13"/>
                    <a:pt x="1719" y="16"/>
                    <a:pt x="1715" y="16"/>
                  </a:cubicBezTo>
                  <a:close/>
                  <a:moveTo>
                    <a:pt x="1523" y="16"/>
                  </a:moveTo>
                  <a:lnTo>
                    <a:pt x="1411" y="16"/>
                  </a:lnTo>
                  <a:cubicBezTo>
                    <a:pt x="1406" y="16"/>
                    <a:pt x="1403" y="13"/>
                    <a:pt x="1403" y="8"/>
                  </a:cubicBezTo>
                  <a:cubicBezTo>
                    <a:pt x="1403" y="4"/>
                    <a:pt x="1406" y="0"/>
                    <a:pt x="1411" y="0"/>
                  </a:cubicBezTo>
                  <a:lnTo>
                    <a:pt x="1523" y="0"/>
                  </a:lnTo>
                  <a:cubicBezTo>
                    <a:pt x="1527" y="0"/>
                    <a:pt x="1531" y="4"/>
                    <a:pt x="1531" y="8"/>
                  </a:cubicBezTo>
                  <a:cubicBezTo>
                    <a:pt x="1531" y="13"/>
                    <a:pt x="1527" y="16"/>
                    <a:pt x="1523" y="16"/>
                  </a:cubicBezTo>
                  <a:close/>
                  <a:moveTo>
                    <a:pt x="1331" y="16"/>
                  </a:moveTo>
                  <a:lnTo>
                    <a:pt x="1219" y="16"/>
                  </a:lnTo>
                  <a:cubicBezTo>
                    <a:pt x="1214" y="16"/>
                    <a:pt x="1211" y="13"/>
                    <a:pt x="1211" y="8"/>
                  </a:cubicBezTo>
                  <a:cubicBezTo>
                    <a:pt x="1211" y="4"/>
                    <a:pt x="1214" y="0"/>
                    <a:pt x="1219" y="0"/>
                  </a:cubicBezTo>
                  <a:lnTo>
                    <a:pt x="1331" y="0"/>
                  </a:lnTo>
                  <a:cubicBezTo>
                    <a:pt x="1335" y="0"/>
                    <a:pt x="1339" y="4"/>
                    <a:pt x="1339" y="8"/>
                  </a:cubicBezTo>
                  <a:cubicBezTo>
                    <a:pt x="1339" y="13"/>
                    <a:pt x="1335" y="16"/>
                    <a:pt x="1331" y="16"/>
                  </a:cubicBezTo>
                  <a:close/>
                  <a:moveTo>
                    <a:pt x="1139" y="16"/>
                  </a:moveTo>
                  <a:lnTo>
                    <a:pt x="1027" y="16"/>
                  </a:lnTo>
                  <a:cubicBezTo>
                    <a:pt x="1022" y="16"/>
                    <a:pt x="1019" y="13"/>
                    <a:pt x="1019" y="8"/>
                  </a:cubicBezTo>
                  <a:cubicBezTo>
                    <a:pt x="1019" y="4"/>
                    <a:pt x="1022" y="0"/>
                    <a:pt x="1027" y="0"/>
                  </a:cubicBezTo>
                  <a:lnTo>
                    <a:pt x="1139" y="0"/>
                  </a:lnTo>
                  <a:cubicBezTo>
                    <a:pt x="1143" y="0"/>
                    <a:pt x="1147" y="4"/>
                    <a:pt x="1147" y="8"/>
                  </a:cubicBezTo>
                  <a:cubicBezTo>
                    <a:pt x="1147" y="13"/>
                    <a:pt x="1143" y="16"/>
                    <a:pt x="1139" y="16"/>
                  </a:cubicBezTo>
                  <a:close/>
                  <a:moveTo>
                    <a:pt x="947" y="16"/>
                  </a:moveTo>
                  <a:lnTo>
                    <a:pt x="835" y="16"/>
                  </a:lnTo>
                  <a:cubicBezTo>
                    <a:pt x="830" y="16"/>
                    <a:pt x="827" y="13"/>
                    <a:pt x="827" y="8"/>
                  </a:cubicBezTo>
                  <a:cubicBezTo>
                    <a:pt x="827" y="4"/>
                    <a:pt x="830" y="0"/>
                    <a:pt x="835" y="0"/>
                  </a:cubicBezTo>
                  <a:lnTo>
                    <a:pt x="947" y="0"/>
                  </a:lnTo>
                  <a:cubicBezTo>
                    <a:pt x="951" y="0"/>
                    <a:pt x="955" y="4"/>
                    <a:pt x="955" y="8"/>
                  </a:cubicBezTo>
                  <a:cubicBezTo>
                    <a:pt x="955" y="13"/>
                    <a:pt x="951" y="16"/>
                    <a:pt x="947" y="16"/>
                  </a:cubicBezTo>
                  <a:close/>
                  <a:moveTo>
                    <a:pt x="755" y="16"/>
                  </a:moveTo>
                  <a:lnTo>
                    <a:pt x="643" y="16"/>
                  </a:lnTo>
                  <a:cubicBezTo>
                    <a:pt x="638" y="16"/>
                    <a:pt x="635" y="13"/>
                    <a:pt x="635" y="8"/>
                  </a:cubicBezTo>
                  <a:cubicBezTo>
                    <a:pt x="635" y="4"/>
                    <a:pt x="638" y="0"/>
                    <a:pt x="643" y="0"/>
                  </a:cubicBezTo>
                  <a:lnTo>
                    <a:pt x="755" y="0"/>
                  </a:lnTo>
                  <a:cubicBezTo>
                    <a:pt x="759" y="0"/>
                    <a:pt x="763" y="4"/>
                    <a:pt x="763" y="8"/>
                  </a:cubicBezTo>
                  <a:cubicBezTo>
                    <a:pt x="763" y="13"/>
                    <a:pt x="759" y="16"/>
                    <a:pt x="755" y="16"/>
                  </a:cubicBezTo>
                  <a:close/>
                  <a:moveTo>
                    <a:pt x="563" y="16"/>
                  </a:moveTo>
                  <a:lnTo>
                    <a:pt x="451" y="16"/>
                  </a:lnTo>
                  <a:cubicBezTo>
                    <a:pt x="446" y="16"/>
                    <a:pt x="443" y="13"/>
                    <a:pt x="443" y="8"/>
                  </a:cubicBezTo>
                  <a:cubicBezTo>
                    <a:pt x="443" y="4"/>
                    <a:pt x="446" y="0"/>
                    <a:pt x="451" y="0"/>
                  </a:cubicBezTo>
                  <a:lnTo>
                    <a:pt x="563" y="0"/>
                  </a:lnTo>
                  <a:cubicBezTo>
                    <a:pt x="567" y="0"/>
                    <a:pt x="571" y="4"/>
                    <a:pt x="571" y="8"/>
                  </a:cubicBezTo>
                  <a:cubicBezTo>
                    <a:pt x="571" y="13"/>
                    <a:pt x="567" y="16"/>
                    <a:pt x="563" y="16"/>
                  </a:cubicBezTo>
                  <a:close/>
                  <a:moveTo>
                    <a:pt x="371" y="16"/>
                  </a:moveTo>
                  <a:lnTo>
                    <a:pt x="259" y="16"/>
                  </a:lnTo>
                  <a:cubicBezTo>
                    <a:pt x="254" y="16"/>
                    <a:pt x="251" y="13"/>
                    <a:pt x="251" y="8"/>
                  </a:cubicBezTo>
                  <a:cubicBezTo>
                    <a:pt x="251" y="4"/>
                    <a:pt x="254" y="0"/>
                    <a:pt x="259" y="0"/>
                  </a:cubicBezTo>
                  <a:lnTo>
                    <a:pt x="371" y="0"/>
                  </a:lnTo>
                  <a:cubicBezTo>
                    <a:pt x="375" y="0"/>
                    <a:pt x="379" y="4"/>
                    <a:pt x="379" y="8"/>
                  </a:cubicBezTo>
                  <a:cubicBezTo>
                    <a:pt x="379" y="13"/>
                    <a:pt x="375" y="16"/>
                    <a:pt x="371" y="16"/>
                  </a:cubicBezTo>
                  <a:close/>
                  <a:moveTo>
                    <a:pt x="179" y="16"/>
                  </a:moveTo>
                  <a:lnTo>
                    <a:pt x="67" y="16"/>
                  </a:lnTo>
                  <a:cubicBezTo>
                    <a:pt x="62" y="16"/>
                    <a:pt x="59" y="13"/>
                    <a:pt x="59" y="8"/>
                  </a:cubicBezTo>
                  <a:cubicBezTo>
                    <a:pt x="59" y="4"/>
                    <a:pt x="62" y="0"/>
                    <a:pt x="67" y="0"/>
                  </a:cubicBezTo>
                  <a:lnTo>
                    <a:pt x="179" y="0"/>
                  </a:lnTo>
                  <a:cubicBezTo>
                    <a:pt x="183" y="0"/>
                    <a:pt x="187" y="4"/>
                    <a:pt x="187" y="8"/>
                  </a:cubicBezTo>
                  <a:cubicBezTo>
                    <a:pt x="187" y="13"/>
                    <a:pt x="183" y="16"/>
                    <a:pt x="179" y="16"/>
                  </a:cubicBezTo>
                  <a:close/>
                  <a:moveTo>
                    <a:pt x="16" y="29"/>
                  </a:moveTo>
                  <a:lnTo>
                    <a:pt x="16" y="141"/>
                  </a:lnTo>
                  <a:cubicBezTo>
                    <a:pt x="16" y="146"/>
                    <a:pt x="12" y="149"/>
                    <a:pt x="8" y="149"/>
                  </a:cubicBezTo>
                  <a:cubicBezTo>
                    <a:pt x="4" y="149"/>
                    <a:pt x="0" y="146"/>
                    <a:pt x="0" y="141"/>
                  </a:cubicBezTo>
                  <a:lnTo>
                    <a:pt x="0" y="29"/>
                  </a:lnTo>
                  <a:cubicBezTo>
                    <a:pt x="0" y="25"/>
                    <a:pt x="4" y="21"/>
                    <a:pt x="8" y="21"/>
                  </a:cubicBezTo>
                  <a:cubicBezTo>
                    <a:pt x="12" y="21"/>
                    <a:pt x="16" y="25"/>
                    <a:pt x="16" y="29"/>
                  </a:cubicBezTo>
                  <a:close/>
                  <a:moveTo>
                    <a:pt x="16" y="221"/>
                  </a:moveTo>
                  <a:lnTo>
                    <a:pt x="16" y="333"/>
                  </a:lnTo>
                  <a:cubicBezTo>
                    <a:pt x="16" y="338"/>
                    <a:pt x="12" y="341"/>
                    <a:pt x="8" y="341"/>
                  </a:cubicBezTo>
                  <a:cubicBezTo>
                    <a:pt x="4" y="341"/>
                    <a:pt x="0" y="338"/>
                    <a:pt x="0" y="333"/>
                  </a:cubicBezTo>
                  <a:lnTo>
                    <a:pt x="0" y="221"/>
                  </a:lnTo>
                  <a:cubicBezTo>
                    <a:pt x="0" y="217"/>
                    <a:pt x="4" y="213"/>
                    <a:pt x="8" y="213"/>
                  </a:cubicBezTo>
                  <a:cubicBezTo>
                    <a:pt x="12" y="213"/>
                    <a:pt x="16" y="217"/>
                    <a:pt x="16" y="221"/>
                  </a:cubicBezTo>
                  <a:close/>
                  <a:moveTo>
                    <a:pt x="16" y="413"/>
                  </a:moveTo>
                  <a:lnTo>
                    <a:pt x="16" y="525"/>
                  </a:lnTo>
                  <a:cubicBezTo>
                    <a:pt x="16" y="530"/>
                    <a:pt x="12" y="533"/>
                    <a:pt x="8" y="533"/>
                  </a:cubicBezTo>
                  <a:cubicBezTo>
                    <a:pt x="4" y="533"/>
                    <a:pt x="0" y="530"/>
                    <a:pt x="0" y="525"/>
                  </a:cubicBezTo>
                  <a:lnTo>
                    <a:pt x="0" y="413"/>
                  </a:lnTo>
                  <a:cubicBezTo>
                    <a:pt x="0" y="409"/>
                    <a:pt x="4" y="405"/>
                    <a:pt x="8" y="405"/>
                  </a:cubicBezTo>
                  <a:cubicBezTo>
                    <a:pt x="12" y="405"/>
                    <a:pt x="16" y="409"/>
                    <a:pt x="16" y="413"/>
                  </a:cubicBezTo>
                  <a:close/>
                  <a:moveTo>
                    <a:pt x="16" y="605"/>
                  </a:moveTo>
                  <a:lnTo>
                    <a:pt x="16" y="717"/>
                  </a:lnTo>
                  <a:cubicBezTo>
                    <a:pt x="16" y="722"/>
                    <a:pt x="12" y="725"/>
                    <a:pt x="8" y="725"/>
                  </a:cubicBezTo>
                  <a:cubicBezTo>
                    <a:pt x="4" y="725"/>
                    <a:pt x="0" y="722"/>
                    <a:pt x="0" y="717"/>
                  </a:cubicBezTo>
                  <a:lnTo>
                    <a:pt x="0" y="605"/>
                  </a:lnTo>
                  <a:cubicBezTo>
                    <a:pt x="0" y="601"/>
                    <a:pt x="4" y="597"/>
                    <a:pt x="8" y="597"/>
                  </a:cubicBezTo>
                  <a:cubicBezTo>
                    <a:pt x="12" y="597"/>
                    <a:pt x="16" y="601"/>
                    <a:pt x="16" y="605"/>
                  </a:cubicBezTo>
                  <a:close/>
                  <a:moveTo>
                    <a:pt x="16" y="797"/>
                  </a:moveTo>
                  <a:lnTo>
                    <a:pt x="16" y="909"/>
                  </a:lnTo>
                  <a:cubicBezTo>
                    <a:pt x="16" y="914"/>
                    <a:pt x="12" y="917"/>
                    <a:pt x="8" y="917"/>
                  </a:cubicBezTo>
                  <a:cubicBezTo>
                    <a:pt x="4" y="917"/>
                    <a:pt x="0" y="914"/>
                    <a:pt x="0" y="909"/>
                  </a:cubicBezTo>
                  <a:lnTo>
                    <a:pt x="0" y="797"/>
                  </a:lnTo>
                  <a:cubicBezTo>
                    <a:pt x="0" y="793"/>
                    <a:pt x="4" y="789"/>
                    <a:pt x="8" y="789"/>
                  </a:cubicBezTo>
                  <a:cubicBezTo>
                    <a:pt x="12" y="789"/>
                    <a:pt x="16" y="793"/>
                    <a:pt x="16" y="797"/>
                  </a:cubicBezTo>
                  <a:close/>
                  <a:moveTo>
                    <a:pt x="16" y="989"/>
                  </a:moveTo>
                  <a:lnTo>
                    <a:pt x="16" y="1101"/>
                  </a:lnTo>
                  <a:cubicBezTo>
                    <a:pt x="16" y="1106"/>
                    <a:pt x="12" y="1109"/>
                    <a:pt x="8" y="1109"/>
                  </a:cubicBezTo>
                  <a:cubicBezTo>
                    <a:pt x="4" y="1109"/>
                    <a:pt x="0" y="1106"/>
                    <a:pt x="0" y="1101"/>
                  </a:cubicBezTo>
                  <a:lnTo>
                    <a:pt x="0" y="989"/>
                  </a:lnTo>
                  <a:cubicBezTo>
                    <a:pt x="0" y="985"/>
                    <a:pt x="4" y="981"/>
                    <a:pt x="8" y="981"/>
                  </a:cubicBezTo>
                  <a:cubicBezTo>
                    <a:pt x="12" y="981"/>
                    <a:pt x="16" y="985"/>
                    <a:pt x="16" y="989"/>
                  </a:cubicBezTo>
                  <a:close/>
                  <a:moveTo>
                    <a:pt x="16" y="1181"/>
                  </a:moveTo>
                  <a:lnTo>
                    <a:pt x="16" y="1293"/>
                  </a:lnTo>
                  <a:cubicBezTo>
                    <a:pt x="16" y="1298"/>
                    <a:pt x="12" y="1301"/>
                    <a:pt x="8" y="1301"/>
                  </a:cubicBezTo>
                  <a:cubicBezTo>
                    <a:pt x="4" y="1301"/>
                    <a:pt x="0" y="1298"/>
                    <a:pt x="0" y="1293"/>
                  </a:cubicBezTo>
                  <a:lnTo>
                    <a:pt x="0" y="1181"/>
                  </a:lnTo>
                  <a:cubicBezTo>
                    <a:pt x="0" y="1177"/>
                    <a:pt x="4" y="1173"/>
                    <a:pt x="8" y="1173"/>
                  </a:cubicBezTo>
                  <a:cubicBezTo>
                    <a:pt x="12" y="1173"/>
                    <a:pt x="16" y="1177"/>
                    <a:pt x="16" y="1181"/>
                  </a:cubicBezTo>
                  <a:close/>
                  <a:moveTo>
                    <a:pt x="16" y="1373"/>
                  </a:moveTo>
                  <a:lnTo>
                    <a:pt x="16" y="1485"/>
                  </a:lnTo>
                  <a:cubicBezTo>
                    <a:pt x="16" y="1490"/>
                    <a:pt x="12" y="1493"/>
                    <a:pt x="8" y="1493"/>
                  </a:cubicBezTo>
                  <a:cubicBezTo>
                    <a:pt x="4" y="1493"/>
                    <a:pt x="0" y="1490"/>
                    <a:pt x="0" y="1485"/>
                  </a:cubicBezTo>
                  <a:lnTo>
                    <a:pt x="0" y="1373"/>
                  </a:lnTo>
                  <a:cubicBezTo>
                    <a:pt x="0" y="1369"/>
                    <a:pt x="4" y="1365"/>
                    <a:pt x="8" y="1365"/>
                  </a:cubicBezTo>
                  <a:cubicBezTo>
                    <a:pt x="12" y="1365"/>
                    <a:pt x="16" y="1369"/>
                    <a:pt x="16" y="1373"/>
                  </a:cubicBezTo>
                  <a:close/>
                </a:path>
              </a:pathLst>
            </a:custGeom>
            <a:solidFill>
              <a:srgbClr val="000000"/>
            </a:solidFill>
            <a:ln w="19050" cap="flat">
              <a:solidFill>
                <a:srgbClr val="000000"/>
              </a:solidFill>
              <a:prstDash val="solid"/>
              <a:bevel/>
              <a:headEnd/>
              <a:tailEnd/>
            </a:ln>
          </p:spPr>
          <p:txBody>
            <a:bodyPr/>
            <a:lstStyle/>
            <a:p>
              <a:endParaRPr lang="zh-CN" altLang="en-US"/>
            </a:p>
          </p:txBody>
        </p:sp>
        <p:sp>
          <p:nvSpPr>
            <p:cNvPr id="282647" name="Line 23"/>
            <p:cNvSpPr>
              <a:spLocks noChangeShapeType="1"/>
            </p:cNvSpPr>
            <p:nvPr/>
          </p:nvSpPr>
          <p:spPr bwMode="auto">
            <a:xfrm>
              <a:off x="460" y="1900"/>
              <a:ext cx="222" cy="1"/>
            </a:xfrm>
            <a:prstGeom prst="line">
              <a:avLst/>
            </a:prstGeom>
            <a:noFill/>
            <a:ln w="6350" cap="rnd">
              <a:solidFill>
                <a:srgbClr val="000000"/>
              </a:solidFill>
              <a:round/>
              <a:headEnd/>
              <a:tailEnd/>
            </a:ln>
          </p:spPr>
          <p:txBody>
            <a:bodyPr/>
            <a:lstStyle/>
            <a:p>
              <a:endParaRPr lang="zh-CN" altLang="en-US"/>
            </a:p>
          </p:txBody>
        </p:sp>
        <p:sp>
          <p:nvSpPr>
            <p:cNvPr id="282648" name="Line 24"/>
            <p:cNvSpPr>
              <a:spLocks noChangeShapeType="1"/>
            </p:cNvSpPr>
            <p:nvPr/>
          </p:nvSpPr>
          <p:spPr bwMode="auto">
            <a:xfrm flipH="1">
              <a:off x="460" y="2372"/>
              <a:ext cx="266" cy="1"/>
            </a:xfrm>
            <a:prstGeom prst="line">
              <a:avLst/>
            </a:prstGeom>
            <a:noFill/>
            <a:ln w="6350" cap="rnd">
              <a:solidFill>
                <a:srgbClr val="000000"/>
              </a:solidFill>
              <a:round/>
              <a:headEnd/>
              <a:tailEnd/>
            </a:ln>
          </p:spPr>
          <p:txBody>
            <a:bodyPr/>
            <a:lstStyle/>
            <a:p>
              <a:endParaRPr lang="zh-CN" altLang="en-US"/>
            </a:p>
          </p:txBody>
        </p:sp>
        <p:sp>
          <p:nvSpPr>
            <p:cNvPr id="282649" name="Rectangle 25"/>
            <p:cNvSpPr>
              <a:spLocks noChangeArrowheads="1"/>
            </p:cNvSpPr>
            <p:nvPr/>
          </p:nvSpPr>
          <p:spPr bwMode="auto">
            <a:xfrm>
              <a:off x="890" y="1782"/>
              <a:ext cx="679" cy="709"/>
            </a:xfrm>
            <a:prstGeom prst="rect">
              <a:avLst/>
            </a:prstGeom>
            <a:solidFill>
              <a:srgbClr val="FFFFFF"/>
            </a:solidFill>
            <a:ln w="9525">
              <a:noFill/>
              <a:miter lim="800000"/>
              <a:headEnd/>
              <a:tailEnd/>
            </a:ln>
          </p:spPr>
          <p:txBody>
            <a:bodyPr/>
            <a:lstStyle/>
            <a:p>
              <a:endParaRPr lang="zh-CN" altLang="en-US"/>
            </a:p>
          </p:txBody>
        </p:sp>
        <p:sp>
          <p:nvSpPr>
            <p:cNvPr id="282650" name="Rectangle 26"/>
            <p:cNvSpPr>
              <a:spLocks noChangeArrowheads="1"/>
            </p:cNvSpPr>
            <p:nvPr/>
          </p:nvSpPr>
          <p:spPr bwMode="auto">
            <a:xfrm>
              <a:off x="890" y="1782"/>
              <a:ext cx="679" cy="709"/>
            </a:xfrm>
            <a:prstGeom prst="rect">
              <a:avLst/>
            </a:prstGeom>
            <a:noFill/>
            <a:ln w="6350" cap="rnd">
              <a:solidFill>
                <a:srgbClr val="000000"/>
              </a:solidFill>
              <a:round/>
              <a:headEnd/>
              <a:tailEnd/>
            </a:ln>
          </p:spPr>
          <p:txBody>
            <a:bodyPr/>
            <a:lstStyle/>
            <a:p>
              <a:endParaRPr lang="zh-CN" altLang="en-US"/>
            </a:p>
          </p:txBody>
        </p:sp>
        <p:sp>
          <p:nvSpPr>
            <p:cNvPr id="282651" name="Rectangle 27"/>
            <p:cNvSpPr>
              <a:spLocks noChangeArrowheads="1"/>
            </p:cNvSpPr>
            <p:nvPr/>
          </p:nvSpPr>
          <p:spPr bwMode="auto">
            <a:xfrm>
              <a:off x="1020" y="1779"/>
              <a:ext cx="458" cy="155"/>
            </a:xfrm>
            <a:prstGeom prst="rect">
              <a:avLst/>
            </a:prstGeom>
            <a:noFill/>
            <a:ln w="9525">
              <a:noFill/>
              <a:miter lim="800000"/>
              <a:headEnd/>
              <a:tailEnd/>
            </a:ln>
          </p:spPr>
          <p:txBody>
            <a:bodyPr wrap="none" lIns="0" tIns="0" rIns="0" bIns="0">
              <a:spAutoFit/>
            </a:bodyPr>
            <a:lstStyle/>
            <a:p>
              <a:r>
                <a:rPr lang="en-US" altLang="zh-CN" sz="1600" b="1" dirty="0" smtClean="0">
                  <a:solidFill>
                    <a:srgbClr val="000000"/>
                  </a:solidFill>
                  <a:latin typeface="隶书" pitchFamily="49" charset="-122"/>
                  <a:ea typeface="隶书" pitchFamily="49" charset="-122"/>
                </a:rPr>
                <a:t>A15</a:t>
              </a:r>
              <a:r>
                <a:rPr lang="zh-CN" altLang="en-US" sz="1600" b="1" dirty="0" smtClean="0">
                  <a:solidFill>
                    <a:srgbClr val="000000"/>
                  </a:solidFill>
                  <a:latin typeface="隶书" pitchFamily="49" charset="-122"/>
                  <a:ea typeface="隶书" pitchFamily="49" charset="-122"/>
                </a:rPr>
                <a:t>－</a:t>
              </a:r>
              <a:r>
                <a:rPr lang="en-US" altLang="zh-CN" sz="1600" b="1" dirty="0">
                  <a:solidFill>
                    <a:srgbClr val="000000"/>
                  </a:solidFill>
                  <a:latin typeface="隶书" pitchFamily="49" charset="-122"/>
                  <a:ea typeface="隶书" pitchFamily="49" charset="-122"/>
                </a:rPr>
                <a:t>A0</a:t>
              </a:r>
              <a:endParaRPr lang="en-US" altLang="zh-CN" sz="1600" b="1" dirty="0">
                <a:latin typeface="隶书" pitchFamily="49" charset="-122"/>
                <a:ea typeface="隶书" pitchFamily="49" charset="-122"/>
              </a:endParaRPr>
            </a:p>
          </p:txBody>
        </p:sp>
        <p:sp>
          <p:nvSpPr>
            <p:cNvPr id="282656" name="Rectangle 32"/>
            <p:cNvSpPr>
              <a:spLocks noChangeArrowheads="1"/>
            </p:cNvSpPr>
            <p:nvPr/>
          </p:nvSpPr>
          <p:spPr bwMode="auto">
            <a:xfrm>
              <a:off x="1045" y="2069"/>
              <a:ext cx="356" cy="154"/>
            </a:xfrm>
            <a:prstGeom prst="rect">
              <a:avLst/>
            </a:prstGeom>
            <a:noFill/>
            <a:ln w="9525">
              <a:noFill/>
              <a:miter lim="800000"/>
              <a:headEnd/>
              <a:tailEnd/>
            </a:ln>
          </p:spPr>
          <p:txBody>
            <a:bodyPr wrap="none" lIns="0" tIns="0" rIns="0" bIns="0">
              <a:spAutoFit/>
            </a:bodyPr>
            <a:lstStyle/>
            <a:p>
              <a:r>
                <a:rPr lang="en-US" altLang="zh-CN" sz="1600" b="1">
                  <a:solidFill>
                    <a:srgbClr val="000000"/>
                  </a:solidFill>
                </a:rPr>
                <a:t>64Kx1</a:t>
              </a:r>
              <a:endParaRPr lang="en-US" altLang="zh-CN" sz="1600" b="1"/>
            </a:p>
          </p:txBody>
        </p:sp>
        <p:sp>
          <p:nvSpPr>
            <p:cNvPr id="282660" name="Rectangle 36"/>
            <p:cNvSpPr>
              <a:spLocks noChangeArrowheads="1"/>
            </p:cNvSpPr>
            <p:nvPr/>
          </p:nvSpPr>
          <p:spPr bwMode="auto">
            <a:xfrm>
              <a:off x="1111" y="2323"/>
              <a:ext cx="156" cy="154"/>
            </a:xfrm>
            <a:prstGeom prst="rect">
              <a:avLst/>
            </a:prstGeom>
            <a:noFill/>
            <a:ln w="9525">
              <a:noFill/>
              <a:miter lim="800000"/>
              <a:headEnd/>
              <a:tailEnd/>
            </a:ln>
          </p:spPr>
          <p:txBody>
            <a:bodyPr wrap="none" lIns="0" tIns="0" rIns="0" bIns="0">
              <a:spAutoFit/>
            </a:bodyPr>
            <a:lstStyle/>
            <a:p>
              <a:r>
                <a:rPr lang="en-US" altLang="zh-CN" sz="1600" b="1">
                  <a:solidFill>
                    <a:srgbClr val="000000"/>
                  </a:solidFill>
                </a:rPr>
                <a:t>D7</a:t>
              </a:r>
              <a:endParaRPr lang="en-US" altLang="zh-CN" sz="1600" b="1"/>
            </a:p>
          </p:txBody>
        </p:sp>
        <p:sp>
          <p:nvSpPr>
            <p:cNvPr id="282662" name="Line 38"/>
            <p:cNvSpPr>
              <a:spLocks noChangeShapeType="1"/>
            </p:cNvSpPr>
            <p:nvPr/>
          </p:nvSpPr>
          <p:spPr bwMode="auto">
            <a:xfrm>
              <a:off x="550" y="1900"/>
              <a:ext cx="340" cy="1"/>
            </a:xfrm>
            <a:prstGeom prst="line">
              <a:avLst/>
            </a:prstGeom>
            <a:noFill/>
            <a:ln w="6350" cap="rnd">
              <a:solidFill>
                <a:srgbClr val="000000"/>
              </a:solidFill>
              <a:round/>
              <a:headEnd/>
              <a:tailEnd/>
            </a:ln>
          </p:spPr>
          <p:txBody>
            <a:bodyPr/>
            <a:lstStyle/>
            <a:p>
              <a:endParaRPr lang="zh-CN" altLang="en-US"/>
            </a:p>
          </p:txBody>
        </p:sp>
        <p:sp>
          <p:nvSpPr>
            <p:cNvPr id="282663" name="Line 39"/>
            <p:cNvSpPr>
              <a:spLocks noChangeShapeType="1"/>
            </p:cNvSpPr>
            <p:nvPr/>
          </p:nvSpPr>
          <p:spPr bwMode="auto">
            <a:xfrm>
              <a:off x="550" y="2122"/>
              <a:ext cx="340" cy="1"/>
            </a:xfrm>
            <a:prstGeom prst="line">
              <a:avLst/>
            </a:prstGeom>
            <a:noFill/>
            <a:ln w="6350" cap="rnd">
              <a:solidFill>
                <a:srgbClr val="000000"/>
              </a:solidFill>
              <a:round/>
              <a:headEnd/>
              <a:tailEnd/>
            </a:ln>
          </p:spPr>
          <p:txBody>
            <a:bodyPr/>
            <a:lstStyle/>
            <a:p>
              <a:endParaRPr lang="zh-CN" altLang="en-US"/>
            </a:p>
          </p:txBody>
        </p:sp>
        <p:sp>
          <p:nvSpPr>
            <p:cNvPr id="282664" name="Line 40"/>
            <p:cNvSpPr>
              <a:spLocks noChangeShapeType="1"/>
            </p:cNvSpPr>
            <p:nvPr/>
          </p:nvSpPr>
          <p:spPr bwMode="auto">
            <a:xfrm>
              <a:off x="550" y="2372"/>
              <a:ext cx="340" cy="1"/>
            </a:xfrm>
            <a:prstGeom prst="line">
              <a:avLst/>
            </a:prstGeom>
            <a:noFill/>
            <a:ln w="6350" cap="rnd">
              <a:solidFill>
                <a:srgbClr val="000000"/>
              </a:solidFill>
              <a:round/>
              <a:headEnd/>
              <a:tailEnd/>
            </a:ln>
          </p:spPr>
          <p:txBody>
            <a:bodyPr/>
            <a:lstStyle/>
            <a:p>
              <a:endParaRPr lang="zh-CN" altLang="en-US"/>
            </a:p>
          </p:txBody>
        </p:sp>
        <p:sp>
          <p:nvSpPr>
            <p:cNvPr id="282665" name="Rectangle 41"/>
            <p:cNvSpPr>
              <a:spLocks noChangeArrowheads="1"/>
            </p:cNvSpPr>
            <p:nvPr/>
          </p:nvSpPr>
          <p:spPr bwMode="auto">
            <a:xfrm>
              <a:off x="615" y="1785"/>
              <a:ext cx="173" cy="125"/>
            </a:xfrm>
            <a:prstGeom prst="rect">
              <a:avLst/>
            </a:prstGeom>
            <a:noFill/>
            <a:ln w="9525">
              <a:noFill/>
              <a:miter lim="800000"/>
              <a:headEnd/>
              <a:tailEnd/>
            </a:ln>
          </p:spPr>
          <p:txBody>
            <a:bodyPr wrap="none" lIns="0" tIns="0" rIns="0" bIns="0">
              <a:spAutoFit/>
            </a:bodyPr>
            <a:lstStyle/>
            <a:p>
              <a:r>
                <a:rPr lang="en-US" altLang="zh-CN" sz="1300" b="1">
                  <a:solidFill>
                    <a:srgbClr val="000000"/>
                  </a:solidFill>
                </a:rPr>
                <a:t>WE</a:t>
              </a:r>
              <a:endParaRPr lang="en-US" altLang="zh-CN" b="1"/>
            </a:p>
          </p:txBody>
        </p:sp>
        <p:sp>
          <p:nvSpPr>
            <p:cNvPr id="282666" name="Rectangle 42"/>
            <p:cNvSpPr>
              <a:spLocks noChangeArrowheads="1"/>
            </p:cNvSpPr>
            <p:nvPr/>
          </p:nvSpPr>
          <p:spPr bwMode="auto">
            <a:xfrm>
              <a:off x="591" y="1985"/>
              <a:ext cx="208" cy="125"/>
            </a:xfrm>
            <a:prstGeom prst="rect">
              <a:avLst/>
            </a:prstGeom>
            <a:noFill/>
            <a:ln w="9525">
              <a:noFill/>
              <a:miter lim="800000"/>
              <a:headEnd/>
              <a:tailEnd/>
            </a:ln>
          </p:spPr>
          <p:txBody>
            <a:bodyPr wrap="none" lIns="0" tIns="0" rIns="0" bIns="0">
              <a:spAutoFit/>
            </a:bodyPr>
            <a:lstStyle/>
            <a:p>
              <a:r>
                <a:rPr lang="en-US" altLang="zh-CN" sz="1300" b="1">
                  <a:solidFill>
                    <a:srgbClr val="000000"/>
                  </a:solidFill>
                </a:rPr>
                <a:t>RAS</a:t>
              </a:r>
              <a:endParaRPr lang="en-US" altLang="zh-CN" b="1"/>
            </a:p>
          </p:txBody>
        </p:sp>
        <p:sp>
          <p:nvSpPr>
            <p:cNvPr id="282667" name="Rectangle 43"/>
            <p:cNvSpPr>
              <a:spLocks noChangeArrowheads="1"/>
            </p:cNvSpPr>
            <p:nvPr/>
          </p:nvSpPr>
          <p:spPr bwMode="auto">
            <a:xfrm>
              <a:off x="591" y="2248"/>
              <a:ext cx="208" cy="125"/>
            </a:xfrm>
            <a:prstGeom prst="rect">
              <a:avLst/>
            </a:prstGeom>
            <a:noFill/>
            <a:ln w="9525">
              <a:noFill/>
              <a:miter lim="800000"/>
              <a:headEnd/>
              <a:tailEnd/>
            </a:ln>
          </p:spPr>
          <p:txBody>
            <a:bodyPr wrap="none" lIns="0" tIns="0" rIns="0" bIns="0">
              <a:spAutoFit/>
            </a:bodyPr>
            <a:lstStyle/>
            <a:p>
              <a:r>
                <a:rPr lang="en-US" altLang="zh-CN" sz="1300" b="1">
                  <a:solidFill>
                    <a:srgbClr val="000000"/>
                  </a:solidFill>
                </a:rPr>
                <a:t>CAS</a:t>
              </a:r>
              <a:endParaRPr lang="en-US" altLang="zh-CN" b="1"/>
            </a:p>
          </p:txBody>
        </p:sp>
        <p:sp>
          <p:nvSpPr>
            <p:cNvPr id="282668" name="Line 44"/>
            <p:cNvSpPr>
              <a:spLocks noChangeShapeType="1"/>
            </p:cNvSpPr>
            <p:nvPr/>
          </p:nvSpPr>
          <p:spPr bwMode="auto">
            <a:xfrm>
              <a:off x="596" y="1782"/>
              <a:ext cx="181" cy="1"/>
            </a:xfrm>
            <a:prstGeom prst="line">
              <a:avLst/>
            </a:prstGeom>
            <a:noFill/>
            <a:ln w="6350" cap="rnd">
              <a:solidFill>
                <a:srgbClr val="000000"/>
              </a:solidFill>
              <a:round/>
              <a:headEnd/>
              <a:tailEnd/>
            </a:ln>
          </p:spPr>
          <p:txBody>
            <a:bodyPr/>
            <a:lstStyle/>
            <a:p>
              <a:endParaRPr lang="zh-CN" altLang="en-US"/>
            </a:p>
          </p:txBody>
        </p:sp>
        <p:sp>
          <p:nvSpPr>
            <p:cNvPr id="282669" name="Line 45"/>
            <p:cNvSpPr>
              <a:spLocks noChangeShapeType="1"/>
            </p:cNvSpPr>
            <p:nvPr/>
          </p:nvSpPr>
          <p:spPr bwMode="auto">
            <a:xfrm>
              <a:off x="573" y="1970"/>
              <a:ext cx="227" cy="1"/>
            </a:xfrm>
            <a:prstGeom prst="line">
              <a:avLst/>
            </a:prstGeom>
            <a:noFill/>
            <a:ln w="6350" cap="rnd">
              <a:solidFill>
                <a:srgbClr val="000000"/>
              </a:solidFill>
              <a:round/>
              <a:headEnd/>
              <a:tailEnd/>
            </a:ln>
          </p:spPr>
          <p:txBody>
            <a:bodyPr/>
            <a:lstStyle/>
            <a:p>
              <a:endParaRPr lang="zh-CN" altLang="en-US"/>
            </a:p>
          </p:txBody>
        </p:sp>
        <p:sp>
          <p:nvSpPr>
            <p:cNvPr id="282670" name="Line 46"/>
            <p:cNvSpPr>
              <a:spLocks noChangeShapeType="1"/>
            </p:cNvSpPr>
            <p:nvPr/>
          </p:nvSpPr>
          <p:spPr bwMode="auto">
            <a:xfrm>
              <a:off x="573" y="2230"/>
              <a:ext cx="227" cy="1"/>
            </a:xfrm>
            <a:prstGeom prst="line">
              <a:avLst/>
            </a:prstGeom>
            <a:noFill/>
            <a:ln w="6350" cap="rnd">
              <a:solidFill>
                <a:srgbClr val="000000"/>
              </a:solidFill>
              <a:round/>
              <a:headEnd/>
              <a:tailEnd/>
            </a:ln>
          </p:spPr>
          <p:txBody>
            <a:bodyPr/>
            <a:lstStyle/>
            <a:p>
              <a:endParaRPr lang="zh-CN" altLang="en-US"/>
            </a:p>
          </p:txBody>
        </p:sp>
        <p:sp>
          <p:nvSpPr>
            <p:cNvPr id="282671" name="Line 47"/>
            <p:cNvSpPr>
              <a:spLocks noChangeShapeType="1"/>
            </p:cNvSpPr>
            <p:nvPr/>
          </p:nvSpPr>
          <p:spPr bwMode="auto">
            <a:xfrm flipH="1">
              <a:off x="1705" y="2122"/>
              <a:ext cx="573" cy="1"/>
            </a:xfrm>
            <a:prstGeom prst="line">
              <a:avLst/>
            </a:prstGeom>
            <a:noFill/>
            <a:ln w="6350" cap="rnd">
              <a:solidFill>
                <a:srgbClr val="000000"/>
              </a:solidFill>
              <a:round/>
              <a:headEnd/>
              <a:tailEnd/>
            </a:ln>
          </p:spPr>
          <p:txBody>
            <a:bodyPr/>
            <a:lstStyle/>
            <a:p>
              <a:endParaRPr lang="zh-CN" altLang="en-US"/>
            </a:p>
          </p:txBody>
        </p:sp>
        <p:sp>
          <p:nvSpPr>
            <p:cNvPr id="282672" name="Line 48"/>
            <p:cNvSpPr>
              <a:spLocks noChangeShapeType="1"/>
            </p:cNvSpPr>
            <p:nvPr/>
          </p:nvSpPr>
          <p:spPr bwMode="auto">
            <a:xfrm flipH="1">
              <a:off x="1702" y="1900"/>
              <a:ext cx="535" cy="1"/>
            </a:xfrm>
            <a:prstGeom prst="line">
              <a:avLst/>
            </a:prstGeom>
            <a:noFill/>
            <a:ln w="6350" cap="rnd">
              <a:solidFill>
                <a:srgbClr val="000000"/>
              </a:solidFill>
              <a:round/>
              <a:headEnd/>
              <a:tailEnd/>
            </a:ln>
          </p:spPr>
          <p:txBody>
            <a:bodyPr/>
            <a:lstStyle/>
            <a:p>
              <a:endParaRPr lang="zh-CN" altLang="en-US"/>
            </a:p>
          </p:txBody>
        </p:sp>
        <p:sp>
          <p:nvSpPr>
            <p:cNvPr id="282673" name="Line 49"/>
            <p:cNvSpPr>
              <a:spLocks noChangeShapeType="1"/>
            </p:cNvSpPr>
            <p:nvPr/>
          </p:nvSpPr>
          <p:spPr bwMode="auto">
            <a:xfrm flipH="1">
              <a:off x="1702" y="2372"/>
              <a:ext cx="533" cy="1"/>
            </a:xfrm>
            <a:prstGeom prst="line">
              <a:avLst/>
            </a:prstGeom>
            <a:noFill/>
            <a:ln w="6350" cap="rnd">
              <a:solidFill>
                <a:srgbClr val="000000"/>
              </a:solidFill>
              <a:round/>
              <a:headEnd/>
              <a:tailEnd/>
            </a:ln>
          </p:spPr>
          <p:txBody>
            <a:bodyPr/>
            <a:lstStyle/>
            <a:p>
              <a:endParaRPr lang="zh-CN" altLang="en-US"/>
            </a:p>
          </p:txBody>
        </p:sp>
        <p:sp>
          <p:nvSpPr>
            <p:cNvPr id="282674" name="Freeform 50"/>
            <p:cNvSpPr>
              <a:spLocks/>
            </p:cNvSpPr>
            <p:nvPr/>
          </p:nvSpPr>
          <p:spPr bwMode="auto">
            <a:xfrm>
              <a:off x="1103" y="1450"/>
              <a:ext cx="222" cy="332"/>
            </a:xfrm>
            <a:custGeom>
              <a:avLst/>
              <a:gdLst/>
              <a:ahLst/>
              <a:cxnLst>
                <a:cxn ang="0">
                  <a:pos x="111" y="332"/>
                </a:cxn>
                <a:cxn ang="0">
                  <a:pos x="222" y="213"/>
                </a:cxn>
                <a:cxn ang="0">
                  <a:pos x="149" y="213"/>
                </a:cxn>
                <a:cxn ang="0">
                  <a:pos x="149" y="0"/>
                </a:cxn>
                <a:cxn ang="0">
                  <a:pos x="74" y="0"/>
                </a:cxn>
                <a:cxn ang="0">
                  <a:pos x="74" y="213"/>
                </a:cxn>
                <a:cxn ang="0">
                  <a:pos x="0" y="213"/>
                </a:cxn>
                <a:cxn ang="0">
                  <a:pos x="111" y="332"/>
                </a:cxn>
              </a:cxnLst>
              <a:rect l="0" t="0" r="r" b="b"/>
              <a:pathLst>
                <a:path w="222" h="332">
                  <a:moveTo>
                    <a:pt x="111" y="332"/>
                  </a:moveTo>
                  <a:lnTo>
                    <a:pt x="222" y="213"/>
                  </a:lnTo>
                  <a:lnTo>
                    <a:pt x="149" y="213"/>
                  </a:lnTo>
                  <a:lnTo>
                    <a:pt x="149" y="0"/>
                  </a:lnTo>
                  <a:lnTo>
                    <a:pt x="74" y="0"/>
                  </a:lnTo>
                  <a:lnTo>
                    <a:pt x="74" y="213"/>
                  </a:lnTo>
                  <a:lnTo>
                    <a:pt x="0" y="213"/>
                  </a:lnTo>
                  <a:lnTo>
                    <a:pt x="111" y="332"/>
                  </a:lnTo>
                  <a:close/>
                </a:path>
              </a:pathLst>
            </a:custGeom>
            <a:solidFill>
              <a:srgbClr val="FFFFFF"/>
            </a:solidFill>
            <a:ln w="9525">
              <a:noFill/>
              <a:round/>
              <a:headEnd/>
              <a:tailEnd/>
            </a:ln>
          </p:spPr>
          <p:txBody>
            <a:bodyPr/>
            <a:lstStyle/>
            <a:p>
              <a:endParaRPr lang="zh-CN" altLang="en-US"/>
            </a:p>
          </p:txBody>
        </p:sp>
        <p:sp>
          <p:nvSpPr>
            <p:cNvPr id="282675" name="Freeform 51"/>
            <p:cNvSpPr>
              <a:spLocks/>
            </p:cNvSpPr>
            <p:nvPr/>
          </p:nvSpPr>
          <p:spPr bwMode="auto">
            <a:xfrm>
              <a:off x="1103" y="1450"/>
              <a:ext cx="222" cy="332"/>
            </a:xfrm>
            <a:custGeom>
              <a:avLst/>
              <a:gdLst/>
              <a:ahLst/>
              <a:cxnLst>
                <a:cxn ang="0">
                  <a:pos x="111" y="332"/>
                </a:cxn>
                <a:cxn ang="0">
                  <a:pos x="222" y="213"/>
                </a:cxn>
                <a:cxn ang="0">
                  <a:pos x="149" y="213"/>
                </a:cxn>
                <a:cxn ang="0">
                  <a:pos x="149" y="0"/>
                </a:cxn>
                <a:cxn ang="0">
                  <a:pos x="74" y="0"/>
                </a:cxn>
                <a:cxn ang="0">
                  <a:pos x="74" y="213"/>
                </a:cxn>
                <a:cxn ang="0">
                  <a:pos x="0" y="213"/>
                </a:cxn>
                <a:cxn ang="0">
                  <a:pos x="111" y="332"/>
                </a:cxn>
              </a:cxnLst>
              <a:rect l="0" t="0" r="r" b="b"/>
              <a:pathLst>
                <a:path w="222" h="332">
                  <a:moveTo>
                    <a:pt x="111" y="332"/>
                  </a:moveTo>
                  <a:lnTo>
                    <a:pt x="222" y="213"/>
                  </a:lnTo>
                  <a:lnTo>
                    <a:pt x="149" y="213"/>
                  </a:lnTo>
                  <a:lnTo>
                    <a:pt x="149" y="0"/>
                  </a:lnTo>
                  <a:lnTo>
                    <a:pt x="74" y="0"/>
                  </a:lnTo>
                  <a:lnTo>
                    <a:pt x="74" y="213"/>
                  </a:lnTo>
                  <a:lnTo>
                    <a:pt x="0" y="213"/>
                  </a:lnTo>
                  <a:lnTo>
                    <a:pt x="111" y="332"/>
                  </a:lnTo>
                  <a:close/>
                </a:path>
              </a:pathLst>
            </a:custGeom>
            <a:noFill/>
            <a:ln w="6350" cap="rnd">
              <a:solidFill>
                <a:srgbClr val="000000"/>
              </a:solidFill>
              <a:prstDash val="solid"/>
              <a:round/>
              <a:headEnd/>
              <a:tailEnd/>
            </a:ln>
          </p:spPr>
          <p:txBody>
            <a:bodyPr/>
            <a:lstStyle/>
            <a:p>
              <a:endParaRPr lang="zh-CN" altLang="en-US"/>
            </a:p>
          </p:txBody>
        </p:sp>
        <p:sp>
          <p:nvSpPr>
            <p:cNvPr id="282676" name="Rectangle 52"/>
            <p:cNvSpPr>
              <a:spLocks noChangeArrowheads="1"/>
            </p:cNvSpPr>
            <p:nvPr/>
          </p:nvSpPr>
          <p:spPr bwMode="auto">
            <a:xfrm>
              <a:off x="4473" y="1782"/>
              <a:ext cx="580" cy="709"/>
            </a:xfrm>
            <a:prstGeom prst="rect">
              <a:avLst/>
            </a:prstGeom>
            <a:solidFill>
              <a:srgbClr val="FFFFFF"/>
            </a:solidFill>
            <a:ln w="9525">
              <a:noFill/>
              <a:miter lim="800000"/>
              <a:headEnd/>
              <a:tailEnd/>
            </a:ln>
          </p:spPr>
          <p:txBody>
            <a:bodyPr/>
            <a:lstStyle/>
            <a:p>
              <a:endParaRPr lang="zh-CN" altLang="en-US"/>
            </a:p>
          </p:txBody>
        </p:sp>
        <p:sp>
          <p:nvSpPr>
            <p:cNvPr id="282677" name="Rectangle 53"/>
            <p:cNvSpPr>
              <a:spLocks noChangeArrowheads="1"/>
            </p:cNvSpPr>
            <p:nvPr/>
          </p:nvSpPr>
          <p:spPr bwMode="auto">
            <a:xfrm>
              <a:off x="4473" y="1782"/>
              <a:ext cx="580" cy="709"/>
            </a:xfrm>
            <a:prstGeom prst="rect">
              <a:avLst/>
            </a:prstGeom>
            <a:noFill/>
            <a:ln w="6350" cap="rnd">
              <a:solidFill>
                <a:srgbClr val="000000"/>
              </a:solidFill>
              <a:round/>
              <a:headEnd/>
              <a:tailEnd/>
            </a:ln>
          </p:spPr>
          <p:txBody>
            <a:bodyPr/>
            <a:lstStyle/>
            <a:p>
              <a:endParaRPr lang="zh-CN" altLang="en-US"/>
            </a:p>
          </p:txBody>
        </p:sp>
        <p:sp>
          <p:nvSpPr>
            <p:cNvPr id="282689" name="Rectangle 65"/>
            <p:cNvSpPr>
              <a:spLocks noChangeArrowheads="1"/>
            </p:cNvSpPr>
            <p:nvPr/>
          </p:nvSpPr>
          <p:spPr bwMode="auto">
            <a:xfrm>
              <a:off x="4206" y="1785"/>
              <a:ext cx="173" cy="125"/>
            </a:xfrm>
            <a:prstGeom prst="rect">
              <a:avLst/>
            </a:prstGeom>
            <a:noFill/>
            <a:ln w="9525">
              <a:noFill/>
              <a:miter lim="800000"/>
              <a:headEnd/>
              <a:tailEnd/>
            </a:ln>
          </p:spPr>
          <p:txBody>
            <a:bodyPr wrap="none" lIns="0" tIns="0" rIns="0" bIns="0">
              <a:spAutoFit/>
            </a:bodyPr>
            <a:lstStyle/>
            <a:p>
              <a:r>
                <a:rPr lang="en-US" altLang="zh-CN" sz="1300" b="1">
                  <a:solidFill>
                    <a:srgbClr val="000000"/>
                  </a:solidFill>
                </a:rPr>
                <a:t>WE</a:t>
              </a:r>
              <a:endParaRPr lang="en-US" altLang="zh-CN" b="1"/>
            </a:p>
          </p:txBody>
        </p:sp>
        <p:sp>
          <p:nvSpPr>
            <p:cNvPr id="282690" name="Rectangle 66"/>
            <p:cNvSpPr>
              <a:spLocks noChangeArrowheads="1"/>
            </p:cNvSpPr>
            <p:nvPr/>
          </p:nvSpPr>
          <p:spPr bwMode="auto">
            <a:xfrm>
              <a:off x="4183" y="1985"/>
              <a:ext cx="208" cy="125"/>
            </a:xfrm>
            <a:prstGeom prst="rect">
              <a:avLst/>
            </a:prstGeom>
            <a:noFill/>
            <a:ln w="9525">
              <a:noFill/>
              <a:miter lim="800000"/>
              <a:headEnd/>
              <a:tailEnd/>
            </a:ln>
          </p:spPr>
          <p:txBody>
            <a:bodyPr wrap="none" lIns="0" tIns="0" rIns="0" bIns="0">
              <a:spAutoFit/>
            </a:bodyPr>
            <a:lstStyle/>
            <a:p>
              <a:r>
                <a:rPr lang="en-US" altLang="zh-CN" sz="1300" b="1">
                  <a:solidFill>
                    <a:srgbClr val="000000"/>
                  </a:solidFill>
                </a:rPr>
                <a:t>RAS</a:t>
              </a:r>
              <a:endParaRPr lang="en-US" altLang="zh-CN" b="1"/>
            </a:p>
          </p:txBody>
        </p:sp>
        <p:sp>
          <p:nvSpPr>
            <p:cNvPr id="282691" name="Rectangle 67"/>
            <p:cNvSpPr>
              <a:spLocks noChangeArrowheads="1"/>
            </p:cNvSpPr>
            <p:nvPr/>
          </p:nvSpPr>
          <p:spPr bwMode="auto">
            <a:xfrm>
              <a:off x="4183" y="2248"/>
              <a:ext cx="208" cy="125"/>
            </a:xfrm>
            <a:prstGeom prst="rect">
              <a:avLst/>
            </a:prstGeom>
            <a:noFill/>
            <a:ln w="9525">
              <a:noFill/>
              <a:miter lim="800000"/>
              <a:headEnd/>
              <a:tailEnd/>
            </a:ln>
          </p:spPr>
          <p:txBody>
            <a:bodyPr wrap="none" lIns="0" tIns="0" rIns="0" bIns="0">
              <a:spAutoFit/>
            </a:bodyPr>
            <a:lstStyle/>
            <a:p>
              <a:r>
                <a:rPr lang="en-US" altLang="zh-CN" sz="1300" b="1">
                  <a:solidFill>
                    <a:srgbClr val="000000"/>
                  </a:solidFill>
                </a:rPr>
                <a:t>CAS</a:t>
              </a:r>
              <a:endParaRPr lang="en-US" altLang="zh-CN" b="1"/>
            </a:p>
          </p:txBody>
        </p:sp>
        <p:sp>
          <p:nvSpPr>
            <p:cNvPr id="282692" name="Line 68"/>
            <p:cNvSpPr>
              <a:spLocks noChangeShapeType="1"/>
            </p:cNvSpPr>
            <p:nvPr/>
          </p:nvSpPr>
          <p:spPr bwMode="auto">
            <a:xfrm>
              <a:off x="4179" y="1970"/>
              <a:ext cx="193" cy="1"/>
            </a:xfrm>
            <a:prstGeom prst="line">
              <a:avLst/>
            </a:prstGeom>
            <a:noFill/>
            <a:ln w="6350" cap="rnd">
              <a:solidFill>
                <a:srgbClr val="000000"/>
              </a:solidFill>
              <a:round/>
              <a:headEnd/>
              <a:tailEnd/>
            </a:ln>
          </p:spPr>
          <p:txBody>
            <a:bodyPr/>
            <a:lstStyle/>
            <a:p>
              <a:endParaRPr lang="zh-CN" altLang="en-US"/>
            </a:p>
          </p:txBody>
        </p:sp>
        <p:sp>
          <p:nvSpPr>
            <p:cNvPr id="282693" name="Line 69"/>
            <p:cNvSpPr>
              <a:spLocks noChangeShapeType="1"/>
            </p:cNvSpPr>
            <p:nvPr/>
          </p:nvSpPr>
          <p:spPr bwMode="auto">
            <a:xfrm>
              <a:off x="4179" y="2235"/>
              <a:ext cx="193" cy="1"/>
            </a:xfrm>
            <a:prstGeom prst="line">
              <a:avLst/>
            </a:prstGeom>
            <a:noFill/>
            <a:ln w="6350" cap="rnd">
              <a:solidFill>
                <a:srgbClr val="000000"/>
              </a:solidFill>
              <a:round/>
              <a:headEnd/>
              <a:tailEnd/>
            </a:ln>
          </p:spPr>
          <p:txBody>
            <a:bodyPr/>
            <a:lstStyle/>
            <a:p>
              <a:endParaRPr lang="zh-CN" altLang="en-US"/>
            </a:p>
          </p:txBody>
        </p:sp>
        <p:sp>
          <p:nvSpPr>
            <p:cNvPr id="282694" name="Freeform 70"/>
            <p:cNvSpPr>
              <a:spLocks noEditPoints="1"/>
            </p:cNvSpPr>
            <p:nvPr/>
          </p:nvSpPr>
          <p:spPr bwMode="auto">
            <a:xfrm>
              <a:off x="3515" y="2106"/>
              <a:ext cx="305" cy="13"/>
            </a:xfrm>
            <a:custGeom>
              <a:avLst/>
              <a:gdLst/>
              <a:ahLst/>
              <a:cxnLst>
                <a:cxn ang="0">
                  <a:pos x="8" y="0"/>
                </a:cxn>
                <a:cxn ang="0">
                  <a:pos x="8" y="0"/>
                </a:cxn>
                <a:cxn ang="0">
                  <a:pos x="16" y="8"/>
                </a:cxn>
                <a:cxn ang="0">
                  <a:pos x="8" y="16"/>
                </a:cxn>
                <a:cxn ang="0">
                  <a:pos x="8" y="16"/>
                </a:cxn>
                <a:cxn ang="0">
                  <a:pos x="0" y="8"/>
                </a:cxn>
                <a:cxn ang="0">
                  <a:pos x="8" y="0"/>
                </a:cxn>
                <a:cxn ang="0">
                  <a:pos x="88" y="0"/>
                </a:cxn>
                <a:cxn ang="0">
                  <a:pos x="88" y="0"/>
                </a:cxn>
                <a:cxn ang="0">
                  <a:pos x="96" y="8"/>
                </a:cxn>
                <a:cxn ang="0">
                  <a:pos x="88" y="16"/>
                </a:cxn>
                <a:cxn ang="0">
                  <a:pos x="88" y="16"/>
                </a:cxn>
                <a:cxn ang="0">
                  <a:pos x="80" y="8"/>
                </a:cxn>
                <a:cxn ang="0">
                  <a:pos x="88" y="0"/>
                </a:cxn>
                <a:cxn ang="0">
                  <a:pos x="168" y="0"/>
                </a:cxn>
                <a:cxn ang="0">
                  <a:pos x="168" y="0"/>
                </a:cxn>
                <a:cxn ang="0">
                  <a:pos x="176" y="8"/>
                </a:cxn>
                <a:cxn ang="0">
                  <a:pos x="168" y="16"/>
                </a:cxn>
                <a:cxn ang="0">
                  <a:pos x="168" y="16"/>
                </a:cxn>
                <a:cxn ang="0">
                  <a:pos x="160" y="8"/>
                </a:cxn>
                <a:cxn ang="0">
                  <a:pos x="168" y="0"/>
                </a:cxn>
                <a:cxn ang="0">
                  <a:pos x="248" y="0"/>
                </a:cxn>
                <a:cxn ang="0">
                  <a:pos x="248" y="0"/>
                </a:cxn>
                <a:cxn ang="0">
                  <a:pos x="256" y="8"/>
                </a:cxn>
                <a:cxn ang="0">
                  <a:pos x="248" y="16"/>
                </a:cxn>
                <a:cxn ang="0">
                  <a:pos x="248" y="16"/>
                </a:cxn>
                <a:cxn ang="0">
                  <a:pos x="240" y="8"/>
                </a:cxn>
                <a:cxn ang="0">
                  <a:pos x="248" y="0"/>
                </a:cxn>
                <a:cxn ang="0">
                  <a:pos x="328" y="0"/>
                </a:cxn>
                <a:cxn ang="0">
                  <a:pos x="328" y="0"/>
                </a:cxn>
                <a:cxn ang="0">
                  <a:pos x="336" y="8"/>
                </a:cxn>
                <a:cxn ang="0">
                  <a:pos x="328" y="16"/>
                </a:cxn>
                <a:cxn ang="0">
                  <a:pos x="328" y="16"/>
                </a:cxn>
                <a:cxn ang="0">
                  <a:pos x="320" y="8"/>
                </a:cxn>
                <a:cxn ang="0">
                  <a:pos x="328" y="0"/>
                </a:cxn>
                <a:cxn ang="0">
                  <a:pos x="408" y="0"/>
                </a:cxn>
                <a:cxn ang="0">
                  <a:pos x="408" y="0"/>
                </a:cxn>
                <a:cxn ang="0">
                  <a:pos x="416" y="8"/>
                </a:cxn>
                <a:cxn ang="0">
                  <a:pos x="408" y="16"/>
                </a:cxn>
                <a:cxn ang="0">
                  <a:pos x="408" y="16"/>
                </a:cxn>
                <a:cxn ang="0">
                  <a:pos x="400" y="8"/>
                </a:cxn>
                <a:cxn ang="0">
                  <a:pos x="408" y="0"/>
                </a:cxn>
              </a:cxnLst>
              <a:rect l="0" t="0" r="r" b="b"/>
              <a:pathLst>
                <a:path w="416" h="16">
                  <a:moveTo>
                    <a:pt x="8" y="0"/>
                  </a:moveTo>
                  <a:lnTo>
                    <a:pt x="8" y="0"/>
                  </a:lnTo>
                  <a:cubicBezTo>
                    <a:pt x="12" y="0"/>
                    <a:pt x="16" y="3"/>
                    <a:pt x="16" y="8"/>
                  </a:cubicBezTo>
                  <a:cubicBezTo>
                    <a:pt x="16" y="12"/>
                    <a:pt x="12" y="16"/>
                    <a:pt x="8" y="16"/>
                  </a:cubicBezTo>
                  <a:lnTo>
                    <a:pt x="8" y="16"/>
                  </a:lnTo>
                  <a:cubicBezTo>
                    <a:pt x="3" y="16"/>
                    <a:pt x="0" y="12"/>
                    <a:pt x="0" y="8"/>
                  </a:cubicBezTo>
                  <a:cubicBezTo>
                    <a:pt x="0" y="3"/>
                    <a:pt x="3" y="0"/>
                    <a:pt x="8" y="0"/>
                  </a:cubicBezTo>
                  <a:close/>
                  <a:moveTo>
                    <a:pt x="88" y="0"/>
                  </a:moveTo>
                  <a:lnTo>
                    <a:pt x="88" y="0"/>
                  </a:lnTo>
                  <a:cubicBezTo>
                    <a:pt x="92" y="0"/>
                    <a:pt x="96" y="3"/>
                    <a:pt x="96" y="8"/>
                  </a:cubicBezTo>
                  <a:cubicBezTo>
                    <a:pt x="96" y="12"/>
                    <a:pt x="92" y="16"/>
                    <a:pt x="88" y="16"/>
                  </a:cubicBezTo>
                  <a:lnTo>
                    <a:pt x="88" y="16"/>
                  </a:lnTo>
                  <a:cubicBezTo>
                    <a:pt x="83" y="16"/>
                    <a:pt x="80" y="12"/>
                    <a:pt x="80" y="8"/>
                  </a:cubicBezTo>
                  <a:cubicBezTo>
                    <a:pt x="80" y="3"/>
                    <a:pt x="83" y="0"/>
                    <a:pt x="88" y="0"/>
                  </a:cubicBezTo>
                  <a:close/>
                  <a:moveTo>
                    <a:pt x="168" y="0"/>
                  </a:moveTo>
                  <a:lnTo>
                    <a:pt x="168" y="0"/>
                  </a:lnTo>
                  <a:cubicBezTo>
                    <a:pt x="172" y="0"/>
                    <a:pt x="176" y="3"/>
                    <a:pt x="176" y="8"/>
                  </a:cubicBezTo>
                  <a:cubicBezTo>
                    <a:pt x="176" y="12"/>
                    <a:pt x="172" y="16"/>
                    <a:pt x="168" y="16"/>
                  </a:cubicBezTo>
                  <a:lnTo>
                    <a:pt x="168" y="16"/>
                  </a:lnTo>
                  <a:cubicBezTo>
                    <a:pt x="163" y="16"/>
                    <a:pt x="160" y="12"/>
                    <a:pt x="160" y="8"/>
                  </a:cubicBezTo>
                  <a:cubicBezTo>
                    <a:pt x="160" y="3"/>
                    <a:pt x="163" y="0"/>
                    <a:pt x="168" y="0"/>
                  </a:cubicBezTo>
                  <a:close/>
                  <a:moveTo>
                    <a:pt x="248" y="0"/>
                  </a:moveTo>
                  <a:lnTo>
                    <a:pt x="248" y="0"/>
                  </a:lnTo>
                  <a:cubicBezTo>
                    <a:pt x="252" y="0"/>
                    <a:pt x="256" y="3"/>
                    <a:pt x="256" y="8"/>
                  </a:cubicBezTo>
                  <a:cubicBezTo>
                    <a:pt x="256" y="12"/>
                    <a:pt x="252" y="16"/>
                    <a:pt x="248" y="16"/>
                  </a:cubicBezTo>
                  <a:lnTo>
                    <a:pt x="248" y="16"/>
                  </a:lnTo>
                  <a:cubicBezTo>
                    <a:pt x="243" y="16"/>
                    <a:pt x="240" y="12"/>
                    <a:pt x="240" y="8"/>
                  </a:cubicBezTo>
                  <a:cubicBezTo>
                    <a:pt x="240" y="3"/>
                    <a:pt x="243" y="0"/>
                    <a:pt x="248" y="0"/>
                  </a:cubicBezTo>
                  <a:close/>
                  <a:moveTo>
                    <a:pt x="328" y="0"/>
                  </a:moveTo>
                  <a:lnTo>
                    <a:pt x="328" y="0"/>
                  </a:lnTo>
                  <a:cubicBezTo>
                    <a:pt x="332" y="0"/>
                    <a:pt x="336" y="3"/>
                    <a:pt x="336" y="8"/>
                  </a:cubicBezTo>
                  <a:cubicBezTo>
                    <a:pt x="336" y="12"/>
                    <a:pt x="332" y="16"/>
                    <a:pt x="328" y="16"/>
                  </a:cubicBezTo>
                  <a:lnTo>
                    <a:pt x="328" y="16"/>
                  </a:lnTo>
                  <a:cubicBezTo>
                    <a:pt x="323" y="16"/>
                    <a:pt x="320" y="12"/>
                    <a:pt x="320" y="8"/>
                  </a:cubicBezTo>
                  <a:cubicBezTo>
                    <a:pt x="320" y="3"/>
                    <a:pt x="323" y="0"/>
                    <a:pt x="328" y="0"/>
                  </a:cubicBezTo>
                  <a:close/>
                  <a:moveTo>
                    <a:pt x="408" y="0"/>
                  </a:moveTo>
                  <a:lnTo>
                    <a:pt x="408" y="0"/>
                  </a:lnTo>
                  <a:cubicBezTo>
                    <a:pt x="412" y="0"/>
                    <a:pt x="416" y="3"/>
                    <a:pt x="416" y="8"/>
                  </a:cubicBezTo>
                  <a:cubicBezTo>
                    <a:pt x="416" y="12"/>
                    <a:pt x="412" y="16"/>
                    <a:pt x="408" y="16"/>
                  </a:cubicBezTo>
                  <a:lnTo>
                    <a:pt x="408" y="16"/>
                  </a:lnTo>
                  <a:cubicBezTo>
                    <a:pt x="403" y="16"/>
                    <a:pt x="400" y="12"/>
                    <a:pt x="400" y="8"/>
                  </a:cubicBezTo>
                  <a:cubicBezTo>
                    <a:pt x="400" y="3"/>
                    <a:pt x="403" y="0"/>
                    <a:pt x="408" y="0"/>
                  </a:cubicBezTo>
                  <a:close/>
                </a:path>
              </a:pathLst>
            </a:custGeom>
            <a:solidFill>
              <a:srgbClr val="000000"/>
            </a:solidFill>
            <a:ln w="19050" cap="flat">
              <a:solidFill>
                <a:srgbClr val="000000"/>
              </a:solidFill>
              <a:prstDash val="solid"/>
              <a:bevel/>
              <a:headEnd/>
              <a:tailEnd/>
            </a:ln>
          </p:spPr>
          <p:txBody>
            <a:bodyPr/>
            <a:lstStyle/>
            <a:p>
              <a:endParaRPr lang="zh-CN" altLang="en-US"/>
            </a:p>
          </p:txBody>
        </p:sp>
        <p:sp>
          <p:nvSpPr>
            <p:cNvPr id="282695" name="Line 71"/>
            <p:cNvSpPr>
              <a:spLocks noChangeShapeType="1"/>
            </p:cNvSpPr>
            <p:nvPr/>
          </p:nvSpPr>
          <p:spPr bwMode="auto">
            <a:xfrm>
              <a:off x="2845" y="1900"/>
              <a:ext cx="209" cy="1"/>
            </a:xfrm>
            <a:prstGeom prst="line">
              <a:avLst/>
            </a:prstGeom>
            <a:noFill/>
            <a:ln w="6350" cap="rnd">
              <a:solidFill>
                <a:srgbClr val="000000"/>
              </a:solidFill>
              <a:round/>
              <a:headEnd/>
              <a:tailEnd/>
            </a:ln>
          </p:spPr>
          <p:txBody>
            <a:bodyPr/>
            <a:lstStyle/>
            <a:p>
              <a:endParaRPr lang="zh-CN" altLang="en-US"/>
            </a:p>
          </p:txBody>
        </p:sp>
        <p:sp>
          <p:nvSpPr>
            <p:cNvPr id="282696" name="Line 72"/>
            <p:cNvSpPr>
              <a:spLocks noChangeShapeType="1"/>
            </p:cNvSpPr>
            <p:nvPr/>
          </p:nvSpPr>
          <p:spPr bwMode="auto">
            <a:xfrm>
              <a:off x="2845" y="2122"/>
              <a:ext cx="209" cy="1"/>
            </a:xfrm>
            <a:prstGeom prst="line">
              <a:avLst/>
            </a:prstGeom>
            <a:noFill/>
            <a:ln w="6350" cap="rnd">
              <a:solidFill>
                <a:srgbClr val="000000"/>
              </a:solidFill>
              <a:round/>
              <a:headEnd/>
              <a:tailEnd/>
            </a:ln>
          </p:spPr>
          <p:txBody>
            <a:bodyPr/>
            <a:lstStyle/>
            <a:p>
              <a:endParaRPr lang="zh-CN" altLang="en-US"/>
            </a:p>
          </p:txBody>
        </p:sp>
        <p:sp>
          <p:nvSpPr>
            <p:cNvPr id="282697" name="Line 73"/>
            <p:cNvSpPr>
              <a:spLocks noChangeShapeType="1"/>
            </p:cNvSpPr>
            <p:nvPr/>
          </p:nvSpPr>
          <p:spPr bwMode="auto">
            <a:xfrm>
              <a:off x="2845" y="2372"/>
              <a:ext cx="209" cy="1"/>
            </a:xfrm>
            <a:prstGeom prst="line">
              <a:avLst/>
            </a:prstGeom>
            <a:noFill/>
            <a:ln w="6350" cap="rnd">
              <a:solidFill>
                <a:srgbClr val="000000"/>
              </a:solidFill>
              <a:round/>
              <a:headEnd/>
              <a:tailEnd/>
            </a:ln>
          </p:spPr>
          <p:txBody>
            <a:bodyPr/>
            <a:lstStyle/>
            <a:p>
              <a:endParaRPr lang="zh-CN" altLang="en-US"/>
            </a:p>
          </p:txBody>
        </p:sp>
        <p:sp>
          <p:nvSpPr>
            <p:cNvPr id="282698" name="Rectangle 74"/>
            <p:cNvSpPr>
              <a:spLocks noChangeArrowheads="1"/>
            </p:cNvSpPr>
            <p:nvPr/>
          </p:nvSpPr>
          <p:spPr bwMode="auto">
            <a:xfrm>
              <a:off x="3079" y="1785"/>
              <a:ext cx="173" cy="125"/>
            </a:xfrm>
            <a:prstGeom prst="rect">
              <a:avLst/>
            </a:prstGeom>
            <a:noFill/>
            <a:ln w="9525">
              <a:noFill/>
              <a:miter lim="800000"/>
              <a:headEnd/>
              <a:tailEnd/>
            </a:ln>
          </p:spPr>
          <p:txBody>
            <a:bodyPr wrap="none" lIns="0" tIns="0" rIns="0" bIns="0">
              <a:spAutoFit/>
            </a:bodyPr>
            <a:lstStyle/>
            <a:p>
              <a:r>
                <a:rPr lang="en-US" altLang="zh-CN" sz="1300" b="1">
                  <a:solidFill>
                    <a:srgbClr val="000000"/>
                  </a:solidFill>
                </a:rPr>
                <a:t>WE</a:t>
              </a:r>
              <a:endParaRPr lang="en-US" altLang="zh-CN" b="1"/>
            </a:p>
          </p:txBody>
        </p:sp>
        <p:sp>
          <p:nvSpPr>
            <p:cNvPr id="282699" name="Rectangle 75"/>
            <p:cNvSpPr>
              <a:spLocks noChangeArrowheads="1"/>
            </p:cNvSpPr>
            <p:nvPr/>
          </p:nvSpPr>
          <p:spPr bwMode="auto">
            <a:xfrm>
              <a:off x="3056" y="1985"/>
              <a:ext cx="208" cy="125"/>
            </a:xfrm>
            <a:prstGeom prst="rect">
              <a:avLst/>
            </a:prstGeom>
            <a:noFill/>
            <a:ln w="9525">
              <a:noFill/>
              <a:miter lim="800000"/>
              <a:headEnd/>
              <a:tailEnd/>
            </a:ln>
          </p:spPr>
          <p:txBody>
            <a:bodyPr wrap="none" lIns="0" tIns="0" rIns="0" bIns="0">
              <a:spAutoFit/>
            </a:bodyPr>
            <a:lstStyle/>
            <a:p>
              <a:r>
                <a:rPr lang="en-US" altLang="zh-CN" sz="1300" b="1">
                  <a:solidFill>
                    <a:srgbClr val="000000"/>
                  </a:solidFill>
                </a:rPr>
                <a:t>RAS</a:t>
              </a:r>
              <a:endParaRPr lang="en-US" altLang="zh-CN" b="1"/>
            </a:p>
          </p:txBody>
        </p:sp>
        <p:sp>
          <p:nvSpPr>
            <p:cNvPr id="282700" name="Line 76"/>
            <p:cNvSpPr>
              <a:spLocks noChangeShapeType="1"/>
            </p:cNvSpPr>
            <p:nvPr/>
          </p:nvSpPr>
          <p:spPr bwMode="auto">
            <a:xfrm>
              <a:off x="3052" y="1972"/>
              <a:ext cx="193" cy="1"/>
            </a:xfrm>
            <a:prstGeom prst="line">
              <a:avLst/>
            </a:prstGeom>
            <a:noFill/>
            <a:ln w="6350" cap="rnd">
              <a:solidFill>
                <a:srgbClr val="000000"/>
              </a:solidFill>
              <a:round/>
              <a:headEnd/>
              <a:tailEnd/>
            </a:ln>
          </p:spPr>
          <p:txBody>
            <a:bodyPr/>
            <a:lstStyle/>
            <a:p>
              <a:endParaRPr lang="zh-CN" altLang="en-US"/>
            </a:p>
          </p:txBody>
        </p:sp>
        <p:sp>
          <p:nvSpPr>
            <p:cNvPr id="282701" name="Rectangle 77"/>
            <p:cNvSpPr>
              <a:spLocks noChangeArrowheads="1"/>
            </p:cNvSpPr>
            <p:nvPr/>
          </p:nvSpPr>
          <p:spPr bwMode="auto">
            <a:xfrm>
              <a:off x="3056" y="2248"/>
              <a:ext cx="208" cy="125"/>
            </a:xfrm>
            <a:prstGeom prst="rect">
              <a:avLst/>
            </a:prstGeom>
            <a:noFill/>
            <a:ln w="9525">
              <a:noFill/>
              <a:miter lim="800000"/>
              <a:headEnd/>
              <a:tailEnd/>
            </a:ln>
          </p:spPr>
          <p:txBody>
            <a:bodyPr wrap="none" lIns="0" tIns="0" rIns="0" bIns="0">
              <a:spAutoFit/>
            </a:bodyPr>
            <a:lstStyle/>
            <a:p>
              <a:r>
                <a:rPr lang="en-US" altLang="zh-CN" sz="1300" b="1">
                  <a:solidFill>
                    <a:srgbClr val="000000"/>
                  </a:solidFill>
                </a:rPr>
                <a:t>CAS</a:t>
              </a:r>
              <a:endParaRPr lang="en-US" altLang="zh-CN" b="1"/>
            </a:p>
          </p:txBody>
        </p:sp>
        <p:sp>
          <p:nvSpPr>
            <p:cNvPr id="282702" name="Line 78"/>
            <p:cNvSpPr>
              <a:spLocks noChangeShapeType="1"/>
            </p:cNvSpPr>
            <p:nvPr/>
          </p:nvSpPr>
          <p:spPr bwMode="auto">
            <a:xfrm>
              <a:off x="3052" y="2230"/>
              <a:ext cx="193" cy="1"/>
            </a:xfrm>
            <a:prstGeom prst="line">
              <a:avLst/>
            </a:prstGeom>
            <a:noFill/>
            <a:ln w="6350" cap="rnd">
              <a:solidFill>
                <a:srgbClr val="000000"/>
              </a:solidFill>
              <a:round/>
              <a:headEnd/>
              <a:tailEnd/>
            </a:ln>
          </p:spPr>
          <p:txBody>
            <a:bodyPr/>
            <a:lstStyle/>
            <a:p>
              <a:endParaRPr lang="zh-CN" altLang="en-US"/>
            </a:p>
          </p:txBody>
        </p:sp>
        <p:sp>
          <p:nvSpPr>
            <p:cNvPr id="282703" name="Line 79"/>
            <p:cNvSpPr>
              <a:spLocks noChangeShapeType="1"/>
            </p:cNvSpPr>
            <p:nvPr/>
          </p:nvSpPr>
          <p:spPr bwMode="auto">
            <a:xfrm>
              <a:off x="3050" y="1900"/>
              <a:ext cx="212" cy="1"/>
            </a:xfrm>
            <a:prstGeom prst="line">
              <a:avLst/>
            </a:prstGeom>
            <a:noFill/>
            <a:ln w="6350" cap="rnd">
              <a:solidFill>
                <a:srgbClr val="000000"/>
              </a:solidFill>
              <a:round/>
              <a:headEnd/>
              <a:tailEnd/>
            </a:ln>
          </p:spPr>
          <p:txBody>
            <a:bodyPr/>
            <a:lstStyle/>
            <a:p>
              <a:endParaRPr lang="zh-CN" altLang="en-US"/>
            </a:p>
          </p:txBody>
        </p:sp>
        <p:sp>
          <p:nvSpPr>
            <p:cNvPr id="282704" name="Line 80"/>
            <p:cNvSpPr>
              <a:spLocks noChangeShapeType="1"/>
            </p:cNvSpPr>
            <p:nvPr/>
          </p:nvSpPr>
          <p:spPr bwMode="auto">
            <a:xfrm>
              <a:off x="3054" y="2122"/>
              <a:ext cx="208" cy="1"/>
            </a:xfrm>
            <a:prstGeom prst="line">
              <a:avLst/>
            </a:prstGeom>
            <a:noFill/>
            <a:ln w="6350" cap="rnd">
              <a:solidFill>
                <a:srgbClr val="000000"/>
              </a:solidFill>
              <a:round/>
              <a:headEnd/>
              <a:tailEnd/>
            </a:ln>
          </p:spPr>
          <p:txBody>
            <a:bodyPr/>
            <a:lstStyle/>
            <a:p>
              <a:endParaRPr lang="zh-CN" altLang="en-US"/>
            </a:p>
          </p:txBody>
        </p:sp>
        <p:sp>
          <p:nvSpPr>
            <p:cNvPr id="282705" name="Line 81"/>
            <p:cNvSpPr>
              <a:spLocks noChangeShapeType="1"/>
            </p:cNvSpPr>
            <p:nvPr/>
          </p:nvSpPr>
          <p:spPr bwMode="auto">
            <a:xfrm>
              <a:off x="3054" y="2372"/>
              <a:ext cx="208" cy="1"/>
            </a:xfrm>
            <a:prstGeom prst="line">
              <a:avLst/>
            </a:prstGeom>
            <a:noFill/>
            <a:ln w="6350" cap="rnd">
              <a:solidFill>
                <a:srgbClr val="000000"/>
              </a:solidFill>
              <a:round/>
              <a:headEnd/>
              <a:tailEnd/>
            </a:ln>
          </p:spPr>
          <p:txBody>
            <a:bodyPr/>
            <a:lstStyle/>
            <a:p>
              <a:endParaRPr lang="zh-CN" altLang="en-US"/>
            </a:p>
          </p:txBody>
        </p:sp>
        <p:sp>
          <p:nvSpPr>
            <p:cNvPr id="282706" name="Line 82"/>
            <p:cNvSpPr>
              <a:spLocks noChangeShapeType="1"/>
            </p:cNvSpPr>
            <p:nvPr/>
          </p:nvSpPr>
          <p:spPr bwMode="auto">
            <a:xfrm>
              <a:off x="3253" y="1900"/>
              <a:ext cx="50" cy="1"/>
            </a:xfrm>
            <a:prstGeom prst="line">
              <a:avLst/>
            </a:prstGeom>
            <a:noFill/>
            <a:ln w="6350" cap="rnd">
              <a:solidFill>
                <a:srgbClr val="000000"/>
              </a:solidFill>
              <a:round/>
              <a:headEnd/>
              <a:tailEnd/>
            </a:ln>
          </p:spPr>
          <p:txBody>
            <a:bodyPr/>
            <a:lstStyle/>
            <a:p>
              <a:endParaRPr lang="zh-CN" altLang="en-US"/>
            </a:p>
          </p:txBody>
        </p:sp>
        <p:sp>
          <p:nvSpPr>
            <p:cNvPr id="282707" name="Line 83"/>
            <p:cNvSpPr>
              <a:spLocks noChangeShapeType="1"/>
            </p:cNvSpPr>
            <p:nvPr/>
          </p:nvSpPr>
          <p:spPr bwMode="auto">
            <a:xfrm>
              <a:off x="3262" y="2122"/>
              <a:ext cx="38" cy="1"/>
            </a:xfrm>
            <a:prstGeom prst="line">
              <a:avLst/>
            </a:prstGeom>
            <a:noFill/>
            <a:ln w="6350" cap="rnd">
              <a:solidFill>
                <a:srgbClr val="000000"/>
              </a:solidFill>
              <a:round/>
              <a:headEnd/>
              <a:tailEnd/>
            </a:ln>
          </p:spPr>
          <p:txBody>
            <a:bodyPr/>
            <a:lstStyle/>
            <a:p>
              <a:endParaRPr lang="zh-CN" altLang="en-US"/>
            </a:p>
          </p:txBody>
        </p:sp>
        <p:sp>
          <p:nvSpPr>
            <p:cNvPr id="282708" name="Line 84"/>
            <p:cNvSpPr>
              <a:spLocks noChangeShapeType="1"/>
            </p:cNvSpPr>
            <p:nvPr/>
          </p:nvSpPr>
          <p:spPr bwMode="auto">
            <a:xfrm>
              <a:off x="3206" y="2372"/>
              <a:ext cx="86" cy="1"/>
            </a:xfrm>
            <a:prstGeom prst="line">
              <a:avLst/>
            </a:prstGeom>
            <a:noFill/>
            <a:ln w="6350" cap="rnd">
              <a:solidFill>
                <a:srgbClr val="000000"/>
              </a:solidFill>
              <a:round/>
              <a:headEnd/>
              <a:tailEnd/>
            </a:ln>
          </p:spPr>
          <p:txBody>
            <a:bodyPr/>
            <a:lstStyle/>
            <a:p>
              <a:endParaRPr lang="zh-CN" altLang="en-US"/>
            </a:p>
          </p:txBody>
        </p:sp>
        <p:sp>
          <p:nvSpPr>
            <p:cNvPr id="282709" name="Rectangle 85"/>
            <p:cNvSpPr>
              <a:spLocks noChangeArrowheads="1"/>
            </p:cNvSpPr>
            <p:nvPr/>
          </p:nvSpPr>
          <p:spPr bwMode="auto">
            <a:xfrm>
              <a:off x="2265" y="1782"/>
              <a:ext cx="580" cy="709"/>
            </a:xfrm>
            <a:prstGeom prst="rect">
              <a:avLst/>
            </a:prstGeom>
            <a:solidFill>
              <a:srgbClr val="FFFFFF"/>
            </a:solidFill>
            <a:ln w="9525">
              <a:noFill/>
              <a:miter lim="800000"/>
              <a:headEnd/>
              <a:tailEnd/>
            </a:ln>
          </p:spPr>
          <p:txBody>
            <a:bodyPr/>
            <a:lstStyle/>
            <a:p>
              <a:endParaRPr lang="zh-CN" altLang="en-US"/>
            </a:p>
          </p:txBody>
        </p:sp>
        <p:sp>
          <p:nvSpPr>
            <p:cNvPr id="282710" name="Rectangle 86"/>
            <p:cNvSpPr>
              <a:spLocks noChangeArrowheads="1"/>
            </p:cNvSpPr>
            <p:nvPr/>
          </p:nvSpPr>
          <p:spPr bwMode="auto">
            <a:xfrm>
              <a:off x="2265" y="1782"/>
              <a:ext cx="580" cy="709"/>
            </a:xfrm>
            <a:prstGeom prst="rect">
              <a:avLst/>
            </a:prstGeom>
            <a:noFill/>
            <a:ln w="6350" cap="rnd">
              <a:solidFill>
                <a:srgbClr val="000000"/>
              </a:solidFill>
              <a:round/>
              <a:headEnd/>
              <a:tailEnd/>
            </a:ln>
          </p:spPr>
          <p:txBody>
            <a:bodyPr/>
            <a:lstStyle/>
            <a:p>
              <a:endParaRPr lang="zh-CN" altLang="en-US"/>
            </a:p>
          </p:txBody>
        </p:sp>
        <p:sp>
          <p:nvSpPr>
            <p:cNvPr id="282722" name="Rectangle 98"/>
            <p:cNvSpPr>
              <a:spLocks noChangeArrowheads="1"/>
            </p:cNvSpPr>
            <p:nvPr/>
          </p:nvSpPr>
          <p:spPr bwMode="auto">
            <a:xfrm>
              <a:off x="2000" y="1985"/>
              <a:ext cx="208" cy="125"/>
            </a:xfrm>
            <a:prstGeom prst="rect">
              <a:avLst/>
            </a:prstGeom>
            <a:noFill/>
            <a:ln w="9525">
              <a:noFill/>
              <a:miter lim="800000"/>
              <a:headEnd/>
              <a:tailEnd/>
            </a:ln>
          </p:spPr>
          <p:txBody>
            <a:bodyPr wrap="none" lIns="0" tIns="0" rIns="0" bIns="0">
              <a:spAutoFit/>
            </a:bodyPr>
            <a:lstStyle/>
            <a:p>
              <a:r>
                <a:rPr lang="en-US" altLang="zh-CN" sz="1300" b="1">
                  <a:solidFill>
                    <a:srgbClr val="000000"/>
                  </a:solidFill>
                </a:rPr>
                <a:t>RAS</a:t>
              </a:r>
              <a:endParaRPr lang="en-US" altLang="zh-CN" b="1"/>
            </a:p>
          </p:txBody>
        </p:sp>
        <p:sp>
          <p:nvSpPr>
            <p:cNvPr id="282723" name="Rectangle 99"/>
            <p:cNvSpPr>
              <a:spLocks noChangeArrowheads="1"/>
            </p:cNvSpPr>
            <p:nvPr/>
          </p:nvSpPr>
          <p:spPr bwMode="auto">
            <a:xfrm>
              <a:off x="2000" y="2248"/>
              <a:ext cx="208" cy="125"/>
            </a:xfrm>
            <a:prstGeom prst="rect">
              <a:avLst/>
            </a:prstGeom>
            <a:noFill/>
            <a:ln w="9525">
              <a:noFill/>
              <a:miter lim="800000"/>
              <a:headEnd/>
              <a:tailEnd/>
            </a:ln>
          </p:spPr>
          <p:txBody>
            <a:bodyPr wrap="none" lIns="0" tIns="0" rIns="0" bIns="0">
              <a:spAutoFit/>
            </a:bodyPr>
            <a:lstStyle/>
            <a:p>
              <a:r>
                <a:rPr lang="en-US" altLang="zh-CN" sz="1300" b="1">
                  <a:solidFill>
                    <a:srgbClr val="000000"/>
                  </a:solidFill>
                </a:rPr>
                <a:t>CAS</a:t>
              </a:r>
              <a:endParaRPr lang="en-US" altLang="zh-CN" b="1"/>
            </a:p>
          </p:txBody>
        </p:sp>
        <p:sp>
          <p:nvSpPr>
            <p:cNvPr id="282724" name="Line 100"/>
            <p:cNvSpPr>
              <a:spLocks noChangeShapeType="1"/>
            </p:cNvSpPr>
            <p:nvPr/>
          </p:nvSpPr>
          <p:spPr bwMode="auto">
            <a:xfrm>
              <a:off x="2014" y="2230"/>
              <a:ext cx="174" cy="1"/>
            </a:xfrm>
            <a:prstGeom prst="line">
              <a:avLst/>
            </a:prstGeom>
            <a:noFill/>
            <a:ln w="6350" cap="rnd">
              <a:solidFill>
                <a:srgbClr val="000000"/>
              </a:solidFill>
              <a:round/>
              <a:headEnd/>
              <a:tailEnd/>
            </a:ln>
          </p:spPr>
          <p:txBody>
            <a:bodyPr/>
            <a:lstStyle/>
            <a:p>
              <a:endParaRPr lang="zh-CN" altLang="en-US"/>
            </a:p>
          </p:txBody>
        </p:sp>
        <p:sp>
          <p:nvSpPr>
            <p:cNvPr id="282725" name="Rectangle 101"/>
            <p:cNvSpPr>
              <a:spLocks noChangeArrowheads="1"/>
            </p:cNvSpPr>
            <p:nvPr/>
          </p:nvSpPr>
          <p:spPr bwMode="auto">
            <a:xfrm>
              <a:off x="2023" y="1785"/>
              <a:ext cx="173" cy="125"/>
            </a:xfrm>
            <a:prstGeom prst="rect">
              <a:avLst/>
            </a:prstGeom>
            <a:noFill/>
            <a:ln w="9525">
              <a:noFill/>
              <a:miter lim="800000"/>
              <a:headEnd/>
              <a:tailEnd/>
            </a:ln>
          </p:spPr>
          <p:txBody>
            <a:bodyPr wrap="none" lIns="0" tIns="0" rIns="0" bIns="0">
              <a:spAutoFit/>
            </a:bodyPr>
            <a:lstStyle/>
            <a:p>
              <a:r>
                <a:rPr lang="en-US" altLang="zh-CN" sz="1300" b="1">
                  <a:solidFill>
                    <a:srgbClr val="000000"/>
                  </a:solidFill>
                </a:rPr>
                <a:t>WE</a:t>
              </a:r>
              <a:endParaRPr lang="en-US" altLang="zh-CN" b="1"/>
            </a:p>
          </p:txBody>
        </p:sp>
        <p:sp>
          <p:nvSpPr>
            <p:cNvPr id="282726" name="Line 102"/>
            <p:cNvSpPr>
              <a:spLocks noChangeShapeType="1"/>
            </p:cNvSpPr>
            <p:nvPr/>
          </p:nvSpPr>
          <p:spPr bwMode="auto">
            <a:xfrm flipH="1">
              <a:off x="460" y="2122"/>
              <a:ext cx="189" cy="1"/>
            </a:xfrm>
            <a:prstGeom prst="line">
              <a:avLst/>
            </a:prstGeom>
            <a:noFill/>
            <a:ln w="6350" cap="rnd">
              <a:solidFill>
                <a:srgbClr val="000000"/>
              </a:solidFill>
              <a:round/>
              <a:headEnd/>
              <a:tailEnd/>
            </a:ln>
          </p:spPr>
          <p:txBody>
            <a:bodyPr/>
            <a:lstStyle/>
            <a:p>
              <a:endParaRPr lang="zh-CN" altLang="en-US"/>
            </a:p>
          </p:txBody>
        </p:sp>
        <p:sp>
          <p:nvSpPr>
            <p:cNvPr id="282727" name="Freeform 103"/>
            <p:cNvSpPr>
              <a:spLocks noEditPoints="1"/>
            </p:cNvSpPr>
            <p:nvPr/>
          </p:nvSpPr>
          <p:spPr bwMode="auto">
            <a:xfrm>
              <a:off x="543" y="2720"/>
              <a:ext cx="4802" cy="13"/>
            </a:xfrm>
            <a:custGeom>
              <a:avLst/>
              <a:gdLst/>
              <a:ahLst/>
              <a:cxnLst>
                <a:cxn ang="0">
                  <a:pos x="6427" y="0"/>
                </a:cxn>
                <a:cxn ang="0">
                  <a:pos x="6347" y="16"/>
                </a:cxn>
                <a:cxn ang="0">
                  <a:pos x="6347" y="0"/>
                </a:cxn>
                <a:cxn ang="0">
                  <a:pos x="6043" y="16"/>
                </a:cxn>
                <a:cxn ang="0">
                  <a:pos x="6163" y="8"/>
                </a:cxn>
                <a:cxn ang="0">
                  <a:pos x="5843" y="8"/>
                </a:cxn>
                <a:cxn ang="0">
                  <a:pos x="5963" y="16"/>
                </a:cxn>
                <a:cxn ang="0">
                  <a:pos x="5659" y="0"/>
                </a:cxn>
                <a:cxn ang="0">
                  <a:pos x="5579" y="16"/>
                </a:cxn>
                <a:cxn ang="0">
                  <a:pos x="5579" y="0"/>
                </a:cxn>
                <a:cxn ang="0">
                  <a:pos x="5275" y="16"/>
                </a:cxn>
                <a:cxn ang="0">
                  <a:pos x="5395" y="8"/>
                </a:cxn>
                <a:cxn ang="0">
                  <a:pos x="5075" y="8"/>
                </a:cxn>
                <a:cxn ang="0">
                  <a:pos x="5195" y="16"/>
                </a:cxn>
                <a:cxn ang="0">
                  <a:pos x="4891" y="0"/>
                </a:cxn>
                <a:cxn ang="0">
                  <a:pos x="4811" y="16"/>
                </a:cxn>
                <a:cxn ang="0">
                  <a:pos x="4811" y="0"/>
                </a:cxn>
                <a:cxn ang="0">
                  <a:pos x="4507" y="16"/>
                </a:cxn>
                <a:cxn ang="0">
                  <a:pos x="4627" y="8"/>
                </a:cxn>
                <a:cxn ang="0">
                  <a:pos x="4307" y="8"/>
                </a:cxn>
                <a:cxn ang="0">
                  <a:pos x="4427" y="16"/>
                </a:cxn>
                <a:cxn ang="0">
                  <a:pos x="4123" y="0"/>
                </a:cxn>
                <a:cxn ang="0">
                  <a:pos x="4043" y="16"/>
                </a:cxn>
                <a:cxn ang="0">
                  <a:pos x="4043" y="0"/>
                </a:cxn>
                <a:cxn ang="0">
                  <a:pos x="3739" y="16"/>
                </a:cxn>
                <a:cxn ang="0">
                  <a:pos x="3859" y="8"/>
                </a:cxn>
                <a:cxn ang="0">
                  <a:pos x="3539" y="8"/>
                </a:cxn>
                <a:cxn ang="0">
                  <a:pos x="3659" y="16"/>
                </a:cxn>
                <a:cxn ang="0">
                  <a:pos x="3355" y="0"/>
                </a:cxn>
                <a:cxn ang="0">
                  <a:pos x="3275" y="16"/>
                </a:cxn>
                <a:cxn ang="0">
                  <a:pos x="3275" y="0"/>
                </a:cxn>
                <a:cxn ang="0">
                  <a:pos x="2971" y="16"/>
                </a:cxn>
                <a:cxn ang="0">
                  <a:pos x="3091" y="8"/>
                </a:cxn>
                <a:cxn ang="0">
                  <a:pos x="2771" y="8"/>
                </a:cxn>
                <a:cxn ang="0">
                  <a:pos x="2891" y="16"/>
                </a:cxn>
                <a:cxn ang="0">
                  <a:pos x="2587" y="0"/>
                </a:cxn>
                <a:cxn ang="0">
                  <a:pos x="2507" y="16"/>
                </a:cxn>
                <a:cxn ang="0">
                  <a:pos x="2507" y="0"/>
                </a:cxn>
                <a:cxn ang="0">
                  <a:pos x="2203" y="16"/>
                </a:cxn>
                <a:cxn ang="0">
                  <a:pos x="2323" y="8"/>
                </a:cxn>
                <a:cxn ang="0">
                  <a:pos x="2003" y="8"/>
                </a:cxn>
                <a:cxn ang="0">
                  <a:pos x="2123" y="16"/>
                </a:cxn>
                <a:cxn ang="0">
                  <a:pos x="1819" y="0"/>
                </a:cxn>
                <a:cxn ang="0">
                  <a:pos x="1739" y="16"/>
                </a:cxn>
                <a:cxn ang="0">
                  <a:pos x="1739" y="0"/>
                </a:cxn>
                <a:cxn ang="0">
                  <a:pos x="1435" y="16"/>
                </a:cxn>
                <a:cxn ang="0">
                  <a:pos x="1555" y="8"/>
                </a:cxn>
                <a:cxn ang="0">
                  <a:pos x="1235" y="8"/>
                </a:cxn>
                <a:cxn ang="0">
                  <a:pos x="1355" y="16"/>
                </a:cxn>
                <a:cxn ang="0">
                  <a:pos x="1051" y="0"/>
                </a:cxn>
                <a:cxn ang="0">
                  <a:pos x="971" y="16"/>
                </a:cxn>
                <a:cxn ang="0">
                  <a:pos x="971" y="0"/>
                </a:cxn>
                <a:cxn ang="0">
                  <a:pos x="667" y="16"/>
                </a:cxn>
                <a:cxn ang="0">
                  <a:pos x="787" y="8"/>
                </a:cxn>
                <a:cxn ang="0">
                  <a:pos x="467" y="8"/>
                </a:cxn>
                <a:cxn ang="0">
                  <a:pos x="587" y="16"/>
                </a:cxn>
                <a:cxn ang="0">
                  <a:pos x="283" y="0"/>
                </a:cxn>
                <a:cxn ang="0">
                  <a:pos x="203" y="16"/>
                </a:cxn>
                <a:cxn ang="0">
                  <a:pos x="203" y="0"/>
                </a:cxn>
                <a:cxn ang="0">
                  <a:pos x="8" y="16"/>
                </a:cxn>
                <a:cxn ang="0">
                  <a:pos x="19" y="8"/>
                </a:cxn>
              </a:cxnLst>
              <a:rect l="0" t="0" r="r" b="b"/>
              <a:pathLst>
                <a:path w="6547" h="16">
                  <a:moveTo>
                    <a:pt x="6539" y="16"/>
                  </a:moveTo>
                  <a:lnTo>
                    <a:pt x="6427" y="16"/>
                  </a:lnTo>
                  <a:cubicBezTo>
                    <a:pt x="6423" y="16"/>
                    <a:pt x="6419" y="12"/>
                    <a:pt x="6419" y="8"/>
                  </a:cubicBezTo>
                  <a:cubicBezTo>
                    <a:pt x="6419" y="4"/>
                    <a:pt x="6423" y="0"/>
                    <a:pt x="6427" y="0"/>
                  </a:cubicBezTo>
                  <a:lnTo>
                    <a:pt x="6539" y="0"/>
                  </a:lnTo>
                  <a:cubicBezTo>
                    <a:pt x="6543" y="0"/>
                    <a:pt x="6547" y="4"/>
                    <a:pt x="6547" y="8"/>
                  </a:cubicBezTo>
                  <a:cubicBezTo>
                    <a:pt x="6547" y="12"/>
                    <a:pt x="6543" y="16"/>
                    <a:pt x="6539" y="16"/>
                  </a:cubicBezTo>
                  <a:close/>
                  <a:moveTo>
                    <a:pt x="6347" y="16"/>
                  </a:moveTo>
                  <a:lnTo>
                    <a:pt x="6235" y="16"/>
                  </a:lnTo>
                  <a:cubicBezTo>
                    <a:pt x="6231" y="16"/>
                    <a:pt x="6227" y="12"/>
                    <a:pt x="6227" y="8"/>
                  </a:cubicBezTo>
                  <a:cubicBezTo>
                    <a:pt x="6227" y="4"/>
                    <a:pt x="6231" y="0"/>
                    <a:pt x="6235" y="0"/>
                  </a:cubicBezTo>
                  <a:lnTo>
                    <a:pt x="6347" y="0"/>
                  </a:lnTo>
                  <a:cubicBezTo>
                    <a:pt x="6351" y="0"/>
                    <a:pt x="6355" y="4"/>
                    <a:pt x="6355" y="8"/>
                  </a:cubicBezTo>
                  <a:cubicBezTo>
                    <a:pt x="6355" y="12"/>
                    <a:pt x="6351" y="16"/>
                    <a:pt x="6347" y="16"/>
                  </a:cubicBezTo>
                  <a:close/>
                  <a:moveTo>
                    <a:pt x="6155" y="16"/>
                  </a:moveTo>
                  <a:lnTo>
                    <a:pt x="6043" y="16"/>
                  </a:lnTo>
                  <a:cubicBezTo>
                    <a:pt x="6039" y="16"/>
                    <a:pt x="6035" y="12"/>
                    <a:pt x="6035" y="8"/>
                  </a:cubicBezTo>
                  <a:cubicBezTo>
                    <a:pt x="6035" y="4"/>
                    <a:pt x="6039" y="0"/>
                    <a:pt x="6043" y="0"/>
                  </a:cubicBezTo>
                  <a:lnTo>
                    <a:pt x="6155" y="0"/>
                  </a:lnTo>
                  <a:cubicBezTo>
                    <a:pt x="6159" y="0"/>
                    <a:pt x="6163" y="4"/>
                    <a:pt x="6163" y="8"/>
                  </a:cubicBezTo>
                  <a:cubicBezTo>
                    <a:pt x="6163" y="12"/>
                    <a:pt x="6159" y="16"/>
                    <a:pt x="6155" y="16"/>
                  </a:cubicBezTo>
                  <a:close/>
                  <a:moveTo>
                    <a:pt x="5963" y="16"/>
                  </a:moveTo>
                  <a:lnTo>
                    <a:pt x="5851" y="16"/>
                  </a:lnTo>
                  <a:cubicBezTo>
                    <a:pt x="5847" y="16"/>
                    <a:pt x="5843" y="12"/>
                    <a:pt x="5843" y="8"/>
                  </a:cubicBezTo>
                  <a:cubicBezTo>
                    <a:pt x="5843" y="4"/>
                    <a:pt x="5847" y="0"/>
                    <a:pt x="5851" y="0"/>
                  </a:cubicBezTo>
                  <a:lnTo>
                    <a:pt x="5963" y="0"/>
                  </a:lnTo>
                  <a:cubicBezTo>
                    <a:pt x="5967" y="0"/>
                    <a:pt x="5971" y="4"/>
                    <a:pt x="5971" y="8"/>
                  </a:cubicBezTo>
                  <a:cubicBezTo>
                    <a:pt x="5971" y="12"/>
                    <a:pt x="5967" y="16"/>
                    <a:pt x="5963" y="16"/>
                  </a:cubicBezTo>
                  <a:close/>
                  <a:moveTo>
                    <a:pt x="5771" y="16"/>
                  </a:moveTo>
                  <a:lnTo>
                    <a:pt x="5659" y="16"/>
                  </a:lnTo>
                  <a:cubicBezTo>
                    <a:pt x="5655" y="16"/>
                    <a:pt x="5651" y="12"/>
                    <a:pt x="5651" y="8"/>
                  </a:cubicBezTo>
                  <a:cubicBezTo>
                    <a:pt x="5651" y="4"/>
                    <a:pt x="5655" y="0"/>
                    <a:pt x="5659" y="0"/>
                  </a:cubicBezTo>
                  <a:lnTo>
                    <a:pt x="5771" y="0"/>
                  </a:lnTo>
                  <a:cubicBezTo>
                    <a:pt x="5775" y="0"/>
                    <a:pt x="5779" y="4"/>
                    <a:pt x="5779" y="8"/>
                  </a:cubicBezTo>
                  <a:cubicBezTo>
                    <a:pt x="5779" y="12"/>
                    <a:pt x="5775" y="16"/>
                    <a:pt x="5771" y="16"/>
                  </a:cubicBezTo>
                  <a:close/>
                  <a:moveTo>
                    <a:pt x="5579" y="16"/>
                  </a:moveTo>
                  <a:lnTo>
                    <a:pt x="5467" y="16"/>
                  </a:lnTo>
                  <a:cubicBezTo>
                    <a:pt x="5463" y="16"/>
                    <a:pt x="5459" y="12"/>
                    <a:pt x="5459" y="8"/>
                  </a:cubicBezTo>
                  <a:cubicBezTo>
                    <a:pt x="5459" y="4"/>
                    <a:pt x="5463" y="0"/>
                    <a:pt x="5467" y="0"/>
                  </a:cubicBezTo>
                  <a:lnTo>
                    <a:pt x="5579" y="0"/>
                  </a:lnTo>
                  <a:cubicBezTo>
                    <a:pt x="5583" y="0"/>
                    <a:pt x="5587" y="4"/>
                    <a:pt x="5587" y="8"/>
                  </a:cubicBezTo>
                  <a:cubicBezTo>
                    <a:pt x="5587" y="12"/>
                    <a:pt x="5583" y="16"/>
                    <a:pt x="5579" y="16"/>
                  </a:cubicBezTo>
                  <a:close/>
                  <a:moveTo>
                    <a:pt x="5387" y="16"/>
                  </a:moveTo>
                  <a:lnTo>
                    <a:pt x="5275" y="16"/>
                  </a:lnTo>
                  <a:cubicBezTo>
                    <a:pt x="5271" y="16"/>
                    <a:pt x="5267" y="12"/>
                    <a:pt x="5267" y="8"/>
                  </a:cubicBezTo>
                  <a:cubicBezTo>
                    <a:pt x="5267" y="4"/>
                    <a:pt x="5271" y="0"/>
                    <a:pt x="5275" y="0"/>
                  </a:cubicBezTo>
                  <a:lnTo>
                    <a:pt x="5387" y="0"/>
                  </a:lnTo>
                  <a:cubicBezTo>
                    <a:pt x="5391" y="0"/>
                    <a:pt x="5395" y="4"/>
                    <a:pt x="5395" y="8"/>
                  </a:cubicBezTo>
                  <a:cubicBezTo>
                    <a:pt x="5395" y="12"/>
                    <a:pt x="5391" y="16"/>
                    <a:pt x="5387" y="16"/>
                  </a:cubicBezTo>
                  <a:close/>
                  <a:moveTo>
                    <a:pt x="5195" y="16"/>
                  </a:moveTo>
                  <a:lnTo>
                    <a:pt x="5083" y="16"/>
                  </a:lnTo>
                  <a:cubicBezTo>
                    <a:pt x="5079" y="16"/>
                    <a:pt x="5075" y="12"/>
                    <a:pt x="5075" y="8"/>
                  </a:cubicBezTo>
                  <a:cubicBezTo>
                    <a:pt x="5075" y="4"/>
                    <a:pt x="5079" y="0"/>
                    <a:pt x="5083" y="0"/>
                  </a:cubicBezTo>
                  <a:lnTo>
                    <a:pt x="5195" y="0"/>
                  </a:lnTo>
                  <a:cubicBezTo>
                    <a:pt x="5199" y="0"/>
                    <a:pt x="5203" y="4"/>
                    <a:pt x="5203" y="8"/>
                  </a:cubicBezTo>
                  <a:cubicBezTo>
                    <a:pt x="5203" y="12"/>
                    <a:pt x="5199" y="16"/>
                    <a:pt x="5195" y="16"/>
                  </a:cubicBezTo>
                  <a:close/>
                  <a:moveTo>
                    <a:pt x="5003" y="16"/>
                  </a:moveTo>
                  <a:lnTo>
                    <a:pt x="4891" y="16"/>
                  </a:lnTo>
                  <a:cubicBezTo>
                    <a:pt x="4887" y="16"/>
                    <a:pt x="4883" y="12"/>
                    <a:pt x="4883" y="8"/>
                  </a:cubicBezTo>
                  <a:cubicBezTo>
                    <a:pt x="4883" y="4"/>
                    <a:pt x="4887" y="0"/>
                    <a:pt x="4891" y="0"/>
                  </a:cubicBezTo>
                  <a:lnTo>
                    <a:pt x="5003" y="0"/>
                  </a:lnTo>
                  <a:cubicBezTo>
                    <a:pt x="5007" y="0"/>
                    <a:pt x="5011" y="4"/>
                    <a:pt x="5011" y="8"/>
                  </a:cubicBezTo>
                  <a:cubicBezTo>
                    <a:pt x="5011" y="12"/>
                    <a:pt x="5007" y="16"/>
                    <a:pt x="5003" y="16"/>
                  </a:cubicBezTo>
                  <a:close/>
                  <a:moveTo>
                    <a:pt x="4811" y="16"/>
                  </a:moveTo>
                  <a:lnTo>
                    <a:pt x="4699" y="16"/>
                  </a:lnTo>
                  <a:cubicBezTo>
                    <a:pt x="4695" y="16"/>
                    <a:pt x="4691" y="12"/>
                    <a:pt x="4691" y="8"/>
                  </a:cubicBezTo>
                  <a:cubicBezTo>
                    <a:pt x="4691" y="4"/>
                    <a:pt x="4695" y="0"/>
                    <a:pt x="4699" y="0"/>
                  </a:cubicBezTo>
                  <a:lnTo>
                    <a:pt x="4811" y="0"/>
                  </a:lnTo>
                  <a:cubicBezTo>
                    <a:pt x="4815" y="0"/>
                    <a:pt x="4819" y="4"/>
                    <a:pt x="4819" y="8"/>
                  </a:cubicBezTo>
                  <a:cubicBezTo>
                    <a:pt x="4819" y="12"/>
                    <a:pt x="4815" y="16"/>
                    <a:pt x="4811" y="16"/>
                  </a:cubicBezTo>
                  <a:close/>
                  <a:moveTo>
                    <a:pt x="4619" y="16"/>
                  </a:moveTo>
                  <a:lnTo>
                    <a:pt x="4507" y="16"/>
                  </a:lnTo>
                  <a:cubicBezTo>
                    <a:pt x="4503" y="16"/>
                    <a:pt x="4499" y="12"/>
                    <a:pt x="4499" y="8"/>
                  </a:cubicBezTo>
                  <a:cubicBezTo>
                    <a:pt x="4499" y="4"/>
                    <a:pt x="4503" y="0"/>
                    <a:pt x="4507" y="0"/>
                  </a:cubicBezTo>
                  <a:lnTo>
                    <a:pt x="4619" y="0"/>
                  </a:lnTo>
                  <a:cubicBezTo>
                    <a:pt x="4623" y="0"/>
                    <a:pt x="4627" y="4"/>
                    <a:pt x="4627" y="8"/>
                  </a:cubicBezTo>
                  <a:cubicBezTo>
                    <a:pt x="4627" y="12"/>
                    <a:pt x="4623" y="16"/>
                    <a:pt x="4619" y="16"/>
                  </a:cubicBezTo>
                  <a:close/>
                  <a:moveTo>
                    <a:pt x="4427" y="16"/>
                  </a:moveTo>
                  <a:lnTo>
                    <a:pt x="4315" y="16"/>
                  </a:lnTo>
                  <a:cubicBezTo>
                    <a:pt x="4311" y="16"/>
                    <a:pt x="4307" y="12"/>
                    <a:pt x="4307" y="8"/>
                  </a:cubicBezTo>
                  <a:cubicBezTo>
                    <a:pt x="4307" y="4"/>
                    <a:pt x="4311" y="0"/>
                    <a:pt x="4315" y="0"/>
                  </a:cubicBezTo>
                  <a:lnTo>
                    <a:pt x="4427" y="0"/>
                  </a:lnTo>
                  <a:cubicBezTo>
                    <a:pt x="4431" y="0"/>
                    <a:pt x="4435" y="4"/>
                    <a:pt x="4435" y="8"/>
                  </a:cubicBezTo>
                  <a:cubicBezTo>
                    <a:pt x="4435" y="12"/>
                    <a:pt x="4431" y="16"/>
                    <a:pt x="4427" y="16"/>
                  </a:cubicBezTo>
                  <a:close/>
                  <a:moveTo>
                    <a:pt x="4235" y="16"/>
                  </a:moveTo>
                  <a:lnTo>
                    <a:pt x="4123" y="16"/>
                  </a:lnTo>
                  <a:cubicBezTo>
                    <a:pt x="4119" y="16"/>
                    <a:pt x="4115" y="12"/>
                    <a:pt x="4115" y="8"/>
                  </a:cubicBezTo>
                  <a:cubicBezTo>
                    <a:pt x="4115" y="4"/>
                    <a:pt x="4119" y="0"/>
                    <a:pt x="4123" y="0"/>
                  </a:cubicBezTo>
                  <a:lnTo>
                    <a:pt x="4235" y="0"/>
                  </a:lnTo>
                  <a:cubicBezTo>
                    <a:pt x="4239" y="0"/>
                    <a:pt x="4243" y="4"/>
                    <a:pt x="4243" y="8"/>
                  </a:cubicBezTo>
                  <a:cubicBezTo>
                    <a:pt x="4243" y="12"/>
                    <a:pt x="4239" y="16"/>
                    <a:pt x="4235" y="16"/>
                  </a:cubicBezTo>
                  <a:close/>
                  <a:moveTo>
                    <a:pt x="4043" y="16"/>
                  </a:moveTo>
                  <a:lnTo>
                    <a:pt x="3931" y="16"/>
                  </a:lnTo>
                  <a:cubicBezTo>
                    <a:pt x="3927" y="16"/>
                    <a:pt x="3923" y="12"/>
                    <a:pt x="3923" y="8"/>
                  </a:cubicBezTo>
                  <a:cubicBezTo>
                    <a:pt x="3923" y="4"/>
                    <a:pt x="3927" y="0"/>
                    <a:pt x="3931" y="0"/>
                  </a:cubicBezTo>
                  <a:lnTo>
                    <a:pt x="4043" y="0"/>
                  </a:lnTo>
                  <a:cubicBezTo>
                    <a:pt x="4047" y="0"/>
                    <a:pt x="4051" y="4"/>
                    <a:pt x="4051" y="8"/>
                  </a:cubicBezTo>
                  <a:cubicBezTo>
                    <a:pt x="4051" y="12"/>
                    <a:pt x="4047" y="16"/>
                    <a:pt x="4043" y="16"/>
                  </a:cubicBezTo>
                  <a:close/>
                  <a:moveTo>
                    <a:pt x="3851" y="16"/>
                  </a:moveTo>
                  <a:lnTo>
                    <a:pt x="3739" y="16"/>
                  </a:lnTo>
                  <a:cubicBezTo>
                    <a:pt x="3735" y="16"/>
                    <a:pt x="3731" y="12"/>
                    <a:pt x="3731" y="8"/>
                  </a:cubicBezTo>
                  <a:cubicBezTo>
                    <a:pt x="3731" y="4"/>
                    <a:pt x="3735" y="0"/>
                    <a:pt x="3739" y="0"/>
                  </a:cubicBezTo>
                  <a:lnTo>
                    <a:pt x="3851" y="0"/>
                  </a:lnTo>
                  <a:cubicBezTo>
                    <a:pt x="3855" y="0"/>
                    <a:pt x="3859" y="4"/>
                    <a:pt x="3859" y="8"/>
                  </a:cubicBezTo>
                  <a:cubicBezTo>
                    <a:pt x="3859" y="12"/>
                    <a:pt x="3855" y="16"/>
                    <a:pt x="3851" y="16"/>
                  </a:cubicBezTo>
                  <a:close/>
                  <a:moveTo>
                    <a:pt x="3659" y="16"/>
                  </a:moveTo>
                  <a:lnTo>
                    <a:pt x="3547" y="16"/>
                  </a:lnTo>
                  <a:cubicBezTo>
                    <a:pt x="3543" y="16"/>
                    <a:pt x="3539" y="12"/>
                    <a:pt x="3539" y="8"/>
                  </a:cubicBezTo>
                  <a:cubicBezTo>
                    <a:pt x="3539" y="4"/>
                    <a:pt x="3543" y="0"/>
                    <a:pt x="3547" y="0"/>
                  </a:cubicBezTo>
                  <a:lnTo>
                    <a:pt x="3659" y="0"/>
                  </a:lnTo>
                  <a:cubicBezTo>
                    <a:pt x="3663" y="0"/>
                    <a:pt x="3667" y="4"/>
                    <a:pt x="3667" y="8"/>
                  </a:cubicBezTo>
                  <a:cubicBezTo>
                    <a:pt x="3667" y="12"/>
                    <a:pt x="3663" y="16"/>
                    <a:pt x="3659" y="16"/>
                  </a:cubicBezTo>
                  <a:close/>
                  <a:moveTo>
                    <a:pt x="3467" y="16"/>
                  </a:moveTo>
                  <a:lnTo>
                    <a:pt x="3355" y="16"/>
                  </a:lnTo>
                  <a:cubicBezTo>
                    <a:pt x="3351" y="16"/>
                    <a:pt x="3347" y="12"/>
                    <a:pt x="3347" y="8"/>
                  </a:cubicBezTo>
                  <a:cubicBezTo>
                    <a:pt x="3347" y="4"/>
                    <a:pt x="3351" y="0"/>
                    <a:pt x="3355" y="0"/>
                  </a:cubicBezTo>
                  <a:lnTo>
                    <a:pt x="3467" y="0"/>
                  </a:lnTo>
                  <a:cubicBezTo>
                    <a:pt x="3471" y="0"/>
                    <a:pt x="3475" y="4"/>
                    <a:pt x="3475" y="8"/>
                  </a:cubicBezTo>
                  <a:cubicBezTo>
                    <a:pt x="3475" y="12"/>
                    <a:pt x="3471" y="16"/>
                    <a:pt x="3467" y="16"/>
                  </a:cubicBezTo>
                  <a:close/>
                  <a:moveTo>
                    <a:pt x="3275" y="16"/>
                  </a:moveTo>
                  <a:lnTo>
                    <a:pt x="3163" y="16"/>
                  </a:lnTo>
                  <a:cubicBezTo>
                    <a:pt x="3159" y="16"/>
                    <a:pt x="3155" y="12"/>
                    <a:pt x="3155" y="8"/>
                  </a:cubicBezTo>
                  <a:cubicBezTo>
                    <a:pt x="3155" y="4"/>
                    <a:pt x="3159" y="0"/>
                    <a:pt x="3163" y="0"/>
                  </a:cubicBezTo>
                  <a:lnTo>
                    <a:pt x="3275" y="0"/>
                  </a:lnTo>
                  <a:cubicBezTo>
                    <a:pt x="3279" y="0"/>
                    <a:pt x="3283" y="4"/>
                    <a:pt x="3283" y="8"/>
                  </a:cubicBezTo>
                  <a:cubicBezTo>
                    <a:pt x="3283" y="12"/>
                    <a:pt x="3279" y="16"/>
                    <a:pt x="3275" y="16"/>
                  </a:cubicBezTo>
                  <a:close/>
                  <a:moveTo>
                    <a:pt x="3083" y="16"/>
                  </a:moveTo>
                  <a:lnTo>
                    <a:pt x="2971" y="16"/>
                  </a:lnTo>
                  <a:cubicBezTo>
                    <a:pt x="2967" y="16"/>
                    <a:pt x="2963" y="12"/>
                    <a:pt x="2963" y="8"/>
                  </a:cubicBezTo>
                  <a:cubicBezTo>
                    <a:pt x="2963" y="4"/>
                    <a:pt x="2967" y="0"/>
                    <a:pt x="2971" y="0"/>
                  </a:cubicBezTo>
                  <a:lnTo>
                    <a:pt x="3083" y="0"/>
                  </a:lnTo>
                  <a:cubicBezTo>
                    <a:pt x="3087" y="0"/>
                    <a:pt x="3091" y="4"/>
                    <a:pt x="3091" y="8"/>
                  </a:cubicBezTo>
                  <a:cubicBezTo>
                    <a:pt x="3091" y="12"/>
                    <a:pt x="3087" y="16"/>
                    <a:pt x="3083" y="16"/>
                  </a:cubicBezTo>
                  <a:close/>
                  <a:moveTo>
                    <a:pt x="2891" y="16"/>
                  </a:moveTo>
                  <a:lnTo>
                    <a:pt x="2779" y="16"/>
                  </a:lnTo>
                  <a:cubicBezTo>
                    <a:pt x="2775" y="16"/>
                    <a:pt x="2771" y="12"/>
                    <a:pt x="2771" y="8"/>
                  </a:cubicBezTo>
                  <a:cubicBezTo>
                    <a:pt x="2771" y="4"/>
                    <a:pt x="2775" y="0"/>
                    <a:pt x="2779" y="0"/>
                  </a:cubicBezTo>
                  <a:lnTo>
                    <a:pt x="2891" y="0"/>
                  </a:lnTo>
                  <a:cubicBezTo>
                    <a:pt x="2895" y="0"/>
                    <a:pt x="2899" y="4"/>
                    <a:pt x="2899" y="8"/>
                  </a:cubicBezTo>
                  <a:cubicBezTo>
                    <a:pt x="2899" y="12"/>
                    <a:pt x="2895" y="16"/>
                    <a:pt x="2891" y="16"/>
                  </a:cubicBezTo>
                  <a:close/>
                  <a:moveTo>
                    <a:pt x="2699" y="16"/>
                  </a:moveTo>
                  <a:lnTo>
                    <a:pt x="2587" y="16"/>
                  </a:lnTo>
                  <a:cubicBezTo>
                    <a:pt x="2583" y="16"/>
                    <a:pt x="2579" y="12"/>
                    <a:pt x="2579" y="8"/>
                  </a:cubicBezTo>
                  <a:cubicBezTo>
                    <a:pt x="2579" y="4"/>
                    <a:pt x="2583" y="0"/>
                    <a:pt x="2587" y="0"/>
                  </a:cubicBezTo>
                  <a:lnTo>
                    <a:pt x="2699" y="0"/>
                  </a:lnTo>
                  <a:cubicBezTo>
                    <a:pt x="2703" y="0"/>
                    <a:pt x="2707" y="4"/>
                    <a:pt x="2707" y="8"/>
                  </a:cubicBezTo>
                  <a:cubicBezTo>
                    <a:pt x="2707" y="12"/>
                    <a:pt x="2703" y="16"/>
                    <a:pt x="2699" y="16"/>
                  </a:cubicBezTo>
                  <a:close/>
                  <a:moveTo>
                    <a:pt x="2507" y="16"/>
                  </a:moveTo>
                  <a:lnTo>
                    <a:pt x="2395" y="16"/>
                  </a:lnTo>
                  <a:cubicBezTo>
                    <a:pt x="2391" y="16"/>
                    <a:pt x="2387" y="12"/>
                    <a:pt x="2387" y="8"/>
                  </a:cubicBezTo>
                  <a:cubicBezTo>
                    <a:pt x="2387" y="4"/>
                    <a:pt x="2391" y="0"/>
                    <a:pt x="2395" y="0"/>
                  </a:cubicBezTo>
                  <a:lnTo>
                    <a:pt x="2507" y="0"/>
                  </a:lnTo>
                  <a:cubicBezTo>
                    <a:pt x="2511" y="0"/>
                    <a:pt x="2515" y="4"/>
                    <a:pt x="2515" y="8"/>
                  </a:cubicBezTo>
                  <a:cubicBezTo>
                    <a:pt x="2515" y="12"/>
                    <a:pt x="2511" y="16"/>
                    <a:pt x="2507" y="16"/>
                  </a:cubicBezTo>
                  <a:close/>
                  <a:moveTo>
                    <a:pt x="2315" y="16"/>
                  </a:moveTo>
                  <a:lnTo>
                    <a:pt x="2203" y="16"/>
                  </a:lnTo>
                  <a:cubicBezTo>
                    <a:pt x="2199" y="16"/>
                    <a:pt x="2195" y="12"/>
                    <a:pt x="2195" y="8"/>
                  </a:cubicBezTo>
                  <a:cubicBezTo>
                    <a:pt x="2195" y="4"/>
                    <a:pt x="2199" y="0"/>
                    <a:pt x="2203" y="0"/>
                  </a:cubicBezTo>
                  <a:lnTo>
                    <a:pt x="2315" y="0"/>
                  </a:lnTo>
                  <a:cubicBezTo>
                    <a:pt x="2319" y="0"/>
                    <a:pt x="2323" y="4"/>
                    <a:pt x="2323" y="8"/>
                  </a:cubicBezTo>
                  <a:cubicBezTo>
                    <a:pt x="2323" y="12"/>
                    <a:pt x="2319" y="16"/>
                    <a:pt x="2315" y="16"/>
                  </a:cubicBezTo>
                  <a:close/>
                  <a:moveTo>
                    <a:pt x="2123" y="16"/>
                  </a:moveTo>
                  <a:lnTo>
                    <a:pt x="2011" y="16"/>
                  </a:lnTo>
                  <a:cubicBezTo>
                    <a:pt x="2007" y="16"/>
                    <a:pt x="2003" y="12"/>
                    <a:pt x="2003" y="8"/>
                  </a:cubicBezTo>
                  <a:cubicBezTo>
                    <a:pt x="2003" y="4"/>
                    <a:pt x="2007" y="0"/>
                    <a:pt x="2011" y="0"/>
                  </a:cubicBezTo>
                  <a:lnTo>
                    <a:pt x="2123" y="0"/>
                  </a:lnTo>
                  <a:cubicBezTo>
                    <a:pt x="2127" y="0"/>
                    <a:pt x="2131" y="4"/>
                    <a:pt x="2131" y="8"/>
                  </a:cubicBezTo>
                  <a:cubicBezTo>
                    <a:pt x="2131" y="12"/>
                    <a:pt x="2127" y="16"/>
                    <a:pt x="2123" y="16"/>
                  </a:cubicBezTo>
                  <a:close/>
                  <a:moveTo>
                    <a:pt x="1931" y="16"/>
                  </a:moveTo>
                  <a:lnTo>
                    <a:pt x="1819" y="16"/>
                  </a:lnTo>
                  <a:cubicBezTo>
                    <a:pt x="1815" y="16"/>
                    <a:pt x="1811" y="12"/>
                    <a:pt x="1811" y="8"/>
                  </a:cubicBezTo>
                  <a:cubicBezTo>
                    <a:pt x="1811" y="4"/>
                    <a:pt x="1815" y="0"/>
                    <a:pt x="1819" y="0"/>
                  </a:cubicBezTo>
                  <a:lnTo>
                    <a:pt x="1931" y="0"/>
                  </a:lnTo>
                  <a:cubicBezTo>
                    <a:pt x="1935" y="0"/>
                    <a:pt x="1939" y="4"/>
                    <a:pt x="1939" y="8"/>
                  </a:cubicBezTo>
                  <a:cubicBezTo>
                    <a:pt x="1939" y="12"/>
                    <a:pt x="1935" y="16"/>
                    <a:pt x="1931" y="16"/>
                  </a:cubicBezTo>
                  <a:close/>
                  <a:moveTo>
                    <a:pt x="1739" y="16"/>
                  </a:moveTo>
                  <a:lnTo>
                    <a:pt x="1627" y="16"/>
                  </a:lnTo>
                  <a:cubicBezTo>
                    <a:pt x="1623" y="16"/>
                    <a:pt x="1619" y="12"/>
                    <a:pt x="1619" y="8"/>
                  </a:cubicBezTo>
                  <a:cubicBezTo>
                    <a:pt x="1619" y="4"/>
                    <a:pt x="1623" y="0"/>
                    <a:pt x="1627" y="0"/>
                  </a:cubicBezTo>
                  <a:lnTo>
                    <a:pt x="1739" y="0"/>
                  </a:lnTo>
                  <a:cubicBezTo>
                    <a:pt x="1743" y="0"/>
                    <a:pt x="1747" y="4"/>
                    <a:pt x="1747" y="8"/>
                  </a:cubicBezTo>
                  <a:cubicBezTo>
                    <a:pt x="1747" y="12"/>
                    <a:pt x="1743" y="16"/>
                    <a:pt x="1739" y="16"/>
                  </a:cubicBezTo>
                  <a:close/>
                  <a:moveTo>
                    <a:pt x="1547" y="16"/>
                  </a:moveTo>
                  <a:lnTo>
                    <a:pt x="1435" y="16"/>
                  </a:lnTo>
                  <a:cubicBezTo>
                    <a:pt x="1431" y="16"/>
                    <a:pt x="1427" y="12"/>
                    <a:pt x="1427" y="8"/>
                  </a:cubicBezTo>
                  <a:cubicBezTo>
                    <a:pt x="1427" y="4"/>
                    <a:pt x="1431" y="0"/>
                    <a:pt x="1435" y="0"/>
                  </a:cubicBezTo>
                  <a:lnTo>
                    <a:pt x="1547" y="0"/>
                  </a:lnTo>
                  <a:cubicBezTo>
                    <a:pt x="1551" y="0"/>
                    <a:pt x="1555" y="4"/>
                    <a:pt x="1555" y="8"/>
                  </a:cubicBezTo>
                  <a:cubicBezTo>
                    <a:pt x="1555" y="12"/>
                    <a:pt x="1551" y="16"/>
                    <a:pt x="1547" y="16"/>
                  </a:cubicBezTo>
                  <a:close/>
                  <a:moveTo>
                    <a:pt x="1355" y="16"/>
                  </a:moveTo>
                  <a:lnTo>
                    <a:pt x="1243" y="16"/>
                  </a:lnTo>
                  <a:cubicBezTo>
                    <a:pt x="1239" y="16"/>
                    <a:pt x="1235" y="12"/>
                    <a:pt x="1235" y="8"/>
                  </a:cubicBezTo>
                  <a:cubicBezTo>
                    <a:pt x="1235" y="4"/>
                    <a:pt x="1239" y="0"/>
                    <a:pt x="1243" y="0"/>
                  </a:cubicBezTo>
                  <a:lnTo>
                    <a:pt x="1355" y="0"/>
                  </a:lnTo>
                  <a:cubicBezTo>
                    <a:pt x="1359" y="0"/>
                    <a:pt x="1363" y="4"/>
                    <a:pt x="1363" y="8"/>
                  </a:cubicBezTo>
                  <a:cubicBezTo>
                    <a:pt x="1363" y="12"/>
                    <a:pt x="1359" y="16"/>
                    <a:pt x="1355" y="16"/>
                  </a:cubicBezTo>
                  <a:close/>
                  <a:moveTo>
                    <a:pt x="1163" y="16"/>
                  </a:moveTo>
                  <a:lnTo>
                    <a:pt x="1051" y="16"/>
                  </a:lnTo>
                  <a:cubicBezTo>
                    <a:pt x="1047" y="16"/>
                    <a:pt x="1043" y="12"/>
                    <a:pt x="1043" y="8"/>
                  </a:cubicBezTo>
                  <a:cubicBezTo>
                    <a:pt x="1043" y="4"/>
                    <a:pt x="1047" y="0"/>
                    <a:pt x="1051" y="0"/>
                  </a:cubicBezTo>
                  <a:lnTo>
                    <a:pt x="1163" y="0"/>
                  </a:lnTo>
                  <a:cubicBezTo>
                    <a:pt x="1167" y="0"/>
                    <a:pt x="1171" y="4"/>
                    <a:pt x="1171" y="8"/>
                  </a:cubicBezTo>
                  <a:cubicBezTo>
                    <a:pt x="1171" y="12"/>
                    <a:pt x="1167" y="16"/>
                    <a:pt x="1163" y="16"/>
                  </a:cubicBezTo>
                  <a:close/>
                  <a:moveTo>
                    <a:pt x="971" y="16"/>
                  </a:moveTo>
                  <a:lnTo>
                    <a:pt x="859" y="16"/>
                  </a:lnTo>
                  <a:cubicBezTo>
                    <a:pt x="855" y="16"/>
                    <a:pt x="851" y="12"/>
                    <a:pt x="851" y="8"/>
                  </a:cubicBezTo>
                  <a:cubicBezTo>
                    <a:pt x="851" y="4"/>
                    <a:pt x="855" y="0"/>
                    <a:pt x="859" y="0"/>
                  </a:cubicBezTo>
                  <a:lnTo>
                    <a:pt x="971" y="0"/>
                  </a:lnTo>
                  <a:cubicBezTo>
                    <a:pt x="975" y="0"/>
                    <a:pt x="979" y="4"/>
                    <a:pt x="979" y="8"/>
                  </a:cubicBezTo>
                  <a:cubicBezTo>
                    <a:pt x="979" y="12"/>
                    <a:pt x="975" y="16"/>
                    <a:pt x="971" y="16"/>
                  </a:cubicBezTo>
                  <a:close/>
                  <a:moveTo>
                    <a:pt x="779" y="16"/>
                  </a:moveTo>
                  <a:lnTo>
                    <a:pt x="667" y="16"/>
                  </a:lnTo>
                  <a:cubicBezTo>
                    <a:pt x="663" y="16"/>
                    <a:pt x="659" y="12"/>
                    <a:pt x="659" y="8"/>
                  </a:cubicBezTo>
                  <a:cubicBezTo>
                    <a:pt x="659" y="4"/>
                    <a:pt x="663" y="0"/>
                    <a:pt x="667" y="0"/>
                  </a:cubicBezTo>
                  <a:lnTo>
                    <a:pt x="779" y="0"/>
                  </a:lnTo>
                  <a:cubicBezTo>
                    <a:pt x="783" y="0"/>
                    <a:pt x="787" y="4"/>
                    <a:pt x="787" y="8"/>
                  </a:cubicBezTo>
                  <a:cubicBezTo>
                    <a:pt x="787" y="12"/>
                    <a:pt x="783" y="16"/>
                    <a:pt x="779" y="16"/>
                  </a:cubicBezTo>
                  <a:close/>
                  <a:moveTo>
                    <a:pt x="587" y="16"/>
                  </a:moveTo>
                  <a:lnTo>
                    <a:pt x="475" y="16"/>
                  </a:lnTo>
                  <a:cubicBezTo>
                    <a:pt x="471" y="16"/>
                    <a:pt x="467" y="12"/>
                    <a:pt x="467" y="8"/>
                  </a:cubicBezTo>
                  <a:cubicBezTo>
                    <a:pt x="467" y="4"/>
                    <a:pt x="471" y="0"/>
                    <a:pt x="475" y="0"/>
                  </a:cubicBezTo>
                  <a:lnTo>
                    <a:pt x="587" y="0"/>
                  </a:lnTo>
                  <a:cubicBezTo>
                    <a:pt x="591" y="0"/>
                    <a:pt x="595" y="4"/>
                    <a:pt x="595" y="8"/>
                  </a:cubicBezTo>
                  <a:cubicBezTo>
                    <a:pt x="595" y="12"/>
                    <a:pt x="591" y="16"/>
                    <a:pt x="587" y="16"/>
                  </a:cubicBezTo>
                  <a:close/>
                  <a:moveTo>
                    <a:pt x="395" y="16"/>
                  </a:moveTo>
                  <a:lnTo>
                    <a:pt x="283" y="16"/>
                  </a:lnTo>
                  <a:cubicBezTo>
                    <a:pt x="279" y="16"/>
                    <a:pt x="275" y="12"/>
                    <a:pt x="275" y="8"/>
                  </a:cubicBezTo>
                  <a:cubicBezTo>
                    <a:pt x="275" y="4"/>
                    <a:pt x="279" y="0"/>
                    <a:pt x="283" y="0"/>
                  </a:cubicBezTo>
                  <a:lnTo>
                    <a:pt x="395" y="0"/>
                  </a:lnTo>
                  <a:cubicBezTo>
                    <a:pt x="399" y="0"/>
                    <a:pt x="403" y="4"/>
                    <a:pt x="403" y="8"/>
                  </a:cubicBezTo>
                  <a:cubicBezTo>
                    <a:pt x="403" y="12"/>
                    <a:pt x="399" y="16"/>
                    <a:pt x="395" y="16"/>
                  </a:cubicBezTo>
                  <a:close/>
                  <a:moveTo>
                    <a:pt x="203" y="16"/>
                  </a:moveTo>
                  <a:lnTo>
                    <a:pt x="91" y="16"/>
                  </a:lnTo>
                  <a:cubicBezTo>
                    <a:pt x="87" y="16"/>
                    <a:pt x="83" y="12"/>
                    <a:pt x="83" y="8"/>
                  </a:cubicBezTo>
                  <a:cubicBezTo>
                    <a:pt x="83" y="4"/>
                    <a:pt x="87" y="0"/>
                    <a:pt x="91" y="0"/>
                  </a:cubicBezTo>
                  <a:lnTo>
                    <a:pt x="203" y="0"/>
                  </a:lnTo>
                  <a:cubicBezTo>
                    <a:pt x="207" y="0"/>
                    <a:pt x="211" y="4"/>
                    <a:pt x="211" y="8"/>
                  </a:cubicBezTo>
                  <a:cubicBezTo>
                    <a:pt x="211" y="12"/>
                    <a:pt x="207" y="16"/>
                    <a:pt x="203" y="16"/>
                  </a:cubicBezTo>
                  <a:close/>
                  <a:moveTo>
                    <a:pt x="11" y="16"/>
                  </a:moveTo>
                  <a:lnTo>
                    <a:pt x="8" y="16"/>
                  </a:lnTo>
                  <a:cubicBezTo>
                    <a:pt x="4" y="16"/>
                    <a:pt x="0" y="12"/>
                    <a:pt x="0" y="8"/>
                  </a:cubicBezTo>
                  <a:cubicBezTo>
                    <a:pt x="0" y="4"/>
                    <a:pt x="4" y="0"/>
                    <a:pt x="8" y="0"/>
                  </a:cubicBezTo>
                  <a:lnTo>
                    <a:pt x="11" y="0"/>
                  </a:lnTo>
                  <a:cubicBezTo>
                    <a:pt x="15" y="0"/>
                    <a:pt x="19" y="4"/>
                    <a:pt x="19" y="8"/>
                  </a:cubicBezTo>
                  <a:cubicBezTo>
                    <a:pt x="19" y="12"/>
                    <a:pt x="15" y="16"/>
                    <a:pt x="11" y="16"/>
                  </a:cubicBezTo>
                  <a:close/>
                </a:path>
              </a:pathLst>
            </a:custGeom>
            <a:solidFill>
              <a:srgbClr val="000000"/>
            </a:solidFill>
            <a:ln w="19050" cap="flat">
              <a:solidFill>
                <a:srgbClr val="000000"/>
              </a:solidFill>
              <a:prstDash val="solid"/>
              <a:bevel/>
              <a:headEnd/>
              <a:tailEnd/>
            </a:ln>
          </p:spPr>
          <p:txBody>
            <a:bodyPr/>
            <a:lstStyle/>
            <a:p>
              <a:endParaRPr lang="zh-CN" altLang="en-US"/>
            </a:p>
          </p:txBody>
        </p:sp>
        <p:sp>
          <p:nvSpPr>
            <p:cNvPr id="282732" name="Line 108"/>
            <p:cNvSpPr>
              <a:spLocks noChangeShapeType="1"/>
            </p:cNvSpPr>
            <p:nvPr/>
          </p:nvSpPr>
          <p:spPr bwMode="auto">
            <a:xfrm flipH="1">
              <a:off x="238" y="1900"/>
              <a:ext cx="222" cy="1"/>
            </a:xfrm>
            <a:prstGeom prst="line">
              <a:avLst/>
            </a:prstGeom>
            <a:noFill/>
            <a:ln w="6350" cap="rnd">
              <a:solidFill>
                <a:srgbClr val="000000"/>
              </a:solidFill>
              <a:round/>
              <a:headEnd/>
              <a:tailEnd/>
            </a:ln>
          </p:spPr>
          <p:txBody>
            <a:bodyPr/>
            <a:lstStyle/>
            <a:p>
              <a:endParaRPr lang="zh-CN" altLang="en-US"/>
            </a:p>
          </p:txBody>
        </p:sp>
        <p:sp>
          <p:nvSpPr>
            <p:cNvPr id="282733" name="Line 109"/>
            <p:cNvSpPr>
              <a:spLocks noChangeShapeType="1"/>
            </p:cNvSpPr>
            <p:nvPr/>
          </p:nvSpPr>
          <p:spPr bwMode="auto">
            <a:xfrm flipH="1">
              <a:off x="238" y="2122"/>
              <a:ext cx="222" cy="1"/>
            </a:xfrm>
            <a:prstGeom prst="line">
              <a:avLst/>
            </a:prstGeom>
            <a:noFill/>
            <a:ln w="6350" cap="rnd">
              <a:solidFill>
                <a:srgbClr val="000000"/>
              </a:solidFill>
              <a:round/>
              <a:headEnd/>
              <a:tailEnd/>
            </a:ln>
          </p:spPr>
          <p:txBody>
            <a:bodyPr/>
            <a:lstStyle/>
            <a:p>
              <a:endParaRPr lang="zh-CN" altLang="en-US"/>
            </a:p>
          </p:txBody>
        </p:sp>
        <p:sp>
          <p:nvSpPr>
            <p:cNvPr id="282734" name="Line 110"/>
            <p:cNvSpPr>
              <a:spLocks noChangeShapeType="1"/>
            </p:cNvSpPr>
            <p:nvPr/>
          </p:nvSpPr>
          <p:spPr bwMode="auto">
            <a:xfrm flipH="1">
              <a:off x="238" y="2372"/>
              <a:ext cx="267" cy="1"/>
            </a:xfrm>
            <a:prstGeom prst="line">
              <a:avLst/>
            </a:prstGeom>
            <a:noFill/>
            <a:ln w="6350" cap="rnd">
              <a:solidFill>
                <a:srgbClr val="000000"/>
              </a:solidFill>
              <a:round/>
              <a:headEnd/>
              <a:tailEnd/>
            </a:ln>
          </p:spPr>
          <p:txBody>
            <a:bodyPr/>
            <a:lstStyle/>
            <a:p>
              <a:endParaRPr lang="zh-CN" altLang="en-US"/>
            </a:p>
          </p:txBody>
        </p:sp>
        <p:sp>
          <p:nvSpPr>
            <p:cNvPr id="282735" name="Rectangle 111"/>
            <p:cNvSpPr>
              <a:spLocks noChangeArrowheads="1"/>
            </p:cNvSpPr>
            <p:nvPr/>
          </p:nvSpPr>
          <p:spPr bwMode="auto">
            <a:xfrm>
              <a:off x="227" y="1785"/>
              <a:ext cx="369" cy="125"/>
            </a:xfrm>
            <a:prstGeom prst="rect">
              <a:avLst/>
            </a:prstGeom>
            <a:noFill/>
            <a:ln w="9525">
              <a:noFill/>
              <a:miter lim="800000"/>
              <a:headEnd/>
              <a:tailEnd/>
            </a:ln>
          </p:spPr>
          <p:txBody>
            <a:bodyPr wrap="none" lIns="0" tIns="0" rIns="0" bIns="0">
              <a:spAutoFit/>
            </a:bodyPr>
            <a:lstStyle/>
            <a:p>
              <a:r>
                <a:rPr lang="en-US" altLang="zh-CN" sz="1300" b="1">
                  <a:solidFill>
                    <a:srgbClr val="000000"/>
                  </a:solidFill>
                </a:rPr>
                <a:t>MEMW</a:t>
              </a:r>
              <a:endParaRPr lang="en-US" altLang="zh-CN" b="1"/>
            </a:p>
          </p:txBody>
        </p:sp>
        <p:sp>
          <p:nvSpPr>
            <p:cNvPr id="282736" name="Rectangle 112"/>
            <p:cNvSpPr>
              <a:spLocks noChangeArrowheads="1"/>
            </p:cNvSpPr>
            <p:nvPr/>
          </p:nvSpPr>
          <p:spPr bwMode="auto">
            <a:xfrm>
              <a:off x="227" y="1985"/>
              <a:ext cx="208" cy="125"/>
            </a:xfrm>
            <a:prstGeom prst="rect">
              <a:avLst/>
            </a:prstGeom>
            <a:noFill/>
            <a:ln w="9525">
              <a:noFill/>
              <a:miter lim="800000"/>
              <a:headEnd/>
              <a:tailEnd/>
            </a:ln>
          </p:spPr>
          <p:txBody>
            <a:bodyPr wrap="none" lIns="0" tIns="0" rIns="0" bIns="0">
              <a:spAutoFit/>
            </a:bodyPr>
            <a:lstStyle/>
            <a:p>
              <a:r>
                <a:rPr lang="zh-CN" altLang="en-US" sz="1300" b="1">
                  <a:solidFill>
                    <a:srgbClr val="000000"/>
                  </a:solidFill>
                  <a:latin typeface="宋体" pitchFamily="2" charset="-122"/>
                </a:rPr>
                <a:t>行选</a:t>
              </a:r>
              <a:endParaRPr lang="zh-CN" altLang="en-US" b="1"/>
            </a:p>
          </p:txBody>
        </p:sp>
        <p:sp>
          <p:nvSpPr>
            <p:cNvPr id="282737" name="Rectangle 113"/>
            <p:cNvSpPr>
              <a:spLocks noChangeArrowheads="1"/>
            </p:cNvSpPr>
            <p:nvPr/>
          </p:nvSpPr>
          <p:spPr bwMode="auto">
            <a:xfrm>
              <a:off x="227" y="2235"/>
              <a:ext cx="208" cy="125"/>
            </a:xfrm>
            <a:prstGeom prst="rect">
              <a:avLst/>
            </a:prstGeom>
            <a:noFill/>
            <a:ln w="9525">
              <a:noFill/>
              <a:miter lim="800000"/>
              <a:headEnd/>
              <a:tailEnd/>
            </a:ln>
          </p:spPr>
          <p:txBody>
            <a:bodyPr wrap="none" lIns="0" tIns="0" rIns="0" bIns="0">
              <a:spAutoFit/>
            </a:bodyPr>
            <a:lstStyle/>
            <a:p>
              <a:r>
                <a:rPr lang="zh-CN" altLang="en-US" sz="1300" b="1">
                  <a:solidFill>
                    <a:srgbClr val="000000"/>
                  </a:solidFill>
                  <a:latin typeface="宋体" pitchFamily="2" charset="-122"/>
                </a:rPr>
                <a:t>列选</a:t>
              </a:r>
              <a:endParaRPr lang="zh-CN" altLang="en-US" b="1"/>
            </a:p>
          </p:txBody>
        </p:sp>
        <p:sp>
          <p:nvSpPr>
            <p:cNvPr id="282738" name="Line 114"/>
            <p:cNvSpPr>
              <a:spLocks noChangeShapeType="1"/>
            </p:cNvSpPr>
            <p:nvPr/>
          </p:nvSpPr>
          <p:spPr bwMode="auto">
            <a:xfrm>
              <a:off x="1214" y="2560"/>
              <a:ext cx="1" cy="489"/>
            </a:xfrm>
            <a:prstGeom prst="line">
              <a:avLst/>
            </a:prstGeom>
            <a:noFill/>
            <a:ln w="6350" cap="rnd">
              <a:solidFill>
                <a:srgbClr val="000000"/>
              </a:solidFill>
              <a:round/>
              <a:headEnd/>
              <a:tailEnd/>
            </a:ln>
          </p:spPr>
          <p:txBody>
            <a:bodyPr/>
            <a:lstStyle/>
            <a:p>
              <a:endParaRPr lang="zh-CN" altLang="en-US"/>
            </a:p>
          </p:txBody>
        </p:sp>
        <p:sp>
          <p:nvSpPr>
            <p:cNvPr id="282739" name="Freeform 115"/>
            <p:cNvSpPr>
              <a:spLocks/>
            </p:cNvSpPr>
            <p:nvPr/>
          </p:nvSpPr>
          <p:spPr bwMode="auto">
            <a:xfrm>
              <a:off x="1171" y="2491"/>
              <a:ext cx="86" cy="91"/>
            </a:xfrm>
            <a:custGeom>
              <a:avLst/>
              <a:gdLst/>
              <a:ahLst/>
              <a:cxnLst>
                <a:cxn ang="0">
                  <a:pos x="59" y="0"/>
                </a:cxn>
                <a:cxn ang="0">
                  <a:pos x="118" y="117"/>
                </a:cxn>
                <a:cxn ang="0">
                  <a:pos x="0" y="117"/>
                </a:cxn>
                <a:cxn ang="0">
                  <a:pos x="59" y="0"/>
                </a:cxn>
              </a:cxnLst>
              <a:rect l="0" t="0" r="r" b="b"/>
              <a:pathLst>
                <a:path w="118" h="117">
                  <a:moveTo>
                    <a:pt x="59" y="0"/>
                  </a:moveTo>
                  <a:lnTo>
                    <a:pt x="118" y="117"/>
                  </a:lnTo>
                  <a:cubicBezTo>
                    <a:pt x="81" y="99"/>
                    <a:pt x="37" y="99"/>
                    <a:pt x="0" y="117"/>
                  </a:cubicBezTo>
                  <a:lnTo>
                    <a:pt x="59"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282740" name="Freeform 116"/>
            <p:cNvSpPr>
              <a:spLocks/>
            </p:cNvSpPr>
            <p:nvPr/>
          </p:nvSpPr>
          <p:spPr bwMode="auto">
            <a:xfrm>
              <a:off x="1171" y="3027"/>
              <a:ext cx="86" cy="92"/>
            </a:xfrm>
            <a:custGeom>
              <a:avLst/>
              <a:gdLst/>
              <a:ahLst/>
              <a:cxnLst>
                <a:cxn ang="0">
                  <a:pos x="59" y="118"/>
                </a:cxn>
                <a:cxn ang="0">
                  <a:pos x="0" y="0"/>
                </a:cxn>
                <a:cxn ang="0">
                  <a:pos x="118" y="0"/>
                </a:cxn>
                <a:cxn ang="0">
                  <a:pos x="59" y="118"/>
                </a:cxn>
              </a:cxnLst>
              <a:rect l="0" t="0" r="r" b="b"/>
              <a:pathLst>
                <a:path w="118" h="118">
                  <a:moveTo>
                    <a:pt x="59" y="118"/>
                  </a:moveTo>
                  <a:lnTo>
                    <a:pt x="0" y="0"/>
                  </a:lnTo>
                  <a:cubicBezTo>
                    <a:pt x="37" y="19"/>
                    <a:pt x="81" y="19"/>
                    <a:pt x="118" y="0"/>
                  </a:cubicBezTo>
                  <a:lnTo>
                    <a:pt x="59" y="118"/>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282741" name="Line 117"/>
            <p:cNvSpPr>
              <a:spLocks noChangeShapeType="1"/>
            </p:cNvSpPr>
            <p:nvPr/>
          </p:nvSpPr>
          <p:spPr bwMode="auto">
            <a:xfrm>
              <a:off x="2545" y="2560"/>
              <a:ext cx="1" cy="489"/>
            </a:xfrm>
            <a:prstGeom prst="line">
              <a:avLst/>
            </a:prstGeom>
            <a:noFill/>
            <a:ln w="6350" cap="rnd">
              <a:solidFill>
                <a:srgbClr val="000000"/>
              </a:solidFill>
              <a:round/>
              <a:headEnd/>
              <a:tailEnd/>
            </a:ln>
          </p:spPr>
          <p:txBody>
            <a:bodyPr/>
            <a:lstStyle/>
            <a:p>
              <a:endParaRPr lang="zh-CN" altLang="en-US"/>
            </a:p>
          </p:txBody>
        </p:sp>
        <p:sp>
          <p:nvSpPr>
            <p:cNvPr id="282742" name="Freeform 118"/>
            <p:cNvSpPr>
              <a:spLocks/>
            </p:cNvSpPr>
            <p:nvPr/>
          </p:nvSpPr>
          <p:spPr bwMode="auto">
            <a:xfrm>
              <a:off x="2501" y="2491"/>
              <a:ext cx="87" cy="91"/>
            </a:xfrm>
            <a:custGeom>
              <a:avLst/>
              <a:gdLst/>
              <a:ahLst/>
              <a:cxnLst>
                <a:cxn ang="0">
                  <a:pos x="59" y="0"/>
                </a:cxn>
                <a:cxn ang="0">
                  <a:pos x="118" y="117"/>
                </a:cxn>
                <a:cxn ang="0">
                  <a:pos x="0" y="117"/>
                </a:cxn>
                <a:cxn ang="0">
                  <a:pos x="0" y="117"/>
                </a:cxn>
                <a:cxn ang="0">
                  <a:pos x="59" y="0"/>
                </a:cxn>
              </a:cxnLst>
              <a:rect l="0" t="0" r="r" b="b"/>
              <a:pathLst>
                <a:path w="118" h="117">
                  <a:moveTo>
                    <a:pt x="59" y="0"/>
                  </a:moveTo>
                  <a:lnTo>
                    <a:pt x="118" y="117"/>
                  </a:lnTo>
                  <a:cubicBezTo>
                    <a:pt x="81" y="99"/>
                    <a:pt x="37" y="99"/>
                    <a:pt x="0" y="117"/>
                  </a:cubicBezTo>
                  <a:lnTo>
                    <a:pt x="0" y="117"/>
                  </a:lnTo>
                  <a:lnTo>
                    <a:pt x="59"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282743" name="Freeform 119"/>
            <p:cNvSpPr>
              <a:spLocks/>
            </p:cNvSpPr>
            <p:nvPr/>
          </p:nvSpPr>
          <p:spPr bwMode="auto">
            <a:xfrm>
              <a:off x="2501" y="3027"/>
              <a:ext cx="87" cy="92"/>
            </a:xfrm>
            <a:custGeom>
              <a:avLst/>
              <a:gdLst/>
              <a:ahLst/>
              <a:cxnLst>
                <a:cxn ang="0">
                  <a:pos x="59" y="118"/>
                </a:cxn>
                <a:cxn ang="0">
                  <a:pos x="0" y="0"/>
                </a:cxn>
                <a:cxn ang="0">
                  <a:pos x="118" y="0"/>
                </a:cxn>
                <a:cxn ang="0">
                  <a:pos x="59" y="118"/>
                </a:cxn>
              </a:cxnLst>
              <a:rect l="0" t="0" r="r" b="b"/>
              <a:pathLst>
                <a:path w="118" h="118">
                  <a:moveTo>
                    <a:pt x="59" y="118"/>
                  </a:moveTo>
                  <a:lnTo>
                    <a:pt x="0" y="0"/>
                  </a:lnTo>
                  <a:cubicBezTo>
                    <a:pt x="37" y="19"/>
                    <a:pt x="81" y="19"/>
                    <a:pt x="118" y="0"/>
                  </a:cubicBezTo>
                  <a:lnTo>
                    <a:pt x="59" y="118"/>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282744" name="Line 120"/>
            <p:cNvSpPr>
              <a:spLocks noChangeShapeType="1"/>
            </p:cNvSpPr>
            <p:nvPr/>
          </p:nvSpPr>
          <p:spPr bwMode="auto">
            <a:xfrm>
              <a:off x="238" y="1782"/>
              <a:ext cx="289" cy="1"/>
            </a:xfrm>
            <a:prstGeom prst="line">
              <a:avLst/>
            </a:prstGeom>
            <a:noFill/>
            <a:ln w="6350" cap="rnd">
              <a:solidFill>
                <a:srgbClr val="000000"/>
              </a:solidFill>
              <a:round/>
              <a:headEnd/>
              <a:tailEnd/>
            </a:ln>
          </p:spPr>
          <p:txBody>
            <a:bodyPr/>
            <a:lstStyle/>
            <a:p>
              <a:endParaRPr lang="zh-CN" altLang="en-US"/>
            </a:p>
          </p:txBody>
        </p:sp>
        <p:sp>
          <p:nvSpPr>
            <p:cNvPr id="282745" name="Freeform 121"/>
            <p:cNvSpPr>
              <a:spLocks noEditPoints="1"/>
            </p:cNvSpPr>
            <p:nvPr/>
          </p:nvSpPr>
          <p:spPr bwMode="auto">
            <a:xfrm>
              <a:off x="3515" y="2862"/>
              <a:ext cx="305" cy="12"/>
            </a:xfrm>
            <a:custGeom>
              <a:avLst/>
              <a:gdLst/>
              <a:ahLst/>
              <a:cxnLst>
                <a:cxn ang="0">
                  <a:pos x="8" y="0"/>
                </a:cxn>
                <a:cxn ang="0">
                  <a:pos x="8" y="0"/>
                </a:cxn>
                <a:cxn ang="0">
                  <a:pos x="16" y="8"/>
                </a:cxn>
                <a:cxn ang="0">
                  <a:pos x="8" y="16"/>
                </a:cxn>
                <a:cxn ang="0">
                  <a:pos x="8" y="16"/>
                </a:cxn>
                <a:cxn ang="0">
                  <a:pos x="0" y="8"/>
                </a:cxn>
                <a:cxn ang="0">
                  <a:pos x="8" y="0"/>
                </a:cxn>
                <a:cxn ang="0">
                  <a:pos x="88" y="0"/>
                </a:cxn>
                <a:cxn ang="0">
                  <a:pos x="88" y="0"/>
                </a:cxn>
                <a:cxn ang="0">
                  <a:pos x="96" y="8"/>
                </a:cxn>
                <a:cxn ang="0">
                  <a:pos x="88" y="16"/>
                </a:cxn>
                <a:cxn ang="0">
                  <a:pos x="88" y="16"/>
                </a:cxn>
                <a:cxn ang="0">
                  <a:pos x="80" y="8"/>
                </a:cxn>
                <a:cxn ang="0">
                  <a:pos x="88" y="0"/>
                </a:cxn>
                <a:cxn ang="0">
                  <a:pos x="168" y="0"/>
                </a:cxn>
                <a:cxn ang="0">
                  <a:pos x="168" y="0"/>
                </a:cxn>
                <a:cxn ang="0">
                  <a:pos x="176" y="8"/>
                </a:cxn>
                <a:cxn ang="0">
                  <a:pos x="168" y="16"/>
                </a:cxn>
                <a:cxn ang="0">
                  <a:pos x="168" y="16"/>
                </a:cxn>
                <a:cxn ang="0">
                  <a:pos x="160" y="8"/>
                </a:cxn>
                <a:cxn ang="0">
                  <a:pos x="168" y="0"/>
                </a:cxn>
                <a:cxn ang="0">
                  <a:pos x="248" y="0"/>
                </a:cxn>
                <a:cxn ang="0">
                  <a:pos x="248" y="0"/>
                </a:cxn>
                <a:cxn ang="0">
                  <a:pos x="256" y="8"/>
                </a:cxn>
                <a:cxn ang="0">
                  <a:pos x="248" y="16"/>
                </a:cxn>
                <a:cxn ang="0">
                  <a:pos x="248" y="16"/>
                </a:cxn>
                <a:cxn ang="0">
                  <a:pos x="240" y="8"/>
                </a:cxn>
                <a:cxn ang="0">
                  <a:pos x="248" y="0"/>
                </a:cxn>
                <a:cxn ang="0">
                  <a:pos x="328" y="0"/>
                </a:cxn>
                <a:cxn ang="0">
                  <a:pos x="328" y="0"/>
                </a:cxn>
                <a:cxn ang="0">
                  <a:pos x="336" y="8"/>
                </a:cxn>
                <a:cxn ang="0">
                  <a:pos x="328" y="16"/>
                </a:cxn>
                <a:cxn ang="0">
                  <a:pos x="328" y="16"/>
                </a:cxn>
                <a:cxn ang="0">
                  <a:pos x="320" y="8"/>
                </a:cxn>
                <a:cxn ang="0">
                  <a:pos x="328" y="0"/>
                </a:cxn>
                <a:cxn ang="0">
                  <a:pos x="408" y="0"/>
                </a:cxn>
                <a:cxn ang="0">
                  <a:pos x="408" y="0"/>
                </a:cxn>
                <a:cxn ang="0">
                  <a:pos x="416" y="8"/>
                </a:cxn>
                <a:cxn ang="0">
                  <a:pos x="408" y="16"/>
                </a:cxn>
                <a:cxn ang="0">
                  <a:pos x="408" y="16"/>
                </a:cxn>
                <a:cxn ang="0">
                  <a:pos x="400" y="8"/>
                </a:cxn>
                <a:cxn ang="0">
                  <a:pos x="408" y="0"/>
                </a:cxn>
              </a:cxnLst>
              <a:rect l="0" t="0" r="r" b="b"/>
              <a:pathLst>
                <a:path w="416" h="16">
                  <a:moveTo>
                    <a:pt x="8" y="0"/>
                  </a:moveTo>
                  <a:lnTo>
                    <a:pt x="8" y="0"/>
                  </a:lnTo>
                  <a:cubicBezTo>
                    <a:pt x="12" y="0"/>
                    <a:pt x="16" y="4"/>
                    <a:pt x="16" y="8"/>
                  </a:cubicBezTo>
                  <a:cubicBezTo>
                    <a:pt x="16" y="13"/>
                    <a:pt x="12" y="16"/>
                    <a:pt x="8" y="16"/>
                  </a:cubicBezTo>
                  <a:lnTo>
                    <a:pt x="8" y="16"/>
                  </a:lnTo>
                  <a:cubicBezTo>
                    <a:pt x="3" y="16"/>
                    <a:pt x="0" y="13"/>
                    <a:pt x="0" y="8"/>
                  </a:cubicBezTo>
                  <a:cubicBezTo>
                    <a:pt x="0" y="4"/>
                    <a:pt x="3" y="0"/>
                    <a:pt x="8" y="0"/>
                  </a:cubicBezTo>
                  <a:close/>
                  <a:moveTo>
                    <a:pt x="88" y="0"/>
                  </a:moveTo>
                  <a:lnTo>
                    <a:pt x="88" y="0"/>
                  </a:lnTo>
                  <a:cubicBezTo>
                    <a:pt x="92" y="0"/>
                    <a:pt x="96" y="4"/>
                    <a:pt x="96" y="8"/>
                  </a:cubicBezTo>
                  <a:cubicBezTo>
                    <a:pt x="96" y="13"/>
                    <a:pt x="92" y="16"/>
                    <a:pt x="88" y="16"/>
                  </a:cubicBezTo>
                  <a:lnTo>
                    <a:pt x="88" y="16"/>
                  </a:lnTo>
                  <a:cubicBezTo>
                    <a:pt x="83" y="16"/>
                    <a:pt x="80" y="13"/>
                    <a:pt x="80" y="8"/>
                  </a:cubicBezTo>
                  <a:cubicBezTo>
                    <a:pt x="80" y="4"/>
                    <a:pt x="83" y="0"/>
                    <a:pt x="88" y="0"/>
                  </a:cubicBezTo>
                  <a:close/>
                  <a:moveTo>
                    <a:pt x="168" y="0"/>
                  </a:moveTo>
                  <a:lnTo>
                    <a:pt x="168" y="0"/>
                  </a:lnTo>
                  <a:cubicBezTo>
                    <a:pt x="172" y="0"/>
                    <a:pt x="176" y="4"/>
                    <a:pt x="176" y="8"/>
                  </a:cubicBezTo>
                  <a:cubicBezTo>
                    <a:pt x="176" y="13"/>
                    <a:pt x="172" y="16"/>
                    <a:pt x="168" y="16"/>
                  </a:cubicBezTo>
                  <a:lnTo>
                    <a:pt x="168" y="16"/>
                  </a:lnTo>
                  <a:cubicBezTo>
                    <a:pt x="163" y="16"/>
                    <a:pt x="160" y="13"/>
                    <a:pt x="160" y="8"/>
                  </a:cubicBezTo>
                  <a:cubicBezTo>
                    <a:pt x="160" y="4"/>
                    <a:pt x="163" y="0"/>
                    <a:pt x="168" y="0"/>
                  </a:cubicBezTo>
                  <a:close/>
                  <a:moveTo>
                    <a:pt x="248" y="0"/>
                  </a:moveTo>
                  <a:lnTo>
                    <a:pt x="248" y="0"/>
                  </a:lnTo>
                  <a:cubicBezTo>
                    <a:pt x="252" y="0"/>
                    <a:pt x="256" y="4"/>
                    <a:pt x="256" y="8"/>
                  </a:cubicBezTo>
                  <a:cubicBezTo>
                    <a:pt x="256" y="13"/>
                    <a:pt x="252" y="16"/>
                    <a:pt x="248" y="16"/>
                  </a:cubicBezTo>
                  <a:lnTo>
                    <a:pt x="248" y="16"/>
                  </a:lnTo>
                  <a:cubicBezTo>
                    <a:pt x="243" y="16"/>
                    <a:pt x="240" y="13"/>
                    <a:pt x="240" y="8"/>
                  </a:cubicBezTo>
                  <a:cubicBezTo>
                    <a:pt x="240" y="4"/>
                    <a:pt x="243" y="0"/>
                    <a:pt x="248" y="0"/>
                  </a:cubicBezTo>
                  <a:close/>
                  <a:moveTo>
                    <a:pt x="328" y="0"/>
                  </a:moveTo>
                  <a:lnTo>
                    <a:pt x="328" y="0"/>
                  </a:lnTo>
                  <a:cubicBezTo>
                    <a:pt x="332" y="0"/>
                    <a:pt x="336" y="4"/>
                    <a:pt x="336" y="8"/>
                  </a:cubicBezTo>
                  <a:cubicBezTo>
                    <a:pt x="336" y="13"/>
                    <a:pt x="332" y="16"/>
                    <a:pt x="328" y="16"/>
                  </a:cubicBezTo>
                  <a:lnTo>
                    <a:pt x="328" y="16"/>
                  </a:lnTo>
                  <a:cubicBezTo>
                    <a:pt x="323" y="16"/>
                    <a:pt x="320" y="13"/>
                    <a:pt x="320" y="8"/>
                  </a:cubicBezTo>
                  <a:cubicBezTo>
                    <a:pt x="320" y="4"/>
                    <a:pt x="323" y="0"/>
                    <a:pt x="328" y="0"/>
                  </a:cubicBezTo>
                  <a:close/>
                  <a:moveTo>
                    <a:pt x="408" y="0"/>
                  </a:moveTo>
                  <a:lnTo>
                    <a:pt x="408" y="0"/>
                  </a:lnTo>
                  <a:cubicBezTo>
                    <a:pt x="412" y="0"/>
                    <a:pt x="416" y="4"/>
                    <a:pt x="416" y="8"/>
                  </a:cubicBezTo>
                  <a:cubicBezTo>
                    <a:pt x="416" y="13"/>
                    <a:pt x="412" y="16"/>
                    <a:pt x="408" y="16"/>
                  </a:cubicBezTo>
                  <a:lnTo>
                    <a:pt x="408" y="16"/>
                  </a:lnTo>
                  <a:cubicBezTo>
                    <a:pt x="403" y="16"/>
                    <a:pt x="400" y="13"/>
                    <a:pt x="400" y="8"/>
                  </a:cubicBezTo>
                  <a:cubicBezTo>
                    <a:pt x="400" y="4"/>
                    <a:pt x="403" y="0"/>
                    <a:pt x="408" y="0"/>
                  </a:cubicBezTo>
                  <a:close/>
                </a:path>
              </a:pathLst>
            </a:custGeom>
            <a:solidFill>
              <a:srgbClr val="000000"/>
            </a:solidFill>
            <a:ln w="19050" cap="flat">
              <a:solidFill>
                <a:srgbClr val="000000"/>
              </a:solidFill>
              <a:prstDash val="solid"/>
              <a:bevel/>
              <a:headEnd/>
              <a:tailEnd/>
            </a:ln>
          </p:spPr>
          <p:txBody>
            <a:bodyPr/>
            <a:lstStyle/>
            <a:p>
              <a:endParaRPr lang="zh-CN" altLang="en-US"/>
            </a:p>
          </p:txBody>
        </p:sp>
        <p:sp>
          <p:nvSpPr>
            <p:cNvPr id="282750" name="Rectangle 126"/>
            <p:cNvSpPr>
              <a:spLocks noChangeArrowheads="1"/>
            </p:cNvSpPr>
            <p:nvPr/>
          </p:nvSpPr>
          <p:spPr bwMode="auto">
            <a:xfrm>
              <a:off x="2528" y="3786"/>
              <a:ext cx="965" cy="230"/>
            </a:xfrm>
            <a:prstGeom prst="rect">
              <a:avLst/>
            </a:prstGeom>
            <a:noFill/>
            <a:ln w="9525">
              <a:noFill/>
              <a:miter lim="800000"/>
              <a:headEnd/>
              <a:tailEnd/>
            </a:ln>
          </p:spPr>
          <p:txBody>
            <a:bodyPr wrap="none" lIns="0" tIns="0" rIns="0" bIns="0">
              <a:spAutoFit/>
            </a:bodyPr>
            <a:lstStyle/>
            <a:p>
              <a:r>
                <a:rPr lang="zh-CN" altLang="en-US" sz="2400" b="1">
                  <a:solidFill>
                    <a:srgbClr val="000000"/>
                  </a:solidFill>
                  <a:latin typeface="隶书" pitchFamily="49" charset="-122"/>
                  <a:ea typeface="隶书" pitchFamily="49" charset="-122"/>
                </a:rPr>
                <a:t>位结构方式</a:t>
              </a:r>
              <a:endParaRPr lang="zh-CN" altLang="en-US" sz="2400">
                <a:latin typeface="隶书" pitchFamily="49" charset="-122"/>
                <a:ea typeface="隶书" pitchFamily="49" charset="-122"/>
              </a:endParaRPr>
            </a:p>
          </p:txBody>
        </p:sp>
        <p:sp>
          <p:nvSpPr>
            <p:cNvPr id="282751" name="Rectangle 127"/>
            <p:cNvSpPr>
              <a:spLocks noChangeArrowheads="1"/>
            </p:cNvSpPr>
            <p:nvPr/>
          </p:nvSpPr>
          <p:spPr bwMode="auto">
            <a:xfrm>
              <a:off x="5356" y="2073"/>
              <a:ext cx="313" cy="154"/>
            </a:xfrm>
            <a:prstGeom prst="rect">
              <a:avLst/>
            </a:prstGeom>
            <a:noFill/>
            <a:ln w="9525">
              <a:noFill/>
              <a:miter lim="800000"/>
              <a:headEnd/>
              <a:tailEnd/>
            </a:ln>
          </p:spPr>
          <p:txBody>
            <a:bodyPr wrap="none" lIns="0" tIns="0" rIns="0" bIns="0">
              <a:spAutoFit/>
            </a:bodyPr>
            <a:lstStyle/>
            <a:p>
              <a:r>
                <a:rPr lang="en-US" altLang="zh-CN" sz="1600" b="1">
                  <a:solidFill>
                    <a:srgbClr val="000000"/>
                  </a:solidFill>
                </a:rPr>
                <a:t>64KB</a:t>
              </a:r>
              <a:endParaRPr lang="en-US" altLang="zh-CN" sz="1600" b="1"/>
            </a:p>
          </p:txBody>
        </p:sp>
        <p:sp>
          <p:nvSpPr>
            <p:cNvPr id="282753" name="Rectangle 129"/>
            <p:cNvSpPr>
              <a:spLocks noChangeArrowheads="1"/>
            </p:cNvSpPr>
            <p:nvPr/>
          </p:nvSpPr>
          <p:spPr bwMode="auto">
            <a:xfrm>
              <a:off x="2412" y="836"/>
              <a:ext cx="1064" cy="284"/>
            </a:xfrm>
            <a:prstGeom prst="rect">
              <a:avLst/>
            </a:prstGeom>
            <a:solidFill>
              <a:srgbClr val="FFFFFF"/>
            </a:solidFill>
            <a:ln w="9525">
              <a:noFill/>
              <a:miter lim="800000"/>
              <a:headEnd/>
              <a:tailEnd/>
            </a:ln>
          </p:spPr>
          <p:txBody>
            <a:bodyPr/>
            <a:lstStyle/>
            <a:p>
              <a:endParaRPr lang="zh-CN" altLang="en-US"/>
            </a:p>
          </p:txBody>
        </p:sp>
        <p:sp>
          <p:nvSpPr>
            <p:cNvPr id="282754" name="Rectangle 130"/>
            <p:cNvSpPr>
              <a:spLocks noChangeArrowheads="1"/>
            </p:cNvSpPr>
            <p:nvPr/>
          </p:nvSpPr>
          <p:spPr bwMode="auto">
            <a:xfrm>
              <a:off x="2412" y="836"/>
              <a:ext cx="1064" cy="284"/>
            </a:xfrm>
            <a:prstGeom prst="rect">
              <a:avLst/>
            </a:prstGeom>
            <a:noFill/>
            <a:ln w="6350" cap="rnd">
              <a:solidFill>
                <a:srgbClr val="000000"/>
              </a:solidFill>
              <a:round/>
              <a:headEnd/>
              <a:tailEnd/>
            </a:ln>
          </p:spPr>
          <p:txBody>
            <a:bodyPr/>
            <a:lstStyle/>
            <a:p>
              <a:endParaRPr lang="zh-CN" altLang="en-US"/>
            </a:p>
          </p:txBody>
        </p:sp>
        <p:sp>
          <p:nvSpPr>
            <p:cNvPr id="282755" name="Rectangle 131"/>
            <p:cNvSpPr>
              <a:spLocks noChangeArrowheads="1"/>
            </p:cNvSpPr>
            <p:nvPr/>
          </p:nvSpPr>
          <p:spPr bwMode="auto">
            <a:xfrm>
              <a:off x="2426" y="799"/>
              <a:ext cx="437" cy="17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隶书" pitchFamily="49" charset="-122"/>
                  <a:ea typeface="隶书" pitchFamily="49" charset="-122"/>
                </a:rPr>
                <a:t>A7</a:t>
              </a:r>
              <a:r>
                <a:rPr lang="zh-CN" altLang="en-US" b="1">
                  <a:solidFill>
                    <a:srgbClr val="000000"/>
                  </a:solidFill>
                  <a:latin typeface="隶书" pitchFamily="49" charset="-122"/>
                  <a:ea typeface="隶书" pitchFamily="49" charset="-122"/>
                </a:rPr>
                <a:t>－</a:t>
              </a:r>
              <a:r>
                <a:rPr lang="en-US" altLang="zh-CN" b="1">
                  <a:solidFill>
                    <a:srgbClr val="000000"/>
                  </a:solidFill>
                  <a:latin typeface="隶书" pitchFamily="49" charset="-122"/>
                  <a:ea typeface="隶书" pitchFamily="49" charset="-122"/>
                </a:rPr>
                <a:t>A0</a:t>
              </a:r>
              <a:endParaRPr lang="en-US" altLang="zh-CN" b="1">
                <a:latin typeface="隶书" pitchFamily="49" charset="-122"/>
                <a:ea typeface="隶书" pitchFamily="49" charset="-122"/>
              </a:endParaRPr>
            </a:p>
          </p:txBody>
        </p:sp>
        <p:sp>
          <p:nvSpPr>
            <p:cNvPr id="282760" name="Rectangle 136"/>
            <p:cNvSpPr>
              <a:spLocks noChangeArrowheads="1"/>
            </p:cNvSpPr>
            <p:nvPr/>
          </p:nvSpPr>
          <p:spPr bwMode="auto">
            <a:xfrm>
              <a:off x="2960" y="799"/>
              <a:ext cx="510" cy="17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隶书" pitchFamily="49" charset="-122"/>
                  <a:ea typeface="隶书" pitchFamily="49" charset="-122"/>
                </a:rPr>
                <a:t>A15</a:t>
              </a:r>
              <a:r>
                <a:rPr lang="zh-CN" altLang="en-US" b="1">
                  <a:solidFill>
                    <a:srgbClr val="000000"/>
                  </a:solidFill>
                  <a:latin typeface="隶书" pitchFamily="49" charset="-122"/>
                  <a:ea typeface="隶书" pitchFamily="49" charset="-122"/>
                </a:rPr>
                <a:t>－</a:t>
              </a:r>
              <a:r>
                <a:rPr lang="en-US" altLang="zh-CN" b="1">
                  <a:solidFill>
                    <a:srgbClr val="000000"/>
                  </a:solidFill>
                  <a:latin typeface="隶书" pitchFamily="49" charset="-122"/>
                  <a:ea typeface="隶书" pitchFamily="49" charset="-122"/>
                </a:rPr>
                <a:t>A8</a:t>
              </a:r>
              <a:endParaRPr lang="en-US" altLang="zh-CN" b="1">
                <a:latin typeface="隶书" pitchFamily="49" charset="-122"/>
                <a:ea typeface="隶书" pitchFamily="49" charset="-122"/>
              </a:endParaRPr>
            </a:p>
          </p:txBody>
        </p:sp>
        <p:sp>
          <p:nvSpPr>
            <p:cNvPr id="282765" name="Freeform 141"/>
            <p:cNvSpPr>
              <a:spLocks/>
            </p:cNvSpPr>
            <p:nvPr/>
          </p:nvSpPr>
          <p:spPr bwMode="auto">
            <a:xfrm>
              <a:off x="2545" y="538"/>
              <a:ext cx="266" cy="298"/>
            </a:xfrm>
            <a:custGeom>
              <a:avLst/>
              <a:gdLst/>
              <a:ahLst/>
              <a:cxnLst>
                <a:cxn ang="0">
                  <a:pos x="133" y="298"/>
                </a:cxn>
                <a:cxn ang="0">
                  <a:pos x="266" y="164"/>
                </a:cxn>
                <a:cxn ang="0">
                  <a:pos x="178" y="164"/>
                </a:cxn>
                <a:cxn ang="0">
                  <a:pos x="178" y="0"/>
                </a:cxn>
                <a:cxn ang="0">
                  <a:pos x="88" y="0"/>
                </a:cxn>
                <a:cxn ang="0">
                  <a:pos x="88" y="164"/>
                </a:cxn>
                <a:cxn ang="0">
                  <a:pos x="0" y="164"/>
                </a:cxn>
                <a:cxn ang="0">
                  <a:pos x="133" y="298"/>
                </a:cxn>
              </a:cxnLst>
              <a:rect l="0" t="0" r="r" b="b"/>
              <a:pathLst>
                <a:path w="266" h="298">
                  <a:moveTo>
                    <a:pt x="133" y="298"/>
                  </a:moveTo>
                  <a:lnTo>
                    <a:pt x="266" y="164"/>
                  </a:lnTo>
                  <a:lnTo>
                    <a:pt x="178" y="164"/>
                  </a:lnTo>
                  <a:lnTo>
                    <a:pt x="178" y="0"/>
                  </a:lnTo>
                  <a:lnTo>
                    <a:pt x="88" y="0"/>
                  </a:lnTo>
                  <a:lnTo>
                    <a:pt x="88" y="164"/>
                  </a:lnTo>
                  <a:lnTo>
                    <a:pt x="0" y="164"/>
                  </a:lnTo>
                  <a:lnTo>
                    <a:pt x="133" y="298"/>
                  </a:lnTo>
                  <a:close/>
                </a:path>
              </a:pathLst>
            </a:custGeom>
            <a:solidFill>
              <a:srgbClr val="FFFFFF"/>
            </a:solidFill>
            <a:ln w="9525">
              <a:noFill/>
              <a:round/>
              <a:headEnd/>
              <a:tailEnd/>
            </a:ln>
          </p:spPr>
          <p:txBody>
            <a:bodyPr/>
            <a:lstStyle/>
            <a:p>
              <a:endParaRPr lang="zh-CN" altLang="en-US"/>
            </a:p>
          </p:txBody>
        </p:sp>
        <p:sp>
          <p:nvSpPr>
            <p:cNvPr id="282766" name="Freeform 142"/>
            <p:cNvSpPr>
              <a:spLocks/>
            </p:cNvSpPr>
            <p:nvPr/>
          </p:nvSpPr>
          <p:spPr bwMode="auto">
            <a:xfrm>
              <a:off x="2545" y="538"/>
              <a:ext cx="266" cy="298"/>
            </a:xfrm>
            <a:custGeom>
              <a:avLst/>
              <a:gdLst/>
              <a:ahLst/>
              <a:cxnLst>
                <a:cxn ang="0">
                  <a:pos x="133" y="298"/>
                </a:cxn>
                <a:cxn ang="0">
                  <a:pos x="266" y="164"/>
                </a:cxn>
                <a:cxn ang="0">
                  <a:pos x="178" y="164"/>
                </a:cxn>
                <a:cxn ang="0">
                  <a:pos x="178" y="0"/>
                </a:cxn>
                <a:cxn ang="0">
                  <a:pos x="88" y="0"/>
                </a:cxn>
                <a:cxn ang="0">
                  <a:pos x="88" y="164"/>
                </a:cxn>
                <a:cxn ang="0">
                  <a:pos x="0" y="164"/>
                </a:cxn>
                <a:cxn ang="0">
                  <a:pos x="133" y="298"/>
                </a:cxn>
              </a:cxnLst>
              <a:rect l="0" t="0" r="r" b="b"/>
              <a:pathLst>
                <a:path w="266" h="298">
                  <a:moveTo>
                    <a:pt x="133" y="298"/>
                  </a:moveTo>
                  <a:lnTo>
                    <a:pt x="266" y="164"/>
                  </a:lnTo>
                  <a:lnTo>
                    <a:pt x="178" y="164"/>
                  </a:lnTo>
                  <a:lnTo>
                    <a:pt x="178" y="0"/>
                  </a:lnTo>
                  <a:lnTo>
                    <a:pt x="88" y="0"/>
                  </a:lnTo>
                  <a:lnTo>
                    <a:pt x="88" y="164"/>
                  </a:lnTo>
                  <a:lnTo>
                    <a:pt x="0" y="164"/>
                  </a:lnTo>
                  <a:lnTo>
                    <a:pt x="133" y="298"/>
                  </a:lnTo>
                  <a:close/>
                </a:path>
              </a:pathLst>
            </a:custGeom>
            <a:noFill/>
            <a:ln w="6350" cap="rnd">
              <a:solidFill>
                <a:srgbClr val="000000"/>
              </a:solidFill>
              <a:prstDash val="solid"/>
              <a:round/>
              <a:headEnd/>
              <a:tailEnd/>
            </a:ln>
          </p:spPr>
          <p:txBody>
            <a:bodyPr/>
            <a:lstStyle/>
            <a:p>
              <a:endParaRPr lang="zh-CN" altLang="en-US"/>
            </a:p>
          </p:txBody>
        </p:sp>
        <p:sp>
          <p:nvSpPr>
            <p:cNvPr id="282767" name="Line 143"/>
            <p:cNvSpPr>
              <a:spLocks noChangeShapeType="1"/>
            </p:cNvSpPr>
            <p:nvPr/>
          </p:nvSpPr>
          <p:spPr bwMode="auto">
            <a:xfrm>
              <a:off x="638" y="2122"/>
              <a:ext cx="82" cy="1"/>
            </a:xfrm>
            <a:prstGeom prst="line">
              <a:avLst/>
            </a:prstGeom>
            <a:noFill/>
            <a:ln w="6350" cap="rnd">
              <a:solidFill>
                <a:srgbClr val="000000"/>
              </a:solidFill>
              <a:round/>
              <a:headEnd/>
              <a:tailEnd/>
            </a:ln>
          </p:spPr>
          <p:txBody>
            <a:bodyPr/>
            <a:lstStyle/>
            <a:p>
              <a:endParaRPr lang="zh-CN" altLang="en-US"/>
            </a:p>
          </p:txBody>
        </p:sp>
        <p:sp>
          <p:nvSpPr>
            <p:cNvPr id="282768" name="Line 144"/>
            <p:cNvSpPr>
              <a:spLocks noChangeShapeType="1"/>
            </p:cNvSpPr>
            <p:nvPr/>
          </p:nvSpPr>
          <p:spPr bwMode="auto">
            <a:xfrm>
              <a:off x="3944" y="2372"/>
              <a:ext cx="529" cy="1"/>
            </a:xfrm>
            <a:prstGeom prst="line">
              <a:avLst/>
            </a:prstGeom>
            <a:noFill/>
            <a:ln w="6350" cap="rnd">
              <a:solidFill>
                <a:srgbClr val="000000"/>
              </a:solidFill>
              <a:round/>
              <a:headEnd/>
              <a:tailEnd/>
            </a:ln>
          </p:spPr>
          <p:txBody>
            <a:bodyPr/>
            <a:lstStyle/>
            <a:p>
              <a:endParaRPr lang="zh-CN" altLang="en-US"/>
            </a:p>
          </p:txBody>
        </p:sp>
        <p:sp>
          <p:nvSpPr>
            <p:cNvPr id="282769" name="Line 145"/>
            <p:cNvSpPr>
              <a:spLocks noChangeShapeType="1"/>
            </p:cNvSpPr>
            <p:nvPr/>
          </p:nvSpPr>
          <p:spPr bwMode="auto">
            <a:xfrm flipH="1">
              <a:off x="3944" y="2126"/>
              <a:ext cx="529" cy="1"/>
            </a:xfrm>
            <a:prstGeom prst="line">
              <a:avLst/>
            </a:prstGeom>
            <a:noFill/>
            <a:ln w="6350" cap="rnd">
              <a:solidFill>
                <a:srgbClr val="000000"/>
              </a:solidFill>
              <a:round/>
              <a:headEnd/>
              <a:tailEnd/>
            </a:ln>
          </p:spPr>
          <p:txBody>
            <a:bodyPr/>
            <a:lstStyle/>
            <a:p>
              <a:endParaRPr lang="zh-CN" altLang="en-US"/>
            </a:p>
          </p:txBody>
        </p:sp>
        <p:sp>
          <p:nvSpPr>
            <p:cNvPr id="282770" name="Line 146"/>
            <p:cNvSpPr>
              <a:spLocks noChangeShapeType="1"/>
            </p:cNvSpPr>
            <p:nvPr/>
          </p:nvSpPr>
          <p:spPr bwMode="auto">
            <a:xfrm flipH="1">
              <a:off x="3944" y="1900"/>
              <a:ext cx="529" cy="1"/>
            </a:xfrm>
            <a:prstGeom prst="line">
              <a:avLst/>
            </a:prstGeom>
            <a:noFill/>
            <a:ln w="6350" cap="rnd">
              <a:solidFill>
                <a:srgbClr val="000000"/>
              </a:solidFill>
              <a:round/>
              <a:headEnd/>
              <a:tailEnd/>
            </a:ln>
          </p:spPr>
          <p:txBody>
            <a:bodyPr/>
            <a:lstStyle/>
            <a:p>
              <a:endParaRPr lang="zh-CN" altLang="en-US"/>
            </a:p>
          </p:txBody>
        </p:sp>
        <p:sp>
          <p:nvSpPr>
            <p:cNvPr id="282771" name="Line 147"/>
            <p:cNvSpPr>
              <a:spLocks noChangeShapeType="1"/>
            </p:cNvSpPr>
            <p:nvPr/>
          </p:nvSpPr>
          <p:spPr bwMode="auto">
            <a:xfrm>
              <a:off x="3166" y="2632"/>
              <a:ext cx="1" cy="417"/>
            </a:xfrm>
            <a:prstGeom prst="line">
              <a:avLst/>
            </a:prstGeom>
            <a:noFill/>
            <a:ln w="6350" cap="rnd">
              <a:solidFill>
                <a:srgbClr val="000000"/>
              </a:solidFill>
              <a:round/>
              <a:headEnd/>
              <a:tailEnd/>
            </a:ln>
          </p:spPr>
          <p:txBody>
            <a:bodyPr/>
            <a:lstStyle/>
            <a:p>
              <a:endParaRPr lang="zh-CN" altLang="en-US"/>
            </a:p>
          </p:txBody>
        </p:sp>
        <p:sp>
          <p:nvSpPr>
            <p:cNvPr id="282772" name="Freeform 148"/>
            <p:cNvSpPr>
              <a:spLocks/>
            </p:cNvSpPr>
            <p:nvPr/>
          </p:nvSpPr>
          <p:spPr bwMode="auto">
            <a:xfrm>
              <a:off x="3123" y="2562"/>
              <a:ext cx="86" cy="93"/>
            </a:xfrm>
            <a:custGeom>
              <a:avLst/>
              <a:gdLst/>
              <a:ahLst/>
              <a:cxnLst>
                <a:cxn ang="0">
                  <a:pos x="59" y="0"/>
                </a:cxn>
                <a:cxn ang="0">
                  <a:pos x="118" y="118"/>
                </a:cxn>
                <a:cxn ang="0">
                  <a:pos x="0" y="118"/>
                </a:cxn>
                <a:cxn ang="0">
                  <a:pos x="0" y="118"/>
                </a:cxn>
                <a:cxn ang="0">
                  <a:pos x="59" y="0"/>
                </a:cxn>
              </a:cxnLst>
              <a:rect l="0" t="0" r="r" b="b"/>
              <a:pathLst>
                <a:path w="118" h="118">
                  <a:moveTo>
                    <a:pt x="59" y="0"/>
                  </a:moveTo>
                  <a:lnTo>
                    <a:pt x="118" y="118"/>
                  </a:lnTo>
                  <a:cubicBezTo>
                    <a:pt x="81" y="99"/>
                    <a:pt x="37" y="99"/>
                    <a:pt x="0" y="118"/>
                  </a:cubicBezTo>
                  <a:lnTo>
                    <a:pt x="0" y="118"/>
                  </a:lnTo>
                  <a:lnTo>
                    <a:pt x="59"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282773" name="Freeform 149"/>
            <p:cNvSpPr>
              <a:spLocks/>
            </p:cNvSpPr>
            <p:nvPr/>
          </p:nvSpPr>
          <p:spPr bwMode="auto">
            <a:xfrm>
              <a:off x="3123" y="3027"/>
              <a:ext cx="86" cy="92"/>
            </a:xfrm>
            <a:custGeom>
              <a:avLst/>
              <a:gdLst/>
              <a:ahLst/>
              <a:cxnLst>
                <a:cxn ang="0">
                  <a:pos x="59" y="118"/>
                </a:cxn>
                <a:cxn ang="0">
                  <a:pos x="0" y="0"/>
                </a:cxn>
                <a:cxn ang="0">
                  <a:pos x="118" y="0"/>
                </a:cxn>
                <a:cxn ang="0">
                  <a:pos x="59" y="118"/>
                </a:cxn>
              </a:cxnLst>
              <a:rect l="0" t="0" r="r" b="b"/>
              <a:pathLst>
                <a:path w="118" h="118">
                  <a:moveTo>
                    <a:pt x="59" y="118"/>
                  </a:moveTo>
                  <a:lnTo>
                    <a:pt x="0" y="0"/>
                  </a:lnTo>
                  <a:cubicBezTo>
                    <a:pt x="37" y="19"/>
                    <a:pt x="81" y="19"/>
                    <a:pt x="118" y="0"/>
                  </a:cubicBezTo>
                  <a:lnTo>
                    <a:pt x="59" y="118"/>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282774" name="Line 150"/>
            <p:cNvSpPr>
              <a:spLocks noChangeShapeType="1"/>
            </p:cNvSpPr>
            <p:nvPr/>
          </p:nvSpPr>
          <p:spPr bwMode="auto">
            <a:xfrm>
              <a:off x="4364" y="2643"/>
              <a:ext cx="1" cy="406"/>
            </a:xfrm>
            <a:prstGeom prst="line">
              <a:avLst/>
            </a:prstGeom>
            <a:noFill/>
            <a:ln w="6350" cap="rnd">
              <a:solidFill>
                <a:srgbClr val="000000"/>
              </a:solidFill>
              <a:round/>
              <a:headEnd/>
              <a:tailEnd/>
            </a:ln>
          </p:spPr>
          <p:txBody>
            <a:bodyPr/>
            <a:lstStyle/>
            <a:p>
              <a:endParaRPr lang="zh-CN" altLang="en-US"/>
            </a:p>
          </p:txBody>
        </p:sp>
        <p:sp>
          <p:nvSpPr>
            <p:cNvPr id="282775" name="Freeform 151"/>
            <p:cNvSpPr>
              <a:spLocks/>
            </p:cNvSpPr>
            <p:nvPr/>
          </p:nvSpPr>
          <p:spPr bwMode="auto">
            <a:xfrm>
              <a:off x="4321" y="2573"/>
              <a:ext cx="86" cy="93"/>
            </a:xfrm>
            <a:custGeom>
              <a:avLst/>
              <a:gdLst/>
              <a:ahLst/>
              <a:cxnLst>
                <a:cxn ang="0">
                  <a:pos x="59" y="0"/>
                </a:cxn>
                <a:cxn ang="0">
                  <a:pos x="118" y="118"/>
                </a:cxn>
                <a:cxn ang="0">
                  <a:pos x="0" y="118"/>
                </a:cxn>
                <a:cxn ang="0">
                  <a:pos x="59" y="0"/>
                </a:cxn>
              </a:cxnLst>
              <a:rect l="0" t="0" r="r" b="b"/>
              <a:pathLst>
                <a:path w="118" h="118">
                  <a:moveTo>
                    <a:pt x="59" y="0"/>
                  </a:moveTo>
                  <a:lnTo>
                    <a:pt x="118" y="118"/>
                  </a:lnTo>
                  <a:cubicBezTo>
                    <a:pt x="80" y="100"/>
                    <a:pt x="37" y="100"/>
                    <a:pt x="0" y="118"/>
                  </a:cubicBezTo>
                  <a:lnTo>
                    <a:pt x="59"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282776" name="Freeform 152"/>
            <p:cNvSpPr>
              <a:spLocks/>
            </p:cNvSpPr>
            <p:nvPr/>
          </p:nvSpPr>
          <p:spPr bwMode="auto">
            <a:xfrm>
              <a:off x="4321" y="3027"/>
              <a:ext cx="86" cy="92"/>
            </a:xfrm>
            <a:custGeom>
              <a:avLst/>
              <a:gdLst/>
              <a:ahLst/>
              <a:cxnLst>
                <a:cxn ang="0">
                  <a:pos x="59" y="118"/>
                </a:cxn>
                <a:cxn ang="0">
                  <a:pos x="0" y="0"/>
                </a:cxn>
                <a:cxn ang="0">
                  <a:pos x="118" y="0"/>
                </a:cxn>
                <a:cxn ang="0">
                  <a:pos x="59" y="118"/>
                </a:cxn>
              </a:cxnLst>
              <a:rect l="0" t="0" r="r" b="b"/>
              <a:pathLst>
                <a:path w="118" h="118">
                  <a:moveTo>
                    <a:pt x="59" y="118"/>
                  </a:moveTo>
                  <a:lnTo>
                    <a:pt x="0" y="0"/>
                  </a:lnTo>
                  <a:cubicBezTo>
                    <a:pt x="37" y="19"/>
                    <a:pt x="80" y="19"/>
                    <a:pt x="118" y="0"/>
                  </a:cubicBezTo>
                  <a:lnTo>
                    <a:pt x="59" y="118"/>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282777" name="Line 153"/>
            <p:cNvSpPr>
              <a:spLocks noChangeShapeType="1"/>
            </p:cNvSpPr>
            <p:nvPr/>
          </p:nvSpPr>
          <p:spPr bwMode="auto">
            <a:xfrm>
              <a:off x="2013" y="1782"/>
              <a:ext cx="155" cy="1"/>
            </a:xfrm>
            <a:prstGeom prst="line">
              <a:avLst/>
            </a:prstGeom>
            <a:noFill/>
            <a:ln w="6350" cap="rnd">
              <a:solidFill>
                <a:srgbClr val="000000"/>
              </a:solidFill>
              <a:round/>
              <a:headEnd/>
              <a:tailEnd/>
            </a:ln>
          </p:spPr>
          <p:txBody>
            <a:bodyPr/>
            <a:lstStyle/>
            <a:p>
              <a:endParaRPr lang="zh-CN" altLang="en-US"/>
            </a:p>
          </p:txBody>
        </p:sp>
        <p:sp>
          <p:nvSpPr>
            <p:cNvPr id="282778" name="Line 154"/>
            <p:cNvSpPr>
              <a:spLocks noChangeShapeType="1"/>
            </p:cNvSpPr>
            <p:nvPr/>
          </p:nvSpPr>
          <p:spPr bwMode="auto">
            <a:xfrm>
              <a:off x="3077" y="1782"/>
              <a:ext cx="133" cy="1"/>
            </a:xfrm>
            <a:prstGeom prst="line">
              <a:avLst/>
            </a:prstGeom>
            <a:noFill/>
            <a:ln w="6350" cap="rnd">
              <a:solidFill>
                <a:srgbClr val="000000"/>
              </a:solidFill>
              <a:round/>
              <a:headEnd/>
              <a:tailEnd/>
            </a:ln>
          </p:spPr>
          <p:txBody>
            <a:bodyPr/>
            <a:lstStyle/>
            <a:p>
              <a:endParaRPr lang="zh-CN" altLang="en-US"/>
            </a:p>
          </p:txBody>
        </p:sp>
        <p:sp>
          <p:nvSpPr>
            <p:cNvPr id="282779" name="Line 155"/>
            <p:cNvSpPr>
              <a:spLocks noChangeShapeType="1"/>
            </p:cNvSpPr>
            <p:nvPr/>
          </p:nvSpPr>
          <p:spPr bwMode="auto">
            <a:xfrm>
              <a:off x="4209" y="1782"/>
              <a:ext cx="133" cy="1"/>
            </a:xfrm>
            <a:prstGeom prst="line">
              <a:avLst/>
            </a:prstGeom>
            <a:noFill/>
            <a:ln w="6350" cap="rnd">
              <a:solidFill>
                <a:srgbClr val="000000"/>
              </a:solidFill>
              <a:round/>
              <a:headEnd/>
              <a:tailEnd/>
            </a:ln>
          </p:spPr>
          <p:txBody>
            <a:bodyPr/>
            <a:lstStyle/>
            <a:p>
              <a:endParaRPr lang="zh-CN" altLang="en-US"/>
            </a:p>
          </p:txBody>
        </p:sp>
        <p:sp>
          <p:nvSpPr>
            <p:cNvPr id="282780" name="Line 156"/>
            <p:cNvSpPr>
              <a:spLocks noChangeShapeType="1"/>
            </p:cNvSpPr>
            <p:nvPr/>
          </p:nvSpPr>
          <p:spPr bwMode="auto">
            <a:xfrm>
              <a:off x="1569" y="1900"/>
              <a:ext cx="167" cy="1"/>
            </a:xfrm>
            <a:prstGeom prst="line">
              <a:avLst/>
            </a:prstGeom>
            <a:noFill/>
            <a:ln w="6350" cap="rnd">
              <a:solidFill>
                <a:srgbClr val="000000"/>
              </a:solidFill>
              <a:round/>
              <a:headEnd/>
              <a:tailEnd/>
            </a:ln>
          </p:spPr>
          <p:txBody>
            <a:bodyPr/>
            <a:lstStyle/>
            <a:p>
              <a:endParaRPr lang="zh-CN" altLang="en-US"/>
            </a:p>
          </p:txBody>
        </p:sp>
        <p:sp>
          <p:nvSpPr>
            <p:cNvPr id="282781" name="Line 157"/>
            <p:cNvSpPr>
              <a:spLocks noChangeShapeType="1"/>
            </p:cNvSpPr>
            <p:nvPr/>
          </p:nvSpPr>
          <p:spPr bwMode="auto">
            <a:xfrm flipH="1">
              <a:off x="1569" y="2122"/>
              <a:ext cx="136" cy="1"/>
            </a:xfrm>
            <a:prstGeom prst="line">
              <a:avLst/>
            </a:prstGeom>
            <a:noFill/>
            <a:ln w="6350" cap="rnd">
              <a:solidFill>
                <a:srgbClr val="000000"/>
              </a:solidFill>
              <a:round/>
              <a:headEnd/>
              <a:tailEnd/>
            </a:ln>
          </p:spPr>
          <p:txBody>
            <a:bodyPr/>
            <a:lstStyle/>
            <a:p>
              <a:endParaRPr lang="zh-CN" altLang="en-US"/>
            </a:p>
          </p:txBody>
        </p:sp>
        <p:sp>
          <p:nvSpPr>
            <p:cNvPr id="282782" name="Line 158"/>
            <p:cNvSpPr>
              <a:spLocks noChangeShapeType="1"/>
            </p:cNvSpPr>
            <p:nvPr/>
          </p:nvSpPr>
          <p:spPr bwMode="auto">
            <a:xfrm flipH="1">
              <a:off x="1569" y="2372"/>
              <a:ext cx="151" cy="1"/>
            </a:xfrm>
            <a:prstGeom prst="line">
              <a:avLst/>
            </a:prstGeom>
            <a:noFill/>
            <a:ln w="6350" cap="rnd">
              <a:solidFill>
                <a:srgbClr val="000000"/>
              </a:solidFill>
              <a:round/>
              <a:headEnd/>
              <a:tailEnd/>
            </a:ln>
          </p:spPr>
          <p:txBody>
            <a:bodyPr/>
            <a:lstStyle/>
            <a:p>
              <a:endParaRPr lang="zh-CN" altLang="en-US"/>
            </a:p>
          </p:txBody>
        </p:sp>
        <p:sp>
          <p:nvSpPr>
            <p:cNvPr id="282783" name="Freeform 159"/>
            <p:cNvSpPr>
              <a:spLocks/>
            </p:cNvSpPr>
            <p:nvPr/>
          </p:nvSpPr>
          <p:spPr bwMode="auto">
            <a:xfrm>
              <a:off x="2434" y="1450"/>
              <a:ext cx="221" cy="332"/>
            </a:xfrm>
            <a:custGeom>
              <a:avLst/>
              <a:gdLst/>
              <a:ahLst/>
              <a:cxnLst>
                <a:cxn ang="0">
                  <a:pos x="111" y="332"/>
                </a:cxn>
                <a:cxn ang="0">
                  <a:pos x="221" y="214"/>
                </a:cxn>
                <a:cxn ang="0">
                  <a:pos x="149" y="214"/>
                </a:cxn>
                <a:cxn ang="0">
                  <a:pos x="149" y="0"/>
                </a:cxn>
                <a:cxn ang="0">
                  <a:pos x="73" y="0"/>
                </a:cxn>
                <a:cxn ang="0">
                  <a:pos x="73" y="214"/>
                </a:cxn>
                <a:cxn ang="0">
                  <a:pos x="0" y="214"/>
                </a:cxn>
                <a:cxn ang="0">
                  <a:pos x="111" y="332"/>
                </a:cxn>
              </a:cxnLst>
              <a:rect l="0" t="0" r="r" b="b"/>
              <a:pathLst>
                <a:path w="221" h="332">
                  <a:moveTo>
                    <a:pt x="111" y="332"/>
                  </a:moveTo>
                  <a:lnTo>
                    <a:pt x="221" y="214"/>
                  </a:lnTo>
                  <a:lnTo>
                    <a:pt x="149" y="214"/>
                  </a:lnTo>
                  <a:lnTo>
                    <a:pt x="149" y="0"/>
                  </a:lnTo>
                  <a:lnTo>
                    <a:pt x="73" y="0"/>
                  </a:lnTo>
                  <a:lnTo>
                    <a:pt x="73" y="214"/>
                  </a:lnTo>
                  <a:lnTo>
                    <a:pt x="0" y="214"/>
                  </a:lnTo>
                  <a:lnTo>
                    <a:pt x="111" y="332"/>
                  </a:lnTo>
                  <a:close/>
                </a:path>
              </a:pathLst>
            </a:custGeom>
            <a:solidFill>
              <a:srgbClr val="FFFFFF"/>
            </a:solidFill>
            <a:ln w="9525">
              <a:noFill/>
              <a:round/>
              <a:headEnd/>
              <a:tailEnd/>
            </a:ln>
          </p:spPr>
          <p:txBody>
            <a:bodyPr/>
            <a:lstStyle/>
            <a:p>
              <a:endParaRPr lang="zh-CN" altLang="en-US"/>
            </a:p>
          </p:txBody>
        </p:sp>
        <p:sp>
          <p:nvSpPr>
            <p:cNvPr id="282784" name="Freeform 160"/>
            <p:cNvSpPr>
              <a:spLocks/>
            </p:cNvSpPr>
            <p:nvPr/>
          </p:nvSpPr>
          <p:spPr bwMode="auto">
            <a:xfrm>
              <a:off x="2434" y="1450"/>
              <a:ext cx="221" cy="332"/>
            </a:xfrm>
            <a:custGeom>
              <a:avLst/>
              <a:gdLst/>
              <a:ahLst/>
              <a:cxnLst>
                <a:cxn ang="0">
                  <a:pos x="111" y="332"/>
                </a:cxn>
                <a:cxn ang="0">
                  <a:pos x="221" y="214"/>
                </a:cxn>
                <a:cxn ang="0">
                  <a:pos x="149" y="214"/>
                </a:cxn>
                <a:cxn ang="0">
                  <a:pos x="149" y="0"/>
                </a:cxn>
                <a:cxn ang="0">
                  <a:pos x="73" y="0"/>
                </a:cxn>
                <a:cxn ang="0">
                  <a:pos x="73" y="214"/>
                </a:cxn>
                <a:cxn ang="0">
                  <a:pos x="0" y="214"/>
                </a:cxn>
                <a:cxn ang="0">
                  <a:pos x="111" y="332"/>
                </a:cxn>
              </a:cxnLst>
              <a:rect l="0" t="0" r="r" b="b"/>
              <a:pathLst>
                <a:path w="221" h="332">
                  <a:moveTo>
                    <a:pt x="111" y="332"/>
                  </a:moveTo>
                  <a:lnTo>
                    <a:pt x="221" y="214"/>
                  </a:lnTo>
                  <a:lnTo>
                    <a:pt x="149" y="214"/>
                  </a:lnTo>
                  <a:lnTo>
                    <a:pt x="149" y="0"/>
                  </a:lnTo>
                  <a:lnTo>
                    <a:pt x="73" y="0"/>
                  </a:lnTo>
                  <a:lnTo>
                    <a:pt x="73" y="214"/>
                  </a:lnTo>
                  <a:lnTo>
                    <a:pt x="0" y="214"/>
                  </a:lnTo>
                  <a:lnTo>
                    <a:pt x="111" y="332"/>
                  </a:lnTo>
                  <a:close/>
                </a:path>
              </a:pathLst>
            </a:custGeom>
            <a:noFill/>
            <a:ln w="6350" cap="rnd">
              <a:solidFill>
                <a:srgbClr val="000000"/>
              </a:solidFill>
              <a:prstDash val="solid"/>
              <a:round/>
              <a:headEnd/>
              <a:tailEnd/>
            </a:ln>
          </p:spPr>
          <p:txBody>
            <a:bodyPr/>
            <a:lstStyle/>
            <a:p>
              <a:endParaRPr lang="zh-CN" altLang="en-US"/>
            </a:p>
          </p:txBody>
        </p:sp>
        <p:sp>
          <p:nvSpPr>
            <p:cNvPr id="282785" name="Freeform 161"/>
            <p:cNvSpPr>
              <a:spLocks/>
            </p:cNvSpPr>
            <p:nvPr/>
          </p:nvSpPr>
          <p:spPr bwMode="auto">
            <a:xfrm>
              <a:off x="4652" y="1450"/>
              <a:ext cx="222" cy="332"/>
            </a:xfrm>
            <a:custGeom>
              <a:avLst/>
              <a:gdLst/>
              <a:ahLst/>
              <a:cxnLst>
                <a:cxn ang="0">
                  <a:pos x="111" y="332"/>
                </a:cxn>
                <a:cxn ang="0">
                  <a:pos x="222" y="213"/>
                </a:cxn>
                <a:cxn ang="0">
                  <a:pos x="148" y="213"/>
                </a:cxn>
                <a:cxn ang="0">
                  <a:pos x="148" y="0"/>
                </a:cxn>
                <a:cxn ang="0">
                  <a:pos x="73" y="0"/>
                </a:cxn>
                <a:cxn ang="0">
                  <a:pos x="73" y="213"/>
                </a:cxn>
                <a:cxn ang="0">
                  <a:pos x="0" y="213"/>
                </a:cxn>
                <a:cxn ang="0">
                  <a:pos x="111" y="332"/>
                </a:cxn>
              </a:cxnLst>
              <a:rect l="0" t="0" r="r" b="b"/>
              <a:pathLst>
                <a:path w="222" h="332">
                  <a:moveTo>
                    <a:pt x="111" y="332"/>
                  </a:moveTo>
                  <a:lnTo>
                    <a:pt x="222" y="213"/>
                  </a:lnTo>
                  <a:lnTo>
                    <a:pt x="148" y="213"/>
                  </a:lnTo>
                  <a:lnTo>
                    <a:pt x="148" y="0"/>
                  </a:lnTo>
                  <a:lnTo>
                    <a:pt x="73" y="0"/>
                  </a:lnTo>
                  <a:lnTo>
                    <a:pt x="73" y="213"/>
                  </a:lnTo>
                  <a:lnTo>
                    <a:pt x="0" y="213"/>
                  </a:lnTo>
                  <a:lnTo>
                    <a:pt x="111" y="332"/>
                  </a:lnTo>
                  <a:close/>
                </a:path>
              </a:pathLst>
            </a:custGeom>
            <a:solidFill>
              <a:srgbClr val="FFFFFF"/>
            </a:solidFill>
            <a:ln w="9525">
              <a:noFill/>
              <a:round/>
              <a:headEnd/>
              <a:tailEnd/>
            </a:ln>
          </p:spPr>
          <p:txBody>
            <a:bodyPr/>
            <a:lstStyle/>
            <a:p>
              <a:endParaRPr lang="zh-CN" altLang="en-US"/>
            </a:p>
          </p:txBody>
        </p:sp>
        <p:sp>
          <p:nvSpPr>
            <p:cNvPr id="282786" name="Freeform 162"/>
            <p:cNvSpPr>
              <a:spLocks/>
            </p:cNvSpPr>
            <p:nvPr/>
          </p:nvSpPr>
          <p:spPr bwMode="auto">
            <a:xfrm>
              <a:off x="4652" y="1450"/>
              <a:ext cx="222" cy="332"/>
            </a:xfrm>
            <a:custGeom>
              <a:avLst/>
              <a:gdLst/>
              <a:ahLst/>
              <a:cxnLst>
                <a:cxn ang="0">
                  <a:pos x="111" y="332"/>
                </a:cxn>
                <a:cxn ang="0">
                  <a:pos x="222" y="213"/>
                </a:cxn>
                <a:cxn ang="0">
                  <a:pos x="148" y="213"/>
                </a:cxn>
                <a:cxn ang="0">
                  <a:pos x="148" y="0"/>
                </a:cxn>
                <a:cxn ang="0">
                  <a:pos x="73" y="0"/>
                </a:cxn>
                <a:cxn ang="0">
                  <a:pos x="73" y="213"/>
                </a:cxn>
                <a:cxn ang="0">
                  <a:pos x="0" y="213"/>
                </a:cxn>
                <a:cxn ang="0">
                  <a:pos x="111" y="332"/>
                </a:cxn>
              </a:cxnLst>
              <a:rect l="0" t="0" r="r" b="b"/>
              <a:pathLst>
                <a:path w="222" h="332">
                  <a:moveTo>
                    <a:pt x="111" y="332"/>
                  </a:moveTo>
                  <a:lnTo>
                    <a:pt x="222" y="213"/>
                  </a:lnTo>
                  <a:lnTo>
                    <a:pt x="148" y="213"/>
                  </a:lnTo>
                  <a:lnTo>
                    <a:pt x="148" y="0"/>
                  </a:lnTo>
                  <a:lnTo>
                    <a:pt x="73" y="0"/>
                  </a:lnTo>
                  <a:lnTo>
                    <a:pt x="73" y="213"/>
                  </a:lnTo>
                  <a:lnTo>
                    <a:pt x="0" y="213"/>
                  </a:lnTo>
                  <a:lnTo>
                    <a:pt x="111" y="332"/>
                  </a:lnTo>
                  <a:close/>
                </a:path>
              </a:pathLst>
            </a:custGeom>
            <a:noFill/>
            <a:ln w="6350" cap="rnd">
              <a:solidFill>
                <a:srgbClr val="000000"/>
              </a:solidFill>
              <a:prstDash val="solid"/>
              <a:round/>
              <a:headEnd/>
              <a:tailEnd/>
            </a:ln>
          </p:spPr>
          <p:txBody>
            <a:bodyPr/>
            <a:lstStyle/>
            <a:p>
              <a:endParaRPr lang="zh-CN" altLang="en-US"/>
            </a:p>
          </p:txBody>
        </p:sp>
        <p:sp>
          <p:nvSpPr>
            <p:cNvPr id="282787" name="Rectangle 163"/>
            <p:cNvSpPr>
              <a:spLocks noChangeArrowheads="1"/>
            </p:cNvSpPr>
            <p:nvPr/>
          </p:nvSpPr>
          <p:spPr bwMode="auto">
            <a:xfrm>
              <a:off x="238" y="1297"/>
              <a:ext cx="5323" cy="153"/>
            </a:xfrm>
            <a:prstGeom prst="rect">
              <a:avLst/>
            </a:prstGeom>
            <a:solidFill>
              <a:srgbClr val="FFFFFF"/>
            </a:solidFill>
            <a:ln w="9525">
              <a:noFill/>
              <a:miter lim="800000"/>
              <a:headEnd/>
              <a:tailEnd/>
            </a:ln>
          </p:spPr>
          <p:txBody>
            <a:bodyPr/>
            <a:lstStyle/>
            <a:p>
              <a:endParaRPr lang="zh-CN" altLang="en-US"/>
            </a:p>
          </p:txBody>
        </p:sp>
        <p:sp>
          <p:nvSpPr>
            <p:cNvPr id="282788" name="Rectangle 164"/>
            <p:cNvSpPr>
              <a:spLocks noChangeArrowheads="1"/>
            </p:cNvSpPr>
            <p:nvPr/>
          </p:nvSpPr>
          <p:spPr bwMode="auto">
            <a:xfrm>
              <a:off x="238" y="1297"/>
              <a:ext cx="5323" cy="153"/>
            </a:xfrm>
            <a:prstGeom prst="rect">
              <a:avLst/>
            </a:prstGeom>
            <a:noFill/>
            <a:ln w="6350" cap="rnd">
              <a:solidFill>
                <a:srgbClr val="000000"/>
              </a:solidFill>
              <a:round/>
              <a:headEnd/>
              <a:tailEnd/>
            </a:ln>
          </p:spPr>
          <p:txBody>
            <a:bodyPr/>
            <a:lstStyle/>
            <a:p>
              <a:endParaRPr lang="zh-CN" altLang="en-US"/>
            </a:p>
          </p:txBody>
        </p:sp>
        <p:sp>
          <p:nvSpPr>
            <p:cNvPr id="282789" name="Line 165"/>
            <p:cNvSpPr>
              <a:spLocks noChangeShapeType="1"/>
            </p:cNvSpPr>
            <p:nvPr/>
          </p:nvSpPr>
          <p:spPr bwMode="auto">
            <a:xfrm>
              <a:off x="4763" y="2560"/>
              <a:ext cx="1" cy="489"/>
            </a:xfrm>
            <a:prstGeom prst="line">
              <a:avLst/>
            </a:prstGeom>
            <a:noFill/>
            <a:ln w="6350" cap="rnd">
              <a:solidFill>
                <a:srgbClr val="000000"/>
              </a:solidFill>
              <a:round/>
              <a:headEnd/>
              <a:tailEnd/>
            </a:ln>
          </p:spPr>
          <p:txBody>
            <a:bodyPr/>
            <a:lstStyle/>
            <a:p>
              <a:endParaRPr lang="zh-CN" altLang="en-US"/>
            </a:p>
          </p:txBody>
        </p:sp>
        <p:sp>
          <p:nvSpPr>
            <p:cNvPr id="282790" name="Freeform 166"/>
            <p:cNvSpPr>
              <a:spLocks/>
            </p:cNvSpPr>
            <p:nvPr/>
          </p:nvSpPr>
          <p:spPr bwMode="auto">
            <a:xfrm>
              <a:off x="4720" y="2491"/>
              <a:ext cx="86" cy="91"/>
            </a:xfrm>
            <a:custGeom>
              <a:avLst/>
              <a:gdLst/>
              <a:ahLst/>
              <a:cxnLst>
                <a:cxn ang="0">
                  <a:pos x="59" y="0"/>
                </a:cxn>
                <a:cxn ang="0">
                  <a:pos x="118" y="117"/>
                </a:cxn>
                <a:cxn ang="0">
                  <a:pos x="0" y="117"/>
                </a:cxn>
                <a:cxn ang="0">
                  <a:pos x="59" y="0"/>
                </a:cxn>
              </a:cxnLst>
              <a:rect l="0" t="0" r="r" b="b"/>
              <a:pathLst>
                <a:path w="118" h="117">
                  <a:moveTo>
                    <a:pt x="59" y="0"/>
                  </a:moveTo>
                  <a:lnTo>
                    <a:pt x="118" y="117"/>
                  </a:lnTo>
                  <a:cubicBezTo>
                    <a:pt x="81" y="99"/>
                    <a:pt x="37" y="99"/>
                    <a:pt x="0" y="117"/>
                  </a:cubicBezTo>
                  <a:lnTo>
                    <a:pt x="59"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282791" name="Freeform 167"/>
            <p:cNvSpPr>
              <a:spLocks/>
            </p:cNvSpPr>
            <p:nvPr/>
          </p:nvSpPr>
          <p:spPr bwMode="auto">
            <a:xfrm>
              <a:off x="4720" y="3027"/>
              <a:ext cx="86" cy="92"/>
            </a:xfrm>
            <a:custGeom>
              <a:avLst/>
              <a:gdLst/>
              <a:ahLst/>
              <a:cxnLst>
                <a:cxn ang="0">
                  <a:pos x="59" y="118"/>
                </a:cxn>
                <a:cxn ang="0">
                  <a:pos x="0" y="0"/>
                </a:cxn>
                <a:cxn ang="0">
                  <a:pos x="118" y="0"/>
                </a:cxn>
                <a:cxn ang="0">
                  <a:pos x="59" y="118"/>
                </a:cxn>
              </a:cxnLst>
              <a:rect l="0" t="0" r="r" b="b"/>
              <a:pathLst>
                <a:path w="118" h="118">
                  <a:moveTo>
                    <a:pt x="59" y="118"/>
                  </a:moveTo>
                  <a:lnTo>
                    <a:pt x="0" y="0"/>
                  </a:lnTo>
                  <a:cubicBezTo>
                    <a:pt x="37" y="19"/>
                    <a:pt x="81" y="19"/>
                    <a:pt x="118" y="0"/>
                  </a:cubicBezTo>
                  <a:lnTo>
                    <a:pt x="59" y="118"/>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282792" name="Rectangle 168"/>
            <p:cNvSpPr>
              <a:spLocks noChangeArrowheads="1"/>
            </p:cNvSpPr>
            <p:nvPr/>
          </p:nvSpPr>
          <p:spPr bwMode="auto">
            <a:xfrm>
              <a:off x="2381" y="2069"/>
              <a:ext cx="356" cy="154"/>
            </a:xfrm>
            <a:prstGeom prst="rect">
              <a:avLst/>
            </a:prstGeom>
            <a:noFill/>
            <a:ln w="9525">
              <a:noFill/>
              <a:miter lim="800000"/>
              <a:headEnd/>
              <a:tailEnd/>
            </a:ln>
          </p:spPr>
          <p:txBody>
            <a:bodyPr wrap="none" lIns="0" tIns="0" rIns="0" bIns="0">
              <a:spAutoFit/>
            </a:bodyPr>
            <a:lstStyle/>
            <a:p>
              <a:r>
                <a:rPr lang="en-US" altLang="zh-CN" sz="1600" b="1">
                  <a:solidFill>
                    <a:srgbClr val="000000"/>
                  </a:solidFill>
                </a:rPr>
                <a:t>64Kx1</a:t>
              </a:r>
              <a:endParaRPr lang="en-US" altLang="zh-CN" sz="1600" b="1"/>
            </a:p>
          </p:txBody>
        </p:sp>
        <p:sp>
          <p:nvSpPr>
            <p:cNvPr id="282793" name="Rectangle 169"/>
            <p:cNvSpPr>
              <a:spLocks noChangeArrowheads="1"/>
            </p:cNvSpPr>
            <p:nvPr/>
          </p:nvSpPr>
          <p:spPr bwMode="auto">
            <a:xfrm>
              <a:off x="4565" y="2051"/>
              <a:ext cx="356" cy="154"/>
            </a:xfrm>
            <a:prstGeom prst="rect">
              <a:avLst/>
            </a:prstGeom>
            <a:noFill/>
            <a:ln w="9525">
              <a:noFill/>
              <a:miter lim="800000"/>
              <a:headEnd/>
              <a:tailEnd/>
            </a:ln>
          </p:spPr>
          <p:txBody>
            <a:bodyPr wrap="none" lIns="0" tIns="0" rIns="0" bIns="0">
              <a:spAutoFit/>
            </a:bodyPr>
            <a:lstStyle/>
            <a:p>
              <a:r>
                <a:rPr lang="en-US" altLang="zh-CN" sz="1600" b="1">
                  <a:solidFill>
                    <a:srgbClr val="000000"/>
                  </a:solidFill>
                </a:rPr>
                <a:t>64Kx1</a:t>
              </a:r>
              <a:endParaRPr lang="en-US" altLang="zh-CN" sz="1600" b="1"/>
            </a:p>
          </p:txBody>
        </p:sp>
        <p:sp>
          <p:nvSpPr>
            <p:cNvPr id="282794" name="Rectangle 170"/>
            <p:cNvSpPr>
              <a:spLocks noChangeArrowheads="1"/>
            </p:cNvSpPr>
            <p:nvPr/>
          </p:nvSpPr>
          <p:spPr bwMode="auto">
            <a:xfrm>
              <a:off x="2452" y="2324"/>
              <a:ext cx="156" cy="154"/>
            </a:xfrm>
            <a:prstGeom prst="rect">
              <a:avLst/>
            </a:prstGeom>
            <a:noFill/>
            <a:ln w="9525">
              <a:noFill/>
              <a:miter lim="800000"/>
              <a:headEnd/>
              <a:tailEnd/>
            </a:ln>
          </p:spPr>
          <p:txBody>
            <a:bodyPr wrap="none" lIns="0" tIns="0" rIns="0" bIns="0">
              <a:spAutoFit/>
            </a:bodyPr>
            <a:lstStyle/>
            <a:p>
              <a:r>
                <a:rPr lang="en-US" altLang="zh-CN" sz="1600" b="1">
                  <a:solidFill>
                    <a:srgbClr val="000000"/>
                  </a:solidFill>
                </a:rPr>
                <a:t>D6</a:t>
              </a:r>
              <a:endParaRPr lang="en-US" altLang="zh-CN" sz="1600" b="1"/>
            </a:p>
          </p:txBody>
        </p:sp>
        <p:sp>
          <p:nvSpPr>
            <p:cNvPr id="282795" name="Rectangle 171"/>
            <p:cNvSpPr>
              <a:spLocks noChangeArrowheads="1"/>
            </p:cNvSpPr>
            <p:nvPr/>
          </p:nvSpPr>
          <p:spPr bwMode="auto">
            <a:xfrm>
              <a:off x="4674" y="2324"/>
              <a:ext cx="202" cy="154"/>
            </a:xfrm>
            <a:prstGeom prst="rect">
              <a:avLst/>
            </a:prstGeom>
            <a:noFill/>
            <a:ln w="9525">
              <a:noFill/>
              <a:miter lim="800000"/>
              <a:headEnd/>
              <a:tailEnd/>
            </a:ln>
          </p:spPr>
          <p:txBody>
            <a:bodyPr lIns="0" tIns="0" rIns="0" bIns="0">
              <a:spAutoFit/>
            </a:bodyPr>
            <a:lstStyle/>
            <a:p>
              <a:r>
                <a:rPr lang="en-US" altLang="zh-CN" sz="1600" b="1">
                  <a:solidFill>
                    <a:srgbClr val="000000"/>
                  </a:solidFill>
                </a:rPr>
                <a:t>D0</a:t>
              </a:r>
              <a:endParaRPr lang="en-US" altLang="zh-CN" sz="1600" b="1"/>
            </a:p>
          </p:txBody>
        </p:sp>
        <p:sp>
          <p:nvSpPr>
            <p:cNvPr id="282796" name="Rectangle 172"/>
            <p:cNvSpPr>
              <a:spLocks noChangeArrowheads="1"/>
            </p:cNvSpPr>
            <p:nvPr/>
          </p:nvSpPr>
          <p:spPr bwMode="auto">
            <a:xfrm>
              <a:off x="2355" y="1779"/>
              <a:ext cx="458" cy="155"/>
            </a:xfrm>
            <a:prstGeom prst="rect">
              <a:avLst/>
            </a:prstGeom>
            <a:noFill/>
            <a:ln w="9525">
              <a:noFill/>
              <a:miter lim="800000"/>
              <a:headEnd/>
              <a:tailEnd/>
            </a:ln>
          </p:spPr>
          <p:txBody>
            <a:bodyPr wrap="none" lIns="0" tIns="0" rIns="0" bIns="0">
              <a:spAutoFit/>
            </a:bodyPr>
            <a:lstStyle/>
            <a:p>
              <a:r>
                <a:rPr lang="en-US" altLang="zh-CN" sz="1600" b="1" dirty="0" smtClean="0">
                  <a:solidFill>
                    <a:srgbClr val="000000"/>
                  </a:solidFill>
                  <a:latin typeface="隶书" pitchFamily="49" charset="-122"/>
                  <a:ea typeface="隶书" pitchFamily="49" charset="-122"/>
                </a:rPr>
                <a:t>A15</a:t>
              </a:r>
              <a:r>
                <a:rPr lang="zh-CN" altLang="en-US" sz="1600" b="1" dirty="0" smtClean="0">
                  <a:solidFill>
                    <a:srgbClr val="000000"/>
                  </a:solidFill>
                  <a:latin typeface="隶书" pitchFamily="49" charset="-122"/>
                  <a:ea typeface="隶书" pitchFamily="49" charset="-122"/>
                </a:rPr>
                <a:t>－</a:t>
              </a:r>
              <a:r>
                <a:rPr lang="en-US" altLang="zh-CN" sz="1600" b="1" dirty="0">
                  <a:solidFill>
                    <a:srgbClr val="000000"/>
                  </a:solidFill>
                  <a:latin typeface="隶书" pitchFamily="49" charset="-122"/>
                  <a:ea typeface="隶书" pitchFamily="49" charset="-122"/>
                </a:rPr>
                <a:t>A0</a:t>
              </a:r>
              <a:endParaRPr lang="en-US" altLang="zh-CN" sz="1600" b="1" dirty="0">
                <a:latin typeface="隶书" pitchFamily="49" charset="-122"/>
                <a:ea typeface="隶书" pitchFamily="49" charset="-122"/>
              </a:endParaRPr>
            </a:p>
          </p:txBody>
        </p:sp>
        <p:sp>
          <p:nvSpPr>
            <p:cNvPr id="282797" name="Rectangle 173"/>
            <p:cNvSpPr>
              <a:spLocks noChangeArrowheads="1"/>
            </p:cNvSpPr>
            <p:nvPr/>
          </p:nvSpPr>
          <p:spPr bwMode="auto">
            <a:xfrm>
              <a:off x="4578" y="1779"/>
              <a:ext cx="458" cy="155"/>
            </a:xfrm>
            <a:prstGeom prst="rect">
              <a:avLst/>
            </a:prstGeom>
            <a:noFill/>
            <a:ln w="9525">
              <a:noFill/>
              <a:miter lim="800000"/>
              <a:headEnd/>
              <a:tailEnd/>
            </a:ln>
          </p:spPr>
          <p:txBody>
            <a:bodyPr wrap="none" lIns="0" tIns="0" rIns="0" bIns="0">
              <a:spAutoFit/>
            </a:bodyPr>
            <a:lstStyle/>
            <a:p>
              <a:r>
                <a:rPr lang="en-US" altLang="zh-CN" sz="1600" b="1" dirty="0" smtClean="0">
                  <a:solidFill>
                    <a:srgbClr val="000000"/>
                  </a:solidFill>
                  <a:latin typeface="隶书" pitchFamily="49" charset="-122"/>
                  <a:ea typeface="隶书" pitchFamily="49" charset="-122"/>
                </a:rPr>
                <a:t>A15</a:t>
              </a:r>
              <a:r>
                <a:rPr lang="zh-CN" altLang="en-US" sz="1600" b="1" dirty="0" smtClean="0">
                  <a:solidFill>
                    <a:srgbClr val="000000"/>
                  </a:solidFill>
                  <a:latin typeface="隶书" pitchFamily="49" charset="-122"/>
                  <a:ea typeface="隶书" pitchFamily="49" charset="-122"/>
                </a:rPr>
                <a:t>－</a:t>
              </a:r>
              <a:r>
                <a:rPr lang="en-US" altLang="zh-CN" sz="1600" b="1" dirty="0">
                  <a:solidFill>
                    <a:srgbClr val="000000"/>
                  </a:solidFill>
                  <a:latin typeface="隶书" pitchFamily="49" charset="-122"/>
                  <a:ea typeface="隶书" pitchFamily="49" charset="-122"/>
                </a:rPr>
                <a:t>A0</a:t>
              </a:r>
              <a:endParaRPr lang="en-US" altLang="zh-CN" sz="1600" b="1" dirty="0">
                <a:latin typeface="隶书" pitchFamily="49" charset="-122"/>
                <a:ea typeface="隶书" pitchFamily="49" charset="-122"/>
              </a:endParaRPr>
            </a:p>
          </p:txBody>
        </p:sp>
        <p:sp>
          <p:nvSpPr>
            <p:cNvPr id="282798" name="Rectangle 174"/>
            <p:cNvSpPr>
              <a:spLocks noChangeArrowheads="1"/>
            </p:cNvSpPr>
            <p:nvPr/>
          </p:nvSpPr>
          <p:spPr bwMode="auto">
            <a:xfrm>
              <a:off x="3087" y="2387"/>
              <a:ext cx="156" cy="154"/>
            </a:xfrm>
            <a:prstGeom prst="rect">
              <a:avLst/>
            </a:prstGeom>
            <a:noFill/>
            <a:ln w="9525">
              <a:noFill/>
              <a:miter lim="800000"/>
              <a:headEnd/>
              <a:tailEnd/>
            </a:ln>
          </p:spPr>
          <p:txBody>
            <a:bodyPr wrap="none" lIns="0" tIns="0" rIns="0" bIns="0">
              <a:spAutoFit/>
            </a:bodyPr>
            <a:lstStyle/>
            <a:p>
              <a:r>
                <a:rPr lang="en-US" altLang="zh-CN" sz="1600" b="1">
                  <a:solidFill>
                    <a:srgbClr val="000000"/>
                  </a:solidFill>
                </a:rPr>
                <a:t>D5</a:t>
              </a:r>
              <a:endParaRPr lang="en-US" altLang="zh-CN" sz="1600" b="1"/>
            </a:p>
          </p:txBody>
        </p:sp>
        <p:sp>
          <p:nvSpPr>
            <p:cNvPr id="282799" name="Rectangle 175"/>
            <p:cNvSpPr>
              <a:spLocks noChangeArrowheads="1"/>
            </p:cNvSpPr>
            <p:nvPr/>
          </p:nvSpPr>
          <p:spPr bwMode="auto">
            <a:xfrm>
              <a:off x="4241" y="2387"/>
              <a:ext cx="156" cy="154"/>
            </a:xfrm>
            <a:prstGeom prst="rect">
              <a:avLst/>
            </a:prstGeom>
            <a:noFill/>
            <a:ln w="9525">
              <a:noFill/>
              <a:miter lim="800000"/>
              <a:headEnd/>
              <a:tailEnd/>
            </a:ln>
          </p:spPr>
          <p:txBody>
            <a:bodyPr wrap="none" lIns="0" tIns="0" rIns="0" bIns="0">
              <a:spAutoFit/>
            </a:bodyPr>
            <a:lstStyle/>
            <a:p>
              <a:r>
                <a:rPr lang="en-US" altLang="zh-CN" sz="1600" b="1">
                  <a:solidFill>
                    <a:srgbClr val="000000"/>
                  </a:solidFill>
                </a:rPr>
                <a:t>D1</a:t>
              </a:r>
              <a:endParaRPr lang="en-US" altLang="zh-CN" sz="1600" b="1"/>
            </a:p>
          </p:txBody>
        </p:sp>
      </p:grpSp>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Rectangle 3"/>
          <p:cNvSpPr>
            <a:spLocks noChangeArrowheads="1"/>
          </p:cNvSpPr>
          <p:nvPr/>
        </p:nvSpPr>
        <p:spPr bwMode="auto">
          <a:xfrm>
            <a:off x="323850" y="333375"/>
            <a:ext cx="8424863" cy="2282825"/>
          </a:xfrm>
          <a:prstGeom prst="rect">
            <a:avLst/>
          </a:prstGeom>
          <a:noFill/>
          <a:ln w="9525">
            <a:noFill/>
            <a:miter lim="800000"/>
            <a:headEnd/>
            <a:tailEnd/>
          </a:ln>
          <a:effectLst/>
        </p:spPr>
        <p:txBody>
          <a:bodyPr>
            <a:spAutoFit/>
          </a:bodyPr>
          <a:lstStyle/>
          <a:p>
            <a:pPr algn="ctr"/>
            <a:r>
              <a:rPr lang="zh-CN" altLang="en-US" sz="2400">
                <a:solidFill>
                  <a:srgbClr val="0000FF"/>
                </a:solidFill>
                <a:latin typeface="隶书" pitchFamily="49" charset="-122"/>
                <a:ea typeface="隶书" pitchFamily="49" charset="-122"/>
              </a:rPr>
              <a:t>字结构方式</a:t>
            </a:r>
          </a:p>
          <a:p>
            <a:r>
              <a:rPr lang="zh-CN" altLang="en-US" sz="2400">
                <a:latin typeface="隶书" pitchFamily="49" charset="-122"/>
                <a:ea typeface="隶书" pitchFamily="49" charset="-122"/>
              </a:rPr>
              <a:t>    </a:t>
            </a:r>
            <a:r>
              <a:rPr lang="zh-CN" altLang="zh-CN" sz="2400">
                <a:latin typeface="隶书" pitchFamily="49" charset="-122"/>
                <a:ea typeface="隶书" pitchFamily="49" charset="-122"/>
              </a:rPr>
              <a:t>每个存储单元由多位基本存储电路构成</a:t>
            </a:r>
            <a:r>
              <a:rPr lang="zh-CN" altLang="en-US" sz="2400">
                <a:latin typeface="隶书" pitchFamily="49" charset="-122"/>
                <a:ea typeface="隶书" pitchFamily="49" charset="-122"/>
              </a:rPr>
              <a:t>。</a:t>
            </a:r>
            <a:r>
              <a:rPr lang="zh-CN" altLang="zh-CN" sz="2400">
                <a:latin typeface="隶书" pitchFamily="49" charset="-122"/>
                <a:ea typeface="隶书" pitchFamily="49" charset="-122"/>
              </a:rPr>
              <a:t>当选中某一个存储单元，则该单元的各位信息同时被访问，这是它的优点</a:t>
            </a:r>
            <a:r>
              <a:rPr lang="zh-CN" altLang="en-US" sz="2400">
                <a:latin typeface="隶书" pitchFamily="49" charset="-122"/>
                <a:ea typeface="隶书" pitchFamily="49" charset="-122"/>
              </a:rPr>
              <a:t>。</a:t>
            </a:r>
            <a:r>
              <a:rPr lang="zh-CN" altLang="zh-CN" sz="2400">
                <a:latin typeface="隶书" pitchFamily="49" charset="-122"/>
                <a:ea typeface="隶书" pitchFamily="49" charset="-122"/>
              </a:rPr>
              <a:t>但这种方式的缺点是芯片封装时引线太多。如访问128个字节单元需7根地址线和8根数据线，另外还有必要的电源线、地线和控制线等</a:t>
            </a:r>
            <a:r>
              <a:rPr lang="zh-CN" altLang="en-US" sz="2400">
                <a:latin typeface="隶书" pitchFamily="49" charset="-122"/>
                <a:ea typeface="隶书" pitchFamily="49" charset="-122"/>
              </a:rPr>
              <a:t>。</a:t>
            </a:r>
          </a:p>
        </p:txBody>
      </p:sp>
      <p:pic>
        <p:nvPicPr>
          <p:cNvPr id="234500" name="Picture 4"/>
          <p:cNvPicPr>
            <a:picLocks noChangeAspect="1" noChangeArrowheads="1"/>
          </p:cNvPicPr>
          <p:nvPr/>
        </p:nvPicPr>
        <p:blipFill>
          <a:blip r:embed="rId2">
            <a:clrChange>
              <a:clrFrom>
                <a:srgbClr val="EEEEEE"/>
              </a:clrFrom>
              <a:clrTo>
                <a:srgbClr val="EEEEEE">
                  <a:alpha val="0"/>
                </a:srgbClr>
              </a:clrTo>
            </a:clrChange>
          </a:blip>
          <a:srcRect/>
          <a:stretch>
            <a:fillRect/>
          </a:stretch>
        </p:blipFill>
        <p:spPr bwMode="auto">
          <a:xfrm>
            <a:off x="1547813" y="2708275"/>
            <a:ext cx="5832475" cy="3433763"/>
          </a:xfrm>
          <a:prstGeom prst="rect">
            <a:avLst/>
          </a:prstGeom>
          <a:noFill/>
        </p:spPr>
      </p:pic>
    </p:spTree>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3809" name="Group 161"/>
          <p:cNvGrpSpPr>
            <a:grpSpLocks/>
          </p:cNvGrpSpPr>
          <p:nvPr/>
        </p:nvGrpSpPr>
        <p:grpSpPr bwMode="auto">
          <a:xfrm>
            <a:off x="179388" y="433388"/>
            <a:ext cx="8829675" cy="5724525"/>
            <a:chOff x="113" y="273"/>
            <a:chExt cx="5562" cy="3606"/>
          </a:xfrm>
        </p:grpSpPr>
        <p:sp>
          <p:nvSpPr>
            <p:cNvPr id="283655" name="Freeform 7"/>
            <p:cNvSpPr>
              <a:spLocks/>
            </p:cNvSpPr>
            <p:nvPr/>
          </p:nvSpPr>
          <p:spPr bwMode="auto">
            <a:xfrm>
              <a:off x="1238" y="273"/>
              <a:ext cx="3601" cy="392"/>
            </a:xfrm>
            <a:custGeom>
              <a:avLst/>
              <a:gdLst/>
              <a:ahLst/>
              <a:cxnLst>
                <a:cxn ang="0">
                  <a:pos x="0" y="78"/>
                </a:cxn>
                <a:cxn ang="0">
                  <a:pos x="3360" y="78"/>
                </a:cxn>
                <a:cxn ang="0">
                  <a:pos x="3360" y="0"/>
                </a:cxn>
                <a:cxn ang="0">
                  <a:pos x="3601" y="195"/>
                </a:cxn>
                <a:cxn ang="0">
                  <a:pos x="3360" y="392"/>
                </a:cxn>
                <a:cxn ang="0">
                  <a:pos x="3360" y="313"/>
                </a:cxn>
                <a:cxn ang="0">
                  <a:pos x="0" y="313"/>
                </a:cxn>
                <a:cxn ang="0">
                  <a:pos x="0" y="78"/>
                </a:cxn>
              </a:cxnLst>
              <a:rect l="0" t="0" r="r" b="b"/>
              <a:pathLst>
                <a:path w="3601" h="392">
                  <a:moveTo>
                    <a:pt x="0" y="78"/>
                  </a:moveTo>
                  <a:lnTo>
                    <a:pt x="3360" y="78"/>
                  </a:lnTo>
                  <a:lnTo>
                    <a:pt x="3360" y="0"/>
                  </a:lnTo>
                  <a:lnTo>
                    <a:pt x="3601" y="195"/>
                  </a:lnTo>
                  <a:lnTo>
                    <a:pt x="3360" y="392"/>
                  </a:lnTo>
                  <a:lnTo>
                    <a:pt x="3360" y="313"/>
                  </a:lnTo>
                  <a:lnTo>
                    <a:pt x="0" y="313"/>
                  </a:lnTo>
                  <a:lnTo>
                    <a:pt x="0" y="78"/>
                  </a:lnTo>
                  <a:close/>
                </a:path>
              </a:pathLst>
            </a:custGeom>
            <a:solidFill>
              <a:srgbClr val="FFFFFF"/>
            </a:solidFill>
            <a:ln w="9525">
              <a:noFill/>
              <a:round/>
              <a:headEnd/>
              <a:tailEnd/>
            </a:ln>
          </p:spPr>
          <p:txBody>
            <a:bodyPr/>
            <a:lstStyle/>
            <a:p>
              <a:endParaRPr lang="zh-CN" altLang="en-US"/>
            </a:p>
          </p:txBody>
        </p:sp>
        <p:sp>
          <p:nvSpPr>
            <p:cNvPr id="283656" name="Freeform 8"/>
            <p:cNvSpPr>
              <a:spLocks/>
            </p:cNvSpPr>
            <p:nvPr/>
          </p:nvSpPr>
          <p:spPr bwMode="auto">
            <a:xfrm>
              <a:off x="1238" y="273"/>
              <a:ext cx="3601" cy="392"/>
            </a:xfrm>
            <a:custGeom>
              <a:avLst/>
              <a:gdLst/>
              <a:ahLst/>
              <a:cxnLst>
                <a:cxn ang="0">
                  <a:pos x="0" y="78"/>
                </a:cxn>
                <a:cxn ang="0">
                  <a:pos x="3360" y="78"/>
                </a:cxn>
                <a:cxn ang="0">
                  <a:pos x="3360" y="0"/>
                </a:cxn>
                <a:cxn ang="0">
                  <a:pos x="3601" y="195"/>
                </a:cxn>
                <a:cxn ang="0">
                  <a:pos x="3360" y="392"/>
                </a:cxn>
                <a:cxn ang="0">
                  <a:pos x="3360" y="313"/>
                </a:cxn>
                <a:cxn ang="0">
                  <a:pos x="0" y="313"/>
                </a:cxn>
              </a:cxnLst>
              <a:rect l="0" t="0" r="r" b="b"/>
              <a:pathLst>
                <a:path w="3601" h="392">
                  <a:moveTo>
                    <a:pt x="0" y="78"/>
                  </a:moveTo>
                  <a:lnTo>
                    <a:pt x="3360" y="78"/>
                  </a:lnTo>
                  <a:lnTo>
                    <a:pt x="3360" y="0"/>
                  </a:lnTo>
                  <a:lnTo>
                    <a:pt x="3601" y="195"/>
                  </a:lnTo>
                  <a:lnTo>
                    <a:pt x="3360" y="392"/>
                  </a:lnTo>
                  <a:lnTo>
                    <a:pt x="3360" y="313"/>
                  </a:lnTo>
                  <a:lnTo>
                    <a:pt x="0" y="313"/>
                  </a:lnTo>
                </a:path>
              </a:pathLst>
            </a:custGeom>
            <a:noFill/>
            <a:ln w="6350" cap="rnd">
              <a:solidFill>
                <a:srgbClr val="000000"/>
              </a:solidFill>
              <a:prstDash val="solid"/>
              <a:round/>
              <a:headEnd/>
              <a:tailEnd/>
            </a:ln>
          </p:spPr>
          <p:txBody>
            <a:bodyPr/>
            <a:lstStyle/>
            <a:p>
              <a:endParaRPr lang="zh-CN" altLang="en-US"/>
            </a:p>
          </p:txBody>
        </p:sp>
        <p:sp>
          <p:nvSpPr>
            <p:cNvPr id="283657" name="Freeform 9"/>
            <p:cNvSpPr>
              <a:spLocks/>
            </p:cNvSpPr>
            <p:nvPr/>
          </p:nvSpPr>
          <p:spPr bwMode="auto">
            <a:xfrm>
              <a:off x="1958" y="586"/>
              <a:ext cx="288" cy="667"/>
            </a:xfrm>
            <a:custGeom>
              <a:avLst/>
              <a:gdLst/>
              <a:ahLst/>
              <a:cxnLst>
                <a:cxn ang="0">
                  <a:pos x="231" y="0"/>
                </a:cxn>
                <a:cxn ang="0">
                  <a:pos x="231" y="549"/>
                </a:cxn>
                <a:cxn ang="0">
                  <a:pos x="288" y="549"/>
                </a:cxn>
                <a:cxn ang="0">
                  <a:pos x="144" y="667"/>
                </a:cxn>
                <a:cxn ang="0">
                  <a:pos x="0" y="549"/>
                </a:cxn>
                <a:cxn ang="0">
                  <a:pos x="58" y="549"/>
                </a:cxn>
                <a:cxn ang="0">
                  <a:pos x="58" y="0"/>
                </a:cxn>
                <a:cxn ang="0">
                  <a:pos x="231" y="0"/>
                </a:cxn>
              </a:cxnLst>
              <a:rect l="0" t="0" r="r" b="b"/>
              <a:pathLst>
                <a:path w="288" h="667">
                  <a:moveTo>
                    <a:pt x="231" y="0"/>
                  </a:moveTo>
                  <a:lnTo>
                    <a:pt x="231" y="549"/>
                  </a:lnTo>
                  <a:lnTo>
                    <a:pt x="288" y="549"/>
                  </a:lnTo>
                  <a:lnTo>
                    <a:pt x="144" y="667"/>
                  </a:lnTo>
                  <a:lnTo>
                    <a:pt x="0" y="549"/>
                  </a:lnTo>
                  <a:lnTo>
                    <a:pt x="58" y="549"/>
                  </a:lnTo>
                  <a:lnTo>
                    <a:pt x="58" y="0"/>
                  </a:lnTo>
                  <a:lnTo>
                    <a:pt x="231" y="0"/>
                  </a:lnTo>
                  <a:close/>
                </a:path>
              </a:pathLst>
            </a:custGeom>
            <a:solidFill>
              <a:srgbClr val="FFFFFF"/>
            </a:solidFill>
            <a:ln w="9525">
              <a:noFill/>
              <a:round/>
              <a:headEnd/>
              <a:tailEnd/>
            </a:ln>
          </p:spPr>
          <p:txBody>
            <a:bodyPr/>
            <a:lstStyle/>
            <a:p>
              <a:endParaRPr lang="zh-CN" altLang="en-US"/>
            </a:p>
          </p:txBody>
        </p:sp>
        <p:sp>
          <p:nvSpPr>
            <p:cNvPr id="283658" name="Freeform 10"/>
            <p:cNvSpPr>
              <a:spLocks/>
            </p:cNvSpPr>
            <p:nvPr/>
          </p:nvSpPr>
          <p:spPr bwMode="auto">
            <a:xfrm>
              <a:off x="1958" y="586"/>
              <a:ext cx="288" cy="667"/>
            </a:xfrm>
            <a:custGeom>
              <a:avLst/>
              <a:gdLst/>
              <a:ahLst/>
              <a:cxnLst>
                <a:cxn ang="0">
                  <a:pos x="231" y="0"/>
                </a:cxn>
                <a:cxn ang="0">
                  <a:pos x="231" y="549"/>
                </a:cxn>
                <a:cxn ang="0">
                  <a:pos x="288" y="549"/>
                </a:cxn>
                <a:cxn ang="0">
                  <a:pos x="144" y="667"/>
                </a:cxn>
                <a:cxn ang="0">
                  <a:pos x="0" y="549"/>
                </a:cxn>
                <a:cxn ang="0">
                  <a:pos x="58" y="549"/>
                </a:cxn>
                <a:cxn ang="0">
                  <a:pos x="58" y="0"/>
                </a:cxn>
              </a:cxnLst>
              <a:rect l="0" t="0" r="r" b="b"/>
              <a:pathLst>
                <a:path w="288" h="667">
                  <a:moveTo>
                    <a:pt x="231" y="0"/>
                  </a:moveTo>
                  <a:lnTo>
                    <a:pt x="231" y="549"/>
                  </a:lnTo>
                  <a:lnTo>
                    <a:pt x="288" y="549"/>
                  </a:lnTo>
                  <a:lnTo>
                    <a:pt x="144" y="667"/>
                  </a:lnTo>
                  <a:lnTo>
                    <a:pt x="0" y="549"/>
                  </a:lnTo>
                  <a:lnTo>
                    <a:pt x="58" y="549"/>
                  </a:lnTo>
                  <a:lnTo>
                    <a:pt x="58" y="0"/>
                  </a:lnTo>
                </a:path>
              </a:pathLst>
            </a:custGeom>
            <a:noFill/>
            <a:ln w="6350" cap="rnd">
              <a:solidFill>
                <a:srgbClr val="000000"/>
              </a:solidFill>
              <a:prstDash val="solid"/>
              <a:round/>
              <a:headEnd/>
              <a:tailEnd/>
            </a:ln>
          </p:spPr>
          <p:txBody>
            <a:bodyPr/>
            <a:lstStyle/>
            <a:p>
              <a:endParaRPr lang="zh-CN" altLang="en-US"/>
            </a:p>
          </p:txBody>
        </p:sp>
        <p:sp>
          <p:nvSpPr>
            <p:cNvPr id="283659" name="Freeform 11"/>
            <p:cNvSpPr>
              <a:spLocks/>
            </p:cNvSpPr>
            <p:nvPr/>
          </p:nvSpPr>
          <p:spPr bwMode="auto">
            <a:xfrm>
              <a:off x="3878" y="586"/>
              <a:ext cx="288" cy="667"/>
            </a:xfrm>
            <a:custGeom>
              <a:avLst/>
              <a:gdLst/>
              <a:ahLst/>
              <a:cxnLst>
                <a:cxn ang="0">
                  <a:pos x="230" y="0"/>
                </a:cxn>
                <a:cxn ang="0">
                  <a:pos x="230" y="549"/>
                </a:cxn>
                <a:cxn ang="0">
                  <a:pos x="288" y="549"/>
                </a:cxn>
                <a:cxn ang="0">
                  <a:pos x="145" y="667"/>
                </a:cxn>
                <a:cxn ang="0">
                  <a:pos x="0" y="549"/>
                </a:cxn>
                <a:cxn ang="0">
                  <a:pos x="58" y="549"/>
                </a:cxn>
                <a:cxn ang="0">
                  <a:pos x="58" y="0"/>
                </a:cxn>
                <a:cxn ang="0">
                  <a:pos x="230" y="0"/>
                </a:cxn>
              </a:cxnLst>
              <a:rect l="0" t="0" r="r" b="b"/>
              <a:pathLst>
                <a:path w="288" h="667">
                  <a:moveTo>
                    <a:pt x="230" y="0"/>
                  </a:moveTo>
                  <a:lnTo>
                    <a:pt x="230" y="549"/>
                  </a:lnTo>
                  <a:lnTo>
                    <a:pt x="288" y="549"/>
                  </a:lnTo>
                  <a:lnTo>
                    <a:pt x="145" y="667"/>
                  </a:lnTo>
                  <a:lnTo>
                    <a:pt x="0" y="549"/>
                  </a:lnTo>
                  <a:lnTo>
                    <a:pt x="58" y="549"/>
                  </a:lnTo>
                  <a:lnTo>
                    <a:pt x="58" y="0"/>
                  </a:lnTo>
                  <a:lnTo>
                    <a:pt x="230" y="0"/>
                  </a:lnTo>
                  <a:close/>
                </a:path>
              </a:pathLst>
            </a:custGeom>
            <a:solidFill>
              <a:srgbClr val="FFFFFF"/>
            </a:solidFill>
            <a:ln w="9525">
              <a:noFill/>
              <a:round/>
              <a:headEnd/>
              <a:tailEnd/>
            </a:ln>
          </p:spPr>
          <p:txBody>
            <a:bodyPr/>
            <a:lstStyle/>
            <a:p>
              <a:endParaRPr lang="zh-CN" altLang="en-US"/>
            </a:p>
          </p:txBody>
        </p:sp>
        <p:sp>
          <p:nvSpPr>
            <p:cNvPr id="283660" name="Freeform 12"/>
            <p:cNvSpPr>
              <a:spLocks/>
            </p:cNvSpPr>
            <p:nvPr/>
          </p:nvSpPr>
          <p:spPr bwMode="auto">
            <a:xfrm>
              <a:off x="3878" y="586"/>
              <a:ext cx="288" cy="667"/>
            </a:xfrm>
            <a:custGeom>
              <a:avLst/>
              <a:gdLst/>
              <a:ahLst/>
              <a:cxnLst>
                <a:cxn ang="0">
                  <a:pos x="230" y="0"/>
                </a:cxn>
                <a:cxn ang="0">
                  <a:pos x="230" y="549"/>
                </a:cxn>
                <a:cxn ang="0">
                  <a:pos x="288" y="549"/>
                </a:cxn>
                <a:cxn ang="0">
                  <a:pos x="145" y="667"/>
                </a:cxn>
                <a:cxn ang="0">
                  <a:pos x="0" y="549"/>
                </a:cxn>
                <a:cxn ang="0">
                  <a:pos x="58" y="549"/>
                </a:cxn>
                <a:cxn ang="0">
                  <a:pos x="58" y="0"/>
                </a:cxn>
              </a:cxnLst>
              <a:rect l="0" t="0" r="r" b="b"/>
              <a:pathLst>
                <a:path w="288" h="667">
                  <a:moveTo>
                    <a:pt x="230" y="0"/>
                  </a:moveTo>
                  <a:lnTo>
                    <a:pt x="230" y="549"/>
                  </a:lnTo>
                  <a:lnTo>
                    <a:pt x="288" y="549"/>
                  </a:lnTo>
                  <a:lnTo>
                    <a:pt x="145" y="667"/>
                  </a:lnTo>
                  <a:lnTo>
                    <a:pt x="0" y="549"/>
                  </a:lnTo>
                  <a:lnTo>
                    <a:pt x="58" y="549"/>
                  </a:lnTo>
                  <a:lnTo>
                    <a:pt x="58" y="0"/>
                  </a:lnTo>
                </a:path>
              </a:pathLst>
            </a:custGeom>
            <a:noFill/>
            <a:ln w="6350" cap="rnd">
              <a:solidFill>
                <a:srgbClr val="000000"/>
              </a:solidFill>
              <a:prstDash val="solid"/>
              <a:round/>
              <a:headEnd/>
              <a:tailEnd/>
            </a:ln>
          </p:spPr>
          <p:txBody>
            <a:bodyPr/>
            <a:lstStyle/>
            <a:p>
              <a:endParaRPr lang="zh-CN" altLang="en-US"/>
            </a:p>
          </p:txBody>
        </p:sp>
        <p:sp>
          <p:nvSpPr>
            <p:cNvPr id="283661" name="Line 13"/>
            <p:cNvSpPr>
              <a:spLocks noChangeShapeType="1"/>
            </p:cNvSpPr>
            <p:nvPr/>
          </p:nvSpPr>
          <p:spPr bwMode="auto">
            <a:xfrm>
              <a:off x="1718" y="1253"/>
              <a:ext cx="1" cy="981"/>
            </a:xfrm>
            <a:prstGeom prst="line">
              <a:avLst/>
            </a:prstGeom>
            <a:noFill/>
            <a:ln w="19050" cap="rnd">
              <a:solidFill>
                <a:srgbClr val="000000"/>
              </a:solidFill>
              <a:round/>
              <a:headEnd/>
              <a:tailEnd/>
            </a:ln>
          </p:spPr>
          <p:txBody>
            <a:bodyPr/>
            <a:lstStyle/>
            <a:p>
              <a:endParaRPr lang="zh-CN" altLang="en-US"/>
            </a:p>
          </p:txBody>
        </p:sp>
        <p:sp>
          <p:nvSpPr>
            <p:cNvPr id="283662" name="Line 14"/>
            <p:cNvSpPr>
              <a:spLocks noChangeShapeType="1"/>
            </p:cNvSpPr>
            <p:nvPr/>
          </p:nvSpPr>
          <p:spPr bwMode="auto">
            <a:xfrm>
              <a:off x="1718" y="1253"/>
              <a:ext cx="720" cy="1"/>
            </a:xfrm>
            <a:prstGeom prst="line">
              <a:avLst/>
            </a:prstGeom>
            <a:noFill/>
            <a:ln w="19050" cap="rnd">
              <a:solidFill>
                <a:srgbClr val="000000"/>
              </a:solidFill>
              <a:round/>
              <a:headEnd/>
              <a:tailEnd/>
            </a:ln>
          </p:spPr>
          <p:txBody>
            <a:bodyPr/>
            <a:lstStyle/>
            <a:p>
              <a:endParaRPr lang="zh-CN" altLang="en-US"/>
            </a:p>
          </p:txBody>
        </p:sp>
        <p:sp>
          <p:nvSpPr>
            <p:cNvPr id="283663" name="Line 15"/>
            <p:cNvSpPr>
              <a:spLocks noChangeShapeType="1"/>
            </p:cNvSpPr>
            <p:nvPr/>
          </p:nvSpPr>
          <p:spPr bwMode="auto">
            <a:xfrm>
              <a:off x="2438" y="1253"/>
              <a:ext cx="1" cy="981"/>
            </a:xfrm>
            <a:prstGeom prst="line">
              <a:avLst/>
            </a:prstGeom>
            <a:noFill/>
            <a:ln w="19050" cap="rnd">
              <a:solidFill>
                <a:srgbClr val="000000"/>
              </a:solidFill>
              <a:round/>
              <a:headEnd/>
              <a:tailEnd/>
            </a:ln>
          </p:spPr>
          <p:txBody>
            <a:bodyPr/>
            <a:lstStyle/>
            <a:p>
              <a:endParaRPr lang="zh-CN" altLang="en-US"/>
            </a:p>
          </p:txBody>
        </p:sp>
        <p:sp>
          <p:nvSpPr>
            <p:cNvPr id="283664" name="Line 16"/>
            <p:cNvSpPr>
              <a:spLocks noChangeShapeType="1"/>
            </p:cNvSpPr>
            <p:nvPr/>
          </p:nvSpPr>
          <p:spPr bwMode="auto">
            <a:xfrm>
              <a:off x="1718" y="2234"/>
              <a:ext cx="720" cy="1"/>
            </a:xfrm>
            <a:prstGeom prst="line">
              <a:avLst/>
            </a:prstGeom>
            <a:noFill/>
            <a:ln w="19050" cap="rnd">
              <a:solidFill>
                <a:srgbClr val="000000"/>
              </a:solidFill>
              <a:round/>
              <a:headEnd/>
              <a:tailEnd/>
            </a:ln>
          </p:spPr>
          <p:txBody>
            <a:bodyPr/>
            <a:lstStyle/>
            <a:p>
              <a:endParaRPr lang="zh-CN" altLang="en-US"/>
            </a:p>
          </p:txBody>
        </p:sp>
        <p:sp>
          <p:nvSpPr>
            <p:cNvPr id="283665" name="Line 17"/>
            <p:cNvSpPr>
              <a:spLocks noChangeShapeType="1"/>
            </p:cNvSpPr>
            <p:nvPr/>
          </p:nvSpPr>
          <p:spPr bwMode="auto">
            <a:xfrm>
              <a:off x="3638" y="1253"/>
              <a:ext cx="1" cy="981"/>
            </a:xfrm>
            <a:prstGeom prst="line">
              <a:avLst/>
            </a:prstGeom>
            <a:noFill/>
            <a:ln w="19050" cap="rnd">
              <a:solidFill>
                <a:srgbClr val="000000"/>
              </a:solidFill>
              <a:round/>
              <a:headEnd/>
              <a:tailEnd/>
            </a:ln>
          </p:spPr>
          <p:txBody>
            <a:bodyPr/>
            <a:lstStyle/>
            <a:p>
              <a:endParaRPr lang="zh-CN" altLang="en-US"/>
            </a:p>
          </p:txBody>
        </p:sp>
        <p:sp>
          <p:nvSpPr>
            <p:cNvPr id="283666" name="Line 18"/>
            <p:cNvSpPr>
              <a:spLocks noChangeShapeType="1"/>
            </p:cNvSpPr>
            <p:nvPr/>
          </p:nvSpPr>
          <p:spPr bwMode="auto">
            <a:xfrm>
              <a:off x="3638" y="1253"/>
              <a:ext cx="720" cy="1"/>
            </a:xfrm>
            <a:prstGeom prst="line">
              <a:avLst/>
            </a:prstGeom>
            <a:noFill/>
            <a:ln w="19050" cap="rnd">
              <a:solidFill>
                <a:srgbClr val="000000"/>
              </a:solidFill>
              <a:round/>
              <a:headEnd/>
              <a:tailEnd/>
            </a:ln>
          </p:spPr>
          <p:txBody>
            <a:bodyPr/>
            <a:lstStyle/>
            <a:p>
              <a:endParaRPr lang="zh-CN" altLang="en-US"/>
            </a:p>
          </p:txBody>
        </p:sp>
        <p:sp>
          <p:nvSpPr>
            <p:cNvPr id="283667" name="Line 19"/>
            <p:cNvSpPr>
              <a:spLocks noChangeShapeType="1"/>
            </p:cNvSpPr>
            <p:nvPr/>
          </p:nvSpPr>
          <p:spPr bwMode="auto">
            <a:xfrm>
              <a:off x="4358" y="1253"/>
              <a:ext cx="1" cy="981"/>
            </a:xfrm>
            <a:prstGeom prst="line">
              <a:avLst/>
            </a:prstGeom>
            <a:noFill/>
            <a:ln w="19050" cap="rnd">
              <a:solidFill>
                <a:srgbClr val="000000"/>
              </a:solidFill>
              <a:round/>
              <a:headEnd/>
              <a:tailEnd/>
            </a:ln>
          </p:spPr>
          <p:txBody>
            <a:bodyPr/>
            <a:lstStyle/>
            <a:p>
              <a:endParaRPr lang="zh-CN" altLang="en-US"/>
            </a:p>
          </p:txBody>
        </p:sp>
        <p:sp>
          <p:nvSpPr>
            <p:cNvPr id="283668" name="Line 20"/>
            <p:cNvSpPr>
              <a:spLocks noChangeShapeType="1"/>
            </p:cNvSpPr>
            <p:nvPr/>
          </p:nvSpPr>
          <p:spPr bwMode="auto">
            <a:xfrm>
              <a:off x="3638" y="2234"/>
              <a:ext cx="720" cy="1"/>
            </a:xfrm>
            <a:prstGeom prst="line">
              <a:avLst/>
            </a:prstGeom>
            <a:noFill/>
            <a:ln w="19050" cap="rnd">
              <a:solidFill>
                <a:srgbClr val="000000"/>
              </a:solidFill>
              <a:round/>
              <a:headEnd/>
              <a:tailEnd/>
            </a:ln>
          </p:spPr>
          <p:txBody>
            <a:bodyPr/>
            <a:lstStyle/>
            <a:p>
              <a:endParaRPr lang="zh-CN" altLang="en-US"/>
            </a:p>
          </p:txBody>
        </p:sp>
        <p:sp>
          <p:nvSpPr>
            <p:cNvPr id="283669" name="Rectangle 21"/>
            <p:cNvSpPr>
              <a:spLocks noChangeArrowheads="1"/>
            </p:cNvSpPr>
            <p:nvPr/>
          </p:nvSpPr>
          <p:spPr bwMode="auto">
            <a:xfrm>
              <a:off x="2245" y="709"/>
              <a:ext cx="510" cy="17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隶书" pitchFamily="49" charset="-122"/>
                  <a:ea typeface="隶书" pitchFamily="49" charset="-122"/>
                </a:rPr>
                <a:t>A10</a:t>
              </a:r>
              <a:r>
                <a:rPr lang="zh-CN" altLang="en-US" b="1">
                  <a:solidFill>
                    <a:srgbClr val="000000"/>
                  </a:solidFill>
                  <a:latin typeface="隶书" pitchFamily="49" charset="-122"/>
                  <a:ea typeface="隶书" pitchFamily="49" charset="-122"/>
                </a:rPr>
                <a:t>－</a:t>
              </a:r>
              <a:r>
                <a:rPr lang="en-US" altLang="zh-CN" b="1">
                  <a:solidFill>
                    <a:srgbClr val="000000"/>
                  </a:solidFill>
                  <a:latin typeface="隶书" pitchFamily="49" charset="-122"/>
                  <a:ea typeface="隶书" pitchFamily="49" charset="-122"/>
                </a:rPr>
                <a:t>A0</a:t>
              </a:r>
              <a:endParaRPr lang="en-US" altLang="zh-CN" b="1">
                <a:latin typeface="隶书" pitchFamily="49" charset="-122"/>
                <a:ea typeface="隶书" pitchFamily="49" charset="-122"/>
              </a:endParaRPr>
            </a:p>
          </p:txBody>
        </p:sp>
        <p:sp>
          <p:nvSpPr>
            <p:cNvPr id="283688" name="Rectangle 40"/>
            <p:cNvSpPr>
              <a:spLocks noChangeArrowheads="1"/>
            </p:cNvSpPr>
            <p:nvPr/>
          </p:nvSpPr>
          <p:spPr bwMode="auto">
            <a:xfrm>
              <a:off x="1927" y="1525"/>
              <a:ext cx="292" cy="346"/>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隶书" pitchFamily="49" charset="-122"/>
                  <a:ea typeface="隶书" pitchFamily="49" charset="-122"/>
                </a:rPr>
                <a:t>2Kx8</a:t>
              </a:r>
            </a:p>
            <a:p>
              <a:r>
                <a:rPr lang="en-US" altLang="zh-CN" b="1">
                  <a:solidFill>
                    <a:srgbClr val="000000"/>
                  </a:solidFill>
                  <a:latin typeface="隶书" pitchFamily="49" charset="-122"/>
                  <a:ea typeface="隶书" pitchFamily="49" charset="-122"/>
                </a:rPr>
                <a:t>SRAM</a:t>
              </a:r>
              <a:endParaRPr lang="en-US" altLang="zh-CN" b="1">
                <a:latin typeface="隶书" pitchFamily="49" charset="-122"/>
                <a:ea typeface="隶书" pitchFamily="49" charset="-122"/>
              </a:endParaRPr>
            </a:p>
          </p:txBody>
        </p:sp>
        <p:sp>
          <p:nvSpPr>
            <p:cNvPr id="283689" name="Rectangle 41"/>
            <p:cNvSpPr>
              <a:spLocks noChangeArrowheads="1"/>
            </p:cNvSpPr>
            <p:nvPr/>
          </p:nvSpPr>
          <p:spPr bwMode="auto">
            <a:xfrm>
              <a:off x="2608" y="391"/>
              <a:ext cx="726" cy="173"/>
            </a:xfrm>
            <a:prstGeom prst="rect">
              <a:avLst/>
            </a:prstGeom>
            <a:noFill/>
            <a:ln w="9525">
              <a:noFill/>
              <a:miter lim="800000"/>
              <a:headEnd/>
              <a:tailEnd/>
            </a:ln>
          </p:spPr>
          <p:txBody>
            <a:bodyPr wrap="none" lIns="0" tIns="0" rIns="0" bIns="0">
              <a:spAutoFit/>
            </a:bodyPr>
            <a:lstStyle/>
            <a:p>
              <a:r>
                <a:rPr lang="zh-CN" altLang="en-US" b="1">
                  <a:solidFill>
                    <a:srgbClr val="000000"/>
                  </a:solidFill>
                  <a:latin typeface="隶书" pitchFamily="49" charset="-122"/>
                  <a:ea typeface="隶书" pitchFamily="49" charset="-122"/>
                </a:rPr>
                <a:t>地址总线</a:t>
              </a:r>
              <a:r>
                <a:rPr lang="en-US" altLang="zh-CN" b="1">
                  <a:solidFill>
                    <a:srgbClr val="000000"/>
                  </a:solidFill>
                  <a:latin typeface="隶书" pitchFamily="49" charset="-122"/>
                  <a:ea typeface="隶书" pitchFamily="49" charset="-122"/>
                </a:rPr>
                <a:t>AB</a:t>
              </a:r>
              <a:endParaRPr lang="en-US" altLang="zh-CN" b="1">
                <a:latin typeface="隶书" pitchFamily="49" charset="-122"/>
                <a:ea typeface="隶书" pitchFamily="49" charset="-122"/>
              </a:endParaRPr>
            </a:p>
          </p:txBody>
        </p:sp>
        <p:sp>
          <p:nvSpPr>
            <p:cNvPr id="283691" name="Rectangle 43"/>
            <p:cNvSpPr>
              <a:spLocks noChangeArrowheads="1"/>
            </p:cNvSpPr>
            <p:nvPr/>
          </p:nvSpPr>
          <p:spPr bwMode="auto">
            <a:xfrm>
              <a:off x="1936" y="2029"/>
              <a:ext cx="365" cy="17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隶书" pitchFamily="49" charset="-122"/>
                  <a:ea typeface="隶书" pitchFamily="49" charset="-122"/>
                </a:rPr>
                <a:t>D7-D0</a:t>
              </a:r>
              <a:endParaRPr lang="en-US" altLang="zh-CN" b="1">
                <a:latin typeface="隶书" pitchFamily="49" charset="-122"/>
                <a:ea typeface="隶书" pitchFamily="49" charset="-122"/>
              </a:endParaRPr>
            </a:p>
          </p:txBody>
        </p:sp>
        <p:sp>
          <p:nvSpPr>
            <p:cNvPr id="283711" name="Freeform 63"/>
            <p:cNvSpPr>
              <a:spLocks noEditPoints="1"/>
            </p:cNvSpPr>
            <p:nvPr/>
          </p:nvSpPr>
          <p:spPr bwMode="auto">
            <a:xfrm>
              <a:off x="1231" y="1052"/>
              <a:ext cx="3608" cy="10"/>
            </a:xfrm>
            <a:custGeom>
              <a:avLst/>
              <a:gdLst/>
              <a:ahLst/>
              <a:cxnLst>
                <a:cxn ang="0">
                  <a:pos x="128" y="8"/>
                </a:cxn>
                <a:cxn ang="0">
                  <a:pos x="0" y="8"/>
                </a:cxn>
                <a:cxn ang="0">
                  <a:pos x="312" y="0"/>
                </a:cxn>
                <a:cxn ang="0">
                  <a:pos x="200" y="16"/>
                </a:cxn>
                <a:cxn ang="0">
                  <a:pos x="392" y="0"/>
                </a:cxn>
                <a:cxn ang="0">
                  <a:pos x="504" y="16"/>
                </a:cxn>
                <a:cxn ang="0">
                  <a:pos x="392" y="0"/>
                </a:cxn>
                <a:cxn ang="0">
                  <a:pos x="704" y="8"/>
                </a:cxn>
                <a:cxn ang="0">
                  <a:pos x="576" y="8"/>
                </a:cxn>
                <a:cxn ang="0">
                  <a:pos x="888" y="0"/>
                </a:cxn>
                <a:cxn ang="0">
                  <a:pos x="776" y="16"/>
                </a:cxn>
                <a:cxn ang="0">
                  <a:pos x="968" y="0"/>
                </a:cxn>
                <a:cxn ang="0">
                  <a:pos x="1080" y="16"/>
                </a:cxn>
                <a:cxn ang="0">
                  <a:pos x="968" y="0"/>
                </a:cxn>
                <a:cxn ang="0">
                  <a:pos x="1280" y="8"/>
                </a:cxn>
                <a:cxn ang="0">
                  <a:pos x="1152" y="8"/>
                </a:cxn>
                <a:cxn ang="0">
                  <a:pos x="1464" y="0"/>
                </a:cxn>
                <a:cxn ang="0">
                  <a:pos x="1352" y="16"/>
                </a:cxn>
                <a:cxn ang="0">
                  <a:pos x="1544" y="0"/>
                </a:cxn>
                <a:cxn ang="0">
                  <a:pos x="1656" y="16"/>
                </a:cxn>
                <a:cxn ang="0">
                  <a:pos x="1544" y="0"/>
                </a:cxn>
                <a:cxn ang="0">
                  <a:pos x="1856" y="8"/>
                </a:cxn>
                <a:cxn ang="0">
                  <a:pos x="1728" y="8"/>
                </a:cxn>
                <a:cxn ang="0">
                  <a:pos x="2040" y="0"/>
                </a:cxn>
                <a:cxn ang="0">
                  <a:pos x="1928" y="16"/>
                </a:cxn>
                <a:cxn ang="0">
                  <a:pos x="2120" y="0"/>
                </a:cxn>
                <a:cxn ang="0">
                  <a:pos x="2232" y="16"/>
                </a:cxn>
                <a:cxn ang="0">
                  <a:pos x="2120" y="0"/>
                </a:cxn>
                <a:cxn ang="0">
                  <a:pos x="2432" y="8"/>
                </a:cxn>
                <a:cxn ang="0">
                  <a:pos x="2304" y="8"/>
                </a:cxn>
                <a:cxn ang="0">
                  <a:pos x="2616" y="0"/>
                </a:cxn>
                <a:cxn ang="0">
                  <a:pos x="2504" y="16"/>
                </a:cxn>
                <a:cxn ang="0">
                  <a:pos x="2696" y="0"/>
                </a:cxn>
                <a:cxn ang="0">
                  <a:pos x="2808" y="16"/>
                </a:cxn>
                <a:cxn ang="0">
                  <a:pos x="2696" y="0"/>
                </a:cxn>
                <a:cxn ang="0">
                  <a:pos x="3008" y="8"/>
                </a:cxn>
                <a:cxn ang="0">
                  <a:pos x="2880" y="8"/>
                </a:cxn>
                <a:cxn ang="0">
                  <a:pos x="3192" y="0"/>
                </a:cxn>
                <a:cxn ang="0">
                  <a:pos x="3080" y="16"/>
                </a:cxn>
                <a:cxn ang="0">
                  <a:pos x="3272" y="0"/>
                </a:cxn>
                <a:cxn ang="0">
                  <a:pos x="3384" y="16"/>
                </a:cxn>
                <a:cxn ang="0">
                  <a:pos x="3272" y="0"/>
                </a:cxn>
                <a:cxn ang="0">
                  <a:pos x="3584" y="8"/>
                </a:cxn>
                <a:cxn ang="0">
                  <a:pos x="3456" y="8"/>
                </a:cxn>
                <a:cxn ang="0">
                  <a:pos x="3768" y="0"/>
                </a:cxn>
                <a:cxn ang="0">
                  <a:pos x="3656" y="16"/>
                </a:cxn>
                <a:cxn ang="0">
                  <a:pos x="3848" y="0"/>
                </a:cxn>
                <a:cxn ang="0">
                  <a:pos x="3960" y="16"/>
                </a:cxn>
                <a:cxn ang="0">
                  <a:pos x="3848" y="0"/>
                </a:cxn>
                <a:cxn ang="0">
                  <a:pos x="4160" y="8"/>
                </a:cxn>
                <a:cxn ang="0">
                  <a:pos x="4032" y="8"/>
                </a:cxn>
                <a:cxn ang="0">
                  <a:pos x="4344" y="0"/>
                </a:cxn>
                <a:cxn ang="0">
                  <a:pos x="4232" y="16"/>
                </a:cxn>
                <a:cxn ang="0">
                  <a:pos x="4424" y="0"/>
                </a:cxn>
                <a:cxn ang="0">
                  <a:pos x="4536" y="16"/>
                </a:cxn>
                <a:cxn ang="0">
                  <a:pos x="4424" y="0"/>
                </a:cxn>
              </a:cxnLst>
              <a:rect l="0" t="0" r="r" b="b"/>
              <a:pathLst>
                <a:path w="4544" h="16">
                  <a:moveTo>
                    <a:pt x="8" y="0"/>
                  </a:moveTo>
                  <a:lnTo>
                    <a:pt x="120" y="0"/>
                  </a:lnTo>
                  <a:cubicBezTo>
                    <a:pt x="125" y="0"/>
                    <a:pt x="128" y="4"/>
                    <a:pt x="128" y="8"/>
                  </a:cubicBezTo>
                  <a:cubicBezTo>
                    <a:pt x="128" y="13"/>
                    <a:pt x="125" y="16"/>
                    <a:pt x="120" y="16"/>
                  </a:cubicBezTo>
                  <a:lnTo>
                    <a:pt x="8" y="16"/>
                  </a:lnTo>
                  <a:cubicBezTo>
                    <a:pt x="4" y="16"/>
                    <a:pt x="0" y="13"/>
                    <a:pt x="0" y="8"/>
                  </a:cubicBezTo>
                  <a:cubicBezTo>
                    <a:pt x="0" y="4"/>
                    <a:pt x="4" y="0"/>
                    <a:pt x="8" y="0"/>
                  </a:cubicBezTo>
                  <a:close/>
                  <a:moveTo>
                    <a:pt x="200" y="0"/>
                  </a:moveTo>
                  <a:lnTo>
                    <a:pt x="312" y="0"/>
                  </a:lnTo>
                  <a:cubicBezTo>
                    <a:pt x="317" y="0"/>
                    <a:pt x="320" y="4"/>
                    <a:pt x="320" y="8"/>
                  </a:cubicBezTo>
                  <a:cubicBezTo>
                    <a:pt x="320" y="13"/>
                    <a:pt x="317" y="16"/>
                    <a:pt x="312" y="16"/>
                  </a:cubicBezTo>
                  <a:lnTo>
                    <a:pt x="200" y="16"/>
                  </a:lnTo>
                  <a:cubicBezTo>
                    <a:pt x="196" y="16"/>
                    <a:pt x="192" y="13"/>
                    <a:pt x="192" y="8"/>
                  </a:cubicBezTo>
                  <a:cubicBezTo>
                    <a:pt x="192" y="4"/>
                    <a:pt x="196" y="0"/>
                    <a:pt x="200" y="0"/>
                  </a:cubicBezTo>
                  <a:close/>
                  <a:moveTo>
                    <a:pt x="392" y="0"/>
                  </a:moveTo>
                  <a:lnTo>
                    <a:pt x="504" y="0"/>
                  </a:lnTo>
                  <a:cubicBezTo>
                    <a:pt x="509" y="0"/>
                    <a:pt x="512" y="4"/>
                    <a:pt x="512" y="8"/>
                  </a:cubicBezTo>
                  <a:cubicBezTo>
                    <a:pt x="512" y="13"/>
                    <a:pt x="509" y="16"/>
                    <a:pt x="504" y="16"/>
                  </a:cubicBezTo>
                  <a:lnTo>
                    <a:pt x="392" y="16"/>
                  </a:lnTo>
                  <a:cubicBezTo>
                    <a:pt x="388" y="16"/>
                    <a:pt x="384" y="13"/>
                    <a:pt x="384" y="8"/>
                  </a:cubicBezTo>
                  <a:cubicBezTo>
                    <a:pt x="384" y="4"/>
                    <a:pt x="388" y="0"/>
                    <a:pt x="392" y="0"/>
                  </a:cubicBezTo>
                  <a:close/>
                  <a:moveTo>
                    <a:pt x="584" y="0"/>
                  </a:moveTo>
                  <a:lnTo>
                    <a:pt x="696" y="0"/>
                  </a:lnTo>
                  <a:cubicBezTo>
                    <a:pt x="701" y="0"/>
                    <a:pt x="704" y="4"/>
                    <a:pt x="704" y="8"/>
                  </a:cubicBezTo>
                  <a:cubicBezTo>
                    <a:pt x="704" y="13"/>
                    <a:pt x="701" y="16"/>
                    <a:pt x="696" y="16"/>
                  </a:cubicBezTo>
                  <a:lnTo>
                    <a:pt x="584" y="16"/>
                  </a:lnTo>
                  <a:cubicBezTo>
                    <a:pt x="580" y="16"/>
                    <a:pt x="576" y="13"/>
                    <a:pt x="576" y="8"/>
                  </a:cubicBezTo>
                  <a:cubicBezTo>
                    <a:pt x="576" y="4"/>
                    <a:pt x="580" y="0"/>
                    <a:pt x="584" y="0"/>
                  </a:cubicBezTo>
                  <a:close/>
                  <a:moveTo>
                    <a:pt x="776" y="0"/>
                  </a:moveTo>
                  <a:lnTo>
                    <a:pt x="888" y="0"/>
                  </a:lnTo>
                  <a:cubicBezTo>
                    <a:pt x="893" y="0"/>
                    <a:pt x="896" y="4"/>
                    <a:pt x="896" y="8"/>
                  </a:cubicBezTo>
                  <a:cubicBezTo>
                    <a:pt x="896" y="13"/>
                    <a:pt x="893" y="16"/>
                    <a:pt x="888" y="16"/>
                  </a:cubicBezTo>
                  <a:lnTo>
                    <a:pt x="776" y="16"/>
                  </a:lnTo>
                  <a:cubicBezTo>
                    <a:pt x="772" y="16"/>
                    <a:pt x="768" y="13"/>
                    <a:pt x="768" y="8"/>
                  </a:cubicBezTo>
                  <a:cubicBezTo>
                    <a:pt x="768" y="4"/>
                    <a:pt x="772" y="0"/>
                    <a:pt x="776" y="0"/>
                  </a:cubicBezTo>
                  <a:close/>
                  <a:moveTo>
                    <a:pt x="968" y="0"/>
                  </a:moveTo>
                  <a:lnTo>
                    <a:pt x="1080" y="0"/>
                  </a:lnTo>
                  <a:cubicBezTo>
                    <a:pt x="1085" y="0"/>
                    <a:pt x="1088" y="4"/>
                    <a:pt x="1088" y="8"/>
                  </a:cubicBezTo>
                  <a:cubicBezTo>
                    <a:pt x="1088" y="13"/>
                    <a:pt x="1085" y="16"/>
                    <a:pt x="1080" y="16"/>
                  </a:cubicBezTo>
                  <a:lnTo>
                    <a:pt x="968" y="16"/>
                  </a:lnTo>
                  <a:cubicBezTo>
                    <a:pt x="964" y="16"/>
                    <a:pt x="960" y="13"/>
                    <a:pt x="960" y="8"/>
                  </a:cubicBezTo>
                  <a:cubicBezTo>
                    <a:pt x="960" y="4"/>
                    <a:pt x="964" y="0"/>
                    <a:pt x="968" y="0"/>
                  </a:cubicBezTo>
                  <a:close/>
                  <a:moveTo>
                    <a:pt x="1160" y="0"/>
                  </a:moveTo>
                  <a:lnTo>
                    <a:pt x="1272" y="0"/>
                  </a:lnTo>
                  <a:cubicBezTo>
                    <a:pt x="1277" y="0"/>
                    <a:pt x="1280" y="4"/>
                    <a:pt x="1280" y="8"/>
                  </a:cubicBezTo>
                  <a:cubicBezTo>
                    <a:pt x="1280" y="13"/>
                    <a:pt x="1277" y="16"/>
                    <a:pt x="1272" y="16"/>
                  </a:cubicBezTo>
                  <a:lnTo>
                    <a:pt x="1160" y="16"/>
                  </a:lnTo>
                  <a:cubicBezTo>
                    <a:pt x="1156" y="16"/>
                    <a:pt x="1152" y="13"/>
                    <a:pt x="1152" y="8"/>
                  </a:cubicBezTo>
                  <a:cubicBezTo>
                    <a:pt x="1152" y="4"/>
                    <a:pt x="1156" y="0"/>
                    <a:pt x="1160" y="0"/>
                  </a:cubicBezTo>
                  <a:close/>
                  <a:moveTo>
                    <a:pt x="1352" y="0"/>
                  </a:moveTo>
                  <a:lnTo>
                    <a:pt x="1464" y="0"/>
                  </a:lnTo>
                  <a:cubicBezTo>
                    <a:pt x="1469" y="0"/>
                    <a:pt x="1472" y="4"/>
                    <a:pt x="1472" y="8"/>
                  </a:cubicBezTo>
                  <a:cubicBezTo>
                    <a:pt x="1472" y="13"/>
                    <a:pt x="1469" y="16"/>
                    <a:pt x="1464" y="16"/>
                  </a:cubicBezTo>
                  <a:lnTo>
                    <a:pt x="1352" y="16"/>
                  </a:lnTo>
                  <a:cubicBezTo>
                    <a:pt x="1348" y="16"/>
                    <a:pt x="1344" y="13"/>
                    <a:pt x="1344" y="8"/>
                  </a:cubicBezTo>
                  <a:cubicBezTo>
                    <a:pt x="1344" y="4"/>
                    <a:pt x="1348" y="0"/>
                    <a:pt x="1352" y="0"/>
                  </a:cubicBezTo>
                  <a:close/>
                  <a:moveTo>
                    <a:pt x="1544" y="0"/>
                  </a:moveTo>
                  <a:lnTo>
                    <a:pt x="1656" y="0"/>
                  </a:lnTo>
                  <a:cubicBezTo>
                    <a:pt x="1661" y="0"/>
                    <a:pt x="1664" y="4"/>
                    <a:pt x="1664" y="8"/>
                  </a:cubicBezTo>
                  <a:cubicBezTo>
                    <a:pt x="1664" y="13"/>
                    <a:pt x="1661" y="16"/>
                    <a:pt x="1656" y="16"/>
                  </a:cubicBezTo>
                  <a:lnTo>
                    <a:pt x="1544" y="16"/>
                  </a:lnTo>
                  <a:cubicBezTo>
                    <a:pt x="1540" y="16"/>
                    <a:pt x="1536" y="13"/>
                    <a:pt x="1536" y="8"/>
                  </a:cubicBezTo>
                  <a:cubicBezTo>
                    <a:pt x="1536" y="4"/>
                    <a:pt x="1540" y="0"/>
                    <a:pt x="1544" y="0"/>
                  </a:cubicBezTo>
                  <a:close/>
                  <a:moveTo>
                    <a:pt x="1736" y="0"/>
                  </a:moveTo>
                  <a:lnTo>
                    <a:pt x="1848" y="0"/>
                  </a:lnTo>
                  <a:cubicBezTo>
                    <a:pt x="1853" y="0"/>
                    <a:pt x="1856" y="4"/>
                    <a:pt x="1856" y="8"/>
                  </a:cubicBezTo>
                  <a:cubicBezTo>
                    <a:pt x="1856" y="13"/>
                    <a:pt x="1853" y="16"/>
                    <a:pt x="1848" y="16"/>
                  </a:cubicBezTo>
                  <a:lnTo>
                    <a:pt x="1736" y="16"/>
                  </a:lnTo>
                  <a:cubicBezTo>
                    <a:pt x="1732" y="16"/>
                    <a:pt x="1728" y="13"/>
                    <a:pt x="1728" y="8"/>
                  </a:cubicBezTo>
                  <a:cubicBezTo>
                    <a:pt x="1728" y="4"/>
                    <a:pt x="1732" y="0"/>
                    <a:pt x="1736" y="0"/>
                  </a:cubicBezTo>
                  <a:close/>
                  <a:moveTo>
                    <a:pt x="1928" y="0"/>
                  </a:moveTo>
                  <a:lnTo>
                    <a:pt x="2040" y="0"/>
                  </a:lnTo>
                  <a:cubicBezTo>
                    <a:pt x="2045" y="0"/>
                    <a:pt x="2048" y="4"/>
                    <a:pt x="2048" y="8"/>
                  </a:cubicBezTo>
                  <a:cubicBezTo>
                    <a:pt x="2048" y="13"/>
                    <a:pt x="2045" y="16"/>
                    <a:pt x="2040" y="16"/>
                  </a:cubicBezTo>
                  <a:lnTo>
                    <a:pt x="1928" y="16"/>
                  </a:lnTo>
                  <a:cubicBezTo>
                    <a:pt x="1924" y="16"/>
                    <a:pt x="1920" y="13"/>
                    <a:pt x="1920" y="8"/>
                  </a:cubicBezTo>
                  <a:cubicBezTo>
                    <a:pt x="1920" y="4"/>
                    <a:pt x="1924" y="0"/>
                    <a:pt x="1928" y="0"/>
                  </a:cubicBezTo>
                  <a:close/>
                  <a:moveTo>
                    <a:pt x="2120" y="0"/>
                  </a:moveTo>
                  <a:lnTo>
                    <a:pt x="2232" y="0"/>
                  </a:lnTo>
                  <a:cubicBezTo>
                    <a:pt x="2237" y="0"/>
                    <a:pt x="2240" y="4"/>
                    <a:pt x="2240" y="8"/>
                  </a:cubicBezTo>
                  <a:cubicBezTo>
                    <a:pt x="2240" y="13"/>
                    <a:pt x="2237" y="16"/>
                    <a:pt x="2232" y="16"/>
                  </a:cubicBezTo>
                  <a:lnTo>
                    <a:pt x="2120" y="16"/>
                  </a:lnTo>
                  <a:cubicBezTo>
                    <a:pt x="2116" y="16"/>
                    <a:pt x="2112" y="13"/>
                    <a:pt x="2112" y="8"/>
                  </a:cubicBezTo>
                  <a:cubicBezTo>
                    <a:pt x="2112" y="4"/>
                    <a:pt x="2116" y="0"/>
                    <a:pt x="2120" y="0"/>
                  </a:cubicBezTo>
                  <a:close/>
                  <a:moveTo>
                    <a:pt x="2312" y="0"/>
                  </a:moveTo>
                  <a:lnTo>
                    <a:pt x="2424" y="0"/>
                  </a:lnTo>
                  <a:cubicBezTo>
                    <a:pt x="2429" y="0"/>
                    <a:pt x="2432" y="4"/>
                    <a:pt x="2432" y="8"/>
                  </a:cubicBezTo>
                  <a:cubicBezTo>
                    <a:pt x="2432" y="13"/>
                    <a:pt x="2429" y="16"/>
                    <a:pt x="2424" y="16"/>
                  </a:cubicBezTo>
                  <a:lnTo>
                    <a:pt x="2312" y="16"/>
                  </a:lnTo>
                  <a:cubicBezTo>
                    <a:pt x="2308" y="16"/>
                    <a:pt x="2304" y="13"/>
                    <a:pt x="2304" y="8"/>
                  </a:cubicBezTo>
                  <a:cubicBezTo>
                    <a:pt x="2304" y="4"/>
                    <a:pt x="2308" y="0"/>
                    <a:pt x="2312" y="0"/>
                  </a:cubicBezTo>
                  <a:close/>
                  <a:moveTo>
                    <a:pt x="2504" y="0"/>
                  </a:moveTo>
                  <a:lnTo>
                    <a:pt x="2616" y="0"/>
                  </a:lnTo>
                  <a:cubicBezTo>
                    <a:pt x="2621" y="0"/>
                    <a:pt x="2624" y="4"/>
                    <a:pt x="2624" y="8"/>
                  </a:cubicBezTo>
                  <a:cubicBezTo>
                    <a:pt x="2624" y="13"/>
                    <a:pt x="2621" y="16"/>
                    <a:pt x="2616" y="16"/>
                  </a:cubicBezTo>
                  <a:lnTo>
                    <a:pt x="2504" y="16"/>
                  </a:lnTo>
                  <a:cubicBezTo>
                    <a:pt x="2500" y="16"/>
                    <a:pt x="2496" y="13"/>
                    <a:pt x="2496" y="8"/>
                  </a:cubicBezTo>
                  <a:cubicBezTo>
                    <a:pt x="2496" y="4"/>
                    <a:pt x="2500" y="0"/>
                    <a:pt x="2504" y="0"/>
                  </a:cubicBezTo>
                  <a:close/>
                  <a:moveTo>
                    <a:pt x="2696" y="0"/>
                  </a:moveTo>
                  <a:lnTo>
                    <a:pt x="2808" y="0"/>
                  </a:lnTo>
                  <a:cubicBezTo>
                    <a:pt x="2813" y="0"/>
                    <a:pt x="2816" y="4"/>
                    <a:pt x="2816" y="8"/>
                  </a:cubicBezTo>
                  <a:cubicBezTo>
                    <a:pt x="2816" y="13"/>
                    <a:pt x="2813" y="16"/>
                    <a:pt x="2808" y="16"/>
                  </a:cubicBezTo>
                  <a:lnTo>
                    <a:pt x="2696" y="16"/>
                  </a:lnTo>
                  <a:cubicBezTo>
                    <a:pt x="2692" y="16"/>
                    <a:pt x="2688" y="13"/>
                    <a:pt x="2688" y="8"/>
                  </a:cubicBezTo>
                  <a:cubicBezTo>
                    <a:pt x="2688" y="4"/>
                    <a:pt x="2692" y="0"/>
                    <a:pt x="2696" y="0"/>
                  </a:cubicBezTo>
                  <a:close/>
                  <a:moveTo>
                    <a:pt x="2888" y="0"/>
                  </a:moveTo>
                  <a:lnTo>
                    <a:pt x="3000" y="0"/>
                  </a:lnTo>
                  <a:cubicBezTo>
                    <a:pt x="3005" y="0"/>
                    <a:pt x="3008" y="4"/>
                    <a:pt x="3008" y="8"/>
                  </a:cubicBezTo>
                  <a:cubicBezTo>
                    <a:pt x="3008" y="13"/>
                    <a:pt x="3005" y="16"/>
                    <a:pt x="3000" y="16"/>
                  </a:cubicBezTo>
                  <a:lnTo>
                    <a:pt x="2888" y="16"/>
                  </a:lnTo>
                  <a:cubicBezTo>
                    <a:pt x="2884" y="16"/>
                    <a:pt x="2880" y="13"/>
                    <a:pt x="2880" y="8"/>
                  </a:cubicBezTo>
                  <a:cubicBezTo>
                    <a:pt x="2880" y="4"/>
                    <a:pt x="2884" y="0"/>
                    <a:pt x="2888" y="0"/>
                  </a:cubicBezTo>
                  <a:close/>
                  <a:moveTo>
                    <a:pt x="3080" y="0"/>
                  </a:moveTo>
                  <a:lnTo>
                    <a:pt x="3192" y="0"/>
                  </a:lnTo>
                  <a:cubicBezTo>
                    <a:pt x="3197" y="0"/>
                    <a:pt x="3200" y="4"/>
                    <a:pt x="3200" y="8"/>
                  </a:cubicBezTo>
                  <a:cubicBezTo>
                    <a:pt x="3200" y="13"/>
                    <a:pt x="3197" y="16"/>
                    <a:pt x="3192" y="16"/>
                  </a:cubicBezTo>
                  <a:lnTo>
                    <a:pt x="3080" y="16"/>
                  </a:lnTo>
                  <a:cubicBezTo>
                    <a:pt x="3076" y="16"/>
                    <a:pt x="3072" y="13"/>
                    <a:pt x="3072" y="8"/>
                  </a:cubicBezTo>
                  <a:cubicBezTo>
                    <a:pt x="3072" y="4"/>
                    <a:pt x="3076" y="0"/>
                    <a:pt x="3080" y="0"/>
                  </a:cubicBezTo>
                  <a:close/>
                  <a:moveTo>
                    <a:pt x="3272" y="0"/>
                  </a:moveTo>
                  <a:lnTo>
                    <a:pt x="3384" y="0"/>
                  </a:lnTo>
                  <a:cubicBezTo>
                    <a:pt x="3389" y="0"/>
                    <a:pt x="3392" y="4"/>
                    <a:pt x="3392" y="8"/>
                  </a:cubicBezTo>
                  <a:cubicBezTo>
                    <a:pt x="3392" y="13"/>
                    <a:pt x="3389" y="16"/>
                    <a:pt x="3384" y="16"/>
                  </a:cubicBezTo>
                  <a:lnTo>
                    <a:pt x="3272" y="16"/>
                  </a:lnTo>
                  <a:cubicBezTo>
                    <a:pt x="3268" y="16"/>
                    <a:pt x="3264" y="13"/>
                    <a:pt x="3264" y="8"/>
                  </a:cubicBezTo>
                  <a:cubicBezTo>
                    <a:pt x="3264" y="4"/>
                    <a:pt x="3268" y="0"/>
                    <a:pt x="3272" y="0"/>
                  </a:cubicBezTo>
                  <a:close/>
                  <a:moveTo>
                    <a:pt x="3464" y="0"/>
                  </a:moveTo>
                  <a:lnTo>
                    <a:pt x="3576" y="0"/>
                  </a:lnTo>
                  <a:cubicBezTo>
                    <a:pt x="3581" y="0"/>
                    <a:pt x="3584" y="4"/>
                    <a:pt x="3584" y="8"/>
                  </a:cubicBezTo>
                  <a:cubicBezTo>
                    <a:pt x="3584" y="13"/>
                    <a:pt x="3581" y="16"/>
                    <a:pt x="3576" y="16"/>
                  </a:cubicBezTo>
                  <a:lnTo>
                    <a:pt x="3464" y="16"/>
                  </a:lnTo>
                  <a:cubicBezTo>
                    <a:pt x="3460" y="16"/>
                    <a:pt x="3456" y="13"/>
                    <a:pt x="3456" y="8"/>
                  </a:cubicBezTo>
                  <a:cubicBezTo>
                    <a:pt x="3456" y="4"/>
                    <a:pt x="3460" y="0"/>
                    <a:pt x="3464" y="0"/>
                  </a:cubicBezTo>
                  <a:close/>
                  <a:moveTo>
                    <a:pt x="3656" y="0"/>
                  </a:moveTo>
                  <a:lnTo>
                    <a:pt x="3768" y="0"/>
                  </a:lnTo>
                  <a:cubicBezTo>
                    <a:pt x="3773" y="0"/>
                    <a:pt x="3776" y="4"/>
                    <a:pt x="3776" y="8"/>
                  </a:cubicBezTo>
                  <a:cubicBezTo>
                    <a:pt x="3776" y="13"/>
                    <a:pt x="3773" y="16"/>
                    <a:pt x="3768" y="16"/>
                  </a:cubicBezTo>
                  <a:lnTo>
                    <a:pt x="3656" y="16"/>
                  </a:lnTo>
                  <a:cubicBezTo>
                    <a:pt x="3652" y="16"/>
                    <a:pt x="3648" y="13"/>
                    <a:pt x="3648" y="8"/>
                  </a:cubicBezTo>
                  <a:cubicBezTo>
                    <a:pt x="3648" y="4"/>
                    <a:pt x="3652" y="0"/>
                    <a:pt x="3656" y="0"/>
                  </a:cubicBezTo>
                  <a:close/>
                  <a:moveTo>
                    <a:pt x="3848" y="0"/>
                  </a:moveTo>
                  <a:lnTo>
                    <a:pt x="3960" y="0"/>
                  </a:lnTo>
                  <a:cubicBezTo>
                    <a:pt x="3965" y="0"/>
                    <a:pt x="3968" y="4"/>
                    <a:pt x="3968" y="8"/>
                  </a:cubicBezTo>
                  <a:cubicBezTo>
                    <a:pt x="3968" y="13"/>
                    <a:pt x="3965" y="16"/>
                    <a:pt x="3960" y="16"/>
                  </a:cubicBezTo>
                  <a:lnTo>
                    <a:pt x="3848" y="16"/>
                  </a:lnTo>
                  <a:cubicBezTo>
                    <a:pt x="3844" y="16"/>
                    <a:pt x="3840" y="13"/>
                    <a:pt x="3840" y="8"/>
                  </a:cubicBezTo>
                  <a:cubicBezTo>
                    <a:pt x="3840" y="4"/>
                    <a:pt x="3844" y="0"/>
                    <a:pt x="3848" y="0"/>
                  </a:cubicBezTo>
                  <a:close/>
                  <a:moveTo>
                    <a:pt x="4040" y="0"/>
                  </a:moveTo>
                  <a:lnTo>
                    <a:pt x="4152" y="0"/>
                  </a:lnTo>
                  <a:cubicBezTo>
                    <a:pt x="4157" y="0"/>
                    <a:pt x="4160" y="4"/>
                    <a:pt x="4160" y="8"/>
                  </a:cubicBezTo>
                  <a:cubicBezTo>
                    <a:pt x="4160" y="13"/>
                    <a:pt x="4157" y="16"/>
                    <a:pt x="4152" y="16"/>
                  </a:cubicBezTo>
                  <a:lnTo>
                    <a:pt x="4040" y="16"/>
                  </a:lnTo>
                  <a:cubicBezTo>
                    <a:pt x="4036" y="16"/>
                    <a:pt x="4032" y="13"/>
                    <a:pt x="4032" y="8"/>
                  </a:cubicBezTo>
                  <a:cubicBezTo>
                    <a:pt x="4032" y="4"/>
                    <a:pt x="4036" y="0"/>
                    <a:pt x="4040" y="0"/>
                  </a:cubicBezTo>
                  <a:close/>
                  <a:moveTo>
                    <a:pt x="4232" y="0"/>
                  </a:moveTo>
                  <a:lnTo>
                    <a:pt x="4344" y="0"/>
                  </a:lnTo>
                  <a:cubicBezTo>
                    <a:pt x="4349" y="0"/>
                    <a:pt x="4352" y="4"/>
                    <a:pt x="4352" y="8"/>
                  </a:cubicBezTo>
                  <a:cubicBezTo>
                    <a:pt x="4352" y="13"/>
                    <a:pt x="4349" y="16"/>
                    <a:pt x="4344" y="16"/>
                  </a:cubicBezTo>
                  <a:lnTo>
                    <a:pt x="4232" y="16"/>
                  </a:lnTo>
                  <a:cubicBezTo>
                    <a:pt x="4228" y="16"/>
                    <a:pt x="4224" y="13"/>
                    <a:pt x="4224" y="8"/>
                  </a:cubicBezTo>
                  <a:cubicBezTo>
                    <a:pt x="4224" y="4"/>
                    <a:pt x="4228" y="0"/>
                    <a:pt x="4232" y="0"/>
                  </a:cubicBezTo>
                  <a:close/>
                  <a:moveTo>
                    <a:pt x="4424" y="0"/>
                  </a:moveTo>
                  <a:lnTo>
                    <a:pt x="4536" y="0"/>
                  </a:lnTo>
                  <a:cubicBezTo>
                    <a:pt x="4541" y="0"/>
                    <a:pt x="4544" y="4"/>
                    <a:pt x="4544" y="8"/>
                  </a:cubicBezTo>
                  <a:cubicBezTo>
                    <a:pt x="4544" y="13"/>
                    <a:pt x="4541" y="16"/>
                    <a:pt x="4536" y="16"/>
                  </a:cubicBezTo>
                  <a:lnTo>
                    <a:pt x="4424" y="16"/>
                  </a:lnTo>
                  <a:cubicBezTo>
                    <a:pt x="4420" y="16"/>
                    <a:pt x="4416" y="13"/>
                    <a:pt x="4416" y="8"/>
                  </a:cubicBezTo>
                  <a:cubicBezTo>
                    <a:pt x="4416" y="4"/>
                    <a:pt x="4420" y="0"/>
                    <a:pt x="4424" y="0"/>
                  </a:cubicBezTo>
                  <a:close/>
                </a:path>
              </a:pathLst>
            </a:custGeom>
            <a:solidFill>
              <a:srgbClr val="000000"/>
            </a:solidFill>
            <a:ln w="20638" cap="flat">
              <a:solidFill>
                <a:srgbClr val="000000"/>
              </a:solidFill>
              <a:prstDash val="solid"/>
              <a:bevel/>
              <a:headEnd/>
              <a:tailEnd/>
            </a:ln>
          </p:spPr>
          <p:txBody>
            <a:bodyPr/>
            <a:lstStyle/>
            <a:p>
              <a:endParaRPr lang="zh-CN" altLang="en-US"/>
            </a:p>
          </p:txBody>
        </p:sp>
        <p:sp>
          <p:nvSpPr>
            <p:cNvPr id="283712" name="Freeform 64"/>
            <p:cNvSpPr>
              <a:spLocks noEditPoints="1"/>
            </p:cNvSpPr>
            <p:nvPr/>
          </p:nvSpPr>
          <p:spPr bwMode="auto">
            <a:xfrm>
              <a:off x="4832" y="1052"/>
              <a:ext cx="13" cy="1383"/>
            </a:xfrm>
            <a:custGeom>
              <a:avLst/>
              <a:gdLst/>
              <a:ahLst/>
              <a:cxnLst>
                <a:cxn ang="0">
                  <a:pos x="16" y="120"/>
                </a:cxn>
                <a:cxn ang="0">
                  <a:pos x="0" y="120"/>
                </a:cxn>
                <a:cxn ang="0">
                  <a:pos x="8" y="0"/>
                </a:cxn>
                <a:cxn ang="0">
                  <a:pos x="16" y="200"/>
                </a:cxn>
                <a:cxn ang="0">
                  <a:pos x="8" y="320"/>
                </a:cxn>
                <a:cxn ang="0">
                  <a:pos x="0" y="200"/>
                </a:cxn>
                <a:cxn ang="0">
                  <a:pos x="16" y="200"/>
                </a:cxn>
                <a:cxn ang="0">
                  <a:pos x="16" y="504"/>
                </a:cxn>
                <a:cxn ang="0">
                  <a:pos x="0" y="504"/>
                </a:cxn>
                <a:cxn ang="0">
                  <a:pos x="8" y="384"/>
                </a:cxn>
                <a:cxn ang="0">
                  <a:pos x="16" y="584"/>
                </a:cxn>
                <a:cxn ang="0">
                  <a:pos x="8" y="704"/>
                </a:cxn>
                <a:cxn ang="0">
                  <a:pos x="0" y="584"/>
                </a:cxn>
                <a:cxn ang="0">
                  <a:pos x="16" y="584"/>
                </a:cxn>
                <a:cxn ang="0">
                  <a:pos x="16" y="888"/>
                </a:cxn>
                <a:cxn ang="0">
                  <a:pos x="0" y="888"/>
                </a:cxn>
                <a:cxn ang="0">
                  <a:pos x="8" y="768"/>
                </a:cxn>
                <a:cxn ang="0">
                  <a:pos x="16" y="968"/>
                </a:cxn>
                <a:cxn ang="0">
                  <a:pos x="8" y="1088"/>
                </a:cxn>
                <a:cxn ang="0">
                  <a:pos x="0" y="968"/>
                </a:cxn>
                <a:cxn ang="0">
                  <a:pos x="16" y="968"/>
                </a:cxn>
                <a:cxn ang="0">
                  <a:pos x="16" y="1272"/>
                </a:cxn>
                <a:cxn ang="0">
                  <a:pos x="0" y="1272"/>
                </a:cxn>
                <a:cxn ang="0">
                  <a:pos x="8" y="1152"/>
                </a:cxn>
                <a:cxn ang="0">
                  <a:pos x="16" y="1352"/>
                </a:cxn>
                <a:cxn ang="0">
                  <a:pos x="8" y="1472"/>
                </a:cxn>
                <a:cxn ang="0">
                  <a:pos x="0" y="1352"/>
                </a:cxn>
                <a:cxn ang="0">
                  <a:pos x="16" y="1352"/>
                </a:cxn>
                <a:cxn ang="0">
                  <a:pos x="16" y="1656"/>
                </a:cxn>
                <a:cxn ang="0">
                  <a:pos x="0" y="1656"/>
                </a:cxn>
                <a:cxn ang="0">
                  <a:pos x="8" y="1536"/>
                </a:cxn>
                <a:cxn ang="0">
                  <a:pos x="16" y="1736"/>
                </a:cxn>
                <a:cxn ang="0">
                  <a:pos x="8" y="1856"/>
                </a:cxn>
                <a:cxn ang="0">
                  <a:pos x="0" y="1736"/>
                </a:cxn>
                <a:cxn ang="0">
                  <a:pos x="16" y="1736"/>
                </a:cxn>
                <a:cxn ang="0">
                  <a:pos x="16" y="2040"/>
                </a:cxn>
                <a:cxn ang="0">
                  <a:pos x="0" y="2040"/>
                </a:cxn>
                <a:cxn ang="0">
                  <a:pos x="8" y="1920"/>
                </a:cxn>
                <a:cxn ang="0">
                  <a:pos x="16" y="2120"/>
                </a:cxn>
                <a:cxn ang="0">
                  <a:pos x="8" y="2133"/>
                </a:cxn>
                <a:cxn ang="0">
                  <a:pos x="0" y="2120"/>
                </a:cxn>
                <a:cxn ang="0">
                  <a:pos x="16" y="2120"/>
                </a:cxn>
              </a:cxnLst>
              <a:rect l="0" t="0" r="r" b="b"/>
              <a:pathLst>
                <a:path w="16" h="2133">
                  <a:moveTo>
                    <a:pt x="16" y="8"/>
                  </a:moveTo>
                  <a:lnTo>
                    <a:pt x="16" y="120"/>
                  </a:lnTo>
                  <a:cubicBezTo>
                    <a:pt x="16" y="125"/>
                    <a:pt x="12" y="128"/>
                    <a:pt x="8" y="128"/>
                  </a:cubicBezTo>
                  <a:cubicBezTo>
                    <a:pt x="3" y="128"/>
                    <a:pt x="0" y="125"/>
                    <a:pt x="0" y="120"/>
                  </a:cubicBezTo>
                  <a:lnTo>
                    <a:pt x="0" y="8"/>
                  </a:lnTo>
                  <a:cubicBezTo>
                    <a:pt x="0" y="4"/>
                    <a:pt x="3" y="0"/>
                    <a:pt x="8" y="0"/>
                  </a:cubicBezTo>
                  <a:cubicBezTo>
                    <a:pt x="12" y="0"/>
                    <a:pt x="16" y="4"/>
                    <a:pt x="16" y="8"/>
                  </a:cubicBezTo>
                  <a:close/>
                  <a:moveTo>
                    <a:pt x="16" y="200"/>
                  </a:moveTo>
                  <a:lnTo>
                    <a:pt x="16" y="312"/>
                  </a:lnTo>
                  <a:cubicBezTo>
                    <a:pt x="16" y="317"/>
                    <a:pt x="12" y="320"/>
                    <a:pt x="8" y="320"/>
                  </a:cubicBezTo>
                  <a:cubicBezTo>
                    <a:pt x="3" y="320"/>
                    <a:pt x="0" y="317"/>
                    <a:pt x="0" y="312"/>
                  </a:cubicBezTo>
                  <a:lnTo>
                    <a:pt x="0" y="200"/>
                  </a:lnTo>
                  <a:cubicBezTo>
                    <a:pt x="0" y="196"/>
                    <a:pt x="3" y="192"/>
                    <a:pt x="8" y="192"/>
                  </a:cubicBezTo>
                  <a:cubicBezTo>
                    <a:pt x="12" y="192"/>
                    <a:pt x="16" y="196"/>
                    <a:pt x="16" y="200"/>
                  </a:cubicBezTo>
                  <a:close/>
                  <a:moveTo>
                    <a:pt x="16" y="392"/>
                  </a:moveTo>
                  <a:lnTo>
                    <a:pt x="16" y="504"/>
                  </a:lnTo>
                  <a:cubicBezTo>
                    <a:pt x="16" y="509"/>
                    <a:pt x="12" y="512"/>
                    <a:pt x="8" y="512"/>
                  </a:cubicBezTo>
                  <a:cubicBezTo>
                    <a:pt x="3" y="512"/>
                    <a:pt x="0" y="509"/>
                    <a:pt x="0" y="504"/>
                  </a:cubicBezTo>
                  <a:lnTo>
                    <a:pt x="0" y="392"/>
                  </a:lnTo>
                  <a:cubicBezTo>
                    <a:pt x="0" y="388"/>
                    <a:pt x="3" y="384"/>
                    <a:pt x="8" y="384"/>
                  </a:cubicBezTo>
                  <a:cubicBezTo>
                    <a:pt x="12" y="384"/>
                    <a:pt x="16" y="388"/>
                    <a:pt x="16" y="392"/>
                  </a:cubicBezTo>
                  <a:close/>
                  <a:moveTo>
                    <a:pt x="16" y="584"/>
                  </a:moveTo>
                  <a:lnTo>
                    <a:pt x="16" y="696"/>
                  </a:lnTo>
                  <a:cubicBezTo>
                    <a:pt x="16" y="701"/>
                    <a:pt x="12" y="704"/>
                    <a:pt x="8" y="704"/>
                  </a:cubicBezTo>
                  <a:cubicBezTo>
                    <a:pt x="3" y="704"/>
                    <a:pt x="0" y="701"/>
                    <a:pt x="0" y="696"/>
                  </a:cubicBezTo>
                  <a:lnTo>
                    <a:pt x="0" y="584"/>
                  </a:lnTo>
                  <a:cubicBezTo>
                    <a:pt x="0" y="580"/>
                    <a:pt x="3" y="576"/>
                    <a:pt x="8" y="576"/>
                  </a:cubicBezTo>
                  <a:cubicBezTo>
                    <a:pt x="12" y="576"/>
                    <a:pt x="16" y="580"/>
                    <a:pt x="16" y="584"/>
                  </a:cubicBezTo>
                  <a:close/>
                  <a:moveTo>
                    <a:pt x="16" y="776"/>
                  </a:moveTo>
                  <a:lnTo>
                    <a:pt x="16" y="888"/>
                  </a:lnTo>
                  <a:cubicBezTo>
                    <a:pt x="16" y="893"/>
                    <a:pt x="12" y="896"/>
                    <a:pt x="8" y="896"/>
                  </a:cubicBezTo>
                  <a:cubicBezTo>
                    <a:pt x="3" y="896"/>
                    <a:pt x="0" y="893"/>
                    <a:pt x="0" y="888"/>
                  </a:cubicBezTo>
                  <a:lnTo>
                    <a:pt x="0" y="776"/>
                  </a:lnTo>
                  <a:cubicBezTo>
                    <a:pt x="0" y="772"/>
                    <a:pt x="3" y="768"/>
                    <a:pt x="8" y="768"/>
                  </a:cubicBezTo>
                  <a:cubicBezTo>
                    <a:pt x="12" y="768"/>
                    <a:pt x="16" y="772"/>
                    <a:pt x="16" y="776"/>
                  </a:cubicBezTo>
                  <a:close/>
                  <a:moveTo>
                    <a:pt x="16" y="968"/>
                  </a:moveTo>
                  <a:lnTo>
                    <a:pt x="16" y="1080"/>
                  </a:lnTo>
                  <a:cubicBezTo>
                    <a:pt x="16" y="1085"/>
                    <a:pt x="12" y="1088"/>
                    <a:pt x="8" y="1088"/>
                  </a:cubicBezTo>
                  <a:cubicBezTo>
                    <a:pt x="3" y="1088"/>
                    <a:pt x="0" y="1085"/>
                    <a:pt x="0" y="1080"/>
                  </a:cubicBezTo>
                  <a:lnTo>
                    <a:pt x="0" y="968"/>
                  </a:lnTo>
                  <a:cubicBezTo>
                    <a:pt x="0" y="964"/>
                    <a:pt x="3" y="960"/>
                    <a:pt x="8" y="960"/>
                  </a:cubicBezTo>
                  <a:cubicBezTo>
                    <a:pt x="12" y="960"/>
                    <a:pt x="16" y="964"/>
                    <a:pt x="16" y="968"/>
                  </a:cubicBezTo>
                  <a:close/>
                  <a:moveTo>
                    <a:pt x="16" y="1160"/>
                  </a:moveTo>
                  <a:lnTo>
                    <a:pt x="16" y="1272"/>
                  </a:lnTo>
                  <a:cubicBezTo>
                    <a:pt x="16" y="1277"/>
                    <a:pt x="12" y="1280"/>
                    <a:pt x="8" y="1280"/>
                  </a:cubicBezTo>
                  <a:cubicBezTo>
                    <a:pt x="3" y="1280"/>
                    <a:pt x="0" y="1277"/>
                    <a:pt x="0" y="1272"/>
                  </a:cubicBezTo>
                  <a:lnTo>
                    <a:pt x="0" y="1160"/>
                  </a:lnTo>
                  <a:cubicBezTo>
                    <a:pt x="0" y="1156"/>
                    <a:pt x="3" y="1152"/>
                    <a:pt x="8" y="1152"/>
                  </a:cubicBezTo>
                  <a:cubicBezTo>
                    <a:pt x="12" y="1152"/>
                    <a:pt x="16" y="1156"/>
                    <a:pt x="16" y="1160"/>
                  </a:cubicBezTo>
                  <a:close/>
                  <a:moveTo>
                    <a:pt x="16" y="1352"/>
                  </a:moveTo>
                  <a:lnTo>
                    <a:pt x="16" y="1464"/>
                  </a:lnTo>
                  <a:cubicBezTo>
                    <a:pt x="16" y="1469"/>
                    <a:pt x="12" y="1472"/>
                    <a:pt x="8" y="1472"/>
                  </a:cubicBezTo>
                  <a:cubicBezTo>
                    <a:pt x="3" y="1472"/>
                    <a:pt x="0" y="1469"/>
                    <a:pt x="0" y="1464"/>
                  </a:cubicBezTo>
                  <a:lnTo>
                    <a:pt x="0" y="1352"/>
                  </a:lnTo>
                  <a:cubicBezTo>
                    <a:pt x="0" y="1348"/>
                    <a:pt x="3" y="1344"/>
                    <a:pt x="8" y="1344"/>
                  </a:cubicBezTo>
                  <a:cubicBezTo>
                    <a:pt x="12" y="1344"/>
                    <a:pt x="16" y="1348"/>
                    <a:pt x="16" y="1352"/>
                  </a:cubicBezTo>
                  <a:close/>
                  <a:moveTo>
                    <a:pt x="16" y="1544"/>
                  </a:moveTo>
                  <a:lnTo>
                    <a:pt x="16" y="1656"/>
                  </a:lnTo>
                  <a:cubicBezTo>
                    <a:pt x="16" y="1661"/>
                    <a:pt x="12" y="1664"/>
                    <a:pt x="8" y="1664"/>
                  </a:cubicBezTo>
                  <a:cubicBezTo>
                    <a:pt x="3" y="1664"/>
                    <a:pt x="0" y="1661"/>
                    <a:pt x="0" y="1656"/>
                  </a:cubicBezTo>
                  <a:lnTo>
                    <a:pt x="0" y="1544"/>
                  </a:lnTo>
                  <a:cubicBezTo>
                    <a:pt x="0" y="1540"/>
                    <a:pt x="3" y="1536"/>
                    <a:pt x="8" y="1536"/>
                  </a:cubicBezTo>
                  <a:cubicBezTo>
                    <a:pt x="12" y="1536"/>
                    <a:pt x="16" y="1540"/>
                    <a:pt x="16" y="1544"/>
                  </a:cubicBezTo>
                  <a:close/>
                  <a:moveTo>
                    <a:pt x="16" y="1736"/>
                  </a:moveTo>
                  <a:lnTo>
                    <a:pt x="16" y="1848"/>
                  </a:lnTo>
                  <a:cubicBezTo>
                    <a:pt x="16" y="1853"/>
                    <a:pt x="12" y="1856"/>
                    <a:pt x="8" y="1856"/>
                  </a:cubicBezTo>
                  <a:cubicBezTo>
                    <a:pt x="3" y="1856"/>
                    <a:pt x="0" y="1853"/>
                    <a:pt x="0" y="1848"/>
                  </a:cubicBezTo>
                  <a:lnTo>
                    <a:pt x="0" y="1736"/>
                  </a:lnTo>
                  <a:cubicBezTo>
                    <a:pt x="0" y="1732"/>
                    <a:pt x="3" y="1728"/>
                    <a:pt x="8" y="1728"/>
                  </a:cubicBezTo>
                  <a:cubicBezTo>
                    <a:pt x="12" y="1728"/>
                    <a:pt x="16" y="1732"/>
                    <a:pt x="16" y="1736"/>
                  </a:cubicBezTo>
                  <a:close/>
                  <a:moveTo>
                    <a:pt x="16" y="1928"/>
                  </a:moveTo>
                  <a:lnTo>
                    <a:pt x="16" y="2040"/>
                  </a:lnTo>
                  <a:cubicBezTo>
                    <a:pt x="16" y="2045"/>
                    <a:pt x="12" y="2048"/>
                    <a:pt x="8" y="2048"/>
                  </a:cubicBezTo>
                  <a:cubicBezTo>
                    <a:pt x="3" y="2048"/>
                    <a:pt x="0" y="2045"/>
                    <a:pt x="0" y="2040"/>
                  </a:cubicBezTo>
                  <a:lnTo>
                    <a:pt x="0" y="1928"/>
                  </a:lnTo>
                  <a:cubicBezTo>
                    <a:pt x="0" y="1924"/>
                    <a:pt x="3" y="1920"/>
                    <a:pt x="8" y="1920"/>
                  </a:cubicBezTo>
                  <a:cubicBezTo>
                    <a:pt x="12" y="1920"/>
                    <a:pt x="16" y="1924"/>
                    <a:pt x="16" y="1928"/>
                  </a:cubicBezTo>
                  <a:close/>
                  <a:moveTo>
                    <a:pt x="16" y="2120"/>
                  </a:moveTo>
                  <a:lnTo>
                    <a:pt x="16" y="2125"/>
                  </a:lnTo>
                  <a:cubicBezTo>
                    <a:pt x="16" y="2129"/>
                    <a:pt x="12" y="2133"/>
                    <a:pt x="8" y="2133"/>
                  </a:cubicBezTo>
                  <a:cubicBezTo>
                    <a:pt x="3" y="2133"/>
                    <a:pt x="0" y="2129"/>
                    <a:pt x="0" y="2125"/>
                  </a:cubicBezTo>
                  <a:lnTo>
                    <a:pt x="0" y="2120"/>
                  </a:lnTo>
                  <a:cubicBezTo>
                    <a:pt x="0" y="2116"/>
                    <a:pt x="3" y="2112"/>
                    <a:pt x="8" y="2112"/>
                  </a:cubicBezTo>
                  <a:cubicBezTo>
                    <a:pt x="12" y="2112"/>
                    <a:pt x="16" y="2116"/>
                    <a:pt x="16" y="2120"/>
                  </a:cubicBezTo>
                  <a:close/>
                </a:path>
              </a:pathLst>
            </a:custGeom>
            <a:solidFill>
              <a:srgbClr val="000000"/>
            </a:solidFill>
            <a:ln w="20638" cap="flat">
              <a:solidFill>
                <a:srgbClr val="000000"/>
              </a:solidFill>
              <a:prstDash val="solid"/>
              <a:bevel/>
              <a:headEnd/>
              <a:tailEnd/>
            </a:ln>
          </p:spPr>
          <p:txBody>
            <a:bodyPr/>
            <a:lstStyle/>
            <a:p>
              <a:endParaRPr lang="zh-CN" altLang="en-US"/>
            </a:p>
          </p:txBody>
        </p:sp>
        <p:sp>
          <p:nvSpPr>
            <p:cNvPr id="283713" name="Freeform 65"/>
            <p:cNvSpPr>
              <a:spLocks noEditPoints="1"/>
            </p:cNvSpPr>
            <p:nvPr/>
          </p:nvSpPr>
          <p:spPr bwMode="auto">
            <a:xfrm>
              <a:off x="1231" y="1052"/>
              <a:ext cx="13" cy="1383"/>
            </a:xfrm>
            <a:custGeom>
              <a:avLst/>
              <a:gdLst/>
              <a:ahLst/>
              <a:cxnLst>
                <a:cxn ang="0">
                  <a:pos x="16" y="120"/>
                </a:cxn>
                <a:cxn ang="0">
                  <a:pos x="0" y="120"/>
                </a:cxn>
                <a:cxn ang="0">
                  <a:pos x="8" y="0"/>
                </a:cxn>
                <a:cxn ang="0">
                  <a:pos x="16" y="200"/>
                </a:cxn>
                <a:cxn ang="0">
                  <a:pos x="8" y="320"/>
                </a:cxn>
                <a:cxn ang="0">
                  <a:pos x="0" y="200"/>
                </a:cxn>
                <a:cxn ang="0">
                  <a:pos x="16" y="200"/>
                </a:cxn>
                <a:cxn ang="0">
                  <a:pos x="16" y="504"/>
                </a:cxn>
                <a:cxn ang="0">
                  <a:pos x="0" y="504"/>
                </a:cxn>
                <a:cxn ang="0">
                  <a:pos x="8" y="384"/>
                </a:cxn>
                <a:cxn ang="0">
                  <a:pos x="16" y="584"/>
                </a:cxn>
                <a:cxn ang="0">
                  <a:pos x="8" y="704"/>
                </a:cxn>
                <a:cxn ang="0">
                  <a:pos x="0" y="584"/>
                </a:cxn>
                <a:cxn ang="0">
                  <a:pos x="16" y="584"/>
                </a:cxn>
                <a:cxn ang="0">
                  <a:pos x="16" y="888"/>
                </a:cxn>
                <a:cxn ang="0">
                  <a:pos x="0" y="888"/>
                </a:cxn>
                <a:cxn ang="0">
                  <a:pos x="8" y="768"/>
                </a:cxn>
                <a:cxn ang="0">
                  <a:pos x="16" y="968"/>
                </a:cxn>
                <a:cxn ang="0">
                  <a:pos x="8" y="1088"/>
                </a:cxn>
                <a:cxn ang="0">
                  <a:pos x="0" y="968"/>
                </a:cxn>
                <a:cxn ang="0">
                  <a:pos x="16" y="968"/>
                </a:cxn>
                <a:cxn ang="0">
                  <a:pos x="16" y="1272"/>
                </a:cxn>
                <a:cxn ang="0">
                  <a:pos x="0" y="1272"/>
                </a:cxn>
                <a:cxn ang="0">
                  <a:pos x="8" y="1152"/>
                </a:cxn>
                <a:cxn ang="0">
                  <a:pos x="16" y="1352"/>
                </a:cxn>
                <a:cxn ang="0">
                  <a:pos x="8" y="1472"/>
                </a:cxn>
                <a:cxn ang="0">
                  <a:pos x="0" y="1352"/>
                </a:cxn>
                <a:cxn ang="0">
                  <a:pos x="16" y="1352"/>
                </a:cxn>
                <a:cxn ang="0">
                  <a:pos x="16" y="1656"/>
                </a:cxn>
                <a:cxn ang="0">
                  <a:pos x="0" y="1656"/>
                </a:cxn>
                <a:cxn ang="0">
                  <a:pos x="8" y="1536"/>
                </a:cxn>
                <a:cxn ang="0">
                  <a:pos x="16" y="1736"/>
                </a:cxn>
                <a:cxn ang="0">
                  <a:pos x="8" y="1856"/>
                </a:cxn>
                <a:cxn ang="0">
                  <a:pos x="0" y="1736"/>
                </a:cxn>
                <a:cxn ang="0">
                  <a:pos x="16" y="1736"/>
                </a:cxn>
                <a:cxn ang="0">
                  <a:pos x="16" y="2040"/>
                </a:cxn>
                <a:cxn ang="0">
                  <a:pos x="0" y="2040"/>
                </a:cxn>
                <a:cxn ang="0">
                  <a:pos x="8" y="1920"/>
                </a:cxn>
                <a:cxn ang="0">
                  <a:pos x="16" y="2120"/>
                </a:cxn>
                <a:cxn ang="0">
                  <a:pos x="8" y="2133"/>
                </a:cxn>
                <a:cxn ang="0">
                  <a:pos x="0" y="2120"/>
                </a:cxn>
                <a:cxn ang="0">
                  <a:pos x="16" y="2120"/>
                </a:cxn>
              </a:cxnLst>
              <a:rect l="0" t="0" r="r" b="b"/>
              <a:pathLst>
                <a:path w="16" h="2133">
                  <a:moveTo>
                    <a:pt x="16" y="8"/>
                  </a:moveTo>
                  <a:lnTo>
                    <a:pt x="16" y="120"/>
                  </a:lnTo>
                  <a:cubicBezTo>
                    <a:pt x="16" y="125"/>
                    <a:pt x="13" y="128"/>
                    <a:pt x="8" y="128"/>
                  </a:cubicBezTo>
                  <a:cubicBezTo>
                    <a:pt x="4" y="128"/>
                    <a:pt x="0" y="125"/>
                    <a:pt x="0" y="120"/>
                  </a:cubicBezTo>
                  <a:lnTo>
                    <a:pt x="0" y="8"/>
                  </a:lnTo>
                  <a:cubicBezTo>
                    <a:pt x="0" y="4"/>
                    <a:pt x="4" y="0"/>
                    <a:pt x="8" y="0"/>
                  </a:cubicBezTo>
                  <a:cubicBezTo>
                    <a:pt x="13" y="0"/>
                    <a:pt x="16" y="4"/>
                    <a:pt x="16" y="8"/>
                  </a:cubicBezTo>
                  <a:close/>
                  <a:moveTo>
                    <a:pt x="16" y="200"/>
                  </a:moveTo>
                  <a:lnTo>
                    <a:pt x="16" y="312"/>
                  </a:lnTo>
                  <a:cubicBezTo>
                    <a:pt x="16" y="317"/>
                    <a:pt x="13" y="320"/>
                    <a:pt x="8" y="320"/>
                  </a:cubicBezTo>
                  <a:cubicBezTo>
                    <a:pt x="4" y="320"/>
                    <a:pt x="0" y="317"/>
                    <a:pt x="0" y="312"/>
                  </a:cubicBezTo>
                  <a:lnTo>
                    <a:pt x="0" y="200"/>
                  </a:lnTo>
                  <a:cubicBezTo>
                    <a:pt x="0" y="196"/>
                    <a:pt x="4" y="192"/>
                    <a:pt x="8" y="192"/>
                  </a:cubicBezTo>
                  <a:cubicBezTo>
                    <a:pt x="13" y="192"/>
                    <a:pt x="16" y="196"/>
                    <a:pt x="16" y="200"/>
                  </a:cubicBezTo>
                  <a:close/>
                  <a:moveTo>
                    <a:pt x="16" y="392"/>
                  </a:moveTo>
                  <a:lnTo>
                    <a:pt x="16" y="504"/>
                  </a:lnTo>
                  <a:cubicBezTo>
                    <a:pt x="16" y="509"/>
                    <a:pt x="13" y="512"/>
                    <a:pt x="8" y="512"/>
                  </a:cubicBezTo>
                  <a:cubicBezTo>
                    <a:pt x="4" y="512"/>
                    <a:pt x="0" y="509"/>
                    <a:pt x="0" y="504"/>
                  </a:cubicBezTo>
                  <a:lnTo>
                    <a:pt x="0" y="392"/>
                  </a:lnTo>
                  <a:cubicBezTo>
                    <a:pt x="0" y="388"/>
                    <a:pt x="4" y="384"/>
                    <a:pt x="8" y="384"/>
                  </a:cubicBezTo>
                  <a:cubicBezTo>
                    <a:pt x="13" y="384"/>
                    <a:pt x="16" y="388"/>
                    <a:pt x="16" y="392"/>
                  </a:cubicBezTo>
                  <a:close/>
                  <a:moveTo>
                    <a:pt x="16" y="584"/>
                  </a:moveTo>
                  <a:lnTo>
                    <a:pt x="16" y="696"/>
                  </a:lnTo>
                  <a:cubicBezTo>
                    <a:pt x="16" y="701"/>
                    <a:pt x="13" y="704"/>
                    <a:pt x="8" y="704"/>
                  </a:cubicBezTo>
                  <a:cubicBezTo>
                    <a:pt x="4" y="704"/>
                    <a:pt x="0" y="701"/>
                    <a:pt x="0" y="696"/>
                  </a:cubicBezTo>
                  <a:lnTo>
                    <a:pt x="0" y="584"/>
                  </a:lnTo>
                  <a:cubicBezTo>
                    <a:pt x="0" y="580"/>
                    <a:pt x="4" y="576"/>
                    <a:pt x="8" y="576"/>
                  </a:cubicBezTo>
                  <a:cubicBezTo>
                    <a:pt x="13" y="576"/>
                    <a:pt x="16" y="580"/>
                    <a:pt x="16" y="584"/>
                  </a:cubicBezTo>
                  <a:close/>
                  <a:moveTo>
                    <a:pt x="16" y="776"/>
                  </a:moveTo>
                  <a:lnTo>
                    <a:pt x="16" y="888"/>
                  </a:lnTo>
                  <a:cubicBezTo>
                    <a:pt x="16" y="893"/>
                    <a:pt x="13" y="896"/>
                    <a:pt x="8" y="896"/>
                  </a:cubicBezTo>
                  <a:cubicBezTo>
                    <a:pt x="4" y="896"/>
                    <a:pt x="0" y="893"/>
                    <a:pt x="0" y="888"/>
                  </a:cubicBezTo>
                  <a:lnTo>
                    <a:pt x="0" y="776"/>
                  </a:lnTo>
                  <a:cubicBezTo>
                    <a:pt x="0" y="772"/>
                    <a:pt x="4" y="768"/>
                    <a:pt x="8" y="768"/>
                  </a:cubicBezTo>
                  <a:cubicBezTo>
                    <a:pt x="13" y="768"/>
                    <a:pt x="16" y="772"/>
                    <a:pt x="16" y="776"/>
                  </a:cubicBezTo>
                  <a:close/>
                  <a:moveTo>
                    <a:pt x="16" y="968"/>
                  </a:moveTo>
                  <a:lnTo>
                    <a:pt x="16" y="1080"/>
                  </a:lnTo>
                  <a:cubicBezTo>
                    <a:pt x="16" y="1085"/>
                    <a:pt x="13" y="1088"/>
                    <a:pt x="8" y="1088"/>
                  </a:cubicBezTo>
                  <a:cubicBezTo>
                    <a:pt x="4" y="1088"/>
                    <a:pt x="0" y="1085"/>
                    <a:pt x="0" y="1080"/>
                  </a:cubicBezTo>
                  <a:lnTo>
                    <a:pt x="0" y="968"/>
                  </a:lnTo>
                  <a:cubicBezTo>
                    <a:pt x="0" y="964"/>
                    <a:pt x="4" y="960"/>
                    <a:pt x="8" y="960"/>
                  </a:cubicBezTo>
                  <a:cubicBezTo>
                    <a:pt x="13" y="960"/>
                    <a:pt x="16" y="964"/>
                    <a:pt x="16" y="968"/>
                  </a:cubicBezTo>
                  <a:close/>
                  <a:moveTo>
                    <a:pt x="16" y="1160"/>
                  </a:moveTo>
                  <a:lnTo>
                    <a:pt x="16" y="1272"/>
                  </a:lnTo>
                  <a:cubicBezTo>
                    <a:pt x="16" y="1277"/>
                    <a:pt x="13" y="1280"/>
                    <a:pt x="8" y="1280"/>
                  </a:cubicBezTo>
                  <a:cubicBezTo>
                    <a:pt x="4" y="1280"/>
                    <a:pt x="0" y="1277"/>
                    <a:pt x="0" y="1272"/>
                  </a:cubicBezTo>
                  <a:lnTo>
                    <a:pt x="0" y="1160"/>
                  </a:lnTo>
                  <a:cubicBezTo>
                    <a:pt x="0" y="1156"/>
                    <a:pt x="4" y="1152"/>
                    <a:pt x="8" y="1152"/>
                  </a:cubicBezTo>
                  <a:cubicBezTo>
                    <a:pt x="13" y="1152"/>
                    <a:pt x="16" y="1156"/>
                    <a:pt x="16" y="1160"/>
                  </a:cubicBezTo>
                  <a:close/>
                  <a:moveTo>
                    <a:pt x="16" y="1352"/>
                  </a:moveTo>
                  <a:lnTo>
                    <a:pt x="16" y="1464"/>
                  </a:lnTo>
                  <a:cubicBezTo>
                    <a:pt x="16" y="1469"/>
                    <a:pt x="13" y="1472"/>
                    <a:pt x="8" y="1472"/>
                  </a:cubicBezTo>
                  <a:cubicBezTo>
                    <a:pt x="4" y="1472"/>
                    <a:pt x="0" y="1469"/>
                    <a:pt x="0" y="1464"/>
                  </a:cubicBezTo>
                  <a:lnTo>
                    <a:pt x="0" y="1352"/>
                  </a:lnTo>
                  <a:cubicBezTo>
                    <a:pt x="0" y="1348"/>
                    <a:pt x="4" y="1344"/>
                    <a:pt x="8" y="1344"/>
                  </a:cubicBezTo>
                  <a:cubicBezTo>
                    <a:pt x="13" y="1344"/>
                    <a:pt x="16" y="1348"/>
                    <a:pt x="16" y="1352"/>
                  </a:cubicBezTo>
                  <a:close/>
                  <a:moveTo>
                    <a:pt x="16" y="1544"/>
                  </a:moveTo>
                  <a:lnTo>
                    <a:pt x="16" y="1656"/>
                  </a:lnTo>
                  <a:cubicBezTo>
                    <a:pt x="16" y="1661"/>
                    <a:pt x="13" y="1664"/>
                    <a:pt x="8" y="1664"/>
                  </a:cubicBezTo>
                  <a:cubicBezTo>
                    <a:pt x="4" y="1664"/>
                    <a:pt x="0" y="1661"/>
                    <a:pt x="0" y="1656"/>
                  </a:cubicBezTo>
                  <a:lnTo>
                    <a:pt x="0" y="1544"/>
                  </a:lnTo>
                  <a:cubicBezTo>
                    <a:pt x="0" y="1540"/>
                    <a:pt x="4" y="1536"/>
                    <a:pt x="8" y="1536"/>
                  </a:cubicBezTo>
                  <a:cubicBezTo>
                    <a:pt x="13" y="1536"/>
                    <a:pt x="16" y="1540"/>
                    <a:pt x="16" y="1544"/>
                  </a:cubicBezTo>
                  <a:close/>
                  <a:moveTo>
                    <a:pt x="16" y="1736"/>
                  </a:moveTo>
                  <a:lnTo>
                    <a:pt x="16" y="1848"/>
                  </a:lnTo>
                  <a:cubicBezTo>
                    <a:pt x="16" y="1853"/>
                    <a:pt x="13" y="1856"/>
                    <a:pt x="8" y="1856"/>
                  </a:cubicBezTo>
                  <a:cubicBezTo>
                    <a:pt x="4" y="1856"/>
                    <a:pt x="0" y="1853"/>
                    <a:pt x="0" y="1848"/>
                  </a:cubicBezTo>
                  <a:lnTo>
                    <a:pt x="0" y="1736"/>
                  </a:lnTo>
                  <a:cubicBezTo>
                    <a:pt x="0" y="1732"/>
                    <a:pt x="4" y="1728"/>
                    <a:pt x="8" y="1728"/>
                  </a:cubicBezTo>
                  <a:cubicBezTo>
                    <a:pt x="13" y="1728"/>
                    <a:pt x="16" y="1732"/>
                    <a:pt x="16" y="1736"/>
                  </a:cubicBezTo>
                  <a:close/>
                  <a:moveTo>
                    <a:pt x="16" y="1928"/>
                  </a:moveTo>
                  <a:lnTo>
                    <a:pt x="16" y="2040"/>
                  </a:lnTo>
                  <a:cubicBezTo>
                    <a:pt x="16" y="2045"/>
                    <a:pt x="13" y="2048"/>
                    <a:pt x="8" y="2048"/>
                  </a:cubicBezTo>
                  <a:cubicBezTo>
                    <a:pt x="4" y="2048"/>
                    <a:pt x="0" y="2045"/>
                    <a:pt x="0" y="2040"/>
                  </a:cubicBezTo>
                  <a:lnTo>
                    <a:pt x="0" y="1928"/>
                  </a:lnTo>
                  <a:cubicBezTo>
                    <a:pt x="0" y="1924"/>
                    <a:pt x="4" y="1920"/>
                    <a:pt x="8" y="1920"/>
                  </a:cubicBezTo>
                  <a:cubicBezTo>
                    <a:pt x="13" y="1920"/>
                    <a:pt x="16" y="1924"/>
                    <a:pt x="16" y="1928"/>
                  </a:cubicBezTo>
                  <a:close/>
                  <a:moveTo>
                    <a:pt x="16" y="2120"/>
                  </a:moveTo>
                  <a:lnTo>
                    <a:pt x="16" y="2125"/>
                  </a:lnTo>
                  <a:cubicBezTo>
                    <a:pt x="16" y="2129"/>
                    <a:pt x="13" y="2133"/>
                    <a:pt x="8" y="2133"/>
                  </a:cubicBezTo>
                  <a:cubicBezTo>
                    <a:pt x="4" y="2133"/>
                    <a:pt x="0" y="2129"/>
                    <a:pt x="0" y="2125"/>
                  </a:cubicBezTo>
                  <a:lnTo>
                    <a:pt x="0" y="2120"/>
                  </a:lnTo>
                  <a:cubicBezTo>
                    <a:pt x="0" y="2116"/>
                    <a:pt x="4" y="2112"/>
                    <a:pt x="8" y="2112"/>
                  </a:cubicBezTo>
                  <a:cubicBezTo>
                    <a:pt x="13" y="2112"/>
                    <a:pt x="16" y="2116"/>
                    <a:pt x="16" y="2120"/>
                  </a:cubicBezTo>
                  <a:close/>
                </a:path>
              </a:pathLst>
            </a:custGeom>
            <a:solidFill>
              <a:srgbClr val="000000"/>
            </a:solidFill>
            <a:ln w="20638" cap="flat">
              <a:solidFill>
                <a:srgbClr val="000000"/>
              </a:solidFill>
              <a:prstDash val="solid"/>
              <a:bevel/>
              <a:headEnd/>
              <a:tailEnd/>
            </a:ln>
          </p:spPr>
          <p:txBody>
            <a:bodyPr/>
            <a:lstStyle/>
            <a:p>
              <a:endParaRPr lang="zh-CN" altLang="en-US"/>
            </a:p>
          </p:txBody>
        </p:sp>
        <p:sp>
          <p:nvSpPr>
            <p:cNvPr id="283714" name="Freeform 66"/>
            <p:cNvSpPr>
              <a:spLocks noEditPoints="1"/>
            </p:cNvSpPr>
            <p:nvPr/>
          </p:nvSpPr>
          <p:spPr bwMode="auto">
            <a:xfrm>
              <a:off x="1231" y="2425"/>
              <a:ext cx="3608" cy="10"/>
            </a:xfrm>
            <a:custGeom>
              <a:avLst/>
              <a:gdLst/>
              <a:ahLst/>
              <a:cxnLst>
                <a:cxn ang="0">
                  <a:pos x="128" y="8"/>
                </a:cxn>
                <a:cxn ang="0">
                  <a:pos x="0" y="8"/>
                </a:cxn>
                <a:cxn ang="0">
                  <a:pos x="312" y="0"/>
                </a:cxn>
                <a:cxn ang="0">
                  <a:pos x="200" y="16"/>
                </a:cxn>
                <a:cxn ang="0">
                  <a:pos x="392" y="0"/>
                </a:cxn>
                <a:cxn ang="0">
                  <a:pos x="504" y="16"/>
                </a:cxn>
                <a:cxn ang="0">
                  <a:pos x="392" y="0"/>
                </a:cxn>
                <a:cxn ang="0">
                  <a:pos x="704" y="8"/>
                </a:cxn>
                <a:cxn ang="0">
                  <a:pos x="576" y="8"/>
                </a:cxn>
                <a:cxn ang="0">
                  <a:pos x="888" y="0"/>
                </a:cxn>
                <a:cxn ang="0">
                  <a:pos x="776" y="16"/>
                </a:cxn>
                <a:cxn ang="0">
                  <a:pos x="968" y="0"/>
                </a:cxn>
                <a:cxn ang="0">
                  <a:pos x="1080" y="16"/>
                </a:cxn>
                <a:cxn ang="0">
                  <a:pos x="968" y="0"/>
                </a:cxn>
                <a:cxn ang="0">
                  <a:pos x="1280" y="8"/>
                </a:cxn>
                <a:cxn ang="0">
                  <a:pos x="1152" y="8"/>
                </a:cxn>
                <a:cxn ang="0">
                  <a:pos x="1464" y="0"/>
                </a:cxn>
                <a:cxn ang="0">
                  <a:pos x="1352" y="16"/>
                </a:cxn>
                <a:cxn ang="0">
                  <a:pos x="1544" y="0"/>
                </a:cxn>
                <a:cxn ang="0">
                  <a:pos x="1656" y="16"/>
                </a:cxn>
                <a:cxn ang="0">
                  <a:pos x="1544" y="0"/>
                </a:cxn>
                <a:cxn ang="0">
                  <a:pos x="1856" y="8"/>
                </a:cxn>
                <a:cxn ang="0">
                  <a:pos x="1728" y="8"/>
                </a:cxn>
                <a:cxn ang="0">
                  <a:pos x="2040" y="0"/>
                </a:cxn>
                <a:cxn ang="0">
                  <a:pos x="1928" y="16"/>
                </a:cxn>
                <a:cxn ang="0">
                  <a:pos x="2120" y="0"/>
                </a:cxn>
                <a:cxn ang="0">
                  <a:pos x="2232" y="16"/>
                </a:cxn>
                <a:cxn ang="0">
                  <a:pos x="2120" y="0"/>
                </a:cxn>
                <a:cxn ang="0">
                  <a:pos x="2432" y="8"/>
                </a:cxn>
                <a:cxn ang="0">
                  <a:pos x="2304" y="8"/>
                </a:cxn>
                <a:cxn ang="0">
                  <a:pos x="2616" y="0"/>
                </a:cxn>
                <a:cxn ang="0">
                  <a:pos x="2504" y="16"/>
                </a:cxn>
                <a:cxn ang="0">
                  <a:pos x="2696" y="0"/>
                </a:cxn>
                <a:cxn ang="0">
                  <a:pos x="2808" y="16"/>
                </a:cxn>
                <a:cxn ang="0">
                  <a:pos x="2696" y="0"/>
                </a:cxn>
                <a:cxn ang="0">
                  <a:pos x="3008" y="8"/>
                </a:cxn>
                <a:cxn ang="0">
                  <a:pos x="2880" y="8"/>
                </a:cxn>
                <a:cxn ang="0">
                  <a:pos x="3192" y="0"/>
                </a:cxn>
                <a:cxn ang="0">
                  <a:pos x="3080" y="16"/>
                </a:cxn>
                <a:cxn ang="0">
                  <a:pos x="3272" y="0"/>
                </a:cxn>
                <a:cxn ang="0">
                  <a:pos x="3384" y="16"/>
                </a:cxn>
                <a:cxn ang="0">
                  <a:pos x="3272" y="0"/>
                </a:cxn>
                <a:cxn ang="0">
                  <a:pos x="3584" y="8"/>
                </a:cxn>
                <a:cxn ang="0">
                  <a:pos x="3456" y="8"/>
                </a:cxn>
                <a:cxn ang="0">
                  <a:pos x="3768" y="0"/>
                </a:cxn>
                <a:cxn ang="0">
                  <a:pos x="3656" y="16"/>
                </a:cxn>
                <a:cxn ang="0">
                  <a:pos x="3848" y="0"/>
                </a:cxn>
                <a:cxn ang="0">
                  <a:pos x="3960" y="16"/>
                </a:cxn>
                <a:cxn ang="0">
                  <a:pos x="3848" y="0"/>
                </a:cxn>
                <a:cxn ang="0">
                  <a:pos x="4160" y="8"/>
                </a:cxn>
                <a:cxn ang="0">
                  <a:pos x="4032" y="8"/>
                </a:cxn>
                <a:cxn ang="0">
                  <a:pos x="4344" y="0"/>
                </a:cxn>
                <a:cxn ang="0">
                  <a:pos x="4232" y="16"/>
                </a:cxn>
                <a:cxn ang="0">
                  <a:pos x="4424" y="0"/>
                </a:cxn>
                <a:cxn ang="0">
                  <a:pos x="4536" y="16"/>
                </a:cxn>
                <a:cxn ang="0">
                  <a:pos x="4424" y="0"/>
                </a:cxn>
              </a:cxnLst>
              <a:rect l="0" t="0" r="r" b="b"/>
              <a:pathLst>
                <a:path w="4544" h="16">
                  <a:moveTo>
                    <a:pt x="8" y="0"/>
                  </a:moveTo>
                  <a:lnTo>
                    <a:pt x="120" y="0"/>
                  </a:lnTo>
                  <a:cubicBezTo>
                    <a:pt x="125" y="0"/>
                    <a:pt x="128" y="4"/>
                    <a:pt x="128" y="8"/>
                  </a:cubicBezTo>
                  <a:cubicBezTo>
                    <a:pt x="128" y="12"/>
                    <a:pt x="125" y="16"/>
                    <a:pt x="120" y="16"/>
                  </a:cubicBezTo>
                  <a:lnTo>
                    <a:pt x="8" y="16"/>
                  </a:lnTo>
                  <a:cubicBezTo>
                    <a:pt x="4" y="16"/>
                    <a:pt x="0" y="12"/>
                    <a:pt x="0" y="8"/>
                  </a:cubicBezTo>
                  <a:cubicBezTo>
                    <a:pt x="0" y="4"/>
                    <a:pt x="4" y="0"/>
                    <a:pt x="8" y="0"/>
                  </a:cubicBezTo>
                  <a:close/>
                  <a:moveTo>
                    <a:pt x="200" y="0"/>
                  </a:moveTo>
                  <a:lnTo>
                    <a:pt x="312" y="0"/>
                  </a:lnTo>
                  <a:cubicBezTo>
                    <a:pt x="317" y="0"/>
                    <a:pt x="320" y="4"/>
                    <a:pt x="320" y="8"/>
                  </a:cubicBezTo>
                  <a:cubicBezTo>
                    <a:pt x="320" y="12"/>
                    <a:pt x="317" y="16"/>
                    <a:pt x="312" y="16"/>
                  </a:cubicBezTo>
                  <a:lnTo>
                    <a:pt x="200" y="16"/>
                  </a:lnTo>
                  <a:cubicBezTo>
                    <a:pt x="196" y="16"/>
                    <a:pt x="192" y="12"/>
                    <a:pt x="192" y="8"/>
                  </a:cubicBezTo>
                  <a:cubicBezTo>
                    <a:pt x="192" y="4"/>
                    <a:pt x="196" y="0"/>
                    <a:pt x="200" y="0"/>
                  </a:cubicBezTo>
                  <a:close/>
                  <a:moveTo>
                    <a:pt x="392" y="0"/>
                  </a:moveTo>
                  <a:lnTo>
                    <a:pt x="504" y="0"/>
                  </a:lnTo>
                  <a:cubicBezTo>
                    <a:pt x="509" y="0"/>
                    <a:pt x="512" y="4"/>
                    <a:pt x="512" y="8"/>
                  </a:cubicBezTo>
                  <a:cubicBezTo>
                    <a:pt x="512" y="12"/>
                    <a:pt x="509" y="16"/>
                    <a:pt x="504" y="16"/>
                  </a:cubicBezTo>
                  <a:lnTo>
                    <a:pt x="392" y="16"/>
                  </a:lnTo>
                  <a:cubicBezTo>
                    <a:pt x="388" y="16"/>
                    <a:pt x="384" y="12"/>
                    <a:pt x="384" y="8"/>
                  </a:cubicBezTo>
                  <a:cubicBezTo>
                    <a:pt x="384" y="4"/>
                    <a:pt x="388" y="0"/>
                    <a:pt x="392" y="0"/>
                  </a:cubicBezTo>
                  <a:close/>
                  <a:moveTo>
                    <a:pt x="584" y="0"/>
                  </a:moveTo>
                  <a:lnTo>
                    <a:pt x="696" y="0"/>
                  </a:lnTo>
                  <a:cubicBezTo>
                    <a:pt x="701" y="0"/>
                    <a:pt x="704" y="4"/>
                    <a:pt x="704" y="8"/>
                  </a:cubicBezTo>
                  <a:cubicBezTo>
                    <a:pt x="704" y="12"/>
                    <a:pt x="701" y="16"/>
                    <a:pt x="696" y="16"/>
                  </a:cubicBezTo>
                  <a:lnTo>
                    <a:pt x="584" y="16"/>
                  </a:lnTo>
                  <a:cubicBezTo>
                    <a:pt x="580" y="16"/>
                    <a:pt x="576" y="12"/>
                    <a:pt x="576" y="8"/>
                  </a:cubicBezTo>
                  <a:cubicBezTo>
                    <a:pt x="576" y="4"/>
                    <a:pt x="580" y="0"/>
                    <a:pt x="584" y="0"/>
                  </a:cubicBezTo>
                  <a:close/>
                  <a:moveTo>
                    <a:pt x="776" y="0"/>
                  </a:moveTo>
                  <a:lnTo>
                    <a:pt x="888" y="0"/>
                  </a:lnTo>
                  <a:cubicBezTo>
                    <a:pt x="893" y="0"/>
                    <a:pt x="896" y="4"/>
                    <a:pt x="896" y="8"/>
                  </a:cubicBezTo>
                  <a:cubicBezTo>
                    <a:pt x="896" y="12"/>
                    <a:pt x="893" y="16"/>
                    <a:pt x="888" y="16"/>
                  </a:cubicBezTo>
                  <a:lnTo>
                    <a:pt x="776" y="16"/>
                  </a:lnTo>
                  <a:cubicBezTo>
                    <a:pt x="772" y="16"/>
                    <a:pt x="768" y="12"/>
                    <a:pt x="768" y="8"/>
                  </a:cubicBezTo>
                  <a:cubicBezTo>
                    <a:pt x="768" y="4"/>
                    <a:pt x="772" y="0"/>
                    <a:pt x="776" y="0"/>
                  </a:cubicBezTo>
                  <a:close/>
                  <a:moveTo>
                    <a:pt x="968" y="0"/>
                  </a:moveTo>
                  <a:lnTo>
                    <a:pt x="1080" y="0"/>
                  </a:lnTo>
                  <a:cubicBezTo>
                    <a:pt x="1085" y="0"/>
                    <a:pt x="1088" y="4"/>
                    <a:pt x="1088" y="8"/>
                  </a:cubicBezTo>
                  <a:cubicBezTo>
                    <a:pt x="1088" y="12"/>
                    <a:pt x="1085" y="16"/>
                    <a:pt x="1080" y="16"/>
                  </a:cubicBezTo>
                  <a:lnTo>
                    <a:pt x="968" y="16"/>
                  </a:lnTo>
                  <a:cubicBezTo>
                    <a:pt x="964" y="16"/>
                    <a:pt x="960" y="12"/>
                    <a:pt x="960" y="8"/>
                  </a:cubicBezTo>
                  <a:cubicBezTo>
                    <a:pt x="960" y="4"/>
                    <a:pt x="964" y="0"/>
                    <a:pt x="968" y="0"/>
                  </a:cubicBezTo>
                  <a:close/>
                  <a:moveTo>
                    <a:pt x="1160" y="0"/>
                  </a:moveTo>
                  <a:lnTo>
                    <a:pt x="1272" y="0"/>
                  </a:lnTo>
                  <a:cubicBezTo>
                    <a:pt x="1277" y="0"/>
                    <a:pt x="1280" y="4"/>
                    <a:pt x="1280" y="8"/>
                  </a:cubicBezTo>
                  <a:cubicBezTo>
                    <a:pt x="1280" y="12"/>
                    <a:pt x="1277" y="16"/>
                    <a:pt x="1272" y="16"/>
                  </a:cubicBezTo>
                  <a:lnTo>
                    <a:pt x="1160" y="16"/>
                  </a:lnTo>
                  <a:cubicBezTo>
                    <a:pt x="1156" y="16"/>
                    <a:pt x="1152" y="12"/>
                    <a:pt x="1152" y="8"/>
                  </a:cubicBezTo>
                  <a:cubicBezTo>
                    <a:pt x="1152" y="4"/>
                    <a:pt x="1156" y="0"/>
                    <a:pt x="1160" y="0"/>
                  </a:cubicBezTo>
                  <a:close/>
                  <a:moveTo>
                    <a:pt x="1352" y="0"/>
                  </a:moveTo>
                  <a:lnTo>
                    <a:pt x="1464" y="0"/>
                  </a:lnTo>
                  <a:cubicBezTo>
                    <a:pt x="1469" y="0"/>
                    <a:pt x="1472" y="4"/>
                    <a:pt x="1472" y="8"/>
                  </a:cubicBezTo>
                  <a:cubicBezTo>
                    <a:pt x="1472" y="12"/>
                    <a:pt x="1469" y="16"/>
                    <a:pt x="1464" y="16"/>
                  </a:cubicBezTo>
                  <a:lnTo>
                    <a:pt x="1352" y="16"/>
                  </a:lnTo>
                  <a:cubicBezTo>
                    <a:pt x="1348" y="16"/>
                    <a:pt x="1344" y="12"/>
                    <a:pt x="1344" y="8"/>
                  </a:cubicBezTo>
                  <a:cubicBezTo>
                    <a:pt x="1344" y="4"/>
                    <a:pt x="1348" y="0"/>
                    <a:pt x="1352" y="0"/>
                  </a:cubicBezTo>
                  <a:close/>
                  <a:moveTo>
                    <a:pt x="1544" y="0"/>
                  </a:moveTo>
                  <a:lnTo>
                    <a:pt x="1656" y="0"/>
                  </a:lnTo>
                  <a:cubicBezTo>
                    <a:pt x="1661" y="0"/>
                    <a:pt x="1664" y="4"/>
                    <a:pt x="1664" y="8"/>
                  </a:cubicBezTo>
                  <a:cubicBezTo>
                    <a:pt x="1664" y="12"/>
                    <a:pt x="1661" y="16"/>
                    <a:pt x="1656" y="16"/>
                  </a:cubicBezTo>
                  <a:lnTo>
                    <a:pt x="1544" y="16"/>
                  </a:lnTo>
                  <a:cubicBezTo>
                    <a:pt x="1540" y="16"/>
                    <a:pt x="1536" y="12"/>
                    <a:pt x="1536" y="8"/>
                  </a:cubicBezTo>
                  <a:cubicBezTo>
                    <a:pt x="1536" y="4"/>
                    <a:pt x="1540" y="0"/>
                    <a:pt x="1544" y="0"/>
                  </a:cubicBezTo>
                  <a:close/>
                  <a:moveTo>
                    <a:pt x="1736" y="0"/>
                  </a:moveTo>
                  <a:lnTo>
                    <a:pt x="1848" y="0"/>
                  </a:lnTo>
                  <a:cubicBezTo>
                    <a:pt x="1853" y="0"/>
                    <a:pt x="1856" y="4"/>
                    <a:pt x="1856" y="8"/>
                  </a:cubicBezTo>
                  <a:cubicBezTo>
                    <a:pt x="1856" y="12"/>
                    <a:pt x="1853" y="16"/>
                    <a:pt x="1848" y="16"/>
                  </a:cubicBezTo>
                  <a:lnTo>
                    <a:pt x="1736" y="16"/>
                  </a:lnTo>
                  <a:cubicBezTo>
                    <a:pt x="1732" y="16"/>
                    <a:pt x="1728" y="12"/>
                    <a:pt x="1728" y="8"/>
                  </a:cubicBezTo>
                  <a:cubicBezTo>
                    <a:pt x="1728" y="4"/>
                    <a:pt x="1732" y="0"/>
                    <a:pt x="1736" y="0"/>
                  </a:cubicBezTo>
                  <a:close/>
                  <a:moveTo>
                    <a:pt x="1928" y="0"/>
                  </a:moveTo>
                  <a:lnTo>
                    <a:pt x="2040" y="0"/>
                  </a:lnTo>
                  <a:cubicBezTo>
                    <a:pt x="2045" y="0"/>
                    <a:pt x="2048" y="4"/>
                    <a:pt x="2048" y="8"/>
                  </a:cubicBezTo>
                  <a:cubicBezTo>
                    <a:pt x="2048" y="12"/>
                    <a:pt x="2045" y="16"/>
                    <a:pt x="2040" y="16"/>
                  </a:cubicBezTo>
                  <a:lnTo>
                    <a:pt x="1928" y="16"/>
                  </a:lnTo>
                  <a:cubicBezTo>
                    <a:pt x="1924" y="16"/>
                    <a:pt x="1920" y="12"/>
                    <a:pt x="1920" y="8"/>
                  </a:cubicBezTo>
                  <a:cubicBezTo>
                    <a:pt x="1920" y="4"/>
                    <a:pt x="1924" y="0"/>
                    <a:pt x="1928" y="0"/>
                  </a:cubicBezTo>
                  <a:close/>
                  <a:moveTo>
                    <a:pt x="2120" y="0"/>
                  </a:moveTo>
                  <a:lnTo>
                    <a:pt x="2232" y="0"/>
                  </a:lnTo>
                  <a:cubicBezTo>
                    <a:pt x="2237" y="0"/>
                    <a:pt x="2240" y="4"/>
                    <a:pt x="2240" y="8"/>
                  </a:cubicBezTo>
                  <a:cubicBezTo>
                    <a:pt x="2240" y="12"/>
                    <a:pt x="2237" y="16"/>
                    <a:pt x="2232" y="16"/>
                  </a:cubicBezTo>
                  <a:lnTo>
                    <a:pt x="2120" y="16"/>
                  </a:lnTo>
                  <a:cubicBezTo>
                    <a:pt x="2116" y="16"/>
                    <a:pt x="2112" y="12"/>
                    <a:pt x="2112" y="8"/>
                  </a:cubicBezTo>
                  <a:cubicBezTo>
                    <a:pt x="2112" y="4"/>
                    <a:pt x="2116" y="0"/>
                    <a:pt x="2120" y="0"/>
                  </a:cubicBezTo>
                  <a:close/>
                  <a:moveTo>
                    <a:pt x="2312" y="0"/>
                  </a:moveTo>
                  <a:lnTo>
                    <a:pt x="2424" y="0"/>
                  </a:lnTo>
                  <a:cubicBezTo>
                    <a:pt x="2429" y="0"/>
                    <a:pt x="2432" y="4"/>
                    <a:pt x="2432" y="8"/>
                  </a:cubicBezTo>
                  <a:cubicBezTo>
                    <a:pt x="2432" y="12"/>
                    <a:pt x="2429" y="16"/>
                    <a:pt x="2424" y="16"/>
                  </a:cubicBezTo>
                  <a:lnTo>
                    <a:pt x="2312" y="16"/>
                  </a:lnTo>
                  <a:cubicBezTo>
                    <a:pt x="2308" y="16"/>
                    <a:pt x="2304" y="12"/>
                    <a:pt x="2304" y="8"/>
                  </a:cubicBezTo>
                  <a:cubicBezTo>
                    <a:pt x="2304" y="4"/>
                    <a:pt x="2308" y="0"/>
                    <a:pt x="2312" y="0"/>
                  </a:cubicBezTo>
                  <a:close/>
                  <a:moveTo>
                    <a:pt x="2504" y="0"/>
                  </a:moveTo>
                  <a:lnTo>
                    <a:pt x="2616" y="0"/>
                  </a:lnTo>
                  <a:cubicBezTo>
                    <a:pt x="2621" y="0"/>
                    <a:pt x="2624" y="4"/>
                    <a:pt x="2624" y="8"/>
                  </a:cubicBezTo>
                  <a:cubicBezTo>
                    <a:pt x="2624" y="12"/>
                    <a:pt x="2621" y="16"/>
                    <a:pt x="2616" y="16"/>
                  </a:cubicBezTo>
                  <a:lnTo>
                    <a:pt x="2504" y="16"/>
                  </a:lnTo>
                  <a:cubicBezTo>
                    <a:pt x="2500" y="16"/>
                    <a:pt x="2496" y="12"/>
                    <a:pt x="2496" y="8"/>
                  </a:cubicBezTo>
                  <a:cubicBezTo>
                    <a:pt x="2496" y="4"/>
                    <a:pt x="2500" y="0"/>
                    <a:pt x="2504" y="0"/>
                  </a:cubicBezTo>
                  <a:close/>
                  <a:moveTo>
                    <a:pt x="2696" y="0"/>
                  </a:moveTo>
                  <a:lnTo>
                    <a:pt x="2808" y="0"/>
                  </a:lnTo>
                  <a:cubicBezTo>
                    <a:pt x="2813" y="0"/>
                    <a:pt x="2816" y="4"/>
                    <a:pt x="2816" y="8"/>
                  </a:cubicBezTo>
                  <a:cubicBezTo>
                    <a:pt x="2816" y="12"/>
                    <a:pt x="2813" y="16"/>
                    <a:pt x="2808" y="16"/>
                  </a:cubicBezTo>
                  <a:lnTo>
                    <a:pt x="2696" y="16"/>
                  </a:lnTo>
                  <a:cubicBezTo>
                    <a:pt x="2692" y="16"/>
                    <a:pt x="2688" y="12"/>
                    <a:pt x="2688" y="8"/>
                  </a:cubicBezTo>
                  <a:cubicBezTo>
                    <a:pt x="2688" y="4"/>
                    <a:pt x="2692" y="0"/>
                    <a:pt x="2696" y="0"/>
                  </a:cubicBezTo>
                  <a:close/>
                  <a:moveTo>
                    <a:pt x="2888" y="0"/>
                  </a:moveTo>
                  <a:lnTo>
                    <a:pt x="3000" y="0"/>
                  </a:lnTo>
                  <a:cubicBezTo>
                    <a:pt x="3005" y="0"/>
                    <a:pt x="3008" y="4"/>
                    <a:pt x="3008" y="8"/>
                  </a:cubicBezTo>
                  <a:cubicBezTo>
                    <a:pt x="3008" y="12"/>
                    <a:pt x="3005" y="16"/>
                    <a:pt x="3000" y="16"/>
                  </a:cubicBezTo>
                  <a:lnTo>
                    <a:pt x="2888" y="16"/>
                  </a:lnTo>
                  <a:cubicBezTo>
                    <a:pt x="2884" y="16"/>
                    <a:pt x="2880" y="12"/>
                    <a:pt x="2880" y="8"/>
                  </a:cubicBezTo>
                  <a:cubicBezTo>
                    <a:pt x="2880" y="4"/>
                    <a:pt x="2884" y="0"/>
                    <a:pt x="2888" y="0"/>
                  </a:cubicBezTo>
                  <a:close/>
                  <a:moveTo>
                    <a:pt x="3080" y="0"/>
                  </a:moveTo>
                  <a:lnTo>
                    <a:pt x="3192" y="0"/>
                  </a:lnTo>
                  <a:cubicBezTo>
                    <a:pt x="3197" y="0"/>
                    <a:pt x="3200" y="4"/>
                    <a:pt x="3200" y="8"/>
                  </a:cubicBezTo>
                  <a:cubicBezTo>
                    <a:pt x="3200" y="12"/>
                    <a:pt x="3197" y="16"/>
                    <a:pt x="3192" y="16"/>
                  </a:cubicBezTo>
                  <a:lnTo>
                    <a:pt x="3080" y="16"/>
                  </a:lnTo>
                  <a:cubicBezTo>
                    <a:pt x="3076" y="16"/>
                    <a:pt x="3072" y="12"/>
                    <a:pt x="3072" y="8"/>
                  </a:cubicBezTo>
                  <a:cubicBezTo>
                    <a:pt x="3072" y="4"/>
                    <a:pt x="3076" y="0"/>
                    <a:pt x="3080" y="0"/>
                  </a:cubicBezTo>
                  <a:close/>
                  <a:moveTo>
                    <a:pt x="3272" y="0"/>
                  </a:moveTo>
                  <a:lnTo>
                    <a:pt x="3384" y="0"/>
                  </a:lnTo>
                  <a:cubicBezTo>
                    <a:pt x="3389" y="0"/>
                    <a:pt x="3392" y="4"/>
                    <a:pt x="3392" y="8"/>
                  </a:cubicBezTo>
                  <a:cubicBezTo>
                    <a:pt x="3392" y="12"/>
                    <a:pt x="3389" y="16"/>
                    <a:pt x="3384" y="16"/>
                  </a:cubicBezTo>
                  <a:lnTo>
                    <a:pt x="3272" y="16"/>
                  </a:lnTo>
                  <a:cubicBezTo>
                    <a:pt x="3268" y="16"/>
                    <a:pt x="3264" y="12"/>
                    <a:pt x="3264" y="8"/>
                  </a:cubicBezTo>
                  <a:cubicBezTo>
                    <a:pt x="3264" y="4"/>
                    <a:pt x="3268" y="0"/>
                    <a:pt x="3272" y="0"/>
                  </a:cubicBezTo>
                  <a:close/>
                  <a:moveTo>
                    <a:pt x="3464" y="0"/>
                  </a:moveTo>
                  <a:lnTo>
                    <a:pt x="3576" y="0"/>
                  </a:lnTo>
                  <a:cubicBezTo>
                    <a:pt x="3581" y="0"/>
                    <a:pt x="3584" y="4"/>
                    <a:pt x="3584" y="8"/>
                  </a:cubicBezTo>
                  <a:cubicBezTo>
                    <a:pt x="3584" y="12"/>
                    <a:pt x="3581" y="16"/>
                    <a:pt x="3576" y="16"/>
                  </a:cubicBezTo>
                  <a:lnTo>
                    <a:pt x="3464" y="16"/>
                  </a:lnTo>
                  <a:cubicBezTo>
                    <a:pt x="3460" y="16"/>
                    <a:pt x="3456" y="12"/>
                    <a:pt x="3456" y="8"/>
                  </a:cubicBezTo>
                  <a:cubicBezTo>
                    <a:pt x="3456" y="4"/>
                    <a:pt x="3460" y="0"/>
                    <a:pt x="3464" y="0"/>
                  </a:cubicBezTo>
                  <a:close/>
                  <a:moveTo>
                    <a:pt x="3656" y="0"/>
                  </a:moveTo>
                  <a:lnTo>
                    <a:pt x="3768" y="0"/>
                  </a:lnTo>
                  <a:cubicBezTo>
                    <a:pt x="3773" y="0"/>
                    <a:pt x="3776" y="4"/>
                    <a:pt x="3776" y="8"/>
                  </a:cubicBezTo>
                  <a:cubicBezTo>
                    <a:pt x="3776" y="12"/>
                    <a:pt x="3773" y="16"/>
                    <a:pt x="3768" y="16"/>
                  </a:cubicBezTo>
                  <a:lnTo>
                    <a:pt x="3656" y="16"/>
                  </a:lnTo>
                  <a:cubicBezTo>
                    <a:pt x="3652" y="16"/>
                    <a:pt x="3648" y="12"/>
                    <a:pt x="3648" y="8"/>
                  </a:cubicBezTo>
                  <a:cubicBezTo>
                    <a:pt x="3648" y="4"/>
                    <a:pt x="3652" y="0"/>
                    <a:pt x="3656" y="0"/>
                  </a:cubicBezTo>
                  <a:close/>
                  <a:moveTo>
                    <a:pt x="3848" y="0"/>
                  </a:moveTo>
                  <a:lnTo>
                    <a:pt x="3960" y="0"/>
                  </a:lnTo>
                  <a:cubicBezTo>
                    <a:pt x="3965" y="0"/>
                    <a:pt x="3968" y="4"/>
                    <a:pt x="3968" y="8"/>
                  </a:cubicBezTo>
                  <a:cubicBezTo>
                    <a:pt x="3968" y="12"/>
                    <a:pt x="3965" y="16"/>
                    <a:pt x="3960" y="16"/>
                  </a:cubicBezTo>
                  <a:lnTo>
                    <a:pt x="3848" y="16"/>
                  </a:lnTo>
                  <a:cubicBezTo>
                    <a:pt x="3844" y="16"/>
                    <a:pt x="3840" y="12"/>
                    <a:pt x="3840" y="8"/>
                  </a:cubicBezTo>
                  <a:cubicBezTo>
                    <a:pt x="3840" y="4"/>
                    <a:pt x="3844" y="0"/>
                    <a:pt x="3848" y="0"/>
                  </a:cubicBezTo>
                  <a:close/>
                  <a:moveTo>
                    <a:pt x="4040" y="0"/>
                  </a:moveTo>
                  <a:lnTo>
                    <a:pt x="4152" y="0"/>
                  </a:lnTo>
                  <a:cubicBezTo>
                    <a:pt x="4157" y="0"/>
                    <a:pt x="4160" y="4"/>
                    <a:pt x="4160" y="8"/>
                  </a:cubicBezTo>
                  <a:cubicBezTo>
                    <a:pt x="4160" y="12"/>
                    <a:pt x="4157" y="16"/>
                    <a:pt x="4152" y="16"/>
                  </a:cubicBezTo>
                  <a:lnTo>
                    <a:pt x="4040" y="16"/>
                  </a:lnTo>
                  <a:cubicBezTo>
                    <a:pt x="4036" y="16"/>
                    <a:pt x="4032" y="12"/>
                    <a:pt x="4032" y="8"/>
                  </a:cubicBezTo>
                  <a:cubicBezTo>
                    <a:pt x="4032" y="4"/>
                    <a:pt x="4036" y="0"/>
                    <a:pt x="4040" y="0"/>
                  </a:cubicBezTo>
                  <a:close/>
                  <a:moveTo>
                    <a:pt x="4232" y="0"/>
                  </a:moveTo>
                  <a:lnTo>
                    <a:pt x="4344" y="0"/>
                  </a:lnTo>
                  <a:cubicBezTo>
                    <a:pt x="4349" y="0"/>
                    <a:pt x="4352" y="4"/>
                    <a:pt x="4352" y="8"/>
                  </a:cubicBezTo>
                  <a:cubicBezTo>
                    <a:pt x="4352" y="12"/>
                    <a:pt x="4349" y="16"/>
                    <a:pt x="4344" y="16"/>
                  </a:cubicBezTo>
                  <a:lnTo>
                    <a:pt x="4232" y="16"/>
                  </a:lnTo>
                  <a:cubicBezTo>
                    <a:pt x="4228" y="16"/>
                    <a:pt x="4224" y="12"/>
                    <a:pt x="4224" y="8"/>
                  </a:cubicBezTo>
                  <a:cubicBezTo>
                    <a:pt x="4224" y="4"/>
                    <a:pt x="4228" y="0"/>
                    <a:pt x="4232" y="0"/>
                  </a:cubicBezTo>
                  <a:close/>
                  <a:moveTo>
                    <a:pt x="4424" y="0"/>
                  </a:moveTo>
                  <a:lnTo>
                    <a:pt x="4536" y="0"/>
                  </a:lnTo>
                  <a:cubicBezTo>
                    <a:pt x="4541" y="0"/>
                    <a:pt x="4544" y="4"/>
                    <a:pt x="4544" y="8"/>
                  </a:cubicBezTo>
                  <a:cubicBezTo>
                    <a:pt x="4544" y="12"/>
                    <a:pt x="4541" y="16"/>
                    <a:pt x="4536" y="16"/>
                  </a:cubicBezTo>
                  <a:lnTo>
                    <a:pt x="4424" y="16"/>
                  </a:lnTo>
                  <a:cubicBezTo>
                    <a:pt x="4420" y="16"/>
                    <a:pt x="4416" y="12"/>
                    <a:pt x="4416" y="8"/>
                  </a:cubicBezTo>
                  <a:cubicBezTo>
                    <a:pt x="4416" y="4"/>
                    <a:pt x="4420" y="0"/>
                    <a:pt x="4424" y="0"/>
                  </a:cubicBezTo>
                  <a:close/>
                </a:path>
              </a:pathLst>
            </a:custGeom>
            <a:solidFill>
              <a:srgbClr val="000000"/>
            </a:solidFill>
            <a:ln w="20638" cap="flat">
              <a:solidFill>
                <a:srgbClr val="000000"/>
              </a:solidFill>
              <a:prstDash val="solid"/>
              <a:bevel/>
              <a:headEnd/>
              <a:tailEnd/>
            </a:ln>
          </p:spPr>
          <p:txBody>
            <a:bodyPr/>
            <a:lstStyle/>
            <a:p>
              <a:endParaRPr lang="zh-CN" altLang="en-US"/>
            </a:p>
          </p:txBody>
        </p:sp>
        <p:sp>
          <p:nvSpPr>
            <p:cNvPr id="283715" name="Line 67"/>
            <p:cNvSpPr>
              <a:spLocks noChangeShapeType="1"/>
            </p:cNvSpPr>
            <p:nvPr/>
          </p:nvSpPr>
          <p:spPr bwMode="auto">
            <a:xfrm>
              <a:off x="518" y="2038"/>
              <a:ext cx="1" cy="784"/>
            </a:xfrm>
            <a:prstGeom prst="line">
              <a:avLst/>
            </a:prstGeom>
            <a:noFill/>
            <a:ln w="19050" cap="rnd">
              <a:solidFill>
                <a:srgbClr val="000000"/>
              </a:solidFill>
              <a:round/>
              <a:headEnd/>
              <a:tailEnd/>
            </a:ln>
          </p:spPr>
          <p:txBody>
            <a:bodyPr/>
            <a:lstStyle/>
            <a:p>
              <a:endParaRPr lang="zh-CN" altLang="en-US"/>
            </a:p>
          </p:txBody>
        </p:sp>
        <p:sp>
          <p:nvSpPr>
            <p:cNvPr id="283716" name="Line 68"/>
            <p:cNvSpPr>
              <a:spLocks noChangeShapeType="1"/>
            </p:cNvSpPr>
            <p:nvPr/>
          </p:nvSpPr>
          <p:spPr bwMode="auto">
            <a:xfrm>
              <a:off x="518" y="2038"/>
              <a:ext cx="480" cy="1"/>
            </a:xfrm>
            <a:prstGeom prst="line">
              <a:avLst/>
            </a:prstGeom>
            <a:noFill/>
            <a:ln w="19050" cap="rnd">
              <a:solidFill>
                <a:srgbClr val="000000"/>
              </a:solidFill>
              <a:round/>
              <a:headEnd/>
              <a:tailEnd/>
            </a:ln>
          </p:spPr>
          <p:txBody>
            <a:bodyPr/>
            <a:lstStyle/>
            <a:p>
              <a:endParaRPr lang="zh-CN" altLang="en-US"/>
            </a:p>
          </p:txBody>
        </p:sp>
        <p:sp>
          <p:nvSpPr>
            <p:cNvPr id="283717" name="Line 69"/>
            <p:cNvSpPr>
              <a:spLocks noChangeShapeType="1"/>
            </p:cNvSpPr>
            <p:nvPr/>
          </p:nvSpPr>
          <p:spPr bwMode="auto">
            <a:xfrm>
              <a:off x="998" y="2038"/>
              <a:ext cx="1" cy="784"/>
            </a:xfrm>
            <a:prstGeom prst="line">
              <a:avLst/>
            </a:prstGeom>
            <a:noFill/>
            <a:ln w="19050" cap="rnd">
              <a:solidFill>
                <a:srgbClr val="000000"/>
              </a:solidFill>
              <a:round/>
              <a:headEnd/>
              <a:tailEnd/>
            </a:ln>
          </p:spPr>
          <p:txBody>
            <a:bodyPr/>
            <a:lstStyle/>
            <a:p>
              <a:endParaRPr lang="zh-CN" altLang="en-US"/>
            </a:p>
          </p:txBody>
        </p:sp>
        <p:sp>
          <p:nvSpPr>
            <p:cNvPr id="283718" name="Line 70"/>
            <p:cNvSpPr>
              <a:spLocks noChangeShapeType="1"/>
            </p:cNvSpPr>
            <p:nvPr/>
          </p:nvSpPr>
          <p:spPr bwMode="auto">
            <a:xfrm>
              <a:off x="518" y="2822"/>
              <a:ext cx="480" cy="1"/>
            </a:xfrm>
            <a:prstGeom prst="line">
              <a:avLst/>
            </a:prstGeom>
            <a:noFill/>
            <a:ln w="19050" cap="rnd">
              <a:solidFill>
                <a:srgbClr val="000000"/>
              </a:solidFill>
              <a:round/>
              <a:headEnd/>
              <a:tailEnd/>
            </a:ln>
          </p:spPr>
          <p:txBody>
            <a:bodyPr/>
            <a:lstStyle/>
            <a:p>
              <a:endParaRPr lang="zh-CN" altLang="en-US"/>
            </a:p>
          </p:txBody>
        </p:sp>
        <p:sp>
          <p:nvSpPr>
            <p:cNvPr id="283719" name="Rectangle 71"/>
            <p:cNvSpPr>
              <a:spLocks noChangeArrowheads="1"/>
            </p:cNvSpPr>
            <p:nvPr/>
          </p:nvSpPr>
          <p:spPr bwMode="auto">
            <a:xfrm>
              <a:off x="657" y="2069"/>
              <a:ext cx="135" cy="692"/>
            </a:xfrm>
            <a:prstGeom prst="rect">
              <a:avLst/>
            </a:prstGeom>
            <a:noFill/>
            <a:ln w="9525">
              <a:noFill/>
              <a:miter lim="800000"/>
              <a:headEnd/>
              <a:tailEnd/>
            </a:ln>
          </p:spPr>
          <p:txBody>
            <a:bodyPr lIns="0" tIns="0" rIns="0" bIns="0">
              <a:spAutoFit/>
            </a:bodyPr>
            <a:lstStyle/>
            <a:p>
              <a:r>
                <a:rPr lang="zh-CN" altLang="en-US" b="1">
                  <a:solidFill>
                    <a:srgbClr val="000000"/>
                  </a:solidFill>
                  <a:latin typeface="隶书" pitchFamily="49" charset="-122"/>
                  <a:ea typeface="隶书" pitchFamily="49" charset="-122"/>
                </a:rPr>
                <a:t>译码电路</a:t>
              </a:r>
              <a:endParaRPr lang="zh-CN" altLang="en-US" b="1">
                <a:latin typeface="隶书" pitchFamily="49" charset="-122"/>
                <a:ea typeface="隶书" pitchFamily="49" charset="-122"/>
              </a:endParaRPr>
            </a:p>
          </p:txBody>
        </p:sp>
        <p:sp>
          <p:nvSpPr>
            <p:cNvPr id="283723" name="Line 75"/>
            <p:cNvSpPr>
              <a:spLocks noChangeShapeType="1"/>
            </p:cNvSpPr>
            <p:nvPr/>
          </p:nvSpPr>
          <p:spPr bwMode="auto">
            <a:xfrm>
              <a:off x="998" y="1351"/>
              <a:ext cx="720" cy="1"/>
            </a:xfrm>
            <a:prstGeom prst="line">
              <a:avLst/>
            </a:prstGeom>
            <a:noFill/>
            <a:ln w="19050" cap="rnd">
              <a:solidFill>
                <a:srgbClr val="000000"/>
              </a:solidFill>
              <a:round/>
              <a:headEnd/>
              <a:tailEnd/>
            </a:ln>
          </p:spPr>
          <p:txBody>
            <a:bodyPr/>
            <a:lstStyle/>
            <a:p>
              <a:endParaRPr lang="zh-CN" altLang="en-US"/>
            </a:p>
          </p:txBody>
        </p:sp>
        <p:sp>
          <p:nvSpPr>
            <p:cNvPr id="283724" name="Line 76"/>
            <p:cNvSpPr>
              <a:spLocks noChangeShapeType="1"/>
            </p:cNvSpPr>
            <p:nvPr/>
          </p:nvSpPr>
          <p:spPr bwMode="auto">
            <a:xfrm>
              <a:off x="998" y="2135"/>
              <a:ext cx="720" cy="1"/>
            </a:xfrm>
            <a:prstGeom prst="line">
              <a:avLst/>
            </a:prstGeom>
            <a:noFill/>
            <a:ln w="19050" cap="rnd">
              <a:solidFill>
                <a:srgbClr val="000000"/>
              </a:solidFill>
              <a:round/>
              <a:headEnd/>
              <a:tailEnd/>
            </a:ln>
          </p:spPr>
          <p:txBody>
            <a:bodyPr/>
            <a:lstStyle/>
            <a:p>
              <a:endParaRPr lang="zh-CN" altLang="en-US"/>
            </a:p>
          </p:txBody>
        </p:sp>
        <p:sp>
          <p:nvSpPr>
            <p:cNvPr id="283725" name="Line 77"/>
            <p:cNvSpPr>
              <a:spLocks noChangeShapeType="1"/>
            </p:cNvSpPr>
            <p:nvPr/>
          </p:nvSpPr>
          <p:spPr bwMode="auto">
            <a:xfrm>
              <a:off x="998" y="2724"/>
              <a:ext cx="1920" cy="1"/>
            </a:xfrm>
            <a:prstGeom prst="line">
              <a:avLst/>
            </a:prstGeom>
            <a:noFill/>
            <a:ln w="19050" cap="rnd">
              <a:solidFill>
                <a:srgbClr val="000000"/>
              </a:solidFill>
              <a:round/>
              <a:headEnd/>
              <a:tailEnd/>
            </a:ln>
          </p:spPr>
          <p:txBody>
            <a:bodyPr/>
            <a:lstStyle/>
            <a:p>
              <a:endParaRPr lang="zh-CN" altLang="en-US"/>
            </a:p>
          </p:txBody>
        </p:sp>
        <p:sp>
          <p:nvSpPr>
            <p:cNvPr id="283726" name="Line 78"/>
            <p:cNvSpPr>
              <a:spLocks noChangeShapeType="1"/>
            </p:cNvSpPr>
            <p:nvPr/>
          </p:nvSpPr>
          <p:spPr bwMode="auto">
            <a:xfrm>
              <a:off x="2918" y="2724"/>
              <a:ext cx="240" cy="1"/>
            </a:xfrm>
            <a:prstGeom prst="line">
              <a:avLst/>
            </a:prstGeom>
            <a:noFill/>
            <a:ln w="19050" cap="rnd">
              <a:solidFill>
                <a:srgbClr val="000000"/>
              </a:solidFill>
              <a:round/>
              <a:headEnd/>
              <a:tailEnd/>
            </a:ln>
          </p:spPr>
          <p:txBody>
            <a:bodyPr/>
            <a:lstStyle/>
            <a:p>
              <a:endParaRPr lang="zh-CN" altLang="en-US"/>
            </a:p>
          </p:txBody>
        </p:sp>
        <p:sp>
          <p:nvSpPr>
            <p:cNvPr id="283727" name="Line 79"/>
            <p:cNvSpPr>
              <a:spLocks noChangeShapeType="1"/>
            </p:cNvSpPr>
            <p:nvPr/>
          </p:nvSpPr>
          <p:spPr bwMode="auto">
            <a:xfrm flipV="1">
              <a:off x="3158" y="2135"/>
              <a:ext cx="1" cy="589"/>
            </a:xfrm>
            <a:prstGeom prst="line">
              <a:avLst/>
            </a:prstGeom>
            <a:noFill/>
            <a:ln w="19050" cap="rnd">
              <a:solidFill>
                <a:srgbClr val="000000"/>
              </a:solidFill>
              <a:round/>
              <a:headEnd/>
              <a:tailEnd/>
            </a:ln>
          </p:spPr>
          <p:txBody>
            <a:bodyPr/>
            <a:lstStyle/>
            <a:p>
              <a:endParaRPr lang="zh-CN" altLang="en-US"/>
            </a:p>
          </p:txBody>
        </p:sp>
        <p:sp>
          <p:nvSpPr>
            <p:cNvPr id="283728" name="Line 80"/>
            <p:cNvSpPr>
              <a:spLocks noChangeShapeType="1"/>
            </p:cNvSpPr>
            <p:nvPr/>
          </p:nvSpPr>
          <p:spPr bwMode="auto">
            <a:xfrm>
              <a:off x="3158" y="2135"/>
              <a:ext cx="480" cy="1"/>
            </a:xfrm>
            <a:prstGeom prst="line">
              <a:avLst/>
            </a:prstGeom>
            <a:noFill/>
            <a:ln w="19050" cap="rnd">
              <a:solidFill>
                <a:srgbClr val="000000"/>
              </a:solidFill>
              <a:round/>
              <a:headEnd/>
              <a:tailEnd/>
            </a:ln>
          </p:spPr>
          <p:txBody>
            <a:bodyPr/>
            <a:lstStyle/>
            <a:p>
              <a:endParaRPr lang="zh-CN" altLang="en-US"/>
            </a:p>
          </p:txBody>
        </p:sp>
        <p:sp>
          <p:nvSpPr>
            <p:cNvPr id="283729" name="Line 81"/>
            <p:cNvSpPr>
              <a:spLocks noChangeShapeType="1"/>
            </p:cNvSpPr>
            <p:nvPr/>
          </p:nvSpPr>
          <p:spPr bwMode="auto">
            <a:xfrm>
              <a:off x="2438" y="1351"/>
              <a:ext cx="1200" cy="1"/>
            </a:xfrm>
            <a:prstGeom prst="line">
              <a:avLst/>
            </a:prstGeom>
            <a:noFill/>
            <a:ln w="19050" cap="rnd">
              <a:solidFill>
                <a:srgbClr val="000000"/>
              </a:solidFill>
              <a:round/>
              <a:headEnd/>
              <a:tailEnd/>
            </a:ln>
          </p:spPr>
          <p:txBody>
            <a:bodyPr/>
            <a:lstStyle/>
            <a:p>
              <a:endParaRPr lang="zh-CN" altLang="en-US"/>
            </a:p>
          </p:txBody>
        </p:sp>
        <p:sp>
          <p:nvSpPr>
            <p:cNvPr id="283730" name="Freeform 82"/>
            <p:cNvSpPr>
              <a:spLocks/>
            </p:cNvSpPr>
            <p:nvPr/>
          </p:nvSpPr>
          <p:spPr bwMode="auto">
            <a:xfrm>
              <a:off x="2918" y="3018"/>
              <a:ext cx="1921" cy="393"/>
            </a:xfrm>
            <a:custGeom>
              <a:avLst/>
              <a:gdLst/>
              <a:ahLst/>
              <a:cxnLst>
                <a:cxn ang="0">
                  <a:pos x="0" y="79"/>
                </a:cxn>
                <a:cxn ang="0">
                  <a:pos x="1680" y="79"/>
                </a:cxn>
                <a:cxn ang="0">
                  <a:pos x="1680" y="0"/>
                </a:cxn>
                <a:cxn ang="0">
                  <a:pos x="1921" y="196"/>
                </a:cxn>
                <a:cxn ang="0">
                  <a:pos x="1680" y="393"/>
                </a:cxn>
                <a:cxn ang="0">
                  <a:pos x="1680" y="314"/>
                </a:cxn>
                <a:cxn ang="0">
                  <a:pos x="0" y="314"/>
                </a:cxn>
                <a:cxn ang="0">
                  <a:pos x="0" y="79"/>
                </a:cxn>
              </a:cxnLst>
              <a:rect l="0" t="0" r="r" b="b"/>
              <a:pathLst>
                <a:path w="1921" h="393">
                  <a:moveTo>
                    <a:pt x="0" y="79"/>
                  </a:moveTo>
                  <a:lnTo>
                    <a:pt x="1680" y="79"/>
                  </a:lnTo>
                  <a:lnTo>
                    <a:pt x="1680" y="0"/>
                  </a:lnTo>
                  <a:lnTo>
                    <a:pt x="1921" y="196"/>
                  </a:lnTo>
                  <a:lnTo>
                    <a:pt x="1680" y="393"/>
                  </a:lnTo>
                  <a:lnTo>
                    <a:pt x="1680" y="314"/>
                  </a:lnTo>
                  <a:lnTo>
                    <a:pt x="0" y="314"/>
                  </a:lnTo>
                  <a:lnTo>
                    <a:pt x="0" y="79"/>
                  </a:lnTo>
                  <a:close/>
                </a:path>
              </a:pathLst>
            </a:custGeom>
            <a:solidFill>
              <a:srgbClr val="FFFFFF"/>
            </a:solidFill>
            <a:ln w="9525">
              <a:noFill/>
              <a:round/>
              <a:headEnd/>
              <a:tailEnd/>
            </a:ln>
          </p:spPr>
          <p:txBody>
            <a:bodyPr/>
            <a:lstStyle/>
            <a:p>
              <a:endParaRPr lang="zh-CN" altLang="en-US"/>
            </a:p>
          </p:txBody>
        </p:sp>
        <p:sp>
          <p:nvSpPr>
            <p:cNvPr id="283731" name="Freeform 83"/>
            <p:cNvSpPr>
              <a:spLocks/>
            </p:cNvSpPr>
            <p:nvPr/>
          </p:nvSpPr>
          <p:spPr bwMode="auto">
            <a:xfrm>
              <a:off x="2918" y="3018"/>
              <a:ext cx="1921" cy="393"/>
            </a:xfrm>
            <a:custGeom>
              <a:avLst/>
              <a:gdLst/>
              <a:ahLst/>
              <a:cxnLst>
                <a:cxn ang="0">
                  <a:pos x="0" y="79"/>
                </a:cxn>
                <a:cxn ang="0">
                  <a:pos x="1680" y="79"/>
                </a:cxn>
                <a:cxn ang="0">
                  <a:pos x="1680" y="0"/>
                </a:cxn>
                <a:cxn ang="0">
                  <a:pos x="1921" y="196"/>
                </a:cxn>
                <a:cxn ang="0">
                  <a:pos x="1680" y="393"/>
                </a:cxn>
                <a:cxn ang="0">
                  <a:pos x="1680" y="314"/>
                </a:cxn>
                <a:cxn ang="0">
                  <a:pos x="0" y="314"/>
                </a:cxn>
              </a:cxnLst>
              <a:rect l="0" t="0" r="r" b="b"/>
              <a:pathLst>
                <a:path w="1921" h="393">
                  <a:moveTo>
                    <a:pt x="0" y="79"/>
                  </a:moveTo>
                  <a:lnTo>
                    <a:pt x="1680" y="79"/>
                  </a:lnTo>
                  <a:lnTo>
                    <a:pt x="1680" y="0"/>
                  </a:lnTo>
                  <a:lnTo>
                    <a:pt x="1921" y="196"/>
                  </a:lnTo>
                  <a:lnTo>
                    <a:pt x="1680" y="393"/>
                  </a:lnTo>
                  <a:lnTo>
                    <a:pt x="1680" y="314"/>
                  </a:lnTo>
                  <a:lnTo>
                    <a:pt x="0" y="314"/>
                  </a:lnTo>
                </a:path>
              </a:pathLst>
            </a:custGeom>
            <a:noFill/>
            <a:ln w="6350" cap="rnd">
              <a:solidFill>
                <a:srgbClr val="000000"/>
              </a:solidFill>
              <a:prstDash val="solid"/>
              <a:round/>
              <a:headEnd/>
              <a:tailEnd/>
            </a:ln>
          </p:spPr>
          <p:txBody>
            <a:bodyPr/>
            <a:lstStyle/>
            <a:p>
              <a:endParaRPr lang="zh-CN" altLang="en-US"/>
            </a:p>
          </p:txBody>
        </p:sp>
        <p:sp>
          <p:nvSpPr>
            <p:cNvPr id="283732" name="Freeform 84"/>
            <p:cNvSpPr>
              <a:spLocks/>
            </p:cNvSpPr>
            <p:nvPr/>
          </p:nvSpPr>
          <p:spPr bwMode="auto">
            <a:xfrm>
              <a:off x="1238" y="3018"/>
              <a:ext cx="1680" cy="393"/>
            </a:xfrm>
            <a:custGeom>
              <a:avLst/>
              <a:gdLst/>
              <a:ahLst/>
              <a:cxnLst>
                <a:cxn ang="0">
                  <a:pos x="1680" y="314"/>
                </a:cxn>
                <a:cxn ang="0">
                  <a:pos x="240" y="314"/>
                </a:cxn>
                <a:cxn ang="0">
                  <a:pos x="240" y="393"/>
                </a:cxn>
                <a:cxn ang="0">
                  <a:pos x="0" y="196"/>
                </a:cxn>
                <a:cxn ang="0">
                  <a:pos x="240" y="0"/>
                </a:cxn>
                <a:cxn ang="0">
                  <a:pos x="240" y="79"/>
                </a:cxn>
                <a:cxn ang="0">
                  <a:pos x="1680" y="79"/>
                </a:cxn>
                <a:cxn ang="0">
                  <a:pos x="1680" y="314"/>
                </a:cxn>
              </a:cxnLst>
              <a:rect l="0" t="0" r="r" b="b"/>
              <a:pathLst>
                <a:path w="1680" h="393">
                  <a:moveTo>
                    <a:pt x="1680" y="314"/>
                  </a:moveTo>
                  <a:lnTo>
                    <a:pt x="240" y="314"/>
                  </a:lnTo>
                  <a:lnTo>
                    <a:pt x="240" y="393"/>
                  </a:lnTo>
                  <a:lnTo>
                    <a:pt x="0" y="196"/>
                  </a:lnTo>
                  <a:lnTo>
                    <a:pt x="240" y="0"/>
                  </a:lnTo>
                  <a:lnTo>
                    <a:pt x="240" y="79"/>
                  </a:lnTo>
                  <a:lnTo>
                    <a:pt x="1680" y="79"/>
                  </a:lnTo>
                  <a:lnTo>
                    <a:pt x="1680" y="314"/>
                  </a:lnTo>
                  <a:close/>
                </a:path>
              </a:pathLst>
            </a:custGeom>
            <a:solidFill>
              <a:srgbClr val="FFFFFF"/>
            </a:solidFill>
            <a:ln w="9525">
              <a:noFill/>
              <a:round/>
              <a:headEnd/>
              <a:tailEnd/>
            </a:ln>
          </p:spPr>
          <p:txBody>
            <a:bodyPr/>
            <a:lstStyle/>
            <a:p>
              <a:endParaRPr lang="zh-CN" altLang="en-US"/>
            </a:p>
          </p:txBody>
        </p:sp>
        <p:sp>
          <p:nvSpPr>
            <p:cNvPr id="283733" name="Freeform 85"/>
            <p:cNvSpPr>
              <a:spLocks/>
            </p:cNvSpPr>
            <p:nvPr/>
          </p:nvSpPr>
          <p:spPr bwMode="auto">
            <a:xfrm>
              <a:off x="1238" y="3018"/>
              <a:ext cx="1680" cy="393"/>
            </a:xfrm>
            <a:custGeom>
              <a:avLst/>
              <a:gdLst/>
              <a:ahLst/>
              <a:cxnLst>
                <a:cxn ang="0">
                  <a:pos x="1680" y="314"/>
                </a:cxn>
                <a:cxn ang="0">
                  <a:pos x="240" y="314"/>
                </a:cxn>
                <a:cxn ang="0">
                  <a:pos x="240" y="393"/>
                </a:cxn>
                <a:cxn ang="0">
                  <a:pos x="0" y="196"/>
                </a:cxn>
                <a:cxn ang="0">
                  <a:pos x="240" y="0"/>
                </a:cxn>
                <a:cxn ang="0">
                  <a:pos x="240" y="79"/>
                </a:cxn>
                <a:cxn ang="0">
                  <a:pos x="1680" y="79"/>
                </a:cxn>
              </a:cxnLst>
              <a:rect l="0" t="0" r="r" b="b"/>
              <a:pathLst>
                <a:path w="1680" h="393">
                  <a:moveTo>
                    <a:pt x="1680" y="314"/>
                  </a:moveTo>
                  <a:lnTo>
                    <a:pt x="240" y="314"/>
                  </a:lnTo>
                  <a:lnTo>
                    <a:pt x="240" y="393"/>
                  </a:lnTo>
                  <a:lnTo>
                    <a:pt x="0" y="196"/>
                  </a:lnTo>
                  <a:lnTo>
                    <a:pt x="240" y="0"/>
                  </a:lnTo>
                  <a:lnTo>
                    <a:pt x="240" y="79"/>
                  </a:lnTo>
                  <a:lnTo>
                    <a:pt x="1680" y="79"/>
                  </a:lnTo>
                </a:path>
              </a:pathLst>
            </a:custGeom>
            <a:noFill/>
            <a:ln w="6350" cap="rnd">
              <a:solidFill>
                <a:srgbClr val="000000"/>
              </a:solidFill>
              <a:prstDash val="solid"/>
              <a:round/>
              <a:headEnd/>
              <a:tailEnd/>
            </a:ln>
          </p:spPr>
          <p:txBody>
            <a:bodyPr/>
            <a:lstStyle/>
            <a:p>
              <a:endParaRPr lang="zh-CN" altLang="en-US"/>
            </a:p>
          </p:txBody>
        </p:sp>
        <p:sp>
          <p:nvSpPr>
            <p:cNvPr id="283734" name="Freeform 86"/>
            <p:cNvSpPr>
              <a:spLocks/>
            </p:cNvSpPr>
            <p:nvPr/>
          </p:nvSpPr>
          <p:spPr bwMode="auto">
            <a:xfrm>
              <a:off x="1958" y="2713"/>
              <a:ext cx="288" cy="384"/>
            </a:xfrm>
            <a:custGeom>
              <a:avLst/>
              <a:gdLst/>
              <a:ahLst/>
              <a:cxnLst>
                <a:cxn ang="0">
                  <a:pos x="231" y="0"/>
                </a:cxn>
                <a:cxn ang="0">
                  <a:pos x="231" y="266"/>
                </a:cxn>
                <a:cxn ang="0">
                  <a:pos x="288" y="266"/>
                </a:cxn>
                <a:cxn ang="0">
                  <a:pos x="144" y="384"/>
                </a:cxn>
                <a:cxn ang="0">
                  <a:pos x="0" y="266"/>
                </a:cxn>
                <a:cxn ang="0">
                  <a:pos x="58" y="266"/>
                </a:cxn>
                <a:cxn ang="0">
                  <a:pos x="58" y="0"/>
                </a:cxn>
                <a:cxn ang="0">
                  <a:pos x="231" y="0"/>
                </a:cxn>
              </a:cxnLst>
              <a:rect l="0" t="0" r="r" b="b"/>
              <a:pathLst>
                <a:path w="288" h="384">
                  <a:moveTo>
                    <a:pt x="231" y="0"/>
                  </a:moveTo>
                  <a:lnTo>
                    <a:pt x="231" y="266"/>
                  </a:lnTo>
                  <a:lnTo>
                    <a:pt x="288" y="266"/>
                  </a:lnTo>
                  <a:lnTo>
                    <a:pt x="144" y="384"/>
                  </a:lnTo>
                  <a:lnTo>
                    <a:pt x="0" y="266"/>
                  </a:lnTo>
                  <a:lnTo>
                    <a:pt x="58" y="266"/>
                  </a:lnTo>
                  <a:lnTo>
                    <a:pt x="58" y="0"/>
                  </a:lnTo>
                  <a:lnTo>
                    <a:pt x="231" y="0"/>
                  </a:lnTo>
                  <a:close/>
                </a:path>
              </a:pathLst>
            </a:custGeom>
            <a:solidFill>
              <a:srgbClr val="FFFFFF"/>
            </a:solidFill>
            <a:ln w="9525">
              <a:noFill/>
              <a:round/>
              <a:headEnd/>
              <a:tailEnd/>
            </a:ln>
          </p:spPr>
          <p:txBody>
            <a:bodyPr/>
            <a:lstStyle/>
            <a:p>
              <a:endParaRPr lang="zh-CN" altLang="en-US"/>
            </a:p>
          </p:txBody>
        </p:sp>
        <p:sp>
          <p:nvSpPr>
            <p:cNvPr id="283735" name="Freeform 87"/>
            <p:cNvSpPr>
              <a:spLocks/>
            </p:cNvSpPr>
            <p:nvPr/>
          </p:nvSpPr>
          <p:spPr bwMode="auto">
            <a:xfrm>
              <a:off x="1958" y="2713"/>
              <a:ext cx="288" cy="384"/>
            </a:xfrm>
            <a:custGeom>
              <a:avLst/>
              <a:gdLst/>
              <a:ahLst/>
              <a:cxnLst>
                <a:cxn ang="0">
                  <a:pos x="231" y="0"/>
                </a:cxn>
                <a:cxn ang="0">
                  <a:pos x="231" y="266"/>
                </a:cxn>
                <a:cxn ang="0">
                  <a:pos x="288" y="266"/>
                </a:cxn>
                <a:cxn ang="0">
                  <a:pos x="144" y="384"/>
                </a:cxn>
                <a:cxn ang="0">
                  <a:pos x="0" y="266"/>
                </a:cxn>
                <a:cxn ang="0">
                  <a:pos x="58" y="266"/>
                </a:cxn>
                <a:cxn ang="0">
                  <a:pos x="58" y="0"/>
                </a:cxn>
              </a:cxnLst>
              <a:rect l="0" t="0" r="r" b="b"/>
              <a:pathLst>
                <a:path w="288" h="384">
                  <a:moveTo>
                    <a:pt x="231" y="0"/>
                  </a:moveTo>
                  <a:lnTo>
                    <a:pt x="231" y="266"/>
                  </a:lnTo>
                  <a:lnTo>
                    <a:pt x="288" y="266"/>
                  </a:lnTo>
                  <a:lnTo>
                    <a:pt x="144" y="384"/>
                  </a:lnTo>
                  <a:lnTo>
                    <a:pt x="0" y="266"/>
                  </a:lnTo>
                  <a:lnTo>
                    <a:pt x="58" y="266"/>
                  </a:lnTo>
                  <a:lnTo>
                    <a:pt x="58" y="0"/>
                  </a:lnTo>
                </a:path>
              </a:pathLst>
            </a:custGeom>
            <a:noFill/>
            <a:ln w="6350" cap="rnd">
              <a:solidFill>
                <a:srgbClr val="000000"/>
              </a:solidFill>
              <a:prstDash val="solid"/>
              <a:round/>
              <a:headEnd/>
              <a:tailEnd/>
            </a:ln>
          </p:spPr>
          <p:txBody>
            <a:bodyPr/>
            <a:lstStyle/>
            <a:p>
              <a:endParaRPr lang="zh-CN" altLang="en-US"/>
            </a:p>
          </p:txBody>
        </p:sp>
        <p:sp>
          <p:nvSpPr>
            <p:cNvPr id="283736" name="Freeform 88"/>
            <p:cNvSpPr>
              <a:spLocks/>
            </p:cNvSpPr>
            <p:nvPr/>
          </p:nvSpPr>
          <p:spPr bwMode="auto">
            <a:xfrm>
              <a:off x="1958" y="2234"/>
              <a:ext cx="288" cy="479"/>
            </a:xfrm>
            <a:custGeom>
              <a:avLst/>
              <a:gdLst/>
              <a:ahLst/>
              <a:cxnLst>
                <a:cxn ang="0">
                  <a:pos x="58" y="479"/>
                </a:cxn>
                <a:cxn ang="0">
                  <a:pos x="58" y="117"/>
                </a:cxn>
                <a:cxn ang="0">
                  <a:pos x="0" y="117"/>
                </a:cxn>
                <a:cxn ang="0">
                  <a:pos x="144" y="0"/>
                </a:cxn>
                <a:cxn ang="0">
                  <a:pos x="288" y="117"/>
                </a:cxn>
                <a:cxn ang="0">
                  <a:pos x="231" y="117"/>
                </a:cxn>
                <a:cxn ang="0">
                  <a:pos x="231" y="479"/>
                </a:cxn>
                <a:cxn ang="0">
                  <a:pos x="58" y="479"/>
                </a:cxn>
              </a:cxnLst>
              <a:rect l="0" t="0" r="r" b="b"/>
              <a:pathLst>
                <a:path w="288" h="479">
                  <a:moveTo>
                    <a:pt x="58" y="479"/>
                  </a:moveTo>
                  <a:lnTo>
                    <a:pt x="58" y="117"/>
                  </a:lnTo>
                  <a:lnTo>
                    <a:pt x="0" y="117"/>
                  </a:lnTo>
                  <a:lnTo>
                    <a:pt x="144" y="0"/>
                  </a:lnTo>
                  <a:lnTo>
                    <a:pt x="288" y="117"/>
                  </a:lnTo>
                  <a:lnTo>
                    <a:pt x="231" y="117"/>
                  </a:lnTo>
                  <a:lnTo>
                    <a:pt x="231" y="479"/>
                  </a:lnTo>
                  <a:lnTo>
                    <a:pt x="58" y="479"/>
                  </a:lnTo>
                  <a:close/>
                </a:path>
              </a:pathLst>
            </a:custGeom>
            <a:solidFill>
              <a:srgbClr val="FFFFFF"/>
            </a:solidFill>
            <a:ln w="9525">
              <a:noFill/>
              <a:round/>
              <a:headEnd/>
              <a:tailEnd/>
            </a:ln>
          </p:spPr>
          <p:txBody>
            <a:bodyPr/>
            <a:lstStyle/>
            <a:p>
              <a:endParaRPr lang="zh-CN" altLang="en-US"/>
            </a:p>
          </p:txBody>
        </p:sp>
        <p:sp>
          <p:nvSpPr>
            <p:cNvPr id="283737" name="Freeform 89"/>
            <p:cNvSpPr>
              <a:spLocks/>
            </p:cNvSpPr>
            <p:nvPr/>
          </p:nvSpPr>
          <p:spPr bwMode="auto">
            <a:xfrm>
              <a:off x="1958" y="2234"/>
              <a:ext cx="288" cy="479"/>
            </a:xfrm>
            <a:custGeom>
              <a:avLst/>
              <a:gdLst/>
              <a:ahLst/>
              <a:cxnLst>
                <a:cxn ang="0">
                  <a:pos x="58" y="479"/>
                </a:cxn>
                <a:cxn ang="0">
                  <a:pos x="58" y="117"/>
                </a:cxn>
                <a:cxn ang="0">
                  <a:pos x="0" y="117"/>
                </a:cxn>
                <a:cxn ang="0">
                  <a:pos x="144" y="0"/>
                </a:cxn>
                <a:cxn ang="0">
                  <a:pos x="288" y="117"/>
                </a:cxn>
                <a:cxn ang="0">
                  <a:pos x="231" y="117"/>
                </a:cxn>
                <a:cxn ang="0">
                  <a:pos x="231" y="479"/>
                </a:cxn>
              </a:cxnLst>
              <a:rect l="0" t="0" r="r" b="b"/>
              <a:pathLst>
                <a:path w="288" h="479">
                  <a:moveTo>
                    <a:pt x="58" y="479"/>
                  </a:moveTo>
                  <a:lnTo>
                    <a:pt x="58" y="117"/>
                  </a:lnTo>
                  <a:lnTo>
                    <a:pt x="0" y="117"/>
                  </a:lnTo>
                  <a:lnTo>
                    <a:pt x="144" y="0"/>
                  </a:lnTo>
                  <a:lnTo>
                    <a:pt x="288" y="117"/>
                  </a:lnTo>
                  <a:lnTo>
                    <a:pt x="231" y="117"/>
                  </a:lnTo>
                  <a:lnTo>
                    <a:pt x="231" y="479"/>
                  </a:lnTo>
                </a:path>
              </a:pathLst>
            </a:custGeom>
            <a:noFill/>
            <a:ln w="6350" cap="rnd">
              <a:solidFill>
                <a:srgbClr val="000000"/>
              </a:solidFill>
              <a:prstDash val="solid"/>
              <a:round/>
              <a:headEnd/>
              <a:tailEnd/>
            </a:ln>
          </p:spPr>
          <p:txBody>
            <a:bodyPr/>
            <a:lstStyle/>
            <a:p>
              <a:endParaRPr lang="zh-CN" altLang="en-US"/>
            </a:p>
          </p:txBody>
        </p:sp>
        <p:sp>
          <p:nvSpPr>
            <p:cNvPr id="283738" name="Freeform 90"/>
            <p:cNvSpPr>
              <a:spLocks/>
            </p:cNvSpPr>
            <p:nvPr/>
          </p:nvSpPr>
          <p:spPr bwMode="auto">
            <a:xfrm>
              <a:off x="3878" y="2713"/>
              <a:ext cx="288" cy="384"/>
            </a:xfrm>
            <a:custGeom>
              <a:avLst/>
              <a:gdLst/>
              <a:ahLst/>
              <a:cxnLst>
                <a:cxn ang="0">
                  <a:pos x="230" y="0"/>
                </a:cxn>
                <a:cxn ang="0">
                  <a:pos x="230" y="266"/>
                </a:cxn>
                <a:cxn ang="0">
                  <a:pos x="288" y="266"/>
                </a:cxn>
                <a:cxn ang="0">
                  <a:pos x="145" y="384"/>
                </a:cxn>
                <a:cxn ang="0">
                  <a:pos x="0" y="266"/>
                </a:cxn>
                <a:cxn ang="0">
                  <a:pos x="58" y="266"/>
                </a:cxn>
                <a:cxn ang="0">
                  <a:pos x="58" y="0"/>
                </a:cxn>
                <a:cxn ang="0">
                  <a:pos x="230" y="0"/>
                </a:cxn>
              </a:cxnLst>
              <a:rect l="0" t="0" r="r" b="b"/>
              <a:pathLst>
                <a:path w="288" h="384">
                  <a:moveTo>
                    <a:pt x="230" y="0"/>
                  </a:moveTo>
                  <a:lnTo>
                    <a:pt x="230" y="266"/>
                  </a:lnTo>
                  <a:lnTo>
                    <a:pt x="288" y="266"/>
                  </a:lnTo>
                  <a:lnTo>
                    <a:pt x="145" y="384"/>
                  </a:lnTo>
                  <a:lnTo>
                    <a:pt x="0" y="266"/>
                  </a:lnTo>
                  <a:lnTo>
                    <a:pt x="58" y="266"/>
                  </a:lnTo>
                  <a:lnTo>
                    <a:pt x="58" y="0"/>
                  </a:lnTo>
                  <a:lnTo>
                    <a:pt x="230" y="0"/>
                  </a:lnTo>
                  <a:close/>
                </a:path>
              </a:pathLst>
            </a:custGeom>
            <a:solidFill>
              <a:srgbClr val="FFFFFF"/>
            </a:solidFill>
            <a:ln w="9525">
              <a:noFill/>
              <a:round/>
              <a:headEnd/>
              <a:tailEnd/>
            </a:ln>
          </p:spPr>
          <p:txBody>
            <a:bodyPr/>
            <a:lstStyle/>
            <a:p>
              <a:endParaRPr lang="zh-CN" altLang="en-US"/>
            </a:p>
          </p:txBody>
        </p:sp>
        <p:sp>
          <p:nvSpPr>
            <p:cNvPr id="283739" name="Freeform 91"/>
            <p:cNvSpPr>
              <a:spLocks/>
            </p:cNvSpPr>
            <p:nvPr/>
          </p:nvSpPr>
          <p:spPr bwMode="auto">
            <a:xfrm>
              <a:off x="3878" y="2713"/>
              <a:ext cx="288" cy="384"/>
            </a:xfrm>
            <a:custGeom>
              <a:avLst/>
              <a:gdLst/>
              <a:ahLst/>
              <a:cxnLst>
                <a:cxn ang="0">
                  <a:pos x="230" y="0"/>
                </a:cxn>
                <a:cxn ang="0">
                  <a:pos x="230" y="266"/>
                </a:cxn>
                <a:cxn ang="0">
                  <a:pos x="288" y="266"/>
                </a:cxn>
                <a:cxn ang="0">
                  <a:pos x="145" y="384"/>
                </a:cxn>
                <a:cxn ang="0">
                  <a:pos x="0" y="266"/>
                </a:cxn>
                <a:cxn ang="0">
                  <a:pos x="58" y="266"/>
                </a:cxn>
                <a:cxn ang="0">
                  <a:pos x="58" y="0"/>
                </a:cxn>
              </a:cxnLst>
              <a:rect l="0" t="0" r="r" b="b"/>
              <a:pathLst>
                <a:path w="288" h="384">
                  <a:moveTo>
                    <a:pt x="230" y="0"/>
                  </a:moveTo>
                  <a:lnTo>
                    <a:pt x="230" y="266"/>
                  </a:lnTo>
                  <a:lnTo>
                    <a:pt x="288" y="266"/>
                  </a:lnTo>
                  <a:lnTo>
                    <a:pt x="145" y="384"/>
                  </a:lnTo>
                  <a:lnTo>
                    <a:pt x="0" y="266"/>
                  </a:lnTo>
                  <a:lnTo>
                    <a:pt x="58" y="266"/>
                  </a:lnTo>
                  <a:lnTo>
                    <a:pt x="58" y="0"/>
                  </a:lnTo>
                </a:path>
              </a:pathLst>
            </a:custGeom>
            <a:noFill/>
            <a:ln w="6350" cap="rnd">
              <a:solidFill>
                <a:srgbClr val="000000"/>
              </a:solidFill>
              <a:prstDash val="solid"/>
              <a:round/>
              <a:headEnd/>
              <a:tailEnd/>
            </a:ln>
          </p:spPr>
          <p:txBody>
            <a:bodyPr/>
            <a:lstStyle/>
            <a:p>
              <a:endParaRPr lang="zh-CN" altLang="en-US"/>
            </a:p>
          </p:txBody>
        </p:sp>
        <p:sp>
          <p:nvSpPr>
            <p:cNvPr id="283740" name="Freeform 92"/>
            <p:cNvSpPr>
              <a:spLocks/>
            </p:cNvSpPr>
            <p:nvPr/>
          </p:nvSpPr>
          <p:spPr bwMode="auto">
            <a:xfrm>
              <a:off x="3878" y="2234"/>
              <a:ext cx="288" cy="479"/>
            </a:xfrm>
            <a:custGeom>
              <a:avLst/>
              <a:gdLst/>
              <a:ahLst/>
              <a:cxnLst>
                <a:cxn ang="0">
                  <a:pos x="58" y="479"/>
                </a:cxn>
                <a:cxn ang="0">
                  <a:pos x="58" y="117"/>
                </a:cxn>
                <a:cxn ang="0">
                  <a:pos x="0" y="117"/>
                </a:cxn>
                <a:cxn ang="0">
                  <a:pos x="145" y="0"/>
                </a:cxn>
                <a:cxn ang="0">
                  <a:pos x="288" y="117"/>
                </a:cxn>
                <a:cxn ang="0">
                  <a:pos x="230" y="117"/>
                </a:cxn>
                <a:cxn ang="0">
                  <a:pos x="230" y="479"/>
                </a:cxn>
                <a:cxn ang="0">
                  <a:pos x="58" y="479"/>
                </a:cxn>
              </a:cxnLst>
              <a:rect l="0" t="0" r="r" b="b"/>
              <a:pathLst>
                <a:path w="288" h="479">
                  <a:moveTo>
                    <a:pt x="58" y="479"/>
                  </a:moveTo>
                  <a:lnTo>
                    <a:pt x="58" y="117"/>
                  </a:lnTo>
                  <a:lnTo>
                    <a:pt x="0" y="117"/>
                  </a:lnTo>
                  <a:lnTo>
                    <a:pt x="145" y="0"/>
                  </a:lnTo>
                  <a:lnTo>
                    <a:pt x="288" y="117"/>
                  </a:lnTo>
                  <a:lnTo>
                    <a:pt x="230" y="117"/>
                  </a:lnTo>
                  <a:lnTo>
                    <a:pt x="230" y="479"/>
                  </a:lnTo>
                  <a:lnTo>
                    <a:pt x="58" y="479"/>
                  </a:lnTo>
                  <a:close/>
                </a:path>
              </a:pathLst>
            </a:custGeom>
            <a:solidFill>
              <a:srgbClr val="FFFFFF"/>
            </a:solidFill>
            <a:ln w="9525">
              <a:noFill/>
              <a:round/>
              <a:headEnd/>
              <a:tailEnd/>
            </a:ln>
          </p:spPr>
          <p:txBody>
            <a:bodyPr/>
            <a:lstStyle/>
            <a:p>
              <a:endParaRPr lang="zh-CN" altLang="en-US"/>
            </a:p>
          </p:txBody>
        </p:sp>
        <p:sp>
          <p:nvSpPr>
            <p:cNvPr id="283741" name="Freeform 93"/>
            <p:cNvSpPr>
              <a:spLocks/>
            </p:cNvSpPr>
            <p:nvPr/>
          </p:nvSpPr>
          <p:spPr bwMode="auto">
            <a:xfrm>
              <a:off x="3878" y="2234"/>
              <a:ext cx="288" cy="479"/>
            </a:xfrm>
            <a:custGeom>
              <a:avLst/>
              <a:gdLst/>
              <a:ahLst/>
              <a:cxnLst>
                <a:cxn ang="0">
                  <a:pos x="58" y="479"/>
                </a:cxn>
                <a:cxn ang="0">
                  <a:pos x="58" y="117"/>
                </a:cxn>
                <a:cxn ang="0">
                  <a:pos x="0" y="117"/>
                </a:cxn>
                <a:cxn ang="0">
                  <a:pos x="145" y="0"/>
                </a:cxn>
                <a:cxn ang="0">
                  <a:pos x="288" y="117"/>
                </a:cxn>
                <a:cxn ang="0">
                  <a:pos x="230" y="117"/>
                </a:cxn>
                <a:cxn ang="0">
                  <a:pos x="230" y="479"/>
                </a:cxn>
              </a:cxnLst>
              <a:rect l="0" t="0" r="r" b="b"/>
              <a:pathLst>
                <a:path w="288" h="479">
                  <a:moveTo>
                    <a:pt x="58" y="479"/>
                  </a:moveTo>
                  <a:lnTo>
                    <a:pt x="58" y="117"/>
                  </a:lnTo>
                  <a:lnTo>
                    <a:pt x="0" y="117"/>
                  </a:lnTo>
                  <a:lnTo>
                    <a:pt x="145" y="0"/>
                  </a:lnTo>
                  <a:lnTo>
                    <a:pt x="288" y="117"/>
                  </a:lnTo>
                  <a:lnTo>
                    <a:pt x="230" y="117"/>
                  </a:lnTo>
                  <a:lnTo>
                    <a:pt x="230" y="479"/>
                  </a:lnTo>
                </a:path>
              </a:pathLst>
            </a:custGeom>
            <a:noFill/>
            <a:ln w="6350" cap="rnd">
              <a:solidFill>
                <a:srgbClr val="000000"/>
              </a:solidFill>
              <a:prstDash val="solid"/>
              <a:round/>
              <a:headEnd/>
              <a:tailEnd/>
            </a:ln>
          </p:spPr>
          <p:txBody>
            <a:bodyPr/>
            <a:lstStyle/>
            <a:p>
              <a:endParaRPr lang="zh-CN" altLang="en-US"/>
            </a:p>
          </p:txBody>
        </p:sp>
        <p:sp>
          <p:nvSpPr>
            <p:cNvPr id="283742" name="Freeform 94"/>
            <p:cNvSpPr>
              <a:spLocks/>
            </p:cNvSpPr>
            <p:nvPr/>
          </p:nvSpPr>
          <p:spPr bwMode="auto">
            <a:xfrm>
              <a:off x="4839" y="1516"/>
              <a:ext cx="465" cy="208"/>
            </a:xfrm>
            <a:custGeom>
              <a:avLst/>
              <a:gdLst/>
              <a:ahLst/>
              <a:cxnLst>
                <a:cxn ang="0">
                  <a:pos x="0" y="208"/>
                </a:cxn>
                <a:cxn ang="0">
                  <a:pos x="465" y="0"/>
                </a:cxn>
              </a:cxnLst>
              <a:rect l="0" t="0" r="r" b="b"/>
              <a:pathLst>
                <a:path w="465" h="208">
                  <a:moveTo>
                    <a:pt x="0" y="208"/>
                  </a:moveTo>
                  <a:cubicBezTo>
                    <a:pt x="220" y="208"/>
                    <a:pt x="412" y="123"/>
                    <a:pt x="465" y="0"/>
                  </a:cubicBezTo>
                </a:path>
              </a:pathLst>
            </a:custGeom>
            <a:noFill/>
            <a:ln w="19050" cap="rnd">
              <a:solidFill>
                <a:srgbClr val="000000"/>
              </a:solidFill>
              <a:prstDash val="solid"/>
              <a:round/>
              <a:headEnd/>
              <a:tailEnd/>
            </a:ln>
          </p:spPr>
          <p:txBody>
            <a:bodyPr/>
            <a:lstStyle/>
            <a:p>
              <a:endParaRPr lang="zh-CN" altLang="en-US"/>
            </a:p>
          </p:txBody>
        </p:sp>
        <p:sp>
          <p:nvSpPr>
            <p:cNvPr id="283743" name="Freeform 95"/>
            <p:cNvSpPr>
              <a:spLocks/>
            </p:cNvSpPr>
            <p:nvPr/>
          </p:nvSpPr>
          <p:spPr bwMode="auto">
            <a:xfrm>
              <a:off x="5245" y="1449"/>
              <a:ext cx="108" cy="96"/>
            </a:xfrm>
            <a:custGeom>
              <a:avLst/>
              <a:gdLst/>
              <a:ahLst/>
              <a:cxnLst>
                <a:cxn ang="0">
                  <a:pos x="92" y="0"/>
                </a:cxn>
                <a:cxn ang="0">
                  <a:pos x="136" y="148"/>
                </a:cxn>
                <a:cxn ang="0">
                  <a:pos x="0" y="124"/>
                </a:cxn>
                <a:cxn ang="0">
                  <a:pos x="0" y="124"/>
                </a:cxn>
                <a:cxn ang="0">
                  <a:pos x="92" y="0"/>
                </a:cxn>
              </a:cxnLst>
              <a:rect l="0" t="0" r="r" b="b"/>
              <a:pathLst>
                <a:path w="136" h="148">
                  <a:moveTo>
                    <a:pt x="92" y="0"/>
                  </a:moveTo>
                  <a:lnTo>
                    <a:pt x="136" y="148"/>
                  </a:lnTo>
                  <a:cubicBezTo>
                    <a:pt x="97" y="119"/>
                    <a:pt x="47" y="110"/>
                    <a:pt x="0" y="124"/>
                  </a:cubicBezTo>
                  <a:lnTo>
                    <a:pt x="0" y="124"/>
                  </a:lnTo>
                  <a:lnTo>
                    <a:pt x="92" y="0"/>
                  </a:lnTo>
                  <a:close/>
                </a:path>
              </a:pathLst>
            </a:custGeom>
            <a:solidFill>
              <a:srgbClr val="000000"/>
            </a:solidFill>
            <a:ln w="0">
              <a:solidFill>
                <a:srgbClr val="000000"/>
              </a:solidFill>
              <a:prstDash val="solid"/>
              <a:round/>
              <a:headEnd/>
              <a:tailEnd/>
            </a:ln>
          </p:spPr>
          <p:txBody>
            <a:bodyPr/>
            <a:lstStyle/>
            <a:p>
              <a:endParaRPr lang="zh-CN" altLang="en-US"/>
            </a:p>
          </p:txBody>
        </p:sp>
        <p:sp>
          <p:nvSpPr>
            <p:cNvPr id="283746" name="Rectangle 98"/>
            <p:cNvSpPr>
              <a:spLocks noChangeArrowheads="1"/>
            </p:cNvSpPr>
            <p:nvPr/>
          </p:nvSpPr>
          <p:spPr bwMode="auto">
            <a:xfrm>
              <a:off x="4876" y="1261"/>
              <a:ext cx="799" cy="17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宋体" pitchFamily="2" charset="-122"/>
                  <a:ea typeface="隶书" pitchFamily="49" charset="-122"/>
                </a:rPr>
                <a:t>4KB</a:t>
              </a:r>
              <a:r>
                <a:rPr lang="zh-CN" altLang="en-US" b="1">
                  <a:solidFill>
                    <a:srgbClr val="000000"/>
                  </a:solidFill>
                  <a:latin typeface="宋体" pitchFamily="2" charset="-122"/>
                  <a:ea typeface="隶书" pitchFamily="49" charset="-122"/>
                </a:rPr>
                <a:t>存储模块</a:t>
              </a:r>
              <a:endParaRPr lang="zh-CN" altLang="en-US" b="1">
                <a:ea typeface="隶书" pitchFamily="49" charset="-122"/>
              </a:endParaRPr>
            </a:p>
          </p:txBody>
        </p:sp>
        <p:sp>
          <p:nvSpPr>
            <p:cNvPr id="283749" name="Rectangle 101"/>
            <p:cNvSpPr>
              <a:spLocks noChangeArrowheads="1"/>
            </p:cNvSpPr>
            <p:nvPr/>
          </p:nvSpPr>
          <p:spPr bwMode="auto">
            <a:xfrm>
              <a:off x="295" y="1253"/>
              <a:ext cx="648" cy="173"/>
            </a:xfrm>
            <a:prstGeom prst="rect">
              <a:avLst/>
            </a:prstGeom>
            <a:noFill/>
            <a:ln w="9525">
              <a:noFill/>
              <a:miter lim="800000"/>
              <a:headEnd/>
              <a:tailEnd/>
            </a:ln>
          </p:spPr>
          <p:txBody>
            <a:bodyPr wrap="none" lIns="0" tIns="0" rIns="0" bIns="0">
              <a:spAutoFit/>
            </a:bodyPr>
            <a:lstStyle/>
            <a:p>
              <a:r>
                <a:rPr lang="zh-CN" altLang="en-US">
                  <a:solidFill>
                    <a:srgbClr val="000000"/>
                  </a:solidFill>
                  <a:latin typeface="隶书" pitchFamily="49" charset="-122"/>
                  <a:ea typeface="隶书" pitchFamily="49" charset="-122"/>
                </a:rPr>
                <a:t>读</a:t>
              </a:r>
              <a:r>
                <a:rPr lang="en-US" altLang="zh-CN">
                  <a:solidFill>
                    <a:srgbClr val="000000"/>
                  </a:solidFill>
                  <a:latin typeface="隶书" pitchFamily="49" charset="-122"/>
                  <a:ea typeface="隶书" pitchFamily="49" charset="-122"/>
                </a:rPr>
                <a:t>/</a:t>
              </a:r>
              <a:r>
                <a:rPr lang="zh-CN" altLang="en-US">
                  <a:solidFill>
                    <a:srgbClr val="000000"/>
                  </a:solidFill>
                  <a:latin typeface="隶书" pitchFamily="49" charset="-122"/>
                  <a:ea typeface="隶书" pitchFamily="49" charset="-122"/>
                </a:rPr>
                <a:t>写信号</a:t>
              </a:r>
              <a:endParaRPr lang="zh-CN" altLang="en-US">
                <a:latin typeface="隶书" pitchFamily="49" charset="-122"/>
                <a:ea typeface="隶书" pitchFamily="49" charset="-122"/>
              </a:endParaRPr>
            </a:p>
          </p:txBody>
        </p:sp>
        <p:sp>
          <p:nvSpPr>
            <p:cNvPr id="283760" name="Rectangle 112"/>
            <p:cNvSpPr>
              <a:spLocks noChangeArrowheads="1"/>
            </p:cNvSpPr>
            <p:nvPr/>
          </p:nvSpPr>
          <p:spPr bwMode="auto">
            <a:xfrm>
              <a:off x="2648" y="3113"/>
              <a:ext cx="726" cy="173"/>
            </a:xfrm>
            <a:prstGeom prst="rect">
              <a:avLst/>
            </a:prstGeom>
            <a:noFill/>
            <a:ln w="9525">
              <a:noFill/>
              <a:miter lim="800000"/>
              <a:headEnd/>
              <a:tailEnd/>
            </a:ln>
          </p:spPr>
          <p:txBody>
            <a:bodyPr wrap="none" lIns="0" tIns="0" rIns="0" bIns="0">
              <a:spAutoFit/>
            </a:bodyPr>
            <a:lstStyle/>
            <a:p>
              <a:r>
                <a:rPr lang="zh-CN" altLang="en-US" b="1">
                  <a:solidFill>
                    <a:srgbClr val="000000"/>
                  </a:solidFill>
                  <a:latin typeface="隶书" pitchFamily="49" charset="-122"/>
                  <a:ea typeface="隶书" pitchFamily="49" charset="-122"/>
                </a:rPr>
                <a:t>数据总线</a:t>
              </a:r>
              <a:r>
                <a:rPr lang="en-US" altLang="zh-CN" b="1">
                  <a:solidFill>
                    <a:srgbClr val="000000"/>
                  </a:solidFill>
                  <a:latin typeface="隶书" pitchFamily="49" charset="-122"/>
                  <a:ea typeface="隶书" pitchFamily="49" charset="-122"/>
                </a:rPr>
                <a:t>DB</a:t>
              </a:r>
              <a:endParaRPr lang="en-US" altLang="zh-CN" b="1">
                <a:latin typeface="隶书" pitchFamily="49" charset="-122"/>
                <a:ea typeface="隶书" pitchFamily="49" charset="-122"/>
              </a:endParaRPr>
            </a:p>
          </p:txBody>
        </p:sp>
        <p:grpSp>
          <p:nvGrpSpPr>
            <p:cNvPr id="283800" name="Group 152"/>
            <p:cNvGrpSpPr>
              <a:grpSpLocks/>
            </p:cNvGrpSpPr>
            <p:nvPr/>
          </p:nvGrpSpPr>
          <p:grpSpPr bwMode="auto">
            <a:xfrm>
              <a:off x="1393" y="1207"/>
              <a:ext cx="249" cy="135"/>
              <a:chOff x="1393" y="1240"/>
              <a:chExt cx="249" cy="135"/>
            </a:xfrm>
          </p:grpSpPr>
          <p:sp>
            <p:nvSpPr>
              <p:cNvPr id="283767" name="Rectangle 119"/>
              <p:cNvSpPr>
                <a:spLocks noChangeArrowheads="1"/>
              </p:cNvSpPr>
              <p:nvPr/>
            </p:nvSpPr>
            <p:spPr bwMode="auto">
              <a:xfrm>
                <a:off x="1393" y="1241"/>
                <a:ext cx="81"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rPr>
                  <a:t>R</a:t>
                </a:r>
                <a:endParaRPr lang="en-US" altLang="zh-CN" sz="1400" b="1"/>
              </a:p>
            </p:txBody>
          </p:sp>
          <p:sp>
            <p:nvSpPr>
              <p:cNvPr id="283768" name="Rectangle 120"/>
              <p:cNvSpPr>
                <a:spLocks noChangeArrowheads="1"/>
              </p:cNvSpPr>
              <p:nvPr/>
            </p:nvSpPr>
            <p:spPr bwMode="auto">
              <a:xfrm>
                <a:off x="1492" y="1241"/>
                <a:ext cx="31"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rPr>
                  <a:t>/</a:t>
                </a:r>
                <a:endParaRPr lang="en-US" altLang="zh-CN" sz="1400" b="1"/>
              </a:p>
            </p:txBody>
          </p:sp>
          <p:sp>
            <p:nvSpPr>
              <p:cNvPr id="283769" name="Rectangle 121"/>
              <p:cNvSpPr>
                <a:spLocks noChangeArrowheads="1"/>
              </p:cNvSpPr>
              <p:nvPr/>
            </p:nvSpPr>
            <p:spPr bwMode="auto">
              <a:xfrm>
                <a:off x="1530" y="1241"/>
                <a:ext cx="112"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rPr>
                  <a:t>W</a:t>
                </a:r>
                <a:endParaRPr lang="en-US" altLang="zh-CN" sz="1400" b="1"/>
              </a:p>
            </p:txBody>
          </p:sp>
          <p:sp>
            <p:nvSpPr>
              <p:cNvPr id="283770" name="Line 122"/>
              <p:cNvSpPr>
                <a:spLocks noChangeShapeType="1"/>
              </p:cNvSpPr>
              <p:nvPr/>
            </p:nvSpPr>
            <p:spPr bwMode="auto">
              <a:xfrm>
                <a:off x="1420" y="1240"/>
                <a:ext cx="54" cy="1"/>
              </a:xfrm>
              <a:prstGeom prst="line">
                <a:avLst/>
              </a:prstGeom>
              <a:noFill/>
              <a:ln w="19050" cap="rnd">
                <a:solidFill>
                  <a:srgbClr val="000000"/>
                </a:solidFill>
                <a:round/>
                <a:headEnd/>
                <a:tailEnd/>
              </a:ln>
            </p:spPr>
            <p:txBody>
              <a:bodyPr/>
              <a:lstStyle/>
              <a:p>
                <a:endParaRPr lang="zh-CN" altLang="en-US"/>
              </a:p>
            </p:txBody>
          </p:sp>
          <p:sp>
            <p:nvSpPr>
              <p:cNvPr id="283771" name="Line 123"/>
              <p:cNvSpPr>
                <a:spLocks noChangeShapeType="1"/>
              </p:cNvSpPr>
              <p:nvPr/>
            </p:nvSpPr>
            <p:spPr bwMode="auto">
              <a:xfrm>
                <a:off x="1533" y="1242"/>
                <a:ext cx="83" cy="1"/>
              </a:xfrm>
              <a:prstGeom prst="line">
                <a:avLst/>
              </a:prstGeom>
              <a:noFill/>
              <a:ln w="19050" cap="rnd">
                <a:solidFill>
                  <a:srgbClr val="000000"/>
                </a:solidFill>
                <a:round/>
                <a:headEnd/>
                <a:tailEnd/>
              </a:ln>
            </p:spPr>
            <p:txBody>
              <a:bodyPr/>
              <a:lstStyle/>
              <a:p>
                <a:endParaRPr lang="zh-CN" altLang="en-US"/>
              </a:p>
            </p:txBody>
          </p:sp>
        </p:grpSp>
        <p:sp>
          <p:nvSpPr>
            <p:cNvPr id="283772" name="Rectangle 124"/>
            <p:cNvSpPr>
              <a:spLocks noChangeArrowheads="1"/>
            </p:cNvSpPr>
            <p:nvPr/>
          </p:nvSpPr>
          <p:spPr bwMode="auto">
            <a:xfrm>
              <a:off x="3384" y="1988"/>
              <a:ext cx="143"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rPr>
                <a:t>CS</a:t>
              </a:r>
              <a:endParaRPr lang="en-US" altLang="zh-CN" sz="1400" b="1"/>
            </a:p>
          </p:txBody>
        </p:sp>
        <p:sp>
          <p:nvSpPr>
            <p:cNvPr id="283773" name="Line 125"/>
            <p:cNvSpPr>
              <a:spLocks noChangeShapeType="1"/>
            </p:cNvSpPr>
            <p:nvPr/>
          </p:nvSpPr>
          <p:spPr bwMode="auto">
            <a:xfrm>
              <a:off x="3385" y="1986"/>
              <a:ext cx="120" cy="1"/>
            </a:xfrm>
            <a:prstGeom prst="line">
              <a:avLst/>
            </a:prstGeom>
            <a:noFill/>
            <a:ln w="19050" cap="rnd">
              <a:solidFill>
                <a:srgbClr val="000000"/>
              </a:solidFill>
              <a:round/>
              <a:headEnd/>
              <a:tailEnd/>
            </a:ln>
          </p:spPr>
          <p:txBody>
            <a:bodyPr/>
            <a:lstStyle/>
            <a:p>
              <a:endParaRPr lang="zh-CN" altLang="en-US"/>
            </a:p>
          </p:txBody>
        </p:sp>
        <p:sp>
          <p:nvSpPr>
            <p:cNvPr id="283774" name="Rectangle 126"/>
            <p:cNvSpPr>
              <a:spLocks noChangeArrowheads="1"/>
            </p:cNvSpPr>
            <p:nvPr/>
          </p:nvSpPr>
          <p:spPr bwMode="auto">
            <a:xfrm>
              <a:off x="1466" y="1988"/>
              <a:ext cx="143"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rPr>
                <a:t>CS</a:t>
              </a:r>
              <a:endParaRPr lang="en-US" altLang="zh-CN" sz="1400" b="1"/>
            </a:p>
          </p:txBody>
        </p:sp>
        <p:sp>
          <p:nvSpPr>
            <p:cNvPr id="283775" name="Line 127"/>
            <p:cNvSpPr>
              <a:spLocks noChangeShapeType="1"/>
            </p:cNvSpPr>
            <p:nvPr/>
          </p:nvSpPr>
          <p:spPr bwMode="auto">
            <a:xfrm>
              <a:off x="1465" y="1986"/>
              <a:ext cx="120" cy="1"/>
            </a:xfrm>
            <a:prstGeom prst="line">
              <a:avLst/>
            </a:prstGeom>
            <a:noFill/>
            <a:ln w="19050" cap="rnd">
              <a:solidFill>
                <a:srgbClr val="000000"/>
              </a:solidFill>
              <a:round/>
              <a:headEnd/>
              <a:tailEnd/>
            </a:ln>
          </p:spPr>
          <p:txBody>
            <a:bodyPr/>
            <a:lstStyle/>
            <a:p>
              <a:endParaRPr lang="zh-CN" altLang="en-US"/>
            </a:p>
          </p:txBody>
        </p:sp>
        <p:sp>
          <p:nvSpPr>
            <p:cNvPr id="283777" name="Rectangle 129"/>
            <p:cNvSpPr>
              <a:spLocks noChangeArrowheads="1"/>
            </p:cNvSpPr>
            <p:nvPr/>
          </p:nvSpPr>
          <p:spPr bwMode="auto">
            <a:xfrm>
              <a:off x="1020" y="2024"/>
              <a:ext cx="137"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rPr>
                <a:t>Y0</a:t>
              </a:r>
              <a:endParaRPr lang="en-US" altLang="zh-CN" sz="1400" b="1"/>
            </a:p>
          </p:txBody>
        </p:sp>
        <p:sp>
          <p:nvSpPr>
            <p:cNvPr id="283778" name="Line 130"/>
            <p:cNvSpPr>
              <a:spLocks noChangeShapeType="1"/>
            </p:cNvSpPr>
            <p:nvPr/>
          </p:nvSpPr>
          <p:spPr bwMode="auto">
            <a:xfrm>
              <a:off x="1030" y="2025"/>
              <a:ext cx="120" cy="1"/>
            </a:xfrm>
            <a:prstGeom prst="line">
              <a:avLst/>
            </a:prstGeom>
            <a:noFill/>
            <a:ln w="19050" cap="rnd">
              <a:solidFill>
                <a:srgbClr val="000000"/>
              </a:solidFill>
              <a:round/>
              <a:headEnd/>
              <a:tailEnd/>
            </a:ln>
          </p:spPr>
          <p:txBody>
            <a:bodyPr/>
            <a:lstStyle/>
            <a:p>
              <a:endParaRPr lang="zh-CN" altLang="en-US"/>
            </a:p>
          </p:txBody>
        </p:sp>
        <p:sp>
          <p:nvSpPr>
            <p:cNvPr id="283780" name="Rectangle 132"/>
            <p:cNvSpPr>
              <a:spLocks noChangeArrowheads="1"/>
            </p:cNvSpPr>
            <p:nvPr/>
          </p:nvSpPr>
          <p:spPr bwMode="auto">
            <a:xfrm>
              <a:off x="1020" y="2616"/>
              <a:ext cx="137"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rPr>
                <a:t>Y1</a:t>
              </a:r>
              <a:endParaRPr lang="en-US" altLang="zh-CN" sz="1400" b="1"/>
            </a:p>
          </p:txBody>
        </p:sp>
        <p:sp>
          <p:nvSpPr>
            <p:cNvPr id="283781" name="Line 133"/>
            <p:cNvSpPr>
              <a:spLocks noChangeShapeType="1"/>
            </p:cNvSpPr>
            <p:nvPr/>
          </p:nvSpPr>
          <p:spPr bwMode="auto">
            <a:xfrm>
              <a:off x="1039" y="2606"/>
              <a:ext cx="101" cy="1"/>
            </a:xfrm>
            <a:prstGeom prst="line">
              <a:avLst/>
            </a:prstGeom>
            <a:noFill/>
            <a:ln w="19050" cap="rnd">
              <a:solidFill>
                <a:srgbClr val="000000"/>
              </a:solidFill>
              <a:round/>
              <a:headEnd/>
              <a:tailEnd/>
            </a:ln>
          </p:spPr>
          <p:txBody>
            <a:bodyPr/>
            <a:lstStyle/>
            <a:p>
              <a:endParaRPr lang="zh-CN" altLang="en-US"/>
            </a:p>
          </p:txBody>
        </p:sp>
        <p:sp>
          <p:nvSpPr>
            <p:cNvPr id="283786" name="Rectangle 138"/>
            <p:cNvSpPr>
              <a:spLocks noChangeArrowheads="1"/>
            </p:cNvSpPr>
            <p:nvPr/>
          </p:nvSpPr>
          <p:spPr bwMode="auto">
            <a:xfrm>
              <a:off x="2610" y="3649"/>
              <a:ext cx="965" cy="230"/>
            </a:xfrm>
            <a:prstGeom prst="rect">
              <a:avLst/>
            </a:prstGeom>
            <a:noFill/>
            <a:ln w="9525">
              <a:noFill/>
              <a:miter lim="800000"/>
              <a:headEnd/>
              <a:tailEnd/>
            </a:ln>
          </p:spPr>
          <p:txBody>
            <a:bodyPr wrap="none" lIns="0" tIns="0" rIns="0" bIns="0">
              <a:spAutoFit/>
            </a:bodyPr>
            <a:lstStyle/>
            <a:p>
              <a:r>
                <a:rPr lang="zh-CN" altLang="en-US" sz="2400" b="1">
                  <a:solidFill>
                    <a:srgbClr val="000000"/>
                  </a:solidFill>
                  <a:latin typeface="宋体" pitchFamily="2" charset="-122"/>
                  <a:ea typeface="隶书" pitchFamily="49" charset="-122"/>
                </a:rPr>
                <a:t>字结构方式</a:t>
              </a:r>
              <a:endParaRPr lang="zh-CN" altLang="en-US" sz="2400">
                <a:ea typeface="隶书" pitchFamily="49" charset="-122"/>
              </a:endParaRPr>
            </a:p>
          </p:txBody>
        </p:sp>
        <p:sp>
          <p:nvSpPr>
            <p:cNvPr id="283788" name="Rectangle 140"/>
            <p:cNvSpPr>
              <a:spLocks noChangeArrowheads="1"/>
            </p:cNvSpPr>
            <p:nvPr/>
          </p:nvSpPr>
          <p:spPr bwMode="auto">
            <a:xfrm>
              <a:off x="158" y="2160"/>
              <a:ext cx="168"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latin typeface="隶书" pitchFamily="49" charset="-122"/>
                  <a:ea typeface="隶书" pitchFamily="49" charset="-122"/>
                </a:rPr>
                <a:t>A11</a:t>
              </a:r>
              <a:endParaRPr lang="en-US" altLang="zh-CN" sz="1400" b="1">
                <a:latin typeface="隶书" pitchFamily="49" charset="-122"/>
                <a:ea typeface="隶书" pitchFamily="49" charset="-122"/>
              </a:endParaRPr>
            </a:p>
          </p:txBody>
        </p:sp>
        <p:sp>
          <p:nvSpPr>
            <p:cNvPr id="283790" name="Rectangle 142"/>
            <p:cNvSpPr>
              <a:spLocks noChangeArrowheads="1"/>
            </p:cNvSpPr>
            <p:nvPr/>
          </p:nvSpPr>
          <p:spPr bwMode="auto">
            <a:xfrm>
              <a:off x="158" y="2486"/>
              <a:ext cx="168"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latin typeface="隶书" pitchFamily="49" charset="-122"/>
                  <a:ea typeface="隶书" pitchFamily="49" charset="-122"/>
                </a:rPr>
                <a:t>A19</a:t>
              </a:r>
              <a:endParaRPr lang="en-US" altLang="zh-CN" sz="1400" b="1">
                <a:latin typeface="隶书" pitchFamily="49" charset="-122"/>
                <a:ea typeface="隶书" pitchFamily="49" charset="-122"/>
              </a:endParaRPr>
            </a:p>
          </p:txBody>
        </p:sp>
        <p:sp>
          <p:nvSpPr>
            <p:cNvPr id="283791" name="Rectangle 143"/>
            <p:cNvSpPr>
              <a:spLocks noChangeArrowheads="1"/>
            </p:cNvSpPr>
            <p:nvPr/>
          </p:nvSpPr>
          <p:spPr bwMode="auto">
            <a:xfrm rot="5400000">
              <a:off x="152" y="2345"/>
              <a:ext cx="56"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latin typeface="隶书" pitchFamily="49" charset="-122"/>
                  <a:ea typeface="隶书" pitchFamily="49" charset="-122"/>
                </a:rPr>
                <a:t>~</a:t>
              </a:r>
              <a:endParaRPr lang="en-US" altLang="zh-CN" sz="1400" b="1">
                <a:latin typeface="隶书" pitchFamily="49" charset="-122"/>
                <a:ea typeface="隶书" pitchFamily="49" charset="-122"/>
              </a:endParaRPr>
            </a:p>
          </p:txBody>
        </p:sp>
        <p:sp>
          <p:nvSpPr>
            <p:cNvPr id="283792" name="Freeform 144"/>
            <p:cNvSpPr>
              <a:spLocks/>
            </p:cNvSpPr>
            <p:nvPr/>
          </p:nvSpPr>
          <p:spPr bwMode="auto">
            <a:xfrm>
              <a:off x="374" y="2292"/>
              <a:ext cx="144" cy="197"/>
            </a:xfrm>
            <a:custGeom>
              <a:avLst/>
              <a:gdLst/>
              <a:ahLst/>
              <a:cxnLst>
                <a:cxn ang="0">
                  <a:pos x="0" y="157"/>
                </a:cxn>
                <a:cxn ang="0">
                  <a:pos x="71" y="157"/>
                </a:cxn>
                <a:cxn ang="0">
                  <a:pos x="71" y="197"/>
                </a:cxn>
                <a:cxn ang="0">
                  <a:pos x="144" y="99"/>
                </a:cxn>
                <a:cxn ang="0">
                  <a:pos x="71" y="0"/>
                </a:cxn>
                <a:cxn ang="0">
                  <a:pos x="71" y="40"/>
                </a:cxn>
                <a:cxn ang="0">
                  <a:pos x="0" y="40"/>
                </a:cxn>
                <a:cxn ang="0">
                  <a:pos x="0" y="157"/>
                </a:cxn>
              </a:cxnLst>
              <a:rect l="0" t="0" r="r" b="b"/>
              <a:pathLst>
                <a:path w="144" h="197">
                  <a:moveTo>
                    <a:pt x="0" y="157"/>
                  </a:moveTo>
                  <a:lnTo>
                    <a:pt x="71" y="157"/>
                  </a:lnTo>
                  <a:lnTo>
                    <a:pt x="71" y="197"/>
                  </a:lnTo>
                  <a:lnTo>
                    <a:pt x="144" y="99"/>
                  </a:lnTo>
                  <a:lnTo>
                    <a:pt x="71" y="0"/>
                  </a:lnTo>
                  <a:lnTo>
                    <a:pt x="71" y="40"/>
                  </a:lnTo>
                  <a:lnTo>
                    <a:pt x="0" y="40"/>
                  </a:lnTo>
                  <a:lnTo>
                    <a:pt x="0" y="157"/>
                  </a:lnTo>
                  <a:close/>
                </a:path>
              </a:pathLst>
            </a:custGeom>
            <a:solidFill>
              <a:srgbClr val="FFFFFF"/>
            </a:solidFill>
            <a:ln w="9525">
              <a:noFill/>
              <a:round/>
              <a:headEnd/>
              <a:tailEnd/>
            </a:ln>
          </p:spPr>
          <p:txBody>
            <a:bodyPr/>
            <a:lstStyle/>
            <a:p>
              <a:endParaRPr lang="zh-CN" altLang="en-US"/>
            </a:p>
          </p:txBody>
        </p:sp>
        <p:sp>
          <p:nvSpPr>
            <p:cNvPr id="283793" name="Freeform 145"/>
            <p:cNvSpPr>
              <a:spLocks/>
            </p:cNvSpPr>
            <p:nvPr/>
          </p:nvSpPr>
          <p:spPr bwMode="auto">
            <a:xfrm>
              <a:off x="374" y="2292"/>
              <a:ext cx="144" cy="197"/>
            </a:xfrm>
            <a:custGeom>
              <a:avLst/>
              <a:gdLst/>
              <a:ahLst/>
              <a:cxnLst>
                <a:cxn ang="0">
                  <a:pos x="0" y="157"/>
                </a:cxn>
                <a:cxn ang="0">
                  <a:pos x="71" y="157"/>
                </a:cxn>
                <a:cxn ang="0">
                  <a:pos x="71" y="197"/>
                </a:cxn>
                <a:cxn ang="0">
                  <a:pos x="144" y="99"/>
                </a:cxn>
                <a:cxn ang="0">
                  <a:pos x="71" y="0"/>
                </a:cxn>
                <a:cxn ang="0">
                  <a:pos x="71" y="40"/>
                </a:cxn>
                <a:cxn ang="0">
                  <a:pos x="0" y="40"/>
                </a:cxn>
              </a:cxnLst>
              <a:rect l="0" t="0" r="r" b="b"/>
              <a:pathLst>
                <a:path w="144" h="197">
                  <a:moveTo>
                    <a:pt x="0" y="157"/>
                  </a:moveTo>
                  <a:lnTo>
                    <a:pt x="71" y="157"/>
                  </a:lnTo>
                  <a:lnTo>
                    <a:pt x="71" y="197"/>
                  </a:lnTo>
                  <a:lnTo>
                    <a:pt x="144" y="99"/>
                  </a:lnTo>
                  <a:lnTo>
                    <a:pt x="71" y="0"/>
                  </a:lnTo>
                  <a:lnTo>
                    <a:pt x="71" y="40"/>
                  </a:lnTo>
                  <a:lnTo>
                    <a:pt x="0" y="40"/>
                  </a:lnTo>
                </a:path>
              </a:pathLst>
            </a:custGeom>
            <a:noFill/>
            <a:ln w="6350" cap="rnd">
              <a:solidFill>
                <a:srgbClr val="000000"/>
              </a:solidFill>
              <a:prstDash val="solid"/>
              <a:round/>
              <a:headEnd/>
              <a:tailEnd/>
            </a:ln>
          </p:spPr>
          <p:txBody>
            <a:bodyPr/>
            <a:lstStyle/>
            <a:p>
              <a:endParaRPr lang="zh-CN" altLang="en-US"/>
            </a:p>
          </p:txBody>
        </p:sp>
        <p:sp>
          <p:nvSpPr>
            <p:cNvPr id="283794" name="Rectangle 146"/>
            <p:cNvSpPr>
              <a:spLocks noChangeArrowheads="1"/>
            </p:cNvSpPr>
            <p:nvPr/>
          </p:nvSpPr>
          <p:spPr bwMode="auto">
            <a:xfrm>
              <a:off x="4139" y="709"/>
              <a:ext cx="510" cy="17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隶书" pitchFamily="49" charset="-122"/>
                  <a:ea typeface="隶书" pitchFamily="49" charset="-122"/>
                </a:rPr>
                <a:t>A10</a:t>
              </a:r>
              <a:r>
                <a:rPr lang="zh-CN" altLang="en-US" b="1">
                  <a:solidFill>
                    <a:srgbClr val="000000"/>
                  </a:solidFill>
                  <a:latin typeface="隶书" pitchFamily="49" charset="-122"/>
                  <a:ea typeface="隶书" pitchFamily="49" charset="-122"/>
                </a:rPr>
                <a:t>－</a:t>
              </a:r>
              <a:r>
                <a:rPr lang="en-US" altLang="zh-CN" b="1">
                  <a:solidFill>
                    <a:srgbClr val="000000"/>
                  </a:solidFill>
                  <a:latin typeface="隶书" pitchFamily="49" charset="-122"/>
                  <a:ea typeface="隶书" pitchFamily="49" charset="-122"/>
                </a:rPr>
                <a:t>A0</a:t>
              </a:r>
              <a:endParaRPr lang="en-US" altLang="zh-CN" b="1">
                <a:latin typeface="隶书" pitchFamily="49" charset="-122"/>
                <a:ea typeface="隶书" pitchFamily="49" charset="-122"/>
              </a:endParaRPr>
            </a:p>
          </p:txBody>
        </p:sp>
        <p:sp>
          <p:nvSpPr>
            <p:cNvPr id="283796" name="Rectangle 148"/>
            <p:cNvSpPr>
              <a:spLocks noChangeArrowheads="1"/>
            </p:cNvSpPr>
            <p:nvPr/>
          </p:nvSpPr>
          <p:spPr bwMode="auto">
            <a:xfrm>
              <a:off x="3833" y="1525"/>
              <a:ext cx="292" cy="346"/>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隶书" pitchFamily="49" charset="-122"/>
                  <a:ea typeface="隶书" pitchFamily="49" charset="-122"/>
                </a:rPr>
                <a:t>2Kx8</a:t>
              </a:r>
            </a:p>
            <a:p>
              <a:r>
                <a:rPr lang="en-US" altLang="zh-CN" b="1">
                  <a:solidFill>
                    <a:srgbClr val="000000"/>
                  </a:solidFill>
                  <a:latin typeface="隶书" pitchFamily="49" charset="-122"/>
                  <a:ea typeface="隶书" pitchFamily="49" charset="-122"/>
                </a:rPr>
                <a:t>SRAM</a:t>
              </a:r>
              <a:endParaRPr lang="en-US" altLang="zh-CN" b="1">
                <a:latin typeface="隶书" pitchFamily="49" charset="-122"/>
                <a:ea typeface="隶书" pitchFamily="49" charset="-122"/>
              </a:endParaRPr>
            </a:p>
          </p:txBody>
        </p:sp>
        <p:sp>
          <p:nvSpPr>
            <p:cNvPr id="283797" name="Rectangle 149"/>
            <p:cNvSpPr>
              <a:spLocks noChangeArrowheads="1"/>
            </p:cNvSpPr>
            <p:nvPr/>
          </p:nvSpPr>
          <p:spPr bwMode="auto">
            <a:xfrm>
              <a:off x="1826" y="1261"/>
              <a:ext cx="510" cy="17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隶书" pitchFamily="49" charset="-122"/>
                  <a:ea typeface="隶书" pitchFamily="49" charset="-122"/>
                </a:rPr>
                <a:t>A10</a:t>
              </a:r>
              <a:r>
                <a:rPr lang="zh-CN" altLang="en-US" b="1">
                  <a:solidFill>
                    <a:srgbClr val="000000"/>
                  </a:solidFill>
                  <a:latin typeface="隶书" pitchFamily="49" charset="-122"/>
                  <a:ea typeface="隶书" pitchFamily="49" charset="-122"/>
                </a:rPr>
                <a:t>－</a:t>
              </a:r>
              <a:r>
                <a:rPr lang="en-US" altLang="zh-CN" b="1">
                  <a:solidFill>
                    <a:srgbClr val="000000"/>
                  </a:solidFill>
                  <a:latin typeface="隶书" pitchFamily="49" charset="-122"/>
                  <a:ea typeface="隶书" pitchFamily="49" charset="-122"/>
                </a:rPr>
                <a:t>A0</a:t>
              </a:r>
              <a:endParaRPr lang="en-US" altLang="zh-CN" b="1">
                <a:latin typeface="隶书" pitchFamily="49" charset="-122"/>
                <a:ea typeface="隶书" pitchFamily="49" charset="-122"/>
              </a:endParaRPr>
            </a:p>
          </p:txBody>
        </p:sp>
        <p:sp>
          <p:nvSpPr>
            <p:cNvPr id="283798" name="Rectangle 150"/>
            <p:cNvSpPr>
              <a:spLocks noChangeArrowheads="1"/>
            </p:cNvSpPr>
            <p:nvPr/>
          </p:nvSpPr>
          <p:spPr bwMode="auto">
            <a:xfrm>
              <a:off x="3731" y="1261"/>
              <a:ext cx="510" cy="17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隶书" pitchFamily="49" charset="-122"/>
                  <a:ea typeface="隶书" pitchFamily="49" charset="-122"/>
                </a:rPr>
                <a:t>A10</a:t>
              </a:r>
              <a:r>
                <a:rPr lang="zh-CN" altLang="en-US" b="1">
                  <a:solidFill>
                    <a:srgbClr val="000000"/>
                  </a:solidFill>
                  <a:latin typeface="隶书" pitchFamily="49" charset="-122"/>
                  <a:ea typeface="隶书" pitchFamily="49" charset="-122"/>
                </a:rPr>
                <a:t>－</a:t>
              </a:r>
              <a:r>
                <a:rPr lang="en-US" altLang="zh-CN" b="1">
                  <a:solidFill>
                    <a:srgbClr val="000000"/>
                  </a:solidFill>
                  <a:latin typeface="隶书" pitchFamily="49" charset="-122"/>
                  <a:ea typeface="隶书" pitchFamily="49" charset="-122"/>
                </a:rPr>
                <a:t>A0</a:t>
              </a:r>
              <a:endParaRPr lang="en-US" altLang="zh-CN" b="1">
                <a:latin typeface="隶书" pitchFamily="49" charset="-122"/>
                <a:ea typeface="隶书" pitchFamily="49" charset="-122"/>
              </a:endParaRPr>
            </a:p>
          </p:txBody>
        </p:sp>
        <p:sp>
          <p:nvSpPr>
            <p:cNvPr id="283799" name="Rectangle 151"/>
            <p:cNvSpPr>
              <a:spLocks noChangeArrowheads="1"/>
            </p:cNvSpPr>
            <p:nvPr/>
          </p:nvSpPr>
          <p:spPr bwMode="auto">
            <a:xfrm>
              <a:off x="3876" y="2024"/>
              <a:ext cx="365" cy="17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隶书" pitchFamily="49" charset="-122"/>
                  <a:ea typeface="隶书" pitchFamily="49" charset="-122"/>
                </a:rPr>
                <a:t>D7-D0</a:t>
              </a:r>
              <a:endParaRPr lang="en-US" altLang="zh-CN" b="1">
                <a:latin typeface="隶书" pitchFamily="49" charset="-122"/>
                <a:ea typeface="隶书" pitchFamily="49" charset="-122"/>
              </a:endParaRPr>
            </a:p>
          </p:txBody>
        </p:sp>
        <p:grpSp>
          <p:nvGrpSpPr>
            <p:cNvPr id="283801" name="Group 153"/>
            <p:cNvGrpSpPr>
              <a:grpSpLocks/>
            </p:cNvGrpSpPr>
            <p:nvPr/>
          </p:nvGrpSpPr>
          <p:grpSpPr bwMode="auto">
            <a:xfrm>
              <a:off x="3266" y="1207"/>
              <a:ext cx="249" cy="135"/>
              <a:chOff x="1393" y="1240"/>
              <a:chExt cx="249" cy="135"/>
            </a:xfrm>
          </p:grpSpPr>
          <p:sp>
            <p:nvSpPr>
              <p:cNvPr id="283802" name="Rectangle 154"/>
              <p:cNvSpPr>
                <a:spLocks noChangeArrowheads="1"/>
              </p:cNvSpPr>
              <p:nvPr/>
            </p:nvSpPr>
            <p:spPr bwMode="auto">
              <a:xfrm>
                <a:off x="1393" y="1241"/>
                <a:ext cx="81"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rPr>
                  <a:t>R</a:t>
                </a:r>
                <a:endParaRPr lang="en-US" altLang="zh-CN" sz="1400" b="1"/>
              </a:p>
            </p:txBody>
          </p:sp>
          <p:sp>
            <p:nvSpPr>
              <p:cNvPr id="283803" name="Rectangle 155"/>
              <p:cNvSpPr>
                <a:spLocks noChangeArrowheads="1"/>
              </p:cNvSpPr>
              <p:nvPr/>
            </p:nvSpPr>
            <p:spPr bwMode="auto">
              <a:xfrm>
                <a:off x="1492" y="1241"/>
                <a:ext cx="31"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rPr>
                  <a:t>/</a:t>
                </a:r>
                <a:endParaRPr lang="en-US" altLang="zh-CN" sz="1400" b="1"/>
              </a:p>
            </p:txBody>
          </p:sp>
          <p:sp>
            <p:nvSpPr>
              <p:cNvPr id="283804" name="Rectangle 156"/>
              <p:cNvSpPr>
                <a:spLocks noChangeArrowheads="1"/>
              </p:cNvSpPr>
              <p:nvPr/>
            </p:nvSpPr>
            <p:spPr bwMode="auto">
              <a:xfrm>
                <a:off x="1530" y="1241"/>
                <a:ext cx="112"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rPr>
                  <a:t>W</a:t>
                </a:r>
                <a:endParaRPr lang="en-US" altLang="zh-CN" sz="1400" b="1"/>
              </a:p>
            </p:txBody>
          </p:sp>
          <p:sp>
            <p:nvSpPr>
              <p:cNvPr id="283805" name="Line 157"/>
              <p:cNvSpPr>
                <a:spLocks noChangeShapeType="1"/>
              </p:cNvSpPr>
              <p:nvPr/>
            </p:nvSpPr>
            <p:spPr bwMode="auto">
              <a:xfrm>
                <a:off x="1420" y="1240"/>
                <a:ext cx="54" cy="1"/>
              </a:xfrm>
              <a:prstGeom prst="line">
                <a:avLst/>
              </a:prstGeom>
              <a:noFill/>
              <a:ln w="19050" cap="rnd">
                <a:solidFill>
                  <a:srgbClr val="000000"/>
                </a:solidFill>
                <a:round/>
                <a:headEnd/>
                <a:tailEnd/>
              </a:ln>
            </p:spPr>
            <p:txBody>
              <a:bodyPr/>
              <a:lstStyle/>
              <a:p>
                <a:endParaRPr lang="zh-CN" altLang="en-US"/>
              </a:p>
            </p:txBody>
          </p:sp>
          <p:sp>
            <p:nvSpPr>
              <p:cNvPr id="283806" name="Line 158"/>
              <p:cNvSpPr>
                <a:spLocks noChangeShapeType="1"/>
              </p:cNvSpPr>
              <p:nvPr/>
            </p:nvSpPr>
            <p:spPr bwMode="auto">
              <a:xfrm>
                <a:off x="1533" y="1242"/>
                <a:ext cx="83" cy="1"/>
              </a:xfrm>
              <a:prstGeom prst="line">
                <a:avLst/>
              </a:prstGeom>
              <a:noFill/>
              <a:ln w="19050" cap="rnd">
                <a:solidFill>
                  <a:srgbClr val="000000"/>
                </a:solidFill>
                <a:round/>
                <a:headEnd/>
                <a:tailEnd/>
              </a:ln>
            </p:spPr>
            <p:txBody>
              <a:bodyPr/>
              <a:lstStyle/>
              <a:p>
                <a:endParaRPr lang="zh-CN" altLang="en-US"/>
              </a:p>
            </p:txBody>
          </p:sp>
        </p:grpSp>
        <p:sp>
          <p:nvSpPr>
            <p:cNvPr id="283807" name="Rectangle 159"/>
            <p:cNvSpPr>
              <a:spLocks noChangeArrowheads="1"/>
            </p:cNvSpPr>
            <p:nvPr/>
          </p:nvSpPr>
          <p:spPr bwMode="auto">
            <a:xfrm>
              <a:off x="2245" y="2795"/>
              <a:ext cx="365" cy="17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隶书" pitchFamily="49" charset="-122"/>
                  <a:ea typeface="隶书" pitchFamily="49" charset="-122"/>
                </a:rPr>
                <a:t>D7-D0</a:t>
              </a:r>
              <a:endParaRPr lang="en-US" altLang="zh-CN" b="1">
                <a:latin typeface="隶书" pitchFamily="49" charset="-122"/>
                <a:ea typeface="隶书" pitchFamily="49" charset="-122"/>
              </a:endParaRPr>
            </a:p>
          </p:txBody>
        </p:sp>
        <p:sp>
          <p:nvSpPr>
            <p:cNvPr id="283808" name="Rectangle 160"/>
            <p:cNvSpPr>
              <a:spLocks noChangeArrowheads="1"/>
            </p:cNvSpPr>
            <p:nvPr/>
          </p:nvSpPr>
          <p:spPr bwMode="auto">
            <a:xfrm>
              <a:off x="4148" y="2795"/>
              <a:ext cx="365" cy="17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隶书" pitchFamily="49" charset="-122"/>
                  <a:ea typeface="隶书" pitchFamily="49" charset="-122"/>
                </a:rPr>
                <a:t>D7-D0</a:t>
              </a:r>
              <a:endParaRPr lang="en-US" altLang="zh-CN" b="1">
                <a:latin typeface="隶书" pitchFamily="49" charset="-122"/>
                <a:ea typeface="隶书" pitchFamily="49" charset="-122"/>
              </a:endParaRPr>
            </a:p>
          </p:txBody>
        </p:sp>
      </p:grpSp>
    </p:spTree>
  </p:cSld>
  <p:clrMapOvr>
    <a:masterClrMapping/>
  </p:clrMapOvr>
  <p:transition spd="slow">
    <p:randomBar dir="vert"/>
  </p:transition>
</p:sld>
</file>

<file path=ppt/theme/theme1.xml><?xml version="1.0" encoding="utf-8"?>
<a:theme xmlns:a="http://schemas.openxmlformats.org/drawingml/2006/main" name="ELEGANT">
  <a:themeElements>
    <a:clrScheme name="ELEGANT 3">
      <a:dk1>
        <a:srgbClr val="000000"/>
      </a:dk1>
      <a:lt1>
        <a:srgbClr val="FFFFFF"/>
      </a:lt1>
      <a:dk2>
        <a:srgbClr val="000000"/>
      </a:dk2>
      <a:lt2>
        <a:srgbClr val="CECECE"/>
      </a:lt2>
      <a:accent1>
        <a:srgbClr val="DADADA"/>
      </a:accent1>
      <a:accent2>
        <a:srgbClr val="676767"/>
      </a:accent2>
      <a:accent3>
        <a:srgbClr val="FFFFFF"/>
      </a:accent3>
      <a:accent4>
        <a:srgbClr val="000000"/>
      </a:accent4>
      <a:accent5>
        <a:srgbClr val="EAEAEA"/>
      </a:accent5>
      <a:accent6>
        <a:srgbClr val="5D5D5D"/>
      </a:accent6>
      <a:hlink>
        <a:srgbClr val="474747"/>
      </a:hlink>
      <a:folHlink>
        <a:srgbClr val="919191"/>
      </a:folHlink>
    </a:clrScheme>
    <a:fontScheme name="ELEGANT">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LEGANT 1">
        <a:dk1>
          <a:srgbClr val="000000"/>
        </a:dk1>
        <a:lt1>
          <a:srgbClr val="FFFFFF"/>
        </a:lt1>
        <a:dk2>
          <a:srgbClr val="990066"/>
        </a:dk2>
        <a:lt2>
          <a:srgbClr val="FFFF00"/>
        </a:lt2>
        <a:accent1>
          <a:srgbClr val="996633"/>
        </a:accent1>
        <a:accent2>
          <a:srgbClr val="CC6600"/>
        </a:accent2>
        <a:accent3>
          <a:srgbClr val="CAAAB8"/>
        </a:accent3>
        <a:accent4>
          <a:srgbClr val="DADADA"/>
        </a:accent4>
        <a:accent5>
          <a:srgbClr val="CAB8AD"/>
        </a:accent5>
        <a:accent6>
          <a:srgbClr val="B95C00"/>
        </a:accent6>
        <a:hlink>
          <a:srgbClr val="999933"/>
        </a:hlink>
        <a:folHlink>
          <a:srgbClr val="CC0099"/>
        </a:folHlink>
      </a:clrScheme>
      <a:clrMap bg1="dk2" tx1="lt1" bg2="dk1" tx2="lt2" accent1="accent1" accent2="accent2" accent3="accent3" accent4="accent4" accent5="accent5" accent6="accent6" hlink="hlink" folHlink="folHlink"/>
    </a:extraClrScheme>
    <a:extraClrScheme>
      <a:clrScheme name="ELEGANT 2">
        <a:dk1>
          <a:srgbClr val="000000"/>
        </a:dk1>
        <a:lt1>
          <a:srgbClr val="9999FF"/>
        </a:lt1>
        <a:dk2>
          <a:srgbClr val="6600FF"/>
        </a:dk2>
        <a:lt2>
          <a:srgbClr val="FFFFFF"/>
        </a:lt2>
        <a:accent1>
          <a:srgbClr val="CCCCFF"/>
        </a:accent1>
        <a:accent2>
          <a:srgbClr val="FF99FF"/>
        </a:accent2>
        <a:accent3>
          <a:srgbClr val="CACAFF"/>
        </a:accent3>
        <a:accent4>
          <a:srgbClr val="000000"/>
        </a:accent4>
        <a:accent5>
          <a:srgbClr val="E2E2FF"/>
        </a:accent5>
        <a:accent6>
          <a:srgbClr val="E78AE7"/>
        </a:accent6>
        <a:hlink>
          <a:srgbClr val="00CC66"/>
        </a:hlink>
        <a:folHlink>
          <a:srgbClr val="6666FF"/>
        </a:folHlink>
      </a:clrScheme>
      <a:clrMap bg1="lt1" tx1="dk1" bg2="lt2" tx2="dk2" accent1="accent1" accent2="accent2" accent3="accent3" accent4="accent4" accent5="accent5" accent6="accent6" hlink="hlink" folHlink="folHlink"/>
    </a:extraClrScheme>
    <a:extraClrScheme>
      <a:clrScheme name="ELEGANT 3">
        <a:dk1>
          <a:srgbClr val="000000"/>
        </a:dk1>
        <a:lt1>
          <a:srgbClr val="FFFFFF"/>
        </a:lt1>
        <a:dk2>
          <a:srgbClr val="000000"/>
        </a:dk2>
        <a:lt2>
          <a:srgbClr val="CECECE"/>
        </a:lt2>
        <a:accent1>
          <a:srgbClr val="DADADA"/>
        </a:accent1>
        <a:accent2>
          <a:srgbClr val="676767"/>
        </a:accent2>
        <a:accent3>
          <a:srgbClr val="FFFFFF"/>
        </a:accent3>
        <a:accent4>
          <a:srgbClr val="000000"/>
        </a:accent4>
        <a:accent5>
          <a:srgbClr val="EAEAEA"/>
        </a:accent5>
        <a:accent6>
          <a:srgbClr val="5D5D5D"/>
        </a:accent6>
        <a:hlink>
          <a:srgbClr val="474747"/>
        </a:hlink>
        <a:folHlink>
          <a:srgbClr val="919191"/>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ELEGANT</Template>
  <TotalTime>5981</TotalTime>
  <Words>5528</Words>
  <Application>Microsoft Office PowerPoint</Application>
  <PresentationFormat>全屏显示(4:3)</PresentationFormat>
  <Paragraphs>488</Paragraphs>
  <Slides>62</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62</vt:i4>
      </vt:variant>
    </vt:vector>
  </HeadingPairs>
  <TitlesOfParts>
    <vt:vector size="68" baseType="lpstr">
      <vt:lpstr>隶书</vt:lpstr>
      <vt:lpstr>宋体</vt:lpstr>
      <vt:lpstr>Arial</vt:lpstr>
      <vt:lpstr>Times New Roman</vt:lpstr>
      <vt:lpstr>Wingdings</vt:lpstr>
      <vt:lpstr>ELEGANT</vt:lpstr>
      <vt:lpstr>半导体存储器及其接口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BJUT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邓军</dc:creator>
  <cp:lastModifiedBy>邓 军</cp:lastModifiedBy>
  <cp:revision>201</cp:revision>
  <dcterms:created xsi:type="dcterms:W3CDTF">2005-10-06T08:17:37Z</dcterms:created>
  <dcterms:modified xsi:type="dcterms:W3CDTF">2019-06-04T06:57:27Z</dcterms:modified>
</cp:coreProperties>
</file>