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notesMasterIdLst>
    <p:notesMasterId r:id="rId51"/>
  </p:notesMasterIdLst>
  <p:sldIdLst>
    <p:sldId id="259" r:id="rId2"/>
    <p:sldId id="261" r:id="rId3"/>
    <p:sldId id="262" r:id="rId4"/>
    <p:sldId id="372" r:id="rId5"/>
    <p:sldId id="373" r:id="rId6"/>
    <p:sldId id="322" r:id="rId7"/>
    <p:sldId id="323" r:id="rId8"/>
    <p:sldId id="324" r:id="rId9"/>
    <p:sldId id="325" r:id="rId10"/>
    <p:sldId id="326" r:id="rId11"/>
    <p:sldId id="327" r:id="rId12"/>
    <p:sldId id="329" r:id="rId13"/>
    <p:sldId id="370" r:id="rId14"/>
    <p:sldId id="328" r:id="rId15"/>
    <p:sldId id="330" r:id="rId16"/>
    <p:sldId id="331" r:id="rId17"/>
    <p:sldId id="332" r:id="rId18"/>
    <p:sldId id="333" r:id="rId19"/>
    <p:sldId id="334" r:id="rId20"/>
    <p:sldId id="335" r:id="rId21"/>
    <p:sldId id="336" r:id="rId22"/>
    <p:sldId id="337" r:id="rId23"/>
    <p:sldId id="338" r:id="rId24"/>
    <p:sldId id="339" r:id="rId25"/>
    <p:sldId id="371"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 id="353" r:id="rId39"/>
    <p:sldId id="354" r:id="rId40"/>
    <p:sldId id="355" r:id="rId41"/>
    <p:sldId id="356" r:id="rId42"/>
    <p:sldId id="357" r:id="rId43"/>
    <p:sldId id="358" r:id="rId44"/>
    <p:sldId id="359" r:id="rId45"/>
    <p:sldId id="360" r:id="rId46"/>
    <p:sldId id="361" r:id="rId47"/>
    <p:sldId id="362" r:id="rId48"/>
    <p:sldId id="363" r:id="rId49"/>
    <p:sldId id="364" r:id="rId50"/>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隶书" pitchFamily="49" charset="-122"/>
        <a:ea typeface="隶书" pitchFamily="49" charset="-122"/>
        <a:cs typeface="+mn-cs"/>
      </a:defRPr>
    </a:lvl1pPr>
    <a:lvl2pPr marL="457200" algn="l" rtl="0" fontAlgn="base">
      <a:spcBef>
        <a:spcPct val="0"/>
      </a:spcBef>
      <a:spcAft>
        <a:spcPct val="0"/>
      </a:spcAft>
      <a:defRPr sz="2400" kern="1200">
        <a:solidFill>
          <a:schemeClr val="tx1"/>
        </a:solidFill>
        <a:latin typeface="隶书" pitchFamily="49" charset="-122"/>
        <a:ea typeface="隶书" pitchFamily="49" charset="-122"/>
        <a:cs typeface="+mn-cs"/>
      </a:defRPr>
    </a:lvl2pPr>
    <a:lvl3pPr marL="914400" algn="l" rtl="0" fontAlgn="base">
      <a:spcBef>
        <a:spcPct val="0"/>
      </a:spcBef>
      <a:spcAft>
        <a:spcPct val="0"/>
      </a:spcAft>
      <a:defRPr sz="2400" kern="1200">
        <a:solidFill>
          <a:schemeClr val="tx1"/>
        </a:solidFill>
        <a:latin typeface="隶书" pitchFamily="49" charset="-122"/>
        <a:ea typeface="隶书" pitchFamily="49" charset="-122"/>
        <a:cs typeface="+mn-cs"/>
      </a:defRPr>
    </a:lvl3pPr>
    <a:lvl4pPr marL="1371600" algn="l" rtl="0" fontAlgn="base">
      <a:spcBef>
        <a:spcPct val="0"/>
      </a:spcBef>
      <a:spcAft>
        <a:spcPct val="0"/>
      </a:spcAft>
      <a:defRPr sz="2400" kern="1200">
        <a:solidFill>
          <a:schemeClr val="tx1"/>
        </a:solidFill>
        <a:latin typeface="隶书" pitchFamily="49" charset="-122"/>
        <a:ea typeface="隶书" pitchFamily="49" charset="-122"/>
        <a:cs typeface="+mn-cs"/>
      </a:defRPr>
    </a:lvl4pPr>
    <a:lvl5pPr marL="1828800" algn="l" rtl="0" fontAlgn="base">
      <a:spcBef>
        <a:spcPct val="0"/>
      </a:spcBef>
      <a:spcAft>
        <a:spcPct val="0"/>
      </a:spcAft>
      <a:defRPr sz="2400" kern="1200">
        <a:solidFill>
          <a:schemeClr val="tx1"/>
        </a:solidFill>
        <a:latin typeface="隶书" pitchFamily="49" charset="-122"/>
        <a:ea typeface="隶书" pitchFamily="49" charset="-122"/>
        <a:cs typeface="+mn-cs"/>
      </a:defRPr>
    </a:lvl5pPr>
    <a:lvl6pPr marL="2286000" algn="l" defTabSz="914400" rtl="0" eaLnBrk="1" latinLnBrk="0" hangingPunct="1">
      <a:defRPr sz="2400" kern="1200">
        <a:solidFill>
          <a:schemeClr val="tx1"/>
        </a:solidFill>
        <a:latin typeface="隶书" pitchFamily="49" charset="-122"/>
        <a:ea typeface="隶书" pitchFamily="49" charset="-122"/>
        <a:cs typeface="+mn-cs"/>
      </a:defRPr>
    </a:lvl6pPr>
    <a:lvl7pPr marL="2743200" algn="l" defTabSz="914400" rtl="0" eaLnBrk="1" latinLnBrk="0" hangingPunct="1">
      <a:defRPr sz="2400" kern="1200">
        <a:solidFill>
          <a:schemeClr val="tx1"/>
        </a:solidFill>
        <a:latin typeface="隶书" pitchFamily="49" charset="-122"/>
        <a:ea typeface="隶书" pitchFamily="49" charset="-122"/>
        <a:cs typeface="+mn-cs"/>
      </a:defRPr>
    </a:lvl7pPr>
    <a:lvl8pPr marL="3200400" algn="l" defTabSz="914400" rtl="0" eaLnBrk="1" latinLnBrk="0" hangingPunct="1">
      <a:defRPr sz="2400" kern="1200">
        <a:solidFill>
          <a:schemeClr val="tx1"/>
        </a:solidFill>
        <a:latin typeface="隶书" pitchFamily="49" charset="-122"/>
        <a:ea typeface="隶书" pitchFamily="49" charset="-122"/>
        <a:cs typeface="+mn-cs"/>
      </a:defRPr>
    </a:lvl8pPr>
    <a:lvl9pPr marL="3657600" algn="l" defTabSz="914400" rtl="0" eaLnBrk="1" latinLnBrk="0" hangingPunct="1">
      <a:defRPr sz="2400" kern="1200">
        <a:solidFill>
          <a:schemeClr val="tx1"/>
        </a:solidFill>
        <a:latin typeface="隶书" pitchFamily="49" charset="-122"/>
        <a:ea typeface="隶书"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4BC1C"/>
    <a:srgbClr val="CCCCFF"/>
    <a:srgbClr val="FFFF99"/>
    <a:srgbClr val="FFFFFF"/>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72" autoAdjust="0"/>
    <p:restoredTop sz="90701" autoAdjust="0"/>
  </p:normalViewPr>
  <p:slideViewPr>
    <p:cSldViewPr>
      <p:cViewPr varScale="1">
        <p:scale>
          <a:sx n="62" d="100"/>
          <a:sy n="62" d="100"/>
        </p:scale>
        <p:origin x="166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endParaRPr lang="en-US" altLang="zh-CN"/>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19A066AB-F84C-483A-A538-99054CA1B7C5}" type="slidenum">
              <a:rPr lang="en-US" altLang="zh-CN"/>
              <a:pPr>
                <a:defRPr/>
              </a:pPr>
              <a:t>‹#›</a:t>
            </a:fld>
            <a:endParaRPr lang="en-US" altLang="zh-CN"/>
          </a:p>
        </p:txBody>
      </p:sp>
    </p:spTree>
    <p:extLst>
      <p:ext uri="{BB962C8B-B14F-4D97-AF65-F5344CB8AC3E}">
        <p14:creationId xmlns:p14="http://schemas.microsoft.com/office/powerpoint/2010/main" val="15642072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A066AB-F84C-483A-A538-99054CA1B7C5}" type="slidenum">
              <a:rPr lang="en-US" altLang="zh-CN" smtClean="0"/>
              <a:pPr>
                <a:defRPr/>
              </a:pPr>
              <a:t>25</a:t>
            </a:fld>
            <a:endParaRPr lang="en-US" altLang="zh-CN"/>
          </a:p>
        </p:txBody>
      </p:sp>
    </p:spTree>
    <p:extLst>
      <p:ext uri="{BB962C8B-B14F-4D97-AF65-F5344CB8AC3E}">
        <p14:creationId xmlns:p14="http://schemas.microsoft.com/office/powerpoint/2010/main" val="399389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AF318E52-FD58-48D6-A7EA-B6A6E986FE6D}" type="slidenum">
              <a:rPr lang="en-US" altLang="zh-CN" smtClean="0">
                <a:ea typeface="宋体" charset="-122"/>
              </a:rPr>
              <a:pPr/>
              <a:t>36</a:t>
            </a:fld>
            <a:endParaRPr lang="en-US" altLang="zh-CN" smtClean="0">
              <a:ea typeface="宋体" charset="-122"/>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r>
              <a:rPr lang="zh-CN" altLang="en-US" dirty="0" smtClean="0">
                <a:ea typeface="宋体" charset="-122"/>
              </a:rPr>
              <a:t>两个或门</a:t>
            </a:r>
          </a:p>
        </p:txBody>
      </p:sp>
    </p:spTree>
    <p:extLst>
      <p:ext uri="{BB962C8B-B14F-4D97-AF65-F5344CB8AC3E}">
        <p14:creationId xmlns:p14="http://schemas.microsoft.com/office/powerpoint/2010/main" val="1850523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478838" cy="6173788"/>
            <a:chOff x="0" y="0"/>
            <a:chExt cx="5341" cy="3889"/>
          </a:xfrm>
        </p:grpSpPr>
        <p:sp>
          <p:nvSpPr>
            <p:cNvPr id="5" name="Freeform 3"/>
            <p:cNvSpPr>
              <a:spLocks/>
            </p:cNvSpPr>
            <p:nvPr/>
          </p:nvSpPr>
          <p:spPr bwMode="ltGray">
            <a:xfrm>
              <a:off x="0" y="0"/>
              <a:ext cx="3863" cy="3889"/>
            </a:xfrm>
            <a:custGeom>
              <a:avLst/>
              <a:gdLst/>
              <a:ahLst/>
              <a:cxnLst>
                <a:cxn ang="0">
                  <a:pos x="3862" y="3418"/>
                </a:cxn>
                <a:cxn ang="0">
                  <a:pos x="457" y="0"/>
                </a:cxn>
                <a:cxn ang="0">
                  <a:pos x="0" y="0"/>
                </a:cxn>
                <a:cxn ang="0">
                  <a:pos x="0" y="481"/>
                </a:cxn>
                <a:cxn ang="0">
                  <a:pos x="3394" y="3888"/>
                </a:cxn>
                <a:cxn ang="0">
                  <a:pos x="3862" y="3418"/>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w="9525" cap="rnd">
              <a:noFill/>
              <a:round/>
              <a:headEnd/>
              <a:tailEnd/>
            </a:ln>
            <a:effectLst/>
          </p:spPr>
          <p:txBody>
            <a:bodyPr/>
            <a:lstStyle/>
            <a:p>
              <a:pPr>
                <a:defRPr/>
              </a:pPr>
              <a:endParaRPr lang="zh-CN" altLang="en-US"/>
            </a:p>
          </p:txBody>
        </p:sp>
        <p:sp>
          <p:nvSpPr>
            <p:cNvPr id="6" name="Freeform 4"/>
            <p:cNvSpPr>
              <a:spLocks/>
            </p:cNvSpPr>
            <p:nvPr/>
          </p:nvSpPr>
          <p:spPr bwMode="ltGray">
            <a:xfrm>
              <a:off x="860" y="0"/>
              <a:ext cx="3394" cy="3223"/>
            </a:xfrm>
            <a:custGeom>
              <a:avLst/>
              <a:gdLst/>
              <a:ahLst/>
              <a:cxnLst>
                <a:cxn ang="0">
                  <a:pos x="370" y="0"/>
                </a:cxn>
                <a:cxn ang="0">
                  <a:pos x="3393" y="3036"/>
                </a:cxn>
                <a:cxn ang="0">
                  <a:pos x="3208" y="3222"/>
                </a:cxn>
                <a:cxn ang="0">
                  <a:pos x="0" y="0"/>
                </a:cxn>
                <a:cxn ang="0">
                  <a:pos x="370" y="0"/>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w="9525" cap="rnd">
              <a:noFill/>
              <a:round/>
              <a:headEnd/>
              <a:tailEnd/>
            </a:ln>
            <a:effectLst/>
          </p:spPr>
          <p:txBody>
            <a:bodyPr/>
            <a:lstStyle/>
            <a:p>
              <a:pPr>
                <a:defRPr/>
              </a:pPr>
              <a:endParaRPr lang="zh-CN" altLang="en-US"/>
            </a:p>
          </p:txBody>
        </p:sp>
        <p:sp>
          <p:nvSpPr>
            <p:cNvPr id="7" name="Freeform 5"/>
            <p:cNvSpPr>
              <a:spLocks/>
            </p:cNvSpPr>
            <p:nvPr/>
          </p:nvSpPr>
          <p:spPr bwMode="ltGray">
            <a:xfrm>
              <a:off x="2187" y="0"/>
              <a:ext cx="2859" cy="2556"/>
            </a:xfrm>
            <a:custGeom>
              <a:avLst/>
              <a:gdLst/>
              <a:ahLst/>
              <a:cxnLst>
                <a:cxn ang="0">
                  <a:pos x="630" y="0"/>
                </a:cxn>
                <a:cxn ang="0">
                  <a:pos x="2858" y="2238"/>
                </a:cxn>
                <a:cxn ang="0">
                  <a:pos x="2543" y="2555"/>
                </a:cxn>
                <a:cxn ang="0">
                  <a:pos x="0" y="0"/>
                </a:cxn>
                <a:cxn ang="0">
                  <a:pos x="630" y="0"/>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w="9525" cap="rnd">
              <a:noFill/>
              <a:round/>
              <a:headEnd/>
              <a:tailEnd/>
            </a:ln>
            <a:effectLst/>
          </p:spPr>
          <p:txBody>
            <a:bodyPr/>
            <a:lstStyle/>
            <a:p>
              <a:pPr>
                <a:defRPr/>
              </a:pPr>
              <a:endParaRPr lang="zh-CN" altLang="en-US"/>
            </a:p>
          </p:txBody>
        </p:sp>
        <p:sp>
          <p:nvSpPr>
            <p:cNvPr id="8" name="Freeform 6"/>
            <p:cNvSpPr>
              <a:spLocks/>
            </p:cNvSpPr>
            <p:nvPr/>
          </p:nvSpPr>
          <p:spPr bwMode="ltGray">
            <a:xfrm>
              <a:off x="3055" y="0"/>
              <a:ext cx="2286" cy="2121"/>
            </a:xfrm>
            <a:custGeom>
              <a:avLst/>
              <a:gdLst/>
              <a:ahLst/>
              <a:cxnLst>
                <a:cxn ang="0">
                  <a:pos x="0" y="0"/>
                </a:cxn>
                <a:cxn ang="0">
                  <a:pos x="2111" y="2120"/>
                </a:cxn>
                <a:cxn ang="0">
                  <a:pos x="2285" y="1945"/>
                </a:cxn>
                <a:cxn ang="0">
                  <a:pos x="348" y="0"/>
                </a:cxn>
                <a:cxn ang="0">
                  <a:pos x="0" y="0"/>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w="9525" cap="rnd">
              <a:noFill/>
              <a:round/>
              <a:headEnd/>
              <a:tailEnd/>
            </a:ln>
            <a:effectLst/>
          </p:spPr>
          <p:txBody>
            <a:bodyPr/>
            <a:lstStyle/>
            <a:p>
              <a:pPr>
                <a:defRPr/>
              </a:pPr>
              <a:endParaRPr lang="zh-CN" altLang="en-US"/>
            </a:p>
          </p:txBody>
        </p:sp>
      </p:grpSp>
      <p:sp>
        <p:nvSpPr>
          <p:cNvPr id="172039" name="Rectangle 7"/>
          <p:cNvSpPr>
            <a:spLocks noGrp="1" noChangeArrowheads="1"/>
          </p:cNvSpPr>
          <p:nvPr>
            <p:ph type="ctrTitle" sz="quarter"/>
          </p:nvPr>
        </p:nvSpPr>
        <p:spPr>
          <a:xfrm>
            <a:off x="685800" y="1143000"/>
            <a:ext cx="7772400" cy="1143000"/>
          </a:xfrm>
        </p:spPr>
        <p:txBody>
          <a:bodyPr/>
          <a:lstStyle>
            <a:lvl1pPr>
              <a:defRPr/>
            </a:lvl1pPr>
          </a:lstStyle>
          <a:p>
            <a:r>
              <a:rPr lang="zh-CN" altLang="en-US"/>
              <a:t>单击此处编辑母版标题样式</a:t>
            </a:r>
          </a:p>
        </p:txBody>
      </p:sp>
      <p:sp>
        <p:nvSpPr>
          <p:cNvPr id="172040" name="Rectangle 8"/>
          <p:cNvSpPr>
            <a:spLocks noGrp="1" noChangeArrowheads="1"/>
          </p:cNvSpPr>
          <p:nvPr>
            <p:ph type="subTitle" sz="quarter" idx="1"/>
          </p:nvPr>
        </p:nvSpPr>
        <p:spPr>
          <a:xfrm>
            <a:off x="1371600" y="2819400"/>
            <a:ext cx="6400800" cy="1752600"/>
          </a:xfrm>
        </p:spPr>
        <p:txBody>
          <a:bodyPr/>
          <a:lstStyle>
            <a:lvl1pPr marL="0" indent="0" algn="ctr">
              <a:buFontTx/>
              <a:buNone/>
              <a:defRPr/>
            </a:lvl1pPr>
          </a:lstStyle>
          <a:p>
            <a:r>
              <a:rPr lang="zh-CN" altLang="en-US"/>
              <a:t>单击此处编辑母版副标题样式</a:t>
            </a:r>
          </a:p>
        </p:txBody>
      </p:sp>
      <p:sp>
        <p:nvSpPr>
          <p:cNvPr id="9" name="Rectangle 9"/>
          <p:cNvSpPr>
            <a:spLocks noGrp="1" noChangeArrowheads="1"/>
          </p:cNvSpPr>
          <p:nvPr>
            <p:ph type="dt" sz="quarter" idx="10"/>
          </p:nvPr>
        </p:nvSpPr>
        <p:spPr/>
        <p:txBody>
          <a:bodyPr/>
          <a:lstStyle>
            <a:lvl1pPr>
              <a:defRPr/>
            </a:lvl1pPr>
          </a:lstStyle>
          <a:p>
            <a:pPr>
              <a:defRPr/>
            </a:pPr>
            <a:endParaRPr lang="en-US" altLang="zh-CN"/>
          </a:p>
        </p:txBody>
      </p:sp>
      <p:sp>
        <p:nvSpPr>
          <p:cNvPr id="10" name="Rectangle 10"/>
          <p:cNvSpPr>
            <a:spLocks noGrp="1" noChangeArrowheads="1"/>
          </p:cNvSpPr>
          <p:nvPr>
            <p:ph type="ftr" sz="quarter" idx="11"/>
          </p:nvPr>
        </p:nvSpPr>
        <p:spPr/>
        <p:txBody>
          <a:bodyPr/>
          <a:lstStyle>
            <a:lvl1pPr>
              <a:defRPr/>
            </a:lvl1pPr>
          </a:lstStyle>
          <a:p>
            <a:pPr>
              <a:defRPr/>
            </a:pPr>
            <a:endParaRPr lang="en-US" altLang="zh-CN"/>
          </a:p>
        </p:txBody>
      </p:sp>
      <p:sp>
        <p:nvSpPr>
          <p:cNvPr id="11" name="Rectangle 11"/>
          <p:cNvSpPr>
            <a:spLocks noGrp="1" noChangeArrowheads="1"/>
          </p:cNvSpPr>
          <p:nvPr>
            <p:ph type="sldNum" sz="quarter" idx="12"/>
          </p:nvPr>
        </p:nvSpPr>
        <p:spPr/>
        <p:txBody>
          <a:bodyPr/>
          <a:lstStyle>
            <a:lvl1pPr>
              <a:defRPr/>
            </a:lvl1pPr>
          </a:lstStyle>
          <a:p>
            <a:pPr>
              <a:defRPr/>
            </a:pPr>
            <a:fld id="{8A56D122-A5AF-4548-BF48-B789201F2CC9}" type="slidenum">
              <a:rPr lang="en-US" altLang="zh-CN"/>
              <a:pPr>
                <a:defRPr/>
              </a:pPr>
              <a:t>‹#›</a:t>
            </a:fld>
            <a:endParaRPr lang="en-US" altLang="zh-CN"/>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sldNum" sz="quarter" idx="11"/>
          </p:nvPr>
        </p:nvSpPr>
        <p:spPr>
          <a:ln/>
        </p:spPr>
        <p:txBody>
          <a:bodyPr/>
          <a:lstStyle>
            <a:lvl1pPr>
              <a:defRPr/>
            </a:lvl1pPr>
          </a:lstStyle>
          <a:p>
            <a:pPr>
              <a:defRPr/>
            </a:pPr>
            <a:fld id="{1A794676-9DEF-4314-8783-16F8ED0E1EEC}" type="slidenum">
              <a:rPr lang="en-US" altLang="zh-CN"/>
              <a:pPr>
                <a:defRPr/>
              </a:pPr>
              <a:t>‹#›</a:t>
            </a:fld>
            <a:endParaRPr lang="en-US" altLang="zh-CN"/>
          </a:p>
        </p:txBody>
      </p:sp>
      <p:sp>
        <p:nvSpPr>
          <p:cNvPr id="6"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28600"/>
            <a:ext cx="19431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228600"/>
            <a:ext cx="56769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sldNum" sz="quarter" idx="11"/>
          </p:nvPr>
        </p:nvSpPr>
        <p:spPr>
          <a:ln/>
        </p:spPr>
        <p:txBody>
          <a:bodyPr/>
          <a:lstStyle>
            <a:lvl1pPr>
              <a:defRPr/>
            </a:lvl1pPr>
          </a:lstStyle>
          <a:p>
            <a:pPr>
              <a:defRPr/>
            </a:pPr>
            <a:fld id="{BA30926C-C458-40A4-ADA1-AA390A2EE9D1}" type="slidenum">
              <a:rPr lang="en-US" altLang="zh-CN"/>
              <a:pPr>
                <a:defRPr/>
              </a:pPr>
              <a:t>‹#›</a:t>
            </a:fld>
            <a:endParaRPr lang="en-US" altLang="zh-CN"/>
          </a:p>
        </p:txBody>
      </p:sp>
      <p:sp>
        <p:nvSpPr>
          <p:cNvPr id="6"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sldNum" sz="quarter" idx="11"/>
          </p:nvPr>
        </p:nvSpPr>
        <p:spPr>
          <a:ln/>
        </p:spPr>
        <p:txBody>
          <a:bodyPr/>
          <a:lstStyle>
            <a:lvl1pPr>
              <a:defRPr/>
            </a:lvl1pPr>
          </a:lstStyle>
          <a:p>
            <a:pPr>
              <a:defRPr/>
            </a:pPr>
            <a:fld id="{D0E06685-9932-414D-BB18-D3EC92093E3C}" type="slidenum">
              <a:rPr lang="en-US" altLang="zh-CN"/>
              <a:pPr>
                <a:defRPr/>
              </a:pPr>
              <a:t>‹#›</a:t>
            </a:fld>
            <a:endParaRPr lang="en-US" altLang="zh-CN"/>
          </a:p>
        </p:txBody>
      </p:sp>
      <p:sp>
        <p:nvSpPr>
          <p:cNvPr id="6"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sldNum" sz="quarter" idx="11"/>
          </p:nvPr>
        </p:nvSpPr>
        <p:spPr>
          <a:ln/>
        </p:spPr>
        <p:txBody>
          <a:bodyPr/>
          <a:lstStyle>
            <a:lvl1pPr>
              <a:defRPr/>
            </a:lvl1pPr>
          </a:lstStyle>
          <a:p>
            <a:pPr>
              <a:defRPr/>
            </a:pPr>
            <a:fld id="{312D0E00-97CE-4193-B690-E900567AEA5E}" type="slidenum">
              <a:rPr lang="en-US" altLang="zh-CN"/>
              <a:pPr>
                <a:defRPr/>
              </a:pPr>
              <a:t>‹#›</a:t>
            </a:fld>
            <a:endParaRPr lang="en-US" altLang="zh-CN"/>
          </a:p>
        </p:txBody>
      </p:sp>
      <p:sp>
        <p:nvSpPr>
          <p:cNvPr id="6"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1"/>
          </p:nvPr>
        </p:nvSpPr>
        <p:spPr>
          <a:ln/>
        </p:spPr>
        <p:txBody>
          <a:bodyPr/>
          <a:lstStyle>
            <a:lvl1pPr>
              <a:defRPr/>
            </a:lvl1pPr>
          </a:lstStyle>
          <a:p>
            <a:pPr>
              <a:defRPr/>
            </a:pPr>
            <a:fld id="{11F1AC16-BC72-4ECA-B1C2-B7C923A7DC87}" type="slidenum">
              <a:rPr lang="en-US" altLang="zh-CN"/>
              <a:pPr>
                <a:defRPr/>
              </a:pPr>
              <a:t>‹#›</a:t>
            </a:fld>
            <a:endParaRPr lang="en-US" altLang="zh-CN"/>
          </a:p>
        </p:txBody>
      </p:sp>
      <p:sp>
        <p:nvSpPr>
          <p:cNvPr id="7"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
          <p:cNvSpPr>
            <a:spLocks noGrp="1" noChangeArrowheads="1"/>
          </p:cNvSpPr>
          <p:nvPr>
            <p:ph type="sldNum" sz="quarter" idx="11"/>
          </p:nvPr>
        </p:nvSpPr>
        <p:spPr>
          <a:ln/>
        </p:spPr>
        <p:txBody>
          <a:bodyPr/>
          <a:lstStyle>
            <a:lvl1pPr>
              <a:defRPr/>
            </a:lvl1pPr>
          </a:lstStyle>
          <a:p>
            <a:pPr>
              <a:defRPr/>
            </a:pPr>
            <a:fld id="{6D964707-169C-4EC5-BA60-4FB531F8C503}" type="slidenum">
              <a:rPr lang="en-US" altLang="zh-CN"/>
              <a:pPr>
                <a:defRPr/>
              </a:pPr>
              <a:t>‹#›</a:t>
            </a:fld>
            <a:endParaRPr lang="en-US" altLang="zh-CN"/>
          </a:p>
        </p:txBody>
      </p:sp>
      <p:sp>
        <p:nvSpPr>
          <p:cNvPr id="9"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
          <p:cNvSpPr>
            <a:spLocks noGrp="1" noChangeArrowheads="1"/>
          </p:cNvSpPr>
          <p:nvPr>
            <p:ph type="sldNum" sz="quarter" idx="11"/>
          </p:nvPr>
        </p:nvSpPr>
        <p:spPr>
          <a:ln/>
        </p:spPr>
        <p:txBody>
          <a:bodyPr/>
          <a:lstStyle>
            <a:lvl1pPr>
              <a:defRPr/>
            </a:lvl1pPr>
          </a:lstStyle>
          <a:p>
            <a:pPr>
              <a:defRPr/>
            </a:pPr>
            <a:fld id="{351018C8-C921-416C-8ADA-B8F072AE9135}" type="slidenum">
              <a:rPr lang="en-US" altLang="zh-CN"/>
              <a:pPr>
                <a:defRPr/>
              </a:pPr>
              <a:t>‹#›</a:t>
            </a:fld>
            <a:endParaRPr lang="en-US" altLang="zh-CN"/>
          </a:p>
        </p:txBody>
      </p:sp>
      <p:sp>
        <p:nvSpPr>
          <p:cNvPr id="5"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
          <p:cNvSpPr>
            <a:spLocks noGrp="1" noChangeArrowheads="1"/>
          </p:cNvSpPr>
          <p:nvPr>
            <p:ph type="sldNum" sz="quarter" idx="11"/>
          </p:nvPr>
        </p:nvSpPr>
        <p:spPr>
          <a:ln/>
        </p:spPr>
        <p:txBody>
          <a:bodyPr/>
          <a:lstStyle>
            <a:lvl1pPr>
              <a:defRPr/>
            </a:lvl1pPr>
          </a:lstStyle>
          <a:p>
            <a:pPr>
              <a:defRPr/>
            </a:pPr>
            <a:fld id="{2C3334D4-B013-4A24-BD72-E66FF5D2E271}" type="slidenum">
              <a:rPr lang="en-US" altLang="zh-CN"/>
              <a:pPr>
                <a:defRPr/>
              </a:pPr>
              <a:t>‹#›</a:t>
            </a:fld>
            <a:endParaRPr lang="en-US" altLang="zh-CN"/>
          </a:p>
        </p:txBody>
      </p:sp>
      <p:sp>
        <p:nvSpPr>
          <p:cNvPr id="4"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1"/>
          </p:nvPr>
        </p:nvSpPr>
        <p:spPr>
          <a:ln/>
        </p:spPr>
        <p:txBody>
          <a:bodyPr/>
          <a:lstStyle>
            <a:lvl1pPr>
              <a:defRPr/>
            </a:lvl1pPr>
          </a:lstStyle>
          <a:p>
            <a:pPr>
              <a:defRPr/>
            </a:pPr>
            <a:fld id="{7C00AFA9-D4B3-4755-AC4E-F0CE39C69F62}" type="slidenum">
              <a:rPr lang="en-US" altLang="zh-CN"/>
              <a:pPr>
                <a:defRPr/>
              </a:pPr>
              <a:t>‹#›</a:t>
            </a:fld>
            <a:endParaRPr lang="en-US" altLang="zh-CN"/>
          </a:p>
        </p:txBody>
      </p:sp>
      <p:sp>
        <p:nvSpPr>
          <p:cNvPr id="7"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1"/>
          </p:nvPr>
        </p:nvSpPr>
        <p:spPr>
          <a:ln/>
        </p:spPr>
        <p:txBody>
          <a:bodyPr/>
          <a:lstStyle>
            <a:lvl1pPr>
              <a:defRPr/>
            </a:lvl1pPr>
          </a:lstStyle>
          <a:p>
            <a:pPr>
              <a:defRPr/>
            </a:pPr>
            <a:fld id="{9195BEA6-FBF8-4825-8058-A30B190027A2}" type="slidenum">
              <a:rPr lang="en-US" altLang="zh-CN"/>
              <a:pPr>
                <a:defRPr/>
              </a:pPr>
              <a:t>‹#›</a:t>
            </a:fld>
            <a:endParaRPr lang="en-US" altLang="zh-CN"/>
          </a:p>
        </p:txBody>
      </p:sp>
      <p:sp>
        <p:nvSpPr>
          <p:cNvPr id="7" name="Rectangle 11"/>
          <p:cNvSpPr>
            <a:spLocks noGrp="1" noChangeArrowheads="1"/>
          </p:cNvSpPr>
          <p:nvPr>
            <p:ph type="ftr" sz="quarter" idx="12"/>
          </p:nvPr>
        </p:nvSpPr>
        <p:spPr>
          <a:ln/>
        </p:spPr>
        <p:txBody>
          <a:bodyPr/>
          <a:lstStyle>
            <a:lvl1pPr>
              <a:defRPr/>
            </a:lvl1pPr>
          </a:lstStyle>
          <a:p>
            <a:pPr>
              <a:defRPr/>
            </a:pPr>
            <a:endParaRPr lang="en-US" altLang="zh-CN"/>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Horz">
          <a:fgClr>
            <a:schemeClr val="accent1"/>
          </a:fgClr>
          <a:bgClr>
            <a:schemeClr val="bg1"/>
          </a:bgClr>
        </a:patt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8478838" cy="6173788"/>
            <a:chOff x="0" y="0"/>
            <a:chExt cx="5341" cy="3889"/>
          </a:xfrm>
        </p:grpSpPr>
        <p:sp>
          <p:nvSpPr>
            <p:cNvPr id="171011" name="Freeform 3"/>
            <p:cNvSpPr>
              <a:spLocks/>
            </p:cNvSpPr>
            <p:nvPr/>
          </p:nvSpPr>
          <p:spPr bwMode="ltGray">
            <a:xfrm>
              <a:off x="0" y="0"/>
              <a:ext cx="3863" cy="3889"/>
            </a:xfrm>
            <a:custGeom>
              <a:avLst/>
              <a:gdLst/>
              <a:ahLst/>
              <a:cxnLst>
                <a:cxn ang="0">
                  <a:pos x="3862" y="3418"/>
                </a:cxn>
                <a:cxn ang="0">
                  <a:pos x="457" y="0"/>
                </a:cxn>
                <a:cxn ang="0">
                  <a:pos x="0" y="0"/>
                </a:cxn>
                <a:cxn ang="0">
                  <a:pos x="0" y="481"/>
                </a:cxn>
                <a:cxn ang="0">
                  <a:pos x="3394" y="3888"/>
                </a:cxn>
                <a:cxn ang="0">
                  <a:pos x="3862" y="3418"/>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w="9525" cap="rnd">
              <a:noFill/>
              <a:round/>
              <a:headEnd/>
              <a:tailEnd/>
            </a:ln>
            <a:effectLst/>
          </p:spPr>
          <p:txBody>
            <a:bodyPr/>
            <a:lstStyle/>
            <a:p>
              <a:pPr>
                <a:defRPr/>
              </a:pPr>
              <a:endParaRPr lang="zh-CN" altLang="en-US"/>
            </a:p>
          </p:txBody>
        </p:sp>
        <p:sp>
          <p:nvSpPr>
            <p:cNvPr id="171012" name="Freeform 4"/>
            <p:cNvSpPr>
              <a:spLocks/>
            </p:cNvSpPr>
            <p:nvPr/>
          </p:nvSpPr>
          <p:spPr bwMode="ltGray">
            <a:xfrm>
              <a:off x="860" y="0"/>
              <a:ext cx="3394" cy="3223"/>
            </a:xfrm>
            <a:custGeom>
              <a:avLst/>
              <a:gdLst/>
              <a:ahLst/>
              <a:cxnLst>
                <a:cxn ang="0">
                  <a:pos x="370" y="0"/>
                </a:cxn>
                <a:cxn ang="0">
                  <a:pos x="3393" y="3036"/>
                </a:cxn>
                <a:cxn ang="0">
                  <a:pos x="3208" y="3222"/>
                </a:cxn>
                <a:cxn ang="0">
                  <a:pos x="0" y="0"/>
                </a:cxn>
                <a:cxn ang="0">
                  <a:pos x="370" y="0"/>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w="9525" cap="rnd">
              <a:noFill/>
              <a:round/>
              <a:headEnd/>
              <a:tailEnd/>
            </a:ln>
            <a:effectLst/>
          </p:spPr>
          <p:txBody>
            <a:bodyPr/>
            <a:lstStyle/>
            <a:p>
              <a:pPr>
                <a:defRPr/>
              </a:pPr>
              <a:endParaRPr lang="zh-CN" altLang="en-US"/>
            </a:p>
          </p:txBody>
        </p:sp>
        <p:sp>
          <p:nvSpPr>
            <p:cNvPr id="171013" name="Freeform 5"/>
            <p:cNvSpPr>
              <a:spLocks/>
            </p:cNvSpPr>
            <p:nvPr/>
          </p:nvSpPr>
          <p:spPr bwMode="ltGray">
            <a:xfrm>
              <a:off x="2187" y="0"/>
              <a:ext cx="2859" cy="2556"/>
            </a:xfrm>
            <a:custGeom>
              <a:avLst/>
              <a:gdLst/>
              <a:ahLst/>
              <a:cxnLst>
                <a:cxn ang="0">
                  <a:pos x="630" y="0"/>
                </a:cxn>
                <a:cxn ang="0">
                  <a:pos x="2858" y="2238"/>
                </a:cxn>
                <a:cxn ang="0">
                  <a:pos x="2543" y="2555"/>
                </a:cxn>
                <a:cxn ang="0">
                  <a:pos x="0" y="0"/>
                </a:cxn>
                <a:cxn ang="0">
                  <a:pos x="630" y="0"/>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w="9525" cap="rnd">
              <a:noFill/>
              <a:round/>
              <a:headEnd/>
              <a:tailEnd/>
            </a:ln>
            <a:effectLst/>
          </p:spPr>
          <p:txBody>
            <a:bodyPr/>
            <a:lstStyle/>
            <a:p>
              <a:pPr>
                <a:defRPr/>
              </a:pPr>
              <a:endParaRPr lang="zh-CN" altLang="en-US"/>
            </a:p>
          </p:txBody>
        </p:sp>
        <p:sp>
          <p:nvSpPr>
            <p:cNvPr id="171014" name="Freeform 6"/>
            <p:cNvSpPr>
              <a:spLocks/>
            </p:cNvSpPr>
            <p:nvPr/>
          </p:nvSpPr>
          <p:spPr bwMode="ltGray">
            <a:xfrm>
              <a:off x="3055" y="0"/>
              <a:ext cx="2286" cy="2121"/>
            </a:xfrm>
            <a:custGeom>
              <a:avLst/>
              <a:gdLst/>
              <a:ahLst/>
              <a:cxnLst>
                <a:cxn ang="0">
                  <a:pos x="0" y="0"/>
                </a:cxn>
                <a:cxn ang="0">
                  <a:pos x="2111" y="2120"/>
                </a:cxn>
                <a:cxn ang="0">
                  <a:pos x="2285" y="1945"/>
                </a:cxn>
                <a:cxn ang="0">
                  <a:pos x="348" y="0"/>
                </a:cxn>
                <a:cxn ang="0">
                  <a:pos x="0" y="0"/>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w="9525" cap="rnd">
              <a:noFill/>
              <a:round/>
              <a:headEnd/>
              <a:tailEnd/>
            </a:ln>
            <a:effectLst/>
          </p:spPr>
          <p:txBody>
            <a:bodyPr/>
            <a:lstStyle/>
            <a:p>
              <a:pPr>
                <a:defRPr/>
              </a:pPr>
              <a:endParaRPr lang="zh-CN" altLang="en-US"/>
            </a:p>
          </p:txBody>
        </p:sp>
      </p:grpSp>
      <p:sp>
        <p:nvSpPr>
          <p:cNvPr id="171015" name="Rectangle 7"/>
          <p:cNvSpPr>
            <a:spLocks noGrp="1" noChangeArrowheads="1"/>
          </p:cNvSpPr>
          <p:nvPr>
            <p:ph type="title"/>
          </p:nvPr>
        </p:nvSpPr>
        <p:spPr bwMode="auto">
          <a:xfrm>
            <a:off x="685800" y="228600"/>
            <a:ext cx="7772400" cy="1219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71016" name="Rectangle 8"/>
          <p:cNvSpPr>
            <a:spLocks noGrp="1" noChangeArrowheads="1"/>
          </p:cNvSpPr>
          <p:nvPr>
            <p:ph type="body" idx="1"/>
          </p:nvPr>
        </p:nvSpPr>
        <p:spPr bwMode="auto">
          <a:xfrm>
            <a:off x="685800" y="18288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1017" name="Rectangle 9"/>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1400">
                <a:latin typeface="+mn-lt"/>
                <a:ea typeface="+mn-ea"/>
              </a:defRPr>
            </a:lvl1pPr>
          </a:lstStyle>
          <a:p>
            <a:pPr>
              <a:defRPr/>
            </a:pPr>
            <a:endParaRPr lang="en-US" altLang="zh-CN"/>
          </a:p>
        </p:txBody>
      </p:sp>
      <p:sp>
        <p:nvSpPr>
          <p:cNvPr id="171018" name="Rectangle 10"/>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400">
                <a:latin typeface="+mn-lt"/>
                <a:ea typeface="+mn-ea"/>
              </a:defRPr>
            </a:lvl1pPr>
          </a:lstStyle>
          <a:p>
            <a:pPr>
              <a:defRPr/>
            </a:pPr>
            <a:fld id="{C6A51796-70E1-43F7-AAF5-88FDF67F34CF}" type="slidenum">
              <a:rPr lang="en-US" altLang="zh-CN"/>
              <a:pPr>
                <a:defRPr/>
              </a:pPr>
              <a:t>‹#›</a:t>
            </a:fld>
            <a:endParaRPr lang="en-US" altLang="zh-CN"/>
          </a:p>
        </p:txBody>
      </p:sp>
      <p:sp>
        <p:nvSpPr>
          <p:cNvPr id="171019" name="Rectangle 11"/>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1400">
                <a:latin typeface="+mn-lt"/>
                <a:ea typeface="+mn-ea"/>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835"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ransition spd="slow">
    <p:randomBar dir="ver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C0C0C0"/>
            </a:outerShdw>
          </a:effectLst>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effectLst>
            <a:outerShdw blurRad="38100" dist="38100" dir="2700000" algn="tl">
              <a:srgbClr val="C0C0C0"/>
            </a:outerShdw>
          </a:effectLst>
          <a:latin typeface="+mn-lt"/>
          <a:ea typeface="+mn-ea"/>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C0C0C0"/>
            </a:outerShdw>
          </a:effectLst>
          <a:latin typeface="+mn-lt"/>
          <a:ea typeface="+mn-ea"/>
        </a:defRPr>
      </a:lvl4pPr>
      <a:lvl5pPr marL="2057400" indent="-228600" algn="l" rtl="0" eaLnBrk="0" fontAlgn="base" hangingPunct="0">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685800" y="188913"/>
            <a:ext cx="7772400" cy="752475"/>
          </a:xfrm>
        </p:spPr>
        <p:txBody>
          <a:bodyPr/>
          <a:lstStyle/>
          <a:p>
            <a:pPr eaLnBrk="1" hangingPunct="1">
              <a:defRPr/>
            </a:pPr>
            <a:r>
              <a:rPr lang="zh-CN" altLang="en-US" sz="4000" dirty="0" smtClean="0">
                <a:latin typeface="隶书" panose="02010509060101010101" pitchFamily="49" charset="-122"/>
                <a:ea typeface="隶书" panose="02010509060101010101" pitchFamily="49" charset="-122"/>
              </a:rPr>
              <a:t>微型计算机接口技术</a:t>
            </a:r>
          </a:p>
        </p:txBody>
      </p:sp>
      <p:sp>
        <p:nvSpPr>
          <p:cNvPr id="5123" name="Rectangle 7"/>
          <p:cNvSpPr>
            <a:spLocks noChangeArrowheads="1"/>
          </p:cNvSpPr>
          <p:nvPr/>
        </p:nvSpPr>
        <p:spPr bwMode="auto">
          <a:xfrm>
            <a:off x="539750" y="908050"/>
            <a:ext cx="8208963" cy="1873250"/>
          </a:xfrm>
          <a:prstGeom prst="rect">
            <a:avLst/>
          </a:prstGeom>
          <a:noFill/>
          <a:ln w="9525">
            <a:noFill/>
            <a:miter lim="800000"/>
            <a:headEnd/>
            <a:tailEnd/>
          </a:ln>
        </p:spPr>
        <p:txBody>
          <a:bodyPr lIns="92075" tIns="46038" rIns="92075" bIns="46038" anchor="ctr"/>
          <a:lstStyle/>
          <a:p>
            <a:r>
              <a:rPr lang="en-US" altLang="zh-CN" dirty="0">
                <a:solidFill>
                  <a:schemeClr val="tx2"/>
                </a:solidFill>
              </a:rPr>
              <a:t>    </a:t>
            </a:r>
            <a:r>
              <a:rPr lang="zh-CN" altLang="en-US" dirty="0">
                <a:solidFill>
                  <a:srgbClr val="0000FF"/>
                </a:solidFill>
              </a:rPr>
              <a:t>接口</a:t>
            </a:r>
            <a:r>
              <a:rPr lang="zh-CN" altLang="en-US" dirty="0">
                <a:solidFill>
                  <a:schemeClr val="tx2"/>
                </a:solidFill>
              </a:rPr>
              <a:t>指</a:t>
            </a:r>
            <a:r>
              <a:rPr lang="en-US" altLang="zh-CN" dirty="0">
                <a:solidFill>
                  <a:schemeClr val="tx2"/>
                </a:solidFill>
              </a:rPr>
              <a:t>CPU</a:t>
            </a:r>
            <a:r>
              <a:rPr lang="zh-CN" altLang="en-US" dirty="0">
                <a:solidFill>
                  <a:schemeClr val="tx2"/>
                </a:solidFill>
              </a:rPr>
              <a:t>和外设之间通过系统总线进行连接的</a:t>
            </a:r>
            <a:r>
              <a:rPr lang="zh-CN" altLang="en-US" dirty="0">
                <a:solidFill>
                  <a:srgbClr val="0000FF"/>
                </a:solidFill>
              </a:rPr>
              <a:t>电路部分</a:t>
            </a:r>
            <a:r>
              <a:rPr lang="zh-CN" altLang="en-US" dirty="0">
                <a:solidFill>
                  <a:schemeClr val="tx2"/>
                </a:solidFill>
              </a:rPr>
              <a:t>，是</a:t>
            </a:r>
            <a:r>
              <a:rPr lang="en-US" altLang="zh-CN" dirty="0">
                <a:solidFill>
                  <a:schemeClr val="tx2"/>
                </a:solidFill>
              </a:rPr>
              <a:t>CPU</a:t>
            </a:r>
            <a:r>
              <a:rPr lang="zh-CN" altLang="en-US" dirty="0">
                <a:solidFill>
                  <a:schemeClr val="tx2"/>
                </a:solidFill>
              </a:rPr>
              <a:t>与外界进行信息交换的</a:t>
            </a:r>
            <a:r>
              <a:rPr lang="zh-CN" altLang="en-US" dirty="0" smtClean="0">
                <a:solidFill>
                  <a:schemeClr val="tx2"/>
                </a:solidFill>
              </a:rPr>
              <a:t>中转站。</a:t>
            </a:r>
            <a:r>
              <a:rPr lang="zh-CN" altLang="en-US" dirty="0">
                <a:solidFill>
                  <a:schemeClr val="tx2"/>
                </a:solidFill>
              </a:rPr>
              <a:t/>
            </a:r>
            <a:br>
              <a:rPr lang="zh-CN" altLang="en-US" dirty="0">
                <a:solidFill>
                  <a:schemeClr val="tx2"/>
                </a:solidFill>
              </a:rPr>
            </a:br>
            <a:r>
              <a:rPr lang="zh-CN" altLang="en-US" dirty="0">
                <a:solidFill>
                  <a:schemeClr val="tx2"/>
                </a:solidFill>
              </a:rPr>
              <a:t>    接口技术是研究</a:t>
            </a:r>
            <a:r>
              <a:rPr lang="en-US" altLang="zh-CN" dirty="0">
                <a:solidFill>
                  <a:schemeClr val="tx2"/>
                </a:solidFill>
              </a:rPr>
              <a:t>CPU</a:t>
            </a:r>
            <a:r>
              <a:rPr lang="zh-CN" altLang="en-US" dirty="0">
                <a:solidFill>
                  <a:schemeClr val="tx2"/>
                </a:solidFill>
              </a:rPr>
              <a:t>如何与外部世界进行最佳耦合与匹配，实现双方高效、可靠地交换信息的一门技术，是软件、硬件结合的体现，是微机应用的关键。</a:t>
            </a:r>
            <a:endParaRPr lang="zh-CN" altLang="en-US" sz="4400" dirty="0">
              <a:solidFill>
                <a:schemeClr val="tx2"/>
              </a:solidFill>
              <a:latin typeface="Times New Roman" pitchFamily="18" charset="0"/>
              <a:ea typeface="宋体" charset="-122"/>
            </a:endParaRPr>
          </a:p>
        </p:txBody>
      </p:sp>
      <p:pic>
        <p:nvPicPr>
          <p:cNvPr id="5124" name="Picture 12"/>
          <p:cNvPicPr>
            <a:picLocks noChangeAspect="1" noChangeArrowheads="1"/>
          </p:cNvPicPr>
          <p:nvPr/>
        </p:nvPicPr>
        <p:blipFill>
          <a:blip r:embed="rId2">
            <a:clrChange>
              <a:clrFrom>
                <a:srgbClr val="FFFFCC"/>
              </a:clrFrom>
              <a:clrTo>
                <a:srgbClr val="FFFFCC">
                  <a:alpha val="0"/>
                </a:srgbClr>
              </a:clrTo>
            </a:clrChange>
          </a:blip>
          <a:srcRect/>
          <a:stretch>
            <a:fillRect/>
          </a:stretch>
        </p:blipFill>
        <p:spPr bwMode="auto">
          <a:xfrm>
            <a:off x="1692275" y="2708275"/>
            <a:ext cx="5976938" cy="3968750"/>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ChangeArrowheads="1"/>
          </p:cNvSpPr>
          <p:nvPr/>
        </p:nvSpPr>
        <p:spPr bwMode="auto">
          <a:xfrm>
            <a:off x="539750" y="287338"/>
            <a:ext cx="7772400" cy="620712"/>
          </a:xfrm>
          <a:prstGeom prst="rect">
            <a:avLst/>
          </a:prstGeom>
          <a:noFill/>
          <a:ln w="9525">
            <a:noFill/>
            <a:miter lim="800000"/>
            <a:headEnd/>
            <a:tailEnd/>
          </a:ln>
          <a:effectLst/>
        </p:spPr>
        <p:txBody>
          <a:bodyPr lIns="92075" tIns="46038" rIns="92075" bIns="46038" anchor="ctr"/>
          <a:lstStyle/>
          <a:p>
            <a:pPr marL="571500" indent="-571500">
              <a:buFont typeface="Wingdings" panose="05000000000000000000" pitchFamily="2" charset="2"/>
              <a:buChar char="Ø"/>
              <a:defRPr/>
            </a:pPr>
            <a:r>
              <a:rPr lang="zh-CN" altLang="en-US" sz="3600" dirty="0" smtClean="0">
                <a:solidFill>
                  <a:schemeClr val="tx2"/>
                </a:solidFill>
                <a:effectLst>
                  <a:outerShdw blurRad="38100" dist="38100" dir="2700000" algn="tl">
                    <a:srgbClr val="C0C0C0"/>
                  </a:outerShdw>
                </a:effectLst>
              </a:rPr>
              <a:t>微处理器</a:t>
            </a:r>
            <a:r>
              <a:rPr lang="zh-CN" altLang="en-US" sz="3600" dirty="0">
                <a:solidFill>
                  <a:schemeClr val="tx2"/>
                </a:solidFill>
                <a:effectLst>
                  <a:outerShdw blurRad="38100" dist="38100" dir="2700000" algn="tl">
                    <a:srgbClr val="C0C0C0"/>
                  </a:outerShdw>
                </a:effectLst>
              </a:rPr>
              <a:t>与外设数据传输控制方式</a:t>
            </a:r>
            <a:endParaRPr lang="zh-CN" altLang="en-US" sz="3200" dirty="0">
              <a:solidFill>
                <a:schemeClr val="tx2"/>
              </a:solidFill>
              <a:effectLst>
                <a:outerShdw blurRad="38100" dist="38100" dir="2700000" algn="tl">
                  <a:srgbClr val="C0C0C0"/>
                </a:outerShdw>
              </a:effectLst>
            </a:endParaRPr>
          </a:p>
        </p:txBody>
      </p:sp>
      <p:sp>
        <p:nvSpPr>
          <p:cNvPr id="12291" name="Rectangle 3"/>
          <p:cNvSpPr>
            <a:spLocks noChangeArrowheads="1"/>
          </p:cNvSpPr>
          <p:nvPr/>
        </p:nvSpPr>
        <p:spPr bwMode="auto">
          <a:xfrm>
            <a:off x="971550" y="1268413"/>
            <a:ext cx="6769100" cy="3416300"/>
          </a:xfrm>
          <a:prstGeom prst="rect">
            <a:avLst/>
          </a:prstGeom>
          <a:noFill/>
          <a:ln w="9525">
            <a:noFill/>
            <a:miter lim="800000"/>
            <a:headEnd/>
            <a:tailEnd/>
          </a:ln>
        </p:spPr>
        <p:txBody>
          <a:bodyPr>
            <a:spAutoFit/>
          </a:bodyPr>
          <a:lstStyle/>
          <a:p>
            <a:r>
              <a:rPr lang="zh-CN" altLang="en-US" b="1" dirty="0"/>
              <a:t>数据传输控制方式分为四种方式：</a:t>
            </a:r>
          </a:p>
          <a:p>
            <a:endParaRPr lang="zh-CN" altLang="en-US" dirty="0"/>
          </a:p>
          <a:p>
            <a:r>
              <a:rPr lang="en-US" altLang="zh-CN" dirty="0"/>
              <a:t>1 </a:t>
            </a:r>
            <a:r>
              <a:rPr lang="zh-CN" altLang="en-US" dirty="0"/>
              <a:t>直接程序传输</a:t>
            </a:r>
            <a:r>
              <a:rPr lang="en-US" altLang="zh-CN" dirty="0"/>
              <a:t>(</a:t>
            </a:r>
            <a:r>
              <a:rPr lang="zh-CN" altLang="en-US" dirty="0"/>
              <a:t>又称无条件传输</a:t>
            </a:r>
            <a:r>
              <a:rPr lang="en-US" altLang="zh-CN" dirty="0"/>
              <a:t>)</a:t>
            </a:r>
            <a:r>
              <a:rPr lang="en-US" altLang="zh-CN" dirty="0">
                <a:latin typeface="Arial" charset="0"/>
              </a:rPr>
              <a:t>——</a:t>
            </a:r>
            <a:r>
              <a:rPr lang="zh-CN" altLang="en-US" dirty="0"/>
              <a:t>同步传输</a:t>
            </a:r>
          </a:p>
          <a:p>
            <a:endParaRPr lang="en-US" altLang="zh-CN" dirty="0"/>
          </a:p>
          <a:p>
            <a:r>
              <a:rPr lang="en-US" altLang="zh-CN" dirty="0"/>
              <a:t>2 </a:t>
            </a:r>
            <a:r>
              <a:rPr lang="zh-CN" altLang="en-US" dirty="0"/>
              <a:t>查询程序传输</a:t>
            </a:r>
            <a:r>
              <a:rPr lang="en-US" altLang="zh-CN" dirty="0"/>
              <a:t>(</a:t>
            </a:r>
            <a:r>
              <a:rPr lang="zh-CN" altLang="en-US" dirty="0"/>
              <a:t>又称有条件传输</a:t>
            </a:r>
            <a:r>
              <a:rPr lang="en-US" altLang="zh-CN" dirty="0"/>
              <a:t>)</a:t>
            </a:r>
            <a:r>
              <a:rPr lang="en-US" altLang="zh-CN" dirty="0">
                <a:latin typeface="Arial" charset="0"/>
              </a:rPr>
              <a:t>——</a:t>
            </a:r>
            <a:r>
              <a:rPr lang="zh-CN" altLang="en-US" dirty="0"/>
              <a:t>异步传输</a:t>
            </a:r>
          </a:p>
          <a:p>
            <a:endParaRPr lang="en-US" altLang="zh-CN" dirty="0"/>
          </a:p>
          <a:p>
            <a:r>
              <a:rPr lang="en-US" altLang="zh-CN" dirty="0"/>
              <a:t>3 </a:t>
            </a:r>
            <a:r>
              <a:rPr lang="zh-CN" altLang="en-US" dirty="0"/>
              <a:t>中断传输</a:t>
            </a:r>
          </a:p>
          <a:p>
            <a:endParaRPr lang="en-US" altLang="zh-CN" dirty="0"/>
          </a:p>
          <a:p>
            <a:r>
              <a:rPr lang="en-US" altLang="zh-CN" dirty="0"/>
              <a:t>4 DMA</a:t>
            </a:r>
            <a:r>
              <a:rPr lang="zh-CN" altLang="en-US" dirty="0"/>
              <a:t>传输</a:t>
            </a:r>
          </a:p>
        </p:txBody>
      </p:sp>
    </p:spTree>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ChangeArrowheads="1"/>
          </p:cNvSpPr>
          <p:nvPr/>
        </p:nvSpPr>
        <p:spPr bwMode="auto">
          <a:xfrm>
            <a:off x="539750" y="188913"/>
            <a:ext cx="7772400" cy="504825"/>
          </a:xfrm>
          <a:prstGeom prst="rect">
            <a:avLst/>
          </a:prstGeom>
          <a:noFill/>
          <a:ln w="9525">
            <a:noFill/>
            <a:miter lim="800000"/>
            <a:headEnd/>
            <a:tailEnd/>
          </a:ln>
          <a:effectLst/>
        </p:spPr>
        <p:txBody>
          <a:bodyPr lIns="92075" tIns="46038" rIns="92075" bIns="46038" anchor="ctr"/>
          <a:lstStyle/>
          <a:p>
            <a:pPr marL="457200" indent="-457200">
              <a:buFont typeface="Wingdings" panose="05000000000000000000" pitchFamily="2" charset="2"/>
              <a:buChar char="F"/>
              <a:defRPr/>
            </a:pPr>
            <a:r>
              <a:rPr lang="zh-CN" altLang="en-US" sz="3200" dirty="0" smtClean="0">
                <a:solidFill>
                  <a:schemeClr val="tx2"/>
                </a:solidFill>
                <a:effectLst>
                  <a:outerShdw blurRad="38100" dist="38100" dir="2700000" algn="tl">
                    <a:srgbClr val="C0C0C0"/>
                  </a:outerShdw>
                </a:effectLst>
              </a:rPr>
              <a:t>直接</a:t>
            </a:r>
            <a:r>
              <a:rPr lang="zh-CN" altLang="en-US" sz="3200" dirty="0">
                <a:solidFill>
                  <a:schemeClr val="tx2"/>
                </a:solidFill>
                <a:effectLst>
                  <a:outerShdw blurRad="38100" dist="38100" dir="2700000" algn="tl">
                    <a:srgbClr val="C0C0C0"/>
                  </a:outerShdw>
                </a:effectLst>
              </a:rPr>
              <a:t>程序传输</a:t>
            </a:r>
            <a:endParaRPr lang="zh-CN" altLang="en-US" dirty="0">
              <a:solidFill>
                <a:schemeClr val="tx2"/>
              </a:solidFill>
              <a:sym typeface="Wingdings" pitchFamily="2" charset="2"/>
            </a:endParaRPr>
          </a:p>
        </p:txBody>
      </p:sp>
      <p:sp>
        <p:nvSpPr>
          <p:cNvPr id="13315" name="Rectangle 4"/>
          <p:cNvSpPr>
            <a:spLocks noChangeArrowheads="1"/>
          </p:cNvSpPr>
          <p:nvPr/>
        </p:nvSpPr>
        <p:spPr bwMode="auto">
          <a:xfrm>
            <a:off x="684213" y="836613"/>
            <a:ext cx="7775575" cy="1406525"/>
          </a:xfrm>
          <a:prstGeom prst="rect">
            <a:avLst/>
          </a:prstGeom>
          <a:noFill/>
          <a:ln w="9525">
            <a:noFill/>
            <a:miter lim="800000"/>
            <a:headEnd/>
            <a:tailEnd/>
          </a:ln>
        </p:spPr>
        <p:txBody>
          <a:bodyPr>
            <a:spAutoFit/>
          </a:bodyPr>
          <a:lstStyle/>
          <a:p>
            <a:pPr>
              <a:lnSpc>
                <a:spcPct val="90000"/>
              </a:lnSpc>
            </a:pPr>
            <a:r>
              <a:rPr lang="en-US" altLang="zh-CN"/>
              <a:t>    </a:t>
            </a:r>
            <a:r>
              <a:rPr lang="zh-CN" altLang="en-US"/>
              <a:t>这是</a:t>
            </a:r>
            <a:r>
              <a:rPr lang="en-US" altLang="zh-CN"/>
              <a:t>CPU</a:t>
            </a:r>
            <a:r>
              <a:rPr lang="zh-CN" altLang="en-US"/>
              <a:t>与外设同步操作进行数据传输的方式，也称作同步传输。此时，</a:t>
            </a:r>
            <a:r>
              <a:rPr lang="en-US" altLang="zh-CN"/>
              <a:t>CPU</a:t>
            </a:r>
            <a:r>
              <a:rPr lang="zh-CN" altLang="en-US"/>
              <a:t>默认外设始终处于准备好或空闲状态。当</a:t>
            </a:r>
            <a:r>
              <a:rPr lang="en-US" altLang="zh-CN"/>
              <a:t>CPU</a:t>
            </a:r>
            <a:r>
              <a:rPr lang="zh-CN" altLang="en-US"/>
              <a:t>认为需要时，随时通过</a:t>
            </a:r>
            <a:r>
              <a:rPr lang="en-US" altLang="zh-CN"/>
              <a:t>IN</a:t>
            </a:r>
            <a:r>
              <a:rPr lang="zh-CN" altLang="en-US"/>
              <a:t>或</a:t>
            </a:r>
            <a:r>
              <a:rPr lang="en-US" altLang="zh-CN"/>
              <a:t>OUT</a:t>
            </a:r>
            <a:r>
              <a:rPr lang="zh-CN" altLang="en-US"/>
              <a:t>指令与外设进行数据交换。</a:t>
            </a:r>
          </a:p>
        </p:txBody>
      </p:sp>
      <p:grpSp>
        <p:nvGrpSpPr>
          <p:cNvPr id="2" name="Group 5"/>
          <p:cNvGrpSpPr>
            <a:grpSpLocks/>
          </p:cNvGrpSpPr>
          <p:nvPr/>
        </p:nvGrpSpPr>
        <p:grpSpPr bwMode="auto">
          <a:xfrm>
            <a:off x="250825" y="2349500"/>
            <a:ext cx="8534400" cy="1728788"/>
            <a:chOff x="144" y="2064"/>
            <a:chExt cx="5376" cy="960"/>
          </a:xfrm>
        </p:grpSpPr>
        <p:pic>
          <p:nvPicPr>
            <p:cNvPr id="13318" name="Picture 6" descr="6-1"/>
            <p:cNvPicPr>
              <a:picLocks noChangeAspect="1" noChangeArrowheads="1"/>
            </p:cNvPicPr>
            <p:nvPr/>
          </p:nvPicPr>
          <p:blipFill>
            <a:blip r:embed="rId2">
              <a:clrChange>
                <a:clrFrom>
                  <a:srgbClr val="FFFFFF"/>
                </a:clrFrom>
                <a:clrTo>
                  <a:srgbClr val="FFFFFF">
                    <a:alpha val="0"/>
                  </a:srgbClr>
                </a:clrTo>
              </a:clrChange>
            </a:blip>
            <a:srcRect t="7124" b="8443"/>
            <a:stretch>
              <a:fillRect/>
            </a:stretch>
          </p:blipFill>
          <p:spPr bwMode="auto">
            <a:xfrm>
              <a:off x="144" y="2064"/>
              <a:ext cx="5376" cy="960"/>
            </a:xfrm>
            <a:prstGeom prst="rect">
              <a:avLst/>
            </a:prstGeom>
            <a:noFill/>
            <a:ln w="9525">
              <a:noFill/>
              <a:miter lim="800000"/>
              <a:headEnd/>
              <a:tailEnd/>
            </a:ln>
          </p:spPr>
        </p:pic>
        <p:sp>
          <p:nvSpPr>
            <p:cNvPr id="13319" name="Text Box 7"/>
            <p:cNvSpPr txBox="1">
              <a:spLocks noChangeArrowheads="1"/>
            </p:cNvSpPr>
            <p:nvPr/>
          </p:nvSpPr>
          <p:spPr bwMode="auto">
            <a:xfrm>
              <a:off x="2496" y="2832"/>
              <a:ext cx="768" cy="169"/>
            </a:xfrm>
            <a:prstGeom prst="rect">
              <a:avLst/>
            </a:prstGeom>
            <a:noFill/>
            <a:ln w="9525">
              <a:noFill/>
              <a:miter lim="800000"/>
              <a:headEnd/>
              <a:tailEnd/>
            </a:ln>
          </p:spPr>
          <p:txBody>
            <a:bodyPr>
              <a:spAutoFit/>
            </a:bodyPr>
            <a:lstStyle/>
            <a:p>
              <a:pPr eaLnBrk="0" hangingPunct="0">
                <a:spcBef>
                  <a:spcPct val="50000"/>
                </a:spcBef>
              </a:pPr>
              <a:r>
                <a:rPr lang="zh-CN" altLang="en-US" sz="1400">
                  <a:latin typeface="Arial" charset="0"/>
                  <a:ea typeface="华文细黑" pitchFamily="2" charset="-122"/>
                </a:rPr>
                <a:t>硬件电路图</a:t>
              </a:r>
            </a:p>
          </p:txBody>
        </p:sp>
      </p:grpSp>
      <p:sp>
        <p:nvSpPr>
          <p:cNvPr id="13317" name="Rectangle 8"/>
          <p:cNvSpPr>
            <a:spLocks noChangeArrowheads="1"/>
          </p:cNvSpPr>
          <p:nvPr/>
        </p:nvSpPr>
        <p:spPr bwMode="auto">
          <a:xfrm>
            <a:off x="827088" y="4292600"/>
            <a:ext cx="7777162" cy="2063750"/>
          </a:xfrm>
          <a:prstGeom prst="rect">
            <a:avLst/>
          </a:prstGeom>
          <a:noFill/>
          <a:ln w="9525">
            <a:noFill/>
            <a:miter lim="800000"/>
            <a:headEnd/>
            <a:tailEnd/>
          </a:ln>
        </p:spPr>
        <p:txBody>
          <a:bodyPr>
            <a:spAutoFit/>
          </a:bodyPr>
          <a:lstStyle/>
          <a:p>
            <a:pPr>
              <a:lnSpc>
                <a:spcPct val="90000"/>
              </a:lnSpc>
            </a:pPr>
            <a:r>
              <a:rPr lang="zh-CN" altLang="en-US">
                <a:solidFill>
                  <a:srgbClr val="0000FF"/>
                </a:solidFill>
              </a:rPr>
              <a:t>输入：</a:t>
            </a:r>
            <a:r>
              <a:rPr lang="zh-CN" altLang="en-US"/>
              <a:t>加</a:t>
            </a:r>
            <a:r>
              <a:rPr lang="zh-CN" altLang="en-US">
                <a:solidFill>
                  <a:srgbClr val="FF0000"/>
                </a:solidFill>
              </a:rPr>
              <a:t>三态缓冲器</a:t>
            </a:r>
            <a:r>
              <a:rPr lang="en-US" altLang="zh-CN"/>
              <a:t>(</a:t>
            </a:r>
            <a:r>
              <a:rPr lang="zh-CN" altLang="en-US"/>
              <a:t>控制端由地址译码信号和读信号选中，</a:t>
            </a:r>
            <a:r>
              <a:rPr lang="en-US" altLang="zh-CN"/>
              <a:t>CPU</a:t>
            </a:r>
            <a:r>
              <a:rPr lang="zh-CN" altLang="en-US"/>
              <a:t>用</a:t>
            </a:r>
            <a:r>
              <a:rPr lang="en-US" altLang="zh-CN"/>
              <a:t>IN</a:t>
            </a:r>
            <a:r>
              <a:rPr lang="zh-CN" altLang="en-US"/>
              <a:t>指令</a:t>
            </a:r>
            <a:r>
              <a:rPr lang="en-US" altLang="zh-CN"/>
              <a:t>)</a:t>
            </a:r>
          </a:p>
          <a:p>
            <a:pPr>
              <a:lnSpc>
                <a:spcPct val="90000"/>
              </a:lnSpc>
            </a:pPr>
            <a:r>
              <a:rPr lang="zh-CN" altLang="en-US">
                <a:solidFill>
                  <a:srgbClr val="0000FF"/>
                </a:solidFill>
              </a:rPr>
              <a:t>输出：</a:t>
            </a:r>
            <a:r>
              <a:rPr lang="zh-CN" altLang="en-US"/>
              <a:t>加</a:t>
            </a:r>
            <a:r>
              <a:rPr lang="zh-CN" altLang="en-US">
                <a:solidFill>
                  <a:srgbClr val="FF0000"/>
                </a:solidFill>
              </a:rPr>
              <a:t>锁存器</a:t>
            </a:r>
            <a:r>
              <a:rPr lang="en-US" altLang="zh-CN"/>
              <a:t>(</a:t>
            </a:r>
            <a:r>
              <a:rPr lang="zh-CN" altLang="en-US"/>
              <a:t>控制端由地址译码信号和写信号选中，</a:t>
            </a:r>
            <a:r>
              <a:rPr lang="en-US" altLang="zh-CN"/>
              <a:t>CPU</a:t>
            </a:r>
            <a:r>
              <a:rPr lang="zh-CN" altLang="en-US"/>
              <a:t>用</a:t>
            </a:r>
            <a:r>
              <a:rPr lang="en-US" altLang="zh-CN"/>
              <a:t>OUT</a:t>
            </a:r>
            <a:r>
              <a:rPr lang="zh-CN" altLang="en-US"/>
              <a:t>指令）</a:t>
            </a:r>
          </a:p>
          <a:p>
            <a:pPr>
              <a:lnSpc>
                <a:spcPct val="90000"/>
              </a:lnSpc>
            </a:pPr>
            <a:r>
              <a:rPr lang="zh-CN" altLang="en-US">
                <a:solidFill>
                  <a:srgbClr val="0000FF"/>
                </a:solidFill>
              </a:rPr>
              <a:t>适用范围：</a:t>
            </a:r>
            <a:r>
              <a:rPr lang="zh-CN" altLang="en-US"/>
              <a:t>一般只用在诸如开关控制、七段数码管的显示控制等简单外设的场合。            例子见动画</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3586" name="Object 2"/>
          <p:cNvGraphicFramePr>
            <a:graphicFrameLocks noChangeAspect="1"/>
          </p:cNvGraphicFramePr>
          <p:nvPr/>
        </p:nvGraphicFramePr>
        <p:xfrm>
          <a:off x="4167188" y="1416050"/>
          <a:ext cx="4814887" cy="5181600"/>
        </p:xfrm>
        <a:graphic>
          <a:graphicData uri="http://schemas.openxmlformats.org/presentationml/2006/ole">
            <mc:AlternateContent xmlns:mc="http://schemas.openxmlformats.org/markup-compatibility/2006">
              <mc:Choice xmlns:v="urn:schemas-microsoft-com:vml" Requires="v">
                <p:oleObj spid="_x0000_s1046" name="Microsoft Drawing" r:id="rId3" imgW="3467160" imgH="3605040" progId="MSDraw">
                  <p:embed/>
                </p:oleObj>
              </mc:Choice>
              <mc:Fallback>
                <p:oleObj name="Microsoft Drawing" r:id="rId3" imgW="3467160" imgH="3605040" progId="MSDraw">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7188" y="1416050"/>
                        <a:ext cx="4814887" cy="5181600"/>
                      </a:xfrm>
                      <a:prstGeom prst="rect">
                        <a:avLst/>
                      </a:prstGeom>
                      <a:noFill/>
                      <a:ln>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7" name="Rectangle 3"/>
          <p:cNvSpPr>
            <a:spLocks noChangeArrowheads="1"/>
          </p:cNvSpPr>
          <p:nvPr/>
        </p:nvSpPr>
        <p:spPr bwMode="auto">
          <a:xfrm>
            <a:off x="250825" y="609600"/>
            <a:ext cx="8588375" cy="914400"/>
          </a:xfrm>
          <a:prstGeom prst="rect">
            <a:avLst/>
          </a:prstGeom>
          <a:noFill/>
          <a:ln w="9525">
            <a:noFill/>
            <a:miter lim="800000"/>
            <a:headEnd/>
            <a:tailEnd/>
          </a:ln>
        </p:spPr>
        <p:txBody>
          <a:bodyPr lIns="92075" tIns="46038" rIns="92075" bIns="46038"/>
          <a:lstStyle/>
          <a:p>
            <a:pPr marL="342900" indent="-342900">
              <a:buClr>
                <a:schemeClr val="tx2"/>
              </a:buClr>
            </a:pPr>
            <a:r>
              <a:rPr lang="zh-CN" altLang="en-US"/>
              <a:t>例</a:t>
            </a:r>
            <a:r>
              <a:rPr lang="en-US" altLang="zh-CN"/>
              <a:t>1:</a:t>
            </a:r>
            <a:r>
              <a:rPr lang="zh-CN" altLang="en-US"/>
              <a:t>设计一个输出接口，控制</a:t>
            </a:r>
            <a:r>
              <a:rPr lang="en-US" altLang="zh-CN"/>
              <a:t>8</a:t>
            </a:r>
            <a:r>
              <a:rPr lang="zh-CN" altLang="en-US"/>
              <a:t>个发光二极管，每隔</a:t>
            </a:r>
            <a:r>
              <a:rPr lang="en-US" altLang="zh-CN"/>
              <a:t>1</a:t>
            </a:r>
            <a:r>
              <a:rPr lang="zh-CN" altLang="en-US"/>
              <a:t>秒钟点亮一只（只有一只亮），从左到右循环往复。</a:t>
            </a:r>
            <a:endParaRPr lang="zh-CN" altLang="zh-CN"/>
          </a:p>
        </p:txBody>
      </p:sp>
      <p:sp>
        <p:nvSpPr>
          <p:cNvPr id="323588" name="Rectangle 4"/>
          <p:cNvSpPr>
            <a:spLocks noChangeArrowheads="1"/>
          </p:cNvSpPr>
          <p:nvPr/>
        </p:nvSpPr>
        <p:spPr bwMode="auto">
          <a:xfrm>
            <a:off x="250825" y="115888"/>
            <a:ext cx="1400175" cy="461962"/>
          </a:xfrm>
          <a:prstGeom prst="rect">
            <a:avLst/>
          </a:prstGeom>
          <a:noFill/>
          <a:ln w="9525">
            <a:noFill/>
            <a:miter lim="800000"/>
            <a:headEnd/>
            <a:tailEnd/>
          </a:ln>
          <a:effectLst/>
        </p:spPr>
        <p:txBody>
          <a:bodyPr anchor="ctr"/>
          <a:lstStyle/>
          <a:p>
            <a:pPr>
              <a:defRPr/>
            </a:pPr>
            <a:r>
              <a:rPr lang="zh-CN" altLang="en-US" sz="2800" b="1" u="sng">
                <a:solidFill>
                  <a:srgbClr val="0000FF"/>
                </a:solidFill>
                <a:effectLst>
                  <a:outerShdw blurRad="38100" dist="38100" dir="2700000" algn="tl">
                    <a:srgbClr val="C0C0C0"/>
                  </a:outerShdw>
                </a:effectLst>
              </a:rPr>
              <a:t>实例</a:t>
            </a:r>
          </a:p>
        </p:txBody>
      </p:sp>
      <p:sp>
        <p:nvSpPr>
          <p:cNvPr id="1029" name="Rectangle 6"/>
          <p:cNvSpPr>
            <a:spLocks noChangeArrowheads="1"/>
          </p:cNvSpPr>
          <p:nvPr/>
        </p:nvSpPr>
        <p:spPr bwMode="auto">
          <a:xfrm>
            <a:off x="152400" y="1447800"/>
            <a:ext cx="3810000" cy="5410200"/>
          </a:xfrm>
          <a:prstGeom prst="rect">
            <a:avLst/>
          </a:prstGeom>
          <a:noFill/>
          <a:ln w="9525">
            <a:noFill/>
            <a:miter lim="800000"/>
            <a:headEnd/>
            <a:tailEnd/>
          </a:ln>
        </p:spPr>
        <p:txBody>
          <a:bodyPr lIns="92075" tIns="46038" rIns="92075" bIns="46038"/>
          <a:lstStyle/>
          <a:p>
            <a:pPr marL="342900" indent="-342900">
              <a:lnSpc>
                <a:spcPct val="90000"/>
              </a:lnSpc>
              <a:buClr>
                <a:schemeClr val="accent1"/>
              </a:buClr>
              <a:buSzPct val="65000"/>
              <a:buFont typeface="Wingdings" pitchFamily="2" charset="2"/>
              <a:buNone/>
            </a:pPr>
            <a:r>
              <a:rPr lang="zh-CN" altLang="zh-CN">
                <a:solidFill>
                  <a:srgbClr val="4819DF"/>
                </a:solidFill>
              </a:rPr>
              <a:t>说明：</a:t>
            </a:r>
          </a:p>
          <a:p>
            <a:pPr marL="342900" indent="-342900">
              <a:lnSpc>
                <a:spcPct val="90000"/>
              </a:lnSpc>
              <a:buClr>
                <a:schemeClr val="accent1"/>
              </a:buClr>
              <a:buSzPct val="65000"/>
              <a:buFont typeface="Wingdings" pitchFamily="2" charset="2"/>
              <a:buNone/>
            </a:pPr>
            <a:r>
              <a:rPr lang="zh-CN" altLang="en-US"/>
              <a:t>（</a:t>
            </a:r>
            <a:r>
              <a:rPr lang="en-US" altLang="zh-CN"/>
              <a:t>1</a:t>
            </a:r>
            <a:r>
              <a:rPr lang="zh-CN" altLang="en-US"/>
              <a:t>）</a:t>
            </a:r>
            <a:r>
              <a:rPr lang="zh-CN" altLang="zh-CN"/>
              <a:t> 74</a:t>
            </a:r>
            <a:r>
              <a:rPr lang="en-US" altLang="zh-CN"/>
              <a:t>LS273</a:t>
            </a:r>
            <a:r>
              <a:rPr lang="zh-CN" altLang="zh-CN"/>
              <a:t>为上升沿锁存锁存器，输出</a:t>
            </a:r>
            <a:r>
              <a:rPr lang="zh-CN" altLang="en-US"/>
              <a:t>端</a:t>
            </a:r>
            <a:r>
              <a:rPr lang="zh-CN" altLang="zh-CN"/>
              <a:t>电流可达8</a:t>
            </a:r>
            <a:r>
              <a:rPr lang="en-US" altLang="zh-CN"/>
              <a:t>mA</a:t>
            </a:r>
            <a:r>
              <a:rPr lang="zh-CN" altLang="en-US"/>
              <a:t>，能够点亮发光二极管。</a:t>
            </a:r>
            <a:endParaRPr lang="zh-CN" altLang="zh-CN"/>
          </a:p>
          <a:p>
            <a:pPr marL="342900" indent="-342900">
              <a:lnSpc>
                <a:spcPct val="90000"/>
              </a:lnSpc>
              <a:buClr>
                <a:schemeClr val="accent1"/>
              </a:buClr>
              <a:buSzPct val="65000"/>
              <a:buFont typeface="Wingdings" pitchFamily="2" charset="2"/>
              <a:buNone/>
            </a:pPr>
            <a:r>
              <a:rPr lang="zh-CN" altLang="en-US"/>
              <a:t>（</a:t>
            </a:r>
            <a:r>
              <a:rPr lang="en-US" altLang="zh-CN"/>
              <a:t>2</a:t>
            </a:r>
            <a:r>
              <a:rPr lang="zh-CN" altLang="en-US"/>
              <a:t>） </a:t>
            </a:r>
            <a:r>
              <a:rPr lang="en-US" altLang="zh-CN"/>
              <a:t>74</a:t>
            </a:r>
            <a:r>
              <a:rPr lang="en-US" altLang="en-US"/>
              <a:t>LS</a:t>
            </a:r>
            <a:r>
              <a:rPr lang="en-US" altLang="zh-CN"/>
              <a:t>133</a:t>
            </a:r>
            <a:r>
              <a:rPr lang="zh-CN" altLang="en-US"/>
              <a:t>为</a:t>
            </a:r>
            <a:r>
              <a:rPr lang="en-US" altLang="zh-CN"/>
              <a:t>13</a:t>
            </a:r>
            <a:r>
              <a:rPr lang="zh-CN" altLang="en-US"/>
              <a:t>输入的</a:t>
            </a:r>
            <a:r>
              <a:rPr lang="zh-CN" altLang="en-US">
                <a:latin typeface="华文细黑" pitchFamily="2" charset="-122"/>
              </a:rPr>
              <a:t>“</a:t>
            </a:r>
            <a:r>
              <a:rPr lang="zh-CN" altLang="en-US"/>
              <a:t>与非</a:t>
            </a:r>
            <a:r>
              <a:rPr lang="zh-CN" altLang="en-US">
                <a:latin typeface="华文细黑" pitchFamily="2" charset="-122"/>
              </a:rPr>
              <a:t>”</a:t>
            </a:r>
            <a:r>
              <a:rPr lang="zh-CN" altLang="en-US"/>
              <a:t>门，由它和反相器</a:t>
            </a:r>
            <a:r>
              <a:rPr lang="en-US" altLang="zh-CN"/>
              <a:t>74LS04</a:t>
            </a:r>
            <a:r>
              <a:rPr lang="zh-CN" altLang="en-US"/>
              <a:t>及三八译码器</a:t>
            </a:r>
            <a:r>
              <a:rPr lang="en-US" altLang="zh-CN"/>
              <a:t>74</a:t>
            </a:r>
            <a:r>
              <a:rPr lang="en-US" altLang="en-US"/>
              <a:t>LS</a:t>
            </a:r>
            <a:r>
              <a:rPr lang="en-US" altLang="zh-CN"/>
              <a:t>138</a:t>
            </a:r>
            <a:r>
              <a:rPr lang="zh-CN" altLang="en-US"/>
              <a:t>对地址线</a:t>
            </a:r>
            <a:r>
              <a:rPr lang="en-US" altLang="en-US"/>
              <a:t>A15</a:t>
            </a:r>
            <a:r>
              <a:rPr lang="zh-CN" altLang="en-US"/>
              <a:t>－</a:t>
            </a:r>
            <a:r>
              <a:rPr lang="en-US" altLang="en-US"/>
              <a:t>A0</a:t>
            </a:r>
            <a:r>
              <a:rPr lang="zh-CN" altLang="en-US"/>
              <a:t>进行译码，决定端口地址。</a:t>
            </a:r>
          </a:p>
          <a:p>
            <a:pPr marL="342900" indent="-342900">
              <a:lnSpc>
                <a:spcPct val="90000"/>
              </a:lnSpc>
              <a:buClr>
                <a:schemeClr val="accent1"/>
              </a:buClr>
              <a:buSzPct val="65000"/>
              <a:buFont typeface="Wingdings" pitchFamily="2" charset="2"/>
              <a:buNone/>
            </a:pPr>
            <a:r>
              <a:rPr lang="zh-CN" altLang="en-US"/>
              <a:t>（</a:t>
            </a:r>
            <a:r>
              <a:rPr lang="en-US" altLang="zh-CN"/>
              <a:t>3</a:t>
            </a:r>
            <a:r>
              <a:rPr lang="zh-CN" altLang="en-US"/>
              <a:t>） </a:t>
            </a:r>
            <a:r>
              <a:rPr lang="en-US" altLang="en-US"/>
              <a:t>A</a:t>
            </a:r>
            <a:r>
              <a:rPr lang="en-US" altLang="zh-CN"/>
              <a:t>0</a:t>
            </a:r>
            <a:r>
              <a:rPr lang="zh-CN" altLang="en-US"/>
              <a:t>接</a:t>
            </a:r>
            <a:r>
              <a:rPr lang="en-US" altLang="zh-CN"/>
              <a:t>74LS138</a:t>
            </a:r>
            <a:r>
              <a:rPr lang="zh-CN" altLang="en-US"/>
              <a:t>的片选</a:t>
            </a:r>
            <a:r>
              <a:rPr lang="en-US" altLang="en-US"/>
              <a:t>G</a:t>
            </a:r>
            <a:r>
              <a:rPr lang="en-US" altLang="en-US" baseline="-25000"/>
              <a:t>2B</a:t>
            </a:r>
            <a:r>
              <a:rPr lang="en-US" altLang="en-US"/>
              <a:t>,</a:t>
            </a:r>
            <a:r>
              <a:rPr lang="zh-CN" altLang="en-US"/>
              <a:t>仅偶地址选中，数据输入由数据总线的低</a:t>
            </a:r>
            <a:r>
              <a:rPr lang="en-US" altLang="zh-CN"/>
              <a:t>8</a:t>
            </a:r>
            <a:r>
              <a:rPr lang="zh-CN" altLang="en-US"/>
              <a:t>位传输。</a:t>
            </a:r>
          </a:p>
          <a:p>
            <a:pPr marL="342900" indent="-342900">
              <a:lnSpc>
                <a:spcPct val="90000"/>
              </a:lnSpc>
              <a:buClr>
                <a:schemeClr val="accent1"/>
              </a:buClr>
              <a:buSzPct val="65000"/>
              <a:buFont typeface="Wingdings" pitchFamily="2" charset="2"/>
              <a:buNone/>
            </a:pPr>
            <a:r>
              <a:rPr lang="zh-CN" altLang="en-US"/>
              <a:t>（</a:t>
            </a:r>
            <a:r>
              <a:rPr lang="en-US" altLang="zh-CN"/>
              <a:t>4</a:t>
            </a:r>
            <a:r>
              <a:rPr lang="zh-CN" altLang="en-US"/>
              <a:t>）</a:t>
            </a:r>
            <a:r>
              <a:rPr lang="zh-CN" altLang="zh-CN"/>
              <a:t>端口地址</a:t>
            </a:r>
            <a:r>
              <a:rPr lang="zh-CN" altLang="en-US"/>
              <a:t>：</a:t>
            </a:r>
            <a:r>
              <a:rPr lang="en-US" altLang="zh-CN"/>
              <a:t>0160H</a:t>
            </a:r>
            <a:endParaRPr lang="zh-CN" altLang="zh-CN"/>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3586"/>
                                        </p:tgtEl>
                                        <p:attrNameLst>
                                          <p:attrName>style.visibility</p:attrName>
                                        </p:attrNameLst>
                                      </p:cBhvr>
                                      <p:to>
                                        <p:strVal val="visible"/>
                                      </p:to>
                                    </p:set>
                                    <p:animEffect transition="in" filter="dissolve">
                                      <p:cBhvr>
                                        <p:cTn id="7" dur="500"/>
                                        <p:tgtEl>
                                          <p:spTgt spid="323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4"/>
          <p:cNvGraphicFramePr>
            <a:graphicFrameLocks noChangeAspect="1"/>
          </p:cNvGraphicFramePr>
          <p:nvPr/>
        </p:nvGraphicFramePr>
        <p:xfrm>
          <a:off x="3800475" y="404813"/>
          <a:ext cx="5284788" cy="5688012"/>
        </p:xfrm>
        <a:graphic>
          <a:graphicData uri="http://schemas.openxmlformats.org/presentationml/2006/ole">
            <mc:AlternateContent xmlns:mc="http://schemas.openxmlformats.org/markup-compatibility/2006">
              <mc:Choice xmlns:v="urn:schemas-microsoft-com:vml" Requires="v">
                <p:oleObj spid="_x0000_s2070" name="Microsoft Drawing" r:id="rId3" imgW="3467160" imgH="3605040" progId="MSDraw">
                  <p:embed/>
                </p:oleObj>
              </mc:Choice>
              <mc:Fallback>
                <p:oleObj name="Microsoft Drawing" r:id="rId3" imgW="3467160" imgH="3605040" progId="MSDraw">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0475" y="404813"/>
                        <a:ext cx="5284788" cy="5688012"/>
                      </a:xfrm>
                      <a:prstGeom prst="rect">
                        <a:avLst/>
                      </a:prstGeom>
                      <a:noFill/>
                      <a:ln>
                        <a:noFill/>
                      </a:ln>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051" name="Rectangle 5"/>
          <p:cNvSpPr>
            <a:spLocks noChangeArrowheads="1"/>
          </p:cNvSpPr>
          <p:nvPr/>
        </p:nvSpPr>
        <p:spPr bwMode="auto">
          <a:xfrm>
            <a:off x="250825" y="549275"/>
            <a:ext cx="4572000" cy="3514725"/>
          </a:xfrm>
          <a:prstGeom prst="rect">
            <a:avLst/>
          </a:prstGeom>
          <a:noFill/>
          <a:ln w="9525">
            <a:noFill/>
            <a:miter lim="800000"/>
            <a:headEnd/>
            <a:tailEnd/>
          </a:ln>
        </p:spPr>
        <p:txBody>
          <a:bodyPr>
            <a:spAutoFit/>
          </a:bodyPr>
          <a:lstStyle/>
          <a:p>
            <a:pPr>
              <a:lnSpc>
                <a:spcPct val="85000"/>
              </a:lnSpc>
              <a:buClr>
                <a:schemeClr val="accent1"/>
              </a:buClr>
              <a:buSzPct val="65000"/>
              <a:buFont typeface="Wingdings" pitchFamily="2" charset="2"/>
              <a:buNone/>
            </a:pPr>
            <a:r>
              <a:rPr kumimoji="1" lang="zh-CN" altLang="en-US"/>
              <a:t>程序：</a:t>
            </a:r>
          </a:p>
          <a:p>
            <a:pPr>
              <a:lnSpc>
                <a:spcPct val="85000"/>
              </a:lnSpc>
              <a:buClr>
                <a:schemeClr val="accent1"/>
              </a:buClr>
              <a:buSzPct val="65000"/>
              <a:buFont typeface="Wingdings" pitchFamily="2" charset="2"/>
              <a:buNone/>
            </a:pPr>
            <a:r>
              <a:rPr kumimoji="1" lang="en-US" altLang="zh-CN"/>
              <a:t>DISPLAY PROC</a:t>
            </a:r>
          </a:p>
          <a:p>
            <a:pPr>
              <a:lnSpc>
                <a:spcPct val="85000"/>
              </a:lnSpc>
              <a:buClr>
                <a:schemeClr val="accent1"/>
              </a:buClr>
              <a:buSzPct val="65000"/>
              <a:buFont typeface="Wingdings" pitchFamily="2" charset="2"/>
              <a:buNone/>
            </a:pPr>
            <a:r>
              <a:rPr kumimoji="1" lang="en-US" altLang="zh-CN"/>
              <a:t>   MOV AL,7FH       </a:t>
            </a:r>
            <a:endParaRPr kumimoji="1" lang="en-US" altLang="zh-CN" u="sng"/>
          </a:p>
          <a:p>
            <a:pPr>
              <a:lnSpc>
                <a:spcPct val="85000"/>
              </a:lnSpc>
              <a:buClr>
                <a:schemeClr val="accent1"/>
              </a:buClr>
              <a:buSzPct val="65000"/>
              <a:buFont typeface="Wingdings" pitchFamily="2" charset="2"/>
              <a:buNone/>
            </a:pPr>
            <a:r>
              <a:rPr kumimoji="1" lang="en-US" altLang="zh-CN"/>
              <a:t>   MOV DX,0160H </a:t>
            </a:r>
          </a:p>
          <a:p>
            <a:pPr>
              <a:lnSpc>
                <a:spcPct val="85000"/>
              </a:lnSpc>
              <a:buClr>
                <a:schemeClr val="accent1"/>
              </a:buClr>
              <a:buSzPct val="65000"/>
              <a:buFont typeface="Wingdings" pitchFamily="2" charset="2"/>
              <a:buNone/>
            </a:pPr>
            <a:r>
              <a:rPr kumimoji="1" lang="en-US" altLang="zh-CN"/>
              <a:t>DISPLAY1:</a:t>
            </a:r>
          </a:p>
          <a:p>
            <a:pPr>
              <a:lnSpc>
                <a:spcPct val="85000"/>
              </a:lnSpc>
              <a:buClr>
                <a:schemeClr val="accent1"/>
              </a:buClr>
              <a:buSzPct val="65000"/>
              <a:buFont typeface="Wingdings" pitchFamily="2" charset="2"/>
              <a:buNone/>
            </a:pPr>
            <a:r>
              <a:rPr kumimoji="1" lang="en-US" altLang="zh-CN"/>
              <a:t>   OUT DX,AL</a:t>
            </a:r>
            <a:r>
              <a:rPr kumimoji="1" lang="zh-CN" altLang="en-US"/>
              <a:t>；显示</a:t>
            </a:r>
          </a:p>
          <a:p>
            <a:pPr>
              <a:lnSpc>
                <a:spcPct val="85000"/>
              </a:lnSpc>
              <a:buClr>
                <a:schemeClr val="accent1"/>
              </a:buClr>
              <a:buSzPct val="65000"/>
              <a:buFont typeface="Wingdings" pitchFamily="2" charset="2"/>
              <a:buNone/>
            </a:pPr>
            <a:r>
              <a:rPr kumimoji="1" lang="zh-CN" altLang="en-US"/>
              <a:t>   </a:t>
            </a:r>
            <a:r>
              <a:rPr kumimoji="1" lang="en-US" altLang="zh-CN"/>
              <a:t>CALL D1S </a:t>
            </a:r>
            <a:r>
              <a:rPr kumimoji="1" lang="zh-CN" altLang="en-US"/>
              <a:t>；</a:t>
            </a:r>
            <a:r>
              <a:rPr kumimoji="1" lang="zh-CN" altLang="zh-CN"/>
              <a:t>延时1</a:t>
            </a:r>
            <a:r>
              <a:rPr kumimoji="1" lang="en-US" altLang="zh-CN"/>
              <a:t>S</a:t>
            </a:r>
          </a:p>
          <a:p>
            <a:pPr>
              <a:lnSpc>
                <a:spcPct val="85000"/>
              </a:lnSpc>
              <a:buClr>
                <a:schemeClr val="accent1"/>
              </a:buClr>
              <a:buSzPct val="65000"/>
              <a:buFont typeface="Wingdings" pitchFamily="2" charset="2"/>
              <a:buNone/>
            </a:pPr>
            <a:r>
              <a:rPr kumimoji="1" lang="en-US" altLang="zh-CN"/>
              <a:t>   ROR AL,1</a:t>
            </a:r>
          </a:p>
          <a:p>
            <a:pPr>
              <a:lnSpc>
                <a:spcPct val="85000"/>
              </a:lnSpc>
              <a:buClr>
                <a:schemeClr val="accent1"/>
              </a:buClr>
              <a:buSzPct val="65000"/>
              <a:buFont typeface="Wingdings" pitchFamily="2" charset="2"/>
              <a:buNone/>
            </a:pPr>
            <a:r>
              <a:rPr kumimoji="1" lang="en-US" altLang="zh-CN"/>
              <a:t>   JMP DISPLAY1</a:t>
            </a:r>
          </a:p>
          <a:p>
            <a:pPr>
              <a:lnSpc>
                <a:spcPct val="85000"/>
              </a:lnSpc>
              <a:buClr>
                <a:schemeClr val="accent1"/>
              </a:buClr>
              <a:buSzPct val="65000"/>
              <a:buFont typeface="Wingdings" pitchFamily="2" charset="2"/>
              <a:buNone/>
            </a:pPr>
            <a:r>
              <a:rPr kumimoji="1" lang="en-US" altLang="zh-CN"/>
              <a:t>   RET</a:t>
            </a:r>
          </a:p>
          <a:p>
            <a:pPr>
              <a:lnSpc>
                <a:spcPct val="85000"/>
              </a:lnSpc>
              <a:buClr>
                <a:schemeClr val="accent1"/>
              </a:buClr>
              <a:buSzPct val="65000"/>
              <a:buFont typeface="Wingdings" pitchFamily="2" charset="2"/>
              <a:buNone/>
            </a:pPr>
            <a:r>
              <a:rPr kumimoji="1" lang="en-US" altLang="zh-CN"/>
              <a:t>DISPLAY    ENDP</a:t>
            </a:r>
          </a:p>
        </p:txBody>
      </p:sp>
    </p:spTree>
  </p:cSld>
  <p:clrMapOvr>
    <a:masterClrMapping/>
  </p:clrMapOvr>
  <p:transition spd="slow">
    <p:randomBa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4213" y="765175"/>
            <a:ext cx="7920037" cy="1406525"/>
          </a:xfrm>
          <a:prstGeom prst="rect">
            <a:avLst/>
          </a:prstGeom>
          <a:noFill/>
          <a:ln w="9525">
            <a:noFill/>
            <a:miter lim="800000"/>
            <a:headEnd/>
            <a:tailEnd/>
          </a:ln>
        </p:spPr>
        <p:txBody>
          <a:bodyPr>
            <a:spAutoFit/>
          </a:bodyPr>
          <a:lstStyle/>
          <a:p>
            <a:pPr>
              <a:lnSpc>
                <a:spcPct val="90000"/>
              </a:lnSpc>
            </a:pPr>
            <a:r>
              <a:rPr lang="en-US" altLang="zh-CN"/>
              <a:t>    </a:t>
            </a:r>
            <a:r>
              <a:rPr lang="zh-CN" altLang="en-US"/>
              <a:t>查询传输方式</a:t>
            </a:r>
            <a:r>
              <a:rPr lang="en-US" altLang="zh-CN"/>
              <a:t>(</a:t>
            </a:r>
            <a:r>
              <a:rPr lang="zh-CN" altLang="en-US"/>
              <a:t>又称异步传输</a:t>
            </a:r>
            <a:r>
              <a:rPr lang="en-US" altLang="zh-CN"/>
              <a:t>)</a:t>
            </a:r>
            <a:r>
              <a:rPr lang="zh-CN" altLang="en-US"/>
              <a:t>适用于</a:t>
            </a:r>
            <a:r>
              <a:rPr lang="en-US" altLang="zh-CN"/>
              <a:t>CPU</a:t>
            </a:r>
            <a:r>
              <a:rPr lang="zh-CN" altLang="en-US"/>
              <a:t>与外设异步工作的情况。在这种方式中，</a:t>
            </a:r>
            <a:r>
              <a:rPr lang="en-US" altLang="zh-CN"/>
              <a:t>CPU</a:t>
            </a:r>
            <a:r>
              <a:rPr lang="zh-CN" altLang="en-US"/>
              <a:t>首先对外设进行查询，只有在外设处于</a:t>
            </a:r>
            <a:r>
              <a:rPr lang="en-US" altLang="zh-CN"/>
              <a:t>"</a:t>
            </a:r>
            <a:r>
              <a:rPr lang="zh-CN" altLang="en-US"/>
              <a:t>准备好</a:t>
            </a:r>
            <a:r>
              <a:rPr lang="en-US" altLang="zh-CN"/>
              <a:t>"</a:t>
            </a:r>
            <a:r>
              <a:rPr lang="zh-CN" altLang="en-US"/>
              <a:t>或</a:t>
            </a:r>
            <a:r>
              <a:rPr lang="en-US" altLang="zh-CN"/>
              <a:t>"</a:t>
            </a:r>
            <a:r>
              <a:rPr lang="zh-CN" altLang="en-US"/>
              <a:t>缓冲器空</a:t>
            </a:r>
            <a:r>
              <a:rPr lang="en-US" altLang="zh-CN"/>
              <a:t>"</a:t>
            </a:r>
            <a:r>
              <a:rPr lang="zh-CN" altLang="en-US"/>
              <a:t>的情况下，才与外设交换数据，否则，一直处于查询等待状态。</a:t>
            </a:r>
          </a:p>
        </p:txBody>
      </p:sp>
      <p:sp>
        <p:nvSpPr>
          <p:cNvPr id="324611" name="Rectangle 3"/>
          <p:cNvSpPr>
            <a:spLocks noChangeArrowheads="1"/>
          </p:cNvSpPr>
          <p:nvPr/>
        </p:nvSpPr>
        <p:spPr bwMode="auto">
          <a:xfrm>
            <a:off x="539750" y="188913"/>
            <a:ext cx="7772400" cy="504825"/>
          </a:xfrm>
          <a:prstGeom prst="rect">
            <a:avLst/>
          </a:prstGeom>
          <a:noFill/>
          <a:ln w="9525">
            <a:noFill/>
            <a:miter lim="800000"/>
            <a:headEnd/>
            <a:tailEnd/>
          </a:ln>
          <a:effectLst/>
        </p:spPr>
        <p:txBody>
          <a:bodyPr lIns="92075" tIns="46038" rIns="92075" bIns="46038" anchor="ctr"/>
          <a:lstStyle/>
          <a:p>
            <a:pPr marL="457200" indent="-457200">
              <a:buFont typeface="Wingdings" panose="05000000000000000000" pitchFamily="2" charset="2"/>
              <a:buChar char="F"/>
              <a:defRPr/>
            </a:pPr>
            <a:r>
              <a:rPr lang="zh-CN" altLang="en-US" sz="3200" dirty="0" smtClean="0">
                <a:solidFill>
                  <a:schemeClr val="tx2"/>
                </a:solidFill>
                <a:effectLst>
                  <a:outerShdw blurRad="38100" dist="38100" dir="2700000" algn="tl">
                    <a:srgbClr val="C0C0C0"/>
                  </a:outerShdw>
                </a:effectLst>
              </a:rPr>
              <a:t>查询</a:t>
            </a:r>
            <a:r>
              <a:rPr lang="zh-CN" altLang="en-US" sz="3200" dirty="0">
                <a:solidFill>
                  <a:schemeClr val="tx2"/>
                </a:solidFill>
                <a:effectLst>
                  <a:outerShdw blurRad="38100" dist="38100" dir="2700000" algn="tl">
                    <a:srgbClr val="C0C0C0"/>
                  </a:outerShdw>
                </a:effectLst>
              </a:rPr>
              <a:t>程序传输</a:t>
            </a:r>
            <a:endParaRPr lang="zh-CN" altLang="en-US" dirty="0">
              <a:solidFill>
                <a:schemeClr val="tx2"/>
              </a:solidFill>
              <a:sym typeface="Wingdings" pitchFamily="2" charset="2"/>
            </a:endParaRPr>
          </a:p>
        </p:txBody>
      </p:sp>
      <p:sp>
        <p:nvSpPr>
          <p:cNvPr id="14340" name="Rectangle 4"/>
          <p:cNvSpPr>
            <a:spLocks noChangeArrowheads="1"/>
          </p:cNvSpPr>
          <p:nvPr/>
        </p:nvSpPr>
        <p:spPr bwMode="auto">
          <a:xfrm>
            <a:off x="684213" y="2349500"/>
            <a:ext cx="4608512" cy="4137025"/>
          </a:xfrm>
          <a:prstGeom prst="rect">
            <a:avLst/>
          </a:prstGeom>
          <a:noFill/>
          <a:ln w="9525">
            <a:noFill/>
            <a:miter lim="800000"/>
            <a:headEnd/>
            <a:tailEnd/>
          </a:ln>
        </p:spPr>
        <p:txBody>
          <a:bodyPr>
            <a:spAutoFit/>
          </a:bodyPr>
          <a:lstStyle/>
          <a:p>
            <a:pPr>
              <a:lnSpc>
                <a:spcPct val="85000"/>
              </a:lnSpc>
            </a:pPr>
            <a:r>
              <a:rPr lang="zh-CN" altLang="en-US">
                <a:solidFill>
                  <a:srgbClr val="0000FF"/>
                </a:solidFill>
              </a:rPr>
              <a:t>工作过程：</a:t>
            </a:r>
          </a:p>
          <a:p>
            <a:pPr>
              <a:lnSpc>
                <a:spcPct val="85000"/>
              </a:lnSpc>
            </a:pPr>
            <a:r>
              <a:rPr lang="zh-CN" altLang="en-US"/>
              <a:t>在工作时，输入装置将数据准备好后，发出一个选通信号，</a:t>
            </a:r>
          </a:p>
          <a:p>
            <a:pPr>
              <a:lnSpc>
                <a:spcPct val="85000"/>
              </a:lnSpc>
            </a:pPr>
            <a:r>
              <a:rPr lang="zh-CN" altLang="en-US"/>
              <a:t>此信号一边将数据送入锁存器， 一边使</a:t>
            </a:r>
            <a:r>
              <a:rPr lang="en-US" altLang="zh-CN"/>
              <a:t>D</a:t>
            </a:r>
            <a:r>
              <a:rPr lang="zh-CN" altLang="en-US"/>
              <a:t>触发器置</a:t>
            </a:r>
            <a:r>
              <a:rPr lang="zh-CN" altLang="en-US">
                <a:latin typeface="Arial" charset="0"/>
              </a:rPr>
              <a:t>”</a:t>
            </a:r>
            <a:r>
              <a:rPr lang="en-US" altLang="zh-CN"/>
              <a:t>1</a:t>
            </a:r>
            <a:r>
              <a:rPr lang="en-US" altLang="zh-CN">
                <a:latin typeface="Arial" charset="0"/>
              </a:rPr>
              <a:t>”</a:t>
            </a:r>
            <a:r>
              <a:rPr lang="zh-CN" altLang="en-US"/>
              <a:t>，发出</a:t>
            </a:r>
            <a:r>
              <a:rPr lang="zh-CN" altLang="en-US">
                <a:latin typeface="Arial" charset="0"/>
              </a:rPr>
              <a:t>“</a:t>
            </a:r>
            <a:r>
              <a:rPr lang="zh-CN" altLang="en-US"/>
              <a:t>准备好</a:t>
            </a:r>
            <a:r>
              <a:rPr lang="en-US" altLang="zh-CN"/>
              <a:t>(READY=1)</a:t>
            </a:r>
            <a:r>
              <a:rPr lang="en-US" altLang="zh-CN">
                <a:latin typeface="Arial" charset="0"/>
              </a:rPr>
              <a:t>”</a:t>
            </a:r>
            <a:r>
              <a:rPr lang="zh-CN" altLang="en-US"/>
              <a:t>的状态信号。当</a:t>
            </a:r>
            <a:r>
              <a:rPr lang="en-US" altLang="zh-CN"/>
              <a:t>CPU</a:t>
            </a:r>
            <a:r>
              <a:rPr lang="zh-CN" altLang="en-US"/>
              <a:t>取数据时，首先查询状态缓冲器中的</a:t>
            </a:r>
            <a:r>
              <a:rPr lang="en-US" altLang="zh-CN"/>
              <a:t>READY</a:t>
            </a:r>
            <a:r>
              <a:rPr lang="zh-CN" altLang="en-US"/>
              <a:t>信号，当</a:t>
            </a:r>
            <a:r>
              <a:rPr lang="en-US" altLang="zh-CN"/>
              <a:t>READY</a:t>
            </a:r>
            <a:r>
              <a:rPr lang="zh-CN" altLang="en-US"/>
              <a:t>为“</a:t>
            </a:r>
            <a:r>
              <a:rPr lang="en-US" altLang="zh-CN"/>
              <a:t>1</a:t>
            </a:r>
            <a:r>
              <a:rPr lang="zh-CN" altLang="en-US"/>
              <a:t>”时，读入数据缓冲器中的数据，同时消除状态端口信息，使其为“</a:t>
            </a:r>
            <a:r>
              <a:rPr lang="en-US" altLang="zh-CN"/>
              <a:t>0</a:t>
            </a:r>
            <a:r>
              <a:rPr lang="zh-CN" altLang="en-US"/>
              <a:t>”。</a:t>
            </a:r>
          </a:p>
          <a:p>
            <a:pPr>
              <a:lnSpc>
                <a:spcPct val="85000"/>
              </a:lnSpc>
            </a:pPr>
            <a:endParaRPr lang="zh-CN" altLang="en-US"/>
          </a:p>
          <a:p>
            <a:pPr algn="r">
              <a:lnSpc>
                <a:spcPct val="85000"/>
              </a:lnSpc>
            </a:pPr>
            <a:r>
              <a:rPr lang="zh-CN" altLang="en-US"/>
              <a:t>见动画</a:t>
            </a:r>
          </a:p>
        </p:txBody>
      </p:sp>
      <p:pic>
        <p:nvPicPr>
          <p:cNvPr id="324613" name="Picture 5" descr="6-2"/>
          <p:cNvPicPr>
            <a:picLocks noChangeAspect="1" noChangeArrowheads="1"/>
          </p:cNvPicPr>
          <p:nvPr/>
        </p:nvPicPr>
        <p:blipFill>
          <a:blip r:embed="rId2">
            <a:clrChange>
              <a:clrFrom>
                <a:srgbClr val="FFFFFF"/>
              </a:clrFrom>
              <a:clrTo>
                <a:srgbClr val="FFFFFF">
                  <a:alpha val="0"/>
                </a:srgbClr>
              </a:clrTo>
            </a:clrChange>
          </a:blip>
          <a:srcRect l="18025" t="8427" r="5199" b="5898"/>
          <a:stretch>
            <a:fillRect/>
          </a:stretch>
        </p:blipFill>
        <p:spPr bwMode="auto">
          <a:xfrm>
            <a:off x="5219700" y="2205038"/>
            <a:ext cx="3232150" cy="4319587"/>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24613"/>
                                        </p:tgtEl>
                                        <p:attrNameLst>
                                          <p:attrName>style.visibility</p:attrName>
                                        </p:attrNameLst>
                                      </p:cBhvr>
                                      <p:to>
                                        <p:strVal val="visible"/>
                                      </p:to>
                                    </p:set>
                                    <p:animEffect transition="in" filter="wipe(up)">
                                      <p:cBhvr>
                                        <p:cTn id="7" dur="500"/>
                                        <p:tgtEl>
                                          <p:spTgt spid="324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6-3"/>
          <p:cNvPicPr>
            <a:picLocks noChangeAspect="1" noChangeArrowheads="1"/>
          </p:cNvPicPr>
          <p:nvPr/>
        </p:nvPicPr>
        <p:blipFill>
          <a:blip r:embed="rId2">
            <a:clrChange>
              <a:clrFrom>
                <a:srgbClr val="FFFFFF"/>
              </a:clrFrom>
              <a:clrTo>
                <a:srgbClr val="FFFFFF">
                  <a:alpha val="0"/>
                </a:srgbClr>
              </a:clrTo>
            </a:clrChange>
          </a:blip>
          <a:srcRect l="6189" t="3279" r="1996" b="8197"/>
          <a:stretch>
            <a:fillRect/>
          </a:stretch>
        </p:blipFill>
        <p:spPr bwMode="auto">
          <a:xfrm>
            <a:off x="395288" y="2043261"/>
            <a:ext cx="8351837" cy="4410075"/>
          </a:xfrm>
          <a:prstGeom prst="rect">
            <a:avLst/>
          </a:prstGeom>
          <a:noFill/>
          <a:ln w="9525">
            <a:noFill/>
            <a:miter lim="800000"/>
            <a:headEnd/>
            <a:tailEnd/>
          </a:ln>
        </p:spPr>
      </p:pic>
      <p:sp>
        <p:nvSpPr>
          <p:cNvPr id="15363" name="Rectangle 3"/>
          <p:cNvSpPr>
            <a:spLocks noChangeArrowheads="1"/>
          </p:cNvSpPr>
          <p:nvPr/>
        </p:nvSpPr>
        <p:spPr bwMode="auto">
          <a:xfrm>
            <a:off x="179388" y="1074440"/>
            <a:ext cx="8659812" cy="914400"/>
          </a:xfrm>
          <a:prstGeom prst="rect">
            <a:avLst/>
          </a:prstGeom>
          <a:noFill/>
          <a:ln w="9525">
            <a:noFill/>
            <a:miter lim="800000"/>
            <a:headEnd/>
            <a:tailEnd/>
          </a:ln>
        </p:spPr>
        <p:txBody>
          <a:bodyPr lIns="92075" tIns="46038" rIns="92075" bIns="46038"/>
          <a:lstStyle/>
          <a:p>
            <a:pPr marL="269875" indent="-269875">
              <a:lnSpc>
                <a:spcPct val="85000"/>
              </a:lnSpc>
              <a:buClr>
                <a:schemeClr val="tx2"/>
              </a:buClr>
            </a:pPr>
            <a:r>
              <a:rPr lang="zh-CN" altLang="en-US" dirty="0"/>
              <a:t>例</a:t>
            </a:r>
            <a:r>
              <a:rPr lang="en-US" altLang="zh-CN" dirty="0"/>
              <a:t>1 :</a:t>
            </a:r>
            <a:r>
              <a:rPr lang="zh-CN" altLang="en-US" dirty="0"/>
              <a:t>假设从某输入设备上输入一组数据送缓冲区，若缓冲区已满则输出一组信息</a:t>
            </a:r>
            <a:r>
              <a:rPr lang="zh-CN" altLang="en-US" dirty="0">
                <a:latin typeface="华文细黑" pitchFamily="2" charset="-122"/>
              </a:rPr>
              <a:t>“</a:t>
            </a:r>
            <a:r>
              <a:rPr lang="en-US" altLang="zh-CN" dirty="0">
                <a:cs typeface="Times New Roman" pitchFamily="18" charset="0"/>
              </a:rPr>
              <a:t>BOFFER OVERFLOW</a:t>
            </a:r>
            <a:r>
              <a:rPr lang="en-US" altLang="zh-CN" dirty="0">
                <a:latin typeface="华文细黑" pitchFamily="2" charset="-122"/>
              </a:rPr>
              <a:t>”</a:t>
            </a:r>
            <a:r>
              <a:rPr lang="zh-CN" altLang="en-US" dirty="0"/>
              <a:t>，然后结束。设该设备的启动地址为</a:t>
            </a:r>
            <a:r>
              <a:rPr lang="en-US" altLang="zh-CN" dirty="0"/>
              <a:t>0FCH</a:t>
            </a:r>
            <a:r>
              <a:rPr lang="zh-CN" altLang="en-US" dirty="0"/>
              <a:t>，数据端口为</a:t>
            </a:r>
            <a:r>
              <a:rPr lang="en-US" altLang="zh-CN" dirty="0"/>
              <a:t>0F8H</a:t>
            </a:r>
            <a:r>
              <a:rPr lang="zh-CN" altLang="en-US" dirty="0"/>
              <a:t>，状态端口</a:t>
            </a:r>
            <a:r>
              <a:rPr lang="zh-CN" altLang="en-US" dirty="0" smtClean="0"/>
              <a:t>为</a:t>
            </a:r>
            <a:r>
              <a:rPr lang="en-US" altLang="zh-CN" smtClean="0"/>
              <a:t>0FAH</a:t>
            </a:r>
            <a:r>
              <a:rPr lang="zh-CN" altLang="en-US" dirty="0"/>
              <a:t>。</a:t>
            </a:r>
            <a:endParaRPr lang="zh-CN" altLang="zh-CN" dirty="0"/>
          </a:p>
        </p:txBody>
      </p:sp>
      <p:sp>
        <p:nvSpPr>
          <p:cNvPr id="322564" name="Rectangle 4"/>
          <p:cNvSpPr>
            <a:spLocks noChangeArrowheads="1"/>
          </p:cNvSpPr>
          <p:nvPr/>
        </p:nvSpPr>
        <p:spPr bwMode="auto">
          <a:xfrm>
            <a:off x="147638" y="446757"/>
            <a:ext cx="1039812" cy="461963"/>
          </a:xfrm>
          <a:prstGeom prst="rect">
            <a:avLst/>
          </a:prstGeom>
          <a:noFill/>
          <a:ln w="9525">
            <a:noFill/>
            <a:miter lim="800000"/>
            <a:headEnd/>
            <a:tailEnd/>
          </a:ln>
          <a:effectLst/>
        </p:spPr>
        <p:txBody>
          <a:bodyPr anchor="ctr"/>
          <a:lstStyle/>
          <a:p>
            <a:pPr>
              <a:defRPr/>
            </a:pPr>
            <a:r>
              <a:rPr lang="zh-CN" altLang="en-US" sz="2800" b="1" u="sng" dirty="0">
                <a:solidFill>
                  <a:srgbClr val="0000FF"/>
                </a:solidFill>
                <a:effectLst>
                  <a:outerShdw blurRad="38100" dist="38100" dir="2700000" algn="tl">
                    <a:srgbClr val="C0C0C0"/>
                  </a:outerShdw>
                </a:effectLst>
              </a:rPr>
              <a:t>实例</a:t>
            </a:r>
          </a:p>
        </p:txBody>
      </p:sp>
      <p:sp>
        <p:nvSpPr>
          <p:cNvPr id="322565" name="Rectangle 5"/>
          <p:cNvSpPr>
            <a:spLocks noChangeArrowheads="1"/>
          </p:cNvSpPr>
          <p:nvPr/>
        </p:nvSpPr>
        <p:spPr bwMode="auto">
          <a:xfrm>
            <a:off x="228600" y="3860800"/>
            <a:ext cx="4919663" cy="376238"/>
          </a:xfrm>
          <a:prstGeom prst="rect">
            <a:avLst/>
          </a:prstGeom>
          <a:noFill/>
          <a:ln w="9525">
            <a:noFill/>
            <a:miter lim="800000"/>
            <a:headEnd/>
            <a:tailEnd/>
          </a:ln>
        </p:spPr>
        <p:txBody>
          <a:bodyPr>
            <a:spAutoFit/>
          </a:bodyPr>
          <a:lstStyle/>
          <a:p>
            <a:pPr eaLnBrk="0" hangingPunct="0">
              <a:lnSpc>
                <a:spcPct val="85000"/>
              </a:lnSpc>
            </a:pPr>
            <a:endParaRPr kumimoji="1" lang="zh-CN" altLang="zh-CN" sz="2200" b="1"/>
          </a:p>
        </p:txBody>
      </p:sp>
      <p:sp>
        <p:nvSpPr>
          <p:cNvPr id="322570" name="Rectangle 10"/>
          <p:cNvSpPr>
            <a:spLocks noChangeArrowheads="1"/>
          </p:cNvSpPr>
          <p:nvPr/>
        </p:nvSpPr>
        <p:spPr bwMode="auto">
          <a:xfrm>
            <a:off x="5256213" y="1412875"/>
            <a:ext cx="3492500" cy="403225"/>
          </a:xfrm>
          <a:prstGeom prst="rect">
            <a:avLst/>
          </a:prstGeom>
          <a:noFill/>
          <a:ln w="9525" algn="ctr">
            <a:noFill/>
            <a:miter lim="800000"/>
            <a:headEnd/>
            <a:tailEnd/>
          </a:ln>
          <a:effectLst>
            <a:outerShdw dist="107763" dir="2700000" algn="ctr" rotWithShape="0">
              <a:schemeClr val="bg2"/>
            </a:outerShdw>
          </a:effectLst>
        </p:spPr>
        <p:txBody>
          <a:bodyPr lIns="18000" rIns="18000">
            <a:spAutoFit/>
          </a:bodyPr>
          <a:lstStyle/>
          <a:p>
            <a:pPr algn="just">
              <a:lnSpc>
                <a:spcPct val="85000"/>
              </a:lnSpc>
              <a:defRPr/>
            </a:pPr>
            <a:r>
              <a:rPr kumimoji="1" lang="en-US" altLang="zh-CN" b="1">
                <a:cs typeface="Times New Roman" pitchFamily="18" charset="0"/>
              </a:rPr>
              <a:t>  </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nodePh="1">
                                  <p:stCondLst>
                                    <p:cond delay="0"/>
                                  </p:stCondLst>
                                  <p:endCondLst>
                                    <p:cond evt="begin" delay="0">
                                      <p:tn val="5"/>
                                    </p:cond>
                                  </p:endCondLst>
                                  <p:childTnLst>
                                    <p:set>
                                      <p:cBhvr>
                                        <p:cTn id="6" dur="1" fill="hold">
                                          <p:stCondLst>
                                            <p:cond delay="0"/>
                                          </p:stCondLst>
                                        </p:cTn>
                                        <p:tgtEl>
                                          <p:spTgt spid="322565"/>
                                        </p:tgtEl>
                                        <p:attrNameLst>
                                          <p:attrName>style.visibility</p:attrName>
                                        </p:attrNameLst>
                                      </p:cBhvr>
                                      <p:to>
                                        <p:strVal val="visible"/>
                                      </p:to>
                                    </p:set>
                                    <p:animEffect transition="in" filter="wipe(up)">
                                      <p:cBhvr>
                                        <p:cTn id="7" dur="500"/>
                                        <p:tgtEl>
                                          <p:spTgt spid="322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1561" name="Group 25"/>
          <p:cNvGraphicFramePr>
            <a:graphicFrameLocks noGrp="1"/>
          </p:cNvGraphicFramePr>
          <p:nvPr>
            <p:extLst>
              <p:ext uri="{D42A27DB-BD31-4B8C-83A1-F6EECF244321}">
                <p14:modId xmlns:p14="http://schemas.microsoft.com/office/powerpoint/2010/main" val="95731208"/>
              </p:ext>
            </p:extLst>
          </p:nvPr>
        </p:nvGraphicFramePr>
        <p:xfrm>
          <a:off x="395288" y="333375"/>
          <a:ext cx="8424862" cy="6016752"/>
        </p:xfrm>
        <a:graphic>
          <a:graphicData uri="http://schemas.openxmlformats.org/drawingml/2006/table">
            <a:tbl>
              <a:tblPr/>
              <a:tblGrid>
                <a:gridCol w="4681537">
                  <a:extLst>
                    <a:ext uri="{9D8B030D-6E8A-4147-A177-3AD203B41FA5}">
                      <a16:colId xmlns:a16="http://schemas.microsoft.com/office/drawing/2014/main" val="20000"/>
                    </a:ext>
                  </a:extLst>
                </a:gridCol>
                <a:gridCol w="3743325">
                  <a:extLst>
                    <a:ext uri="{9D8B030D-6E8A-4147-A177-3AD203B41FA5}">
                      <a16:colId xmlns:a16="http://schemas.microsoft.com/office/drawing/2014/main" val="20001"/>
                    </a:ext>
                  </a:extLst>
                </a:gridCol>
              </a:tblGrid>
              <a:tr h="4064000">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DATA SEGMENT</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MESS1 DB </a:t>
                      </a:r>
                      <a:r>
                        <a:rPr kumimoji="1" lang="en-US" altLang="zh-CN" sz="2400" b="0" i="0" u="none" strike="noStrike" cap="none" normalizeH="0" baseline="0" dirty="0" smtClean="0">
                          <a:ln>
                            <a:noFill/>
                          </a:ln>
                          <a:solidFill>
                            <a:schemeClr val="tx1"/>
                          </a:solidFill>
                          <a:effectLst/>
                          <a:latin typeface="Arial"/>
                          <a:ea typeface="隶书" pitchFamily="49" charset="-122"/>
                        </a:rPr>
                        <a:t>‘</a:t>
                      </a: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BUFFER OVERFLOW</a:t>
                      </a:r>
                      <a:r>
                        <a:rPr kumimoji="1" lang="en-US" altLang="zh-CN" sz="2400" b="0" i="0" u="none" strike="noStrike" cap="none" normalizeH="0" baseline="0" dirty="0" smtClean="0">
                          <a:ln>
                            <a:noFill/>
                          </a:ln>
                          <a:solidFill>
                            <a:schemeClr val="tx1"/>
                          </a:solidFill>
                          <a:effectLst/>
                          <a:latin typeface="Arial"/>
                          <a:ea typeface="隶书" pitchFamily="49" charset="-122"/>
                        </a:rPr>
                        <a:t>’</a:t>
                      </a: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a:t>
                      </a:r>
                      <a:r>
                        <a:rPr kumimoji="1" lang="en-US" altLang="zh-CN" sz="2400" b="0" i="0" u="none" strike="noStrike" cap="none" normalizeH="0" baseline="0" dirty="0" smtClean="0">
                          <a:ln>
                            <a:noFill/>
                          </a:ln>
                          <a:solidFill>
                            <a:schemeClr val="tx1"/>
                          </a:solidFill>
                          <a:effectLst/>
                          <a:latin typeface="Arial"/>
                          <a:ea typeface="隶书" pitchFamily="49" charset="-122"/>
                        </a:rPr>
                        <a:t>’</a:t>
                      </a: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a:t>
                      </a:r>
                      <a:r>
                        <a:rPr kumimoji="1" lang="en-US" altLang="zh-CN" sz="2400" b="0" i="0" u="none" strike="noStrike" cap="none" normalizeH="0" baseline="0" dirty="0" smtClean="0">
                          <a:ln>
                            <a:noFill/>
                          </a:ln>
                          <a:solidFill>
                            <a:schemeClr val="tx1"/>
                          </a:solidFill>
                          <a:effectLst/>
                          <a:latin typeface="Arial"/>
                          <a:ea typeface="隶书" pitchFamily="49" charset="-122"/>
                        </a:rPr>
                        <a:t>’</a:t>
                      </a:r>
                      <a:endParaRPr kumimoji="1" lang="en-US" altLang="zh-CN" sz="2400" b="0" i="0" u="none" strike="noStrike" cap="none" normalizeH="0" baseline="0" dirty="0" smtClean="0">
                        <a:ln>
                          <a:noFill/>
                        </a:ln>
                        <a:solidFill>
                          <a:schemeClr val="tx1"/>
                        </a:solidFill>
                        <a:effectLst/>
                        <a:latin typeface="隶书" pitchFamily="49" charset="-122"/>
                        <a:ea typeface="隶书" pitchFamily="49" charset="-122"/>
                      </a:endParaRP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BUFF</a:t>
                      </a:r>
                      <a:r>
                        <a:rPr kumimoji="1" lang="zh-CN" altLang="en-US" sz="2400" b="0" i="0" u="none" strike="noStrike" cap="none" normalizeH="0" baseline="0" dirty="0" smtClean="0">
                          <a:ln>
                            <a:noFill/>
                          </a:ln>
                          <a:solidFill>
                            <a:schemeClr val="tx1"/>
                          </a:solidFill>
                          <a:effectLst/>
                          <a:latin typeface="隶书" pitchFamily="49" charset="-122"/>
                          <a:ea typeface="隶书" pitchFamily="49" charset="-122"/>
                        </a:rPr>
                        <a:t>　</a:t>
                      </a: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DB  60  DUP(?)</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DATA  ENDS</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CODE SEGMENT</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  ASSUME CS:CODE,DS:DATA</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START:</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  MOV	AX,DATA</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  MOV DS,AX</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  MOV BX,OFFSET BUFF</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  MOV CX,60</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WAIT1</a:t>
                      </a:r>
                      <a:r>
                        <a:rPr kumimoji="1" lang="zh-CN" altLang="en-US" sz="2400" b="0" i="0" u="none" strike="noStrike" cap="none" normalizeH="0" baseline="0" dirty="0" smtClean="0">
                          <a:ln>
                            <a:noFill/>
                          </a:ln>
                          <a:solidFill>
                            <a:schemeClr val="tx1"/>
                          </a:solidFill>
                          <a:effectLst/>
                          <a:latin typeface="隶书" pitchFamily="49" charset="-122"/>
                          <a:ea typeface="隶书" pitchFamily="49" charset="-122"/>
                        </a:rPr>
                        <a:t>：</a:t>
                      </a:r>
                      <a:endParaRPr kumimoji="1" lang="en-US" altLang="zh-CN" sz="2400" b="0" i="0" u="none" strike="noStrike" cap="none" normalizeH="0" baseline="0" dirty="0" smtClean="0">
                        <a:ln>
                          <a:noFill/>
                        </a:ln>
                        <a:solidFill>
                          <a:schemeClr val="tx1"/>
                        </a:solidFill>
                        <a:effectLst/>
                        <a:latin typeface="隶书" pitchFamily="49" charset="-122"/>
                        <a:ea typeface="隶书" pitchFamily="49" charset="-122"/>
                      </a:endParaRP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  OUT 0FCH,AL</a:t>
                      </a:r>
                      <a:r>
                        <a:rPr kumimoji="1" lang="zh-CN" altLang="en-US" sz="2400" b="0" i="0" u="none" strike="noStrike" cap="none" normalizeH="0" baseline="0" dirty="0" smtClean="0">
                          <a:ln>
                            <a:noFill/>
                          </a:ln>
                          <a:solidFill>
                            <a:schemeClr val="tx1"/>
                          </a:solidFill>
                          <a:effectLst/>
                          <a:latin typeface="隶书" pitchFamily="49" charset="-122"/>
                          <a:ea typeface="隶书" pitchFamily="49" charset="-122"/>
                        </a:rPr>
                        <a:t>　 </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WAIT:	</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  </a:t>
                      </a:r>
                      <a:r>
                        <a:rPr kumimoji="1" lang="en-US" altLang="zh-CN" sz="2400" b="0" i="0" u="none" strike="noStrike" cap="none" normalizeH="0" baseline="0" dirty="0" smtClean="0">
                          <a:ln>
                            <a:noFill/>
                          </a:ln>
                          <a:solidFill>
                            <a:srgbClr val="0000FF"/>
                          </a:solidFill>
                          <a:effectLst/>
                          <a:latin typeface="隶书" pitchFamily="49" charset="-122"/>
                          <a:ea typeface="隶书" pitchFamily="49" charset="-122"/>
                        </a:rPr>
                        <a:t>IN AL,0FAH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zh-CN" altLang="en-US" sz="2400" b="0" i="0" u="none" strike="noStrike" cap="none" normalizeH="0" baseline="0" dirty="0" smtClean="0">
                          <a:ln>
                            <a:noFill/>
                          </a:ln>
                          <a:solidFill>
                            <a:srgbClr val="0000FF"/>
                          </a:solidFill>
                          <a:effectLst/>
                          <a:latin typeface="隶书" pitchFamily="49" charset="-122"/>
                          <a:ea typeface="隶书" pitchFamily="49" charset="-122"/>
                        </a:rPr>
                        <a:t>　</a:t>
                      </a:r>
                      <a:r>
                        <a:rPr kumimoji="1" lang="en-US" altLang="zh-CN" sz="2400" b="0" i="0" u="none" strike="noStrike" cap="none" normalizeH="0" baseline="0" dirty="0" smtClean="0">
                          <a:ln>
                            <a:noFill/>
                          </a:ln>
                          <a:solidFill>
                            <a:srgbClr val="0000FF"/>
                          </a:solidFill>
                          <a:effectLst/>
                          <a:latin typeface="隶书" pitchFamily="49" charset="-122"/>
                          <a:ea typeface="隶书" pitchFamily="49" charset="-122"/>
                        </a:rPr>
                        <a:t>TEST AL,01H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rgbClr val="0000FF"/>
                          </a:solidFill>
                          <a:effectLst/>
                          <a:latin typeface="隶书" pitchFamily="49" charset="-122"/>
                          <a:ea typeface="隶书" pitchFamily="49" charset="-122"/>
                        </a:rPr>
                        <a:t>  JZ WAIT</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  IN AL,0F8H</a:t>
                      </a:r>
                      <a:endParaRPr kumimoji="0" lang="en-US" altLang="zh-CN" sz="2400" b="0"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隶书" pitchFamily="49" charset="-122"/>
                      </a:endParaRPr>
                    </a:p>
                  </a:txBody>
                  <a:tcPr marL="18000" marR="18000" horzOverflow="overflow">
                    <a:lnL cap="flat">
                      <a:noFill/>
                    </a:lnL>
                    <a:lnR>
                      <a:noFill/>
                    </a:lnR>
                    <a:lnT cap="flat">
                      <a:noFill/>
                    </a:lnT>
                    <a:lnB cap="flat">
                      <a:noFill/>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  MOV [BX],AL</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  INC BX</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  LOOP WAIT1</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  MOV DX,OFFSET MESS1</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  MOV	AH,9</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  MOV AH,4CH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  INT	21H</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CODE ENDS</a:t>
                      </a:r>
                    </a:p>
                    <a:p>
                      <a:pPr marL="0" marR="0" lvl="0" indent="0" algn="l" defTabSz="914400" rtl="0" eaLnBrk="1" fontAlgn="base" latinLnBrk="0" hangingPunct="1">
                        <a:lnSpc>
                          <a:spcPct val="90000"/>
                        </a:lnSpc>
                        <a:spcBef>
                          <a:spcPct val="0"/>
                        </a:spcBef>
                        <a:spcAft>
                          <a:spcPct val="0"/>
                        </a:spcAft>
                        <a:buClr>
                          <a:schemeClr val="tx2"/>
                        </a:buClr>
                        <a:buSzTx/>
                        <a:buFontTx/>
                        <a:buNone/>
                        <a:tabLst/>
                      </a:pPr>
                      <a:r>
                        <a:rPr kumimoji="1" lang="en-US" altLang="zh-CN" sz="2400" b="0" i="0" u="none" strike="noStrike" cap="none" normalizeH="0" baseline="0" dirty="0" smtClean="0">
                          <a:ln>
                            <a:noFill/>
                          </a:ln>
                          <a:solidFill>
                            <a:schemeClr val="tx1"/>
                          </a:solidFill>
                          <a:effectLst/>
                          <a:latin typeface="隶书" pitchFamily="49" charset="-122"/>
                          <a:ea typeface="隶书" pitchFamily="49" charset="-122"/>
                        </a:rPr>
                        <a:t>  END START</a:t>
                      </a:r>
                    </a:p>
                    <a:p>
                      <a:pPr marL="0" marR="0" lvl="0" indent="0" algn="l" defTabSz="914400" rtl="0" eaLnBrk="1" fontAlgn="base" latinLnBrk="0" hangingPunct="1">
                        <a:lnSpc>
                          <a:spcPct val="90000"/>
                        </a:lnSpc>
                        <a:spcBef>
                          <a:spcPct val="0"/>
                        </a:spcBef>
                        <a:spcAft>
                          <a:spcPct val="0"/>
                        </a:spcAft>
                        <a:buClr>
                          <a:schemeClr val="tx2"/>
                        </a:buClr>
                        <a:buSzTx/>
                        <a:buFontTx/>
                        <a:buNone/>
                        <a:tabLst/>
                      </a:pPr>
                      <a:endParaRPr kumimoji="0" lang="en-US" altLang="zh-CN" sz="2400" b="0"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隶书" pitchFamily="49" charset="-122"/>
                      </a:endParaRPr>
                    </a:p>
                    <a:p>
                      <a:pPr marL="0" marR="0" lvl="0" indent="0" algn="l" defTabSz="914400" rtl="0" eaLnBrk="1" fontAlgn="base" latinLnBrk="0" hangingPunct="1">
                        <a:lnSpc>
                          <a:spcPct val="90000"/>
                        </a:lnSpc>
                        <a:spcBef>
                          <a:spcPct val="0"/>
                        </a:spcBef>
                        <a:spcAft>
                          <a:spcPct val="0"/>
                        </a:spcAft>
                        <a:buClr>
                          <a:schemeClr val="tx2"/>
                        </a:buClr>
                        <a:buSzTx/>
                        <a:buFontTx/>
                        <a:buNone/>
                        <a:tabLst/>
                      </a:pPr>
                      <a:endParaRPr kumimoji="0" lang="en-US" altLang="zh-CN" sz="2400" b="0" i="0" u="none" strike="noStrike" cap="none" normalizeH="0" baseline="0" dirty="0" smtClean="0">
                        <a:ln>
                          <a:noFill/>
                        </a:ln>
                        <a:solidFill>
                          <a:schemeClr val="tx1"/>
                        </a:solidFill>
                        <a:effectLst>
                          <a:outerShdw blurRad="38100" dist="38100" dir="2700000" algn="tl">
                            <a:srgbClr val="C0C0C0"/>
                          </a:outerShdw>
                        </a:effectLst>
                        <a:latin typeface="隶书" pitchFamily="49" charset="-122"/>
                        <a:ea typeface="隶书" pitchFamily="49" charset="-122"/>
                      </a:endParaRPr>
                    </a:p>
                  </a:txBody>
                  <a:tcPr marL="18000" marR="1800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ChangeArrowheads="1"/>
          </p:cNvSpPr>
          <p:nvPr/>
        </p:nvSpPr>
        <p:spPr bwMode="auto">
          <a:xfrm>
            <a:off x="539750" y="404391"/>
            <a:ext cx="8064500" cy="5976937"/>
          </a:xfrm>
          <a:prstGeom prst="rect">
            <a:avLst/>
          </a:prstGeom>
          <a:noFill/>
          <a:ln w="9525">
            <a:noFill/>
            <a:miter lim="800000"/>
            <a:headEnd/>
            <a:tailEnd/>
          </a:ln>
          <a:effectLst/>
        </p:spPr>
        <p:txBody>
          <a:bodyPr lIns="92075" tIns="46038" rIns="92075" bIns="46038"/>
          <a:lstStyle/>
          <a:p>
            <a:pPr marL="457200" indent="-457200">
              <a:buFont typeface="Wingdings" panose="05000000000000000000" pitchFamily="2" charset="2"/>
              <a:buChar char="F"/>
              <a:defRPr/>
            </a:pPr>
            <a:r>
              <a:rPr lang="zh-CN" altLang="en-US" sz="3200" dirty="0" smtClean="0">
                <a:solidFill>
                  <a:schemeClr val="tx2"/>
                </a:solidFill>
                <a:effectLst>
                  <a:outerShdw blurRad="38100" dist="38100" dir="2700000" algn="tl">
                    <a:srgbClr val="C0C0C0"/>
                  </a:outerShdw>
                </a:effectLst>
              </a:rPr>
              <a:t>中断</a:t>
            </a:r>
            <a:r>
              <a:rPr lang="zh-CN" altLang="en-US" sz="3200" dirty="0">
                <a:solidFill>
                  <a:schemeClr val="tx2"/>
                </a:solidFill>
                <a:effectLst>
                  <a:outerShdw blurRad="38100" dist="38100" dir="2700000" algn="tl">
                    <a:srgbClr val="C0C0C0"/>
                  </a:outerShdw>
                </a:effectLst>
              </a:rPr>
              <a:t>传输</a:t>
            </a:r>
            <a:r>
              <a:rPr lang="zh-CN" altLang="en-US" sz="3200" dirty="0">
                <a:solidFill>
                  <a:schemeClr val="tx2"/>
                </a:solidFill>
                <a:effectLst>
                  <a:outerShdw blurRad="38100" dist="38100" dir="2700000" algn="tl">
                    <a:srgbClr val="C0C0C0"/>
                  </a:outerShdw>
                </a:effectLst>
                <a:latin typeface="宋体" pitchFamily="2" charset="-122"/>
                <a:ea typeface="宋体" pitchFamily="2" charset="-122"/>
              </a:rPr>
              <a:t/>
            </a:r>
            <a:br>
              <a:rPr lang="zh-CN" altLang="en-US" sz="3200" dirty="0">
                <a:solidFill>
                  <a:schemeClr val="tx2"/>
                </a:solidFill>
                <a:effectLst>
                  <a:outerShdw blurRad="38100" dist="38100" dir="2700000" algn="tl">
                    <a:srgbClr val="C0C0C0"/>
                  </a:outerShdw>
                </a:effectLst>
                <a:latin typeface="宋体" pitchFamily="2" charset="-122"/>
                <a:ea typeface="宋体" pitchFamily="2" charset="-122"/>
              </a:rPr>
            </a:br>
            <a:r>
              <a:rPr lang="zh-CN" altLang="en-US" dirty="0">
                <a:solidFill>
                  <a:schemeClr val="tx2"/>
                </a:solidFill>
                <a:effectLst>
                  <a:outerShdw blurRad="38100" dist="38100" dir="2700000" algn="tl">
                    <a:srgbClr val="C0C0C0"/>
                  </a:outerShdw>
                </a:effectLst>
              </a:rPr>
              <a:t/>
            </a:r>
            <a:br>
              <a:rPr lang="zh-CN" altLang="en-US" dirty="0">
                <a:solidFill>
                  <a:schemeClr val="tx2"/>
                </a:solidFill>
                <a:effectLst>
                  <a:outerShdw blurRad="38100" dist="38100" dir="2700000" algn="tl">
                    <a:srgbClr val="C0C0C0"/>
                  </a:outerShdw>
                </a:effectLst>
              </a:rPr>
            </a:br>
            <a:r>
              <a:rPr lang="zh-CN" altLang="en-US" dirty="0">
                <a:solidFill>
                  <a:schemeClr val="tx2"/>
                </a:solidFill>
                <a:effectLst>
                  <a:outerShdw blurRad="38100" dist="38100" dir="2700000" algn="tl">
                    <a:srgbClr val="C0C0C0"/>
                  </a:outerShdw>
                </a:effectLst>
              </a:rPr>
              <a:t>    </a:t>
            </a:r>
            <a:r>
              <a:rPr lang="zh-CN" altLang="en-US" dirty="0">
                <a:solidFill>
                  <a:schemeClr val="tx2"/>
                </a:solidFill>
                <a:sym typeface="Wingdings" pitchFamily="2" charset="2"/>
              </a:rPr>
              <a:t>所谓中断传输方式，也称中断控制的输入</a:t>
            </a:r>
            <a:r>
              <a:rPr lang="en-US" altLang="zh-CN" dirty="0">
                <a:solidFill>
                  <a:schemeClr val="tx2"/>
                </a:solidFill>
                <a:sym typeface="Wingdings" pitchFamily="2" charset="2"/>
              </a:rPr>
              <a:t>/</a:t>
            </a:r>
            <a:r>
              <a:rPr lang="zh-CN" altLang="en-US" dirty="0">
                <a:solidFill>
                  <a:schemeClr val="tx2"/>
                </a:solidFill>
                <a:sym typeface="Wingdings" pitchFamily="2" charset="2"/>
              </a:rPr>
              <a:t>输出方式，即外设的输入数据准备好或接收数据的缓冲器空时，便主动向</a:t>
            </a:r>
            <a:r>
              <a:rPr lang="en-US" altLang="zh-CN" dirty="0">
                <a:solidFill>
                  <a:schemeClr val="tx2"/>
                </a:solidFill>
                <a:sym typeface="Wingdings" pitchFamily="2" charset="2"/>
              </a:rPr>
              <a:t>CPU</a:t>
            </a:r>
            <a:r>
              <a:rPr lang="zh-CN" altLang="en-US" dirty="0">
                <a:solidFill>
                  <a:schemeClr val="tx2"/>
                </a:solidFill>
                <a:sym typeface="Wingdings" pitchFamily="2" charset="2"/>
              </a:rPr>
              <a:t>发出中断请求，使</a:t>
            </a:r>
            <a:r>
              <a:rPr lang="en-US" altLang="zh-CN" dirty="0">
                <a:solidFill>
                  <a:schemeClr val="tx2"/>
                </a:solidFill>
                <a:sym typeface="Wingdings" pitchFamily="2" charset="2"/>
              </a:rPr>
              <a:t>CPU</a:t>
            </a:r>
            <a:r>
              <a:rPr lang="zh-CN" altLang="en-US" dirty="0">
                <a:solidFill>
                  <a:schemeClr val="tx2"/>
                </a:solidFill>
                <a:sym typeface="Wingdings" pitchFamily="2" charset="2"/>
              </a:rPr>
              <a:t>中断正在执行的程序，转去执行为外设服务的操作，服务完毕后，</a:t>
            </a:r>
            <a:r>
              <a:rPr lang="en-US" altLang="zh-CN" dirty="0">
                <a:solidFill>
                  <a:schemeClr val="tx2"/>
                </a:solidFill>
                <a:sym typeface="Wingdings" pitchFamily="2" charset="2"/>
              </a:rPr>
              <a:t>CPU</a:t>
            </a:r>
            <a:r>
              <a:rPr lang="zh-CN" altLang="en-US" dirty="0">
                <a:solidFill>
                  <a:schemeClr val="tx2"/>
                </a:solidFill>
                <a:sym typeface="Wingdings" pitchFamily="2" charset="2"/>
              </a:rPr>
              <a:t>再继续执行原来的程序。</a:t>
            </a:r>
            <a:br>
              <a:rPr lang="zh-CN" altLang="en-US" dirty="0">
                <a:solidFill>
                  <a:schemeClr val="tx2"/>
                </a:solidFill>
                <a:sym typeface="Wingdings" pitchFamily="2" charset="2"/>
              </a:rPr>
            </a:br>
            <a:r>
              <a:rPr lang="zh-CN" altLang="en-US" dirty="0">
                <a:solidFill>
                  <a:schemeClr val="tx2"/>
                </a:solidFill>
                <a:sym typeface="Wingdings" pitchFamily="2" charset="2"/>
              </a:rPr>
              <a:t>    </a:t>
            </a:r>
            <a:r>
              <a:rPr lang="zh-CN" altLang="en-US" dirty="0">
                <a:solidFill>
                  <a:schemeClr val="tx2"/>
                </a:solidFill>
              </a:rPr>
              <a:t>与程序查询方式相比，中断控制方式的数据交换具有如下特点</a:t>
            </a:r>
            <a:r>
              <a:rPr lang="en-US" altLang="zh-CN" dirty="0">
                <a:solidFill>
                  <a:schemeClr val="tx2"/>
                </a:solidFill>
              </a:rPr>
              <a:t>: </a:t>
            </a:r>
            <a:br>
              <a:rPr lang="en-US" altLang="zh-CN" dirty="0">
                <a:solidFill>
                  <a:schemeClr val="tx2"/>
                </a:solidFill>
              </a:rPr>
            </a:br>
            <a:r>
              <a:rPr lang="en-US" altLang="zh-CN" dirty="0">
                <a:solidFill>
                  <a:schemeClr val="tx2"/>
                </a:solidFill>
              </a:rPr>
              <a:t>(1) </a:t>
            </a:r>
            <a:r>
              <a:rPr lang="zh-CN" altLang="en-US" dirty="0">
                <a:solidFill>
                  <a:schemeClr val="tx2"/>
                </a:solidFill>
              </a:rPr>
              <a:t>提高了</a:t>
            </a:r>
            <a:r>
              <a:rPr lang="en-US" altLang="zh-CN" dirty="0">
                <a:solidFill>
                  <a:schemeClr val="tx2"/>
                </a:solidFill>
              </a:rPr>
              <a:t>CPU</a:t>
            </a:r>
            <a:r>
              <a:rPr lang="zh-CN" altLang="en-US" dirty="0">
                <a:solidFill>
                  <a:schemeClr val="tx2"/>
                </a:solidFill>
              </a:rPr>
              <a:t>的工作效率；</a:t>
            </a:r>
            <a:br>
              <a:rPr lang="zh-CN" altLang="en-US" dirty="0">
                <a:solidFill>
                  <a:schemeClr val="tx2"/>
                </a:solidFill>
              </a:rPr>
            </a:br>
            <a:r>
              <a:rPr lang="en-US" altLang="zh-CN" dirty="0">
                <a:solidFill>
                  <a:schemeClr val="tx2"/>
                </a:solidFill>
              </a:rPr>
              <a:t>(2) CPU</a:t>
            </a:r>
            <a:r>
              <a:rPr lang="zh-CN" altLang="en-US" dirty="0">
                <a:solidFill>
                  <a:schemeClr val="tx2"/>
                </a:solidFill>
              </a:rPr>
              <a:t>具有控制外围设备服务的主动权；</a:t>
            </a:r>
            <a:br>
              <a:rPr lang="zh-CN" altLang="en-US" dirty="0">
                <a:solidFill>
                  <a:schemeClr val="tx2"/>
                </a:solidFill>
              </a:rPr>
            </a:br>
            <a:r>
              <a:rPr lang="en-US" altLang="zh-CN" dirty="0">
                <a:solidFill>
                  <a:schemeClr val="tx2"/>
                </a:solidFill>
              </a:rPr>
              <a:t>(3) CPU</a:t>
            </a:r>
            <a:r>
              <a:rPr lang="zh-CN" altLang="en-US" dirty="0">
                <a:solidFill>
                  <a:schemeClr val="tx2"/>
                </a:solidFill>
              </a:rPr>
              <a:t>可以和外设并行工作；</a:t>
            </a:r>
            <a:br>
              <a:rPr lang="zh-CN" altLang="en-US" dirty="0">
                <a:solidFill>
                  <a:schemeClr val="tx2"/>
                </a:solidFill>
              </a:rPr>
            </a:br>
            <a:r>
              <a:rPr lang="en-US" altLang="zh-CN" dirty="0">
                <a:solidFill>
                  <a:schemeClr val="tx2"/>
                </a:solidFill>
              </a:rPr>
              <a:t>(4) </a:t>
            </a:r>
            <a:r>
              <a:rPr lang="zh-CN" altLang="en-US" dirty="0">
                <a:solidFill>
                  <a:schemeClr val="tx2"/>
                </a:solidFill>
              </a:rPr>
              <a:t>可适合实时系统对</a:t>
            </a:r>
            <a:r>
              <a:rPr lang="en-US" altLang="zh-CN" dirty="0">
                <a:solidFill>
                  <a:schemeClr val="tx2"/>
                </a:solidFill>
              </a:rPr>
              <a:t>I/O</a:t>
            </a:r>
            <a:r>
              <a:rPr lang="zh-CN" altLang="en-US" dirty="0">
                <a:solidFill>
                  <a:schemeClr val="tx2"/>
                </a:solidFill>
              </a:rPr>
              <a:t>处理的要求；</a:t>
            </a:r>
            <a:br>
              <a:rPr lang="zh-CN" altLang="en-US" dirty="0">
                <a:solidFill>
                  <a:schemeClr val="tx2"/>
                </a:solidFill>
              </a:rPr>
            </a:br>
            <a:r>
              <a:rPr lang="zh-CN" altLang="en-US" dirty="0">
                <a:solidFill>
                  <a:schemeClr val="tx2"/>
                </a:solidFill>
              </a:rPr>
              <a:t/>
            </a:r>
            <a:br>
              <a:rPr lang="zh-CN" altLang="en-US" dirty="0">
                <a:solidFill>
                  <a:schemeClr val="tx2"/>
                </a:solidFill>
              </a:rPr>
            </a:br>
            <a:r>
              <a:rPr lang="zh-CN" altLang="en-US" dirty="0">
                <a:solidFill>
                  <a:schemeClr val="tx2"/>
                </a:solidFill>
              </a:rPr>
              <a:t/>
            </a:r>
            <a:br>
              <a:rPr lang="zh-CN" altLang="en-US" dirty="0">
                <a:solidFill>
                  <a:schemeClr val="tx2"/>
                </a:solidFill>
              </a:rPr>
            </a:br>
            <a:endParaRPr lang="zh-CN" altLang="en-US" dirty="0">
              <a:solidFill>
                <a:schemeClr val="tx2"/>
              </a:solidFill>
            </a:endParaRPr>
          </a:p>
        </p:txBody>
      </p:sp>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ChangeArrowheads="1"/>
          </p:cNvSpPr>
          <p:nvPr/>
        </p:nvSpPr>
        <p:spPr bwMode="auto">
          <a:xfrm>
            <a:off x="539750" y="476399"/>
            <a:ext cx="8064500" cy="5976937"/>
          </a:xfrm>
          <a:prstGeom prst="rect">
            <a:avLst/>
          </a:prstGeom>
          <a:noFill/>
          <a:ln w="9525">
            <a:noFill/>
            <a:miter lim="800000"/>
            <a:headEnd/>
            <a:tailEnd/>
          </a:ln>
          <a:effectLst/>
        </p:spPr>
        <p:txBody>
          <a:bodyPr lIns="92075" tIns="46038" rIns="92075" bIns="46038"/>
          <a:lstStyle/>
          <a:p>
            <a:pPr marL="457200" indent="-457200">
              <a:buFont typeface="Wingdings" panose="05000000000000000000" pitchFamily="2" charset="2"/>
              <a:buChar char="F"/>
              <a:defRPr/>
            </a:pPr>
            <a:r>
              <a:rPr lang="en-US" altLang="zh-CN" sz="3200" dirty="0" smtClean="0">
                <a:solidFill>
                  <a:schemeClr val="tx2"/>
                </a:solidFill>
                <a:effectLst>
                  <a:outerShdw blurRad="38100" dist="38100" dir="2700000" algn="tl">
                    <a:srgbClr val="C0C0C0"/>
                  </a:outerShdw>
                </a:effectLst>
              </a:rPr>
              <a:t>DMA</a:t>
            </a:r>
            <a:r>
              <a:rPr lang="zh-CN" altLang="en-US" sz="3200" dirty="0">
                <a:solidFill>
                  <a:schemeClr val="tx2"/>
                </a:solidFill>
                <a:effectLst>
                  <a:outerShdw blurRad="38100" dist="38100" dir="2700000" algn="tl">
                    <a:srgbClr val="C0C0C0"/>
                  </a:outerShdw>
                </a:effectLst>
              </a:rPr>
              <a:t>传输</a:t>
            </a:r>
            <a:r>
              <a:rPr lang="zh-CN" altLang="en-US" sz="3200" dirty="0">
                <a:solidFill>
                  <a:schemeClr val="tx2"/>
                </a:solidFill>
                <a:effectLst>
                  <a:outerShdw blurRad="38100" dist="38100" dir="2700000" algn="tl">
                    <a:srgbClr val="C0C0C0"/>
                  </a:outerShdw>
                </a:effectLst>
                <a:latin typeface="宋体" pitchFamily="2" charset="-122"/>
                <a:ea typeface="宋体" pitchFamily="2" charset="-122"/>
              </a:rPr>
              <a:t/>
            </a:r>
            <a:br>
              <a:rPr lang="zh-CN" altLang="en-US" sz="3200" dirty="0">
                <a:solidFill>
                  <a:schemeClr val="tx2"/>
                </a:solidFill>
                <a:effectLst>
                  <a:outerShdw blurRad="38100" dist="38100" dir="2700000" algn="tl">
                    <a:srgbClr val="C0C0C0"/>
                  </a:outerShdw>
                </a:effectLst>
                <a:latin typeface="宋体" pitchFamily="2" charset="-122"/>
                <a:ea typeface="宋体" pitchFamily="2" charset="-122"/>
              </a:rPr>
            </a:br>
            <a:r>
              <a:rPr lang="zh-CN" altLang="en-US" dirty="0">
                <a:solidFill>
                  <a:schemeClr val="tx2"/>
                </a:solidFill>
                <a:effectLst>
                  <a:outerShdw blurRad="38100" dist="38100" dir="2700000" algn="tl">
                    <a:srgbClr val="C0C0C0"/>
                  </a:outerShdw>
                </a:effectLst>
              </a:rPr>
              <a:t/>
            </a:r>
            <a:br>
              <a:rPr lang="zh-CN" altLang="en-US" dirty="0">
                <a:solidFill>
                  <a:schemeClr val="tx2"/>
                </a:solidFill>
                <a:effectLst>
                  <a:outerShdw blurRad="38100" dist="38100" dir="2700000" algn="tl">
                    <a:srgbClr val="C0C0C0"/>
                  </a:outerShdw>
                </a:effectLst>
              </a:rPr>
            </a:br>
            <a:r>
              <a:rPr lang="zh-CN" altLang="en-US" dirty="0">
                <a:solidFill>
                  <a:schemeClr val="tx2"/>
                </a:solidFill>
                <a:effectLst>
                  <a:outerShdw blurRad="38100" dist="38100" dir="2700000" algn="tl">
                    <a:srgbClr val="C0C0C0"/>
                  </a:outerShdw>
                </a:effectLst>
              </a:rPr>
              <a:t>    </a:t>
            </a:r>
            <a:r>
              <a:rPr lang="zh-CN" altLang="en-US" dirty="0">
                <a:solidFill>
                  <a:srgbClr val="080808"/>
                </a:solidFill>
              </a:rPr>
              <a:t>在此之前，我们知道</a:t>
            </a:r>
            <a:r>
              <a:rPr lang="en-US" altLang="zh-CN" dirty="0">
                <a:solidFill>
                  <a:srgbClr val="080808"/>
                </a:solidFill>
              </a:rPr>
              <a:t>CPU</a:t>
            </a:r>
            <a:r>
              <a:rPr lang="zh-CN" altLang="en-US" dirty="0">
                <a:solidFill>
                  <a:srgbClr val="080808"/>
                </a:solidFill>
              </a:rPr>
              <a:t>对有</a:t>
            </a:r>
            <a:r>
              <a:rPr lang="en-US" altLang="zh-CN" dirty="0">
                <a:solidFill>
                  <a:srgbClr val="080808"/>
                </a:solidFill>
              </a:rPr>
              <a:t>I/O</a:t>
            </a:r>
            <a:r>
              <a:rPr lang="zh-CN" altLang="en-US" dirty="0">
                <a:solidFill>
                  <a:srgbClr val="080808"/>
                </a:solidFill>
              </a:rPr>
              <a:t>接口操作的指令</a:t>
            </a:r>
            <a:r>
              <a:rPr lang="en-US" altLang="zh-CN" dirty="0">
                <a:solidFill>
                  <a:srgbClr val="080808"/>
                </a:solidFill>
              </a:rPr>
              <a:t>(</a:t>
            </a:r>
            <a:r>
              <a:rPr lang="zh-CN" altLang="en-US" dirty="0">
                <a:solidFill>
                  <a:srgbClr val="080808"/>
                </a:solidFill>
              </a:rPr>
              <a:t>如：</a:t>
            </a:r>
            <a:r>
              <a:rPr lang="en-US" altLang="zh-CN" dirty="0">
                <a:solidFill>
                  <a:srgbClr val="080808"/>
                </a:solidFill>
              </a:rPr>
              <a:t>IN AL,80H)</a:t>
            </a:r>
            <a:r>
              <a:rPr lang="zh-CN" altLang="en-US" dirty="0">
                <a:solidFill>
                  <a:srgbClr val="080808"/>
                </a:solidFill>
              </a:rPr>
              <a:t>，也有</a:t>
            </a:r>
            <a:r>
              <a:rPr lang="en-US" altLang="zh-CN" dirty="0">
                <a:solidFill>
                  <a:srgbClr val="080808"/>
                </a:solidFill>
              </a:rPr>
              <a:t>CPU</a:t>
            </a:r>
            <a:r>
              <a:rPr lang="zh-CN" altLang="en-US" dirty="0">
                <a:solidFill>
                  <a:srgbClr val="080808"/>
                </a:solidFill>
              </a:rPr>
              <a:t>对存储器操作的指令</a:t>
            </a:r>
            <a:r>
              <a:rPr lang="en-US" altLang="zh-CN" dirty="0">
                <a:solidFill>
                  <a:srgbClr val="080808"/>
                </a:solidFill>
              </a:rPr>
              <a:t>(</a:t>
            </a:r>
            <a:r>
              <a:rPr lang="zh-CN" altLang="en-US" dirty="0">
                <a:solidFill>
                  <a:srgbClr val="080808"/>
                </a:solidFill>
              </a:rPr>
              <a:t>如：</a:t>
            </a:r>
            <a:r>
              <a:rPr lang="en-US" altLang="zh-CN" dirty="0">
                <a:solidFill>
                  <a:srgbClr val="080808"/>
                </a:solidFill>
              </a:rPr>
              <a:t>MOV AL,[BX])</a:t>
            </a:r>
            <a:r>
              <a:rPr lang="zh-CN" altLang="en-US" dirty="0">
                <a:solidFill>
                  <a:srgbClr val="080808"/>
                </a:solidFill>
              </a:rPr>
              <a:t>，但是</a:t>
            </a:r>
            <a:r>
              <a:rPr lang="en-US" altLang="zh-CN" dirty="0">
                <a:solidFill>
                  <a:srgbClr val="080808"/>
                </a:solidFill>
              </a:rPr>
              <a:t>CPU</a:t>
            </a:r>
            <a:r>
              <a:rPr lang="zh-CN" altLang="en-US" dirty="0">
                <a:solidFill>
                  <a:srgbClr val="080808"/>
                </a:solidFill>
              </a:rPr>
              <a:t>没有让存储器与</a:t>
            </a:r>
            <a:r>
              <a:rPr lang="en-US" altLang="zh-CN" dirty="0">
                <a:solidFill>
                  <a:srgbClr val="080808"/>
                </a:solidFill>
              </a:rPr>
              <a:t>I/O</a:t>
            </a:r>
            <a:r>
              <a:rPr lang="zh-CN" altLang="en-US" dirty="0">
                <a:solidFill>
                  <a:srgbClr val="080808"/>
                </a:solidFill>
              </a:rPr>
              <a:t>接口直接操作的指令。也就是，存储器与</a:t>
            </a:r>
            <a:r>
              <a:rPr lang="en-US" altLang="zh-CN" dirty="0">
                <a:solidFill>
                  <a:srgbClr val="080808"/>
                </a:solidFill>
              </a:rPr>
              <a:t>I/O</a:t>
            </a:r>
            <a:r>
              <a:rPr lang="zh-CN" altLang="en-US" dirty="0">
                <a:solidFill>
                  <a:srgbClr val="080808"/>
                </a:solidFill>
              </a:rPr>
              <a:t>之间传输数据必须通过</a:t>
            </a:r>
            <a:r>
              <a:rPr lang="en-US" altLang="zh-CN" dirty="0">
                <a:solidFill>
                  <a:srgbClr val="080808"/>
                </a:solidFill>
              </a:rPr>
              <a:t>CPU</a:t>
            </a:r>
            <a:r>
              <a:rPr lang="zh-CN" altLang="en-US" dirty="0">
                <a:solidFill>
                  <a:srgbClr val="080808"/>
                </a:solidFill>
              </a:rPr>
              <a:t>。如：</a:t>
            </a:r>
            <a:br>
              <a:rPr lang="zh-CN" altLang="en-US" dirty="0">
                <a:solidFill>
                  <a:srgbClr val="080808"/>
                </a:solidFill>
              </a:rPr>
            </a:br>
            <a:r>
              <a:rPr lang="zh-CN" altLang="en-US" dirty="0">
                <a:solidFill>
                  <a:srgbClr val="080808"/>
                </a:solidFill>
              </a:rPr>
              <a:t>    </a:t>
            </a:r>
            <a:r>
              <a:rPr lang="en-US" altLang="zh-CN" dirty="0">
                <a:solidFill>
                  <a:srgbClr val="080808"/>
                </a:solidFill>
              </a:rPr>
              <a:t>MOV AL,DS:[2000H]</a:t>
            </a:r>
            <a:br>
              <a:rPr lang="en-US" altLang="zh-CN" dirty="0">
                <a:solidFill>
                  <a:srgbClr val="080808"/>
                </a:solidFill>
              </a:rPr>
            </a:br>
            <a:r>
              <a:rPr lang="en-US" altLang="zh-CN" dirty="0">
                <a:solidFill>
                  <a:srgbClr val="080808"/>
                </a:solidFill>
              </a:rPr>
              <a:t>    OUT 80H,AL </a:t>
            </a:r>
            <a:br>
              <a:rPr lang="en-US" altLang="zh-CN" dirty="0">
                <a:solidFill>
                  <a:srgbClr val="080808"/>
                </a:solidFill>
              </a:rPr>
            </a:br>
            <a:r>
              <a:rPr lang="en-US" altLang="zh-CN" dirty="0">
                <a:solidFill>
                  <a:schemeClr val="tx2"/>
                </a:solidFill>
                <a:effectLst>
                  <a:outerShdw blurRad="38100" dist="38100" dir="2700000" algn="tl">
                    <a:srgbClr val="C0C0C0"/>
                  </a:outerShdw>
                </a:effectLst>
              </a:rPr>
              <a:t/>
            </a:r>
            <a:br>
              <a:rPr lang="en-US" altLang="zh-CN" dirty="0">
                <a:solidFill>
                  <a:schemeClr val="tx2"/>
                </a:solidFill>
                <a:effectLst>
                  <a:outerShdw blurRad="38100" dist="38100" dir="2700000" algn="tl">
                    <a:srgbClr val="C0C0C0"/>
                  </a:outerShdw>
                </a:effectLst>
              </a:rPr>
            </a:br>
            <a:r>
              <a:rPr lang="en-US" altLang="zh-CN" dirty="0">
                <a:solidFill>
                  <a:schemeClr val="tx2"/>
                </a:solidFill>
                <a:effectLst>
                  <a:outerShdw blurRad="38100" dist="38100" dir="2700000" algn="tl">
                    <a:srgbClr val="C0C0C0"/>
                  </a:outerShdw>
                </a:effectLst>
              </a:rPr>
              <a:t>    </a:t>
            </a:r>
            <a:r>
              <a:rPr lang="en-US" altLang="zh-CN" dirty="0">
                <a:solidFill>
                  <a:srgbClr val="0000FF"/>
                </a:solidFill>
              </a:rPr>
              <a:t>DMA</a:t>
            </a:r>
            <a:r>
              <a:rPr lang="zh-CN" altLang="en-US" dirty="0">
                <a:solidFill>
                  <a:srgbClr val="0000FF"/>
                </a:solidFill>
              </a:rPr>
              <a:t>（</a:t>
            </a:r>
            <a:r>
              <a:rPr lang="en-US" altLang="zh-CN" dirty="0">
                <a:solidFill>
                  <a:srgbClr val="0000FF"/>
                </a:solidFill>
              </a:rPr>
              <a:t>Direct Memory Access</a:t>
            </a:r>
            <a:r>
              <a:rPr lang="zh-CN" altLang="en-US" dirty="0">
                <a:solidFill>
                  <a:srgbClr val="0000FF"/>
                </a:solidFill>
              </a:rPr>
              <a:t>）意为直接数据传送，它是在内存的不同区域之间，或者在内存与外设端口之间直接进行数据传送，而不经过</a:t>
            </a:r>
            <a:r>
              <a:rPr lang="en-US" altLang="zh-CN" dirty="0">
                <a:solidFill>
                  <a:srgbClr val="0000FF"/>
                </a:solidFill>
              </a:rPr>
              <a:t>CPU</a:t>
            </a:r>
            <a:r>
              <a:rPr lang="zh-CN" altLang="en-US" dirty="0">
                <a:solidFill>
                  <a:srgbClr val="0000FF"/>
                </a:solidFill>
              </a:rPr>
              <a:t>中转的一种数据传送方式，可以大大提高信息的传送速度。</a:t>
            </a:r>
            <a:br>
              <a:rPr lang="zh-CN" altLang="en-US" dirty="0">
                <a:solidFill>
                  <a:srgbClr val="0000FF"/>
                </a:solidFill>
              </a:rPr>
            </a:br>
            <a:r>
              <a:rPr lang="zh-CN" altLang="en-US" dirty="0">
                <a:solidFill>
                  <a:schemeClr val="tx2"/>
                </a:solidFill>
              </a:rPr>
              <a:t/>
            </a:r>
            <a:br>
              <a:rPr lang="zh-CN" altLang="en-US" dirty="0">
                <a:solidFill>
                  <a:schemeClr val="tx2"/>
                </a:solidFill>
              </a:rPr>
            </a:br>
            <a:endParaRPr lang="zh-CN" altLang="en-US" dirty="0">
              <a:solidFill>
                <a:schemeClr val="tx2"/>
              </a:solidFill>
            </a:endParaRPr>
          </a:p>
        </p:txBody>
      </p:sp>
    </p:spTree>
  </p:cSld>
  <p:clrMapOvr>
    <a:masterClrMapping/>
  </p:clrMapOvr>
  <p:transition spd="slow">
    <p:randomBa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未命名"/>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203575" y="333375"/>
            <a:ext cx="5256213" cy="2847975"/>
          </a:xfrm>
          <a:prstGeom prst="rect">
            <a:avLst/>
          </a:prstGeom>
          <a:noFill/>
          <a:ln w="9525">
            <a:noFill/>
            <a:miter lim="800000"/>
            <a:headEnd/>
            <a:tailEnd/>
          </a:ln>
        </p:spPr>
      </p:pic>
      <p:sp>
        <p:nvSpPr>
          <p:cNvPr id="318467" name="Rectangle 3"/>
          <p:cNvSpPr>
            <a:spLocks noChangeArrowheads="1"/>
          </p:cNvSpPr>
          <p:nvPr/>
        </p:nvSpPr>
        <p:spPr bwMode="auto">
          <a:xfrm>
            <a:off x="395288" y="260350"/>
            <a:ext cx="2881312" cy="461963"/>
          </a:xfrm>
          <a:prstGeom prst="rect">
            <a:avLst/>
          </a:prstGeom>
          <a:noFill/>
          <a:ln w="9525">
            <a:noFill/>
            <a:miter lim="800000"/>
            <a:headEnd/>
            <a:tailEnd/>
          </a:ln>
          <a:effectLst/>
        </p:spPr>
        <p:txBody>
          <a:bodyPr anchor="ctr"/>
          <a:lstStyle/>
          <a:p>
            <a:pPr>
              <a:defRPr/>
            </a:pPr>
            <a:r>
              <a:rPr lang="en-US" altLang="zh-CN" sz="2800">
                <a:solidFill>
                  <a:srgbClr val="0000FF"/>
                </a:solidFill>
                <a:effectLst>
                  <a:outerShdw blurRad="38100" dist="38100" dir="2700000" algn="tl">
                    <a:srgbClr val="C0C0C0"/>
                  </a:outerShdw>
                </a:effectLst>
              </a:rPr>
              <a:t>DMA</a:t>
            </a:r>
            <a:r>
              <a:rPr lang="zh-CN" altLang="en-US" sz="2800">
                <a:solidFill>
                  <a:srgbClr val="0000FF"/>
                </a:solidFill>
                <a:effectLst>
                  <a:outerShdw blurRad="38100" dist="38100" dir="2700000" algn="tl">
                    <a:srgbClr val="C0C0C0"/>
                  </a:outerShdw>
                </a:effectLst>
              </a:rPr>
              <a:t>传输的概念</a:t>
            </a:r>
          </a:p>
        </p:txBody>
      </p:sp>
      <p:grpSp>
        <p:nvGrpSpPr>
          <p:cNvPr id="19460" name="Group 35"/>
          <p:cNvGrpSpPr>
            <a:grpSpLocks/>
          </p:cNvGrpSpPr>
          <p:nvPr/>
        </p:nvGrpSpPr>
        <p:grpSpPr bwMode="auto">
          <a:xfrm>
            <a:off x="827088" y="3213100"/>
            <a:ext cx="7129462" cy="3455988"/>
            <a:chOff x="431" y="1752"/>
            <a:chExt cx="4800" cy="2472"/>
          </a:xfrm>
        </p:grpSpPr>
        <p:grpSp>
          <p:nvGrpSpPr>
            <p:cNvPr id="19461" name="Group 4"/>
            <p:cNvGrpSpPr>
              <a:grpSpLocks/>
            </p:cNvGrpSpPr>
            <p:nvPr/>
          </p:nvGrpSpPr>
          <p:grpSpPr bwMode="auto">
            <a:xfrm>
              <a:off x="431" y="1752"/>
              <a:ext cx="1344" cy="1776"/>
              <a:chOff x="768" y="576"/>
              <a:chExt cx="1344" cy="1776"/>
            </a:xfrm>
          </p:grpSpPr>
          <p:sp>
            <p:nvSpPr>
              <p:cNvPr id="19481" name="Rectangle 5"/>
              <p:cNvSpPr>
                <a:spLocks noChangeArrowheads="1"/>
              </p:cNvSpPr>
              <p:nvPr/>
            </p:nvSpPr>
            <p:spPr bwMode="auto">
              <a:xfrm>
                <a:off x="768" y="624"/>
                <a:ext cx="384" cy="960"/>
              </a:xfrm>
              <a:prstGeom prst="rect">
                <a:avLst/>
              </a:prstGeom>
              <a:solidFill>
                <a:srgbClr val="CC99FF">
                  <a:alpha val="50195"/>
                </a:srgbClr>
              </a:solidFill>
              <a:ln w="19050">
                <a:solidFill>
                  <a:schemeClr val="tx1"/>
                </a:solidFill>
                <a:miter lim="800000"/>
                <a:headEnd/>
                <a:tailEnd/>
              </a:ln>
            </p:spPr>
            <p:txBody>
              <a:bodyPr wrap="none" anchor="ctr"/>
              <a:lstStyle/>
              <a:p>
                <a:pPr algn="ctr"/>
                <a:r>
                  <a:rPr lang="zh-CN" altLang="en-US" sz="1800">
                    <a:latin typeface="Arial" charset="0"/>
                    <a:ea typeface="宋体" charset="-122"/>
                  </a:rPr>
                  <a:t>内存</a:t>
                </a:r>
              </a:p>
            </p:txBody>
          </p:sp>
          <p:sp>
            <p:nvSpPr>
              <p:cNvPr id="19482" name="Rectangle 6"/>
              <p:cNvSpPr>
                <a:spLocks noChangeArrowheads="1"/>
              </p:cNvSpPr>
              <p:nvPr/>
            </p:nvSpPr>
            <p:spPr bwMode="auto">
              <a:xfrm>
                <a:off x="1728" y="624"/>
                <a:ext cx="384" cy="960"/>
              </a:xfrm>
              <a:prstGeom prst="rect">
                <a:avLst/>
              </a:prstGeom>
              <a:solidFill>
                <a:srgbClr val="CC99FF">
                  <a:alpha val="50195"/>
                </a:srgbClr>
              </a:solidFill>
              <a:ln w="19050">
                <a:solidFill>
                  <a:schemeClr val="tx1"/>
                </a:solidFill>
                <a:miter lim="800000"/>
                <a:headEnd/>
                <a:tailEnd/>
              </a:ln>
            </p:spPr>
            <p:txBody>
              <a:bodyPr wrap="none" anchor="ctr"/>
              <a:lstStyle/>
              <a:p>
                <a:pPr algn="ctr"/>
                <a:r>
                  <a:rPr lang="zh-CN" altLang="en-US" sz="1800">
                    <a:latin typeface="Arial" charset="0"/>
                    <a:ea typeface="宋体" charset="-122"/>
                  </a:rPr>
                  <a:t>外设</a:t>
                </a:r>
              </a:p>
            </p:txBody>
          </p:sp>
          <p:sp>
            <p:nvSpPr>
              <p:cNvPr id="19483" name="Rectangle 7"/>
              <p:cNvSpPr>
                <a:spLocks noChangeArrowheads="1"/>
              </p:cNvSpPr>
              <p:nvPr/>
            </p:nvSpPr>
            <p:spPr bwMode="auto">
              <a:xfrm>
                <a:off x="1008" y="1968"/>
                <a:ext cx="864" cy="384"/>
              </a:xfrm>
              <a:prstGeom prst="rect">
                <a:avLst/>
              </a:prstGeom>
              <a:solidFill>
                <a:srgbClr val="CC99FF">
                  <a:alpha val="50195"/>
                </a:srgbClr>
              </a:solidFill>
              <a:ln w="19050">
                <a:solidFill>
                  <a:schemeClr val="tx1"/>
                </a:solidFill>
                <a:miter lim="800000"/>
                <a:headEnd/>
                <a:tailEnd/>
              </a:ln>
            </p:spPr>
            <p:txBody>
              <a:bodyPr wrap="none" anchor="ctr"/>
              <a:lstStyle/>
              <a:p>
                <a:pPr algn="ctr"/>
                <a:r>
                  <a:rPr lang="en-US" altLang="zh-CN" sz="1800">
                    <a:latin typeface="Arial" charset="0"/>
                    <a:ea typeface="宋体" charset="-122"/>
                  </a:rPr>
                  <a:t>DMAC</a:t>
                </a:r>
              </a:p>
            </p:txBody>
          </p:sp>
          <p:sp>
            <p:nvSpPr>
              <p:cNvPr id="19484" name="Line 8"/>
              <p:cNvSpPr>
                <a:spLocks noChangeShapeType="1"/>
              </p:cNvSpPr>
              <p:nvPr/>
            </p:nvSpPr>
            <p:spPr bwMode="auto">
              <a:xfrm flipH="1">
                <a:off x="912" y="2160"/>
                <a:ext cx="96" cy="0"/>
              </a:xfrm>
              <a:prstGeom prst="line">
                <a:avLst/>
              </a:prstGeom>
              <a:noFill/>
              <a:ln w="19050">
                <a:solidFill>
                  <a:schemeClr val="tx1"/>
                </a:solidFill>
                <a:round/>
                <a:headEnd/>
                <a:tailEnd/>
              </a:ln>
            </p:spPr>
            <p:txBody>
              <a:bodyPr/>
              <a:lstStyle/>
              <a:p>
                <a:endParaRPr lang="zh-CN" altLang="en-US"/>
              </a:p>
            </p:txBody>
          </p:sp>
          <p:sp>
            <p:nvSpPr>
              <p:cNvPr id="19485" name="Line 9"/>
              <p:cNvSpPr>
                <a:spLocks noChangeShapeType="1"/>
              </p:cNvSpPr>
              <p:nvPr/>
            </p:nvSpPr>
            <p:spPr bwMode="auto">
              <a:xfrm flipV="1">
                <a:off x="912" y="1584"/>
                <a:ext cx="0" cy="576"/>
              </a:xfrm>
              <a:prstGeom prst="line">
                <a:avLst/>
              </a:prstGeom>
              <a:noFill/>
              <a:ln w="19050">
                <a:solidFill>
                  <a:schemeClr val="tx1"/>
                </a:solidFill>
                <a:round/>
                <a:headEnd/>
                <a:tailEnd type="triangle" w="med" len="med"/>
              </a:ln>
            </p:spPr>
            <p:txBody>
              <a:bodyPr/>
              <a:lstStyle/>
              <a:p>
                <a:endParaRPr lang="zh-CN" altLang="en-US"/>
              </a:p>
            </p:txBody>
          </p:sp>
          <p:sp>
            <p:nvSpPr>
              <p:cNvPr id="19486" name="Line 10"/>
              <p:cNvSpPr>
                <a:spLocks noChangeShapeType="1"/>
              </p:cNvSpPr>
              <p:nvPr/>
            </p:nvSpPr>
            <p:spPr bwMode="auto">
              <a:xfrm flipH="1">
                <a:off x="1872" y="2160"/>
                <a:ext cx="96" cy="0"/>
              </a:xfrm>
              <a:prstGeom prst="line">
                <a:avLst/>
              </a:prstGeom>
              <a:noFill/>
              <a:ln w="19050">
                <a:solidFill>
                  <a:schemeClr val="tx1"/>
                </a:solidFill>
                <a:round/>
                <a:headEnd/>
                <a:tailEnd/>
              </a:ln>
            </p:spPr>
            <p:txBody>
              <a:bodyPr/>
              <a:lstStyle/>
              <a:p>
                <a:endParaRPr lang="zh-CN" altLang="en-US"/>
              </a:p>
            </p:txBody>
          </p:sp>
          <p:sp>
            <p:nvSpPr>
              <p:cNvPr id="19487" name="Line 11"/>
              <p:cNvSpPr>
                <a:spLocks noChangeShapeType="1"/>
              </p:cNvSpPr>
              <p:nvPr/>
            </p:nvSpPr>
            <p:spPr bwMode="auto">
              <a:xfrm flipV="1">
                <a:off x="1968" y="1584"/>
                <a:ext cx="0" cy="576"/>
              </a:xfrm>
              <a:prstGeom prst="line">
                <a:avLst/>
              </a:prstGeom>
              <a:noFill/>
              <a:ln w="19050">
                <a:solidFill>
                  <a:schemeClr val="tx1"/>
                </a:solidFill>
                <a:round/>
                <a:headEnd/>
                <a:tailEnd type="triangle" w="med" len="med"/>
              </a:ln>
            </p:spPr>
            <p:txBody>
              <a:bodyPr/>
              <a:lstStyle/>
              <a:p>
                <a:endParaRPr lang="zh-CN" altLang="en-US"/>
              </a:p>
            </p:txBody>
          </p:sp>
          <p:sp>
            <p:nvSpPr>
              <p:cNvPr id="19488" name="AutoShape 12"/>
              <p:cNvSpPr>
                <a:spLocks noChangeArrowheads="1"/>
              </p:cNvSpPr>
              <p:nvPr/>
            </p:nvSpPr>
            <p:spPr bwMode="auto">
              <a:xfrm>
                <a:off x="1200" y="816"/>
                <a:ext cx="480" cy="96"/>
              </a:xfrm>
              <a:prstGeom prst="rightArrow">
                <a:avLst>
                  <a:gd name="adj1" fmla="val 50000"/>
                  <a:gd name="adj2" fmla="val 125000"/>
                </a:avLst>
              </a:prstGeom>
              <a:solidFill>
                <a:srgbClr val="CC99FF">
                  <a:alpha val="50195"/>
                </a:srgbClr>
              </a:solidFill>
              <a:ln w="19050">
                <a:solidFill>
                  <a:schemeClr val="tx1"/>
                </a:solidFill>
                <a:miter lim="800000"/>
                <a:headEnd/>
                <a:tailEnd/>
              </a:ln>
            </p:spPr>
            <p:txBody>
              <a:bodyPr wrap="none" anchor="ctr"/>
              <a:lstStyle/>
              <a:p>
                <a:endParaRPr lang="zh-CN" altLang="en-US"/>
              </a:p>
            </p:txBody>
          </p:sp>
          <p:sp>
            <p:nvSpPr>
              <p:cNvPr id="19489" name="AutoShape 13"/>
              <p:cNvSpPr>
                <a:spLocks noChangeArrowheads="1"/>
              </p:cNvSpPr>
              <p:nvPr/>
            </p:nvSpPr>
            <p:spPr bwMode="auto">
              <a:xfrm rot="10800000">
                <a:off x="1200" y="1344"/>
                <a:ext cx="480" cy="96"/>
              </a:xfrm>
              <a:prstGeom prst="rightArrow">
                <a:avLst>
                  <a:gd name="adj1" fmla="val 50000"/>
                  <a:gd name="adj2" fmla="val 125000"/>
                </a:avLst>
              </a:prstGeom>
              <a:solidFill>
                <a:srgbClr val="CC99FF">
                  <a:alpha val="50195"/>
                </a:srgbClr>
              </a:solidFill>
              <a:ln w="19050">
                <a:solidFill>
                  <a:schemeClr val="tx1"/>
                </a:solidFill>
                <a:miter lim="800000"/>
                <a:headEnd/>
                <a:tailEnd/>
              </a:ln>
            </p:spPr>
            <p:txBody>
              <a:bodyPr wrap="none" anchor="ctr"/>
              <a:lstStyle/>
              <a:p>
                <a:endParaRPr lang="zh-CN" altLang="en-US"/>
              </a:p>
            </p:txBody>
          </p:sp>
          <p:sp>
            <p:nvSpPr>
              <p:cNvPr id="19490" name="Text Box 14"/>
              <p:cNvSpPr txBox="1">
                <a:spLocks noChangeArrowheads="1"/>
              </p:cNvSpPr>
              <p:nvPr/>
            </p:nvSpPr>
            <p:spPr bwMode="auto">
              <a:xfrm>
                <a:off x="1248" y="576"/>
                <a:ext cx="528" cy="264"/>
              </a:xfrm>
              <a:prstGeom prst="rect">
                <a:avLst/>
              </a:prstGeom>
              <a:solidFill>
                <a:srgbClr val="CC99FF">
                  <a:alpha val="50195"/>
                </a:srgbClr>
              </a:solidFill>
              <a:ln w="19050">
                <a:noFill/>
                <a:miter lim="800000"/>
                <a:headEnd/>
                <a:tailEnd/>
              </a:ln>
            </p:spPr>
            <p:txBody>
              <a:bodyPr>
                <a:spAutoFit/>
              </a:bodyPr>
              <a:lstStyle/>
              <a:p>
                <a:pPr>
                  <a:spcBef>
                    <a:spcPct val="50000"/>
                  </a:spcBef>
                </a:pPr>
                <a:r>
                  <a:rPr lang="zh-CN" altLang="en-US" sz="1800">
                    <a:latin typeface="Arial" charset="0"/>
                    <a:ea typeface="宋体" charset="-122"/>
                  </a:rPr>
                  <a:t>输出</a:t>
                </a:r>
              </a:p>
            </p:txBody>
          </p:sp>
          <p:sp>
            <p:nvSpPr>
              <p:cNvPr id="19491" name="Text Box 15"/>
              <p:cNvSpPr txBox="1">
                <a:spLocks noChangeArrowheads="1"/>
              </p:cNvSpPr>
              <p:nvPr/>
            </p:nvSpPr>
            <p:spPr bwMode="auto">
              <a:xfrm>
                <a:off x="1248" y="1104"/>
                <a:ext cx="528" cy="263"/>
              </a:xfrm>
              <a:prstGeom prst="rect">
                <a:avLst/>
              </a:prstGeom>
              <a:solidFill>
                <a:srgbClr val="CC99FF">
                  <a:alpha val="50195"/>
                </a:srgbClr>
              </a:solidFill>
              <a:ln w="19050">
                <a:noFill/>
                <a:miter lim="800000"/>
                <a:headEnd/>
                <a:tailEnd/>
              </a:ln>
            </p:spPr>
            <p:txBody>
              <a:bodyPr>
                <a:spAutoFit/>
              </a:bodyPr>
              <a:lstStyle/>
              <a:p>
                <a:pPr>
                  <a:spcBef>
                    <a:spcPct val="50000"/>
                  </a:spcBef>
                </a:pPr>
                <a:r>
                  <a:rPr lang="zh-CN" altLang="en-US" sz="1800">
                    <a:latin typeface="Arial" charset="0"/>
                    <a:ea typeface="宋体" charset="-122"/>
                  </a:rPr>
                  <a:t>输入</a:t>
                </a:r>
              </a:p>
            </p:txBody>
          </p:sp>
        </p:grpSp>
        <p:sp>
          <p:nvSpPr>
            <p:cNvPr id="19462" name="Rectangle 16"/>
            <p:cNvSpPr>
              <a:spLocks noChangeArrowheads="1"/>
            </p:cNvSpPr>
            <p:nvPr/>
          </p:nvSpPr>
          <p:spPr bwMode="auto">
            <a:xfrm>
              <a:off x="3887" y="1800"/>
              <a:ext cx="384" cy="960"/>
            </a:xfrm>
            <a:prstGeom prst="rect">
              <a:avLst/>
            </a:prstGeom>
            <a:solidFill>
              <a:srgbClr val="FF6600">
                <a:alpha val="50195"/>
              </a:srgbClr>
            </a:solidFill>
            <a:ln w="19050">
              <a:solidFill>
                <a:schemeClr val="tx1"/>
              </a:solidFill>
              <a:miter lim="800000"/>
              <a:headEnd/>
              <a:tailEnd/>
            </a:ln>
          </p:spPr>
          <p:txBody>
            <a:bodyPr wrap="none" anchor="ctr"/>
            <a:lstStyle/>
            <a:p>
              <a:pPr algn="ctr"/>
              <a:r>
                <a:rPr lang="zh-CN" altLang="en-US" sz="1800">
                  <a:latin typeface="Arial" charset="0"/>
                  <a:ea typeface="宋体" charset="-122"/>
                </a:rPr>
                <a:t>外设</a:t>
              </a:r>
            </a:p>
          </p:txBody>
        </p:sp>
        <p:sp>
          <p:nvSpPr>
            <p:cNvPr id="19463" name="Rectangle 17"/>
            <p:cNvSpPr>
              <a:spLocks noChangeArrowheads="1"/>
            </p:cNvSpPr>
            <p:nvPr/>
          </p:nvSpPr>
          <p:spPr bwMode="auto">
            <a:xfrm>
              <a:off x="4847" y="1800"/>
              <a:ext cx="384" cy="960"/>
            </a:xfrm>
            <a:prstGeom prst="rect">
              <a:avLst/>
            </a:prstGeom>
            <a:solidFill>
              <a:srgbClr val="FF6600">
                <a:alpha val="50195"/>
              </a:srgbClr>
            </a:solidFill>
            <a:ln w="19050">
              <a:solidFill>
                <a:schemeClr val="tx1"/>
              </a:solidFill>
              <a:miter lim="800000"/>
              <a:headEnd/>
              <a:tailEnd/>
            </a:ln>
          </p:spPr>
          <p:txBody>
            <a:bodyPr wrap="none" anchor="ctr"/>
            <a:lstStyle/>
            <a:p>
              <a:pPr algn="ctr"/>
              <a:r>
                <a:rPr lang="zh-CN" altLang="en-US" sz="1800">
                  <a:latin typeface="Arial" charset="0"/>
                  <a:ea typeface="宋体" charset="-122"/>
                </a:rPr>
                <a:t>外设</a:t>
              </a:r>
            </a:p>
          </p:txBody>
        </p:sp>
        <p:sp>
          <p:nvSpPr>
            <p:cNvPr id="19464" name="Rectangle 18"/>
            <p:cNvSpPr>
              <a:spLocks noChangeArrowheads="1"/>
            </p:cNvSpPr>
            <p:nvPr/>
          </p:nvSpPr>
          <p:spPr bwMode="auto">
            <a:xfrm>
              <a:off x="4127" y="3144"/>
              <a:ext cx="864" cy="384"/>
            </a:xfrm>
            <a:prstGeom prst="rect">
              <a:avLst/>
            </a:prstGeom>
            <a:solidFill>
              <a:srgbClr val="FF6600">
                <a:alpha val="50195"/>
              </a:srgbClr>
            </a:solidFill>
            <a:ln w="19050">
              <a:solidFill>
                <a:schemeClr val="tx1"/>
              </a:solidFill>
              <a:miter lim="800000"/>
              <a:headEnd/>
              <a:tailEnd/>
            </a:ln>
          </p:spPr>
          <p:txBody>
            <a:bodyPr wrap="none" anchor="ctr"/>
            <a:lstStyle/>
            <a:p>
              <a:pPr algn="ctr"/>
              <a:r>
                <a:rPr lang="en-US" altLang="zh-CN" sz="1800">
                  <a:latin typeface="Arial" charset="0"/>
                  <a:ea typeface="宋体" charset="-122"/>
                </a:rPr>
                <a:t>DMAC</a:t>
              </a:r>
            </a:p>
          </p:txBody>
        </p:sp>
        <p:sp>
          <p:nvSpPr>
            <p:cNvPr id="19465" name="Line 19"/>
            <p:cNvSpPr>
              <a:spLocks noChangeShapeType="1"/>
            </p:cNvSpPr>
            <p:nvPr/>
          </p:nvSpPr>
          <p:spPr bwMode="auto">
            <a:xfrm flipH="1">
              <a:off x="4031" y="3336"/>
              <a:ext cx="96" cy="0"/>
            </a:xfrm>
            <a:prstGeom prst="line">
              <a:avLst/>
            </a:prstGeom>
            <a:noFill/>
            <a:ln w="19050">
              <a:solidFill>
                <a:schemeClr val="tx1"/>
              </a:solidFill>
              <a:round/>
              <a:headEnd/>
              <a:tailEnd/>
            </a:ln>
          </p:spPr>
          <p:txBody>
            <a:bodyPr/>
            <a:lstStyle/>
            <a:p>
              <a:endParaRPr lang="zh-CN" altLang="en-US"/>
            </a:p>
          </p:txBody>
        </p:sp>
        <p:sp>
          <p:nvSpPr>
            <p:cNvPr id="19466" name="Line 20"/>
            <p:cNvSpPr>
              <a:spLocks noChangeShapeType="1"/>
            </p:cNvSpPr>
            <p:nvPr/>
          </p:nvSpPr>
          <p:spPr bwMode="auto">
            <a:xfrm flipV="1">
              <a:off x="4031" y="2760"/>
              <a:ext cx="0" cy="576"/>
            </a:xfrm>
            <a:prstGeom prst="line">
              <a:avLst/>
            </a:prstGeom>
            <a:noFill/>
            <a:ln w="19050">
              <a:solidFill>
                <a:schemeClr val="tx1"/>
              </a:solidFill>
              <a:round/>
              <a:headEnd/>
              <a:tailEnd type="triangle" w="med" len="med"/>
            </a:ln>
          </p:spPr>
          <p:txBody>
            <a:bodyPr/>
            <a:lstStyle/>
            <a:p>
              <a:endParaRPr lang="zh-CN" altLang="en-US"/>
            </a:p>
          </p:txBody>
        </p:sp>
        <p:sp>
          <p:nvSpPr>
            <p:cNvPr id="19467" name="Line 21"/>
            <p:cNvSpPr>
              <a:spLocks noChangeShapeType="1"/>
            </p:cNvSpPr>
            <p:nvPr/>
          </p:nvSpPr>
          <p:spPr bwMode="auto">
            <a:xfrm flipH="1">
              <a:off x="4991" y="3336"/>
              <a:ext cx="96" cy="0"/>
            </a:xfrm>
            <a:prstGeom prst="line">
              <a:avLst/>
            </a:prstGeom>
            <a:noFill/>
            <a:ln w="19050">
              <a:solidFill>
                <a:schemeClr val="tx1"/>
              </a:solidFill>
              <a:round/>
              <a:headEnd/>
              <a:tailEnd/>
            </a:ln>
          </p:spPr>
          <p:txBody>
            <a:bodyPr/>
            <a:lstStyle/>
            <a:p>
              <a:endParaRPr lang="zh-CN" altLang="en-US"/>
            </a:p>
          </p:txBody>
        </p:sp>
        <p:sp>
          <p:nvSpPr>
            <p:cNvPr id="19468" name="Line 22"/>
            <p:cNvSpPr>
              <a:spLocks noChangeShapeType="1"/>
            </p:cNvSpPr>
            <p:nvPr/>
          </p:nvSpPr>
          <p:spPr bwMode="auto">
            <a:xfrm flipV="1">
              <a:off x="5087" y="2760"/>
              <a:ext cx="0" cy="576"/>
            </a:xfrm>
            <a:prstGeom prst="line">
              <a:avLst/>
            </a:prstGeom>
            <a:noFill/>
            <a:ln w="19050">
              <a:solidFill>
                <a:schemeClr val="tx1"/>
              </a:solidFill>
              <a:round/>
              <a:headEnd/>
              <a:tailEnd type="triangle" w="med" len="med"/>
            </a:ln>
          </p:spPr>
          <p:txBody>
            <a:bodyPr/>
            <a:lstStyle/>
            <a:p>
              <a:endParaRPr lang="zh-CN" altLang="en-US"/>
            </a:p>
          </p:txBody>
        </p:sp>
        <p:sp>
          <p:nvSpPr>
            <p:cNvPr id="19469" name="AutoShape 23"/>
            <p:cNvSpPr>
              <a:spLocks noChangeArrowheads="1"/>
            </p:cNvSpPr>
            <p:nvPr/>
          </p:nvSpPr>
          <p:spPr bwMode="auto">
            <a:xfrm>
              <a:off x="4319" y="1992"/>
              <a:ext cx="480" cy="96"/>
            </a:xfrm>
            <a:prstGeom prst="rightArrow">
              <a:avLst>
                <a:gd name="adj1" fmla="val 50000"/>
                <a:gd name="adj2" fmla="val 125000"/>
              </a:avLst>
            </a:prstGeom>
            <a:solidFill>
              <a:srgbClr val="FF6600">
                <a:alpha val="50195"/>
              </a:srgbClr>
            </a:solidFill>
            <a:ln w="19050">
              <a:solidFill>
                <a:schemeClr val="tx1"/>
              </a:solidFill>
              <a:miter lim="800000"/>
              <a:headEnd/>
              <a:tailEnd/>
            </a:ln>
          </p:spPr>
          <p:txBody>
            <a:bodyPr wrap="none" anchor="ctr"/>
            <a:lstStyle/>
            <a:p>
              <a:endParaRPr lang="zh-CN" altLang="en-US"/>
            </a:p>
          </p:txBody>
        </p:sp>
        <p:sp>
          <p:nvSpPr>
            <p:cNvPr id="19470" name="AutoShape 24"/>
            <p:cNvSpPr>
              <a:spLocks noChangeArrowheads="1"/>
            </p:cNvSpPr>
            <p:nvPr/>
          </p:nvSpPr>
          <p:spPr bwMode="auto">
            <a:xfrm rot="10800000">
              <a:off x="4319" y="2520"/>
              <a:ext cx="480" cy="96"/>
            </a:xfrm>
            <a:prstGeom prst="rightArrow">
              <a:avLst>
                <a:gd name="adj1" fmla="val 50000"/>
                <a:gd name="adj2" fmla="val 125000"/>
              </a:avLst>
            </a:prstGeom>
            <a:solidFill>
              <a:srgbClr val="FF6600">
                <a:alpha val="50195"/>
              </a:srgbClr>
            </a:solidFill>
            <a:ln w="19050">
              <a:solidFill>
                <a:schemeClr val="tx1"/>
              </a:solidFill>
              <a:miter lim="800000"/>
              <a:headEnd/>
              <a:tailEnd/>
            </a:ln>
          </p:spPr>
          <p:txBody>
            <a:bodyPr wrap="none" anchor="ctr"/>
            <a:lstStyle/>
            <a:p>
              <a:endParaRPr lang="zh-CN" altLang="en-US"/>
            </a:p>
          </p:txBody>
        </p:sp>
        <p:sp>
          <p:nvSpPr>
            <p:cNvPr id="19471" name="Rectangle 25"/>
            <p:cNvSpPr>
              <a:spLocks noChangeArrowheads="1"/>
            </p:cNvSpPr>
            <p:nvPr/>
          </p:nvSpPr>
          <p:spPr bwMode="auto">
            <a:xfrm>
              <a:off x="2159" y="1800"/>
              <a:ext cx="384" cy="960"/>
            </a:xfrm>
            <a:prstGeom prst="rect">
              <a:avLst/>
            </a:prstGeom>
            <a:solidFill>
              <a:srgbClr val="00FFCC">
                <a:alpha val="50195"/>
              </a:srgbClr>
            </a:solidFill>
            <a:ln w="19050">
              <a:solidFill>
                <a:schemeClr val="tx1"/>
              </a:solidFill>
              <a:miter lim="800000"/>
              <a:headEnd/>
              <a:tailEnd/>
            </a:ln>
          </p:spPr>
          <p:txBody>
            <a:bodyPr wrap="none" anchor="ctr"/>
            <a:lstStyle/>
            <a:p>
              <a:pPr algn="ctr"/>
              <a:r>
                <a:rPr lang="zh-CN" altLang="en-US" sz="1800">
                  <a:latin typeface="Arial" charset="0"/>
                  <a:ea typeface="宋体" charset="-122"/>
                </a:rPr>
                <a:t>内存</a:t>
              </a:r>
            </a:p>
          </p:txBody>
        </p:sp>
        <p:sp>
          <p:nvSpPr>
            <p:cNvPr id="19472" name="Rectangle 26"/>
            <p:cNvSpPr>
              <a:spLocks noChangeArrowheads="1"/>
            </p:cNvSpPr>
            <p:nvPr/>
          </p:nvSpPr>
          <p:spPr bwMode="auto">
            <a:xfrm>
              <a:off x="3119" y="1800"/>
              <a:ext cx="384" cy="960"/>
            </a:xfrm>
            <a:prstGeom prst="rect">
              <a:avLst/>
            </a:prstGeom>
            <a:solidFill>
              <a:srgbClr val="00FFFF">
                <a:alpha val="50195"/>
              </a:srgbClr>
            </a:solidFill>
            <a:ln w="19050">
              <a:solidFill>
                <a:schemeClr val="tx1"/>
              </a:solidFill>
              <a:miter lim="800000"/>
              <a:headEnd/>
              <a:tailEnd/>
            </a:ln>
          </p:spPr>
          <p:txBody>
            <a:bodyPr wrap="none" anchor="ctr"/>
            <a:lstStyle/>
            <a:p>
              <a:pPr algn="ctr"/>
              <a:r>
                <a:rPr lang="zh-CN" altLang="en-US" sz="1800">
                  <a:latin typeface="Arial" charset="0"/>
                  <a:ea typeface="宋体" charset="-122"/>
                </a:rPr>
                <a:t>内存</a:t>
              </a:r>
            </a:p>
          </p:txBody>
        </p:sp>
        <p:sp>
          <p:nvSpPr>
            <p:cNvPr id="19473" name="Rectangle 27"/>
            <p:cNvSpPr>
              <a:spLocks noChangeArrowheads="1"/>
            </p:cNvSpPr>
            <p:nvPr/>
          </p:nvSpPr>
          <p:spPr bwMode="auto">
            <a:xfrm>
              <a:off x="2399" y="3144"/>
              <a:ext cx="864" cy="384"/>
            </a:xfrm>
            <a:prstGeom prst="rect">
              <a:avLst/>
            </a:prstGeom>
            <a:solidFill>
              <a:srgbClr val="00FFFF">
                <a:alpha val="50195"/>
              </a:srgbClr>
            </a:solidFill>
            <a:ln w="19050">
              <a:solidFill>
                <a:schemeClr val="tx1"/>
              </a:solidFill>
              <a:miter lim="800000"/>
              <a:headEnd/>
              <a:tailEnd/>
            </a:ln>
          </p:spPr>
          <p:txBody>
            <a:bodyPr wrap="none" anchor="ctr"/>
            <a:lstStyle/>
            <a:p>
              <a:pPr algn="ctr"/>
              <a:r>
                <a:rPr lang="en-US" altLang="zh-CN" sz="1800">
                  <a:latin typeface="Arial" charset="0"/>
                  <a:ea typeface="宋体" charset="-122"/>
                </a:rPr>
                <a:t>DMAC</a:t>
              </a:r>
            </a:p>
          </p:txBody>
        </p:sp>
        <p:sp>
          <p:nvSpPr>
            <p:cNvPr id="19474" name="Line 28"/>
            <p:cNvSpPr>
              <a:spLocks noChangeShapeType="1"/>
            </p:cNvSpPr>
            <p:nvPr/>
          </p:nvSpPr>
          <p:spPr bwMode="auto">
            <a:xfrm flipH="1">
              <a:off x="2303" y="3336"/>
              <a:ext cx="96" cy="0"/>
            </a:xfrm>
            <a:prstGeom prst="line">
              <a:avLst/>
            </a:prstGeom>
            <a:noFill/>
            <a:ln w="19050">
              <a:solidFill>
                <a:schemeClr val="tx1"/>
              </a:solidFill>
              <a:round/>
              <a:headEnd/>
              <a:tailEnd/>
            </a:ln>
          </p:spPr>
          <p:txBody>
            <a:bodyPr/>
            <a:lstStyle/>
            <a:p>
              <a:endParaRPr lang="zh-CN" altLang="en-US"/>
            </a:p>
          </p:txBody>
        </p:sp>
        <p:sp>
          <p:nvSpPr>
            <p:cNvPr id="19475" name="Line 29"/>
            <p:cNvSpPr>
              <a:spLocks noChangeShapeType="1"/>
            </p:cNvSpPr>
            <p:nvPr/>
          </p:nvSpPr>
          <p:spPr bwMode="auto">
            <a:xfrm flipV="1">
              <a:off x="2303" y="2760"/>
              <a:ext cx="0" cy="576"/>
            </a:xfrm>
            <a:prstGeom prst="line">
              <a:avLst/>
            </a:prstGeom>
            <a:noFill/>
            <a:ln w="19050">
              <a:solidFill>
                <a:schemeClr val="tx1"/>
              </a:solidFill>
              <a:round/>
              <a:headEnd/>
              <a:tailEnd type="triangle" w="med" len="med"/>
            </a:ln>
          </p:spPr>
          <p:txBody>
            <a:bodyPr/>
            <a:lstStyle/>
            <a:p>
              <a:endParaRPr lang="zh-CN" altLang="en-US"/>
            </a:p>
          </p:txBody>
        </p:sp>
        <p:sp>
          <p:nvSpPr>
            <p:cNvPr id="19476" name="Line 30"/>
            <p:cNvSpPr>
              <a:spLocks noChangeShapeType="1"/>
            </p:cNvSpPr>
            <p:nvPr/>
          </p:nvSpPr>
          <p:spPr bwMode="auto">
            <a:xfrm flipH="1">
              <a:off x="3263" y="3336"/>
              <a:ext cx="96" cy="0"/>
            </a:xfrm>
            <a:prstGeom prst="line">
              <a:avLst/>
            </a:prstGeom>
            <a:noFill/>
            <a:ln w="19050">
              <a:solidFill>
                <a:schemeClr val="tx1"/>
              </a:solidFill>
              <a:round/>
              <a:headEnd/>
              <a:tailEnd/>
            </a:ln>
          </p:spPr>
          <p:txBody>
            <a:bodyPr/>
            <a:lstStyle/>
            <a:p>
              <a:endParaRPr lang="zh-CN" altLang="en-US"/>
            </a:p>
          </p:txBody>
        </p:sp>
        <p:sp>
          <p:nvSpPr>
            <p:cNvPr id="19477" name="Line 31"/>
            <p:cNvSpPr>
              <a:spLocks noChangeShapeType="1"/>
            </p:cNvSpPr>
            <p:nvPr/>
          </p:nvSpPr>
          <p:spPr bwMode="auto">
            <a:xfrm flipV="1">
              <a:off x="3359" y="2760"/>
              <a:ext cx="0" cy="576"/>
            </a:xfrm>
            <a:prstGeom prst="line">
              <a:avLst/>
            </a:prstGeom>
            <a:noFill/>
            <a:ln w="19050">
              <a:solidFill>
                <a:schemeClr val="tx1"/>
              </a:solidFill>
              <a:round/>
              <a:headEnd/>
              <a:tailEnd type="triangle" w="med" len="med"/>
            </a:ln>
          </p:spPr>
          <p:txBody>
            <a:bodyPr/>
            <a:lstStyle/>
            <a:p>
              <a:endParaRPr lang="zh-CN" altLang="en-US"/>
            </a:p>
          </p:txBody>
        </p:sp>
        <p:sp>
          <p:nvSpPr>
            <p:cNvPr id="19478" name="AutoShape 32"/>
            <p:cNvSpPr>
              <a:spLocks noChangeArrowheads="1"/>
            </p:cNvSpPr>
            <p:nvPr/>
          </p:nvSpPr>
          <p:spPr bwMode="auto">
            <a:xfrm>
              <a:off x="2591" y="1992"/>
              <a:ext cx="480" cy="96"/>
            </a:xfrm>
            <a:prstGeom prst="rightArrow">
              <a:avLst>
                <a:gd name="adj1" fmla="val 50000"/>
                <a:gd name="adj2" fmla="val 125000"/>
              </a:avLst>
            </a:prstGeom>
            <a:solidFill>
              <a:srgbClr val="FF6600">
                <a:alpha val="50195"/>
              </a:srgbClr>
            </a:solidFill>
            <a:ln w="19050">
              <a:solidFill>
                <a:schemeClr val="tx1"/>
              </a:solidFill>
              <a:miter lim="800000"/>
              <a:headEnd/>
              <a:tailEnd/>
            </a:ln>
          </p:spPr>
          <p:txBody>
            <a:bodyPr wrap="none" anchor="ctr"/>
            <a:lstStyle/>
            <a:p>
              <a:endParaRPr lang="zh-CN" altLang="en-US"/>
            </a:p>
          </p:txBody>
        </p:sp>
        <p:sp>
          <p:nvSpPr>
            <p:cNvPr id="19479" name="AutoShape 33"/>
            <p:cNvSpPr>
              <a:spLocks noChangeArrowheads="1"/>
            </p:cNvSpPr>
            <p:nvPr/>
          </p:nvSpPr>
          <p:spPr bwMode="auto">
            <a:xfrm rot="10800000">
              <a:off x="2591" y="2520"/>
              <a:ext cx="480" cy="96"/>
            </a:xfrm>
            <a:prstGeom prst="rightArrow">
              <a:avLst>
                <a:gd name="adj1" fmla="val 50000"/>
                <a:gd name="adj2" fmla="val 125000"/>
              </a:avLst>
            </a:prstGeom>
            <a:solidFill>
              <a:srgbClr val="FF6600">
                <a:alpha val="50195"/>
              </a:srgbClr>
            </a:solidFill>
            <a:ln w="19050">
              <a:solidFill>
                <a:schemeClr val="tx1"/>
              </a:solidFill>
              <a:miter lim="800000"/>
              <a:headEnd/>
              <a:tailEnd/>
            </a:ln>
          </p:spPr>
          <p:txBody>
            <a:bodyPr wrap="none" anchor="ctr"/>
            <a:lstStyle/>
            <a:p>
              <a:endParaRPr lang="zh-CN" altLang="en-US"/>
            </a:p>
          </p:txBody>
        </p:sp>
        <p:sp>
          <p:nvSpPr>
            <p:cNvPr id="19480" name="Text Box 34"/>
            <p:cNvSpPr txBox="1">
              <a:spLocks noChangeArrowheads="1"/>
            </p:cNvSpPr>
            <p:nvPr/>
          </p:nvSpPr>
          <p:spPr bwMode="auto">
            <a:xfrm>
              <a:off x="1871" y="3961"/>
              <a:ext cx="2064" cy="263"/>
            </a:xfrm>
            <a:prstGeom prst="rect">
              <a:avLst/>
            </a:prstGeom>
            <a:solidFill>
              <a:srgbClr val="FF6600">
                <a:alpha val="50195"/>
              </a:srgbClr>
            </a:solidFill>
            <a:ln w="19050">
              <a:noFill/>
              <a:miter lim="800000"/>
              <a:headEnd/>
              <a:tailEnd/>
            </a:ln>
          </p:spPr>
          <p:txBody>
            <a:bodyPr>
              <a:spAutoFit/>
            </a:bodyPr>
            <a:lstStyle/>
            <a:p>
              <a:pPr>
                <a:spcBef>
                  <a:spcPct val="50000"/>
                </a:spcBef>
              </a:pPr>
              <a:r>
                <a:rPr lang="en-US" altLang="zh-CN" sz="1800" b="1">
                  <a:latin typeface="Arial" charset="0"/>
                  <a:ea typeface="宋体" charset="-122"/>
                </a:rPr>
                <a:t>DMA</a:t>
              </a:r>
              <a:r>
                <a:rPr lang="zh-CN" altLang="en-US" sz="1800" b="1">
                  <a:latin typeface="Arial" charset="0"/>
                  <a:ea typeface="宋体" charset="-122"/>
                </a:rPr>
                <a:t>传送的几种形式</a:t>
              </a:r>
            </a:p>
          </p:txBody>
        </p:sp>
      </p:grpSp>
    </p:spTree>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6" name="Rectangle 4"/>
          <p:cNvSpPr>
            <a:spLocks noChangeArrowheads="1"/>
          </p:cNvSpPr>
          <p:nvPr/>
        </p:nvSpPr>
        <p:spPr bwMode="auto">
          <a:xfrm>
            <a:off x="539750" y="287338"/>
            <a:ext cx="7772400" cy="620712"/>
          </a:xfrm>
          <a:prstGeom prst="rect">
            <a:avLst/>
          </a:prstGeom>
          <a:noFill/>
          <a:ln w="9525">
            <a:noFill/>
            <a:miter lim="800000"/>
            <a:headEnd/>
            <a:tailEnd/>
          </a:ln>
          <a:effectLst/>
        </p:spPr>
        <p:txBody>
          <a:bodyPr lIns="92075" tIns="46038" rIns="92075" bIns="46038" anchor="ctr"/>
          <a:lstStyle/>
          <a:p>
            <a:pPr marL="571500" indent="-571500">
              <a:buFont typeface="Wingdings" panose="05000000000000000000" pitchFamily="2" charset="2"/>
              <a:buChar char="Ø"/>
              <a:defRPr/>
            </a:pPr>
            <a:r>
              <a:rPr lang="zh-CN" altLang="en-US" sz="3600" dirty="0" smtClean="0">
                <a:effectLst>
                  <a:outerShdw blurRad="38100" dist="38100" dir="2700000" algn="tl">
                    <a:srgbClr val="C0C0C0"/>
                  </a:outerShdw>
                </a:effectLst>
              </a:rPr>
              <a:t>微机</a:t>
            </a:r>
            <a:r>
              <a:rPr lang="zh-CN" altLang="en-US" sz="3600" dirty="0">
                <a:effectLst>
                  <a:outerShdw blurRad="38100" dist="38100" dir="2700000" algn="tl">
                    <a:srgbClr val="C0C0C0"/>
                  </a:outerShdw>
                </a:effectLst>
              </a:rPr>
              <a:t>接口结构与功能</a:t>
            </a:r>
            <a:endParaRPr lang="zh-CN" altLang="en-US" sz="3200" dirty="0">
              <a:effectLst>
                <a:outerShdw blurRad="38100" dist="38100" dir="2700000" algn="tl">
                  <a:srgbClr val="C0C0C0"/>
                </a:outerShdw>
              </a:effectLst>
            </a:endParaRPr>
          </a:p>
        </p:txBody>
      </p:sp>
      <p:sp>
        <p:nvSpPr>
          <p:cNvPr id="6147" name="Rectangle 6"/>
          <p:cNvSpPr>
            <a:spLocks noChangeArrowheads="1"/>
          </p:cNvSpPr>
          <p:nvPr/>
        </p:nvSpPr>
        <p:spPr bwMode="auto">
          <a:xfrm>
            <a:off x="684213" y="981075"/>
            <a:ext cx="7656512" cy="1187450"/>
          </a:xfrm>
          <a:prstGeom prst="rect">
            <a:avLst/>
          </a:prstGeom>
          <a:noFill/>
          <a:ln w="9525">
            <a:noFill/>
            <a:miter lim="800000"/>
            <a:headEnd/>
            <a:tailEnd/>
          </a:ln>
        </p:spPr>
        <p:txBody>
          <a:bodyPr>
            <a:spAutoFit/>
          </a:bodyPr>
          <a:lstStyle/>
          <a:p>
            <a:r>
              <a:rPr lang="en-US" altLang="zh-CN"/>
              <a:t>    </a:t>
            </a:r>
            <a:r>
              <a:rPr lang="zh-CN" altLang="en-US"/>
              <a:t>外设是用来实现人机交互的一些机电设备。外设处理信息的</a:t>
            </a:r>
            <a:r>
              <a:rPr lang="zh-CN" altLang="en-US">
                <a:solidFill>
                  <a:srgbClr val="0000FF"/>
                </a:solidFill>
              </a:rPr>
              <a:t>类型、速度、通信方式</a:t>
            </a:r>
            <a:r>
              <a:rPr lang="zh-CN" altLang="en-US"/>
              <a:t>与</a:t>
            </a:r>
            <a:r>
              <a:rPr lang="en-US" altLang="zh-CN"/>
              <a:t>CPU</a:t>
            </a:r>
            <a:r>
              <a:rPr lang="zh-CN" altLang="en-US"/>
              <a:t>不匹配</a:t>
            </a:r>
            <a:r>
              <a:rPr lang="en-US" altLang="zh-CN"/>
              <a:t>, </a:t>
            </a:r>
            <a:r>
              <a:rPr lang="zh-CN" altLang="en-US"/>
              <a:t>不能直接挂在总线上，必须通过接口和系统相连。</a:t>
            </a:r>
          </a:p>
        </p:txBody>
      </p:sp>
      <p:graphicFrame>
        <p:nvGraphicFramePr>
          <p:cNvPr id="218201" name="Group 89"/>
          <p:cNvGraphicFramePr>
            <a:graphicFrameLocks noGrp="1"/>
          </p:cNvGraphicFramePr>
          <p:nvPr/>
        </p:nvGraphicFramePr>
        <p:xfrm>
          <a:off x="468313" y="2420938"/>
          <a:ext cx="8064500" cy="3787712"/>
        </p:xfrm>
        <a:graphic>
          <a:graphicData uri="http://schemas.openxmlformats.org/drawingml/2006/table">
            <a:tbl>
              <a:tblPr/>
              <a:tblGrid>
                <a:gridCol w="1439862">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3455988">
                  <a:extLst>
                    <a:ext uri="{9D8B030D-6E8A-4147-A177-3AD203B41FA5}">
                      <a16:colId xmlns:a16="http://schemas.microsoft.com/office/drawing/2014/main" val="20002"/>
                    </a:ext>
                  </a:extLst>
                </a:gridCol>
                <a:gridCol w="2016125">
                  <a:extLst>
                    <a:ext uri="{9D8B030D-6E8A-4147-A177-3AD203B41FA5}">
                      <a16:colId xmlns:a16="http://schemas.microsoft.com/office/drawing/2014/main" val="20003"/>
                    </a:ext>
                  </a:extLst>
                </a:gridCol>
              </a:tblGrid>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endParaRPr kumimoji="0" lang="zh-CN" altLang="zh-CN" sz="2400" b="0" i="0" u="none" strike="noStrike" cap="none" normalizeH="0" baseline="0" smtClean="0">
                        <a:ln>
                          <a:noFill/>
                        </a:ln>
                        <a:solidFill>
                          <a:schemeClr val="tx1"/>
                        </a:solidFill>
                        <a:effectLst/>
                        <a:latin typeface="隶书" pitchFamily="49" charset="-122"/>
                        <a:ea typeface="隶书"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CPU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接口作用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外设</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7988">
                <a:tc row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信息类型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数字量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模</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数转换</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(A/D)</a:t>
                      </a:r>
                    </a:p>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数</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模转换</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(D/A)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模拟量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0038">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三态缓冲、锁存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数字量</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25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工作速度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快</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解决传送方式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慢</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2150">
                <a:tc row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通信方式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并行</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串</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并转换</a:t>
                      </a:r>
                    </a:p>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并</a:t>
                      </a:r>
                      <a:r>
                        <a:rPr kumimoji="0" lang="en-US" altLang="zh-CN" sz="2400" b="0" i="0" u="none" strike="noStrike" cap="none" normalizeH="0" baseline="0" smtClean="0">
                          <a:ln>
                            <a:noFill/>
                          </a:ln>
                          <a:solidFill>
                            <a:schemeClr val="tx1"/>
                          </a:solidFill>
                          <a:effectLst/>
                          <a:latin typeface="隶书" pitchFamily="49" charset="-122"/>
                          <a:ea typeface="隶书" pitchFamily="49" charset="-122"/>
                        </a:rPr>
                        <a:t>/</a:t>
                      </a: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串转换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串行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3888">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三态缓冲、锁存</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zh-CN" altLang="en-US" sz="2400" b="0" i="0" u="none" strike="noStrike" cap="none" normalizeH="0" baseline="0" smtClean="0">
                          <a:ln>
                            <a:noFill/>
                          </a:ln>
                          <a:solidFill>
                            <a:schemeClr val="tx1"/>
                          </a:solidFill>
                          <a:effectLst/>
                          <a:latin typeface="隶书" pitchFamily="49" charset="-122"/>
                          <a:ea typeface="隶书" pitchFamily="49" charset="-122"/>
                        </a:rPr>
                        <a:t>并行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181" name="Line 90"/>
          <p:cNvSpPr>
            <a:spLocks noChangeShapeType="1"/>
          </p:cNvSpPr>
          <p:nvPr/>
        </p:nvSpPr>
        <p:spPr bwMode="auto">
          <a:xfrm flipH="1">
            <a:off x="5867400" y="3141663"/>
            <a:ext cx="504825" cy="0"/>
          </a:xfrm>
          <a:prstGeom prst="line">
            <a:avLst/>
          </a:prstGeom>
          <a:noFill/>
          <a:ln w="9525">
            <a:solidFill>
              <a:schemeClr val="tx1"/>
            </a:solidFill>
            <a:round/>
            <a:headEnd/>
            <a:tailEnd type="triangle" w="med" len="med"/>
          </a:ln>
        </p:spPr>
        <p:txBody>
          <a:bodyPr/>
          <a:lstStyle/>
          <a:p>
            <a:endParaRPr lang="zh-CN" altLang="en-US"/>
          </a:p>
        </p:txBody>
      </p:sp>
      <p:sp>
        <p:nvSpPr>
          <p:cNvPr id="6182" name="Line 91"/>
          <p:cNvSpPr>
            <a:spLocks noChangeShapeType="1"/>
          </p:cNvSpPr>
          <p:nvPr/>
        </p:nvSpPr>
        <p:spPr bwMode="auto">
          <a:xfrm>
            <a:off x="5867400" y="3573463"/>
            <a:ext cx="576263" cy="0"/>
          </a:xfrm>
          <a:prstGeom prst="line">
            <a:avLst/>
          </a:prstGeom>
          <a:noFill/>
          <a:ln w="9525">
            <a:solidFill>
              <a:schemeClr val="tx1"/>
            </a:solidFill>
            <a:round/>
            <a:headEnd/>
            <a:tailEnd type="triangle" w="med" len="med"/>
          </a:ln>
        </p:spPr>
        <p:txBody>
          <a:bodyPr/>
          <a:lstStyle/>
          <a:p>
            <a:endParaRPr lang="zh-CN" altLang="en-US"/>
          </a:p>
        </p:txBody>
      </p:sp>
      <p:sp>
        <p:nvSpPr>
          <p:cNvPr id="6183" name="Line 92"/>
          <p:cNvSpPr>
            <a:spLocks noChangeShapeType="1"/>
          </p:cNvSpPr>
          <p:nvPr/>
        </p:nvSpPr>
        <p:spPr bwMode="auto">
          <a:xfrm flipH="1">
            <a:off x="5508625" y="4941888"/>
            <a:ext cx="576263" cy="0"/>
          </a:xfrm>
          <a:prstGeom prst="line">
            <a:avLst/>
          </a:prstGeom>
          <a:noFill/>
          <a:ln w="9525">
            <a:solidFill>
              <a:schemeClr val="tx1"/>
            </a:solidFill>
            <a:round/>
            <a:headEnd/>
            <a:tailEnd type="triangle" w="med" len="med"/>
          </a:ln>
        </p:spPr>
        <p:txBody>
          <a:bodyPr/>
          <a:lstStyle/>
          <a:p>
            <a:endParaRPr lang="zh-CN" altLang="en-US"/>
          </a:p>
        </p:txBody>
      </p:sp>
      <p:sp>
        <p:nvSpPr>
          <p:cNvPr id="6184" name="Line 93"/>
          <p:cNvSpPr>
            <a:spLocks noChangeShapeType="1"/>
          </p:cNvSpPr>
          <p:nvPr/>
        </p:nvSpPr>
        <p:spPr bwMode="auto">
          <a:xfrm>
            <a:off x="5508625" y="5373688"/>
            <a:ext cx="647700" cy="0"/>
          </a:xfrm>
          <a:prstGeom prst="line">
            <a:avLst/>
          </a:prstGeom>
          <a:noFill/>
          <a:ln w="9525">
            <a:solidFill>
              <a:schemeClr val="tx1"/>
            </a:solidFill>
            <a:round/>
            <a:headEnd/>
            <a:tailEnd type="triangle" w="med" len="med"/>
          </a:ln>
        </p:spPr>
        <p:txBody>
          <a:bodyPr/>
          <a:lstStyle/>
          <a:p>
            <a:endParaRPr lang="zh-CN" altLang="en-US"/>
          </a:p>
        </p:txBody>
      </p:sp>
    </p:spTree>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ChangeArrowheads="1"/>
          </p:cNvSpPr>
          <p:nvPr/>
        </p:nvSpPr>
        <p:spPr bwMode="auto">
          <a:xfrm>
            <a:off x="395288" y="260350"/>
            <a:ext cx="2881312" cy="461963"/>
          </a:xfrm>
          <a:prstGeom prst="rect">
            <a:avLst/>
          </a:prstGeom>
          <a:noFill/>
          <a:ln w="9525">
            <a:noFill/>
            <a:miter lim="800000"/>
            <a:headEnd/>
            <a:tailEnd/>
          </a:ln>
          <a:effectLst/>
        </p:spPr>
        <p:txBody>
          <a:bodyPr anchor="ctr"/>
          <a:lstStyle/>
          <a:p>
            <a:pPr>
              <a:defRPr/>
            </a:pPr>
            <a:r>
              <a:rPr lang="en-US" altLang="zh-CN" sz="2800">
                <a:solidFill>
                  <a:srgbClr val="0000FF"/>
                </a:solidFill>
                <a:effectLst>
                  <a:outerShdw blurRad="38100" dist="38100" dir="2700000" algn="tl">
                    <a:srgbClr val="C0C0C0"/>
                  </a:outerShdw>
                </a:effectLst>
              </a:rPr>
              <a:t>DMA</a:t>
            </a:r>
            <a:r>
              <a:rPr lang="zh-CN" altLang="en-US" sz="2800">
                <a:solidFill>
                  <a:srgbClr val="0000FF"/>
                </a:solidFill>
                <a:effectLst>
                  <a:outerShdw blurRad="38100" dist="38100" dir="2700000" algn="tl">
                    <a:srgbClr val="C0C0C0"/>
                  </a:outerShdw>
                </a:effectLst>
              </a:rPr>
              <a:t>传输的过程</a:t>
            </a:r>
          </a:p>
        </p:txBody>
      </p:sp>
      <p:grpSp>
        <p:nvGrpSpPr>
          <p:cNvPr id="2" name="Group 3"/>
          <p:cNvGrpSpPr>
            <a:grpSpLocks/>
          </p:cNvGrpSpPr>
          <p:nvPr/>
        </p:nvGrpSpPr>
        <p:grpSpPr bwMode="auto">
          <a:xfrm>
            <a:off x="2917825" y="1196975"/>
            <a:ext cx="6046788" cy="3917950"/>
            <a:chOff x="0" y="1305"/>
            <a:chExt cx="3922" cy="2248"/>
          </a:xfrm>
        </p:grpSpPr>
        <p:sp>
          <p:nvSpPr>
            <p:cNvPr id="20485" name="Text Box 4"/>
            <p:cNvSpPr txBox="1">
              <a:spLocks noChangeArrowheads="1"/>
            </p:cNvSpPr>
            <p:nvPr/>
          </p:nvSpPr>
          <p:spPr bwMode="auto">
            <a:xfrm>
              <a:off x="0" y="2611"/>
              <a:ext cx="611" cy="175"/>
            </a:xfrm>
            <a:prstGeom prst="rect">
              <a:avLst/>
            </a:prstGeom>
            <a:noFill/>
            <a:ln w="19050">
              <a:noFill/>
              <a:miter lim="800000"/>
              <a:headEnd/>
              <a:tailEnd/>
            </a:ln>
          </p:spPr>
          <p:txBody>
            <a:bodyPr anchor="ctr">
              <a:spAutoFit/>
            </a:bodyPr>
            <a:lstStyle/>
            <a:p>
              <a:pPr algn="ctr"/>
              <a:r>
                <a:rPr kumimoji="1" lang="en-US" altLang="zh-CN" sz="1400">
                  <a:latin typeface="Times New Roman" pitchFamily="18" charset="0"/>
                  <a:ea typeface="宋体" charset="-122"/>
                </a:rPr>
                <a:t>EOP</a:t>
              </a:r>
            </a:p>
          </p:txBody>
        </p:sp>
        <p:grpSp>
          <p:nvGrpSpPr>
            <p:cNvPr id="20486" name="Group 5"/>
            <p:cNvGrpSpPr>
              <a:grpSpLocks/>
            </p:cNvGrpSpPr>
            <p:nvPr/>
          </p:nvGrpSpPr>
          <p:grpSpPr bwMode="auto">
            <a:xfrm>
              <a:off x="178" y="1305"/>
              <a:ext cx="3744" cy="2248"/>
              <a:chOff x="178" y="1305"/>
              <a:chExt cx="3744" cy="2248"/>
            </a:xfrm>
          </p:grpSpPr>
          <p:sp>
            <p:nvSpPr>
              <p:cNvPr id="20488" name="Rectangle 6"/>
              <p:cNvSpPr>
                <a:spLocks noChangeArrowheads="1"/>
              </p:cNvSpPr>
              <p:nvPr/>
            </p:nvSpPr>
            <p:spPr bwMode="auto">
              <a:xfrm>
                <a:off x="946" y="1305"/>
                <a:ext cx="720" cy="672"/>
              </a:xfrm>
              <a:prstGeom prst="rect">
                <a:avLst/>
              </a:prstGeom>
              <a:noFill/>
              <a:ln w="19050">
                <a:solidFill>
                  <a:schemeClr val="tx1"/>
                </a:solidFill>
                <a:miter lim="800000"/>
                <a:headEnd/>
                <a:tailEnd/>
              </a:ln>
            </p:spPr>
            <p:txBody>
              <a:bodyPr wrap="none" anchor="ctr"/>
              <a:lstStyle/>
              <a:p>
                <a:endParaRPr lang="zh-CN" altLang="en-US"/>
              </a:p>
            </p:txBody>
          </p:sp>
          <p:sp>
            <p:nvSpPr>
              <p:cNvPr id="20489" name="Rectangle 7"/>
              <p:cNvSpPr>
                <a:spLocks noChangeArrowheads="1"/>
              </p:cNvSpPr>
              <p:nvPr/>
            </p:nvSpPr>
            <p:spPr bwMode="auto">
              <a:xfrm>
                <a:off x="898" y="2361"/>
                <a:ext cx="768" cy="720"/>
              </a:xfrm>
              <a:prstGeom prst="rect">
                <a:avLst/>
              </a:prstGeom>
              <a:noFill/>
              <a:ln w="19050">
                <a:solidFill>
                  <a:schemeClr val="tx1"/>
                </a:solidFill>
                <a:miter lim="800000"/>
                <a:headEnd/>
                <a:tailEnd/>
              </a:ln>
            </p:spPr>
            <p:txBody>
              <a:bodyPr wrap="none" anchor="ctr"/>
              <a:lstStyle/>
              <a:p>
                <a:endParaRPr lang="zh-CN" altLang="en-US"/>
              </a:p>
            </p:txBody>
          </p:sp>
          <p:sp>
            <p:nvSpPr>
              <p:cNvPr id="20490" name="Rectangle 8"/>
              <p:cNvSpPr>
                <a:spLocks noChangeArrowheads="1"/>
              </p:cNvSpPr>
              <p:nvPr/>
            </p:nvSpPr>
            <p:spPr bwMode="auto">
              <a:xfrm>
                <a:off x="3058" y="1305"/>
                <a:ext cx="768" cy="672"/>
              </a:xfrm>
              <a:prstGeom prst="rect">
                <a:avLst/>
              </a:prstGeom>
              <a:noFill/>
              <a:ln w="19050">
                <a:solidFill>
                  <a:schemeClr val="tx1"/>
                </a:solidFill>
                <a:miter lim="800000"/>
                <a:headEnd/>
                <a:tailEnd/>
              </a:ln>
            </p:spPr>
            <p:txBody>
              <a:bodyPr wrap="none" anchor="ctr"/>
              <a:lstStyle/>
              <a:p>
                <a:endParaRPr lang="zh-CN" altLang="en-US"/>
              </a:p>
            </p:txBody>
          </p:sp>
          <p:sp>
            <p:nvSpPr>
              <p:cNvPr id="20491" name="Rectangle 9"/>
              <p:cNvSpPr>
                <a:spLocks noChangeArrowheads="1"/>
              </p:cNvSpPr>
              <p:nvPr/>
            </p:nvSpPr>
            <p:spPr bwMode="auto">
              <a:xfrm>
                <a:off x="3058" y="2361"/>
                <a:ext cx="816" cy="720"/>
              </a:xfrm>
              <a:prstGeom prst="rect">
                <a:avLst/>
              </a:prstGeom>
              <a:noFill/>
              <a:ln w="19050">
                <a:solidFill>
                  <a:schemeClr val="tx1"/>
                </a:solidFill>
                <a:miter lim="800000"/>
                <a:headEnd/>
                <a:tailEnd/>
              </a:ln>
            </p:spPr>
            <p:txBody>
              <a:bodyPr wrap="none" anchor="ctr"/>
              <a:lstStyle/>
              <a:p>
                <a:endParaRPr lang="zh-CN" altLang="en-US"/>
              </a:p>
            </p:txBody>
          </p:sp>
          <p:sp>
            <p:nvSpPr>
              <p:cNvPr id="20492" name="Line 10"/>
              <p:cNvSpPr>
                <a:spLocks noChangeShapeType="1"/>
              </p:cNvSpPr>
              <p:nvPr/>
            </p:nvSpPr>
            <p:spPr bwMode="auto">
              <a:xfrm>
                <a:off x="1666" y="2553"/>
                <a:ext cx="1392" cy="0"/>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20493" name="Line 11"/>
              <p:cNvSpPr>
                <a:spLocks noChangeShapeType="1"/>
              </p:cNvSpPr>
              <p:nvPr/>
            </p:nvSpPr>
            <p:spPr bwMode="auto">
              <a:xfrm>
                <a:off x="1666" y="2745"/>
                <a:ext cx="1392" cy="0"/>
              </a:xfrm>
              <a:prstGeom prst="line">
                <a:avLst/>
              </a:prstGeom>
              <a:noFill/>
              <a:ln w="19050">
                <a:solidFill>
                  <a:schemeClr val="accent2"/>
                </a:solidFill>
                <a:round/>
                <a:headEnd/>
                <a:tailEnd type="triangle" w="med" len="med"/>
              </a:ln>
            </p:spPr>
            <p:txBody>
              <a:bodyPr wrap="none" anchor="ctr"/>
              <a:lstStyle/>
              <a:p>
                <a:endParaRPr lang="zh-CN" altLang="en-US"/>
              </a:p>
            </p:txBody>
          </p:sp>
          <p:sp>
            <p:nvSpPr>
              <p:cNvPr id="20494" name="Line 12"/>
              <p:cNvSpPr>
                <a:spLocks noChangeShapeType="1"/>
              </p:cNvSpPr>
              <p:nvPr/>
            </p:nvSpPr>
            <p:spPr bwMode="auto">
              <a:xfrm>
                <a:off x="1666" y="2937"/>
                <a:ext cx="1392" cy="0"/>
              </a:xfrm>
              <a:prstGeom prst="line">
                <a:avLst/>
              </a:prstGeom>
              <a:noFill/>
              <a:ln w="19050">
                <a:solidFill>
                  <a:srgbClr val="00FF99"/>
                </a:solidFill>
                <a:round/>
                <a:headEnd/>
                <a:tailEnd type="triangle" w="med" len="med"/>
              </a:ln>
            </p:spPr>
            <p:txBody>
              <a:bodyPr wrap="none" anchor="ctr"/>
              <a:lstStyle/>
              <a:p>
                <a:endParaRPr lang="zh-CN" altLang="en-US"/>
              </a:p>
            </p:txBody>
          </p:sp>
          <p:sp>
            <p:nvSpPr>
              <p:cNvPr id="20495" name="Line 13"/>
              <p:cNvSpPr>
                <a:spLocks noChangeShapeType="1"/>
              </p:cNvSpPr>
              <p:nvPr/>
            </p:nvSpPr>
            <p:spPr bwMode="auto">
              <a:xfrm>
                <a:off x="3250" y="3081"/>
                <a:ext cx="0" cy="145"/>
              </a:xfrm>
              <a:prstGeom prst="line">
                <a:avLst/>
              </a:prstGeom>
              <a:noFill/>
              <a:ln w="19050">
                <a:solidFill>
                  <a:schemeClr val="tx1"/>
                </a:solidFill>
                <a:round/>
                <a:headEnd/>
                <a:tailEnd/>
              </a:ln>
            </p:spPr>
            <p:txBody>
              <a:bodyPr wrap="none" anchor="ctr"/>
              <a:lstStyle/>
              <a:p>
                <a:endParaRPr lang="zh-CN" altLang="en-US"/>
              </a:p>
            </p:txBody>
          </p:sp>
          <p:sp>
            <p:nvSpPr>
              <p:cNvPr id="20496" name="Line 14"/>
              <p:cNvSpPr>
                <a:spLocks noChangeShapeType="1"/>
              </p:cNvSpPr>
              <p:nvPr/>
            </p:nvSpPr>
            <p:spPr bwMode="auto">
              <a:xfrm flipH="1">
                <a:off x="1474" y="3225"/>
                <a:ext cx="1776" cy="0"/>
              </a:xfrm>
              <a:prstGeom prst="line">
                <a:avLst/>
              </a:prstGeom>
              <a:noFill/>
              <a:ln w="19050">
                <a:solidFill>
                  <a:schemeClr val="tx1"/>
                </a:solidFill>
                <a:round/>
                <a:headEnd/>
                <a:tailEnd/>
              </a:ln>
            </p:spPr>
            <p:txBody>
              <a:bodyPr wrap="none" anchor="ctr"/>
              <a:lstStyle/>
              <a:p>
                <a:endParaRPr lang="zh-CN" altLang="en-US"/>
              </a:p>
            </p:txBody>
          </p:sp>
          <p:sp>
            <p:nvSpPr>
              <p:cNvPr id="20497" name="Line 15"/>
              <p:cNvSpPr>
                <a:spLocks noChangeShapeType="1"/>
              </p:cNvSpPr>
              <p:nvPr/>
            </p:nvSpPr>
            <p:spPr bwMode="auto">
              <a:xfrm flipV="1">
                <a:off x="1474" y="3081"/>
                <a:ext cx="0" cy="144"/>
              </a:xfrm>
              <a:prstGeom prst="line">
                <a:avLst/>
              </a:prstGeom>
              <a:noFill/>
              <a:ln w="19050">
                <a:solidFill>
                  <a:schemeClr val="tx1"/>
                </a:solidFill>
                <a:round/>
                <a:headEnd/>
                <a:tailEnd type="triangle" w="med" len="med"/>
              </a:ln>
            </p:spPr>
            <p:txBody>
              <a:bodyPr wrap="none" anchor="ctr"/>
              <a:lstStyle/>
              <a:p>
                <a:endParaRPr lang="zh-CN" altLang="en-US"/>
              </a:p>
            </p:txBody>
          </p:sp>
          <p:sp>
            <p:nvSpPr>
              <p:cNvPr id="20498" name="Line 16"/>
              <p:cNvSpPr>
                <a:spLocks noChangeShapeType="1"/>
              </p:cNvSpPr>
              <p:nvPr/>
            </p:nvSpPr>
            <p:spPr bwMode="auto">
              <a:xfrm>
                <a:off x="1090" y="3081"/>
                <a:ext cx="0" cy="288"/>
              </a:xfrm>
              <a:prstGeom prst="line">
                <a:avLst/>
              </a:prstGeom>
              <a:noFill/>
              <a:ln w="19050">
                <a:solidFill>
                  <a:schemeClr val="tx1"/>
                </a:solidFill>
                <a:round/>
                <a:headEnd/>
                <a:tailEnd/>
              </a:ln>
            </p:spPr>
            <p:txBody>
              <a:bodyPr wrap="none" anchor="ctr"/>
              <a:lstStyle/>
              <a:p>
                <a:endParaRPr lang="zh-CN" altLang="en-US"/>
              </a:p>
            </p:txBody>
          </p:sp>
          <p:sp>
            <p:nvSpPr>
              <p:cNvPr id="20499" name="Line 17"/>
              <p:cNvSpPr>
                <a:spLocks noChangeShapeType="1"/>
              </p:cNvSpPr>
              <p:nvPr/>
            </p:nvSpPr>
            <p:spPr bwMode="auto">
              <a:xfrm>
                <a:off x="1090" y="3369"/>
                <a:ext cx="2544" cy="0"/>
              </a:xfrm>
              <a:prstGeom prst="line">
                <a:avLst/>
              </a:prstGeom>
              <a:noFill/>
              <a:ln w="19050">
                <a:solidFill>
                  <a:schemeClr val="tx1"/>
                </a:solidFill>
                <a:round/>
                <a:headEnd/>
                <a:tailEnd/>
              </a:ln>
            </p:spPr>
            <p:txBody>
              <a:bodyPr wrap="none" anchor="ctr"/>
              <a:lstStyle/>
              <a:p>
                <a:endParaRPr lang="zh-CN" altLang="en-US"/>
              </a:p>
            </p:txBody>
          </p:sp>
          <p:sp>
            <p:nvSpPr>
              <p:cNvPr id="20500" name="Line 18"/>
              <p:cNvSpPr>
                <a:spLocks noChangeShapeType="1"/>
              </p:cNvSpPr>
              <p:nvPr/>
            </p:nvSpPr>
            <p:spPr bwMode="auto">
              <a:xfrm flipV="1">
                <a:off x="3634" y="3081"/>
                <a:ext cx="0" cy="288"/>
              </a:xfrm>
              <a:prstGeom prst="line">
                <a:avLst/>
              </a:prstGeom>
              <a:noFill/>
              <a:ln w="19050">
                <a:solidFill>
                  <a:schemeClr val="tx1"/>
                </a:solidFill>
                <a:round/>
                <a:headEnd/>
                <a:tailEnd type="triangle" w="med" len="med"/>
              </a:ln>
            </p:spPr>
            <p:txBody>
              <a:bodyPr wrap="none" anchor="ctr"/>
              <a:lstStyle/>
              <a:p>
                <a:endParaRPr lang="zh-CN" altLang="en-US"/>
              </a:p>
            </p:txBody>
          </p:sp>
          <p:sp>
            <p:nvSpPr>
              <p:cNvPr id="20501" name="Line 19"/>
              <p:cNvSpPr>
                <a:spLocks noChangeShapeType="1"/>
              </p:cNvSpPr>
              <p:nvPr/>
            </p:nvSpPr>
            <p:spPr bwMode="auto">
              <a:xfrm flipV="1">
                <a:off x="1426" y="1977"/>
                <a:ext cx="0" cy="384"/>
              </a:xfrm>
              <a:prstGeom prst="line">
                <a:avLst/>
              </a:prstGeom>
              <a:noFill/>
              <a:ln w="19050">
                <a:solidFill>
                  <a:schemeClr val="tx1"/>
                </a:solidFill>
                <a:round/>
                <a:headEnd/>
                <a:tailEnd type="triangle" w="med" len="med"/>
              </a:ln>
            </p:spPr>
            <p:txBody>
              <a:bodyPr wrap="none" anchor="ctr"/>
              <a:lstStyle/>
              <a:p>
                <a:endParaRPr lang="zh-CN" altLang="en-US"/>
              </a:p>
            </p:txBody>
          </p:sp>
          <p:sp>
            <p:nvSpPr>
              <p:cNvPr id="20502" name="Line 20"/>
              <p:cNvSpPr>
                <a:spLocks noChangeShapeType="1"/>
              </p:cNvSpPr>
              <p:nvPr/>
            </p:nvSpPr>
            <p:spPr bwMode="auto">
              <a:xfrm>
                <a:off x="1090" y="1977"/>
                <a:ext cx="0" cy="384"/>
              </a:xfrm>
              <a:prstGeom prst="line">
                <a:avLst/>
              </a:prstGeom>
              <a:noFill/>
              <a:ln w="19050">
                <a:solidFill>
                  <a:schemeClr val="tx1"/>
                </a:solidFill>
                <a:round/>
                <a:headEnd/>
                <a:tailEnd type="triangle" w="med" len="med"/>
              </a:ln>
            </p:spPr>
            <p:txBody>
              <a:bodyPr wrap="none" anchor="ctr"/>
              <a:lstStyle/>
              <a:p>
                <a:endParaRPr lang="zh-CN" altLang="en-US"/>
              </a:p>
            </p:txBody>
          </p:sp>
          <p:sp>
            <p:nvSpPr>
              <p:cNvPr id="20503" name="Line 21"/>
              <p:cNvSpPr>
                <a:spLocks noChangeShapeType="1"/>
              </p:cNvSpPr>
              <p:nvPr/>
            </p:nvSpPr>
            <p:spPr bwMode="auto">
              <a:xfrm flipV="1">
                <a:off x="2626" y="1449"/>
                <a:ext cx="0" cy="1104"/>
              </a:xfrm>
              <a:prstGeom prst="line">
                <a:avLst/>
              </a:prstGeom>
              <a:noFill/>
              <a:ln w="19050">
                <a:solidFill>
                  <a:srgbClr val="FF0000"/>
                </a:solidFill>
                <a:round/>
                <a:headEnd type="oval" w="med" len="med"/>
                <a:tailEnd/>
              </a:ln>
            </p:spPr>
            <p:txBody>
              <a:bodyPr wrap="none" anchor="ctr"/>
              <a:lstStyle/>
              <a:p>
                <a:endParaRPr lang="zh-CN" altLang="en-US"/>
              </a:p>
            </p:txBody>
          </p:sp>
          <p:sp>
            <p:nvSpPr>
              <p:cNvPr id="20504" name="Line 22"/>
              <p:cNvSpPr>
                <a:spLocks noChangeShapeType="1"/>
              </p:cNvSpPr>
              <p:nvPr/>
            </p:nvSpPr>
            <p:spPr bwMode="auto">
              <a:xfrm>
                <a:off x="2626" y="1449"/>
                <a:ext cx="432" cy="0"/>
              </a:xfrm>
              <a:prstGeom prst="line">
                <a:avLst/>
              </a:prstGeom>
              <a:noFill/>
              <a:ln w="19050">
                <a:solidFill>
                  <a:srgbClr val="FF0000"/>
                </a:solidFill>
                <a:round/>
                <a:headEnd/>
                <a:tailEnd type="triangle" w="med" len="med"/>
              </a:ln>
            </p:spPr>
            <p:txBody>
              <a:bodyPr wrap="none" anchor="ctr"/>
              <a:lstStyle/>
              <a:p>
                <a:endParaRPr lang="zh-CN" altLang="en-US"/>
              </a:p>
            </p:txBody>
          </p:sp>
          <p:sp>
            <p:nvSpPr>
              <p:cNvPr id="20505" name="Line 23"/>
              <p:cNvSpPr>
                <a:spLocks noChangeShapeType="1"/>
              </p:cNvSpPr>
              <p:nvPr/>
            </p:nvSpPr>
            <p:spPr bwMode="auto">
              <a:xfrm flipV="1">
                <a:off x="2338" y="1641"/>
                <a:ext cx="0" cy="1104"/>
              </a:xfrm>
              <a:prstGeom prst="line">
                <a:avLst/>
              </a:prstGeom>
              <a:noFill/>
              <a:ln w="19050">
                <a:solidFill>
                  <a:schemeClr val="accent2"/>
                </a:solidFill>
                <a:round/>
                <a:headEnd type="oval" w="med" len="med"/>
                <a:tailEnd/>
              </a:ln>
            </p:spPr>
            <p:txBody>
              <a:bodyPr wrap="none" anchor="ctr"/>
              <a:lstStyle/>
              <a:p>
                <a:endParaRPr lang="zh-CN" altLang="en-US"/>
              </a:p>
            </p:txBody>
          </p:sp>
          <p:sp>
            <p:nvSpPr>
              <p:cNvPr id="20506" name="Line 24"/>
              <p:cNvSpPr>
                <a:spLocks noChangeShapeType="1"/>
              </p:cNvSpPr>
              <p:nvPr/>
            </p:nvSpPr>
            <p:spPr bwMode="auto">
              <a:xfrm>
                <a:off x="2338" y="1641"/>
                <a:ext cx="720" cy="0"/>
              </a:xfrm>
              <a:prstGeom prst="line">
                <a:avLst/>
              </a:prstGeom>
              <a:noFill/>
              <a:ln w="19050">
                <a:solidFill>
                  <a:schemeClr val="accent2"/>
                </a:solidFill>
                <a:round/>
                <a:headEnd/>
                <a:tailEnd type="triangle" w="med" len="med"/>
              </a:ln>
            </p:spPr>
            <p:txBody>
              <a:bodyPr wrap="none" anchor="ctr"/>
              <a:lstStyle/>
              <a:p>
                <a:endParaRPr lang="zh-CN" altLang="en-US"/>
              </a:p>
            </p:txBody>
          </p:sp>
          <p:sp>
            <p:nvSpPr>
              <p:cNvPr id="20507" name="Line 25"/>
              <p:cNvSpPr>
                <a:spLocks noChangeShapeType="1"/>
              </p:cNvSpPr>
              <p:nvPr/>
            </p:nvSpPr>
            <p:spPr bwMode="auto">
              <a:xfrm flipV="1">
                <a:off x="2002" y="1833"/>
                <a:ext cx="0" cy="1104"/>
              </a:xfrm>
              <a:prstGeom prst="line">
                <a:avLst/>
              </a:prstGeom>
              <a:noFill/>
              <a:ln w="19050">
                <a:solidFill>
                  <a:schemeClr val="accent1"/>
                </a:solidFill>
                <a:round/>
                <a:headEnd type="oval" w="med" len="med"/>
                <a:tailEnd/>
              </a:ln>
            </p:spPr>
            <p:txBody>
              <a:bodyPr wrap="none" anchor="ctr"/>
              <a:lstStyle/>
              <a:p>
                <a:endParaRPr lang="zh-CN" altLang="en-US"/>
              </a:p>
            </p:txBody>
          </p:sp>
          <p:sp>
            <p:nvSpPr>
              <p:cNvPr id="20508" name="Line 26"/>
              <p:cNvSpPr>
                <a:spLocks noChangeShapeType="1"/>
              </p:cNvSpPr>
              <p:nvPr/>
            </p:nvSpPr>
            <p:spPr bwMode="auto">
              <a:xfrm>
                <a:off x="2002" y="1833"/>
                <a:ext cx="1056" cy="0"/>
              </a:xfrm>
              <a:prstGeom prst="line">
                <a:avLst/>
              </a:prstGeom>
              <a:noFill/>
              <a:ln w="19050">
                <a:solidFill>
                  <a:schemeClr val="accent1"/>
                </a:solidFill>
                <a:round/>
                <a:headEnd/>
                <a:tailEnd type="triangle" w="med" len="med"/>
              </a:ln>
            </p:spPr>
            <p:txBody>
              <a:bodyPr wrap="none" anchor="ctr"/>
              <a:lstStyle/>
              <a:p>
                <a:endParaRPr lang="zh-CN" altLang="en-US"/>
              </a:p>
            </p:txBody>
          </p:sp>
          <p:sp>
            <p:nvSpPr>
              <p:cNvPr id="20509" name="Line 27"/>
              <p:cNvSpPr>
                <a:spLocks noChangeShapeType="1"/>
              </p:cNvSpPr>
              <p:nvPr/>
            </p:nvSpPr>
            <p:spPr bwMode="auto">
              <a:xfrm flipH="1">
                <a:off x="1666" y="1449"/>
                <a:ext cx="960" cy="0"/>
              </a:xfrm>
              <a:prstGeom prst="line">
                <a:avLst/>
              </a:prstGeom>
              <a:noFill/>
              <a:ln w="19050">
                <a:solidFill>
                  <a:srgbClr val="FF0000"/>
                </a:solidFill>
                <a:prstDash val="dash"/>
                <a:round/>
                <a:headEnd/>
                <a:tailEnd/>
              </a:ln>
            </p:spPr>
            <p:txBody>
              <a:bodyPr wrap="none" anchor="ctr"/>
              <a:lstStyle/>
              <a:p>
                <a:endParaRPr lang="zh-CN" altLang="en-US"/>
              </a:p>
            </p:txBody>
          </p:sp>
          <p:sp>
            <p:nvSpPr>
              <p:cNvPr id="20510" name="Line 28"/>
              <p:cNvSpPr>
                <a:spLocks noChangeShapeType="1"/>
              </p:cNvSpPr>
              <p:nvPr/>
            </p:nvSpPr>
            <p:spPr bwMode="auto">
              <a:xfrm flipH="1">
                <a:off x="1666" y="1641"/>
                <a:ext cx="672" cy="0"/>
              </a:xfrm>
              <a:prstGeom prst="line">
                <a:avLst/>
              </a:prstGeom>
              <a:noFill/>
              <a:ln w="19050">
                <a:solidFill>
                  <a:schemeClr val="accent2"/>
                </a:solidFill>
                <a:prstDash val="dash"/>
                <a:round/>
                <a:headEnd/>
                <a:tailEnd/>
              </a:ln>
            </p:spPr>
            <p:txBody>
              <a:bodyPr wrap="none" anchor="ctr"/>
              <a:lstStyle/>
              <a:p>
                <a:endParaRPr lang="zh-CN" altLang="en-US"/>
              </a:p>
            </p:txBody>
          </p:sp>
          <p:sp>
            <p:nvSpPr>
              <p:cNvPr id="20511" name="Line 29"/>
              <p:cNvSpPr>
                <a:spLocks noChangeShapeType="1"/>
              </p:cNvSpPr>
              <p:nvPr/>
            </p:nvSpPr>
            <p:spPr bwMode="auto">
              <a:xfrm flipH="1">
                <a:off x="1666" y="1833"/>
                <a:ext cx="336" cy="0"/>
              </a:xfrm>
              <a:prstGeom prst="line">
                <a:avLst/>
              </a:prstGeom>
              <a:noFill/>
              <a:ln w="19050">
                <a:solidFill>
                  <a:schemeClr val="accent1"/>
                </a:solidFill>
                <a:prstDash val="dash"/>
                <a:round/>
                <a:headEnd/>
                <a:tailEnd/>
              </a:ln>
            </p:spPr>
            <p:txBody>
              <a:bodyPr wrap="none" anchor="ctr"/>
              <a:lstStyle/>
              <a:p>
                <a:endParaRPr lang="zh-CN" altLang="en-US"/>
              </a:p>
            </p:txBody>
          </p:sp>
          <p:sp>
            <p:nvSpPr>
              <p:cNvPr id="20512" name="Text Box 30"/>
              <p:cNvSpPr txBox="1">
                <a:spLocks noChangeArrowheads="1"/>
              </p:cNvSpPr>
              <p:nvPr/>
            </p:nvSpPr>
            <p:spPr bwMode="auto">
              <a:xfrm>
                <a:off x="1363" y="1777"/>
                <a:ext cx="120" cy="210"/>
              </a:xfrm>
              <a:prstGeom prst="rect">
                <a:avLst/>
              </a:prstGeom>
              <a:noFill/>
              <a:ln w="19050">
                <a:noFill/>
                <a:miter lim="800000"/>
                <a:headEnd/>
                <a:tailEnd/>
              </a:ln>
            </p:spPr>
            <p:txBody>
              <a:bodyPr wrap="none" anchor="ctr">
                <a:spAutoFit/>
              </a:bodyPr>
              <a:lstStyle/>
              <a:p>
                <a:pPr algn="ctr"/>
                <a:endParaRPr kumimoji="1" lang="zh-CN" altLang="zh-CN" sz="1800">
                  <a:latin typeface="Times New Roman" pitchFamily="18" charset="0"/>
                  <a:ea typeface="宋体" charset="-122"/>
                </a:endParaRPr>
              </a:p>
            </p:txBody>
          </p:sp>
          <p:sp>
            <p:nvSpPr>
              <p:cNvPr id="20513" name="Text Box 31"/>
              <p:cNvSpPr txBox="1">
                <a:spLocks noChangeArrowheads="1"/>
              </p:cNvSpPr>
              <p:nvPr/>
            </p:nvSpPr>
            <p:spPr bwMode="auto">
              <a:xfrm>
                <a:off x="802" y="1821"/>
                <a:ext cx="989" cy="158"/>
              </a:xfrm>
              <a:prstGeom prst="rect">
                <a:avLst/>
              </a:prstGeom>
              <a:noFill/>
              <a:ln w="19050">
                <a:noFill/>
                <a:miter lim="800000"/>
                <a:headEnd/>
                <a:tailEnd/>
              </a:ln>
            </p:spPr>
            <p:txBody>
              <a:bodyPr anchor="ctr">
                <a:spAutoFit/>
              </a:bodyPr>
              <a:lstStyle/>
              <a:p>
                <a:pPr algn="ctr"/>
                <a:r>
                  <a:rPr kumimoji="1" lang="en-US" altLang="zh-CN" sz="1200">
                    <a:latin typeface="Times New Roman" pitchFamily="18" charset="0"/>
                    <a:ea typeface="宋体" charset="-122"/>
                  </a:rPr>
                  <a:t>HLDA   HOLD</a:t>
                </a:r>
              </a:p>
            </p:txBody>
          </p:sp>
          <p:sp>
            <p:nvSpPr>
              <p:cNvPr id="20514" name="Text Box 32"/>
              <p:cNvSpPr txBox="1">
                <a:spLocks noChangeArrowheads="1"/>
              </p:cNvSpPr>
              <p:nvPr/>
            </p:nvSpPr>
            <p:spPr bwMode="auto">
              <a:xfrm>
                <a:off x="754" y="2349"/>
                <a:ext cx="1015" cy="157"/>
              </a:xfrm>
              <a:prstGeom prst="rect">
                <a:avLst/>
              </a:prstGeom>
              <a:noFill/>
              <a:ln w="19050">
                <a:noFill/>
                <a:miter lim="800000"/>
                <a:headEnd/>
                <a:tailEnd/>
              </a:ln>
            </p:spPr>
            <p:txBody>
              <a:bodyPr anchor="ctr">
                <a:spAutoFit/>
              </a:bodyPr>
              <a:lstStyle/>
              <a:p>
                <a:pPr algn="ctr"/>
                <a:r>
                  <a:rPr kumimoji="1" lang="en-US" altLang="zh-CN" sz="1200">
                    <a:latin typeface="Times New Roman" pitchFamily="18" charset="0"/>
                    <a:ea typeface="宋体" charset="-122"/>
                  </a:rPr>
                  <a:t>HLDA    HRQ</a:t>
                </a:r>
              </a:p>
            </p:txBody>
          </p:sp>
          <p:sp>
            <p:nvSpPr>
              <p:cNvPr id="20515" name="Text Box 33"/>
              <p:cNvSpPr txBox="1">
                <a:spLocks noChangeArrowheads="1"/>
              </p:cNvSpPr>
              <p:nvPr/>
            </p:nvSpPr>
            <p:spPr bwMode="auto">
              <a:xfrm>
                <a:off x="1002" y="1352"/>
                <a:ext cx="375" cy="193"/>
              </a:xfrm>
              <a:prstGeom prst="rect">
                <a:avLst/>
              </a:prstGeom>
              <a:noFill/>
              <a:ln w="19050">
                <a:noFill/>
                <a:miter lim="800000"/>
                <a:headEnd/>
                <a:tailEnd/>
              </a:ln>
            </p:spPr>
            <p:txBody>
              <a:bodyPr wrap="none" anchor="ctr">
                <a:spAutoFit/>
              </a:bodyPr>
              <a:lstStyle/>
              <a:p>
                <a:pPr algn="ctr"/>
                <a:r>
                  <a:rPr kumimoji="1" lang="en-US" altLang="zh-CN" sz="1600">
                    <a:latin typeface="Times New Roman" pitchFamily="18" charset="0"/>
                    <a:ea typeface="宋体" charset="-122"/>
                  </a:rPr>
                  <a:t>CPU</a:t>
                </a:r>
              </a:p>
            </p:txBody>
          </p:sp>
          <p:sp>
            <p:nvSpPr>
              <p:cNvPr id="20516" name="Text Box 34"/>
              <p:cNvSpPr txBox="1">
                <a:spLocks noChangeArrowheads="1"/>
              </p:cNvSpPr>
              <p:nvPr/>
            </p:nvSpPr>
            <p:spPr bwMode="auto">
              <a:xfrm>
                <a:off x="802" y="2907"/>
                <a:ext cx="938" cy="158"/>
              </a:xfrm>
              <a:prstGeom prst="rect">
                <a:avLst/>
              </a:prstGeom>
              <a:noFill/>
              <a:ln w="19050">
                <a:noFill/>
                <a:miter lim="800000"/>
                <a:headEnd/>
                <a:tailEnd/>
              </a:ln>
            </p:spPr>
            <p:txBody>
              <a:bodyPr anchor="ctr">
                <a:spAutoFit/>
              </a:bodyPr>
              <a:lstStyle/>
              <a:p>
                <a:pPr algn="ctr"/>
                <a:r>
                  <a:rPr kumimoji="1" lang="en-US" altLang="zh-CN" sz="1200">
                    <a:latin typeface="Times New Roman" pitchFamily="18" charset="0"/>
                    <a:ea typeface="宋体" charset="-122"/>
                  </a:rPr>
                  <a:t>DACK   DREQ</a:t>
                </a:r>
              </a:p>
            </p:txBody>
          </p:sp>
          <p:sp>
            <p:nvSpPr>
              <p:cNvPr id="20517" name="Text Box 35"/>
              <p:cNvSpPr txBox="1">
                <a:spLocks noChangeArrowheads="1"/>
              </p:cNvSpPr>
              <p:nvPr/>
            </p:nvSpPr>
            <p:spPr bwMode="auto">
              <a:xfrm>
                <a:off x="978" y="2603"/>
                <a:ext cx="514" cy="193"/>
              </a:xfrm>
              <a:prstGeom prst="rect">
                <a:avLst/>
              </a:prstGeom>
              <a:noFill/>
              <a:ln w="19050">
                <a:noFill/>
                <a:miter lim="800000"/>
                <a:headEnd/>
                <a:tailEnd/>
              </a:ln>
            </p:spPr>
            <p:txBody>
              <a:bodyPr wrap="none" anchor="ctr">
                <a:spAutoFit/>
              </a:bodyPr>
              <a:lstStyle/>
              <a:p>
                <a:pPr algn="ctr"/>
                <a:r>
                  <a:rPr kumimoji="1" lang="en-US" altLang="zh-CN" sz="1600">
                    <a:latin typeface="Times New Roman" pitchFamily="18" charset="0"/>
                    <a:ea typeface="宋体" charset="-122"/>
                  </a:rPr>
                  <a:t>DMAC</a:t>
                </a:r>
              </a:p>
            </p:txBody>
          </p:sp>
          <p:sp>
            <p:nvSpPr>
              <p:cNvPr id="20518" name="Text Box 36"/>
              <p:cNvSpPr txBox="1">
                <a:spLocks noChangeArrowheads="1"/>
              </p:cNvSpPr>
              <p:nvPr/>
            </p:nvSpPr>
            <p:spPr bwMode="auto">
              <a:xfrm>
                <a:off x="3032" y="2494"/>
                <a:ext cx="244" cy="473"/>
              </a:xfrm>
              <a:prstGeom prst="rect">
                <a:avLst/>
              </a:prstGeom>
              <a:noFill/>
              <a:ln w="19050">
                <a:noFill/>
                <a:miter lim="800000"/>
                <a:headEnd/>
                <a:tailEnd/>
              </a:ln>
            </p:spPr>
            <p:txBody>
              <a:bodyPr anchor="ctr">
                <a:spAutoFit/>
              </a:bodyPr>
              <a:lstStyle/>
              <a:p>
                <a:pPr algn="ctr"/>
                <a:r>
                  <a:rPr kumimoji="1" lang="zh-CN" altLang="en-US" sz="1600">
                    <a:latin typeface="Times New Roman" pitchFamily="18" charset="0"/>
                    <a:ea typeface="宋体" charset="-122"/>
                  </a:rPr>
                  <a:t>地</a:t>
                </a:r>
              </a:p>
              <a:p>
                <a:pPr algn="ctr"/>
                <a:r>
                  <a:rPr kumimoji="1" lang="zh-CN" altLang="en-US" sz="1600">
                    <a:latin typeface="Times New Roman" pitchFamily="18" charset="0"/>
                    <a:ea typeface="宋体" charset="-122"/>
                  </a:rPr>
                  <a:t>数</a:t>
                </a:r>
              </a:p>
              <a:p>
                <a:pPr algn="ctr"/>
                <a:r>
                  <a:rPr kumimoji="1" lang="zh-CN" altLang="en-US" sz="1600">
                    <a:latin typeface="Times New Roman" pitchFamily="18" charset="0"/>
                    <a:ea typeface="宋体" charset="-122"/>
                  </a:rPr>
                  <a:t>控</a:t>
                </a:r>
              </a:p>
            </p:txBody>
          </p:sp>
          <p:sp>
            <p:nvSpPr>
              <p:cNvPr id="20519" name="Text Box 37"/>
              <p:cNvSpPr txBox="1">
                <a:spLocks noChangeArrowheads="1"/>
              </p:cNvSpPr>
              <p:nvPr/>
            </p:nvSpPr>
            <p:spPr bwMode="auto">
              <a:xfrm>
                <a:off x="3032" y="1402"/>
                <a:ext cx="244" cy="474"/>
              </a:xfrm>
              <a:prstGeom prst="rect">
                <a:avLst/>
              </a:prstGeom>
              <a:noFill/>
              <a:ln w="19050">
                <a:noFill/>
                <a:miter lim="800000"/>
                <a:headEnd/>
                <a:tailEnd/>
              </a:ln>
            </p:spPr>
            <p:txBody>
              <a:bodyPr anchor="ctr">
                <a:spAutoFit/>
              </a:bodyPr>
              <a:lstStyle/>
              <a:p>
                <a:pPr algn="ctr"/>
                <a:r>
                  <a:rPr kumimoji="1" lang="zh-CN" altLang="en-US" sz="1600">
                    <a:latin typeface="Times New Roman" pitchFamily="18" charset="0"/>
                    <a:ea typeface="宋体" charset="-122"/>
                  </a:rPr>
                  <a:t>地</a:t>
                </a:r>
              </a:p>
              <a:p>
                <a:pPr algn="ctr"/>
                <a:r>
                  <a:rPr kumimoji="1" lang="zh-CN" altLang="en-US" sz="1600">
                    <a:latin typeface="Times New Roman" pitchFamily="18" charset="0"/>
                    <a:ea typeface="宋体" charset="-122"/>
                  </a:rPr>
                  <a:t>数</a:t>
                </a:r>
              </a:p>
              <a:p>
                <a:pPr algn="ctr"/>
                <a:r>
                  <a:rPr kumimoji="1" lang="zh-CN" altLang="en-US" sz="1600">
                    <a:latin typeface="Times New Roman" pitchFamily="18" charset="0"/>
                    <a:ea typeface="宋体" charset="-122"/>
                  </a:rPr>
                  <a:t>控</a:t>
                </a:r>
              </a:p>
            </p:txBody>
          </p:sp>
          <p:sp>
            <p:nvSpPr>
              <p:cNvPr id="20520" name="Text Box 38"/>
              <p:cNvSpPr txBox="1">
                <a:spLocks noChangeArrowheads="1"/>
              </p:cNvSpPr>
              <p:nvPr/>
            </p:nvSpPr>
            <p:spPr bwMode="auto">
              <a:xfrm>
                <a:off x="3516" y="1448"/>
                <a:ext cx="237" cy="193"/>
              </a:xfrm>
              <a:prstGeom prst="rect">
                <a:avLst/>
              </a:prstGeom>
              <a:noFill/>
              <a:ln w="19050">
                <a:noFill/>
                <a:miter lim="800000"/>
                <a:headEnd/>
                <a:tailEnd/>
              </a:ln>
            </p:spPr>
            <p:txBody>
              <a:bodyPr wrap="none" anchor="ctr">
                <a:spAutoFit/>
              </a:bodyPr>
              <a:lstStyle/>
              <a:p>
                <a:pPr algn="ctr"/>
                <a:r>
                  <a:rPr kumimoji="1" lang="en-US" altLang="zh-CN" sz="1600">
                    <a:latin typeface="Times New Roman" pitchFamily="18" charset="0"/>
                    <a:ea typeface="宋体" charset="-122"/>
                  </a:rPr>
                  <a:t>M</a:t>
                </a:r>
              </a:p>
            </p:txBody>
          </p:sp>
          <p:sp>
            <p:nvSpPr>
              <p:cNvPr id="20521" name="Text Box 39"/>
              <p:cNvSpPr txBox="1">
                <a:spLocks noChangeArrowheads="1"/>
              </p:cNvSpPr>
              <p:nvPr/>
            </p:nvSpPr>
            <p:spPr bwMode="auto">
              <a:xfrm>
                <a:off x="3415" y="2434"/>
                <a:ext cx="507" cy="334"/>
              </a:xfrm>
              <a:prstGeom prst="rect">
                <a:avLst/>
              </a:prstGeom>
              <a:noFill/>
              <a:ln w="19050">
                <a:noFill/>
                <a:miter lim="800000"/>
                <a:headEnd/>
                <a:tailEnd/>
              </a:ln>
            </p:spPr>
            <p:txBody>
              <a:bodyPr anchor="ctr">
                <a:spAutoFit/>
              </a:bodyPr>
              <a:lstStyle/>
              <a:p>
                <a:pPr algn="ctr"/>
                <a:r>
                  <a:rPr kumimoji="1" lang="zh-CN" altLang="en-US" sz="1600">
                    <a:latin typeface="Times New Roman" pitchFamily="18" charset="0"/>
                    <a:ea typeface="宋体" charset="-122"/>
                  </a:rPr>
                  <a:t>外</a:t>
                </a:r>
              </a:p>
              <a:p>
                <a:pPr algn="ctr"/>
                <a:r>
                  <a:rPr kumimoji="1" lang="zh-CN" altLang="en-US" sz="1600">
                    <a:latin typeface="Times New Roman" pitchFamily="18" charset="0"/>
                    <a:ea typeface="宋体" charset="-122"/>
                  </a:rPr>
                  <a:t>设</a:t>
                </a:r>
              </a:p>
            </p:txBody>
          </p:sp>
          <p:sp>
            <p:nvSpPr>
              <p:cNvPr id="20522" name="Text Box 40"/>
              <p:cNvSpPr txBox="1">
                <a:spLocks noChangeArrowheads="1"/>
              </p:cNvSpPr>
              <p:nvPr/>
            </p:nvSpPr>
            <p:spPr bwMode="auto">
              <a:xfrm>
                <a:off x="1940" y="3032"/>
                <a:ext cx="119" cy="193"/>
              </a:xfrm>
              <a:prstGeom prst="rect">
                <a:avLst/>
              </a:prstGeom>
              <a:noFill/>
              <a:ln w="19050">
                <a:noFill/>
                <a:miter lim="800000"/>
                <a:headEnd/>
                <a:tailEnd/>
              </a:ln>
            </p:spPr>
            <p:txBody>
              <a:bodyPr wrap="none" anchor="ctr">
                <a:spAutoFit/>
              </a:bodyPr>
              <a:lstStyle/>
              <a:p>
                <a:pPr algn="ctr"/>
                <a:endParaRPr kumimoji="1" lang="zh-CN" altLang="zh-CN" sz="1600">
                  <a:latin typeface="Times New Roman" pitchFamily="18" charset="0"/>
                  <a:ea typeface="宋体" charset="-122"/>
                </a:endParaRPr>
              </a:p>
            </p:txBody>
          </p:sp>
          <p:sp>
            <p:nvSpPr>
              <p:cNvPr id="20523" name="Text Box 41"/>
              <p:cNvSpPr txBox="1">
                <a:spLocks noChangeArrowheads="1"/>
              </p:cNvSpPr>
              <p:nvPr/>
            </p:nvSpPr>
            <p:spPr bwMode="auto">
              <a:xfrm>
                <a:off x="1483" y="3017"/>
                <a:ext cx="1336" cy="174"/>
              </a:xfrm>
              <a:prstGeom prst="rect">
                <a:avLst/>
              </a:prstGeom>
              <a:noFill/>
              <a:ln w="19050">
                <a:noFill/>
                <a:miter lim="800000"/>
                <a:headEnd/>
                <a:tailEnd/>
              </a:ln>
            </p:spPr>
            <p:txBody>
              <a:bodyPr anchor="ctr">
                <a:spAutoFit/>
              </a:bodyPr>
              <a:lstStyle/>
              <a:p>
                <a:pPr algn="ctr">
                  <a:spcBef>
                    <a:spcPct val="50000"/>
                  </a:spcBef>
                </a:pPr>
                <a:r>
                  <a:rPr kumimoji="1" lang="zh-CN" altLang="en-US" sz="1400">
                    <a:solidFill>
                      <a:srgbClr val="FF0000"/>
                    </a:solidFill>
                    <a:latin typeface="Times New Roman" pitchFamily="18" charset="0"/>
                    <a:ea typeface="宋体" charset="-122"/>
                  </a:rPr>
                  <a:t>（</a:t>
                </a:r>
                <a:r>
                  <a:rPr kumimoji="1" lang="en-US" altLang="zh-CN" sz="1400">
                    <a:solidFill>
                      <a:srgbClr val="FF0000"/>
                    </a:solidFill>
                    <a:latin typeface="Times New Roman" pitchFamily="18" charset="0"/>
                    <a:ea typeface="宋体" charset="-122"/>
                  </a:rPr>
                  <a:t>1</a:t>
                </a:r>
                <a:r>
                  <a:rPr kumimoji="1" lang="zh-CN" altLang="en-US" sz="1400">
                    <a:solidFill>
                      <a:srgbClr val="FF0000"/>
                    </a:solidFill>
                    <a:latin typeface="Times New Roman" pitchFamily="18" charset="0"/>
                    <a:ea typeface="宋体" charset="-122"/>
                  </a:rPr>
                  <a:t>）</a:t>
                </a:r>
                <a:r>
                  <a:rPr kumimoji="1" lang="en-US" altLang="zh-CN" sz="1400">
                    <a:latin typeface="Times New Roman" pitchFamily="18" charset="0"/>
                    <a:ea typeface="宋体" charset="-122"/>
                  </a:rPr>
                  <a:t>DMA</a:t>
                </a:r>
                <a:r>
                  <a:rPr kumimoji="1" lang="zh-CN" altLang="en-US" sz="1400">
                    <a:latin typeface="Times New Roman" pitchFamily="18" charset="0"/>
                    <a:ea typeface="宋体" charset="-122"/>
                  </a:rPr>
                  <a:t>请求</a:t>
                </a:r>
              </a:p>
            </p:txBody>
          </p:sp>
          <p:sp>
            <p:nvSpPr>
              <p:cNvPr id="20524" name="Text Box 42"/>
              <p:cNvSpPr txBox="1">
                <a:spLocks noChangeArrowheads="1"/>
              </p:cNvSpPr>
              <p:nvPr/>
            </p:nvSpPr>
            <p:spPr bwMode="auto">
              <a:xfrm>
                <a:off x="1224" y="2039"/>
                <a:ext cx="922" cy="297"/>
              </a:xfrm>
              <a:prstGeom prst="rect">
                <a:avLst/>
              </a:prstGeom>
              <a:noFill/>
              <a:ln w="19050">
                <a:noFill/>
                <a:miter lim="800000"/>
                <a:headEnd/>
                <a:tailEnd/>
              </a:ln>
            </p:spPr>
            <p:txBody>
              <a:bodyPr anchor="ctr">
                <a:spAutoFit/>
              </a:bodyPr>
              <a:lstStyle/>
              <a:p>
                <a:pPr algn="ctr"/>
                <a:r>
                  <a:rPr kumimoji="1" lang="zh-CN" altLang="en-US" sz="1400">
                    <a:solidFill>
                      <a:srgbClr val="FF0000"/>
                    </a:solidFill>
                    <a:latin typeface="Times New Roman" pitchFamily="18" charset="0"/>
                    <a:ea typeface="宋体" charset="-122"/>
                  </a:rPr>
                  <a:t>（</a:t>
                </a:r>
                <a:r>
                  <a:rPr kumimoji="1" lang="en-US" altLang="zh-CN" sz="1400">
                    <a:solidFill>
                      <a:srgbClr val="FF0000"/>
                    </a:solidFill>
                    <a:latin typeface="Times New Roman" pitchFamily="18" charset="0"/>
                    <a:ea typeface="宋体" charset="-122"/>
                  </a:rPr>
                  <a:t>2</a:t>
                </a:r>
                <a:r>
                  <a:rPr kumimoji="1" lang="zh-CN" altLang="en-US" sz="1400">
                    <a:solidFill>
                      <a:srgbClr val="FF0000"/>
                    </a:solidFill>
                    <a:latin typeface="Times New Roman" pitchFamily="18" charset="0"/>
                    <a:ea typeface="宋体" charset="-122"/>
                  </a:rPr>
                  <a:t>）</a:t>
                </a:r>
                <a:r>
                  <a:rPr kumimoji="1" lang="zh-CN" altLang="en-US" sz="1400">
                    <a:latin typeface="Times New Roman" pitchFamily="18" charset="0"/>
                    <a:ea typeface="宋体" charset="-122"/>
                  </a:rPr>
                  <a:t>总线</a:t>
                </a:r>
              </a:p>
              <a:p>
                <a:pPr algn="ctr"/>
                <a:r>
                  <a:rPr kumimoji="1" lang="zh-CN" altLang="en-US" sz="1400">
                    <a:latin typeface="Times New Roman" pitchFamily="18" charset="0"/>
                    <a:ea typeface="宋体" charset="-122"/>
                  </a:rPr>
                  <a:t>           请求</a:t>
                </a:r>
              </a:p>
            </p:txBody>
          </p:sp>
          <p:sp>
            <p:nvSpPr>
              <p:cNvPr id="20525" name="Text Box 43"/>
              <p:cNvSpPr txBox="1">
                <a:spLocks noChangeArrowheads="1"/>
              </p:cNvSpPr>
              <p:nvPr/>
            </p:nvSpPr>
            <p:spPr bwMode="auto">
              <a:xfrm>
                <a:off x="679" y="2035"/>
                <a:ext cx="555" cy="174"/>
              </a:xfrm>
              <a:prstGeom prst="rect">
                <a:avLst/>
              </a:prstGeom>
              <a:noFill/>
              <a:ln w="19050">
                <a:noFill/>
                <a:miter lim="800000"/>
                <a:headEnd/>
                <a:tailEnd/>
              </a:ln>
            </p:spPr>
            <p:txBody>
              <a:bodyPr anchor="ctr">
                <a:spAutoFit/>
              </a:bodyPr>
              <a:lstStyle/>
              <a:p>
                <a:pPr algn="ctr"/>
                <a:r>
                  <a:rPr kumimoji="1" lang="zh-CN" altLang="en-US" sz="1400">
                    <a:solidFill>
                      <a:srgbClr val="FF0000"/>
                    </a:solidFill>
                    <a:latin typeface="Times New Roman" pitchFamily="18" charset="0"/>
                    <a:ea typeface="宋体" charset="-122"/>
                  </a:rPr>
                  <a:t>（</a:t>
                </a:r>
                <a:r>
                  <a:rPr kumimoji="1" lang="en-US" altLang="zh-CN" sz="1400">
                    <a:solidFill>
                      <a:srgbClr val="FF0000"/>
                    </a:solidFill>
                    <a:latin typeface="Times New Roman" pitchFamily="18" charset="0"/>
                    <a:ea typeface="宋体" charset="-122"/>
                  </a:rPr>
                  <a:t>3</a:t>
                </a:r>
                <a:r>
                  <a:rPr kumimoji="1" lang="zh-CN" altLang="en-US" sz="1400">
                    <a:solidFill>
                      <a:srgbClr val="FF0000"/>
                    </a:solidFill>
                    <a:latin typeface="Times New Roman" pitchFamily="18" charset="0"/>
                    <a:ea typeface="宋体" charset="-122"/>
                  </a:rPr>
                  <a:t>）</a:t>
                </a:r>
                <a:endParaRPr kumimoji="1" lang="zh-CN" altLang="en-US" sz="1400">
                  <a:latin typeface="Times New Roman" pitchFamily="18" charset="0"/>
                  <a:ea typeface="宋体" charset="-122"/>
                </a:endParaRPr>
              </a:p>
            </p:txBody>
          </p:sp>
          <p:sp>
            <p:nvSpPr>
              <p:cNvPr id="20526" name="Text Box 44"/>
              <p:cNvSpPr txBox="1">
                <a:spLocks noChangeArrowheads="1"/>
              </p:cNvSpPr>
              <p:nvPr/>
            </p:nvSpPr>
            <p:spPr bwMode="auto">
              <a:xfrm>
                <a:off x="303" y="2017"/>
                <a:ext cx="738" cy="297"/>
              </a:xfrm>
              <a:prstGeom prst="rect">
                <a:avLst/>
              </a:prstGeom>
              <a:noFill/>
              <a:ln w="19050">
                <a:noFill/>
                <a:miter lim="800000"/>
                <a:headEnd/>
                <a:tailEnd/>
              </a:ln>
            </p:spPr>
            <p:txBody>
              <a:bodyPr anchor="ctr">
                <a:spAutoFit/>
              </a:bodyPr>
              <a:lstStyle/>
              <a:p>
                <a:pPr algn="ctr"/>
                <a:r>
                  <a:rPr kumimoji="1" lang="zh-CN" altLang="en-US" sz="1400">
                    <a:latin typeface="Times New Roman" pitchFamily="18" charset="0"/>
                    <a:ea typeface="宋体" charset="-122"/>
                  </a:rPr>
                  <a:t>总线</a:t>
                </a:r>
              </a:p>
              <a:p>
                <a:pPr algn="ctr"/>
                <a:r>
                  <a:rPr kumimoji="1" lang="zh-CN" altLang="en-US" sz="1400">
                    <a:latin typeface="Times New Roman" pitchFamily="18" charset="0"/>
                    <a:ea typeface="宋体" charset="-122"/>
                  </a:rPr>
                  <a:t>允许</a:t>
                </a:r>
              </a:p>
            </p:txBody>
          </p:sp>
          <p:sp>
            <p:nvSpPr>
              <p:cNvPr id="20527" name="Text Box 45"/>
              <p:cNvSpPr txBox="1">
                <a:spLocks noChangeArrowheads="1"/>
              </p:cNvSpPr>
              <p:nvPr/>
            </p:nvSpPr>
            <p:spPr bwMode="auto">
              <a:xfrm>
                <a:off x="1261" y="3378"/>
                <a:ext cx="908" cy="175"/>
              </a:xfrm>
              <a:prstGeom prst="rect">
                <a:avLst/>
              </a:prstGeom>
              <a:noFill/>
              <a:ln w="19050">
                <a:noFill/>
                <a:miter lim="800000"/>
                <a:headEnd/>
                <a:tailEnd/>
              </a:ln>
            </p:spPr>
            <p:txBody>
              <a:bodyPr wrap="none" anchor="ctr">
                <a:spAutoFit/>
              </a:bodyPr>
              <a:lstStyle/>
              <a:p>
                <a:pPr algn="ctr"/>
                <a:r>
                  <a:rPr kumimoji="1" lang="zh-CN" altLang="en-US" sz="1400">
                    <a:solidFill>
                      <a:srgbClr val="FF0000"/>
                    </a:solidFill>
                    <a:latin typeface="Times New Roman" pitchFamily="18" charset="0"/>
                    <a:ea typeface="宋体" charset="-122"/>
                  </a:rPr>
                  <a:t>（</a:t>
                </a:r>
                <a:r>
                  <a:rPr kumimoji="1" lang="en-US" altLang="zh-CN" sz="1400">
                    <a:solidFill>
                      <a:srgbClr val="FF0000"/>
                    </a:solidFill>
                    <a:latin typeface="Times New Roman" pitchFamily="18" charset="0"/>
                    <a:ea typeface="宋体" charset="-122"/>
                  </a:rPr>
                  <a:t>4</a:t>
                </a:r>
                <a:r>
                  <a:rPr kumimoji="1" lang="zh-CN" altLang="en-US" sz="1400">
                    <a:solidFill>
                      <a:srgbClr val="FF0000"/>
                    </a:solidFill>
                    <a:latin typeface="Times New Roman" pitchFamily="18" charset="0"/>
                    <a:ea typeface="宋体" charset="-122"/>
                  </a:rPr>
                  <a:t>）</a:t>
                </a:r>
                <a:r>
                  <a:rPr kumimoji="1" lang="en-US" altLang="zh-CN" sz="1400">
                    <a:latin typeface="Times New Roman" pitchFamily="18" charset="0"/>
                    <a:ea typeface="宋体" charset="-122"/>
                  </a:rPr>
                  <a:t>DMA</a:t>
                </a:r>
                <a:r>
                  <a:rPr kumimoji="1" lang="zh-CN" altLang="en-US" sz="1400">
                    <a:latin typeface="Times New Roman" pitchFamily="18" charset="0"/>
                    <a:ea typeface="宋体" charset="-122"/>
                  </a:rPr>
                  <a:t>回答</a:t>
                </a:r>
              </a:p>
            </p:txBody>
          </p:sp>
          <p:sp>
            <p:nvSpPr>
              <p:cNvPr id="20528" name="Line 46"/>
              <p:cNvSpPr>
                <a:spLocks noChangeShapeType="1"/>
              </p:cNvSpPr>
              <p:nvPr/>
            </p:nvSpPr>
            <p:spPr bwMode="auto">
              <a:xfrm flipH="1">
                <a:off x="466" y="2697"/>
                <a:ext cx="432" cy="0"/>
              </a:xfrm>
              <a:prstGeom prst="line">
                <a:avLst/>
              </a:prstGeom>
              <a:noFill/>
              <a:ln w="19050">
                <a:solidFill>
                  <a:schemeClr val="tx1"/>
                </a:solidFill>
                <a:round/>
                <a:headEnd/>
                <a:tailEnd type="triangle" w="med" len="med"/>
              </a:ln>
            </p:spPr>
            <p:txBody>
              <a:bodyPr wrap="none" anchor="ctr"/>
              <a:lstStyle/>
              <a:p>
                <a:endParaRPr lang="zh-CN" altLang="en-US"/>
              </a:p>
            </p:txBody>
          </p:sp>
          <p:sp>
            <p:nvSpPr>
              <p:cNvPr id="20529" name="Line 47"/>
              <p:cNvSpPr>
                <a:spLocks noChangeShapeType="1"/>
              </p:cNvSpPr>
              <p:nvPr/>
            </p:nvSpPr>
            <p:spPr bwMode="auto">
              <a:xfrm>
                <a:off x="178" y="2601"/>
                <a:ext cx="240" cy="0"/>
              </a:xfrm>
              <a:prstGeom prst="line">
                <a:avLst/>
              </a:prstGeom>
              <a:noFill/>
              <a:ln w="19050">
                <a:solidFill>
                  <a:schemeClr val="tx1"/>
                </a:solidFill>
                <a:round/>
                <a:headEnd/>
                <a:tailEnd/>
              </a:ln>
            </p:spPr>
            <p:txBody>
              <a:bodyPr wrap="none" anchor="ctr"/>
              <a:lstStyle/>
              <a:p>
                <a:endParaRPr lang="zh-CN" altLang="en-US"/>
              </a:p>
            </p:txBody>
          </p:sp>
        </p:grpSp>
        <p:sp>
          <p:nvSpPr>
            <p:cNvPr id="20487" name="Text Box 48"/>
            <p:cNvSpPr txBox="1">
              <a:spLocks noChangeArrowheads="1"/>
            </p:cNvSpPr>
            <p:nvPr/>
          </p:nvSpPr>
          <p:spPr bwMode="auto">
            <a:xfrm>
              <a:off x="23" y="2905"/>
              <a:ext cx="580" cy="175"/>
            </a:xfrm>
            <a:prstGeom prst="rect">
              <a:avLst/>
            </a:prstGeom>
            <a:noFill/>
            <a:ln w="19050">
              <a:noFill/>
              <a:miter lim="800000"/>
              <a:headEnd/>
              <a:tailEnd/>
            </a:ln>
          </p:spPr>
          <p:txBody>
            <a:bodyPr wrap="none" anchor="ctr">
              <a:spAutoFit/>
            </a:bodyPr>
            <a:lstStyle/>
            <a:p>
              <a:pPr algn="ctr"/>
              <a:r>
                <a:rPr kumimoji="1" lang="zh-CN" altLang="en-US" sz="1400">
                  <a:latin typeface="Times New Roman" pitchFamily="18" charset="0"/>
                  <a:ea typeface="宋体" charset="-122"/>
                </a:rPr>
                <a:t>计数结束</a:t>
              </a:r>
            </a:p>
          </p:txBody>
        </p:sp>
      </p:grpSp>
      <p:sp>
        <p:nvSpPr>
          <p:cNvPr id="20484" name="Rectangle 57"/>
          <p:cNvSpPr>
            <a:spLocks noChangeArrowheads="1"/>
          </p:cNvSpPr>
          <p:nvPr/>
        </p:nvSpPr>
        <p:spPr bwMode="auto">
          <a:xfrm>
            <a:off x="468313" y="1095375"/>
            <a:ext cx="2808287" cy="5286375"/>
          </a:xfrm>
          <a:prstGeom prst="rect">
            <a:avLst/>
          </a:prstGeom>
          <a:noFill/>
          <a:ln w="9525">
            <a:noFill/>
            <a:miter lim="800000"/>
            <a:headEnd/>
            <a:tailEnd/>
          </a:ln>
        </p:spPr>
        <p:txBody>
          <a:bodyPr/>
          <a:lstStyle/>
          <a:p>
            <a:r>
              <a:rPr lang="en-US" altLang="zh-CN"/>
              <a:t>①</a:t>
            </a:r>
            <a:r>
              <a:rPr lang="zh-CN" altLang="en-US"/>
              <a:t>外设准备就绪， 向</a:t>
            </a:r>
            <a:r>
              <a:rPr lang="en-US" altLang="zh-CN"/>
              <a:t>DMAC</a:t>
            </a:r>
            <a:r>
              <a:rPr lang="zh-CN" altLang="en-US"/>
              <a:t>控制器发</a:t>
            </a:r>
            <a:r>
              <a:rPr lang="en-US" altLang="zh-CN"/>
              <a:t>DMA</a:t>
            </a:r>
            <a:r>
              <a:rPr lang="zh-CN" altLang="en-US"/>
              <a:t>请求，</a:t>
            </a:r>
            <a:r>
              <a:rPr lang="en-US" altLang="zh-CN"/>
              <a:t>DMAC</a:t>
            </a:r>
            <a:r>
              <a:rPr lang="zh-CN" altLang="en-US"/>
              <a:t>向</a:t>
            </a:r>
            <a:r>
              <a:rPr lang="en-US" altLang="zh-CN"/>
              <a:t>CPU</a:t>
            </a:r>
            <a:r>
              <a:rPr lang="zh-CN" altLang="en-US"/>
              <a:t>发</a:t>
            </a:r>
            <a:r>
              <a:rPr lang="en-US" altLang="zh-CN"/>
              <a:t>DMA</a:t>
            </a:r>
            <a:r>
              <a:rPr lang="zh-CN" altLang="en-US"/>
              <a:t>请求；</a:t>
            </a:r>
            <a:br>
              <a:rPr lang="zh-CN" altLang="en-US"/>
            </a:br>
            <a:r>
              <a:rPr lang="zh-CN" altLang="en-US"/>
              <a:t>②</a:t>
            </a:r>
            <a:r>
              <a:rPr lang="en-US" altLang="zh-CN"/>
              <a:t>CPU</a:t>
            </a:r>
            <a:r>
              <a:rPr lang="zh-CN" altLang="en-US"/>
              <a:t>接到</a:t>
            </a:r>
            <a:r>
              <a:rPr lang="en-US" altLang="zh-CN"/>
              <a:t>HOLD</a:t>
            </a:r>
            <a:r>
              <a:rPr lang="zh-CN" altLang="en-US"/>
              <a:t>请求后，如果条件允许（一个总线操作结束），则发出</a:t>
            </a:r>
            <a:r>
              <a:rPr lang="en-US" altLang="zh-CN"/>
              <a:t>HLDA</a:t>
            </a:r>
            <a:r>
              <a:rPr lang="zh-CN" altLang="en-US"/>
              <a:t>＝</a:t>
            </a:r>
            <a:r>
              <a:rPr lang="en-US" altLang="zh-CN"/>
              <a:t>1</a:t>
            </a:r>
            <a:r>
              <a:rPr lang="zh-CN" altLang="en-US"/>
              <a:t>信号作为响应，同时，放弃对总线的控制；</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6419" name="Picture 3" descr="6-13"/>
          <p:cNvPicPr>
            <a:picLocks noChangeAspect="1" noChangeArrowheads="1"/>
          </p:cNvPicPr>
          <p:nvPr/>
        </p:nvPicPr>
        <p:blipFill>
          <a:blip r:embed="rId2">
            <a:clrChange>
              <a:clrFrom>
                <a:srgbClr val="FFFFFF"/>
              </a:clrFrom>
              <a:clrTo>
                <a:srgbClr val="FFFFFF">
                  <a:alpha val="0"/>
                </a:srgbClr>
              </a:clrTo>
            </a:clrChange>
          </a:blip>
          <a:srcRect l="2696" t="2702" r="5392" b="5405"/>
          <a:stretch>
            <a:fillRect/>
          </a:stretch>
        </p:blipFill>
        <p:spPr bwMode="auto">
          <a:xfrm>
            <a:off x="4643438" y="836613"/>
            <a:ext cx="4132262" cy="5113337"/>
          </a:xfrm>
          <a:prstGeom prst="rect">
            <a:avLst/>
          </a:prstGeom>
          <a:noFill/>
          <a:ln w="9525">
            <a:noFill/>
            <a:miter lim="800000"/>
            <a:headEnd/>
            <a:tailEnd/>
          </a:ln>
        </p:spPr>
      </p:pic>
      <p:sp>
        <p:nvSpPr>
          <p:cNvPr id="21507" name="Rectangle 4"/>
          <p:cNvSpPr>
            <a:spLocks noChangeArrowheads="1"/>
          </p:cNvSpPr>
          <p:nvPr/>
        </p:nvSpPr>
        <p:spPr bwMode="auto">
          <a:xfrm>
            <a:off x="611188" y="692150"/>
            <a:ext cx="3960812" cy="5832475"/>
          </a:xfrm>
          <a:prstGeom prst="rect">
            <a:avLst/>
          </a:prstGeom>
          <a:noFill/>
          <a:ln w="9525">
            <a:noFill/>
            <a:miter lim="800000"/>
            <a:headEnd/>
            <a:tailEnd/>
          </a:ln>
        </p:spPr>
        <p:txBody>
          <a:bodyPr/>
          <a:lstStyle/>
          <a:p>
            <a:r>
              <a:rPr lang="en-US" altLang="zh-CN"/>
              <a:t>③DMAC</a:t>
            </a:r>
            <a:r>
              <a:rPr lang="zh-CN" altLang="en-US"/>
              <a:t>取得总线控制权后，向地址总线发送地址信号，每传送</a:t>
            </a:r>
            <a:r>
              <a:rPr lang="en-US" altLang="zh-CN"/>
              <a:t>1</a:t>
            </a:r>
            <a:r>
              <a:rPr lang="zh-CN" altLang="en-US"/>
              <a:t>个字节，自动修改地址寄存器的内容；</a:t>
            </a:r>
            <a:br>
              <a:rPr lang="zh-CN" altLang="en-US"/>
            </a:br>
            <a:r>
              <a:rPr lang="zh-CN" altLang="en-US"/>
              <a:t>④每传送一个字节，字节计数器的值减</a:t>
            </a:r>
            <a:r>
              <a:rPr lang="en-US" altLang="zh-CN"/>
              <a:t>1</a:t>
            </a:r>
            <a:r>
              <a:rPr lang="zh-CN" altLang="en-US"/>
              <a:t>，当减到</a:t>
            </a:r>
            <a:r>
              <a:rPr lang="en-US" altLang="zh-CN"/>
              <a:t>0</a:t>
            </a:r>
            <a:r>
              <a:rPr lang="zh-CN" altLang="en-US"/>
              <a:t>时，</a:t>
            </a:r>
            <a:r>
              <a:rPr lang="en-US" altLang="zh-CN"/>
              <a:t>DMA</a:t>
            </a:r>
            <a:r>
              <a:rPr lang="zh-CN" altLang="en-US"/>
              <a:t>过程结束；                  </a:t>
            </a:r>
            <a:br>
              <a:rPr lang="zh-CN" altLang="en-US"/>
            </a:br>
            <a:r>
              <a:rPr lang="zh-CN" altLang="en-US"/>
              <a:t>⑤</a:t>
            </a:r>
            <a:r>
              <a:rPr lang="en-US" altLang="zh-CN"/>
              <a:t>DMA</a:t>
            </a:r>
            <a:r>
              <a:rPr lang="zh-CN" altLang="en-US"/>
              <a:t>控制器向</a:t>
            </a:r>
            <a:r>
              <a:rPr lang="en-US" altLang="zh-CN"/>
              <a:t>CPU</a:t>
            </a:r>
            <a:r>
              <a:rPr lang="zh-CN" altLang="en-US"/>
              <a:t>发结束信号，将总线控制权交回</a:t>
            </a:r>
            <a:r>
              <a:rPr lang="en-US" altLang="zh-CN"/>
              <a:t>CPU</a:t>
            </a:r>
            <a:r>
              <a:rPr lang="zh-CN" altLang="en-US"/>
              <a:t>。</a:t>
            </a:r>
            <a:r>
              <a:rPr lang="en-US" altLang="zh-CN"/>
              <a:t>CPU</a:t>
            </a:r>
            <a:r>
              <a:rPr lang="zh-CN" altLang="en-US"/>
              <a:t>撤回总线应答，并重新接管总线。</a:t>
            </a:r>
            <a:br>
              <a:rPr lang="zh-CN" altLang="en-US"/>
            </a:br>
            <a:r>
              <a:rPr lang="zh-CN" altLang="en-US"/>
              <a:t/>
            </a:r>
            <a:br>
              <a:rPr lang="zh-CN" altLang="en-US"/>
            </a:br>
            <a:r>
              <a:rPr lang="zh-CN" altLang="en-US"/>
              <a:t/>
            </a:r>
            <a:br>
              <a:rPr lang="zh-CN" altLang="en-US"/>
            </a:br>
            <a:r>
              <a:rPr lang="zh-CN" altLang="en-US"/>
              <a:t/>
            </a:r>
            <a:br>
              <a:rPr lang="zh-CN" altLang="en-US"/>
            </a:br>
            <a:r>
              <a:rPr lang="zh-CN" altLang="en-US"/>
              <a:t>                  见动画</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16419"/>
                                        </p:tgtEl>
                                        <p:attrNameLst>
                                          <p:attrName>style.visibility</p:attrName>
                                        </p:attrNameLst>
                                      </p:cBhvr>
                                      <p:to>
                                        <p:strVal val="visible"/>
                                      </p:to>
                                    </p:set>
                                    <p:anim calcmode="lin" valueType="num">
                                      <p:cBhvr additive="base">
                                        <p:cTn id="7" dur="500" fill="hold"/>
                                        <p:tgtEl>
                                          <p:spTgt spid="316419"/>
                                        </p:tgtEl>
                                        <p:attrNameLst>
                                          <p:attrName>ppt_x</p:attrName>
                                        </p:attrNameLst>
                                      </p:cBhvr>
                                      <p:tavLst>
                                        <p:tav tm="0">
                                          <p:val>
                                            <p:strVal val="1+#ppt_w/2"/>
                                          </p:val>
                                        </p:tav>
                                        <p:tav tm="100000">
                                          <p:val>
                                            <p:strVal val="#ppt_x"/>
                                          </p:val>
                                        </p:tav>
                                      </p:tavLst>
                                    </p:anim>
                                    <p:anim calcmode="lin" valueType="num">
                                      <p:cBhvr additive="base">
                                        <p:cTn id="8" dur="500" fill="hold"/>
                                        <p:tgtEl>
                                          <p:spTgt spid="3164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7" name="Rectangle 5"/>
          <p:cNvSpPr>
            <a:spLocks noChangeArrowheads="1"/>
          </p:cNvSpPr>
          <p:nvPr/>
        </p:nvSpPr>
        <p:spPr bwMode="auto">
          <a:xfrm>
            <a:off x="755650" y="476250"/>
            <a:ext cx="7488238" cy="3805238"/>
          </a:xfrm>
          <a:prstGeom prst="rect">
            <a:avLst/>
          </a:prstGeom>
          <a:noFill/>
          <a:ln w="9525" algn="ctr">
            <a:noFill/>
            <a:miter lim="800000"/>
            <a:headEnd/>
            <a:tailEnd/>
          </a:ln>
          <a:effectLst/>
        </p:spPr>
        <p:txBody>
          <a:bodyPr>
            <a:spAutoFit/>
          </a:bodyPr>
          <a:lstStyle/>
          <a:p>
            <a:pPr>
              <a:defRPr/>
            </a:pPr>
            <a:r>
              <a:rPr lang="en-US" altLang="zh-CN" sz="2800">
                <a:solidFill>
                  <a:srgbClr val="0000FF"/>
                </a:solidFill>
                <a:effectLst>
                  <a:outerShdw blurRad="38100" dist="38100" dir="2700000" algn="tl">
                    <a:srgbClr val="C0C0C0"/>
                  </a:outerShdw>
                </a:effectLst>
              </a:rPr>
              <a:t>DMA</a:t>
            </a:r>
            <a:r>
              <a:rPr lang="zh-CN" altLang="en-US" sz="2800">
                <a:solidFill>
                  <a:srgbClr val="0000FF"/>
                </a:solidFill>
                <a:effectLst>
                  <a:outerShdw blurRad="38100" dist="38100" dir="2700000" algn="tl">
                    <a:srgbClr val="C0C0C0"/>
                  </a:outerShdw>
                </a:effectLst>
              </a:rPr>
              <a:t>的应用</a:t>
            </a:r>
          </a:p>
          <a:p>
            <a:pPr>
              <a:defRPr/>
            </a:pPr>
            <a:endParaRPr lang="zh-CN" altLang="en-US"/>
          </a:p>
          <a:p>
            <a:pPr>
              <a:defRPr/>
            </a:pPr>
            <a:r>
              <a:rPr lang="zh-CN" altLang="en-US"/>
              <a:t>    </a:t>
            </a:r>
            <a:r>
              <a:rPr lang="en-US" altLang="zh-CN"/>
              <a:t>DMA</a:t>
            </a:r>
            <a:r>
              <a:rPr lang="zh-CN" altLang="en-US"/>
              <a:t>传输适合大量数据传输，但需要增加</a:t>
            </a:r>
            <a:r>
              <a:rPr lang="en-US" altLang="zh-CN"/>
              <a:t>DMAC</a:t>
            </a:r>
            <a:r>
              <a:rPr lang="zh-CN" altLang="en-US"/>
              <a:t>等硬件，成本提高。因此对于数据量小，</a:t>
            </a:r>
            <a:r>
              <a:rPr lang="en-US" altLang="zh-CN"/>
              <a:t>CPU</a:t>
            </a:r>
            <a:r>
              <a:rPr lang="zh-CN" altLang="en-US"/>
              <a:t>来得及处理时，则一般不必采用</a:t>
            </a:r>
            <a:r>
              <a:rPr lang="en-US" altLang="zh-CN"/>
              <a:t>DMA</a:t>
            </a:r>
            <a:r>
              <a:rPr lang="zh-CN" altLang="en-US"/>
              <a:t>传输。所以，对于硬盘等大量数据传输、快速通信通道传输、多处理机和多程序数</a:t>
            </a:r>
          </a:p>
          <a:p>
            <a:pPr>
              <a:defRPr/>
            </a:pPr>
            <a:r>
              <a:rPr lang="zh-CN" altLang="en-US"/>
              <a:t>据块传输、扫描操作</a:t>
            </a:r>
            <a:r>
              <a:rPr lang="en-US" altLang="zh-CN"/>
              <a:t>(</a:t>
            </a:r>
            <a:r>
              <a:rPr lang="zh-CN" altLang="en-US"/>
              <a:t>图象显示</a:t>
            </a:r>
            <a:r>
              <a:rPr lang="en-US" altLang="zh-CN"/>
              <a:t>)</a:t>
            </a:r>
            <a:r>
              <a:rPr lang="zh-CN" altLang="en-US"/>
              <a:t>、高速数据采集等采用</a:t>
            </a:r>
            <a:r>
              <a:rPr lang="en-US" altLang="zh-CN"/>
              <a:t>DMA</a:t>
            </a:r>
            <a:r>
              <a:rPr lang="zh-CN" altLang="en-US"/>
              <a:t>传输。</a:t>
            </a:r>
          </a:p>
          <a:p>
            <a:pPr>
              <a:defRPr/>
            </a:pPr>
            <a:r>
              <a:rPr lang="zh-CN" altLang="en-US"/>
              <a:t>    </a:t>
            </a:r>
            <a:r>
              <a:rPr lang="en-US" altLang="zh-CN"/>
              <a:t>DMA</a:t>
            </a:r>
            <a:r>
              <a:rPr lang="zh-CN" altLang="en-US"/>
              <a:t>控制器</a:t>
            </a:r>
            <a:r>
              <a:rPr lang="en-US" altLang="zh-CN"/>
              <a:t>(8237)</a:t>
            </a:r>
            <a:r>
              <a:rPr lang="zh-CN" altLang="en-US"/>
              <a:t>的工作原理与应用请参看接口芯片介绍。</a:t>
            </a:r>
          </a:p>
        </p:txBody>
      </p:sp>
    </p:spTree>
  </p:cSld>
  <p:clrMapOvr>
    <a:masterClrMapping/>
  </p:clrMapOvr>
  <p:transition spd="slow">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ChangeArrowheads="1"/>
          </p:cNvSpPr>
          <p:nvPr/>
        </p:nvSpPr>
        <p:spPr bwMode="auto">
          <a:xfrm>
            <a:off x="539750" y="287338"/>
            <a:ext cx="7772400" cy="620712"/>
          </a:xfrm>
          <a:prstGeom prst="rect">
            <a:avLst/>
          </a:prstGeom>
          <a:noFill/>
          <a:ln w="9525">
            <a:noFill/>
            <a:miter lim="800000"/>
            <a:headEnd/>
            <a:tailEnd/>
          </a:ln>
          <a:effectLst/>
        </p:spPr>
        <p:txBody>
          <a:bodyPr lIns="92075" tIns="46038" rIns="92075" bIns="46038" anchor="ctr"/>
          <a:lstStyle/>
          <a:p>
            <a:pPr marL="571500" indent="-571500">
              <a:buFont typeface="Wingdings" panose="05000000000000000000" pitchFamily="2" charset="2"/>
              <a:buChar char="Ø"/>
              <a:defRPr/>
            </a:pPr>
            <a:r>
              <a:rPr lang="zh-CN" altLang="en-US" sz="3600" dirty="0" smtClean="0">
                <a:solidFill>
                  <a:schemeClr val="tx2"/>
                </a:solidFill>
                <a:effectLst>
                  <a:outerShdw blurRad="38100" dist="38100" dir="2700000" algn="tl">
                    <a:srgbClr val="C0C0C0"/>
                  </a:outerShdw>
                </a:effectLst>
              </a:rPr>
              <a:t>微机</a:t>
            </a:r>
            <a:r>
              <a:rPr lang="zh-CN" altLang="en-US" sz="3600" dirty="0">
                <a:solidFill>
                  <a:schemeClr val="tx2"/>
                </a:solidFill>
                <a:effectLst>
                  <a:outerShdw blurRad="38100" dist="38100" dir="2700000" algn="tl">
                    <a:srgbClr val="C0C0C0"/>
                  </a:outerShdw>
                </a:effectLst>
              </a:rPr>
              <a:t>的中断系统</a:t>
            </a:r>
            <a:endParaRPr lang="zh-CN" altLang="en-US" sz="3200" dirty="0">
              <a:solidFill>
                <a:schemeClr val="tx2"/>
              </a:solidFill>
              <a:effectLst>
                <a:outerShdw blurRad="38100" dist="38100" dir="2700000" algn="tl">
                  <a:srgbClr val="C0C0C0"/>
                </a:outerShdw>
              </a:effectLst>
            </a:endParaRPr>
          </a:p>
        </p:txBody>
      </p:sp>
      <p:sp>
        <p:nvSpPr>
          <p:cNvPr id="23555" name="Rectangle 3"/>
          <p:cNvSpPr>
            <a:spLocks noChangeArrowheads="1"/>
          </p:cNvSpPr>
          <p:nvPr/>
        </p:nvSpPr>
        <p:spPr bwMode="auto">
          <a:xfrm>
            <a:off x="611188" y="1268413"/>
            <a:ext cx="7921625" cy="4838700"/>
          </a:xfrm>
          <a:prstGeom prst="rect">
            <a:avLst/>
          </a:prstGeom>
          <a:noFill/>
          <a:ln w="9525">
            <a:noFill/>
            <a:miter lim="800000"/>
            <a:headEnd/>
            <a:tailEnd/>
          </a:ln>
        </p:spPr>
        <p:txBody>
          <a:bodyPr>
            <a:spAutoFit/>
          </a:bodyPr>
          <a:lstStyle/>
          <a:p>
            <a:r>
              <a:rPr lang="en-US" altLang="zh-CN"/>
              <a:t>    </a:t>
            </a:r>
            <a:r>
              <a:rPr lang="zh-CN" altLang="en-US"/>
              <a:t>当</a:t>
            </a:r>
            <a:r>
              <a:rPr lang="en-US" altLang="zh-CN"/>
              <a:t>CPU</a:t>
            </a:r>
            <a:r>
              <a:rPr lang="zh-CN" altLang="en-US"/>
              <a:t>用查询的方式与外设交换信息时，</a:t>
            </a:r>
            <a:r>
              <a:rPr lang="en-US" altLang="zh-CN"/>
              <a:t>CPU</a:t>
            </a:r>
            <a:r>
              <a:rPr lang="zh-CN" altLang="en-US"/>
              <a:t>就要浪费很多时间去等待外设。这样就引出一个快速的</a:t>
            </a:r>
            <a:r>
              <a:rPr lang="en-US" altLang="zh-CN"/>
              <a:t>CPU</a:t>
            </a:r>
            <a:r>
              <a:rPr lang="zh-CN" altLang="en-US"/>
              <a:t>与慢速的外设之间数据传送的矛盾，这也是计算机在发展过程中遇到的严重问题之一。为解决这个问题，一方面要提高外设的工作速度，另一方面发展了中断概念。中断系统是计算机的重要指标之一。</a:t>
            </a:r>
          </a:p>
          <a:p>
            <a:r>
              <a:rPr lang="zh-CN" altLang="en-US"/>
              <a:t>    在中断传送方式下，外设应有请求</a:t>
            </a:r>
            <a:r>
              <a:rPr lang="en-US" altLang="zh-CN"/>
              <a:t>CPU</a:t>
            </a:r>
            <a:r>
              <a:rPr lang="zh-CN" altLang="en-US"/>
              <a:t>服务的权利，当外部设备准备好向</a:t>
            </a:r>
            <a:r>
              <a:rPr lang="en-US" altLang="zh-CN"/>
              <a:t>CPU</a:t>
            </a:r>
            <a:r>
              <a:rPr lang="zh-CN" altLang="en-US"/>
              <a:t>传送数据，或者外设已准备就绪接收</a:t>
            </a:r>
            <a:r>
              <a:rPr lang="en-US" altLang="zh-CN"/>
              <a:t>CPU</a:t>
            </a:r>
            <a:r>
              <a:rPr lang="zh-CN" altLang="en-US"/>
              <a:t>的数据，或者有某些紧急情况要求处理，或者是定时时间到等等。这时，外设向</a:t>
            </a:r>
            <a:r>
              <a:rPr lang="en-US" altLang="zh-CN"/>
              <a:t>CPU</a:t>
            </a:r>
            <a:r>
              <a:rPr lang="zh-CN" altLang="en-US"/>
              <a:t>发出中断请求，</a:t>
            </a:r>
            <a:r>
              <a:rPr lang="en-US" altLang="zh-CN"/>
              <a:t>CPU</a:t>
            </a:r>
            <a:r>
              <a:rPr lang="zh-CN" altLang="en-US"/>
              <a:t>接收到请求并在一定条件下，暂时停止执行原来的程序而转去中断处理，处理好中断服务再返回来执行原来程序，这就是一个</a:t>
            </a:r>
            <a:r>
              <a:rPr lang="zh-CN" altLang="en-US">
                <a:solidFill>
                  <a:srgbClr val="0000FF"/>
                </a:solidFill>
              </a:rPr>
              <a:t>中断</a:t>
            </a:r>
            <a:r>
              <a:rPr lang="zh-CN" altLang="en-US"/>
              <a:t>概念。  </a:t>
            </a:r>
          </a:p>
        </p:txBody>
      </p:sp>
    </p:spTree>
  </p:cSld>
  <p:clrMapOvr>
    <a:masterClrMapping/>
  </p:clrMapOvr>
  <p:transition spd="slow">
    <p:randomBa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ChangeArrowheads="1"/>
          </p:cNvSpPr>
          <p:nvPr/>
        </p:nvSpPr>
        <p:spPr bwMode="auto">
          <a:xfrm>
            <a:off x="539750" y="352407"/>
            <a:ext cx="7772400" cy="504825"/>
          </a:xfrm>
          <a:prstGeom prst="rect">
            <a:avLst/>
          </a:prstGeom>
          <a:noFill/>
          <a:ln w="9525">
            <a:noFill/>
            <a:miter lim="800000"/>
            <a:headEnd/>
            <a:tailEnd/>
          </a:ln>
          <a:effectLst/>
        </p:spPr>
        <p:txBody>
          <a:bodyPr lIns="92075" tIns="46038" rIns="92075" bIns="46038" anchor="ctr"/>
          <a:lstStyle/>
          <a:p>
            <a:pPr marL="457200" indent="-457200">
              <a:buFont typeface="Wingdings" panose="05000000000000000000" pitchFamily="2" charset="2"/>
              <a:buChar char="F"/>
              <a:defRPr/>
            </a:pPr>
            <a:r>
              <a:rPr lang="zh-CN" altLang="en-US" sz="3200" dirty="0" smtClean="0">
                <a:solidFill>
                  <a:schemeClr val="tx2"/>
                </a:solidFill>
                <a:effectLst>
                  <a:outerShdw blurRad="38100" dist="38100" dir="2700000" algn="tl">
                    <a:srgbClr val="C0C0C0"/>
                  </a:outerShdw>
                </a:effectLst>
              </a:rPr>
              <a:t>中断</a:t>
            </a:r>
            <a:r>
              <a:rPr lang="zh-CN" altLang="en-US" sz="3200" dirty="0">
                <a:solidFill>
                  <a:schemeClr val="tx2"/>
                </a:solidFill>
                <a:effectLst>
                  <a:outerShdw blurRad="38100" dist="38100" dir="2700000" algn="tl">
                    <a:srgbClr val="C0C0C0"/>
                  </a:outerShdw>
                </a:effectLst>
              </a:rPr>
              <a:t>控制方式的优点</a:t>
            </a:r>
            <a:endParaRPr lang="zh-CN" altLang="en-US" dirty="0">
              <a:solidFill>
                <a:schemeClr val="tx2"/>
              </a:solidFill>
              <a:sym typeface="Wingdings" pitchFamily="2" charset="2"/>
            </a:endParaRPr>
          </a:p>
        </p:txBody>
      </p:sp>
      <p:sp>
        <p:nvSpPr>
          <p:cNvPr id="24579" name="Rectangle 3"/>
          <p:cNvSpPr>
            <a:spLocks noChangeArrowheads="1"/>
          </p:cNvSpPr>
          <p:nvPr/>
        </p:nvSpPr>
        <p:spPr bwMode="auto">
          <a:xfrm>
            <a:off x="684213" y="1065331"/>
            <a:ext cx="7775575" cy="5078313"/>
          </a:xfrm>
          <a:prstGeom prst="rect">
            <a:avLst/>
          </a:prstGeom>
          <a:noFill/>
          <a:ln w="9525">
            <a:noFill/>
            <a:miter lim="800000"/>
            <a:headEnd/>
            <a:tailEnd/>
          </a:ln>
        </p:spPr>
        <p:txBody>
          <a:bodyPr>
            <a:spAutoFit/>
          </a:bodyPr>
          <a:lstStyle/>
          <a:p>
            <a:pPr marL="442913" indent="-442913">
              <a:lnSpc>
                <a:spcPct val="90000"/>
              </a:lnSpc>
            </a:pPr>
            <a:r>
              <a:rPr lang="en-US" altLang="zh-CN" dirty="0">
                <a:solidFill>
                  <a:srgbClr val="0000FF"/>
                </a:solidFill>
              </a:rPr>
              <a:t>1</a:t>
            </a:r>
            <a:r>
              <a:rPr lang="zh-CN" altLang="en-US" dirty="0">
                <a:solidFill>
                  <a:srgbClr val="0000FF"/>
                </a:solidFill>
              </a:rPr>
              <a:t>、并行工作。</a:t>
            </a:r>
            <a:r>
              <a:rPr lang="zh-CN" altLang="en-US" dirty="0"/>
              <a:t>在中断控制方式下，</a:t>
            </a:r>
            <a:r>
              <a:rPr lang="en-US" altLang="zh-CN" dirty="0"/>
              <a:t>CPU</a:t>
            </a:r>
            <a:r>
              <a:rPr lang="zh-CN" altLang="en-US" dirty="0"/>
              <a:t>与外设是并行工作的，只有当外部设备需要数据传输时，才来打断</a:t>
            </a:r>
            <a:r>
              <a:rPr lang="en-US" altLang="zh-CN" dirty="0"/>
              <a:t>CPU</a:t>
            </a:r>
            <a:r>
              <a:rPr lang="zh-CN" altLang="en-US" dirty="0"/>
              <a:t>的现行工作。</a:t>
            </a:r>
            <a:r>
              <a:rPr lang="en-US" altLang="zh-CN" dirty="0"/>
              <a:t>CPU</a:t>
            </a:r>
            <a:r>
              <a:rPr lang="zh-CN" altLang="en-US" dirty="0"/>
              <a:t>在完成中断处理后会恢复原工作，直到下次发生中断</a:t>
            </a:r>
            <a:r>
              <a:rPr lang="zh-CN" altLang="en-US" dirty="0" smtClean="0"/>
              <a:t>。</a:t>
            </a:r>
            <a:endParaRPr lang="en-US" altLang="zh-CN" dirty="0" smtClean="0"/>
          </a:p>
          <a:p>
            <a:pPr marL="442913" indent="-442913">
              <a:lnSpc>
                <a:spcPct val="90000"/>
              </a:lnSpc>
            </a:pPr>
            <a:endParaRPr lang="zh-CN" altLang="en-US" dirty="0"/>
          </a:p>
          <a:p>
            <a:pPr marL="442913" indent="-442913">
              <a:lnSpc>
                <a:spcPct val="90000"/>
              </a:lnSpc>
            </a:pPr>
            <a:r>
              <a:rPr lang="en-US" altLang="zh-CN" dirty="0">
                <a:solidFill>
                  <a:srgbClr val="0000FF"/>
                </a:solidFill>
              </a:rPr>
              <a:t>2</a:t>
            </a:r>
            <a:r>
              <a:rPr lang="zh-CN" altLang="en-US" dirty="0">
                <a:solidFill>
                  <a:srgbClr val="0000FF"/>
                </a:solidFill>
              </a:rPr>
              <a:t>、分时工作。</a:t>
            </a:r>
            <a:r>
              <a:rPr lang="zh-CN" altLang="en-US" dirty="0"/>
              <a:t>当有多个外设需要</a:t>
            </a:r>
            <a:r>
              <a:rPr lang="en-US" altLang="zh-CN" dirty="0"/>
              <a:t>CPU</a:t>
            </a:r>
            <a:r>
              <a:rPr lang="zh-CN" altLang="en-US" dirty="0"/>
              <a:t>处理时，</a:t>
            </a:r>
            <a:r>
              <a:rPr lang="en-US" altLang="zh-CN" dirty="0"/>
              <a:t>CPU</a:t>
            </a:r>
            <a:r>
              <a:rPr lang="zh-CN" altLang="en-US" dirty="0"/>
              <a:t>会根据轻重缓急分时处理相应的请求，提高</a:t>
            </a:r>
            <a:r>
              <a:rPr lang="en-US" altLang="zh-CN" dirty="0"/>
              <a:t>CPU</a:t>
            </a:r>
            <a:r>
              <a:rPr lang="zh-CN" altLang="en-US" dirty="0"/>
              <a:t>的工作效率。</a:t>
            </a:r>
          </a:p>
          <a:p>
            <a:pPr marL="442913" indent="-442913">
              <a:lnSpc>
                <a:spcPct val="90000"/>
              </a:lnSpc>
            </a:pPr>
            <a:endParaRPr lang="en-US" altLang="zh-CN" dirty="0" smtClean="0">
              <a:solidFill>
                <a:srgbClr val="0000FF"/>
              </a:solidFill>
            </a:endParaRPr>
          </a:p>
          <a:p>
            <a:pPr marL="442913" indent="-442913">
              <a:lnSpc>
                <a:spcPct val="90000"/>
              </a:lnSpc>
            </a:pPr>
            <a:r>
              <a:rPr lang="en-US" altLang="zh-CN" dirty="0" smtClean="0">
                <a:solidFill>
                  <a:srgbClr val="0000FF"/>
                </a:solidFill>
              </a:rPr>
              <a:t>3</a:t>
            </a:r>
            <a:r>
              <a:rPr lang="zh-CN" altLang="en-US" dirty="0">
                <a:solidFill>
                  <a:srgbClr val="0000FF"/>
                </a:solidFill>
              </a:rPr>
              <a:t>、实时处理。</a:t>
            </a:r>
            <a:r>
              <a:rPr lang="zh-CN" altLang="en-US" dirty="0"/>
              <a:t>通过立即响应，可以使</a:t>
            </a:r>
            <a:r>
              <a:rPr lang="en-US" altLang="zh-CN" dirty="0"/>
              <a:t>CPU</a:t>
            </a:r>
            <a:r>
              <a:rPr lang="zh-CN" altLang="en-US" dirty="0"/>
              <a:t>及时处理随机发生的事件，这在工业控制中非常有用。</a:t>
            </a:r>
          </a:p>
          <a:p>
            <a:pPr marL="442913" indent="-442913">
              <a:lnSpc>
                <a:spcPct val="90000"/>
              </a:lnSpc>
            </a:pPr>
            <a:endParaRPr lang="en-US" altLang="zh-CN" dirty="0" smtClean="0">
              <a:solidFill>
                <a:srgbClr val="0000FF"/>
              </a:solidFill>
            </a:endParaRPr>
          </a:p>
          <a:p>
            <a:pPr marL="442913" indent="-442913">
              <a:lnSpc>
                <a:spcPct val="90000"/>
              </a:lnSpc>
            </a:pPr>
            <a:r>
              <a:rPr lang="en-US" altLang="zh-CN" dirty="0" smtClean="0">
                <a:solidFill>
                  <a:srgbClr val="0000FF"/>
                </a:solidFill>
              </a:rPr>
              <a:t>4</a:t>
            </a:r>
            <a:r>
              <a:rPr lang="zh-CN" altLang="en-US" dirty="0">
                <a:solidFill>
                  <a:srgbClr val="0000FF"/>
                </a:solidFill>
              </a:rPr>
              <a:t>、实现多程序或多任务工作。</a:t>
            </a:r>
            <a:r>
              <a:rPr lang="en-US" altLang="zh-CN" dirty="0"/>
              <a:t>CPU</a:t>
            </a:r>
            <a:r>
              <a:rPr lang="zh-CN" altLang="en-US" dirty="0"/>
              <a:t>的速度越来越快，而外设的速度很低。在操作系统的控制下，可以实现多个程序或任务的交替执行，从而在宏观上实现多程序或多任务的</a:t>
            </a:r>
            <a:r>
              <a:rPr lang="zh-CN" altLang="en-US" dirty="0">
                <a:latin typeface="Arial" charset="0"/>
              </a:rPr>
              <a:t>“</a:t>
            </a:r>
            <a:r>
              <a:rPr lang="zh-CN" altLang="en-US" dirty="0"/>
              <a:t>同时</a:t>
            </a:r>
            <a:r>
              <a:rPr lang="zh-CN" altLang="en-US" dirty="0">
                <a:latin typeface="Arial" charset="0"/>
              </a:rPr>
              <a:t>”</a:t>
            </a:r>
            <a:r>
              <a:rPr lang="zh-CN" altLang="en-US" dirty="0"/>
              <a:t>执行。</a:t>
            </a:r>
          </a:p>
        </p:txBody>
      </p:sp>
    </p:spTree>
  </p:cSld>
  <p:clrMapOvr>
    <a:masterClrMapping/>
  </p:clrMapOvr>
  <p:transition spd="slow">
    <p:randomBar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7429519" y="642916"/>
          <a:ext cx="1500199" cy="4071968"/>
        </p:xfrm>
        <a:graphic>
          <a:graphicData uri="http://schemas.openxmlformats.org/drawingml/2006/table">
            <a:tbl>
              <a:tblPr firstRow="1" bandRow="1">
                <a:tableStyleId>{5940675A-B579-460E-94D1-54222C63F5DA}</a:tableStyleId>
              </a:tblPr>
              <a:tblGrid>
                <a:gridCol w="1500199">
                  <a:extLst>
                    <a:ext uri="{9D8B030D-6E8A-4147-A177-3AD203B41FA5}">
                      <a16:colId xmlns:a16="http://schemas.microsoft.com/office/drawing/2014/main" val="20000"/>
                    </a:ext>
                  </a:extLst>
                </a:gridCol>
              </a:tblGrid>
              <a:tr h="508996">
                <a:tc>
                  <a:txBody>
                    <a:bodyPr/>
                    <a:lstStyle/>
                    <a:p>
                      <a:endParaRPr lang="zh-CN" altLang="en-US" dirty="0"/>
                    </a:p>
                  </a:txBody>
                  <a:tcPr>
                    <a:solidFill>
                      <a:srgbClr val="FFFF00"/>
                    </a:solidFill>
                  </a:tcPr>
                </a:tc>
                <a:extLst>
                  <a:ext uri="{0D108BD9-81ED-4DB2-BD59-A6C34878D82A}">
                    <a16:rowId xmlns:a16="http://schemas.microsoft.com/office/drawing/2014/main" val="10000"/>
                  </a:ext>
                </a:extLst>
              </a:tr>
              <a:tr h="508996">
                <a:tc>
                  <a:txBody>
                    <a:bodyPr/>
                    <a:lstStyle/>
                    <a:p>
                      <a:endParaRPr lang="zh-CN" altLang="en-US" dirty="0"/>
                    </a:p>
                  </a:txBody>
                  <a:tcPr>
                    <a:solidFill>
                      <a:srgbClr val="FFFF00"/>
                    </a:solidFill>
                  </a:tcPr>
                </a:tc>
                <a:extLst>
                  <a:ext uri="{0D108BD9-81ED-4DB2-BD59-A6C34878D82A}">
                    <a16:rowId xmlns:a16="http://schemas.microsoft.com/office/drawing/2014/main" val="10001"/>
                  </a:ext>
                </a:extLst>
              </a:tr>
              <a:tr h="508996">
                <a:tc>
                  <a:txBody>
                    <a:bodyPr/>
                    <a:lstStyle/>
                    <a:p>
                      <a:endParaRPr lang="zh-CN" altLang="en-US" dirty="0"/>
                    </a:p>
                  </a:txBody>
                  <a:tcPr>
                    <a:solidFill>
                      <a:srgbClr val="FFFF00"/>
                    </a:solidFill>
                  </a:tcPr>
                </a:tc>
                <a:extLst>
                  <a:ext uri="{0D108BD9-81ED-4DB2-BD59-A6C34878D82A}">
                    <a16:rowId xmlns:a16="http://schemas.microsoft.com/office/drawing/2014/main" val="10002"/>
                  </a:ext>
                </a:extLst>
              </a:tr>
              <a:tr h="508996">
                <a:tc>
                  <a:txBody>
                    <a:bodyPr/>
                    <a:lstStyle/>
                    <a:p>
                      <a:endParaRPr lang="zh-CN" altLang="en-US" dirty="0"/>
                    </a:p>
                  </a:txBody>
                  <a:tcPr>
                    <a:solidFill>
                      <a:srgbClr val="FFFF00"/>
                    </a:solidFill>
                  </a:tcPr>
                </a:tc>
                <a:extLst>
                  <a:ext uri="{0D108BD9-81ED-4DB2-BD59-A6C34878D82A}">
                    <a16:rowId xmlns:a16="http://schemas.microsoft.com/office/drawing/2014/main" val="10003"/>
                  </a:ext>
                </a:extLst>
              </a:tr>
              <a:tr h="508996">
                <a:tc>
                  <a:txBody>
                    <a:bodyPr/>
                    <a:lstStyle/>
                    <a:p>
                      <a:endParaRPr lang="zh-CN" altLang="en-US" dirty="0"/>
                    </a:p>
                  </a:txBody>
                  <a:tcPr>
                    <a:solidFill>
                      <a:srgbClr val="FFFF00"/>
                    </a:solidFill>
                  </a:tcPr>
                </a:tc>
                <a:extLst>
                  <a:ext uri="{0D108BD9-81ED-4DB2-BD59-A6C34878D82A}">
                    <a16:rowId xmlns:a16="http://schemas.microsoft.com/office/drawing/2014/main" val="10004"/>
                  </a:ext>
                </a:extLst>
              </a:tr>
              <a:tr h="508996">
                <a:tc>
                  <a:txBody>
                    <a:bodyPr/>
                    <a:lstStyle/>
                    <a:p>
                      <a:endParaRPr lang="zh-CN" altLang="en-US" dirty="0"/>
                    </a:p>
                  </a:txBody>
                  <a:tcPr>
                    <a:solidFill>
                      <a:srgbClr val="FFFF00"/>
                    </a:solidFill>
                  </a:tcPr>
                </a:tc>
                <a:extLst>
                  <a:ext uri="{0D108BD9-81ED-4DB2-BD59-A6C34878D82A}">
                    <a16:rowId xmlns:a16="http://schemas.microsoft.com/office/drawing/2014/main" val="10005"/>
                  </a:ext>
                </a:extLst>
              </a:tr>
              <a:tr h="508996">
                <a:tc>
                  <a:txBody>
                    <a:bodyPr/>
                    <a:lstStyle/>
                    <a:p>
                      <a:endParaRPr lang="zh-CN" altLang="en-US"/>
                    </a:p>
                  </a:txBody>
                  <a:tcPr>
                    <a:solidFill>
                      <a:srgbClr val="FFFF00"/>
                    </a:solidFill>
                  </a:tcPr>
                </a:tc>
                <a:extLst>
                  <a:ext uri="{0D108BD9-81ED-4DB2-BD59-A6C34878D82A}">
                    <a16:rowId xmlns:a16="http://schemas.microsoft.com/office/drawing/2014/main" val="10006"/>
                  </a:ext>
                </a:extLst>
              </a:tr>
              <a:tr h="508996">
                <a:tc>
                  <a:txBody>
                    <a:bodyPr/>
                    <a:lstStyle/>
                    <a:p>
                      <a:endParaRPr lang="zh-CN" altLang="en-US" dirty="0"/>
                    </a:p>
                  </a:txBody>
                  <a:tcPr>
                    <a:solidFill>
                      <a:srgbClr val="FFFF00"/>
                    </a:solidFill>
                  </a:tcPr>
                </a:tc>
                <a:extLst>
                  <a:ext uri="{0D108BD9-81ED-4DB2-BD59-A6C34878D82A}">
                    <a16:rowId xmlns:a16="http://schemas.microsoft.com/office/drawing/2014/main" val="10007"/>
                  </a:ext>
                </a:extLst>
              </a:tr>
            </a:tbl>
          </a:graphicData>
        </a:graphic>
      </p:graphicFrame>
      <p:cxnSp>
        <p:nvCxnSpPr>
          <p:cNvPr id="26646" name="直接箭头连接符 4"/>
          <p:cNvCxnSpPr>
            <a:cxnSpLocks noChangeShapeType="1"/>
          </p:cNvCxnSpPr>
          <p:nvPr/>
        </p:nvCxnSpPr>
        <p:spPr bwMode="auto">
          <a:xfrm>
            <a:off x="2214546" y="1483196"/>
            <a:ext cx="5143536" cy="1588"/>
          </a:xfrm>
          <a:prstGeom prst="straightConnector1">
            <a:avLst/>
          </a:prstGeom>
          <a:noFill/>
          <a:ln w="9525" algn="ctr">
            <a:solidFill>
              <a:schemeClr val="tx1"/>
            </a:solidFill>
            <a:round/>
            <a:headEnd/>
            <a:tailEnd type="arrow" w="med" len="med"/>
          </a:ln>
        </p:spPr>
      </p:cxnSp>
      <p:sp>
        <p:nvSpPr>
          <p:cNvPr id="26647" name="TextBox 6"/>
          <p:cNvSpPr txBox="1">
            <a:spLocks noChangeArrowheads="1"/>
          </p:cNvSpPr>
          <p:nvPr/>
        </p:nvSpPr>
        <p:spPr bwMode="auto">
          <a:xfrm>
            <a:off x="7429520" y="252691"/>
            <a:ext cx="928717" cy="461665"/>
          </a:xfrm>
          <a:prstGeom prst="rect">
            <a:avLst/>
          </a:prstGeom>
          <a:noFill/>
          <a:ln w="9525">
            <a:noFill/>
            <a:miter lim="800000"/>
            <a:headEnd/>
            <a:tailEnd/>
          </a:ln>
        </p:spPr>
        <p:txBody>
          <a:bodyPr wrap="square">
            <a:spAutoFit/>
          </a:bodyPr>
          <a:lstStyle/>
          <a:p>
            <a:r>
              <a:rPr lang="zh-CN" altLang="en-US" dirty="0"/>
              <a:t>程序</a:t>
            </a:r>
          </a:p>
        </p:txBody>
      </p:sp>
      <p:sp>
        <p:nvSpPr>
          <p:cNvPr id="26648" name="TextBox 7"/>
          <p:cNvSpPr txBox="1">
            <a:spLocks noChangeArrowheads="1"/>
          </p:cNvSpPr>
          <p:nvPr/>
        </p:nvSpPr>
        <p:spPr bwMode="auto">
          <a:xfrm>
            <a:off x="3571877" y="1022821"/>
            <a:ext cx="1285875" cy="461963"/>
          </a:xfrm>
          <a:prstGeom prst="rect">
            <a:avLst/>
          </a:prstGeom>
          <a:noFill/>
          <a:ln w="9525">
            <a:noFill/>
            <a:miter lim="800000"/>
            <a:headEnd/>
            <a:tailEnd/>
          </a:ln>
        </p:spPr>
        <p:txBody>
          <a:bodyPr>
            <a:spAutoFit/>
          </a:bodyPr>
          <a:lstStyle/>
          <a:p>
            <a:r>
              <a:rPr lang="zh-CN" altLang="en-US" dirty="0"/>
              <a:t>中断源</a:t>
            </a:r>
          </a:p>
        </p:txBody>
      </p:sp>
      <p:graphicFrame>
        <p:nvGraphicFramePr>
          <p:cNvPr id="9" name="表格 8"/>
          <p:cNvGraphicFramePr>
            <a:graphicFrameLocks noGrp="1"/>
          </p:cNvGraphicFramePr>
          <p:nvPr>
            <p:extLst>
              <p:ext uri="{D42A27DB-BD31-4B8C-83A1-F6EECF244321}">
                <p14:modId xmlns:p14="http://schemas.microsoft.com/office/powerpoint/2010/main" val="985486009"/>
              </p:ext>
            </p:extLst>
          </p:nvPr>
        </p:nvGraphicFramePr>
        <p:xfrm>
          <a:off x="500034" y="1318438"/>
          <a:ext cx="1714512" cy="1828800"/>
        </p:xfrm>
        <a:graphic>
          <a:graphicData uri="http://schemas.openxmlformats.org/drawingml/2006/table">
            <a:tbl>
              <a:tblPr firstRow="1" bandRow="1">
                <a:tableStyleId>{5940675A-B579-460E-94D1-54222C63F5DA}</a:tableStyleId>
              </a:tblPr>
              <a:tblGrid>
                <a:gridCol w="1714512">
                  <a:extLst>
                    <a:ext uri="{9D8B030D-6E8A-4147-A177-3AD203B41FA5}">
                      <a16:colId xmlns:a16="http://schemas.microsoft.com/office/drawing/2014/main" val="20000"/>
                    </a:ext>
                  </a:extLst>
                </a:gridCol>
              </a:tblGrid>
              <a:tr h="347666">
                <a:tc>
                  <a:txBody>
                    <a:bodyPr/>
                    <a:lstStyle/>
                    <a:p>
                      <a:r>
                        <a:rPr lang="zh-CN" altLang="en-US" sz="2400" dirty="0" smtClean="0">
                          <a:latin typeface="隶书" pitchFamily="49" charset="-122"/>
                          <a:ea typeface="隶书" pitchFamily="49" charset="-122"/>
                        </a:rPr>
                        <a:t>中断类型码</a:t>
                      </a:r>
                      <a:endParaRPr lang="zh-CN" altLang="en-US" sz="2400" dirty="0">
                        <a:latin typeface="隶书" pitchFamily="49" charset="-122"/>
                        <a:ea typeface="隶书" pitchFamily="49" charset="-122"/>
                      </a:endParaRPr>
                    </a:p>
                  </a:txBody>
                  <a:tcPr>
                    <a:solidFill>
                      <a:srgbClr val="7030A0"/>
                    </a:solidFill>
                  </a:tcPr>
                </a:tc>
                <a:extLst>
                  <a:ext uri="{0D108BD9-81ED-4DB2-BD59-A6C34878D82A}">
                    <a16:rowId xmlns:a16="http://schemas.microsoft.com/office/drawing/2014/main" val="10000"/>
                  </a:ext>
                </a:extLst>
              </a:tr>
              <a:tr h="1247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隶书" pitchFamily="49" charset="-122"/>
                          <a:ea typeface="隶书" pitchFamily="49" charset="-122"/>
                        </a:rPr>
                        <a:t>中断类型码</a:t>
                      </a:r>
                      <a:endParaRPr lang="zh-CN" altLang="en-US" sz="2400" dirty="0">
                        <a:latin typeface="隶书" pitchFamily="49" charset="-122"/>
                        <a:ea typeface="隶书" pitchFamily="49" charset="-122"/>
                      </a:endParaRPr>
                    </a:p>
                  </a:txBody>
                  <a:tcPr>
                    <a:solidFill>
                      <a:srgbClr val="7030A0"/>
                    </a:solidFill>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隶书" pitchFamily="49" charset="-122"/>
                          <a:ea typeface="隶书" pitchFamily="49" charset="-122"/>
                        </a:rPr>
                        <a:t>中断类型码</a:t>
                      </a:r>
                      <a:endParaRPr lang="zh-CN" altLang="en-US" sz="2400" dirty="0">
                        <a:latin typeface="隶书" pitchFamily="49" charset="-122"/>
                        <a:ea typeface="隶书" pitchFamily="49" charset="-122"/>
                      </a:endParaRPr>
                    </a:p>
                  </a:txBody>
                  <a:tcPr>
                    <a:solidFill>
                      <a:srgbClr val="7030A0"/>
                    </a:solidFill>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隶书" pitchFamily="49" charset="-122"/>
                          <a:ea typeface="隶书" pitchFamily="49" charset="-122"/>
                        </a:rPr>
                        <a:t>……</a:t>
                      </a:r>
                      <a:endParaRPr lang="zh-CN" altLang="en-US" sz="2400" dirty="0">
                        <a:latin typeface="隶书" pitchFamily="49" charset="-122"/>
                        <a:ea typeface="隶书" pitchFamily="49" charset="-122"/>
                      </a:endParaRPr>
                    </a:p>
                  </a:txBody>
                  <a:tcPr>
                    <a:solidFill>
                      <a:srgbClr val="7030A0"/>
                    </a:solidFill>
                  </a:tcPr>
                </a:tc>
                <a:extLst>
                  <a:ext uri="{0D108BD9-81ED-4DB2-BD59-A6C34878D82A}">
                    <a16:rowId xmlns:a16="http://schemas.microsoft.com/office/drawing/2014/main" val="10003"/>
                  </a:ext>
                </a:extLst>
              </a:tr>
            </a:tbl>
          </a:graphicData>
        </a:graphic>
      </p:graphicFrame>
      <p:sp>
        <p:nvSpPr>
          <p:cNvPr id="26661" name="TextBox 9"/>
          <p:cNvSpPr txBox="1">
            <a:spLocks noChangeArrowheads="1"/>
          </p:cNvSpPr>
          <p:nvPr/>
        </p:nvSpPr>
        <p:spPr bwMode="auto">
          <a:xfrm>
            <a:off x="500034" y="860784"/>
            <a:ext cx="1428750" cy="460375"/>
          </a:xfrm>
          <a:prstGeom prst="rect">
            <a:avLst/>
          </a:prstGeom>
          <a:noFill/>
          <a:ln w="9525">
            <a:noFill/>
            <a:miter lim="800000"/>
            <a:headEnd/>
            <a:tailEnd/>
          </a:ln>
        </p:spPr>
        <p:txBody>
          <a:bodyPr>
            <a:spAutoFit/>
          </a:bodyPr>
          <a:lstStyle/>
          <a:p>
            <a:r>
              <a:rPr lang="zh-CN" altLang="en-US"/>
              <a:t>中断排队</a:t>
            </a:r>
          </a:p>
        </p:txBody>
      </p:sp>
      <p:graphicFrame>
        <p:nvGraphicFramePr>
          <p:cNvPr id="17" name="表格 16"/>
          <p:cNvGraphicFramePr>
            <a:graphicFrameLocks noGrp="1"/>
          </p:cNvGraphicFramePr>
          <p:nvPr/>
        </p:nvGraphicFramePr>
        <p:xfrm>
          <a:off x="2714612" y="4027292"/>
          <a:ext cx="1404926" cy="2544980"/>
        </p:xfrm>
        <a:graphic>
          <a:graphicData uri="http://schemas.openxmlformats.org/drawingml/2006/table">
            <a:tbl>
              <a:tblPr firstRow="1" bandRow="1">
                <a:tableStyleId>{5940675A-B579-460E-94D1-54222C63F5DA}</a:tableStyleId>
              </a:tblPr>
              <a:tblGrid>
                <a:gridCol w="1404926">
                  <a:extLst>
                    <a:ext uri="{9D8B030D-6E8A-4147-A177-3AD203B41FA5}">
                      <a16:colId xmlns:a16="http://schemas.microsoft.com/office/drawing/2014/main" val="20000"/>
                    </a:ext>
                  </a:extLst>
                </a:gridCol>
              </a:tblGrid>
              <a:tr h="5089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solidFill>
                          <a:latin typeface="隶书" pitchFamily="49" charset="-122"/>
                          <a:ea typeface="隶书" pitchFamily="49" charset="-122"/>
                          <a:cs typeface="+mn-cs"/>
                        </a:rPr>
                        <a:t>中断矢量</a:t>
                      </a:r>
                    </a:p>
                  </a:txBody>
                  <a:tcPr>
                    <a:solidFill>
                      <a:srgbClr val="FF0000">
                        <a:alpha val="99000"/>
                      </a:srgbClr>
                    </a:solidFill>
                  </a:tcPr>
                </a:tc>
                <a:extLst>
                  <a:ext uri="{0D108BD9-81ED-4DB2-BD59-A6C34878D82A}">
                    <a16:rowId xmlns:a16="http://schemas.microsoft.com/office/drawing/2014/main" val="10000"/>
                  </a:ext>
                </a:extLst>
              </a:tr>
              <a:tr h="5089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solidFill>
                          <a:latin typeface="隶书" pitchFamily="49" charset="-122"/>
                          <a:ea typeface="隶书" pitchFamily="49" charset="-122"/>
                          <a:cs typeface="+mn-cs"/>
                        </a:rPr>
                        <a:t>中断矢量</a:t>
                      </a:r>
                    </a:p>
                  </a:txBody>
                  <a:tcPr>
                    <a:solidFill>
                      <a:srgbClr val="FF0000">
                        <a:alpha val="99000"/>
                      </a:srgbClr>
                    </a:solidFill>
                  </a:tcPr>
                </a:tc>
                <a:extLst>
                  <a:ext uri="{0D108BD9-81ED-4DB2-BD59-A6C34878D82A}">
                    <a16:rowId xmlns:a16="http://schemas.microsoft.com/office/drawing/2014/main" val="10001"/>
                  </a:ext>
                </a:extLst>
              </a:tr>
              <a:tr h="508996">
                <a:tc>
                  <a:txBody>
                    <a:bodyPr/>
                    <a:lstStyle/>
                    <a:p>
                      <a:r>
                        <a:rPr lang="zh-CN" altLang="en-US" sz="2400" kern="1200" dirty="0" smtClean="0">
                          <a:solidFill>
                            <a:schemeClr val="tx1"/>
                          </a:solidFill>
                          <a:latin typeface="隶书" pitchFamily="49" charset="-122"/>
                          <a:ea typeface="隶书" pitchFamily="49" charset="-122"/>
                          <a:cs typeface="+mn-cs"/>
                        </a:rPr>
                        <a:t>中断矢量</a:t>
                      </a:r>
                    </a:p>
                  </a:txBody>
                  <a:tcPr>
                    <a:solidFill>
                      <a:srgbClr val="FF0000">
                        <a:alpha val="99000"/>
                      </a:srgbClr>
                    </a:solidFill>
                  </a:tcPr>
                </a:tc>
                <a:extLst>
                  <a:ext uri="{0D108BD9-81ED-4DB2-BD59-A6C34878D82A}">
                    <a16:rowId xmlns:a16="http://schemas.microsoft.com/office/drawing/2014/main" val="10002"/>
                  </a:ext>
                </a:extLst>
              </a:tr>
              <a:tr h="5089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kern="1200" dirty="0" smtClean="0">
                          <a:solidFill>
                            <a:schemeClr val="tx1"/>
                          </a:solidFill>
                          <a:latin typeface="隶书" pitchFamily="49" charset="-122"/>
                          <a:ea typeface="隶书" pitchFamily="49" charset="-122"/>
                          <a:cs typeface="+mn-cs"/>
                        </a:rPr>
                        <a:t>中断矢量</a:t>
                      </a:r>
                    </a:p>
                  </a:txBody>
                  <a:tcPr>
                    <a:solidFill>
                      <a:srgbClr val="FF0000">
                        <a:alpha val="99000"/>
                      </a:srgbClr>
                    </a:solidFill>
                  </a:tcPr>
                </a:tc>
                <a:extLst>
                  <a:ext uri="{0D108BD9-81ED-4DB2-BD59-A6C34878D82A}">
                    <a16:rowId xmlns:a16="http://schemas.microsoft.com/office/drawing/2014/main" val="10003"/>
                  </a:ext>
                </a:extLst>
              </a:tr>
              <a:tr h="508996">
                <a:tc>
                  <a:txBody>
                    <a:bodyPr/>
                    <a:lstStyle/>
                    <a:p>
                      <a:r>
                        <a:rPr lang="en-US" altLang="zh-CN" sz="2400" dirty="0" smtClean="0">
                          <a:latin typeface="隶书" pitchFamily="49" charset="-122"/>
                          <a:ea typeface="隶书" pitchFamily="49" charset="-122"/>
                        </a:rPr>
                        <a:t>……</a:t>
                      </a:r>
                      <a:endParaRPr lang="zh-CN" altLang="en-US" sz="2400" dirty="0">
                        <a:latin typeface="隶书" pitchFamily="49" charset="-122"/>
                        <a:ea typeface="隶书" pitchFamily="49" charset="-122"/>
                      </a:endParaRPr>
                    </a:p>
                  </a:txBody>
                  <a:tcPr>
                    <a:solidFill>
                      <a:srgbClr val="FF0000">
                        <a:alpha val="99000"/>
                      </a:srgbClr>
                    </a:solidFill>
                  </a:tcPr>
                </a:tc>
                <a:extLst>
                  <a:ext uri="{0D108BD9-81ED-4DB2-BD59-A6C34878D82A}">
                    <a16:rowId xmlns:a16="http://schemas.microsoft.com/office/drawing/2014/main" val="10004"/>
                  </a:ext>
                </a:extLst>
              </a:tr>
            </a:tbl>
          </a:graphicData>
        </a:graphic>
      </p:graphicFrame>
      <p:sp>
        <p:nvSpPr>
          <p:cNvPr id="26682" name="TextBox 17"/>
          <p:cNvSpPr txBox="1">
            <a:spLocks noChangeArrowheads="1"/>
          </p:cNvSpPr>
          <p:nvPr/>
        </p:nvSpPr>
        <p:spPr bwMode="auto">
          <a:xfrm>
            <a:off x="2500298" y="3500438"/>
            <a:ext cx="1857388" cy="461665"/>
          </a:xfrm>
          <a:prstGeom prst="rect">
            <a:avLst/>
          </a:prstGeom>
          <a:noFill/>
          <a:ln w="9525">
            <a:noFill/>
            <a:miter lim="800000"/>
            <a:headEnd/>
            <a:tailEnd/>
          </a:ln>
        </p:spPr>
        <p:txBody>
          <a:bodyPr wrap="square">
            <a:spAutoFit/>
          </a:bodyPr>
          <a:lstStyle/>
          <a:p>
            <a:r>
              <a:rPr lang="zh-CN" altLang="en-US" dirty="0"/>
              <a:t>中断矢量表</a:t>
            </a:r>
          </a:p>
        </p:txBody>
      </p:sp>
      <p:graphicFrame>
        <p:nvGraphicFramePr>
          <p:cNvPr id="19" name="表格 18"/>
          <p:cNvGraphicFramePr>
            <a:graphicFrameLocks noGrp="1"/>
          </p:cNvGraphicFramePr>
          <p:nvPr/>
        </p:nvGraphicFramePr>
        <p:xfrm>
          <a:off x="5310214" y="4027292"/>
          <a:ext cx="1404926" cy="2544980"/>
        </p:xfrm>
        <a:graphic>
          <a:graphicData uri="http://schemas.openxmlformats.org/drawingml/2006/table">
            <a:tbl>
              <a:tblPr firstRow="1" bandRow="1">
                <a:tableStyleId>{5940675A-B579-460E-94D1-54222C63F5DA}</a:tableStyleId>
              </a:tblPr>
              <a:tblGrid>
                <a:gridCol w="1404926">
                  <a:extLst>
                    <a:ext uri="{9D8B030D-6E8A-4147-A177-3AD203B41FA5}">
                      <a16:colId xmlns:a16="http://schemas.microsoft.com/office/drawing/2014/main" val="20000"/>
                    </a:ext>
                  </a:extLst>
                </a:gridCol>
              </a:tblGrid>
              <a:tr h="508996">
                <a:tc>
                  <a:txBody>
                    <a:bodyPr/>
                    <a:lstStyle/>
                    <a:p>
                      <a:r>
                        <a:rPr lang="zh-CN" altLang="en-US" sz="2400" dirty="0" smtClean="0">
                          <a:latin typeface="隶书" pitchFamily="49" charset="-122"/>
                          <a:ea typeface="隶书" pitchFamily="49" charset="-122"/>
                        </a:rPr>
                        <a:t>现场保护</a:t>
                      </a:r>
                      <a:endParaRPr lang="zh-CN" altLang="en-US" sz="2400" dirty="0">
                        <a:latin typeface="隶书" pitchFamily="49" charset="-122"/>
                        <a:ea typeface="隶书" pitchFamily="49" charset="-122"/>
                      </a:endParaRPr>
                    </a:p>
                  </a:txBody>
                  <a:tcPr>
                    <a:solidFill>
                      <a:srgbClr val="00B0F0"/>
                    </a:solidFill>
                  </a:tcPr>
                </a:tc>
                <a:extLst>
                  <a:ext uri="{0D108BD9-81ED-4DB2-BD59-A6C34878D82A}">
                    <a16:rowId xmlns:a16="http://schemas.microsoft.com/office/drawing/2014/main" val="10000"/>
                  </a:ext>
                </a:extLst>
              </a:tr>
              <a:tr h="508996">
                <a:tc>
                  <a:txBody>
                    <a:bodyPr/>
                    <a:lstStyle/>
                    <a:p>
                      <a:endParaRPr lang="zh-CN" altLang="en-US" sz="2400" dirty="0">
                        <a:latin typeface="隶书" pitchFamily="49" charset="-122"/>
                        <a:ea typeface="隶书" pitchFamily="49" charset="-122"/>
                      </a:endParaRPr>
                    </a:p>
                  </a:txBody>
                  <a:tcPr>
                    <a:solidFill>
                      <a:srgbClr val="00B0F0"/>
                    </a:solidFill>
                  </a:tcPr>
                </a:tc>
                <a:extLst>
                  <a:ext uri="{0D108BD9-81ED-4DB2-BD59-A6C34878D82A}">
                    <a16:rowId xmlns:a16="http://schemas.microsoft.com/office/drawing/2014/main" val="10001"/>
                  </a:ext>
                </a:extLst>
              </a:tr>
              <a:tr h="508996">
                <a:tc>
                  <a:txBody>
                    <a:bodyPr/>
                    <a:lstStyle/>
                    <a:p>
                      <a:endParaRPr lang="zh-CN" altLang="en-US" sz="2400" dirty="0">
                        <a:latin typeface="隶书" pitchFamily="49" charset="-122"/>
                        <a:ea typeface="隶书" pitchFamily="49" charset="-122"/>
                      </a:endParaRPr>
                    </a:p>
                  </a:txBody>
                  <a:tcPr>
                    <a:solidFill>
                      <a:srgbClr val="00B0F0"/>
                    </a:solidFill>
                  </a:tcPr>
                </a:tc>
                <a:extLst>
                  <a:ext uri="{0D108BD9-81ED-4DB2-BD59-A6C34878D82A}">
                    <a16:rowId xmlns:a16="http://schemas.microsoft.com/office/drawing/2014/main" val="10002"/>
                  </a:ext>
                </a:extLst>
              </a:tr>
              <a:tr h="508996">
                <a:tc>
                  <a:txBody>
                    <a:bodyPr/>
                    <a:lstStyle/>
                    <a:p>
                      <a:r>
                        <a:rPr lang="zh-CN" altLang="en-US" sz="2400" dirty="0" smtClean="0">
                          <a:latin typeface="隶书" pitchFamily="49" charset="-122"/>
                          <a:ea typeface="隶书" pitchFamily="49" charset="-122"/>
                        </a:rPr>
                        <a:t>恢复现场</a:t>
                      </a:r>
                      <a:endParaRPr lang="zh-CN" altLang="en-US" sz="2400" dirty="0">
                        <a:latin typeface="隶书" pitchFamily="49" charset="-122"/>
                        <a:ea typeface="隶书" pitchFamily="49" charset="-122"/>
                      </a:endParaRPr>
                    </a:p>
                  </a:txBody>
                  <a:tcPr>
                    <a:solidFill>
                      <a:srgbClr val="00B0F0"/>
                    </a:solidFill>
                  </a:tcPr>
                </a:tc>
                <a:extLst>
                  <a:ext uri="{0D108BD9-81ED-4DB2-BD59-A6C34878D82A}">
                    <a16:rowId xmlns:a16="http://schemas.microsoft.com/office/drawing/2014/main" val="10003"/>
                  </a:ext>
                </a:extLst>
              </a:tr>
              <a:tr h="508996">
                <a:tc>
                  <a:txBody>
                    <a:bodyPr/>
                    <a:lstStyle/>
                    <a:p>
                      <a:r>
                        <a:rPr lang="zh-CN" altLang="en-US" sz="2400" dirty="0" smtClean="0">
                          <a:latin typeface="隶书" pitchFamily="49" charset="-122"/>
                          <a:ea typeface="隶书" pitchFamily="49" charset="-122"/>
                        </a:rPr>
                        <a:t>中断返回</a:t>
                      </a:r>
                      <a:endParaRPr lang="zh-CN" altLang="en-US" sz="2400" dirty="0">
                        <a:latin typeface="隶书" pitchFamily="49" charset="-122"/>
                        <a:ea typeface="隶书" pitchFamily="49" charset="-122"/>
                      </a:endParaRPr>
                    </a:p>
                  </a:txBody>
                  <a:tcPr>
                    <a:solidFill>
                      <a:srgbClr val="00B0F0"/>
                    </a:solidFill>
                  </a:tcPr>
                </a:tc>
                <a:extLst>
                  <a:ext uri="{0D108BD9-81ED-4DB2-BD59-A6C34878D82A}">
                    <a16:rowId xmlns:a16="http://schemas.microsoft.com/office/drawing/2014/main" val="10004"/>
                  </a:ext>
                </a:extLst>
              </a:tr>
            </a:tbl>
          </a:graphicData>
        </a:graphic>
      </p:graphicFrame>
      <p:sp>
        <p:nvSpPr>
          <p:cNvPr id="26703" name="TextBox 19"/>
          <p:cNvSpPr txBox="1">
            <a:spLocks noChangeArrowheads="1"/>
          </p:cNvSpPr>
          <p:nvPr/>
        </p:nvSpPr>
        <p:spPr bwMode="auto">
          <a:xfrm>
            <a:off x="5000628" y="3598664"/>
            <a:ext cx="2143140" cy="461665"/>
          </a:xfrm>
          <a:prstGeom prst="rect">
            <a:avLst/>
          </a:prstGeom>
          <a:noFill/>
          <a:ln w="9525">
            <a:noFill/>
            <a:miter lim="800000"/>
            <a:headEnd/>
            <a:tailEnd/>
          </a:ln>
        </p:spPr>
        <p:txBody>
          <a:bodyPr wrap="square">
            <a:spAutoFit/>
          </a:bodyPr>
          <a:lstStyle/>
          <a:p>
            <a:r>
              <a:rPr lang="zh-CN" altLang="en-US" dirty="0"/>
              <a:t>中断处理程序</a:t>
            </a:r>
          </a:p>
        </p:txBody>
      </p:sp>
      <p:sp>
        <p:nvSpPr>
          <p:cNvPr id="26704" name="TextBox 20"/>
          <p:cNvSpPr txBox="1">
            <a:spLocks noChangeArrowheads="1"/>
          </p:cNvSpPr>
          <p:nvPr/>
        </p:nvSpPr>
        <p:spPr bwMode="auto">
          <a:xfrm>
            <a:off x="6500803" y="1598885"/>
            <a:ext cx="857279" cy="461963"/>
          </a:xfrm>
          <a:prstGeom prst="rect">
            <a:avLst/>
          </a:prstGeom>
          <a:noFill/>
          <a:ln w="9525">
            <a:noFill/>
            <a:miter lim="800000"/>
            <a:headEnd/>
            <a:tailEnd/>
          </a:ln>
        </p:spPr>
        <p:txBody>
          <a:bodyPr wrap="square">
            <a:spAutoFit/>
          </a:bodyPr>
          <a:lstStyle/>
          <a:p>
            <a:r>
              <a:rPr lang="zh-CN" altLang="en-US" dirty="0"/>
              <a:t>断点</a:t>
            </a:r>
          </a:p>
        </p:txBody>
      </p:sp>
      <p:cxnSp>
        <p:nvCxnSpPr>
          <p:cNvPr id="26705" name="直接箭头连接符 24"/>
          <p:cNvCxnSpPr>
            <a:cxnSpLocks noChangeShapeType="1"/>
          </p:cNvCxnSpPr>
          <p:nvPr/>
        </p:nvCxnSpPr>
        <p:spPr bwMode="auto">
          <a:xfrm rot="10800000">
            <a:off x="6357950" y="2347292"/>
            <a:ext cx="571504" cy="1588"/>
          </a:xfrm>
          <a:prstGeom prst="straightConnector1">
            <a:avLst/>
          </a:prstGeom>
          <a:noFill/>
          <a:ln w="9525" algn="ctr">
            <a:solidFill>
              <a:schemeClr val="tx1"/>
            </a:solidFill>
            <a:round/>
            <a:headEnd/>
            <a:tailEnd type="arrow" w="med" len="med"/>
          </a:ln>
        </p:spPr>
      </p:cxnSp>
      <p:cxnSp>
        <p:nvCxnSpPr>
          <p:cNvPr id="47" name="直接箭头连接符 46"/>
          <p:cNvCxnSpPr/>
          <p:nvPr/>
        </p:nvCxnSpPr>
        <p:spPr bwMode="auto">
          <a:xfrm>
            <a:off x="6929454" y="2061540"/>
            <a:ext cx="500066" cy="1588"/>
          </a:xfrm>
          <a:prstGeom prst="straightConnector1">
            <a:avLst/>
          </a:prstGeom>
          <a:noFill/>
          <a:ln w="9525" cap="flat" cmpd="sng" algn="ctr">
            <a:solidFill>
              <a:schemeClr val="tx1"/>
            </a:solidFill>
            <a:prstDash val="solid"/>
            <a:round/>
            <a:headEnd type="none" w="med" len="med"/>
            <a:tailEnd type="arrow"/>
          </a:ln>
          <a:effectLst/>
        </p:spPr>
      </p:cxnSp>
      <p:cxnSp>
        <p:nvCxnSpPr>
          <p:cNvPr id="53" name="直接连接符 52"/>
          <p:cNvCxnSpPr/>
          <p:nvPr/>
        </p:nvCxnSpPr>
        <p:spPr bwMode="auto">
          <a:xfrm>
            <a:off x="7142180" y="2838676"/>
            <a:ext cx="795" cy="3520076"/>
          </a:xfrm>
          <a:prstGeom prst="line">
            <a:avLst/>
          </a:prstGeom>
          <a:noFill/>
          <a:ln w="9525" cap="flat" cmpd="sng" algn="ctr">
            <a:solidFill>
              <a:schemeClr val="tx1"/>
            </a:solidFill>
            <a:prstDash val="solid"/>
            <a:round/>
            <a:headEnd type="none" w="med" len="med"/>
            <a:tailEnd type="none" w="med" len="med"/>
          </a:ln>
          <a:effectLst/>
        </p:spPr>
      </p:cxnSp>
      <p:cxnSp>
        <p:nvCxnSpPr>
          <p:cNvPr id="55" name="直接连接符 54"/>
          <p:cNvCxnSpPr/>
          <p:nvPr/>
        </p:nvCxnSpPr>
        <p:spPr bwMode="auto">
          <a:xfrm>
            <a:off x="6786578" y="6357958"/>
            <a:ext cx="357190" cy="1588"/>
          </a:xfrm>
          <a:prstGeom prst="line">
            <a:avLst/>
          </a:prstGeom>
          <a:noFill/>
          <a:ln w="9525" cap="flat" cmpd="sng" algn="ctr">
            <a:solidFill>
              <a:schemeClr val="tx1"/>
            </a:solidFill>
            <a:prstDash val="solid"/>
            <a:round/>
            <a:headEnd type="none" w="med" len="med"/>
            <a:tailEnd type="none" w="med" len="med"/>
          </a:ln>
          <a:effectLst/>
        </p:spPr>
      </p:cxnSp>
      <p:cxnSp>
        <p:nvCxnSpPr>
          <p:cNvPr id="68" name="直接连接符 67"/>
          <p:cNvCxnSpPr/>
          <p:nvPr/>
        </p:nvCxnSpPr>
        <p:spPr bwMode="auto">
          <a:xfrm rot="5400000">
            <a:off x="3999702" y="5072074"/>
            <a:ext cx="1715306" cy="794"/>
          </a:xfrm>
          <a:prstGeom prst="line">
            <a:avLst/>
          </a:prstGeom>
          <a:noFill/>
          <a:ln w="9525" cap="flat" cmpd="sng" algn="ctr">
            <a:solidFill>
              <a:schemeClr val="tx1"/>
            </a:solidFill>
            <a:prstDash val="solid"/>
            <a:round/>
            <a:headEnd type="none" w="med" len="med"/>
            <a:tailEnd type="none" w="med" len="med"/>
          </a:ln>
          <a:effectLst/>
        </p:spPr>
      </p:cxnSp>
      <p:cxnSp>
        <p:nvCxnSpPr>
          <p:cNvPr id="69" name="直接连接符 68"/>
          <p:cNvCxnSpPr/>
          <p:nvPr/>
        </p:nvCxnSpPr>
        <p:spPr bwMode="auto">
          <a:xfrm>
            <a:off x="4214810" y="5929330"/>
            <a:ext cx="642942" cy="1588"/>
          </a:xfrm>
          <a:prstGeom prst="line">
            <a:avLst/>
          </a:prstGeom>
          <a:noFill/>
          <a:ln w="9525" cap="flat" cmpd="sng" algn="ctr">
            <a:solidFill>
              <a:schemeClr val="tx1"/>
            </a:solidFill>
            <a:prstDash val="solid"/>
            <a:round/>
            <a:headEnd type="none" w="med" len="med"/>
            <a:tailEnd type="none" w="med" len="med"/>
          </a:ln>
          <a:effectLst/>
        </p:spPr>
      </p:cxnSp>
      <p:cxnSp>
        <p:nvCxnSpPr>
          <p:cNvPr id="73" name="直接箭头连接符 24"/>
          <p:cNvCxnSpPr>
            <a:cxnSpLocks noChangeShapeType="1"/>
          </p:cNvCxnSpPr>
          <p:nvPr/>
        </p:nvCxnSpPr>
        <p:spPr bwMode="auto">
          <a:xfrm>
            <a:off x="4857752" y="4214818"/>
            <a:ext cx="428628" cy="1588"/>
          </a:xfrm>
          <a:prstGeom prst="straightConnector1">
            <a:avLst/>
          </a:prstGeom>
          <a:noFill/>
          <a:ln w="9525" algn="ctr">
            <a:solidFill>
              <a:schemeClr val="tx1"/>
            </a:solidFill>
            <a:round/>
            <a:headEnd/>
            <a:tailEnd type="arrow" w="med" len="med"/>
          </a:ln>
        </p:spPr>
      </p:cxnSp>
      <p:sp>
        <p:nvSpPr>
          <p:cNvPr id="75" name="TextBox 19"/>
          <p:cNvSpPr txBox="1">
            <a:spLocks noChangeArrowheads="1"/>
          </p:cNvSpPr>
          <p:nvPr/>
        </p:nvSpPr>
        <p:spPr bwMode="auto">
          <a:xfrm>
            <a:off x="2571736" y="1857364"/>
            <a:ext cx="2214578" cy="1200329"/>
          </a:xfrm>
          <a:prstGeom prst="rect">
            <a:avLst/>
          </a:prstGeom>
          <a:solidFill>
            <a:srgbClr val="14BC1C">
              <a:alpha val="77000"/>
            </a:srgbClr>
          </a:solidFill>
          <a:ln w="25400">
            <a:solidFill>
              <a:schemeClr val="tx1"/>
            </a:solidFill>
            <a:miter lim="800000"/>
            <a:headEnd/>
            <a:tailEnd/>
          </a:ln>
        </p:spPr>
        <p:txBody>
          <a:bodyPr wrap="square">
            <a:spAutoFit/>
          </a:bodyPr>
          <a:lstStyle/>
          <a:p>
            <a:pPr algn="ctr"/>
            <a:r>
              <a:rPr lang="zh-CN" altLang="en-US" dirty="0" smtClean="0"/>
              <a:t>中断类型码*</a:t>
            </a:r>
            <a:r>
              <a:rPr lang="en-US" altLang="zh-CN" dirty="0" smtClean="0"/>
              <a:t>4</a:t>
            </a:r>
          </a:p>
          <a:p>
            <a:pPr algn="ctr"/>
            <a:r>
              <a:rPr lang="en-US" altLang="zh-CN" dirty="0" smtClean="0"/>
              <a:t>(</a:t>
            </a:r>
            <a:r>
              <a:rPr lang="zh-CN" altLang="en-US" dirty="0" smtClean="0"/>
              <a:t>中断矢量偏移地址</a:t>
            </a:r>
            <a:r>
              <a:rPr lang="en-US" altLang="zh-CN" dirty="0" smtClean="0"/>
              <a:t>)</a:t>
            </a:r>
            <a:endParaRPr lang="zh-CN" altLang="en-US" dirty="0"/>
          </a:p>
        </p:txBody>
      </p:sp>
      <p:cxnSp>
        <p:nvCxnSpPr>
          <p:cNvPr id="78" name="直接连接符 77"/>
          <p:cNvCxnSpPr/>
          <p:nvPr/>
        </p:nvCxnSpPr>
        <p:spPr bwMode="auto">
          <a:xfrm rot="5400000">
            <a:off x="-392147" y="3039287"/>
            <a:ext cx="1214446" cy="1588"/>
          </a:xfrm>
          <a:prstGeom prst="line">
            <a:avLst/>
          </a:prstGeom>
          <a:noFill/>
          <a:ln w="9525" cap="flat" cmpd="sng" algn="ctr">
            <a:solidFill>
              <a:schemeClr val="tx1"/>
            </a:solidFill>
            <a:prstDash val="solid"/>
            <a:round/>
            <a:headEnd type="none" w="med" len="med"/>
            <a:tailEnd type="none" w="med" len="med"/>
          </a:ln>
          <a:effectLst/>
        </p:spPr>
      </p:cxnSp>
      <p:cxnSp>
        <p:nvCxnSpPr>
          <p:cNvPr id="81" name="直接连接符 80"/>
          <p:cNvCxnSpPr/>
          <p:nvPr/>
        </p:nvCxnSpPr>
        <p:spPr bwMode="auto">
          <a:xfrm rot="5400000">
            <a:off x="3250794" y="4393016"/>
            <a:ext cx="2643206" cy="794"/>
          </a:xfrm>
          <a:prstGeom prst="line">
            <a:avLst/>
          </a:prstGeom>
          <a:noFill/>
          <a:ln w="9525" cap="flat" cmpd="sng" algn="ctr">
            <a:solidFill>
              <a:schemeClr val="tx1"/>
            </a:solidFill>
            <a:prstDash val="solid"/>
            <a:round/>
            <a:headEnd type="none" w="med" len="med"/>
            <a:tailEnd type="none" w="med" len="med"/>
          </a:ln>
          <a:effectLst/>
        </p:spPr>
      </p:cxnSp>
      <p:cxnSp>
        <p:nvCxnSpPr>
          <p:cNvPr id="83" name="直接箭头连接符 24"/>
          <p:cNvCxnSpPr>
            <a:cxnSpLocks noChangeShapeType="1"/>
          </p:cNvCxnSpPr>
          <p:nvPr/>
        </p:nvCxnSpPr>
        <p:spPr bwMode="auto">
          <a:xfrm rot="10800000">
            <a:off x="4143372" y="5715016"/>
            <a:ext cx="428628" cy="1588"/>
          </a:xfrm>
          <a:prstGeom prst="straightConnector1">
            <a:avLst/>
          </a:prstGeom>
          <a:noFill/>
          <a:ln w="9525" algn="ctr">
            <a:solidFill>
              <a:schemeClr val="tx1"/>
            </a:solidFill>
            <a:round/>
            <a:headEnd/>
            <a:tailEnd type="arrow" w="med" len="med"/>
          </a:ln>
        </p:spPr>
      </p:cxnSp>
      <p:graphicFrame>
        <p:nvGraphicFramePr>
          <p:cNvPr id="105" name="表格 104"/>
          <p:cNvGraphicFramePr>
            <a:graphicFrameLocks noGrp="1"/>
          </p:cNvGraphicFramePr>
          <p:nvPr>
            <p:extLst>
              <p:ext uri="{D42A27DB-BD31-4B8C-83A1-F6EECF244321}">
                <p14:modId xmlns:p14="http://schemas.microsoft.com/office/powerpoint/2010/main" val="2092498701"/>
              </p:ext>
            </p:extLst>
          </p:nvPr>
        </p:nvGraphicFramePr>
        <p:xfrm>
          <a:off x="4967274" y="2060848"/>
          <a:ext cx="1404926" cy="1526988"/>
        </p:xfrm>
        <a:graphic>
          <a:graphicData uri="http://schemas.openxmlformats.org/drawingml/2006/table">
            <a:tbl>
              <a:tblPr firstRow="1" bandRow="1">
                <a:tableStyleId>{5940675A-B579-460E-94D1-54222C63F5DA}</a:tableStyleId>
              </a:tblPr>
              <a:tblGrid>
                <a:gridCol w="1404926">
                  <a:extLst>
                    <a:ext uri="{9D8B030D-6E8A-4147-A177-3AD203B41FA5}">
                      <a16:colId xmlns:a16="http://schemas.microsoft.com/office/drawing/2014/main" val="20000"/>
                    </a:ext>
                  </a:extLst>
                </a:gridCol>
              </a:tblGrid>
              <a:tr h="508996">
                <a:tc>
                  <a:txBody>
                    <a:bodyPr/>
                    <a:lstStyle/>
                    <a:p>
                      <a:endParaRPr lang="zh-CN" altLang="en-US" sz="2400" dirty="0">
                        <a:latin typeface="隶书" pitchFamily="49" charset="-122"/>
                        <a:ea typeface="隶书" pitchFamily="49" charset="-122"/>
                      </a:endParaRPr>
                    </a:p>
                  </a:txBody>
                  <a:tcPr>
                    <a:solidFill>
                      <a:srgbClr val="00B0F0"/>
                    </a:solidFill>
                  </a:tcPr>
                </a:tc>
                <a:extLst>
                  <a:ext uri="{0D108BD9-81ED-4DB2-BD59-A6C34878D82A}">
                    <a16:rowId xmlns:a16="http://schemas.microsoft.com/office/drawing/2014/main" val="10000"/>
                  </a:ext>
                </a:extLst>
              </a:tr>
              <a:tr h="508996">
                <a:tc>
                  <a:txBody>
                    <a:bodyPr/>
                    <a:lstStyle/>
                    <a:p>
                      <a:endParaRPr lang="zh-CN" altLang="en-US" sz="2400" dirty="0">
                        <a:latin typeface="隶书" pitchFamily="49" charset="-122"/>
                        <a:ea typeface="隶书" pitchFamily="49" charset="-122"/>
                      </a:endParaRPr>
                    </a:p>
                  </a:txBody>
                  <a:tcPr>
                    <a:solidFill>
                      <a:srgbClr val="00B0F0"/>
                    </a:solidFill>
                  </a:tcPr>
                </a:tc>
                <a:extLst>
                  <a:ext uri="{0D108BD9-81ED-4DB2-BD59-A6C34878D82A}">
                    <a16:rowId xmlns:a16="http://schemas.microsoft.com/office/drawing/2014/main" val="10001"/>
                  </a:ext>
                </a:extLst>
              </a:tr>
              <a:tr h="508996">
                <a:tc>
                  <a:txBody>
                    <a:bodyPr/>
                    <a:lstStyle/>
                    <a:p>
                      <a:endParaRPr lang="zh-CN" altLang="en-US" sz="2400" dirty="0">
                        <a:latin typeface="隶书" pitchFamily="49" charset="-122"/>
                        <a:ea typeface="隶书" pitchFamily="49" charset="-122"/>
                      </a:endParaRPr>
                    </a:p>
                  </a:txBody>
                  <a:tcPr>
                    <a:solidFill>
                      <a:srgbClr val="00B0F0"/>
                    </a:solidFill>
                  </a:tcPr>
                </a:tc>
                <a:extLst>
                  <a:ext uri="{0D108BD9-81ED-4DB2-BD59-A6C34878D82A}">
                    <a16:rowId xmlns:a16="http://schemas.microsoft.com/office/drawing/2014/main" val="10002"/>
                  </a:ext>
                </a:extLst>
              </a:tr>
            </a:tbl>
          </a:graphicData>
        </a:graphic>
      </p:graphicFrame>
      <p:sp>
        <p:nvSpPr>
          <p:cNvPr id="106" name="TextBox 7"/>
          <p:cNvSpPr txBox="1">
            <a:spLocks noChangeArrowheads="1"/>
          </p:cNvSpPr>
          <p:nvPr/>
        </p:nvSpPr>
        <p:spPr bwMode="auto">
          <a:xfrm>
            <a:off x="5214942" y="1598885"/>
            <a:ext cx="1285875" cy="461963"/>
          </a:xfrm>
          <a:prstGeom prst="rect">
            <a:avLst/>
          </a:prstGeom>
          <a:noFill/>
          <a:ln w="9525">
            <a:noFill/>
            <a:miter lim="800000"/>
            <a:headEnd/>
            <a:tailEnd/>
          </a:ln>
        </p:spPr>
        <p:txBody>
          <a:bodyPr>
            <a:spAutoFit/>
          </a:bodyPr>
          <a:lstStyle/>
          <a:p>
            <a:r>
              <a:rPr lang="zh-CN" altLang="en-US" dirty="0" smtClean="0"/>
              <a:t>堆栈</a:t>
            </a:r>
            <a:endParaRPr lang="zh-CN" altLang="en-US" dirty="0"/>
          </a:p>
        </p:txBody>
      </p:sp>
      <p:cxnSp>
        <p:nvCxnSpPr>
          <p:cNvPr id="117" name="直接箭头连接符 24"/>
          <p:cNvCxnSpPr>
            <a:cxnSpLocks noChangeShapeType="1"/>
          </p:cNvCxnSpPr>
          <p:nvPr/>
        </p:nvCxnSpPr>
        <p:spPr bwMode="auto">
          <a:xfrm rot="10800000">
            <a:off x="6356362" y="2838676"/>
            <a:ext cx="785818" cy="1588"/>
          </a:xfrm>
          <a:prstGeom prst="straightConnector1">
            <a:avLst/>
          </a:prstGeom>
          <a:noFill/>
          <a:ln w="9525" algn="ctr">
            <a:solidFill>
              <a:schemeClr val="tx1"/>
            </a:solidFill>
            <a:round/>
            <a:headEnd/>
            <a:tailEnd type="arrow" w="med" len="med"/>
          </a:ln>
        </p:spPr>
      </p:cxnSp>
      <p:cxnSp>
        <p:nvCxnSpPr>
          <p:cNvPr id="118" name="直接连接符 117"/>
          <p:cNvCxnSpPr/>
          <p:nvPr/>
        </p:nvCxnSpPr>
        <p:spPr bwMode="auto">
          <a:xfrm rot="5400000">
            <a:off x="6786975" y="2204019"/>
            <a:ext cx="285752" cy="794"/>
          </a:xfrm>
          <a:prstGeom prst="line">
            <a:avLst/>
          </a:prstGeom>
          <a:noFill/>
          <a:ln w="9525" cap="flat" cmpd="sng" algn="ctr">
            <a:solidFill>
              <a:schemeClr val="tx1"/>
            </a:solidFill>
            <a:prstDash val="solid"/>
            <a:round/>
            <a:headEnd type="none" w="med" len="med"/>
            <a:tailEnd type="none" w="med" len="med"/>
          </a:ln>
          <a:effectLst/>
        </p:spPr>
      </p:cxnSp>
      <p:sp>
        <p:nvSpPr>
          <p:cNvPr id="121" name="TextBox 7"/>
          <p:cNvSpPr txBox="1">
            <a:spLocks noChangeArrowheads="1"/>
          </p:cNvSpPr>
          <p:nvPr/>
        </p:nvSpPr>
        <p:spPr bwMode="auto">
          <a:xfrm>
            <a:off x="500034" y="3471391"/>
            <a:ext cx="1785950" cy="461665"/>
          </a:xfrm>
          <a:prstGeom prst="rect">
            <a:avLst/>
          </a:prstGeom>
          <a:solidFill>
            <a:srgbClr val="0000FF">
              <a:alpha val="50000"/>
            </a:srgbClr>
          </a:solidFill>
          <a:ln w="25400">
            <a:solidFill>
              <a:schemeClr val="tx1"/>
            </a:solidFill>
            <a:miter lim="800000"/>
            <a:headEnd/>
            <a:tailEnd/>
          </a:ln>
        </p:spPr>
        <p:txBody>
          <a:bodyPr wrap="square">
            <a:spAutoFit/>
          </a:bodyPr>
          <a:lstStyle/>
          <a:p>
            <a:r>
              <a:rPr lang="zh-CN" altLang="en-US" dirty="0"/>
              <a:t>中断</a:t>
            </a:r>
            <a:r>
              <a:rPr lang="zh-CN" altLang="en-US" dirty="0" smtClean="0"/>
              <a:t>源请求</a:t>
            </a:r>
            <a:endParaRPr lang="zh-CN" altLang="en-US" dirty="0"/>
          </a:p>
        </p:txBody>
      </p:sp>
      <p:cxnSp>
        <p:nvCxnSpPr>
          <p:cNvPr id="137" name="直接箭头连接符 24"/>
          <p:cNvCxnSpPr>
            <a:cxnSpLocks noChangeShapeType="1"/>
          </p:cNvCxnSpPr>
          <p:nvPr/>
        </p:nvCxnSpPr>
        <p:spPr bwMode="auto">
          <a:xfrm>
            <a:off x="214282" y="2432858"/>
            <a:ext cx="285752" cy="1588"/>
          </a:xfrm>
          <a:prstGeom prst="straightConnector1">
            <a:avLst/>
          </a:prstGeom>
          <a:noFill/>
          <a:ln w="9525" algn="ctr">
            <a:solidFill>
              <a:schemeClr val="tx1"/>
            </a:solidFill>
            <a:round/>
            <a:headEnd/>
            <a:tailEnd type="arrow" w="med" len="med"/>
          </a:ln>
        </p:spPr>
      </p:cxnSp>
      <p:cxnSp>
        <p:nvCxnSpPr>
          <p:cNvPr id="140" name="直接箭头连接符 24"/>
          <p:cNvCxnSpPr>
            <a:cxnSpLocks noChangeShapeType="1"/>
          </p:cNvCxnSpPr>
          <p:nvPr/>
        </p:nvCxnSpPr>
        <p:spPr bwMode="auto">
          <a:xfrm flipH="1">
            <a:off x="2713818" y="1483196"/>
            <a:ext cx="794" cy="374962"/>
          </a:xfrm>
          <a:prstGeom prst="straightConnector1">
            <a:avLst/>
          </a:prstGeom>
          <a:noFill/>
          <a:ln w="9525" algn="ctr">
            <a:solidFill>
              <a:schemeClr val="tx1"/>
            </a:solidFill>
            <a:round/>
            <a:headEnd/>
            <a:tailEnd type="arrow" w="med" len="med"/>
          </a:ln>
        </p:spPr>
      </p:cxnSp>
      <p:cxnSp>
        <p:nvCxnSpPr>
          <p:cNvPr id="142" name="直接连接符 141"/>
          <p:cNvCxnSpPr/>
          <p:nvPr/>
        </p:nvCxnSpPr>
        <p:spPr bwMode="auto">
          <a:xfrm>
            <a:off x="214282" y="3647304"/>
            <a:ext cx="285752" cy="1588"/>
          </a:xfrm>
          <a:prstGeom prst="line">
            <a:avLst/>
          </a:prstGeom>
          <a:noFill/>
          <a:ln w="9525" cap="flat" cmpd="sng" algn="ctr">
            <a:solidFill>
              <a:schemeClr val="tx1"/>
            </a:solidFill>
            <a:prstDash val="solid"/>
            <a:round/>
            <a:headEnd type="none" w="med" len="med"/>
            <a:tailEnd type="none" w="med" len="med"/>
          </a:ln>
          <a:effectLst/>
        </p:spPr>
      </p:cxnSp>
      <p:sp>
        <p:nvSpPr>
          <p:cNvPr id="39" name="Rectangle 2"/>
          <p:cNvSpPr>
            <a:spLocks noChangeArrowheads="1"/>
          </p:cNvSpPr>
          <p:nvPr/>
        </p:nvSpPr>
        <p:spPr bwMode="auto">
          <a:xfrm>
            <a:off x="539750" y="260648"/>
            <a:ext cx="6175389" cy="576089"/>
          </a:xfrm>
          <a:prstGeom prst="rect">
            <a:avLst/>
          </a:prstGeom>
          <a:noFill/>
          <a:ln w="9525">
            <a:noFill/>
            <a:miter lim="800000"/>
            <a:headEnd/>
            <a:tailEnd/>
          </a:ln>
          <a:effectLst/>
        </p:spPr>
        <p:txBody>
          <a:bodyPr lIns="92075" tIns="46038" rIns="92075" bIns="46038"/>
          <a:lstStyle/>
          <a:p>
            <a:pPr marL="457200" indent="-457200">
              <a:buFont typeface="Wingdings" panose="05000000000000000000" pitchFamily="2" charset="2"/>
              <a:buChar char="F"/>
              <a:defRPr/>
            </a:pPr>
            <a:r>
              <a:rPr lang="zh-CN" altLang="en-US" sz="3200" dirty="0" smtClean="0">
                <a:solidFill>
                  <a:schemeClr val="tx2"/>
                </a:solidFill>
                <a:effectLst>
                  <a:outerShdw blurRad="38100" dist="38100" dir="2700000" algn="tl">
                    <a:srgbClr val="C0C0C0"/>
                  </a:outerShdw>
                </a:effectLst>
              </a:rPr>
              <a:t>与</a:t>
            </a:r>
            <a:r>
              <a:rPr lang="zh-CN" altLang="en-US" sz="3200" dirty="0">
                <a:solidFill>
                  <a:schemeClr val="tx2"/>
                </a:solidFill>
                <a:effectLst>
                  <a:outerShdw blurRad="38100" dist="38100" dir="2700000" algn="tl">
                    <a:srgbClr val="C0C0C0"/>
                  </a:outerShdw>
                </a:effectLst>
              </a:rPr>
              <a:t>中断有关的</a:t>
            </a:r>
            <a:r>
              <a:rPr lang="zh-CN" altLang="en-US" sz="3200" dirty="0" smtClean="0">
                <a:solidFill>
                  <a:schemeClr val="tx2"/>
                </a:solidFill>
                <a:effectLst>
                  <a:outerShdw blurRad="38100" dist="38100" dir="2700000" algn="tl">
                    <a:srgbClr val="C0C0C0"/>
                  </a:outerShdw>
                </a:effectLst>
              </a:rPr>
              <a:t>术语及关系</a:t>
            </a:r>
            <a:r>
              <a:rPr lang="zh-CN" altLang="en-US" sz="3200" dirty="0">
                <a:solidFill>
                  <a:schemeClr val="tx2"/>
                </a:solidFill>
                <a:effectLst>
                  <a:outerShdw blurRad="38100" dist="38100" dir="2700000" algn="tl">
                    <a:srgbClr val="C0C0C0"/>
                  </a:outerShdw>
                </a:effectLst>
                <a:latin typeface="宋体" pitchFamily="2" charset="-122"/>
                <a:ea typeface="宋体" pitchFamily="2" charset="-122"/>
              </a:rPr>
              <a:t/>
            </a:r>
            <a:br>
              <a:rPr lang="zh-CN" altLang="en-US" sz="3200" dirty="0">
                <a:solidFill>
                  <a:schemeClr val="tx2"/>
                </a:solidFill>
                <a:effectLst>
                  <a:outerShdw blurRad="38100" dist="38100" dir="2700000" algn="tl">
                    <a:srgbClr val="C0C0C0"/>
                  </a:outerShdw>
                </a:effectLst>
                <a:latin typeface="宋体" pitchFamily="2" charset="-122"/>
                <a:ea typeface="宋体" pitchFamily="2" charset="-122"/>
              </a:rPr>
            </a:br>
            <a:r>
              <a:rPr lang="zh-CN" altLang="en-US" dirty="0">
                <a:solidFill>
                  <a:schemeClr val="tx2"/>
                </a:solidFill>
              </a:rPr>
              <a:t/>
            </a:r>
            <a:br>
              <a:rPr lang="zh-CN" altLang="en-US" dirty="0">
                <a:solidFill>
                  <a:schemeClr val="tx2"/>
                </a:solidFill>
              </a:rPr>
            </a:br>
            <a:endParaRPr lang="zh-CN" altLang="en-US" dirty="0">
              <a:solidFill>
                <a:schemeClr val="tx2"/>
              </a:solidFill>
            </a:endParaRPr>
          </a:p>
        </p:txBody>
      </p:sp>
    </p:spTree>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ChangeArrowheads="1"/>
          </p:cNvSpPr>
          <p:nvPr/>
        </p:nvSpPr>
        <p:spPr bwMode="auto">
          <a:xfrm>
            <a:off x="539750" y="188912"/>
            <a:ext cx="8208963" cy="6311921"/>
          </a:xfrm>
          <a:prstGeom prst="rect">
            <a:avLst/>
          </a:prstGeom>
          <a:noFill/>
          <a:ln w="9525">
            <a:noFill/>
            <a:miter lim="800000"/>
            <a:headEnd/>
            <a:tailEnd/>
          </a:ln>
          <a:effectLst/>
        </p:spPr>
        <p:txBody>
          <a:bodyPr lIns="92075" tIns="46038" rIns="92075" bIns="46038"/>
          <a:lstStyle/>
          <a:p>
            <a:pPr marL="457200" indent="-457200">
              <a:buFont typeface="Wingdings" panose="05000000000000000000" pitchFamily="2" charset="2"/>
              <a:buChar char="F"/>
              <a:defRPr/>
            </a:pPr>
            <a:r>
              <a:rPr lang="zh-CN" altLang="en-US" sz="3200" dirty="0" smtClean="0">
                <a:solidFill>
                  <a:schemeClr val="tx2"/>
                </a:solidFill>
                <a:effectLst>
                  <a:outerShdw blurRad="38100" dist="38100" dir="2700000" algn="tl">
                    <a:srgbClr val="C0C0C0"/>
                  </a:outerShdw>
                </a:effectLst>
              </a:rPr>
              <a:t>中断过程</a:t>
            </a:r>
            <a:r>
              <a:rPr lang="zh-CN" altLang="en-US" sz="3200" dirty="0">
                <a:solidFill>
                  <a:schemeClr val="tx2"/>
                </a:solidFill>
                <a:effectLst>
                  <a:outerShdw blurRad="38100" dist="38100" dir="2700000" algn="tl">
                    <a:srgbClr val="C0C0C0"/>
                  </a:outerShdw>
                </a:effectLst>
                <a:latin typeface="宋体" pitchFamily="2" charset="-122"/>
                <a:ea typeface="宋体" pitchFamily="2" charset="-122"/>
              </a:rPr>
              <a:t/>
            </a:r>
            <a:br>
              <a:rPr lang="zh-CN" altLang="en-US" sz="3200" dirty="0">
                <a:solidFill>
                  <a:schemeClr val="tx2"/>
                </a:solidFill>
                <a:effectLst>
                  <a:outerShdw blurRad="38100" dist="38100" dir="2700000" algn="tl">
                    <a:srgbClr val="C0C0C0"/>
                  </a:outerShdw>
                </a:effectLst>
                <a:latin typeface="宋体" pitchFamily="2" charset="-122"/>
                <a:ea typeface="宋体" pitchFamily="2" charset="-122"/>
              </a:rPr>
            </a:br>
            <a:r>
              <a:rPr lang="zh-CN" altLang="en-US" dirty="0">
                <a:solidFill>
                  <a:schemeClr val="tx2"/>
                </a:solidFill>
              </a:rPr>
              <a:t/>
            </a:r>
            <a:br>
              <a:rPr lang="zh-CN" altLang="en-US" dirty="0">
                <a:solidFill>
                  <a:schemeClr val="tx2"/>
                </a:solidFill>
              </a:rPr>
            </a:br>
            <a:r>
              <a:rPr lang="zh-CN" altLang="en-US" dirty="0">
                <a:solidFill>
                  <a:schemeClr val="tx2"/>
                </a:solidFill>
              </a:rPr>
              <a:t>    由于微机系统不同，或中断方式不同，中断处理会有差别，但一个完整的中断处理过程应包括以下五个基本过程：</a:t>
            </a:r>
            <a:br>
              <a:rPr lang="zh-CN" altLang="en-US" dirty="0">
                <a:solidFill>
                  <a:schemeClr val="tx2"/>
                </a:solidFill>
              </a:rPr>
            </a:br>
            <a:r>
              <a:rPr lang="zh-CN" altLang="en-US" sz="3200" dirty="0">
                <a:solidFill>
                  <a:srgbClr val="0000FF"/>
                </a:solidFill>
              </a:rPr>
              <a:t>    </a:t>
            </a:r>
            <a:endParaRPr lang="en-US" altLang="zh-CN" sz="3200" dirty="0" smtClean="0">
              <a:solidFill>
                <a:srgbClr val="0000FF"/>
              </a:solidFill>
            </a:endParaRPr>
          </a:p>
          <a:p>
            <a:pPr>
              <a:defRPr/>
            </a:pPr>
            <a:r>
              <a:rPr lang="en-US" altLang="zh-CN" sz="3200" dirty="0" smtClean="0">
                <a:solidFill>
                  <a:srgbClr val="0000FF"/>
                </a:solidFill>
              </a:rPr>
              <a:t>    1</a:t>
            </a:r>
            <a:r>
              <a:rPr lang="zh-CN" altLang="en-US" sz="3200" dirty="0">
                <a:solidFill>
                  <a:srgbClr val="0000FF"/>
                </a:solidFill>
              </a:rPr>
              <a:t>、中断请求</a:t>
            </a:r>
            <a:br>
              <a:rPr lang="zh-CN" altLang="en-US" sz="3200" dirty="0">
                <a:solidFill>
                  <a:srgbClr val="0000FF"/>
                </a:solidFill>
              </a:rPr>
            </a:br>
            <a:r>
              <a:rPr lang="zh-CN" altLang="en-US" sz="3200" dirty="0">
                <a:solidFill>
                  <a:srgbClr val="0000FF"/>
                </a:solidFill>
              </a:rPr>
              <a:t>    </a:t>
            </a:r>
            <a:r>
              <a:rPr lang="en-US" altLang="zh-CN" sz="3200" dirty="0">
                <a:solidFill>
                  <a:srgbClr val="0000FF"/>
                </a:solidFill>
              </a:rPr>
              <a:t>2</a:t>
            </a:r>
            <a:r>
              <a:rPr lang="zh-CN" altLang="en-US" sz="3200" dirty="0">
                <a:solidFill>
                  <a:srgbClr val="0000FF"/>
                </a:solidFill>
              </a:rPr>
              <a:t>、中断排队</a:t>
            </a:r>
            <a:br>
              <a:rPr lang="zh-CN" altLang="en-US" sz="3200" dirty="0">
                <a:solidFill>
                  <a:srgbClr val="0000FF"/>
                </a:solidFill>
              </a:rPr>
            </a:br>
            <a:r>
              <a:rPr lang="zh-CN" altLang="en-US" sz="3200" dirty="0">
                <a:solidFill>
                  <a:srgbClr val="0000FF"/>
                </a:solidFill>
              </a:rPr>
              <a:t>    </a:t>
            </a:r>
            <a:r>
              <a:rPr lang="en-US" altLang="zh-CN" sz="3200" dirty="0">
                <a:solidFill>
                  <a:srgbClr val="0000FF"/>
                </a:solidFill>
              </a:rPr>
              <a:t>3</a:t>
            </a:r>
            <a:r>
              <a:rPr lang="zh-CN" altLang="en-US" sz="3200" dirty="0">
                <a:solidFill>
                  <a:srgbClr val="0000FF"/>
                </a:solidFill>
              </a:rPr>
              <a:t>、中断响应</a:t>
            </a:r>
            <a:br>
              <a:rPr lang="zh-CN" altLang="en-US" sz="3200" dirty="0">
                <a:solidFill>
                  <a:srgbClr val="0000FF"/>
                </a:solidFill>
              </a:rPr>
            </a:br>
            <a:r>
              <a:rPr lang="zh-CN" altLang="en-US" sz="3200" dirty="0">
                <a:solidFill>
                  <a:srgbClr val="0000FF"/>
                </a:solidFill>
              </a:rPr>
              <a:t>    </a:t>
            </a:r>
            <a:r>
              <a:rPr lang="en-US" altLang="zh-CN" sz="3200" dirty="0">
                <a:solidFill>
                  <a:srgbClr val="0000FF"/>
                </a:solidFill>
              </a:rPr>
              <a:t>4</a:t>
            </a:r>
            <a:r>
              <a:rPr lang="zh-CN" altLang="en-US" sz="3200" dirty="0">
                <a:solidFill>
                  <a:srgbClr val="0000FF"/>
                </a:solidFill>
              </a:rPr>
              <a:t>、中断处理</a:t>
            </a:r>
            <a:br>
              <a:rPr lang="zh-CN" altLang="en-US" sz="3200" dirty="0">
                <a:solidFill>
                  <a:srgbClr val="0000FF"/>
                </a:solidFill>
              </a:rPr>
            </a:br>
            <a:r>
              <a:rPr lang="zh-CN" altLang="en-US" sz="3200" dirty="0">
                <a:solidFill>
                  <a:srgbClr val="0000FF"/>
                </a:solidFill>
              </a:rPr>
              <a:t>    </a:t>
            </a:r>
            <a:r>
              <a:rPr lang="en-US" altLang="zh-CN" sz="3200" dirty="0">
                <a:solidFill>
                  <a:srgbClr val="0000FF"/>
                </a:solidFill>
              </a:rPr>
              <a:t>5</a:t>
            </a:r>
            <a:r>
              <a:rPr lang="zh-CN" altLang="en-US" sz="3200" dirty="0">
                <a:solidFill>
                  <a:srgbClr val="0000FF"/>
                </a:solidFill>
              </a:rPr>
              <a:t>、中断返回</a:t>
            </a:r>
            <a:br>
              <a:rPr lang="zh-CN" altLang="en-US" sz="3200" dirty="0">
                <a:solidFill>
                  <a:srgbClr val="0000FF"/>
                </a:solidFill>
              </a:rPr>
            </a:br>
            <a:endParaRPr lang="zh-CN" altLang="en-US" sz="3200" dirty="0">
              <a:solidFill>
                <a:srgbClr val="0000FF"/>
              </a:solidFill>
            </a:endParaRPr>
          </a:p>
        </p:txBody>
      </p:sp>
    </p:spTree>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ChangeArrowheads="1"/>
          </p:cNvSpPr>
          <p:nvPr/>
        </p:nvSpPr>
        <p:spPr bwMode="auto">
          <a:xfrm>
            <a:off x="755650" y="476250"/>
            <a:ext cx="7632700" cy="4900613"/>
          </a:xfrm>
          <a:prstGeom prst="rect">
            <a:avLst/>
          </a:prstGeom>
          <a:noFill/>
          <a:ln w="9525" algn="ctr">
            <a:noFill/>
            <a:miter lim="800000"/>
            <a:headEnd/>
            <a:tailEnd/>
          </a:ln>
          <a:effectLst/>
        </p:spPr>
        <p:txBody>
          <a:bodyPr>
            <a:spAutoFit/>
          </a:bodyPr>
          <a:lstStyle/>
          <a:p>
            <a:pPr>
              <a:defRPr/>
            </a:pPr>
            <a:r>
              <a:rPr lang="zh-CN" altLang="en-US" sz="2800">
                <a:solidFill>
                  <a:srgbClr val="0000FF"/>
                </a:solidFill>
                <a:effectLst>
                  <a:outerShdw blurRad="38100" dist="38100" dir="2700000" algn="tl">
                    <a:srgbClr val="C0C0C0"/>
                  </a:outerShdw>
                </a:effectLst>
              </a:rPr>
              <a:t>一、中断请求</a:t>
            </a:r>
          </a:p>
          <a:p>
            <a:pPr>
              <a:defRPr/>
            </a:pPr>
            <a:endParaRPr lang="zh-CN" altLang="en-US"/>
          </a:p>
          <a:p>
            <a:pPr>
              <a:defRPr/>
            </a:pPr>
            <a:r>
              <a:rPr lang="zh-CN" altLang="en-US"/>
              <a:t>    这是引起中断过程的第一步</a:t>
            </a:r>
            <a:r>
              <a:rPr lang="en-US" altLang="en-US"/>
              <a:t>，是发生中断过程的必要条件</a:t>
            </a:r>
            <a:r>
              <a:rPr lang="zh-CN" altLang="en-US"/>
              <a:t>。不同的中断源产生中断请求的方式不同</a:t>
            </a:r>
            <a:r>
              <a:rPr lang="en-US" altLang="en-US"/>
              <a:t>，当中断源发出中断请求信号后，就进入中断排队过程</a:t>
            </a:r>
            <a:r>
              <a:rPr lang="zh-CN" altLang="en-US"/>
              <a:t>。</a:t>
            </a:r>
          </a:p>
          <a:p>
            <a:pPr>
              <a:defRPr/>
            </a:pPr>
            <a:r>
              <a:rPr lang="zh-CN" altLang="en-US"/>
              <a:t>    </a:t>
            </a:r>
            <a:r>
              <a:rPr lang="en-US" altLang="en-US"/>
              <a:t>80x86 CPU中断系统可处理256个</a:t>
            </a:r>
            <a:r>
              <a:rPr lang="zh-CN" altLang="en-US"/>
              <a:t>不</a:t>
            </a:r>
            <a:r>
              <a:rPr lang="en-US" altLang="en-US"/>
              <a:t>同的中断源</a:t>
            </a:r>
            <a:r>
              <a:rPr lang="zh-CN" altLang="en-US"/>
              <a:t>，</a:t>
            </a:r>
            <a:r>
              <a:rPr lang="en-US" altLang="en-US"/>
              <a:t>这些</a:t>
            </a:r>
            <a:r>
              <a:rPr lang="en-US" altLang="en-US">
                <a:solidFill>
                  <a:srgbClr val="0000FF"/>
                </a:solidFill>
              </a:rPr>
              <a:t>中断源</a:t>
            </a:r>
            <a:r>
              <a:rPr lang="en-US" altLang="en-US"/>
              <a:t>可分为</a:t>
            </a:r>
            <a:r>
              <a:rPr lang="en-US" altLang="en-US">
                <a:solidFill>
                  <a:srgbClr val="0000FF"/>
                </a:solidFill>
              </a:rPr>
              <a:t>两大类</a:t>
            </a:r>
            <a:r>
              <a:rPr lang="zh-CN" altLang="en-US"/>
              <a:t>：</a:t>
            </a:r>
            <a:endParaRPr lang="en-US" altLang="en-US"/>
          </a:p>
          <a:p>
            <a:pPr>
              <a:defRPr/>
            </a:pPr>
            <a:r>
              <a:rPr lang="zh-CN" altLang="en-US"/>
              <a:t>    </a:t>
            </a:r>
            <a:r>
              <a:rPr lang="en-US" altLang="zh-CN"/>
              <a:t>1</a:t>
            </a:r>
            <a:r>
              <a:rPr lang="zh-CN" altLang="en-US"/>
              <a:t>、</a:t>
            </a:r>
            <a:r>
              <a:rPr lang="en-US" altLang="en-US">
                <a:solidFill>
                  <a:srgbClr val="0000FF"/>
                </a:solidFill>
              </a:rPr>
              <a:t>软件中断</a:t>
            </a:r>
            <a:r>
              <a:rPr lang="en-US" altLang="en-US"/>
              <a:t>(</a:t>
            </a:r>
            <a:r>
              <a:rPr lang="zh-CN" altLang="en-US"/>
              <a:t>又</a:t>
            </a:r>
            <a:r>
              <a:rPr lang="en-US" altLang="en-US"/>
              <a:t>称为内部中断)</a:t>
            </a:r>
          </a:p>
          <a:p>
            <a:pPr>
              <a:defRPr/>
            </a:pPr>
            <a:r>
              <a:rPr lang="en-US" altLang="zh-CN"/>
              <a:t>    </a:t>
            </a:r>
            <a:r>
              <a:rPr lang="en-US" altLang="en-US"/>
              <a:t>由CPU内部原因引起的中断，包括处理器运行时的某些事件和中断指令(INT</a:t>
            </a:r>
            <a:r>
              <a:rPr lang="en-US" altLang="zh-CN"/>
              <a:t> </a:t>
            </a:r>
            <a:r>
              <a:rPr lang="en-US" altLang="en-US"/>
              <a:t>n)</a:t>
            </a:r>
            <a:r>
              <a:rPr lang="zh-CN" altLang="en-US"/>
              <a:t>。</a:t>
            </a:r>
          </a:p>
          <a:p>
            <a:pPr>
              <a:defRPr/>
            </a:pPr>
            <a:r>
              <a:rPr lang="zh-CN" altLang="en-US"/>
              <a:t>    </a:t>
            </a:r>
            <a:r>
              <a:rPr lang="en-US" altLang="en-US"/>
              <a:t>2</a:t>
            </a:r>
            <a:r>
              <a:rPr lang="zh-CN" altLang="en-US"/>
              <a:t>、</a:t>
            </a:r>
            <a:r>
              <a:rPr lang="en-US" altLang="en-US">
                <a:solidFill>
                  <a:srgbClr val="0000FF"/>
                </a:solidFill>
              </a:rPr>
              <a:t>硬件中断</a:t>
            </a:r>
            <a:r>
              <a:rPr lang="en-US" altLang="en-US"/>
              <a:t>(</a:t>
            </a:r>
            <a:r>
              <a:rPr lang="zh-CN" altLang="en-US"/>
              <a:t>又</a:t>
            </a:r>
            <a:r>
              <a:rPr lang="en-US" altLang="en-US"/>
              <a:t>称为外部中断)</a:t>
            </a:r>
          </a:p>
          <a:p>
            <a:pPr>
              <a:defRPr/>
            </a:pPr>
            <a:r>
              <a:rPr lang="en-US" altLang="zh-CN"/>
              <a:t>    </a:t>
            </a:r>
            <a:r>
              <a:rPr lang="zh-CN" altLang="en-US"/>
              <a:t>外设通过中断请求线引起的中断</a:t>
            </a:r>
            <a:r>
              <a:rPr lang="en-US" altLang="en-US"/>
              <a:t>，</a:t>
            </a:r>
            <a:r>
              <a:rPr lang="zh-CN" altLang="en-US"/>
              <a:t>又</a:t>
            </a:r>
            <a:r>
              <a:rPr lang="en-US" altLang="en-US"/>
              <a:t>分为</a:t>
            </a:r>
            <a:r>
              <a:rPr lang="en-US" altLang="en-US">
                <a:solidFill>
                  <a:srgbClr val="0000FF"/>
                </a:solidFill>
              </a:rPr>
              <a:t>可屏蔽中断</a:t>
            </a:r>
            <a:r>
              <a:rPr lang="en-US" altLang="en-US"/>
              <a:t>和</a:t>
            </a:r>
            <a:r>
              <a:rPr lang="en-US" altLang="en-US">
                <a:solidFill>
                  <a:srgbClr val="0000FF"/>
                </a:solidFill>
              </a:rPr>
              <a:t>非屏蔽中断</a:t>
            </a:r>
            <a:r>
              <a:rPr lang="zh-CN" altLang="en-US"/>
              <a:t>。</a:t>
            </a:r>
          </a:p>
        </p:txBody>
      </p:sp>
    </p:spTree>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未命名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331913" y="84138"/>
            <a:ext cx="6840537" cy="3489325"/>
          </a:xfrm>
          <a:prstGeom prst="rect">
            <a:avLst/>
          </a:prstGeom>
          <a:noFill/>
          <a:ln w="9525">
            <a:noFill/>
            <a:miter lim="800000"/>
            <a:headEnd/>
            <a:tailEnd/>
          </a:ln>
        </p:spPr>
      </p:pic>
      <p:sp>
        <p:nvSpPr>
          <p:cNvPr id="29699" name="Rectangle 3"/>
          <p:cNvSpPr>
            <a:spLocks noChangeArrowheads="1"/>
          </p:cNvSpPr>
          <p:nvPr/>
        </p:nvSpPr>
        <p:spPr bwMode="auto">
          <a:xfrm>
            <a:off x="323850" y="3357563"/>
            <a:ext cx="8496300" cy="3378200"/>
          </a:xfrm>
          <a:prstGeom prst="rect">
            <a:avLst/>
          </a:prstGeom>
          <a:noFill/>
          <a:ln w="9525" algn="ctr">
            <a:noFill/>
            <a:miter lim="800000"/>
            <a:headEnd/>
            <a:tailEnd/>
          </a:ln>
        </p:spPr>
        <p:txBody>
          <a:bodyPr>
            <a:spAutoFit/>
          </a:bodyPr>
          <a:lstStyle/>
          <a:p>
            <a:r>
              <a:rPr lang="zh-CN" altLang="en-US">
                <a:solidFill>
                  <a:srgbClr val="0000FF"/>
                </a:solidFill>
              </a:rPr>
              <a:t>硬件中断：</a:t>
            </a:r>
          </a:p>
          <a:p>
            <a:r>
              <a:rPr lang="en-US" altLang="zh-CN"/>
              <a:t>1</a:t>
            </a:r>
            <a:r>
              <a:rPr lang="zh-CN" altLang="en-US"/>
              <a:t>、非屏蔽中断。不受</a:t>
            </a:r>
            <a:r>
              <a:rPr lang="en-US" altLang="zh-CN"/>
              <a:t>IF</a:t>
            </a:r>
            <a:r>
              <a:rPr lang="zh-CN" altLang="en-US"/>
              <a:t>标志限制，通过非屏蔽中断线</a:t>
            </a:r>
            <a:r>
              <a:rPr lang="en-US" altLang="zh-CN"/>
              <a:t>NMI</a:t>
            </a:r>
          </a:p>
          <a:p>
            <a:r>
              <a:rPr lang="zh-CN" altLang="en-US"/>
              <a:t>发出请求。在没有</a:t>
            </a:r>
            <a:r>
              <a:rPr lang="en-US" altLang="zh-CN"/>
              <a:t>DMA</a:t>
            </a:r>
            <a:r>
              <a:rPr lang="zh-CN" altLang="en-US"/>
              <a:t>请求的情况下，</a:t>
            </a:r>
            <a:r>
              <a:rPr lang="en-US" altLang="zh-CN"/>
              <a:t>CPU</a:t>
            </a:r>
            <a:r>
              <a:rPr lang="zh-CN" altLang="en-US"/>
              <a:t>必须予以响应。</a:t>
            </a:r>
          </a:p>
          <a:p>
            <a:r>
              <a:rPr lang="en-US" altLang="zh-CN"/>
              <a:t>2</a:t>
            </a:r>
            <a:r>
              <a:rPr lang="zh-CN" altLang="en-US"/>
              <a:t>、可屏蔽中断。受</a:t>
            </a:r>
            <a:r>
              <a:rPr lang="en-US" altLang="zh-CN"/>
              <a:t>IF</a:t>
            </a:r>
            <a:r>
              <a:rPr lang="zh-CN" altLang="en-US"/>
              <a:t>标志限制，通过可屏蔽中断线</a:t>
            </a:r>
            <a:r>
              <a:rPr lang="en-US" altLang="zh-CN"/>
              <a:t>INTR</a:t>
            </a:r>
            <a:r>
              <a:rPr lang="zh-CN" altLang="en-US"/>
              <a:t>发出请求。在没有</a:t>
            </a:r>
            <a:r>
              <a:rPr lang="en-US" altLang="zh-CN"/>
              <a:t>DMA</a:t>
            </a:r>
            <a:r>
              <a:rPr lang="zh-CN" altLang="en-US"/>
              <a:t>和</a:t>
            </a:r>
            <a:r>
              <a:rPr lang="en-US" altLang="zh-CN"/>
              <a:t>NMI</a:t>
            </a:r>
            <a:r>
              <a:rPr lang="zh-CN" altLang="en-US"/>
              <a:t>请求，且</a:t>
            </a:r>
            <a:r>
              <a:rPr lang="en-US" altLang="zh-CN"/>
              <a:t>IF</a:t>
            </a:r>
            <a:r>
              <a:rPr lang="zh-CN" altLang="en-US"/>
              <a:t>＝</a:t>
            </a:r>
            <a:r>
              <a:rPr lang="en-US" altLang="zh-CN"/>
              <a:t>1</a:t>
            </a:r>
            <a:r>
              <a:rPr lang="zh-CN" altLang="en-US"/>
              <a:t>时，</a:t>
            </a:r>
            <a:r>
              <a:rPr lang="en-US" altLang="zh-CN"/>
              <a:t>CPU</a:t>
            </a:r>
            <a:r>
              <a:rPr lang="zh-CN" altLang="en-US"/>
              <a:t>才会响应中断。</a:t>
            </a:r>
          </a:p>
          <a:p>
            <a:r>
              <a:rPr lang="zh-CN" altLang="en-US">
                <a:solidFill>
                  <a:srgbClr val="0000FF"/>
                </a:solidFill>
              </a:rPr>
              <a:t>软件中断</a:t>
            </a:r>
            <a:r>
              <a:rPr lang="en-US" altLang="zh-CN">
                <a:solidFill>
                  <a:srgbClr val="0000FF"/>
                </a:solidFill>
              </a:rPr>
              <a:t>(</a:t>
            </a:r>
            <a:r>
              <a:rPr lang="zh-CN" altLang="en-US">
                <a:solidFill>
                  <a:srgbClr val="0000FF"/>
                </a:solidFill>
              </a:rPr>
              <a:t>内部中断</a:t>
            </a:r>
            <a:r>
              <a:rPr lang="en-US" altLang="zh-CN">
                <a:solidFill>
                  <a:srgbClr val="0000FF"/>
                </a:solidFill>
              </a:rPr>
              <a:t>)</a:t>
            </a:r>
            <a:r>
              <a:rPr lang="zh-CN" altLang="en-US">
                <a:solidFill>
                  <a:srgbClr val="0000FF"/>
                </a:solidFill>
              </a:rPr>
              <a:t>：</a:t>
            </a:r>
          </a:p>
          <a:p>
            <a:r>
              <a:rPr lang="en-US" altLang="zh-CN"/>
              <a:t>1</a:t>
            </a:r>
            <a:r>
              <a:rPr lang="zh-CN" altLang="en-US"/>
              <a:t>、软中断指令：</a:t>
            </a:r>
            <a:r>
              <a:rPr lang="en-US" altLang="zh-CN"/>
              <a:t>INT n</a:t>
            </a:r>
          </a:p>
          <a:p>
            <a:r>
              <a:rPr lang="en-US" altLang="zh-CN"/>
              <a:t>2</a:t>
            </a:r>
            <a:r>
              <a:rPr lang="zh-CN" altLang="en-US"/>
              <a:t>、</a:t>
            </a:r>
            <a:r>
              <a:rPr lang="en-US" altLang="zh-CN"/>
              <a:t>CPU</a:t>
            </a:r>
            <a:r>
              <a:rPr lang="zh-CN" altLang="en-US"/>
              <a:t>自引发中断，如：除</a:t>
            </a:r>
            <a:r>
              <a:rPr lang="en-US" altLang="zh-CN"/>
              <a:t>0</a:t>
            </a:r>
            <a:r>
              <a:rPr lang="zh-CN" altLang="en-US"/>
              <a:t>，溢出，等</a:t>
            </a:r>
          </a:p>
          <a:p>
            <a:r>
              <a:rPr lang="en-US" altLang="zh-CN"/>
              <a:t>3</a:t>
            </a:r>
            <a:r>
              <a:rPr lang="zh-CN" altLang="en-US"/>
              <a:t>、</a:t>
            </a:r>
            <a:r>
              <a:rPr lang="en-US" altLang="zh-CN"/>
              <a:t>debug</a:t>
            </a:r>
            <a:r>
              <a:rPr lang="zh-CN" altLang="en-US"/>
              <a:t>程序设置的中断</a:t>
            </a:r>
          </a:p>
        </p:txBody>
      </p:sp>
    </p:spTree>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539750" y="457200"/>
            <a:ext cx="8064500" cy="5203825"/>
          </a:xfrm>
          <a:prstGeom prst="rect">
            <a:avLst/>
          </a:prstGeom>
          <a:noFill/>
          <a:ln w="9525" algn="ctr">
            <a:noFill/>
            <a:miter lim="800000"/>
            <a:headEnd/>
            <a:tailEnd/>
          </a:ln>
        </p:spPr>
        <p:txBody>
          <a:bodyPr>
            <a:spAutoFit/>
          </a:bodyPr>
          <a:lstStyle/>
          <a:p>
            <a:r>
              <a:rPr lang="en-US" altLang="zh-CN"/>
              <a:t>    80x86 CPU</a:t>
            </a:r>
            <a:r>
              <a:rPr lang="zh-CN" altLang="en-US"/>
              <a:t>中断系统允许有</a:t>
            </a:r>
            <a:r>
              <a:rPr lang="en-US" altLang="zh-CN"/>
              <a:t>256</a:t>
            </a:r>
            <a:r>
              <a:rPr lang="zh-CN" altLang="en-US"/>
              <a:t>个中断源，而且为每个中断源分配了个</a:t>
            </a:r>
            <a:r>
              <a:rPr lang="zh-CN" altLang="en-US">
                <a:solidFill>
                  <a:srgbClr val="0000FF"/>
                </a:solidFill>
              </a:rPr>
              <a:t>中断类型码</a:t>
            </a:r>
            <a:r>
              <a:rPr lang="en-US" altLang="zh-CN">
                <a:solidFill>
                  <a:srgbClr val="0000FF"/>
                </a:solidFill>
              </a:rPr>
              <a:t>n</a:t>
            </a:r>
            <a:r>
              <a:rPr lang="zh-CN" altLang="en-US"/>
              <a:t>，又称为</a:t>
            </a:r>
            <a:r>
              <a:rPr lang="zh-CN" altLang="en-US">
                <a:solidFill>
                  <a:srgbClr val="0000FF"/>
                </a:solidFill>
              </a:rPr>
              <a:t>中断矢量代码</a:t>
            </a:r>
            <a:r>
              <a:rPr lang="zh-CN" altLang="en-US"/>
              <a:t>。</a:t>
            </a:r>
          </a:p>
          <a:p>
            <a:r>
              <a:rPr lang="zh-CN" altLang="en-US"/>
              <a:t>    每个中断类型码都与一个中断服务程序相对应。中断服务程序放在存储区中，而且程序长短可以不同，但是它们入口地址</a:t>
            </a:r>
            <a:r>
              <a:rPr lang="en-US" altLang="zh-CN"/>
              <a:t>(</a:t>
            </a:r>
            <a:r>
              <a:rPr lang="zh-CN" altLang="en-US"/>
              <a:t>又称</a:t>
            </a:r>
            <a:r>
              <a:rPr lang="zh-CN" altLang="en-US">
                <a:solidFill>
                  <a:srgbClr val="0000FF"/>
                </a:solidFill>
              </a:rPr>
              <a:t>中断矢量</a:t>
            </a:r>
            <a:r>
              <a:rPr lang="en-US" altLang="zh-CN"/>
              <a:t>)</a:t>
            </a:r>
            <a:r>
              <a:rPr lang="zh-CN" altLang="en-US"/>
              <a:t>被集中管理，这个专门存放入口地址的存储区称为</a:t>
            </a:r>
            <a:r>
              <a:rPr lang="zh-CN" altLang="en-US">
                <a:solidFill>
                  <a:srgbClr val="0000FF"/>
                </a:solidFill>
              </a:rPr>
              <a:t>中断矢量表</a:t>
            </a:r>
            <a:r>
              <a:rPr lang="zh-CN" altLang="en-US"/>
              <a:t>。</a:t>
            </a:r>
          </a:p>
          <a:p>
            <a:r>
              <a:rPr lang="zh-CN" altLang="en-US"/>
              <a:t>    </a:t>
            </a:r>
            <a:r>
              <a:rPr lang="zh-CN" altLang="en-US">
                <a:solidFill>
                  <a:srgbClr val="0000FF"/>
                </a:solidFill>
              </a:rPr>
              <a:t>中断类型码</a:t>
            </a:r>
            <a:r>
              <a:rPr lang="zh-CN" altLang="en-US"/>
              <a:t>指明其相应的</a:t>
            </a:r>
            <a:r>
              <a:rPr lang="zh-CN" altLang="en-US">
                <a:solidFill>
                  <a:srgbClr val="0000FF"/>
                </a:solidFill>
              </a:rPr>
              <a:t>中断矢量</a:t>
            </a:r>
            <a:r>
              <a:rPr lang="zh-CN" altLang="en-US"/>
              <a:t>在</a:t>
            </a:r>
            <a:r>
              <a:rPr lang="zh-CN" altLang="en-US">
                <a:solidFill>
                  <a:srgbClr val="0000FF"/>
                </a:solidFill>
              </a:rPr>
              <a:t>中断矢量表</a:t>
            </a:r>
            <a:r>
              <a:rPr lang="zh-CN" altLang="en-US"/>
              <a:t>中的位置，这样</a:t>
            </a:r>
            <a:r>
              <a:rPr lang="en-US" altLang="zh-CN"/>
              <a:t>CPU</a:t>
            </a:r>
            <a:r>
              <a:rPr lang="zh-CN" altLang="en-US"/>
              <a:t>就会很容易地找到相应的中断服务程序入口。</a:t>
            </a:r>
          </a:p>
          <a:p>
            <a:r>
              <a:rPr lang="zh-CN" altLang="en-US"/>
              <a:t>    </a:t>
            </a:r>
            <a:r>
              <a:rPr lang="en-US" altLang="zh-CN"/>
              <a:t>80x86</a:t>
            </a:r>
            <a:r>
              <a:rPr lang="zh-CN" altLang="en-US"/>
              <a:t>工作在实模式下，在内存最小地址的</a:t>
            </a:r>
            <a:r>
              <a:rPr lang="en-US" altLang="zh-CN"/>
              <a:t>1K</a:t>
            </a:r>
            <a:r>
              <a:rPr lang="zh-CN" altLang="en-US"/>
              <a:t>字节空间中建立</a:t>
            </a:r>
            <a:r>
              <a:rPr lang="zh-CN" altLang="en-US">
                <a:solidFill>
                  <a:srgbClr val="0000FF"/>
                </a:solidFill>
              </a:rPr>
              <a:t>中断矢量表</a:t>
            </a:r>
            <a:r>
              <a:rPr lang="zh-CN" altLang="en-US"/>
              <a:t>。</a:t>
            </a:r>
          </a:p>
          <a:p>
            <a:r>
              <a:rPr lang="zh-CN" altLang="en-US"/>
              <a:t>    每个</a:t>
            </a:r>
            <a:r>
              <a:rPr lang="zh-CN" altLang="en-US">
                <a:solidFill>
                  <a:srgbClr val="0000FF"/>
                </a:solidFill>
              </a:rPr>
              <a:t>中断矢量</a:t>
            </a:r>
            <a:r>
              <a:rPr lang="zh-CN" altLang="en-US"/>
              <a:t>需要</a:t>
            </a:r>
            <a:r>
              <a:rPr lang="en-US" altLang="zh-CN">
                <a:solidFill>
                  <a:srgbClr val="0000FF"/>
                </a:solidFill>
              </a:rPr>
              <a:t>4</a:t>
            </a:r>
            <a:r>
              <a:rPr lang="zh-CN" altLang="en-US">
                <a:solidFill>
                  <a:srgbClr val="0000FF"/>
                </a:solidFill>
              </a:rPr>
              <a:t>个字节</a:t>
            </a:r>
            <a:r>
              <a:rPr lang="zh-CN" altLang="en-US"/>
              <a:t>单元存放，其中高两个字节存放中断服务程序</a:t>
            </a:r>
            <a:r>
              <a:rPr lang="zh-CN" altLang="en-US">
                <a:solidFill>
                  <a:srgbClr val="0000FF"/>
                </a:solidFill>
              </a:rPr>
              <a:t>入口地址</a:t>
            </a:r>
            <a:r>
              <a:rPr lang="zh-CN" altLang="en-US"/>
              <a:t>的段基值</a:t>
            </a:r>
            <a:r>
              <a:rPr lang="en-US" altLang="zh-CN"/>
              <a:t>CS</a:t>
            </a:r>
            <a:r>
              <a:rPr lang="zh-CN" altLang="en-US"/>
              <a:t>，低两个字节存放</a:t>
            </a:r>
            <a:r>
              <a:rPr lang="zh-CN" altLang="en-US">
                <a:solidFill>
                  <a:srgbClr val="0000FF"/>
                </a:solidFill>
              </a:rPr>
              <a:t>入口地址</a:t>
            </a:r>
            <a:r>
              <a:rPr lang="zh-CN" altLang="en-US"/>
              <a:t>的偏移量</a:t>
            </a:r>
            <a:r>
              <a:rPr lang="en-US" altLang="zh-CN"/>
              <a:t>IP</a:t>
            </a:r>
            <a:r>
              <a:rPr lang="zh-CN" altLang="en-US"/>
              <a:t>。</a:t>
            </a:r>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11" name="Rectangle 11"/>
          <p:cNvSpPr>
            <a:spLocks noChangeArrowheads="1"/>
          </p:cNvSpPr>
          <p:nvPr/>
        </p:nvSpPr>
        <p:spPr bwMode="auto">
          <a:xfrm>
            <a:off x="539750" y="260350"/>
            <a:ext cx="7772400" cy="504825"/>
          </a:xfrm>
          <a:prstGeom prst="rect">
            <a:avLst/>
          </a:prstGeom>
          <a:noFill/>
          <a:ln w="9525">
            <a:noFill/>
            <a:miter lim="800000"/>
            <a:headEnd/>
            <a:tailEnd/>
          </a:ln>
          <a:effectLst/>
        </p:spPr>
        <p:txBody>
          <a:bodyPr lIns="92075" tIns="46038" rIns="92075" bIns="46038" anchor="ctr"/>
          <a:lstStyle/>
          <a:p>
            <a:pPr marL="457200" indent="-457200">
              <a:buFont typeface="Wingdings" panose="05000000000000000000" pitchFamily="2" charset="2"/>
              <a:buChar char="F"/>
              <a:defRPr/>
            </a:pPr>
            <a:r>
              <a:rPr lang="zh-CN" altLang="en-US" sz="3200" dirty="0" smtClean="0">
                <a:solidFill>
                  <a:schemeClr val="tx2"/>
                </a:solidFill>
                <a:effectLst>
                  <a:outerShdw blurRad="38100" dist="38100" dir="2700000" algn="tl">
                    <a:srgbClr val="C0C0C0"/>
                  </a:outerShdw>
                </a:effectLst>
              </a:rPr>
              <a:t>接口</a:t>
            </a:r>
            <a:r>
              <a:rPr lang="zh-CN" altLang="en-US" sz="3200" dirty="0">
                <a:solidFill>
                  <a:schemeClr val="tx2"/>
                </a:solidFill>
                <a:effectLst>
                  <a:outerShdw blurRad="38100" dist="38100" dir="2700000" algn="tl">
                    <a:srgbClr val="C0C0C0"/>
                  </a:outerShdw>
                </a:effectLst>
              </a:rPr>
              <a:t>的基本结构</a:t>
            </a:r>
            <a:endParaRPr lang="zh-CN" altLang="en-US" dirty="0">
              <a:solidFill>
                <a:schemeClr val="tx2"/>
              </a:solidFill>
              <a:sym typeface="Wingdings" pitchFamily="2" charset="2"/>
            </a:endParaRPr>
          </a:p>
        </p:txBody>
      </p:sp>
      <p:sp>
        <p:nvSpPr>
          <p:cNvPr id="7171" name="Rectangle 12"/>
          <p:cNvSpPr>
            <a:spLocks noChangeArrowheads="1"/>
          </p:cNvSpPr>
          <p:nvPr/>
        </p:nvSpPr>
        <p:spPr bwMode="auto">
          <a:xfrm>
            <a:off x="611188" y="4005263"/>
            <a:ext cx="7921625" cy="2392362"/>
          </a:xfrm>
          <a:prstGeom prst="rect">
            <a:avLst/>
          </a:prstGeom>
          <a:noFill/>
          <a:ln w="9525">
            <a:noFill/>
            <a:miter lim="800000"/>
            <a:headEnd/>
            <a:tailEnd/>
          </a:ln>
        </p:spPr>
        <p:txBody>
          <a:bodyPr>
            <a:spAutoFit/>
          </a:bodyPr>
          <a:lstStyle/>
          <a:p>
            <a:pPr>
              <a:lnSpc>
                <a:spcPct val="90000"/>
              </a:lnSpc>
            </a:pPr>
            <a:r>
              <a:rPr lang="en-US" altLang="zh-CN"/>
              <a:t>1</a:t>
            </a:r>
            <a:r>
              <a:rPr lang="zh-CN" altLang="en-US"/>
              <a:t>、总线驱动：匹配总线的数据传输速度和驱动能力。</a:t>
            </a:r>
          </a:p>
          <a:p>
            <a:pPr>
              <a:lnSpc>
                <a:spcPct val="90000"/>
              </a:lnSpc>
            </a:pPr>
            <a:r>
              <a:rPr lang="en-US" altLang="zh-CN"/>
              <a:t>2</a:t>
            </a:r>
            <a:r>
              <a:rPr lang="zh-CN" altLang="en-US"/>
              <a:t>、地址译码：实现对接口中各寄存器或端口的寻址。</a:t>
            </a:r>
          </a:p>
          <a:p>
            <a:pPr>
              <a:lnSpc>
                <a:spcPct val="90000"/>
              </a:lnSpc>
            </a:pPr>
            <a:r>
              <a:rPr lang="en-US" altLang="zh-CN"/>
              <a:t>3</a:t>
            </a:r>
            <a:r>
              <a:rPr lang="zh-CN" altLang="en-US"/>
              <a:t>、控制逻辑：控制各寄存器或端口的读</a:t>
            </a:r>
            <a:r>
              <a:rPr lang="en-US" altLang="zh-CN"/>
              <a:t>/</a:t>
            </a:r>
            <a:r>
              <a:rPr lang="zh-CN" altLang="en-US"/>
              <a:t>写操作。</a:t>
            </a:r>
          </a:p>
          <a:p>
            <a:pPr>
              <a:lnSpc>
                <a:spcPct val="90000"/>
              </a:lnSpc>
            </a:pPr>
            <a:r>
              <a:rPr lang="en-US" altLang="zh-CN"/>
              <a:t>4</a:t>
            </a:r>
            <a:r>
              <a:rPr lang="zh-CN" altLang="en-US"/>
              <a:t>、数据端口：双向，具有输入缓冲、输出锁存功能。</a:t>
            </a:r>
          </a:p>
          <a:p>
            <a:pPr>
              <a:lnSpc>
                <a:spcPct val="90000"/>
              </a:lnSpc>
            </a:pPr>
            <a:r>
              <a:rPr lang="en-US" altLang="zh-CN"/>
              <a:t>5</a:t>
            </a:r>
            <a:r>
              <a:rPr lang="zh-CN" altLang="en-US"/>
              <a:t>、状态端口：常为单向输入状态，反映外设某种状态。</a:t>
            </a:r>
          </a:p>
          <a:p>
            <a:pPr>
              <a:lnSpc>
                <a:spcPct val="90000"/>
              </a:lnSpc>
            </a:pPr>
            <a:r>
              <a:rPr lang="en-US" altLang="zh-CN"/>
              <a:t>6</a:t>
            </a:r>
            <a:r>
              <a:rPr lang="zh-CN" altLang="en-US"/>
              <a:t>、控制端口：接收</a:t>
            </a:r>
            <a:r>
              <a:rPr lang="en-US" altLang="zh-CN"/>
              <a:t>CPU</a:t>
            </a:r>
            <a:r>
              <a:rPr lang="zh-CN" altLang="en-US"/>
              <a:t>控制命令，确定接口的工作方式和状态。</a:t>
            </a:r>
          </a:p>
        </p:txBody>
      </p:sp>
      <p:pic>
        <p:nvPicPr>
          <p:cNvPr id="7172" name="Picture 1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76375" y="908050"/>
            <a:ext cx="6192838" cy="3014663"/>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1547813" y="836613"/>
            <a:ext cx="5930900" cy="5584825"/>
          </a:xfrm>
          <a:prstGeom prst="rect">
            <a:avLst/>
          </a:prstGeom>
          <a:noFill/>
          <a:ln w="9525">
            <a:noFill/>
            <a:miter lim="800000"/>
            <a:headEnd/>
            <a:tailEnd/>
          </a:ln>
        </p:spPr>
      </p:pic>
      <p:sp>
        <p:nvSpPr>
          <p:cNvPr id="31747" name="Rectangle 3"/>
          <p:cNvSpPr>
            <a:spLocks noChangeArrowheads="1"/>
          </p:cNvSpPr>
          <p:nvPr/>
        </p:nvSpPr>
        <p:spPr bwMode="auto">
          <a:xfrm>
            <a:off x="3203575" y="260350"/>
            <a:ext cx="2519363" cy="457200"/>
          </a:xfrm>
          <a:prstGeom prst="rect">
            <a:avLst/>
          </a:prstGeom>
          <a:noFill/>
          <a:ln w="9525" algn="ctr">
            <a:noFill/>
            <a:miter lim="800000"/>
            <a:headEnd/>
            <a:tailEnd/>
          </a:ln>
        </p:spPr>
        <p:txBody>
          <a:bodyPr>
            <a:spAutoFit/>
          </a:bodyPr>
          <a:lstStyle/>
          <a:p>
            <a:r>
              <a:rPr lang="en-US" altLang="zh-CN">
                <a:solidFill>
                  <a:srgbClr val="0000FF"/>
                </a:solidFill>
              </a:rPr>
              <a:t>PC/XT</a:t>
            </a:r>
            <a:r>
              <a:rPr lang="zh-CN" altLang="en-US">
                <a:solidFill>
                  <a:srgbClr val="0000FF"/>
                </a:solidFill>
              </a:rPr>
              <a:t>中断矢量表</a:t>
            </a:r>
          </a:p>
        </p:txBody>
      </p:sp>
    </p:spTree>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1554163" y="623888"/>
            <a:ext cx="5970587" cy="5684837"/>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539750" y="333375"/>
            <a:ext cx="7920038" cy="2677656"/>
          </a:xfrm>
          <a:prstGeom prst="rect">
            <a:avLst/>
          </a:prstGeom>
          <a:noFill/>
          <a:ln w="9525" algn="ctr">
            <a:noFill/>
            <a:miter lim="800000"/>
            <a:headEnd/>
            <a:tailEnd/>
          </a:ln>
        </p:spPr>
        <p:txBody>
          <a:bodyPr>
            <a:spAutoFit/>
          </a:bodyPr>
          <a:lstStyle/>
          <a:p>
            <a:r>
              <a:rPr lang="zh-CN" altLang="en-US" dirty="0">
                <a:solidFill>
                  <a:srgbClr val="0000FF"/>
                </a:solidFill>
              </a:rPr>
              <a:t>中断矢量表应用</a:t>
            </a:r>
          </a:p>
          <a:p>
            <a:r>
              <a:rPr lang="zh-CN" altLang="en-US" dirty="0"/>
              <a:t>    与中断源对应的</a:t>
            </a:r>
            <a:r>
              <a:rPr lang="zh-CN" altLang="en-US" dirty="0">
                <a:solidFill>
                  <a:srgbClr val="0000FF"/>
                </a:solidFill>
              </a:rPr>
              <a:t>中断类型码</a:t>
            </a:r>
            <a:r>
              <a:rPr lang="zh-CN" altLang="en-US" dirty="0"/>
              <a:t>、</a:t>
            </a:r>
            <a:r>
              <a:rPr lang="zh-CN" altLang="en-US" dirty="0">
                <a:solidFill>
                  <a:srgbClr val="0000FF"/>
                </a:solidFill>
              </a:rPr>
              <a:t>中断矢量</a:t>
            </a:r>
            <a:r>
              <a:rPr lang="zh-CN" altLang="en-US" dirty="0"/>
              <a:t>和</a:t>
            </a:r>
            <a:r>
              <a:rPr lang="zh-CN" altLang="en-US" dirty="0">
                <a:solidFill>
                  <a:srgbClr val="0000FF"/>
                </a:solidFill>
              </a:rPr>
              <a:t>中断矢量表</a:t>
            </a:r>
            <a:r>
              <a:rPr lang="zh-CN" altLang="en-US" dirty="0"/>
              <a:t>之间有相应的关系，给出任意两个信息，就可以获得第三个信息。</a:t>
            </a:r>
          </a:p>
          <a:p>
            <a:r>
              <a:rPr lang="zh-CN" altLang="en-US" dirty="0"/>
              <a:t>例</a:t>
            </a:r>
            <a:r>
              <a:rPr lang="en-US" altLang="zh-CN" dirty="0"/>
              <a:t>1</a:t>
            </a:r>
            <a:r>
              <a:rPr lang="zh-CN" altLang="en-US" dirty="0"/>
              <a:t>：己如中断矢量表中</a:t>
            </a:r>
            <a:r>
              <a:rPr lang="en-US" altLang="zh-CN" dirty="0"/>
              <a:t>0080H</a:t>
            </a:r>
            <a:r>
              <a:rPr lang="zh-CN" altLang="en-US" dirty="0"/>
              <a:t>单元开始处顺序存有</a:t>
            </a:r>
            <a:r>
              <a:rPr lang="en-US" altLang="zh-CN" dirty="0"/>
              <a:t>11H</a:t>
            </a:r>
            <a:r>
              <a:rPr lang="zh-CN" altLang="en-US" dirty="0"/>
              <a:t>、</a:t>
            </a:r>
            <a:r>
              <a:rPr lang="en-US" altLang="zh-CN" dirty="0"/>
              <a:t>22H</a:t>
            </a:r>
            <a:r>
              <a:rPr lang="zh-CN" altLang="en-US" dirty="0"/>
              <a:t>、</a:t>
            </a:r>
            <a:r>
              <a:rPr lang="en-US" altLang="zh-CN" dirty="0"/>
              <a:t>33H</a:t>
            </a:r>
            <a:r>
              <a:rPr lang="zh-CN" altLang="en-US" dirty="0"/>
              <a:t>、</a:t>
            </a:r>
            <a:r>
              <a:rPr lang="en-US" altLang="zh-CN" dirty="0"/>
              <a:t>44H</a:t>
            </a:r>
            <a:r>
              <a:rPr lang="zh-CN" altLang="en-US" dirty="0"/>
              <a:t>。请问相应的中断矢量和中断类型码各是多少</a:t>
            </a:r>
            <a:r>
              <a:rPr lang="en-US" altLang="zh-CN" dirty="0" smtClean="0"/>
              <a:t>?</a:t>
            </a:r>
            <a:endParaRPr lang="en-US" altLang="zh-CN" dirty="0"/>
          </a:p>
        </p:txBody>
      </p:sp>
      <p:sp>
        <p:nvSpPr>
          <p:cNvPr id="3" name="矩形 2"/>
          <p:cNvSpPr/>
          <p:nvPr/>
        </p:nvSpPr>
        <p:spPr>
          <a:xfrm>
            <a:off x="571472" y="3071810"/>
            <a:ext cx="6357982" cy="2308324"/>
          </a:xfrm>
          <a:prstGeom prst="rect">
            <a:avLst/>
          </a:prstGeom>
        </p:spPr>
        <p:txBody>
          <a:bodyPr wrap="square">
            <a:spAutoFit/>
          </a:bodyPr>
          <a:lstStyle/>
          <a:p>
            <a:r>
              <a:rPr lang="zh-CN" altLang="en-US" dirty="0" smtClean="0"/>
              <a:t>解：   </a:t>
            </a:r>
            <a:r>
              <a:rPr lang="en-US" altLang="zh-CN" dirty="0" smtClean="0"/>
              <a:t>OOOOH:0080H  11H</a:t>
            </a:r>
          </a:p>
          <a:p>
            <a:r>
              <a:rPr lang="en-US" altLang="zh-CN" dirty="0" smtClean="0"/>
              <a:t>       OOOOH:0081H  22H</a:t>
            </a:r>
          </a:p>
          <a:p>
            <a:r>
              <a:rPr lang="en-US" altLang="zh-CN" dirty="0" smtClean="0"/>
              <a:t>       000OH:0082H  33H</a:t>
            </a:r>
          </a:p>
          <a:p>
            <a:r>
              <a:rPr lang="en-US" altLang="zh-CN" dirty="0" smtClean="0"/>
              <a:t>       0000H:0083H  44H</a:t>
            </a:r>
          </a:p>
          <a:p>
            <a:r>
              <a:rPr lang="en-US" altLang="zh-CN" dirty="0" smtClean="0"/>
              <a:t>       </a:t>
            </a:r>
            <a:r>
              <a:rPr lang="zh-CN" altLang="en-US" dirty="0" smtClean="0"/>
              <a:t>中断矢量为：</a:t>
            </a:r>
            <a:r>
              <a:rPr lang="en-US" altLang="zh-CN" dirty="0" smtClean="0"/>
              <a:t>4433H:2211H</a:t>
            </a:r>
          </a:p>
          <a:p>
            <a:r>
              <a:rPr lang="en-US" altLang="zh-CN" dirty="0" smtClean="0"/>
              <a:t>       </a:t>
            </a:r>
            <a:r>
              <a:rPr lang="zh-CN" altLang="en-US" dirty="0" smtClean="0"/>
              <a:t>中断类型码为：</a:t>
            </a:r>
            <a:r>
              <a:rPr lang="en-US" altLang="zh-CN" dirty="0" smtClean="0"/>
              <a:t>80H/4=20H</a:t>
            </a:r>
            <a:endParaRPr lang="en-US" altLang="zh-CN"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84213" y="279400"/>
            <a:ext cx="7848600" cy="830997"/>
          </a:xfrm>
          <a:prstGeom prst="rect">
            <a:avLst/>
          </a:prstGeom>
          <a:noFill/>
          <a:ln w="9525" algn="ctr">
            <a:noFill/>
            <a:miter lim="800000"/>
            <a:headEnd/>
            <a:tailEnd/>
          </a:ln>
        </p:spPr>
        <p:txBody>
          <a:bodyPr>
            <a:spAutoFit/>
          </a:bodyPr>
          <a:lstStyle/>
          <a:p>
            <a:r>
              <a:rPr lang="zh-CN" altLang="en-US" dirty="0"/>
              <a:t>例</a:t>
            </a:r>
            <a:r>
              <a:rPr lang="en-US" altLang="zh-CN" dirty="0"/>
              <a:t>2</a:t>
            </a:r>
            <a:r>
              <a:rPr lang="zh-CN" altLang="en-US" dirty="0"/>
              <a:t>：某中断源的类型码为</a:t>
            </a:r>
            <a:r>
              <a:rPr lang="en-US" altLang="zh-CN" dirty="0"/>
              <a:t>60H</a:t>
            </a:r>
            <a:r>
              <a:rPr lang="zh-CN" altLang="en-US" dirty="0"/>
              <a:t>，问其中断服务程序入口地址</a:t>
            </a:r>
            <a:r>
              <a:rPr lang="en-US" altLang="zh-CN" dirty="0"/>
              <a:t>1A80H:O1OOH</a:t>
            </a:r>
            <a:r>
              <a:rPr lang="zh-CN" altLang="en-US" dirty="0"/>
              <a:t>应放在矢量表中的何处？如何存放</a:t>
            </a:r>
            <a:r>
              <a:rPr lang="en-US" altLang="zh-CN" dirty="0" smtClean="0"/>
              <a:t>?</a:t>
            </a:r>
            <a:endParaRPr lang="en-US" altLang="zh-CN" dirty="0"/>
          </a:p>
        </p:txBody>
      </p:sp>
      <p:sp>
        <p:nvSpPr>
          <p:cNvPr id="3" name="矩形 2"/>
          <p:cNvSpPr/>
          <p:nvPr/>
        </p:nvSpPr>
        <p:spPr>
          <a:xfrm>
            <a:off x="642910" y="1905506"/>
            <a:ext cx="7858180" cy="2677656"/>
          </a:xfrm>
          <a:prstGeom prst="rect">
            <a:avLst/>
          </a:prstGeom>
        </p:spPr>
        <p:txBody>
          <a:bodyPr wrap="square">
            <a:spAutoFit/>
          </a:bodyPr>
          <a:lstStyle/>
          <a:p>
            <a:r>
              <a:rPr lang="zh-CN" altLang="en-US" dirty="0" smtClean="0"/>
              <a:t>解： </a:t>
            </a:r>
            <a:r>
              <a:rPr lang="en-US" altLang="zh-CN" dirty="0" smtClean="0"/>
              <a:t>60H x 4=180H</a:t>
            </a:r>
          </a:p>
          <a:p>
            <a:r>
              <a:rPr lang="en-US" altLang="zh-CN" dirty="0" smtClean="0"/>
              <a:t>     </a:t>
            </a:r>
            <a:r>
              <a:rPr lang="zh-CN" altLang="en-US" dirty="0" smtClean="0"/>
              <a:t>中断服务程序入口地址应存放在</a:t>
            </a:r>
            <a:r>
              <a:rPr lang="en-US" altLang="zh-CN" dirty="0" smtClean="0"/>
              <a:t>0OOOH:O180H</a:t>
            </a:r>
            <a:r>
              <a:rPr lang="zh-CN" altLang="en-US" dirty="0" smtClean="0"/>
              <a:t>开始的单元中，即：</a:t>
            </a:r>
          </a:p>
          <a:p>
            <a:r>
              <a:rPr lang="zh-CN" altLang="en-US" dirty="0" smtClean="0"/>
              <a:t>    </a:t>
            </a:r>
            <a:r>
              <a:rPr lang="en-US" altLang="zh-CN" dirty="0" smtClean="0"/>
              <a:t>OOOOH:O180H  00H</a:t>
            </a:r>
          </a:p>
          <a:p>
            <a:r>
              <a:rPr lang="en-US" altLang="zh-CN" dirty="0" smtClean="0"/>
              <a:t>    OOOOH:O181H  01H</a:t>
            </a:r>
          </a:p>
          <a:p>
            <a:r>
              <a:rPr lang="en-US" altLang="zh-CN" dirty="0" smtClean="0"/>
              <a:t>    OOOOH:O182H  80H</a:t>
            </a:r>
          </a:p>
          <a:p>
            <a:r>
              <a:rPr lang="en-US" altLang="zh-CN" dirty="0" smtClean="0"/>
              <a:t>    OOOOH:O183H  1AH</a:t>
            </a:r>
            <a:endParaRPr lang="en-US" altLang="zh-CN"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ChangeArrowheads="1"/>
          </p:cNvSpPr>
          <p:nvPr/>
        </p:nvSpPr>
        <p:spPr bwMode="auto">
          <a:xfrm>
            <a:off x="468313" y="260350"/>
            <a:ext cx="8135937" cy="6361113"/>
          </a:xfrm>
          <a:prstGeom prst="rect">
            <a:avLst/>
          </a:prstGeom>
          <a:noFill/>
          <a:ln w="9525" algn="ctr">
            <a:noFill/>
            <a:miter lim="800000"/>
            <a:headEnd/>
            <a:tailEnd/>
          </a:ln>
          <a:effectLst/>
        </p:spPr>
        <p:txBody>
          <a:bodyPr>
            <a:spAutoFit/>
          </a:bodyPr>
          <a:lstStyle/>
          <a:p>
            <a:pPr>
              <a:defRPr/>
            </a:pPr>
            <a:r>
              <a:rPr lang="zh-CN" altLang="en-US" sz="2800" dirty="0">
                <a:solidFill>
                  <a:srgbClr val="0000FF"/>
                </a:solidFill>
                <a:effectLst>
                  <a:outerShdw blurRad="38100" dist="38100" dir="2700000" algn="tl">
                    <a:srgbClr val="C0C0C0"/>
                  </a:outerShdw>
                </a:effectLst>
              </a:rPr>
              <a:t>二、中断排队</a:t>
            </a:r>
          </a:p>
          <a:p>
            <a:pPr>
              <a:defRPr/>
            </a:pPr>
            <a:endParaRPr lang="zh-CN" altLang="en-US" dirty="0"/>
          </a:p>
          <a:p>
            <a:pPr>
              <a:defRPr/>
            </a:pPr>
            <a:r>
              <a:rPr lang="zh-CN" altLang="en-US" dirty="0"/>
              <a:t>    当有多个中断源同时发出中断请求时，需要排队响应。</a:t>
            </a:r>
            <a:r>
              <a:rPr lang="en-US" altLang="zh-CN" dirty="0"/>
              <a:t>CPU</a:t>
            </a:r>
            <a:r>
              <a:rPr lang="zh-CN" altLang="en-US" dirty="0"/>
              <a:t>首先响应中断优先级高的中断源，在处理完后，再响应优先级别较低的中断源的请求。</a:t>
            </a:r>
          </a:p>
          <a:p>
            <a:pPr>
              <a:defRPr/>
            </a:pPr>
            <a:r>
              <a:rPr lang="zh-CN" altLang="en-US" dirty="0"/>
              <a:t>    中断排队的另一作用为决定是否可能实现中断嵌套。即当</a:t>
            </a:r>
            <a:r>
              <a:rPr lang="en-US" altLang="zh-CN" dirty="0"/>
              <a:t>CPU</a:t>
            </a:r>
            <a:r>
              <a:rPr lang="zh-CN" altLang="en-US" dirty="0"/>
              <a:t>正响应某中断源的请求，进行中断处理时，若有优先权更高的中断源发出中断请求，则中断排队电路就应允许新的中断源向</a:t>
            </a:r>
            <a:r>
              <a:rPr lang="en-US" altLang="zh-CN" dirty="0"/>
              <a:t>CPU</a:t>
            </a:r>
            <a:r>
              <a:rPr lang="zh-CN" altLang="en-US" dirty="0"/>
              <a:t>提出中断请求，反之，则屏蔽这一新的中断请求，直到当前中断处理完成后再响应优先权低的中断请求。</a:t>
            </a:r>
          </a:p>
          <a:p>
            <a:pPr>
              <a:defRPr/>
            </a:pPr>
            <a:r>
              <a:rPr lang="zh-CN" altLang="en-US" dirty="0"/>
              <a:t>    在</a:t>
            </a:r>
            <a:r>
              <a:rPr lang="en-US" altLang="zh-CN" dirty="0"/>
              <a:t>80x86</a:t>
            </a:r>
            <a:r>
              <a:rPr lang="zh-CN" altLang="en-US" dirty="0"/>
              <a:t>系统中，中断优先级别的顺序如下：</a:t>
            </a:r>
          </a:p>
          <a:p>
            <a:pPr>
              <a:defRPr/>
            </a:pPr>
            <a:r>
              <a:rPr lang="zh-CN" altLang="en-US" dirty="0">
                <a:solidFill>
                  <a:srgbClr val="0000FF"/>
                </a:solidFill>
              </a:rPr>
              <a:t>除法出错中断 </a:t>
            </a:r>
            <a:r>
              <a:rPr lang="en-US" altLang="zh-CN" b="1" dirty="0">
                <a:solidFill>
                  <a:srgbClr val="0000FF"/>
                </a:solidFill>
                <a:effectLst>
                  <a:outerShdw blurRad="38100" dist="38100" dir="2700000" algn="tl">
                    <a:srgbClr val="C0C0C0"/>
                  </a:outerShdw>
                </a:effectLst>
              </a:rPr>
              <a:t>&gt;</a:t>
            </a:r>
            <a:r>
              <a:rPr lang="en-US" altLang="zh-CN" dirty="0">
                <a:solidFill>
                  <a:srgbClr val="0000FF"/>
                </a:solidFill>
              </a:rPr>
              <a:t> INT n </a:t>
            </a:r>
            <a:r>
              <a:rPr lang="en-US" altLang="zh-CN" b="1" dirty="0">
                <a:solidFill>
                  <a:srgbClr val="0000FF"/>
                </a:solidFill>
                <a:effectLst>
                  <a:outerShdw blurRad="38100" dist="38100" dir="2700000" algn="tl">
                    <a:srgbClr val="C0C0C0"/>
                  </a:outerShdw>
                </a:effectLst>
              </a:rPr>
              <a:t>&gt;</a:t>
            </a:r>
            <a:r>
              <a:rPr lang="en-US" altLang="zh-CN" dirty="0">
                <a:solidFill>
                  <a:srgbClr val="0000FF"/>
                </a:solidFill>
              </a:rPr>
              <a:t> INTO </a:t>
            </a:r>
            <a:r>
              <a:rPr lang="en-US" altLang="zh-CN" b="1" dirty="0">
                <a:solidFill>
                  <a:srgbClr val="0000FF"/>
                </a:solidFill>
                <a:effectLst>
                  <a:outerShdw blurRad="38100" dist="38100" dir="2700000" algn="tl">
                    <a:srgbClr val="C0C0C0"/>
                  </a:outerShdw>
                </a:effectLst>
              </a:rPr>
              <a:t>&gt;</a:t>
            </a:r>
            <a:r>
              <a:rPr lang="en-US" altLang="zh-CN" dirty="0">
                <a:solidFill>
                  <a:srgbClr val="0000FF"/>
                </a:solidFill>
              </a:rPr>
              <a:t> NMI </a:t>
            </a:r>
            <a:r>
              <a:rPr lang="en-US" altLang="zh-CN" b="1" dirty="0">
                <a:solidFill>
                  <a:srgbClr val="0000FF"/>
                </a:solidFill>
                <a:effectLst>
                  <a:outerShdw blurRad="38100" dist="38100" dir="2700000" algn="tl">
                    <a:srgbClr val="C0C0C0"/>
                  </a:outerShdw>
                </a:effectLst>
              </a:rPr>
              <a:t>&gt;</a:t>
            </a:r>
            <a:r>
              <a:rPr lang="en-US" altLang="zh-CN" dirty="0">
                <a:solidFill>
                  <a:srgbClr val="0000FF"/>
                </a:solidFill>
              </a:rPr>
              <a:t> INTR </a:t>
            </a:r>
            <a:r>
              <a:rPr lang="en-US" altLang="zh-CN" b="1" dirty="0">
                <a:solidFill>
                  <a:srgbClr val="0000FF"/>
                </a:solidFill>
                <a:effectLst>
                  <a:outerShdw blurRad="38100" dist="38100" dir="2700000" algn="tl">
                    <a:srgbClr val="C0C0C0"/>
                  </a:outerShdw>
                </a:effectLst>
              </a:rPr>
              <a:t>&gt;</a:t>
            </a:r>
            <a:r>
              <a:rPr lang="en-US" altLang="zh-CN" dirty="0">
                <a:solidFill>
                  <a:srgbClr val="0000FF"/>
                </a:solidFill>
              </a:rPr>
              <a:t> </a:t>
            </a:r>
            <a:r>
              <a:rPr lang="zh-CN" altLang="en-US" dirty="0">
                <a:solidFill>
                  <a:srgbClr val="0000FF"/>
                </a:solidFill>
              </a:rPr>
              <a:t>单步中断</a:t>
            </a:r>
          </a:p>
          <a:p>
            <a:pPr>
              <a:defRPr/>
            </a:pPr>
            <a:r>
              <a:rPr lang="zh-CN" altLang="en-US" dirty="0"/>
              <a:t>    若同级上有多个中断请求，则需进一步排队。</a:t>
            </a:r>
          </a:p>
          <a:p>
            <a:pPr>
              <a:defRPr/>
            </a:pPr>
            <a:r>
              <a:rPr lang="zh-CN" altLang="en-US" dirty="0"/>
              <a:t>    其方法有二：软件查询</a:t>
            </a:r>
          </a:p>
          <a:p>
            <a:pPr>
              <a:defRPr/>
            </a:pPr>
            <a:r>
              <a:rPr lang="zh-CN" altLang="en-US" dirty="0"/>
              <a:t>                硬件排队电路  简单硬件方式</a:t>
            </a:r>
          </a:p>
          <a:p>
            <a:pPr>
              <a:defRPr/>
            </a:pPr>
            <a:r>
              <a:rPr lang="zh-CN" altLang="en-US" dirty="0"/>
              <a:t>                              专用硬件方式</a:t>
            </a:r>
          </a:p>
        </p:txBody>
      </p:sp>
      <p:sp>
        <p:nvSpPr>
          <p:cNvPr id="35843" name="AutoShape 3"/>
          <p:cNvSpPr>
            <a:spLocks/>
          </p:cNvSpPr>
          <p:nvPr/>
        </p:nvSpPr>
        <p:spPr bwMode="auto">
          <a:xfrm>
            <a:off x="2843213" y="5300663"/>
            <a:ext cx="73025" cy="431800"/>
          </a:xfrm>
          <a:prstGeom prst="leftBrace">
            <a:avLst>
              <a:gd name="adj1" fmla="val 49275"/>
              <a:gd name="adj2" fmla="val 50000"/>
            </a:avLst>
          </a:prstGeom>
          <a:noFill/>
          <a:ln w="9525">
            <a:solidFill>
              <a:schemeClr val="tx1"/>
            </a:solidFill>
            <a:round/>
            <a:headEnd/>
            <a:tailEnd/>
          </a:ln>
        </p:spPr>
        <p:txBody>
          <a:bodyPr wrap="none" anchor="ctr"/>
          <a:lstStyle/>
          <a:p>
            <a:endParaRPr lang="zh-CN" altLang="en-US"/>
          </a:p>
        </p:txBody>
      </p:sp>
      <p:sp>
        <p:nvSpPr>
          <p:cNvPr id="35844" name="AutoShape 4"/>
          <p:cNvSpPr>
            <a:spLocks/>
          </p:cNvSpPr>
          <p:nvPr/>
        </p:nvSpPr>
        <p:spPr bwMode="auto">
          <a:xfrm>
            <a:off x="4932363" y="5661025"/>
            <a:ext cx="73025" cy="431800"/>
          </a:xfrm>
          <a:prstGeom prst="leftBrace">
            <a:avLst>
              <a:gd name="adj1" fmla="val 49275"/>
              <a:gd name="adj2" fmla="val 50000"/>
            </a:avLst>
          </a:prstGeom>
          <a:noFill/>
          <a:ln w="9525">
            <a:solidFill>
              <a:schemeClr val="tx1"/>
            </a:solidFill>
            <a:round/>
            <a:headEnd/>
            <a:tailEnd/>
          </a:ln>
        </p:spPr>
        <p:txBody>
          <a:bodyPr wrap="none" anchor="ctr"/>
          <a:lstStyle/>
          <a:p>
            <a:endParaRPr lang="zh-CN" altLang="en-US"/>
          </a:p>
        </p:txBody>
      </p:sp>
    </p:spTree>
  </p:cSld>
  <p:clrMapOvr>
    <a:masterClrMapping/>
  </p:clrMapOvr>
  <p:transition spd="slow">
    <p:randomBar dir="ver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684213" y="115888"/>
            <a:ext cx="7848600" cy="457200"/>
          </a:xfrm>
          <a:prstGeom prst="rect">
            <a:avLst/>
          </a:prstGeom>
          <a:noFill/>
          <a:ln w="9525" algn="ctr">
            <a:noFill/>
            <a:miter lim="800000"/>
            <a:headEnd/>
            <a:tailEnd/>
          </a:ln>
        </p:spPr>
        <p:txBody>
          <a:bodyPr>
            <a:spAutoFit/>
          </a:bodyPr>
          <a:lstStyle/>
          <a:p>
            <a:r>
              <a:rPr lang="zh-CN" altLang="en-US">
                <a:solidFill>
                  <a:srgbClr val="0000FF"/>
                </a:solidFill>
              </a:rPr>
              <a:t>软件查询</a:t>
            </a:r>
          </a:p>
        </p:txBody>
      </p:sp>
      <p:sp>
        <p:nvSpPr>
          <p:cNvPr id="36867" name="Rectangle 3"/>
          <p:cNvSpPr>
            <a:spLocks noChangeArrowheads="1"/>
          </p:cNvSpPr>
          <p:nvPr/>
        </p:nvSpPr>
        <p:spPr bwMode="auto">
          <a:xfrm>
            <a:off x="468313" y="908050"/>
            <a:ext cx="3455987" cy="4108450"/>
          </a:xfrm>
          <a:prstGeom prst="rect">
            <a:avLst/>
          </a:prstGeom>
          <a:noFill/>
          <a:ln w="9525" algn="ctr">
            <a:noFill/>
            <a:miter lim="800000"/>
            <a:headEnd/>
            <a:tailEnd/>
          </a:ln>
        </p:spPr>
        <p:txBody>
          <a:bodyPr>
            <a:spAutoFit/>
          </a:bodyPr>
          <a:lstStyle/>
          <a:p>
            <a:r>
              <a:rPr lang="en-US" altLang="zh-CN"/>
              <a:t>    </a:t>
            </a:r>
            <a:r>
              <a:rPr lang="zh-CN" altLang="en-US"/>
              <a:t>显然，最先查询的外设状态，其优先级别最高。</a:t>
            </a:r>
          </a:p>
          <a:p>
            <a:r>
              <a:rPr lang="zh-CN" altLang="en-US"/>
              <a:t>    软件查询的优点是节省硬件，缺点是由查询转到相应的处理程序入口的时间较长，尤其是在中断源较多的情况下，必须有较长的查询程序段，故可能影响中断响应的实时性。</a:t>
            </a:r>
          </a:p>
        </p:txBody>
      </p:sp>
      <p:pic>
        <p:nvPicPr>
          <p:cNvPr id="36868" name="Picture 4" descr="未命名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995738" y="620713"/>
            <a:ext cx="5148262" cy="4238625"/>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84213" y="115888"/>
            <a:ext cx="7848600" cy="457200"/>
          </a:xfrm>
          <a:prstGeom prst="rect">
            <a:avLst/>
          </a:prstGeom>
          <a:noFill/>
          <a:ln w="9525" algn="ctr">
            <a:noFill/>
            <a:miter lim="800000"/>
            <a:headEnd/>
            <a:tailEnd/>
          </a:ln>
        </p:spPr>
        <p:txBody>
          <a:bodyPr>
            <a:spAutoFit/>
          </a:bodyPr>
          <a:lstStyle/>
          <a:p>
            <a:r>
              <a:rPr lang="zh-CN" altLang="en-US">
                <a:solidFill>
                  <a:srgbClr val="0000FF"/>
                </a:solidFill>
              </a:rPr>
              <a:t>简单硬件方式</a:t>
            </a:r>
          </a:p>
        </p:txBody>
      </p:sp>
      <p:pic>
        <p:nvPicPr>
          <p:cNvPr id="37891" name="Picture 3" descr="未命名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39750" y="620713"/>
            <a:ext cx="7345363" cy="3486150"/>
          </a:xfrm>
          <a:prstGeom prst="rect">
            <a:avLst/>
          </a:prstGeom>
          <a:noFill/>
          <a:ln w="9525">
            <a:noFill/>
            <a:miter lim="800000"/>
            <a:headEnd/>
            <a:tailEnd/>
          </a:ln>
        </p:spPr>
      </p:pic>
      <p:pic>
        <p:nvPicPr>
          <p:cNvPr id="37892" name="Picture 4" descr="片段"/>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995738" y="3933825"/>
            <a:ext cx="4968875" cy="2754313"/>
          </a:xfrm>
          <a:prstGeom prst="rect">
            <a:avLst/>
          </a:prstGeom>
          <a:noFill/>
          <a:ln w="9525">
            <a:noFill/>
            <a:miter lim="800000"/>
            <a:headEnd/>
            <a:tailEnd/>
          </a:ln>
        </p:spPr>
      </p:pic>
      <p:sp>
        <p:nvSpPr>
          <p:cNvPr id="2" name="文本框 1"/>
          <p:cNvSpPr txBox="1"/>
          <p:nvPr/>
        </p:nvSpPr>
        <p:spPr>
          <a:xfrm>
            <a:off x="5220072" y="4698524"/>
            <a:ext cx="504056" cy="461665"/>
          </a:xfrm>
          <a:prstGeom prst="rect">
            <a:avLst/>
          </a:prstGeom>
          <a:noFill/>
        </p:spPr>
        <p:txBody>
          <a:bodyPr wrap="square" rtlCol="0">
            <a:spAutoFit/>
          </a:bodyPr>
          <a:lstStyle/>
          <a:p>
            <a:r>
              <a:rPr lang="zh-CN" altLang="en-US" dirty="0" smtClean="0"/>
              <a:t>或</a:t>
            </a:r>
            <a:endParaRPr lang="zh-CN" altLang="en-US" dirty="0"/>
          </a:p>
        </p:txBody>
      </p:sp>
      <p:sp>
        <p:nvSpPr>
          <p:cNvPr id="6" name="文本框 5"/>
          <p:cNvSpPr txBox="1"/>
          <p:nvPr/>
        </p:nvSpPr>
        <p:spPr>
          <a:xfrm>
            <a:off x="6012160" y="5703639"/>
            <a:ext cx="504056" cy="461665"/>
          </a:xfrm>
          <a:prstGeom prst="rect">
            <a:avLst/>
          </a:prstGeom>
          <a:noFill/>
        </p:spPr>
        <p:txBody>
          <a:bodyPr wrap="square" rtlCol="0">
            <a:spAutoFit/>
          </a:bodyPr>
          <a:lstStyle/>
          <a:p>
            <a:r>
              <a:rPr lang="zh-CN" altLang="en-US" dirty="0" smtClean="0"/>
              <a:t>或</a:t>
            </a:r>
            <a:endParaRPr lang="zh-CN" altLang="en-US" dirty="0"/>
          </a:p>
        </p:txBody>
      </p:sp>
    </p:spTree>
  </p:cSld>
  <p:clrMapOvr>
    <a:masterClrMapping/>
  </p:clrMapOvr>
  <p:transition spd="slow">
    <p:randomBa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片段_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42988" y="836613"/>
            <a:ext cx="6840537" cy="5678487"/>
          </a:xfrm>
          <a:prstGeom prst="rect">
            <a:avLst/>
          </a:prstGeom>
          <a:noFill/>
          <a:ln w="9525">
            <a:noFill/>
            <a:miter lim="800000"/>
            <a:headEnd/>
            <a:tailEnd/>
          </a:ln>
        </p:spPr>
      </p:pic>
      <p:sp>
        <p:nvSpPr>
          <p:cNvPr id="38915" name="Rectangle 3"/>
          <p:cNvSpPr>
            <a:spLocks noChangeArrowheads="1"/>
          </p:cNvSpPr>
          <p:nvPr/>
        </p:nvSpPr>
        <p:spPr bwMode="auto">
          <a:xfrm>
            <a:off x="684213" y="115888"/>
            <a:ext cx="7848600" cy="457200"/>
          </a:xfrm>
          <a:prstGeom prst="rect">
            <a:avLst/>
          </a:prstGeom>
          <a:noFill/>
          <a:ln w="9525" algn="ctr">
            <a:noFill/>
            <a:miter lim="800000"/>
            <a:headEnd/>
            <a:tailEnd/>
          </a:ln>
        </p:spPr>
        <p:txBody>
          <a:bodyPr>
            <a:spAutoFit/>
          </a:bodyPr>
          <a:lstStyle/>
          <a:p>
            <a:r>
              <a:rPr lang="zh-CN" altLang="en-US">
                <a:solidFill>
                  <a:srgbClr val="0000FF"/>
                </a:solidFill>
              </a:rPr>
              <a:t>专用硬件方式</a:t>
            </a:r>
          </a:p>
        </p:txBody>
      </p:sp>
    </p:spTree>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ChangeArrowheads="1"/>
          </p:cNvSpPr>
          <p:nvPr/>
        </p:nvSpPr>
        <p:spPr bwMode="auto">
          <a:xfrm>
            <a:off x="468313" y="260350"/>
            <a:ext cx="8135937" cy="5265738"/>
          </a:xfrm>
          <a:prstGeom prst="rect">
            <a:avLst/>
          </a:prstGeom>
          <a:noFill/>
          <a:ln w="9525" algn="ctr">
            <a:noFill/>
            <a:miter lim="800000"/>
            <a:headEnd/>
            <a:tailEnd/>
          </a:ln>
          <a:effectLst/>
        </p:spPr>
        <p:txBody>
          <a:bodyPr>
            <a:spAutoFit/>
          </a:bodyPr>
          <a:lstStyle/>
          <a:p>
            <a:pPr>
              <a:defRPr/>
            </a:pPr>
            <a:r>
              <a:rPr lang="zh-CN" altLang="en-US" sz="2800">
                <a:solidFill>
                  <a:srgbClr val="0000FF"/>
                </a:solidFill>
                <a:effectLst>
                  <a:outerShdw blurRad="38100" dist="38100" dir="2700000" algn="tl">
                    <a:srgbClr val="C0C0C0"/>
                  </a:outerShdw>
                </a:effectLst>
              </a:rPr>
              <a:t>三、中断响应</a:t>
            </a:r>
          </a:p>
          <a:p>
            <a:pPr>
              <a:defRPr/>
            </a:pPr>
            <a:endParaRPr lang="zh-CN" altLang="en-US"/>
          </a:p>
          <a:p>
            <a:pPr>
              <a:defRPr/>
            </a:pPr>
            <a:r>
              <a:rPr lang="zh-CN" altLang="en-US"/>
              <a:t>    </a:t>
            </a:r>
            <a:r>
              <a:rPr lang="en-US" altLang="zh-CN"/>
              <a:t>CPU</a:t>
            </a:r>
            <a:r>
              <a:rPr lang="zh-CN" altLang="en-US"/>
              <a:t>在每执行完一条指令后，在最后一个时钟周期，均查讯一下是否有中断请求。查询中断请求是按优先级从高到低顺序进行的。不管响应哪种中断都必须经过一段中断响应过程。它是由硬件实现的。</a:t>
            </a:r>
            <a:r>
              <a:rPr lang="en-US" altLang="zh-CN"/>
              <a:t>CPU</a:t>
            </a:r>
            <a:r>
              <a:rPr lang="zh-CN" altLang="en-US"/>
              <a:t>在响应中断时自动完成以下过程：</a:t>
            </a:r>
          </a:p>
          <a:p>
            <a:pPr>
              <a:defRPr/>
            </a:pPr>
            <a:r>
              <a:rPr lang="en-US" altLang="zh-CN" b="1">
                <a:effectLst>
                  <a:outerShdw blurRad="38100" dist="38100" dir="2700000" algn="tl">
                    <a:srgbClr val="C0C0C0"/>
                  </a:outerShdw>
                </a:effectLst>
              </a:rPr>
              <a:t>1</a:t>
            </a:r>
            <a:r>
              <a:rPr lang="zh-CN" altLang="en-US" b="1">
                <a:effectLst>
                  <a:outerShdw blurRad="38100" dist="38100" dir="2700000" algn="tl">
                    <a:srgbClr val="C0C0C0"/>
                  </a:outerShdw>
                </a:effectLst>
              </a:rPr>
              <a:t>、</a:t>
            </a:r>
            <a:r>
              <a:rPr lang="en-US" altLang="zh-CN" b="1">
                <a:effectLst>
                  <a:outerShdw blurRad="38100" dist="38100" dir="2700000" algn="tl">
                    <a:srgbClr val="C0C0C0"/>
                  </a:outerShdw>
                </a:effectLst>
              </a:rPr>
              <a:t>FR</a:t>
            </a:r>
            <a:r>
              <a:rPr lang="zh-CN" altLang="en-US" b="1">
                <a:effectLst>
                  <a:outerShdw blurRad="38100" dist="38100" dir="2700000" algn="tl">
                    <a:srgbClr val="C0C0C0"/>
                  </a:outerShdw>
                </a:effectLst>
              </a:rPr>
              <a:t>进栈保护</a:t>
            </a:r>
          </a:p>
          <a:p>
            <a:pPr>
              <a:defRPr/>
            </a:pPr>
            <a:r>
              <a:rPr lang="en-US" altLang="zh-CN" b="1">
                <a:effectLst>
                  <a:outerShdw blurRad="38100" dist="38100" dir="2700000" algn="tl">
                    <a:srgbClr val="C0C0C0"/>
                  </a:outerShdw>
                </a:effectLst>
              </a:rPr>
              <a:t>2</a:t>
            </a:r>
            <a:r>
              <a:rPr lang="zh-CN" altLang="en-US" b="1">
                <a:effectLst>
                  <a:outerShdw blurRad="38100" dist="38100" dir="2700000" algn="tl">
                    <a:srgbClr val="C0C0C0"/>
                  </a:outerShdw>
                </a:effectLst>
              </a:rPr>
              <a:t>、</a:t>
            </a:r>
            <a:r>
              <a:rPr lang="en-US" altLang="zh-CN" b="1">
                <a:effectLst>
                  <a:outerShdw blurRad="38100" dist="38100" dir="2700000" algn="tl">
                    <a:srgbClr val="C0C0C0"/>
                  </a:outerShdw>
                </a:effectLst>
              </a:rPr>
              <a:t>TF</a:t>
            </a:r>
            <a:r>
              <a:rPr lang="zh-CN" altLang="en-US" b="1">
                <a:effectLst>
                  <a:outerShdw blurRad="38100" dist="38100" dir="2700000" algn="tl">
                    <a:srgbClr val="C0C0C0"/>
                  </a:outerShdw>
                </a:effectLst>
              </a:rPr>
              <a:t>、</a:t>
            </a:r>
            <a:r>
              <a:rPr lang="en-US" altLang="zh-CN" b="1">
                <a:effectLst>
                  <a:outerShdw blurRad="38100" dist="38100" dir="2700000" algn="tl">
                    <a:srgbClr val="C0C0C0"/>
                  </a:outerShdw>
                </a:effectLst>
              </a:rPr>
              <a:t>IF</a:t>
            </a:r>
            <a:r>
              <a:rPr lang="zh-CN" altLang="en-US" b="1">
                <a:effectLst>
                  <a:outerShdw blurRad="38100" dist="38100" dir="2700000" algn="tl">
                    <a:srgbClr val="C0C0C0"/>
                  </a:outerShdw>
                </a:effectLst>
              </a:rPr>
              <a:t>复位</a:t>
            </a:r>
            <a:r>
              <a:rPr lang="en-US" altLang="zh-CN" b="1">
                <a:effectLst>
                  <a:outerShdw blurRad="38100" dist="38100" dir="2700000" algn="tl">
                    <a:srgbClr val="C0C0C0"/>
                  </a:outerShdw>
                </a:effectLst>
              </a:rPr>
              <a:t>(</a:t>
            </a:r>
            <a:r>
              <a:rPr lang="zh-CN" altLang="en-US" b="1">
                <a:effectLst>
                  <a:outerShdw blurRad="38100" dist="38100" dir="2700000" algn="tl">
                    <a:srgbClr val="C0C0C0"/>
                  </a:outerShdw>
                </a:effectLst>
              </a:rPr>
              <a:t>清零</a:t>
            </a:r>
            <a:r>
              <a:rPr lang="en-US" altLang="zh-CN" b="1">
                <a:effectLst>
                  <a:outerShdw blurRad="38100" dist="38100" dir="2700000" algn="tl">
                    <a:srgbClr val="C0C0C0"/>
                  </a:outerShdw>
                </a:effectLst>
              </a:rPr>
              <a:t>)</a:t>
            </a:r>
          </a:p>
          <a:p>
            <a:pPr>
              <a:defRPr/>
            </a:pPr>
            <a:r>
              <a:rPr lang="en-US" altLang="zh-CN" b="1">
                <a:effectLst>
                  <a:outerShdw blurRad="38100" dist="38100" dir="2700000" algn="tl">
                    <a:srgbClr val="C0C0C0"/>
                  </a:outerShdw>
                </a:effectLst>
              </a:rPr>
              <a:t>3</a:t>
            </a:r>
            <a:r>
              <a:rPr lang="zh-CN" altLang="en-US" b="1">
                <a:effectLst>
                  <a:outerShdw blurRad="38100" dist="38100" dir="2700000" algn="tl">
                    <a:srgbClr val="C0C0C0"/>
                  </a:outerShdw>
                </a:effectLst>
              </a:rPr>
              <a:t>、当前</a:t>
            </a:r>
            <a:r>
              <a:rPr lang="en-US" altLang="zh-CN" b="1">
                <a:effectLst>
                  <a:outerShdw blurRad="38100" dist="38100" dir="2700000" algn="tl">
                    <a:srgbClr val="C0C0C0"/>
                  </a:outerShdw>
                </a:effectLst>
              </a:rPr>
              <a:t>CS:IP</a:t>
            </a:r>
            <a:r>
              <a:rPr lang="zh-CN" altLang="en-US" b="1">
                <a:effectLst>
                  <a:outerShdw blurRad="38100" dist="38100" dir="2700000" algn="tl">
                    <a:srgbClr val="C0C0C0"/>
                  </a:outerShdw>
                </a:effectLst>
              </a:rPr>
              <a:t>进栈保护</a:t>
            </a:r>
            <a:r>
              <a:rPr lang="en-US" altLang="zh-CN" b="1">
                <a:effectLst>
                  <a:outerShdw blurRad="38100" dist="38100" dir="2700000" algn="tl">
                    <a:srgbClr val="C0C0C0"/>
                  </a:outerShdw>
                </a:effectLst>
              </a:rPr>
              <a:t>(</a:t>
            </a:r>
            <a:r>
              <a:rPr lang="zh-CN" altLang="en-US" b="1">
                <a:effectLst>
                  <a:outerShdw blurRad="38100" dist="38100" dir="2700000" algn="tl">
                    <a:srgbClr val="C0C0C0"/>
                  </a:outerShdw>
                </a:effectLst>
              </a:rPr>
              <a:t>断点保护</a:t>
            </a:r>
            <a:r>
              <a:rPr lang="en-US" altLang="zh-CN" b="1">
                <a:effectLst>
                  <a:outerShdw blurRad="38100" dist="38100" dir="2700000" algn="tl">
                    <a:srgbClr val="C0C0C0"/>
                  </a:outerShdw>
                </a:effectLst>
              </a:rPr>
              <a:t>)</a:t>
            </a:r>
          </a:p>
          <a:p>
            <a:pPr>
              <a:defRPr/>
            </a:pPr>
            <a:r>
              <a:rPr lang="en-US" altLang="zh-CN" b="1">
                <a:effectLst>
                  <a:outerShdw blurRad="38100" dist="38100" dir="2700000" algn="tl">
                    <a:srgbClr val="C0C0C0"/>
                  </a:outerShdw>
                </a:effectLst>
              </a:rPr>
              <a:t>4</a:t>
            </a:r>
            <a:r>
              <a:rPr lang="zh-CN" altLang="en-US" b="1">
                <a:effectLst>
                  <a:outerShdw blurRad="38100" dist="38100" dir="2700000" algn="tl">
                    <a:srgbClr val="C0C0C0"/>
                  </a:outerShdw>
                </a:effectLst>
              </a:rPr>
              <a:t>、自动获取中断类型码</a:t>
            </a:r>
            <a:r>
              <a:rPr lang="en-US" altLang="zh-CN" b="1">
                <a:effectLst>
                  <a:outerShdw blurRad="38100" dist="38100" dir="2700000" algn="tl">
                    <a:srgbClr val="C0C0C0"/>
                  </a:outerShdw>
                </a:effectLst>
              </a:rPr>
              <a:t>n</a:t>
            </a:r>
          </a:p>
          <a:p>
            <a:pPr>
              <a:defRPr/>
            </a:pPr>
            <a:r>
              <a:rPr lang="en-US" altLang="zh-CN" b="1">
                <a:effectLst>
                  <a:outerShdw blurRad="38100" dist="38100" dir="2700000" algn="tl">
                    <a:srgbClr val="C0C0C0"/>
                  </a:outerShdw>
                </a:effectLst>
              </a:rPr>
              <a:t>5</a:t>
            </a:r>
            <a:r>
              <a:rPr lang="zh-CN" altLang="en-US" b="1">
                <a:effectLst>
                  <a:outerShdw blurRad="38100" dist="38100" dir="2700000" algn="tl">
                    <a:srgbClr val="C0C0C0"/>
                  </a:outerShdw>
                </a:effectLst>
              </a:rPr>
              <a:t>、从中断矢量表中取中断矢量</a:t>
            </a:r>
          </a:p>
          <a:p>
            <a:pPr>
              <a:defRPr/>
            </a:pPr>
            <a:r>
              <a:rPr lang="zh-CN" altLang="en-US" b="1">
                <a:effectLst>
                  <a:outerShdw blurRad="38100" dist="38100" dir="2700000" algn="tl">
                    <a:srgbClr val="C0C0C0"/>
                  </a:outerShdw>
                </a:effectLst>
              </a:rPr>
              <a:t>    即</a:t>
            </a:r>
            <a:r>
              <a:rPr lang="en-US" altLang="zh-CN" b="1">
                <a:effectLst>
                  <a:outerShdw blurRad="38100" dist="38100" dir="2700000" algn="tl">
                    <a:srgbClr val="C0C0C0"/>
                  </a:outerShdw>
                </a:effectLst>
              </a:rPr>
              <a:t>IP←OOOOH:[4*n]</a:t>
            </a:r>
          </a:p>
          <a:p>
            <a:pPr>
              <a:defRPr/>
            </a:pPr>
            <a:r>
              <a:rPr lang="en-US" altLang="zh-CN" b="1">
                <a:effectLst>
                  <a:outerShdw blurRad="38100" dist="38100" dir="2700000" algn="tl">
                    <a:srgbClr val="C0C0C0"/>
                  </a:outerShdw>
                </a:effectLst>
              </a:rPr>
              <a:t>      CS←OOOOH:[4*n+2]</a:t>
            </a:r>
          </a:p>
        </p:txBody>
      </p:sp>
      <p:pic>
        <p:nvPicPr>
          <p:cNvPr id="39939" name="Picture 3"/>
          <p:cNvPicPr>
            <a:picLocks noChangeAspect="1" noChangeArrowheads="1"/>
          </p:cNvPicPr>
          <p:nvPr/>
        </p:nvPicPr>
        <p:blipFill>
          <a:blip r:embed="rId2">
            <a:clrChange>
              <a:clrFrom>
                <a:srgbClr val="EEEEEE"/>
              </a:clrFrom>
              <a:clrTo>
                <a:srgbClr val="EEEEEE">
                  <a:alpha val="0"/>
                </a:srgbClr>
              </a:clrTo>
            </a:clrChange>
          </a:blip>
          <a:srcRect/>
          <a:stretch>
            <a:fillRect/>
          </a:stretch>
        </p:blipFill>
        <p:spPr bwMode="auto">
          <a:xfrm>
            <a:off x="6588125" y="2924175"/>
            <a:ext cx="1393825" cy="3241675"/>
          </a:xfrm>
          <a:prstGeom prst="rect">
            <a:avLst/>
          </a:prstGeom>
          <a:noFill/>
          <a:ln w="9525" algn="ctr">
            <a:noFill/>
            <a:miter lim="800000"/>
            <a:headEnd/>
            <a:tailEnd/>
          </a:ln>
        </p:spPr>
      </p:pic>
    </p:spTree>
  </p:cSld>
  <p:clrMapOvr>
    <a:masterClrMapping/>
  </p:clrMapOvr>
  <p:transition spd="slow">
    <p:randomBa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68313" y="468313"/>
            <a:ext cx="8281987" cy="4473575"/>
          </a:xfrm>
          <a:prstGeom prst="rect">
            <a:avLst/>
          </a:prstGeom>
          <a:noFill/>
          <a:ln w="9525" algn="ctr">
            <a:noFill/>
            <a:miter lim="800000"/>
            <a:headEnd/>
            <a:tailEnd/>
          </a:ln>
        </p:spPr>
        <p:txBody>
          <a:bodyPr>
            <a:spAutoFit/>
          </a:bodyPr>
          <a:lstStyle/>
          <a:p>
            <a:r>
              <a:rPr lang="en-US" altLang="zh-CN"/>
              <a:t>    </a:t>
            </a:r>
            <a:r>
              <a:rPr lang="zh-CN" altLang="en-US"/>
              <a:t>除了优先极级别高低的条件外，</a:t>
            </a:r>
            <a:r>
              <a:rPr lang="en-US" altLang="zh-CN"/>
              <a:t>CPU</a:t>
            </a:r>
            <a:r>
              <a:rPr lang="zh-CN" altLang="en-US"/>
              <a:t>内部还有中断允许触发器，控制是否对可屏蔽中断源响应。可以通过对</a:t>
            </a:r>
            <a:r>
              <a:rPr lang="en-US" altLang="zh-CN"/>
              <a:t>FR</a:t>
            </a:r>
            <a:r>
              <a:rPr lang="zh-CN" altLang="en-US"/>
              <a:t>中</a:t>
            </a:r>
            <a:r>
              <a:rPr lang="en-US" altLang="zh-CN"/>
              <a:t>IF</a:t>
            </a:r>
            <a:r>
              <a:rPr lang="zh-CN" altLang="en-US"/>
              <a:t>位来控制。</a:t>
            </a:r>
            <a:r>
              <a:rPr lang="zh-CN" altLang="en-US">
                <a:solidFill>
                  <a:srgbClr val="0000FF"/>
                </a:solidFill>
              </a:rPr>
              <a:t>需要注意</a:t>
            </a:r>
            <a:r>
              <a:rPr lang="zh-CN" altLang="en-US"/>
              <a:t>两点：</a:t>
            </a:r>
          </a:p>
          <a:p>
            <a:r>
              <a:rPr lang="zh-CN" altLang="en-US"/>
              <a:t>    </a:t>
            </a:r>
            <a:r>
              <a:rPr lang="en-US" altLang="zh-CN"/>
              <a:t>1</a:t>
            </a:r>
            <a:r>
              <a:rPr lang="zh-CN" altLang="en-US"/>
              <a:t>、在</a:t>
            </a:r>
            <a:r>
              <a:rPr lang="en-US" altLang="zh-CN"/>
              <a:t>CPU</a:t>
            </a:r>
            <a:r>
              <a:rPr lang="zh-CN" altLang="en-US">
                <a:solidFill>
                  <a:srgbClr val="0000FF"/>
                </a:solidFill>
              </a:rPr>
              <a:t>复位</a:t>
            </a:r>
            <a:r>
              <a:rPr lang="zh-CN" altLang="en-US"/>
              <a:t>或</a:t>
            </a:r>
            <a:r>
              <a:rPr lang="zh-CN" altLang="en-US">
                <a:solidFill>
                  <a:srgbClr val="0000FF"/>
                </a:solidFill>
              </a:rPr>
              <a:t>上电</a:t>
            </a:r>
            <a:r>
              <a:rPr lang="zh-CN" altLang="en-US"/>
              <a:t>时，中断允许触发器为</a:t>
            </a:r>
            <a:r>
              <a:rPr lang="zh-CN" altLang="en-US">
                <a:solidFill>
                  <a:srgbClr val="0000FF"/>
                </a:solidFill>
                <a:latin typeface="Arial" charset="0"/>
              </a:rPr>
              <a:t>‘</a:t>
            </a:r>
            <a:r>
              <a:rPr lang="en-US" altLang="zh-CN">
                <a:solidFill>
                  <a:srgbClr val="0000FF"/>
                </a:solidFill>
              </a:rPr>
              <a:t>0</a:t>
            </a:r>
            <a:r>
              <a:rPr lang="en-US" altLang="zh-CN">
                <a:solidFill>
                  <a:srgbClr val="0000FF"/>
                </a:solidFill>
                <a:latin typeface="Arial" charset="0"/>
              </a:rPr>
              <a:t>’</a:t>
            </a:r>
            <a:r>
              <a:rPr lang="en-US" altLang="zh-CN">
                <a:solidFill>
                  <a:srgbClr val="0000FF"/>
                </a:solidFill>
              </a:rPr>
              <a:t>(IF=O)</a:t>
            </a:r>
            <a:r>
              <a:rPr lang="zh-CN" altLang="en-US"/>
              <a:t>，即</a:t>
            </a:r>
            <a:r>
              <a:rPr lang="zh-CN" altLang="en-US">
                <a:solidFill>
                  <a:srgbClr val="0000FF"/>
                </a:solidFill>
              </a:rPr>
              <a:t>关中断</a:t>
            </a:r>
            <a:r>
              <a:rPr lang="zh-CN" altLang="en-US"/>
              <a:t>。故在使用中断前，必须用指令来开中断</a:t>
            </a:r>
            <a:r>
              <a:rPr lang="en-US" altLang="zh-CN"/>
              <a:t>(STI)</a:t>
            </a:r>
            <a:r>
              <a:rPr lang="zh-CN" altLang="en-US"/>
              <a:t>，以实现中断触发器置</a:t>
            </a:r>
            <a:r>
              <a:rPr lang="zh-CN" altLang="en-US">
                <a:latin typeface="Arial" charset="0"/>
              </a:rPr>
              <a:t>‘</a:t>
            </a:r>
            <a:r>
              <a:rPr lang="en-US" altLang="zh-CN"/>
              <a:t>1</a:t>
            </a:r>
            <a:r>
              <a:rPr lang="en-US" altLang="zh-CN">
                <a:latin typeface="Arial" charset="0"/>
              </a:rPr>
              <a:t>’</a:t>
            </a:r>
            <a:r>
              <a:rPr lang="en-US" altLang="zh-CN"/>
              <a:t>(IF=1)</a:t>
            </a:r>
            <a:r>
              <a:rPr lang="zh-CN" altLang="en-US"/>
              <a:t>。</a:t>
            </a:r>
          </a:p>
          <a:p>
            <a:r>
              <a:rPr lang="zh-CN" altLang="en-US"/>
              <a:t>    </a:t>
            </a:r>
            <a:r>
              <a:rPr lang="en-US" altLang="zh-CN"/>
              <a:t>2</a:t>
            </a:r>
            <a:r>
              <a:rPr lang="zh-CN" altLang="en-US"/>
              <a:t>、对于</a:t>
            </a:r>
            <a:r>
              <a:rPr lang="en-US" altLang="zh-CN"/>
              <a:t>80x86</a:t>
            </a:r>
            <a:r>
              <a:rPr lang="zh-CN" altLang="en-US"/>
              <a:t>，在</a:t>
            </a:r>
            <a:r>
              <a:rPr lang="en-US" altLang="zh-CN"/>
              <a:t>CPU</a:t>
            </a:r>
            <a:r>
              <a:rPr lang="zh-CN" altLang="en-US"/>
              <a:t>响应中断后，</a:t>
            </a:r>
            <a:r>
              <a:rPr lang="zh-CN" altLang="en-US">
                <a:solidFill>
                  <a:srgbClr val="0000FF"/>
                </a:solidFill>
              </a:rPr>
              <a:t>自动实现关中断</a:t>
            </a:r>
            <a:r>
              <a:rPr lang="zh-CN" altLang="en-US"/>
              <a:t>。因此，要实现中断嵌套，必须在进入中断服务程序后用指令开中断，否则中断嵌套就难以实现。当</a:t>
            </a:r>
            <a:r>
              <a:rPr lang="en-US" altLang="zh-CN"/>
              <a:t>CPU</a:t>
            </a:r>
            <a:r>
              <a:rPr lang="zh-CN" altLang="en-US"/>
              <a:t>响应中断后，即转入 中断处理。</a:t>
            </a:r>
          </a:p>
          <a:p>
            <a:r>
              <a:rPr lang="zh-CN" altLang="en-US"/>
              <a:t>    中断允许触发器只对</a:t>
            </a:r>
            <a:r>
              <a:rPr lang="zh-CN" altLang="en-US">
                <a:solidFill>
                  <a:srgbClr val="0000FF"/>
                </a:solidFill>
              </a:rPr>
              <a:t>可屏蔽中断</a:t>
            </a:r>
            <a:r>
              <a:rPr lang="zh-CN" altLang="en-US"/>
              <a:t>有控制效果。对于非屏蔽中断，在没有</a:t>
            </a:r>
            <a:r>
              <a:rPr lang="en-US" altLang="zh-CN"/>
              <a:t>DMA</a:t>
            </a:r>
            <a:r>
              <a:rPr lang="zh-CN" altLang="en-US"/>
              <a:t>请求时，会马上响应。</a:t>
            </a:r>
          </a:p>
        </p:txBody>
      </p:sp>
    </p:spTree>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11" name="Rectangle 11"/>
          <p:cNvSpPr>
            <a:spLocks noChangeArrowheads="1"/>
          </p:cNvSpPr>
          <p:nvPr/>
        </p:nvSpPr>
        <p:spPr bwMode="auto">
          <a:xfrm>
            <a:off x="539750" y="260350"/>
            <a:ext cx="7772400" cy="504825"/>
          </a:xfrm>
          <a:prstGeom prst="rect">
            <a:avLst/>
          </a:prstGeom>
          <a:noFill/>
          <a:ln w="9525">
            <a:noFill/>
            <a:miter lim="800000"/>
            <a:headEnd/>
            <a:tailEnd/>
          </a:ln>
          <a:effectLst/>
        </p:spPr>
        <p:txBody>
          <a:bodyPr lIns="92075" tIns="46038" rIns="92075" bIns="46038" anchor="ctr"/>
          <a:lstStyle/>
          <a:p>
            <a:pPr marL="457200" indent="-457200">
              <a:buFont typeface="Wingdings" panose="05000000000000000000" pitchFamily="2" charset="2"/>
              <a:buChar char="F"/>
              <a:defRPr/>
            </a:pPr>
            <a:r>
              <a:rPr lang="zh-CN" altLang="en-US" sz="3200" dirty="0" smtClean="0">
                <a:solidFill>
                  <a:schemeClr val="tx2"/>
                </a:solidFill>
                <a:effectLst>
                  <a:outerShdw blurRad="38100" dist="38100" dir="2700000" algn="tl">
                    <a:srgbClr val="C0C0C0"/>
                  </a:outerShdw>
                </a:effectLst>
              </a:rPr>
              <a:t>接口</a:t>
            </a:r>
            <a:r>
              <a:rPr lang="zh-CN" altLang="en-US" sz="3200" dirty="0">
                <a:solidFill>
                  <a:schemeClr val="tx2"/>
                </a:solidFill>
                <a:effectLst>
                  <a:outerShdw blurRad="38100" dist="38100" dir="2700000" algn="tl">
                    <a:srgbClr val="C0C0C0"/>
                  </a:outerShdw>
                </a:effectLst>
              </a:rPr>
              <a:t>的基本结构</a:t>
            </a:r>
            <a:endParaRPr lang="zh-CN" altLang="en-US" dirty="0">
              <a:solidFill>
                <a:schemeClr val="tx2"/>
              </a:solidFill>
              <a:sym typeface="Wingdings" pitchFamily="2" charset="2"/>
            </a:endParaRPr>
          </a:p>
        </p:txBody>
      </p:sp>
      <p:sp>
        <p:nvSpPr>
          <p:cNvPr id="7171" name="Rectangle 12"/>
          <p:cNvSpPr>
            <a:spLocks noChangeArrowheads="1"/>
          </p:cNvSpPr>
          <p:nvPr/>
        </p:nvSpPr>
        <p:spPr bwMode="auto">
          <a:xfrm>
            <a:off x="611188" y="4005263"/>
            <a:ext cx="7921625" cy="2392362"/>
          </a:xfrm>
          <a:prstGeom prst="rect">
            <a:avLst/>
          </a:prstGeom>
          <a:noFill/>
          <a:ln w="9525">
            <a:noFill/>
            <a:miter lim="800000"/>
            <a:headEnd/>
            <a:tailEnd/>
          </a:ln>
        </p:spPr>
        <p:txBody>
          <a:bodyPr>
            <a:spAutoFit/>
          </a:bodyPr>
          <a:lstStyle/>
          <a:p>
            <a:pPr>
              <a:lnSpc>
                <a:spcPct val="90000"/>
              </a:lnSpc>
            </a:pPr>
            <a:r>
              <a:rPr lang="en-US" altLang="zh-CN"/>
              <a:t>1</a:t>
            </a:r>
            <a:r>
              <a:rPr lang="zh-CN" altLang="en-US"/>
              <a:t>、总线驱动：匹配总线的数据传输速度和驱动能力。</a:t>
            </a:r>
          </a:p>
          <a:p>
            <a:pPr>
              <a:lnSpc>
                <a:spcPct val="90000"/>
              </a:lnSpc>
            </a:pPr>
            <a:r>
              <a:rPr lang="en-US" altLang="zh-CN"/>
              <a:t>2</a:t>
            </a:r>
            <a:r>
              <a:rPr lang="zh-CN" altLang="en-US"/>
              <a:t>、地址译码：实现对接口中各寄存器或端口的寻址。</a:t>
            </a:r>
          </a:p>
          <a:p>
            <a:pPr>
              <a:lnSpc>
                <a:spcPct val="90000"/>
              </a:lnSpc>
            </a:pPr>
            <a:r>
              <a:rPr lang="en-US" altLang="zh-CN"/>
              <a:t>3</a:t>
            </a:r>
            <a:r>
              <a:rPr lang="zh-CN" altLang="en-US"/>
              <a:t>、控制逻辑：控制各寄存器或端口的读</a:t>
            </a:r>
            <a:r>
              <a:rPr lang="en-US" altLang="zh-CN"/>
              <a:t>/</a:t>
            </a:r>
            <a:r>
              <a:rPr lang="zh-CN" altLang="en-US"/>
              <a:t>写操作。</a:t>
            </a:r>
          </a:p>
          <a:p>
            <a:pPr>
              <a:lnSpc>
                <a:spcPct val="90000"/>
              </a:lnSpc>
            </a:pPr>
            <a:r>
              <a:rPr lang="en-US" altLang="zh-CN"/>
              <a:t>4</a:t>
            </a:r>
            <a:r>
              <a:rPr lang="zh-CN" altLang="en-US"/>
              <a:t>、数据端口：双向，具有输入缓冲、输出锁存功能。</a:t>
            </a:r>
          </a:p>
          <a:p>
            <a:pPr>
              <a:lnSpc>
                <a:spcPct val="90000"/>
              </a:lnSpc>
            </a:pPr>
            <a:r>
              <a:rPr lang="en-US" altLang="zh-CN"/>
              <a:t>5</a:t>
            </a:r>
            <a:r>
              <a:rPr lang="zh-CN" altLang="en-US"/>
              <a:t>、状态端口：常为单向输入状态，反映外设某种状态。</a:t>
            </a:r>
          </a:p>
          <a:p>
            <a:pPr>
              <a:lnSpc>
                <a:spcPct val="90000"/>
              </a:lnSpc>
            </a:pPr>
            <a:r>
              <a:rPr lang="en-US" altLang="zh-CN"/>
              <a:t>6</a:t>
            </a:r>
            <a:r>
              <a:rPr lang="zh-CN" altLang="en-US"/>
              <a:t>、控制端口：接收</a:t>
            </a:r>
            <a:r>
              <a:rPr lang="en-US" altLang="zh-CN"/>
              <a:t>CPU</a:t>
            </a:r>
            <a:r>
              <a:rPr lang="zh-CN" altLang="en-US"/>
              <a:t>控制命令，确定接口的工作方式和状态。</a:t>
            </a:r>
          </a:p>
        </p:txBody>
      </p:sp>
      <p:pic>
        <p:nvPicPr>
          <p:cNvPr id="7172" name="Picture 1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76375" y="908050"/>
            <a:ext cx="6192838" cy="3014663"/>
          </a:xfrm>
          <a:prstGeom prst="rect">
            <a:avLst/>
          </a:prstGeom>
          <a:noFill/>
          <a:ln w="9525">
            <a:noFill/>
            <a:miter lim="800000"/>
            <a:headEnd/>
            <a:tailEnd/>
          </a:ln>
        </p:spPr>
      </p:pic>
      <p:sp>
        <p:nvSpPr>
          <p:cNvPr id="3" name="圆角矩形标注 2"/>
          <p:cNvSpPr/>
          <p:nvPr/>
        </p:nvSpPr>
        <p:spPr bwMode="auto">
          <a:xfrm>
            <a:off x="1259632" y="3501009"/>
            <a:ext cx="7160530" cy="1800200"/>
          </a:xfrm>
          <a:prstGeom prst="wedgeRoundRectCallout">
            <a:avLst>
              <a:gd name="adj1" fmla="val 12478"/>
              <a:gd name="adj2" fmla="val -82982"/>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900113" indent="-900113">
              <a:lnSpc>
                <a:spcPct val="90000"/>
              </a:lnSpc>
              <a:defRPr/>
            </a:pPr>
            <a:r>
              <a:rPr lang="zh-CN" altLang="en-US" dirty="0" smtClean="0">
                <a:solidFill>
                  <a:srgbClr val="0000FF"/>
                </a:solidFill>
                <a:latin typeface="楷体" panose="02010609060101010101" pitchFamily="49" charset="-122"/>
                <a:ea typeface="楷体" panose="02010609060101010101" pitchFamily="49" charset="-122"/>
              </a:rPr>
              <a:t>接口</a:t>
            </a:r>
            <a:r>
              <a:rPr lang="zh-CN" altLang="en-US" dirty="0">
                <a:latin typeface="楷体" panose="02010609060101010101" pitchFamily="49" charset="-122"/>
                <a:ea typeface="楷体" panose="02010609060101010101" pitchFamily="49" charset="-122"/>
              </a:rPr>
              <a:t>：指</a:t>
            </a:r>
            <a:r>
              <a:rPr lang="en-US" altLang="zh-CN" dirty="0">
                <a:latin typeface="楷体" panose="02010609060101010101" pitchFamily="49" charset="-122"/>
                <a:ea typeface="楷体" panose="02010609060101010101" pitchFamily="49" charset="-122"/>
              </a:rPr>
              <a:t>CPU</a:t>
            </a:r>
            <a:r>
              <a:rPr lang="zh-CN" altLang="en-US" dirty="0">
                <a:latin typeface="楷体" panose="02010609060101010101" pitchFamily="49" charset="-122"/>
                <a:ea typeface="楷体" panose="02010609060101010101" pitchFamily="49" charset="-122"/>
              </a:rPr>
              <a:t>与外设间在数据传送方面的联系。其功能通过电路实现，因此称之为接口电路。</a:t>
            </a:r>
          </a:p>
          <a:p>
            <a:pPr marL="900113" indent="-900113">
              <a:lnSpc>
                <a:spcPct val="90000"/>
              </a:lnSpc>
              <a:defRPr/>
            </a:pPr>
            <a:r>
              <a:rPr lang="zh-CN" altLang="en-US" dirty="0">
                <a:solidFill>
                  <a:srgbClr val="0000FF"/>
                </a:solidFill>
                <a:latin typeface="楷体" panose="02010609060101010101" pitchFamily="49" charset="-122"/>
                <a:ea typeface="楷体" panose="02010609060101010101" pitchFamily="49" charset="-122"/>
              </a:rPr>
              <a:t>端口：</a:t>
            </a:r>
            <a:r>
              <a:rPr lang="zh-CN" altLang="en-US" dirty="0">
                <a:latin typeface="楷体" panose="02010609060101010101" pitchFamily="49" charset="-122"/>
                <a:ea typeface="楷体" panose="02010609060101010101" pitchFamily="49" charset="-122"/>
              </a:rPr>
              <a:t>接口中的寄存器。一个接口电路中可包括多个端口，如数据口、状态口和命令口等，一个接口电路可对应多个端口地址。</a:t>
            </a:r>
          </a:p>
        </p:txBody>
      </p:sp>
    </p:spTree>
    <p:extLst>
      <p:ext uri="{BB962C8B-B14F-4D97-AF65-F5344CB8AC3E}">
        <p14:creationId xmlns:p14="http://schemas.microsoft.com/office/powerpoint/2010/main" val="131230556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468313" y="468313"/>
            <a:ext cx="8281987" cy="3416320"/>
          </a:xfrm>
          <a:prstGeom prst="rect">
            <a:avLst/>
          </a:prstGeom>
          <a:noFill/>
          <a:ln w="9525" algn="ctr">
            <a:noFill/>
            <a:miter lim="800000"/>
            <a:headEnd/>
            <a:tailEnd/>
          </a:ln>
        </p:spPr>
        <p:txBody>
          <a:bodyPr>
            <a:spAutoFit/>
          </a:bodyPr>
          <a:lstStyle/>
          <a:p>
            <a:r>
              <a:rPr lang="zh-CN" altLang="en-US" dirty="0">
                <a:solidFill>
                  <a:srgbClr val="0000FF"/>
                </a:solidFill>
              </a:rPr>
              <a:t>可屏蔽中断的信号响应</a:t>
            </a:r>
            <a:r>
              <a:rPr lang="zh-CN" altLang="en-US" dirty="0"/>
              <a:t>    </a:t>
            </a:r>
          </a:p>
          <a:p>
            <a:endParaRPr lang="zh-CN" altLang="en-US" dirty="0"/>
          </a:p>
          <a:p>
            <a:r>
              <a:rPr lang="zh-CN" altLang="en-US" dirty="0"/>
              <a:t>    当</a:t>
            </a:r>
            <a:r>
              <a:rPr lang="en-US" altLang="zh-CN" dirty="0"/>
              <a:t>CPU</a:t>
            </a:r>
            <a:r>
              <a:rPr lang="zh-CN" altLang="en-US" dirty="0"/>
              <a:t>检测到</a:t>
            </a:r>
            <a:r>
              <a:rPr lang="en-US" altLang="zh-CN" dirty="0"/>
              <a:t>INTR</a:t>
            </a:r>
            <a:r>
              <a:rPr lang="zh-CN" altLang="en-US" dirty="0"/>
              <a:t>为高电平时，若此时</a:t>
            </a:r>
            <a:r>
              <a:rPr lang="en-US" altLang="zh-CN" dirty="0"/>
              <a:t>IF</a:t>
            </a:r>
            <a:r>
              <a:rPr lang="zh-CN" altLang="en-US" dirty="0"/>
              <a:t>＝</a:t>
            </a:r>
            <a:r>
              <a:rPr lang="en-US" altLang="zh-CN" dirty="0"/>
              <a:t>1</a:t>
            </a:r>
            <a:r>
              <a:rPr lang="zh-CN" altLang="en-US" dirty="0"/>
              <a:t>，则会从</a:t>
            </a:r>
            <a:r>
              <a:rPr lang="en-US" altLang="zh-CN" dirty="0"/>
              <a:t>INTA</a:t>
            </a:r>
            <a:r>
              <a:rPr lang="zh-CN" altLang="en-US" dirty="0"/>
              <a:t>引脚发出</a:t>
            </a:r>
            <a:r>
              <a:rPr lang="en-US" altLang="zh-CN" dirty="0">
                <a:solidFill>
                  <a:srgbClr val="0000FF"/>
                </a:solidFill>
              </a:rPr>
              <a:t>2</a:t>
            </a:r>
            <a:r>
              <a:rPr lang="zh-CN" altLang="en-US" dirty="0">
                <a:solidFill>
                  <a:srgbClr val="0000FF"/>
                </a:solidFill>
              </a:rPr>
              <a:t>个负脉冲</a:t>
            </a:r>
            <a:r>
              <a:rPr lang="zh-CN" altLang="en-US" dirty="0"/>
              <a:t>，做为中断响应的</a:t>
            </a:r>
            <a:r>
              <a:rPr lang="zh-CN" altLang="en-US" dirty="0" smtClean="0"/>
              <a:t>应答信号：</a:t>
            </a:r>
            <a:endParaRPr lang="en-US" altLang="zh-CN" dirty="0" smtClean="0"/>
          </a:p>
          <a:p>
            <a:pPr marL="354013" indent="-354013">
              <a:buFont typeface="Wingdings" pitchFamily="2" charset="2"/>
              <a:buChar char="Ø"/>
            </a:pPr>
            <a:r>
              <a:rPr lang="zh-CN" altLang="en-US" dirty="0" smtClean="0">
                <a:solidFill>
                  <a:srgbClr val="0000FF"/>
                </a:solidFill>
              </a:rPr>
              <a:t>第一</a:t>
            </a:r>
            <a:r>
              <a:rPr lang="zh-CN" altLang="en-US" dirty="0">
                <a:solidFill>
                  <a:srgbClr val="0000FF"/>
                </a:solidFill>
              </a:rPr>
              <a:t>个负</a:t>
            </a:r>
            <a:r>
              <a:rPr lang="zh-CN" altLang="en-US" dirty="0" smtClean="0">
                <a:solidFill>
                  <a:srgbClr val="0000FF"/>
                </a:solidFill>
              </a:rPr>
              <a:t>脉冲：</a:t>
            </a:r>
            <a:r>
              <a:rPr lang="zh-CN" altLang="en-US" dirty="0" smtClean="0"/>
              <a:t>通知</a:t>
            </a:r>
            <a:r>
              <a:rPr lang="zh-CN" altLang="en-US" dirty="0"/>
              <a:t>接口，</a:t>
            </a:r>
            <a:r>
              <a:rPr lang="en-US" altLang="zh-CN" dirty="0"/>
              <a:t>CPU</a:t>
            </a:r>
            <a:r>
              <a:rPr lang="zh-CN" altLang="en-US" dirty="0"/>
              <a:t>响应该接口的中断请求。接口接收</a:t>
            </a:r>
            <a:r>
              <a:rPr lang="zh-CN" altLang="en-US" dirty="0" smtClean="0"/>
              <a:t>到第一</a:t>
            </a:r>
            <a:r>
              <a:rPr lang="zh-CN" altLang="en-US" dirty="0"/>
              <a:t>个负脉冲后会将相应的</a:t>
            </a:r>
            <a:r>
              <a:rPr lang="zh-CN" altLang="en-US" dirty="0">
                <a:solidFill>
                  <a:srgbClr val="0000FF"/>
                </a:solidFill>
              </a:rPr>
              <a:t>中断类型码</a:t>
            </a:r>
            <a:r>
              <a:rPr lang="zh-CN" altLang="en-US" dirty="0"/>
              <a:t>送上数据总线</a:t>
            </a:r>
            <a:r>
              <a:rPr lang="zh-CN" altLang="en-US" dirty="0" smtClean="0"/>
              <a:t>。</a:t>
            </a:r>
            <a:endParaRPr lang="en-US" altLang="zh-CN" dirty="0" smtClean="0"/>
          </a:p>
          <a:p>
            <a:pPr marL="354013" indent="-354013">
              <a:buFont typeface="Wingdings" pitchFamily="2" charset="2"/>
              <a:buChar char="Ø"/>
            </a:pPr>
            <a:r>
              <a:rPr lang="zh-CN" altLang="en-US" dirty="0" smtClean="0">
                <a:solidFill>
                  <a:srgbClr val="0000FF"/>
                </a:solidFill>
              </a:rPr>
              <a:t>第二个负脉冲：</a:t>
            </a:r>
            <a:r>
              <a:rPr lang="en-US" altLang="zh-CN" dirty="0" smtClean="0"/>
              <a:t>CPU</a:t>
            </a:r>
            <a:r>
              <a:rPr lang="zh-CN" altLang="en-US" dirty="0" smtClean="0"/>
              <a:t>取得</a:t>
            </a:r>
            <a:r>
              <a:rPr lang="zh-CN" altLang="en-US" dirty="0"/>
              <a:t>此时数据总线上的</a:t>
            </a:r>
            <a:r>
              <a:rPr lang="zh-CN" altLang="en-US" dirty="0">
                <a:solidFill>
                  <a:srgbClr val="0000FF"/>
                </a:solidFill>
              </a:rPr>
              <a:t>中断类型码</a:t>
            </a:r>
            <a:r>
              <a:rPr lang="zh-CN" altLang="en-US" dirty="0"/>
              <a:t>，然后转入相应的中断处理程序。</a:t>
            </a:r>
          </a:p>
        </p:txBody>
      </p:sp>
    </p:spTree>
  </p:cSld>
  <p:clrMapOvr>
    <a:masterClrMapping/>
  </p:clrMapOvr>
  <p:transition spd="slow">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ChangeArrowheads="1"/>
          </p:cNvSpPr>
          <p:nvPr/>
        </p:nvSpPr>
        <p:spPr bwMode="auto">
          <a:xfrm>
            <a:off x="468313" y="188913"/>
            <a:ext cx="8135937" cy="6432530"/>
          </a:xfrm>
          <a:prstGeom prst="rect">
            <a:avLst/>
          </a:prstGeom>
          <a:noFill/>
          <a:ln w="9525" algn="ctr">
            <a:noFill/>
            <a:miter lim="800000"/>
            <a:headEnd/>
            <a:tailEnd/>
          </a:ln>
          <a:effectLst/>
        </p:spPr>
        <p:txBody>
          <a:bodyPr>
            <a:spAutoFit/>
          </a:bodyPr>
          <a:lstStyle/>
          <a:p>
            <a:pPr>
              <a:defRPr/>
            </a:pPr>
            <a:r>
              <a:rPr lang="zh-CN" altLang="en-US" sz="2800" dirty="0">
                <a:solidFill>
                  <a:srgbClr val="0000FF"/>
                </a:solidFill>
                <a:effectLst>
                  <a:outerShdw blurRad="38100" dist="38100" dir="2700000" algn="tl">
                    <a:srgbClr val="C0C0C0"/>
                  </a:outerShdw>
                </a:effectLst>
              </a:rPr>
              <a:t>四、中断处理</a:t>
            </a:r>
          </a:p>
          <a:p>
            <a:pPr>
              <a:defRPr/>
            </a:pPr>
            <a:endParaRPr lang="zh-CN" altLang="en-US" dirty="0"/>
          </a:p>
          <a:p>
            <a:pPr>
              <a:defRPr/>
            </a:pPr>
            <a:r>
              <a:rPr lang="zh-CN" altLang="en-US" dirty="0"/>
              <a:t>    中断处理是由中断处理</a:t>
            </a:r>
            <a:r>
              <a:rPr lang="en-US" altLang="en-US" dirty="0" err="1"/>
              <a:t>程序完成的</a:t>
            </a:r>
            <a:r>
              <a:rPr lang="zh-CN" altLang="en-US" dirty="0"/>
              <a:t>。</a:t>
            </a:r>
            <a:r>
              <a:rPr lang="en-US" altLang="en-US" dirty="0" err="1"/>
              <a:t>为了中断后不影响CPU主程序中的任何状态</a:t>
            </a:r>
            <a:r>
              <a:rPr lang="en-US" altLang="en-US" dirty="0"/>
              <a:t>，</a:t>
            </a:r>
            <a:r>
              <a:rPr lang="zh-CN" altLang="en-US" dirty="0"/>
              <a:t>中断处理程序</a:t>
            </a:r>
            <a:r>
              <a:rPr lang="en-US" altLang="en-US" dirty="0" err="1"/>
              <a:t>需要对主程序的现场进行</a:t>
            </a:r>
            <a:r>
              <a:rPr lang="en-US" altLang="en-US" dirty="0" err="1">
                <a:solidFill>
                  <a:srgbClr val="0000FF"/>
                </a:solidFill>
              </a:rPr>
              <a:t>现场保护</a:t>
            </a:r>
            <a:r>
              <a:rPr lang="zh-CN" altLang="en-US" dirty="0"/>
              <a:t>。在完成中断处理后，</a:t>
            </a:r>
            <a:r>
              <a:rPr lang="en-US" altLang="en-US" dirty="0" err="1"/>
              <a:t>中断</a:t>
            </a:r>
            <a:r>
              <a:rPr lang="zh-CN" altLang="en-US" dirty="0"/>
              <a:t>处理程序还应该</a:t>
            </a:r>
            <a:r>
              <a:rPr lang="en-US" altLang="en-US" dirty="0" err="1">
                <a:solidFill>
                  <a:srgbClr val="0000FF"/>
                </a:solidFill>
              </a:rPr>
              <a:t>恢复现场</a:t>
            </a:r>
            <a:r>
              <a:rPr lang="zh-CN" altLang="en-US" dirty="0"/>
              <a:t>。</a:t>
            </a:r>
          </a:p>
          <a:p>
            <a:pPr>
              <a:defRPr/>
            </a:pPr>
            <a:r>
              <a:rPr lang="zh-CN" altLang="en-US" dirty="0"/>
              <a:t>    </a:t>
            </a:r>
            <a:r>
              <a:rPr lang="en-US" altLang="en-US" dirty="0" err="1"/>
              <a:t>如果该中断</a:t>
            </a:r>
            <a:r>
              <a:rPr lang="zh-CN" altLang="en-US" dirty="0"/>
              <a:t>处理程序允许其他中断源申请</a:t>
            </a:r>
            <a:r>
              <a:rPr lang="en-US" altLang="en-US" dirty="0" err="1"/>
              <a:t>中断</a:t>
            </a:r>
            <a:r>
              <a:rPr lang="en-US" altLang="en-US" dirty="0"/>
              <a:t>，</a:t>
            </a:r>
            <a:r>
              <a:rPr lang="zh-CN" altLang="en-US" dirty="0"/>
              <a:t>则应在现场保护完成后，增加允许可屏蔽中断</a:t>
            </a:r>
            <a:r>
              <a:rPr lang="en-US" altLang="en-US" dirty="0" err="1"/>
              <a:t>指令STI</a:t>
            </a:r>
            <a:r>
              <a:rPr lang="zh-CN" altLang="en-US" dirty="0"/>
              <a:t>。</a:t>
            </a:r>
          </a:p>
          <a:p>
            <a:pPr>
              <a:defRPr/>
            </a:pPr>
            <a:r>
              <a:rPr lang="zh-CN" altLang="en-US" dirty="0">
                <a:solidFill>
                  <a:srgbClr val="0000FF"/>
                </a:solidFill>
              </a:rPr>
              <a:t>中断处理程序入口：</a:t>
            </a:r>
            <a:r>
              <a:rPr lang="en-US" altLang="zh-CN" dirty="0">
                <a:solidFill>
                  <a:srgbClr val="0000FF"/>
                </a:solidFill>
              </a:rPr>
              <a:t>PUSH AX   </a:t>
            </a:r>
            <a:r>
              <a:rPr lang="zh-CN" altLang="en-US" dirty="0">
                <a:solidFill>
                  <a:srgbClr val="0000FF"/>
                </a:solidFill>
              </a:rPr>
              <a:t>；现场保护</a:t>
            </a:r>
          </a:p>
          <a:p>
            <a:pPr>
              <a:defRPr/>
            </a:pPr>
            <a:r>
              <a:rPr lang="zh-CN" altLang="en-US" dirty="0">
                <a:solidFill>
                  <a:srgbClr val="0000FF"/>
                </a:solidFill>
              </a:rPr>
              <a:t>                  </a:t>
            </a:r>
            <a:r>
              <a:rPr lang="en-US" altLang="zh-CN" dirty="0">
                <a:solidFill>
                  <a:srgbClr val="0000FF"/>
                </a:solidFill>
              </a:rPr>
              <a:t>PUSH BX</a:t>
            </a:r>
          </a:p>
          <a:p>
            <a:pPr>
              <a:defRPr/>
            </a:pPr>
            <a:r>
              <a:rPr lang="en-US" altLang="zh-CN" dirty="0">
                <a:solidFill>
                  <a:srgbClr val="0000FF"/>
                </a:solidFill>
              </a:rPr>
              <a:t>                  </a:t>
            </a:r>
            <a:r>
              <a:rPr lang="en-US" altLang="zh-CN" dirty="0">
                <a:solidFill>
                  <a:srgbClr val="0000FF"/>
                </a:solidFill>
                <a:latin typeface="Arial"/>
              </a:rPr>
              <a:t>……</a:t>
            </a:r>
            <a:endParaRPr lang="en-US" altLang="zh-CN" dirty="0">
              <a:solidFill>
                <a:srgbClr val="0000FF"/>
              </a:solidFill>
            </a:endParaRPr>
          </a:p>
          <a:p>
            <a:pPr>
              <a:defRPr/>
            </a:pPr>
            <a:r>
              <a:rPr lang="en-US" altLang="zh-CN" dirty="0">
                <a:solidFill>
                  <a:srgbClr val="0000FF"/>
                </a:solidFill>
              </a:rPr>
              <a:t>                  STI       </a:t>
            </a:r>
            <a:r>
              <a:rPr lang="zh-CN" altLang="en-US" dirty="0">
                <a:solidFill>
                  <a:srgbClr val="0000FF"/>
                </a:solidFill>
              </a:rPr>
              <a:t>；开中断</a:t>
            </a:r>
          </a:p>
          <a:p>
            <a:pPr>
              <a:defRPr/>
            </a:pPr>
            <a:r>
              <a:rPr lang="zh-CN" altLang="en-US" dirty="0">
                <a:solidFill>
                  <a:srgbClr val="0000FF"/>
                </a:solidFill>
              </a:rPr>
              <a:t>                  </a:t>
            </a:r>
            <a:r>
              <a:rPr lang="en-US" altLang="zh-CN" dirty="0">
                <a:solidFill>
                  <a:srgbClr val="0000FF"/>
                </a:solidFill>
                <a:latin typeface="Arial"/>
              </a:rPr>
              <a:t>……</a:t>
            </a:r>
            <a:r>
              <a:rPr lang="en-US" altLang="zh-CN" dirty="0">
                <a:solidFill>
                  <a:srgbClr val="0000FF"/>
                </a:solidFill>
              </a:rPr>
              <a:t>      </a:t>
            </a:r>
            <a:r>
              <a:rPr lang="zh-CN" altLang="en-US" dirty="0">
                <a:solidFill>
                  <a:srgbClr val="0000FF"/>
                </a:solidFill>
              </a:rPr>
              <a:t>；中断处理</a:t>
            </a:r>
          </a:p>
          <a:p>
            <a:pPr>
              <a:defRPr/>
            </a:pPr>
            <a:r>
              <a:rPr lang="zh-CN" altLang="en-US" dirty="0">
                <a:solidFill>
                  <a:srgbClr val="0000FF"/>
                </a:solidFill>
              </a:rPr>
              <a:t>                  </a:t>
            </a:r>
            <a:r>
              <a:rPr lang="en-US" altLang="zh-CN" dirty="0">
                <a:solidFill>
                  <a:srgbClr val="0000FF"/>
                </a:solidFill>
              </a:rPr>
              <a:t>CLI       </a:t>
            </a:r>
            <a:r>
              <a:rPr lang="zh-CN" altLang="en-US" dirty="0">
                <a:solidFill>
                  <a:srgbClr val="0000FF"/>
                </a:solidFill>
              </a:rPr>
              <a:t>；关中断</a:t>
            </a:r>
          </a:p>
          <a:p>
            <a:pPr>
              <a:defRPr/>
            </a:pPr>
            <a:r>
              <a:rPr lang="zh-CN" altLang="en-US" dirty="0">
                <a:solidFill>
                  <a:srgbClr val="0000FF"/>
                </a:solidFill>
              </a:rPr>
              <a:t>                  </a:t>
            </a:r>
            <a:r>
              <a:rPr lang="en-US" altLang="zh-CN" dirty="0" smtClean="0">
                <a:solidFill>
                  <a:srgbClr val="0000FF"/>
                </a:solidFill>
              </a:rPr>
              <a:t>POP </a:t>
            </a:r>
            <a:r>
              <a:rPr lang="en-US" altLang="zh-CN">
                <a:solidFill>
                  <a:srgbClr val="0000FF"/>
                </a:solidFill>
              </a:rPr>
              <a:t>BX </a:t>
            </a:r>
            <a:r>
              <a:rPr lang="en-US" altLang="zh-CN" smtClean="0">
                <a:solidFill>
                  <a:srgbClr val="0000FF"/>
                </a:solidFill>
              </a:rPr>
              <a:t>   </a:t>
            </a:r>
            <a:r>
              <a:rPr lang="zh-CN" altLang="en-US" dirty="0">
                <a:solidFill>
                  <a:srgbClr val="0000FF"/>
                </a:solidFill>
              </a:rPr>
              <a:t>；恢复现场</a:t>
            </a:r>
          </a:p>
          <a:p>
            <a:pPr>
              <a:defRPr/>
            </a:pPr>
            <a:r>
              <a:rPr lang="zh-CN" altLang="en-US" dirty="0">
                <a:solidFill>
                  <a:srgbClr val="0000FF"/>
                </a:solidFill>
              </a:rPr>
              <a:t>                  </a:t>
            </a:r>
            <a:r>
              <a:rPr lang="en-US" altLang="zh-CN" dirty="0" smtClean="0">
                <a:solidFill>
                  <a:srgbClr val="0000FF"/>
                </a:solidFill>
              </a:rPr>
              <a:t>POP </a:t>
            </a:r>
            <a:r>
              <a:rPr lang="en-US" altLang="zh-CN" dirty="0">
                <a:solidFill>
                  <a:srgbClr val="0000FF"/>
                </a:solidFill>
              </a:rPr>
              <a:t>AX</a:t>
            </a:r>
          </a:p>
          <a:p>
            <a:pPr>
              <a:defRPr/>
            </a:pPr>
            <a:r>
              <a:rPr lang="en-US" altLang="zh-CN" dirty="0">
                <a:solidFill>
                  <a:srgbClr val="0000FF"/>
                </a:solidFill>
              </a:rPr>
              <a:t>                  IRET      </a:t>
            </a:r>
            <a:r>
              <a:rPr lang="zh-CN" altLang="en-US" dirty="0">
                <a:solidFill>
                  <a:srgbClr val="0000FF"/>
                </a:solidFill>
              </a:rPr>
              <a:t>；中断返回</a:t>
            </a:r>
          </a:p>
        </p:txBody>
      </p:sp>
    </p:spTree>
  </p:cSld>
  <p:clrMapOvr>
    <a:masterClrMapping/>
  </p:clrMapOvr>
  <p:transition spd="slow">
    <p:randomBa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ChangeArrowheads="1"/>
          </p:cNvSpPr>
          <p:nvPr/>
        </p:nvSpPr>
        <p:spPr bwMode="auto">
          <a:xfrm>
            <a:off x="468313" y="188913"/>
            <a:ext cx="8135937" cy="5693866"/>
          </a:xfrm>
          <a:prstGeom prst="rect">
            <a:avLst/>
          </a:prstGeom>
          <a:noFill/>
          <a:ln w="9525" algn="ctr">
            <a:noFill/>
            <a:miter lim="800000"/>
            <a:headEnd/>
            <a:tailEnd/>
          </a:ln>
          <a:effectLst/>
        </p:spPr>
        <p:txBody>
          <a:bodyPr>
            <a:spAutoFit/>
          </a:bodyPr>
          <a:lstStyle/>
          <a:p>
            <a:pPr>
              <a:defRPr/>
            </a:pPr>
            <a:r>
              <a:rPr lang="zh-CN" altLang="en-US" sz="2800" dirty="0">
                <a:solidFill>
                  <a:srgbClr val="0000FF"/>
                </a:solidFill>
                <a:effectLst>
                  <a:outerShdw blurRad="38100" dist="38100" dir="2700000" algn="tl">
                    <a:srgbClr val="C0C0C0"/>
                  </a:outerShdw>
                </a:effectLst>
              </a:rPr>
              <a:t>五、中断返回</a:t>
            </a:r>
          </a:p>
          <a:p>
            <a:pPr>
              <a:defRPr/>
            </a:pPr>
            <a:endParaRPr lang="zh-CN" altLang="en-US" dirty="0"/>
          </a:p>
          <a:p>
            <a:pPr>
              <a:defRPr/>
            </a:pPr>
            <a:r>
              <a:rPr lang="zh-CN" altLang="en-US" dirty="0"/>
              <a:t>    </a:t>
            </a:r>
            <a:r>
              <a:rPr lang="en-US" altLang="en-US" dirty="0" err="1"/>
              <a:t>中断</a:t>
            </a:r>
            <a:r>
              <a:rPr lang="zh-CN" altLang="en-US" dirty="0"/>
              <a:t>处理</a:t>
            </a:r>
            <a:r>
              <a:rPr lang="en-US" altLang="en-US" dirty="0" err="1"/>
              <a:t>程序最后一条指令为返回指令IRET</a:t>
            </a:r>
            <a:r>
              <a:rPr lang="zh-CN" altLang="en-US" dirty="0"/>
              <a:t>，</a:t>
            </a:r>
            <a:r>
              <a:rPr lang="en-US" altLang="en-US" dirty="0" err="1"/>
              <a:t>其功能为回到被打断的程序中的断点处，即断点恢复，CPU会自动完成</a:t>
            </a:r>
            <a:r>
              <a:rPr lang="zh-CN" altLang="en-US" dirty="0"/>
              <a:t>：</a:t>
            </a:r>
          </a:p>
          <a:p>
            <a:pPr>
              <a:defRPr/>
            </a:pPr>
            <a:r>
              <a:rPr lang="zh-CN" altLang="en-US" dirty="0"/>
              <a:t>        </a:t>
            </a:r>
            <a:r>
              <a:rPr lang="en-US" altLang="zh-CN" dirty="0"/>
              <a:t>IP</a:t>
            </a:r>
            <a:r>
              <a:rPr lang="en-US" altLang="en-US" dirty="0"/>
              <a:t>←</a:t>
            </a:r>
            <a:r>
              <a:rPr lang="en-US" altLang="zh-CN" dirty="0"/>
              <a:t>SS:[SP],SP</a:t>
            </a:r>
            <a:r>
              <a:rPr lang="en-US" altLang="en-US" dirty="0"/>
              <a:t>←</a:t>
            </a:r>
            <a:r>
              <a:rPr lang="en-US" altLang="zh-CN" dirty="0"/>
              <a:t>SP</a:t>
            </a:r>
            <a:r>
              <a:rPr lang="en-US" altLang="en-US" dirty="0"/>
              <a:t>+2</a:t>
            </a:r>
          </a:p>
          <a:p>
            <a:pPr>
              <a:defRPr/>
            </a:pPr>
            <a:r>
              <a:rPr lang="en-US" altLang="zh-CN" dirty="0"/>
              <a:t>        CS</a:t>
            </a:r>
            <a:r>
              <a:rPr lang="en-US" altLang="en-US" dirty="0"/>
              <a:t>←SS:</a:t>
            </a:r>
            <a:r>
              <a:rPr lang="en-US" altLang="zh-CN" dirty="0"/>
              <a:t>[</a:t>
            </a:r>
            <a:r>
              <a:rPr lang="en-US" altLang="en-US" dirty="0"/>
              <a:t>SP</a:t>
            </a:r>
            <a:r>
              <a:rPr lang="en-US" altLang="zh-CN" dirty="0"/>
              <a:t>],</a:t>
            </a:r>
            <a:r>
              <a:rPr lang="en-US" altLang="en-US" dirty="0"/>
              <a:t>SP←</a:t>
            </a:r>
            <a:r>
              <a:rPr lang="en-US" altLang="zh-CN" dirty="0"/>
              <a:t>SP</a:t>
            </a:r>
            <a:r>
              <a:rPr lang="en-US" altLang="en-US" dirty="0"/>
              <a:t>+2</a:t>
            </a:r>
          </a:p>
          <a:p>
            <a:pPr>
              <a:defRPr/>
            </a:pPr>
            <a:r>
              <a:rPr lang="en-US" altLang="zh-CN" dirty="0"/>
              <a:t>        </a:t>
            </a:r>
            <a:r>
              <a:rPr lang="en-US" altLang="en-US" dirty="0"/>
              <a:t>FR←SS:</a:t>
            </a:r>
            <a:r>
              <a:rPr lang="en-US" altLang="zh-CN" dirty="0"/>
              <a:t>[SI],SP</a:t>
            </a:r>
            <a:r>
              <a:rPr lang="en-US" altLang="en-US" dirty="0"/>
              <a:t>←SP+2</a:t>
            </a:r>
          </a:p>
          <a:p>
            <a:pPr>
              <a:defRPr/>
            </a:pPr>
            <a:r>
              <a:rPr lang="en-US" altLang="zh-CN" dirty="0"/>
              <a:t>    </a:t>
            </a:r>
            <a:r>
              <a:rPr lang="en-US" altLang="en-US" dirty="0" err="1"/>
              <a:t>通常在中断返回前，要求</a:t>
            </a:r>
            <a:r>
              <a:rPr lang="zh-CN" altLang="en-US" dirty="0"/>
              <a:t>用</a:t>
            </a:r>
            <a:r>
              <a:rPr lang="en-US" altLang="en-US" dirty="0" err="1"/>
              <a:t>指令</a:t>
            </a:r>
            <a:r>
              <a:rPr lang="en-US" altLang="en-US" dirty="0" err="1">
                <a:solidFill>
                  <a:srgbClr val="0000FF"/>
                </a:solidFill>
              </a:rPr>
              <a:t>开中断</a:t>
            </a:r>
            <a:r>
              <a:rPr lang="en-US" altLang="en-US" dirty="0" err="1"/>
              <a:t>，以便CPU再次响应中断</a:t>
            </a:r>
            <a:r>
              <a:rPr lang="zh-CN" altLang="en-US" dirty="0"/>
              <a:t>。</a:t>
            </a:r>
            <a:r>
              <a:rPr lang="en-US" altLang="en-US" dirty="0" err="1"/>
              <a:t>然后再执行中断返</a:t>
            </a:r>
            <a:r>
              <a:rPr lang="zh-CN" altLang="en-US" dirty="0"/>
              <a:t>回</a:t>
            </a:r>
            <a:r>
              <a:rPr lang="en-US" altLang="en-US" dirty="0" err="1"/>
              <a:t>指令</a:t>
            </a:r>
            <a:r>
              <a:rPr lang="zh-CN" altLang="en-US" dirty="0"/>
              <a:t>。</a:t>
            </a:r>
            <a:r>
              <a:rPr lang="en-US" altLang="en-US" dirty="0"/>
              <a:t>对80x86 </a:t>
            </a:r>
            <a:r>
              <a:rPr lang="en-US" altLang="en-US" dirty="0" err="1"/>
              <a:t>CPU来说，由于中断返回指令IRET不仅具有</a:t>
            </a:r>
            <a:r>
              <a:rPr lang="en-US" altLang="en-US" dirty="0" err="1">
                <a:solidFill>
                  <a:srgbClr val="0000FF"/>
                </a:solidFill>
              </a:rPr>
              <a:t>弹出断点地址</a:t>
            </a:r>
            <a:r>
              <a:rPr lang="en-US" altLang="en-US" dirty="0" err="1"/>
              <a:t>送</a:t>
            </a:r>
            <a:r>
              <a:rPr lang="en-US" altLang="zh-CN" dirty="0" err="1"/>
              <a:t>IP</a:t>
            </a:r>
            <a:r>
              <a:rPr lang="en-US" altLang="en-US" dirty="0" err="1"/>
              <a:t>和CS的功能，还具有</a:t>
            </a:r>
            <a:r>
              <a:rPr lang="en-US" altLang="en-US" dirty="0" err="1">
                <a:solidFill>
                  <a:srgbClr val="0000FF"/>
                </a:solidFill>
              </a:rPr>
              <a:t>恢复标志寄存器</a:t>
            </a:r>
            <a:r>
              <a:rPr lang="en-US" altLang="en-US" dirty="0" err="1"/>
              <a:t>FR内容的功能</a:t>
            </a:r>
            <a:r>
              <a:rPr lang="zh-CN" altLang="en-US" dirty="0"/>
              <a:t>，</a:t>
            </a:r>
            <a:r>
              <a:rPr lang="en-US" altLang="en-US" b="1" dirty="0" err="1"/>
              <a:t>这后一功能实际上起了开中断的作用</a:t>
            </a:r>
            <a:r>
              <a:rPr lang="zh-CN" altLang="en-US" dirty="0"/>
              <a:t>。</a:t>
            </a:r>
            <a:r>
              <a:rPr lang="en-US" altLang="en-US" dirty="0" err="1"/>
              <a:t>因为只有在中断响应前</a:t>
            </a:r>
            <a:r>
              <a:rPr lang="zh-CN" altLang="en-US" dirty="0"/>
              <a:t>是</a:t>
            </a:r>
            <a:r>
              <a:rPr lang="en-US" altLang="en-US" dirty="0" err="1"/>
              <a:t>开中断的，CPU</a:t>
            </a:r>
            <a:r>
              <a:rPr lang="zh-CN" altLang="en-US" dirty="0"/>
              <a:t>才可能响应中断，即</a:t>
            </a:r>
            <a:r>
              <a:rPr lang="en-US" altLang="en-US" dirty="0"/>
              <a:t>IF=</a:t>
            </a:r>
            <a:r>
              <a:rPr lang="en-US" altLang="zh-CN" dirty="0"/>
              <a:t>1</a:t>
            </a:r>
            <a:r>
              <a:rPr lang="zh-CN" altLang="en-US" dirty="0"/>
              <a:t>。</a:t>
            </a:r>
            <a:r>
              <a:rPr lang="en-US" altLang="en-US" dirty="0" err="1"/>
              <a:t>所以</a:t>
            </a:r>
            <a:r>
              <a:rPr lang="zh-CN" altLang="en-US" dirty="0"/>
              <a:t>等</a:t>
            </a:r>
            <a:r>
              <a:rPr lang="en-US" altLang="en-US" dirty="0" err="1"/>
              <a:t>到IRET指令发出后，便返回到</a:t>
            </a:r>
            <a:r>
              <a:rPr lang="zh-CN" altLang="en-US" dirty="0"/>
              <a:t>被</a:t>
            </a:r>
            <a:r>
              <a:rPr lang="en-US" altLang="en-US" dirty="0" err="1"/>
              <a:t>中断的程序处继续执行</a:t>
            </a:r>
            <a:r>
              <a:rPr lang="zh-CN" altLang="en-US" dirty="0"/>
              <a:t>。</a:t>
            </a:r>
          </a:p>
        </p:txBody>
      </p:sp>
    </p:spTree>
  </p:cSld>
  <p:clrMapOvr>
    <a:masterClrMapping/>
  </p:clrMapOvr>
  <p:transition spd="slow">
    <p:randomBar dir="ver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ChangeArrowheads="1"/>
          </p:cNvSpPr>
          <p:nvPr/>
        </p:nvSpPr>
        <p:spPr bwMode="auto">
          <a:xfrm>
            <a:off x="539750" y="405656"/>
            <a:ext cx="8208963" cy="6335712"/>
          </a:xfrm>
          <a:prstGeom prst="rect">
            <a:avLst/>
          </a:prstGeom>
          <a:noFill/>
          <a:ln w="9525">
            <a:noFill/>
            <a:miter lim="800000"/>
            <a:headEnd/>
            <a:tailEnd/>
          </a:ln>
          <a:effectLst/>
        </p:spPr>
        <p:txBody>
          <a:bodyPr lIns="92075" tIns="46038" rIns="92075" bIns="46038"/>
          <a:lstStyle/>
          <a:p>
            <a:pPr marL="457200" indent="-457200">
              <a:buFont typeface="Wingdings" panose="05000000000000000000" pitchFamily="2" charset="2"/>
              <a:buChar char="F"/>
              <a:defRPr/>
            </a:pPr>
            <a:r>
              <a:rPr lang="en-US" altLang="zh-CN" sz="3200" dirty="0" smtClean="0">
                <a:solidFill>
                  <a:schemeClr val="tx2"/>
                </a:solidFill>
                <a:effectLst>
                  <a:outerShdw blurRad="38100" dist="38100" dir="2700000" algn="tl">
                    <a:srgbClr val="C0C0C0"/>
                  </a:outerShdw>
                </a:effectLst>
              </a:rPr>
              <a:t>80x86</a:t>
            </a:r>
            <a:r>
              <a:rPr lang="zh-CN" altLang="en-US" sz="3200" dirty="0">
                <a:solidFill>
                  <a:schemeClr val="tx2"/>
                </a:solidFill>
                <a:effectLst>
                  <a:outerShdw blurRad="38100" dist="38100" dir="2700000" algn="tl">
                    <a:srgbClr val="C0C0C0"/>
                  </a:outerShdw>
                </a:effectLst>
              </a:rPr>
              <a:t>中断系统</a:t>
            </a:r>
            <a:br>
              <a:rPr lang="zh-CN" altLang="en-US" sz="3200" dirty="0">
                <a:solidFill>
                  <a:schemeClr val="tx2"/>
                </a:solidFill>
                <a:effectLst>
                  <a:outerShdw blurRad="38100" dist="38100" dir="2700000" algn="tl">
                    <a:srgbClr val="C0C0C0"/>
                  </a:outerShdw>
                </a:effectLst>
              </a:rPr>
            </a:br>
            <a:r>
              <a:rPr lang="zh-CN" altLang="en-US" dirty="0">
                <a:solidFill>
                  <a:schemeClr val="tx2"/>
                </a:solidFill>
              </a:rPr>
              <a:t/>
            </a:r>
            <a:br>
              <a:rPr lang="zh-CN" altLang="en-US" dirty="0">
                <a:solidFill>
                  <a:schemeClr val="tx2"/>
                </a:solidFill>
              </a:rPr>
            </a:br>
            <a:r>
              <a:rPr lang="zh-CN" altLang="en-US" dirty="0">
                <a:solidFill>
                  <a:schemeClr val="tx2"/>
                </a:solidFill>
              </a:rPr>
              <a:t>    </a:t>
            </a:r>
            <a:r>
              <a:rPr lang="en-US" altLang="zh-CN" dirty="0" smtClean="0">
                <a:solidFill>
                  <a:schemeClr val="tx2"/>
                </a:solidFill>
              </a:rPr>
              <a:t>80x86</a:t>
            </a:r>
            <a:r>
              <a:rPr lang="zh-CN" altLang="en-US" dirty="0" smtClean="0">
                <a:solidFill>
                  <a:schemeClr val="tx2"/>
                </a:solidFill>
              </a:rPr>
              <a:t>在</a:t>
            </a:r>
            <a:r>
              <a:rPr lang="en-US" altLang="zh-CN" dirty="0" smtClean="0">
                <a:solidFill>
                  <a:schemeClr val="tx2"/>
                </a:solidFill>
              </a:rPr>
              <a:t>32</a:t>
            </a:r>
            <a:r>
              <a:rPr lang="zh-CN" altLang="en-US" dirty="0">
                <a:solidFill>
                  <a:schemeClr val="tx2"/>
                </a:solidFill>
              </a:rPr>
              <a:t>位</a:t>
            </a:r>
            <a:r>
              <a:rPr lang="en-US" altLang="zh-CN" dirty="0">
                <a:solidFill>
                  <a:schemeClr val="tx2"/>
                </a:solidFill>
              </a:rPr>
              <a:t>CPU</a:t>
            </a:r>
            <a:r>
              <a:rPr lang="zh-CN" altLang="en-US" dirty="0">
                <a:solidFill>
                  <a:schemeClr val="tx2"/>
                </a:solidFill>
              </a:rPr>
              <a:t>以后，将</a:t>
            </a:r>
            <a:r>
              <a:rPr lang="zh-CN" altLang="en-US" u="sng" dirty="0">
                <a:solidFill>
                  <a:schemeClr val="tx2"/>
                </a:solidFill>
              </a:rPr>
              <a:t>由</a:t>
            </a:r>
            <a:r>
              <a:rPr lang="en-US" altLang="zh-CN" u="sng" dirty="0">
                <a:solidFill>
                  <a:schemeClr val="tx2"/>
                </a:solidFill>
              </a:rPr>
              <a:t>CPU</a:t>
            </a:r>
            <a:r>
              <a:rPr lang="zh-CN" altLang="en-US" u="sng" dirty="0">
                <a:solidFill>
                  <a:schemeClr val="tx2"/>
                </a:solidFill>
              </a:rPr>
              <a:t>外部事件引起的中断</a:t>
            </a:r>
            <a:r>
              <a:rPr lang="zh-CN" altLang="en-US" dirty="0">
                <a:solidFill>
                  <a:schemeClr val="tx2"/>
                </a:solidFill>
              </a:rPr>
              <a:t>，</a:t>
            </a:r>
            <a:r>
              <a:rPr lang="zh-CN" altLang="en-US" u="sng" dirty="0">
                <a:solidFill>
                  <a:schemeClr val="tx2"/>
                </a:solidFill>
              </a:rPr>
              <a:t>称为</a:t>
            </a:r>
            <a:r>
              <a:rPr lang="zh-CN" altLang="en-US" b="1" u="sng" dirty="0">
                <a:solidFill>
                  <a:schemeClr val="tx2"/>
                </a:solidFill>
              </a:rPr>
              <a:t>中断</a:t>
            </a:r>
            <a:r>
              <a:rPr lang="zh-CN" altLang="en-US" dirty="0">
                <a:solidFill>
                  <a:schemeClr val="tx2"/>
                </a:solidFill>
              </a:rPr>
              <a:t>，分为</a:t>
            </a:r>
            <a:r>
              <a:rPr lang="zh-CN" altLang="en-US" b="1" dirty="0">
                <a:solidFill>
                  <a:schemeClr val="tx2"/>
                </a:solidFill>
              </a:rPr>
              <a:t>可屏蔽中断</a:t>
            </a:r>
            <a:r>
              <a:rPr lang="zh-CN" altLang="en-US" dirty="0">
                <a:solidFill>
                  <a:schemeClr val="tx2"/>
                </a:solidFill>
              </a:rPr>
              <a:t>和</a:t>
            </a:r>
            <a:r>
              <a:rPr lang="zh-CN" altLang="en-US" b="1" dirty="0">
                <a:solidFill>
                  <a:schemeClr val="tx2"/>
                </a:solidFill>
              </a:rPr>
              <a:t>非屏蔽中断</a:t>
            </a:r>
            <a:r>
              <a:rPr lang="zh-CN" altLang="en-US" dirty="0" smtClean="0">
                <a:solidFill>
                  <a:schemeClr val="tx2"/>
                </a:solidFill>
              </a:rPr>
              <a:t>。将</a:t>
            </a:r>
            <a:r>
              <a:rPr lang="en-US" altLang="zh-CN" dirty="0">
                <a:solidFill>
                  <a:schemeClr val="tx2"/>
                </a:solidFill>
              </a:rPr>
              <a:t>CPU</a:t>
            </a:r>
            <a:r>
              <a:rPr lang="zh-CN" altLang="en-US" dirty="0" smtClean="0">
                <a:solidFill>
                  <a:schemeClr val="tx2"/>
                </a:solidFill>
              </a:rPr>
              <a:t>内部</a:t>
            </a:r>
            <a:r>
              <a:rPr lang="zh-CN" altLang="en-US" b="1" u="sng" dirty="0" smtClean="0">
                <a:solidFill>
                  <a:schemeClr val="tx2"/>
                </a:solidFill>
              </a:rPr>
              <a:t>指令</a:t>
            </a:r>
            <a:r>
              <a:rPr lang="zh-CN" altLang="en-US" b="1" u="sng" dirty="0">
                <a:solidFill>
                  <a:schemeClr val="tx2"/>
                </a:solidFill>
              </a:rPr>
              <a:t>或</a:t>
            </a:r>
            <a:r>
              <a:rPr lang="zh-CN" altLang="en-US" b="1" u="sng" dirty="0" smtClean="0">
                <a:solidFill>
                  <a:schemeClr val="tx2"/>
                </a:solidFill>
              </a:rPr>
              <a:t>异常</a:t>
            </a:r>
            <a:r>
              <a:rPr lang="zh-CN" altLang="en-US" dirty="0" smtClean="0">
                <a:solidFill>
                  <a:schemeClr val="tx2"/>
                </a:solidFill>
              </a:rPr>
              <a:t>引起</a:t>
            </a:r>
            <a:r>
              <a:rPr lang="zh-CN" altLang="en-US" dirty="0">
                <a:solidFill>
                  <a:schemeClr val="tx2"/>
                </a:solidFill>
              </a:rPr>
              <a:t>的中断称为</a:t>
            </a:r>
            <a:r>
              <a:rPr lang="zh-CN" altLang="en-US" b="1" dirty="0">
                <a:solidFill>
                  <a:srgbClr val="0000FF"/>
                </a:solidFill>
              </a:rPr>
              <a:t>异常</a:t>
            </a:r>
            <a:r>
              <a:rPr lang="zh-CN" altLang="en-US" dirty="0">
                <a:solidFill>
                  <a:schemeClr val="tx2"/>
                </a:solidFill>
              </a:rPr>
              <a:t>。按照执行指令的非法程度和错误的严重性，异常从轻到重有三类：</a:t>
            </a:r>
            <a:br>
              <a:rPr lang="zh-CN" altLang="en-US" dirty="0">
                <a:solidFill>
                  <a:schemeClr val="tx2"/>
                </a:solidFill>
              </a:rPr>
            </a:br>
            <a:r>
              <a:rPr lang="zh-CN" altLang="en-US" dirty="0">
                <a:solidFill>
                  <a:schemeClr val="tx2"/>
                </a:solidFill>
              </a:rPr>
              <a:t>    ①失效</a:t>
            </a:r>
            <a:r>
              <a:rPr lang="en-US" altLang="zh-CN" dirty="0">
                <a:solidFill>
                  <a:schemeClr val="tx2"/>
                </a:solidFill>
              </a:rPr>
              <a:t>(Fault)--</a:t>
            </a:r>
            <a:r>
              <a:rPr lang="zh-CN" altLang="en-US" dirty="0">
                <a:solidFill>
                  <a:schemeClr val="tx2"/>
                </a:solidFill>
              </a:rPr>
              <a:t>在引起失效的指令启动</a:t>
            </a:r>
            <a:r>
              <a:rPr lang="zh-CN" altLang="en-US" dirty="0" smtClean="0">
                <a:solidFill>
                  <a:schemeClr val="tx2"/>
                </a:solidFill>
              </a:rPr>
              <a:t>之后执行</a:t>
            </a:r>
            <a:r>
              <a:rPr lang="zh-CN" altLang="en-US" dirty="0">
                <a:solidFill>
                  <a:schemeClr val="tx2"/>
                </a:solidFill>
              </a:rPr>
              <a:t>之前被检测到，且在处理失效的中断程序执行完后退回该条指令重新启动并能执行完毕；</a:t>
            </a:r>
            <a:br>
              <a:rPr lang="zh-CN" altLang="en-US" dirty="0">
                <a:solidFill>
                  <a:schemeClr val="tx2"/>
                </a:solidFill>
              </a:rPr>
            </a:br>
            <a:r>
              <a:rPr lang="zh-CN" altLang="en-US" dirty="0">
                <a:solidFill>
                  <a:schemeClr val="tx2"/>
                </a:solidFill>
              </a:rPr>
              <a:t>    ②自陷</a:t>
            </a:r>
            <a:r>
              <a:rPr lang="en-US" altLang="zh-CN" dirty="0">
                <a:solidFill>
                  <a:schemeClr val="tx2"/>
                </a:solidFill>
              </a:rPr>
              <a:t>(Trap)--</a:t>
            </a:r>
            <a:r>
              <a:rPr lang="zh-CN" altLang="en-US" dirty="0">
                <a:solidFill>
                  <a:schemeClr val="tx2"/>
                </a:solidFill>
              </a:rPr>
              <a:t>在产生自陷的指令执行完后才被报告，其中断服务程序用于使</a:t>
            </a:r>
            <a:r>
              <a:rPr lang="en-US" altLang="zh-CN" dirty="0">
                <a:solidFill>
                  <a:schemeClr val="tx2"/>
                </a:solidFill>
              </a:rPr>
              <a:t>CPU</a:t>
            </a:r>
            <a:r>
              <a:rPr lang="zh-CN" altLang="en-US" dirty="0">
                <a:solidFill>
                  <a:schemeClr val="tx2"/>
                </a:solidFill>
              </a:rPr>
              <a:t>摆脱陷阱并在结束后返回到主程序</a:t>
            </a:r>
            <a:r>
              <a:rPr lang="zh-CN" altLang="en-US" dirty="0" smtClean="0">
                <a:solidFill>
                  <a:schemeClr val="tx2"/>
                </a:solidFill>
              </a:rPr>
              <a:t>中下</a:t>
            </a:r>
            <a:r>
              <a:rPr lang="zh-CN" altLang="en-US" dirty="0">
                <a:solidFill>
                  <a:schemeClr val="tx2"/>
                </a:solidFill>
              </a:rPr>
              <a:t>一条指令。中断指令</a:t>
            </a:r>
            <a:r>
              <a:rPr lang="en-US" altLang="zh-CN" dirty="0">
                <a:solidFill>
                  <a:schemeClr val="tx2"/>
                </a:solidFill>
              </a:rPr>
              <a:t>INT n</a:t>
            </a:r>
            <a:r>
              <a:rPr lang="zh-CN" altLang="en-US" dirty="0">
                <a:solidFill>
                  <a:schemeClr val="tx2"/>
                </a:solidFill>
              </a:rPr>
              <a:t>产生的中断就属于该类型；</a:t>
            </a:r>
            <a:br>
              <a:rPr lang="zh-CN" altLang="en-US" dirty="0">
                <a:solidFill>
                  <a:schemeClr val="tx2"/>
                </a:solidFill>
              </a:rPr>
            </a:br>
            <a:r>
              <a:rPr lang="zh-CN" altLang="en-US" dirty="0">
                <a:solidFill>
                  <a:schemeClr val="tx2"/>
                </a:solidFill>
              </a:rPr>
              <a:t>    ③终止</a:t>
            </a:r>
            <a:r>
              <a:rPr lang="en-US" altLang="zh-CN" dirty="0">
                <a:solidFill>
                  <a:schemeClr val="tx2"/>
                </a:solidFill>
              </a:rPr>
              <a:t>(Abort)--</a:t>
            </a:r>
            <a:r>
              <a:rPr lang="zh-CN" altLang="en-US" dirty="0">
                <a:solidFill>
                  <a:schemeClr val="tx2"/>
                </a:solidFill>
              </a:rPr>
              <a:t>对引起指令异常的确切原因无法确定</a:t>
            </a:r>
            <a:r>
              <a:rPr lang="zh-CN" altLang="en-US" dirty="0" smtClean="0">
                <a:solidFill>
                  <a:schemeClr val="tx2"/>
                </a:solidFill>
              </a:rPr>
              <a:t>，程序</a:t>
            </a:r>
            <a:r>
              <a:rPr lang="zh-CN" altLang="en-US" dirty="0">
                <a:solidFill>
                  <a:schemeClr val="tx2"/>
                </a:solidFill>
              </a:rPr>
              <a:t>无法继续运行，</a:t>
            </a:r>
            <a:r>
              <a:rPr lang="zh-CN" altLang="en-US" dirty="0" smtClean="0">
                <a:solidFill>
                  <a:schemeClr val="tx2"/>
                </a:solidFill>
              </a:rPr>
              <a:t>只能由</a:t>
            </a:r>
            <a:r>
              <a:rPr lang="zh-CN" altLang="en-US" dirty="0">
                <a:solidFill>
                  <a:schemeClr val="tx2"/>
                </a:solidFill>
              </a:rPr>
              <a:t>中断服务程序重新启动</a:t>
            </a:r>
            <a:r>
              <a:rPr lang="en-US" altLang="zh-CN" dirty="0" smtClean="0">
                <a:solidFill>
                  <a:schemeClr val="tx2"/>
                </a:solidFill>
              </a:rPr>
              <a:t>OS</a:t>
            </a:r>
            <a:r>
              <a:rPr lang="zh-CN" altLang="en-US" dirty="0" smtClean="0">
                <a:solidFill>
                  <a:schemeClr val="tx2"/>
                </a:solidFill>
              </a:rPr>
              <a:t>或挂起系统。</a:t>
            </a:r>
            <a:r>
              <a:rPr lang="zh-CN" altLang="en-US" dirty="0">
                <a:solidFill>
                  <a:schemeClr val="tx2"/>
                </a:solidFill>
              </a:rPr>
              <a:t>这类异常用于严重错误。</a:t>
            </a:r>
          </a:p>
        </p:txBody>
      </p:sp>
    </p:spTree>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539750" y="287338"/>
            <a:ext cx="7772400" cy="620712"/>
          </a:xfrm>
          <a:prstGeom prst="rect">
            <a:avLst/>
          </a:prstGeom>
          <a:noFill/>
          <a:ln w="9525">
            <a:noFill/>
            <a:miter lim="800000"/>
            <a:headEnd/>
            <a:tailEnd/>
          </a:ln>
          <a:effectLst/>
        </p:spPr>
        <p:txBody>
          <a:bodyPr lIns="92075" tIns="46038" rIns="92075" bIns="46038" anchor="ctr"/>
          <a:lstStyle/>
          <a:p>
            <a:pPr marL="571500" indent="-571500">
              <a:buFont typeface="Wingdings" panose="05000000000000000000" pitchFamily="2" charset="2"/>
              <a:buChar char="Ø"/>
              <a:defRPr/>
            </a:pPr>
            <a:r>
              <a:rPr lang="zh-CN" altLang="en-US" sz="3600" dirty="0" smtClean="0">
                <a:solidFill>
                  <a:schemeClr val="tx2"/>
                </a:solidFill>
                <a:effectLst>
                  <a:outerShdw blurRad="38100" dist="38100" dir="2700000" algn="tl">
                    <a:srgbClr val="C0C0C0"/>
                  </a:outerShdw>
                </a:effectLst>
              </a:rPr>
              <a:t>微机</a:t>
            </a:r>
            <a:r>
              <a:rPr lang="zh-CN" altLang="en-US" sz="3600" dirty="0">
                <a:solidFill>
                  <a:schemeClr val="tx2"/>
                </a:solidFill>
                <a:effectLst>
                  <a:outerShdw blurRad="38100" dist="38100" dir="2700000" algn="tl">
                    <a:srgbClr val="C0C0C0"/>
                  </a:outerShdw>
                </a:effectLst>
              </a:rPr>
              <a:t>的系统总线</a:t>
            </a:r>
            <a:endParaRPr lang="zh-CN" altLang="en-US" sz="3200" dirty="0">
              <a:solidFill>
                <a:schemeClr val="tx2"/>
              </a:solidFill>
              <a:effectLst>
                <a:outerShdw blurRad="38100" dist="38100" dir="2700000" algn="tl">
                  <a:srgbClr val="C0C0C0"/>
                </a:outerShdw>
              </a:effectLst>
            </a:endParaRPr>
          </a:p>
        </p:txBody>
      </p:sp>
      <p:sp>
        <p:nvSpPr>
          <p:cNvPr id="46083" name="Rectangle 3"/>
          <p:cNvSpPr>
            <a:spLocks noChangeArrowheads="1"/>
          </p:cNvSpPr>
          <p:nvPr/>
        </p:nvSpPr>
        <p:spPr bwMode="auto">
          <a:xfrm>
            <a:off x="539750" y="1052513"/>
            <a:ext cx="7920038" cy="4893647"/>
          </a:xfrm>
          <a:prstGeom prst="rect">
            <a:avLst/>
          </a:prstGeom>
          <a:noFill/>
          <a:ln w="9525">
            <a:noFill/>
            <a:miter lim="800000"/>
            <a:headEnd/>
            <a:tailEnd/>
          </a:ln>
        </p:spPr>
        <p:txBody>
          <a:bodyPr>
            <a:spAutoFit/>
          </a:bodyPr>
          <a:lstStyle/>
          <a:p>
            <a:r>
              <a:rPr lang="en-US" altLang="zh-CN" dirty="0"/>
              <a:t>    </a:t>
            </a:r>
            <a:r>
              <a:rPr lang="zh-CN" altLang="en-US" dirty="0"/>
              <a:t>所谓</a:t>
            </a:r>
            <a:r>
              <a:rPr lang="zh-CN" altLang="en-US" dirty="0">
                <a:solidFill>
                  <a:srgbClr val="0000FF"/>
                </a:solidFill>
              </a:rPr>
              <a:t>系统总线</a:t>
            </a:r>
            <a:r>
              <a:rPr lang="zh-CN" altLang="en-US" dirty="0"/>
              <a:t>，就是模块之间或系统之间实现互连的一簇公共信号线。它是模块与模块之间或系统与系统之间传送信息代码的公共通道。它们由若干信号线组成。</a:t>
            </a:r>
          </a:p>
          <a:p>
            <a:r>
              <a:rPr lang="zh-CN" altLang="en-US" dirty="0"/>
              <a:t>    </a:t>
            </a:r>
            <a:r>
              <a:rPr lang="en-US" altLang="zh-CN" dirty="0"/>
              <a:t>PC</a:t>
            </a:r>
            <a:r>
              <a:rPr lang="zh-CN" altLang="en-US" dirty="0"/>
              <a:t>机从其诞生以来就采用了总线结构方式。这是由于采用总线结构，在系统设计、生产、使用和维护上有很多优越性，如：</a:t>
            </a:r>
          </a:p>
          <a:p>
            <a:r>
              <a:rPr lang="zh-CN" altLang="en-US" dirty="0"/>
              <a:t>    </a:t>
            </a:r>
            <a:r>
              <a:rPr lang="en-US" altLang="zh-CN" dirty="0"/>
              <a:t>1</a:t>
            </a:r>
            <a:r>
              <a:rPr lang="zh-CN" altLang="en-US" dirty="0"/>
              <a:t>、简化了系统设计；</a:t>
            </a:r>
          </a:p>
          <a:p>
            <a:r>
              <a:rPr lang="zh-CN" altLang="en-US" dirty="0"/>
              <a:t>    </a:t>
            </a:r>
            <a:r>
              <a:rPr lang="en-US" altLang="zh-CN" dirty="0"/>
              <a:t>2</a:t>
            </a:r>
            <a:r>
              <a:rPr lang="zh-CN" altLang="en-US" dirty="0"/>
              <a:t>、便于生产与之兼容的硬件板卡和软件；</a:t>
            </a:r>
          </a:p>
          <a:p>
            <a:r>
              <a:rPr lang="zh-CN" altLang="en-US" dirty="0"/>
              <a:t>    </a:t>
            </a:r>
            <a:r>
              <a:rPr lang="en-US" altLang="zh-CN" dirty="0"/>
              <a:t>3</a:t>
            </a:r>
            <a:r>
              <a:rPr lang="zh-CN" altLang="en-US" dirty="0"/>
              <a:t>、便于系统的扩充和升级；</a:t>
            </a:r>
          </a:p>
          <a:p>
            <a:r>
              <a:rPr lang="zh-CN" altLang="en-US" dirty="0"/>
              <a:t>    </a:t>
            </a:r>
            <a:r>
              <a:rPr lang="en-US" altLang="zh-CN" dirty="0"/>
              <a:t>4</a:t>
            </a:r>
            <a:r>
              <a:rPr lang="zh-CN" altLang="en-US" dirty="0"/>
              <a:t>、便于故障诊断和维护，同时也降低了成本；</a:t>
            </a:r>
          </a:p>
          <a:p>
            <a:r>
              <a:rPr lang="zh-CN" altLang="en-US" dirty="0"/>
              <a:t>    先进的总线技术对解决系统瓶颈，提高整个微机系统的性能有着十分重要的影响，因此在</a:t>
            </a:r>
            <a:r>
              <a:rPr lang="en-US" altLang="zh-CN" dirty="0"/>
              <a:t>PC</a:t>
            </a:r>
            <a:r>
              <a:rPr lang="zh-CN" altLang="en-US" dirty="0"/>
              <a:t>机的发展过程中，总线结构也不断地发展变化。</a:t>
            </a:r>
          </a:p>
        </p:txBody>
      </p:sp>
    </p:spTree>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ChangeArrowheads="1"/>
          </p:cNvSpPr>
          <p:nvPr/>
        </p:nvSpPr>
        <p:spPr bwMode="auto">
          <a:xfrm>
            <a:off x="539750" y="115888"/>
            <a:ext cx="8208963" cy="6489700"/>
          </a:xfrm>
          <a:prstGeom prst="rect">
            <a:avLst/>
          </a:prstGeom>
          <a:noFill/>
          <a:ln w="9525" algn="ctr">
            <a:noFill/>
            <a:miter lim="800000"/>
            <a:headEnd/>
            <a:tailEnd/>
          </a:ln>
          <a:effectLst/>
        </p:spPr>
        <p:txBody>
          <a:bodyPr>
            <a:spAutoFit/>
          </a:bodyPr>
          <a:lstStyle/>
          <a:p>
            <a:pPr marL="457200" indent="-457200">
              <a:buFont typeface="Wingdings" panose="05000000000000000000" pitchFamily="2" charset="2"/>
              <a:buChar char="F"/>
              <a:defRPr/>
            </a:pPr>
            <a:r>
              <a:rPr lang="zh-CN" altLang="en-US" sz="3200" dirty="0" smtClean="0">
                <a:solidFill>
                  <a:schemeClr val="tx2"/>
                </a:solidFill>
                <a:effectLst>
                  <a:outerShdw blurRad="38100" dist="38100" dir="2700000" algn="tl">
                    <a:srgbClr val="C0C0C0"/>
                  </a:outerShdw>
                </a:effectLst>
              </a:rPr>
              <a:t>总线</a:t>
            </a:r>
            <a:r>
              <a:rPr lang="zh-CN" altLang="en-US" sz="3200" dirty="0">
                <a:solidFill>
                  <a:schemeClr val="tx2"/>
                </a:solidFill>
                <a:effectLst>
                  <a:outerShdw blurRad="38100" dist="38100" dir="2700000" algn="tl">
                    <a:srgbClr val="C0C0C0"/>
                  </a:outerShdw>
                </a:effectLst>
              </a:rPr>
              <a:t>的分类</a:t>
            </a:r>
          </a:p>
          <a:p>
            <a:pPr>
              <a:lnSpc>
                <a:spcPct val="95000"/>
              </a:lnSpc>
              <a:defRPr/>
            </a:pPr>
            <a:r>
              <a:rPr lang="zh-CN" altLang="en-US" dirty="0"/>
              <a:t>    微机系统中有各式各样的总线。这些总线可以从不同的层次和角度进行分类：</a:t>
            </a:r>
          </a:p>
          <a:p>
            <a:pPr>
              <a:lnSpc>
                <a:spcPct val="95000"/>
              </a:lnSpc>
              <a:defRPr/>
            </a:pPr>
            <a:r>
              <a:rPr lang="zh-CN" altLang="en-US" dirty="0"/>
              <a:t>  </a:t>
            </a:r>
            <a:r>
              <a:rPr lang="en-US" altLang="zh-CN" dirty="0"/>
              <a:t>1</a:t>
            </a:r>
            <a:r>
              <a:rPr lang="zh-CN" altLang="en-US" dirty="0"/>
              <a:t>、按相对于</a:t>
            </a:r>
            <a:r>
              <a:rPr lang="en-US" altLang="zh-CN" dirty="0"/>
              <a:t>CPU</a:t>
            </a:r>
            <a:r>
              <a:rPr lang="zh-CN" altLang="en-US" dirty="0"/>
              <a:t>或其它芯片的位置可分为：</a:t>
            </a:r>
          </a:p>
          <a:p>
            <a:pPr>
              <a:lnSpc>
                <a:spcPct val="95000"/>
              </a:lnSpc>
              <a:defRPr/>
            </a:pPr>
            <a:r>
              <a:rPr lang="zh-CN" altLang="en-US" dirty="0"/>
              <a:t>     </a:t>
            </a:r>
            <a:r>
              <a:rPr lang="zh-CN" altLang="en-US" dirty="0">
                <a:solidFill>
                  <a:srgbClr val="0000FF"/>
                </a:solidFill>
              </a:rPr>
              <a:t>片内总线</a:t>
            </a:r>
          </a:p>
          <a:p>
            <a:pPr>
              <a:lnSpc>
                <a:spcPct val="95000"/>
              </a:lnSpc>
              <a:defRPr/>
            </a:pPr>
            <a:r>
              <a:rPr lang="zh-CN" altLang="en-US" dirty="0">
                <a:solidFill>
                  <a:srgbClr val="0000FF"/>
                </a:solidFill>
              </a:rPr>
              <a:t>     片外总线</a:t>
            </a:r>
          </a:p>
          <a:p>
            <a:pPr>
              <a:lnSpc>
                <a:spcPct val="95000"/>
              </a:lnSpc>
              <a:defRPr/>
            </a:pPr>
            <a:r>
              <a:rPr lang="zh-CN" altLang="en-US" dirty="0"/>
              <a:t>  </a:t>
            </a:r>
            <a:r>
              <a:rPr lang="en-US" altLang="zh-CN" dirty="0"/>
              <a:t>2</a:t>
            </a:r>
            <a:r>
              <a:rPr lang="zh-CN" altLang="en-US" dirty="0"/>
              <a:t>、按总线功能可分为：</a:t>
            </a:r>
          </a:p>
          <a:p>
            <a:pPr>
              <a:lnSpc>
                <a:spcPct val="95000"/>
              </a:lnSpc>
              <a:defRPr/>
            </a:pPr>
            <a:r>
              <a:rPr lang="zh-CN" altLang="en-US" dirty="0"/>
              <a:t>     </a:t>
            </a:r>
            <a:r>
              <a:rPr lang="zh-CN" altLang="en-US" dirty="0">
                <a:solidFill>
                  <a:srgbClr val="0000FF"/>
                </a:solidFill>
              </a:rPr>
              <a:t>地址总线</a:t>
            </a:r>
            <a:r>
              <a:rPr lang="en-US" altLang="zh-CN" dirty="0">
                <a:solidFill>
                  <a:srgbClr val="0000FF"/>
                </a:solidFill>
              </a:rPr>
              <a:t>(AB)</a:t>
            </a:r>
          </a:p>
          <a:p>
            <a:pPr>
              <a:lnSpc>
                <a:spcPct val="95000"/>
              </a:lnSpc>
              <a:defRPr/>
            </a:pPr>
            <a:r>
              <a:rPr lang="en-US" altLang="zh-CN" dirty="0">
                <a:solidFill>
                  <a:srgbClr val="0000FF"/>
                </a:solidFill>
              </a:rPr>
              <a:t>     </a:t>
            </a:r>
            <a:r>
              <a:rPr lang="zh-CN" altLang="en-US" dirty="0">
                <a:solidFill>
                  <a:srgbClr val="0000FF"/>
                </a:solidFill>
              </a:rPr>
              <a:t>数据总线</a:t>
            </a:r>
            <a:r>
              <a:rPr lang="en-US" altLang="zh-CN" dirty="0">
                <a:solidFill>
                  <a:srgbClr val="0000FF"/>
                </a:solidFill>
              </a:rPr>
              <a:t>(DB)</a:t>
            </a:r>
          </a:p>
          <a:p>
            <a:pPr>
              <a:lnSpc>
                <a:spcPct val="95000"/>
              </a:lnSpc>
              <a:defRPr/>
            </a:pPr>
            <a:r>
              <a:rPr lang="en-US" altLang="zh-CN" dirty="0">
                <a:solidFill>
                  <a:srgbClr val="0000FF"/>
                </a:solidFill>
              </a:rPr>
              <a:t>     </a:t>
            </a:r>
            <a:r>
              <a:rPr lang="zh-CN" altLang="en-US" dirty="0">
                <a:solidFill>
                  <a:srgbClr val="0000FF"/>
                </a:solidFill>
              </a:rPr>
              <a:t>控制总线</a:t>
            </a:r>
            <a:r>
              <a:rPr lang="en-US" altLang="zh-CN" dirty="0">
                <a:solidFill>
                  <a:srgbClr val="0000FF"/>
                </a:solidFill>
              </a:rPr>
              <a:t>(CB)</a:t>
            </a:r>
          </a:p>
          <a:p>
            <a:pPr>
              <a:lnSpc>
                <a:spcPct val="95000"/>
              </a:lnSpc>
              <a:defRPr/>
            </a:pPr>
            <a:r>
              <a:rPr lang="en-US" altLang="zh-CN" dirty="0"/>
              <a:t>  3</a:t>
            </a:r>
            <a:r>
              <a:rPr lang="zh-CN" altLang="en-US" dirty="0"/>
              <a:t>、按总线的层次结构可分为：</a:t>
            </a:r>
          </a:p>
          <a:p>
            <a:pPr>
              <a:lnSpc>
                <a:spcPct val="95000"/>
              </a:lnSpc>
              <a:defRPr/>
            </a:pPr>
            <a:r>
              <a:rPr lang="zh-CN" altLang="en-US" dirty="0"/>
              <a:t>     </a:t>
            </a:r>
            <a:r>
              <a:rPr lang="en-US" altLang="zh-CN" dirty="0">
                <a:solidFill>
                  <a:srgbClr val="0000FF"/>
                </a:solidFill>
              </a:rPr>
              <a:t>CPU</a:t>
            </a:r>
            <a:r>
              <a:rPr lang="zh-CN" altLang="en-US" dirty="0">
                <a:solidFill>
                  <a:srgbClr val="0000FF"/>
                </a:solidFill>
              </a:rPr>
              <a:t>总线</a:t>
            </a:r>
            <a:r>
              <a:rPr lang="en-US" altLang="zh-CN" dirty="0">
                <a:solidFill>
                  <a:srgbClr val="0000FF"/>
                </a:solidFill>
              </a:rPr>
              <a:t>(</a:t>
            </a:r>
            <a:r>
              <a:rPr lang="zh-CN" altLang="en-US" dirty="0">
                <a:solidFill>
                  <a:srgbClr val="0000FF"/>
                </a:solidFill>
              </a:rPr>
              <a:t>包括</a:t>
            </a:r>
            <a:r>
              <a:rPr lang="en-US" altLang="zh-CN" dirty="0">
                <a:solidFill>
                  <a:srgbClr val="0000FF"/>
                </a:solidFill>
              </a:rPr>
              <a:t>CAB</a:t>
            </a:r>
            <a:r>
              <a:rPr lang="zh-CN" altLang="en-US" dirty="0">
                <a:solidFill>
                  <a:srgbClr val="0000FF"/>
                </a:solidFill>
              </a:rPr>
              <a:t>、</a:t>
            </a:r>
            <a:r>
              <a:rPr lang="en-US" altLang="zh-CN" dirty="0">
                <a:solidFill>
                  <a:srgbClr val="0000FF"/>
                </a:solidFill>
              </a:rPr>
              <a:t>CDB</a:t>
            </a:r>
            <a:r>
              <a:rPr lang="zh-CN" altLang="en-US" dirty="0">
                <a:solidFill>
                  <a:srgbClr val="0000FF"/>
                </a:solidFill>
              </a:rPr>
              <a:t>、</a:t>
            </a:r>
            <a:r>
              <a:rPr lang="en-US" altLang="zh-CN" dirty="0">
                <a:solidFill>
                  <a:srgbClr val="0000FF"/>
                </a:solidFill>
              </a:rPr>
              <a:t>CCB)</a:t>
            </a:r>
          </a:p>
          <a:p>
            <a:pPr>
              <a:lnSpc>
                <a:spcPct val="95000"/>
              </a:lnSpc>
              <a:defRPr/>
            </a:pPr>
            <a:r>
              <a:rPr lang="en-US" altLang="zh-CN" dirty="0">
                <a:solidFill>
                  <a:srgbClr val="0000FF"/>
                </a:solidFill>
              </a:rPr>
              <a:t>     </a:t>
            </a:r>
            <a:r>
              <a:rPr lang="zh-CN" altLang="en-US" dirty="0">
                <a:solidFill>
                  <a:srgbClr val="0000FF"/>
                </a:solidFill>
              </a:rPr>
              <a:t>存储总线</a:t>
            </a:r>
            <a:r>
              <a:rPr lang="en-US" altLang="zh-CN" dirty="0">
                <a:solidFill>
                  <a:srgbClr val="0000FF"/>
                </a:solidFill>
              </a:rPr>
              <a:t>(</a:t>
            </a:r>
            <a:r>
              <a:rPr lang="zh-CN" altLang="en-US" dirty="0">
                <a:solidFill>
                  <a:srgbClr val="0000FF"/>
                </a:solidFill>
              </a:rPr>
              <a:t>包括</a:t>
            </a:r>
            <a:r>
              <a:rPr lang="en-US" altLang="zh-CN" dirty="0">
                <a:solidFill>
                  <a:srgbClr val="0000FF"/>
                </a:solidFill>
              </a:rPr>
              <a:t>MAB</a:t>
            </a:r>
            <a:r>
              <a:rPr lang="zh-CN" altLang="en-US" dirty="0">
                <a:solidFill>
                  <a:srgbClr val="0000FF"/>
                </a:solidFill>
              </a:rPr>
              <a:t>、</a:t>
            </a:r>
            <a:r>
              <a:rPr lang="en-US" altLang="zh-CN" dirty="0">
                <a:solidFill>
                  <a:srgbClr val="0000FF"/>
                </a:solidFill>
              </a:rPr>
              <a:t>MDB</a:t>
            </a:r>
            <a:r>
              <a:rPr lang="zh-CN" altLang="en-US" dirty="0">
                <a:solidFill>
                  <a:srgbClr val="0000FF"/>
                </a:solidFill>
              </a:rPr>
              <a:t>、</a:t>
            </a:r>
            <a:r>
              <a:rPr lang="en-US" altLang="zh-CN" dirty="0">
                <a:solidFill>
                  <a:srgbClr val="0000FF"/>
                </a:solidFill>
              </a:rPr>
              <a:t>MCB)</a:t>
            </a:r>
          </a:p>
          <a:p>
            <a:pPr>
              <a:lnSpc>
                <a:spcPct val="95000"/>
              </a:lnSpc>
              <a:defRPr/>
            </a:pPr>
            <a:r>
              <a:rPr lang="en-US" altLang="zh-CN" dirty="0">
                <a:solidFill>
                  <a:srgbClr val="0000FF"/>
                </a:solidFill>
              </a:rPr>
              <a:t>     </a:t>
            </a:r>
            <a:r>
              <a:rPr lang="zh-CN" altLang="en-US" dirty="0">
                <a:solidFill>
                  <a:srgbClr val="0000FF"/>
                </a:solidFill>
              </a:rPr>
              <a:t>系统总线</a:t>
            </a:r>
            <a:r>
              <a:rPr lang="en-US" altLang="zh-CN" dirty="0">
                <a:solidFill>
                  <a:srgbClr val="0000FF"/>
                </a:solidFill>
              </a:rPr>
              <a:t>(</a:t>
            </a:r>
            <a:r>
              <a:rPr lang="zh-CN" altLang="en-US" dirty="0">
                <a:solidFill>
                  <a:srgbClr val="0000FF"/>
                </a:solidFill>
              </a:rPr>
              <a:t>如</a:t>
            </a:r>
            <a:r>
              <a:rPr lang="en-US" altLang="zh-CN" dirty="0">
                <a:solidFill>
                  <a:srgbClr val="0000FF"/>
                </a:solidFill>
              </a:rPr>
              <a:t>ISA</a:t>
            </a:r>
            <a:r>
              <a:rPr lang="zh-CN" altLang="en-US" dirty="0">
                <a:solidFill>
                  <a:srgbClr val="0000FF"/>
                </a:solidFill>
              </a:rPr>
              <a:t>、</a:t>
            </a:r>
            <a:r>
              <a:rPr lang="en-US" altLang="zh-CN" dirty="0">
                <a:solidFill>
                  <a:srgbClr val="0000FF"/>
                </a:solidFill>
              </a:rPr>
              <a:t>PCI</a:t>
            </a:r>
            <a:r>
              <a:rPr lang="zh-CN" altLang="en-US" dirty="0">
                <a:solidFill>
                  <a:srgbClr val="0000FF"/>
                </a:solidFill>
              </a:rPr>
              <a:t>、</a:t>
            </a:r>
            <a:r>
              <a:rPr lang="en-US" altLang="zh-CN" dirty="0">
                <a:solidFill>
                  <a:srgbClr val="0000FF"/>
                </a:solidFill>
              </a:rPr>
              <a:t>AGP)</a:t>
            </a:r>
          </a:p>
          <a:p>
            <a:pPr>
              <a:lnSpc>
                <a:spcPct val="95000"/>
              </a:lnSpc>
              <a:defRPr/>
            </a:pPr>
            <a:r>
              <a:rPr lang="en-US" altLang="zh-CN" dirty="0"/>
              <a:t>  4</a:t>
            </a:r>
            <a:r>
              <a:rPr lang="zh-CN" altLang="en-US" dirty="0"/>
              <a:t>、按总线在微机中的位置可分为</a:t>
            </a:r>
          </a:p>
          <a:p>
            <a:pPr>
              <a:lnSpc>
                <a:spcPct val="95000"/>
              </a:lnSpc>
              <a:defRPr/>
            </a:pPr>
            <a:r>
              <a:rPr lang="zh-CN" altLang="en-US" dirty="0"/>
              <a:t>     </a:t>
            </a:r>
            <a:r>
              <a:rPr lang="zh-CN" altLang="en-US" dirty="0">
                <a:solidFill>
                  <a:srgbClr val="0000FF"/>
                </a:solidFill>
              </a:rPr>
              <a:t>机内总线</a:t>
            </a:r>
          </a:p>
          <a:p>
            <a:pPr>
              <a:lnSpc>
                <a:spcPct val="95000"/>
              </a:lnSpc>
              <a:defRPr/>
            </a:pPr>
            <a:r>
              <a:rPr lang="zh-CN" altLang="en-US" dirty="0">
                <a:solidFill>
                  <a:srgbClr val="0000FF"/>
                </a:solidFill>
              </a:rPr>
              <a:t>     机外总线</a:t>
            </a:r>
            <a:r>
              <a:rPr lang="en-US" altLang="zh-CN" dirty="0">
                <a:solidFill>
                  <a:srgbClr val="0000FF"/>
                </a:solidFill>
              </a:rPr>
              <a:t>(</a:t>
            </a:r>
            <a:r>
              <a:rPr lang="zh-CN" altLang="en-US" dirty="0">
                <a:solidFill>
                  <a:srgbClr val="0000FF"/>
                </a:solidFill>
              </a:rPr>
              <a:t>实际上是各外设的接口标准如</a:t>
            </a:r>
            <a:r>
              <a:rPr lang="en-US" altLang="zh-CN" dirty="0">
                <a:solidFill>
                  <a:srgbClr val="0000FF"/>
                </a:solidFill>
              </a:rPr>
              <a:t>IDE</a:t>
            </a:r>
            <a:r>
              <a:rPr lang="zh-CN" altLang="en-US" dirty="0">
                <a:solidFill>
                  <a:srgbClr val="0000FF"/>
                </a:solidFill>
              </a:rPr>
              <a:t>、</a:t>
            </a:r>
            <a:r>
              <a:rPr lang="en-US" altLang="zh-CN" dirty="0">
                <a:solidFill>
                  <a:srgbClr val="0000FF"/>
                </a:solidFill>
              </a:rPr>
              <a:t>SCSI</a:t>
            </a:r>
            <a:r>
              <a:rPr lang="zh-CN" altLang="en-US" dirty="0">
                <a:solidFill>
                  <a:srgbClr val="0000FF"/>
                </a:solidFill>
              </a:rPr>
              <a:t>、</a:t>
            </a:r>
            <a:r>
              <a:rPr lang="en-US" altLang="zh-CN" dirty="0">
                <a:solidFill>
                  <a:srgbClr val="0000FF"/>
                </a:solidFill>
              </a:rPr>
              <a:t>RS232</a:t>
            </a:r>
            <a:r>
              <a:rPr lang="zh-CN" altLang="en-US" dirty="0">
                <a:solidFill>
                  <a:srgbClr val="0000FF"/>
                </a:solidFill>
              </a:rPr>
              <a:t>、</a:t>
            </a:r>
            <a:r>
              <a:rPr lang="en-US" altLang="zh-CN" dirty="0">
                <a:solidFill>
                  <a:srgbClr val="0000FF"/>
                </a:solidFill>
              </a:rPr>
              <a:t>USB</a:t>
            </a:r>
            <a:r>
              <a:rPr lang="zh-CN" altLang="en-US" dirty="0">
                <a:solidFill>
                  <a:srgbClr val="0000FF"/>
                </a:solidFill>
              </a:rPr>
              <a:t>、</a:t>
            </a:r>
            <a:r>
              <a:rPr lang="en-US" altLang="zh-CN" dirty="0">
                <a:solidFill>
                  <a:srgbClr val="0000FF"/>
                </a:solidFill>
              </a:rPr>
              <a:t>IEEE1394</a:t>
            </a:r>
            <a:r>
              <a:rPr lang="zh-CN" altLang="en-US" dirty="0">
                <a:solidFill>
                  <a:srgbClr val="0000FF"/>
                </a:solidFill>
              </a:rPr>
              <a:t>等</a:t>
            </a:r>
            <a:r>
              <a:rPr lang="en-US" altLang="zh-CN" dirty="0">
                <a:solidFill>
                  <a:srgbClr val="0000FF"/>
                </a:solidFill>
              </a:rPr>
              <a:t>)</a:t>
            </a:r>
          </a:p>
        </p:txBody>
      </p:sp>
    </p:spTree>
  </p:cSld>
  <p:clrMapOvr>
    <a:masterClrMapping/>
  </p:clrMapOvr>
  <p:transition spd="slow">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ChangeArrowheads="1"/>
          </p:cNvSpPr>
          <p:nvPr/>
        </p:nvSpPr>
        <p:spPr bwMode="auto">
          <a:xfrm>
            <a:off x="468313" y="406166"/>
            <a:ext cx="8135937" cy="5903154"/>
          </a:xfrm>
          <a:prstGeom prst="rect">
            <a:avLst/>
          </a:prstGeom>
          <a:noFill/>
          <a:ln w="9525" algn="ctr">
            <a:noFill/>
            <a:miter lim="800000"/>
            <a:headEnd/>
            <a:tailEnd/>
          </a:ln>
          <a:effectLst/>
        </p:spPr>
        <p:txBody>
          <a:bodyPr>
            <a:spAutoFit/>
          </a:bodyPr>
          <a:lstStyle/>
          <a:p>
            <a:pPr marL="457200" indent="-457200">
              <a:buFont typeface="Wingdings" panose="05000000000000000000" pitchFamily="2" charset="2"/>
              <a:buChar char="F"/>
              <a:defRPr/>
            </a:pPr>
            <a:r>
              <a:rPr lang="zh-CN" altLang="en-US" sz="3200" dirty="0" smtClean="0">
                <a:solidFill>
                  <a:schemeClr val="tx2"/>
                </a:solidFill>
                <a:effectLst>
                  <a:outerShdw blurRad="38100" dist="38100" dir="2700000" algn="tl">
                    <a:srgbClr val="C0C0C0"/>
                  </a:outerShdw>
                </a:effectLst>
              </a:rPr>
              <a:t>总线</a:t>
            </a:r>
            <a:r>
              <a:rPr lang="zh-CN" altLang="en-US" sz="3200" dirty="0">
                <a:solidFill>
                  <a:schemeClr val="tx2"/>
                </a:solidFill>
                <a:effectLst>
                  <a:outerShdw blurRad="38100" dist="38100" dir="2700000" algn="tl">
                    <a:srgbClr val="C0C0C0"/>
                  </a:outerShdw>
                </a:effectLst>
              </a:rPr>
              <a:t>的术语及主要参数</a:t>
            </a:r>
          </a:p>
          <a:p>
            <a:pPr>
              <a:lnSpc>
                <a:spcPct val="90000"/>
              </a:lnSpc>
              <a:defRPr/>
            </a:pPr>
            <a:endParaRPr lang="zh-CN" altLang="en-US" dirty="0">
              <a:solidFill>
                <a:srgbClr val="0000FF"/>
              </a:solidFill>
            </a:endParaRPr>
          </a:p>
          <a:p>
            <a:pPr>
              <a:lnSpc>
                <a:spcPct val="90000"/>
              </a:lnSpc>
              <a:defRPr/>
            </a:pPr>
            <a:r>
              <a:rPr lang="en-US" altLang="zh-CN" dirty="0">
                <a:solidFill>
                  <a:srgbClr val="0000FF"/>
                </a:solidFill>
              </a:rPr>
              <a:t>1</a:t>
            </a:r>
            <a:r>
              <a:rPr lang="zh-CN" altLang="en-US" dirty="0">
                <a:solidFill>
                  <a:srgbClr val="0000FF"/>
                </a:solidFill>
              </a:rPr>
              <a:t>、主设备与从设备</a:t>
            </a:r>
          </a:p>
          <a:p>
            <a:pPr>
              <a:lnSpc>
                <a:spcPct val="90000"/>
              </a:lnSpc>
              <a:defRPr/>
            </a:pPr>
            <a:r>
              <a:rPr lang="zh-CN" altLang="en-US" dirty="0"/>
              <a:t>    主设备就是在设备哦之间进行数据通信时，发起并控制通信过程的设备，而响应主设备的设备叫从设备。</a:t>
            </a:r>
          </a:p>
          <a:p>
            <a:pPr>
              <a:lnSpc>
                <a:spcPct val="90000"/>
              </a:lnSpc>
              <a:defRPr/>
            </a:pPr>
            <a:r>
              <a:rPr lang="en-US" altLang="zh-CN" dirty="0">
                <a:solidFill>
                  <a:srgbClr val="0000FF"/>
                </a:solidFill>
              </a:rPr>
              <a:t>2</a:t>
            </a:r>
            <a:r>
              <a:rPr lang="zh-CN" altLang="en-US" dirty="0">
                <a:solidFill>
                  <a:srgbClr val="0000FF"/>
                </a:solidFill>
              </a:rPr>
              <a:t>、总线仲裁</a:t>
            </a:r>
          </a:p>
          <a:p>
            <a:pPr>
              <a:lnSpc>
                <a:spcPct val="90000"/>
              </a:lnSpc>
              <a:defRPr/>
            </a:pPr>
            <a:r>
              <a:rPr lang="zh-CN" altLang="en-US" dirty="0"/>
              <a:t>    一个系统可以有多个主设备，但总线不能同时响应两个以上主设备的请求，因此主设备对总线的请求必须按序仲裁。中央仲裁器会根据优先机制或先到先得的原则安排主设备对总线的访问。</a:t>
            </a:r>
          </a:p>
          <a:p>
            <a:pPr>
              <a:lnSpc>
                <a:spcPct val="90000"/>
              </a:lnSpc>
              <a:defRPr/>
            </a:pPr>
            <a:r>
              <a:rPr lang="en-US" altLang="zh-CN" dirty="0">
                <a:solidFill>
                  <a:srgbClr val="0000FF"/>
                </a:solidFill>
              </a:rPr>
              <a:t>3</a:t>
            </a:r>
            <a:r>
              <a:rPr lang="zh-CN" altLang="en-US" dirty="0">
                <a:solidFill>
                  <a:srgbClr val="0000FF"/>
                </a:solidFill>
              </a:rPr>
              <a:t>、总线协议</a:t>
            </a:r>
          </a:p>
          <a:p>
            <a:pPr>
              <a:lnSpc>
                <a:spcPct val="90000"/>
              </a:lnSpc>
              <a:defRPr/>
            </a:pPr>
            <a:r>
              <a:rPr lang="zh-CN" altLang="en-US" dirty="0"/>
              <a:t>    总线必须按照严格的时序和信号规范协调系统各部分的工作。这些规范就是总线协议。总线协议分为：同步协议和异步协议。同步协议中，总线活动与系统频率同步，无需联络就可直接传输数据，如：</a:t>
            </a:r>
            <a:r>
              <a:rPr lang="en-US" altLang="zh-CN" dirty="0"/>
              <a:t>CPU</a:t>
            </a:r>
            <a:r>
              <a:rPr lang="zh-CN" altLang="en-US" dirty="0"/>
              <a:t>与存储器之间。异步协议中，设备间按照各自的时序操作，数据在传输前需要联络，如</a:t>
            </a:r>
            <a:r>
              <a:rPr lang="en-US" altLang="zh-CN" dirty="0"/>
              <a:t>CPU</a:t>
            </a:r>
            <a:r>
              <a:rPr lang="zh-CN" altLang="en-US" dirty="0"/>
              <a:t>与打印机之间。</a:t>
            </a:r>
          </a:p>
        </p:txBody>
      </p:sp>
    </p:spTree>
  </p:cSld>
  <p:clrMapOvr>
    <a:masterClrMapping/>
  </p:clrMapOvr>
  <p:transition spd="slow">
    <p:randomBar dir="ver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539750" y="404813"/>
            <a:ext cx="7920038" cy="5934075"/>
          </a:xfrm>
          <a:prstGeom prst="rect">
            <a:avLst/>
          </a:prstGeom>
          <a:noFill/>
          <a:ln w="9525" algn="ctr">
            <a:noFill/>
            <a:miter lim="800000"/>
            <a:headEnd/>
            <a:tailEnd/>
          </a:ln>
        </p:spPr>
        <p:txBody>
          <a:bodyPr>
            <a:spAutoFit/>
          </a:bodyPr>
          <a:lstStyle/>
          <a:p>
            <a:r>
              <a:rPr lang="en-US" altLang="zh-CN">
                <a:solidFill>
                  <a:srgbClr val="0000FF"/>
                </a:solidFill>
              </a:rPr>
              <a:t>4</a:t>
            </a:r>
            <a:r>
              <a:rPr lang="zh-CN" altLang="en-US">
                <a:solidFill>
                  <a:srgbClr val="0000FF"/>
                </a:solidFill>
              </a:rPr>
              <a:t>、总线的带宽</a:t>
            </a:r>
          </a:p>
          <a:p>
            <a:r>
              <a:rPr lang="zh-CN" altLang="en-US"/>
              <a:t>    总线的带宽指的是一定时间内总线上可送的数据量。我们常说的每秒传送多少字节的最大稳态数据传输率。总线的带宽与总线的位宽和工作频率密切相关：</a:t>
            </a:r>
          </a:p>
          <a:p>
            <a:r>
              <a:rPr lang="zh-CN" altLang="en-US"/>
              <a:t>    总线带宽＝总线位宽*总线工作频率</a:t>
            </a:r>
          </a:p>
          <a:p>
            <a:r>
              <a:rPr lang="zh-CN" altLang="en-US">
                <a:solidFill>
                  <a:srgbClr val="0000FF"/>
                </a:solidFill>
              </a:rPr>
              <a:t>    总线的位宽</a:t>
            </a:r>
          </a:p>
          <a:p>
            <a:r>
              <a:rPr lang="zh-CN" altLang="en-US"/>
              <a:t>    总线的位宽指的是总线能同时传送的数据位数，即我们常说的</a:t>
            </a:r>
            <a:r>
              <a:rPr lang="en-US" altLang="zh-CN"/>
              <a:t>32</a:t>
            </a:r>
            <a:r>
              <a:rPr lang="zh-CN" altLang="en-US"/>
              <a:t>位、</a:t>
            </a:r>
            <a:r>
              <a:rPr lang="en-US" altLang="zh-CN"/>
              <a:t>64</a:t>
            </a:r>
            <a:r>
              <a:rPr lang="zh-CN" altLang="en-US"/>
              <a:t>位等。总线的位宽越宽则总线每秒数据传输率越大，也即总线带宽越宽。</a:t>
            </a:r>
          </a:p>
          <a:p>
            <a:r>
              <a:rPr lang="zh-CN" altLang="en-US">
                <a:solidFill>
                  <a:srgbClr val="0000FF"/>
                </a:solidFill>
              </a:rPr>
              <a:t>    总线的工作频率</a:t>
            </a:r>
          </a:p>
          <a:p>
            <a:r>
              <a:rPr lang="zh-CN" altLang="en-US"/>
              <a:t>    总线的工作时钟频率以制</a:t>
            </a:r>
            <a:r>
              <a:rPr lang="en-US" altLang="zh-CN"/>
              <a:t>MHZ</a:t>
            </a:r>
            <a:r>
              <a:rPr lang="zh-CN" altLang="en-US"/>
              <a:t>为单位，总线的工作时钟频率越高则总线的工作速度越快，也即且线带宽越宽。</a:t>
            </a:r>
          </a:p>
          <a:p>
            <a:r>
              <a:rPr lang="zh-CN" altLang="en-US"/>
              <a:t>    </a:t>
            </a:r>
          </a:p>
          <a:p>
            <a:r>
              <a:rPr lang="zh-CN" altLang="en-US"/>
              <a:t>    </a:t>
            </a:r>
            <a:r>
              <a:rPr lang="zh-CN" altLang="en-US">
                <a:solidFill>
                  <a:srgbClr val="CC6600"/>
                </a:solidFill>
              </a:rPr>
              <a:t>单方面提高总线的位宽或工作时钟频率都只能部分提高总线的带宽，并容易达到各自的极限，只有两者配合才能使总线的带宽得到更大的提升。</a:t>
            </a:r>
          </a:p>
        </p:txBody>
      </p:sp>
    </p:spTree>
  </p:cSld>
  <p:clrMapOvr>
    <a:masterClrMapping/>
  </p:clrMapOvr>
  <p:transition spd="slow">
    <p:randomBa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ChangeArrowheads="1"/>
          </p:cNvSpPr>
          <p:nvPr/>
        </p:nvSpPr>
        <p:spPr bwMode="auto">
          <a:xfrm>
            <a:off x="468313" y="361799"/>
            <a:ext cx="8135937" cy="6235553"/>
          </a:xfrm>
          <a:prstGeom prst="rect">
            <a:avLst/>
          </a:prstGeom>
          <a:noFill/>
          <a:ln w="9525" algn="ctr">
            <a:noFill/>
            <a:miter lim="800000"/>
            <a:headEnd/>
            <a:tailEnd/>
          </a:ln>
          <a:effectLst/>
        </p:spPr>
        <p:txBody>
          <a:bodyPr>
            <a:spAutoFit/>
          </a:bodyPr>
          <a:lstStyle/>
          <a:p>
            <a:pPr marL="457200" indent="-457200">
              <a:buFont typeface="Wingdings" panose="05000000000000000000" pitchFamily="2" charset="2"/>
              <a:buChar char="F"/>
              <a:defRPr/>
            </a:pPr>
            <a:r>
              <a:rPr lang="en-US" altLang="zh-CN" sz="3200" dirty="0" smtClean="0">
                <a:solidFill>
                  <a:schemeClr val="tx2"/>
                </a:solidFill>
                <a:effectLst>
                  <a:outerShdw blurRad="38100" dist="38100" dir="2700000" algn="tl">
                    <a:srgbClr val="C0C0C0"/>
                  </a:outerShdw>
                </a:effectLst>
              </a:rPr>
              <a:t>80x86</a:t>
            </a:r>
            <a:r>
              <a:rPr lang="zh-CN" altLang="en-US" sz="3200" dirty="0">
                <a:solidFill>
                  <a:schemeClr val="tx2"/>
                </a:solidFill>
                <a:effectLst>
                  <a:outerShdw blurRad="38100" dist="38100" dir="2700000" algn="tl">
                    <a:srgbClr val="C0C0C0"/>
                  </a:outerShdw>
                </a:effectLst>
              </a:rPr>
              <a:t>常用总线及接口</a:t>
            </a:r>
          </a:p>
          <a:p>
            <a:pPr>
              <a:lnSpc>
                <a:spcPct val="90000"/>
              </a:lnSpc>
              <a:defRPr/>
            </a:pPr>
            <a:endParaRPr lang="zh-CN" altLang="en-US" dirty="0">
              <a:solidFill>
                <a:srgbClr val="0000FF"/>
              </a:solidFill>
            </a:endParaRPr>
          </a:p>
          <a:p>
            <a:pPr>
              <a:lnSpc>
                <a:spcPct val="90000"/>
              </a:lnSpc>
              <a:defRPr/>
            </a:pPr>
            <a:r>
              <a:rPr lang="zh-CN" altLang="en-US" dirty="0"/>
              <a:t>    系统总线：</a:t>
            </a:r>
          </a:p>
          <a:p>
            <a:pPr>
              <a:lnSpc>
                <a:spcPct val="90000"/>
              </a:lnSpc>
              <a:defRPr/>
            </a:pPr>
            <a:r>
              <a:rPr lang="zh-CN" altLang="en-US" dirty="0"/>
              <a:t>    </a:t>
            </a:r>
            <a:r>
              <a:rPr lang="en-US" altLang="en-US" b="1" dirty="0">
                <a:solidFill>
                  <a:srgbClr val="0000FF"/>
                </a:solidFill>
                <a:effectLst>
                  <a:outerShdw blurRad="38100" dist="38100" dir="2700000" algn="tl">
                    <a:srgbClr val="C0C0C0"/>
                  </a:outerShdw>
                </a:effectLst>
              </a:rPr>
              <a:t>ISA</a:t>
            </a:r>
            <a:r>
              <a:rPr lang="en-US" altLang="en-US" dirty="0"/>
              <a:t> - Industry Standard Architecture</a:t>
            </a:r>
            <a:r>
              <a:rPr lang="en-US" altLang="zh-CN" dirty="0"/>
              <a:t>(AT</a:t>
            </a:r>
            <a:r>
              <a:rPr lang="zh-CN" altLang="en-US" dirty="0"/>
              <a:t>总线</a:t>
            </a:r>
            <a:r>
              <a:rPr lang="en-US" altLang="zh-CN" dirty="0"/>
              <a:t>)</a:t>
            </a:r>
          </a:p>
          <a:p>
            <a:pPr>
              <a:lnSpc>
                <a:spcPct val="90000"/>
              </a:lnSpc>
              <a:defRPr/>
            </a:pPr>
            <a:r>
              <a:rPr lang="en-US" altLang="zh-CN" dirty="0"/>
              <a:t>    </a:t>
            </a:r>
            <a:r>
              <a:rPr lang="en-US" altLang="zh-CN" b="1" dirty="0">
                <a:solidFill>
                  <a:srgbClr val="0000FF"/>
                </a:solidFill>
                <a:effectLst>
                  <a:outerShdw blurRad="38100" dist="38100" dir="2700000" algn="tl">
                    <a:srgbClr val="C0C0C0"/>
                  </a:outerShdw>
                </a:effectLst>
              </a:rPr>
              <a:t>EISA</a:t>
            </a:r>
            <a:r>
              <a:rPr lang="en-US" altLang="en-US" dirty="0"/>
              <a:t> - </a:t>
            </a:r>
            <a:r>
              <a:rPr lang="en-US" altLang="zh-CN" dirty="0"/>
              <a:t>Extended</a:t>
            </a:r>
            <a:r>
              <a:rPr lang="en-US" altLang="en-US" dirty="0"/>
              <a:t> Industry Standard Architecture</a:t>
            </a:r>
            <a:endParaRPr lang="en-US" altLang="zh-CN" dirty="0"/>
          </a:p>
          <a:p>
            <a:pPr>
              <a:lnSpc>
                <a:spcPct val="90000"/>
              </a:lnSpc>
              <a:defRPr/>
            </a:pPr>
            <a:r>
              <a:rPr lang="en-US" altLang="zh-CN" dirty="0"/>
              <a:t>    </a:t>
            </a:r>
            <a:r>
              <a:rPr lang="zh-CN" altLang="en-US" dirty="0"/>
              <a:t>局部总线：</a:t>
            </a:r>
          </a:p>
          <a:p>
            <a:pPr>
              <a:lnSpc>
                <a:spcPct val="90000"/>
              </a:lnSpc>
              <a:defRPr/>
            </a:pPr>
            <a:r>
              <a:rPr lang="zh-CN" altLang="en-US" dirty="0"/>
              <a:t>    </a:t>
            </a:r>
            <a:r>
              <a:rPr lang="en-US" altLang="en-US" b="1" dirty="0">
                <a:solidFill>
                  <a:srgbClr val="0000FF"/>
                </a:solidFill>
                <a:effectLst>
                  <a:outerShdw blurRad="38100" dist="38100" dir="2700000" algn="tl">
                    <a:srgbClr val="C0C0C0"/>
                  </a:outerShdw>
                </a:effectLst>
              </a:rPr>
              <a:t>PCI</a:t>
            </a:r>
            <a:r>
              <a:rPr lang="en-US" altLang="en-US" dirty="0"/>
              <a:t> - Peripheral Component Interconnect</a:t>
            </a:r>
            <a:r>
              <a:rPr lang="en-US" altLang="zh-CN" dirty="0"/>
              <a:t>(</a:t>
            </a:r>
            <a:r>
              <a:rPr lang="zh-CN" altLang="en-US" dirty="0"/>
              <a:t>外设部件互联</a:t>
            </a:r>
            <a:r>
              <a:rPr lang="en-US" altLang="zh-CN" dirty="0"/>
              <a:t>)</a:t>
            </a:r>
            <a:endParaRPr lang="en-US" altLang="en-US" dirty="0"/>
          </a:p>
          <a:p>
            <a:pPr>
              <a:lnSpc>
                <a:spcPct val="90000"/>
              </a:lnSpc>
              <a:defRPr/>
            </a:pPr>
            <a:r>
              <a:rPr lang="en-US" altLang="zh-CN" dirty="0"/>
              <a:t>    </a:t>
            </a:r>
            <a:r>
              <a:rPr lang="en-US" altLang="zh-CN" b="1" dirty="0">
                <a:solidFill>
                  <a:srgbClr val="0000FF"/>
                </a:solidFill>
                <a:effectLst>
                  <a:outerShdw blurRad="38100" dist="38100" dir="2700000" algn="tl">
                    <a:srgbClr val="C0C0C0"/>
                  </a:outerShdw>
                </a:effectLst>
              </a:rPr>
              <a:t>VESA</a:t>
            </a:r>
            <a:r>
              <a:rPr lang="en-US" altLang="en-US" dirty="0"/>
              <a:t> - </a:t>
            </a:r>
            <a:r>
              <a:rPr lang="en-US" altLang="zh-CN" dirty="0"/>
              <a:t>Video electronic standards association</a:t>
            </a:r>
          </a:p>
          <a:p>
            <a:pPr>
              <a:lnSpc>
                <a:spcPct val="90000"/>
              </a:lnSpc>
              <a:defRPr/>
            </a:pPr>
            <a:r>
              <a:rPr lang="en-US" altLang="zh-CN" dirty="0"/>
              <a:t>    </a:t>
            </a:r>
            <a:r>
              <a:rPr lang="en-US" altLang="zh-CN" b="1" dirty="0">
                <a:solidFill>
                  <a:srgbClr val="0000FF"/>
                </a:solidFill>
                <a:effectLst>
                  <a:outerShdw blurRad="38100" dist="38100" dir="2700000" algn="tl">
                    <a:srgbClr val="C0C0C0"/>
                  </a:outerShdw>
                </a:effectLst>
              </a:rPr>
              <a:t>AGP</a:t>
            </a:r>
            <a:r>
              <a:rPr lang="en-US" altLang="en-US" dirty="0"/>
              <a:t> - </a:t>
            </a:r>
            <a:r>
              <a:rPr lang="en-US" altLang="zh-CN" dirty="0"/>
              <a:t>Accelerated Graphics Port</a:t>
            </a:r>
          </a:p>
          <a:p>
            <a:pPr>
              <a:lnSpc>
                <a:spcPct val="90000"/>
              </a:lnSpc>
              <a:defRPr/>
            </a:pPr>
            <a:r>
              <a:rPr lang="en-US" altLang="zh-CN" b="1" dirty="0">
                <a:solidFill>
                  <a:srgbClr val="0000FF"/>
                </a:solidFill>
                <a:effectLst>
                  <a:outerShdw blurRad="38100" dist="38100" dir="2700000" algn="tl">
                    <a:srgbClr val="C0C0C0"/>
                  </a:outerShdw>
                </a:effectLst>
              </a:rPr>
              <a:t>    </a:t>
            </a:r>
            <a:endParaRPr lang="en-US" altLang="en-US" dirty="0"/>
          </a:p>
          <a:p>
            <a:pPr>
              <a:lnSpc>
                <a:spcPct val="90000"/>
              </a:lnSpc>
              <a:defRPr/>
            </a:pPr>
            <a:r>
              <a:rPr lang="en-US" altLang="zh-CN" dirty="0"/>
              <a:t>    </a:t>
            </a:r>
            <a:r>
              <a:rPr lang="en-US" altLang="en-US" dirty="0" err="1"/>
              <a:t>接口标准</a:t>
            </a:r>
            <a:r>
              <a:rPr lang="zh-CN" altLang="en-US" dirty="0"/>
              <a:t>：</a:t>
            </a:r>
          </a:p>
          <a:p>
            <a:pPr>
              <a:lnSpc>
                <a:spcPct val="90000"/>
              </a:lnSpc>
              <a:defRPr/>
            </a:pPr>
            <a:r>
              <a:rPr lang="zh-CN" altLang="en-US" dirty="0"/>
              <a:t>    串</a:t>
            </a:r>
            <a:r>
              <a:rPr lang="en-US" altLang="en-US" dirty="0" err="1"/>
              <a:t>行接口</a:t>
            </a:r>
            <a:r>
              <a:rPr lang="zh-CN" altLang="en-US" dirty="0"/>
              <a:t>：</a:t>
            </a:r>
            <a:endParaRPr lang="en-US" altLang="en-US" dirty="0"/>
          </a:p>
          <a:p>
            <a:pPr>
              <a:lnSpc>
                <a:spcPct val="90000"/>
              </a:lnSpc>
              <a:defRPr/>
            </a:pPr>
            <a:r>
              <a:rPr lang="zh-CN" altLang="en-US" dirty="0"/>
              <a:t>    </a:t>
            </a:r>
            <a:r>
              <a:rPr lang="en-US" altLang="en-US" dirty="0"/>
              <a:t>a. </a:t>
            </a:r>
            <a:r>
              <a:rPr lang="en-US" altLang="en-US" b="1" dirty="0">
                <a:solidFill>
                  <a:srgbClr val="0000FF"/>
                </a:solidFill>
                <a:effectLst>
                  <a:outerShdw blurRad="38100" dist="38100" dir="2700000" algn="tl">
                    <a:srgbClr val="C0C0C0"/>
                  </a:outerShdw>
                </a:effectLst>
              </a:rPr>
              <a:t>EIA-RS-232C</a:t>
            </a:r>
            <a:r>
              <a:rPr lang="zh-CN" altLang="en-US" dirty="0"/>
              <a:t>：</a:t>
            </a:r>
            <a:r>
              <a:rPr lang="en-US" altLang="en-US" dirty="0"/>
              <a:t>9根线，用于异步通信</a:t>
            </a:r>
            <a:r>
              <a:rPr lang="zh-CN" altLang="en-US" dirty="0"/>
              <a:t>。</a:t>
            </a:r>
          </a:p>
          <a:p>
            <a:pPr>
              <a:lnSpc>
                <a:spcPct val="90000"/>
              </a:lnSpc>
              <a:defRPr/>
            </a:pPr>
            <a:r>
              <a:rPr lang="zh-CN" altLang="en-US" dirty="0"/>
              <a:t>    </a:t>
            </a:r>
            <a:r>
              <a:rPr lang="en-US" altLang="en-US" dirty="0"/>
              <a:t>b. </a:t>
            </a:r>
            <a:r>
              <a:rPr lang="en-US" altLang="en-US" b="1" dirty="0">
                <a:solidFill>
                  <a:srgbClr val="0000FF"/>
                </a:solidFill>
                <a:effectLst>
                  <a:outerShdw blurRad="38100" dist="38100" dir="2700000" algn="tl">
                    <a:srgbClr val="C0C0C0"/>
                  </a:outerShdw>
                </a:effectLst>
              </a:rPr>
              <a:t>EIA-RS-422A</a:t>
            </a:r>
            <a:r>
              <a:rPr lang="zh-CN" altLang="en-US" dirty="0"/>
              <a:t>：</a:t>
            </a:r>
            <a:r>
              <a:rPr lang="en-US" altLang="en-US" dirty="0"/>
              <a:t>4根线，双/</a:t>
            </a:r>
            <a:r>
              <a:rPr lang="en-US" altLang="en-US" dirty="0" err="1"/>
              <a:t>单线传送信号</a:t>
            </a:r>
            <a:r>
              <a:rPr lang="zh-CN" altLang="en-US" dirty="0"/>
              <a:t>。</a:t>
            </a:r>
          </a:p>
          <a:p>
            <a:pPr>
              <a:lnSpc>
                <a:spcPct val="90000"/>
              </a:lnSpc>
              <a:defRPr/>
            </a:pPr>
            <a:r>
              <a:rPr lang="zh-CN" altLang="en-US" dirty="0"/>
              <a:t>    </a:t>
            </a:r>
            <a:r>
              <a:rPr lang="en-US" altLang="en-US" dirty="0"/>
              <a:t>c. </a:t>
            </a:r>
            <a:r>
              <a:rPr lang="en-US" altLang="en-US" b="1" dirty="0">
                <a:solidFill>
                  <a:srgbClr val="0000FF"/>
                </a:solidFill>
                <a:effectLst>
                  <a:outerShdw blurRad="38100" dist="38100" dir="2700000" algn="tl">
                    <a:srgbClr val="C0C0C0"/>
                  </a:outerShdw>
                </a:effectLst>
              </a:rPr>
              <a:t>EIA-RS-</a:t>
            </a:r>
            <a:r>
              <a:rPr lang="en-US" altLang="zh-CN" b="1" dirty="0">
                <a:solidFill>
                  <a:srgbClr val="0000FF"/>
                </a:solidFill>
                <a:effectLst>
                  <a:outerShdw blurRad="38100" dist="38100" dir="2700000" algn="tl">
                    <a:srgbClr val="C0C0C0"/>
                  </a:outerShdw>
                </a:effectLst>
              </a:rPr>
              <a:t>4</a:t>
            </a:r>
            <a:r>
              <a:rPr lang="en-US" altLang="en-US" b="1" dirty="0">
                <a:solidFill>
                  <a:srgbClr val="0000FF"/>
                </a:solidFill>
                <a:effectLst>
                  <a:outerShdw blurRad="38100" dist="38100" dir="2700000" algn="tl">
                    <a:srgbClr val="C0C0C0"/>
                  </a:outerShdw>
                </a:effectLst>
              </a:rPr>
              <a:t>85</a:t>
            </a:r>
            <a:r>
              <a:rPr lang="zh-CN" altLang="en-US" dirty="0"/>
              <a:t>：</a:t>
            </a:r>
            <a:r>
              <a:rPr lang="en-US" altLang="en-US" dirty="0"/>
              <a:t>2根线，是</a:t>
            </a:r>
            <a:r>
              <a:rPr lang="zh-CN" altLang="en-US" dirty="0"/>
              <a:t>多</a:t>
            </a:r>
            <a:r>
              <a:rPr lang="en-US" altLang="en-US" dirty="0" err="1"/>
              <a:t>发送器的电路标准</a:t>
            </a:r>
            <a:r>
              <a:rPr lang="zh-CN" altLang="en-US" dirty="0"/>
              <a:t>。</a:t>
            </a:r>
          </a:p>
          <a:p>
            <a:pPr>
              <a:lnSpc>
                <a:spcPct val="90000"/>
              </a:lnSpc>
              <a:defRPr/>
            </a:pPr>
            <a:r>
              <a:rPr lang="zh-CN" altLang="en-US" dirty="0"/>
              <a:t>    </a:t>
            </a:r>
            <a:r>
              <a:rPr lang="en-US" altLang="zh-CN" dirty="0"/>
              <a:t>d. </a:t>
            </a:r>
            <a:r>
              <a:rPr lang="en-US" altLang="zh-CN" b="1" dirty="0">
                <a:solidFill>
                  <a:srgbClr val="0000FF"/>
                </a:solidFill>
                <a:effectLst>
                  <a:outerShdw blurRad="38100" dist="38100" dir="2700000" algn="tl">
                    <a:srgbClr val="C0C0C0"/>
                  </a:outerShdw>
                </a:effectLst>
              </a:rPr>
              <a:t>IEEE1394</a:t>
            </a:r>
            <a:r>
              <a:rPr lang="zh-CN" altLang="en-US" dirty="0"/>
              <a:t>：</a:t>
            </a:r>
            <a:r>
              <a:rPr lang="en-US" altLang="zh-CN" dirty="0"/>
              <a:t>6</a:t>
            </a:r>
            <a:r>
              <a:rPr lang="zh-CN" altLang="en-US" dirty="0"/>
              <a:t>根线，</a:t>
            </a:r>
            <a:r>
              <a:rPr lang="en-US" altLang="zh-CN" dirty="0" err="1"/>
              <a:t>firewire</a:t>
            </a:r>
            <a:endParaRPr lang="en-US" altLang="zh-CN" dirty="0"/>
          </a:p>
          <a:p>
            <a:pPr>
              <a:lnSpc>
                <a:spcPct val="90000"/>
              </a:lnSpc>
              <a:defRPr/>
            </a:pPr>
            <a:r>
              <a:rPr lang="en-US" altLang="zh-CN" dirty="0"/>
              <a:t>    e. </a:t>
            </a:r>
            <a:r>
              <a:rPr lang="en-US" altLang="en-US" b="1" dirty="0">
                <a:solidFill>
                  <a:srgbClr val="0000FF"/>
                </a:solidFill>
                <a:effectLst>
                  <a:outerShdw blurRad="38100" dist="38100" dir="2700000" algn="tl">
                    <a:srgbClr val="C0C0C0"/>
                  </a:outerShdw>
                </a:effectLst>
              </a:rPr>
              <a:t>USB</a:t>
            </a:r>
            <a:r>
              <a:rPr lang="zh-CN" altLang="en-US" dirty="0"/>
              <a:t>：</a:t>
            </a:r>
            <a:r>
              <a:rPr lang="en-US" altLang="en-US" dirty="0"/>
              <a:t>U</a:t>
            </a:r>
            <a:r>
              <a:rPr lang="en-US" altLang="zh-CN" dirty="0"/>
              <a:t>n</a:t>
            </a:r>
            <a:r>
              <a:rPr lang="en-US" altLang="en-US" dirty="0"/>
              <a:t>iversal serial bus</a:t>
            </a:r>
            <a:r>
              <a:rPr lang="en-US" altLang="zh-CN" dirty="0"/>
              <a:t>(</a:t>
            </a:r>
            <a:r>
              <a:rPr lang="en-US" altLang="en-US" dirty="0" err="1"/>
              <a:t>通用串行</a:t>
            </a:r>
            <a:r>
              <a:rPr lang="zh-CN" altLang="en-US" dirty="0"/>
              <a:t>总</a:t>
            </a:r>
            <a:r>
              <a:rPr lang="en-US" altLang="en-US" dirty="0"/>
              <a:t>线</a:t>
            </a:r>
            <a:r>
              <a:rPr lang="en-US" altLang="zh-CN" dirty="0"/>
              <a:t>)</a:t>
            </a:r>
          </a:p>
        </p:txBody>
      </p:sp>
    </p:spTree>
  </p:cSld>
  <p:clrMapOvr>
    <a:masterClrMapping/>
  </p:clrMapOvr>
  <p:transition spd="slow">
    <p:randomBar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94" name="Rectangle 50"/>
          <p:cNvSpPr>
            <a:spLocks noChangeArrowheads="1"/>
          </p:cNvSpPr>
          <p:nvPr/>
        </p:nvSpPr>
        <p:spPr bwMode="auto">
          <a:xfrm>
            <a:off x="611188" y="260350"/>
            <a:ext cx="7775575" cy="1917700"/>
          </a:xfrm>
          <a:prstGeom prst="rect">
            <a:avLst/>
          </a:prstGeom>
          <a:noFill/>
          <a:ln w="9525" algn="ctr">
            <a:noFill/>
            <a:miter lim="800000"/>
            <a:headEnd/>
            <a:tailEnd/>
          </a:ln>
          <a:effectLst/>
        </p:spPr>
        <p:txBody>
          <a:bodyPr>
            <a:spAutoFit/>
          </a:bodyPr>
          <a:lstStyle/>
          <a:p>
            <a:pPr marL="342900" indent="-342900">
              <a:defRPr/>
            </a:pPr>
            <a:r>
              <a:rPr lang="zh-CN" altLang="en-US"/>
              <a:t>并行接口：</a:t>
            </a:r>
          </a:p>
          <a:p>
            <a:pPr marL="342900" indent="-342900">
              <a:buFontTx/>
              <a:buAutoNum type="alphaLcPeriod"/>
              <a:defRPr/>
            </a:pPr>
            <a:r>
              <a:rPr lang="en-US" altLang="en-US" b="1">
                <a:solidFill>
                  <a:srgbClr val="0000FF"/>
                </a:solidFill>
                <a:effectLst>
                  <a:outerShdw blurRad="38100" dist="38100" dir="2700000" algn="tl">
                    <a:srgbClr val="C0C0C0"/>
                  </a:outerShdw>
                </a:effectLst>
              </a:rPr>
              <a:t>Centronics</a:t>
            </a:r>
            <a:r>
              <a:rPr lang="zh-CN" altLang="en-US"/>
              <a:t>：并</a:t>
            </a:r>
            <a:r>
              <a:rPr lang="en-US" altLang="en-US"/>
              <a:t>行打印机接口</a:t>
            </a:r>
            <a:r>
              <a:rPr lang="zh-CN" altLang="en-US"/>
              <a:t>，</a:t>
            </a:r>
            <a:r>
              <a:rPr lang="en-US" altLang="en-US"/>
              <a:t>通过专用的打印机电缆连接</a:t>
            </a:r>
            <a:r>
              <a:rPr lang="zh-CN" altLang="en-US"/>
              <a:t>。</a:t>
            </a:r>
          </a:p>
          <a:p>
            <a:pPr marL="342900" indent="-342900">
              <a:buFontTx/>
              <a:buAutoNum type="alphaLcPeriod"/>
              <a:defRPr/>
            </a:pPr>
            <a:r>
              <a:rPr lang="en-US" altLang="zh-CN" b="1">
                <a:solidFill>
                  <a:srgbClr val="0000FF"/>
                </a:solidFill>
                <a:effectLst>
                  <a:outerShdw blurRad="38100" dist="38100" dir="2700000" algn="tl">
                    <a:srgbClr val="C0C0C0"/>
                  </a:outerShdw>
                </a:effectLst>
              </a:rPr>
              <a:t>IEEE-488</a:t>
            </a:r>
            <a:r>
              <a:rPr lang="zh-CN" altLang="en-US"/>
              <a:t>：并行总线接口标准</a:t>
            </a:r>
          </a:p>
          <a:p>
            <a:pPr marL="342900" indent="-342900">
              <a:defRPr/>
            </a:pPr>
            <a:r>
              <a:rPr lang="zh-CN" altLang="en-US" b="1" u="sng">
                <a:solidFill>
                  <a:srgbClr val="0000FF"/>
                </a:solidFill>
                <a:effectLst>
                  <a:outerShdw blurRad="38100" dist="38100" dir="2700000" algn="tl">
                    <a:srgbClr val="C0C0C0"/>
                  </a:outerShdw>
                </a:effectLst>
              </a:rPr>
              <a:t>数据传输率</a:t>
            </a:r>
          </a:p>
        </p:txBody>
      </p:sp>
      <p:graphicFrame>
        <p:nvGraphicFramePr>
          <p:cNvPr id="287860" name="Group 116"/>
          <p:cNvGraphicFramePr>
            <a:graphicFrameLocks noGrp="1"/>
          </p:cNvGraphicFramePr>
          <p:nvPr>
            <p:extLst>
              <p:ext uri="{D42A27DB-BD31-4B8C-83A1-F6EECF244321}">
                <p14:modId xmlns:p14="http://schemas.microsoft.com/office/powerpoint/2010/main" val="2283441100"/>
              </p:ext>
            </p:extLst>
          </p:nvPr>
        </p:nvGraphicFramePr>
        <p:xfrm>
          <a:off x="684213" y="2276475"/>
          <a:ext cx="7991475" cy="4368800"/>
        </p:xfrm>
        <a:graphic>
          <a:graphicData uri="http://schemas.openxmlformats.org/drawingml/2006/table">
            <a:tbl>
              <a:tblPr/>
              <a:tblGrid>
                <a:gridCol w="2663825">
                  <a:extLst>
                    <a:ext uri="{9D8B030D-6E8A-4147-A177-3AD203B41FA5}">
                      <a16:colId xmlns:a16="http://schemas.microsoft.com/office/drawing/2014/main" val="20000"/>
                    </a:ext>
                  </a:extLst>
                </a:gridCol>
                <a:gridCol w="2663825">
                  <a:extLst>
                    <a:ext uri="{9D8B030D-6E8A-4147-A177-3AD203B41FA5}">
                      <a16:colId xmlns:a16="http://schemas.microsoft.com/office/drawing/2014/main" val="20001"/>
                    </a:ext>
                  </a:extLst>
                </a:gridCol>
                <a:gridCol w="2663825">
                  <a:extLst>
                    <a:ext uri="{9D8B030D-6E8A-4147-A177-3AD203B41FA5}">
                      <a16:colId xmlns:a16="http://schemas.microsoft.com/office/drawing/2014/main" val="20002"/>
                    </a:ext>
                  </a:extLst>
                </a:gridCol>
              </a:tblGrid>
              <a:tr h="3127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总线</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端口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位宽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带宽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8MB/s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57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EISA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33MB/s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PCI (66MHz)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508MB/s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VESA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132MB/s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AGP (66MHz*8X)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2034MB/s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USB 1.1/USB 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12Mb/s</a:t>
                      </a:r>
                      <a:r>
                        <a:rPr kumimoji="0" lang="zh-CN" altLang="en-US" sz="2000" b="0" i="0" u="none" strike="noStrike" cap="none" normalizeH="0" baseline="0" dirty="0" smtClean="0">
                          <a:ln>
                            <a:noFill/>
                          </a:ln>
                          <a:solidFill>
                            <a:schemeClr val="tx1"/>
                          </a:solidFill>
                          <a:effectLst/>
                          <a:latin typeface="隶书" pitchFamily="49" charset="-122"/>
                          <a:ea typeface="隶书" pitchFamily="49" charset="-122"/>
                        </a:rPr>
                        <a:t>、</a:t>
                      </a: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480Mb/s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IEEE1394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400Mb/s-3.2Gb/s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COM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116Kb/s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LPT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1.5MB/s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IEEE488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dirty="0" smtClean="0">
                          <a:ln>
                            <a:noFill/>
                          </a:ln>
                          <a:solidFill>
                            <a:schemeClr val="tx1"/>
                          </a:solidFill>
                          <a:effectLst/>
                          <a:latin typeface="隶书" pitchFamily="49" charset="-122"/>
                          <a:ea typeface="隶书" pitchFamily="49" charset="-122"/>
                        </a:rPr>
                        <a:t>1MB/s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11" name="Rectangle 11"/>
          <p:cNvSpPr>
            <a:spLocks noChangeArrowheads="1"/>
          </p:cNvSpPr>
          <p:nvPr/>
        </p:nvSpPr>
        <p:spPr bwMode="auto">
          <a:xfrm>
            <a:off x="539750" y="260350"/>
            <a:ext cx="7772400" cy="504825"/>
          </a:xfrm>
          <a:prstGeom prst="rect">
            <a:avLst/>
          </a:prstGeom>
          <a:noFill/>
          <a:ln w="9525">
            <a:noFill/>
            <a:miter lim="800000"/>
            <a:headEnd/>
            <a:tailEnd/>
          </a:ln>
          <a:effectLst/>
        </p:spPr>
        <p:txBody>
          <a:bodyPr lIns="92075" tIns="46038" rIns="92075" bIns="46038" anchor="ctr"/>
          <a:lstStyle/>
          <a:p>
            <a:pPr marL="457200" indent="-457200">
              <a:buFont typeface="Wingdings" panose="05000000000000000000" pitchFamily="2" charset="2"/>
              <a:buChar char="F"/>
              <a:defRPr/>
            </a:pPr>
            <a:r>
              <a:rPr lang="zh-CN" altLang="en-US" sz="3200" dirty="0" smtClean="0">
                <a:solidFill>
                  <a:schemeClr val="tx2"/>
                </a:solidFill>
                <a:effectLst>
                  <a:outerShdw blurRad="38100" dist="38100" dir="2700000" algn="tl">
                    <a:srgbClr val="C0C0C0"/>
                  </a:outerShdw>
                </a:effectLst>
              </a:rPr>
              <a:t>接口</a:t>
            </a:r>
            <a:r>
              <a:rPr lang="zh-CN" altLang="en-US" sz="3200" dirty="0">
                <a:solidFill>
                  <a:schemeClr val="tx2"/>
                </a:solidFill>
                <a:effectLst>
                  <a:outerShdw blurRad="38100" dist="38100" dir="2700000" algn="tl">
                    <a:srgbClr val="C0C0C0"/>
                  </a:outerShdw>
                </a:effectLst>
              </a:rPr>
              <a:t>的基本结构</a:t>
            </a:r>
            <a:endParaRPr lang="zh-CN" altLang="en-US" dirty="0">
              <a:solidFill>
                <a:schemeClr val="tx2"/>
              </a:solidFill>
              <a:sym typeface="Wingdings" pitchFamily="2" charset="2"/>
            </a:endParaRPr>
          </a:p>
        </p:txBody>
      </p:sp>
      <p:sp>
        <p:nvSpPr>
          <p:cNvPr id="7171" name="Rectangle 12"/>
          <p:cNvSpPr>
            <a:spLocks noChangeArrowheads="1"/>
          </p:cNvSpPr>
          <p:nvPr/>
        </p:nvSpPr>
        <p:spPr bwMode="auto">
          <a:xfrm>
            <a:off x="611188" y="4005263"/>
            <a:ext cx="7921625" cy="2392362"/>
          </a:xfrm>
          <a:prstGeom prst="rect">
            <a:avLst/>
          </a:prstGeom>
          <a:noFill/>
          <a:ln w="9525">
            <a:noFill/>
            <a:miter lim="800000"/>
            <a:headEnd/>
            <a:tailEnd/>
          </a:ln>
        </p:spPr>
        <p:txBody>
          <a:bodyPr>
            <a:spAutoFit/>
          </a:bodyPr>
          <a:lstStyle/>
          <a:p>
            <a:pPr>
              <a:lnSpc>
                <a:spcPct val="90000"/>
              </a:lnSpc>
            </a:pPr>
            <a:r>
              <a:rPr lang="en-US" altLang="zh-CN"/>
              <a:t>1</a:t>
            </a:r>
            <a:r>
              <a:rPr lang="zh-CN" altLang="en-US"/>
              <a:t>、总线驱动：匹配总线的数据传输速度和驱动能力。</a:t>
            </a:r>
          </a:p>
          <a:p>
            <a:pPr>
              <a:lnSpc>
                <a:spcPct val="90000"/>
              </a:lnSpc>
            </a:pPr>
            <a:r>
              <a:rPr lang="en-US" altLang="zh-CN"/>
              <a:t>2</a:t>
            </a:r>
            <a:r>
              <a:rPr lang="zh-CN" altLang="en-US"/>
              <a:t>、地址译码：实现对接口中各寄存器或端口的寻址。</a:t>
            </a:r>
          </a:p>
          <a:p>
            <a:pPr>
              <a:lnSpc>
                <a:spcPct val="90000"/>
              </a:lnSpc>
            </a:pPr>
            <a:r>
              <a:rPr lang="en-US" altLang="zh-CN"/>
              <a:t>3</a:t>
            </a:r>
            <a:r>
              <a:rPr lang="zh-CN" altLang="en-US"/>
              <a:t>、控制逻辑：控制各寄存器或端口的读</a:t>
            </a:r>
            <a:r>
              <a:rPr lang="en-US" altLang="zh-CN"/>
              <a:t>/</a:t>
            </a:r>
            <a:r>
              <a:rPr lang="zh-CN" altLang="en-US"/>
              <a:t>写操作。</a:t>
            </a:r>
          </a:p>
          <a:p>
            <a:pPr>
              <a:lnSpc>
                <a:spcPct val="90000"/>
              </a:lnSpc>
            </a:pPr>
            <a:r>
              <a:rPr lang="en-US" altLang="zh-CN"/>
              <a:t>4</a:t>
            </a:r>
            <a:r>
              <a:rPr lang="zh-CN" altLang="en-US"/>
              <a:t>、数据端口：双向，具有输入缓冲、输出锁存功能。</a:t>
            </a:r>
          </a:p>
          <a:p>
            <a:pPr>
              <a:lnSpc>
                <a:spcPct val="90000"/>
              </a:lnSpc>
            </a:pPr>
            <a:r>
              <a:rPr lang="en-US" altLang="zh-CN"/>
              <a:t>5</a:t>
            </a:r>
            <a:r>
              <a:rPr lang="zh-CN" altLang="en-US"/>
              <a:t>、状态端口：常为单向输入状态，反映外设某种状态。</a:t>
            </a:r>
          </a:p>
          <a:p>
            <a:pPr>
              <a:lnSpc>
                <a:spcPct val="90000"/>
              </a:lnSpc>
            </a:pPr>
            <a:r>
              <a:rPr lang="en-US" altLang="zh-CN"/>
              <a:t>6</a:t>
            </a:r>
            <a:r>
              <a:rPr lang="zh-CN" altLang="en-US"/>
              <a:t>、控制端口：接收</a:t>
            </a:r>
            <a:r>
              <a:rPr lang="en-US" altLang="zh-CN"/>
              <a:t>CPU</a:t>
            </a:r>
            <a:r>
              <a:rPr lang="zh-CN" altLang="en-US"/>
              <a:t>控制命令，确定接口的工作方式和状态。</a:t>
            </a:r>
          </a:p>
        </p:txBody>
      </p:sp>
      <p:pic>
        <p:nvPicPr>
          <p:cNvPr id="7172" name="Picture 1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76375" y="908050"/>
            <a:ext cx="6192838" cy="3014663"/>
          </a:xfrm>
          <a:prstGeom prst="rect">
            <a:avLst/>
          </a:prstGeom>
          <a:noFill/>
          <a:ln w="9525">
            <a:noFill/>
            <a:miter lim="800000"/>
            <a:headEnd/>
            <a:tailEnd/>
          </a:ln>
        </p:spPr>
      </p:pic>
    </p:spTree>
    <p:extLst>
      <p:ext uri="{BB962C8B-B14F-4D97-AF65-F5344CB8AC3E}">
        <p14:creationId xmlns:p14="http://schemas.microsoft.com/office/powerpoint/2010/main" val="495587976"/>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ChangeArrowheads="1"/>
          </p:cNvSpPr>
          <p:nvPr/>
        </p:nvSpPr>
        <p:spPr bwMode="auto">
          <a:xfrm>
            <a:off x="539750" y="260350"/>
            <a:ext cx="7772400" cy="504825"/>
          </a:xfrm>
          <a:prstGeom prst="rect">
            <a:avLst/>
          </a:prstGeom>
          <a:noFill/>
          <a:ln w="9525">
            <a:noFill/>
            <a:miter lim="800000"/>
            <a:headEnd/>
            <a:tailEnd/>
          </a:ln>
          <a:effectLst/>
        </p:spPr>
        <p:txBody>
          <a:bodyPr lIns="92075" tIns="46038" rIns="92075" bIns="46038" anchor="ctr"/>
          <a:lstStyle/>
          <a:p>
            <a:pPr marL="457200" indent="-457200">
              <a:buFont typeface="Wingdings" panose="05000000000000000000" pitchFamily="2" charset="2"/>
              <a:buChar char="F"/>
              <a:defRPr/>
            </a:pPr>
            <a:r>
              <a:rPr lang="zh-CN" altLang="en-US" sz="3200" dirty="0" smtClean="0">
                <a:solidFill>
                  <a:schemeClr val="tx2"/>
                </a:solidFill>
                <a:effectLst>
                  <a:outerShdw blurRad="38100" dist="38100" dir="2700000" algn="tl">
                    <a:srgbClr val="C0C0C0"/>
                  </a:outerShdw>
                </a:effectLst>
              </a:rPr>
              <a:t>接口</a:t>
            </a:r>
            <a:r>
              <a:rPr lang="zh-CN" altLang="en-US" sz="3200" dirty="0">
                <a:solidFill>
                  <a:schemeClr val="tx2"/>
                </a:solidFill>
                <a:effectLst>
                  <a:outerShdw blurRad="38100" dist="38100" dir="2700000" algn="tl">
                    <a:srgbClr val="C0C0C0"/>
                  </a:outerShdw>
                </a:effectLst>
              </a:rPr>
              <a:t>的功能</a:t>
            </a:r>
            <a:endParaRPr lang="zh-CN" altLang="en-US" dirty="0">
              <a:solidFill>
                <a:schemeClr val="tx2"/>
              </a:solidFill>
              <a:sym typeface="Wingdings" pitchFamily="2" charset="2"/>
            </a:endParaRPr>
          </a:p>
        </p:txBody>
      </p:sp>
      <p:sp>
        <p:nvSpPr>
          <p:cNvPr id="280579" name="Rectangle 3"/>
          <p:cNvSpPr>
            <a:spLocks noChangeArrowheads="1"/>
          </p:cNvSpPr>
          <p:nvPr/>
        </p:nvSpPr>
        <p:spPr bwMode="auto">
          <a:xfrm>
            <a:off x="611188" y="911225"/>
            <a:ext cx="8064500" cy="5410200"/>
          </a:xfrm>
          <a:prstGeom prst="rect">
            <a:avLst/>
          </a:prstGeom>
          <a:noFill/>
          <a:ln w="9525">
            <a:noFill/>
            <a:miter lim="800000"/>
            <a:headEnd/>
            <a:tailEnd/>
          </a:ln>
          <a:effectLst/>
        </p:spPr>
        <p:txBody>
          <a:bodyPr>
            <a:spAutoFit/>
          </a:bodyPr>
          <a:lstStyle/>
          <a:p>
            <a:pPr>
              <a:lnSpc>
                <a:spcPct val="90000"/>
              </a:lnSpc>
              <a:defRPr/>
            </a:pPr>
            <a:r>
              <a:rPr lang="zh-CN" altLang="en-US" dirty="0"/>
              <a:t>接口的功能大致分成</a:t>
            </a:r>
            <a:r>
              <a:rPr lang="en-US" altLang="zh-CN" dirty="0"/>
              <a:t>5</a:t>
            </a:r>
            <a:r>
              <a:rPr lang="zh-CN" altLang="en-US" dirty="0"/>
              <a:t>个方面：</a:t>
            </a:r>
          </a:p>
          <a:p>
            <a:pPr>
              <a:lnSpc>
                <a:spcPct val="90000"/>
              </a:lnSpc>
              <a:defRPr/>
            </a:pPr>
            <a:endParaRPr lang="en-US" altLang="zh-CN" dirty="0">
              <a:solidFill>
                <a:srgbClr val="0000FF"/>
              </a:solidFill>
            </a:endParaRPr>
          </a:p>
          <a:p>
            <a:pPr>
              <a:lnSpc>
                <a:spcPct val="90000"/>
              </a:lnSpc>
              <a:defRPr/>
            </a:pPr>
            <a:r>
              <a:rPr lang="en-US" altLang="zh-CN" b="1" dirty="0"/>
              <a:t>1</a:t>
            </a:r>
            <a:r>
              <a:rPr lang="zh-CN" altLang="en-US" b="1" dirty="0"/>
              <a:t>、完成速度匹配</a:t>
            </a:r>
            <a:r>
              <a:rPr lang="en-US" altLang="zh-CN" b="1" dirty="0"/>
              <a:t>: </a:t>
            </a:r>
          </a:p>
          <a:p>
            <a:pPr marL="442913" indent="-442913">
              <a:lnSpc>
                <a:spcPct val="90000"/>
              </a:lnSpc>
              <a:buFont typeface="Wingdings" pitchFamily="2" charset="2"/>
              <a:buChar char="Ø"/>
              <a:defRPr/>
            </a:pPr>
            <a:r>
              <a:rPr lang="zh-CN" altLang="en-US" dirty="0">
                <a:solidFill>
                  <a:srgbClr val="0000FF"/>
                </a:solidFill>
              </a:rPr>
              <a:t>数据寄存器或缓冲区</a:t>
            </a:r>
            <a:r>
              <a:rPr lang="en-US" altLang="zh-CN" dirty="0">
                <a:solidFill>
                  <a:srgbClr val="0000FF"/>
                </a:solidFill>
              </a:rPr>
              <a:t>(RAM)---</a:t>
            </a:r>
            <a:r>
              <a:rPr lang="zh-CN" altLang="en-US" dirty="0"/>
              <a:t>缓解了主机与外设间速度差异产生的冲突。</a:t>
            </a:r>
            <a:endParaRPr lang="en-US" altLang="zh-CN" dirty="0"/>
          </a:p>
          <a:p>
            <a:pPr marL="442913" indent="-442913">
              <a:lnSpc>
                <a:spcPct val="90000"/>
              </a:lnSpc>
              <a:buFont typeface="Wingdings" pitchFamily="2" charset="2"/>
              <a:buChar char="Ø"/>
              <a:defRPr/>
            </a:pPr>
            <a:r>
              <a:rPr lang="zh-CN" altLang="en-US" dirty="0">
                <a:solidFill>
                  <a:srgbClr val="0000FF"/>
                </a:solidFill>
              </a:rPr>
              <a:t>数据锁存</a:t>
            </a:r>
            <a:r>
              <a:rPr lang="en-US" altLang="zh-CN" dirty="0">
                <a:solidFill>
                  <a:srgbClr val="0000FF"/>
                </a:solidFill>
              </a:rPr>
              <a:t>---</a:t>
            </a:r>
            <a:r>
              <a:rPr lang="zh-CN" altLang="en-US" dirty="0"/>
              <a:t>使</a:t>
            </a:r>
            <a:r>
              <a:rPr lang="en-US" altLang="zh-CN" dirty="0"/>
              <a:t>CPU</a:t>
            </a:r>
            <a:r>
              <a:rPr lang="zh-CN" altLang="en-US" dirty="0"/>
              <a:t>输出信号</a:t>
            </a:r>
            <a:r>
              <a:rPr lang="en-US" altLang="zh-CN" dirty="0"/>
              <a:t>/</a:t>
            </a:r>
            <a:r>
              <a:rPr lang="zh-CN" altLang="en-US" dirty="0"/>
              <a:t>数据能稳定到下次输出时，以使外设能来得及动作。</a:t>
            </a:r>
            <a:endParaRPr lang="en-US" altLang="zh-CN" dirty="0"/>
          </a:p>
          <a:p>
            <a:pPr marL="442913" indent="-442913">
              <a:lnSpc>
                <a:spcPct val="90000"/>
              </a:lnSpc>
              <a:buFont typeface="Wingdings" pitchFamily="2" charset="2"/>
              <a:buChar char="Ø"/>
              <a:defRPr/>
            </a:pPr>
            <a:r>
              <a:rPr lang="zh-CN" altLang="en-US" dirty="0">
                <a:solidFill>
                  <a:srgbClr val="0000FF"/>
                </a:solidFill>
              </a:rPr>
              <a:t>数据缓冲</a:t>
            </a:r>
            <a:r>
              <a:rPr lang="en-US" altLang="zh-CN" dirty="0">
                <a:solidFill>
                  <a:srgbClr val="0000FF"/>
                </a:solidFill>
              </a:rPr>
              <a:t>---</a:t>
            </a:r>
            <a:r>
              <a:rPr lang="zh-CN" altLang="en-US" dirty="0"/>
              <a:t>当</a:t>
            </a:r>
            <a:r>
              <a:rPr lang="en-US" altLang="zh-CN" dirty="0"/>
              <a:t>CPU</a:t>
            </a:r>
            <a:r>
              <a:rPr lang="zh-CN" altLang="en-US" dirty="0"/>
              <a:t>允许某外设将数据送上总线时，外设才能通过接口将数据送上总线。</a:t>
            </a:r>
          </a:p>
          <a:p>
            <a:pPr>
              <a:lnSpc>
                <a:spcPct val="90000"/>
              </a:lnSpc>
              <a:defRPr/>
            </a:pPr>
            <a:endParaRPr lang="en-US" altLang="zh-CN" dirty="0">
              <a:solidFill>
                <a:srgbClr val="0000FF"/>
              </a:solidFill>
            </a:endParaRPr>
          </a:p>
          <a:p>
            <a:pPr>
              <a:lnSpc>
                <a:spcPct val="90000"/>
              </a:lnSpc>
              <a:defRPr/>
            </a:pPr>
            <a:r>
              <a:rPr lang="en-US" altLang="zh-CN" b="1" dirty="0"/>
              <a:t>2</a:t>
            </a:r>
            <a:r>
              <a:rPr lang="zh-CN" altLang="en-US" b="1" dirty="0"/>
              <a:t>、数据格式转换：</a:t>
            </a:r>
          </a:p>
          <a:p>
            <a:pPr marL="442913" indent="-442913">
              <a:lnSpc>
                <a:spcPct val="90000"/>
              </a:lnSpc>
              <a:buFont typeface="Wingdings" pitchFamily="2" charset="2"/>
              <a:buChar char="Ø"/>
              <a:defRPr/>
            </a:pPr>
            <a:r>
              <a:rPr lang="zh-CN" altLang="en-US" dirty="0">
                <a:solidFill>
                  <a:srgbClr val="0000FF"/>
                </a:solidFill>
              </a:rPr>
              <a:t>并</a:t>
            </a:r>
            <a:r>
              <a:rPr lang="en-US" altLang="zh-CN" dirty="0">
                <a:solidFill>
                  <a:srgbClr val="0000FF"/>
                </a:solidFill>
                <a:latin typeface="Arial"/>
              </a:rPr>
              <a:t>-</a:t>
            </a:r>
            <a:r>
              <a:rPr lang="zh-CN" altLang="en-US" dirty="0">
                <a:solidFill>
                  <a:srgbClr val="0000FF"/>
                </a:solidFill>
              </a:rPr>
              <a:t>串或串</a:t>
            </a:r>
            <a:r>
              <a:rPr lang="en-US" altLang="zh-CN" dirty="0">
                <a:solidFill>
                  <a:srgbClr val="0000FF"/>
                </a:solidFill>
                <a:latin typeface="Arial"/>
              </a:rPr>
              <a:t>-</a:t>
            </a:r>
            <a:r>
              <a:rPr lang="zh-CN" altLang="en-US" dirty="0">
                <a:solidFill>
                  <a:srgbClr val="0000FF"/>
                </a:solidFill>
              </a:rPr>
              <a:t>并转换</a:t>
            </a:r>
            <a:r>
              <a:rPr lang="en-US" altLang="zh-CN" dirty="0">
                <a:solidFill>
                  <a:srgbClr val="0000FF"/>
                </a:solidFill>
              </a:rPr>
              <a:t>---</a:t>
            </a:r>
            <a:r>
              <a:rPr lang="zh-CN" altLang="en-US" dirty="0"/>
              <a:t>计算机内部数据传输方式为并行，而有些外设需要串行传输。</a:t>
            </a:r>
            <a:endParaRPr lang="en-US" altLang="zh-CN" dirty="0"/>
          </a:p>
          <a:p>
            <a:pPr marL="442913" indent="-442913">
              <a:lnSpc>
                <a:spcPct val="90000"/>
              </a:lnSpc>
              <a:buFont typeface="Wingdings" pitchFamily="2" charset="2"/>
              <a:buChar char="Ø"/>
              <a:defRPr/>
            </a:pPr>
            <a:r>
              <a:rPr lang="zh-CN" altLang="en-US" dirty="0">
                <a:solidFill>
                  <a:srgbClr val="0000FF"/>
                </a:solidFill>
              </a:rPr>
              <a:t>模</a:t>
            </a:r>
            <a:r>
              <a:rPr lang="en-US" altLang="zh-CN" dirty="0">
                <a:solidFill>
                  <a:srgbClr val="0000FF"/>
                </a:solidFill>
              </a:rPr>
              <a:t>/</a:t>
            </a:r>
            <a:r>
              <a:rPr lang="zh-CN" altLang="en-US" dirty="0">
                <a:solidFill>
                  <a:srgbClr val="0000FF"/>
                </a:solidFill>
              </a:rPr>
              <a:t>数</a:t>
            </a:r>
            <a:r>
              <a:rPr lang="en-US" altLang="zh-CN" dirty="0">
                <a:solidFill>
                  <a:srgbClr val="0000FF"/>
                </a:solidFill>
              </a:rPr>
              <a:t>(A/D)</a:t>
            </a:r>
            <a:r>
              <a:rPr lang="zh-CN" altLang="en-US" dirty="0">
                <a:solidFill>
                  <a:srgbClr val="0000FF"/>
                </a:solidFill>
              </a:rPr>
              <a:t>或数</a:t>
            </a:r>
            <a:r>
              <a:rPr lang="en-US" altLang="zh-CN" dirty="0">
                <a:solidFill>
                  <a:srgbClr val="0000FF"/>
                </a:solidFill>
              </a:rPr>
              <a:t>/</a:t>
            </a:r>
            <a:r>
              <a:rPr lang="zh-CN" altLang="en-US" dirty="0">
                <a:solidFill>
                  <a:srgbClr val="0000FF"/>
                </a:solidFill>
              </a:rPr>
              <a:t>模</a:t>
            </a:r>
            <a:r>
              <a:rPr lang="en-US" altLang="zh-CN" dirty="0">
                <a:solidFill>
                  <a:srgbClr val="0000FF"/>
                </a:solidFill>
              </a:rPr>
              <a:t>(D/A)</a:t>
            </a:r>
            <a:r>
              <a:rPr lang="zh-CN" altLang="en-US" dirty="0">
                <a:solidFill>
                  <a:srgbClr val="0000FF"/>
                </a:solidFill>
              </a:rPr>
              <a:t>转换</a:t>
            </a:r>
            <a:r>
              <a:rPr lang="en-US" altLang="zh-CN" dirty="0">
                <a:solidFill>
                  <a:srgbClr val="0000FF"/>
                </a:solidFill>
              </a:rPr>
              <a:t>---</a:t>
            </a:r>
            <a:r>
              <a:rPr lang="zh-CN" altLang="en-US" dirty="0"/>
              <a:t>计算机需要处理一些模拟信号，甚至非电量信号，需要接口具有把非电量信号或模拟信号转换成计算机能识别的数字信号的功能。</a:t>
            </a:r>
          </a:p>
        </p:txBody>
      </p:sp>
    </p:spTree>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ChangeArrowheads="1"/>
          </p:cNvSpPr>
          <p:nvPr/>
        </p:nvSpPr>
        <p:spPr bwMode="auto">
          <a:xfrm>
            <a:off x="468313" y="333375"/>
            <a:ext cx="8064500" cy="5743575"/>
          </a:xfrm>
          <a:prstGeom prst="rect">
            <a:avLst/>
          </a:prstGeom>
          <a:noFill/>
          <a:ln w="9525">
            <a:noFill/>
            <a:miter lim="800000"/>
            <a:headEnd/>
            <a:tailEnd/>
          </a:ln>
          <a:effectLst/>
        </p:spPr>
        <p:txBody>
          <a:bodyPr>
            <a:spAutoFit/>
          </a:bodyPr>
          <a:lstStyle/>
          <a:p>
            <a:pPr>
              <a:lnSpc>
                <a:spcPct val="90000"/>
              </a:lnSpc>
              <a:defRPr/>
            </a:pPr>
            <a:r>
              <a:rPr lang="en-US" altLang="zh-CN" b="1" dirty="0"/>
              <a:t>3</a:t>
            </a:r>
            <a:r>
              <a:rPr lang="zh-CN" altLang="en-US" b="1" dirty="0"/>
              <a:t>、状态的传递：</a:t>
            </a:r>
          </a:p>
          <a:p>
            <a:pPr marL="442913" indent="-442913">
              <a:lnSpc>
                <a:spcPct val="90000"/>
              </a:lnSpc>
              <a:buFont typeface="Wingdings" pitchFamily="2" charset="2"/>
              <a:buChar char="Ø"/>
              <a:defRPr/>
            </a:pPr>
            <a:r>
              <a:rPr lang="zh-CN" altLang="en-US" dirty="0">
                <a:solidFill>
                  <a:srgbClr val="0000FF"/>
                </a:solidFill>
              </a:rPr>
              <a:t>控制与管理</a:t>
            </a:r>
            <a:r>
              <a:rPr lang="en-US" altLang="zh-CN" dirty="0">
                <a:solidFill>
                  <a:srgbClr val="0000FF"/>
                </a:solidFill>
              </a:rPr>
              <a:t>---</a:t>
            </a:r>
            <a:r>
              <a:rPr lang="zh-CN" altLang="en-US" dirty="0"/>
              <a:t>接收从处理器送来的命令字或控制信号</a:t>
            </a:r>
            <a:r>
              <a:rPr lang="en-US" altLang="zh-CN" dirty="0"/>
              <a:t>,</a:t>
            </a:r>
            <a:r>
              <a:rPr lang="zh-CN" altLang="en-US" dirty="0"/>
              <a:t>同步微处理器与外部设备的时序</a:t>
            </a:r>
            <a:endParaRPr lang="en-US" altLang="zh-CN" dirty="0"/>
          </a:p>
          <a:p>
            <a:pPr marL="442913" indent="-442913">
              <a:lnSpc>
                <a:spcPct val="90000"/>
              </a:lnSpc>
              <a:buFont typeface="Wingdings" pitchFamily="2" charset="2"/>
              <a:buChar char="Ø"/>
              <a:defRPr/>
            </a:pPr>
            <a:r>
              <a:rPr lang="zh-CN" altLang="en-US" dirty="0">
                <a:solidFill>
                  <a:srgbClr val="0000FF"/>
                </a:solidFill>
              </a:rPr>
              <a:t>返馈</a:t>
            </a:r>
            <a:r>
              <a:rPr lang="en-US" altLang="zh-CN" dirty="0">
                <a:solidFill>
                  <a:srgbClr val="0000FF"/>
                </a:solidFill>
              </a:rPr>
              <a:t>---</a:t>
            </a:r>
            <a:r>
              <a:rPr lang="zh-CN" altLang="en-US" dirty="0"/>
              <a:t>把外设的工作状态</a:t>
            </a:r>
            <a:r>
              <a:rPr lang="en-US" altLang="zh-CN" dirty="0"/>
              <a:t>(</a:t>
            </a:r>
            <a:r>
              <a:rPr lang="zh-CN" altLang="en-US" dirty="0"/>
              <a:t>状态字</a:t>
            </a:r>
            <a:r>
              <a:rPr lang="en-US" altLang="zh-CN" dirty="0"/>
              <a:t>/</a:t>
            </a:r>
            <a:r>
              <a:rPr lang="zh-CN" altLang="en-US" dirty="0"/>
              <a:t>应答信号</a:t>
            </a:r>
            <a:r>
              <a:rPr lang="en-US" altLang="zh-CN" dirty="0"/>
              <a:t>)</a:t>
            </a:r>
            <a:r>
              <a:rPr lang="zh-CN" altLang="en-US" dirty="0"/>
              <a:t>传递给处理器。</a:t>
            </a:r>
          </a:p>
          <a:p>
            <a:pPr>
              <a:lnSpc>
                <a:spcPct val="90000"/>
              </a:lnSpc>
              <a:defRPr/>
            </a:pPr>
            <a:endParaRPr lang="en-US" altLang="zh-CN" dirty="0">
              <a:solidFill>
                <a:srgbClr val="0000FF"/>
              </a:solidFill>
            </a:endParaRPr>
          </a:p>
          <a:p>
            <a:pPr>
              <a:lnSpc>
                <a:spcPct val="90000"/>
              </a:lnSpc>
              <a:defRPr/>
            </a:pPr>
            <a:r>
              <a:rPr lang="en-US" altLang="zh-CN" b="1" dirty="0"/>
              <a:t>4</a:t>
            </a:r>
            <a:r>
              <a:rPr lang="zh-CN" altLang="en-US" b="1" dirty="0"/>
              <a:t>、</a:t>
            </a:r>
            <a:r>
              <a:rPr lang="en-US" altLang="zh-CN" b="1" dirty="0"/>
              <a:t>I/O</a:t>
            </a:r>
            <a:r>
              <a:rPr lang="zh-CN" altLang="en-US" b="1" dirty="0"/>
              <a:t>接口选择：</a:t>
            </a:r>
          </a:p>
          <a:p>
            <a:pPr marL="442913" indent="-442913">
              <a:lnSpc>
                <a:spcPct val="90000"/>
              </a:lnSpc>
              <a:buFont typeface="Wingdings" pitchFamily="2" charset="2"/>
              <a:buChar char="Ø"/>
              <a:defRPr/>
            </a:pPr>
            <a:r>
              <a:rPr lang="zh-CN" altLang="en-US" dirty="0">
                <a:solidFill>
                  <a:srgbClr val="0000FF"/>
                </a:solidFill>
              </a:rPr>
              <a:t>地址译码</a:t>
            </a:r>
            <a:r>
              <a:rPr lang="en-US" altLang="zh-CN" dirty="0">
                <a:solidFill>
                  <a:srgbClr val="0000FF"/>
                </a:solidFill>
              </a:rPr>
              <a:t>---</a:t>
            </a:r>
            <a:r>
              <a:rPr lang="zh-CN" altLang="en-US" dirty="0"/>
              <a:t>为接口或接口中的各个端口提供相应的地址译码。处理器根据不同的编码确定对哪个接口，或端口进行操作。</a:t>
            </a:r>
            <a:endParaRPr lang="en-US" altLang="zh-CN" dirty="0"/>
          </a:p>
          <a:p>
            <a:pPr>
              <a:lnSpc>
                <a:spcPct val="90000"/>
              </a:lnSpc>
              <a:defRPr/>
            </a:pPr>
            <a:endParaRPr lang="en-US" altLang="zh-CN" dirty="0"/>
          </a:p>
          <a:p>
            <a:pPr>
              <a:lnSpc>
                <a:spcPct val="90000"/>
              </a:lnSpc>
              <a:defRPr/>
            </a:pPr>
            <a:r>
              <a:rPr lang="en-US" altLang="zh-CN" dirty="0"/>
              <a:t>    I/O</a:t>
            </a:r>
            <a:r>
              <a:rPr lang="zh-CN" altLang="en-US" dirty="0"/>
              <a:t>接口</a:t>
            </a:r>
            <a:r>
              <a:rPr lang="en-US" altLang="zh-CN" dirty="0"/>
              <a:t>(</a:t>
            </a:r>
            <a:r>
              <a:rPr lang="zh-CN" altLang="en-US" dirty="0"/>
              <a:t>或端口</a:t>
            </a:r>
            <a:r>
              <a:rPr lang="en-US" altLang="zh-CN" dirty="0"/>
              <a:t>)</a:t>
            </a:r>
            <a:r>
              <a:rPr lang="zh-CN" altLang="en-US" dirty="0"/>
              <a:t>的编址方式有两种：</a:t>
            </a:r>
            <a:r>
              <a:rPr lang="zh-CN" altLang="en-US" dirty="0">
                <a:solidFill>
                  <a:srgbClr val="0000FF"/>
                </a:solidFill>
              </a:rPr>
              <a:t>独立编址</a:t>
            </a:r>
            <a:r>
              <a:rPr lang="en-US" altLang="zh-CN" dirty="0"/>
              <a:t>(</a:t>
            </a:r>
            <a:r>
              <a:rPr lang="zh-CN" altLang="en-US" dirty="0"/>
              <a:t>专用的</a:t>
            </a:r>
            <a:r>
              <a:rPr lang="en-US" altLang="zh-CN" dirty="0"/>
              <a:t>I/O</a:t>
            </a:r>
            <a:r>
              <a:rPr lang="zh-CN" altLang="en-US" dirty="0"/>
              <a:t>端口编址</a:t>
            </a:r>
            <a:r>
              <a:rPr lang="en-US" altLang="zh-CN" dirty="0"/>
              <a:t>)</a:t>
            </a:r>
            <a:r>
              <a:rPr lang="zh-CN" altLang="en-US" dirty="0"/>
              <a:t>和</a:t>
            </a:r>
            <a:r>
              <a:rPr lang="zh-CN" altLang="en-US" dirty="0">
                <a:solidFill>
                  <a:srgbClr val="0000FF"/>
                </a:solidFill>
              </a:rPr>
              <a:t>统一编址</a:t>
            </a:r>
            <a:r>
              <a:rPr lang="en-US" altLang="zh-CN" dirty="0"/>
              <a:t>(</a:t>
            </a:r>
            <a:r>
              <a:rPr lang="zh-CN" altLang="en-US" dirty="0"/>
              <a:t>存储器影像编址</a:t>
            </a:r>
            <a:r>
              <a:rPr lang="en-US" altLang="zh-CN" dirty="0"/>
              <a:t>)</a:t>
            </a:r>
            <a:r>
              <a:rPr lang="zh-CN" altLang="en-US" dirty="0"/>
              <a:t>：</a:t>
            </a:r>
          </a:p>
          <a:p>
            <a:pPr>
              <a:lnSpc>
                <a:spcPct val="90000"/>
              </a:lnSpc>
              <a:defRPr/>
            </a:pPr>
            <a:r>
              <a:rPr lang="zh-CN" altLang="en-US" u="sng" dirty="0"/>
              <a:t>独立编址</a:t>
            </a:r>
            <a:r>
              <a:rPr lang="zh-CN" altLang="en-US" dirty="0"/>
              <a:t>：</a:t>
            </a:r>
            <a:r>
              <a:rPr lang="en-US" altLang="zh-CN" dirty="0"/>
              <a:t>I/O</a:t>
            </a:r>
            <a:r>
              <a:rPr lang="zh-CN" altLang="en-US" dirty="0"/>
              <a:t>端口与存储器在两个独立的地址空间中。读、写操作的控制信号不同，访问的指令不同。</a:t>
            </a:r>
          </a:p>
          <a:p>
            <a:pPr>
              <a:lnSpc>
                <a:spcPct val="90000"/>
              </a:lnSpc>
              <a:defRPr/>
            </a:pPr>
            <a:r>
              <a:rPr lang="zh-CN" altLang="en-US" u="sng" dirty="0"/>
              <a:t>统一编址</a:t>
            </a:r>
            <a:r>
              <a:rPr lang="zh-CN" altLang="en-US" dirty="0"/>
              <a:t>：</a:t>
            </a:r>
            <a:r>
              <a:rPr lang="en-US" altLang="zh-CN" dirty="0"/>
              <a:t>I/O</a:t>
            </a:r>
            <a:r>
              <a:rPr lang="zh-CN" altLang="en-US" dirty="0"/>
              <a:t>端口与存储器在同一地址空间中，有相同的读、写操作控制信号，相同的访问指令。</a:t>
            </a:r>
          </a:p>
        </p:txBody>
      </p:sp>
    </p:spTree>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7" name="Rectangle 3"/>
          <p:cNvSpPr>
            <a:spLocks noChangeArrowheads="1"/>
          </p:cNvSpPr>
          <p:nvPr/>
        </p:nvSpPr>
        <p:spPr bwMode="auto">
          <a:xfrm>
            <a:off x="539750" y="449982"/>
            <a:ext cx="8064500" cy="4081117"/>
          </a:xfrm>
          <a:prstGeom prst="rect">
            <a:avLst/>
          </a:prstGeom>
          <a:noFill/>
          <a:ln w="9525">
            <a:noFill/>
            <a:miter lim="800000"/>
            <a:headEnd/>
            <a:tailEnd/>
          </a:ln>
          <a:effectLst/>
        </p:spPr>
        <p:txBody>
          <a:bodyPr>
            <a:spAutoFit/>
          </a:bodyPr>
          <a:lstStyle/>
          <a:p>
            <a:pPr>
              <a:lnSpc>
                <a:spcPct val="90000"/>
              </a:lnSpc>
              <a:defRPr/>
            </a:pPr>
            <a:r>
              <a:rPr lang="en-US" altLang="zh-CN" b="1" dirty="0"/>
              <a:t>5</a:t>
            </a:r>
            <a:r>
              <a:rPr lang="zh-CN" altLang="en-US" b="1" dirty="0"/>
              <a:t>、中断和</a:t>
            </a:r>
            <a:r>
              <a:rPr lang="en-US" altLang="zh-CN" b="1" dirty="0"/>
              <a:t>DMA</a:t>
            </a:r>
            <a:r>
              <a:rPr lang="zh-CN" altLang="en-US" b="1" dirty="0"/>
              <a:t>管理</a:t>
            </a:r>
            <a:r>
              <a:rPr lang="en-US" altLang="zh-CN" b="1" dirty="0"/>
              <a:t>:</a:t>
            </a:r>
          </a:p>
          <a:p>
            <a:pPr marL="442913" indent="-442913">
              <a:lnSpc>
                <a:spcPct val="90000"/>
              </a:lnSpc>
              <a:buFont typeface="Wingdings" pitchFamily="2" charset="2"/>
              <a:buChar char="Ø"/>
              <a:defRPr/>
            </a:pPr>
            <a:r>
              <a:rPr lang="zh-CN" altLang="en-US" dirty="0">
                <a:solidFill>
                  <a:srgbClr val="0000FF"/>
                </a:solidFill>
              </a:rPr>
              <a:t>中断</a:t>
            </a:r>
            <a:r>
              <a:rPr lang="en-US" altLang="zh-CN" dirty="0">
                <a:solidFill>
                  <a:srgbClr val="0000FF"/>
                </a:solidFill>
              </a:rPr>
              <a:t>---</a:t>
            </a:r>
            <a:r>
              <a:rPr lang="zh-CN" altLang="en-US" dirty="0"/>
              <a:t>当外部设备与处理器采用中断方式实现数据传输时，此时接口中应具有中断请求的产生与屏蔽逻辑，有的还具有中断优先排队逻辑，有的还要具有中断源识别功能。</a:t>
            </a:r>
            <a:endParaRPr lang="en-US" altLang="zh-CN" dirty="0"/>
          </a:p>
          <a:p>
            <a:pPr marL="442913" indent="-442913">
              <a:lnSpc>
                <a:spcPct val="90000"/>
              </a:lnSpc>
              <a:buFont typeface="Wingdings" pitchFamily="2" charset="2"/>
              <a:buChar char="Ø"/>
              <a:defRPr/>
            </a:pPr>
            <a:r>
              <a:rPr lang="en-US" altLang="zh-CN" dirty="0">
                <a:solidFill>
                  <a:srgbClr val="0000FF"/>
                </a:solidFill>
              </a:rPr>
              <a:t>DMA---</a:t>
            </a:r>
            <a:r>
              <a:rPr lang="zh-CN" altLang="en-US" dirty="0"/>
              <a:t>采用</a:t>
            </a:r>
            <a:r>
              <a:rPr lang="en-US" altLang="zh-CN" dirty="0"/>
              <a:t>DMA</a:t>
            </a:r>
            <a:r>
              <a:rPr lang="zh-CN" altLang="en-US" dirty="0"/>
              <a:t>方式实现数据传输，接口应具有</a:t>
            </a:r>
            <a:r>
              <a:rPr lang="en-US" altLang="zh-CN" dirty="0"/>
              <a:t>DMA</a:t>
            </a:r>
            <a:r>
              <a:rPr lang="zh-CN" altLang="en-US" dirty="0"/>
              <a:t>请求信号产生和屏蔽逻辑，以及控制</a:t>
            </a:r>
            <a:r>
              <a:rPr lang="en-US" altLang="zh-CN" dirty="0"/>
              <a:t>DMA</a:t>
            </a:r>
            <a:r>
              <a:rPr lang="zh-CN" altLang="en-US" dirty="0"/>
              <a:t>传输等功能。</a:t>
            </a:r>
          </a:p>
          <a:p>
            <a:pPr>
              <a:lnSpc>
                <a:spcPct val="90000"/>
              </a:lnSpc>
              <a:defRPr/>
            </a:pPr>
            <a:endParaRPr lang="zh-CN" altLang="en-US" dirty="0"/>
          </a:p>
          <a:p>
            <a:pPr>
              <a:lnSpc>
                <a:spcPct val="90000"/>
              </a:lnSpc>
              <a:defRPr/>
            </a:pPr>
            <a:r>
              <a:rPr lang="zh-CN" altLang="en-US" dirty="0">
                <a:solidFill>
                  <a:srgbClr val="CC6600"/>
                </a:solidFill>
              </a:rPr>
              <a:t>    针对某一具体接口，并不一定具有以上所有功能，可以根据具体要求选择具有某些功能。尽管接口功能各有不同，其</a:t>
            </a:r>
            <a:r>
              <a:rPr lang="zh-CN" altLang="en-US" dirty="0">
                <a:solidFill>
                  <a:srgbClr val="0000FF"/>
                </a:solidFill>
              </a:rPr>
              <a:t>最基本的功能</a:t>
            </a:r>
            <a:r>
              <a:rPr lang="zh-CN" altLang="en-US" dirty="0">
                <a:solidFill>
                  <a:srgbClr val="CC6600"/>
                </a:solidFill>
              </a:rPr>
              <a:t>是实现</a:t>
            </a:r>
            <a:r>
              <a:rPr lang="zh-CN" altLang="en-US" dirty="0">
                <a:solidFill>
                  <a:srgbClr val="0000FF"/>
                </a:solidFill>
              </a:rPr>
              <a:t>数据传输</a:t>
            </a:r>
            <a:r>
              <a:rPr lang="zh-CN" altLang="en-US" dirty="0">
                <a:solidFill>
                  <a:srgbClr val="CC6600"/>
                </a:solidFill>
              </a:rPr>
              <a:t>。</a:t>
            </a:r>
          </a:p>
          <a:p>
            <a:pPr>
              <a:lnSpc>
                <a:spcPct val="90000"/>
              </a:lnSpc>
              <a:defRPr/>
            </a:pPr>
            <a:endParaRPr lang="zh-CN" altLang="en-US" dirty="0">
              <a:solidFill>
                <a:srgbClr val="CC6600"/>
              </a:solidFill>
            </a:endParaRPr>
          </a:p>
        </p:txBody>
      </p:sp>
    </p:spTree>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ChangeArrowheads="1"/>
          </p:cNvSpPr>
          <p:nvPr/>
        </p:nvSpPr>
        <p:spPr bwMode="auto">
          <a:xfrm>
            <a:off x="539750" y="259879"/>
            <a:ext cx="7772400" cy="504825"/>
          </a:xfrm>
          <a:prstGeom prst="rect">
            <a:avLst/>
          </a:prstGeom>
          <a:noFill/>
          <a:ln w="9525">
            <a:noFill/>
            <a:miter lim="800000"/>
            <a:headEnd/>
            <a:tailEnd/>
          </a:ln>
          <a:effectLst/>
        </p:spPr>
        <p:txBody>
          <a:bodyPr lIns="92075" tIns="46038" rIns="92075" bIns="46038" anchor="ctr"/>
          <a:lstStyle/>
          <a:p>
            <a:pPr marL="457200" indent="-457200">
              <a:buFont typeface="Wingdings" panose="05000000000000000000" pitchFamily="2" charset="2"/>
              <a:buChar char="F"/>
              <a:defRPr/>
            </a:pPr>
            <a:r>
              <a:rPr lang="en-US" altLang="zh-CN" sz="3200" dirty="0" smtClean="0">
                <a:solidFill>
                  <a:schemeClr val="tx2"/>
                </a:solidFill>
                <a:effectLst>
                  <a:outerShdw blurRad="38100" dist="38100" dir="2700000" algn="tl">
                    <a:srgbClr val="C0C0C0"/>
                  </a:outerShdw>
                </a:effectLst>
              </a:rPr>
              <a:t>PC</a:t>
            </a:r>
            <a:r>
              <a:rPr lang="zh-CN" altLang="en-US" sz="3200" dirty="0">
                <a:solidFill>
                  <a:schemeClr val="tx2"/>
                </a:solidFill>
                <a:effectLst>
                  <a:outerShdw blurRad="38100" dist="38100" dir="2700000" algn="tl">
                    <a:srgbClr val="C0C0C0"/>
                  </a:outerShdw>
                </a:effectLst>
              </a:rPr>
              <a:t>系统中的</a:t>
            </a:r>
            <a:r>
              <a:rPr lang="en-US" altLang="zh-CN" sz="3200" dirty="0">
                <a:solidFill>
                  <a:schemeClr val="tx2"/>
                </a:solidFill>
                <a:effectLst>
                  <a:outerShdw blurRad="38100" dist="38100" dir="2700000" algn="tl">
                    <a:srgbClr val="C0C0C0"/>
                  </a:outerShdw>
                </a:effectLst>
              </a:rPr>
              <a:t>I/O</a:t>
            </a:r>
            <a:r>
              <a:rPr lang="zh-CN" altLang="en-US" sz="3200" dirty="0">
                <a:solidFill>
                  <a:schemeClr val="tx2"/>
                </a:solidFill>
                <a:effectLst>
                  <a:outerShdw blurRad="38100" dist="38100" dir="2700000" algn="tl">
                    <a:srgbClr val="C0C0C0"/>
                  </a:outerShdw>
                </a:effectLst>
              </a:rPr>
              <a:t>地址映射</a:t>
            </a:r>
            <a:endParaRPr lang="zh-CN" altLang="en-US" dirty="0">
              <a:solidFill>
                <a:schemeClr val="tx2"/>
              </a:solidFill>
              <a:sym typeface="Wingdings" pitchFamily="2" charset="2"/>
            </a:endParaRPr>
          </a:p>
        </p:txBody>
      </p:sp>
      <p:pic>
        <p:nvPicPr>
          <p:cNvPr id="11267" name="Picture 3"/>
          <p:cNvPicPr>
            <a:picLocks noChangeAspect="1" noChangeArrowheads="1"/>
          </p:cNvPicPr>
          <p:nvPr/>
        </p:nvPicPr>
        <p:blipFill>
          <a:blip r:embed="rId2"/>
          <a:srcRect/>
          <a:stretch>
            <a:fillRect/>
          </a:stretch>
        </p:blipFill>
        <p:spPr bwMode="auto">
          <a:xfrm>
            <a:off x="684213" y="865460"/>
            <a:ext cx="7737475" cy="5803900"/>
          </a:xfrm>
          <a:prstGeom prst="rect">
            <a:avLst/>
          </a:prstGeom>
          <a:noFill/>
          <a:ln w="9525">
            <a:noFill/>
            <a:miter lim="800000"/>
            <a:headEnd/>
            <a:tailEnd/>
          </a:ln>
        </p:spPr>
      </p:pic>
    </p:spTree>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ELEGANT">
  <a:themeElements>
    <a:clrScheme name="ELEGANT 3">
      <a:dk1>
        <a:srgbClr val="000000"/>
      </a:dk1>
      <a:lt1>
        <a:srgbClr val="FFFFFF"/>
      </a:lt1>
      <a:dk2>
        <a:srgbClr val="000000"/>
      </a:dk2>
      <a:lt2>
        <a:srgbClr val="CECECE"/>
      </a:lt2>
      <a:accent1>
        <a:srgbClr val="DADADA"/>
      </a:accent1>
      <a:accent2>
        <a:srgbClr val="676767"/>
      </a:accent2>
      <a:accent3>
        <a:srgbClr val="FFFFFF"/>
      </a:accent3>
      <a:accent4>
        <a:srgbClr val="000000"/>
      </a:accent4>
      <a:accent5>
        <a:srgbClr val="EAEAEA"/>
      </a:accent5>
      <a:accent6>
        <a:srgbClr val="5D5D5D"/>
      </a:accent6>
      <a:hlink>
        <a:srgbClr val="474747"/>
      </a:hlink>
      <a:folHlink>
        <a:srgbClr val="919191"/>
      </a:folHlink>
    </a:clrScheme>
    <a:fontScheme name="ELEGANT">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隶书" pitchFamily="49" charset="-122"/>
            <a:ea typeface="隶书"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隶书" pitchFamily="49" charset="-122"/>
            <a:ea typeface="隶书" pitchFamily="49" charset="-122"/>
          </a:defRPr>
        </a:defPPr>
      </a:lstStyle>
    </a:lnDef>
  </a:objectDefaults>
  <a:extraClrSchemeLst>
    <a:extraClrScheme>
      <a:clrScheme name="ELEGANT 1">
        <a:dk1>
          <a:srgbClr val="000000"/>
        </a:dk1>
        <a:lt1>
          <a:srgbClr val="FFFFFF"/>
        </a:lt1>
        <a:dk2>
          <a:srgbClr val="990066"/>
        </a:dk2>
        <a:lt2>
          <a:srgbClr val="FFFF00"/>
        </a:lt2>
        <a:accent1>
          <a:srgbClr val="996633"/>
        </a:accent1>
        <a:accent2>
          <a:srgbClr val="CC6600"/>
        </a:accent2>
        <a:accent3>
          <a:srgbClr val="CAAAB8"/>
        </a:accent3>
        <a:accent4>
          <a:srgbClr val="DADADA"/>
        </a:accent4>
        <a:accent5>
          <a:srgbClr val="CAB8AD"/>
        </a:accent5>
        <a:accent6>
          <a:srgbClr val="B95C00"/>
        </a:accent6>
        <a:hlink>
          <a:srgbClr val="999933"/>
        </a:hlink>
        <a:folHlink>
          <a:srgbClr val="CC0099"/>
        </a:folHlink>
      </a:clrScheme>
      <a:clrMap bg1="dk2" tx1="lt1" bg2="dk1" tx2="lt2" accent1="accent1" accent2="accent2" accent3="accent3" accent4="accent4" accent5="accent5" accent6="accent6" hlink="hlink" folHlink="folHlink"/>
    </a:extraClrScheme>
    <a:extraClrScheme>
      <a:clrScheme name="ELEGANT 2">
        <a:dk1>
          <a:srgbClr val="000000"/>
        </a:dk1>
        <a:lt1>
          <a:srgbClr val="9999FF"/>
        </a:lt1>
        <a:dk2>
          <a:srgbClr val="6600FF"/>
        </a:dk2>
        <a:lt2>
          <a:srgbClr val="FFFFFF"/>
        </a:lt2>
        <a:accent1>
          <a:srgbClr val="CCCCFF"/>
        </a:accent1>
        <a:accent2>
          <a:srgbClr val="FF99FF"/>
        </a:accent2>
        <a:accent3>
          <a:srgbClr val="CACAFF"/>
        </a:accent3>
        <a:accent4>
          <a:srgbClr val="000000"/>
        </a:accent4>
        <a:accent5>
          <a:srgbClr val="E2E2FF"/>
        </a:accent5>
        <a:accent6>
          <a:srgbClr val="E78AE7"/>
        </a:accent6>
        <a:hlink>
          <a:srgbClr val="00CC66"/>
        </a:hlink>
        <a:folHlink>
          <a:srgbClr val="6666FF"/>
        </a:folHlink>
      </a:clrScheme>
      <a:clrMap bg1="lt1" tx1="dk1" bg2="lt2" tx2="dk2" accent1="accent1" accent2="accent2" accent3="accent3" accent4="accent4" accent5="accent5" accent6="accent6" hlink="hlink" folHlink="folHlink"/>
    </a:extraClrScheme>
    <a:extraClrScheme>
      <a:clrScheme name="ELEGANT 3">
        <a:dk1>
          <a:srgbClr val="000000"/>
        </a:dk1>
        <a:lt1>
          <a:srgbClr val="FFFFFF"/>
        </a:lt1>
        <a:dk2>
          <a:srgbClr val="000000"/>
        </a:dk2>
        <a:lt2>
          <a:srgbClr val="CECECE"/>
        </a:lt2>
        <a:accent1>
          <a:srgbClr val="DADADA"/>
        </a:accent1>
        <a:accent2>
          <a:srgbClr val="676767"/>
        </a:accent2>
        <a:accent3>
          <a:srgbClr val="FFFFFF"/>
        </a:accent3>
        <a:accent4>
          <a:srgbClr val="000000"/>
        </a:accent4>
        <a:accent5>
          <a:srgbClr val="EAEAEA"/>
        </a:accent5>
        <a:accent6>
          <a:srgbClr val="5D5D5D"/>
        </a:accent6>
        <a:hlink>
          <a:srgbClr val="474747"/>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ELEGANT</Template>
  <TotalTime>6844</TotalTime>
  <Words>4351</Words>
  <Application>Microsoft Office PowerPoint</Application>
  <PresentationFormat>全屏显示(4:3)</PresentationFormat>
  <Paragraphs>422</Paragraphs>
  <Slides>49</Slides>
  <Notes>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49</vt:i4>
      </vt:variant>
    </vt:vector>
  </HeadingPairs>
  <TitlesOfParts>
    <vt:vector size="58" baseType="lpstr">
      <vt:lpstr>华文细黑</vt:lpstr>
      <vt:lpstr>楷体</vt:lpstr>
      <vt:lpstr>隶书</vt:lpstr>
      <vt:lpstr>宋体</vt:lpstr>
      <vt:lpstr>Arial</vt:lpstr>
      <vt:lpstr>Times New Roman</vt:lpstr>
      <vt:lpstr>Wingdings</vt:lpstr>
      <vt:lpstr>ELEGANT</vt:lpstr>
      <vt:lpstr>Microsoft Drawing</vt:lpstr>
      <vt:lpstr>微型计算机接口技术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BJUT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邓军</dc:creator>
  <cp:lastModifiedBy>邓 军</cp:lastModifiedBy>
  <cp:revision>246</cp:revision>
  <dcterms:created xsi:type="dcterms:W3CDTF">2005-10-06T08:17:37Z</dcterms:created>
  <dcterms:modified xsi:type="dcterms:W3CDTF">2019-05-07T13:17:02Z</dcterms:modified>
</cp:coreProperties>
</file>