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notesMasterIdLst>
    <p:notesMasterId r:id="rId138"/>
  </p:notesMasterIdLst>
  <p:sldIdLst>
    <p:sldId id="259" r:id="rId2"/>
    <p:sldId id="369" r:id="rId3"/>
    <p:sldId id="371" r:id="rId4"/>
    <p:sldId id="372" r:id="rId5"/>
    <p:sldId id="370" r:id="rId6"/>
    <p:sldId id="373" r:id="rId7"/>
    <p:sldId id="374" r:id="rId8"/>
    <p:sldId id="375" r:id="rId9"/>
    <p:sldId id="376" r:id="rId10"/>
    <p:sldId id="398" r:id="rId11"/>
    <p:sldId id="537" r:id="rId12"/>
    <p:sldId id="538" r:id="rId13"/>
    <p:sldId id="539" r:id="rId14"/>
    <p:sldId id="556" r:id="rId15"/>
    <p:sldId id="540" r:id="rId16"/>
    <p:sldId id="541" r:id="rId17"/>
    <p:sldId id="542" r:id="rId18"/>
    <p:sldId id="543" r:id="rId19"/>
    <p:sldId id="544" r:id="rId20"/>
    <p:sldId id="545" r:id="rId21"/>
    <p:sldId id="546" r:id="rId22"/>
    <p:sldId id="547" r:id="rId23"/>
    <p:sldId id="548" r:id="rId24"/>
    <p:sldId id="549" r:id="rId25"/>
    <p:sldId id="550" r:id="rId26"/>
    <p:sldId id="551" r:id="rId27"/>
    <p:sldId id="552" r:id="rId28"/>
    <p:sldId id="553" r:id="rId29"/>
    <p:sldId id="554" r:id="rId30"/>
    <p:sldId id="555" r:id="rId31"/>
    <p:sldId id="389" r:id="rId32"/>
    <p:sldId id="390" r:id="rId33"/>
    <p:sldId id="391" r:id="rId34"/>
    <p:sldId id="392" r:id="rId35"/>
    <p:sldId id="393" r:id="rId36"/>
    <p:sldId id="394" r:id="rId37"/>
    <p:sldId id="395" r:id="rId38"/>
    <p:sldId id="406" r:id="rId39"/>
    <p:sldId id="409" r:id="rId40"/>
    <p:sldId id="410" r:id="rId41"/>
    <p:sldId id="413" r:id="rId42"/>
    <p:sldId id="414" r:id="rId43"/>
    <p:sldId id="415" r:id="rId44"/>
    <p:sldId id="417" r:id="rId45"/>
    <p:sldId id="418" r:id="rId46"/>
    <p:sldId id="411" r:id="rId47"/>
    <p:sldId id="412" r:id="rId48"/>
    <p:sldId id="419" r:id="rId49"/>
    <p:sldId id="416" r:id="rId50"/>
    <p:sldId id="420" r:id="rId51"/>
    <p:sldId id="421" r:id="rId52"/>
    <p:sldId id="422" r:id="rId53"/>
    <p:sldId id="423" r:id="rId54"/>
    <p:sldId id="427" r:id="rId55"/>
    <p:sldId id="424" r:id="rId56"/>
    <p:sldId id="425" r:id="rId57"/>
    <p:sldId id="429" r:id="rId58"/>
    <p:sldId id="426" r:id="rId59"/>
    <p:sldId id="428" r:id="rId60"/>
    <p:sldId id="434" r:id="rId61"/>
    <p:sldId id="396" r:id="rId62"/>
    <p:sldId id="435" r:id="rId63"/>
    <p:sldId id="441" r:id="rId64"/>
    <p:sldId id="436" r:id="rId65"/>
    <p:sldId id="437" r:id="rId66"/>
    <p:sldId id="438" r:id="rId67"/>
    <p:sldId id="439" r:id="rId68"/>
    <p:sldId id="440" r:id="rId69"/>
    <p:sldId id="442" r:id="rId70"/>
    <p:sldId id="443" r:id="rId71"/>
    <p:sldId id="446" r:id="rId72"/>
    <p:sldId id="444" r:id="rId73"/>
    <p:sldId id="465" r:id="rId74"/>
    <p:sldId id="466" r:id="rId75"/>
    <p:sldId id="467" r:id="rId76"/>
    <p:sldId id="468" r:id="rId77"/>
    <p:sldId id="469" r:id="rId78"/>
    <p:sldId id="470" r:id="rId79"/>
    <p:sldId id="471" r:id="rId80"/>
    <p:sldId id="472" r:id="rId81"/>
    <p:sldId id="473" r:id="rId82"/>
    <p:sldId id="474" r:id="rId83"/>
    <p:sldId id="475" r:id="rId84"/>
    <p:sldId id="476" r:id="rId85"/>
    <p:sldId id="477" r:id="rId86"/>
    <p:sldId id="478" r:id="rId87"/>
    <p:sldId id="486" r:id="rId88"/>
    <p:sldId id="498" r:id="rId89"/>
    <p:sldId id="487" r:id="rId90"/>
    <p:sldId id="488" r:id="rId91"/>
    <p:sldId id="489" r:id="rId92"/>
    <p:sldId id="490" r:id="rId93"/>
    <p:sldId id="491" r:id="rId94"/>
    <p:sldId id="492" r:id="rId95"/>
    <p:sldId id="493" r:id="rId96"/>
    <p:sldId id="494" r:id="rId97"/>
    <p:sldId id="495" r:id="rId98"/>
    <p:sldId id="496" r:id="rId99"/>
    <p:sldId id="497" r:id="rId100"/>
    <p:sldId id="499" r:id="rId101"/>
    <p:sldId id="500" r:id="rId102"/>
    <p:sldId id="501" r:id="rId103"/>
    <p:sldId id="503" r:id="rId104"/>
    <p:sldId id="504" r:id="rId105"/>
    <p:sldId id="505" r:id="rId106"/>
    <p:sldId id="506" r:id="rId107"/>
    <p:sldId id="516" r:id="rId108"/>
    <p:sldId id="507" r:id="rId109"/>
    <p:sldId id="508" r:id="rId110"/>
    <p:sldId id="514" r:id="rId111"/>
    <p:sldId id="515" r:id="rId112"/>
    <p:sldId id="509" r:id="rId113"/>
    <p:sldId id="510" r:id="rId114"/>
    <p:sldId id="511" r:id="rId115"/>
    <p:sldId id="512" r:id="rId116"/>
    <p:sldId id="513" r:id="rId117"/>
    <p:sldId id="517" r:id="rId118"/>
    <p:sldId id="518" r:id="rId119"/>
    <p:sldId id="519" r:id="rId120"/>
    <p:sldId id="520" r:id="rId121"/>
    <p:sldId id="521" r:id="rId122"/>
    <p:sldId id="522" r:id="rId123"/>
    <p:sldId id="523" r:id="rId124"/>
    <p:sldId id="524" r:id="rId125"/>
    <p:sldId id="525" r:id="rId126"/>
    <p:sldId id="526" r:id="rId127"/>
    <p:sldId id="527" r:id="rId128"/>
    <p:sldId id="528" r:id="rId129"/>
    <p:sldId id="529" r:id="rId130"/>
    <p:sldId id="530" r:id="rId131"/>
    <p:sldId id="531" r:id="rId132"/>
    <p:sldId id="532" r:id="rId133"/>
    <p:sldId id="533" r:id="rId134"/>
    <p:sldId id="534" r:id="rId135"/>
    <p:sldId id="535" r:id="rId136"/>
    <p:sldId id="536" r:id="rId137"/>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隶书" pitchFamily="49" charset="-122"/>
        <a:ea typeface="隶书" pitchFamily="49" charset="-122"/>
        <a:cs typeface="+mn-cs"/>
      </a:defRPr>
    </a:lvl1pPr>
    <a:lvl2pPr marL="457200" algn="l" rtl="0" fontAlgn="base">
      <a:spcBef>
        <a:spcPct val="0"/>
      </a:spcBef>
      <a:spcAft>
        <a:spcPct val="0"/>
      </a:spcAft>
      <a:defRPr sz="2400" kern="1200">
        <a:solidFill>
          <a:schemeClr val="tx1"/>
        </a:solidFill>
        <a:latin typeface="隶书" pitchFamily="49" charset="-122"/>
        <a:ea typeface="隶书" pitchFamily="49" charset="-122"/>
        <a:cs typeface="+mn-cs"/>
      </a:defRPr>
    </a:lvl2pPr>
    <a:lvl3pPr marL="914400" algn="l" rtl="0" fontAlgn="base">
      <a:spcBef>
        <a:spcPct val="0"/>
      </a:spcBef>
      <a:spcAft>
        <a:spcPct val="0"/>
      </a:spcAft>
      <a:defRPr sz="2400" kern="1200">
        <a:solidFill>
          <a:schemeClr val="tx1"/>
        </a:solidFill>
        <a:latin typeface="隶书" pitchFamily="49" charset="-122"/>
        <a:ea typeface="隶书" pitchFamily="49" charset="-122"/>
        <a:cs typeface="+mn-cs"/>
      </a:defRPr>
    </a:lvl3pPr>
    <a:lvl4pPr marL="1371600" algn="l" rtl="0" fontAlgn="base">
      <a:spcBef>
        <a:spcPct val="0"/>
      </a:spcBef>
      <a:spcAft>
        <a:spcPct val="0"/>
      </a:spcAft>
      <a:defRPr sz="2400" kern="1200">
        <a:solidFill>
          <a:schemeClr val="tx1"/>
        </a:solidFill>
        <a:latin typeface="隶书" pitchFamily="49" charset="-122"/>
        <a:ea typeface="隶书" pitchFamily="49" charset="-122"/>
        <a:cs typeface="+mn-cs"/>
      </a:defRPr>
    </a:lvl4pPr>
    <a:lvl5pPr marL="1828800" algn="l" rtl="0" fontAlgn="base">
      <a:spcBef>
        <a:spcPct val="0"/>
      </a:spcBef>
      <a:spcAft>
        <a:spcPct val="0"/>
      </a:spcAft>
      <a:defRPr sz="2400" kern="1200">
        <a:solidFill>
          <a:schemeClr val="tx1"/>
        </a:solidFill>
        <a:latin typeface="隶书" pitchFamily="49" charset="-122"/>
        <a:ea typeface="隶书" pitchFamily="49" charset="-122"/>
        <a:cs typeface="+mn-cs"/>
      </a:defRPr>
    </a:lvl5pPr>
    <a:lvl6pPr marL="2286000" algn="l" defTabSz="914400" rtl="0" eaLnBrk="1" latinLnBrk="0" hangingPunct="1">
      <a:defRPr sz="2400" kern="1200">
        <a:solidFill>
          <a:schemeClr val="tx1"/>
        </a:solidFill>
        <a:latin typeface="隶书" pitchFamily="49" charset="-122"/>
        <a:ea typeface="隶书" pitchFamily="49" charset="-122"/>
        <a:cs typeface="+mn-cs"/>
      </a:defRPr>
    </a:lvl6pPr>
    <a:lvl7pPr marL="2743200" algn="l" defTabSz="914400" rtl="0" eaLnBrk="1" latinLnBrk="0" hangingPunct="1">
      <a:defRPr sz="2400" kern="1200">
        <a:solidFill>
          <a:schemeClr val="tx1"/>
        </a:solidFill>
        <a:latin typeface="隶书" pitchFamily="49" charset="-122"/>
        <a:ea typeface="隶书" pitchFamily="49" charset="-122"/>
        <a:cs typeface="+mn-cs"/>
      </a:defRPr>
    </a:lvl7pPr>
    <a:lvl8pPr marL="3200400" algn="l" defTabSz="914400" rtl="0" eaLnBrk="1" latinLnBrk="0" hangingPunct="1">
      <a:defRPr sz="2400" kern="1200">
        <a:solidFill>
          <a:schemeClr val="tx1"/>
        </a:solidFill>
        <a:latin typeface="隶书" pitchFamily="49" charset="-122"/>
        <a:ea typeface="隶书" pitchFamily="49" charset="-122"/>
        <a:cs typeface="+mn-cs"/>
      </a:defRPr>
    </a:lvl8pPr>
    <a:lvl9pPr marL="3657600" algn="l" defTabSz="914400" rtl="0" eaLnBrk="1" latinLnBrk="0" hangingPunct="1">
      <a:defRPr sz="2400" kern="1200">
        <a:solidFill>
          <a:schemeClr val="tx1"/>
        </a:solidFill>
        <a:latin typeface="隶书" pitchFamily="49" charset="-122"/>
        <a:ea typeface="隶书"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00000"/>
    <a:srgbClr val="CCCCFF"/>
    <a:srgbClr val="FFFF99"/>
    <a:srgbClr val="FFFFFF"/>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03" autoAdjust="0"/>
    <p:restoredTop sz="84402" autoAdjust="0"/>
  </p:normalViewPr>
  <p:slideViewPr>
    <p:cSldViewPr>
      <p:cViewPr varScale="1">
        <p:scale>
          <a:sx n="58" d="100"/>
          <a:sy n="58" d="100"/>
        </p:scale>
        <p:origin x="162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endParaRPr lang="en-US" altLang="zh-CN"/>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endParaRPr lang="en-US" altLang="zh-CN"/>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endParaRPr lang="en-US" altLang="zh-CN"/>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fld id="{C7CCF18F-7E45-46CA-9D6A-DC3A80B59908}" type="slidenum">
              <a:rPr lang="en-US" altLang="zh-CN"/>
              <a:pPr/>
              <a:t>‹#›</a:t>
            </a:fld>
            <a:endParaRPr lang="en-US" altLang="zh-CN"/>
          </a:p>
        </p:txBody>
      </p:sp>
    </p:spTree>
    <p:extLst>
      <p:ext uri="{BB962C8B-B14F-4D97-AF65-F5344CB8AC3E}">
        <p14:creationId xmlns:p14="http://schemas.microsoft.com/office/powerpoint/2010/main" val="359840002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CCF18F-7E45-46CA-9D6A-DC3A80B59908}" type="slidenum">
              <a:rPr lang="en-US" altLang="zh-CN" smtClean="0"/>
              <a:pPr/>
              <a:t>9</a:t>
            </a:fld>
            <a:endParaRPr lang="en-US" altLang="zh-CN"/>
          </a:p>
        </p:txBody>
      </p:sp>
    </p:spTree>
    <p:extLst>
      <p:ext uri="{BB962C8B-B14F-4D97-AF65-F5344CB8AC3E}">
        <p14:creationId xmlns:p14="http://schemas.microsoft.com/office/powerpoint/2010/main" val="3451481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1B354C-CC3D-4B01-B1E0-5155A8512582}" type="slidenum">
              <a:rPr lang="en-US" altLang="zh-CN"/>
              <a:pPr/>
              <a:t>111</a:t>
            </a:fld>
            <a:endParaRPr lang="en-US" altLang="zh-CN"/>
          </a:p>
        </p:txBody>
      </p:sp>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p:txBody>
          <a:bodyPr/>
          <a:lstStyle/>
          <a:p>
            <a:r>
              <a:rPr lang="en-US" altLang="zh-CN" dirty="0"/>
              <a:t>D4</a:t>
            </a:r>
            <a:r>
              <a:rPr lang="zh-CN" altLang="en-US" dirty="0"/>
              <a:t>位指定中断嵌套方式</a:t>
            </a:r>
            <a:r>
              <a:rPr lang="en-US" altLang="zh-CN" dirty="0"/>
              <a:t>(</a:t>
            </a:r>
            <a:r>
              <a:rPr lang="zh-CN" altLang="en-US" dirty="0"/>
              <a:t>一般嵌套或特殊嵌套</a:t>
            </a:r>
            <a:r>
              <a:rPr lang="en-US" altLang="zh-CN" dirty="0" smtClean="0"/>
              <a:t>)</a:t>
            </a:r>
          </a:p>
          <a:p>
            <a:r>
              <a:rPr lang="zh-CN" altLang="en-US" dirty="0" smtClean="0"/>
              <a:t>一般嵌套：中断被响应后，本级和比本级低的中断均被屏蔽</a:t>
            </a:r>
            <a:endParaRPr lang="en-US" altLang="zh-CN" dirty="0" smtClean="0"/>
          </a:p>
          <a:p>
            <a:r>
              <a:rPr lang="zh-CN" altLang="en-US" dirty="0" smtClean="0"/>
              <a:t>特殊嵌套：中断被响应后，比本级低的中断被屏蔽</a:t>
            </a:r>
            <a:endParaRPr lang="en-US" altLang="zh-CN" dirty="0" smtClean="0"/>
          </a:p>
          <a:p>
            <a:r>
              <a:rPr lang="zh-CN" altLang="en-US" dirty="0" smtClean="0"/>
              <a:t>两者的区别是如本级接有从片，特殊嵌套允许从片中高级别的中断发生，以实现中断嵌套。</a:t>
            </a:r>
            <a:endParaRPr lang="en-US" altLang="zh-CN" dirty="0" smtClean="0"/>
          </a:p>
          <a:p>
            <a:endParaRPr lang="en-US" altLang="zh-CN" dirty="0" smtClean="0"/>
          </a:p>
          <a:p>
            <a:r>
              <a:rPr lang="en-US" altLang="zh-CN" dirty="0" smtClean="0"/>
              <a:t>D3D2</a:t>
            </a:r>
            <a:r>
              <a:rPr lang="zh-CN" altLang="en-US" dirty="0"/>
              <a:t>位指出数据缓冲</a:t>
            </a:r>
            <a:r>
              <a:rPr lang="zh-CN" altLang="en-US" dirty="0" smtClean="0"/>
              <a:t>方式：带</a:t>
            </a:r>
            <a:r>
              <a:rPr lang="zh-CN" altLang="en-US" dirty="0"/>
              <a:t>缓冲时，</a:t>
            </a:r>
            <a:r>
              <a:rPr lang="en-US" altLang="zh-CN" dirty="0"/>
              <a:t>SP/ EN</a:t>
            </a:r>
            <a:r>
              <a:rPr lang="zh-CN" altLang="en-US" dirty="0"/>
              <a:t>将作缓冲器的选通信号，不再用于区别主从</a:t>
            </a:r>
            <a:r>
              <a:rPr lang="zh-CN" altLang="en-US" dirty="0" smtClean="0"/>
              <a:t>片</a:t>
            </a:r>
            <a:r>
              <a:rPr lang="en-US" altLang="zh-CN" dirty="0" smtClean="0"/>
              <a:t>,</a:t>
            </a:r>
            <a:r>
              <a:rPr lang="zh-CN" altLang="en-US" dirty="0" smtClean="0"/>
              <a:t>因此要用</a:t>
            </a:r>
            <a:r>
              <a:rPr lang="en-US" altLang="zh-CN" dirty="0" smtClean="0"/>
              <a:t>D2</a:t>
            </a:r>
            <a:r>
              <a:rPr lang="zh-CN" altLang="en-US" dirty="0" smtClean="0"/>
              <a:t>位来区别主从片</a:t>
            </a:r>
            <a:endParaRPr lang="en-US" altLang="zh-CN" dirty="0" smtClean="0"/>
          </a:p>
          <a:p>
            <a:endParaRPr lang="en-US" altLang="zh-CN" dirty="0"/>
          </a:p>
          <a:p>
            <a:r>
              <a:rPr lang="en-US" altLang="zh-CN" dirty="0"/>
              <a:t>D1</a:t>
            </a:r>
            <a:r>
              <a:rPr lang="zh-CN" altLang="en-US" dirty="0"/>
              <a:t>位指明中断结束</a:t>
            </a:r>
            <a:r>
              <a:rPr lang="zh-CN" altLang="en-US" dirty="0" smtClean="0"/>
              <a:t>方式</a:t>
            </a:r>
            <a:endParaRPr lang="en-US" altLang="zh-CN" dirty="0" smtClean="0"/>
          </a:p>
          <a:p>
            <a:r>
              <a:rPr lang="zh-CN" altLang="en-US" dirty="0" smtClean="0"/>
              <a:t>自动结束：中断响应，</a:t>
            </a:r>
            <a:r>
              <a:rPr lang="en-US" altLang="zh-CN" dirty="0" smtClean="0"/>
              <a:t>8259</a:t>
            </a:r>
            <a:r>
              <a:rPr lang="zh-CN" altLang="en-US" dirty="0" smtClean="0"/>
              <a:t>送出中断类型码后，自动使中断服务寄存器</a:t>
            </a:r>
            <a:r>
              <a:rPr lang="en-US" altLang="zh-CN" dirty="0" smtClean="0"/>
              <a:t>ISR</a:t>
            </a:r>
            <a:r>
              <a:rPr lang="zh-CN" altLang="en-US" dirty="0" smtClean="0"/>
              <a:t>中相应位复位，这将允许低级别中断发生</a:t>
            </a:r>
            <a:endParaRPr lang="en-US" altLang="zh-CN" dirty="0" smtClean="0"/>
          </a:p>
          <a:p>
            <a:r>
              <a:rPr lang="zh-CN" altLang="en-US" dirty="0" smtClean="0"/>
              <a:t>正常结束：中断服务结束，需向</a:t>
            </a:r>
            <a:r>
              <a:rPr lang="en-US" altLang="zh-CN" dirty="0" smtClean="0"/>
              <a:t>8259</a:t>
            </a:r>
            <a:r>
              <a:rPr lang="zh-CN" altLang="en-US" dirty="0" smtClean="0"/>
              <a:t>送</a:t>
            </a:r>
            <a:r>
              <a:rPr lang="en-US" altLang="zh-CN" dirty="0" smtClean="0"/>
              <a:t>EOI</a:t>
            </a:r>
            <a:r>
              <a:rPr lang="zh-CN" altLang="en-US" dirty="0" smtClean="0"/>
              <a:t>指令（</a:t>
            </a:r>
            <a:r>
              <a:rPr lang="en-US" altLang="zh-CN" dirty="0" smtClean="0"/>
              <a:t>OCW2,</a:t>
            </a:r>
            <a:r>
              <a:rPr lang="zh-CN" altLang="en-US" dirty="0" smtClean="0"/>
              <a:t>其中</a:t>
            </a:r>
            <a:r>
              <a:rPr lang="en-US" altLang="zh-CN" dirty="0" smtClean="0"/>
              <a:t>D5=1</a:t>
            </a:r>
            <a:r>
              <a:rPr lang="zh-CN" altLang="en-US" dirty="0" smtClean="0"/>
              <a:t>）使中断服务寄存器</a:t>
            </a:r>
            <a:r>
              <a:rPr lang="en-US" altLang="zh-CN" dirty="0" smtClean="0"/>
              <a:t>ISR</a:t>
            </a:r>
            <a:r>
              <a:rPr lang="zh-CN" altLang="en-US" dirty="0" smtClean="0"/>
              <a:t>中相应位复位，此后才允许低级别中断发生</a:t>
            </a:r>
            <a:endParaRPr lang="en-US" altLang="zh-CN" dirty="0" smtClean="0"/>
          </a:p>
          <a:p>
            <a:endParaRPr lang="zh-CN" altLang="en-US" dirty="0"/>
          </a:p>
        </p:txBody>
      </p:sp>
    </p:spTree>
    <p:extLst>
      <p:ext uri="{BB962C8B-B14F-4D97-AF65-F5344CB8AC3E}">
        <p14:creationId xmlns:p14="http://schemas.microsoft.com/office/powerpoint/2010/main" val="1878451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CCF18F-7E45-46CA-9D6A-DC3A80B59908}" type="slidenum">
              <a:rPr lang="en-US" altLang="zh-CN" smtClean="0"/>
              <a:pPr/>
              <a:t>10</a:t>
            </a:fld>
            <a:endParaRPr lang="en-US" altLang="zh-CN"/>
          </a:p>
        </p:txBody>
      </p:sp>
    </p:spTree>
    <p:extLst>
      <p:ext uri="{BB962C8B-B14F-4D97-AF65-F5344CB8AC3E}">
        <p14:creationId xmlns:p14="http://schemas.microsoft.com/office/powerpoint/2010/main" val="1740865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CCF18F-7E45-46CA-9D6A-DC3A80B59908}" type="slidenum">
              <a:rPr lang="en-US" altLang="zh-CN" smtClean="0"/>
              <a:pPr/>
              <a:t>11</a:t>
            </a:fld>
            <a:endParaRPr lang="en-US" altLang="zh-CN"/>
          </a:p>
        </p:txBody>
      </p:sp>
    </p:spTree>
    <p:extLst>
      <p:ext uri="{BB962C8B-B14F-4D97-AF65-F5344CB8AC3E}">
        <p14:creationId xmlns:p14="http://schemas.microsoft.com/office/powerpoint/2010/main" val="236374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CCF18F-7E45-46CA-9D6A-DC3A80B59908}" type="slidenum">
              <a:rPr lang="en-US" altLang="zh-CN" smtClean="0"/>
              <a:pPr/>
              <a:t>12</a:t>
            </a:fld>
            <a:endParaRPr lang="en-US" altLang="zh-CN"/>
          </a:p>
        </p:txBody>
      </p:sp>
    </p:spTree>
    <p:extLst>
      <p:ext uri="{BB962C8B-B14F-4D97-AF65-F5344CB8AC3E}">
        <p14:creationId xmlns:p14="http://schemas.microsoft.com/office/powerpoint/2010/main" val="4272444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CCF18F-7E45-46CA-9D6A-DC3A80B59908}" type="slidenum">
              <a:rPr lang="en-US" altLang="zh-CN" smtClean="0"/>
              <a:pPr/>
              <a:t>13</a:t>
            </a:fld>
            <a:endParaRPr lang="en-US" altLang="zh-CN"/>
          </a:p>
        </p:txBody>
      </p:sp>
    </p:spTree>
    <p:extLst>
      <p:ext uri="{BB962C8B-B14F-4D97-AF65-F5344CB8AC3E}">
        <p14:creationId xmlns:p14="http://schemas.microsoft.com/office/powerpoint/2010/main" val="546310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A7BC8F-496D-484F-87DC-C4D66BD6A143}" type="slidenum">
              <a:rPr lang="en-US" altLang="zh-CN"/>
              <a:pPr/>
              <a:t>40</a:t>
            </a:fld>
            <a:endParaRPr lang="en-US" altLang="zh-CN"/>
          </a:p>
        </p:txBody>
      </p:sp>
      <p:sp>
        <p:nvSpPr>
          <p:cNvPr id="454658" name="Rectangle 2"/>
          <p:cNvSpPr>
            <a:spLocks noGrp="1" noRot="1" noChangeAspect="1" noChangeArrowheads="1" noTextEdit="1"/>
          </p:cNvSpPr>
          <p:nvPr>
            <p:ph type="sldImg"/>
          </p:nvPr>
        </p:nvSpPr>
        <p:spPr>
          <a:ln/>
        </p:spPr>
      </p:sp>
      <p:sp>
        <p:nvSpPr>
          <p:cNvPr id="4546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37049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02D87-6751-4144-A872-6F23C9ED9835}" type="slidenum">
              <a:rPr lang="en-US" altLang="zh-CN"/>
              <a:pPr/>
              <a:t>48</a:t>
            </a:fld>
            <a:endParaRPr lang="en-US" altLang="zh-CN"/>
          </a:p>
        </p:txBody>
      </p:sp>
      <p:sp>
        <p:nvSpPr>
          <p:cNvPr id="455682" name="Rectangle 2"/>
          <p:cNvSpPr>
            <a:spLocks noGrp="1" noRot="1" noChangeAspect="1" noChangeArrowheads="1" noTextEdit="1"/>
          </p:cNvSpPr>
          <p:nvPr>
            <p:ph type="sldImg"/>
          </p:nvPr>
        </p:nvSpPr>
        <p:spPr>
          <a:ln/>
        </p:spPr>
      </p:sp>
      <p:sp>
        <p:nvSpPr>
          <p:cNvPr id="455683" name="Rectangle 3"/>
          <p:cNvSpPr>
            <a:spLocks noGrp="1" noChangeArrowheads="1"/>
          </p:cNvSpPr>
          <p:nvPr>
            <p:ph type="body" idx="1"/>
          </p:nvPr>
        </p:nvSpPr>
        <p:spPr/>
        <p:txBody>
          <a:bodyPr/>
          <a:lstStyle/>
          <a:p>
            <a:r>
              <a:rPr lang="zh-CN" altLang="en-US" dirty="0"/>
              <a:t>关于</a:t>
            </a:r>
            <a:r>
              <a:rPr lang="en-US" altLang="zh-CN" dirty="0"/>
              <a:t>8251</a:t>
            </a:r>
            <a:r>
              <a:rPr lang="zh-CN" altLang="en-US" dirty="0"/>
              <a:t>的地址问题，参见书</a:t>
            </a:r>
            <a:r>
              <a:rPr lang="en-US" altLang="zh-CN" dirty="0"/>
              <a:t>p321</a:t>
            </a:r>
            <a:r>
              <a:rPr lang="zh-CN" altLang="en-US" dirty="0"/>
              <a:t>－</a:t>
            </a:r>
            <a:r>
              <a:rPr lang="en-US" altLang="zh-CN" dirty="0"/>
              <a:t>322</a:t>
            </a:r>
          </a:p>
          <a:p>
            <a:r>
              <a:rPr lang="zh-CN" altLang="en-US" dirty="0"/>
              <a:t>对于</a:t>
            </a:r>
            <a:r>
              <a:rPr lang="en-US" altLang="zh-CN" dirty="0"/>
              <a:t>8086</a:t>
            </a:r>
            <a:r>
              <a:rPr lang="zh-CN" altLang="en-US" dirty="0"/>
              <a:t>系统其为</a:t>
            </a:r>
            <a:r>
              <a:rPr lang="en-US" altLang="zh-CN" dirty="0"/>
              <a:t>16</a:t>
            </a:r>
            <a:r>
              <a:rPr lang="zh-CN" altLang="en-US" dirty="0"/>
              <a:t>位数据线，低</a:t>
            </a:r>
            <a:r>
              <a:rPr lang="en-US" altLang="zh-CN" dirty="0"/>
              <a:t>8</a:t>
            </a:r>
            <a:r>
              <a:rPr lang="zh-CN" altLang="en-US" dirty="0"/>
              <a:t>位接偶地址，因此</a:t>
            </a:r>
            <a:r>
              <a:rPr lang="en-US" altLang="zh-CN" dirty="0"/>
              <a:t>8251</a:t>
            </a:r>
            <a:r>
              <a:rPr lang="zh-CN" altLang="en-US" dirty="0"/>
              <a:t>占用</a:t>
            </a:r>
            <a:r>
              <a:rPr lang="en-US" altLang="zh-CN" dirty="0"/>
              <a:t>2</a:t>
            </a:r>
            <a:r>
              <a:rPr lang="zh-CN" altLang="en-US" dirty="0"/>
              <a:t>个偶地址，低地址为数据口，高地址为控制</a:t>
            </a:r>
            <a:r>
              <a:rPr lang="en-US" altLang="zh-CN" dirty="0"/>
              <a:t>/</a:t>
            </a:r>
            <a:r>
              <a:rPr lang="zh-CN" altLang="en-US" dirty="0"/>
              <a:t>状态口</a:t>
            </a:r>
          </a:p>
        </p:txBody>
      </p:sp>
    </p:spTree>
    <p:extLst>
      <p:ext uri="{BB962C8B-B14F-4D97-AF65-F5344CB8AC3E}">
        <p14:creationId xmlns:p14="http://schemas.microsoft.com/office/powerpoint/2010/main" val="2329661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54707B-8816-46C0-A90E-271E9F21BF9C}" type="slidenum">
              <a:rPr lang="en-US" altLang="zh-CN"/>
              <a:pPr/>
              <a:t>65</a:t>
            </a:fld>
            <a:endParaRPr lang="en-US" altLang="zh-CN"/>
          </a:p>
        </p:txBody>
      </p:sp>
      <p:sp>
        <p:nvSpPr>
          <p:cNvPr id="406530" name="Rectangle 2"/>
          <p:cNvSpPr>
            <a:spLocks noGrp="1" noRot="1" noChangeAspect="1" noChangeArrowheads="1" noTextEdit="1"/>
          </p:cNvSpPr>
          <p:nvPr>
            <p:ph type="sldImg"/>
          </p:nvPr>
        </p:nvSpPr>
        <p:spPr>
          <a:ln/>
        </p:spPr>
      </p:sp>
      <p:sp>
        <p:nvSpPr>
          <p:cNvPr id="406531" name="Rectangle 3"/>
          <p:cNvSpPr>
            <a:spLocks noGrp="1" noChangeArrowheads="1"/>
          </p:cNvSpPr>
          <p:nvPr>
            <p:ph type="body" idx="1"/>
          </p:nvPr>
        </p:nvSpPr>
        <p:spPr/>
        <p:txBody>
          <a:bodyPr/>
          <a:lstStyle/>
          <a:p>
            <a:r>
              <a:rPr lang="zh-CN" altLang="en-US" dirty="0"/>
              <a:t>关于</a:t>
            </a:r>
            <a:r>
              <a:rPr lang="en-US" altLang="zh-CN" dirty="0"/>
              <a:t>8251</a:t>
            </a:r>
            <a:r>
              <a:rPr lang="zh-CN" altLang="en-US" dirty="0"/>
              <a:t>的地址问题，参见书</a:t>
            </a:r>
            <a:r>
              <a:rPr lang="en-US" altLang="zh-CN" dirty="0"/>
              <a:t>p321</a:t>
            </a:r>
            <a:r>
              <a:rPr lang="zh-CN" altLang="en-US" dirty="0"/>
              <a:t>－</a:t>
            </a:r>
            <a:r>
              <a:rPr lang="en-US" altLang="zh-CN" dirty="0"/>
              <a:t>322</a:t>
            </a:r>
          </a:p>
        </p:txBody>
      </p:sp>
    </p:spTree>
    <p:extLst>
      <p:ext uri="{BB962C8B-B14F-4D97-AF65-F5344CB8AC3E}">
        <p14:creationId xmlns:p14="http://schemas.microsoft.com/office/powerpoint/2010/main" val="2599314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0175C9-D03D-4E1B-B67E-DA7E5869FD67}" type="slidenum">
              <a:rPr lang="en-US" altLang="zh-CN"/>
              <a:pPr/>
              <a:t>68</a:t>
            </a:fld>
            <a:endParaRPr lang="en-US" altLang="zh-CN"/>
          </a:p>
        </p:txBody>
      </p:sp>
      <p:sp>
        <p:nvSpPr>
          <p:cNvPr id="407554" name="Rectangle 2"/>
          <p:cNvSpPr>
            <a:spLocks noGrp="1" noRot="1" noChangeAspect="1" noChangeArrowheads="1" noTextEdit="1"/>
          </p:cNvSpPr>
          <p:nvPr>
            <p:ph type="sldImg"/>
          </p:nvPr>
        </p:nvSpPr>
        <p:spPr>
          <a:ln/>
        </p:spPr>
      </p:sp>
      <p:sp>
        <p:nvSpPr>
          <p:cNvPr id="407555" name="Rectangle 3"/>
          <p:cNvSpPr>
            <a:spLocks noGrp="1" noChangeArrowheads="1"/>
          </p:cNvSpPr>
          <p:nvPr>
            <p:ph type="body" idx="1"/>
          </p:nvPr>
        </p:nvSpPr>
        <p:spPr/>
        <p:txBody>
          <a:bodyPr/>
          <a:lstStyle/>
          <a:p>
            <a:r>
              <a:rPr lang="en-US" altLang="zh-CN"/>
              <a:t>TTL</a:t>
            </a:r>
            <a:r>
              <a:rPr lang="zh-CN" altLang="en-US"/>
              <a:t>电平转换为</a:t>
            </a:r>
            <a:r>
              <a:rPr lang="en-US" altLang="zh-CN"/>
              <a:t>RS232</a:t>
            </a:r>
            <a:r>
              <a:rPr lang="zh-CN" altLang="en-US"/>
              <a:t>电平用：</a:t>
            </a:r>
            <a:r>
              <a:rPr lang="en-US" altLang="zh-CN"/>
              <a:t>MC1488</a:t>
            </a:r>
          </a:p>
          <a:p>
            <a:r>
              <a:rPr lang="en-US" altLang="zh-CN"/>
              <a:t>RS232</a:t>
            </a:r>
            <a:r>
              <a:rPr lang="zh-CN" altLang="en-US"/>
              <a:t>电平转换为</a:t>
            </a:r>
            <a:r>
              <a:rPr lang="en-US" altLang="zh-CN"/>
              <a:t>TTL</a:t>
            </a:r>
            <a:r>
              <a:rPr lang="zh-CN" altLang="en-US"/>
              <a:t>电平用：</a:t>
            </a:r>
            <a:r>
              <a:rPr lang="en-US" altLang="zh-CN"/>
              <a:t>MC1489</a:t>
            </a:r>
          </a:p>
        </p:txBody>
      </p:sp>
    </p:spTree>
    <p:extLst>
      <p:ext uri="{BB962C8B-B14F-4D97-AF65-F5344CB8AC3E}">
        <p14:creationId xmlns:p14="http://schemas.microsoft.com/office/powerpoint/2010/main" val="4212715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172034" name="Group 2"/>
          <p:cNvGrpSpPr>
            <a:grpSpLocks/>
          </p:cNvGrpSpPr>
          <p:nvPr/>
        </p:nvGrpSpPr>
        <p:grpSpPr bwMode="auto">
          <a:xfrm>
            <a:off x="0" y="0"/>
            <a:ext cx="8478838" cy="6173788"/>
            <a:chOff x="0" y="0"/>
            <a:chExt cx="5341" cy="3889"/>
          </a:xfrm>
        </p:grpSpPr>
        <p:sp>
          <p:nvSpPr>
            <p:cNvPr id="172035" name="Freeform 3"/>
            <p:cNvSpPr>
              <a:spLocks/>
            </p:cNvSpPr>
            <p:nvPr/>
          </p:nvSpPr>
          <p:spPr bwMode="ltGray">
            <a:xfrm>
              <a:off x="0" y="0"/>
              <a:ext cx="3863" cy="3889"/>
            </a:xfrm>
            <a:custGeom>
              <a:avLst/>
              <a:gdLst/>
              <a:ahLst/>
              <a:cxnLst>
                <a:cxn ang="0">
                  <a:pos x="3862" y="3418"/>
                </a:cxn>
                <a:cxn ang="0">
                  <a:pos x="457" y="0"/>
                </a:cxn>
                <a:cxn ang="0">
                  <a:pos x="0" y="0"/>
                </a:cxn>
                <a:cxn ang="0">
                  <a:pos x="0" y="481"/>
                </a:cxn>
                <a:cxn ang="0">
                  <a:pos x="3394" y="3888"/>
                </a:cxn>
                <a:cxn ang="0">
                  <a:pos x="3862" y="3418"/>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w="9525" cap="rnd">
              <a:noFill/>
              <a:round/>
              <a:headEnd/>
              <a:tailEnd/>
            </a:ln>
            <a:effectLst/>
          </p:spPr>
          <p:txBody>
            <a:bodyPr/>
            <a:lstStyle/>
            <a:p>
              <a:endParaRPr lang="zh-CN" altLang="en-US"/>
            </a:p>
          </p:txBody>
        </p:sp>
        <p:sp>
          <p:nvSpPr>
            <p:cNvPr id="172036" name="Freeform 4"/>
            <p:cNvSpPr>
              <a:spLocks/>
            </p:cNvSpPr>
            <p:nvPr/>
          </p:nvSpPr>
          <p:spPr bwMode="ltGray">
            <a:xfrm>
              <a:off x="860" y="0"/>
              <a:ext cx="3394" cy="3223"/>
            </a:xfrm>
            <a:custGeom>
              <a:avLst/>
              <a:gdLst/>
              <a:ahLst/>
              <a:cxnLst>
                <a:cxn ang="0">
                  <a:pos x="370" y="0"/>
                </a:cxn>
                <a:cxn ang="0">
                  <a:pos x="3393" y="3036"/>
                </a:cxn>
                <a:cxn ang="0">
                  <a:pos x="3208" y="3222"/>
                </a:cxn>
                <a:cxn ang="0">
                  <a:pos x="0" y="0"/>
                </a:cxn>
                <a:cxn ang="0">
                  <a:pos x="370" y="0"/>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w="9525" cap="rnd">
              <a:noFill/>
              <a:round/>
              <a:headEnd/>
              <a:tailEnd/>
            </a:ln>
            <a:effectLst/>
          </p:spPr>
          <p:txBody>
            <a:bodyPr/>
            <a:lstStyle/>
            <a:p>
              <a:endParaRPr lang="zh-CN" altLang="en-US"/>
            </a:p>
          </p:txBody>
        </p:sp>
        <p:sp>
          <p:nvSpPr>
            <p:cNvPr id="172037" name="Freeform 5"/>
            <p:cNvSpPr>
              <a:spLocks/>
            </p:cNvSpPr>
            <p:nvPr/>
          </p:nvSpPr>
          <p:spPr bwMode="ltGray">
            <a:xfrm>
              <a:off x="2187" y="0"/>
              <a:ext cx="2859" cy="2556"/>
            </a:xfrm>
            <a:custGeom>
              <a:avLst/>
              <a:gdLst/>
              <a:ahLst/>
              <a:cxnLst>
                <a:cxn ang="0">
                  <a:pos x="630" y="0"/>
                </a:cxn>
                <a:cxn ang="0">
                  <a:pos x="2858" y="2238"/>
                </a:cxn>
                <a:cxn ang="0">
                  <a:pos x="2543" y="2555"/>
                </a:cxn>
                <a:cxn ang="0">
                  <a:pos x="0" y="0"/>
                </a:cxn>
                <a:cxn ang="0">
                  <a:pos x="630" y="0"/>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w="9525" cap="rnd">
              <a:noFill/>
              <a:round/>
              <a:headEnd/>
              <a:tailEnd/>
            </a:ln>
            <a:effectLst/>
          </p:spPr>
          <p:txBody>
            <a:bodyPr/>
            <a:lstStyle/>
            <a:p>
              <a:endParaRPr lang="zh-CN" altLang="en-US"/>
            </a:p>
          </p:txBody>
        </p:sp>
        <p:sp>
          <p:nvSpPr>
            <p:cNvPr id="172038" name="Freeform 6"/>
            <p:cNvSpPr>
              <a:spLocks/>
            </p:cNvSpPr>
            <p:nvPr/>
          </p:nvSpPr>
          <p:spPr bwMode="ltGray">
            <a:xfrm>
              <a:off x="3055" y="0"/>
              <a:ext cx="2286" cy="2121"/>
            </a:xfrm>
            <a:custGeom>
              <a:avLst/>
              <a:gdLst/>
              <a:ahLst/>
              <a:cxnLst>
                <a:cxn ang="0">
                  <a:pos x="0" y="0"/>
                </a:cxn>
                <a:cxn ang="0">
                  <a:pos x="2111" y="2120"/>
                </a:cxn>
                <a:cxn ang="0">
                  <a:pos x="2285" y="1945"/>
                </a:cxn>
                <a:cxn ang="0">
                  <a:pos x="348" y="0"/>
                </a:cxn>
                <a:cxn ang="0">
                  <a:pos x="0" y="0"/>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w="9525" cap="rnd">
              <a:noFill/>
              <a:round/>
              <a:headEnd/>
              <a:tailEnd/>
            </a:ln>
            <a:effectLst/>
          </p:spPr>
          <p:txBody>
            <a:bodyPr/>
            <a:lstStyle/>
            <a:p>
              <a:endParaRPr lang="zh-CN" altLang="en-US"/>
            </a:p>
          </p:txBody>
        </p:sp>
      </p:grpSp>
      <p:sp>
        <p:nvSpPr>
          <p:cNvPr id="172039" name="Rectangle 7"/>
          <p:cNvSpPr>
            <a:spLocks noGrp="1" noChangeArrowheads="1"/>
          </p:cNvSpPr>
          <p:nvPr>
            <p:ph type="ctrTitle" sz="quarter"/>
          </p:nvPr>
        </p:nvSpPr>
        <p:spPr>
          <a:xfrm>
            <a:off x="685800" y="1143000"/>
            <a:ext cx="7772400" cy="1143000"/>
          </a:xfrm>
        </p:spPr>
        <p:txBody>
          <a:bodyPr/>
          <a:lstStyle>
            <a:lvl1pPr>
              <a:defRPr/>
            </a:lvl1pPr>
          </a:lstStyle>
          <a:p>
            <a:r>
              <a:rPr lang="zh-CN" altLang="en-US"/>
              <a:t>单击此处编辑母版标题样式</a:t>
            </a:r>
          </a:p>
        </p:txBody>
      </p:sp>
      <p:sp>
        <p:nvSpPr>
          <p:cNvPr id="172040" name="Rectangle 8"/>
          <p:cNvSpPr>
            <a:spLocks noGrp="1" noChangeArrowheads="1"/>
          </p:cNvSpPr>
          <p:nvPr>
            <p:ph type="subTitle" sz="quarter" idx="1"/>
          </p:nvPr>
        </p:nvSpPr>
        <p:spPr>
          <a:xfrm>
            <a:off x="1371600" y="2819400"/>
            <a:ext cx="6400800" cy="1752600"/>
          </a:xfrm>
        </p:spPr>
        <p:txBody>
          <a:bodyPr/>
          <a:lstStyle>
            <a:lvl1pPr marL="0" indent="0" algn="ctr">
              <a:buFontTx/>
              <a:buNone/>
              <a:defRPr/>
            </a:lvl1pPr>
          </a:lstStyle>
          <a:p>
            <a:r>
              <a:rPr lang="zh-CN" altLang="en-US"/>
              <a:t>单击此处编辑母版副标题样式</a:t>
            </a:r>
          </a:p>
        </p:txBody>
      </p:sp>
      <p:sp>
        <p:nvSpPr>
          <p:cNvPr id="172041" name="Rectangle 9"/>
          <p:cNvSpPr>
            <a:spLocks noGrp="1" noChangeArrowheads="1"/>
          </p:cNvSpPr>
          <p:nvPr>
            <p:ph type="dt" sz="quarter" idx="2"/>
          </p:nvPr>
        </p:nvSpPr>
        <p:spPr/>
        <p:txBody>
          <a:bodyPr/>
          <a:lstStyle>
            <a:lvl1pPr>
              <a:defRPr/>
            </a:lvl1pPr>
          </a:lstStyle>
          <a:p>
            <a:endParaRPr lang="en-US" altLang="zh-CN"/>
          </a:p>
        </p:txBody>
      </p:sp>
      <p:sp>
        <p:nvSpPr>
          <p:cNvPr id="172042" name="Rectangle 10"/>
          <p:cNvSpPr>
            <a:spLocks noGrp="1" noChangeArrowheads="1"/>
          </p:cNvSpPr>
          <p:nvPr>
            <p:ph type="ftr" sz="quarter" idx="3"/>
          </p:nvPr>
        </p:nvSpPr>
        <p:spPr/>
        <p:txBody>
          <a:bodyPr/>
          <a:lstStyle>
            <a:lvl1pPr>
              <a:defRPr/>
            </a:lvl1pPr>
          </a:lstStyle>
          <a:p>
            <a:endParaRPr lang="en-US" altLang="zh-CN"/>
          </a:p>
        </p:txBody>
      </p:sp>
      <p:sp>
        <p:nvSpPr>
          <p:cNvPr id="172043" name="Rectangle 11"/>
          <p:cNvSpPr>
            <a:spLocks noGrp="1" noChangeArrowheads="1"/>
          </p:cNvSpPr>
          <p:nvPr>
            <p:ph type="sldNum" sz="quarter" idx="4"/>
          </p:nvPr>
        </p:nvSpPr>
        <p:spPr/>
        <p:txBody>
          <a:bodyPr/>
          <a:lstStyle>
            <a:lvl1pPr>
              <a:defRPr/>
            </a:lvl1pPr>
          </a:lstStyle>
          <a:p>
            <a:fld id="{DD7E32A8-E553-4214-8C55-58FC89A53C74}" type="slidenum">
              <a:rPr lang="en-US" altLang="zh-CN"/>
              <a:pPr/>
              <a:t>‹#›</a:t>
            </a:fld>
            <a:endParaRPr lang="en-US" altLang="zh-CN"/>
          </a:p>
        </p:txBody>
      </p:sp>
    </p:spTree>
  </p:cSld>
  <p:clrMapOvr>
    <a:masterClrMapping/>
  </p:clrMapOvr>
  <p:transition spd="slow">
    <p:randomBar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F99FD53F-1153-4D22-8B70-F4479AAEDAE5}"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endParaRPr lang="en-US" altLang="zh-CN"/>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228600"/>
            <a:ext cx="194310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228600"/>
            <a:ext cx="56769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52169AF3-53E6-4995-A493-8A05C294C786}"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endParaRPr lang="en-US" altLang="zh-CN"/>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09D93241-9DAE-4999-9056-5CFD8A2F751F}"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endParaRPr lang="en-US" altLang="zh-CN"/>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63F03982-1782-4A70-9E2D-46CB42202123}"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endParaRPr lang="en-US" altLang="zh-CN"/>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C1AE2830-B15B-4946-8AE1-DD9615076F2F}" type="slidenum">
              <a:rPr lang="en-US" altLang="zh-CN"/>
              <a:pPr/>
              <a:t>‹#›</a:t>
            </a:fld>
            <a:endParaRPr lang="en-US" altLang="zh-CN"/>
          </a:p>
        </p:txBody>
      </p:sp>
      <p:sp>
        <p:nvSpPr>
          <p:cNvPr id="7" name="页脚占位符 6"/>
          <p:cNvSpPr>
            <a:spLocks noGrp="1"/>
          </p:cNvSpPr>
          <p:nvPr>
            <p:ph type="ftr" sz="quarter" idx="12"/>
          </p:nvPr>
        </p:nvSpPr>
        <p:spPr/>
        <p:txBody>
          <a:bodyPr/>
          <a:lstStyle>
            <a:lvl1pPr>
              <a:defRPr/>
            </a:lvl1pPr>
          </a:lstStyle>
          <a:p>
            <a:endParaRPr lang="en-US" altLang="zh-CN"/>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AD5C2510-B902-4FB8-AD92-AD959B6C79F4}" type="slidenum">
              <a:rPr lang="en-US" altLang="zh-CN"/>
              <a:pPr/>
              <a:t>‹#›</a:t>
            </a:fld>
            <a:endParaRPr lang="en-US" altLang="zh-CN"/>
          </a:p>
        </p:txBody>
      </p:sp>
      <p:sp>
        <p:nvSpPr>
          <p:cNvPr id="9" name="页脚占位符 8"/>
          <p:cNvSpPr>
            <a:spLocks noGrp="1"/>
          </p:cNvSpPr>
          <p:nvPr>
            <p:ph type="ftr" sz="quarter" idx="12"/>
          </p:nvPr>
        </p:nvSpPr>
        <p:spPr/>
        <p:txBody>
          <a:bodyPr/>
          <a:lstStyle>
            <a:lvl1pPr>
              <a:defRPr/>
            </a:lvl1pPr>
          </a:lstStyle>
          <a:p>
            <a:endParaRPr lang="en-US" altLang="zh-CN"/>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895812D8-5ECE-4C00-AEE9-7A893D5AA141}" type="slidenum">
              <a:rPr lang="en-US" altLang="zh-CN"/>
              <a:pPr/>
              <a:t>‹#›</a:t>
            </a:fld>
            <a:endParaRPr lang="en-US" altLang="zh-CN"/>
          </a:p>
        </p:txBody>
      </p:sp>
      <p:sp>
        <p:nvSpPr>
          <p:cNvPr id="5" name="页脚占位符 4"/>
          <p:cNvSpPr>
            <a:spLocks noGrp="1"/>
          </p:cNvSpPr>
          <p:nvPr>
            <p:ph type="ftr" sz="quarter" idx="12"/>
          </p:nvPr>
        </p:nvSpPr>
        <p:spPr/>
        <p:txBody>
          <a:bodyPr/>
          <a:lstStyle>
            <a:lvl1pPr>
              <a:defRPr/>
            </a:lvl1pPr>
          </a:lstStyle>
          <a:p>
            <a:endParaRPr lang="en-US" altLang="zh-CN"/>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902765B7-4EC4-4930-B382-B508D22FB6D2}" type="slidenum">
              <a:rPr lang="en-US" altLang="zh-CN"/>
              <a:pPr/>
              <a:t>‹#›</a:t>
            </a:fld>
            <a:endParaRPr lang="en-US" altLang="zh-CN"/>
          </a:p>
        </p:txBody>
      </p:sp>
      <p:sp>
        <p:nvSpPr>
          <p:cNvPr id="4" name="页脚占位符 3"/>
          <p:cNvSpPr>
            <a:spLocks noGrp="1"/>
          </p:cNvSpPr>
          <p:nvPr>
            <p:ph type="ftr" sz="quarter" idx="12"/>
          </p:nvPr>
        </p:nvSpPr>
        <p:spPr/>
        <p:txBody>
          <a:bodyPr/>
          <a:lstStyle>
            <a:lvl1pPr>
              <a:defRPr/>
            </a:lvl1pPr>
          </a:lstStyle>
          <a:p>
            <a:endParaRPr lang="en-US" altLang="zh-CN"/>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A34DD118-6155-4DFD-BF92-63CCD0385C9F}" type="slidenum">
              <a:rPr lang="en-US" altLang="zh-CN"/>
              <a:pPr/>
              <a:t>‹#›</a:t>
            </a:fld>
            <a:endParaRPr lang="en-US" altLang="zh-CN"/>
          </a:p>
        </p:txBody>
      </p:sp>
      <p:sp>
        <p:nvSpPr>
          <p:cNvPr id="7" name="页脚占位符 6"/>
          <p:cNvSpPr>
            <a:spLocks noGrp="1"/>
          </p:cNvSpPr>
          <p:nvPr>
            <p:ph type="ftr" sz="quarter" idx="12"/>
          </p:nvPr>
        </p:nvSpPr>
        <p:spPr/>
        <p:txBody>
          <a:bodyPr/>
          <a:lstStyle>
            <a:lvl1pPr>
              <a:defRPr/>
            </a:lvl1pPr>
          </a:lstStyle>
          <a:p>
            <a:endParaRPr lang="en-US" altLang="zh-CN"/>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241F65F3-49C6-4A14-9EA3-3C306ABDDE6E}" type="slidenum">
              <a:rPr lang="en-US" altLang="zh-CN"/>
              <a:pPr/>
              <a:t>‹#›</a:t>
            </a:fld>
            <a:endParaRPr lang="en-US" altLang="zh-CN"/>
          </a:p>
        </p:txBody>
      </p:sp>
      <p:sp>
        <p:nvSpPr>
          <p:cNvPr id="7" name="页脚占位符 6"/>
          <p:cNvSpPr>
            <a:spLocks noGrp="1"/>
          </p:cNvSpPr>
          <p:nvPr>
            <p:ph type="ftr" sz="quarter" idx="12"/>
          </p:nvPr>
        </p:nvSpPr>
        <p:spPr/>
        <p:txBody>
          <a:bodyPr/>
          <a:lstStyle>
            <a:lvl1pPr>
              <a:defRPr/>
            </a:lvl1pPr>
          </a:lstStyle>
          <a:p>
            <a:endParaRPr lang="en-US" altLang="zh-CN"/>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Horz">
          <a:fgClr>
            <a:schemeClr val="accent1"/>
          </a:fgClr>
          <a:bgClr>
            <a:schemeClr val="bg1"/>
          </a:bgClr>
        </a:pattFill>
        <a:effectLst/>
      </p:bgPr>
    </p:bg>
    <p:spTree>
      <p:nvGrpSpPr>
        <p:cNvPr id="1" name=""/>
        <p:cNvGrpSpPr/>
        <p:nvPr/>
      </p:nvGrpSpPr>
      <p:grpSpPr>
        <a:xfrm>
          <a:off x="0" y="0"/>
          <a:ext cx="0" cy="0"/>
          <a:chOff x="0" y="0"/>
          <a:chExt cx="0" cy="0"/>
        </a:xfrm>
      </p:grpSpPr>
      <p:grpSp>
        <p:nvGrpSpPr>
          <p:cNvPr id="171010" name="Group 2"/>
          <p:cNvGrpSpPr>
            <a:grpSpLocks/>
          </p:cNvGrpSpPr>
          <p:nvPr/>
        </p:nvGrpSpPr>
        <p:grpSpPr bwMode="auto">
          <a:xfrm>
            <a:off x="0" y="0"/>
            <a:ext cx="8478838" cy="6173788"/>
            <a:chOff x="0" y="0"/>
            <a:chExt cx="5341" cy="3889"/>
          </a:xfrm>
        </p:grpSpPr>
        <p:sp>
          <p:nvSpPr>
            <p:cNvPr id="171011" name="Freeform 3"/>
            <p:cNvSpPr>
              <a:spLocks/>
            </p:cNvSpPr>
            <p:nvPr/>
          </p:nvSpPr>
          <p:spPr bwMode="ltGray">
            <a:xfrm>
              <a:off x="0" y="0"/>
              <a:ext cx="3863" cy="3889"/>
            </a:xfrm>
            <a:custGeom>
              <a:avLst/>
              <a:gdLst/>
              <a:ahLst/>
              <a:cxnLst>
                <a:cxn ang="0">
                  <a:pos x="3862" y="3418"/>
                </a:cxn>
                <a:cxn ang="0">
                  <a:pos x="457" y="0"/>
                </a:cxn>
                <a:cxn ang="0">
                  <a:pos x="0" y="0"/>
                </a:cxn>
                <a:cxn ang="0">
                  <a:pos x="0" y="481"/>
                </a:cxn>
                <a:cxn ang="0">
                  <a:pos x="3394" y="3888"/>
                </a:cxn>
                <a:cxn ang="0">
                  <a:pos x="3862" y="3418"/>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w="9525" cap="rnd">
              <a:noFill/>
              <a:round/>
              <a:headEnd/>
              <a:tailEnd/>
            </a:ln>
            <a:effectLst/>
          </p:spPr>
          <p:txBody>
            <a:bodyPr/>
            <a:lstStyle/>
            <a:p>
              <a:endParaRPr lang="zh-CN" altLang="en-US"/>
            </a:p>
          </p:txBody>
        </p:sp>
        <p:sp>
          <p:nvSpPr>
            <p:cNvPr id="171012" name="Freeform 4"/>
            <p:cNvSpPr>
              <a:spLocks/>
            </p:cNvSpPr>
            <p:nvPr/>
          </p:nvSpPr>
          <p:spPr bwMode="ltGray">
            <a:xfrm>
              <a:off x="860" y="0"/>
              <a:ext cx="3394" cy="3223"/>
            </a:xfrm>
            <a:custGeom>
              <a:avLst/>
              <a:gdLst/>
              <a:ahLst/>
              <a:cxnLst>
                <a:cxn ang="0">
                  <a:pos x="370" y="0"/>
                </a:cxn>
                <a:cxn ang="0">
                  <a:pos x="3393" y="3036"/>
                </a:cxn>
                <a:cxn ang="0">
                  <a:pos x="3208" y="3222"/>
                </a:cxn>
                <a:cxn ang="0">
                  <a:pos x="0" y="0"/>
                </a:cxn>
                <a:cxn ang="0">
                  <a:pos x="370" y="0"/>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w="9525" cap="rnd">
              <a:noFill/>
              <a:round/>
              <a:headEnd/>
              <a:tailEnd/>
            </a:ln>
            <a:effectLst/>
          </p:spPr>
          <p:txBody>
            <a:bodyPr/>
            <a:lstStyle/>
            <a:p>
              <a:endParaRPr lang="zh-CN" altLang="en-US"/>
            </a:p>
          </p:txBody>
        </p:sp>
        <p:sp>
          <p:nvSpPr>
            <p:cNvPr id="171013" name="Freeform 5"/>
            <p:cNvSpPr>
              <a:spLocks/>
            </p:cNvSpPr>
            <p:nvPr/>
          </p:nvSpPr>
          <p:spPr bwMode="ltGray">
            <a:xfrm>
              <a:off x="2187" y="0"/>
              <a:ext cx="2859" cy="2556"/>
            </a:xfrm>
            <a:custGeom>
              <a:avLst/>
              <a:gdLst/>
              <a:ahLst/>
              <a:cxnLst>
                <a:cxn ang="0">
                  <a:pos x="630" y="0"/>
                </a:cxn>
                <a:cxn ang="0">
                  <a:pos x="2858" y="2238"/>
                </a:cxn>
                <a:cxn ang="0">
                  <a:pos x="2543" y="2555"/>
                </a:cxn>
                <a:cxn ang="0">
                  <a:pos x="0" y="0"/>
                </a:cxn>
                <a:cxn ang="0">
                  <a:pos x="630" y="0"/>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w="9525" cap="rnd">
              <a:noFill/>
              <a:round/>
              <a:headEnd/>
              <a:tailEnd/>
            </a:ln>
            <a:effectLst/>
          </p:spPr>
          <p:txBody>
            <a:bodyPr/>
            <a:lstStyle/>
            <a:p>
              <a:endParaRPr lang="zh-CN" altLang="en-US"/>
            </a:p>
          </p:txBody>
        </p:sp>
        <p:sp>
          <p:nvSpPr>
            <p:cNvPr id="171014" name="Freeform 6"/>
            <p:cNvSpPr>
              <a:spLocks/>
            </p:cNvSpPr>
            <p:nvPr/>
          </p:nvSpPr>
          <p:spPr bwMode="ltGray">
            <a:xfrm>
              <a:off x="3055" y="0"/>
              <a:ext cx="2286" cy="2121"/>
            </a:xfrm>
            <a:custGeom>
              <a:avLst/>
              <a:gdLst/>
              <a:ahLst/>
              <a:cxnLst>
                <a:cxn ang="0">
                  <a:pos x="0" y="0"/>
                </a:cxn>
                <a:cxn ang="0">
                  <a:pos x="2111" y="2120"/>
                </a:cxn>
                <a:cxn ang="0">
                  <a:pos x="2285" y="1945"/>
                </a:cxn>
                <a:cxn ang="0">
                  <a:pos x="348" y="0"/>
                </a:cxn>
                <a:cxn ang="0">
                  <a:pos x="0" y="0"/>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w="9525" cap="rnd">
              <a:noFill/>
              <a:round/>
              <a:headEnd/>
              <a:tailEnd/>
            </a:ln>
            <a:effectLst/>
          </p:spPr>
          <p:txBody>
            <a:bodyPr/>
            <a:lstStyle/>
            <a:p>
              <a:endParaRPr lang="zh-CN" altLang="en-US"/>
            </a:p>
          </p:txBody>
        </p:sp>
      </p:grpSp>
      <p:sp>
        <p:nvSpPr>
          <p:cNvPr id="171015" name="Rectangle 7"/>
          <p:cNvSpPr>
            <a:spLocks noGrp="1" noChangeArrowheads="1"/>
          </p:cNvSpPr>
          <p:nvPr>
            <p:ph type="title"/>
          </p:nvPr>
        </p:nvSpPr>
        <p:spPr bwMode="auto">
          <a:xfrm>
            <a:off x="685800" y="228600"/>
            <a:ext cx="7772400" cy="1219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171016" name="Rectangle 8"/>
          <p:cNvSpPr>
            <a:spLocks noGrp="1" noChangeArrowheads="1"/>
          </p:cNvSpPr>
          <p:nvPr>
            <p:ph type="body" idx="1"/>
          </p:nvPr>
        </p:nvSpPr>
        <p:spPr bwMode="auto">
          <a:xfrm>
            <a:off x="685800" y="18288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71017" name="Rectangle 9"/>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1400">
                <a:latin typeface="+mn-lt"/>
                <a:ea typeface="+mn-ea"/>
              </a:defRPr>
            </a:lvl1pPr>
          </a:lstStyle>
          <a:p>
            <a:endParaRPr lang="en-US" altLang="zh-CN"/>
          </a:p>
        </p:txBody>
      </p:sp>
      <p:sp>
        <p:nvSpPr>
          <p:cNvPr id="171018" name="Rectangle 10"/>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1400">
                <a:latin typeface="+mn-lt"/>
                <a:ea typeface="+mn-ea"/>
              </a:defRPr>
            </a:lvl1pPr>
          </a:lstStyle>
          <a:p>
            <a:fld id="{3FC04844-3A55-445E-A943-AE1DF287EABC}" type="slidenum">
              <a:rPr lang="en-US" altLang="zh-CN"/>
              <a:pPr/>
              <a:t>‹#›</a:t>
            </a:fld>
            <a:endParaRPr lang="en-US" altLang="zh-CN"/>
          </a:p>
        </p:txBody>
      </p:sp>
      <p:sp>
        <p:nvSpPr>
          <p:cNvPr id="171019" name="Rectangle 11"/>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1400">
                <a:latin typeface="+mn-lt"/>
                <a:ea typeface="+mn-ea"/>
              </a:defRPr>
            </a:lvl1pPr>
          </a:lstStyle>
          <a:p>
            <a:endParaRPr lang="en-US" altLang="zh-CN"/>
          </a:p>
        </p:txBody>
      </p:sp>
    </p:spTree>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ransition spd="slow">
    <p:randomBar dir="vert"/>
  </p:transition>
  <p:timing>
    <p:tnLst>
      <p:par>
        <p:cTn id="1" dur="indefinite" restart="never" nodeType="tmRoot"/>
      </p:par>
    </p:tnLst>
  </p:timing>
  <p:txStyles>
    <p:titleStyle>
      <a:lvl1pPr algn="ctr" rtl="0" fontAlgn="base">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2pPr>
      <a:lvl3pPr algn="ctr" rtl="0" fontAlgn="base">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3pPr>
      <a:lvl4pPr algn="ctr" rtl="0" fontAlgn="base">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4pPr>
      <a:lvl5pPr algn="ctr" rtl="0" fontAlgn="base">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9pPr>
    </p:titleStyle>
    <p:bodyStyle>
      <a:lvl1pPr marL="342900" indent="-342900" algn="l" rtl="0" fontAlgn="base">
        <a:spcBef>
          <a:spcPct val="20000"/>
        </a:spcBef>
        <a:spcAft>
          <a:spcPct val="0"/>
        </a:spcAft>
        <a:buClr>
          <a:schemeClr val="tx2"/>
        </a:buClr>
        <a:buChar char="•"/>
        <a:defRPr sz="3200">
          <a:solidFill>
            <a:schemeClr val="tx1"/>
          </a:solidFill>
          <a:effectLst>
            <a:outerShdw blurRad="38100" dist="38100" dir="2700000" algn="tl">
              <a:srgbClr val="C0C0C0"/>
            </a:outerShdw>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outerShdw blurRad="38100" dist="38100" dir="2700000" algn="tl">
              <a:srgbClr val="C0C0C0"/>
            </a:outerShdw>
          </a:effectLst>
          <a:latin typeface="+mn-lt"/>
          <a:ea typeface="+mn-ea"/>
        </a:defRPr>
      </a:lvl2pPr>
      <a:lvl3pPr marL="1143000" indent="-228600" algn="l" rtl="0" fontAlgn="base">
        <a:spcBef>
          <a:spcPct val="20000"/>
        </a:spcBef>
        <a:spcAft>
          <a:spcPct val="0"/>
        </a:spcAft>
        <a:buClr>
          <a:schemeClr val="tx1"/>
        </a:buClr>
        <a:buChar char="•"/>
        <a:defRPr sz="2400">
          <a:solidFill>
            <a:schemeClr val="tx1"/>
          </a:solidFill>
          <a:effectLst>
            <a:outerShdw blurRad="38100" dist="38100" dir="2700000" algn="tl">
              <a:srgbClr val="C0C0C0"/>
            </a:outerShdw>
          </a:effectLst>
          <a:latin typeface="+mn-lt"/>
          <a:ea typeface="+mn-ea"/>
        </a:defRPr>
      </a:lvl3pPr>
      <a:lvl4pPr marL="1600200" indent="-228600" algn="l" rtl="0" fontAlgn="base">
        <a:spcBef>
          <a:spcPct val="20000"/>
        </a:spcBef>
        <a:spcAft>
          <a:spcPct val="0"/>
        </a:spcAft>
        <a:buClr>
          <a:schemeClr val="tx2"/>
        </a:buClr>
        <a:buChar char="•"/>
        <a:defRPr sz="2000">
          <a:solidFill>
            <a:schemeClr val="tx1"/>
          </a:solidFill>
          <a:effectLst>
            <a:outerShdw blurRad="38100" dist="38100" dir="2700000" algn="tl">
              <a:srgbClr val="C0C0C0"/>
            </a:outerShdw>
          </a:effectLst>
          <a:latin typeface="+mn-lt"/>
          <a:ea typeface="+mn-ea"/>
        </a:defRPr>
      </a:lvl4pPr>
      <a:lvl5pPr marL="2057400" indent="-228600" algn="l" rtl="0" fontAlgn="base">
        <a:spcBef>
          <a:spcPct val="20000"/>
        </a:spcBef>
        <a:spcAft>
          <a:spcPct val="0"/>
        </a:spcAft>
        <a:buClr>
          <a:schemeClr val="tx1"/>
        </a:buClr>
        <a:buChar char="•"/>
        <a:defRPr sz="2000">
          <a:solidFill>
            <a:schemeClr val="tx1"/>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chemeClr val="tx1"/>
        </a:buClr>
        <a:buChar char="•"/>
        <a:defRPr sz="2000">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tx1"/>
        </a:buClr>
        <a:buChar char="•"/>
        <a:defRPr sz="2000">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tx1"/>
        </a:buClr>
        <a:buChar char="•"/>
        <a:defRPr sz="2000">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tx1"/>
        </a:buClr>
        <a:buChar char="•"/>
        <a:defRPr sz="2000">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slide" Target="slide115.xml"/><Relationship Id="rId2" Type="http://schemas.openxmlformats.org/officeDocument/2006/relationships/slide" Target="slide84.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slide" Target="slide1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1.jpeg"/><Relationship Id="rId4" Type="http://schemas.openxmlformats.org/officeDocument/2006/relationships/image" Target="../media/image40.wmf"/></Relationships>
</file>

<file path=ppt/slides/_rels/slide3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slide" Target="slide57.xml"/></Relationships>
</file>

<file path=ppt/slides/_rels/slide66.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slide" Target="slide5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slide" Target="slide5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slide" Target="slide54.xml"/><Relationship Id="rId1" Type="http://schemas.openxmlformats.org/officeDocument/2006/relationships/slideLayout" Target="../slideLayouts/slideLayout7.xml"/><Relationship Id="rId4" Type="http://schemas.openxmlformats.org/officeDocument/2006/relationships/slide" Target="slide6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685800" y="444277"/>
            <a:ext cx="7772400" cy="752475"/>
          </a:xfrm>
        </p:spPr>
        <p:txBody>
          <a:bodyPr/>
          <a:lstStyle/>
          <a:p>
            <a:r>
              <a:rPr lang="zh-CN" altLang="en-US" dirty="0" smtClean="0">
                <a:latin typeface="隶书" panose="02010509060101010101" pitchFamily="49" charset="-122"/>
                <a:ea typeface="隶书" panose="02010509060101010101" pitchFamily="49" charset="-122"/>
              </a:rPr>
              <a:t>可编程</a:t>
            </a:r>
            <a:r>
              <a:rPr lang="zh-CN" altLang="en-US" dirty="0">
                <a:latin typeface="隶书" panose="02010509060101010101" pitchFamily="49" charset="-122"/>
                <a:ea typeface="隶书" panose="02010509060101010101" pitchFamily="49" charset="-122"/>
              </a:rPr>
              <a:t>接口技术</a:t>
            </a:r>
          </a:p>
        </p:txBody>
      </p:sp>
      <p:sp>
        <p:nvSpPr>
          <p:cNvPr id="176135" name="Rectangle 7"/>
          <p:cNvSpPr>
            <a:spLocks noChangeArrowheads="1"/>
          </p:cNvSpPr>
          <p:nvPr/>
        </p:nvSpPr>
        <p:spPr bwMode="auto">
          <a:xfrm>
            <a:off x="539750" y="1271014"/>
            <a:ext cx="8208963" cy="4894290"/>
          </a:xfrm>
          <a:prstGeom prst="rect">
            <a:avLst/>
          </a:prstGeom>
          <a:noFill/>
          <a:ln w="9525">
            <a:noFill/>
            <a:miter lim="800000"/>
            <a:headEnd/>
            <a:tailEnd/>
          </a:ln>
          <a:effectLst/>
        </p:spPr>
        <p:txBody>
          <a:bodyPr lIns="92075" tIns="46038" rIns="92075" bIns="46038">
            <a:spAutoFit/>
          </a:bodyPr>
          <a:lstStyle/>
          <a:p>
            <a:r>
              <a:rPr lang="en-US" altLang="zh-CN" dirty="0">
                <a:solidFill>
                  <a:schemeClr val="tx2"/>
                </a:solidFill>
              </a:rPr>
              <a:t>    </a:t>
            </a:r>
            <a:br>
              <a:rPr lang="en-US" altLang="zh-CN" dirty="0">
                <a:solidFill>
                  <a:schemeClr val="tx2"/>
                </a:solidFill>
              </a:rPr>
            </a:br>
            <a:r>
              <a:rPr lang="en-US" altLang="zh-CN" dirty="0">
                <a:solidFill>
                  <a:schemeClr val="tx2"/>
                </a:solidFill>
              </a:rPr>
              <a:t>    CPU</a:t>
            </a:r>
            <a:r>
              <a:rPr lang="zh-CN" altLang="en-US" dirty="0">
                <a:solidFill>
                  <a:schemeClr val="tx2"/>
                </a:solidFill>
              </a:rPr>
              <a:t>与外设之间的信息交换是通过</a:t>
            </a:r>
            <a:r>
              <a:rPr lang="en-US" altLang="zh-CN" dirty="0">
                <a:solidFill>
                  <a:schemeClr val="tx2"/>
                </a:solidFill>
              </a:rPr>
              <a:t>I/O</a:t>
            </a:r>
            <a:r>
              <a:rPr lang="zh-CN" altLang="en-US" dirty="0">
                <a:solidFill>
                  <a:schemeClr val="tx2"/>
                </a:solidFill>
              </a:rPr>
              <a:t>接口完成的。不同的外设有不同的接口电路与之对应。接口电路的复杂程度与接口的功能相关。为了适应不同的需要，芯片生产厂商推出了各自系列的接口芯片，主要分为两类：</a:t>
            </a:r>
            <a:br>
              <a:rPr lang="zh-CN" altLang="en-US" dirty="0">
                <a:solidFill>
                  <a:schemeClr val="tx2"/>
                </a:solidFill>
              </a:rPr>
            </a:br>
            <a:r>
              <a:rPr lang="zh-CN" altLang="en-US" dirty="0">
                <a:solidFill>
                  <a:schemeClr val="tx2"/>
                </a:solidFill>
              </a:rPr>
              <a:t>    </a:t>
            </a:r>
            <a:r>
              <a:rPr lang="en-US" altLang="zh-CN" dirty="0">
                <a:solidFill>
                  <a:schemeClr val="tx2"/>
                </a:solidFill>
              </a:rPr>
              <a:t>1</a:t>
            </a:r>
            <a:r>
              <a:rPr lang="zh-CN" altLang="en-US" dirty="0">
                <a:solidFill>
                  <a:schemeClr val="tx2"/>
                </a:solidFill>
              </a:rPr>
              <a:t>、</a:t>
            </a:r>
            <a:r>
              <a:rPr lang="zh-CN" altLang="en-US" dirty="0">
                <a:solidFill>
                  <a:srgbClr val="0000FF"/>
                </a:solidFill>
              </a:rPr>
              <a:t>专用接口芯片</a:t>
            </a:r>
            <a:r>
              <a:rPr lang="zh-CN" altLang="en-US" dirty="0">
                <a:solidFill>
                  <a:schemeClr val="tx2"/>
                </a:solidFill>
              </a:rPr>
              <a:t/>
            </a:r>
            <a:br>
              <a:rPr lang="zh-CN" altLang="en-US" dirty="0">
                <a:solidFill>
                  <a:schemeClr val="tx2"/>
                </a:solidFill>
              </a:rPr>
            </a:br>
            <a:r>
              <a:rPr lang="zh-CN" altLang="en-US" dirty="0">
                <a:solidFill>
                  <a:schemeClr val="tx2"/>
                </a:solidFill>
              </a:rPr>
              <a:t>    这类芯片是专门为外设的某种功能设计的，不需要进行任何设置即可工作。如：振荡器、锁存器、缓冲器、</a:t>
            </a:r>
            <a:r>
              <a:rPr lang="en-US" altLang="zh-CN" dirty="0">
                <a:solidFill>
                  <a:schemeClr val="tx2"/>
                </a:solidFill>
              </a:rPr>
              <a:t>ADC</a:t>
            </a:r>
            <a:r>
              <a:rPr lang="zh-CN" altLang="en-US" dirty="0">
                <a:solidFill>
                  <a:schemeClr val="tx2"/>
                </a:solidFill>
              </a:rPr>
              <a:t>、</a:t>
            </a:r>
            <a:r>
              <a:rPr lang="en-US" altLang="zh-CN" dirty="0">
                <a:solidFill>
                  <a:schemeClr val="tx2"/>
                </a:solidFill>
              </a:rPr>
              <a:t>DAC</a:t>
            </a:r>
            <a:r>
              <a:rPr lang="zh-CN" altLang="en-US" dirty="0">
                <a:solidFill>
                  <a:schemeClr val="tx2"/>
                </a:solidFill>
              </a:rPr>
              <a:t>等</a:t>
            </a:r>
            <a:br>
              <a:rPr lang="zh-CN" altLang="en-US" dirty="0">
                <a:solidFill>
                  <a:schemeClr val="tx2"/>
                </a:solidFill>
              </a:rPr>
            </a:br>
            <a:r>
              <a:rPr lang="zh-CN" altLang="en-US" dirty="0">
                <a:solidFill>
                  <a:schemeClr val="tx2"/>
                </a:solidFill>
              </a:rPr>
              <a:t>    </a:t>
            </a:r>
            <a:r>
              <a:rPr lang="en-US" altLang="zh-CN" dirty="0">
                <a:solidFill>
                  <a:schemeClr val="tx2"/>
                </a:solidFill>
              </a:rPr>
              <a:t>2</a:t>
            </a:r>
            <a:r>
              <a:rPr lang="zh-CN" altLang="en-US" dirty="0">
                <a:solidFill>
                  <a:schemeClr val="tx2"/>
                </a:solidFill>
              </a:rPr>
              <a:t>、</a:t>
            </a:r>
            <a:r>
              <a:rPr lang="zh-CN" altLang="en-US" dirty="0">
                <a:solidFill>
                  <a:srgbClr val="0000FF"/>
                </a:solidFill>
              </a:rPr>
              <a:t>可编程接口芯片</a:t>
            </a:r>
            <a:r>
              <a:rPr lang="zh-CN" altLang="en-US" dirty="0">
                <a:solidFill>
                  <a:schemeClr val="tx2"/>
                </a:solidFill>
              </a:rPr>
              <a:t/>
            </a:r>
            <a:br>
              <a:rPr lang="zh-CN" altLang="en-US" dirty="0">
                <a:solidFill>
                  <a:schemeClr val="tx2"/>
                </a:solidFill>
              </a:rPr>
            </a:br>
            <a:r>
              <a:rPr lang="zh-CN" altLang="en-US" dirty="0">
                <a:solidFill>
                  <a:schemeClr val="tx2"/>
                </a:solidFill>
              </a:rPr>
              <a:t>    这类芯片可用于多种场合，使用前需要对芯片进行设置来确定其工作模式、工作状态和功能。如：并行接口芯片、串行接口芯片、定时</a:t>
            </a:r>
            <a:r>
              <a:rPr lang="en-US" altLang="zh-CN" dirty="0">
                <a:solidFill>
                  <a:schemeClr val="tx2"/>
                </a:solidFill>
              </a:rPr>
              <a:t>/</a:t>
            </a:r>
            <a:r>
              <a:rPr lang="zh-CN" altLang="en-US" dirty="0">
                <a:solidFill>
                  <a:schemeClr val="tx2"/>
                </a:solidFill>
              </a:rPr>
              <a:t>计数器、中断控制器、</a:t>
            </a:r>
            <a:r>
              <a:rPr lang="en-US" altLang="zh-CN" dirty="0">
                <a:solidFill>
                  <a:schemeClr val="tx2"/>
                </a:solidFill>
              </a:rPr>
              <a:t>DMA</a:t>
            </a:r>
            <a:r>
              <a:rPr lang="zh-CN" altLang="en-US" dirty="0">
                <a:solidFill>
                  <a:schemeClr val="tx2"/>
                </a:solidFill>
              </a:rPr>
              <a:t>控制器等。</a:t>
            </a:r>
          </a:p>
        </p:txBody>
      </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1476"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716463" y="1436688"/>
            <a:ext cx="4246562" cy="1019175"/>
          </a:xfrm>
          <a:prstGeom prst="rect">
            <a:avLst/>
          </a:prstGeom>
          <a:noFill/>
          <a:ln w="9525">
            <a:noFill/>
            <a:miter lim="800000"/>
            <a:headEnd/>
            <a:tailEnd/>
          </a:ln>
        </p:spPr>
      </p:pic>
      <p:pic>
        <p:nvPicPr>
          <p:cNvPr id="361477"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356100" y="2779713"/>
            <a:ext cx="4681538" cy="2779712"/>
          </a:xfrm>
          <a:prstGeom prst="rect">
            <a:avLst/>
          </a:prstGeom>
          <a:noFill/>
          <a:ln w="9525">
            <a:noFill/>
            <a:miter lim="800000"/>
            <a:headEnd/>
            <a:tailEnd/>
          </a:ln>
        </p:spPr>
      </p:pic>
      <p:pic>
        <p:nvPicPr>
          <p:cNvPr id="361478" name="Picture 6"/>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68313" y="1484313"/>
            <a:ext cx="4502150" cy="1312862"/>
          </a:xfrm>
          <a:prstGeom prst="rect">
            <a:avLst/>
          </a:prstGeom>
          <a:noFill/>
          <a:ln w="9525">
            <a:noFill/>
            <a:miter lim="800000"/>
            <a:headEnd/>
            <a:tailEnd/>
          </a:ln>
        </p:spPr>
      </p:pic>
      <p:pic>
        <p:nvPicPr>
          <p:cNvPr id="361479" name="Picture 7"/>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323850" y="2852738"/>
            <a:ext cx="4646613" cy="2797175"/>
          </a:xfrm>
          <a:prstGeom prst="rect">
            <a:avLst/>
          </a:prstGeom>
          <a:noFill/>
        </p:spPr>
      </p:pic>
      <p:sp>
        <p:nvSpPr>
          <p:cNvPr id="361480" name="Rectangle 8"/>
          <p:cNvSpPr>
            <a:spLocks noChangeArrowheads="1"/>
          </p:cNvSpPr>
          <p:nvPr/>
        </p:nvSpPr>
        <p:spPr bwMode="auto">
          <a:xfrm>
            <a:off x="684213" y="260350"/>
            <a:ext cx="7920037" cy="1187450"/>
          </a:xfrm>
          <a:prstGeom prst="rect">
            <a:avLst/>
          </a:prstGeom>
          <a:noFill/>
          <a:ln w="9525" algn="ctr">
            <a:noFill/>
            <a:miter lim="800000"/>
            <a:headEnd/>
            <a:tailEnd/>
          </a:ln>
          <a:effectLst/>
        </p:spPr>
        <p:txBody>
          <a:bodyPr>
            <a:spAutoFit/>
          </a:bodyPr>
          <a:lstStyle/>
          <a:p>
            <a:r>
              <a:rPr lang="zh-CN" altLang="en-US" u="sng">
                <a:effectLst>
                  <a:outerShdw blurRad="38100" dist="38100" dir="2700000" algn="tl">
                    <a:srgbClr val="C0C0C0"/>
                  </a:outerShdw>
                </a:effectLst>
              </a:rPr>
              <a:t>工作在方式</a:t>
            </a:r>
            <a:r>
              <a:rPr lang="en-US" altLang="zh-CN" u="sng">
                <a:effectLst>
                  <a:outerShdw blurRad="38100" dist="38100" dir="2700000" algn="tl">
                    <a:srgbClr val="C0C0C0"/>
                  </a:outerShdw>
                </a:effectLst>
              </a:rPr>
              <a:t>1</a:t>
            </a:r>
            <a:r>
              <a:rPr lang="zh-CN" altLang="en-US" u="sng">
                <a:effectLst>
                  <a:outerShdw blurRad="38100" dist="38100" dir="2700000" algn="tl">
                    <a:srgbClr val="C0C0C0"/>
                  </a:outerShdw>
                </a:effectLst>
              </a:rPr>
              <a:t>输入下</a:t>
            </a:r>
          </a:p>
          <a:p>
            <a:endParaRPr lang="zh-CN" altLang="en-US"/>
          </a:p>
          <a:p>
            <a:r>
              <a:rPr lang="en-US" altLang="zh-CN"/>
              <a:t>A</a:t>
            </a:r>
            <a:r>
              <a:rPr lang="zh-CN" altLang="en-US"/>
              <a:t>口                         </a:t>
            </a:r>
            <a:r>
              <a:rPr lang="en-US" altLang="zh-CN"/>
              <a:t>B</a:t>
            </a:r>
            <a:r>
              <a:rPr lang="zh-CN" altLang="en-US"/>
              <a:t>口</a:t>
            </a:r>
          </a:p>
        </p:txBody>
      </p:sp>
    </p:spTree>
  </p:cSld>
  <p:clrMapOvr>
    <a:masterClrMapping/>
  </p:clrMapOvr>
  <p:transition spd="slow">
    <p:randomBar dir="vert"/>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4147" name="Group 35"/>
          <p:cNvGraphicFramePr>
            <a:graphicFrameLocks noGrp="1"/>
          </p:cNvGraphicFramePr>
          <p:nvPr/>
        </p:nvGraphicFramePr>
        <p:xfrm>
          <a:off x="323850" y="333375"/>
          <a:ext cx="8351838" cy="6345936"/>
        </p:xfrm>
        <a:graphic>
          <a:graphicData uri="http://schemas.openxmlformats.org/drawingml/2006/table">
            <a:tbl>
              <a:tblPr/>
              <a:tblGrid>
                <a:gridCol w="4176713">
                  <a:extLst>
                    <a:ext uri="{9D8B030D-6E8A-4147-A177-3AD203B41FA5}">
                      <a16:colId xmlns:a16="http://schemas.microsoft.com/office/drawing/2014/main" val="20000"/>
                    </a:ext>
                  </a:extLst>
                </a:gridCol>
                <a:gridCol w="4175125">
                  <a:extLst>
                    <a:ext uri="{9D8B030D-6E8A-4147-A177-3AD203B41FA5}">
                      <a16:colId xmlns:a16="http://schemas.microsoft.com/office/drawing/2014/main" val="20001"/>
                    </a:ext>
                  </a:extLst>
                </a:gridCol>
              </a:tblGrid>
              <a:tr h="4064000">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CODE SEGMENT</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ASSUME CS:CODE</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ST:</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AL,36H;</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送工作控制字</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OUT 43H,AL</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AX,2000;AX=7DOH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OUT 40H,AL;</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送初值低字节</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MOV AL,AH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OUT 40H,AL;</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送初值高字节</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OUT 44H,AL;</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使</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D</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触发翻转</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打开扬声器</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MOV AH,O1H;</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等按键</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INT 21H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OUT 44H,AL;</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使</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D</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触发翻转</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关闭扬声器</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MOV AH,4CH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INT 21H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CODE ENDS</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END ST</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endParaRPr kumimoji="0" lang="zh-CN" altLang="zh-CN" sz="2400" b="0" i="0" u="none" strike="noStrike" cap="none" normalizeH="0" baseline="0" smtClean="0">
                        <a:ln>
                          <a:noFill/>
                        </a:ln>
                        <a:solidFill>
                          <a:schemeClr val="tx1"/>
                        </a:solidFill>
                        <a:effectLst/>
                        <a:latin typeface="隶书" pitchFamily="49" charset="-122"/>
                        <a:ea typeface="隶书" pitchFamily="49"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ChangeArrowheads="1"/>
          </p:cNvSpPr>
          <p:nvPr/>
        </p:nvSpPr>
        <p:spPr bwMode="auto">
          <a:xfrm>
            <a:off x="468313" y="333375"/>
            <a:ext cx="8280400" cy="5568950"/>
          </a:xfrm>
          <a:prstGeom prst="rect">
            <a:avLst/>
          </a:prstGeom>
          <a:noFill/>
          <a:ln w="9525" algn="ctr">
            <a:noFill/>
            <a:miter lim="800000"/>
            <a:headEnd/>
            <a:tailEnd/>
          </a:ln>
          <a:effectLst/>
        </p:spPr>
        <p:txBody>
          <a:bodyPr>
            <a:spAutoFit/>
          </a:bodyPr>
          <a:lstStyle/>
          <a:p>
            <a:r>
              <a:rPr lang="zh-CN" altLang="en-US" dirty="0"/>
              <a:t>例</a:t>
            </a:r>
            <a:r>
              <a:rPr lang="en-US" altLang="zh-CN" dirty="0"/>
              <a:t>4</a:t>
            </a:r>
            <a:r>
              <a:rPr lang="zh-CN" altLang="en-US" dirty="0"/>
              <a:t>：试编程读取</a:t>
            </a:r>
            <a:r>
              <a:rPr lang="en-US" altLang="zh-CN" dirty="0"/>
              <a:t>8253</a:t>
            </a:r>
            <a:r>
              <a:rPr lang="zh-CN" altLang="en-US" dirty="0"/>
              <a:t>中计数通道</a:t>
            </a:r>
            <a:r>
              <a:rPr lang="en-US" altLang="zh-CN" dirty="0"/>
              <a:t>2</a:t>
            </a:r>
            <a:r>
              <a:rPr lang="zh-CN" altLang="en-US" dirty="0"/>
              <a:t>的当前计数值。设</a:t>
            </a:r>
            <a:r>
              <a:rPr lang="en-US" altLang="zh-CN" dirty="0"/>
              <a:t>8253</a:t>
            </a:r>
            <a:r>
              <a:rPr lang="zh-CN" altLang="en-US" dirty="0"/>
              <a:t>口地址为</a:t>
            </a:r>
            <a:r>
              <a:rPr lang="en-US" altLang="zh-CN" dirty="0"/>
              <a:t>lEOH-lE3H</a:t>
            </a:r>
            <a:r>
              <a:rPr lang="zh-CN" altLang="en-US" dirty="0"/>
              <a:t>。</a:t>
            </a:r>
          </a:p>
          <a:p>
            <a:r>
              <a:rPr lang="zh-CN" altLang="en-US" dirty="0"/>
              <a:t>分析：由于</a:t>
            </a:r>
            <a:r>
              <a:rPr lang="en-US" altLang="zh-CN" dirty="0"/>
              <a:t>8253</a:t>
            </a:r>
            <a:r>
              <a:rPr lang="zh-CN" altLang="en-US" dirty="0"/>
              <a:t>计数通道为</a:t>
            </a:r>
            <a:r>
              <a:rPr lang="en-US" altLang="zh-CN" dirty="0"/>
              <a:t>16</a:t>
            </a:r>
            <a:r>
              <a:rPr lang="zh-CN" altLang="en-US" dirty="0"/>
              <a:t>位，而</a:t>
            </a:r>
            <a:r>
              <a:rPr lang="en-US" altLang="zh-CN" dirty="0"/>
              <a:t>8253</a:t>
            </a:r>
            <a:r>
              <a:rPr lang="zh-CN" altLang="en-US" dirty="0"/>
              <a:t>与</a:t>
            </a:r>
            <a:r>
              <a:rPr lang="en-US" altLang="zh-CN" dirty="0"/>
              <a:t>CPU</a:t>
            </a:r>
            <a:r>
              <a:rPr lang="zh-CN" altLang="en-US" dirty="0"/>
              <a:t>的数据传输通道为</a:t>
            </a:r>
            <a:r>
              <a:rPr lang="en-US" altLang="zh-CN" dirty="0"/>
              <a:t>8</a:t>
            </a:r>
            <a:r>
              <a:rPr lang="zh-CN" altLang="en-US" dirty="0"/>
              <a:t>位，也就是说，在读</a:t>
            </a:r>
            <a:r>
              <a:rPr lang="en-US" altLang="zh-CN" dirty="0"/>
              <a:t>16</a:t>
            </a:r>
            <a:r>
              <a:rPr lang="zh-CN" altLang="en-US" dirty="0"/>
              <a:t>位计数值时需要两次完成，且要求先读低字节，再读高字节。首先通过设置控制字将当前计数值进行锁存，然后再读计数值。</a:t>
            </a:r>
          </a:p>
          <a:p>
            <a:r>
              <a:rPr lang="zh-CN" altLang="en-US" dirty="0"/>
              <a:t>程序段：</a:t>
            </a:r>
          </a:p>
          <a:p>
            <a:r>
              <a:rPr lang="zh-CN" altLang="en-US" dirty="0"/>
              <a:t>  </a:t>
            </a:r>
            <a:r>
              <a:rPr lang="en-US" altLang="zh-CN" dirty="0"/>
              <a:t>MOV AL,1000 0000B; </a:t>
            </a:r>
            <a:r>
              <a:rPr lang="zh-CN" altLang="en-US" dirty="0"/>
              <a:t>锁存计数器</a:t>
            </a:r>
            <a:r>
              <a:rPr lang="en-US" altLang="zh-CN" dirty="0"/>
              <a:t>2</a:t>
            </a:r>
            <a:r>
              <a:rPr lang="zh-CN" altLang="en-US" dirty="0"/>
              <a:t>的计数值</a:t>
            </a:r>
          </a:p>
          <a:p>
            <a:r>
              <a:rPr lang="zh-CN" altLang="en-US" dirty="0"/>
              <a:t>  </a:t>
            </a:r>
            <a:r>
              <a:rPr lang="en-US" altLang="zh-CN" dirty="0"/>
              <a:t>MOV DX,1E3H;</a:t>
            </a:r>
            <a:r>
              <a:rPr lang="zh-CN" altLang="en-US" dirty="0"/>
              <a:t>设置控制字口地址</a:t>
            </a:r>
          </a:p>
          <a:p>
            <a:r>
              <a:rPr lang="zh-CN" altLang="en-US" dirty="0"/>
              <a:t>  </a:t>
            </a:r>
            <a:r>
              <a:rPr lang="en-US" altLang="zh-CN" dirty="0"/>
              <a:t>OUT DX,AL;</a:t>
            </a:r>
            <a:r>
              <a:rPr lang="zh-CN" altLang="en-US" dirty="0"/>
              <a:t>送控制字</a:t>
            </a:r>
          </a:p>
          <a:p>
            <a:r>
              <a:rPr lang="zh-CN" altLang="en-US" dirty="0"/>
              <a:t>  </a:t>
            </a:r>
            <a:r>
              <a:rPr lang="en-US" altLang="zh-CN" dirty="0"/>
              <a:t>MOV DX,1E2H;</a:t>
            </a:r>
            <a:r>
              <a:rPr lang="zh-CN" altLang="en-US" dirty="0"/>
              <a:t>设置计数器</a:t>
            </a:r>
            <a:r>
              <a:rPr lang="en-US" altLang="zh-CN" dirty="0"/>
              <a:t>2</a:t>
            </a:r>
            <a:r>
              <a:rPr lang="zh-CN" altLang="en-US" dirty="0"/>
              <a:t>口地址</a:t>
            </a:r>
          </a:p>
          <a:p>
            <a:r>
              <a:rPr lang="zh-CN" altLang="en-US" dirty="0"/>
              <a:t>  </a:t>
            </a:r>
            <a:r>
              <a:rPr lang="en-US" altLang="zh-CN" dirty="0"/>
              <a:t>IN AL,DX;</a:t>
            </a:r>
            <a:r>
              <a:rPr lang="zh-CN" altLang="en-US" dirty="0"/>
              <a:t>从计数器</a:t>
            </a:r>
            <a:r>
              <a:rPr lang="en-US" altLang="zh-CN" dirty="0"/>
              <a:t>2</a:t>
            </a:r>
            <a:r>
              <a:rPr lang="zh-CN" altLang="en-US" dirty="0"/>
              <a:t>读计数低字节</a:t>
            </a:r>
          </a:p>
          <a:p>
            <a:r>
              <a:rPr lang="zh-CN" altLang="en-US" dirty="0"/>
              <a:t>  </a:t>
            </a:r>
            <a:r>
              <a:rPr lang="en-US" altLang="zh-CN" dirty="0"/>
              <a:t>MOV AH,AL</a:t>
            </a:r>
          </a:p>
          <a:p>
            <a:r>
              <a:rPr lang="en-US" altLang="zh-CN" dirty="0"/>
              <a:t>  IN AL,DX;</a:t>
            </a:r>
            <a:r>
              <a:rPr lang="zh-CN" altLang="en-US" dirty="0"/>
              <a:t>从计数器</a:t>
            </a:r>
            <a:r>
              <a:rPr lang="en-US" altLang="zh-CN" dirty="0"/>
              <a:t>2</a:t>
            </a:r>
            <a:r>
              <a:rPr lang="zh-CN" altLang="en-US" dirty="0"/>
              <a:t>读计数高字节</a:t>
            </a:r>
          </a:p>
          <a:p>
            <a:r>
              <a:rPr lang="zh-CN" altLang="en-US" dirty="0"/>
              <a:t>  </a:t>
            </a:r>
            <a:r>
              <a:rPr lang="en-US" altLang="zh-CN" dirty="0"/>
              <a:t>XCHG AH,AL</a:t>
            </a:r>
          </a:p>
        </p:txBody>
      </p:sp>
      <p:sp>
        <p:nvSpPr>
          <p:cNvPr id="473092" name="AutoShape 4">
            <a:hlinkClick r:id="rId2" action="ppaction://hlinksldjump" highlightClick="1"/>
          </p:cNvPr>
          <p:cNvSpPr>
            <a:spLocks noChangeArrowheads="1"/>
          </p:cNvSpPr>
          <p:nvPr/>
        </p:nvSpPr>
        <p:spPr bwMode="auto">
          <a:xfrm>
            <a:off x="8143900" y="3716338"/>
            <a:ext cx="676250" cy="504825"/>
          </a:xfrm>
          <a:prstGeom prst="actionButtonBlank">
            <a:avLst/>
          </a:prstGeom>
          <a:ln>
            <a:headEnd/>
            <a:tailEnd/>
          </a:ln>
        </p:spPr>
        <p:style>
          <a:lnRef idx="0">
            <a:schemeClr val="dk1"/>
          </a:lnRef>
          <a:fillRef idx="3">
            <a:schemeClr val="dk1"/>
          </a:fillRef>
          <a:effectRef idx="3">
            <a:schemeClr val="dk1"/>
          </a:effectRef>
          <a:fontRef idx="minor">
            <a:schemeClr val="lt1"/>
          </a:fontRef>
        </p:style>
        <p:txBody>
          <a:bodyPr wrap="none" anchor="ctr"/>
          <a:lstStyle/>
          <a:p>
            <a:pPr algn="ctr"/>
            <a:r>
              <a:rPr lang="zh-CN" altLang="en-US" sz="1600" dirty="0"/>
              <a:t>控制字</a:t>
            </a:r>
          </a:p>
        </p:txBody>
      </p:sp>
    </p:spTree>
  </p:cSld>
  <p:clrMapOvr>
    <a:masterClrMapping/>
  </p:clrMapOvr>
  <p:transition spd="slow">
    <p:randomBar dir="vert"/>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ChangeArrowheads="1"/>
          </p:cNvSpPr>
          <p:nvPr/>
        </p:nvSpPr>
        <p:spPr bwMode="auto">
          <a:xfrm>
            <a:off x="468313" y="333375"/>
            <a:ext cx="8135937" cy="6186309"/>
          </a:xfrm>
          <a:prstGeom prst="rect">
            <a:avLst/>
          </a:prstGeom>
          <a:noFill/>
          <a:ln w="9525" algn="ctr">
            <a:noFill/>
            <a:miter lim="800000"/>
            <a:headEnd/>
            <a:tailEnd/>
          </a:ln>
          <a:effectLst/>
        </p:spPr>
        <p:txBody>
          <a:bodyPr>
            <a:spAutoFit/>
          </a:bodyPr>
          <a:lstStyle/>
          <a:p>
            <a:r>
              <a:rPr lang="zh-CN" altLang="en-US" sz="3600" dirty="0" smtClean="0">
                <a:solidFill>
                  <a:schemeClr val="tx2"/>
                </a:solidFill>
                <a:effectLst>
                  <a:outerShdw blurRad="38100" dist="38100" dir="2700000" algn="tl">
                    <a:srgbClr val="C0C0C0"/>
                  </a:outerShdw>
                </a:effectLst>
              </a:rPr>
              <a:t>中断</a:t>
            </a:r>
            <a:r>
              <a:rPr lang="zh-CN" altLang="en-US" sz="3600" dirty="0">
                <a:solidFill>
                  <a:schemeClr val="tx2"/>
                </a:solidFill>
                <a:effectLst>
                  <a:outerShdw blurRad="38100" dist="38100" dir="2700000" algn="tl">
                    <a:srgbClr val="C0C0C0"/>
                  </a:outerShdw>
                </a:effectLst>
              </a:rPr>
              <a:t>控制器</a:t>
            </a:r>
            <a:r>
              <a:rPr lang="en-US" altLang="zh-CN" sz="3600" dirty="0">
                <a:solidFill>
                  <a:schemeClr val="tx2"/>
                </a:solidFill>
                <a:effectLst>
                  <a:outerShdw blurRad="38100" dist="38100" dir="2700000" algn="tl">
                    <a:srgbClr val="C0C0C0"/>
                  </a:outerShdw>
                </a:effectLst>
              </a:rPr>
              <a:t>8259A</a:t>
            </a:r>
          </a:p>
          <a:p>
            <a:endParaRPr lang="en-US" altLang="zh-CN" dirty="0"/>
          </a:p>
          <a:p>
            <a:r>
              <a:rPr lang="en-US" altLang="zh-CN" dirty="0"/>
              <a:t>    </a:t>
            </a:r>
            <a:r>
              <a:rPr lang="zh-CN" altLang="en-US" dirty="0"/>
              <a:t>中断控制器</a:t>
            </a:r>
            <a:r>
              <a:rPr lang="en-US" altLang="zh-CN" dirty="0"/>
              <a:t>8259A</a:t>
            </a:r>
            <a:r>
              <a:rPr lang="zh-CN" altLang="en-US" dirty="0"/>
              <a:t>的功能就是在有多个中断源的系统中，</a:t>
            </a:r>
            <a:r>
              <a:rPr lang="zh-CN" altLang="en-US" dirty="0">
                <a:solidFill>
                  <a:srgbClr val="0000FF"/>
                </a:solidFill>
              </a:rPr>
              <a:t>接收外部的中断请求</a:t>
            </a:r>
            <a:r>
              <a:rPr lang="zh-CN" altLang="en-US" dirty="0"/>
              <a:t>，先进行</a:t>
            </a:r>
            <a:r>
              <a:rPr lang="zh-CN" altLang="en-US" dirty="0">
                <a:solidFill>
                  <a:srgbClr val="0000FF"/>
                </a:solidFill>
              </a:rPr>
              <a:t>优先级判断</a:t>
            </a:r>
            <a:r>
              <a:rPr lang="zh-CN" altLang="en-US" dirty="0"/>
              <a:t>，选中当前优先级最高的中断请求，再将此请求送到</a:t>
            </a:r>
            <a:r>
              <a:rPr lang="en-US" altLang="zh-CN" dirty="0"/>
              <a:t>CPU</a:t>
            </a:r>
            <a:r>
              <a:rPr lang="zh-CN" altLang="en-US" dirty="0"/>
              <a:t>的可屏蔽中断请求</a:t>
            </a:r>
            <a:r>
              <a:rPr lang="en-US" altLang="zh-CN" dirty="0"/>
              <a:t>INTR</a:t>
            </a:r>
            <a:r>
              <a:rPr lang="zh-CN" altLang="en-US" dirty="0"/>
              <a:t>端。当</a:t>
            </a:r>
            <a:r>
              <a:rPr lang="en-US" altLang="zh-CN" dirty="0"/>
              <a:t>CPU</a:t>
            </a:r>
            <a:r>
              <a:rPr lang="zh-CN" altLang="en-US" dirty="0"/>
              <a:t>响应中断时，能自动向</a:t>
            </a:r>
            <a:r>
              <a:rPr lang="en-US" altLang="zh-CN" dirty="0"/>
              <a:t>CPU</a:t>
            </a:r>
            <a:r>
              <a:rPr lang="zh-CN" altLang="en-US" dirty="0">
                <a:solidFill>
                  <a:srgbClr val="0000FF"/>
                </a:solidFill>
              </a:rPr>
              <a:t>提供该中断源的中断类型码</a:t>
            </a:r>
            <a:r>
              <a:rPr lang="zh-CN" altLang="en-US" dirty="0"/>
              <a:t>，当</a:t>
            </a:r>
            <a:r>
              <a:rPr lang="en-US" altLang="zh-CN" dirty="0"/>
              <a:t>CPU</a:t>
            </a:r>
            <a:r>
              <a:rPr lang="zh-CN" altLang="en-US" dirty="0"/>
              <a:t>进入中断处理程序的处理过程后，中断控制器仍负责对外部中断请求的管理。比如当某个外部中断请求的优先级高于当前正在处理的中断优先级时，中断控制器会让此中断通过而到达</a:t>
            </a:r>
            <a:r>
              <a:rPr lang="en-US" altLang="zh-CN" dirty="0"/>
              <a:t>CPU</a:t>
            </a:r>
            <a:r>
              <a:rPr lang="zh-CN" altLang="en-US" dirty="0"/>
              <a:t>的</a:t>
            </a:r>
            <a:r>
              <a:rPr lang="en-US" altLang="zh-CN" dirty="0"/>
              <a:t>INTR</a:t>
            </a:r>
            <a:r>
              <a:rPr lang="zh-CN" altLang="en-US" dirty="0"/>
              <a:t>端，从而实现</a:t>
            </a:r>
            <a:r>
              <a:rPr lang="zh-CN" altLang="en-US" dirty="0">
                <a:solidFill>
                  <a:srgbClr val="0000FF"/>
                </a:solidFill>
              </a:rPr>
              <a:t>中断的嵌套</a:t>
            </a:r>
            <a:r>
              <a:rPr lang="zh-CN" altLang="en-US" dirty="0"/>
              <a:t>，反之，对其他级别较低的中断给于禁止。</a:t>
            </a:r>
          </a:p>
          <a:p>
            <a:r>
              <a:rPr lang="zh-CN" altLang="en-US" dirty="0"/>
              <a:t>    </a:t>
            </a:r>
            <a:r>
              <a:rPr lang="en-US" altLang="zh-CN" dirty="0"/>
              <a:t>8259A</a:t>
            </a:r>
            <a:r>
              <a:rPr lang="zh-CN" altLang="en-US" dirty="0"/>
              <a:t>的工作特点：</a:t>
            </a:r>
          </a:p>
          <a:p>
            <a:r>
              <a:rPr lang="zh-CN" altLang="en-US" dirty="0"/>
              <a:t>    </a:t>
            </a:r>
            <a:r>
              <a:rPr lang="en-US" altLang="zh-CN" dirty="0"/>
              <a:t>(1)1</a:t>
            </a:r>
            <a:r>
              <a:rPr lang="zh-CN" altLang="en-US" dirty="0"/>
              <a:t>片</a:t>
            </a:r>
            <a:r>
              <a:rPr lang="en-US" altLang="zh-CN" dirty="0"/>
              <a:t>8259A</a:t>
            </a:r>
            <a:r>
              <a:rPr lang="zh-CN" altLang="en-US" dirty="0"/>
              <a:t>能管理</a:t>
            </a:r>
            <a:r>
              <a:rPr lang="en-US" altLang="zh-CN" dirty="0"/>
              <a:t>8</a:t>
            </a:r>
            <a:r>
              <a:rPr lang="zh-CN" altLang="en-US" dirty="0"/>
              <a:t>级中断，并且在基本不增加其他电路的情况下，可以用</a:t>
            </a:r>
            <a:r>
              <a:rPr lang="en-US" altLang="zh-CN" dirty="0"/>
              <a:t>9</a:t>
            </a:r>
            <a:r>
              <a:rPr lang="zh-CN" altLang="en-US" dirty="0"/>
              <a:t>片</a:t>
            </a:r>
            <a:r>
              <a:rPr lang="en-US" altLang="zh-CN" dirty="0"/>
              <a:t>8259A</a:t>
            </a:r>
            <a:r>
              <a:rPr lang="zh-CN" altLang="en-US" dirty="0"/>
              <a:t>构成</a:t>
            </a:r>
            <a:r>
              <a:rPr lang="en-US" altLang="zh-CN" dirty="0"/>
              <a:t>64</a:t>
            </a:r>
            <a:r>
              <a:rPr lang="zh-CN" altLang="en-US" dirty="0"/>
              <a:t>级的主从式中断系统。</a:t>
            </a:r>
          </a:p>
          <a:p>
            <a:r>
              <a:rPr lang="zh-CN" altLang="en-US" dirty="0"/>
              <a:t>    </a:t>
            </a:r>
            <a:r>
              <a:rPr lang="en-US" altLang="zh-CN" dirty="0"/>
              <a:t>(2) 8259A</a:t>
            </a:r>
            <a:r>
              <a:rPr lang="zh-CN" altLang="en-US" dirty="0"/>
              <a:t>通过编程工作在多种不同的方式下。</a:t>
            </a:r>
          </a:p>
          <a:p>
            <a:r>
              <a:rPr lang="zh-CN" altLang="en-US" dirty="0"/>
              <a:t>    </a:t>
            </a:r>
            <a:r>
              <a:rPr lang="en-US" altLang="zh-CN" dirty="0"/>
              <a:t>(3) 8259A</a:t>
            </a:r>
            <a:r>
              <a:rPr lang="zh-CN" altLang="en-US" dirty="0"/>
              <a:t>用</a:t>
            </a:r>
            <a:r>
              <a:rPr lang="en-US" altLang="zh-CN" dirty="0"/>
              <a:t>NMOS</a:t>
            </a:r>
            <a:r>
              <a:rPr lang="zh-CN" altLang="en-US" dirty="0"/>
              <a:t>工艺制造，只需一组</a:t>
            </a:r>
            <a:r>
              <a:rPr lang="en-US" altLang="zh-CN" dirty="0"/>
              <a:t>5V</a:t>
            </a:r>
            <a:r>
              <a:rPr lang="zh-CN" altLang="en-US" dirty="0"/>
              <a:t>电源。</a:t>
            </a:r>
          </a:p>
        </p:txBody>
      </p:sp>
    </p:spTree>
  </p:cSld>
  <p:clrMapOvr>
    <a:masterClrMapping/>
  </p:clrMapOvr>
  <p:transition spd="slow">
    <p:randomBar dir="vert"/>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5378"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827088" y="836613"/>
            <a:ext cx="7646987" cy="4991100"/>
          </a:xfrm>
          <a:prstGeom prst="rect">
            <a:avLst/>
          </a:prstGeom>
          <a:noFill/>
        </p:spPr>
      </p:pic>
      <p:sp>
        <p:nvSpPr>
          <p:cNvPr id="485379" name="Rectangle 3"/>
          <p:cNvSpPr>
            <a:spLocks noChangeArrowheads="1"/>
          </p:cNvSpPr>
          <p:nvPr/>
        </p:nvSpPr>
        <p:spPr bwMode="auto">
          <a:xfrm>
            <a:off x="539750" y="188913"/>
            <a:ext cx="3671888" cy="457200"/>
          </a:xfrm>
          <a:prstGeom prst="rect">
            <a:avLst/>
          </a:prstGeom>
          <a:noFill/>
          <a:ln w="9525" algn="ctr">
            <a:noFill/>
            <a:miter lim="800000"/>
            <a:headEnd/>
            <a:tailEnd/>
          </a:ln>
          <a:effectLst/>
        </p:spPr>
        <p:txBody>
          <a:bodyPr>
            <a:spAutoFit/>
          </a:bodyPr>
          <a:lstStyle/>
          <a:p>
            <a:r>
              <a:rPr lang="en-US" altLang="zh-CN" u="sng">
                <a:solidFill>
                  <a:srgbClr val="0000FF"/>
                </a:solidFill>
                <a:effectLst>
                  <a:outerShdw blurRad="38100" dist="38100" dir="2700000" algn="tl">
                    <a:srgbClr val="C0C0C0"/>
                  </a:outerShdw>
                </a:effectLst>
              </a:rPr>
              <a:t>8259</a:t>
            </a:r>
            <a:r>
              <a:rPr lang="zh-CN" altLang="en-US" u="sng">
                <a:solidFill>
                  <a:srgbClr val="0000FF"/>
                </a:solidFill>
                <a:effectLst>
                  <a:outerShdw blurRad="38100" dist="38100" dir="2700000" algn="tl">
                    <a:srgbClr val="C0C0C0"/>
                  </a:outerShdw>
                </a:effectLst>
              </a:rPr>
              <a:t>在</a:t>
            </a:r>
            <a:r>
              <a:rPr lang="en-US" altLang="zh-CN" u="sng">
                <a:solidFill>
                  <a:srgbClr val="0000FF"/>
                </a:solidFill>
                <a:effectLst>
                  <a:outerShdw blurRad="38100" dist="38100" dir="2700000" algn="tl">
                    <a:srgbClr val="C0C0C0"/>
                  </a:outerShdw>
                </a:effectLst>
              </a:rPr>
              <a:t>PC/XT</a:t>
            </a:r>
            <a:r>
              <a:rPr lang="zh-CN" altLang="en-US" u="sng">
                <a:solidFill>
                  <a:srgbClr val="0000FF"/>
                </a:solidFill>
                <a:effectLst>
                  <a:outerShdw blurRad="38100" dist="38100" dir="2700000" algn="tl">
                    <a:srgbClr val="C0C0C0"/>
                  </a:outerShdw>
                </a:effectLst>
              </a:rPr>
              <a:t>中的应用</a:t>
            </a:r>
          </a:p>
        </p:txBody>
      </p:sp>
    </p:spTree>
  </p:cSld>
  <p:clrMapOvr>
    <a:masterClrMapping/>
  </p:clrMapOvr>
  <p:transition spd="slow">
    <p:randomBar dir="vert"/>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4354" name="Picture 2" descr="片段"/>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331913" y="1196975"/>
            <a:ext cx="6985000" cy="4983163"/>
          </a:xfrm>
          <a:prstGeom prst="rect">
            <a:avLst/>
          </a:prstGeom>
          <a:noFill/>
        </p:spPr>
      </p:pic>
      <p:sp>
        <p:nvSpPr>
          <p:cNvPr id="484355" name="Rectangle 3"/>
          <p:cNvSpPr>
            <a:spLocks noChangeArrowheads="1"/>
          </p:cNvSpPr>
          <p:nvPr/>
        </p:nvSpPr>
        <p:spPr bwMode="auto">
          <a:xfrm>
            <a:off x="539750" y="333375"/>
            <a:ext cx="7848600" cy="579438"/>
          </a:xfrm>
          <a:prstGeom prst="rect">
            <a:avLst/>
          </a:prstGeom>
          <a:noFill/>
          <a:ln w="9525" algn="ctr">
            <a:noFill/>
            <a:miter lim="800000"/>
            <a:headEnd/>
            <a:tailEnd/>
          </a:ln>
          <a:effectLst/>
        </p:spPr>
        <p:txBody>
          <a:bodyPr>
            <a:spAutoFit/>
          </a:bodyPr>
          <a:lstStyle/>
          <a:p>
            <a:pPr marL="457200" indent="-457200">
              <a:buFont typeface="Wingdings" panose="05000000000000000000" pitchFamily="2" charset="2"/>
              <a:buChar char="Ø"/>
            </a:pPr>
            <a:r>
              <a:rPr lang="en-US" altLang="zh-CN" sz="3200" dirty="0" smtClean="0">
                <a:solidFill>
                  <a:schemeClr val="tx2"/>
                </a:solidFill>
                <a:effectLst>
                  <a:outerShdw blurRad="38100" dist="38100" dir="2700000" algn="tl">
                    <a:srgbClr val="C0C0C0"/>
                  </a:outerShdw>
                </a:effectLst>
              </a:rPr>
              <a:t>8259</a:t>
            </a:r>
            <a:r>
              <a:rPr lang="zh-CN" altLang="en-US" sz="3200" dirty="0">
                <a:solidFill>
                  <a:schemeClr val="tx2"/>
                </a:solidFill>
                <a:effectLst>
                  <a:outerShdw blurRad="38100" dist="38100" dir="2700000" algn="tl">
                    <a:srgbClr val="C0C0C0"/>
                  </a:outerShdw>
                </a:effectLst>
              </a:rPr>
              <a:t>内部结构与设置   </a:t>
            </a:r>
          </a:p>
        </p:txBody>
      </p:sp>
    </p:spTree>
  </p:cSld>
  <p:clrMapOvr>
    <a:masterClrMapping/>
  </p:clrMapOvr>
  <p:transition spd="slow">
    <p:randomBar dir="vert"/>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333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68313" y="260350"/>
            <a:ext cx="8424862" cy="5992813"/>
          </a:xfrm>
          <a:prstGeom prst="rect">
            <a:avLst/>
          </a:prstGeom>
          <a:noFill/>
        </p:spPr>
      </p:pic>
      <p:sp>
        <p:nvSpPr>
          <p:cNvPr id="483331" name="Rectangle 3"/>
          <p:cNvSpPr>
            <a:spLocks noChangeArrowheads="1"/>
          </p:cNvSpPr>
          <p:nvPr/>
        </p:nvSpPr>
        <p:spPr bwMode="auto">
          <a:xfrm>
            <a:off x="539750" y="188913"/>
            <a:ext cx="3671888" cy="457200"/>
          </a:xfrm>
          <a:prstGeom prst="rect">
            <a:avLst/>
          </a:prstGeom>
          <a:noFill/>
          <a:ln w="9525" algn="ctr">
            <a:noFill/>
            <a:miter lim="800000"/>
            <a:headEnd/>
            <a:tailEnd/>
          </a:ln>
          <a:effectLst/>
        </p:spPr>
        <p:txBody>
          <a:bodyPr>
            <a:spAutoFit/>
          </a:bodyPr>
          <a:lstStyle/>
          <a:p>
            <a:r>
              <a:rPr lang="en-US" altLang="zh-CN" u="sng">
                <a:solidFill>
                  <a:srgbClr val="0000FF"/>
                </a:solidFill>
                <a:effectLst>
                  <a:outerShdw blurRad="38100" dist="38100" dir="2700000" algn="tl">
                    <a:srgbClr val="C0C0C0"/>
                  </a:outerShdw>
                </a:effectLst>
              </a:rPr>
              <a:t>8259</a:t>
            </a:r>
            <a:r>
              <a:rPr lang="zh-CN" altLang="en-US" u="sng">
                <a:solidFill>
                  <a:srgbClr val="0000FF"/>
                </a:solidFill>
                <a:effectLst>
                  <a:outerShdw blurRad="38100" dist="38100" dir="2700000" algn="tl">
                    <a:srgbClr val="C0C0C0"/>
                  </a:outerShdw>
                </a:effectLst>
              </a:rPr>
              <a:t>的寄存器</a:t>
            </a:r>
          </a:p>
        </p:txBody>
      </p:sp>
    </p:spTree>
  </p:cSld>
  <p:clrMapOvr>
    <a:masterClrMapping/>
  </p:clrMapOvr>
  <p:transition spd="slow">
    <p:randomBar dir="vert"/>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2384" name="Group 80"/>
          <p:cNvGraphicFramePr>
            <a:graphicFrameLocks noGrp="1"/>
          </p:cNvGraphicFramePr>
          <p:nvPr/>
        </p:nvGraphicFramePr>
        <p:xfrm>
          <a:off x="755650" y="549275"/>
          <a:ext cx="7989888" cy="4176714"/>
        </p:xfrm>
        <a:graphic>
          <a:graphicData uri="http://schemas.openxmlformats.org/drawingml/2006/table">
            <a:tbl>
              <a:tblPr/>
              <a:tblGrid>
                <a:gridCol w="719138">
                  <a:extLst>
                    <a:ext uri="{9D8B030D-6E8A-4147-A177-3AD203B41FA5}">
                      <a16:colId xmlns:a16="http://schemas.microsoft.com/office/drawing/2014/main" val="20000"/>
                    </a:ext>
                  </a:extLst>
                </a:gridCol>
                <a:gridCol w="719137">
                  <a:extLst>
                    <a:ext uri="{9D8B030D-6E8A-4147-A177-3AD203B41FA5}">
                      <a16:colId xmlns:a16="http://schemas.microsoft.com/office/drawing/2014/main" val="20001"/>
                    </a:ext>
                  </a:extLst>
                </a:gridCol>
                <a:gridCol w="719138">
                  <a:extLst>
                    <a:ext uri="{9D8B030D-6E8A-4147-A177-3AD203B41FA5}">
                      <a16:colId xmlns:a16="http://schemas.microsoft.com/office/drawing/2014/main" val="20002"/>
                    </a:ext>
                  </a:extLst>
                </a:gridCol>
                <a:gridCol w="719137">
                  <a:extLst>
                    <a:ext uri="{9D8B030D-6E8A-4147-A177-3AD203B41FA5}">
                      <a16:colId xmlns:a16="http://schemas.microsoft.com/office/drawing/2014/main" val="20003"/>
                    </a:ext>
                  </a:extLst>
                </a:gridCol>
                <a:gridCol w="5113338">
                  <a:extLst>
                    <a:ext uri="{9D8B030D-6E8A-4147-A177-3AD203B41FA5}">
                      <a16:colId xmlns:a16="http://schemas.microsoft.com/office/drawing/2014/main" val="20004"/>
                    </a:ext>
                  </a:extLst>
                </a:gridCol>
              </a:tblGrid>
              <a:tr h="5969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CS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A0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WR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操作</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531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数据总线</a:t>
                      </a:r>
                      <a:r>
                        <a:rPr kumimoji="0" lang="zh-CN" altLang="en-US"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a:t>
                      </a:r>
                      <a:r>
                        <a:rPr kumimoji="0" lang="en-US" altLang="zh-CN"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OCW2  (D4D3=00)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69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数据总线</a:t>
                      </a:r>
                      <a:r>
                        <a:rPr kumimoji="0" lang="zh-CN" altLang="en-US"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a:t>
                      </a:r>
                      <a:r>
                        <a:rPr kumimoji="0" lang="en-US" altLang="zh-CN"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OCW3  (D4D3=01)</a:t>
                      </a:r>
                      <a:endParaRPr kumimoji="0" lang="en-US" altLang="zh-CN" sz="2400" b="0" i="0" u="none" strike="noStrike" cap="none" normalizeH="0" baseline="0" smtClean="0">
                        <a:ln>
                          <a:noFill/>
                        </a:ln>
                        <a:solidFill>
                          <a:schemeClr val="tx1"/>
                        </a:solidFill>
                        <a:effectLst/>
                        <a:latin typeface="隶书" pitchFamily="49" charset="-122"/>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848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数据总线</a:t>
                      </a:r>
                      <a:r>
                        <a:rPr kumimoji="0" lang="zh-CN" altLang="en-US"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a:t>
                      </a:r>
                      <a:r>
                        <a:rPr kumimoji="0" lang="en-US" altLang="zh-CN"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ICW1  (D4=1)</a:t>
                      </a:r>
                      <a:endParaRPr kumimoji="0" lang="en-US" altLang="zh-CN" sz="2400" b="0" i="0" u="none" strike="noStrike" cap="none" normalizeH="0" baseline="0" smtClean="0">
                        <a:ln>
                          <a:noFill/>
                        </a:ln>
                        <a:solidFill>
                          <a:schemeClr val="tx1"/>
                        </a:solidFill>
                        <a:effectLst/>
                        <a:latin typeface="隶书" pitchFamily="49" charset="-122"/>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69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数据总线</a:t>
                      </a:r>
                      <a:r>
                        <a:rPr kumimoji="0" lang="zh-CN" altLang="en-US"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a:t>
                      </a:r>
                      <a:r>
                        <a:rPr kumimoji="0" lang="en-US" altLang="zh-CN"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ICW2,ICW3,ICW4,OCW1</a:t>
                      </a:r>
                      <a:endParaRPr kumimoji="0" lang="en-US" altLang="zh-CN" sz="2400" b="0" i="0" u="none" strike="noStrike" cap="none" normalizeH="0" baseline="0" smtClean="0">
                        <a:ln>
                          <a:noFill/>
                        </a:ln>
                        <a:solidFill>
                          <a:schemeClr val="tx1"/>
                        </a:solidFill>
                        <a:effectLst/>
                        <a:latin typeface="隶书" pitchFamily="49" charset="-122"/>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59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数据总线</a:t>
                      </a:r>
                      <a:r>
                        <a:rPr kumimoji="0" lang="zh-CN" altLang="en-US"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a:t>
                      </a:r>
                      <a:r>
                        <a:rPr kumimoji="0" lang="en-US" altLang="zh-CN"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IRR</a:t>
                      </a:r>
                      <a:r>
                        <a:rPr kumimoji="0" lang="zh-CN" altLang="en-US"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或</a:t>
                      </a:r>
                      <a:r>
                        <a:rPr kumimoji="0" lang="en-US" altLang="zh-CN"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ISR</a:t>
                      </a:r>
                      <a:r>
                        <a:rPr kumimoji="0" lang="zh-CN" altLang="en-US"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或中断级别编码</a:t>
                      </a:r>
                      <a:endParaRPr kumimoji="0" lang="zh-CN" altLang="en-US" sz="2400" b="0" i="0" u="none" strike="noStrike" cap="none" normalizeH="0" baseline="0" smtClean="0">
                        <a:ln>
                          <a:noFill/>
                        </a:ln>
                        <a:solidFill>
                          <a:schemeClr val="tx1"/>
                        </a:solidFill>
                        <a:effectLst/>
                        <a:latin typeface="隶书" pitchFamily="49" charset="-122"/>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6263">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数据总线</a:t>
                      </a:r>
                      <a:r>
                        <a:rPr kumimoji="0" lang="zh-CN" altLang="en-US"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a:t>
                      </a:r>
                      <a:r>
                        <a:rPr kumimoji="0" lang="en-US" altLang="zh-CN" sz="2400" b="0" i="0" u="none" strike="noStrike" cap="none" normalizeH="0" baseline="0" smtClean="0">
                          <a:ln>
                            <a:noFill/>
                          </a:ln>
                          <a:solidFill>
                            <a:schemeClr val="tx1"/>
                          </a:solidFill>
                          <a:effectLst/>
                          <a:latin typeface="隶书" pitchFamily="49" charset="-122"/>
                          <a:ea typeface="隶书" pitchFamily="49" charset="-122"/>
                          <a:cs typeface="Times New Roman" pitchFamily="18" charset="0"/>
                        </a:rPr>
                        <a:t>IMR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82357" name="Rectangle 53"/>
          <p:cNvSpPr>
            <a:spLocks noChangeArrowheads="1"/>
          </p:cNvSpPr>
          <p:nvPr/>
        </p:nvSpPr>
        <p:spPr bwMode="auto">
          <a:xfrm>
            <a:off x="539750" y="44450"/>
            <a:ext cx="3671888" cy="457200"/>
          </a:xfrm>
          <a:prstGeom prst="rect">
            <a:avLst/>
          </a:prstGeom>
          <a:noFill/>
          <a:ln w="9525" algn="ctr">
            <a:noFill/>
            <a:miter lim="800000"/>
            <a:headEnd/>
            <a:tailEnd/>
          </a:ln>
          <a:effectLst/>
        </p:spPr>
        <p:txBody>
          <a:bodyPr>
            <a:spAutoFit/>
          </a:bodyPr>
          <a:lstStyle/>
          <a:p>
            <a:r>
              <a:rPr lang="en-US" altLang="zh-CN" u="sng">
                <a:solidFill>
                  <a:srgbClr val="0000FF"/>
                </a:solidFill>
                <a:effectLst>
                  <a:outerShdw blurRad="38100" dist="38100" dir="2700000" algn="tl">
                    <a:srgbClr val="C0C0C0"/>
                  </a:outerShdw>
                </a:effectLst>
              </a:rPr>
              <a:t>8259</a:t>
            </a:r>
            <a:r>
              <a:rPr lang="zh-CN" altLang="en-US" u="sng">
                <a:solidFill>
                  <a:srgbClr val="0000FF"/>
                </a:solidFill>
                <a:effectLst>
                  <a:outerShdw blurRad="38100" dist="38100" dir="2700000" algn="tl">
                    <a:srgbClr val="C0C0C0"/>
                  </a:outerShdw>
                </a:effectLst>
              </a:rPr>
              <a:t>的地址表</a:t>
            </a:r>
          </a:p>
        </p:txBody>
      </p:sp>
      <p:sp>
        <p:nvSpPr>
          <p:cNvPr id="482385" name="Rectangle 81"/>
          <p:cNvSpPr>
            <a:spLocks noChangeArrowheads="1"/>
          </p:cNvSpPr>
          <p:nvPr/>
        </p:nvSpPr>
        <p:spPr bwMode="auto">
          <a:xfrm>
            <a:off x="755650" y="4868863"/>
            <a:ext cx="8064500" cy="1938992"/>
          </a:xfrm>
          <a:prstGeom prst="rect">
            <a:avLst/>
          </a:prstGeom>
          <a:noFill/>
          <a:ln w="9525" algn="ctr">
            <a:noFill/>
            <a:miter lim="800000"/>
            <a:headEnd/>
            <a:tailEnd/>
          </a:ln>
          <a:effectLst/>
        </p:spPr>
        <p:txBody>
          <a:bodyPr>
            <a:spAutoFit/>
          </a:bodyPr>
          <a:lstStyle/>
          <a:p>
            <a:r>
              <a:rPr lang="en-US" altLang="zh-CN" dirty="0"/>
              <a:t>①ICW1</a:t>
            </a:r>
            <a:r>
              <a:rPr lang="zh-CN" altLang="en-US" dirty="0"/>
              <a:t>、</a:t>
            </a:r>
            <a:r>
              <a:rPr lang="en-US" altLang="zh-CN" dirty="0"/>
              <a:t>OCW2</a:t>
            </a:r>
            <a:r>
              <a:rPr lang="zh-CN" altLang="en-US" dirty="0"/>
              <a:t>、</a:t>
            </a:r>
            <a:r>
              <a:rPr lang="en-US" altLang="zh-CN" dirty="0"/>
              <a:t>OCW3</a:t>
            </a:r>
            <a:r>
              <a:rPr lang="zh-CN" altLang="en-US" dirty="0"/>
              <a:t>占同一地址，通过特征位区别。</a:t>
            </a:r>
          </a:p>
          <a:p>
            <a:r>
              <a:rPr lang="zh-CN" altLang="en-US" dirty="0"/>
              <a:t>②</a:t>
            </a:r>
            <a:r>
              <a:rPr lang="en-US" altLang="zh-CN" dirty="0"/>
              <a:t>ICW2</a:t>
            </a:r>
            <a:r>
              <a:rPr lang="zh-CN" altLang="en-US" dirty="0"/>
              <a:t>、</a:t>
            </a:r>
            <a:r>
              <a:rPr lang="en-US" altLang="zh-CN" dirty="0"/>
              <a:t>ICW3</a:t>
            </a:r>
            <a:r>
              <a:rPr lang="zh-CN" altLang="en-US" dirty="0"/>
              <a:t>、</a:t>
            </a:r>
            <a:r>
              <a:rPr lang="en-US" altLang="zh-CN" dirty="0"/>
              <a:t>ICW4</a:t>
            </a:r>
            <a:r>
              <a:rPr lang="zh-CN" altLang="en-US" dirty="0"/>
              <a:t>、</a:t>
            </a:r>
            <a:r>
              <a:rPr lang="en-US" altLang="zh-CN" dirty="0"/>
              <a:t>OCW1</a:t>
            </a:r>
            <a:r>
              <a:rPr lang="zh-CN" altLang="en-US" dirty="0"/>
              <a:t>，</a:t>
            </a:r>
            <a:r>
              <a:rPr lang="en-US" altLang="zh-CN" dirty="0"/>
              <a:t>4</a:t>
            </a:r>
            <a:r>
              <a:rPr lang="zh-CN" altLang="en-US" dirty="0"/>
              <a:t>个命令字占同一地址，按顺序写入即可。</a:t>
            </a:r>
          </a:p>
          <a:p>
            <a:r>
              <a:rPr lang="zh-CN" altLang="en-US" dirty="0"/>
              <a:t>③根据本次操作前所写入</a:t>
            </a:r>
            <a:r>
              <a:rPr lang="en-US" altLang="zh-CN" dirty="0"/>
              <a:t>OCW3</a:t>
            </a:r>
            <a:r>
              <a:rPr lang="zh-CN" altLang="en-US" dirty="0"/>
              <a:t>的内容</a:t>
            </a:r>
            <a:r>
              <a:rPr lang="zh-CN" altLang="en-US" dirty="0" smtClean="0"/>
              <a:t>，从</a:t>
            </a:r>
            <a:r>
              <a:rPr lang="en-US" altLang="zh-CN" dirty="0"/>
              <a:t>IRR</a:t>
            </a:r>
            <a:r>
              <a:rPr lang="zh-CN" altLang="en-US" dirty="0"/>
              <a:t>或</a:t>
            </a:r>
            <a:r>
              <a:rPr lang="en-US" altLang="zh-CN" dirty="0"/>
              <a:t>ISR</a:t>
            </a:r>
            <a:r>
              <a:rPr lang="zh-CN" altLang="en-US" dirty="0"/>
              <a:t>或中断级别编码中选一个读出。</a:t>
            </a:r>
          </a:p>
        </p:txBody>
      </p:sp>
    </p:spTree>
  </p:cSld>
  <p:clrMapOvr>
    <a:masterClrMapping/>
  </p:clrMapOvr>
  <p:transition spd="slow">
    <p:randomBar dir="vert"/>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6" name="Rectangle 4"/>
          <p:cNvSpPr>
            <a:spLocks noChangeArrowheads="1"/>
          </p:cNvSpPr>
          <p:nvPr/>
        </p:nvSpPr>
        <p:spPr bwMode="auto">
          <a:xfrm>
            <a:off x="539750" y="260350"/>
            <a:ext cx="7848600" cy="579438"/>
          </a:xfrm>
          <a:prstGeom prst="rect">
            <a:avLst/>
          </a:prstGeom>
          <a:noFill/>
          <a:ln w="9525" algn="ctr">
            <a:noFill/>
            <a:miter lim="800000"/>
            <a:headEnd/>
            <a:tailEnd/>
          </a:ln>
          <a:effectLst/>
        </p:spPr>
        <p:txBody>
          <a:bodyPr>
            <a:spAutoFit/>
          </a:bodyPr>
          <a:lstStyle/>
          <a:p>
            <a:pPr marL="457200" indent="-457200">
              <a:buFont typeface="Wingdings" panose="05000000000000000000" pitchFamily="2" charset="2"/>
              <a:buChar char="Ø"/>
            </a:pPr>
            <a:r>
              <a:rPr lang="en-US" altLang="zh-CN" sz="3200" dirty="0" smtClean="0">
                <a:solidFill>
                  <a:schemeClr val="tx2"/>
                </a:solidFill>
                <a:effectLst>
                  <a:outerShdw blurRad="38100" dist="38100" dir="2700000" algn="tl">
                    <a:srgbClr val="C0C0C0"/>
                  </a:outerShdw>
                </a:effectLst>
              </a:rPr>
              <a:t>8259</a:t>
            </a:r>
            <a:r>
              <a:rPr lang="zh-CN" altLang="en-US" sz="3200" dirty="0">
                <a:solidFill>
                  <a:schemeClr val="tx2"/>
                </a:solidFill>
                <a:effectLst>
                  <a:outerShdw blurRad="38100" dist="38100" dir="2700000" algn="tl">
                    <a:srgbClr val="C0C0C0"/>
                  </a:outerShdw>
                </a:effectLst>
              </a:rPr>
              <a:t>初始化编程</a:t>
            </a:r>
          </a:p>
        </p:txBody>
      </p:sp>
      <p:sp>
        <p:nvSpPr>
          <p:cNvPr id="489477" name="Rectangle 5"/>
          <p:cNvSpPr>
            <a:spLocks noChangeArrowheads="1"/>
          </p:cNvSpPr>
          <p:nvPr/>
        </p:nvSpPr>
        <p:spPr bwMode="auto">
          <a:xfrm>
            <a:off x="539750" y="836613"/>
            <a:ext cx="8064500" cy="1406525"/>
          </a:xfrm>
          <a:prstGeom prst="rect">
            <a:avLst/>
          </a:prstGeom>
          <a:noFill/>
          <a:ln w="9525" algn="ctr">
            <a:noFill/>
            <a:miter lim="800000"/>
            <a:headEnd/>
            <a:tailEnd/>
          </a:ln>
          <a:effectLst/>
        </p:spPr>
        <p:txBody>
          <a:bodyPr>
            <a:spAutoFit/>
          </a:bodyPr>
          <a:lstStyle/>
          <a:p>
            <a:pPr>
              <a:lnSpc>
                <a:spcPct val="90000"/>
              </a:lnSpc>
            </a:pPr>
            <a:r>
              <a:rPr lang="en-US" altLang="zh-CN"/>
              <a:t>    </a:t>
            </a:r>
            <a:r>
              <a:rPr lang="zh-CN" altLang="en-US"/>
              <a:t>在使用</a:t>
            </a:r>
            <a:r>
              <a:rPr lang="en-US" altLang="zh-CN"/>
              <a:t>8259A</a:t>
            </a:r>
            <a:r>
              <a:rPr lang="zh-CN" altLang="en-US"/>
              <a:t>时，必须用程序选定其工作状态。</a:t>
            </a:r>
            <a:r>
              <a:rPr lang="en-US" altLang="zh-CN"/>
              <a:t>8259A</a:t>
            </a:r>
            <a:r>
              <a:rPr lang="zh-CN" altLang="en-US"/>
              <a:t>的四个初始化命令字必须按顺序写入，而且一般不重复写。主片和从片需分别初始化，且不尽相同。</a:t>
            </a:r>
          </a:p>
          <a:p>
            <a:pPr>
              <a:lnSpc>
                <a:spcPct val="90000"/>
              </a:lnSpc>
            </a:pPr>
            <a:r>
              <a:rPr lang="en-US" altLang="zh-CN" u="sng"/>
              <a:t>8259A</a:t>
            </a:r>
            <a:r>
              <a:rPr lang="zh-CN" altLang="en-US" u="sng"/>
              <a:t>初始化顺序</a:t>
            </a:r>
            <a:r>
              <a:rPr lang="en-US" altLang="zh-CN" u="sng"/>
              <a:t>:</a:t>
            </a:r>
          </a:p>
        </p:txBody>
      </p:sp>
      <p:pic>
        <p:nvPicPr>
          <p:cNvPr id="385027"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643174" y="1876425"/>
            <a:ext cx="6372225" cy="4981575"/>
          </a:xfrm>
          <a:prstGeom prst="rect">
            <a:avLst/>
          </a:prstGeom>
          <a:noFill/>
          <a:ln w="9525">
            <a:noFill/>
            <a:miter lim="800000"/>
            <a:headEnd/>
            <a:tailEnd/>
          </a:ln>
          <a:effectLst/>
        </p:spPr>
      </p:pic>
    </p:spTree>
  </p:cSld>
  <p:clrMapOvr>
    <a:masterClrMapping/>
  </p:clrMapOvr>
  <p:transition spd="slow">
    <p:randomBar dir="vert"/>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p:cNvSpPr>
            <a:spLocks noChangeArrowheads="1"/>
          </p:cNvSpPr>
          <p:nvPr/>
        </p:nvSpPr>
        <p:spPr bwMode="auto">
          <a:xfrm>
            <a:off x="539750" y="549275"/>
            <a:ext cx="6408738" cy="457200"/>
          </a:xfrm>
          <a:prstGeom prst="rect">
            <a:avLst/>
          </a:prstGeom>
          <a:noFill/>
          <a:ln w="9525" algn="ctr">
            <a:noFill/>
            <a:miter lim="800000"/>
            <a:headEnd/>
            <a:tailEnd/>
          </a:ln>
          <a:effectLst/>
        </p:spPr>
        <p:txBody>
          <a:bodyPr>
            <a:spAutoFit/>
          </a:bodyPr>
          <a:lstStyle/>
          <a:p>
            <a:r>
              <a:rPr lang="en-US" altLang="zh-CN" u="sng">
                <a:solidFill>
                  <a:srgbClr val="0000FF"/>
                </a:solidFill>
                <a:effectLst>
                  <a:outerShdw blurRad="38100" dist="38100" dir="2700000" algn="tl">
                    <a:srgbClr val="C0C0C0"/>
                  </a:outerShdw>
                </a:effectLst>
              </a:rPr>
              <a:t>ICW1</a:t>
            </a:r>
            <a:r>
              <a:rPr lang="zh-CN" altLang="en-US" u="sng">
                <a:solidFill>
                  <a:srgbClr val="0000FF"/>
                </a:solidFill>
                <a:effectLst>
                  <a:outerShdw blurRad="38100" dist="38100" dir="2700000" algn="tl">
                    <a:srgbClr val="C0C0C0"/>
                  </a:outerShdw>
                </a:effectLst>
              </a:rPr>
              <a:t>－芯片控制字（初始化必须的设置）</a:t>
            </a:r>
          </a:p>
        </p:txBody>
      </p:sp>
      <p:sp>
        <p:nvSpPr>
          <p:cNvPr id="481303" name="Rectangle 23"/>
          <p:cNvSpPr>
            <a:spLocks noChangeArrowheads="1"/>
          </p:cNvSpPr>
          <p:nvPr/>
        </p:nvSpPr>
        <p:spPr bwMode="auto">
          <a:xfrm>
            <a:off x="7415213" y="2420938"/>
            <a:ext cx="1620837" cy="676275"/>
          </a:xfrm>
          <a:prstGeom prst="rect">
            <a:avLst/>
          </a:prstGeom>
          <a:solidFill>
            <a:srgbClr val="FFFF00"/>
          </a:solidFill>
          <a:ln w="9525" algn="ctr">
            <a:noFill/>
            <a:miter lim="800000"/>
            <a:headEnd/>
            <a:tailEnd/>
          </a:ln>
          <a:effectLst/>
        </p:spPr>
        <p:txBody>
          <a:bodyPr>
            <a:spAutoFit/>
          </a:bodyPr>
          <a:lstStyle/>
          <a:p>
            <a:pPr>
              <a:lnSpc>
                <a:spcPct val="80000"/>
              </a:lnSpc>
            </a:pPr>
            <a:r>
              <a:rPr lang="en-US" altLang="zh-CN"/>
              <a:t>0</a:t>
            </a:r>
            <a:r>
              <a:rPr lang="zh-CN" altLang="en-US"/>
              <a:t>－不写</a:t>
            </a:r>
          </a:p>
          <a:p>
            <a:pPr>
              <a:lnSpc>
                <a:spcPct val="80000"/>
              </a:lnSpc>
            </a:pPr>
            <a:r>
              <a:rPr lang="en-US" altLang="zh-CN"/>
              <a:t>1</a:t>
            </a:r>
            <a:r>
              <a:rPr lang="zh-CN" altLang="en-US"/>
              <a:t>－写</a:t>
            </a:r>
            <a:r>
              <a:rPr lang="en-US" altLang="zh-CN"/>
              <a:t>ICW4</a:t>
            </a:r>
          </a:p>
        </p:txBody>
      </p:sp>
      <p:sp>
        <p:nvSpPr>
          <p:cNvPr id="481304" name="Line 24"/>
          <p:cNvSpPr>
            <a:spLocks noChangeShapeType="1"/>
          </p:cNvSpPr>
          <p:nvPr/>
        </p:nvSpPr>
        <p:spPr bwMode="auto">
          <a:xfrm flipH="1">
            <a:off x="2771775" y="2133600"/>
            <a:ext cx="0" cy="2303463"/>
          </a:xfrm>
          <a:prstGeom prst="line">
            <a:avLst/>
          </a:prstGeom>
          <a:noFill/>
          <a:ln w="28575">
            <a:solidFill>
              <a:schemeClr val="tx1"/>
            </a:solidFill>
            <a:round/>
            <a:headEnd/>
            <a:tailEnd/>
          </a:ln>
          <a:effectLst/>
        </p:spPr>
        <p:txBody>
          <a:bodyPr/>
          <a:lstStyle/>
          <a:p>
            <a:endParaRPr lang="zh-CN" altLang="en-US"/>
          </a:p>
        </p:txBody>
      </p:sp>
      <p:sp>
        <p:nvSpPr>
          <p:cNvPr id="481305" name="Line 25"/>
          <p:cNvSpPr>
            <a:spLocks noChangeShapeType="1"/>
          </p:cNvSpPr>
          <p:nvPr/>
        </p:nvSpPr>
        <p:spPr bwMode="auto">
          <a:xfrm>
            <a:off x="5940425" y="2133600"/>
            <a:ext cx="0" cy="1871663"/>
          </a:xfrm>
          <a:prstGeom prst="line">
            <a:avLst/>
          </a:prstGeom>
          <a:noFill/>
          <a:ln w="28575">
            <a:solidFill>
              <a:schemeClr val="tx1"/>
            </a:solidFill>
            <a:round/>
            <a:headEnd/>
            <a:tailEnd/>
          </a:ln>
          <a:effectLst/>
        </p:spPr>
        <p:txBody>
          <a:bodyPr/>
          <a:lstStyle/>
          <a:p>
            <a:endParaRPr lang="zh-CN" altLang="en-US"/>
          </a:p>
        </p:txBody>
      </p:sp>
      <p:sp>
        <p:nvSpPr>
          <p:cNvPr id="481307" name="Line 27"/>
          <p:cNvSpPr>
            <a:spLocks noChangeShapeType="1"/>
          </p:cNvSpPr>
          <p:nvPr/>
        </p:nvSpPr>
        <p:spPr bwMode="auto">
          <a:xfrm>
            <a:off x="7019925" y="2133600"/>
            <a:ext cx="0" cy="1079500"/>
          </a:xfrm>
          <a:prstGeom prst="line">
            <a:avLst/>
          </a:prstGeom>
          <a:noFill/>
          <a:ln w="28575">
            <a:solidFill>
              <a:schemeClr val="tx1"/>
            </a:solidFill>
            <a:round/>
            <a:headEnd/>
            <a:tailEnd/>
          </a:ln>
          <a:effectLst/>
        </p:spPr>
        <p:txBody>
          <a:bodyPr/>
          <a:lstStyle/>
          <a:p>
            <a:endParaRPr lang="zh-CN" altLang="en-US"/>
          </a:p>
        </p:txBody>
      </p:sp>
      <p:sp>
        <p:nvSpPr>
          <p:cNvPr id="481308" name="Rectangle 28"/>
          <p:cNvSpPr>
            <a:spLocks noChangeArrowheads="1"/>
          </p:cNvSpPr>
          <p:nvPr/>
        </p:nvSpPr>
        <p:spPr bwMode="auto">
          <a:xfrm>
            <a:off x="6515100" y="3213100"/>
            <a:ext cx="2233613" cy="676275"/>
          </a:xfrm>
          <a:prstGeom prst="rect">
            <a:avLst/>
          </a:prstGeom>
          <a:solidFill>
            <a:srgbClr val="FFFF00"/>
          </a:solidFill>
          <a:ln w="9525" algn="ctr">
            <a:noFill/>
            <a:miter lim="800000"/>
            <a:headEnd/>
            <a:tailEnd/>
          </a:ln>
          <a:effectLst/>
        </p:spPr>
        <p:txBody>
          <a:bodyPr>
            <a:spAutoFit/>
          </a:bodyPr>
          <a:lstStyle/>
          <a:p>
            <a:pPr>
              <a:lnSpc>
                <a:spcPct val="80000"/>
              </a:lnSpc>
            </a:pPr>
            <a:r>
              <a:rPr lang="en-US" altLang="zh-CN"/>
              <a:t>0</a:t>
            </a:r>
            <a:r>
              <a:rPr lang="zh-CN" altLang="en-US"/>
              <a:t>－多片级联</a:t>
            </a:r>
          </a:p>
          <a:p>
            <a:pPr>
              <a:lnSpc>
                <a:spcPct val="80000"/>
              </a:lnSpc>
            </a:pPr>
            <a:r>
              <a:rPr lang="en-US" altLang="zh-CN"/>
              <a:t>1</a:t>
            </a:r>
            <a:r>
              <a:rPr lang="zh-CN" altLang="en-US"/>
              <a:t>－单片</a:t>
            </a:r>
          </a:p>
        </p:txBody>
      </p:sp>
      <p:sp>
        <p:nvSpPr>
          <p:cNvPr id="481309" name="Line 29"/>
          <p:cNvSpPr>
            <a:spLocks noChangeShapeType="1"/>
          </p:cNvSpPr>
          <p:nvPr/>
        </p:nvSpPr>
        <p:spPr bwMode="auto">
          <a:xfrm>
            <a:off x="8027988" y="2133600"/>
            <a:ext cx="0" cy="287338"/>
          </a:xfrm>
          <a:prstGeom prst="line">
            <a:avLst/>
          </a:prstGeom>
          <a:noFill/>
          <a:ln w="28575">
            <a:solidFill>
              <a:schemeClr val="tx1"/>
            </a:solidFill>
            <a:round/>
            <a:headEnd/>
            <a:tailEnd/>
          </a:ln>
          <a:effectLst/>
        </p:spPr>
        <p:txBody>
          <a:bodyPr/>
          <a:lstStyle/>
          <a:p>
            <a:endParaRPr lang="zh-CN" altLang="en-US"/>
          </a:p>
        </p:txBody>
      </p:sp>
      <p:sp>
        <p:nvSpPr>
          <p:cNvPr id="481310" name="Rectangle 30"/>
          <p:cNvSpPr>
            <a:spLocks noChangeArrowheads="1"/>
          </p:cNvSpPr>
          <p:nvPr/>
        </p:nvSpPr>
        <p:spPr bwMode="auto">
          <a:xfrm>
            <a:off x="971550" y="4437063"/>
            <a:ext cx="2736850" cy="384175"/>
          </a:xfrm>
          <a:prstGeom prst="rect">
            <a:avLst/>
          </a:prstGeom>
          <a:solidFill>
            <a:srgbClr val="FFFF00"/>
          </a:solidFill>
          <a:ln w="9525" algn="ctr">
            <a:noFill/>
            <a:miter lim="800000"/>
            <a:headEnd/>
            <a:tailEnd/>
          </a:ln>
          <a:effectLst/>
        </p:spPr>
        <p:txBody>
          <a:bodyPr>
            <a:spAutoFit/>
          </a:bodyPr>
          <a:lstStyle/>
          <a:p>
            <a:pPr>
              <a:lnSpc>
                <a:spcPct val="80000"/>
              </a:lnSpc>
            </a:pPr>
            <a:r>
              <a:rPr lang="zh-CN" altLang="en-US"/>
              <a:t>对于</a:t>
            </a:r>
            <a:r>
              <a:rPr lang="en-US" altLang="zh-CN"/>
              <a:t>80x86</a:t>
            </a:r>
            <a:r>
              <a:rPr lang="zh-CN" altLang="en-US"/>
              <a:t>总为</a:t>
            </a:r>
            <a:r>
              <a:rPr lang="en-US" altLang="zh-CN"/>
              <a:t>000</a:t>
            </a:r>
          </a:p>
        </p:txBody>
      </p:sp>
      <p:sp>
        <p:nvSpPr>
          <p:cNvPr id="481311" name="Line 31"/>
          <p:cNvSpPr>
            <a:spLocks noChangeShapeType="1"/>
          </p:cNvSpPr>
          <p:nvPr/>
        </p:nvSpPr>
        <p:spPr bwMode="auto">
          <a:xfrm flipV="1">
            <a:off x="4859338" y="2133600"/>
            <a:ext cx="792162" cy="0"/>
          </a:xfrm>
          <a:prstGeom prst="line">
            <a:avLst/>
          </a:prstGeom>
          <a:noFill/>
          <a:ln w="28575">
            <a:solidFill>
              <a:schemeClr val="tx1"/>
            </a:solidFill>
            <a:round/>
            <a:headEnd/>
            <a:tailEnd/>
          </a:ln>
          <a:effectLst/>
        </p:spPr>
        <p:txBody>
          <a:bodyPr/>
          <a:lstStyle/>
          <a:p>
            <a:endParaRPr lang="zh-CN" altLang="en-US"/>
          </a:p>
        </p:txBody>
      </p:sp>
      <p:sp>
        <p:nvSpPr>
          <p:cNvPr id="481312" name="Line 32"/>
          <p:cNvSpPr>
            <a:spLocks noChangeShapeType="1"/>
          </p:cNvSpPr>
          <p:nvPr/>
        </p:nvSpPr>
        <p:spPr bwMode="auto">
          <a:xfrm flipV="1">
            <a:off x="4140200" y="2133600"/>
            <a:ext cx="576263" cy="0"/>
          </a:xfrm>
          <a:prstGeom prst="line">
            <a:avLst/>
          </a:prstGeom>
          <a:noFill/>
          <a:ln w="28575">
            <a:solidFill>
              <a:schemeClr val="tx1"/>
            </a:solidFill>
            <a:round/>
            <a:headEnd/>
            <a:tailEnd/>
          </a:ln>
          <a:effectLst/>
        </p:spPr>
        <p:txBody>
          <a:bodyPr/>
          <a:lstStyle/>
          <a:p>
            <a:endParaRPr lang="zh-CN" altLang="en-US"/>
          </a:p>
        </p:txBody>
      </p:sp>
      <p:sp>
        <p:nvSpPr>
          <p:cNvPr id="481313" name="Line 33"/>
          <p:cNvSpPr>
            <a:spLocks noChangeShapeType="1"/>
          </p:cNvSpPr>
          <p:nvPr/>
        </p:nvSpPr>
        <p:spPr bwMode="auto">
          <a:xfrm flipV="1">
            <a:off x="2124075" y="2133600"/>
            <a:ext cx="1871663" cy="0"/>
          </a:xfrm>
          <a:prstGeom prst="line">
            <a:avLst/>
          </a:prstGeom>
          <a:noFill/>
          <a:ln w="28575">
            <a:solidFill>
              <a:schemeClr val="tx1"/>
            </a:solidFill>
            <a:round/>
            <a:headEnd/>
            <a:tailEnd/>
          </a:ln>
          <a:effectLst/>
        </p:spPr>
        <p:txBody>
          <a:bodyPr/>
          <a:lstStyle/>
          <a:p>
            <a:endParaRPr lang="zh-CN" altLang="en-US"/>
          </a:p>
        </p:txBody>
      </p:sp>
      <p:sp>
        <p:nvSpPr>
          <p:cNvPr id="481314" name="Line 34"/>
          <p:cNvSpPr>
            <a:spLocks noChangeShapeType="1"/>
          </p:cNvSpPr>
          <p:nvPr/>
        </p:nvSpPr>
        <p:spPr bwMode="auto">
          <a:xfrm>
            <a:off x="7667625" y="2133600"/>
            <a:ext cx="865188" cy="0"/>
          </a:xfrm>
          <a:prstGeom prst="line">
            <a:avLst/>
          </a:prstGeom>
          <a:noFill/>
          <a:ln w="28575">
            <a:solidFill>
              <a:schemeClr val="tx1"/>
            </a:solidFill>
            <a:round/>
            <a:headEnd/>
            <a:tailEnd/>
          </a:ln>
          <a:effectLst/>
        </p:spPr>
        <p:txBody>
          <a:bodyPr/>
          <a:lstStyle/>
          <a:p>
            <a:endParaRPr lang="zh-CN" altLang="en-US"/>
          </a:p>
        </p:txBody>
      </p:sp>
      <p:graphicFrame>
        <p:nvGraphicFramePr>
          <p:cNvPr id="481481" name="Group 201"/>
          <p:cNvGraphicFramePr>
            <a:graphicFrameLocks noGrp="1"/>
          </p:cNvGraphicFramePr>
          <p:nvPr/>
        </p:nvGraphicFramePr>
        <p:xfrm>
          <a:off x="684213" y="1149350"/>
          <a:ext cx="7896225" cy="914400"/>
        </p:xfrm>
        <a:graphic>
          <a:graphicData uri="http://schemas.openxmlformats.org/drawingml/2006/table">
            <a:tbl>
              <a:tblPr/>
              <a:tblGrid>
                <a:gridCol w="682625">
                  <a:extLst>
                    <a:ext uri="{9D8B030D-6E8A-4147-A177-3AD203B41FA5}">
                      <a16:colId xmlns:a16="http://schemas.microsoft.com/office/drawing/2014/main" val="20000"/>
                    </a:ext>
                  </a:extLst>
                </a:gridCol>
                <a:gridCol w="682625">
                  <a:extLst>
                    <a:ext uri="{9D8B030D-6E8A-4147-A177-3AD203B41FA5}">
                      <a16:colId xmlns:a16="http://schemas.microsoft.com/office/drawing/2014/main" val="20001"/>
                    </a:ext>
                  </a:extLst>
                </a:gridCol>
                <a:gridCol w="682625">
                  <a:extLst>
                    <a:ext uri="{9D8B030D-6E8A-4147-A177-3AD203B41FA5}">
                      <a16:colId xmlns:a16="http://schemas.microsoft.com/office/drawing/2014/main" val="20002"/>
                    </a:ext>
                  </a:extLst>
                </a:gridCol>
                <a:gridCol w="682625">
                  <a:extLst>
                    <a:ext uri="{9D8B030D-6E8A-4147-A177-3AD203B41FA5}">
                      <a16:colId xmlns:a16="http://schemas.microsoft.com/office/drawing/2014/main" val="20003"/>
                    </a:ext>
                  </a:extLst>
                </a:gridCol>
                <a:gridCol w="682625">
                  <a:extLst>
                    <a:ext uri="{9D8B030D-6E8A-4147-A177-3AD203B41FA5}">
                      <a16:colId xmlns:a16="http://schemas.microsoft.com/office/drawing/2014/main" val="20004"/>
                    </a:ext>
                  </a:extLst>
                </a:gridCol>
                <a:gridCol w="682625">
                  <a:extLst>
                    <a:ext uri="{9D8B030D-6E8A-4147-A177-3AD203B41FA5}">
                      <a16:colId xmlns:a16="http://schemas.microsoft.com/office/drawing/2014/main" val="20005"/>
                    </a:ext>
                  </a:extLst>
                </a:gridCol>
                <a:gridCol w="936625">
                  <a:extLst>
                    <a:ext uri="{9D8B030D-6E8A-4147-A177-3AD203B41FA5}">
                      <a16:colId xmlns:a16="http://schemas.microsoft.com/office/drawing/2014/main" val="20006"/>
                    </a:ext>
                  </a:extLst>
                </a:gridCol>
                <a:gridCol w="863600">
                  <a:extLst>
                    <a:ext uri="{9D8B030D-6E8A-4147-A177-3AD203B41FA5}">
                      <a16:colId xmlns:a16="http://schemas.microsoft.com/office/drawing/2014/main" val="20007"/>
                    </a:ext>
                  </a:extLst>
                </a:gridCol>
                <a:gridCol w="1008062">
                  <a:extLst>
                    <a:ext uri="{9D8B030D-6E8A-4147-A177-3AD203B41FA5}">
                      <a16:colId xmlns:a16="http://schemas.microsoft.com/office/drawing/2014/main" val="20008"/>
                    </a:ext>
                  </a:extLst>
                </a:gridCol>
                <a:gridCol w="992188">
                  <a:extLst>
                    <a:ext uri="{9D8B030D-6E8A-4147-A177-3AD203B41FA5}">
                      <a16:colId xmlns:a16="http://schemas.microsoft.com/office/drawing/2014/main" val="20009"/>
                    </a:ext>
                  </a:extLst>
                </a:gridCol>
              </a:tblGrid>
              <a:tr h="3683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A0</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400" b="0" i="0" u="none" strike="noStrike" cap="none" normalizeH="0" baseline="0" smtClean="0">
                        <a:ln>
                          <a:noFill/>
                        </a:ln>
                        <a:solidFill>
                          <a:schemeClr val="tx1"/>
                        </a:solidFill>
                        <a:effectLst/>
                        <a:latin typeface="Times New Roman" pitchFamily="18" charset="0"/>
                        <a:ea typeface="隶书" pitchFamily="49" charset="-122"/>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D7</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D6</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D5</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D4</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D1</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D0</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400" b="0" i="0" u="none" strike="noStrike" cap="none" normalizeH="0" baseline="0" smtClean="0">
                        <a:ln>
                          <a:noFill/>
                        </a:ln>
                        <a:solidFill>
                          <a:schemeClr val="tx1"/>
                        </a:solidFill>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A7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A6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A5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LTIM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ADI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SNGL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ICW4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81482" name="Line 202"/>
          <p:cNvSpPr>
            <a:spLocks noChangeShapeType="1"/>
          </p:cNvSpPr>
          <p:nvPr/>
        </p:nvSpPr>
        <p:spPr bwMode="auto">
          <a:xfrm>
            <a:off x="6659563" y="2133600"/>
            <a:ext cx="865187" cy="0"/>
          </a:xfrm>
          <a:prstGeom prst="line">
            <a:avLst/>
          </a:prstGeom>
          <a:noFill/>
          <a:ln w="28575">
            <a:solidFill>
              <a:schemeClr val="tx1"/>
            </a:solidFill>
            <a:round/>
            <a:headEnd/>
            <a:tailEnd/>
          </a:ln>
          <a:effectLst/>
        </p:spPr>
        <p:txBody>
          <a:bodyPr/>
          <a:lstStyle/>
          <a:p>
            <a:endParaRPr lang="zh-CN" altLang="en-US"/>
          </a:p>
        </p:txBody>
      </p:sp>
      <p:sp>
        <p:nvSpPr>
          <p:cNvPr id="481483" name="Line 203"/>
          <p:cNvSpPr>
            <a:spLocks noChangeShapeType="1"/>
          </p:cNvSpPr>
          <p:nvPr/>
        </p:nvSpPr>
        <p:spPr bwMode="auto">
          <a:xfrm>
            <a:off x="5795963" y="2133600"/>
            <a:ext cx="720725" cy="0"/>
          </a:xfrm>
          <a:prstGeom prst="line">
            <a:avLst/>
          </a:prstGeom>
          <a:noFill/>
          <a:ln w="28575">
            <a:solidFill>
              <a:schemeClr val="tx1"/>
            </a:solidFill>
            <a:round/>
            <a:headEnd/>
            <a:tailEnd/>
          </a:ln>
          <a:effectLst/>
        </p:spPr>
        <p:txBody>
          <a:bodyPr/>
          <a:lstStyle/>
          <a:p>
            <a:endParaRPr lang="zh-CN" altLang="en-US"/>
          </a:p>
        </p:txBody>
      </p:sp>
      <p:sp>
        <p:nvSpPr>
          <p:cNvPr id="481484" name="Rectangle 204"/>
          <p:cNvSpPr>
            <a:spLocks noChangeArrowheads="1"/>
          </p:cNvSpPr>
          <p:nvPr/>
        </p:nvSpPr>
        <p:spPr bwMode="auto">
          <a:xfrm>
            <a:off x="5724525" y="3976688"/>
            <a:ext cx="2592388" cy="384175"/>
          </a:xfrm>
          <a:prstGeom prst="rect">
            <a:avLst/>
          </a:prstGeom>
          <a:solidFill>
            <a:srgbClr val="FFFF00"/>
          </a:solidFill>
          <a:ln w="9525" algn="ctr">
            <a:noFill/>
            <a:miter lim="800000"/>
            <a:headEnd/>
            <a:tailEnd/>
          </a:ln>
          <a:effectLst/>
        </p:spPr>
        <p:txBody>
          <a:bodyPr>
            <a:spAutoFit/>
          </a:bodyPr>
          <a:lstStyle/>
          <a:p>
            <a:pPr>
              <a:lnSpc>
                <a:spcPct val="80000"/>
              </a:lnSpc>
            </a:pPr>
            <a:r>
              <a:rPr lang="zh-CN" altLang="en-US"/>
              <a:t>对于</a:t>
            </a:r>
            <a:r>
              <a:rPr lang="en-US" altLang="zh-CN"/>
              <a:t>80x86</a:t>
            </a:r>
            <a:r>
              <a:rPr lang="zh-CN" altLang="en-US"/>
              <a:t>总为</a:t>
            </a:r>
            <a:r>
              <a:rPr lang="en-US" altLang="zh-CN"/>
              <a:t>0</a:t>
            </a:r>
          </a:p>
        </p:txBody>
      </p:sp>
      <p:sp>
        <p:nvSpPr>
          <p:cNvPr id="481485" name="Rectangle 205"/>
          <p:cNvSpPr>
            <a:spLocks noChangeArrowheads="1"/>
          </p:cNvSpPr>
          <p:nvPr/>
        </p:nvSpPr>
        <p:spPr bwMode="auto">
          <a:xfrm>
            <a:off x="5076825" y="4481513"/>
            <a:ext cx="2233613" cy="676275"/>
          </a:xfrm>
          <a:prstGeom prst="rect">
            <a:avLst/>
          </a:prstGeom>
          <a:solidFill>
            <a:srgbClr val="FFFF00"/>
          </a:solidFill>
          <a:ln w="9525" algn="ctr">
            <a:noFill/>
            <a:miter lim="800000"/>
            <a:headEnd/>
            <a:tailEnd/>
          </a:ln>
          <a:effectLst/>
        </p:spPr>
        <p:txBody>
          <a:bodyPr>
            <a:spAutoFit/>
          </a:bodyPr>
          <a:lstStyle/>
          <a:p>
            <a:pPr>
              <a:lnSpc>
                <a:spcPct val="80000"/>
              </a:lnSpc>
            </a:pPr>
            <a:r>
              <a:rPr lang="en-US" altLang="zh-CN"/>
              <a:t>0</a:t>
            </a:r>
            <a:r>
              <a:rPr lang="zh-CN" altLang="en-US"/>
              <a:t>－上升沿触发</a:t>
            </a:r>
          </a:p>
          <a:p>
            <a:pPr>
              <a:lnSpc>
                <a:spcPct val="80000"/>
              </a:lnSpc>
            </a:pPr>
            <a:r>
              <a:rPr lang="en-US" altLang="zh-CN"/>
              <a:t>1</a:t>
            </a:r>
            <a:r>
              <a:rPr lang="zh-CN" altLang="en-US"/>
              <a:t>－高电平触发</a:t>
            </a:r>
          </a:p>
        </p:txBody>
      </p:sp>
      <p:sp>
        <p:nvSpPr>
          <p:cNvPr id="481486" name="Line 206"/>
          <p:cNvSpPr>
            <a:spLocks noChangeShapeType="1"/>
          </p:cNvSpPr>
          <p:nvPr/>
        </p:nvSpPr>
        <p:spPr bwMode="auto">
          <a:xfrm>
            <a:off x="5292725" y="2133600"/>
            <a:ext cx="0" cy="2303463"/>
          </a:xfrm>
          <a:prstGeom prst="line">
            <a:avLst/>
          </a:prstGeom>
          <a:noFill/>
          <a:ln w="28575">
            <a:solidFill>
              <a:schemeClr val="tx1"/>
            </a:solidFill>
            <a:round/>
            <a:headEnd/>
            <a:tailEnd/>
          </a:ln>
          <a:effectLst/>
        </p:spPr>
        <p:txBody>
          <a:bodyPr/>
          <a:lstStyle/>
          <a:p>
            <a:endParaRPr lang="zh-CN" altLang="en-US"/>
          </a:p>
        </p:txBody>
      </p:sp>
      <p:sp>
        <p:nvSpPr>
          <p:cNvPr id="481487" name="Rectangle 207"/>
          <p:cNvSpPr>
            <a:spLocks noChangeArrowheads="1"/>
          </p:cNvSpPr>
          <p:nvPr/>
        </p:nvSpPr>
        <p:spPr bwMode="auto">
          <a:xfrm>
            <a:off x="3060700" y="3981450"/>
            <a:ext cx="2016125" cy="384175"/>
          </a:xfrm>
          <a:prstGeom prst="rect">
            <a:avLst/>
          </a:prstGeom>
          <a:solidFill>
            <a:srgbClr val="FFFF00"/>
          </a:solidFill>
          <a:ln w="9525" algn="ctr">
            <a:noFill/>
            <a:miter lim="800000"/>
            <a:headEnd/>
            <a:tailEnd/>
          </a:ln>
          <a:effectLst/>
        </p:spPr>
        <p:txBody>
          <a:bodyPr>
            <a:spAutoFit/>
          </a:bodyPr>
          <a:lstStyle/>
          <a:p>
            <a:pPr>
              <a:lnSpc>
                <a:spcPct val="80000"/>
              </a:lnSpc>
            </a:pPr>
            <a:r>
              <a:rPr lang="en-US" altLang="zh-CN"/>
              <a:t>ICW1</a:t>
            </a:r>
            <a:r>
              <a:rPr lang="zh-CN" altLang="en-US"/>
              <a:t>的特征位</a:t>
            </a:r>
          </a:p>
        </p:txBody>
      </p:sp>
      <p:sp>
        <p:nvSpPr>
          <p:cNvPr id="481488" name="Line 208"/>
          <p:cNvSpPr>
            <a:spLocks noChangeShapeType="1"/>
          </p:cNvSpPr>
          <p:nvPr/>
        </p:nvSpPr>
        <p:spPr bwMode="auto">
          <a:xfrm>
            <a:off x="4427538" y="2133600"/>
            <a:ext cx="0" cy="1871663"/>
          </a:xfrm>
          <a:prstGeom prst="line">
            <a:avLst/>
          </a:prstGeom>
          <a:noFill/>
          <a:ln w="28575">
            <a:solidFill>
              <a:schemeClr val="tx1"/>
            </a:solidFill>
            <a:round/>
            <a:headEnd/>
            <a:tailEnd/>
          </a:ln>
          <a:effectLst/>
        </p:spPr>
        <p:txBody>
          <a:bodyPr/>
          <a:lstStyle/>
          <a:p>
            <a:endParaRPr lang="zh-CN" altLang="en-US"/>
          </a:p>
        </p:txBody>
      </p:sp>
      <p:sp>
        <p:nvSpPr>
          <p:cNvPr id="481489" name="Rectangle 209"/>
          <p:cNvSpPr>
            <a:spLocks noChangeArrowheads="1"/>
          </p:cNvSpPr>
          <p:nvPr/>
        </p:nvSpPr>
        <p:spPr bwMode="auto">
          <a:xfrm>
            <a:off x="395288" y="3141663"/>
            <a:ext cx="1296987" cy="384175"/>
          </a:xfrm>
          <a:prstGeom prst="rect">
            <a:avLst/>
          </a:prstGeom>
          <a:solidFill>
            <a:srgbClr val="FFFF00"/>
          </a:solidFill>
          <a:ln w="9525" algn="ctr">
            <a:noFill/>
            <a:miter lim="800000"/>
            <a:headEnd/>
            <a:tailEnd/>
          </a:ln>
          <a:effectLst/>
        </p:spPr>
        <p:txBody>
          <a:bodyPr>
            <a:spAutoFit/>
          </a:bodyPr>
          <a:lstStyle/>
          <a:p>
            <a:pPr>
              <a:lnSpc>
                <a:spcPct val="80000"/>
              </a:lnSpc>
            </a:pPr>
            <a:r>
              <a:rPr lang="zh-CN" altLang="en-US"/>
              <a:t>偶地址</a:t>
            </a:r>
          </a:p>
        </p:txBody>
      </p:sp>
      <p:sp>
        <p:nvSpPr>
          <p:cNvPr id="481490" name="Line 210"/>
          <p:cNvSpPr>
            <a:spLocks noChangeShapeType="1"/>
          </p:cNvSpPr>
          <p:nvPr/>
        </p:nvSpPr>
        <p:spPr bwMode="auto">
          <a:xfrm>
            <a:off x="1042988" y="2133600"/>
            <a:ext cx="1587" cy="1008063"/>
          </a:xfrm>
          <a:prstGeom prst="line">
            <a:avLst/>
          </a:prstGeom>
          <a:noFill/>
          <a:ln w="28575">
            <a:solidFill>
              <a:schemeClr val="tx1"/>
            </a:solidFill>
            <a:round/>
            <a:headEnd/>
            <a:tailEnd/>
          </a:ln>
          <a:effectLst/>
        </p:spPr>
        <p:txBody>
          <a:bodyPr/>
          <a:lstStyle/>
          <a:p>
            <a:endParaRPr lang="zh-CN" altLang="en-US"/>
          </a:p>
        </p:txBody>
      </p:sp>
      <p:sp>
        <p:nvSpPr>
          <p:cNvPr id="481491" name="Line 211"/>
          <p:cNvSpPr>
            <a:spLocks noChangeShapeType="1"/>
          </p:cNvSpPr>
          <p:nvPr/>
        </p:nvSpPr>
        <p:spPr bwMode="auto">
          <a:xfrm>
            <a:off x="754063" y="2133600"/>
            <a:ext cx="577850" cy="0"/>
          </a:xfrm>
          <a:prstGeom prst="line">
            <a:avLst/>
          </a:prstGeom>
          <a:noFill/>
          <a:ln w="28575">
            <a:solidFill>
              <a:schemeClr val="tx1"/>
            </a:solidFill>
            <a:round/>
            <a:headEnd/>
            <a:tailEnd/>
          </a:ln>
          <a:effectLst/>
        </p:spPr>
        <p:txBody>
          <a:bodyPr/>
          <a:lstStyle/>
          <a:p>
            <a:endParaRPr lang="zh-CN" altLang="en-US"/>
          </a:p>
        </p:txBody>
      </p:sp>
      <p:sp>
        <p:nvSpPr>
          <p:cNvPr id="481492" name="Rectangle 212"/>
          <p:cNvSpPr>
            <a:spLocks noChangeArrowheads="1"/>
          </p:cNvSpPr>
          <p:nvPr/>
        </p:nvSpPr>
        <p:spPr bwMode="auto">
          <a:xfrm>
            <a:off x="755650" y="5302250"/>
            <a:ext cx="7632700" cy="1336675"/>
          </a:xfrm>
          <a:prstGeom prst="rect">
            <a:avLst/>
          </a:prstGeom>
          <a:noFill/>
          <a:ln w="9525" algn="ctr">
            <a:noFill/>
            <a:miter lim="800000"/>
            <a:headEnd/>
            <a:tailEnd/>
          </a:ln>
          <a:effectLst/>
        </p:spPr>
        <p:txBody>
          <a:bodyPr>
            <a:spAutoFit/>
          </a:bodyPr>
          <a:lstStyle/>
          <a:p>
            <a:pPr>
              <a:lnSpc>
                <a:spcPct val="85000"/>
              </a:lnSpc>
            </a:pPr>
            <a:r>
              <a:rPr lang="en-US" altLang="zh-CN" dirty="0"/>
              <a:t>    </a:t>
            </a:r>
            <a:r>
              <a:rPr lang="zh-CN" altLang="en-US" dirty="0"/>
              <a:t>向偶地址中写入一个</a:t>
            </a:r>
            <a:r>
              <a:rPr lang="en-US" altLang="zh-CN" dirty="0"/>
              <a:t>D4</a:t>
            </a:r>
            <a:r>
              <a:rPr lang="zh-CN" altLang="en-US" dirty="0"/>
              <a:t>＝</a:t>
            </a:r>
            <a:r>
              <a:rPr lang="en-US" altLang="zh-CN" dirty="0"/>
              <a:t>1</a:t>
            </a:r>
            <a:r>
              <a:rPr lang="zh-CN" altLang="en-US" dirty="0"/>
              <a:t>的字节，即认为是</a:t>
            </a:r>
            <a:r>
              <a:rPr lang="en-US" altLang="zh-CN" dirty="0"/>
              <a:t>ICW1</a:t>
            </a:r>
            <a:r>
              <a:rPr lang="zh-CN" altLang="en-US" dirty="0"/>
              <a:t>。写入</a:t>
            </a:r>
            <a:r>
              <a:rPr lang="en-US" altLang="zh-CN" dirty="0"/>
              <a:t>ICW1</a:t>
            </a:r>
            <a:r>
              <a:rPr lang="zh-CN" altLang="en-US" dirty="0"/>
              <a:t>后，则启动了</a:t>
            </a:r>
            <a:r>
              <a:rPr lang="en-US" altLang="zh-CN" dirty="0"/>
              <a:t>8259A</a:t>
            </a:r>
            <a:r>
              <a:rPr lang="zh-CN" altLang="en-US" dirty="0"/>
              <a:t>的初始化过程，</a:t>
            </a:r>
            <a:r>
              <a:rPr lang="en-US" altLang="zh-CN" u="sng" dirty="0"/>
              <a:t>8259A</a:t>
            </a:r>
            <a:r>
              <a:rPr lang="zh-CN" altLang="en-US" u="sng" dirty="0"/>
              <a:t>默认处于一般完全嵌套方式，中断屏蔽寄存器</a:t>
            </a:r>
            <a:r>
              <a:rPr lang="en-US" altLang="zh-CN" u="sng" dirty="0"/>
              <a:t>OCW1</a:t>
            </a:r>
            <a:r>
              <a:rPr lang="zh-CN" altLang="en-US" u="sng" dirty="0"/>
              <a:t>清为</a:t>
            </a:r>
            <a:r>
              <a:rPr lang="en-US" altLang="zh-CN" u="sng" dirty="0"/>
              <a:t>0</a:t>
            </a:r>
            <a:r>
              <a:rPr lang="zh-CN" altLang="en-US" u="sng" dirty="0"/>
              <a:t>，允许中断。</a:t>
            </a:r>
          </a:p>
        </p:txBody>
      </p:sp>
    </p:spTree>
  </p:cSld>
  <p:clrMapOvr>
    <a:masterClrMapping/>
  </p:clrMapOvr>
  <p:transition spd="slow">
    <p:randomBar dir="vert"/>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ChangeArrowheads="1"/>
          </p:cNvSpPr>
          <p:nvPr/>
        </p:nvSpPr>
        <p:spPr bwMode="auto">
          <a:xfrm>
            <a:off x="539750" y="188913"/>
            <a:ext cx="6408738" cy="457200"/>
          </a:xfrm>
          <a:prstGeom prst="rect">
            <a:avLst/>
          </a:prstGeom>
          <a:noFill/>
          <a:ln w="9525" algn="ctr">
            <a:noFill/>
            <a:miter lim="800000"/>
            <a:headEnd/>
            <a:tailEnd/>
          </a:ln>
          <a:effectLst/>
        </p:spPr>
        <p:txBody>
          <a:bodyPr>
            <a:spAutoFit/>
          </a:bodyPr>
          <a:lstStyle/>
          <a:p>
            <a:r>
              <a:rPr lang="en-US" altLang="zh-CN" u="sng">
                <a:solidFill>
                  <a:srgbClr val="0000FF"/>
                </a:solidFill>
                <a:effectLst>
                  <a:outerShdw blurRad="38100" dist="38100" dir="2700000" algn="tl">
                    <a:srgbClr val="C0C0C0"/>
                  </a:outerShdw>
                </a:effectLst>
              </a:rPr>
              <a:t>ICW2</a:t>
            </a:r>
            <a:r>
              <a:rPr lang="zh-CN" altLang="en-US" u="sng">
                <a:solidFill>
                  <a:srgbClr val="0000FF"/>
                </a:solidFill>
                <a:effectLst>
                  <a:outerShdw blurRad="38100" dist="38100" dir="2700000" algn="tl">
                    <a:srgbClr val="C0C0C0"/>
                  </a:outerShdw>
                </a:effectLst>
              </a:rPr>
              <a:t>－中断类型码控制字（初始化必须的设置）</a:t>
            </a:r>
          </a:p>
        </p:txBody>
      </p:sp>
      <p:sp>
        <p:nvSpPr>
          <p:cNvPr id="480260" name="Line 4"/>
          <p:cNvSpPr>
            <a:spLocks noChangeShapeType="1"/>
          </p:cNvSpPr>
          <p:nvPr/>
        </p:nvSpPr>
        <p:spPr bwMode="auto">
          <a:xfrm flipH="1">
            <a:off x="3851275" y="1773238"/>
            <a:ext cx="0" cy="792162"/>
          </a:xfrm>
          <a:prstGeom prst="line">
            <a:avLst/>
          </a:prstGeom>
          <a:noFill/>
          <a:ln w="28575">
            <a:solidFill>
              <a:schemeClr val="tx1"/>
            </a:solidFill>
            <a:round/>
            <a:headEnd/>
            <a:tailEnd/>
          </a:ln>
          <a:effectLst/>
        </p:spPr>
        <p:txBody>
          <a:bodyPr/>
          <a:lstStyle/>
          <a:p>
            <a:endParaRPr lang="zh-CN" altLang="en-US"/>
          </a:p>
        </p:txBody>
      </p:sp>
      <p:sp>
        <p:nvSpPr>
          <p:cNvPr id="480262" name="Line 6"/>
          <p:cNvSpPr>
            <a:spLocks noChangeShapeType="1"/>
          </p:cNvSpPr>
          <p:nvPr/>
        </p:nvSpPr>
        <p:spPr bwMode="auto">
          <a:xfrm>
            <a:off x="7019925" y="1773238"/>
            <a:ext cx="0" cy="863600"/>
          </a:xfrm>
          <a:prstGeom prst="line">
            <a:avLst/>
          </a:prstGeom>
          <a:noFill/>
          <a:ln w="28575">
            <a:solidFill>
              <a:schemeClr val="tx1"/>
            </a:solidFill>
            <a:round/>
            <a:headEnd/>
            <a:tailEnd/>
          </a:ln>
          <a:effectLst/>
        </p:spPr>
        <p:txBody>
          <a:bodyPr/>
          <a:lstStyle/>
          <a:p>
            <a:endParaRPr lang="zh-CN" altLang="en-US"/>
          </a:p>
        </p:txBody>
      </p:sp>
      <p:sp>
        <p:nvSpPr>
          <p:cNvPr id="480263" name="Rectangle 7"/>
          <p:cNvSpPr>
            <a:spLocks noChangeArrowheads="1"/>
          </p:cNvSpPr>
          <p:nvPr/>
        </p:nvSpPr>
        <p:spPr bwMode="auto">
          <a:xfrm>
            <a:off x="5616575" y="2608263"/>
            <a:ext cx="3276600" cy="2720975"/>
          </a:xfrm>
          <a:prstGeom prst="rect">
            <a:avLst/>
          </a:prstGeom>
          <a:solidFill>
            <a:srgbClr val="FFFF00"/>
          </a:solidFill>
          <a:ln w="9525" algn="ctr">
            <a:noFill/>
            <a:miter lim="800000"/>
            <a:headEnd/>
            <a:tailEnd/>
          </a:ln>
          <a:effectLst/>
        </p:spPr>
        <p:txBody>
          <a:bodyPr>
            <a:spAutoFit/>
          </a:bodyPr>
          <a:lstStyle/>
          <a:p>
            <a:pPr>
              <a:lnSpc>
                <a:spcPct val="80000"/>
              </a:lnSpc>
            </a:pPr>
            <a:r>
              <a:rPr lang="zh-CN" altLang="en-US"/>
              <a:t>根据</a:t>
            </a:r>
            <a:r>
              <a:rPr lang="en-US" altLang="zh-CN"/>
              <a:t>IRx</a:t>
            </a:r>
            <a:r>
              <a:rPr lang="zh-CN" altLang="en-US"/>
              <a:t>信号自动填入：</a:t>
            </a:r>
          </a:p>
          <a:p>
            <a:pPr>
              <a:lnSpc>
                <a:spcPct val="80000"/>
              </a:lnSpc>
            </a:pPr>
            <a:r>
              <a:rPr lang="en-US" altLang="zh-CN"/>
              <a:t>000-IR0</a:t>
            </a:r>
          </a:p>
          <a:p>
            <a:pPr>
              <a:lnSpc>
                <a:spcPct val="80000"/>
              </a:lnSpc>
            </a:pPr>
            <a:r>
              <a:rPr lang="en-US" altLang="zh-CN"/>
              <a:t>001-IR1</a:t>
            </a:r>
          </a:p>
          <a:p>
            <a:pPr>
              <a:lnSpc>
                <a:spcPct val="80000"/>
              </a:lnSpc>
            </a:pPr>
            <a:r>
              <a:rPr lang="en-US" altLang="zh-CN"/>
              <a:t>010-IR2</a:t>
            </a:r>
          </a:p>
          <a:p>
            <a:pPr>
              <a:lnSpc>
                <a:spcPct val="80000"/>
              </a:lnSpc>
            </a:pPr>
            <a:r>
              <a:rPr lang="en-US" altLang="zh-CN"/>
              <a:t>011-IR3</a:t>
            </a:r>
          </a:p>
          <a:p>
            <a:pPr>
              <a:lnSpc>
                <a:spcPct val="80000"/>
              </a:lnSpc>
            </a:pPr>
            <a:r>
              <a:rPr lang="en-US" altLang="zh-CN"/>
              <a:t>100-IR4</a:t>
            </a:r>
          </a:p>
          <a:p>
            <a:pPr>
              <a:lnSpc>
                <a:spcPct val="80000"/>
              </a:lnSpc>
            </a:pPr>
            <a:r>
              <a:rPr lang="en-US" altLang="zh-CN"/>
              <a:t>101-IR5</a:t>
            </a:r>
          </a:p>
          <a:p>
            <a:pPr>
              <a:lnSpc>
                <a:spcPct val="80000"/>
              </a:lnSpc>
            </a:pPr>
            <a:r>
              <a:rPr lang="en-US" altLang="zh-CN"/>
              <a:t>110-IR6</a:t>
            </a:r>
          </a:p>
          <a:p>
            <a:pPr>
              <a:lnSpc>
                <a:spcPct val="80000"/>
              </a:lnSpc>
            </a:pPr>
            <a:r>
              <a:rPr lang="en-US" altLang="zh-CN"/>
              <a:t>111-IR7</a:t>
            </a:r>
          </a:p>
        </p:txBody>
      </p:sp>
      <p:sp>
        <p:nvSpPr>
          <p:cNvPr id="480265" name="Rectangle 9"/>
          <p:cNvSpPr>
            <a:spLocks noChangeArrowheads="1"/>
          </p:cNvSpPr>
          <p:nvPr/>
        </p:nvSpPr>
        <p:spPr bwMode="auto">
          <a:xfrm>
            <a:off x="2916238" y="2565400"/>
            <a:ext cx="1873250" cy="384175"/>
          </a:xfrm>
          <a:prstGeom prst="rect">
            <a:avLst/>
          </a:prstGeom>
          <a:solidFill>
            <a:srgbClr val="FFFF00"/>
          </a:solidFill>
          <a:ln w="9525" algn="ctr">
            <a:noFill/>
            <a:miter lim="800000"/>
            <a:headEnd/>
            <a:tailEnd/>
          </a:ln>
          <a:effectLst/>
        </p:spPr>
        <p:txBody>
          <a:bodyPr>
            <a:spAutoFit/>
          </a:bodyPr>
          <a:lstStyle/>
          <a:p>
            <a:pPr>
              <a:lnSpc>
                <a:spcPct val="80000"/>
              </a:lnSpc>
            </a:pPr>
            <a:r>
              <a:rPr lang="zh-CN" altLang="en-US"/>
              <a:t>中断类型码</a:t>
            </a:r>
          </a:p>
        </p:txBody>
      </p:sp>
      <p:sp>
        <p:nvSpPr>
          <p:cNvPr id="480268" name="Line 12"/>
          <p:cNvSpPr>
            <a:spLocks noChangeShapeType="1"/>
          </p:cNvSpPr>
          <p:nvPr/>
        </p:nvSpPr>
        <p:spPr bwMode="auto">
          <a:xfrm flipV="1">
            <a:off x="2124075" y="1773238"/>
            <a:ext cx="3527425" cy="0"/>
          </a:xfrm>
          <a:prstGeom prst="line">
            <a:avLst/>
          </a:prstGeom>
          <a:noFill/>
          <a:ln w="28575">
            <a:solidFill>
              <a:schemeClr val="tx1"/>
            </a:solidFill>
            <a:round/>
            <a:headEnd/>
            <a:tailEnd/>
          </a:ln>
          <a:effectLst/>
        </p:spPr>
        <p:txBody>
          <a:bodyPr/>
          <a:lstStyle/>
          <a:p>
            <a:endParaRPr lang="zh-CN" altLang="en-US"/>
          </a:p>
        </p:txBody>
      </p:sp>
      <p:graphicFrame>
        <p:nvGraphicFramePr>
          <p:cNvPr id="480330" name="Group 74"/>
          <p:cNvGraphicFramePr>
            <a:graphicFrameLocks noGrp="1"/>
          </p:cNvGraphicFramePr>
          <p:nvPr/>
        </p:nvGraphicFramePr>
        <p:xfrm>
          <a:off x="684213" y="788988"/>
          <a:ext cx="7896225" cy="914400"/>
        </p:xfrm>
        <a:graphic>
          <a:graphicData uri="http://schemas.openxmlformats.org/drawingml/2006/table">
            <a:tbl>
              <a:tblPr/>
              <a:tblGrid>
                <a:gridCol w="682625">
                  <a:extLst>
                    <a:ext uri="{9D8B030D-6E8A-4147-A177-3AD203B41FA5}">
                      <a16:colId xmlns:a16="http://schemas.microsoft.com/office/drawing/2014/main" val="20000"/>
                    </a:ext>
                  </a:extLst>
                </a:gridCol>
                <a:gridCol w="682625">
                  <a:extLst>
                    <a:ext uri="{9D8B030D-6E8A-4147-A177-3AD203B41FA5}">
                      <a16:colId xmlns:a16="http://schemas.microsoft.com/office/drawing/2014/main" val="20001"/>
                    </a:ext>
                  </a:extLst>
                </a:gridCol>
                <a:gridCol w="733425">
                  <a:extLst>
                    <a:ext uri="{9D8B030D-6E8A-4147-A177-3AD203B41FA5}">
                      <a16:colId xmlns:a16="http://schemas.microsoft.com/office/drawing/2014/main" val="20002"/>
                    </a:ext>
                  </a:extLst>
                </a:gridCol>
                <a:gridCol w="733425">
                  <a:extLst>
                    <a:ext uri="{9D8B030D-6E8A-4147-A177-3AD203B41FA5}">
                      <a16:colId xmlns:a16="http://schemas.microsoft.com/office/drawing/2014/main" val="20003"/>
                    </a:ext>
                  </a:extLst>
                </a:gridCol>
                <a:gridCol w="733425">
                  <a:extLst>
                    <a:ext uri="{9D8B030D-6E8A-4147-A177-3AD203B41FA5}">
                      <a16:colId xmlns:a16="http://schemas.microsoft.com/office/drawing/2014/main" val="20004"/>
                    </a:ext>
                  </a:extLst>
                </a:gridCol>
                <a:gridCol w="733425">
                  <a:extLst>
                    <a:ext uri="{9D8B030D-6E8A-4147-A177-3AD203B41FA5}">
                      <a16:colId xmlns:a16="http://schemas.microsoft.com/office/drawing/2014/main" val="20005"/>
                    </a:ext>
                  </a:extLst>
                </a:gridCol>
                <a:gridCol w="733425">
                  <a:extLst>
                    <a:ext uri="{9D8B030D-6E8A-4147-A177-3AD203B41FA5}">
                      <a16:colId xmlns:a16="http://schemas.microsoft.com/office/drawing/2014/main" val="20006"/>
                    </a:ext>
                  </a:extLst>
                </a:gridCol>
                <a:gridCol w="863600">
                  <a:extLst>
                    <a:ext uri="{9D8B030D-6E8A-4147-A177-3AD203B41FA5}">
                      <a16:colId xmlns:a16="http://schemas.microsoft.com/office/drawing/2014/main" val="20007"/>
                    </a:ext>
                  </a:extLst>
                </a:gridCol>
                <a:gridCol w="1008062">
                  <a:extLst>
                    <a:ext uri="{9D8B030D-6E8A-4147-A177-3AD203B41FA5}">
                      <a16:colId xmlns:a16="http://schemas.microsoft.com/office/drawing/2014/main" val="20008"/>
                    </a:ext>
                  </a:extLst>
                </a:gridCol>
                <a:gridCol w="992188">
                  <a:extLst>
                    <a:ext uri="{9D8B030D-6E8A-4147-A177-3AD203B41FA5}">
                      <a16:colId xmlns:a16="http://schemas.microsoft.com/office/drawing/2014/main" val="20009"/>
                    </a:ext>
                  </a:extLst>
                </a:gridCol>
              </a:tblGrid>
              <a:tr h="3683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A0</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400" b="0" i="0" u="none" strike="noStrike" cap="none" normalizeH="0" baseline="0" smtClean="0">
                        <a:ln>
                          <a:noFill/>
                        </a:ln>
                        <a:solidFill>
                          <a:schemeClr val="tx1"/>
                        </a:solidFill>
                        <a:effectLst/>
                        <a:latin typeface="Times New Roman" pitchFamily="18" charset="0"/>
                        <a:ea typeface="隶书" pitchFamily="49" charset="-122"/>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D7</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D6</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D5</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D4</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D1</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D0</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400" b="0" i="0" u="none" strike="noStrike" cap="none" normalizeH="0" baseline="0" smtClean="0">
                        <a:ln>
                          <a:noFill/>
                        </a:ln>
                        <a:solidFill>
                          <a:schemeClr val="tx1"/>
                        </a:solidFill>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400" b="0" i="0" u="none" strike="noStrike" cap="none" normalizeH="0" baseline="0" smtClean="0">
                        <a:ln>
                          <a:noFill/>
                        </a:ln>
                        <a:solidFill>
                          <a:schemeClr val="tx1"/>
                        </a:solidFill>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400" b="0" i="0" u="none" strike="noStrike" cap="none" normalizeH="0" baseline="0" smtClean="0">
                        <a:ln>
                          <a:noFill/>
                        </a:ln>
                        <a:solidFill>
                          <a:schemeClr val="tx1"/>
                        </a:solidFill>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400" b="0" i="0" u="none" strike="noStrike" cap="none" normalizeH="0" baseline="0" smtClean="0">
                        <a:ln>
                          <a:noFill/>
                        </a:ln>
                        <a:solidFill>
                          <a:schemeClr val="tx1"/>
                        </a:solidFill>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80319" name="Line 63"/>
          <p:cNvSpPr>
            <a:spLocks noChangeShapeType="1"/>
          </p:cNvSpPr>
          <p:nvPr/>
        </p:nvSpPr>
        <p:spPr bwMode="auto">
          <a:xfrm>
            <a:off x="5795963" y="1773238"/>
            <a:ext cx="2736850" cy="0"/>
          </a:xfrm>
          <a:prstGeom prst="line">
            <a:avLst/>
          </a:prstGeom>
          <a:noFill/>
          <a:ln w="28575">
            <a:solidFill>
              <a:schemeClr val="tx1"/>
            </a:solidFill>
            <a:round/>
            <a:headEnd/>
            <a:tailEnd/>
          </a:ln>
          <a:effectLst/>
        </p:spPr>
        <p:txBody>
          <a:bodyPr/>
          <a:lstStyle/>
          <a:p>
            <a:endParaRPr lang="zh-CN" altLang="en-US"/>
          </a:p>
        </p:txBody>
      </p:sp>
      <p:sp>
        <p:nvSpPr>
          <p:cNvPr id="480326" name="Rectangle 70"/>
          <p:cNvSpPr>
            <a:spLocks noChangeArrowheads="1"/>
          </p:cNvSpPr>
          <p:nvPr/>
        </p:nvSpPr>
        <p:spPr bwMode="auto">
          <a:xfrm>
            <a:off x="395288" y="2565400"/>
            <a:ext cx="1296987" cy="384175"/>
          </a:xfrm>
          <a:prstGeom prst="rect">
            <a:avLst/>
          </a:prstGeom>
          <a:solidFill>
            <a:srgbClr val="FFFF00"/>
          </a:solidFill>
          <a:ln w="9525" algn="ctr">
            <a:noFill/>
            <a:miter lim="800000"/>
            <a:headEnd/>
            <a:tailEnd/>
          </a:ln>
          <a:effectLst/>
        </p:spPr>
        <p:txBody>
          <a:bodyPr>
            <a:spAutoFit/>
          </a:bodyPr>
          <a:lstStyle/>
          <a:p>
            <a:pPr>
              <a:lnSpc>
                <a:spcPct val="80000"/>
              </a:lnSpc>
            </a:pPr>
            <a:r>
              <a:rPr lang="zh-CN" altLang="en-US"/>
              <a:t>奇地址</a:t>
            </a:r>
          </a:p>
        </p:txBody>
      </p:sp>
      <p:sp>
        <p:nvSpPr>
          <p:cNvPr id="480328" name="Line 72"/>
          <p:cNvSpPr>
            <a:spLocks noChangeShapeType="1"/>
          </p:cNvSpPr>
          <p:nvPr/>
        </p:nvSpPr>
        <p:spPr bwMode="auto">
          <a:xfrm>
            <a:off x="754063" y="1773238"/>
            <a:ext cx="577850" cy="0"/>
          </a:xfrm>
          <a:prstGeom prst="line">
            <a:avLst/>
          </a:prstGeom>
          <a:noFill/>
          <a:ln w="28575">
            <a:solidFill>
              <a:schemeClr val="tx1"/>
            </a:solidFill>
            <a:round/>
            <a:headEnd/>
            <a:tailEnd/>
          </a:ln>
          <a:effectLst/>
        </p:spPr>
        <p:txBody>
          <a:bodyPr/>
          <a:lstStyle/>
          <a:p>
            <a:endParaRPr lang="zh-CN" altLang="en-US"/>
          </a:p>
        </p:txBody>
      </p:sp>
      <p:sp>
        <p:nvSpPr>
          <p:cNvPr id="480329" name="Rectangle 73"/>
          <p:cNvSpPr>
            <a:spLocks noChangeArrowheads="1"/>
          </p:cNvSpPr>
          <p:nvPr/>
        </p:nvSpPr>
        <p:spPr bwMode="auto">
          <a:xfrm>
            <a:off x="323850" y="3284538"/>
            <a:ext cx="5256213" cy="3378200"/>
          </a:xfrm>
          <a:prstGeom prst="rect">
            <a:avLst/>
          </a:prstGeom>
          <a:noFill/>
          <a:ln w="9525" algn="ctr">
            <a:noFill/>
            <a:miter lim="800000"/>
            <a:headEnd/>
            <a:tailEnd/>
          </a:ln>
          <a:effectLst/>
        </p:spPr>
        <p:txBody>
          <a:bodyPr>
            <a:spAutoFit/>
          </a:bodyPr>
          <a:lstStyle/>
          <a:p>
            <a:r>
              <a:rPr lang="zh-CN" altLang="en-US"/>
              <a:t>中断类型码的高</a:t>
            </a:r>
            <a:r>
              <a:rPr lang="en-US" altLang="zh-CN"/>
              <a:t>5</a:t>
            </a:r>
            <a:r>
              <a:rPr lang="zh-CN" altLang="en-US"/>
              <a:t>位就是</a:t>
            </a:r>
            <a:r>
              <a:rPr lang="en-US" altLang="zh-CN"/>
              <a:t>ICW2</a:t>
            </a:r>
            <a:r>
              <a:rPr lang="zh-CN" altLang="en-US"/>
              <a:t>的高</a:t>
            </a:r>
            <a:r>
              <a:rPr lang="en-US" altLang="zh-CN"/>
              <a:t>5</a:t>
            </a:r>
            <a:r>
              <a:rPr lang="zh-CN" altLang="en-US"/>
              <a:t>位。</a:t>
            </a:r>
          </a:p>
          <a:p>
            <a:r>
              <a:rPr lang="zh-CN" altLang="en-US"/>
              <a:t>中断类型码的低</a:t>
            </a:r>
            <a:r>
              <a:rPr lang="en-US" altLang="zh-CN"/>
              <a:t>3</a:t>
            </a:r>
            <a:r>
              <a:rPr lang="zh-CN" altLang="en-US"/>
              <a:t>位由中断请求的引脚</a:t>
            </a:r>
            <a:r>
              <a:rPr lang="en-US" altLang="zh-CN"/>
              <a:t>IRx</a:t>
            </a:r>
            <a:r>
              <a:rPr lang="zh-CN" altLang="en-US"/>
              <a:t>决定。</a:t>
            </a:r>
          </a:p>
          <a:p>
            <a:r>
              <a:rPr lang="zh-CN" altLang="en-US">
                <a:solidFill>
                  <a:srgbClr val="0000FF"/>
                </a:solidFill>
              </a:rPr>
              <a:t>例：</a:t>
            </a:r>
          </a:p>
          <a:p>
            <a:r>
              <a:rPr lang="zh-CN" altLang="en-US">
                <a:solidFill>
                  <a:srgbClr val="0000FF"/>
                </a:solidFill>
              </a:rPr>
              <a:t>若写</a:t>
            </a:r>
            <a:r>
              <a:rPr lang="en-US" altLang="zh-CN">
                <a:solidFill>
                  <a:srgbClr val="0000FF"/>
                </a:solidFill>
              </a:rPr>
              <a:t>ICW2</a:t>
            </a:r>
            <a:r>
              <a:rPr lang="zh-CN" altLang="en-US">
                <a:solidFill>
                  <a:srgbClr val="0000FF"/>
                </a:solidFill>
              </a:rPr>
              <a:t>为</a:t>
            </a:r>
            <a:r>
              <a:rPr lang="en-US" altLang="zh-CN">
                <a:solidFill>
                  <a:srgbClr val="0000FF"/>
                </a:solidFill>
              </a:rPr>
              <a:t>40H</a:t>
            </a:r>
            <a:r>
              <a:rPr lang="zh-CN" altLang="en-US">
                <a:solidFill>
                  <a:srgbClr val="0000FF"/>
                </a:solidFill>
              </a:rPr>
              <a:t>，则中断类型号范围为</a:t>
            </a:r>
            <a:r>
              <a:rPr lang="en-US" altLang="zh-CN">
                <a:solidFill>
                  <a:srgbClr val="0000FF"/>
                </a:solidFill>
              </a:rPr>
              <a:t>40H,41H,</a:t>
            </a:r>
            <a:r>
              <a:rPr lang="en-US" altLang="zh-CN">
                <a:solidFill>
                  <a:srgbClr val="0000FF"/>
                </a:solidFill>
                <a:latin typeface="Arial"/>
              </a:rPr>
              <a:t>……</a:t>
            </a:r>
            <a:r>
              <a:rPr lang="en-US" altLang="zh-CN">
                <a:solidFill>
                  <a:srgbClr val="0000FF"/>
                </a:solidFill>
              </a:rPr>
              <a:t>46H,47H</a:t>
            </a:r>
          </a:p>
          <a:p>
            <a:r>
              <a:rPr lang="zh-CN" altLang="en-US">
                <a:solidFill>
                  <a:srgbClr val="0000FF"/>
                </a:solidFill>
              </a:rPr>
              <a:t>若写</a:t>
            </a:r>
            <a:r>
              <a:rPr lang="en-US" altLang="zh-CN">
                <a:solidFill>
                  <a:srgbClr val="0000FF"/>
                </a:solidFill>
              </a:rPr>
              <a:t>ICW2</a:t>
            </a:r>
            <a:r>
              <a:rPr lang="zh-CN" altLang="en-US">
                <a:solidFill>
                  <a:srgbClr val="0000FF"/>
                </a:solidFill>
              </a:rPr>
              <a:t>为</a:t>
            </a:r>
            <a:r>
              <a:rPr lang="en-US" altLang="zh-CN">
                <a:solidFill>
                  <a:srgbClr val="0000FF"/>
                </a:solidFill>
              </a:rPr>
              <a:t>45H</a:t>
            </a:r>
            <a:r>
              <a:rPr lang="zh-CN" altLang="en-US">
                <a:solidFill>
                  <a:srgbClr val="0000FF"/>
                </a:solidFill>
              </a:rPr>
              <a:t>，则中断类型号范围为</a:t>
            </a:r>
            <a:r>
              <a:rPr lang="en-US" altLang="zh-CN">
                <a:solidFill>
                  <a:srgbClr val="0000FF"/>
                </a:solidFill>
              </a:rPr>
              <a:t>40H,41H,</a:t>
            </a:r>
            <a:r>
              <a:rPr lang="en-US" altLang="zh-CN">
                <a:solidFill>
                  <a:srgbClr val="0000FF"/>
                </a:solidFill>
                <a:latin typeface="Arial"/>
              </a:rPr>
              <a:t>……</a:t>
            </a:r>
            <a:r>
              <a:rPr lang="en-US" altLang="zh-CN">
                <a:solidFill>
                  <a:srgbClr val="0000FF"/>
                </a:solidFill>
              </a:rPr>
              <a:t>46H,47H</a:t>
            </a:r>
          </a:p>
          <a:p>
            <a:r>
              <a:rPr lang="zh-CN" altLang="en-US">
                <a:solidFill>
                  <a:srgbClr val="0000FF"/>
                </a:solidFill>
              </a:rPr>
              <a:t>即只有</a:t>
            </a:r>
            <a:r>
              <a:rPr lang="en-US" altLang="zh-CN">
                <a:solidFill>
                  <a:srgbClr val="0000FF"/>
                </a:solidFill>
              </a:rPr>
              <a:t>40H</a:t>
            </a:r>
            <a:r>
              <a:rPr lang="zh-CN" altLang="en-US">
                <a:solidFill>
                  <a:srgbClr val="0000FF"/>
                </a:solidFill>
              </a:rPr>
              <a:t>，</a:t>
            </a:r>
            <a:r>
              <a:rPr lang="en-US" altLang="zh-CN">
                <a:solidFill>
                  <a:srgbClr val="0000FF"/>
                </a:solidFill>
              </a:rPr>
              <a:t>45H</a:t>
            </a:r>
            <a:r>
              <a:rPr lang="zh-CN" altLang="en-US">
                <a:solidFill>
                  <a:srgbClr val="0000FF"/>
                </a:solidFill>
              </a:rPr>
              <a:t>的高</a:t>
            </a:r>
            <a:r>
              <a:rPr lang="en-US" altLang="zh-CN">
                <a:solidFill>
                  <a:srgbClr val="0000FF"/>
                </a:solidFill>
              </a:rPr>
              <a:t>5</a:t>
            </a:r>
            <a:r>
              <a:rPr lang="zh-CN" altLang="en-US">
                <a:solidFill>
                  <a:srgbClr val="0000FF"/>
                </a:solidFill>
              </a:rPr>
              <a:t>位</a:t>
            </a:r>
            <a:r>
              <a:rPr lang="en-US" altLang="zh-CN">
                <a:solidFill>
                  <a:srgbClr val="0000FF"/>
                </a:solidFill>
              </a:rPr>
              <a:t>01000</a:t>
            </a:r>
            <a:r>
              <a:rPr lang="zh-CN" altLang="en-US">
                <a:solidFill>
                  <a:srgbClr val="0000FF"/>
                </a:solidFill>
              </a:rPr>
              <a:t>有含义。</a:t>
            </a:r>
          </a:p>
        </p:txBody>
      </p:sp>
      <p:sp>
        <p:nvSpPr>
          <p:cNvPr id="480331" name="Line 75"/>
          <p:cNvSpPr>
            <a:spLocks noChangeShapeType="1"/>
          </p:cNvSpPr>
          <p:nvPr/>
        </p:nvSpPr>
        <p:spPr bwMode="auto">
          <a:xfrm flipH="1">
            <a:off x="1042988" y="1773238"/>
            <a:ext cx="0" cy="792162"/>
          </a:xfrm>
          <a:prstGeom prst="line">
            <a:avLst/>
          </a:prstGeom>
          <a:noFill/>
          <a:ln w="28575">
            <a:solidFill>
              <a:schemeClr val="tx1"/>
            </a:solidFill>
            <a:round/>
            <a:headEnd/>
            <a:tailEnd/>
          </a:ln>
          <a:effectLst/>
        </p:spPr>
        <p:txBody>
          <a:bodyPr/>
          <a:lstStyle/>
          <a:p>
            <a:endParaRPr lang="zh-CN" altLang="en-US"/>
          </a:p>
        </p:txBody>
      </p:sp>
    </p:spTree>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0981" name="Picture 5"/>
          <p:cNvPicPr>
            <a:picLocks noChangeAspect="1" noChangeArrowheads="1"/>
          </p:cNvPicPr>
          <p:nvPr/>
        </p:nvPicPr>
        <p:blipFill>
          <a:blip r:embed="rId3">
            <a:clrChange>
              <a:clrFrom>
                <a:srgbClr val="FFFFCC"/>
              </a:clrFrom>
              <a:clrTo>
                <a:srgbClr val="FFFFCC">
                  <a:alpha val="0"/>
                </a:srgbClr>
              </a:clrTo>
            </a:clrChange>
          </a:blip>
          <a:srcRect/>
          <a:stretch>
            <a:fillRect/>
          </a:stretch>
        </p:blipFill>
        <p:spPr bwMode="auto">
          <a:xfrm>
            <a:off x="684213" y="765175"/>
            <a:ext cx="7775575" cy="3006725"/>
          </a:xfrm>
          <a:prstGeom prst="rect">
            <a:avLst/>
          </a:prstGeom>
          <a:noFill/>
        </p:spPr>
      </p:pic>
      <p:sp>
        <p:nvSpPr>
          <p:cNvPr id="510982" name="Rectangle 6"/>
          <p:cNvSpPr>
            <a:spLocks noChangeArrowheads="1"/>
          </p:cNvSpPr>
          <p:nvPr/>
        </p:nvSpPr>
        <p:spPr bwMode="auto">
          <a:xfrm>
            <a:off x="684213" y="188913"/>
            <a:ext cx="7920037" cy="457200"/>
          </a:xfrm>
          <a:prstGeom prst="rect">
            <a:avLst/>
          </a:prstGeom>
          <a:noFill/>
          <a:ln w="9525" algn="ctr">
            <a:noFill/>
            <a:miter lim="800000"/>
            <a:headEnd/>
            <a:tailEnd/>
          </a:ln>
          <a:effectLst/>
        </p:spPr>
        <p:txBody>
          <a:bodyPr>
            <a:spAutoFit/>
          </a:bodyPr>
          <a:lstStyle/>
          <a:p>
            <a:r>
              <a:rPr lang="zh-CN" altLang="en-US" u="sng">
                <a:effectLst>
                  <a:outerShdw blurRad="38100" dist="38100" dir="2700000" algn="tl">
                    <a:srgbClr val="C0C0C0"/>
                  </a:outerShdw>
                </a:effectLst>
              </a:rPr>
              <a:t>工作在方式</a:t>
            </a:r>
            <a:r>
              <a:rPr lang="en-US" altLang="zh-CN" u="sng">
                <a:effectLst>
                  <a:outerShdw blurRad="38100" dist="38100" dir="2700000" algn="tl">
                    <a:srgbClr val="C0C0C0"/>
                  </a:outerShdw>
                </a:effectLst>
              </a:rPr>
              <a:t>1</a:t>
            </a:r>
            <a:r>
              <a:rPr lang="zh-CN" altLang="en-US" u="sng">
                <a:effectLst>
                  <a:outerShdw blurRad="38100" dist="38100" dir="2700000" algn="tl">
                    <a:srgbClr val="C0C0C0"/>
                  </a:outerShdw>
                </a:effectLst>
              </a:rPr>
              <a:t>下的输入时序：</a:t>
            </a:r>
          </a:p>
        </p:txBody>
      </p:sp>
      <p:sp>
        <p:nvSpPr>
          <p:cNvPr id="510983" name="Rectangle 7"/>
          <p:cNvSpPr>
            <a:spLocks noChangeArrowheads="1"/>
          </p:cNvSpPr>
          <p:nvPr/>
        </p:nvSpPr>
        <p:spPr bwMode="auto">
          <a:xfrm>
            <a:off x="684213" y="3933825"/>
            <a:ext cx="7920037" cy="2647950"/>
          </a:xfrm>
          <a:prstGeom prst="rect">
            <a:avLst/>
          </a:prstGeom>
          <a:noFill/>
          <a:ln w="9525" algn="ctr">
            <a:noFill/>
            <a:miter lim="800000"/>
            <a:headEnd/>
            <a:tailEnd/>
          </a:ln>
          <a:effectLst/>
        </p:spPr>
        <p:txBody>
          <a:bodyPr>
            <a:spAutoFit/>
          </a:bodyPr>
          <a:lstStyle/>
          <a:p>
            <a:pPr marL="360363" indent="-360363"/>
            <a:r>
              <a:rPr lang="en-US" altLang="zh-CN"/>
              <a:t>①</a:t>
            </a:r>
            <a:r>
              <a:rPr lang="zh-CN" altLang="en-US"/>
              <a:t>外设数据准备好，向</a:t>
            </a:r>
            <a:r>
              <a:rPr lang="en-US" altLang="zh-CN"/>
              <a:t>8255A</a:t>
            </a:r>
            <a:r>
              <a:rPr lang="zh-CN" altLang="en-US"/>
              <a:t>发出</a:t>
            </a:r>
            <a:r>
              <a:rPr lang="en-US" altLang="zh-CN"/>
              <a:t>STB</a:t>
            </a:r>
            <a:r>
              <a:rPr lang="zh-CN" altLang="en-US"/>
              <a:t>数据有效信号，并将数据送入</a:t>
            </a:r>
            <a:r>
              <a:rPr lang="en-US" altLang="zh-CN"/>
              <a:t>8255A</a:t>
            </a:r>
            <a:r>
              <a:rPr lang="zh-CN" altLang="en-US"/>
              <a:t>的缓冲器，并使</a:t>
            </a:r>
            <a:r>
              <a:rPr lang="en-US" altLang="zh-CN"/>
              <a:t>8255A</a:t>
            </a:r>
            <a:r>
              <a:rPr lang="zh-CN" altLang="en-US"/>
              <a:t>的</a:t>
            </a:r>
            <a:r>
              <a:rPr lang="en-US" altLang="zh-CN"/>
              <a:t>IBF</a:t>
            </a:r>
            <a:r>
              <a:rPr lang="zh-CN" altLang="en-US"/>
              <a:t>变高，表示数据缓冲器满。</a:t>
            </a:r>
          </a:p>
          <a:p>
            <a:pPr marL="360363" indent="-360363"/>
            <a:r>
              <a:rPr lang="zh-CN" altLang="en-US"/>
              <a:t>②</a:t>
            </a:r>
            <a:r>
              <a:rPr lang="en-US" altLang="zh-CN"/>
              <a:t>STB</a:t>
            </a:r>
            <a:r>
              <a:rPr lang="zh-CN" altLang="en-US"/>
              <a:t>变高时，如果</a:t>
            </a:r>
            <a:r>
              <a:rPr lang="en-US" altLang="zh-CN"/>
              <a:t>INTE</a:t>
            </a:r>
            <a:r>
              <a:rPr lang="zh-CN" altLang="en-US"/>
              <a:t>＝</a:t>
            </a:r>
            <a:r>
              <a:rPr lang="en-US" altLang="zh-CN"/>
              <a:t>1</a:t>
            </a:r>
            <a:r>
              <a:rPr lang="zh-CN" altLang="en-US"/>
              <a:t>则会使</a:t>
            </a:r>
            <a:r>
              <a:rPr lang="en-US" altLang="zh-CN"/>
              <a:t>INTR</a:t>
            </a:r>
            <a:r>
              <a:rPr lang="zh-CN" altLang="en-US"/>
              <a:t>变高，产生中断请求，要</a:t>
            </a:r>
            <a:r>
              <a:rPr lang="en-US" altLang="zh-CN"/>
              <a:t>CPU</a:t>
            </a:r>
            <a:r>
              <a:rPr lang="zh-CN" altLang="en-US"/>
              <a:t>取走数据。</a:t>
            </a:r>
          </a:p>
          <a:p>
            <a:pPr marL="360363" indent="-360363"/>
            <a:r>
              <a:rPr lang="zh-CN" altLang="en-US"/>
              <a:t>③</a:t>
            </a:r>
            <a:r>
              <a:rPr lang="en-US" altLang="zh-CN"/>
              <a:t>CPU</a:t>
            </a:r>
            <a:r>
              <a:rPr lang="zh-CN" altLang="en-US"/>
              <a:t>用</a:t>
            </a:r>
            <a:r>
              <a:rPr lang="en-US" altLang="zh-CN"/>
              <a:t>IN</a:t>
            </a:r>
            <a:r>
              <a:rPr lang="zh-CN" altLang="en-US"/>
              <a:t>指令取数据，</a:t>
            </a:r>
            <a:r>
              <a:rPr lang="en-US" altLang="zh-CN"/>
              <a:t>RD</a:t>
            </a:r>
            <a:r>
              <a:rPr lang="zh-CN" altLang="en-US"/>
              <a:t>的下降沿将使</a:t>
            </a:r>
            <a:r>
              <a:rPr lang="en-US" altLang="zh-CN"/>
              <a:t>INTR</a:t>
            </a:r>
            <a:r>
              <a:rPr lang="zh-CN" altLang="en-US"/>
              <a:t>无效。</a:t>
            </a:r>
          </a:p>
          <a:p>
            <a:pPr marL="360363" indent="-360363"/>
            <a:r>
              <a:rPr lang="zh-CN" altLang="en-US"/>
              <a:t>④</a:t>
            </a:r>
            <a:r>
              <a:rPr lang="en-US" altLang="zh-CN"/>
              <a:t>RD</a:t>
            </a:r>
            <a:r>
              <a:rPr lang="zh-CN" altLang="en-US"/>
              <a:t>上升沿将</a:t>
            </a:r>
            <a:r>
              <a:rPr lang="en-US" altLang="zh-CN"/>
              <a:t>IBF</a:t>
            </a:r>
            <a:r>
              <a:rPr lang="zh-CN" altLang="en-US"/>
              <a:t>变无效，表示数据被</a:t>
            </a:r>
            <a:r>
              <a:rPr lang="en-US" altLang="zh-CN"/>
              <a:t>CPU</a:t>
            </a:r>
            <a:r>
              <a:rPr lang="zh-CN" altLang="en-US"/>
              <a:t>取走，</a:t>
            </a:r>
            <a:r>
              <a:rPr lang="en-US" altLang="zh-CN"/>
              <a:t>BUFF</a:t>
            </a:r>
            <a:r>
              <a:rPr lang="zh-CN" altLang="en-US"/>
              <a:t>空。</a:t>
            </a:r>
          </a:p>
        </p:txBody>
      </p:sp>
      <p:sp>
        <p:nvSpPr>
          <p:cNvPr id="510984" name="Line 8"/>
          <p:cNvSpPr>
            <a:spLocks noChangeShapeType="1"/>
          </p:cNvSpPr>
          <p:nvPr/>
        </p:nvSpPr>
        <p:spPr bwMode="auto">
          <a:xfrm>
            <a:off x="5219700" y="4005263"/>
            <a:ext cx="431800" cy="0"/>
          </a:xfrm>
          <a:prstGeom prst="line">
            <a:avLst/>
          </a:prstGeom>
          <a:noFill/>
          <a:ln w="9525">
            <a:solidFill>
              <a:schemeClr val="tx1"/>
            </a:solidFill>
            <a:round/>
            <a:headEnd/>
            <a:tailEnd/>
          </a:ln>
          <a:effectLst/>
        </p:spPr>
        <p:txBody>
          <a:bodyPr/>
          <a:lstStyle/>
          <a:p>
            <a:endParaRPr lang="zh-CN" altLang="en-US"/>
          </a:p>
        </p:txBody>
      </p:sp>
      <p:sp>
        <p:nvSpPr>
          <p:cNvPr id="510985" name="Line 9"/>
          <p:cNvSpPr>
            <a:spLocks noChangeShapeType="1"/>
          </p:cNvSpPr>
          <p:nvPr/>
        </p:nvSpPr>
        <p:spPr bwMode="auto">
          <a:xfrm>
            <a:off x="1116013" y="5084763"/>
            <a:ext cx="431800" cy="0"/>
          </a:xfrm>
          <a:prstGeom prst="line">
            <a:avLst/>
          </a:prstGeom>
          <a:noFill/>
          <a:ln w="9525">
            <a:solidFill>
              <a:schemeClr val="tx1"/>
            </a:solidFill>
            <a:round/>
            <a:headEnd/>
            <a:tailEnd/>
          </a:ln>
          <a:effectLst/>
        </p:spPr>
        <p:txBody>
          <a:bodyPr/>
          <a:lstStyle/>
          <a:p>
            <a:endParaRPr lang="zh-CN" altLang="en-US"/>
          </a:p>
        </p:txBody>
      </p:sp>
      <p:sp>
        <p:nvSpPr>
          <p:cNvPr id="510986" name="Line 10"/>
          <p:cNvSpPr>
            <a:spLocks noChangeShapeType="1"/>
          </p:cNvSpPr>
          <p:nvPr/>
        </p:nvSpPr>
        <p:spPr bwMode="auto">
          <a:xfrm>
            <a:off x="3924300" y="5805488"/>
            <a:ext cx="431800" cy="0"/>
          </a:xfrm>
          <a:prstGeom prst="line">
            <a:avLst/>
          </a:prstGeom>
          <a:noFill/>
          <a:ln w="9525">
            <a:solidFill>
              <a:schemeClr val="tx1"/>
            </a:solidFill>
            <a:round/>
            <a:headEnd/>
            <a:tailEnd/>
          </a:ln>
          <a:effectLst/>
        </p:spPr>
        <p:txBody>
          <a:bodyPr/>
          <a:lstStyle/>
          <a:p>
            <a:endParaRPr lang="zh-CN" altLang="en-US"/>
          </a:p>
        </p:txBody>
      </p:sp>
      <p:sp>
        <p:nvSpPr>
          <p:cNvPr id="510987" name="Line 11"/>
          <p:cNvSpPr>
            <a:spLocks noChangeShapeType="1"/>
          </p:cNvSpPr>
          <p:nvPr/>
        </p:nvSpPr>
        <p:spPr bwMode="auto">
          <a:xfrm>
            <a:off x="1042988" y="6208713"/>
            <a:ext cx="431800" cy="0"/>
          </a:xfrm>
          <a:prstGeom prst="line">
            <a:avLst/>
          </a:prstGeom>
          <a:noFill/>
          <a:ln w="9525">
            <a:solidFill>
              <a:schemeClr val="tx1"/>
            </a:solidFill>
            <a:round/>
            <a:headEnd/>
            <a:tailEnd/>
          </a:ln>
          <a:effectLst/>
        </p:spPr>
        <p:txBody>
          <a:bodyPr/>
          <a:lstStyle/>
          <a:p>
            <a:endParaRPr lang="zh-CN" altLang="en-US"/>
          </a:p>
        </p:txBody>
      </p:sp>
    </p:spTree>
  </p:cSld>
  <p:clrMapOvr>
    <a:masterClrMapping/>
  </p:clrMapOvr>
  <p:transition spd="slow">
    <p:randomBar dir="vert"/>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ChangeArrowheads="1"/>
          </p:cNvSpPr>
          <p:nvPr/>
        </p:nvSpPr>
        <p:spPr bwMode="auto">
          <a:xfrm>
            <a:off x="539750" y="188913"/>
            <a:ext cx="7777163" cy="457200"/>
          </a:xfrm>
          <a:prstGeom prst="rect">
            <a:avLst/>
          </a:prstGeom>
          <a:noFill/>
          <a:ln w="9525" algn="ctr">
            <a:noFill/>
            <a:miter lim="800000"/>
            <a:headEnd/>
            <a:tailEnd/>
          </a:ln>
          <a:effectLst/>
        </p:spPr>
        <p:txBody>
          <a:bodyPr>
            <a:spAutoFit/>
          </a:bodyPr>
          <a:lstStyle/>
          <a:p>
            <a:r>
              <a:rPr lang="en-US" altLang="zh-CN" u="sng" dirty="0">
                <a:solidFill>
                  <a:srgbClr val="0000FF"/>
                </a:solidFill>
                <a:effectLst>
                  <a:outerShdw blurRad="38100" dist="38100" dir="2700000" algn="tl">
                    <a:srgbClr val="C0C0C0"/>
                  </a:outerShdw>
                </a:effectLst>
              </a:rPr>
              <a:t>ICW3</a:t>
            </a:r>
            <a:r>
              <a:rPr lang="zh-CN" altLang="en-US" u="sng" dirty="0">
                <a:solidFill>
                  <a:srgbClr val="0000FF"/>
                </a:solidFill>
                <a:effectLst>
                  <a:outerShdw blurRad="38100" dist="38100" dir="2700000" algn="tl">
                    <a:srgbClr val="C0C0C0"/>
                  </a:outerShdw>
                </a:effectLst>
              </a:rPr>
              <a:t>－主</a:t>
            </a:r>
            <a:r>
              <a:rPr lang="en-US" altLang="zh-CN" u="sng" dirty="0">
                <a:solidFill>
                  <a:srgbClr val="0000FF"/>
                </a:solidFill>
                <a:effectLst>
                  <a:outerShdw blurRad="38100" dist="38100" dir="2700000" algn="tl">
                    <a:srgbClr val="C0C0C0"/>
                  </a:outerShdw>
                </a:effectLst>
              </a:rPr>
              <a:t>/</a:t>
            </a:r>
            <a:r>
              <a:rPr lang="zh-CN" altLang="en-US" u="sng" dirty="0">
                <a:solidFill>
                  <a:srgbClr val="0000FF"/>
                </a:solidFill>
                <a:effectLst>
                  <a:outerShdw blurRad="38100" dist="38100" dir="2700000" algn="tl">
                    <a:srgbClr val="C0C0C0"/>
                  </a:outerShdw>
                </a:effectLst>
              </a:rPr>
              <a:t>从片初始化控制字（由</a:t>
            </a:r>
            <a:r>
              <a:rPr lang="en-US" altLang="zh-CN" u="sng" dirty="0">
                <a:solidFill>
                  <a:srgbClr val="0000FF"/>
                </a:solidFill>
                <a:effectLst>
                  <a:outerShdw blurRad="38100" dist="38100" dir="2700000" algn="tl">
                    <a:srgbClr val="C0C0C0"/>
                  </a:outerShdw>
                </a:effectLst>
              </a:rPr>
              <a:t>ICW1</a:t>
            </a:r>
            <a:r>
              <a:rPr lang="zh-CN" altLang="en-US" u="sng" dirty="0">
                <a:solidFill>
                  <a:srgbClr val="0000FF"/>
                </a:solidFill>
                <a:effectLst>
                  <a:outerShdw blurRad="38100" dist="38100" dir="2700000" algn="tl">
                    <a:srgbClr val="C0C0C0"/>
                  </a:outerShdw>
                </a:effectLst>
              </a:rPr>
              <a:t>的设置决定有无）</a:t>
            </a:r>
          </a:p>
        </p:txBody>
      </p:sp>
      <p:sp>
        <p:nvSpPr>
          <p:cNvPr id="486405" name="Rectangle 5"/>
          <p:cNvSpPr>
            <a:spLocks noChangeArrowheads="1"/>
          </p:cNvSpPr>
          <p:nvPr/>
        </p:nvSpPr>
        <p:spPr bwMode="auto">
          <a:xfrm>
            <a:off x="5292725" y="2060575"/>
            <a:ext cx="3600450" cy="968375"/>
          </a:xfrm>
          <a:prstGeom prst="rect">
            <a:avLst/>
          </a:prstGeom>
          <a:solidFill>
            <a:srgbClr val="FFFF00"/>
          </a:solidFill>
          <a:ln w="9525" algn="ctr">
            <a:noFill/>
            <a:miter lim="800000"/>
            <a:headEnd/>
            <a:tailEnd/>
          </a:ln>
          <a:effectLst/>
        </p:spPr>
        <p:txBody>
          <a:bodyPr>
            <a:spAutoFit/>
          </a:bodyPr>
          <a:lstStyle/>
          <a:p>
            <a:pPr>
              <a:lnSpc>
                <a:spcPct val="80000"/>
              </a:lnSpc>
            </a:pPr>
            <a:r>
              <a:rPr lang="zh-CN" altLang="en-US"/>
              <a:t>主片命令字：</a:t>
            </a:r>
          </a:p>
          <a:p>
            <a:pPr>
              <a:lnSpc>
                <a:spcPct val="80000"/>
              </a:lnSpc>
            </a:pPr>
            <a:r>
              <a:rPr lang="en-US" altLang="zh-CN"/>
              <a:t>Sx</a:t>
            </a:r>
            <a:r>
              <a:rPr lang="zh-CN" altLang="en-US"/>
              <a:t>＝</a:t>
            </a:r>
            <a:r>
              <a:rPr lang="en-US" altLang="zh-CN"/>
              <a:t>1</a:t>
            </a:r>
            <a:r>
              <a:rPr lang="zh-CN" altLang="en-US"/>
              <a:t>表示</a:t>
            </a:r>
            <a:r>
              <a:rPr lang="en-US" altLang="zh-CN"/>
              <a:t>IRx</a:t>
            </a:r>
            <a:r>
              <a:rPr lang="zh-CN" altLang="en-US"/>
              <a:t>有从片接入</a:t>
            </a:r>
            <a:r>
              <a:rPr lang="en-US" altLang="zh-CN"/>
              <a:t>Sx</a:t>
            </a:r>
            <a:r>
              <a:rPr lang="zh-CN" altLang="en-US"/>
              <a:t>＝</a:t>
            </a:r>
            <a:r>
              <a:rPr lang="en-US" altLang="zh-CN"/>
              <a:t>0</a:t>
            </a:r>
            <a:r>
              <a:rPr lang="zh-CN" altLang="en-US"/>
              <a:t>表示</a:t>
            </a:r>
            <a:r>
              <a:rPr lang="en-US" altLang="zh-CN"/>
              <a:t>IRx</a:t>
            </a:r>
            <a:r>
              <a:rPr lang="zh-CN" altLang="en-US"/>
              <a:t>无从片接入</a:t>
            </a:r>
          </a:p>
        </p:txBody>
      </p:sp>
      <p:graphicFrame>
        <p:nvGraphicFramePr>
          <p:cNvPr id="486526" name="Group 126"/>
          <p:cNvGraphicFramePr>
            <a:graphicFrameLocks noGrp="1"/>
          </p:cNvGraphicFramePr>
          <p:nvPr/>
        </p:nvGraphicFramePr>
        <p:xfrm>
          <a:off x="684213" y="788988"/>
          <a:ext cx="7893050" cy="914400"/>
        </p:xfrm>
        <a:graphic>
          <a:graphicData uri="http://schemas.openxmlformats.org/drawingml/2006/table">
            <a:tbl>
              <a:tblPr/>
              <a:tblGrid>
                <a:gridCol w="682625">
                  <a:extLst>
                    <a:ext uri="{9D8B030D-6E8A-4147-A177-3AD203B41FA5}">
                      <a16:colId xmlns:a16="http://schemas.microsoft.com/office/drawing/2014/main" val="20000"/>
                    </a:ext>
                  </a:extLst>
                </a:gridCol>
                <a:gridCol w="682625">
                  <a:extLst>
                    <a:ext uri="{9D8B030D-6E8A-4147-A177-3AD203B41FA5}">
                      <a16:colId xmlns:a16="http://schemas.microsoft.com/office/drawing/2014/main" val="20001"/>
                    </a:ext>
                  </a:extLst>
                </a:gridCol>
                <a:gridCol w="815975">
                  <a:extLst>
                    <a:ext uri="{9D8B030D-6E8A-4147-A177-3AD203B41FA5}">
                      <a16:colId xmlns:a16="http://schemas.microsoft.com/office/drawing/2014/main" val="20002"/>
                    </a:ext>
                  </a:extLst>
                </a:gridCol>
                <a:gridCol w="815975">
                  <a:extLst>
                    <a:ext uri="{9D8B030D-6E8A-4147-A177-3AD203B41FA5}">
                      <a16:colId xmlns:a16="http://schemas.microsoft.com/office/drawing/2014/main" val="20003"/>
                    </a:ext>
                  </a:extLst>
                </a:gridCol>
                <a:gridCol w="815975">
                  <a:extLst>
                    <a:ext uri="{9D8B030D-6E8A-4147-A177-3AD203B41FA5}">
                      <a16:colId xmlns:a16="http://schemas.microsoft.com/office/drawing/2014/main" val="20004"/>
                    </a:ext>
                  </a:extLst>
                </a:gridCol>
                <a:gridCol w="815975">
                  <a:extLst>
                    <a:ext uri="{9D8B030D-6E8A-4147-A177-3AD203B41FA5}">
                      <a16:colId xmlns:a16="http://schemas.microsoft.com/office/drawing/2014/main" val="20005"/>
                    </a:ext>
                  </a:extLst>
                </a:gridCol>
                <a:gridCol w="815975">
                  <a:extLst>
                    <a:ext uri="{9D8B030D-6E8A-4147-A177-3AD203B41FA5}">
                      <a16:colId xmlns:a16="http://schemas.microsoft.com/office/drawing/2014/main" val="20006"/>
                    </a:ext>
                  </a:extLst>
                </a:gridCol>
                <a:gridCol w="815975">
                  <a:extLst>
                    <a:ext uri="{9D8B030D-6E8A-4147-A177-3AD203B41FA5}">
                      <a16:colId xmlns:a16="http://schemas.microsoft.com/office/drawing/2014/main" val="20007"/>
                    </a:ext>
                  </a:extLst>
                </a:gridCol>
                <a:gridCol w="815975">
                  <a:extLst>
                    <a:ext uri="{9D8B030D-6E8A-4147-A177-3AD203B41FA5}">
                      <a16:colId xmlns:a16="http://schemas.microsoft.com/office/drawing/2014/main" val="20008"/>
                    </a:ext>
                  </a:extLst>
                </a:gridCol>
                <a:gridCol w="815975">
                  <a:extLst>
                    <a:ext uri="{9D8B030D-6E8A-4147-A177-3AD203B41FA5}">
                      <a16:colId xmlns:a16="http://schemas.microsoft.com/office/drawing/2014/main" val="20009"/>
                    </a:ext>
                  </a:extLst>
                </a:gridCol>
              </a:tblGrid>
              <a:tr h="3683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A0</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400" b="0" i="0" u="none" strike="noStrike" cap="none" normalizeH="0" baseline="0" smtClean="0">
                        <a:ln>
                          <a:noFill/>
                        </a:ln>
                        <a:solidFill>
                          <a:schemeClr val="tx1"/>
                        </a:solidFill>
                        <a:effectLst/>
                        <a:latin typeface="Times New Roman" pitchFamily="18" charset="0"/>
                        <a:ea typeface="隶书" pitchFamily="49" charset="-122"/>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D7</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D6</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D5</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D4</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D1</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D0</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400" b="0" i="0" u="none" strike="noStrike" cap="none" normalizeH="0" baseline="0" smtClean="0">
                        <a:ln>
                          <a:noFill/>
                        </a:ln>
                        <a:solidFill>
                          <a:schemeClr val="tx1"/>
                        </a:solidFill>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S7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S6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S5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S4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S3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S1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S0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86457" name="Line 57"/>
          <p:cNvSpPr>
            <a:spLocks noChangeShapeType="1"/>
          </p:cNvSpPr>
          <p:nvPr/>
        </p:nvSpPr>
        <p:spPr bwMode="auto">
          <a:xfrm>
            <a:off x="2124075" y="1773238"/>
            <a:ext cx="6408738" cy="0"/>
          </a:xfrm>
          <a:prstGeom prst="line">
            <a:avLst/>
          </a:prstGeom>
          <a:noFill/>
          <a:ln w="28575">
            <a:solidFill>
              <a:schemeClr val="tx1"/>
            </a:solidFill>
            <a:round/>
            <a:headEnd/>
            <a:tailEnd/>
          </a:ln>
          <a:effectLst/>
        </p:spPr>
        <p:txBody>
          <a:bodyPr/>
          <a:lstStyle/>
          <a:p>
            <a:endParaRPr lang="zh-CN" altLang="en-US"/>
          </a:p>
        </p:txBody>
      </p:sp>
      <p:sp>
        <p:nvSpPr>
          <p:cNvPr id="486458" name="Rectangle 58"/>
          <p:cNvSpPr>
            <a:spLocks noChangeArrowheads="1"/>
          </p:cNvSpPr>
          <p:nvPr/>
        </p:nvSpPr>
        <p:spPr bwMode="auto">
          <a:xfrm>
            <a:off x="395288" y="2060575"/>
            <a:ext cx="1296987" cy="384175"/>
          </a:xfrm>
          <a:prstGeom prst="rect">
            <a:avLst/>
          </a:prstGeom>
          <a:solidFill>
            <a:srgbClr val="FFFF00"/>
          </a:solidFill>
          <a:ln w="9525" algn="ctr">
            <a:noFill/>
            <a:miter lim="800000"/>
            <a:headEnd/>
            <a:tailEnd/>
          </a:ln>
          <a:effectLst/>
        </p:spPr>
        <p:txBody>
          <a:bodyPr>
            <a:spAutoFit/>
          </a:bodyPr>
          <a:lstStyle/>
          <a:p>
            <a:pPr>
              <a:lnSpc>
                <a:spcPct val="80000"/>
              </a:lnSpc>
            </a:pPr>
            <a:r>
              <a:rPr lang="zh-CN" altLang="en-US"/>
              <a:t>奇地址</a:t>
            </a:r>
          </a:p>
        </p:txBody>
      </p:sp>
      <p:sp>
        <p:nvSpPr>
          <p:cNvPr id="486459" name="Line 59"/>
          <p:cNvSpPr>
            <a:spLocks noChangeShapeType="1"/>
          </p:cNvSpPr>
          <p:nvPr/>
        </p:nvSpPr>
        <p:spPr bwMode="auto">
          <a:xfrm>
            <a:off x="754063" y="1773238"/>
            <a:ext cx="577850" cy="0"/>
          </a:xfrm>
          <a:prstGeom prst="line">
            <a:avLst/>
          </a:prstGeom>
          <a:noFill/>
          <a:ln w="28575">
            <a:solidFill>
              <a:schemeClr val="tx1"/>
            </a:solidFill>
            <a:round/>
            <a:headEnd/>
            <a:tailEnd/>
          </a:ln>
          <a:effectLst/>
        </p:spPr>
        <p:txBody>
          <a:bodyPr/>
          <a:lstStyle/>
          <a:p>
            <a:endParaRPr lang="zh-CN" altLang="en-US"/>
          </a:p>
        </p:txBody>
      </p:sp>
      <p:sp>
        <p:nvSpPr>
          <p:cNvPr id="486461" name="Line 61"/>
          <p:cNvSpPr>
            <a:spLocks noChangeShapeType="1"/>
          </p:cNvSpPr>
          <p:nvPr/>
        </p:nvSpPr>
        <p:spPr bwMode="auto">
          <a:xfrm flipH="1">
            <a:off x="1042988" y="1773238"/>
            <a:ext cx="0" cy="287337"/>
          </a:xfrm>
          <a:prstGeom prst="line">
            <a:avLst/>
          </a:prstGeom>
          <a:noFill/>
          <a:ln w="28575">
            <a:solidFill>
              <a:schemeClr val="tx1"/>
            </a:solidFill>
            <a:round/>
            <a:headEnd/>
            <a:tailEnd/>
          </a:ln>
          <a:effectLst/>
        </p:spPr>
        <p:txBody>
          <a:bodyPr/>
          <a:lstStyle/>
          <a:p>
            <a:endParaRPr lang="zh-CN" altLang="en-US"/>
          </a:p>
        </p:txBody>
      </p:sp>
      <p:sp>
        <p:nvSpPr>
          <p:cNvPr id="486464" name="Line 64"/>
          <p:cNvSpPr>
            <a:spLocks noChangeShapeType="1"/>
          </p:cNvSpPr>
          <p:nvPr/>
        </p:nvSpPr>
        <p:spPr bwMode="auto">
          <a:xfrm flipH="1">
            <a:off x="7019925" y="1773238"/>
            <a:ext cx="0" cy="287337"/>
          </a:xfrm>
          <a:prstGeom prst="line">
            <a:avLst/>
          </a:prstGeom>
          <a:noFill/>
          <a:ln w="28575">
            <a:solidFill>
              <a:schemeClr val="tx1"/>
            </a:solidFill>
            <a:round/>
            <a:headEnd/>
            <a:tailEnd/>
          </a:ln>
          <a:effectLst/>
        </p:spPr>
        <p:txBody>
          <a:bodyPr/>
          <a:lstStyle/>
          <a:p>
            <a:endParaRPr lang="zh-CN" altLang="en-US"/>
          </a:p>
        </p:txBody>
      </p:sp>
      <p:sp>
        <p:nvSpPr>
          <p:cNvPr id="486466" name="Rectangle 66"/>
          <p:cNvSpPr>
            <a:spLocks noChangeArrowheads="1"/>
          </p:cNvSpPr>
          <p:nvPr/>
        </p:nvSpPr>
        <p:spPr bwMode="auto">
          <a:xfrm>
            <a:off x="5292725" y="5197475"/>
            <a:ext cx="3600450" cy="968375"/>
          </a:xfrm>
          <a:prstGeom prst="rect">
            <a:avLst/>
          </a:prstGeom>
          <a:solidFill>
            <a:srgbClr val="FFFF00"/>
          </a:solidFill>
          <a:ln w="9525" algn="ctr">
            <a:noFill/>
            <a:miter lim="800000"/>
            <a:headEnd/>
            <a:tailEnd/>
          </a:ln>
          <a:effectLst/>
        </p:spPr>
        <p:txBody>
          <a:bodyPr>
            <a:spAutoFit/>
          </a:bodyPr>
          <a:lstStyle/>
          <a:p>
            <a:pPr>
              <a:lnSpc>
                <a:spcPct val="80000"/>
              </a:lnSpc>
            </a:pPr>
            <a:r>
              <a:rPr lang="zh-CN" altLang="en-US"/>
              <a:t>从片命令字：</a:t>
            </a:r>
          </a:p>
          <a:p>
            <a:pPr>
              <a:lnSpc>
                <a:spcPct val="80000"/>
              </a:lnSpc>
            </a:pPr>
            <a:r>
              <a:rPr lang="zh-CN" altLang="en-US"/>
              <a:t>从片识别码，表示该从片接在主片的哪个</a:t>
            </a:r>
            <a:r>
              <a:rPr lang="en-US" altLang="zh-CN"/>
              <a:t>IR</a:t>
            </a:r>
            <a:r>
              <a:rPr lang="zh-CN" altLang="en-US"/>
              <a:t>端</a:t>
            </a:r>
          </a:p>
        </p:txBody>
      </p:sp>
      <p:graphicFrame>
        <p:nvGraphicFramePr>
          <p:cNvPr id="486467" name="Group 67"/>
          <p:cNvGraphicFramePr>
            <a:graphicFrameLocks noGrp="1"/>
          </p:cNvGraphicFramePr>
          <p:nvPr/>
        </p:nvGraphicFramePr>
        <p:xfrm>
          <a:off x="684213" y="3925888"/>
          <a:ext cx="7896225" cy="914400"/>
        </p:xfrm>
        <a:graphic>
          <a:graphicData uri="http://schemas.openxmlformats.org/drawingml/2006/table">
            <a:tbl>
              <a:tblPr/>
              <a:tblGrid>
                <a:gridCol w="682625">
                  <a:extLst>
                    <a:ext uri="{9D8B030D-6E8A-4147-A177-3AD203B41FA5}">
                      <a16:colId xmlns:a16="http://schemas.microsoft.com/office/drawing/2014/main" val="20000"/>
                    </a:ext>
                  </a:extLst>
                </a:gridCol>
                <a:gridCol w="682625">
                  <a:extLst>
                    <a:ext uri="{9D8B030D-6E8A-4147-A177-3AD203B41FA5}">
                      <a16:colId xmlns:a16="http://schemas.microsoft.com/office/drawing/2014/main" val="20001"/>
                    </a:ext>
                  </a:extLst>
                </a:gridCol>
                <a:gridCol w="733425">
                  <a:extLst>
                    <a:ext uri="{9D8B030D-6E8A-4147-A177-3AD203B41FA5}">
                      <a16:colId xmlns:a16="http://schemas.microsoft.com/office/drawing/2014/main" val="20002"/>
                    </a:ext>
                  </a:extLst>
                </a:gridCol>
                <a:gridCol w="733425">
                  <a:extLst>
                    <a:ext uri="{9D8B030D-6E8A-4147-A177-3AD203B41FA5}">
                      <a16:colId xmlns:a16="http://schemas.microsoft.com/office/drawing/2014/main" val="20003"/>
                    </a:ext>
                  </a:extLst>
                </a:gridCol>
                <a:gridCol w="733425">
                  <a:extLst>
                    <a:ext uri="{9D8B030D-6E8A-4147-A177-3AD203B41FA5}">
                      <a16:colId xmlns:a16="http://schemas.microsoft.com/office/drawing/2014/main" val="20004"/>
                    </a:ext>
                  </a:extLst>
                </a:gridCol>
                <a:gridCol w="733425">
                  <a:extLst>
                    <a:ext uri="{9D8B030D-6E8A-4147-A177-3AD203B41FA5}">
                      <a16:colId xmlns:a16="http://schemas.microsoft.com/office/drawing/2014/main" val="20005"/>
                    </a:ext>
                  </a:extLst>
                </a:gridCol>
                <a:gridCol w="733425">
                  <a:extLst>
                    <a:ext uri="{9D8B030D-6E8A-4147-A177-3AD203B41FA5}">
                      <a16:colId xmlns:a16="http://schemas.microsoft.com/office/drawing/2014/main" val="20006"/>
                    </a:ext>
                  </a:extLst>
                </a:gridCol>
                <a:gridCol w="863600">
                  <a:extLst>
                    <a:ext uri="{9D8B030D-6E8A-4147-A177-3AD203B41FA5}">
                      <a16:colId xmlns:a16="http://schemas.microsoft.com/office/drawing/2014/main" val="20007"/>
                    </a:ext>
                  </a:extLst>
                </a:gridCol>
                <a:gridCol w="1008062">
                  <a:extLst>
                    <a:ext uri="{9D8B030D-6E8A-4147-A177-3AD203B41FA5}">
                      <a16:colId xmlns:a16="http://schemas.microsoft.com/office/drawing/2014/main" val="20008"/>
                    </a:ext>
                  </a:extLst>
                </a:gridCol>
                <a:gridCol w="992188">
                  <a:extLst>
                    <a:ext uri="{9D8B030D-6E8A-4147-A177-3AD203B41FA5}">
                      <a16:colId xmlns:a16="http://schemas.microsoft.com/office/drawing/2014/main" val="20009"/>
                    </a:ext>
                  </a:extLst>
                </a:gridCol>
              </a:tblGrid>
              <a:tr h="3683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A0</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400" b="0" i="0" u="none" strike="noStrike" cap="none" normalizeH="0" baseline="0" smtClean="0">
                        <a:ln>
                          <a:noFill/>
                        </a:ln>
                        <a:solidFill>
                          <a:schemeClr val="tx1"/>
                        </a:solidFill>
                        <a:effectLst/>
                        <a:latin typeface="Times New Roman" pitchFamily="18" charset="0"/>
                        <a:ea typeface="隶书" pitchFamily="49" charset="-122"/>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D7</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D6</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D5</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D4</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D1</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D0</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400" b="0" i="0" u="none" strike="noStrike" cap="none" normalizeH="0" baseline="0" smtClean="0">
                        <a:ln>
                          <a:noFill/>
                        </a:ln>
                        <a:solidFill>
                          <a:schemeClr val="tx1"/>
                        </a:solidFill>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ID2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ID1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ID0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86516" name="Line 116"/>
          <p:cNvSpPr>
            <a:spLocks noChangeShapeType="1"/>
          </p:cNvSpPr>
          <p:nvPr/>
        </p:nvSpPr>
        <p:spPr bwMode="auto">
          <a:xfrm flipV="1">
            <a:off x="5795963" y="4913313"/>
            <a:ext cx="2736850" cy="0"/>
          </a:xfrm>
          <a:prstGeom prst="line">
            <a:avLst/>
          </a:prstGeom>
          <a:noFill/>
          <a:ln w="28575">
            <a:solidFill>
              <a:schemeClr val="tx1"/>
            </a:solidFill>
            <a:round/>
            <a:headEnd/>
            <a:tailEnd/>
          </a:ln>
          <a:effectLst/>
        </p:spPr>
        <p:txBody>
          <a:bodyPr/>
          <a:lstStyle/>
          <a:p>
            <a:endParaRPr lang="zh-CN" altLang="en-US"/>
          </a:p>
        </p:txBody>
      </p:sp>
      <p:sp>
        <p:nvSpPr>
          <p:cNvPr id="486517" name="Rectangle 117"/>
          <p:cNvSpPr>
            <a:spLocks noChangeArrowheads="1"/>
          </p:cNvSpPr>
          <p:nvPr/>
        </p:nvSpPr>
        <p:spPr bwMode="auto">
          <a:xfrm>
            <a:off x="395288" y="5197475"/>
            <a:ext cx="1296987" cy="384175"/>
          </a:xfrm>
          <a:prstGeom prst="rect">
            <a:avLst/>
          </a:prstGeom>
          <a:solidFill>
            <a:srgbClr val="FFFF00"/>
          </a:solidFill>
          <a:ln w="9525" algn="ctr">
            <a:noFill/>
            <a:miter lim="800000"/>
            <a:headEnd/>
            <a:tailEnd/>
          </a:ln>
          <a:effectLst/>
        </p:spPr>
        <p:txBody>
          <a:bodyPr>
            <a:spAutoFit/>
          </a:bodyPr>
          <a:lstStyle/>
          <a:p>
            <a:pPr>
              <a:lnSpc>
                <a:spcPct val="80000"/>
              </a:lnSpc>
            </a:pPr>
            <a:r>
              <a:rPr lang="zh-CN" altLang="en-US"/>
              <a:t>奇地址</a:t>
            </a:r>
          </a:p>
        </p:txBody>
      </p:sp>
      <p:sp>
        <p:nvSpPr>
          <p:cNvPr id="486518" name="Line 118"/>
          <p:cNvSpPr>
            <a:spLocks noChangeShapeType="1"/>
          </p:cNvSpPr>
          <p:nvPr/>
        </p:nvSpPr>
        <p:spPr bwMode="auto">
          <a:xfrm>
            <a:off x="754063" y="4910138"/>
            <a:ext cx="577850" cy="0"/>
          </a:xfrm>
          <a:prstGeom prst="line">
            <a:avLst/>
          </a:prstGeom>
          <a:noFill/>
          <a:ln w="28575">
            <a:solidFill>
              <a:schemeClr val="tx1"/>
            </a:solidFill>
            <a:round/>
            <a:headEnd/>
            <a:tailEnd/>
          </a:ln>
          <a:effectLst/>
        </p:spPr>
        <p:txBody>
          <a:bodyPr/>
          <a:lstStyle/>
          <a:p>
            <a:endParaRPr lang="zh-CN" altLang="en-US"/>
          </a:p>
        </p:txBody>
      </p:sp>
      <p:sp>
        <p:nvSpPr>
          <p:cNvPr id="486519" name="Line 119"/>
          <p:cNvSpPr>
            <a:spLocks noChangeShapeType="1"/>
          </p:cNvSpPr>
          <p:nvPr/>
        </p:nvSpPr>
        <p:spPr bwMode="auto">
          <a:xfrm flipH="1">
            <a:off x="1042988" y="4910138"/>
            <a:ext cx="0" cy="287337"/>
          </a:xfrm>
          <a:prstGeom prst="line">
            <a:avLst/>
          </a:prstGeom>
          <a:noFill/>
          <a:ln w="28575">
            <a:solidFill>
              <a:schemeClr val="tx1"/>
            </a:solidFill>
            <a:round/>
            <a:headEnd/>
            <a:tailEnd/>
          </a:ln>
          <a:effectLst/>
        </p:spPr>
        <p:txBody>
          <a:bodyPr/>
          <a:lstStyle/>
          <a:p>
            <a:endParaRPr lang="zh-CN" altLang="en-US"/>
          </a:p>
        </p:txBody>
      </p:sp>
      <p:sp>
        <p:nvSpPr>
          <p:cNvPr id="486520" name="Line 120"/>
          <p:cNvSpPr>
            <a:spLocks noChangeShapeType="1"/>
          </p:cNvSpPr>
          <p:nvPr/>
        </p:nvSpPr>
        <p:spPr bwMode="auto">
          <a:xfrm flipH="1">
            <a:off x="7019925" y="4910138"/>
            <a:ext cx="0" cy="287337"/>
          </a:xfrm>
          <a:prstGeom prst="line">
            <a:avLst/>
          </a:prstGeom>
          <a:noFill/>
          <a:ln w="28575">
            <a:solidFill>
              <a:schemeClr val="tx1"/>
            </a:solidFill>
            <a:round/>
            <a:headEnd/>
            <a:tailEnd/>
          </a:ln>
          <a:effectLst/>
        </p:spPr>
        <p:txBody>
          <a:bodyPr/>
          <a:lstStyle/>
          <a:p>
            <a:endParaRPr lang="zh-CN" altLang="en-US"/>
          </a:p>
        </p:txBody>
      </p:sp>
      <p:sp>
        <p:nvSpPr>
          <p:cNvPr id="486521" name="Line 121"/>
          <p:cNvSpPr>
            <a:spLocks noChangeShapeType="1"/>
          </p:cNvSpPr>
          <p:nvPr/>
        </p:nvSpPr>
        <p:spPr bwMode="auto">
          <a:xfrm flipV="1">
            <a:off x="2124075" y="4927600"/>
            <a:ext cx="3455988" cy="0"/>
          </a:xfrm>
          <a:prstGeom prst="line">
            <a:avLst/>
          </a:prstGeom>
          <a:noFill/>
          <a:ln w="28575">
            <a:solidFill>
              <a:schemeClr val="tx1"/>
            </a:solidFill>
            <a:round/>
            <a:headEnd/>
            <a:tailEnd/>
          </a:ln>
          <a:effectLst/>
        </p:spPr>
        <p:txBody>
          <a:bodyPr/>
          <a:lstStyle/>
          <a:p>
            <a:endParaRPr lang="zh-CN" altLang="en-US"/>
          </a:p>
        </p:txBody>
      </p:sp>
      <p:sp>
        <p:nvSpPr>
          <p:cNvPr id="486522" name="Line 122"/>
          <p:cNvSpPr>
            <a:spLocks noChangeShapeType="1"/>
          </p:cNvSpPr>
          <p:nvPr/>
        </p:nvSpPr>
        <p:spPr bwMode="auto">
          <a:xfrm flipH="1">
            <a:off x="4138613" y="4927600"/>
            <a:ext cx="0" cy="287338"/>
          </a:xfrm>
          <a:prstGeom prst="line">
            <a:avLst/>
          </a:prstGeom>
          <a:noFill/>
          <a:ln w="28575">
            <a:solidFill>
              <a:schemeClr val="tx1"/>
            </a:solidFill>
            <a:round/>
            <a:headEnd/>
            <a:tailEnd/>
          </a:ln>
          <a:effectLst/>
        </p:spPr>
        <p:txBody>
          <a:bodyPr/>
          <a:lstStyle/>
          <a:p>
            <a:endParaRPr lang="zh-CN" altLang="en-US"/>
          </a:p>
        </p:txBody>
      </p:sp>
      <p:sp>
        <p:nvSpPr>
          <p:cNvPr id="486523" name="Rectangle 123"/>
          <p:cNvSpPr>
            <a:spLocks noChangeArrowheads="1"/>
          </p:cNvSpPr>
          <p:nvPr/>
        </p:nvSpPr>
        <p:spPr bwMode="auto">
          <a:xfrm>
            <a:off x="2268538" y="5229225"/>
            <a:ext cx="2303462" cy="384175"/>
          </a:xfrm>
          <a:prstGeom prst="rect">
            <a:avLst/>
          </a:prstGeom>
          <a:solidFill>
            <a:srgbClr val="FFFF00"/>
          </a:solidFill>
          <a:ln w="9525" algn="ctr">
            <a:noFill/>
            <a:miter lim="800000"/>
            <a:headEnd/>
            <a:tailEnd/>
          </a:ln>
          <a:effectLst/>
        </p:spPr>
        <p:txBody>
          <a:bodyPr>
            <a:spAutoFit/>
          </a:bodyPr>
          <a:lstStyle/>
          <a:p>
            <a:pPr>
              <a:lnSpc>
                <a:spcPct val="80000"/>
              </a:lnSpc>
            </a:pPr>
            <a:r>
              <a:rPr lang="zh-CN" altLang="en-US"/>
              <a:t>无用，一般为</a:t>
            </a:r>
            <a:r>
              <a:rPr lang="en-US" altLang="zh-CN"/>
              <a:t>0</a:t>
            </a:r>
          </a:p>
        </p:txBody>
      </p:sp>
      <p:sp>
        <p:nvSpPr>
          <p:cNvPr id="486524" name="Rectangle 124"/>
          <p:cNvSpPr>
            <a:spLocks noChangeArrowheads="1"/>
          </p:cNvSpPr>
          <p:nvPr/>
        </p:nvSpPr>
        <p:spPr bwMode="auto">
          <a:xfrm>
            <a:off x="461963" y="6237288"/>
            <a:ext cx="8108950" cy="457200"/>
          </a:xfrm>
          <a:prstGeom prst="rect">
            <a:avLst/>
          </a:prstGeom>
          <a:noFill/>
          <a:ln w="9525" algn="ctr">
            <a:noFill/>
            <a:miter lim="800000"/>
            <a:headEnd/>
            <a:tailEnd/>
          </a:ln>
          <a:effectLst/>
        </p:spPr>
        <p:txBody>
          <a:bodyPr wrap="none">
            <a:spAutoFit/>
          </a:bodyPr>
          <a:lstStyle/>
          <a:p>
            <a:r>
              <a:rPr lang="zh-CN" altLang="en-US"/>
              <a:t>如</a:t>
            </a:r>
            <a:r>
              <a:rPr lang="en-US" altLang="zh-CN"/>
              <a:t>ID2,IDl,IDO=lOO</a:t>
            </a:r>
            <a:r>
              <a:rPr lang="zh-CN" altLang="en-US"/>
              <a:t>，则表示该</a:t>
            </a:r>
            <a:r>
              <a:rPr lang="en-US" altLang="zh-CN"/>
              <a:t>8259</a:t>
            </a:r>
            <a:r>
              <a:rPr lang="zh-CN" altLang="en-US"/>
              <a:t>接在主片</a:t>
            </a:r>
            <a:r>
              <a:rPr lang="en-US" altLang="zh-CN"/>
              <a:t>8259</a:t>
            </a:r>
            <a:r>
              <a:rPr lang="zh-CN" altLang="en-US"/>
              <a:t>的</a:t>
            </a:r>
            <a:r>
              <a:rPr lang="en-US" altLang="zh-CN"/>
              <a:t>IR4</a:t>
            </a:r>
            <a:r>
              <a:rPr lang="zh-CN" altLang="en-US"/>
              <a:t>端。</a:t>
            </a:r>
          </a:p>
        </p:txBody>
      </p:sp>
      <p:sp>
        <p:nvSpPr>
          <p:cNvPr id="486525" name="Rectangle 125"/>
          <p:cNvSpPr>
            <a:spLocks noChangeArrowheads="1"/>
          </p:cNvSpPr>
          <p:nvPr/>
        </p:nvSpPr>
        <p:spPr bwMode="auto">
          <a:xfrm>
            <a:off x="539750" y="3200400"/>
            <a:ext cx="8261350" cy="457200"/>
          </a:xfrm>
          <a:prstGeom prst="rect">
            <a:avLst/>
          </a:prstGeom>
          <a:noFill/>
          <a:ln w="9525" algn="ctr">
            <a:noFill/>
            <a:miter lim="800000"/>
            <a:headEnd/>
            <a:tailEnd/>
          </a:ln>
          <a:effectLst/>
        </p:spPr>
        <p:txBody>
          <a:bodyPr wrap="none">
            <a:spAutoFit/>
          </a:bodyPr>
          <a:lstStyle/>
          <a:p>
            <a:r>
              <a:rPr lang="zh-CN" altLang="en-US" dirty="0"/>
              <a:t>如：</a:t>
            </a:r>
            <a:r>
              <a:rPr lang="en-US" altLang="zh-CN" dirty="0"/>
              <a:t>ICW3=</a:t>
            </a:r>
            <a:r>
              <a:rPr lang="en-US" altLang="zh-CN" dirty="0" err="1"/>
              <a:t>OOOlOOOOB</a:t>
            </a:r>
            <a:r>
              <a:rPr lang="zh-CN" altLang="en-US" dirty="0"/>
              <a:t>，则表示主片</a:t>
            </a:r>
            <a:r>
              <a:rPr lang="en-US" altLang="zh-CN" dirty="0"/>
              <a:t>8259</a:t>
            </a:r>
            <a:r>
              <a:rPr lang="zh-CN" altLang="en-US" dirty="0"/>
              <a:t>的</a:t>
            </a:r>
            <a:r>
              <a:rPr lang="en-US" altLang="zh-CN" dirty="0"/>
              <a:t>IR4</a:t>
            </a:r>
            <a:r>
              <a:rPr lang="zh-CN" altLang="en-US" dirty="0"/>
              <a:t>端有从片接入。</a:t>
            </a:r>
          </a:p>
        </p:txBody>
      </p:sp>
    </p:spTree>
  </p:cSld>
  <p:clrMapOvr>
    <a:masterClrMapping/>
  </p:clrMapOvr>
  <p:transition spd="slow">
    <p:randomBar dir="vert"/>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ChangeArrowheads="1"/>
          </p:cNvSpPr>
          <p:nvPr/>
        </p:nvSpPr>
        <p:spPr bwMode="auto">
          <a:xfrm>
            <a:off x="539750" y="303136"/>
            <a:ext cx="7777163" cy="457200"/>
          </a:xfrm>
          <a:prstGeom prst="rect">
            <a:avLst/>
          </a:prstGeom>
          <a:noFill/>
          <a:ln w="9525" algn="ctr">
            <a:noFill/>
            <a:miter lim="800000"/>
            <a:headEnd/>
            <a:tailEnd/>
          </a:ln>
          <a:effectLst/>
        </p:spPr>
        <p:txBody>
          <a:bodyPr>
            <a:spAutoFit/>
          </a:bodyPr>
          <a:lstStyle/>
          <a:p>
            <a:r>
              <a:rPr lang="en-US" altLang="zh-CN" u="sng">
                <a:solidFill>
                  <a:srgbClr val="0000FF"/>
                </a:solidFill>
                <a:effectLst>
                  <a:outerShdw blurRad="38100" dist="38100" dir="2700000" algn="tl">
                    <a:srgbClr val="C0C0C0"/>
                  </a:outerShdw>
                </a:effectLst>
              </a:rPr>
              <a:t>ICW4</a:t>
            </a:r>
            <a:r>
              <a:rPr lang="zh-CN" altLang="en-US" u="sng">
                <a:solidFill>
                  <a:srgbClr val="0000FF"/>
                </a:solidFill>
                <a:effectLst>
                  <a:outerShdw blurRad="38100" dist="38100" dir="2700000" algn="tl">
                    <a:srgbClr val="C0C0C0"/>
                  </a:outerShdw>
                </a:effectLst>
              </a:rPr>
              <a:t>－方式控制字（</a:t>
            </a:r>
            <a:r>
              <a:rPr lang="en-US" altLang="zh-CN" u="sng">
                <a:solidFill>
                  <a:srgbClr val="0000FF"/>
                </a:solidFill>
                <a:effectLst>
                  <a:outerShdw blurRad="38100" dist="38100" dir="2700000" algn="tl">
                    <a:srgbClr val="C0C0C0"/>
                  </a:outerShdw>
                </a:effectLst>
              </a:rPr>
              <a:t>8086/8088</a:t>
            </a:r>
            <a:r>
              <a:rPr lang="zh-CN" altLang="en-US" u="sng">
                <a:solidFill>
                  <a:srgbClr val="0000FF"/>
                </a:solidFill>
                <a:effectLst>
                  <a:outerShdw blurRad="38100" dist="38100" dir="2700000" algn="tl">
                    <a:srgbClr val="C0C0C0"/>
                  </a:outerShdw>
                </a:effectLst>
              </a:rPr>
              <a:t>系统必须有）</a:t>
            </a:r>
          </a:p>
        </p:txBody>
      </p:sp>
      <p:sp>
        <p:nvSpPr>
          <p:cNvPr id="487427" name="Rectangle 3"/>
          <p:cNvSpPr>
            <a:spLocks noChangeArrowheads="1"/>
          </p:cNvSpPr>
          <p:nvPr/>
        </p:nvSpPr>
        <p:spPr bwMode="auto">
          <a:xfrm>
            <a:off x="2484438" y="2606598"/>
            <a:ext cx="3313112" cy="968375"/>
          </a:xfrm>
          <a:prstGeom prst="rect">
            <a:avLst/>
          </a:prstGeom>
          <a:solidFill>
            <a:srgbClr val="FFFF00"/>
          </a:solidFill>
          <a:ln w="9525" algn="ctr">
            <a:noFill/>
            <a:miter lim="800000"/>
            <a:headEnd/>
            <a:tailEnd/>
          </a:ln>
          <a:effectLst/>
        </p:spPr>
        <p:txBody>
          <a:bodyPr>
            <a:spAutoFit/>
          </a:bodyPr>
          <a:lstStyle/>
          <a:p>
            <a:pPr marL="442913" indent="-442913">
              <a:lnSpc>
                <a:spcPct val="80000"/>
              </a:lnSpc>
            </a:pPr>
            <a:r>
              <a:rPr lang="en-US" altLang="zh-CN"/>
              <a:t>0</a:t>
            </a:r>
            <a:r>
              <a:rPr lang="zh-CN" altLang="en-US"/>
              <a:t>－一般嵌套</a:t>
            </a:r>
          </a:p>
          <a:p>
            <a:pPr marL="442913" indent="-442913">
              <a:lnSpc>
                <a:spcPct val="80000"/>
              </a:lnSpc>
            </a:pPr>
            <a:r>
              <a:rPr lang="en-US" altLang="zh-CN"/>
              <a:t>1</a:t>
            </a:r>
            <a:r>
              <a:rPr lang="zh-CN" altLang="en-US"/>
              <a:t>－特殊嵌套</a:t>
            </a:r>
            <a:r>
              <a:rPr lang="en-US" altLang="zh-CN"/>
              <a:t>(</a:t>
            </a:r>
            <a:r>
              <a:rPr lang="zh-CN" altLang="en-US"/>
              <a:t>一般用于多片方式</a:t>
            </a:r>
            <a:r>
              <a:rPr lang="en-US" altLang="zh-CN"/>
              <a:t>)</a:t>
            </a:r>
          </a:p>
        </p:txBody>
      </p:sp>
      <p:graphicFrame>
        <p:nvGraphicFramePr>
          <p:cNvPr id="487549" name="Group 125"/>
          <p:cNvGraphicFramePr>
            <a:graphicFrameLocks noGrp="1"/>
          </p:cNvGraphicFramePr>
          <p:nvPr/>
        </p:nvGraphicFramePr>
        <p:xfrm>
          <a:off x="468313" y="903211"/>
          <a:ext cx="7889875" cy="914400"/>
        </p:xfrm>
        <a:graphic>
          <a:graphicData uri="http://schemas.openxmlformats.org/drawingml/2006/table">
            <a:tbl>
              <a:tblPr/>
              <a:tblGrid>
                <a:gridCol w="682625">
                  <a:extLst>
                    <a:ext uri="{9D8B030D-6E8A-4147-A177-3AD203B41FA5}">
                      <a16:colId xmlns:a16="http://schemas.microsoft.com/office/drawing/2014/main" val="20000"/>
                    </a:ext>
                  </a:extLst>
                </a:gridCol>
                <a:gridCol w="682625">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1081087">
                  <a:extLst>
                    <a:ext uri="{9D8B030D-6E8A-4147-A177-3AD203B41FA5}">
                      <a16:colId xmlns:a16="http://schemas.microsoft.com/office/drawing/2014/main" val="20005"/>
                    </a:ext>
                  </a:extLst>
                </a:gridCol>
                <a:gridCol w="863600">
                  <a:extLst>
                    <a:ext uri="{9D8B030D-6E8A-4147-A177-3AD203B41FA5}">
                      <a16:colId xmlns:a16="http://schemas.microsoft.com/office/drawing/2014/main" val="20006"/>
                    </a:ext>
                  </a:extLst>
                </a:gridCol>
                <a:gridCol w="863600">
                  <a:extLst>
                    <a:ext uri="{9D8B030D-6E8A-4147-A177-3AD203B41FA5}">
                      <a16:colId xmlns:a16="http://schemas.microsoft.com/office/drawing/2014/main" val="20007"/>
                    </a:ext>
                  </a:extLst>
                </a:gridCol>
                <a:gridCol w="957263">
                  <a:extLst>
                    <a:ext uri="{9D8B030D-6E8A-4147-A177-3AD203B41FA5}">
                      <a16:colId xmlns:a16="http://schemas.microsoft.com/office/drawing/2014/main" val="20008"/>
                    </a:ext>
                  </a:extLst>
                </a:gridCol>
                <a:gridCol w="815975">
                  <a:extLst>
                    <a:ext uri="{9D8B030D-6E8A-4147-A177-3AD203B41FA5}">
                      <a16:colId xmlns:a16="http://schemas.microsoft.com/office/drawing/2014/main" val="20009"/>
                    </a:ext>
                  </a:extLst>
                </a:gridCol>
              </a:tblGrid>
              <a:tr h="3683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A0</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400" b="0" i="0" u="none" strike="noStrike" cap="none" normalizeH="0" baseline="0" smtClean="0">
                        <a:ln>
                          <a:noFill/>
                        </a:ln>
                        <a:solidFill>
                          <a:schemeClr val="tx1"/>
                        </a:solidFill>
                        <a:effectLst/>
                        <a:latin typeface="Times New Roman" pitchFamily="18" charset="0"/>
                        <a:ea typeface="隶书" pitchFamily="49" charset="-122"/>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D7</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D6</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D5</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D4</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D1</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D0</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400" b="0" i="0" u="none" strike="noStrike" cap="none" normalizeH="0" baseline="0" smtClean="0">
                        <a:ln>
                          <a:noFill/>
                        </a:ln>
                        <a:solidFill>
                          <a:schemeClr val="tx1"/>
                        </a:solidFill>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SFNM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BUF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AEOI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uPM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87477" name="Line 53"/>
          <p:cNvSpPr>
            <a:spLocks noChangeShapeType="1"/>
          </p:cNvSpPr>
          <p:nvPr/>
        </p:nvSpPr>
        <p:spPr bwMode="auto">
          <a:xfrm>
            <a:off x="7596188" y="1887461"/>
            <a:ext cx="720725" cy="0"/>
          </a:xfrm>
          <a:prstGeom prst="line">
            <a:avLst/>
          </a:prstGeom>
          <a:noFill/>
          <a:ln w="28575">
            <a:solidFill>
              <a:schemeClr val="tx1"/>
            </a:solidFill>
            <a:round/>
            <a:headEnd/>
            <a:tailEnd/>
          </a:ln>
          <a:effectLst/>
        </p:spPr>
        <p:txBody>
          <a:bodyPr/>
          <a:lstStyle/>
          <a:p>
            <a:endParaRPr lang="zh-CN" altLang="en-US"/>
          </a:p>
        </p:txBody>
      </p:sp>
      <p:sp>
        <p:nvSpPr>
          <p:cNvPr id="487478" name="Rectangle 54"/>
          <p:cNvSpPr>
            <a:spLocks noChangeArrowheads="1"/>
          </p:cNvSpPr>
          <p:nvPr/>
        </p:nvSpPr>
        <p:spPr bwMode="auto">
          <a:xfrm>
            <a:off x="179388" y="2174798"/>
            <a:ext cx="1296987" cy="384175"/>
          </a:xfrm>
          <a:prstGeom prst="rect">
            <a:avLst/>
          </a:prstGeom>
          <a:solidFill>
            <a:srgbClr val="FFFF00"/>
          </a:solidFill>
          <a:ln w="9525" algn="ctr">
            <a:noFill/>
            <a:miter lim="800000"/>
            <a:headEnd/>
            <a:tailEnd/>
          </a:ln>
          <a:effectLst/>
        </p:spPr>
        <p:txBody>
          <a:bodyPr>
            <a:spAutoFit/>
          </a:bodyPr>
          <a:lstStyle/>
          <a:p>
            <a:pPr>
              <a:lnSpc>
                <a:spcPct val="80000"/>
              </a:lnSpc>
            </a:pPr>
            <a:r>
              <a:rPr lang="zh-CN" altLang="en-US"/>
              <a:t>奇地址</a:t>
            </a:r>
          </a:p>
        </p:txBody>
      </p:sp>
      <p:sp>
        <p:nvSpPr>
          <p:cNvPr id="487479" name="Line 55"/>
          <p:cNvSpPr>
            <a:spLocks noChangeShapeType="1"/>
          </p:cNvSpPr>
          <p:nvPr/>
        </p:nvSpPr>
        <p:spPr bwMode="auto">
          <a:xfrm>
            <a:off x="538163" y="1887461"/>
            <a:ext cx="577850" cy="0"/>
          </a:xfrm>
          <a:prstGeom prst="line">
            <a:avLst/>
          </a:prstGeom>
          <a:noFill/>
          <a:ln w="28575">
            <a:solidFill>
              <a:schemeClr val="tx1"/>
            </a:solidFill>
            <a:round/>
            <a:headEnd/>
            <a:tailEnd/>
          </a:ln>
          <a:effectLst/>
        </p:spPr>
        <p:txBody>
          <a:bodyPr/>
          <a:lstStyle/>
          <a:p>
            <a:endParaRPr lang="zh-CN" altLang="en-US"/>
          </a:p>
        </p:txBody>
      </p:sp>
      <p:sp>
        <p:nvSpPr>
          <p:cNvPr id="487480" name="Line 56"/>
          <p:cNvSpPr>
            <a:spLocks noChangeShapeType="1"/>
          </p:cNvSpPr>
          <p:nvPr/>
        </p:nvSpPr>
        <p:spPr bwMode="auto">
          <a:xfrm flipH="1">
            <a:off x="827088" y="1887461"/>
            <a:ext cx="0" cy="287337"/>
          </a:xfrm>
          <a:prstGeom prst="line">
            <a:avLst/>
          </a:prstGeom>
          <a:noFill/>
          <a:ln w="28575">
            <a:solidFill>
              <a:schemeClr val="tx1"/>
            </a:solidFill>
            <a:round/>
            <a:headEnd/>
            <a:tailEnd/>
          </a:ln>
          <a:effectLst/>
        </p:spPr>
        <p:txBody>
          <a:bodyPr/>
          <a:lstStyle/>
          <a:p>
            <a:endParaRPr lang="zh-CN" altLang="en-US"/>
          </a:p>
        </p:txBody>
      </p:sp>
      <p:sp>
        <p:nvSpPr>
          <p:cNvPr id="487481" name="Line 57"/>
          <p:cNvSpPr>
            <a:spLocks noChangeShapeType="1"/>
          </p:cNvSpPr>
          <p:nvPr/>
        </p:nvSpPr>
        <p:spPr bwMode="auto">
          <a:xfrm flipH="1">
            <a:off x="7956550" y="1887461"/>
            <a:ext cx="0" cy="287337"/>
          </a:xfrm>
          <a:prstGeom prst="line">
            <a:avLst/>
          </a:prstGeom>
          <a:noFill/>
          <a:ln w="28575">
            <a:solidFill>
              <a:schemeClr val="tx1"/>
            </a:solidFill>
            <a:round/>
            <a:headEnd/>
            <a:tailEnd/>
          </a:ln>
          <a:effectLst/>
        </p:spPr>
        <p:txBody>
          <a:bodyPr/>
          <a:lstStyle/>
          <a:p>
            <a:endParaRPr lang="zh-CN" altLang="en-US"/>
          </a:p>
        </p:txBody>
      </p:sp>
      <p:sp>
        <p:nvSpPr>
          <p:cNvPr id="487550" name="Line 126"/>
          <p:cNvSpPr>
            <a:spLocks noChangeShapeType="1"/>
          </p:cNvSpPr>
          <p:nvPr/>
        </p:nvSpPr>
        <p:spPr bwMode="auto">
          <a:xfrm>
            <a:off x="6661150" y="1887461"/>
            <a:ext cx="792163" cy="0"/>
          </a:xfrm>
          <a:prstGeom prst="line">
            <a:avLst/>
          </a:prstGeom>
          <a:noFill/>
          <a:ln w="28575">
            <a:solidFill>
              <a:schemeClr val="tx1"/>
            </a:solidFill>
            <a:round/>
            <a:headEnd/>
            <a:tailEnd/>
          </a:ln>
          <a:effectLst/>
        </p:spPr>
        <p:txBody>
          <a:bodyPr/>
          <a:lstStyle/>
          <a:p>
            <a:endParaRPr lang="zh-CN" altLang="en-US"/>
          </a:p>
        </p:txBody>
      </p:sp>
      <p:sp>
        <p:nvSpPr>
          <p:cNvPr id="487551" name="Line 127"/>
          <p:cNvSpPr>
            <a:spLocks noChangeShapeType="1"/>
          </p:cNvSpPr>
          <p:nvPr/>
        </p:nvSpPr>
        <p:spPr bwMode="auto">
          <a:xfrm flipH="1">
            <a:off x="6804025" y="1887461"/>
            <a:ext cx="0" cy="1079500"/>
          </a:xfrm>
          <a:prstGeom prst="line">
            <a:avLst/>
          </a:prstGeom>
          <a:noFill/>
          <a:ln w="28575">
            <a:solidFill>
              <a:schemeClr val="tx1"/>
            </a:solidFill>
            <a:round/>
            <a:headEnd/>
            <a:tailEnd/>
          </a:ln>
          <a:effectLst/>
        </p:spPr>
        <p:txBody>
          <a:bodyPr/>
          <a:lstStyle/>
          <a:p>
            <a:endParaRPr lang="zh-CN" altLang="en-US"/>
          </a:p>
        </p:txBody>
      </p:sp>
      <p:sp>
        <p:nvSpPr>
          <p:cNvPr id="487552" name="Line 128"/>
          <p:cNvSpPr>
            <a:spLocks noChangeShapeType="1"/>
          </p:cNvSpPr>
          <p:nvPr/>
        </p:nvSpPr>
        <p:spPr bwMode="auto">
          <a:xfrm>
            <a:off x="5003800" y="1887461"/>
            <a:ext cx="1512888" cy="0"/>
          </a:xfrm>
          <a:prstGeom prst="line">
            <a:avLst/>
          </a:prstGeom>
          <a:noFill/>
          <a:ln w="28575">
            <a:solidFill>
              <a:schemeClr val="tx1"/>
            </a:solidFill>
            <a:round/>
            <a:headEnd/>
            <a:tailEnd/>
          </a:ln>
          <a:effectLst/>
        </p:spPr>
        <p:txBody>
          <a:bodyPr/>
          <a:lstStyle/>
          <a:p>
            <a:endParaRPr lang="zh-CN" altLang="en-US"/>
          </a:p>
        </p:txBody>
      </p:sp>
      <p:sp>
        <p:nvSpPr>
          <p:cNvPr id="487553" name="Line 129"/>
          <p:cNvSpPr>
            <a:spLocks noChangeShapeType="1"/>
          </p:cNvSpPr>
          <p:nvPr/>
        </p:nvSpPr>
        <p:spPr bwMode="auto">
          <a:xfrm flipH="1">
            <a:off x="6156325" y="1887461"/>
            <a:ext cx="0" cy="1800225"/>
          </a:xfrm>
          <a:prstGeom prst="line">
            <a:avLst/>
          </a:prstGeom>
          <a:noFill/>
          <a:ln w="28575">
            <a:solidFill>
              <a:schemeClr val="tx1"/>
            </a:solidFill>
            <a:round/>
            <a:headEnd/>
            <a:tailEnd/>
          </a:ln>
          <a:effectLst/>
        </p:spPr>
        <p:txBody>
          <a:bodyPr/>
          <a:lstStyle/>
          <a:p>
            <a:endParaRPr lang="zh-CN" altLang="en-US"/>
          </a:p>
        </p:txBody>
      </p:sp>
      <p:sp>
        <p:nvSpPr>
          <p:cNvPr id="487556" name="Line 132"/>
          <p:cNvSpPr>
            <a:spLocks noChangeShapeType="1"/>
          </p:cNvSpPr>
          <p:nvPr/>
        </p:nvSpPr>
        <p:spPr bwMode="auto">
          <a:xfrm>
            <a:off x="3851275" y="1887461"/>
            <a:ext cx="938213" cy="0"/>
          </a:xfrm>
          <a:prstGeom prst="line">
            <a:avLst/>
          </a:prstGeom>
          <a:noFill/>
          <a:ln w="28575">
            <a:solidFill>
              <a:schemeClr val="tx1"/>
            </a:solidFill>
            <a:round/>
            <a:headEnd/>
            <a:tailEnd/>
          </a:ln>
          <a:effectLst/>
        </p:spPr>
        <p:txBody>
          <a:bodyPr/>
          <a:lstStyle/>
          <a:p>
            <a:endParaRPr lang="zh-CN" altLang="en-US"/>
          </a:p>
        </p:txBody>
      </p:sp>
      <p:sp>
        <p:nvSpPr>
          <p:cNvPr id="487557" name="Line 133"/>
          <p:cNvSpPr>
            <a:spLocks noChangeShapeType="1"/>
          </p:cNvSpPr>
          <p:nvPr/>
        </p:nvSpPr>
        <p:spPr bwMode="auto">
          <a:xfrm flipH="1">
            <a:off x="4427538" y="1887461"/>
            <a:ext cx="1587" cy="719137"/>
          </a:xfrm>
          <a:prstGeom prst="line">
            <a:avLst/>
          </a:prstGeom>
          <a:noFill/>
          <a:ln w="28575">
            <a:solidFill>
              <a:schemeClr val="tx1"/>
            </a:solidFill>
            <a:round/>
            <a:headEnd/>
            <a:tailEnd/>
          </a:ln>
          <a:effectLst/>
        </p:spPr>
        <p:txBody>
          <a:bodyPr/>
          <a:lstStyle/>
          <a:p>
            <a:endParaRPr lang="zh-CN" altLang="en-US"/>
          </a:p>
        </p:txBody>
      </p:sp>
      <p:sp>
        <p:nvSpPr>
          <p:cNvPr id="487558" name="Line 134"/>
          <p:cNvSpPr>
            <a:spLocks noChangeShapeType="1"/>
          </p:cNvSpPr>
          <p:nvPr/>
        </p:nvSpPr>
        <p:spPr bwMode="auto">
          <a:xfrm>
            <a:off x="1908175" y="1887461"/>
            <a:ext cx="1800225" cy="0"/>
          </a:xfrm>
          <a:prstGeom prst="line">
            <a:avLst/>
          </a:prstGeom>
          <a:noFill/>
          <a:ln w="28575">
            <a:solidFill>
              <a:schemeClr val="tx1"/>
            </a:solidFill>
            <a:round/>
            <a:headEnd/>
            <a:tailEnd/>
          </a:ln>
          <a:effectLst/>
        </p:spPr>
        <p:txBody>
          <a:bodyPr/>
          <a:lstStyle/>
          <a:p>
            <a:endParaRPr lang="zh-CN" altLang="en-US"/>
          </a:p>
        </p:txBody>
      </p:sp>
      <p:sp>
        <p:nvSpPr>
          <p:cNvPr id="487559" name="Line 135"/>
          <p:cNvSpPr>
            <a:spLocks noChangeShapeType="1"/>
          </p:cNvSpPr>
          <p:nvPr/>
        </p:nvSpPr>
        <p:spPr bwMode="auto">
          <a:xfrm flipH="1">
            <a:off x="2124075" y="1887461"/>
            <a:ext cx="0" cy="1800225"/>
          </a:xfrm>
          <a:prstGeom prst="line">
            <a:avLst/>
          </a:prstGeom>
          <a:noFill/>
          <a:ln w="28575">
            <a:solidFill>
              <a:schemeClr val="tx1"/>
            </a:solidFill>
            <a:round/>
            <a:headEnd/>
            <a:tailEnd/>
          </a:ln>
          <a:effectLst/>
        </p:spPr>
        <p:txBody>
          <a:bodyPr/>
          <a:lstStyle/>
          <a:p>
            <a:endParaRPr lang="zh-CN" altLang="en-US"/>
          </a:p>
        </p:txBody>
      </p:sp>
      <p:sp>
        <p:nvSpPr>
          <p:cNvPr id="487560" name="Rectangle 136"/>
          <p:cNvSpPr>
            <a:spLocks noChangeArrowheads="1"/>
          </p:cNvSpPr>
          <p:nvPr/>
        </p:nvSpPr>
        <p:spPr bwMode="auto">
          <a:xfrm>
            <a:off x="6948488" y="2174798"/>
            <a:ext cx="2016125" cy="676275"/>
          </a:xfrm>
          <a:prstGeom prst="rect">
            <a:avLst/>
          </a:prstGeom>
          <a:solidFill>
            <a:srgbClr val="FFFF00"/>
          </a:solidFill>
          <a:ln w="9525" algn="ctr">
            <a:noFill/>
            <a:miter lim="800000"/>
            <a:headEnd/>
            <a:tailEnd/>
          </a:ln>
          <a:effectLst/>
        </p:spPr>
        <p:txBody>
          <a:bodyPr>
            <a:spAutoFit/>
          </a:bodyPr>
          <a:lstStyle/>
          <a:p>
            <a:pPr>
              <a:lnSpc>
                <a:spcPct val="80000"/>
              </a:lnSpc>
            </a:pPr>
            <a:r>
              <a:rPr lang="en-US" altLang="zh-CN"/>
              <a:t>0</a:t>
            </a:r>
            <a:r>
              <a:rPr lang="zh-CN" altLang="en-US"/>
              <a:t>－</a:t>
            </a:r>
            <a:r>
              <a:rPr lang="en-US" altLang="zh-CN"/>
              <a:t>8080/8085</a:t>
            </a:r>
          </a:p>
          <a:p>
            <a:pPr>
              <a:lnSpc>
                <a:spcPct val="80000"/>
              </a:lnSpc>
            </a:pPr>
            <a:r>
              <a:rPr lang="en-US" altLang="zh-CN"/>
              <a:t>1</a:t>
            </a:r>
            <a:r>
              <a:rPr lang="zh-CN" altLang="en-US"/>
              <a:t>－</a:t>
            </a:r>
            <a:r>
              <a:rPr lang="en-US" altLang="zh-CN"/>
              <a:t>8086/8088</a:t>
            </a:r>
          </a:p>
        </p:txBody>
      </p:sp>
      <p:sp>
        <p:nvSpPr>
          <p:cNvPr id="487561" name="Rectangle 137"/>
          <p:cNvSpPr>
            <a:spLocks noChangeArrowheads="1"/>
          </p:cNvSpPr>
          <p:nvPr/>
        </p:nvSpPr>
        <p:spPr bwMode="auto">
          <a:xfrm>
            <a:off x="6588125" y="2938386"/>
            <a:ext cx="2016125" cy="676275"/>
          </a:xfrm>
          <a:prstGeom prst="rect">
            <a:avLst/>
          </a:prstGeom>
          <a:solidFill>
            <a:srgbClr val="FFFF00"/>
          </a:solidFill>
          <a:ln w="9525" algn="ctr">
            <a:noFill/>
            <a:miter lim="800000"/>
            <a:headEnd/>
            <a:tailEnd/>
          </a:ln>
          <a:effectLst/>
        </p:spPr>
        <p:txBody>
          <a:bodyPr>
            <a:spAutoFit/>
          </a:bodyPr>
          <a:lstStyle/>
          <a:p>
            <a:pPr>
              <a:lnSpc>
                <a:spcPct val="80000"/>
              </a:lnSpc>
            </a:pPr>
            <a:r>
              <a:rPr lang="en-US" altLang="zh-CN"/>
              <a:t>0</a:t>
            </a:r>
            <a:r>
              <a:rPr lang="zh-CN" altLang="en-US"/>
              <a:t>－正常</a:t>
            </a:r>
            <a:r>
              <a:rPr lang="en-US" altLang="zh-CN"/>
              <a:t>EOI</a:t>
            </a:r>
          </a:p>
          <a:p>
            <a:pPr>
              <a:lnSpc>
                <a:spcPct val="80000"/>
              </a:lnSpc>
            </a:pPr>
            <a:r>
              <a:rPr lang="en-US" altLang="zh-CN"/>
              <a:t>1</a:t>
            </a:r>
            <a:r>
              <a:rPr lang="zh-CN" altLang="en-US"/>
              <a:t>－自动</a:t>
            </a:r>
            <a:r>
              <a:rPr lang="en-US" altLang="zh-CN"/>
              <a:t>EOI</a:t>
            </a:r>
          </a:p>
        </p:txBody>
      </p:sp>
      <p:sp>
        <p:nvSpPr>
          <p:cNvPr id="487562" name="Rectangle 138"/>
          <p:cNvSpPr>
            <a:spLocks noChangeArrowheads="1"/>
          </p:cNvSpPr>
          <p:nvPr/>
        </p:nvSpPr>
        <p:spPr bwMode="auto">
          <a:xfrm>
            <a:off x="5867400" y="3687686"/>
            <a:ext cx="2376488" cy="968375"/>
          </a:xfrm>
          <a:prstGeom prst="rect">
            <a:avLst/>
          </a:prstGeom>
          <a:solidFill>
            <a:srgbClr val="FFFF00"/>
          </a:solidFill>
          <a:ln w="9525" algn="ctr">
            <a:noFill/>
            <a:miter lim="800000"/>
            <a:headEnd/>
            <a:tailEnd/>
          </a:ln>
          <a:effectLst/>
        </p:spPr>
        <p:txBody>
          <a:bodyPr>
            <a:spAutoFit/>
          </a:bodyPr>
          <a:lstStyle/>
          <a:p>
            <a:pPr>
              <a:lnSpc>
                <a:spcPct val="80000"/>
              </a:lnSpc>
            </a:pPr>
            <a:r>
              <a:rPr lang="en-US" altLang="zh-CN"/>
              <a:t>0X</a:t>
            </a:r>
            <a:r>
              <a:rPr lang="zh-CN" altLang="en-US"/>
              <a:t>－非缓冲方式</a:t>
            </a:r>
          </a:p>
          <a:p>
            <a:pPr>
              <a:lnSpc>
                <a:spcPct val="80000"/>
              </a:lnSpc>
            </a:pPr>
            <a:r>
              <a:rPr lang="en-US" altLang="zh-CN"/>
              <a:t>10</a:t>
            </a:r>
            <a:r>
              <a:rPr lang="zh-CN" altLang="en-US"/>
              <a:t>－从片缓冲</a:t>
            </a:r>
          </a:p>
          <a:p>
            <a:pPr>
              <a:lnSpc>
                <a:spcPct val="80000"/>
              </a:lnSpc>
            </a:pPr>
            <a:r>
              <a:rPr lang="en-US" altLang="zh-CN"/>
              <a:t>11</a:t>
            </a:r>
            <a:r>
              <a:rPr lang="zh-CN" altLang="en-US"/>
              <a:t>－主片缓冲</a:t>
            </a:r>
          </a:p>
        </p:txBody>
      </p:sp>
      <p:sp>
        <p:nvSpPr>
          <p:cNvPr id="487563" name="Rectangle 139"/>
          <p:cNvSpPr>
            <a:spLocks noChangeArrowheads="1"/>
          </p:cNvSpPr>
          <p:nvPr/>
        </p:nvSpPr>
        <p:spPr bwMode="auto">
          <a:xfrm>
            <a:off x="1762125" y="3687686"/>
            <a:ext cx="1296988" cy="384175"/>
          </a:xfrm>
          <a:prstGeom prst="rect">
            <a:avLst/>
          </a:prstGeom>
          <a:solidFill>
            <a:srgbClr val="FFFF00"/>
          </a:solidFill>
          <a:ln w="9525" algn="ctr">
            <a:noFill/>
            <a:miter lim="800000"/>
            <a:headEnd/>
            <a:tailEnd/>
          </a:ln>
          <a:effectLst/>
        </p:spPr>
        <p:txBody>
          <a:bodyPr>
            <a:spAutoFit/>
          </a:bodyPr>
          <a:lstStyle/>
          <a:p>
            <a:pPr>
              <a:lnSpc>
                <a:spcPct val="80000"/>
              </a:lnSpc>
            </a:pPr>
            <a:r>
              <a:rPr lang="zh-CN" altLang="en-US"/>
              <a:t>未定义</a:t>
            </a:r>
          </a:p>
        </p:txBody>
      </p:sp>
      <p:sp>
        <p:nvSpPr>
          <p:cNvPr id="487564" name="Rectangle 140"/>
          <p:cNvSpPr>
            <a:spLocks noChangeArrowheads="1"/>
          </p:cNvSpPr>
          <p:nvPr/>
        </p:nvSpPr>
        <p:spPr bwMode="auto">
          <a:xfrm>
            <a:off x="468313" y="4263948"/>
            <a:ext cx="8135937" cy="2308324"/>
          </a:xfrm>
          <a:prstGeom prst="rect">
            <a:avLst/>
          </a:prstGeom>
          <a:noFill/>
          <a:ln w="9525" algn="ctr">
            <a:noFill/>
            <a:miter lim="800000"/>
            <a:headEnd/>
            <a:tailEnd/>
          </a:ln>
          <a:effectLst/>
        </p:spPr>
        <p:txBody>
          <a:bodyPr>
            <a:spAutoFit/>
          </a:bodyPr>
          <a:lstStyle/>
          <a:p>
            <a:r>
              <a:rPr lang="zh-CN" altLang="en-US" dirty="0"/>
              <a:t>注意</a:t>
            </a:r>
            <a:r>
              <a:rPr lang="en-US" altLang="zh-CN" dirty="0"/>
              <a:t>:</a:t>
            </a:r>
          </a:p>
          <a:p>
            <a:r>
              <a:rPr lang="en-US" altLang="zh-CN" dirty="0"/>
              <a:t>(</a:t>
            </a:r>
            <a:r>
              <a:rPr lang="en-US" altLang="zh-CN" dirty="0" smtClean="0"/>
              <a:t>1)ICW1-ICW4</a:t>
            </a:r>
            <a:r>
              <a:rPr lang="zh-CN" altLang="en-US" dirty="0"/>
              <a:t>必需顺序写入，即使改变一个参数也需全部重新写入</a:t>
            </a:r>
            <a:r>
              <a:rPr lang="en-US" altLang="zh-CN" dirty="0"/>
              <a:t>ICW</a:t>
            </a:r>
            <a:r>
              <a:rPr lang="zh-CN" altLang="en-US" dirty="0"/>
              <a:t>。</a:t>
            </a:r>
          </a:p>
          <a:p>
            <a:r>
              <a:rPr lang="en-US" altLang="zh-CN" dirty="0"/>
              <a:t>(2)</a:t>
            </a:r>
            <a:r>
              <a:rPr lang="zh-CN" altLang="en-US" dirty="0"/>
              <a:t>单片只写</a:t>
            </a:r>
            <a:r>
              <a:rPr lang="en-US" altLang="zh-CN" dirty="0" err="1"/>
              <a:t>ICWl</a:t>
            </a:r>
            <a:r>
              <a:rPr lang="zh-CN" altLang="en-US" dirty="0"/>
              <a:t>，</a:t>
            </a:r>
            <a:r>
              <a:rPr lang="en-US" altLang="zh-CN" dirty="0"/>
              <a:t>ICW2</a:t>
            </a:r>
            <a:r>
              <a:rPr lang="zh-CN" altLang="en-US" dirty="0"/>
              <a:t>，</a:t>
            </a:r>
            <a:r>
              <a:rPr lang="en-US" altLang="zh-CN" dirty="0"/>
              <a:t>ICW4</a:t>
            </a:r>
            <a:r>
              <a:rPr lang="zh-CN" altLang="en-US" dirty="0"/>
              <a:t>。级连</a:t>
            </a:r>
            <a:r>
              <a:rPr lang="en-US" altLang="zh-CN" dirty="0"/>
              <a:t>ICW1</a:t>
            </a:r>
            <a:r>
              <a:rPr lang="zh-CN" altLang="en-US" dirty="0"/>
              <a:t>－</a:t>
            </a:r>
            <a:r>
              <a:rPr lang="en-US" altLang="zh-CN" dirty="0"/>
              <a:t>ICW4</a:t>
            </a:r>
            <a:r>
              <a:rPr lang="zh-CN" altLang="en-US" dirty="0"/>
              <a:t>全写，但主、从片的</a:t>
            </a:r>
            <a:r>
              <a:rPr lang="en-US" altLang="zh-CN" dirty="0"/>
              <a:t>ICW3</a:t>
            </a:r>
            <a:r>
              <a:rPr lang="zh-CN" altLang="en-US" dirty="0"/>
              <a:t>不同。</a:t>
            </a:r>
          </a:p>
          <a:p>
            <a:r>
              <a:rPr lang="en-US" altLang="zh-CN" dirty="0"/>
              <a:t>(3)</a:t>
            </a:r>
            <a:r>
              <a:rPr lang="en-US" altLang="zh-CN" dirty="0" err="1"/>
              <a:t>ICWl</a:t>
            </a:r>
            <a:r>
              <a:rPr lang="zh-CN" altLang="en-US" dirty="0"/>
              <a:t>的</a:t>
            </a:r>
            <a:r>
              <a:rPr lang="en-US" altLang="zh-CN" dirty="0"/>
              <a:t>AO=0</a:t>
            </a:r>
            <a:r>
              <a:rPr lang="zh-CN" altLang="en-US" dirty="0"/>
              <a:t>，其它</a:t>
            </a:r>
            <a:r>
              <a:rPr lang="en-US" altLang="zh-CN" dirty="0"/>
              <a:t>ICW</a:t>
            </a:r>
            <a:r>
              <a:rPr lang="zh-CN" altLang="en-US" dirty="0"/>
              <a:t>的</a:t>
            </a:r>
            <a:r>
              <a:rPr lang="en-US" altLang="zh-CN" dirty="0"/>
              <a:t>AO=1</a:t>
            </a:r>
            <a:r>
              <a:rPr lang="zh-CN" altLang="en-US" dirty="0"/>
              <a:t>。</a:t>
            </a:r>
          </a:p>
        </p:txBody>
      </p:sp>
    </p:spTree>
  </p:cSld>
  <p:clrMapOvr>
    <a:masterClrMapping/>
  </p:clrMapOvr>
  <p:transition spd="slow">
    <p:randomBar dir="vert"/>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ChangeArrowheads="1"/>
          </p:cNvSpPr>
          <p:nvPr/>
        </p:nvSpPr>
        <p:spPr bwMode="auto">
          <a:xfrm>
            <a:off x="539750" y="500073"/>
            <a:ext cx="7848600" cy="2062103"/>
          </a:xfrm>
          <a:prstGeom prst="rect">
            <a:avLst/>
          </a:prstGeom>
          <a:noFill/>
          <a:ln w="9525" algn="ctr">
            <a:noFill/>
            <a:miter lim="800000"/>
            <a:headEnd/>
            <a:tailEnd/>
          </a:ln>
          <a:effectLst/>
        </p:spPr>
        <p:txBody>
          <a:bodyPr>
            <a:spAutoFit/>
          </a:bodyPr>
          <a:lstStyle/>
          <a:p>
            <a:pPr marL="457200" indent="-457200">
              <a:buFont typeface="Wingdings" panose="05000000000000000000" pitchFamily="2" charset="2"/>
              <a:buChar char="Ø"/>
            </a:pPr>
            <a:r>
              <a:rPr lang="en-US" altLang="zh-CN" sz="3200" dirty="0" smtClean="0">
                <a:solidFill>
                  <a:schemeClr val="tx2"/>
                </a:solidFill>
                <a:effectLst>
                  <a:outerShdw blurRad="38100" dist="38100" dir="2700000" algn="tl">
                    <a:srgbClr val="C0C0C0"/>
                  </a:outerShdw>
                </a:effectLst>
              </a:rPr>
              <a:t>8259</a:t>
            </a:r>
            <a:r>
              <a:rPr lang="zh-CN" altLang="en-US" sz="3200" dirty="0">
                <a:solidFill>
                  <a:schemeClr val="tx2"/>
                </a:solidFill>
                <a:effectLst>
                  <a:outerShdw blurRad="38100" dist="38100" dir="2700000" algn="tl">
                    <a:srgbClr val="C0C0C0"/>
                  </a:outerShdw>
                </a:effectLst>
              </a:rPr>
              <a:t>工作编程</a:t>
            </a:r>
          </a:p>
          <a:p>
            <a:r>
              <a:rPr lang="zh-CN" altLang="en-US" dirty="0"/>
              <a:t>    </a:t>
            </a:r>
            <a:r>
              <a:rPr lang="en-US" altLang="zh-CN" dirty="0"/>
              <a:t>8259A</a:t>
            </a:r>
            <a:r>
              <a:rPr lang="zh-CN" altLang="en-US" dirty="0"/>
              <a:t>在初始化编程后，应进行工作编程，即写入操作命令字。操作命令字共有三个</a:t>
            </a:r>
            <a:r>
              <a:rPr lang="en-US" altLang="zh-CN" dirty="0"/>
              <a:t>(OCW1</a:t>
            </a:r>
            <a:r>
              <a:rPr lang="zh-CN" altLang="en-US" dirty="0"/>
              <a:t>、</a:t>
            </a:r>
            <a:r>
              <a:rPr lang="en-US" altLang="zh-CN" dirty="0"/>
              <a:t>OCW2</a:t>
            </a:r>
            <a:r>
              <a:rPr lang="zh-CN" altLang="en-US" dirty="0"/>
              <a:t>、</a:t>
            </a:r>
            <a:r>
              <a:rPr lang="en-US" altLang="zh-CN" dirty="0"/>
              <a:t>OCW3)</a:t>
            </a:r>
            <a:r>
              <a:rPr lang="zh-CN" altLang="en-US" dirty="0"/>
              <a:t>，它们或地址不同，或有自己的特征位，因此写入的顺序没有要求。这些操作命令字可根据需要允许重复写入。</a:t>
            </a:r>
            <a:endParaRPr lang="zh-CN" altLang="en-US" sz="3200" dirty="0">
              <a:solidFill>
                <a:schemeClr val="tx2"/>
              </a:solidFill>
              <a:effectLst>
                <a:outerShdw blurRad="38100" dist="38100" dir="2700000" algn="tl">
                  <a:srgbClr val="C0C0C0"/>
                </a:outerShdw>
              </a:effectLst>
              <a:latin typeface="宋体" pitchFamily="2" charset="-122"/>
              <a:ea typeface="宋体" pitchFamily="2" charset="-122"/>
            </a:endParaRPr>
          </a:p>
        </p:txBody>
      </p:sp>
      <p:sp>
        <p:nvSpPr>
          <p:cNvPr id="479235" name="Rectangle 3"/>
          <p:cNvSpPr>
            <a:spLocks noChangeArrowheads="1"/>
          </p:cNvSpPr>
          <p:nvPr/>
        </p:nvSpPr>
        <p:spPr bwMode="auto">
          <a:xfrm>
            <a:off x="539750" y="2674956"/>
            <a:ext cx="4895850" cy="457200"/>
          </a:xfrm>
          <a:prstGeom prst="rect">
            <a:avLst/>
          </a:prstGeom>
          <a:noFill/>
          <a:ln w="9525" algn="ctr">
            <a:noFill/>
            <a:miter lim="800000"/>
            <a:headEnd/>
            <a:tailEnd/>
          </a:ln>
          <a:effectLst/>
        </p:spPr>
        <p:txBody>
          <a:bodyPr>
            <a:spAutoFit/>
          </a:bodyPr>
          <a:lstStyle/>
          <a:p>
            <a:r>
              <a:rPr lang="en-US" altLang="zh-CN" u="sng">
                <a:solidFill>
                  <a:srgbClr val="0000FF"/>
                </a:solidFill>
                <a:effectLst>
                  <a:outerShdw blurRad="38100" dist="38100" dir="2700000" algn="tl">
                    <a:srgbClr val="C0C0C0"/>
                  </a:outerShdw>
                </a:effectLst>
              </a:rPr>
              <a:t>OCW1</a:t>
            </a:r>
            <a:r>
              <a:rPr lang="zh-CN" altLang="en-US" u="sng">
                <a:solidFill>
                  <a:srgbClr val="0000FF"/>
                </a:solidFill>
                <a:effectLst>
                  <a:outerShdw blurRad="38100" dist="38100" dir="2700000" algn="tl">
                    <a:srgbClr val="C0C0C0"/>
                  </a:outerShdw>
                </a:effectLst>
              </a:rPr>
              <a:t>－中断屏蔽操作命令字</a:t>
            </a:r>
            <a:r>
              <a:rPr lang="en-US" altLang="zh-CN" u="sng">
                <a:solidFill>
                  <a:srgbClr val="0000FF"/>
                </a:solidFill>
                <a:effectLst>
                  <a:outerShdw blurRad="38100" dist="38100" dir="2700000" algn="tl">
                    <a:srgbClr val="C0C0C0"/>
                  </a:outerShdw>
                </a:effectLst>
              </a:rPr>
              <a:t>(IMR)</a:t>
            </a:r>
          </a:p>
        </p:txBody>
      </p:sp>
      <p:sp>
        <p:nvSpPr>
          <p:cNvPr id="479236" name="Rectangle 4"/>
          <p:cNvSpPr>
            <a:spLocks noChangeArrowheads="1"/>
          </p:cNvSpPr>
          <p:nvPr/>
        </p:nvSpPr>
        <p:spPr bwMode="auto">
          <a:xfrm>
            <a:off x="5292725" y="4546619"/>
            <a:ext cx="3600450" cy="676275"/>
          </a:xfrm>
          <a:prstGeom prst="rect">
            <a:avLst/>
          </a:prstGeom>
          <a:solidFill>
            <a:srgbClr val="FFFF00"/>
          </a:solidFill>
          <a:ln w="9525" algn="ctr">
            <a:noFill/>
            <a:miter lim="800000"/>
            <a:headEnd/>
            <a:tailEnd/>
          </a:ln>
          <a:effectLst/>
        </p:spPr>
        <p:txBody>
          <a:bodyPr>
            <a:spAutoFit/>
          </a:bodyPr>
          <a:lstStyle/>
          <a:p>
            <a:pPr>
              <a:lnSpc>
                <a:spcPct val="80000"/>
              </a:lnSpc>
            </a:pPr>
            <a:r>
              <a:rPr lang="en-US" altLang="zh-CN"/>
              <a:t>0</a:t>
            </a:r>
            <a:r>
              <a:rPr lang="zh-CN" altLang="en-US"/>
              <a:t>－允许</a:t>
            </a:r>
            <a:r>
              <a:rPr lang="en-US" altLang="zh-CN"/>
              <a:t>IRx</a:t>
            </a:r>
            <a:r>
              <a:rPr lang="zh-CN" altLang="en-US"/>
              <a:t>中断</a:t>
            </a:r>
          </a:p>
          <a:p>
            <a:pPr>
              <a:lnSpc>
                <a:spcPct val="80000"/>
              </a:lnSpc>
            </a:pPr>
            <a:r>
              <a:rPr lang="en-US" altLang="zh-CN"/>
              <a:t>1</a:t>
            </a:r>
            <a:r>
              <a:rPr lang="zh-CN" altLang="en-US"/>
              <a:t>－屏蔽</a:t>
            </a:r>
            <a:r>
              <a:rPr lang="en-US" altLang="zh-CN"/>
              <a:t>IRx</a:t>
            </a:r>
            <a:r>
              <a:rPr lang="zh-CN" altLang="en-US"/>
              <a:t>中断</a:t>
            </a:r>
          </a:p>
        </p:txBody>
      </p:sp>
      <p:graphicFrame>
        <p:nvGraphicFramePr>
          <p:cNvPr id="479237" name="Group 5"/>
          <p:cNvGraphicFramePr>
            <a:graphicFrameLocks noGrp="1"/>
          </p:cNvGraphicFramePr>
          <p:nvPr/>
        </p:nvGraphicFramePr>
        <p:xfrm>
          <a:off x="684213" y="3275031"/>
          <a:ext cx="7893050" cy="914400"/>
        </p:xfrm>
        <a:graphic>
          <a:graphicData uri="http://schemas.openxmlformats.org/drawingml/2006/table">
            <a:tbl>
              <a:tblPr/>
              <a:tblGrid>
                <a:gridCol w="682625">
                  <a:extLst>
                    <a:ext uri="{9D8B030D-6E8A-4147-A177-3AD203B41FA5}">
                      <a16:colId xmlns:a16="http://schemas.microsoft.com/office/drawing/2014/main" val="20000"/>
                    </a:ext>
                  </a:extLst>
                </a:gridCol>
                <a:gridCol w="682625">
                  <a:extLst>
                    <a:ext uri="{9D8B030D-6E8A-4147-A177-3AD203B41FA5}">
                      <a16:colId xmlns:a16="http://schemas.microsoft.com/office/drawing/2014/main" val="20001"/>
                    </a:ext>
                  </a:extLst>
                </a:gridCol>
                <a:gridCol w="815975">
                  <a:extLst>
                    <a:ext uri="{9D8B030D-6E8A-4147-A177-3AD203B41FA5}">
                      <a16:colId xmlns:a16="http://schemas.microsoft.com/office/drawing/2014/main" val="20002"/>
                    </a:ext>
                  </a:extLst>
                </a:gridCol>
                <a:gridCol w="815975">
                  <a:extLst>
                    <a:ext uri="{9D8B030D-6E8A-4147-A177-3AD203B41FA5}">
                      <a16:colId xmlns:a16="http://schemas.microsoft.com/office/drawing/2014/main" val="20003"/>
                    </a:ext>
                  </a:extLst>
                </a:gridCol>
                <a:gridCol w="815975">
                  <a:extLst>
                    <a:ext uri="{9D8B030D-6E8A-4147-A177-3AD203B41FA5}">
                      <a16:colId xmlns:a16="http://schemas.microsoft.com/office/drawing/2014/main" val="20004"/>
                    </a:ext>
                  </a:extLst>
                </a:gridCol>
                <a:gridCol w="815975">
                  <a:extLst>
                    <a:ext uri="{9D8B030D-6E8A-4147-A177-3AD203B41FA5}">
                      <a16:colId xmlns:a16="http://schemas.microsoft.com/office/drawing/2014/main" val="20005"/>
                    </a:ext>
                  </a:extLst>
                </a:gridCol>
                <a:gridCol w="815975">
                  <a:extLst>
                    <a:ext uri="{9D8B030D-6E8A-4147-A177-3AD203B41FA5}">
                      <a16:colId xmlns:a16="http://schemas.microsoft.com/office/drawing/2014/main" val="20006"/>
                    </a:ext>
                  </a:extLst>
                </a:gridCol>
                <a:gridCol w="815975">
                  <a:extLst>
                    <a:ext uri="{9D8B030D-6E8A-4147-A177-3AD203B41FA5}">
                      <a16:colId xmlns:a16="http://schemas.microsoft.com/office/drawing/2014/main" val="20007"/>
                    </a:ext>
                  </a:extLst>
                </a:gridCol>
                <a:gridCol w="815975">
                  <a:extLst>
                    <a:ext uri="{9D8B030D-6E8A-4147-A177-3AD203B41FA5}">
                      <a16:colId xmlns:a16="http://schemas.microsoft.com/office/drawing/2014/main" val="20008"/>
                    </a:ext>
                  </a:extLst>
                </a:gridCol>
                <a:gridCol w="815975">
                  <a:extLst>
                    <a:ext uri="{9D8B030D-6E8A-4147-A177-3AD203B41FA5}">
                      <a16:colId xmlns:a16="http://schemas.microsoft.com/office/drawing/2014/main" val="20009"/>
                    </a:ext>
                  </a:extLst>
                </a:gridCol>
              </a:tblGrid>
              <a:tr h="3683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A0</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400" b="0" i="0" u="none" strike="noStrike" cap="none" normalizeH="0" baseline="0" smtClean="0">
                        <a:ln>
                          <a:noFill/>
                        </a:ln>
                        <a:solidFill>
                          <a:schemeClr val="tx1"/>
                        </a:solidFill>
                        <a:effectLst/>
                        <a:latin typeface="Times New Roman" pitchFamily="18" charset="0"/>
                        <a:ea typeface="隶书" pitchFamily="49" charset="-122"/>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D7</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D6</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D5</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D4</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D1</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D0</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400" b="0" i="0" u="none" strike="noStrike" cap="none" normalizeH="0" baseline="0" smtClean="0">
                        <a:ln>
                          <a:noFill/>
                        </a:ln>
                        <a:solidFill>
                          <a:schemeClr val="tx1"/>
                        </a:solidFill>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79286" name="Line 54"/>
          <p:cNvSpPr>
            <a:spLocks noChangeShapeType="1"/>
          </p:cNvSpPr>
          <p:nvPr/>
        </p:nvSpPr>
        <p:spPr bwMode="auto">
          <a:xfrm>
            <a:off x="2124075" y="4259281"/>
            <a:ext cx="6408738" cy="0"/>
          </a:xfrm>
          <a:prstGeom prst="line">
            <a:avLst/>
          </a:prstGeom>
          <a:noFill/>
          <a:ln w="28575">
            <a:solidFill>
              <a:schemeClr val="tx1"/>
            </a:solidFill>
            <a:round/>
            <a:headEnd/>
            <a:tailEnd/>
          </a:ln>
          <a:effectLst/>
        </p:spPr>
        <p:txBody>
          <a:bodyPr/>
          <a:lstStyle/>
          <a:p>
            <a:endParaRPr lang="zh-CN" altLang="en-US"/>
          </a:p>
        </p:txBody>
      </p:sp>
      <p:sp>
        <p:nvSpPr>
          <p:cNvPr id="479287" name="Rectangle 55"/>
          <p:cNvSpPr>
            <a:spLocks noChangeArrowheads="1"/>
          </p:cNvSpPr>
          <p:nvPr/>
        </p:nvSpPr>
        <p:spPr bwMode="auto">
          <a:xfrm>
            <a:off x="395288" y="4546619"/>
            <a:ext cx="1296987" cy="384175"/>
          </a:xfrm>
          <a:prstGeom prst="rect">
            <a:avLst/>
          </a:prstGeom>
          <a:solidFill>
            <a:srgbClr val="FFFF00"/>
          </a:solidFill>
          <a:ln w="9525" algn="ctr">
            <a:noFill/>
            <a:miter lim="800000"/>
            <a:headEnd/>
            <a:tailEnd/>
          </a:ln>
          <a:effectLst/>
        </p:spPr>
        <p:txBody>
          <a:bodyPr>
            <a:spAutoFit/>
          </a:bodyPr>
          <a:lstStyle/>
          <a:p>
            <a:pPr>
              <a:lnSpc>
                <a:spcPct val="80000"/>
              </a:lnSpc>
            </a:pPr>
            <a:r>
              <a:rPr lang="zh-CN" altLang="en-US"/>
              <a:t>奇地址</a:t>
            </a:r>
          </a:p>
        </p:txBody>
      </p:sp>
      <p:sp>
        <p:nvSpPr>
          <p:cNvPr id="479288" name="Line 56"/>
          <p:cNvSpPr>
            <a:spLocks noChangeShapeType="1"/>
          </p:cNvSpPr>
          <p:nvPr/>
        </p:nvSpPr>
        <p:spPr bwMode="auto">
          <a:xfrm>
            <a:off x="754063" y="4259281"/>
            <a:ext cx="577850" cy="0"/>
          </a:xfrm>
          <a:prstGeom prst="line">
            <a:avLst/>
          </a:prstGeom>
          <a:noFill/>
          <a:ln w="28575">
            <a:solidFill>
              <a:schemeClr val="tx1"/>
            </a:solidFill>
            <a:round/>
            <a:headEnd/>
            <a:tailEnd/>
          </a:ln>
          <a:effectLst/>
        </p:spPr>
        <p:txBody>
          <a:bodyPr/>
          <a:lstStyle/>
          <a:p>
            <a:endParaRPr lang="zh-CN" altLang="en-US"/>
          </a:p>
        </p:txBody>
      </p:sp>
      <p:sp>
        <p:nvSpPr>
          <p:cNvPr id="479289" name="Line 57"/>
          <p:cNvSpPr>
            <a:spLocks noChangeShapeType="1"/>
          </p:cNvSpPr>
          <p:nvPr/>
        </p:nvSpPr>
        <p:spPr bwMode="auto">
          <a:xfrm flipH="1">
            <a:off x="1042988" y="4259281"/>
            <a:ext cx="0" cy="287338"/>
          </a:xfrm>
          <a:prstGeom prst="line">
            <a:avLst/>
          </a:prstGeom>
          <a:noFill/>
          <a:ln w="28575">
            <a:solidFill>
              <a:schemeClr val="tx1"/>
            </a:solidFill>
            <a:round/>
            <a:headEnd/>
            <a:tailEnd/>
          </a:ln>
          <a:effectLst/>
        </p:spPr>
        <p:txBody>
          <a:bodyPr/>
          <a:lstStyle/>
          <a:p>
            <a:endParaRPr lang="zh-CN" altLang="en-US"/>
          </a:p>
        </p:txBody>
      </p:sp>
      <p:sp>
        <p:nvSpPr>
          <p:cNvPr id="479290" name="Line 58"/>
          <p:cNvSpPr>
            <a:spLocks noChangeShapeType="1"/>
          </p:cNvSpPr>
          <p:nvPr/>
        </p:nvSpPr>
        <p:spPr bwMode="auto">
          <a:xfrm flipH="1">
            <a:off x="7019925" y="4259281"/>
            <a:ext cx="0" cy="287338"/>
          </a:xfrm>
          <a:prstGeom prst="line">
            <a:avLst/>
          </a:prstGeom>
          <a:noFill/>
          <a:ln w="28575">
            <a:solidFill>
              <a:schemeClr val="tx1"/>
            </a:solidFill>
            <a:round/>
            <a:headEnd/>
            <a:tailEnd/>
          </a:ln>
          <a:effectLst/>
        </p:spPr>
        <p:txBody>
          <a:bodyPr/>
          <a:lstStyle/>
          <a:p>
            <a:endParaRPr lang="zh-CN" altLang="en-US"/>
          </a:p>
        </p:txBody>
      </p:sp>
      <p:sp>
        <p:nvSpPr>
          <p:cNvPr id="479291" name="Rectangle 59"/>
          <p:cNvSpPr>
            <a:spLocks noChangeArrowheads="1"/>
          </p:cNvSpPr>
          <p:nvPr/>
        </p:nvSpPr>
        <p:spPr bwMode="auto">
          <a:xfrm>
            <a:off x="539750" y="5686444"/>
            <a:ext cx="6127750" cy="457200"/>
          </a:xfrm>
          <a:prstGeom prst="rect">
            <a:avLst/>
          </a:prstGeom>
          <a:noFill/>
          <a:ln w="9525" algn="ctr">
            <a:noFill/>
            <a:miter lim="800000"/>
            <a:headEnd/>
            <a:tailEnd/>
          </a:ln>
          <a:effectLst/>
        </p:spPr>
        <p:txBody>
          <a:bodyPr wrap="none">
            <a:spAutoFit/>
          </a:bodyPr>
          <a:lstStyle/>
          <a:p>
            <a:r>
              <a:rPr lang="zh-CN" altLang="en-US"/>
              <a:t>如：</a:t>
            </a:r>
            <a:r>
              <a:rPr lang="en-US" altLang="zh-CN"/>
              <a:t>OCW1=80H</a:t>
            </a:r>
            <a:r>
              <a:rPr lang="zh-CN" altLang="en-US"/>
              <a:t>，则表示</a:t>
            </a:r>
            <a:r>
              <a:rPr lang="en-US" altLang="zh-CN"/>
              <a:t>IR7</a:t>
            </a:r>
            <a:r>
              <a:rPr lang="zh-CN" altLang="en-US"/>
              <a:t>端的中断被屏蔽。</a:t>
            </a:r>
          </a:p>
        </p:txBody>
      </p:sp>
    </p:spTree>
  </p:cSld>
  <p:clrMapOvr>
    <a:masterClrMapping/>
  </p:clrMapOvr>
  <p:transition spd="slow">
    <p:randomBar dir="vert"/>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ChangeArrowheads="1"/>
          </p:cNvSpPr>
          <p:nvPr/>
        </p:nvSpPr>
        <p:spPr bwMode="auto">
          <a:xfrm>
            <a:off x="539750" y="257156"/>
            <a:ext cx="4895850" cy="457200"/>
          </a:xfrm>
          <a:prstGeom prst="rect">
            <a:avLst/>
          </a:prstGeom>
          <a:noFill/>
          <a:ln w="9525" algn="ctr">
            <a:noFill/>
            <a:miter lim="800000"/>
            <a:headEnd/>
            <a:tailEnd/>
          </a:ln>
          <a:effectLst/>
        </p:spPr>
        <p:txBody>
          <a:bodyPr>
            <a:spAutoFit/>
          </a:bodyPr>
          <a:lstStyle/>
          <a:p>
            <a:r>
              <a:rPr lang="en-US" altLang="zh-CN" u="sng" dirty="0">
                <a:solidFill>
                  <a:srgbClr val="0000FF"/>
                </a:solidFill>
                <a:effectLst>
                  <a:outerShdw blurRad="38100" dist="38100" dir="2700000" algn="tl">
                    <a:srgbClr val="C0C0C0"/>
                  </a:outerShdw>
                </a:effectLst>
              </a:rPr>
              <a:t>OCW2</a:t>
            </a:r>
            <a:r>
              <a:rPr lang="zh-CN" altLang="en-US" u="sng" dirty="0">
                <a:solidFill>
                  <a:srgbClr val="0000FF"/>
                </a:solidFill>
                <a:effectLst>
                  <a:outerShdw blurRad="38100" dist="38100" dir="2700000" algn="tl">
                    <a:srgbClr val="C0C0C0"/>
                  </a:outerShdw>
                </a:effectLst>
              </a:rPr>
              <a:t>－中断方式命令字</a:t>
            </a:r>
          </a:p>
        </p:txBody>
      </p:sp>
      <p:sp>
        <p:nvSpPr>
          <p:cNvPr id="478211" name="Rectangle 3"/>
          <p:cNvSpPr>
            <a:spLocks noChangeArrowheads="1"/>
          </p:cNvSpPr>
          <p:nvPr/>
        </p:nvSpPr>
        <p:spPr bwMode="auto">
          <a:xfrm>
            <a:off x="7380288" y="2060575"/>
            <a:ext cx="1152525" cy="2720975"/>
          </a:xfrm>
          <a:prstGeom prst="rect">
            <a:avLst/>
          </a:prstGeom>
          <a:solidFill>
            <a:srgbClr val="FFFF00"/>
          </a:solidFill>
          <a:ln w="9525" algn="ctr">
            <a:noFill/>
            <a:miter lim="800000"/>
            <a:headEnd/>
            <a:tailEnd/>
          </a:ln>
          <a:effectLst/>
        </p:spPr>
        <p:txBody>
          <a:bodyPr>
            <a:spAutoFit/>
          </a:bodyPr>
          <a:lstStyle/>
          <a:p>
            <a:pPr>
              <a:lnSpc>
                <a:spcPct val="80000"/>
              </a:lnSpc>
            </a:pPr>
            <a:r>
              <a:rPr lang="zh-CN" altLang="en-US"/>
              <a:t>编码：</a:t>
            </a:r>
          </a:p>
          <a:p>
            <a:pPr>
              <a:lnSpc>
                <a:spcPct val="80000"/>
              </a:lnSpc>
            </a:pPr>
            <a:r>
              <a:rPr lang="en-US" altLang="zh-CN"/>
              <a:t>000</a:t>
            </a:r>
            <a:r>
              <a:rPr lang="zh-CN" altLang="en-US"/>
              <a:t>－</a:t>
            </a:r>
            <a:r>
              <a:rPr lang="en-US" altLang="zh-CN"/>
              <a:t>0</a:t>
            </a:r>
          </a:p>
          <a:p>
            <a:pPr>
              <a:lnSpc>
                <a:spcPct val="80000"/>
              </a:lnSpc>
            </a:pPr>
            <a:r>
              <a:rPr lang="en-US" altLang="zh-CN"/>
              <a:t>001</a:t>
            </a:r>
            <a:r>
              <a:rPr lang="zh-CN" altLang="en-US"/>
              <a:t>－</a:t>
            </a:r>
            <a:r>
              <a:rPr lang="en-US" altLang="zh-CN"/>
              <a:t>1</a:t>
            </a:r>
          </a:p>
          <a:p>
            <a:pPr>
              <a:lnSpc>
                <a:spcPct val="80000"/>
              </a:lnSpc>
            </a:pPr>
            <a:r>
              <a:rPr lang="en-US" altLang="zh-CN"/>
              <a:t>010</a:t>
            </a:r>
            <a:r>
              <a:rPr lang="zh-CN" altLang="en-US"/>
              <a:t>－</a:t>
            </a:r>
            <a:r>
              <a:rPr lang="en-US" altLang="zh-CN"/>
              <a:t>2</a:t>
            </a:r>
          </a:p>
          <a:p>
            <a:pPr>
              <a:lnSpc>
                <a:spcPct val="80000"/>
              </a:lnSpc>
            </a:pPr>
            <a:r>
              <a:rPr lang="en-US" altLang="zh-CN"/>
              <a:t>011</a:t>
            </a:r>
            <a:r>
              <a:rPr lang="zh-CN" altLang="en-US"/>
              <a:t>－</a:t>
            </a:r>
            <a:r>
              <a:rPr lang="en-US" altLang="zh-CN"/>
              <a:t>3</a:t>
            </a:r>
          </a:p>
          <a:p>
            <a:pPr>
              <a:lnSpc>
                <a:spcPct val="80000"/>
              </a:lnSpc>
            </a:pPr>
            <a:r>
              <a:rPr lang="en-US" altLang="zh-CN"/>
              <a:t>100</a:t>
            </a:r>
            <a:r>
              <a:rPr lang="zh-CN" altLang="en-US"/>
              <a:t>－</a:t>
            </a:r>
            <a:r>
              <a:rPr lang="en-US" altLang="zh-CN"/>
              <a:t>4</a:t>
            </a:r>
          </a:p>
          <a:p>
            <a:pPr>
              <a:lnSpc>
                <a:spcPct val="80000"/>
              </a:lnSpc>
            </a:pPr>
            <a:r>
              <a:rPr lang="en-US" altLang="zh-CN"/>
              <a:t>101</a:t>
            </a:r>
            <a:r>
              <a:rPr lang="zh-CN" altLang="en-US"/>
              <a:t>－</a:t>
            </a:r>
            <a:r>
              <a:rPr lang="en-US" altLang="zh-CN"/>
              <a:t>5</a:t>
            </a:r>
          </a:p>
          <a:p>
            <a:pPr>
              <a:lnSpc>
                <a:spcPct val="80000"/>
              </a:lnSpc>
            </a:pPr>
            <a:r>
              <a:rPr lang="en-US" altLang="zh-CN"/>
              <a:t>110</a:t>
            </a:r>
            <a:r>
              <a:rPr lang="zh-CN" altLang="en-US"/>
              <a:t>－</a:t>
            </a:r>
            <a:r>
              <a:rPr lang="en-US" altLang="zh-CN"/>
              <a:t>6</a:t>
            </a:r>
          </a:p>
          <a:p>
            <a:pPr>
              <a:lnSpc>
                <a:spcPct val="80000"/>
              </a:lnSpc>
            </a:pPr>
            <a:r>
              <a:rPr lang="en-US" altLang="zh-CN"/>
              <a:t>111</a:t>
            </a:r>
            <a:r>
              <a:rPr lang="zh-CN" altLang="en-US"/>
              <a:t>－</a:t>
            </a:r>
            <a:r>
              <a:rPr lang="en-US" altLang="zh-CN"/>
              <a:t>7</a:t>
            </a:r>
          </a:p>
        </p:txBody>
      </p:sp>
      <p:graphicFrame>
        <p:nvGraphicFramePr>
          <p:cNvPr id="478212" name="Group 4"/>
          <p:cNvGraphicFramePr>
            <a:graphicFrameLocks noGrp="1"/>
          </p:cNvGraphicFramePr>
          <p:nvPr/>
        </p:nvGraphicFramePr>
        <p:xfrm>
          <a:off x="684213" y="788988"/>
          <a:ext cx="7893050" cy="914400"/>
        </p:xfrm>
        <a:graphic>
          <a:graphicData uri="http://schemas.openxmlformats.org/drawingml/2006/table">
            <a:tbl>
              <a:tblPr/>
              <a:tblGrid>
                <a:gridCol w="682625">
                  <a:extLst>
                    <a:ext uri="{9D8B030D-6E8A-4147-A177-3AD203B41FA5}">
                      <a16:colId xmlns:a16="http://schemas.microsoft.com/office/drawing/2014/main" val="20000"/>
                    </a:ext>
                  </a:extLst>
                </a:gridCol>
                <a:gridCol w="682625">
                  <a:extLst>
                    <a:ext uri="{9D8B030D-6E8A-4147-A177-3AD203B41FA5}">
                      <a16:colId xmlns:a16="http://schemas.microsoft.com/office/drawing/2014/main" val="20001"/>
                    </a:ext>
                  </a:extLst>
                </a:gridCol>
                <a:gridCol w="815975">
                  <a:extLst>
                    <a:ext uri="{9D8B030D-6E8A-4147-A177-3AD203B41FA5}">
                      <a16:colId xmlns:a16="http://schemas.microsoft.com/office/drawing/2014/main" val="20002"/>
                    </a:ext>
                  </a:extLst>
                </a:gridCol>
                <a:gridCol w="815975">
                  <a:extLst>
                    <a:ext uri="{9D8B030D-6E8A-4147-A177-3AD203B41FA5}">
                      <a16:colId xmlns:a16="http://schemas.microsoft.com/office/drawing/2014/main" val="20003"/>
                    </a:ext>
                  </a:extLst>
                </a:gridCol>
                <a:gridCol w="815975">
                  <a:extLst>
                    <a:ext uri="{9D8B030D-6E8A-4147-A177-3AD203B41FA5}">
                      <a16:colId xmlns:a16="http://schemas.microsoft.com/office/drawing/2014/main" val="20004"/>
                    </a:ext>
                  </a:extLst>
                </a:gridCol>
                <a:gridCol w="815975">
                  <a:extLst>
                    <a:ext uri="{9D8B030D-6E8A-4147-A177-3AD203B41FA5}">
                      <a16:colId xmlns:a16="http://schemas.microsoft.com/office/drawing/2014/main" val="20005"/>
                    </a:ext>
                  </a:extLst>
                </a:gridCol>
                <a:gridCol w="815975">
                  <a:extLst>
                    <a:ext uri="{9D8B030D-6E8A-4147-A177-3AD203B41FA5}">
                      <a16:colId xmlns:a16="http://schemas.microsoft.com/office/drawing/2014/main" val="20006"/>
                    </a:ext>
                  </a:extLst>
                </a:gridCol>
                <a:gridCol w="815975">
                  <a:extLst>
                    <a:ext uri="{9D8B030D-6E8A-4147-A177-3AD203B41FA5}">
                      <a16:colId xmlns:a16="http://schemas.microsoft.com/office/drawing/2014/main" val="20007"/>
                    </a:ext>
                  </a:extLst>
                </a:gridCol>
                <a:gridCol w="815975">
                  <a:extLst>
                    <a:ext uri="{9D8B030D-6E8A-4147-A177-3AD203B41FA5}">
                      <a16:colId xmlns:a16="http://schemas.microsoft.com/office/drawing/2014/main" val="20008"/>
                    </a:ext>
                  </a:extLst>
                </a:gridCol>
                <a:gridCol w="815975">
                  <a:extLst>
                    <a:ext uri="{9D8B030D-6E8A-4147-A177-3AD203B41FA5}">
                      <a16:colId xmlns:a16="http://schemas.microsoft.com/office/drawing/2014/main" val="20009"/>
                    </a:ext>
                  </a:extLst>
                </a:gridCol>
              </a:tblGrid>
              <a:tr h="3683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A0</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400" b="0" i="0" u="none" strike="noStrike" cap="none" normalizeH="0" baseline="0" smtClean="0">
                        <a:ln>
                          <a:noFill/>
                        </a:ln>
                        <a:solidFill>
                          <a:schemeClr val="tx1"/>
                        </a:solidFill>
                        <a:effectLst/>
                        <a:latin typeface="Times New Roman" pitchFamily="18" charset="0"/>
                        <a:ea typeface="隶书" pitchFamily="49" charset="-122"/>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D7</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D6</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D5</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D4</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D1</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D0</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400" b="0" i="0" u="none" strike="noStrike" cap="none" normalizeH="0" baseline="0" smtClean="0">
                        <a:ln>
                          <a:noFill/>
                        </a:ln>
                        <a:solidFill>
                          <a:schemeClr val="tx1"/>
                        </a:solidFill>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SL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EOI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L2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L1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L0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78261" name="Line 53"/>
          <p:cNvSpPr>
            <a:spLocks noChangeShapeType="1"/>
          </p:cNvSpPr>
          <p:nvPr/>
        </p:nvSpPr>
        <p:spPr bwMode="auto">
          <a:xfrm>
            <a:off x="6227763" y="1773238"/>
            <a:ext cx="2305050" cy="0"/>
          </a:xfrm>
          <a:prstGeom prst="line">
            <a:avLst/>
          </a:prstGeom>
          <a:noFill/>
          <a:ln w="28575">
            <a:solidFill>
              <a:schemeClr val="tx1"/>
            </a:solidFill>
            <a:round/>
            <a:headEnd/>
            <a:tailEnd/>
          </a:ln>
          <a:effectLst/>
        </p:spPr>
        <p:txBody>
          <a:bodyPr/>
          <a:lstStyle/>
          <a:p>
            <a:endParaRPr lang="zh-CN" altLang="en-US"/>
          </a:p>
        </p:txBody>
      </p:sp>
      <p:sp>
        <p:nvSpPr>
          <p:cNvPr id="478262" name="Rectangle 54"/>
          <p:cNvSpPr>
            <a:spLocks noChangeArrowheads="1"/>
          </p:cNvSpPr>
          <p:nvPr/>
        </p:nvSpPr>
        <p:spPr bwMode="auto">
          <a:xfrm>
            <a:off x="395288" y="2060575"/>
            <a:ext cx="1296987" cy="384175"/>
          </a:xfrm>
          <a:prstGeom prst="rect">
            <a:avLst/>
          </a:prstGeom>
          <a:solidFill>
            <a:srgbClr val="FFFF00"/>
          </a:solidFill>
          <a:ln w="9525" algn="ctr">
            <a:noFill/>
            <a:miter lim="800000"/>
            <a:headEnd/>
            <a:tailEnd/>
          </a:ln>
          <a:effectLst/>
        </p:spPr>
        <p:txBody>
          <a:bodyPr>
            <a:spAutoFit/>
          </a:bodyPr>
          <a:lstStyle/>
          <a:p>
            <a:pPr>
              <a:lnSpc>
                <a:spcPct val="80000"/>
              </a:lnSpc>
            </a:pPr>
            <a:r>
              <a:rPr lang="zh-CN" altLang="en-US"/>
              <a:t>偶地址</a:t>
            </a:r>
          </a:p>
        </p:txBody>
      </p:sp>
      <p:sp>
        <p:nvSpPr>
          <p:cNvPr id="478263" name="Line 55"/>
          <p:cNvSpPr>
            <a:spLocks noChangeShapeType="1"/>
          </p:cNvSpPr>
          <p:nvPr/>
        </p:nvSpPr>
        <p:spPr bwMode="auto">
          <a:xfrm>
            <a:off x="754063" y="1773238"/>
            <a:ext cx="577850" cy="0"/>
          </a:xfrm>
          <a:prstGeom prst="line">
            <a:avLst/>
          </a:prstGeom>
          <a:noFill/>
          <a:ln w="28575">
            <a:solidFill>
              <a:schemeClr val="tx1"/>
            </a:solidFill>
            <a:round/>
            <a:headEnd/>
            <a:tailEnd/>
          </a:ln>
          <a:effectLst/>
        </p:spPr>
        <p:txBody>
          <a:bodyPr/>
          <a:lstStyle/>
          <a:p>
            <a:endParaRPr lang="zh-CN" altLang="en-US"/>
          </a:p>
        </p:txBody>
      </p:sp>
      <p:sp>
        <p:nvSpPr>
          <p:cNvPr id="478264" name="Line 56"/>
          <p:cNvSpPr>
            <a:spLocks noChangeShapeType="1"/>
          </p:cNvSpPr>
          <p:nvPr/>
        </p:nvSpPr>
        <p:spPr bwMode="auto">
          <a:xfrm flipH="1">
            <a:off x="1042988" y="1773238"/>
            <a:ext cx="0" cy="287337"/>
          </a:xfrm>
          <a:prstGeom prst="line">
            <a:avLst/>
          </a:prstGeom>
          <a:noFill/>
          <a:ln w="28575">
            <a:solidFill>
              <a:schemeClr val="tx1"/>
            </a:solidFill>
            <a:round/>
            <a:headEnd/>
            <a:tailEnd/>
          </a:ln>
          <a:effectLst/>
        </p:spPr>
        <p:txBody>
          <a:bodyPr/>
          <a:lstStyle/>
          <a:p>
            <a:endParaRPr lang="zh-CN" altLang="en-US"/>
          </a:p>
        </p:txBody>
      </p:sp>
      <p:sp>
        <p:nvSpPr>
          <p:cNvPr id="478265" name="Line 57"/>
          <p:cNvSpPr>
            <a:spLocks noChangeShapeType="1"/>
          </p:cNvSpPr>
          <p:nvPr/>
        </p:nvSpPr>
        <p:spPr bwMode="auto">
          <a:xfrm flipH="1">
            <a:off x="7451725" y="1773238"/>
            <a:ext cx="0" cy="287337"/>
          </a:xfrm>
          <a:prstGeom prst="line">
            <a:avLst/>
          </a:prstGeom>
          <a:noFill/>
          <a:ln w="28575">
            <a:solidFill>
              <a:schemeClr val="tx1"/>
            </a:solidFill>
            <a:round/>
            <a:headEnd/>
            <a:tailEnd/>
          </a:ln>
          <a:effectLst/>
        </p:spPr>
        <p:txBody>
          <a:bodyPr/>
          <a:lstStyle/>
          <a:p>
            <a:endParaRPr lang="zh-CN" altLang="en-US"/>
          </a:p>
        </p:txBody>
      </p:sp>
      <p:sp>
        <p:nvSpPr>
          <p:cNvPr id="478266" name="Rectangle 58"/>
          <p:cNvSpPr>
            <a:spLocks noChangeArrowheads="1"/>
          </p:cNvSpPr>
          <p:nvPr/>
        </p:nvSpPr>
        <p:spPr bwMode="auto">
          <a:xfrm>
            <a:off x="395288" y="3068638"/>
            <a:ext cx="6769100" cy="1917700"/>
          </a:xfrm>
          <a:prstGeom prst="rect">
            <a:avLst/>
          </a:prstGeom>
          <a:noFill/>
          <a:ln w="9525" algn="ctr">
            <a:noFill/>
            <a:miter lim="800000"/>
            <a:headEnd/>
            <a:tailEnd/>
          </a:ln>
          <a:effectLst/>
        </p:spPr>
        <p:txBody>
          <a:bodyPr>
            <a:spAutoFit/>
          </a:bodyPr>
          <a:lstStyle/>
          <a:p>
            <a:r>
              <a:rPr lang="zh-CN" altLang="en-US" dirty="0"/>
              <a:t>说明：</a:t>
            </a:r>
          </a:p>
          <a:p>
            <a:r>
              <a:rPr lang="zh-CN" altLang="en-US" dirty="0">
                <a:solidFill>
                  <a:srgbClr val="0000FF"/>
                </a:solidFill>
                <a:sym typeface="Wingdings" pitchFamily="2" charset="2"/>
              </a:rPr>
              <a:t></a:t>
            </a:r>
            <a:r>
              <a:rPr lang="en-US" altLang="zh-CN" dirty="0">
                <a:solidFill>
                  <a:srgbClr val="0000FF"/>
                </a:solidFill>
              </a:rPr>
              <a:t>EOI</a:t>
            </a:r>
            <a:r>
              <a:rPr lang="zh-CN" altLang="en-US" dirty="0">
                <a:solidFill>
                  <a:srgbClr val="0000FF"/>
                </a:solidFill>
              </a:rPr>
              <a:t>命令</a:t>
            </a:r>
            <a:r>
              <a:rPr lang="zh-CN" altLang="en-US" dirty="0"/>
              <a:t>：</a:t>
            </a:r>
          </a:p>
          <a:p>
            <a:r>
              <a:rPr lang="zh-CN" altLang="en-US" dirty="0"/>
              <a:t>    在初始化编程时，如果在</a:t>
            </a:r>
            <a:r>
              <a:rPr lang="en-US" altLang="zh-CN" dirty="0"/>
              <a:t>ICW4</a:t>
            </a:r>
            <a:r>
              <a:rPr lang="zh-CN" altLang="en-US" dirty="0"/>
              <a:t>中设置了正常结束</a:t>
            </a:r>
            <a:r>
              <a:rPr lang="en-US" altLang="zh-CN" dirty="0"/>
              <a:t>EOI</a:t>
            </a:r>
            <a:r>
              <a:rPr lang="zh-CN" altLang="en-US" dirty="0"/>
              <a:t>方式，则在程序结束前应通过送</a:t>
            </a:r>
            <a:r>
              <a:rPr lang="en-US" altLang="zh-CN" dirty="0"/>
              <a:t>OCW2</a:t>
            </a:r>
            <a:r>
              <a:rPr lang="zh-CN" altLang="en-US" dirty="0"/>
              <a:t>命令字实现送结束命令</a:t>
            </a:r>
            <a:r>
              <a:rPr lang="en-US" altLang="zh-CN" dirty="0"/>
              <a:t>EOI</a:t>
            </a:r>
            <a:r>
              <a:rPr lang="zh-CN" altLang="en-US" dirty="0"/>
              <a:t>。</a:t>
            </a:r>
            <a:r>
              <a:rPr lang="en-US" altLang="zh-CN" dirty="0"/>
              <a:t>EOI</a:t>
            </a:r>
            <a:r>
              <a:rPr lang="zh-CN" altLang="en-US" dirty="0"/>
              <a:t>命令有两种形式：</a:t>
            </a:r>
          </a:p>
        </p:txBody>
      </p:sp>
      <p:sp>
        <p:nvSpPr>
          <p:cNvPr id="478267" name="Line 59"/>
          <p:cNvSpPr>
            <a:spLocks noChangeShapeType="1"/>
          </p:cNvSpPr>
          <p:nvPr/>
        </p:nvSpPr>
        <p:spPr bwMode="auto">
          <a:xfrm>
            <a:off x="4572000" y="1773238"/>
            <a:ext cx="1441450" cy="0"/>
          </a:xfrm>
          <a:prstGeom prst="line">
            <a:avLst/>
          </a:prstGeom>
          <a:noFill/>
          <a:ln w="28575">
            <a:solidFill>
              <a:schemeClr val="tx1"/>
            </a:solidFill>
            <a:round/>
            <a:headEnd/>
            <a:tailEnd/>
          </a:ln>
          <a:effectLst/>
        </p:spPr>
        <p:txBody>
          <a:bodyPr/>
          <a:lstStyle/>
          <a:p>
            <a:endParaRPr lang="zh-CN" altLang="en-US"/>
          </a:p>
        </p:txBody>
      </p:sp>
      <p:sp>
        <p:nvSpPr>
          <p:cNvPr id="478268" name="Line 60"/>
          <p:cNvSpPr>
            <a:spLocks noChangeShapeType="1"/>
          </p:cNvSpPr>
          <p:nvPr/>
        </p:nvSpPr>
        <p:spPr bwMode="auto">
          <a:xfrm flipH="1">
            <a:off x="5292725" y="1773238"/>
            <a:ext cx="0" cy="287337"/>
          </a:xfrm>
          <a:prstGeom prst="line">
            <a:avLst/>
          </a:prstGeom>
          <a:noFill/>
          <a:ln w="28575">
            <a:solidFill>
              <a:schemeClr val="tx1"/>
            </a:solidFill>
            <a:round/>
            <a:headEnd/>
            <a:tailEnd/>
          </a:ln>
          <a:effectLst/>
        </p:spPr>
        <p:txBody>
          <a:bodyPr/>
          <a:lstStyle/>
          <a:p>
            <a:endParaRPr lang="zh-CN" altLang="en-US"/>
          </a:p>
        </p:txBody>
      </p:sp>
      <p:sp>
        <p:nvSpPr>
          <p:cNvPr id="478269" name="Line 61"/>
          <p:cNvSpPr>
            <a:spLocks noChangeShapeType="1"/>
          </p:cNvSpPr>
          <p:nvPr/>
        </p:nvSpPr>
        <p:spPr bwMode="auto">
          <a:xfrm>
            <a:off x="2122488" y="1773238"/>
            <a:ext cx="649287" cy="0"/>
          </a:xfrm>
          <a:prstGeom prst="line">
            <a:avLst/>
          </a:prstGeom>
          <a:noFill/>
          <a:ln w="28575">
            <a:solidFill>
              <a:schemeClr val="tx1"/>
            </a:solidFill>
            <a:round/>
            <a:headEnd/>
            <a:tailEnd/>
          </a:ln>
          <a:effectLst/>
        </p:spPr>
        <p:txBody>
          <a:bodyPr/>
          <a:lstStyle/>
          <a:p>
            <a:endParaRPr lang="zh-CN" altLang="en-US"/>
          </a:p>
        </p:txBody>
      </p:sp>
      <p:sp>
        <p:nvSpPr>
          <p:cNvPr id="478270" name="Line 62"/>
          <p:cNvSpPr>
            <a:spLocks noChangeShapeType="1"/>
          </p:cNvSpPr>
          <p:nvPr/>
        </p:nvSpPr>
        <p:spPr bwMode="auto">
          <a:xfrm flipH="1">
            <a:off x="2411413" y="1773238"/>
            <a:ext cx="0" cy="792162"/>
          </a:xfrm>
          <a:prstGeom prst="line">
            <a:avLst/>
          </a:prstGeom>
          <a:noFill/>
          <a:ln w="28575">
            <a:solidFill>
              <a:schemeClr val="tx1"/>
            </a:solidFill>
            <a:round/>
            <a:headEnd/>
            <a:tailEnd/>
          </a:ln>
          <a:effectLst/>
        </p:spPr>
        <p:txBody>
          <a:bodyPr/>
          <a:lstStyle/>
          <a:p>
            <a:endParaRPr lang="zh-CN" altLang="en-US"/>
          </a:p>
        </p:txBody>
      </p:sp>
      <p:sp>
        <p:nvSpPr>
          <p:cNvPr id="478271" name="Line 63"/>
          <p:cNvSpPr>
            <a:spLocks noChangeShapeType="1"/>
          </p:cNvSpPr>
          <p:nvPr/>
        </p:nvSpPr>
        <p:spPr bwMode="auto">
          <a:xfrm>
            <a:off x="2914650" y="1773238"/>
            <a:ext cx="649288" cy="0"/>
          </a:xfrm>
          <a:prstGeom prst="line">
            <a:avLst/>
          </a:prstGeom>
          <a:noFill/>
          <a:ln w="28575">
            <a:solidFill>
              <a:schemeClr val="tx1"/>
            </a:solidFill>
            <a:round/>
            <a:headEnd/>
            <a:tailEnd/>
          </a:ln>
          <a:effectLst/>
        </p:spPr>
        <p:txBody>
          <a:bodyPr/>
          <a:lstStyle/>
          <a:p>
            <a:endParaRPr lang="zh-CN" altLang="en-US"/>
          </a:p>
        </p:txBody>
      </p:sp>
      <p:sp>
        <p:nvSpPr>
          <p:cNvPr id="478272" name="Line 64"/>
          <p:cNvSpPr>
            <a:spLocks noChangeShapeType="1"/>
          </p:cNvSpPr>
          <p:nvPr/>
        </p:nvSpPr>
        <p:spPr bwMode="auto">
          <a:xfrm flipH="1">
            <a:off x="3203575" y="1773238"/>
            <a:ext cx="0" cy="792162"/>
          </a:xfrm>
          <a:prstGeom prst="line">
            <a:avLst/>
          </a:prstGeom>
          <a:noFill/>
          <a:ln w="28575">
            <a:solidFill>
              <a:schemeClr val="tx1"/>
            </a:solidFill>
            <a:round/>
            <a:headEnd/>
            <a:tailEnd/>
          </a:ln>
          <a:effectLst/>
        </p:spPr>
        <p:txBody>
          <a:bodyPr/>
          <a:lstStyle/>
          <a:p>
            <a:endParaRPr lang="zh-CN" altLang="en-US"/>
          </a:p>
        </p:txBody>
      </p:sp>
      <p:sp>
        <p:nvSpPr>
          <p:cNvPr id="478273" name="Line 65"/>
          <p:cNvSpPr>
            <a:spLocks noChangeShapeType="1"/>
          </p:cNvSpPr>
          <p:nvPr/>
        </p:nvSpPr>
        <p:spPr bwMode="auto">
          <a:xfrm>
            <a:off x="3778250" y="1773238"/>
            <a:ext cx="649288" cy="0"/>
          </a:xfrm>
          <a:prstGeom prst="line">
            <a:avLst/>
          </a:prstGeom>
          <a:noFill/>
          <a:ln w="28575">
            <a:solidFill>
              <a:schemeClr val="tx1"/>
            </a:solidFill>
            <a:round/>
            <a:headEnd/>
            <a:tailEnd/>
          </a:ln>
          <a:effectLst/>
        </p:spPr>
        <p:txBody>
          <a:bodyPr/>
          <a:lstStyle/>
          <a:p>
            <a:endParaRPr lang="zh-CN" altLang="en-US"/>
          </a:p>
        </p:txBody>
      </p:sp>
      <p:sp>
        <p:nvSpPr>
          <p:cNvPr id="478274" name="Line 66"/>
          <p:cNvSpPr>
            <a:spLocks noChangeShapeType="1"/>
          </p:cNvSpPr>
          <p:nvPr/>
        </p:nvSpPr>
        <p:spPr bwMode="auto">
          <a:xfrm flipH="1">
            <a:off x="4067175" y="1773238"/>
            <a:ext cx="0" cy="287337"/>
          </a:xfrm>
          <a:prstGeom prst="line">
            <a:avLst/>
          </a:prstGeom>
          <a:noFill/>
          <a:ln w="28575">
            <a:solidFill>
              <a:schemeClr val="tx1"/>
            </a:solidFill>
            <a:round/>
            <a:headEnd/>
            <a:tailEnd/>
          </a:ln>
          <a:effectLst/>
        </p:spPr>
        <p:txBody>
          <a:bodyPr/>
          <a:lstStyle/>
          <a:p>
            <a:endParaRPr lang="zh-CN" altLang="en-US"/>
          </a:p>
        </p:txBody>
      </p:sp>
      <p:sp>
        <p:nvSpPr>
          <p:cNvPr id="478275" name="Rectangle 67"/>
          <p:cNvSpPr>
            <a:spLocks noChangeArrowheads="1"/>
          </p:cNvSpPr>
          <p:nvPr/>
        </p:nvSpPr>
        <p:spPr bwMode="auto">
          <a:xfrm>
            <a:off x="5146675" y="2060575"/>
            <a:ext cx="1296988" cy="384175"/>
          </a:xfrm>
          <a:prstGeom prst="rect">
            <a:avLst/>
          </a:prstGeom>
          <a:solidFill>
            <a:srgbClr val="FFFF00"/>
          </a:solidFill>
          <a:ln w="9525" algn="ctr">
            <a:noFill/>
            <a:miter lim="800000"/>
            <a:headEnd/>
            <a:tailEnd/>
          </a:ln>
          <a:effectLst/>
        </p:spPr>
        <p:txBody>
          <a:bodyPr>
            <a:spAutoFit/>
          </a:bodyPr>
          <a:lstStyle/>
          <a:p>
            <a:pPr>
              <a:lnSpc>
                <a:spcPct val="80000"/>
              </a:lnSpc>
            </a:pPr>
            <a:r>
              <a:rPr lang="zh-CN" altLang="en-US"/>
              <a:t>特征位</a:t>
            </a:r>
          </a:p>
        </p:txBody>
      </p:sp>
      <p:sp>
        <p:nvSpPr>
          <p:cNvPr id="478276" name="Rectangle 68"/>
          <p:cNvSpPr>
            <a:spLocks noChangeArrowheads="1"/>
          </p:cNvSpPr>
          <p:nvPr/>
        </p:nvSpPr>
        <p:spPr bwMode="auto">
          <a:xfrm>
            <a:off x="3706813" y="2060575"/>
            <a:ext cx="1296987" cy="384175"/>
          </a:xfrm>
          <a:prstGeom prst="rect">
            <a:avLst/>
          </a:prstGeom>
          <a:solidFill>
            <a:srgbClr val="FFFF00"/>
          </a:solidFill>
          <a:ln w="9525" algn="ctr">
            <a:noFill/>
            <a:miter lim="800000"/>
            <a:headEnd/>
            <a:tailEnd/>
          </a:ln>
          <a:effectLst/>
        </p:spPr>
        <p:txBody>
          <a:bodyPr>
            <a:spAutoFit/>
          </a:bodyPr>
          <a:lstStyle/>
          <a:p>
            <a:pPr>
              <a:lnSpc>
                <a:spcPct val="80000"/>
              </a:lnSpc>
            </a:pPr>
            <a:r>
              <a:rPr lang="en-US" altLang="zh-CN"/>
              <a:t>EOI</a:t>
            </a:r>
            <a:r>
              <a:rPr lang="zh-CN" altLang="en-US"/>
              <a:t>命令</a:t>
            </a:r>
          </a:p>
        </p:txBody>
      </p:sp>
      <p:sp>
        <p:nvSpPr>
          <p:cNvPr id="478277" name="Rectangle 69"/>
          <p:cNvSpPr>
            <a:spLocks noChangeArrowheads="1"/>
          </p:cNvSpPr>
          <p:nvPr/>
        </p:nvSpPr>
        <p:spPr bwMode="auto">
          <a:xfrm>
            <a:off x="3059113" y="2565400"/>
            <a:ext cx="1512887" cy="384175"/>
          </a:xfrm>
          <a:prstGeom prst="rect">
            <a:avLst/>
          </a:prstGeom>
          <a:solidFill>
            <a:srgbClr val="FFFF00"/>
          </a:solidFill>
          <a:ln w="9525" algn="ctr">
            <a:noFill/>
            <a:miter lim="800000"/>
            <a:headEnd/>
            <a:tailEnd/>
          </a:ln>
          <a:effectLst/>
        </p:spPr>
        <p:txBody>
          <a:bodyPr>
            <a:spAutoFit/>
          </a:bodyPr>
          <a:lstStyle/>
          <a:p>
            <a:pPr>
              <a:lnSpc>
                <a:spcPct val="80000"/>
              </a:lnSpc>
            </a:pPr>
            <a:r>
              <a:rPr lang="zh-CN" altLang="en-US"/>
              <a:t>编码有效</a:t>
            </a:r>
          </a:p>
        </p:txBody>
      </p:sp>
      <p:sp>
        <p:nvSpPr>
          <p:cNvPr id="478278" name="Rectangle 70"/>
          <p:cNvSpPr>
            <a:spLocks noChangeArrowheads="1"/>
          </p:cNvSpPr>
          <p:nvPr/>
        </p:nvSpPr>
        <p:spPr bwMode="auto">
          <a:xfrm>
            <a:off x="1042988" y="2565400"/>
            <a:ext cx="1873250" cy="384175"/>
          </a:xfrm>
          <a:prstGeom prst="rect">
            <a:avLst/>
          </a:prstGeom>
          <a:solidFill>
            <a:srgbClr val="FFFF00"/>
          </a:solidFill>
          <a:ln w="9525" algn="ctr">
            <a:noFill/>
            <a:miter lim="800000"/>
            <a:headEnd/>
            <a:tailEnd/>
          </a:ln>
          <a:effectLst/>
        </p:spPr>
        <p:txBody>
          <a:bodyPr>
            <a:spAutoFit/>
          </a:bodyPr>
          <a:lstStyle/>
          <a:p>
            <a:pPr>
              <a:lnSpc>
                <a:spcPct val="80000"/>
              </a:lnSpc>
            </a:pPr>
            <a:r>
              <a:rPr lang="zh-CN" altLang="en-US"/>
              <a:t>优先权循环</a:t>
            </a:r>
          </a:p>
        </p:txBody>
      </p:sp>
      <p:sp>
        <p:nvSpPr>
          <p:cNvPr id="478279" name="Rectangle 71"/>
          <p:cNvSpPr>
            <a:spLocks noChangeArrowheads="1"/>
          </p:cNvSpPr>
          <p:nvPr/>
        </p:nvSpPr>
        <p:spPr bwMode="auto">
          <a:xfrm>
            <a:off x="468313" y="4868863"/>
            <a:ext cx="8207375" cy="1917700"/>
          </a:xfrm>
          <a:prstGeom prst="rect">
            <a:avLst/>
          </a:prstGeom>
          <a:noFill/>
          <a:ln w="9525" algn="ctr">
            <a:noFill/>
            <a:miter lim="800000"/>
            <a:headEnd/>
            <a:tailEnd/>
          </a:ln>
          <a:effectLst/>
        </p:spPr>
        <p:txBody>
          <a:bodyPr>
            <a:spAutoFit/>
          </a:bodyPr>
          <a:lstStyle/>
          <a:p>
            <a:r>
              <a:rPr lang="en-US" altLang="zh-CN" dirty="0">
                <a:solidFill>
                  <a:srgbClr val="0000FF"/>
                </a:solidFill>
              </a:rPr>
              <a:t>1</a:t>
            </a:r>
            <a:r>
              <a:rPr lang="zh-CN" altLang="en-US" dirty="0">
                <a:solidFill>
                  <a:srgbClr val="0000FF"/>
                </a:solidFill>
              </a:rPr>
              <a:t>、正常结束</a:t>
            </a:r>
            <a:r>
              <a:rPr lang="en-US" altLang="zh-CN" dirty="0">
                <a:solidFill>
                  <a:srgbClr val="0000FF"/>
                </a:solidFill>
              </a:rPr>
              <a:t>EOI</a:t>
            </a:r>
            <a:r>
              <a:rPr lang="zh-CN" altLang="en-US" dirty="0">
                <a:solidFill>
                  <a:srgbClr val="0000FF"/>
                </a:solidFill>
              </a:rPr>
              <a:t>命令</a:t>
            </a:r>
            <a:r>
              <a:rPr lang="zh-CN" altLang="en-US" dirty="0"/>
              <a:t>：</a:t>
            </a:r>
            <a:r>
              <a:rPr lang="en-US" altLang="zh-CN" dirty="0"/>
              <a:t>SL</a:t>
            </a:r>
            <a:r>
              <a:rPr lang="zh-CN" altLang="en-US" dirty="0"/>
              <a:t>、</a:t>
            </a:r>
            <a:r>
              <a:rPr lang="en-US" altLang="zh-CN" dirty="0"/>
              <a:t>EOI</a:t>
            </a:r>
            <a:r>
              <a:rPr lang="zh-CN" altLang="en-US" dirty="0"/>
              <a:t>＝</a:t>
            </a:r>
            <a:r>
              <a:rPr lang="en-US" altLang="zh-CN" dirty="0"/>
              <a:t>01</a:t>
            </a:r>
            <a:r>
              <a:rPr lang="zh-CN" altLang="en-US" dirty="0"/>
              <a:t>，表明通知</a:t>
            </a:r>
            <a:r>
              <a:rPr lang="en-US" altLang="zh-CN" dirty="0"/>
              <a:t>8259A</a:t>
            </a:r>
            <a:r>
              <a:rPr lang="zh-CN" altLang="en-US" dirty="0"/>
              <a:t>当前正在服务的中断已结束，清除</a:t>
            </a:r>
            <a:r>
              <a:rPr lang="en-US" altLang="zh-CN" dirty="0"/>
              <a:t>ISR</a:t>
            </a:r>
            <a:r>
              <a:rPr lang="zh-CN" altLang="en-US" dirty="0"/>
              <a:t>中的相应位</a:t>
            </a:r>
            <a:r>
              <a:rPr lang="en-US" altLang="zh-CN" dirty="0"/>
              <a:t>(</a:t>
            </a:r>
            <a:r>
              <a:rPr lang="zh-CN" altLang="en-US" dirty="0"/>
              <a:t>置</a:t>
            </a:r>
            <a:r>
              <a:rPr lang="en-US" altLang="zh-CN" dirty="0"/>
              <a:t>0)</a:t>
            </a:r>
            <a:r>
              <a:rPr lang="zh-CN" altLang="en-US" dirty="0"/>
              <a:t>。</a:t>
            </a:r>
          </a:p>
          <a:p>
            <a:r>
              <a:rPr lang="en-US" altLang="zh-CN" dirty="0">
                <a:solidFill>
                  <a:srgbClr val="0000FF"/>
                </a:solidFill>
              </a:rPr>
              <a:t>2</a:t>
            </a:r>
            <a:r>
              <a:rPr lang="zh-CN" altLang="en-US" dirty="0">
                <a:solidFill>
                  <a:srgbClr val="0000FF"/>
                </a:solidFill>
              </a:rPr>
              <a:t>、特定</a:t>
            </a:r>
            <a:r>
              <a:rPr lang="en-US" altLang="zh-CN" dirty="0">
                <a:solidFill>
                  <a:srgbClr val="0000FF"/>
                </a:solidFill>
              </a:rPr>
              <a:t>EOI</a:t>
            </a:r>
            <a:r>
              <a:rPr lang="zh-CN" altLang="en-US" dirty="0">
                <a:solidFill>
                  <a:srgbClr val="0000FF"/>
                </a:solidFill>
              </a:rPr>
              <a:t>命令</a:t>
            </a:r>
            <a:r>
              <a:rPr lang="zh-CN" altLang="en-US" dirty="0"/>
              <a:t>：</a:t>
            </a:r>
            <a:r>
              <a:rPr lang="en-US" altLang="zh-CN" dirty="0"/>
              <a:t>SL</a:t>
            </a:r>
            <a:r>
              <a:rPr lang="zh-CN" altLang="en-US" dirty="0"/>
              <a:t>、</a:t>
            </a:r>
            <a:r>
              <a:rPr lang="en-US" altLang="zh-CN" dirty="0"/>
              <a:t>EOI</a:t>
            </a:r>
            <a:r>
              <a:rPr lang="zh-CN" altLang="en-US" dirty="0"/>
              <a:t>＝</a:t>
            </a:r>
            <a:r>
              <a:rPr lang="en-US" altLang="zh-CN" dirty="0"/>
              <a:t>11</a:t>
            </a:r>
            <a:r>
              <a:rPr lang="zh-CN" altLang="en-US" dirty="0"/>
              <a:t>，除了通知</a:t>
            </a:r>
            <a:r>
              <a:rPr lang="en-US" altLang="zh-CN" dirty="0"/>
              <a:t>8259A</a:t>
            </a:r>
            <a:r>
              <a:rPr lang="zh-CN" altLang="en-US" dirty="0"/>
              <a:t>当前正在服务的中断已结束，同时根据</a:t>
            </a:r>
            <a:r>
              <a:rPr lang="en-US" altLang="zh-CN" dirty="0"/>
              <a:t>L2</a:t>
            </a:r>
            <a:r>
              <a:rPr lang="zh-CN" altLang="en-US" dirty="0"/>
              <a:t>－</a:t>
            </a:r>
            <a:r>
              <a:rPr lang="en-US" altLang="zh-CN" dirty="0"/>
              <a:t>L0</a:t>
            </a:r>
            <a:r>
              <a:rPr lang="zh-CN" altLang="en-US" dirty="0"/>
              <a:t>指定编码，清除</a:t>
            </a:r>
            <a:r>
              <a:rPr lang="en-US" altLang="zh-CN" dirty="0"/>
              <a:t>ISR</a:t>
            </a:r>
            <a:r>
              <a:rPr lang="zh-CN" altLang="en-US" dirty="0"/>
              <a:t>中的相应位</a:t>
            </a:r>
            <a:r>
              <a:rPr lang="en-US" altLang="zh-CN" dirty="0"/>
              <a:t>(</a:t>
            </a:r>
            <a:r>
              <a:rPr lang="zh-CN" altLang="en-US" dirty="0"/>
              <a:t>置</a:t>
            </a:r>
            <a:r>
              <a:rPr lang="en-US" altLang="zh-CN" dirty="0"/>
              <a:t>0)</a:t>
            </a:r>
            <a:r>
              <a:rPr lang="zh-CN" altLang="en-US" dirty="0"/>
              <a:t>。</a:t>
            </a:r>
          </a:p>
        </p:txBody>
      </p:sp>
      <p:sp>
        <p:nvSpPr>
          <p:cNvPr id="24" name="AutoShape 4">
            <a:hlinkClick r:id="" action="ppaction://hlinkshowjump?jump=lastslideviewed" highlightClick="1"/>
          </p:cNvPr>
          <p:cNvSpPr>
            <a:spLocks noChangeArrowheads="1"/>
          </p:cNvSpPr>
          <p:nvPr/>
        </p:nvSpPr>
        <p:spPr bwMode="auto">
          <a:xfrm>
            <a:off x="8467750" y="6143644"/>
            <a:ext cx="676250" cy="504825"/>
          </a:xfrm>
          <a:prstGeom prst="actionButtonBlank">
            <a:avLst/>
          </a:prstGeom>
          <a:ln>
            <a:headEnd/>
            <a:tailEnd/>
          </a:ln>
        </p:spPr>
        <p:style>
          <a:lnRef idx="0">
            <a:schemeClr val="dk1"/>
          </a:lnRef>
          <a:fillRef idx="3">
            <a:schemeClr val="dk1"/>
          </a:fillRef>
          <a:effectRef idx="3">
            <a:schemeClr val="dk1"/>
          </a:effectRef>
          <a:fontRef idx="minor">
            <a:schemeClr val="lt1"/>
          </a:fontRef>
        </p:style>
        <p:txBody>
          <a:bodyPr wrap="none" anchor="ctr"/>
          <a:lstStyle/>
          <a:p>
            <a:pPr algn="ctr"/>
            <a:r>
              <a:rPr lang="zh-CN" altLang="en-US" sz="1600" dirty="0" smtClean="0"/>
              <a:t>返回</a:t>
            </a:r>
            <a:endParaRPr lang="zh-CN" altLang="en-US" sz="1600" dirty="0"/>
          </a:p>
        </p:txBody>
      </p:sp>
    </p:spTree>
  </p:cSld>
  <p:clrMapOvr>
    <a:masterClrMapping/>
  </p:clrMapOvr>
  <p:transition spd="slow">
    <p:randomBar dir="vert"/>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ChangeArrowheads="1"/>
          </p:cNvSpPr>
          <p:nvPr/>
        </p:nvSpPr>
        <p:spPr bwMode="auto">
          <a:xfrm>
            <a:off x="468313" y="260350"/>
            <a:ext cx="8207375" cy="5568950"/>
          </a:xfrm>
          <a:prstGeom prst="rect">
            <a:avLst/>
          </a:prstGeom>
          <a:noFill/>
          <a:ln w="9525" algn="ctr">
            <a:noFill/>
            <a:miter lim="800000"/>
            <a:headEnd/>
            <a:tailEnd/>
          </a:ln>
          <a:effectLst/>
        </p:spPr>
        <p:txBody>
          <a:bodyPr>
            <a:spAutoFit/>
          </a:bodyPr>
          <a:lstStyle/>
          <a:p>
            <a:pPr marL="449263" indent="-449263"/>
            <a:r>
              <a:rPr lang="en-US" altLang="zh-CN" dirty="0">
                <a:solidFill>
                  <a:srgbClr val="0000FF"/>
                </a:solidFill>
                <a:sym typeface="Wingdings" pitchFamily="2" charset="2"/>
              </a:rPr>
              <a:t></a:t>
            </a:r>
            <a:r>
              <a:rPr lang="en-US" altLang="zh-CN" dirty="0">
                <a:solidFill>
                  <a:srgbClr val="0000FF"/>
                </a:solidFill>
              </a:rPr>
              <a:t> </a:t>
            </a:r>
            <a:r>
              <a:rPr lang="zh-CN" altLang="en-US" dirty="0">
                <a:solidFill>
                  <a:srgbClr val="0000FF"/>
                </a:solidFill>
              </a:rPr>
              <a:t>设置优先级方式</a:t>
            </a:r>
          </a:p>
          <a:p>
            <a:pPr marL="449263" indent="-449263"/>
            <a:r>
              <a:rPr lang="zh-CN" altLang="en-US" dirty="0"/>
              <a:t>    </a:t>
            </a:r>
            <a:r>
              <a:rPr lang="en-US" altLang="zh-CN" dirty="0"/>
              <a:t>8259A</a:t>
            </a:r>
            <a:r>
              <a:rPr lang="zh-CN" altLang="en-US" dirty="0"/>
              <a:t>共有</a:t>
            </a:r>
            <a:r>
              <a:rPr lang="en-US" altLang="zh-CN" dirty="0"/>
              <a:t>3</a:t>
            </a:r>
            <a:r>
              <a:rPr lang="zh-CN" altLang="en-US" dirty="0"/>
              <a:t>种优先级方式：</a:t>
            </a:r>
          </a:p>
          <a:p>
            <a:pPr marL="449263" indent="-449263"/>
            <a:r>
              <a:rPr lang="en-US" altLang="zh-CN" dirty="0">
                <a:solidFill>
                  <a:srgbClr val="0000FF"/>
                </a:solidFill>
              </a:rPr>
              <a:t>1</a:t>
            </a:r>
            <a:r>
              <a:rPr lang="zh-CN" altLang="en-US" dirty="0">
                <a:solidFill>
                  <a:srgbClr val="0000FF"/>
                </a:solidFill>
              </a:rPr>
              <a:t>、完全嵌套方式</a:t>
            </a:r>
            <a:r>
              <a:rPr lang="zh-CN" altLang="en-US" dirty="0"/>
              <a:t>：指定</a:t>
            </a:r>
            <a:r>
              <a:rPr lang="en-US" altLang="zh-CN" dirty="0"/>
              <a:t>IR0</a:t>
            </a:r>
            <a:r>
              <a:rPr lang="zh-CN" altLang="en-US" dirty="0"/>
              <a:t>优先级最高，</a:t>
            </a:r>
            <a:r>
              <a:rPr lang="en-US" altLang="zh-CN" dirty="0"/>
              <a:t>IR7</a:t>
            </a:r>
            <a:r>
              <a:rPr lang="zh-CN" altLang="en-US" dirty="0"/>
              <a:t>优先级最低。如：</a:t>
            </a:r>
            <a:r>
              <a:rPr lang="en-US" altLang="zh-CN" dirty="0"/>
              <a:t>IR3</a:t>
            </a:r>
            <a:r>
              <a:rPr lang="zh-CN" altLang="en-US" dirty="0"/>
              <a:t>、</a:t>
            </a:r>
            <a:r>
              <a:rPr lang="en-US" altLang="zh-CN" dirty="0"/>
              <a:t>IR5</a:t>
            </a:r>
            <a:r>
              <a:rPr lang="zh-CN" altLang="en-US" dirty="0"/>
              <a:t>同时申请中断，则先响应</a:t>
            </a:r>
            <a:r>
              <a:rPr lang="en-US" altLang="zh-CN" dirty="0"/>
              <a:t>IR3</a:t>
            </a:r>
            <a:r>
              <a:rPr lang="zh-CN" altLang="en-US" dirty="0"/>
              <a:t>，若在响应</a:t>
            </a:r>
            <a:r>
              <a:rPr lang="en-US" altLang="zh-CN" dirty="0"/>
              <a:t>IR3</a:t>
            </a:r>
            <a:r>
              <a:rPr lang="zh-CN" altLang="en-US" dirty="0"/>
              <a:t>期间，</a:t>
            </a:r>
            <a:r>
              <a:rPr lang="en-US" altLang="zh-CN" dirty="0"/>
              <a:t>IR2</a:t>
            </a:r>
            <a:r>
              <a:rPr lang="zh-CN" altLang="en-US" dirty="0"/>
              <a:t>和</a:t>
            </a:r>
            <a:r>
              <a:rPr lang="en-US" altLang="zh-CN" dirty="0"/>
              <a:t>IR4</a:t>
            </a:r>
            <a:r>
              <a:rPr lang="zh-CN" altLang="en-US" dirty="0"/>
              <a:t>申请中断，则会挂起</a:t>
            </a:r>
            <a:r>
              <a:rPr lang="en-US" altLang="zh-CN" dirty="0"/>
              <a:t>IR3</a:t>
            </a:r>
            <a:r>
              <a:rPr lang="zh-CN" altLang="en-US" dirty="0"/>
              <a:t>，响应</a:t>
            </a:r>
            <a:r>
              <a:rPr lang="en-US" altLang="zh-CN" dirty="0"/>
              <a:t>IR2</a:t>
            </a:r>
            <a:r>
              <a:rPr lang="zh-CN" altLang="en-US" dirty="0"/>
              <a:t>。</a:t>
            </a:r>
            <a:r>
              <a:rPr lang="en-US" altLang="zh-CN" dirty="0"/>
              <a:t>IR2</a:t>
            </a:r>
            <a:r>
              <a:rPr lang="zh-CN" altLang="en-US" dirty="0"/>
              <a:t>结束后，继续响应</a:t>
            </a:r>
            <a:r>
              <a:rPr lang="en-US" altLang="zh-CN" dirty="0"/>
              <a:t>IR3</a:t>
            </a:r>
            <a:r>
              <a:rPr lang="zh-CN" altLang="en-US" dirty="0"/>
              <a:t>，最后响应</a:t>
            </a:r>
            <a:r>
              <a:rPr lang="en-US" altLang="zh-CN" dirty="0"/>
              <a:t>IR4</a:t>
            </a:r>
            <a:r>
              <a:rPr lang="zh-CN" altLang="en-US" dirty="0"/>
              <a:t>。</a:t>
            </a:r>
          </a:p>
          <a:p>
            <a:pPr marL="449263" indent="-449263"/>
            <a:r>
              <a:rPr lang="en-US" altLang="zh-CN" dirty="0">
                <a:solidFill>
                  <a:srgbClr val="0000FF"/>
                </a:solidFill>
              </a:rPr>
              <a:t>2</a:t>
            </a:r>
            <a:r>
              <a:rPr lang="zh-CN" altLang="en-US" dirty="0">
                <a:solidFill>
                  <a:srgbClr val="0000FF"/>
                </a:solidFill>
              </a:rPr>
              <a:t>、自动循环嵌套方式</a:t>
            </a:r>
            <a:r>
              <a:rPr lang="zh-CN" altLang="en-US" dirty="0"/>
              <a:t>：</a:t>
            </a:r>
            <a:r>
              <a:rPr lang="en-US" altLang="zh-CN" dirty="0"/>
              <a:t>R</a:t>
            </a:r>
            <a:r>
              <a:rPr lang="zh-CN" altLang="en-US" dirty="0"/>
              <a:t>、</a:t>
            </a:r>
            <a:r>
              <a:rPr lang="en-US" altLang="zh-CN" dirty="0"/>
              <a:t>SL</a:t>
            </a:r>
            <a:r>
              <a:rPr lang="zh-CN" altLang="en-US" dirty="0"/>
              <a:t>＝</a:t>
            </a:r>
            <a:r>
              <a:rPr lang="en-US" altLang="zh-CN" dirty="0"/>
              <a:t>10</a:t>
            </a:r>
            <a:r>
              <a:rPr lang="zh-CN" altLang="en-US" dirty="0"/>
              <a:t>，这种方式，当某个</a:t>
            </a:r>
            <a:r>
              <a:rPr lang="en-US" altLang="zh-CN" dirty="0"/>
              <a:t>IR</a:t>
            </a:r>
            <a:r>
              <a:rPr lang="zh-CN" altLang="en-US" dirty="0"/>
              <a:t>被响应之后，将自动变为最低的优先级，在其它</a:t>
            </a:r>
            <a:r>
              <a:rPr lang="en-US" altLang="zh-CN" dirty="0"/>
              <a:t>IR</a:t>
            </a:r>
            <a:r>
              <a:rPr lang="zh-CN" altLang="en-US" dirty="0"/>
              <a:t>被响应前，这个</a:t>
            </a:r>
            <a:r>
              <a:rPr lang="en-US" altLang="zh-CN" dirty="0"/>
              <a:t>IR</a:t>
            </a:r>
            <a:r>
              <a:rPr lang="zh-CN" altLang="en-US" dirty="0"/>
              <a:t>不会再被响应。如：</a:t>
            </a:r>
            <a:r>
              <a:rPr lang="en-US" altLang="zh-CN" dirty="0"/>
              <a:t>IR3</a:t>
            </a:r>
            <a:r>
              <a:rPr lang="zh-CN" altLang="en-US" dirty="0"/>
              <a:t>被响应后，优先级变为</a:t>
            </a:r>
            <a:r>
              <a:rPr lang="en-US" altLang="zh-CN" dirty="0"/>
              <a:t>IR3&lt;IR4&lt;IR5&lt;IR6&lt;IR7&lt;IR0&lt;IR1&lt;IR2</a:t>
            </a:r>
            <a:r>
              <a:rPr lang="zh-CN" altLang="en-US" dirty="0"/>
              <a:t>。</a:t>
            </a:r>
          </a:p>
          <a:p>
            <a:pPr marL="449263" indent="-449263"/>
            <a:r>
              <a:rPr lang="en-US" altLang="zh-CN" dirty="0">
                <a:solidFill>
                  <a:srgbClr val="0000FF"/>
                </a:solidFill>
              </a:rPr>
              <a:t>3</a:t>
            </a:r>
            <a:r>
              <a:rPr lang="zh-CN" altLang="en-US" dirty="0">
                <a:solidFill>
                  <a:srgbClr val="0000FF"/>
                </a:solidFill>
              </a:rPr>
              <a:t>、按编码循环嵌套方式</a:t>
            </a:r>
            <a:r>
              <a:rPr lang="zh-CN" altLang="en-US" dirty="0"/>
              <a:t>：</a:t>
            </a:r>
            <a:r>
              <a:rPr lang="en-US" altLang="zh-CN" dirty="0"/>
              <a:t>R</a:t>
            </a:r>
            <a:r>
              <a:rPr lang="zh-CN" altLang="en-US" dirty="0"/>
              <a:t>、</a:t>
            </a:r>
            <a:r>
              <a:rPr lang="en-US" altLang="zh-CN" dirty="0"/>
              <a:t>SL</a:t>
            </a:r>
            <a:r>
              <a:rPr lang="zh-CN" altLang="en-US" dirty="0"/>
              <a:t>＝</a:t>
            </a:r>
            <a:r>
              <a:rPr lang="en-US" altLang="zh-CN" dirty="0"/>
              <a:t>11</a:t>
            </a:r>
            <a:r>
              <a:rPr lang="zh-CN" altLang="en-US" dirty="0"/>
              <a:t>，这种方式，由</a:t>
            </a:r>
            <a:r>
              <a:rPr lang="en-US" altLang="zh-CN" dirty="0"/>
              <a:t>L2</a:t>
            </a:r>
            <a:r>
              <a:rPr lang="zh-CN" altLang="en-US" dirty="0"/>
              <a:t>－</a:t>
            </a:r>
            <a:r>
              <a:rPr lang="en-US" altLang="zh-CN" dirty="0"/>
              <a:t>L0</a:t>
            </a:r>
            <a:r>
              <a:rPr lang="zh-CN" altLang="en-US" dirty="0"/>
              <a:t>指定哪个优先级最低。如： </a:t>
            </a:r>
            <a:r>
              <a:rPr lang="en-US" altLang="zh-CN" dirty="0"/>
              <a:t>R</a:t>
            </a:r>
            <a:r>
              <a:rPr lang="zh-CN" altLang="en-US" dirty="0"/>
              <a:t>、</a:t>
            </a:r>
            <a:r>
              <a:rPr lang="en-US" altLang="zh-CN" dirty="0"/>
              <a:t>SL</a:t>
            </a:r>
            <a:r>
              <a:rPr lang="zh-CN" altLang="en-US" dirty="0"/>
              <a:t>＝</a:t>
            </a:r>
            <a:r>
              <a:rPr lang="en-US" altLang="zh-CN" dirty="0"/>
              <a:t>11</a:t>
            </a:r>
            <a:r>
              <a:rPr lang="zh-CN" altLang="en-US" dirty="0"/>
              <a:t>，</a:t>
            </a:r>
            <a:r>
              <a:rPr lang="en-US" altLang="zh-CN" dirty="0"/>
              <a:t>L2L1L0=010</a:t>
            </a:r>
            <a:r>
              <a:rPr lang="zh-CN" altLang="en-US" dirty="0"/>
              <a:t>，则优先级变为</a:t>
            </a:r>
            <a:r>
              <a:rPr lang="en-US" altLang="zh-CN" dirty="0"/>
              <a:t>IR2&lt;IR3&lt;IR4&lt;IR5&lt;IR6&lt;IR7&lt;IR0&lt;IR1</a:t>
            </a:r>
            <a:r>
              <a:rPr lang="zh-CN" altLang="en-US" dirty="0"/>
              <a:t>。</a:t>
            </a:r>
          </a:p>
          <a:p>
            <a:pPr marL="449263" indent="-449263"/>
            <a:endParaRPr lang="zh-CN" altLang="en-US" dirty="0"/>
          </a:p>
          <a:p>
            <a:pPr marL="449263" indent="-449263"/>
            <a:endParaRPr lang="en-US" altLang="zh-CN" dirty="0"/>
          </a:p>
        </p:txBody>
      </p:sp>
    </p:spTree>
  </p:cSld>
  <p:clrMapOvr>
    <a:masterClrMapping/>
  </p:clrMapOvr>
  <p:transition spd="slow">
    <p:randomBar dir="vert"/>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ChangeArrowheads="1"/>
          </p:cNvSpPr>
          <p:nvPr/>
        </p:nvSpPr>
        <p:spPr bwMode="auto">
          <a:xfrm>
            <a:off x="539750" y="87313"/>
            <a:ext cx="4895850" cy="457200"/>
          </a:xfrm>
          <a:prstGeom prst="rect">
            <a:avLst/>
          </a:prstGeom>
          <a:noFill/>
          <a:ln w="9525" algn="ctr">
            <a:noFill/>
            <a:miter lim="800000"/>
            <a:headEnd/>
            <a:tailEnd/>
          </a:ln>
          <a:effectLst/>
        </p:spPr>
        <p:txBody>
          <a:bodyPr>
            <a:spAutoFit/>
          </a:bodyPr>
          <a:lstStyle/>
          <a:p>
            <a:r>
              <a:rPr lang="en-US" altLang="zh-CN" u="sng">
                <a:solidFill>
                  <a:srgbClr val="0000FF"/>
                </a:solidFill>
                <a:effectLst>
                  <a:outerShdw blurRad="38100" dist="38100" dir="2700000" algn="tl">
                    <a:srgbClr val="C0C0C0"/>
                  </a:outerShdw>
                </a:effectLst>
              </a:rPr>
              <a:t>OCW3</a:t>
            </a:r>
            <a:r>
              <a:rPr lang="zh-CN" altLang="en-US" u="sng">
                <a:solidFill>
                  <a:srgbClr val="0000FF"/>
                </a:solidFill>
                <a:effectLst>
                  <a:outerShdw blurRad="38100" dist="38100" dir="2700000" algn="tl">
                    <a:srgbClr val="C0C0C0"/>
                  </a:outerShdw>
                </a:effectLst>
              </a:rPr>
              <a:t>－状态操作命令字</a:t>
            </a:r>
          </a:p>
        </p:txBody>
      </p:sp>
      <p:sp>
        <p:nvSpPr>
          <p:cNvPr id="476163" name="Rectangle 3"/>
          <p:cNvSpPr>
            <a:spLocks noChangeArrowheads="1"/>
          </p:cNvSpPr>
          <p:nvPr/>
        </p:nvSpPr>
        <p:spPr bwMode="auto">
          <a:xfrm>
            <a:off x="6948488" y="1820863"/>
            <a:ext cx="2087562" cy="968375"/>
          </a:xfrm>
          <a:prstGeom prst="rect">
            <a:avLst/>
          </a:prstGeom>
          <a:solidFill>
            <a:srgbClr val="FFFF00"/>
          </a:solidFill>
          <a:ln w="9525" algn="ctr">
            <a:noFill/>
            <a:miter lim="800000"/>
            <a:headEnd/>
            <a:tailEnd/>
          </a:ln>
          <a:effectLst/>
        </p:spPr>
        <p:txBody>
          <a:bodyPr>
            <a:spAutoFit/>
          </a:bodyPr>
          <a:lstStyle/>
          <a:p>
            <a:pPr>
              <a:lnSpc>
                <a:spcPct val="80000"/>
              </a:lnSpc>
            </a:pPr>
            <a:r>
              <a:rPr lang="en-US" altLang="zh-CN"/>
              <a:t>0X</a:t>
            </a:r>
            <a:r>
              <a:rPr lang="zh-CN" altLang="en-US"/>
              <a:t>－无用</a:t>
            </a:r>
          </a:p>
          <a:p>
            <a:pPr>
              <a:lnSpc>
                <a:spcPct val="80000"/>
              </a:lnSpc>
            </a:pPr>
            <a:r>
              <a:rPr lang="en-US" altLang="zh-CN"/>
              <a:t>10</a:t>
            </a:r>
            <a:r>
              <a:rPr lang="zh-CN" altLang="en-US"/>
              <a:t>－查询</a:t>
            </a:r>
            <a:r>
              <a:rPr lang="en-US" altLang="zh-CN"/>
              <a:t>IRR</a:t>
            </a:r>
          </a:p>
          <a:p>
            <a:pPr>
              <a:lnSpc>
                <a:spcPct val="80000"/>
              </a:lnSpc>
            </a:pPr>
            <a:r>
              <a:rPr lang="en-US" altLang="zh-CN"/>
              <a:t>11</a:t>
            </a:r>
            <a:r>
              <a:rPr lang="zh-CN" altLang="en-US"/>
              <a:t>－查询</a:t>
            </a:r>
            <a:r>
              <a:rPr lang="en-US" altLang="zh-CN"/>
              <a:t>ISR</a:t>
            </a:r>
          </a:p>
        </p:txBody>
      </p:sp>
      <p:graphicFrame>
        <p:nvGraphicFramePr>
          <p:cNvPr id="476242" name="Group 82"/>
          <p:cNvGraphicFramePr>
            <a:graphicFrameLocks noGrp="1"/>
          </p:cNvGraphicFramePr>
          <p:nvPr/>
        </p:nvGraphicFramePr>
        <p:xfrm>
          <a:off x="684213" y="549275"/>
          <a:ext cx="7889875" cy="914400"/>
        </p:xfrm>
        <a:graphic>
          <a:graphicData uri="http://schemas.openxmlformats.org/drawingml/2006/table">
            <a:tbl>
              <a:tblPr/>
              <a:tblGrid>
                <a:gridCol w="682625">
                  <a:extLst>
                    <a:ext uri="{9D8B030D-6E8A-4147-A177-3AD203B41FA5}">
                      <a16:colId xmlns:a16="http://schemas.microsoft.com/office/drawing/2014/main" val="20000"/>
                    </a:ext>
                  </a:extLst>
                </a:gridCol>
                <a:gridCol w="682625">
                  <a:extLst>
                    <a:ext uri="{9D8B030D-6E8A-4147-A177-3AD203B41FA5}">
                      <a16:colId xmlns:a16="http://schemas.microsoft.com/office/drawing/2014/main" val="20001"/>
                    </a:ext>
                  </a:extLst>
                </a:gridCol>
                <a:gridCol w="722312">
                  <a:extLst>
                    <a:ext uri="{9D8B030D-6E8A-4147-A177-3AD203B41FA5}">
                      <a16:colId xmlns:a16="http://schemas.microsoft.com/office/drawing/2014/main" val="20002"/>
                    </a:ext>
                  </a:extLst>
                </a:gridCol>
                <a:gridCol w="1152525">
                  <a:extLst>
                    <a:ext uri="{9D8B030D-6E8A-4147-A177-3AD203B41FA5}">
                      <a16:colId xmlns:a16="http://schemas.microsoft.com/office/drawing/2014/main" val="20003"/>
                    </a:ext>
                  </a:extLst>
                </a:gridCol>
                <a:gridCol w="1008063">
                  <a:extLst>
                    <a:ext uri="{9D8B030D-6E8A-4147-A177-3AD203B41FA5}">
                      <a16:colId xmlns:a16="http://schemas.microsoft.com/office/drawing/2014/main" val="20004"/>
                    </a:ext>
                  </a:extLst>
                </a:gridCol>
                <a:gridCol w="669925">
                  <a:extLst>
                    <a:ext uri="{9D8B030D-6E8A-4147-A177-3AD203B41FA5}">
                      <a16:colId xmlns:a16="http://schemas.microsoft.com/office/drawing/2014/main" val="20005"/>
                    </a:ext>
                  </a:extLst>
                </a:gridCol>
                <a:gridCol w="669925">
                  <a:extLst>
                    <a:ext uri="{9D8B030D-6E8A-4147-A177-3AD203B41FA5}">
                      <a16:colId xmlns:a16="http://schemas.microsoft.com/office/drawing/2014/main" val="20006"/>
                    </a:ext>
                  </a:extLst>
                </a:gridCol>
                <a:gridCol w="669925">
                  <a:extLst>
                    <a:ext uri="{9D8B030D-6E8A-4147-A177-3AD203B41FA5}">
                      <a16:colId xmlns:a16="http://schemas.microsoft.com/office/drawing/2014/main" val="20007"/>
                    </a:ext>
                  </a:extLst>
                </a:gridCol>
                <a:gridCol w="815975">
                  <a:extLst>
                    <a:ext uri="{9D8B030D-6E8A-4147-A177-3AD203B41FA5}">
                      <a16:colId xmlns:a16="http://schemas.microsoft.com/office/drawing/2014/main" val="20008"/>
                    </a:ext>
                  </a:extLst>
                </a:gridCol>
                <a:gridCol w="815975">
                  <a:extLst>
                    <a:ext uri="{9D8B030D-6E8A-4147-A177-3AD203B41FA5}">
                      <a16:colId xmlns:a16="http://schemas.microsoft.com/office/drawing/2014/main" val="20009"/>
                    </a:ext>
                  </a:extLst>
                </a:gridCol>
              </a:tblGrid>
              <a:tr h="3683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A0</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400" b="0" i="0" u="none" strike="noStrike" cap="none" normalizeH="0" baseline="0" smtClean="0">
                        <a:ln>
                          <a:noFill/>
                        </a:ln>
                        <a:solidFill>
                          <a:schemeClr val="tx1"/>
                        </a:solidFill>
                        <a:effectLst/>
                        <a:latin typeface="Times New Roman" pitchFamily="18" charset="0"/>
                        <a:ea typeface="隶书" pitchFamily="49" charset="-122"/>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D7</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D6</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D5</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D4</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D1</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D0</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400" b="0" i="0" u="none" strike="noStrike" cap="none" normalizeH="0" baseline="0" smtClean="0">
                        <a:ln>
                          <a:noFill/>
                        </a:ln>
                        <a:solidFill>
                          <a:schemeClr val="tx1"/>
                        </a:solidFill>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ESMM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SMM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PR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RIS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76213" name="Line 53"/>
          <p:cNvSpPr>
            <a:spLocks noChangeShapeType="1"/>
          </p:cNvSpPr>
          <p:nvPr/>
        </p:nvSpPr>
        <p:spPr bwMode="auto">
          <a:xfrm>
            <a:off x="7812088" y="1533525"/>
            <a:ext cx="720725" cy="0"/>
          </a:xfrm>
          <a:prstGeom prst="line">
            <a:avLst/>
          </a:prstGeom>
          <a:noFill/>
          <a:ln w="28575">
            <a:solidFill>
              <a:schemeClr val="tx1"/>
            </a:solidFill>
            <a:round/>
            <a:headEnd/>
            <a:tailEnd/>
          </a:ln>
          <a:effectLst/>
        </p:spPr>
        <p:txBody>
          <a:bodyPr/>
          <a:lstStyle/>
          <a:p>
            <a:endParaRPr lang="zh-CN" altLang="en-US"/>
          </a:p>
        </p:txBody>
      </p:sp>
      <p:sp>
        <p:nvSpPr>
          <p:cNvPr id="476214" name="Rectangle 54"/>
          <p:cNvSpPr>
            <a:spLocks noChangeArrowheads="1"/>
          </p:cNvSpPr>
          <p:nvPr/>
        </p:nvSpPr>
        <p:spPr bwMode="auto">
          <a:xfrm>
            <a:off x="395288" y="1820863"/>
            <a:ext cx="1296987" cy="384175"/>
          </a:xfrm>
          <a:prstGeom prst="rect">
            <a:avLst/>
          </a:prstGeom>
          <a:solidFill>
            <a:srgbClr val="FFFF00"/>
          </a:solidFill>
          <a:ln w="9525" algn="ctr">
            <a:noFill/>
            <a:miter lim="800000"/>
            <a:headEnd/>
            <a:tailEnd/>
          </a:ln>
          <a:effectLst/>
        </p:spPr>
        <p:txBody>
          <a:bodyPr>
            <a:spAutoFit/>
          </a:bodyPr>
          <a:lstStyle/>
          <a:p>
            <a:pPr>
              <a:lnSpc>
                <a:spcPct val="80000"/>
              </a:lnSpc>
            </a:pPr>
            <a:r>
              <a:rPr lang="zh-CN" altLang="en-US"/>
              <a:t>偶地址</a:t>
            </a:r>
          </a:p>
        </p:txBody>
      </p:sp>
      <p:sp>
        <p:nvSpPr>
          <p:cNvPr id="476215" name="Line 55"/>
          <p:cNvSpPr>
            <a:spLocks noChangeShapeType="1"/>
          </p:cNvSpPr>
          <p:nvPr/>
        </p:nvSpPr>
        <p:spPr bwMode="auto">
          <a:xfrm>
            <a:off x="754063" y="1533525"/>
            <a:ext cx="577850" cy="0"/>
          </a:xfrm>
          <a:prstGeom prst="line">
            <a:avLst/>
          </a:prstGeom>
          <a:noFill/>
          <a:ln w="28575">
            <a:solidFill>
              <a:schemeClr val="tx1"/>
            </a:solidFill>
            <a:round/>
            <a:headEnd/>
            <a:tailEnd/>
          </a:ln>
          <a:effectLst/>
        </p:spPr>
        <p:txBody>
          <a:bodyPr/>
          <a:lstStyle/>
          <a:p>
            <a:endParaRPr lang="zh-CN" altLang="en-US"/>
          </a:p>
        </p:txBody>
      </p:sp>
      <p:sp>
        <p:nvSpPr>
          <p:cNvPr id="476216" name="Line 56"/>
          <p:cNvSpPr>
            <a:spLocks noChangeShapeType="1"/>
          </p:cNvSpPr>
          <p:nvPr/>
        </p:nvSpPr>
        <p:spPr bwMode="auto">
          <a:xfrm flipH="1">
            <a:off x="1042988" y="1533525"/>
            <a:ext cx="0" cy="287338"/>
          </a:xfrm>
          <a:prstGeom prst="line">
            <a:avLst/>
          </a:prstGeom>
          <a:noFill/>
          <a:ln w="28575">
            <a:solidFill>
              <a:schemeClr val="tx1"/>
            </a:solidFill>
            <a:round/>
            <a:headEnd/>
            <a:tailEnd/>
          </a:ln>
          <a:effectLst/>
        </p:spPr>
        <p:txBody>
          <a:bodyPr/>
          <a:lstStyle/>
          <a:p>
            <a:endParaRPr lang="zh-CN" altLang="en-US"/>
          </a:p>
        </p:txBody>
      </p:sp>
      <p:sp>
        <p:nvSpPr>
          <p:cNvPr id="476217" name="Line 57"/>
          <p:cNvSpPr>
            <a:spLocks noChangeShapeType="1"/>
          </p:cNvSpPr>
          <p:nvPr/>
        </p:nvSpPr>
        <p:spPr bwMode="auto">
          <a:xfrm flipH="1">
            <a:off x="8172450" y="1533525"/>
            <a:ext cx="0" cy="287338"/>
          </a:xfrm>
          <a:prstGeom prst="line">
            <a:avLst/>
          </a:prstGeom>
          <a:noFill/>
          <a:ln w="28575">
            <a:solidFill>
              <a:schemeClr val="tx1"/>
            </a:solidFill>
            <a:round/>
            <a:headEnd/>
            <a:tailEnd/>
          </a:ln>
          <a:effectLst/>
        </p:spPr>
        <p:txBody>
          <a:bodyPr/>
          <a:lstStyle/>
          <a:p>
            <a:endParaRPr lang="zh-CN" altLang="en-US"/>
          </a:p>
        </p:txBody>
      </p:sp>
      <p:sp>
        <p:nvSpPr>
          <p:cNvPr id="476218" name="Rectangle 58"/>
          <p:cNvSpPr>
            <a:spLocks noChangeArrowheads="1"/>
          </p:cNvSpPr>
          <p:nvPr/>
        </p:nvSpPr>
        <p:spPr bwMode="auto">
          <a:xfrm>
            <a:off x="395288" y="2852738"/>
            <a:ext cx="8280400" cy="3743325"/>
          </a:xfrm>
          <a:prstGeom prst="rect">
            <a:avLst/>
          </a:prstGeom>
          <a:noFill/>
          <a:ln w="9525" algn="ctr">
            <a:noFill/>
            <a:miter lim="800000"/>
            <a:headEnd/>
            <a:tailEnd/>
          </a:ln>
          <a:effectLst/>
        </p:spPr>
        <p:txBody>
          <a:bodyPr>
            <a:spAutoFit/>
          </a:bodyPr>
          <a:lstStyle/>
          <a:p>
            <a:r>
              <a:rPr lang="zh-CN" altLang="en-US"/>
              <a:t>说明：</a:t>
            </a:r>
          </a:p>
          <a:p>
            <a:r>
              <a:rPr lang="zh-CN" altLang="en-US">
                <a:solidFill>
                  <a:srgbClr val="0000FF"/>
                </a:solidFill>
                <a:sym typeface="Wingdings" pitchFamily="2" charset="2"/>
              </a:rPr>
              <a:t></a:t>
            </a:r>
            <a:r>
              <a:rPr lang="zh-CN" altLang="en-US">
                <a:solidFill>
                  <a:srgbClr val="0000FF"/>
                </a:solidFill>
              </a:rPr>
              <a:t>中断屏蔽方式</a:t>
            </a:r>
            <a:r>
              <a:rPr lang="zh-CN" altLang="en-US"/>
              <a:t>：</a:t>
            </a:r>
          </a:p>
          <a:p>
            <a:r>
              <a:rPr lang="en-US" altLang="zh-CN">
                <a:solidFill>
                  <a:srgbClr val="0000FF"/>
                </a:solidFill>
              </a:rPr>
              <a:t>1</a:t>
            </a:r>
            <a:r>
              <a:rPr lang="zh-CN" altLang="en-US">
                <a:solidFill>
                  <a:srgbClr val="0000FF"/>
                </a:solidFill>
              </a:rPr>
              <a:t>、一般屏蔽方式</a:t>
            </a:r>
            <a:r>
              <a:rPr lang="zh-CN" altLang="en-US"/>
              <a:t>：</a:t>
            </a:r>
            <a:r>
              <a:rPr lang="en-US" altLang="zh-CN"/>
              <a:t>D5D6</a:t>
            </a:r>
            <a:r>
              <a:rPr lang="zh-CN" altLang="en-US"/>
              <a:t>＝</a:t>
            </a:r>
            <a:r>
              <a:rPr lang="en-US" altLang="zh-CN"/>
              <a:t>10</a:t>
            </a:r>
            <a:r>
              <a:rPr lang="zh-CN" altLang="en-US"/>
              <a:t>，此时所有中断源是否被屏蔽由</a:t>
            </a:r>
            <a:r>
              <a:rPr lang="en-US" altLang="zh-CN"/>
              <a:t>IMR</a:t>
            </a:r>
            <a:r>
              <a:rPr lang="zh-CN" altLang="en-US"/>
              <a:t>决定。</a:t>
            </a:r>
          </a:p>
          <a:p>
            <a:r>
              <a:rPr lang="en-US" altLang="zh-CN">
                <a:solidFill>
                  <a:srgbClr val="0000FF"/>
                </a:solidFill>
              </a:rPr>
              <a:t>2</a:t>
            </a:r>
            <a:r>
              <a:rPr lang="zh-CN" altLang="en-US">
                <a:solidFill>
                  <a:srgbClr val="0000FF"/>
                </a:solidFill>
              </a:rPr>
              <a:t>、特殊屏蔽方式</a:t>
            </a:r>
            <a:r>
              <a:rPr lang="zh-CN" altLang="en-US"/>
              <a:t>：</a:t>
            </a:r>
            <a:r>
              <a:rPr lang="en-US" altLang="zh-CN"/>
              <a:t>D5D6</a:t>
            </a:r>
            <a:r>
              <a:rPr lang="zh-CN" altLang="en-US"/>
              <a:t>＝</a:t>
            </a:r>
            <a:r>
              <a:rPr lang="en-US" altLang="zh-CN"/>
              <a:t>11</a:t>
            </a:r>
            <a:r>
              <a:rPr lang="zh-CN" altLang="en-US"/>
              <a:t>，此时所有</a:t>
            </a:r>
            <a:r>
              <a:rPr lang="en-US" altLang="zh-CN"/>
              <a:t>IMR</a:t>
            </a:r>
            <a:r>
              <a:rPr lang="zh-CN" altLang="en-US"/>
              <a:t>开放的中断源均可请求，不受优先级的高低制约，优先级低的也可中断优先级高的。</a:t>
            </a:r>
          </a:p>
          <a:p>
            <a:r>
              <a:rPr lang="zh-CN" altLang="en-US">
                <a:solidFill>
                  <a:srgbClr val="0000FF"/>
                </a:solidFill>
                <a:sym typeface="Wingdings" pitchFamily="2" charset="2"/>
              </a:rPr>
              <a:t></a:t>
            </a:r>
            <a:r>
              <a:rPr lang="zh-CN" altLang="en-US">
                <a:solidFill>
                  <a:srgbClr val="0000FF"/>
                </a:solidFill>
              </a:rPr>
              <a:t>中断查询方式</a:t>
            </a:r>
            <a:r>
              <a:rPr lang="zh-CN" altLang="en-US"/>
              <a:t>：</a:t>
            </a:r>
          </a:p>
          <a:p>
            <a:r>
              <a:rPr lang="zh-CN" altLang="en-US"/>
              <a:t>    </a:t>
            </a:r>
            <a:r>
              <a:rPr lang="en-US" altLang="zh-CN"/>
              <a:t>8259A</a:t>
            </a:r>
            <a:r>
              <a:rPr lang="zh-CN" altLang="en-US"/>
              <a:t>可工作在查询方式，</a:t>
            </a:r>
            <a:r>
              <a:rPr lang="en-US" altLang="zh-CN"/>
              <a:t>OCW3</a:t>
            </a:r>
            <a:r>
              <a:rPr lang="zh-CN" altLang="en-US"/>
              <a:t>的</a:t>
            </a:r>
            <a:r>
              <a:rPr lang="en-US" altLang="zh-CN"/>
              <a:t>P(D2)</a:t>
            </a:r>
            <a:r>
              <a:rPr lang="zh-CN" altLang="en-US"/>
              <a:t>设置为</a:t>
            </a:r>
            <a:r>
              <a:rPr lang="en-US" altLang="zh-CN"/>
              <a:t>1</a:t>
            </a:r>
            <a:r>
              <a:rPr lang="zh-CN" altLang="en-US"/>
              <a:t>，</a:t>
            </a:r>
            <a:r>
              <a:rPr lang="en-US" altLang="zh-CN"/>
              <a:t>CPU</a:t>
            </a:r>
            <a:r>
              <a:rPr lang="zh-CN" altLang="en-US"/>
              <a:t>通过同一口地址读入</a:t>
            </a:r>
            <a:r>
              <a:rPr lang="en-US" altLang="zh-CN"/>
              <a:t>1</a:t>
            </a:r>
            <a:r>
              <a:rPr lang="zh-CN" altLang="en-US"/>
              <a:t>个中断识别编码，可判断中断的情况。</a:t>
            </a:r>
          </a:p>
        </p:txBody>
      </p:sp>
      <p:sp>
        <p:nvSpPr>
          <p:cNvPr id="476219" name="Line 59"/>
          <p:cNvSpPr>
            <a:spLocks noChangeShapeType="1"/>
          </p:cNvSpPr>
          <p:nvPr/>
        </p:nvSpPr>
        <p:spPr bwMode="auto">
          <a:xfrm>
            <a:off x="5003800" y="1533525"/>
            <a:ext cx="1223963" cy="0"/>
          </a:xfrm>
          <a:prstGeom prst="line">
            <a:avLst/>
          </a:prstGeom>
          <a:noFill/>
          <a:ln w="28575">
            <a:solidFill>
              <a:schemeClr val="tx1"/>
            </a:solidFill>
            <a:round/>
            <a:headEnd/>
            <a:tailEnd/>
          </a:ln>
          <a:effectLst/>
        </p:spPr>
        <p:txBody>
          <a:bodyPr/>
          <a:lstStyle/>
          <a:p>
            <a:endParaRPr lang="zh-CN" altLang="en-US"/>
          </a:p>
        </p:txBody>
      </p:sp>
      <p:sp>
        <p:nvSpPr>
          <p:cNvPr id="476220" name="Line 60"/>
          <p:cNvSpPr>
            <a:spLocks noChangeShapeType="1"/>
          </p:cNvSpPr>
          <p:nvPr/>
        </p:nvSpPr>
        <p:spPr bwMode="auto">
          <a:xfrm flipH="1">
            <a:off x="5580063" y="1533525"/>
            <a:ext cx="0" cy="287338"/>
          </a:xfrm>
          <a:prstGeom prst="line">
            <a:avLst/>
          </a:prstGeom>
          <a:noFill/>
          <a:ln w="28575">
            <a:solidFill>
              <a:schemeClr val="tx1"/>
            </a:solidFill>
            <a:round/>
            <a:headEnd/>
            <a:tailEnd/>
          </a:ln>
          <a:effectLst/>
        </p:spPr>
        <p:txBody>
          <a:bodyPr/>
          <a:lstStyle/>
          <a:p>
            <a:endParaRPr lang="zh-CN" altLang="en-US"/>
          </a:p>
        </p:txBody>
      </p:sp>
      <p:sp>
        <p:nvSpPr>
          <p:cNvPr id="476223" name="Line 63"/>
          <p:cNvSpPr>
            <a:spLocks noChangeShapeType="1"/>
          </p:cNvSpPr>
          <p:nvPr/>
        </p:nvSpPr>
        <p:spPr bwMode="auto">
          <a:xfrm>
            <a:off x="2843213" y="1533525"/>
            <a:ext cx="1008062" cy="0"/>
          </a:xfrm>
          <a:prstGeom prst="line">
            <a:avLst/>
          </a:prstGeom>
          <a:noFill/>
          <a:ln w="28575">
            <a:solidFill>
              <a:schemeClr val="tx1"/>
            </a:solidFill>
            <a:round/>
            <a:headEnd/>
            <a:tailEnd/>
          </a:ln>
          <a:effectLst/>
        </p:spPr>
        <p:txBody>
          <a:bodyPr/>
          <a:lstStyle/>
          <a:p>
            <a:endParaRPr lang="zh-CN" altLang="en-US"/>
          </a:p>
        </p:txBody>
      </p:sp>
      <p:sp>
        <p:nvSpPr>
          <p:cNvPr id="476224" name="Line 64"/>
          <p:cNvSpPr>
            <a:spLocks noChangeShapeType="1"/>
          </p:cNvSpPr>
          <p:nvPr/>
        </p:nvSpPr>
        <p:spPr bwMode="auto">
          <a:xfrm flipH="1">
            <a:off x="3276600" y="1533525"/>
            <a:ext cx="0" cy="792163"/>
          </a:xfrm>
          <a:prstGeom prst="line">
            <a:avLst/>
          </a:prstGeom>
          <a:noFill/>
          <a:ln w="28575">
            <a:solidFill>
              <a:schemeClr val="tx1"/>
            </a:solidFill>
            <a:round/>
            <a:headEnd/>
            <a:tailEnd/>
          </a:ln>
          <a:effectLst/>
        </p:spPr>
        <p:txBody>
          <a:bodyPr/>
          <a:lstStyle/>
          <a:p>
            <a:endParaRPr lang="zh-CN" altLang="en-US"/>
          </a:p>
        </p:txBody>
      </p:sp>
      <p:sp>
        <p:nvSpPr>
          <p:cNvPr id="476225" name="Line 65"/>
          <p:cNvSpPr>
            <a:spLocks noChangeShapeType="1"/>
          </p:cNvSpPr>
          <p:nvPr/>
        </p:nvSpPr>
        <p:spPr bwMode="auto">
          <a:xfrm>
            <a:off x="3995738" y="1533525"/>
            <a:ext cx="863600" cy="0"/>
          </a:xfrm>
          <a:prstGeom prst="line">
            <a:avLst/>
          </a:prstGeom>
          <a:noFill/>
          <a:ln w="28575">
            <a:solidFill>
              <a:schemeClr val="tx1"/>
            </a:solidFill>
            <a:round/>
            <a:headEnd/>
            <a:tailEnd/>
          </a:ln>
          <a:effectLst/>
        </p:spPr>
        <p:txBody>
          <a:bodyPr/>
          <a:lstStyle/>
          <a:p>
            <a:endParaRPr lang="zh-CN" altLang="en-US"/>
          </a:p>
        </p:txBody>
      </p:sp>
      <p:sp>
        <p:nvSpPr>
          <p:cNvPr id="476226" name="Line 66"/>
          <p:cNvSpPr>
            <a:spLocks noChangeShapeType="1"/>
          </p:cNvSpPr>
          <p:nvPr/>
        </p:nvSpPr>
        <p:spPr bwMode="auto">
          <a:xfrm flipH="1">
            <a:off x="4427538" y="1533525"/>
            <a:ext cx="0" cy="792163"/>
          </a:xfrm>
          <a:prstGeom prst="line">
            <a:avLst/>
          </a:prstGeom>
          <a:noFill/>
          <a:ln w="28575">
            <a:solidFill>
              <a:schemeClr val="tx1"/>
            </a:solidFill>
            <a:round/>
            <a:headEnd/>
            <a:tailEnd/>
          </a:ln>
          <a:effectLst/>
        </p:spPr>
        <p:txBody>
          <a:bodyPr/>
          <a:lstStyle/>
          <a:p>
            <a:endParaRPr lang="zh-CN" altLang="en-US"/>
          </a:p>
        </p:txBody>
      </p:sp>
      <p:sp>
        <p:nvSpPr>
          <p:cNvPr id="476227" name="Rectangle 67"/>
          <p:cNvSpPr>
            <a:spLocks noChangeArrowheads="1"/>
          </p:cNvSpPr>
          <p:nvPr/>
        </p:nvSpPr>
        <p:spPr bwMode="auto">
          <a:xfrm>
            <a:off x="5146675" y="1820863"/>
            <a:ext cx="1296988" cy="384175"/>
          </a:xfrm>
          <a:prstGeom prst="rect">
            <a:avLst/>
          </a:prstGeom>
          <a:solidFill>
            <a:srgbClr val="FFFF00"/>
          </a:solidFill>
          <a:ln w="9525" algn="ctr">
            <a:noFill/>
            <a:miter lim="800000"/>
            <a:headEnd/>
            <a:tailEnd/>
          </a:ln>
          <a:effectLst/>
        </p:spPr>
        <p:txBody>
          <a:bodyPr>
            <a:spAutoFit/>
          </a:bodyPr>
          <a:lstStyle/>
          <a:p>
            <a:pPr>
              <a:lnSpc>
                <a:spcPct val="80000"/>
              </a:lnSpc>
            </a:pPr>
            <a:r>
              <a:rPr lang="zh-CN" altLang="en-US"/>
              <a:t>特征位</a:t>
            </a:r>
          </a:p>
        </p:txBody>
      </p:sp>
      <p:sp>
        <p:nvSpPr>
          <p:cNvPr id="476229" name="Rectangle 69"/>
          <p:cNvSpPr>
            <a:spLocks noChangeArrowheads="1"/>
          </p:cNvSpPr>
          <p:nvPr/>
        </p:nvSpPr>
        <p:spPr bwMode="auto">
          <a:xfrm>
            <a:off x="3059113" y="2325688"/>
            <a:ext cx="2808287" cy="1187450"/>
          </a:xfrm>
          <a:prstGeom prst="rect">
            <a:avLst/>
          </a:prstGeom>
          <a:solidFill>
            <a:srgbClr val="FFFF00"/>
          </a:solidFill>
          <a:ln w="9525" algn="ctr">
            <a:noFill/>
            <a:miter lim="800000"/>
            <a:headEnd/>
            <a:tailEnd/>
          </a:ln>
          <a:effectLst/>
        </p:spPr>
        <p:txBody>
          <a:bodyPr>
            <a:spAutoFit/>
          </a:bodyPr>
          <a:lstStyle/>
          <a:p>
            <a:r>
              <a:rPr lang="en-US" altLang="zh-CN"/>
              <a:t>0X</a:t>
            </a:r>
            <a:r>
              <a:rPr lang="zh-CN" altLang="en-US"/>
              <a:t>－无用</a:t>
            </a:r>
          </a:p>
          <a:p>
            <a:r>
              <a:rPr lang="en-US" altLang="zh-CN"/>
              <a:t>10</a:t>
            </a:r>
            <a:r>
              <a:rPr lang="zh-CN" altLang="en-US"/>
              <a:t>－一般屏蔽模式</a:t>
            </a:r>
          </a:p>
          <a:p>
            <a:r>
              <a:rPr lang="en-US" altLang="zh-CN"/>
              <a:t>11</a:t>
            </a:r>
            <a:r>
              <a:rPr lang="zh-CN" altLang="en-US"/>
              <a:t>－特殊屏蔽模式</a:t>
            </a:r>
          </a:p>
        </p:txBody>
      </p:sp>
      <p:sp>
        <p:nvSpPr>
          <p:cNvPr id="476243" name="Line 83"/>
          <p:cNvSpPr>
            <a:spLocks noChangeShapeType="1"/>
          </p:cNvSpPr>
          <p:nvPr/>
        </p:nvSpPr>
        <p:spPr bwMode="auto">
          <a:xfrm>
            <a:off x="7019925" y="1533525"/>
            <a:ext cx="720725" cy="0"/>
          </a:xfrm>
          <a:prstGeom prst="line">
            <a:avLst/>
          </a:prstGeom>
          <a:noFill/>
          <a:ln w="28575">
            <a:solidFill>
              <a:schemeClr val="tx1"/>
            </a:solidFill>
            <a:round/>
            <a:headEnd/>
            <a:tailEnd/>
          </a:ln>
          <a:effectLst/>
        </p:spPr>
        <p:txBody>
          <a:bodyPr/>
          <a:lstStyle/>
          <a:p>
            <a:endParaRPr lang="zh-CN" altLang="en-US"/>
          </a:p>
        </p:txBody>
      </p:sp>
      <p:sp>
        <p:nvSpPr>
          <p:cNvPr id="476244" name="Line 84"/>
          <p:cNvSpPr>
            <a:spLocks noChangeShapeType="1"/>
          </p:cNvSpPr>
          <p:nvPr/>
        </p:nvSpPr>
        <p:spPr bwMode="auto">
          <a:xfrm flipH="1">
            <a:off x="7380288" y="1533525"/>
            <a:ext cx="0" cy="287338"/>
          </a:xfrm>
          <a:prstGeom prst="line">
            <a:avLst/>
          </a:prstGeom>
          <a:noFill/>
          <a:ln w="28575">
            <a:solidFill>
              <a:schemeClr val="tx1"/>
            </a:solidFill>
            <a:round/>
            <a:headEnd/>
            <a:tailEnd/>
          </a:ln>
          <a:effectLst/>
        </p:spPr>
        <p:txBody>
          <a:bodyPr/>
          <a:lstStyle/>
          <a:p>
            <a:endParaRPr lang="zh-CN" altLang="en-US"/>
          </a:p>
        </p:txBody>
      </p:sp>
      <p:sp>
        <p:nvSpPr>
          <p:cNvPr id="476245" name="Line 85"/>
          <p:cNvSpPr>
            <a:spLocks noChangeShapeType="1"/>
          </p:cNvSpPr>
          <p:nvPr/>
        </p:nvSpPr>
        <p:spPr bwMode="auto">
          <a:xfrm>
            <a:off x="6372225" y="1533525"/>
            <a:ext cx="504825" cy="0"/>
          </a:xfrm>
          <a:prstGeom prst="line">
            <a:avLst/>
          </a:prstGeom>
          <a:noFill/>
          <a:ln w="28575">
            <a:solidFill>
              <a:schemeClr val="tx1"/>
            </a:solidFill>
            <a:round/>
            <a:headEnd/>
            <a:tailEnd/>
          </a:ln>
          <a:effectLst/>
        </p:spPr>
        <p:txBody>
          <a:bodyPr/>
          <a:lstStyle/>
          <a:p>
            <a:endParaRPr lang="zh-CN" altLang="en-US"/>
          </a:p>
        </p:txBody>
      </p:sp>
      <p:sp>
        <p:nvSpPr>
          <p:cNvPr id="476246" name="Line 86"/>
          <p:cNvSpPr>
            <a:spLocks noChangeShapeType="1"/>
          </p:cNvSpPr>
          <p:nvPr/>
        </p:nvSpPr>
        <p:spPr bwMode="auto">
          <a:xfrm flipH="1">
            <a:off x="6588125" y="1533525"/>
            <a:ext cx="0" cy="1439863"/>
          </a:xfrm>
          <a:prstGeom prst="line">
            <a:avLst/>
          </a:prstGeom>
          <a:noFill/>
          <a:ln w="28575">
            <a:solidFill>
              <a:schemeClr val="tx1"/>
            </a:solidFill>
            <a:round/>
            <a:headEnd/>
            <a:tailEnd/>
          </a:ln>
          <a:effectLst/>
        </p:spPr>
        <p:txBody>
          <a:bodyPr/>
          <a:lstStyle/>
          <a:p>
            <a:endParaRPr lang="zh-CN" altLang="en-US"/>
          </a:p>
        </p:txBody>
      </p:sp>
      <p:sp>
        <p:nvSpPr>
          <p:cNvPr id="476247" name="Rectangle 87"/>
          <p:cNvSpPr>
            <a:spLocks noChangeArrowheads="1"/>
          </p:cNvSpPr>
          <p:nvPr/>
        </p:nvSpPr>
        <p:spPr bwMode="auto">
          <a:xfrm>
            <a:off x="6370638" y="2901950"/>
            <a:ext cx="2378075" cy="676275"/>
          </a:xfrm>
          <a:prstGeom prst="rect">
            <a:avLst/>
          </a:prstGeom>
          <a:solidFill>
            <a:srgbClr val="FFFF00"/>
          </a:solidFill>
          <a:ln w="9525" algn="ctr">
            <a:noFill/>
            <a:miter lim="800000"/>
            <a:headEnd/>
            <a:tailEnd/>
          </a:ln>
          <a:effectLst/>
        </p:spPr>
        <p:txBody>
          <a:bodyPr>
            <a:spAutoFit/>
          </a:bodyPr>
          <a:lstStyle/>
          <a:p>
            <a:pPr>
              <a:lnSpc>
                <a:spcPct val="80000"/>
              </a:lnSpc>
            </a:pPr>
            <a:r>
              <a:rPr lang="en-US" altLang="zh-CN"/>
              <a:t>0</a:t>
            </a:r>
            <a:r>
              <a:rPr lang="zh-CN" altLang="en-US"/>
              <a:t>－非查询命令</a:t>
            </a:r>
          </a:p>
          <a:p>
            <a:pPr>
              <a:lnSpc>
                <a:spcPct val="80000"/>
              </a:lnSpc>
            </a:pPr>
            <a:r>
              <a:rPr lang="en-US" altLang="zh-CN"/>
              <a:t>1</a:t>
            </a:r>
            <a:r>
              <a:rPr lang="zh-CN" altLang="en-US"/>
              <a:t>－查询命令</a:t>
            </a:r>
          </a:p>
        </p:txBody>
      </p:sp>
      <p:sp>
        <p:nvSpPr>
          <p:cNvPr id="24" name="AutoShape 4">
            <a:hlinkClick r:id="" action="ppaction://hlinkshowjump?jump=lastslideviewed" highlightClick="1"/>
          </p:cNvPr>
          <p:cNvSpPr>
            <a:spLocks noChangeArrowheads="1"/>
          </p:cNvSpPr>
          <p:nvPr/>
        </p:nvSpPr>
        <p:spPr bwMode="auto">
          <a:xfrm>
            <a:off x="8467750" y="6143644"/>
            <a:ext cx="676250" cy="504825"/>
          </a:xfrm>
          <a:prstGeom prst="actionButtonBlank">
            <a:avLst/>
          </a:prstGeom>
          <a:ln>
            <a:headEnd/>
            <a:tailEnd/>
          </a:ln>
        </p:spPr>
        <p:style>
          <a:lnRef idx="0">
            <a:schemeClr val="dk1"/>
          </a:lnRef>
          <a:fillRef idx="3">
            <a:schemeClr val="dk1"/>
          </a:fillRef>
          <a:effectRef idx="3">
            <a:schemeClr val="dk1"/>
          </a:effectRef>
          <a:fontRef idx="minor">
            <a:schemeClr val="lt1"/>
          </a:fontRef>
        </p:style>
        <p:txBody>
          <a:bodyPr wrap="none" anchor="ctr"/>
          <a:lstStyle/>
          <a:p>
            <a:pPr algn="ctr"/>
            <a:r>
              <a:rPr lang="zh-CN" altLang="en-US" sz="1600" dirty="0" smtClean="0"/>
              <a:t>返回</a:t>
            </a:r>
            <a:endParaRPr lang="zh-CN" altLang="en-US" sz="1600" dirty="0"/>
          </a:p>
        </p:txBody>
      </p:sp>
    </p:spTree>
  </p:cSld>
  <p:clrMapOvr>
    <a:masterClrMapping/>
  </p:clrMapOvr>
  <p:transition spd="slow">
    <p:randomBar dir="vert"/>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ChangeArrowheads="1"/>
          </p:cNvSpPr>
          <p:nvPr/>
        </p:nvSpPr>
        <p:spPr bwMode="auto">
          <a:xfrm>
            <a:off x="395288" y="3725878"/>
            <a:ext cx="8280400" cy="1917700"/>
          </a:xfrm>
          <a:prstGeom prst="rect">
            <a:avLst/>
          </a:prstGeom>
          <a:noFill/>
          <a:ln w="9525" algn="ctr">
            <a:noFill/>
            <a:miter lim="800000"/>
            <a:headEnd/>
            <a:tailEnd/>
          </a:ln>
          <a:effectLst/>
        </p:spPr>
        <p:txBody>
          <a:bodyPr>
            <a:spAutoFit/>
          </a:bodyPr>
          <a:lstStyle/>
          <a:p>
            <a:r>
              <a:rPr lang="en-US" altLang="zh-CN">
                <a:solidFill>
                  <a:srgbClr val="0000FF"/>
                </a:solidFill>
                <a:sym typeface="Wingdings" pitchFamily="2" charset="2"/>
              </a:rPr>
              <a:t></a:t>
            </a:r>
            <a:r>
              <a:rPr lang="zh-CN" altLang="en-US">
                <a:solidFill>
                  <a:srgbClr val="0000FF"/>
                </a:solidFill>
              </a:rPr>
              <a:t>读</a:t>
            </a:r>
            <a:r>
              <a:rPr lang="en-US" altLang="zh-CN">
                <a:solidFill>
                  <a:srgbClr val="0000FF"/>
                </a:solidFill>
              </a:rPr>
              <a:t>IRR</a:t>
            </a:r>
            <a:r>
              <a:rPr lang="zh-CN" altLang="en-US">
                <a:solidFill>
                  <a:srgbClr val="0000FF"/>
                </a:solidFill>
              </a:rPr>
              <a:t>和</a:t>
            </a:r>
            <a:r>
              <a:rPr lang="en-US" altLang="zh-CN">
                <a:solidFill>
                  <a:srgbClr val="0000FF"/>
                </a:solidFill>
              </a:rPr>
              <a:t>ISR</a:t>
            </a:r>
            <a:r>
              <a:rPr lang="zh-CN" altLang="en-US">
                <a:solidFill>
                  <a:srgbClr val="0000FF"/>
                </a:solidFill>
              </a:rPr>
              <a:t>的操作</a:t>
            </a:r>
            <a:r>
              <a:rPr lang="zh-CN" altLang="en-US"/>
              <a:t>：</a:t>
            </a:r>
          </a:p>
          <a:p>
            <a:r>
              <a:rPr lang="zh-CN" altLang="en-US"/>
              <a:t>    如果</a:t>
            </a:r>
            <a:r>
              <a:rPr lang="en-US" altLang="zh-CN"/>
              <a:t>OCW3</a:t>
            </a:r>
            <a:r>
              <a:rPr lang="zh-CN" altLang="en-US"/>
              <a:t>的</a:t>
            </a:r>
            <a:r>
              <a:rPr lang="en-US" altLang="zh-CN"/>
              <a:t>P(D2)</a:t>
            </a:r>
            <a:r>
              <a:rPr lang="zh-CN" altLang="en-US"/>
              <a:t>＝</a:t>
            </a:r>
            <a:r>
              <a:rPr lang="en-US" altLang="zh-CN"/>
              <a:t>0</a:t>
            </a:r>
            <a:r>
              <a:rPr lang="zh-CN" altLang="en-US"/>
              <a:t>，则同一地址读入的可能是中断请求寄存器</a:t>
            </a:r>
            <a:r>
              <a:rPr lang="en-US" altLang="zh-CN"/>
              <a:t>IRR</a:t>
            </a:r>
            <a:r>
              <a:rPr lang="zh-CN" altLang="en-US"/>
              <a:t>或中断服务寄存器</a:t>
            </a:r>
            <a:r>
              <a:rPr lang="en-US" altLang="zh-CN"/>
              <a:t>ISR</a:t>
            </a:r>
            <a:r>
              <a:rPr lang="zh-CN" altLang="en-US"/>
              <a:t>。当</a:t>
            </a:r>
            <a:r>
              <a:rPr lang="en-US" altLang="zh-CN"/>
              <a:t>D1D0</a:t>
            </a:r>
            <a:r>
              <a:rPr lang="zh-CN" altLang="en-US"/>
              <a:t>＝</a:t>
            </a:r>
            <a:r>
              <a:rPr lang="en-US" altLang="zh-CN"/>
              <a:t>10</a:t>
            </a:r>
            <a:r>
              <a:rPr lang="zh-CN" altLang="en-US"/>
              <a:t>，表示用</a:t>
            </a:r>
            <a:r>
              <a:rPr lang="en-US" altLang="zh-CN"/>
              <a:t>IN</a:t>
            </a:r>
            <a:r>
              <a:rPr lang="zh-CN" altLang="en-US"/>
              <a:t>指令从本偶地址读入的是</a:t>
            </a:r>
            <a:r>
              <a:rPr lang="en-US" altLang="zh-CN"/>
              <a:t>IRR</a:t>
            </a:r>
            <a:r>
              <a:rPr lang="zh-CN" altLang="en-US"/>
              <a:t>；当</a:t>
            </a:r>
            <a:r>
              <a:rPr lang="en-US" altLang="zh-CN"/>
              <a:t>D1D0</a:t>
            </a:r>
            <a:r>
              <a:rPr lang="zh-CN" altLang="en-US"/>
              <a:t>＝</a:t>
            </a:r>
            <a:r>
              <a:rPr lang="en-US" altLang="zh-CN"/>
              <a:t>11</a:t>
            </a:r>
            <a:r>
              <a:rPr lang="zh-CN" altLang="en-US"/>
              <a:t>，表示用</a:t>
            </a:r>
            <a:r>
              <a:rPr lang="en-US" altLang="zh-CN"/>
              <a:t>IN</a:t>
            </a:r>
            <a:r>
              <a:rPr lang="zh-CN" altLang="en-US"/>
              <a:t>指令从本偶地址读入的是</a:t>
            </a:r>
            <a:r>
              <a:rPr lang="en-US" altLang="zh-CN"/>
              <a:t>ISR</a:t>
            </a:r>
            <a:r>
              <a:rPr lang="zh-CN" altLang="en-US"/>
              <a:t>；</a:t>
            </a:r>
          </a:p>
        </p:txBody>
      </p:sp>
      <p:sp>
        <p:nvSpPr>
          <p:cNvPr id="475139" name="Rectangle 3"/>
          <p:cNvSpPr>
            <a:spLocks noChangeArrowheads="1"/>
          </p:cNvSpPr>
          <p:nvPr/>
        </p:nvSpPr>
        <p:spPr bwMode="auto">
          <a:xfrm>
            <a:off x="6011863" y="2762265"/>
            <a:ext cx="2736850" cy="676275"/>
          </a:xfrm>
          <a:prstGeom prst="rect">
            <a:avLst/>
          </a:prstGeom>
          <a:solidFill>
            <a:srgbClr val="FFFF00"/>
          </a:solidFill>
          <a:ln w="9525" algn="ctr">
            <a:noFill/>
            <a:miter lim="800000"/>
            <a:headEnd/>
            <a:tailEnd/>
          </a:ln>
          <a:effectLst/>
        </p:spPr>
        <p:txBody>
          <a:bodyPr>
            <a:spAutoFit/>
          </a:bodyPr>
          <a:lstStyle/>
          <a:p>
            <a:pPr>
              <a:lnSpc>
                <a:spcPct val="80000"/>
              </a:lnSpc>
            </a:pPr>
            <a:r>
              <a:rPr lang="zh-CN" altLang="en-US"/>
              <a:t>最高优先级申请的中断源编码</a:t>
            </a:r>
          </a:p>
        </p:txBody>
      </p:sp>
      <p:graphicFrame>
        <p:nvGraphicFramePr>
          <p:cNvPr id="475208" name="Group 72"/>
          <p:cNvGraphicFramePr>
            <a:graphicFrameLocks noGrp="1"/>
          </p:cNvGraphicFramePr>
          <p:nvPr/>
        </p:nvGraphicFramePr>
        <p:xfrm>
          <a:off x="684213" y="1250965"/>
          <a:ext cx="7880350" cy="914400"/>
        </p:xfrm>
        <a:graphic>
          <a:graphicData uri="http://schemas.openxmlformats.org/drawingml/2006/table">
            <a:tbl>
              <a:tblPr/>
              <a:tblGrid>
                <a:gridCol w="682625">
                  <a:extLst>
                    <a:ext uri="{9D8B030D-6E8A-4147-A177-3AD203B41FA5}">
                      <a16:colId xmlns:a16="http://schemas.microsoft.com/office/drawing/2014/main" val="20000"/>
                    </a:ext>
                  </a:extLst>
                </a:gridCol>
                <a:gridCol w="682625">
                  <a:extLst>
                    <a:ext uri="{9D8B030D-6E8A-4147-A177-3AD203B41FA5}">
                      <a16:colId xmlns:a16="http://schemas.microsoft.com/office/drawing/2014/main" val="20001"/>
                    </a:ext>
                  </a:extLst>
                </a:gridCol>
                <a:gridCol w="814387">
                  <a:extLst>
                    <a:ext uri="{9D8B030D-6E8A-4147-A177-3AD203B41FA5}">
                      <a16:colId xmlns:a16="http://schemas.microsoft.com/office/drawing/2014/main" val="20002"/>
                    </a:ext>
                  </a:extLst>
                </a:gridCol>
                <a:gridCol w="814388">
                  <a:extLst>
                    <a:ext uri="{9D8B030D-6E8A-4147-A177-3AD203B41FA5}">
                      <a16:colId xmlns:a16="http://schemas.microsoft.com/office/drawing/2014/main" val="20003"/>
                    </a:ext>
                  </a:extLst>
                </a:gridCol>
                <a:gridCol w="814387">
                  <a:extLst>
                    <a:ext uri="{9D8B030D-6E8A-4147-A177-3AD203B41FA5}">
                      <a16:colId xmlns:a16="http://schemas.microsoft.com/office/drawing/2014/main" val="20004"/>
                    </a:ext>
                  </a:extLst>
                </a:gridCol>
                <a:gridCol w="814388">
                  <a:extLst>
                    <a:ext uri="{9D8B030D-6E8A-4147-A177-3AD203B41FA5}">
                      <a16:colId xmlns:a16="http://schemas.microsoft.com/office/drawing/2014/main" val="20005"/>
                    </a:ext>
                  </a:extLst>
                </a:gridCol>
                <a:gridCol w="814387">
                  <a:extLst>
                    <a:ext uri="{9D8B030D-6E8A-4147-A177-3AD203B41FA5}">
                      <a16:colId xmlns:a16="http://schemas.microsoft.com/office/drawing/2014/main" val="20006"/>
                    </a:ext>
                  </a:extLst>
                </a:gridCol>
                <a:gridCol w="814388">
                  <a:extLst>
                    <a:ext uri="{9D8B030D-6E8A-4147-A177-3AD203B41FA5}">
                      <a16:colId xmlns:a16="http://schemas.microsoft.com/office/drawing/2014/main" val="20007"/>
                    </a:ext>
                  </a:extLst>
                </a:gridCol>
                <a:gridCol w="814387">
                  <a:extLst>
                    <a:ext uri="{9D8B030D-6E8A-4147-A177-3AD203B41FA5}">
                      <a16:colId xmlns:a16="http://schemas.microsoft.com/office/drawing/2014/main" val="20008"/>
                    </a:ext>
                  </a:extLst>
                </a:gridCol>
                <a:gridCol w="814388">
                  <a:extLst>
                    <a:ext uri="{9D8B030D-6E8A-4147-A177-3AD203B41FA5}">
                      <a16:colId xmlns:a16="http://schemas.microsoft.com/office/drawing/2014/main" val="20009"/>
                    </a:ext>
                  </a:extLst>
                </a:gridCol>
              </a:tblGrid>
              <a:tr h="3683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A0</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400" b="0" i="0" u="none" strike="noStrike" cap="none" normalizeH="0" baseline="0" smtClean="0">
                        <a:ln>
                          <a:noFill/>
                        </a:ln>
                        <a:solidFill>
                          <a:schemeClr val="tx1"/>
                        </a:solidFill>
                        <a:effectLst/>
                        <a:latin typeface="Times New Roman" pitchFamily="18" charset="0"/>
                        <a:ea typeface="隶书" pitchFamily="49" charset="-122"/>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D7</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D6</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D5</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D4</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D3</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D2</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D1</a:t>
                      </a:r>
                    </a:p>
                  </a:txBody>
                  <a:tcP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D0</a:t>
                      </a:r>
                    </a:p>
                  </a:txBody>
                  <a:tcP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400" b="0" i="0" u="none" strike="noStrike" cap="none" normalizeH="0" baseline="0" smtClean="0">
                        <a:ln>
                          <a:noFill/>
                        </a:ln>
                        <a:solidFill>
                          <a:schemeClr val="tx1"/>
                        </a:solidFill>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W2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W1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W0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75190" name="Rectangle 54"/>
          <p:cNvSpPr>
            <a:spLocks noChangeArrowheads="1"/>
          </p:cNvSpPr>
          <p:nvPr/>
        </p:nvSpPr>
        <p:spPr bwMode="auto">
          <a:xfrm>
            <a:off x="395288" y="2522553"/>
            <a:ext cx="1296987" cy="384175"/>
          </a:xfrm>
          <a:prstGeom prst="rect">
            <a:avLst/>
          </a:prstGeom>
          <a:solidFill>
            <a:srgbClr val="FFFF00"/>
          </a:solidFill>
          <a:ln w="9525" algn="ctr">
            <a:noFill/>
            <a:miter lim="800000"/>
            <a:headEnd/>
            <a:tailEnd/>
          </a:ln>
          <a:effectLst/>
        </p:spPr>
        <p:txBody>
          <a:bodyPr>
            <a:spAutoFit/>
          </a:bodyPr>
          <a:lstStyle/>
          <a:p>
            <a:pPr>
              <a:lnSpc>
                <a:spcPct val="80000"/>
              </a:lnSpc>
            </a:pPr>
            <a:r>
              <a:rPr lang="zh-CN" altLang="en-US"/>
              <a:t>偶地址</a:t>
            </a:r>
          </a:p>
        </p:txBody>
      </p:sp>
      <p:sp>
        <p:nvSpPr>
          <p:cNvPr id="475191" name="Line 55"/>
          <p:cNvSpPr>
            <a:spLocks noChangeShapeType="1"/>
          </p:cNvSpPr>
          <p:nvPr/>
        </p:nvSpPr>
        <p:spPr bwMode="auto">
          <a:xfrm>
            <a:off x="754063" y="2235215"/>
            <a:ext cx="577850" cy="0"/>
          </a:xfrm>
          <a:prstGeom prst="line">
            <a:avLst/>
          </a:prstGeom>
          <a:noFill/>
          <a:ln w="28575">
            <a:solidFill>
              <a:schemeClr val="tx1"/>
            </a:solidFill>
            <a:round/>
            <a:headEnd/>
            <a:tailEnd/>
          </a:ln>
          <a:effectLst/>
        </p:spPr>
        <p:txBody>
          <a:bodyPr/>
          <a:lstStyle/>
          <a:p>
            <a:endParaRPr lang="zh-CN" altLang="en-US"/>
          </a:p>
        </p:txBody>
      </p:sp>
      <p:sp>
        <p:nvSpPr>
          <p:cNvPr id="475192" name="Line 56"/>
          <p:cNvSpPr>
            <a:spLocks noChangeShapeType="1"/>
          </p:cNvSpPr>
          <p:nvPr/>
        </p:nvSpPr>
        <p:spPr bwMode="auto">
          <a:xfrm flipH="1">
            <a:off x="1042988" y="2235215"/>
            <a:ext cx="0" cy="287338"/>
          </a:xfrm>
          <a:prstGeom prst="line">
            <a:avLst/>
          </a:prstGeom>
          <a:noFill/>
          <a:ln w="28575">
            <a:solidFill>
              <a:schemeClr val="tx1"/>
            </a:solidFill>
            <a:round/>
            <a:headEnd/>
            <a:tailEnd/>
          </a:ln>
          <a:effectLst/>
        </p:spPr>
        <p:txBody>
          <a:bodyPr/>
          <a:lstStyle/>
          <a:p>
            <a:endParaRPr lang="zh-CN" altLang="en-US"/>
          </a:p>
        </p:txBody>
      </p:sp>
      <p:sp>
        <p:nvSpPr>
          <p:cNvPr id="475196" name="Line 60"/>
          <p:cNvSpPr>
            <a:spLocks noChangeShapeType="1"/>
          </p:cNvSpPr>
          <p:nvPr/>
        </p:nvSpPr>
        <p:spPr bwMode="auto">
          <a:xfrm>
            <a:off x="2124075" y="2230453"/>
            <a:ext cx="647700" cy="0"/>
          </a:xfrm>
          <a:prstGeom prst="line">
            <a:avLst/>
          </a:prstGeom>
          <a:noFill/>
          <a:ln w="28575">
            <a:solidFill>
              <a:schemeClr val="tx1"/>
            </a:solidFill>
            <a:round/>
            <a:headEnd/>
            <a:tailEnd/>
          </a:ln>
          <a:effectLst/>
        </p:spPr>
        <p:txBody>
          <a:bodyPr/>
          <a:lstStyle/>
          <a:p>
            <a:endParaRPr lang="zh-CN" altLang="en-US"/>
          </a:p>
        </p:txBody>
      </p:sp>
      <p:sp>
        <p:nvSpPr>
          <p:cNvPr id="475200" name="Rectangle 64"/>
          <p:cNvSpPr>
            <a:spLocks noChangeArrowheads="1"/>
          </p:cNvSpPr>
          <p:nvPr/>
        </p:nvSpPr>
        <p:spPr bwMode="auto">
          <a:xfrm>
            <a:off x="2051050" y="2522553"/>
            <a:ext cx="1944688" cy="676275"/>
          </a:xfrm>
          <a:prstGeom prst="rect">
            <a:avLst/>
          </a:prstGeom>
          <a:solidFill>
            <a:srgbClr val="FFFF00"/>
          </a:solidFill>
          <a:ln w="9525" algn="ctr">
            <a:noFill/>
            <a:miter lim="800000"/>
            <a:headEnd/>
            <a:tailEnd/>
          </a:ln>
          <a:effectLst/>
        </p:spPr>
        <p:txBody>
          <a:bodyPr>
            <a:spAutoFit/>
          </a:bodyPr>
          <a:lstStyle/>
          <a:p>
            <a:pPr>
              <a:lnSpc>
                <a:spcPct val="80000"/>
              </a:lnSpc>
            </a:pPr>
            <a:r>
              <a:rPr lang="en-US" altLang="zh-CN"/>
              <a:t>0</a:t>
            </a:r>
            <a:r>
              <a:rPr lang="zh-CN" altLang="en-US"/>
              <a:t>－无中断</a:t>
            </a:r>
          </a:p>
          <a:p>
            <a:pPr>
              <a:lnSpc>
                <a:spcPct val="80000"/>
              </a:lnSpc>
            </a:pPr>
            <a:r>
              <a:rPr lang="en-US" altLang="zh-CN"/>
              <a:t>1</a:t>
            </a:r>
            <a:r>
              <a:rPr lang="zh-CN" altLang="en-US"/>
              <a:t>－有中断</a:t>
            </a:r>
          </a:p>
        </p:txBody>
      </p:sp>
      <p:sp>
        <p:nvSpPr>
          <p:cNvPr id="475204" name="Line 68"/>
          <p:cNvSpPr>
            <a:spLocks noChangeShapeType="1"/>
          </p:cNvSpPr>
          <p:nvPr/>
        </p:nvSpPr>
        <p:spPr bwMode="auto">
          <a:xfrm flipV="1">
            <a:off x="6227763" y="2230453"/>
            <a:ext cx="2305050" cy="0"/>
          </a:xfrm>
          <a:prstGeom prst="line">
            <a:avLst/>
          </a:prstGeom>
          <a:noFill/>
          <a:ln w="28575">
            <a:solidFill>
              <a:schemeClr val="tx1"/>
            </a:solidFill>
            <a:round/>
            <a:headEnd/>
            <a:tailEnd/>
          </a:ln>
          <a:effectLst/>
        </p:spPr>
        <p:txBody>
          <a:bodyPr/>
          <a:lstStyle/>
          <a:p>
            <a:endParaRPr lang="zh-CN" altLang="en-US"/>
          </a:p>
        </p:txBody>
      </p:sp>
      <p:sp>
        <p:nvSpPr>
          <p:cNvPr id="475205" name="Line 69"/>
          <p:cNvSpPr>
            <a:spLocks noChangeShapeType="1"/>
          </p:cNvSpPr>
          <p:nvPr/>
        </p:nvSpPr>
        <p:spPr bwMode="auto">
          <a:xfrm flipH="1">
            <a:off x="7308850" y="2235215"/>
            <a:ext cx="0" cy="527050"/>
          </a:xfrm>
          <a:prstGeom prst="line">
            <a:avLst/>
          </a:prstGeom>
          <a:noFill/>
          <a:ln w="28575">
            <a:solidFill>
              <a:schemeClr val="tx1"/>
            </a:solidFill>
            <a:round/>
            <a:headEnd/>
            <a:tailEnd/>
          </a:ln>
          <a:effectLst/>
        </p:spPr>
        <p:txBody>
          <a:bodyPr/>
          <a:lstStyle/>
          <a:p>
            <a:endParaRPr lang="zh-CN" altLang="en-US"/>
          </a:p>
        </p:txBody>
      </p:sp>
      <p:sp>
        <p:nvSpPr>
          <p:cNvPr id="475209" name="Line 73"/>
          <p:cNvSpPr>
            <a:spLocks noChangeShapeType="1"/>
          </p:cNvSpPr>
          <p:nvPr/>
        </p:nvSpPr>
        <p:spPr bwMode="auto">
          <a:xfrm flipH="1">
            <a:off x="2411413" y="2259028"/>
            <a:ext cx="0" cy="287337"/>
          </a:xfrm>
          <a:prstGeom prst="line">
            <a:avLst/>
          </a:prstGeom>
          <a:noFill/>
          <a:ln w="28575">
            <a:solidFill>
              <a:schemeClr val="tx1"/>
            </a:solidFill>
            <a:round/>
            <a:headEnd/>
            <a:tailEnd/>
          </a:ln>
          <a:effectLst/>
        </p:spPr>
        <p:txBody>
          <a:bodyPr/>
          <a:lstStyle/>
          <a:p>
            <a:endParaRPr lang="zh-CN" altLang="en-US"/>
          </a:p>
        </p:txBody>
      </p:sp>
      <p:sp>
        <p:nvSpPr>
          <p:cNvPr id="475210" name="Rectangle 74"/>
          <p:cNvSpPr>
            <a:spLocks noChangeArrowheads="1"/>
          </p:cNvSpPr>
          <p:nvPr/>
        </p:nvSpPr>
        <p:spPr bwMode="auto">
          <a:xfrm>
            <a:off x="539750" y="577865"/>
            <a:ext cx="4895850" cy="457200"/>
          </a:xfrm>
          <a:prstGeom prst="rect">
            <a:avLst/>
          </a:prstGeom>
          <a:noFill/>
          <a:ln w="9525" algn="ctr">
            <a:noFill/>
            <a:miter lim="800000"/>
            <a:headEnd/>
            <a:tailEnd/>
          </a:ln>
          <a:effectLst/>
        </p:spPr>
        <p:txBody>
          <a:bodyPr>
            <a:spAutoFit/>
          </a:bodyPr>
          <a:lstStyle/>
          <a:p>
            <a:r>
              <a:rPr lang="zh-CN" altLang="en-US" u="sng">
                <a:solidFill>
                  <a:srgbClr val="0000FF"/>
                </a:solidFill>
                <a:effectLst>
                  <a:outerShdw blurRad="38100" dist="38100" dir="2700000" algn="tl">
                    <a:srgbClr val="C0C0C0"/>
                  </a:outerShdw>
                </a:effectLst>
              </a:rPr>
              <a:t>中断识别编码</a:t>
            </a:r>
          </a:p>
        </p:txBody>
      </p:sp>
    </p:spTree>
  </p:cSld>
  <p:clrMapOvr>
    <a:masterClrMapping/>
  </p:clrMapOvr>
  <p:transition spd="slow">
    <p:randomBar dir="vert"/>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ChangeArrowheads="1"/>
          </p:cNvSpPr>
          <p:nvPr/>
        </p:nvSpPr>
        <p:spPr bwMode="auto">
          <a:xfrm>
            <a:off x="539750" y="260350"/>
            <a:ext cx="8353425" cy="2800767"/>
          </a:xfrm>
          <a:prstGeom prst="rect">
            <a:avLst/>
          </a:prstGeom>
          <a:noFill/>
          <a:ln w="9525" algn="ctr">
            <a:noFill/>
            <a:miter lim="800000"/>
            <a:headEnd/>
            <a:tailEnd/>
          </a:ln>
          <a:effectLst/>
        </p:spPr>
        <p:txBody>
          <a:bodyPr>
            <a:spAutoFit/>
          </a:bodyPr>
          <a:lstStyle/>
          <a:p>
            <a:pPr marL="457200" indent="-457200">
              <a:buFont typeface="Wingdings" panose="05000000000000000000" pitchFamily="2" charset="2"/>
              <a:buChar char="Ø"/>
            </a:pPr>
            <a:r>
              <a:rPr lang="en-US" altLang="zh-CN" sz="3200" dirty="0" smtClean="0">
                <a:solidFill>
                  <a:schemeClr val="tx2"/>
                </a:solidFill>
                <a:effectLst>
                  <a:outerShdw blurRad="38100" dist="38100" dir="2700000" algn="tl">
                    <a:srgbClr val="C0C0C0"/>
                  </a:outerShdw>
                </a:effectLst>
              </a:rPr>
              <a:t>8259</a:t>
            </a:r>
            <a:r>
              <a:rPr lang="zh-CN" altLang="en-US" sz="3200" dirty="0">
                <a:solidFill>
                  <a:schemeClr val="tx2"/>
                </a:solidFill>
                <a:effectLst>
                  <a:outerShdw blurRad="38100" dist="38100" dir="2700000" algn="tl">
                    <a:srgbClr val="C0C0C0"/>
                  </a:outerShdw>
                </a:effectLst>
              </a:rPr>
              <a:t>工作过程</a:t>
            </a:r>
          </a:p>
          <a:p>
            <a:r>
              <a:rPr lang="en-US" altLang="en-US" dirty="0" err="1"/>
              <a:t>分两步</a:t>
            </a:r>
            <a:r>
              <a:rPr lang="en-US" altLang="en-US" dirty="0"/>
              <a:t>:</a:t>
            </a:r>
          </a:p>
          <a:p>
            <a:r>
              <a:rPr lang="en-US" altLang="zh-CN" dirty="0"/>
              <a:t>1</a:t>
            </a:r>
            <a:r>
              <a:rPr lang="zh-CN" altLang="en-US" dirty="0"/>
              <a:t>、</a:t>
            </a:r>
            <a:r>
              <a:rPr lang="en-US" altLang="en-US" dirty="0" err="1"/>
              <a:t>外设</a:t>
            </a:r>
            <a:r>
              <a:rPr lang="zh-CN" altLang="en-US" dirty="0"/>
              <a:t>－</a:t>
            </a:r>
            <a:r>
              <a:rPr lang="en-US" altLang="en-US" dirty="0"/>
              <a:t>8259A</a:t>
            </a:r>
          </a:p>
          <a:p>
            <a:r>
              <a:rPr lang="en-US" altLang="en-US" dirty="0"/>
              <a:t>8259A处理外设中断申请，决定是否向CPU发中断申请信号</a:t>
            </a:r>
            <a:r>
              <a:rPr lang="zh-CN" altLang="en-US" dirty="0"/>
              <a:t>。</a:t>
            </a:r>
          </a:p>
          <a:p>
            <a:r>
              <a:rPr lang="en-US" altLang="zh-CN" dirty="0"/>
              <a:t>2</a:t>
            </a:r>
            <a:r>
              <a:rPr lang="zh-CN" altLang="en-US" dirty="0"/>
              <a:t>、</a:t>
            </a:r>
            <a:r>
              <a:rPr lang="en-US" altLang="en-US" dirty="0"/>
              <a:t>8259A</a:t>
            </a:r>
            <a:r>
              <a:rPr lang="zh-CN" altLang="en-US" dirty="0"/>
              <a:t>－</a:t>
            </a:r>
            <a:r>
              <a:rPr lang="en-US" altLang="en-US" dirty="0"/>
              <a:t>CPU</a:t>
            </a:r>
          </a:p>
          <a:p>
            <a:r>
              <a:rPr lang="en-US" altLang="en-US" dirty="0"/>
              <a:t>若8259A发中断申请信号，且CPU响应，则在CPU中断响应</a:t>
            </a:r>
            <a:r>
              <a:rPr lang="zh-CN" altLang="en-US" dirty="0"/>
              <a:t>周期</a:t>
            </a:r>
            <a:r>
              <a:rPr lang="en-US" altLang="en-US" dirty="0" err="1"/>
              <a:t>送出中断类型号</a:t>
            </a:r>
            <a:r>
              <a:rPr lang="zh-CN" altLang="en-US" dirty="0"/>
              <a:t>。</a:t>
            </a:r>
          </a:p>
        </p:txBody>
      </p:sp>
    </p:spTree>
  </p:cSld>
  <p:clrMapOvr>
    <a:masterClrMapping/>
  </p:clrMapOvr>
  <p:transition spd="slow">
    <p:randomBar dir="vert"/>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4594"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95288" y="1628775"/>
            <a:ext cx="8424862" cy="4903788"/>
          </a:xfrm>
          <a:prstGeom prst="rect">
            <a:avLst/>
          </a:prstGeom>
          <a:noFill/>
        </p:spPr>
      </p:pic>
      <p:sp>
        <p:nvSpPr>
          <p:cNvPr id="494595" name="Rectangle 3"/>
          <p:cNvSpPr>
            <a:spLocks noChangeArrowheads="1"/>
          </p:cNvSpPr>
          <p:nvPr/>
        </p:nvSpPr>
        <p:spPr bwMode="auto">
          <a:xfrm>
            <a:off x="323850" y="333375"/>
            <a:ext cx="8351838" cy="1187450"/>
          </a:xfrm>
          <a:prstGeom prst="rect">
            <a:avLst/>
          </a:prstGeom>
          <a:noFill/>
          <a:ln w="9525" algn="ctr">
            <a:noFill/>
            <a:miter lim="800000"/>
            <a:headEnd/>
            <a:tailEnd/>
          </a:ln>
          <a:effectLst/>
        </p:spPr>
        <p:txBody>
          <a:bodyPr>
            <a:spAutoFit/>
          </a:bodyPr>
          <a:lstStyle/>
          <a:p>
            <a:r>
              <a:rPr lang="en-US" altLang="zh-CN">
                <a:solidFill>
                  <a:srgbClr val="0000FF"/>
                </a:solidFill>
              </a:rPr>
              <a:t>1</a:t>
            </a:r>
            <a:r>
              <a:rPr lang="zh-CN" altLang="en-US">
                <a:solidFill>
                  <a:srgbClr val="0000FF"/>
                </a:solidFill>
              </a:rPr>
              <a:t>、</a:t>
            </a:r>
            <a:r>
              <a:rPr lang="en-US" altLang="zh-CN">
                <a:solidFill>
                  <a:srgbClr val="0000FF"/>
                </a:solidFill>
              </a:rPr>
              <a:t>8259A</a:t>
            </a:r>
            <a:r>
              <a:rPr lang="zh-CN" altLang="en-US">
                <a:solidFill>
                  <a:srgbClr val="0000FF"/>
                </a:solidFill>
              </a:rPr>
              <a:t>处理外设中断中请，决定是否向</a:t>
            </a:r>
            <a:r>
              <a:rPr lang="en-US" altLang="zh-CN">
                <a:solidFill>
                  <a:srgbClr val="0000FF"/>
                </a:solidFill>
              </a:rPr>
              <a:t>CPU</a:t>
            </a:r>
            <a:r>
              <a:rPr lang="zh-CN" altLang="en-US">
                <a:solidFill>
                  <a:srgbClr val="0000FF"/>
                </a:solidFill>
              </a:rPr>
              <a:t>发中断申请信号。</a:t>
            </a:r>
          </a:p>
          <a:p>
            <a:r>
              <a:rPr lang="zh-CN" altLang="en-US"/>
              <a:t>    </a:t>
            </a:r>
          </a:p>
          <a:p>
            <a:r>
              <a:rPr lang="zh-CN" altLang="en-US"/>
              <a:t>①中断申请寄存器</a:t>
            </a:r>
            <a:r>
              <a:rPr lang="en-US" altLang="zh-CN"/>
              <a:t>IRR</a:t>
            </a:r>
            <a:r>
              <a:rPr lang="zh-CN" altLang="en-US"/>
              <a:t>锁存外部的中断申请。</a:t>
            </a:r>
          </a:p>
        </p:txBody>
      </p:sp>
    </p:spTree>
  </p:cSld>
  <p:clrMapOvr>
    <a:masterClrMapping/>
  </p:clrMapOvr>
  <p:transition spd="slow">
    <p:randomBar dir="vert"/>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ChangeArrowheads="1"/>
          </p:cNvSpPr>
          <p:nvPr/>
        </p:nvSpPr>
        <p:spPr bwMode="auto">
          <a:xfrm>
            <a:off x="611188" y="404813"/>
            <a:ext cx="7921625" cy="1552575"/>
          </a:xfrm>
          <a:prstGeom prst="rect">
            <a:avLst/>
          </a:prstGeom>
          <a:noFill/>
          <a:ln w="9525" algn="ctr">
            <a:noFill/>
            <a:miter lim="800000"/>
            <a:headEnd/>
            <a:tailEnd/>
          </a:ln>
          <a:effectLst/>
        </p:spPr>
        <p:txBody>
          <a:bodyPr>
            <a:spAutoFit/>
          </a:bodyPr>
          <a:lstStyle/>
          <a:p>
            <a:r>
              <a:rPr lang="en-US" altLang="zh-CN"/>
              <a:t>②</a:t>
            </a:r>
            <a:r>
              <a:rPr lang="zh-CN" altLang="en-US"/>
              <a:t>中断屏蔽寄存器</a:t>
            </a:r>
            <a:r>
              <a:rPr lang="en-US" altLang="zh-CN"/>
              <a:t>IMR</a:t>
            </a:r>
          </a:p>
          <a:p>
            <a:r>
              <a:rPr lang="en-US" altLang="zh-CN"/>
              <a:t>   </a:t>
            </a:r>
            <a:r>
              <a:rPr lang="zh-CN" altLang="en-US"/>
              <a:t>决定</a:t>
            </a:r>
            <a:r>
              <a:rPr lang="en-US" altLang="zh-CN"/>
              <a:t>IRR</a:t>
            </a:r>
            <a:r>
              <a:rPr lang="zh-CN" altLang="en-US"/>
              <a:t>中的中断申请是否进入优先级裁决器</a:t>
            </a:r>
            <a:r>
              <a:rPr lang="en-US" altLang="zh-CN"/>
              <a:t>PR</a:t>
            </a:r>
            <a:r>
              <a:rPr lang="zh-CN" altLang="en-US"/>
              <a:t>。</a:t>
            </a:r>
            <a:r>
              <a:rPr lang="en-US" altLang="zh-CN"/>
              <a:t>IMR</a:t>
            </a:r>
            <a:r>
              <a:rPr lang="zh-CN" altLang="en-US"/>
              <a:t>对应位为</a:t>
            </a:r>
            <a:r>
              <a:rPr lang="en-US" altLang="zh-CN"/>
              <a:t>0</a:t>
            </a:r>
            <a:r>
              <a:rPr lang="zh-CN" altLang="en-US"/>
              <a:t>，允许中断中请进入优先级裁决器。</a:t>
            </a:r>
          </a:p>
          <a:p>
            <a:r>
              <a:rPr lang="zh-CN" altLang="en-US"/>
              <a:t>      为</a:t>
            </a:r>
            <a:r>
              <a:rPr lang="en-US" altLang="zh-CN"/>
              <a:t>1</a:t>
            </a:r>
            <a:r>
              <a:rPr lang="zh-CN" altLang="en-US"/>
              <a:t>，不允许进入，中断中请被</a:t>
            </a:r>
            <a:r>
              <a:rPr lang="en-US" altLang="zh-CN"/>
              <a:t>IMR</a:t>
            </a:r>
            <a:r>
              <a:rPr lang="zh-CN" altLang="en-US"/>
              <a:t>屏蔽。</a:t>
            </a:r>
          </a:p>
        </p:txBody>
      </p:sp>
      <p:pic>
        <p:nvPicPr>
          <p:cNvPr id="493571"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11188" y="2060575"/>
            <a:ext cx="8281987" cy="4567238"/>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ChangeArrowheads="1"/>
          </p:cNvSpPr>
          <p:nvPr/>
        </p:nvSpPr>
        <p:spPr bwMode="auto">
          <a:xfrm>
            <a:off x="684213" y="260350"/>
            <a:ext cx="7920037" cy="1187450"/>
          </a:xfrm>
          <a:prstGeom prst="rect">
            <a:avLst/>
          </a:prstGeom>
          <a:noFill/>
          <a:ln w="9525" algn="ctr">
            <a:noFill/>
            <a:miter lim="800000"/>
            <a:headEnd/>
            <a:tailEnd/>
          </a:ln>
          <a:effectLst/>
        </p:spPr>
        <p:txBody>
          <a:bodyPr>
            <a:spAutoFit/>
          </a:bodyPr>
          <a:lstStyle/>
          <a:p>
            <a:r>
              <a:rPr lang="zh-CN" altLang="en-US" u="sng">
                <a:effectLst>
                  <a:outerShdw blurRad="38100" dist="38100" dir="2700000" algn="tl">
                    <a:srgbClr val="C0C0C0"/>
                  </a:outerShdw>
                </a:effectLst>
              </a:rPr>
              <a:t>工作在方式</a:t>
            </a:r>
            <a:r>
              <a:rPr lang="en-US" altLang="zh-CN" u="sng">
                <a:effectLst>
                  <a:outerShdw blurRad="38100" dist="38100" dir="2700000" algn="tl">
                    <a:srgbClr val="C0C0C0"/>
                  </a:outerShdw>
                </a:effectLst>
              </a:rPr>
              <a:t>1</a:t>
            </a:r>
            <a:r>
              <a:rPr lang="zh-CN" altLang="en-US" u="sng">
                <a:effectLst>
                  <a:outerShdw blurRad="38100" dist="38100" dir="2700000" algn="tl">
                    <a:srgbClr val="C0C0C0"/>
                  </a:outerShdw>
                </a:effectLst>
              </a:rPr>
              <a:t>输出下</a:t>
            </a:r>
          </a:p>
          <a:p>
            <a:pPr algn="ctr"/>
            <a:endParaRPr lang="zh-CN" altLang="en-US"/>
          </a:p>
          <a:p>
            <a:r>
              <a:rPr lang="en-US" altLang="zh-CN"/>
              <a:t>A</a:t>
            </a:r>
            <a:r>
              <a:rPr lang="zh-CN" altLang="en-US"/>
              <a:t>口                        </a:t>
            </a:r>
            <a:r>
              <a:rPr lang="en-US" altLang="zh-CN"/>
              <a:t>B</a:t>
            </a:r>
            <a:r>
              <a:rPr lang="zh-CN" altLang="en-US"/>
              <a:t>口</a:t>
            </a:r>
          </a:p>
        </p:txBody>
      </p:sp>
      <p:pic>
        <p:nvPicPr>
          <p:cNvPr id="516099"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95288" y="1484313"/>
            <a:ext cx="4470400" cy="1300162"/>
          </a:xfrm>
          <a:prstGeom prst="rect">
            <a:avLst/>
          </a:prstGeom>
          <a:noFill/>
          <a:ln w="9525">
            <a:noFill/>
            <a:miter lim="800000"/>
            <a:headEnd/>
            <a:tailEnd/>
          </a:ln>
        </p:spPr>
      </p:pic>
      <p:pic>
        <p:nvPicPr>
          <p:cNvPr id="516100" name="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23850" y="3068638"/>
            <a:ext cx="4718050" cy="2794000"/>
          </a:xfrm>
          <a:prstGeom prst="rect">
            <a:avLst/>
          </a:prstGeom>
          <a:noFill/>
          <a:ln w="9525">
            <a:noFill/>
            <a:miter lim="800000"/>
            <a:headEnd/>
            <a:tailEnd/>
          </a:ln>
        </p:spPr>
      </p:pic>
      <p:pic>
        <p:nvPicPr>
          <p:cNvPr id="516101" name="Picture 5"/>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643438" y="1466850"/>
            <a:ext cx="4246562" cy="1008063"/>
          </a:xfrm>
          <a:prstGeom prst="rect">
            <a:avLst/>
          </a:prstGeom>
          <a:noFill/>
          <a:ln w="9525">
            <a:noFill/>
            <a:miter lim="800000"/>
            <a:headEnd/>
            <a:tailEnd/>
          </a:ln>
        </p:spPr>
      </p:pic>
      <p:pic>
        <p:nvPicPr>
          <p:cNvPr id="516102" name="Picture 6"/>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4643438" y="3068638"/>
            <a:ext cx="4527550" cy="2774950"/>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ChangeArrowheads="1"/>
          </p:cNvSpPr>
          <p:nvPr/>
        </p:nvSpPr>
        <p:spPr bwMode="auto">
          <a:xfrm>
            <a:off x="539750" y="404813"/>
            <a:ext cx="7920038" cy="1187450"/>
          </a:xfrm>
          <a:prstGeom prst="rect">
            <a:avLst/>
          </a:prstGeom>
          <a:noFill/>
          <a:ln w="9525" algn="ctr">
            <a:noFill/>
            <a:miter lim="800000"/>
            <a:headEnd/>
            <a:tailEnd/>
          </a:ln>
          <a:effectLst/>
        </p:spPr>
        <p:txBody>
          <a:bodyPr>
            <a:spAutoFit/>
          </a:bodyPr>
          <a:lstStyle/>
          <a:p>
            <a:r>
              <a:rPr lang="en-US" altLang="zh-CN"/>
              <a:t>③ </a:t>
            </a:r>
            <a:r>
              <a:rPr lang="zh-CN" altLang="en-US"/>
              <a:t>当前中断服务寄存器</a:t>
            </a:r>
            <a:r>
              <a:rPr lang="en-US" altLang="zh-CN"/>
              <a:t>ISR</a:t>
            </a:r>
            <a:r>
              <a:rPr lang="zh-CN" altLang="en-US"/>
              <a:t>记录</a:t>
            </a:r>
            <a:r>
              <a:rPr lang="en-US" altLang="zh-CN"/>
              <a:t>CPU</a:t>
            </a:r>
            <a:r>
              <a:rPr lang="zh-CN" altLang="en-US"/>
              <a:t>正在响应的中断。</a:t>
            </a:r>
          </a:p>
          <a:p>
            <a:r>
              <a:rPr lang="en-US" altLang="zh-CN"/>
              <a:t>ISR</a:t>
            </a:r>
            <a:r>
              <a:rPr lang="zh-CN" altLang="en-US"/>
              <a:t>中的某位为</a:t>
            </a:r>
            <a:r>
              <a:rPr lang="en-US" altLang="zh-CN"/>
              <a:t>1</a:t>
            </a:r>
            <a:r>
              <a:rPr lang="zh-CN" altLang="en-US"/>
              <a:t>，</a:t>
            </a:r>
            <a:r>
              <a:rPr lang="en-US" altLang="zh-CN"/>
              <a:t>CPU</a:t>
            </a:r>
            <a:r>
              <a:rPr lang="zh-CN" altLang="en-US"/>
              <a:t>正在响应此级中断。</a:t>
            </a:r>
          </a:p>
          <a:p>
            <a:r>
              <a:rPr lang="zh-CN" altLang="en-US"/>
              <a:t>           为</a:t>
            </a:r>
            <a:r>
              <a:rPr lang="en-US" altLang="zh-CN"/>
              <a:t>0</a:t>
            </a:r>
            <a:r>
              <a:rPr lang="zh-CN" altLang="en-US"/>
              <a:t>，</a:t>
            </a:r>
            <a:r>
              <a:rPr lang="en-US" altLang="zh-CN"/>
              <a:t>CPU</a:t>
            </a:r>
            <a:r>
              <a:rPr lang="zh-CN" altLang="en-US"/>
              <a:t>没有或已响应完此级中断。</a:t>
            </a:r>
          </a:p>
        </p:txBody>
      </p:sp>
      <p:pic>
        <p:nvPicPr>
          <p:cNvPr id="492547"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95288" y="1700213"/>
            <a:ext cx="8424862" cy="4608512"/>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22"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11188" y="1700213"/>
            <a:ext cx="8208962" cy="4519612"/>
          </a:xfrm>
          <a:prstGeom prst="rect">
            <a:avLst/>
          </a:prstGeom>
          <a:noFill/>
        </p:spPr>
      </p:pic>
      <p:sp>
        <p:nvSpPr>
          <p:cNvPr id="491523" name="Rectangle 3"/>
          <p:cNvSpPr>
            <a:spLocks noChangeArrowheads="1"/>
          </p:cNvSpPr>
          <p:nvPr/>
        </p:nvSpPr>
        <p:spPr bwMode="auto">
          <a:xfrm>
            <a:off x="684213" y="260350"/>
            <a:ext cx="7991475" cy="1187450"/>
          </a:xfrm>
          <a:prstGeom prst="rect">
            <a:avLst/>
          </a:prstGeom>
          <a:noFill/>
          <a:ln w="9525" algn="ctr">
            <a:noFill/>
            <a:miter lim="800000"/>
            <a:headEnd/>
            <a:tailEnd/>
          </a:ln>
          <a:effectLst/>
        </p:spPr>
        <p:txBody>
          <a:bodyPr>
            <a:spAutoFit/>
          </a:bodyPr>
          <a:lstStyle/>
          <a:p>
            <a:r>
              <a:rPr lang="en-US" altLang="zh-CN"/>
              <a:t>④ </a:t>
            </a:r>
            <a:r>
              <a:rPr lang="zh-CN" altLang="en-US"/>
              <a:t>优先级裁决器</a:t>
            </a:r>
            <a:r>
              <a:rPr lang="en-US" altLang="zh-CN"/>
              <a:t>PR</a:t>
            </a:r>
          </a:p>
          <a:p>
            <a:r>
              <a:rPr lang="zh-CN" altLang="en-US"/>
              <a:t>根据</a:t>
            </a:r>
            <a:r>
              <a:rPr lang="en-US" altLang="zh-CN"/>
              <a:t>IRR</a:t>
            </a:r>
            <a:r>
              <a:rPr lang="zh-CN" altLang="en-US"/>
              <a:t>的中断申请和</a:t>
            </a:r>
            <a:r>
              <a:rPr lang="en-US" altLang="zh-CN"/>
              <a:t>ISR</a:t>
            </a:r>
            <a:r>
              <a:rPr lang="zh-CN" altLang="en-US"/>
              <a:t>的优先级，决定是否发中断申请信号。</a:t>
            </a:r>
          </a:p>
        </p:txBody>
      </p:sp>
    </p:spTree>
  </p:cSld>
  <p:clrMapOvr>
    <a:masterClrMapping/>
  </p:clrMapOvr>
  <p:transition spd="slow">
    <p:randomBar dir="vert"/>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ChangeArrowheads="1"/>
          </p:cNvSpPr>
          <p:nvPr/>
        </p:nvSpPr>
        <p:spPr bwMode="auto">
          <a:xfrm>
            <a:off x="611188" y="404813"/>
            <a:ext cx="8135937" cy="1552575"/>
          </a:xfrm>
          <a:prstGeom prst="rect">
            <a:avLst/>
          </a:prstGeom>
          <a:noFill/>
          <a:ln w="9525" algn="ctr">
            <a:noFill/>
            <a:miter lim="800000"/>
            <a:headEnd/>
            <a:tailEnd/>
          </a:ln>
          <a:effectLst/>
        </p:spPr>
        <p:txBody>
          <a:bodyPr>
            <a:spAutoFit/>
          </a:bodyPr>
          <a:lstStyle/>
          <a:p>
            <a:r>
              <a:rPr lang="en-US" altLang="zh-CN">
                <a:solidFill>
                  <a:srgbClr val="0000FF"/>
                </a:solidFill>
              </a:rPr>
              <a:t>(2) 8259A</a:t>
            </a:r>
            <a:r>
              <a:rPr lang="zh-CN" altLang="en-US">
                <a:solidFill>
                  <a:srgbClr val="0000FF"/>
                </a:solidFill>
              </a:rPr>
              <a:t>发中断中请信号</a:t>
            </a:r>
          </a:p>
          <a:p>
            <a:r>
              <a:rPr lang="en-US" altLang="zh-CN"/>
              <a:t>CPU</a:t>
            </a:r>
            <a:r>
              <a:rPr lang="zh-CN" altLang="en-US"/>
              <a:t>接收到</a:t>
            </a:r>
            <a:r>
              <a:rPr lang="en-US" altLang="zh-CN"/>
              <a:t>INTR</a:t>
            </a:r>
            <a:r>
              <a:rPr lang="zh-CN" altLang="en-US"/>
              <a:t>上的中断中请信号后</a:t>
            </a:r>
            <a:r>
              <a:rPr lang="en-US" altLang="zh-CN"/>
              <a:t>:</a:t>
            </a:r>
          </a:p>
          <a:p>
            <a:r>
              <a:rPr lang="en-US" altLang="zh-CN">
                <a:latin typeface="Arial"/>
              </a:rPr>
              <a:t>•</a:t>
            </a:r>
            <a:r>
              <a:rPr lang="en-US" altLang="zh-CN"/>
              <a:t> IF=0</a:t>
            </a:r>
            <a:r>
              <a:rPr lang="zh-CN" altLang="en-US"/>
              <a:t>，即中断中请被屏蔽，</a:t>
            </a:r>
            <a:r>
              <a:rPr lang="en-US" altLang="zh-CN"/>
              <a:t>CPU</a:t>
            </a:r>
            <a:r>
              <a:rPr lang="zh-CN" altLang="en-US"/>
              <a:t>不响应此中断中请。</a:t>
            </a:r>
          </a:p>
          <a:p>
            <a:r>
              <a:rPr lang="en-US" altLang="zh-CN">
                <a:latin typeface="Arial"/>
              </a:rPr>
              <a:t>•</a:t>
            </a:r>
            <a:r>
              <a:rPr lang="en-US" altLang="zh-CN"/>
              <a:t> IF=1</a:t>
            </a:r>
            <a:r>
              <a:rPr lang="zh-CN" altLang="en-US"/>
              <a:t>，则</a:t>
            </a:r>
            <a:r>
              <a:rPr lang="en-US" altLang="zh-CN"/>
              <a:t>CPU</a:t>
            </a:r>
            <a:r>
              <a:rPr lang="zh-CN" altLang="en-US"/>
              <a:t>处理完当前的指今后，进入中断响应周期。</a:t>
            </a:r>
          </a:p>
        </p:txBody>
      </p:sp>
      <p:pic>
        <p:nvPicPr>
          <p:cNvPr id="490499"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11188" y="2276475"/>
            <a:ext cx="8064500" cy="3681413"/>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6644"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39750" y="2205038"/>
            <a:ext cx="7999413" cy="4371975"/>
          </a:xfrm>
          <a:prstGeom prst="rect">
            <a:avLst/>
          </a:prstGeom>
          <a:noFill/>
        </p:spPr>
      </p:pic>
      <p:sp>
        <p:nvSpPr>
          <p:cNvPr id="496645" name="Rectangle 5"/>
          <p:cNvSpPr>
            <a:spLocks noChangeArrowheads="1"/>
          </p:cNvSpPr>
          <p:nvPr/>
        </p:nvSpPr>
        <p:spPr bwMode="auto">
          <a:xfrm>
            <a:off x="684213" y="476250"/>
            <a:ext cx="7416800" cy="1187450"/>
          </a:xfrm>
          <a:prstGeom prst="rect">
            <a:avLst/>
          </a:prstGeom>
          <a:noFill/>
          <a:ln w="9525" algn="ctr">
            <a:noFill/>
            <a:miter lim="800000"/>
            <a:headEnd/>
            <a:tailEnd/>
          </a:ln>
          <a:effectLst/>
        </p:spPr>
        <p:txBody>
          <a:bodyPr>
            <a:spAutoFit/>
          </a:bodyPr>
          <a:lstStyle/>
          <a:p>
            <a:r>
              <a:rPr lang="en-US" altLang="zh-CN"/>
              <a:t>8259A</a:t>
            </a:r>
            <a:r>
              <a:rPr lang="zh-CN" altLang="en-US"/>
              <a:t>收到第一个</a:t>
            </a:r>
            <a:r>
              <a:rPr lang="en-US" altLang="zh-CN"/>
              <a:t>INTA</a:t>
            </a:r>
            <a:r>
              <a:rPr lang="zh-CN" altLang="en-US"/>
              <a:t>中断响应信号后</a:t>
            </a:r>
            <a:r>
              <a:rPr lang="en-US" altLang="zh-CN"/>
              <a:t>:</a:t>
            </a:r>
          </a:p>
          <a:p>
            <a:r>
              <a:rPr lang="en-US" altLang="zh-CN"/>
              <a:t>① </a:t>
            </a:r>
            <a:r>
              <a:rPr lang="zh-CN" altLang="en-US"/>
              <a:t>将</a:t>
            </a:r>
            <a:r>
              <a:rPr lang="en-US" altLang="zh-CN"/>
              <a:t>ISR</a:t>
            </a:r>
            <a:r>
              <a:rPr lang="zh-CN" altLang="en-US"/>
              <a:t>中相应位置</a:t>
            </a:r>
            <a:r>
              <a:rPr lang="en-US" altLang="zh-CN"/>
              <a:t>1</a:t>
            </a:r>
            <a:r>
              <a:rPr lang="zh-CN" altLang="en-US"/>
              <a:t>，表示</a:t>
            </a:r>
            <a:r>
              <a:rPr lang="en-US" altLang="zh-CN"/>
              <a:t>CPU</a:t>
            </a:r>
            <a:r>
              <a:rPr lang="zh-CN" altLang="en-US"/>
              <a:t>响应此级中断。</a:t>
            </a:r>
          </a:p>
          <a:p>
            <a:r>
              <a:rPr lang="zh-CN" altLang="en-US"/>
              <a:t>② 清除</a:t>
            </a:r>
            <a:r>
              <a:rPr lang="en-US" altLang="zh-CN"/>
              <a:t>IRR</a:t>
            </a:r>
            <a:r>
              <a:rPr lang="zh-CN" altLang="en-US"/>
              <a:t>中锁存的中断申请信号。</a:t>
            </a:r>
          </a:p>
        </p:txBody>
      </p:sp>
    </p:spTree>
  </p:cSld>
  <p:clrMapOvr>
    <a:masterClrMapping/>
  </p:clrMapOvr>
  <p:transition spd="slow">
    <p:randomBar dir="vert"/>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7666"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827088" y="1916113"/>
            <a:ext cx="7818437" cy="4333875"/>
          </a:xfrm>
          <a:prstGeom prst="rect">
            <a:avLst/>
          </a:prstGeom>
          <a:noFill/>
        </p:spPr>
      </p:pic>
      <p:sp>
        <p:nvSpPr>
          <p:cNvPr id="497667" name="Rectangle 3"/>
          <p:cNvSpPr>
            <a:spLocks noChangeArrowheads="1"/>
          </p:cNvSpPr>
          <p:nvPr/>
        </p:nvSpPr>
        <p:spPr bwMode="auto">
          <a:xfrm>
            <a:off x="611188" y="188913"/>
            <a:ext cx="7777162" cy="1187450"/>
          </a:xfrm>
          <a:prstGeom prst="rect">
            <a:avLst/>
          </a:prstGeom>
          <a:noFill/>
          <a:ln w="9525" algn="ctr">
            <a:noFill/>
            <a:miter lim="800000"/>
            <a:headEnd/>
            <a:tailEnd/>
          </a:ln>
          <a:effectLst/>
        </p:spPr>
        <p:txBody>
          <a:bodyPr>
            <a:spAutoFit/>
          </a:bodyPr>
          <a:lstStyle/>
          <a:p>
            <a:r>
              <a:rPr lang="en-US" altLang="zh-CN"/>
              <a:t>8259A</a:t>
            </a:r>
            <a:r>
              <a:rPr lang="zh-CN" altLang="en-US"/>
              <a:t>收到第二个</a:t>
            </a:r>
            <a:r>
              <a:rPr lang="en-US" altLang="zh-CN"/>
              <a:t>INTA</a:t>
            </a:r>
            <a:r>
              <a:rPr lang="zh-CN" altLang="en-US"/>
              <a:t>中断响应信号后</a:t>
            </a:r>
          </a:p>
          <a:p>
            <a:r>
              <a:rPr lang="zh-CN" altLang="en-US"/>
              <a:t>①通过数据线将中断类型号送给</a:t>
            </a:r>
            <a:r>
              <a:rPr lang="en-US" altLang="zh-CN"/>
              <a:t>CPU</a:t>
            </a:r>
            <a:r>
              <a:rPr lang="zh-CN" altLang="en-US"/>
              <a:t>。</a:t>
            </a:r>
          </a:p>
          <a:p>
            <a:r>
              <a:rPr lang="zh-CN" altLang="en-US"/>
              <a:t>②</a:t>
            </a:r>
            <a:r>
              <a:rPr lang="en-US" altLang="zh-CN"/>
              <a:t>CPU</a:t>
            </a:r>
            <a:r>
              <a:rPr lang="zh-CN" altLang="en-US"/>
              <a:t>获得中断类型号后，进入</a:t>
            </a:r>
            <a:r>
              <a:rPr lang="en-US" altLang="zh-CN"/>
              <a:t>CPU</a:t>
            </a:r>
            <a:r>
              <a:rPr lang="zh-CN" altLang="en-US"/>
              <a:t>响应中断的过程。</a:t>
            </a:r>
          </a:p>
        </p:txBody>
      </p:sp>
    </p:spTree>
  </p:cSld>
  <p:clrMapOvr>
    <a:masterClrMapping/>
  </p:clrMapOvr>
  <p:transition spd="slow">
    <p:randomBar dir="vert"/>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2786" name="Picture 2"/>
          <p:cNvPicPr>
            <a:picLocks noChangeAspect="1" noChangeArrowheads="1"/>
          </p:cNvPicPr>
          <p:nvPr/>
        </p:nvPicPr>
        <p:blipFill>
          <a:blip r:embed="rId2">
            <a:clrChange>
              <a:clrFrom>
                <a:srgbClr val="EEEEEE"/>
              </a:clrFrom>
              <a:clrTo>
                <a:srgbClr val="EEEEEE">
                  <a:alpha val="0"/>
                </a:srgbClr>
              </a:clrTo>
            </a:clrChange>
          </a:blip>
          <a:srcRect/>
          <a:stretch>
            <a:fillRect/>
          </a:stretch>
        </p:blipFill>
        <p:spPr bwMode="auto">
          <a:xfrm>
            <a:off x="1258888" y="1484313"/>
            <a:ext cx="6697662" cy="4616450"/>
          </a:xfrm>
          <a:prstGeom prst="rect">
            <a:avLst/>
          </a:prstGeom>
          <a:noFill/>
        </p:spPr>
      </p:pic>
      <p:sp>
        <p:nvSpPr>
          <p:cNvPr id="502787" name="Rectangle 3"/>
          <p:cNvSpPr>
            <a:spLocks noChangeArrowheads="1"/>
          </p:cNvSpPr>
          <p:nvPr/>
        </p:nvSpPr>
        <p:spPr bwMode="auto">
          <a:xfrm>
            <a:off x="611188" y="188913"/>
            <a:ext cx="7777162" cy="1187450"/>
          </a:xfrm>
          <a:prstGeom prst="rect">
            <a:avLst/>
          </a:prstGeom>
          <a:noFill/>
          <a:ln w="9525" algn="ctr">
            <a:noFill/>
            <a:miter lim="800000"/>
            <a:headEnd/>
            <a:tailEnd/>
          </a:ln>
          <a:effectLst/>
        </p:spPr>
        <p:txBody>
          <a:bodyPr>
            <a:spAutoFit/>
          </a:bodyPr>
          <a:lstStyle/>
          <a:p>
            <a:r>
              <a:rPr lang="zh-CN" altLang="en-US"/>
              <a:t>例</a:t>
            </a:r>
            <a:r>
              <a:rPr lang="en-US" altLang="zh-CN"/>
              <a:t>1</a:t>
            </a:r>
            <a:r>
              <a:rPr lang="zh-CN" altLang="en-US"/>
              <a:t>：</a:t>
            </a:r>
            <a:r>
              <a:rPr lang="en-US" altLang="zh-CN"/>
              <a:t>IBM PC/XT</a:t>
            </a:r>
            <a:r>
              <a:rPr lang="zh-CN" altLang="en-US"/>
              <a:t>的中断管理系统</a:t>
            </a:r>
            <a:r>
              <a:rPr lang="en-US" altLang="zh-CN"/>
              <a:t>(</a:t>
            </a:r>
            <a:r>
              <a:rPr lang="zh-CN" altLang="en-US"/>
              <a:t>单片</a:t>
            </a:r>
            <a:r>
              <a:rPr lang="en-US" altLang="zh-CN"/>
              <a:t>8259A)</a:t>
            </a:r>
          </a:p>
          <a:p>
            <a:endParaRPr lang="en-US" altLang="zh-CN"/>
          </a:p>
          <a:p>
            <a:r>
              <a:rPr lang="zh-CN" altLang="en-US"/>
              <a:t>硬件连接</a:t>
            </a:r>
          </a:p>
        </p:txBody>
      </p:sp>
    </p:spTree>
  </p:cSld>
  <p:clrMapOvr>
    <a:masterClrMapping/>
  </p:clrMapOvr>
  <p:transition spd="slow">
    <p:randomBar dir="vert"/>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ChangeArrowheads="1"/>
          </p:cNvSpPr>
          <p:nvPr/>
        </p:nvSpPr>
        <p:spPr bwMode="auto">
          <a:xfrm>
            <a:off x="395288" y="279400"/>
            <a:ext cx="8424862" cy="6262688"/>
          </a:xfrm>
          <a:prstGeom prst="rect">
            <a:avLst/>
          </a:prstGeom>
          <a:noFill/>
          <a:ln w="9525" algn="ctr">
            <a:noFill/>
            <a:miter lim="800000"/>
            <a:headEnd/>
            <a:tailEnd/>
          </a:ln>
          <a:effectLst/>
        </p:spPr>
        <p:txBody>
          <a:bodyPr>
            <a:spAutoFit/>
          </a:bodyPr>
          <a:lstStyle/>
          <a:p>
            <a:pPr>
              <a:lnSpc>
                <a:spcPct val="90000"/>
              </a:lnSpc>
            </a:pPr>
            <a:r>
              <a:rPr lang="en-US" altLang="zh-CN"/>
              <a:t>IBM PC/XT</a:t>
            </a:r>
            <a:r>
              <a:rPr lang="zh-CN" altLang="en-US"/>
              <a:t>启动时，首先执行</a:t>
            </a:r>
            <a:r>
              <a:rPr lang="en-US" altLang="zh-CN"/>
              <a:t>BIOS</a:t>
            </a:r>
            <a:r>
              <a:rPr lang="zh-CN" altLang="en-US"/>
              <a:t>中的系统初始化程序，其中根据实际使用情况对</a:t>
            </a:r>
            <a:r>
              <a:rPr lang="en-US" altLang="zh-CN"/>
              <a:t>8259A</a:t>
            </a:r>
            <a:r>
              <a:rPr lang="zh-CN" altLang="en-US"/>
              <a:t>进行编程，包括初始化编程和工作编程。</a:t>
            </a:r>
            <a:r>
              <a:rPr lang="en-US" altLang="zh-CN"/>
              <a:t>8259A</a:t>
            </a:r>
            <a:r>
              <a:rPr lang="zh-CN" altLang="en-US"/>
              <a:t>内部各寄存器的读写地址：</a:t>
            </a:r>
          </a:p>
          <a:p>
            <a:pPr>
              <a:lnSpc>
                <a:spcPct val="90000"/>
              </a:lnSpc>
            </a:pPr>
            <a:r>
              <a:rPr lang="zh-CN" altLang="en-US"/>
              <a:t>写入操作：</a:t>
            </a:r>
            <a:r>
              <a:rPr lang="en-US" altLang="zh-CN"/>
              <a:t>20H</a:t>
            </a:r>
            <a:r>
              <a:rPr lang="zh-CN" altLang="en-US"/>
              <a:t>：</a:t>
            </a:r>
            <a:r>
              <a:rPr lang="en-US" altLang="zh-CN"/>
              <a:t>ICW1</a:t>
            </a:r>
            <a:r>
              <a:rPr lang="zh-CN" altLang="en-US"/>
              <a:t>、</a:t>
            </a:r>
            <a:r>
              <a:rPr lang="en-US" altLang="zh-CN"/>
              <a:t>OCW2</a:t>
            </a:r>
            <a:r>
              <a:rPr lang="zh-CN" altLang="en-US"/>
              <a:t>、</a:t>
            </a:r>
            <a:r>
              <a:rPr lang="en-US" altLang="zh-CN"/>
              <a:t>OCW3</a:t>
            </a:r>
          </a:p>
          <a:p>
            <a:pPr>
              <a:lnSpc>
                <a:spcPct val="90000"/>
              </a:lnSpc>
            </a:pPr>
            <a:r>
              <a:rPr lang="en-US" altLang="zh-CN"/>
              <a:t>          21H: ICW2</a:t>
            </a:r>
            <a:r>
              <a:rPr lang="zh-CN" altLang="en-US"/>
              <a:t>、</a:t>
            </a:r>
            <a:r>
              <a:rPr lang="en-US" altLang="zh-CN"/>
              <a:t>ICW3</a:t>
            </a:r>
            <a:r>
              <a:rPr lang="zh-CN" altLang="en-US"/>
              <a:t>、</a:t>
            </a:r>
            <a:r>
              <a:rPr lang="en-US" altLang="zh-CN"/>
              <a:t>ICW4</a:t>
            </a:r>
            <a:r>
              <a:rPr lang="zh-CN" altLang="en-US"/>
              <a:t>、</a:t>
            </a:r>
            <a:r>
              <a:rPr lang="en-US" altLang="zh-CN"/>
              <a:t>OCW1</a:t>
            </a:r>
          </a:p>
          <a:p>
            <a:pPr>
              <a:lnSpc>
                <a:spcPct val="90000"/>
              </a:lnSpc>
            </a:pPr>
            <a:r>
              <a:rPr lang="zh-CN" altLang="en-US"/>
              <a:t>读出操作：</a:t>
            </a:r>
            <a:r>
              <a:rPr lang="en-US" altLang="zh-CN"/>
              <a:t>20H: IRR</a:t>
            </a:r>
            <a:r>
              <a:rPr lang="zh-CN" altLang="en-US"/>
              <a:t>、</a:t>
            </a:r>
            <a:r>
              <a:rPr lang="en-US" altLang="zh-CN"/>
              <a:t>ISR</a:t>
            </a:r>
            <a:r>
              <a:rPr lang="zh-CN" altLang="en-US"/>
              <a:t>、中断级编码</a:t>
            </a:r>
          </a:p>
          <a:p>
            <a:pPr>
              <a:lnSpc>
                <a:spcPct val="90000"/>
              </a:lnSpc>
            </a:pPr>
            <a:r>
              <a:rPr lang="zh-CN" altLang="en-US"/>
              <a:t>          </a:t>
            </a:r>
            <a:r>
              <a:rPr lang="en-US" altLang="zh-CN"/>
              <a:t>21H</a:t>
            </a:r>
            <a:r>
              <a:rPr lang="zh-CN" altLang="en-US"/>
              <a:t>：中断屏蔽寄存器</a:t>
            </a:r>
            <a:r>
              <a:rPr lang="en-US" altLang="zh-CN"/>
              <a:t>IMR</a:t>
            </a:r>
          </a:p>
          <a:p>
            <a:pPr>
              <a:lnSpc>
                <a:spcPct val="90000"/>
              </a:lnSpc>
            </a:pPr>
            <a:r>
              <a:rPr lang="en-US" altLang="zh-CN"/>
              <a:t>PC/XT</a:t>
            </a:r>
            <a:r>
              <a:rPr lang="zh-CN" altLang="en-US"/>
              <a:t>启动时对</a:t>
            </a:r>
            <a:r>
              <a:rPr lang="en-US" altLang="zh-CN"/>
              <a:t>8259A</a:t>
            </a:r>
            <a:r>
              <a:rPr lang="zh-CN" altLang="en-US"/>
              <a:t>初始化编程和工作编程：</a:t>
            </a:r>
          </a:p>
          <a:p>
            <a:pPr>
              <a:lnSpc>
                <a:spcPct val="90000"/>
              </a:lnSpc>
            </a:pPr>
            <a:endParaRPr lang="zh-CN" altLang="en-US"/>
          </a:p>
          <a:p>
            <a:pPr>
              <a:lnSpc>
                <a:spcPct val="90000"/>
              </a:lnSpc>
            </a:pPr>
            <a:r>
              <a:rPr lang="en-US" altLang="zh-CN"/>
              <a:t>MOV AL,13H;ICW1</a:t>
            </a:r>
            <a:r>
              <a:rPr lang="zh-CN" altLang="en-US"/>
              <a:t>－上升沿、单片、有</a:t>
            </a:r>
            <a:r>
              <a:rPr lang="en-US" altLang="zh-CN"/>
              <a:t>ICW4</a:t>
            </a:r>
          </a:p>
          <a:p>
            <a:pPr>
              <a:lnSpc>
                <a:spcPct val="90000"/>
              </a:lnSpc>
            </a:pPr>
            <a:r>
              <a:rPr lang="en-US" altLang="zh-CN"/>
              <a:t>OUT 20H,AL</a:t>
            </a:r>
          </a:p>
          <a:p>
            <a:r>
              <a:rPr lang="en-US" altLang="zh-CN"/>
              <a:t>MOV AL,8;ICW2</a:t>
            </a:r>
            <a:r>
              <a:rPr lang="zh-CN" altLang="en-US"/>
              <a:t>－中断矢量</a:t>
            </a:r>
            <a:r>
              <a:rPr lang="en-US" altLang="zh-CN"/>
              <a:t>(</a:t>
            </a:r>
            <a:r>
              <a:rPr lang="zh-CN" altLang="en-US"/>
              <a:t>只确定高</a:t>
            </a:r>
            <a:r>
              <a:rPr lang="en-US" altLang="zh-CN"/>
              <a:t>5</a:t>
            </a:r>
            <a:r>
              <a:rPr lang="zh-CN" altLang="en-US"/>
              <a:t>位</a:t>
            </a:r>
            <a:r>
              <a:rPr lang="en-US" altLang="zh-CN"/>
              <a:t>)</a:t>
            </a:r>
          </a:p>
          <a:p>
            <a:r>
              <a:rPr lang="en-US" altLang="zh-CN"/>
              <a:t>OUT 21H,AL;(</a:t>
            </a:r>
            <a:r>
              <a:rPr lang="zh-CN" altLang="en-US"/>
              <a:t>八个矢量</a:t>
            </a:r>
            <a:r>
              <a:rPr lang="en-US" altLang="zh-CN"/>
              <a:t>:08H</a:t>
            </a:r>
            <a:r>
              <a:rPr lang="zh-CN" altLang="en-US"/>
              <a:t>－</a:t>
            </a:r>
            <a:r>
              <a:rPr lang="en-US" altLang="zh-CN"/>
              <a:t>0FH)</a:t>
            </a:r>
          </a:p>
          <a:p>
            <a:r>
              <a:rPr lang="en-US" altLang="zh-CN"/>
              <a:t>MOV AL,09H;ICW4</a:t>
            </a:r>
            <a:r>
              <a:rPr lang="zh-CN" altLang="en-US"/>
              <a:t>－一般中断嵌套、带缓冲、正常中断、</a:t>
            </a:r>
            <a:r>
              <a:rPr lang="en-US" altLang="zh-CN"/>
              <a:t>8086</a:t>
            </a:r>
          </a:p>
          <a:p>
            <a:r>
              <a:rPr lang="en-US" altLang="zh-CN"/>
              <a:t>OUT 21H,AL</a:t>
            </a:r>
          </a:p>
          <a:p>
            <a:r>
              <a:rPr lang="en-US" altLang="zh-CN"/>
              <a:t>MOV AL,OFFH;OCW1</a:t>
            </a:r>
            <a:r>
              <a:rPr lang="zh-CN" altLang="en-US"/>
              <a:t>＝屏蔽所有硬件中断</a:t>
            </a:r>
            <a:r>
              <a:rPr lang="en-US" altLang="zh-CN"/>
              <a:t>,</a:t>
            </a:r>
            <a:r>
              <a:rPr lang="zh-CN" altLang="en-US"/>
              <a:t>尚未初始化完，不能</a:t>
            </a:r>
          </a:p>
          <a:p>
            <a:r>
              <a:rPr lang="zh-CN" altLang="en-US"/>
              <a:t>           </a:t>
            </a:r>
            <a:r>
              <a:rPr lang="en-US" altLang="zh-CN"/>
              <a:t>;      </a:t>
            </a:r>
            <a:r>
              <a:rPr lang="zh-CN" altLang="en-US"/>
              <a:t>有中断</a:t>
            </a:r>
          </a:p>
          <a:p>
            <a:r>
              <a:rPr lang="en-US" altLang="zh-CN"/>
              <a:t>OUT 21H,AL</a:t>
            </a:r>
          </a:p>
        </p:txBody>
      </p:sp>
    </p:spTree>
  </p:cSld>
  <p:clrMapOvr>
    <a:masterClrMapping/>
  </p:clrMapOvr>
  <p:transition spd="slow">
    <p:randomBar dir="vert"/>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ChangeArrowheads="1"/>
          </p:cNvSpPr>
          <p:nvPr/>
        </p:nvSpPr>
        <p:spPr bwMode="auto">
          <a:xfrm>
            <a:off x="611188" y="188913"/>
            <a:ext cx="7777162" cy="1187450"/>
          </a:xfrm>
          <a:prstGeom prst="rect">
            <a:avLst/>
          </a:prstGeom>
          <a:noFill/>
          <a:ln w="9525" algn="ctr">
            <a:noFill/>
            <a:miter lim="800000"/>
            <a:headEnd/>
            <a:tailEnd/>
          </a:ln>
          <a:effectLst/>
        </p:spPr>
        <p:txBody>
          <a:bodyPr>
            <a:spAutoFit/>
          </a:bodyPr>
          <a:lstStyle/>
          <a:p>
            <a:r>
              <a:rPr lang="zh-CN" altLang="en-US"/>
              <a:t>例</a:t>
            </a:r>
            <a:r>
              <a:rPr lang="en-US" altLang="zh-CN"/>
              <a:t>2</a:t>
            </a:r>
            <a:r>
              <a:rPr lang="zh-CN" altLang="en-US"/>
              <a:t>：</a:t>
            </a:r>
            <a:r>
              <a:rPr lang="en-US" altLang="zh-CN"/>
              <a:t>IBM PC/XT</a:t>
            </a:r>
            <a:r>
              <a:rPr lang="zh-CN" altLang="en-US"/>
              <a:t>的中断管理系统</a:t>
            </a:r>
            <a:r>
              <a:rPr lang="en-US" altLang="zh-CN"/>
              <a:t>(</a:t>
            </a:r>
            <a:r>
              <a:rPr lang="zh-CN" altLang="en-US"/>
              <a:t>两片</a:t>
            </a:r>
            <a:r>
              <a:rPr lang="en-US" altLang="zh-CN"/>
              <a:t>8259A)</a:t>
            </a:r>
          </a:p>
          <a:p>
            <a:endParaRPr lang="en-US" altLang="zh-CN"/>
          </a:p>
          <a:p>
            <a:r>
              <a:rPr lang="zh-CN" altLang="en-US"/>
              <a:t>硬件连接</a:t>
            </a:r>
          </a:p>
        </p:txBody>
      </p:sp>
      <p:pic>
        <p:nvPicPr>
          <p:cNvPr id="500739" name="Picture 3"/>
          <p:cNvPicPr>
            <a:picLocks noChangeAspect="1" noChangeArrowheads="1"/>
          </p:cNvPicPr>
          <p:nvPr/>
        </p:nvPicPr>
        <p:blipFill>
          <a:blip r:embed="rId2">
            <a:clrChange>
              <a:clrFrom>
                <a:srgbClr val="EEEEEE"/>
              </a:clrFrom>
              <a:clrTo>
                <a:srgbClr val="EEEEEE">
                  <a:alpha val="0"/>
                </a:srgbClr>
              </a:clrTo>
            </a:clrChange>
          </a:blip>
          <a:srcRect/>
          <a:stretch>
            <a:fillRect/>
          </a:stretch>
        </p:blipFill>
        <p:spPr bwMode="auto">
          <a:xfrm>
            <a:off x="1331913" y="1484313"/>
            <a:ext cx="6769100" cy="4681537"/>
          </a:xfrm>
          <a:prstGeom prst="rect">
            <a:avLst/>
          </a:prstGeom>
          <a:noFill/>
        </p:spPr>
      </p:pic>
    </p:spTree>
  </p:cSld>
  <p:clrMapOvr>
    <a:masterClrMapping/>
  </p:clrMapOvr>
  <p:transition spd="slow">
    <p:randomBar dir="vert"/>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5" name="Rectangle 3"/>
          <p:cNvSpPr>
            <a:spLocks noChangeArrowheads="1"/>
          </p:cNvSpPr>
          <p:nvPr/>
        </p:nvSpPr>
        <p:spPr bwMode="auto">
          <a:xfrm>
            <a:off x="250825" y="115888"/>
            <a:ext cx="8713788" cy="6627812"/>
          </a:xfrm>
          <a:prstGeom prst="rect">
            <a:avLst/>
          </a:prstGeom>
          <a:noFill/>
          <a:ln w="9525" algn="ctr">
            <a:noFill/>
            <a:miter lim="800000"/>
            <a:headEnd/>
            <a:tailEnd/>
          </a:ln>
          <a:effectLst/>
        </p:spPr>
        <p:txBody>
          <a:bodyPr>
            <a:spAutoFit/>
          </a:bodyPr>
          <a:lstStyle/>
          <a:p>
            <a:pPr>
              <a:lnSpc>
                <a:spcPct val="90000"/>
              </a:lnSpc>
            </a:pPr>
            <a:r>
              <a:rPr lang="zh-CN" altLang="en-US"/>
              <a:t>主</a:t>
            </a:r>
            <a:r>
              <a:rPr lang="en-US" altLang="en-US"/>
              <a:t>8259A</a:t>
            </a:r>
            <a:r>
              <a:rPr lang="zh-CN" altLang="en-US"/>
              <a:t>初</a:t>
            </a:r>
            <a:r>
              <a:rPr lang="en-US" altLang="en-US"/>
              <a:t>始化编程</a:t>
            </a:r>
            <a:r>
              <a:rPr lang="zh-CN" altLang="en-US"/>
              <a:t>：</a:t>
            </a:r>
          </a:p>
          <a:p>
            <a:r>
              <a:rPr lang="en-US" altLang="zh-CN"/>
              <a:t>MOV AL,11H;ICW1</a:t>
            </a:r>
            <a:r>
              <a:rPr lang="zh-CN" altLang="en-US"/>
              <a:t>：上升沿、级联、有</a:t>
            </a:r>
            <a:r>
              <a:rPr lang="en-US" altLang="zh-CN"/>
              <a:t>ICW4</a:t>
            </a:r>
          </a:p>
          <a:p>
            <a:r>
              <a:rPr lang="en-US" altLang="zh-CN"/>
              <a:t>OUT 20H,AL</a:t>
            </a:r>
          </a:p>
          <a:p>
            <a:r>
              <a:rPr lang="en-US" altLang="zh-CN"/>
              <a:t>MOV AL,8;ICW2</a:t>
            </a:r>
            <a:r>
              <a:rPr lang="zh-CN" altLang="en-US"/>
              <a:t>：中断矢量</a:t>
            </a:r>
            <a:r>
              <a:rPr lang="en-US" altLang="zh-CN"/>
              <a:t>(</a:t>
            </a:r>
            <a:r>
              <a:rPr lang="zh-CN" altLang="en-US"/>
              <a:t>只确定高</a:t>
            </a:r>
            <a:r>
              <a:rPr lang="en-US" altLang="zh-CN"/>
              <a:t>5</a:t>
            </a:r>
            <a:r>
              <a:rPr lang="zh-CN" altLang="en-US"/>
              <a:t>位</a:t>
            </a:r>
            <a:r>
              <a:rPr lang="en-US" altLang="zh-CN"/>
              <a:t>)</a:t>
            </a:r>
          </a:p>
          <a:p>
            <a:r>
              <a:rPr lang="en-US" altLang="zh-CN"/>
              <a:t>OUT 21H, AL;(</a:t>
            </a:r>
            <a:r>
              <a:rPr lang="zh-CN" altLang="en-US"/>
              <a:t>八个矢量</a:t>
            </a:r>
            <a:r>
              <a:rPr lang="en-US" altLang="zh-CN"/>
              <a:t>:08H</a:t>
            </a:r>
            <a:r>
              <a:rPr lang="zh-CN" altLang="en-US"/>
              <a:t>－</a:t>
            </a:r>
            <a:r>
              <a:rPr lang="en-US" altLang="zh-CN"/>
              <a:t>0FH)</a:t>
            </a:r>
          </a:p>
          <a:p>
            <a:r>
              <a:rPr lang="en-US" altLang="zh-CN"/>
              <a:t>MOV AL,04H;ICW3</a:t>
            </a:r>
            <a:r>
              <a:rPr lang="zh-CN" altLang="en-US"/>
              <a:t>：主片在</a:t>
            </a:r>
            <a:r>
              <a:rPr lang="en-US" altLang="zh-CN"/>
              <a:t>IR2</a:t>
            </a:r>
            <a:r>
              <a:rPr lang="zh-CN" altLang="en-US"/>
              <a:t>上接有从片</a:t>
            </a:r>
          </a:p>
          <a:p>
            <a:r>
              <a:rPr lang="en-US" altLang="zh-CN"/>
              <a:t>OUT 21H,AL</a:t>
            </a:r>
          </a:p>
          <a:p>
            <a:r>
              <a:rPr lang="en-US" altLang="zh-CN"/>
              <a:t>MOV AL,O1H;ICW4</a:t>
            </a:r>
            <a:r>
              <a:rPr lang="zh-CN" altLang="en-US"/>
              <a:t>：一般中断嵌套、不缓冲、不自动结束、</a:t>
            </a:r>
            <a:r>
              <a:rPr lang="en-US" altLang="zh-CN"/>
              <a:t>8086</a:t>
            </a:r>
          </a:p>
          <a:p>
            <a:r>
              <a:rPr lang="en-US" altLang="zh-CN"/>
              <a:t>OUT 21H,AL</a:t>
            </a:r>
          </a:p>
          <a:p>
            <a:r>
              <a:rPr lang="zh-CN" altLang="en-US"/>
              <a:t>从</a:t>
            </a:r>
            <a:r>
              <a:rPr lang="en-US" altLang="zh-CN"/>
              <a:t>8259A</a:t>
            </a:r>
            <a:r>
              <a:rPr lang="zh-CN" altLang="en-US"/>
              <a:t>初始化编程：</a:t>
            </a:r>
          </a:p>
          <a:p>
            <a:r>
              <a:rPr lang="en-US" altLang="zh-CN"/>
              <a:t>MOV AL,11H;ICW1</a:t>
            </a:r>
            <a:r>
              <a:rPr lang="zh-CN" altLang="en-US"/>
              <a:t>：上升沿、级联、有</a:t>
            </a:r>
            <a:r>
              <a:rPr lang="en-US" altLang="zh-CN"/>
              <a:t>ICW4</a:t>
            </a:r>
          </a:p>
          <a:p>
            <a:r>
              <a:rPr lang="en-US" altLang="zh-CN"/>
              <a:t>OUT A0H,AL</a:t>
            </a:r>
          </a:p>
          <a:p>
            <a:r>
              <a:rPr lang="en-US" altLang="zh-CN"/>
              <a:t>MOV AL,70H;ICW2</a:t>
            </a:r>
            <a:r>
              <a:rPr lang="zh-CN" altLang="en-US"/>
              <a:t>：中断矢量</a:t>
            </a:r>
            <a:r>
              <a:rPr lang="en-US" altLang="zh-CN"/>
              <a:t>(</a:t>
            </a:r>
            <a:r>
              <a:rPr lang="zh-CN" altLang="en-US"/>
              <a:t>只确定高</a:t>
            </a:r>
            <a:r>
              <a:rPr lang="en-US" altLang="zh-CN"/>
              <a:t>5</a:t>
            </a:r>
            <a:r>
              <a:rPr lang="zh-CN" altLang="en-US"/>
              <a:t>位</a:t>
            </a:r>
            <a:r>
              <a:rPr lang="en-US" altLang="zh-CN"/>
              <a:t>)</a:t>
            </a:r>
          </a:p>
          <a:p>
            <a:r>
              <a:rPr lang="en-US" altLang="zh-CN"/>
              <a:t>OUT A1H, AL;(</a:t>
            </a:r>
            <a:r>
              <a:rPr lang="zh-CN" altLang="en-US"/>
              <a:t>八个矢量</a:t>
            </a:r>
            <a:r>
              <a:rPr lang="en-US" altLang="zh-CN"/>
              <a:t>:08H</a:t>
            </a:r>
            <a:r>
              <a:rPr lang="zh-CN" altLang="en-US"/>
              <a:t>－</a:t>
            </a:r>
            <a:r>
              <a:rPr lang="en-US" altLang="zh-CN"/>
              <a:t>0FH)</a:t>
            </a:r>
          </a:p>
          <a:p>
            <a:r>
              <a:rPr lang="en-US" altLang="zh-CN"/>
              <a:t>MOV AL,02H;ICW3</a:t>
            </a:r>
            <a:r>
              <a:rPr lang="zh-CN" altLang="en-US"/>
              <a:t>：从片接在主片</a:t>
            </a:r>
            <a:r>
              <a:rPr lang="en-US" altLang="zh-CN"/>
              <a:t>IR2</a:t>
            </a:r>
            <a:r>
              <a:rPr lang="zh-CN" altLang="en-US"/>
              <a:t>上</a:t>
            </a:r>
          </a:p>
          <a:p>
            <a:r>
              <a:rPr lang="en-US" altLang="zh-CN"/>
              <a:t>OUT A1H,AL</a:t>
            </a:r>
          </a:p>
          <a:p>
            <a:r>
              <a:rPr lang="en-US" altLang="zh-CN"/>
              <a:t>MOV AL,O1H;ICW4</a:t>
            </a:r>
            <a:r>
              <a:rPr lang="zh-CN" altLang="en-US"/>
              <a:t>：一般中断嵌套、不缓冲、不自动结束、</a:t>
            </a:r>
            <a:r>
              <a:rPr lang="en-US" altLang="zh-CN"/>
              <a:t>8086</a:t>
            </a:r>
          </a:p>
          <a:p>
            <a:r>
              <a:rPr lang="en-US" altLang="zh-CN"/>
              <a:t>OUT A1H,AL</a:t>
            </a:r>
          </a:p>
        </p:txBody>
      </p:sp>
    </p:spTree>
  </p:cSld>
  <p:clrMapOvr>
    <a:masterClrMapping/>
  </p:clrMapOvr>
  <p:transition spd="slow">
    <p:randomBar dir="vert"/>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ChangeArrowheads="1"/>
          </p:cNvSpPr>
          <p:nvPr/>
        </p:nvSpPr>
        <p:spPr bwMode="auto">
          <a:xfrm>
            <a:off x="611188" y="188913"/>
            <a:ext cx="7777162" cy="6299200"/>
          </a:xfrm>
          <a:prstGeom prst="rect">
            <a:avLst/>
          </a:prstGeom>
          <a:noFill/>
          <a:ln w="9525" algn="ctr">
            <a:noFill/>
            <a:miter lim="800000"/>
            <a:headEnd/>
            <a:tailEnd/>
          </a:ln>
          <a:effectLst/>
        </p:spPr>
        <p:txBody>
          <a:bodyPr>
            <a:spAutoFit/>
          </a:bodyPr>
          <a:lstStyle/>
          <a:p>
            <a:r>
              <a:rPr lang="zh-CN" altLang="en-US"/>
              <a:t>例</a:t>
            </a:r>
            <a:r>
              <a:rPr lang="en-US" altLang="zh-CN"/>
              <a:t>3</a:t>
            </a:r>
            <a:r>
              <a:rPr lang="zh-CN" altLang="en-US"/>
              <a:t>：读取</a:t>
            </a:r>
            <a:r>
              <a:rPr lang="en-US" altLang="zh-CN"/>
              <a:t>8259A</a:t>
            </a:r>
            <a:r>
              <a:rPr lang="zh-CN" altLang="en-US"/>
              <a:t>的各种工作状态，存入</a:t>
            </a:r>
            <a:r>
              <a:rPr lang="en-US" altLang="zh-CN"/>
              <a:t>BUF</a:t>
            </a:r>
            <a:r>
              <a:rPr lang="zh-CN" altLang="en-US"/>
              <a:t>指明的内存单元中。</a:t>
            </a:r>
          </a:p>
          <a:p>
            <a:r>
              <a:rPr lang="zh-CN" altLang="en-US"/>
              <a:t>分析：</a:t>
            </a:r>
            <a:r>
              <a:rPr lang="en-US" altLang="zh-CN"/>
              <a:t>8259A</a:t>
            </a:r>
            <a:r>
              <a:rPr lang="zh-CN" altLang="en-US"/>
              <a:t>可以用</a:t>
            </a:r>
            <a:r>
              <a:rPr lang="en-US" altLang="zh-CN"/>
              <a:t>IN</a:t>
            </a:r>
            <a:r>
              <a:rPr lang="zh-CN" altLang="en-US"/>
              <a:t>指令读中断屏蔽寄存器</a:t>
            </a:r>
            <a:r>
              <a:rPr lang="en-US" altLang="zh-CN"/>
              <a:t>IMR</a:t>
            </a:r>
            <a:r>
              <a:rPr lang="zh-CN" altLang="en-US"/>
              <a:t>，从而获得中断屏蔽的状态，可以读中断请求寄存器</a:t>
            </a:r>
            <a:r>
              <a:rPr lang="en-US" altLang="zh-CN"/>
              <a:t>IRR</a:t>
            </a:r>
            <a:r>
              <a:rPr lang="zh-CN" altLang="en-US"/>
              <a:t>，来察看有哪个外设中断源在申请中断，也可以通过读中断服务寄存器</a:t>
            </a:r>
            <a:r>
              <a:rPr lang="en-US" altLang="zh-CN"/>
              <a:t>ISR</a:t>
            </a:r>
            <a:r>
              <a:rPr lang="zh-CN" altLang="en-US"/>
              <a:t>，来了解</a:t>
            </a:r>
            <a:r>
              <a:rPr lang="en-US" altLang="zh-CN"/>
              <a:t>CPU</a:t>
            </a:r>
            <a:r>
              <a:rPr lang="zh-CN" altLang="en-US"/>
              <a:t>挂起了哪些中断，还可以通过查询中断识别编码，实现查询方式的中断管理。</a:t>
            </a:r>
          </a:p>
          <a:p>
            <a:r>
              <a:rPr lang="zh-CN" altLang="en-US"/>
              <a:t>    一般来说，读</a:t>
            </a:r>
            <a:r>
              <a:rPr lang="en-US" altLang="zh-CN"/>
              <a:t>IMR</a:t>
            </a:r>
            <a:r>
              <a:rPr lang="zh-CN" altLang="en-US"/>
              <a:t>、</a:t>
            </a:r>
            <a:r>
              <a:rPr lang="en-US" altLang="zh-CN"/>
              <a:t>IRR</a:t>
            </a:r>
            <a:r>
              <a:rPr lang="zh-CN" altLang="en-US"/>
              <a:t>、</a:t>
            </a:r>
            <a:r>
              <a:rPr lang="en-US" altLang="zh-CN"/>
              <a:t>ISR</a:t>
            </a:r>
            <a:r>
              <a:rPr lang="zh-CN" altLang="en-US"/>
              <a:t>和中断识别编码需要</a:t>
            </a:r>
            <a:r>
              <a:rPr lang="en-US" altLang="zh-CN"/>
              <a:t>4</a:t>
            </a:r>
            <a:r>
              <a:rPr lang="zh-CN" altLang="en-US"/>
              <a:t>个地址来区别。但是，</a:t>
            </a:r>
            <a:r>
              <a:rPr lang="en-US" altLang="zh-CN"/>
              <a:t>8259A</a:t>
            </a:r>
            <a:r>
              <a:rPr lang="zh-CN" altLang="en-US"/>
              <a:t>只有</a:t>
            </a:r>
            <a:r>
              <a:rPr lang="en-US" altLang="zh-CN"/>
              <a:t>2</a:t>
            </a:r>
            <a:r>
              <a:rPr lang="zh-CN" altLang="en-US"/>
              <a:t>个口地址。解决的方法为：</a:t>
            </a:r>
          </a:p>
          <a:p>
            <a:r>
              <a:rPr lang="zh-CN" altLang="en-US"/>
              <a:t>    </a:t>
            </a:r>
            <a:r>
              <a:rPr lang="en-US" altLang="zh-CN"/>
              <a:t>IMR</a:t>
            </a:r>
            <a:r>
              <a:rPr lang="zh-CN" altLang="en-US"/>
              <a:t>占用</a:t>
            </a:r>
            <a:r>
              <a:rPr lang="en-US" altLang="zh-CN"/>
              <a:t>1</a:t>
            </a:r>
            <a:r>
              <a:rPr lang="zh-CN" altLang="en-US"/>
              <a:t>个奇地址</a:t>
            </a:r>
            <a:r>
              <a:rPr lang="en-US" altLang="zh-CN"/>
              <a:t>(A0=1)</a:t>
            </a:r>
          </a:p>
          <a:p>
            <a:r>
              <a:rPr lang="en-US" altLang="zh-CN"/>
              <a:t>    IRR</a:t>
            </a:r>
            <a:r>
              <a:rPr lang="zh-CN" altLang="en-US"/>
              <a:t>、</a:t>
            </a:r>
            <a:r>
              <a:rPr lang="en-US" altLang="zh-CN"/>
              <a:t>ISR</a:t>
            </a:r>
            <a:r>
              <a:rPr lang="zh-CN" altLang="en-US"/>
              <a:t>和中断识别编码共同占用</a:t>
            </a:r>
            <a:r>
              <a:rPr lang="en-US" altLang="zh-CN"/>
              <a:t>1</a:t>
            </a:r>
            <a:r>
              <a:rPr lang="zh-CN" altLang="en-US"/>
              <a:t>个偶地址</a:t>
            </a:r>
            <a:r>
              <a:rPr lang="en-US" altLang="zh-CN"/>
              <a:t>(A0=0)</a:t>
            </a:r>
            <a:r>
              <a:rPr lang="zh-CN" altLang="en-US"/>
              <a:t>，而它们的区别是靠对</a:t>
            </a:r>
            <a:r>
              <a:rPr lang="en-US" altLang="zh-CN"/>
              <a:t>OCW3</a:t>
            </a:r>
            <a:r>
              <a:rPr lang="zh-CN" altLang="en-US"/>
              <a:t>定义，也就是说读它们需要两步，首先应写入</a:t>
            </a:r>
            <a:r>
              <a:rPr lang="en-US" altLang="zh-CN"/>
              <a:t>OCW3</a:t>
            </a:r>
            <a:r>
              <a:rPr lang="zh-CN" altLang="en-US"/>
              <a:t>指明将要读谁，再用</a:t>
            </a:r>
            <a:r>
              <a:rPr lang="en-US" altLang="zh-CN"/>
              <a:t>IN</a:t>
            </a:r>
            <a:r>
              <a:rPr lang="zh-CN" altLang="en-US"/>
              <a:t>指令进行读操作。</a:t>
            </a:r>
          </a:p>
          <a:p>
            <a:r>
              <a:rPr lang="zh-CN" altLang="en-US"/>
              <a:t>    下页分别编程实现读出</a:t>
            </a:r>
            <a:r>
              <a:rPr lang="en-US" altLang="zh-CN"/>
              <a:t>IMR</a:t>
            </a:r>
            <a:r>
              <a:rPr lang="zh-CN" altLang="en-US"/>
              <a:t>、</a:t>
            </a:r>
            <a:r>
              <a:rPr lang="en-US" altLang="zh-CN"/>
              <a:t>IRR</a:t>
            </a:r>
            <a:r>
              <a:rPr lang="zh-CN" altLang="en-US"/>
              <a:t>、</a:t>
            </a:r>
            <a:r>
              <a:rPr lang="en-US" altLang="zh-CN"/>
              <a:t>ISR</a:t>
            </a:r>
            <a:r>
              <a:rPr lang="zh-CN" altLang="en-US"/>
              <a:t>和中断识别编码，并存入内存中。设</a:t>
            </a:r>
            <a:r>
              <a:rPr lang="en-US" altLang="zh-CN"/>
              <a:t>8259A</a:t>
            </a:r>
            <a:r>
              <a:rPr lang="zh-CN" altLang="en-US"/>
              <a:t>口地址为</a:t>
            </a:r>
            <a:r>
              <a:rPr lang="en-US" altLang="zh-CN"/>
              <a:t>180H</a:t>
            </a:r>
            <a:r>
              <a:rPr lang="zh-CN" altLang="en-US"/>
              <a:t>、</a:t>
            </a:r>
            <a:r>
              <a:rPr lang="en-US" altLang="zh-CN"/>
              <a:t>181H</a:t>
            </a:r>
            <a:r>
              <a:rPr lang="zh-CN" altLang="en-US"/>
              <a:t>。</a:t>
            </a:r>
          </a:p>
        </p:txBody>
      </p:sp>
    </p:spTree>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5074" name="Picture 2"/>
          <p:cNvPicPr>
            <a:picLocks noChangeAspect="1" noChangeArrowheads="1"/>
          </p:cNvPicPr>
          <p:nvPr/>
        </p:nvPicPr>
        <p:blipFill>
          <a:blip r:embed="rId3">
            <a:clrChange>
              <a:clrFrom>
                <a:srgbClr val="FFFFCC"/>
              </a:clrFrom>
              <a:clrTo>
                <a:srgbClr val="FFFFCC">
                  <a:alpha val="0"/>
                </a:srgbClr>
              </a:clrTo>
            </a:clrChange>
          </a:blip>
          <a:srcRect/>
          <a:stretch>
            <a:fillRect/>
          </a:stretch>
        </p:blipFill>
        <p:spPr bwMode="auto">
          <a:xfrm>
            <a:off x="539750" y="692150"/>
            <a:ext cx="8064500" cy="3163888"/>
          </a:xfrm>
          <a:prstGeom prst="rect">
            <a:avLst/>
          </a:prstGeom>
          <a:noFill/>
        </p:spPr>
      </p:pic>
      <p:sp>
        <p:nvSpPr>
          <p:cNvPr id="515075" name="Rectangle 3"/>
          <p:cNvSpPr>
            <a:spLocks noChangeArrowheads="1"/>
          </p:cNvSpPr>
          <p:nvPr/>
        </p:nvSpPr>
        <p:spPr bwMode="auto">
          <a:xfrm>
            <a:off x="684213" y="188913"/>
            <a:ext cx="7920037" cy="457200"/>
          </a:xfrm>
          <a:prstGeom prst="rect">
            <a:avLst/>
          </a:prstGeom>
          <a:noFill/>
          <a:ln w="9525" algn="ctr">
            <a:noFill/>
            <a:miter lim="800000"/>
            <a:headEnd/>
            <a:tailEnd/>
          </a:ln>
          <a:effectLst/>
        </p:spPr>
        <p:txBody>
          <a:bodyPr>
            <a:spAutoFit/>
          </a:bodyPr>
          <a:lstStyle/>
          <a:p>
            <a:r>
              <a:rPr lang="zh-CN" altLang="en-US" u="sng">
                <a:effectLst>
                  <a:outerShdw blurRad="38100" dist="38100" dir="2700000" algn="tl">
                    <a:srgbClr val="C0C0C0"/>
                  </a:outerShdw>
                </a:effectLst>
              </a:rPr>
              <a:t>工作在方式</a:t>
            </a:r>
            <a:r>
              <a:rPr lang="en-US" altLang="zh-CN" u="sng">
                <a:effectLst>
                  <a:outerShdw blurRad="38100" dist="38100" dir="2700000" algn="tl">
                    <a:srgbClr val="C0C0C0"/>
                  </a:outerShdw>
                </a:effectLst>
              </a:rPr>
              <a:t>1</a:t>
            </a:r>
            <a:r>
              <a:rPr lang="zh-CN" altLang="en-US" u="sng">
                <a:effectLst>
                  <a:outerShdw blurRad="38100" dist="38100" dir="2700000" algn="tl">
                    <a:srgbClr val="C0C0C0"/>
                  </a:outerShdw>
                </a:effectLst>
              </a:rPr>
              <a:t>下的输出时序：</a:t>
            </a:r>
          </a:p>
        </p:txBody>
      </p:sp>
      <p:sp>
        <p:nvSpPr>
          <p:cNvPr id="515076" name="Rectangle 4"/>
          <p:cNvSpPr>
            <a:spLocks noChangeArrowheads="1"/>
          </p:cNvSpPr>
          <p:nvPr/>
        </p:nvSpPr>
        <p:spPr bwMode="auto">
          <a:xfrm>
            <a:off x="684213" y="3933825"/>
            <a:ext cx="7920037" cy="2282825"/>
          </a:xfrm>
          <a:prstGeom prst="rect">
            <a:avLst/>
          </a:prstGeom>
          <a:noFill/>
          <a:ln w="9525" algn="ctr">
            <a:noFill/>
            <a:miter lim="800000"/>
            <a:headEnd/>
            <a:tailEnd/>
          </a:ln>
          <a:effectLst/>
        </p:spPr>
        <p:txBody>
          <a:bodyPr>
            <a:spAutoFit/>
          </a:bodyPr>
          <a:lstStyle/>
          <a:p>
            <a:pPr marL="360363" indent="-360363"/>
            <a:r>
              <a:rPr lang="en-US" altLang="zh-CN"/>
              <a:t>①8255A</a:t>
            </a:r>
            <a:r>
              <a:rPr lang="zh-CN" altLang="en-US"/>
              <a:t>的某个端口收到</a:t>
            </a:r>
            <a:r>
              <a:rPr lang="en-US" altLang="zh-CN"/>
              <a:t>CPU</a:t>
            </a:r>
            <a:r>
              <a:rPr lang="zh-CN" altLang="en-US"/>
              <a:t>的数据，将</a:t>
            </a:r>
            <a:r>
              <a:rPr lang="en-US" altLang="zh-CN"/>
              <a:t>OBF</a:t>
            </a:r>
            <a:r>
              <a:rPr lang="zh-CN" altLang="en-US"/>
              <a:t>信号变低，通知外设，数据已经准备好。</a:t>
            </a:r>
          </a:p>
          <a:p>
            <a:pPr marL="360363" indent="-360363"/>
            <a:r>
              <a:rPr lang="zh-CN" altLang="en-US"/>
              <a:t>②</a:t>
            </a:r>
            <a:r>
              <a:rPr lang="en-US" altLang="zh-CN"/>
              <a:t>ACK</a:t>
            </a:r>
            <a:r>
              <a:rPr lang="zh-CN" altLang="en-US"/>
              <a:t>为外设应答线，低电平表示外设已将数据取走。</a:t>
            </a:r>
          </a:p>
          <a:p>
            <a:pPr marL="360363" indent="-360363"/>
            <a:r>
              <a:rPr lang="zh-CN" altLang="en-US"/>
              <a:t>③</a:t>
            </a:r>
            <a:r>
              <a:rPr lang="en-US" altLang="zh-CN"/>
              <a:t>ACK</a:t>
            </a:r>
            <a:r>
              <a:rPr lang="zh-CN" altLang="en-US"/>
              <a:t>无效时，如果</a:t>
            </a:r>
            <a:r>
              <a:rPr lang="en-US" altLang="zh-CN"/>
              <a:t>INTE</a:t>
            </a:r>
            <a:r>
              <a:rPr lang="zh-CN" altLang="en-US"/>
              <a:t>＝</a:t>
            </a:r>
            <a:r>
              <a:rPr lang="en-US" altLang="zh-CN"/>
              <a:t>1</a:t>
            </a:r>
            <a:r>
              <a:rPr lang="zh-CN" altLang="en-US"/>
              <a:t>且</a:t>
            </a:r>
            <a:r>
              <a:rPr lang="en-US" altLang="zh-CN"/>
              <a:t>OBF</a:t>
            </a:r>
            <a:r>
              <a:rPr lang="zh-CN" altLang="en-US"/>
              <a:t>＝</a:t>
            </a:r>
            <a:r>
              <a:rPr lang="en-US" altLang="zh-CN"/>
              <a:t>1</a:t>
            </a:r>
            <a:r>
              <a:rPr lang="zh-CN" altLang="en-US"/>
              <a:t>时，</a:t>
            </a:r>
            <a:r>
              <a:rPr lang="en-US" altLang="zh-CN"/>
              <a:t>8255A</a:t>
            </a:r>
            <a:r>
              <a:rPr lang="zh-CN" altLang="en-US"/>
              <a:t>会向</a:t>
            </a:r>
            <a:r>
              <a:rPr lang="en-US" altLang="zh-CN"/>
              <a:t>CPU</a:t>
            </a:r>
            <a:r>
              <a:rPr lang="zh-CN" altLang="en-US"/>
              <a:t>发出中断请求，表示数据已被外设取走，可以发送下一个数据。</a:t>
            </a:r>
          </a:p>
        </p:txBody>
      </p:sp>
      <p:sp>
        <p:nvSpPr>
          <p:cNvPr id="515077" name="Line 5"/>
          <p:cNvSpPr>
            <a:spLocks noChangeShapeType="1"/>
          </p:cNvSpPr>
          <p:nvPr/>
        </p:nvSpPr>
        <p:spPr bwMode="auto">
          <a:xfrm>
            <a:off x="5940425" y="4005263"/>
            <a:ext cx="431800" cy="0"/>
          </a:xfrm>
          <a:prstGeom prst="line">
            <a:avLst/>
          </a:prstGeom>
          <a:noFill/>
          <a:ln w="9525">
            <a:solidFill>
              <a:schemeClr val="tx1"/>
            </a:solidFill>
            <a:round/>
            <a:headEnd/>
            <a:tailEnd/>
          </a:ln>
          <a:effectLst/>
        </p:spPr>
        <p:txBody>
          <a:bodyPr/>
          <a:lstStyle/>
          <a:p>
            <a:endParaRPr lang="zh-CN" altLang="en-US"/>
          </a:p>
        </p:txBody>
      </p:sp>
      <p:sp>
        <p:nvSpPr>
          <p:cNvPr id="515078" name="Line 6"/>
          <p:cNvSpPr>
            <a:spLocks noChangeShapeType="1"/>
          </p:cNvSpPr>
          <p:nvPr/>
        </p:nvSpPr>
        <p:spPr bwMode="auto">
          <a:xfrm>
            <a:off x="1044575" y="4724400"/>
            <a:ext cx="431800" cy="0"/>
          </a:xfrm>
          <a:prstGeom prst="line">
            <a:avLst/>
          </a:prstGeom>
          <a:noFill/>
          <a:ln w="9525">
            <a:solidFill>
              <a:schemeClr val="tx1"/>
            </a:solidFill>
            <a:round/>
            <a:headEnd/>
            <a:tailEnd/>
          </a:ln>
          <a:effectLst/>
        </p:spPr>
        <p:txBody>
          <a:bodyPr/>
          <a:lstStyle/>
          <a:p>
            <a:endParaRPr lang="zh-CN" altLang="en-US"/>
          </a:p>
        </p:txBody>
      </p:sp>
      <p:sp>
        <p:nvSpPr>
          <p:cNvPr id="515079" name="Line 7"/>
          <p:cNvSpPr>
            <a:spLocks noChangeShapeType="1"/>
          </p:cNvSpPr>
          <p:nvPr/>
        </p:nvSpPr>
        <p:spPr bwMode="auto">
          <a:xfrm>
            <a:off x="1057275" y="5099050"/>
            <a:ext cx="431800" cy="0"/>
          </a:xfrm>
          <a:prstGeom prst="line">
            <a:avLst/>
          </a:prstGeom>
          <a:noFill/>
          <a:ln w="9525">
            <a:solidFill>
              <a:schemeClr val="tx1"/>
            </a:solidFill>
            <a:round/>
            <a:headEnd/>
            <a:tailEnd/>
          </a:ln>
          <a:effectLst/>
        </p:spPr>
        <p:txBody>
          <a:bodyPr/>
          <a:lstStyle/>
          <a:p>
            <a:endParaRPr lang="zh-CN" altLang="en-US"/>
          </a:p>
        </p:txBody>
      </p:sp>
      <p:sp>
        <p:nvSpPr>
          <p:cNvPr id="515080" name="Line 8"/>
          <p:cNvSpPr>
            <a:spLocks noChangeShapeType="1"/>
          </p:cNvSpPr>
          <p:nvPr/>
        </p:nvSpPr>
        <p:spPr bwMode="auto">
          <a:xfrm>
            <a:off x="4716463" y="5114925"/>
            <a:ext cx="431800" cy="0"/>
          </a:xfrm>
          <a:prstGeom prst="line">
            <a:avLst/>
          </a:prstGeom>
          <a:noFill/>
          <a:ln w="9525">
            <a:solidFill>
              <a:schemeClr val="tx1"/>
            </a:solidFill>
            <a:round/>
            <a:headEnd/>
            <a:tailEnd/>
          </a:ln>
          <a:effectLst/>
        </p:spPr>
        <p:txBody>
          <a:bodyPr/>
          <a:lstStyle/>
          <a:p>
            <a:endParaRPr lang="zh-CN" altLang="en-US"/>
          </a:p>
        </p:txBody>
      </p:sp>
      <p:cxnSp>
        <p:nvCxnSpPr>
          <p:cNvPr id="3" name="直接连接符 2"/>
          <p:cNvCxnSpPr/>
          <p:nvPr/>
        </p:nvCxnSpPr>
        <p:spPr bwMode="auto">
          <a:xfrm flipH="1">
            <a:off x="3024122" y="1970952"/>
            <a:ext cx="871297" cy="0"/>
          </a:xfrm>
          <a:prstGeom prst="line">
            <a:avLst/>
          </a:prstGeom>
          <a:ln>
            <a:solidFill>
              <a:srgbClr val="7030A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cSld>
  <p:clrMapOvr>
    <a:masterClrMapping/>
  </p:clrMapOvr>
  <p:transition spd="slow">
    <p:randomBar dir="vert"/>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3831" name="Group 23"/>
          <p:cNvGraphicFramePr>
            <a:graphicFrameLocks noGrp="1"/>
          </p:cNvGraphicFramePr>
          <p:nvPr/>
        </p:nvGraphicFramePr>
        <p:xfrm>
          <a:off x="323850" y="188913"/>
          <a:ext cx="8569325" cy="6345936"/>
        </p:xfrm>
        <a:graphic>
          <a:graphicData uri="http://schemas.openxmlformats.org/drawingml/2006/table">
            <a:tbl>
              <a:tblPr/>
              <a:tblGrid>
                <a:gridCol w="4284663">
                  <a:extLst>
                    <a:ext uri="{9D8B030D-6E8A-4147-A177-3AD203B41FA5}">
                      <a16:colId xmlns:a16="http://schemas.microsoft.com/office/drawing/2014/main" val="20000"/>
                    </a:ext>
                  </a:extLst>
                </a:gridCol>
                <a:gridCol w="4284662">
                  <a:extLst>
                    <a:ext uri="{9D8B030D-6E8A-4147-A177-3AD203B41FA5}">
                      <a16:colId xmlns:a16="http://schemas.microsoft.com/office/drawing/2014/main" val="20001"/>
                    </a:ext>
                  </a:extLst>
                </a:gridCol>
              </a:tblGrid>
              <a:tr h="4064000">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设置数据指针</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MOV AX,SEG BUF</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DS,AX</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BX,OFFSET BUF</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读</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IMR</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并保存，地址为</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181H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DX,181H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IN AL,DX</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[BX],AL</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INC BX</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读</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IRR</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并保存，地址为</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180H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DX,180H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设置</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OCW3</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，其中</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D4D3</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01</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为</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特征字，</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D1D0</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10</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读</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IRR</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AL,00001010H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OUT DX,AL</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IN AL,DX</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[BX],AL</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INC BX</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读</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ISR</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并保存，地址为</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180H</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设置</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OCW3</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，其中</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D4D3</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01</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为</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特征字，</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D1D0</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11</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读</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ISR</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AL,00001011H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OUT DX,AL</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IN AL,DX</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[BX],AL</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INC BX</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读中断识别码并保存，地址</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为</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180H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设置</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OCW3</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，其中</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D4D3</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01</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为</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特征字，</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D2</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1</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读中断识别码</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MOV AL,00001100H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OUT DX,AL</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IN AL,DX</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[BX],AL</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INC BX</a:t>
                      </a:r>
                    </a:p>
                    <a:p>
                      <a:pPr marL="0" marR="0" lvl="0" indent="0" algn="l" defTabSz="914400" rtl="0" eaLnBrk="1" fontAlgn="base" latinLnBrk="0" hangingPunct="1">
                        <a:lnSpc>
                          <a:spcPct val="90000"/>
                        </a:lnSpc>
                        <a:spcBef>
                          <a:spcPct val="0"/>
                        </a:spcBef>
                        <a:spcAft>
                          <a:spcPct val="0"/>
                        </a:spcAft>
                        <a:buClr>
                          <a:schemeClr val="tx2"/>
                        </a:buClr>
                        <a:buSzTx/>
                        <a:buFontTx/>
                        <a:buNone/>
                        <a:tabLst/>
                      </a:pPr>
                      <a:endParaRPr kumimoji="0" lang="en-US" altLang="zh-CN" sz="2400" b="0" i="0" u="none" strike="noStrike" cap="none" normalizeH="0" baseline="0" dirty="0" smtClean="0">
                        <a:ln>
                          <a:noFill/>
                        </a:ln>
                        <a:solidFill>
                          <a:schemeClr val="tx1"/>
                        </a:solidFill>
                        <a:effectLst/>
                        <a:latin typeface="隶书" pitchFamily="49" charset="-122"/>
                        <a:ea typeface="隶书" pitchFamily="49"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utoShape 3">
            <a:hlinkClick r:id="rId2" action="ppaction://hlinksldjump" highlightClick="1"/>
          </p:cNvPr>
          <p:cNvSpPr>
            <a:spLocks noChangeArrowheads="1"/>
          </p:cNvSpPr>
          <p:nvPr/>
        </p:nvSpPr>
        <p:spPr bwMode="auto">
          <a:xfrm>
            <a:off x="8316416" y="1628800"/>
            <a:ext cx="676250" cy="504825"/>
          </a:xfrm>
          <a:prstGeom prst="actionButtonBlank">
            <a:avLst/>
          </a:prstGeom>
          <a:ln>
            <a:headEnd/>
            <a:tailEnd/>
          </a:ln>
        </p:spPr>
        <p:style>
          <a:lnRef idx="0">
            <a:schemeClr val="dk1"/>
          </a:lnRef>
          <a:fillRef idx="3">
            <a:schemeClr val="dk1"/>
          </a:fillRef>
          <a:effectRef idx="3">
            <a:schemeClr val="dk1"/>
          </a:effectRef>
          <a:fontRef idx="minor">
            <a:schemeClr val="lt1"/>
          </a:fontRef>
        </p:style>
        <p:txBody>
          <a:bodyPr wrap="none" anchor="ctr"/>
          <a:lstStyle/>
          <a:p>
            <a:pPr algn="ctr"/>
            <a:r>
              <a:rPr lang="en-US" altLang="zh-CN" sz="1600" dirty="0" smtClean="0">
                <a:hlinkClick r:id="rId3" action="ppaction://hlinksldjump"/>
              </a:rPr>
              <a:t>OCW3</a:t>
            </a:r>
            <a:endParaRPr lang="zh-CN" altLang="en-US" sz="1600" dirty="0"/>
          </a:p>
        </p:txBody>
      </p:sp>
    </p:spTree>
  </p:cSld>
  <p:clrMapOvr>
    <a:masterClrMapping/>
  </p:clrMapOvr>
  <p:transition spd="slow">
    <p:randomBar dir="vert"/>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ChangeArrowheads="1"/>
          </p:cNvSpPr>
          <p:nvPr/>
        </p:nvSpPr>
        <p:spPr bwMode="auto">
          <a:xfrm>
            <a:off x="468313" y="207963"/>
            <a:ext cx="8353425" cy="5021262"/>
          </a:xfrm>
          <a:prstGeom prst="rect">
            <a:avLst/>
          </a:prstGeom>
          <a:noFill/>
          <a:ln w="9525" algn="ctr">
            <a:noFill/>
            <a:miter lim="800000"/>
            <a:headEnd/>
            <a:tailEnd/>
          </a:ln>
          <a:effectLst/>
        </p:spPr>
        <p:txBody>
          <a:bodyPr>
            <a:spAutoFit/>
          </a:bodyPr>
          <a:lstStyle/>
          <a:p>
            <a:pPr>
              <a:lnSpc>
                <a:spcPct val="90000"/>
              </a:lnSpc>
            </a:pPr>
            <a:r>
              <a:rPr lang="zh-CN" altLang="en-US"/>
              <a:t>例</a:t>
            </a:r>
            <a:r>
              <a:rPr lang="en-US" altLang="zh-CN"/>
              <a:t>4</a:t>
            </a:r>
            <a:r>
              <a:rPr lang="zh-CN" altLang="en-US"/>
              <a:t>：在</a:t>
            </a:r>
            <a:r>
              <a:rPr lang="en-US" altLang="zh-CN"/>
              <a:t>PC</a:t>
            </a:r>
            <a:r>
              <a:rPr lang="zh-CN" altLang="en-US"/>
              <a:t>机上通过总线的</a:t>
            </a:r>
            <a:r>
              <a:rPr lang="en-US" altLang="zh-CN"/>
              <a:t>IRQ2</a:t>
            </a:r>
            <a:r>
              <a:rPr lang="zh-CN" altLang="en-US"/>
              <a:t>产生中断请求，中断源采用</a:t>
            </a:r>
            <a:r>
              <a:rPr lang="en-US" altLang="zh-CN"/>
              <a:t>8253</a:t>
            </a:r>
            <a:r>
              <a:rPr lang="zh-CN" altLang="en-US"/>
              <a:t>定时输出脉冲。要求每来一个脉冲中断一次，中断十次后，程序退出。而每次主机响应外部中断</a:t>
            </a:r>
            <a:r>
              <a:rPr lang="en-US" altLang="zh-CN"/>
              <a:t>IRQ2</a:t>
            </a:r>
            <a:r>
              <a:rPr lang="zh-CN" altLang="en-US"/>
              <a:t>时，屏幕上显示字符串</a:t>
            </a:r>
            <a:r>
              <a:rPr lang="zh-CN" altLang="en-US">
                <a:latin typeface="Arial"/>
              </a:rPr>
              <a:t>“</a:t>
            </a:r>
            <a:r>
              <a:rPr lang="en-US" altLang="zh-CN"/>
              <a:t>THIS IS A 8259A INTRUPT!</a:t>
            </a:r>
            <a:r>
              <a:rPr lang="en-US" altLang="zh-CN">
                <a:latin typeface="Arial"/>
              </a:rPr>
              <a:t>”</a:t>
            </a:r>
            <a:r>
              <a:rPr lang="zh-CN" altLang="en-US"/>
              <a:t>。</a:t>
            </a:r>
          </a:p>
          <a:p>
            <a:pPr>
              <a:lnSpc>
                <a:spcPct val="90000"/>
              </a:lnSpc>
            </a:pPr>
            <a:r>
              <a:rPr lang="zh-CN" altLang="en-US"/>
              <a:t>分析</a:t>
            </a:r>
            <a:r>
              <a:rPr lang="en-US" altLang="zh-CN"/>
              <a:t>:</a:t>
            </a:r>
          </a:p>
          <a:p>
            <a:pPr>
              <a:lnSpc>
                <a:spcPct val="90000"/>
              </a:lnSpc>
            </a:pPr>
            <a:r>
              <a:rPr lang="en-US" altLang="zh-CN"/>
              <a:t>    PC</a:t>
            </a:r>
            <a:r>
              <a:rPr lang="zh-CN" altLang="en-US"/>
              <a:t>机中使用了</a:t>
            </a:r>
            <a:r>
              <a:rPr lang="en-US" altLang="zh-CN"/>
              <a:t>1</a:t>
            </a:r>
            <a:r>
              <a:rPr lang="zh-CN" altLang="en-US"/>
              <a:t>片</a:t>
            </a:r>
            <a:r>
              <a:rPr lang="en-US" altLang="zh-CN"/>
              <a:t>8259A</a:t>
            </a:r>
            <a:r>
              <a:rPr lang="zh-CN" altLang="en-US"/>
              <a:t>芯片，主机启动时己将</a:t>
            </a:r>
            <a:r>
              <a:rPr lang="en-US" altLang="zh-CN"/>
              <a:t>8259A</a:t>
            </a:r>
            <a:r>
              <a:rPr lang="zh-CN" altLang="en-US"/>
              <a:t>中断寄存器前</a:t>
            </a:r>
            <a:r>
              <a:rPr lang="en-US" altLang="zh-CN"/>
              <a:t>5</a:t>
            </a:r>
            <a:r>
              <a:rPr lang="zh-CN" altLang="en-US"/>
              <a:t>位初始化为</a:t>
            </a:r>
            <a:r>
              <a:rPr lang="en-US" altLang="zh-CN"/>
              <a:t>00001</a:t>
            </a:r>
            <a:r>
              <a:rPr lang="zh-CN" altLang="en-US"/>
              <a:t>，因此，</a:t>
            </a:r>
            <a:r>
              <a:rPr lang="en-US" altLang="zh-CN"/>
              <a:t>IRQ2</a:t>
            </a:r>
            <a:r>
              <a:rPr lang="zh-CN" altLang="en-US"/>
              <a:t>的中断号应为</a:t>
            </a:r>
            <a:r>
              <a:rPr lang="en-US" altLang="zh-CN"/>
              <a:t>OAH</a:t>
            </a:r>
            <a:r>
              <a:rPr lang="zh-CN" altLang="en-US"/>
              <a:t>。 而其它</a:t>
            </a:r>
            <a:r>
              <a:rPr lang="en-US" altLang="zh-CN"/>
              <a:t>7</a:t>
            </a:r>
            <a:r>
              <a:rPr lang="zh-CN" altLang="en-US"/>
              <a:t>个中断系统己使用了，故在编程中要注意系统中己使用的中断请求号，只需将</a:t>
            </a:r>
            <a:r>
              <a:rPr lang="en-US" altLang="zh-CN"/>
              <a:t>IMR</a:t>
            </a:r>
            <a:r>
              <a:rPr lang="zh-CN" altLang="en-US"/>
              <a:t>寄存器中对应</a:t>
            </a:r>
            <a:r>
              <a:rPr lang="en-US" altLang="zh-CN"/>
              <a:t>IRQ2</a:t>
            </a:r>
            <a:r>
              <a:rPr lang="zh-CN" altLang="en-US"/>
              <a:t>的位清零，允许</a:t>
            </a:r>
            <a:r>
              <a:rPr lang="en-US" altLang="zh-CN"/>
              <a:t>IRQ2</a:t>
            </a:r>
            <a:r>
              <a:rPr lang="zh-CN" altLang="en-US"/>
              <a:t>中断即可。</a:t>
            </a:r>
          </a:p>
          <a:p>
            <a:pPr>
              <a:lnSpc>
                <a:spcPct val="90000"/>
              </a:lnSpc>
            </a:pPr>
            <a:r>
              <a:rPr lang="zh-CN" altLang="en-US"/>
              <a:t>    机内</a:t>
            </a:r>
            <a:r>
              <a:rPr lang="en-US" altLang="zh-CN"/>
              <a:t>8259A</a:t>
            </a:r>
            <a:r>
              <a:rPr lang="zh-CN" altLang="en-US"/>
              <a:t>初始化为正常结束方式，因此，当中断服务结束时，必须使用中断结束命令清除中断服务寄存器</a:t>
            </a:r>
            <a:r>
              <a:rPr lang="en-US" altLang="zh-CN"/>
              <a:t>ISR</a:t>
            </a:r>
            <a:r>
              <a:rPr lang="zh-CN" altLang="en-US"/>
              <a:t>中的对应位，以使能再次中断。</a:t>
            </a:r>
          </a:p>
          <a:p>
            <a:pPr>
              <a:lnSpc>
                <a:spcPct val="90000"/>
              </a:lnSpc>
            </a:pPr>
            <a:r>
              <a:rPr lang="zh-CN" altLang="en-US"/>
              <a:t>    程序退出时，关闭</a:t>
            </a:r>
            <a:r>
              <a:rPr lang="en-US" altLang="zh-CN"/>
              <a:t>IRQ2</a:t>
            </a:r>
            <a:r>
              <a:rPr lang="zh-CN" altLang="en-US"/>
              <a:t>中断，即给</a:t>
            </a:r>
            <a:r>
              <a:rPr lang="en-US" altLang="zh-CN"/>
              <a:t>IMR</a:t>
            </a:r>
            <a:r>
              <a:rPr lang="zh-CN" altLang="en-US"/>
              <a:t>中相应位置</a:t>
            </a:r>
            <a:r>
              <a:rPr lang="en-US" altLang="zh-CN"/>
              <a:t>1</a:t>
            </a:r>
            <a:r>
              <a:rPr lang="zh-CN" altLang="en-US"/>
              <a:t>，禁止</a:t>
            </a:r>
            <a:r>
              <a:rPr lang="en-US" altLang="zh-CN"/>
              <a:t>IRQ2</a:t>
            </a:r>
            <a:r>
              <a:rPr lang="zh-CN" altLang="en-US"/>
              <a:t>再中断。</a:t>
            </a:r>
          </a:p>
        </p:txBody>
      </p:sp>
    </p:spTree>
  </p:cSld>
  <p:clrMapOvr>
    <a:masterClrMapping/>
  </p:clrMapOvr>
  <p:transition spd="slow">
    <p:randomBar dir="vert"/>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8930" name="Picture 2" descr="片段"/>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619250" y="836613"/>
            <a:ext cx="5688013" cy="4370387"/>
          </a:xfrm>
          <a:prstGeom prst="rect">
            <a:avLst/>
          </a:prstGeom>
          <a:noFill/>
        </p:spPr>
      </p:pic>
      <p:sp>
        <p:nvSpPr>
          <p:cNvPr id="508931" name="Rectangle 3"/>
          <p:cNvSpPr>
            <a:spLocks noChangeArrowheads="1"/>
          </p:cNvSpPr>
          <p:nvPr/>
        </p:nvSpPr>
        <p:spPr bwMode="auto">
          <a:xfrm>
            <a:off x="323850" y="5157788"/>
            <a:ext cx="8496300" cy="1187450"/>
          </a:xfrm>
          <a:prstGeom prst="rect">
            <a:avLst/>
          </a:prstGeom>
          <a:noFill/>
          <a:ln w="9525" algn="ctr">
            <a:noFill/>
            <a:miter lim="800000"/>
            <a:headEnd/>
            <a:tailEnd/>
          </a:ln>
          <a:effectLst/>
        </p:spPr>
        <p:txBody>
          <a:bodyPr>
            <a:spAutoFit/>
          </a:bodyPr>
          <a:lstStyle/>
          <a:p>
            <a:r>
              <a:rPr lang="en-US" altLang="zh-CN"/>
              <a:t>    8253</a:t>
            </a:r>
            <a:r>
              <a:rPr lang="zh-CN" altLang="en-US"/>
              <a:t>定时，每</a:t>
            </a:r>
            <a:r>
              <a:rPr lang="en-US" altLang="zh-CN"/>
              <a:t>20ms</a:t>
            </a:r>
            <a:r>
              <a:rPr lang="zh-CN" altLang="en-US"/>
              <a:t>发个脉冲，同时向</a:t>
            </a:r>
            <a:r>
              <a:rPr lang="en-US" altLang="zh-CN"/>
              <a:t>CPU</a:t>
            </a:r>
            <a:r>
              <a:rPr lang="zh-CN" altLang="en-US"/>
              <a:t>发中断。</a:t>
            </a:r>
            <a:r>
              <a:rPr lang="en-US" altLang="zh-CN"/>
              <a:t>CPU</a:t>
            </a:r>
            <a:r>
              <a:rPr lang="zh-CN" altLang="en-US"/>
              <a:t>每接收到</a:t>
            </a:r>
            <a:r>
              <a:rPr lang="en-US" altLang="zh-CN"/>
              <a:t>l</a:t>
            </a:r>
            <a:r>
              <a:rPr lang="zh-CN" altLang="en-US"/>
              <a:t>次定时中断，显示一次提示信息，当接收</a:t>
            </a:r>
            <a:r>
              <a:rPr lang="en-US" altLang="zh-CN"/>
              <a:t>10</a:t>
            </a:r>
            <a:r>
              <a:rPr lang="zh-CN" altLang="en-US"/>
              <a:t>次中断后程序退出。</a:t>
            </a:r>
          </a:p>
        </p:txBody>
      </p:sp>
      <p:sp>
        <p:nvSpPr>
          <p:cNvPr id="508932" name="Rectangle 4"/>
          <p:cNvSpPr>
            <a:spLocks noChangeArrowheads="1"/>
          </p:cNvSpPr>
          <p:nvPr/>
        </p:nvSpPr>
        <p:spPr bwMode="auto">
          <a:xfrm>
            <a:off x="395288" y="333375"/>
            <a:ext cx="2160587" cy="457200"/>
          </a:xfrm>
          <a:prstGeom prst="rect">
            <a:avLst/>
          </a:prstGeom>
          <a:noFill/>
          <a:ln w="9525" algn="ctr">
            <a:noFill/>
            <a:miter lim="800000"/>
            <a:headEnd/>
            <a:tailEnd/>
          </a:ln>
          <a:effectLst/>
        </p:spPr>
        <p:txBody>
          <a:bodyPr>
            <a:spAutoFit/>
          </a:bodyPr>
          <a:lstStyle/>
          <a:p>
            <a:r>
              <a:rPr lang="zh-CN" altLang="en-US"/>
              <a:t>硬件连接</a:t>
            </a:r>
          </a:p>
        </p:txBody>
      </p:sp>
    </p:spTree>
  </p:cSld>
  <p:clrMapOvr>
    <a:masterClrMapping/>
  </p:clrMapOvr>
  <p:transition spd="slow">
    <p:randomBar dir="vert"/>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ChangeArrowheads="1"/>
          </p:cNvSpPr>
          <p:nvPr/>
        </p:nvSpPr>
        <p:spPr bwMode="auto">
          <a:xfrm>
            <a:off x="395288" y="333375"/>
            <a:ext cx="7416800" cy="457200"/>
          </a:xfrm>
          <a:prstGeom prst="rect">
            <a:avLst/>
          </a:prstGeom>
          <a:noFill/>
          <a:ln w="9525" algn="ctr">
            <a:noFill/>
            <a:miter lim="800000"/>
            <a:headEnd/>
            <a:tailEnd/>
          </a:ln>
          <a:effectLst/>
        </p:spPr>
        <p:txBody>
          <a:bodyPr>
            <a:spAutoFit/>
          </a:bodyPr>
          <a:lstStyle/>
          <a:p>
            <a:r>
              <a:rPr lang="zh-CN" altLang="en-US"/>
              <a:t>主程序</a:t>
            </a:r>
            <a:r>
              <a:rPr lang="en-US" altLang="zh-CN"/>
              <a:t>:(PC/XT)</a:t>
            </a:r>
            <a:r>
              <a:rPr lang="zh-CN" altLang="en-US"/>
              <a:t>中</a:t>
            </a:r>
            <a:r>
              <a:rPr lang="en-US" altLang="zh-CN"/>
              <a:t>8259A</a:t>
            </a:r>
            <a:r>
              <a:rPr lang="zh-CN" altLang="en-US"/>
              <a:t>的地址为</a:t>
            </a:r>
            <a:r>
              <a:rPr lang="en-US" altLang="zh-CN"/>
              <a:t>20H</a:t>
            </a:r>
            <a:r>
              <a:rPr lang="zh-CN" altLang="en-US"/>
              <a:t>、</a:t>
            </a:r>
            <a:r>
              <a:rPr lang="en-US" altLang="zh-CN"/>
              <a:t>21H</a:t>
            </a:r>
          </a:p>
        </p:txBody>
      </p:sp>
      <p:pic>
        <p:nvPicPr>
          <p:cNvPr id="507907" name="Picture 3"/>
          <p:cNvPicPr>
            <a:picLocks noChangeAspect="1" noChangeArrowheads="1"/>
          </p:cNvPicPr>
          <p:nvPr/>
        </p:nvPicPr>
        <p:blipFill>
          <a:blip r:embed="rId2">
            <a:clrChange>
              <a:clrFrom>
                <a:srgbClr val="EEEEEE"/>
              </a:clrFrom>
              <a:clrTo>
                <a:srgbClr val="EEEEEE">
                  <a:alpha val="0"/>
                </a:srgbClr>
              </a:clrTo>
            </a:clrChange>
          </a:blip>
          <a:srcRect/>
          <a:stretch>
            <a:fillRect/>
          </a:stretch>
        </p:blipFill>
        <p:spPr bwMode="auto">
          <a:xfrm>
            <a:off x="1403350" y="981075"/>
            <a:ext cx="6408738" cy="5427663"/>
          </a:xfrm>
          <a:prstGeom prst="rect">
            <a:avLst/>
          </a:prstGeom>
          <a:noFill/>
        </p:spPr>
      </p:pic>
    </p:spTree>
  </p:cSld>
  <p:clrMapOvr>
    <a:masterClrMapping/>
  </p:clrMapOvr>
  <p:transition spd="slow">
    <p:randomBar dir="vert"/>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6882" name="Picture 2"/>
          <p:cNvPicPr>
            <a:picLocks noChangeAspect="1" noChangeArrowheads="1"/>
          </p:cNvPicPr>
          <p:nvPr/>
        </p:nvPicPr>
        <p:blipFill>
          <a:blip r:embed="rId2">
            <a:clrChange>
              <a:clrFrom>
                <a:srgbClr val="EEEEEE"/>
              </a:clrFrom>
              <a:clrTo>
                <a:srgbClr val="EEEEEE">
                  <a:alpha val="0"/>
                </a:srgbClr>
              </a:clrTo>
            </a:clrChange>
          </a:blip>
          <a:srcRect/>
          <a:stretch>
            <a:fillRect/>
          </a:stretch>
        </p:blipFill>
        <p:spPr bwMode="auto">
          <a:xfrm>
            <a:off x="2051050" y="404813"/>
            <a:ext cx="6059488" cy="6192837"/>
          </a:xfrm>
          <a:prstGeom prst="rect">
            <a:avLst/>
          </a:prstGeom>
          <a:noFill/>
        </p:spPr>
      </p:pic>
      <p:sp>
        <p:nvSpPr>
          <p:cNvPr id="506883" name="Rectangle 3"/>
          <p:cNvSpPr>
            <a:spLocks noChangeArrowheads="1"/>
          </p:cNvSpPr>
          <p:nvPr/>
        </p:nvSpPr>
        <p:spPr bwMode="auto">
          <a:xfrm>
            <a:off x="395288" y="333375"/>
            <a:ext cx="7416800" cy="457200"/>
          </a:xfrm>
          <a:prstGeom prst="rect">
            <a:avLst/>
          </a:prstGeom>
          <a:noFill/>
          <a:ln w="9525" algn="ctr">
            <a:noFill/>
            <a:miter lim="800000"/>
            <a:headEnd/>
            <a:tailEnd/>
          </a:ln>
          <a:effectLst/>
        </p:spPr>
        <p:txBody>
          <a:bodyPr>
            <a:spAutoFit/>
          </a:bodyPr>
          <a:lstStyle/>
          <a:p>
            <a:r>
              <a:rPr lang="zh-CN" altLang="en-US"/>
              <a:t>服务程序</a:t>
            </a:r>
            <a:r>
              <a:rPr lang="en-US" altLang="zh-CN"/>
              <a:t>:</a:t>
            </a:r>
          </a:p>
        </p:txBody>
      </p:sp>
    </p:spTree>
  </p:cSld>
  <p:clrMapOvr>
    <a:masterClrMapping/>
  </p:clrMapOvr>
  <p:transition spd="slow">
    <p:randomBar dir="vert"/>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5875" name="Group 19"/>
          <p:cNvGraphicFramePr>
            <a:graphicFrameLocks noGrp="1"/>
          </p:cNvGraphicFramePr>
          <p:nvPr/>
        </p:nvGraphicFramePr>
        <p:xfrm>
          <a:off x="395288" y="115888"/>
          <a:ext cx="8497887" cy="6675120"/>
        </p:xfrm>
        <a:graphic>
          <a:graphicData uri="http://schemas.openxmlformats.org/drawingml/2006/table">
            <a:tbl>
              <a:tblPr/>
              <a:tblGrid>
                <a:gridCol w="4249737">
                  <a:extLst>
                    <a:ext uri="{9D8B030D-6E8A-4147-A177-3AD203B41FA5}">
                      <a16:colId xmlns:a16="http://schemas.microsoft.com/office/drawing/2014/main" val="20000"/>
                    </a:ext>
                  </a:extLst>
                </a:gridCol>
                <a:gridCol w="4248150">
                  <a:extLst>
                    <a:ext uri="{9D8B030D-6E8A-4147-A177-3AD203B41FA5}">
                      <a16:colId xmlns:a16="http://schemas.microsoft.com/office/drawing/2014/main" val="20001"/>
                    </a:ext>
                  </a:extLst>
                </a:gridCol>
              </a:tblGrid>
              <a:tr h="6264275">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DATA SEGNENT</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INTA0 EQU 20H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INTA1 EQU 21H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TAB DB </a:t>
                      </a:r>
                      <a:r>
                        <a:rPr kumimoji="0" lang="en-US" altLang="zh-CN" sz="2400" b="0" i="0" u="none" strike="noStrike" cap="none" normalizeH="0" baseline="0" smtClean="0">
                          <a:ln>
                            <a:noFill/>
                          </a:ln>
                          <a:solidFill>
                            <a:schemeClr val="tx1"/>
                          </a:solidFill>
                          <a:effectLst/>
                          <a:latin typeface="Arial"/>
                          <a:ea typeface="隶书" pitchFamily="49" charset="-122"/>
                        </a:rPr>
                        <a:t>‘</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THIS IS A 8259A INTRUPT!</a:t>
                      </a:r>
                      <a:r>
                        <a:rPr kumimoji="0" lang="en-US" altLang="zh-CN" sz="2400" b="0" i="0" u="none" strike="noStrike" cap="none" normalizeH="0" baseline="0" smtClean="0">
                          <a:ln>
                            <a:noFill/>
                          </a:ln>
                          <a:solidFill>
                            <a:schemeClr val="tx1"/>
                          </a:solidFill>
                          <a:effectLst/>
                          <a:latin typeface="Arial"/>
                          <a:ea typeface="隶书" pitchFamily="49" charset="-122"/>
                        </a:rPr>
                        <a:t>’</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,0DH,0AH,</a:t>
                      </a:r>
                      <a:r>
                        <a:rPr kumimoji="0" lang="en-US" altLang="zh-CN" sz="2400" b="0" i="0" u="none" strike="noStrike" cap="none" normalizeH="0" baseline="0" smtClean="0">
                          <a:ln>
                            <a:noFill/>
                          </a:ln>
                          <a:solidFill>
                            <a:schemeClr val="tx1"/>
                          </a:solidFill>
                          <a:effectLst/>
                          <a:latin typeface="Arial"/>
                          <a:ea typeface="隶书" pitchFamily="49" charset="-122"/>
                        </a:rPr>
                        <a:t>’</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a:t>
                      </a:r>
                      <a:r>
                        <a:rPr kumimoji="0" lang="en-US" altLang="zh-CN" sz="2400" b="0" i="0" u="none" strike="noStrike" cap="none" normalizeH="0" baseline="0" smtClean="0">
                          <a:ln>
                            <a:noFill/>
                          </a:ln>
                          <a:solidFill>
                            <a:schemeClr val="tx1"/>
                          </a:solidFill>
                          <a:effectLst/>
                          <a:latin typeface="Arial"/>
                          <a:ea typeface="隶书" pitchFamily="49" charset="-122"/>
                        </a:rPr>
                        <a:t>’</a:t>
                      </a:r>
                      <a:endParaRPr kumimoji="0" lang="en-US" altLang="zh-CN" sz="2400" b="0" i="0" u="none" strike="noStrike" cap="none" normalizeH="0" baseline="0" smtClean="0">
                        <a:ln>
                          <a:noFill/>
                        </a:ln>
                        <a:solidFill>
                          <a:schemeClr val="tx1"/>
                        </a:solidFill>
                        <a:effectLst/>
                        <a:latin typeface="隶书" pitchFamily="49" charset="-122"/>
                        <a:ea typeface="隶书" pitchFamily="49" charset="-122"/>
                      </a:endParaRP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DATA ENDS</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STA SEGMENT STACK</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DW 10 DUP(0)</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STA ENDS</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CODE SEGMENT</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ASSUME CS:CODE,DS:DATA,SS:STA</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START:</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CLI;</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关中断，</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IF</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;8253</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初始化</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MOV AL,34H;</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计数器</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，方式</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;2</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，二进制</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OUT 63H,AL</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AX,40000;20ms/0.5us</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OUT 60H,AL</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AL,AH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OUT 60H,AL</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装入中断矢量</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MOV AX,CS</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DS,AX</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LEA DX,INTPROC;</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取服务程</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序入口偏移地址</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MOV AX,250AH;</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中断类型码</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;0AH</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，功能号</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25H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INT 21H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开中断，允许设备申请，允</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许</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CPU</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响应</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;8259A</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的初始化系统已完成，</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只需允许</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IRQ2</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中断</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MOV DX,INTA1</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IN AL,DX;</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读</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IMR</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AND AL,FBH;</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只开放</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IRQ2</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OUT DX,AL</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CX,10</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STI;</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开</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CPU</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中断，</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IF=1</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4846" name="Group 14"/>
          <p:cNvGraphicFramePr>
            <a:graphicFrameLocks noGrp="1"/>
          </p:cNvGraphicFramePr>
          <p:nvPr/>
        </p:nvGraphicFramePr>
        <p:xfrm>
          <a:off x="395288" y="115888"/>
          <a:ext cx="8497887" cy="6675120"/>
        </p:xfrm>
        <a:graphic>
          <a:graphicData uri="http://schemas.openxmlformats.org/drawingml/2006/table">
            <a:tbl>
              <a:tblPr/>
              <a:tblGrid>
                <a:gridCol w="4249737">
                  <a:extLst>
                    <a:ext uri="{9D8B030D-6E8A-4147-A177-3AD203B41FA5}">
                      <a16:colId xmlns:a16="http://schemas.microsoft.com/office/drawing/2014/main" val="20000"/>
                    </a:ext>
                  </a:extLst>
                </a:gridCol>
                <a:gridCol w="4248150">
                  <a:extLst>
                    <a:ext uri="{9D8B030D-6E8A-4147-A177-3AD203B41FA5}">
                      <a16:colId xmlns:a16="http://schemas.microsoft.com/office/drawing/2014/main" val="20001"/>
                    </a:ext>
                  </a:extLst>
                </a:gridCol>
              </a:tblGrid>
              <a:tr h="6264275">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LOP1:</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JMP LOP1;</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等中断</a:t>
                      </a:r>
                    </a:p>
                    <a:p>
                      <a:pPr marL="0" marR="0" lvl="0" indent="0" algn="l" defTabSz="914400" rtl="0" eaLnBrk="1" fontAlgn="base" latinLnBrk="0" hangingPunct="1">
                        <a:lnSpc>
                          <a:spcPct val="90000"/>
                        </a:lnSpc>
                        <a:spcBef>
                          <a:spcPct val="0"/>
                        </a:spcBef>
                        <a:spcAft>
                          <a:spcPct val="0"/>
                        </a:spcAft>
                        <a:buClr>
                          <a:schemeClr val="tx2"/>
                        </a:buClr>
                        <a:buSzTx/>
                        <a:buFontTx/>
                        <a:buNone/>
                        <a:tabLst/>
                      </a:pPr>
                      <a:endParaRPr kumimoji="0" lang="zh-CN" altLang="en-US" sz="2400" b="0" i="0" u="none" strike="noStrike" cap="none" normalizeH="0" baseline="0" dirty="0" smtClean="0">
                        <a:ln>
                          <a:noFill/>
                        </a:ln>
                        <a:solidFill>
                          <a:schemeClr val="tx1"/>
                        </a:solidFill>
                        <a:effectLst/>
                        <a:latin typeface="隶书" pitchFamily="49" charset="-122"/>
                        <a:ea typeface="隶书" pitchFamily="49" charset="-122"/>
                      </a:endParaRP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中断服务程序</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INTPROC:</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PUSH CX;</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保护计数器</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MOV AX,DATA</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DS,AX</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DX,OFFSET TAB</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AH,09H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INT 21H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POP CX</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发本次中断结束命令</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EOI</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DX,INTA0</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AL,20H;</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送</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EOI</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OUT DX,AL</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DEC CX</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JNZ LOP2</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DX,INTA1;</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到</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10</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次就屏</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蔽</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IRQ2</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IN AL,DX;</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读</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IMR</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OR AL,04H;IRQ2</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对应位置</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1</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OUT DX,AL</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STI;</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开中断，</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IF</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1</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AH,4CH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INT 21H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LOP2:</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IRET</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CODE ENDS</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END START</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AutoShape 4">
            <a:hlinkClick r:id="rId2" action="ppaction://hlinksldjump" highlightClick="1"/>
          </p:cNvPr>
          <p:cNvSpPr>
            <a:spLocks noChangeArrowheads="1"/>
          </p:cNvSpPr>
          <p:nvPr/>
        </p:nvSpPr>
        <p:spPr bwMode="auto">
          <a:xfrm>
            <a:off x="8072462" y="6000768"/>
            <a:ext cx="676250" cy="504825"/>
          </a:xfrm>
          <a:prstGeom prst="actionButtonBlank">
            <a:avLst/>
          </a:prstGeom>
          <a:ln>
            <a:headEnd/>
            <a:tailEnd/>
          </a:ln>
        </p:spPr>
        <p:style>
          <a:lnRef idx="0">
            <a:schemeClr val="dk1"/>
          </a:lnRef>
          <a:fillRef idx="3">
            <a:schemeClr val="dk1"/>
          </a:fillRef>
          <a:effectRef idx="3">
            <a:schemeClr val="dk1"/>
          </a:effectRef>
          <a:fontRef idx="minor">
            <a:schemeClr val="lt1"/>
          </a:fontRef>
        </p:style>
        <p:txBody>
          <a:bodyPr wrap="none" anchor="ctr"/>
          <a:lstStyle/>
          <a:p>
            <a:pPr algn="ctr"/>
            <a:r>
              <a:rPr lang="en-US" altLang="zh-CN" sz="1600" dirty="0" smtClean="0"/>
              <a:t>OCW2</a:t>
            </a:r>
            <a:endParaRPr lang="zh-CN" altLang="en-US" sz="1600" dirty="0"/>
          </a:p>
        </p:txBody>
      </p:sp>
    </p:spTree>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1460" name="Picture 4"/>
          <p:cNvPicPr>
            <a:picLocks noChangeAspect="1" noChangeArrowheads="1"/>
          </p:cNvPicPr>
          <p:nvPr/>
        </p:nvPicPr>
        <p:blipFill>
          <a:blip r:embed="rId2"/>
          <a:srcRect/>
          <a:stretch>
            <a:fillRect/>
          </a:stretch>
        </p:blipFill>
        <p:spPr bwMode="auto">
          <a:xfrm>
            <a:off x="2339975" y="1628775"/>
            <a:ext cx="6192838" cy="3468688"/>
          </a:xfrm>
          <a:prstGeom prst="rect">
            <a:avLst/>
          </a:prstGeom>
          <a:noFill/>
          <a:ln w="9525" algn="ctr">
            <a:noFill/>
            <a:miter lim="800000"/>
            <a:headEnd/>
            <a:tailEnd/>
          </a:ln>
          <a:effectLst/>
        </p:spPr>
      </p:pic>
      <p:sp>
        <p:nvSpPr>
          <p:cNvPr id="531461" name="Rectangle 5"/>
          <p:cNvSpPr>
            <a:spLocks noChangeArrowheads="1"/>
          </p:cNvSpPr>
          <p:nvPr/>
        </p:nvSpPr>
        <p:spPr bwMode="auto">
          <a:xfrm>
            <a:off x="682625" y="115888"/>
            <a:ext cx="7921625" cy="457200"/>
          </a:xfrm>
          <a:prstGeom prst="rect">
            <a:avLst/>
          </a:prstGeom>
          <a:noFill/>
          <a:ln w="9525" algn="ctr">
            <a:noFill/>
            <a:miter lim="800000"/>
            <a:headEnd/>
            <a:tailEnd/>
          </a:ln>
          <a:effectLst/>
        </p:spPr>
        <p:txBody>
          <a:bodyPr>
            <a:spAutoFit/>
          </a:bodyPr>
          <a:lstStyle/>
          <a:p>
            <a:r>
              <a:rPr lang="en-US" altLang="zh-CN" b="1" u="sng">
                <a:solidFill>
                  <a:srgbClr val="0000FF"/>
                </a:solidFill>
                <a:effectLst>
                  <a:outerShdw blurRad="38100" dist="38100" dir="2700000" algn="tl">
                    <a:srgbClr val="C0C0C0"/>
                  </a:outerShdw>
                </a:effectLst>
              </a:rPr>
              <a:t>8255A</a:t>
            </a:r>
            <a:r>
              <a:rPr lang="zh-CN" altLang="en-US" b="1" u="sng">
                <a:solidFill>
                  <a:srgbClr val="0000FF"/>
                </a:solidFill>
                <a:effectLst>
                  <a:outerShdw blurRad="38100" dist="38100" dir="2700000" algn="tl">
                    <a:srgbClr val="C0C0C0"/>
                  </a:outerShdw>
                </a:effectLst>
              </a:rPr>
              <a:t>应用实例：</a:t>
            </a:r>
          </a:p>
        </p:txBody>
      </p:sp>
      <p:sp>
        <p:nvSpPr>
          <p:cNvPr id="531462" name="Rectangle 6"/>
          <p:cNvSpPr>
            <a:spLocks noChangeArrowheads="1"/>
          </p:cNvSpPr>
          <p:nvPr/>
        </p:nvSpPr>
        <p:spPr bwMode="auto">
          <a:xfrm>
            <a:off x="684213" y="523875"/>
            <a:ext cx="3240087" cy="822325"/>
          </a:xfrm>
          <a:prstGeom prst="rect">
            <a:avLst/>
          </a:prstGeom>
          <a:noFill/>
          <a:ln w="9525" algn="ctr">
            <a:noFill/>
            <a:miter lim="800000"/>
            <a:headEnd/>
            <a:tailEnd/>
          </a:ln>
          <a:effectLst/>
        </p:spPr>
        <p:txBody>
          <a:bodyPr>
            <a:spAutoFit/>
          </a:bodyPr>
          <a:lstStyle/>
          <a:p>
            <a:r>
              <a:rPr lang="zh-CN" altLang="en-US" u="sng">
                <a:effectLst>
                  <a:outerShdw blurRad="38100" dist="38100" dir="2700000" algn="tl">
                    <a:srgbClr val="C0C0C0"/>
                  </a:outerShdw>
                </a:effectLst>
              </a:rPr>
              <a:t>工作在方式</a:t>
            </a:r>
            <a:r>
              <a:rPr lang="en-US" altLang="zh-CN" u="sng">
                <a:effectLst>
                  <a:outerShdw blurRad="38100" dist="38100" dir="2700000" algn="tl">
                    <a:srgbClr val="C0C0C0"/>
                  </a:outerShdw>
                </a:effectLst>
              </a:rPr>
              <a:t>1</a:t>
            </a:r>
            <a:r>
              <a:rPr lang="zh-CN" altLang="en-US" u="sng">
                <a:effectLst>
                  <a:outerShdw blurRad="38100" dist="38100" dir="2700000" algn="tl">
                    <a:srgbClr val="C0C0C0"/>
                  </a:outerShdw>
                </a:effectLst>
              </a:rPr>
              <a:t>下</a:t>
            </a:r>
          </a:p>
          <a:p>
            <a:endParaRPr lang="en-US" altLang="zh-CN"/>
          </a:p>
        </p:txBody>
      </p:sp>
    </p:spTree>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ChangeArrowheads="1"/>
          </p:cNvSpPr>
          <p:nvPr/>
        </p:nvSpPr>
        <p:spPr bwMode="auto">
          <a:xfrm>
            <a:off x="684213" y="523875"/>
            <a:ext cx="2447925" cy="3743325"/>
          </a:xfrm>
          <a:prstGeom prst="rect">
            <a:avLst/>
          </a:prstGeom>
          <a:noFill/>
          <a:ln w="9525" algn="ctr">
            <a:noFill/>
            <a:miter lim="800000"/>
            <a:headEnd/>
            <a:tailEnd/>
          </a:ln>
          <a:effectLst/>
        </p:spPr>
        <p:txBody>
          <a:bodyPr>
            <a:spAutoFit/>
          </a:bodyPr>
          <a:lstStyle/>
          <a:p>
            <a:r>
              <a:rPr lang="zh-CN" altLang="en-US" u="sng">
                <a:effectLst>
                  <a:outerShdw blurRad="38100" dist="38100" dir="2700000" algn="tl">
                    <a:srgbClr val="C0C0C0"/>
                  </a:outerShdw>
                </a:effectLst>
              </a:rPr>
              <a:t>工作在方式</a:t>
            </a:r>
            <a:r>
              <a:rPr lang="en-US" altLang="zh-CN" u="sng">
                <a:effectLst>
                  <a:outerShdw blurRad="38100" dist="38100" dir="2700000" algn="tl">
                    <a:srgbClr val="C0C0C0"/>
                  </a:outerShdw>
                </a:effectLst>
              </a:rPr>
              <a:t>2</a:t>
            </a:r>
            <a:r>
              <a:rPr lang="zh-CN" altLang="en-US" u="sng">
                <a:effectLst>
                  <a:outerShdw blurRad="38100" dist="38100" dir="2700000" algn="tl">
                    <a:srgbClr val="C0C0C0"/>
                  </a:outerShdw>
                </a:effectLst>
              </a:rPr>
              <a:t>下</a:t>
            </a:r>
          </a:p>
          <a:p>
            <a:endParaRPr lang="zh-CN" altLang="en-US"/>
          </a:p>
          <a:p>
            <a:r>
              <a:rPr lang="zh-CN" altLang="en-US"/>
              <a:t>    仅</a:t>
            </a:r>
            <a:r>
              <a:rPr lang="en-US" altLang="zh-CN"/>
              <a:t>A</a:t>
            </a:r>
            <a:r>
              <a:rPr lang="zh-CN" altLang="en-US"/>
              <a:t>口可工作于方式</a:t>
            </a:r>
            <a:r>
              <a:rPr lang="en-US" altLang="zh-CN"/>
              <a:t>2(</a:t>
            </a:r>
            <a:r>
              <a:rPr lang="zh-CN" altLang="en-US"/>
              <a:t>双向</a:t>
            </a:r>
            <a:r>
              <a:rPr lang="en-US" altLang="zh-CN"/>
              <a:t>I/O</a:t>
            </a:r>
            <a:r>
              <a:rPr lang="zh-CN" altLang="en-US"/>
              <a:t>方式</a:t>
            </a:r>
            <a:r>
              <a:rPr lang="en-US" altLang="zh-CN"/>
              <a:t>)</a:t>
            </a:r>
            <a:r>
              <a:rPr lang="zh-CN" altLang="en-US"/>
              <a:t>，此时占用</a:t>
            </a:r>
            <a:r>
              <a:rPr lang="en-US" altLang="zh-CN"/>
              <a:t>C</a:t>
            </a:r>
            <a:r>
              <a:rPr lang="zh-CN" altLang="en-US"/>
              <a:t>口的</a:t>
            </a:r>
            <a:r>
              <a:rPr lang="en-US" altLang="zh-CN"/>
              <a:t>5</a:t>
            </a:r>
            <a:r>
              <a:rPr lang="zh-CN" altLang="en-US"/>
              <a:t>根线做联络线，各信号线的名称及作用基本上与方式</a:t>
            </a:r>
            <a:r>
              <a:rPr lang="en-US" altLang="zh-CN"/>
              <a:t>1</a:t>
            </a:r>
            <a:r>
              <a:rPr lang="zh-CN" altLang="en-US"/>
              <a:t>相同。</a:t>
            </a:r>
          </a:p>
        </p:txBody>
      </p:sp>
      <p:pic>
        <p:nvPicPr>
          <p:cNvPr id="514051" name="Picture 3"/>
          <p:cNvPicPr>
            <a:picLocks noChangeAspect="1" noChangeArrowheads="1"/>
          </p:cNvPicPr>
          <p:nvPr/>
        </p:nvPicPr>
        <p:blipFill>
          <a:blip r:embed="rId2">
            <a:clrChange>
              <a:clrFrom>
                <a:srgbClr val="CCFFCC"/>
              </a:clrFrom>
              <a:clrTo>
                <a:srgbClr val="CCFFCC">
                  <a:alpha val="0"/>
                </a:srgbClr>
              </a:clrTo>
            </a:clrChange>
          </a:blip>
          <a:srcRect/>
          <a:stretch>
            <a:fillRect/>
          </a:stretch>
        </p:blipFill>
        <p:spPr bwMode="auto">
          <a:xfrm>
            <a:off x="3203575" y="549275"/>
            <a:ext cx="5616575" cy="1984375"/>
          </a:xfrm>
          <a:prstGeom prst="rect">
            <a:avLst/>
          </a:prstGeom>
          <a:noFill/>
        </p:spPr>
      </p:pic>
      <p:pic>
        <p:nvPicPr>
          <p:cNvPr id="514052"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203575" y="3013075"/>
            <a:ext cx="5689600" cy="3368675"/>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ChangeArrowheads="1"/>
          </p:cNvSpPr>
          <p:nvPr/>
        </p:nvSpPr>
        <p:spPr bwMode="auto">
          <a:xfrm>
            <a:off x="684213" y="260350"/>
            <a:ext cx="7848600" cy="822325"/>
          </a:xfrm>
          <a:prstGeom prst="rect">
            <a:avLst/>
          </a:prstGeom>
          <a:noFill/>
          <a:ln w="9525" algn="ctr">
            <a:noFill/>
            <a:miter lim="800000"/>
            <a:headEnd/>
            <a:tailEnd/>
          </a:ln>
          <a:effectLst/>
        </p:spPr>
        <p:txBody>
          <a:bodyPr>
            <a:spAutoFit/>
          </a:bodyPr>
          <a:lstStyle/>
          <a:p>
            <a:r>
              <a:rPr lang="zh-CN" altLang="en-US" u="sng">
                <a:effectLst>
                  <a:outerShdw blurRad="38100" dist="38100" dir="2700000" algn="tl">
                    <a:srgbClr val="C0C0C0"/>
                  </a:outerShdw>
                </a:effectLst>
              </a:rPr>
              <a:t>工作在方式</a:t>
            </a:r>
            <a:r>
              <a:rPr lang="en-US" altLang="zh-CN" u="sng">
                <a:effectLst>
                  <a:outerShdw blurRad="38100" dist="38100" dir="2700000" algn="tl">
                    <a:srgbClr val="C0C0C0"/>
                  </a:outerShdw>
                </a:effectLst>
              </a:rPr>
              <a:t>2</a:t>
            </a:r>
            <a:r>
              <a:rPr lang="zh-CN" altLang="en-US" u="sng">
                <a:effectLst>
                  <a:outerShdw blurRad="38100" dist="38100" dir="2700000" algn="tl">
                    <a:srgbClr val="C0C0C0"/>
                  </a:outerShdw>
                </a:effectLst>
              </a:rPr>
              <a:t>下</a:t>
            </a:r>
          </a:p>
          <a:p>
            <a:pPr algn="ctr"/>
            <a:r>
              <a:rPr lang="en-US" altLang="zh-CN"/>
              <a:t>C</a:t>
            </a:r>
            <a:r>
              <a:rPr lang="zh-CN" altLang="en-US"/>
              <a:t>口各位状态</a:t>
            </a:r>
          </a:p>
        </p:txBody>
      </p:sp>
      <p:graphicFrame>
        <p:nvGraphicFramePr>
          <p:cNvPr id="513027" name="Group 3"/>
          <p:cNvGraphicFramePr>
            <a:graphicFrameLocks noGrp="1"/>
          </p:cNvGraphicFramePr>
          <p:nvPr>
            <p:extLst>
              <p:ext uri="{D42A27DB-BD31-4B8C-83A1-F6EECF244321}">
                <p14:modId xmlns:p14="http://schemas.microsoft.com/office/powerpoint/2010/main" val="1273502568"/>
              </p:ext>
            </p:extLst>
          </p:nvPr>
        </p:nvGraphicFramePr>
        <p:xfrm>
          <a:off x="395288" y="1149350"/>
          <a:ext cx="8496300" cy="914400"/>
        </p:xfrm>
        <a:graphic>
          <a:graphicData uri="http://schemas.openxmlformats.org/drawingml/2006/table">
            <a:tbl>
              <a:tblPr/>
              <a:tblGrid>
                <a:gridCol w="1008062">
                  <a:extLst>
                    <a:ext uri="{9D8B030D-6E8A-4147-A177-3AD203B41FA5}">
                      <a16:colId xmlns:a16="http://schemas.microsoft.com/office/drawing/2014/main" val="20000"/>
                    </a:ext>
                  </a:extLst>
                </a:gridCol>
                <a:gridCol w="1116013">
                  <a:extLst>
                    <a:ext uri="{9D8B030D-6E8A-4147-A177-3AD203B41FA5}">
                      <a16:colId xmlns:a16="http://schemas.microsoft.com/office/drawing/2014/main" val="20001"/>
                    </a:ext>
                  </a:extLst>
                </a:gridCol>
                <a:gridCol w="1062037">
                  <a:extLst>
                    <a:ext uri="{9D8B030D-6E8A-4147-A177-3AD203B41FA5}">
                      <a16:colId xmlns:a16="http://schemas.microsoft.com/office/drawing/2014/main" val="20002"/>
                    </a:ext>
                  </a:extLst>
                </a:gridCol>
                <a:gridCol w="1062038">
                  <a:extLst>
                    <a:ext uri="{9D8B030D-6E8A-4147-A177-3AD203B41FA5}">
                      <a16:colId xmlns:a16="http://schemas.microsoft.com/office/drawing/2014/main" val="20003"/>
                    </a:ext>
                  </a:extLst>
                </a:gridCol>
                <a:gridCol w="1062037">
                  <a:extLst>
                    <a:ext uri="{9D8B030D-6E8A-4147-A177-3AD203B41FA5}">
                      <a16:colId xmlns:a16="http://schemas.microsoft.com/office/drawing/2014/main" val="20004"/>
                    </a:ext>
                  </a:extLst>
                </a:gridCol>
                <a:gridCol w="1062038">
                  <a:extLst>
                    <a:ext uri="{9D8B030D-6E8A-4147-A177-3AD203B41FA5}">
                      <a16:colId xmlns:a16="http://schemas.microsoft.com/office/drawing/2014/main" val="20005"/>
                    </a:ext>
                  </a:extLst>
                </a:gridCol>
                <a:gridCol w="1062037">
                  <a:extLst>
                    <a:ext uri="{9D8B030D-6E8A-4147-A177-3AD203B41FA5}">
                      <a16:colId xmlns:a16="http://schemas.microsoft.com/office/drawing/2014/main" val="20006"/>
                    </a:ext>
                  </a:extLst>
                </a:gridCol>
                <a:gridCol w="1062038">
                  <a:extLst>
                    <a:ext uri="{9D8B030D-6E8A-4147-A177-3AD203B41FA5}">
                      <a16:colId xmlns:a16="http://schemas.microsoft.com/office/drawing/2014/main" val="20007"/>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D7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D6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D5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D4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D3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D2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D1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D0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OBFA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隶书" pitchFamily="49" charset="-122"/>
                          <a:ea typeface="隶书" pitchFamily="49" charset="-122"/>
                        </a:rPr>
                        <a:t>ACKA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IBFA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隶书" pitchFamily="49" charset="-122"/>
                          <a:ea typeface="隶书" pitchFamily="49" charset="-122"/>
                        </a:rPr>
                        <a:t>STBA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INTRA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隶书" pitchFamily="49" charset="-122"/>
                          <a:ea typeface="隶书" pitchFamily="49" charset="-122"/>
                        </a:rPr>
                        <a:t>STBB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IBFB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隶书" pitchFamily="49" charset="-122"/>
                          <a:ea typeface="隶书" pitchFamily="49" charset="-122"/>
                        </a:rPr>
                        <a:t>INTRB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513056" name="Group 32"/>
          <p:cNvGraphicFramePr>
            <a:graphicFrameLocks noGrp="1"/>
          </p:cNvGraphicFramePr>
          <p:nvPr>
            <p:extLst>
              <p:ext uri="{D42A27DB-BD31-4B8C-83A1-F6EECF244321}">
                <p14:modId xmlns:p14="http://schemas.microsoft.com/office/powerpoint/2010/main" val="418903165"/>
              </p:ext>
            </p:extLst>
          </p:nvPr>
        </p:nvGraphicFramePr>
        <p:xfrm>
          <a:off x="396875" y="3021013"/>
          <a:ext cx="8496300" cy="914400"/>
        </p:xfrm>
        <a:graphic>
          <a:graphicData uri="http://schemas.openxmlformats.org/drawingml/2006/table">
            <a:tbl>
              <a:tblPr/>
              <a:tblGrid>
                <a:gridCol w="1008063">
                  <a:extLst>
                    <a:ext uri="{9D8B030D-6E8A-4147-A177-3AD203B41FA5}">
                      <a16:colId xmlns:a16="http://schemas.microsoft.com/office/drawing/2014/main" val="20000"/>
                    </a:ext>
                  </a:extLst>
                </a:gridCol>
                <a:gridCol w="1116012">
                  <a:extLst>
                    <a:ext uri="{9D8B030D-6E8A-4147-A177-3AD203B41FA5}">
                      <a16:colId xmlns:a16="http://schemas.microsoft.com/office/drawing/2014/main" val="20001"/>
                    </a:ext>
                  </a:extLst>
                </a:gridCol>
                <a:gridCol w="1062038">
                  <a:extLst>
                    <a:ext uri="{9D8B030D-6E8A-4147-A177-3AD203B41FA5}">
                      <a16:colId xmlns:a16="http://schemas.microsoft.com/office/drawing/2014/main" val="20002"/>
                    </a:ext>
                  </a:extLst>
                </a:gridCol>
                <a:gridCol w="1062037">
                  <a:extLst>
                    <a:ext uri="{9D8B030D-6E8A-4147-A177-3AD203B41FA5}">
                      <a16:colId xmlns:a16="http://schemas.microsoft.com/office/drawing/2014/main" val="20003"/>
                    </a:ext>
                  </a:extLst>
                </a:gridCol>
                <a:gridCol w="1062038">
                  <a:extLst>
                    <a:ext uri="{9D8B030D-6E8A-4147-A177-3AD203B41FA5}">
                      <a16:colId xmlns:a16="http://schemas.microsoft.com/office/drawing/2014/main" val="20004"/>
                    </a:ext>
                  </a:extLst>
                </a:gridCol>
                <a:gridCol w="1062037">
                  <a:extLst>
                    <a:ext uri="{9D8B030D-6E8A-4147-A177-3AD203B41FA5}">
                      <a16:colId xmlns:a16="http://schemas.microsoft.com/office/drawing/2014/main" val="20005"/>
                    </a:ext>
                  </a:extLst>
                </a:gridCol>
                <a:gridCol w="1062038">
                  <a:extLst>
                    <a:ext uri="{9D8B030D-6E8A-4147-A177-3AD203B41FA5}">
                      <a16:colId xmlns:a16="http://schemas.microsoft.com/office/drawing/2014/main" val="20006"/>
                    </a:ext>
                  </a:extLst>
                </a:gridCol>
                <a:gridCol w="1062037">
                  <a:extLst>
                    <a:ext uri="{9D8B030D-6E8A-4147-A177-3AD203B41FA5}">
                      <a16:colId xmlns:a16="http://schemas.microsoft.com/office/drawing/2014/main" val="20007"/>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D7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D6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D5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D4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D3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D2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D1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D0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OBFA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隶书" pitchFamily="49" charset="-122"/>
                          <a:ea typeface="隶书" pitchFamily="49" charset="-122"/>
                        </a:rPr>
                        <a:t>ACKA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IBFA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隶书" pitchFamily="49" charset="-122"/>
                          <a:ea typeface="隶书" pitchFamily="49" charset="-122"/>
                        </a:rPr>
                        <a:t>STBA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INTRA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隶书" pitchFamily="49" charset="-122"/>
                          <a:ea typeface="隶书" pitchFamily="49" charset="-122"/>
                        </a:rPr>
                        <a:t>ACKB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OBFB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隶书" pitchFamily="49" charset="-122"/>
                          <a:ea typeface="隶书" pitchFamily="49" charset="-122"/>
                        </a:rPr>
                        <a:t>INTRB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13085" name="AutoShape 61"/>
          <p:cNvSpPr>
            <a:spLocks/>
          </p:cNvSpPr>
          <p:nvPr/>
        </p:nvSpPr>
        <p:spPr bwMode="auto">
          <a:xfrm rot="16200000">
            <a:off x="7164387" y="717551"/>
            <a:ext cx="288925" cy="3168650"/>
          </a:xfrm>
          <a:prstGeom prst="leftBrace">
            <a:avLst>
              <a:gd name="adj1" fmla="val 86112"/>
              <a:gd name="adj2" fmla="val 50454"/>
            </a:avLst>
          </a:prstGeom>
          <a:noFill/>
          <a:ln w="9525">
            <a:solidFill>
              <a:schemeClr val="tx1"/>
            </a:solidFill>
            <a:round/>
            <a:headEnd/>
            <a:tailEnd/>
          </a:ln>
          <a:effectLst/>
        </p:spPr>
        <p:txBody>
          <a:bodyPr wrap="none" anchor="ctr"/>
          <a:lstStyle/>
          <a:p>
            <a:endParaRPr lang="zh-CN" altLang="en-US"/>
          </a:p>
        </p:txBody>
      </p:sp>
      <p:sp>
        <p:nvSpPr>
          <p:cNvPr id="513086" name="Rectangle 62"/>
          <p:cNvSpPr>
            <a:spLocks noChangeArrowheads="1"/>
          </p:cNvSpPr>
          <p:nvPr/>
        </p:nvSpPr>
        <p:spPr bwMode="auto">
          <a:xfrm>
            <a:off x="6156325" y="2374900"/>
            <a:ext cx="2376488" cy="457200"/>
          </a:xfrm>
          <a:prstGeom prst="rect">
            <a:avLst/>
          </a:prstGeom>
          <a:noFill/>
          <a:ln w="9525" algn="ctr">
            <a:noFill/>
            <a:miter lim="800000"/>
            <a:headEnd/>
            <a:tailEnd/>
          </a:ln>
          <a:effectLst/>
        </p:spPr>
        <p:txBody>
          <a:bodyPr>
            <a:spAutoFit/>
          </a:bodyPr>
          <a:lstStyle/>
          <a:p>
            <a:r>
              <a:rPr lang="en-US" altLang="zh-CN"/>
              <a:t>B</a:t>
            </a:r>
            <a:r>
              <a:rPr lang="zh-CN" altLang="en-US"/>
              <a:t>口为方式</a:t>
            </a:r>
            <a:r>
              <a:rPr lang="en-US" altLang="zh-CN"/>
              <a:t>1</a:t>
            </a:r>
            <a:r>
              <a:rPr lang="zh-CN" altLang="en-US"/>
              <a:t>输入</a:t>
            </a:r>
          </a:p>
        </p:txBody>
      </p:sp>
      <p:sp>
        <p:nvSpPr>
          <p:cNvPr id="513087" name="AutoShape 63"/>
          <p:cNvSpPr>
            <a:spLocks/>
          </p:cNvSpPr>
          <p:nvPr/>
        </p:nvSpPr>
        <p:spPr bwMode="auto">
          <a:xfrm rot="16200000">
            <a:off x="7164387" y="2609851"/>
            <a:ext cx="288925" cy="3168650"/>
          </a:xfrm>
          <a:prstGeom prst="leftBrace">
            <a:avLst>
              <a:gd name="adj1" fmla="val 86112"/>
              <a:gd name="adj2" fmla="val 50454"/>
            </a:avLst>
          </a:prstGeom>
          <a:noFill/>
          <a:ln w="9525">
            <a:solidFill>
              <a:schemeClr val="tx1"/>
            </a:solidFill>
            <a:round/>
            <a:headEnd/>
            <a:tailEnd/>
          </a:ln>
          <a:effectLst/>
        </p:spPr>
        <p:txBody>
          <a:bodyPr wrap="none" anchor="ctr"/>
          <a:lstStyle/>
          <a:p>
            <a:endParaRPr lang="zh-CN" altLang="en-US"/>
          </a:p>
        </p:txBody>
      </p:sp>
      <p:sp>
        <p:nvSpPr>
          <p:cNvPr id="513088" name="Rectangle 64"/>
          <p:cNvSpPr>
            <a:spLocks noChangeArrowheads="1"/>
          </p:cNvSpPr>
          <p:nvPr/>
        </p:nvSpPr>
        <p:spPr bwMode="auto">
          <a:xfrm>
            <a:off x="6156325" y="4267200"/>
            <a:ext cx="2376488" cy="457200"/>
          </a:xfrm>
          <a:prstGeom prst="rect">
            <a:avLst/>
          </a:prstGeom>
          <a:noFill/>
          <a:ln w="9525" algn="ctr">
            <a:noFill/>
            <a:miter lim="800000"/>
            <a:headEnd/>
            <a:tailEnd/>
          </a:ln>
          <a:effectLst/>
        </p:spPr>
        <p:txBody>
          <a:bodyPr>
            <a:spAutoFit/>
          </a:bodyPr>
          <a:lstStyle/>
          <a:p>
            <a:r>
              <a:rPr lang="en-US" altLang="zh-CN"/>
              <a:t>B</a:t>
            </a:r>
            <a:r>
              <a:rPr lang="zh-CN" altLang="en-US"/>
              <a:t>口为方式</a:t>
            </a:r>
            <a:r>
              <a:rPr lang="en-US" altLang="zh-CN"/>
              <a:t>1</a:t>
            </a:r>
            <a:r>
              <a:rPr lang="zh-CN" altLang="en-US"/>
              <a:t>输出</a:t>
            </a:r>
          </a:p>
        </p:txBody>
      </p:sp>
      <p:sp>
        <p:nvSpPr>
          <p:cNvPr id="513089" name="Line 65"/>
          <p:cNvSpPr>
            <a:spLocks noChangeShapeType="1"/>
          </p:cNvSpPr>
          <p:nvPr/>
        </p:nvSpPr>
        <p:spPr bwMode="auto">
          <a:xfrm>
            <a:off x="611188" y="1697038"/>
            <a:ext cx="576262" cy="0"/>
          </a:xfrm>
          <a:prstGeom prst="line">
            <a:avLst/>
          </a:prstGeom>
          <a:noFill/>
          <a:ln w="9525">
            <a:solidFill>
              <a:schemeClr val="tx1"/>
            </a:solidFill>
            <a:round/>
            <a:headEnd/>
            <a:tailEnd/>
          </a:ln>
          <a:effectLst/>
        </p:spPr>
        <p:txBody>
          <a:bodyPr/>
          <a:lstStyle/>
          <a:p>
            <a:endParaRPr lang="zh-CN" altLang="en-US"/>
          </a:p>
        </p:txBody>
      </p:sp>
      <p:sp>
        <p:nvSpPr>
          <p:cNvPr id="513090" name="Line 66"/>
          <p:cNvSpPr>
            <a:spLocks noChangeShapeType="1"/>
          </p:cNvSpPr>
          <p:nvPr/>
        </p:nvSpPr>
        <p:spPr bwMode="auto">
          <a:xfrm>
            <a:off x="611188" y="3571875"/>
            <a:ext cx="576262" cy="0"/>
          </a:xfrm>
          <a:prstGeom prst="line">
            <a:avLst/>
          </a:prstGeom>
          <a:noFill/>
          <a:ln w="9525">
            <a:solidFill>
              <a:schemeClr val="tx1"/>
            </a:solidFill>
            <a:round/>
            <a:headEnd/>
            <a:tailEnd/>
          </a:ln>
          <a:effectLst/>
        </p:spPr>
        <p:txBody>
          <a:bodyPr/>
          <a:lstStyle/>
          <a:p>
            <a:endParaRPr lang="zh-CN" altLang="en-US"/>
          </a:p>
        </p:txBody>
      </p:sp>
      <p:sp>
        <p:nvSpPr>
          <p:cNvPr id="513091" name="Line 67"/>
          <p:cNvSpPr>
            <a:spLocks noChangeShapeType="1"/>
          </p:cNvSpPr>
          <p:nvPr/>
        </p:nvSpPr>
        <p:spPr bwMode="auto">
          <a:xfrm>
            <a:off x="7005638" y="3571875"/>
            <a:ext cx="576262" cy="0"/>
          </a:xfrm>
          <a:prstGeom prst="line">
            <a:avLst/>
          </a:prstGeom>
          <a:noFill/>
          <a:ln w="9525">
            <a:solidFill>
              <a:schemeClr val="tx1"/>
            </a:solidFill>
            <a:round/>
            <a:headEnd/>
            <a:tailEnd/>
          </a:ln>
          <a:effectLst/>
        </p:spPr>
        <p:txBody>
          <a:bodyPr/>
          <a:lstStyle/>
          <a:p>
            <a:endParaRPr lang="zh-CN" altLang="en-US"/>
          </a:p>
        </p:txBody>
      </p:sp>
      <p:sp>
        <p:nvSpPr>
          <p:cNvPr id="513092" name="Rectangle 68"/>
          <p:cNvSpPr>
            <a:spLocks noChangeArrowheads="1"/>
          </p:cNvSpPr>
          <p:nvPr/>
        </p:nvSpPr>
        <p:spPr bwMode="auto">
          <a:xfrm>
            <a:off x="684213" y="4292600"/>
            <a:ext cx="7848600" cy="2282825"/>
          </a:xfrm>
          <a:prstGeom prst="rect">
            <a:avLst/>
          </a:prstGeom>
          <a:noFill/>
          <a:ln w="9525" algn="ctr">
            <a:noFill/>
            <a:miter lim="800000"/>
            <a:headEnd/>
            <a:tailEnd/>
          </a:ln>
          <a:effectLst/>
        </p:spPr>
        <p:txBody>
          <a:bodyPr>
            <a:spAutoFit/>
          </a:bodyPr>
          <a:lstStyle/>
          <a:p>
            <a:r>
              <a:rPr lang="zh-CN" altLang="en-US"/>
              <a:t>方式</a:t>
            </a:r>
            <a:r>
              <a:rPr lang="en-US" altLang="zh-CN"/>
              <a:t>2</a:t>
            </a:r>
            <a:r>
              <a:rPr lang="zh-CN" altLang="en-US"/>
              <a:t>下的接口：</a:t>
            </a:r>
          </a:p>
          <a:p>
            <a:r>
              <a:rPr lang="zh-CN" altLang="en-US">
                <a:solidFill>
                  <a:srgbClr val="0000FF"/>
                </a:solidFill>
              </a:rPr>
              <a:t>程序查询式接口：</a:t>
            </a:r>
            <a:r>
              <a:rPr lang="zh-CN" altLang="en-US"/>
              <a:t>从</a:t>
            </a:r>
            <a:r>
              <a:rPr lang="en-US" altLang="zh-CN"/>
              <a:t>C</a:t>
            </a:r>
            <a:r>
              <a:rPr lang="zh-CN" altLang="en-US"/>
              <a:t>口读状态字，根据输入、输出状态，决定是否输入输出。</a:t>
            </a:r>
          </a:p>
          <a:p>
            <a:r>
              <a:rPr lang="zh-CN" altLang="en-US">
                <a:solidFill>
                  <a:srgbClr val="0000FF"/>
                </a:solidFill>
              </a:rPr>
              <a:t>中断驱动式接口：</a:t>
            </a:r>
            <a:r>
              <a:rPr lang="zh-CN" altLang="en-US"/>
              <a:t>只能采用查询式中断：中断响应后，先读状态字，查明是输入中断还是输出中断，再转入相应中断服务。 </a:t>
            </a:r>
          </a:p>
        </p:txBody>
      </p:sp>
      <p:sp>
        <p:nvSpPr>
          <p:cNvPr id="13" name="Line 65"/>
          <p:cNvSpPr>
            <a:spLocks noChangeShapeType="1"/>
          </p:cNvSpPr>
          <p:nvPr/>
        </p:nvSpPr>
        <p:spPr bwMode="auto">
          <a:xfrm>
            <a:off x="1691482" y="1700808"/>
            <a:ext cx="576262" cy="0"/>
          </a:xfrm>
          <a:prstGeom prst="line">
            <a:avLst/>
          </a:prstGeom>
          <a:noFill/>
          <a:ln w="9525">
            <a:solidFill>
              <a:schemeClr val="tx1"/>
            </a:solidFill>
            <a:round/>
            <a:headEnd/>
            <a:tailEnd/>
          </a:ln>
          <a:effectLst/>
        </p:spPr>
        <p:txBody>
          <a:bodyPr/>
          <a:lstStyle/>
          <a:p>
            <a:endParaRPr lang="zh-CN" altLang="en-US"/>
          </a:p>
        </p:txBody>
      </p:sp>
      <p:sp>
        <p:nvSpPr>
          <p:cNvPr id="14" name="Line 65"/>
          <p:cNvSpPr>
            <a:spLocks noChangeShapeType="1"/>
          </p:cNvSpPr>
          <p:nvPr/>
        </p:nvSpPr>
        <p:spPr bwMode="auto">
          <a:xfrm>
            <a:off x="1691680" y="3573016"/>
            <a:ext cx="576262" cy="0"/>
          </a:xfrm>
          <a:prstGeom prst="line">
            <a:avLst/>
          </a:prstGeom>
          <a:noFill/>
          <a:ln w="9525">
            <a:solidFill>
              <a:schemeClr val="tx1"/>
            </a:solidFill>
            <a:round/>
            <a:headEnd/>
            <a:tailEnd/>
          </a:ln>
          <a:effectLst/>
        </p:spPr>
        <p:txBody>
          <a:bodyPr/>
          <a:lstStyle/>
          <a:p>
            <a:endParaRPr lang="zh-CN" altLang="en-US"/>
          </a:p>
        </p:txBody>
      </p:sp>
      <p:sp>
        <p:nvSpPr>
          <p:cNvPr id="15" name="Line 65"/>
          <p:cNvSpPr>
            <a:spLocks noChangeShapeType="1"/>
          </p:cNvSpPr>
          <p:nvPr/>
        </p:nvSpPr>
        <p:spPr bwMode="auto">
          <a:xfrm>
            <a:off x="3811444" y="1700808"/>
            <a:ext cx="576262" cy="0"/>
          </a:xfrm>
          <a:prstGeom prst="line">
            <a:avLst/>
          </a:prstGeom>
          <a:noFill/>
          <a:ln w="9525">
            <a:solidFill>
              <a:schemeClr val="tx1"/>
            </a:solidFill>
            <a:round/>
            <a:headEnd/>
            <a:tailEnd/>
          </a:ln>
          <a:effectLst/>
        </p:spPr>
        <p:txBody>
          <a:bodyPr/>
          <a:lstStyle/>
          <a:p>
            <a:endParaRPr lang="zh-CN" altLang="en-US"/>
          </a:p>
        </p:txBody>
      </p:sp>
      <p:sp>
        <p:nvSpPr>
          <p:cNvPr id="16" name="Line 65"/>
          <p:cNvSpPr>
            <a:spLocks noChangeShapeType="1"/>
          </p:cNvSpPr>
          <p:nvPr/>
        </p:nvSpPr>
        <p:spPr bwMode="auto">
          <a:xfrm>
            <a:off x="5955720" y="1700808"/>
            <a:ext cx="576262" cy="0"/>
          </a:xfrm>
          <a:prstGeom prst="line">
            <a:avLst/>
          </a:prstGeom>
          <a:noFill/>
          <a:ln w="9525">
            <a:solidFill>
              <a:schemeClr val="tx1"/>
            </a:solidFill>
            <a:round/>
            <a:headEnd/>
            <a:tailEnd/>
          </a:ln>
          <a:effectLst/>
        </p:spPr>
        <p:txBody>
          <a:bodyPr/>
          <a:lstStyle/>
          <a:p>
            <a:endParaRPr lang="zh-CN" altLang="en-US"/>
          </a:p>
        </p:txBody>
      </p:sp>
      <p:sp>
        <p:nvSpPr>
          <p:cNvPr id="17" name="Line 65"/>
          <p:cNvSpPr>
            <a:spLocks noChangeShapeType="1"/>
          </p:cNvSpPr>
          <p:nvPr/>
        </p:nvSpPr>
        <p:spPr bwMode="auto">
          <a:xfrm>
            <a:off x="5939954" y="3587641"/>
            <a:ext cx="576262" cy="0"/>
          </a:xfrm>
          <a:prstGeom prst="line">
            <a:avLst/>
          </a:prstGeom>
          <a:noFill/>
          <a:ln w="9525">
            <a:solidFill>
              <a:schemeClr val="tx1"/>
            </a:solidFill>
            <a:round/>
            <a:headEnd/>
            <a:tailEnd/>
          </a:ln>
          <a:effectLst/>
        </p:spPr>
        <p:txBody>
          <a:bodyPr/>
          <a:lstStyle/>
          <a:p>
            <a:endParaRPr lang="zh-CN" altLang="en-US"/>
          </a:p>
        </p:txBody>
      </p:sp>
      <p:sp>
        <p:nvSpPr>
          <p:cNvPr id="18" name="Line 65"/>
          <p:cNvSpPr>
            <a:spLocks noChangeShapeType="1"/>
          </p:cNvSpPr>
          <p:nvPr/>
        </p:nvSpPr>
        <p:spPr bwMode="auto">
          <a:xfrm>
            <a:off x="3851920" y="3573016"/>
            <a:ext cx="576262" cy="0"/>
          </a:xfrm>
          <a:prstGeom prst="line">
            <a:avLst/>
          </a:prstGeom>
          <a:noFill/>
          <a:ln w="9525">
            <a:solidFill>
              <a:schemeClr val="tx1"/>
            </a:solidFill>
            <a:round/>
            <a:headEnd/>
            <a:tailEnd/>
          </a:ln>
          <a:effectLst/>
        </p:spPr>
        <p:txBody>
          <a:bodyPr/>
          <a:lstStyle/>
          <a:p>
            <a:endParaRPr lang="zh-CN" altLang="en-US"/>
          </a:p>
        </p:txBody>
      </p:sp>
    </p:spTree>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ChangeArrowheads="1"/>
          </p:cNvSpPr>
          <p:nvPr/>
        </p:nvSpPr>
        <p:spPr bwMode="auto">
          <a:xfrm>
            <a:off x="684213" y="260350"/>
            <a:ext cx="7848600" cy="457200"/>
          </a:xfrm>
          <a:prstGeom prst="rect">
            <a:avLst/>
          </a:prstGeom>
          <a:noFill/>
          <a:ln w="9525" algn="ctr">
            <a:noFill/>
            <a:miter lim="800000"/>
            <a:headEnd/>
            <a:tailEnd/>
          </a:ln>
          <a:effectLst/>
        </p:spPr>
        <p:txBody>
          <a:bodyPr>
            <a:spAutoFit/>
          </a:bodyPr>
          <a:lstStyle/>
          <a:p>
            <a:r>
              <a:rPr lang="zh-CN" altLang="en-US" u="sng">
                <a:effectLst>
                  <a:outerShdw blurRad="38100" dist="38100" dir="2700000" algn="tl">
                    <a:srgbClr val="C0C0C0"/>
                  </a:outerShdw>
                </a:effectLst>
              </a:rPr>
              <a:t>工作在方式</a:t>
            </a:r>
            <a:r>
              <a:rPr lang="en-US" altLang="zh-CN" u="sng">
                <a:effectLst>
                  <a:outerShdw blurRad="38100" dist="38100" dir="2700000" algn="tl">
                    <a:srgbClr val="C0C0C0"/>
                  </a:outerShdw>
                </a:effectLst>
              </a:rPr>
              <a:t>2</a:t>
            </a:r>
            <a:r>
              <a:rPr lang="zh-CN" altLang="en-US" u="sng">
                <a:effectLst>
                  <a:outerShdw blurRad="38100" dist="38100" dir="2700000" algn="tl">
                    <a:srgbClr val="C0C0C0"/>
                  </a:outerShdw>
                </a:effectLst>
              </a:rPr>
              <a:t>下的接口方法举例：主－从机接口</a:t>
            </a:r>
          </a:p>
        </p:txBody>
      </p:sp>
      <p:grpSp>
        <p:nvGrpSpPr>
          <p:cNvPr id="512003" name="Group 3"/>
          <p:cNvGrpSpPr>
            <a:grpSpLocks/>
          </p:cNvGrpSpPr>
          <p:nvPr/>
        </p:nvGrpSpPr>
        <p:grpSpPr bwMode="auto">
          <a:xfrm>
            <a:off x="323850" y="908050"/>
            <a:ext cx="8569325" cy="4968875"/>
            <a:chOff x="204" y="572"/>
            <a:chExt cx="5398" cy="3130"/>
          </a:xfrm>
        </p:grpSpPr>
        <p:sp>
          <p:nvSpPr>
            <p:cNvPr id="512004" name="Text Box 4"/>
            <p:cNvSpPr txBox="1">
              <a:spLocks noChangeArrowheads="1"/>
            </p:cNvSpPr>
            <p:nvPr/>
          </p:nvSpPr>
          <p:spPr bwMode="auto">
            <a:xfrm>
              <a:off x="3684" y="2737"/>
              <a:ext cx="239" cy="821"/>
            </a:xfrm>
            <a:prstGeom prst="rect">
              <a:avLst/>
            </a:prstGeom>
            <a:noFill/>
            <a:ln w="9525">
              <a:noFill/>
              <a:miter lim="800000"/>
              <a:headEnd/>
              <a:tailEnd/>
            </a:ln>
          </p:spPr>
          <p:txBody>
            <a:bodyPr lIns="36000" tIns="21600" rIns="36000" bIns="36000"/>
            <a:lstStyle/>
            <a:p>
              <a:pPr eaLnBrk="0" hangingPunct="0">
                <a:lnSpc>
                  <a:spcPts val="1988"/>
                </a:lnSpc>
              </a:pPr>
              <a:r>
                <a:rPr lang="zh-CN" altLang="en-US" sz="2000" b="1">
                  <a:latin typeface="Tahoma" pitchFamily="34" charset="0"/>
                </a:rPr>
                <a:t>译</a:t>
              </a:r>
              <a:endParaRPr lang="zh-CN" altLang="en-US" sz="2000" b="1">
                <a:latin typeface="Arial" charset="0"/>
              </a:endParaRPr>
            </a:p>
            <a:p>
              <a:pPr eaLnBrk="0" hangingPunct="0">
                <a:lnSpc>
                  <a:spcPts val="1988"/>
                </a:lnSpc>
              </a:pPr>
              <a:r>
                <a:rPr lang="zh-CN" altLang="en-US" sz="2000" b="1">
                  <a:latin typeface="Tahoma" pitchFamily="34" charset="0"/>
                </a:rPr>
                <a:t>码</a:t>
              </a:r>
              <a:endParaRPr lang="zh-CN" altLang="en-US" sz="2000" b="1">
                <a:latin typeface="Arial" charset="0"/>
              </a:endParaRPr>
            </a:p>
            <a:p>
              <a:pPr eaLnBrk="0" hangingPunct="0">
                <a:lnSpc>
                  <a:spcPts val="1988"/>
                </a:lnSpc>
              </a:pPr>
              <a:r>
                <a:rPr lang="zh-CN" altLang="en-US" sz="2000" b="1">
                  <a:latin typeface="Tahoma" pitchFamily="34" charset="0"/>
                </a:rPr>
                <a:t>器</a:t>
              </a:r>
              <a:endParaRPr lang="zh-CN" altLang="en-US" sz="2000" b="1">
                <a:latin typeface="Arial" charset="0"/>
              </a:endParaRPr>
            </a:p>
          </p:txBody>
        </p:sp>
        <p:sp>
          <p:nvSpPr>
            <p:cNvPr id="512005" name="Text Box 5"/>
            <p:cNvSpPr txBox="1">
              <a:spLocks noChangeArrowheads="1"/>
            </p:cNvSpPr>
            <p:nvPr/>
          </p:nvSpPr>
          <p:spPr bwMode="auto">
            <a:xfrm>
              <a:off x="1749" y="573"/>
              <a:ext cx="505" cy="181"/>
            </a:xfrm>
            <a:prstGeom prst="rect">
              <a:avLst/>
            </a:prstGeom>
            <a:noFill/>
            <a:ln w="9525">
              <a:noFill/>
              <a:miter lim="800000"/>
              <a:headEnd/>
              <a:tailEnd/>
            </a:ln>
          </p:spPr>
          <p:txBody>
            <a:bodyPr lIns="36000" tIns="21600" rIns="36000" bIns="36000"/>
            <a:lstStyle/>
            <a:p>
              <a:pPr eaLnBrk="0" hangingPunct="0">
                <a:lnSpc>
                  <a:spcPts val="2213"/>
                </a:lnSpc>
              </a:pPr>
              <a:r>
                <a:rPr lang="en-US" altLang="zh-CN" b="1"/>
                <a:t>8255</a:t>
              </a:r>
            </a:p>
          </p:txBody>
        </p:sp>
        <p:sp>
          <p:nvSpPr>
            <p:cNvPr id="512006" name="Text Box 6"/>
            <p:cNvSpPr txBox="1">
              <a:spLocks noChangeArrowheads="1"/>
            </p:cNvSpPr>
            <p:nvPr/>
          </p:nvSpPr>
          <p:spPr bwMode="auto">
            <a:xfrm>
              <a:off x="1882" y="890"/>
              <a:ext cx="547" cy="341"/>
            </a:xfrm>
            <a:prstGeom prst="rect">
              <a:avLst/>
            </a:prstGeom>
            <a:noFill/>
            <a:ln w="9525">
              <a:noFill/>
              <a:miter lim="800000"/>
              <a:headEnd/>
              <a:tailEnd/>
            </a:ln>
          </p:spPr>
          <p:txBody>
            <a:bodyPr lIns="36000" tIns="21600" rIns="36000" bIns="36000"/>
            <a:lstStyle/>
            <a:p>
              <a:pPr algn="r" eaLnBrk="0" hangingPunct="0">
                <a:lnSpc>
                  <a:spcPts val="1988"/>
                </a:lnSpc>
              </a:pPr>
              <a:r>
                <a:rPr lang="en-US" altLang="zh-CN" sz="2000" b="1"/>
                <a:t>A</a:t>
              </a:r>
              <a:r>
                <a:rPr lang="zh-CN" altLang="en-US" sz="2000" b="1"/>
                <a:t>口</a:t>
              </a:r>
            </a:p>
            <a:p>
              <a:pPr algn="r" eaLnBrk="0" hangingPunct="0">
                <a:lnSpc>
                  <a:spcPts val="1988"/>
                </a:lnSpc>
              </a:pPr>
              <a:r>
                <a:rPr lang="en-US" altLang="zh-CN" sz="2000" b="1"/>
                <a:t>D7-D0</a:t>
              </a:r>
            </a:p>
          </p:txBody>
        </p:sp>
        <p:sp>
          <p:nvSpPr>
            <p:cNvPr id="512007" name="Line 7"/>
            <p:cNvSpPr>
              <a:spLocks noChangeShapeType="1"/>
            </p:cNvSpPr>
            <p:nvPr/>
          </p:nvSpPr>
          <p:spPr bwMode="auto">
            <a:xfrm>
              <a:off x="2472" y="1298"/>
              <a:ext cx="331" cy="0"/>
            </a:xfrm>
            <a:prstGeom prst="line">
              <a:avLst/>
            </a:prstGeom>
            <a:noFill/>
            <a:ln w="9525">
              <a:solidFill>
                <a:schemeClr val="tx1"/>
              </a:solidFill>
              <a:round/>
              <a:headEnd/>
              <a:tailEnd/>
            </a:ln>
            <a:effectLst/>
          </p:spPr>
          <p:txBody>
            <a:bodyPr>
              <a:spAutoFit/>
            </a:bodyPr>
            <a:lstStyle/>
            <a:p>
              <a:endParaRPr lang="zh-CN" altLang="en-US"/>
            </a:p>
          </p:txBody>
        </p:sp>
        <p:sp>
          <p:nvSpPr>
            <p:cNvPr id="512008" name="Line 8"/>
            <p:cNvSpPr>
              <a:spLocks noChangeShapeType="1"/>
            </p:cNvSpPr>
            <p:nvPr/>
          </p:nvSpPr>
          <p:spPr bwMode="auto">
            <a:xfrm>
              <a:off x="2503" y="1842"/>
              <a:ext cx="332" cy="0"/>
            </a:xfrm>
            <a:prstGeom prst="line">
              <a:avLst/>
            </a:prstGeom>
            <a:noFill/>
            <a:ln w="9525">
              <a:solidFill>
                <a:schemeClr val="tx1"/>
              </a:solidFill>
              <a:round/>
              <a:headEnd/>
              <a:tailEnd/>
            </a:ln>
            <a:effectLst/>
          </p:spPr>
          <p:txBody>
            <a:bodyPr>
              <a:spAutoFit/>
            </a:bodyPr>
            <a:lstStyle/>
            <a:p>
              <a:endParaRPr lang="zh-CN" altLang="en-US"/>
            </a:p>
          </p:txBody>
        </p:sp>
        <p:sp>
          <p:nvSpPr>
            <p:cNvPr id="512009" name="Text Box 9"/>
            <p:cNvSpPr txBox="1">
              <a:spLocks noChangeArrowheads="1"/>
            </p:cNvSpPr>
            <p:nvPr/>
          </p:nvSpPr>
          <p:spPr bwMode="auto">
            <a:xfrm>
              <a:off x="3146" y="845"/>
              <a:ext cx="505" cy="181"/>
            </a:xfrm>
            <a:prstGeom prst="rect">
              <a:avLst/>
            </a:prstGeom>
            <a:noFill/>
            <a:ln w="9525">
              <a:noFill/>
              <a:miter lim="800000"/>
              <a:headEnd/>
              <a:tailEnd/>
            </a:ln>
          </p:spPr>
          <p:txBody>
            <a:bodyPr lIns="36000" tIns="21600" rIns="36000" bIns="36000"/>
            <a:lstStyle/>
            <a:p>
              <a:pPr eaLnBrk="0" hangingPunct="0">
                <a:lnSpc>
                  <a:spcPts val="2213"/>
                </a:lnSpc>
              </a:pPr>
              <a:r>
                <a:rPr lang="en-US" altLang="zh-CN" sz="2000" b="1"/>
                <a:t>DB</a:t>
              </a:r>
            </a:p>
          </p:txBody>
        </p:sp>
        <p:sp>
          <p:nvSpPr>
            <p:cNvPr id="512010" name="Text Box 10"/>
            <p:cNvSpPr txBox="1">
              <a:spLocks noChangeArrowheads="1"/>
            </p:cNvSpPr>
            <p:nvPr/>
          </p:nvSpPr>
          <p:spPr bwMode="auto">
            <a:xfrm>
              <a:off x="4462" y="572"/>
              <a:ext cx="505" cy="181"/>
            </a:xfrm>
            <a:prstGeom prst="rect">
              <a:avLst/>
            </a:prstGeom>
            <a:noFill/>
            <a:ln w="9525">
              <a:noFill/>
              <a:miter lim="800000"/>
              <a:headEnd/>
              <a:tailEnd/>
            </a:ln>
          </p:spPr>
          <p:txBody>
            <a:bodyPr lIns="36000" tIns="21600" rIns="36000" bIns="36000"/>
            <a:lstStyle/>
            <a:p>
              <a:pPr eaLnBrk="0" hangingPunct="0">
                <a:lnSpc>
                  <a:spcPts val="2213"/>
                </a:lnSpc>
              </a:pPr>
              <a:r>
                <a:rPr lang="zh-CN" altLang="en-US" b="1"/>
                <a:t>从机</a:t>
              </a:r>
            </a:p>
          </p:txBody>
        </p:sp>
        <p:sp>
          <p:nvSpPr>
            <p:cNvPr id="512011" name="Text Box 11"/>
            <p:cNvSpPr txBox="1">
              <a:spLocks noChangeArrowheads="1"/>
            </p:cNvSpPr>
            <p:nvPr/>
          </p:nvSpPr>
          <p:spPr bwMode="auto">
            <a:xfrm>
              <a:off x="385" y="572"/>
              <a:ext cx="505" cy="181"/>
            </a:xfrm>
            <a:prstGeom prst="rect">
              <a:avLst/>
            </a:prstGeom>
            <a:noFill/>
            <a:ln w="9525">
              <a:noFill/>
              <a:miter lim="800000"/>
              <a:headEnd/>
              <a:tailEnd/>
            </a:ln>
          </p:spPr>
          <p:txBody>
            <a:bodyPr lIns="36000" tIns="21600" rIns="36000" bIns="36000"/>
            <a:lstStyle/>
            <a:p>
              <a:pPr eaLnBrk="0" hangingPunct="0">
                <a:lnSpc>
                  <a:spcPts val="2213"/>
                </a:lnSpc>
              </a:pPr>
              <a:r>
                <a:rPr lang="zh-CN" altLang="en-US" b="1"/>
                <a:t>主机</a:t>
              </a:r>
            </a:p>
          </p:txBody>
        </p:sp>
        <p:sp>
          <p:nvSpPr>
            <p:cNvPr id="512012" name="Text Box 12"/>
            <p:cNvSpPr txBox="1">
              <a:spLocks noChangeArrowheads="1"/>
            </p:cNvSpPr>
            <p:nvPr/>
          </p:nvSpPr>
          <p:spPr bwMode="auto">
            <a:xfrm>
              <a:off x="1202" y="1026"/>
              <a:ext cx="505" cy="181"/>
            </a:xfrm>
            <a:prstGeom prst="rect">
              <a:avLst/>
            </a:prstGeom>
            <a:noFill/>
            <a:ln w="9525">
              <a:noFill/>
              <a:miter lim="800000"/>
              <a:headEnd/>
              <a:tailEnd/>
            </a:ln>
          </p:spPr>
          <p:txBody>
            <a:bodyPr lIns="36000" tIns="21600" rIns="36000" bIns="36000"/>
            <a:lstStyle/>
            <a:p>
              <a:pPr eaLnBrk="0" hangingPunct="0">
                <a:lnSpc>
                  <a:spcPts val="2213"/>
                </a:lnSpc>
              </a:pPr>
              <a:r>
                <a:rPr lang="en-US" altLang="zh-CN" sz="2000" b="1"/>
                <a:t>DB</a:t>
              </a:r>
            </a:p>
          </p:txBody>
        </p:sp>
        <p:sp>
          <p:nvSpPr>
            <p:cNvPr id="512013" name="Rectangle 13"/>
            <p:cNvSpPr>
              <a:spLocks noChangeArrowheads="1"/>
            </p:cNvSpPr>
            <p:nvPr/>
          </p:nvSpPr>
          <p:spPr bwMode="auto">
            <a:xfrm>
              <a:off x="204" y="845"/>
              <a:ext cx="816" cy="2449"/>
            </a:xfrm>
            <a:prstGeom prst="rect">
              <a:avLst/>
            </a:prstGeom>
            <a:noFill/>
            <a:ln w="9525" algn="ctr">
              <a:solidFill>
                <a:schemeClr val="tx1"/>
              </a:solidFill>
              <a:miter lim="800000"/>
              <a:headEnd/>
              <a:tailEnd/>
            </a:ln>
            <a:effectLst/>
          </p:spPr>
          <p:txBody>
            <a:bodyPr wrap="none" anchor="ctr"/>
            <a:lstStyle/>
            <a:p>
              <a:endParaRPr lang="zh-CN" altLang="en-US"/>
            </a:p>
          </p:txBody>
        </p:sp>
        <p:sp>
          <p:nvSpPr>
            <p:cNvPr id="512014" name="Text Box 14"/>
            <p:cNvSpPr txBox="1">
              <a:spLocks noChangeArrowheads="1"/>
            </p:cNvSpPr>
            <p:nvPr/>
          </p:nvSpPr>
          <p:spPr bwMode="auto">
            <a:xfrm>
              <a:off x="1202" y="1843"/>
              <a:ext cx="505" cy="181"/>
            </a:xfrm>
            <a:prstGeom prst="rect">
              <a:avLst/>
            </a:prstGeom>
            <a:noFill/>
            <a:ln w="9525">
              <a:noFill/>
              <a:miter lim="800000"/>
              <a:headEnd/>
              <a:tailEnd/>
            </a:ln>
          </p:spPr>
          <p:txBody>
            <a:bodyPr lIns="36000" tIns="21600" rIns="36000" bIns="36000"/>
            <a:lstStyle/>
            <a:p>
              <a:pPr eaLnBrk="0" hangingPunct="0">
                <a:lnSpc>
                  <a:spcPts val="2213"/>
                </a:lnSpc>
              </a:pPr>
              <a:r>
                <a:rPr lang="en-US" altLang="zh-CN" sz="2000" b="1"/>
                <a:t>AB</a:t>
              </a:r>
            </a:p>
          </p:txBody>
        </p:sp>
        <p:sp>
          <p:nvSpPr>
            <p:cNvPr id="512015" name="Text Box 15"/>
            <p:cNvSpPr txBox="1">
              <a:spLocks noChangeArrowheads="1"/>
            </p:cNvSpPr>
            <p:nvPr/>
          </p:nvSpPr>
          <p:spPr bwMode="auto">
            <a:xfrm>
              <a:off x="1196" y="2614"/>
              <a:ext cx="505" cy="181"/>
            </a:xfrm>
            <a:prstGeom prst="rect">
              <a:avLst/>
            </a:prstGeom>
            <a:noFill/>
            <a:ln w="9525">
              <a:noFill/>
              <a:miter lim="800000"/>
              <a:headEnd/>
              <a:tailEnd/>
            </a:ln>
          </p:spPr>
          <p:txBody>
            <a:bodyPr lIns="36000" tIns="21600" rIns="36000" bIns="36000"/>
            <a:lstStyle/>
            <a:p>
              <a:pPr eaLnBrk="0" hangingPunct="0">
                <a:lnSpc>
                  <a:spcPts val="2213"/>
                </a:lnSpc>
              </a:pPr>
              <a:r>
                <a:rPr lang="en-US" altLang="zh-CN" sz="2000" b="1"/>
                <a:t>CB</a:t>
              </a:r>
            </a:p>
          </p:txBody>
        </p:sp>
        <p:sp>
          <p:nvSpPr>
            <p:cNvPr id="512016" name="AutoShape 16"/>
            <p:cNvSpPr>
              <a:spLocks noChangeArrowheads="1"/>
            </p:cNvSpPr>
            <p:nvPr/>
          </p:nvSpPr>
          <p:spPr bwMode="auto">
            <a:xfrm>
              <a:off x="1020" y="2024"/>
              <a:ext cx="590" cy="136"/>
            </a:xfrm>
            <a:prstGeom prst="rightArrow">
              <a:avLst>
                <a:gd name="adj1" fmla="val 50000"/>
                <a:gd name="adj2" fmla="val 108456"/>
              </a:avLst>
            </a:prstGeom>
            <a:noFill/>
            <a:ln w="9525" algn="ctr">
              <a:solidFill>
                <a:schemeClr val="tx1"/>
              </a:solidFill>
              <a:miter lim="800000"/>
              <a:headEnd/>
              <a:tailEnd/>
            </a:ln>
            <a:effectLst/>
          </p:spPr>
          <p:txBody>
            <a:bodyPr wrap="none" anchor="ctr"/>
            <a:lstStyle/>
            <a:p>
              <a:endParaRPr lang="zh-CN" altLang="en-US"/>
            </a:p>
          </p:txBody>
        </p:sp>
        <p:sp>
          <p:nvSpPr>
            <p:cNvPr id="512017" name="AutoShape 17"/>
            <p:cNvSpPr>
              <a:spLocks noChangeArrowheads="1"/>
            </p:cNvSpPr>
            <p:nvPr/>
          </p:nvSpPr>
          <p:spPr bwMode="auto">
            <a:xfrm>
              <a:off x="1020" y="2795"/>
              <a:ext cx="590" cy="136"/>
            </a:xfrm>
            <a:prstGeom prst="leftRightArrow">
              <a:avLst>
                <a:gd name="adj1" fmla="val 50000"/>
                <a:gd name="adj2" fmla="val 86765"/>
              </a:avLst>
            </a:prstGeom>
            <a:noFill/>
            <a:ln w="9525" algn="ctr">
              <a:solidFill>
                <a:schemeClr val="tx1"/>
              </a:solidFill>
              <a:miter lim="800000"/>
              <a:headEnd/>
              <a:tailEnd/>
            </a:ln>
            <a:effectLst/>
          </p:spPr>
          <p:txBody>
            <a:bodyPr wrap="none" anchor="ctr"/>
            <a:lstStyle/>
            <a:p>
              <a:endParaRPr lang="zh-CN" altLang="en-US"/>
            </a:p>
          </p:txBody>
        </p:sp>
        <p:sp>
          <p:nvSpPr>
            <p:cNvPr id="512018" name="AutoShape 18"/>
            <p:cNvSpPr>
              <a:spLocks noChangeArrowheads="1"/>
            </p:cNvSpPr>
            <p:nvPr/>
          </p:nvSpPr>
          <p:spPr bwMode="auto">
            <a:xfrm>
              <a:off x="1020" y="1207"/>
              <a:ext cx="590" cy="137"/>
            </a:xfrm>
            <a:prstGeom prst="leftRightArrow">
              <a:avLst>
                <a:gd name="adj1" fmla="val 50000"/>
                <a:gd name="adj2" fmla="val 86131"/>
              </a:avLst>
            </a:prstGeom>
            <a:noFill/>
            <a:ln w="9525" algn="ctr">
              <a:solidFill>
                <a:schemeClr val="tx1"/>
              </a:solidFill>
              <a:miter lim="800000"/>
              <a:headEnd/>
              <a:tailEnd/>
            </a:ln>
            <a:effectLst/>
          </p:spPr>
          <p:txBody>
            <a:bodyPr wrap="none" anchor="ctr"/>
            <a:lstStyle/>
            <a:p>
              <a:endParaRPr lang="zh-CN" altLang="en-US"/>
            </a:p>
          </p:txBody>
        </p:sp>
        <p:sp>
          <p:nvSpPr>
            <p:cNvPr id="512019" name="AutoShape 19"/>
            <p:cNvSpPr>
              <a:spLocks noChangeArrowheads="1"/>
            </p:cNvSpPr>
            <p:nvPr/>
          </p:nvSpPr>
          <p:spPr bwMode="auto">
            <a:xfrm>
              <a:off x="2426" y="981"/>
              <a:ext cx="1860" cy="181"/>
            </a:xfrm>
            <a:prstGeom prst="leftRightArrow">
              <a:avLst>
                <a:gd name="adj1" fmla="val 40333"/>
                <a:gd name="adj2" fmla="val 94484"/>
              </a:avLst>
            </a:prstGeom>
            <a:noFill/>
            <a:ln w="9525" algn="ctr">
              <a:solidFill>
                <a:schemeClr val="tx1"/>
              </a:solidFill>
              <a:miter lim="800000"/>
              <a:headEnd/>
              <a:tailEnd/>
            </a:ln>
            <a:effectLst/>
          </p:spPr>
          <p:txBody>
            <a:bodyPr wrap="none" anchor="ctr"/>
            <a:lstStyle/>
            <a:p>
              <a:endParaRPr lang="zh-CN" altLang="en-US"/>
            </a:p>
          </p:txBody>
        </p:sp>
        <p:sp>
          <p:nvSpPr>
            <p:cNvPr id="512020" name="Line 20"/>
            <p:cNvSpPr>
              <a:spLocks noChangeShapeType="1"/>
            </p:cNvSpPr>
            <p:nvPr/>
          </p:nvSpPr>
          <p:spPr bwMode="auto">
            <a:xfrm flipV="1">
              <a:off x="612" y="3294"/>
              <a:ext cx="0" cy="408"/>
            </a:xfrm>
            <a:prstGeom prst="line">
              <a:avLst/>
            </a:prstGeom>
            <a:noFill/>
            <a:ln w="9525">
              <a:solidFill>
                <a:schemeClr val="tx1"/>
              </a:solidFill>
              <a:round/>
              <a:headEnd/>
              <a:tailEnd type="triangle" w="med" len="med"/>
            </a:ln>
            <a:effectLst/>
          </p:spPr>
          <p:txBody>
            <a:bodyPr/>
            <a:lstStyle/>
            <a:p>
              <a:endParaRPr lang="zh-CN" altLang="en-US"/>
            </a:p>
          </p:txBody>
        </p:sp>
        <p:sp>
          <p:nvSpPr>
            <p:cNvPr id="512021" name="Line 21"/>
            <p:cNvSpPr>
              <a:spLocks noChangeShapeType="1"/>
            </p:cNvSpPr>
            <p:nvPr/>
          </p:nvSpPr>
          <p:spPr bwMode="auto">
            <a:xfrm>
              <a:off x="612" y="3702"/>
              <a:ext cx="1452" cy="0"/>
            </a:xfrm>
            <a:prstGeom prst="line">
              <a:avLst/>
            </a:prstGeom>
            <a:noFill/>
            <a:ln w="9525">
              <a:solidFill>
                <a:schemeClr val="tx1"/>
              </a:solidFill>
              <a:round/>
              <a:headEnd/>
              <a:tailEnd/>
            </a:ln>
            <a:effectLst/>
          </p:spPr>
          <p:txBody>
            <a:bodyPr/>
            <a:lstStyle/>
            <a:p>
              <a:endParaRPr lang="zh-CN" altLang="en-US"/>
            </a:p>
          </p:txBody>
        </p:sp>
        <p:sp>
          <p:nvSpPr>
            <p:cNvPr id="512022" name="Line 22"/>
            <p:cNvSpPr>
              <a:spLocks noChangeShapeType="1"/>
            </p:cNvSpPr>
            <p:nvPr/>
          </p:nvSpPr>
          <p:spPr bwMode="auto">
            <a:xfrm flipV="1">
              <a:off x="2064" y="3294"/>
              <a:ext cx="0" cy="408"/>
            </a:xfrm>
            <a:prstGeom prst="line">
              <a:avLst/>
            </a:prstGeom>
            <a:noFill/>
            <a:ln w="9525">
              <a:solidFill>
                <a:schemeClr val="tx1"/>
              </a:solidFill>
              <a:round/>
              <a:headEnd/>
              <a:tailEnd/>
            </a:ln>
            <a:effectLst/>
          </p:spPr>
          <p:txBody>
            <a:bodyPr/>
            <a:lstStyle/>
            <a:p>
              <a:endParaRPr lang="zh-CN" altLang="en-US"/>
            </a:p>
          </p:txBody>
        </p:sp>
        <p:sp>
          <p:nvSpPr>
            <p:cNvPr id="512023" name="Text Box 23"/>
            <p:cNvSpPr txBox="1">
              <a:spLocks noChangeArrowheads="1"/>
            </p:cNvSpPr>
            <p:nvPr/>
          </p:nvSpPr>
          <p:spPr bwMode="auto">
            <a:xfrm>
              <a:off x="431" y="1934"/>
              <a:ext cx="505" cy="181"/>
            </a:xfrm>
            <a:prstGeom prst="rect">
              <a:avLst/>
            </a:prstGeom>
            <a:noFill/>
            <a:ln w="9525">
              <a:noFill/>
              <a:miter lim="800000"/>
              <a:headEnd/>
              <a:tailEnd/>
            </a:ln>
          </p:spPr>
          <p:txBody>
            <a:bodyPr lIns="36000" tIns="21600" rIns="36000" bIns="36000"/>
            <a:lstStyle/>
            <a:p>
              <a:pPr eaLnBrk="0" hangingPunct="0">
                <a:lnSpc>
                  <a:spcPts val="2213"/>
                </a:lnSpc>
              </a:pPr>
              <a:r>
                <a:rPr lang="en-US" altLang="zh-CN" b="1"/>
                <a:t>MPU</a:t>
              </a:r>
            </a:p>
          </p:txBody>
        </p:sp>
        <p:sp>
          <p:nvSpPr>
            <p:cNvPr id="512024" name="Text Box 24"/>
            <p:cNvSpPr txBox="1">
              <a:spLocks noChangeArrowheads="1"/>
            </p:cNvSpPr>
            <p:nvPr/>
          </p:nvSpPr>
          <p:spPr bwMode="auto">
            <a:xfrm>
              <a:off x="431" y="3068"/>
              <a:ext cx="505" cy="181"/>
            </a:xfrm>
            <a:prstGeom prst="rect">
              <a:avLst/>
            </a:prstGeom>
            <a:noFill/>
            <a:ln w="9525">
              <a:noFill/>
              <a:miter lim="800000"/>
              <a:headEnd/>
              <a:tailEnd/>
            </a:ln>
          </p:spPr>
          <p:txBody>
            <a:bodyPr lIns="36000" tIns="21600" rIns="36000" bIns="36000"/>
            <a:lstStyle/>
            <a:p>
              <a:pPr eaLnBrk="0" hangingPunct="0">
                <a:lnSpc>
                  <a:spcPts val="2213"/>
                </a:lnSpc>
              </a:pPr>
              <a:r>
                <a:rPr lang="en-US" altLang="zh-CN" sz="2000" b="1"/>
                <a:t>INT</a:t>
              </a:r>
            </a:p>
          </p:txBody>
        </p:sp>
        <p:sp>
          <p:nvSpPr>
            <p:cNvPr id="512025" name="Text Box 25"/>
            <p:cNvSpPr txBox="1">
              <a:spLocks noChangeArrowheads="1"/>
            </p:cNvSpPr>
            <p:nvPr/>
          </p:nvSpPr>
          <p:spPr bwMode="auto">
            <a:xfrm>
              <a:off x="2108" y="1979"/>
              <a:ext cx="318" cy="160"/>
            </a:xfrm>
            <a:prstGeom prst="rect">
              <a:avLst/>
            </a:prstGeom>
            <a:noFill/>
            <a:ln w="9525">
              <a:noFill/>
              <a:miter lim="800000"/>
              <a:headEnd/>
              <a:tailEnd/>
            </a:ln>
          </p:spPr>
          <p:txBody>
            <a:bodyPr lIns="36000" tIns="21600" rIns="36000" bIns="36000"/>
            <a:lstStyle/>
            <a:p>
              <a:pPr eaLnBrk="0" hangingPunct="0">
                <a:lnSpc>
                  <a:spcPts val="1988"/>
                </a:lnSpc>
              </a:pPr>
              <a:r>
                <a:rPr lang="en-US" altLang="zh-CN" sz="2000" b="1"/>
                <a:t>PC6</a:t>
              </a:r>
            </a:p>
          </p:txBody>
        </p:sp>
        <p:sp>
          <p:nvSpPr>
            <p:cNvPr id="512026" name="Text Box 26"/>
            <p:cNvSpPr txBox="1">
              <a:spLocks noChangeArrowheads="1"/>
            </p:cNvSpPr>
            <p:nvPr/>
          </p:nvSpPr>
          <p:spPr bwMode="auto">
            <a:xfrm>
              <a:off x="2109" y="1434"/>
              <a:ext cx="318" cy="160"/>
            </a:xfrm>
            <a:prstGeom prst="rect">
              <a:avLst/>
            </a:prstGeom>
            <a:noFill/>
            <a:ln w="9525">
              <a:noFill/>
              <a:miter lim="800000"/>
              <a:headEnd/>
              <a:tailEnd/>
            </a:ln>
          </p:spPr>
          <p:txBody>
            <a:bodyPr lIns="36000" tIns="21600" rIns="36000" bIns="36000"/>
            <a:lstStyle/>
            <a:p>
              <a:pPr eaLnBrk="0" hangingPunct="0">
                <a:lnSpc>
                  <a:spcPts val="1988"/>
                </a:lnSpc>
              </a:pPr>
              <a:r>
                <a:rPr lang="en-US" altLang="zh-CN" sz="2000" b="1"/>
                <a:t>PC7</a:t>
              </a:r>
            </a:p>
          </p:txBody>
        </p:sp>
        <p:sp>
          <p:nvSpPr>
            <p:cNvPr id="512027" name="Text Box 27"/>
            <p:cNvSpPr txBox="1">
              <a:spLocks noChangeArrowheads="1"/>
            </p:cNvSpPr>
            <p:nvPr/>
          </p:nvSpPr>
          <p:spPr bwMode="auto">
            <a:xfrm>
              <a:off x="2109" y="2227"/>
              <a:ext cx="318" cy="160"/>
            </a:xfrm>
            <a:prstGeom prst="rect">
              <a:avLst/>
            </a:prstGeom>
            <a:noFill/>
            <a:ln w="9525">
              <a:noFill/>
              <a:miter lim="800000"/>
              <a:headEnd/>
              <a:tailEnd/>
            </a:ln>
          </p:spPr>
          <p:txBody>
            <a:bodyPr lIns="36000" tIns="21600" rIns="36000" bIns="36000"/>
            <a:lstStyle/>
            <a:p>
              <a:pPr eaLnBrk="0" hangingPunct="0">
                <a:lnSpc>
                  <a:spcPts val="1988"/>
                </a:lnSpc>
              </a:pPr>
              <a:r>
                <a:rPr lang="en-US" altLang="zh-CN" sz="2000" b="1"/>
                <a:t>PC5</a:t>
              </a:r>
            </a:p>
          </p:txBody>
        </p:sp>
        <p:sp>
          <p:nvSpPr>
            <p:cNvPr id="512028" name="Text Box 28"/>
            <p:cNvSpPr txBox="1">
              <a:spLocks noChangeArrowheads="1"/>
            </p:cNvSpPr>
            <p:nvPr/>
          </p:nvSpPr>
          <p:spPr bwMode="auto">
            <a:xfrm>
              <a:off x="2109" y="2771"/>
              <a:ext cx="318" cy="160"/>
            </a:xfrm>
            <a:prstGeom prst="rect">
              <a:avLst/>
            </a:prstGeom>
            <a:noFill/>
            <a:ln w="9525">
              <a:noFill/>
              <a:miter lim="800000"/>
              <a:headEnd/>
              <a:tailEnd/>
            </a:ln>
          </p:spPr>
          <p:txBody>
            <a:bodyPr lIns="36000" tIns="21600" rIns="36000" bIns="36000"/>
            <a:lstStyle/>
            <a:p>
              <a:pPr eaLnBrk="0" hangingPunct="0">
                <a:lnSpc>
                  <a:spcPts val="1988"/>
                </a:lnSpc>
              </a:pPr>
              <a:r>
                <a:rPr lang="en-US" altLang="zh-CN" sz="2000" b="1"/>
                <a:t>PC4</a:t>
              </a:r>
            </a:p>
          </p:txBody>
        </p:sp>
        <p:sp>
          <p:nvSpPr>
            <p:cNvPr id="512029" name="Text Box 29"/>
            <p:cNvSpPr txBox="1">
              <a:spLocks noChangeArrowheads="1"/>
            </p:cNvSpPr>
            <p:nvPr/>
          </p:nvSpPr>
          <p:spPr bwMode="auto">
            <a:xfrm>
              <a:off x="1927" y="3089"/>
              <a:ext cx="318" cy="160"/>
            </a:xfrm>
            <a:prstGeom prst="rect">
              <a:avLst/>
            </a:prstGeom>
            <a:noFill/>
            <a:ln w="9525">
              <a:noFill/>
              <a:miter lim="800000"/>
              <a:headEnd/>
              <a:tailEnd/>
            </a:ln>
          </p:spPr>
          <p:txBody>
            <a:bodyPr lIns="36000" tIns="21600" rIns="36000" bIns="36000"/>
            <a:lstStyle/>
            <a:p>
              <a:pPr eaLnBrk="0" hangingPunct="0">
                <a:lnSpc>
                  <a:spcPts val="1988"/>
                </a:lnSpc>
              </a:pPr>
              <a:r>
                <a:rPr lang="en-US" altLang="zh-CN" sz="2000" b="1"/>
                <a:t>PC3</a:t>
              </a:r>
            </a:p>
          </p:txBody>
        </p:sp>
        <p:sp>
          <p:nvSpPr>
            <p:cNvPr id="512030" name="Rectangle 30"/>
            <p:cNvSpPr>
              <a:spLocks noChangeArrowheads="1"/>
            </p:cNvSpPr>
            <p:nvPr/>
          </p:nvSpPr>
          <p:spPr bwMode="auto">
            <a:xfrm>
              <a:off x="1610" y="845"/>
              <a:ext cx="816" cy="2449"/>
            </a:xfrm>
            <a:prstGeom prst="rect">
              <a:avLst/>
            </a:prstGeom>
            <a:noFill/>
            <a:ln w="9525" algn="ctr">
              <a:solidFill>
                <a:schemeClr val="tx1"/>
              </a:solidFill>
              <a:miter lim="800000"/>
              <a:headEnd/>
              <a:tailEnd/>
            </a:ln>
            <a:effectLst/>
          </p:spPr>
          <p:txBody>
            <a:bodyPr wrap="none" anchor="ctr"/>
            <a:lstStyle/>
            <a:p>
              <a:endParaRPr lang="zh-CN" altLang="en-US"/>
            </a:p>
          </p:txBody>
        </p:sp>
        <p:sp>
          <p:nvSpPr>
            <p:cNvPr id="512031" name="Rectangle 31"/>
            <p:cNvSpPr>
              <a:spLocks noChangeArrowheads="1"/>
            </p:cNvSpPr>
            <p:nvPr/>
          </p:nvSpPr>
          <p:spPr bwMode="auto">
            <a:xfrm>
              <a:off x="4286" y="845"/>
              <a:ext cx="816" cy="2449"/>
            </a:xfrm>
            <a:prstGeom prst="rect">
              <a:avLst/>
            </a:prstGeom>
            <a:noFill/>
            <a:ln w="9525" algn="ctr">
              <a:solidFill>
                <a:schemeClr val="tx1"/>
              </a:solidFill>
              <a:miter lim="800000"/>
              <a:headEnd/>
              <a:tailEnd/>
            </a:ln>
            <a:effectLst/>
          </p:spPr>
          <p:txBody>
            <a:bodyPr wrap="none" anchor="ctr"/>
            <a:lstStyle/>
            <a:p>
              <a:endParaRPr lang="zh-CN" altLang="en-US"/>
            </a:p>
          </p:txBody>
        </p:sp>
        <p:sp>
          <p:nvSpPr>
            <p:cNvPr id="512032" name="Text Box 32"/>
            <p:cNvSpPr txBox="1">
              <a:spLocks noChangeArrowheads="1"/>
            </p:cNvSpPr>
            <p:nvPr/>
          </p:nvSpPr>
          <p:spPr bwMode="auto">
            <a:xfrm>
              <a:off x="1338" y="3475"/>
              <a:ext cx="680" cy="182"/>
            </a:xfrm>
            <a:prstGeom prst="rect">
              <a:avLst/>
            </a:prstGeom>
            <a:noFill/>
            <a:ln w="9525">
              <a:noFill/>
              <a:miter lim="800000"/>
              <a:headEnd/>
              <a:tailEnd/>
            </a:ln>
          </p:spPr>
          <p:txBody>
            <a:bodyPr lIns="36000" tIns="21600" rIns="36000" bIns="36000"/>
            <a:lstStyle/>
            <a:p>
              <a:pPr eaLnBrk="0" hangingPunct="0">
                <a:lnSpc>
                  <a:spcPts val="2213"/>
                </a:lnSpc>
              </a:pPr>
              <a:r>
                <a:rPr lang="en-US" altLang="zh-CN" sz="2000" b="1"/>
                <a:t>INTR</a:t>
              </a:r>
              <a:r>
                <a:rPr lang="en-US" altLang="zh-CN" sz="1600" b="1"/>
                <a:t>A</a:t>
              </a:r>
            </a:p>
          </p:txBody>
        </p:sp>
        <p:sp>
          <p:nvSpPr>
            <p:cNvPr id="512033" name="Text Box 33"/>
            <p:cNvSpPr txBox="1">
              <a:spLocks noChangeArrowheads="1"/>
            </p:cNvSpPr>
            <p:nvPr/>
          </p:nvSpPr>
          <p:spPr bwMode="auto">
            <a:xfrm>
              <a:off x="4552" y="1933"/>
              <a:ext cx="505" cy="181"/>
            </a:xfrm>
            <a:prstGeom prst="rect">
              <a:avLst/>
            </a:prstGeom>
            <a:noFill/>
            <a:ln w="9525">
              <a:noFill/>
              <a:miter lim="800000"/>
              <a:headEnd/>
              <a:tailEnd/>
            </a:ln>
          </p:spPr>
          <p:txBody>
            <a:bodyPr lIns="36000" tIns="21600" rIns="36000" bIns="36000"/>
            <a:lstStyle/>
            <a:p>
              <a:pPr eaLnBrk="0" hangingPunct="0">
                <a:lnSpc>
                  <a:spcPts val="2213"/>
                </a:lnSpc>
              </a:pPr>
              <a:r>
                <a:rPr lang="en-US" altLang="zh-CN" b="1"/>
                <a:t>MPU</a:t>
              </a:r>
            </a:p>
          </p:txBody>
        </p:sp>
        <p:sp>
          <p:nvSpPr>
            <p:cNvPr id="512034" name="Text Box 34"/>
            <p:cNvSpPr txBox="1">
              <a:spLocks noChangeArrowheads="1"/>
            </p:cNvSpPr>
            <p:nvPr/>
          </p:nvSpPr>
          <p:spPr bwMode="auto">
            <a:xfrm>
              <a:off x="2472" y="1842"/>
              <a:ext cx="680" cy="182"/>
            </a:xfrm>
            <a:prstGeom prst="rect">
              <a:avLst/>
            </a:prstGeom>
            <a:noFill/>
            <a:ln w="9525">
              <a:noFill/>
              <a:miter lim="800000"/>
              <a:headEnd/>
              <a:tailEnd/>
            </a:ln>
          </p:spPr>
          <p:txBody>
            <a:bodyPr lIns="36000" tIns="21600" rIns="36000" bIns="36000"/>
            <a:lstStyle/>
            <a:p>
              <a:pPr eaLnBrk="0" hangingPunct="0">
                <a:lnSpc>
                  <a:spcPts val="2213"/>
                </a:lnSpc>
              </a:pPr>
              <a:r>
                <a:rPr lang="en-US" altLang="zh-CN" sz="2000" b="1"/>
                <a:t>ACK</a:t>
              </a:r>
              <a:r>
                <a:rPr lang="en-US" altLang="zh-CN" sz="1600" b="1"/>
                <a:t>A</a:t>
              </a:r>
            </a:p>
          </p:txBody>
        </p:sp>
        <p:sp>
          <p:nvSpPr>
            <p:cNvPr id="512035" name="Rectangle 35"/>
            <p:cNvSpPr>
              <a:spLocks noChangeArrowheads="1"/>
            </p:cNvSpPr>
            <p:nvPr/>
          </p:nvSpPr>
          <p:spPr bwMode="auto">
            <a:xfrm>
              <a:off x="3107" y="1434"/>
              <a:ext cx="317" cy="408"/>
            </a:xfrm>
            <a:prstGeom prst="rect">
              <a:avLst/>
            </a:prstGeom>
            <a:noFill/>
            <a:ln w="9525" algn="ctr">
              <a:solidFill>
                <a:schemeClr val="tx1"/>
              </a:solidFill>
              <a:miter lim="800000"/>
              <a:headEnd/>
              <a:tailEnd/>
            </a:ln>
            <a:effectLst/>
          </p:spPr>
          <p:txBody>
            <a:bodyPr wrap="none" anchor="ctr"/>
            <a:lstStyle/>
            <a:p>
              <a:endParaRPr lang="zh-CN" altLang="en-US"/>
            </a:p>
          </p:txBody>
        </p:sp>
        <p:sp>
          <p:nvSpPr>
            <p:cNvPr id="512036" name="Text Box 36"/>
            <p:cNvSpPr txBox="1">
              <a:spLocks noChangeArrowheads="1"/>
            </p:cNvSpPr>
            <p:nvPr/>
          </p:nvSpPr>
          <p:spPr bwMode="auto">
            <a:xfrm>
              <a:off x="2472" y="2115"/>
              <a:ext cx="680" cy="182"/>
            </a:xfrm>
            <a:prstGeom prst="rect">
              <a:avLst/>
            </a:prstGeom>
            <a:noFill/>
            <a:ln w="9525">
              <a:noFill/>
              <a:miter lim="800000"/>
              <a:headEnd/>
              <a:tailEnd/>
            </a:ln>
          </p:spPr>
          <p:txBody>
            <a:bodyPr lIns="36000" tIns="21600" rIns="36000" bIns="36000"/>
            <a:lstStyle/>
            <a:p>
              <a:pPr eaLnBrk="0" hangingPunct="0">
                <a:lnSpc>
                  <a:spcPts val="2213"/>
                </a:lnSpc>
              </a:pPr>
              <a:r>
                <a:rPr lang="en-US" altLang="zh-CN" sz="2000" b="1"/>
                <a:t>IBF</a:t>
              </a:r>
              <a:r>
                <a:rPr lang="en-US" altLang="zh-CN" sz="1600" b="1"/>
                <a:t>A</a:t>
              </a:r>
            </a:p>
          </p:txBody>
        </p:sp>
        <p:sp>
          <p:nvSpPr>
            <p:cNvPr id="512037" name="Text Box 37"/>
            <p:cNvSpPr txBox="1">
              <a:spLocks noChangeArrowheads="1"/>
            </p:cNvSpPr>
            <p:nvPr/>
          </p:nvSpPr>
          <p:spPr bwMode="auto">
            <a:xfrm>
              <a:off x="2472" y="1298"/>
              <a:ext cx="680" cy="182"/>
            </a:xfrm>
            <a:prstGeom prst="rect">
              <a:avLst/>
            </a:prstGeom>
            <a:noFill/>
            <a:ln w="9525">
              <a:noFill/>
              <a:miter lim="800000"/>
              <a:headEnd/>
              <a:tailEnd/>
            </a:ln>
          </p:spPr>
          <p:txBody>
            <a:bodyPr lIns="36000" tIns="21600" rIns="36000" bIns="36000"/>
            <a:lstStyle/>
            <a:p>
              <a:pPr eaLnBrk="0" hangingPunct="0">
                <a:lnSpc>
                  <a:spcPts val="2213"/>
                </a:lnSpc>
              </a:pPr>
              <a:r>
                <a:rPr lang="en-US" altLang="zh-CN" sz="2000" b="1"/>
                <a:t>OBF</a:t>
              </a:r>
              <a:r>
                <a:rPr lang="en-US" altLang="zh-CN" sz="1600" b="1"/>
                <a:t>A</a:t>
              </a:r>
            </a:p>
          </p:txBody>
        </p:sp>
        <p:sp>
          <p:nvSpPr>
            <p:cNvPr id="512038" name="Rectangle 38"/>
            <p:cNvSpPr>
              <a:spLocks noChangeArrowheads="1"/>
            </p:cNvSpPr>
            <p:nvPr/>
          </p:nvSpPr>
          <p:spPr bwMode="auto">
            <a:xfrm>
              <a:off x="3107" y="2160"/>
              <a:ext cx="317" cy="408"/>
            </a:xfrm>
            <a:prstGeom prst="rect">
              <a:avLst/>
            </a:prstGeom>
            <a:noFill/>
            <a:ln w="9525" algn="ctr">
              <a:solidFill>
                <a:schemeClr val="tx1"/>
              </a:solidFill>
              <a:miter lim="800000"/>
              <a:headEnd/>
              <a:tailEnd/>
            </a:ln>
            <a:effectLst/>
          </p:spPr>
          <p:txBody>
            <a:bodyPr wrap="none" anchor="ctr"/>
            <a:lstStyle/>
            <a:p>
              <a:endParaRPr lang="zh-CN" altLang="en-US"/>
            </a:p>
          </p:txBody>
        </p:sp>
        <p:sp>
          <p:nvSpPr>
            <p:cNvPr id="512039" name="Rectangle 39"/>
            <p:cNvSpPr>
              <a:spLocks noChangeArrowheads="1"/>
            </p:cNvSpPr>
            <p:nvPr/>
          </p:nvSpPr>
          <p:spPr bwMode="auto">
            <a:xfrm>
              <a:off x="3651" y="2568"/>
              <a:ext cx="317" cy="1134"/>
            </a:xfrm>
            <a:prstGeom prst="rect">
              <a:avLst/>
            </a:prstGeom>
            <a:noFill/>
            <a:ln w="9525" algn="ctr">
              <a:solidFill>
                <a:schemeClr val="tx1"/>
              </a:solidFill>
              <a:miter lim="800000"/>
              <a:headEnd/>
              <a:tailEnd/>
            </a:ln>
            <a:effectLst/>
          </p:spPr>
          <p:txBody>
            <a:bodyPr wrap="none" anchor="ctr"/>
            <a:lstStyle/>
            <a:p>
              <a:endParaRPr lang="zh-CN" altLang="en-US"/>
            </a:p>
          </p:txBody>
        </p:sp>
        <p:sp>
          <p:nvSpPr>
            <p:cNvPr id="512040" name="AutoShape 40"/>
            <p:cNvSpPr>
              <a:spLocks noChangeArrowheads="1"/>
            </p:cNvSpPr>
            <p:nvPr/>
          </p:nvSpPr>
          <p:spPr bwMode="auto">
            <a:xfrm>
              <a:off x="3969" y="2886"/>
              <a:ext cx="317" cy="136"/>
            </a:xfrm>
            <a:prstGeom prst="leftArrow">
              <a:avLst>
                <a:gd name="adj1" fmla="val 50000"/>
                <a:gd name="adj2" fmla="val 58272"/>
              </a:avLst>
            </a:prstGeom>
            <a:noFill/>
            <a:ln w="9525" algn="ctr">
              <a:solidFill>
                <a:schemeClr val="tx1"/>
              </a:solidFill>
              <a:miter lim="800000"/>
              <a:headEnd/>
              <a:tailEnd/>
            </a:ln>
            <a:effectLst/>
          </p:spPr>
          <p:txBody>
            <a:bodyPr wrap="none" anchor="ctr"/>
            <a:lstStyle/>
            <a:p>
              <a:endParaRPr lang="zh-CN" altLang="en-US"/>
            </a:p>
          </p:txBody>
        </p:sp>
        <p:sp>
          <p:nvSpPr>
            <p:cNvPr id="512041" name="Text Box 41"/>
            <p:cNvSpPr txBox="1">
              <a:spLocks noChangeArrowheads="1"/>
            </p:cNvSpPr>
            <p:nvPr/>
          </p:nvSpPr>
          <p:spPr bwMode="auto">
            <a:xfrm>
              <a:off x="4325" y="2841"/>
              <a:ext cx="505" cy="181"/>
            </a:xfrm>
            <a:prstGeom prst="rect">
              <a:avLst/>
            </a:prstGeom>
            <a:noFill/>
            <a:ln w="9525">
              <a:noFill/>
              <a:miter lim="800000"/>
              <a:headEnd/>
              <a:tailEnd/>
            </a:ln>
          </p:spPr>
          <p:txBody>
            <a:bodyPr lIns="36000" tIns="21600" rIns="36000" bIns="36000"/>
            <a:lstStyle/>
            <a:p>
              <a:pPr eaLnBrk="0" hangingPunct="0">
                <a:lnSpc>
                  <a:spcPts val="2213"/>
                </a:lnSpc>
              </a:pPr>
              <a:r>
                <a:rPr lang="en-US" altLang="zh-CN" sz="2000" b="1"/>
                <a:t>AB</a:t>
              </a:r>
            </a:p>
          </p:txBody>
        </p:sp>
        <p:sp>
          <p:nvSpPr>
            <p:cNvPr id="512042" name="Text Box 42"/>
            <p:cNvSpPr txBox="1">
              <a:spLocks noChangeArrowheads="1"/>
            </p:cNvSpPr>
            <p:nvPr/>
          </p:nvSpPr>
          <p:spPr bwMode="auto">
            <a:xfrm>
              <a:off x="2472" y="2614"/>
              <a:ext cx="680" cy="182"/>
            </a:xfrm>
            <a:prstGeom prst="rect">
              <a:avLst/>
            </a:prstGeom>
            <a:noFill/>
            <a:ln w="9525">
              <a:noFill/>
              <a:miter lim="800000"/>
              <a:headEnd/>
              <a:tailEnd/>
            </a:ln>
          </p:spPr>
          <p:txBody>
            <a:bodyPr lIns="36000" tIns="21600" rIns="36000" bIns="36000"/>
            <a:lstStyle/>
            <a:p>
              <a:pPr eaLnBrk="0" hangingPunct="0">
                <a:lnSpc>
                  <a:spcPts val="2213"/>
                </a:lnSpc>
              </a:pPr>
              <a:r>
                <a:rPr lang="en-US" altLang="zh-CN" sz="2000" b="1"/>
                <a:t>STB</a:t>
              </a:r>
              <a:r>
                <a:rPr lang="en-US" altLang="zh-CN" sz="1600" b="1"/>
                <a:t>A</a:t>
              </a:r>
            </a:p>
          </p:txBody>
        </p:sp>
        <p:sp>
          <p:nvSpPr>
            <p:cNvPr id="512043" name="Line 43"/>
            <p:cNvSpPr>
              <a:spLocks noChangeShapeType="1"/>
            </p:cNvSpPr>
            <p:nvPr/>
          </p:nvSpPr>
          <p:spPr bwMode="auto">
            <a:xfrm>
              <a:off x="5148" y="1979"/>
              <a:ext cx="332" cy="0"/>
            </a:xfrm>
            <a:prstGeom prst="line">
              <a:avLst/>
            </a:prstGeom>
            <a:noFill/>
            <a:ln w="19050">
              <a:solidFill>
                <a:schemeClr val="tx1"/>
              </a:solidFill>
              <a:round/>
              <a:headEnd/>
              <a:tailEnd/>
            </a:ln>
            <a:effectLst/>
          </p:spPr>
          <p:txBody>
            <a:bodyPr/>
            <a:lstStyle/>
            <a:p>
              <a:endParaRPr lang="zh-CN" altLang="en-US"/>
            </a:p>
          </p:txBody>
        </p:sp>
        <p:sp>
          <p:nvSpPr>
            <p:cNvPr id="512044" name="Line 44"/>
            <p:cNvSpPr>
              <a:spLocks noChangeShapeType="1"/>
            </p:cNvSpPr>
            <p:nvPr/>
          </p:nvSpPr>
          <p:spPr bwMode="auto">
            <a:xfrm>
              <a:off x="2472" y="2614"/>
              <a:ext cx="332" cy="0"/>
            </a:xfrm>
            <a:prstGeom prst="line">
              <a:avLst/>
            </a:prstGeom>
            <a:noFill/>
            <a:ln w="19050">
              <a:solidFill>
                <a:schemeClr val="tx1"/>
              </a:solidFill>
              <a:round/>
              <a:headEnd/>
              <a:tailEnd/>
            </a:ln>
            <a:effectLst/>
          </p:spPr>
          <p:txBody>
            <a:bodyPr/>
            <a:lstStyle/>
            <a:p>
              <a:endParaRPr lang="zh-CN" altLang="en-US"/>
            </a:p>
          </p:txBody>
        </p:sp>
        <p:sp>
          <p:nvSpPr>
            <p:cNvPr id="512045" name="Line 45"/>
            <p:cNvSpPr>
              <a:spLocks noChangeShapeType="1"/>
            </p:cNvSpPr>
            <p:nvPr/>
          </p:nvSpPr>
          <p:spPr bwMode="auto">
            <a:xfrm flipH="1">
              <a:off x="2426" y="2840"/>
              <a:ext cx="362" cy="0"/>
            </a:xfrm>
            <a:prstGeom prst="line">
              <a:avLst/>
            </a:prstGeom>
            <a:noFill/>
            <a:ln w="9525">
              <a:solidFill>
                <a:schemeClr val="tx1"/>
              </a:solidFill>
              <a:round/>
              <a:headEnd/>
              <a:tailEnd type="triangle" w="med" len="med"/>
            </a:ln>
            <a:effectLst/>
          </p:spPr>
          <p:txBody>
            <a:bodyPr/>
            <a:lstStyle/>
            <a:p>
              <a:endParaRPr lang="zh-CN" altLang="en-US"/>
            </a:p>
          </p:txBody>
        </p:sp>
        <p:sp>
          <p:nvSpPr>
            <p:cNvPr id="512046" name="Line 46"/>
            <p:cNvSpPr>
              <a:spLocks noChangeShapeType="1"/>
            </p:cNvSpPr>
            <p:nvPr/>
          </p:nvSpPr>
          <p:spPr bwMode="auto">
            <a:xfrm>
              <a:off x="2789" y="2840"/>
              <a:ext cx="0" cy="681"/>
            </a:xfrm>
            <a:prstGeom prst="line">
              <a:avLst/>
            </a:prstGeom>
            <a:noFill/>
            <a:ln w="9525">
              <a:solidFill>
                <a:schemeClr val="tx1"/>
              </a:solidFill>
              <a:round/>
              <a:headEnd/>
              <a:tailEnd/>
            </a:ln>
            <a:effectLst/>
          </p:spPr>
          <p:txBody>
            <a:bodyPr/>
            <a:lstStyle/>
            <a:p>
              <a:endParaRPr lang="zh-CN" altLang="en-US"/>
            </a:p>
          </p:txBody>
        </p:sp>
        <p:sp>
          <p:nvSpPr>
            <p:cNvPr id="512047" name="Line 47"/>
            <p:cNvSpPr>
              <a:spLocks noChangeShapeType="1"/>
            </p:cNvSpPr>
            <p:nvPr/>
          </p:nvSpPr>
          <p:spPr bwMode="auto">
            <a:xfrm>
              <a:off x="2789" y="3521"/>
              <a:ext cx="771" cy="0"/>
            </a:xfrm>
            <a:prstGeom prst="line">
              <a:avLst/>
            </a:prstGeom>
            <a:noFill/>
            <a:ln w="9525">
              <a:solidFill>
                <a:schemeClr val="tx1"/>
              </a:solidFill>
              <a:round/>
              <a:headEnd/>
              <a:tailEnd/>
            </a:ln>
            <a:effectLst/>
          </p:spPr>
          <p:txBody>
            <a:bodyPr/>
            <a:lstStyle/>
            <a:p>
              <a:endParaRPr lang="zh-CN" altLang="en-US"/>
            </a:p>
          </p:txBody>
        </p:sp>
        <p:sp>
          <p:nvSpPr>
            <p:cNvPr id="512048" name="Oval 48"/>
            <p:cNvSpPr>
              <a:spLocks noChangeArrowheads="1"/>
            </p:cNvSpPr>
            <p:nvPr/>
          </p:nvSpPr>
          <p:spPr bwMode="auto">
            <a:xfrm>
              <a:off x="3559" y="3475"/>
              <a:ext cx="91" cy="91"/>
            </a:xfrm>
            <a:prstGeom prst="ellipse">
              <a:avLst/>
            </a:prstGeom>
            <a:noFill/>
            <a:ln w="9525" algn="ctr">
              <a:solidFill>
                <a:schemeClr val="tx1"/>
              </a:solidFill>
              <a:round/>
              <a:headEnd/>
              <a:tailEnd/>
            </a:ln>
            <a:effectLst/>
          </p:spPr>
          <p:txBody>
            <a:bodyPr wrap="none" anchor="ctr"/>
            <a:lstStyle/>
            <a:p>
              <a:endParaRPr lang="zh-CN" altLang="en-US"/>
            </a:p>
          </p:txBody>
        </p:sp>
        <p:sp>
          <p:nvSpPr>
            <p:cNvPr id="512049" name="Oval 49"/>
            <p:cNvSpPr>
              <a:spLocks noChangeArrowheads="1"/>
            </p:cNvSpPr>
            <p:nvPr/>
          </p:nvSpPr>
          <p:spPr bwMode="auto">
            <a:xfrm>
              <a:off x="3560" y="3067"/>
              <a:ext cx="91" cy="91"/>
            </a:xfrm>
            <a:prstGeom prst="ellipse">
              <a:avLst/>
            </a:prstGeom>
            <a:noFill/>
            <a:ln w="9525" algn="ctr">
              <a:solidFill>
                <a:schemeClr val="tx1"/>
              </a:solidFill>
              <a:round/>
              <a:headEnd/>
              <a:tailEnd/>
            </a:ln>
            <a:effectLst/>
          </p:spPr>
          <p:txBody>
            <a:bodyPr wrap="none" anchor="ctr"/>
            <a:lstStyle/>
            <a:p>
              <a:endParaRPr lang="zh-CN" altLang="en-US"/>
            </a:p>
          </p:txBody>
        </p:sp>
        <p:sp>
          <p:nvSpPr>
            <p:cNvPr id="512050" name="Oval 50"/>
            <p:cNvSpPr>
              <a:spLocks noChangeArrowheads="1"/>
            </p:cNvSpPr>
            <p:nvPr/>
          </p:nvSpPr>
          <p:spPr bwMode="auto">
            <a:xfrm>
              <a:off x="3560" y="2750"/>
              <a:ext cx="91" cy="91"/>
            </a:xfrm>
            <a:prstGeom prst="ellipse">
              <a:avLst/>
            </a:prstGeom>
            <a:noFill/>
            <a:ln w="9525" algn="ctr">
              <a:solidFill>
                <a:schemeClr val="tx1"/>
              </a:solidFill>
              <a:round/>
              <a:headEnd/>
              <a:tailEnd/>
            </a:ln>
            <a:effectLst/>
          </p:spPr>
          <p:txBody>
            <a:bodyPr wrap="none" anchor="ctr"/>
            <a:lstStyle/>
            <a:p>
              <a:endParaRPr lang="zh-CN" altLang="en-US"/>
            </a:p>
          </p:txBody>
        </p:sp>
        <p:sp>
          <p:nvSpPr>
            <p:cNvPr id="512051" name="Oval 51"/>
            <p:cNvSpPr>
              <a:spLocks noChangeArrowheads="1"/>
            </p:cNvSpPr>
            <p:nvPr/>
          </p:nvSpPr>
          <p:spPr bwMode="auto">
            <a:xfrm>
              <a:off x="3016" y="2432"/>
              <a:ext cx="91" cy="91"/>
            </a:xfrm>
            <a:prstGeom prst="ellipse">
              <a:avLst/>
            </a:prstGeom>
            <a:noFill/>
            <a:ln w="9525" algn="ctr">
              <a:solidFill>
                <a:schemeClr val="tx1"/>
              </a:solidFill>
              <a:round/>
              <a:headEnd/>
              <a:tailEnd/>
            </a:ln>
            <a:effectLst/>
          </p:spPr>
          <p:txBody>
            <a:bodyPr wrap="none" anchor="ctr"/>
            <a:lstStyle/>
            <a:p>
              <a:endParaRPr lang="zh-CN" altLang="en-US"/>
            </a:p>
          </p:txBody>
        </p:sp>
        <p:sp>
          <p:nvSpPr>
            <p:cNvPr id="512052" name="Oval 52"/>
            <p:cNvSpPr>
              <a:spLocks noChangeArrowheads="1"/>
            </p:cNvSpPr>
            <p:nvPr/>
          </p:nvSpPr>
          <p:spPr bwMode="auto">
            <a:xfrm>
              <a:off x="3016" y="1706"/>
              <a:ext cx="91" cy="91"/>
            </a:xfrm>
            <a:prstGeom prst="ellipse">
              <a:avLst/>
            </a:prstGeom>
            <a:noFill/>
            <a:ln w="9525" algn="ctr">
              <a:solidFill>
                <a:schemeClr val="tx1"/>
              </a:solidFill>
              <a:round/>
              <a:headEnd/>
              <a:tailEnd/>
            </a:ln>
            <a:effectLst/>
          </p:spPr>
          <p:txBody>
            <a:bodyPr wrap="none" anchor="ctr"/>
            <a:lstStyle/>
            <a:p>
              <a:endParaRPr lang="zh-CN" altLang="en-US"/>
            </a:p>
          </p:txBody>
        </p:sp>
        <p:sp>
          <p:nvSpPr>
            <p:cNvPr id="512053" name="Text Box 53"/>
            <p:cNvSpPr txBox="1">
              <a:spLocks noChangeArrowheads="1"/>
            </p:cNvSpPr>
            <p:nvPr/>
          </p:nvSpPr>
          <p:spPr bwMode="auto">
            <a:xfrm>
              <a:off x="3107" y="1616"/>
              <a:ext cx="317" cy="182"/>
            </a:xfrm>
            <a:prstGeom prst="rect">
              <a:avLst/>
            </a:prstGeom>
            <a:noFill/>
            <a:ln w="9525">
              <a:noFill/>
              <a:miter lim="800000"/>
              <a:headEnd/>
              <a:tailEnd/>
            </a:ln>
          </p:spPr>
          <p:txBody>
            <a:bodyPr lIns="36000" tIns="21600" rIns="36000" bIns="36000"/>
            <a:lstStyle/>
            <a:p>
              <a:pPr eaLnBrk="0" hangingPunct="0">
                <a:lnSpc>
                  <a:spcPts val="2213"/>
                </a:lnSpc>
              </a:pPr>
              <a:r>
                <a:rPr lang="en-US" altLang="zh-CN" sz="2000" b="1"/>
                <a:t>EN</a:t>
              </a:r>
              <a:endParaRPr lang="en-US" altLang="zh-CN" sz="1600" b="1"/>
            </a:p>
          </p:txBody>
        </p:sp>
        <p:sp>
          <p:nvSpPr>
            <p:cNvPr id="512054" name="Text Box 54"/>
            <p:cNvSpPr txBox="1">
              <a:spLocks noChangeArrowheads="1"/>
            </p:cNvSpPr>
            <p:nvPr/>
          </p:nvSpPr>
          <p:spPr bwMode="auto">
            <a:xfrm>
              <a:off x="3107" y="2341"/>
              <a:ext cx="317" cy="182"/>
            </a:xfrm>
            <a:prstGeom prst="rect">
              <a:avLst/>
            </a:prstGeom>
            <a:noFill/>
            <a:ln w="9525">
              <a:noFill/>
              <a:miter lim="800000"/>
              <a:headEnd/>
              <a:tailEnd/>
            </a:ln>
          </p:spPr>
          <p:txBody>
            <a:bodyPr lIns="36000" tIns="21600" rIns="36000" bIns="36000"/>
            <a:lstStyle/>
            <a:p>
              <a:pPr eaLnBrk="0" hangingPunct="0">
                <a:lnSpc>
                  <a:spcPts val="2213"/>
                </a:lnSpc>
              </a:pPr>
              <a:r>
                <a:rPr lang="en-US" altLang="zh-CN" sz="2000" b="1"/>
                <a:t>EN</a:t>
              </a:r>
              <a:endParaRPr lang="en-US" altLang="zh-CN" sz="1600" b="1"/>
            </a:p>
          </p:txBody>
        </p:sp>
        <p:sp>
          <p:nvSpPr>
            <p:cNvPr id="512055" name="Text Box 55"/>
            <p:cNvSpPr txBox="1">
              <a:spLocks noChangeArrowheads="1"/>
            </p:cNvSpPr>
            <p:nvPr/>
          </p:nvSpPr>
          <p:spPr bwMode="auto">
            <a:xfrm>
              <a:off x="3516" y="1253"/>
              <a:ext cx="317" cy="182"/>
            </a:xfrm>
            <a:prstGeom prst="rect">
              <a:avLst/>
            </a:prstGeom>
            <a:noFill/>
            <a:ln w="9525">
              <a:noFill/>
              <a:miter lim="800000"/>
              <a:headEnd/>
              <a:tailEnd/>
            </a:ln>
          </p:spPr>
          <p:txBody>
            <a:bodyPr lIns="36000" tIns="21600" rIns="36000" bIns="36000"/>
            <a:lstStyle/>
            <a:p>
              <a:pPr eaLnBrk="0" hangingPunct="0">
                <a:lnSpc>
                  <a:spcPts val="2213"/>
                </a:lnSpc>
              </a:pPr>
              <a:r>
                <a:rPr lang="en-US" altLang="zh-CN" sz="2000" b="1"/>
                <a:t>D0</a:t>
              </a:r>
              <a:endParaRPr lang="en-US" altLang="zh-CN" sz="1600" b="1"/>
            </a:p>
          </p:txBody>
        </p:sp>
        <p:sp>
          <p:nvSpPr>
            <p:cNvPr id="512056" name="Text Box 56"/>
            <p:cNvSpPr txBox="1">
              <a:spLocks noChangeArrowheads="1"/>
            </p:cNvSpPr>
            <p:nvPr/>
          </p:nvSpPr>
          <p:spPr bwMode="auto">
            <a:xfrm>
              <a:off x="3788" y="1252"/>
              <a:ext cx="317" cy="182"/>
            </a:xfrm>
            <a:prstGeom prst="rect">
              <a:avLst/>
            </a:prstGeom>
            <a:noFill/>
            <a:ln w="9525">
              <a:noFill/>
              <a:miter lim="800000"/>
              <a:headEnd/>
              <a:tailEnd/>
            </a:ln>
          </p:spPr>
          <p:txBody>
            <a:bodyPr lIns="36000" tIns="21600" rIns="36000" bIns="36000"/>
            <a:lstStyle/>
            <a:p>
              <a:pPr eaLnBrk="0" hangingPunct="0">
                <a:lnSpc>
                  <a:spcPts val="2213"/>
                </a:lnSpc>
              </a:pPr>
              <a:r>
                <a:rPr lang="en-US" altLang="zh-CN" sz="2000" b="1"/>
                <a:t>D7</a:t>
              </a:r>
              <a:endParaRPr lang="en-US" altLang="zh-CN" sz="1600" b="1"/>
            </a:p>
          </p:txBody>
        </p:sp>
        <p:sp>
          <p:nvSpPr>
            <p:cNvPr id="512057" name="Text Box 57"/>
            <p:cNvSpPr txBox="1">
              <a:spLocks noChangeArrowheads="1"/>
            </p:cNvSpPr>
            <p:nvPr/>
          </p:nvSpPr>
          <p:spPr bwMode="auto">
            <a:xfrm>
              <a:off x="3061" y="2614"/>
              <a:ext cx="680" cy="182"/>
            </a:xfrm>
            <a:prstGeom prst="rect">
              <a:avLst/>
            </a:prstGeom>
            <a:noFill/>
            <a:ln w="9525">
              <a:noFill/>
              <a:miter lim="800000"/>
              <a:headEnd/>
              <a:tailEnd/>
            </a:ln>
          </p:spPr>
          <p:txBody>
            <a:bodyPr lIns="36000" tIns="21600" rIns="36000" bIns="36000"/>
            <a:lstStyle/>
            <a:p>
              <a:pPr eaLnBrk="0" hangingPunct="0">
                <a:lnSpc>
                  <a:spcPts val="2213"/>
                </a:lnSpc>
              </a:pPr>
              <a:r>
                <a:rPr lang="en-US" altLang="zh-CN" sz="2000" b="1"/>
                <a:t>IN80H</a:t>
              </a:r>
              <a:endParaRPr lang="en-US" altLang="zh-CN" sz="1600" b="1"/>
            </a:p>
          </p:txBody>
        </p:sp>
        <p:sp>
          <p:nvSpPr>
            <p:cNvPr id="512058" name="Text Box 58"/>
            <p:cNvSpPr txBox="1">
              <a:spLocks noChangeArrowheads="1"/>
            </p:cNvSpPr>
            <p:nvPr/>
          </p:nvSpPr>
          <p:spPr bwMode="auto">
            <a:xfrm>
              <a:off x="3062" y="2931"/>
              <a:ext cx="680" cy="182"/>
            </a:xfrm>
            <a:prstGeom prst="rect">
              <a:avLst/>
            </a:prstGeom>
            <a:noFill/>
            <a:ln w="9525">
              <a:noFill/>
              <a:miter lim="800000"/>
              <a:headEnd/>
              <a:tailEnd/>
            </a:ln>
          </p:spPr>
          <p:txBody>
            <a:bodyPr lIns="36000" tIns="21600" rIns="36000" bIns="36000"/>
            <a:lstStyle/>
            <a:p>
              <a:pPr eaLnBrk="0" hangingPunct="0">
                <a:lnSpc>
                  <a:spcPts val="2213"/>
                </a:lnSpc>
              </a:pPr>
              <a:r>
                <a:rPr lang="en-US" altLang="zh-CN" sz="2000" b="1"/>
                <a:t>IN40H</a:t>
              </a:r>
              <a:endParaRPr lang="en-US" altLang="zh-CN" sz="1600" b="1"/>
            </a:p>
          </p:txBody>
        </p:sp>
        <p:sp>
          <p:nvSpPr>
            <p:cNvPr id="512059" name="Text Box 59"/>
            <p:cNvSpPr txBox="1">
              <a:spLocks noChangeArrowheads="1"/>
            </p:cNvSpPr>
            <p:nvPr/>
          </p:nvSpPr>
          <p:spPr bwMode="auto">
            <a:xfrm>
              <a:off x="2880" y="3339"/>
              <a:ext cx="680" cy="182"/>
            </a:xfrm>
            <a:prstGeom prst="rect">
              <a:avLst/>
            </a:prstGeom>
            <a:noFill/>
            <a:ln w="9525">
              <a:noFill/>
              <a:miter lim="800000"/>
              <a:headEnd/>
              <a:tailEnd/>
            </a:ln>
          </p:spPr>
          <p:txBody>
            <a:bodyPr lIns="36000" tIns="21600" rIns="36000" bIns="36000"/>
            <a:lstStyle/>
            <a:p>
              <a:pPr eaLnBrk="0" hangingPunct="0">
                <a:lnSpc>
                  <a:spcPts val="2213"/>
                </a:lnSpc>
              </a:pPr>
              <a:r>
                <a:rPr lang="en-US" altLang="zh-CN" sz="2000" b="1"/>
                <a:t>OUT20H</a:t>
              </a:r>
              <a:endParaRPr lang="en-US" altLang="zh-CN" sz="1600" b="1"/>
            </a:p>
          </p:txBody>
        </p:sp>
        <p:sp>
          <p:nvSpPr>
            <p:cNvPr id="512060" name="Text Box 60"/>
            <p:cNvSpPr txBox="1">
              <a:spLocks noChangeArrowheads="1"/>
            </p:cNvSpPr>
            <p:nvPr/>
          </p:nvSpPr>
          <p:spPr bwMode="auto">
            <a:xfrm>
              <a:off x="5149" y="1979"/>
              <a:ext cx="453" cy="181"/>
            </a:xfrm>
            <a:prstGeom prst="rect">
              <a:avLst/>
            </a:prstGeom>
            <a:noFill/>
            <a:ln w="9525">
              <a:noFill/>
              <a:miter lim="800000"/>
              <a:headEnd/>
              <a:tailEnd/>
            </a:ln>
          </p:spPr>
          <p:txBody>
            <a:bodyPr lIns="36000" tIns="21600" rIns="36000" bIns="36000"/>
            <a:lstStyle/>
            <a:p>
              <a:pPr eaLnBrk="0" hangingPunct="0">
                <a:lnSpc>
                  <a:spcPts val="2213"/>
                </a:lnSpc>
              </a:pPr>
              <a:r>
                <a:rPr lang="en-US" altLang="zh-CN" sz="2000" b="1"/>
                <a:t>IOW</a:t>
              </a:r>
              <a:endParaRPr lang="en-US" altLang="zh-CN" sz="1600" b="1"/>
            </a:p>
          </p:txBody>
        </p:sp>
        <p:sp>
          <p:nvSpPr>
            <p:cNvPr id="512061" name="Text Box 61"/>
            <p:cNvSpPr txBox="1">
              <a:spLocks noChangeArrowheads="1"/>
            </p:cNvSpPr>
            <p:nvPr/>
          </p:nvSpPr>
          <p:spPr bwMode="auto">
            <a:xfrm>
              <a:off x="5148" y="2296"/>
              <a:ext cx="408" cy="181"/>
            </a:xfrm>
            <a:prstGeom prst="rect">
              <a:avLst/>
            </a:prstGeom>
            <a:noFill/>
            <a:ln w="9525">
              <a:noFill/>
              <a:miter lim="800000"/>
              <a:headEnd/>
              <a:tailEnd/>
            </a:ln>
          </p:spPr>
          <p:txBody>
            <a:bodyPr lIns="36000" tIns="21600" rIns="36000" bIns="36000"/>
            <a:lstStyle/>
            <a:p>
              <a:pPr eaLnBrk="0" hangingPunct="0">
                <a:lnSpc>
                  <a:spcPts val="2213"/>
                </a:lnSpc>
              </a:pPr>
              <a:r>
                <a:rPr lang="en-US" altLang="zh-CN" sz="2000" b="1"/>
                <a:t>IOR</a:t>
              </a:r>
              <a:endParaRPr lang="en-US" altLang="zh-CN" sz="1600" b="1"/>
            </a:p>
          </p:txBody>
        </p:sp>
        <p:sp>
          <p:nvSpPr>
            <p:cNvPr id="512062" name="Line 62"/>
            <p:cNvSpPr>
              <a:spLocks noChangeShapeType="1"/>
            </p:cNvSpPr>
            <p:nvPr/>
          </p:nvSpPr>
          <p:spPr bwMode="auto">
            <a:xfrm>
              <a:off x="5148" y="2296"/>
              <a:ext cx="332" cy="0"/>
            </a:xfrm>
            <a:prstGeom prst="line">
              <a:avLst/>
            </a:prstGeom>
            <a:noFill/>
            <a:ln w="19050">
              <a:solidFill>
                <a:schemeClr val="tx1"/>
              </a:solidFill>
              <a:round/>
              <a:headEnd/>
              <a:tailEnd/>
            </a:ln>
            <a:effectLst/>
          </p:spPr>
          <p:txBody>
            <a:bodyPr/>
            <a:lstStyle/>
            <a:p>
              <a:endParaRPr lang="zh-CN" altLang="en-US"/>
            </a:p>
          </p:txBody>
        </p:sp>
        <p:sp>
          <p:nvSpPr>
            <p:cNvPr id="512063" name="Line 63"/>
            <p:cNvSpPr>
              <a:spLocks noChangeShapeType="1"/>
            </p:cNvSpPr>
            <p:nvPr/>
          </p:nvSpPr>
          <p:spPr bwMode="auto">
            <a:xfrm>
              <a:off x="3107" y="2614"/>
              <a:ext cx="362" cy="0"/>
            </a:xfrm>
            <a:prstGeom prst="line">
              <a:avLst/>
            </a:prstGeom>
            <a:noFill/>
            <a:ln w="19050">
              <a:solidFill>
                <a:schemeClr val="tx1"/>
              </a:solidFill>
              <a:round/>
              <a:headEnd/>
              <a:tailEnd/>
            </a:ln>
            <a:effectLst/>
          </p:spPr>
          <p:txBody>
            <a:bodyPr/>
            <a:lstStyle/>
            <a:p>
              <a:endParaRPr lang="zh-CN" altLang="en-US"/>
            </a:p>
          </p:txBody>
        </p:sp>
        <p:sp>
          <p:nvSpPr>
            <p:cNvPr id="512064" name="Line 64"/>
            <p:cNvSpPr>
              <a:spLocks noChangeShapeType="1"/>
            </p:cNvSpPr>
            <p:nvPr/>
          </p:nvSpPr>
          <p:spPr bwMode="auto">
            <a:xfrm>
              <a:off x="3107" y="2931"/>
              <a:ext cx="363" cy="0"/>
            </a:xfrm>
            <a:prstGeom prst="line">
              <a:avLst/>
            </a:prstGeom>
            <a:noFill/>
            <a:ln w="19050">
              <a:solidFill>
                <a:schemeClr val="tx1"/>
              </a:solidFill>
              <a:round/>
              <a:headEnd/>
              <a:tailEnd/>
            </a:ln>
            <a:effectLst/>
          </p:spPr>
          <p:txBody>
            <a:bodyPr/>
            <a:lstStyle/>
            <a:p>
              <a:endParaRPr lang="zh-CN" altLang="en-US"/>
            </a:p>
          </p:txBody>
        </p:sp>
        <p:sp>
          <p:nvSpPr>
            <p:cNvPr id="512065" name="Line 65"/>
            <p:cNvSpPr>
              <a:spLocks noChangeShapeType="1"/>
            </p:cNvSpPr>
            <p:nvPr/>
          </p:nvSpPr>
          <p:spPr bwMode="auto">
            <a:xfrm>
              <a:off x="2925" y="3339"/>
              <a:ext cx="454" cy="0"/>
            </a:xfrm>
            <a:prstGeom prst="line">
              <a:avLst/>
            </a:prstGeom>
            <a:noFill/>
            <a:ln w="19050">
              <a:solidFill>
                <a:schemeClr val="tx1"/>
              </a:solidFill>
              <a:round/>
              <a:headEnd/>
              <a:tailEnd/>
            </a:ln>
            <a:effectLst/>
          </p:spPr>
          <p:txBody>
            <a:bodyPr/>
            <a:lstStyle/>
            <a:p>
              <a:endParaRPr lang="zh-CN" altLang="en-US"/>
            </a:p>
          </p:txBody>
        </p:sp>
        <p:sp>
          <p:nvSpPr>
            <p:cNvPr id="512066" name="AutoShape 66"/>
            <p:cNvSpPr>
              <a:spLocks noChangeArrowheads="1"/>
            </p:cNvSpPr>
            <p:nvPr/>
          </p:nvSpPr>
          <p:spPr bwMode="auto">
            <a:xfrm>
              <a:off x="3288" y="1525"/>
              <a:ext cx="91" cy="90"/>
            </a:xfrm>
            <a:prstGeom prst="flowChartMerge">
              <a:avLst/>
            </a:prstGeom>
            <a:noFill/>
            <a:ln w="9525" algn="ctr">
              <a:solidFill>
                <a:schemeClr val="tx1"/>
              </a:solidFill>
              <a:miter lim="800000"/>
              <a:headEnd/>
              <a:tailEnd/>
            </a:ln>
            <a:effectLst/>
          </p:spPr>
          <p:txBody>
            <a:bodyPr wrap="none" anchor="ctr"/>
            <a:lstStyle/>
            <a:p>
              <a:endParaRPr lang="zh-CN" altLang="en-US"/>
            </a:p>
          </p:txBody>
        </p:sp>
        <p:sp>
          <p:nvSpPr>
            <p:cNvPr id="512067" name="AutoShape 67"/>
            <p:cNvSpPr>
              <a:spLocks noChangeArrowheads="1"/>
            </p:cNvSpPr>
            <p:nvPr/>
          </p:nvSpPr>
          <p:spPr bwMode="auto">
            <a:xfrm>
              <a:off x="3288" y="2251"/>
              <a:ext cx="91" cy="90"/>
            </a:xfrm>
            <a:prstGeom prst="flowChartMerge">
              <a:avLst/>
            </a:prstGeom>
            <a:noFill/>
            <a:ln w="9525" algn="ctr">
              <a:solidFill>
                <a:schemeClr val="tx1"/>
              </a:solidFill>
              <a:miter lim="800000"/>
              <a:headEnd/>
              <a:tailEnd/>
            </a:ln>
            <a:effectLst/>
          </p:spPr>
          <p:txBody>
            <a:bodyPr wrap="none" anchor="ctr"/>
            <a:lstStyle/>
            <a:p>
              <a:endParaRPr lang="zh-CN" altLang="en-US"/>
            </a:p>
          </p:txBody>
        </p:sp>
        <p:sp>
          <p:nvSpPr>
            <p:cNvPr id="512068" name="Line 68"/>
            <p:cNvSpPr>
              <a:spLocks noChangeShapeType="1"/>
            </p:cNvSpPr>
            <p:nvPr/>
          </p:nvSpPr>
          <p:spPr bwMode="auto">
            <a:xfrm>
              <a:off x="3423" y="1616"/>
              <a:ext cx="91" cy="0"/>
            </a:xfrm>
            <a:prstGeom prst="line">
              <a:avLst/>
            </a:prstGeom>
            <a:noFill/>
            <a:ln w="9525">
              <a:solidFill>
                <a:schemeClr val="tx1"/>
              </a:solidFill>
              <a:round/>
              <a:headEnd/>
              <a:tailEnd/>
            </a:ln>
            <a:effectLst/>
          </p:spPr>
          <p:txBody>
            <a:bodyPr/>
            <a:lstStyle/>
            <a:p>
              <a:endParaRPr lang="zh-CN" altLang="en-US"/>
            </a:p>
          </p:txBody>
        </p:sp>
        <p:sp>
          <p:nvSpPr>
            <p:cNvPr id="512069" name="Line 69"/>
            <p:cNvSpPr>
              <a:spLocks noChangeShapeType="1"/>
            </p:cNvSpPr>
            <p:nvPr/>
          </p:nvSpPr>
          <p:spPr bwMode="auto">
            <a:xfrm flipV="1">
              <a:off x="3516" y="1117"/>
              <a:ext cx="0" cy="499"/>
            </a:xfrm>
            <a:prstGeom prst="line">
              <a:avLst/>
            </a:prstGeom>
            <a:noFill/>
            <a:ln w="9525">
              <a:solidFill>
                <a:schemeClr val="tx1"/>
              </a:solidFill>
              <a:round/>
              <a:headEnd/>
              <a:tailEnd/>
            </a:ln>
            <a:effectLst/>
          </p:spPr>
          <p:txBody>
            <a:bodyPr/>
            <a:lstStyle/>
            <a:p>
              <a:endParaRPr lang="zh-CN" altLang="en-US"/>
            </a:p>
          </p:txBody>
        </p:sp>
        <p:sp>
          <p:nvSpPr>
            <p:cNvPr id="512070" name="Line 70"/>
            <p:cNvSpPr>
              <a:spLocks noChangeShapeType="1"/>
            </p:cNvSpPr>
            <p:nvPr/>
          </p:nvSpPr>
          <p:spPr bwMode="auto">
            <a:xfrm>
              <a:off x="3423" y="2296"/>
              <a:ext cx="363" cy="0"/>
            </a:xfrm>
            <a:prstGeom prst="line">
              <a:avLst/>
            </a:prstGeom>
            <a:noFill/>
            <a:ln w="9525">
              <a:solidFill>
                <a:schemeClr val="tx1"/>
              </a:solidFill>
              <a:round/>
              <a:headEnd/>
              <a:tailEnd/>
            </a:ln>
            <a:effectLst/>
          </p:spPr>
          <p:txBody>
            <a:bodyPr/>
            <a:lstStyle/>
            <a:p>
              <a:endParaRPr lang="zh-CN" altLang="en-US"/>
            </a:p>
          </p:txBody>
        </p:sp>
        <p:sp>
          <p:nvSpPr>
            <p:cNvPr id="512071" name="Line 71"/>
            <p:cNvSpPr>
              <a:spLocks noChangeShapeType="1"/>
            </p:cNvSpPr>
            <p:nvPr/>
          </p:nvSpPr>
          <p:spPr bwMode="auto">
            <a:xfrm flipV="1">
              <a:off x="3787" y="1117"/>
              <a:ext cx="0" cy="1179"/>
            </a:xfrm>
            <a:prstGeom prst="line">
              <a:avLst/>
            </a:prstGeom>
            <a:noFill/>
            <a:ln w="9525">
              <a:solidFill>
                <a:schemeClr val="tx1"/>
              </a:solidFill>
              <a:round/>
              <a:headEnd/>
              <a:tailEnd/>
            </a:ln>
            <a:effectLst/>
          </p:spPr>
          <p:txBody>
            <a:bodyPr/>
            <a:lstStyle/>
            <a:p>
              <a:endParaRPr lang="zh-CN" altLang="en-US"/>
            </a:p>
          </p:txBody>
        </p:sp>
        <p:sp>
          <p:nvSpPr>
            <p:cNvPr id="512072" name="Line 72"/>
            <p:cNvSpPr>
              <a:spLocks noChangeShapeType="1"/>
            </p:cNvSpPr>
            <p:nvPr/>
          </p:nvSpPr>
          <p:spPr bwMode="auto">
            <a:xfrm flipH="1">
              <a:off x="2925" y="2795"/>
              <a:ext cx="635" cy="0"/>
            </a:xfrm>
            <a:prstGeom prst="line">
              <a:avLst/>
            </a:prstGeom>
            <a:noFill/>
            <a:ln w="9525">
              <a:solidFill>
                <a:schemeClr val="tx1"/>
              </a:solidFill>
              <a:round/>
              <a:headEnd/>
              <a:tailEnd/>
            </a:ln>
            <a:effectLst/>
          </p:spPr>
          <p:txBody>
            <a:bodyPr/>
            <a:lstStyle/>
            <a:p>
              <a:endParaRPr lang="zh-CN" altLang="en-US"/>
            </a:p>
          </p:txBody>
        </p:sp>
        <p:sp>
          <p:nvSpPr>
            <p:cNvPr id="512073" name="Line 73"/>
            <p:cNvSpPr>
              <a:spLocks noChangeShapeType="1"/>
            </p:cNvSpPr>
            <p:nvPr/>
          </p:nvSpPr>
          <p:spPr bwMode="auto">
            <a:xfrm flipV="1">
              <a:off x="2925" y="2478"/>
              <a:ext cx="0" cy="317"/>
            </a:xfrm>
            <a:prstGeom prst="line">
              <a:avLst/>
            </a:prstGeom>
            <a:noFill/>
            <a:ln w="9525">
              <a:solidFill>
                <a:schemeClr val="tx1"/>
              </a:solidFill>
              <a:round/>
              <a:headEnd/>
              <a:tailEnd/>
            </a:ln>
            <a:effectLst/>
          </p:spPr>
          <p:txBody>
            <a:bodyPr/>
            <a:lstStyle/>
            <a:p>
              <a:endParaRPr lang="zh-CN" altLang="en-US"/>
            </a:p>
          </p:txBody>
        </p:sp>
        <p:sp>
          <p:nvSpPr>
            <p:cNvPr id="512074" name="Line 74"/>
            <p:cNvSpPr>
              <a:spLocks noChangeShapeType="1"/>
            </p:cNvSpPr>
            <p:nvPr/>
          </p:nvSpPr>
          <p:spPr bwMode="auto">
            <a:xfrm flipH="1">
              <a:off x="2880" y="3113"/>
              <a:ext cx="680" cy="0"/>
            </a:xfrm>
            <a:prstGeom prst="line">
              <a:avLst/>
            </a:prstGeom>
            <a:noFill/>
            <a:ln w="9525">
              <a:solidFill>
                <a:schemeClr val="tx1"/>
              </a:solidFill>
              <a:round/>
              <a:headEnd/>
              <a:tailEnd/>
            </a:ln>
            <a:effectLst/>
          </p:spPr>
          <p:txBody>
            <a:bodyPr/>
            <a:lstStyle/>
            <a:p>
              <a:endParaRPr lang="zh-CN" altLang="en-US"/>
            </a:p>
          </p:txBody>
        </p:sp>
        <p:sp>
          <p:nvSpPr>
            <p:cNvPr id="512075" name="Line 75"/>
            <p:cNvSpPr>
              <a:spLocks noChangeShapeType="1"/>
            </p:cNvSpPr>
            <p:nvPr/>
          </p:nvSpPr>
          <p:spPr bwMode="auto">
            <a:xfrm flipV="1">
              <a:off x="2880" y="2069"/>
              <a:ext cx="0" cy="1044"/>
            </a:xfrm>
            <a:prstGeom prst="line">
              <a:avLst/>
            </a:prstGeom>
            <a:noFill/>
            <a:ln w="9525">
              <a:solidFill>
                <a:schemeClr val="tx1"/>
              </a:solidFill>
              <a:round/>
              <a:headEnd/>
              <a:tailEnd/>
            </a:ln>
            <a:effectLst/>
          </p:spPr>
          <p:txBody>
            <a:bodyPr/>
            <a:lstStyle/>
            <a:p>
              <a:endParaRPr lang="zh-CN" altLang="en-US"/>
            </a:p>
          </p:txBody>
        </p:sp>
        <p:sp>
          <p:nvSpPr>
            <p:cNvPr id="512076" name="Line 76"/>
            <p:cNvSpPr>
              <a:spLocks noChangeShapeType="1"/>
            </p:cNvSpPr>
            <p:nvPr/>
          </p:nvSpPr>
          <p:spPr bwMode="auto">
            <a:xfrm flipV="1">
              <a:off x="3515" y="1933"/>
              <a:ext cx="0" cy="862"/>
            </a:xfrm>
            <a:prstGeom prst="line">
              <a:avLst/>
            </a:prstGeom>
            <a:noFill/>
            <a:ln w="9525">
              <a:solidFill>
                <a:schemeClr val="tx1"/>
              </a:solidFill>
              <a:round/>
              <a:headEnd/>
              <a:tailEnd/>
            </a:ln>
            <a:effectLst/>
          </p:spPr>
          <p:txBody>
            <a:bodyPr/>
            <a:lstStyle/>
            <a:p>
              <a:endParaRPr lang="zh-CN" altLang="en-US"/>
            </a:p>
          </p:txBody>
        </p:sp>
        <p:sp>
          <p:nvSpPr>
            <p:cNvPr id="512077" name="Line 77"/>
            <p:cNvSpPr>
              <a:spLocks noChangeShapeType="1"/>
            </p:cNvSpPr>
            <p:nvPr/>
          </p:nvSpPr>
          <p:spPr bwMode="auto">
            <a:xfrm flipH="1">
              <a:off x="2880" y="1933"/>
              <a:ext cx="635" cy="0"/>
            </a:xfrm>
            <a:prstGeom prst="line">
              <a:avLst/>
            </a:prstGeom>
            <a:noFill/>
            <a:ln w="9525">
              <a:solidFill>
                <a:schemeClr val="tx1"/>
              </a:solidFill>
              <a:round/>
              <a:headEnd/>
              <a:tailEnd/>
            </a:ln>
            <a:effectLst/>
          </p:spPr>
          <p:txBody>
            <a:bodyPr/>
            <a:lstStyle/>
            <a:p>
              <a:endParaRPr lang="zh-CN" altLang="en-US"/>
            </a:p>
          </p:txBody>
        </p:sp>
        <p:sp>
          <p:nvSpPr>
            <p:cNvPr id="512078" name="Line 78"/>
            <p:cNvSpPr>
              <a:spLocks noChangeShapeType="1"/>
            </p:cNvSpPr>
            <p:nvPr/>
          </p:nvSpPr>
          <p:spPr bwMode="auto">
            <a:xfrm flipV="1">
              <a:off x="2880" y="1752"/>
              <a:ext cx="0" cy="181"/>
            </a:xfrm>
            <a:prstGeom prst="line">
              <a:avLst/>
            </a:prstGeom>
            <a:noFill/>
            <a:ln w="9525">
              <a:solidFill>
                <a:schemeClr val="tx1"/>
              </a:solidFill>
              <a:round/>
              <a:headEnd/>
              <a:tailEnd/>
            </a:ln>
            <a:effectLst/>
          </p:spPr>
          <p:txBody>
            <a:bodyPr/>
            <a:lstStyle/>
            <a:p>
              <a:endParaRPr lang="zh-CN" altLang="en-US"/>
            </a:p>
          </p:txBody>
        </p:sp>
        <p:sp>
          <p:nvSpPr>
            <p:cNvPr id="512079" name="Line 79"/>
            <p:cNvSpPr>
              <a:spLocks noChangeShapeType="1"/>
            </p:cNvSpPr>
            <p:nvPr/>
          </p:nvSpPr>
          <p:spPr bwMode="auto">
            <a:xfrm>
              <a:off x="5103" y="2523"/>
              <a:ext cx="408" cy="0"/>
            </a:xfrm>
            <a:prstGeom prst="line">
              <a:avLst/>
            </a:prstGeom>
            <a:noFill/>
            <a:ln w="9525">
              <a:solidFill>
                <a:schemeClr val="tx1"/>
              </a:solidFill>
              <a:round/>
              <a:headEnd/>
              <a:tailEnd/>
            </a:ln>
            <a:effectLst/>
          </p:spPr>
          <p:txBody>
            <a:bodyPr/>
            <a:lstStyle/>
            <a:p>
              <a:endParaRPr lang="zh-CN" altLang="en-US"/>
            </a:p>
          </p:txBody>
        </p:sp>
        <p:sp>
          <p:nvSpPr>
            <p:cNvPr id="512080" name="Line 80"/>
            <p:cNvSpPr>
              <a:spLocks noChangeShapeType="1"/>
            </p:cNvSpPr>
            <p:nvPr/>
          </p:nvSpPr>
          <p:spPr bwMode="auto">
            <a:xfrm>
              <a:off x="5511" y="2523"/>
              <a:ext cx="0" cy="907"/>
            </a:xfrm>
            <a:prstGeom prst="line">
              <a:avLst/>
            </a:prstGeom>
            <a:noFill/>
            <a:ln w="9525">
              <a:solidFill>
                <a:schemeClr val="tx1"/>
              </a:solidFill>
              <a:round/>
              <a:headEnd/>
              <a:tailEnd/>
            </a:ln>
            <a:effectLst/>
          </p:spPr>
          <p:txBody>
            <a:bodyPr/>
            <a:lstStyle/>
            <a:p>
              <a:endParaRPr lang="zh-CN" altLang="en-US"/>
            </a:p>
          </p:txBody>
        </p:sp>
        <p:sp>
          <p:nvSpPr>
            <p:cNvPr id="512081" name="Line 81"/>
            <p:cNvSpPr>
              <a:spLocks noChangeShapeType="1"/>
            </p:cNvSpPr>
            <p:nvPr/>
          </p:nvSpPr>
          <p:spPr bwMode="auto">
            <a:xfrm>
              <a:off x="5103" y="2160"/>
              <a:ext cx="499" cy="0"/>
            </a:xfrm>
            <a:prstGeom prst="line">
              <a:avLst/>
            </a:prstGeom>
            <a:noFill/>
            <a:ln w="9525">
              <a:solidFill>
                <a:schemeClr val="tx1"/>
              </a:solidFill>
              <a:round/>
              <a:headEnd/>
              <a:tailEnd/>
            </a:ln>
            <a:effectLst/>
          </p:spPr>
          <p:txBody>
            <a:bodyPr/>
            <a:lstStyle/>
            <a:p>
              <a:endParaRPr lang="zh-CN" altLang="en-US"/>
            </a:p>
          </p:txBody>
        </p:sp>
        <p:sp>
          <p:nvSpPr>
            <p:cNvPr id="512082" name="Line 82"/>
            <p:cNvSpPr>
              <a:spLocks noChangeShapeType="1"/>
            </p:cNvSpPr>
            <p:nvPr/>
          </p:nvSpPr>
          <p:spPr bwMode="auto">
            <a:xfrm>
              <a:off x="5602" y="2160"/>
              <a:ext cx="0" cy="1452"/>
            </a:xfrm>
            <a:prstGeom prst="line">
              <a:avLst/>
            </a:prstGeom>
            <a:noFill/>
            <a:ln w="9525">
              <a:solidFill>
                <a:schemeClr val="tx1"/>
              </a:solidFill>
              <a:round/>
              <a:headEnd/>
              <a:tailEnd/>
            </a:ln>
            <a:effectLst/>
          </p:spPr>
          <p:txBody>
            <a:bodyPr/>
            <a:lstStyle/>
            <a:p>
              <a:endParaRPr lang="zh-CN" altLang="en-US"/>
            </a:p>
          </p:txBody>
        </p:sp>
        <p:sp>
          <p:nvSpPr>
            <p:cNvPr id="512083" name="Line 83"/>
            <p:cNvSpPr>
              <a:spLocks noChangeShapeType="1"/>
            </p:cNvSpPr>
            <p:nvPr/>
          </p:nvSpPr>
          <p:spPr bwMode="auto">
            <a:xfrm flipH="1">
              <a:off x="3969" y="3612"/>
              <a:ext cx="1633" cy="0"/>
            </a:xfrm>
            <a:prstGeom prst="line">
              <a:avLst/>
            </a:prstGeom>
            <a:noFill/>
            <a:ln w="9525">
              <a:solidFill>
                <a:schemeClr val="tx1"/>
              </a:solidFill>
              <a:round/>
              <a:headEnd/>
              <a:tailEnd type="triangle" w="med" len="med"/>
            </a:ln>
            <a:effectLst/>
          </p:spPr>
          <p:txBody>
            <a:bodyPr/>
            <a:lstStyle/>
            <a:p>
              <a:endParaRPr lang="zh-CN" altLang="en-US"/>
            </a:p>
          </p:txBody>
        </p:sp>
        <p:sp>
          <p:nvSpPr>
            <p:cNvPr id="512084" name="Line 84"/>
            <p:cNvSpPr>
              <a:spLocks noChangeShapeType="1"/>
            </p:cNvSpPr>
            <p:nvPr/>
          </p:nvSpPr>
          <p:spPr bwMode="auto">
            <a:xfrm flipH="1">
              <a:off x="3969" y="3430"/>
              <a:ext cx="1542" cy="0"/>
            </a:xfrm>
            <a:prstGeom prst="line">
              <a:avLst/>
            </a:prstGeom>
            <a:noFill/>
            <a:ln w="9525">
              <a:solidFill>
                <a:schemeClr val="tx1"/>
              </a:solidFill>
              <a:round/>
              <a:headEnd/>
              <a:tailEnd type="triangle" w="med" len="med"/>
            </a:ln>
            <a:effectLst/>
          </p:spPr>
          <p:txBody>
            <a:bodyPr/>
            <a:lstStyle/>
            <a:p>
              <a:endParaRPr lang="zh-CN" altLang="en-US"/>
            </a:p>
          </p:txBody>
        </p:sp>
        <p:sp>
          <p:nvSpPr>
            <p:cNvPr id="512085" name="Line 85"/>
            <p:cNvSpPr>
              <a:spLocks noChangeShapeType="1"/>
            </p:cNvSpPr>
            <p:nvPr/>
          </p:nvSpPr>
          <p:spPr bwMode="auto">
            <a:xfrm>
              <a:off x="2925" y="2478"/>
              <a:ext cx="91" cy="0"/>
            </a:xfrm>
            <a:prstGeom prst="line">
              <a:avLst/>
            </a:prstGeom>
            <a:noFill/>
            <a:ln w="9525">
              <a:solidFill>
                <a:schemeClr val="tx1"/>
              </a:solidFill>
              <a:round/>
              <a:headEnd/>
              <a:tailEnd type="triangle" w="med" len="med"/>
            </a:ln>
            <a:effectLst/>
          </p:spPr>
          <p:txBody>
            <a:bodyPr/>
            <a:lstStyle/>
            <a:p>
              <a:endParaRPr lang="zh-CN" altLang="en-US"/>
            </a:p>
          </p:txBody>
        </p:sp>
        <p:sp>
          <p:nvSpPr>
            <p:cNvPr id="512086" name="Line 86"/>
            <p:cNvSpPr>
              <a:spLocks noChangeShapeType="1"/>
            </p:cNvSpPr>
            <p:nvPr/>
          </p:nvSpPr>
          <p:spPr bwMode="auto">
            <a:xfrm flipH="1">
              <a:off x="2426" y="2069"/>
              <a:ext cx="454" cy="0"/>
            </a:xfrm>
            <a:prstGeom prst="line">
              <a:avLst/>
            </a:prstGeom>
            <a:noFill/>
            <a:ln w="9525">
              <a:solidFill>
                <a:schemeClr val="tx1"/>
              </a:solidFill>
              <a:round/>
              <a:headEnd/>
              <a:tailEnd type="triangle" w="med" len="med"/>
            </a:ln>
            <a:effectLst/>
          </p:spPr>
          <p:txBody>
            <a:bodyPr/>
            <a:lstStyle/>
            <a:p>
              <a:endParaRPr lang="zh-CN" altLang="en-US"/>
            </a:p>
          </p:txBody>
        </p:sp>
        <p:sp>
          <p:nvSpPr>
            <p:cNvPr id="512087" name="Line 87"/>
            <p:cNvSpPr>
              <a:spLocks noChangeShapeType="1"/>
            </p:cNvSpPr>
            <p:nvPr/>
          </p:nvSpPr>
          <p:spPr bwMode="auto">
            <a:xfrm>
              <a:off x="2880" y="1752"/>
              <a:ext cx="136" cy="0"/>
            </a:xfrm>
            <a:prstGeom prst="line">
              <a:avLst/>
            </a:prstGeom>
            <a:noFill/>
            <a:ln w="9525">
              <a:solidFill>
                <a:schemeClr val="tx1"/>
              </a:solidFill>
              <a:round/>
              <a:headEnd/>
              <a:tailEnd type="triangle" w="med" len="med"/>
            </a:ln>
            <a:effectLst/>
          </p:spPr>
          <p:txBody>
            <a:bodyPr/>
            <a:lstStyle/>
            <a:p>
              <a:endParaRPr lang="zh-CN" altLang="en-US"/>
            </a:p>
          </p:txBody>
        </p:sp>
        <p:sp>
          <p:nvSpPr>
            <p:cNvPr id="512088" name="Oval 88"/>
            <p:cNvSpPr>
              <a:spLocks noChangeArrowheads="1"/>
            </p:cNvSpPr>
            <p:nvPr/>
          </p:nvSpPr>
          <p:spPr bwMode="auto">
            <a:xfrm>
              <a:off x="3497" y="2768"/>
              <a:ext cx="45" cy="45"/>
            </a:xfrm>
            <a:prstGeom prst="ellipse">
              <a:avLst/>
            </a:prstGeom>
            <a:solidFill>
              <a:schemeClr val="tx1"/>
            </a:solidFill>
            <a:ln w="9525" algn="ctr">
              <a:solidFill>
                <a:schemeClr val="tx1"/>
              </a:solidFill>
              <a:round/>
              <a:headEnd/>
              <a:tailEnd/>
            </a:ln>
            <a:effectLst/>
          </p:spPr>
          <p:txBody>
            <a:bodyPr wrap="none" anchor="ctr"/>
            <a:lstStyle/>
            <a:p>
              <a:endParaRPr lang="zh-CN" altLang="en-US"/>
            </a:p>
          </p:txBody>
        </p:sp>
        <p:sp>
          <p:nvSpPr>
            <p:cNvPr id="512089" name="Line 89"/>
            <p:cNvSpPr>
              <a:spLocks noChangeShapeType="1"/>
            </p:cNvSpPr>
            <p:nvPr/>
          </p:nvSpPr>
          <p:spPr bwMode="auto">
            <a:xfrm flipH="1">
              <a:off x="2426" y="1525"/>
              <a:ext cx="681" cy="0"/>
            </a:xfrm>
            <a:prstGeom prst="line">
              <a:avLst/>
            </a:prstGeom>
            <a:noFill/>
            <a:ln w="9525">
              <a:solidFill>
                <a:schemeClr val="tx1"/>
              </a:solidFill>
              <a:round/>
              <a:headEnd/>
              <a:tailEnd/>
            </a:ln>
            <a:effectLst/>
          </p:spPr>
          <p:txBody>
            <a:bodyPr/>
            <a:lstStyle/>
            <a:p>
              <a:endParaRPr lang="zh-CN" altLang="en-US"/>
            </a:p>
          </p:txBody>
        </p:sp>
        <p:sp>
          <p:nvSpPr>
            <p:cNvPr id="512090" name="Line 90"/>
            <p:cNvSpPr>
              <a:spLocks noChangeShapeType="1"/>
            </p:cNvSpPr>
            <p:nvPr/>
          </p:nvSpPr>
          <p:spPr bwMode="auto">
            <a:xfrm flipH="1">
              <a:off x="2426" y="2296"/>
              <a:ext cx="681" cy="0"/>
            </a:xfrm>
            <a:prstGeom prst="line">
              <a:avLst/>
            </a:prstGeom>
            <a:noFill/>
            <a:ln w="9525">
              <a:solidFill>
                <a:schemeClr val="tx1"/>
              </a:solidFill>
              <a:round/>
              <a:headEnd/>
              <a:tailEnd/>
            </a:ln>
            <a:effectLst/>
          </p:spPr>
          <p:txBody>
            <a:bodyPr/>
            <a:lstStyle/>
            <a:p>
              <a:endParaRPr lang="zh-CN" altLang="en-US"/>
            </a:p>
          </p:txBody>
        </p:sp>
      </p:grpSp>
    </p:spTree>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ChangeArrowheads="1"/>
          </p:cNvSpPr>
          <p:nvPr/>
        </p:nvSpPr>
        <p:spPr bwMode="auto">
          <a:xfrm>
            <a:off x="611188" y="312738"/>
            <a:ext cx="2470150" cy="457200"/>
          </a:xfrm>
          <a:prstGeom prst="rect">
            <a:avLst/>
          </a:prstGeom>
          <a:noFill/>
          <a:ln w="9525">
            <a:noFill/>
            <a:miter lim="800000"/>
            <a:headEnd/>
            <a:tailEnd/>
          </a:ln>
          <a:effectLst/>
        </p:spPr>
        <p:txBody>
          <a:bodyPr wrap="none">
            <a:spAutoFit/>
          </a:bodyPr>
          <a:lstStyle/>
          <a:p>
            <a:r>
              <a:rPr lang="zh-CN" altLang="en-US" u="sng">
                <a:effectLst>
                  <a:outerShdw blurRad="38100" dist="38100" dir="2700000" algn="tl">
                    <a:srgbClr val="C0C0C0"/>
                  </a:outerShdw>
                </a:effectLst>
              </a:rPr>
              <a:t>从机读</a:t>
            </a:r>
            <a:r>
              <a:rPr lang="en-US" altLang="zh-CN" u="sng">
                <a:effectLst>
                  <a:outerShdw blurRad="38100" dist="38100" dir="2700000" algn="tl">
                    <a:srgbClr val="C0C0C0"/>
                  </a:outerShdw>
                </a:effectLst>
              </a:rPr>
              <a:t>/</a:t>
            </a:r>
            <a:r>
              <a:rPr lang="zh-CN" altLang="en-US" u="sng">
                <a:effectLst>
                  <a:outerShdw blurRad="38100" dist="38100" dir="2700000" algn="tl">
                    <a:srgbClr val="C0C0C0"/>
                  </a:outerShdw>
                </a:effectLst>
              </a:rPr>
              <a:t>写流程图</a:t>
            </a:r>
          </a:p>
        </p:txBody>
      </p:sp>
      <p:pic>
        <p:nvPicPr>
          <p:cNvPr id="530435" name="Picture 3" descr="gg"/>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619250" y="1125538"/>
            <a:ext cx="2159000" cy="5399087"/>
          </a:xfrm>
          <a:prstGeom prst="rect">
            <a:avLst/>
          </a:prstGeom>
          <a:noFill/>
        </p:spPr>
      </p:pic>
      <p:pic>
        <p:nvPicPr>
          <p:cNvPr id="530436" name="Picture 4" descr="gg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643438" y="1052513"/>
            <a:ext cx="2693987" cy="5472112"/>
          </a:xfrm>
          <a:prstGeom prst="rect">
            <a:avLst/>
          </a:prstGeom>
          <a:noFill/>
        </p:spPr>
      </p:pic>
      <p:sp>
        <p:nvSpPr>
          <p:cNvPr id="8" name="Line 65"/>
          <p:cNvSpPr>
            <a:spLocks noChangeShapeType="1"/>
          </p:cNvSpPr>
          <p:nvPr/>
        </p:nvSpPr>
        <p:spPr bwMode="auto">
          <a:xfrm>
            <a:off x="2398702" y="3717032"/>
            <a:ext cx="476250" cy="0"/>
          </a:xfrm>
          <a:prstGeom prst="line">
            <a:avLst/>
          </a:prstGeom>
          <a:noFill/>
          <a:ln w="9525">
            <a:solidFill>
              <a:schemeClr val="tx1"/>
            </a:solidFill>
            <a:round/>
            <a:headEnd/>
            <a:tailEnd/>
          </a:ln>
          <a:effectLst/>
        </p:spPr>
        <p:txBody>
          <a:bodyPr/>
          <a:lstStyle/>
          <a:p>
            <a:endParaRPr lang="zh-CN" altLang="en-US"/>
          </a:p>
        </p:txBody>
      </p:sp>
    </p:spTree>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Text Box 2"/>
          <p:cNvSpPr txBox="1">
            <a:spLocks noChangeArrowheads="1"/>
          </p:cNvSpPr>
          <p:nvPr/>
        </p:nvSpPr>
        <p:spPr bwMode="auto">
          <a:xfrm>
            <a:off x="611188" y="260350"/>
            <a:ext cx="4191000" cy="457200"/>
          </a:xfrm>
          <a:prstGeom prst="rect">
            <a:avLst/>
          </a:prstGeom>
          <a:noFill/>
          <a:ln w="9525">
            <a:noFill/>
            <a:miter lim="800000"/>
            <a:headEnd/>
            <a:tailEnd/>
          </a:ln>
          <a:effectLst/>
        </p:spPr>
        <p:txBody>
          <a:bodyPr>
            <a:spAutoFit/>
          </a:bodyPr>
          <a:lstStyle/>
          <a:p>
            <a:pPr>
              <a:spcBef>
                <a:spcPct val="50000"/>
              </a:spcBef>
            </a:pPr>
            <a:r>
              <a:rPr lang="zh-CN" altLang="en-US" u="sng">
                <a:effectLst>
                  <a:outerShdw blurRad="38100" dist="38100" dir="2700000" algn="tl">
                    <a:srgbClr val="C0C0C0"/>
                  </a:outerShdw>
                </a:effectLst>
              </a:rPr>
              <a:t>主机读写数据流程图</a:t>
            </a:r>
          </a:p>
        </p:txBody>
      </p:sp>
      <p:pic>
        <p:nvPicPr>
          <p:cNvPr id="529411" name="Picture 3" descr="gg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11188" y="836613"/>
            <a:ext cx="3278187" cy="5040312"/>
          </a:xfrm>
          <a:prstGeom prst="rect">
            <a:avLst/>
          </a:prstGeom>
          <a:noFill/>
        </p:spPr>
      </p:pic>
      <p:pic>
        <p:nvPicPr>
          <p:cNvPr id="529412" name="Picture 4" descr="gg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859338" y="100013"/>
            <a:ext cx="2609850" cy="6757987"/>
          </a:xfrm>
          <a:prstGeom prst="rect">
            <a:avLst/>
          </a:prstGeom>
          <a:noFill/>
          <a:ln w="9525">
            <a:noFill/>
            <a:miter lim="800000"/>
            <a:headEnd/>
            <a:tailEnd/>
          </a:ln>
        </p:spPr>
      </p:pic>
      <p:sp>
        <p:nvSpPr>
          <p:cNvPr id="5" name="Line 65"/>
          <p:cNvSpPr>
            <a:spLocks noChangeShapeType="1"/>
          </p:cNvSpPr>
          <p:nvPr/>
        </p:nvSpPr>
        <p:spPr bwMode="auto">
          <a:xfrm>
            <a:off x="5782596" y="3140968"/>
            <a:ext cx="357814" cy="0"/>
          </a:xfrm>
          <a:prstGeom prst="line">
            <a:avLst/>
          </a:prstGeom>
          <a:noFill/>
          <a:ln w="9525">
            <a:solidFill>
              <a:schemeClr val="tx1"/>
            </a:solidFill>
            <a:round/>
            <a:headEnd/>
            <a:tailEnd/>
          </a:ln>
          <a:effectLst/>
        </p:spPr>
        <p:txBody>
          <a:bodyPr/>
          <a:lstStyle/>
          <a:p>
            <a:endParaRPr lang="zh-CN" altLang="en-US"/>
          </a:p>
        </p:txBody>
      </p:sp>
    </p:spTree>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ChangeArrowheads="1"/>
          </p:cNvSpPr>
          <p:nvPr/>
        </p:nvSpPr>
        <p:spPr bwMode="auto">
          <a:xfrm>
            <a:off x="539750" y="287338"/>
            <a:ext cx="7772400" cy="641350"/>
          </a:xfrm>
          <a:prstGeom prst="rect">
            <a:avLst/>
          </a:prstGeom>
          <a:noFill/>
          <a:ln w="9525">
            <a:noFill/>
            <a:miter lim="800000"/>
            <a:headEnd/>
            <a:tailEnd/>
          </a:ln>
          <a:effectLst/>
        </p:spPr>
        <p:txBody>
          <a:bodyPr lIns="92075" tIns="46038" rIns="92075" bIns="46038">
            <a:spAutoFit/>
          </a:bodyPr>
          <a:lstStyle/>
          <a:p>
            <a:r>
              <a:rPr lang="zh-CN" altLang="en-US" sz="3600" dirty="0" smtClean="0">
                <a:solidFill>
                  <a:schemeClr val="tx2"/>
                </a:solidFill>
                <a:effectLst>
                  <a:outerShdw blurRad="38100" dist="38100" dir="2700000" algn="tl">
                    <a:srgbClr val="C0C0C0"/>
                  </a:outerShdw>
                </a:effectLst>
              </a:rPr>
              <a:t>并行</a:t>
            </a:r>
            <a:r>
              <a:rPr lang="zh-CN" altLang="en-US" sz="3600" dirty="0">
                <a:solidFill>
                  <a:schemeClr val="tx2"/>
                </a:solidFill>
                <a:effectLst>
                  <a:outerShdw blurRad="38100" dist="38100" dir="2700000" algn="tl">
                    <a:srgbClr val="C0C0C0"/>
                  </a:outerShdw>
                </a:effectLst>
              </a:rPr>
              <a:t>通信接口芯片 </a:t>
            </a:r>
            <a:r>
              <a:rPr lang="en-US" altLang="zh-CN" sz="3600" dirty="0">
                <a:solidFill>
                  <a:schemeClr val="tx2"/>
                </a:solidFill>
                <a:effectLst>
                  <a:outerShdw blurRad="38100" dist="38100" dir="2700000" algn="tl">
                    <a:srgbClr val="C0C0C0"/>
                  </a:outerShdw>
                </a:effectLst>
              </a:rPr>
              <a:t>8255A</a:t>
            </a:r>
            <a:endParaRPr lang="en-US" altLang="zh-CN" sz="3200" dirty="0">
              <a:solidFill>
                <a:schemeClr val="tx2"/>
              </a:solidFill>
              <a:effectLst>
                <a:outerShdw blurRad="38100" dist="38100" dir="2700000" algn="tl">
                  <a:srgbClr val="C0C0C0"/>
                </a:outerShdw>
              </a:effectLst>
            </a:endParaRPr>
          </a:p>
        </p:txBody>
      </p:sp>
      <p:sp>
        <p:nvSpPr>
          <p:cNvPr id="282627" name="Rectangle 3"/>
          <p:cNvSpPr>
            <a:spLocks noChangeArrowheads="1"/>
          </p:cNvSpPr>
          <p:nvPr/>
        </p:nvSpPr>
        <p:spPr bwMode="auto">
          <a:xfrm>
            <a:off x="684213" y="981075"/>
            <a:ext cx="7775575" cy="2062103"/>
          </a:xfrm>
          <a:prstGeom prst="rect">
            <a:avLst/>
          </a:prstGeom>
          <a:noFill/>
          <a:ln w="9525" algn="ctr">
            <a:noFill/>
            <a:miter lim="800000"/>
            <a:headEnd/>
            <a:tailEnd/>
          </a:ln>
          <a:effectLst/>
        </p:spPr>
        <p:txBody>
          <a:bodyPr>
            <a:spAutoFit/>
          </a:bodyPr>
          <a:lstStyle/>
          <a:p>
            <a:r>
              <a:rPr lang="en-US" altLang="zh-CN" dirty="0"/>
              <a:t>    8255A</a:t>
            </a:r>
            <a:r>
              <a:rPr lang="zh-CN" altLang="en-US" dirty="0"/>
              <a:t>为可编程的并行</a:t>
            </a:r>
            <a:r>
              <a:rPr lang="en-US" altLang="zh-CN" dirty="0"/>
              <a:t>I/O</a:t>
            </a:r>
            <a:r>
              <a:rPr lang="zh-CN" altLang="en-US" dirty="0"/>
              <a:t>接口芯片。具有三个</a:t>
            </a:r>
            <a:r>
              <a:rPr lang="en-US" altLang="zh-CN" dirty="0"/>
              <a:t>8</a:t>
            </a:r>
            <a:r>
              <a:rPr lang="zh-CN" altLang="en-US" dirty="0"/>
              <a:t>位端口</a:t>
            </a:r>
            <a:r>
              <a:rPr lang="en-US" altLang="zh-CN" dirty="0"/>
              <a:t>(A</a:t>
            </a:r>
            <a:r>
              <a:rPr lang="zh-CN" altLang="en-US" dirty="0"/>
              <a:t>口、</a:t>
            </a:r>
            <a:r>
              <a:rPr lang="en-US" altLang="zh-CN" dirty="0"/>
              <a:t>B</a:t>
            </a:r>
            <a:r>
              <a:rPr lang="zh-CN" altLang="en-US" dirty="0"/>
              <a:t>口、</a:t>
            </a:r>
            <a:r>
              <a:rPr lang="en-US" altLang="zh-CN" dirty="0"/>
              <a:t>C</a:t>
            </a:r>
            <a:r>
              <a:rPr lang="zh-CN" altLang="en-US" dirty="0"/>
              <a:t>口</a:t>
            </a:r>
            <a:r>
              <a:rPr lang="en-US" altLang="zh-CN" dirty="0"/>
              <a:t>)</a:t>
            </a:r>
            <a:r>
              <a:rPr lang="zh-CN" altLang="en-US" dirty="0"/>
              <a:t>，一个</a:t>
            </a:r>
            <a:r>
              <a:rPr lang="en-US" altLang="zh-CN" dirty="0"/>
              <a:t>8</a:t>
            </a:r>
            <a:r>
              <a:rPr lang="zh-CN" altLang="en-US" dirty="0"/>
              <a:t>位控制寄存器，共占用</a:t>
            </a:r>
            <a:r>
              <a:rPr lang="en-US" altLang="zh-CN" dirty="0"/>
              <a:t>4</a:t>
            </a:r>
            <a:r>
              <a:rPr lang="zh-CN" altLang="en-US" dirty="0"/>
              <a:t>个口地。</a:t>
            </a:r>
            <a:r>
              <a:rPr lang="en-US" altLang="zh-CN" dirty="0"/>
              <a:t>8255A</a:t>
            </a:r>
            <a:r>
              <a:rPr lang="zh-CN" altLang="en-US" dirty="0"/>
              <a:t>为</a:t>
            </a:r>
            <a:r>
              <a:rPr lang="en-US" altLang="zh-CN" dirty="0"/>
              <a:t>+5V</a:t>
            </a:r>
            <a:r>
              <a:rPr lang="zh-CN" altLang="en-US" dirty="0"/>
              <a:t>供电，</a:t>
            </a:r>
            <a:r>
              <a:rPr lang="en-US" altLang="zh-CN" dirty="0"/>
              <a:t>40</a:t>
            </a:r>
            <a:r>
              <a:rPr lang="zh-CN" altLang="en-US" dirty="0"/>
              <a:t>个引脚。</a:t>
            </a:r>
          </a:p>
          <a:p>
            <a:endParaRPr lang="zh-CN" altLang="en-US" dirty="0"/>
          </a:p>
          <a:p>
            <a:pPr marL="457200" indent="-457200">
              <a:buFont typeface="Wingdings" panose="05000000000000000000" pitchFamily="2" charset="2"/>
              <a:buChar char="Ø"/>
            </a:pPr>
            <a:r>
              <a:rPr lang="en-US" altLang="zh-CN" sz="3200" dirty="0" smtClean="0">
                <a:solidFill>
                  <a:schemeClr val="tx2"/>
                </a:solidFill>
                <a:effectLst>
                  <a:outerShdw blurRad="38100" dist="38100" dir="2700000" algn="tl">
                    <a:srgbClr val="C0C0C0"/>
                  </a:outerShdw>
                </a:effectLst>
              </a:rPr>
              <a:t>8255A</a:t>
            </a:r>
            <a:r>
              <a:rPr lang="zh-CN" altLang="en-US" sz="3200" dirty="0">
                <a:solidFill>
                  <a:schemeClr val="tx2"/>
                </a:solidFill>
                <a:effectLst>
                  <a:outerShdw blurRad="38100" dist="38100" dir="2700000" algn="tl">
                    <a:srgbClr val="C0C0C0"/>
                  </a:outerShdw>
                </a:effectLst>
              </a:rPr>
              <a:t>引脚与内部结构</a:t>
            </a:r>
          </a:p>
        </p:txBody>
      </p:sp>
      <p:pic>
        <p:nvPicPr>
          <p:cNvPr id="282628" name="Picture 4" descr="未命名"/>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867400" y="2349500"/>
            <a:ext cx="3135313" cy="4319588"/>
          </a:xfrm>
          <a:prstGeom prst="rect">
            <a:avLst/>
          </a:prstGeom>
          <a:noFill/>
          <a:scene3d>
            <a:camera prst="orthographicFront"/>
            <a:lightRig rig="threePt" dir="t">
              <a:rot lat="0" lon="0" rev="600000"/>
            </a:lightRig>
          </a:scene3d>
          <a:sp3d>
            <a:bevelB h="0"/>
          </a:sp3d>
        </p:spPr>
      </p:pic>
      <p:sp>
        <p:nvSpPr>
          <p:cNvPr id="282629" name="Rectangle 5"/>
          <p:cNvSpPr>
            <a:spLocks noChangeArrowheads="1"/>
          </p:cNvSpPr>
          <p:nvPr/>
        </p:nvSpPr>
        <p:spPr bwMode="auto">
          <a:xfrm>
            <a:off x="971550" y="3068638"/>
            <a:ext cx="3960813" cy="3568700"/>
          </a:xfrm>
          <a:prstGeom prst="rect">
            <a:avLst/>
          </a:prstGeom>
          <a:noFill/>
          <a:ln w="9525" algn="ctr">
            <a:noFill/>
            <a:miter lim="800000"/>
            <a:headEnd/>
            <a:tailEnd/>
          </a:ln>
          <a:effectLst/>
        </p:spPr>
        <p:txBody>
          <a:bodyPr>
            <a:spAutoFit/>
          </a:bodyPr>
          <a:lstStyle/>
          <a:p>
            <a:pPr>
              <a:lnSpc>
                <a:spcPct val="95000"/>
              </a:lnSpc>
            </a:pPr>
            <a:r>
              <a:rPr lang="zh-CN" altLang="en-US" dirty="0">
                <a:solidFill>
                  <a:srgbClr val="0000FF"/>
                </a:solidFill>
              </a:rPr>
              <a:t>与</a:t>
            </a:r>
            <a:r>
              <a:rPr lang="en-US" altLang="zh-CN" dirty="0">
                <a:solidFill>
                  <a:srgbClr val="0000FF"/>
                </a:solidFill>
              </a:rPr>
              <a:t>CPU</a:t>
            </a:r>
            <a:r>
              <a:rPr lang="zh-CN" altLang="en-US" dirty="0">
                <a:solidFill>
                  <a:srgbClr val="0000FF"/>
                </a:solidFill>
              </a:rPr>
              <a:t>连接的信号线</a:t>
            </a:r>
          </a:p>
          <a:p>
            <a:pPr>
              <a:lnSpc>
                <a:spcPct val="95000"/>
              </a:lnSpc>
            </a:pPr>
            <a:r>
              <a:rPr lang="en-US" altLang="zh-CN" dirty="0"/>
              <a:t>D7</a:t>
            </a:r>
            <a:r>
              <a:rPr lang="zh-CN" altLang="en-US" dirty="0"/>
              <a:t>－</a:t>
            </a:r>
            <a:r>
              <a:rPr lang="en-US" altLang="zh-CN" dirty="0"/>
              <a:t>D0</a:t>
            </a:r>
            <a:r>
              <a:rPr lang="zh-CN" altLang="en-US" dirty="0"/>
              <a:t>：数据线，三态双向</a:t>
            </a:r>
          </a:p>
          <a:p>
            <a:pPr>
              <a:lnSpc>
                <a:spcPct val="95000"/>
              </a:lnSpc>
            </a:pPr>
            <a:r>
              <a:rPr lang="en-US" altLang="zh-CN" dirty="0"/>
              <a:t>CS</a:t>
            </a:r>
            <a:r>
              <a:rPr lang="zh-CN" altLang="en-US" dirty="0"/>
              <a:t>：芯片选择信号</a:t>
            </a:r>
          </a:p>
          <a:p>
            <a:pPr>
              <a:lnSpc>
                <a:spcPct val="95000"/>
              </a:lnSpc>
            </a:pPr>
            <a:r>
              <a:rPr lang="en-US" altLang="zh-CN" dirty="0"/>
              <a:t>RD/WR</a:t>
            </a:r>
            <a:r>
              <a:rPr lang="zh-CN" altLang="en-US" dirty="0"/>
              <a:t>：芯片读</a:t>
            </a:r>
            <a:r>
              <a:rPr lang="en-US" altLang="zh-CN" dirty="0"/>
              <a:t>/</a:t>
            </a:r>
            <a:r>
              <a:rPr lang="zh-CN" altLang="en-US" dirty="0"/>
              <a:t>写信号</a:t>
            </a:r>
          </a:p>
          <a:p>
            <a:pPr>
              <a:lnSpc>
                <a:spcPct val="95000"/>
              </a:lnSpc>
            </a:pPr>
            <a:r>
              <a:rPr lang="en-US" altLang="zh-CN" dirty="0"/>
              <a:t>A1</a:t>
            </a:r>
            <a:r>
              <a:rPr lang="zh-CN" altLang="en-US" dirty="0"/>
              <a:t>，</a:t>
            </a:r>
            <a:r>
              <a:rPr lang="en-US" altLang="zh-CN" dirty="0"/>
              <a:t>A0</a:t>
            </a:r>
            <a:r>
              <a:rPr lang="zh-CN" altLang="en-US" dirty="0"/>
              <a:t>：端口选择信号</a:t>
            </a:r>
          </a:p>
          <a:p>
            <a:pPr>
              <a:lnSpc>
                <a:spcPct val="95000"/>
              </a:lnSpc>
            </a:pPr>
            <a:r>
              <a:rPr lang="en-US" altLang="zh-CN" dirty="0"/>
              <a:t>RESET</a:t>
            </a:r>
            <a:r>
              <a:rPr lang="zh-CN" altLang="en-US" dirty="0"/>
              <a:t>：复位信号</a:t>
            </a:r>
          </a:p>
          <a:p>
            <a:pPr>
              <a:lnSpc>
                <a:spcPct val="95000"/>
              </a:lnSpc>
            </a:pPr>
            <a:r>
              <a:rPr lang="zh-CN" altLang="en-US" dirty="0">
                <a:solidFill>
                  <a:srgbClr val="0000FF"/>
                </a:solidFill>
              </a:rPr>
              <a:t>与外设连接的信号线</a:t>
            </a:r>
          </a:p>
          <a:p>
            <a:pPr>
              <a:lnSpc>
                <a:spcPct val="95000"/>
              </a:lnSpc>
            </a:pPr>
            <a:r>
              <a:rPr lang="en-US" altLang="zh-CN" dirty="0"/>
              <a:t>PA7- PA0: A</a:t>
            </a:r>
            <a:r>
              <a:rPr lang="zh-CN" altLang="en-US" dirty="0"/>
              <a:t>口数据信号</a:t>
            </a:r>
          </a:p>
          <a:p>
            <a:pPr>
              <a:lnSpc>
                <a:spcPct val="95000"/>
              </a:lnSpc>
            </a:pPr>
            <a:r>
              <a:rPr lang="en-US" altLang="zh-CN" dirty="0"/>
              <a:t>PB7- PB0: B</a:t>
            </a:r>
            <a:r>
              <a:rPr lang="zh-CN" altLang="en-US" dirty="0"/>
              <a:t>口数据信号</a:t>
            </a:r>
          </a:p>
          <a:p>
            <a:pPr>
              <a:lnSpc>
                <a:spcPct val="95000"/>
              </a:lnSpc>
            </a:pPr>
            <a:r>
              <a:rPr lang="en-US" altLang="zh-CN" dirty="0"/>
              <a:t>PC7- PCO: C</a:t>
            </a:r>
            <a:r>
              <a:rPr lang="zh-CN" altLang="en-US" dirty="0"/>
              <a:t>口数据信号</a:t>
            </a:r>
          </a:p>
        </p:txBody>
      </p:sp>
      <p:sp>
        <p:nvSpPr>
          <p:cNvPr id="282630" name="Line 6"/>
          <p:cNvSpPr>
            <a:spLocks noChangeShapeType="1"/>
          </p:cNvSpPr>
          <p:nvPr/>
        </p:nvSpPr>
        <p:spPr bwMode="auto">
          <a:xfrm>
            <a:off x="1042988" y="3860800"/>
            <a:ext cx="360362" cy="0"/>
          </a:xfrm>
          <a:prstGeom prst="line">
            <a:avLst/>
          </a:prstGeom>
          <a:noFill/>
          <a:ln w="9525">
            <a:solidFill>
              <a:schemeClr val="tx1"/>
            </a:solidFill>
            <a:round/>
            <a:headEnd/>
            <a:tailEnd/>
          </a:ln>
          <a:effectLst/>
        </p:spPr>
        <p:txBody>
          <a:bodyPr/>
          <a:lstStyle/>
          <a:p>
            <a:endParaRPr lang="zh-CN" altLang="en-US"/>
          </a:p>
        </p:txBody>
      </p:sp>
      <p:sp>
        <p:nvSpPr>
          <p:cNvPr id="282631" name="Line 7"/>
          <p:cNvSpPr>
            <a:spLocks noChangeShapeType="1"/>
          </p:cNvSpPr>
          <p:nvPr/>
        </p:nvSpPr>
        <p:spPr bwMode="auto">
          <a:xfrm>
            <a:off x="1042988" y="4206875"/>
            <a:ext cx="360362" cy="0"/>
          </a:xfrm>
          <a:prstGeom prst="line">
            <a:avLst/>
          </a:prstGeom>
          <a:noFill/>
          <a:ln w="9525">
            <a:solidFill>
              <a:schemeClr val="tx1"/>
            </a:solidFill>
            <a:round/>
            <a:headEnd/>
            <a:tailEnd/>
          </a:ln>
          <a:effectLst/>
        </p:spPr>
        <p:txBody>
          <a:bodyPr/>
          <a:lstStyle/>
          <a:p>
            <a:endParaRPr lang="zh-CN" altLang="en-US"/>
          </a:p>
        </p:txBody>
      </p:sp>
      <p:sp>
        <p:nvSpPr>
          <p:cNvPr id="282632" name="Line 8"/>
          <p:cNvSpPr>
            <a:spLocks noChangeShapeType="1"/>
          </p:cNvSpPr>
          <p:nvPr/>
        </p:nvSpPr>
        <p:spPr bwMode="auto">
          <a:xfrm>
            <a:off x="1547813" y="4206875"/>
            <a:ext cx="360362" cy="0"/>
          </a:xfrm>
          <a:prstGeom prst="line">
            <a:avLst/>
          </a:prstGeom>
          <a:noFill/>
          <a:ln w="9525">
            <a:solidFill>
              <a:schemeClr val="tx1"/>
            </a:solidFill>
            <a:round/>
            <a:headEnd/>
            <a:tailEnd/>
          </a:ln>
          <a:effectLst/>
        </p:spPr>
        <p:txBody>
          <a:bodyPr/>
          <a:lstStyle/>
          <a:p>
            <a:endParaRPr lang="zh-CN" altLang="en-US"/>
          </a:p>
        </p:txBody>
      </p:sp>
    </p:spTree>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ChangeArrowheads="1"/>
          </p:cNvSpPr>
          <p:nvPr/>
        </p:nvSpPr>
        <p:spPr bwMode="auto">
          <a:xfrm>
            <a:off x="468313" y="973845"/>
            <a:ext cx="8208962" cy="1025525"/>
          </a:xfrm>
          <a:prstGeom prst="rect">
            <a:avLst/>
          </a:prstGeom>
          <a:noFill/>
          <a:ln w="9525" algn="ctr">
            <a:noFill/>
            <a:miter lim="800000"/>
            <a:headEnd/>
            <a:tailEnd/>
          </a:ln>
          <a:effectLst/>
        </p:spPr>
        <p:txBody>
          <a:bodyPr>
            <a:spAutoFit/>
          </a:bodyPr>
          <a:lstStyle/>
          <a:p>
            <a:pPr>
              <a:lnSpc>
                <a:spcPct val="85000"/>
              </a:lnSpc>
            </a:pPr>
            <a:r>
              <a:rPr lang="zh-CN" altLang="en-US" dirty="0"/>
              <a:t>例</a:t>
            </a:r>
            <a:r>
              <a:rPr lang="en-US" altLang="zh-CN" dirty="0"/>
              <a:t>1</a:t>
            </a:r>
            <a:r>
              <a:rPr lang="zh-CN" altLang="en-US" dirty="0"/>
              <a:t>：设</a:t>
            </a:r>
            <a:r>
              <a:rPr lang="en-US" altLang="zh-CN" dirty="0"/>
              <a:t>8255A</a:t>
            </a:r>
            <a:r>
              <a:rPr lang="zh-CN" altLang="en-US" dirty="0"/>
              <a:t>工作在方式</a:t>
            </a:r>
            <a:r>
              <a:rPr lang="en-US" altLang="zh-CN" dirty="0"/>
              <a:t>1</a:t>
            </a:r>
            <a:r>
              <a:rPr lang="zh-CN" altLang="en-US" dirty="0"/>
              <a:t>下，</a:t>
            </a:r>
            <a:r>
              <a:rPr lang="en-US" altLang="zh-CN" dirty="0"/>
              <a:t>A</a:t>
            </a:r>
            <a:r>
              <a:rPr lang="zh-CN" altLang="en-US" dirty="0"/>
              <a:t>口输出，</a:t>
            </a:r>
            <a:r>
              <a:rPr lang="en-US" altLang="zh-CN" dirty="0"/>
              <a:t>B</a:t>
            </a:r>
            <a:r>
              <a:rPr lang="zh-CN" altLang="en-US" dirty="0"/>
              <a:t>口输入，</a:t>
            </a:r>
            <a:r>
              <a:rPr lang="en-US" altLang="zh-CN" dirty="0"/>
              <a:t>PC4-PC5</a:t>
            </a:r>
            <a:r>
              <a:rPr lang="zh-CN" altLang="en-US" dirty="0"/>
              <a:t>为输入，</a:t>
            </a:r>
            <a:r>
              <a:rPr lang="en-US" altLang="zh-CN" dirty="0"/>
              <a:t>A</a:t>
            </a:r>
            <a:r>
              <a:rPr lang="zh-CN" altLang="en-US" dirty="0"/>
              <a:t>口允许中断，</a:t>
            </a:r>
            <a:r>
              <a:rPr lang="en-US" altLang="zh-CN" dirty="0"/>
              <a:t>B</a:t>
            </a:r>
            <a:r>
              <a:rPr lang="zh-CN" altLang="en-US" dirty="0"/>
              <a:t>口禁止中断，</a:t>
            </a:r>
            <a:r>
              <a:rPr lang="en-US" altLang="zh-CN" dirty="0"/>
              <a:t>8088</a:t>
            </a:r>
            <a:r>
              <a:rPr lang="zh-CN" altLang="en-US" dirty="0"/>
              <a:t>工作在最小模式，试编写初始化程序</a:t>
            </a:r>
            <a:r>
              <a:rPr lang="en-US" altLang="zh-CN" dirty="0"/>
              <a:t>(</a:t>
            </a:r>
            <a:r>
              <a:rPr lang="zh-CN" altLang="en-US" dirty="0"/>
              <a:t>端口地址为</a:t>
            </a:r>
            <a:r>
              <a:rPr lang="en-US" altLang="zh-CN" dirty="0"/>
              <a:t>60H</a:t>
            </a:r>
            <a:r>
              <a:rPr lang="zh-CN" altLang="en-US" dirty="0"/>
              <a:t>－</a:t>
            </a:r>
            <a:r>
              <a:rPr lang="en-US" altLang="zh-CN" dirty="0"/>
              <a:t>63H)</a:t>
            </a:r>
            <a:r>
              <a:rPr lang="zh-CN" altLang="en-US" dirty="0"/>
              <a:t>。</a:t>
            </a:r>
          </a:p>
        </p:txBody>
      </p:sp>
      <p:pic>
        <p:nvPicPr>
          <p:cNvPr id="528387" name="Picture 3" descr="片段"/>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14282" y="1964445"/>
            <a:ext cx="5832475" cy="2752725"/>
          </a:xfrm>
          <a:prstGeom prst="rect">
            <a:avLst/>
          </a:prstGeom>
          <a:noFill/>
        </p:spPr>
      </p:pic>
      <p:pic>
        <p:nvPicPr>
          <p:cNvPr id="528388" name="Picture 4"/>
          <p:cNvPicPr>
            <a:picLocks noChangeAspect="1" noChangeArrowheads="1"/>
          </p:cNvPicPr>
          <p:nvPr/>
        </p:nvPicPr>
        <p:blipFill>
          <a:blip r:embed="rId3">
            <a:clrChange>
              <a:clrFrom>
                <a:srgbClr val="FFFFCC"/>
              </a:clrFrom>
              <a:clrTo>
                <a:srgbClr val="FFFFCC">
                  <a:alpha val="0"/>
                </a:srgbClr>
              </a:clrTo>
            </a:clrChange>
          </a:blip>
          <a:srcRect/>
          <a:stretch>
            <a:fillRect/>
          </a:stretch>
        </p:blipFill>
        <p:spPr bwMode="auto">
          <a:xfrm>
            <a:off x="500034" y="5280744"/>
            <a:ext cx="3673475" cy="1244600"/>
          </a:xfrm>
          <a:prstGeom prst="rect">
            <a:avLst/>
          </a:prstGeom>
          <a:noFill/>
        </p:spPr>
      </p:pic>
      <p:pic>
        <p:nvPicPr>
          <p:cNvPr id="528389" name="Picture 5"/>
          <p:cNvPicPr>
            <a:picLocks noChangeAspect="1" noChangeArrowheads="1"/>
          </p:cNvPicPr>
          <p:nvPr/>
        </p:nvPicPr>
        <p:blipFill>
          <a:blip r:embed="rId4">
            <a:clrChange>
              <a:clrFrom>
                <a:srgbClr val="FFFFCC"/>
              </a:clrFrom>
              <a:clrTo>
                <a:srgbClr val="FFFFCC">
                  <a:alpha val="0"/>
                </a:srgbClr>
              </a:clrTo>
            </a:clrChange>
          </a:blip>
          <a:srcRect/>
          <a:stretch>
            <a:fillRect/>
          </a:stretch>
        </p:blipFill>
        <p:spPr bwMode="auto">
          <a:xfrm>
            <a:off x="4357686" y="5352182"/>
            <a:ext cx="4318502" cy="1000132"/>
          </a:xfrm>
          <a:prstGeom prst="rect">
            <a:avLst/>
          </a:prstGeom>
          <a:noFill/>
        </p:spPr>
      </p:pic>
      <p:sp>
        <p:nvSpPr>
          <p:cNvPr id="528390" name="Rectangle 6"/>
          <p:cNvSpPr>
            <a:spLocks noChangeArrowheads="1"/>
          </p:cNvSpPr>
          <p:nvPr/>
        </p:nvSpPr>
        <p:spPr bwMode="auto">
          <a:xfrm>
            <a:off x="6269066" y="2066034"/>
            <a:ext cx="2374900" cy="2392363"/>
          </a:xfrm>
          <a:prstGeom prst="rect">
            <a:avLst/>
          </a:prstGeom>
          <a:noFill/>
          <a:ln w="9525" algn="ctr">
            <a:noFill/>
            <a:miter lim="800000"/>
            <a:headEnd/>
            <a:tailEnd/>
          </a:ln>
          <a:effectLst/>
        </p:spPr>
        <p:txBody>
          <a:bodyPr>
            <a:spAutoFit/>
          </a:bodyPr>
          <a:lstStyle/>
          <a:p>
            <a:pPr>
              <a:lnSpc>
                <a:spcPct val="90000"/>
              </a:lnSpc>
            </a:pPr>
            <a:r>
              <a:rPr lang="zh-CN" altLang="en-US" dirty="0"/>
              <a:t>初始化程序：</a:t>
            </a:r>
          </a:p>
          <a:p>
            <a:pPr>
              <a:lnSpc>
                <a:spcPct val="90000"/>
              </a:lnSpc>
            </a:pPr>
            <a:r>
              <a:rPr lang="en-US" altLang="zh-CN" dirty="0"/>
              <a:t>MOV AL,0AEH</a:t>
            </a:r>
          </a:p>
          <a:p>
            <a:pPr>
              <a:lnSpc>
                <a:spcPct val="90000"/>
              </a:lnSpc>
            </a:pPr>
            <a:r>
              <a:rPr lang="en-US" altLang="zh-CN" dirty="0"/>
              <a:t>OUT 63H,AL</a:t>
            </a:r>
          </a:p>
          <a:p>
            <a:pPr>
              <a:lnSpc>
                <a:spcPct val="90000"/>
              </a:lnSpc>
            </a:pPr>
            <a:r>
              <a:rPr lang="en-US" altLang="zh-CN" dirty="0"/>
              <a:t>MOV AL,0DH</a:t>
            </a:r>
          </a:p>
          <a:p>
            <a:pPr>
              <a:lnSpc>
                <a:spcPct val="90000"/>
              </a:lnSpc>
            </a:pPr>
            <a:r>
              <a:rPr lang="en-US" altLang="zh-CN" dirty="0"/>
              <a:t>OUT 63H,AL</a:t>
            </a:r>
          </a:p>
          <a:p>
            <a:pPr>
              <a:lnSpc>
                <a:spcPct val="90000"/>
              </a:lnSpc>
            </a:pPr>
            <a:r>
              <a:rPr lang="en-US" altLang="zh-CN" dirty="0"/>
              <a:t>MOV AL,04H</a:t>
            </a:r>
          </a:p>
          <a:p>
            <a:pPr>
              <a:lnSpc>
                <a:spcPct val="90000"/>
              </a:lnSpc>
            </a:pPr>
            <a:r>
              <a:rPr lang="en-US" altLang="zh-CN" dirty="0"/>
              <a:t>OUT 63H,AL</a:t>
            </a:r>
          </a:p>
        </p:txBody>
      </p:sp>
      <p:sp>
        <p:nvSpPr>
          <p:cNvPr id="528391" name="Rectangle 7"/>
          <p:cNvSpPr>
            <a:spLocks noChangeArrowheads="1"/>
          </p:cNvSpPr>
          <p:nvPr/>
        </p:nvSpPr>
        <p:spPr bwMode="auto">
          <a:xfrm>
            <a:off x="466725" y="324558"/>
            <a:ext cx="4321175" cy="585418"/>
          </a:xfrm>
          <a:prstGeom prst="rect">
            <a:avLst/>
          </a:prstGeom>
          <a:noFill/>
          <a:ln w="9525">
            <a:noFill/>
            <a:miter lim="800000"/>
            <a:headEnd/>
            <a:tailEnd/>
          </a:ln>
          <a:effectLst/>
        </p:spPr>
        <p:txBody>
          <a:bodyPr lIns="92075" tIns="46038" rIns="92075" bIns="46038">
            <a:spAutoFit/>
          </a:bodyPr>
          <a:lstStyle/>
          <a:p>
            <a:pPr marL="457200" indent="-457200">
              <a:buFont typeface="Wingdings" panose="05000000000000000000" pitchFamily="2" charset="2"/>
              <a:buChar char="Ø"/>
            </a:pPr>
            <a:r>
              <a:rPr lang="en-US" altLang="zh-CN" sz="3200" dirty="0" smtClean="0">
                <a:solidFill>
                  <a:schemeClr val="tx2"/>
                </a:solidFill>
                <a:effectLst>
                  <a:outerShdw blurRad="38100" dist="38100" dir="2700000" algn="tl">
                    <a:srgbClr val="C0C0C0"/>
                  </a:outerShdw>
                </a:effectLst>
              </a:rPr>
              <a:t>8255A</a:t>
            </a:r>
            <a:r>
              <a:rPr lang="zh-CN" altLang="en-US" sz="3200" dirty="0">
                <a:solidFill>
                  <a:schemeClr val="tx2"/>
                </a:solidFill>
                <a:effectLst>
                  <a:outerShdw blurRad="38100" dist="38100" dir="2700000" algn="tl">
                    <a:srgbClr val="C0C0C0"/>
                  </a:outerShdw>
                </a:effectLst>
              </a:rPr>
              <a:t>应用实例</a:t>
            </a:r>
            <a:endParaRPr lang="zh-CN" altLang="en-US" dirty="0">
              <a:solidFill>
                <a:schemeClr val="tx2"/>
              </a:solidFill>
            </a:endParaRPr>
          </a:p>
        </p:txBody>
      </p:sp>
    </p:spTree>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ChangeArrowheads="1"/>
          </p:cNvSpPr>
          <p:nvPr/>
        </p:nvSpPr>
        <p:spPr bwMode="auto">
          <a:xfrm>
            <a:off x="684213" y="404813"/>
            <a:ext cx="7775575" cy="822325"/>
          </a:xfrm>
          <a:prstGeom prst="rect">
            <a:avLst/>
          </a:prstGeom>
          <a:noFill/>
          <a:ln w="9525" algn="ctr">
            <a:noFill/>
            <a:miter lim="800000"/>
            <a:headEnd/>
            <a:tailEnd/>
          </a:ln>
          <a:effectLst/>
        </p:spPr>
        <p:txBody>
          <a:bodyPr>
            <a:spAutoFit/>
          </a:bodyPr>
          <a:lstStyle/>
          <a:p>
            <a:r>
              <a:rPr lang="zh-CN" altLang="en-US"/>
              <a:t>例</a:t>
            </a:r>
            <a:r>
              <a:rPr lang="en-US" altLang="zh-CN"/>
              <a:t>2</a:t>
            </a:r>
            <a:r>
              <a:rPr lang="zh-CN" altLang="en-US"/>
              <a:t>：用</a:t>
            </a:r>
            <a:r>
              <a:rPr lang="en-US" altLang="zh-CN"/>
              <a:t>8255A</a:t>
            </a:r>
            <a:r>
              <a:rPr lang="zh-CN" altLang="en-US"/>
              <a:t>实现用</a:t>
            </a:r>
            <a:r>
              <a:rPr lang="en-US" altLang="zh-CN"/>
              <a:t>LED</a:t>
            </a:r>
            <a:r>
              <a:rPr lang="zh-CN" altLang="en-US"/>
              <a:t>反映开关状态。设开关闭合时</a:t>
            </a:r>
            <a:r>
              <a:rPr lang="en-US" altLang="zh-CN"/>
              <a:t>LED</a:t>
            </a:r>
            <a:r>
              <a:rPr lang="zh-CN" altLang="en-US"/>
              <a:t>亮，</a:t>
            </a:r>
            <a:r>
              <a:rPr lang="en-US" altLang="zh-CN"/>
              <a:t>CPU</a:t>
            </a:r>
            <a:r>
              <a:rPr lang="zh-CN" altLang="en-US"/>
              <a:t>为</a:t>
            </a:r>
            <a:r>
              <a:rPr lang="en-US" altLang="zh-CN"/>
              <a:t>8088</a:t>
            </a:r>
            <a:r>
              <a:rPr lang="zh-CN" altLang="en-US"/>
              <a:t>最小模式。</a:t>
            </a:r>
          </a:p>
        </p:txBody>
      </p:sp>
      <p:pic>
        <p:nvPicPr>
          <p:cNvPr id="527363" name="Picture 3" descr="片段_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39750" y="1196975"/>
            <a:ext cx="6337300" cy="2906713"/>
          </a:xfrm>
          <a:prstGeom prst="rect">
            <a:avLst/>
          </a:prstGeom>
          <a:noFill/>
        </p:spPr>
      </p:pic>
      <p:pic>
        <p:nvPicPr>
          <p:cNvPr id="527364" name="Picture 4"/>
          <p:cNvPicPr>
            <a:picLocks noChangeAspect="1" noChangeArrowheads="1"/>
          </p:cNvPicPr>
          <p:nvPr/>
        </p:nvPicPr>
        <p:blipFill>
          <a:blip r:embed="rId3">
            <a:clrChange>
              <a:clrFrom>
                <a:srgbClr val="FFFFCC"/>
              </a:clrFrom>
              <a:clrTo>
                <a:srgbClr val="FFFFCC">
                  <a:alpha val="0"/>
                </a:srgbClr>
              </a:clrTo>
            </a:clrChange>
          </a:blip>
          <a:srcRect/>
          <a:stretch>
            <a:fillRect/>
          </a:stretch>
        </p:blipFill>
        <p:spPr bwMode="auto">
          <a:xfrm>
            <a:off x="611188" y="4652963"/>
            <a:ext cx="3816350" cy="1300162"/>
          </a:xfrm>
          <a:prstGeom prst="rect">
            <a:avLst/>
          </a:prstGeom>
          <a:noFill/>
        </p:spPr>
      </p:pic>
      <p:pic>
        <p:nvPicPr>
          <p:cNvPr id="527365" name="Picture 5"/>
          <p:cNvPicPr>
            <a:picLocks noChangeAspect="1" noChangeArrowheads="1"/>
          </p:cNvPicPr>
          <p:nvPr/>
        </p:nvPicPr>
        <p:blipFill>
          <a:blip r:embed="rId4">
            <a:clrChange>
              <a:clrFrom>
                <a:srgbClr val="DDDDDD"/>
              </a:clrFrom>
              <a:clrTo>
                <a:srgbClr val="DDDDDD">
                  <a:alpha val="0"/>
                </a:srgbClr>
              </a:clrTo>
            </a:clrChange>
          </a:blip>
          <a:srcRect r="18967"/>
          <a:stretch>
            <a:fillRect/>
          </a:stretch>
        </p:blipFill>
        <p:spPr bwMode="auto">
          <a:xfrm>
            <a:off x="4932363" y="3803650"/>
            <a:ext cx="3671887" cy="3054350"/>
          </a:xfrm>
          <a:prstGeom prst="rect">
            <a:avLst/>
          </a:prstGeom>
          <a:noFill/>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7365"/>
                                        </p:tgtEl>
                                        <p:attrNameLst>
                                          <p:attrName>style.visibility</p:attrName>
                                        </p:attrNameLst>
                                      </p:cBhvr>
                                      <p:to>
                                        <p:strVal val="visible"/>
                                      </p:to>
                                    </p:set>
                                    <p:anim calcmode="lin" valueType="num">
                                      <p:cBhvr additive="base">
                                        <p:cTn id="7" dur="500" fill="hold"/>
                                        <p:tgtEl>
                                          <p:spTgt spid="527365"/>
                                        </p:tgtEl>
                                        <p:attrNameLst>
                                          <p:attrName>ppt_x</p:attrName>
                                        </p:attrNameLst>
                                      </p:cBhvr>
                                      <p:tavLst>
                                        <p:tav tm="0">
                                          <p:val>
                                            <p:strVal val="#ppt_x"/>
                                          </p:val>
                                        </p:tav>
                                        <p:tav tm="100000">
                                          <p:val>
                                            <p:strVal val="#ppt_x"/>
                                          </p:val>
                                        </p:tav>
                                      </p:tavLst>
                                    </p:anim>
                                    <p:anim calcmode="lin" valueType="num">
                                      <p:cBhvr additive="base">
                                        <p:cTn id="8" dur="500" fill="hold"/>
                                        <p:tgtEl>
                                          <p:spTgt spid="5273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6338" name="Group 2"/>
          <p:cNvGraphicFramePr>
            <a:graphicFrameLocks noGrp="1"/>
          </p:cNvGraphicFramePr>
          <p:nvPr/>
        </p:nvGraphicFramePr>
        <p:xfrm>
          <a:off x="581052" y="357166"/>
          <a:ext cx="7848600" cy="6048375"/>
        </p:xfrm>
        <a:graphic>
          <a:graphicData uri="http://schemas.openxmlformats.org/drawingml/2006/table">
            <a:tbl>
              <a:tblPr/>
              <a:tblGrid>
                <a:gridCol w="4464050">
                  <a:extLst>
                    <a:ext uri="{9D8B030D-6E8A-4147-A177-3AD203B41FA5}">
                      <a16:colId xmlns:a16="http://schemas.microsoft.com/office/drawing/2014/main" val="20000"/>
                    </a:ext>
                  </a:extLst>
                </a:gridCol>
                <a:gridCol w="3384550">
                  <a:extLst>
                    <a:ext uri="{9D8B030D-6E8A-4147-A177-3AD203B41FA5}">
                      <a16:colId xmlns:a16="http://schemas.microsoft.com/office/drawing/2014/main" val="20001"/>
                    </a:ext>
                  </a:extLst>
                </a:gridCol>
              </a:tblGrid>
              <a:tr h="6048375">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CODE SEGMENT</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ASSUME CS:CODE</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ST:</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DX,113H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AL,10000010B</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OUT DX,AL ;</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送控制字</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LP:</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DX,111H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IN AL,DX ;</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读状态</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MOV DX,110H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OUT DX,AL ;</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置</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LED</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状态</a:t>
                      </a:r>
                    </a:p>
                    <a:p>
                      <a:pPr marL="0" marR="0" lvl="0" indent="0" algn="l" defTabSz="914400" rtl="0" eaLnBrk="1" fontAlgn="base" latinLnBrk="0" hangingPunct="1">
                        <a:lnSpc>
                          <a:spcPct val="90000"/>
                        </a:lnSpc>
                        <a:spcBef>
                          <a:spcPct val="0"/>
                        </a:spcBef>
                        <a:spcAft>
                          <a:spcPct val="0"/>
                        </a:spcAft>
                        <a:buClr>
                          <a:schemeClr val="tx2"/>
                        </a:buClr>
                        <a:buSzTx/>
                        <a:buFontTx/>
                        <a:buNone/>
                        <a:tabLst/>
                      </a:pPr>
                      <a:endParaRPr kumimoji="0" lang="zh-CN" altLang="en-US" sz="2400" b="0" i="0" u="none" strike="noStrike" cap="none" normalizeH="0" baseline="0" dirty="0" smtClean="0">
                        <a:ln>
                          <a:noFill/>
                        </a:ln>
                        <a:solidFill>
                          <a:schemeClr val="tx1"/>
                        </a:solidFill>
                        <a:effectLst/>
                        <a:latin typeface="隶书" pitchFamily="49" charset="-122"/>
                        <a:ea typeface="隶书" pitchFamily="49" charset="-122"/>
                      </a:endParaRP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MOV AH,0BH;</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键盘操作</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INT 21H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CMP AL,0FFH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JZ EXIT0;</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有键盘操作就退出</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JMP LP</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EXIT0:</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AH,4CH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INT 21H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CODE ENDS</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END ST</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动作按钮: 自定义 2">
            <a:hlinkClick r:id="rId2" action="ppaction://hlinksldjump" highlightClick="1"/>
          </p:cNvPr>
          <p:cNvSpPr/>
          <p:nvPr/>
        </p:nvSpPr>
        <p:spPr bwMode="auto">
          <a:xfrm>
            <a:off x="7858148" y="6286520"/>
            <a:ext cx="1000132" cy="357190"/>
          </a:xfrm>
          <a:prstGeom prst="actionButtonBlank">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800" dirty="0" smtClean="0">
                <a:solidFill>
                  <a:schemeClr val="bg1"/>
                </a:solidFill>
                <a:latin typeface="隶书" pitchFamily="49" charset="-122"/>
                <a:ea typeface="隶书" pitchFamily="49" charset="-122"/>
              </a:rPr>
              <a:t>控制字</a:t>
            </a:r>
            <a:endParaRPr kumimoji="0" lang="zh-CN" altLang="en-US" sz="1800" b="0" i="0" u="none" strike="noStrike" cap="none" normalizeH="0" baseline="0" dirty="0" smtClean="0">
              <a:ln>
                <a:noFill/>
              </a:ln>
              <a:solidFill>
                <a:schemeClr val="bg1"/>
              </a:solidFill>
              <a:effectLst/>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ChangeArrowheads="1"/>
          </p:cNvSpPr>
          <p:nvPr/>
        </p:nvSpPr>
        <p:spPr bwMode="auto">
          <a:xfrm>
            <a:off x="684213" y="115888"/>
            <a:ext cx="7775575" cy="822325"/>
          </a:xfrm>
          <a:prstGeom prst="rect">
            <a:avLst/>
          </a:prstGeom>
          <a:noFill/>
          <a:ln w="9525" algn="ctr">
            <a:noFill/>
            <a:miter lim="800000"/>
            <a:headEnd/>
            <a:tailEnd/>
          </a:ln>
          <a:effectLst/>
        </p:spPr>
        <p:txBody>
          <a:bodyPr>
            <a:spAutoFit/>
          </a:bodyPr>
          <a:lstStyle/>
          <a:p>
            <a:r>
              <a:rPr lang="zh-CN" altLang="en-US"/>
              <a:t>例</a:t>
            </a:r>
            <a:r>
              <a:rPr lang="en-US" altLang="zh-CN"/>
              <a:t>3</a:t>
            </a:r>
            <a:r>
              <a:rPr lang="zh-CN" altLang="en-US"/>
              <a:t>：用</a:t>
            </a:r>
            <a:r>
              <a:rPr lang="en-US" altLang="zh-CN"/>
              <a:t>8255A</a:t>
            </a:r>
            <a:r>
              <a:rPr lang="zh-CN" altLang="en-US"/>
              <a:t>做为打印机接口，设</a:t>
            </a:r>
            <a:r>
              <a:rPr lang="en-US" altLang="zh-CN"/>
              <a:t>8255A</a:t>
            </a:r>
            <a:r>
              <a:rPr lang="zh-CN" altLang="en-US"/>
              <a:t>采用方式</a:t>
            </a:r>
            <a:r>
              <a:rPr lang="en-US" altLang="zh-CN"/>
              <a:t>1</a:t>
            </a:r>
            <a:r>
              <a:rPr lang="zh-CN" altLang="en-US"/>
              <a:t>的中断方式工作，</a:t>
            </a:r>
            <a:r>
              <a:rPr lang="en-US" altLang="zh-CN"/>
              <a:t>CPU</a:t>
            </a:r>
            <a:r>
              <a:rPr lang="zh-CN" altLang="en-US"/>
              <a:t>为</a:t>
            </a:r>
            <a:r>
              <a:rPr lang="en-US" altLang="zh-CN"/>
              <a:t>8088</a:t>
            </a:r>
            <a:r>
              <a:rPr lang="zh-CN" altLang="en-US"/>
              <a:t>最小模式。</a:t>
            </a:r>
          </a:p>
        </p:txBody>
      </p:sp>
      <p:pic>
        <p:nvPicPr>
          <p:cNvPr id="525315" name="Picture 3" descr="片段_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23850" y="836613"/>
            <a:ext cx="6264275" cy="3106737"/>
          </a:xfrm>
          <a:prstGeom prst="rect">
            <a:avLst/>
          </a:prstGeom>
          <a:noFill/>
        </p:spPr>
      </p:pic>
      <p:pic>
        <p:nvPicPr>
          <p:cNvPr id="525316" name="Picture 4" descr="未命名"/>
          <p:cNvPicPr>
            <a:picLocks noChangeAspect="1" noChangeArrowheads="1"/>
          </p:cNvPicPr>
          <p:nvPr/>
        </p:nvPicPr>
        <p:blipFill>
          <a:blip r:embed="rId3">
            <a:clrChange>
              <a:clrFrom>
                <a:srgbClr val="DDDDDD"/>
              </a:clrFrom>
              <a:clrTo>
                <a:srgbClr val="DDDDDD">
                  <a:alpha val="0"/>
                </a:srgbClr>
              </a:clrTo>
            </a:clrChange>
          </a:blip>
          <a:srcRect r="18555"/>
          <a:stretch>
            <a:fillRect/>
          </a:stretch>
        </p:blipFill>
        <p:spPr bwMode="auto">
          <a:xfrm>
            <a:off x="5940425" y="4076700"/>
            <a:ext cx="2952750" cy="2343150"/>
          </a:xfrm>
          <a:prstGeom prst="rect">
            <a:avLst/>
          </a:prstGeom>
          <a:noFill/>
        </p:spPr>
      </p:pic>
      <p:sp>
        <p:nvSpPr>
          <p:cNvPr id="525317" name="Rectangle 5"/>
          <p:cNvSpPr>
            <a:spLocks noChangeArrowheads="1"/>
          </p:cNvSpPr>
          <p:nvPr/>
        </p:nvSpPr>
        <p:spPr bwMode="auto">
          <a:xfrm>
            <a:off x="250825" y="4005263"/>
            <a:ext cx="5329238" cy="2647950"/>
          </a:xfrm>
          <a:prstGeom prst="rect">
            <a:avLst/>
          </a:prstGeom>
          <a:noFill/>
          <a:ln w="9525" algn="ctr">
            <a:noFill/>
            <a:miter lim="800000"/>
            <a:headEnd/>
            <a:tailEnd/>
          </a:ln>
          <a:effectLst/>
        </p:spPr>
        <p:txBody>
          <a:bodyPr>
            <a:spAutoFit/>
          </a:bodyPr>
          <a:lstStyle/>
          <a:p>
            <a:r>
              <a:rPr lang="zh-CN" altLang="en-US"/>
              <a:t>设口地址为</a:t>
            </a:r>
            <a:r>
              <a:rPr lang="en-US" altLang="zh-CN"/>
              <a:t>OCOH-OC7H</a:t>
            </a:r>
            <a:r>
              <a:rPr lang="zh-CN" altLang="en-US"/>
              <a:t>，即：</a:t>
            </a:r>
          </a:p>
          <a:p>
            <a:r>
              <a:rPr lang="en-US" altLang="zh-CN"/>
              <a:t>A</a:t>
            </a:r>
            <a:r>
              <a:rPr lang="zh-CN" altLang="en-US"/>
              <a:t>口地址：</a:t>
            </a:r>
            <a:r>
              <a:rPr lang="en-US" altLang="zh-CN"/>
              <a:t>OCOH</a:t>
            </a:r>
            <a:r>
              <a:rPr lang="zh-CN" altLang="en-US"/>
              <a:t>、</a:t>
            </a:r>
            <a:r>
              <a:rPr lang="en-US" altLang="zh-CN"/>
              <a:t>OClH</a:t>
            </a:r>
          </a:p>
          <a:p>
            <a:r>
              <a:rPr lang="en-US" altLang="zh-CN"/>
              <a:t>B</a:t>
            </a:r>
            <a:r>
              <a:rPr lang="zh-CN" altLang="en-US"/>
              <a:t>口地址</a:t>
            </a:r>
            <a:r>
              <a:rPr lang="en-US" altLang="zh-CN"/>
              <a:t>: OC2H</a:t>
            </a:r>
            <a:r>
              <a:rPr lang="zh-CN" altLang="en-US"/>
              <a:t>、</a:t>
            </a:r>
            <a:r>
              <a:rPr lang="en-US" altLang="zh-CN"/>
              <a:t>0C3H </a:t>
            </a:r>
          </a:p>
          <a:p>
            <a:r>
              <a:rPr lang="en-US" altLang="zh-CN"/>
              <a:t>C</a:t>
            </a:r>
            <a:r>
              <a:rPr lang="zh-CN" altLang="en-US"/>
              <a:t>口地址：</a:t>
            </a:r>
            <a:r>
              <a:rPr lang="en-US" altLang="zh-CN"/>
              <a:t>OC4H</a:t>
            </a:r>
            <a:r>
              <a:rPr lang="zh-CN" altLang="en-US"/>
              <a:t>、</a:t>
            </a:r>
            <a:r>
              <a:rPr lang="en-US" altLang="zh-CN"/>
              <a:t>OC5H</a:t>
            </a:r>
          </a:p>
          <a:p>
            <a:r>
              <a:rPr lang="zh-CN" altLang="en-US"/>
              <a:t>控制字地址：</a:t>
            </a:r>
            <a:r>
              <a:rPr lang="en-US" altLang="zh-CN"/>
              <a:t>OC6H</a:t>
            </a:r>
            <a:r>
              <a:rPr lang="zh-CN" altLang="en-US"/>
              <a:t>、</a:t>
            </a:r>
            <a:r>
              <a:rPr lang="en-US" altLang="zh-CN"/>
              <a:t>OC7H</a:t>
            </a:r>
          </a:p>
          <a:p>
            <a:r>
              <a:rPr lang="zh-CN" altLang="en-US"/>
              <a:t>设中断类型码为</a:t>
            </a:r>
            <a:r>
              <a:rPr lang="en-US" altLang="zh-CN"/>
              <a:t>OBH</a:t>
            </a:r>
            <a:r>
              <a:rPr lang="zh-CN" altLang="en-US"/>
              <a:t>，试编程序实现打印</a:t>
            </a:r>
            <a:r>
              <a:rPr lang="en-US" altLang="zh-CN"/>
              <a:t>6</a:t>
            </a:r>
            <a:r>
              <a:rPr lang="zh-CN" altLang="en-US"/>
              <a:t>个字符。</a:t>
            </a:r>
          </a:p>
        </p:txBody>
      </p:sp>
      <p:sp>
        <p:nvSpPr>
          <p:cNvPr id="525318" name="Rectangle 6"/>
          <p:cNvSpPr>
            <a:spLocks noChangeArrowheads="1"/>
          </p:cNvSpPr>
          <p:nvPr/>
        </p:nvSpPr>
        <p:spPr bwMode="auto">
          <a:xfrm>
            <a:off x="6516688" y="981075"/>
            <a:ext cx="2303462" cy="3013075"/>
          </a:xfrm>
          <a:prstGeom prst="rect">
            <a:avLst/>
          </a:prstGeom>
          <a:noFill/>
          <a:ln w="9525" algn="ctr">
            <a:noFill/>
            <a:miter lim="800000"/>
            <a:headEnd/>
            <a:tailEnd/>
          </a:ln>
          <a:effectLst/>
        </p:spPr>
        <p:txBody>
          <a:bodyPr>
            <a:spAutoFit/>
          </a:bodyPr>
          <a:lstStyle/>
          <a:p>
            <a:r>
              <a:rPr lang="en-US" altLang="zh-CN" b="1">
                <a:effectLst>
                  <a:outerShdw blurRad="38100" dist="38100" dir="2700000" algn="tl">
                    <a:srgbClr val="C0C0C0"/>
                  </a:outerShdw>
                </a:effectLst>
              </a:rPr>
              <a:t>COH=11</a:t>
            </a:r>
            <a:r>
              <a:rPr lang="en-US" altLang="zh-CN" b="1">
                <a:solidFill>
                  <a:srgbClr val="0000FF"/>
                </a:solidFill>
                <a:effectLst>
                  <a:outerShdw blurRad="38100" dist="38100" dir="2700000" algn="tl">
                    <a:srgbClr val="C0C0C0"/>
                  </a:outerShdw>
                </a:effectLst>
              </a:rPr>
              <a:t>000</a:t>
            </a:r>
            <a:r>
              <a:rPr lang="en-US" altLang="zh-CN" b="1">
                <a:effectLst>
                  <a:outerShdw blurRad="38100" dist="38100" dir="2700000" algn="tl">
                    <a:srgbClr val="C0C0C0"/>
                  </a:outerShdw>
                </a:effectLst>
              </a:rPr>
              <a:t>00</a:t>
            </a:r>
            <a:r>
              <a:rPr lang="en-US" altLang="zh-CN" b="1">
                <a:solidFill>
                  <a:srgbClr val="0000FF"/>
                </a:solidFill>
                <a:effectLst>
                  <a:outerShdw blurRad="38100" dist="38100" dir="2700000" algn="tl">
                    <a:srgbClr val="C0C0C0"/>
                  </a:outerShdw>
                </a:effectLst>
              </a:rPr>
              <a:t>0</a:t>
            </a:r>
            <a:r>
              <a:rPr lang="en-US" altLang="zh-CN" b="1">
                <a:effectLst>
                  <a:outerShdw blurRad="38100" dist="38100" dir="2700000" algn="tl">
                    <a:srgbClr val="C0C0C0"/>
                  </a:outerShdw>
                </a:effectLst>
              </a:rPr>
              <a:t>B</a:t>
            </a:r>
          </a:p>
          <a:p>
            <a:r>
              <a:rPr lang="en-US" altLang="zh-CN" b="1">
                <a:effectLst>
                  <a:outerShdw blurRad="38100" dist="38100" dir="2700000" algn="tl">
                    <a:srgbClr val="C0C0C0"/>
                  </a:outerShdw>
                </a:effectLst>
              </a:rPr>
              <a:t>C1H=11</a:t>
            </a:r>
            <a:r>
              <a:rPr lang="en-US" altLang="zh-CN" b="1">
                <a:solidFill>
                  <a:srgbClr val="0000FF"/>
                </a:solidFill>
                <a:effectLst>
                  <a:outerShdw blurRad="38100" dist="38100" dir="2700000" algn="tl">
                    <a:srgbClr val="C0C0C0"/>
                  </a:outerShdw>
                </a:effectLst>
              </a:rPr>
              <a:t>000</a:t>
            </a:r>
            <a:r>
              <a:rPr lang="en-US" altLang="zh-CN" b="1">
                <a:effectLst>
                  <a:outerShdw blurRad="38100" dist="38100" dir="2700000" algn="tl">
                    <a:srgbClr val="C0C0C0"/>
                  </a:outerShdw>
                </a:effectLst>
              </a:rPr>
              <a:t>00</a:t>
            </a:r>
            <a:r>
              <a:rPr lang="en-US" altLang="zh-CN" b="1">
                <a:solidFill>
                  <a:srgbClr val="0000FF"/>
                </a:solidFill>
                <a:effectLst>
                  <a:outerShdw blurRad="38100" dist="38100" dir="2700000" algn="tl">
                    <a:srgbClr val="C0C0C0"/>
                  </a:outerShdw>
                </a:effectLst>
              </a:rPr>
              <a:t>1</a:t>
            </a:r>
            <a:r>
              <a:rPr lang="en-US" altLang="zh-CN" b="1">
                <a:effectLst>
                  <a:outerShdw blurRad="38100" dist="38100" dir="2700000" algn="tl">
                    <a:srgbClr val="C0C0C0"/>
                  </a:outerShdw>
                </a:effectLst>
              </a:rPr>
              <a:t>B</a:t>
            </a:r>
          </a:p>
          <a:p>
            <a:r>
              <a:rPr lang="en-US" altLang="zh-CN" b="1">
                <a:effectLst>
                  <a:outerShdw blurRad="38100" dist="38100" dir="2700000" algn="tl">
                    <a:srgbClr val="C0C0C0"/>
                  </a:outerShdw>
                </a:effectLst>
              </a:rPr>
              <a:t>C2H=11</a:t>
            </a:r>
            <a:r>
              <a:rPr lang="en-US" altLang="zh-CN" b="1">
                <a:solidFill>
                  <a:srgbClr val="0000FF"/>
                </a:solidFill>
                <a:effectLst>
                  <a:outerShdw blurRad="38100" dist="38100" dir="2700000" algn="tl">
                    <a:srgbClr val="C0C0C0"/>
                  </a:outerShdw>
                </a:effectLst>
              </a:rPr>
              <a:t>000</a:t>
            </a:r>
            <a:r>
              <a:rPr lang="en-US" altLang="zh-CN" b="1">
                <a:effectLst>
                  <a:outerShdw blurRad="38100" dist="38100" dir="2700000" algn="tl">
                    <a:srgbClr val="C0C0C0"/>
                  </a:outerShdw>
                </a:effectLst>
              </a:rPr>
              <a:t>01</a:t>
            </a:r>
            <a:r>
              <a:rPr lang="en-US" altLang="zh-CN" b="1">
                <a:solidFill>
                  <a:srgbClr val="0000FF"/>
                </a:solidFill>
                <a:effectLst>
                  <a:outerShdw blurRad="38100" dist="38100" dir="2700000" algn="tl">
                    <a:srgbClr val="C0C0C0"/>
                  </a:outerShdw>
                </a:effectLst>
              </a:rPr>
              <a:t>0</a:t>
            </a:r>
            <a:r>
              <a:rPr lang="en-US" altLang="zh-CN" b="1">
                <a:effectLst>
                  <a:outerShdw blurRad="38100" dist="38100" dir="2700000" algn="tl">
                    <a:srgbClr val="C0C0C0"/>
                  </a:outerShdw>
                </a:effectLst>
              </a:rPr>
              <a:t>B</a:t>
            </a:r>
          </a:p>
          <a:p>
            <a:r>
              <a:rPr lang="en-US" altLang="zh-CN" b="1">
                <a:effectLst>
                  <a:outerShdw blurRad="38100" dist="38100" dir="2700000" algn="tl">
                    <a:srgbClr val="C0C0C0"/>
                  </a:outerShdw>
                </a:effectLst>
              </a:rPr>
              <a:t>C3H=11</a:t>
            </a:r>
            <a:r>
              <a:rPr lang="en-US" altLang="zh-CN" b="1">
                <a:solidFill>
                  <a:srgbClr val="0000FF"/>
                </a:solidFill>
                <a:effectLst>
                  <a:outerShdw blurRad="38100" dist="38100" dir="2700000" algn="tl">
                    <a:srgbClr val="C0C0C0"/>
                  </a:outerShdw>
                </a:effectLst>
              </a:rPr>
              <a:t>000</a:t>
            </a:r>
            <a:r>
              <a:rPr lang="en-US" altLang="zh-CN" b="1">
                <a:effectLst>
                  <a:outerShdw blurRad="38100" dist="38100" dir="2700000" algn="tl">
                    <a:srgbClr val="C0C0C0"/>
                  </a:outerShdw>
                </a:effectLst>
              </a:rPr>
              <a:t>01</a:t>
            </a:r>
            <a:r>
              <a:rPr lang="en-US" altLang="zh-CN" b="1">
                <a:solidFill>
                  <a:srgbClr val="0000FF"/>
                </a:solidFill>
                <a:effectLst>
                  <a:outerShdw blurRad="38100" dist="38100" dir="2700000" algn="tl">
                    <a:srgbClr val="C0C0C0"/>
                  </a:outerShdw>
                </a:effectLst>
              </a:rPr>
              <a:t>1</a:t>
            </a:r>
            <a:r>
              <a:rPr lang="en-US" altLang="zh-CN" b="1">
                <a:effectLst>
                  <a:outerShdw blurRad="38100" dist="38100" dir="2700000" algn="tl">
                    <a:srgbClr val="C0C0C0"/>
                  </a:outerShdw>
                </a:effectLst>
              </a:rPr>
              <a:t>B</a:t>
            </a:r>
          </a:p>
          <a:p>
            <a:r>
              <a:rPr lang="en-US" altLang="zh-CN" b="1">
                <a:effectLst>
                  <a:outerShdw blurRad="38100" dist="38100" dir="2700000" algn="tl">
                    <a:srgbClr val="C0C0C0"/>
                  </a:outerShdw>
                </a:effectLst>
              </a:rPr>
              <a:t>C4H=11</a:t>
            </a:r>
            <a:r>
              <a:rPr lang="en-US" altLang="zh-CN" b="1">
                <a:solidFill>
                  <a:srgbClr val="0000FF"/>
                </a:solidFill>
                <a:effectLst>
                  <a:outerShdw blurRad="38100" dist="38100" dir="2700000" algn="tl">
                    <a:srgbClr val="C0C0C0"/>
                  </a:outerShdw>
                </a:effectLst>
              </a:rPr>
              <a:t>000</a:t>
            </a:r>
            <a:r>
              <a:rPr lang="en-US" altLang="zh-CN" b="1">
                <a:effectLst>
                  <a:outerShdw blurRad="38100" dist="38100" dir="2700000" algn="tl">
                    <a:srgbClr val="C0C0C0"/>
                  </a:outerShdw>
                </a:effectLst>
              </a:rPr>
              <a:t>10</a:t>
            </a:r>
            <a:r>
              <a:rPr lang="en-US" altLang="zh-CN" b="1">
                <a:solidFill>
                  <a:srgbClr val="0000FF"/>
                </a:solidFill>
                <a:effectLst>
                  <a:outerShdw blurRad="38100" dist="38100" dir="2700000" algn="tl">
                    <a:srgbClr val="C0C0C0"/>
                  </a:outerShdw>
                </a:effectLst>
              </a:rPr>
              <a:t>0</a:t>
            </a:r>
            <a:r>
              <a:rPr lang="en-US" altLang="zh-CN" b="1">
                <a:effectLst>
                  <a:outerShdw blurRad="38100" dist="38100" dir="2700000" algn="tl">
                    <a:srgbClr val="C0C0C0"/>
                  </a:outerShdw>
                </a:effectLst>
              </a:rPr>
              <a:t>B</a:t>
            </a:r>
          </a:p>
          <a:p>
            <a:r>
              <a:rPr lang="en-US" altLang="zh-CN" b="1">
                <a:effectLst>
                  <a:outerShdw blurRad="38100" dist="38100" dir="2700000" algn="tl">
                    <a:srgbClr val="C0C0C0"/>
                  </a:outerShdw>
                </a:effectLst>
              </a:rPr>
              <a:t>C5H=11</a:t>
            </a:r>
            <a:r>
              <a:rPr lang="en-US" altLang="zh-CN" b="1">
                <a:solidFill>
                  <a:srgbClr val="0000FF"/>
                </a:solidFill>
                <a:effectLst>
                  <a:outerShdw blurRad="38100" dist="38100" dir="2700000" algn="tl">
                    <a:srgbClr val="C0C0C0"/>
                  </a:outerShdw>
                </a:effectLst>
              </a:rPr>
              <a:t>000</a:t>
            </a:r>
            <a:r>
              <a:rPr lang="en-US" altLang="zh-CN" b="1">
                <a:effectLst>
                  <a:outerShdw blurRad="38100" dist="38100" dir="2700000" algn="tl">
                    <a:srgbClr val="C0C0C0"/>
                  </a:outerShdw>
                </a:effectLst>
              </a:rPr>
              <a:t>10</a:t>
            </a:r>
            <a:r>
              <a:rPr lang="en-US" altLang="zh-CN" b="1">
                <a:solidFill>
                  <a:srgbClr val="0000FF"/>
                </a:solidFill>
                <a:effectLst>
                  <a:outerShdw blurRad="38100" dist="38100" dir="2700000" algn="tl">
                    <a:srgbClr val="C0C0C0"/>
                  </a:outerShdw>
                </a:effectLst>
              </a:rPr>
              <a:t>1</a:t>
            </a:r>
            <a:r>
              <a:rPr lang="en-US" altLang="zh-CN" b="1">
                <a:effectLst>
                  <a:outerShdw blurRad="38100" dist="38100" dir="2700000" algn="tl">
                    <a:srgbClr val="C0C0C0"/>
                  </a:outerShdw>
                </a:effectLst>
              </a:rPr>
              <a:t>B</a:t>
            </a:r>
          </a:p>
          <a:p>
            <a:r>
              <a:rPr lang="en-US" altLang="zh-CN" b="1">
                <a:effectLst>
                  <a:outerShdw blurRad="38100" dist="38100" dir="2700000" algn="tl">
                    <a:srgbClr val="C0C0C0"/>
                  </a:outerShdw>
                </a:effectLst>
              </a:rPr>
              <a:t>C6H=11</a:t>
            </a:r>
            <a:r>
              <a:rPr lang="en-US" altLang="zh-CN" b="1">
                <a:solidFill>
                  <a:srgbClr val="0000FF"/>
                </a:solidFill>
                <a:effectLst>
                  <a:outerShdw blurRad="38100" dist="38100" dir="2700000" algn="tl">
                    <a:srgbClr val="C0C0C0"/>
                  </a:outerShdw>
                </a:effectLst>
              </a:rPr>
              <a:t>000</a:t>
            </a:r>
            <a:r>
              <a:rPr lang="en-US" altLang="zh-CN" b="1">
                <a:effectLst>
                  <a:outerShdw blurRad="38100" dist="38100" dir="2700000" algn="tl">
                    <a:srgbClr val="C0C0C0"/>
                  </a:outerShdw>
                </a:effectLst>
              </a:rPr>
              <a:t>11</a:t>
            </a:r>
            <a:r>
              <a:rPr lang="en-US" altLang="zh-CN" b="1">
                <a:solidFill>
                  <a:srgbClr val="0000FF"/>
                </a:solidFill>
                <a:effectLst>
                  <a:outerShdw blurRad="38100" dist="38100" dir="2700000" algn="tl">
                    <a:srgbClr val="C0C0C0"/>
                  </a:outerShdw>
                </a:effectLst>
              </a:rPr>
              <a:t>0</a:t>
            </a:r>
            <a:r>
              <a:rPr lang="en-US" altLang="zh-CN" b="1">
                <a:effectLst>
                  <a:outerShdw blurRad="38100" dist="38100" dir="2700000" algn="tl">
                    <a:srgbClr val="C0C0C0"/>
                  </a:outerShdw>
                </a:effectLst>
              </a:rPr>
              <a:t>B</a:t>
            </a:r>
          </a:p>
          <a:p>
            <a:r>
              <a:rPr lang="en-US" altLang="zh-CN" b="1">
                <a:effectLst>
                  <a:outerShdw blurRad="38100" dist="38100" dir="2700000" algn="tl">
                    <a:srgbClr val="C0C0C0"/>
                  </a:outerShdw>
                </a:effectLst>
              </a:rPr>
              <a:t>C7H=11</a:t>
            </a:r>
            <a:r>
              <a:rPr lang="en-US" altLang="zh-CN" b="1">
                <a:solidFill>
                  <a:srgbClr val="0000FF"/>
                </a:solidFill>
                <a:effectLst>
                  <a:outerShdw blurRad="38100" dist="38100" dir="2700000" algn="tl">
                    <a:srgbClr val="C0C0C0"/>
                  </a:outerShdw>
                </a:effectLst>
              </a:rPr>
              <a:t>000</a:t>
            </a:r>
            <a:r>
              <a:rPr lang="en-US" altLang="zh-CN" b="1">
                <a:effectLst>
                  <a:outerShdw blurRad="38100" dist="38100" dir="2700000" algn="tl">
                    <a:srgbClr val="C0C0C0"/>
                  </a:outerShdw>
                </a:effectLst>
              </a:rPr>
              <a:t>11</a:t>
            </a:r>
            <a:r>
              <a:rPr lang="en-US" altLang="zh-CN" b="1">
                <a:solidFill>
                  <a:srgbClr val="0000FF"/>
                </a:solidFill>
                <a:effectLst>
                  <a:outerShdw blurRad="38100" dist="38100" dir="2700000" algn="tl">
                    <a:srgbClr val="C0C0C0"/>
                  </a:outerShdw>
                </a:effectLst>
              </a:rPr>
              <a:t>1</a:t>
            </a:r>
            <a:r>
              <a:rPr lang="en-US" altLang="zh-CN" b="1">
                <a:effectLst>
                  <a:outerShdw blurRad="38100" dist="38100" dir="2700000" algn="tl">
                    <a:srgbClr val="C0C0C0"/>
                  </a:outerShdw>
                </a:effectLst>
              </a:rPr>
              <a:t>B</a:t>
            </a:r>
          </a:p>
        </p:txBody>
      </p:sp>
    </p:spTree>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429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08175" y="836613"/>
            <a:ext cx="2916238" cy="5761037"/>
          </a:xfrm>
          <a:prstGeom prst="rect">
            <a:avLst/>
          </a:prstGeom>
          <a:noFill/>
        </p:spPr>
      </p:pic>
      <p:pic>
        <p:nvPicPr>
          <p:cNvPr id="52429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372225" y="1196975"/>
            <a:ext cx="1724025" cy="4752975"/>
          </a:xfrm>
          <a:prstGeom prst="rect">
            <a:avLst/>
          </a:prstGeom>
          <a:noFill/>
        </p:spPr>
      </p:pic>
      <p:sp>
        <p:nvSpPr>
          <p:cNvPr id="524292" name="Rectangle 4"/>
          <p:cNvSpPr>
            <a:spLocks noChangeArrowheads="1"/>
          </p:cNvSpPr>
          <p:nvPr/>
        </p:nvSpPr>
        <p:spPr bwMode="auto">
          <a:xfrm>
            <a:off x="611188" y="404813"/>
            <a:ext cx="2374900" cy="457200"/>
          </a:xfrm>
          <a:prstGeom prst="rect">
            <a:avLst/>
          </a:prstGeom>
          <a:noFill/>
          <a:ln w="9525" algn="ctr">
            <a:noFill/>
            <a:miter lim="800000"/>
            <a:headEnd/>
            <a:tailEnd/>
          </a:ln>
          <a:effectLst/>
        </p:spPr>
        <p:txBody>
          <a:bodyPr>
            <a:spAutoFit/>
          </a:bodyPr>
          <a:lstStyle/>
          <a:p>
            <a:r>
              <a:rPr lang="zh-CN" altLang="en-US"/>
              <a:t>主程序流程图：</a:t>
            </a:r>
          </a:p>
        </p:txBody>
      </p:sp>
      <p:sp>
        <p:nvSpPr>
          <p:cNvPr id="524293" name="Rectangle 5"/>
          <p:cNvSpPr>
            <a:spLocks noChangeArrowheads="1"/>
          </p:cNvSpPr>
          <p:nvPr/>
        </p:nvSpPr>
        <p:spPr bwMode="auto">
          <a:xfrm>
            <a:off x="4932363" y="404813"/>
            <a:ext cx="2663825" cy="457200"/>
          </a:xfrm>
          <a:prstGeom prst="rect">
            <a:avLst/>
          </a:prstGeom>
          <a:noFill/>
          <a:ln w="9525" algn="ctr">
            <a:noFill/>
            <a:miter lim="800000"/>
            <a:headEnd/>
            <a:tailEnd/>
          </a:ln>
          <a:effectLst/>
        </p:spPr>
        <p:txBody>
          <a:bodyPr>
            <a:spAutoFit/>
          </a:bodyPr>
          <a:lstStyle/>
          <a:p>
            <a:r>
              <a:rPr lang="zh-CN" altLang="en-US"/>
              <a:t>中断程序流程图：</a:t>
            </a:r>
          </a:p>
        </p:txBody>
      </p:sp>
    </p:spTree>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3266" name="Group 2"/>
          <p:cNvGraphicFramePr>
            <a:graphicFrameLocks noGrp="1"/>
          </p:cNvGraphicFramePr>
          <p:nvPr/>
        </p:nvGraphicFramePr>
        <p:xfrm>
          <a:off x="539750" y="260350"/>
          <a:ext cx="8064500" cy="6345936"/>
        </p:xfrm>
        <a:graphic>
          <a:graphicData uri="http://schemas.openxmlformats.org/drawingml/2006/table">
            <a:tbl>
              <a:tblPr/>
              <a:tblGrid>
                <a:gridCol w="4032250">
                  <a:extLst>
                    <a:ext uri="{9D8B030D-6E8A-4147-A177-3AD203B41FA5}">
                      <a16:colId xmlns:a16="http://schemas.microsoft.com/office/drawing/2014/main" val="20000"/>
                    </a:ext>
                  </a:extLst>
                </a:gridCol>
                <a:gridCol w="4032250">
                  <a:extLst>
                    <a:ext uri="{9D8B030D-6E8A-4147-A177-3AD203B41FA5}">
                      <a16:colId xmlns:a16="http://schemas.microsoft.com/office/drawing/2014/main" val="20001"/>
                    </a:ext>
                  </a:extLst>
                </a:gridCol>
              </a:tblGrid>
              <a:tr h="6048375">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参考程序：</a:t>
                      </a:r>
                    </a:p>
                    <a:p>
                      <a:pPr marL="0" marR="0" lvl="0" indent="0" algn="l" defTabSz="914400" rtl="0" eaLnBrk="1" fontAlgn="base" latinLnBrk="0" hangingPunct="1">
                        <a:lnSpc>
                          <a:spcPct val="90000"/>
                        </a:lnSpc>
                        <a:spcBef>
                          <a:spcPct val="0"/>
                        </a:spcBef>
                        <a:spcAft>
                          <a:spcPct val="0"/>
                        </a:spcAft>
                        <a:buClr>
                          <a:schemeClr val="tx2"/>
                        </a:buClr>
                        <a:buSzTx/>
                        <a:buFontTx/>
                        <a:buNone/>
                        <a:tabLst/>
                      </a:pPr>
                      <a:endParaRPr kumimoji="0" lang="zh-CN" altLang="en-US" sz="2400" b="0" i="0" u="none" strike="noStrike" cap="none" normalizeH="0" baseline="0" smtClean="0">
                        <a:ln>
                          <a:noFill/>
                        </a:ln>
                        <a:solidFill>
                          <a:schemeClr val="tx1"/>
                        </a:solidFill>
                        <a:effectLst/>
                        <a:latin typeface="隶书" pitchFamily="49" charset="-122"/>
                        <a:ea typeface="隶书" pitchFamily="49" charset="-122"/>
                      </a:endParaRP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初始化打印机缓冲区</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DA SEGMENT</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DATA DB </a:t>
                      </a:r>
                      <a:r>
                        <a:rPr kumimoji="0" lang="en-US" altLang="zh-CN" sz="2400" b="0" i="0" u="none" strike="noStrike" cap="none" normalizeH="0" baseline="0" smtClean="0">
                          <a:ln>
                            <a:noFill/>
                          </a:ln>
                          <a:solidFill>
                            <a:schemeClr val="tx1"/>
                          </a:solidFill>
                          <a:effectLst/>
                          <a:latin typeface="Arial"/>
                          <a:ea typeface="隶书" pitchFamily="49" charset="-122"/>
                        </a:rPr>
                        <a:t>‘</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HELLO!</a:t>
                      </a:r>
                      <a:r>
                        <a:rPr kumimoji="0" lang="en-US" altLang="zh-CN" sz="2400" b="0" i="0" u="none" strike="noStrike" cap="none" normalizeH="0" baseline="0" smtClean="0">
                          <a:ln>
                            <a:noFill/>
                          </a:ln>
                          <a:solidFill>
                            <a:schemeClr val="tx1"/>
                          </a:solidFill>
                          <a:effectLst/>
                          <a:latin typeface="Arial"/>
                          <a:ea typeface="隶书" pitchFamily="49" charset="-122"/>
                        </a:rPr>
                        <a:t>’</a:t>
                      </a:r>
                      <a:endParaRPr kumimoji="0" lang="en-US" altLang="zh-CN" sz="2400" b="0" i="0" u="none" strike="noStrike" cap="none" normalizeH="0" baseline="0" smtClean="0">
                        <a:ln>
                          <a:noFill/>
                        </a:ln>
                        <a:solidFill>
                          <a:schemeClr val="tx1"/>
                        </a:solidFill>
                        <a:effectLst/>
                        <a:latin typeface="隶书" pitchFamily="49" charset="-122"/>
                        <a:ea typeface="隶书" pitchFamily="49" charset="-122"/>
                      </a:endParaRP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DA ENDS</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设置堆栈</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STA SEGMENT STACK</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DW  10  DUP(?)</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STA ENDS</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代码段</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CODE SEGMENT</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ASSUME CS:CODE,DS:DA</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ASSUME SS:STA</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MA:</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;8255A</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初始化</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;A</a:t>
                      </a:r>
                      <a:r>
                        <a:rPr kumimoji="0" lang="zh-CN" altLang="en-US" sz="2400" b="0" i="0" u="none" strike="noStrike" cap="none" normalizeH="0" baseline="0" smtClean="0">
                          <a:ln>
                            <a:noFill/>
                          </a:ln>
                          <a:solidFill>
                            <a:srgbClr val="0000FF"/>
                          </a:solidFill>
                          <a:effectLst/>
                          <a:latin typeface="隶书" pitchFamily="49" charset="-122"/>
                          <a:ea typeface="隶书" pitchFamily="49" charset="-122"/>
                        </a:rPr>
                        <a:t>口输出方式</a:t>
                      </a: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1</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AL,10100000B</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OUT 0C6H,AL  </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a:t>
                      </a:r>
                      <a:r>
                        <a:rPr kumimoji="0" lang="zh-CN" altLang="en-US" sz="2400" b="0" i="0" u="none" strike="noStrike" cap="none" normalizeH="0" baseline="0" smtClean="0">
                          <a:ln>
                            <a:noFill/>
                          </a:ln>
                          <a:solidFill>
                            <a:srgbClr val="0000FF"/>
                          </a:solidFill>
                          <a:effectLst/>
                          <a:latin typeface="隶书" pitchFamily="49" charset="-122"/>
                          <a:ea typeface="隶书" pitchFamily="49" charset="-122"/>
                        </a:rPr>
                        <a:t>置</a:t>
                      </a: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PC0=1</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AL,00000001B</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OUT 0C6H,AL</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初始化中断向量表</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XOR AX,AX</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;DS</a:t>
                      </a:r>
                      <a:r>
                        <a:rPr kumimoji="0" lang="zh-CN" altLang="en-US" sz="2400" b="0" i="0" u="none" strike="noStrike" cap="none" normalizeH="0" baseline="0" smtClean="0">
                          <a:ln>
                            <a:noFill/>
                          </a:ln>
                          <a:solidFill>
                            <a:srgbClr val="0000FF"/>
                          </a:solidFill>
                          <a:effectLst/>
                          <a:latin typeface="隶书" pitchFamily="49" charset="-122"/>
                          <a:ea typeface="隶书" pitchFamily="49" charset="-122"/>
                        </a:rPr>
                        <a:t>指向</a:t>
                      </a: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0000</a:t>
                      </a:r>
                      <a:r>
                        <a:rPr kumimoji="0" lang="zh-CN" altLang="en-US" sz="2400" b="0" i="0" u="none" strike="noStrike" cap="none" normalizeH="0" baseline="0" smtClean="0">
                          <a:ln>
                            <a:noFill/>
                          </a:ln>
                          <a:solidFill>
                            <a:srgbClr val="0000FF"/>
                          </a:solidFill>
                          <a:effectLst/>
                          <a:latin typeface="隶书" pitchFamily="49" charset="-122"/>
                          <a:ea typeface="隶书" pitchFamily="49" charset="-122"/>
                        </a:rPr>
                        <a:t>段</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MOV DS,AX</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AX,OFFSET INTPRG</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  ;</a:t>
                      </a:r>
                      <a:r>
                        <a:rPr kumimoji="0" lang="zh-CN" altLang="en-US" sz="2400" b="0" i="0" u="none" strike="noStrike" cap="none" normalizeH="0" baseline="0" smtClean="0">
                          <a:ln>
                            <a:noFill/>
                          </a:ln>
                          <a:solidFill>
                            <a:srgbClr val="0000FF"/>
                          </a:solidFill>
                          <a:effectLst/>
                          <a:latin typeface="隶书" pitchFamily="49" charset="-122"/>
                          <a:ea typeface="隶书" pitchFamily="49" charset="-122"/>
                        </a:rPr>
                        <a:t>置中断矢量偏移量</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rgbClr val="0000FF"/>
                          </a:solidFill>
                          <a:effectLst/>
                          <a:latin typeface="隶书" pitchFamily="49" charset="-122"/>
                          <a:ea typeface="隶书" pitchFamily="49" charset="-122"/>
                        </a:rPr>
                        <a:t>  </a:t>
                      </a: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;0BH*4=2CH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WORD PTR[002CH],AX</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AX,SEG INTPRG</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a:t>
                      </a:r>
                      <a:r>
                        <a:rPr kumimoji="0" lang="zh-CN" altLang="en-US" sz="2400" b="0" i="0" u="none" strike="noStrike" cap="none" normalizeH="0" baseline="0" smtClean="0">
                          <a:ln>
                            <a:noFill/>
                          </a:ln>
                          <a:solidFill>
                            <a:srgbClr val="0000FF"/>
                          </a:solidFill>
                          <a:effectLst/>
                          <a:latin typeface="隶书" pitchFamily="49" charset="-122"/>
                          <a:ea typeface="隶书" pitchFamily="49" charset="-122"/>
                        </a:rPr>
                        <a:t>置中断矢量段基值</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MOV WORD PTR[002EH],AX</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设置数据区指针，打印字数</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MOV AX,SEG DATA</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DS,AX</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DI,OFFSET DATA</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CX,6</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 name="动作按钮: 自定义 2">
            <a:hlinkClick r:id="rId2" action="ppaction://hlinksldjump" highlightClick="1"/>
          </p:cNvPr>
          <p:cNvSpPr/>
          <p:nvPr/>
        </p:nvSpPr>
        <p:spPr bwMode="auto">
          <a:xfrm>
            <a:off x="7858148" y="6286520"/>
            <a:ext cx="1000132" cy="357190"/>
          </a:xfrm>
          <a:prstGeom prst="actionButtonBlank">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800" dirty="0" smtClean="0">
                <a:solidFill>
                  <a:schemeClr val="bg1"/>
                </a:solidFill>
                <a:latin typeface="隶书" pitchFamily="49" charset="-122"/>
                <a:ea typeface="隶书" pitchFamily="49" charset="-122"/>
              </a:rPr>
              <a:t>控制字</a:t>
            </a:r>
            <a:endParaRPr kumimoji="0" lang="zh-CN" altLang="en-US" sz="1800" b="0" i="0" u="none" strike="noStrike" cap="none" normalizeH="0" dirty="0" smtClean="0">
              <a:ln>
                <a:noFill/>
              </a:ln>
              <a:solidFill>
                <a:schemeClr val="bg1"/>
              </a:solidFill>
              <a:effectLst/>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42" name="Group 2"/>
          <p:cNvGraphicFramePr>
            <a:graphicFrameLocks noGrp="1"/>
          </p:cNvGraphicFramePr>
          <p:nvPr/>
        </p:nvGraphicFramePr>
        <p:xfrm>
          <a:off x="539750" y="260350"/>
          <a:ext cx="8135938" cy="6345936"/>
        </p:xfrm>
        <a:graphic>
          <a:graphicData uri="http://schemas.openxmlformats.org/drawingml/2006/table">
            <a:tbl>
              <a:tblPr/>
              <a:tblGrid>
                <a:gridCol w="4068763">
                  <a:extLst>
                    <a:ext uri="{9D8B030D-6E8A-4147-A177-3AD203B41FA5}">
                      <a16:colId xmlns:a16="http://schemas.microsoft.com/office/drawing/2014/main" val="20000"/>
                    </a:ext>
                  </a:extLst>
                </a:gridCol>
                <a:gridCol w="4067175">
                  <a:extLst>
                    <a:ext uri="{9D8B030D-6E8A-4147-A177-3AD203B41FA5}">
                      <a16:colId xmlns:a16="http://schemas.microsoft.com/office/drawing/2014/main" val="20001"/>
                    </a:ext>
                  </a:extLst>
                </a:gridCol>
              </a:tblGrid>
              <a:tr h="5976938">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中断控制器初始化</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chemeClr val="tx1"/>
                          </a:solidFill>
                          <a:effectLst/>
                          <a:latin typeface="Arial"/>
                          <a:ea typeface="隶书" pitchFamily="49" charset="-122"/>
                        </a:rPr>
                        <a:t>……</a:t>
                      </a:r>
                      <a:endParaRPr kumimoji="0" lang="en-US" altLang="zh-CN" sz="2400" b="0" i="0" u="none" strike="noStrike" cap="none" normalizeH="0" baseline="0" smtClean="0">
                        <a:ln>
                          <a:noFill/>
                        </a:ln>
                        <a:solidFill>
                          <a:schemeClr val="tx1"/>
                        </a:solidFill>
                        <a:effectLst/>
                        <a:latin typeface="隶书" pitchFamily="49" charset="-122"/>
                        <a:ea typeface="隶书" pitchFamily="49" charset="-122"/>
                      </a:endParaRP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允许</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8255A</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中断请求</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a:t>
                      </a:r>
                      <a:r>
                        <a:rPr kumimoji="0" lang="zh-CN" altLang="en-US" sz="2400" b="0" i="0" u="none" strike="noStrike" cap="none" normalizeH="0" baseline="0" smtClean="0">
                          <a:ln>
                            <a:noFill/>
                          </a:ln>
                          <a:solidFill>
                            <a:srgbClr val="0000FF"/>
                          </a:solidFill>
                          <a:effectLst/>
                          <a:latin typeface="隶书" pitchFamily="49" charset="-122"/>
                          <a:ea typeface="隶书" pitchFamily="49" charset="-122"/>
                        </a:rPr>
                        <a:t>置</a:t>
                      </a: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INTEA=1(PC6=1)</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AL,00001101B</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OUT 0C6H,AL</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等待中断</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HH: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CMP CX,0</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a:t>
                      </a:r>
                      <a:r>
                        <a:rPr kumimoji="0" lang="zh-CN" altLang="en-US" sz="2400" b="0" i="0" u="none" strike="noStrike" cap="none" normalizeH="0" baseline="0" smtClean="0">
                          <a:ln>
                            <a:noFill/>
                          </a:ln>
                          <a:solidFill>
                            <a:srgbClr val="0000FF"/>
                          </a:solidFill>
                          <a:effectLst/>
                          <a:latin typeface="隶书" pitchFamily="49" charset="-122"/>
                          <a:ea typeface="隶书" pitchFamily="49" charset="-122"/>
                        </a:rPr>
                        <a:t>打印完成转</a:t>
                      </a: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STOP0</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JZ STOP0</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a:t>
                      </a:r>
                      <a:r>
                        <a:rPr kumimoji="0" lang="zh-CN" altLang="en-US" sz="2400" b="0" i="0" u="none" strike="noStrike" cap="none" normalizeH="0" baseline="0" smtClean="0">
                          <a:ln>
                            <a:noFill/>
                          </a:ln>
                          <a:solidFill>
                            <a:srgbClr val="0000FF"/>
                          </a:solidFill>
                          <a:effectLst/>
                          <a:latin typeface="隶书" pitchFamily="49" charset="-122"/>
                          <a:ea typeface="隶书" pitchFamily="49" charset="-122"/>
                        </a:rPr>
                        <a:t>开</a:t>
                      </a: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CPU</a:t>
                      </a:r>
                      <a:r>
                        <a:rPr kumimoji="0" lang="zh-CN" altLang="en-US" sz="2400" b="0" i="0" u="none" strike="noStrike" cap="none" normalizeH="0" baseline="0" smtClean="0">
                          <a:ln>
                            <a:noFill/>
                          </a:ln>
                          <a:solidFill>
                            <a:srgbClr val="0000FF"/>
                          </a:solidFill>
                          <a:effectLst/>
                          <a:latin typeface="隶书" pitchFamily="49" charset="-122"/>
                          <a:ea typeface="隶书" pitchFamily="49" charset="-122"/>
                        </a:rPr>
                        <a:t>中断</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STI</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JMP HH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STOP0:</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禁止</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8255A</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中断请求</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rgbClr val="0000FF"/>
                          </a:solidFill>
                          <a:effectLst/>
                          <a:latin typeface="隶书" pitchFamily="49" charset="-122"/>
                          <a:ea typeface="隶书" pitchFamily="49" charset="-122"/>
                        </a:rPr>
                        <a:t>  </a:t>
                      </a: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a:t>
                      </a:r>
                      <a:r>
                        <a:rPr kumimoji="0" lang="zh-CN" altLang="en-US" sz="2400" b="0" i="0" u="none" strike="noStrike" cap="none" normalizeH="0" baseline="0" smtClean="0">
                          <a:ln>
                            <a:noFill/>
                          </a:ln>
                          <a:solidFill>
                            <a:srgbClr val="0000FF"/>
                          </a:solidFill>
                          <a:effectLst/>
                          <a:latin typeface="隶书" pitchFamily="49" charset="-122"/>
                          <a:ea typeface="隶书" pitchFamily="49" charset="-122"/>
                        </a:rPr>
                        <a:t>置</a:t>
                      </a: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INTEA=0(PC6=0)</a:t>
                      </a:r>
                      <a:endParaRPr kumimoji="0" lang="en-US" altLang="zh-CN" sz="2400" b="0" i="0" u="none" strike="noStrike" cap="none" normalizeH="0" baseline="0" smtClean="0">
                        <a:ln>
                          <a:noFill/>
                        </a:ln>
                        <a:solidFill>
                          <a:schemeClr val="tx1"/>
                        </a:solidFill>
                        <a:effectLst/>
                        <a:latin typeface="隶书" pitchFamily="49" charset="-122"/>
                        <a:ea typeface="隶书" pitchFamily="49" charset="-122"/>
                      </a:endParaRP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AL,00001100B</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OUT 0C6H,AL  </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chemeClr val="tx1"/>
                          </a:solidFill>
                          <a:effectLst/>
                          <a:latin typeface="Arial"/>
                          <a:ea typeface="隶书" pitchFamily="49" charset="-122"/>
                        </a:rPr>
                        <a:t>……</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程序结束退出</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MOV AH,4CH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INT 21H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中断服务程序</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INTPRG PROC</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AL,[DI]</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OUT 0C0H,AL</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AL,00000000B</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OUT 0C6H,AL</a:t>
                      </a: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a:t>
                      </a:r>
                      <a:r>
                        <a:rPr kumimoji="0" lang="zh-CN" altLang="en-US" sz="2400" b="0" i="0" u="none" strike="noStrike" cap="none" normalizeH="0" baseline="0" smtClean="0">
                          <a:ln>
                            <a:noFill/>
                          </a:ln>
                          <a:solidFill>
                            <a:srgbClr val="0000FF"/>
                          </a:solidFill>
                          <a:effectLst/>
                          <a:latin typeface="隶书" pitchFamily="49" charset="-122"/>
                          <a:ea typeface="隶书" pitchFamily="49" charset="-122"/>
                        </a:rPr>
                        <a:t>置</a:t>
                      </a: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PC0=0</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INC AL</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OUT 0C6H,AL</a:t>
                      </a: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a:t>
                      </a:r>
                      <a:r>
                        <a:rPr kumimoji="0" lang="zh-CN" altLang="en-US" sz="2400" b="0" i="0" u="none" strike="noStrike" cap="none" normalizeH="0" baseline="0" smtClean="0">
                          <a:ln>
                            <a:noFill/>
                          </a:ln>
                          <a:solidFill>
                            <a:srgbClr val="0000FF"/>
                          </a:solidFill>
                          <a:effectLst/>
                          <a:latin typeface="隶书" pitchFamily="49" charset="-122"/>
                          <a:ea typeface="隶书" pitchFamily="49" charset="-122"/>
                        </a:rPr>
                        <a:t>置</a:t>
                      </a: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PC0=1</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INC DI</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DEC CX</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IRET</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INTPRG ENDP</a:t>
                      </a:r>
                    </a:p>
                    <a:p>
                      <a:pPr marL="0" marR="0" lvl="0" indent="0" algn="l" defTabSz="914400" rtl="0" eaLnBrk="1" fontAlgn="base" latinLnBrk="0" hangingPunct="1">
                        <a:lnSpc>
                          <a:spcPct val="90000"/>
                        </a:lnSpc>
                        <a:spcBef>
                          <a:spcPct val="0"/>
                        </a:spcBef>
                        <a:spcAft>
                          <a:spcPct val="0"/>
                        </a:spcAft>
                        <a:buClr>
                          <a:schemeClr val="tx2"/>
                        </a:buClr>
                        <a:buSzTx/>
                        <a:buFontTx/>
                        <a:buNone/>
                        <a:tabLst/>
                      </a:pPr>
                      <a:endParaRPr kumimoji="0" lang="en-US" altLang="zh-CN" sz="2400" b="0" i="0" u="none" strike="noStrike" cap="none" normalizeH="0" baseline="0" smtClean="0">
                        <a:ln>
                          <a:noFill/>
                        </a:ln>
                        <a:solidFill>
                          <a:schemeClr val="tx1"/>
                        </a:solidFill>
                        <a:effectLst/>
                        <a:latin typeface="隶书" pitchFamily="49" charset="-122"/>
                        <a:ea typeface="隶书" pitchFamily="49" charset="-122"/>
                      </a:endParaRP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CODE ENDS</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END MA</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ChangeArrowheads="1"/>
          </p:cNvSpPr>
          <p:nvPr/>
        </p:nvSpPr>
        <p:spPr bwMode="auto">
          <a:xfrm>
            <a:off x="395288" y="115888"/>
            <a:ext cx="8353425" cy="1552575"/>
          </a:xfrm>
          <a:prstGeom prst="rect">
            <a:avLst/>
          </a:prstGeom>
          <a:noFill/>
          <a:ln w="9525" algn="ctr">
            <a:noFill/>
            <a:miter lim="800000"/>
            <a:headEnd/>
            <a:tailEnd/>
          </a:ln>
          <a:effectLst/>
        </p:spPr>
        <p:txBody>
          <a:bodyPr>
            <a:spAutoFit/>
          </a:bodyPr>
          <a:lstStyle/>
          <a:p>
            <a:r>
              <a:rPr lang="zh-CN" altLang="en-US"/>
              <a:t>例</a:t>
            </a:r>
            <a:r>
              <a:rPr lang="en-US" altLang="zh-CN"/>
              <a:t>4</a:t>
            </a:r>
            <a:r>
              <a:rPr lang="zh-CN" altLang="en-US"/>
              <a:t>：用</a:t>
            </a:r>
            <a:r>
              <a:rPr lang="en-US" altLang="zh-CN"/>
              <a:t>8255A</a:t>
            </a:r>
            <a:r>
              <a:rPr lang="zh-CN" altLang="en-US"/>
              <a:t>实现</a:t>
            </a:r>
            <a:r>
              <a:rPr lang="en-US" altLang="zh-CN"/>
              <a:t>4*4</a:t>
            </a:r>
            <a:r>
              <a:rPr lang="zh-CN" altLang="en-US"/>
              <a:t>键盘控制。</a:t>
            </a:r>
          </a:p>
          <a:p>
            <a:r>
              <a:rPr lang="zh-CN" altLang="en-US">
                <a:solidFill>
                  <a:srgbClr val="0000FF"/>
                </a:solidFill>
              </a:rPr>
              <a:t>分析：键盘识别的方法有：行扫描法和行反转法，两种方法的接口电路均可采用</a:t>
            </a:r>
            <a:r>
              <a:rPr lang="en-US" altLang="zh-CN">
                <a:solidFill>
                  <a:srgbClr val="0000FF"/>
                </a:solidFill>
              </a:rPr>
              <a:t>8255A</a:t>
            </a:r>
            <a:r>
              <a:rPr lang="zh-CN" altLang="en-US">
                <a:solidFill>
                  <a:srgbClr val="0000FF"/>
                </a:solidFill>
              </a:rPr>
              <a:t>实现，本题采用行反转法。接口电路如图：</a:t>
            </a:r>
          </a:p>
        </p:txBody>
      </p:sp>
      <p:pic>
        <p:nvPicPr>
          <p:cNvPr id="521219" name="Picture 3"/>
          <p:cNvPicPr>
            <a:picLocks noChangeAspect="1" noChangeArrowheads="1"/>
          </p:cNvPicPr>
          <p:nvPr/>
        </p:nvPicPr>
        <p:blipFill>
          <a:blip r:embed="rId2">
            <a:clrChange>
              <a:clrFrom>
                <a:srgbClr val="DDDDDD"/>
              </a:clrFrom>
              <a:clrTo>
                <a:srgbClr val="DDDDDD">
                  <a:alpha val="0"/>
                </a:srgbClr>
              </a:clrTo>
            </a:clrChange>
          </a:blip>
          <a:srcRect/>
          <a:stretch>
            <a:fillRect/>
          </a:stretch>
        </p:blipFill>
        <p:spPr bwMode="auto">
          <a:xfrm>
            <a:off x="5867400" y="4005263"/>
            <a:ext cx="3132138" cy="2716212"/>
          </a:xfrm>
          <a:prstGeom prst="rect">
            <a:avLst/>
          </a:prstGeom>
          <a:noFill/>
        </p:spPr>
      </p:pic>
      <p:pic>
        <p:nvPicPr>
          <p:cNvPr id="521220" name="Picture 4"/>
          <p:cNvPicPr>
            <a:picLocks noChangeAspect="1" noChangeArrowheads="1"/>
          </p:cNvPicPr>
          <p:nvPr/>
        </p:nvPicPr>
        <p:blipFill>
          <a:blip r:embed="rId3">
            <a:clrChange>
              <a:clrFrom>
                <a:srgbClr val="FFFFCC"/>
              </a:clrFrom>
              <a:clrTo>
                <a:srgbClr val="FFFFCC">
                  <a:alpha val="0"/>
                </a:srgbClr>
              </a:clrTo>
            </a:clrChange>
          </a:blip>
          <a:srcRect/>
          <a:stretch>
            <a:fillRect/>
          </a:stretch>
        </p:blipFill>
        <p:spPr bwMode="auto">
          <a:xfrm>
            <a:off x="3276600" y="5229225"/>
            <a:ext cx="2449513" cy="1458913"/>
          </a:xfrm>
          <a:prstGeom prst="rect">
            <a:avLst/>
          </a:prstGeom>
          <a:noFill/>
        </p:spPr>
      </p:pic>
      <p:pic>
        <p:nvPicPr>
          <p:cNvPr id="521221" name="Picture 5" descr="片段_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68313" y="1125538"/>
            <a:ext cx="6551612" cy="3930650"/>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ChangeArrowheads="1"/>
          </p:cNvSpPr>
          <p:nvPr/>
        </p:nvSpPr>
        <p:spPr bwMode="auto">
          <a:xfrm>
            <a:off x="539750" y="188913"/>
            <a:ext cx="8064500" cy="1552575"/>
          </a:xfrm>
          <a:prstGeom prst="rect">
            <a:avLst/>
          </a:prstGeom>
          <a:noFill/>
          <a:ln w="9525" algn="ctr">
            <a:noFill/>
            <a:miter lim="800000"/>
            <a:headEnd/>
            <a:tailEnd/>
          </a:ln>
          <a:effectLst/>
        </p:spPr>
        <p:txBody>
          <a:bodyPr>
            <a:spAutoFit/>
          </a:bodyPr>
          <a:lstStyle/>
          <a:p>
            <a:r>
              <a:rPr lang="zh-CN" altLang="en-US"/>
              <a:t>采用反转法的编程步骤：</a:t>
            </a:r>
          </a:p>
          <a:p>
            <a:r>
              <a:rPr lang="en-US" altLang="zh-CN"/>
              <a:t>1</a:t>
            </a:r>
            <a:r>
              <a:rPr lang="zh-CN" altLang="en-US"/>
              <a:t>、行线</a:t>
            </a:r>
            <a:r>
              <a:rPr lang="en-US" altLang="zh-CN"/>
              <a:t>PA</a:t>
            </a:r>
            <a:r>
              <a:rPr lang="zh-CN" altLang="en-US"/>
              <a:t>口输出</a:t>
            </a:r>
            <a:r>
              <a:rPr lang="en-US" altLang="zh-CN"/>
              <a:t>00H</a:t>
            </a:r>
            <a:r>
              <a:rPr lang="zh-CN" altLang="en-US"/>
              <a:t>，读列线</a:t>
            </a:r>
            <a:r>
              <a:rPr lang="en-US" altLang="zh-CN"/>
              <a:t>PB</a:t>
            </a:r>
            <a:r>
              <a:rPr lang="zh-CN" altLang="en-US"/>
              <a:t>口，为</a:t>
            </a:r>
            <a:r>
              <a:rPr lang="en-US" altLang="zh-CN"/>
              <a:t>OFH</a:t>
            </a:r>
            <a:r>
              <a:rPr lang="zh-CN" altLang="en-US"/>
              <a:t>则无键按下；</a:t>
            </a:r>
          </a:p>
          <a:p>
            <a:r>
              <a:rPr lang="en-US" altLang="zh-CN"/>
              <a:t>2</a:t>
            </a:r>
            <a:r>
              <a:rPr lang="zh-CN" altLang="en-US"/>
              <a:t>、若有键按下，将</a:t>
            </a:r>
            <a:r>
              <a:rPr lang="en-US" altLang="zh-CN"/>
              <a:t>PB</a:t>
            </a:r>
            <a:r>
              <a:rPr lang="zh-CN" altLang="en-US"/>
              <a:t>口读入的数据送出，读</a:t>
            </a:r>
            <a:r>
              <a:rPr lang="en-US" altLang="zh-CN"/>
              <a:t>PA</a:t>
            </a:r>
            <a:r>
              <a:rPr lang="zh-CN" altLang="en-US"/>
              <a:t>口；</a:t>
            </a:r>
          </a:p>
          <a:p>
            <a:r>
              <a:rPr lang="en-US" altLang="zh-CN"/>
              <a:t>3</a:t>
            </a:r>
            <a:r>
              <a:rPr lang="zh-CN" altLang="en-US"/>
              <a:t>、将</a:t>
            </a:r>
            <a:r>
              <a:rPr lang="en-US" altLang="zh-CN"/>
              <a:t>PA</a:t>
            </a:r>
            <a:r>
              <a:rPr lang="zh-CN" altLang="en-US"/>
              <a:t>口读入的数据左移</a:t>
            </a:r>
            <a:r>
              <a:rPr lang="en-US" altLang="zh-CN"/>
              <a:t>4</a:t>
            </a:r>
            <a:r>
              <a:rPr lang="zh-CN" altLang="en-US"/>
              <a:t>位，加上</a:t>
            </a:r>
            <a:r>
              <a:rPr lang="en-US" altLang="zh-CN"/>
              <a:t>PB</a:t>
            </a:r>
            <a:r>
              <a:rPr lang="zh-CN" altLang="en-US"/>
              <a:t>口低</a:t>
            </a:r>
            <a:r>
              <a:rPr lang="en-US" altLang="zh-CN"/>
              <a:t>4</a:t>
            </a:r>
            <a:r>
              <a:rPr lang="zh-CN" altLang="en-US"/>
              <a:t>位形成键值；</a:t>
            </a:r>
          </a:p>
        </p:txBody>
      </p:sp>
      <p:graphicFrame>
        <p:nvGraphicFramePr>
          <p:cNvPr id="520195" name="Group 3"/>
          <p:cNvGraphicFramePr>
            <a:graphicFrameLocks noGrp="1"/>
          </p:cNvGraphicFramePr>
          <p:nvPr/>
        </p:nvGraphicFramePr>
        <p:xfrm>
          <a:off x="468313" y="1844675"/>
          <a:ext cx="8064500" cy="4700016"/>
        </p:xfrm>
        <a:graphic>
          <a:graphicData uri="http://schemas.openxmlformats.org/drawingml/2006/table">
            <a:tbl>
              <a:tblPr/>
              <a:tblGrid>
                <a:gridCol w="4032250">
                  <a:extLst>
                    <a:ext uri="{9D8B030D-6E8A-4147-A177-3AD203B41FA5}">
                      <a16:colId xmlns:a16="http://schemas.microsoft.com/office/drawing/2014/main" val="20000"/>
                    </a:ext>
                  </a:extLst>
                </a:gridCol>
                <a:gridCol w="4032250">
                  <a:extLst>
                    <a:ext uri="{9D8B030D-6E8A-4147-A177-3AD203B41FA5}">
                      <a16:colId xmlns:a16="http://schemas.microsoft.com/office/drawing/2014/main" val="20001"/>
                    </a:ext>
                  </a:extLst>
                </a:gridCol>
              </a:tblGrid>
              <a:tr h="4064000">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DA SEGMENT</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BUFF DB 0FFH</a:t>
                      </a: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a:t>
                      </a:r>
                      <a:r>
                        <a:rPr kumimoji="0" lang="zh-CN" altLang="en-US" sz="2400" b="0" i="0" u="none" strike="noStrike" cap="none" normalizeH="0" baseline="0" smtClean="0">
                          <a:ln>
                            <a:noFill/>
                          </a:ln>
                          <a:solidFill>
                            <a:srgbClr val="0000FF"/>
                          </a:solidFill>
                          <a:effectLst/>
                          <a:latin typeface="隶书" pitchFamily="49" charset="-122"/>
                          <a:ea typeface="隶书" pitchFamily="49" charset="-122"/>
                        </a:rPr>
                        <a:t>键值单元</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PORT EQU 0E0H</a:t>
                      </a: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a:t>
                      </a:r>
                      <a:r>
                        <a:rPr kumimoji="0" lang="zh-CN" altLang="en-US" sz="2400" b="0" i="0" u="none" strike="noStrike" cap="none" normalizeH="0" baseline="0" smtClean="0">
                          <a:ln>
                            <a:noFill/>
                          </a:ln>
                          <a:solidFill>
                            <a:srgbClr val="0000FF"/>
                          </a:solidFill>
                          <a:effectLst/>
                          <a:latin typeface="隶书" pitchFamily="49" charset="-122"/>
                          <a:ea typeface="隶书" pitchFamily="49" charset="-122"/>
                        </a:rPr>
                        <a:t>口地址</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DA ENDS</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CODE SEGMENT</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ASSUME CS:CODE,DS:DA</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KEY PROC</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MA:</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PUSH DX</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AX,0</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PUSH AX</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AX,DA</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DS,AX</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LP0:</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;A</a:t>
                      </a:r>
                      <a:r>
                        <a:rPr kumimoji="0" lang="zh-CN" altLang="en-US" sz="2400" b="0" i="0" u="none" strike="noStrike" cap="none" normalizeH="0" baseline="0" smtClean="0">
                          <a:ln>
                            <a:noFill/>
                          </a:ln>
                          <a:solidFill>
                            <a:srgbClr val="0000FF"/>
                          </a:solidFill>
                          <a:effectLst/>
                          <a:latin typeface="隶书" pitchFamily="49" charset="-122"/>
                          <a:ea typeface="隶书" pitchFamily="49" charset="-122"/>
                        </a:rPr>
                        <a:t>口方式</a:t>
                      </a: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0</a:t>
                      </a:r>
                      <a:r>
                        <a:rPr kumimoji="0" lang="zh-CN" altLang="en-US" sz="2400" b="0" i="0" u="none" strike="noStrike" cap="none" normalizeH="0" baseline="0" smtClean="0">
                          <a:ln>
                            <a:noFill/>
                          </a:ln>
                          <a:solidFill>
                            <a:srgbClr val="0000FF"/>
                          </a:solidFill>
                          <a:effectLst/>
                          <a:latin typeface="隶书" pitchFamily="49" charset="-122"/>
                          <a:ea typeface="隶书" pitchFamily="49" charset="-122"/>
                        </a:rPr>
                        <a:t>输出</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rgbClr val="0000FF"/>
                          </a:solidFill>
                          <a:effectLst/>
                          <a:latin typeface="隶书" pitchFamily="49" charset="-122"/>
                          <a:ea typeface="隶书" pitchFamily="49" charset="-122"/>
                        </a:rPr>
                        <a:t>  </a:t>
                      </a: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;B</a:t>
                      </a:r>
                      <a:r>
                        <a:rPr kumimoji="0" lang="zh-CN" altLang="en-US" sz="2400" b="0" i="0" u="none" strike="noStrike" cap="none" normalizeH="0" baseline="0" smtClean="0">
                          <a:ln>
                            <a:noFill/>
                          </a:ln>
                          <a:solidFill>
                            <a:srgbClr val="0000FF"/>
                          </a:solidFill>
                          <a:effectLst/>
                          <a:latin typeface="隶书" pitchFamily="49" charset="-122"/>
                          <a:ea typeface="隶书" pitchFamily="49" charset="-122"/>
                        </a:rPr>
                        <a:t>口方式</a:t>
                      </a: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0</a:t>
                      </a:r>
                      <a:r>
                        <a:rPr kumimoji="0" lang="zh-CN" altLang="en-US" sz="2400" b="0" i="0" u="none" strike="noStrike" cap="none" normalizeH="0" baseline="0" smtClean="0">
                          <a:ln>
                            <a:noFill/>
                          </a:ln>
                          <a:solidFill>
                            <a:srgbClr val="0000FF"/>
                          </a:solidFill>
                          <a:effectLst/>
                          <a:latin typeface="隶书" pitchFamily="49" charset="-122"/>
                          <a:ea typeface="隶书" pitchFamily="49" charset="-122"/>
                        </a:rPr>
                        <a:t>输入</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MOV AL,10000010B</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DX,PORT+3</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OUT DX,AL</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LP1:</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a:t>
                      </a:r>
                      <a:r>
                        <a:rPr kumimoji="0" lang="zh-CN" altLang="en-US" sz="2400" b="0" i="0" u="none" strike="noStrike" cap="none" normalizeH="0" baseline="0" smtClean="0">
                          <a:ln>
                            <a:noFill/>
                          </a:ln>
                          <a:solidFill>
                            <a:srgbClr val="0000FF"/>
                          </a:solidFill>
                          <a:effectLst/>
                          <a:latin typeface="隶书" pitchFamily="49" charset="-122"/>
                          <a:ea typeface="隶书" pitchFamily="49" charset="-122"/>
                        </a:rPr>
                        <a:t>行线置</a:t>
                      </a: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0</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AL,00000000B</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DX,PORT+0</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OUT DX,AL</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a:t>
                      </a:r>
                      <a:r>
                        <a:rPr kumimoji="0" lang="zh-CN" altLang="en-US" sz="2400" b="0" i="0" u="none" strike="noStrike" cap="none" normalizeH="0" baseline="0" smtClean="0">
                          <a:ln>
                            <a:noFill/>
                          </a:ln>
                          <a:solidFill>
                            <a:srgbClr val="0000FF"/>
                          </a:solidFill>
                          <a:effectLst/>
                          <a:latin typeface="隶书" pitchFamily="49" charset="-122"/>
                          <a:ea typeface="隶书" pitchFamily="49" charset="-122"/>
                        </a:rPr>
                        <a:t>读列线</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MOV DX,PORT+1</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IN AL,DX</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AND AL,0FH  </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9170" name="Group 2"/>
          <p:cNvGraphicFramePr>
            <a:graphicFrameLocks noGrp="1"/>
          </p:cNvGraphicFramePr>
          <p:nvPr/>
        </p:nvGraphicFramePr>
        <p:xfrm>
          <a:off x="395288" y="404813"/>
          <a:ext cx="8424862" cy="6192838"/>
        </p:xfrm>
        <a:graphic>
          <a:graphicData uri="http://schemas.openxmlformats.org/drawingml/2006/table">
            <a:tbl>
              <a:tblPr/>
              <a:tblGrid>
                <a:gridCol w="4176712">
                  <a:extLst>
                    <a:ext uri="{9D8B030D-6E8A-4147-A177-3AD203B41FA5}">
                      <a16:colId xmlns:a16="http://schemas.microsoft.com/office/drawing/2014/main" val="20000"/>
                    </a:ext>
                  </a:extLst>
                </a:gridCol>
                <a:gridCol w="4248150">
                  <a:extLst>
                    <a:ext uri="{9D8B030D-6E8A-4147-A177-3AD203B41FA5}">
                      <a16:colId xmlns:a16="http://schemas.microsoft.com/office/drawing/2014/main" val="20001"/>
                    </a:ext>
                  </a:extLst>
                </a:gridCol>
              </a:tblGrid>
              <a:tr h="6192838">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a:t>
                      </a:r>
                      <a:r>
                        <a:rPr kumimoji="0" lang="zh-CN" altLang="en-US" sz="2400" b="0" i="0" u="none" strike="noStrike" cap="none" normalizeH="0" baseline="0" dirty="0" smtClean="0">
                          <a:ln>
                            <a:noFill/>
                          </a:ln>
                          <a:solidFill>
                            <a:srgbClr val="0000FF"/>
                          </a:solidFill>
                          <a:effectLst/>
                          <a:latin typeface="隶书" pitchFamily="49" charset="-122"/>
                          <a:ea typeface="隶书" pitchFamily="49" charset="-122"/>
                        </a:rPr>
                        <a:t>判断是否有键按下</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CMP AL,0FH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a:t>
                      </a:r>
                      <a:r>
                        <a:rPr kumimoji="0" lang="zh-CN" altLang="en-US" sz="2400" b="0" i="0" u="none" strike="noStrike" cap="none" normalizeH="0" baseline="0" dirty="0" smtClean="0">
                          <a:ln>
                            <a:noFill/>
                          </a:ln>
                          <a:solidFill>
                            <a:srgbClr val="0000FF"/>
                          </a:solidFill>
                          <a:effectLst/>
                          <a:latin typeface="隶书" pitchFamily="49" charset="-122"/>
                          <a:ea typeface="隶书" pitchFamily="49" charset="-122"/>
                        </a:rPr>
                        <a:t>无键按下就再查</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JZ LP1</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a:t>
                      </a:r>
                      <a:r>
                        <a:rPr kumimoji="0" lang="zh-CN" altLang="en-US" sz="2400" b="0" i="0" u="none" strike="noStrike" cap="none" normalizeH="0" baseline="0" dirty="0" smtClean="0">
                          <a:ln>
                            <a:noFill/>
                          </a:ln>
                          <a:solidFill>
                            <a:srgbClr val="0000FF"/>
                          </a:solidFill>
                          <a:effectLst/>
                          <a:latin typeface="隶书" pitchFamily="49" charset="-122"/>
                          <a:ea typeface="隶书" pitchFamily="49" charset="-122"/>
                        </a:rPr>
                        <a:t>保存列线值</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MOV BL,AL</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a:t>
                      </a:r>
                      <a:r>
                        <a:rPr kumimoji="0" lang="zh-CN" altLang="en-US" sz="2400" b="0" i="0" u="none" strike="noStrike" cap="none" normalizeH="0" baseline="0" dirty="0" smtClean="0">
                          <a:ln>
                            <a:noFill/>
                          </a:ln>
                          <a:solidFill>
                            <a:srgbClr val="0000FF"/>
                          </a:solidFill>
                          <a:effectLst/>
                          <a:latin typeface="隶书" pitchFamily="49" charset="-122"/>
                          <a:ea typeface="隶书" pitchFamily="49" charset="-122"/>
                        </a:rPr>
                        <a:t>延时</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20ms</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CALL DELAY</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  ;A</a:t>
                      </a:r>
                      <a:r>
                        <a:rPr kumimoji="0" lang="zh-CN" altLang="en-US" sz="2400" b="0" i="0" u="none" strike="noStrike" cap="none" normalizeH="0" baseline="0" dirty="0" smtClean="0">
                          <a:ln>
                            <a:noFill/>
                          </a:ln>
                          <a:solidFill>
                            <a:srgbClr val="0000FF"/>
                          </a:solidFill>
                          <a:effectLst/>
                          <a:latin typeface="隶书" pitchFamily="49" charset="-122"/>
                          <a:ea typeface="隶书" pitchFamily="49" charset="-122"/>
                        </a:rPr>
                        <a:t>口方式</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0</a:t>
                      </a:r>
                      <a:r>
                        <a:rPr kumimoji="0" lang="zh-CN" altLang="en-US" sz="2400" b="0" i="0" u="none" strike="noStrike" cap="none" normalizeH="0" baseline="0" dirty="0" smtClean="0">
                          <a:ln>
                            <a:noFill/>
                          </a:ln>
                          <a:solidFill>
                            <a:srgbClr val="0000FF"/>
                          </a:solidFill>
                          <a:effectLst/>
                          <a:latin typeface="隶书" pitchFamily="49" charset="-122"/>
                          <a:ea typeface="隶书" pitchFamily="49" charset="-122"/>
                        </a:rPr>
                        <a:t>输入</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rgbClr val="0000FF"/>
                          </a:solidFill>
                          <a:effectLst/>
                          <a:latin typeface="隶书" pitchFamily="49" charset="-122"/>
                          <a:ea typeface="隶书" pitchFamily="49" charset="-122"/>
                        </a:rPr>
                        <a:t>  </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;B</a:t>
                      </a:r>
                      <a:r>
                        <a:rPr kumimoji="0" lang="zh-CN" altLang="en-US" sz="2400" b="0" i="0" u="none" strike="noStrike" cap="none" normalizeH="0" baseline="0" dirty="0" smtClean="0">
                          <a:ln>
                            <a:noFill/>
                          </a:ln>
                          <a:solidFill>
                            <a:srgbClr val="0000FF"/>
                          </a:solidFill>
                          <a:effectLst/>
                          <a:latin typeface="隶书" pitchFamily="49" charset="-122"/>
                          <a:ea typeface="隶书" pitchFamily="49" charset="-122"/>
                        </a:rPr>
                        <a:t>口方式</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0</a:t>
                      </a:r>
                      <a:r>
                        <a:rPr kumimoji="0" lang="zh-CN" altLang="en-US" sz="2400" b="0" i="0" u="none" strike="noStrike" cap="none" normalizeH="0" baseline="0" dirty="0" smtClean="0">
                          <a:ln>
                            <a:noFill/>
                          </a:ln>
                          <a:solidFill>
                            <a:srgbClr val="0000FF"/>
                          </a:solidFill>
                          <a:effectLst/>
                          <a:latin typeface="隶书" pitchFamily="49" charset="-122"/>
                          <a:ea typeface="隶书" pitchFamily="49" charset="-122"/>
                        </a:rPr>
                        <a:t>输出</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MOV AL,10010000B</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DX,PORT+3</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OUT DX,AL</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a:t>
                      </a:r>
                      <a:r>
                        <a:rPr kumimoji="0" lang="zh-CN" altLang="en-US" sz="2400" b="0" i="0" u="none" strike="noStrike" cap="none" normalizeH="0" baseline="0" dirty="0" smtClean="0">
                          <a:ln>
                            <a:noFill/>
                          </a:ln>
                          <a:solidFill>
                            <a:srgbClr val="0000FF"/>
                          </a:solidFill>
                          <a:effectLst/>
                          <a:latin typeface="隶书" pitchFamily="49" charset="-122"/>
                          <a:ea typeface="隶书" pitchFamily="49" charset="-122"/>
                        </a:rPr>
                        <a:t>取列线值</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MOV AL,BL</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DX,PORT+1</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OUT DX,AL</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DX,PORT+0  </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a:t>
                      </a:r>
                      <a:r>
                        <a:rPr kumimoji="0" lang="zh-CN" altLang="en-US" sz="2400" b="0" i="0" u="none" strike="noStrike" cap="none" normalizeH="0" baseline="0" dirty="0" smtClean="0">
                          <a:ln>
                            <a:noFill/>
                          </a:ln>
                          <a:solidFill>
                            <a:srgbClr val="0000FF"/>
                          </a:solidFill>
                          <a:effectLst/>
                          <a:latin typeface="隶书" pitchFamily="49" charset="-122"/>
                          <a:ea typeface="隶书" pitchFamily="49" charset="-122"/>
                        </a:rPr>
                        <a:t>读行线</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IN AL,DX</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CL,04H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SHL AL,CL</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a:t>
                      </a:r>
                      <a:r>
                        <a:rPr kumimoji="0" lang="zh-CN" altLang="en-US" sz="2400" b="0" i="0" u="none" strike="noStrike" cap="none" normalizeH="0" baseline="0" dirty="0" smtClean="0">
                          <a:ln>
                            <a:noFill/>
                          </a:ln>
                          <a:solidFill>
                            <a:srgbClr val="0000FF"/>
                          </a:solidFill>
                          <a:effectLst/>
                          <a:latin typeface="隶书" pitchFamily="49" charset="-122"/>
                          <a:ea typeface="隶书" pitchFamily="49" charset="-122"/>
                        </a:rPr>
                        <a:t>获得键值并保存</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OR AL,BL</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BUF,AL</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RET</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KEY ENDP</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CODE ENDS</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END MA</a:t>
                      </a:r>
                    </a:p>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US" altLang="zh-CN" sz="28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02" name="Picture 2" descr="未命名"/>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000232" y="404813"/>
            <a:ext cx="6408737" cy="4003675"/>
          </a:xfrm>
          <a:prstGeom prst="rect">
            <a:avLst/>
          </a:prstGeom>
          <a:noFill/>
        </p:spPr>
      </p:pic>
      <p:sp>
        <p:nvSpPr>
          <p:cNvPr id="358403" name="Rectangle 3"/>
          <p:cNvSpPr>
            <a:spLocks noChangeArrowheads="1"/>
          </p:cNvSpPr>
          <p:nvPr/>
        </p:nvSpPr>
        <p:spPr bwMode="auto">
          <a:xfrm>
            <a:off x="395288" y="404813"/>
            <a:ext cx="2447925" cy="457200"/>
          </a:xfrm>
          <a:prstGeom prst="rect">
            <a:avLst/>
          </a:prstGeom>
          <a:noFill/>
          <a:ln w="9525" algn="ctr">
            <a:noFill/>
            <a:miter lim="800000"/>
            <a:headEnd/>
            <a:tailEnd/>
          </a:ln>
          <a:effectLst/>
        </p:spPr>
        <p:txBody>
          <a:bodyPr>
            <a:spAutoFit/>
          </a:bodyPr>
          <a:lstStyle/>
          <a:p>
            <a:r>
              <a:rPr lang="en-US" altLang="zh-CN" b="1" u="sng" dirty="0">
                <a:solidFill>
                  <a:srgbClr val="0000FF"/>
                </a:solidFill>
                <a:effectLst>
                  <a:outerShdw blurRad="38100" dist="38100" dir="2700000" algn="tl">
                    <a:srgbClr val="C0C0C0"/>
                  </a:outerShdw>
                </a:effectLst>
              </a:rPr>
              <a:t>8255A</a:t>
            </a:r>
            <a:r>
              <a:rPr lang="zh-CN" altLang="en-US" b="1" u="sng" dirty="0">
                <a:solidFill>
                  <a:srgbClr val="0000FF"/>
                </a:solidFill>
                <a:effectLst>
                  <a:outerShdw blurRad="38100" dist="38100" dir="2700000" algn="tl">
                    <a:srgbClr val="C0C0C0"/>
                  </a:outerShdw>
                </a:effectLst>
              </a:rPr>
              <a:t>内部结构：</a:t>
            </a:r>
          </a:p>
        </p:txBody>
      </p:sp>
      <p:sp>
        <p:nvSpPr>
          <p:cNvPr id="358404" name="Rectangle 4"/>
          <p:cNvSpPr>
            <a:spLocks noChangeArrowheads="1"/>
          </p:cNvSpPr>
          <p:nvPr/>
        </p:nvSpPr>
        <p:spPr bwMode="auto">
          <a:xfrm>
            <a:off x="571472" y="4292600"/>
            <a:ext cx="7991475" cy="2308324"/>
          </a:xfrm>
          <a:prstGeom prst="rect">
            <a:avLst/>
          </a:prstGeom>
          <a:noFill/>
          <a:ln w="9525" algn="ctr">
            <a:noFill/>
            <a:miter lim="800000"/>
            <a:headEnd/>
            <a:tailEnd/>
          </a:ln>
          <a:effectLst/>
        </p:spPr>
        <p:txBody>
          <a:bodyPr>
            <a:spAutoFit/>
          </a:bodyPr>
          <a:lstStyle/>
          <a:p>
            <a:r>
              <a:rPr lang="zh-CN" altLang="en-US" b="1" u="sng" dirty="0">
                <a:solidFill>
                  <a:srgbClr val="0000FF"/>
                </a:solidFill>
                <a:effectLst>
                  <a:outerShdw blurRad="38100" dist="38100" dir="2700000" algn="tl">
                    <a:srgbClr val="000000">
                      <a:alpha val="43137"/>
                    </a:srgbClr>
                  </a:outerShdw>
                </a:effectLst>
              </a:rPr>
              <a:t>端口</a:t>
            </a:r>
            <a:r>
              <a:rPr lang="en-US" altLang="zh-CN" b="1" u="sng" dirty="0">
                <a:solidFill>
                  <a:srgbClr val="0000FF"/>
                </a:solidFill>
                <a:effectLst>
                  <a:outerShdw blurRad="38100" dist="38100" dir="2700000" algn="tl">
                    <a:srgbClr val="000000">
                      <a:alpha val="43137"/>
                    </a:srgbClr>
                  </a:outerShdw>
                </a:effectLst>
              </a:rPr>
              <a:t>A</a:t>
            </a:r>
            <a:r>
              <a:rPr lang="zh-CN" altLang="en-US" b="1" u="sng" dirty="0">
                <a:solidFill>
                  <a:srgbClr val="0000FF"/>
                </a:solidFill>
                <a:effectLst>
                  <a:outerShdw blurRad="38100" dist="38100" dir="2700000" algn="tl">
                    <a:srgbClr val="000000">
                      <a:alpha val="43137"/>
                    </a:srgbClr>
                  </a:outerShdw>
                </a:effectLst>
              </a:rPr>
              <a:t>：</a:t>
            </a:r>
          </a:p>
          <a:p>
            <a:pPr indent="542925"/>
            <a:r>
              <a:rPr lang="zh-CN" altLang="en-US" dirty="0"/>
              <a:t>具有一个</a:t>
            </a:r>
            <a:r>
              <a:rPr lang="en-US" altLang="zh-CN" dirty="0"/>
              <a:t>8</a:t>
            </a:r>
            <a:r>
              <a:rPr lang="zh-CN" altLang="en-US" dirty="0"/>
              <a:t>位数据</a:t>
            </a:r>
            <a:r>
              <a:rPr lang="zh-CN" altLang="en-US" dirty="0">
                <a:solidFill>
                  <a:srgbClr val="0000FF"/>
                </a:solidFill>
              </a:rPr>
              <a:t>输入锁存器</a:t>
            </a:r>
            <a:r>
              <a:rPr lang="zh-CN" altLang="en-US" dirty="0"/>
              <a:t>和一个</a:t>
            </a:r>
            <a:r>
              <a:rPr lang="en-US" altLang="zh-CN" dirty="0"/>
              <a:t>8</a:t>
            </a:r>
            <a:r>
              <a:rPr lang="zh-CN" altLang="en-US" dirty="0"/>
              <a:t>位数据</a:t>
            </a:r>
            <a:r>
              <a:rPr lang="zh-CN" altLang="en-US" dirty="0">
                <a:solidFill>
                  <a:srgbClr val="0000FF"/>
                </a:solidFill>
              </a:rPr>
              <a:t>输出锁存器</a:t>
            </a:r>
            <a:r>
              <a:rPr lang="en-US" altLang="zh-CN" dirty="0">
                <a:solidFill>
                  <a:srgbClr val="0000FF"/>
                </a:solidFill>
              </a:rPr>
              <a:t>/</a:t>
            </a:r>
            <a:r>
              <a:rPr lang="zh-CN" altLang="en-US" dirty="0">
                <a:solidFill>
                  <a:srgbClr val="0000FF"/>
                </a:solidFill>
              </a:rPr>
              <a:t>缓冲器</a:t>
            </a:r>
            <a:r>
              <a:rPr lang="zh-CN" altLang="en-US" dirty="0"/>
              <a:t>，故数据输入</a:t>
            </a:r>
            <a:r>
              <a:rPr lang="en-US" altLang="zh-CN" dirty="0"/>
              <a:t>/</a:t>
            </a:r>
            <a:r>
              <a:rPr lang="zh-CN" altLang="en-US" dirty="0"/>
              <a:t>输出均锁存。</a:t>
            </a:r>
          </a:p>
          <a:p>
            <a:r>
              <a:rPr lang="zh-CN" altLang="en-US" b="1" u="sng" dirty="0">
                <a:solidFill>
                  <a:srgbClr val="0000FF"/>
                </a:solidFill>
                <a:effectLst>
                  <a:outerShdw blurRad="38100" dist="38100" dir="2700000" algn="tl">
                    <a:srgbClr val="000000">
                      <a:alpha val="43137"/>
                    </a:srgbClr>
                  </a:outerShdw>
                </a:effectLst>
              </a:rPr>
              <a:t>端口</a:t>
            </a:r>
            <a:r>
              <a:rPr lang="en-US" altLang="zh-CN" b="1" u="sng" dirty="0">
                <a:solidFill>
                  <a:srgbClr val="0000FF"/>
                </a:solidFill>
                <a:effectLst>
                  <a:outerShdw blurRad="38100" dist="38100" dir="2700000" algn="tl">
                    <a:srgbClr val="000000">
                      <a:alpha val="43137"/>
                    </a:srgbClr>
                  </a:outerShdw>
                </a:effectLst>
              </a:rPr>
              <a:t>B</a:t>
            </a:r>
            <a:r>
              <a:rPr lang="zh-CN" altLang="en-US" b="1" u="sng" dirty="0">
                <a:solidFill>
                  <a:srgbClr val="0000FF"/>
                </a:solidFill>
                <a:effectLst>
                  <a:outerShdw blurRad="38100" dist="38100" dir="2700000" algn="tl">
                    <a:srgbClr val="000000">
                      <a:alpha val="43137"/>
                    </a:srgbClr>
                  </a:outerShdw>
                </a:effectLst>
              </a:rPr>
              <a:t>、端口</a:t>
            </a:r>
            <a:r>
              <a:rPr lang="en-US" altLang="zh-CN" b="1" u="sng" dirty="0">
                <a:solidFill>
                  <a:srgbClr val="0000FF"/>
                </a:solidFill>
                <a:effectLst>
                  <a:outerShdw blurRad="38100" dist="38100" dir="2700000" algn="tl">
                    <a:srgbClr val="000000">
                      <a:alpha val="43137"/>
                    </a:srgbClr>
                  </a:outerShdw>
                </a:effectLst>
              </a:rPr>
              <a:t>C</a:t>
            </a:r>
            <a:r>
              <a:rPr lang="zh-CN" altLang="en-US" b="1" u="sng" dirty="0">
                <a:solidFill>
                  <a:srgbClr val="0000FF"/>
                </a:solidFill>
                <a:effectLst>
                  <a:outerShdw blurRad="38100" dist="38100" dir="2700000" algn="tl">
                    <a:srgbClr val="000000">
                      <a:alpha val="43137"/>
                    </a:srgbClr>
                  </a:outerShdw>
                </a:effectLst>
              </a:rPr>
              <a:t>：</a:t>
            </a:r>
          </a:p>
          <a:p>
            <a:pPr indent="542925"/>
            <a:r>
              <a:rPr lang="zh-CN" altLang="en-US" dirty="0"/>
              <a:t>具有一个</a:t>
            </a:r>
            <a:r>
              <a:rPr lang="en-US" altLang="zh-CN" dirty="0"/>
              <a:t>8</a:t>
            </a:r>
            <a:r>
              <a:rPr lang="zh-CN" altLang="en-US" dirty="0"/>
              <a:t>位数据</a:t>
            </a:r>
            <a:r>
              <a:rPr lang="zh-CN" altLang="en-US" dirty="0">
                <a:solidFill>
                  <a:srgbClr val="0000FF"/>
                </a:solidFill>
              </a:rPr>
              <a:t>输入缓冲器</a:t>
            </a:r>
            <a:r>
              <a:rPr lang="zh-CN" altLang="en-US" dirty="0"/>
              <a:t>和一个</a:t>
            </a:r>
            <a:r>
              <a:rPr lang="en-US" altLang="zh-CN" dirty="0"/>
              <a:t>8</a:t>
            </a:r>
            <a:r>
              <a:rPr lang="zh-CN" altLang="en-US" dirty="0"/>
              <a:t>位数据</a:t>
            </a:r>
            <a:r>
              <a:rPr lang="zh-CN" altLang="en-US" dirty="0">
                <a:solidFill>
                  <a:srgbClr val="0000FF"/>
                </a:solidFill>
              </a:rPr>
              <a:t>输出锁存器</a:t>
            </a:r>
            <a:r>
              <a:rPr lang="en-US" altLang="zh-CN" dirty="0">
                <a:solidFill>
                  <a:srgbClr val="0000FF"/>
                </a:solidFill>
              </a:rPr>
              <a:t>/</a:t>
            </a:r>
            <a:r>
              <a:rPr lang="zh-CN" altLang="en-US" dirty="0">
                <a:solidFill>
                  <a:srgbClr val="0000FF"/>
                </a:solidFill>
              </a:rPr>
              <a:t>缓冲器</a:t>
            </a:r>
            <a:r>
              <a:rPr lang="zh-CN" altLang="en-US" dirty="0"/>
              <a:t>，故有输出锁存，无输入锁存。</a:t>
            </a:r>
          </a:p>
        </p:txBody>
      </p:sp>
    </p:spTree>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8146" name="Picture 2"/>
          <p:cNvPicPr>
            <a:picLocks noChangeAspect="1" noChangeArrowheads="1"/>
          </p:cNvPicPr>
          <p:nvPr/>
        </p:nvPicPr>
        <p:blipFill>
          <a:blip r:embed="rId2">
            <a:clrChange>
              <a:clrFrom>
                <a:srgbClr val="FFFFCC"/>
              </a:clrFrom>
              <a:clrTo>
                <a:srgbClr val="FFFFCC">
                  <a:alpha val="0"/>
                </a:srgbClr>
              </a:clrTo>
            </a:clrChange>
          </a:blip>
          <a:srcRect/>
          <a:stretch>
            <a:fillRect/>
          </a:stretch>
        </p:blipFill>
        <p:spPr bwMode="auto">
          <a:xfrm>
            <a:off x="828675" y="144463"/>
            <a:ext cx="7056438" cy="6597650"/>
          </a:xfrm>
          <a:prstGeom prst="rect">
            <a:avLst/>
          </a:prstGeom>
          <a:noFill/>
        </p:spPr>
      </p:pic>
      <p:sp>
        <p:nvSpPr>
          <p:cNvPr id="518147" name="Rectangle 3"/>
          <p:cNvSpPr>
            <a:spLocks noChangeArrowheads="1"/>
          </p:cNvSpPr>
          <p:nvPr/>
        </p:nvSpPr>
        <p:spPr bwMode="auto">
          <a:xfrm>
            <a:off x="395288" y="5661025"/>
            <a:ext cx="2447925" cy="822325"/>
          </a:xfrm>
          <a:prstGeom prst="rect">
            <a:avLst/>
          </a:prstGeom>
          <a:noFill/>
          <a:ln w="9525" algn="ctr">
            <a:noFill/>
            <a:miter lim="800000"/>
            <a:headEnd/>
            <a:tailEnd/>
          </a:ln>
          <a:effectLst/>
        </p:spPr>
        <p:txBody>
          <a:bodyPr>
            <a:spAutoFit/>
          </a:bodyPr>
          <a:lstStyle/>
          <a:p>
            <a:r>
              <a:rPr lang="zh-CN" altLang="en-US"/>
              <a:t>例</a:t>
            </a:r>
            <a:r>
              <a:rPr lang="en-US" altLang="zh-CN"/>
              <a:t>5</a:t>
            </a:r>
            <a:r>
              <a:rPr lang="zh-CN" altLang="en-US"/>
              <a:t>：</a:t>
            </a:r>
            <a:r>
              <a:rPr lang="en-US" altLang="zh-CN"/>
              <a:t>8255A</a:t>
            </a:r>
            <a:r>
              <a:rPr lang="zh-CN" altLang="en-US"/>
              <a:t>在</a:t>
            </a:r>
            <a:r>
              <a:rPr lang="en-US" altLang="zh-CN"/>
              <a:t>PC</a:t>
            </a:r>
            <a:r>
              <a:rPr lang="zh-CN" altLang="en-US"/>
              <a:t>系统中的应用</a:t>
            </a:r>
            <a:endParaRPr lang="zh-CN" altLang="en-US">
              <a:solidFill>
                <a:srgbClr val="0000FF"/>
              </a:solidFill>
            </a:endParaRPr>
          </a:p>
        </p:txBody>
      </p:sp>
    </p:spTree>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ChangeArrowheads="1"/>
          </p:cNvSpPr>
          <p:nvPr/>
        </p:nvSpPr>
        <p:spPr bwMode="auto">
          <a:xfrm>
            <a:off x="539750" y="123825"/>
            <a:ext cx="7772400" cy="641350"/>
          </a:xfrm>
          <a:prstGeom prst="rect">
            <a:avLst/>
          </a:prstGeom>
          <a:noFill/>
          <a:ln w="9525">
            <a:noFill/>
            <a:miter lim="800000"/>
            <a:headEnd/>
            <a:tailEnd/>
          </a:ln>
          <a:effectLst/>
        </p:spPr>
        <p:txBody>
          <a:bodyPr lIns="92075" tIns="46038" rIns="92075" bIns="46038">
            <a:spAutoFit/>
          </a:bodyPr>
          <a:lstStyle/>
          <a:p>
            <a:r>
              <a:rPr lang="zh-CN" altLang="en-US" sz="3600" dirty="0" smtClean="0">
                <a:solidFill>
                  <a:schemeClr val="tx2"/>
                </a:solidFill>
                <a:effectLst>
                  <a:outerShdw blurRad="38100" dist="38100" dir="2700000" algn="tl">
                    <a:srgbClr val="C0C0C0"/>
                  </a:outerShdw>
                </a:effectLst>
              </a:rPr>
              <a:t>串行</a:t>
            </a:r>
            <a:r>
              <a:rPr lang="zh-CN" altLang="en-US" sz="3600" dirty="0">
                <a:solidFill>
                  <a:schemeClr val="tx2"/>
                </a:solidFill>
                <a:effectLst>
                  <a:outerShdw blurRad="38100" dist="38100" dir="2700000" algn="tl">
                    <a:srgbClr val="C0C0C0"/>
                  </a:outerShdw>
                </a:effectLst>
              </a:rPr>
              <a:t>通信接口芯片 </a:t>
            </a:r>
            <a:r>
              <a:rPr lang="en-US" altLang="zh-CN" sz="3600" dirty="0">
                <a:solidFill>
                  <a:schemeClr val="tx2"/>
                </a:solidFill>
                <a:effectLst>
                  <a:outerShdw blurRad="38100" dist="38100" dir="2700000" algn="tl">
                    <a:srgbClr val="C0C0C0"/>
                  </a:outerShdw>
                </a:effectLst>
              </a:rPr>
              <a:t>8250/8251</a:t>
            </a:r>
            <a:endParaRPr lang="en-US" altLang="zh-CN" sz="3200" dirty="0">
              <a:solidFill>
                <a:schemeClr val="tx2"/>
              </a:solidFill>
              <a:effectLst>
                <a:outerShdw blurRad="38100" dist="38100" dir="2700000" algn="tl">
                  <a:srgbClr val="C0C0C0"/>
                </a:outerShdw>
              </a:effectLst>
            </a:endParaRPr>
          </a:p>
        </p:txBody>
      </p:sp>
      <p:sp>
        <p:nvSpPr>
          <p:cNvPr id="339971" name="Rectangle 3"/>
          <p:cNvSpPr>
            <a:spLocks noChangeArrowheads="1"/>
          </p:cNvSpPr>
          <p:nvPr/>
        </p:nvSpPr>
        <p:spPr bwMode="auto">
          <a:xfrm>
            <a:off x="539750" y="749300"/>
            <a:ext cx="7920038" cy="2392363"/>
          </a:xfrm>
          <a:prstGeom prst="rect">
            <a:avLst/>
          </a:prstGeom>
          <a:noFill/>
          <a:ln w="9525" algn="ctr">
            <a:noFill/>
            <a:miter lim="800000"/>
            <a:headEnd/>
            <a:tailEnd/>
          </a:ln>
          <a:effectLst/>
        </p:spPr>
        <p:txBody>
          <a:bodyPr>
            <a:spAutoFit/>
          </a:bodyPr>
          <a:lstStyle/>
          <a:p>
            <a:pPr>
              <a:lnSpc>
                <a:spcPct val="90000"/>
              </a:lnSpc>
            </a:pPr>
            <a:r>
              <a:rPr lang="en-US" altLang="zh-CN"/>
              <a:t>    </a:t>
            </a:r>
            <a:r>
              <a:rPr lang="zh-CN" altLang="en-US"/>
              <a:t>计算机与外部信息交换方式有两种：一种是并行通信，另一种是串行通信。并行通信时，数据各位同时传送。而串行通信时，数据和控制信息是一位接一位串行地传送下去。这样，虽然速度会慢一些，但传送距离长，硬件电路也相应简单，成本低。</a:t>
            </a:r>
          </a:p>
          <a:p>
            <a:pPr>
              <a:lnSpc>
                <a:spcPct val="90000"/>
              </a:lnSpc>
            </a:pPr>
            <a:r>
              <a:rPr lang="zh-CN" altLang="en-US"/>
              <a:t>    串行通信根据通信管理方式、通信速度、应用领域及通信格式的不同，分成很多种类。 </a:t>
            </a:r>
          </a:p>
        </p:txBody>
      </p:sp>
      <p:pic>
        <p:nvPicPr>
          <p:cNvPr id="33997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116013" y="2970213"/>
            <a:ext cx="6911975" cy="3887787"/>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ChangeArrowheads="1"/>
          </p:cNvSpPr>
          <p:nvPr/>
        </p:nvSpPr>
        <p:spPr bwMode="auto">
          <a:xfrm>
            <a:off x="684213" y="257175"/>
            <a:ext cx="7991475" cy="3539430"/>
          </a:xfrm>
          <a:prstGeom prst="rect">
            <a:avLst/>
          </a:prstGeom>
          <a:noFill/>
          <a:ln w="9525" algn="ctr">
            <a:noFill/>
            <a:miter lim="800000"/>
            <a:headEnd/>
            <a:tailEnd/>
          </a:ln>
          <a:effectLst/>
        </p:spPr>
        <p:txBody>
          <a:bodyPr>
            <a:spAutoFit/>
          </a:bodyPr>
          <a:lstStyle/>
          <a:p>
            <a:pPr marL="457200" indent="-457200">
              <a:buFont typeface="Wingdings" panose="05000000000000000000" pitchFamily="2" charset="2"/>
              <a:buChar char="Ø"/>
            </a:pPr>
            <a:r>
              <a:rPr lang="zh-CN" altLang="en-US" sz="3200" dirty="0" smtClean="0">
                <a:solidFill>
                  <a:schemeClr val="tx2"/>
                </a:solidFill>
                <a:effectLst>
                  <a:outerShdw blurRad="38100" dist="38100" dir="2700000" algn="tl">
                    <a:srgbClr val="C0C0C0"/>
                  </a:outerShdw>
                </a:effectLst>
              </a:rPr>
              <a:t>串行</a:t>
            </a:r>
            <a:r>
              <a:rPr lang="zh-CN" altLang="en-US" sz="3200" dirty="0">
                <a:solidFill>
                  <a:schemeClr val="tx2"/>
                </a:solidFill>
                <a:effectLst>
                  <a:outerShdw blurRad="38100" dist="38100" dir="2700000" algn="tl">
                    <a:srgbClr val="C0C0C0"/>
                  </a:outerShdw>
                </a:effectLst>
              </a:rPr>
              <a:t>通信接口技术的概念</a:t>
            </a:r>
          </a:p>
          <a:p>
            <a:endParaRPr lang="zh-CN" altLang="en-US" dirty="0"/>
          </a:p>
          <a:p>
            <a:r>
              <a:rPr lang="zh-CN" altLang="en-US" dirty="0"/>
              <a:t>    串行通信是指将构成字符或数据的每个二进制数，依据一定的顺序按位进行传送的通信方式。显而易见，数据各不同的位可以分时使用同一传输通道，因此可以减少传输通道的信号连接线，但是传输双方必须协调工作，这种协调方法从原理上可分成两种：</a:t>
            </a:r>
          </a:p>
          <a:p>
            <a:r>
              <a:rPr lang="zh-CN" altLang="en-US" dirty="0"/>
              <a:t>    </a:t>
            </a:r>
            <a:r>
              <a:rPr lang="en-US" altLang="zh-CN" dirty="0"/>
              <a:t>1</a:t>
            </a:r>
            <a:r>
              <a:rPr lang="zh-CN" altLang="en-US" dirty="0"/>
              <a:t>、异步通信</a:t>
            </a:r>
          </a:p>
          <a:p>
            <a:r>
              <a:rPr lang="zh-CN" altLang="en-US" dirty="0"/>
              <a:t>    </a:t>
            </a:r>
            <a:r>
              <a:rPr lang="en-US" altLang="zh-CN" dirty="0"/>
              <a:t>2</a:t>
            </a:r>
            <a:r>
              <a:rPr lang="zh-CN" altLang="en-US" dirty="0"/>
              <a:t>、同步通信</a:t>
            </a:r>
          </a:p>
        </p:txBody>
      </p:sp>
    </p:spTree>
  </p:cSld>
  <p:clrMapOvr>
    <a:masterClrMapping/>
  </p:clrMapOvr>
  <p:transition spd="slow">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ChangeArrowheads="1"/>
          </p:cNvSpPr>
          <p:nvPr/>
        </p:nvSpPr>
        <p:spPr bwMode="auto">
          <a:xfrm>
            <a:off x="539750" y="333375"/>
            <a:ext cx="8064500" cy="1552575"/>
          </a:xfrm>
          <a:prstGeom prst="rect">
            <a:avLst/>
          </a:prstGeom>
          <a:noFill/>
          <a:ln w="9525" algn="ctr">
            <a:noFill/>
            <a:miter lim="800000"/>
            <a:headEnd/>
            <a:tailEnd/>
          </a:ln>
          <a:effectLst/>
        </p:spPr>
        <p:txBody>
          <a:bodyPr>
            <a:spAutoFit/>
          </a:bodyPr>
          <a:lstStyle/>
          <a:p>
            <a:r>
              <a:rPr lang="zh-CN" altLang="en-US" b="1" u="sng">
                <a:solidFill>
                  <a:srgbClr val="0000FF"/>
                </a:solidFill>
                <a:effectLst>
                  <a:outerShdw blurRad="38100" dist="38100" dir="2700000" algn="tl">
                    <a:srgbClr val="C0C0C0"/>
                  </a:outerShdw>
                </a:effectLst>
              </a:rPr>
              <a:t>异步通信</a:t>
            </a:r>
          </a:p>
          <a:p>
            <a:r>
              <a:rPr lang="zh-CN" altLang="en-US"/>
              <a:t>    异步串行通信规定了数据的传送格式，即每个数据以相同的帧格式传送。每一帧信息由</a:t>
            </a:r>
            <a:r>
              <a:rPr lang="zh-CN" altLang="en-US">
                <a:solidFill>
                  <a:srgbClr val="0000FF"/>
                </a:solidFill>
              </a:rPr>
              <a:t>起始位</a:t>
            </a:r>
            <a:r>
              <a:rPr lang="zh-CN" altLang="en-US"/>
              <a:t>、</a:t>
            </a:r>
            <a:r>
              <a:rPr lang="zh-CN" altLang="en-US">
                <a:solidFill>
                  <a:srgbClr val="0000FF"/>
                </a:solidFill>
              </a:rPr>
              <a:t>数据位</a:t>
            </a:r>
            <a:r>
              <a:rPr lang="zh-CN" altLang="en-US"/>
              <a:t>、</a:t>
            </a:r>
            <a:r>
              <a:rPr lang="zh-CN" altLang="en-US">
                <a:solidFill>
                  <a:srgbClr val="0000FF"/>
                </a:solidFill>
              </a:rPr>
              <a:t>奇偶校验位</a:t>
            </a:r>
            <a:r>
              <a:rPr lang="zh-CN" altLang="en-US"/>
              <a:t>和</a:t>
            </a:r>
            <a:r>
              <a:rPr lang="zh-CN" altLang="en-US">
                <a:solidFill>
                  <a:srgbClr val="0000FF"/>
                </a:solidFill>
              </a:rPr>
              <a:t>停止位</a:t>
            </a:r>
            <a:r>
              <a:rPr lang="zh-CN" altLang="en-US"/>
              <a:t>组成。</a:t>
            </a:r>
          </a:p>
        </p:txBody>
      </p:sp>
      <p:sp>
        <p:nvSpPr>
          <p:cNvPr id="337923" name="Rectangle 3"/>
          <p:cNvSpPr>
            <a:spLocks noChangeArrowheads="1"/>
          </p:cNvSpPr>
          <p:nvPr/>
        </p:nvSpPr>
        <p:spPr bwMode="auto">
          <a:xfrm>
            <a:off x="684213" y="3716338"/>
            <a:ext cx="7848600" cy="1552575"/>
          </a:xfrm>
          <a:prstGeom prst="rect">
            <a:avLst/>
          </a:prstGeom>
          <a:noFill/>
          <a:ln w="9525" algn="ctr">
            <a:noFill/>
            <a:miter lim="800000"/>
            <a:headEnd/>
            <a:tailEnd/>
          </a:ln>
          <a:effectLst/>
        </p:spPr>
        <p:txBody>
          <a:bodyPr>
            <a:spAutoFit/>
          </a:bodyPr>
          <a:lstStyle/>
          <a:p>
            <a:r>
              <a:rPr lang="en-US" altLang="zh-CN"/>
              <a:t>    </a:t>
            </a:r>
            <a:r>
              <a:rPr lang="zh-CN" altLang="en-US"/>
              <a:t>在异步通信中，宇符数据以上图所示的格式，一个接一个的传送。在发送间隙，即空闲时，通信线路总是处于逻辑</a:t>
            </a:r>
            <a:r>
              <a:rPr lang="zh-CN" altLang="en-US">
                <a:latin typeface="Arial"/>
              </a:rPr>
              <a:t>‘</a:t>
            </a:r>
            <a:r>
              <a:rPr lang="en-US" altLang="zh-CN"/>
              <a:t>1</a:t>
            </a:r>
            <a:r>
              <a:rPr lang="en-US" altLang="zh-CN">
                <a:latin typeface="Arial"/>
              </a:rPr>
              <a:t>’</a:t>
            </a:r>
            <a:r>
              <a:rPr lang="zh-CN" altLang="en-US"/>
              <a:t>状态</a:t>
            </a:r>
            <a:r>
              <a:rPr lang="en-US" altLang="zh-CN"/>
              <a:t>(</a:t>
            </a:r>
            <a:r>
              <a:rPr lang="zh-CN" altLang="en-US"/>
              <a:t>高电平</a:t>
            </a:r>
            <a:r>
              <a:rPr lang="en-US" altLang="zh-CN"/>
              <a:t>)</a:t>
            </a:r>
            <a:r>
              <a:rPr lang="zh-CN" altLang="en-US"/>
              <a:t>，每个字符数据的传送均以逻辑</a:t>
            </a:r>
            <a:r>
              <a:rPr lang="zh-CN" altLang="en-US">
                <a:latin typeface="Arial"/>
              </a:rPr>
              <a:t>‘</a:t>
            </a:r>
            <a:r>
              <a:rPr lang="en-US" altLang="zh-CN"/>
              <a:t>0</a:t>
            </a:r>
            <a:r>
              <a:rPr lang="en-US" altLang="zh-CN">
                <a:latin typeface="Arial"/>
              </a:rPr>
              <a:t>’</a:t>
            </a:r>
            <a:r>
              <a:rPr lang="en-US" altLang="zh-CN"/>
              <a:t>(</a:t>
            </a:r>
            <a:r>
              <a:rPr lang="zh-CN" altLang="en-US"/>
              <a:t>低电平</a:t>
            </a:r>
            <a:r>
              <a:rPr lang="en-US" altLang="zh-CN"/>
              <a:t>)</a:t>
            </a:r>
            <a:r>
              <a:rPr lang="zh-CN" altLang="en-US"/>
              <a:t>开始</a:t>
            </a:r>
          </a:p>
        </p:txBody>
      </p:sp>
      <p:pic>
        <p:nvPicPr>
          <p:cNvPr id="337924"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187450" y="1916113"/>
            <a:ext cx="6769100" cy="1912937"/>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ChangeArrowheads="1"/>
          </p:cNvSpPr>
          <p:nvPr/>
        </p:nvSpPr>
        <p:spPr bwMode="auto">
          <a:xfrm>
            <a:off x="395288" y="2049463"/>
            <a:ext cx="8353425" cy="4745915"/>
          </a:xfrm>
          <a:prstGeom prst="rect">
            <a:avLst/>
          </a:prstGeom>
          <a:noFill/>
          <a:ln w="9525" algn="ctr">
            <a:noFill/>
            <a:miter lim="800000"/>
            <a:headEnd/>
            <a:tailEnd/>
          </a:ln>
          <a:effectLst/>
        </p:spPr>
        <p:txBody>
          <a:bodyPr>
            <a:spAutoFit/>
          </a:bodyPr>
          <a:lstStyle/>
          <a:p>
            <a:pPr marL="620713" indent="-620713">
              <a:lnSpc>
                <a:spcPct val="90000"/>
              </a:lnSpc>
            </a:pPr>
            <a:r>
              <a:rPr lang="zh-CN" altLang="en-US" dirty="0">
                <a:solidFill>
                  <a:srgbClr val="0000FF"/>
                </a:solidFill>
              </a:rPr>
              <a:t>起始位</a:t>
            </a:r>
            <a:r>
              <a:rPr lang="zh-CN" altLang="en-US" dirty="0" smtClean="0"/>
              <a:t>：通信</a:t>
            </a:r>
            <a:r>
              <a:rPr lang="zh-CN" altLang="en-US" dirty="0"/>
              <a:t>线上没有数据传送时处于</a:t>
            </a:r>
            <a:r>
              <a:rPr lang="zh-CN" altLang="en-US" dirty="0" smtClean="0"/>
              <a:t>逻辑</a:t>
            </a:r>
            <a:r>
              <a:rPr lang="zh-CN" altLang="en-US" dirty="0" smtClean="0">
                <a:latin typeface="Arial"/>
              </a:rPr>
              <a:t>‘</a:t>
            </a:r>
            <a:r>
              <a:rPr lang="en-US" altLang="zh-CN" dirty="0" smtClean="0"/>
              <a:t>1</a:t>
            </a:r>
            <a:r>
              <a:rPr lang="en-US" altLang="zh-CN" dirty="0" smtClean="0">
                <a:latin typeface="Arial"/>
              </a:rPr>
              <a:t>’</a:t>
            </a:r>
            <a:r>
              <a:rPr lang="zh-CN" altLang="en-US" dirty="0"/>
              <a:t>状态</a:t>
            </a:r>
            <a:r>
              <a:rPr lang="zh-CN" altLang="en-US" dirty="0" smtClean="0"/>
              <a:t>。发送</a:t>
            </a:r>
            <a:r>
              <a:rPr lang="zh-CN" altLang="en-US" dirty="0"/>
              <a:t>设备要</a:t>
            </a:r>
            <a:r>
              <a:rPr lang="zh-CN" altLang="en-US" dirty="0" smtClean="0"/>
              <a:t>发送数据</a:t>
            </a:r>
            <a:r>
              <a:rPr lang="zh-CN" altLang="en-US" dirty="0"/>
              <a:t>时</a:t>
            </a:r>
            <a:r>
              <a:rPr lang="zh-CN" altLang="en-US" dirty="0" smtClean="0"/>
              <a:t>，先</a:t>
            </a:r>
            <a:r>
              <a:rPr lang="zh-CN" altLang="en-US" dirty="0"/>
              <a:t>发出一个逻辑</a:t>
            </a:r>
            <a:r>
              <a:rPr lang="zh-CN" altLang="en-US" dirty="0">
                <a:latin typeface="Arial"/>
              </a:rPr>
              <a:t>‘</a:t>
            </a:r>
            <a:r>
              <a:rPr lang="en-US" altLang="zh-CN" dirty="0"/>
              <a:t>0</a:t>
            </a:r>
            <a:r>
              <a:rPr lang="en-US" altLang="zh-CN" dirty="0">
                <a:latin typeface="Arial"/>
              </a:rPr>
              <a:t>’</a:t>
            </a:r>
            <a:r>
              <a:rPr lang="zh-CN" altLang="en-US" dirty="0"/>
              <a:t>信号，这个逻辑低电平就是起始位。</a:t>
            </a:r>
            <a:r>
              <a:rPr lang="zh-CN" altLang="en-US" u="sng" dirty="0"/>
              <a:t>起始位所起的作用就是表示字符传送开始</a:t>
            </a:r>
            <a:r>
              <a:rPr lang="zh-CN" altLang="en-US" dirty="0"/>
              <a:t>。</a:t>
            </a:r>
          </a:p>
          <a:p>
            <a:pPr marL="620713" indent="-620713">
              <a:lnSpc>
                <a:spcPct val="90000"/>
              </a:lnSpc>
            </a:pPr>
            <a:r>
              <a:rPr lang="zh-CN" altLang="en-US" dirty="0">
                <a:solidFill>
                  <a:srgbClr val="0000FF"/>
                </a:solidFill>
              </a:rPr>
              <a:t>数据位</a:t>
            </a:r>
            <a:r>
              <a:rPr lang="zh-CN" altLang="en-US" dirty="0" smtClean="0"/>
              <a:t>：接收</a:t>
            </a:r>
            <a:r>
              <a:rPr lang="zh-CN" altLang="en-US" dirty="0"/>
              <a:t>设备收到起始位信号后，紧接着就会收到数据。数据的位数可以选择</a:t>
            </a:r>
            <a:r>
              <a:rPr lang="en-US" altLang="zh-CN" dirty="0"/>
              <a:t>5</a:t>
            </a:r>
            <a:r>
              <a:rPr lang="zh-CN" altLang="en-US" dirty="0"/>
              <a:t>位、</a:t>
            </a:r>
            <a:r>
              <a:rPr lang="en-US" altLang="zh-CN" dirty="0"/>
              <a:t>6</a:t>
            </a:r>
            <a:r>
              <a:rPr lang="zh-CN" altLang="en-US" dirty="0"/>
              <a:t>位、</a:t>
            </a:r>
            <a:r>
              <a:rPr lang="en-US" altLang="zh-CN" dirty="0"/>
              <a:t>7</a:t>
            </a:r>
            <a:r>
              <a:rPr lang="zh-CN" altLang="en-US" dirty="0"/>
              <a:t>位或</a:t>
            </a:r>
            <a:r>
              <a:rPr lang="en-US" altLang="zh-CN" dirty="0"/>
              <a:t>8</a:t>
            </a:r>
            <a:r>
              <a:rPr lang="zh-CN" altLang="en-US" dirty="0"/>
              <a:t>位。在数据传送过程中，</a:t>
            </a:r>
            <a:r>
              <a:rPr lang="zh-CN" altLang="en-US" u="sng" dirty="0"/>
              <a:t>数据位从最小有效位</a:t>
            </a:r>
            <a:r>
              <a:rPr lang="en-US" altLang="zh-CN" u="sng" dirty="0"/>
              <a:t>(</a:t>
            </a:r>
            <a:r>
              <a:rPr lang="zh-CN" altLang="en-US" u="sng" dirty="0"/>
              <a:t>最低位</a:t>
            </a:r>
            <a:r>
              <a:rPr lang="en-US" altLang="zh-CN" u="sng" dirty="0"/>
              <a:t>)</a:t>
            </a:r>
            <a:r>
              <a:rPr lang="zh-CN" altLang="en-US" u="sng" dirty="0"/>
              <a:t>开始传送</a:t>
            </a:r>
            <a:r>
              <a:rPr lang="zh-CN" altLang="en-US" dirty="0"/>
              <a:t>。</a:t>
            </a:r>
          </a:p>
          <a:p>
            <a:pPr marL="620713" indent="-620713">
              <a:lnSpc>
                <a:spcPct val="90000"/>
              </a:lnSpc>
            </a:pPr>
            <a:r>
              <a:rPr lang="zh-CN" altLang="en-US" dirty="0">
                <a:solidFill>
                  <a:srgbClr val="0000FF"/>
                </a:solidFill>
              </a:rPr>
              <a:t>奇偶校验位</a:t>
            </a:r>
            <a:r>
              <a:rPr lang="zh-CN" altLang="en-US" dirty="0"/>
              <a:t>：数据位发送完成后，发送奇偶校验位用于有限差错检测，通信双方在通信时必须</a:t>
            </a:r>
            <a:r>
              <a:rPr lang="zh-CN" altLang="en-US" u="sng" dirty="0"/>
              <a:t>约定一致的奇偶校验方式</a:t>
            </a:r>
            <a:r>
              <a:rPr lang="zh-CN" altLang="en-US" dirty="0"/>
              <a:t>。</a:t>
            </a:r>
            <a:r>
              <a:rPr lang="en-US" altLang="zh-CN" dirty="0"/>
              <a:t>(</a:t>
            </a:r>
            <a:r>
              <a:rPr lang="zh-CN" altLang="en-US" dirty="0"/>
              <a:t>如奇校验方式：传输时会自动在校验位上插入</a:t>
            </a:r>
            <a:r>
              <a:rPr lang="zh-CN" altLang="en-US" dirty="0">
                <a:latin typeface="Arial"/>
              </a:rPr>
              <a:t>‘</a:t>
            </a:r>
            <a:r>
              <a:rPr lang="en-US" altLang="zh-CN" dirty="0"/>
              <a:t>1</a:t>
            </a:r>
            <a:r>
              <a:rPr lang="en-US" altLang="zh-CN" dirty="0">
                <a:latin typeface="Arial"/>
              </a:rPr>
              <a:t>’</a:t>
            </a:r>
            <a:r>
              <a:rPr lang="zh-CN" altLang="en-US" dirty="0"/>
              <a:t>或</a:t>
            </a:r>
            <a:r>
              <a:rPr lang="zh-CN" altLang="en-US" dirty="0">
                <a:latin typeface="Arial"/>
              </a:rPr>
              <a:t>‘</a:t>
            </a:r>
            <a:r>
              <a:rPr lang="en-US" altLang="zh-CN" dirty="0"/>
              <a:t>0</a:t>
            </a:r>
            <a:r>
              <a:rPr lang="en-US" altLang="zh-CN" dirty="0">
                <a:latin typeface="Arial"/>
              </a:rPr>
              <a:t>’</a:t>
            </a:r>
            <a:r>
              <a:rPr lang="zh-CN" altLang="en-US" dirty="0"/>
              <a:t>，使之连同数据位中</a:t>
            </a:r>
            <a:r>
              <a:rPr lang="zh-CN" altLang="en-US" dirty="0">
                <a:latin typeface="Arial"/>
              </a:rPr>
              <a:t>‘</a:t>
            </a:r>
            <a:r>
              <a:rPr lang="en-US" altLang="zh-CN" dirty="0"/>
              <a:t>1</a:t>
            </a:r>
            <a:r>
              <a:rPr lang="en-US" altLang="zh-CN" dirty="0">
                <a:latin typeface="Arial"/>
              </a:rPr>
              <a:t>’</a:t>
            </a:r>
            <a:r>
              <a:rPr lang="zh-CN" altLang="en-US" dirty="0"/>
              <a:t>的个数为奇数</a:t>
            </a:r>
            <a:r>
              <a:rPr lang="en-US" altLang="zh-CN" dirty="0"/>
              <a:t>)</a:t>
            </a:r>
          </a:p>
          <a:p>
            <a:pPr marL="620713" indent="-620713">
              <a:lnSpc>
                <a:spcPct val="90000"/>
              </a:lnSpc>
            </a:pPr>
            <a:r>
              <a:rPr lang="zh-CN" altLang="en-US" dirty="0">
                <a:solidFill>
                  <a:srgbClr val="0000FF"/>
                </a:solidFill>
              </a:rPr>
              <a:t>停止位</a:t>
            </a:r>
            <a:r>
              <a:rPr lang="zh-CN" altLang="en-US" dirty="0"/>
              <a:t>：在奇偶校验位或数据位</a:t>
            </a:r>
            <a:r>
              <a:rPr lang="en-US" altLang="zh-CN" dirty="0"/>
              <a:t>(</a:t>
            </a:r>
            <a:r>
              <a:rPr lang="zh-CN" altLang="en-US" dirty="0"/>
              <a:t>无奇偶校验时</a:t>
            </a:r>
            <a:r>
              <a:rPr lang="en-US" altLang="zh-CN" dirty="0"/>
              <a:t>)</a:t>
            </a:r>
            <a:r>
              <a:rPr lang="zh-CN" altLang="en-US" dirty="0"/>
              <a:t>后发送停止位。停止位可以选择</a:t>
            </a:r>
            <a:r>
              <a:rPr lang="en-US" altLang="zh-CN" dirty="0"/>
              <a:t>1</a:t>
            </a:r>
            <a:r>
              <a:rPr lang="zh-CN" altLang="en-US" dirty="0"/>
              <a:t>位、</a:t>
            </a:r>
            <a:r>
              <a:rPr lang="en-US" altLang="zh-CN" dirty="0"/>
              <a:t>1.5</a:t>
            </a:r>
            <a:r>
              <a:rPr lang="zh-CN" altLang="en-US" dirty="0"/>
              <a:t>位或</a:t>
            </a:r>
            <a:r>
              <a:rPr lang="en-US" altLang="zh-CN" dirty="0"/>
              <a:t>2</a:t>
            </a:r>
            <a:r>
              <a:rPr lang="zh-CN" altLang="en-US" dirty="0"/>
              <a:t>位。</a:t>
            </a:r>
            <a:r>
              <a:rPr lang="zh-CN" altLang="en-US" u="sng" dirty="0"/>
              <a:t>停止位是一个字符数据的结束标志</a:t>
            </a:r>
            <a:r>
              <a:rPr lang="zh-CN" altLang="en-US" dirty="0"/>
              <a:t>。</a:t>
            </a:r>
          </a:p>
        </p:txBody>
      </p:sp>
      <p:pic>
        <p:nvPicPr>
          <p:cNvPr id="336899"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187450" y="260350"/>
            <a:ext cx="6769100" cy="1912938"/>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ChangeArrowheads="1"/>
          </p:cNvSpPr>
          <p:nvPr/>
        </p:nvSpPr>
        <p:spPr bwMode="auto">
          <a:xfrm>
            <a:off x="539750" y="333375"/>
            <a:ext cx="8064500" cy="2282825"/>
          </a:xfrm>
          <a:prstGeom prst="rect">
            <a:avLst/>
          </a:prstGeom>
          <a:noFill/>
          <a:ln w="9525" algn="ctr">
            <a:noFill/>
            <a:miter lim="800000"/>
            <a:headEnd/>
            <a:tailEnd/>
          </a:ln>
          <a:effectLst/>
        </p:spPr>
        <p:txBody>
          <a:bodyPr>
            <a:spAutoFit/>
          </a:bodyPr>
          <a:lstStyle/>
          <a:p>
            <a:r>
              <a:rPr lang="zh-CN" altLang="en-US" b="1" u="sng">
                <a:solidFill>
                  <a:srgbClr val="0000FF"/>
                </a:solidFill>
                <a:effectLst>
                  <a:outerShdw blurRad="38100" dist="38100" dir="2700000" algn="tl">
                    <a:srgbClr val="C0C0C0"/>
                  </a:outerShdw>
                </a:effectLst>
              </a:rPr>
              <a:t>同步通信</a:t>
            </a:r>
          </a:p>
          <a:p>
            <a:r>
              <a:rPr lang="zh-CN" altLang="en-US"/>
              <a:t>    在异步通讯中，每一个字符要用起始位和停止位做为字符开始和结束的标志，以至占用了时间。所以在数据块传输时，为了提高传输速度，常去掉这些标志，采用同步传输。同步通信在每个数据块传送开始时，通过收发同步字符</a:t>
            </a:r>
            <a:r>
              <a:rPr lang="en-US" altLang="zh-CN"/>
              <a:t>(SYN)</a:t>
            </a:r>
            <a:r>
              <a:rPr lang="zh-CN" altLang="en-US"/>
              <a:t>使双方同步。</a:t>
            </a:r>
          </a:p>
        </p:txBody>
      </p:sp>
      <p:sp>
        <p:nvSpPr>
          <p:cNvPr id="335875" name="Rectangle 3"/>
          <p:cNvSpPr>
            <a:spLocks noChangeArrowheads="1"/>
          </p:cNvSpPr>
          <p:nvPr/>
        </p:nvSpPr>
        <p:spPr bwMode="auto">
          <a:xfrm>
            <a:off x="611188" y="4221163"/>
            <a:ext cx="7632700" cy="2282825"/>
          </a:xfrm>
          <a:prstGeom prst="rect">
            <a:avLst/>
          </a:prstGeom>
          <a:noFill/>
          <a:ln w="9525" algn="ctr">
            <a:noFill/>
            <a:miter lim="800000"/>
            <a:headEnd/>
            <a:tailEnd/>
          </a:ln>
          <a:effectLst/>
        </p:spPr>
        <p:txBody>
          <a:bodyPr>
            <a:spAutoFit/>
          </a:bodyPr>
          <a:lstStyle/>
          <a:p>
            <a:r>
              <a:rPr lang="zh-CN" altLang="en-US" u="sng">
                <a:effectLst>
                  <a:outerShdw blurRad="38100" dist="38100" dir="2700000" algn="tl">
                    <a:srgbClr val="C0C0C0"/>
                  </a:outerShdw>
                </a:effectLst>
              </a:rPr>
              <a:t>同步通信的特点：</a:t>
            </a:r>
          </a:p>
          <a:p>
            <a:r>
              <a:rPr lang="en-US" altLang="zh-CN"/>
              <a:t>1</a:t>
            </a:r>
            <a:r>
              <a:rPr lang="zh-CN" altLang="en-US"/>
              <a:t>、以同步字符做为传送的开始，从而使收</a:t>
            </a:r>
            <a:r>
              <a:rPr lang="en-US" altLang="zh-CN"/>
              <a:t>/</a:t>
            </a:r>
            <a:r>
              <a:rPr lang="zh-CN" altLang="en-US"/>
              <a:t>发双方取得</a:t>
            </a:r>
          </a:p>
          <a:p>
            <a:r>
              <a:rPr lang="zh-CN" altLang="en-US"/>
              <a:t>同步。</a:t>
            </a:r>
          </a:p>
          <a:p>
            <a:r>
              <a:rPr lang="en-US" altLang="zh-CN"/>
              <a:t>2</a:t>
            </a:r>
            <a:r>
              <a:rPr lang="zh-CN" altLang="en-US"/>
              <a:t>、每位占用的时间相等。</a:t>
            </a:r>
          </a:p>
          <a:p>
            <a:r>
              <a:rPr lang="en-US" altLang="zh-CN"/>
              <a:t>3</a:t>
            </a:r>
            <a:r>
              <a:rPr lang="zh-CN" altLang="en-US"/>
              <a:t>、字符数据之间不允许有空隙，当线路空闲或没有字符发送时，传送同步字符。</a:t>
            </a:r>
          </a:p>
        </p:txBody>
      </p:sp>
      <p:pic>
        <p:nvPicPr>
          <p:cNvPr id="335876"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187450" y="2565400"/>
            <a:ext cx="6769100" cy="1622425"/>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1" name="Rectangle 3"/>
          <p:cNvSpPr>
            <a:spLocks noChangeArrowheads="1"/>
          </p:cNvSpPr>
          <p:nvPr/>
        </p:nvSpPr>
        <p:spPr bwMode="auto">
          <a:xfrm>
            <a:off x="539750" y="260350"/>
            <a:ext cx="7920038" cy="1917700"/>
          </a:xfrm>
          <a:prstGeom prst="rect">
            <a:avLst/>
          </a:prstGeom>
          <a:noFill/>
          <a:ln w="9525" algn="ctr">
            <a:noFill/>
            <a:miter lim="800000"/>
            <a:headEnd/>
            <a:tailEnd/>
          </a:ln>
          <a:effectLst/>
        </p:spPr>
        <p:txBody>
          <a:bodyPr>
            <a:spAutoFit/>
          </a:bodyPr>
          <a:lstStyle/>
          <a:p>
            <a:r>
              <a:rPr lang="zh-CN" altLang="en-US" b="1" u="sng">
                <a:solidFill>
                  <a:srgbClr val="0000FF"/>
                </a:solidFill>
                <a:effectLst>
                  <a:outerShdw blurRad="38100" dist="38100" dir="2700000" algn="tl">
                    <a:srgbClr val="C0C0C0"/>
                  </a:outerShdw>
                </a:effectLst>
              </a:rPr>
              <a:t>波特率和接收</a:t>
            </a:r>
            <a:r>
              <a:rPr lang="en-US" altLang="zh-CN" b="1" u="sng">
                <a:solidFill>
                  <a:srgbClr val="0000FF"/>
                </a:solidFill>
                <a:effectLst>
                  <a:outerShdw blurRad="38100" dist="38100" dir="2700000" algn="tl">
                    <a:srgbClr val="C0C0C0"/>
                  </a:outerShdw>
                </a:effectLst>
              </a:rPr>
              <a:t>/</a:t>
            </a:r>
            <a:r>
              <a:rPr lang="zh-CN" altLang="en-US" b="1" u="sng">
                <a:solidFill>
                  <a:srgbClr val="0000FF"/>
                </a:solidFill>
                <a:effectLst>
                  <a:outerShdw blurRad="38100" dist="38100" dir="2700000" algn="tl">
                    <a:srgbClr val="C0C0C0"/>
                  </a:outerShdw>
                </a:effectLst>
              </a:rPr>
              <a:t>发送时钟</a:t>
            </a:r>
          </a:p>
          <a:p>
            <a:r>
              <a:rPr lang="zh-CN" altLang="en-US"/>
              <a:t>     通信线上的字符数据是按位传送的，每一位宽度</a:t>
            </a:r>
            <a:r>
              <a:rPr lang="en-US" altLang="zh-CN"/>
              <a:t>(</a:t>
            </a:r>
            <a:r>
              <a:rPr lang="zh-CN" altLang="en-US"/>
              <a:t>位信号持续时间</a:t>
            </a:r>
            <a:r>
              <a:rPr lang="en-US" altLang="zh-CN"/>
              <a:t>)</a:t>
            </a:r>
            <a:r>
              <a:rPr lang="zh-CN" altLang="en-US"/>
              <a:t>由数据传送速率确定。波特率即数据传送速率的规定：单位时间内传送的信息量，以每秒传送的位</a:t>
            </a:r>
            <a:r>
              <a:rPr lang="en-US" altLang="zh-CN"/>
              <a:t>(Bit)</a:t>
            </a:r>
            <a:r>
              <a:rPr lang="zh-CN" altLang="en-US"/>
              <a:t>表示，单位为波特。</a:t>
            </a:r>
          </a:p>
        </p:txBody>
      </p:sp>
      <p:graphicFrame>
        <p:nvGraphicFramePr>
          <p:cNvPr id="334852" name="Object 4"/>
          <p:cNvGraphicFramePr>
            <a:graphicFrameLocks noChangeAspect="1"/>
          </p:cNvGraphicFramePr>
          <p:nvPr>
            <p:extLst>
              <p:ext uri="{D42A27DB-BD31-4B8C-83A1-F6EECF244321}">
                <p14:modId xmlns:p14="http://schemas.microsoft.com/office/powerpoint/2010/main" val="2322942749"/>
              </p:ext>
            </p:extLst>
          </p:nvPr>
        </p:nvGraphicFramePr>
        <p:xfrm>
          <a:off x="1082675" y="2276872"/>
          <a:ext cx="5910818" cy="2425303"/>
        </p:xfrm>
        <a:graphic>
          <a:graphicData uri="http://schemas.openxmlformats.org/presentationml/2006/ole">
            <mc:AlternateContent xmlns:mc="http://schemas.openxmlformats.org/markup-compatibility/2006">
              <mc:Choice xmlns:v="urn:schemas-microsoft-com:vml" Requires="v">
                <p:oleObj spid="_x0000_s334876" name="Equation" r:id="rId3" imgW="2145960" imgH="1079280" progId="Equation.3">
                  <p:embed/>
                </p:oleObj>
              </mc:Choice>
              <mc:Fallback>
                <p:oleObj name="Equation" r:id="rId3" imgW="2145960" imgH="107928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675" y="2276872"/>
                        <a:ext cx="5910818" cy="2425303"/>
                      </a:xfrm>
                      <a:prstGeom prst="rect">
                        <a:avLst/>
                      </a:prstGeom>
                      <a:noFill/>
                      <a:extLst/>
                    </p:spPr>
                  </p:pic>
                </p:oleObj>
              </mc:Fallback>
            </mc:AlternateContent>
          </a:graphicData>
        </a:graphic>
      </p:graphicFrame>
      <p:pic>
        <p:nvPicPr>
          <p:cNvPr id="334854" name="Picture 6" descr="片段"/>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971550" y="4868863"/>
            <a:ext cx="7272338" cy="1866900"/>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ChangeArrowheads="1"/>
          </p:cNvSpPr>
          <p:nvPr/>
        </p:nvSpPr>
        <p:spPr bwMode="auto">
          <a:xfrm>
            <a:off x="395288" y="215900"/>
            <a:ext cx="8135937" cy="1917700"/>
          </a:xfrm>
          <a:prstGeom prst="rect">
            <a:avLst/>
          </a:prstGeom>
          <a:noFill/>
          <a:ln w="9525" algn="ctr">
            <a:noFill/>
            <a:miter lim="800000"/>
            <a:headEnd/>
            <a:tailEnd/>
          </a:ln>
          <a:effectLst/>
        </p:spPr>
        <p:txBody>
          <a:bodyPr>
            <a:spAutoFit/>
          </a:bodyPr>
          <a:lstStyle/>
          <a:p>
            <a:r>
              <a:rPr lang="zh-CN" altLang="en-US" b="1" u="sng">
                <a:solidFill>
                  <a:srgbClr val="0000FF"/>
                </a:solidFill>
                <a:effectLst>
                  <a:outerShdw blurRad="38100" dist="38100" dir="2700000" algn="tl">
                    <a:srgbClr val="C0C0C0"/>
                  </a:outerShdw>
                </a:effectLst>
              </a:rPr>
              <a:t>单工、半双工、全双工通信方式</a:t>
            </a:r>
          </a:p>
          <a:p>
            <a:r>
              <a:rPr lang="zh-CN" altLang="en-US"/>
              <a:t>    串行通信中，要把数据从一个地方传送到另一个地方，必需使用通信线路。数据在通信线路两端的工作站</a:t>
            </a:r>
            <a:r>
              <a:rPr lang="en-US" altLang="zh-CN"/>
              <a:t>(</a:t>
            </a:r>
            <a:r>
              <a:rPr lang="zh-CN" altLang="en-US"/>
              <a:t>通讯设备或计算机</a:t>
            </a:r>
            <a:r>
              <a:rPr lang="en-US" altLang="zh-CN"/>
              <a:t>)</a:t>
            </a:r>
            <a:r>
              <a:rPr lang="zh-CN" altLang="en-US"/>
              <a:t>之间传输。按照通信方式，可将数据传输线路分成三种：</a:t>
            </a:r>
          </a:p>
        </p:txBody>
      </p:sp>
      <p:pic>
        <p:nvPicPr>
          <p:cNvPr id="333827" name="Picture 3" descr="片段_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651500" y="1771650"/>
            <a:ext cx="2595563" cy="4897438"/>
          </a:xfrm>
          <a:prstGeom prst="rect">
            <a:avLst/>
          </a:prstGeom>
          <a:noFill/>
        </p:spPr>
      </p:pic>
      <p:sp>
        <p:nvSpPr>
          <p:cNvPr id="333828" name="Rectangle 4"/>
          <p:cNvSpPr>
            <a:spLocks noChangeArrowheads="1"/>
          </p:cNvSpPr>
          <p:nvPr/>
        </p:nvSpPr>
        <p:spPr bwMode="auto">
          <a:xfrm>
            <a:off x="468313" y="2090738"/>
            <a:ext cx="4572000" cy="4108450"/>
          </a:xfrm>
          <a:prstGeom prst="rect">
            <a:avLst/>
          </a:prstGeom>
          <a:noFill/>
          <a:ln w="9525" algn="ctr">
            <a:noFill/>
            <a:miter lim="800000"/>
            <a:headEnd/>
            <a:tailEnd/>
          </a:ln>
          <a:effectLst/>
        </p:spPr>
        <p:txBody>
          <a:bodyPr>
            <a:spAutoFit/>
          </a:bodyPr>
          <a:lstStyle/>
          <a:p>
            <a:r>
              <a:rPr lang="en-US" altLang="zh-CN">
                <a:solidFill>
                  <a:srgbClr val="0000FF"/>
                </a:solidFill>
              </a:rPr>
              <a:t>1</a:t>
            </a:r>
            <a:r>
              <a:rPr lang="zh-CN" altLang="en-US">
                <a:solidFill>
                  <a:srgbClr val="0000FF"/>
                </a:solidFill>
              </a:rPr>
              <a:t>、单工方式</a:t>
            </a:r>
            <a:r>
              <a:rPr lang="en-US" altLang="zh-CN">
                <a:solidFill>
                  <a:srgbClr val="0000FF"/>
                </a:solidFill>
              </a:rPr>
              <a:t>:</a:t>
            </a:r>
          </a:p>
          <a:p>
            <a:r>
              <a:rPr lang="zh-CN" altLang="en-US"/>
              <a:t>通信线的一端连接接收器，一端连接发送器，数据按照一个固定的方向传送。</a:t>
            </a:r>
          </a:p>
          <a:p>
            <a:r>
              <a:rPr lang="en-US" altLang="zh-CN">
                <a:solidFill>
                  <a:srgbClr val="0000FF"/>
                </a:solidFill>
              </a:rPr>
              <a:t>2</a:t>
            </a:r>
            <a:r>
              <a:rPr lang="zh-CN" altLang="en-US">
                <a:solidFill>
                  <a:srgbClr val="0000FF"/>
                </a:solidFill>
              </a:rPr>
              <a:t>、半双工方式：</a:t>
            </a:r>
          </a:p>
          <a:p>
            <a:r>
              <a:rPr lang="zh-CN" altLang="en-US"/>
              <a:t>每个通信设备都有一个发送器和接收器，通过收发开关接到通信线路上。</a:t>
            </a:r>
          </a:p>
          <a:p>
            <a:r>
              <a:rPr lang="en-US" altLang="zh-CN">
                <a:solidFill>
                  <a:srgbClr val="0000FF"/>
                </a:solidFill>
              </a:rPr>
              <a:t>3</a:t>
            </a:r>
            <a:r>
              <a:rPr lang="zh-CN" altLang="en-US">
                <a:solidFill>
                  <a:srgbClr val="0000FF"/>
                </a:solidFill>
              </a:rPr>
              <a:t>、全双工方式：</a:t>
            </a:r>
          </a:p>
          <a:p>
            <a:r>
              <a:rPr lang="zh-CN" altLang="en-US"/>
              <a:t>采用信道划分技术，不是交替发送和接收，可同时进行。</a:t>
            </a:r>
          </a:p>
        </p:txBody>
      </p:sp>
    </p:spTree>
  </p:cSld>
  <p:clrMapOvr>
    <a:masterClrMapping/>
  </p:clrMapOvr>
  <p:transition spd="slow">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ChangeArrowheads="1"/>
          </p:cNvSpPr>
          <p:nvPr/>
        </p:nvSpPr>
        <p:spPr bwMode="auto">
          <a:xfrm>
            <a:off x="468313" y="404813"/>
            <a:ext cx="7993062" cy="5262979"/>
          </a:xfrm>
          <a:prstGeom prst="rect">
            <a:avLst/>
          </a:prstGeom>
          <a:noFill/>
          <a:ln w="9525" algn="ctr">
            <a:noFill/>
            <a:miter lim="800000"/>
            <a:headEnd/>
            <a:tailEnd/>
          </a:ln>
          <a:effectLst/>
        </p:spPr>
        <p:txBody>
          <a:bodyPr>
            <a:spAutoFit/>
          </a:bodyPr>
          <a:lstStyle/>
          <a:p>
            <a:r>
              <a:rPr lang="zh-CN" altLang="en-US" b="1" u="sng" dirty="0">
                <a:solidFill>
                  <a:srgbClr val="0000FF"/>
                </a:solidFill>
                <a:effectLst>
                  <a:outerShdw blurRad="38100" dist="38100" dir="2700000" algn="tl">
                    <a:srgbClr val="C0C0C0"/>
                  </a:outerShdw>
                </a:effectLst>
              </a:rPr>
              <a:t>通信数据的差错检测和校正</a:t>
            </a:r>
          </a:p>
          <a:p>
            <a:r>
              <a:rPr lang="zh-CN" altLang="en-US" dirty="0"/>
              <a:t>    通信的关键不仅是能够传送数据，重要的是能准确</a:t>
            </a:r>
            <a:r>
              <a:rPr lang="zh-CN" altLang="en-US" dirty="0" smtClean="0"/>
              <a:t>传送。</a:t>
            </a:r>
            <a:r>
              <a:rPr lang="zh-CN" altLang="en-US" dirty="0"/>
              <a:t>检出差错的方法有：</a:t>
            </a:r>
            <a:r>
              <a:rPr lang="zh-CN" altLang="en-US" u="sng" dirty="0"/>
              <a:t>奇偶校验、校验和、循环冗余码</a:t>
            </a:r>
            <a:r>
              <a:rPr lang="zh-CN" altLang="en-US" dirty="0"/>
              <a:t>等。校验错误方法主要有：海明码校验、交叉奇偶校验。</a:t>
            </a:r>
          </a:p>
          <a:p>
            <a:endParaRPr lang="en-US" altLang="zh-CN" b="1" u="sng" dirty="0" smtClean="0">
              <a:solidFill>
                <a:srgbClr val="0000FF"/>
              </a:solidFill>
              <a:effectLst>
                <a:outerShdw blurRad="38100" dist="38100" dir="2700000" algn="tl">
                  <a:srgbClr val="C0C0C0"/>
                </a:outerShdw>
              </a:effectLst>
            </a:endParaRPr>
          </a:p>
          <a:p>
            <a:r>
              <a:rPr lang="zh-CN" altLang="en-US" b="1" u="sng" dirty="0" smtClean="0">
                <a:solidFill>
                  <a:srgbClr val="0000FF"/>
                </a:solidFill>
                <a:effectLst>
                  <a:outerShdw blurRad="38100" dist="38100" dir="2700000" algn="tl">
                    <a:srgbClr val="C0C0C0"/>
                  </a:outerShdw>
                </a:effectLst>
              </a:rPr>
              <a:t>通信</a:t>
            </a:r>
            <a:r>
              <a:rPr lang="zh-CN" altLang="en-US" b="1" u="sng" dirty="0">
                <a:solidFill>
                  <a:srgbClr val="0000FF"/>
                </a:solidFill>
                <a:effectLst>
                  <a:outerShdw blurRad="38100" dist="38100" dir="2700000" algn="tl">
                    <a:srgbClr val="C0C0C0"/>
                  </a:outerShdw>
                </a:effectLst>
              </a:rPr>
              <a:t>的基本原理</a:t>
            </a:r>
          </a:p>
          <a:p>
            <a:r>
              <a:rPr lang="zh-CN" altLang="en-US" dirty="0"/>
              <a:t>    串行通信接口芯片种类和型号繁多，有能完成异步通信的硬件电路，称为</a:t>
            </a:r>
            <a:r>
              <a:rPr lang="en-US" altLang="zh-CN" dirty="0"/>
              <a:t>UART</a:t>
            </a:r>
            <a:r>
              <a:rPr lang="zh-CN" altLang="en-US" dirty="0"/>
              <a:t>，即通用异步接收器</a:t>
            </a:r>
            <a:r>
              <a:rPr lang="en-US" altLang="zh-CN" dirty="0"/>
              <a:t>/</a:t>
            </a:r>
            <a:r>
              <a:rPr lang="zh-CN" altLang="en-US" dirty="0"/>
              <a:t>发送器</a:t>
            </a:r>
            <a:r>
              <a:rPr lang="en-US" altLang="zh-CN" dirty="0"/>
              <a:t>(</a:t>
            </a:r>
            <a:r>
              <a:rPr lang="zh-CN" altLang="en-US" dirty="0"/>
              <a:t>如：</a:t>
            </a:r>
            <a:r>
              <a:rPr lang="en-US" altLang="zh-CN" dirty="0"/>
              <a:t>INS 8250)</a:t>
            </a:r>
            <a:r>
              <a:rPr lang="zh-CN" altLang="en-US" dirty="0"/>
              <a:t>；有能完成同步通讯的硬件电路称为</a:t>
            </a:r>
            <a:r>
              <a:rPr lang="en-US" altLang="zh-CN" dirty="0"/>
              <a:t>USRT</a:t>
            </a:r>
            <a:r>
              <a:rPr lang="zh-CN" altLang="en-US" dirty="0"/>
              <a:t>；也有既能异步又能同步通信的硬件电路，称为</a:t>
            </a:r>
            <a:r>
              <a:rPr lang="en-US" altLang="zh-CN" dirty="0"/>
              <a:t>USARTRU(</a:t>
            </a:r>
            <a:r>
              <a:rPr lang="zh-CN" altLang="en-US" dirty="0"/>
              <a:t>如：</a:t>
            </a:r>
            <a:r>
              <a:rPr lang="en-US" altLang="zh-CN" dirty="0"/>
              <a:t>Intel 8251A)</a:t>
            </a:r>
            <a:r>
              <a:rPr lang="zh-CN" altLang="en-US" dirty="0"/>
              <a:t>。</a:t>
            </a:r>
          </a:p>
          <a:p>
            <a:r>
              <a:rPr lang="zh-CN" altLang="en-US" dirty="0"/>
              <a:t>    从本质上讲，所有的串行接口电路都是以并行数据形式与</a:t>
            </a:r>
            <a:r>
              <a:rPr lang="en-US" altLang="zh-CN" dirty="0"/>
              <a:t>CPU</a:t>
            </a:r>
            <a:r>
              <a:rPr lang="zh-CN" altLang="en-US" dirty="0"/>
              <a:t>接口，而以串行数据形式与外部逻辑接口，其基本功能就是实现串→并、并→串转换。</a:t>
            </a:r>
          </a:p>
        </p:txBody>
      </p:sp>
    </p:spTree>
  </p:cSld>
  <p:clrMapOvr>
    <a:masterClrMapping/>
  </p:clrMapOvr>
  <p:transition spd="slow">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0" name="Rectangle 4"/>
          <p:cNvSpPr>
            <a:spLocks noChangeArrowheads="1"/>
          </p:cNvSpPr>
          <p:nvPr/>
        </p:nvSpPr>
        <p:spPr bwMode="auto">
          <a:xfrm>
            <a:off x="539750" y="188913"/>
            <a:ext cx="7848600" cy="579437"/>
          </a:xfrm>
          <a:prstGeom prst="rect">
            <a:avLst/>
          </a:prstGeom>
          <a:noFill/>
          <a:ln w="9525" algn="ctr">
            <a:noFill/>
            <a:miter lim="800000"/>
            <a:headEnd/>
            <a:tailEnd/>
          </a:ln>
          <a:effectLst/>
        </p:spPr>
        <p:txBody>
          <a:bodyPr>
            <a:spAutoFit/>
          </a:bodyPr>
          <a:lstStyle/>
          <a:p>
            <a:pPr marL="457200" indent="-457200">
              <a:buFont typeface="Wingdings" panose="05000000000000000000" pitchFamily="2" charset="2"/>
              <a:buChar char="Ø"/>
            </a:pPr>
            <a:r>
              <a:rPr lang="zh-CN" altLang="en-US" sz="3200" dirty="0" smtClean="0">
                <a:solidFill>
                  <a:schemeClr val="tx2"/>
                </a:solidFill>
                <a:effectLst>
                  <a:outerShdw blurRad="38100" dist="38100" dir="2700000" algn="tl">
                    <a:srgbClr val="C0C0C0"/>
                  </a:outerShdw>
                </a:effectLst>
              </a:rPr>
              <a:t>可编程</a:t>
            </a:r>
            <a:r>
              <a:rPr lang="zh-CN" altLang="en-US" sz="3200" dirty="0">
                <a:solidFill>
                  <a:schemeClr val="tx2"/>
                </a:solidFill>
                <a:effectLst>
                  <a:outerShdw blurRad="38100" dist="38100" dir="2700000" algn="tl">
                    <a:srgbClr val="C0C0C0"/>
                  </a:outerShdw>
                </a:effectLst>
              </a:rPr>
              <a:t>串行通信接口</a:t>
            </a:r>
            <a:r>
              <a:rPr lang="en-US" altLang="zh-CN" sz="3200" dirty="0">
                <a:solidFill>
                  <a:schemeClr val="tx2"/>
                </a:solidFill>
                <a:effectLst>
                  <a:outerShdw blurRad="38100" dist="38100" dir="2700000" algn="tl">
                    <a:srgbClr val="C0C0C0"/>
                  </a:outerShdw>
                </a:effectLst>
              </a:rPr>
              <a:t>8251</a:t>
            </a:r>
            <a:endParaRPr lang="en-US" altLang="zh-CN" dirty="0"/>
          </a:p>
        </p:txBody>
      </p:sp>
      <p:pic>
        <p:nvPicPr>
          <p:cNvPr id="372742" name="Picture 6" descr="片段_4"/>
          <p:cNvPicPr>
            <a:picLocks noChangeAspect="1" noChangeArrowheads="1"/>
          </p:cNvPicPr>
          <p:nvPr/>
        </p:nvPicPr>
        <p:blipFill>
          <a:blip r:embed="rId2">
            <a:clrChange>
              <a:clrFrom>
                <a:srgbClr val="FFFFFF"/>
              </a:clrFrom>
              <a:clrTo>
                <a:srgbClr val="FFFFFF">
                  <a:alpha val="0"/>
                </a:srgbClr>
              </a:clrTo>
            </a:clrChange>
          </a:blip>
          <a:srcRect r="21704"/>
          <a:stretch>
            <a:fillRect/>
          </a:stretch>
        </p:blipFill>
        <p:spPr bwMode="auto">
          <a:xfrm>
            <a:off x="4932363" y="1052513"/>
            <a:ext cx="3800475" cy="5256212"/>
          </a:xfrm>
          <a:prstGeom prst="rect">
            <a:avLst/>
          </a:prstGeom>
          <a:noFill/>
        </p:spPr>
      </p:pic>
      <p:sp>
        <p:nvSpPr>
          <p:cNvPr id="372745" name="Rectangle 9"/>
          <p:cNvSpPr>
            <a:spLocks noChangeArrowheads="1"/>
          </p:cNvSpPr>
          <p:nvPr/>
        </p:nvSpPr>
        <p:spPr bwMode="auto">
          <a:xfrm>
            <a:off x="395288" y="1125538"/>
            <a:ext cx="4752975" cy="4692650"/>
          </a:xfrm>
          <a:prstGeom prst="rect">
            <a:avLst/>
          </a:prstGeom>
          <a:noFill/>
          <a:ln w="9525" algn="ctr">
            <a:noFill/>
            <a:miter lim="800000"/>
            <a:headEnd/>
            <a:tailEnd/>
          </a:ln>
          <a:effectLst/>
        </p:spPr>
        <p:txBody>
          <a:bodyPr>
            <a:spAutoFit/>
          </a:bodyPr>
          <a:lstStyle/>
          <a:p>
            <a:pPr marL="442913" indent="-442913">
              <a:lnSpc>
                <a:spcPct val="90000"/>
              </a:lnSpc>
            </a:pPr>
            <a:r>
              <a:rPr lang="en-US" altLang="zh-CN"/>
              <a:t>1</a:t>
            </a:r>
            <a:r>
              <a:rPr lang="zh-CN" altLang="en-US"/>
              <a:t>、可工作于</a:t>
            </a:r>
            <a:r>
              <a:rPr lang="zh-CN" altLang="en-US">
                <a:solidFill>
                  <a:srgbClr val="0000FF"/>
                </a:solidFill>
              </a:rPr>
              <a:t>同步方式</a:t>
            </a:r>
            <a:r>
              <a:rPr lang="zh-CN" altLang="en-US"/>
              <a:t>或</a:t>
            </a:r>
            <a:r>
              <a:rPr lang="zh-CN" altLang="en-US">
                <a:solidFill>
                  <a:srgbClr val="0000FF"/>
                </a:solidFill>
              </a:rPr>
              <a:t>异步方式</a:t>
            </a:r>
            <a:r>
              <a:rPr lang="zh-CN" altLang="en-US"/>
              <a:t>，</a:t>
            </a:r>
            <a:r>
              <a:rPr lang="zh-CN" altLang="en-US">
                <a:solidFill>
                  <a:srgbClr val="0000FF"/>
                </a:solidFill>
              </a:rPr>
              <a:t>全双工方式</a:t>
            </a:r>
            <a:r>
              <a:rPr lang="zh-CN" altLang="en-US"/>
              <a:t>，输入</a:t>
            </a:r>
            <a:r>
              <a:rPr lang="en-US" altLang="zh-CN"/>
              <a:t>/</a:t>
            </a:r>
            <a:r>
              <a:rPr lang="zh-CN" altLang="en-US"/>
              <a:t>输出与</a:t>
            </a:r>
            <a:r>
              <a:rPr lang="en-US" altLang="zh-CN">
                <a:solidFill>
                  <a:srgbClr val="0000FF"/>
                </a:solidFill>
              </a:rPr>
              <a:t>TTL</a:t>
            </a:r>
            <a:r>
              <a:rPr lang="zh-CN" altLang="en-US">
                <a:solidFill>
                  <a:srgbClr val="0000FF"/>
                </a:solidFill>
              </a:rPr>
              <a:t>电平兼容</a:t>
            </a:r>
            <a:r>
              <a:rPr lang="zh-CN" altLang="en-US"/>
              <a:t>。</a:t>
            </a:r>
          </a:p>
          <a:p>
            <a:pPr marL="442913" indent="-442913">
              <a:lnSpc>
                <a:spcPct val="90000"/>
              </a:lnSpc>
            </a:pPr>
            <a:r>
              <a:rPr lang="en-US" altLang="zh-CN"/>
              <a:t>2</a:t>
            </a:r>
            <a:r>
              <a:rPr lang="zh-CN" altLang="en-US"/>
              <a:t>、同步方式下，波特率</a:t>
            </a:r>
            <a:r>
              <a:rPr lang="en-US" altLang="zh-CN">
                <a:solidFill>
                  <a:srgbClr val="0000FF"/>
                </a:solidFill>
              </a:rPr>
              <a:t>0-64K bps</a:t>
            </a:r>
            <a:r>
              <a:rPr lang="zh-CN" altLang="en-US"/>
              <a:t>，每个字符可为</a:t>
            </a:r>
            <a:r>
              <a:rPr lang="en-US" altLang="zh-CN">
                <a:solidFill>
                  <a:srgbClr val="0000FF"/>
                </a:solidFill>
              </a:rPr>
              <a:t>5-8</a:t>
            </a:r>
            <a:r>
              <a:rPr lang="zh-CN" altLang="en-US">
                <a:solidFill>
                  <a:srgbClr val="0000FF"/>
                </a:solidFill>
              </a:rPr>
              <a:t>位</a:t>
            </a:r>
            <a:r>
              <a:rPr lang="zh-CN" altLang="en-US"/>
              <a:t>，可</a:t>
            </a:r>
            <a:r>
              <a:rPr lang="zh-CN" altLang="en-US">
                <a:solidFill>
                  <a:srgbClr val="0000FF"/>
                </a:solidFill>
              </a:rPr>
              <a:t>内同步</a:t>
            </a:r>
            <a:r>
              <a:rPr lang="zh-CN" altLang="en-US"/>
              <a:t>或</a:t>
            </a:r>
            <a:r>
              <a:rPr lang="zh-CN" altLang="en-US">
                <a:solidFill>
                  <a:srgbClr val="0000FF"/>
                </a:solidFill>
              </a:rPr>
              <a:t>外同步</a:t>
            </a:r>
            <a:r>
              <a:rPr lang="zh-CN" altLang="en-US"/>
              <a:t>，能自动插入同步字符。</a:t>
            </a:r>
          </a:p>
          <a:p>
            <a:pPr marL="442913" indent="-442913">
              <a:lnSpc>
                <a:spcPct val="90000"/>
              </a:lnSpc>
            </a:pPr>
            <a:r>
              <a:rPr lang="en-US" altLang="zh-CN"/>
              <a:t>3</a:t>
            </a:r>
            <a:r>
              <a:rPr lang="zh-CN" altLang="en-US"/>
              <a:t>、异步方式下，波特率</a:t>
            </a:r>
            <a:r>
              <a:rPr lang="en-US" altLang="zh-CN">
                <a:solidFill>
                  <a:srgbClr val="0000FF"/>
                </a:solidFill>
              </a:rPr>
              <a:t>0-19.2K bps</a:t>
            </a:r>
            <a:r>
              <a:rPr lang="zh-CN" altLang="en-US"/>
              <a:t>，每个字符可为</a:t>
            </a:r>
            <a:r>
              <a:rPr lang="en-US" altLang="zh-CN">
                <a:solidFill>
                  <a:srgbClr val="0000FF"/>
                </a:solidFill>
              </a:rPr>
              <a:t>5-8</a:t>
            </a:r>
            <a:r>
              <a:rPr lang="zh-CN" altLang="en-US">
                <a:solidFill>
                  <a:srgbClr val="0000FF"/>
                </a:solidFill>
              </a:rPr>
              <a:t>位</a:t>
            </a:r>
            <a:r>
              <a:rPr lang="zh-CN" altLang="en-US"/>
              <a:t>，可产生</a:t>
            </a:r>
            <a:r>
              <a:rPr lang="zh-CN" altLang="en-US">
                <a:solidFill>
                  <a:srgbClr val="0000FF"/>
                </a:solidFill>
              </a:rPr>
              <a:t>启动位</a:t>
            </a:r>
            <a:r>
              <a:rPr lang="zh-CN" altLang="en-US"/>
              <a:t>，设定</a:t>
            </a:r>
            <a:r>
              <a:rPr lang="zh-CN" altLang="en-US">
                <a:solidFill>
                  <a:srgbClr val="0000FF"/>
                </a:solidFill>
              </a:rPr>
              <a:t>停止位</a:t>
            </a:r>
            <a:r>
              <a:rPr lang="zh-CN" altLang="en-US"/>
              <a:t>位数，时钟速率可设为波特率的</a:t>
            </a:r>
            <a:r>
              <a:rPr lang="en-US" altLang="zh-CN">
                <a:solidFill>
                  <a:srgbClr val="0000FF"/>
                </a:solidFill>
              </a:rPr>
              <a:t>1</a:t>
            </a:r>
            <a:r>
              <a:rPr lang="zh-CN" altLang="en-US">
                <a:solidFill>
                  <a:srgbClr val="0000FF"/>
                </a:solidFill>
              </a:rPr>
              <a:t>、</a:t>
            </a:r>
            <a:r>
              <a:rPr lang="en-US" altLang="zh-CN">
                <a:solidFill>
                  <a:srgbClr val="0000FF"/>
                </a:solidFill>
              </a:rPr>
              <a:t>16</a:t>
            </a:r>
            <a:r>
              <a:rPr lang="zh-CN" altLang="en-US">
                <a:solidFill>
                  <a:srgbClr val="0000FF"/>
                </a:solidFill>
              </a:rPr>
              <a:t>、</a:t>
            </a:r>
            <a:r>
              <a:rPr lang="en-US" altLang="zh-CN">
                <a:solidFill>
                  <a:srgbClr val="0000FF"/>
                </a:solidFill>
              </a:rPr>
              <a:t>64</a:t>
            </a:r>
            <a:r>
              <a:rPr lang="zh-CN" altLang="en-US"/>
              <a:t>倍。</a:t>
            </a:r>
          </a:p>
          <a:p>
            <a:pPr marL="442913" indent="-442913">
              <a:lnSpc>
                <a:spcPct val="90000"/>
              </a:lnSpc>
            </a:pPr>
            <a:r>
              <a:rPr lang="en-US" altLang="zh-CN"/>
              <a:t>4</a:t>
            </a:r>
            <a:r>
              <a:rPr lang="zh-CN" altLang="en-US"/>
              <a:t>、具有</a:t>
            </a:r>
            <a:r>
              <a:rPr lang="zh-CN" altLang="en-US">
                <a:solidFill>
                  <a:srgbClr val="0000FF"/>
                </a:solidFill>
              </a:rPr>
              <a:t>自动检测</a:t>
            </a:r>
            <a:r>
              <a:rPr lang="zh-CN" altLang="en-US"/>
              <a:t>功能，可检测奇偶错、溢出错、帧错误。</a:t>
            </a:r>
          </a:p>
        </p:txBody>
      </p:sp>
    </p:spTree>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7476" name="Group 100"/>
          <p:cNvGraphicFramePr>
            <a:graphicFrameLocks noGrp="1"/>
          </p:cNvGraphicFramePr>
          <p:nvPr/>
        </p:nvGraphicFramePr>
        <p:xfrm>
          <a:off x="539750" y="1052513"/>
          <a:ext cx="8062913" cy="5029200"/>
        </p:xfrm>
        <a:graphic>
          <a:graphicData uri="http://schemas.openxmlformats.org/drawingml/2006/table">
            <a:tbl>
              <a:tblPr/>
              <a:tblGrid>
                <a:gridCol w="1050925">
                  <a:extLst>
                    <a:ext uri="{9D8B030D-6E8A-4147-A177-3AD203B41FA5}">
                      <a16:colId xmlns:a16="http://schemas.microsoft.com/office/drawing/2014/main" val="20000"/>
                    </a:ext>
                  </a:extLst>
                </a:gridCol>
                <a:gridCol w="1050925">
                  <a:extLst>
                    <a:ext uri="{9D8B030D-6E8A-4147-A177-3AD203B41FA5}">
                      <a16:colId xmlns:a16="http://schemas.microsoft.com/office/drawing/2014/main" val="20001"/>
                    </a:ext>
                  </a:extLst>
                </a:gridCol>
                <a:gridCol w="1050925">
                  <a:extLst>
                    <a:ext uri="{9D8B030D-6E8A-4147-A177-3AD203B41FA5}">
                      <a16:colId xmlns:a16="http://schemas.microsoft.com/office/drawing/2014/main" val="20002"/>
                    </a:ext>
                  </a:extLst>
                </a:gridCol>
                <a:gridCol w="1050925">
                  <a:extLst>
                    <a:ext uri="{9D8B030D-6E8A-4147-A177-3AD203B41FA5}">
                      <a16:colId xmlns:a16="http://schemas.microsoft.com/office/drawing/2014/main" val="20003"/>
                    </a:ext>
                  </a:extLst>
                </a:gridCol>
                <a:gridCol w="1050925">
                  <a:extLst>
                    <a:ext uri="{9D8B030D-6E8A-4147-A177-3AD203B41FA5}">
                      <a16:colId xmlns:a16="http://schemas.microsoft.com/office/drawing/2014/main" val="20004"/>
                    </a:ext>
                  </a:extLst>
                </a:gridCol>
                <a:gridCol w="2808288">
                  <a:extLst>
                    <a:ext uri="{9D8B030D-6E8A-4147-A177-3AD203B41FA5}">
                      <a16:colId xmlns:a16="http://schemas.microsoft.com/office/drawing/2014/main" val="20005"/>
                    </a:ext>
                  </a:extLst>
                </a:gridCol>
              </a:tblGrid>
              <a:tr h="36988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隶书" pitchFamily="49" charset="-122"/>
                        </a:rPr>
                        <a:t>CS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WR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A1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A0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隶书" pitchFamily="49" charset="-122"/>
                        </a:rPr>
                        <a:t>端口选择及操作</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隶书"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隶书" pitchFamily="49" charset="-122"/>
                        </a:rPr>
                        <a:t>数据送入端口</a:t>
                      </a:r>
                      <a:r>
                        <a:rPr kumimoji="0" lang="en-US" altLang="zh-CN" sz="2400" b="0" i="0" u="none" strike="noStrike" cap="none" normalizeH="0" baseline="0" dirty="0" smtClean="0">
                          <a:ln>
                            <a:noFill/>
                          </a:ln>
                          <a:solidFill>
                            <a:schemeClr val="tx1"/>
                          </a:solidFill>
                          <a:effectLst/>
                          <a:latin typeface="Times New Roman" pitchFamily="18" charset="0"/>
                          <a:ea typeface="隶书" pitchFamily="49" charset="-122"/>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隶书" pitchFamily="49" charset="-122"/>
                        </a:rPr>
                        <a:t>数据送入端口</a:t>
                      </a:r>
                      <a:r>
                        <a:rPr kumimoji="0" lang="en-US" altLang="zh-CN" sz="2400" b="0" i="0" u="none" strike="noStrike" cap="none" normalizeH="0" baseline="0" dirty="0" smtClean="0">
                          <a:ln>
                            <a:noFill/>
                          </a:ln>
                          <a:solidFill>
                            <a:schemeClr val="tx1"/>
                          </a:solidFill>
                          <a:effectLst/>
                          <a:latin typeface="Times New Roman" pitchFamily="18" charset="0"/>
                          <a:ea typeface="隶书" pitchFamily="49"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隶书" pitchFamily="49" charset="-122"/>
                        </a:rPr>
                        <a:t>数据送入端口</a:t>
                      </a:r>
                      <a:r>
                        <a:rPr kumimoji="0" lang="en-US" altLang="zh-CN" sz="2400" b="0" i="0" u="none" strike="noStrike" cap="none" normalizeH="0" baseline="0" dirty="0" smtClean="0">
                          <a:ln>
                            <a:noFill/>
                          </a:ln>
                          <a:solidFill>
                            <a:schemeClr val="tx1"/>
                          </a:solidFill>
                          <a:effectLst/>
                          <a:latin typeface="Times New Roman" pitchFamily="18" charset="0"/>
                          <a:ea typeface="隶书" pitchFamily="49"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rgbClr val="0000FF"/>
                          </a:solidFill>
                          <a:effectLst/>
                          <a:latin typeface="Times New Roman" pitchFamily="18" charset="0"/>
                          <a:ea typeface="隶书"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rgbClr val="0000FF"/>
                          </a:solidFill>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rgbClr val="0000FF"/>
                          </a:solidFill>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rgbClr val="0000FF"/>
                          </a:solidFill>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rgbClr val="0000FF"/>
                          </a:solidFill>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rgbClr val="0000FF"/>
                          </a:solidFill>
                          <a:effectLst/>
                          <a:latin typeface="Times New Roman" pitchFamily="18" charset="0"/>
                          <a:ea typeface="隶书" pitchFamily="49" charset="-122"/>
                        </a:rPr>
                        <a:t>写入控制字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隶书"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隶书" pitchFamily="49" charset="-122"/>
                        </a:rPr>
                        <a:t>数据从端口</a:t>
                      </a:r>
                      <a:r>
                        <a:rPr kumimoji="0" lang="en-US" altLang="zh-CN" sz="2400" b="0" i="0" u="none" strike="noStrike" cap="none" normalizeH="0" baseline="0" dirty="0" smtClean="0">
                          <a:ln>
                            <a:noFill/>
                          </a:ln>
                          <a:solidFill>
                            <a:schemeClr val="tx1"/>
                          </a:solidFill>
                          <a:effectLst/>
                          <a:latin typeface="Times New Roman" pitchFamily="18" charset="0"/>
                          <a:ea typeface="隶书" pitchFamily="49" charset="-122"/>
                        </a:rPr>
                        <a:t>A</a:t>
                      </a:r>
                      <a:r>
                        <a:rPr kumimoji="0" lang="zh-CN" altLang="en-US" sz="2400" b="0" i="0" u="none" strike="noStrike" cap="none" normalizeH="0" baseline="0" dirty="0" smtClean="0">
                          <a:ln>
                            <a:noFill/>
                          </a:ln>
                          <a:solidFill>
                            <a:schemeClr val="tx1"/>
                          </a:solidFill>
                          <a:effectLst/>
                          <a:latin typeface="Times New Roman" pitchFamily="18" charset="0"/>
                          <a:ea typeface="隶书" pitchFamily="49" charset="-122"/>
                        </a:rPr>
                        <a:t>送出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隶书" pitchFamily="49" charset="-122"/>
                        </a:rPr>
                        <a:t>数据从端口</a:t>
                      </a:r>
                      <a:r>
                        <a:rPr kumimoji="0" lang="en-US" altLang="zh-CN" sz="2400" b="0" i="0" u="none" strike="noStrike" cap="none" normalizeH="0" baseline="0" dirty="0" smtClean="0">
                          <a:ln>
                            <a:noFill/>
                          </a:ln>
                          <a:solidFill>
                            <a:schemeClr val="tx1"/>
                          </a:solidFill>
                          <a:effectLst/>
                          <a:latin typeface="Times New Roman" pitchFamily="18" charset="0"/>
                          <a:ea typeface="隶书" pitchFamily="49" charset="-122"/>
                        </a:rPr>
                        <a:t>B</a:t>
                      </a:r>
                      <a:r>
                        <a:rPr kumimoji="0" lang="zh-CN" altLang="en-US" sz="2400" b="0" i="0" u="none" strike="noStrike" cap="none" normalizeH="0" baseline="0" dirty="0" smtClean="0">
                          <a:ln>
                            <a:noFill/>
                          </a:ln>
                          <a:solidFill>
                            <a:schemeClr val="tx1"/>
                          </a:solidFill>
                          <a:effectLst/>
                          <a:latin typeface="Times New Roman" pitchFamily="18" charset="0"/>
                          <a:ea typeface="隶书" pitchFamily="49" charset="-122"/>
                        </a:rPr>
                        <a:t>送出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隶书" pitchFamily="49" charset="-122"/>
                        </a:rPr>
                        <a:t>数据从端口</a:t>
                      </a:r>
                      <a:r>
                        <a:rPr kumimoji="0" lang="en-US" altLang="zh-CN" sz="2400" b="0" i="0" u="none" strike="noStrike" cap="none" normalizeH="0" baseline="0" dirty="0" smtClean="0">
                          <a:ln>
                            <a:noFill/>
                          </a:ln>
                          <a:solidFill>
                            <a:schemeClr val="tx1"/>
                          </a:solidFill>
                          <a:effectLst/>
                          <a:latin typeface="Times New Roman" pitchFamily="18" charset="0"/>
                          <a:ea typeface="隶书" pitchFamily="49" charset="-122"/>
                        </a:rPr>
                        <a:t>C</a:t>
                      </a:r>
                      <a:r>
                        <a:rPr kumimoji="0" lang="zh-CN" altLang="en-US" sz="2400" b="0" i="0" u="none" strike="noStrike" cap="none" normalizeH="0" baseline="0" dirty="0" smtClean="0">
                          <a:ln>
                            <a:noFill/>
                          </a:ln>
                          <a:solidFill>
                            <a:schemeClr val="tx1"/>
                          </a:solidFill>
                          <a:effectLst/>
                          <a:latin typeface="Times New Roman" pitchFamily="18" charset="0"/>
                          <a:ea typeface="隶书" pitchFamily="49" charset="-122"/>
                        </a:rPr>
                        <a:t>送出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rgbClr val="0000FF"/>
                          </a:solidFill>
                          <a:effectLst/>
                          <a:latin typeface="Times New Roman" pitchFamily="18" charset="0"/>
                          <a:ea typeface="隶书"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rgbClr val="0000FF"/>
                          </a:solidFill>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rgbClr val="0000FF"/>
                          </a:solidFill>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rgbClr val="0000FF"/>
                          </a:solidFill>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rgbClr val="0000FF"/>
                          </a:solidFill>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rgbClr val="0000FF"/>
                          </a:solidFill>
                          <a:effectLst/>
                          <a:latin typeface="Times New Roman" pitchFamily="18" charset="0"/>
                          <a:ea typeface="隶书" pitchFamily="49" charset="-122"/>
                        </a:rPr>
                        <a:t>无操作，输出三态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rgbClr val="0000FF"/>
                          </a:solidFill>
                          <a:effectLst/>
                          <a:latin typeface="Times New Roman" pitchFamily="18" charset="0"/>
                          <a:ea typeface="隶书"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rgbClr val="0000FF"/>
                          </a:solidFill>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rgbClr val="0000FF"/>
                          </a:solidFill>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rgbClr val="0000FF"/>
                          </a:solidFill>
                          <a:effectLst/>
                          <a:latin typeface="Times New Roman" pitchFamily="18" charset="0"/>
                          <a:ea typeface="隶书"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rgbClr val="0000FF"/>
                          </a:solidFill>
                          <a:effectLst/>
                          <a:latin typeface="Times New Roman" pitchFamily="18" charset="0"/>
                          <a:ea typeface="隶书"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rgbClr val="0000FF"/>
                          </a:solidFill>
                          <a:effectLst/>
                          <a:latin typeface="Times New Roman" pitchFamily="18" charset="0"/>
                          <a:ea typeface="隶书" pitchFamily="49" charset="-122"/>
                        </a:rPr>
                        <a:t>无操作，输出三态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rgbClr val="0000FF"/>
                          </a:solidFill>
                          <a:effectLst/>
                          <a:latin typeface="Times New Roman" pitchFamily="18" charset="0"/>
                          <a:ea typeface="隶书"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rgbClr val="0000FF"/>
                          </a:solidFill>
                          <a:effectLst/>
                          <a:latin typeface="Times New Roman" pitchFamily="18" charset="0"/>
                          <a:ea typeface="隶书"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rgbClr val="0000FF"/>
                          </a:solidFill>
                          <a:effectLst/>
                          <a:latin typeface="Times New Roman" pitchFamily="18" charset="0"/>
                          <a:ea typeface="隶书"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rgbClr val="0000FF"/>
                          </a:solidFill>
                          <a:effectLst/>
                          <a:latin typeface="Times New Roman" pitchFamily="18" charset="0"/>
                          <a:ea typeface="隶书"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rgbClr val="0000FF"/>
                          </a:solidFill>
                          <a:effectLst/>
                          <a:latin typeface="Times New Roman" pitchFamily="18" charset="0"/>
                          <a:ea typeface="隶书"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rgbClr val="0000FF"/>
                          </a:solidFill>
                          <a:effectLst/>
                          <a:latin typeface="Times New Roman" pitchFamily="18" charset="0"/>
                          <a:ea typeface="隶书" pitchFamily="49" charset="-122"/>
                        </a:rPr>
                        <a:t>禁止，输出三态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357465" name="Rectangle 89"/>
          <p:cNvSpPr>
            <a:spLocks noChangeArrowheads="1"/>
          </p:cNvSpPr>
          <p:nvPr/>
        </p:nvSpPr>
        <p:spPr bwMode="auto">
          <a:xfrm>
            <a:off x="395288" y="404813"/>
            <a:ext cx="3529012" cy="457200"/>
          </a:xfrm>
          <a:prstGeom prst="rect">
            <a:avLst/>
          </a:prstGeom>
          <a:noFill/>
          <a:ln w="9525" algn="ctr">
            <a:noFill/>
            <a:miter lim="800000"/>
            <a:headEnd/>
            <a:tailEnd/>
          </a:ln>
          <a:effectLst/>
        </p:spPr>
        <p:txBody>
          <a:bodyPr>
            <a:spAutoFit/>
          </a:bodyPr>
          <a:lstStyle/>
          <a:p>
            <a:r>
              <a:rPr lang="en-US" altLang="zh-CN">
                <a:solidFill>
                  <a:srgbClr val="0000FF"/>
                </a:solidFill>
                <a:effectLst>
                  <a:outerShdw blurRad="38100" dist="38100" dir="2700000" algn="tl">
                    <a:srgbClr val="C0C0C0"/>
                  </a:outerShdw>
                </a:effectLst>
              </a:rPr>
              <a:t>8255A</a:t>
            </a:r>
            <a:r>
              <a:rPr lang="zh-CN" altLang="en-US">
                <a:solidFill>
                  <a:srgbClr val="0000FF"/>
                </a:solidFill>
                <a:effectLst>
                  <a:outerShdw blurRad="38100" dist="38100" dir="2700000" algn="tl">
                    <a:srgbClr val="C0C0C0"/>
                  </a:outerShdw>
                </a:effectLst>
              </a:rPr>
              <a:t>端口选择操作：</a:t>
            </a:r>
          </a:p>
        </p:txBody>
      </p:sp>
      <p:sp>
        <p:nvSpPr>
          <p:cNvPr id="357477" name="Line 101"/>
          <p:cNvSpPr>
            <a:spLocks noChangeShapeType="1"/>
          </p:cNvSpPr>
          <p:nvPr/>
        </p:nvSpPr>
        <p:spPr bwMode="auto">
          <a:xfrm>
            <a:off x="900113" y="1125538"/>
            <a:ext cx="358775" cy="0"/>
          </a:xfrm>
          <a:prstGeom prst="line">
            <a:avLst/>
          </a:prstGeom>
          <a:noFill/>
          <a:ln w="9525">
            <a:solidFill>
              <a:schemeClr val="tx1"/>
            </a:solidFill>
            <a:round/>
            <a:headEnd/>
            <a:tailEnd/>
          </a:ln>
          <a:effectLst/>
        </p:spPr>
        <p:txBody>
          <a:bodyPr/>
          <a:lstStyle/>
          <a:p>
            <a:endParaRPr lang="zh-CN" altLang="en-US"/>
          </a:p>
        </p:txBody>
      </p:sp>
      <p:sp>
        <p:nvSpPr>
          <p:cNvPr id="357478" name="Line 102"/>
          <p:cNvSpPr>
            <a:spLocks noChangeShapeType="1"/>
          </p:cNvSpPr>
          <p:nvPr/>
        </p:nvSpPr>
        <p:spPr bwMode="auto">
          <a:xfrm>
            <a:off x="1909763" y="1125538"/>
            <a:ext cx="358775" cy="0"/>
          </a:xfrm>
          <a:prstGeom prst="line">
            <a:avLst/>
          </a:prstGeom>
          <a:noFill/>
          <a:ln w="9525">
            <a:solidFill>
              <a:schemeClr val="tx1"/>
            </a:solidFill>
            <a:round/>
            <a:headEnd/>
            <a:tailEnd/>
          </a:ln>
          <a:effectLst/>
        </p:spPr>
        <p:txBody>
          <a:bodyPr/>
          <a:lstStyle/>
          <a:p>
            <a:endParaRPr lang="zh-CN" altLang="en-US"/>
          </a:p>
        </p:txBody>
      </p:sp>
      <p:sp>
        <p:nvSpPr>
          <p:cNvPr id="357479" name="Line 103"/>
          <p:cNvSpPr>
            <a:spLocks noChangeShapeType="1"/>
          </p:cNvSpPr>
          <p:nvPr/>
        </p:nvSpPr>
        <p:spPr bwMode="auto">
          <a:xfrm>
            <a:off x="2917825" y="1125538"/>
            <a:ext cx="358775" cy="0"/>
          </a:xfrm>
          <a:prstGeom prst="line">
            <a:avLst/>
          </a:prstGeom>
          <a:noFill/>
          <a:ln w="9525">
            <a:solidFill>
              <a:schemeClr val="tx1"/>
            </a:solidFill>
            <a:round/>
            <a:headEnd/>
            <a:tailEnd/>
          </a:ln>
          <a:effectLst/>
        </p:spPr>
        <p:txBody>
          <a:bodyPr/>
          <a:lstStyle/>
          <a:p>
            <a:endParaRPr lang="zh-CN" altLang="en-US"/>
          </a:p>
        </p:txBody>
      </p:sp>
    </p:spTree>
  </p:cSld>
  <p:clrMapOvr>
    <a:masterClrMapping/>
  </p:clrMapOvr>
  <p:transition spd="slow">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1714"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971550" y="836613"/>
            <a:ext cx="7343775" cy="5240337"/>
          </a:xfrm>
          <a:prstGeom prst="rect">
            <a:avLst/>
          </a:prstGeom>
          <a:noFill/>
        </p:spPr>
      </p:pic>
      <p:sp>
        <p:nvSpPr>
          <p:cNvPr id="371715" name="Rectangle 3"/>
          <p:cNvSpPr>
            <a:spLocks noChangeArrowheads="1"/>
          </p:cNvSpPr>
          <p:nvPr/>
        </p:nvSpPr>
        <p:spPr bwMode="auto">
          <a:xfrm>
            <a:off x="468313" y="404813"/>
            <a:ext cx="7993062" cy="457200"/>
          </a:xfrm>
          <a:prstGeom prst="rect">
            <a:avLst/>
          </a:prstGeom>
          <a:noFill/>
          <a:ln w="9525" algn="ctr">
            <a:noFill/>
            <a:miter lim="800000"/>
            <a:headEnd/>
            <a:tailEnd/>
          </a:ln>
          <a:effectLst/>
        </p:spPr>
        <p:txBody>
          <a:bodyPr>
            <a:spAutoFit/>
          </a:bodyPr>
          <a:lstStyle/>
          <a:p>
            <a:r>
              <a:rPr lang="en-US" altLang="zh-CN" b="1" u="sng">
                <a:solidFill>
                  <a:srgbClr val="0000FF"/>
                </a:solidFill>
                <a:effectLst>
                  <a:outerShdw blurRad="38100" dist="38100" dir="2700000" algn="tl">
                    <a:srgbClr val="C0C0C0"/>
                  </a:outerShdw>
                </a:effectLst>
              </a:rPr>
              <a:t>8251</a:t>
            </a:r>
            <a:r>
              <a:rPr lang="zh-CN" altLang="en-US" b="1" u="sng">
                <a:solidFill>
                  <a:srgbClr val="0000FF"/>
                </a:solidFill>
                <a:effectLst>
                  <a:outerShdw blurRad="38100" dist="38100" dir="2700000" algn="tl">
                    <a:srgbClr val="C0C0C0"/>
                  </a:outerShdw>
                </a:effectLst>
              </a:rPr>
              <a:t>内部工作原理</a:t>
            </a:r>
            <a:endParaRPr lang="zh-CN" altLang="en-US"/>
          </a:p>
        </p:txBody>
      </p:sp>
    </p:spTree>
  </p:cSld>
  <p:clrMapOvr>
    <a:masterClrMapping/>
  </p:clrMapOvr>
  <p:transition spd="slow">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1956"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71550" y="836613"/>
            <a:ext cx="7343775" cy="5240337"/>
          </a:xfrm>
          <a:prstGeom prst="rect">
            <a:avLst/>
          </a:prstGeom>
          <a:noFill/>
        </p:spPr>
      </p:pic>
      <p:sp>
        <p:nvSpPr>
          <p:cNvPr id="381957" name="AutoShape 5"/>
          <p:cNvSpPr>
            <a:spLocks noChangeArrowheads="1"/>
          </p:cNvSpPr>
          <p:nvPr/>
        </p:nvSpPr>
        <p:spPr bwMode="auto">
          <a:xfrm>
            <a:off x="3924300" y="2276475"/>
            <a:ext cx="4103688" cy="3600450"/>
          </a:xfrm>
          <a:prstGeom prst="wedgeRoundRectCallout">
            <a:avLst>
              <a:gd name="adj1" fmla="val -56616"/>
              <a:gd name="adj2" fmla="val -53704"/>
              <a:gd name="adj3" fmla="val 16667"/>
            </a:avLst>
          </a:prstGeom>
          <a:solidFill>
            <a:schemeClr val="accent1"/>
          </a:solidFill>
          <a:ln w="9525" algn="ctr">
            <a:solidFill>
              <a:schemeClr val="tx1"/>
            </a:solidFill>
            <a:miter lim="800000"/>
            <a:headEnd/>
            <a:tailEnd/>
          </a:ln>
          <a:effectLst/>
        </p:spPr>
        <p:txBody>
          <a:bodyPr/>
          <a:lstStyle/>
          <a:p>
            <a:r>
              <a:rPr lang="zh-CN" altLang="en-US" u="sng">
                <a:solidFill>
                  <a:srgbClr val="0000FF"/>
                </a:solidFill>
              </a:rPr>
              <a:t>数据总线缓冲器</a:t>
            </a:r>
          </a:p>
          <a:p>
            <a:r>
              <a:rPr lang="zh-CN" altLang="en-US"/>
              <a:t>用来把</a:t>
            </a:r>
            <a:r>
              <a:rPr lang="en-US" altLang="zh-CN"/>
              <a:t>8251A</a:t>
            </a:r>
            <a:r>
              <a:rPr lang="zh-CN" altLang="en-US"/>
              <a:t>连接到系统数据总线上。在</a:t>
            </a:r>
            <a:r>
              <a:rPr lang="en-US" altLang="zh-CN"/>
              <a:t>CPU</a:t>
            </a:r>
            <a:r>
              <a:rPr lang="zh-CN" altLang="en-US"/>
              <a:t>对</a:t>
            </a:r>
            <a:r>
              <a:rPr lang="en-US" altLang="zh-CN"/>
              <a:t>8251A</a:t>
            </a:r>
            <a:r>
              <a:rPr lang="zh-CN" altLang="en-US"/>
              <a:t>进行读</a:t>
            </a:r>
            <a:r>
              <a:rPr lang="en-US" altLang="zh-CN"/>
              <a:t>/</a:t>
            </a:r>
            <a:r>
              <a:rPr lang="zh-CN" altLang="en-US"/>
              <a:t>写操作时，</a:t>
            </a:r>
            <a:r>
              <a:rPr lang="en-US" altLang="zh-CN"/>
              <a:t>8251A</a:t>
            </a:r>
            <a:r>
              <a:rPr lang="zh-CN" altLang="en-US"/>
              <a:t>经数据总线缓冲器与</a:t>
            </a:r>
            <a:r>
              <a:rPr lang="en-US" altLang="zh-CN"/>
              <a:t>CPU</a:t>
            </a:r>
            <a:r>
              <a:rPr lang="zh-CN" altLang="en-US"/>
              <a:t>进行发送或接收数据操作。此外，控制字、命令字和状态信息也通过数据总线缓冲器传输。</a:t>
            </a:r>
          </a:p>
          <a:p>
            <a:pPr algn="ctr"/>
            <a:endParaRPr lang="en-US" altLang="zh-CN"/>
          </a:p>
        </p:txBody>
      </p:sp>
    </p:spTree>
  </p:cSld>
  <p:clrMapOvr>
    <a:masterClrMapping/>
  </p:clrMapOvr>
  <p:transition spd="slow">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093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55650" y="692150"/>
            <a:ext cx="7343775" cy="5240338"/>
          </a:xfrm>
          <a:prstGeom prst="rect">
            <a:avLst/>
          </a:prstGeom>
          <a:noFill/>
        </p:spPr>
      </p:pic>
      <p:sp>
        <p:nvSpPr>
          <p:cNvPr id="380931" name="AutoShape 3"/>
          <p:cNvSpPr>
            <a:spLocks noChangeArrowheads="1"/>
          </p:cNvSpPr>
          <p:nvPr/>
        </p:nvSpPr>
        <p:spPr bwMode="auto">
          <a:xfrm>
            <a:off x="3851275" y="403227"/>
            <a:ext cx="4681538" cy="6026169"/>
          </a:xfrm>
          <a:prstGeom prst="wedgeRoundRectCallout">
            <a:avLst>
              <a:gd name="adj1" fmla="val -58208"/>
              <a:gd name="adj2" fmla="val -3625"/>
              <a:gd name="adj3" fmla="val 16667"/>
            </a:avLst>
          </a:prstGeom>
          <a:solidFill>
            <a:schemeClr val="accent1"/>
          </a:solidFill>
          <a:ln w="9525" algn="ctr">
            <a:solidFill>
              <a:schemeClr val="tx1"/>
            </a:solidFill>
            <a:miter lim="800000"/>
            <a:headEnd/>
            <a:tailEnd/>
          </a:ln>
          <a:effectLst/>
        </p:spPr>
        <p:txBody>
          <a:bodyPr/>
          <a:lstStyle/>
          <a:p>
            <a:pPr marL="442913" indent="-442913"/>
            <a:r>
              <a:rPr lang="en-US" altLang="zh-CN" u="sng" dirty="0">
                <a:solidFill>
                  <a:srgbClr val="0000FF"/>
                </a:solidFill>
              </a:rPr>
              <a:t>8251</a:t>
            </a:r>
            <a:r>
              <a:rPr lang="zh-CN" altLang="en-US" u="sng" dirty="0">
                <a:solidFill>
                  <a:srgbClr val="0000FF"/>
                </a:solidFill>
              </a:rPr>
              <a:t>读</a:t>
            </a:r>
            <a:r>
              <a:rPr lang="en-US" altLang="zh-CN" u="sng" dirty="0">
                <a:solidFill>
                  <a:srgbClr val="0000FF"/>
                </a:solidFill>
              </a:rPr>
              <a:t>/</a:t>
            </a:r>
            <a:r>
              <a:rPr lang="zh-CN" altLang="en-US" u="sng" dirty="0">
                <a:solidFill>
                  <a:srgbClr val="0000FF"/>
                </a:solidFill>
              </a:rPr>
              <a:t>写操作方式</a:t>
            </a:r>
          </a:p>
          <a:p>
            <a:pPr marL="442913" indent="-442913">
              <a:lnSpc>
                <a:spcPct val="90000"/>
              </a:lnSpc>
            </a:pPr>
            <a:r>
              <a:rPr lang="en-US" altLang="zh-CN" dirty="0"/>
              <a:t>1</a:t>
            </a:r>
            <a:r>
              <a:rPr lang="zh-CN" altLang="en-US" dirty="0"/>
              <a:t>、收到写信号</a:t>
            </a:r>
            <a:r>
              <a:rPr lang="en-US" altLang="zh-CN" dirty="0" smtClean="0"/>
              <a:t>WR</a:t>
            </a:r>
            <a:r>
              <a:rPr lang="zh-CN" altLang="en-US" dirty="0" smtClean="0"/>
              <a:t>，将数据总线</a:t>
            </a:r>
            <a:r>
              <a:rPr lang="zh-CN" altLang="en-US" dirty="0"/>
              <a:t>的数据或控制字写入</a:t>
            </a:r>
            <a:r>
              <a:rPr lang="en-US" altLang="zh-CN" dirty="0"/>
              <a:t>8251A</a:t>
            </a:r>
            <a:r>
              <a:rPr lang="zh-CN" altLang="en-US" dirty="0"/>
              <a:t>。</a:t>
            </a:r>
          </a:p>
          <a:p>
            <a:pPr marL="442913" indent="-442913">
              <a:lnSpc>
                <a:spcPct val="90000"/>
              </a:lnSpc>
            </a:pPr>
            <a:r>
              <a:rPr lang="en-US" altLang="zh-CN" dirty="0"/>
              <a:t>2</a:t>
            </a:r>
            <a:r>
              <a:rPr lang="zh-CN" altLang="en-US" dirty="0"/>
              <a:t>、收到读信号</a:t>
            </a:r>
            <a:r>
              <a:rPr lang="en-US" altLang="zh-CN" dirty="0" smtClean="0"/>
              <a:t>RD</a:t>
            </a:r>
            <a:r>
              <a:rPr lang="zh-CN" altLang="en-US" dirty="0" smtClean="0"/>
              <a:t>，</a:t>
            </a:r>
            <a:r>
              <a:rPr lang="en-US" altLang="zh-CN" dirty="0" smtClean="0"/>
              <a:t>8251A</a:t>
            </a:r>
            <a:r>
              <a:rPr lang="zh-CN" altLang="en-US" dirty="0" smtClean="0"/>
              <a:t>将</a:t>
            </a:r>
            <a:r>
              <a:rPr lang="zh-CN" altLang="en-US" dirty="0"/>
              <a:t>数据或状态</a:t>
            </a:r>
            <a:r>
              <a:rPr lang="zh-CN" altLang="en-US" dirty="0" smtClean="0"/>
              <a:t>字送往</a:t>
            </a:r>
            <a:r>
              <a:rPr lang="zh-CN" altLang="en-US" dirty="0"/>
              <a:t>数据总线。</a:t>
            </a:r>
          </a:p>
          <a:p>
            <a:pPr marL="442913" indent="-442913">
              <a:lnSpc>
                <a:spcPct val="90000"/>
              </a:lnSpc>
            </a:pPr>
            <a:r>
              <a:rPr lang="en-US" altLang="zh-CN" dirty="0"/>
              <a:t>3</a:t>
            </a:r>
            <a:r>
              <a:rPr lang="zh-CN" altLang="en-US" dirty="0" smtClean="0"/>
              <a:t>、</a:t>
            </a:r>
            <a:r>
              <a:rPr lang="en-US" altLang="zh-CN" dirty="0" smtClean="0"/>
              <a:t>C/D</a:t>
            </a:r>
            <a:r>
              <a:rPr lang="zh-CN" altLang="en-US" dirty="0"/>
              <a:t>信号与读</a:t>
            </a:r>
            <a:r>
              <a:rPr lang="en-US" altLang="zh-CN" dirty="0"/>
              <a:t>/</a:t>
            </a:r>
            <a:r>
              <a:rPr lang="zh-CN" altLang="en-US" dirty="0"/>
              <a:t>写组合通知</a:t>
            </a:r>
            <a:r>
              <a:rPr lang="en-US" altLang="zh-CN" dirty="0"/>
              <a:t>8251A</a:t>
            </a:r>
            <a:r>
              <a:rPr lang="zh-CN" altLang="en-US" dirty="0"/>
              <a:t>，当前读</a:t>
            </a:r>
            <a:r>
              <a:rPr lang="en-US" altLang="zh-CN" dirty="0"/>
              <a:t>/</a:t>
            </a:r>
            <a:r>
              <a:rPr lang="zh-CN" altLang="en-US" dirty="0"/>
              <a:t>写的是数据还是</a:t>
            </a:r>
            <a:r>
              <a:rPr lang="zh-CN" altLang="en-US" dirty="0" smtClean="0"/>
              <a:t>控制字、状态</a:t>
            </a:r>
            <a:r>
              <a:rPr lang="zh-CN" altLang="en-US" dirty="0"/>
              <a:t>字。</a:t>
            </a:r>
          </a:p>
          <a:p>
            <a:pPr marL="442913" indent="-442913">
              <a:lnSpc>
                <a:spcPct val="90000"/>
              </a:lnSpc>
            </a:pPr>
            <a:r>
              <a:rPr lang="en-US" altLang="zh-CN" dirty="0"/>
              <a:t>4</a:t>
            </a:r>
            <a:r>
              <a:rPr lang="zh-CN" altLang="en-US" dirty="0" smtClean="0"/>
              <a:t>、时钟信号</a:t>
            </a:r>
            <a:r>
              <a:rPr lang="en-US" altLang="zh-CN" dirty="0"/>
              <a:t>CLK</a:t>
            </a:r>
            <a:r>
              <a:rPr lang="zh-CN" altLang="en-US" dirty="0"/>
              <a:t>完成</a:t>
            </a:r>
            <a:r>
              <a:rPr lang="en-US" altLang="zh-CN" dirty="0"/>
              <a:t>8251A</a:t>
            </a:r>
            <a:r>
              <a:rPr lang="zh-CN" altLang="en-US" dirty="0"/>
              <a:t>内部定时。同步方式时</a:t>
            </a:r>
            <a:r>
              <a:rPr lang="en-US" altLang="zh-CN" dirty="0"/>
              <a:t>CLK</a:t>
            </a:r>
            <a:r>
              <a:rPr lang="zh-CN" altLang="en-US" dirty="0"/>
              <a:t>必须大于发送时钟</a:t>
            </a:r>
            <a:r>
              <a:rPr lang="en-US" altLang="zh-CN" dirty="0" err="1"/>
              <a:t>TxD</a:t>
            </a:r>
            <a:r>
              <a:rPr lang="zh-CN" altLang="en-US" dirty="0"/>
              <a:t>或接收时钟</a:t>
            </a:r>
            <a:r>
              <a:rPr lang="en-US" altLang="zh-CN" dirty="0" err="1"/>
              <a:t>RxD</a:t>
            </a:r>
            <a:r>
              <a:rPr lang="zh-CN" altLang="en-US" dirty="0"/>
              <a:t>的</a:t>
            </a:r>
            <a:r>
              <a:rPr lang="en-US" altLang="zh-CN" dirty="0"/>
              <a:t>30</a:t>
            </a:r>
            <a:r>
              <a:rPr lang="zh-CN" altLang="en-US" dirty="0"/>
              <a:t>倍；异步方式时</a:t>
            </a:r>
            <a:r>
              <a:rPr lang="en-US" altLang="zh-CN" dirty="0"/>
              <a:t>CLK</a:t>
            </a:r>
            <a:r>
              <a:rPr lang="zh-CN" altLang="en-US" dirty="0"/>
              <a:t>必须大于</a:t>
            </a:r>
            <a:r>
              <a:rPr lang="en-US" altLang="zh-CN" dirty="0" err="1"/>
              <a:t>TxD</a:t>
            </a:r>
            <a:r>
              <a:rPr lang="zh-CN" altLang="en-US" dirty="0"/>
              <a:t>或</a:t>
            </a:r>
            <a:r>
              <a:rPr lang="en-US" altLang="zh-CN" dirty="0" err="1"/>
              <a:t>RxD</a:t>
            </a:r>
            <a:r>
              <a:rPr lang="zh-CN" altLang="en-US" dirty="0"/>
              <a:t>的</a:t>
            </a:r>
            <a:r>
              <a:rPr lang="en-US" altLang="zh-CN" dirty="0"/>
              <a:t>4.5</a:t>
            </a:r>
            <a:r>
              <a:rPr lang="zh-CN" altLang="en-US" dirty="0"/>
              <a:t>倍。</a:t>
            </a:r>
          </a:p>
          <a:p>
            <a:pPr marL="442913" indent="-442913">
              <a:lnSpc>
                <a:spcPct val="90000"/>
              </a:lnSpc>
            </a:pPr>
            <a:r>
              <a:rPr lang="en-US" altLang="zh-CN" dirty="0"/>
              <a:t>5</a:t>
            </a:r>
            <a:r>
              <a:rPr lang="zh-CN" altLang="en-US" dirty="0" smtClean="0"/>
              <a:t>、接收</a:t>
            </a:r>
            <a:r>
              <a:rPr lang="zh-CN" altLang="en-US" dirty="0"/>
              <a:t>到复位信号</a:t>
            </a:r>
            <a:r>
              <a:rPr lang="en-US" altLang="zh-CN" dirty="0"/>
              <a:t>RESET</a:t>
            </a:r>
            <a:r>
              <a:rPr lang="zh-CN" altLang="en-US" dirty="0"/>
              <a:t>时</a:t>
            </a:r>
            <a:r>
              <a:rPr lang="zh-CN" altLang="en-US" dirty="0" smtClean="0"/>
              <a:t>，</a:t>
            </a:r>
            <a:r>
              <a:rPr lang="en-US" altLang="zh-CN" dirty="0" smtClean="0"/>
              <a:t>8251A</a:t>
            </a:r>
            <a:r>
              <a:rPr lang="zh-CN" altLang="en-US" dirty="0"/>
              <a:t>处于空闲状态。</a:t>
            </a:r>
            <a:endParaRPr lang="zh-CN" altLang="en-US" u="sng" dirty="0">
              <a:solidFill>
                <a:srgbClr val="0000FF"/>
              </a:solidFill>
            </a:endParaRPr>
          </a:p>
        </p:txBody>
      </p:sp>
      <p:cxnSp>
        <p:nvCxnSpPr>
          <p:cNvPr id="8" name="直接连接符 7"/>
          <p:cNvCxnSpPr/>
          <p:nvPr/>
        </p:nvCxnSpPr>
        <p:spPr bwMode="auto">
          <a:xfrm>
            <a:off x="6174632" y="857232"/>
            <a:ext cx="285752" cy="1588"/>
          </a:xfrm>
          <a:prstGeom prst="line">
            <a:avLst/>
          </a:prstGeom>
          <a:noFill/>
          <a:ln w="9525" cap="flat" cmpd="sng" algn="ctr">
            <a:solidFill>
              <a:schemeClr val="tx1"/>
            </a:solidFill>
            <a:prstDash val="solid"/>
            <a:round/>
            <a:headEnd type="none" w="med" len="med"/>
            <a:tailEnd type="none" w="med" len="med"/>
          </a:ln>
          <a:effectLst/>
        </p:spPr>
      </p:cxnSp>
      <p:cxnSp>
        <p:nvCxnSpPr>
          <p:cNvPr id="9" name="直接连接符 8"/>
          <p:cNvCxnSpPr/>
          <p:nvPr/>
        </p:nvCxnSpPr>
        <p:spPr bwMode="auto">
          <a:xfrm>
            <a:off x="6178026" y="2059260"/>
            <a:ext cx="285752" cy="1588"/>
          </a:xfrm>
          <a:prstGeom prst="line">
            <a:avLst/>
          </a:prstGeom>
          <a:noFill/>
          <a:ln w="9525" cap="flat" cmpd="sng" algn="ctr">
            <a:solidFill>
              <a:schemeClr val="tx1"/>
            </a:solidFill>
            <a:prstDash val="solid"/>
            <a:round/>
            <a:headEnd type="none" w="med" len="med"/>
            <a:tailEnd type="none" w="med" len="med"/>
          </a:ln>
          <a:effectLst/>
        </p:spPr>
      </p:cxnSp>
      <p:cxnSp>
        <p:nvCxnSpPr>
          <p:cNvPr id="14" name="直接连接符 13"/>
          <p:cNvCxnSpPr/>
          <p:nvPr/>
        </p:nvCxnSpPr>
        <p:spPr bwMode="auto">
          <a:xfrm>
            <a:off x="6156176" y="1052736"/>
            <a:ext cx="285752" cy="1588"/>
          </a:xfrm>
          <a:prstGeom prst="line">
            <a:avLst/>
          </a:prstGeom>
          <a:noFill/>
          <a:ln w="9525" cap="flat" cmpd="sng" algn="ctr">
            <a:solidFill>
              <a:schemeClr val="tx1"/>
            </a:solidFill>
            <a:prstDash val="solid"/>
            <a:round/>
            <a:headEnd type="none" w="med" len="med"/>
            <a:tailEnd type="none" w="med" len="med"/>
          </a:ln>
          <a:effectLst/>
        </p:spPr>
      </p:cxnSp>
    </p:spTree>
  </p:cSld>
  <p:clrMapOvr>
    <a:masterClrMapping/>
  </p:clrMapOvr>
  <p:transition spd="slow">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9906"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71550" y="836613"/>
            <a:ext cx="7343775" cy="5240337"/>
          </a:xfrm>
          <a:prstGeom prst="rect">
            <a:avLst/>
          </a:prstGeom>
          <a:noFill/>
        </p:spPr>
      </p:pic>
      <p:sp>
        <p:nvSpPr>
          <p:cNvPr id="379907" name="AutoShape 3"/>
          <p:cNvSpPr>
            <a:spLocks noChangeArrowheads="1"/>
          </p:cNvSpPr>
          <p:nvPr/>
        </p:nvSpPr>
        <p:spPr bwMode="auto">
          <a:xfrm>
            <a:off x="4284663" y="260350"/>
            <a:ext cx="4608512" cy="6408738"/>
          </a:xfrm>
          <a:prstGeom prst="wedgeRoundRectCallout">
            <a:avLst>
              <a:gd name="adj1" fmla="val -59060"/>
              <a:gd name="adj2" fmla="val 20894"/>
              <a:gd name="adj3" fmla="val 16667"/>
            </a:avLst>
          </a:prstGeom>
          <a:solidFill>
            <a:schemeClr val="accent1"/>
          </a:solidFill>
          <a:ln w="9525" algn="ctr">
            <a:solidFill>
              <a:schemeClr val="tx1"/>
            </a:solidFill>
            <a:miter lim="800000"/>
            <a:headEnd/>
            <a:tailEnd/>
          </a:ln>
          <a:effectLst/>
        </p:spPr>
        <p:txBody>
          <a:bodyPr/>
          <a:lstStyle/>
          <a:p>
            <a:r>
              <a:rPr lang="zh-CN" altLang="en-US" u="sng" dirty="0">
                <a:solidFill>
                  <a:srgbClr val="0000FF"/>
                </a:solidFill>
              </a:rPr>
              <a:t>调制解调控制电路</a:t>
            </a:r>
          </a:p>
          <a:p>
            <a:pPr>
              <a:lnSpc>
                <a:spcPct val="90000"/>
              </a:lnSpc>
            </a:pPr>
            <a:r>
              <a:rPr lang="zh-CN" altLang="en-US" dirty="0" smtClean="0"/>
              <a:t>使</a:t>
            </a:r>
            <a:r>
              <a:rPr lang="en-US" altLang="zh-CN" dirty="0" smtClean="0"/>
              <a:t>8251A</a:t>
            </a:r>
            <a:r>
              <a:rPr lang="zh-CN" altLang="en-US" dirty="0" smtClean="0"/>
              <a:t>可直接连接调制解调器。</a:t>
            </a:r>
            <a:endParaRPr lang="zh-CN" altLang="en-US" dirty="0"/>
          </a:p>
          <a:p>
            <a:pPr>
              <a:lnSpc>
                <a:spcPct val="90000"/>
              </a:lnSpc>
            </a:pPr>
            <a:r>
              <a:rPr lang="en-US" altLang="zh-CN" b="1" dirty="0">
                <a:solidFill>
                  <a:srgbClr val="0000FF"/>
                </a:solidFill>
              </a:rPr>
              <a:t>DTR</a:t>
            </a:r>
            <a:r>
              <a:rPr lang="zh-CN" altLang="en-US" b="1" dirty="0">
                <a:solidFill>
                  <a:srgbClr val="0000FF"/>
                </a:solidFill>
              </a:rPr>
              <a:t>－</a:t>
            </a:r>
            <a:r>
              <a:rPr lang="zh-CN" altLang="en-US" dirty="0"/>
              <a:t>数据终端准备好，输出。</a:t>
            </a:r>
          </a:p>
          <a:p>
            <a:pPr>
              <a:lnSpc>
                <a:spcPct val="90000"/>
              </a:lnSpc>
            </a:pPr>
            <a:r>
              <a:rPr lang="zh-CN" altLang="en-US" dirty="0"/>
              <a:t>有效时，表示</a:t>
            </a:r>
            <a:r>
              <a:rPr lang="en-US" altLang="zh-CN" dirty="0"/>
              <a:t>CPU</a:t>
            </a:r>
            <a:r>
              <a:rPr lang="zh-CN" altLang="en-US" dirty="0"/>
              <a:t>已经准备好接收数据，其状态可软件定义。</a:t>
            </a:r>
          </a:p>
          <a:p>
            <a:pPr>
              <a:lnSpc>
                <a:spcPct val="90000"/>
              </a:lnSpc>
            </a:pPr>
            <a:r>
              <a:rPr lang="en-US" altLang="zh-CN" b="1" dirty="0">
                <a:solidFill>
                  <a:srgbClr val="0000FF"/>
                </a:solidFill>
              </a:rPr>
              <a:t>DSR</a:t>
            </a:r>
            <a:r>
              <a:rPr lang="zh-CN" altLang="en-US" b="1" dirty="0">
                <a:solidFill>
                  <a:srgbClr val="0000FF"/>
                </a:solidFill>
              </a:rPr>
              <a:t>－</a:t>
            </a:r>
            <a:r>
              <a:rPr lang="zh-CN" altLang="en-US" dirty="0"/>
              <a:t>数据装置准备好，输入。</a:t>
            </a:r>
          </a:p>
          <a:p>
            <a:pPr>
              <a:lnSpc>
                <a:spcPct val="90000"/>
              </a:lnSpc>
            </a:pPr>
            <a:r>
              <a:rPr lang="zh-CN" altLang="en-US" dirty="0"/>
              <a:t>有效时，表示调制解调器或外设已准备好发送数据，实际是</a:t>
            </a:r>
          </a:p>
          <a:p>
            <a:pPr>
              <a:lnSpc>
                <a:spcPct val="90000"/>
              </a:lnSpc>
            </a:pPr>
            <a:r>
              <a:rPr lang="zh-CN" altLang="en-US" dirty="0"/>
              <a:t>对</a:t>
            </a:r>
            <a:r>
              <a:rPr lang="en-US" altLang="zh-CN" dirty="0"/>
              <a:t>DTR</a:t>
            </a:r>
            <a:r>
              <a:rPr lang="zh-CN" altLang="en-US" dirty="0"/>
              <a:t>的应答。</a:t>
            </a:r>
          </a:p>
          <a:p>
            <a:pPr>
              <a:lnSpc>
                <a:spcPct val="90000"/>
              </a:lnSpc>
            </a:pPr>
            <a:r>
              <a:rPr lang="en-US" altLang="zh-CN" b="1" dirty="0">
                <a:solidFill>
                  <a:srgbClr val="0000FF"/>
                </a:solidFill>
              </a:rPr>
              <a:t>RTS</a:t>
            </a:r>
            <a:r>
              <a:rPr lang="zh-CN" altLang="en-US" b="1" dirty="0">
                <a:solidFill>
                  <a:srgbClr val="0000FF"/>
                </a:solidFill>
              </a:rPr>
              <a:t>－</a:t>
            </a:r>
            <a:r>
              <a:rPr lang="zh-CN" altLang="en-US" dirty="0"/>
              <a:t>请求发送信号，输出。</a:t>
            </a:r>
          </a:p>
          <a:p>
            <a:pPr>
              <a:lnSpc>
                <a:spcPct val="90000"/>
              </a:lnSpc>
            </a:pPr>
            <a:r>
              <a:rPr lang="zh-CN" altLang="en-US" dirty="0"/>
              <a:t>有效时，表示</a:t>
            </a:r>
            <a:r>
              <a:rPr lang="en-US" altLang="zh-CN" dirty="0"/>
              <a:t>CPU</a:t>
            </a:r>
            <a:r>
              <a:rPr lang="zh-CN" altLang="en-US" dirty="0"/>
              <a:t>准备好发送数据，其状态可软件定义。</a:t>
            </a:r>
          </a:p>
          <a:p>
            <a:pPr>
              <a:lnSpc>
                <a:spcPct val="90000"/>
              </a:lnSpc>
            </a:pPr>
            <a:r>
              <a:rPr lang="en-US" altLang="zh-CN" b="1" dirty="0">
                <a:solidFill>
                  <a:srgbClr val="0000FF"/>
                </a:solidFill>
              </a:rPr>
              <a:t>CTS</a:t>
            </a:r>
            <a:r>
              <a:rPr lang="zh-CN" altLang="en-US" b="1" dirty="0">
                <a:solidFill>
                  <a:srgbClr val="0000FF"/>
                </a:solidFill>
              </a:rPr>
              <a:t>－</a:t>
            </a:r>
            <a:r>
              <a:rPr lang="zh-CN" altLang="en-US" dirty="0"/>
              <a:t>清除发送信号，输入。</a:t>
            </a:r>
          </a:p>
          <a:p>
            <a:pPr>
              <a:lnSpc>
                <a:spcPct val="90000"/>
              </a:lnSpc>
            </a:pPr>
            <a:r>
              <a:rPr lang="zh-CN" altLang="en-US" dirty="0"/>
              <a:t>有效时，表示调制解调器已经做好接收数据准备，实际上是对</a:t>
            </a:r>
            <a:r>
              <a:rPr lang="en-US" altLang="zh-CN" dirty="0"/>
              <a:t>RTS</a:t>
            </a:r>
            <a:r>
              <a:rPr lang="zh-CN" altLang="en-US" dirty="0"/>
              <a:t>的响应。只有当</a:t>
            </a:r>
            <a:r>
              <a:rPr lang="en-US" altLang="zh-CN" dirty="0"/>
              <a:t>CTS=O</a:t>
            </a:r>
            <a:r>
              <a:rPr lang="zh-CN" altLang="en-US" dirty="0"/>
              <a:t>时，发送器才可串行发送数据。</a:t>
            </a:r>
          </a:p>
        </p:txBody>
      </p:sp>
      <p:sp>
        <p:nvSpPr>
          <p:cNvPr id="379908" name="Line 4"/>
          <p:cNvSpPr>
            <a:spLocks noChangeShapeType="1"/>
          </p:cNvSpPr>
          <p:nvPr/>
        </p:nvSpPr>
        <p:spPr bwMode="auto">
          <a:xfrm>
            <a:off x="4568829" y="1600200"/>
            <a:ext cx="503237" cy="0"/>
          </a:xfrm>
          <a:prstGeom prst="line">
            <a:avLst/>
          </a:prstGeom>
          <a:noFill/>
          <a:ln w="12700">
            <a:solidFill>
              <a:srgbClr val="0000FF"/>
            </a:solidFill>
            <a:round/>
            <a:headEnd/>
            <a:tailEnd/>
          </a:ln>
          <a:effectLst/>
        </p:spPr>
        <p:txBody>
          <a:bodyPr/>
          <a:lstStyle/>
          <a:p>
            <a:endParaRPr lang="zh-CN" altLang="en-US"/>
          </a:p>
        </p:txBody>
      </p:sp>
      <p:sp>
        <p:nvSpPr>
          <p:cNvPr id="379909" name="Line 5"/>
          <p:cNvSpPr>
            <a:spLocks noChangeShapeType="1"/>
          </p:cNvSpPr>
          <p:nvPr/>
        </p:nvSpPr>
        <p:spPr bwMode="auto">
          <a:xfrm>
            <a:off x="4568829" y="2565400"/>
            <a:ext cx="503237" cy="0"/>
          </a:xfrm>
          <a:prstGeom prst="line">
            <a:avLst/>
          </a:prstGeom>
          <a:noFill/>
          <a:ln w="9525">
            <a:solidFill>
              <a:srgbClr val="0000FF"/>
            </a:solidFill>
            <a:round/>
            <a:headEnd/>
            <a:tailEnd/>
          </a:ln>
          <a:effectLst/>
        </p:spPr>
        <p:txBody>
          <a:bodyPr/>
          <a:lstStyle/>
          <a:p>
            <a:endParaRPr lang="zh-CN" altLang="en-US"/>
          </a:p>
        </p:txBody>
      </p:sp>
      <p:sp>
        <p:nvSpPr>
          <p:cNvPr id="379910" name="Line 6"/>
          <p:cNvSpPr>
            <a:spLocks noChangeShapeType="1"/>
          </p:cNvSpPr>
          <p:nvPr/>
        </p:nvSpPr>
        <p:spPr bwMode="auto">
          <a:xfrm>
            <a:off x="4854581" y="3526969"/>
            <a:ext cx="503237" cy="0"/>
          </a:xfrm>
          <a:prstGeom prst="line">
            <a:avLst/>
          </a:prstGeom>
          <a:noFill/>
          <a:ln w="9525">
            <a:solidFill>
              <a:schemeClr val="tx1"/>
            </a:solidFill>
            <a:round/>
            <a:headEnd/>
            <a:tailEnd/>
          </a:ln>
          <a:effectLst/>
        </p:spPr>
        <p:txBody>
          <a:bodyPr/>
          <a:lstStyle/>
          <a:p>
            <a:endParaRPr lang="zh-CN" altLang="en-US"/>
          </a:p>
        </p:txBody>
      </p:sp>
      <p:sp>
        <p:nvSpPr>
          <p:cNvPr id="379911" name="Line 7"/>
          <p:cNvSpPr>
            <a:spLocks noChangeShapeType="1"/>
          </p:cNvSpPr>
          <p:nvPr/>
        </p:nvSpPr>
        <p:spPr bwMode="auto">
          <a:xfrm>
            <a:off x="4568829" y="3905250"/>
            <a:ext cx="503237" cy="0"/>
          </a:xfrm>
          <a:prstGeom prst="line">
            <a:avLst/>
          </a:prstGeom>
          <a:noFill/>
          <a:ln w="9525">
            <a:solidFill>
              <a:srgbClr val="0000FF"/>
            </a:solidFill>
            <a:round/>
            <a:headEnd/>
            <a:tailEnd/>
          </a:ln>
          <a:effectLst/>
        </p:spPr>
        <p:txBody>
          <a:bodyPr/>
          <a:lstStyle/>
          <a:p>
            <a:endParaRPr lang="zh-CN" altLang="en-US"/>
          </a:p>
        </p:txBody>
      </p:sp>
      <p:sp>
        <p:nvSpPr>
          <p:cNvPr id="379912" name="Line 8"/>
          <p:cNvSpPr>
            <a:spLocks noChangeShapeType="1"/>
          </p:cNvSpPr>
          <p:nvPr/>
        </p:nvSpPr>
        <p:spPr bwMode="auto">
          <a:xfrm>
            <a:off x="4568829" y="4868863"/>
            <a:ext cx="503237" cy="0"/>
          </a:xfrm>
          <a:prstGeom prst="line">
            <a:avLst/>
          </a:prstGeom>
          <a:noFill/>
          <a:ln w="9525">
            <a:solidFill>
              <a:srgbClr val="0000FF"/>
            </a:solidFill>
            <a:round/>
            <a:headEnd/>
            <a:tailEnd/>
          </a:ln>
          <a:effectLst/>
        </p:spPr>
        <p:txBody>
          <a:bodyPr/>
          <a:lstStyle/>
          <a:p>
            <a:endParaRPr lang="zh-CN" altLang="en-US"/>
          </a:p>
        </p:txBody>
      </p:sp>
      <p:sp>
        <p:nvSpPr>
          <p:cNvPr id="379913" name="Line 9"/>
          <p:cNvSpPr>
            <a:spLocks noChangeShapeType="1"/>
          </p:cNvSpPr>
          <p:nvPr/>
        </p:nvSpPr>
        <p:spPr bwMode="auto">
          <a:xfrm>
            <a:off x="4789488" y="5862638"/>
            <a:ext cx="503237" cy="0"/>
          </a:xfrm>
          <a:prstGeom prst="line">
            <a:avLst/>
          </a:prstGeom>
          <a:noFill/>
          <a:ln w="9525">
            <a:solidFill>
              <a:schemeClr val="tx1"/>
            </a:solidFill>
            <a:round/>
            <a:headEnd/>
            <a:tailEnd/>
          </a:ln>
          <a:effectLst/>
        </p:spPr>
        <p:txBody>
          <a:bodyPr/>
          <a:lstStyle/>
          <a:p>
            <a:endParaRPr lang="zh-CN" altLang="en-US"/>
          </a:p>
        </p:txBody>
      </p:sp>
      <p:sp>
        <p:nvSpPr>
          <p:cNvPr id="379914" name="Line 10"/>
          <p:cNvSpPr>
            <a:spLocks noChangeShapeType="1"/>
          </p:cNvSpPr>
          <p:nvPr/>
        </p:nvSpPr>
        <p:spPr bwMode="auto">
          <a:xfrm>
            <a:off x="7423150" y="5848350"/>
            <a:ext cx="503238" cy="0"/>
          </a:xfrm>
          <a:prstGeom prst="line">
            <a:avLst/>
          </a:prstGeom>
          <a:noFill/>
          <a:ln w="9525">
            <a:solidFill>
              <a:schemeClr val="tx1"/>
            </a:solidFill>
            <a:round/>
            <a:headEnd/>
            <a:tailEnd/>
          </a:ln>
          <a:effectLst/>
        </p:spPr>
        <p:txBody>
          <a:bodyPr/>
          <a:lstStyle/>
          <a:p>
            <a:endParaRPr lang="zh-CN" altLang="en-US"/>
          </a:p>
        </p:txBody>
      </p:sp>
    </p:spTree>
  </p:cSld>
  <p:clrMapOvr>
    <a:masterClrMapping/>
  </p:clrMapOvr>
  <p:transition spd="slow">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7858"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547813" y="836613"/>
            <a:ext cx="7343775" cy="5240337"/>
          </a:xfrm>
          <a:prstGeom prst="rect">
            <a:avLst/>
          </a:prstGeom>
          <a:noFill/>
        </p:spPr>
      </p:pic>
      <p:sp>
        <p:nvSpPr>
          <p:cNvPr id="377859" name="AutoShape 3"/>
          <p:cNvSpPr>
            <a:spLocks noChangeArrowheads="1"/>
          </p:cNvSpPr>
          <p:nvPr/>
        </p:nvSpPr>
        <p:spPr bwMode="auto">
          <a:xfrm>
            <a:off x="1476375" y="1989138"/>
            <a:ext cx="3744913" cy="1939928"/>
          </a:xfrm>
          <a:prstGeom prst="wedgeRoundRectCallout">
            <a:avLst>
              <a:gd name="adj1" fmla="val 61532"/>
              <a:gd name="adj2" fmla="val -53213"/>
              <a:gd name="adj3" fmla="val 16667"/>
            </a:avLst>
          </a:prstGeom>
          <a:solidFill>
            <a:schemeClr val="accent1"/>
          </a:solidFill>
          <a:ln w="9525" algn="ctr">
            <a:solidFill>
              <a:schemeClr val="tx1"/>
            </a:solidFill>
            <a:miter lim="800000"/>
            <a:headEnd/>
            <a:tailEnd/>
          </a:ln>
          <a:effectLst/>
        </p:spPr>
        <p:txBody>
          <a:bodyPr/>
          <a:lstStyle/>
          <a:p>
            <a:r>
              <a:rPr lang="zh-CN" altLang="en-US" u="sng" dirty="0">
                <a:solidFill>
                  <a:srgbClr val="0000FF"/>
                </a:solidFill>
              </a:rPr>
              <a:t>发送缓冲器</a:t>
            </a:r>
          </a:p>
          <a:p>
            <a:pPr>
              <a:lnSpc>
                <a:spcPct val="90000"/>
              </a:lnSpc>
            </a:pPr>
            <a:r>
              <a:rPr lang="zh-CN" altLang="en-US" dirty="0" smtClean="0"/>
              <a:t>把来自</a:t>
            </a:r>
            <a:r>
              <a:rPr lang="en-US" altLang="zh-CN" dirty="0" smtClean="0"/>
              <a:t>CPU</a:t>
            </a:r>
            <a:r>
              <a:rPr lang="zh-CN" altLang="en-US" dirty="0"/>
              <a:t>的并行</a:t>
            </a:r>
            <a:r>
              <a:rPr lang="zh-CN" altLang="en-US" dirty="0" smtClean="0"/>
              <a:t>数据和相应</a:t>
            </a:r>
            <a:r>
              <a:rPr lang="zh-CN" altLang="en-US" dirty="0"/>
              <a:t>的控制信息</a:t>
            </a:r>
            <a:r>
              <a:rPr lang="zh-CN" altLang="en-US" dirty="0" smtClean="0"/>
              <a:t>，转换</a:t>
            </a:r>
            <a:r>
              <a:rPr lang="zh-CN" altLang="en-US" dirty="0"/>
              <a:t>成串行数据，从</a:t>
            </a:r>
            <a:r>
              <a:rPr lang="en-US" altLang="zh-CN" dirty="0" err="1"/>
              <a:t>TxD</a:t>
            </a:r>
            <a:r>
              <a:rPr lang="zh-CN" altLang="en-US" dirty="0"/>
              <a:t>引脚发出。</a:t>
            </a:r>
          </a:p>
        </p:txBody>
      </p:sp>
    </p:spTree>
  </p:cSld>
  <p:clrMapOvr>
    <a:masterClrMapping/>
  </p:clrMapOvr>
  <p:transition spd="slow">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6834"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547813" y="836613"/>
            <a:ext cx="7343775" cy="5240337"/>
          </a:xfrm>
          <a:prstGeom prst="rect">
            <a:avLst/>
          </a:prstGeom>
          <a:noFill/>
        </p:spPr>
      </p:pic>
      <p:sp>
        <p:nvSpPr>
          <p:cNvPr id="376835" name="AutoShape 3"/>
          <p:cNvSpPr>
            <a:spLocks noChangeArrowheads="1"/>
          </p:cNvSpPr>
          <p:nvPr/>
        </p:nvSpPr>
        <p:spPr bwMode="auto">
          <a:xfrm>
            <a:off x="1187450" y="692150"/>
            <a:ext cx="4033838" cy="5257800"/>
          </a:xfrm>
          <a:prstGeom prst="wedgeRoundRectCallout">
            <a:avLst>
              <a:gd name="adj1" fmla="val 61375"/>
              <a:gd name="adj2" fmla="val -9208"/>
              <a:gd name="adj3" fmla="val 16667"/>
            </a:avLst>
          </a:prstGeom>
          <a:solidFill>
            <a:schemeClr val="accent1"/>
          </a:solidFill>
          <a:ln w="9525" algn="ctr">
            <a:solidFill>
              <a:schemeClr val="tx1"/>
            </a:solidFill>
            <a:miter lim="800000"/>
            <a:headEnd/>
            <a:tailEnd/>
          </a:ln>
          <a:effectLst/>
        </p:spPr>
        <p:txBody>
          <a:bodyPr/>
          <a:lstStyle/>
          <a:p>
            <a:pPr marL="360363" indent="-360363"/>
            <a:r>
              <a:rPr lang="zh-CN" altLang="en-US" u="sng" dirty="0">
                <a:solidFill>
                  <a:srgbClr val="0000FF"/>
                </a:solidFill>
              </a:rPr>
              <a:t>发送控制电路</a:t>
            </a:r>
          </a:p>
          <a:p>
            <a:r>
              <a:rPr lang="zh-CN" altLang="en-US" dirty="0"/>
              <a:t>    与发送缓冲器配合工作，控制和管理所有与串行发送有关的功能。</a:t>
            </a:r>
          </a:p>
          <a:p>
            <a:r>
              <a:rPr lang="en-US" altLang="zh-CN" dirty="0"/>
              <a:t>1</a:t>
            </a:r>
            <a:r>
              <a:rPr lang="zh-CN" altLang="en-US" dirty="0"/>
              <a:t>、在异步方式下，为数据加上起始位、校验位和停止位。</a:t>
            </a:r>
          </a:p>
          <a:p>
            <a:r>
              <a:rPr lang="en-US" altLang="zh-CN" dirty="0"/>
              <a:t>2</a:t>
            </a:r>
            <a:r>
              <a:rPr lang="zh-CN" altLang="en-US" dirty="0"/>
              <a:t>、在同步方式下，插入同步字符，在数据中插入校验位。</a:t>
            </a:r>
          </a:p>
          <a:p>
            <a:pPr marL="360363" indent="-360363"/>
            <a:r>
              <a:rPr lang="en-US" altLang="zh-CN" dirty="0" err="1"/>
              <a:t>TxRDY</a:t>
            </a:r>
            <a:r>
              <a:rPr lang="zh-CN" altLang="en-US" dirty="0"/>
              <a:t>：发送数据准备好</a:t>
            </a:r>
          </a:p>
          <a:p>
            <a:pPr marL="360363" indent="-360363"/>
            <a:r>
              <a:rPr lang="en-US" altLang="zh-CN" dirty="0" err="1"/>
              <a:t>TxE</a:t>
            </a:r>
            <a:r>
              <a:rPr lang="zh-CN" altLang="en-US" dirty="0"/>
              <a:t>：发送器空</a:t>
            </a:r>
          </a:p>
          <a:p>
            <a:pPr marL="360363" indent="-360363"/>
            <a:r>
              <a:rPr lang="en-US" altLang="zh-CN" dirty="0" err="1"/>
              <a:t>TxC</a:t>
            </a:r>
            <a:r>
              <a:rPr lang="zh-CN" altLang="en-US" dirty="0"/>
              <a:t>：发送器时钟</a:t>
            </a:r>
          </a:p>
        </p:txBody>
      </p:sp>
    </p:spTree>
  </p:cSld>
  <p:clrMapOvr>
    <a:masterClrMapping/>
  </p:clrMapOvr>
  <p:transition spd="slow">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069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547813" y="836613"/>
            <a:ext cx="7343775" cy="5240337"/>
          </a:xfrm>
          <a:prstGeom prst="rect">
            <a:avLst/>
          </a:prstGeom>
          <a:noFill/>
        </p:spPr>
      </p:pic>
      <p:sp>
        <p:nvSpPr>
          <p:cNvPr id="370691" name="AutoShape 3"/>
          <p:cNvSpPr>
            <a:spLocks noChangeArrowheads="1"/>
          </p:cNvSpPr>
          <p:nvPr/>
        </p:nvSpPr>
        <p:spPr bwMode="auto">
          <a:xfrm>
            <a:off x="1476375" y="1989138"/>
            <a:ext cx="3744913" cy="2016125"/>
          </a:xfrm>
          <a:prstGeom prst="wedgeRoundRectCallout">
            <a:avLst>
              <a:gd name="adj1" fmla="val 60426"/>
              <a:gd name="adj2" fmla="val 28426"/>
              <a:gd name="adj3" fmla="val 16667"/>
            </a:avLst>
          </a:prstGeom>
          <a:solidFill>
            <a:schemeClr val="accent1"/>
          </a:solidFill>
          <a:ln w="9525" algn="ctr">
            <a:solidFill>
              <a:schemeClr val="tx1"/>
            </a:solidFill>
            <a:miter lim="800000"/>
            <a:headEnd/>
            <a:tailEnd/>
          </a:ln>
          <a:effectLst/>
        </p:spPr>
        <p:txBody>
          <a:bodyPr/>
          <a:lstStyle/>
          <a:p>
            <a:r>
              <a:rPr lang="zh-CN" altLang="en-US" u="sng" dirty="0">
                <a:solidFill>
                  <a:srgbClr val="0000FF"/>
                </a:solidFill>
              </a:rPr>
              <a:t>接收缓冲器</a:t>
            </a:r>
          </a:p>
          <a:p>
            <a:pPr>
              <a:lnSpc>
                <a:spcPct val="90000"/>
              </a:lnSpc>
            </a:pPr>
            <a:r>
              <a:rPr lang="zh-CN" altLang="en-US" dirty="0"/>
              <a:t>用来从</a:t>
            </a:r>
            <a:r>
              <a:rPr lang="en-US" altLang="zh-CN" dirty="0" err="1"/>
              <a:t>RxD</a:t>
            </a:r>
            <a:r>
              <a:rPr lang="zh-CN" altLang="en-US" dirty="0"/>
              <a:t>引脚接收串行数据，并按照相应的格式将串行数据转换成并行数据。</a:t>
            </a:r>
          </a:p>
        </p:txBody>
      </p:sp>
    </p:spTree>
  </p:cSld>
  <p:clrMapOvr>
    <a:masterClrMapping/>
  </p:clrMapOvr>
  <p:transition spd="slow">
    <p:randomBa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9666"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547813" y="836613"/>
            <a:ext cx="7343775" cy="5240337"/>
          </a:xfrm>
          <a:prstGeom prst="rect">
            <a:avLst/>
          </a:prstGeom>
          <a:noFill/>
        </p:spPr>
      </p:pic>
      <p:sp>
        <p:nvSpPr>
          <p:cNvPr id="369667" name="AutoShape 3"/>
          <p:cNvSpPr>
            <a:spLocks noChangeArrowheads="1"/>
          </p:cNvSpPr>
          <p:nvPr/>
        </p:nvSpPr>
        <p:spPr bwMode="auto">
          <a:xfrm>
            <a:off x="755650" y="188913"/>
            <a:ext cx="4178300" cy="6480175"/>
          </a:xfrm>
          <a:prstGeom prst="wedgeRoundRectCallout">
            <a:avLst>
              <a:gd name="adj1" fmla="val 65843"/>
              <a:gd name="adj2" fmla="val 24375"/>
              <a:gd name="adj3" fmla="val 16667"/>
            </a:avLst>
          </a:prstGeom>
          <a:solidFill>
            <a:schemeClr val="accent1"/>
          </a:solidFill>
          <a:ln w="9525" algn="ctr">
            <a:solidFill>
              <a:schemeClr val="tx1"/>
            </a:solidFill>
            <a:miter lim="800000"/>
            <a:headEnd/>
            <a:tailEnd/>
          </a:ln>
          <a:effectLst/>
        </p:spPr>
        <p:txBody>
          <a:bodyPr/>
          <a:lstStyle/>
          <a:p>
            <a:pPr marL="442913" indent="-442913"/>
            <a:r>
              <a:rPr lang="zh-CN" altLang="en-US" u="sng" dirty="0">
                <a:solidFill>
                  <a:srgbClr val="0000FF"/>
                </a:solidFill>
              </a:rPr>
              <a:t>接收控制电路</a:t>
            </a:r>
          </a:p>
          <a:p>
            <a:pPr>
              <a:lnSpc>
                <a:spcPct val="85000"/>
              </a:lnSpc>
            </a:pPr>
            <a:r>
              <a:rPr lang="zh-CN" altLang="en-US" dirty="0"/>
              <a:t>    与接收缓冲器配合工作，管理有关接收的所有功能。</a:t>
            </a:r>
          </a:p>
          <a:p>
            <a:pPr>
              <a:lnSpc>
                <a:spcPct val="85000"/>
              </a:lnSpc>
            </a:pPr>
            <a:r>
              <a:rPr lang="en-US" altLang="zh-CN" dirty="0"/>
              <a:t>1</a:t>
            </a:r>
            <a:r>
              <a:rPr lang="zh-CN" altLang="en-US" dirty="0"/>
              <a:t>、在异步通信方式下，芯片复位后，先检测输入信号中的有效</a:t>
            </a:r>
            <a:r>
              <a:rPr lang="zh-CN" altLang="en-US" dirty="0">
                <a:latin typeface="Arial"/>
              </a:rPr>
              <a:t>‘</a:t>
            </a:r>
            <a:r>
              <a:rPr lang="en-US" altLang="zh-CN" dirty="0"/>
              <a:t>1</a:t>
            </a:r>
            <a:r>
              <a:rPr lang="en-US" altLang="zh-CN" dirty="0">
                <a:latin typeface="Arial"/>
              </a:rPr>
              <a:t>’</a:t>
            </a:r>
            <a:r>
              <a:rPr lang="zh-CN" altLang="en-US" dirty="0"/>
              <a:t>，一旦检测到，就接着寻找有效的低电平来确定启动位。</a:t>
            </a:r>
          </a:p>
          <a:p>
            <a:pPr>
              <a:lnSpc>
                <a:spcPct val="85000"/>
              </a:lnSpc>
            </a:pPr>
            <a:r>
              <a:rPr lang="en-US" altLang="zh-CN" dirty="0"/>
              <a:t>2</a:t>
            </a:r>
            <a:r>
              <a:rPr lang="zh-CN" altLang="en-US" dirty="0"/>
              <a:t>、消除假启动位的干扰。</a:t>
            </a:r>
          </a:p>
          <a:p>
            <a:pPr>
              <a:lnSpc>
                <a:spcPct val="85000"/>
              </a:lnSpc>
            </a:pPr>
            <a:r>
              <a:rPr lang="en-US" altLang="zh-CN" dirty="0"/>
              <a:t>3</a:t>
            </a:r>
            <a:r>
              <a:rPr lang="zh-CN" altLang="en-US" dirty="0"/>
              <a:t>、对接收到的信息进行奇偶校验，并根据校验结果建立相应的状态位。</a:t>
            </a:r>
          </a:p>
          <a:p>
            <a:pPr>
              <a:lnSpc>
                <a:spcPct val="85000"/>
              </a:lnSpc>
            </a:pPr>
            <a:r>
              <a:rPr lang="en-US" altLang="zh-CN" dirty="0"/>
              <a:t>4</a:t>
            </a:r>
            <a:r>
              <a:rPr lang="zh-CN" altLang="en-US" dirty="0"/>
              <a:t>、检制停止位，并按照检测结果，建立状态位。</a:t>
            </a:r>
          </a:p>
          <a:p>
            <a:pPr marL="442913" indent="-442913">
              <a:lnSpc>
                <a:spcPct val="85000"/>
              </a:lnSpc>
            </a:pPr>
            <a:r>
              <a:rPr lang="en-US" altLang="zh-CN" dirty="0" err="1"/>
              <a:t>RxRDY</a:t>
            </a:r>
            <a:r>
              <a:rPr lang="zh-CN" altLang="en-US" dirty="0"/>
              <a:t>：接收数据准备好</a:t>
            </a:r>
          </a:p>
          <a:p>
            <a:pPr marL="442913" indent="-442913">
              <a:lnSpc>
                <a:spcPct val="85000"/>
              </a:lnSpc>
            </a:pPr>
            <a:r>
              <a:rPr lang="en-US" altLang="zh-CN" dirty="0" err="1"/>
              <a:t>RxC</a:t>
            </a:r>
            <a:r>
              <a:rPr lang="zh-CN" altLang="en-US" dirty="0"/>
              <a:t>：接收数据时钟</a:t>
            </a:r>
          </a:p>
          <a:p>
            <a:pPr marL="442913" indent="-442913">
              <a:lnSpc>
                <a:spcPct val="85000"/>
              </a:lnSpc>
            </a:pPr>
            <a:r>
              <a:rPr lang="en-US" altLang="zh-CN" dirty="0"/>
              <a:t>SYNDET</a:t>
            </a:r>
            <a:r>
              <a:rPr lang="zh-CN" altLang="en-US" dirty="0"/>
              <a:t>：同步检测信号</a:t>
            </a:r>
          </a:p>
        </p:txBody>
      </p:sp>
    </p:spTree>
  </p:cSld>
  <p:clrMapOvr>
    <a:masterClrMapping/>
  </p:clrMapOvr>
  <p:transition spd="slow">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7074"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403350" y="404813"/>
            <a:ext cx="6913563" cy="5200650"/>
          </a:xfrm>
          <a:prstGeom prst="rect">
            <a:avLst/>
          </a:prstGeom>
          <a:noFill/>
        </p:spPr>
      </p:pic>
      <p:sp>
        <p:nvSpPr>
          <p:cNvPr id="387075" name="Rectangle 3"/>
          <p:cNvSpPr>
            <a:spLocks noChangeArrowheads="1"/>
          </p:cNvSpPr>
          <p:nvPr/>
        </p:nvSpPr>
        <p:spPr bwMode="auto">
          <a:xfrm>
            <a:off x="395288" y="115888"/>
            <a:ext cx="7993062" cy="457200"/>
          </a:xfrm>
          <a:prstGeom prst="rect">
            <a:avLst/>
          </a:prstGeom>
          <a:noFill/>
          <a:ln w="9525" algn="ctr">
            <a:noFill/>
            <a:miter lim="800000"/>
            <a:headEnd/>
            <a:tailEnd/>
          </a:ln>
          <a:effectLst/>
        </p:spPr>
        <p:txBody>
          <a:bodyPr>
            <a:spAutoFit/>
          </a:bodyPr>
          <a:lstStyle/>
          <a:p>
            <a:r>
              <a:rPr lang="en-US" altLang="zh-CN" b="1" u="sng">
                <a:solidFill>
                  <a:srgbClr val="0000FF"/>
                </a:solidFill>
                <a:effectLst>
                  <a:outerShdw blurRad="38100" dist="38100" dir="2700000" algn="tl">
                    <a:srgbClr val="C0C0C0"/>
                  </a:outerShdw>
                </a:effectLst>
              </a:rPr>
              <a:t>8251</a:t>
            </a:r>
            <a:r>
              <a:rPr lang="zh-CN" altLang="en-US" b="1" u="sng">
                <a:solidFill>
                  <a:srgbClr val="0000FF"/>
                </a:solidFill>
                <a:effectLst>
                  <a:outerShdw blurRad="38100" dist="38100" dir="2700000" algn="tl">
                    <a:srgbClr val="C0C0C0"/>
                  </a:outerShdw>
                </a:effectLst>
              </a:rPr>
              <a:t>的接口信号</a:t>
            </a:r>
            <a:endParaRPr lang="zh-CN" altLang="en-US"/>
          </a:p>
        </p:txBody>
      </p:sp>
      <p:sp>
        <p:nvSpPr>
          <p:cNvPr id="387076" name="Rectangle 4"/>
          <p:cNvSpPr>
            <a:spLocks noChangeArrowheads="1"/>
          </p:cNvSpPr>
          <p:nvPr/>
        </p:nvSpPr>
        <p:spPr bwMode="auto">
          <a:xfrm>
            <a:off x="539750" y="5516563"/>
            <a:ext cx="8280400" cy="1187450"/>
          </a:xfrm>
          <a:prstGeom prst="rect">
            <a:avLst/>
          </a:prstGeom>
          <a:noFill/>
          <a:ln w="9525" algn="ctr">
            <a:noFill/>
            <a:miter lim="800000"/>
            <a:headEnd/>
            <a:tailEnd/>
          </a:ln>
          <a:effectLst/>
        </p:spPr>
        <p:txBody>
          <a:bodyPr>
            <a:spAutoFit/>
          </a:bodyPr>
          <a:lstStyle/>
          <a:p>
            <a:r>
              <a:rPr lang="en-US" altLang="zh-CN"/>
              <a:t>    8251A</a:t>
            </a:r>
            <a:r>
              <a:rPr lang="zh-CN" altLang="en-US"/>
              <a:t>做为</a:t>
            </a:r>
            <a:r>
              <a:rPr lang="en-US" altLang="zh-CN"/>
              <a:t>CPU</a:t>
            </a:r>
            <a:r>
              <a:rPr lang="zh-CN" altLang="en-US"/>
              <a:t>和外部设备</a:t>
            </a:r>
            <a:r>
              <a:rPr lang="en-US" altLang="zh-CN"/>
              <a:t>(</a:t>
            </a:r>
            <a:r>
              <a:rPr lang="zh-CN" altLang="en-US"/>
              <a:t>或调制解调器</a:t>
            </a:r>
            <a:r>
              <a:rPr lang="en-US" altLang="zh-CN"/>
              <a:t>)</a:t>
            </a:r>
            <a:r>
              <a:rPr lang="zh-CN" altLang="en-US"/>
              <a:t>之间的接口，</a:t>
            </a:r>
            <a:r>
              <a:rPr lang="en-US" altLang="zh-CN"/>
              <a:t>8251A</a:t>
            </a:r>
            <a:r>
              <a:rPr lang="zh-CN" altLang="en-US"/>
              <a:t>对外信号分为两组，一组是</a:t>
            </a:r>
            <a:r>
              <a:rPr lang="en-US" altLang="zh-CN"/>
              <a:t>8251A</a:t>
            </a:r>
            <a:r>
              <a:rPr lang="zh-CN" altLang="en-US"/>
              <a:t>与</a:t>
            </a:r>
            <a:r>
              <a:rPr lang="en-US" altLang="zh-CN"/>
              <a:t>CPU</a:t>
            </a:r>
            <a:r>
              <a:rPr lang="zh-CN" altLang="en-US"/>
              <a:t>之间的信号，一组是</a:t>
            </a:r>
            <a:r>
              <a:rPr lang="en-US" altLang="zh-CN"/>
              <a:t>8251A</a:t>
            </a:r>
            <a:r>
              <a:rPr lang="zh-CN" altLang="en-US"/>
              <a:t>与外部设备之间的信号。</a:t>
            </a:r>
          </a:p>
        </p:txBody>
      </p:sp>
    </p:spTree>
  </p:cSld>
  <p:clrMapOvr>
    <a:masterClrMapping/>
  </p:clrMapOvr>
  <p:transition spd="slow">
    <p:randomBa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4" name="Rectangle 4"/>
          <p:cNvSpPr>
            <a:spLocks noChangeArrowheads="1"/>
          </p:cNvSpPr>
          <p:nvPr/>
        </p:nvSpPr>
        <p:spPr bwMode="auto">
          <a:xfrm>
            <a:off x="611188" y="188913"/>
            <a:ext cx="7993062" cy="2720975"/>
          </a:xfrm>
          <a:prstGeom prst="rect">
            <a:avLst/>
          </a:prstGeom>
          <a:noFill/>
          <a:ln w="9525" algn="ctr">
            <a:noFill/>
            <a:miter lim="800000"/>
            <a:headEnd/>
            <a:tailEnd/>
          </a:ln>
          <a:effectLst/>
        </p:spPr>
        <p:txBody>
          <a:bodyPr>
            <a:spAutoFit/>
          </a:bodyPr>
          <a:lstStyle/>
          <a:p>
            <a:pPr>
              <a:lnSpc>
                <a:spcPct val="90000"/>
              </a:lnSpc>
            </a:pPr>
            <a:r>
              <a:rPr lang="en-US" altLang="zh-CN" b="1" u="sng">
                <a:solidFill>
                  <a:srgbClr val="0000FF"/>
                </a:solidFill>
              </a:rPr>
              <a:t>8251A</a:t>
            </a:r>
            <a:r>
              <a:rPr lang="zh-CN" altLang="en-US" b="1" u="sng">
                <a:solidFill>
                  <a:srgbClr val="0000FF"/>
                </a:solidFill>
              </a:rPr>
              <a:t>与</a:t>
            </a:r>
            <a:r>
              <a:rPr lang="en-US" altLang="zh-CN" b="1" u="sng">
                <a:solidFill>
                  <a:srgbClr val="0000FF"/>
                </a:solidFill>
              </a:rPr>
              <a:t>CPU</a:t>
            </a:r>
            <a:r>
              <a:rPr lang="zh-CN" altLang="en-US" b="1" u="sng">
                <a:solidFill>
                  <a:srgbClr val="0000FF"/>
                </a:solidFill>
              </a:rPr>
              <a:t>的连接信号</a:t>
            </a:r>
          </a:p>
          <a:p>
            <a:pPr>
              <a:lnSpc>
                <a:spcPct val="90000"/>
              </a:lnSpc>
            </a:pPr>
            <a:endParaRPr lang="zh-CN" altLang="en-US"/>
          </a:p>
          <a:p>
            <a:pPr>
              <a:lnSpc>
                <a:spcPct val="90000"/>
              </a:lnSpc>
            </a:pPr>
            <a:r>
              <a:rPr lang="en-US" altLang="zh-CN"/>
              <a:t>1</a:t>
            </a:r>
            <a:r>
              <a:rPr lang="zh-CN" altLang="en-US"/>
              <a:t>、数据线</a:t>
            </a:r>
            <a:r>
              <a:rPr lang="en-US" altLang="zh-CN"/>
              <a:t>D0-D7</a:t>
            </a:r>
            <a:r>
              <a:rPr lang="zh-CN" altLang="en-US"/>
              <a:t>，双向三态、</a:t>
            </a:r>
            <a:r>
              <a:rPr lang="en-US" altLang="zh-CN"/>
              <a:t>8</a:t>
            </a:r>
            <a:r>
              <a:rPr lang="zh-CN" altLang="en-US"/>
              <a:t>位缓冲器</a:t>
            </a:r>
          </a:p>
          <a:p>
            <a:pPr>
              <a:lnSpc>
                <a:spcPct val="90000"/>
              </a:lnSpc>
            </a:pPr>
            <a:r>
              <a:rPr lang="en-US" altLang="zh-CN"/>
              <a:t>2</a:t>
            </a:r>
            <a:r>
              <a:rPr lang="zh-CN" altLang="en-US"/>
              <a:t>、片选信号</a:t>
            </a:r>
            <a:r>
              <a:rPr lang="en-US" altLang="zh-CN"/>
              <a:t>CS</a:t>
            </a:r>
            <a:r>
              <a:rPr lang="zh-CN" altLang="en-US"/>
              <a:t>，由地址线和</a:t>
            </a:r>
            <a:r>
              <a:rPr lang="en-US" altLang="zh-CN"/>
              <a:t>M/IO</a:t>
            </a:r>
            <a:r>
              <a:rPr lang="zh-CN" altLang="en-US"/>
              <a:t>信号译码产生</a:t>
            </a:r>
          </a:p>
          <a:p>
            <a:pPr>
              <a:lnSpc>
                <a:spcPct val="90000"/>
              </a:lnSpc>
            </a:pPr>
            <a:r>
              <a:rPr lang="en-US" altLang="zh-CN"/>
              <a:t>3</a:t>
            </a:r>
            <a:r>
              <a:rPr lang="zh-CN" altLang="en-US"/>
              <a:t>、读</a:t>
            </a:r>
            <a:r>
              <a:rPr lang="en-US" altLang="zh-CN"/>
              <a:t>/</a:t>
            </a:r>
            <a:r>
              <a:rPr lang="zh-CN" altLang="en-US"/>
              <a:t>写控制信号线</a:t>
            </a:r>
            <a:r>
              <a:rPr lang="en-US" altLang="zh-CN"/>
              <a:t>WR</a:t>
            </a:r>
            <a:r>
              <a:rPr lang="zh-CN" altLang="en-US"/>
              <a:t>、</a:t>
            </a:r>
            <a:r>
              <a:rPr lang="en-US" altLang="zh-CN"/>
              <a:t>RD</a:t>
            </a:r>
          </a:p>
          <a:p>
            <a:pPr>
              <a:lnSpc>
                <a:spcPct val="90000"/>
              </a:lnSpc>
            </a:pPr>
            <a:r>
              <a:rPr lang="en-US" altLang="zh-CN"/>
              <a:t>4</a:t>
            </a:r>
            <a:r>
              <a:rPr lang="zh-CN" altLang="en-US"/>
              <a:t>、控制</a:t>
            </a:r>
            <a:r>
              <a:rPr lang="en-US" altLang="zh-CN"/>
              <a:t>/</a:t>
            </a:r>
            <a:r>
              <a:rPr lang="zh-CN" altLang="en-US"/>
              <a:t>数据选择</a:t>
            </a:r>
            <a:r>
              <a:rPr lang="en-US" altLang="zh-CN"/>
              <a:t>C/D</a:t>
            </a:r>
            <a:r>
              <a:rPr lang="zh-CN" altLang="en-US"/>
              <a:t>，区分当前数据线上信息的种类</a:t>
            </a:r>
          </a:p>
          <a:p>
            <a:pPr>
              <a:lnSpc>
                <a:spcPct val="90000"/>
              </a:lnSpc>
            </a:pPr>
            <a:r>
              <a:rPr lang="zh-CN" altLang="en-US"/>
              <a:t>    </a:t>
            </a:r>
            <a:r>
              <a:rPr lang="en-US" altLang="zh-CN"/>
              <a:t>C/D=1 </a:t>
            </a:r>
            <a:r>
              <a:rPr lang="en-US" altLang="zh-CN">
                <a:latin typeface="Arial"/>
              </a:rPr>
              <a:t>——</a:t>
            </a:r>
            <a:r>
              <a:rPr lang="en-US" altLang="zh-CN"/>
              <a:t> </a:t>
            </a:r>
            <a:r>
              <a:rPr lang="zh-CN" altLang="en-US"/>
              <a:t>传送控制信息</a:t>
            </a:r>
          </a:p>
          <a:p>
            <a:pPr>
              <a:lnSpc>
                <a:spcPct val="90000"/>
              </a:lnSpc>
            </a:pPr>
            <a:r>
              <a:rPr lang="zh-CN" altLang="en-US"/>
              <a:t>    </a:t>
            </a:r>
            <a:r>
              <a:rPr lang="en-US" altLang="zh-CN"/>
              <a:t>C/D=0 </a:t>
            </a:r>
            <a:r>
              <a:rPr lang="en-US" altLang="zh-CN">
                <a:latin typeface="Arial"/>
              </a:rPr>
              <a:t>——</a:t>
            </a:r>
            <a:r>
              <a:rPr lang="en-US" altLang="zh-CN"/>
              <a:t> </a:t>
            </a:r>
            <a:r>
              <a:rPr lang="zh-CN" altLang="en-US"/>
              <a:t>传送数据</a:t>
            </a:r>
          </a:p>
        </p:txBody>
      </p:sp>
      <p:pic>
        <p:nvPicPr>
          <p:cNvPr id="378885" name="Picture 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68313" y="2911475"/>
            <a:ext cx="8207375" cy="2101850"/>
          </a:xfrm>
          <a:prstGeom prst="rect">
            <a:avLst/>
          </a:prstGeom>
          <a:noFill/>
        </p:spPr>
      </p:pic>
      <p:sp>
        <p:nvSpPr>
          <p:cNvPr id="378886" name="Line 6"/>
          <p:cNvSpPr>
            <a:spLocks noChangeShapeType="1"/>
          </p:cNvSpPr>
          <p:nvPr/>
        </p:nvSpPr>
        <p:spPr bwMode="auto">
          <a:xfrm>
            <a:off x="2339975" y="1268413"/>
            <a:ext cx="360363" cy="0"/>
          </a:xfrm>
          <a:prstGeom prst="line">
            <a:avLst/>
          </a:prstGeom>
          <a:noFill/>
          <a:ln w="9525">
            <a:solidFill>
              <a:schemeClr val="tx1"/>
            </a:solidFill>
            <a:round/>
            <a:headEnd/>
            <a:tailEnd/>
          </a:ln>
          <a:effectLst/>
        </p:spPr>
        <p:txBody>
          <a:bodyPr/>
          <a:lstStyle/>
          <a:p>
            <a:endParaRPr lang="zh-CN" altLang="en-US"/>
          </a:p>
        </p:txBody>
      </p:sp>
      <p:sp>
        <p:nvSpPr>
          <p:cNvPr id="378887" name="Line 7"/>
          <p:cNvSpPr>
            <a:spLocks noChangeShapeType="1"/>
          </p:cNvSpPr>
          <p:nvPr/>
        </p:nvSpPr>
        <p:spPr bwMode="auto">
          <a:xfrm>
            <a:off x="4787900" y="1268413"/>
            <a:ext cx="360363" cy="0"/>
          </a:xfrm>
          <a:prstGeom prst="line">
            <a:avLst/>
          </a:prstGeom>
          <a:noFill/>
          <a:ln w="9525">
            <a:solidFill>
              <a:schemeClr val="tx1"/>
            </a:solidFill>
            <a:round/>
            <a:headEnd/>
            <a:tailEnd/>
          </a:ln>
          <a:effectLst/>
        </p:spPr>
        <p:txBody>
          <a:bodyPr/>
          <a:lstStyle/>
          <a:p>
            <a:endParaRPr lang="zh-CN" altLang="en-US"/>
          </a:p>
        </p:txBody>
      </p:sp>
      <p:sp>
        <p:nvSpPr>
          <p:cNvPr id="378888" name="Line 8"/>
          <p:cNvSpPr>
            <a:spLocks noChangeShapeType="1"/>
          </p:cNvSpPr>
          <p:nvPr/>
        </p:nvSpPr>
        <p:spPr bwMode="auto">
          <a:xfrm>
            <a:off x="3995738" y="1557338"/>
            <a:ext cx="360362" cy="0"/>
          </a:xfrm>
          <a:prstGeom prst="line">
            <a:avLst/>
          </a:prstGeom>
          <a:noFill/>
          <a:ln w="9525">
            <a:solidFill>
              <a:schemeClr val="tx1"/>
            </a:solidFill>
            <a:round/>
            <a:headEnd/>
            <a:tailEnd/>
          </a:ln>
          <a:effectLst/>
        </p:spPr>
        <p:txBody>
          <a:bodyPr/>
          <a:lstStyle/>
          <a:p>
            <a:endParaRPr lang="zh-CN" altLang="en-US"/>
          </a:p>
        </p:txBody>
      </p:sp>
      <p:sp>
        <p:nvSpPr>
          <p:cNvPr id="378889" name="Line 9"/>
          <p:cNvSpPr>
            <a:spLocks noChangeShapeType="1"/>
          </p:cNvSpPr>
          <p:nvPr/>
        </p:nvSpPr>
        <p:spPr bwMode="auto">
          <a:xfrm>
            <a:off x="3419475" y="1557338"/>
            <a:ext cx="360363" cy="0"/>
          </a:xfrm>
          <a:prstGeom prst="line">
            <a:avLst/>
          </a:prstGeom>
          <a:noFill/>
          <a:ln w="9525">
            <a:solidFill>
              <a:schemeClr val="tx1"/>
            </a:solidFill>
            <a:round/>
            <a:headEnd/>
            <a:tailEnd/>
          </a:ln>
          <a:effectLst/>
        </p:spPr>
        <p:txBody>
          <a:bodyPr/>
          <a:lstStyle/>
          <a:p>
            <a:endParaRPr lang="zh-CN" altLang="en-US"/>
          </a:p>
        </p:txBody>
      </p:sp>
      <p:sp>
        <p:nvSpPr>
          <p:cNvPr id="378890" name="Line 10"/>
          <p:cNvSpPr>
            <a:spLocks noChangeShapeType="1"/>
          </p:cNvSpPr>
          <p:nvPr/>
        </p:nvSpPr>
        <p:spPr bwMode="auto">
          <a:xfrm>
            <a:off x="1547813" y="2205038"/>
            <a:ext cx="215900" cy="0"/>
          </a:xfrm>
          <a:prstGeom prst="line">
            <a:avLst/>
          </a:prstGeom>
          <a:noFill/>
          <a:ln w="9525">
            <a:solidFill>
              <a:schemeClr val="tx1"/>
            </a:solidFill>
            <a:round/>
            <a:headEnd/>
            <a:tailEnd/>
          </a:ln>
          <a:effectLst/>
        </p:spPr>
        <p:txBody>
          <a:bodyPr/>
          <a:lstStyle/>
          <a:p>
            <a:endParaRPr lang="zh-CN" altLang="en-US"/>
          </a:p>
        </p:txBody>
      </p:sp>
      <p:sp>
        <p:nvSpPr>
          <p:cNvPr id="378891" name="Line 11"/>
          <p:cNvSpPr>
            <a:spLocks noChangeShapeType="1"/>
          </p:cNvSpPr>
          <p:nvPr/>
        </p:nvSpPr>
        <p:spPr bwMode="auto">
          <a:xfrm>
            <a:off x="1547813" y="2522538"/>
            <a:ext cx="215900" cy="0"/>
          </a:xfrm>
          <a:prstGeom prst="line">
            <a:avLst/>
          </a:prstGeom>
          <a:noFill/>
          <a:ln w="9525">
            <a:solidFill>
              <a:schemeClr val="tx1"/>
            </a:solidFill>
            <a:round/>
            <a:headEnd/>
            <a:tailEnd/>
          </a:ln>
          <a:effectLst/>
        </p:spPr>
        <p:txBody>
          <a:bodyPr/>
          <a:lstStyle/>
          <a:p>
            <a:endParaRPr lang="zh-CN" altLang="en-US"/>
          </a:p>
        </p:txBody>
      </p:sp>
      <p:sp>
        <p:nvSpPr>
          <p:cNvPr id="378892" name="Line 12"/>
          <p:cNvSpPr>
            <a:spLocks noChangeShapeType="1"/>
          </p:cNvSpPr>
          <p:nvPr/>
        </p:nvSpPr>
        <p:spPr bwMode="auto">
          <a:xfrm>
            <a:off x="1403350" y="3111500"/>
            <a:ext cx="360363" cy="0"/>
          </a:xfrm>
          <a:prstGeom prst="line">
            <a:avLst/>
          </a:prstGeom>
          <a:noFill/>
          <a:ln w="9525">
            <a:solidFill>
              <a:schemeClr val="tx1"/>
            </a:solidFill>
            <a:round/>
            <a:headEnd/>
            <a:tailEnd/>
          </a:ln>
          <a:effectLst/>
        </p:spPr>
        <p:txBody>
          <a:bodyPr/>
          <a:lstStyle/>
          <a:p>
            <a:endParaRPr lang="zh-CN" altLang="en-US"/>
          </a:p>
        </p:txBody>
      </p:sp>
      <p:sp>
        <p:nvSpPr>
          <p:cNvPr id="378893" name="Line 13"/>
          <p:cNvSpPr>
            <a:spLocks noChangeShapeType="1"/>
          </p:cNvSpPr>
          <p:nvPr/>
        </p:nvSpPr>
        <p:spPr bwMode="auto">
          <a:xfrm>
            <a:off x="3490913" y="3113088"/>
            <a:ext cx="360362" cy="0"/>
          </a:xfrm>
          <a:prstGeom prst="line">
            <a:avLst/>
          </a:prstGeom>
          <a:noFill/>
          <a:ln w="9525">
            <a:solidFill>
              <a:schemeClr val="tx1"/>
            </a:solidFill>
            <a:round/>
            <a:headEnd/>
            <a:tailEnd/>
          </a:ln>
          <a:effectLst/>
        </p:spPr>
        <p:txBody>
          <a:bodyPr/>
          <a:lstStyle/>
          <a:p>
            <a:endParaRPr lang="zh-CN" altLang="en-US"/>
          </a:p>
        </p:txBody>
      </p:sp>
      <p:sp>
        <p:nvSpPr>
          <p:cNvPr id="378894" name="Line 14"/>
          <p:cNvSpPr>
            <a:spLocks noChangeShapeType="1"/>
          </p:cNvSpPr>
          <p:nvPr/>
        </p:nvSpPr>
        <p:spPr bwMode="auto">
          <a:xfrm>
            <a:off x="4140200" y="3113088"/>
            <a:ext cx="360363" cy="0"/>
          </a:xfrm>
          <a:prstGeom prst="line">
            <a:avLst/>
          </a:prstGeom>
          <a:noFill/>
          <a:ln w="9525">
            <a:solidFill>
              <a:schemeClr val="tx1"/>
            </a:solidFill>
            <a:round/>
            <a:headEnd/>
            <a:tailEnd/>
          </a:ln>
          <a:effectLst/>
        </p:spPr>
        <p:txBody>
          <a:bodyPr/>
          <a:lstStyle/>
          <a:p>
            <a:endParaRPr lang="zh-CN" altLang="en-US"/>
          </a:p>
        </p:txBody>
      </p:sp>
      <p:sp>
        <p:nvSpPr>
          <p:cNvPr id="378895" name="Line 15"/>
          <p:cNvSpPr>
            <a:spLocks noChangeShapeType="1"/>
          </p:cNvSpPr>
          <p:nvPr/>
        </p:nvSpPr>
        <p:spPr bwMode="auto">
          <a:xfrm>
            <a:off x="2916238" y="3113088"/>
            <a:ext cx="215900" cy="0"/>
          </a:xfrm>
          <a:prstGeom prst="line">
            <a:avLst/>
          </a:prstGeom>
          <a:noFill/>
          <a:ln w="9525">
            <a:solidFill>
              <a:schemeClr val="tx1"/>
            </a:solidFill>
            <a:round/>
            <a:headEnd/>
            <a:tailEnd/>
          </a:ln>
          <a:effectLst/>
        </p:spPr>
        <p:txBody>
          <a:bodyPr/>
          <a:lstStyle/>
          <a:p>
            <a:endParaRPr lang="zh-CN" altLang="en-US"/>
          </a:p>
        </p:txBody>
      </p:sp>
    </p:spTree>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ChangeArrowheads="1"/>
          </p:cNvSpPr>
          <p:nvPr/>
        </p:nvSpPr>
        <p:spPr bwMode="auto">
          <a:xfrm>
            <a:off x="539750" y="260350"/>
            <a:ext cx="7993063" cy="6248506"/>
          </a:xfrm>
          <a:prstGeom prst="rect">
            <a:avLst/>
          </a:prstGeom>
          <a:noFill/>
          <a:ln w="9525">
            <a:noFill/>
            <a:miter lim="800000"/>
            <a:headEnd/>
            <a:tailEnd/>
          </a:ln>
          <a:effectLst/>
        </p:spPr>
        <p:txBody>
          <a:bodyPr lIns="92075" tIns="46038" rIns="92075" bIns="46038">
            <a:spAutoFit/>
          </a:bodyPr>
          <a:lstStyle/>
          <a:p>
            <a:pPr marL="457200" indent="-457200">
              <a:buFont typeface="Wingdings" panose="05000000000000000000" pitchFamily="2" charset="2"/>
              <a:buChar char="Ø"/>
            </a:pPr>
            <a:r>
              <a:rPr lang="en-US" altLang="zh-CN" sz="3200" dirty="0" smtClean="0">
                <a:solidFill>
                  <a:schemeClr val="tx2"/>
                </a:solidFill>
                <a:effectLst>
                  <a:outerShdw blurRad="38100" dist="38100" dir="2700000" algn="tl">
                    <a:srgbClr val="C0C0C0"/>
                  </a:outerShdw>
                </a:effectLst>
              </a:rPr>
              <a:t>8255A</a:t>
            </a:r>
            <a:r>
              <a:rPr lang="zh-CN" altLang="en-US" sz="3200" dirty="0">
                <a:solidFill>
                  <a:schemeClr val="tx2"/>
                </a:solidFill>
                <a:effectLst>
                  <a:outerShdw blurRad="38100" dist="38100" dir="2700000" algn="tl">
                    <a:srgbClr val="C0C0C0"/>
                  </a:outerShdw>
                </a:effectLst>
              </a:rPr>
              <a:t>工作方式</a:t>
            </a:r>
            <a:r>
              <a:rPr lang="zh-CN" altLang="en-US" sz="3200" dirty="0">
                <a:solidFill>
                  <a:schemeClr val="tx2"/>
                </a:solidFill>
                <a:effectLst>
                  <a:outerShdw blurRad="38100" dist="38100" dir="2700000" algn="tl">
                    <a:srgbClr val="C0C0C0"/>
                  </a:outerShdw>
                </a:effectLst>
                <a:latin typeface="宋体" pitchFamily="2" charset="-122"/>
                <a:ea typeface="宋体" pitchFamily="2" charset="-122"/>
              </a:rPr>
              <a:t/>
            </a:r>
            <a:br>
              <a:rPr lang="zh-CN" altLang="en-US" sz="3200" dirty="0">
                <a:solidFill>
                  <a:schemeClr val="tx2"/>
                </a:solidFill>
                <a:effectLst>
                  <a:outerShdw blurRad="38100" dist="38100" dir="2700000" algn="tl">
                    <a:srgbClr val="C0C0C0"/>
                  </a:outerShdw>
                </a:effectLst>
                <a:latin typeface="宋体" pitchFamily="2" charset="-122"/>
                <a:ea typeface="宋体" pitchFamily="2" charset="-122"/>
              </a:rPr>
            </a:br>
            <a:r>
              <a:rPr lang="zh-CN" altLang="en-US" sz="3200" dirty="0">
                <a:solidFill>
                  <a:schemeClr val="tx2"/>
                </a:solidFill>
                <a:effectLst>
                  <a:outerShdw blurRad="38100" dist="38100" dir="2700000" algn="tl">
                    <a:srgbClr val="C0C0C0"/>
                  </a:outerShdw>
                </a:effectLst>
                <a:latin typeface="宋体" pitchFamily="2" charset="-122"/>
                <a:ea typeface="宋体" pitchFamily="2" charset="-122"/>
              </a:rPr>
              <a:t>    </a:t>
            </a:r>
            <a:r>
              <a:rPr lang="en-US" altLang="zh-CN" dirty="0">
                <a:solidFill>
                  <a:schemeClr val="tx2"/>
                </a:solidFill>
              </a:rPr>
              <a:t>8255A</a:t>
            </a:r>
            <a:r>
              <a:rPr lang="zh-CN" altLang="en-US" dirty="0">
                <a:solidFill>
                  <a:schemeClr val="tx2"/>
                </a:solidFill>
              </a:rPr>
              <a:t>有三种工作</a:t>
            </a:r>
            <a:r>
              <a:rPr lang="zh-CN" altLang="en-US" dirty="0" smtClean="0">
                <a:solidFill>
                  <a:schemeClr val="tx2"/>
                </a:solidFill>
              </a:rPr>
              <a:t>方式，三</a:t>
            </a:r>
            <a:r>
              <a:rPr lang="zh-CN" altLang="en-US" dirty="0">
                <a:solidFill>
                  <a:schemeClr val="tx2"/>
                </a:solidFill>
              </a:rPr>
              <a:t>个口可以同时以各自选择的工作方式工作。</a:t>
            </a:r>
            <a:r>
              <a:rPr lang="en-US" altLang="zh-CN" dirty="0">
                <a:solidFill>
                  <a:schemeClr val="tx2"/>
                </a:solidFill>
              </a:rPr>
              <a:t>8255A</a:t>
            </a:r>
            <a:r>
              <a:rPr lang="zh-CN" altLang="en-US" dirty="0">
                <a:solidFill>
                  <a:schemeClr val="tx2"/>
                </a:solidFill>
              </a:rPr>
              <a:t>各口在正常工作前必须进行初始化设置，以确定各口的工作方式：</a:t>
            </a:r>
            <a:br>
              <a:rPr lang="zh-CN" altLang="en-US" dirty="0">
                <a:solidFill>
                  <a:schemeClr val="tx2"/>
                </a:solidFill>
              </a:rPr>
            </a:br>
            <a:r>
              <a:rPr lang="zh-CN" altLang="en-US" dirty="0">
                <a:solidFill>
                  <a:schemeClr val="tx2"/>
                </a:solidFill>
              </a:rPr>
              <a:t>    </a:t>
            </a:r>
            <a:r>
              <a:rPr lang="zh-CN" altLang="en-US" dirty="0">
                <a:solidFill>
                  <a:srgbClr val="0000FF"/>
                </a:solidFill>
              </a:rPr>
              <a:t>方式</a:t>
            </a:r>
            <a:r>
              <a:rPr lang="en-US" altLang="zh-CN" dirty="0">
                <a:solidFill>
                  <a:srgbClr val="0000FF"/>
                </a:solidFill>
              </a:rPr>
              <a:t>0</a:t>
            </a:r>
            <a:r>
              <a:rPr lang="en-US" altLang="zh-CN" dirty="0">
                <a:solidFill>
                  <a:schemeClr val="tx2"/>
                </a:solidFill>
                <a:latin typeface="宋体"/>
              </a:rPr>
              <a:t>——</a:t>
            </a:r>
            <a:r>
              <a:rPr lang="zh-CN" altLang="en-US" u="sng" dirty="0">
                <a:solidFill>
                  <a:schemeClr val="tx2"/>
                </a:solidFill>
              </a:rPr>
              <a:t>基本输入或输出方式</a:t>
            </a:r>
            <a:r>
              <a:rPr lang="zh-CN" altLang="en-US" dirty="0">
                <a:solidFill>
                  <a:schemeClr val="tx2"/>
                </a:solidFill>
              </a:rPr>
              <a:t>，为</a:t>
            </a:r>
            <a:r>
              <a:rPr lang="zh-CN" altLang="en-US" u="sng" dirty="0">
                <a:solidFill>
                  <a:schemeClr val="tx2"/>
                </a:solidFill>
              </a:rPr>
              <a:t>单向</a:t>
            </a:r>
            <a:r>
              <a:rPr lang="en-US" altLang="zh-CN" u="sng" dirty="0">
                <a:solidFill>
                  <a:schemeClr val="tx2"/>
                </a:solidFill>
              </a:rPr>
              <a:t>8</a:t>
            </a:r>
            <a:r>
              <a:rPr lang="zh-CN" altLang="en-US" u="sng" dirty="0">
                <a:solidFill>
                  <a:schemeClr val="tx2"/>
                </a:solidFill>
              </a:rPr>
              <a:t>位传输方式</a:t>
            </a:r>
            <a:r>
              <a:rPr lang="zh-CN" altLang="en-US" dirty="0">
                <a:solidFill>
                  <a:schemeClr val="tx2"/>
                </a:solidFill>
              </a:rPr>
              <a:t>。多适用于同步数据传输场合，</a:t>
            </a:r>
            <a:r>
              <a:rPr lang="zh-CN" altLang="en-US" u="sng" dirty="0">
                <a:solidFill>
                  <a:schemeClr val="tx2"/>
                </a:solidFill>
              </a:rPr>
              <a:t>无需握手信号</a:t>
            </a:r>
            <a:r>
              <a:rPr lang="zh-CN" altLang="en-US" dirty="0">
                <a:solidFill>
                  <a:schemeClr val="tx2"/>
                </a:solidFill>
              </a:rPr>
              <a:t>，可直接进行传输，也可用于查询方式，此时往往用</a:t>
            </a:r>
            <a:r>
              <a:rPr lang="en-US" altLang="zh-CN" dirty="0">
                <a:solidFill>
                  <a:schemeClr val="tx2"/>
                </a:solidFill>
              </a:rPr>
              <a:t>C</a:t>
            </a:r>
            <a:r>
              <a:rPr lang="zh-CN" altLang="en-US" dirty="0">
                <a:solidFill>
                  <a:schemeClr val="tx2"/>
                </a:solidFill>
              </a:rPr>
              <a:t>口做为状态线和控制线。三个端口均可以工作在此方式。</a:t>
            </a:r>
            <a:br>
              <a:rPr lang="zh-CN" altLang="en-US" dirty="0">
                <a:solidFill>
                  <a:schemeClr val="tx2"/>
                </a:solidFill>
              </a:rPr>
            </a:br>
            <a:r>
              <a:rPr lang="zh-CN" altLang="en-US" dirty="0">
                <a:solidFill>
                  <a:schemeClr val="tx2"/>
                </a:solidFill>
              </a:rPr>
              <a:t>    </a:t>
            </a:r>
            <a:r>
              <a:rPr lang="zh-CN" altLang="en-US" dirty="0">
                <a:solidFill>
                  <a:srgbClr val="0000FF"/>
                </a:solidFill>
              </a:rPr>
              <a:t>方式</a:t>
            </a:r>
            <a:r>
              <a:rPr lang="en-US" altLang="zh-CN" dirty="0">
                <a:solidFill>
                  <a:srgbClr val="0000FF"/>
                </a:solidFill>
              </a:rPr>
              <a:t>1</a:t>
            </a:r>
            <a:r>
              <a:rPr lang="en-US" altLang="zh-CN" dirty="0">
                <a:solidFill>
                  <a:schemeClr val="tx2"/>
                </a:solidFill>
                <a:latin typeface="宋体"/>
              </a:rPr>
              <a:t>——</a:t>
            </a:r>
            <a:r>
              <a:rPr lang="zh-CN" altLang="en-US" u="sng" dirty="0">
                <a:solidFill>
                  <a:schemeClr val="tx2"/>
                </a:solidFill>
              </a:rPr>
              <a:t>选通输入或输出方式</a:t>
            </a:r>
            <a:r>
              <a:rPr lang="zh-CN" altLang="en-US" dirty="0">
                <a:solidFill>
                  <a:schemeClr val="tx2"/>
                </a:solidFill>
              </a:rPr>
              <a:t>，为</a:t>
            </a:r>
            <a:r>
              <a:rPr lang="zh-CN" altLang="en-US" u="sng" dirty="0">
                <a:solidFill>
                  <a:schemeClr val="tx2"/>
                </a:solidFill>
              </a:rPr>
              <a:t>单向</a:t>
            </a:r>
            <a:r>
              <a:rPr lang="en-US" altLang="zh-CN" u="sng" dirty="0">
                <a:solidFill>
                  <a:schemeClr val="tx2"/>
                </a:solidFill>
              </a:rPr>
              <a:t>8</a:t>
            </a:r>
            <a:r>
              <a:rPr lang="zh-CN" altLang="en-US" u="sng" dirty="0">
                <a:solidFill>
                  <a:schemeClr val="tx2"/>
                </a:solidFill>
              </a:rPr>
              <a:t>位传输方式</a:t>
            </a:r>
            <a:r>
              <a:rPr lang="zh-CN" altLang="en-US" dirty="0">
                <a:solidFill>
                  <a:schemeClr val="tx2"/>
                </a:solidFill>
              </a:rPr>
              <a:t>。只有</a:t>
            </a:r>
            <a:r>
              <a:rPr lang="en-US" altLang="zh-CN" dirty="0">
                <a:solidFill>
                  <a:schemeClr val="tx2"/>
                </a:solidFill>
              </a:rPr>
              <a:t>A</a:t>
            </a:r>
            <a:r>
              <a:rPr lang="zh-CN" altLang="en-US" dirty="0">
                <a:solidFill>
                  <a:schemeClr val="tx2"/>
                </a:solidFill>
              </a:rPr>
              <a:t>口、</a:t>
            </a:r>
            <a:r>
              <a:rPr lang="en-US" altLang="zh-CN" dirty="0">
                <a:solidFill>
                  <a:schemeClr val="tx2"/>
                </a:solidFill>
              </a:rPr>
              <a:t>B</a:t>
            </a:r>
            <a:r>
              <a:rPr lang="zh-CN" altLang="en-US" dirty="0">
                <a:solidFill>
                  <a:schemeClr val="tx2"/>
                </a:solidFill>
              </a:rPr>
              <a:t>口可工作在方式</a:t>
            </a:r>
            <a:r>
              <a:rPr lang="en-US" altLang="zh-CN" dirty="0">
                <a:solidFill>
                  <a:schemeClr val="tx2"/>
                </a:solidFill>
              </a:rPr>
              <a:t>1</a:t>
            </a:r>
            <a:r>
              <a:rPr lang="zh-CN" altLang="en-US" dirty="0">
                <a:solidFill>
                  <a:schemeClr val="tx2"/>
                </a:solidFill>
              </a:rPr>
              <a:t>状态，此时</a:t>
            </a:r>
            <a:r>
              <a:rPr lang="en-US" altLang="zh-CN" dirty="0">
                <a:solidFill>
                  <a:schemeClr val="tx2"/>
                </a:solidFill>
              </a:rPr>
              <a:t>C</a:t>
            </a:r>
            <a:r>
              <a:rPr lang="zh-CN" altLang="en-US" dirty="0">
                <a:solidFill>
                  <a:schemeClr val="tx2"/>
                </a:solidFill>
              </a:rPr>
              <a:t>口某些线做为</a:t>
            </a:r>
            <a:r>
              <a:rPr lang="en-US" altLang="zh-CN" dirty="0">
                <a:solidFill>
                  <a:schemeClr val="tx2"/>
                </a:solidFill>
              </a:rPr>
              <a:t>A</a:t>
            </a:r>
            <a:r>
              <a:rPr lang="zh-CN" altLang="en-US" dirty="0">
                <a:solidFill>
                  <a:schemeClr val="tx2"/>
                </a:solidFill>
              </a:rPr>
              <a:t>口、</a:t>
            </a:r>
            <a:r>
              <a:rPr lang="en-US" altLang="zh-CN" dirty="0">
                <a:solidFill>
                  <a:schemeClr val="tx2"/>
                </a:solidFill>
              </a:rPr>
              <a:t>B</a:t>
            </a:r>
            <a:r>
              <a:rPr lang="zh-CN" altLang="en-US" dirty="0">
                <a:solidFill>
                  <a:schemeClr val="tx2"/>
                </a:solidFill>
              </a:rPr>
              <a:t>口的联路线，</a:t>
            </a:r>
            <a:r>
              <a:rPr lang="en-US" altLang="zh-CN" dirty="0">
                <a:solidFill>
                  <a:schemeClr val="tx2"/>
                </a:solidFill>
              </a:rPr>
              <a:t>C</a:t>
            </a:r>
            <a:r>
              <a:rPr lang="zh-CN" altLang="en-US" dirty="0">
                <a:solidFill>
                  <a:schemeClr val="tx2"/>
                </a:solidFill>
              </a:rPr>
              <a:t>口的其它线可以工作在方式</a:t>
            </a:r>
            <a:r>
              <a:rPr lang="en-US" altLang="zh-CN" dirty="0">
                <a:solidFill>
                  <a:schemeClr val="tx2"/>
                </a:solidFill>
              </a:rPr>
              <a:t>0</a:t>
            </a:r>
            <a:r>
              <a:rPr lang="zh-CN" altLang="en-US" dirty="0">
                <a:solidFill>
                  <a:schemeClr val="tx2"/>
                </a:solidFill>
              </a:rPr>
              <a:t>下。</a:t>
            </a:r>
            <a:br>
              <a:rPr lang="zh-CN" altLang="en-US" dirty="0">
                <a:solidFill>
                  <a:schemeClr val="tx2"/>
                </a:solidFill>
              </a:rPr>
            </a:br>
            <a:r>
              <a:rPr lang="zh-CN" altLang="en-US" dirty="0">
                <a:solidFill>
                  <a:schemeClr val="tx2"/>
                </a:solidFill>
              </a:rPr>
              <a:t>    </a:t>
            </a:r>
            <a:r>
              <a:rPr lang="zh-CN" altLang="en-US" dirty="0">
                <a:solidFill>
                  <a:srgbClr val="0000FF"/>
                </a:solidFill>
              </a:rPr>
              <a:t>方式</a:t>
            </a:r>
            <a:r>
              <a:rPr lang="en-US" altLang="zh-CN" dirty="0">
                <a:solidFill>
                  <a:srgbClr val="0000FF"/>
                </a:solidFill>
              </a:rPr>
              <a:t>2</a:t>
            </a:r>
            <a:r>
              <a:rPr lang="en-US" altLang="zh-CN" dirty="0">
                <a:solidFill>
                  <a:schemeClr val="tx2"/>
                </a:solidFill>
                <a:latin typeface="宋体"/>
              </a:rPr>
              <a:t>——</a:t>
            </a:r>
            <a:r>
              <a:rPr lang="zh-CN" altLang="en-US" u="sng" dirty="0">
                <a:solidFill>
                  <a:schemeClr val="tx2"/>
                </a:solidFill>
              </a:rPr>
              <a:t>双向传输方式</a:t>
            </a:r>
            <a:r>
              <a:rPr lang="zh-CN" altLang="en-US" dirty="0">
                <a:solidFill>
                  <a:schemeClr val="tx2"/>
                </a:solidFill>
              </a:rPr>
              <a:t>，既可输入又可输出。只有</a:t>
            </a:r>
            <a:r>
              <a:rPr lang="en-US" altLang="zh-CN" dirty="0">
                <a:solidFill>
                  <a:schemeClr val="tx2"/>
                </a:solidFill>
              </a:rPr>
              <a:t>A </a:t>
            </a:r>
            <a:r>
              <a:rPr lang="zh-CN" altLang="en-US" dirty="0">
                <a:solidFill>
                  <a:schemeClr val="tx2"/>
                </a:solidFill>
              </a:rPr>
              <a:t>口可以采用方式</a:t>
            </a:r>
            <a:r>
              <a:rPr lang="en-US" altLang="zh-CN" dirty="0">
                <a:solidFill>
                  <a:schemeClr val="tx2"/>
                </a:solidFill>
              </a:rPr>
              <a:t>2</a:t>
            </a:r>
            <a:r>
              <a:rPr lang="zh-CN" altLang="en-US" dirty="0">
                <a:solidFill>
                  <a:schemeClr val="tx2"/>
                </a:solidFill>
              </a:rPr>
              <a:t>工作，此时</a:t>
            </a:r>
            <a:r>
              <a:rPr lang="en-US" altLang="zh-CN" dirty="0">
                <a:solidFill>
                  <a:schemeClr val="tx2"/>
                </a:solidFill>
              </a:rPr>
              <a:t>C</a:t>
            </a:r>
            <a:r>
              <a:rPr lang="zh-CN" altLang="en-US" dirty="0">
                <a:solidFill>
                  <a:schemeClr val="tx2"/>
                </a:solidFill>
              </a:rPr>
              <a:t>口中的</a:t>
            </a:r>
            <a:r>
              <a:rPr lang="en-US" altLang="zh-CN" dirty="0">
                <a:solidFill>
                  <a:schemeClr val="tx2"/>
                </a:solidFill>
              </a:rPr>
              <a:t>5</a:t>
            </a:r>
            <a:r>
              <a:rPr lang="zh-CN" altLang="en-US" dirty="0">
                <a:solidFill>
                  <a:schemeClr val="tx2"/>
                </a:solidFill>
              </a:rPr>
              <a:t>根线做为</a:t>
            </a:r>
            <a:r>
              <a:rPr lang="en-US" altLang="zh-CN" dirty="0">
                <a:solidFill>
                  <a:schemeClr val="tx2"/>
                </a:solidFill>
              </a:rPr>
              <a:t>A</a:t>
            </a:r>
            <a:r>
              <a:rPr lang="zh-CN" altLang="en-US" dirty="0">
                <a:solidFill>
                  <a:schemeClr val="tx2"/>
                </a:solidFill>
              </a:rPr>
              <a:t>口的握手线，其余的三条可以做为</a:t>
            </a:r>
            <a:r>
              <a:rPr lang="en-US" altLang="zh-CN" dirty="0">
                <a:solidFill>
                  <a:schemeClr val="tx2"/>
                </a:solidFill>
              </a:rPr>
              <a:t>B</a:t>
            </a:r>
            <a:r>
              <a:rPr lang="zh-CN" altLang="en-US" dirty="0">
                <a:solidFill>
                  <a:schemeClr val="tx2"/>
                </a:solidFill>
              </a:rPr>
              <a:t>口的握手线，或与</a:t>
            </a:r>
            <a:r>
              <a:rPr lang="en-US" altLang="zh-CN" dirty="0">
                <a:solidFill>
                  <a:schemeClr val="tx2"/>
                </a:solidFill>
              </a:rPr>
              <a:t>B</a:t>
            </a:r>
            <a:r>
              <a:rPr lang="zh-CN" altLang="en-US" dirty="0">
                <a:solidFill>
                  <a:schemeClr val="tx2"/>
                </a:solidFill>
              </a:rPr>
              <a:t>口一起工作在方式</a:t>
            </a:r>
            <a:r>
              <a:rPr lang="en-US" altLang="zh-CN" dirty="0">
                <a:solidFill>
                  <a:schemeClr val="tx2"/>
                </a:solidFill>
              </a:rPr>
              <a:t>0</a:t>
            </a:r>
            <a:r>
              <a:rPr lang="zh-CN" altLang="en-US" dirty="0">
                <a:solidFill>
                  <a:schemeClr val="tx2"/>
                </a:solidFill>
              </a:rPr>
              <a:t>状态。</a:t>
            </a:r>
          </a:p>
        </p:txBody>
      </p:sp>
    </p:spTree>
  </p:cSld>
  <p:clrMapOvr>
    <a:masterClrMapping/>
  </p:clrMapOvr>
  <p:transition spd="slow">
    <p:randomBar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ChangeArrowheads="1"/>
          </p:cNvSpPr>
          <p:nvPr/>
        </p:nvSpPr>
        <p:spPr bwMode="auto">
          <a:xfrm>
            <a:off x="468313" y="333375"/>
            <a:ext cx="7993062" cy="5203825"/>
          </a:xfrm>
          <a:prstGeom prst="rect">
            <a:avLst/>
          </a:prstGeom>
          <a:noFill/>
          <a:ln w="9525" algn="ctr">
            <a:noFill/>
            <a:miter lim="800000"/>
            <a:headEnd/>
            <a:tailEnd/>
          </a:ln>
          <a:effectLst/>
        </p:spPr>
        <p:txBody>
          <a:bodyPr>
            <a:spAutoFit/>
          </a:bodyPr>
          <a:lstStyle/>
          <a:p>
            <a:r>
              <a:rPr lang="en-US" altLang="zh-CN"/>
              <a:t>5</a:t>
            </a:r>
            <a:r>
              <a:rPr lang="zh-CN" altLang="en-US"/>
              <a:t>、收发联络信号</a:t>
            </a:r>
          </a:p>
          <a:p>
            <a:r>
              <a:rPr lang="zh-CN" altLang="en-US"/>
              <a:t>    </a:t>
            </a:r>
            <a:r>
              <a:rPr lang="en-US" altLang="zh-CN"/>
              <a:t>TxRDY</a:t>
            </a:r>
            <a:r>
              <a:rPr lang="zh-CN" altLang="en-US"/>
              <a:t>－发送器准备好</a:t>
            </a:r>
          </a:p>
          <a:p>
            <a:r>
              <a:rPr lang="zh-CN" altLang="en-US"/>
              <a:t>    </a:t>
            </a:r>
            <a:r>
              <a:rPr lang="en-US" altLang="zh-CN"/>
              <a:t>TxRDY=l</a:t>
            </a:r>
            <a:r>
              <a:rPr lang="zh-CN" altLang="en-US"/>
              <a:t>，</a:t>
            </a:r>
            <a:r>
              <a:rPr lang="en-US" altLang="zh-CN"/>
              <a:t>8251A</a:t>
            </a:r>
            <a:r>
              <a:rPr lang="zh-CN" altLang="en-US"/>
              <a:t>的发送器可以接收数据，</a:t>
            </a:r>
            <a:r>
              <a:rPr lang="en-US" altLang="zh-CN"/>
              <a:t>CPU</a:t>
            </a:r>
            <a:r>
              <a:rPr lang="zh-CN" altLang="en-US"/>
              <a:t>向</a:t>
            </a:r>
            <a:r>
              <a:rPr lang="en-US" altLang="zh-CN"/>
              <a:t>8251A</a:t>
            </a:r>
            <a:r>
              <a:rPr lang="zh-CN" altLang="en-US"/>
              <a:t>发送数据后</a:t>
            </a:r>
            <a:r>
              <a:rPr lang="en-US" altLang="zh-CN"/>
              <a:t>TxRDY=O</a:t>
            </a:r>
            <a:r>
              <a:rPr lang="zh-CN" altLang="en-US"/>
              <a:t>。</a:t>
            </a:r>
          </a:p>
          <a:p>
            <a:r>
              <a:rPr lang="zh-CN" altLang="en-US"/>
              <a:t>    </a:t>
            </a:r>
            <a:r>
              <a:rPr lang="en-US" altLang="zh-CN"/>
              <a:t>TxE</a:t>
            </a:r>
            <a:r>
              <a:rPr lang="zh-CN" altLang="en-US"/>
              <a:t>－发送器空</a:t>
            </a:r>
          </a:p>
          <a:p>
            <a:r>
              <a:rPr lang="zh-CN" altLang="en-US"/>
              <a:t>    表示发送器中的移位寄存器变空，数据已发出。</a:t>
            </a:r>
          </a:p>
          <a:p>
            <a:r>
              <a:rPr lang="zh-CN" altLang="en-US"/>
              <a:t>    </a:t>
            </a:r>
            <a:r>
              <a:rPr lang="en-US" altLang="zh-CN"/>
              <a:t>RxRDY</a:t>
            </a:r>
            <a:r>
              <a:rPr lang="zh-CN" altLang="en-US"/>
              <a:t>－接收器准备好</a:t>
            </a:r>
          </a:p>
          <a:p>
            <a:r>
              <a:rPr lang="zh-CN" altLang="en-US"/>
              <a:t>    </a:t>
            </a:r>
            <a:r>
              <a:rPr lang="en-US" altLang="zh-CN"/>
              <a:t>RxRDY=l</a:t>
            </a:r>
            <a:r>
              <a:rPr lang="zh-CN" altLang="en-US"/>
              <a:t>，表示</a:t>
            </a:r>
            <a:r>
              <a:rPr lang="en-US" altLang="zh-CN"/>
              <a:t>8251A</a:t>
            </a:r>
            <a:r>
              <a:rPr lang="zh-CN" altLang="en-US"/>
              <a:t>已经从外设接收到数据，等待</a:t>
            </a:r>
            <a:r>
              <a:rPr lang="en-US" altLang="zh-CN"/>
              <a:t>CPU</a:t>
            </a:r>
            <a:r>
              <a:rPr lang="zh-CN" altLang="en-US"/>
              <a:t>读取。</a:t>
            </a:r>
            <a:r>
              <a:rPr lang="en-US" altLang="zh-CN"/>
              <a:t>CPU</a:t>
            </a:r>
            <a:r>
              <a:rPr lang="zh-CN" altLang="en-US"/>
              <a:t>读取数据后自动复位。</a:t>
            </a:r>
          </a:p>
          <a:p>
            <a:r>
              <a:rPr lang="zh-CN" altLang="en-US"/>
              <a:t>    </a:t>
            </a:r>
            <a:r>
              <a:rPr lang="en-US" altLang="zh-CN"/>
              <a:t>SYNDET</a:t>
            </a:r>
            <a:r>
              <a:rPr lang="zh-CN" altLang="en-US"/>
              <a:t>－同步检测</a:t>
            </a:r>
          </a:p>
          <a:p>
            <a:r>
              <a:rPr lang="zh-CN" altLang="en-US"/>
              <a:t>    内同步：</a:t>
            </a:r>
            <a:r>
              <a:rPr lang="en-US" altLang="zh-CN"/>
              <a:t>SYNDET</a:t>
            </a:r>
            <a:r>
              <a:rPr lang="zh-CN" altLang="en-US"/>
              <a:t>做为输出端，</a:t>
            </a:r>
            <a:r>
              <a:rPr lang="en-US" altLang="zh-CN"/>
              <a:t>8251A</a:t>
            </a:r>
            <a:r>
              <a:rPr lang="zh-CN" altLang="en-US"/>
              <a:t>检测到同步字符，会输出高电平，表示接收已达到同步；</a:t>
            </a:r>
          </a:p>
          <a:p>
            <a:r>
              <a:rPr lang="zh-CN" altLang="en-US"/>
              <a:t>    外同步：</a:t>
            </a:r>
            <a:r>
              <a:rPr lang="en-US" altLang="zh-CN"/>
              <a:t>SYNDET</a:t>
            </a:r>
            <a:r>
              <a:rPr lang="zh-CN" altLang="en-US"/>
              <a:t>做为输入端，接收外部同步脉冲，使</a:t>
            </a:r>
            <a:r>
              <a:rPr lang="en-US" altLang="zh-CN"/>
              <a:t>8251A</a:t>
            </a:r>
            <a:r>
              <a:rPr lang="zh-CN" altLang="en-US"/>
              <a:t>的接收时钟与之同步。</a:t>
            </a:r>
          </a:p>
        </p:txBody>
      </p:sp>
    </p:spTree>
  </p:cSld>
  <p:clrMapOvr>
    <a:masterClrMapping/>
  </p:clrMapOvr>
  <p:transition spd="slow">
    <p:randomBar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ChangeArrowheads="1"/>
          </p:cNvSpPr>
          <p:nvPr/>
        </p:nvSpPr>
        <p:spPr bwMode="auto">
          <a:xfrm>
            <a:off x="395288" y="188913"/>
            <a:ext cx="8280400" cy="6335712"/>
          </a:xfrm>
          <a:prstGeom prst="rect">
            <a:avLst/>
          </a:prstGeom>
          <a:noFill/>
          <a:ln w="9525" algn="ctr">
            <a:noFill/>
            <a:miter lim="800000"/>
            <a:headEnd/>
            <a:tailEnd/>
          </a:ln>
          <a:effectLst/>
        </p:spPr>
        <p:txBody>
          <a:bodyPr>
            <a:spAutoFit/>
          </a:bodyPr>
          <a:lstStyle/>
          <a:p>
            <a:pPr marL="720725" indent="-720725">
              <a:lnSpc>
                <a:spcPct val="90000"/>
              </a:lnSpc>
            </a:pPr>
            <a:r>
              <a:rPr lang="en-US" altLang="zh-CN" b="1" u="sng">
                <a:solidFill>
                  <a:srgbClr val="0000FF"/>
                </a:solidFill>
              </a:rPr>
              <a:t>8251A</a:t>
            </a:r>
            <a:r>
              <a:rPr lang="zh-CN" altLang="en-US" b="1" u="sng">
                <a:solidFill>
                  <a:srgbClr val="0000FF"/>
                </a:solidFill>
              </a:rPr>
              <a:t>与外设的连接信号</a:t>
            </a:r>
          </a:p>
          <a:p>
            <a:pPr marL="720725" indent="-720725">
              <a:lnSpc>
                <a:spcPct val="90000"/>
              </a:lnSpc>
            </a:pPr>
            <a:r>
              <a:rPr lang="zh-CN" altLang="en-US" u="sng"/>
              <a:t>数据信号</a:t>
            </a:r>
          </a:p>
          <a:p>
            <a:pPr marL="720725" indent="-720725">
              <a:lnSpc>
                <a:spcPct val="90000"/>
              </a:lnSpc>
            </a:pPr>
            <a:r>
              <a:rPr lang="en-US" altLang="zh-CN"/>
              <a:t>TxD</a:t>
            </a:r>
            <a:r>
              <a:rPr lang="zh-CN" altLang="en-US"/>
              <a:t>－发送数据端。</a:t>
            </a:r>
            <a:r>
              <a:rPr lang="en-US" altLang="zh-CN">
                <a:solidFill>
                  <a:srgbClr val="0000FF"/>
                </a:solidFill>
              </a:rPr>
              <a:t>CPU</a:t>
            </a:r>
            <a:r>
              <a:rPr lang="en-US" altLang="zh-CN" sz="2000">
                <a:solidFill>
                  <a:srgbClr val="0000FF"/>
                </a:solidFill>
              </a:rPr>
              <a:t>(</a:t>
            </a:r>
            <a:r>
              <a:rPr lang="zh-CN" altLang="en-US" sz="2000">
                <a:solidFill>
                  <a:srgbClr val="0000FF"/>
                </a:solidFill>
              </a:rPr>
              <a:t>并行</a:t>
            </a:r>
            <a:r>
              <a:rPr lang="en-US" altLang="zh-CN" sz="2000">
                <a:solidFill>
                  <a:srgbClr val="0000FF"/>
                </a:solidFill>
              </a:rPr>
              <a:t>)</a:t>
            </a:r>
            <a:r>
              <a:rPr lang="en-US" altLang="zh-CN">
                <a:solidFill>
                  <a:srgbClr val="0000FF"/>
                </a:solidFill>
              </a:rPr>
              <a:t>→8251A→</a:t>
            </a:r>
            <a:r>
              <a:rPr lang="zh-CN" altLang="en-US">
                <a:solidFill>
                  <a:srgbClr val="0000FF"/>
                </a:solidFill>
              </a:rPr>
              <a:t>串行数据</a:t>
            </a:r>
          </a:p>
          <a:p>
            <a:pPr marL="720725" indent="-720725">
              <a:lnSpc>
                <a:spcPct val="90000"/>
              </a:lnSpc>
            </a:pPr>
            <a:r>
              <a:rPr lang="en-US" altLang="zh-CN"/>
              <a:t>RxD</a:t>
            </a:r>
            <a:r>
              <a:rPr lang="zh-CN" altLang="en-US"/>
              <a:t>－接收数据端。</a:t>
            </a:r>
            <a:r>
              <a:rPr lang="zh-CN" altLang="en-US">
                <a:solidFill>
                  <a:srgbClr val="0000FF"/>
                </a:solidFill>
              </a:rPr>
              <a:t>串行数据→</a:t>
            </a:r>
            <a:r>
              <a:rPr lang="en-US" altLang="zh-CN">
                <a:solidFill>
                  <a:srgbClr val="0000FF"/>
                </a:solidFill>
              </a:rPr>
              <a:t>8251A</a:t>
            </a:r>
            <a:r>
              <a:rPr lang="en-US" altLang="zh-CN" sz="2000">
                <a:solidFill>
                  <a:srgbClr val="0000FF"/>
                </a:solidFill>
              </a:rPr>
              <a:t>(</a:t>
            </a:r>
            <a:r>
              <a:rPr lang="zh-CN" altLang="en-US" sz="2000">
                <a:solidFill>
                  <a:srgbClr val="0000FF"/>
                </a:solidFill>
              </a:rPr>
              <a:t>并行</a:t>
            </a:r>
            <a:r>
              <a:rPr lang="en-US" altLang="zh-CN" sz="2000">
                <a:solidFill>
                  <a:srgbClr val="0000FF"/>
                </a:solidFill>
              </a:rPr>
              <a:t>)</a:t>
            </a:r>
            <a:r>
              <a:rPr lang="en-US" altLang="zh-CN">
                <a:solidFill>
                  <a:srgbClr val="0000FF"/>
                </a:solidFill>
              </a:rPr>
              <a:t>→CPU</a:t>
            </a:r>
          </a:p>
          <a:p>
            <a:pPr marL="720725" indent="-720725">
              <a:lnSpc>
                <a:spcPct val="90000"/>
              </a:lnSpc>
            </a:pPr>
            <a:r>
              <a:rPr lang="zh-CN" altLang="en-US" u="sng"/>
              <a:t>收发联络信号</a:t>
            </a:r>
          </a:p>
          <a:p>
            <a:pPr marL="720725" indent="-720725">
              <a:lnSpc>
                <a:spcPct val="90000"/>
              </a:lnSpc>
            </a:pPr>
            <a:r>
              <a:rPr lang="en-US" altLang="zh-CN"/>
              <a:t>DTR</a:t>
            </a:r>
            <a:r>
              <a:rPr lang="zh-CN" altLang="en-US"/>
              <a:t>－数据终端准备好。</a:t>
            </a:r>
            <a:r>
              <a:rPr lang="en-US" altLang="zh-CN">
                <a:solidFill>
                  <a:srgbClr val="0000FF"/>
                </a:solidFill>
              </a:rPr>
              <a:t>8251A</a:t>
            </a:r>
            <a:r>
              <a:rPr lang="en-US" altLang="zh-CN" sz="2000">
                <a:solidFill>
                  <a:srgbClr val="0000FF"/>
                </a:solidFill>
              </a:rPr>
              <a:t>(</a:t>
            </a:r>
            <a:r>
              <a:rPr lang="zh-CN" altLang="en-US" sz="2000">
                <a:solidFill>
                  <a:srgbClr val="0000FF"/>
                </a:solidFill>
              </a:rPr>
              <a:t>表示</a:t>
            </a:r>
            <a:r>
              <a:rPr lang="en-US" altLang="zh-CN" sz="2000">
                <a:solidFill>
                  <a:srgbClr val="0000FF"/>
                </a:solidFill>
              </a:rPr>
              <a:t>CPU</a:t>
            </a:r>
            <a:r>
              <a:rPr lang="zh-CN" altLang="en-US" sz="2000">
                <a:solidFill>
                  <a:srgbClr val="0000FF"/>
                </a:solidFill>
              </a:rPr>
              <a:t>准备好接收数据</a:t>
            </a:r>
            <a:r>
              <a:rPr lang="en-US" altLang="zh-CN" sz="2000">
                <a:solidFill>
                  <a:srgbClr val="0000FF"/>
                </a:solidFill>
              </a:rPr>
              <a:t>)</a:t>
            </a:r>
            <a:r>
              <a:rPr lang="en-US" altLang="zh-CN">
                <a:solidFill>
                  <a:srgbClr val="0000FF"/>
                </a:solidFill>
              </a:rPr>
              <a:t>→</a:t>
            </a:r>
            <a:r>
              <a:rPr lang="zh-CN" altLang="en-US">
                <a:solidFill>
                  <a:srgbClr val="0000FF"/>
                </a:solidFill>
              </a:rPr>
              <a:t>外设</a:t>
            </a:r>
          </a:p>
          <a:p>
            <a:pPr marL="720725" indent="-720725">
              <a:lnSpc>
                <a:spcPct val="90000"/>
              </a:lnSpc>
            </a:pPr>
            <a:r>
              <a:rPr lang="en-US" altLang="zh-CN"/>
              <a:t>DSR</a:t>
            </a:r>
            <a:r>
              <a:rPr lang="zh-CN" altLang="en-US"/>
              <a:t>－数据装置准备好。</a:t>
            </a:r>
            <a:r>
              <a:rPr lang="zh-CN" altLang="en-US">
                <a:solidFill>
                  <a:srgbClr val="0000FF"/>
                </a:solidFill>
              </a:rPr>
              <a:t>外设</a:t>
            </a:r>
            <a:r>
              <a:rPr lang="en-US" altLang="zh-CN" sz="2000">
                <a:solidFill>
                  <a:srgbClr val="0000FF"/>
                </a:solidFill>
              </a:rPr>
              <a:t>(</a:t>
            </a:r>
            <a:r>
              <a:rPr lang="zh-CN" altLang="en-US" sz="2000">
                <a:solidFill>
                  <a:srgbClr val="0000FF"/>
                </a:solidFill>
              </a:rPr>
              <a:t>表示外设准备好发数据</a:t>
            </a:r>
            <a:r>
              <a:rPr lang="en-US" altLang="zh-CN" sz="2000">
                <a:solidFill>
                  <a:srgbClr val="0000FF"/>
                </a:solidFill>
              </a:rPr>
              <a:t>)</a:t>
            </a:r>
            <a:r>
              <a:rPr lang="en-US" altLang="zh-CN">
                <a:solidFill>
                  <a:srgbClr val="0000FF"/>
                </a:solidFill>
              </a:rPr>
              <a:t>→8251</a:t>
            </a:r>
          </a:p>
          <a:p>
            <a:pPr marL="720725" indent="-720725">
              <a:lnSpc>
                <a:spcPct val="90000"/>
              </a:lnSpc>
            </a:pPr>
            <a:r>
              <a:rPr lang="en-US" altLang="zh-CN"/>
              <a:t>RTS</a:t>
            </a:r>
            <a:r>
              <a:rPr lang="zh-CN" altLang="en-US"/>
              <a:t>－请求发送信号。</a:t>
            </a:r>
            <a:r>
              <a:rPr lang="en-US" altLang="zh-CN"/>
              <a:t>8251A</a:t>
            </a:r>
            <a:r>
              <a:rPr lang="en-US" altLang="zh-CN" sz="2000">
                <a:solidFill>
                  <a:srgbClr val="0000FF"/>
                </a:solidFill>
              </a:rPr>
              <a:t>(</a:t>
            </a:r>
            <a:r>
              <a:rPr lang="zh-CN" altLang="en-US" sz="2000">
                <a:solidFill>
                  <a:srgbClr val="0000FF"/>
                </a:solidFill>
              </a:rPr>
              <a:t>表示</a:t>
            </a:r>
            <a:r>
              <a:rPr lang="en-US" altLang="zh-CN" sz="2000">
                <a:solidFill>
                  <a:srgbClr val="0000FF"/>
                </a:solidFill>
              </a:rPr>
              <a:t>CPU</a:t>
            </a:r>
            <a:r>
              <a:rPr lang="zh-CN" altLang="en-US" sz="2000">
                <a:solidFill>
                  <a:srgbClr val="0000FF"/>
                </a:solidFill>
              </a:rPr>
              <a:t>准备好发数据</a:t>
            </a:r>
            <a:r>
              <a:rPr lang="en-US" altLang="zh-CN" sz="2000">
                <a:solidFill>
                  <a:srgbClr val="0000FF"/>
                </a:solidFill>
              </a:rPr>
              <a:t>)</a:t>
            </a:r>
            <a:r>
              <a:rPr lang="en-US" altLang="zh-CN">
                <a:solidFill>
                  <a:srgbClr val="0000FF"/>
                </a:solidFill>
              </a:rPr>
              <a:t>→</a:t>
            </a:r>
            <a:r>
              <a:rPr lang="zh-CN" altLang="en-US"/>
              <a:t>外设</a:t>
            </a:r>
          </a:p>
          <a:p>
            <a:pPr marL="720725" indent="-720725">
              <a:lnSpc>
                <a:spcPct val="90000"/>
              </a:lnSpc>
            </a:pPr>
            <a:r>
              <a:rPr lang="en-US" altLang="zh-CN"/>
              <a:t>CTS</a:t>
            </a:r>
            <a:r>
              <a:rPr lang="zh-CN" altLang="en-US"/>
              <a:t>－清除允许发送信号。外设对</a:t>
            </a:r>
            <a:r>
              <a:rPr lang="en-US" altLang="zh-CN"/>
              <a:t>RTS</a:t>
            </a:r>
            <a:r>
              <a:rPr lang="zh-CN" altLang="en-US"/>
              <a:t>的响应信号，当其有效时</a:t>
            </a:r>
            <a:r>
              <a:rPr lang="en-US" altLang="zh-CN"/>
              <a:t>8251A</a:t>
            </a:r>
            <a:r>
              <a:rPr lang="zh-CN" altLang="en-US"/>
              <a:t>才能发送。</a:t>
            </a:r>
          </a:p>
          <a:p>
            <a:pPr marL="720725" indent="-720725">
              <a:lnSpc>
                <a:spcPct val="90000"/>
              </a:lnSpc>
            </a:pPr>
            <a:r>
              <a:rPr lang="zh-CN" altLang="en-US">
                <a:solidFill>
                  <a:srgbClr val="CC6600"/>
                </a:solidFill>
              </a:rPr>
              <a:t>注意：若外设不要联络信号，这些信号线可以悬空。但</a:t>
            </a:r>
            <a:r>
              <a:rPr lang="en-US" altLang="zh-CN">
                <a:solidFill>
                  <a:srgbClr val="CC6600"/>
                </a:solidFill>
              </a:rPr>
              <a:t>CTS</a:t>
            </a:r>
            <a:r>
              <a:rPr lang="zh-CN" altLang="en-US">
                <a:solidFill>
                  <a:srgbClr val="CC6600"/>
                </a:solidFill>
              </a:rPr>
              <a:t>必须接地，</a:t>
            </a:r>
            <a:r>
              <a:rPr lang="en-US" altLang="zh-CN">
                <a:solidFill>
                  <a:srgbClr val="CC6600"/>
                </a:solidFill>
              </a:rPr>
              <a:t>CPU</a:t>
            </a:r>
            <a:r>
              <a:rPr lang="zh-CN" altLang="en-US">
                <a:solidFill>
                  <a:srgbClr val="CC6600"/>
                </a:solidFill>
              </a:rPr>
              <a:t>才能发送数据</a:t>
            </a:r>
          </a:p>
          <a:p>
            <a:pPr marL="720725" indent="-720725">
              <a:lnSpc>
                <a:spcPct val="90000"/>
              </a:lnSpc>
            </a:pPr>
            <a:r>
              <a:rPr lang="zh-CN" altLang="en-US" b="1" u="sng">
                <a:solidFill>
                  <a:srgbClr val="0000FF"/>
                </a:solidFill>
              </a:rPr>
              <a:t>时钟信号</a:t>
            </a:r>
          </a:p>
          <a:p>
            <a:pPr marL="720725" indent="-720725">
              <a:lnSpc>
                <a:spcPct val="90000"/>
              </a:lnSpc>
            </a:pPr>
            <a:r>
              <a:rPr lang="en-US" altLang="zh-CN"/>
              <a:t>CLK</a:t>
            </a:r>
            <a:r>
              <a:rPr lang="zh-CN" altLang="en-US"/>
              <a:t>－</a:t>
            </a:r>
            <a:r>
              <a:rPr lang="en-US" altLang="zh-CN"/>
              <a:t>8251A</a:t>
            </a:r>
            <a:r>
              <a:rPr lang="zh-CN" altLang="en-US"/>
              <a:t>内部工作时钟，产生内部工作时序。</a:t>
            </a:r>
          </a:p>
          <a:p>
            <a:pPr marL="720725" indent="-720725">
              <a:lnSpc>
                <a:spcPct val="90000"/>
              </a:lnSpc>
            </a:pPr>
            <a:r>
              <a:rPr lang="en-US" altLang="zh-CN"/>
              <a:t>RxC/TxC</a:t>
            </a:r>
            <a:r>
              <a:rPr lang="zh-CN" altLang="en-US"/>
              <a:t>－接收</a:t>
            </a:r>
            <a:r>
              <a:rPr lang="en-US" altLang="zh-CN"/>
              <a:t>/</a:t>
            </a:r>
            <a:r>
              <a:rPr lang="zh-CN" altLang="en-US"/>
              <a:t>发送时钟，由外部时钟提供。用于控制</a:t>
            </a:r>
            <a:r>
              <a:rPr lang="en-US" altLang="zh-CN"/>
              <a:t>8251A</a:t>
            </a:r>
            <a:r>
              <a:rPr lang="zh-CN" altLang="en-US"/>
              <a:t>收发数据的速率。</a:t>
            </a:r>
          </a:p>
          <a:p>
            <a:pPr marL="720725" indent="-720725">
              <a:lnSpc>
                <a:spcPct val="90000"/>
              </a:lnSpc>
            </a:pPr>
            <a:r>
              <a:rPr lang="zh-CN" altLang="en-US"/>
              <a:t>同步方式：接收</a:t>
            </a:r>
            <a:r>
              <a:rPr lang="en-US" altLang="zh-CN"/>
              <a:t>/</a:t>
            </a:r>
            <a:r>
              <a:rPr lang="zh-CN" altLang="en-US"/>
              <a:t>发送时钟频率等于传送数据的波特率。</a:t>
            </a:r>
          </a:p>
          <a:p>
            <a:pPr marL="720725" indent="-720725">
              <a:lnSpc>
                <a:spcPct val="90000"/>
              </a:lnSpc>
            </a:pPr>
            <a:r>
              <a:rPr lang="zh-CN" altLang="en-US"/>
              <a:t>异步方式：接收</a:t>
            </a:r>
            <a:r>
              <a:rPr lang="en-US" altLang="zh-CN"/>
              <a:t>/</a:t>
            </a:r>
            <a:r>
              <a:rPr lang="zh-CN" altLang="en-US"/>
              <a:t>发送时钟频率可以取波特率的</a:t>
            </a:r>
            <a:r>
              <a:rPr lang="en-US" altLang="zh-CN"/>
              <a:t>1</a:t>
            </a:r>
            <a:r>
              <a:rPr lang="zh-CN" altLang="en-US"/>
              <a:t>、</a:t>
            </a:r>
            <a:r>
              <a:rPr lang="en-US" altLang="zh-CN"/>
              <a:t>16</a:t>
            </a:r>
            <a:r>
              <a:rPr lang="zh-CN" altLang="en-US"/>
              <a:t>、</a:t>
            </a:r>
            <a:r>
              <a:rPr lang="en-US" altLang="zh-CN"/>
              <a:t>64</a:t>
            </a:r>
            <a:r>
              <a:rPr lang="zh-CN" altLang="en-US"/>
              <a:t>倍，初始化时由波特率系数指明。</a:t>
            </a:r>
          </a:p>
        </p:txBody>
      </p:sp>
      <p:sp>
        <p:nvSpPr>
          <p:cNvPr id="385028" name="Line 4"/>
          <p:cNvSpPr>
            <a:spLocks noChangeShapeType="1"/>
          </p:cNvSpPr>
          <p:nvPr/>
        </p:nvSpPr>
        <p:spPr bwMode="auto">
          <a:xfrm>
            <a:off x="468313" y="1916113"/>
            <a:ext cx="503237" cy="0"/>
          </a:xfrm>
          <a:prstGeom prst="line">
            <a:avLst/>
          </a:prstGeom>
          <a:noFill/>
          <a:ln w="9525">
            <a:solidFill>
              <a:schemeClr val="tx1"/>
            </a:solidFill>
            <a:round/>
            <a:headEnd/>
            <a:tailEnd/>
          </a:ln>
          <a:effectLst/>
        </p:spPr>
        <p:txBody>
          <a:bodyPr/>
          <a:lstStyle/>
          <a:p>
            <a:endParaRPr lang="zh-CN" altLang="en-US"/>
          </a:p>
        </p:txBody>
      </p:sp>
      <p:sp>
        <p:nvSpPr>
          <p:cNvPr id="385029" name="Line 5"/>
          <p:cNvSpPr>
            <a:spLocks noChangeShapeType="1"/>
          </p:cNvSpPr>
          <p:nvPr/>
        </p:nvSpPr>
        <p:spPr bwMode="auto">
          <a:xfrm>
            <a:off x="468313" y="2247900"/>
            <a:ext cx="503237" cy="0"/>
          </a:xfrm>
          <a:prstGeom prst="line">
            <a:avLst/>
          </a:prstGeom>
          <a:noFill/>
          <a:ln w="9525">
            <a:solidFill>
              <a:schemeClr val="tx1"/>
            </a:solidFill>
            <a:round/>
            <a:headEnd/>
            <a:tailEnd/>
          </a:ln>
          <a:effectLst/>
        </p:spPr>
        <p:txBody>
          <a:bodyPr/>
          <a:lstStyle/>
          <a:p>
            <a:endParaRPr lang="zh-CN" altLang="en-US"/>
          </a:p>
        </p:txBody>
      </p:sp>
      <p:sp>
        <p:nvSpPr>
          <p:cNvPr id="385030" name="Line 6"/>
          <p:cNvSpPr>
            <a:spLocks noChangeShapeType="1"/>
          </p:cNvSpPr>
          <p:nvPr/>
        </p:nvSpPr>
        <p:spPr bwMode="auto">
          <a:xfrm>
            <a:off x="468313" y="2578100"/>
            <a:ext cx="503237" cy="0"/>
          </a:xfrm>
          <a:prstGeom prst="line">
            <a:avLst/>
          </a:prstGeom>
          <a:noFill/>
          <a:ln w="9525">
            <a:solidFill>
              <a:schemeClr val="tx1"/>
            </a:solidFill>
            <a:round/>
            <a:headEnd/>
            <a:tailEnd/>
          </a:ln>
          <a:effectLst/>
        </p:spPr>
        <p:txBody>
          <a:bodyPr/>
          <a:lstStyle/>
          <a:p>
            <a:endParaRPr lang="zh-CN" altLang="en-US"/>
          </a:p>
        </p:txBody>
      </p:sp>
      <p:sp>
        <p:nvSpPr>
          <p:cNvPr id="385031" name="Line 7"/>
          <p:cNvSpPr>
            <a:spLocks noChangeShapeType="1"/>
          </p:cNvSpPr>
          <p:nvPr/>
        </p:nvSpPr>
        <p:spPr bwMode="auto">
          <a:xfrm>
            <a:off x="468313" y="2895600"/>
            <a:ext cx="503237" cy="0"/>
          </a:xfrm>
          <a:prstGeom prst="line">
            <a:avLst/>
          </a:prstGeom>
          <a:noFill/>
          <a:ln w="9525">
            <a:solidFill>
              <a:schemeClr val="tx1"/>
            </a:solidFill>
            <a:round/>
            <a:headEnd/>
            <a:tailEnd/>
          </a:ln>
          <a:effectLst/>
        </p:spPr>
        <p:txBody>
          <a:bodyPr/>
          <a:lstStyle/>
          <a:p>
            <a:endParaRPr lang="zh-CN" altLang="en-US"/>
          </a:p>
        </p:txBody>
      </p:sp>
      <p:sp>
        <p:nvSpPr>
          <p:cNvPr id="385032" name="Line 8"/>
          <p:cNvSpPr>
            <a:spLocks noChangeShapeType="1"/>
          </p:cNvSpPr>
          <p:nvPr/>
        </p:nvSpPr>
        <p:spPr bwMode="auto">
          <a:xfrm>
            <a:off x="7812088" y="3573463"/>
            <a:ext cx="503237" cy="0"/>
          </a:xfrm>
          <a:prstGeom prst="line">
            <a:avLst/>
          </a:prstGeom>
          <a:noFill/>
          <a:ln w="9525">
            <a:solidFill>
              <a:srgbClr val="CC6600"/>
            </a:solidFill>
            <a:round/>
            <a:headEnd/>
            <a:tailEnd/>
          </a:ln>
          <a:effectLst/>
        </p:spPr>
        <p:txBody>
          <a:bodyPr/>
          <a:lstStyle/>
          <a:p>
            <a:endParaRPr lang="zh-CN" altLang="en-US"/>
          </a:p>
        </p:txBody>
      </p:sp>
      <p:sp>
        <p:nvSpPr>
          <p:cNvPr id="385033" name="Line 9"/>
          <p:cNvSpPr>
            <a:spLocks noChangeShapeType="1"/>
          </p:cNvSpPr>
          <p:nvPr/>
        </p:nvSpPr>
        <p:spPr bwMode="auto">
          <a:xfrm>
            <a:off x="4859338" y="2898775"/>
            <a:ext cx="503237" cy="0"/>
          </a:xfrm>
          <a:prstGeom prst="line">
            <a:avLst/>
          </a:prstGeom>
          <a:noFill/>
          <a:ln w="9525">
            <a:solidFill>
              <a:schemeClr val="tx1"/>
            </a:solidFill>
            <a:round/>
            <a:headEnd/>
            <a:tailEnd/>
          </a:ln>
          <a:effectLst/>
        </p:spPr>
        <p:txBody>
          <a:bodyPr/>
          <a:lstStyle/>
          <a:p>
            <a:endParaRPr lang="zh-CN" altLang="en-US"/>
          </a:p>
        </p:txBody>
      </p:sp>
    </p:spTree>
  </p:cSld>
  <p:clrMapOvr>
    <a:masterClrMapping/>
  </p:clrMapOvr>
  <p:transition spd="slow">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4002" name="Picture 2" descr="片段"/>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187450" y="692150"/>
            <a:ext cx="6408738" cy="4781550"/>
          </a:xfrm>
          <a:prstGeom prst="rect">
            <a:avLst/>
          </a:prstGeom>
          <a:noFill/>
        </p:spPr>
      </p:pic>
      <p:sp>
        <p:nvSpPr>
          <p:cNvPr id="384003" name="Rectangle 3"/>
          <p:cNvSpPr>
            <a:spLocks noChangeArrowheads="1"/>
          </p:cNvSpPr>
          <p:nvPr/>
        </p:nvSpPr>
        <p:spPr bwMode="auto">
          <a:xfrm>
            <a:off x="539750" y="188913"/>
            <a:ext cx="5822950" cy="457200"/>
          </a:xfrm>
          <a:prstGeom prst="rect">
            <a:avLst/>
          </a:prstGeom>
          <a:noFill/>
          <a:ln w="9525" algn="ctr">
            <a:noFill/>
            <a:miter lim="800000"/>
            <a:headEnd/>
            <a:tailEnd/>
          </a:ln>
          <a:effectLst/>
        </p:spPr>
        <p:txBody>
          <a:bodyPr wrap="none">
            <a:spAutoFit/>
          </a:bodyPr>
          <a:lstStyle/>
          <a:p>
            <a:r>
              <a:rPr lang="en-US" altLang="zh-CN" b="1" u="sng">
                <a:solidFill>
                  <a:srgbClr val="0000FF"/>
                </a:solidFill>
              </a:rPr>
              <a:t>8251A</a:t>
            </a:r>
            <a:r>
              <a:rPr lang="zh-CN" altLang="en-US" b="1" u="sng">
                <a:solidFill>
                  <a:srgbClr val="0000FF"/>
                </a:solidFill>
              </a:rPr>
              <a:t>的编程结构</a:t>
            </a:r>
            <a:r>
              <a:rPr lang="zh-CN" altLang="en-US" b="1">
                <a:solidFill>
                  <a:srgbClr val="0000FF"/>
                </a:solidFill>
              </a:rPr>
              <a:t>：</a:t>
            </a:r>
            <a:r>
              <a:rPr lang="en-US" altLang="zh-CN"/>
              <a:t>2</a:t>
            </a:r>
            <a:r>
              <a:rPr lang="zh-CN" altLang="en-US"/>
              <a:t>个控制字和</a:t>
            </a:r>
            <a:r>
              <a:rPr lang="en-US" altLang="zh-CN"/>
              <a:t>1</a:t>
            </a:r>
            <a:r>
              <a:rPr lang="zh-CN" altLang="en-US"/>
              <a:t>个状态字</a:t>
            </a:r>
          </a:p>
        </p:txBody>
      </p:sp>
      <p:sp>
        <p:nvSpPr>
          <p:cNvPr id="384004" name="Rectangle 4"/>
          <p:cNvSpPr>
            <a:spLocks noChangeArrowheads="1"/>
          </p:cNvSpPr>
          <p:nvPr/>
        </p:nvSpPr>
        <p:spPr bwMode="auto">
          <a:xfrm>
            <a:off x="468313" y="5516563"/>
            <a:ext cx="8135937" cy="1077912"/>
          </a:xfrm>
          <a:prstGeom prst="rect">
            <a:avLst/>
          </a:prstGeom>
          <a:noFill/>
          <a:ln w="9525" algn="ctr">
            <a:noFill/>
            <a:miter lim="800000"/>
            <a:headEnd/>
            <a:tailEnd/>
          </a:ln>
          <a:effectLst/>
        </p:spPr>
        <p:txBody>
          <a:bodyPr>
            <a:spAutoFit/>
          </a:bodyPr>
          <a:lstStyle/>
          <a:p>
            <a:pPr>
              <a:lnSpc>
                <a:spcPct val="90000"/>
              </a:lnSpc>
            </a:pPr>
            <a:r>
              <a:rPr lang="en-US" altLang="zh-CN"/>
              <a:t>    </a:t>
            </a:r>
            <a:r>
              <a:rPr lang="zh-CN" altLang="en-US"/>
              <a:t>编程结构并不是一个器件的内部结构，而是从使用者的角度归纳出来的。所以编程模块中有的与内部结构模块对应，有的可能不对应内部结构中的模块。</a:t>
            </a:r>
          </a:p>
        </p:txBody>
      </p:sp>
    </p:spTree>
  </p:cSld>
  <p:clrMapOvr>
    <a:masterClrMapping/>
  </p:clrMapOvr>
  <p:transition spd="slow">
    <p:randomBar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2978" name="Picture 2" descr="片段"/>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71550" y="476250"/>
            <a:ext cx="7272338" cy="5426075"/>
          </a:xfrm>
          <a:prstGeom prst="rect">
            <a:avLst/>
          </a:prstGeom>
          <a:noFill/>
        </p:spPr>
      </p:pic>
      <p:sp>
        <p:nvSpPr>
          <p:cNvPr id="382979" name="AutoShape 3"/>
          <p:cNvSpPr>
            <a:spLocks noChangeArrowheads="1"/>
          </p:cNvSpPr>
          <p:nvPr/>
        </p:nvSpPr>
        <p:spPr bwMode="auto">
          <a:xfrm>
            <a:off x="4356100" y="549275"/>
            <a:ext cx="3816350" cy="3311525"/>
          </a:xfrm>
          <a:prstGeom prst="wedgeRoundRectCallout">
            <a:avLst>
              <a:gd name="adj1" fmla="val -59731"/>
              <a:gd name="adj2" fmla="val -30537"/>
              <a:gd name="adj3" fmla="val 16667"/>
            </a:avLst>
          </a:prstGeom>
          <a:solidFill>
            <a:schemeClr val="accent1"/>
          </a:solidFill>
          <a:ln w="9525" algn="ctr">
            <a:solidFill>
              <a:schemeClr val="tx1"/>
            </a:solidFill>
            <a:miter lim="800000"/>
            <a:headEnd/>
            <a:tailEnd/>
          </a:ln>
          <a:effectLst/>
        </p:spPr>
        <p:txBody>
          <a:bodyPr/>
          <a:lstStyle/>
          <a:p>
            <a:r>
              <a:rPr lang="en-US" altLang="zh-CN" u="sng" dirty="0">
                <a:solidFill>
                  <a:srgbClr val="0000FF"/>
                </a:solidFill>
              </a:rPr>
              <a:t>8251A</a:t>
            </a:r>
            <a:r>
              <a:rPr lang="zh-CN" altLang="en-US" u="sng" dirty="0">
                <a:solidFill>
                  <a:srgbClr val="0000FF"/>
                </a:solidFill>
              </a:rPr>
              <a:t>模式控制寄存器</a:t>
            </a:r>
          </a:p>
          <a:p>
            <a:r>
              <a:rPr lang="zh-CN" altLang="en-US" dirty="0" smtClean="0"/>
              <a:t>决定</a:t>
            </a:r>
            <a:r>
              <a:rPr lang="zh-CN" altLang="en-US" dirty="0"/>
              <a:t>了</a:t>
            </a:r>
            <a:r>
              <a:rPr lang="en-US" altLang="zh-CN" dirty="0"/>
              <a:t>8251A</a:t>
            </a:r>
            <a:r>
              <a:rPr lang="zh-CN" altLang="en-US" dirty="0"/>
              <a:t>是工作在同步模式还是异步模式， 决定了所有接收和发送字符的格式。不同的工作模式，各位状态的意义不一样，这是由程序在</a:t>
            </a:r>
            <a:r>
              <a:rPr lang="en-US" altLang="zh-CN" dirty="0"/>
              <a:t>8251A</a:t>
            </a:r>
            <a:r>
              <a:rPr lang="zh-CN" altLang="en-US" dirty="0"/>
              <a:t>初始化时设置的。</a:t>
            </a:r>
          </a:p>
        </p:txBody>
      </p:sp>
    </p:spTree>
  </p:cSld>
  <p:clrMapOvr>
    <a:masterClrMapping/>
  </p:clrMapOvr>
  <p:transition spd="slow">
    <p:randomBar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1191" name="Group 23"/>
          <p:cNvGraphicFramePr>
            <a:graphicFrameLocks noGrp="1"/>
          </p:cNvGraphicFramePr>
          <p:nvPr/>
        </p:nvGraphicFramePr>
        <p:xfrm>
          <a:off x="971550" y="836613"/>
          <a:ext cx="6908800" cy="457200"/>
        </p:xfrm>
        <a:graphic>
          <a:graphicData uri="http://schemas.openxmlformats.org/drawingml/2006/table">
            <a:tbl>
              <a:tblPr/>
              <a:tblGrid>
                <a:gridCol w="863600">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gridCol w="863600">
                  <a:extLst>
                    <a:ext uri="{9D8B030D-6E8A-4147-A177-3AD203B41FA5}">
                      <a16:colId xmlns:a16="http://schemas.microsoft.com/office/drawing/2014/main" val="20004"/>
                    </a:ext>
                  </a:extLst>
                </a:gridCol>
                <a:gridCol w="863600">
                  <a:extLst>
                    <a:ext uri="{9D8B030D-6E8A-4147-A177-3AD203B41FA5}">
                      <a16:colId xmlns:a16="http://schemas.microsoft.com/office/drawing/2014/main" val="20005"/>
                    </a:ext>
                  </a:extLst>
                </a:gridCol>
                <a:gridCol w="863600">
                  <a:extLst>
                    <a:ext uri="{9D8B030D-6E8A-4147-A177-3AD203B41FA5}">
                      <a16:colId xmlns:a16="http://schemas.microsoft.com/office/drawing/2014/main" val="20006"/>
                    </a:ext>
                  </a:extLst>
                </a:gridCol>
                <a:gridCol w="863600">
                  <a:extLst>
                    <a:ext uri="{9D8B030D-6E8A-4147-A177-3AD203B41FA5}">
                      <a16:colId xmlns:a16="http://schemas.microsoft.com/office/drawing/2014/main" val="20007"/>
                    </a:ext>
                  </a:extLst>
                </a:gridCol>
              </a:tblGrid>
              <a:tr h="43338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D7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D6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D5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D4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D3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D2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D1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D0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91192" name="Rectangle 24"/>
          <p:cNvSpPr>
            <a:spLocks noChangeArrowheads="1"/>
          </p:cNvSpPr>
          <p:nvPr/>
        </p:nvSpPr>
        <p:spPr bwMode="auto">
          <a:xfrm>
            <a:off x="900113" y="260350"/>
            <a:ext cx="6551612" cy="457200"/>
          </a:xfrm>
          <a:prstGeom prst="rect">
            <a:avLst/>
          </a:prstGeom>
          <a:noFill/>
          <a:ln w="9525" algn="ctr">
            <a:noFill/>
            <a:miter lim="800000"/>
            <a:headEnd/>
            <a:tailEnd/>
          </a:ln>
          <a:effectLst/>
        </p:spPr>
        <p:txBody>
          <a:bodyPr>
            <a:spAutoFit/>
          </a:bodyPr>
          <a:lstStyle/>
          <a:p>
            <a:r>
              <a:rPr lang="en-US" altLang="zh-CN">
                <a:solidFill>
                  <a:srgbClr val="0000FF"/>
                </a:solidFill>
              </a:rPr>
              <a:t>8251A</a:t>
            </a:r>
            <a:r>
              <a:rPr lang="zh-CN" altLang="en-US">
                <a:solidFill>
                  <a:srgbClr val="0000FF"/>
                </a:solidFill>
              </a:rPr>
              <a:t>模式寄存器</a:t>
            </a:r>
            <a:r>
              <a:rPr lang="en-US" altLang="zh-CN"/>
              <a:t>(</a:t>
            </a:r>
            <a:r>
              <a:rPr lang="zh-CN" altLang="en-US"/>
              <a:t>写入控制口</a:t>
            </a:r>
            <a:r>
              <a:rPr lang="en-US" altLang="zh-CN"/>
              <a:t>)</a:t>
            </a:r>
          </a:p>
        </p:txBody>
      </p:sp>
      <p:sp>
        <p:nvSpPr>
          <p:cNvPr id="391196" name="Line 28"/>
          <p:cNvSpPr>
            <a:spLocks noChangeShapeType="1"/>
          </p:cNvSpPr>
          <p:nvPr/>
        </p:nvSpPr>
        <p:spPr bwMode="auto">
          <a:xfrm>
            <a:off x="6227763" y="1412875"/>
            <a:ext cx="1584325" cy="0"/>
          </a:xfrm>
          <a:prstGeom prst="line">
            <a:avLst/>
          </a:prstGeom>
          <a:noFill/>
          <a:ln w="28575">
            <a:solidFill>
              <a:schemeClr val="tx1"/>
            </a:solidFill>
            <a:round/>
            <a:headEnd/>
            <a:tailEnd/>
          </a:ln>
          <a:effectLst/>
        </p:spPr>
        <p:txBody>
          <a:bodyPr/>
          <a:lstStyle/>
          <a:p>
            <a:endParaRPr lang="zh-CN" altLang="en-US"/>
          </a:p>
        </p:txBody>
      </p:sp>
      <p:sp>
        <p:nvSpPr>
          <p:cNvPr id="391198" name="Rectangle 30"/>
          <p:cNvSpPr>
            <a:spLocks noChangeArrowheads="1"/>
          </p:cNvSpPr>
          <p:nvPr/>
        </p:nvSpPr>
        <p:spPr bwMode="auto">
          <a:xfrm>
            <a:off x="6072198" y="1844675"/>
            <a:ext cx="3024187" cy="1552575"/>
          </a:xfrm>
          <a:prstGeom prst="rect">
            <a:avLst/>
          </a:prstGeom>
          <a:solidFill>
            <a:srgbClr val="FFFF00"/>
          </a:solidFill>
          <a:ln w="9525" algn="ctr">
            <a:noFill/>
            <a:miter lim="800000"/>
            <a:headEnd/>
            <a:tailEnd/>
          </a:ln>
          <a:effectLst/>
        </p:spPr>
        <p:txBody>
          <a:bodyPr>
            <a:spAutoFit/>
          </a:bodyPr>
          <a:lstStyle/>
          <a:p>
            <a:pPr>
              <a:lnSpc>
                <a:spcPct val="80000"/>
              </a:lnSpc>
            </a:pPr>
            <a:r>
              <a:rPr lang="zh-CN" altLang="en-US" b="1" dirty="0">
                <a:effectLst>
                  <a:outerShdw blurRad="38100" dist="38100" dir="2700000" algn="tl">
                    <a:srgbClr val="FFFFFF"/>
                  </a:outerShdw>
                </a:effectLst>
              </a:rPr>
              <a:t>波特率因子：</a:t>
            </a:r>
          </a:p>
          <a:p>
            <a:pPr>
              <a:lnSpc>
                <a:spcPct val="80000"/>
              </a:lnSpc>
            </a:pPr>
            <a:r>
              <a:rPr lang="en-US" altLang="zh-CN" dirty="0">
                <a:solidFill>
                  <a:srgbClr val="0000FF"/>
                </a:solidFill>
              </a:rPr>
              <a:t>00</a:t>
            </a:r>
            <a:r>
              <a:rPr lang="zh-CN" altLang="en-US" dirty="0">
                <a:solidFill>
                  <a:srgbClr val="0000FF"/>
                </a:solidFill>
              </a:rPr>
              <a:t>－同步方式</a:t>
            </a:r>
          </a:p>
          <a:p>
            <a:pPr>
              <a:lnSpc>
                <a:spcPct val="80000"/>
              </a:lnSpc>
            </a:pPr>
            <a:r>
              <a:rPr lang="en-US" altLang="zh-CN" dirty="0"/>
              <a:t>01</a:t>
            </a:r>
            <a:r>
              <a:rPr lang="zh-CN" altLang="en-US" dirty="0"/>
              <a:t>－波特率因子为</a:t>
            </a:r>
            <a:r>
              <a:rPr lang="en-US" altLang="zh-CN" dirty="0"/>
              <a:t>1</a:t>
            </a:r>
          </a:p>
          <a:p>
            <a:pPr>
              <a:lnSpc>
                <a:spcPct val="80000"/>
              </a:lnSpc>
            </a:pPr>
            <a:r>
              <a:rPr lang="en-US" altLang="zh-CN" dirty="0"/>
              <a:t>10</a:t>
            </a:r>
            <a:r>
              <a:rPr lang="zh-CN" altLang="en-US" dirty="0"/>
              <a:t>－波特率因子为</a:t>
            </a:r>
            <a:r>
              <a:rPr lang="en-US" altLang="zh-CN" dirty="0"/>
              <a:t>16</a:t>
            </a:r>
          </a:p>
          <a:p>
            <a:pPr>
              <a:lnSpc>
                <a:spcPct val="80000"/>
              </a:lnSpc>
            </a:pPr>
            <a:r>
              <a:rPr lang="en-US" altLang="zh-CN" dirty="0"/>
              <a:t>11</a:t>
            </a:r>
            <a:r>
              <a:rPr lang="zh-CN" altLang="en-US" dirty="0"/>
              <a:t>－波特率因子为</a:t>
            </a:r>
            <a:r>
              <a:rPr lang="en-US" altLang="zh-CN" dirty="0"/>
              <a:t>64</a:t>
            </a:r>
          </a:p>
        </p:txBody>
      </p:sp>
      <p:sp>
        <p:nvSpPr>
          <p:cNvPr id="391199" name="Line 31"/>
          <p:cNvSpPr>
            <a:spLocks noChangeShapeType="1"/>
          </p:cNvSpPr>
          <p:nvPr/>
        </p:nvSpPr>
        <p:spPr bwMode="auto">
          <a:xfrm>
            <a:off x="6516688" y="1412875"/>
            <a:ext cx="0" cy="431800"/>
          </a:xfrm>
          <a:prstGeom prst="line">
            <a:avLst/>
          </a:prstGeom>
          <a:noFill/>
          <a:ln w="28575">
            <a:solidFill>
              <a:schemeClr val="tx1"/>
            </a:solidFill>
            <a:round/>
            <a:headEnd/>
            <a:tailEnd/>
          </a:ln>
          <a:effectLst/>
        </p:spPr>
        <p:txBody>
          <a:bodyPr/>
          <a:lstStyle/>
          <a:p>
            <a:endParaRPr lang="zh-CN" altLang="en-US"/>
          </a:p>
        </p:txBody>
      </p:sp>
      <p:sp>
        <p:nvSpPr>
          <p:cNvPr id="391200" name="Line 32"/>
          <p:cNvSpPr>
            <a:spLocks noChangeShapeType="1"/>
          </p:cNvSpPr>
          <p:nvPr/>
        </p:nvSpPr>
        <p:spPr bwMode="auto">
          <a:xfrm>
            <a:off x="4500563" y="1412875"/>
            <a:ext cx="1584325" cy="0"/>
          </a:xfrm>
          <a:prstGeom prst="line">
            <a:avLst/>
          </a:prstGeom>
          <a:noFill/>
          <a:ln w="28575">
            <a:solidFill>
              <a:schemeClr val="tx1"/>
            </a:solidFill>
            <a:round/>
            <a:headEnd/>
            <a:tailEnd/>
          </a:ln>
          <a:effectLst/>
        </p:spPr>
        <p:txBody>
          <a:bodyPr/>
          <a:lstStyle/>
          <a:p>
            <a:endParaRPr lang="zh-CN" altLang="en-US"/>
          </a:p>
        </p:txBody>
      </p:sp>
      <p:sp>
        <p:nvSpPr>
          <p:cNvPr id="391201" name="Line 33"/>
          <p:cNvSpPr>
            <a:spLocks noChangeShapeType="1"/>
          </p:cNvSpPr>
          <p:nvPr/>
        </p:nvSpPr>
        <p:spPr bwMode="auto">
          <a:xfrm flipH="1">
            <a:off x="5724525" y="1412875"/>
            <a:ext cx="0" cy="2376488"/>
          </a:xfrm>
          <a:prstGeom prst="line">
            <a:avLst/>
          </a:prstGeom>
          <a:noFill/>
          <a:ln w="28575">
            <a:solidFill>
              <a:schemeClr val="tx1"/>
            </a:solidFill>
            <a:round/>
            <a:headEnd/>
            <a:tailEnd/>
          </a:ln>
          <a:effectLst/>
        </p:spPr>
        <p:txBody>
          <a:bodyPr/>
          <a:lstStyle/>
          <a:p>
            <a:endParaRPr lang="zh-CN" altLang="en-US"/>
          </a:p>
        </p:txBody>
      </p:sp>
      <p:sp>
        <p:nvSpPr>
          <p:cNvPr id="391202" name="Rectangle 34"/>
          <p:cNvSpPr>
            <a:spLocks noChangeArrowheads="1"/>
          </p:cNvSpPr>
          <p:nvPr/>
        </p:nvSpPr>
        <p:spPr bwMode="auto">
          <a:xfrm>
            <a:off x="5651500" y="3716338"/>
            <a:ext cx="2016125" cy="1552575"/>
          </a:xfrm>
          <a:prstGeom prst="rect">
            <a:avLst/>
          </a:prstGeom>
          <a:solidFill>
            <a:srgbClr val="FFFF00"/>
          </a:solidFill>
          <a:ln w="9525" algn="ctr">
            <a:noFill/>
            <a:miter lim="800000"/>
            <a:headEnd/>
            <a:tailEnd/>
          </a:ln>
          <a:effectLst/>
        </p:spPr>
        <p:txBody>
          <a:bodyPr>
            <a:spAutoFit/>
          </a:bodyPr>
          <a:lstStyle/>
          <a:p>
            <a:pPr>
              <a:lnSpc>
                <a:spcPct val="80000"/>
              </a:lnSpc>
            </a:pPr>
            <a:r>
              <a:rPr lang="zh-CN" altLang="en-US" b="1">
                <a:effectLst>
                  <a:outerShdw blurRad="38100" dist="38100" dir="2700000" algn="tl">
                    <a:srgbClr val="FFFFFF"/>
                  </a:outerShdw>
                </a:effectLst>
              </a:rPr>
              <a:t>数据位数目：</a:t>
            </a:r>
          </a:p>
          <a:p>
            <a:pPr>
              <a:lnSpc>
                <a:spcPct val="80000"/>
              </a:lnSpc>
            </a:pPr>
            <a:r>
              <a:rPr lang="en-US" altLang="zh-CN"/>
              <a:t>00</a:t>
            </a:r>
            <a:r>
              <a:rPr lang="zh-CN" altLang="en-US"/>
              <a:t>－</a:t>
            </a:r>
            <a:r>
              <a:rPr lang="en-US" altLang="zh-CN"/>
              <a:t>5</a:t>
            </a:r>
            <a:r>
              <a:rPr lang="zh-CN" altLang="en-US"/>
              <a:t>位</a:t>
            </a:r>
          </a:p>
          <a:p>
            <a:pPr>
              <a:lnSpc>
                <a:spcPct val="80000"/>
              </a:lnSpc>
            </a:pPr>
            <a:r>
              <a:rPr lang="en-US" altLang="zh-CN"/>
              <a:t>01</a:t>
            </a:r>
            <a:r>
              <a:rPr lang="zh-CN" altLang="en-US"/>
              <a:t>－</a:t>
            </a:r>
            <a:r>
              <a:rPr lang="en-US" altLang="zh-CN"/>
              <a:t>6</a:t>
            </a:r>
            <a:r>
              <a:rPr lang="zh-CN" altLang="en-US"/>
              <a:t>位</a:t>
            </a:r>
          </a:p>
          <a:p>
            <a:pPr>
              <a:lnSpc>
                <a:spcPct val="80000"/>
              </a:lnSpc>
            </a:pPr>
            <a:r>
              <a:rPr lang="en-US" altLang="zh-CN"/>
              <a:t>10</a:t>
            </a:r>
            <a:r>
              <a:rPr lang="zh-CN" altLang="en-US"/>
              <a:t>－</a:t>
            </a:r>
            <a:r>
              <a:rPr lang="en-US" altLang="zh-CN"/>
              <a:t>7</a:t>
            </a:r>
            <a:r>
              <a:rPr lang="zh-CN" altLang="en-US"/>
              <a:t>位</a:t>
            </a:r>
          </a:p>
          <a:p>
            <a:pPr>
              <a:lnSpc>
                <a:spcPct val="80000"/>
              </a:lnSpc>
            </a:pPr>
            <a:r>
              <a:rPr lang="en-US" altLang="zh-CN"/>
              <a:t>11</a:t>
            </a:r>
            <a:r>
              <a:rPr lang="zh-CN" altLang="en-US"/>
              <a:t>－</a:t>
            </a:r>
            <a:r>
              <a:rPr lang="en-US" altLang="zh-CN"/>
              <a:t>8</a:t>
            </a:r>
            <a:r>
              <a:rPr lang="zh-CN" altLang="en-US"/>
              <a:t>位</a:t>
            </a:r>
          </a:p>
        </p:txBody>
      </p:sp>
      <p:sp>
        <p:nvSpPr>
          <p:cNvPr id="391203" name="Line 35"/>
          <p:cNvSpPr>
            <a:spLocks noChangeShapeType="1"/>
          </p:cNvSpPr>
          <p:nvPr/>
        </p:nvSpPr>
        <p:spPr bwMode="auto">
          <a:xfrm>
            <a:off x="3635375" y="1412875"/>
            <a:ext cx="720725" cy="0"/>
          </a:xfrm>
          <a:prstGeom prst="line">
            <a:avLst/>
          </a:prstGeom>
          <a:noFill/>
          <a:ln w="28575">
            <a:solidFill>
              <a:schemeClr val="tx1"/>
            </a:solidFill>
            <a:round/>
            <a:headEnd/>
            <a:tailEnd/>
          </a:ln>
          <a:effectLst/>
        </p:spPr>
        <p:txBody>
          <a:bodyPr/>
          <a:lstStyle/>
          <a:p>
            <a:endParaRPr lang="zh-CN" altLang="en-US"/>
          </a:p>
        </p:txBody>
      </p:sp>
      <p:sp>
        <p:nvSpPr>
          <p:cNvPr id="391204" name="Line 36"/>
          <p:cNvSpPr>
            <a:spLocks noChangeShapeType="1"/>
          </p:cNvSpPr>
          <p:nvPr/>
        </p:nvSpPr>
        <p:spPr bwMode="auto">
          <a:xfrm flipH="1">
            <a:off x="3995738" y="1412875"/>
            <a:ext cx="0" cy="503238"/>
          </a:xfrm>
          <a:prstGeom prst="line">
            <a:avLst/>
          </a:prstGeom>
          <a:noFill/>
          <a:ln w="28575">
            <a:solidFill>
              <a:schemeClr val="tx1"/>
            </a:solidFill>
            <a:round/>
            <a:headEnd/>
            <a:tailEnd/>
          </a:ln>
          <a:effectLst/>
        </p:spPr>
        <p:txBody>
          <a:bodyPr/>
          <a:lstStyle/>
          <a:p>
            <a:endParaRPr lang="zh-CN" altLang="en-US"/>
          </a:p>
        </p:txBody>
      </p:sp>
      <p:sp>
        <p:nvSpPr>
          <p:cNvPr id="391205" name="Rectangle 37"/>
          <p:cNvSpPr>
            <a:spLocks noChangeArrowheads="1"/>
          </p:cNvSpPr>
          <p:nvPr/>
        </p:nvSpPr>
        <p:spPr bwMode="auto">
          <a:xfrm>
            <a:off x="3276600" y="1844675"/>
            <a:ext cx="2305050" cy="968375"/>
          </a:xfrm>
          <a:prstGeom prst="rect">
            <a:avLst/>
          </a:prstGeom>
          <a:solidFill>
            <a:srgbClr val="FFFF00"/>
          </a:solidFill>
          <a:ln w="9525" algn="ctr">
            <a:noFill/>
            <a:miter lim="800000"/>
            <a:headEnd/>
            <a:tailEnd/>
          </a:ln>
          <a:effectLst/>
        </p:spPr>
        <p:txBody>
          <a:bodyPr>
            <a:spAutoFit/>
          </a:bodyPr>
          <a:lstStyle/>
          <a:p>
            <a:pPr>
              <a:lnSpc>
                <a:spcPct val="80000"/>
              </a:lnSpc>
            </a:pPr>
            <a:r>
              <a:rPr lang="zh-CN" altLang="en-US" b="1">
                <a:effectLst>
                  <a:outerShdw blurRad="38100" dist="38100" dir="2700000" algn="tl">
                    <a:srgbClr val="FFFFFF"/>
                  </a:outerShdw>
                </a:effectLst>
              </a:rPr>
              <a:t>是否有校验位：</a:t>
            </a:r>
          </a:p>
          <a:p>
            <a:pPr>
              <a:lnSpc>
                <a:spcPct val="80000"/>
              </a:lnSpc>
            </a:pPr>
            <a:r>
              <a:rPr lang="en-US" altLang="zh-CN"/>
              <a:t>0</a:t>
            </a:r>
            <a:r>
              <a:rPr lang="zh-CN" altLang="en-US"/>
              <a:t>－无</a:t>
            </a:r>
          </a:p>
          <a:p>
            <a:pPr>
              <a:lnSpc>
                <a:spcPct val="80000"/>
              </a:lnSpc>
            </a:pPr>
            <a:r>
              <a:rPr lang="en-US" altLang="zh-CN"/>
              <a:t>1</a:t>
            </a:r>
            <a:r>
              <a:rPr lang="zh-CN" altLang="en-US"/>
              <a:t>－有</a:t>
            </a:r>
          </a:p>
        </p:txBody>
      </p:sp>
      <p:sp>
        <p:nvSpPr>
          <p:cNvPr id="391206" name="Line 38"/>
          <p:cNvSpPr>
            <a:spLocks noChangeShapeType="1"/>
          </p:cNvSpPr>
          <p:nvPr/>
        </p:nvSpPr>
        <p:spPr bwMode="auto">
          <a:xfrm>
            <a:off x="2771775" y="1412875"/>
            <a:ext cx="720725" cy="0"/>
          </a:xfrm>
          <a:prstGeom prst="line">
            <a:avLst/>
          </a:prstGeom>
          <a:noFill/>
          <a:ln w="28575">
            <a:solidFill>
              <a:schemeClr val="tx1"/>
            </a:solidFill>
            <a:round/>
            <a:headEnd/>
            <a:tailEnd/>
          </a:ln>
          <a:effectLst/>
        </p:spPr>
        <p:txBody>
          <a:bodyPr/>
          <a:lstStyle/>
          <a:p>
            <a:endParaRPr lang="zh-CN" altLang="en-US"/>
          </a:p>
        </p:txBody>
      </p:sp>
      <p:sp>
        <p:nvSpPr>
          <p:cNvPr id="391207" name="Line 39"/>
          <p:cNvSpPr>
            <a:spLocks noChangeShapeType="1"/>
          </p:cNvSpPr>
          <p:nvPr/>
        </p:nvSpPr>
        <p:spPr bwMode="auto">
          <a:xfrm flipH="1">
            <a:off x="3132138" y="1412875"/>
            <a:ext cx="0" cy="2376488"/>
          </a:xfrm>
          <a:prstGeom prst="line">
            <a:avLst/>
          </a:prstGeom>
          <a:noFill/>
          <a:ln w="28575">
            <a:solidFill>
              <a:schemeClr val="tx1"/>
            </a:solidFill>
            <a:round/>
            <a:headEnd/>
            <a:tailEnd/>
          </a:ln>
          <a:effectLst/>
        </p:spPr>
        <p:txBody>
          <a:bodyPr/>
          <a:lstStyle/>
          <a:p>
            <a:endParaRPr lang="zh-CN" altLang="en-US"/>
          </a:p>
        </p:txBody>
      </p:sp>
      <p:sp>
        <p:nvSpPr>
          <p:cNvPr id="391208" name="Rectangle 40"/>
          <p:cNvSpPr>
            <a:spLocks noChangeArrowheads="1"/>
          </p:cNvSpPr>
          <p:nvPr/>
        </p:nvSpPr>
        <p:spPr bwMode="auto">
          <a:xfrm>
            <a:off x="3059113" y="3754438"/>
            <a:ext cx="2305050" cy="968375"/>
          </a:xfrm>
          <a:prstGeom prst="rect">
            <a:avLst/>
          </a:prstGeom>
          <a:solidFill>
            <a:srgbClr val="FFFF00"/>
          </a:solidFill>
          <a:ln w="9525" algn="ctr">
            <a:noFill/>
            <a:miter lim="800000"/>
            <a:headEnd/>
            <a:tailEnd/>
          </a:ln>
          <a:effectLst/>
        </p:spPr>
        <p:txBody>
          <a:bodyPr>
            <a:spAutoFit/>
          </a:bodyPr>
          <a:lstStyle/>
          <a:p>
            <a:pPr>
              <a:lnSpc>
                <a:spcPct val="80000"/>
              </a:lnSpc>
            </a:pPr>
            <a:r>
              <a:rPr lang="zh-CN" altLang="en-US" b="1">
                <a:effectLst>
                  <a:outerShdw blurRad="38100" dist="38100" dir="2700000" algn="tl">
                    <a:srgbClr val="FFFFFF"/>
                  </a:outerShdw>
                </a:effectLst>
              </a:rPr>
              <a:t>校验类型：</a:t>
            </a:r>
          </a:p>
          <a:p>
            <a:pPr>
              <a:lnSpc>
                <a:spcPct val="80000"/>
              </a:lnSpc>
            </a:pPr>
            <a:r>
              <a:rPr lang="en-US" altLang="zh-CN"/>
              <a:t>0</a:t>
            </a:r>
            <a:r>
              <a:rPr lang="zh-CN" altLang="en-US"/>
              <a:t>－奇校验</a:t>
            </a:r>
          </a:p>
          <a:p>
            <a:pPr>
              <a:lnSpc>
                <a:spcPct val="80000"/>
              </a:lnSpc>
            </a:pPr>
            <a:r>
              <a:rPr lang="en-US" altLang="zh-CN"/>
              <a:t>1</a:t>
            </a:r>
            <a:r>
              <a:rPr lang="zh-CN" altLang="en-US"/>
              <a:t>－偶校验</a:t>
            </a:r>
          </a:p>
        </p:txBody>
      </p:sp>
      <p:sp>
        <p:nvSpPr>
          <p:cNvPr id="391209" name="Line 41"/>
          <p:cNvSpPr>
            <a:spLocks noChangeShapeType="1"/>
          </p:cNvSpPr>
          <p:nvPr/>
        </p:nvSpPr>
        <p:spPr bwMode="auto">
          <a:xfrm>
            <a:off x="1042988" y="1412875"/>
            <a:ext cx="1584325" cy="0"/>
          </a:xfrm>
          <a:prstGeom prst="line">
            <a:avLst/>
          </a:prstGeom>
          <a:noFill/>
          <a:ln w="28575">
            <a:solidFill>
              <a:schemeClr val="tx1"/>
            </a:solidFill>
            <a:round/>
            <a:headEnd/>
            <a:tailEnd/>
          </a:ln>
          <a:effectLst/>
        </p:spPr>
        <p:txBody>
          <a:bodyPr/>
          <a:lstStyle/>
          <a:p>
            <a:endParaRPr lang="zh-CN" altLang="en-US"/>
          </a:p>
        </p:txBody>
      </p:sp>
      <p:sp>
        <p:nvSpPr>
          <p:cNvPr id="391210" name="Line 42"/>
          <p:cNvSpPr>
            <a:spLocks noChangeShapeType="1"/>
          </p:cNvSpPr>
          <p:nvPr/>
        </p:nvSpPr>
        <p:spPr bwMode="auto">
          <a:xfrm flipH="1">
            <a:off x="1331913" y="1412875"/>
            <a:ext cx="0" cy="576263"/>
          </a:xfrm>
          <a:prstGeom prst="line">
            <a:avLst/>
          </a:prstGeom>
          <a:noFill/>
          <a:ln w="28575">
            <a:solidFill>
              <a:schemeClr val="tx1"/>
            </a:solidFill>
            <a:round/>
            <a:headEnd/>
            <a:tailEnd/>
          </a:ln>
          <a:effectLst/>
        </p:spPr>
        <p:txBody>
          <a:bodyPr/>
          <a:lstStyle/>
          <a:p>
            <a:endParaRPr lang="zh-CN" altLang="en-US"/>
          </a:p>
        </p:txBody>
      </p:sp>
      <p:sp>
        <p:nvSpPr>
          <p:cNvPr id="391211" name="Rectangle 43"/>
          <p:cNvSpPr>
            <a:spLocks noChangeArrowheads="1"/>
          </p:cNvSpPr>
          <p:nvPr/>
        </p:nvSpPr>
        <p:spPr bwMode="auto">
          <a:xfrm>
            <a:off x="107950" y="1844675"/>
            <a:ext cx="2808288" cy="3889375"/>
          </a:xfrm>
          <a:prstGeom prst="rect">
            <a:avLst/>
          </a:prstGeom>
          <a:solidFill>
            <a:srgbClr val="FFFF00"/>
          </a:solidFill>
          <a:ln w="9525" algn="ctr">
            <a:noFill/>
            <a:miter lim="800000"/>
            <a:headEnd/>
            <a:tailEnd/>
          </a:ln>
          <a:effectLst/>
        </p:spPr>
        <p:txBody>
          <a:bodyPr>
            <a:spAutoFit/>
          </a:bodyPr>
          <a:lstStyle/>
          <a:p>
            <a:pPr>
              <a:lnSpc>
                <a:spcPct val="80000"/>
              </a:lnSpc>
            </a:pPr>
            <a:r>
              <a:rPr lang="en-US" altLang="zh-CN" b="1">
                <a:solidFill>
                  <a:srgbClr val="0000FF"/>
                </a:solidFill>
                <a:effectLst>
                  <a:outerShdw blurRad="38100" dist="38100" dir="2700000" algn="tl">
                    <a:srgbClr val="000000"/>
                  </a:outerShdw>
                </a:effectLst>
              </a:rPr>
              <a:t>D1D0≠00</a:t>
            </a:r>
          </a:p>
          <a:p>
            <a:pPr>
              <a:lnSpc>
                <a:spcPct val="80000"/>
              </a:lnSpc>
            </a:pPr>
            <a:r>
              <a:rPr lang="zh-CN" altLang="en-US" b="1">
                <a:effectLst>
                  <a:outerShdw blurRad="38100" dist="38100" dir="2700000" algn="tl">
                    <a:srgbClr val="FFFFFF"/>
                  </a:outerShdw>
                </a:effectLst>
              </a:rPr>
              <a:t>停止位数目：</a:t>
            </a:r>
          </a:p>
          <a:p>
            <a:pPr>
              <a:lnSpc>
                <a:spcPct val="80000"/>
              </a:lnSpc>
            </a:pPr>
            <a:r>
              <a:rPr lang="en-US" altLang="zh-CN"/>
              <a:t>00</a:t>
            </a:r>
            <a:r>
              <a:rPr lang="zh-CN" altLang="en-US"/>
              <a:t>－无意义</a:t>
            </a:r>
          </a:p>
          <a:p>
            <a:pPr>
              <a:lnSpc>
                <a:spcPct val="80000"/>
              </a:lnSpc>
            </a:pPr>
            <a:r>
              <a:rPr lang="en-US" altLang="zh-CN"/>
              <a:t>01</a:t>
            </a:r>
            <a:r>
              <a:rPr lang="zh-CN" altLang="en-US"/>
              <a:t>－</a:t>
            </a:r>
            <a:r>
              <a:rPr lang="en-US" altLang="zh-CN"/>
              <a:t>1</a:t>
            </a:r>
            <a:r>
              <a:rPr lang="zh-CN" altLang="en-US"/>
              <a:t>个停止位</a:t>
            </a:r>
          </a:p>
          <a:p>
            <a:pPr>
              <a:lnSpc>
                <a:spcPct val="80000"/>
              </a:lnSpc>
            </a:pPr>
            <a:r>
              <a:rPr lang="en-US" altLang="zh-CN"/>
              <a:t>10</a:t>
            </a:r>
            <a:r>
              <a:rPr lang="zh-CN" altLang="en-US"/>
              <a:t>－</a:t>
            </a:r>
            <a:r>
              <a:rPr lang="en-US" altLang="zh-CN"/>
              <a:t>1.5</a:t>
            </a:r>
            <a:r>
              <a:rPr lang="zh-CN" altLang="en-US"/>
              <a:t>个停止位</a:t>
            </a:r>
          </a:p>
          <a:p>
            <a:pPr>
              <a:lnSpc>
                <a:spcPct val="80000"/>
              </a:lnSpc>
            </a:pPr>
            <a:r>
              <a:rPr lang="en-US" altLang="zh-CN"/>
              <a:t>11</a:t>
            </a:r>
            <a:r>
              <a:rPr lang="zh-CN" altLang="en-US"/>
              <a:t>－</a:t>
            </a:r>
            <a:r>
              <a:rPr lang="en-US" altLang="zh-CN"/>
              <a:t>2</a:t>
            </a:r>
            <a:r>
              <a:rPr lang="zh-CN" altLang="en-US"/>
              <a:t>个停止位</a:t>
            </a:r>
          </a:p>
          <a:p>
            <a:pPr>
              <a:lnSpc>
                <a:spcPct val="80000"/>
              </a:lnSpc>
            </a:pPr>
            <a:r>
              <a:rPr lang="en-US" altLang="zh-CN" b="1">
                <a:solidFill>
                  <a:srgbClr val="0000FF"/>
                </a:solidFill>
                <a:effectLst>
                  <a:outerShdw blurRad="38100" dist="38100" dir="2700000" algn="tl">
                    <a:srgbClr val="000000"/>
                  </a:outerShdw>
                </a:effectLst>
              </a:rPr>
              <a:t>D1D0</a:t>
            </a:r>
            <a:r>
              <a:rPr lang="zh-CN" altLang="en-US" b="1">
                <a:solidFill>
                  <a:srgbClr val="0000FF"/>
                </a:solidFill>
                <a:effectLst>
                  <a:outerShdw blurRad="38100" dist="38100" dir="2700000" algn="tl">
                    <a:srgbClr val="000000"/>
                  </a:outerShdw>
                </a:effectLst>
              </a:rPr>
              <a:t>＝</a:t>
            </a:r>
            <a:r>
              <a:rPr lang="en-US" altLang="zh-CN" b="1">
                <a:solidFill>
                  <a:srgbClr val="0000FF"/>
                </a:solidFill>
                <a:effectLst>
                  <a:outerShdw blurRad="38100" dist="38100" dir="2700000" algn="tl">
                    <a:srgbClr val="000000"/>
                  </a:outerShdw>
                </a:effectLst>
              </a:rPr>
              <a:t>00</a:t>
            </a:r>
          </a:p>
          <a:p>
            <a:pPr>
              <a:lnSpc>
                <a:spcPct val="80000"/>
              </a:lnSpc>
            </a:pPr>
            <a:r>
              <a:rPr lang="en-US" altLang="zh-CN" b="1">
                <a:effectLst>
                  <a:outerShdw blurRad="38100" dist="38100" dir="2700000" algn="tl">
                    <a:srgbClr val="FFFFFF"/>
                  </a:outerShdw>
                </a:effectLst>
              </a:rPr>
              <a:t>D6</a:t>
            </a:r>
            <a:r>
              <a:rPr lang="zh-CN" altLang="en-US" b="1">
                <a:effectLst>
                  <a:outerShdw blurRad="38100" dist="38100" dir="2700000" algn="tl">
                    <a:srgbClr val="FFFFFF"/>
                  </a:outerShdw>
                </a:effectLst>
              </a:rPr>
              <a:t>：同步方式：</a:t>
            </a:r>
          </a:p>
          <a:p>
            <a:pPr>
              <a:lnSpc>
                <a:spcPct val="80000"/>
              </a:lnSpc>
            </a:pPr>
            <a:r>
              <a:rPr lang="en-US" altLang="zh-CN"/>
              <a:t>0</a:t>
            </a:r>
            <a:r>
              <a:rPr lang="zh-CN" altLang="en-US"/>
              <a:t>－内同步</a:t>
            </a:r>
          </a:p>
          <a:p>
            <a:pPr>
              <a:lnSpc>
                <a:spcPct val="80000"/>
              </a:lnSpc>
            </a:pPr>
            <a:r>
              <a:rPr lang="en-US" altLang="zh-CN"/>
              <a:t>1</a:t>
            </a:r>
            <a:r>
              <a:rPr lang="zh-CN" altLang="en-US"/>
              <a:t>－外同步</a:t>
            </a:r>
          </a:p>
          <a:p>
            <a:pPr>
              <a:lnSpc>
                <a:spcPct val="80000"/>
              </a:lnSpc>
            </a:pPr>
            <a:r>
              <a:rPr lang="en-US" altLang="zh-CN" b="1">
                <a:effectLst>
                  <a:outerShdw blurRad="38100" dist="38100" dir="2700000" algn="tl">
                    <a:srgbClr val="FFFFFF"/>
                  </a:outerShdw>
                </a:effectLst>
              </a:rPr>
              <a:t>D7</a:t>
            </a:r>
            <a:r>
              <a:rPr lang="zh-CN" altLang="en-US" b="1">
                <a:effectLst>
                  <a:outerShdw blurRad="38100" dist="38100" dir="2700000" algn="tl">
                    <a:srgbClr val="FFFFFF"/>
                  </a:outerShdw>
                </a:effectLst>
              </a:rPr>
              <a:t>：同步字符数目：</a:t>
            </a:r>
          </a:p>
          <a:p>
            <a:pPr>
              <a:lnSpc>
                <a:spcPct val="80000"/>
              </a:lnSpc>
            </a:pPr>
            <a:r>
              <a:rPr lang="en-US" altLang="zh-CN"/>
              <a:t>0</a:t>
            </a:r>
            <a:r>
              <a:rPr lang="zh-CN" altLang="en-US"/>
              <a:t>－</a:t>
            </a:r>
            <a:r>
              <a:rPr lang="en-US" altLang="zh-CN"/>
              <a:t>2</a:t>
            </a:r>
            <a:r>
              <a:rPr lang="zh-CN" altLang="en-US"/>
              <a:t>个同步字符</a:t>
            </a:r>
          </a:p>
          <a:p>
            <a:pPr>
              <a:lnSpc>
                <a:spcPct val="80000"/>
              </a:lnSpc>
            </a:pPr>
            <a:r>
              <a:rPr lang="en-US" altLang="zh-CN"/>
              <a:t>1</a:t>
            </a:r>
            <a:r>
              <a:rPr lang="zh-CN" altLang="en-US"/>
              <a:t>－</a:t>
            </a:r>
            <a:r>
              <a:rPr lang="en-US" altLang="zh-CN"/>
              <a:t>1</a:t>
            </a:r>
            <a:r>
              <a:rPr lang="zh-CN" altLang="en-US"/>
              <a:t>个同步字符</a:t>
            </a:r>
          </a:p>
        </p:txBody>
      </p:sp>
      <p:sp>
        <p:nvSpPr>
          <p:cNvPr id="391212" name="AutoShape 44">
            <a:hlinkClick r:id="" action="ppaction://hlinkshowjump?jump=lastslideviewed" highlightClick="1"/>
          </p:cNvPr>
          <p:cNvSpPr>
            <a:spLocks noChangeArrowheads="1"/>
          </p:cNvSpPr>
          <p:nvPr/>
        </p:nvSpPr>
        <p:spPr bwMode="auto">
          <a:xfrm>
            <a:off x="8388350" y="6165850"/>
            <a:ext cx="504825" cy="358775"/>
          </a:xfrm>
          <a:prstGeom prst="actionButtonBlank">
            <a:avLst/>
          </a:prstGeom>
          <a:ln>
            <a:headEnd/>
            <a:tailEnd/>
          </a:ln>
        </p:spPr>
        <p:style>
          <a:lnRef idx="0">
            <a:schemeClr val="dk1"/>
          </a:lnRef>
          <a:fillRef idx="3">
            <a:schemeClr val="dk1"/>
          </a:fillRef>
          <a:effectRef idx="3">
            <a:schemeClr val="dk1"/>
          </a:effectRef>
          <a:fontRef idx="minor">
            <a:schemeClr val="lt1"/>
          </a:fontRef>
        </p:style>
        <p:txBody>
          <a:bodyPr wrap="none" anchor="ctr"/>
          <a:lstStyle/>
          <a:p>
            <a:pPr algn="ctr"/>
            <a:r>
              <a:rPr lang="zh-CN" altLang="en-US" sz="1600" dirty="0"/>
              <a:t>返回</a:t>
            </a:r>
          </a:p>
        </p:txBody>
      </p:sp>
    </p:spTree>
  </p:cSld>
  <p:clrMapOvr>
    <a:masterClrMapping/>
  </p:clrMapOvr>
  <p:transition spd="slow">
    <p:randomBar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8098" name="Picture 2" descr="片段"/>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71550" y="476250"/>
            <a:ext cx="7272338" cy="5426075"/>
          </a:xfrm>
          <a:prstGeom prst="rect">
            <a:avLst/>
          </a:prstGeom>
          <a:noFill/>
        </p:spPr>
      </p:pic>
      <p:sp>
        <p:nvSpPr>
          <p:cNvPr id="388099" name="AutoShape 3"/>
          <p:cNvSpPr>
            <a:spLocks noChangeArrowheads="1"/>
          </p:cNvSpPr>
          <p:nvPr/>
        </p:nvSpPr>
        <p:spPr bwMode="auto">
          <a:xfrm>
            <a:off x="4427538" y="981075"/>
            <a:ext cx="3816350" cy="3743325"/>
          </a:xfrm>
          <a:prstGeom prst="wedgeRoundRectCallout">
            <a:avLst>
              <a:gd name="adj1" fmla="val -66681"/>
              <a:gd name="adj2" fmla="val -29051"/>
              <a:gd name="adj3" fmla="val 16667"/>
            </a:avLst>
          </a:prstGeom>
          <a:solidFill>
            <a:schemeClr val="accent1"/>
          </a:solidFill>
          <a:ln w="9525" algn="ctr">
            <a:solidFill>
              <a:schemeClr val="tx1"/>
            </a:solidFill>
            <a:miter lim="800000"/>
            <a:headEnd/>
            <a:tailEnd/>
          </a:ln>
          <a:effectLst/>
        </p:spPr>
        <p:txBody>
          <a:bodyPr/>
          <a:lstStyle/>
          <a:p>
            <a:r>
              <a:rPr lang="en-US" altLang="zh-CN" u="sng">
                <a:solidFill>
                  <a:srgbClr val="0000FF"/>
                </a:solidFill>
              </a:rPr>
              <a:t>8251A</a:t>
            </a:r>
            <a:r>
              <a:rPr lang="zh-CN" altLang="en-US" u="sng">
                <a:solidFill>
                  <a:srgbClr val="0000FF"/>
                </a:solidFill>
              </a:rPr>
              <a:t>同步字符寄存器</a:t>
            </a:r>
          </a:p>
          <a:p>
            <a:r>
              <a:rPr lang="en-US" altLang="zh-CN"/>
              <a:t>8251A</a:t>
            </a:r>
            <a:r>
              <a:rPr lang="zh-CN" altLang="en-US"/>
              <a:t>的两个同步字符寄存器用来存储同步方式中所用的同步字符。由程序设置。</a:t>
            </a:r>
          </a:p>
          <a:p>
            <a:r>
              <a:rPr lang="zh-CN" altLang="en-US"/>
              <a:t>如果采用同步模式通信，在设置完成模式控制字后，需要设置同步字符。</a:t>
            </a:r>
          </a:p>
        </p:txBody>
      </p:sp>
    </p:spTree>
  </p:cSld>
  <p:clrMapOvr>
    <a:masterClrMapping/>
  </p:clrMapOvr>
  <p:transition spd="slow">
    <p:randomBar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22" name="Picture 2" descr="片段"/>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71550" y="476250"/>
            <a:ext cx="7272338" cy="5426075"/>
          </a:xfrm>
          <a:prstGeom prst="rect">
            <a:avLst/>
          </a:prstGeom>
          <a:noFill/>
        </p:spPr>
      </p:pic>
      <p:sp>
        <p:nvSpPr>
          <p:cNvPr id="389123" name="AutoShape 3"/>
          <p:cNvSpPr>
            <a:spLocks noChangeArrowheads="1"/>
          </p:cNvSpPr>
          <p:nvPr/>
        </p:nvSpPr>
        <p:spPr bwMode="auto">
          <a:xfrm>
            <a:off x="4284663" y="981075"/>
            <a:ext cx="3671887" cy="2016125"/>
          </a:xfrm>
          <a:prstGeom prst="wedgeRoundRectCallout">
            <a:avLst>
              <a:gd name="adj1" fmla="val -61977"/>
              <a:gd name="adj2" fmla="val 21102"/>
              <a:gd name="adj3" fmla="val 16667"/>
            </a:avLst>
          </a:prstGeom>
          <a:solidFill>
            <a:schemeClr val="accent1"/>
          </a:solidFill>
          <a:ln w="9525" algn="ctr">
            <a:solidFill>
              <a:schemeClr val="tx1"/>
            </a:solidFill>
            <a:miter lim="800000"/>
            <a:headEnd/>
            <a:tailEnd/>
          </a:ln>
          <a:effectLst/>
        </p:spPr>
        <p:txBody>
          <a:bodyPr/>
          <a:lstStyle/>
          <a:p>
            <a:r>
              <a:rPr lang="en-US" altLang="zh-CN" u="sng">
                <a:solidFill>
                  <a:srgbClr val="0000FF"/>
                </a:solidFill>
              </a:rPr>
              <a:t>8251A</a:t>
            </a:r>
            <a:r>
              <a:rPr lang="zh-CN" altLang="en-US" u="sng">
                <a:solidFill>
                  <a:srgbClr val="0000FF"/>
                </a:solidFill>
              </a:rPr>
              <a:t>操作命令寄存器</a:t>
            </a:r>
          </a:p>
          <a:p>
            <a:r>
              <a:rPr lang="zh-CN" altLang="en-US"/>
              <a:t>主要用来控制</a:t>
            </a:r>
            <a:r>
              <a:rPr lang="en-US" altLang="zh-CN"/>
              <a:t>8251A</a:t>
            </a:r>
            <a:r>
              <a:rPr lang="zh-CN" altLang="en-US"/>
              <a:t>的工作，其内容由程序设定。</a:t>
            </a:r>
          </a:p>
        </p:txBody>
      </p:sp>
    </p:spTree>
  </p:cSld>
  <p:clrMapOvr>
    <a:masterClrMapping/>
  </p:clrMapOvr>
  <p:transition spd="slow">
    <p:randomBar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3268" name="Group 52"/>
          <p:cNvGraphicFramePr>
            <a:graphicFrameLocks noGrp="1"/>
          </p:cNvGraphicFramePr>
          <p:nvPr/>
        </p:nvGraphicFramePr>
        <p:xfrm>
          <a:off x="971550" y="836613"/>
          <a:ext cx="6908800" cy="457200"/>
        </p:xfrm>
        <a:graphic>
          <a:graphicData uri="http://schemas.openxmlformats.org/drawingml/2006/table">
            <a:tbl>
              <a:tblPr/>
              <a:tblGrid>
                <a:gridCol w="863600">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865188">
                  <a:extLst>
                    <a:ext uri="{9D8B030D-6E8A-4147-A177-3AD203B41FA5}">
                      <a16:colId xmlns:a16="http://schemas.microsoft.com/office/drawing/2014/main" val="20003"/>
                    </a:ext>
                  </a:extLst>
                </a:gridCol>
                <a:gridCol w="862012">
                  <a:extLst>
                    <a:ext uri="{9D8B030D-6E8A-4147-A177-3AD203B41FA5}">
                      <a16:colId xmlns:a16="http://schemas.microsoft.com/office/drawing/2014/main" val="20004"/>
                    </a:ext>
                  </a:extLst>
                </a:gridCol>
                <a:gridCol w="863600">
                  <a:extLst>
                    <a:ext uri="{9D8B030D-6E8A-4147-A177-3AD203B41FA5}">
                      <a16:colId xmlns:a16="http://schemas.microsoft.com/office/drawing/2014/main" val="20005"/>
                    </a:ext>
                  </a:extLst>
                </a:gridCol>
                <a:gridCol w="863600">
                  <a:extLst>
                    <a:ext uri="{9D8B030D-6E8A-4147-A177-3AD203B41FA5}">
                      <a16:colId xmlns:a16="http://schemas.microsoft.com/office/drawing/2014/main" val="20006"/>
                    </a:ext>
                  </a:extLst>
                </a:gridCol>
                <a:gridCol w="863600">
                  <a:extLst>
                    <a:ext uri="{9D8B030D-6E8A-4147-A177-3AD203B41FA5}">
                      <a16:colId xmlns:a16="http://schemas.microsoft.com/office/drawing/2014/main" val="20007"/>
                    </a:ext>
                  </a:extLst>
                </a:gridCol>
              </a:tblGrid>
              <a:tr h="43338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EH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IR</a:t>
                      </a:r>
                      <a:endParaRPr kumimoji="0" lang="en-US" altLang="zh-CN" sz="2400" b="1" i="0" u="none" strike="noStrike" cap="none" normalizeH="0" baseline="-25000" smtClean="0">
                        <a:ln>
                          <a:noFill/>
                        </a:ln>
                        <a:solidFill>
                          <a:schemeClr val="tx1"/>
                        </a:solidFill>
                        <a:effectLst>
                          <a:outerShdw blurRad="38100" dist="38100" dir="2700000" algn="tl">
                            <a:srgbClr val="C0C0C0"/>
                          </a:outerShdw>
                        </a:effectLst>
                        <a:latin typeface="隶书" pitchFamily="49" charset="-122"/>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RTS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SBRK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RxE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DTR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TxEN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93238" name="Rectangle 22"/>
          <p:cNvSpPr>
            <a:spLocks noChangeArrowheads="1"/>
          </p:cNvSpPr>
          <p:nvPr/>
        </p:nvSpPr>
        <p:spPr bwMode="auto">
          <a:xfrm>
            <a:off x="900113" y="260350"/>
            <a:ext cx="6767512" cy="457200"/>
          </a:xfrm>
          <a:prstGeom prst="rect">
            <a:avLst/>
          </a:prstGeom>
          <a:noFill/>
          <a:ln w="9525" algn="ctr">
            <a:noFill/>
            <a:miter lim="800000"/>
            <a:headEnd/>
            <a:tailEnd/>
          </a:ln>
          <a:effectLst/>
        </p:spPr>
        <p:txBody>
          <a:bodyPr>
            <a:spAutoFit/>
          </a:bodyPr>
          <a:lstStyle/>
          <a:p>
            <a:r>
              <a:rPr lang="en-US" altLang="zh-CN">
                <a:solidFill>
                  <a:srgbClr val="0000FF"/>
                </a:solidFill>
              </a:rPr>
              <a:t>8251A</a:t>
            </a:r>
            <a:r>
              <a:rPr lang="zh-CN" altLang="en-US">
                <a:solidFill>
                  <a:srgbClr val="0000FF"/>
                </a:solidFill>
              </a:rPr>
              <a:t>操作寄存器</a:t>
            </a:r>
            <a:r>
              <a:rPr lang="en-US" altLang="zh-CN"/>
              <a:t>(</a:t>
            </a:r>
            <a:r>
              <a:rPr lang="zh-CN" altLang="en-US"/>
              <a:t>命令控制字，写入控制口</a:t>
            </a:r>
            <a:r>
              <a:rPr lang="en-US" altLang="zh-CN"/>
              <a:t>)</a:t>
            </a:r>
          </a:p>
        </p:txBody>
      </p:sp>
      <p:sp>
        <p:nvSpPr>
          <p:cNvPr id="393240" name="Rectangle 24"/>
          <p:cNvSpPr>
            <a:spLocks noChangeArrowheads="1"/>
          </p:cNvSpPr>
          <p:nvPr/>
        </p:nvSpPr>
        <p:spPr bwMode="auto">
          <a:xfrm>
            <a:off x="6443663" y="1844675"/>
            <a:ext cx="2555875" cy="676275"/>
          </a:xfrm>
          <a:prstGeom prst="rect">
            <a:avLst/>
          </a:prstGeom>
          <a:solidFill>
            <a:srgbClr val="FFFF00"/>
          </a:solidFill>
          <a:ln w="9525" algn="ctr">
            <a:noFill/>
            <a:miter lim="800000"/>
            <a:headEnd/>
            <a:tailEnd/>
          </a:ln>
          <a:effectLst/>
        </p:spPr>
        <p:txBody>
          <a:bodyPr>
            <a:spAutoFit/>
          </a:bodyPr>
          <a:lstStyle/>
          <a:p>
            <a:pPr>
              <a:lnSpc>
                <a:spcPct val="80000"/>
              </a:lnSpc>
            </a:pPr>
            <a:r>
              <a:rPr lang="zh-CN" altLang="en-US" b="1">
                <a:solidFill>
                  <a:srgbClr val="0000FF"/>
                </a:solidFill>
              </a:rPr>
              <a:t>发送允许：</a:t>
            </a:r>
          </a:p>
          <a:p>
            <a:pPr>
              <a:lnSpc>
                <a:spcPct val="80000"/>
              </a:lnSpc>
            </a:pPr>
            <a:r>
              <a:rPr lang="en-US" altLang="zh-CN" b="1">
                <a:solidFill>
                  <a:srgbClr val="0000FF"/>
                </a:solidFill>
              </a:rPr>
              <a:t>1</a:t>
            </a:r>
            <a:r>
              <a:rPr lang="zh-CN" altLang="en-US" b="1">
                <a:solidFill>
                  <a:srgbClr val="0000FF"/>
                </a:solidFill>
              </a:rPr>
              <a:t>－允许 </a:t>
            </a:r>
            <a:r>
              <a:rPr lang="en-US" altLang="zh-CN" b="1">
                <a:solidFill>
                  <a:srgbClr val="0000FF"/>
                </a:solidFill>
              </a:rPr>
              <a:t>0</a:t>
            </a:r>
            <a:r>
              <a:rPr lang="zh-CN" altLang="en-US" b="1">
                <a:solidFill>
                  <a:srgbClr val="0000FF"/>
                </a:solidFill>
              </a:rPr>
              <a:t>－屏蔽</a:t>
            </a:r>
          </a:p>
        </p:txBody>
      </p:sp>
      <p:sp>
        <p:nvSpPr>
          <p:cNvPr id="393241" name="Line 25"/>
          <p:cNvSpPr>
            <a:spLocks noChangeShapeType="1"/>
          </p:cNvSpPr>
          <p:nvPr/>
        </p:nvSpPr>
        <p:spPr bwMode="auto">
          <a:xfrm>
            <a:off x="6300788" y="1412875"/>
            <a:ext cx="0" cy="1223963"/>
          </a:xfrm>
          <a:prstGeom prst="line">
            <a:avLst/>
          </a:prstGeom>
          <a:noFill/>
          <a:ln w="28575">
            <a:solidFill>
              <a:schemeClr val="tx1"/>
            </a:solidFill>
            <a:round/>
            <a:headEnd/>
            <a:tailEnd/>
          </a:ln>
          <a:effectLst/>
        </p:spPr>
        <p:txBody>
          <a:bodyPr/>
          <a:lstStyle/>
          <a:p>
            <a:endParaRPr lang="zh-CN" altLang="en-US"/>
          </a:p>
        </p:txBody>
      </p:sp>
      <p:sp>
        <p:nvSpPr>
          <p:cNvPr id="393243" name="Line 27"/>
          <p:cNvSpPr>
            <a:spLocks noChangeShapeType="1"/>
          </p:cNvSpPr>
          <p:nvPr/>
        </p:nvSpPr>
        <p:spPr bwMode="auto">
          <a:xfrm flipH="1">
            <a:off x="5724525" y="1412875"/>
            <a:ext cx="0" cy="2087563"/>
          </a:xfrm>
          <a:prstGeom prst="line">
            <a:avLst/>
          </a:prstGeom>
          <a:noFill/>
          <a:ln w="28575">
            <a:solidFill>
              <a:schemeClr val="tx1"/>
            </a:solidFill>
            <a:round/>
            <a:headEnd/>
            <a:tailEnd/>
          </a:ln>
          <a:effectLst/>
        </p:spPr>
        <p:txBody>
          <a:bodyPr/>
          <a:lstStyle/>
          <a:p>
            <a:endParaRPr lang="zh-CN" altLang="en-US"/>
          </a:p>
        </p:txBody>
      </p:sp>
      <p:sp>
        <p:nvSpPr>
          <p:cNvPr id="393244" name="Rectangle 28"/>
          <p:cNvSpPr>
            <a:spLocks noChangeArrowheads="1"/>
          </p:cNvSpPr>
          <p:nvPr/>
        </p:nvSpPr>
        <p:spPr bwMode="auto">
          <a:xfrm>
            <a:off x="5435600" y="3357563"/>
            <a:ext cx="2808288" cy="676275"/>
          </a:xfrm>
          <a:prstGeom prst="rect">
            <a:avLst/>
          </a:prstGeom>
          <a:solidFill>
            <a:srgbClr val="FFFF00"/>
          </a:solidFill>
          <a:ln w="9525" algn="ctr">
            <a:noFill/>
            <a:miter lim="800000"/>
            <a:headEnd/>
            <a:tailEnd/>
          </a:ln>
          <a:effectLst/>
        </p:spPr>
        <p:txBody>
          <a:bodyPr>
            <a:spAutoFit/>
          </a:bodyPr>
          <a:lstStyle/>
          <a:p>
            <a:pPr>
              <a:lnSpc>
                <a:spcPct val="80000"/>
              </a:lnSpc>
            </a:pPr>
            <a:r>
              <a:rPr lang="zh-CN" altLang="en-US" b="1">
                <a:solidFill>
                  <a:srgbClr val="0000FF"/>
                </a:solidFill>
              </a:rPr>
              <a:t>接收允许：</a:t>
            </a:r>
          </a:p>
          <a:p>
            <a:pPr>
              <a:lnSpc>
                <a:spcPct val="80000"/>
              </a:lnSpc>
            </a:pPr>
            <a:r>
              <a:rPr lang="en-US" altLang="zh-CN" b="1">
                <a:solidFill>
                  <a:srgbClr val="0000FF"/>
                </a:solidFill>
              </a:rPr>
              <a:t>1</a:t>
            </a:r>
            <a:r>
              <a:rPr lang="zh-CN" altLang="en-US" b="1">
                <a:solidFill>
                  <a:srgbClr val="0000FF"/>
                </a:solidFill>
              </a:rPr>
              <a:t>－允许 </a:t>
            </a:r>
            <a:r>
              <a:rPr lang="en-US" altLang="zh-CN" b="1">
                <a:solidFill>
                  <a:srgbClr val="0000FF"/>
                </a:solidFill>
              </a:rPr>
              <a:t>0</a:t>
            </a:r>
            <a:r>
              <a:rPr lang="zh-CN" altLang="en-US" b="1">
                <a:solidFill>
                  <a:srgbClr val="0000FF"/>
                </a:solidFill>
              </a:rPr>
              <a:t>－屏蔽</a:t>
            </a:r>
          </a:p>
        </p:txBody>
      </p:sp>
      <p:sp>
        <p:nvSpPr>
          <p:cNvPr id="393245" name="Line 29"/>
          <p:cNvSpPr>
            <a:spLocks noChangeShapeType="1"/>
          </p:cNvSpPr>
          <p:nvPr/>
        </p:nvSpPr>
        <p:spPr bwMode="auto">
          <a:xfrm>
            <a:off x="3635375" y="1412875"/>
            <a:ext cx="720725" cy="0"/>
          </a:xfrm>
          <a:prstGeom prst="line">
            <a:avLst/>
          </a:prstGeom>
          <a:noFill/>
          <a:ln w="28575">
            <a:solidFill>
              <a:schemeClr val="tx1"/>
            </a:solidFill>
            <a:round/>
            <a:headEnd/>
            <a:tailEnd/>
          </a:ln>
          <a:effectLst/>
        </p:spPr>
        <p:txBody>
          <a:bodyPr/>
          <a:lstStyle/>
          <a:p>
            <a:endParaRPr lang="zh-CN" altLang="en-US"/>
          </a:p>
        </p:txBody>
      </p:sp>
      <p:sp>
        <p:nvSpPr>
          <p:cNvPr id="393246" name="Line 30"/>
          <p:cNvSpPr>
            <a:spLocks noChangeShapeType="1"/>
          </p:cNvSpPr>
          <p:nvPr/>
        </p:nvSpPr>
        <p:spPr bwMode="auto">
          <a:xfrm flipH="1">
            <a:off x="3995738" y="1412875"/>
            <a:ext cx="0" cy="3816350"/>
          </a:xfrm>
          <a:prstGeom prst="line">
            <a:avLst/>
          </a:prstGeom>
          <a:noFill/>
          <a:ln w="28575">
            <a:solidFill>
              <a:schemeClr val="tx1"/>
            </a:solidFill>
            <a:round/>
            <a:headEnd/>
            <a:tailEnd/>
          </a:ln>
          <a:effectLst/>
        </p:spPr>
        <p:txBody>
          <a:bodyPr/>
          <a:lstStyle/>
          <a:p>
            <a:endParaRPr lang="zh-CN" altLang="en-US"/>
          </a:p>
        </p:txBody>
      </p:sp>
      <p:sp>
        <p:nvSpPr>
          <p:cNvPr id="393248" name="Line 32"/>
          <p:cNvSpPr>
            <a:spLocks noChangeShapeType="1"/>
          </p:cNvSpPr>
          <p:nvPr/>
        </p:nvSpPr>
        <p:spPr bwMode="auto">
          <a:xfrm>
            <a:off x="2771775" y="1412875"/>
            <a:ext cx="720725" cy="0"/>
          </a:xfrm>
          <a:prstGeom prst="line">
            <a:avLst/>
          </a:prstGeom>
          <a:noFill/>
          <a:ln w="28575">
            <a:solidFill>
              <a:schemeClr val="tx1"/>
            </a:solidFill>
            <a:round/>
            <a:headEnd/>
            <a:tailEnd/>
          </a:ln>
          <a:effectLst/>
        </p:spPr>
        <p:txBody>
          <a:bodyPr/>
          <a:lstStyle/>
          <a:p>
            <a:endParaRPr lang="zh-CN" altLang="en-US"/>
          </a:p>
        </p:txBody>
      </p:sp>
      <p:sp>
        <p:nvSpPr>
          <p:cNvPr id="393249" name="Line 33"/>
          <p:cNvSpPr>
            <a:spLocks noChangeShapeType="1"/>
          </p:cNvSpPr>
          <p:nvPr/>
        </p:nvSpPr>
        <p:spPr bwMode="auto">
          <a:xfrm flipH="1">
            <a:off x="3132138" y="1412875"/>
            <a:ext cx="0" cy="4248150"/>
          </a:xfrm>
          <a:prstGeom prst="line">
            <a:avLst/>
          </a:prstGeom>
          <a:noFill/>
          <a:ln w="28575">
            <a:solidFill>
              <a:schemeClr val="tx1"/>
            </a:solidFill>
            <a:round/>
            <a:headEnd/>
            <a:tailEnd/>
          </a:ln>
          <a:effectLst/>
        </p:spPr>
        <p:txBody>
          <a:bodyPr/>
          <a:lstStyle/>
          <a:p>
            <a:endParaRPr lang="zh-CN" altLang="en-US"/>
          </a:p>
        </p:txBody>
      </p:sp>
      <p:sp>
        <p:nvSpPr>
          <p:cNvPr id="393250" name="Rectangle 34"/>
          <p:cNvSpPr>
            <a:spLocks noChangeArrowheads="1"/>
          </p:cNvSpPr>
          <p:nvPr/>
        </p:nvSpPr>
        <p:spPr bwMode="auto">
          <a:xfrm>
            <a:off x="3708400" y="4868863"/>
            <a:ext cx="5435600" cy="676275"/>
          </a:xfrm>
          <a:prstGeom prst="rect">
            <a:avLst/>
          </a:prstGeom>
          <a:solidFill>
            <a:srgbClr val="FFFF00"/>
          </a:solidFill>
          <a:ln w="9525" algn="ctr">
            <a:noFill/>
            <a:miter lim="800000"/>
            <a:headEnd/>
            <a:tailEnd/>
          </a:ln>
          <a:effectLst/>
        </p:spPr>
        <p:txBody>
          <a:bodyPr>
            <a:spAutoFit/>
          </a:bodyPr>
          <a:lstStyle/>
          <a:p>
            <a:pPr>
              <a:lnSpc>
                <a:spcPct val="80000"/>
              </a:lnSpc>
            </a:pPr>
            <a:r>
              <a:rPr lang="zh-CN" altLang="en-US" b="1"/>
              <a:t>出错标志复位</a:t>
            </a:r>
          </a:p>
          <a:p>
            <a:pPr>
              <a:lnSpc>
                <a:spcPct val="80000"/>
              </a:lnSpc>
            </a:pPr>
            <a:r>
              <a:rPr lang="en-US" altLang="zh-CN" b="1"/>
              <a:t>1</a:t>
            </a:r>
            <a:r>
              <a:rPr lang="zh-CN" altLang="en-US" b="1"/>
              <a:t>－使状态寄存器中的</a:t>
            </a:r>
            <a:r>
              <a:rPr lang="en-US" altLang="zh-CN" b="1"/>
              <a:t>3</a:t>
            </a:r>
            <a:r>
              <a:rPr lang="zh-CN" altLang="en-US" b="1"/>
              <a:t>个错误标志复位</a:t>
            </a:r>
          </a:p>
        </p:txBody>
      </p:sp>
      <p:sp>
        <p:nvSpPr>
          <p:cNvPr id="393252" name="Line 36"/>
          <p:cNvSpPr>
            <a:spLocks noChangeShapeType="1"/>
          </p:cNvSpPr>
          <p:nvPr/>
        </p:nvSpPr>
        <p:spPr bwMode="auto">
          <a:xfrm flipH="1">
            <a:off x="1331913" y="1412875"/>
            <a:ext cx="0" cy="2376488"/>
          </a:xfrm>
          <a:prstGeom prst="line">
            <a:avLst/>
          </a:prstGeom>
          <a:noFill/>
          <a:ln w="28575">
            <a:solidFill>
              <a:schemeClr val="tx1"/>
            </a:solidFill>
            <a:round/>
            <a:headEnd/>
            <a:tailEnd/>
          </a:ln>
          <a:effectLst/>
        </p:spPr>
        <p:txBody>
          <a:bodyPr/>
          <a:lstStyle/>
          <a:p>
            <a:endParaRPr lang="zh-CN" altLang="en-US"/>
          </a:p>
        </p:txBody>
      </p:sp>
      <p:sp>
        <p:nvSpPr>
          <p:cNvPr id="393254" name="Line 38"/>
          <p:cNvSpPr>
            <a:spLocks noChangeShapeType="1"/>
          </p:cNvSpPr>
          <p:nvPr/>
        </p:nvSpPr>
        <p:spPr bwMode="auto">
          <a:xfrm>
            <a:off x="7091363" y="1412875"/>
            <a:ext cx="720725" cy="0"/>
          </a:xfrm>
          <a:prstGeom prst="line">
            <a:avLst/>
          </a:prstGeom>
          <a:noFill/>
          <a:ln w="28575">
            <a:solidFill>
              <a:schemeClr val="tx1"/>
            </a:solidFill>
            <a:round/>
            <a:headEnd/>
            <a:tailEnd/>
          </a:ln>
          <a:effectLst/>
        </p:spPr>
        <p:txBody>
          <a:bodyPr/>
          <a:lstStyle/>
          <a:p>
            <a:endParaRPr lang="zh-CN" altLang="en-US"/>
          </a:p>
        </p:txBody>
      </p:sp>
      <p:sp>
        <p:nvSpPr>
          <p:cNvPr id="393255" name="Line 39"/>
          <p:cNvSpPr>
            <a:spLocks noChangeShapeType="1"/>
          </p:cNvSpPr>
          <p:nvPr/>
        </p:nvSpPr>
        <p:spPr bwMode="auto">
          <a:xfrm>
            <a:off x="6227763" y="1412875"/>
            <a:ext cx="720725" cy="0"/>
          </a:xfrm>
          <a:prstGeom prst="line">
            <a:avLst/>
          </a:prstGeom>
          <a:noFill/>
          <a:ln w="28575">
            <a:solidFill>
              <a:schemeClr val="tx1"/>
            </a:solidFill>
            <a:round/>
            <a:headEnd/>
            <a:tailEnd/>
          </a:ln>
          <a:effectLst/>
        </p:spPr>
        <p:txBody>
          <a:bodyPr/>
          <a:lstStyle/>
          <a:p>
            <a:endParaRPr lang="zh-CN" altLang="en-US"/>
          </a:p>
        </p:txBody>
      </p:sp>
      <p:sp>
        <p:nvSpPr>
          <p:cNvPr id="393256" name="Line 40"/>
          <p:cNvSpPr>
            <a:spLocks noChangeShapeType="1"/>
          </p:cNvSpPr>
          <p:nvPr/>
        </p:nvSpPr>
        <p:spPr bwMode="auto">
          <a:xfrm>
            <a:off x="7451725" y="1412875"/>
            <a:ext cx="0" cy="431800"/>
          </a:xfrm>
          <a:prstGeom prst="line">
            <a:avLst/>
          </a:prstGeom>
          <a:noFill/>
          <a:ln w="28575">
            <a:solidFill>
              <a:schemeClr val="tx1"/>
            </a:solidFill>
            <a:round/>
            <a:headEnd/>
            <a:tailEnd/>
          </a:ln>
          <a:effectLst/>
        </p:spPr>
        <p:txBody>
          <a:bodyPr/>
          <a:lstStyle/>
          <a:p>
            <a:endParaRPr lang="zh-CN" altLang="en-US"/>
          </a:p>
        </p:txBody>
      </p:sp>
      <p:sp>
        <p:nvSpPr>
          <p:cNvPr id="393257" name="Rectangle 41"/>
          <p:cNvSpPr>
            <a:spLocks noChangeArrowheads="1"/>
          </p:cNvSpPr>
          <p:nvPr/>
        </p:nvSpPr>
        <p:spPr bwMode="auto">
          <a:xfrm>
            <a:off x="6084888" y="2608263"/>
            <a:ext cx="2808287" cy="676275"/>
          </a:xfrm>
          <a:prstGeom prst="rect">
            <a:avLst/>
          </a:prstGeom>
          <a:solidFill>
            <a:srgbClr val="FFFF00"/>
          </a:solidFill>
          <a:ln w="9525" algn="ctr">
            <a:noFill/>
            <a:miter lim="800000"/>
            <a:headEnd/>
            <a:tailEnd/>
          </a:ln>
          <a:effectLst/>
        </p:spPr>
        <p:txBody>
          <a:bodyPr>
            <a:spAutoFit/>
          </a:bodyPr>
          <a:lstStyle/>
          <a:p>
            <a:pPr>
              <a:lnSpc>
                <a:spcPct val="80000"/>
              </a:lnSpc>
            </a:pPr>
            <a:r>
              <a:rPr lang="zh-CN" altLang="en-US" b="1">
                <a:solidFill>
                  <a:srgbClr val="800000"/>
                </a:solidFill>
              </a:rPr>
              <a:t>数据终端准备好：</a:t>
            </a:r>
          </a:p>
          <a:p>
            <a:pPr>
              <a:lnSpc>
                <a:spcPct val="80000"/>
              </a:lnSpc>
            </a:pPr>
            <a:r>
              <a:rPr lang="en-US" altLang="zh-CN" b="1">
                <a:solidFill>
                  <a:srgbClr val="800000"/>
                </a:solidFill>
              </a:rPr>
              <a:t>1</a:t>
            </a:r>
            <a:r>
              <a:rPr lang="zh-CN" altLang="en-US" b="1">
                <a:solidFill>
                  <a:srgbClr val="800000"/>
                </a:solidFill>
              </a:rPr>
              <a:t>－使</a:t>
            </a:r>
            <a:r>
              <a:rPr lang="en-US" altLang="zh-CN" b="1">
                <a:solidFill>
                  <a:srgbClr val="800000"/>
                </a:solidFill>
              </a:rPr>
              <a:t>DTR</a:t>
            </a:r>
            <a:r>
              <a:rPr lang="zh-CN" altLang="en-US" b="1">
                <a:solidFill>
                  <a:srgbClr val="800000"/>
                </a:solidFill>
              </a:rPr>
              <a:t>＝</a:t>
            </a:r>
            <a:r>
              <a:rPr lang="en-US" altLang="zh-CN" b="1">
                <a:solidFill>
                  <a:srgbClr val="800000"/>
                </a:solidFill>
              </a:rPr>
              <a:t>0</a:t>
            </a:r>
          </a:p>
        </p:txBody>
      </p:sp>
      <p:sp>
        <p:nvSpPr>
          <p:cNvPr id="393258" name="Line 42"/>
          <p:cNvSpPr>
            <a:spLocks noChangeShapeType="1"/>
          </p:cNvSpPr>
          <p:nvPr/>
        </p:nvSpPr>
        <p:spPr bwMode="auto">
          <a:xfrm>
            <a:off x="5364163" y="1412875"/>
            <a:ext cx="720725" cy="0"/>
          </a:xfrm>
          <a:prstGeom prst="line">
            <a:avLst/>
          </a:prstGeom>
          <a:noFill/>
          <a:ln w="28575">
            <a:solidFill>
              <a:schemeClr val="tx1"/>
            </a:solidFill>
            <a:round/>
            <a:headEnd/>
            <a:tailEnd/>
          </a:ln>
          <a:effectLst/>
        </p:spPr>
        <p:txBody>
          <a:bodyPr/>
          <a:lstStyle/>
          <a:p>
            <a:endParaRPr lang="zh-CN" altLang="en-US"/>
          </a:p>
        </p:txBody>
      </p:sp>
      <p:sp>
        <p:nvSpPr>
          <p:cNvPr id="393259" name="Line 43"/>
          <p:cNvSpPr>
            <a:spLocks noChangeShapeType="1"/>
          </p:cNvSpPr>
          <p:nvPr/>
        </p:nvSpPr>
        <p:spPr bwMode="auto">
          <a:xfrm>
            <a:off x="4500563" y="1412875"/>
            <a:ext cx="720725" cy="0"/>
          </a:xfrm>
          <a:prstGeom prst="line">
            <a:avLst/>
          </a:prstGeom>
          <a:noFill/>
          <a:ln w="28575">
            <a:solidFill>
              <a:schemeClr val="tx1"/>
            </a:solidFill>
            <a:round/>
            <a:headEnd/>
            <a:tailEnd/>
          </a:ln>
          <a:effectLst/>
        </p:spPr>
        <p:txBody>
          <a:bodyPr/>
          <a:lstStyle/>
          <a:p>
            <a:endParaRPr lang="zh-CN" altLang="en-US"/>
          </a:p>
        </p:txBody>
      </p:sp>
      <p:sp>
        <p:nvSpPr>
          <p:cNvPr id="393260" name="Rectangle 44"/>
          <p:cNvSpPr>
            <a:spLocks noChangeArrowheads="1"/>
          </p:cNvSpPr>
          <p:nvPr/>
        </p:nvSpPr>
        <p:spPr bwMode="auto">
          <a:xfrm>
            <a:off x="4572000" y="4121150"/>
            <a:ext cx="1728788" cy="676275"/>
          </a:xfrm>
          <a:prstGeom prst="rect">
            <a:avLst/>
          </a:prstGeom>
          <a:solidFill>
            <a:srgbClr val="FFFF00"/>
          </a:solidFill>
          <a:ln w="9525" algn="ctr">
            <a:noFill/>
            <a:miter lim="800000"/>
            <a:headEnd/>
            <a:tailEnd/>
          </a:ln>
          <a:effectLst/>
        </p:spPr>
        <p:txBody>
          <a:bodyPr>
            <a:spAutoFit/>
          </a:bodyPr>
          <a:lstStyle/>
          <a:p>
            <a:pPr>
              <a:lnSpc>
                <a:spcPct val="80000"/>
              </a:lnSpc>
            </a:pPr>
            <a:r>
              <a:rPr lang="en-US" altLang="zh-CN" b="1">
                <a:solidFill>
                  <a:srgbClr val="0000FF"/>
                </a:solidFill>
              </a:rPr>
              <a:t>1</a:t>
            </a:r>
            <a:r>
              <a:rPr lang="zh-CN" altLang="en-US" b="1">
                <a:solidFill>
                  <a:srgbClr val="0000FF"/>
                </a:solidFill>
              </a:rPr>
              <a:t>－使</a:t>
            </a:r>
            <a:r>
              <a:rPr lang="en-US" altLang="zh-CN" b="1">
                <a:solidFill>
                  <a:srgbClr val="0000FF"/>
                </a:solidFill>
              </a:rPr>
              <a:t>TxD=0</a:t>
            </a:r>
          </a:p>
          <a:p>
            <a:pPr>
              <a:lnSpc>
                <a:spcPct val="80000"/>
              </a:lnSpc>
            </a:pPr>
            <a:r>
              <a:rPr lang="en-US" altLang="zh-CN" b="1">
                <a:solidFill>
                  <a:srgbClr val="0000FF"/>
                </a:solidFill>
              </a:rPr>
              <a:t>0</a:t>
            </a:r>
            <a:r>
              <a:rPr lang="zh-CN" altLang="en-US" b="1">
                <a:solidFill>
                  <a:srgbClr val="0000FF"/>
                </a:solidFill>
              </a:rPr>
              <a:t>－正常</a:t>
            </a:r>
          </a:p>
        </p:txBody>
      </p:sp>
      <p:sp>
        <p:nvSpPr>
          <p:cNvPr id="393261" name="Line 45"/>
          <p:cNvSpPr>
            <a:spLocks noChangeShapeType="1"/>
          </p:cNvSpPr>
          <p:nvPr/>
        </p:nvSpPr>
        <p:spPr bwMode="auto">
          <a:xfrm flipH="1">
            <a:off x="4859338" y="1412875"/>
            <a:ext cx="0" cy="2736850"/>
          </a:xfrm>
          <a:prstGeom prst="line">
            <a:avLst/>
          </a:prstGeom>
          <a:noFill/>
          <a:ln w="28575">
            <a:solidFill>
              <a:schemeClr val="tx1"/>
            </a:solidFill>
            <a:round/>
            <a:headEnd/>
            <a:tailEnd/>
          </a:ln>
          <a:effectLst/>
        </p:spPr>
        <p:txBody>
          <a:bodyPr/>
          <a:lstStyle/>
          <a:p>
            <a:endParaRPr lang="zh-CN" altLang="en-US"/>
          </a:p>
        </p:txBody>
      </p:sp>
      <p:sp>
        <p:nvSpPr>
          <p:cNvPr id="393262" name="Rectangle 46"/>
          <p:cNvSpPr>
            <a:spLocks noChangeArrowheads="1"/>
          </p:cNvSpPr>
          <p:nvPr/>
        </p:nvSpPr>
        <p:spPr bwMode="auto">
          <a:xfrm>
            <a:off x="2771775" y="5632450"/>
            <a:ext cx="3024188" cy="676275"/>
          </a:xfrm>
          <a:prstGeom prst="rect">
            <a:avLst/>
          </a:prstGeom>
          <a:solidFill>
            <a:srgbClr val="FFFF00"/>
          </a:solidFill>
          <a:ln w="9525" algn="ctr">
            <a:noFill/>
            <a:miter lim="800000"/>
            <a:headEnd/>
            <a:tailEnd/>
          </a:ln>
          <a:effectLst/>
        </p:spPr>
        <p:txBody>
          <a:bodyPr>
            <a:spAutoFit/>
          </a:bodyPr>
          <a:lstStyle/>
          <a:p>
            <a:pPr>
              <a:lnSpc>
                <a:spcPct val="80000"/>
              </a:lnSpc>
            </a:pPr>
            <a:r>
              <a:rPr lang="zh-CN" altLang="en-US" b="1">
                <a:solidFill>
                  <a:srgbClr val="800000"/>
                </a:solidFill>
              </a:rPr>
              <a:t>请求发送：</a:t>
            </a:r>
          </a:p>
          <a:p>
            <a:pPr>
              <a:lnSpc>
                <a:spcPct val="80000"/>
              </a:lnSpc>
            </a:pPr>
            <a:r>
              <a:rPr lang="en-US" altLang="zh-CN" b="1">
                <a:solidFill>
                  <a:srgbClr val="800000"/>
                </a:solidFill>
              </a:rPr>
              <a:t>1</a:t>
            </a:r>
            <a:r>
              <a:rPr lang="zh-CN" altLang="en-US" b="1">
                <a:solidFill>
                  <a:srgbClr val="800000"/>
                </a:solidFill>
              </a:rPr>
              <a:t>－使</a:t>
            </a:r>
            <a:r>
              <a:rPr lang="en-US" altLang="zh-CN" b="1">
                <a:solidFill>
                  <a:srgbClr val="800000"/>
                </a:solidFill>
              </a:rPr>
              <a:t>RTS</a:t>
            </a:r>
            <a:r>
              <a:rPr lang="zh-CN" altLang="en-US" b="1">
                <a:solidFill>
                  <a:srgbClr val="800000"/>
                </a:solidFill>
              </a:rPr>
              <a:t>输出低电平</a:t>
            </a:r>
          </a:p>
        </p:txBody>
      </p:sp>
      <p:sp>
        <p:nvSpPr>
          <p:cNvPr id="393263" name="Line 47"/>
          <p:cNvSpPr>
            <a:spLocks noChangeShapeType="1"/>
          </p:cNvSpPr>
          <p:nvPr/>
        </p:nvSpPr>
        <p:spPr bwMode="auto">
          <a:xfrm>
            <a:off x="1908175" y="1412875"/>
            <a:ext cx="720725" cy="0"/>
          </a:xfrm>
          <a:prstGeom prst="line">
            <a:avLst/>
          </a:prstGeom>
          <a:noFill/>
          <a:ln w="28575">
            <a:solidFill>
              <a:schemeClr val="tx1"/>
            </a:solidFill>
            <a:round/>
            <a:headEnd/>
            <a:tailEnd/>
          </a:ln>
          <a:effectLst/>
        </p:spPr>
        <p:txBody>
          <a:bodyPr/>
          <a:lstStyle/>
          <a:p>
            <a:endParaRPr lang="zh-CN" altLang="en-US"/>
          </a:p>
        </p:txBody>
      </p:sp>
      <p:sp>
        <p:nvSpPr>
          <p:cNvPr id="393264" name="Line 48"/>
          <p:cNvSpPr>
            <a:spLocks noChangeShapeType="1"/>
          </p:cNvSpPr>
          <p:nvPr/>
        </p:nvSpPr>
        <p:spPr bwMode="auto">
          <a:xfrm>
            <a:off x="1042988" y="1412875"/>
            <a:ext cx="720725" cy="0"/>
          </a:xfrm>
          <a:prstGeom prst="line">
            <a:avLst/>
          </a:prstGeom>
          <a:noFill/>
          <a:ln w="28575">
            <a:solidFill>
              <a:schemeClr val="tx1"/>
            </a:solidFill>
            <a:round/>
            <a:headEnd/>
            <a:tailEnd/>
          </a:ln>
          <a:effectLst/>
        </p:spPr>
        <p:txBody>
          <a:bodyPr/>
          <a:lstStyle/>
          <a:p>
            <a:endParaRPr lang="zh-CN" altLang="en-US"/>
          </a:p>
        </p:txBody>
      </p:sp>
      <p:sp>
        <p:nvSpPr>
          <p:cNvPr id="393265" name="Rectangle 49"/>
          <p:cNvSpPr>
            <a:spLocks noChangeArrowheads="1"/>
          </p:cNvSpPr>
          <p:nvPr/>
        </p:nvSpPr>
        <p:spPr bwMode="auto">
          <a:xfrm>
            <a:off x="179388" y="4508500"/>
            <a:ext cx="2843212" cy="968375"/>
          </a:xfrm>
          <a:prstGeom prst="rect">
            <a:avLst/>
          </a:prstGeom>
          <a:solidFill>
            <a:srgbClr val="FFFF00"/>
          </a:solidFill>
          <a:ln w="9525" algn="ctr">
            <a:noFill/>
            <a:miter lim="800000"/>
            <a:headEnd/>
            <a:tailEnd/>
          </a:ln>
          <a:effectLst/>
        </p:spPr>
        <p:txBody>
          <a:bodyPr>
            <a:spAutoFit/>
          </a:bodyPr>
          <a:lstStyle/>
          <a:p>
            <a:pPr>
              <a:lnSpc>
                <a:spcPct val="80000"/>
              </a:lnSpc>
            </a:pPr>
            <a:r>
              <a:rPr lang="zh-CN" altLang="en-US" b="1"/>
              <a:t>内部复位：</a:t>
            </a:r>
          </a:p>
          <a:p>
            <a:pPr>
              <a:lnSpc>
                <a:spcPct val="80000"/>
              </a:lnSpc>
            </a:pPr>
            <a:r>
              <a:rPr lang="en-US" altLang="zh-CN" b="1"/>
              <a:t>1</a:t>
            </a:r>
            <a:r>
              <a:rPr lang="zh-CN" altLang="en-US" b="1"/>
              <a:t>－软件复位</a:t>
            </a:r>
            <a:r>
              <a:rPr lang="en-US" altLang="zh-CN" b="1"/>
              <a:t>(</a:t>
            </a:r>
            <a:r>
              <a:rPr lang="zh-CN" altLang="en-US" b="1"/>
              <a:t>下一条命令是方式字</a:t>
            </a:r>
            <a:r>
              <a:rPr lang="en-US" altLang="zh-CN" b="1"/>
              <a:t>)</a:t>
            </a:r>
          </a:p>
        </p:txBody>
      </p:sp>
      <p:sp>
        <p:nvSpPr>
          <p:cNvPr id="393266" name="Line 50"/>
          <p:cNvSpPr>
            <a:spLocks noChangeShapeType="1"/>
          </p:cNvSpPr>
          <p:nvPr/>
        </p:nvSpPr>
        <p:spPr bwMode="auto">
          <a:xfrm flipH="1">
            <a:off x="2195513" y="1412875"/>
            <a:ext cx="0" cy="3095625"/>
          </a:xfrm>
          <a:prstGeom prst="line">
            <a:avLst/>
          </a:prstGeom>
          <a:noFill/>
          <a:ln w="28575">
            <a:solidFill>
              <a:schemeClr val="tx1"/>
            </a:solidFill>
            <a:round/>
            <a:headEnd/>
            <a:tailEnd/>
          </a:ln>
          <a:effectLst/>
        </p:spPr>
        <p:txBody>
          <a:bodyPr/>
          <a:lstStyle/>
          <a:p>
            <a:endParaRPr lang="zh-CN" altLang="en-US"/>
          </a:p>
        </p:txBody>
      </p:sp>
      <p:sp>
        <p:nvSpPr>
          <p:cNvPr id="393267" name="Rectangle 51"/>
          <p:cNvSpPr>
            <a:spLocks noChangeArrowheads="1"/>
          </p:cNvSpPr>
          <p:nvPr/>
        </p:nvSpPr>
        <p:spPr bwMode="auto">
          <a:xfrm>
            <a:off x="0" y="3760788"/>
            <a:ext cx="2089150" cy="676275"/>
          </a:xfrm>
          <a:prstGeom prst="rect">
            <a:avLst/>
          </a:prstGeom>
          <a:solidFill>
            <a:srgbClr val="FFFF00"/>
          </a:solidFill>
          <a:ln w="9525" algn="ctr">
            <a:noFill/>
            <a:miter lim="800000"/>
            <a:headEnd/>
            <a:tailEnd/>
          </a:ln>
          <a:effectLst/>
        </p:spPr>
        <p:txBody>
          <a:bodyPr>
            <a:spAutoFit/>
          </a:bodyPr>
          <a:lstStyle/>
          <a:p>
            <a:pPr>
              <a:lnSpc>
                <a:spcPct val="80000"/>
              </a:lnSpc>
            </a:pPr>
            <a:r>
              <a:rPr lang="zh-CN" altLang="en-US" b="1"/>
              <a:t>搜索同步字符：</a:t>
            </a:r>
          </a:p>
          <a:p>
            <a:pPr>
              <a:lnSpc>
                <a:spcPct val="80000"/>
              </a:lnSpc>
            </a:pPr>
            <a:r>
              <a:rPr lang="en-US" altLang="zh-CN" b="1"/>
              <a:t>1</a:t>
            </a:r>
            <a:r>
              <a:rPr lang="zh-CN" altLang="en-US" b="1"/>
              <a:t>－启动搜索</a:t>
            </a:r>
          </a:p>
        </p:txBody>
      </p:sp>
      <p:sp>
        <p:nvSpPr>
          <p:cNvPr id="393269" name="Line 53"/>
          <p:cNvSpPr>
            <a:spLocks noChangeShapeType="1"/>
          </p:cNvSpPr>
          <p:nvPr/>
        </p:nvSpPr>
        <p:spPr bwMode="auto">
          <a:xfrm>
            <a:off x="6997720" y="2924175"/>
            <a:ext cx="431800" cy="0"/>
          </a:xfrm>
          <a:prstGeom prst="line">
            <a:avLst/>
          </a:prstGeom>
          <a:noFill/>
          <a:ln w="28575">
            <a:solidFill>
              <a:srgbClr val="800000"/>
            </a:solidFill>
            <a:round/>
            <a:headEnd/>
            <a:tailEnd/>
          </a:ln>
          <a:effectLst/>
        </p:spPr>
        <p:txBody>
          <a:bodyPr/>
          <a:lstStyle/>
          <a:p>
            <a:endParaRPr lang="zh-CN" altLang="en-US"/>
          </a:p>
        </p:txBody>
      </p:sp>
      <p:sp>
        <p:nvSpPr>
          <p:cNvPr id="393270" name="Line 54"/>
          <p:cNvSpPr>
            <a:spLocks noChangeShapeType="1"/>
          </p:cNvSpPr>
          <p:nvPr/>
        </p:nvSpPr>
        <p:spPr bwMode="auto">
          <a:xfrm>
            <a:off x="3711572" y="5949950"/>
            <a:ext cx="431800" cy="0"/>
          </a:xfrm>
          <a:prstGeom prst="line">
            <a:avLst/>
          </a:prstGeom>
          <a:noFill/>
          <a:ln w="28575">
            <a:solidFill>
              <a:srgbClr val="800000"/>
            </a:solidFill>
            <a:round/>
            <a:headEnd/>
            <a:tailEnd/>
          </a:ln>
          <a:effectLst/>
        </p:spPr>
        <p:txBody>
          <a:bodyPr/>
          <a:lstStyle/>
          <a:p>
            <a:endParaRPr lang="zh-CN" altLang="en-US"/>
          </a:p>
        </p:txBody>
      </p:sp>
      <p:sp>
        <p:nvSpPr>
          <p:cNvPr id="31" name="AutoShape 44">
            <a:hlinkClick r:id="" action="ppaction://hlinkshowjump?jump=lastslideviewed" highlightClick="1"/>
          </p:cNvPr>
          <p:cNvSpPr>
            <a:spLocks noChangeArrowheads="1"/>
          </p:cNvSpPr>
          <p:nvPr/>
        </p:nvSpPr>
        <p:spPr bwMode="auto">
          <a:xfrm>
            <a:off x="8540750" y="6318250"/>
            <a:ext cx="504825" cy="358775"/>
          </a:xfrm>
          <a:prstGeom prst="actionButtonBlank">
            <a:avLst/>
          </a:prstGeom>
          <a:ln>
            <a:headEnd/>
            <a:tailEnd/>
          </a:ln>
        </p:spPr>
        <p:style>
          <a:lnRef idx="0">
            <a:schemeClr val="dk1"/>
          </a:lnRef>
          <a:fillRef idx="3">
            <a:schemeClr val="dk1"/>
          </a:fillRef>
          <a:effectRef idx="3">
            <a:schemeClr val="dk1"/>
          </a:effectRef>
          <a:fontRef idx="minor">
            <a:schemeClr val="lt1"/>
          </a:fontRef>
        </p:style>
        <p:txBody>
          <a:bodyPr wrap="none" anchor="ctr"/>
          <a:lstStyle/>
          <a:p>
            <a:pPr algn="ctr"/>
            <a:r>
              <a:rPr lang="zh-CN" altLang="en-US" sz="1600" dirty="0"/>
              <a:t>返回</a:t>
            </a:r>
          </a:p>
        </p:txBody>
      </p:sp>
    </p:spTree>
  </p:cSld>
  <p:clrMapOvr>
    <a:masterClrMapping/>
  </p:clrMapOvr>
  <p:transition spd="slow">
    <p:randomBar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2214" name="Picture 22" descr="片段"/>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42988" y="260350"/>
            <a:ext cx="7272337" cy="5426075"/>
          </a:xfrm>
          <a:prstGeom prst="rect">
            <a:avLst/>
          </a:prstGeom>
          <a:noFill/>
        </p:spPr>
      </p:pic>
      <p:sp>
        <p:nvSpPr>
          <p:cNvPr id="392215" name="AutoShape 23"/>
          <p:cNvSpPr>
            <a:spLocks noChangeArrowheads="1"/>
          </p:cNvSpPr>
          <p:nvPr/>
        </p:nvSpPr>
        <p:spPr bwMode="auto">
          <a:xfrm>
            <a:off x="3071802" y="3786190"/>
            <a:ext cx="5832475" cy="2857520"/>
          </a:xfrm>
          <a:prstGeom prst="wedgeRoundRectCallout">
            <a:avLst>
              <a:gd name="adj1" fmla="val -28364"/>
              <a:gd name="adj2" fmla="val -86596"/>
              <a:gd name="adj3" fmla="val 16667"/>
            </a:avLst>
          </a:prstGeom>
          <a:solidFill>
            <a:schemeClr val="accent1"/>
          </a:solidFill>
          <a:ln w="9525" algn="ctr">
            <a:solidFill>
              <a:schemeClr val="tx1"/>
            </a:solidFill>
            <a:miter lim="800000"/>
            <a:headEnd/>
            <a:tailEnd/>
          </a:ln>
          <a:effectLst/>
        </p:spPr>
        <p:txBody>
          <a:bodyPr/>
          <a:lstStyle/>
          <a:p>
            <a:r>
              <a:rPr lang="en-US" altLang="en-US" u="sng" dirty="0" err="1">
                <a:solidFill>
                  <a:srgbClr val="0000FF"/>
                </a:solidFill>
              </a:rPr>
              <a:t>接收移位寄存器和数据输入缓冲器</a:t>
            </a:r>
            <a:endParaRPr lang="en-US" altLang="en-US" u="sng" dirty="0">
              <a:solidFill>
                <a:srgbClr val="0000FF"/>
              </a:solidFill>
            </a:endParaRPr>
          </a:p>
          <a:p>
            <a:pPr>
              <a:lnSpc>
                <a:spcPct val="90000"/>
              </a:lnSpc>
            </a:pPr>
            <a:r>
              <a:rPr lang="zh-CN" altLang="en-US" dirty="0">
                <a:solidFill>
                  <a:srgbClr val="0000FF"/>
                </a:solidFill>
              </a:rPr>
              <a:t>数据输入寄存器</a:t>
            </a:r>
            <a:r>
              <a:rPr lang="zh-CN" altLang="en-US" dirty="0"/>
              <a:t>和</a:t>
            </a:r>
            <a:r>
              <a:rPr lang="zh-CN" altLang="en-US" dirty="0">
                <a:solidFill>
                  <a:srgbClr val="0000FF"/>
                </a:solidFill>
              </a:rPr>
              <a:t>数据输出寄存器</a:t>
            </a:r>
            <a:r>
              <a:rPr lang="en-US" altLang="en-US" dirty="0" err="1"/>
              <a:t>使用同一个</a:t>
            </a:r>
            <a:r>
              <a:rPr lang="en-US" altLang="en-US" dirty="0" err="1">
                <a:solidFill>
                  <a:srgbClr val="0000FF"/>
                </a:solidFill>
              </a:rPr>
              <a:t>端口地址</a:t>
            </a:r>
            <a:r>
              <a:rPr lang="zh-CN" altLang="en-US" dirty="0"/>
              <a:t>，</a:t>
            </a:r>
            <a:r>
              <a:rPr lang="en-US" altLang="en-US" dirty="0" err="1"/>
              <a:t>但实际上</a:t>
            </a:r>
            <a:r>
              <a:rPr lang="zh-CN" altLang="en-US" dirty="0"/>
              <a:t>做</a:t>
            </a:r>
            <a:r>
              <a:rPr lang="en-US" altLang="en-US" dirty="0" err="1"/>
              <a:t>为两个端口，一个为输入口，一个为输出端口</a:t>
            </a:r>
            <a:r>
              <a:rPr lang="zh-CN" altLang="en-US" dirty="0"/>
              <a:t>。</a:t>
            </a:r>
          </a:p>
          <a:p>
            <a:pPr>
              <a:lnSpc>
                <a:spcPct val="90000"/>
              </a:lnSpc>
            </a:pPr>
            <a:r>
              <a:rPr lang="en-US" altLang="en-US" dirty="0" err="1">
                <a:solidFill>
                  <a:srgbClr val="0000FF"/>
                </a:solidFill>
              </a:rPr>
              <a:t>接收</a:t>
            </a:r>
            <a:r>
              <a:rPr lang="zh-CN" altLang="en-US" dirty="0">
                <a:solidFill>
                  <a:srgbClr val="0000FF"/>
                </a:solidFill>
              </a:rPr>
              <a:t>移位</a:t>
            </a:r>
            <a:r>
              <a:rPr lang="en-US" altLang="en-US" dirty="0" err="1">
                <a:solidFill>
                  <a:srgbClr val="0000FF"/>
                </a:solidFill>
              </a:rPr>
              <a:t>寄存器</a:t>
            </a:r>
            <a:r>
              <a:rPr lang="en-US" altLang="en-US" dirty="0" err="1"/>
              <a:t>将到达RxD端的</a:t>
            </a:r>
            <a:r>
              <a:rPr lang="zh-CN" altLang="en-US" dirty="0"/>
              <a:t>串</a:t>
            </a:r>
            <a:r>
              <a:rPr lang="en-US" altLang="en-US" dirty="0"/>
              <a:t>行</a:t>
            </a:r>
            <a:r>
              <a:rPr lang="zh-CN" altLang="en-US" dirty="0"/>
              <a:t>数据</a:t>
            </a:r>
            <a:r>
              <a:rPr lang="en-US" altLang="en-US" dirty="0" err="1"/>
              <a:t>接收之后进行移位</a:t>
            </a:r>
            <a:r>
              <a:rPr lang="zh-CN" altLang="en-US" dirty="0"/>
              <a:t>，</a:t>
            </a:r>
            <a:r>
              <a:rPr lang="en-US" altLang="en-US" dirty="0" err="1"/>
              <a:t>变为并行</a:t>
            </a:r>
            <a:r>
              <a:rPr lang="zh-CN" altLang="en-US" dirty="0"/>
              <a:t>数据</a:t>
            </a:r>
            <a:r>
              <a:rPr lang="en-US" altLang="en-US" dirty="0"/>
              <a:t>，</a:t>
            </a:r>
            <a:r>
              <a:rPr lang="en-US" altLang="en-US" dirty="0" err="1"/>
              <a:t>传送到</a:t>
            </a:r>
            <a:r>
              <a:rPr lang="zh-CN" altLang="en-US" dirty="0"/>
              <a:t>数据</a:t>
            </a:r>
            <a:r>
              <a:rPr lang="en-US" altLang="en-US" dirty="0" err="1"/>
              <a:t>输入</a:t>
            </a:r>
            <a:r>
              <a:rPr lang="zh-CN" altLang="en-US" dirty="0"/>
              <a:t>寄存器</a:t>
            </a:r>
            <a:r>
              <a:rPr lang="en-US" altLang="en-US" dirty="0"/>
              <a:t>，</a:t>
            </a:r>
            <a:r>
              <a:rPr lang="en-US" altLang="en-US" dirty="0" err="1"/>
              <a:t>CPU判断</a:t>
            </a:r>
            <a:r>
              <a:rPr lang="zh-CN" altLang="en-US" dirty="0"/>
              <a:t>状态</a:t>
            </a:r>
            <a:r>
              <a:rPr lang="en-US" altLang="en-US" dirty="0" err="1"/>
              <a:t>无误</a:t>
            </a:r>
            <a:r>
              <a:rPr lang="en-US" altLang="en-US" dirty="0"/>
              <a:t>，</a:t>
            </a:r>
            <a:r>
              <a:rPr lang="zh-CN" altLang="en-US" dirty="0"/>
              <a:t>读入数据。</a:t>
            </a:r>
          </a:p>
        </p:txBody>
      </p:sp>
    </p:spTree>
  </p:cSld>
  <p:clrMapOvr>
    <a:masterClrMapping/>
  </p:clrMapOvr>
  <p:transition spd="slow">
    <p:randomBar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0146" name="Picture 2" descr="片段"/>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44575" y="1171575"/>
            <a:ext cx="7272338" cy="5426075"/>
          </a:xfrm>
          <a:prstGeom prst="rect">
            <a:avLst/>
          </a:prstGeom>
          <a:noFill/>
        </p:spPr>
      </p:pic>
      <p:sp>
        <p:nvSpPr>
          <p:cNvPr id="390147" name="AutoShape 3"/>
          <p:cNvSpPr>
            <a:spLocks noChangeArrowheads="1"/>
          </p:cNvSpPr>
          <p:nvPr/>
        </p:nvSpPr>
        <p:spPr bwMode="auto">
          <a:xfrm>
            <a:off x="285720" y="214290"/>
            <a:ext cx="5905500" cy="3643314"/>
          </a:xfrm>
          <a:prstGeom prst="wedgeRoundRectCallout">
            <a:avLst>
              <a:gd name="adj1" fmla="val 23454"/>
              <a:gd name="adj2" fmla="val 75155"/>
              <a:gd name="adj3" fmla="val 16667"/>
            </a:avLst>
          </a:prstGeom>
          <a:solidFill>
            <a:schemeClr val="accent1"/>
          </a:solidFill>
          <a:ln w="9525" algn="ctr">
            <a:solidFill>
              <a:schemeClr val="tx1"/>
            </a:solidFill>
            <a:miter lim="800000"/>
            <a:headEnd/>
            <a:tailEnd/>
          </a:ln>
          <a:effectLst/>
        </p:spPr>
        <p:txBody>
          <a:bodyPr/>
          <a:lstStyle/>
          <a:p>
            <a:r>
              <a:rPr lang="zh-CN" altLang="en-US" u="sng" dirty="0">
                <a:solidFill>
                  <a:srgbClr val="0000FF"/>
                </a:solidFill>
              </a:rPr>
              <a:t>发送</a:t>
            </a:r>
            <a:r>
              <a:rPr lang="en-US" altLang="en-US" u="sng" dirty="0" err="1">
                <a:solidFill>
                  <a:srgbClr val="0000FF"/>
                </a:solidFill>
              </a:rPr>
              <a:t>移位寄存器和数据输</a:t>
            </a:r>
            <a:r>
              <a:rPr lang="zh-CN" altLang="en-US" u="sng" dirty="0">
                <a:solidFill>
                  <a:srgbClr val="0000FF"/>
                </a:solidFill>
              </a:rPr>
              <a:t>出</a:t>
            </a:r>
            <a:r>
              <a:rPr lang="en-US" altLang="en-US" u="sng" dirty="0" err="1">
                <a:solidFill>
                  <a:srgbClr val="0000FF"/>
                </a:solidFill>
              </a:rPr>
              <a:t>缓冲器</a:t>
            </a:r>
            <a:endParaRPr lang="en-US" altLang="en-US" u="sng" dirty="0">
              <a:solidFill>
                <a:srgbClr val="0000FF"/>
              </a:solidFill>
            </a:endParaRPr>
          </a:p>
          <a:p>
            <a:pPr>
              <a:lnSpc>
                <a:spcPct val="90000"/>
              </a:lnSpc>
            </a:pPr>
            <a:r>
              <a:rPr lang="zh-CN" altLang="en-US" dirty="0">
                <a:solidFill>
                  <a:srgbClr val="0000FF"/>
                </a:solidFill>
              </a:rPr>
              <a:t>数据输入寄存器</a:t>
            </a:r>
            <a:r>
              <a:rPr lang="zh-CN" altLang="en-US" dirty="0"/>
              <a:t>和</a:t>
            </a:r>
            <a:r>
              <a:rPr lang="zh-CN" altLang="en-US" dirty="0">
                <a:solidFill>
                  <a:srgbClr val="0000FF"/>
                </a:solidFill>
              </a:rPr>
              <a:t>数据输出寄存器</a:t>
            </a:r>
            <a:r>
              <a:rPr lang="en-US" altLang="en-US" dirty="0" err="1"/>
              <a:t>使用同一个</a:t>
            </a:r>
            <a:r>
              <a:rPr lang="en-US" altLang="en-US" dirty="0" err="1">
                <a:solidFill>
                  <a:srgbClr val="0000FF"/>
                </a:solidFill>
              </a:rPr>
              <a:t>端口地址</a:t>
            </a:r>
            <a:r>
              <a:rPr lang="zh-CN" altLang="en-US" dirty="0"/>
              <a:t>，</a:t>
            </a:r>
            <a:r>
              <a:rPr lang="en-US" altLang="en-US" dirty="0" err="1"/>
              <a:t>但实际上</a:t>
            </a:r>
            <a:r>
              <a:rPr lang="zh-CN" altLang="en-US" dirty="0"/>
              <a:t>做</a:t>
            </a:r>
            <a:r>
              <a:rPr lang="en-US" altLang="en-US" dirty="0" err="1"/>
              <a:t>为两个端口，一个为输入口，一个为输出端口</a:t>
            </a:r>
            <a:r>
              <a:rPr lang="zh-CN" altLang="en-US" dirty="0"/>
              <a:t>。计算机通过</a:t>
            </a:r>
            <a:r>
              <a:rPr lang="en-US" altLang="zh-CN" dirty="0"/>
              <a:t>8251A</a:t>
            </a:r>
            <a:r>
              <a:rPr lang="zh-CN" altLang="en-US" dirty="0"/>
              <a:t>输出数据的过程中，</a:t>
            </a:r>
            <a:r>
              <a:rPr lang="en-US" altLang="zh-CN" dirty="0"/>
              <a:t>CPU</a:t>
            </a:r>
            <a:r>
              <a:rPr lang="zh-CN" altLang="en-US" dirty="0"/>
              <a:t>通过数据总线将数据传送到</a:t>
            </a:r>
            <a:r>
              <a:rPr lang="en-US" altLang="zh-CN" dirty="0"/>
              <a:t>8251A</a:t>
            </a:r>
            <a:r>
              <a:rPr lang="zh-CN" altLang="en-US" dirty="0"/>
              <a:t>的数据输出寄存器，然后自动输到</a:t>
            </a:r>
            <a:r>
              <a:rPr lang="zh-CN" altLang="en-US" dirty="0">
                <a:solidFill>
                  <a:srgbClr val="0000FF"/>
                </a:solidFill>
              </a:rPr>
              <a:t>发送移位寄存器</a:t>
            </a:r>
            <a:r>
              <a:rPr lang="zh-CN" altLang="en-US" dirty="0"/>
              <a:t>。移位寄存器用移位的方法将并行数据变为串行数据，从</a:t>
            </a:r>
            <a:r>
              <a:rPr lang="en-US" altLang="zh-CN" dirty="0" err="1"/>
              <a:t>TxD</a:t>
            </a:r>
            <a:r>
              <a:rPr lang="zh-CN" altLang="en-US" dirty="0"/>
              <a:t>端送往外部设备。</a:t>
            </a:r>
          </a:p>
        </p:txBody>
      </p:sp>
    </p:spTree>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5" name="Rectangle 3"/>
          <p:cNvSpPr>
            <a:spLocks noChangeArrowheads="1"/>
          </p:cNvSpPr>
          <p:nvPr/>
        </p:nvSpPr>
        <p:spPr bwMode="auto">
          <a:xfrm>
            <a:off x="611188" y="404813"/>
            <a:ext cx="7921625" cy="1917700"/>
          </a:xfrm>
          <a:prstGeom prst="rect">
            <a:avLst/>
          </a:prstGeom>
          <a:noFill/>
          <a:ln w="9525" algn="ctr">
            <a:noFill/>
            <a:miter lim="800000"/>
            <a:headEnd/>
            <a:tailEnd/>
          </a:ln>
          <a:effectLst/>
        </p:spPr>
        <p:txBody>
          <a:bodyPr>
            <a:spAutoFit/>
          </a:bodyPr>
          <a:lstStyle/>
          <a:p>
            <a:r>
              <a:rPr lang="en-US" altLang="zh-CN"/>
              <a:t>    8255A</a:t>
            </a:r>
            <a:r>
              <a:rPr lang="zh-CN" altLang="en-US"/>
              <a:t>共有</a:t>
            </a:r>
            <a:r>
              <a:rPr lang="en-US" altLang="zh-CN"/>
              <a:t>2</a:t>
            </a:r>
            <a:r>
              <a:rPr lang="zh-CN" altLang="en-US"/>
              <a:t>个控制字</a:t>
            </a:r>
            <a:r>
              <a:rPr lang="en-US" altLang="zh-CN"/>
              <a:t>: </a:t>
            </a:r>
            <a:r>
              <a:rPr lang="zh-CN" altLang="en-US">
                <a:solidFill>
                  <a:srgbClr val="0000FF"/>
                </a:solidFill>
              </a:rPr>
              <a:t>方式选择控制字</a:t>
            </a:r>
            <a:r>
              <a:rPr lang="zh-CN" altLang="en-US"/>
              <a:t>和</a:t>
            </a:r>
            <a:r>
              <a:rPr lang="en-US" altLang="zh-CN">
                <a:solidFill>
                  <a:srgbClr val="0000FF"/>
                </a:solidFill>
              </a:rPr>
              <a:t>C</a:t>
            </a:r>
            <a:r>
              <a:rPr lang="zh-CN" altLang="en-US">
                <a:solidFill>
                  <a:srgbClr val="0000FF"/>
                </a:solidFill>
              </a:rPr>
              <a:t>口位控控制字</a:t>
            </a:r>
            <a:r>
              <a:rPr lang="zh-CN" altLang="en-US"/>
              <a:t>。</a:t>
            </a:r>
            <a:r>
              <a:rPr lang="en-US" altLang="zh-CN"/>
              <a:t>2</a:t>
            </a:r>
            <a:r>
              <a:rPr lang="zh-CN" altLang="en-US"/>
              <a:t>个控制字均需要送入控制寄存器口地址中，其区别在于控制字中</a:t>
            </a:r>
            <a:r>
              <a:rPr lang="en-US" altLang="zh-CN"/>
              <a:t>D7</a:t>
            </a:r>
            <a:r>
              <a:rPr lang="zh-CN" altLang="en-US"/>
              <a:t>。当</a:t>
            </a:r>
            <a:r>
              <a:rPr lang="en-US" altLang="zh-CN"/>
              <a:t>D7=1</a:t>
            </a:r>
            <a:r>
              <a:rPr lang="zh-CN" altLang="en-US"/>
              <a:t>时，为方式选择控制字，</a:t>
            </a:r>
            <a:r>
              <a:rPr lang="en-US" altLang="zh-CN"/>
              <a:t>D7=0</a:t>
            </a:r>
            <a:r>
              <a:rPr lang="zh-CN" altLang="en-US"/>
              <a:t>时，为</a:t>
            </a:r>
            <a:r>
              <a:rPr lang="en-US" altLang="zh-CN"/>
              <a:t>C</a:t>
            </a:r>
            <a:r>
              <a:rPr lang="zh-CN" altLang="en-US"/>
              <a:t>口位控控制字。</a:t>
            </a:r>
          </a:p>
          <a:p>
            <a:r>
              <a:rPr lang="zh-CN" altLang="en-US"/>
              <a:t>    </a:t>
            </a:r>
            <a:r>
              <a:rPr lang="zh-CN" altLang="en-US" b="1" u="sng">
                <a:solidFill>
                  <a:srgbClr val="0000FF"/>
                </a:solidFill>
                <a:effectLst>
                  <a:outerShdw blurRad="38100" dist="38100" dir="2700000" algn="tl">
                    <a:srgbClr val="C0C0C0"/>
                  </a:outerShdw>
                </a:effectLst>
              </a:rPr>
              <a:t>方式控制字：</a:t>
            </a:r>
          </a:p>
        </p:txBody>
      </p:sp>
      <p:pic>
        <p:nvPicPr>
          <p:cNvPr id="356356" name="Picture 4" descr="未命名"/>
          <p:cNvPicPr>
            <a:picLocks noChangeAspect="1" noChangeArrowheads="1"/>
          </p:cNvPicPr>
          <p:nvPr/>
        </p:nvPicPr>
        <p:blipFill>
          <a:blip r:embed="rId2">
            <a:clrChange>
              <a:clrFrom>
                <a:srgbClr val="EEEEEE"/>
              </a:clrFrom>
              <a:clrTo>
                <a:srgbClr val="EEEEEE">
                  <a:alpha val="0"/>
                </a:srgbClr>
              </a:clrTo>
            </a:clrChange>
          </a:blip>
          <a:srcRect l="1004" t="1659"/>
          <a:stretch>
            <a:fillRect/>
          </a:stretch>
        </p:blipFill>
        <p:spPr bwMode="auto">
          <a:xfrm>
            <a:off x="642910" y="2420938"/>
            <a:ext cx="7197725" cy="4235450"/>
          </a:xfrm>
          <a:prstGeom prst="rect">
            <a:avLst/>
          </a:prstGeom>
          <a:noFill/>
        </p:spPr>
      </p:pic>
      <p:sp>
        <p:nvSpPr>
          <p:cNvPr id="5" name="动作按钮: 自定义 4">
            <a:hlinkClick r:id="" action="ppaction://hlinkshowjump?jump=lastslideviewed" highlightClick="1"/>
          </p:cNvPr>
          <p:cNvSpPr/>
          <p:nvPr/>
        </p:nvSpPr>
        <p:spPr bwMode="auto">
          <a:xfrm>
            <a:off x="8215338" y="6286520"/>
            <a:ext cx="714380" cy="357190"/>
          </a:xfrm>
          <a:prstGeom prst="actionButtonBlank">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bg1"/>
                </a:solidFill>
                <a:effectLst/>
                <a:latin typeface="隶书" pitchFamily="49" charset="-122"/>
                <a:ea typeface="隶书" pitchFamily="49" charset="-122"/>
              </a:rPr>
              <a:t>返回</a:t>
            </a:r>
          </a:p>
        </p:txBody>
      </p:sp>
    </p:spTree>
  </p:cSld>
  <p:clrMapOvr>
    <a:masterClrMapping/>
  </p:clrMapOvr>
  <p:transition spd="slow">
    <p:randomBar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4242" name="Picture 2" descr="片段"/>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44575" y="692150"/>
            <a:ext cx="7272338" cy="5426075"/>
          </a:xfrm>
          <a:prstGeom prst="rect">
            <a:avLst/>
          </a:prstGeom>
          <a:noFill/>
        </p:spPr>
      </p:pic>
      <p:sp>
        <p:nvSpPr>
          <p:cNvPr id="394243" name="AutoShape 3"/>
          <p:cNvSpPr>
            <a:spLocks noChangeArrowheads="1"/>
          </p:cNvSpPr>
          <p:nvPr/>
        </p:nvSpPr>
        <p:spPr bwMode="auto">
          <a:xfrm>
            <a:off x="1979613" y="2805113"/>
            <a:ext cx="3384550" cy="2160587"/>
          </a:xfrm>
          <a:prstGeom prst="wedgeRoundRectCallout">
            <a:avLst>
              <a:gd name="adj1" fmla="val -3801"/>
              <a:gd name="adj2" fmla="val 72556"/>
              <a:gd name="adj3" fmla="val 16667"/>
            </a:avLst>
          </a:prstGeom>
          <a:solidFill>
            <a:schemeClr val="accent1"/>
          </a:solidFill>
          <a:ln w="9525" algn="ctr">
            <a:solidFill>
              <a:schemeClr val="tx1"/>
            </a:solidFill>
            <a:miter lim="800000"/>
            <a:headEnd/>
            <a:tailEnd/>
          </a:ln>
          <a:effectLst/>
        </p:spPr>
        <p:txBody>
          <a:bodyPr/>
          <a:lstStyle/>
          <a:p>
            <a:r>
              <a:rPr lang="en-US" altLang="en-US" u="sng">
                <a:solidFill>
                  <a:srgbClr val="0000FF"/>
                </a:solidFill>
              </a:rPr>
              <a:t>825</a:t>
            </a:r>
            <a:r>
              <a:rPr lang="en-US" altLang="zh-CN" u="sng">
                <a:solidFill>
                  <a:srgbClr val="0000FF"/>
                </a:solidFill>
              </a:rPr>
              <a:t>1A</a:t>
            </a:r>
            <a:r>
              <a:rPr lang="zh-CN" altLang="en-US" u="sng">
                <a:solidFill>
                  <a:srgbClr val="0000FF"/>
                </a:solidFill>
              </a:rPr>
              <a:t>状态</a:t>
            </a:r>
            <a:r>
              <a:rPr lang="en-US" altLang="en-US" u="sng">
                <a:solidFill>
                  <a:srgbClr val="0000FF"/>
                </a:solidFill>
              </a:rPr>
              <a:t>寄存器</a:t>
            </a:r>
          </a:p>
          <a:p>
            <a:r>
              <a:rPr lang="en-US" altLang="en-US"/>
              <a:t>数据状态寄存器在8251A</a:t>
            </a:r>
            <a:r>
              <a:rPr lang="zh-CN" altLang="en-US"/>
              <a:t>的工作过程为执行程序提供一定的状态信息</a:t>
            </a:r>
          </a:p>
        </p:txBody>
      </p:sp>
    </p:spTree>
  </p:cSld>
  <p:clrMapOvr>
    <a:masterClrMapping/>
  </p:clrMapOvr>
  <p:transition spd="slow">
    <p:randomBar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2861" name="Group 61"/>
          <p:cNvGraphicFramePr>
            <a:graphicFrameLocks noGrp="1"/>
          </p:cNvGraphicFramePr>
          <p:nvPr/>
        </p:nvGraphicFramePr>
        <p:xfrm>
          <a:off x="576263" y="909638"/>
          <a:ext cx="7516812" cy="457200"/>
        </p:xfrm>
        <a:graphic>
          <a:graphicData uri="http://schemas.openxmlformats.org/drawingml/2006/table">
            <a:tbl>
              <a:tblPr/>
              <a:tblGrid>
                <a:gridCol w="827087">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846138">
                  <a:extLst>
                    <a:ext uri="{9D8B030D-6E8A-4147-A177-3AD203B41FA5}">
                      <a16:colId xmlns:a16="http://schemas.microsoft.com/office/drawing/2014/main" val="20002"/>
                    </a:ext>
                  </a:extLst>
                </a:gridCol>
                <a:gridCol w="846137">
                  <a:extLst>
                    <a:ext uri="{9D8B030D-6E8A-4147-A177-3AD203B41FA5}">
                      <a16:colId xmlns:a16="http://schemas.microsoft.com/office/drawing/2014/main" val="20003"/>
                    </a:ext>
                  </a:extLst>
                </a:gridCol>
                <a:gridCol w="846138">
                  <a:extLst>
                    <a:ext uri="{9D8B030D-6E8A-4147-A177-3AD203B41FA5}">
                      <a16:colId xmlns:a16="http://schemas.microsoft.com/office/drawing/2014/main" val="20004"/>
                    </a:ext>
                  </a:extLst>
                </a:gridCol>
                <a:gridCol w="846137">
                  <a:extLst>
                    <a:ext uri="{9D8B030D-6E8A-4147-A177-3AD203B41FA5}">
                      <a16:colId xmlns:a16="http://schemas.microsoft.com/office/drawing/2014/main" val="20005"/>
                    </a:ext>
                  </a:extLst>
                </a:gridCol>
                <a:gridCol w="1076325">
                  <a:extLst>
                    <a:ext uri="{9D8B030D-6E8A-4147-A177-3AD203B41FA5}">
                      <a16:colId xmlns:a16="http://schemas.microsoft.com/office/drawing/2014/main" val="20006"/>
                    </a:ext>
                  </a:extLst>
                </a:gridCol>
                <a:gridCol w="1076325">
                  <a:extLst>
                    <a:ext uri="{9D8B030D-6E8A-4147-A177-3AD203B41FA5}">
                      <a16:colId xmlns:a16="http://schemas.microsoft.com/office/drawing/2014/main" val="20007"/>
                    </a:ext>
                  </a:extLst>
                </a:gridCol>
              </a:tblGrid>
              <a:tr h="43338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DSR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SYNDET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FE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OE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TxE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RxRDY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TxRDY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32822" name="Rectangle 22"/>
          <p:cNvSpPr>
            <a:spLocks noChangeArrowheads="1"/>
          </p:cNvSpPr>
          <p:nvPr/>
        </p:nvSpPr>
        <p:spPr bwMode="auto">
          <a:xfrm>
            <a:off x="539750" y="333375"/>
            <a:ext cx="7920038" cy="457200"/>
          </a:xfrm>
          <a:prstGeom prst="rect">
            <a:avLst/>
          </a:prstGeom>
          <a:noFill/>
          <a:ln w="9525" algn="ctr">
            <a:noFill/>
            <a:miter lim="800000"/>
            <a:headEnd/>
            <a:tailEnd/>
          </a:ln>
          <a:effectLst/>
        </p:spPr>
        <p:txBody>
          <a:bodyPr>
            <a:spAutoFit/>
          </a:bodyPr>
          <a:lstStyle/>
          <a:p>
            <a:r>
              <a:rPr lang="en-US" altLang="zh-CN">
                <a:solidFill>
                  <a:srgbClr val="0000FF"/>
                </a:solidFill>
              </a:rPr>
              <a:t>8251A</a:t>
            </a:r>
            <a:r>
              <a:rPr lang="zh-CN" altLang="en-US">
                <a:solidFill>
                  <a:srgbClr val="0000FF"/>
                </a:solidFill>
              </a:rPr>
              <a:t>状态寄存器</a:t>
            </a:r>
            <a:r>
              <a:rPr lang="en-US" altLang="zh-CN"/>
              <a:t>(</a:t>
            </a:r>
            <a:r>
              <a:rPr lang="zh-CN" altLang="en-US"/>
              <a:t>反映</a:t>
            </a:r>
            <a:r>
              <a:rPr lang="zh-CN" altLang="en-US">
                <a:solidFill>
                  <a:srgbClr val="0000FF"/>
                </a:solidFill>
              </a:rPr>
              <a:t>接口线</a:t>
            </a:r>
            <a:r>
              <a:rPr lang="zh-CN" altLang="en-US"/>
              <a:t>和</a:t>
            </a:r>
            <a:r>
              <a:rPr lang="zh-CN" altLang="en-US">
                <a:solidFill>
                  <a:srgbClr val="0000FF"/>
                </a:solidFill>
              </a:rPr>
              <a:t>通信状态</a:t>
            </a:r>
            <a:r>
              <a:rPr lang="zh-CN" altLang="en-US"/>
              <a:t>，控制口读取</a:t>
            </a:r>
            <a:r>
              <a:rPr lang="en-US" altLang="zh-CN"/>
              <a:t>)</a:t>
            </a:r>
          </a:p>
        </p:txBody>
      </p:sp>
      <p:sp>
        <p:nvSpPr>
          <p:cNvPr id="332823" name="Rectangle 23"/>
          <p:cNvSpPr>
            <a:spLocks noChangeArrowheads="1"/>
          </p:cNvSpPr>
          <p:nvPr/>
        </p:nvSpPr>
        <p:spPr bwMode="auto">
          <a:xfrm>
            <a:off x="6588125" y="1917700"/>
            <a:ext cx="2555875" cy="676275"/>
          </a:xfrm>
          <a:prstGeom prst="rect">
            <a:avLst/>
          </a:prstGeom>
          <a:solidFill>
            <a:srgbClr val="FFFF00"/>
          </a:solidFill>
          <a:ln w="9525" algn="ctr">
            <a:noFill/>
            <a:miter lim="800000"/>
            <a:headEnd/>
            <a:tailEnd/>
          </a:ln>
          <a:effectLst/>
        </p:spPr>
        <p:txBody>
          <a:bodyPr>
            <a:spAutoFit/>
          </a:bodyPr>
          <a:lstStyle/>
          <a:p>
            <a:pPr>
              <a:lnSpc>
                <a:spcPct val="80000"/>
              </a:lnSpc>
            </a:pPr>
            <a:r>
              <a:rPr lang="en-US" altLang="zh-CN" b="1"/>
              <a:t>1</a:t>
            </a:r>
            <a:r>
              <a:rPr lang="zh-CN" altLang="en-US" b="1"/>
              <a:t>－数据缓冲区为空，</a:t>
            </a:r>
            <a:r>
              <a:rPr lang="en-US" altLang="zh-CN" b="1"/>
              <a:t>CPU</a:t>
            </a:r>
            <a:r>
              <a:rPr lang="zh-CN" altLang="en-US" b="1"/>
              <a:t>可送数据</a:t>
            </a:r>
          </a:p>
        </p:txBody>
      </p:sp>
      <p:sp>
        <p:nvSpPr>
          <p:cNvPr id="332824" name="Line 24"/>
          <p:cNvSpPr>
            <a:spLocks noChangeShapeType="1"/>
          </p:cNvSpPr>
          <p:nvPr/>
        </p:nvSpPr>
        <p:spPr bwMode="auto">
          <a:xfrm>
            <a:off x="6227763" y="1485900"/>
            <a:ext cx="0" cy="1150938"/>
          </a:xfrm>
          <a:prstGeom prst="line">
            <a:avLst/>
          </a:prstGeom>
          <a:noFill/>
          <a:ln w="28575">
            <a:solidFill>
              <a:schemeClr val="tx1"/>
            </a:solidFill>
            <a:round/>
            <a:headEnd/>
            <a:tailEnd/>
          </a:ln>
          <a:effectLst/>
        </p:spPr>
        <p:txBody>
          <a:bodyPr/>
          <a:lstStyle/>
          <a:p>
            <a:endParaRPr lang="zh-CN" altLang="en-US"/>
          </a:p>
        </p:txBody>
      </p:sp>
      <p:sp>
        <p:nvSpPr>
          <p:cNvPr id="332826" name="Rectangle 26"/>
          <p:cNvSpPr>
            <a:spLocks noChangeArrowheads="1"/>
          </p:cNvSpPr>
          <p:nvPr/>
        </p:nvSpPr>
        <p:spPr bwMode="auto">
          <a:xfrm>
            <a:off x="4427538" y="3763963"/>
            <a:ext cx="2520950" cy="457200"/>
          </a:xfrm>
          <a:prstGeom prst="rect">
            <a:avLst/>
          </a:prstGeom>
          <a:solidFill>
            <a:srgbClr val="FFFF00"/>
          </a:solidFill>
          <a:ln w="9525" algn="ctr">
            <a:noFill/>
            <a:miter lim="800000"/>
            <a:headEnd/>
            <a:tailEnd/>
          </a:ln>
          <a:effectLst/>
        </p:spPr>
        <p:txBody>
          <a:bodyPr>
            <a:spAutoFit/>
          </a:bodyPr>
          <a:lstStyle/>
          <a:p>
            <a:r>
              <a:rPr lang="en-US" altLang="zh-CN" b="1"/>
              <a:t>1</a:t>
            </a:r>
            <a:r>
              <a:rPr lang="zh-CN" altLang="en-US" b="1"/>
              <a:t>－奇偶校验错误</a:t>
            </a:r>
            <a:endParaRPr lang="zh-CN" altLang="en-US"/>
          </a:p>
        </p:txBody>
      </p:sp>
      <p:sp>
        <p:nvSpPr>
          <p:cNvPr id="332827" name="Line 27"/>
          <p:cNvSpPr>
            <a:spLocks noChangeShapeType="1"/>
          </p:cNvSpPr>
          <p:nvPr/>
        </p:nvSpPr>
        <p:spPr bwMode="auto">
          <a:xfrm>
            <a:off x="3419475" y="1485900"/>
            <a:ext cx="720725" cy="0"/>
          </a:xfrm>
          <a:prstGeom prst="line">
            <a:avLst/>
          </a:prstGeom>
          <a:noFill/>
          <a:ln w="28575">
            <a:solidFill>
              <a:schemeClr val="tx1"/>
            </a:solidFill>
            <a:round/>
            <a:headEnd/>
            <a:tailEnd/>
          </a:ln>
          <a:effectLst/>
        </p:spPr>
        <p:txBody>
          <a:bodyPr/>
          <a:lstStyle/>
          <a:p>
            <a:endParaRPr lang="zh-CN" altLang="en-US"/>
          </a:p>
        </p:txBody>
      </p:sp>
      <p:sp>
        <p:nvSpPr>
          <p:cNvPr id="332828" name="Line 28"/>
          <p:cNvSpPr>
            <a:spLocks noChangeShapeType="1"/>
          </p:cNvSpPr>
          <p:nvPr/>
        </p:nvSpPr>
        <p:spPr bwMode="auto">
          <a:xfrm flipH="1">
            <a:off x="3779838" y="1485900"/>
            <a:ext cx="0" cy="2806700"/>
          </a:xfrm>
          <a:prstGeom prst="line">
            <a:avLst/>
          </a:prstGeom>
          <a:noFill/>
          <a:ln w="28575">
            <a:solidFill>
              <a:schemeClr val="tx1"/>
            </a:solidFill>
            <a:round/>
            <a:headEnd/>
            <a:tailEnd/>
          </a:ln>
          <a:effectLst/>
        </p:spPr>
        <p:txBody>
          <a:bodyPr/>
          <a:lstStyle/>
          <a:p>
            <a:endParaRPr lang="zh-CN" altLang="en-US"/>
          </a:p>
        </p:txBody>
      </p:sp>
      <p:sp>
        <p:nvSpPr>
          <p:cNvPr id="332829" name="Line 29"/>
          <p:cNvSpPr>
            <a:spLocks noChangeShapeType="1"/>
          </p:cNvSpPr>
          <p:nvPr/>
        </p:nvSpPr>
        <p:spPr bwMode="auto">
          <a:xfrm>
            <a:off x="2627313" y="1484313"/>
            <a:ext cx="649287" cy="1587"/>
          </a:xfrm>
          <a:prstGeom prst="line">
            <a:avLst/>
          </a:prstGeom>
          <a:noFill/>
          <a:ln w="28575">
            <a:solidFill>
              <a:schemeClr val="tx1"/>
            </a:solidFill>
            <a:round/>
            <a:headEnd/>
            <a:tailEnd/>
          </a:ln>
          <a:effectLst/>
        </p:spPr>
        <p:txBody>
          <a:bodyPr/>
          <a:lstStyle/>
          <a:p>
            <a:endParaRPr lang="zh-CN" altLang="en-US"/>
          </a:p>
        </p:txBody>
      </p:sp>
      <p:sp>
        <p:nvSpPr>
          <p:cNvPr id="332830" name="Line 30"/>
          <p:cNvSpPr>
            <a:spLocks noChangeShapeType="1"/>
          </p:cNvSpPr>
          <p:nvPr/>
        </p:nvSpPr>
        <p:spPr bwMode="auto">
          <a:xfrm flipH="1">
            <a:off x="2916238" y="1485900"/>
            <a:ext cx="0" cy="3311525"/>
          </a:xfrm>
          <a:prstGeom prst="line">
            <a:avLst/>
          </a:prstGeom>
          <a:noFill/>
          <a:ln w="28575">
            <a:solidFill>
              <a:schemeClr val="tx1"/>
            </a:solidFill>
            <a:round/>
            <a:headEnd/>
            <a:tailEnd/>
          </a:ln>
          <a:effectLst/>
        </p:spPr>
        <p:txBody>
          <a:bodyPr/>
          <a:lstStyle/>
          <a:p>
            <a:endParaRPr lang="zh-CN" altLang="en-US"/>
          </a:p>
        </p:txBody>
      </p:sp>
      <p:sp>
        <p:nvSpPr>
          <p:cNvPr id="332832" name="Line 32"/>
          <p:cNvSpPr>
            <a:spLocks noChangeShapeType="1"/>
          </p:cNvSpPr>
          <p:nvPr/>
        </p:nvSpPr>
        <p:spPr bwMode="auto">
          <a:xfrm flipH="1">
            <a:off x="971550" y="1484313"/>
            <a:ext cx="0" cy="4465637"/>
          </a:xfrm>
          <a:prstGeom prst="line">
            <a:avLst/>
          </a:prstGeom>
          <a:noFill/>
          <a:ln w="28575">
            <a:solidFill>
              <a:schemeClr val="tx1"/>
            </a:solidFill>
            <a:round/>
            <a:headEnd/>
            <a:tailEnd/>
          </a:ln>
          <a:effectLst/>
        </p:spPr>
        <p:txBody>
          <a:bodyPr/>
          <a:lstStyle/>
          <a:p>
            <a:endParaRPr lang="zh-CN" altLang="en-US"/>
          </a:p>
        </p:txBody>
      </p:sp>
      <p:sp>
        <p:nvSpPr>
          <p:cNvPr id="332833" name="Line 33"/>
          <p:cNvSpPr>
            <a:spLocks noChangeShapeType="1"/>
          </p:cNvSpPr>
          <p:nvPr/>
        </p:nvSpPr>
        <p:spPr bwMode="auto">
          <a:xfrm>
            <a:off x="7092950" y="1484313"/>
            <a:ext cx="935038" cy="1587"/>
          </a:xfrm>
          <a:prstGeom prst="line">
            <a:avLst/>
          </a:prstGeom>
          <a:noFill/>
          <a:ln w="28575">
            <a:solidFill>
              <a:schemeClr val="tx1"/>
            </a:solidFill>
            <a:round/>
            <a:headEnd/>
            <a:tailEnd/>
          </a:ln>
          <a:effectLst/>
        </p:spPr>
        <p:txBody>
          <a:bodyPr/>
          <a:lstStyle/>
          <a:p>
            <a:endParaRPr lang="zh-CN" altLang="en-US"/>
          </a:p>
        </p:txBody>
      </p:sp>
      <p:sp>
        <p:nvSpPr>
          <p:cNvPr id="332834" name="Line 34"/>
          <p:cNvSpPr>
            <a:spLocks noChangeShapeType="1"/>
          </p:cNvSpPr>
          <p:nvPr/>
        </p:nvSpPr>
        <p:spPr bwMode="auto">
          <a:xfrm>
            <a:off x="6011863" y="1484313"/>
            <a:ext cx="936625" cy="0"/>
          </a:xfrm>
          <a:prstGeom prst="line">
            <a:avLst/>
          </a:prstGeom>
          <a:noFill/>
          <a:ln w="28575">
            <a:solidFill>
              <a:schemeClr val="tx1"/>
            </a:solidFill>
            <a:round/>
            <a:headEnd/>
            <a:tailEnd/>
          </a:ln>
          <a:effectLst/>
        </p:spPr>
        <p:txBody>
          <a:bodyPr/>
          <a:lstStyle/>
          <a:p>
            <a:endParaRPr lang="zh-CN" altLang="en-US"/>
          </a:p>
        </p:txBody>
      </p:sp>
      <p:sp>
        <p:nvSpPr>
          <p:cNvPr id="332835" name="Line 35"/>
          <p:cNvSpPr>
            <a:spLocks noChangeShapeType="1"/>
          </p:cNvSpPr>
          <p:nvPr/>
        </p:nvSpPr>
        <p:spPr bwMode="auto">
          <a:xfrm>
            <a:off x="7524750" y="1485900"/>
            <a:ext cx="0" cy="430213"/>
          </a:xfrm>
          <a:prstGeom prst="line">
            <a:avLst/>
          </a:prstGeom>
          <a:noFill/>
          <a:ln w="28575">
            <a:solidFill>
              <a:schemeClr val="tx1"/>
            </a:solidFill>
            <a:round/>
            <a:headEnd/>
            <a:tailEnd/>
          </a:ln>
          <a:effectLst/>
        </p:spPr>
        <p:txBody>
          <a:bodyPr/>
          <a:lstStyle/>
          <a:p>
            <a:endParaRPr lang="zh-CN" altLang="en-US"/>
          </a:p>
        </p:txBody>
      </p:sp>
      <p:sp>
        <p:nvSpPr>
          <p:cNvPr id="332836" name="Rectangle 36"/>
          <p:cNvSpPr>
            <a:spLocks noChangeArrowheads="1"/>
          </p:cNvSpPr>
          <p:nvPr/>
        </p:nvSpPr>
        <p:spPr bwMode="auto">
          <a:xfrm>
            <a:off x="5689600" y="2665413"/>
            <a:ext cx="2338388" cy="457200"/>
          </a:xfrm>
          <a:prstGeom prst="rect">
            <a:avLst/>
          </a:prstGeom>
          <a:solidFill>
            <a:srgbClr val="FFFF00"/>
          </a:solidFill>
          <a:ln w="9525" algn="ctr">
            <a:noFill/>
            <a:miter lim="800000"/>
            <a:headEnd/>
            <a:tailEnd/>
          </a:ln>
          <a:effectLst/>
        </p:spPr>
        <p:txBody>
          <a:bodyPr>
            <a:spAutoFit/>
          </a:bodyPr>
          <a:lstStyle/>
          <a:p>
            <a:r>
              <a:rPr lang="en-US" altLang="zh-CN" b="1"/>
              <a:t>1</a:t>
            </a:r>
            <a:r>
              <a:rPr lang="zh-CN" altLang="en-US" b="1"/>
              <a:t>－</a:t>
            </a:r>
            <a:r>
              <a:rPr lang="en-US" altLang="zh-CN" b="1"/>
              <a:t>CPU</a:t>
            </a:r>
            <a:r>
              <a:rPr lang="zh-CN" altLang="en-US" b="1"/>
              <a:t>可读数据</a:t>
            </a:r>
          </a:p>
        </p:txBody>
      </p:sp>
      <p:sp>
        <p:nvSpPr>
          <p:cNvPr id="332837" name="Line 37"/>
          <p:cNvSpPr>
            <a:spLocks noChangeShapeType="1"/>
          </p:cNvSpPr>
          <p:nvPr/>
        </p:nvSpPr>
        <p:spPr bwMode="auto">
          <a:xfrm>
            <a:off x="5148263" y="1484313"/>
            <a:ext cx="720725" cy="0"/>
          </a:xfrm>
          <a:prstGeom prst="line">
            <a:avLst/>
          </a:prstGeom>
          <a:noFill/>
          <a:ln w="28575">
            <a:solidFill>
              <a:schemeClr val="tx1"/>
            </a:solidFill>
            <a:round/>
            <a:headEnd/>
            <a:tailEnd/>
          </a:ln>
          <a:effectLst/>
        </p:spPr>
        <p:txBody>
          <a:bodyPr/>
          <a:lstStyle/>
          <a:p>
            <a:endParaRPr lang="zh-CN" altLang="en-US"/>
          </a:p>
        </p:txBody>
      </p:sp>
      <p:sp>
        <p:nvSpPr>
          <p:cNvPr id="332838" name="Line 38"/>
          <p:cNvSpPr>
            <a:spLocks noChangeShapeType="1"/>
          </p:cNvSpPr>
          <p:nvPr/>
        </p:nvSpPr>
        <p:spPr bwMode="auto">
          <a:xfrm>
            <a:off x="4283075" y="1485900"/>
            <a:ext cx="720725" cy="0"/>
          </a:xfrm>
          <a:prstGeom prst="line">
            <a:avLst/>
          </a:prstGeom>
          <a:noFill/>
          <a:ln w="28575">
            <a:solidFill>
              <a:schemeClr val="tx1"/>
            </a:solidFill>
            <a:round/>
            <a:headEnd/>
            <a:tailEnd/>
          </a:ln>
          <a:effectLst/>
        </p:spPr>
        <p:txBody>
          <a:bodyPr/>
          <a:lstStyle/>
          <a:p>
            <a:endParaRPr lang="zh-CN" altLang="en-US"/>
          </a:p>
        </p:txBody>
      </p:sp>
      <p:sp>
        <p:nvSpPr>
          <p:cNvPr id="332839" name="Rectangle 39"/>
          <p:cNvSpPr>
            <a:spLocks noChangeArrowheads="1"/>
          </p:cNvSpPr>
          <p:nvPr/>
        </p:nvSpPr>
        <p:spPr bwMode="auto">
          <a:xfrm>
            <a:off x="3492500" y="4295775"/>
            <a:ext cx="1871663" cy="457200"/>
          </a:xfrm>
          <a:prstGeom prst="rect">
            <a:avLst/>
          </a:prstGeom>
          <a:solidFill>
            <a:srgbClr val="FFFF00"/>
          </a:solidFill>
          <a:ln w="9525" algn="ctr">
            <a:noFill/>
            <a:miter lim="800000"/>
            <a:headEnd/>
            <a:tailEnd/>
          </a:ln>
          <a:effectLst/>
        </p:spPr>
        <p:txBody>
          <a:bodyPr>
            <a:spAutoFit/>
          </a:bodyPr>
          <a:lstStyle/>
          <a:p>
            <a:r>
              <a:rPr lang="en-US" altLang="zh-CN" b="1"/>
              <a:t>1</a:t>
            </a:r>
            <a:r>
              <a:rPr lang="zh-CN" altLang="en-US" b="1"/>
              <a:t>－溢出错误</a:t>
            </a:r>
            <a:endParaRPr lang="zh-CN" altLang="en-US"/>
          </a:p>
        </p:txBody>
      </p:sp>
      <p:sp>
        <p:nvSpPr>
          <p:cNvPr id="332840" name="Line 40"/>
          <p:cNvSpPr>
            <a:spLocks noChangeShapeType="1"/>
          </p:cNvSpPr>
          <p:nvPr/>
        </p:nvSpPr>
        <p:spPr bwMode="auto">
          <a:xfrm>
            <a:off x="4641850" y="1485900"/>
            <a:ext cx="1588" cy="2230438"/>
          </a:xfrm>
          <a:prstGeom prst="line">
            <a:avLst/>
          </a:prstGeom>
          <a:noFill/>
          <a:ln w="28575">
            <a:solidFill>
              <a:schemeClr val="tx1"/>
            </a:solidFill>
            <a:round/>
            <a:headEnd/>
            <a:tailEnd/>
          </a:ln>
          <a:effectLst/>
        </p:spPr>
        <p:txBody>
          <a:bodyPr/>
          <a:lstStyle/>
          <a:p>
            <a:endParaRPr lang="zh-CN" altLang="en-US"/>
          </a:p>
        </p:txBody>
      </p:sp>
      <p:sp>
        <p:nvSpPr>
          <p:cNvPr id="332842" name="Line 42"/>
          <p:cNvSpPr>
            <a:spLocks noChangeShapeType="1"/>
          </p:cNvSpPr>
          <p:nvPr/>
        </p:nvSpPr>
        <p:spPr bwMode="auto">
          <a:xfrm flipV="1">
            <a:off x="1512888" y="1484313"/>
            <a:ext cx="898525" cy="1587"/>
          </a:xfrm>
          <a:prstGeom prst="line">
            <a:avLst/>
          </a:prstGeom>
          <a:noFill/>
          <a:ln w="28575">
            <a:solidFill>
              <a:schemeClr val="tx1"/>
            </a:solidFill>
            <a:round/>
            <a:headEnd/>
            <a:tailEnd/>
          </a:ln>
          <a:effectLst/>
        </p:spPr>
        <p:txBody>
          <a:bodyPr/>
          <a:lstStyle/>
          <a:p>
            <a:endParaRPr lang="zh-CN" altLang="en-US"/>
          </a:p>
        </p:txBody>
      </p:sp>
      <p:sp>
        <p:nvSpPr>
          <p:cNvPr id="332843" name="Line 43"/>
          <p:cNvSpPr>
            <a:spLocks noChangeShapeType="1"/>
          </p:cNvSpPr>
          <p:nvPr/>
        </p:nvSpPr>
        <p:spPr bwMode="auto">
          <a:xfrm>
            <a:off x="611188" y="1485900"/>
            <a:ext cx="720725" cy="0"/>
          </a:xfrm>
          <a:prstGeom prst="line">
            <a:avLst/>
          </a:prstGeom>
          <a:noFill/>
          <a:ln w="28575">
            <a:solidFill>
              <a:schemeClr val="tx1"/>
            </a:solidFill>
            <a:round/>
            <a:headEnd/>
            <a:tailEnd/>
          </a:ln>
          <a:effectLst/>
        </p:spPr>
        <p:txBody>
          <a:bodyPr/>
          <a:lstStyle/>
          <a:p>
            <a:endParaRPr lang="zh-CN" altLang="en-US"/>
          </a:p>
        </p:txBody>
      </p:sp>
      <p:sp>
        <p:nvSpPr>
          <p:cNvPr id="332845" name="Line 45"/>
          <p:cNvSpPr>
            <a:spLocks noChangeShapeType="1"/>
          </p:cNvSpPr>
          <p:nvPr/>
        </p:nvSpPr>
        <p:spPr bwMode="auto">
          <a:xfrm flipH="1">
            <a:off x="1979613" y="1485900"/>
            <a:ext cx="0" cy="3887788"/>
          </a:xfrm>
          <a:prstGeom prst="line">
            <a:avLst/>
          </a:prstGeom>
          <a:noFill/>
          <a:ln w="28575">
            <a:solidFill>
              <a:schemeClr val="tx1"/>
            </a:solidFill>
            <a:round/>
            <a:headEnd/>
            <a:tailEnd/>
          </a:ln>
          <a:effectLst/>
        </p:spPr>
        <p:txBody>
          <a:bodyPr/>
          <a:lstStyle/>
          <a:p>
            <a:endParaRPr lang="zh-CN" altLang="en-US"/>
          </a:p>
        </p:txBody>
      </p:sp>
      <p:sp>
        <p:nvSpPr>
          <p:cNvPr id="332862" name="Rectangle 62"/>
          <p:cNvSpPr>
            <a:spLocks noChangeArrowheads="1"/>
          </p:cNvSpPr>
          <p:nvPr/>
        </p:nvSpPr>
        <p:spPr bwMode="auto">
          <a:xfrm>
            <a:off x="5148263" y="3230563"/>
            <a:ext cx="2519362" cy="457200"/>
          </a:xfrm>
          <a:prstGeom prst="rect">
            <a:avLst/>
          </a:prstGeom>
          <a:solidFill>
            <a:srgbClr val="FFFF00"/>
          </a:solidFill>
          <a:ln w="9525" algn="ctr">
            <a:noFill/>
            <a:miter lim="800000"/>
            <a:headEnd/>
            <a:tailEnd/>
          </a:ln>
          <a:effectLst/>
        </p:spPr>
        <p:txBody>
          <a:bodyPr>
            <a:spAutoFit/>
          </a:bodyPr>
          <a:lstStyle/>
          <a:p>
            <a:r>
              <a:rPr lang="en-US" altLang="zh-CN" b="1"/>
              <a:t>1</a:t>
            </a:r>
            <a:r>
              <a:rPr lang="zh-CN" altLang="en-US" b="1"/>
              <a:t>－表示发送器空</a:t>
            </a:r>
          </a:p>
        </p:txBody>
      </p:sp>
      <p:sp>
        <p:nvSpPr>
          <p:cNvPr id="332863" name="Line 63"/>
          <p:cNvSpPr>
            <a:spLocks noChangeShapeType="1"/>
          </p:cNvSpPr>
          <p:nvPr/>
        </p:nvSpPr>
        <p:spPr bwMode="auto">
          <a:xfrm flipH="1">
            <a:off x="5435600" y="1484313"/>
            <a:ext cx="0" cy="1728787"/>
          </a:xfrm>
          <a:prstGeom prst="line">
            <a:avLst/>
          </a:prstGeom>
          <a:noFill/>
          <a:ln w="28575">
            <a:solidFill>
              <a:schemeClr val="tx1"/>
            </a:solidFill>
            <a:round/>
            <a:headEnd/>
            <a:tailEnd/>
          </a:ln>
          <a:effectLst/>
        </p:spPr>
        <p:txBody>
          <a:bodyPr/>
          <a:lstStyle/>
          <a:p>
            <a:endParaRPr lang="zh-CN" altLang="en-US"/>
          </a:p>
        </p:txBody>
      </p:sp>
      <p:sp>
        <p:nvSpPr>
          <p:cNvPr id="332864" name="Rectangle 64"/>
          <p:cNvSpPr>
            <a:spLocks noChangeArrowheads="1"/>
          </p:cNvSpPr>
          <p:nvPr/>
        </p:nvSpPr>
        <p:spPr bwMode="auto">
          <a:xfrm>
            <a:off x="2627313" y="4814888"/>
            <a:ext cx="2232025" cy="457200"/>
          </a:xfrm>
          <a:prstGeom prst="rect">
            <a:avLst/>
          </a:prstGeom>
          <a:solidFill>
            <a:srgbClr val="FFFF00"/>
          </a:solidFill>
          <a:ln w="9525" algn="ctr">
            <a:noFill/>
            <a:miter lim="800000"/>
            <a:headEnd/>
            <a:tailEnd/>
          </a:ln>
          <a:effectLst/>
        </p:spPr>
        <p:txBody>
          <a:bodyPr>
            <a:spAutoFit/>
          </a:bodyPr>
          <a:lstStyle/>
          <a:p>
            <a:r>
              <a:rPr lang="en-US" altLang="zh-CN" b="1"/>
              <a:t>1</a:t>
            </a:r>
            <a:r>
              <a:rPr lang="zh-CN" altLang="en-US" b="1"/>
              <a:t>－帧格式错误</a:t>
            </a:r>
            <a:endParaRPr lang="zh-CN" altLang="en-US"/>
          </a:p>
        </p:txBody>
      </p:sp>
      <p:sp>
        <p:nvSpPr>
          <p:cNvPr id="332865" name="Rectangle 65"/>
          <p:cNvSpPr>
            <a:spLocks noChangeArrowheads="1"/>
          </p:cNvSpPr>
          <p:nvPr/>
        </p:nvSpPr>
        <p:spPr bwMode="auto">
          <a:xfrm>
            <a:off x="1619250" y="5362575"/>
            <a:ext cx="2520950" cy="457200"/>
          </a:xfrm>
          <a:prstGeom prst="rect">
            <a:avLst/>
          </a:prstGeom>
          <a:solidFill>
            <a:srgbClr val="FFFF00"/>
          </a:solidFill>
          <a:ln w="9525" algn="ctr">
            <a:noFill/>
            <a:miter lim="800000"/>
            <a:headEnd/>
            <a:tailEnd/>
          </a:ln>
          <a:effectLst/>
        </p:spPr>
        <p:txBody>
          <a:bodyPr>
            <a:spAutoFit/>
          </a:bodyPr>
          <a:lstStyle/>
          <a:p>
            <a:r>
              <a:rPr lang="en-US" altLang="zh-CN" b="1"/>
              <a:t>1</a:t>
            </a:r>
            <a:r>
              <a:rPr lang="zh-CN" altLang="en-US" b="1"/>
              <a:t>－找到同步字符</a:t>
            </a:r>
          </a:p>
        </p:txBody>
      </p:sp>
      <p:sp>
        <p:nvSpPr>
          <p:cNvPr id="332866" name="Rectangle 66"/>
          <p:cNvSpPr>
            <a:spLocks noChangeArrowheads="1"/>
          </p:cNvSpPr>
          <p:nvPr/>
        </p:nvSpPr>
        <p:spPr bwMode="auto">
          <a:xfrm>
            <a:off x="684213" y="5910263"/>
            <a:ext cx="2951162" cy="457200"/>
          </a:xfrm>
          <a:prstGeom prst="rect">
            <a:avLst/>
          </a:prstGeom>
          <a:solidFill>
            <a:srgbClr val="FFFF00"/>
          </a:solidFill>
          <a:ln w="9525" algn="ctr">
            <a:noFill/>
            <a:miter lim="800000"/>
            <a:headEnd/>
            <a:tailEnd/>
          </a:ln>
          <a:effectLst/>
        </p:spPr>
        <p:txBody>
          <a:bodyPr>
            <a:spAutoFit/>
          </a:bodyPr>
          <a:lstStyle/>
          <a:p>
            <a:r>
              <a:rPr lang="en-US" altLang="zh-CN" b="1"/>
              <a:t>1</a:t>
            </a:r>
            <a:r>
              <a:rPr lang="zh-CN" altLang="en-US" b="1"/>
              <a:t>－</a:t>
            </a:r>
            <a:r>
              <a:rPr lang="en-US" altLang="zh-CN" b="1"/>
              <a:t>DSR</a:t>
            </a:r>
            <a:r>
              <a:rPr lang="zh-CN" altLang="en-US" b="1"/>
              <a:t>引脚为低电平</a:t>
            </a:r>
          </a:p>
        </p:txBody>
      </p:sp>
      <p:sp>
        <p:nvSpPr>
          <p:cNvPr id="332867" name="Line 67"/>
          <p:cNvSpPr>
            <a:spLocks noChangeShapeType="1"/>
          </p:cNvSpPr>
          <p:nvPr/>
        </p:nvSpPr>
        <p:spPr bwMode="auto">
          <a:xfrm>
            <a:off x="1258888" y="5992813"/>
            <a:ext cx="431800" cy="0"/>
          </a:xfrm>
          <a:prstGeom prst="line">
            <a:avLst/>
          </a:prstGeom>
          <a:noFill/>
          <a:ln w="28575">
            <a:solidFill>
              <a:schemeClr val="tx1"/>
            </a:solidFill>
            <a:round/>
            <a:headEnd/>
            <a:tailEnd/>
          </a:ln>
          <a:effectLst/>
        </p:spPr>
        <p:txBody>
          <a:bodyPr/>
          <a:lstStyle/>
          <a:p>
            <a:endParaRPr lang="zh-CN" altLang="en-US"/>
          </a:p>
        </p:txBody>
      </p:sp>
      <p:sp>
        <p:nvSpPr>
          <p:cNvPr id="332868" name="AutoShape 68">
            <a:hlinkClick r:id="" action="ppaction://hlinkshowjump?jump=lastslideviewed" highlightClick="1"/>
          </p:cNvPr>
          <p:cNvSpPr>
            <a:spLocks noChangeArrowheads="1"/>
          </p:cNvSpPr>
          <p:nvPr/>
        </p:nvSpPr>
        <p:spPr bwMode="auto">
          <a:xfrm>
            <a:off x="8388350" y="6165850"/>
            <a:ext cx="504825" cy="358775"/>
          </a:xfrm>
          <a:prstGeom prst="actionButtonBlank">
            <a:avLst/>
          </a:prstGeom>
          <a:ln>
            <a:headEnd/>
            <a:tailEnd/>
          </a:ln>
        </p:spPr>
        <p:style>
          <a:lnRef idx="0">
            <a:schemeClr val="dk1"/>
          </a:lnRef>
          <a:fillRef idx="3">
            <a:schemeClr val="dk1"/>
          </a:fillRef>
          <a:effectRef idx="3">
            <a:schemeClr val="dk1"/>
          </a:effectRef>
          <a:fontRef idx="minor">
            <a:schemeClr val="lt1"/>
          </a:fontRef>
        </p:style>
        <p:txBody>
          <a:bodyPr wrap="none" anchor="ctr"/>
          <a:lstStyle/>
          <a:p>
            <a:pPr algn="ctr"/>
            <a:r>
              <a:rPr lang="zh-CN" altLang="en-US" sz="1600" dirty="0"/>
              <a:t>返回</a:t>
            </a:r>
          </a:p>
        </p:txBody>
      </p:sp>
    </p:spTree>
  </p:cSld>
  <p:clrMapOvr>
    <a:masterClrMapping/>
  </p:clrMapOvr>
  <p:transition spd="slow">
    <p:randomBar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3" name="Rectangle 3"/>
          <p:cNvSpPr>
            <a:spLocks noChangeArrowheads="1"/>
          </p:cNvSpPr>
          <p:nvPr/>
        </p:nvSpPr>
        <p:spPr bwMode="auto">
          <a:xfrm>
            <a:off x="539750" y="225425"/>
            <a:ext cx="7848600" cy="2062103"/>
          </a:xfrm>
          <a:prstGeom prst="rect">
            <a:avLst/>
          </a:prstGeom>
          <a:noFill/>
          <a:ln w="9525" algn="ctr">
            <a:noFill/>
            <a:miter lim="800000"/>
            <a:headEnd/>
            <a:tailEnd/>
          </a:ln>
          <a:effectLst/>
        </p:spPr>
        <p:txBody>
          <a:bodyPr>
            <a:spAutoFit/>
          </a:bodyPr>
          <a:lstStyle/>
          <a:p>
            <a:pPr marL="457200" indent="-457200">
              <a:buFont typeface="Wingdings" panose="05000000000000000000" pitchFamily="2" charset="2"/>
              <a:buChar char="Ø"/>
            </a:pPr>
            <a:r>
              <a:rPr lang="en-US" altLang="zh-CN" sz="3200" dirty="0" smtClean="0">
                <a:solidFill>
                  <a:schemeClr val="tx2"/>
                </a:solidFill>
                <a:effectLst>
                  <a:outerShdw blurRad="38100" dist="38100" dir="2700000" algn="tl">
                    <a:srgbClr val="C0C0C0"/>
                  </a:outerShdw>
                </a:effectLst>
              </a:rPr>
              <a:t>8251A</a:t>
            </a:r>
            <a:r>
              <a:rPr lang="zh-CN" altLang="en-US" sz="3200" dirty="0">
                <a:solidFill>
                  <a:schemeClr val="tx2"/>
                </a:solidFill>
                <a:effectLst>
                  <a:outerShdw blurRad="38100" dist="38100" dir="2700000" algn="tl">
                    <a:srgbClr val="C0C0C0"/>
                  </a:outerShdw>
                </a:effectLst>
              </a:rPr>
              <a:t>初始化及工作编程</a:t>
            </a:r>
          </a:p>
          <a:p>
            <a:r>
              <a:rPr lang="zh-CN" altLang="en-US" dirty="0"/>
              <a:t>    </a:t>
            </a:r>
          </a:p>
          <a:p>
            <a:r>
              <a:rPr lang="zh-CN" altLang="en-US" dirty="0"/>
              <a:t>    </a:t>
            </a:r>
            <a:r>
              <a:rPr lang="en-US" altLang="zh-CN" dirty="0"/>
              <a:t>8251A</a:t>
            </a:r>
            <a:r>
              <a:rPr lang="zh-CN" altLang="en-US" dirty="0"/>
              <a:t>在工作之前需要通过初始化设置工作模式、联络信号的状态及启动工作等，在数据传输时需要查询状态正确后再传输。</a:t>
            </a:r>
          </a:p>
        </p:txBody>
      </p:sp>
      <p:sp>
        <p:nvSpPr>
          <p:cNvPr id="399364" name="Rectangle 4"/>
          <p:cNvSpPr>
            <a:spLocks noChangeArrowheads="1"/>
          </p:cNvSpPr>
          <p:nvPr/>
        </p:nvSpPr>
        <p:spPr bwMode="auto">
          <a:xfrm>
            <a:off x="611188" y="2349500"/>
            <a:ext cx="7705725" cy="3743325"/>
          </a:xfrm>
          <a:prstGeom prst="rect">
            <a:avLst/>
          </a:prstGeom>
          <a:noFill/>
          <a:ln w="9525" algn="ctr">
            <a:noFill/>
            <a:miter lim="800000"/>
            <a:headEnd/>
            <a:tailEnd/>
          </a:ln>
          <a:effectLst/>
        </p:spPr>
        <p:txBody>
          <a:bodyPr>
            <a:spAutoFit/>
          </a:bodyPr>
          <a:lstStyle/>
          <a:p>
            <a:pPr marL="442913" indent="-442913"/>
            <a:r>
              <a:rPr lang="en-US" altLang="zh-CN" dirty="0">
                <a:solidFill>
                  <a:srgbClr val="0000FF"/>
                </a:solidFill>
              </a:rPr>
              <a:t>l</a:t>
            </a:r>
            <a:r>
              <a:rPr lang="zh-CN" altLang="en-US" dirty="0">
                <a:solidFill>
                  <a:srgbClr val="0000FF"/>
                </a:solidFill>
              </a:rPr>
              <a:t>、异步方式：</a:t>
            </a:r>
            <a:r>
              <a:rPr lang="zh-CN" altLang="en-US" dirty="0"/>
              <a:t>送模式控制字后，必须紧跟着进行操作命令字的设置，然后才可开始读状态字、测试状态，状态正确再传送数据。</a:t>
            </a:r>
          </a:p>
          <a:p>
            <a:pPr marL="442913" indent="-442913"/>
            <a:r>
              <a:rPr lang="en-US" altLang="zh-CN" dirty="0">
                <a:solidFill>
                  <a:srgbClr val="0000FF"/>
                </a:solidFill>
              </a:rPr>
              <a:t>2</a:t>
            </a:r>
            <a:r>
              <a:rPr lang="zh-CN" altLang="en-US" dirty="0">
                <a:solidFill>
                  <a:srgbClr val="0000FF"/>
                </a:solidFill>
              </a:rPr>
              <a:t>、同步方式：</a:t>
            </a:r>
            <a:r>
              <a:rPr lang="zh-CN" altLang="en-US" dirty="0"/>
              <a:t>送模式控制字后，应马上输出同步字符，在一个或两个同步字符之后，再设置操作命令字，然后再读状态字、测试状态，状态正确再传送数据。</a:t>
            </a:r>
          </a:p>
          <a:p>
            <a:pPr marL="442913" indent="-442913"/>
            <a:r>
              <a:rPr lang="en-US" altLang="zh-CN" dirty="0"/>
              <a:t>3</a:t>
            </a:r>
            <a:r>
              <a:rPr lang="zh-CN" altLang="en-US" dirty="0"/>
              <a:t>、在数据传送结束后，或不知</a:t>
            </a:r>
            <a:r>
              <a:rPr lang="en-US" altLang="zh-CN" dirty="0"/>
              <a:t>8251A</a:t>
            </a:r>
            <a:r>
              <a:rPr lang="zh-CN" altLang="en-US" dirty="0"/>
              <a:t>当前的工作状态，而需要</a:t>
            </a:r>
            <a:r>
              <a:rPr lang="zh-CN" altLang="en-US" dirty="0">
                <a:solidFill>
                  <a:srgbClr val="0000FF"/>
                </a:solidFill>
              </a:rPr>
              <a:t>改变工作模式</a:t>
            </a:r>
            <a:r>
              <a:rPr lang="zh-CN" altLang="en-US" dirty="0"/>
              <a:t>，必须用操作命令控制字将</a:t>
            </a:r>
            <a:r>
              <a:rPr lang="en-US" altLang="zh-CN" dirty="0"/>
              <a:t>IR</a:t>
            </a:r>
            <a:r>
              <a:rPr lang="zh-CN" altLang="en-US" dirty="0"/>
              <a:t>置</a:t>
            </a:r>
            <a:r>
              <a:rPr lang="zh-CN" altLang="en-US" dirty="0">
                <a:latin typeface="Arial"/>
              </a:rPr>
              <a:t>‘</a:t>
            </a:r>
            <a:r>
              <a:rPr lang="en-US" altLang="zh-CN" dirty="0"/>
              <a:t>1</a:t>
            </a:r>
            <a:r>
              <a:rPr lang="en-US" altLang="zh-CN" dirty="0">
                <a:latin typeface="Arial"/>
              </a:rPr>
              <a:t>’</a:t>
            </a:r>
            <a:r>
              <a:rPr lang="zh-CN" altLang="en-US" dirty="0"/>
              <a:t>，使</a:t>
            </a:r>
            <a:r>
              <a:rPr lang="en-US" altLang="zh-CN" dirty="0"/>
              <a:t>8251A</a:t>
            </a:r>
            <a:r>
              <a:rPr lang="zh-CN" altLang="en-US" dirty="0"/>
              <a:t>内部复位，之后</a:t>
            </a:r>
            <a:r>
              <a:rPr lang="en-US" altLang="zh-CN" dirty="0"/>
              <a:t>8251A</a:t>
            </a:r>
            <a:r>
              <a:rPr lang="zh-CN" altLang="en-US" dirty="0"/>
              <a:t>才可重新设立模式控制字，改变传送方式。</a:t>
            </a:r>
          </a:p>
        </p:txBody>
      </p:sp>
    </p:spTree>
  </p:cSld>
  <p:clrMapOvr>
    <a:masterClrMapping/>
  </p:clrMapOvr>
  <p:transition spd="slow">
    <p:randomBar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8" name="Rectangle 4"/>
          <p:cNvSpPr>
            <a:spLocks noChangeArrowheads="1"/>
          </p:cNvSpPr>
          <p:nvPr/>
        </p:nvSpPr>
        <p:spPr bwMode="auto">
          <a:xfrm>
            <a:off x="755650" y="404813"/>
            <a:ext cx="7559675" cy="4108450"/>
          </a:xfrm>
          <a:prstGeom prst="rect">
            <a:avLst/>
          </a:prstGeom>
          <a:noFill/>
          <a:ln w="9525" algn="ctr">
            <a:noFill/>
            <a:miter lim="800000"/>
            <a:headEnd/>
            <a:tailEnd/>
          </a:ln>
          <a:effectLst/>
        </p:spPr>
        <p:txBody>
          <a:bodyPr>
            <a:spAutoFit/>
          </a:bodyPr>
          <a:lstStyle/>
          <a:p>
            <a:r>
              <a:rPr lang="en-US" altLang="zh-CN" u="sng" dirty="0">
                <a:solidFill>
                  <a:srgbClr val="0000FF"/>
                </a:solidFill>
              </a:rPr>
              <a:t>8251A</a:t>
            </a:r>
            <a:r>
              <a:rPr lang="zh-CN" altLang="en-US" u="sng" dirty="0">
                <a:solidFill>
                  <a:srgbClr val="0000FF"/>
                </a:solidFill>
              </a:rPr>
              <a:t>操作命令控制字的使用</a:t>
            </a:r>
            <a:r>
              <a:rPr lang="en-US" altLang="zh-CN" u="sng" dirty="0">
                <a:solidFill>
                  <a:srgbClr val="0000FF"/>
                </a:solidFill>
              </a:rPr>
              <a:t>:</a:t>
            </a:r>
          </a:p>
          <a:p>
            <a:endParaRPr lang="en-US" altLang="zh-CN" dirty="0"/>
          </a:p>
          <a:p>
            <a:r>
              <a:rPr lang="en-US" altLang="zh-CN" dirty="0"/>
              <a:t>1</a:t>
            </a:r>
            <a:r>
              <a:rPr lang="zh-CN" altLang="en-US" dirty="0"/>
              <a:t>、确定工作方式</a:t>
            </a:r>
            <a:r>
              <a:rPr lang="en-US" altLang="zh-CN" dirty="0">
                <a:latin typeface="Arial"/>
              </a:rPr>
              <a:t>——</a:t>
            </a:r>
            <a:r>
              <a:rPr lang="zh-CN" altLang="en-US" dirty="0">
                <a:solidFill>
                  <a:srgbClr val="0000FF"/>
                </a:solidFill>
              </a:rPr>
              <a:t>方式选择控制字</a:t>
            </a:r>
          </a:p>
          <a:p>
            <a:r>
              <a:rPr lang="zh-CN" altLang="en-US" dirty="0"/>
              <a:t>   确定的工作状态</a:t>
            </a:r>
            <a:r>
              <a:rPr lang="en-US" altLang="zh-CN" dirty="0">
                <a:latin typeface="Arial"/>
              </a:rPr>
              <a:t>——</a:t>
            </a:r>
            <a:r>
              <a:rPr lang="zh-CN" altLang="en-US" dirty="0">
                <a:solidFill>
                  <a:srgbClr val="0000FF"/>
                </a:solidFill>
              </a:rPr>
              <a:t>操作命令控制字</a:t>
            </a:r>
          </a:p>
          <a:p>
            <a:endParaRPr lang="zh-CN" altLang="en-US" dirty="0"/>
          </a:p>
          <a:p>
            <a:r>
              <a:rPr lang="en-US" altLang="zh-CN" dirty="0"/>
              <a:t>2</a:t>
            </a:r>
            <a:r>
              <a:rPr lang="zh-CN" altLang="en-US" dirty="0"/>
              <a:t>、工作方式不变</a:t>
            </a:r>
            <a:r>
              <a:rPr lang="en-US" altLang="zh-CN" dirty="0">
                <a:latin typeface="Arial"/>
              </a:rPr>
              <a:t>——</a:t>
            </a:r>
            <a:r>
              <a:rPr lang="zh-CN" altLang="en-US" dirty="0">
                <a:solidFill>
                  <a:srgbClr val="0000FF"/>
                </a:solidFill>
              </a:rPr>
              <a:t>方式选择控制字</a:t>
            </a:r>
            <a:r>
              <a:rPr lang="zh-CN" altLang="en-US" dirty="0"/>
              <a:t>不变</a:t>
            </a:r>
          </a:p>
          <a:p>
            <a:r>
              <a:rPr lang="zh-CN" altLang="en-US" dirty="0"/>
              <a:t>   改变工作状态</a:t>
            </a:r>
            <a:r>
              <a:rPr lang="en-US" altLang="zh-CN" dirty="0">
                <a:latin typeface="Arial"/>
              </a:rPr>
              <a:t>——</a:t>
            </a:r>
            <a:r>
              <a:rPr lang="zh-CN" altLang="en-US" dirty="0"/>
              <a:t>随时重新写入</a:t>
            </a:r>
            <a:r>
              <a:rPr lang="zh-CN" altLang="en-US" dirty="0">
                <a:solidFill>
                  <a:srgbClr val="0000FF"/>
                </a:solidFill>
              </a:rPr>
              <a:t>操作命令控制字</a:t>
            </a:r>
          </a:p>
          <a:p>
            <a:endParaRPr lang="zh-CN" altLang="en-US" dirty="0"/>
          </a:p>
          <a:p>
            <a:r>
              <a:rPr lang="en-US" altLang="zh-CN" dirty="0"/>
              <a:t>3</a:t>
            </a:r>
            <a:r>
              <a:rPr lang="zh-CN" altLang="en-US" dirty="0"/>
              <a:t>、改变工作方式：</a:t>
            </a:r>
          </a:p>
          <a:p>
            <a:r>
              <a:rPr lang="zh-CN" altLang="en-US" dirty="0"/>
              <a:t>   复位</a:t>
            </a:r>
            <a:r>
              <a:rPr lang="en-US" altLang="zh-CN" dirty="0">
                <a:latin typeface="Arial"/>
              </a:rPr>
              <a:t>——</a:t>
            </a:r>
            <a:r>
              <a:rPr lang="zh-CN" altLang="en-US" dirty="0">
                <a:solidFill>
                  <a:srgbClr val="0000FF"/>
                </a:solidFill>
              </a:rPr>
              <a:t>操作命令控制字</a:t>
            </a:r>
            <a:r>
              <a:rPr lang="en-US" altLang="zh-CN" dirty="0">
                <a:solidFill>
                  <a:srgbClr val="0000FF"/>
                </a:solidFill>
              </a:rPr>
              <a:t>(40H)</a:t>
            </a:r>
          </a:p>
          <a:p>
            <a:r>
              <a:rPr lang="en-US" altLang="zh-CN" dirty="0"/>
              <a:t>   </a:t>
            </a:r>
            <a:r>
              <a:rPr lang="zh-CN" altLang="en-US" dirty="0"/>
              <a:t>新的工作方式</a:t>
            </a:r>
            <a:r>
              <a:rPr lang="en-US" altLang="zh-CN" dirty="0">
                <a:latin typeface="Arial"/>
              </a:rPr>
              <a:t>——</a:t>
            </a:r>
            <a:r>
              <a:rPr lang="zh-CN" altLang="en-US" dirty="0">
                <a:solidFill>
                  <a:srgbClr val="0000FF"/>
                </a:solidFill>
              </a:rPr>
              <a:t>方式选择控制字</a:t>
            </a:r>
          </a:p>
        </p:txBody>
      </p:sp>
    </p:spTree>
  </p:cSld>
  <p:clrMapOvr>
    <a:masterClrMapping/>
  </p:clrMapOvr>
  <p:transition spd="slow">
    <p:randomBar dir="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4" name="Rectangle 4"/>
          <p:cNvSpPr>
            <a:spLocks noChangeArrowheads="1"/>
          </p:cNvSpPr>
          <p:nvPr/>
        </p:nvSpPr>
        <p:spPr bwMode="auto">
          <a:xfrm>
            <a:off x="539750" y="225425"/>
            <a:ext cx="2663825" cy="457200"/>
          </a:xfrm>
          <a:prstGeom prst="rect">
            <a:avLst/>
          </a:prstGeom>
          <a:noFill/>
          <a:ln w="9525" algn="ctr">
            <a:noFill/>
            <a:miter lim="800000"/>
            <a:headEnd/>
            <a:tailEnd/>
          </a:ln>
          <a:effectLst/>
        </p:spPr>
        <p:txBody>
          <a:bodyPr>
            <a:spAutoFit/>
          </a:bodyPr>
          <a:lstStyle/>
          <a:p>
            <a:r>
              <a:rPr lang="en-US" altLang="zh-CN" u="sng">
                <a:solidFill>
                  <a:srgbClr val="0000FF"/>
                </a:solidFill>
              </a:rPr>
              <a:t>8251A</a:t>
            </a:r>
            <a:r>
              <a:rPr lang="zh-CN" altLang="en-US" u="sng">
                <a:solidFill>
                  <a:srgbClr val="0000FF"/>
                </a:solidFill>
              </a:rPr>
              <a:t>编程流程图</a:t>
            </a:r>
          </a:p>
        </p:txBody>
      </p:sp>
      <p:pic>
        <p:nvPicPr>
          <p:cNvPr id="385027"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00100" y="1000108"/>
            <a:ext cx="7286676" cy="5394735"/>
          </a:xfrm>
          <a:prstGeom prst="rect">
            <a:avLst/>
          </a:prstGeom>
          <a:noFill/>
          <a:ln w="9525">
            <a:noFill/>
            <a:miter lim="800000"/>
            <a:headEnd/>
            <a:tailEnd/>
          </a:ln>
          <a:effectLst/>
        </p:spPr>
      </p:pic>
    </p:spTree>
  </p:cSld>
  <p:clrMapOvr>
    <a:masterClrMapping/>
  </p:clrMapOvr>
  <p:transition spd="slow">
    <p:randomBar dir="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ChangeArrowheads="1"/>
          </p:cNvSpPr>
          <p:nvPr/>
        </p:nvSpPr>
        <p:spPr bwMode="auto">
          <a:xfrm>
            <a:off x="539750" y="269899"/>
            <a:ext cx="7848600" cy="1200329"/>
          </a:xfrm>
          <a:prstGeom prst="rect">
            <a:avLst/>
          </a:prstGeom>
          <a:noFill/>
          <a:ln w="9525" algn="ctr">
            <a:noFill/>
            <a:miter lim="800000"/>
            <a:headEnd/>
            <a:tailEnd/>
          </a:ln>
          <a:effectLst/>
        </p:spPr>
        <p:txBody>
          <a:bodyPr>
            <a:spAutoFit/>
          </a:bodyPr>
          <a:lstStyle/>
          <a:p>
            <a:r>
              <a:rPr lang="zh-CN" altLang="en-US" dirty="0"/>
              <a:t>例</a:t>
            </a:r>
            <a:r>
              <a:rPr lang="en-US" altLang="zh-CN" dirty="0"/>
              <a:t>1</a:t>
            </a:r>
            <a:r>
              <a:rPr lang="zh-CN" altLang="en-US" dirty="0"/>
              <a:t>：异步模式下的初始化程序。设</a:t>
            </a:r>
            <a:r>
              <a:rPr lang="en-US" altLang="zh-CN" dirty="0" smtClean="0"/>
              <a:t>8251A</a:t>
            </a:r>
            <a:r>
              <a:rPr lang="zh-CN" altLang="en-US" dirty="0" smtClean="0"/>
              <a:t>控制</a:t>
            </a:r>
            <a:r>
              <a:rPr lang="zh-CN" altLang="en-US" dirty="0"/>
              <a:t>和</a:t>
            </a:r>
            <a:r>
              <a:rPr lang="zh-CN" altLang="en-US" dirty="0" smtClean="0"/>
              <a:t>状态口</a:t>
            </a:r>
            <a:r>
              <a:rPr lang="zh-CN" altLang="en-US" dirty="0"/>
              <a:t>地址为</a:t>
            </a:r>
            <a:r>
              <a:rPr lang="en-US" altLang="zh-CN" dirty="0"/>
              <a:t>52H</a:t>
            </a:r>
            <a:r>
              <a:rPr lang="zh-CN" altLang="en-US" dirty="0"/>
              <a:t>，工作在异步方式，</a:t>
            </a:r>
            <a:r>
              <a:rPr lang="en-US" altLang="zh-CN" dirty="0"/>
              <a:t>7</a:t>
            </a:r>
            <a:r>
              <a:rPr lang="zh-CN" altLang="en-US" dirty="0"/>
              <a:t>位数据，偶校验，</a:t>
            </a:r>
            <a:r>
              <a:rPr lang="en-US" altLang="zh-CN" dirty="0"/>
              <a:t>2</a:t>
            </a:r>
            <a:r>
              <a:rPr lang="zh-CN" altLang="en-US" dirty="0"/>
              <a:t>位停止位，波特率因子</a:t>
            </a:r>
            <a:r>
              <a:rPr lang="en-US" altLang="zh-CN" dirty="0"/>
              <a:t>=16</a:t>
            </a:r>
            <a:r>
              <a:rPr lang="zh-CN" altLang="en-US" dirty="0"/>
              <a:t>，则</a:t>
            </a:r>
            <a:r>
              <a:rPr lang="zh-CN" altLang="en-US" dirty="0">
                <a:solidFill>
                  <a:srgbClr val="0000FF"/>
                </a:solidFill>
              </a:rPr>
              <a:t>模式控制字</a:t>
            </a:r>
            <a:r>
              <a:rPr lang="zh-CN" altLang="en-US" dirty="0"/>
              <a:t>：</a:t>
            </a:r>
          </a:p>
        </p:txBody>
      </p:sp>
      <p:graphicFrame>
        <p:nvGraphicFramePr>
          <p:cNvPr id="403601" name="Group 145"/>
          <p:cNvGraphicFramePr>
            <a:graphicFrameLocks noGrp="1"/>
          </p:cNvGraphicFramePr>
          <p:nvPr/>
        </p:nvGraphicFramePr>
        <p:xfrm>
          <a:off x="1763713" y="1457349"/>
          <a:ext cx="5400675" cy="1036320"/>
        </p:xfrm>
        <a:graphic>
          <a:graphicData uri="http://schemas.openxmlformats.org/drawingml/2006/table">
            <a:tbl>
              <a:tblPr/>
              <a:tblGrid>
                <a:gridCol w="935037">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719138">
                  <a:extLst>
                    <a:ext uri="{9D8B030D-6E8A-4147-A177-3AD203B41FA5}">
                      <a16:colId xmlns:a16="http://schemas.microsoft.com/office/drawing/2014/main" val="20002"/>
                    </a:ext>
                  </a:extLst>
                </a:gridCol>
                <a:gridCol w="792162">
                  <a:extLst>
                    <a:ext uri="{9D8B030D-6E8A-4147-A177-3AD203B41FA5}">
                      <a16:colId xmlns:a16="http://schemas.microsoft.com/office/drawing/2014/main" val="20003"/>
                    </a:ext>
                  </a:extLst>
                </a:gridCol>
                <a:gridCol w="1225550">
                  <a:extLst>
                    <a:ext uri="{9D8B030D-6E8A-4147-A177-3AD203B41FA5}">
                      <a16:colId xmlns:a16="http://schemas.microsoft.com/office/drawing/2014/main" val="20004"/>
                    </a:ext>
                  </a:extLst>
                </a:gridCol>
                <a:gridCol w="1008063">
                  <a:extLst>
                    <a:ext uri="{9D8B030D-6E8A-4147-A177-3AD203B41FA5}">
                      <a16:colId xmlns:a16="http://schemas.microsoft.com/office/drawing/2014/main" val="20005"/>
                    </a:ext>
                  </a:extLst>
                </a:gridCol>
              </a:tblGrid>
              <a:tr h="30638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FAH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485775">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2</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位停止位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偶校验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有校验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7</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位数据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波特率因子＝</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endParaRPr kumimoji="0" lang="zh-CN" altLang="zh-CN" sz="2400" b="0" i="0" u="none" strike="noStrike" cap="none" normalizeH="0" baseline="0" dirty="0" smtClean="0">
                        <a:ln>
                          <a:noFill/>
                        </a:ln>
                        <a:solidFill>
                          <a:schemeClr val="tx1"/>
                        </a:solidFill>
                        <a:effectLst/>
                        <a:latin typeface="隶书" pitchFamily="49" charset="-122"/>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bl>
          </a:graphicData>
        </a:graphic>
      </p:graphicFrame>
      <p:sp>
        <p:nvSpPr>
          <p:cNvPr id="403533" name="Rectangle 77"/>
          <p:cNvSpPr>
            <a:spLocks noChangeArrowheads="1"/>
          </p:cNvSpPr>
          <p:nvPr/>
        </p:nvSpPr>
        <p:spPr bwMode="auto">
          <a:xfrm>
            <a:off x="468313" y="2465411"/>
            <a:ext cx="8064500" cy="1569660"/>
          </a:xfrm>
          <a:prstGeom prst="rect">
            <a:avLst/>
          </a:prstGeom>
          <a:noFill/>
          <a:ln w="9525" algn="ctr">
            <a:noFill/>
            <a:miter lim="800000"/>
            <a:headEnd/>
            <a:tailEnd/>
          </a:ln>
          <a:effectLst/>
        </p:spPr>
        <p:txBody>
          <a:bodyPr>
            <a:spAutoFit/>
          </a:bodyPr>
          <a:lstStyle/>
          <a:p>
            <a:r>
              <a:rPr lang="zh-CN" altLang="en-US" dirty="0" smtClean="0"/>
              <a:t>可</a:t>
            </a:r>
            <a:r>
              <a:rPr lang="zh-CN" altLang="en-US" dirty="0"/>
              <a:t>发送又可</a:t>
            </a:r>
            <a:r>
              <a:rPr lang="zh-CN" altLang="en-US" dirty="0" smtClean="0"/>
              <a:t>接收：应</a:t>
            </a:r>
            <a:r>
              <a:rPr lang="zh-CN" altLang="en-US" dirty="0"/>
              <a:t>使发送</a:t>
            </a:r>
            <a:r>
              <a:rPr lang="zh-CN" altLang="en-US" dirty="0" smtClean="0"/>
              <a:t>请求</a:t>
            </a:r>
            <a:r>
              <a:rPr lang="en-US" altLang="zh-CN" dirty="0" smtClean="0"/>
              <a:t>RTS</a:t>
            </a:r>
            <a:r>
              <a:rPr lang="zh-CN" altLang="en-US" dirty="0" smtClean="0"/>
              <a:t>有效，清出错标志，接收</a:t>
            </a:r>
            <a:r>
              <a:rPr lang="zh-CN" altLang="en-US" dirty="0"/>
              <a:t>允许</a:t>
            </a:r>
            <a:r>
              <a:rPr lang="en-US" altLang="zh-CN" dirty="0" err="1"/>
              <a:t>RxE</a:t>
            </a:r>
            <a:r>
              <a:rPr lang="zh-CN" altLang="en-US" dirty="0"/>
              <a:t>有效，使接收器处于启动状态；使数据终端</a:t>
            </a:r>
            <a:r>
              <a:rPr lang="zh-CN" altLang="en-US" dirty="0" smtClean="0"/>
              <a:t>准备好</a:t>
            </a:r>
            <a:r>
              <a:rPr lang="en-US" altLang="zh-CN" dirty="0" smtClean="0"/>
              <a:t>DTR</a:t>
            </a:r>
            <a:r>
              <a:rPr lang="zh-CN" altLang="en-US" dirty="0"/>
              <a:t>有效</a:t>
            </a:r>
            <a:r>
              <a:rPr lang="zh-CN" altLang="en-US" dirty="0" smtClean="0"/>
              <a:t>，通知调制解调器</a:t>
            </a:r>
            <a:r>
              <a:rPr lang="en-US" altLang="zh-CN" dirty="0" smtClean="0"/>
              <a:t>,CPU</a:t>
            </a:r>
            <a:r>
              <a:rPr lang="zh-CN" altLang="en-US" dirty="0"/>
              <a:t>已</a:t>
            </a:r>
            <a:r>
              <a:rPr lang="zh-CN" altLang="en-US" dirty="0" smtClean="0"/>
              <a:t>准备好，发送允许</a:t>
            </a:r>
            <a:r>
              <a:rPr lang="en-US" altLang="zh-CN" dirty="0" err="1" smtClean="0"/>
              <a:t>TxE</a:t>
            </a:r>
            <a:r>
              <a:rPr lang="zh-CN" altLang="en-US" dirty="0"/>
              <a:t>有效</a:t>
            </a:r>
            <a:r>
              <a:rPr lang="zh-CN" altLang="en-US" dirty="0" smtClean="0"/>
              <a:t>，发送器</a:t>
            </a:r>
            <a:r>
              <a:rPr lang="zh-CN" altLang="en-US" dirty="0"/>
              <a:t>处于启动</a:t>
            </a:r>
            <a:r>
              <a:rPr lang="zh-CN" altLang="en-US" dirty="0" smtClean="0"/>
              <a:t>状态；则</a:t>
            </a:r>
            <a:r>
              <a:rPr lang="zh-CN" altLang="en-US" dirty="0">
                <a:solidFill>
                  <a:srgbClr val="0000FF"/>
                </a:solidFill>
              </a:rPr>
              <a:t>操作命令字</a:t>
            </a:r>
            <a:r>
              <a:rPr lang="zh-CN" altLang="en-US" dirty="0"/>
              <a:t>：</a:t>
            </a:r>
          </a:p>
        </p:txBody>
      </p:sp>
      <p:graphicFrame>
        <p:nvGraphicFramePr>
          <p:cNvPr id="403665" name="Group 209"/>
          <p:cNvGraphicFramePr>
            <a:graphicFrameLocks noGrp="1"/>
          </p:cNvGraphicFramePr>
          <p:nvPr/>
        </p:nvGraphicFramePr>
        <p:xfrm>
          <a:off x="1042988" y="4189440"/>
          <a:ext cx="7386664" cy="1012922"/>
        </p:xfrm>
        <a:graphic>
          <a:graphicData uri="http://schemas.openxmlformats.org/drawingml/2006/table">
            <a:tbl>
              <a:tblPr/>
              <a:tblGrid>
                <a:gridCol w="1242996">
                  <a:extLst>
                    <a:ext uri="{9D8B030D-6E8A-4147-A177-3AD203B41FA5}">
                      <a16:colId xmlns:a16="http://schemas.microsoft.com/office/drawing/2014/main" val="20000"/>
                    </a:ext>
                  </a:extLst>
                </a:gridCol>
                <a:gridCol w="714380">
                  <a:extLst>
                    <a:ext uri="{9D8B030D-6E8A-4147-A177-3AD203B41FA5}">
                      <a16:colId xmlns:a16="http://schemas.microsoft.com/office/drawing/2014/main" val="20001"/>
                    </a:ext>
                  </a:extLst>
                </a:gridCol>
                <a:gridCol w="642942">
                  <a:extLst>
                    <a:ext uri="{9D8B030D-6E8A-4147-A177-3AD203B41FA5}">
                      <a16:colId xmlns:a16="http://schemas.microsoft.com/office/drawing/2014/main" val="20002"/>
                    </a:ext>
                  </a:extLst>
                </a:gridCol>
                <a:gridCol w="1000132">
                  <a:extLst>
                    <a:ext uri="{9D8B030D-6E8A-4147-A177-3AD203B41FA5}">
                      <a16:colId xmlns:a16="http://schemas.microsoft.com/office/drawing/2014/main" val="20003"/>
                    </a:ext>
                  </a:extLst>
                </a:gridCol>
                <a:gridCol w="857256">
                  <a:extLst>
                    <a:ext uri="{9D8B030D-6E8A-4147-A177-3AD203B41FA5}">
                      <a16:colId xmlns:a16="http://schemas.microsoft.com/office/drawing/2014/main" val="20004"/>
                    </a:ext>
                  </a:extLst>
                </a:gridCol>
                <a:gridCol w="571504">
                  <a:extLst>
                    <a:ext uri="{9D8B030D-6E8A-4147-A177-3AD203B41FA5}">
                      <a16:colId xmlns:a16="http://schemas.microsoft.com/office/drawing/2014/main" val="20005"/>
                    </a:ext>
                  </a:extLst>
                </a:gridCol>
                <a:gridCol w="642942">
                  <a:extLst>
                    <a:ext uri="{9D8B030D-6E8A-4147-A177-3AD203B41FA5}">
                      <a16:colId xmlns:a16="http://schemas.microsoft.com/office/drawing/2014/main" val="20006"/>
                    </a:ext>
                  </a:extLst>
                </a:gridCol>
                <a:gridCol w="571504">
                  <a:extLst>
                    <a:ext uri="{9D8B030D-6E8A-4147-A177-3AD203B41FA5}">
                      <a16:colId xmlns:a16="http://schemas.microsoft.com/office/drawing/2014/main" val="20007"/>
                    </a:ext>
                  </a:extLst>
                </a:gridCol>
                <a:gridCol w="1143008">
                  <a:extLst>
                    <a:ext uri="{9D8B030D-6E8A-4147-A177-3AD203B41FA5}">
                      <a16:colId xmlns:a16="http://schemas.microsoft.com/office/drawing/2014/main" val="20008"/>
                    </a:ext>
                  </a:extLst>
                </a:gridCol>
              </a:tblGrid>
              <a:tr h="293475">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37H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628874">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不搜索同步字符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不复位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RTS</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出错状态复位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正常工作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err="1" smtClean="0">
                          <a:ln>
                            <a:noFill/>
                          </a:ln>
                          <a:solidFill>
                            <a:schemeClr val="tx1"/>
                          </a:solidFill>
                          <a:effectLst/>
                          <a:latin typeface="隶书" pitchFamily="49" charset="-122"/>
                          <a:ea typeface="隶书" pitchFamily="49" charset="-122"/>
                        </a:rPr>
                        <a:t>RxE</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DTR</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err="1" smtClean="0">
                          <a:ln>
                            <a:noFill/>
                          </a:ln>
                          <a:solidFill>
                            <a:schemeClr val="tx1"/>
                          </a:solidFill>
                          <a:effectLst/>
                          <a:latin typeface="隶书" pitchFamily="49" charset="-122"/>
                          <a:ea typeface="隶书" pitchFamily="49" charset="-122"/>
                        </a:rPr>
                        <a:t>TxE</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endParaRPr kumimoji="0" lang="zh-CN" altLang="zh-CN" sz="2000" b="0" i="0" u="none" strike="noStrike" cap="none" normalizeH="0" baseline="0" dirty="0" smtClean="0">
                        <a:ln>
                          <a:noFill/>
                        </a:ln>
                        <a:solidFill>
                          <a:schemeClr val="tx1"/>
                        </a:solidFill>
                        <a:effectLst/>
                        <a:latin typeface="隶书" pitchFamily="49" charset="-122"/>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1"/>
                  </a:ext>
                </a:extLst>
              </a:tr>
            </a:tbl>
          </a:graphicData>
        </a:graphic>
      </p:graphicFrame>
      <p:sp>
        <p:nvSpPr>
          <p:cNvPr id="403666" name="Rectangle 210"/>
          <p:cNvSpPr>
            <a:spLocks noChangeArrowheads="1"/>
          </p:cNvSpPr>
          <p:nvPr/>
        </p:nvSpPr>
        <p:spPr bwMode="auto">
          <a:xfrm>
            <a:off x="539750" y="5403886"/>
            <a:ext cx="7848600" cy="1187450"/>
          </a:xfrm>
          <a:prstGeom prst="rect">
            <a:avLst/>
          </a:prstGeom>
          <a:noFill/>
          <a:ln w="9525" algn="ctr">
            <a:noFill/>
            <a:miter lim="800000"/>
            <a:headEnd/>
            <a:tailEnd/>
          </a:ln>
          <a:effectLst/>
        </p:spPr>
        <p:txBody>
          <a:bodyPr>
            <a:spAutoFit/>
          </a:bodyPr>
          <a:lstStyle/>
          <a:p>
            <a:r>
              <a:rPr lang="en-US" altLang="zh-CN" dirty="0"/>
              <a:t>MOV AL,0FAH</a:t>
            </a:r>
            <a:r>
              <a:rPr lang="zh-CN" altLang="en-US" dirty="0"/>
              <a:t>；送模式控制字</a:t>
            </a:r>
          </a:p>
          <a:p>
            <a:r>
              <a:rPr lang="en-US" altLang="zh-CN" dirty="0"/>
              <a:t>OUT 52H,AL</a:t>
            </a:r>
          </a:p>
          <a:p>
            <a:r>
              <a:rPr lang="en-US" altLang="zh-CN" dirty="0"/>
              <a:t>MOV AL,37H</a:t>
            </a:r>
            <a:r>
              <a:rPr lang="zh-CN" altLang="en-US" dirty="0"/>
              <a:t>；送操作命令字           </a:t>
            </a:r>
            <a:r>
              <a:rPr lang="en-US" altLang="zh-CN" dirty="0"/>
              <a:t>OUT 52H,AL </a:t>
            </a:r>
          </a:p>
        </p:txBody>
      </p:sp>
      <p:sp>
        <p:nvSpPr>
          <p:cNvPr id="403667" name="Line 211"/>
          <p:cNvSpPr>
            <a:spLocks noChangeShapeType="1"/>
          </p:cNvSpPr>
          <p:nvPr/>
        </p:nvSpPr>
        <p:spPr bwMode="auto">
          <a:xfrm>
            <a:off x="3068630" y="4618502"/>
            <a:ext cx="431800" cy="0"/>
          </a:xfrm>
          <a:prstGeom prst="line">
            <a:avLst/>
          </a:prstGeom>
          <a:noFill/>
          <a:ln w="9525">
            <a:solidFill>
              <a:schemeClr val="tx1"/>
            </a:solidFill>
            <a:round/>
            <a:headEnd/>
            <a:tailEnd/>
          </a:ln>
          <a:effectLst/>
        </p:spPr>
        <p:txBody>
          <a:bodyPr/>
          <a:lstStyle/>
          <a:p>
            <a:endParaRPr lang="zh-CN" altLang="en-US"/>
          </a:p>
        </p:txBody>
      </p:sp>
      <p:sp>
        <p:nvSpPr>
          <p:cNvPr id="403668" name="Line 212"/>
          <p:cNvSpPr>
            <a:spLocks noChangeShapeType="1"/>
          </p:cNvSpPr>
          <p:nvPr/>
        </p:nvSpPr>
        <p:spPr bwMode="auto">
          <a:xfrm>
            <a:off x="6140464" y="4612450"/>
            <a:ext cx="431800" cy="0"/>
          </a:xfrm>
          <a:prstGeom prst="line">
            <a:avLst/>
          </a:prstGeom>
          <a:noFill/>
          <a:ln w="9525">
            <a:solidFill>
              <a:schemeClr val="tx1"/>
            </a:solidFill>
            <a:round/>
            <a:headEnd/>
            <a:tailEnd/>
          </a:ln>
          <a:effectLst/>
        </p:spPr>
        <p:txBody>
          <a:bodyPr/>
          <a:lstStyle/>
          <a:p>
            <a:endParaRPr lang="zh-CN" altLang="en-US"/>
          </a:p>
        </p:txBody>
      </p:sp>
      <p:sp>
        <p:nvSpPr>
          <p:cNvPr id="403669" name="AutoShape 213">
            <a:hlinkClick r:id="rId3" action="ppaction://hlinksldjump" highlightClick="1"/>
          </p:cNvPr>
          <p:cNvSpPr>
            <a:spLocks noChangeArrowheads="1"/>
          </p:cNvSpPr>
          <p:nvPr/>
        </p:nvSpPr>
        <p:spPr bwMode="auto">
          <a:xfrm>
            <a:off x="8215338" y="1760548"/>
            <a:ext cx="712762" cy="488963"/>
          </a:xfrm>
          <a:prstGeom prst="actionButtonBlank">
            <a:avLst/>
          </a:prstGeom>
          <a:ln>
            <a:headEnd/>
            <a:tailEnd/>
          </a:ln>
        </p:spPr>
        <p:style>
          <a:lnRef idx="0">
            <a:schemeClr val="dk1"/>
          </a:lnRef>
          <a:fillRef idx="3">
            <a:schemeClr val="dk1"/>
          </a:fillRef>
          <a:effectRef idx="3">
            <a:schemeClr val="dk1"/>
          </a:effectRef>
          <a:fontRef idx="minor">
            <a:schemeClr val="lt1"/>
          </a:fontRef>
        </p:style>
        <p:txBody>
          <a:bodyPr wrap="none" anchor="ctr"/>
          <a:lstStyle/>
          <a:p>
            <a:pPr algn="ctr"/>
            <a:r>
              <a:rPr lang="zh-CN" altLang="en-US" sz="1600" dirty="0"/>
              <a:t>模式控</a:t>
            </a:r>
          </a:p>
          <a:p>
            <a:pPr algn="ctr"/>
            <a:r>
              <a:rPr lang="zh-CN" altLang="en-US" sz="1600" dirty="0"/>
              <a:t>制字</a:t>
            </a:r>
          </a:p>
        </p:txBody>
      </p:sp>
      <p:sp>
        <p:nvSpPr>
          <p:cNvPr id="403670" name="AutoShape 214">
            <a:hlinkClick r:id="rId4" action="ppaction://hlinksldjump" highlightClick="1"/>
          </p:cNvPr>
          <p:cNvSpPr>
            <a:spLocks noChangeArrowheads="1"/>
          </p:cNvSpPr>
          <p:nvPr/>
        </p:nvSpPr>
        <p:spPr bwMode="auto">
          <a:xfrm>
            <a:off x="8243888" y="6210324"/>
            <a:ext cx="684212" cy="576262"/>
          </a:xfrm>
          <a:prstGeom prst="actionButtonBlank">
            <a:avLst/>
          </a:prstGeom>
          <a:ln>
            <a:headEnd/>
            <a:tailEnd/>
          </a:ln>
        </p:spPr>
        <p:style>
          <a:lnRef idx="0">
            <a:schemeClr val="dk1"/>
          </a:lnRef>
          <a:fillRef idx="3">
            <a:schemeClr val="dk1"/>
          </a:fillRef>
          <a:effectRef idx="3">
            <a:schemeClr val="dk1"/>
          </a:effectRef>
          <a:fontRef idx="minor">
            <a:schemeClr val="lt1"/>
          </a:fontRef>
        </p:style>
        <p:txBody>
          <a:bodyPr wrap="none" anchor="ctr"/>
          <a:lstStyle/>
          <a:p>
            <a:pPr algn="ctr"/>
            <a:r>
              <a:rPr lang="zh-CN" altLang="en-US" sz="1600" dirty="0"/>
              <a:t>操作命</a:t>
            </a:r>
          </a:p>
          <a:p>
            <a:pPr algn="ctr"/>
            <a:r>
              <a:rPr lang="zh-CN" altLang="en-US" sz="1600" dirty="0"/>
              <a:t>令字</a:t>
            </a:r>
          </a:p>
        </p:txBody>
      </p:sp>
    </p:spTree>
  </p:cSld>
  <p:clrMapOvr>
    <a:masterClrMapping/>
  </p:clrMapOvr>
  <p:transition spd="slow">
    <p:randomBar dir="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ChangeArrowheads="1"/>
          </p:cNvSpPr>
          <p:nvPr/>
        </p:nvSpPr>
        <p:spPr bwMode="auto">
          <a:xfrm>
            <a:off x="539750" y="412775"/>
            <a:ext cx="7848600" cy="1200329"/>
          </a:xfrm>
          <a:prstGeom prst="rect">
            <a:avLst/>
          </a:prstGeom>
          <a:noFill/>
          <a:ln w="9525" algn="ctr">
            <a:noFill/>
            <a:miter lim="800000"/>
            <a:headEnd/>
            <a:tailEnd/>
          </a:ln>
          <a:effectLst/>
        </p:spPr>
        <p:txBody>
          <a:bodyPr>
            <a:spAutoFit/>
          </a:bodyPr>
          <a:lstStyle/>
          <a:p>
            <a:r>
              <a:rPr lang="zh-CN" altLang="en-US" dirty="0"/>
              <a:t>例</a:t>
            </a:r>
            <a:r>
              <a:rPr lang="en-US" altLang="zh-CN" dirty="0"/>
              <a:t>2</a:t>
            </a:r>
            <a:r>
              <a:rPr lang="zh-CN" altLang="en-US" dirty="0"/>
              <a:t>：同步模式下的初始化程序。设</a:t>
            </a:r>
            <a:r>
              <a:rPr lang="en-US" altLang="zh-CN" dirty="0" smtClean="0"/>
              <a:t>8251A</a:t>
            </a:r>
            <a:r>
              <a:rPr lang="zh-CN" altLang="en-US" dirty="0" smtClean="0"/>
              <a:t>控制</a:t>
            </a:r>
            <a:r>
              <a:rPr lang="zh-CN" altLang="en-US" dirty="0"/>
              <a:t>和</a:t>
            </a:r>
            <a:r>
              <a:rPr lang="zh-CN" altLang="en-US" dirty="0" smtClean="0"/>
              <a:t>状态口</a:t>
            </a:r>
            <a:r>
              <a:rPr lang="zh-CN" altLang="en-US" dirty="0"/>
              <a:t>地址为</a:t>
            </a:r>
            <a:r>
              <a:rPr lang="en-US" altLang="zh-CN" dirty="0"/>
              <a:t>52H</a:t>
            </a:r>
            <a:r>
              <a:rPr lang="zh-CN" altLang="en-US" dirty="0"/>
              <a:t>，工作在同步方式，</a:t>
            </a:r>
            <a:r>
              <a:rPr lang="en-US" altLang="zh-CN" dirty="0"/>
              <a:t>7</a:t>
            </a:r>
            <a:r>
              <a:rPr lang="zh-CN" altLang="en-US" dirty="0"/>
              <a:t>位数据，偶校验，</a:t>
            </a:r>
            <a:r>
              <a:rPr lang="en-US" altLang="zh-CN" dirty="0"/>
              <a:t>2</a:t>
            </a:r>
            <a:r>
              <a:rPr lang="zh-CN" altLang="en-US" dirty="0"/>
              <a:t>个同步字符可相同或不同，本题要求均为</a:t>
            </a:r>
            <a:r>
              <a:rPr lang="en-US" altLang="zh-CN" dirty="0" smtClean="0"/>
              <a:t>16H</a:t>
            </a:r>
            <a:r>
              <a:rPr lang="zh-CN" altLang="en-US" dirty="0" smtClean="0"/>
              <a:t>；则</a:t>
            </a:r>
            <a:r>
              <a:rPr lang="zh-CN" altLang="en-US" dirty="0" smtClean="0">
                <a:solidFill>
                  <a:srgbClr val="0000FF"/>
                </a:solidFill>
              </a:rPr>
              <a:t>模式</a:t>
            </a:r>
            <a:r>
              <a:rPr lang="zh-CN" altLang="en-US" dirty="0">
                <a:solidFill>
                  <a:srgbClr val="0000FF"/>
                </a:solidFill>
              </a:rPr>
              <a:t>控制字：</a:t>
            </a:r>
          </a:p>
        </p:txBody>
      </p:sp>
      <p:graphicFrame>
        <p:nvGraphicFramePr>
          <p:cNvPr id="402523" name="Group 91"/>
          <p:cNvGraphicFramePr>
            <a:graphicFrameLocks noGrp="1"/>
          </p:cNvGraphicFramePr>
          <p:nvPr/>
        </p:nvGraphicFramePr>
        <p:xfrm>
          <a:off x="1547813" y="1760548"/>
          <a:ext cx="6264275" cy="1036320"/>
        </p:xfrm>
        <a:graphic>
          <a:graphicData uri="http://schemas.openxmlformats.org/drawingml/2006/table">
            <a:tbl>
              <a:tblPr/>
              <a:tblGrid>
                <a:gridCol w="1079500">
                  <a:extLst>
                    <a:ext uri="{9D8B030D-6E8A-4147-A177-3AD203B41FA5}">
                      <a16:colId xmlns:a16="http://schemas.microsoft.com/office/drawing/2014/main" val="20000"/>
                    </a:ext>
                  </a:extLst>
                </a:gridCol>
                <a:gridCol w="719137">
                  <a:extLst>
                    <a:ext uri="{9D8B030D-6E8A-4147-A177-3AD203B41FA5}">
                      <a16:colId xmlns:a16="http://schemas.microsoft.com/office/drawing/2014/main" val="20001"/>
                    </a:ext>
                  </a:extLst>
                </a:gridCol>
                <a:gridCol w="720725">
                  <a:extLst>
                    <a:ext uri="{9D8B030D-6E8A-4147-A177-3AD203B41FA5}">
                      <a16:colId xmlns:a16="http://schemas.microsoft.com/office/drawing/2014/main" val="20002"/>
                    </a:ext>
                  </a:extLst>
                </a:gridCol>
                <a:gridCol w="719138">
                  <a:extLst>
                    <a:ext uri="{9D8B030D-6E8A-4147-A177-3AD203B41FA5}">
                      <a16:colId xmlns:a16="http://schemas.microsoft.com/office/drawing/2014/main" val="20003"/>
                    </a:ext>
                  </a:extLst>
                </a:gridCol>
                <a:gridCol w="792162">
                  <a:extLst>
                    <a:ext uri="{9D8B030D-6E8A-4147-A177-3AD203B41FA5}">
                      <a16:colId xmlns:a16="http://schemas.microsoft.com/office/drawing/2014/main" val="20004"/>
                    </a:ext>
                  </a:extLst>
                </a:gridCol>
                <a:gridCol w="1225550">
                  <a:extLst>
                    <a:ext uri="{9D8B030D-6E8A-4147-A177-3AD203B41FA5}">
                      <a16:colId xmlns:a16="http://schemas.microsoft.com/office/drawing/2014/main" val="20005"/>
                    </a:ext>
                  </a:extLst>
                </a:gridCol>
                <a:gridCol w="1008063">
                  <a:extLst>
                    <a:ext uri="{9D8B030D-6E8A-4147-A177-3AD203B41FA5}">
                      <a16:colId xmlns:a16="http://schemas.microsoft.com/office/drawing/2014/main" val="20006"/>
                    </a:ext>
                  </a:extLst>
                </a:gridCol>
              </a:tblGrid>
              <a:tr h="29527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38H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485775">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2</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个同步字符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内同步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偶校验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有校验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7</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位数据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同步模式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endParaRPr kumimoji="0" lang="zh-CN" altLang="zh-CN" sz="2400" b="0" i="0" u="none" strike="noStrike" cap="none" normalizeH="0" baseline="0" dirty="0" smtClean="0">
                        <a:ln>
                          <a:noFill/>
                        </a:ln>
                        <a:solidFill>
                          <a:schemeClr val="tx1"/>
                        </a:solidFill>
                        <a:effectLst/>
                        <a:latin typeface="隶书" pitchFamily="49" charset="-122"/>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bl>
          </a:graphicData>
        </a:graphic>
      </p:graphicFrame>
      <p:sp>
        <p:nvSpPr>
          <p:cNvPr id="402464" name="Rectangle 32"/>
          <p:cNvSpPr>
            <a:spLocks noChangeArrowheads="1"/>
          </p:cNvSpPr>
          <p:nvPr/>
        </p:nvSpPr>
        <p:spPr bwMode="auto">
          <a:xfrm>
            <a:off x="1111254" y="2832118"/>
            <a:ext cx="2174862" cy="457200"/>
          </a:xfrm>
          <a:prstGeom prst="rect">
            <a:avLst/>
          </a:prstGeom>
          <a:noFill/>
          <a:ln w="9525" algn="ctr">
            <a:noFill/>
            <a:miter lim="800000"/>
            <a:headEnd/>
            <a:tailEnd/>
          </a:ln>
          <a:effectLst/>
        </p:spPr>
        <p:txBody>
          <a:bodyPr wrap="square">
            <a:spAutoFit/>
          </a:bodyPr>
          <a:lstStyle/>
          <a:p>
            <a:r>
              <a:rPr lang="zh-CN" altLang="en-US" dirty="0">
                <a:solidFill>
                  <a:srgbClr val="0000FF"/>
                </a:solidFill>
              </a:rPr>
              <a:t>操作命令字：</a:t>
            </a:r>
          </a:p>
        </p:txBody>
      </p:sp>
      <p:graphicFrame>
        <p:nvGraphicFramePr>
          <p:cNvPr id="402465" name="Group 33"/>
          <p:cNvGraphicFramePr>
            <a:graphicFrameLocks noGrp="1"/>
          </p:cNvGraphicFramePr>
          <p:nvPr/>
        </p:nvGraphicFramePr>
        <p:xfrm>
          <a:off x="1042988" y="3332184"/>
          <a:ext cx="7386665" cy="963168"/>
        </p:xfrm>
        <a:graphic>
          <a:graphicData uri="http://schemas.openxmlformats.org/drawingml/2006/table">
            <a:tbl>
              <a:tblPr/>
              <a:tblGrid>
                <a:gridCol w="957244">
                  <a:extLst>
                    <a:ext uri="{9D8B030D-6E8A-4147-A177-3AD203B41FA5}">
                      <a16:colId xmlns:a16="http://schemas.microsoft.com/office/drawing/2014/main" val="20000"/>
                    </a:ext>
                  </a:extLst>
                </a:gridCol>
                <a:gridCol w="785818">
                  <a:extLst>
                    <a:ext uri="{9D8B030D-6E8A-4147-A177-3AD203B41FA5}">
                      <a16:colId xmlns:a16="http://schemas.microsoft.com/office/drawing/2014/main" val="20001"/>
                    </a:ext>
                  </a:extLst>
                </a:gridCol>
                <a:gridCol w="714380">
                  <a:extLst>
                    <a:ext uri="{9D8B030D-6E8A-4147-A177-3AD203B41FA5}">
                      <a16:colId xmlns:a16="http://schemas.microsoft.com/office/drawing/2014/main" val="20002"/>
                    </a:ext>
                  </a:extLst>
                </a:gridCol>
                <a:gridCol w="1006064">
                  <a:extLst>
                    <a:ext uri="{9D8B030D-6E8A-4147-A177-3AD203B41FA5}">
                      <a16:colId xmlns:a16="http://schemas.microsoft.com/office/drawing/2014/main" val="20003"/>
                    </a:ext>
                  </a:extLst>
                </a:gridCol>
                <a:gridCol w="768348">
                  <a:extLst>
                    <a:ext uri="{9D8B030D-6E8A-4147-A177-3AD203B41FA5}">
                      <a16:colId xmlns:a16="http://schemas.microsoft.com/office/drawing/2014/main" val="20004"/>
                    </a:ext>
                  </a:extLst>
                </a:gridCol>
                <a:gridCol w="692023">
                  <a:extLst>
                    <a:ext uri="{9D8B030D-6E8A-4147-A177-3AD203B41FA5}">
                      <a16:colId xmlns:a16="http://schemas.microsoft.com/office/drawing/2014/main" val="20005"/>
                    </a:ext>
                  </a:extLst>
                </a:gridCol>
                <a:gridCol w="615698">
                  <a:extLst>
                    <a:ext uri="{9D8B030D-6E8A-4147-A177-3AD203B41FA5}">
                      <a16:colId xmlns:a16="http://schemas.microsoft.com/office/drawing/2014/main" val="20006"/>
                    </a:ext>
                  </a:extLst>
                </a:gridCol>
                <a:gridCol w="693718">
                  <a:extLst>
                    <a:ext uri="{9D8B030D-6E8A-4147-A177-3AD203B41FA5}">
                      <a16:colId xmlns:a16="http://schemas.microsoft.com/office/drawing/2014/main" val="20007"/>
                    </a:ext>
                  </a:extLst>
                </a:gridCol>
                <a:gridCol w="1153372">
                  <a:extLst>
                    <a:ext uri="{9D8B030D-6E8A-4147-A177-3AD203B41FA5}">
                      <a16:colId xmlns:a16="http://schemas.microsoft.com/office/drawing/2014/main" val="20008"/>
                    </a:ext>
                  </a:extLst>
                </a:gridCol>
              </a:tblGrid>
              <a:tr h="180975">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B7H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488950">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同步字符搜索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不复位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RTS</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出错状态复位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正常工作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err="1" smtClean="0">
                          <a:ln>
                            <a:noFill/>
                          </a:ln>
                          <a:solidFill>
                            <a:schemeClr val="tx1"/>
                          </a:solidFill>
                          <a:effectLst/>
                          <a:latin typeface="隶书" pitchFamily="49" charset="-122"/>
                          <a:ea typeface="隶书" pitchFamily="49" charset="-122"/>
                        </a:rPr>
                        <a:t>RxE</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DTR</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err="1" smtClean="0">
                          <a:ln>
                            <a:noFill/>
                          </a:ln>
                          <a:solidFill>
                            <a:schemeClr val="tx1"/>
                          </a:solidFill>
                          <a:effectLst/>
                          <a:latin typeface="隶书" pitchFamily="49" charset="-122"/>
                          <a:ea typeface="隶书" pitchFamily="49" charset="-122"/>
                        </a:rPr>
                        <a:t>TxE</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endParaRPr kumimoji="0" lang="zh-CN" altLang="zh-CN" sz="2000" b="0" i="0" u="none" strike="noStrike" cap="none" normalizeH="0" baseline="0" dirty="0" smtClean="0">
                        <a:ln>
                          <a:noFill/>
                        </a:ln>
                        <a:solidFill>
                          <a:schemeClr val="tx1"/>
                        </a:solidFill>
                        <a:effectLst/>
                        <a:latin typeface="隶书" pitchFamily="49" charset="-122"/>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1"/>
                  </a:ext>
                </a:extLst>
              </a:tr>
            </a:tbl>
          </a:graphicData>
        </a:graphic>
      </p:graphicFrame>
      <p:sp>
        <p:nvSpPr>
          <p:cNvPr id="402506" name="Rectangle 74"/>
          <p:cNvSpPr>
            <a:spLocks noChangeArrowheads="1"/>
          </p:cNvSpPr>
          <p:nvPr/>
        </p:nvSpPr>
        <p:spPr bwMode="auto">
          <a:xfrm>
            <a:off x="795366" y="4475192"/>
            <a:ext cx="7848600" cy="1917700"/>
          </a:xfrm>
          <a:prstGeom prst="rect">
            <a:avLst/>
          </a:prstGeom>
          <a:noFill/>
          <a:ln w="9525" algn="ctr">
            <a:noFill/>
            <a:miter lim="800000"/>
            <a:headEnd/>
            <a:tailEnd/>
          </a:ln>
          <a:effectLst/>
        </p:spPr>
        <p:txBody>
          <a:bodyPr>
            <a:spAutoFit/>
          </a:bodyPr>
          <a:lstStyle/>
          <a:p>
            <a:r>
              <a:rPr lang="en-US" altLang="zh-CN" dirty="0"/>
              <a:t>MOV AL,38H</a:t>
            </a:r>
            <a:r>
              <a:rPr lang="zh-CN" altLang="en-US" dirty="0"/>
              <a:t>；送模式控制字</a:t>
            </a:r>
          </a:p>
          <a:p>
            <a:r>
              <a:rPr lang="en-US" altLang="zh-CN" dirty="0"/>
              <a:t>OUT 52H,AL                MOV AL,B7H</a:t>
            </a:r>
            <a:r>
              <a:rPr lang="zh-CN" altLang="en-US" dirty="0"/>
              <a:t>；送操作命令字</a:t>
            </a:r>
          </a:p>
          <a:p>
            <a:r>
              <a:rPr lang="en-US" altLang="zh-CN" dirty="0"/>
              <a:t>MOV AL,16H</a:t>
            </a:r>
            <a:r>
              <a:rPr lang="zh-CN" altLang="en-US" dirty="0"/>
              <a:t>；送同步字符    </a:t>
            </a:r>
            <a:r>
              <a:rPr lang="en-US" altLang="zh-CN" dirty="0"/>
              <a:t>OUT 52H,AL</a:t>
            </a:r>
          </a:p>
          <a:p>
            <a:r>
              <a:rPr lang="en-US" altLang="zh-CN" dirty="0"/>
              <a:t>OUT 52H,AL</a:t>
            </a:r>
          </a:p>
          <a:p>
            <a:r>
              <a:rPr lang="en-US" altLang="zh-CN" dirty="0"/>
              <a:t>OUT 52H,AL</a:t>
            </a:r>
          </a:p>
        </p:txBody>
      </p:sp>
      <p:sp>
        <p:nvSpPr>
          <p:cNvPr id="402524" name="Line 92"/>
          <p:cNvSpPr>
            <a:spLocks noChangeShapeType="1"/>
          </p:cNvSpPr>
          <p:nvPr/>
        </p:nvSpPr>
        <p:spPr bwMode="auto">
          <a:xfrm>
            <a:off x="6022532" y="3760812"/>
            <a:ext cx="431800" cy="0"/>
          </a:xfrm>
          <a:prstGeom prst="line">
            <a:avLst/>
          </a:prstGeom>
          <a:noFill/>
          <a:ln w="9525">
            <a:solidFill>
              <a:schemeClr val="tx1"/>
            </a:solidFill>
            <a:round/>
            <a:headEnd/>
            <a:tailEnd/>
          </a:ln>
          <a:effectLst/>
        </p:spPr>
        <p:txBody>
          <a:bodyPr/>
          <a:lstStyle/>
          <a:p>
            <a:endParaRPr lang="zh-CN" altLang="en-US"/>
          </a:p>
        </p:txBody>
      </p:sp>
      <p:sp>
        <p:nvSpPr>
          <p:cNvPr id="402525" name="Line 93"/>
          <p:cNvSpPr>
            <a:spLocks noChangeShapeType="1"/>
          </p:cNvSpPr>
          <p:nvPr/>
        </p:nvSpPr>
        <p:spPr bwMode="auto">
          <a:xfrm>
            <a:off x="2857488" y="3760812"/>
            <a:ext cx="431800" cy="0"/>
          </a:xfrm>
          <a:prstGeom prst="line">
            <a:avLst/>
          </a:prstGeom>
          <a:noFill/>
          <a:ln w="9525">
            <a:solidFill>
              <a:schemeClr val="tx1"/>
            </a:solidFill>
            <a:round/>
            <a:headEnd/>
            <a:tailEnd/>
          </a:ln>
          <a:effectLst/>
        </p:spPr>
        <p:txBody>
          <a:bodyPr/>
          <a:lstStyle/>
          <a:p>
            <a:endParaRPr lang="zh-CN" altLang="en-US"/>
          </a:p>
        </p:txBody>
      </p:sp>
      <p:sp>
        <p:nvSpPr>
          <p:cNvPr id="402526" name="AutoShape 94">
            <a:hlinkClick r:id="rId2" action="ppaction://hlinksldjump" highlightClick="1"/>
          </p:cNvPr>
          <p:cNvSpPr>
            <a:spLocks noChangeArrowheads="1"/>
          </p:cNvSpPr>
          <p:nvPr/>
        </p:nvSpPr>
        <p:spPr bwMode="auto">
          <a:xfrm>
            <a:off x="8172450" y="1889150"/>
            <a:ext cx="755650" cy="503237"/>
          </a:xfrm>
          <a:prstGeom prst="actionButtonBlank">
            <a:avLst/>
          </a:prstGeom>
          <a:ln>
            <a:headEnd/>
            <a:tailEnd/>
          </a:ln>
        </p:spPr>
        <p:style>
          <a:lnRef idx="0">
            <a:schemeClr val="dk1"/>
          </a:lnRef>
          <a:fillRef idx="3">
            <a:schemeClr val="dk1"/>
          </a:fillRef>
          <a:effectRef idx="3">
            <a:schemeClr val="dk1"/>
          </a:effectRef>
          <a:fontRef idx="minor">
            <a:schemeClr val="lt1"/>
          </a:fontRef>
        </p:style>
        <p:txBody>
          <a:bodyPr wrap="none" anchor="ctr"/>
          <a:lstStyle/>
          <a:p>
            <a:pPr algn="ctr"/>
            <a:r>
              <a:rPr lang="zh-CN" altLang="en-US" sz="1600" dirty="0"/>
              <a:t>模式控</a:t>
            </a:r>
          </a:p>
          <a:p>
            <a:pPr algn="ctr"/>
            <a:r>
              <a:rPr lang="zh-CN" altLang="en-US" sz="1600" dirty="0"/>
              <a:t>制字</a:t>
            </a:r>
          </a:p>
        </p:txBody>
      </p:sp>
      <p:sp>
        <p:nvSpPr>
          <p:cNvPr id="402527" name="AutoShape 95">
            <a:hlinkClick r:id="rId3" action="ppaction://hlinksldjump" highlightClick="1"/>
          </p:cNvPr>
          <p:cNvSpPr>
            <a:spLocks noChangeArrowheads="1"/>
          </p:cNvSpPr>
          <p:nvPr/>
        </p:nvSpPr>
        <p:spPr bwMode="auto">
          <a:xfrm>
            <a:off x="8243888" y="6000768"/>
            <a:ext cx="684212" cy="576262"/>
          </a:xfrm>
          <a:prstGeom prst="actionButtonBlank">
            <a:avLst/>
          </a:prstGeom>
          <a:ln>
            <a:headEnd/>
            <a:tailEnd/>
          </a:ln>
        </p:spPr>
        <p:style>
          <a:lnRef idx="0">
            <a:schemeClr val="dk1"/>
          </a:lnRef>
          <a:fillRef idx="3">
            <a:schemeClr val="dk1"/>
          </a:fillRef>
          <a:effectRef idx="3">
            <a:schemeClr val="dk1"/>
          </a:effectRef>
          <a:fontRef idx="minor">
            <a:schemeClr val="lt1"/>
          </a:fontRef>
        </p:style>
        <p:txBody>
          <a:bodyPr wrap="none" anchor="ctr"/>
          <a:lstStyle/>
          <a:p>
            <a:pPr algn="ctr"/>
            <a:r>
              <a:rPr lang="zh-CN" altLang="en-US" sz="1600" dirty="0"/>
              <a:t>操作命</a:t>
            </a:r>
          </a:p>
          <a:p>
            <a:pPr algn="ctr"/>
            <a:r>
              <a:rPr lang="zh-CN" altLang="en-US" sz="1600" dirty="0"/>
              <a:t>令字</a:t>
            </a:r>
          </a:p>
        </p:txBody>
      </p:sp>
    </p:spTree>
  </p:cSld>
  <p:clrMapOvr>
    <a:masterClrMapping/>
  </p:clrMapOvr>
  <p:transition spd="slow">
    <p:randomBar dir="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ChangeArrowheads="1"/>
          </p:cNvSpPr>
          <p:nvPr/>
        </p:nvSpPr>
        <p:spPr bwMode="auto">
          <a:xfrm>
            <a:off x="468313" y="333375"/>
            <a:ext cx="8280400" cy="2123658"/>
          </a:xfrm>
          <a:prstGeom prst="rect">
            <a:avLst/>
          </a:prstGeom>
          <a:noFill/>
          <a:ln w="9525" algn="ctr">
            <a:noFill/>
            <a:miter lim="800000"/>
            <a:headEnd/>
            <a:tailEnd/>
          </a:ln>
          <a:effectLst/>
        </p:spPr>
        <p:txBody>
          <a:bodyPr>
            <a:spAutoFit/>
          </a:bodyPr>
          <a:lstStyle/>
          <a:p>
            <a:r>
              <a:rPr lang="zh-CN" altLang="en-US" b="1" u="sng" dirty="0">
                <a:solidFill>
                  <a:srgbClr val="0000FF"/>
                </a:solidFill>
                <a:effectLst>
                  <a:outerShdw blurRad="38100" dist="38100" dir="2700000" algn="tl">
                    <a:srgbClr val="C0C0C0"/>
                  </a:outerShdw>
                </a:effectLst>
              </a:rPr>
              <a:t>特别指出</a:t>
            </a:r>
          </a:p>
          <a:p>
            <a:pPr>
              <a:lnSpc>
                <a:spcPct val="90000"/>
              </a:lnSpc>
            </a:pPr>
            <a:r>
              <a:rPr lang="zh-CN" altLang="en-US" dirty="0"/>
              <a:t>    在实际使用中，当</a:t>
            </a:r>
            <a:r>
              <a:rPr lang="zh-CN" altLang="en-US" dirty="0">
                <a:solidFill>
                  <a:srgbClr val="0000FF"/>
                </a:solidFill>
              </a:rPr>
              <a:t>未对</a:t>
            </a:r>
            <a:r>
              <a:rPr lang="en-US" altLang="zh-CN" dirty="0"/>
              <a:t>8251A</a:t>
            </a:r>
            <a:r>
              <a:rPr lang="zh-CN" altLang="en-US" dirty="0"/>
              <a:t>设置模式控制字时，如果要使</a:t>
            </a:r>
            <a:r>
              <a:rPr lang="en-US" altLang="zh-CN" dirty="0"/>
              <a:t>8251A</a:t>
            </a:r>
            <a:r>
              <a:rPr lang="zh-CN" altLang="en-US" dirty="0"/>
              <a:t>进行内部复位，一般采用送</a:t>
            </a:r>
            <a:r>
              <a:rPr lang="en-US" altLang="zh-CN" dirty="0"/>
              <a:t>3</a:t>
            </a:r>
            <a:r>
              <a:rPr lang="zh-CN" altLang="en-US" dirty="0"/>
              <a:t>个</a:t>
            </a:r>
            <a:r>
              <a:rPr lang="en-US" altLang="zh-CN" dirty="0"/>
              <a:t>00H</a:t>
            </a:r>
            <a:r>
              <a:rPr lang="zh-CN" altLang="en-US" dirty="0"/>
              <a:t>，再送</a:t>
            </a:r>
            <a:r>
              <a:rPr lang="en-US" altLang="zh-CN" dirty="0"/>
              <a:t>1</a:t>
            </a:r>
            <a:r>
              <a:rPr lang="zh-CN" altLang="en-US" dirty="0"/>
              <a:t>个</a:t>
            </a:r>
            <a:r>
              <a:rPr lang="en-US" altLang="zh-CN" dirty="0"/>
              <a:t>40H</a:t>
            </a:r>
            <a:r>
              <a:rPr lang="zh-CN" altLang="en-US" dirty="0"/>
              <a:t>的方法，这也是</a:t>
            </a:r>
            <a:r>
              <a:rPr lang="en-US" altLang="zh-CN" dirty="0"/>
              <a:t>8251A</a:t>
            </a:r>
            <a:r>
              <a:rPr lang="zh-CN" altLang="en-US" dirty="0"/>
              <a:t>的编程约定。</a:t>
            </a:r>
            <a:r>
              <a:rPr lang="en-US" altLang="zh-CN" dirty="0"/>
              <a:t>40H</a:t>
            </a:r>
            <a:r>
              <a:rPr lang="zh-CN" altLang="en-US" dirty="0"/>
              <a:t>可以看成是使</a:t>
            </a:r>
            <a:r>
              <a:rPr lang="en-US" altLang="zh-CN" dirty="0"/>
              <a:t>8251A</a:t>
            </a:r>
            <a:r>
              <a:rPr lang="zh-CN" altLang="en-US" dirty="0"/>
              <a:t>进行内部复位操作的实际代码。即使设置了模式字之后，也可用这个方法使</a:t>
            </a:r>
            <a:r>
              <a:rPr lang="en-US" altLang="zh-CN" dirty="0"/>
              <a:t>8251A</a:t>
            </a:r>
            <a:r>
              <a:rPr lang="zh-CN" altLang="en-US" dirty="0"/>
              <a:t>执行内部复位。实例如下：</a:t>
            </a:r>
          </a:p>
        </p:txBody>
      </p:sp>
      <p:graphicFrame>
        <p:nvGraphicFramePr>
          <p:cNvPr id="401427" name="Group 19"/>
          <p:cNvGraphicFramePr>
            <a:graphicFrameLocks noGrp="1"/>
          </p:cNvGraphicFramePr>
          <p:nvPr/>
        </p:nvGraphicFramePr>
        <p:xfrm>
          <a:off x="539750" y="2420938"/>
          <a:ext cx="7993063" cy="4133088"/>
        </p:xfrm>
        <a:graphic>
          <a:graphicData uri="http://schemas.openxmlformats.org/drawingml/2006/table">
            <a:tbl>
              <a:tblPr/>
              <a:tblGrid>
                <a:gridCol w="3997325">
                  <a:extLst>
                    <a:ext uri="{9D8B030D-6E8A-4147-A177-3AD203B41FA5}">
                      <a16:colId xmlns:a16="http://schemas.microsoft.com/office/drawing/2014/main" val="20000"/>
                    </a:ext>
                  </a:extLst>
                </a:gridCol>
                <a:gridCol w="3995738">
                  <a:extLst>
                    <a:ext uri="{9D8B030D-6E8A-4147-A177-3AD203B41FA5}">
                      <a16:colId xmlns:a16="http://schemas.microsoft.com/office/drawing/2014/main" val="20001"/>
                    </a:ext>
                  </a:extLst>
                </a:gridCol>
              </a:tblGrid>
              <a:tr h="2895600">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INIT:</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XOR AX,AX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CX,03H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DX,</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控制端口地址</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OUT1:</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CALL KKK</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LOOP OUT1</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；送</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3</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个</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0</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AL,40H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CALL KKK</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；送</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1</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个</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40H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AL,</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模式控制字</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CALL KKK</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Arial"/>
                          <a:ea typeface="隶书" pitchFamily="49" charset="-122"/>
                        </a:rPr>
                        <a:t>……</a:t>
                      </a:r>
                      <a:endParaRPr kumimoji="0" lang="en-US" altLang="zh-CN" sz="2400" b="0" i="0" u="none" strike="noStrike" cap="none" normalizeH="0" baseline="0" dirty="0" smtClean="0">
                        <a:ln>
                          <a:noFill/>
                        </a:ln>
                        <a:solidFill>
                          <a:schemeClr val="tx1"/>
                        </a:solidFill>
                        <a:effectLst/>
                        <a:latin typeface="隶书" pitchFamily="49" charset="-122"/>
                        <a:ea typeface="隶书" pitchFamily="49" charset="-122"/>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KKK:</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OUT DX,AL</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PUSH CX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CX,02H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ABC:</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LOOP ABC</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POP CX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RET</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ChangeArrowheads="1"/>
          </p:cNvSpPr>
          <p:nvPr/>
        </p:nvSpPr>
        <p:spPr bwMode="auto">
          <a:xfrm>
            <a:off x="539750" y="220663"/>
            <a:ext cx="7848600" cy="1187450"/>
          </a:xfrm>
          <a:prstGeom prst="rect">
            <a:avLst/>
          </a:prstGeom>
          <a:noFill/>
          <a:ln w="9525" algn="ctr">
            <a:noFill/>
            <a:miter lim="800000"/>
            <a:headEnd/>
            <a:tailEnd/>
          </a:ln>
          <a:effectLst/>
        </p:spPr>
        <p:txBody>
          <a:bodyPr>
            <a:spAutoFit/>
          </a:bodyPr>
          <a:lstStyle/>
          <a:p>
            <a:r>
              <a:rPr lang="zh-CN" altLang="en-US"/>
              <a:t>例</a:t>
            </a:r>
            <a:r>
              <a:rPr lang="en-US" altLang="zh-CN"/>
              <a:t>2</a:t>
            </a:r>
            <a:r>
              <a:rPr lang="zh-CN" altLang="en-US"/>
              <a:t>：采用</a:t>
            </a:r>
            <a:r>
              <a:rPr lang="en-US" altLang="zh-CN"/>
              <a:t>8251A</a:t>
            </a:r>
            <a:r>
              <a:rPr lang="zh-CN" altLang="en-US"/>
              <a:t>实现两台微机按</a:t>
            </a:r>
            <a:r>
              <a:rPr lang="en-US" altLang="zh-CN"/>
              <a:t>RS232</a:t>
            </a:r>
            <a:r>
              <a:rPr lang="zh-CN" altLang="en-US"/>
              <a:t>标准进行串行接口通讯。假设系统采用异步通讯，查询方式，</a:t>
            </a:r>
            <a:r>
              <a:rPr lang="en-US" altLang="zh-CN"/>
              <a:t>A</a:t>
            </a:r>
            <a:r>
              <a:rPr lang="zh-CN" altLang="en-US"/>
              <a:t>机向</a:t>
            </a:r>
            <a:r>
              <a:rPr lang="en-US" altLang="zh-CN"/>
              <a:t>B</a:t>
            </a:r>
            <a:r>
              <a:rPr lang="zh-CN" altLang="en-US"/>
              <a:t>机发送</a:t>
            </a:r>
            <a:r>
              <a:rPr lang="en-US" altLang="zh-CN"/>
              <a:t>5</a:t>
            </a:r>
            <a:r>
              <a:rPr lang="zh-CN" altLang="en-US"/>
              <a:t>字节数据。</a:t>
            </a:r>
          </a:p>
        </p:txBody>
      </p:sp>
      <p:pic>
        <p:nvPicPr>
          <p:cNvPr id="400387" name="Picture 3" descr="片段"/>
          <p:cNvPicPr>
            <a:picLocks noChangeAspect="1" noChangeArrowheads="1"/>
          </p:cNvPicPr>
          <p:nvPr/>
        </p:nvPicPr>
        <p:blipFill>
          <a:blip r:embed="rId3">
            <a:clrChange>
              <a:clrFrom>
                <a:srgbClr val="FCFFFD"/>
              </a:clrFrom>
              <a:clrTo>
                <a:srgbClr val="FCFFFD">
                  <a:alpha val="0"/>
                </a:srgbClr>
              </a:clrTo>
            </a:clrChange>
          </a:blip>
          <a:srcRect/>
          <a:stretch>
            <a:fillRect/>
          </a:stretch>
        </p:blipFill>
        <p:spPr bwMode="auto">
          <a:xfrm>
            <a:off x="827088" y="1341438"/>
            <a:ext cx="7632700" cy="5334000"/>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ChangeArrowheads="1"/>
          </p:cNvSpPr>
          <p:nvPr/>
        </p:nvSpPr>
        <p:spPr bwMode="auto">
          <a:xfrm>
            <a:off x="468313" y="260350"/>
            <a:ext cx="8424862" cy="3514725"/>
          </a:xfrm>
          <a:prstGeom prst="rect">
            <a:avLst/>
          </a:prstGeom>
          <a:noFill/>
          <a:ln w="9525" algn="ctr">
            <a:noFill/>
            <a:miter lim="800000"/>
            <a:headEnd/>
            <a:tailEnd/>
          </a:ln>
          <a:effectLst/>
        </p:spPr>
        <p:txBody>
          <a:bodyPr>
            <a:spAutoFit/>
          </a:bodyPr>
          <a:lstStyle/>
          <a:p>
            <a:pPr>
              <a:lnSpc>
                <a:spcPct val="85000"/>
              </a:lnSpc>
            </a:pPr>
            <a:r>
              <a:rPr lang="zh-CN" altLang="en-US">
                <a:solidFill>
                  <a:srgbClr val="0000FF"/>
                </a:solidFill>
              </a:rPr>
              <a:t>说明：</a:t>
            </a:r>
          </a:p>
          <a:p>
            <a:pPr>
              <a:lnSpc>
                <a:spcPct val="85000"/>
              </a:lnSpc>
            </a:pPr>
            <a:r>
              <a:rPr lang="zh-CN" altLang="en-US"/>
              <a:t>    发送端</a:t>
            </a:r>
            <a:r>
              <a:rPr lang="en-US" altLang="zh-CN"/>
              <a:t>CPU</a:t>
            </a:r>
            <a:r>
              <a:rPr lang="zh-CN" altLang="en-US"/>
              <a:t>先对发送端接口</a:t>
            </a:r>
            <a:r>
              <a:rPr lang="en-US" altLang="zh-CN"/>
              <a:t>8251A</a:t>
            </a:r>
            <a:r>
              <a:rPr lang="zh-CN" altLang="en-US"/>
              <a:t>初始化</a:t>
            </a:r>
            <a:r>
              <a:rPr lang="en-US" altLang="zh-CN"/>
              <a:t>(</a:t>
            </a:r>
            <a:r>
              <a:rPr lang="zh-CN" altLang="en-US"/>
              <a:t>送模式字和操作字</a:t>
            </a:r>
            <a:r>
              <a:rPr lang="en-US" altLang="zh-CN"/>
              <a:t>)</a:t>
            </a:r>
            <a:r>
              <a:rPr lang="zh-CN" altLang="en-US"/>
              <a:t>，然后读状态字，查询</a:t>
            </a:r>
            <a:r>
              <a:rPr lang="en-US" altLang="zh-CN"/>
              <a:t>TxRDY</a:t>
            </a:r>
            <a:r>
              <a:rPr lang="zh-CN" altLang="en-US"/>
              <a:t>是否有效，若</a:t>
            </a:r>
            <a:r>
              <a:rPr lang="en-US" altLang="zh-CN"/>
              <a:t>TxRDY=1(D</a:t>
            </a:r>
            <a:r>
              <a:rPr lang="en-US" altLang="zh-CN" baseline="-25000"/>
              <a:t>0</a:t>
            </a:r>
            <a:r>
              <a:rPr lang="zh-CN" altLang="en-US"/>
              <a:t>＝</a:t>
            </a:r>
            <a:r>
              <a:rPr lang="en-US" altLang="zh-CN"/>
              <a:t>1)</a:t>
            </a:r>
            <a:r>
              <a:rPr lang="zh-CN" altLang="en-US"/>
              <a:t>，则向</a:t>
            </a:r>
            <a:r>
              <a:rPr lang="en-US" altLang="zh-CN"/>
              <a:t>8251A</a:t>
            </a:r>
            <a:r>
              <a:rPr lang="zh-CN" altLang="en-US"/>
              <a:t>输出一个数据，再查询，再输送</a:t>
            </a:r>
            <a:r>
              <a:rPr lang="en-US" altLang="zh-CN">
                <a:latin typeface="Arial"/>
              </a:rPr>
              <a:t>……</a:t>
            </a:r>
            <a:r>
              <a:rPr lang="zh-CN" altLang="en-US"/>
              <a:t>，直到全部数据送完为止。显示</a:t>
            </a:r>
            <a:r>
              <a:rPr lang="zh-CN" altLang="en-US">
                <a:latin typeface="Arial"/>
              </a:rPr>
              <a:t>‘</a:t>
            </a:r>
            <a:r>
              <a:rPr lang="en-US" altLang="zh-CN"/>
              <a:t>OK!</a:t>
            </a:r>
            <a:r>
              <a:rPr lang="en-US" altLang="zh-CN">
                <a:latin typeface="Arial"/>
              </a:rPr>
              <a:t>’</a:t>
            </a:r>
            <a:r>
              <a:rPr lang="zh-CN" altLang="en-US"/>
              <a:t>后程序退出。</a:t>
            </a:r>
          </a:p>
          <a:p>
            <a:pPr>
              <a:lnSpc>
                <a:spcPct val="85000"/>
              </a:lnSpc>
            </a:pPr>
            <a:endParaRPr lang="zh-CN" altLang="en-US"/>
          </a:p>
          <a:p>
            <a:pPr>
              <a:lnSpc>
                <a:spcPct val="85000"/>
              </a:lnSpc>
            </a:pPr>
            <a:r>
              <a:rPr lang="zh-CN" altLang="en-US"/>
              <a:t>    接收端</a:t>
            </a:r>
            <a:r>
              <a:rPr lang="en-US" altLang="zh-CN"/>
              <a:t>CPU</a:t>
            </a:r>
            <a:r>
              <a:rPr lang="zh-CN" altLang="en-US"/>
              <a:t>先对接收端接口</a:t>
            </a:r>
            <a:r>
              <a:rPr lang="en-US" altLang="zh-CN"/>
              <a:t>8251A</a:t>
            </a:r>
            <a:r>
              <a:rPr lang="zh-CN" altLang="en-US"/>
              <a:t>初始化</a:t>
            </a:r>
            <a:r>
              <a:rPr lang="en-US" altLang="zh-CN"/>
              <a:t>(</a:t>
            </a:r>
            <a:r>
              <a:rPr lang="zh-CN" altLang="en-US"/>
              <a:t>送模式字和操作字</a:t>
            </a:r>
            <a:r>
              <a:rPr lang="en-US" altLang="zh-CN"/>
              <a:t>)</a:t>
            </a:r>
            <a:r>
              <a:rPr lang="zh-CN" altLang="en-US"/>
              <a:t>，然后读状态字，查询到</a:t>
            </a:r>
            <a:r>
              <a:rPr lang="en-US" altLang="zh-CN"/>
              <a:t>RxRDY</a:t>
            </a:r>
            <a:r>
              <a:rPr lang="zh-CN" altLang="en-US"/>
              <a:t>有效</a:t>
            </a:r>
            <a:r>
              <a:rPr lang="en-US" altLang="zh-CN"/>
              <a:t>(D</a:t>
            </a:r>
            <a:r>
              <a:rPr lang="en-US" altLang="zh-CN" baseline="-25000"/>
              <a:t>1</a:t>
            </a:r>
            <a:r>
              <a:rPr lang="zh-CN" altLang="en-US"/>
              <a:t>＝</a:t>
            </a:r>
            <a:r>
              <a:rPr lang="en-US" altLang="zh-CN"/>
              <a:t>1)</a:t>
            </a:r>
            <a:r>
              <a:rPr lang="zh-CN" altLang="en-US"/>
              <a:t>且无奇偶错</a:t>
            </a:r>
            <a:r>
              <a:rPr lang="en-US" altLang="zh-CN"/>
              <a:t>(D</a:t>
            </a:r>
            <a:r>
              <a:rPr lang="en-US" altLang="zh-CN" baseline="-25000"/>
              <a:t>3</a:t>
            </a:r>
            <a:r>
              <a:rPr lang="zh-CN" altLang="en-US"/>
              <a:t>＝</a:t>
            </a:r>
            <a:r>
              <a:rPr lang="en-US" altLang="zh-CN"/>
              <a:t>0)</a:t>
            </a:r>
            <a:r>
              <a:rPr lang="zh-CN" altLang="en-US"/>
              <a:t>，则从</a:t>
            </a:r>
            <a:r>
              <a:rPr lang="en-US" altLang="zh-CN"/>
              <a:t>8251A</a:t>
            </a:r>
            <a:r>
              <a:rPr lang="zh-CN" altLang="en-US"/>
              <a:t>读取一个数据，再查询，再读入</a:t>
            </a:r>
            <a:r>
              <a:rPr lang="en-US" altLang="zh-CN">
                <a:latin typeface="Arial"/>
              </a:rPr>
              <a:t>……</a:t>
            </a:r>
            <a:r>
              <a:rPr lang="zh-CN" altLang="en-US"/>
              <a:t>，直到全部数据接收完为止，最后显示</a:t>
            </a:r>
            <a:r>
              <a:rPr lang="zh-CN" altLang="en-US">
                <a:latin typeface="Arial"/>
              </a:rPr>
              <a:t>‘</a:t>
            </a:r>
            <a:r>
              <a:rPr lang="en-US" altLang="zh-CN"/>
              <a:t>ok!</a:t>
            </a:r>
            <a:r>
              <a:rPr lang="en-US" altLang="zh-CN">
                <a:latin typeface="Arial"/>
              </a:rPr>
              <a:t>’</a:t>
            </a:r>
            <a:r>
              <a:rPr lang="zh-CN" altLang="en-US"/>
              <a:t>后程序退出，若出现传输错误显示</a:t>
            </a:r>
            <a:r>
              <a:rPr lang="zh-CN" altLang="en-US">
                <a:latin typeface="Arial"/>
              </a:rPr>
              <a:t>‘</a:t>
            </a:r>
            <a:r>
              <a:rPr lang="en-US" altLang="zh-CN"/>
              <a:t>ERR!</a:t>
            </a:r>
            <a:r>
              <a:rPr lang="en-US" altLang="zh-CN">
                <a:latin typeface="Arial"/>
              </a:rPr>
              <a:t>’</a:t>
            </a:r>
            <a:r>
              <a:rPr lang="zh-CN" altLang="en-US"/>
              <a:t>后程序退出。</a:t>
            </a:r>
          </a:p>
        </p:txBody>
      </p:sp>
    </p:spTree>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5331" name="Picture 3" descr="未命名"/>
          <p:cNvPicPr>
            <a:picLocks noChangeAspect="1" noChangeArrowheads="1"/>
          </p:cNvPicPr>
          <p:nvPr/>
        </p:nvPicPr>
        <p:blipFill>
          <a:blip r:embed="rId2">
            <a:clrChange>
              <a:clrFrom>
                <a:srgbClr val="EEEEEE"/>
              </a:clrFrom>
              <a:clrTo>
                <a:srgbClr val="EEEEEE">
                  <a:alpha val="0"/>
                </a:srgbClr>
              </a:clrTo>
            </a:clrChange>
          </a:blip>
          <a:srcRect/>
          <a:stretch>
            <a:fillRect/>
          </a:stretch>
        </p:blipFill>
        <p:spPr bwMode="auto">
          <a:xfrm>
            <a:off x="1547813" y="1341438"/>
            <a:ext cx="6121400" cy="4240212"/>
          </a:xfrm>
          <a:prstGeom prst="rect">
            <a:avLst/>
          </a:prstGeom>
          <a:noFill/>
        </p:spPr>
      </p:pic>
      <p:sp>
        <p:nvSpPr>
          <p:cNvPr id="355332" name="Rectangle 4"/>
          <p:cNvSpPr>
            <a:spLocks noChangeArrowheads="1"/>
          </p:cNvSpPr>
          <p:nvPr/>
        </p:nvSpPr>
        <p:spPr bwMode="auto">
          <a:xfrm>
            <a:off x="611188" y="404813"/>
            <a:ext cx="7921625" cy="457200"/>
          </a:xfrm>
          <a:prstGeom prst="rect">
            <a:avLst/>
          </a:prstGeom>
          <a:noFill/>
          <a:ln w="9525" algn="ctr">
            <a:noFill/>
            <a:miter lim="800000"/>
            <a:headEnd/>
            <a:tailEnd/>
          </a:ln>
          <a:effectLst/>
        </p:spPr>
        <p:txBody>
          <a:bodyPr>
            <a:spAutoFit/>
          </a:bodyPr>
          <a:lstStyle/>
          <a:p>
            <a:r>
              <a:rPr lang="en-US" altLang="zh-CN"/>
              <a:t>    </a:t>
            </a:r>
            <a:r>
              <a:rPr lang="en-US" altLang="zh-CN" b="1" u="sng">
                <a:solidFill>
                  <a:srgbClr val="0000FF"/>
                </a:solidFill>
                <a:effectLst>
                  <a:outerShdw blurRad="38100" dist="38100" dir="2700000" algn="tl">
                    <a:srgbClr val="C0C0C0"/>
                  </a:outerShdw>
                </a:effectLst>
              </a:rPr>
              <a:t>C</a:t>
            </a:r>
            <a:r>
              <a:rPr lang="zh-CN" altLang="en-US" b="1" u="sng">
                <a:solidFill>
                  <a:srgbClr val="0000FF"/>
                </a:solidFill>
                <a:effectLst>
                  <a:outerShdw blurRad="38100" dist="38100" dir="2700000" algn="tl">
                    <a:srgbClr val="C0C0C0"/>
                  </a:outerShdw>
                </a:effectLst>
              </a:rPr>
              <a:t>口位控控制字：</a:t>
            </a:r>
          </a:p>
        </p:txBody>
      </p:sp>
    </p:spTree>
  </p:cSld>
  <p:clrMapOvr>
    <a:masterClrMapping/>
  </p:clrMapOvr>
  <p:transition spd="slow">
    <p:randomBar dir="ver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659" name="Group 35"/>
          <p:cNvGraphicFramePr>
            <a:graphicFrameLocks noGrp="1"/>
          </p:cNvGraphicFramePr>
          <p:nvPr/>
        </p:nvGraphicFramePr>
        <p:xfrm>
          <a:off x="395288" y="186332"/>
          <a:ext cx="8353425" cy="6528816"/>
        </p:xfrm>
        <a:graphic>
          <a:graphicData uri="http://schemas.openxmlformats.org/drawingml/2006/table">
            <a:tbl>
              <a:tblPr/>
              <a:tblGrid>
                <a:gridCol w="4176712">
                  <a:extLst>
                    <a:ext uri="{9D8B030D-6E8A-4147-A177-3AD203B41FA5}">
                      <a16:colId xmlns:a16="http://schemas.microsoft.com/office/drawing/2014/main" val="20000"/>
                    </a:ext>
                  </a:extLst>
                </a:gridCol>
                <a:gridCol w="4176713">
                  <a:extLst>
                    <a:ext uri="{9D8B030D-6E8A-4147-A177-3AD203B41FA5}">
                      <a16:colId xmlns:a16="http://schemas.microsoft.com/office/drawing/2014/main" val="20001"/>
                    </a:ext>
                  </a:extLst>
                </a:gridCol>
              </a:tblGrid>
              <a:tr h="4064000">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发送端程序：</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DATA SEGMENT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DA1  DB 5</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TABLE1 DB 1,2,3,4,5</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PORT1 EQU 82H;</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控制口地址</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PORT2 EQU 80H;</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数据口地址</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TABLE2 DB </a:t>
                      </a:r>
                      <a:r>
                        <a:rPr kumimoji="0" lang="en-US" altLang="zh-CN" sz="2400" b="0" i="0" u="none" strike="noStrike" cap="none" normalizeH="0" baseline="0" dirty="0" smtClean="0">
                          <a:ln>
                            <a:noFill/>
                          </a:ln>
                          <a:solidFill>
                            <a:schemeClr val="tx1"/>
                          </a:solidFill>
                          <a:effectLst/>
                          <a:latin typeface="Arial"/>
                          <a:ea typeface="隶书" pitchFamily="49" charset="-122"/>
                        </a:rPr>
                        <a:t>‘</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OK!$</a:t>
                      </a:r>
                      <a:r>
                        <a:rPr kumimoji="0" lang="en-US" altLang="zh-CN" sz="2400" b="0" i="0" u="none" strike="noStrike" cap="none" normalizeH="0" baseline="0" dirty="0" smtClean="0">
                          <a:ln>
                            <a:noFill/>
                          </a:ln>
                          <a:solidFill>
                            <a:schemeClr val="tx1"/>
                          </a:solidFill>
                          <a:effectLst/>
                          <a:latin typeface="Arial"/>
                          <a:ea typeface="隶书" pitchFamily="49" charset="-122"/>
                        </a:rPr>
                        <a:t>’</a:t>
                      </a:r>
                      <a:endParaRPr kumimoji="0" lang="en-US" altLang="zh-CN" sz="2400" b="0" i="0" u="none" strike="noStrike" cap="none" normalizeH="0" baseline="0" dirty="0" smtClean="0">
                        <a:ln>
                          <a:noFill/>
                        </a:ln>
                        <a:solidFill>
                          <a:schemeClr val="tx1"/>
                        </a:solidFill>
                        <a:effectLst/>
                        <a:latin typeface="隶书" pitchFamily="49" charset="-122"/>
                        <a:ea typeface="隶书" pitchFamily="49" charset="-122"/>
                      </a:endParaRP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DATA ENDS</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CODE SEGMENT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ASSUME CS:CODE,DS:DATA</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SLL:</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DX,PORT1</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设置模式控制字</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MOV AL,5FH;</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异步</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,8</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位数据</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奇校验</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,1</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位停止位</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波特率因子</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64</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OUT DX,AL</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设置操作命令，允许发送</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MOV AL,11H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OUT DX,AL</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AX,DATA</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DS,AX</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DI,OFFSET TABLE1</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CL,DA1</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XOR CH,CH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NEXT: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DX,PORT1</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IN AL,DX;</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读状态</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AND AL,01H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JZ NEXT;</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若</a:t>
                      </a:r>
                      <a:r>
                        <a:rPr kumimoji="0" lang="en-US" altLang="zh-CN" sz="2400" b="0" i="0" u="none" strike="noStrike" cap="none" normalizeH="0" baseline="0" dirty="0" err="1" smtClean="0">
                          <a:ln>
                            <a:noFill/>
                          </a:ln>
                          <a:solidFill>
                            <a:schemeClr val="tx1"/>
                          </a:solidFill>
                          <a:effectLst/>
                          <a:latin typeface="隶书" pitchFamily="49" charset="-122"/>
                          <a:ea typeface="隶书" pitchFamily="49" charset="-122"/>
                        </a:rPr>
                        <a:t>TxRDY</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=0,</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发送没</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准备好</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MOV DX,PORT2</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AL,[DI]</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OUT DX,AL</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INC DI</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LOOP NEXT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LEA DX,TABLE2</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AH,09H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INT 21H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AH,4CH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INT 21H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CODE ENDS</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END SLL</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10660" name="AutoShape 36">
            <a:hlinkClick r:id="rId2" action="ppaction://hlinksldjump" highlightClick="1"/>
          </p:cNvPr>
          <p:cNvSpPr>
            <a:spLocks noChangeArrowheads="1"/>
          </p:cNvSpPr>
          <p:nvPr/>
        </p:nvSpPr>
        <p:spPr bwMode="auto">
          <a:xfrm>
            <a:off x="8243888" y="5229225"/>
            <a:ext cx="684212" cy="503238"/>
          </a:xfrm>
          <a:prstGeom prst="actionButtonBlank">
            <a:avLst/>
          </a:prstGeom>
          <a:ln>
            <a:headEnd/>
            <a:tailEnd/>
          </a:ln>
        </p:spPr>
        <p:style>
          <a:lnRef idx="0">
            <a:schemeClr val="dk1"/>
          </a:lnRef>
          <a:fillRef idx="3">
            <a:schemeClr val="dk1"/>
          </a:fillRef>
          <a:effectRef idx="3">
            <a:schemeClr val="dk1"/>
          </a:effectRef>
          <a:fontRef idx="minor">
            <a:schemeClr val="lt1"/>
          </a:fontRef>
        </p:style>
        <p:txBody>
          <a:bodyPr wrap="none" anchor="ctr"/>
          <a:lstStyle/>
          <a:p>
            <a:pPr algn="ctr"/>
            <a:r>
              <a:rPr lang="zh-CN" altLang="en-US" sz="1600" dirty="0"/>
              <a:t>模式控</a:t>
            </a:r>
          </a:p>
          <a:p>
            <a:pPr algn="ctr"/>
            <a:r>
              <a:rPr lang="zh-CN" altLang="en-US" sz="1600" dirty="0"/>
              <a:t>制字</a:t>
            </a:r>
          </a:p>
        </p:txBody>
      </p:sp>
      <p:sp>
        <p:nvSpPr>
          <p:cNvPr id="410661" name="AutoShape 37">
            <a:hlinkClick r:id="rId3" action="ppaction://hlinksldjump" highlightClick="1"/>
          </p:cNvPr>
          <p:cNvSpPr>
            <a:spLocks noChangeArrowheads="1"/>
          </p:cNvSpPr>
          <p:nvPr/>
        </p:nvSpPr>
        <p:spPr bwMode="auto">
          <a:xfrm>
            <a:off x="8243888" y="6021388"/>
            <a:ext cx="684212" cy="503237"/>
          </a:xfrm>
          <a:prstGeom prst="actionButtonBlank">
            <a:avLst/>
          </a:prstGeom>
          <a:ln>
            <a:headEnd/>
            <a:tailEnd/>
          </a:ln>
        </p:spPr>
        <p:style>
          <a:lnRef idx="0">
            <a:schemeClr val="dk1"/>
          </a:lnRef>
          <a:fillRef idx="3">
            <a:schemeClr val="dk1"/>
          </a:fillRef>
          <a:effectRef idx="3">
            <a:schemeClr val="dk1"/>
          </a:effectRef>
          <a:fontRef idx="minor">
            <a:schemeClr val="lt1"/>
          </a:fontRef>
        </p:style>
        <p:txBody>
          <a:bodyPr wrap="none" anchor="ctr"/>
          <a:lstStyle/>
          <a:p>
            <a:pPr algn="ctr"/>
            <a:r>
              <a:rPr lang="zh-CN" altLang="en-US" sz="1600" dirty="0"/>
              <a:t>操作命</a:t>
            </a:r>
          </a:p>
          <a:p>
            <a:pPr algn="ctr"/>
            <a:r>
              <a:rPr lang="zh-CN" altLang="en-US" sz="1600" dirty="0"/>
              <a:t>令字</a:t>
            </a:r>
          </a:p>
        </p:txBody>
      </p:sp>
    </p:spTree>
  </p:cSld>
  <p:clrMapOvr>
    <a:masterClrMapping/>
  </p:clrMapOvr>
  <p:transition spd="slow">
    <p:randomBar dir="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2699" name="Group 27"/>
          <p:cNvGraphicFramePr>
            <a:graphicFrameLocks noGrp="1"/>
          </p:cNvGraphicFramePr>
          <p:nvPr/>
        </p:nvGraphicFramePr>
        <p:xfrm>
          <a:off x="395288" y="186332"/>
          <a:ext cx="8353425" cy="6528816"/>
        </p:xfrm>
        <a:graphic>
          <a:graphicData uri="http://schemas.openxmlformats.org/drawingml/2006/table">
            <a:tbl>
              <a:tblPr/>
              <a:tblGrid>
                <a:gridCol w="4176712">
                  <a:extLst>
                    <a:ext uri="{9D8B030D-6E8A-4147-A177-3AD203B41FA5}">
                      <a16:colId xmlns:a16="http://schemas.microsoft.com/office/drawing/2014/main" val="20000"/>
                    </a:ext>
                  </a:extLst>
                </a:gridCol>
                <a:gridCol w="4176713">
                  <a:extLst>
                    <a:ext uri="{9D8B030D-6E8A-4147-A177-3AD203B41FA5}">
                      <a16:colId xmlns:a16="http://schemas.microsoft.com/office/drawing/2014/main" val="20001"/>
                    </a:ext>
                  </a:extLst>
                </a:gridCol>
              </a:tblGrid>
              <a:tr h="4064000">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接收端程序：</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DATA SEGMENT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DA1  DB 5</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TABLE1 DB 5 DUP(0)</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PORT1 EQU 62H;</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控制口地址</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PORT2 EQU 60H;</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数据口地址</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TABLE2 DB </a:t>
                      </a:r>
                      <a:r>
                        <a:rPr kumimoji="0" lang="en-US" altLang="zh-CN" sz="2400" b="0" i="0" u="none" strike="noStrike" cap="none" normalizeH="0" baseline="0" dirty="0" smtClean="0">
                          <a:ln>
                            <a:noFill/>
                          </a:ln>
                          <a:solidFill>
                            <a:schemeClr val="tx1"/>
                          </a:solidFill>
                          <a:effectLst/>
                          <a:latin typeface="Arial"/>
                          <a:ea typeface="隶书" pitchFamily="49" charset="-122"/>
                        </a:rPr>
                        <a:t>‘</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OK!$</a:t>
                      </a:r>
                      <a:r>
                        <a:rPr kumimoji="0" lang="en-US" altLang="zh-CN" sz="2400" b="0" i="0" u="none" strike="noStrike" cap="none" normalizeH="0" baseline="0" dirty="0" smtClean="0">
                          <a:ln>
                            <a:noFill/>
                          </a:ln>
                          <a:solidFill>
                            <a:schemeClr val="tx1"/>
                          </a:solidFill>
                          <a:effectLst/>
                          <a:latin typeface="Arial"/>
                          <a:ea typeface="隶书" pitchFamily="49" charset="-122"/>
                        </a:rPr>
                        <a:t>’</a:t>
                      </a:r>
                      <a:endParaRPr kumimoji="0" lang="en-US" altLang="zh-CN" sz="2400" b="0" i="0" u="none" strike="noStrike" cap="none" normalizeH="0" baseline="0" dirty="0" smtClean="0">
                        <a:ln>
                          <a:noFill/>
                        </a:ln>
                        <a:solidFill>
                          <a:schemeClr val="tx1"/>
                        </a:solidFill>
                        <a:effectLst/>
                        <a:latin typeface="隶书" pitchFamily="49" charset="-122"/>
                        <a:ea typeface="隶书" pitchFamily="49" charset="-122"/>
                      </a:endParaRP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TABLE3 DB </a:t>
                      </a:r>
                      <a:r>
                        <a:rPr kumimoji="0" lang="en-US" altLang="zh-CN" sz="2400" b="0" i="0" u="none" strike="noStrike" cap="none" normalizeH="0" baseline="0" dirty="0" smtClean="0">
                          <a:ln>
                            <a:noFill/>
                          </a:ln>
                          <a:solidFill>
                            <a:schemeClr val="tx1"/>
                          </a:solidFill>
                          <a:effectLst/>
                          <a:latin typeface="Arial"/>
                          <a:ea typeface="隶书" pitchFamily="49" charset="-122"/>
                        </a:rPr>
                        <a:t>‘</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Err!$</a:t>
                      </a:r>
                      <a:r>
                        <a:rPr kumimoji="0" lang="en-US" altLang="zh-CN" sz="2400" b="0" i="0" u="none" strike="noStrike" cap="none" normalizeH="0" baseline="0" dirty="0" smtClean="0">
                          <a:ln>
                            <a:noFill/>
                          </a:ln>
                          <a:solidFill>
                            <a:schemeClr val="tx1"/>
                          </a:solidFill>
                          <a:effectLst/>
                          <a:latin typeface="Arial"/>
                          <a:ea typeface="隶书" pitchFamily="49" charset="-122"/>
                        </a:rPr>
                        <a:t>’</a:t>
                      </a:r>
                      <a:endParaRPr kumimoji="0" lang="en-US" altLang="zh-CN" sz="2400" b="0" i="0" u="none" strike="noStrike" cap="none" normalizeH="0" baseline="0" dirty="0" smtClean="0">
                        <a:ln>
                          <a:noFill/>
                        </a:ln>
                        <a:solidFill>
                          <a:schemeClr val="tx1"/>
                        </a:solidFill>
                        <a:effectLst/>
                        <a:latin typeface="隶书" pitchFamily="49" charset="-122"/>
                        <a:ea typeface="隶书" pitchFamily="49" charset="-122"/>
                      </a:endParaRP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DATA ENDS</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CODE SEGMENT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ASSUME CS:CODE,DS:DATA</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SRR:</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DX,PORT1</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设置模式控制字</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MOV AL,5FH;</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异步</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,8</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位数据</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奇校验</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,1</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位停止位</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波特率因子</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64</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OUT DX,AL</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设置操作命令，允许接收</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MOV AL,14H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OUT DX,AL</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AX,DATA  </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DS,AX</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DI,OFFSET TABLE1</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CL,DA1</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XOR CH,CH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COMT: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DX,PORT1</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IN AL,DX;</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读状态</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ROR AL,1</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ROR AL,1</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JNC COMT;</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若</a:t>
                      </a:r>
                      <a:r>
                        <a:rPr kumimoji="0" lang="en-US" altLang="zh-CN" sz="2400" b="0" i="0" u="none" strike="noStrike" cap="none" normalizeH="0" baseline="0" dirty="0" err="1" smtClean="0">
                          <a:ln>
                            <a:noFill/>
                          </a:ln>
                          <a:solidFill>
                            <a:schemeClr val="tx1"/>
                          </a:solidFill>
                          <a:effectLst/>
                          <a:latin typeface="隶书" pitchFamily="49" charset="-122"/>
                          <a:ea typeface="隶书" pitchFamily="49" charset="-122"/>
                        </a:rPr>
                        <a:t>RxRDY</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=0,</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接收</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没准备好</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ROR AL,1</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ROR AL,1</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JC ERR;PE=1</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有奇偶错，转</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MOV DX,PORT2</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IN AL,DX</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[DI],AL</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INC DI</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LOOP COMT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LEA DX,TABLE2</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AH,09H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INT 21H</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12700" name="AutoShape 28">
            <a:hlinkClick r:id="rId2" action="ppaction://hlinksldjump" highlightClick="1"/>
          </p:cNvPr>
          <p:cNvSpPr>
            <a:spLocks noChangeArrowheads="1"/>
          </p:cNvSpPr>
          <p:nvPr/>
        </p:nvSpPr>
        <p:spPr bwMode="auto">
          <a:xfrm>
            <a:off x="8243888" y="5229225"/>
            <a:ext cx="684212" cy="503238"/>
          </a:xfrm>
          <a:prstGeom prst="actionButtonBlank">
            <a:avLst/>
          </a:prstGeom>
          <a:ln>
            <a:headEnd/>
            <a:tailEnd/>
          </a:ln>
        </p:spPr>
        <p:style>
          <a:lnRef idx="0">
            <a:schemeClr val="dk1"/>
          </a:lnRef>
          <a:fillRef idx="3">
            <a:schemeClr val="dk1"/>
          </a:fillRef>
          <a:effectRef idx="3">
            <a:schemeClr val="dk1"/>
          </a:effectRef>
          <a:fontRef idx="minor">
            <a:schemeClr val="lt1"/>
          </a:fontRef>
        </p:style>
        <p:txBody>
          <a:bodyPr wrap="none" anchor="ctr"/>
          <a:lstStyle/>
          <a:p>
            <a:pPr algn="ctr"/>
            <a:r>
              <a:rPr lang="zh-CN" altLang="en-US" sz="1600" dirty="0"/>
              <a:t>模式控</a:t>
            </a:r>
          </a:p>
          <a:p>
            <a:pPr algn="ctr"/>
            <a:r>
              <a:rPr lang="zh-CN" altLang="en-US" sz="1600" dirty="0"/>
              <a:t>制字</a:t>
            </a:r>
          </a:p>
        </p:txBody>
      </p:sp>
      <p:sp>
        <p:nvSpPr>
          <p:cNvPr id="412701" name="AutoShape 29">
            <a:hlinkClick r:id="rId3" action="ppaction://hlinksldjump" highlightClick="1"/>
          </p:cNvPr>
          <p:cNvSpPr>
            <a:spLocks noChangeArrowheads="1"/>
          </p:cNvSpPr>
          <p:nvPr/>
        </p:nvSpPr>
        <p:spPr bwMode="auto">
          <a:xfrm>
            <a:off x="8243888" y="6021388"/>
            <a:ext cx="684212" cy="503237"/>
          </a:xfrm>
          <a:prstGeom prst="actionButtonBlank">
            <a:avLst/>
          </a:prstGeom>
          <a:ln>
            <a:headEnd/>
            <a:tailEnd/>
          </a:ln>
        </p:spPr>
        <p:style>
          <a:lnRef idx="0">
            <a:schemeClr val="dk1"/>
          </a:lnRef>
          <a:fillRef idx="3">
            <a:schemeClr val="dk1"/>
          </a:fillRef>
          <a:effectRef idx="3">
            <a:schemeClr val="dk1"/>
          </a:effectRef>
          <a:fontRef idx="minor">
            <a:schemeClr val="lt1"/>
          </a:fontRef>
        </p:style>
        <p:txBody>
          <a:bodyPr wrap="none" anchor="ctr"/>
          <a:lstStyle/>
          <a:p>
            <a:pPr algn="ctr"/>
            <a:r>
              <a:rPr lang="zh-CN" altLang="en-US" sz="1600" dirty="0"/>
              <a:t>操作命</a:t>
            </a:r>
          </a:p>
          <a:p>
            <a:pPr algn="ctr"/>
            <a:r>
              <a:rPr lang="zh-CN" altLang="en-US" sz="1600" dirty="0"/>
              <a:t>令字</a:t>
            </a:r>
          </a:p>
        </p:txBody>
      </p:sp>
      <p:sp>
        <p:nvSpPr>
          <p:cNvPr id="412702" name="AutoShape 30">
            <a:hlinkClick r:id="rId4" action="ppaction://hlinksldjump" highlightClick="1"/>
          </p:cNvPr>
          <p:cNvSpPr>
            <a:spLocks noChangeArrowheads="1"/>
          </p:cNvSpPr>
          <p:nvPr/>
        </p:nvSpPr>
        <p:spPr bwMode="auto">
          <a:xfrm>
            <a:off x="8316913" y="1989138"/>
            <a:ext cx="684212" cy="503237"/>
          </a:xfrm>
          <a:prstGeom prst="actionButtonBlank">
            <a:avLst/>
          </a:prstGeom>
          <a:ln>
            <a:headEnd/>
            <a:tailEnd/>
          </a:ln>
        </p:spPr>
        <p:style>
          <a:lnRef idx="0">
            <a:schemeClr val="dk1"/>
          </a:lnRef>
          <a:fillRef idx="3">
            <a:schemeClr val="dk1"/>
          </a:fillRef>
          <a:effectRef idx="3">
            <a:schemeClr val="dk1"/>
          </a:effectRef>
          <a:fontRef idx="minor">
            <a:schemeClr val="lt1"/>
          </a:fontRef>
        </p:style>
        <p:txBody>
          <a:bodyPr wrap="none" anchor="ctr"/>
          <a:lstStyle/>
          <a:p>
            <a:pPr algn="ctr"/>
            <a:r>
              <a:rPr lang="zh-CN" altLang="en-US" sz="1600" dirty="0"/>
              <a:t>状态字</a:t>
            </a:r>
          </a:p>
        </p:txBody>
      </p:sp>
    </p:spTree>
  </p:cSld>
  <p:clrMapOvr>
    <a:masterClrMapping/>
  </p:clrMapOvr>
  <p:transition spd="slow">
    <p:randomBar dir="ver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13" name="Group 13"/>
          <p:cNvGraphicFramePr>
            <a:graphicFrameLocks noGrp="1"/>
          </p:cNvGraphicFramePr>
          <p:nvPr/>
        </p:nvGraphicFramePr>
        <p:xfrm>
          <a:off x="611188" y="476250"/>
          <a:ext cx="6096000" cy="4064000"/>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064000">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JMP DD</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ERR:</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LEA DX,TABLE3</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AH,09H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INT 21H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DD:</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AH,4CH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INT 21H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CODE ENDS</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END SLL</a:t>
                      </a:r>
                    </a:p>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ChangeArrowheads="1"/>
          </p:cNvSpPr>
          <p:nvPr/>
        </p:nvSpPr>
        <p:spPr bwMode="auto">
          <a:xfrm>
            <a:off x="539750" y="333375"/>
            <a:ext cx="7848600" cy="6063198"/>
          </a:xfrm>
          <a:prstGeom prst="rect">
            <a:avLst/>
          </a:prstGeom>
          <a:noFill/>
          <a:ln w="9525" algn="ctr">
            <a:noFill/>
            <a:miter lim="800000"/>
            <a:headEnd/>
            <a:tailEnd/>
          </a:ln>
          <a:effectLst/>
        </p:spPr>
        <p:txBody>
          <a:bodyPr>
            <a:spAutoFit/>
          </a:bodyPr>
          <a:lstStyle/>
          <a:p>
            <a:r>
              <a:rPr lang="zh-CN" altLang="en-US" sz="3600" dirty="0" smtClean="0">
                <a:solidFill>
                  <a:schemeClr val="tx2"/>
                </a:solidFill>
                <a:effectLst>
                  <a:outerShdw blurRad="38100" dist="38100" dir="2700000" algn="tl">
                    <a:srgbClr val="C0C0C0"/>
                  </a:outerShdw>
                </a:effectLst>
              </a:rPr>
              <a:t>可编程</a:t>
            </a:r>
            <a:r>
              <a:rPr lang="zh-CN" altLang="en-US" sz="3600" dirty="0">
                <a:solidFill>
                  <a:schemeClr val="tx2"/>
                </a:solidFill>
                <a:effectLst>
                  <a:outerShdw blurRad="38100" dist="38100" dir="2700000" algn="tl">
                    <a:srgbClr val="C0C0C0"/>
                  </a:outerShdw>
                </a:effectLst>
              </a:rPr>
              <a:t>计数</a:t>
            </a:r>
            <a:r>
              <a:rPr lang="en-US" altLang="zh-CN" sz="3600" dirty="0">
                <a:solidFill>
                  <a:schemeClr val="tx2"/>
                </a:solidFill>
                <a:effectLst>
                  <a:outerShdw blurRad="38100" dist="38100" dir="2700000" algn="tl">
                    <a:srgbClr val="C0C0C0"/>
                  </a:outerShdw>
                </a:effectLst>
              </a:rPr>
              <a:t>/</a:t>
            </a:r>
            <a:r>
              <a:rPr lang="zh-CN" altLang="en-US" sz="3600" dirty="0">
                <a:solidFill>
                  <a:schemeClr val="tx2"/>
                </a:solidFill>
                <a:effectLst>
                  <a:outerShdw blurRad="38100" dist="38100" dir="2700000" algn="tl">
                    <a:srgbClr val="C0C0C0"/>
                  </a:outerShdw>
                </a:effectLst>
              </a:rPr>
              <a:t>定时器</a:t>
            </a:r>
            <a:r>
              <a:rPr lang="en-US" altLang="zh-CN" sz="3600" dirty="0">
                <a:solidFill>
                  <a:schemeClr val="tx2"/>
                </a:solidFill>
                <a:effectLst>
                  <a:outerShdw blurRad="38100" dist="38100" dir="2700000" algn="tl">
                    <a:srgbClr val="C0C0C0"/>
                  </a:outerShdw>
                </a:effectLst>
              </a:rPr>
              <a:t>8253/8254</a:t>
            </a:r>
          </a:p>
          <a:p>
            <a:endParaRPr lang="en-US" altLang="zh-CN" dirty="0"/>
          </a:p>
          <a:p>
            <a:r>
              <a:rPr lang="en-US" altLang="zh-CN" dirty="0"/>
              <a:t>    </a:t>
            </a:r>
            <a:r>
              <a:rPr lang="zh-CN" altLang="en-US" dirty="0"/>
              <a:t>在计算机的应用中，常常要对外界的某些信号进行计数，希望计算机既能控制计数的过程又能读取计数的结果，进而做为控制或管理的决策依据。因此计数电路也成为计算机输入</a:t>
            </a:r>
            <a:r>
              <a:rPr lang="en-US" altLang="zh-CN" dirty="0"/>
              <a:t>/</a:t>
            </a:r>
            <a:r>
              <a:rPr lang="zh-CN" altLang="en-US" dirty="0"/>
              <a:t>输出接口中的一种类型。如果被计数的信号有准确的固定周期，这种计数也就成为一种定时方式。</a:t>
            </a:r>
          </a:p>
          <a:p>
            <a:r>
              <a:rPr lang="zh-CN" altLang="en-US" dirty="0"/>
              <a:t>现在已有多种可编程计数</a:t>
            </a:r>
            <a:r>
              <a:rPr lang="en-US" altLang="zh-CN" dirty="0"/>
              <a:t>/</a:t>
            </a:r>
            <a:r>
              <a:rPr lang="zh-CN" altLang="en-US" dirty="0"/>
              <a:t>定时电路在微型计算机及其接口中应用。</a:t>
            </a:r>
          </a:p>
          <a:p>
            <a:endParaRPr lang="zh-CN" altLang="en-US" sz="3200" dirty="0">
              <a:solidFill>
                <a:schemeClr val="tx2"/>
              </a:solidFill>
              <a:effectLst>
                <a:outerShdw blurRad="38100" dist="38100" dir="2700000" algn="tl">
                  <a:srgbClr val="C0C0C0"/>
                </a:outerShdw>
              </a:effectLst>
              <a:latin typeface="宋体" pitchFamily="2" charset="-122"/>
              <a:ea typeface="宋体" pitchFamily="2" charset="-122"/>
            </a:endParaRPr>
          </a:p>
          <a:p>
            <a:pPr marL="457200" indent="-457200">
              <a:buFont typeface="Wingdings" panose="05000000000000000000" pitchFamily="2" charset="2"/>
              <a:buChar char="Ø"/>
            </a:pPr>
            <a:r>
              <a:rPr lang="en-US" altLang="zh-CN" sz="3200" dirty="0" smtClean="0">
                <a:solidFill>
                  <a:schemeClr val="tx2"/>
                </a:solidFill>
                <a:effectLst>
                  <a:outerShdw blurRad="38100" dist="38100" dir="2700000" algn="tl">
                    <a:srgbClr val="C0C0C0"/>
                  </a:outerShdw>
                </a:effectLst>
              </a:rPr>
              <a:t>8253/8254</a:t>
            </a:r>
            <a:r>
              <a:rPr lang="zh-CN" altLang="en-US" sz="3200" dirty="0">
                <a:solidFill>
                  <a:schemeClr val="tx2"/>
                </a:solidFill>
                <a:effectLst>
                  <a:outerShdw blurRad="38100" dist="38100" dir="2700000" algn="tl">
                    <a:srgbClr val="C0C0C0"/>
                  </a:outerShdw>
                </a:effectLst>
              </a:rPr>
              <a:t>管脚与结构</a:t>
            </a:r>
            <a:endParaRPr lang="zh-CN" altLang="en-US" sz="3200" dirty="0"/>
          </a:p>
          <a:p>
            <a:endParaRPr lang="zh-CN" altLang="en-US" dirty="0"/>
          </a:p>
          <a:p>
            <a:r>
              <a:rPr lang="zh-CN" altLang="en-US" dirty="0"/>
              <a:t>    </a:t>
            </a:r>
            <a:r>
              <a:rPr lang="en-US" altLang="zh-CN" dirty="0"/>
              <a:t>IBM PC/XT</a:t>
            </a:r>
            <a:r>
              <a:rPr lang="zh-CN" altLang="en-US" dirty="0"/>
              <a:t>中使用的是</a:t>
            </a:r>
            <a:r>
              <a:rPr lang="en-US" altLang="zh-CN" dirty="0"/>
              <a:t>Intel8253-PIT</a:t>
            </a:r>
            <a:r>
              <a:rPr lang="zh-CN" altLang="en-US" dirty="0"/>
              <a:t>，简称</a:t>
            </a:r>
            <a:r>
              <a:rPr lang="en-US" altLang="zh-CN" dirty="0"/>
              <a:t>8253</a:t>
            </a:r>
            <a:r>
              <a:rPr lang="zh-CN" altLang="en-US" dirty="0"/>
              <a:t>。</a:t>
            </a:r>
            <a:r>
              <a:rPr lang="en-US" altLang="zh-CN" dirty="0"/>
              <a:t>IBM PC/AT</a:t>
            </a:r>
            <a:r>
              <a:rPr lang="zh-CN" altLang="en-US" dirty="0"/>
              <a:t>开始被</a:t>
            </a:r>
            <a:r>
              <a:rPr lang="en-US" altLang="zh-CN" dirty="0"/>
              <a:t>8254</a:t>
            </a:r>
            <a:r>
              <a:rPr lang="zh-CN" altLang="en-US" dirty="0"/>
              <a:t>所取代。</a:t>
            </a:r>
            <a:r>
              <a:rPr lang="en-US" altLang="zh-CN" dirty="0"/>
              <a:t>8254</a:t>
            </a:r>
            <a:r>
              <a:rPr lang="zh-CN" altLang="en-US" dirty="0"/>
              <a:t>与</a:t>
            </a:r>
            <a:r>
              <a:rPr lang="en-US" altLang="zh-CN" dirty="0"/>
              <a:t>8253</a:t>
            </a:r>
            <a:r>
              <a:rPr lang="zh-CN" altLang="en-US" dirty="0"/>
              <a:t>结构相似、引脚兼容、程序兼容。</a:t>
            </a:r>
          </a:p>
        </p:txBody>
      </p:sp>
    </p:spTree>
  </p:cSld>
  <p:clrMapOvr>
    <a:masterClrMapping/>
  </p:clrMapOvr>
  <p:transition spd="slow">
    <p:randomBar dir="ver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ChangeArrowheads="1"/>
          </p:cNvSpPr>
          <p:nvPr/>
        </p:nvSpPr>
        <p:spPr bwMode="auto">
          <a:xfrm>
            <a:off x="539750" y="333375"/>
            <a:ext cx="8064500" cy="1917700"/>
          </a:xfrm>
          <a:prstGeom prst="rect">
            <a:avLst/>
          </a:prstGeom>
          <a:noFill/>
          <a:ln w="9525" algn="ctr">
            <a:noFill/>
            <a:miter lim="800000"/>
            <a:headEnd/>
            <a:tailEnd/>
          </a:ln>
          <a:effectLst/>
        </p:spPr>
        <p:txBody>
          <a:bodyPr>
            <a:spAutoFit/>
          </a:bodyPr>
          <a:lstStyle/>
          <a:p>
            <a:r>
              <a:rPr lang="en-US" altLang="zh-CN"/>
              <a:t>    8253/8254</a:t>
            </a:r>
            <a:r>
              <a:rPr lang="zh-CN" altLang="en-US"/>
              <a:t>为</a:t>
            </a:r>
            <a:r>
              <a:rPr lang="en-US" altLang="zh-CN"/>
              <a:t>24</a:t>
            </a:r>
            <a:r>
              <a:rPr lang="zh-CN" altLang="en-US"/>
              <a:t>引脚芯片，</a:t>
            </a:r>
            <a:r>
              <a:rPr lang="en-US" altLang="zh-CN"/>
              <a:t>+5V</a:t>
            </a:r>
            <a:r>
              <a:rPr lang="zh-CN" altLang="en-US"/>
              <a:t>电源供电，每一片内部有</a:t>
            </a:r>
            <a:r>
              <a:rPr lang="zh-CN" altLang="en-US">
                <a:solidFill>
                  <a:srgbClr val="0000FF"/>
                </a:solidFill>
              </a:rPr>
              <a:t>三个独立的</a:t>
            </a:r>
            <a:r>
              <a:rPr lang="en-US" altLang="zh-CN">
                <a:solidFill>
                  <a:srgbClr val="0000FF"/>
                </a:solidFill>
              </a:rPr>
              <a:t>16</a:t>
            </a:r>
            <a:r>
              <a:rPr lang="zh-CN" altLang="en-US">
                <a:solidFill>
                  <a:srgbClr val="0000FF"/>
                </a:solidFill>
              </a:rPr>
              <a:t>位计数通道</a:t>
            </a:r>
            <a:r>
              <a:rPr lang="zh-CN" altLang="en-US"/>
              <a:t>，</a:t>
            </a:r>
            <a:r>
              <a:rPr lang="zh-CN" altLang="en-US">
                <a:solidFill>
                  <a:srgbClr val="0000FF"/>
                </a:solidFill>
              </a:rPr>
              <a:t>一个</a:t>
            </a:r>
            <a:r>
              <a:rPr lang="en-US" altLang="zh-CN">
                <a:solidFill>
                  <a:srgbClr val="0000FF"/>
                </a:solidFill>
              </a:rPr>
              <a:t>8</a:t>
            </a:r>
            <a:r>
              <a:rPr lang="zh-CN" altLang="en-US">
                <a:solidFill>
                  <a:srgbClr val="0000FF"/>
                </a:solidFill>
              </a:rPr>
              <a:t>位控制寄存器</a:t>
            </a:r>
            <a:r>
              <a:rPr lang="zh-CN" altLang="en-US"/>
              <a:t>，共占用</a:t>
            </a:r>
            <a:r>
              <a:rPr lang="en-US" altLang="zh-CN">
                <a:solidFill>
                  <a:srgbClr val="0000FF"/>
                </a:solidFill>
              </a:rPr>
              <a:t>4</a:t>
            </a:r>
            <a:r>
              <a:rPr lang="zh-CN" altLang="en-US">
                <a:solidFill>
                  <a:srgbClr val="0000FF"/>
                </a:solidFill>
              </a:rPr>
              <a:t>个地址</a:t>
            </a:r>
            <a:r>
              <a:rPr lang="zh-CN" altLang="en-US"/>
              <a:t>。每个计数通道具有</a:t>
            </a:r>
            <a:r>
              <a:rPr lang="en-US" altLang="zh-CN">
                <a:solidFill>
                  <a:srgbClr val="0000FF"/>
                </a:solidFill>
              </a:rPr>
              <a:t>6</a:t>
            </a:r>
            <a:r>
              <a:rPr lang="zh-CN" altLang="en-US">
                <a:solidFill>
                  <a:srgbClr val="0000FF"/>
                </a:solidFill>
              </a:rPr>
              <a:t>种工作方式</a:t>
            </a:r>
            <a:r>
              <a:rPr lang="zh-CN" altLang="en-US"/>
              <a:t>。</a:t>
            </a:r>
          </a:p>
          <a:p>
            <a:r>
              <a:rPr lang="zh-CN" altLang="en-US"/>
              <a:t>    </a:t>
            </a:r>
            <a:r>
              <a:rPr lang="en-US" altLang="zh-CN"/>
              <a:t>8253</a:t>
            </a:r>
            <a:r>
              <a:rPr lang="zh-CN" altLang="en-US"/>
              <a:t>在线计数最高频率可达</a:t>
            </a:r>
            <a:r>
              <a:rPr lang="en-US" altLang="zh-CN"/>
              <a:t>2MHz</a:t>
            </a:r>
            <a:r>
              <a:rPr lang="zh-CN" altLang="en-US"/>
              <a:t>。而</a:t>
            </a:r>
            <a:r>
              <a:rPr lang="en-US" altLang="zh-CN"/>
              <a:t>8254</a:t>
            </a:r>
            <a:r>
              <a:rPr lang="zh-CN" altLang="en-US"/>
              <a:t>可达到</a:t>
            </a:r>
            <a:r>
              <a:rPr lang="en-US" altLang="zh-CN"/>
              <a:t>8MHz</a:t>
            </a:r>
            <a:r>
              <a:rPr lang="zh-CN" altLang="en-US"/>
              <a:t>。</a:t>
            </a:r>
            <a:r>
              <a:rPr lang="en-US" altLang="zh-CN"/>
              <a:t>8254-2</a:t>
            </a:r>
            <a:r>
              <a:rPr lang="zh-CN" altLang="en-US"/>
              <a:t>可以接收</a:t>
            </a:r>
            <a:r>
              <a:rPr lang="en-US" altLang="zh-CN"/>
              <a:t>10MHz</a:t>
            </a:r>
            <a:r>
              <a:rPr lang="zh-CN" altLang="en-US"/>
              <a:t>。</a:t>
            </a:r>
          </a:p>
        </p:txBody>
      </p:sp>
      <p:pic>
        <p:nvPicPr>
          <p:cNvPr id="428035"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55650" y="2349500"/>
            <a:ext cx="3076575" cy="3952875"/>
          </a:xfrm>
          <a:prstGeom prst="rect">
            <a:avLst/>
          </a:prstGeom>
          <a:noFill/>
        </p:spPr>
      </p:pic>
      <p:sp>
        <p:nvSpPr>
          <p:cNvPr id="428036" name="Rectangle 4"/>
          <p:cNvSpPr>
            <a:spLocks noChangeArrowheads="1"/>
          </p:cNvSpPr>
          <p:nvPr/>
        </p:nvSpPr>
        <p:spPr bwMode="auto">
          <a:xfrm>
            <a:off x="4067175" y="2420938"/>
            <a:ext cx="4572000" cy="4108450"/>
          </a:xfrm>
          <a:prstGeom prst="rect">
            <a:avLst/>
          </a:prstGeom>
          <a:noFill/>
          <a:ln w="9525" algn="ctr">
            <a:noFill/>
            <a:miter lim="800000"/>
            <a:headEnd/>
            <a:tailEnd/>
          </a:ln>
          <a:effectLst/>
        </p:spPr>
        <p:txBody>
          <a:bodyPr>
            <a:spAutoFit/>
          </a:bodyPr>
          <a:lstStyle/>
          <a:p>
            <a:r>
              <a:rPr lang="en-US" altLang="zh-CN"/>
              <a:t>D7-DO</a:t>
            </a:r>
            <a:r>
              <a:rPr lang="zh-CN" altLang="en-US"/>
              <a:t>：数据线</a:t>
            </a:r>
          </a:p>
          <a:p>
            <a:r>
              <a:rPr lang="en-US" altLang="zh-CN"/>
              <a:t>CLKO-CLK2</a:t>
            </a:r>
            <a:r>
              <a:rPr lang="zh-CN" altLang="en-US"/>
              <a:t>：时钟输入端</a:t>
            </a:r>
          </a:p>
          <a:p>
            <a:r>
              <a:rPr lang="en-US" altLang="zh-CN"/>
              <a:t>GATEO-GATE2</a:t>
            </a:r>
            <a:r>
              <a:rPr lang="zh-CN" altLang="en-US"/>
              <a:t>：门控输入</a:t>
            </a:r>
          </a:p>
          <a:p>
            <a:r>
              <a:rPr lang="en-US" altLang="zh-CN"/>
              <a:t>OUTO-OUT2</a:t>
            </a:r>
            <a:r>
              <a:rPr lang="zh-CN" altLang="en-US"/>
              <a:t>：定时</a:t>
            </a:r>
            <a:r>
              <a:rPr lang="en-US" altLang="zh-CN"/>
              <a:t>/</a:t>
            </a:r>
            <a:r>
              <a:rPr lang="zh-CN" altLang="en-US"/>
              <a:t>计数器输出</a:t>
            </a:r>
          </a:p>
          <a:p>
            <a:r>
              <a:rPr lang="en-US" altLang="zh-CN"/>
              <a:t>A1</a:t>
            </a:r>
            <a:r>
              <a:rPr lang="zh-CN" altLang="en-US"/>
              <a:t>、</a:t>
            </a:r>
            <a:r>
              <a:rPr lang="en-US" altLang="zh-CN"/>
              <a:t>AO</a:t>
            </a:r>
          </a:p>
          <a:p>
            <a:r>
              <a:rPr lang="en-US" altLang="zh-CN"/>
              <a:t>  Al AO=OO </a:t>
            </a:r>
            <a:r>
              <a:rPr lang="zh-CN" altLang="en-US"/>
              <a:t>通道</a:t>
            </a:r>
            <a:r>
              <a:rPr lang="en-US" altLang="zh-CN"/>
              <a:t>0</a:t>
            </a:r>
          </a:p>
          <a:p>
            <a:r>
              <a:rPr lang="en-US" altLang="zh-CN"/>
              <a:t>  Al AO=O1 </a:t>
            </a:r>
            <a:r>
              <a:rPr lang="zh-CN" altLang="en-US"/>
              <a:t>通道</a:t>
            </a:r>
            <a:r>
              <a:rPr lang="en-US" altLang="zh-CN"/>
              <a:t>1</a:t>
            </a:r>
          </a:p>
          <a:p>
            <a:r>
              <a:rPr lang="en-US" altLang="zh-CN"/>
              <a:t>  Al AO=10 </a:t>
            </a:r>
            <a:r>
              <a:rPr lang="zh-CN" altLang="en-US"/>
              <a:t>通道</a:t>
            </a:r>
            <a:r>
              <a:rPr lang="en-US" altLang="zh-CN"/>
              <a:t>2</a:t>
            </a:r>
          </a:p>
          <a:p>
            <a:r>
              <a:rPr lang="en-US" altLang="zh-CN"/>
              <a:t>  Al AO=ll </a:t>
            </a:r>
            <a:r>
              <a:rPr lang="zh-CN" altLang="en-US"/>
              <a:t>控制寄存器</a:t>
            </a:r>
          </a:p>
          <a:p>
            <a:r>
              <a:rPr lang="en-US" altLang="zh-CN"/>
              <a:t>RD</a:t>
            </a:r>
            <a:r>
              <a:rPr lang="zh-CN" altLang="en-US"/>
              <a:t>、</a:t>
            </a:r>
            <a:r>
              <a:rPr lang="en-US" altLang="zh-CN"/>
              <a:t>WR</a:t>
            </a:r>
            <a:r>
              <a:rPr lang="zh-CN" altLang="en-US"/>
              <a:t>：读写信号</a:t>
            </a:r>
          </a:p>
          <a:p>
            <a:r>
              <a:rPr lang="en-US" altLang="zh-CN"/>
              <a:t>CS</a:t>
            </a:r>
            <a:r>
              <a:rPr lang="zh-CN" altLang="en-US"/>
              <a:t>：片选信号</a:t>
            </a:r>
          </a:p>
        </p:txBody>
      </p:sp>
      <p:sp>
        <p:nvSpPr>
          <p:cNvPr id="428037" name="Line 5"/>
          <p:cNvSpPr>
            <a:spLocks noChangeShapeType="1"/>
          </p:cNvSpPr>
          <p:nvPr/>
        </p:nvSpPr>
        <p:spPr bwMode="auto">
          <a:xfrm>
            <a:off x="4140200" y="5805488"/>
            <a:ext cx="287338" cy="0"/>
          </a:xfrm>
          <a:prstGeom prst="line">
            <a:avLst/>
          </a:prstGeom>
          <a:noFill/>
          <a:ln w="9525">
            <a:solidFill>
              <a:schemeClr val="tx1"/>
            </a:solidFill>
            <a:round/>
            <a:headEnd/>
            <a:tailEnd/>
          </a:ln>
          <a:effectLst/>
        </p:spPr>
        <p:txBody>
          <a:bodyPr/>
          <a:lstStyle/>
          <a:p>
            <a:endParaRPr lang="zh-CN" altLang="en-US"/>
          </a:p>
        </p:txBody>
      </p:sp>
      <p:sp>
        <p:nvSpPr>
          <p:cNvPr id="428038" name="Line 6"/>
          <p:cNvSpPr>
            <a:spLocks noChangeShapeType="1"/>
          </p:cNvSpPr>
          <p:nvPr/>
        </p:nvSpPr>
        <p:spPr bwMode="auto">
          <a:xfrm>
            <a:off x="4787900" y="5805488"/>
            <a:ext cx="287338" cy="0"/>
          </a:xfrm>
          <a:prstGeom prst="line">
            <a:avLst/>
          </a:prstGeom>
          <a:noFill/>
          <a:ln w="9525">
            <a:solidFill>
              <a:schemeClr val="tx1"/>
            </a:solidFill>
            <a:round/>
            <a:headEnd/>
            <a:tailEnd/>
          </a:ln>
          <a:effectLst/>
        </p:spPr>
        <p:txBody>
          <a:bodyPr/>
          <a:lstStyle/>
          <a:p>
            <a:endParaRPr lang="zh-CN" altLang="en-US"/>
          </a:p>
        </p:txBody>
      </p:sp>
      <p:sp>
        <p:nvSpPr>
          <p:cNvPr id="428039" name="Line 7"/>
          <p:cNvSpPr>
            <a:spLocks noChangeShapeType="1"/>
          </p:cNvSpPr>
          <p:nvPr/>
        </p:nvSpPr>
        <p:spPr bwMode="auto">
          <a:xfrm>
            <a:off x="4140200" y="6165850"/>
            <a:ext cx="287338" cy="0"/>
          </a:xfrm>
          <a:prstGeom prst="line">
            <a:avLst/>
          </a:prstGeom>
          <a:noFill/>
          <a:ln w="9525">
            <a:solidFill>
              <a:schemeClr val="tx1"/>
            </a:solidFill>
            <a:round/>
            <a:headEnd/>
            <a:tailEnd/>
          </a:ln>
          <a:effectLst/>
        </p:spPr>
        <p:txBody>
          <a:bodyPr/>
          <a:lstStyle/>
          <a:p>
            <a:endParaRPr lang="zh-CN" altLang="en-US"/>
          </a:p>
        </p:txBody>
      </p:sp>
    </p:spTree>
  </p:cSld>
  <p:clrMapOvr>
    <a:masterClrMapping/>
  </p:clrMapOvr>
  <p:transition spd="slow">
    <p:randomBar dir="vert"/>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ChangeArrowheads="1"/>
          </p:cNvSpPr>
          <p:nvPr/>
        </p:nvSpPr>
        <p:spPr bwMode="auto">
          <a:xfrm>
            <a:off x="539750" y="333375"/>
            <a:ext cx="2879725" cy="457200"/>
          </a:xfrm>
          <a:prstGeom prst="rect">
            <a:avLst/>
          </a:prstGeom>
          <a:noFill/>
          <a:ln w="9525" algn="ctr">
            <a:noFill/>
            <a:miter lim="800000"/>
            <a:headEnd/>
            <a:tailEnd/>
          </a:ln>
          <a:effectLst/>
        </p:spPr>
        <p:txBody>
          <a:bodyPr>
            <a:spAutoFit/>
          </a:bodyPr>
          <a:lstStyle/>
          <a:p>
            <a:r>
              <a:rPr lang="en-US" altLang="zh-CN" u="sng">
                <a:solidFill>
                  <a:srgbClr val="0000FF"/>
                </a:solidFill>
                <a:effectLst>
                  <a:outerShdw blurRad="38100" dist="38100" dir="2700000" algn="tl">
                    <a:srgbClr val="C0C0C0"/>
                  </a:outerShdw>
                </a:effectLst>
              </a:rPr>
              <a:t>8253</a:t>
            </a:r>
            <a:r>
              <a:rPr lang="zh-CN" altLang="en-US" u="sng">
                <a:solidFill>
                  <a:srgbClr val="0000FF"/>
                </a:solidFill>
                <a:effectLst>
                  <a:outerShdw blurRad="38100" dist="38100" dir="2700000" algn="tl">
                    <a:srgbClr val="C0C0C0"/>
                  </a:outerShdw>
                </a:effectLst>
              </a:rPr>
              <a:t>内部结构</a:t>
            </a:r>
          </a:p>
        </p:txBody>
      </p:sp>
      <p:pic>
        <p:nvPicPr>
          <p:cNvPr id="427011"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79613" y="1052513"/>
            <a:ext cx="5545137" cy="5248275"/>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5986"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79613" y="1052513"/>
            <a:ext cx="5545137" cy="5248275"/>
          </a:xfrm>
          <a:prstGeom prst="rect">
            <a:avLst/>
          </a:prstGeom>
          <a:noFill/>
        </p:spPr>
      </p:pic>
      <p:sp>
        <p:nvSpPr>
          <p:cNvPr id="425987" name="AutoShape 3"/>
          <p:cNvSpPr>
            <a:spLocks noChangeArrowheads="1"/>
          </p:cNvSpPr>
          <p:nvPr/>
        </p:nvSpPr>
        <p:spPr bwMode="auto">
          <a:xfrm>
            <a:off x="3779838" y="2420938"/>
            <a:ext cx="3313112" cy="1871662"/>
          </a:xfrm>
          <a:prstGeom prst="wedgeRoundRectCallout">
            <a:avLst>
              <a:gd name="adj1" fmla="val -43389"/>
              <a:gd name="adj2" fmla="val -96991"/>
              <a:gd name="adj3" fmla="val 16667"/>
            </a:avLst>
          </a:prstGeom>
          <a:solidFill>
            <a:schemeClr val="accent1"/>
          </a:solidFill>
          <a:ln w="9525" algn="ctr">
            <a:solidFill>
              <a:schemeClr val="tx1"/>
            </a:solidFill>
            <a:miter lim="800000"/>
            <a:headEnd/>
            <a:tailEnd/>
          </a:ln>
          <a:effectLst/>
        </p:spPr>
        <p:txBody>
          <a:bodyPr/>
          <a:lstStyle/>
          <a:p>
            <a:pPr algn="ctr"/>
            <a:r>
              <a:rPr lang="zh-CN" altLang="en-US">
                <a:solidFill>
                  <a:srgbClr val="0000FF"/>
                </a:solidFill>
              </a:rPr>
              <a:t>数据缓冲器</a:t>
            </a:r>
          </a:p>
          <a:p>
            <a:r>
              <a:rPr lang="zh-CN" altLang="en-US"/>
              <a:t>三态，双向，</a:t>
            </a:r>
            <a:r>
              <a:rPr lang="en-US" altLang="zh-CN"/>
              <a:t>8</a:t>
            </a:r>
            <a:r>
              <a:rPr lang="zh-CN" altLang="en-US"/>
              <a:t>位缓冲器，是</a:t>
            </a:r>
            <a:r>
              <a:rPr lang="en-US" altLang="zh-CN"/>
              <a:t>8253</a:t>
            </a:r>
            <a:r>
              <a:rPr lang="zh-CN" altLang="en-US"/>
              <a:t>与</a:t>
            </a:r>
            <a:r>
              <a:rPr lang="en-US" altLang="zh-CN"/>
              <a:t>CPU</a:t>
            </a:r>
            <a:r>
              <a:rPr lang="zh-CN" altLang="en-US"/>
              <a:t>数据传输通道。</a:t>
            </a:r>
          </a:p>
        </p:txBody>
      </p:sp>
    </p:spTree>
  </p:cSld>
  <p:clrMapOvr>
    <a:masterClrMapping/>
  </p:clrMapOvr>
  <p:transition spd="slow">
    <p:randomBar dir="ver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4962"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79613" y="1052513"/>
            <a:ext cx="5545137" cy="5248275"/>
          </a:xfrm>
          <a:prstGeom prst="rect">
            <a:avLst/>
          </a:prstGeom>
          <a:noFill/>
        </p:spPr>
      </p:pic>
      <p:sp>
        <p:nvSpPr>
          <p:cNvPr id="424963" name="AutoShape 3"/>
          <p:cNvSpPr>
            <a:spLocks noChangeArrowheads="1"/>
          </p:cNvSpPr>
          <p:nvPr/>
        </p:nvSpPr>
        <p:spPr bwMode="auto">
          <a:xfrm>
            <a:off x="4643438" y="3716338"/>
            <a:ext cx="3455987" cy="2087562"/>
          </a:xfrm>
          <a:prstGeom prst="wedgeRoundRectCallout">
            <a:avLst>
              <a:gd name="adj1" fmla="val -65481"/>
              <a:gd name="adj2" fmla="val -91824"/>
              <a:gd name="adj3" fmla="val 16667"/>
            </a:avLst>
          </a:prstGeom>
          <a:solidFill>
            <a:schemeClr val="accent1"/>
          </a:solidFill>
          <a:ln w="9525" algn="ctr">
            <a:solidFill>
              <a:schemeClr val="tx1"/>
            </a:solidFill>
            <a:miter lim="800000"/>
            <a:headEnd/>
            <a:tailEnd/>
          </a:ln>
          <a:effectLst/>
        </p:spPr>
        <p:txBody>
          <a:bodyPr/>
          <a:lstStyle/>
          <a:p>
            <a:pPr algn="ctr"/>
            <a:r>
              <a:rPr lang="zh-CN" altLang="en-US">
                <a:solidFill>
                  <a:srgbClr val="0000FF"/>
                </a:solidFill>
              </a:rPr>
              <a:t>读</a:t>
            </a:r>
            <a:r>
              <a:rPr lang="en-US" altLang="zh-CN">
                <a:solidFill>
                  <a:srgbClr val="0000FF"/>
                </a:solidFill>
              </a:rPr>
              <a:t>/</a:t>
            </a:r>
            <a:r>
              <a:rPr lang="zh-CN" altLang="en-US">
                <a:solidFill>
                  <a:srgbClr val="0000FF"/>
                </a:solidFill>
              </a:rPr>
              <a:t>写控制逻辑</a:t>
            </a:r>
          </a:p>
          <a:p>
            <a:r>
              <a:rPr lang="zh-CN" altLang="en-US"/>
              <a:t>一方面接收</a:t>
            </a:r>
            <a:r>
              <a:rPr lang="en-US" altLang="zh-CN"/>
              <a:t>CPU</a:t>
            </a:r>
            <a:r>
              <a:rPr lang="zh-CN" altLang="en-US"/>
              <a:t>来的控制信息，另一方面将控制信息译码后产生各部分的控制信息。</a:t>
            </a:r>
          </a:p>
        </p:txBody>
      </p:sp>
    </p:spTree>
  </p:cSld>
  <p:clrMapOvr>
    <a:masterClrMapping/>
  </p:clrMapOvr>
  <p:transition spd="slow">
    <p:randomBar dir="vert"/>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3938"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79613" y="1052513"/>
            <a:ext cx="5545137" cy="5248275"/>
          </a:xfrm>
          <a:prstGeom prst="rect">
            <a:avLst/>
          </a:prstGeom>
          <a:noFill/>
        </p:spPr>
      </p:pic>
      <p:sp>
        <p:nvSpPr>
          <p:cNvPr id="423939" name="AutoShape 3"/>
          <p:cNvSpPr>
            <a:spLocks noChangeArrowheads="1"/>
          </p:cNvSpPr>
          <p:nvPr/>
        </p:nvSpPr>
        <p:spPr bwMode="auto">
          <a:xfrm>
            <a:off x="2051050" y="1484313"/>
            <a:ext cx="4176713" cy="2160587"/>
          </a:xfrm>
          <a:prstGeom prst="wedgeRoundRectCallout">
            <a:avLst>
              <a:gd name="adj1" fmla="val -1731"/>
              <a:gd name="adj2" fmla="val 103343"/>
              <a:gd name="adj3" fmla="val 16667"/>
            </a:avLst>
          </a:prstGeom>
          <a:solidFill>
            <a:schemeClr val="accent1"/>
          </a:solidFill>
          <a:ln w="9525" algn="ctr">
            <a:solidFill>
              <a:schemeClr val="tx1"/>
            </a:solidFill>
            <a:miter lim="800000"/>
            <a:headEnd/>
            <a:tailEnd/>
          </a:ln>
          <a:effectLst/>
        </p:spPr>
        <p:txBody>
          <a:bodyPr/>
          <a:lstStyle/>
          <a:p>
            <a:pPr algn="ctr"/>
            <a:r>
              <a:rPr lang="zh-CN" altLang="en-US">
                <a:solidFill>
                  <a:srgbClr val="0000FF"/>
                </a:solidFill>
              </a:rPr>
              <a:t>控制字寄存器</a:t>
            </a:r>
          </a:p>
          <a:p>
            <a:r>
              <a:rPr lang="zh-CN" altLang="en-US"/>
              <a:t>由</a:t>
            </a:r>
            <a:r>
              <a:rPr lang="en-US" altLang="zh-CN"/>
              <a:t>CPU</a:t>
            </a:r>
            <a:r>
              <a:rPr lang="zh-CN" altLang="en-US"/>
              <a:t>通过总线送入控制信息，控制每个计数器的工作方式。控制字只能写入，不能读出。</a:t>
            </a:r>
          </a:p>
        </p:txBody>
      </p:sp>
    </p:spTree>
  </p:cSld>
  <p:clrMapOvr>
    <a:masterClrMapping/>
  </p:clrMapOvr>
  <p:transition spd="slow">
    <p:randomBar dir="vert"/>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2914"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79613" y="1052513"/>
            <a:ext cx="5545137" cy="5248275"/>
          </a:xfrm>
          <a:prstGeom prst="rect">
            <a:avLst/>
          </a:prstGeom>
          <a:noFill/>
        </p:spPr>
      </p:pic>
      <p:sp>
        <p:nvSpPr>
          <p:cNvPr id="422915" name="AutoShape 3"/>
          <p:cNvSpPr>
            <a:spLocks noChangeArrowheads="1"/>
          </p:cNvSpPr>
          <p:nvPr/>
        </p:nvSpPr>
        <p:spPr bwMode="auto">
          <a:xfrm>
            <a:off x="611188" y="1989138"/>
            <a:ext cx="4176712" cy="3095625"/>
          </a:xfrm>
          <a:prstGeom prst="wedgeRoundRectCallout">
            <a:avLst>
              <a:gd name="adj1" fmla="val 66611"/>
              <a:gd name="adj2" fmla="val -23079"/>
              <a:gd name="adj3" fmla="val 16667"/>
            </a:avLst>
          </a:prstGeom>
          <a:solidFill>
            <a:schemeClr val="accent1"/>
          </a:solidFill>
          <a:ln w="9525" algn="ctr">
            <a:solidFill>
              <a:schemeClr val="tx1"/>
            </a:solidFill>
            <a:miter lim="800000"/>
            <a:headEnd/>
            <a:tailEnd/>
          </a:ln>
          <a:effectLst/>
        </p:spPr>
        <p:txBody>
          <a:bodyPr/>
          <a:lstStyle/>
          <a:p>
            <a:pPr algn="ctr"/>
            <a:r>
              <a:rPr lang="zh-CN" altLang="en-US">
                <a:solidFill>
                  <a:srgbClr val="0000FF"/>
                </a:solidFill>
              </a:rPr>
              <a:t>计数器</a:t>
            </a:r>
          </a:p>
          <a:p>
            <a:r>
              <a:rPr lang="zh-CN" altLang="en-US"/>
              <a:t>三个计数器内部结构相同，均为</a:t>
            </a:r>
            <a:r>
              <a:rPr lang="en-US" altLang="zh-CN"/>
              <a:t>16</a:t>
            </a:r>
            <a:r>
              <a:rPr lang="zh-CN" altLang="en-US"/>
              <a:t>位可预置计数器。每个计数器都具有：</a:t>
            </a:r>
            <a:r>
              <a:rPr lang="en-US" altLang="zh-CN"/>
              <a:t>1</a:t>
            </a:r>
            <a:r>
              <a:rPr lang="zh-CN" altLang="en-US"/>
              <a:t>个时钟输入</a:t>
            </a:r>
            <a:r>
              <a:rPr lang="en-US" altLang="zh-CN"/>
              <a:t>CLK(8253</a:t>
            </a:r>
            <a:r>
              <a:rPr lang="zh-CN" altLang="en-US"/>
              <a:t>时钟周期</a:t>
            </a:r>
            <a:r>
              <a:rPr lang="en-US" altLang="zh-CN"/>
              <a:t>&gt;380ns)</a:t>
            </a:r>
            <a:r>
              <a:rPr lang="zh-CN" altLang="en-US"/>
              <a:t>，</a:t>
            </a:r>
            <a:r>
              <a:rPr lang="en-US" altLang="zh-CN"/>
              <a:t>1</a:t>
            </a:r>
            <a:r>
              <a:rPr lang="zh-CN" altLang="en-US"/>
              <a:t>个门控信号</a:t>
            </a:r>
            <a:r>
              <a:rPr lang="en-US" altLang="zh-CN"/>
              <a:t>GATE</a:t>
            </a:r>
            <a:r>
              <a:rPr lang="zh-CN" altLang="en-US"/>
              <a:t>，</a:t>
            </a:r>
            <a:r>
              <a:rPr lang="en-US" altLang="zh-CN"/>
              <a:t>1</a:t>
            </a:r>
            <a:r>
              <a:rPr lang="zh-CN" altLang="en-US"/>
              <a:t>个输出信号</a:t>
            </a:r>
            <a:r>
              <a:rPr lang="en-US" altLang="zh-CN"/>
              <a:t>OUT</a:t>
            </a:r>
            <a:r>
              <a:rPr lang="zh-CN" altLang="en-US"/>
              <a:t>。</a:t>
            </a:r>
          </a:p>
        </p:txBody>
      </p:sp>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ChangeArrowheads="1"/>
          </p:cNvSpPr>
          <p:nvPr/>
        </p:nvSpPr>
        <p:spPr bwMode="auto">
          <a:xfrm>
            <a:off x="682625" y="115888"/>
            <a:ext cx="7921625" cy="457200"/>
          </a:xfrm>
          <a:prstGeom prst="rect">
            <a:avLst/>
          </a:prstGeom>
          <a:noFill/>
          <a:ln w="9525" algn="ctr">
            <a:noFill/>
            <a:miter lim="800000"/>
            <a:headEnd/>
            <a:tailEnd/>
          </a:ln>
          <a:effectLst/>
        </p:spPr>
        <p:txBody>
          <a:bodyPr>
            <a:spAutoFit/>
          </a:bodyPr>
          <a:lstStyle/>
          <a:p>
            <a:r>
              <a:rPr lang="en-US" altLang="zh-CN" b="1" u="sng">
                <a:solidFill>
                  <a:srgbClr val="0000FF"/>
                </a:solidFill>
                <a:effectLst>
                  <a:outerShdw blurRad="38100" dist="38100" dir="2700000" algn="tl">
                    <a:srgbClr val="C0C0C0"/>
                  </a:outerShdw>
                </a:effectLst>
              </a:rPr>
              <a:t>8255A</a:t>
            </a:r>
            <a:r>
              <a:rPr lang="zh-CN" altLang="en-US" b="1" u="sng">
                <a:solidFill>
                  <a:srgbClr val="0000FF"/>
                </a:solidFill>
                <a:effectLst>
                  <a:outerShdw blurRad="38100" dist="38100" dir="2700000" algn="tl">
                    <a:srgbClr val="C0C0C0"/>
                  </a:outerShdw>
                </a:effectLst>
              </a:rPr>
              <a:t>应用实例：</a:t>
            </a:r>
          </a:p>
        </p:txBody>
      </p:sp>
      <p:sp>
        <p:nvSpPr>
          <p:cNvPr id="354307" name="Rectangle 3"/>
          <p:cNvSpPr>
            <a:spLocks noChangeArrowheads="1"/>
          </p:cNvSpPr>
          <p:nvPr/>
        </p:nvSpPr>
        <p:spPr bwMode="auto">
          <a:xfrm>
            <a:off x="684213" y="523875"/>
            <a:ext cx="7745439" cy="4524315"/>
          </a:xfrm>
          <a:prstGeom prst="rect">
            <a:avLst/>
          </a:prstGeom>
          <a:noFill/>
          <a:ln w="9525" algn="ctr">
            <a:noFill/>
            <a:miter lim="800000"/>
            <a:headEnd/>
            <a:tailEnd/>
          </a:ln>
          <a:effectLst/>
        </p:spPr>
        <p:txBody>
          <a:bodyPr wrap="square">
            <a:spAutoFit/>
          </a:bodyPr>
          <a:lstStyle/>
          <a:p>
            <a:r>
              <a:rPr lang="zh-CN" altLang="en-US" u="sng" dirty="0">
                <a:effectLst>
                  <a:outerShdw blurRad="38100" dist="38100" dir="2700000" algn="tl">
                    <a:srgbClr val="C0C0C0"/>
                  </a:outerShdw>
                </a:effectLst>
              </a:rPr>
              <a:t>工作在方式</a:t>
            </a:r>
            <a:r>
              <a:rPr lang="en-US" altLang="zh-CN" u="sng" dirty="0">
                <a:effectLst>
                  <a:outerShdw blurRad="38100" dist="38100" dir="2700000" algn="tl">
                    <a:srgbClr val="C0C0C0"/>
                  </a:outerShdw>
                </a:effectLst>
              </a:rPr>
              <a:t>0</a:t>
            </a:r>
            <a:r>
              <a:rPr lang="zh-CN" altLang="en-US" u="sng" dirty="0">
                <a:effectLst>
                  <a:outerShdw blurRad="38100" dist="38100" dir="2700000" algn="tl">
                    <a:srgbClr val="C0C0C0"/>
                  </a:outerShdw>
                </a:effectLst>
              </a:rPr>
              <a:t>下</a:t>
            </a:r>
          </a:p>
          <a:p>
            <a:endParaRPr lang="zh-CN" altLang="en-US" dirty="0"/>
          </a:p>
          <a:p>
            <a:pPr indent="542925"/>
            <a:r>
              <a:rPr lang="zh-CN" altLang="en-US" dirty="0"/>
              <a:t>一般可以不需握手，直接读写数据；也可利用</a:t>
            </a:r>
            <a:r>
              <a:rPr lang="en-US" altLang="zh-CN" dirty="0"/>
              <a:t>C</a:t>
            </a:r>
            <a:r>
              <a:rPr lang="zh-CN" altLang="en-US" dirty="0"/>
              <a:t>口进行查询方式工作。</a:t>
            </a:r>
          </a:p>
          <a:p>
            <a:endParaRPr lang="zh-CN" altLang="en-US" dirty="0"/>
          </a:p>
          <a:p>
            <a:r>
              <a:rPr lang="en-US" altLang="zh-CN" dirty="0"/>
              <a:t>;</a:t>
            </a:r>
            <a:r>
              <a:rPr lang="zh-CN" altLang="en-US" dirty="0"/>
              <a:t>设</a:t>
            </a:r>
            <a:r>
              <a:rPr lang="en-US" altLang="zh-CN" dirty="0"/>
              <a:t>8055A</a:t>
            </a:r>
            <a:r>
              <a:rPr lang="zh-CN" altLang="en-US" dirty="0"/>
              <a:t>的地址为</a:t>
            </a:r>
            <a:r>
              <a:rPr lang="en-US" altLang="zh-CN" dirty="0"/>
              <a:t>80H</a:t>
            </a:r>
          </a:p>
          <a:p>
            <a:endParaRPr lang="en-US" altLang="zh-CN" dirty="0" smtClean="0"/>
          </a:p>
          <a:p>
            <a:r>
              <a:rPr lang="en-US" altLang="zh-CN" dirty="0" smtClean="0"/>
              <a:t>MOV </a:t>
            </a:r>
            <a:r>
              <a:rPr lang="en-US" altLang="zh-CN" dirty="0"/>
              <a:t>AL,10010000B</a:t>
            </a:r>
          </a:p>
          <a:p>
            <a:r>
              <a:rPr lang="en-US" altLang="zh-CN" dirty="0"/>
              <a:t>OUT 83H,AL</a:t>
            </a:r>
          </a:p>
          <a:p>
            <a:r>
              <a:rPr lang="en-US" altLang="zh-CN" dirty="0"/>
              <a:t>IN AL,80H</a:t>
            </a:r>
          </a:p>
          <a:p>
            <a:r>
              <a:rPr lang="en-US" altLang="zh-CN" dirty="0"/>
              <a:t>OUT 81H,AL</a:t>
            </a:r>
          </a:p>
          <a:p>
            <a:r>
              <a:rPr lang="en-US" altLang="zh-CN" dirty="0"/>
              <a:t>HLT   </a:t>
            </a:r>
          </a:p>
        </p:txBody>
      </p:sp>
      <p:pic>
        <p:nvPicPr>
          <p:cNvPr id="354308" name="Picture 4"/>
          <p:cNvPicPr>
            <a:picLocks noChangeAspect="1" noChangeArrowheads="1"/>
          </p:cNvPicPr>
          <p:nvPr/>
        </p:nvPicPr>
        <p:blipFill>
          <a:blip r:embed="rId2"/>
          <a:srcRect/>
          <a:stretch>
            <a:fillRect/>
          </a:stretch>
        </p:blipFill>
        <p:spPr bwMode="auto">
          <a:xfrm>
            <a:off x="4214810" y="2571744"/>
            <a:ext cx="4264025" cy="1957388"/>
          </a:xfrm>
          <a:prstGeom prst="rect">
            <a:avLst/>
          </a:prstGeom>
          <a:noFill/>
          <a:ln w="9525" algn="ctr">
            <a:noFill/>
            <a:miter lim="800000"/>
            <a:headEnd/>
            <a:tailEnd/>
          </a:ln>
          <a:effectLst/>
        </p:spPr>
      </p:pic>
      <p:sp>
        <p:nvSpPr>
          <p:cNvPr id="5" name="动作按钮: 自定义 4">
            <a:hlinkClick r:id="rId3" action="ppaction://hlinksldjump" highlightClick="1"/>
          </p:cNvPr>
          <p:cNvSpPr/>
          <p:nvPr/>
        </p:nvSpPr>
        <p:spPr bwMode="auto">
          <a:xfrm>
            <a:off x="7858148" y="6286520"/>
            <a:ext cx="1000132" cy="357190"/>
          </a:xfrm>
          <a:prstGeom prst="actionButtonBlank">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sz="1800" dirty="0" smtClean="0">
                <a:solidFill>
                  <a:schemeClr val="bg1"/>
                </a:solidFill>
                <a:latin typeface="隶书" pitchFamily="49" charset="-122"/>
                <a:ea typeface="隶书" pitchFamily="49" charset="-122"/>
              </a:rPr>
              <a:t>控制字</a:t>
            </a:r>
            <a:endParaRPr kumimoji="0" lang="zh-CN" altLang="en-US" sz="1800" b="0" i="0" u="none" strike="noStrike" cap="none" normalizeH="0" dirty="0" smtClean="0">
              <a:ln>
                <a:noFill/>
              </a:ln>
              <a:solidFill>
                <a:schemeClr val="bg1"/>
              </a:solidFill>
              <a:effectLst/>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ChangeArrowheads="1"/>
          </p:cNvSpPr>
          <p:nvPr/>
        </p:nvSpPr>
        <p:spPr bwMode="auto">
          <a:xfrm>
            <a:off x="539750" y="188913"/>
            <a:ext cx="2879725" cy="457200"/>
          </a:xfrm>
          <a:prstGeom prst="rect">
            <a:avLst/>
          </a:prstGeom>
          <a:noFill/>
          <a:ln w="9525" algn="ctr">
            <a:noFill/>
            <a:miter lim="800000"/>
            <a:headEnd/>
            <a:tailEnd/>
          </a:ln>
          <a:effectLst/>
        </p:spPr>
        <p:txBody>
          <a:bodyPr>
            <a:spAutoFit/>
          </a:bodyPr>
          <a:lstStyle/>
          <a:p>
            <a:r>
              <a:rPr lang="en-US" altLang="zh-CN" u="sng">
                <a:solidFill>
                  <a:srgbClr val="0000FF"/>
                </a:solidFill>
                <a:effectLst>
                  <a:outerShdw blurRad="38100" dist="38100" dir="2700000" algn="tl">
                    <a:srgbClr val="C0C0C0"/>
                  </a:outerShdw>
                </a:effectLst>
              </a:rPr>
              <a:t>8253</a:t>
            </a:r>
            <a:r>
              <a:rPr lang="zh-CN" altLang="en-US" u="sng">
                <a:solidFill>
                  <a:srgbClr val="0000FF"/>
                </a:solidFill>
                <a:effectLst>
                  <a:outerShdw blurRad="38100" dist="38100" dir="2700000" algn="tl">
                    <a:srgbClr val="C0C0C0"/>
                  </a:outerShdw>
                </a:effectLst>
              </a:rPr>
              <a:t>内部读写逻辑</a:t>
            </a:r>
          </a:p>
        </p:txBody>
      </p:sp>
      <p:graphicFrame>
        <p:nvGraphicFramePr>
          <p:cNvPr id="421998" name="Group 110"/>
          <p:cNvGraphicFramePr>
            <a:graphicFrameLocks noGrp="1"/>
          </p:cNvGraphicFramePr>
          <p:nvPr/>
        </p:nvGraphicFramePr>
        <p:xfrm>
          <a:off x="539750" y="836613"/>
          <a:ext cx="8132763" cy="5029200"/>
        </p:xfrm>
        <a:graphic>
          <a:graphicData uri="http://schemas.openxmlformats.org/drawingml/2006/table">
            <a:tbl>
              <a:tblPr/>
              <a:tblGrid>
                <a:gridCol w="877888">
                  <a:extLst>
                    <a:ext uri="{9D8B030D-6E8A-4147-A177-3AD203B41FA5}">
                      <a16:colId xmlns:a16="http://schemas.microsoft.com/office/drawing/2014/main" val="20000"/>
                    </a:ext>
                  </a:extLst>
                </a:gridCol>
                <a:gridCol w="877887">
                  <a:extLst>
                    <a:ext uri="{9D8B030D-6E8A-4147-A177-3AD203B41FA5}">
                      <a16:colId xmlns:a16="http://schemas.microsoft.com/office/drawing/2014/main" val="20001"/>
                    </a:ext>
                  </a:extLst>
                </a:gridCol>
                <a:gridCol w="877888">
                  <a:extLst>
                    <a:ext uri="{9D8B030D-6E8A-4147-A177-3AD203B41FA5}">
                      <a16:colId xmlns:a16="http://schemas.microsoft.com/office/drawing/2014/main" val="20002"/>
                    </a:ext>
                  </a:extLst>
                </a:gridCol>
                <a:gridCol w="877887">
                  <a:extLst>
                    <a:ext uri="{9D8B030D-6E8A-4147-A177-3AD203B41FA5}">
                      <a16:colId xmlns:a16="http://schemas.microsoft.com/office/drawing/2014/main" val="20003"/>
                    </a:ext>
                  </a:extLst>
                </a:gridCol>
                <a:gridCol w="877888">
                  <a:extLst>
                    <a:ext uri="{9D8B030D-6E8A-4147-A177-3AD203B41FA5}">
                      <a16:colId xmlns:a16="http://schemas.microsoft.com/office/drawing/2014/main" val="20004"/>
                    </a:ext>
                  </a:extLst>
                </a:gridCol>
                <a:gridCol w="3743325">
                  <a:extLst>
                    <a:ext uri="{9D8B030D-6E8A-4147-A177-3AD203B41FA5}">
                      <a16:colId xmlns:a16="http://schemas.microsoft.com/office/drawing/2014/main" val="20005"/>
                    </a:ext>
                  </a:extLst>
                </a:gridCol>
              </a:tblGrid>
              <a:tr h="36988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CS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WR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A1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A0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1" i="0" u="none" strike="noStrike" cap="none" normalizeH="0" baseline="0" smtClean="0">
                          <a:ln>
                            <a:noFill/>
                          </a:ln>
                          <a:solidFill>
                            <a:schemeClr val="tx1"/>
                          </a:solidFill>
                          <a:effectLst/>
                          <a:latin typeface="隶书" pitchFamily="49" charset="-122"/>
                          <a:ea typeface="隶书" pitchFamily="49" charset="-122"/>
                        </a:rPr>
                        <a:t>寄存器读写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写计数器</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写计数器</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写计数器</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写控制字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读计数器</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读计数器</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读计数器</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无操作</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(D7-D0</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：三态</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83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禁止</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(D7-D0</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：三态</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无操作</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(D7-D0</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：三态</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421999" name="Line 111"/>
          <p:cNvSpPr>
            <a:spLocks noChangeShapeType="1"/>
          </p:cNvSpPr>
          <p:nvPr/>
        </p:nvSpPr>
        <p:spPr bwMode="auto">
          <a:xfrm>
            <a:off x="827088" y="908050"/>
            <a:ext cx="360362" cy="0"/>
          </a:xfrm>
          <a:prstGeom prst="line">
            <a:avLst/>
          </a:prstGeom>
          <a:noFill/>
          <a:ln w="9525">
            <a:solidFill>
              <a:schemeClr val="tx1"/>
            </a:solidFill>
            <a:round/>
            <a:headEnd/>
            <a:tailEnd/>
          </a:ln>
          <a:effectLst/>
        </p:spPr>
        <p:txBody>
          <a:bodyPr/>
          <a:lstStyle/>
          <a:p>
            <a:endParaRPr lang="zh-CN" altLang="en-US"/>
          </a:p>
        </p:txBody>
      </p:sp>
      <p:sp>
        <p:nvSpPr>
          <p:cNvPr id="422000" name="Line 112"/>
          <p:cNvSpPr>
            <a:spLocks noChangeShapeType="1"/>
          </p:cNvSpPr>
          <p:nvPr/>
        </p:nvSpPr>
        <p:spPr bwMode="auto">
          <a:xfrm>
            <a:off x="1690688" y="908050"/>
            <a:ext cx="360362" cy="0"/>
          </a:xfrm>
          <a:prstGeom prst="line">
            <a:avLst/>
          </a:prstGeom>
          <a:noFill/>
          <a:ln w="9525">
            <a:solidFill>
              <a:schemeClr val="tx1"/>
            </a:solidFill>
            <a:round/>
            <a:headEnd/>
            <a:tailEnd/>
          </a:ln>
          <a:effectLst/>
        </p:spPr>
        <p:txBody>
          <a:bodyPr/>
          <a:lstStyle/>
          <a:p>
            <a:endParaRPr lang="zh-CN" altLang="en-US"/>
          </a:p>
        </p:txBody>
      </p:sp>
      <p:sp>
        <p:nvSpPr>
          <p:cNvPr id="422001" name="Line 113"/>
          <p:cNvSpPr>
            <a:spLocks noChangeShapeType="1"/>
          </p:cNvSpPr>
          <p:nvPr/>
        </p:nvSpPr>
        <p:spPr bwMode="auto">
          <a:xfrm>
            <a:off x="2555875" y="908050"/>
            <a:ext cx="360363" cy="0"/>
          </a:xfrm>
          <a:prstGeom prst="line">
            <a:avLst/>
          </a:prstGeom>
          <a:noFill/>
          <a:ln w="9525">
            <a:solidFill>
              <a:schemeClr val="tx1"/>
            </a:solidFill>
            <a:round/>
            <a:headEnd/>
            <a:tailEnd/>
          </a:ln>
          <a:effectLst/>
        </p:spPr>
        <p:txBody>
          <a:bodyPr/>
          <a:lstStyle/>
          <a:p>
            <a:endParaRPr lang="zh-CN" altLang="en-US"/>
          </a:p>
        </p:txBody>
      </p:sp>
    </p:spTree>
  </p:cSld>
  <p:clrMapOvr>
    <a:masterClrMapping/>
  </p:clrMapOvr>
  <p:transition spd="slow">
    <p:randomBar dir="vert"/>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0866" name="Picture 2"/>
          <p:cNvPicPr>
            <a:picLocks noChangeAspect="1" noChangeArrowheads="1"/>
          </p:cNvPicPr>
          <p:nvPr/>
        </p:nvPicPr>
        <p:blipFill>
          <a:blip r:embed="rId2">
            <a:clrChange>
              <a:clrFrom>
                <a:srgbClr val="FFFFCC"/>
              </a:clrFrom>
              <a:clrTo>
                <a:srgbClr val="FFFFCC">
                  <a:alpha val="0"/>
                </a:srgbClr>
              </a:clrTo>
            </a:clrChange>
          </a:blip>
          <a:srcRect/>
          <a:stretch>
            <a:fillRect/>
          </a:stretch>
        </p:blipFill>
        <p:spPr bwMode="auto">
          <a:xfrm>
            <a:off x="1476375" y="836613"/>
            <a:ext cx="6191250" cy="2433637"/>
          </a:xfrm>
          <a:prstGeom prst="rect">
            <a:avLst/>
          </a:prstGeom>
          <a:noFill/>
        </p:spPr>
      </p:pic>
      <p:sp>
        <p:nvSpPr>
          <p:cNvPr id="420867" name="Rectangle 3"/>
          <p:cNvSpPr>
            <a:spLocks noChangeArrowheads="1"/>
          </p:cNvSpPr>
          <p:nvPr/>
        </p:nvSpPr>
        <p:spPr bwMode="auto">
          <a:xfrm>
            <a:off x="539750" y="188913"/>
            <a:ext cx="3960813" cy="457200"/>
          </a:xfrm>
          <a:prstGeom prst="rect">
            <a:avLst/>
          </a:prstGeom>
          <a:noFill/>
          <a:ln w="9525" algn="ctr">
            <a:noFill/>
            <a:miter lim="800000"/>
            <a:headEnd/>
            <a:tailEnd/>
          </a:ln>
          <a:effectLst/>
        </p:spPr>
        <p:txBody>
          <a:bodyPr>
            <a:spAutoFit/>
          </a:bodyPr>
          <a:lstStyle/>
          <a:p>
            <a:r>
              <a:rPr lang="en-US" altLang="zh-CN" u="sng">
                <a:solidFill>
                  <a:srgbClr val="0000FF"/>
                </a:solidFill>
                <a:effectLst>
                  <a:outerShdw blurRad="38100" dist="38100" dir="2700000" algn="tl">
                    <a:srgbClr val="C0C0C0"/>
                  </a:outerShdw>
                </a:effectLst>
              </a:rPr>
              <a:t>8253</a:t>
            </a:r>
            <a:r>
              <a:rPr lang="zh-CN" altLang="en-US" u="sng">
                <a:solidFill>
                  <a:srgbClr val="0000FF"/>
                </a:solidFill>
                <a:effectLst>
                  <a:outerShdw blurRad="38100" dist="38100" dir="2700000" algn="tl">
                    <a:srgbClr val="C0C0C0"/>
                  </a:outerShdw>
                </a:effectLst>
              </a:rPr>
              <a:t>计数通道的结构</a:t>
            </a:r>
          </a:p>
        </p:txBody>
      </p:sp>
      <p:sp>
        <p:nvSpPr>
          <p:cNvPr id="420868" name="Rectangle 4"/>
          <p:cNvSpPr>
            <a:spLocks noChangeArrowheads="1"/>
          </p:cNvSpPr>
          <p:nvPr/>
        </p:nvSpPr>
        <p:spPr bwMode="auto">
          <a:xfrm>
            <a:off x="684213" y="3500438"/>
            <a:ext cx="7775575" cy="1917700"/>
          </a:xfrm>
          <a:prstGeom prst="rect">
            <a:avLst/>
          </a:prstGeom>
          <a:noFill/>
          <a:ln w="9525" algn="ctr">
            <a:noFill/>
            <a:miter lim="800000"/>
            <a:headEnd/>
            <a:tailEnd/>
          </a:ln>
          <a:effectLst/>
        </p:spPr>
        <p:txBody>
          <a:bodyPr>
            <a:spAutoFit/>
          </a:bodyPr>
          <a:lstStyle/>
          <a:p>
            <a:r>
              <a:rPr lang="en-US" altLang="zh-CN"/>
              <a:t>    8253/8254</a:t>
            </a:r>
            <a:r>
              <a:rPr lang="zh-CN" altLang="en-US"/>
              <a:t>在读取某通道的当前计数值，需要先将计数值锁存到输出锁存器中后再读取，避免在读取低字节时高字节有变化。</a:t>
            </a:r>
          </a:p>
          <a:p>
            <a:r>
              <a:rPr lang="zh-CN" altLang="en-US"/>
              <a:t>    </a:t>
            </a:r>
            <a:r>
              <a:rPr lang="en-US" altLang="zh-CN"/>
              <a:t>CPU</a:t>
            </a:r>
            <a:r>
              <a:rPr lang="zh-CN" altLang="en-US"/>
              <a:t>读取后，将自动解除锁存状态，锁存器的值恢复为随计数器变化。</a:t>
            </a:r>
          </a:p>
        </p:txBody>
      </p:sp>
    </p:spTree>
  </p:cSld>
  <p:clrMapOvr>
    <a:masterClrMapping/>
  </p:clrMapOvr>
  <p:transition spd="slow">
    <p:randomBar dir="ver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ChangeArrowheads="1"/>
          </p:cNvSpPr>
          <p:nvPr/>
        </p:nvSpPr>
        <p:spPr bwMode="auto">
          <a:xfrm>
            <a:off x="611188" y="333375"/>
            <a:ext cx="8064500" cy="4473575"/>
          </a:xfrm>
          <a:prstGeom prst="rect">
            <a:avLst/>
          </a:prstGeom>
          <a:noFill/>
          <a:ln w="9525" algn="ctr">
            <a:noFill/>
            <a:miter lim="800000"/>
            <a:headEnd/>
            <a:tailEnd/>
          </a:ln>
          <a:effectLst/>
        </p:spPr>
        <p:txBody>
          <a:bodyPr>
            <a:spAutoFit/>
          </a:bodyPr>
          <a:lstStyle/>
          <a:p>
            <a:r>
              <a:rPr lang="zh-CN" altLang="en-US" u="sng">
                <a:solidFill>
                  <a:srgbClr val="0000FF"/>
                </a:solidFill>
                <a:effectLst>
                  <a:outerShdw blurRad="38100" dist="38100" dir="2700000" algn="tl">
                    <a:srgbClr val="C0C0C0"/>
                  </a:outerShdw>
                </a:effectLst>
              </a:rPr>
              <a:t>启动计数器有两种方式：</a:t>
            </a:r>
          </a:p>
          <a:p>
            <a:endParaRPr lang="zh-CN" altLang="en-US" b="1">
              <a:effectLst>
                <a:outerShdw blurRad="38100" dist="38100" dir="2700000" algn="tl">
                  <a:srgbClr val="C0C0C0"/>
                </a:outerShdw>
              </a:effectLst>
            </a:endParaRPr>
          </a:p>
          <a:p>
            <a:r>
              <a:rPr lang="zh-CN" altLang="en-US" b="1">
                <a:effectLst>
                  <a:outerShdw blurRad="38100" dist="38100" dir="2700000" algn="tl">
                    <a:srgbClr val="C0C0C0"/>
                  </a:outerShdw>
                </a:effectLst>
              </a:rPr>
              <a:t>软件启动</a:t>
            </a:r>
          </a:p>
          <a:p>
            <a:r>
              <a:rPr lang="zh-CN" altLang="en-US"/>
              <a:t>    即当</a:t>
            </a:r>
            <a:r>
              <a:rPr lang="en-US" altLang="zh-CN"/>
              <a:t>CPU</a:t>
            </a:r>
            <a:r>
              <a:rPr lang="zh-CN" altLang="en-US"/>
              <a:t>向</a:t>
            </a:r>
            <a:r>
              <a:rPr lang="en-US" altLang="zh-CN"/>
              <a:t>8253</a:t>
            </a:r>
            <a:r>
              <a:rPr lang="zh-CN" altLang="en-US"/>
              <a:t>的计数初值锁存器赋初值，且</a:t>
            </a:r>
            <a:r>
              <a:rPr lang="en-US" altLang="zh-CN"/>
              <a:t>GATE</a:t>
            </a:r>
            <a:r>
              <a:rPr lang="zh-CN" altLang="en-US"/>
              <a:t>＝</a:t>
            </a:r>
            <a:r>
              <a:rPr lang="en-US" altLang="zh-CN"/>
              <a:t>1</a:t>
            </a:r>
            <a:r>
              <a:rPr lang="zh-CN" altLang="en-US"/>
              <a:t>，此时并不开始计数，</a:t>
            </a:r>
            <a:r>
              <a:rPr lang="en-US" altLang="zh-CN"/>
              <a:t>CLK</a:t>
            </a:r>
            <a:r>
              <a:rPr lang="zh-CN" altLang="en-US"/>
              <a:t>发出第一个脉冲下降沿↓将初值送入计数器，从第二个脉冲下降沿↓减</a:t>
            </a:r>
            <a:r>
              <a:rPr lang="en-US" altLang="zh-CN"/>
              <a:t>1</a:t>
            </a:r>
            <a:r>
              <a:rPr lang="zh-CN" altLang="en-US"/>
              <a:t>计数器开始减</a:t>
            </a:r>
            <a:r>
              <a:rPr lang="en-US" altLang="zh-CN"/>
              <a:t>1</a:t>
            </a:r>
            <a:r>
              <a:rPr lang="zh-CN" altLang="en-US"/>
              <a:t>，直到计数器减到</a:t>
            </a:r>
            <a:r>
              <a:rPr lang="en-US" altLang="zh-CN"/>
              <a:t>0</a:t>
            </a:r>
            <a:r>
              <a:rPr lang="zh-CN" altLang="en-US"/>
              <a:t>或</a:t>
            </a:r>
            <a:r>
              <a:rPr lang="en-US" altLang="zh-CN"/>
              <a:t>1</a:t>
            </a:r>
            <a:r>
              <a:rPr lang="zh-CN" altLang="en-US"/>
              <a:t>为止。</a:t>
            </a:r>
          </a:p>
          <a:p>
            <a:endParaRPr lang="zh-CN" altLang="en-US"/>
          </a:p>
          <a:p>
            <a:r>
              <a:rPr lang="zh-CN" altLang="en-US" b="1">
                <a:effectLst>
                  <a:outerShdw blurRad="38100" dist="38100" dir="2700000" algn="tl">
                    <a:srgbClr val="C0C0C0"/>
                  </a:outerShdw>
                </a:effectLst>
              </a:rPr>
              <a:t>硬件启动</a:t>
            </a:r>
          </a:p>
          <a:p>
            <a:r>
              <a:rPr lang="zh-CN" altLang="en-US"/>
              <a:t>    即当</a:t>
            </a:r>
            <a:r>
              <a:rPr lang="en-US" altLang="zh-CN"/>
              <a:t>CPU</a:t>
            </a:r>
            <a:r>
              <a:rPr lang="zh-CN" altLang="en-US"/>
              <a:t>向</a:t>
            </a:r>
            <a:r>
              <a:rPr lang="en-US" altLang="zh-CN"/>
              <a:t>8253</a:t>
            </a:r>
            <a:r>
              <a:rPr lang="zh-CN" altLang="en-US"/>
              <a:t>的计数初值锁存器赋初值，此时并不开始计数。当</a:t>
            </a:r>
            <a:r>
              <a:rPr lang="en-US" altLang="zh-CN"/>
              <a:t>GATE</a:t>
            </a:r>
            <a:r>
              <a:rPr lang="zh-CN" altLang="en-US"/>
              <a:t>发出上升沿↑，采到</a:t>
            </a:r>
            <a:r>
              <a:rPr lang="en-US" altLang="zh-CN"/>
              <a:t>CLK</a:t>
            </a:r>
            <a:r>
              <a:rPr lang="zh-CN" altLang="en-US"/>
              <a:t>的上升沿↑后，从</a:t>
            </a:r>
            <a:r>
              <a:rPr lang="en-US" altLang="zh-CN"/>
              <a:t>CLK</a:t>
            </a:r>
            <a:r>
              <a:rPr lang="zh-CN" altLang="en-US"/>
              <a:t>的下降沿↓开始计数减</a:t>
            </a:r>
            <a:r>
              <a:rPr lang="en-US" altLang="zh-CN"/>
              <a:t>1</a:t>
            </a:r>
            <a:r>
              <a:rPr lang="zh-CN" altLang="en-US"/>
              <a:t>，直到计数器减到</a:t>
            </a:r>
            <a:r>
              <a:rPr lang="en-US" altLang="zh-CN"/>
              <a:t>0</a:t>
            </a:r>
            <a:r>
              <a:rPr lang="zh-CN" altLang="en-US"/>
              <a:t>或</a:t>
            </a:r>
            <a:r>
              <a:rPr lang="en-US" altLang="zh-CN"/>
              <a:t>1</a:t>
            </a:r>
            <a:r>
              <a:rPr lang="zh-CN" altLang="en-US"/>
              <a:t>为止。</a:t>
            </a:r>
          </a:p>
        </p:txBody>
      </p:sp>
    </p:spTree>
  </p:cSld>
  <p:clrMapOvr>
    <a:masterClrMapping/>
  </p:clrMapOvr>
  <p:transition spd="slow">
    <p:randomBar dir="ver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ChangeArrowheads="1"/>
          </p:cNvSpPr>
          <p:nvPr/>
        </p:nvSpPr>
        <p:spPr bwMode="auto">
          <a:xfrm>
            <a:off x="539552" y="980728"/>
            <a:ext cx="7848600" cy="4278094"/>
          </a:xfrm>
          <a:prstGeom prst="rect">
            <a:avLst/>
          </a:prstGeom>
          <a:noFill/>
          <a:ln w="9525" algn="ctr">
            <a:noFill/>
            <a:miter lim="800000"/>
            <a:headEnd/>
            <a:tailEnd/>
          </a:ln>
          <a:effectLst/>
        </p:spPr>
        <p:txBody>
          <a:bodyPr>
            <a:spAutoFit/>
          </a:bodyPr>
          <a:lstStyle/>
          <a:p>
            <a:pPr marL="457200" indent="-457200">
              <a:buFont typeface="Wingdings" panose="05000000000000000000" pitchFamily="2" charset="2"/>
              <a:buChar char="Ø"/>
            </a:pPr>
            <a:r>
              <a:rPr lang="en-US" altLang="zh-CN" sz="3200" dirty="0" smtClean="0">
                <a:solidFill>
                  <a:schemeClr val="tx2"/>
                </a:solidFill>
                <a:effectLst>
                  <a:outerShdw blurRad="38100" dist="38100" dir="2700000" algn="tl">
                    <a:srgbClr val="C0C0C0"/>
                  </a:outerShdw>
                </a:effectLst>
              </a:rPr>
              <a:t>8253/8254</a:t>
            </a:r>
            <a:r>
              <a:rPr lang="zh-CN" altLang="en-US" sz="3200" dirty="0">
                <a:solidFill>
                  <a:schemeClr val="tx2"/>
                </a:solidFill>
                <a:effectLst>
                  <a:outerShdw blurRad="38100" dist="38100" dir="2700000" algn="tl">
                    <a:srgbClr val="C0C0C0"/>
                  </a:outerShdw>
                </a:effectLst>
              </a:rPr>
              <a:t>编程</a:t>
            </a:r>
            <a:endParaRPr lang="zh-CN" altLang="en-US" sz="3200" dirty="0"/>
          </a:p>
          <a:p>
            <a:endParaRPr lang="zh-CN" altLang="en-US" dirty="0"/>
          </a:p>
          <a:p>
            <a:r>
              <a:rPr lang="zh-CN" altLang="en-US" dirty="0"/>
              <a:t>    </a:t>
            </a:r>
            <a:r>
              <a:rPr lang="en-US" altLang="zh-CN" dirty="0"/>
              <a:t>8253</a:t>
            </a:r>
            <a:r>
              <a:rPr lang="zh-CN" altLang="en-US" dirty="0"/>
              <a:t>的每个计数通道有</a:t>
            </a:r>
            <a:r>
              <a:rPr lang="en-US" altLang="zh-CN" dirty="0"/>
              <a:t>6</a:t>
            </a:r>
            <a:r>
              <a:rPr lang="zh-CN" altLang="en-US" dirty="0"/>
              <a:t>种工作方式，在工作前必须进行初始化编程以确定按照哪一种工作方式工作。初始化编程步骤为：</a:t>
            </a:r>
          </a:p>
          <a:p>
            <a:r>
              <a:rPr lang="zh-CN" altLang="en-US" dirty="0"/>
              <a:t>    </a:t>
            </a:r>
            <a:r>
              <a:rPr lang="en-US" altLang="zh-CN" dirty="0"/>
              <a:t>1</a:t>
            </a:r>
            <a:r>
              <a:rPr lang="zh-CN" altLang="en-US" dirty="0"/>
              <a:t>、先向控制寄存器写入控制字，对某个计数器设定工作方式。</a:t>
            </a:r>
          </a:p>
          <a:p>
            <a:r>
              <a:rPr lang="zh-CN" altLang="en-US" dirty="0"/>
              <a:t>    </a:t>
            </a:r>
            <a:r>
              <a:rPr lang="en-US" altLang="zh-CN" dirty="0"/>
              <a:t>2</a:t>
            </a:r>
            <a:r>
              <a:rPr lang="zh-CN" altLang="en-US" dirty="0"/>
              <a:t>、向该计数器写入计数初值。</a:t>
            </a:r>
          </a:p>
          <a:p>
            <a:r>
              <a:rPr lang="zh-CN" altLang="en-US" dirty="0">
                <a:solidFill>
                  <a:srgbClr val="0000FF"/>
                </a:solidFill>
                <a:effectLst>
                  <a:outerShdw blurRad="38100" dist="38100" dir="2700000" algn="tl">
                    <a:srgbClr val="C0C0C0"/>
                  </a:outerShdw>
                </a:effectLst>
              </a:rPr>
              <a:t>需强调指出：</a:t>
            </a:r>
          </a:p>
          <a:p>
            <a:r>
              <a:rPr lang="zh-CN" altLang="en-US" dirty="0" smtClean="0"/>
              <a:t>    控制</a:t>
            </a:r>
            <a:r>
              <a:rPr lang="zh-CN" altLang="en-US" dirty="0"/>
              <a:t>字应写入控制寄存器中，而计数初值写入相应的计数器中，注意切换地址。</a:t>
            </a:r>
          </a:p>
        </p:txBody>
      </p:sp>
    </p:spTree>
  </p:cSld>
  <p:clrMapOvr>
    <a:masterClrMapping/>
  </p:clrMapOvr>
  <p:transition spd="slow">
    <p:randomBar dir="vert"/>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7794" name="Group 2"/>
          <p:cNvGraphicFramePr>
            <a:graphicFrameLocks noGrp="1"/>
          </p:cNvGraphicFramePr>
          <p:nvPr/>
        </p:nvGraphicFramePr>
        <p:xfrm>
          <a:off x="395288" y="620713"/>
          <a:ext cx="7505700" cy="457200"/>
        </p:xfrm>
        <a:graphic>
          <a:graphicData uri="http://schemas.openxmlformats.org/drawingml/2006/table">
            <a:tbl>
              <a:tblPr/>
              <a:tblGrid>
                <a:gridCol w="938212">
                  <a:extLst>
                    <a:ext uri="{9D8B030D-6E8A-4147-A177-3AD203B41FA5}">
                      <a16:colId xmlns:a16="http://schemas.microsoft.com/office/drawing/2014/main" val="20000"/>
                    </a:ext>
                  </a:extLst>
                </a:gridCol>
                <a:gridCol w="938213">
                  <a:extLst>
                    <a:ext uri="{9D8B030D-6E8A-4147-A177-3AD203B41FA5}">
                      <a16:colId xmlns:a16="http://schemas.microsoft.com/office/drawing/2014/main" val="20001"/>
                    </a:ext>
                  </a:extLst>
                </a:gridCol>
                <a:gridCol w="938212">
                  <a:extLst>
                    <a:ext uri="{9D8B030D-6E8A-4147-A177-3AD203B41FA5}">
                      <a16:colId xmlns:a16="http://schemas.microsoft.com/office/drawing/2014/main" val="20002"/>
                    </a:ext>
                  </a:extLst>
                </a:gridCol>
                <a:gridCol w="938213">
                  <a:extLst>
                    <a:ext uri="{9D8B030D-6E8A-4147-A177-3AD203B41FA5}">
                      <a16:colId xmlns:a16="http://schemas.microsoft.com/office/drawing/2014/main" val="20003"/>
                    </a:ext>
                  </a:extLst>
                </a:gridCol>
                <a:gridCol w="938212">
                  <a:extLst>
                    <a:ext uri="{9D8B030D-6E8A-4147-A177-3AD203B41FA5}">
                      <a16:colId xmlns:a16="http://schemas.microsoft.com/office/drawing/2014/main" val="20004"/>
                    </a:ext>
                  </a:extLst>
                </a:gridCol>
                <a:gridCol w="938213">
                  <a:extLst>
                    <a:ext uri="{9D8B030D-6E8A-4147-A177-3AD203B41FA5}">
                      <a16:colId xmlns:a16="http://schemas.microsoft.com/office/drawing/2014/main" val="20005"/>
                    </a:ext>
                  </a:extLst>
                </a:gridCol>
                <a:gridCol w="938212">
                  <a:extLst>
                    <a:ext uri="{9D8B030D-6E8A-4147-A177-3AD203B41FA5}">
                      <a16:colId xmlns:a16="http://schemas.microsoft.com/office/drawing/2014/main" val="20006"/>
                    </a:ext>
                  </a:extLst>
                </a:gridCol>
                <a:gridCol w="938213">
                  <a:extLst>
                    <a:ext uri="{9D8B030D-6E8A-4147-A177-3AD203B41FA5}">
                      <a16:colId xmlns:a16="http://schemas.microsoft.com/office/drawing/2014/main" val="20007"/>
                    </a:ext>
                  </a:extLst>
                </a:gridCol>
              </a:tblGrid>
              <a:tr h="43338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D7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D6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D5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D4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D3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D2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D1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D0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17814" name="Rectangle 22"/>
          <p:cNvSpPr>
            <a:spLocks noChangeArrowheads="1"/>
          </p:cNvSpPr>
          <p:nvPr/>
        </p:nvSpPr>
        <p:spPr bwMode="auto">
          <a:xfrm>
            <a:off x="7272338" y="1628775"/>
            <a:ext cx="1620837" cy="968375"/>
          </a:xfrm>
          <a:prstGeom prst="rect">
            <a:avLst/>
          </a:prstGeom>
          <a:solidFill>
            <a:srgbClr val="FFFF00"/>
          </a:solidFill>
          <a:ln w="9525" algn="ctr">
            <a:noFill/>
            <a:miter lim="800000"/>
            <a:headEnd/>
            <a:tailEnd/>
          </a:ln>
          <a:effectLst/>
        </p:spPr>
        <p:txBody>
          <a:bodyPr>
            <a:spAutoFit/>
          </a:bodyPr>
          <a:lstStyle/>
          <a:p>
            <a:pPr>
              <a:lnSpc>
                <a:spcPct val="80000"/>
              </a:lnSpc>
            </a:pPr>
            <a:r>
              <a:rPr lang="zh-CN" altLang="en-US"/>
              <a:t>数制：</a:t>
            </a:r>
          </a:p>
          <a:p>
            <a:pPr>
              <a:lnSpc>
                <a:spcPct val="80000"/>
              </a:lnSpc>
            </a:pPr>
            <a:r>
              <a:rPr lang="en-US" altLang="zh-CN"/>
              <a:t>0</a:t>
            </a:r>
            <a:r>
              <a:rPr lang="zh-CN" altLang="en-US"/>
              <a:t>－二进制</a:t>
            </a:r>
          </a:p>
          <a:p>
            <a:pPr>
              <a:lnSpc>
                <a:spcPct val="80000"/>
              </a:lnSpc>
            </a:pPr>
            <a:r>
              <a:rPr lang="en-US" altLang="zh-CN"/>
              <a:t>1</a:t>
            </a:r>
            <a:r>
              <a:rPr lang="zh-CN" altLang="en-US"/>
              <a:t>－十进制</a:t>
            </a:r>
          </a:p>
        </p:txBody>
      </p:sp>
      <p:sp>
        <p:nvSpPr>
          <p:cNvPr id="417817" name="Line 25"/>
          <p:cNvSpPr>
            <a:spLocks noChangeShapeType="1"/>
          </p:cNvSpPr>
          <p:nvPr/>
        </p:nvSpPr>
        <p:spPr bwMode="auto">
          <a:xfrm flipH="1">
            <a:off x="2916238" y="1196975"/>
            <a:ext cx="0" cy="3109913"/>
          </a:xfrm>
          <a:prstGeom prst="line">
            <a:avLst/>
          </a:prstGeom>
          <a:noFill/>
          <a:ln w="28575">
            <a:solidFill>
              <a:schemeClr val="tx1"/>
            </a:solidFill>
            <a:round/>
            <a:headEnd/>
            <a:tailEnd/>
          </a:ln>
          <a:effectLst/>
        </p:spPr>
        <p:txBody>
          <a:bodyPr/>
          <a:lstStyle/>
          <a:p>
            <a:endParaRPr lang="zh-CN" altLang="en-US"/>
          </a:p>
        </p:txBody>
      </p:sp>
      <p:sp>
        <p:nvSpPr>
          <p:cNvPr id="417819" name="Line 27"/>
          <p:cNvSpPr>
            <a:spLocks noChangeShapeType="1"/>
          </p:cNvSpPr>
          <p:nvPr/>
        </p:nvSpPr>
        <p:spPr bwMode="auto">
          <a:xfrm>
            <a:off x="7343775" y="1196975"/>
            <a:ext cx="0" cy="430213"/>
          </a:xfrm>
          <a:prstGeom prst="line">
            <a:avLst/>
          </a:prstGeom>
          <a:noFill/>
          <a:ln w="28575">
            <a:solidFill>
              <a:schemeClr val="tx1"/>
            </a:solidFill>
            <a:round/>
            <a:headEnd/>
            <a:tailEnd/>
          </a:ln>
          <a:effectLst/>
        </p:spPr>
        <p:txBody>
          <a:bodyPr/>
          <a:lstStyle/>
          <a:p>
            <a:endParaRPr lang="zh-CN" altLang="en-US"/>
          </a:p>
        </p:txBody>
      </p:sp>
      <p:sp>
        <p:nvSpPr>
          <p:cNvPr id="417821" name="Rectangle 29"/>
          <p:cNvSpPr>
            <a:spLocks noChangeArrowheads="1"/>
          </p:cNvSpPr>
          <p:nvPr/>
        </p:nvSpPr>
        <p:spPr bwMode="auto">
          <a:xfrm>
            <a:off x="323851" y="4306888"/>
            <a:ext cx="3887788" cy="1938992"/>
          </a:xfrm>
          <a:prstGeom prst="rect">
            <a:avLst/>
          </a:prstGeom>
          <a:solidFill>
            <a:srgbClr val="FFFF00"/>
          </a:solidFill>
          <a:ln w="9525" algn="ctr">
            <a:noFill/>
            <a:miter lim="800000"/>
            <a:headEnd/>
            <a:tailEnd/>
          </a:ln>
          <a:effectLst/>
        </p:spPr>
        <p:txBody>
          <a:bodyPr wrap="square">
            <a:spAutoFit/>
          </a:bodyPr>
          <a:lstStyle/>
          <a:p>
            <a:r>
              <a:rPr lang="zh-CN" altLang="en-US" dirty="0"/>
              <a:t>计数值读写：</a:t>
            </a:r>
          </a:p>
          <a:p>
            <a:r>
              <a:rPr lang="en-US" altLang="zh-CN" dirty="0"/>
              <a:t>00</a:t>
            </a:r>
            <a:r>
              <a:rPr lang="zh-CN" altLang="en-US" dirty="0"/>
              <a:t>－数值锁存</a:t>
            </a:r>
          </a:p>
          <a:p>
            <a:r>
              <a:rPr lang="en-US" altLang="zh-CN" dirty="0"/>
              <a:t>01</a:t>
            </a:r>
            <a:r>
              <a:rPr lang="zh-CN" altLang="en-US" dirty="0"/>
              <a:t>－</a:t>
            </a:r>
            <a:r>
              <a:rPr lang="zh-CN" altLang="en-US" dirty="0" smtClean="0"/>
              <a:t>只写</a:t>
            </a:r>
            <a:r>
              <a:rPr lang="zh-CN" altLang="en-US" dirty="0"/>
              <a:t>低</a:t>
            </a:r>
            <a:r>
              <a:rPr lang="en-US" altLang="zh-CN" dirty="0"/>
              <a:t>8</a:t>
            </a:r>
            <a:r>
              <a:rPr lang="zh-CN" altLang="en-US" dirty="0"/>
              <a:t>位，高</a:t>
            </a:r>
            <a:r>
              <a:rPr lang="en-US" altLang="zh-CN" dirty="0"/>
              <a:t>8</a:t>
            </a:r>
            <a:r>
              <a:rPr lang="zh-CN" altLang="en-US" dirty="0"/>
              <a:t>位为</a:t>
            </a:r>
            <a:r>
              <a:rPr lang="en-US" altLang="zh-CN" dirty="0"/>
              <a:t>0</a:t>
            </a:r>
          </a:p>
          <a:p>
            <a:r>
              <a:rPr lang="en-US" altLang="zh-CN" dirty="0"/>
              <a:t>10</a:t>
            </a:r>
            <a:r>
              <a:rPr lang="zh-CN" altLang="en-US" dirty="0"/>
              <a:t>－</a:t>
            </a:r>
            <a:r>
              <a:rPr lang="zh-CN" altLang="en-US" dirty="0" smtClean="0"/>
              <a:t>只写</a:t>
            </a:r>
            <a:r>
              <a:rPr lang="zh-CN" altLang="en-US" dirty="0"/>
              <a:t>高</a:t>
            </a:r>
            <a:r>
              <a:rPr lang="en-US" altLang="zh-CN" dirty="0"/>
              <a:t>8</a:t>
            </a:r>
            <a:r>
              <a:rPr lang="zh-CN" altLang="en-US" dirty="0"/>
              <a:t>位，低</a:t>
            </a:r>
            <a:r>
              <a:rPr lang="en-US" altLang="zh-CN" dirty="0"/>
              <a:t>8</a:t>
            </a:r>
            <a:r>
              <a:rPr lang="zh-CN" altLang="en-US" dirty="0"/>
              <a:t>位为</a:t>
            </a:r>
            <a:r>
              <a:rPr lang="en-US" altLang="zh-CN" dirty="0"/>
              <a:t>0</a:t>
            </a:r>
          </a:p>
          <a:p>
            <a:r>
              <a:rPr lang="en-US" altLang="zh-CN" dirty="0"/>
              <a:t>11</a:t>
            </a:r>
            <a:r>
              <a:rPr lang="zh-CN" altLang="en-US" dirty="0"/>
              <a:t>－</a:t>
            </a:r>
            <a:r>
              <a:rPr lang="zh-CN" altLang="en-US" dirty="0" smtClean="0"/>
              <a:t>先写</a:t>
            </a:r>
            <a:r>
              <a:rPr lang="zh-CN" altLang="en-US" dirty="0"/>
              <a:t>低</a:t>
            </a:r>
            <a:r>
              <a:rPr lang="en-US" altLang="zh-CN" dirty="0"/>
              <a:t>8</a:t>
            </a:r>
            <a:r>
              <a:rPr lang="zh-CN" altLang="en-US" dirty="0"/>
              <a:t>位，</a:t>
            </a:r>
            <a:r>
              <a:rPr lang="zh-CN" altLang="en-US" dirty="0" smtClean="0"/>
              <a:t>再写</a:t>
            </a:r>
            <a:r>
              <a:rPr lang="zh-CN" altLang="en-US" dirty="0"/>
              <a:t>高</a:t>
            </a:r>
            <a:r>
              <a:rPr lang="en-US" altLang="zh-CN" dirty="0"/>
              <a:t>8</a:t>
            </a:r>
            <a:r>
              <a:rPr lang="zh-CN" altLang="en-US" dirty="0"/>
              <a:t>位</a:t>
            </a:r>
          </a:p>
        </p:txBody>
      </p:sp>
      <p:sp>
        <p:nvSpPr>
          <p:cNvPr id="417823" name="Line 31"/>
          <p:cNvSpPr>
            <a:spLocks noChangeShapeType="1"/>
          </p:cNvSpPr>
          <p:nvPr/>
        </p:nvSpPr>
        <p:spPr bwMode="auto">
          <a:xfrm>
            <a:off x="1331913" y="1209675"/>
            <a:ext cx="0" cy="504825"/>
          </a:xfrm>
          <a:prstGeom prst="line">
            <a:avLst/>
          </a:prstGeom>
          <a:noFill/>
          <a:ln w="28575">
            <a:solidFill>
              <a:schemeClr val="tx1"/>
            </a:solidFill>
            <a:round/>
            <a:headEnd/>
            <a:tailEnd/>
          </a:ln>
          <a:effectLst/>
        </p:spPr>
        <p:txBody>
          <a:bodyPr/>
          <a:lstStyle/>
          <a:p>
            <a:endParaRPr lang="zh-CN" altLang="en-US"/>
          </a:p>
        </p:txBody>
      </p:sp>
      <p:sp>
        <p:nvSpPr>
          <p:cNvPr id="417824" name="Rectangle 32"/>
          <p:cNvSpPr>
            <a:spLocks noChangeArrowheads="1"/>
          </p:cNvSpPr>
          <p:nvPr/>
        </p:nvSpPr>
        <p:spPr bwMode="auto">
          <a:xfrm>
            <a:off x="4859338" y="1714500"/>
            <a:ext cx="2233612" cy="2647950"/>
          </a:xfrm>
          <a:prstGeom prst="rect">
            <a:avLst/>
          </a:prstGeom>
          <a:solidFill>
            <a:srgbClr val="FFFF00"/>
          </a:solidFill>
          <a:ln w="9525" algn="ctr">
            <a:noFill/>
            <a:miter lim="800000"/>
            <a:headEnd/>
            <a:tailEnd/>
          </a:ln>
          <a:effectLst/>
        </p:spPr>
        <p:txBody>
          <a:bodyPr>
            <a:spAutoFit/>
          </a:bodyPr>
          <a:lstStyle/>
          <a:p>
            <a:r>
              <a:rPr lang="zh-CN" altLang="en-US"/>
              <a:t>工作方式：</a:t>
            </a:r>
          </a:p>
          <a:p>
            <a:r>
              <a:rPr lang="en-US" altLang="zh-CN"/>
              <a:t>000</a:t>
            </a:r>
            <a:r>
              <a:rPr lang="zh-CN" altLang="en-US"/>
              <a:t>－方式</a:t>
            </a:r>
            <a:r>
              <a:rPr lang="en-US" altLang="zh-CN"/>
              <a:t>0</a:t>
            </a:r>
          </a:p>
          <a:p>
            <a:r>
              <a:rPr lang="en-US" altLang="zh-CN"/>
              <a:t>001</a:t>
            </a:r>
            <a:r>
              <a:rPr lang="zh-CN" altLang="en-US"/>
              <a:t>－方式</a:t>
            </a:r>
            <a:r>
              <a:rPr lang="en-US" altLang="zh-CN"/>
              <a:t>1</a:t>
            </a:r>
          </a:p>
          <a:p>
            <a:r>
              <a:rPr lang="en-US" altLang="zh-CN"/>
              <a:t>X10</a:t>
            </a:r>
            <a:r>
              <a:rPr lang="zh-CN" altLang="en-US"/>
              <a:t>－方式</a:t>
            </a:r>
            <a:r>
              <a:rPr lang="en-US" altLang="zh-CN"/>
              <a:t>2</a:t>
            </a:r>
          </a:p>
          <a:p>
            <a:r>
              <a:rPr lang="en-US" altLang="zh-CN"/>
              <a:t>X11</a:t>
            </a:r>
            <a:r>
              <a:rPr lang="zh-CN" altLang="en-US"/>
              <a:t>－方式</a:t>
            </a:r>
            <a:r>
              <a:rPr lang="en-US" altLang="zh-CN"/>
              <a:t>3</a:t>
            </a:r>
          </a:p>
          <a:p>
            <a:r>
              <a:rPr lang="en-US" altLang="zh-CN"/>
              <a:t>100</a:t>
            </a:r>
            <a:r>
              <a:rPr lang="zh-CN" altLang="en-US"/>
              <a:t>－方式</a:t>
            </a:r>
            <a:r>
              <a:rPr lang="en-US" altLang="zh-CN"/>
              <a:t>4</a:t>
            </a:r>
          </a:p>
          <a:p>
            <a:r>
              <a:rPr lang="en-US" altLang="zh-CN"/>
              <a:t>101</a:t>
            </a:r>
            <a:r>
              <a:rPr lang="zh-CN" altLang="en-US"/>
              <a:t>－方式</a:t>
            </a:r>
            <a:r>
              <a:rPr lang="en-US" altLang="zh-CN"/>
              <a:t>5</a:t>
            </a:r>
          </a:p>
        </p:txBody>
      </p:sp>
      <p:sp>
        <p:nvSpPr>
          <p:cNvPr id="417825" name="Line 33"/>
          <p:cNvSpPr>
            <a:spLocks noChangeShapeType="1"/>
          </p:cNvSpPr>
          <p:nvPr/>
        </p:nvSpPr>
        <p:spPr bwMode="auto">
          <a:xfrm>
            <a:off x="5292725" y="1196975"/>
            <a:ext cx="0" cy="517525"/>
          </a:xfrm>
          <a:prstGeom prst="line">
            <a:avLst/>
          </a:prstGeom>
          <a:noFill/>
          <a:ln w="28575">
            <a:solidFill>
              <a:schemeClr val="tx1"/>
            </a:solidFill>
            <a:round/>
            <a:headEnd/>
            <a:tailEnd/>
          </a:ln>
          <a:effectLst/>
        </p:spPr>
        <p:txBody>
          <a:bodyPr/>
          <a:lstStyle/>
          <a:p>
            <a:endParaRPr lang="zh-CN" altLang="en-US"/>
          </a:p>
        </p:txBody>
      </p:sp>
      <p:sp>
        <p:nvSpPr>
          <p:cNvPr id="417827" name="Rectangle 35"/>
          <p:cNvSpPr>
            <a:spLocks noChangeArrowheads="1"/>
          </p:cNvSpPr>
          <p:nvPr/>
        </p:nvSpPr>
        <p:spPr bwMode="auto">
          <a:xfrm>
            <a:off x="250825" y="1714500"/>
            <a:ext cx="2449513" cy="1917700"/>
          </a:xfrm>
          <a:prstGeom prst="rect">
            <a:avLst/>
          </a:prstGeom>
          <a:solidFill>
            <a:srgbClr val="FFFF00"/>
          </a:solidFill>
          <a:ln w="9525" algn="ctr">
            <a:noFill/>
            <a:miter lim="800000"/>
            <a:headEnd/>
            <a:tailEnd/>
          </a:ln>
          <a:effectLst/>
        </p:spPr>
        <p:txBody>
          <a:bodyPr>
            <a:spAutoFit/>
          </a:bodyPr>
          <a:lstStyle/>
          <a:p>
            <a:r>
              <a:rPr lang="zh-CN" altLang="en-US"/>
              <a:t>计数器选择：</a:t>
            </a:r>
          </a:p>
          <a:p>
            <a:r>
              <a:rPr lang="en-US" altLang="zh-CN"/>
              <a:t>00</a:t>
            </a:r>
            <a:r>
              <a:rPr lang="zh-CN" altLang="en-US"/>
              <a:t>－计数器</a:t>
            </a:r>
            <a:r>
              <a:rPr lang="en-US" altLang="zh-CN"/>
              <a:t>0</a:t>
            </a:r>
          </a:p>
          <a:p>
            <a:r>
              <a:rPr lang="en-US" altLang="zh-CN"/>
              <a:t>01</a:t>
            </a:r>
            <a:r>
              <a:rPr lang="zh-CN" altLang="en-US"/>
              <a:t>－计数器</a:t>
            </a:r>
            <a:r>
              <a:rPr lang="en-US" altLang="zh-CN"/>
              <a:t>1</a:t>
            </a:r>
          </a:p>
          <a:p>
            <a:r>
              <a:rPr lang="en-US" altLang="zh-CN"/>
              <a:t>10</a:t>
            </a:r>
            <a:r>
              <a:rPr lang="zh-CN" altLang="en-US"/>
              <a:t>－计数器</a:t>
            </a:r>
            <a:r>
              <a:rPr lang="en-US" altLang="zh-CN"/>
              <a:t>2</a:t>
            </a:r>
          </a:p>
          <a:p>
            <a:r>
              <a:rPr lang="en-US" altLang="zh-CN"/>
              <a:t>11</a:t>
            </a:r>
            <a:r>
              <a:rPr lang="zh-CN" altLang="en-US"/>
              <a:t>－非法</a:t>
            </a:r>
          </a:p>
        </p:txBody>
      </p:sp>
      <p:sp>
        <p:nvSpPr>
          <p:cNvPr id="417828" name="Rectangle 36"/>
          <p:cNvSpPr>
            <a:spLocks noChangeArrowheads="1"/>
          </p:cNvSpPr>
          <p:nvPr/>
        </p:nvSpPr>
        <p:spPr bwMode="auto">
          <a:xfrm>
            <a:off x="611188" y="115888"/>
            <a:ext cx="2519362" cy="457200"/>
          </a:xfrm>
          <a:prstGeom prst="rect">
            <a:avLst/>
          </a:prstGeom>
          <a:noFill/>
          <a:ln w="9525" algn="ctr">
            <a:noFill/>
            <a:miter lim="800000"/>
            <a:headEnd/>
            <a:tailEnd/>
          </a:ln>
          <a:effectLst/>
        </p:spPr>
        <p:txBody>
          <a:bodyPr>
            <a:spAutoFit/>
          </a:bodyPr>
          <a:lstStyle/>
          <a:p>
            <a:r>
              <a:rPr lang="en-US" altLang="zh-CN">
                <a:solidFill>
                  <a:srgbClr val="0000FF"/>
                </a:solidFill>
              </a:rPr>
              <a:t>8253</a:t>
            </a:r>
            <a:r>
              <a:rPr lang="zh-CN" altLang="en-US">
                <a:solidFill>
                  <a:srgbClr val="0000FF"/>
                </a:solidFill>
              </a:rPr>
              <a:t>方式控制字</a:t>
            </a:r>
            <a:endParaRPr lang="zh-CN" altLang="en-US"/>
          </a:p>
        </p:txBody>
      </p:sp>
      <p:sp>
        <p:nvSpPr>
          <p:cNvPr id="417829" name="Line 37"/>
          <p:cNvSpPr>
            <a:spLocks noChangeShapeType="1"/>
          </p:cNvSpPr>
          <p:nvPr/>
        </p:nvSpPr>
        <p:spPr bwMode="auto">
          <a:xfrm flipV="1">
            <a:off x="468313" y="1209675"/>
            <a:ext cx="1727200" cy="0"/>
          </a:xfrm>
          <a:prstGeom prst="line">
            <a:avLst/>
          </a:prstGeom>
          <a:noFill/>
          <a:ln w="28575">
            <a:solidFill>
              <a:schemeClr val="tx1"/>
            </a:solidFill>
            <a:round/>
            <a:headEnd/>
            <a:tailEnd/>
          </a:ln>
          <a:effectLst/>
        </p:spPr>
        <p:txBody>
          <a:bodyPr/>
          <a:lstStyle/>
          <a:p>
            <a:endParaRPr lang="zh-CN" altLang="en-US"/>
          </a:p>
        </p:txBody>
      </p:sp>
      <p:sp>
        <p:nvSpPr>
          <p:cNvPr id="417831" name="Line 39"/>
          <p:cNvSpPr>
            <a:spLocks noChangeShapeType="1"/>
          </p:cNvSpPr>
          <p:nvPr/>
        </p:nvSpPr>
        <p:spPr bwMode="auto">
          <a:xfrm flipV="1">
            <a:off x="2339975" y="1209675"/>
            <a:ext cx="1727200" cy="0"/>
          </a:xfrm>
          <a:prstGeom prst="line">
            <a:avLst/>
          </a:prstGeom>
          <a:noFill/>
          <a:ln w="28575">
            <a:solidFill>
              <a:schemeClr val="tx1"/>
            </a:solidFill>
            <a:round/>
            <a:headEnd/>
            <a:tailEnd/>
          </a:ln>
          <a:effectLst/>
        </p:spPr>
        <p:txBody>
          <a:bodyPr/>
          <a:lstStyle/>
          <a:p>
            <a:endParaRPr lang="zh-CN" altLang="en-US"/>
          </a:p>
        </p:txBody>
      </p:sp>
      <p:sp>
        <p:nvSpPr>
          <p:cNvPr id="417833" name="Line 41"/>
          <p:cNvSpPr>
            <a:spLocks noChangeShapeType="1"/>
          </p:cNvSpPr>
          <p:nvPr/>
        </p:nvSpPr>
        <p:spPr bwMode="auto">
          <a:xfrm flipV="1">
            <a:off x="4211638" y="1209675"/>
            <a:ext cx="2736850" cy="0"/>
          </a:xfrm>
          <a:prstGeom prst="line">
            <a:avLst/>
          </a:prstGeom>
          <a:noFill/>
          <a:ln w="28575">
            <a:solidFill>
              <a:schemeClr val="tx1"/>
            </a:solidFill>
            <a:round/>
            <a:headEnd/>
            <a:tailEnd/>
          </a:ln>
          <a:effectLst/>
        </p:spPr>
        <p:txBody>
          <a:bodyPr/>
          <a:lstStyle/>
          <a:p>
            <a:endParaRPr lang="zh-CN" altLang="en-US"/>
          </a:p>
        </p:txBody>
      </p:sp>
      <p:sp>
        <p:nvSpPr>
          <p:cNvPr id="417835" name="Line 43"/>
          <p:cNvSpPr>
            <a:spLocks noChangeShapeType="1"/>
          </p:cNvSpPr>
          <p:nvPr/>
        </p:nvSpPr>
        <p:spPr bwMode="auto">
          <a:xfrm>
            <a:off x="7056438" y="1196975"/>
            <a:ext cx="828675" cy="0"/>
          </a:xfrm>
          <a:prstGeom prst="line">
            <a:avLst/>
          </a:prstGeom>
          <a:noFill/>
          <a:ln w="28575">
            <a:solidFill>
              <a:schemeClr val="tx1"/>
            </a:solidFill>
            <a:round/>
            <a:headEnd/>
            <a:tailEnd/>
          </a:ln>
          <a:effectLst/>
        </p:spPr>
        <p:txBody>
          <a:bodyPr/>
          <a:lstStyle/>
          <a:p>
            <a:endParaRPr lang="zh-CN" altLang="en-US"/>
          </a:p>
        </p:txBody>
      </p:sp>
      <p:sp>
        <p:nvSpPr>
          <p:cNvPr id="417836" name="Rectangle 44"/>
          <p:cNvSpPr>
            <a:spLocks noChangeArrowheads="1"/>
          </p:cNvSpPr>
          <p:nvPr/>
        </p:nvSpPr>
        <p:spPr bwMode="auto">
          <a:xfrm>
            <a:off x="5003800" y="4573588"/>
            <a:ext cx="3889375" cy="1735137"/>
          </a:xfrm>
          <a:prstGeom prst="rect">
            <a:avLst/>
          </a:prstGeom>
          <a:noFill/>
          <a:ln w="9525" algn="ctr">
            <a:noFill/>
            <a:miter lim="800000"/>
            <a:headEnd/>
            <a:tailEnd/>
          </a:ln>
          <a:effectLst/>
        </p:spPr>
        <p:txBody>
          <a:bodyPr>
            <a:spAutoFit/>
          </a:bodyPr>
          <a:lstStyle/>
          <a:p>
            <a:pPr>
              <a:lnSpc>
                <a:spcPct val="90000"/>
              </a:lnSpc>
            </a:pPr>
            <a:r>
              <a:rPr lang="zh-CN" altLang="en-US"/>
              <a:t>注意</a:t>
            </a:r>
            <a:r>
              <a:rPr lang="en-US" altLang="zh-CN"/>
              <a:t>:</a:t>
            </a:r>
          </a:p>
          <a:p>
            <a:pPr>
              <a:lnSpc>
                <a:spcPct val="90000"/>
              </a:lnSpc>
            </a:pPr>
            <a:r>
              <a:rPr lang="en-US" altLang="zh-CN"/>
              <a:t>D5D4</a:t>
            </a:r>
            <a:r>
              <a:rPr lang="zh-CN" altLang="en-US"/>
              <a:t>位为</a:t>
            </a:r>
            <a:r>
              <a:rPr lang="en-US" altLang="zh-CN"/>
              <a:t>00</a:t>
            </a:r>
            <a:r>
              <a:rPr lang="zh-CN" altLang="en-US"/>
              <a:t>是</a:t>
            </a:r>
            <a:r>
              <a:rPr lang="en-US" altLang="zh-CN"/>
              <a:t>8253</a:t>
            </a:r>
            <a:r>
              <a:rPr lang="zh-CN" altLang="en-US"/>
              <a:t>的锁存命令，读数时应先写该命令，</a:t>
            </a:r>
          </a:p>
          <a:p>
            <a:pPr>
              <a:lnSpc>
                <a:spcPct val="90000"/>
              </a:lnSpc>
            </a:pPr>
            <a:r>
              <a:rPr lang="zh-CN" altLang="en-US"/>
              <a:t>如果是</a:t>
            </a:r>
            <a:r>
              <a:rPr lang="en-US" altLang="zh-CN"/>
              <a:t>16</a:t>
            </a:r>
            <a:r>
              <a:rPr lang="zh-CN" altLang="en-US"/>
              <a:t>位读写要分两次进行。</a:t>
            </a:r>
          </a:p>
        </p:txBody>
      </p:sp>
      <p:sp>
        <p:nvSpPr>
          <p:cNvPr id="417837" name="AutoShape 45">
            <a:hlinkClick r:id="" action="ppaction://hlinkshowjump?jump=lastslideviewed" highlightClick="1"/>
          </p:cNvPr>
          <p:cNvSpPr>
            <a:spLocks noChangeArrowheads="1"/>
          </p:cNvSpPr>
          <p:nvPr/>
        </p:nvSpPr>
        <p:spPr bwMode="auto">
          <a:xfrm>
            <a:off x="8388350" y="6286520"/>
            <a:ext cx="504825" cy="427018"/>
          </a:xfrm>
          <a:prstGeom prst="actionButtonBlank">
            <a:avLst/>
          </a:prstGeom>
          <a:ln>
            <a:headEnd/>
            <a:tailEnd/>
          </a:ln>
        </p:spPr>
        <p:style>
          <a:lnRef idx="0">
            <a:schemeClr val="dk1"/>
          </a:lnRef>
          <a:fillRef idx="3">
            <a:schemeClr val="dk1"/>
          </a:fillRef>
          <a:effectRef idx="3">
            <a:schemeClr val="dk1"/>
          </a:effectRef>
          <a:fontRef idx="minor">
            <a:schemeClr val="lt1"/>
          </a:fontRef>
        </p:style>
        <p:txBody>
          <a:bodyPr wrap="none" anchor="ctr"/>
          <a:lstStyle/>
          <a:p>
            <a:pPr algn="ctr"/>
            <a:r>
              <a:rPr lang="zh-CN" altLang="en-US" sz="1600" dirty="0"/>
              <a:t>返回</a:t>
            </a:r>
          </a:p>
        </p:txBody>
      </p:sp>
    </p:spTree>
  </p:cSld>
  <p:clrMapOvr>
    <a:masterClrMapping/>
  </p:clrMapOvr>
  <p:transition spd="slow">
    <p:randomBar dir="vert"/>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ChangeArrowheads="1"/>
          </p:cNvSpPr>
          <p:nvPr/>
        </p:nvSpPr>
        <p:spPr bwMode="auto">
          <a:xfrm>
            <a:off x="684213" y="333375"/>
            <a:ext cx="7848600" cy="3743325"/>
          </a:xfrm>
          <a:prstGeom prst="rect">
            <a:avLst/>
          </a:prstGeom>
          <a:noFill/>
          <a:ln w="9525" algn="ctr">
            <a:noFill/>
            <a:miter lim="800000"/>
            <a:headEnd/>
            <a:tailEnd/>
          </a:ln>
          <a:effectLst/>
        </p:spPr>
        <p:txBody>
          <a:bodyPr>
            <a:spAutoFit/>
          </a:bodyPr>
          <a:lstStyle/>
          <a:p>
            <a:r>
              <a:rPr lang="zh-CN" altLang="en-US"/>
              <a:t>计数初值：</a:t>
            </a:r>
          </a:p>
          <a:p>
            <a:r>
              <a:rPr lang="zh-CN" altLang="en-US"/>
              <a:t>    写入控制字后，应给计数器写入计数初值。根据控制字的规定，计数初值可以送两字节，也可以只送单字节。但是在</a:t>
            </a:r>
            <a:r>
              <a:rPr lang="en-US" altLang="zh-CN"/>
              <a:t>8253</a:t>
            </a:r>
            <a:r>
              <a:rPr lang="zh-CN" altLang="en-US"/>
              <a:t>内部全部当成两字节数，未送的字节自动被补上</a:t>
            </a:r>
            <a:r>
              <a:rPr lang="en-US" altLang="zh-CN"/>
              <a:t>0</a:t>
            </a:r>
            <a:r>
              <a:rPr lang="zh-CN" altLang="en-US"/>
              <a:t>。</a:t>
            </a:r>
          </a:p>
          <a:p>
            <a:r>
              <a:rPr lang="zh-CN" altLang="en-US"/>
              <a:t>    当计数器被设定为二进制计数时，计数初值的范围为</a:t>
            </a:r>
            <a:r>
              <a:rPr lang="en-US" altLang="zh-CN"/>
              <a:t>1</a:t>
            </a:r>
            <a:r>
              <a:rPr lang="zh-CN" altLang="en-US"/>
              <a:t>到</a:t>
            </a:r>
            <a:r>
              <a:rPr lang="en-US" altLang="zh-CN"/>
              <a:t>FFFFH+1</a:t>
            </a:r>
            <a:r>
              <a:rPr lang="zh-CN" altLang="en-US"/>
              <a:t>。当计数器被设定为十进制计数时，计数初值的范围为</a:t>
            </a:r>
            <a:r>
              <a:rPr lang="en-US" altLang="zh-CN"/>
              <a:t>1</a:t>
            </a:r>
            <a:r>
              <a:rPr lang="zh-CN" altLang="en-US"/>
              <a:t>到</a:t>
            </a:r>
            <a:r>
              <a:rPr lang="en-US" altLang="zh-CN"/>
              <a:t>9999+1</a:t>
            </a:r>
            <a:r>
              <a:rPr lang="zh-CN" altLang="en-US"/>
              <a:t>，且以压缩型</a:t>
            </a:r>
            <a:r>
              <a:rPr lang="en-US" altLang="zh-CN"/>
              <a:t>BCD</a:t>
            </a:r>
            <a:r>
              <a:rPr lang="zh-CN" altLang="en-US"/>
              <a:t>码形式表示计数初值。</a:t>
            </a:r>
          </a:p>
          <a:p>
            <a:r>
              <a:rPr lang="zh-CN" altLang="en-US"/>
              <a:t>    计数初值为</a:t>
            </a:r>
            <a:r>
              <a:rPr lang="en-US" altLang="zh-CN"/>
              <a:t>0</a:t>
            </a:r>
            <a:r>
              <a:rPr lang="zh-CN" altLang="en-US"/>
              <a:t>时，需要重新减到</a:t>
            </a:r>
            <a:r>
              <a:rPr lang="en-US" altLang="zh-CN"/>
              <a:t>O</a:t>
            </a:r>
            <a:r>
              <a:rPr lang="zh-CN" altLang="en-US"/>
              <a:t>或</a:t>
            </a:r>
            <a:r>
              <a:rPr lang="en-US" altLang="zh-CN"/>
              <a:t>1</a:t>
            </a:r>
            <a:r>
              <a:rPr lang="zh-CN" altLang="en-US"/>
              <a:t>计数结束，因此</a:t>
            </a:r>
            <a:r>
              <a:rPr lang="en-US" altLang="zh-CN"/>
              <a:t>0</a:t>
            </a:r>
            <a:r>
              <a:rPr lang="zh-CN" altLang="en-US"/>
              <a:t>用来表示最大的计数初值。</a:t>
            </a:r>
          </a:p>
        </p:txBody>
      </p:sp>
    </p:spTree>
  </p:cSld>
  <p:clrMapOvr>
    <a:masterClrMapping/>
  </p:clrMapOvr>
  <p:transition spd="slow">
    <p:randomBar dir="vert"/>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ChangeArrowheads="1"/>
          </p:cNvSpPr>
          <p:nvPr/>
        </p:nvSpPr>
        <p:spPr bwMode="auto">
          <a:xfrm>
            <a:off x="468313" y="117475"/>
            <a:ext cx="7991475" cy="3013075"/>
          </a:xfrm>
          <a:prstGeom prst="rect">
            <a:avLst/>
          </a:prstGeom>
          <a:noFill/>
          <a:ln w="9525" algn="ctr">
            <a:noFill/>
            <a:miter lim="800000"/>
            <a:headEnd/>
            <a:tailEnd/>
          </a:ln>
          <a:effectLst/>
        </p:spPr>
        <p:txBody>
          <a:bodyPr>
            <a:spAutoFit/>
          </a:bodyPr>
          <a:lstStyle/>
          <a:p>
            <a:r>
              <a:rPr lang="en-US" altLang="zh-CN" b="1" u="sng" dirty="0">
                <a:solidFill>
                  <a:srgbClr val="0000FF"/>
                </a:solidFill>
                <a:effectLst>
                  <a:outerShdw blurRad="38100" dist="38100" dir="2700000" algn="tl">
                    <a:srgbClr val="C0C0C0"/>
                  </a:outerShdw>
                </a:effectLst>
              </a:rPr>
              <a:t>8253</a:t>
            </a:r>
            <a:r>
              <a:rPr lang="zh-CN" altLang="en-US" b="1" u="sng" dirty="0">
                <a:solidFill>
                  <a:srgbClr val="0000FF"/>
                </a:solidFill>
                <a:effectLst>
                  <a:outerShdw blurRad="38100" dist="38100" dir="2700000" algn="tl">
                    <a:srgbClr val="C0C0C0"/>
                  </a:outerShdw>
                </a:effectLst>
              </a:rPr>
              <a:t>的</a:t>
            </a:r>
            <a:r>
              <a:rPr lang="en-US" altLang="zh-CN" b="1" u="sng" dirty="0">
                <a:solidFill>
                  <a:srgbClr val="0000FF"/>
                </a:solidFill>
                <a:effectLst>
                  <a:outerShdw blurRad="38100" dist="38100" dir="2700000" algn="tl">
                    <a:srgbClr val="C0C0C0"/>
                  </a:outerShdw>
                </a:effectLst>
              </a:rPr>
              <a:t>6</a:t>
            </a:r>
            <a:r>
              <a:rPr lang="zh-CN" altLang="en-US" b="1" u="sng" dirty="0">
                <a:solidFill>
                  <a:srgbClr val="0000FF"/>
                </a:solidFill>
                <a:effectLst>
                  <a:outerShdw blurRad="38100" dist="38100" dir="2700000" algn="tl">
                    <a:srgbClr val="C0C0C0"/>
                  </a:outerShdw>
                </a:effectLst>
              </a:rPr>
              <a:t>种工作方式</a:t>
            </a:r>
          </a:p>
          <a:p>
            <a:endParaRPr lang="zh-CN" altLang="en-US" b="1" u="sng" dirty="0"/>
          </a:p>
          <a:p>
            <a:r>
              <a:rPr lang="zh-CN" altLang="en-US" b="1" u="sng" dirty="0"/>
              <a:t>方式</a:t>
            </a:r>
            <a:r>
              <a:rPr lang="en-US" altLang="zh-CN" b="1" u="sng" dirty="0"/>
              <a:t>0</a:t>
            </a:r>
            <a:r>
              <a:rPr lang="zh-CN" altLang="en-US" b="1" u="sng" dirty="0"/>
              <a:t>：计数结束时中断</a:t>
            </a:r>
          </a:p>
          <a:p>
            <a:r>
              <a:rPr lang="zh-CN" altLang="en-US" dirty="0"/>
              <a:t>    这是一种软件启动，不能自动重复的计数方式。对计数器写入方式</a:t>
            </a:r>
            <a:r>
              <a:rPr lang="en-US" altLang="zh-CN" dirty="0"/>
              <a:t>0</a:t>
            </a:r>
            <a:r>
              <a:rPr lang="zh-CN" altLang="en-US" dirty="0"/>
              <a:t>的控制字</a:t>
            </a:r>
            <a:r>
              <a:rPr lang="en-US" altLang="zh-CN" dirty="0"/>
              <a:t>CW</a:t>
            </a:r>
            <a:r>
              <a:rPr lang="zh-CN" altLang="en-US" dirty="0"/>
              <a:t>后，其输出端</a:t>
            </a:r>
            <a:r>
              <a:rPr lang="en-US" altLang="zh-CN" dirty="0"/>
              <a:t>OUT</a:t>
            </a:r>
            <a:r>
              <a:rPr lang="zh-CN" altLang="en-US" dirty="0"/>
              <a:t>变低，再写入计数初值，在写信号</a:t>
            </a:r>
            <a:r>
              <a:rPr lang="en-US" altLang="zh-CN" dirty="0"/>
              <a:t>WR</a:t>
            </a:r>
            <a:r>
              <a:rPr lang="zh-CN" altLang="en-US" dirty="0"/>
              <a:t>以后经过</a:t>
            </a:r>
            <a:r>
              <a:rPr lang="en-US" altLang="zh-CN" dirty="0"/>
              <a:t>CLK</a:t>
            </a:r>
            <a:r>
              <a:rPr lang="zh-CN" altLang="en-US" dirty="0"/>
              <a:t>的一个上升沿和一个下 降沿，初值进入计数器计数，计数器减到</a:t>
            </a:r>
            <a:r>
              <a:rPr lang="en-US" altLang="zh-CN" dirty="0"/>
              <a:t>0</a:t>
            </a:r>
            <a:r>
              <a:rPr lang="zh-CN" altLang="en-US" dirty="0"/>
              <a:t>后，</a:t>
            </a:r>
            <a:r>
              <a:rPr lang="en-US" altLang="zh-CN" dirty="0"/>
              <a:t>OUT</a:t>
            </a:r>
            <a:r>
              <a:rPr lang="zh-CN" altLang="en-US" dirty="0"/>
              <a:t>变为高电平，此信号可以接至</a:t>
            </a:r>
            <a:r>
              <a:rPr lang="en-US" altLang="zh-CN" dirty="0"/>
              <a:t>8259A</a:t>
            </a:r>
            <a:r>
              <a:rPr lang="zh-CN" altLang="en-US" dirty="0"/>
              <a:t>的</a:t>
            </a:r>
            <a:r>
              <a:rPr lang="en-US" altLang="zh-CN" dirty="0"/>
              <a:t>IR</a:t>
            </a:r>
            <a:r>
              <a:rPr lang="zh-CN" altLang="en-US" dirty="0"/>
              <a:t>端，作为中断请求。</a:t>
            </a:r>
          </a:p>
        </p:txBody>
      </p:sp>
      <p:pic>
        <p:nvPicPr>
          <p:cNvPr id="415747"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187450" y="3141663"/>
            <a:ext cx="6408738" cy="1987550"/>
          </a:xfrm>
          <a:prstGeom prst="rect">
            <a:avLst/>
          </a:prstGeom>
          <a:noFill/>
        </p:spPr>
      </p:pic>
      <p:sp>
        <p:nvSpPr>
          <p:cNvPr id="415748" name="Rectangle 4"/>
          <p:cNvSpPr>
            <a:spLocks noChangeArrowheads="1"/>
          </p:cNvSpPr>
          <p:nvPr/>
        </p:nvSpPr>
        <p:spPr bwMode="auto">
          <a:xfrm>
            <a:off x="539750" y="5116513"/>
            <a:ext cx="7921625" cy="1552575"/>
          </a:xfrm>
          <a:prstGeom prst="rect">
            <a:avLst/>
          </a:prstGeom>
          <a:noFill/>
          <a:ln w="9525" algn="ctr">
            <a:noFill/>
            <a:miter lim="800000"/>
            <a:headEnd/>
            <a:tailEnd/>
          </a:ln>
          <a:effectLst/>
        </p:spPr>
        <p:txBody>
          <a:bodyPr>
            <a:spAutoFit/>
          </a:bodyPr>
          <a:lstStyle/>
          <a:p>
            <a:r>
              <a:rPr lang="zh-CN" altLang="en-US" dirty="0"/>
              <a:t>注意：</a:t>
            </a:r>
          </a:p>
          <a:p>
            <a:r>
              <a:rPr lang="en-US" altLang="zh-CN" dirty="0"/>
              <a:t>1</a:t>
            </a:r>
            <a:r>
              <a:rPr lang="zh-CN" altLang="en-US" dirty="0"/>
              <a:t>、在写初值时的</a:t>
            </a:r>
            <a:r>
              <a:rPr lang="en-US" altLang="zh-CN" dirty="0"/>
              <a:t>WR</a:t>
            </a:r>
            <a:r>
              <a:rPr lang="zh-CN" altLang="en-US" dirty="0"/>
              <a:t>信号上升沿的下一个</a:t>
            </a:r>
            <a:r>
              <a:rPr lang="en-US" altLang="zh-CN" dirty="0"/>
              <a:t>CLK</a:t>
            </a:r>
            <a:r>
              <a:rPr lang="zh-CN" altLang="en-US" dirty="0"/>
              <a:t>脉冲的下降沿才开始计数，所以，若计数初值为</a:t>
            </a:r>
            <a:r>
              <a:rPr lang="en-US" altLang="zh-CN" dirty="0"/>
              <a:t>N</a:t>
            </a:r>
            <a:r>
              <a:rPr lang="zh-CN" altLang="en-US" dirty="0"/>
              <a:t>，则</a:t>
            </a:r>
            <a:r>
              <a:rPr lang="en-US" altLang="zh-CN" dirty="0"/>
              <a:t>OUT</a:t>
            </a:r>
            <a:r>
              <a:rPr lang="zh-CN" altLang="en-US" dirty="0"/>
              <a:t>是在</a:t>
            </a:r>
            <a:r>
              <a:rPr lang="en-US" altLang="zh-CN" dirty="0"/>
              <a:t>N+1</a:t>
            </a:r>
            <a:r>
              <a:rPr lang="zh-CN" altLang="en-US" dirty="0"/>
              <a:t>个</a:t>
            </a:r>
            <a:r>
              <a:rPr lang="en-US" altLang="zh-CN" dirty="0"/>
              <a:t>CLK</a:t>
            </a:r>
            <a:r>
              <a:rPr lang="zh-CN" altLang="en-US" dirty="0"/>
              <a:t>脉冲后才变高。</a:t>
            </a:r>
          </a:p>
        </p:txBody>
      </p:sp>
    </p:spTree>
  </p:cSld>
  <p:clrMapOvr>
    <a:masterClrMapping/>
  </p:clrMapOvr>
  <p:transition spd="slow">
    <p:randomBar dir="vert"/>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2" name="Rectangle 4"/>
          <p:cNvSpPr>
            <a:spLocks noChangeArrowheads="1"/>
          </p:cNvSpPr>
          <p:nvPr/>
        </p:nvSpPr>
        <p:spPr bwMode="auto">
          <a:xfrm>
            <a:off x="611188" y="260350"/>
            <a:ext cx="7921625" cy="1077913"/>
          </a:xfrm>
          <a:prstGeom prst="rect">
            <a:avLst/>
          </a:prstGeom>
          <a:noFill/>
          <a:ln w="9525" algn="ctr">
            <a:noFill/>
            <a:miter lim="800000"/>
            <a:headEnd/>
            <a:tailEnd/>
          </a:ln>
          <a:effectLst/>
        </p:spPr>
        <p:txBody>
          <a:bodyPr>
            <a:spAutoFit/>
          </a:bodyPr>
          <a:lstStyle/>
          <a:p>
            <a:pPr>
              <a:lnSpc>
                <a:spcPct val="90000"/>
              </a:lnSpc>
            </a:pPr>
            <a:r>
              <a:rPr lang="en-US" altLang="zh-CN"/>
              <a:t>2</a:t>
            </a:r>
            <a:r>
              <a:rPr lang="zh-CN" altLang="en-US"/>
              <a:t>、</a:t>
            </a:r>
            <a:r>
              <a:rPr lang="zh-CN" altLang="zh-CN"/>
              <a:t>在整个计数过程</a:t>
            </a:r>
            <a:r>
              <a:rPr lang="zh-CN" altLang="en-US"/>
              <a:t>中，</a:t>
            </a:r>
            <a:r>
              <a:rPr lang="zh-CN" altLang="zh-CN"/>
              <a:t>GATE始终应保持为高电平</a:t>
            </a:r>
            <a:r>
              <a:rPr lang="zh-CN" altLang="en-US"/>
              <a:t>。</a:t>
            </a:r>
            <a:r>
              <a:rPr lang="zh-CN" altLang="zh-CN"/>
              <a:t>若GATE</a:t>
            </a:r>
            <a:r>
              <a:rPr lang="zh-CN" altLang="en-US"/>
              <a:t>＝</a:t>
            </a:r>
            <a:r>
              <a:rPr lang="zh-CN" altLang="zh-CN"/>
              <a:t>O则暂停</a:t>
            </a:r>
            <a:r>
              <a:rPr lang="zh-CN" altLang="en-US"/>
              <a:t>计数</a:t>
            </a:r>
            <a:r>
              <a:rPr lang="zh-CN" altLang="zh-CN"/>
              <a:t>，待GATE</a:t>
            </a:r>
            <a:r>
              <a:rPr lang="zh-CN" altLang="en-US"/>
              <a:t>＝</a:t>
            </a:r>
            <a:r>
              <a:rPr lang="en-US" altLang="zh-CN"/>
              <a:t>1</a:t>
            </a:r>
            <a:r>
              <a:rPr lang="zh-CN" altLang="zh-CN"/>
              <a:t>后，从暂停时的计数值继续往下递减</a:t>
            </a:r>
            <a:r>
              <a:rPr lang="zh-CN" altLang="en-US"/>
              <a:t>。</a:t>
            </a:r>
          </a:p>
        </p:txBody>
      </p:sp>
      <p:pic>
        <p:nvPicPr>
          <p:cNvPr id="457733" name="Picture 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763713" y="1196975"/>
            <a:ext cx="6121400" cy="2051050"/>
          </a:xfrm>
          <a:prstGeom prst="rect">
            <a:avLst/>
          </a:prstGeom>
          <a:noFill/>
        </p:spPr>
      </p:pic>
      <p:sp>
        <p:nvSpPr>
          <p:cNvPr id="457734" name="Rectangle 6"/>
          <p:cNvSpPr>
            <a:spLocks noChangeArrowheads="1"/>
          </p:cNvSpPr>
          <p:nvPr/>
        </p:nvSpPr>
        <p:spPr bwMode="auto">
          <a:xfrm>
            <a:off x="539750" y="3357563"/>
            <a:ext cx="8280400" cy="1735137"/>
          </a:xfrm>
          <a:prstGeom prst="rect">
            <a:avLst/>
          </a:prstGeom>
          <a:noFill/>
          <a:ln w="9525" algn="ctr">
            <a:noFill/>
            <a:miter lim="800000"/>
            <a:headEnd/>
            <a:tailEnd/>
          </a:ln>
          <a:effectLst/>
        </p:spPr>
        <p:txBody>
          <a:bodyPr>
            <a:spAutoFit/>
          </a:bodyPr>
          <a:lstStyle/>
          <a:p>
            <a:pPr>
              <a:lnSpc>
                <a:spcPct val="90000"/>
              </a:lnSpc>
            </a:pPr>
            <a:r>
              <a:rPr lang="en-US" altLang="zh-CN"/>
              <a:t>3</a:t>
            </a:r>
            <a:r>
              <a:rPr lang="zh-CN" altLang="en-US"/>
              <a:t>、在计数过程中，可以改变计数初值。若是</a:t>
            </a:r>
            <a:r>
              <a:rPr lang="en-US" altLang="zh-CN"/>
              <a:t>8</a:t>
            </a:r>
            <a:r>
              <a:rPr lang="zh-CN" altLang="en-US"/>
              <a:t>位计数值，在写入新计数值后，计数器将按新计数值开始计数，若是</a:t>
            </a:r>
            <a:r>
              <a:rPr lang="en-US" altLang="zh-CN"/>
              <a:t>16</a:t>
            </a:r>
            <a:r>
              <a:rPr lang="zh-CN" altLang="en-US"/>
              <a:t>位计数值，在写入低字节后计数器停止计数，在写入高字节后，计数器将按新计数值开始计数。可以用这种方法扩展脉冲宽度。</a:t>
            </a:r>
          </a:p>
        </p:txBody>
      </p:sp>
      <p:pic>
        <p:nvPicPr>
          <p:cNvPr id="457735"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908175" y="4797425"/>
            <a:ext cx="5400675" cy="2001838"/>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ChangeArrowheads="1"/>
          </p:cNvSpPr>
          <p:nvPr/>
        </p:nvSpPr>
        <p:spPr bwMode="auto">
          <a:xfrm>
            <a:off x="468313" y="293680"/>
            <a:ext cx="7991475" cy="2063750"/>
          </a:xfrm>
          <a:prstGeom prst="rect">
            <a:avLst/>
          </a:prstGeom>
          <a:noFill/>
          <a:ln w="9525" algn="ctr">
            <a:noFill/>
            <a:miter lim="800000"/>
            <a:headEnd/>
            <a:tailEnd/>
          </a:ln>
          <a:effectLst/>
        </p:spPr>
        <p:txBody>
          <a:bodyPr>
            <a:spAutoFit/>
          </a:bodyPr>
          <a:lstStyle/>
          <a:p>
            <a:pPr>
              <a:lnSpc>
                <a:spcPct val="90000"/>
              </a:lnSpc>
            </a:pPr>
            <a:r>
              <a:rPr lang="zh-CN" altLang="en-US" b="1" u="sng" dirty="0"/>
              <a:t>方式</a:t>
            </a:r>
            <a:r>
              <a:rPr lang="en-US" altLang="zh-CN" b="1" u="sng" dirty="0"/>
              <a:t>1</a:t>
            </a:r>
            <a:r>
              <a:rPr lang="zh-CN" altLang="en-US" b="1" u="sng" dirty="0"/>
              <a:t>：可编程单脉冲</a:t>
            </a:r>
          </a:p>
          <a:p>
            <a:pPr>
              <a:lnSpc>
                <a:spcPct val="90000"/>
              </a:lnSpc>
            </a:pPr>
            <a:r>
              <a:rPr lang="zh-CN" altLang="en-US" dirty="0"/>
              <a:t>    这是一种硬件启动，不自动重复的计数方式。在写入方式</a:t>
            </a:r>
            <a:r>
              <a:rPr lang="en-US" altLang="zh-CN" dirty="0"/>
              <a:t>1</a:t>
            </a:r>
            <a:r>
              <a:rPr lang="zh-CN" altLang="en-US" dirty="0"/>
              <a:t>的控制字后，</a:t>
            </a:r>
            <a:r>
              <a:rPr lang="en-US" altLang="zh-CN" dirty="0"/>
              <a:t>OUT</a:t>
            </a:r>
            <a:r>
              <a:rPr lang="zh-CN" altLang="en-US" dirty="0"/>
              <a:t>成为高电平，待写入计数初值后，要等</a:t>
            </a:r>
            <a:r>
              <a:rPr lang="en-US" altLang="zh-CN" dirty="0"/>
              <a:t>GATE</a:t>
            </a:r>
            <a:r>
              <a:rPr lang="zh-CN" altLang="en-US" dirty="0"/>
              <a:t>信号出现上升沿才启动计数。此时</a:t>
            </a:r>
            <a:r>
              <a:rPr lang="en-US" altLang="zh-CN" dirty="0"/>
              <a:t>OUT</a:t>
            </a:r>
            <a:r>
              <a:rPr lang="zh-CN" altLang="en-US" dirty="0"/>
              <a:t>端立即变低，到计擞器减为</a:t>
            </a:r>
            <a:r>
              <a:rPr lang="en-US" altLang="zh-CN" dirty="0"/>
              <a:t>0</a:t>
            </a:r>
            <a:r>
              <a:rPr lang="zh-CN" altLang="en-US" dirty="0"/>
              <a:t>才回到高，其间隔为计数初值</a:t>
            </a:r>
            <a:r>
              <a:rPr lang="en-US" altLang="zh-CN" dirty="0"/>
              <a:t>N</a:t>
            </a:r>
            <a:r>
              <a:rPr lang="zh-CN" altLang="en-US" dirty="0"/>
              <a:t>乘以</a:t>
            </a:r>
            <a:r>
              <a:rPr lang="en-US" altLang="zh-CN" dirty="0"/>
              <a:t>CLK </a:t>
            </a:r>
            <a:r>
              <a:rPr lang="zh-CN" altLang="en-US" dirty="0"/>
              <a:t>的周期</a:t>
            </a:r>
            <a:r>
              <a:rPr lang="en-US" altLang="zh-CN" dirty="0"/>
              <a:t>TCLK</a:t>
            </a:r>
            <a:r>
              <a:rPr lang="zh-CN" altLang="en-US" dirty="0"/>
              <a:t>，就是说</a:t>
            </a:r>
            <a:r>
              <a:rPr lang="en-US" altLang="zh-CN" dirty="0"/>
              <a:t>OUT</a:t>
            </a:r>
            <a:r>
              <a:rPr lang="zh-CN" altLang="en-US" dirty="0"/>
              <a:t>端产生一个宽为</a:t>
            </a:r>
            <a:r>
              <a:rPr lang="en-US" altLang="zh-CN" dirty="0"/>
              <a:t>N*TCLK</a:t>
            </a:r>
            <a:r>
              <a:rPr lang="zh-CN" altLang="en-US" dirty="0"/>
              <a:t>的负脉冲。</a:t>
            </a:r>
          </a:p>
        </p:txBody>
      </p:sp>
      <p:pic>
        <p:nvPicPr>
          <p:cNvPr id="458755"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547813" y="2452693"/>
            <a:ext cx="5832475" cy="1833563"/>
          </a:xfrm>
          <a:prstGeom prst="rect">
            <a:avLst/>
          </a:prstGeom>
          <a:noFill/>
        </p:spPr>
      </p:pic>
      <p:sp>
        <p:nvSpPr>
          <p:cNvPr id="458756" name="Rectangle 4"/>
          <p:cNvSpPr>
            <a:spLocks noChangeArrowheads="1"/>
          </p:cNvSpPr>
          <p:nvPr/>
        </p:nvSpPr>
        <p:spPr bwMode="auto">
          <a:xfrm>
            <a:off x="539750" y="4365646"/>
            <a:ext cx="7920038" cy="2063750"/>
          </a:xfrm>
          <a:prstGeom prst="rect">
            <a:avLst/>
          </a:prstGeom>
          <a:noFill/>
          <a:ln w="9525" algn="ctr">
            <a:noFill/>
            <a:miter lim="800000"/>
            <a:headEnd/>
            <a:tailEnd/>
          </a:ln>
          <a:effectLst/>
        </p:spPr>
        <p:txBody>
          <a:bodyPr>
            <a:spAutoFit/>
          </a:bodyPr>
          <a:lstStyle/>
          <a:p>
            <a:pPr>
              <a:lnSpc>
                <a:spcPct val="90000"/>
              </a:lnSpc>
            </a:pPr>
            <a:r>
              <a:rPr lang="en-US" altLang="zh-CN" dirty="0"/>
              <a:t>    </a:t>
            </a:r>
            <a:r>
              <a:rPr lang="zh-CN" altLang="en-US" dirty="0"/>
              <a:t>计数过程一旦启动，</a:t>
            </a:r>
            <a:r>
              <a:rPr lang="en-US" altLang="zh-CN" dirty="0"/>
              <a:t>GATE</a:t>
            </a:r>
            <a:r>
              <a:rPr lang="zh-CN" altLang="en-US" dirty="0"/>
              <a:t>即使变成低电平也无妨。</a:t>
            </a:r>
          </a:p>
          <a:p>
            <a:pPr>
              <a:lnSpc>
                <a:spcPct val="90000"/>
              </a:lnSpc>
            </a:pPr>
            <a:r>
              <a:rPr lang="zh-CN" altLang="en-US" dirty="0"/>
              <a:t>    无论计数是否完成，若</a:t>
            </a:r>
            <a:r>
              <a:rPr lang="en-US" altLang="zh-CN" dirty="0"/>
              <a:t>GATE</a:t>
            </a:r>
            <a:r>
              <a:rPr lang="zh-CN" altLang="en-US" dirty="0"/>
              <a:t>再来一个正跳变，则计数过程重新开始</a:t>
            </a:r>
            <a:r>
              <a:rPr lang="en-US" altLang="zh-CN" dirty="0"/>
              <a:t>(</a:t>
            </a:r>
            <a:r>
              <a:rPr lang="zh-CN" altLang="en-US" dirty="0"/>
              <a:t>若在计数没结束</a:t>
            </a:r>
            <a:r>
              <a:rPr lang="en-US" altLang="zh-CN" dirty="0"/>
              <a:t>GATE</a:t>
            </a:r>
            <a:r>
              <a:rPr lang="zh-CN" altLang="en-US" dirty="0"/>
              <a:t>就来一个正跳变，则相当于使单稳脉冲加宽</a:t>
            </a:r>
            <a:r>
              <a:rPr lang="en-US" altLang="zh-CN" dirty="0"/>
              <a:t>)</a:t>
            </a:r>
            <a:r>
              <a:rPr lang="zh-CN" altLang="en-US" dirty="0"/>
              <a:t>。</a:t>
            </a:r>
          </a:p>
          <a:p>
            <a:pPr>
              <a:lnSpc>
                <a:spcPct val="90000"/>
              </a:lnSpc>
            </a:pPr>
            <a:r>
              <a:rPr lang="zh-CN" altLang="en-US" dirty="0"/>
              <a:t>    若在计数没结束时改变计数初值，不影响计数过程，只有再次硬件触发启动时，才按新计数初值开始计数。</a:t>
            </a:r>
          </a:p>
        </p:txBody>
      </p:sp>
    </p:spTree>
  </p:cSld>
  <p:clrMapOvr>
    <a:masterClrMapping/>
  </p:clrMapOvr>
  <p:transition spd="slow">
    <p:randomBar dir="vert"/>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ChangeArrowheads="1"/>
          </p:cNvSpPr>
          <p:nvPr/>
        </p:nvSpPr>
        <p:spPr bwMode="auto">
          <a:xfrm>
            <a:off x="468313" y="117475"/>
            <a:ext cx="7991475" cy="4692650"/>
          </a:xfrm>
          <a:prstGeom prst="rect">
            <a:avLst/>
          </a:prstGeom>
          <a:noFill/>
          <a:ln w="9525" algn="ctr">
            <a:noFill/>
            <a:miter lim="800000"/>
            <a:headEnd/>
            <a:tailEnd/>
          </a:ln>
          <a:effectLst/>
        </p:spPr>
        <p:txBody>
          <a:bodyPr>
            <a:spAutoFit/>
          </a:bodyPr>
          <a:lstStyle/>
          <a:p>
            <a:pPr>
              <a:lnSpc>
                <a:spcPct val="90000"/>
              </a:lnSpc>
            </a:pPr>
            <a:r>
              <a:rPr lang="zh-CN" altLang="en-US" b="1" u="sng"/>
              <a:t>方式</a:t>
            </a:r>
            <a:r>
              <a:rPr lang="en-US" altLang="zh-CN" b="1" u="sng"/>
              <a:t>2</a:t>
            </a:r>
            <a:r>
              <a:rPr lang="zh-CN" altLang="en-US" b="1" u="sng"/>
              <a:t>：速率发生器</a:t>
            </a:r>
          </a:p>
          <a:p>
            <a:pPr>
              <a:lnSpc>
                <a:spcPct val="90000"/>
              </a:lnSpc>
            </a:pPr>
            <a:r>
              <a:rPr lang="zh-CN" altLang="en-US"/>
              <a:t>    方式</a:t>
            </a:r>
            <a:r>
              <a:rPr lang="en-US" altLang="zh-CN"/>
              <a:t>2</a:t>
            </a:r>
            <a:r>
              <a:rPr lang="zh-CN" altLang="en-US"/>
              <a:t>的计数既可以软件启动，也可以硬件启动。若送计数初值时</a:t>
            </a:r>
            <a:r>
              <a:rPr lang="en-US" altLang="zh-CN"/>
              <a:t>GATE</a:t>
            </a:r>
            <a:r>
              <a:rPr lang="zh-CN" altLang="en-US"/>
              <a:t>＝</a:t>
            </a:r>
            <a:r>
              <a:rPr lang="en-US" altLang="zh-CN"/>
              <a:t>1</a:t>
            </a:r>
            <a:r>
              <a:rPr lang="zh-CN" altLang="en-US"/>
              <a:t>，则为软件启动，在写入计数初值后启动计数；若送计数初值时</a:t>
            </a:r>
            <a:r>
              <a:rPr lang="en-US" altLang="zh-CN"/>
              <a:t>GATE</a:t>
            </a:r>
            <a:r>
              <a:rPr lang="zh-CN" altLang="en-US"/>
              <a:t>＝</a:t>
            </a:r>
            <a:r>
              <a:rPr lang="en-US" altLang="zh-CN"/>
              <a:t>O</a:t>
            </a:r>
            <a:r>
              <a:rPr lang="zh-CN" altLang="en-US"/>
              <a:t>，则为硬件启动，即送完计数初值后并不开始计数，直到</a:t>
            </a:r>
            <a:r>
              <a:rPr lang="en-US" altLang="zh-CN"/>
              <a:t>GATE</a:t>
            </a:r>
            <a:r>
              <a:rPr lang="zh-CN" altLang="en-US"/>
              <a:t>出现正跳变后开始计数。</a:t>
            </a:r>
          </a:p>
          <a:p>
            <a:pPr>
              <a:lnSpc>
                <a:spcPct val="90000"/>
              </a:lnSpc>
            </a:pPr>
            <a:r>
              <a:rPr lang="zh-CN" altLang="en-US"/>
              <a:t>    方式</a:t>
            </a:r>
            <a:r>
              <a:rPr lang="en-US" altLang="zh-CN"/>
              <a:t>2</a:t>
            </a:r>
            <a:r>
              <a:rPr lang="zh-CN" altLang="en-US"/>
              <a:t>一且启动后，计数器可以自动重复工作。即：计数结束后，会自动重新装入计数初值，重新开始计数。</a:t>
            </a:r>
          </a:p>
          <a:p>
            <a:pPr>
              <a:lnSpc>
                <a:spcPct val="90000"/>
              </a:lnSpc>
            </a:pPr>
            <a:r>
              <a:rPr lang="zh-CN" altLang="en-US"/>
              <a:t>    以软件启动为例，写入方式</a:t>
            </a:r>
            <a:r>
              <a:rPr lang="en-US" altLang="zh-CN"/>
              <a:t>2</a:t>
            </a:r>
            <a:r>
              <a:rPr lang="zh-CN" altLang="en-US"/>
              <a:t>的控制字后，</a:t>
            </a:r>
            <a:r>
              <a:rPr lang="en-US" altLang="zh-CN"/>
              <a:t>OUT</a:t>
            </a:r>
            <a:r>
              <a:rPr lang="zh-CN" altLang="en-US"/>
              <a:t>变高。此时若</a:t>
            </a:r>
            <a:r>
              <a:rPr lang="en-US" altLang="zh-CN"/>
              <a:t>GATE=1</a:t>
            </a:r>
            <a:r>
              <a:rPr lang="zh-CN" altLang="en-US"/>
              <a:t>，则为软件启动。在写入计数初值后，计数器即对</a:t>
            </a:r>
            <a:r>
              <a:rPr lang="en-US" altLang="zh-CN"/>
              <a:t>CLK</a:t>
            </a:r>
            <a:r>
              <a:rPr lang="zh-CN" altLang="en-US"/>
              <a:t>计数。当计数值减到</a:t>
            </a:r>
            <a:r>
              <a:rPr lang="en-US" altLang="zh-CN"/>
              <a:t>1</a:t>
            </a:r>
            <a:r>
              <a:rPr lang="zh-CN" altLang="en-US"/>
              <a:t>时</a:t>
            </a:r>
            <a:r>
              <a:rPr lang="en-US" altLang="zh-CN"/>
              <a:t>OUT</a:t>
            </a:r>
            <a:r>
              <a:rPr lang="zh-CN" altLang="en-US"/>
              <a:t>变低，计数器减至</a:t>
            </a:r>
            <a:r>
              <a:rPr lang="en-US" altLang="zh-CN"/>
              <a:t>0</a:t>
            </a:r>
            <a:r>
              <a:rPr lang="zh-CN" altLang="en-US"/>
              <a:t>，</a:t>
            </a:r>
            <a:r>
              <a:rPr lang="en-US" altLang="zh-CN"/>
              <a:t>OUT</a:t>
            </a:r>
            <a:r>
              <a:rPr lang="zh-CN" altLang="en-US"/>
              <a:t>回到高，计数器又自动从初值开始计数。</a:t>
            </a:r>
          </a:p>
          <a:p>
            <a:pPr>
              <a:lnSpc>
                <a:spcPct val="90000"/>
              </a:lnSpc>
            </a:pPr>
            <a:r>
              <a:rPr lang="zh-CN" altLang="en-US"/>
              <a:t>    在</a:t>
            </a:r>
            <a:r>
              <a:rPr lang="en-US" altLang="zh-CN"/>
              <a:t>OUT</a:t>
            </a:r>
            <a:r>
              <a:rPr lang="zh-CN" altLang="en-US"/>
              <a:t>端，每</a:t>
            </a:r>
            <a:r>
              <a:rPr lang="en-US" altLang="zh-CN"/>
              <a:t>N</a:t>
            </a:r>
            <a:r>
              <a:rPr lang="zh-CN" altLang="en-US"/>
              <a:t>个</a:t>
            </a:r>
            <a:r>
              <a:rPr lang="en-US" altLang="zh-CN"/>
              <a:t>CLK</a:t>
            </a:r>
            <a:r>
              <a:rPr lang="zh-CN" altLang="en-US"/>
              <a:t>信号中输出一个宽度等于</a:t>
            </a:r>
            <a:r>
              <a:rPr lang="en-US" altLang="zh-CN"/>
              <a:t>CLK</a:t>
            </a:r>
            <a:r>
              <a:rPr lang="zh-CN" altLang="en-US"/>
              <a:t>信号周期的负脉冲。</a:t>
            </a:r>
          </a:p>
        </p:txBody>
      </p:sp>
      <p:pic>
        <p:nvPicPr>
          <p:cNvPr id="470019"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619250" y="4868863"/>
            <a:ext cx="6408738" cy="1763712"/>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ChangeArrowheads="1"/>
          </p:cNvSpPr>
          <p:nvPr/>
        </p:nvSpPr>
        <p:spPr bwMode="auto">
          <a:xfrm>
            <a:off x="684213" y="260350"/>
            <a:ext cx="7920037" cy="2282825"/>
          </a:xfrm>
          <a:prstGeom prst="rect">
            <a:avLst/>
          </a:prstGeom>
          <a:noFill/>
          <a:ln w="9525" algn="ctr">
            <a:noFill/>
            <a:miter lim="800000"/>
            <a:headEnd/>
            <a:tailEnd/>
          </a:ln>
          <a:effectLst/>
        </p:spPr>
        <p:txBody>
          <a:bodyPr>
            <a:spAutoFit/>
          </a:bodyPr>
          <a:lstStyle/>
          <a:p>
            <a:r>
              <a:rPr lang="zh-CN" altLang="en-US" u="sng">
                <a:effectLst>
                  <a:outerShdw blurRad="38100" dist="38100" dir="2700000" algn="tl">
                    <a:srgbClr val="C0C0C0"/>
                  </a:outerShdw>
                </a:effectLst>
              </a:rPr>
              <a:t>工作在方式</a:t>
            </a:r>
            <a:r>
              <a:rPr lang="en-US" altLang="zh-CN" u="sng">
                <a:effectLst>
                  <a:outerShdw blurRad="38100" dist="38100" dir="2700000" algn="tl">
                    <a:srgbClr val="C0C0C0"/>
                  </a:outerShdw>
                </a:effectLst>
              </a:rPr>
              <a:t>1</a:t>
            </a:r>
            <a:r>
              <a:rPr lang="zh-CN" altLang="en-US" u="sng">
                <a:effectLst>
                  <a:outerShdw blurRad="38100" dist="38100" dir="2700000" algn="tl">
                    <a:srgbClr val="C0C0C0"/>
                  </a:outerShdw>
                </a:effectLst>
              </a:rPr>
              <a:t>下</a:t>
            </a:r>
          </a:p>
          <a:p>
            <a:endParaRPr lang="zh-CN" altLang="en-US"/>
          </a:p>
          <a:p>
            <a:r>
              <a:rPr lang="zh-CN" altLang="en-US"/>
              <a:t>    </a:t>
            </a:r>
            <a:r>
              <a:rPr lang="en-US" altLang="zh-CN"/>
              <a:t>A</a:t>
            </a:r>
            <a:r>
              <a:rPr lang="zh-CN" altLang="en-US"/>
              <a:t>口和</a:t>
            </a:r>
            <a:r>
              <a:rPr lang="en-US" altLang="zh-CN"/>
              <a:t>B</a:t>
            </a:r>
            <a:r>
              <a:rPr lang="zh-CN" altLang="en-US"/>
              <a:t>口可工作于方式</a:t>
            </a:r>
            <a:r>
              <a:rPr lang="en-US" altLang="zh-CN"/>
              <a:t>1</a:t>
            </a:r>
            <a:r>
              <a:rPr lang="zh-CN" altLang="en-US"/>
              <a:t>，此时</a:t>
            </a:r>
            <a:r>
              <a:rPr lang="en-US" altLang="zh-CN"/>
              <a:t>C</a:t>
            </a:r>
            <a:r>
              <a:rPr lang="zh-CN" altLang="en-US"/>
              <a:t>口某些线做状态或控制用，这些线巳被定义，用户不能编程改变。</a:t>
            </a:r>
          </a:p>
          <a:p>
            <a:endParaRPr lang="zh-CN" altLang="en-US"/>
          </a:p>
          <a:p>
            <a:pPr algn="ctr"/>
            <a:r>
              <a:rPr lang="zh-CN" altLang="en-US"/>
              <a:t>输入方式时</a:t>
            </a:r>
            <a:r>
              <a:rPr lang="en-US" altLang="zh-CN"/>
              <a:t>C</a:t>
            </a:r>
            <a:r>
              <a:rPr lang="zh-CN" altLang="en-US"/>
              <a:t>口各状态</a:t>
            </a:r>
          </a:p>
        </p:txBody>
      </p:sp>
      <p:graphicFrame>
        <p:nvGraphicFramePr>
          <p:cNvPr id="353291" name="Group 11"/>
          <p:cNvGraphicFramePr>
            <a:graphicFrameLocks noGrp="1"/>
          </p:cNvGraphicFramePr>
          <p:nvPr>
            <p:extLst>
              <p:ext uri="{D42A27DB-BD31-4B8C-83A1-F6EECF244321}">
                <p14:modId xmlns:p14="http://schemas.microsoft.com/office/powerpoint/2010/main" val="1550634620"/>
              </p:ext>
            </p:extLst>
          </p:nvPr>
        </p:nvGraphicFramePr>
        <p:xfrm>
          <a:off x="395288" y="2708275"/>
          <a:ext cx="8496300" cy="914400"/>
        </p:xfrm>
        <a:graphic>
          <a:graphicData uri="http://schemas.openxmlformats.org/drawingml/2006/table">
            <a:tbl>
              <a:tblPr/>
              <a:tblGrid>
                <a:gridCol w="1008062">
                  <a:extLst>
                    <a:ext uri="{9D8B030D-6E8A-4147-A177-3AD203B41FA5}">
                      <a16:colId xmlns:a16="http://schemas.microsoft.com/office/drawing/2014/main" val="20000"/>
                    </a:ext>
                  </a:extLst>
                </a:gridCol>
                <a:gridCol w="1116013">
                  <a:extLst>
                    <a:ext uri="{9D8B030D-6E8A-4147-A177-3AD203B41FA5}">
                      <a16:colId xmlns:a16="http://schemas.microsoft.com/office/drawing/2014/main" val="20001"/>
                    </a:ext>
                  </a:extLst>
                </a:gridCol>
                <a:gridCol w="1062037">
                  <a:extLst>
                    <a:ext uri="{9D8B030D-6E8A-4147-A177-3AD203B41FA5}">
                      <a16:colId xmlns:a16="http://schemas.microsoft.com/office/drawing/2014/main" val="20002"/>
                    </a:ext>
                  </a:extLst>
                </a:gridCol>
                <a:gridCol w="1062038">
                  <a:extLst>
                    <a:ext uri="{9D8B030D-6E8A-4147-A177-3AD203B41FA5}">
                      <a16:colId xmlns:a16="http://schemas.microsoft.com/office/drawing/2014/main" val="20003"/>
                    </a:ext>
                  </a:extLst>
                </a:gridCol>
                <a:gridCol w="1062037">
                  <a:extLst>
                    <a:ext uri="{9D8B030D-6E8A-4147-A177-3AD203B41FA5}">
                      <a16:colId xmlns:a16="http://schemas.microsoft.com/office/drawing/2014/main" val="20004"/>
                    </a:ext>
                  </a:extLst>
                </a:gridCol>
                <a:gridCol w="1062038">
                  <a:extLst>
                    <a:ext uri="{9D8B030D-6E8A-4147-A177-3AD203B41FA5}">
                      <a16:colId xmlns:a16="http://schemas.microsoft.com/office/drawing/2014/main" val="20005"/>
                    </a:ext>
                  </a:extLst>
                </a:gridCol>
                <a:gridCol w="1062037">
                  <a:extLst>
                    <a:ext uri="{9D8B030D-6E8A-4147-A177-3AD203B41FA5}">
                      <a16:colId xmlns:a16="http://schemas.microsoft.com/office/drawing/2014/main" val="20006"/>
                    </a:ext>
                  </a:extLst>
                </a:gridCol>
                <a:gridCol w="1062038">
                  <a:extLst>
                    <a:ext uri="{9D8B030D-6E8A-4147-A177-3AD203B41FA5}">
                      <a16:colId xmlns:a16="http://schemas.microsoft.com/office/drawing/2014/main" val="20007"/>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D7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D6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D5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D4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D3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D2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D1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D0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I/O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IBFA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隶书" pitchFamily="49" charset="-122"/>
                          <a:ea typeface="隶书" pitchFamily="49" charset="-122"/>
                        </a:rPr>
                        <a:t>STBA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INTRA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隶书" pitchFamily="49" charset="-122"/>
                          <a:ea typeface="隶书" pitchFamily="49" charset="-122"/>
                        </a:rPr>
                        <a:t>STBB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IBFB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隶书" pitchFamily="49" charset="-122"/>
                          <a:ea typeface="隶书" pitchFamily="49" charset="-122"/>
                        </a:rPr>
                        <a:t>INTRB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53320" name="Rectangle 40"/>
          <p:cNvSpPr>
            <a:spLocks noChangeArrowheads="1"/>
          </p:cNvSpPr>
          <p:nvPr/>
        </p:nvSpPr>
        <p:spPr bwMode="auto">
          <a:xfrm>
            <a:off x="684213" y="3825875"/>
            <a:ext cx="7920037" cy="457200"/>
          </a:xfrm>
          <a:prstGeom prst="rect">
            <a:avLst/>
          </a:prstGeom>
          <a:noFill/>
          <a:ln w="9525" algn="ctr">
            <a:noFill/>
            <a:miter lim="800000"/>
            <a:headEnd/>
            <a:tailEnd/>
          </a:ln>
          <a:effectLst/>
        </p:spPr>
        <p:txBody>
          <a:bodyPr>
            <a:spAutoFit/>
          </a:bodyPr>
          <a:lstStyle/>
          <a:p>
            <a:pPr algn="ctr"/>
            <a:r>
              <a:rPr lang="zh-CN" altLang="en-US"/>
              <a:t>输出方式时</a:t>
            </a:r>
            <a:r>
              <a:rPr lang="en-US" altLang="zh-CN"/>
              <a:t>C</a:t>
            </a:r>
            <a:r>
              <a:rPr lang="zh-CN" altLang="en-US"/>
              <a:t>口各状态</a:t>
            </a:r>
          </a:p>
        </p:txBody>
      </p:sp>
      <p:graphicFrame>
        <p:nvGraphicFramePr>
          <p:cNvPr id="353321" name="Group 41"/>
          <p:cNvGraphicFramePr>
            <a:graphicFrameLocks noGrp="1"/>
          </p:cNvGraphicFramePr>
          <p:nvPr>
            <p:extLst>
              <p:ext uri="{D42A27DB-BD31-4B8C-83A1-F6EECF244321}">
                <p14:modId xmlns:p14="http://schemas.microsoft.com/office/powerpoint/2010/main" val="57478678"/>
              </p:ext>
            </p:extLst>
          </p:nvPr>
        </p:nvGraphicFramePr>
        <p:xfrm>
          <a:off x="395288" y="4533900"/>
          <a:ext cx="8496300" cy="914400"/>
        </p:xfrm>
        <a:graphic>
          <a:graphicData uri="http://schemas.openxmlformats.org/drawingml/2006/table">
            <a:tbl>
              <a:tblPr/>
              <a:tblGrid>
                <a:gridCol w="1008062">
                  <a:extLst>
                    <a:ext uri="{9D8B030D-6E8A-4147-A177-3AD203B41FA5}">
                      <a16:colId xmlns:a16="http://schemas.microsoft.com/office/drawing/2014/main" val="20000"/>
                    </a:ext>
                  </a:extLst>
                </a:gridCol>
                <a:gridCol w="1116013">
                  <a:extLst>
                    <a:ext uri="{9D8B030D-6E8A-4147-A177-3AD203B41FA5}">
                      <a16:colId xmlns:a16="http://schemas.microsoft.com/office/drawing/2014/main" val="20001"/>
                    </a:ext>
                  </a:extLst>
                </a:gridCol>
                <a:gridCol w="1062037">
                  <a:extLst>
                    <a:ext uri="{9D8B030D-6E8A-4147-A177-3AD203B41FA5}">
                      <a16:colId xmlns:a16="http://schemas.microsoft.com/office/drawing/2014/main" val="20002"/>
                    </a:ext>
                  </a:extLst>
                </a:gridCol>
                <a:gridCol w="1062038">
                  <a:extLst>
                    <a:ext uri="{9D8B030D-6E8A-4147-A177-3AD203B41FA5}">
                      <a16:colId xmlns:a16="http://schemas.microsoft.com/office/drawing/2014/main" val="20003"/>
                    </a:ext>
                  </a:extLst>
                </a:gridCol>
                <a:gridCol w="1062037">
                  <a:extLst>
                    <a:ext uri="{9D8B030D-6E8A-4147-A177-3AD203B41FA5}">
                      <a16:colId xmlns:a16="http://schemas.microsoft.com/office/drawing/2014/main" val="20004"/>
                    </a:ext>
                  </a:extLst>
                </a:gridCol>
                <a:gridCol w="1062038">
                  <a:extLst>
                    <a:ext uri="{9D8B030D-6E8A-4147-A177-3AD203B41FA5}">
                      <a16:colId xmlns:a16="http://schemas.microsoft.com/office/drawing/2014/main" val="20005"/>
                    </a:ext>
                  </a:extLst>
                </a:gridCol>
                <a:gridCol w="1062037">
                  <a:extLst>
                    <a:ext uri="{9D8B030D-6E8A-4147-A177-3AD203B41FA5}">
                      <a16:colId xmlns:a16="http://schemas.microsoft.com/office/drawing/2014/main" val="20006"/>
                    </a:ext>
                  </a:extLst>
                </a:gridCol>
                <a:gridCol w="1062038">
                  <a:extLst>
                    <a:ext uri="{9D8B030D-6E8A-4147-A177-3AD203B41FA5}">
                      <a16:colId xmlns:a16="http://schemas.microsoft.com/office/drawing/2014/main" val="20007"/>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D7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D6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D5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D4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D3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D2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D1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D0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OBFA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隶书" pitchFamily="49" charset="-122"/>
                          <a:ea typeface="隶书" pitchFamily="49" charset="-122"/>
                        </a:rPr>
                        <a:t>ACKA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INTRA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隶书" pitchFamily="49" charset="-122"/>
                          <a:ea typeface="隶书" pitchFamily="49" charset="-122"/>
                        </a:rPr>
                        <a:t>ACKB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OBFB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dirty="0" smtClean="0">
                          <a:ln>
                            <a:noFill/>
                          </a:ln>
                          <a:solidFill>
                            <a:schemeClr val="tx1"/>
                          </a:solidFill>
                          <a:effectLst>
                            <a:outerShdw blurRad="38100" dist="38100" dir="2700000" algn="tl">
                              <a:srgbClr val="C0C0C0"/>
                            </a:outerShdw>
                          </a:effectLst>
                          <a:latin typeface="隶书" pitchFamily="49" charset="-122"/>
                          <a:ea typeface="隶书" pitchFamily="49" charset="-122"/>
                        </a:rPr>
                        <a:t>INTRB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3" name="直接连接符 2"/>
          <p:cNvCxnSpPr/>
          <p:nvPr/>
        </p:nvCxnSpPr>
        <p:spPr bwMode="auto">
          <a:xfrm>
            <a:off x="3779912" y="3284984"/>
            <a:ext cx="648072"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bwMode="auto">
          <a:xfrm>
            <a:off x="5924386" y="3284984"/>
            <a:ext cx="648072"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bwMode="auto">
          <a:xfrm>
            <a:off x="571084" y="5069418"/>
            <a:ext cx="648072"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bwMode="auto">
          <a:xfrm>
            <a:off x="6988740" y="5069418"/>
            <a:ext cx="648072"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bwMode="auto">
          <a:xfrm>
            <a:off x="1619672" y="5069418"/>
            <a:ext cx="648072"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bwMode="auto">
          <a:xfrm>
            <a:off x="5899676" y="5069418"/>
            <a:ext cx="648072"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cSld>
  <p:clrMapOvr>
    <a:masterClrMapping/>
  </p:clrMapOvr>
  <p:transition spd="slow">
    <p:randomBar dir="vert"/>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ChangeArrowheads="1"/>
          </p:cNvSpPr>
          <p:nvPr/>
        </p:nvSpPr>
        <p:spPr bwMode="auto">
          <a:xfrm>
            <a:off x="611188" y="96838"/>
            <a:ext cx="7848600" cy="2757487"/>
          </a:xfrm>
          <a:prstGeom prst="rect">
            <a:avLst/>
          </a:prstGeom>
          <a:noFill/>
          <a:ln w="9525" algn="ctr">
            <a:noFill/>
            <a:miter lim="800000"/>
            <a:headEnd/>
            <a:tailEnd/>
          </a:ln>
          <a:effectLst/>
        </p:spPr>
        <p:txBody>
          <a:bodyPr>
            <a:spAutoFit/>
          </a:bodyPr>
          <a:lstStyle/>
          <a:p>
            <a:r>
              <a:rPr lang="zh-CN" altLang="en-US" b="1" u="sng"/>
              <a:t>方式</a:t>
            </a:r>
            <a:r>
              <a:rPr lang="en-US" altLang="zh-CN" b="1" u="sng"/>
              <a:t>3</a:t>
            </a:r>
            <a:r>
              <a:rPr lang="zh-CN" altLang="en-US" b="1" u="sng"/>
              <a:t>：方波发生器</a:t>
            </a:r>
          </a:p>
          <a:p>
            <a:pPr>
              <a:lnSpc>
                <a:spcPct val="90000"/>
              </a:lnSpc>
            </a:pPr>
            <a:r>
              <a:rPr lang="zh-CN" altLang="en-US"/>
              <a:t>    方式</a:t>
            </a:r>
            <a:r>
              <a:rPr lang="en-US" altLang="zh-CN"/>
              <a:t>3</a:t>
            </a:r>
            <a:r>
              <a:rPr lang="zh-CN" altLang="en-US"/>
              <a:t>也兼有两种启动方式，且能自动重复计数。计数</a:t>
            </a:r>
            <a:r>
              <a:rPr lang="en-US" altLang="zh-CN"/>
              <a:t>OUT</a:t>
            </a:r>
            <a:r>
              <a:rPr lang="zh-CN" altLang="en-US"/>
              <a:t>端的波形不是负脉冲，而是方波。</a:t>
            </a:r>
          </a:p>
          <a:p>
            <a:pPr>
              <a:lnSpc>
                <a:spcPct val="90000"/>
              </a:lnSpc>
            </a:pPr>
            <a:r>
              <a:rPr lang="zh-CN" altLang="en-US"/>
              <a:t>    在写入方式</a:t>
            </a:r>
            <a:r>
              <a:rPr lang="en-US" altLang="zh-CN"/>
              <a:t>3</a:t>
            </a:r>
            <a:r>
              <a:rPr lang="zh-CN" altLang="en-US"/>
              <a:t>的控制字后，计数器</a:t>
            </a:r>
            <a:r>
              <a:rPr lang="en-US" altLang="zh-CN"/>
              <a:t>OUT</a:t>
            </a:r>
            <a:r>
              <a:rPr lang="zh-CN" altLang="en-US"/>
              <a:t>端立即变高，若</a:t>
            </a:r>
            <a:r>
              <a:rPr lang="en-US" altLang="zh-CN"/>
              <a:t>GATE</a:t>
            </a:r>
            <a:r>
              <a:rPr lang="zh-CN" altLang="en-US"/>
              <a:t>＝</a:t>
            </a:r>
            <a:r>
              <a:rPr lang="en-US" altLang="zh-CN"/>
              <a:t>0</a:t>
            </a:r>
            <a:r>
              <a:rPr lang="zh-CN" altLang="en-US"/>
              <a:t>时为硬件启动，</a:t>
            </a:r>
            <a:r>
              <a:rPr lang="en-US" altLang="zh-CN"/>
              <a:t>GATE</a:t>
            </a:r>
            <a:r>
              <a:rPr lang="zh-CN" altLang="en-US"/>
              <a:t>正跳变启动计数。若</a:t>
            </a:r>
            <a:r>
              <a:rPr lang="en-US" altLang="zh-CN"/>
              <a:t>GATE</a:t>
            </a:r>
            <a:r>
              <a:rPr lang="zh-CN" altLang="en-US"/>
              <a:t>＝</a:t>
            </a:r>
            <a:r>
              <a:rPr lang="en-US" altLang="zh-CN"/>
              <a:t>1</a:t>
            </a:r>
            <a:r>
              <a:rPr lang="zh-CN" altLang="en-US"/>
              <a:t>时则为软件启动，在写完计数初值</a:t>
            </a:r>
            <a:r>
              <a:rPr lang="en-US" altLang="zh-CN"/>
              <a:t>N</a:t>
            </a:r>
            <a:r>
              <a:rPr lang="zh-CN" altLang="en-US"/>
              <a:t>后，开始对</a:t>
            </a:r>
            <a:r>
              <a:rPr lang="en-US" altLang="zh-CN"/>
              <a:t>CLK</a:t>
            </a:r>
            <a:r>
              <a:rPr lang="zh-CN" altLang="en-US"/>
              <a:t>信号计数。计数到</a:t>
            </a:r>
            <a:r>
              <a:rPr lang="en-US" altLang="zh-CN"/>
              <a:t>N/2</a:t>
            </a:r>
            <a:r>
              <a:rPr lang="zh-CN" altLang="en-US"/>
              <a:t>时</a:t>
            </a:r>
            <a:r>
              <a:rPr lang="en-US" altLang="zh-CN"/>
              <a:t>OUT</a:t>
            </a:r>
            <a:r>
              <a:rPr lang="zh-CN" altLang="en-US"/>
              <a:t>端变低，计完余下的</a:t>
            </a:r>
            <a:r>
              <a:rPr lang="en-US" altLang="zh-CN"/>
              <a:t>N/2</a:t>
            </a:r>
            <a:r>
              <a:rPr lang="zh-CN" altLang="en-US"/>
              <a:t>，</a:t>
            </a:r>
            <a:r>
              <a:rPr lang="en-US" altLang="zh-CN"/>
              <a:t>OUT</a:t>
            </a:r>
            <a:r>
              <a:rPr lang="zh-CN" altLang="en-US"/>
              <a:t>又变回高，如此自动重复。</a:t>
            </a:r>
            <a:r>
              <a:rPr lang="en-US" altLang="zh-CN"/>
              <a:t>OUT</a:t>
            </a:r>
            <a:r>
              <a:rPr lang="zh-CN" altLang="en-US"/>
              <a:t>端产生周期为</a:t>
            </a:r>
            <a:r>
              <a:rPr lang="en-US" altLang="zh-CN"/>
              <a:t>N*TCLK</a:t>
            </a:r>
            <a:r>
              <a:rPr lang="zh-CN" altLang="en-US"/>
              <a:t>方波。</a:t>
            </a:r>
          </a:p>
        </p:txBody>
      </p:sp>
      <p:pic>
        <p:nvPicPr>
          <p:cNvPr id="468995"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476375" y="2827338"/>
            <a:ext cx="6481763" cy="1970087"/>
          </a:xfrm>
          <a:prstGeom prst="rect">
            <a:avLst/>
          </a:prstGeom>
          <a:noFill/>
        </p:spPr>
      </p:pic>
      <p:sp>
        <p:nvSpPr>
          <p:cNvPr id="468996" name="Rectangle 4"/>
          <p:cNvSpPr>
            <a:spLocks noChangeArrowheads="1"/>
          </p:cNvSpPr>
          <p:nvPr/>
        </p:nvSpPr>
        <p:spPr bwMode="auto">
          <a:xfrm>
            <a:off x="611188" y="4797425"/>
            <a:ext cx="7921625" cy="1735138"/>
          </a:xfrm>
          <a:prstGeom prst="rect">
            <a:avLst/>
          </a:prstGeom>
          <a:noFill/>
          <a:ln w="9525" algn="ctr">
            <a:noFill/>
            <a:miter lim="800000"/>
            <a:headEnd/>
            <a:tailEnd/>
          </a:ln>
          <a:effectLst/>
        </p:spPr>
        <p:txBody>
          <a:bodyPr>
            <a:spAutoFit/>
          </a:bodyPr>
          <a:lstStyle/>
          <a:p>
            <a:pPr>
              <a:lnSpc>
                <a:spcPct val="90000"/>
              </a:lnSpc>
            </a:pPr>
            <a:r>
              <a:rPr lang="zh-CN" altLang="en-US"/>
              <a:t>实际上，电路中对半周期</a:t>
            </a:r>
            <a:r>
              <a:rPr lang="en-US" altLang="zh-CN"/>
              <a:t>N/2</a:t>
            </a:r>
            <a:r>
              <a:rPr lang="zh-CN" altLang="en-US"/>
              <a:t>的控制方法是每来一个</a:t>
            </a:r>
            <a:r>
              <a:rPr lang="en-US" altLang="zh-CN"/>
              <a:t>CLK</a:t>
            </a:r>
            <a:r>
              <a:rPr lang="zh-CN" altLang="en-US"/>
              <a:t>信号，让计数器减</a:t>
            </a:r>
            <a:r>
              <a:rPr lang="en-US" altLang="zh-CN"/>
              <a:t>2</a:t>
            </a:r>
            <a:r>
              <a:rPr lang="zh-CN" altLang="en-US"/>
              <a:t>，因此来</a:t>
            </a:r>
            <a:r>
              <a:rPr lang="en-US" altLang="zh-CN"/>
              <a:t>N/2</a:t>
            </a:r>
            <a:r>
              <a:rPr lang="zh-CN" altLang="en-US"/>
              <a:t>个</a:t>
            </a:r>
            <a:r>
              <a:rPr lang="en-US" altLang="zh-CN"/>
              <a:t>CLK</a:t>
            </a:r>
            <a:r>
              <a:rPr lang="zh-CN" altLang="en-US"/>
              <a:t>信号后，计数器就已经减到</a:t>
            </a:r>
            <a:r>
              <a:rPr lang="en-US" altLang="zh-CN"/>
              <a:t>O</a:t>
            </a:r>
            <a:r>
              <a:rPr lang="zh-CN" altLang="en-US"/>
              <a:t>，</a:t>
            </a:r>
            <a:r>
              <a:rPr lang="en-US" altLang="zh-CN"/>
              <a:t>OUT</a:t>
            </a:r>
            <a:r>
              <a:rPr lang="zh-CN" altLang="en-US"/>
              <a:t>端发生一次高低电位的变化，且又将初值装入计数器重新开始。若计数初值为奇数，计数的前半周期为</a:t>
            </a:r>
            <a:r>
              <a:rPr lang="en-US" altLang="zh-CN"/>
              <a:t>(N+1)/2</a:t>
            </a:r>
            <a:r>
              <a:rPr lang="zh-CN" altLang="en-US"/>
              <a:t>，后半周期为</a:t>
            </a:r>
            <a:r>
              <a:rPr lang="en-US" altLang="zh-CN"/>
              <a:t>(N-1)/2</a:t>
            </a:r>
            <a:r>
              <a:rPr lang="zh-CN" altLang="en-US"/>
              <a:t>。</a:t>
            </a:r>
          </a:p>
        </p:txBody>
      </p:sp>
    </p:spTree>
  </p:cSld>
  <p:clrMapOvr>
    <a:masterClrMapping/>
  </p:clrMapOvr>
  <p:transition spd="slow">
    <p:randomBar dir="vert"/>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ChangeArrowheads="1"/>
          </p:cNvSpPr>
          <p:nvPr/>
        </p:nvSpPr>
        <p:spPr bwMode="auto">
          <a:xfrm>
            <a:off x="539750" y="338138"/>
            <a:ext cx="8064500" cy="2282825"/>
          </a:xfrm>
          <a:prstGeom prst="rect">
            <a:avLst/>
          </a:prstGeom>
          <a:noFill/>
          <a:ln w="9525" algn="ctr">
            <a:noFill/>
            <a:miter lim="800000"/>
            <a:headEnd/>
            <a:tailEnd/>
          </a:ln>
          <a:effectLst/>
        </p:spPr>
        <p:txBody>
          <a:bodyPr>
            <a:spAutoFit/>
          </a:bodyPr>
          <a:lstStyle/>
          <a:p>
            <a:r>
              <a:rPr lang="zh-CN" altLang="en-US" b="1" u="sng"/>
              <a:t>方式</a:t>
            </a:r>
            <a:r>
              <a:rPr lang="en-US" altLang="zh-CN" b="1" u="sng"/>
              <a:t>4</a:t>
            </a:r>
            <a:r>
              <a:rPr lang="zh-CN" altLang="en-US" b="1" u="sng"/>
              <a:t>：软件触发选通</a:t>
            </a:r>
          </a:p>
          <a:p>
            <a:r>
              <a:rPr lang="zh-CN" altLang="en-US"/>
              <a:t>    方式</a:t>
            </a:r>
            <a:r>
              <a:rPr lang="en-US" altLang="zh-CN"/>
              <a:t>4</a:t>
            </a:r>
            <a:r>
              <a:rPr lang="zh-CN" altLang="en-US"/>
              <a:t>是一种软件启动、不自动重复的计数方式。在写入方式</a:t>
            </a:r>
            <a:r>
              <a:rPr lang="en-US" altLang="zh-CN"/>
              <a:t>4</a:t>
            </a:r>
            <a:r>
              <a:rPr lang="zh-CN" altLang="en-US"/>
              <a:t>控制字后，</a:t>
            </a:r>
            <a:r>
              <a:rPr lang="en-US" altLang="zh-CN"/>
              <a:t>OUT</a:t>
            </a:r>
            <a:r>
              <a:rPr lang="zh-CN" altLang="en-US"/>
              <a:t>变高，若</a:t>
            </a:r>
            <a:r>
              <a:rPr lang="en-US" altLang="zh-CN"/>
              <a:t>GATE</a:t>
            </a:r>
            <a:r>
              <a:rPr lang="zh-CN" altLang="en-US"/>
              <a:t>＝</a:t>
            </a:r>
            <a:r>
              <a:rPr lang="en-US" altLang="zh-CN"/>
              <a:t>1</a:t>
            </a:r>
            <a:r>
              <a:rPr lang="zh-CN" altLang="en-US"/>
              <a:t>，写计数初值后的第一个</a:t>
            </a:r>
            <a:r>
              <a:rPr lang="en-US" altLang="zh-CN"/>
              <a:t>CLK</a:t>
            </a:r>
            <a:r>
              <a:rPr lang="zh-CN" altLang="en-US"/>
              <a:t>信号上升沿将初值</a:t>
            </a:r>
            <a:r>
              <a:rPr lang="en-US" altLang="zh-CN"/>
              <a:t>N</a:t>
            </a:r>
            <a:r>
              <a:rPr lang="zh-CN" altLang="en-US"/>
              <a:t>置入计数器，</a:t>
            </a:r>
            <a:r>
              <a:rPr lang="en-US" altLang="zh-CN"/>
              <a:t>CLK</a:t>
            </a:r>
            <a:r>
              <a:rPr lang="zh-CN" altLang="en-US"/>
              <a:t>信号下降沿开始做减法，</a:t>
            </a:r>
            <a:r>
              <a:rPr lang="en-US" altLang="zh-CN"/>
              <a:t>(N+1)</a:t>
            </a:r>
            <a:r>
              <a:rPr lang="zh-CN" altLang="en-US"/>
              <a:t>个</a:t>
            </a:r>
            <a:r>
              <a:rPr lang="en-US" altLang="zh-CN"/>
              <a:t>CLK</a:t>
            </a:r>
            <a:r>
              <a:rPr lang="zh-CN" altLang="en-US"/>
              <a:t>信号后减到</a:t>
            </a:r>
            <a:r>
              <a:rPr lang="en-US" altLang="zh-CN"/>
              <a:t>O</a:t>
            </a:r>
            <a:r>
              <a:rPr lang="zh-CN" altLang="en-US"/>
              <a:t>，</a:t>
            </a:r>
            <a:r>
              <a:rPr lang="en-US" altLang="zh-CN"/>
              <a:t>OUT</a:t>
            </a:r>
            <a:r>
              <a:rPr lang="zh-CN" altLang="en-US"/>
              <a:t>变低，第</a:t>
            </a:r>
            <a:r>
              <a:rPr lang="en-US" altLang="zh-CN"/>
              <a:t>(N+2)</a:t>
            </a:r>
            <a:r>
              <a:rPr lang="zh-CN" altLang="en-US"/>
              <a:t>个</a:t>
            </a:r>
            <a:r>
              <a:rPr lang="en-US" altLang="zh-CN"/>
              <a:t>CLK</a:t>
            </a:r>
            <a:r>
              <a:rPr lang="zh-CN" altLang="en-US"/>
              <a:t>信号使</a:t>
            </a:r>
            <a:r>
              <a:rPr lang="en-US" altLang="zh-CN"/>
              <a:t>OUT</a:t>
            </a:r>
            <a:r>
              <a:rPr lang="zh-CN" altLang="en-US"/>
              <a:t>又回到高而停止，形成一个</a:t>
            </a:r>
            <a:r>
              <a:rPr lang="en-US" altLang="zh-CN"/>
              <a:t>TCLK</a:t>
            </a:r>
            <a:r>
              <a:rPr lang="zh-CN" altLang="en-US"/>
              <a:t>的负脉冲。</a:t>
            </a:r>
          </a:p>
        </p:txBody>
      </p:sp>
      <p:pic>
        <p:nvPicPr>
          <p:cNvPr id="467971"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763713" y="2949575"/>
            <a:ext cx="5543550" cy="2063750"/>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ChangeArrowheads="1"/>
          </p:cNvSpPr>
          <p:nvPr/>
        </p:nvSpPr>
        <p:spPr bwMode="auto">
          <a:xfrm>
            <a:off x="684213" y="404813"/>
            <a:ext cx="7991475" cy="2282825"/>
          </a:xfrm>
          <a:prstGeom prst="rect">
            <a:avLst/>
          </a:prstGeom>
          <a:noFill/>
          <a:ln w="9525" algn="ctr">
            <a:noFill/>
            <a:miter lim="800000"/>
            <a:headEnd/>
            <a:tailEnd/>
          </a:ln>
          <a:effectLst/>
        </p:spPr>
        <p:txBody>
          <a:bodyPr>
            <a:spAutoFit/>
          </a:bodyPr>
          <a:lstStyle/>
          <a:p>
            <a:r>
              <a:rPr lang="zh-CN" altLang="en-US" b="1" u="sng"/>
              <a:t>方式</a:t>
            </a:r>
            <a:r>
              <a:rPr lang="en-US" altLang="zh-CN" b="1" u="sng"/>
              <a:t>5: </a:t>
            </a:r>
            <a:r>
              <a:rPr lang="zh-CN" altLang="en-US" b="1" u="sng"/>
              <a:t>硬件触发选通</a:t>
            </a:r>
          </a:p>
          <a:p>
            <a:r>
              <a:rPr lang="zh-CN" altLang="en-US"/>
              <a:t>    方式</a:t>
            </a:r>
            <a:r>
              <a:rPr lang="en-US" altLang="zh-CN"/>
              <a:t>5</a:t>
            </a:r>
            <a:r>
              <a:rPr lang="zh-CN" altLang="en-US"/>
              <a:t>是硬件启动、不自动重复的计数方式。写入方式控制字后，</a:t>
            </a:r>
            <a:r>
              <a:rPr lang="en-US" altLang="zh-CN"/>
              <a:t>OUT</a:t>
            </a:r>
            <a:r>
              <a:rPr lang="zh-CN" altLang="en-US"/>
              <a:t>变高，写入计数初值时，即使</a:t>
            </a:r>
            <a:r>
              <a:rPr lang="en-US" altLang="zh-CN"/>
              <a:t>GATE</a:t>
            </a:r>
            <a:r>
              <a:rPr lang="zh-CN" altLang="en-US"/>
              <a:t>＝</a:t>
            </a:r>
            <a:r>
              <a:rPr lang="en-US" altLang="zh-CN"/>
              <a:t>1</a:t>
            </a:r>
            <a:r>
              <a:rPr lang="zh-CN" altLang="en-US"/>
              <a:t>，计数过程也仍不启动，而是要求</a:t>
            </a:r>
            <a:r>
              <a:rPr lang="en-US" altLang="zh-CN"/>
              <a:t>GATE</a:t>
            </a:r>
            <a:r>
              <a:rPr lang="zh-CN" altLang="en-US"/>
              <a:t>出现一个正跳变的上升沿，下一个</a:t>
            </a:r>
            <a:r>
              <a:rPr lang="en-US" altLang="zh-CN"/>
              <a:t>CLK</a:t>
            </a:r>
            <a:r>
              <a:rPr lang="zh-CN" altLang="en-US"/>
              <a:t>信号才开始计数，计数器减到</a:t>
            </a:r>
            <a:r>
              <a:rPr lang="en-US" altLang="zh-CN"/>
              <a:t>0</a:t>
            </a:r>
            <a:r>
              <a:rPr lang="zh-CN" altLang="en-US"/>
              <a:t>时，</a:t>
            </a:r>
            <a:r>
              <a:rPr lang="en-US" altLang="zh-CN"/>
              <a:t>OUT</a:t>
            </a:r>
            <a:r>
              <a:rPr lang="zh-CN" altLang="en-US"/>
              <a:t>变低，经过一个</a:t>
            </a:r>
            <a:r>
              <a:rPr lang="en-US" altLang="zh-CN"/>
              <a:t>CLK</a:t>
            </a:r>
            <a:r>
              <a:rPr lang="zh-CN" altLang="en-US"/>
              <a:t>信号后，</a:t>
            </a:r>
            <a:r>
              <a:rPr lang="en-US" altLang="zh-CN"/>
              <a:t>OUT</a:t>
            </a:r>
            <a:r>
              <a:rPr lang="zh-CN" altLang="en-US"/>
              <a:t>变高且一自保持。</a:t>
            </a:r>
          </a:p>
        </p:txBody>
      </p:sp>
      <p:pic>
        <p:nvPicPr>
          <p:cNvPr id="466948"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403350" y="2852738"/>
            <a:ext cx="6264275" cy="2146300"/>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5922"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23850" y="908050"/>
            <a:ext cx="8496300" cy="4557713"/>
          </a:xfrm>
          <a:prstGeom prst="rect">
            <a:avLst/>
          </a:prstGeom>
          <a:noFill/>
        </p:spPr>
      </p:pic>
      <p:sp>
        <p:nvSpPr>
          <p:cNvPr id="465923" name="Rectangle 3"/>
          <p:cNvSpPr>
            <a:spLocks noChangeArrowheads="1"/>
          </p:cNvSpPr>
          <p:nvPr/>
        </p:nvSpPr>
        <p:spPr bwMode="auto">
          <a:xfrm>
            <a:off x="684213" y="404813"/>
            <a:ext cx="7991475" cy="457200"/>
          </a:xfrm>
          <a:prstGeom prst="rect">
            <a:avLst/>
          </a:prstGeom>
          <a:noFill/>
          <a:ln w="9525" algn="ctr">
            <a:noFill/>
            <a:miter lim="800000"/>
            <a:headEnd/>
            <a:tailEnd/>
          </a:ln>
          <a:effectLst/>
        </p:spPr>
        <p:txBody>
          <a:bodyPr>
            <a:spAutoFit/>
          </a:bodyPr>
          <a:lstStyle/>
          <a:p>
            <a:r>
              <a:rPr lang="en-US" altLang="zh-CN" b="1" u="sng"/>
              <a:t>8253</a:t>
            </a:r>
            <a:r>
              <a:rPr lang="zh-CN" altLang="en-US" b="1" u="sng"/>
              <a:t>工作方式一览表</a:t>
            </a:r>
            <a:endParaRPr lang="zh-CN" altLang="en-US"/>
          </a:p>
        </p:txBody>
      </p:sp>
    </p:spTree>
  </p:cSld>
  <p:clrMapOvr>
    <a:masterClrMapping/>
  </p:clrMapOvr>
  <p:transition spd="slow">
    <p:randomBar dir="vert"/>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ChangeArrowheads="1"/>
          </p:cNvSpPr>
          <p:nvPr/>
        </p:nvSpPr>
        <p:spPr bwMode="auto">
          <a:xfrm>
            <a:off x="684213" y="333375"/>
            <a:ext cx="7775575" cy="1552575"/>
          </a:xfrm>
          <a:prstGeom prst="rect">
            <a:avLst/>
          </a:prstGeom>
          <a:noFill/>
          <a:ln w="9525" algn="ctr">
            <a:noFill/>
            <a:miter lim="800000"/>
            <a:headEnd/>
            <a:tailEnd/>
          </a:ln>
          <a:effectLst/>
        </p:spPr>
        <p:txBody>
          <a:bodyPr>
            <a:spAutoFit/>
          </a:bodyPr>
          <a:lstStyle/>
          <a:p>
            <a:r>
              <a:rPr lang="zh-CN" altLang="en-US"/>
              <a:t>例</a:t>
            </a:r>
            <a:r>
              <a:rPr lang="en-US" altLang="zh-CN"/>
              <a:t>1</a:t>
            </a:r>
            <a:r>
              <a:rPr lang="zh-CN" altLang="en-US"/>
              <a:t>：设计</a:t>
            </a:r>
            <a:r>
              <a:rPr lang="en-US" altLang="zh-CN"/>
              <a:t>8253</a:t>
            </a:r>
            <a:r>
              <a:rPr lang="zh-CN" altLang="en-US"/>
              <a:t>初始化程序，要求满足使计数器</a:t>
            </a:r>
            <a:r>
              <a:rPr lang="en-US" altLang="zh-CN"/>
              <a:t>0</a:t>
            </a:r>
            <a:r>
              <a:rPr lang="zh-CN" altLang="en-US"/>
              <a:t>工作在方式</a:t>
            </a:r>
            <a:r>
              <a:rPr lang="en-US" altLang="zh-CN"/>
              <a:t>1</a:t>
            </a:r>
            <a:r>
              <a:rPr lang="zh-CN" altLang="en-US"/>
              <a:t>，二进制计数，计数值为</a:t>
            </a:r>
            <a:r>
              <a:rPr lang="en-US" altLang="zh-CN"/>
              <a:t>805AH(</a:t>
            </a:r>
            <a:r>
              <a:rPr lang="zh-CN" altLang="en-US"/>
              <a:t>设口地址为</a:t>
            </a:r>
            <a:r>
              <a:rPr lang="en-US" altLang="zh-CN"/>
              <a:t>4AOH</a:t>
            </a:r>
            <a:r>
              <a:rPr lang="zh-CN" altLang="en-US"/>
              <a:t>－</a:t>
            </a:r>
            <a:r>
              <a:rPr lang="en-US" altLang="zh-CN"/>
              <a:t>4A3H)</a:t>
            </a:r>
            <a:r>
              <a:rPr lang="zh-CN" altLang="en-US"/>
              <a:t>。</a:t>
            </a:r>
          </a:p>
          <a:p>
            <a:r>
              <a:rPr lang="zh-CN" altLang="en-US"/>
              <a:t>控制字：</a:t>
            </a:r>
          </a:p>
        </p:txBody>
      </p:sp>
      <p:graphicFrame>
        <p:nvGraphicFramePr>
          <p:cNvPr id="464951" name="Group 55"/>
          <p:cNvGraphicFramePr>
            <a:graphicFrameLocks noGrp="1"/>
          </p:cNvGraphicFramePr>
          <p:nvPr/>
        </p:nvGraphicFramePr>
        <p:xfrm>
          <a:off x="1042988" y="1989138"/>
          <a:ext cx="6908800" cy="963168"/>
        </p:xfrm>
        <a:graphic>
          <a:graphicData uri="http://schemas.openxmlformats.org/drawingml/2006/table">
            <a:tbl>
              <a:tblPr/>
              <a:tblGrid>
                <a:gridCol w="1457325">
                  <a:extLst>
                    <a:ext uri="{9D8B030D-6E8A-4147-A177-3AD203B41FA5}">
                      <a16:colId xmlns:a16="http://schemas.microsoft.com/office/drawing/2014/main" val="20000"/>
                    </a:ext>
                  </a:extLst>
                </a:gridCol>
                <a:gridCol w="1457325">
                  <a:extLst>
                    <a:ext uri="{9D8B030D-6E8A-4147-A177-3AD203B41FA5}">
                      <a16:colId xmlns:a16="http://schemas.microsoft.com/office/drawing/2014/main" val="20001"/>
                    </a:ext>
                  </a:extLst>
                </a:gridCol>
                <a:gridCol w="1457325">
                  <a:extLst>
                    <a:ext uri="{9D8B030D-6E8A-4147-A177-3AD203B41FA5}">
                      <a16:colId xmlns:a16="http://schemas.microsoft.com/office/drawing/2014/main" val="20002"/>
                    </a:ext>
                  </a:extLst>
                </a:gridCol>
                <a:gridCol w="1457325">
                  <a:extLst>
                    <a:ext uri="{9D8B030D-6E8A-4147-A177-3AD203B41FA5}">
                      <a16:colId xmlns:a16="http://schemas.microsoft.com/office/drawing/2014/main" val="20003"/>
                    </a:ext>
                  </a:extLst>
                </a:gridCol>
                <a:gridCol w="1079500">
                  <a:extLst>
                    <a:ext uri="{9D8B030D-6E8A-4147-A177-3AD203B41FA5}">
                      <a16:colId xmlns:a16="http://schemas.microsoft.com/office/drawing/2014/main" val="20004"/>
                    </a:ext>
                  </a:extLst>
                </a:gridCol>
              </a:tblGrid>
              <a:tr h="180975">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00</a:t>
                      </a:r>
                    </a:p>
                  </a:txBody>
                  <a:tcPr horzOverflow="overflow">
                    <a:lnL cap="flat">
                      <a:noFill/>
                    </a:lnL>
                    <a:lnR>
                      <a:noFill/>
                    </a:lnR>
                    <a:lnT cap="flat">
                      <a:noFill/>
                    </a:lnT>
                    <a:lnB>
                      <a:noFill/>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11</a:t>
                      </a:r>
                    </a:p>
                  </a:txBody>
                  <a:tcPr horzOverflow="overflow">
                    <a:lnL>
                      <a:noFill/>
                    </a:lnL>
                    <a:lnR>
                      <a:noFill/>
                    </a:lnR>
                    <a:lnT cap="flat">
                      <a:noFill/>
                    </a:lnT>
                    <a:lnB>
                      <a:noFill/>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001</a:t>
                      </a:r>
                    </a:p>
                  </a:txBody>
                  <a:tcPr horzOverflow="overflow">
                    <a:lnL>
                      <a:noFill/>
                    </a:lnL>
                    <a:lnR>
                      <a:noFill/>
                    </a:lnR>
                    <a:lnT cap="flat">
                      <a:noFill/>
                    </a:lnT>
                    <a:lnB>
                      <a:noFill/>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a:noFill/>
                    </a:lnL>
                    <a:lnR>
                      <a:noFill/>
                    </a:lnR>
                    <a:lnT cap="flat">
                      <a:noFill/>
                    </a:lnT>
                    <a:lnB>
                      <a:noFill/>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32H</a:t>
                      </a:r>
                    </a:p>
                  </a:txBody>
                  <a:tcPr horzOverflow="overflow">
                    <a:lnL>
                      <a:noFill/>
                    </a:lnL>
                    <a:lnR cap="flat">
                      <a:noFill/>
                    </a:lnR>
                    <a:lnT cap="flat">
                      <a:noFill/>
                    </a:lnT>
                    <a:lnB>
                      <a:noFill/>
                    </a:lnB>
                    <a:lnTlToBr>
                      <a:noFill/>
                    </a:lnTlToBr>
                    <a:lnBlToTr>
                      <a:noFill/>
                    </a:lnBlToTr>
                    <a:solidFill>
                      <a:srgbClr val="CCCCFF"/>
                    </a:solidFill>
                  </a:tcPr>
                </a:tc>
                <a:extLst>
                  <a:ext uri="{0D108BD9-81ED-4DB2-BD59-A6C34878D82A}">
                    <a16:rowId xmlns:a16="http://schemas.microsoft.com/office/drawing/2014/main" val="10000"/>
                  </a:ext>
                </a:extLst>
              </a:tr>
              <a:tr h="488950">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计数器</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0</a:t>
                      </a:r>
                    </a:p>
                  </a:txBody>
                  <a:tcPr horzOverflow="overflow">
                    <a:lnL cap="flat">
                      <a:noFill/>
                    </a:lnL>
                    <a:lnR>
                      <a:noFill/>
                    </a:lnR>
                    <a:lnT>
                      <a:noFill/>
                    </a:lnT>
                    <a:lnB cap="flat">
                      <a:noFill/>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先送低为再送高位</a:t>
                      </a:r>
                    </a:p>
                  </a:txBody>
                  <a:tcPr horzOverflow="overflow">
                    <a:lnL>
                      <a:noFill/>
                    </a:lnL>
                    <a:lnR>
                      <a:noFill/>
                    </a:lnR>
                    <a:lnT>
                      <a:noFill/>
                    </a:lnT>
                    <a:lnB cap="flat">
                      <a:noFill/>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方式</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a:noFill/>
                    </a:lnL>
                    <a:lnR>
                      <a:noFill/>
                    </a:lnR>
                    <a:lnT>
                      <a:noFill/>
                    </a:lnT>
                    <a:lnB cap="flat">
                      <a:noFill/>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二进制</a:t>
                      </a:r>
                    </a:p>
                  </a:txBody>
                  <a:tcPr horzOverflow="overflow">
                    <a:lnL>
                      <a:noFill/>
                    </a:lnL>
                    <a:lnR>
                      <a:noFill/>
                    </a:lnR>
                    <a:lnT>
                      <a:noFill/>
                    </a:lnT>
                    <a:lnB cap="flat">
                      <a:noFill/>
                    </a:lnB>
                    <a:lnTlToBr>
                      <a:noFill/>
                    </a:lnTlToBr>
                    <a:lnBlToTr>
                      <a:noFill/>
                    </a:lnBlToTr>
                    <a:solidFill>
                      <a:srgbClr val="FFFF99"/>
                    </a:solid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endParaRPr kumimoji="0" lang="zh-CN" altLang="zh-CN" sz="2000" b="0" i="0" u="none" strike="noStrike" cap="none" normalizeH="0" baseline="0" smtClean="0">
                        <a:ln>
                          <a:noFill/>
                        </a:ln>
                        <a:solidFill>
                          <a:schemeClr val="tx1"/>
                        </a:solidFill>
                        <a:effectLst/>
                        <a:latin typeface="隶书" pitchFamily="49" charset="-122"/>
                        <a:ea typeface="隶书" pitchFamily="49" charset="-122"/>
                      </a:endParaRPr>
                    </a:p>
                  </a:txBody>
                  <a:tcPr horzOverflow="overflow">
                    <a:lnL>
                      <a:noFill/>
                    </a:lnL>
                    <a:lnR cap="flat">
                      <a:noFill/>
                    </a:lnR>
                    <a:lnT>
                      <a:noFill/>
                    </a:lnT>
                    <a:lnB cap="flat">
                      <a:noFill/>
                    </a:lnB>
                    <a:lnTlToBr>
                      <a:noFill/>
                    </a:lnTlToBr>
                    <a:lnBlToTr>
                      <a:noFill/>
                    </a:lnBlToTr>
                    <a:solidFill>
                      <a:srgbClr val="CCCCFF"/>
                    </a:solidFill>
                  </a:tcPr>
                </a:tc>
                <a:extLst>
                  <a:ext uri="{0D108BD9-81ED-4DB2-BD59-A6C34878D82A}">
                    <a16:rowId xmlns:a16="http://schemas.microsoft.com/office/drawing/2014/main" val="10001"/>
                  </a:ext>
                </a:extLst>
              </a:tr>
            </a:tbl>
          </a:graphicData>
        </a:graphic>
      </p:graphicFrame>
      <p:graphicFrame>
        <p:nvGraphicFramePr>
          <p:cNvPr id="464972" name="Group 76"/>
          <p:cNvGraphicFramePr>
            <a:graphicFrameLocks noGrp="1"/>
          </p:cNvGraphicFramePr>
          <p:nvPr/>
        </p:nvGraphicFramePr>
        <p:xfrm>
          <a:off x="971550" y="3213100"/>
          <a:ext cx="5976938" cy="3054096"/>
        </p:xfrm>
        <a:graphic>
          <a:graphicData uri="http://schemas.openxmlformats.org/drawingml/2006/table">
            <a:tbl>
              <a:tblPr/>
              <a:tblGrid>
                <a:gridCol w="5365750">
                  <a:extLst>
                    <a:ext uri="{9D8B030D-6E8A-4147-A177-3AD203B41FA5}">
                      <a16:colId xmlns:a16="http://schemas.microsoft.com/office/drawing/2014/main" val="20000"/>
                    </a:ext>
                  </a:extLst>
                </a:gridCol>
                <a:gridCol w="611188">
                  <a:extLst>
                    <a:ext uri="{9D8B030D-6E8A-4147-A177-3AD203B41FA5}">
                      <a16:colId xmlns:a16="http://schemas.microsoft.com/office/drawing/2014/main" val="20001"/>
                    </a:ext>
                  </a:extLst>
                </a:gridCol>
              </a:tblGrid>
              <a:tr h="2247900">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初始化程序：</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MOV DX,4A3H;</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控制地址</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MOV AL,32H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OUT DX,AL</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DX,4A0H;</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计数器</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地址</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MOV AL,5AH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OUT DX,AL</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AL,80H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OUT DX,AL</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endParaRPr kumimoji="0" lang="zh-CN" altLang="zh-CN" sz="2400" b="0" i="0" u="none" strike="noStrike" cap="none" normalizeH="0" baseline="0" smtClean="0">
                        <a:ln>
                          <a:noFill/>
                        </a:ln>
                        <a:solidFill>
                          <a:schemeClr val="tx1"/>
                        </a:solidFill>
                        <a:effectLst/>
                        <a:latin typeface="隶书" pitchFamily="49" charset="-122"/>
                        <a:ea typeface="隶书" pitchFamily="49"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 name="AutoShape 3">
            <a:hlinkClick r:id="rId2" action="ppaction://hlinksldjump" highlightClick="1"/>
          </p:cNvPr>
          <p:cNvSpPr>
            <a:spLocks noChangeArrowheads="1"/>
          </p:cNvSpPr>
          <p:nvPr/>
        </p:nvSpPr>
        <p:spPr bwMode="auto">
          <a:xfrm>
            <a:off x="8143900" y="6143644"/>
            <a:ext cx="676250" cy="504825"/>
          </a:xfrm>
          <a:prstGeom prst="actionButtonBlank">
            <a:avLst/>
          </a:prstGeom>
          <a:ln>
            <a:headEnd/>
            <a:tailEnd/>
          </a:ln>
        </p:spPr>
        <p:style>
          <a:lnRef idx="0">
            <a:schemeClr val="dk1"/>
          </a:lnRef>
          <a:fillRef idx="3">
            <a:schemeClr val="dk1"/>
          </a:fillRef>
          <a:effectRef idx="3">
            <a:schemeClr val="dk1"/>
          </a:effectRef>
          <a:fontRef idx="minor">
            <a:schemeClr val="lt1"/>
          </a:fontRef>
        </p:style>
        <p:txBody>
          <a:bodyPr wrap="none" anchor="ctr"/>
          <a:lstStyle/>
          <a:p>
            <a:pPr algn="ctr"/>
            <a:r>
              <a:rPr lang="zh-CN" altLang="en-US" sz="1600" dirty="0"/>
              <a:t>控制字</a:t>
            </a:r>
          </a:p>
        </p:txBody>
      </p:sp>
    </p:spTree>
  </p:cSld>
  <p:clrMapOvr>
    <a:masterClrMapping/>
  </p:clrMapOvr>
  <p:transition spd="slow">
    <p:randomBar dir="vert"/>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ChangeArrowheads="1"/>
          </p:cNvSpPr>
          <p:nvPr/>
        </p:nvSpPr>
        <p:spPr bwMode="auto">
          <a:xfrm>
            <a:off x="539750" y="333375"/>
            <a:ext cx="8208963" cy="1917700"/>
          </a:xfrm>
          <a:prstGeom prst="rect">
            <a:avLst/>
          </a:prstGeom>
          <a:noFill/>
          <a:ln w="9525" algn="ctr">
            <a:noFill/>
            <a:miter lim="800000"/>
            <a:headEnd/>
            <a:tailEnd/>
          </a:ln>
          <a:effectLst/>
        </p:spPr>
        <p:txBody>
          <a:bodyPr>
            <a:spAutoFit/>
          </a:bodyPr>
          <a:lstStyle/>
          <a:p>
            <a:r>
              <a:rPr lang="zh-CN" altLang="en-US"/>
              <a:t>例</a:t>
            </a:r>
            <a:r>
              <a:rPr lang="en-US" altLang="zh-CN"/>
              <a:t>2</a:t>
            </a:r>
            <a:r>
              <a:rPr lang="zh-CN" altLang="en-US"/>
              <a:t>：设计一定时系统，要求定时</a:t>
            </a:r>
            <a:r>
              <a:rPr lang="en-US" altLang="zh-CN"/>
              <a:t>100ms</a:t>
            </a:r>
            <a:r>
              <a:rPr lang="zh-CN" altLang="en-US"/>
              <a:t>发一脉冲，口地址</a:t>
            </a:r>
            <a:r>
              <a:rPr lang="en-US" altLang="zh-CN"/>
              <a:t>:</a:t>
            </a:r>
            <a:r>
              <a:rPr lang="zh-CN" altLang="en-US"/>
              <a:t>为</a:t>
            </a:r>
            <a:r>
              <a:rPr lang="en-US" altLang="zh-CN"/>
              <a:t>250</a:t>
            </a:r>
            <a:r>
              <a:rPr lang="zh-CN" altLang="en-US"/>
              <a:t>－</a:t>
            </a:r>
            <a:r>
              <a:rPr lang="en-US" altLang="zh-CN"/>
              <a:t>257H</a:t>
            </a:r>
            <a:r>
              <a:rPr lang="zh-CN" altLang="en-US"/>
              <a:t>，系统提供</a:t>
            </a:r>
            <a:r>
              <a:rPr lang="en-US" altLang="zh-CN"/>
              <a:t>8MHz</a:t>
            </a:r>
            <a:r>
              <a:rPr lang="zh-CN" altLang="en-US"/>
              <a:t>时钟，</a:t>
            </a:r>
            <a:r>
              <a:rPr lang="en-US" altLang="zh-CN"/>
              <a:t>CPU</a:t>
            </a:r>
            <a:r>
              <a:rPr lang="zh-CN" altLang="en-US"/>
              <a:t>为</a:t>
            </a:r>
            <a:r>
              <a:rPr lang="en-US" altLang="zh-CN"/>
              <a:t>8086</a:t>
            </a:r>
            <a:r>
              <a:rPr lang="zh-CN" altLang="en-US"/>
              <a:t>最小工作模式。</a:t>
            </a:r>
          </a:p>
          <a:p>
            <a:r>
              <a:rPr lang="zh-CN" altLang="en-US">
                <a:solidFill>
                  <a:srgbClr val="0000FF"/>
                </a:solidFill>
              </a:rPr>
              <a:t>分析</a:t>
            </a:r>
            <a:r>
              <a:rPr lang="zh-CN" altLang="en-US"/>
              <a:t>：系统提供</a:t>
            </a:r>
            <a:r>
              <a:rPr lang="en-US" altLang="zh-CN"/>
              <a:t>8MHz</a:t>
            </a:r>
            <a:r>
              <a:rPr lang="zh-CN" altLang="en-US"/>
              <a:t>时钟，</a:t>
            </a:r>
            <a:r>
              <a:rPr lang="en-US" altLang="zh-CN"/>
              <a:t>T= 1/8MHz= 125ns&lt;380ns</a:t>
            </a:r>
            <a:r>
              <a:rPr lang="zh-CN" altLang="en-US"/>
              <a:t>，若选用</a:t>
            </a:r>
            <a:r>
              <a:rPr lang="en-US" altLang="zh-CN"/>
              <a:t>8253</a:t>
            </a:r>
            <a:r>
              <a:rPr lang="zh-CN" altLang="en-US"/>
              <a:t>需先</a:t>
            </a:r>
            <a:r>
              <a:rPr lang="en-US" altLang="zh-CN"/>
              <a:t>4</a:t>
            </a:r>
            <a:r>
              <a:rPr lang="zh-CN" altLang="en-US"/>
              <a:t>分频后再接入时钟输入端，所以，</a:t>
            </a:r>
            <a:r>
              <a:rPr lang="en-US" altLang="zh-CN"/>
              <a:t>N=1OOms/ (1/2MHz)=100ms/0.5us=200000&gt;65535</a:t>
            </a:r>
          </a:p>
        </p:txBody>
      </p:sp>
      <p:pic>
        <p:nvPicPr>
          <p:cNvPr id="463877" name="Picture 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403350" y="2205038"/>
            <a:ext cx="6337300" cy="4329112"/>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ChangeArrowheads="1"/>
          </p:cNvSpPr>
          <p:nvPr/>
        </p:nvSpPr>
        <p:spPr bwMode="auto">
          <a:xfrm>
            <a:off x="684213" y="44450"/>
            <a:ext cx="7561262" cy="2892425"/>
          </a:xfrm>
          <a:prstGeom prst="rect">
            <a:avLst/>
          </a:prstGeom>
          <a:noFill/>
          <a:ln w="9525" algn="ctr">
            <a:noFill/>
            <a:miter lim="800000"/>
            <a:headEnd/>
            <a:tailEnd/>
          </a:ln>
          <a:effectLst/>
        </p:spPr>
        <p:txBody>
          <a:bodyPr>
            <a:spAutoFit/>
          </a:bodyPr>
          <a:lstStyle/>
          <a:p>
            <a:pPr>
              <a:lnSpc>
                <a:spcPct val="85000"/>
              </a:lnSpc>
            </a:pPr>
            <a:r>
              <a:rPr lang="zh-CN" altLang="en-US" dirty="0"/>
              <a:t>方法一</a:t>
            </a:r>
            <a:r>
              <a:rPr lang="en-US" altLang="zh-CN" dirty="0"/>
              <a:t>:</a:t>
            </a:r>
            <a:r>
              <a:rPr lang="zh-CN" altLang="en-US" dirty="0"/>
              <a:t>选用</a:t>
            </a:r>
            <a:r>
              <a:rPr lang="en-US" altLang="zh-CN" dirty="0"/>
              <a:t>8253</a:t>
            </a:r>
            <a:r>
              <a:rPr lang="zh-CN" altLang="en-US" dirty="0"/>
              <a:t>实现定时</a:t>
            </a:r>
          </a:p>
          <a:p>
            <a:pPr>
              <a:lnSpc>
                <a:spcPct val="85000"/>
              </a:lnSpc>
            </a:pPr>
            <a:r>
              <a:rPr lang="zh-CN" altLang="en-US" dirty="0"/>
              <a:t>    将</a:t>
            </a:r>
            <a:r>
              <a:rPr lang="en-US" altLang="zh-CN" dirty="0"/>
              <a:t>8MHz</a:t>
            </a:r>
            <a:r>
              <a:rPr lang="zh-CN" altLang="en-US" dirty="0"/>
              <a:t>经</a:t>
            </a:r>
            <a:r>
              <a:rPr lang="en-US" altLang="zh-CN" dirty="0"/>
              <a:t>4</a:t>
            </a:r>
            <a:r>
              <a:rPr lang="zh-CN" altLang="en-US" dirty="0"/>
              <a:t>分频后得</a:t>
            </a:r>
            <a:r>
              <a:rPr lang="en-US" altLang="zh-CN" dirty="0"/>
              <a:t>2MHz</a:t>
            </a:r>
            <a:r>
              <a:rPr lang="zh-CN" altLang="en-US" dirty="0"/>
              <a:t>，</a:t>
            </a:r>
            <a:r>
              <a:rPr lang="en-US" altLang="zh-CN" dirty="0"/>
              <a:t>T=500ns&gt;380ns</a:t>
            </a:r>
            <a:r>
              <a:rPr lang="zh-CN" altLang="en-US" dirty="0"/>
              <a:t>。</a:t>
            </a:r>
            <a:r>
              <a:rPr lang="en-US" altLang="zh-CN" dirty="0"/>
              <a:t>N=1OOms/T=200000=20000*1O=9C40H*OAH</a:t>
            </a:r>
          </a:p>
          <a:p>
            <a:pPr>
              <a:lnSpc>
                <a:spcPct val="85000"/>
              </a:lnSpc>
            </a:pPr>
            <a:r>
              <a:rPr lang="zh-CN" altLang="en-US" dirty="0"/>
              <a:t>设计数器</a:t>
            </a:r>
            <a:r>
              <a:rPr lang="en-US" altLang="zh-CN" dirty="0"/>
              <a:t>0(CNT0)</a:t>
            </a:r>
            <a:r>
              <a:rPr lang="zh-CN" altLang="en-US" dirty="0"/>
              <a:t>，采用方式</a:t>
            </a:r>
            <a:r>
              <a:rPr lang="en-US" altLang="zh-CN" dirty="0"/>
              <a:t>2</a:t>
            </a:r>
            <a:r>
              <a:rPr lang="zh-CN" altLang="en-US" dirty="0"/>
              <a:t>，定时触发脉冲</a:t>
            </a:r>
          </a:p>
          <a:p>
            <a:pPr>
              <a:lnSpc>
                <a:spcPct val="85000"/>
              </a:lnSpc>
            </a:pPr>
            <a:r>
              <a:rPr lang="zh-CN" altLang="en-US" dirty="0"/>
              <a:t>  计数器</a:t>
            </a:r>
            <a:r>
              <a:rPr lang="en-US" altLang="zh-CN" dirty="0"/>
              <a:t>1(CNT1)</a:t>
            </a:r>
            <a:r>
              <a:rPr lang="zh-CN" altLang="en-US" dirty="0"/>
              <a:t>，采用方式</a:t>
            </a:r>
            <a:r>
              <a:rPr lang="en-US" altLang="zh-CN" dirty="0"/>
              <a:t>2</a:t>
            </a:r>
            <a:r>
              <a:rPr lang="zh-CN" altLang="en-US" dirty="0"/>
              <a:t>，定时触发脉冲</a:t>
            </a:r>
          </a:p>
          <a:p>
            <a:pPr>
              <a:lnSpc>
                <a:spcPct val="85000"/>
              </a:lnSpc>
            </a:pPr>
            <a:r>
              <a:rPr lang="zh-CN" altLang="en-US" dirty="0"/>
              <a:t>  </a:t>
            </a:r>
            <a:r>
              <a:rPr lang="en-US" altLang="zh-CN" dirty="0"/>
              <a:t>1</a:t>
            </a:r>
            <a:r>
              <a:rPr lang="zh-CN" altLang="en-US" dirty="0"/>
              <a:t>、计数器</a:t>
            </a:r>
            <a:r>
              <a:rPr lang="en-US" altLang="zh-CN" dirty="0"/>
              <a:t>0</a:t>
            </a:r>
            <a:r>
              <a:rPr lang="zh-CN" altLang="en-US" dirty="0"/>
              <a:t>控制字：</a:t>
            </a:r>
            <a:r>
              <a:rPr lang="en-US" altLang="zh-CN" dirty="0"/>
              <a:t>0 0 1 1 0 1 0 0 B = 34H</a:t>
            </a:r>
          </a:p>
          <a:p>
            <a:pPr>
              <a:lnSpc>
                <a:spcPct val="85000"/>
              </a:lnSpc>
            </a:pPr>
            <a:r>
              <a:rPr lang="en-US" altLang="zh-CN" dirty="0"/>
              <a:t>     </a:t>
            </a:r>
            <a:r>
              <a:rPr lang="zh-CN" altLang="en-US" dirty="0"/>
              <a:t>计数初值</a:t>
            </a:r>
            <a:r>
              <a:rPr lang="en-US" altLang="zh-CN" dirty="0"/>
              <a:t>=9C40H</a:t>
            </a:r>
          </a:p>
          <a:p>
            <a:pPr>
              <a:lnSpc>
                <a:spcPct val="85000"/>
              </a:lnSpc>
            </a:pPr>
            <a:r>
              <a:rPr lang="en-US" altLang="zh-CN" dirty="0"/>
              <a:t>  2</a:t>
            </a:r>
            <a:r>
              <a:rPr lang="zh-CN" altLang="en-US" dirty="0"/>
              <a:t>、计数器</a:t>
            </a:r>
            <a:r>
              <a:rPr lang="en-US" altLang="zh-CN" dirty="0"/>
              <a:t>1</a:t>
            </a:r>
            <a:r>
              <a:rPr lang="zh-CN" altLang="en-US" dirty="0"/>
              <a:t>控制字：</a:t>
            </a:r>
            <a:r>
              <a:rPr lang="en-US" altLang="zh-CN" dirty="0"/>
              <a:t>0 1 0 1 0 1 0 0 B = 54H</a:t>
            </a:r>
          </a:p>
          <a:p>
            <a:pPr>
              <a:lnSpc>
                <a:spcPct val="85000"/>
              </a:lnSpc>
            </a:pPr>
            <a:r>
              <a:rPr lang="en-US" altLang="zh-CN" dirty="0"/>
              <a:t>     </a:t>
            </a:r>
            <a:r>
              <a:rPr lang="zh-CN" altLang="en-US" dirty="0"/>
              <a:t>计数初值</a:t>
            </a:r>
            <a:r>
              <a:rPr lang="en-US" altLang="zh-CN" dirty="0"/>
              <a:t>=OAH</a:t>
            </a:r>
          </a:p>
        </p:txBody>
      </p:sp>
      <p:sp>
        <p:nvSpPr>
          <p:cNvPr id="462851" name="AutoShape 3">
            <a:hlinkClick r:id="rId2" action="ppaction://hlinksldjump" highlightClick="1"/>
          </p:cNvPr>
          <p:cNvSpPr>
            <a:spLocks noChangeArrowheads="1"/>
          </p:cNvSpPr>
          <p:nvPr/>
        </p:nvSpPr>
        <p:spPr bwMode="auto">
          <a:xfrm>
            <a:off x="8143900" y="1628775"/>
            <a:ext cx="676250" cy="504825"/>
          </a:xfrm>
          <a:prstGeom prst="actionButtonBlank">
            <a:avLst/>
          </a:prstGeom>
          <a:ln>
            <a:headEnd/>
            <a:tailEnd/>
          </a:ln>
        </p:spPr>
        <p:style>
          <a:lnRef idx="0">
            <a:schemeClr val="dk1"/>
          </a:lnRef>
          <a:fillRef idx="3">
            <a:schemeClr val="dk1"/>
          </a:fillRef>
          <a:effectRef idx="3">
            <a:schemeClr val="dk1"/>
          </a:effectRef>
          <a:fontRef idx="minor">
            <a:schemeClr val="lt1"/>
          </a:fontRef>
        </p:style>
        <p:txBody>
          <a:bodyPr wrap="none" anchor="ctr"/>
          <a:lstStyle/>
          <a:p>
            <a:pPr algn="ctr"/>
            <a:r>
              <a:rPr lang="zh-CN" altLang="en-US" sz="1600" dirty="0"/>
              <a:t>控制字</a:t>
            </a:r>
          </a:p>
        </p:txBody>
      </p:sp>
      <p:graphicFrame>
        <p:nvGraphicFramePr>
          <p:cNvPr id="462874" name="Group 26"/>
          <p:cNvGraphicFramePr>
            <a:graphicFrameLocks noGrp="1"/>
          </p:cNvGraphicFramePr>
          <p:nvPr/>
        </p:nvGraphicFramePr>
        <p:xfrm>
          <a:off x="755650" y="2925763"/>
          <a:ext cx="7920038" cy="3895344"/>
        </p:xfrm>
        <a:graphic>
          <a:graphicData uri="http://schemas.openxmlformats.org/drawingml/2006/table">
            <a:tbl>
              <a:tblPr/>
              <a:tblGrid>
                <a:gridCol w="3960813">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tblGrid>
              <a:tr h="2952750">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CODE SEGMENT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ASSUME CS:CODE</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SOUND PROC FAR</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ST: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PUSH DX</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AX,0</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POP AX</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DX,</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256H;</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控制口</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MOV</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AL,</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34H;</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计数器</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0</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控制</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OUT DX,AL</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DX,</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250H;</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计数器</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0</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初</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MOV AL,</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40H;</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值低位</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OUT DX,AL</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AL,</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9CH</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初值高位</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OUT DX,AL</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DX,</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256H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AL,</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54H;</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计数器</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1</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控制</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OUT DX,AL</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DX,</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252H;</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计数器</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1</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初</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MOV AL,</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0AH;</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值低位</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OUT DX,AL</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RET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SOUND ENDP</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CODE ENDS</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END ST</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ChangeArrowheads="1"/>
          </p:cNvSpPr>
          <p:nvPr/>
        </p:nvSpPr>
        <p:spPr bwMode="auto">
          <a:xfrm>
            <a:off x="755650" y="260350"/>
            <a:ext cx="8064500" cy="2581275"/>
          </a:xfrm>
          <a:prstGeom prst="rect">
            <a:avLst/>
          </a:prstGeom>
          <a:noFill/>
          <a:ln w="9525" algn="ctr">
            <a:noFill/>
            <a:miter lim="800000"/>
            <a:headEnd/>
            <a:tailEnd/>
          </a:ln>
          <a:effectLst/>
        </p:spPr>
        <p:txBody>
          <a:bodyPr>
            <a:spAutoFit/>
          </a:bodyPr>
          <a:lstStyle/>
          <a:p>
            <a:pPr>
              <a:lnSpc>
                <a:spcPct val="85000"/>
              </a:lnSpc>
            </a:pPr>
            <a:r>
              <a:rPr lang="zh-CN" altLang="en-US"/>
              <a:t>方法二：选用</a:t>
            </a:r>
            <a:r>
              <a:rPr lang="en-US" altLang="zh-CN"/>
              <a:t>8254</a:t>
            </a:r>
            <a:r>
              <a:rPr lang="zh-CN" altLang="en-US"/>
              <a:t>实现定时</a:t>
            </a:r>
          </a:p>
          <a:p>
            <a:pPr>
              <a:lnSpc>
                <a:spcPct val="85000"/>
              </a:lnSpc>
            </a:pPr>
            <a:r>
              <a:rPr lang="zh-CN" altLang="en-US"/>
              <a:t>    </a:t>
            </a:r>
            <a:r>
              <a:rPr lang="en-US" altLang="zh-CN"/>
              <a:t>8MHz</a:t>
            </a:r>
            <a:r>
              <a:rPr lang="zh-CN" altLang="en-US"/>
              <a:t>时钟不需要分频，可以直接接入，</a:t>
            </a:r>
            <a:r>
              <a:rPr lang="en-US" altLang="zh-CN"/>
              <a:t>N=1OOms/(1/8MHz)=1OOms/125ns=800000=800*1000(</a:t>
            </a:r>
            <a:r>
              <a:rPr lang="zh-CN" altLang="en-US"/>
              <a:t>设采用十进制数计数</a:t>
            </a:r>
            <a:r>
              <a:rPr lang="en-US" altLang="zh-CN"/>
              <a:t>)</a:t>
            </a:r>
          </a:p>
          <a:p>
            <a:pPr>
              <a:lnSpc>
                <a:spcPct val="85000"/>
              </a:lnSpc>
            </a:pPr>
            <a:r>
              <a:rPr lang="en-US" altLang="zh-CN"/>
              <a:t>    1</a:t>
            </a:r>
            <a:r>
              <a:rPr lang="zh-CN" altLang="en-US"/>
              <a:t>、计数器</a:t>
            </a:r>
            <a:r>
              <a:rPr lang="en-US" altLang="zh-CN"/>
              <a:t>0</a:t>
            </a:r>
            <a:r>
              <a:rPr lang="zh-CN" altLang="en-US"/>
              <a:t>控制字：</a:t>
            </a:r>
            <a:r>
              <a:rPr lang="en-US" altLang="zh-CN"/>
              <a:t>0 0 1 0 0 1 0 1 B =25H</a:t>
            </a:r>
          </a:p>
          <a:p>
            <a:pPr>
              <a:lnSpc>
                <a:spcPct val="85000"/>
              </a:lnSpc>
            </a:pPr>
            <a:r>
              <a:rPr lang="en-US" altLang="zh-CN"/>
              <a:t>       </a:t>
            </a:r>
            <a:r>
              <a:rPr lang="zh-CN" altLang="en-US"/>
              <a:t>计数初值</a:t>
            </a:r>
            <a:r>
              <a:rPr lang="en-US" altLang="zh-CN"/>
              <a:t>=08H(</a:t>
            </a:r>
            <a:r>
              <a:rPr lang="zh-CN" altLang="en-US"/>
              <a:t>为</a:t>
            </a:r>
            <a:r>
              <a:rPr lang="en-US" altLang="zh-CN"/>
              <a:t>BCD</a:t>
            </a:r>
            <a:r>
              <a:rPr lang="zh-CN" altLang="en-US"/>
              <a:t>码</a:t>
            </a:r>
            <a:r>
              <a:rPr lang="en-US" altLang="zh-CN"/>
              <a:t>)</a:t>
            </a:r>
          </a:p>
          <a:p>
            <a:pPr>
              <a:lnSpc>
                <a:spcPct val="85000"/>
              </a:lnSpc>
            </a:pPr>
            <a:r>
              <a:rPr lang="en-US" altLang="zh-CN"/>
              <a:t>    2</a:t>
            </a:r>
            <a:r>
              <a:rPr lang="zh-CN" altLang="en-US"/>
              <a:t>、计数器</a:t>
            </a:r>
            <a:r>
              <a:rPr lang="en-US" altLang="zh-CN"/>
              <a:t>1</a:t>
            </a:r>
            <a:r>
              <a:rPr lang="zh-CN" altLang="en-US"/>
              <a:t>控制字：</a:t>
            </a:r>
            <a:r>
              <a:rPr lang="en-US" altLang="zh-CN"/>
              <a:t>0 1 1 0 0 1 0 1 B =65H</a:t>
            </a:r>
          </a:p>
          <a:p>
            <a:pPr>
              <a:lnSpc>
                <a:spcPct val="85000"/>
              </a:lnSpc>
            </a:pPr>
            <a:r>
              <a:rPr lang="en-US" altLang="zh-CN"/>
              <a:t>       </a:t>
            </a:r>
            <a:r>
              <a:rPr lang="zh-CN" altLang="en-US"/>
              <a:t>计数初值</a:t>
            </a:r>
            <a:r>
              <a:rPr lang="en-US" altLang="zh-CN"/>
              <a:t>=1OH(</a:t>
            </a:r>
            <a:r>
              <a:rPr lang="zh-CN" altLang="en-US"/>
              <a:t>为</a:t>
            </a:r>
            <a:r>
              <a:rPr lang="en-US" altLang="zh-CN"/>
              <a:t>BCD</a:t>
            </a:r>
            <a:r>
              <a:rPr lang="zh-CN" altLang="en-US"/>
              <a:t>码</a:t>
            </a:r>
            <a:r>
              <a:rPr lang="en-US" altLang="zh-CN"/>
              <a:t>)</a:t>
            </a:r>
          </a:p>
        </p:txBody>
      </p:sp>
      <p:sp>
        <p:nvSpPr>
          <p:cNvPr id="461827" name="AutoShape 3">
            <a:hlinkClick r:id="rId2" action="ppaction://hlinksldjump" highlightClick="1"/>
          </p:cNvPr>
          <p:cNvSpPr>
            <a:spLocks noChangeArrowheads="1"/>
          </p:cNvSpPr>
          <p:nvPr/>
        </p:nvSpPr>
        <p:spPr bwMode="auto">
          <a:xfrm>
            <a:off x="8143900" y="2133600"/>
            <a:ext cx="676250" cy="504825"/>
          </a:xfrm>
          <a:prstGeom prst="actionButtonBlank">
            <a:avLst/>
          </a:prstGeom>
          <a:ln>
            <a:headEnd/>
            <a:tailEnd/>
          </a:ln>
        </p:spPr>
        <p:style>
          <a:lnRef idx="0">
            <a:schemeClr val="dk1"/>
          </a:lnRef>
          <a:fillRef idx="3">
            <a:schemeClr val="dk1"/>
          </a:fillRef>
          <a:effectRef idx="3">
            <a:schemeClr val="dk1"/>
          </a:effectRef>
          <a:fontRef idx="minor">
            <a:schemeClr val="lt1"/>
          </a:fontRef>
        </p:style>
        <p:txBody>
          <a:bodyPr wrap="none" anchor="ctr"/>
          <a:lstStyle/>
          <a:p>
            <a:pPr algn="ctr"/>
            <a:r>
              <a:rPr lang="zh-CN" altLang="en-US" sz="1600" dirty="0"/>
              <a:t>控制字</a:t>
            </a:r>
          </a:p>
        </p:txBody>
      </p:sp>
      <p:graphicFrame>
        <p:nvGraphicFramePr>
          <p:cNvPr id="461843" name="Group 19"/>
          <p:cNvGraphicFramePr>
            <a:graphicFrameLocks noGrp="1"/>
          </p:cNvGraphicFramePr>
          <p:nvPr/>
        </p:nvGraphicFramePr>
        <p:xfrm>
          <a:off x="755650" y="3073400"/>
          <a:ext cx="7920038" cy="3602736"/>
        </p:xfrm>
        <a:graphic>
          <a:graphicData uri="http://schemas.openxmlformats.org/drawingml/2006/table">
            <a:tbl>
              <a:tblPr/>
              <a:tblGrid>
                <a:gridCol w="3960813">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tblGrid>
              <a:tr h="2952750">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.MODEL SMALL</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.386</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.CODE</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ST: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DX,</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256H;</a:t>
                      </a:r>
                      <a:r>
                        <a:rPr kumimoji="0" lang="zh-CN" altLang="en-US" sz="2400" b="0" i="0" u="none" strike="noStrike" cap="none" normalizeH="0" baseline="0" dirty="0" smtClean="0">
                          <a:ln>
                            <a:noFill/>
                          </a:ln>
                          <a:solidFill>
                            <a:srgbClr val="0000FF"/>
                          </a:solidFill>
                          <a:effectLst/>
                          <a:latin typeface="隶书" pitchFamily="49" charset="-122"/>
                          <a:ea typeface="隶书" pitchFamily="49" charset="-122"/>
                        </a:rPr>
                        <a:t>控制口</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MOV</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AL,</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25H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OUT DX,AL</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DX,</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250H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AL,</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08H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OUT DX,AL</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DX,</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256H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AL,</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65H</a:t>
                      </a:r>
                      <a:endParaRPr kumimoji="0" lang="en-US" altLang="zh-CN" sz="2400" b="0" i="0" u="none" strike="noStrike" cap="none" normalizeH="0" baseline="0" dirty="0" smtClean="0">
                        <a:ln>
                          <a:noFill/>
                        </a:ln>
                        <a:solidFill>
                          <a:schemeClr val="tx1"/>
                        </a:solidFill>
                        <a:effectLst/>
                        <a:latin typeface="隶书" pitchFamily="49" charset="-122"/>
                        <a:ea typeface="隶书" pitchFamily="49" charset="-122"/>
                      </a:endParaRP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OUT DX,AL </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DX,</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252H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AL,</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10H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OUT DX,AL</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AH,4CH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INT 21H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END ST</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ChangeArrowheads="1"/>
          </p:cNvSpPr>
          <p:nvPr/>
        </p:nvSpPr>
        <p:spPr bwMode="auto">
          <a:xfrm>
            <a:off x="539750" y="193675"/>
            <a:ext cx="8064500" cy="5203825"/>
          </a:xfrm>
          <a:prstGeom prst="rect">
            <a:avLst/>
          </a:prstGeom>
          <a:noFill/>
          <a:ln w="9525" algn="ctr">
            <a:noFill/>
            <a:miter lim="800000"/>
            <a:headEnd/>
            <a:tailEnd/>
          </a:ln>
          <a:effectLst/>
        </p:spPr>
        <p:txBody>
          <a:bodyPr>
            <a:spAutoFit/>
          </a:bodyPr>
          <a:lstStyle/>
          <a:p>
            <a:r>
              <a:rPr lang="zh-CN" altLang="en-US"/>
              <a:t>例</a:t>
            </a:r>
            <a:r>
              <a:rPr lang="en-US" altLang="zh-CN"/>
              <a:t>3</a:t>
            </a:r>
            <a:r>
              <a:rPr lang="zh-CN" altLang="en-US"/>
              <a:t>：设计用</a:t>
            </a:r>
            <a:r>
              <a:rPr lang="en-US" altLang="zh-CN"/>
              <a:t>8253</a:t>
            </a:r>
            <a:r>
              <a:rPr lang="zh-CN" altLang="en-US"/>
              <a:t>控制扬声器发出</a:t>
            </a:r>
            <a:r>
              <a:rPr lang="en-US" altLang="zh-CN"/>
              <a:t>1KHz</a:t>
            </a:r>
            <a:r>
              <a:rPr lang="zh-CN" altLang="en-US"/>
              <a:t>的声音，直到有键按下为止，设系统提供</a:t>
            </a:r>
            <a:r>
              <a:rPr lang="en-US" altLang="zh-CN"/>
              <a:t>2MHz</a:t>
            </a:r>
            <a:r>
              <a:rPr lang="zh-CN" altLang="en-US"/>
              <a:t>时钟，</a:t>
            </a:r>
            <a:r>
              <a:rPr lang="en-US" altLang="zh-CN"/>
              <a:t>8088</a:t>
            </a:r>
            <a:r>
              <a:rPr lang="zh-CN" altLang="en-US"/>
              <a:t>最小工作模式，口地址为</a:t>
            </a:r>
            <a:r>
              <a:rPr lang="en-US" altLang="zh-CN"/>
              <a:t>40H-47H</a:t>
            </a:r>
            <a:r>
              <a:rPr lang="zh-CN" altLang="en-US"/>
              <a:t>。</a:t>
            </a:r>
          </a:p>
          <a:p>
            <a:r>
              <a:rPr lang="zh-CN" altLang="en-US"/>
              <a:t>分析：</a:t>
            </a:r>
          </a:p>
          <a:p>
            <a:r>
              <a:rPr lang="zh-CN" altLang="en-US"/>
              <a:t>  </a:t>
            </a:r>
            <a:r>
              <a:rPr lang="en-US" altLang="zh-CN"/>
              <a:t>1</a:t>
            </a:r>
            <a:r>
              <a:rPr lang="zh-CN" altLang="en-US"/>
              <a:t>、系统提供</a:t>
            </a:r>
            <a:r>
              <a:rPr lang="en-US" altLang="zh-CN"/>
              <a:t>2MHz</a:t>
            </a:r>
            <a:r>
              <a:rPr lang="zh-CN" altLang="en-US"/>
              <a:t>时钟，</a:t>
            </a:r>
            <a:r>
              <a:rPr lang="en-US" altLang="zh-CN"/>
              <a:t>T=1/2MHz=500ns&gt;380ns</a:t>
            </a:r>
          </a:p>
          <a:p>
            <a:r>
              <a:rPr lang="en-US" altLang="zh-CN"/>
              <a:t>  2</a:t>
            </a:r>
            <a:r>
              <a:rPr lang="zh-CN" altLang="en-US"/>
              <a:t>、计数初值：</a:t>
            </a:r>
            <a:r>
              <a:rPr lang="en-US" altLang="zh-CN"/>
              <a:t>N=(1/1KHz)/(1/2MHz)=2000&lt;65536</a:t>
            </a:r>
          </a:p>
          <a:p>
            <a:r>
              <a:rPr lang="en-US" altLang="zh-CN"/>
              <a:t>  3</a:t>
            </a:r>
            <a:r>
              <a:rPr lang="zh-CN" altLang="en-US"/>
              <a:t>、选一个计数通道，设：用计数器</a:t>
            </a:r>
            <a:r>
              <a:rPr lang="en-US" altLang="zh-CN"/>
              <a:t>0</a:t>
            </a:r>
          </a:p>
          <a:p>
            <a:r>
              <a:rPr lang="en-US" altLang="zh-CN"/>
              <a:t>  4</a:t>
            </a:r>
            <a:r>
              <a:rPr lang="zh-CN" altLang="en-US"/>
              <a:t>、采用方式</a:t>
            </a:r>
            <a:r>
              <a:rPr lang="en-US" altLang="zh-CN"/>
              <a:t>3</a:t>
            </a:r>
            <a:r>
              <a:rPr lang="zh-CN" altLang="en-US"/>
              <a:t>，可产生连续方波。</a:t>
            </a:r>
          </a:p>
          <a:p>
            <a:r>
              <a:rPr lang="zh-CN" altLang="en-US"/>
              <a:t>  </a:t>
            </a:r>
            <a:r>
              <a:rPr lang="en-US" altLang="zh-CN"/>
              <a:t>5</a:t>
            </a:r>
            <a:r>
              <a:rPr lang="zh-CN" altLang="en-US"/>
              <a:t>、控制字：</a:t>
            </a:r>
          </a:p>
          <a:p>
            <a:r>
              <a:rPr lang="zh-CN" altLang="en-US"/>
              <a:t>     </a:t>
            </a:r>
            <a:r>
              <a:rPr lang="en-US" altLang="zh-CN"/>
              <a:t>a</a:t>
            </a:r>
            <a:r>
              <a:rPr lang="zh-CN" altLang="en-US"/>
              <a:t>、工作方式控制字</a:t>
            </a:r>
            <a:r>
              <a:rPr lang="en-US" altLang="zh-CN"/>
              <a:t>: 0 0 1 1 0 1 1 0 B= 36H</a:t>
            </a:r>
          </a:p>
          <a:p>
            <a:r>
              <a:rPr lang="en-US" altLang="zh-CN"/>
              <a:t>        </a:t>
            </a:r>
            <a:r>
              <a:rPr lang="zh-CN" altLang="en-US"/>
              <a:t>送入控制寄存器中</a:t>
            </a:r>
          </a:p>
          <a:p>
            <a:r>
              <a:rPr lang="zh-CN" altLang="en-US"/>
              <a:t>     </a:t>
            </a:r>
            <a:r>
              <a:rPr lang="en-US" altLang="zh-CN"/>
              <a:t>b</a:t>
            </a:r>
            <a:r>
              <a:rPr lang="zh-CN" altLang="en-US"/>
              <a:t>、计数初值</a:t>
            </a:r>
            <a:r>
              <a:rPr lang="en-US" altLang="zh-CN"/>
              <a:t>=2000</a:t>
            </a:r>
            <a:r>
              <a:rPr lang="zh-CN" altLang="en-US"/>
              <a:t>。送入计数器</a:t>
            </a:r>
            <a:r>
              <a:rPr lang="en-US" altLang="zh-CN"/>
              <a:t>0</a:t>
            </a:r>
            <a:r>
              <a:rPr lang="zh-CN" altLang="en-US"/>
              <a:t>中</a:t>
            </a:r>
          </a:p>
          <a:p>
            <a:r>
              <a:rPr lang="zh-CN" altLang="en-US"/>
              <a:t>  </a:t>
            </a:r>
            <a:r>
              <a:rPr lang="en-US" altLang="zh-CN"/>
              <a:t>6</a:t>
            </a:r>
            <a:r>
              <a:rPr lang="zh-CN" altLang="en-US"/>
              <a:t>、通过对</a:t>
            </a:r>
            <a:r>
              <a:rPr lang="en-US" altLang="zh-CN"/>
              <a:t>D</a:t>
            </a:r>
            <a:r>
              <a:rPr lang="zh-CN" altLang="en-US"/>
              <a:t>触发器控制，实现对扬声器发声的控制</a:t>
            </a:r>
          </a:p>
          <a:p>
            <a:r>
              <a:rPr lang="zh-CN" altLang="en-US"/>
              <a:t>  </a:t>
            </a:r>
            <a:r>
              <a:rPr lang="en-US" altLang="zh-CN"/>
              <a:t>7</a:t>
            </a:r>
            <a:r>
              <a:rPr lang="zh-CN" altLang="en-US"/>
              <a:t>、设</a:t>
            </a:r>
            <a:r>
              <a:rPr lang="en-US" altLang="zh-CN"/>
              <a:t>8253</a:t>
            </a:r>
            <a:r>
              <a:rPr lang="zh-CN" altLang="en-US"/>
              <a:t>口地址为</a:t>
            </a:r>
            <a:r>
              <a:rPr lang="en-US" altLang="zh-CN"/>
              <a:t>40H - 43H</a:t>
            </a:r>
            <a:r>
              <a:rPr lang="zh-CN" altLang="en-US"/>
              <a:t>，</a:t>
            </a:r>
            <a:r>
              <a:rPr lang="en-US" altLang="zh-CN"/>
              <a:t>D</a:t>
            </a:r>
            <a:r>
              <a:rPr lang="zh-CN" altLang="en-US"/>
              <a:t>触发器的地址为</a:t>
            </a:r>
            <a:r>
              <a:rPr lang="en-US" altLang="zh-CN"/>
              <a:t>44H</a:t>
            </a:r>
          </a:p>
        </p:txBody>
      </p:sp>
    </p:spTree>
  </p:cSld>
  <p:clrMapOvr>
    <a:masterClrMapping/>
  </p:clrMapOvr>
  <p:transition spd="slow">
    <p:randomBar dir="vert"/>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9778"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42988" y="260350"/>
            <a:ext cx="7058025" cy="4943475"/>
          </a:xfrm>
          <a:prstGeom prst="rect">
            <a:avLst/>
          </a:prstGeom>
          <a:noFill/>
        </p:spPr>
      </p:pic>
      <p:sp>
        <p:nvSpPr>
          <p:cNvPr id="459779" name="Rectangle 3"/>
          <p:cNvSpPr>
            <a:spLocks noChangeArrowheads="1"/>
          </p:cNvSpPr>
          <p:nvPr/>
        </p:nvSpPr>
        <p:spPr bwMode="auto">
          <a:xfrm>
            <a:off x="755650" y="5373688"/>
            <a:ext cx="7704138" cy="1187450"/>
          </a:xfrm>
          <a:prstGeom prst="rect">
            <a:avLst/>
          </a:prstGeom>
          <a:noFill/>
          <a:ln w="9525" algn="ctr">
            <a:noFill/>
            <a:miter lim="800000"/>
            <a:headEnd/>
            <a:tailEnd/>
          </a:ln>
          <a:effectLst/>
        </p:spPr>
        <p:txBody>
          <a:bodyPr>
            <a:spAutoFit/>
          </a:bodyPr>
          <a:lstStyle/>
          <a:p>
            <a:r>
              <a:rPr lang="zh-CN" altLang="en-US"/>
              <a:t>上电后</a:t>
            </a:r>
            <a:r>
              <a:rPr lang="en-US" altLang="zh-CN"/>
              <a:t>Q</a:t>
            </a:r>
            <a:r>
              <a:rPr lang="zh-CN" altLang="en-US"/>
              <a:t>为</a:t>
            </a:r>
            <a:r>
              <a:rPr lang="zh-CN" altLang="en-US">
                <a:latin typeface="Arial"/>
              </a:rPr>
              <a:t>‘</a:t>
            </a:r>
            <a:r>
              <a:rPr lang="en-US" altLang="zh-CN"/>
              <a:t>0</a:t>
            </a:r>
            <a:r>
              <a:rPr lang="en-US" altLang="zh-CN">
                <a:latin typeface="Arial"/>
              </a:rPr>
              <a:t>’</a:t>
            </a:r>
            <a:r>
              <a:rPr lang="zh-CN" altLang="en-US"/>
              <a:t>，扬声器不响。</a:t>
            </a:r>
            <a:r>
              <a:rPr lang="en-US" altLang="zh-CN"/>
              <a:t>8253</a:t>
            </a:r>
            <a:r>
              <a:rPr lang="zh-CN" altLang="en-US"/>
              <a:t>初始化后，</a:t>
            </a:r>
            <a:r>
              <a:rPr lang="en-US" altLang="zh-CN"/>
              <a:t>OUT0</a:t>
            </a:r>
            <a:r>
              <a:rPr lang="zh-CN" altLang="en-US"/>
              <a:t>输出方波，但扬声器仍不响。直到使</a:t>
            </a:r>
            <a:r>
              <a:rPr lang="en-US" altLang="zh-CN"/>
              <a:t>Q</a:t>
            </a:r>
            <a:r>
              <a:rPr lang="zh-CN" altLang="en-US"/>
              <a:t>为</a:t>
            </a:r>
            <a:r>
              <a:rPr lang="zh-CN" altLang="en-US">
                <a:latin typeface="Arial"/>
              </a:rPr>
              <a:t>‘</a:t>
            </a:r>
            <a:r>
              <a:rPr lang="en-US" altLang="zh-CN"/>
              <a:t>1</a:t>
            </a:r>
            <a:r>
              <a:rPr lang="en-US" altLang="zh-CN">
                <a:latin typeface="Arial"/>
              </a:rPr>
              <a:t>’</a:t>
            </a:r>
            <a:r>
              <a:rPr lang="zh-CN" altLang="en-US"/>
              <a:t>时，扬声器才以方波的频率发音。</a:t>
            </a:r>
          </a:p>
        </p:txBody>
      </p:sp>
    </p:spTree>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ELEGANT">
  <a:themeElements>
    <a:clrScheme name="ELEGANT 3">
      <a:dk1>
        <a:srgbClr val="000000"/>
      </a:dk1>
      <a:lt1>
        <a:srgbClr val="FFFFFF"/>
      </a:lt1>
      <a:dk2>
        <a:srgbClr val="000000"/>
      </a:dk2>
      <a:lt2>
        <a:srgbClr val="CECECE"/>
      </a:lt2>
      <a:accent1>
        <a:srgbClr val="DADADA"/>
      </a:accent1>
      <a:accent2>
        <a:srgbClr val="676767"/>
      </a:accent2>
      <a:accent3>
        <a:srgbClr val="FFFFFF"/>
      </a:accent3>
      <a:accent4>
        <a:srgbClr val="000000"/>
      </a:accent4>
      <a:accent5>
        <a:srgbClr val="EAEAEA"/>
      </a:accent5>
      <a:accent6>
        <a:srgbClr val="5D5D5D"/>
      </a:accent6>
      <a:hlink>
        <a:srgbClr val="474747"/>
      </a:hlink>
      <a:folHlink>
        <a:srgbClr val="919191"/>
      </a:folHlink>
    </a:clrScheme>
    <a:fontScheme name="ELEGANT">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隶书" pitchFamily="49" charset="-122"/>
            <a:ea typeface="隶书" pitchFamily="49"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隶书" pitchFamily="49" charset="-122"/>
            <a:ea typeface="隶书" pitchFamily="49" charset="-122"/>
          </a:defRPr>
        </a:defPPr>
      </a:lstStyle>
    </a:lnDef>
  </a:objectDefaults>
  <a:extraClrSchemeLst>
    <a:extraClrScheme>
      <a:clrScheme name="ELEGANT 1">
        <a:dk1>
          <a:srgbClr val="000000"/>
        </a:dk1>
        <a:lt1>
          <a:srgbClr val="FFFFFF"/>
        </a:lt1>
        <a:dk2>
          <a:srgbClr val="990066"/>
        </a:dk2>
        <a:lt2>
          <a:srgbClr val="FFFF00"/>
        </a:lt2>
        <a:accent1>
          <a:srgbClr val="996633"/>
        </a:accent1>
        <a:accent2>
          <a:srgbClr val="CC6600"/>
        </a:accent2>
        <a:accent3>
          <a:srgbClr val="CAAAB8"/>
        </a:accent3>
        <a:accent4>
          <a:srgbClr val="DADADA"/>
        </a:accent4>
        <a:accent5>
          <a:srgbClr val="CAB8AD"/>
        </a:accent5>
        <a:accent6>
          <a:srgbClr val="B95C00"/>
        </a:accent6>
        <a:hlink>
          <a:srgbClr val="999933"/>
        </a:hlink>
        <a:folHlink>
          <a:srgbClr val="CC0099"/>
        </a:folHlink>
      </a:clrScheme>
      <a:clrMap bg1="dk2" tx1="lt1" bg2="dk1" tx2="lt2" accent1="accent1" accent2="accent2" accent3="accent3" accent4="accent4" accent5="accent5" accent6="accent6" hlink="hlink" folHlink="folHlink"/>
    </a:extraClrScheme>
    <a:extraClrScheme>
      <a:clrScheme name="ELEGANT 2">
        <a:dk1>
          <a:srgbClr val="000000"/>
        </a:dk1>
        <a:lt1>
          <a:srgbClr val="9999FF"/>
        </a:lt1>
        <a:dk2>
          <a:srgbClr val="6600FF"/>
        </a:dk2>
        <a:lt2>
          <a:srgbClr val="FFFFFF"/>
        </a:lt2>
        <a:accent1>
          <a:srgbClr val="CCCCFF"/>
        </a:accent1>
        <a:accent2>
          <a:srgbClr val="FF99FF"/>
        </a:accent2>
        <a:accent3>
          <a:srgbClr val="CACAFF"/>
        </a:accent3>
        <a:accent4>
          <a:srgbClr val="000000"/>
        </a:accent4>
        <a:accent5>
          <a:srgbClr val="E2E2FF"/>
        </a:accent5>
        <a:accent6>
          <a:srgbClr val="E78AE7"/>
        </a:accent6>
        <a:hlink>
          <a:srgbClr val="00CC66"/>
        </a:hlink>
        <a:folHlink>
          <a:srgbClr val="6666FF"/>
        </a:folHlink>
      </a:clrScheme>
      <a:clrMap bg1="lt1" tx1="dk1" bg2="lt2" tx2="dk2" accent1="accent1" accent2="accent2" accent3="accent3" accent4="accent4" accent5="accent5" accent6="accent6" hlink="hlink" folHlink="folHlink"/>
    </a:extraClrScheme>
    <a:extraClrScheme>
      <a:clrScheme name="ELEGANT 3">
        <a:dk1>
          <a:srgbClr val="000000"/>
        </a:dk1>
        <a:lt1>
          <a:srgbClr val="FFFFFF"/>
        </a:lt1>
        <a:dk2>
          <a:srgbClr val="000000"/>
        </a:dk2>
        <a:lt2>
          <a:srgbClr val="CECECE"/>
        </a:lt2>
        <a:accent1>
          <a:srgbClr val="DADADA"/>
        </a:accent1>
        <a:accent2>
          <a:srgbClr val="676767"/>
        </a:accent2>
        <a:accent3>
          <a:srgbClr val="FFFFFF"/>
        </a:accent3>
        <a:accent4>
          <a:srgbClr val="000000"/>
        </a:accent4>
        <a:accent5>
          <a:srgbClr val="EAEAEA"/>
        </a:accent5>
        <a:accent6>
          <a:srgbClr val="5D5D5D"/>
        </a:accent6>
        <a:hlink>
          <a:srgbClr val="474747"/>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ELEGANT</Template>
  <TotalTime>13393</TotalTime>
  <Words>12251</Words>
  <Application>Microsoft Office PowerPoint</Application>
  <PresentationFormat>全屏显示(4:3)</PresentationFormat>
  <Paragraphs>1722</Paragraphs>
  <Slides>136</Slides>
  <Notes>10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136</vt:i4>
      </vt:variant>
    </vt:vector>
  </HeadingPairs>
  <TitlesOfParts>
    <vt:vector size="144" baseType="lpstr">
      <vt:lpstr>隶书</vt:lpstr>
      <vt:lpstr>宋体</vt:lpstr>
      <vt:lpstr>Arial</vt:lpstr>
      <vt:lpstr>Tahoma</vt:lpstr>
      <vt:lpstr>Times New Roman</vt:lpstr>
      <vt:lpstr>Wingdings</vt:lpstr>
      <vt:lpstr>ELEGANT</vt:lpstr>
      <vt:lpstr>Equation</vt:lpstr>
      <vt:lpstr>可编程接口技术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BJUT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邓军</dc:creator>
  <cp:lastModifiedBy>邓 军</cp:lastModifiedBy>
  <cp:revision>431</cp:revision>
  <dcterms:created xsi:type="dcterms:W3CDTF">2005-10-06T08:17:37Z</dcterms:created>
  <dcterms:modified xsi:type="dcterms:W3CDTF">2019-05-09T13:14:38Z</dcterms:modified>
</cp:coreProperties>
</file>