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65" r:id="rId2"/>
    <p:sldId id="366" r:id="rId3"/>
    <p:sldId id="372" r:id="rId4"/>
    <p:sldId id="371" r:id="rId5"/>
    <p:sldId id="373" r:id="rId6"/>
    <p:sldId id="374" r:id="rId7"/>
    <p:sldId id="3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C5758-4631-433C-B370-F55D3D292EE0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E6A89-0DAF-41FF-9E49-CBA410B91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23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E6A89-0DAF-41FF-9E49-CBA410B91F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55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E6A89-0DAF-41FF-9E49-CBA410B91F5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0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D50BD-AA52-A553-D502-F093C908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A274E-1AAD-CC3B-4B3B-670FCADFE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D02A68-821C-4288-209F-68CE17E90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E7E6C-FFF0-E816-BF31-85305BDF1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E6A89-0DAF-41FF-9E49-CBA410B91F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72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3271663-423A-5497-6DFA-E93C4B55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04813"/>
            <a:ext cx="5545138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53F59D-42F5-8929-5A12-7AB60004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773238"/>
            <a:ext cx="5545138" cy="471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8753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1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37C5C1F-0B94-9A1D-623D-0CB89E43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04813"/>
            <a:ext cx="5545138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EE422C-7992-15E0-D60C-78E0058B2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773238"/>
            <a:ext cx="5545138" cy="471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E72BE8A-059A-61A0-7341-9187B23533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75388" y="1773238"/>
            <a:ext cx="5545137" cy="47164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82C13-F7BA-6430-B0E7-C44E1FA0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404813"/>
            <a:ext cx="5545138" cy="1044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1755F-780A-DDD1-5F70-57C7C931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53" y="1773238"/>
            <a:ext cx="5538960" cy="4716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106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100000"/>
        </a:lnSpc>
        <a:spcBef>
          <a:spcPts val="1000"/>
        </a:spcBef>
        <a:spcAft>
          <a:spcPts val="2000"/>
        </a:spcAft>
        <a:buNone/>
        <a:defRPr sz="3400" b="1" i="0" kern="1200">
          <a:solidFill>
            <a:schemeClr val="tx1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2000" b="1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400" b="0" i="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300" b="0" i="0" kern="1200">
          <a:solidFill>
            <a:schemeClr val="accent1"/>
          </a:solidFill>
          <a:latin typeface="Poppins" pitchFamily="2" charset="77"/>
          <a:ea typeface="+mn-ea"/>
          <a:cs typeface="Poppins" pitchFamily="2" charset="77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55">
          <p15:clr>
            <a:srgbClr val="F26B43"/>
          </p15:clr>
        </p15:guide>
        <p15:guide id="4" pos="234">
          <p15:clr>
            <a:srgbClr val="F26B43"/>
          </p15:clr>
        </p15:guide>
        <p15:guide id="5" pos="7446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orient="horz" pos="1117">
          <p15:clr>
            <a:srgbClr val="F26B43"/>
          </p15:clr>
        </p15:guide>
        <p15:guide id="8" pos="3953">
          <p15:clr>
            <a:srgbClr val="F26B43"/>
          </p15:clr>
        </p15:guide>
        <p15:guide id="9" pos="37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valuationtool-dgcities.streamlit.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BD3325-BEF6-EA87-96F9-B91214E24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-White">
            <a:extLst>
              <a:ext uri="{FF2B5EF4-FFF2-40B4-BE49-F238E27FC236}">
                <a16:creationId xmlns:a16="http://schemas.microsoft.com/office/drawing/2014/main" id="{F009A10D-EA74-B3AB-A095-D9C41C65E1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/>
          <a:stretch/>
        </p:blipFill>
        <p:spPr>
          <a:xfrm>
            <a:off x="10380525" y="404813"/>
            <a:ext cx="1440000" cy="342178"/>
          </a:xfrm>
          <a:prstGeom prst="rect">
            <a:avLst/>
          </a:prstGeom>
        </p:spPr>
      </p:pic>
      <p:pic>
        <p:nvPicPr>
          <p:cNvPr id="2" name="Grid-Lime">
            <a:extLst>
              <a:ext uri="{FF2B5EF4-FFF2-40B4-BE49-F238E27FC236}">
                <a16:creationId xmlns:a16="http://schemas.microsoft.com/office/drawing/2014/main" id="{F0857970-20D2-5BFB-7C96-DA60BD35E103}"/>
              </a:ext>
            </a:extLst>
          </p:cNvPr>
          <p:cNvPicPr/>
          <p:nvPr/>
        </p:nvPicPr>
        <p:blipFill>
          <a:blip r:embed="rId4"/>
          <a:srcRect/>
          <a:stretch/>
        </p:blipFill>
        <p:spPr>
          <a:xfrm>
            <a:off x="143933" y="0"/>
            <a:ext cx="12192000" cy="6858000"/>
          </a:xfrm>
          <a:prstGeom prst="rect">
            <a:avLst/>
          </a:prstGeom>
        </p:spPr>
      </p:pic>
      <p:pic>
        <p:nvPicPr>
          <p:cNvPr id="4" name="Logo-White">
            <a:extLst>
              <a:ext uri="{FF2B5EF4-FFF2-40B4-BE49-F238E27FC236}">
                <a16:creationId xmlns:a16="http://schemas.microsoft.com/office/drawing/2014/main" id="{F7892C1E-8EF9-DA48-5EE4-6FA8DB61D56A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10380525" y="404813"/>
            <a:ext cx="1440000" cy="34217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0092374-C05E-BA81-2C49-687D7DA0BA4C}"/>
              </a:ext>
            </a:extLst>
          </p:cNvPr>
          <p:cNvSpPr txBox="1">
            <a:spLocks/>
          </p:cNvSpPr>
          <p:nvPr/>
        </p:nvSpPr>
        <p:spPr>
          <a:xfrm>
            <a:off x="383487" y="1741399"/>
            <a:ext cx="8506512" cy="3375202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6600" b="1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Stakeholder Feedback Evaluation Tool</a:t>
            </a:r>
          </a:p>
        </p:txBody>
      </p:sp>
    </p:spTree>
    <p:extLst>
      <p:ext uri="{BB962C8B-B14F-4D97-AF65-F5344CB8AC3E}">
        <p14:creationId xmlns:p14="http://schemas.microsoft.com/office/powerpoint/2010/main" val="53623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6AC7420-BF7A-DAE4-DB43-1A1B280C46D9}"/>
              </a:ext>
            </a:extLst>
          </p:cNvPr>
          <p:cNvSpPr/>
          <p:nvPr/>
        </p:nvSpPr>
        <p:spPr>
          <a:xfrm>
            <a:off x="2337092" y="1605066"/>
            <a:ext cx="4392358" cy="4727638"/>
          </a:xfrm>
          <a:prstGeom prst="roundRect">
            <a:avLst>
              <a:gd name="adj" fmla="val 580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C81FB36-E8F7-0F9A-830E-8FA3DC8A873F}"/>
              </a:ext>
            </a:extLst>
          </p:cNvPr>
          <p:cNvSpPr txBox="1">
            <a:spLocks/>
          </p:cNvSpPr>
          <p:nvPr/>
        </p:nvSpPr>
        <p:spPr>
          <a:xfrm>
            <a:off x="196773" y="41240"/>
            <a:ext cx="9809566" cy="1411624"/>
          </a:xfrm>
          <a:prstGeom prst="rect">
            <a:avLst/>
          </a:prstGeom>
          <a:noFill/>
        </p:spPr>
        <p:txBody>
          <a:bodyPr vert="horz" lIns="9000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5400" b="1" dirty="0">
                <a:latin typeface="Poppins" pitchFamily="2" charset="77"/>
                <a:cs typeface="Poppins" pitchFamily="2" charset="77"/>
              </a:rPr>
              <a:t>Tool Overview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F9A8A8-7BE6-C7E0-EB28-0A1CCDF98E29}"/>
              </a:ext>
            </a:extLst>
          </p:cNvPr>
          <p:cNvGrpSpPr/>
          <p:nvPr/>
        </p:nvGrpSpPr>
        <p:grpSpPr>
          <a:xfrm>
            <a:off x="597316" y="2468527"/>
            <a:ext cx="10997367" cy="3650508"/>
            <a:chOff x="353033" y="2244791"/>
            <a:chExt cx="10997367" cy="36505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5A431EF-666C-9E19-25E3-2EA3EA257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1644" y="2347696"/>
              <a:ext cx="1309180" cy="13091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41E532-641E-E95A-284D-9D631FC2D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6997" y="4114778"/>
              <a:ext cx="698467" cy="69846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57A08B-1531-B151-38BB-179B6A2F60A2}"/>
                </a:ext>
              </a:extLst>
            </p:cNvPr>
            <p:cNvSpPr txBox="1"/>
            <p:nvPr/>
          </p:nvSpPr>
          <p:spPr>
            <a:xfrm>
              <a:off x="2181832" y="4910414"/>
              <a:ext cx="182879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Instructions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i.e. what information are we seeking?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34A61F9-32E8-1F41-959A-39200BABF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6232" y="3579054"/>
              <a:ext cx="0" cy="438556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3F643DE-83E6-23DF-FBB6-5722B8BF2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628760"/>
              <a:ext cx="580235" cy="74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882570-D2E5-C06E-FC4B-14DD5888B7B1}"/>
                </a:ext>
              </a:extLst>
            </p:cNvPr>
            <p:cNvCxnSpPr>
              <a:cxnSpLocks/>
            </p:cNvCxnSpPr>
            <p:nvPr/>
          </p:nvCxnSpPr>
          <p:spPr>
            <a:xfrm>
              <a:off x="1633659" y="3002286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F33AE6-117F-4496-8F32-D04F4468C49D}"/>
                </a:ext>
              </a:extLst>
            </p:cNvPr>
            <p:cNvSpPr txBox="1"/>
            <p:nvPr/>
          </p:nvSpPr>
          <p:spPr>
            <a:xfrm>
              <a:off x="353033" y="3429000"/>
              <a:ext cx="182879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latin typeface="Poppins" panose="00000500000000000000" pitchFamily="2" charset="0"/>
                  <a:cs typeface="Poppins" panose="00000500000000000000" pitchFamily="2" charset="0"/>
                </a:rPr>
                <a:t>Stakeholder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Resident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Staff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Contractor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pic>
          <p:nvPicPr>
            <p:cNvPr id="1028" name="Picture 4" descr="Office database - Electronic devices &amp; hardware Icons">
              <a:extLst>
                <a:ext uri="{FF2B5EF4-FFF2-40B4-BE49-F238E27FC236}">
                  <a16:creationId xmlns:a16="http://schemas.microsoft.com/office/drawing/2014/main" id="{659D0F97-A0E9-7B67-306A-C6E0E08D9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671" y="2380931"/>
              <a:ext cx="1193259" cy="119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189A3E6-4EE2-C505-9EFD-BD1AADD2E139}"/>
                </a:ext>
              </a:extLst>
            </p:cNvPr>
            <p:cNvCxnSpPr>
              <a:cxnSpLocks/>
            </p:cNvCxnSpPr>
            <p:nvPr/>
          </p:nvCxnSpPr>
          <p:spPr>
            <a:xfrm>
              <a:off x="4188791" y="298283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314F2E-E4EC-157C-48D6-EEEA72BB5DCF}"/>
                </a:ext>
              </a:extLst>
            </p:cNvPr>
            <p:cNvSpPr txBox="1"/>
            <p:nvPr/>
          </p:nvSpPr>
          <p:spPr>
            <a:xfrm>
              <a:off x="4624900" y="3656876"/>
              <a:ext cx="18287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Database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Store feedback in secure dataset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B5EE7D-C526-8452-EE2A-CF3B0D96ADFE}"/>
                </a:ext>
              </a:extLst>
            </p:cNvPr>
            <p:cNvCxnSpPr>
              <a:cxnSpLocks/>
            </p:cNvCxnSpPr>
            <p:nvPr/>
          </p:nvCxnSpPr>
          <p:spPr>
            <a:xfrm>
              <a:off x="6273753" y="297756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0" name="Picture 6" descr="Data collection - Free commerce and shopping icons">
              <a:extLst>
                <a:ext uri="{FF2B5EF4-FFF2-40B4-BE49-F238E27FC236}">
                  <a16:creationId xmlns:a16="http://schemas.microsoft.com/office/drawing/2014/main" id="{3A93497D-08A1-6876-575A-40ACDA706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998" y="2489152"/>
              <a:ext cx="1309180" cy="130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363FC3-C584-4AA0-F2B1-1F998C5CAB58}"/>
                </a:ext>
              </a:extLst>
            </p:cNvPr>
            <p:cNvSpPr txBox="1"/>
            <p:nvPr/>
          </p:nvSpPr>
          <p:spPr>
            <a:xfrm>
              <a:off x="6726959" y="3880440"/>
              <a:ext cx="211925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Theme &amp; Sentiment Extraction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LLM automatically extract themes and assigns sentiment towards themes 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E130694-058E-69FB-40F1-9879B42DD907}"/>
                </a:ext>
              </a:extLst>
            </p:cNvPr>
            <p:cNvCxnSpPr>
              <a:cxnSpLocks/>
            </p:cNvCxnSpPr>
            <p:nvPr/>
          </p:nvCxnSpPr>
          <p:spPr>
            <a:xfrm>
              <a:off x="8682970" y="297756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4" name="Picture 10" descr="Data clustering database color icon Royalty Free Vector">
              <a:extLst>
                <a:ext uri="{FF2B5EF4-FFF2-40B4-BE49-F238E27FC236}">
                  <a16:creationId xmlns:a16="http://schemas.microsoft.com/office/drawing/2014/main" id="{72877494-6906-F3BC-BD93-2E751342A7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64"/>
            <a:stretch/>
          </p:blipFill>
          <p:spPr bwMode="auto">
            <a:xfrm>
              <a:off x="9472935" y="2244791"/>
              <a:ext cx="1562700" cy="146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118826-FFFE-7938-6F6C-2BE8B36108D3}"/>
                </a:ext>
              </a:extLst>
            </p:cNvPr>
            <p:cNvSpPr txBox="1"/>
            <p:nvPr/>
          </p:nvSpPr>
          <p:spPr>
            <a:xfrm>
              <a:off x="9231143" y="3943330"/>
              <a:ext cx="2119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Theme clustering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Groups similar themes and re-applies to stakeholder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24B25E6-FBC0-A819-F623-8A5248D9725A}"/>
              </a:ext>
            </a:extLst>
          </p:cNvPr>
          <p:cNvSpPr txBox="1"/>
          <p:nvPr/>
        </p:nvSpPr>
        <p:spPr>
          <a:xfrm>
            <a:off x="2426115" y="1690974"/>
            <a:ext cx="6162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Conversational Chatbot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8AFF-F9CF-4D65-7DAD-33BF10F4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27" y="249171"/>
            <a:ext cx="10718056" cy="1044000"/>
          </a:xfrm>
        </p:spPr>
        <p:txBody>
          <a:bodyPr>
            <a:noAutofit/>
          </a:bodyPr>
          <a:lstStyle/>
          <a:p>
            <a:r>
              <a:rPr lang="en-US" sz="4400" dirty="0"/>
              <a:t>Conversational Feedback Chatbot</a:t>
            </a:r>
            <a:endParaRPr lang="en-GB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57513-4CCF-EB97-EC41-C76F762426A2}"/>
              </a:ext>
            </a:extLst>
          </p:cNvPr>
          <p:cNvSpPr txBox="1"/>
          <p:nvPr/>
        </p:nvSpPr>
        <p:spPr>
          <a:xfrm>
            <a:off x="283927" y="1293171"/>
            <a:ext cx="9326394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Initial set of ‘target’ questions (to be played around with)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have you felt </a:t>
            </a:r>
            <a:r>
              <a:rPr lang="en-US" sz="1600" dirty="0" err="1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regrarding</a:t>
            </a: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the communication you have received from the council, as well as the contractors?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do you feel about the contractors that have been working on your home? Have they been respectful and professional?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do you feel about the work that has been done on your home? Are you happy with the results?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do you feel about the impact that the work has had on your home? Has it been disruptive or inconvenient?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 you happy with the way that the work has been carried out? Have there been any issues or problems that you have encountered?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do you feel about the way that the work has been communicated to you? Have you been kept informed about what is happening and when?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How do you feel about the way that the work has been managed? Have there been any delays or issues that you have encountered?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 you confident that the work will resolve the issues that you have been experiencing in your home?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you think that the work will lead to a reduction in your energy bills?</a:t>
            </a:r>
            <a:endParaRPr lang="en-GB" sz="1600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2D08E-6790-C3F4-0F63-6906C45AF39D}"/>
              </a:ext>
            </a:extLst>
          </p:cNvPr>
          <p:cNvSpPr txBox="1"/>
          <p:nvPr/>
        </p:nvSpPr>
        <p:spPr>
          <a:xfrm>
            <a:off x="10045939" y="4750327"/>
            <a:ext cx="213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Demo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3C054A-6C13-6843-3C3D-F9D67FD6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387" y="2482761"/>
            <a:ext cx="1603192" cy="1603192"/>
          </a:xfrm>
          <a:prstGeom prst="rect">
            <a:avLst/>
          </a:prstGeom>
        </p:spPr>
      </p:pic>
      <p:pic>
        <p:nvPicPr>
          <p:cNvPr id="2050" name="Picture 2" descr="play Vector Icons free download in SVG, PNG Format">
            <a:hlinkClick r:id="rId3"/>
            <a:extLst>
              <a:ext uri="{FF2B5EF4-FFF2-40B4-BE49-F238E27FC236}">
                <a16:creationId xmlns:a16="http://schemas.microsoft.com/office/drawing/2014/main" id="{B771652B-F990-744F-EAD3-05CA2802D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939" y="3147135"/>
            <a:ext cx="1912088" cy="191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7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DAB8B-2B9F-FEAA-DEDB-9C30A8540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122EE5-3293-325F-5605-9296BE8F7248}"/>
              </a:ext>
            </a:extLst>
          </p:cNvPr>
          <p:cNvSpPr/>
          <p:nvPr/>
        </p:nvSpPr>
        <p:spPr>
          <a:xfrm>
            <a:off x="6971243" y="1619954"/>
            <a:ext cx="4639488" cy="4761390"/>
          </a:xfrm>
          <a:prstGeom prst="roundRect">
            <a:avLst>
              <a:gd name="adj" fmla="val 580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82B335-08F0-9BD6-FC00-A89946EFD750}"/>
              </a:ext>
            </a:extLst>
          </p:cNvPr>
          <p:cNvSpPr txBox="1">
            <a:spLocks/>
          </p:cNvSpPr>
          <p:nvPr/>
        </p:nvSpPr>
        <p:spPr>
          <a:xfrm>
            <a:off x="196773" y="41240"/>
            <a:ext cx="9809566" cy="1411624"/>
          </a:xfrm>
          <a:prstGeom prst="rect">
            <a:avLst/>
          </a:prstGeom>
          <a:noFill/>
        </p:spPr>
        <p:txBody>
          <a:bodyPr vert="horz" lIns="9000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5400" b="1" dirty="0">
                <a:latin typeface="Poppins" pitchFamily="2" charset="77"/>
                <a:cs typeface="Poppins" pitchFamily="2" charset="77"/>
              </a:rPr>
              <a:t>Evaluation Tool Overview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9FD573-00A3-9ECD-48FC-A5AEE8BA85CD}"/>
              </a:ext>
            </a:extLst>
          </p:cNvPr>
          <p:cNvGrpSpPr/>
          <p:nvPr/>
        </p:nvGrpSpPr>
        <p:grpSpPr>
          <a:xfrm>
            <a:off x="597316" y="2468527"/>
            <a:ext cx="10997367" cy="3650508"/>
            <a:chOff x="353033" y="2244791"/>
            <a:chExt cx="10997367" cy="36505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4AD68BC-478F-4478-6561-8FDAF12BA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1644" y="2347696"/>
              <a:ext cx="1309180" cy="13091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62985B-56E0-70CB-B7D0-8D482CE98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6997" y="4114778"/>
              <a:ext cx="698467" cy="69846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F5D01F-94E2-4DA4-9198-A76A45C99809}"/>
                </a:ext>
              </a:extLst>
            </p:cNvPr>
            <p:cNvSpPr txBox="1"/>
            <p:nvPr/>
          </p:nvSpPr>
          <p:spPr>
            <a:xfrm>
              <a:off x="2181832" y="4910414"/>
              <a:ext cx="182879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Instructions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i.e. what information are we seeking?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EE0B3C-5322-F0E0-DA0F-6DE1DF7E7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6232" y="3579054"/>
              <a:ext cx="0" cy="438556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7DC1256-F8DF-A850-4F0A-1A25C612E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628760"/>
              <a:ext cx="580235" cy="74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E652A53-9C82-CBD5-5DEE-B42676D5395E}"/>
                </a:ext>
              </a:extLst>
            </p:cNvPr>
            <p:cNvCxnSpPr>
              <a:cxnSpLocks/>
            </p:cNvCxnSpPr>
            <p:nvPr/>
          </p:nvCxnSpPr>
          <p:spPr>
            <a:xfrm>
              <a:off x="1633659" y="3002286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6A2D2D-5F27-322C-9045-2DD7CA6804C6}"/>
                </a:ext>
              </a:extLst>
            </p:cNvPr>
            <p:cNvSpPr txBox="1"/>
            <p:nvPr/>
          </p:nvSpPr>
          <p:spPr>
            <a:xfrm>
              <a:off x="353033" y="3429000"/>
              <a:ext cx="182879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latin typeface="Poppins" panose="00000500000000000000" pitchFamily="2" charset="0"/>
                  <a:cs typeface="Poppins" panose="00000500000000000000" pitchFamily="2" charset="0"/>
                </a:rPr>
                <a:t>Stakeholder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Resident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Staff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Contractor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pic>
          <p:nvPicPr>
            <p:cNvPr id="1028" name="Picture 4" descr="Office database - Electronic devices &amp; hardware Icons">
              <a:extLst>
                <a:ext uri="{FF2B5EF4-FFF2-40B4-BE49-F238E27FC236}">
                  <a16:creationId xmlns:a16="http://schemas.microsoft.com/office/drawing/2014/main" id="{BBE28940-7D92-DB85-B673-A245E9E90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671" y="2380931"/>
              <a:ext cx="1193259" cy="119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91F07B-24C1-86DF-0CDA-144D4DE8223E}"/>
                </a:ext>
              </a:extLst>
            </p:cNvPr>
            <p:cNvCxnSpPr>
              <a:cxnSpLocks/>
            </p:cNvCxnSpPr>
            <p:nvPr/>
          </p:nvCxnSpPr>
          <p:spPr>
            <a:xfrm>
              <a:off x="4188791" y="298283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1E6383-20C4-5A78-486B-01BEBF4A20A3}"/>
                </a:ext>
              </a:extLst>
            </p:cNvPr>
            <p:cNvSpPr txBox="1"/>
            <p:nvPr/>
          </p:nvSpPr>
          <p:spPr>
            <a:xfrm>
              <a:off x="4624900" y="3656876"/>
              <a:ext cx="18287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Database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Store feedback in secure dataset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53404DF-5328-2849-3076-829647B58655}"/>
                </a:ext>
              </a:extLst>
            </p:cNvPr>
            <p:cNvCxnSpPr>
              <a:cxnSpLocks/>
            </p:cNvCxnSpPr>
            <p:nvPr/>
          </p:nvCxnSpPr>
          <p:spPr>
            <a:xfrm>
              <a:off x="6273753" y="297756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0" name="Picture 6" descr="Data collection - Free commerce and shopping icons">
              <a:extLst>
                <a:ext uri="{FF2B5EF4-FFF2-40B4-BE49-F238E27FC236}">
                  <a16:creationId xmlns:a16="http://schemas.microsoft.com/office/drawing/2014/main" id="{D7EF6355-0B03-D5D8-B6C7-3B7592A6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1998" y="2489152"/>
              <a:ext cx="1309180" cy="1309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FFE755-79AB-92B3-8E5F-DEF9D721C60E}"/>
                </a:ext>
              </a:extLst>
            </p:cNvPr>
            <p:cNvSpPr txBox="1"/>
            <p:nvPr/>
          </p:nvSpPr>
          <p:spPr>
            <a:xfrm>
              <a:off x="6726959" y="3880440"/>
              <a:ext cx="211925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Theme &amp; Sentiment Extraction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LLM automatically extract themes and assigns sentiment towards themes 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97D02DD-59C8-E6DF-8D3F-4D16320A4074}"/>
                </a:ext>
              </a:extLst>
            </p:cNvPr>
            <p:cNvCxnSpPr>
              <a:cxnSpLocks/>
            </p:cNvCxnSpPr>
            <p:nvPr/>
          </p:nvCxnSpPr>
          <p:spPr>
            <a:xfrm>
              <a:off x="8682970" y="2977560"/>
              <a:ext cx="548173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4" name="Picture 10" descr="Data clustering database color icon Royalty Free Vector">
              <a:extLst>
                <a:ext uri="{FF2B5EF4-FFF2-40B4-BE49-F238E27FC236}">
                  <a16:creationId xmlns:a16="http://schemas.microsoft.com/office/drawing/2014/main" id="{821B865C-6C4B-4618-2141-A7AF968621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64"/>
            <a:stretch/>
          </p:blipFill>
          <p:spPr bwMode="auto">
            <a:xfrm>
              <a:off x="9472935" y="2244791"/>
              <a:ext cx="1562700" cy="1465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F677F5-E636-E428-5480-B0CA3CA4E4E2}"/>
                </a:ext>
              </a:extLst>
            </p:cNvPr>
            <p:cNvSpPr txBox="1"/>
            <p:nvPr/>
          </p:nvSpPr>
          <p:spPr>
            <a:xfrm>
              <a:off x="9231143" y="3943330"/>
              <a:ext cx="2119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Theme clustering</a:t>
              </a: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Groups similar themes and re-applies to stakeholder</a:t>
              </a:r>
              <a:endPara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93A12A0-71B4-01D1-EA01-249DFC1986BD}"/>
              </a:ext>
            </a:extLst>
          </p:cNvPr>
          <p:cNvSpPr txBox="1"/>
          <p:nvPr/>
        </p:nvSpPr>
        <p:spPr>
          <a:xfrm>
            <a:off x="7134515" y="1705862"/>
            <a:ext cx="4091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Feedback </a:t>
            </a:r>
            <a:r>
              <a:rPr lang="en-US" sz="1800" b="1" dirty="0" err="1">
                <a:latin typeface="Poppins" panose="00000500000000000000" pitchFamily="2" charset="0"/>
                <a:cs typeface="Poppins" panose="00000500000000000000" pitchFamily="2" charset="0"/>
              </a:rPr>
              <a:t>Analyser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4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C2BBF-1CC8-F3C6-EC0C-EB1541B20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E7EA19-E35A-0EBB-C735-B18B8F73165D}"/>
              </a:ext>
            </a:extLst>
          </p:cNvPr>
          <p:cNvCxnSpPr/>
          <p:nvPr/>
        </p:nvCxnSpPr>
        <p:spPr>
          <a:xfrm flipV="1">
            <a:off x="3520439" y="4262739"/>
            <a:ext cx="3819145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C6AA0B-B68F-F1EC-8968-920109E74C58}"/>
              </a:ext>
            </a:extLst>
          </p:cNvPr>
          <p:cNvCxnSpPr>
            <a:stCxn id="4" idx="3"/>
          </p:cNvCxnSpPr>
          <p:nvPr/>
        </p:nvCxnSpPr>
        <p:spPr>
          <a:xfrm flipV="1">
            <a:off x="3520439" y="2482565"/>
            <a:ext cx="3819145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CE16B4-C990-5BD8-B048-543820D4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27" y="249171"/>
            <a:ext cx="10718056" cy="1044000"/>
          </a:xfrm>
        </p:spPr>
        <p:txBody>
          <a:bodyPr>
            <a:noAutofit/>
          </a:bodyPr>
          <a:lstStyle/>
          <a:p>
            <a:r>
              <a:rPr lang="en-US" sz="4400" dirty="0"/>
              <a:t>Feedback </a:t>
            </a:r>
            <a:r>
              <a:rPr lang="en-US" sz="4400" dirty="0" err="1"/>
              <a:t>Analyser</a:t>
            </a:r>
            <a:r>
              <a:rPr lang="en-US" sz="4400" dirty="0"/>
              <a:t>: Step 1</a:t>
            </a:r>
            <a:endParaRPr lang="en-GB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5994A-80A9-D1B6-59CD-2A55938F9696}"/>
              </a:ext>
            </a:extLst>
          </p:cNvPr>
          <p:cNvSpPr/>
          <p:nvPr/>
        </p:nvSpPr>
        <p:spPr>
          <a:xfrm>
            <a:off x="1061166" y="1817996"/>
            <a:ext cx="2459273" cy="132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“There was no proper explanation of what work would be done. I only found out about scaffolding going up the day it happened. Poor planning from the council.”</a:t>
            </a:r>
            <a:endParaRPr lang="en-GB" sz="900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FCF6F-AAD2-1AD7-1DA4-00B48BEF1096}"/>
              </a:ext>
            </a:extLst>
          </p:cNvPr>
          <p:cNvSpPr/>
          <p:nvPr/>
        </p:nvSpPr>
        <p:spPr>
          <a:xfrm>
            <a:off x="1065968" y="3401659"/>
            <a:ext cx="2459273" cy="132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“The workers were in and out quickly, and they were very polite. But I did have to take a few days off work unexpectedly, which I wasn't happy about.”</a:t>
            </a:r>
          </a:p>
          <a:p>
            <a:pPr algn="ctr"/>
            <a:endParaRPr lang="en-GB" sz="900" dirty="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4B3D2-EB4B-A84D-C96E-8C4A5BF5703A}"/>
              </a:ext>
            </a:extLst>
          </p:cNvPr>
          <p:cNvSpPr txBox="1"/>
          <p:nvPr/>
        </p:nvSpPr>
        <p:spPr>
          <a:xfrm>
            <a:off x="2112264" y="4793958"/>
            <a:ext cx="29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5080C-5BD3-D501-DF92-DC799AE50A44}"/>
              </a:ext>
            </a:extLst>
          </p:cNvPr>
          <p:cNvSpPr/>
          <p:nvPr/>
        </p:nvSpPr>
        <p:spPr>
          <a:xfrm>
            <a:off x="1028931" y="5780448"/>
            <a:ext cx="2459273" cy="332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bg2"/>
                </a:solidFill>
              </a:rPr>
              <a:t>“……”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B4367F-774C-170F-22C6-08D56A9F21CC}"/>
              </a:ext>
            </a:extLst>
          </p:cNvPr>
          <p:cNvCxnSpPr>
            <a:cxnSpLocks/>
            <a:stCxn id="4" idx="3"/>
            <a:endCxn id="1028" idx="1"/>
          </p:cNvCxnSpPr>
          <p:nvPr/>
        </p:nvCxnSpPr>
        <p:spPr>
          <a:xfrm>
            <a:off x="3520439" y="2482566"/>
            <a:ext cx="1195490" cy="96037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3340B4-3C26-2D6A-8D86-10E280F53073}"/>
              </a:ext>
            </a:extLst>
          </p:cNvPr>
          <p:cNvCxnSpPr>
            <a:cxnSpLocks/>
            <a:stCxn id="5" idx="3"/>
            <a:endCxn id="1028" idx="2"/>
          </p:cNvCxnSpPr>
          <p:nvPr/>
        </p:nvCxnSpPr>
        <p:spPr>
          <a:xfrm flipV="1">
            <a:off x="3525241" y="3916472"/>
            <a:ext cx="994545" cy="14975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77267D-217C-6982-E618-B8AA839683A3}"/>
              </a:ext>
            </a:extLst>
          </p:cNvPr>
          <p:cNvCxnSpPr>
            <a:cxnSpLocks/>
            <a:stCxn id="7" idx="3"/>
            <a:endCxn id="1028" idx="3"/>
          </p:cNvCxnSpPr>
          <p:nvPr/>
        </p:nvCxnSpPr>
        <p:spPr>
          <a:xfrm flipV="1">
            <a:off x="3488204" y="4390002"/>
            <a:ext cx="1227725" cy="155666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C4C4BACE-BC38-8A14-10B9-E8CA95961BE2}"/>
              </a:ext>
            </a:extLst>
          </p:cNvPr>
          <p:cNvSpPr/>
          <p:nvPr/>
        </p:nvSpPr>
        <p:spPr>
          <a:xfrm>
            <a:off x="4582251" y="1685998"/>
            <a:ext cx="1837944" cy="1329139"/>
          </a:xfrm>
          <a:prstGeom prst="wedgeRect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“Extract relevant themes and corresponding sentiment scores. (1 very negative – 5 very positive”)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26091F-1893-ACCE-3340-391DF51EC7A3}"/>
              </a:ext>
            </a:extLst>
          </p:cNvPr>
          <p:cNvSpPr/>
          <p:nvPr/>
        </p:nvSpPr>
        <p:spPr>
          <a:xfrm>
            <a:off x="7339584" y="1489681"/>
            <a:ext cx="3356311" cy="1657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[{'theme': 'Worker Conduct', 'sentiment': 5},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'Project Efficiency', 'sentiment': 5}, 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'theme': 'Scheduling and Planning', 'sentiment': 2},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'Disruption', 'sentiment': 2}]</a:t>
            </a:r>
            <a:endParaRPr lang="en-GB" sz="900" dirty="0">
              <a:solidFill>
                <a:schemeClr val="bg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A33E94-499B-8FEE-5B74-AB043ABC26D2}"/>
              </a:ext>
            </a:extLst>
          </p:cNvPr>
          <p:cNvSpPr/>
          <p:nvPr/>
        </p:nvSpPr>
        <p:spPr>
          <a:xfrm>
            <a:off x="7339584" y="3421637"/>
            <a:ext cx="3356311" cy="10648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'Overall Improvement', 'sentiment': 4},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'Workmanship Quality (Painting)', 'sentiment': 2}</a:t>
            </a:r>
            <a:endParaRPr lang="en-GB" sz="900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B5573B-33B2-890F-4286-B85D230FF3D0}"/>
              </a:ext>
            </a:extLst>
          </p:cNvPr>
          <p:cNvSpPr txBox="1"/>
          <p:nvPr/>
        </p:nvSpPr>
        <p:spPr>
          <a:xfrm>
            <a:off x="8884273" y="4486481"/>
            <a:ext cx="26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1A2923-601D-094E-5AB7-C5170ECE3A77}"/>
              </a:ext>
            </a:extLst>
          </p:cNvPr>
          <p:cNvSpPr/>
          <p:nvPr/>
        </p:nvSpPr>
        <p:spPr>
          <a:xfrm>
            <a:off x="7356117" y="5435864"/>
            <a:ext cx="3356311" cy="332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bg2"/>
                </a:solidFill>
              </a:rPr>
              <a:t>“……”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494DAB-411A-FBF0-AAF2-44A143C5084E}"/>
              </a:ext>
            </a:extLst>
          </p:cNvPr>
          <p:cNvCxnSpPr>
            <a:cxnSpLocks/>
            <a:stCxn id="1028" idx="7"/>
          </p:cNvCxnSpPr>
          <p:nvPr/>
        </p:nvCxnSpPr>
        <p:spPr>
          <a:xfrm flipV="1">
            <a:off x="5662990" y="2684822"/>
            <a:ext cx="1676594" cy="75811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48C067-BD45-2874-E17C-7AA0B8A44CC3}"/>
              </a:ext>
            </a:extLst>
          </p:cNvPr>
          <p:cNvCxnSpPr>
            <a:cxnSpLocks/>
            <a:stCxn id="1028" idx="6"/>
            <a:endCxn id="31" idx="1"/>
          </p:cNvCxnSpPr>
          <p:nvPr/>
        </p:nvCxnSpPr>
        <p:spPr>
          <a:xfrm>
            <a:off x="5859133" y="3916472"/>
            <a:ext cx="1480451" cy="375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4D8921-1E44-E3C9-E078-B0390916A66D}"/>
              </a:ext>
            </a:extLst>
          </p:cNvPr>
          <p:cNvCxnSpPr>
            <a:cxnSpLocks/>
            <a:stCxn id="1028" idx="5"/>
            <a:endCxn id="33" idx="1"/>
          </p:cNvCxnSpPr>
          <p:nvPr/>
        </p:nvCxnSpPr>
        <p:spPr>
          <a:xfrm>
            <a:off x="5662990" y="4390002"/>
            <a:ext cx="1693127" cy="1212084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DE3B9D-72EA-88EE-FCB9-736C3F195700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3488204" y="5602086"/>
            <a:ext cx="3867913" cy="34458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atGPT Logo - Chat gpt Icon on White Background 21059827 Vector Art at  Vecteezy">
            <a:extLst>
              <a:ext uri="{FF2B5EF4-FFF2-40B4-BE49-F238E27FC236}">
                <a16:creationId xmlns:a16="http://schemas.microsoft.com/office/drawing/2014/main" id="{89AEA5E3-CA28-D05E-4182-8456B66A6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86" y="3246798"/>
            <a:ext cx="1339347" cy="1339347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91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E15F0-D615-7626-A288-B569B7A1C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6DC1-ECB4-BF5D-EE82-6769A78C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27" y="249171"/>
            <a:ext cx="10718056" cy="1044000"/>
          </a:xfrm>
        </p:spPr>
        <p:txBody>
          <a:bodyPr>
            <a:noAutofit/>
          </a:bodyPr>
          <a:lstStyle/>
          <a:p>
            <a:r>
              <a:rPr lang="en-US" sz="4400" dirty="0"/>
              <a:t>Feedback </a:t>
            </a:r>
            <a:r>
              <a:rPr lang="en-US" sz="4400" dirty="0" err="1"/>
              <a:t>Analyser</a:t>
            </a:r>
            <a:r>
              <a:rPr lang="en-US" sz="4400" dirty="0"/>
              <a:t>: Step 2</a:t>
            </a:r>
            <a:endParaRPr lang="en-GB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44DAAA-C4E7-1791-09C5-2150ADB01C40}"/>
              </a:ext>
            </a:extLst>
          </p:cNvPr>
          <p:cNvSpPr/>
          <p:nvPr/>
        </p:nvSpPr>
        <p:spPr>
          <a:xfrm>
            <a:off x="463297" y="1836283"/>
            <a:ext cx="2389632" cy="132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'Communication &amp; Information Provision', 'sentiment': 1},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'Project Planning &amp; </a:t>
            </a:r>
            <a:r>
              <a:rPr lang="en-US" sz="110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Organisation</a:t>
            </a: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', 'sentiment': 1}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10D3F-C4A0-1113-7CE8-4D03C1740935}"/>
              </a:ext>
            </a:extLst>
          </p:cNvPr>
          <p:cNvSpPr/>
          <p:nvPr/>
        </p:nvSpPr>
        <p:spPr>
          <a:xfrm>
            <a:off x="463297" y="3439925"/>
            <a:ext cx="2389632" cy="10648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'Overall Improvement', 'sentiment': 4},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'Workmanship Quality (Painting)', 'sentiment': 2}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4574DF-4C88-DBED-706E-6439F7B5F408}"/>
              </a:ext>
            </a:extLst>
          </p:cNvPr>
          <p:cNvSpPr txBox="1"/>
          <p:nvPr/>
        </p:nvSpPr>
        <p:spPr>
          <a:xfrm>
            <a:off x="1995147" y="4657948"/>
            <a:ext cx="2083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.</a:t>
            </a:r>
          </a:p>
          <a:p>
            <a:r>
              <a:rPr lang="en-GB" sz="1600" dirty="0"/>
              <a:t>.</a:t>
            </a:r>
          </a:p>
          <a:p>
            <a:r>
              <a:rPr lang="en-GB" sz="1600" dirty="0"/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871B67-80BF-14B2-E1C4-12F918D968ED}"/>
              </a:ext>
            </a:extLst>
          </p:cNvPr>
          <p:cNvSpPr/>
          <p:nvPr/>
        </p:nvSpPr>
        <p:spPr>
          <a:xfrm>
            <a:off x="463297" y="5632514"/>
            <a:ext cx="2389632" cy="332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2"/>
                </a:solidFill>
              </a:rPr>
              <a:t>“……”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FD831-BC9D-8FB1-2958-71283D14C30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852929" y="2500853"/>
            <a:ext cx="1225295" cy="93907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0E3519-34FF-C38D-7414-52C620DA00F7}"/>
              </a:ext>
            </a:extLst>
          </p:cNvPr>
          <p:cNvCxnSpPr>
            <a:cxnSpLocks/>
          </p:cNvCxnSpPr>
          <p:nvPr/>
        </p:nvCxnSpPr>
        <p:spPr>
          <a:xfrm flipV="1">
            <a:off x="2779775" y="3829992"/>
            <a:ext cx="1298449" cy="14235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0797D2-56FB-0763-F163-9BC86A714D2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852929" y="4398221"/>
            <a:ext cx="1225295" cy="1400515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78DEF86-4DEE-238E-9090-7D360E4E96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2" t="-14764" r="29544" b="16132"/>
          <a:stretch/>
        </p:blipFill>
        <p:spPr>
          <a:xfrm>
            <a:off x="5394959" y="1256688"/>
            <a:ext cx="6731080" cy="528896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FDF815D-12BB-FB98-4C9F-B2ACD87D8949}"/>
              </a:ext>
            </a:extLst>
          </p:cNvPr>
          <p:cNvSpPr/>
          <p:nvPr/>
        </p:nvSpPr>
        <p:spPr>
          <a:xfrm>
            <a:off x="4169664" y="2992153"/>
            <a:ext cx="1225295" cy="204447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Clustering Algorithm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EAB587-A8F3-B07D-F577-CCB7A5E87C07}"/>
              </a:ext>
            </a:extLst>
          </p:cNvPr>
          <p:cNvCxnSpPr>
            <a:cxnSpLocks/>
          </p:cNvCxnSpPr>
          <p:nvPr/>
        </p:nvCxnSpPr>
        <p:spPr>
          <a:xfrm>
            <a:off x="5394959" y="3972347"/>
            <a:ext cx="530353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3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08584-200E-180F-CCC3-D039DAF74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F354-5CE1-F304-4021-E3D2731C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3" y="31267"/>
            <a:ext cx="10718056" cy="1044000"/>
          </a:xfrm>
        </p:spPr>
        <p:txBody>
          <a:bodyPr>
            <a:noAutofit/>
          </a:bodyPr>
          <a:lstStyle/>
          <a:p>
            <a:r>
              <a:rPr lang="en-US" sz="4400" dirty="0"/>
              <a:t>Feedback </a:t>
            </a:r>
            <a:r>
              <a:rPr lang="en-US" sz="4400" dirty="0" err="1"/>
              <a:t>Analyser</a:t>
            </a:r>
            <a:r>
              <a:rPr lang="en-US" sz="4400" dirty="0"/>
              <a:t>: Step 3</a:t>
            </a:r>
            <a:endParaRPr lang="en-GB" sz="4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4D6DF-2705-91A6-0774-04BE8DE6C00F}"/>
              </a:ext>
            </a:extLst>
          </p:cNvPr>
          <p:cNvSpPr/>
          <p:nvPr/>
        </p:nvSpPr>
        <p:spPr>
          <a:xfrm>
            <a:off x="9144547" y="423557"/>
            <a:ext cx="2389632" cy="132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'Communication &amp; Information Provision', 'sentiment': 1},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'Project Planning &amp; </a:t>
            </a:r>
            <a:r>
              <a:rPr lang="en-US" sz="110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Organisation</a:t>
            </a: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', 'sentiment': 1}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99F4B1-FB2E-3F05-59CB-513354C1BA9D}"/>
              </a:ext>
            </a:extLst>
          </p:cNvPr>
          <p:cNvSpPr/>
          <p:nvPr/>
        </p:nvSpPr>
        <p:spPr>
          <a:xfrm>
            <a:off x="9144547" y="2027199"/>
            <a:ext cx="2389632" cy="10648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'Overall Improvement', 'sentiment': 4},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'Workmanship Quality (Painting)', 'sentiment': 2}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4349B-A111-7049-3ECE-33D5BF0D9E49}"/>
              </a:ext>
            </a:extLst>
          </p:cNvPr>
          <p:cNvSpPr txBox="1"/>
          <p:nvPr/>
        </p:nvSpPr>
        <p:spPr>
          <a:xfrm>
            <a:off x="9525718" y="3245482"/>
            <a:ext cx="208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D96FBC-9B13-CB1B-AE34-2099884F40FB}"/>
              </a:ext>
            </a:extLst>
          </p:cNvPr>
          <p:cNvSpPr/>
          <p:nvPr/>
        </p:nvSpPr>
        <p:spPr>
          <a:xfrm>
            <a:off x="9144547" y="3599737"/>
            <a:ext cx="2389632" cy="332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2"/>
                </a:solidFill>
              </a:rPr>
              <a:t>“……”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CE9EF20-A58B-5C79-1CAB-1C5623F6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2" t="-14764" r="574" b="16132"/>
          <a:stretch/>
        </p:blipFill>
        <p:spPr>
          <a:xfrm>
            <a:off x="56443" y="1228446"/>
            <a:ext cx="3638236" cy="2016776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98B42AF-DC31-4B4D-CA5C-77933F4426C2}"/>
              </a:ext>
            </a:extLst>
          </p:cNvPr>
          <p:cNvSpPr/>
          <p:nvPr/>
        </p:nvSpPr>
        <p:spPr>
          <a:xfrm>
            <a:off x="4863066" y="867795"/>
            <a:ext cx="1837944" cy="1329139"/>
          </a:xfrm>
          <a:prstGeom prst="wedgeRectCallou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“For themes in the provided cluster, find a theme name that best captures all of them”</a:t>
            </a:r>
          </a:p>
        </p:txBody>
      </p:sp>
      <p:pic>
        <p:nvPicPr>
          <p:cNvPr id="5" name="Picture 4" descr="ChatGPT Logo - Chat gpt Icon on White Background 21059827 Vector Art at  Vecteezy">
            <a:extLst>
              <a:ext uri="{FF2B5EF4-FFF2-40B4-BE49-F238E27FC236}">
                <a16:creationId xmlns:a16="http://schemas.microsoft.com/office/drawing/2014/main" id="{AFB49B58-4669-2F8A-245E-52ED74D6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93" y="1752696"/>
            <a:ext cx="1339347" cy="1339347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408900-8617-C45D-D124-0498820F296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694679" y="2422370"/>
            <a:ext cx="498714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1294EF-9EE0-1E75-A4CE-14EDA927E27E}"/>
              </a:ext>
            </a:extLst>
          </p:cNvPr>
          <p:cNvCxnSpPr>
            <a:cxnSpLocks/>
          </p:cNvCxnSpPr>
          <p:nvPr/>
        </p:nvCxnSpPr>
        <p:spPr>
          <a:xfrm flipH="1">
            <a:off x="7082181" y="2405198"/>
            <a:ext cx="1842363" cy="94841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759DE00-3635-17AB-D7F9-04C94530CB5E}"/>
              </a:ext>
            </a:extLst>
          </p:cNvPr>
          <p:cNvSpPr/>
          <p:nvPr/>
        </p:nvSpPr>
        <p:spPr>
          <a:xfrm>
            <a:off x="5856886" y="2906054"/>
            <a:ext cx="1225295" cy="89510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Mapping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C4C7D8-4F9D-1D46-F28C-F2FE0435B65E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>
            <a:off x="5336597" y="2895900"/>
            <a:ext cx="520289" cy="457709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C5D55D6-8C01-EB82-66DA-126160178D59}"/>
              </a:ext>
            </a:extLst>
          </p:cNvPr>
          <p:cNvSpPr/>
          <p:nvPr/>
        </p:nvSpPr>
        <p:spPr>
          <a:xfrm>
            <a:off x="9144547" y="463944"/>
            <a:ext cx="2389632" cy="132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'Communication &amp; Information Provision', 'sentiment': 1},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'Project Planning &amp; </a:t>
            </a:r>
            <a:r>
              <a:rPr lang="en-US" sz="110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Organisation</a:t>
            </a: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', 'sentiment': 1}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F4FC8E-EC7D-0EB5-A748-DA857BC84D2E}"/>
              </a:ext>
            </a:extLst>
          </p:cNvPr>
          <p:cNvSpPr/>
          <p:nvPr/>
        </p:nvSpPr>
        <p:spPr>
          <a:xfrm>
            <a:off x="9144547" y="1896906"/>
            <a:ext cx="2861525" cy="1424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[{'theme': 'Worker Conduct', 'sentiment': 5},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'Project Efficiency', 'sentiment': 5}, {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'theme': 'Scheduling and Planning', 'sentiment': 2},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{'theme': 'Disruption', 'sentiment': 2}]</a:t>
            </a:r>
            <a:endParaRPr lang="en-GB" sz="800" dirty="0"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ECC970-D078-A57C-FFDE-A13AA72C64D1}"/>
              </a:ext>
            </a:extLst>
          </p:cNvPr>
          <p:cNvSpPr/>
          <p:nvPr/>
        </p:nvSpPr>
        <p:spPr>
          <a:xfrm>
            <a:off x="283464" y="4370831"/>
            <a:ext cx="5053133" cy="543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</a:t>
            </a:r>
            <a:r>
              <a:rPr lang="en-US" sz="105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final_theme</a:t>
            </a: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': 'Service Quality and Customer Care', 'sentiment': 1}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</a:t>
            </a:r>
            <a:r>
              <a:rPr lang="en-US" sz="105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final_theme</a:t>
            </a: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': 'Project Management and Outcomes', 'sentiment': 1}]</a:t>
            </a:r>
            <a:endParaRPr lang="en-GB" sz="700" dirty="0">
              <a:solidFill>
                <a:schemeClr val="bg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F255A-10A7-8A49-12C0-28D3FB07606C}"/>
              </a:ext>
            </a:extLst>
          </p:cNvPr>
          <p:cNvSpPr txBox="1"/>
          <p:nvPr/>
        </p:nvSpPr>
        <p:spPr>
          <a:xfrm>
            <a:off x="4411076" y="6000833"/>
            <a:ext cx="213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B4EF07-0517-A2EF-591A-C18702894A37}"/>
              </a:ext>
            </a:extLst>
          </p:cNvPr>
          <p:cNvSpPr/>
          <p:nvPr/>
        </p:nvSpPr>
        <p:spPr>
          <a:xfrm>
            <a:off x="2885291" y="6377441"/>
            <a:ext cx="2451306" cy="2882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2"/>
                </a:solidFill>
              </a:rPr>
              <a:t>“……”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E82583-99F3-0449-13F7-465660B7359B}"/>
              </a:ext>
            </a:extLst>
          </p:cNvPr>
          <p:cNvSpPr/>
          <p:nvPr/>
        </p:nvSpPr>
        <p:spPr>
          <a:xfrm>
            <a:off x="283464" y="5077478"/>
            <a:ext cx="5053133" cy="923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[{'</a:t>
            </a:r>
            <a:r>
              <a:rPr lang="en-US" sz="105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final_theme</a:t>
            </a: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': 'Service Quality and Customer Care', 'sentiment': 5},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</a:t>
            </a:r>
            <a:r>
              <a:rPr lang="en-US" sz="105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final_theme</a:t>
            </a: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': 'Project Management and Outcomes', 'sentiment': 5},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</a:t>
            </a:r>
            <a:r>
              <a:rPr lang="en-US" sz="105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final_theme</a:t>
            </a: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': 'Operational Scheduling and Timing', 'sentiment': 2},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{'</a:t>
            </a:r>
            <a:r>
              <a:rPr lang="en-US" sz="105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final_theme</a:t>
            </a:r>
            <a:r>
              <a:rPr lang="en-US" sz="105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': 'Noise Disruption', 'sentiment': 2}]</a:t>
            </a:r>
            <a:endParaRPr lang="en-GB" sz="700" dirty="0">
              <a:solidFill>
                <a:schemeClr val="bg2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562007-F84F-212A-8402-DA436207B99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415471" y="3801163"/>
            <a:ext cx="1054063" cy="132679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11483"/>
      </p:ext>
    </p:extLst>
  </p:cSld>
  <p:clrMapOvr>
    <a:masterClrMapping/>
  </p:clrMapOvr>
</p:sld>
</file>

<file path=ppt/theme/theme1.xml><?xml version="1.0" encoding="utf-8"?>
<a:theme xmlns:a="http://schemas.openxmlformats.org/drawingml/2006/main" name="Brand2024">
  <a:themeElements>
    <a:clrScheme name="DG Cities">
      <a:dk1>
        <a:srgbClr val="000000"/>
      </a:dk1>
      <a:lt1>
        <a:srgbClr val="FFFFFF"/>
      </a:lt1>
      <a:dk2>
        <a:srgbClr val="CFEF6C"/>
      </a:dk2>
      <a:lt2>
        <a:srgbClr val="F3F0F0"/>
      </a:lt2>
      <a:accent1>
        <a:srgbClr val="035341"/>
      </a:accent1>
      <a:accent2>
        <a:srgbClr val="5F5FFF"/>
      </a:accent2>
      <a:accent3>
        <a:srgbClr val="CCABFF"/>
      </a:accent3>
      <a:accent4>
        <a:srgbClr val="FFEA83"/>
      </a:accent4>
      <a:accent5>
        <a:srgbClr val="A3E551"/>
      </a:accent5>
      <a:accent6>
        <a:srgbClr val="00CCB3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and2024" id="{2CC615AF-1FF8-4644-B021-CB46814CDB14}" vid="{9BB17D64-C014-498D-A6F9-992EB13D4C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Brand2024</Template>
  <TotalTime>2060</TotalTime>
  <Words>761</Words>
  <Application>Microsoft Office PowerPoint</Application>
  <PresentationFormat>Widescreen</PresentationFormat>
  <Paragraphs>95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Poppins</vt:lpstr>
      <vt:lpstr>Brand2024</vt:lpstr>
      <vt:lpstr>PowerPoint Presentation</vt:lpstr>
      <vt:lpstr>PowerPoint Presentation</vt:lpstr>
      <vt:lpstr>Conversational Feedback Chatbot</vt:lpstr>
      <vt:lpstr>PowerPoint Presentation</vt:lpstr>
      <vt:lpstr>Feedback Analyser: Step 1</vt:lpstr>
      <vt:lpstr>Feedback Analyser: Step 2</vt:lpstr>
      <vt:lpstr>Feedback Analyser: Step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Nima Karshenas</dc:creator>
  <cp:lastModifiedBy>Nima Karshenas</cp:lastModifiedBy>
  <cp:revision>29</cp:revision>
  <dcterms:created xsi:type="dcterms:W3CDTF">2025-03-11T13:58:47Z</dcterms:created>
  <dcterms:modified xsi:type="dcterms:W3CDTF">2025-05-13T15:04:37Z</dcterms:modified>
</cp:coreProperties>
</file>