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65" r:id="rId2"/>
    <p:sldId id="302" r:id="rId3"/>
    <p:sldId id="366" r:id="rId4"/>
    <p:sldId id="367" r:id="rId5"/>
    <p:sldId id="368" r:id="rId6"/>
    <p:sldId id="369" r:id="rId7"/>
    <p:sldId id="3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C5758-4631-433C-B370-F55D3D292EE0}" type="datetimeFigureOut">
              <a:rPr lang="en-GB" smtClean="0"/>
              <a:t>12/05/2025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E6A89-0DAF-41FF-9E49-CBA410B91F5D}" type="slidenum">
              <a:rPr lang="en-GB" smtClean="0"/>
              <a:t>‹#›</a:t>
            </a:fld>
            <a:endParaRPr lang="en-GB"/>
          </a:p>
        </p:txBody>
      </p:sp>
    </p:spTree>
    <p:extLst>
      <p:ext uri="{BB962C8B-B14F-4D97-AF65-F5344CB8AC3E}">
        <p14:creationId xmlns:p14="http://schemas.microsoft.com/office/powerpoint/2010/main" val="1555423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EE6A89-0DAF-41FF-9E49-CBA410B91F5D}" type="slidenum">
              <a:rPr lang="en-GB" smtClean="0"/>
              <a:t>1</a:t>
            </a:fld>
            <a:endParaRPr lang="en-GB"/>
          </a:p>
        </p:txBody>
      </p:sp>
    </p:spTree>
    <p:extLst>
      <p:ext uri="{BB962C8B-B14F-4D97-AF65-F5344CB8AC3E}">
        <p14:creationId xmlns:p14="http://schemas.microsoft.com/office/powerpoint/2010/main" val="283445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EE6A89-0DAF-41FF-9E49-CBA410B91F5D}" type="slidenum">
              <a:rPr lang="en-GB" smtClean="0"/>
              <a:t>3</a:t>
            </a:fld>
            <a:endParaRPr lang="en-GB"/>
          </a:p>
        </p:txBody>
      </p:sp>
    </p:spTree>
    <p:extLst>
      <p:ext uri="{BB962C8B-B14F-4D97-AF65-F5344CB8AC3E}">
        <p14:creationId xmlns:p14="http://schemas.microsoft.com/office/powerpoint/2010/main" val="17097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357E2-6B93-F1C5-0366-11218567F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0F2242-E146-A4A9-EC7C-CDC5A5BA63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D7B740-16E3-1C36-7642-77B4258F92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7FFB988-B1EC-F515-D803-0442B1EFBFC0}"/>
              </a:ext>
            </a:extLst>
          </p:cNvPr>
          <p:cNvSpPr>
            <a:spLocks noGrp="1"/>
          </p:cNvSpPr>
          <p:nvPr>
            <p:ph type="sldNum" sz="quarter" idx="5"/>
          </p:nvPr>
        </p:nvSpPr>
        <p:spPr/>
        <p:txBody>
          <a:bodyPr/>
          <a:lstStyle/>
          <a:p>
            <a:fld id="{C9EE6A89-0DAF-41FF-9E49-CBA410B91F5D}" type="slidenum">
              <a:rPr lang="en-GB" smtClean="0"/>
              <a:t>4</a:t>
            </a:fld>
            <a:endParaRPr lang="en-GB"/>
          </a:p>
        </p:txBody>
      </p:sp>
    </p:spTree>
    <p:extLst>
      <p:ext uri="{BB962C8B-B14F-4D97-AF65-F5344CB8AC3E}">
        <p14:creationId xmlns:p14="http://schemas.microsoft.com/office/powerpoint/2010/main" val="73377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FE8E1-CBDD-F95C-3AA3-440E4ED9B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D48201-A722-164F-93A3-D3F2F236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2F62D5-ED2F-C50B-D6D7-1B5BAE4BDD1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F265CA7-9D64-FAE3-70B7-9288D1680F7D}"/>
              </a:ext>
            </a:extLst>
          </p:cNvPr>
          <p:cNvSpPr>
            <a:spLocks noGrp="1"/>
          </p:cNvSpPr>
          <p:nvPr>
            <p:ph type="sldNum" sz="quarter" idx="5"/>
          </p:nvPr>
        </p:nvSpPr>
        <p:spPr/>
        <p:txBody>
          <a:bodyPr/>
          <a:lstStyle/>
          <a:p>
            <a:fld id="{C9EE6A89-0DAF-41FF-9E49-CBA410B91F5D}" type="slidenum">
              <a:rPr lang="en-GB" smtClean="0"/>
              <a:t>5</a:t>
            </a:fld>
            <a:endParaRPr lang="en-GB"/>
          </a:p>
        </p:txBody>
      </p:sp>
    </p:spTree>
    <p:extLst>
      <p:ext uri="{BB962C8B-B14F-4D97-AF65-F5344CB8AC3E}">
        <p14:creationId xmlns:p14="http://schemas.microsoft.com/office/powerpoint/2010/main" val="236718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AD349-7CF5-0F14-5C00-A46A466D6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CCC5D-9B9C-539F-9E4B-612183FF24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7CFB8F-3156-C18A-BEF7-971C719DFF3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17424FC-8425-BD69-C8A6-867C62E88AB4}"/>
              </a:ext>
            </a:extLst>
          </p:cNvPr>
          <p:cNvSpPr>
            <a:spLocks noGrp="1"/>
          </p:cNvSpPr>
          <p:nvPr>
            <p:ph type="sldNum" sz="quarter" idx="5"/>
          </p:nvPr>
        </p:nvSpPr>
        <p:spPr/>
        <p:txBody>
          <a:bodyPr/>
          <a:lstStyle/>
          <a:p>
            <a:fld id="{C9EE6A89-0DAF-41FF-9E49-CBA410B91F5D}" type="slidenum">
              <a:rPr lang="en-GB" smtClean="0"/>
              <a:t>6</a:t>
            </a:fld>
            <a:endParaRPr lang="en-GB"/>
          </a:p>
        </p:txBody>
      </p:sp>
    </p:spTree>
    <p:extLst>
      <p:ext uri="{BB962C8B-B14F-4D97-AF65-F5344CB8AC3E}">
        <p14:creationId xmlns:p14="http://schemas.microsoft.com/office/powerpoint/2010/main" val="353718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E7321-72E1-7813-3B27-D4B787FD2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3C6D6-A4F6-CD93-FC8A-45B30AFD1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DBEDB-4D2C-2980-1295-7723B2DF390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B8A8543-F90F-B717-E4BD-9976221A7910}"/>
              </a:ext>
            </a:extLst>
          </p:cNvPr>
          <p:cNvSpPr>
            <a:spLocks noGrp="1"/>
          </p:cNvSpPr>
          <p:nvPr>
            <p:ph type="sldNum" sz="quarter" idx="5"/>
          </p:nvPr>
        </p:nvSpPr>
        <p:spPr/>
        <p:txBody>
          <a:bodyPr/>
          <a:lstStyle/>
          <a:p>
            <a:fld id="{C9EE6A89-0DAF-41FF-9E49-CBA410B91F5D}" type="slidenum">
              <a:rPr lang="en-GB" smtClean="0"/>
              <a:t>7</a:t>
            </a:fld>
            <a:endParaRPr lang="en-GB"/>
          </a:p>
        </p:txBody>
      </p:sp>
    </p:spTree>
    <p:extLst>
      <p:ext uri="{BB962C8B-B14F-4D97-AF65-F5344CB8AC3E}">
        <p14:creationId xmlns:p14="http://schemas.microsoft.com/office/powerpoint/2010/main" val="14453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3271663-423A-5497-6DFA-E93C4B558CB2}"/>
              </a:ext>
            </a:extLst>
          </p:cNvPr>
          <p:cNvSpPr>
            <a:spLocks noGrp="1"/>
          </p:cNvSpPr>
          <p:nvPr>
            <p:ph type="title"/>
          </p:nvPr>
        </p:nvSpPr>
        <p:spPr>
          <a:xfrm>
            <a:off x="371476" y="404813"/>
            <a:ext cx="5545138" cy="1044000"/>
          </a:xfr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8153F59D-42F5-8929-5A12-7AB6000422C9}"/>
              </a:ext>
            </a:extLst>
          </p:cNvPr>
          <p:cNvSpPr>
            <a:spLocks noGrp="1"/>
          </p:cNvSpPr>
          <p:nvPr>
            <p:ph idx="1"/>
          </p:nvPr>
        </p:nvSpPr>
        <p:spPr>
          <a:xfrm>
            <a:off x="371476" y="1773238"/>
            <a:ext cx="5545138" cy="471646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787537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7C5C1F-0B94-9A1D-623D-0CB89E43CB5E}"/>
              </a:ext>
            </a:extLst>
          </p:cNvPr>
          <p:cNvSpPr>
            <a:spLocks noGrp="1"/>
          </p:cNvSpPr>
          <p:nvPr>
            <p:ph type="title"/>
          </p:nvPr>
        </p:nvSpPr>
        <p:spPr>
          <a:xfrm>
            <a:off x="371476" y="404813"/>
            <a:ext cx="5545138" cy="1044000"/>
          </a:xfrm>
        </p:spPr>
        <p:txBody>
          <a:body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EEE422C-7992-15E0-D60C-78E0058B2695}"/>
              </a:ext>
            </a:extLst>
          </p:cNvPr>
          <p:cNvSpPr>
            <a:spLocks noGrp="1"/>
          </p:cNvSpPr>
          <p:nvPr>
            <p:ph idx="1"/>
          </p:nvPr>
        </p:nvSpPr>
        <p:spPr>
          <a:xfrm>
            <a:off x="371476" y="1773238"/>
            <a:ext cx="5545138" cy="471646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10">
            <a:extLst>
              <a:ext uri="{FF2B5EF4-FFF2-40B4-BE49-F238E27FC236}">
                <a16:creationId xmlns:a16="http://schemas.microsoft.com/office/drawing/2014/main" id="{1E72BE8A-059A-61A0-7341-9187B23533C3}"/>
              </a:ext>
            </a:extLst>
          </p:cNvPr>
          <p:cNvSpPr>
            <a:spLocks noGrp="1"/>
          </p:cNvSpPr>
          <p:nvPr>
            <p:ph type="pic" sz="quarter" idx="10"/>
          </p:nvPr>
        </p:nvSpPr>
        <p:spPr>
          <a:xfrm>
            <a:off x="6275388" y="1773238"/>
            <a:ext cx="5545137" cy="4716462"/>
          </a:xfrm>
        </p:spPr>
        <p:txBody>
          <a:bodyPr/>
          <a:lstStyle/>
          <a:p>
            <a:r>
              <a:rPr lang="en-US"/>
              <a:t>Click icon to add picture</a:t>
            </a:r>
            <a:endParaRPr lang="en-GB"/>
          </a:p>
        </p:txBody>
      </p:sp>
    </p:spTree>
    <p:extLst>
      <p:ext uri="{BB962C8B-B14F-4D97-AF65-F5344CB8AC3E}">
        <p14:creationId xmlns:p14="http://schemas.microsoft.com/office/powerpoint/2010/main" val="1690763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2C13-F7BA-6430-B0E7-C44E1FA0D30E}"/>
              </a:ext>
            </a:extLst>
          </p:cNvPr>
          <p:cNvSpPr>
            <a:spLocks noGrp="1"/>
          </p:cNvSpPr>
          <p:nvPr>
            <p:ph type="title"/>
          </p:nvPr>
        </p:nvSpPr>
        <p:spPr>
          <a:xfrm>
            <a:off x="371475" y="404813"/>
            <a:ext cx="5545138" cy="10440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51755F-780A-DDD1-5F70-57C7C931B73B}"/>
              </a:ext>
            </a:extLst>
          </p:cNvPr>
          <p:cNvSpPr>
            <a:spLocks noGrp="1"/>
          </p:cNvSpPr>
          <p:nvPr>
            <p:ph type="body" idx="1"/>
          </p:nvPr>
        </p:nvSpPr>
        <p:spPr>
          <a:xfrm>
            <a:off x="377653" y="1773238"/>
            <a:ext cx="5538960" cy="471646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Tree>
    <p:extLst>
      <p:ext uri="{BB962C8B-B14F-4D97-AF65-F5344CB8AC3E}">
        <p14:creationId xmlns:p14="http://schemas.microsoft.com/office/powerpoint/2010/main" val="36106685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ts val="1000"/>
        </a:spcBef>
        <a:spcAft>
          <a:spcPts val="2000"/>
        </a:spcAft>
        <a:buNone/>
        <a:defRPr sz="3400" b="1" i="0" kern="1200">
          <a:solidFill>
            <a:schemeClr val="tx1"/>
          </a:solidFill>
          <a:latin typeface="Poppins" pitchFamily="2" charset="77"/>
          <a:ea typeface="+mj-ea"/>
          <a:cs typeface="Poppins" pitchFamily="2" charset="77"/>
        </a:defRPr>
      </a:lvl1pPr>
    </p:titleStyle>
    <p:bodyStyle>
      <a:lvl1pPr marL="0" indent="0" algn="l" defTabSz="914400" rtl="0" eaLnBrk="1" latinLnBrk="0" hangingPunct="1">
        <a:lnSpc>
          <a:spcPct val="100000"/>
        </a:lnSpc>
        <a:spcBef>
          <a:spcPts val="0"/>
        </a:spcBef>
        <a:spcAft>
          <a:spcPts val="1000"/>
        </a:spcAft>
        <a:buFont typeface="Arial" panose="020B0604020202020204" pitchFamily="34" charset="0"/>
        <a:buNone/>
        <a:defRPr sz="2000" b="1" i="0" kern="1200">
          <a:solidFill>
            <a:schemeClr val="tx1"/>
          </a:solidFill>
          <a:latin typeface="Poppins" pitchFamily="2" charset="77"/>
          <a:ea typeface="+mn-ea"/>
          <a:cs typeface="Poppins" pitchFamily="2" charset="77"/>
        </a:defRPr>
      </a:lvl1pPr>
      <a:lvl2pPr marL="457200" indent="0" algn="l" defTabSz="914400" rtl="0" eaLnBrk="1" latinLnBrk="0" hangingPunct="1">
        <a:lnSpc>
          <a:spcPct val="100000"/>
        </a:lnSpc>
        <a:spcBef>
          <a:spcPts val="0"/>
        </a:spcBef>
        <a:spcAft>
          <a:spcPts val="1000"/>
        </a:spcAft>
        <a:buFont typeface="Arial" panose="020B0604020202020204" pitchFamily="34" charset="0"/>
        <a:buNone/>
        <a:defRPr sz="2000" b="0" i="0" kern="1200">
          <a:solidFill>
            <a:schemeClr val="tx1"/>
          </a:solidFill>
          <a:latin typeface="Poppins" pitchFamily="2" charset="77"/>
          <a:ea typeface="+mn-ea"/>
          <a:cs typeface="Poppins" pitchFamily="2" charset="77"/>
        </a:defRPr>
      </a:lvl2pPr>
      <a:lvl3pPr marL="914400" indent="0" algn="l" defTabSz="914400" rtl="0" eaLnBrk="1" latinLnBrk="0" hangingPunct="1">
        <a:lnSpc>
          <a:spcPct val="100000"/>
        </a:lnSpc>
        <a:spcBef>
          <a:spcPts val="0"/>
        </a:spcBef>
        <a:spcAft>
          <a:spcPts val="1000"/>
        </a:spcAft>
        <a:buFont typeface="Arial" panose="020B0604020202020204" pitchFamily="34" charset="0"/>
        <a:buNone/>
        <a:defRPr sz="1400" b="0" i="0" kern="1200">
          <a:solidFill>
            <a:schemeClr val="tx1"/>
          </a:solidFill>
          <a:latin typeface="Poppins" pitchFamily="2" charset="77"/>
          <a:ea typeface="+mn-ea"/>
          <a:cs typeface="Poppins" pitchFamily="2" charset="77"/>
        </a:defRPr>
      </a:lvl3pPr>
      <a:lvl4pPr marL="1371600" indent="0" algn="l" defTabSz="914400" rtl="0" eaLnBrk="1" latinLnBrk="0" hangingPunct="1">
        <a:lnSpc>
          <a:spcPct val="100000"/>
        </a:lnSpc>
        <a:spcBef>
          <a:spcPts val="0"/>
        </a:spcBef>
        <a:spcAft>
          <a:spcPts val="1000"/>
        </a:spcAft>
        <a:buFont typeface="Arial" panose="020B0604020202020204" pitchFamily="34" charset="0"/>
        <a:buNone/>
        <a:defRPr sz="1300" b="0" i="0" kern="1200">
          <a:solidFill>
            <a:schemeClr val="accent1"/>
          </a:solidFill>
          <a:latin typeface="Poppins" pitchFamily="2" charset="77"/>
          <a:ea typeface="+mn-ea"/>
          <a:cs typeface="Poppins" pitchFamily="2" charset="77"/>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55">
          <p15:clr>
            <a:srgbClr val="F26B43"/>
          </p15:clr>
        </p15:guide>
        <p15:guide id="4" pos="234">
          <p15:clr>
            <a:srgbClr val="F26B43"/>
          </p15:clr>
        </p15:guide>
        <p15:guide id="5" pos="7446">
          <p15:clr>
            <a:srgbClr val="F26B43"/>
          </p15:clr>
        </p15:guide>
        <p15:guide id="6" orient="horz" pos="4088">
          <p15:clr>
            <a:srgbClr val="F26B43"/>
          </p15:clr>
        </p15:guide>
        <p15:guide id="7" orient="horz" pos="1117">
          <p15:clr>
            <a:srgbClr val="F26B43"/>
          </p15:clr>
        </p15:guide>
        <p15:guide id="8" pos="3953">
          <p15:clr>
            <a:srgbClr val="F26B43"/>
          </p15:clr>
        </p15:guide>
        <p15:guide id="9" pos="372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1BD3325-BEF6-EA87-96F9-B91214E24FA0}"/>
            </a:ext>
          </a:extLst>
        </p:cNvPr>
        <p:cNvGrpSpPr/>
        <p:nvPr/>
      </p:nvGrpSpPr>
      <p:grpSpPr>
        <a:xfrm>
          <a:off x="0" y="0"/>
          <a:ext cx="0" cy="0"/>
          <a:chOff x="0" y="0"/>
          <a:chExt cx="0" cy="0"/>
        </a:xfrm>
      </p:grpSpPr>
      <p:pic>
        <p:nvPicPr>
          <p:cNvPr id="5" name="Logo-White">
            <a:extLst>
              <a:ext uri="{FF2B5EF4-FFF2-40B4-BE49-F238E27FC236}">
                <a16:creationId xmlns:a16="http://schemas.microsoft.com/office/drawing/2014/main" id="{F009A10D-EA74-B3AB-A095-D9C41C65E169}"/>
              </a:ext>
            </a:extLst>
          </p:cNvPr>
          <p:cNvPicPr>
            <a:picLocks noGrp="1" noRot="1" noChangeAspect="1" noMove="1" noResize="1" noEditPoints="1" noAdjustHandles="1" noChangeArrowheads="1" noChangeShapeType="1" noCrop="1"/>
          </p:cNvPicPr>
          <p:nvPr/>
        </p:nvPicPr>
        <p:blipFill>
          <a:blip r:embed="rId3"/>
          <a:srcRect/>
          <a:stretch/>
        </p:blipFill>
        <p:spPr>
          <a:xfrm>
            <a:off x="10380525" y="404813"/>
            <a:ext cx="1440000" cy="342178"/>
          </a:xfrm>
          <a:prstGeom prst="rect">
            <a:avLst/>
          </a:prstGeom>
        </p:spPr>
      </p:pic>
      <p:pic>
        <p:nvPicPr>
          <p:cNvPr id="2" name="Grid-Lime">
            <a:extLst>
              <a:ext uri="{FF2B5EF4-FFF2-40B4-BE49-F238E27FC236}">
                <a16:creationId xmlns:a16="http://schemas.microsoft.com/office/drawing/2014/main" id="{F0857970-20D2-5BFB-7C96-DA60BD35E103}"/>
              </a:ext>
            </a:extLst>
          </p:cNvPr>
          <p:cNvPicPr/>
          <p:nvPr/>
        </p:nvPicPr>
        <p:blipFill>
          <a:blip r:embed="rId4"/>
          <a:srcRect/>
          <a:stretch/>
        </p:blipFill>
        <p:spPr>
          <a:xfrm>
            <a:off x="143933" y="0"/>
            <a:ext cx="12192000" cy="6858000"/>
          </a:xfrm>
          <a:prstGeom prst="rect">
            <a:avLst/>
          </a:prstGeom>
        </p:spPr>
      </p:pic>
      <p:pic>
        <p:nvPicPr>
          <p:cNvPr id="4" name="Logo-White">
            <a:extLst>
              <a:ext uri="{FF2B5EF4-FFF2-40B4-BE49-F238E27FC236}">
                <a16:creationId xmlns:a16="http://schemas.microsoft.com/office/drawing/2014/main" id="{F7892C1E-8EF9-DA48-5EE4-6FA8DB61D56A}"/>
              </a:ext>
            </a:extLst>
          </p:cNvPr>
          <p:cNvPicPr/>
          <p:nvPr/>
        </p:nvPicPr>
        <p:blipFill>
          <a:blip r:embed="rId3"/>
          <a:srcRect/>
          <a:stretch/>
        </p:blipFill>
        <p:spPr>
          <a:xfrm>
            <a:off x="10380525" y="404813"/>
            <a:ext cx="1440000" cy="342178"/>
          </a:xfrm>
          <a:prstGeom prst="rect">
            <a:avLst/>
          </a:prstGeom>
        </p:spPr>
      </p:pic>
      <p:sp>
        <p:nvSpPr>
          <p:cNvPr id="6" name="Subtitle 2">
            <a:extLst>
              <a:ext uri="{FF2B5EF4-FFF2-40B4-BE49-F238E27FC236}">
                <a16:creationId xmlns:a16="http://schemas.microsoft.com/office/drawing/2014/main" id="{40092374-C05E-BA81-2C49-687D7DA0BA4C}"/>
              </a:ext>
            </a:extLst>
          </p:cNvPr>
          <p:cNvSpPr txBox="1">
            <a:spLocks/>
          </p:cNvSpPr>
          <p:nvPr/>
        </p:nvSpPr>
        <p:spPr>
          <a:xfrm>
            <a:off x="383487" y="1741399"/>
            <a:ext cx="8506512" cy="3375202"/>
          </a:xfrm>
          <a:prstGeom prst="rect">
            <a:avLst/>
          </a:prstGeom>
          <a:solidFill>
            <a:schemeClr val="accent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6600" b="1" dirty="0">
                <a:solidFill>
                  <a:schemeClr val="bg2"/>
                </a:solidFill>
                <a:latin typeface="Poppins" pitchFamily="2" charset="77"/>
                <a:cs typeface="Poppins" pitchFamily="2" charset="77"/>
              </a:rPr>
              <a:t>2025 Imperial College EEE Project</a:t>
            </a:r>
          </a:p>
          <a:p>
            <a:pPr marL="0" indent="0">
              <a:lnSpc>
                <a:spcPct val="100000"/>
              </a:lnSpc>
              <a:spcAft>
                <a:spcPts val="1000"/>
              </a:spcAft>
              <a:buNone/>
            </a:pPr>
            <a:r>
              <a:rPr lang="en-US" b="1" dirty="0">
                <a:solidFill>
                  <a:schemeClr val="accent5"/>
                </a:solidFill>
                <a:latin typeface="Poppins" pitchFamily="2" charset="77"/>
                <a:cs typeface="Poppins" pitchFamily="2" charset="77"/>
              </a:rPr>
              <a:t>Predictive maintenance for social housing</a:t>
            </a:r>
          </a:p>
        </p:txBody>
      </p:sp>
    </p:spTree>
    <p:extLst>
      <p:ext uri="{BB962C8B-B14F-4D97-AF65-F5344CB8AC3E}">
        <p14:creationId xmlns:p14="http://schemas.microsoft.com/office/powerpoint/2010/main" val="53623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8C159-08E9-23AD-6FA8-FB25D609FA6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3661811-1E47-86FC-E78E-B083A0796095}"/>
              </a:ext>
            </a:extLst>
          </p:cNvPr>
          <p:cNvPicPr>
            <a:picLocks noChangeAspect="1"/>
          </p:cNvPicPr>
          <p:nvPr/>
        </p:nvPicPr>
        <p:blipFill>
          <a:blip r:embed="rId2">
            <a:extLst>
              <a:ext uri="{28A0092B-C50C-407E-A947-70E740481C1C}">
                <a14:useLocalDpi xmlns:a14="http://schemas.microsoft.com/office/drawing/2010/main" val="0"/>
              </a:ext>
            </a:extLst>
          </a:blip>
          <a:srcRect t="70" b="70"/>
          <a:stretch/>
        </p:blipFill>
        <p:spPr>
          <a:xfrm>
            <a:off x="370243" y="1766706"/>
            <a:ext cx="1908000" cy="1908000"/>
          </a:xfrm>
          <a:prstGeom prst="ellipse">
            <a:avLst/>
          </a:prstGeom>
        </p:spPr>
      </p:pic>
      <p:pic>
        <p:nvPicPr>
          <p:cNvPr id="4" name="Picture 3">
            <a:extLst>
              <a:ext uri="{FF2B5EF4-FFF2-40B4-BE49-F238E27FC236}">
                <a16:creationId xmlns:a16="http://schemas.microsoft.com/office/drawing/2014/main" id="{C4CE8CF5-3348-C03F-8ABE-B9EB5956E1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0243" y="4254219"/>
            <a:ext cx="1908000" cy="1908000"/>
          </a:xfrm>
          <a:prstGeom prst="ellipse">
            <a:avLst/>
          </a:prstGeom>
        </p:spPr>
      </p:pic>
      <p:sp>
        <p:nvSpPr>
          <p:cNvPr id="5" name="Subtitle 2">
            <a:extLst>
              <a:ext uri="{FF2B5EF4-FFF2-40B4-BE49-F238E27FC236}">
                <a16:creationId xmlns:a16="http://schemas.microsoft.com/office/drawing/2014/main" id="{E0E52BC0-15D4-F1C6-7081-1F8D8B4AE602}"/>
              </a:ext>
            </a:extLst>
          </p:cNvPr>
          <p:cNvSpPr>
            <a:spLocks noGrp="1"/>
          </p:cNvSpPr>
          <p:nvPr>
            <p:ph type="subTitle" idx="4294967295"/>
          </p:nvPr>
        </p:nvSpPr>
        <p:spPr>
          <a:xfrm>
            <a:off x="370243" y="279296"/>
            <a:ext cx="5545138" cy="1040013"/>
          </a:xfrm>
          <a:solidFill>
            <a:schemeClr val="bg1"/>
          </a:solidFill>
        </p:spPr>
        <p:txBody>
          <a:bodyPr lIns="90000">
            <a:noAutofit/>
          </a:bodyPr>
          <a:lstStyle/>
          <a:p>
            <a:pPr marL="0" indent="0" algn="l">
              <a:lnSpc>
                <a:spcPct val="100000"/>
              </a:lnSpc>
              <a:spcAft>
                <a:spcPts val="1000"/>
              </a:spcAft>
              <a:buNone/>
            </a:pPr>
            <a:r>
              <a:rPr lang="en-US" sz="4800" b="1" dirty="0">
                <a:latin typeface="Poppins" pitchFamily="2" charset="77"/>
                <a:cs typeface="Poppins" pitchFamily="2" charset="77"/>
              </a:rPr>
              <a:t>Your Supervisors</a:t>
            </a:r>
            <a:endParaRPr lang="en-US" sz="3600" b="1" dirty="0">
              <a:latin typeface="Poppins" pitchFamily="2" charset="77"/>
              <a:cs typeface="Poppins" pitchFamily="2" charset="77"/>
            </a:endParaRPr>
          </a:p>
        </p:txBody>
      </p:sp>
      <p:sp>
        <p:nvSpPr>
          <p:cNvPr id="29" name="Subtitle 2">
            <a:extLst>
              <a:ext uri="{FF2B5EF4-FFF2-40B4-BE49-F238E27FC236}">
                <a16:creationId xmlns:a16="http://schemas.microsoft.com/office/drawing/2014/main" id="{C953AF40-60BB-AA8C-407C-48FEFD6E06DA}"/>
              </a:ext>
            </a:extLst>
          </p:cNvPr>
          <p:cNvSpPr txBox="1">
            <a:spLocks/>
          </p:cNvSpPr>
          <p:nvPr/>
        </p:nvSpPr>
        <p:spPr>
          <a:xfrm>
            <a:off x="2502776" y="1761662"/>
            <a:ext cx="7708023" cy="1908001"/>
          </a:xfrm>
          <a:prstGeom prst="rect">
            <a:avLst/>
          </a:prstGeom>
          <a:solidFill>
            <a:schemeClr val="bg1"/>
          </a:solidFill>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000"/>
              </a:spcAft>
              <a:buClrTx/>
              <a:buSzTx/>
              <a:buFontTx/>
              <a:buNone/>
              <a:tabLst/>
              <a:defRPr/>
            </a:pPr>
            <a:r>
              <a:rPr kumimoji="0" lang="en-US" altLang="en-US" sz="1400" b="1" i="0" u="none" strike="noStrike" kern="1200" cap="none" spc="0" normalizeH="0" baseline="0" noProof="0" dirty="0">
                <a:ln>
                  <a:noFill/>
                </a:ln>
                <a:effectLst/>
                <a:uLnTx/>
                <a:uFillTx/>
                <a:latin typeface="Poppins" pitchFamily="2" charset="77"/>
                <a:ea typeface="Aptos" panose="020B0004020202020204" pitchFamily="34" charset="0"/>
                <a:cs typeface="Times New Roman" panose="02020603050405020304" pitchFamily="18" charset="0"/>
              </a:rPr>
              <a:t>Balazs </a:t>
            </a:r>
            <a:r>
              <a:rPr kumimoji="0" lang="en-US" altLang="en-US" sz="1400" b="1" i="0" u="none" strike="noStrike" kern="1200" cap="none" spc="0" normalizeH="0" baseline="0" noProof="0" dirty="0" err="1">
                <a:ln>
                  <a:noFill/>
                </a:ln>
                <a:effectLst/>
                <a:uLnTx/>
                <a:uFillTx/>
                <a:latin typeface="Poppins" pitchFamily="2" charset="77"/>
                <a:ea typeface="Aptos" panose="020B0004020202020204" pitchFamily="34" charset="0"/>
                <a:cs typeface="Times New Roman" panose="02020603050405020304" pitchFamily="18" charset="0"/>
              </a:rPr>
              <a:t>Csuvar</a:t>
            </a:r>
            <a:br>
              <a:rPr kumimoji="0" lang="en-US" altLang="en-US" sz="1400" b="1" i="0" u="none" strike="noStrike" kern="1200" cap="none" spc="0" normalizeH="0" baseline="0" noProof="0" dirty="0">
                <a:ln>
                  <a:noFill/>
                </a:ln>
                <a:effectLst/>
                <a:uLnTx/>
                <a:uFillTx/>
                <a:latin typeface="Poppins" pitchFamily="2" charset="77"/>
                <a:ea typeface="Aptos" panose="020B0004020202020204" pitchFamily="34" charset="0"/>
                <a:cs typeface="Times New Roman" panose="02020603050405020304" pitchFamily="18" charset="0"/>
              </a:rPr>
            </a:br>
            <a:r>
              <a:rPr lang="en-US" sz="1400" b="1" dirty="0">
                <a:latin typeface="Poppins" pitchFamily="2" charset="77"/>
                <a:cs typeface="Times New Roman" panose="02020603050405020304" pitchFamily="18" charset="0"/>
              </a:rPr>
              <a:t>Director of Innovation &amp; Net Zero, DG Cities</a:t>
            </a:r>
            <a:br>
              <a:rPr lang="en-US" sz="1400" dirty="0">
                <a:solidFill>
                  <a:srgbClr val="000000"/>
                </a:solidFill>
                <a:latin typeface="Poppins" pitchFamily="2" charset="77"/>
                <a:cs typeface="Times New Roman" panose="02020603050405020304" pitchFamily="18" charset="0"/>
              </a:rPr>
            </a:br>
            <a:r>
              <a:rPr lang="en-US" sz="1400" dirty="0" err="1">
                <a:solidFill>
                  <a:schemeClr val="accent1"/>
                </a:solidFill>
                <a:latin typeface="Poppins" pitchFamily="2" charset="77"/>
                <a:cs typeface="Times New Roman" panose="02020603050405020304" pitchFamily="18" charset="0"/>
              </a:rPr>
              <a:t>balazs.csuvar</a:t>
            </a:r>
            <a:r>
              <a:rPr kumimoji="0" lang="en-US" sz="1400" i="0" u="none" strike="noStrike" kern="1200" cap="none" spc="0" normalizeH="0" baseline="0" noProof="0" dirty="0">
                <a:ln>
                  <a:noFill/>
                </a:ln>
                <a:solidFill>
                  <a:schemeClr val="accent1"/>
                </a:solidFill>
                <a:effectLst/>
                <a:uLnTx/>
                <a:uFillTx/>
                <a:latin typeface="Poppins" pitchFamily="2" charset="77"/>
                <a:ea typeface="+mn-ea"/>
                <a:cs typeface="Times New Roman" panose="02020603050405020304" pitchFamily="18" charset="0"/>
              </a:rPr>
              <a:t>@dgcities.com</a:t>
            </a:r>
          </a:p>
          <a:p>
            <a:pPr algn="l" eaLnBrk="0" fontAlgn="base" hangingPunct="0">
              <a:lnSpc>
                <a:spcPct val="100000"/>
              </a:lnSpc>
              <a:spcBef>
                <a:spcPct val="0"/>
              </a:spcBef>
              <a:spcAft>
                <a:spcPts val="1000"/>
              </a:spcAft>
              <a:defRPr/>
            </a:pPr>
            <a:r>
              <a:rPr lang="en-US" sz="1300" dirty="0">
                <a:solidFill>
                  <a:srgbClr val="000000"/>
                </a:solidFill>
                <a:latin typeface="Poppins" pitchFamily="2" charset="77"/>
                <a:cs typeface="Times New Roman" panose="02020603050405020304" pitchFamily="18" charset="0"/>
              </a:rPr>
              <a:t>Imperial College </a:t>
            </a:r>
            <a:r>
              <a:rPr lang="en-US" sz="1300" dirty="0" err="1">
                <a:solidFill>
                  <a:srgbClr val="000000"/>
                </a:solidFill>
                <a:latin typeface="Poppins" pitchFamily="2" charset="77"/>
                <a:cs typeface="Times New Roman" panose="02020603050405020304" pitchFamily="18" charset="0"/>
              </a:rPr>
              <a:t>CivEng</a:t>
            </a:r>
            <a:r>
              <a:rPr lang="en-US" sz="1300" dirty="0">
                <a:solidFill>
                  <a:srgbClr val="000000"/>
                </a:solidFill>
                <a:latin typeface="Poppins" pitchFamily="2" charset="77"/>
                <a:cs typeface="Times New Roman" panose="02020603050405020304" pitchFamily="18" charset="0"/>
              </a:rPr>
              <a:t> alumni. Balazs leads the delivery of our innovation projects, solving challenges through the integration of new technologies and holistic thinking. He is a civil engineer by background, with 10 years of international experience as an urban consultant, leading a wide range of projects from developing smart city strategies, planning connected and autonomous mobility, and in local government capacity building.</a:t>
            </a:r>
          </a:p>
          <a:p>
            <a:pPr algn="l" eaLnBrk="0" fontAlgn="base" hangingPunct="0">
              <a:lnSpc>
                <a:spcPct val="100000"/>
              </a:lnSpc>
              <a:spcBef>
                <a:spcPct val="0"/>
              </a:spcBef>
              <a:spcAft>
                <a:spcPts val="1000"/>
              </a:spcAft>
              <a:defRPr/>
            </a:pPr>
            <a:endParaRPr lang="en-US" sz="1300" dirty="0">
              <a:solidFill>
                <a:srgbClr val="000000"/>
              </a:solidFill>
              <a:latin typeface="Poppins" pitchFamily="2" charset="77"/>
              <a:cs typeface="Times New Roman" panose="02020603050405020304" pitchFamily="18" charset="0"/>
            </a:endParaRPr>
          </a:p>
        </p:txBody>
      </p:sp>
      <p:sp>
        <p:nvSpPr>
          <p:cNvPr id="31" name="Subtitle 2">
            <a:extLst>
              <a:ext uri="{FF2B5EF4-FFF2-40B4-BE49-F238E27FC236}">
                <a16:creationId xmlns:a16="http://schemas.microsoft.com/office/drawing/2014/main" id="{6724778D-2E14-63EA-DA0B-D7620821E756}"/>
              </a:ext>
            </a:extLst>
          </p:cNvPr>
          <p:cNvSpPr txBox="1">
            <a:spLocks/>
          </p:cNvSpPr>
          <p:nvPr/>
        </p:nvSpPr>
        <p:spPr>
          <a:xfrm>
            <a:off x="2502777" y="4242644"/>
            <a:ext cx="8517648" cy="1919576"/>
          </a:xfrm>
          <a:prstGeom prst="rect">
            <a:avLst/>
          </a:prstGeom>
          <a:solidFill>
            <a:schemeClr val="bg1"/>
          </a:solidFill>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000"/>
              </a:spcAft>
              <a:buClrTx/>
              <a:buSzTx/>
              <a:buFontTx/>
              <a:buNone/>
              <a:tabLst/>
              <a:defRPr/>
            </a:pPr>
            <a:r>
              <a:rPr kumimoji="0" lang="en-US" altLang="en-US" sz="1400" b="1" i="0" u="none" strike="noStrike" kern="1200" cap="none" spc="0" normalizeH="0" baseline="0" noProof="0" dirty="0">
                <a:ln>
                  <a:noFill/>
                </a:ln>
                <a:solidFill>
                  <a:srgbClr val="000000"/>
                </a:solidFill>
                <a:effectLst/>
                <a:uLnTx/>
                <a:uFillTx/>
                <a:latin typeface="Poppins" pitchFamily="2" charset="77"/>
                <a:ea typeface="Aptos" panose="020B0004020202020204" pitchFamily="34" charset="0"/>
                <a:cs typeface="Times New Roman" panose="02020603050405020304" pitchFamily="18" charset="0"/>
              </a:rPr>
              <a:t>Nima Karshenas</a:t>
            </a:r>
            <a:br>
              <a:rPr kumimoji="0" lang="en-US" altLang="en-US" sz="1400" b="1" i="0" u="none" strike="noStrike" kern="1200" cap="none" spc="0" normalizeH="0" baseline="0" noProof="0" dirty="0">
                <a:ln>
                  <a:noFill/>
                </a:ln>
                <a:solidFill>
                  <a:srgbClr val="000000"/>
                </a:solidFill>
                <a:effectLst/>
                <a:uLnTx/>
                <a:uFillTx/>
                <a:latin typeface="Poppins" pitchFamily="2" charset="77"/>
                <a:ea typeface="Aptos" panose="020B0004020202020204" pitchFamily="34" charset="0"/>
                <a:cs typeface="Times New Roman" panose="02020603050405020304" pitchFamily="18" charset="0"/>
              </a:rPr>
            </a:br>
            <a:r>
              <a:rPr kumimoji="0" lang="en-US" sz="1400" b="1" i="0" u="none" strike="noStrike" kern="1200" cap="none" spc="0" normalizeH="0" baseline="0" noProof="0" dirty="0">
                <a:ln>
                  <a:noFill/>
                </a:ln>
                <a:solidFill>
                  <a:srgbClr val="000000"/>
                </a:solidFill>
                <a:effectLst/>
                <a:uLnTx/>
                <a:uFillTx/>
                <a:latin typeface="Poppins" pitchFamily="2" charset="77"/>
                <a:ea typeface="+mn-ea"/>
                <a:cs typeface="Times New Roman" panose="02020603050405020304" pitchFamily="18" charset="0"/>
              </a:rPr>
              <a:t>Innovation Consultant, DG Cities</a:t>
            </a:r>
            <a:br>
              <a:rPr kumimoji="0" lang="en-US" sz="1400" b="0" i="0" u="none" strike="noStrike" kern="1200" cap="none" spc="0" normalizeH="0" baseline="0" noProof="0" dirty="0">
                <a:ln>
                  <a:noFill/>
                </a:ln>
                <a:solidFill>
                  <a:srgbClr val="000000"/>
                </a:solidFill>
                <a:effectLst/>
                <a:uLnTx/>
                <a:uFillTx/>
                <a:latin typeface="Poppins" pitchFamily="2" charset="77"/>
                <a:ea typeface="+mn-ea"/>
                <a:cs typeface="Times New Roman" panose="02020603050405020304" pitchFamily="18" charset="0"/>
              </a:rPr>
            </a:br>
            <a:r>
              <a:rPr kumimoji="0" lang="en-US" sz="1400" b="0" i="0" u="none" strike="noStrike" kern="1200" cap="none" spc="0" normalizeH="0" baseline="0" noProof="0" dirty="0">
                <a:ln>
                  <a:noFill/>
                </a:ln>
                <a:solidFill>
                  <a:srgbClr val="035341"/>
                </a:solidFill>
                <a:effectLst/>
                <a:uLnTx/>
                <a:uFillTx/>
                <a:latin typeface="Poppins" pitchFamily="2" charset="77"/>
                <a:ea typeface="+mn-ea"/>
                <a:cs typeface="Times New Roman" panose="02020603050405020304" pitchFamily="18" charset="0"/>
              </a:rPr>
              <a:t>nima.karshenas@dgcities.com</a:t>
            </a:r>
          </a:p>
          <a:p>
            <a:pPr marL="0" marR="0" lvl="0" indent="0" algn="l" defTabSz="914400" rtl="0" eaLnBrk="0" fontAlgn="base" latinLnBrk="0" hangingPunct="0">
              <a:lnSpc>
                <a:spcPct val="100000"/>
              </a:lnSpc>
              <a:spcBef>
                <a:spcPct val="0"/>
              </a:spcBef>
              <a:spcAft>
                <a:spcPts val="10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Poppins" pitchFamily="2" charset="77"/>
                <a:ea typeface="+mn-ea"/>
                <a:cs typeface="Times New Roman" panose="02020603050405020304" pitchFamily="18" charset="0"/>
              </a:rPr>
              <a:t>EEE Meng alumni, Nima previously collaborated with DG Cities on a digital connectivity initiative in Greenwich and worked for a year in industry with PlayStation. Nima contributes his in-depth technical knowledge of AI, Statistics, and Signal Processing to diverse projects that promote social impact and sustainability. He appreciates the broad scope of projects at DG Cities, offering insights and embracing the opportunity to shape a brighter future for cities and communities.</a:t>
            </a:r>
          </a:p>
          <a:p>
            <a:pPr marL="0" marR="0" lvl="0" indent="0" algn="l" defTabSz="914400" rtl="0" eaLnBrk="0" fontAlgn="base" latinLnBrk="0" hangingPunct="0">
              <a:lnSpc>
                <a:spcPct val="100000"/>
              </a:lnSpc>
              <a:spcBef>
                <a:spcPct val="0"/>
              </a:spcBef>
              <a:spcAft>
                <a:spcPts val="100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Poppins" pitchFamily="2" charset="77"/>
              <a:ea typeface="+mn-ea"/>
              <a:cs typeface="Times New Roman" panose="02020603050405020304" pitchFamily="18" charset="0"/>
            </a:endParaRPr>
          </a:p>
        </p:txBody>
      </p:sp>
      <p:pic>
        <p:nvPicPr>
          <p:cNvPr id="7" name="Logo-Black" descr="A black background with a black square&#10;&#10;Description automatically generated with medium confidence">
            <a:extLst>
              <a:ext uri="{FF2B5EF4-FFF2-40B4-BE49-F238E27FC236}">
                <a16:creationId xmlns:a16="http://schemas.microsoft.com/office/drawing/2014/main" id="{95503890-D34C-315E-6B55-2F78A8015851}"/>
              </a:ext>
            </a:extLst>
          </p:cNvPr>
          <p:cNvPicPr/>
          <p:nvPr/>
        </p:nvPicPr>
        <p:blipFill>
          <a:blip r:embed="rId4"/>
          <a:stretch>
            <a:fillRect/>
          </a:stretch>
        </p:blipFill>
        <p:spPr>
          <a:xfrm>
            <a:off x="10380525" y="404813"/>
            <a:ext cx="1440000" cy="342179"/>
          </a:xfrm>
          <a:prstGeom prst="rect">
            <a:avLst/>
          </a:prstGeom>
        </p:spPr>
      </p:pic>
    </p:spTree>
    <p:extLst>
      <p:ext uri="{BB962C8B-B14F-4D97-AF65-F5344CB8AC3E}">
        <p14:creationId xmlns:p14="http://schemas.microsoft.com/office/powerpoint/2010/main" val="292865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Logo-White">
            <a:extLst>
              <a:ext uri="{FF2B5EF4-FFF2-40B4-BE49-F238E27FC236}">
                <a16:creationId xmlns:a16="http://schemas.microsoft.com/office/drawing/2014/main" id="{441646FD-796C-B7D2-4670-A5080B126545}"/>
              </a:ext>
            </a:extLst>
          </p:cNvPr>
          <p:cNvPicPr/>
          <p:nvPr/>
        </p:nvPicPr>
        <p:blipFill>
          <a:blip r:embed="rId3"/>
          <a:srcRect/>
          <a:stretch/>
        </p:blipFill>
        <p:spPr>
          <a:xfrm>
            <a:off x="7739654" y="4738995"/>
            <a:ext cx="3747496" cy="890494"/>
          </a:xfrm>
          <a:prstGeom prst="rect">
            <a:avLst/>
          </a:prstGeom>
        </p:spPr>
      </p:pic>
      <p:sp>
        <p:nvSpPr>
          <p:cNvPr id="12" name="Subtitle 2">
            <a:extLst>
              <a:ext uri="{FF2B5EF4-FFF2-40B4-BE49-F238E27FC236}">
                <a16:creationId xmlns:a16="http://schemas.microsoft.com/office/drawing/2014/main" id="{3C81FB36-E8F7-0F9A-830E-8FA3DC8A873F}"/>
              </a:ext>
            </a:extLst>
          </p:cNvPr>
          <p:cNvSpPr txBox="1">
            <a:spLocks/>
          </p:cNvSpPr>
          <p:nvPr/>
        </p:nvSpPr>
        <p:spPr>
          <a:xfrm>
            <a:off x="206501" y="0"/>
            <a:ext cx="5889500" cy="1411624"/>
          </a:xfrm>
          <a:prstGeom prst="rect">
            <a:avLst/>
          </a:prstGeom>
          <a:solidFill>
            <a:schemeClr val="accent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5400" b="1" dirty="0">
                <a:solidFill>
                  <a:schemeClr val="accent5"/>
                </a:solidFill>
                <a:latin typeface="Poppins" pitchFamily="2" charset="77"/>
                <a:cs typeface="Poppins" pitchFamily="2" charset="77"/>
              </a:rPr>
              <a:t>About us</a:t>
            </a:r>
          </a:p>
        </p:txBody>
      </p:sp>
      <p:sp>
        <p:nvSpPr>
          <p:cNvPr id="2" name="Rounded Rectangle 7">
            <a:extLst>
              <a:ext uri="{FF2B5EF4-FFF2-40B4-BE49-F238E27FC236}">
                <a16:creationId xmlns:a16="http://schemas.microsoft.com/office/drawing/2014/main" id="{F5D44FF4-35D0-72A5-F6B7-C68B4BFB95B3}"/>
              </a:ext>
            </a:extLst>
          </p:cNvPr>
          <p:cNvSpPr>
            <a:spLocks noChangeAspect="1"/>
          </p:cNvSpPr>
          <p:nvPr/>
        </p:nvSpPr>
        <p:spPr>
          <a:xfrm rot="10800000">
            <a:off x="7558902" y="1541909"/>
            <a:ext cx="4352514" cy="2874926"/>
          </a:xfrm>
          <a:custGeom>
            <a:avLst/>
            <a:gdLst>
              <a:gd name="connsiteX0" fmla="*/ 0 w 2895600"/>
              <a:gd name="connsiteY0" fmla="*/ 53012 h 1510748"/>
              <a:gd name="connsiteX1" fmla="*/ 53012 w 2895600"/>
              <a:gd name="connsiteY1" fmla="*/ 0 h 1510748"/>
              <a:gd name="connsiteX2" fmla="*/ 2842588 w 2895600"/>
              <a:gd name="connsiteY2" fmla="*/ 0 h 1510748"/>
              <a:gd name="connsiteX3" fmla="*/ 2895600 w 2895600"/>
              <a:gd name="connsiteY3" fmla="*/ 53012 h 1510748"/>
              <a:gd name="connsiteX4" fmla="*/ 2895600 w 2895600"/>
              <a:gd name="connsiteY4" fmla="*/ 1457736 h 1510748"/>
              <a:gd name="connsiteX5" fmla="*/ 2842588 w 2895600"/>
              <a:gd name="connsiteY5" fmla="*/ 1510748 h 1510748"/>
              <a:gd name="connsiteX6" fmla="*/ 53012 w 2895600"/>
              <a:gd name="connsiteY6" fmla="*/ 1510748 h 1510748"/>
              <a:gd name="connsiteX7" fmla="*/ 0 w 2895600"/>
              <a:gd name="connsiteY7" fmla="*/ 1457736 h 1510748"/>
              <a:gd name="connsiteX8" fmla="*/ 0 w 2895600"/>
              <a:gd name="connsiteY8" fmla="*/ 53012 h 1510748"/>
              <a:gd name="connsiteX0" fmla="*/ 0 w 2895600"/>
              <a:gd name="connsiteY0" fmla="*/ 245716 h 1703452"/>
              <a:gd name="connsiteX1" fmla="*/ 56790 w 2895600"/>
              <a:gd name="connsiteY1" fmla="*/ 0 h 1703452"/>
              <a:gd name="connsiteX2" fmla="*/ 2842588 w 2895600"/>
              <a:gd name="connsiteY2" fmla="*/ 192704 h 1703452"/>
              <a:gd name="connsiteX3" fmla="*/ 2895600 w 2895600"/>
              <a:gd name="connsiteY3" fmla="*/ 245716 h 1703452"/>
              <a:gd name="connsiteX4" fmla="*/ 2895600 w 2895600"/>
              <a:gd name="connsiteY4" fmla="*/ 1650440 h 1703452"/>
              <a:gd name="connsiteX5" fmla="*/ 2842588 w 2895600"/>
              <a:gd name="connsiteY5" fmla="*/ 1703452 h 1703452"/>
              <a:gd name="connsiteX6" fmla="*/ 53012 w 2895600"/>
              <a:gd name="connsiteY6" fmla="*/ 1703452 h 1703452"/>
              <a:gd name="connsiteX7" fmla="*/ 0 w 2895600"/>
              <a:gd name="connsiteY7" fmla="*/ 1650440 h 1703452"/>
              <a:gd name="connsiteX8" fmla="*/ 0 w 2895600"/>
              <a:gd name="connsiteY8" fmla="*/ 245716 h 1703452"/>
              <a:gd name="connsiteX0" fmla="*/ 0 w 2895600"/>
              <a:gd name="connsiteY0" fmla="*/ 60569 h 1703452"/>
              <a:gd name="connsiteX1" fmla="*/ 56790 w 2895600"/>
              <a:gd name="connsiteY1" fmla="*/ 0 h 1703452"/>
              <a:gd name="connsiteX2" fmla="*/ 2842588 w 2895600"/>
              <a:gd name="connsiteY2" fmla="*/ 192704 h 1703452"/>
              <a:gd name="connsiteX3" fmla="*/ 2895600 w 2895600"/>
              <a:gd name="connsiteY3" fmla="*/ 245716 h 1703452"/>
              <a:gd name="connsiteX4" fmla="*/ 2895600 w 2895600"/>
              <a:gd name="connsiteY4" fmla="*/ 1650440 h 1703452"/>
              <a:gd name="connsiteX5" fmla="*/ 2842588 w 2895600"/>
              <a:gd name="connsiteY5" fmla="*/ 1703452 h 1703452"/>
              <a:gd name="connsiteX6" fmla="*/ 53012 w 2895600"/>
              <a:gd name="connsiteY6" fmla="*/ 1703452 h 1703452"/>
              <a:gd name="connsiteX7" fmla="*/ 0 w 2895600"/>
              <a:gd name="connsiteY7" fmla="*/ 1650440 h 1703452"/>
              <a:gd name="connsiteX8" fmla="*/ 0 w 2895600"/>
              <a:gd name="connsiteY8" fmla="*/ 60569 h 1703452"/>
              <a:gd name="connsiteX0" fmla="*/ 0 w 2895600"/>
              <a:gd name="connsiteY0" fmla="*/ 71904 h 1714787"/>
              <a:gd name="connsiteX1" fmla="*/ 64347 w 2895600"/>
              <a:gd name="connsiteY1" fmla="*/ 0 h 1714787"/>
              <a:gd name="connsiteX2" fmla="*/ 2842588 w 2895600"/>
              <a:gd name="connsiteY2" fmla="*/ 204039 h 1714787"/>
              <a:gd name="connsiteX3" fmla="*/ 2895600 w 2895600"/>
              <a:gd name="connsiteY3" fmla="*/ 257051 h 1714787"/>
              <a:gd name="connsiteX4" fmla="*/ 2895600 w 2895600"/>
              <a:gd name="connsiteY4" fmla="*/ 1661775 h 1714787"/>
              <a:gd name="connsiteX5" fmla="*/ 2842588 w 2895600"/>
              <a:gd name="connsiteY5" fmla="*/ 1714787 h 1714787"/>
              <a:gd name="connsiteX6" fmla="*/ 53012 w 2895600"/>
              <a:gd name="connsiteY6" fmla="*/ 1714787 h 1714787"/>
              <a:gd name="connsiteX7" fmla="*/ 0 w 2895600"/>
              <a:gd name="connsiteY7" fmla="*/ 1661775 h 1714787"/>
              <a:gd name="connsiteX8" fmla="*/ 0 w 2895600"/>
              <a:gd name="connsiteY8" fmla="*/ 71904 h 1714787"/>
              <a:gd name="connsiteX0" fmla="*/ 0 w 2895600"/>
              <a:gd name="connsiteY0" fmla="*/ 71904 h 1714787"/>
              <a:gd name="connsiteX1" fmla="*/ 64347 w 2895600"/>
              <a:gd name="connsiteY1" fmla="*/ 0 h 1714787"/>
              <a:gd name="connsiteX2" fmla="*/ 2842588 w 2895600"/>
              <a:gd name="connsiteY2" fmla="*/ 204039 h 1714787"/>
              <a:gd name="connsiteX3" fmla="*/ 2895600 w 2895600"/>
              <a:gd name="connsiteY3" fmla="*/ 257051 h 1714787"/>
              <a:gd name="connsiteX4" fmla="*/ 2895600 w 2895600"/>
              <a:gd name="connsiteY4" fmla="*/ 1661775 h 1714787"/>
              <a:gd name="connsiteX5" fmla="*/ 2842588 w 2895600"/>
              <a:gd name="connsiteY5" fmla="*/ 1714787 h 1714787"/>
              <a:gd name="connsiteX6" fmla="*/ 53012 w 2895600"/>
              <a:gd name="connsiteY6" fmla="*/ 1714787 h 1714787"/>
              <a:gd name="connsiteX7" fmla="*/ 0 w 2895600"/>
              <a:gd name="connsiteY7" fmla="*/ 1661775 h 1714787"/>
              <a:gd name="connsiteX8" fmla="*/ 0 w 2895600"/>
              <a:gd name="connsiteY8" fmla="*/ 71904 h 1714787"/>
              <a:gd name="connsiteX0" fmla="*/ 0 w 2895600"/>
              <a:gd name="connsiteY0" fmla="*/ 71904 h 1714787"/>
              <a:gd name="connsiteX1" fmla="*/ 64347 w 2895600"/>
              <a:gd name="connsiteY1" fmla="*/ 0 h 1714787"/>
              <a:gd name="connsiteX2" fmla="*/ 2842588 w 2895600"/>
              <a:gd name="connsiteY2" fmla="*/ 204039 h 1714787"/>
              <a:gd name="connsiteX3" fmla="*/ 2895600 w 2895600"/>
              <a:gd name="connsiteY3" fmla="*/ 257051 h 1714787"/>
              <a:gd name="connsiteX4" fmla="*/ 2895600 w 2895600"/>
              <a:gd name="connsiteY4" fmla="*/ 1661775 h 1714787"/>
              <a:gd name="connsiteX5" fmla="*/ 2842588 w 2895600"/>
              <a:gd name="connsiteY5" fmla="*/ 1714787 h 1714787"/>
              <a:gd name="connsiteX6" fmla="*/ 53012 w 2895600"/>
              <a:gd name="connsiteY6" fmla="*/ 1714787 h 1714787"/>
              <a:gd name="connsiteX7" fmla="*/ 0 w 2895600"/>
              <a:gd name="connsiteY7" fmla="*/ 1661775 h 1714787"/>
              <a:gd name="connsiteX8" fmla="*/ 0 w 2895600"/>
              <a:gd name="connsiteY8" fmla="*/ 71904 h 1714787"/>
              <a:gd name="connsiteX0" fmla="*/ 0 w 2899379"/>
              <a:gd name="connsiteY0" fmla="*/ 49233 h 1714787"/>
              <a:gd name="connsiteX1" fmla="*/ 68126 w 2899379"/>
              <a:gd name="connsiteY1" fmla="*/ 0 h 1714787"/>
              <a:gd name="connsiteX2" fmla="*/ 2846367 w 2899379"/>
              <a:gd name="connsiteY2" fmla="*/ 204039 h 1714787"/>
              <a:gd name="connsiteX3" fmla="*/ 2899379 w 2899379"/>
              <a:gd name="connsiteY3" fmla="*/ 257051 h 1714787"/>
              <a:gd name="connsiteX4" fmla="*/ 2899379 w 2899379"/>
              <a:gd name="connsiteY4" fmla="*/ 1661775 h 1714787"/>
              <a:gd name="connsiteX5" fmla="*/ 2846367 w 2899379"/>
              <a:gd name="connsiteY5" fmla="*/ 1714787 h 1714787"/>
              <a:gd name="connsiteX6" fmla="*/ 56791 w 2899379"/>
              <a:gd name="connsiteY6" fmla="*/ 1714787 h 1714787"/>
              <a:gd name="connsiteX7" fmla="*/ 3779 w 2899379"/>
              <a:gd name="connsiteY7" fmla="*/ 1661775 h 1714787"/>
              <a:gd name="connsiteX8" fmla="*/ 0 w 2899379"/>
              <a:gd name="connsiteY8" fmla="*/ 49233 h 1714787"/>
              <a:gd name="connsiteX0" fmla="*/ 0 w 2899379"/>
              <a:gd name="connsiteY0" fmla="*/ 49233 h 1714787"/>
              <a:gd name="connsiteX1" fmla="*/ 68126 w 2899379"/>
              <a:gd name="connsiteY1" fmla="*/ 0 h 1714787"/>
              <a:gd name="connsiteX2" fmla="*/ 2846367 w 2899379"/>
              <a:gd name="connsiteY2" fmla="*/ 204039 h 1714787"/>
              <a:gd name="connsiteX3" fmla="*/ 2896204 w 2899379"/>
              <a:gd name="connsiteY3" fmla="*/ 276101 h 1714787"/>
              <a:gd name="connsiteX4" fmla="*/ 2899379 w 2899379"/>
              <a:gd name="connsiteY4" fmla="*/ 1661775 h 1714787"/>
              <a:gd name="connsiteX5" fmla="*/ 2846367 w 2899379"/>
              <a:gd name="connsiteY5" fmla="*/ 1714787 h 1714787"/>
              <a:gd name="connsiteX6" fmla="*/ 56791 w 2899379"/>
              <a:gd name="connsiteY6" fmla="*/ 1714787 h 1714787"/>
              <a:gd name="connsiteX7" fmla="*/ 3779 w 2899379"/>
              <a:gd name="connsiteY7" fmla="*/ 1661775 h 1714787"/>
              <a:gd name="connsiteX8" fmla="*/ 0 w 2899379"/>
              <a:gd name="connsiteY8" fmla="*/ 49233 h 1714787"/>
              <a:gd name="connsiteX0" fmla="*/ 0 w 2899379"/>
              <a:gd name="connsiteY0" fmla="*/ 49233 h 1714787"/>
              <a:gd name="connsiteX1" fmla="*/ 68126 w 2899379"/>
              <a:gd name="connsiteY1" fmla="*/ 0 h 1714787"/>
              <a:gd name="connsiteX2" fmla="*/ 2846367 w 2899379"/>
              <a:gd name="connsiteY2" fmla="*/ 219914 h 1714787"/>
              <a:gd name="connsiteX3" fmla="*/ 2896204 w 2899379"/>
              <a:gd name="connsiteY3" fmla="*/ 276101 h 1714787"/>
              <a:gd name="connsiteX4" fmla="*/ 2899379 w 2899379"/>
              <a:gd name="connsiteY4" fmla="*/ 1661775 h 1714787"/>
              <a:gd name="connsiteX5" fmla="*/ 2846367 w 2899379"/>
              <a:gd name="connsiteY5" fmla="*/ 1714787 h 1714787"/>
              <a:gd name="connsiteX6" fmla="*/ 56791 w 2899379"/>
              <a:gd name="connsiteY6" fmla="*/ 1714787 h 1714787"/>
              <a:gd name="connsiteX7" fmla="*/ 3779 w 2899379"/>
              <a:gd name="connsiteY7" fmla="*/ 1661775 h 1714787"/>
              <a:gd name="connsiteX8" fmla="*/ 0 w 2899379"/>
              <a:gd name="connsiteY8" fmla="*/ 49233 h 1714787"/>
              <a:gd name="connsiteX0" fmla="*/ 0 w 2899379"/>
              <a:gd name="connsiteY0" fmla="*/ 49233 h 1714787"/>
              <a:gd name="connsiteX1" fmla="*/ 68126 w 2899379"/>
              <a:gd name="connsiteY1" fmla="*/ 0 h 1714787"/>
              <a:gd name="connsiteX2" fmla="*/ 2846367 w 2899379"/>
              <a:gd name="connsiteY2" fmla="*/ 219914 h 1714787"/>
              <a:gd name="connsiteX3" fmla="*/ 2896204 w 2899379"/>
              <a:gd name="connsiteY3" fmla="*/ 276101 h 1714787"/>
              <a:gd name="connsiteX4" fmla="*/ 2899379 w 2899379"/>
              <a:gd name="connsiteY4" fmla="*/ 1661775 h 1714787"/>
              <a:gd name="connsiteX5" fmla="*/ 2846367 w 2899379"/>
              <a:gd name="connsiteY5" fmla="*/ 1714787 h 1714787"/>
              <a:gd name="connsiteX6" fmla="*/ 56791 w 2899379"/>
              <a:gd name="connsiteY6" fmla="*/ 1714787 h 1714787"/>
              <a:gd name="connsiteX7" fmla="*/ 3779 w 2899379"/>
              <a:gd name="connsiteY7" fmla="*/ 1661775 h 1714787"/>
              <a:gd name="connsiteX8" fmla="*/ 0 w 2899379"/>
              <a:gd name="connsiteY8" fmla="*/ 49233 h 1714787"/>
              <a:gd name="connsiteX0" fmla="*/ 0 w 2899379"/>
              <a:gd name="connsiteY0" fmla="*/ 49233 h 1914812"/>
              <a:gd name="connsiteX1" fmla="*/ 68126 w 2899379"/>
              <a:gd name="connsiteY1" fmla="*/ 0 h 1914812"/>
              <a:gd name="connsiteX2" fmla="*/ 2846367 w 2899379"/>
              <a:gd name="connsiteY2" fmla="*/ 219914 h 1914812"/>
              <a:gd name="connsiteX3" fmla="*/ 2896204 w 2899379"/>
              <a:gd name="connsiteY3" fmla="*/ 276101 h 1914812"/>
              <a:gd name="connsiteX4" fmla="*/ 2899379 w 2899379"/>
              <a:gd name="connsiteY4" fmla="*/ 1661775 h 1914812"/>
              <a:gd name="connsiteX5" fmla="*/ 2846367 w 2899379"/>
              <a:gd name="connsiteY5" fmla="*/ 1714787 h 1914812"/>
              <a:gd name="connsiteX6" fmla="*/ 50441 w 2899379"/>
              <a:gd name="connsiteY6" fmla="*/ 1914812 h 1914812"/>
              <a:gd name="connsiteX7" fmla="*/ 3779 w 2899379"/>
              <a:gd name="connsiteY7" fmla="*/ 1661775 h 1914812"/>
              <a:gd name="connsiteX8" fmla="*/ 0 w 2899379"/>
              <a:gd name="connsiteY8" fmla="*/ 49233 h 1914812"/>
              <a:gd name="connsiteX0" fmla="*/ 0 w 2899379"/>
              <a:gd name="connsiteY0" fmla="*/ 49233 h 1914812"/>
              <a:gd name="connsiteX1" fmla="*/ 68126 w 2899379"/>
              <a:gd name="connsiteY1" fmla="*/ 0 h 1914812"/>
              <a:gd name="connsiteX2" fmla="*/ 2846367 w 2899379"/>
              <a:gd name="connsiteY2" fmla="*/ 219914 h 1914812"/>
              <a:gd name="connsiteX3" fmla="*/ 2896204 w 2899379"/>
              <a:gd name="connsiteY3" fmla="*/ 276101 h 1914812"/>
              <a:gd name="connsiteX4" fmla="*/ 2899379 w 2899379"/>
              <a:gd name="connsiteY4" fmla="*/ 1661775 h 1914812"/>
              <a:gd name="connsiteX5" fmla="*/ 2846367 w 2899379"/>
              <a:gd name="connsiteY5" fmla="*/ 1714787 h 1914812"/>
              <a:gd name="connsiteX6" fmla="*/ 50441 w 2899379"/>
              <a:gd name="connsiteY6" fmla="*/ 1914812 h 1914812"/>
              <a:gd name="connsiteX7" fmla="*/ 3779 w 2899379"/>
              <a:gd name="connsiteY7" fmla="*/ 1855450 h 1914812"/>
              <a:gd name="connsiteX8" fmla="*/ 0 w 2899379"/>
              <a:gd name="connsiteY8" fmla="*/ 49233 h 1914812"/>
              <a:gd name="connsiteX0" fmla="*/ 0 w 2899379"/>
              <a:gd name="connsiteY0" fmla="*/ 49233 h 1914812"/>
              <a:gd name="connsiteX1" fmla="*/ 68126 w 2899379"/>
              <a:gd name="connsiteY1" fmla="*/ 0 h 1914812"/>
              <a:gd name="connsiteX2" fmla="*/ 2846367 w 2899379"/>
              <a:gd name="connsiteY2" fmla="*/ 219914 h 1914812"/>
              <a:gd name="connsiteX3" fmla="*/ 2896204 w 2899379"/>
              <a:gd name="connsiteY3" fmla="*/ 276101 h 1914812"/>
              <a:gd name="connsiteX4" fmla="*/ 2899379 w 2899379"/>
              <a:gd name="connsiteY4" fmla="*/ 1661775 h 1914812"/>
              <a:gd name="connsiteX5" fmla="*/ 2846367 w 2899379"/>
              <a:gd name="connsiteY5" fmla="*/ 1714787 h 1914812"/>
              <a:gd name="connsiteX6" fmla="*/ 50441 w 2899379"/>
              <a:gd name="connsiteY6" fmla="*/ 1914812 h 1914812"/>
              <a:gd name="connsiteX7" fmla="*/ 604 w 2899379"/>
              <a:gd name="connsiteY7" fmla="*/ 1871325 h 1914812"/>
              <a:gd name="connsiteX8" fmla="*/ 0 w 2899379"/>
              <a:gd name="connsiteY8" fmla="*/ 49233 h 1914812"/>
              <a:gd name="connsiteX0" fmla="*/ 0 w 2899379"/>
              <a:gd name="connsiteY0" fmla="*/ 49233 h 1914812"/>
              <a:gd name="connsiteX1" fmla="*/ 68126 w 2899379"/>
              <a:gd name="connsiteY1" fmla="*/ 0 h 1914812"/>
              <a:gd name="connsiteX2" fmla="*/ 2846367 w 2899379"/>
              <a:gd name="connsiteY2" fmla="*/ 219914 h 1914812"/>
              <a:gd name="connsiteX3" fmla="*/ 2896204 w 2899379"/>
              <a:gd name="connsiteY3" fmla="*/ 276101 h 1914812"/>
              <a:gd name="connsiteX4" fmla="*/ 2899379 w 2899379"/>
              <a:gd name="connsiteY4" fmla="*/ 1661775 h 1914812"/>
              <a:gd name="connsiteX5" fmla="*/ 2846367 w 2899379"/>
              <a:gd name="connsiteY5" fmla="*/ 1714787 h 1914812"/>
              <a:gd name="connsiteX6" fmla="*/ 50441 w 2899379"/>
              <a:gd name="connsiteY6" fmla="*/ 1914812 h 1914812"/>
              <a:gd name="connsiteX7" fmla="*/ 604 w 2899379"/>
              <a:gd name="connsiteY7" fmla="*/ 1871325 h 1914812"/>
              <a:gd name="connsiteX8" fmla="*/ 0 w 2899379"/>
              <a:gd name="connsiteY8" fmla="*/ 49233 h 1914812"/>
              <a:gd name="connsiteX0" fmla="*/ 0 w 2899379"/>
              <a:gd name="connsiteY0" fmla="*/ 49521 h 1915100"/>
              <a:gd name="connsiteX1" fmla="*/ 68126 w 2899379"/>
              <a:gd name="connsiteY1" fmla="*/ 288 h 1915100"/>
              <a:gd name="connsiteX2" fmla="*/ 2846367 w 2899379"/>
              <a:gd name="connsiteY2" fmla="*/ 220202 h 1915100"/>
              <a:gd name="connsiteX3" fmla="*/ 2896204 w 2899379"/>
              <a:gd name="connsiteY3" fmla="*/ 276389 h 1915100"/>
              <a:gd name="connsiteX4" fmla="*/ 2899379 w 2899379"/>
              <a:gd name="connsiteY4" fmla="*/ 1662063 h 1915100"/>
              <a:gd name="connsiteX5" fmla="*/ 2846367 w 2899379"/>
              <a:gd name="connsiteY5" fmla="*/ 1715075 h 1915100"/>
              <a:gd name="connsiteX6" fmla="*/ 50441 w 2899379"/>
              <a:gd name="connsiteY6" fmla="*/ 1915100 h 1915100"/>
              <a:gd name="connsiteX7" fmla="*/ 604 w 2899379"/>
              <a:gd name="connsiteY7" fmla="*/ 1871613 h 1915100"/>
              <a:gd name="connsiteX8" fmla="*/ 0 w 2899379"/>
              <a:gd name="connsiteY8" fmla="*/ 49521 h 191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9379" h="1915100">
                <a:moveTo>
                  <a:pt x="0" y="49521"/>
                </a:moveTo>
                <a:cubicBezTo>
                  <a:pt x="0" y="20243"/>
                  <a:pt x="18369" y="-2863"/>
                  <a:pt x="68126" y="288"/>
                </a:cubicBezTo>
                <a:lnTo>
                  <a:pt x="2846367" y="220202"/>
                </a:lnTo>
                <a:cubicBezTo>
                  <a:pt x="2875645" y="220202"/>
                  <a:pt x="2896204" y="247111"/>
                  <a:pt x="2896204" y="276389"/>
                </a:cubicBezTo>
                <a:cubicBezTo>
                  <a:pt x="2897262" y="738280"/>
                  <a:pt x="2898321" y="1200172"/>
                  <a:pt x="2899379" y="1662063"/>
                </a:cubicBezTo>
                <a:cubicBezTo>
                  <a:pt x="2899379" y="1691341"/>
                  <a:pt x="2875645" y="1715075"/>
                  <a:pt x="2846367" y="1715075"/>
                </a:cubicBezTo>
                <a:lnTo>
                  <a:pt x="50441" y="1915100"/>
                </a:lnTo>
                <a:cubicBezTo>
                  <a:pt x="21163" y="1915100"/>
                  <a:pt x="604" y="1900891"/>
                  <a:pt x="604" y="1871613"/>
                </a:cubicBezTo>
                <a:cubicBezTo>
                  <a:pt x="-656" y="1334099"/>
                  <a:pt x="1260" y="587035"/>
                  <a:pt x="0" y="49521"/>
                </a:cubicBezTo>
                <a:close/>
              </a:path>
            </a:pathLst>
          </a:custGeom>
          <a:blipFill dpi="0" rotWithShape="0">
            <a:blip r:embed="rId4">
              <a:extLst>
                <a:ext uri="{28A0092B-C50C-407E-A947-70E740481C1C}">
                  <a14:useLocalDpi xmlns:a14="http://schemas.microsoft.com/office/drawing/2010/main" val="0"/>
                </a:ext>
              </a:extLst>
            </a:blip>
            <a:srcRect/>
            <a:stretch>
              <a:fillRect/>
            </a:stretch>
          </a:blip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309B7C8-7749-907C-0138-C66B832C9A5D}"/>
              </a:ext>
            </a:extLst>
          </p:cNvPr>
          <p:cNvSpPr txBox="1"/>
          <p:nvPr/>
        </p:nvSpPr>
        <p:spPr>
          <a:xfrm>
            <a:off x="280584" y="1653886"/>
            <a:ext cx="6854700" cy="4478149"/>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Established in 2015 by the Royal Borough of Greenwich to advance urban innovation.</a:t>
            </a:r>
          </a:p>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We provide bespoke consultancy and independent evaluations for local authorities, as well as private and public sector clients.</a:t>
            </a:r>
          </a:p>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Our expertise includes </a:t>
            </a:r>
            <a:r>
              <a:rPr lang="en-US" sz="2000" dirty="0" err="1">
                <a:solidFill>
                  <a:schemeClr val="bg2"/>
                </a:solidFill>
                <a:latin typeface="Poppins" panose="00000500000000000000" pitchFamily="2" charset="0"/>
                <a:cs typeface="Poppins" panose="00000500000000000000" pitchFamily="2" charset="0"/>
              </a:rPr>
              <a:t>decarbonisation</a:t>
            </a:r>
            <a:r>
              <a:rPr lang="en-US" sz="2000" dirty="0">
                <a:solidFill>
                  <a:schemeClr val="bg2"/>
                </a:solidFill>
                <a:latin typeface="Poppins" panose="00000500000000000000" pitchFamily="2" charset="0"/>
                <a:cs typeface="Poppins" panose="00000500000000000000" pitchFamily="2" charset="0"/>
              </a:rPr>
              <a:t> strategies, </a:t>
            </a:r>
            <a:r>
              <a:rPr lang="en-US" sz="2000" dirty="0" err="1">
                <a:solidFill>
                  <a:schemeClr val="bg2"/>
                </a:solidFill>
                <a:latin typeface="Poppins" panose="00000500000000000000" pitchFamily="2" charset="0"/>
                <a:cs typeface="Poppins" panose="00000500000000000000" pitchFamily="2" charset="0"/>
              </a:rPr>
              <a:t>behavioural</a:t>
            </a:r>
            <a:r>
              <a:rPr lang="en-US" sz="2000" dirty="0">
                <a:solidFill>
                  <a:schemeClr val="bg2"/>
                </a:solidFill>
                <a:latin typeface="Poppins" panose="00000500000000000000" pitchFamily="2" charset="0"/>
                <a:cs typeface="Poppins" panose="00000500000000000000" pitchFamily="2" charset="0"/>
              </a:rPr>
              <a:t> science </a:t>
            </a:r>
            <a:r>
              <a:rPr lang="en-US" sz="2000" dirty="0" err="1">
                <a:solidFill>
                  <a:schemeClr val="bg2"/>
                </a:solidFill>
                <a:latin typeface="Poppins" panose="00000500000000000000" pitchFamily="2" charset="0"/>
                <a:cs typeface="Poppins" panose="00000500000000000000" pitchFamily="2" charset="0"/>
              </a:rPr>
              <a:t>programmes</a:t>
            </a:r>
            <a:r>
              <a:rPr lang="en-US" sz="2000" dirty="0">
                <a:solidFill>
                  <a:schemeClr val="bg2"/>
                </a:solidFill>
                <a:latin typeface="Poppins" panose="00000500000000000000" pitchFamily="2" charset="0"/>
                <a:cs typeface="Poppins" panose="00000500000000000000" pitchFamily="2" charset="0"/>
              </a:rPr>
              <a:t>, and </a:t>
            </a:r>
            <a:r>
              <a:rPr lang="en-US" sz="2000" dirty="0" err="1">
                <a:solidFill>
                  <a:schemeClr val="bg2"/>
                </a:solidFill>
                <a:latin typeface="Poppins" panose="00000500000000000000" pitchFamily="2" charset="0"/>
                <a:cs typeface="Poppins" panose="00000500000000000000" pitchFamily="2" charset="0"/>
              </a:rPr>
              <a:t>neighbourhood</a:t>
            </a:r>
            <a:r>
              <a:rPr lang="en-US" sz="2000" dirty="0">
                <a:solidFill>
                  <a:schemeClr val="bg2"/>
                </a:solidFill>
                <a:latin typeface="Poppins" panose="00000500000000000000" pitchFamily="2" charset="0"/>
                <a:cs typeface="Poppins" panose="00000500000000000000" pitchFamily="2" charset="0"/>
              </a:rPr>
              <a:t>-level consultancy.</a:t>
            </a:r>
          </a:p>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We help councils invest in energy, housing, and transport, piloting and implementing new technologies, digital solutions, and mobility systems.</a:t>
            </a:r>
          </a:p>
        </p:txBody>
      </p:sp>
    </p:spTree>
    <p:extLst>
      <p:ext uri="{BB962C8B-B14F-4D97-AF65-F5344CB8AC3E}">
        <p14:creationId xmlns:p14="http://schemas.microsoft.com/office/powerpoint/2010/main" val="29694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38476A80-9242-EC99-BFC3-BB95A136F43C}"/>
            </a:ext>
          </a:extLst>
        </p:cNvPr>
        <p:cNvGrpSpPr/>
        <p:nvPr/>
      </p:nvGrpSpPr>
      <p:grpSpPr>
        <a:xfrm>
          <a:off x="0" y="0"/>
          <a:ext cx="0" cy="0"/>
          <a:chOff x="0" y="0"/>
          <a:chExt cx="0" cy="0"/>
        </a:xfrm>
      </p:grpSpPr>
      <p:pic>
        <p:nvPicPr>
          <p:cNvPr id="11" name="Logo-White">
            <a:extLst>
              <a:ext uri="{FF2B5EF4-FFF2-40B4-BE49-F238E27FC236}">
                <a16:creationId xmlns:a16="http://schemas.microsoft.com/office/drawing/2014/main" id="{95A1BE9A-6C9D-F5BD-7433-4E124D1E48A2}"/>
              </a:ext>
            </a:extLst>
          </p:cNvPr>
          <p:cNvPicPr/>
          <p:nvPr/>
        </p:nvPicPr>
        <p:blipFill>
          <a:blip r:embed="rId3"/>
          <a:srcRect/>
          <a:stretch/>
        </p:blipFill>
        <p:spPr>
          <a:xfrm>
            <a:off x="10380525" y="404813"/>
            <a:ext cx="1440000" cy="342178"/>
          </a:xfrm>
          <a:prstGeom prst="rect">
            <a:avLst/>
          </a:prstGeom>
        </p:spPr>
      </p:pic>
      <p:sp>
        <p:nvSpPr>
          <p:cNvPr id="12" name="Subtitle 2">
            <a:extLst>
              <a:ext uri="{FF2B5EF4-FFF2-40B4-BE49-F238E27FC236}">
                <a16:creationId xmlns:a16="http://schemas.microsoft.com/office/drawing/2014/main" id="{E3FDC15A-1085-D41D-AFA3-D25E8443A8EE}"/>
              </a:ext>
            </a:extLst>
          </p:cNvPr>
          <p:cNvSpPr txBox="1">
            <a:spLocks/>
          </p:cNvSpPr>
          <p:nvPr/>
        </p:nvSpPr>
        <p:spPr>
          <a:xfrm>
            <a:off x="206500" y="0"/>
            <a:ext cx="9020277" cy="1411624"/>
          </a:xfrm>
          <a:prstGeom prst="rect">
            <a:avLst/>
          </a:prstGeom>
          <a:solidFill>
            <a:schemeClr val="accent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5400" b="1" dirty="0">
                <a:solidFill>
                  <a:schemeClr val="accent5"/>
                </a:solidFill>
                <a:latin typeface="Poppins" pitchFamily="2" charset="77"/>
                <a:cs typeface="Poppins" pitchFamily="2" charset="77"/>
              </a:rPr>
              <a:t>Project Context</a:t>
            </a:r>
          </a:p>
        </p:txBody>
      </p:sp>
      <p:sp>
        <p:nvSpPr>
          <p:cNvPr id="4" name="TextBox 3">
            <a:extLst>
              <a:ext uri="{FF2B5EF4-FFF2-40B4-BE49-F238E27FC236}">
                <a16:creationId xmlns:a16="http://schemas.microsoft.com/office/drawing/2014/main" id="{30D0E8DC-79F3-7AB8-646F-8D8699D81C7B}"/>
              </a:ext>
            </a:extLst>
          </p:cNvPr>
          <p:cNvSpPr txBox="1"/>
          <p:nvPr/>
        </p:nvSpPr>
        <p:spPr>
          <a:xfrm>
            <a:off x="206500" y="1411624"/>
            <a:ext cx="5212166" cy="5170646"/>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DG Cities currently provides software </a:t>
            </a:r>
            <a:r>
              <a:rPr lang="en-US" sz="2000" dirty="0" err="1">
                <a:solidFill>
                  <a:schemeClr val="bg2"/>
                </a:solidFill>
                <a:latin typeface="Poppins" panose="00000500000000000000" pitchFamily="2" charset="0"/>
                <a:cs typeface="Poppins" panose="00000500000000000000" pitchFamily="2" charset="0"/>
              </a:rPr>
              <a:t>analysing</a:t>
            </a:r>
            <a:r>
              <a:rPr lang="en-US" sz="2000" dirty="0">
                <a:solidFill>
                  <a:schemeClr val="bg2"/>
                </a:solidFill>
                <a:latin typeface="Poppins" panose="00000500000000000000" pitchFamily="2" charset="0"/>
                <a:cs typeface="Poppins" panose="00000500000000000000" pitchFamily="2" charset="0"/>
              </a:rPr>
              <a:t> data of council homes, compiling data from a wide range of sources.</a:t>
            </a:r>
          </a:p>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Goal is to help asset owners </a:t>
            </a:r>
            <a:r>
              <a:rPr lang="en-US" sz="2000" dirty="0" err="1">
                <a:solidFill>
                  <a:schemeClr val="bg2"/>
                </a:solidFill>
                <a:latin typeface="Poppins" panose="00000500000000000000" pitchFamily="2" charset="0"/>
                <a:cs typeface="Poppins" panose="00000500000000000000" pitchFamily="2" charset="0"/>
              </a:rPr>
              <a:t>prioritise</a:t>
            </a:r>
            <a:r>
              <a:rPr lang="en-US" sz="2000" dirty="0">
                <a:solidFill>
                  <a:schemeClr val="bg2"/>
                </a:solidFill>
                <a:latin typeface="Poppins" panose="00000500000000000000" pitchFamily="2" charset="0"/>
                <a:cs typeface="Poppins" panose="00000500000000000000" pitchFamily="2" charset="0"/>
              </a:rPr>
              <a:t> spending effectively, currently being done by integrating different performance indicators in a co-designed (with the council) </a:t>
            </a:r>
            <a:r>
              <a:rPr lang="en-US" sz="2000" dirty="0" err="1">
                <a:solidFill>
                  <a:schemeClr val="bg2"/>
                </a:solidFill>
                <a:latin typeface="Poppins" panose="00000500000000000000" pitchFamily="2" charset="0"/>
                <a:cs typeface="Poppins" panose="00000500000000000000" pitchFamily="2" charset="0"/>
              </a:rPr>
              <a:t>prioritisation</a:t>
            </a:r>
            <a:r>
              <a:rPr lang="en-US" sz="2000" dirty="0">
                <a:solidFill>
                  <a:schemeClr val="bg2"/>
                </a:solidFill>
                <a:latin typeface="Poppins" panose="00000500000000000000" pitchFamily="2" charset="0"/>
                <a:cs typeface="Poppins" panose="00000500000000000000" pitchFamily="2" charset="0"/>
              </a:rPr>
              <a:t> methodology.</a:t>
            </a:r>
          </a:p>
          <a:p>
            <a:pPr marL="285750" indent="-285750">
              <a:spcAft>
                <a:spcPts val="1800"/>
              </a:spcAft>
              <a:buFont typeface="Arial" panose="020B0604020202020204" pitchFamily="34" charset="0"/>
              <a:buChar char="•"/>
            </a:pPr>
            <a:r>
              <a:rPr lang="en-US" sz="2000" dirty="0">
                <a:solidFill>
                  <a:schemeClr val="bg2"/>
                </a:solidFill>
                <a:latin typeface="Poppins" panose="00000500000000000000" pitchFamily="2" charset="0"/>
                <a:cs typeface="Poppins" panose="00000500000000000000" pitchFamily="2" charset="0"/>
              </a:rPr>
              <a:t>DG Cities identified potential enhancement by integrating predictive analytics into the model as a means of preventative, rather than reactive repairs.</a:t>
            </a:r>
          </a:p>
        </p:txBody>
      </p:sp>
      <p:pic>
        <p:nvPicPr>
          <p:cNvPr id="5" name="Picture 4" descr="A screenshot of a computer&#10;&#10;AI-generated content may be incorrect.">
            <a:extLst>
              <a:ext uri="{FF2B5EF4-FFF2-40B4-BE49-F238E27FC236}">
                <a16:creationId xmlns:a16="http://schemas.microsoft.com/office/drawing/2014/main" id="{7FEE1895-4F7F-C270-7307-13133CD9F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758" y="1876425"/>
            <a:ext cx="6528418" cy="3691107"/>
          </a:xfrm>
          <a:prstGeom prst="rect">
            <a:avLst/>
          </a:prstGeom>
        </p:spPr>
      </p:pic>
    </p:spTree>
    <p:extLst>
      <p:ext uri="{BB962C8B-B14F-4D97-AF65-F5344CB8AC3E}">
        <p14:creationId xmlns:p14="http://schemas.microsoft.com/office/powerpoint/2010/main" val="288832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8E27E17C-7F0C-BCB0-D787-F17A431A0149}"/>
            </a:ext>
          </a:extLst>
        </p:cNvPr>
        <p:cNvGrpSpPr/>
        <p:nvPr/>
      </p:nvGrpSpPr>
      <p:grpSpPr>
        <a:xfrm>
          <a:off x="0" y="0"/>
          <a:ext cx="0" cy="0"/>
          <a:chOff x="0" y="0"/>
          <a:chExt cx="0" cy="0"/>
        </a:xfrm>
      </p:grpSpPr>
      <p:pic>
        <p:nvPicPr>
          <p:cNvPr id="11" name="Logo-White">
            <a:extLst>
              <a:ext uri="{FF2B5EF4-FFF2-40B4-BE49-F238E27FC236}">
                <a16:creationId xmlns:a16="http://schemas.microsoft.com/office/drawing/2014/main" id="{14F845BE-84D7-B9A6-11B3-C3535D3B68F4}"/>
              </a:ext>
            </a:extLst>
          </p:cNvPr>
          <p:cNvPicPr/>
          <p:nvPr/>
        </p:nvPicPr>
        <p:blipFill>
          <a:blip r:embed="rId3"/>
          <a:srcRect/>
          <a:stretch/>
        </p:blipFill>
        <p:spPr>
          <a:xfrm>
            <a:off x="10380525" y="404813"/>
            <a:ext cx="1440000" cy="342178"/>
          </a:xfrm>
          <a:prstGeom prst="rect">
            <a:avLst/>
          </a:prstGeom>
        </p:spPr>
      </p:pic>
      <p:sp>
        <p:nvSpPr>
          <p:cNvPr id="12" name="Subtitle 2">
            <a:extLst>
              <a:ext uri="{FF2B5EF4-FFF2-40B4-BE49-F238E27FC236}">
                <a16:creationId xmlns:a16="http://schemas.microsoft.com/office/drawing/2014/main" id="{12A96FE0-D1B3-9366-456D-30514ADCDA69}"/>
              </a:ext>
            </a:extLst>
          </p:cNvPr>
          <p:cNvSpPr txBox="1">
            <a:spLocks/>
          </p:cNvSpPr>
          <p:nvPr/>
        </p:nvSpPr>
        <p:spPr>
          <a:xfrm>
            <a:off x="206500" y="0"/>
            <a:ext cx="9020277" cy="1411624"/>
          </a:xfrm>
          <a:prstGeom prst="rect">
            <a:avLst/>
          </a:prstGeom>
          <a:solidFill>
            <a:schemeClr val="accent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5400" b="1" dirty="0">
                <a:solidFill>
                  <a:schemeClr val="accent5"/>
                </a:solidFill>
                <a:latin typeface="Poppins" pitchFamily="2" charset="77"/>
                <a:cs typeface="Poppins" pitchFamily="2" charset="77"/>
              </a:rPr>
              <a:t>Data Overview</a:t>
            </a:r>
          </a:p>
        </p:txBody>
      </p:sp>
      <p:sp>
        <p:nvSpPr>
          <p:cNvPr id="4" name="TextBox 3">
            <a:extLst>
              <a:ext uri="{FF2B5EF4-FFF2-40B4-BE49-F238E27FC236}">
                <a16:creationId xmlns:a16="http://schemas.microsoft.com/office/drawing/2014/main" id="{DAB823DE-912D-A6B2-8BD8-88C671F83883}"/>
              </a:ext>
            </a:extLst>
          </p:cNvPr>
          <p:cNvSpPr txBox="1"/>
          <p:nvPr/>
        </p:nvSpPr>
        <p:spPr>
          <a:xfrm>
            <a:off x="206500" y="1411624"/>
            <a:ext cx="11442576" cy="5893921"/>
          </a:xfrm>
          <a:prstGeom prst="rect">
            <a:avLst/>
          </a:prstGeom>
          <a:noFill/>
        </p:spPr>
        <p:txBody>
          <a:bodyPr wrap="square">
            <a:spAutoFit/>
          </a:bodyPr>
          <a:lstStyle/>
          <a:p>
            <a:pPr>
              <a:spcAft>
                <a:spcPts val="3000"/>
              </a:spcAft>
            </a:pPr>
            <a:r>
              <a:rPr lang="en-US" sz="2800" b="1" dirty="0">
                <a:solidFill>
                  <a:schemeClr val="bg2"/>
                </a:solidFill>
                <a:latin typeface="Poppins" panose="00000500000000000000" pitchFamily="2" charset="0"/>
                <a:cs typeface="Poppins" panose="00000500000000000000" pitchFamily="2" charset="0"/>
              </a:rPr>
              <a:t>Dataset Size: ~1e6 historical repair </a:t>
            </a:r>
            <a:r>
              <a:rPr lang="en-US" sz="2800" dirty="0">
                <a:solidFill>
                  <a:schemeClr val="bg2"/>
                </a:solidFill>
                <a:latin typeface="Poppins" panose="00000500000000000000" pitchFamily="2" charset="0"/>
                <a:cs typeface="Poppins" panose="00000500000000000000" pitchFamily="2" charset="0"/>
              </a:rPr>
              <a:t>records over a portfolio of over </a:t>
            </a:r>
            <a:r>
              <a:rPr lang="en-US" sz="2800" b="1" dirty="0">
                <a:solidFill>
                  <a:schemeClr val="bg2"/>
                </a:solidFill>
                <a:latin typeface="Poppins" panose="00000500000000000000" pitchFamily="2" charset="0"/>
                <a:cs typeface="Poppins" panose="00000500000000000000" pitchFamily="2" charset="0"/>
              </a:rPr>
              <a:t>20,000 properties.</a:t>
            </a:r>
          </a:p>
          <a:p>
            <a:pPr>
              <a:spcAft>
                <a:spcPts val="3000"/>
              </a:spcAft>
            </a:pPr>
            <a:r>
              <a:rPr lang="en-US" sz="2800" b="1" dirty="0">
                <a:solidFill>
                  <a:schemeClr val="bg2"/>
                </a:solidFill>
                <a:latin typeface="Poppins" panose="00000500000000000000" pitchFamily="2" charset="0"/>
                <a:cs typeface="Poppins" panose="00000500000000000000" pitchFamily="2" charset="0"/>
              </a:rPr>
              <a:t>Data Span:</a:t>
            </a:r>
            <a:r>
              <a:rPr lang="en-US" sz="2800" dirty="0">
                <a:solidFill>
                  <a:schemeClr val="bg2"/>
                </a:solidFill>
                <a:latin typeface="Poppins" panose="00000500000000000000" pitchFamily="2" charset="0"/>
                <a:cs typeface="Poppins" panose="00000500000000000000" pitchFamily="2" charset="0"/>
              </a:rPr>
              <a:t> 4 years. (2021-2025)</a:t>
            </a:r>
          </a:p>
          <a:p>
            <a:pPr>
              <a:spcAft>
                <a:spcPts val="3000"/>
              </a:spcAft>
            </a:pPr>
            <a:r>
              <a:rPr lang="en-US" sz="2800" b="1" dirty="0">
                <a:solidFill>
                  <a:schemeClr val="bg2"/>
                </a:solidFill>
                <a:latin typeface="Poppins" panose="00000500000000000000" pitchFamily="2" charset="0"/>
                <a:cs typeface="Poppins" panose="00000500000000000000" pitchFamily="2" charset="0"/>
              </a:rPr>
              <a:t>Data features</a:t>
            </a:r>
            <a:r>
              <a:rPr lang="en-US" sz="2800" dirty="0">
                <a:solidFill>
                  <a:schemeClr val="bg2"/>
                </a:solidFill>
                <a:latin typeface="Poppins" panose="00000500000000000000" pitchFamily="2" charset="0"/>
                <a:cs typeface="Poppins" panose="00000500000000000000" pitchFamily="2" charset="0"/>
              </a:rPr>
              <a:t>: </a:t>
            </a:r>
          </a:p>
          <a:p>
            <a:pPr lvl="1">
              <a:spcAft>
                <a:spcPts val="3000"/>
              </a:spcAft>
            </a:pPr>
            <a:r>
              <a:rPr lang="en-US" sz="2800" dirty="0">
                <a:solidFill>
                  <a:schemeClr val="bg2"/>
                </a:solidFill>
                <a:latin typeface="Poppins" panose="00000500000000000000" pitchFamily="2" charset="0"/>
                <a:cs typeface="Poppins" panose="00000500000000000000" pitchFamily="2" charset="0"/>
              </a:rPr>
              <a:t>Historical maintenance records (type of repair, repair cost, date of issue, date of completion, occupation status, minor/major repair) </a:t>
            </a:r>
          </a:p>
          <a:p>
            <a:pPr lvl="1">
              <a:spcAft>
                <a:spcPts val="3000"/>
              </a:spcAft>
            </a:pPr>
            <a:r>
              <a:rPr lang="en-US" sz="2800" dirty="0">
                <a:solidFill>
                  <a:schemeClr val="bg2"/>
                </a:solidFill>
                <a:latin typeface="Poppins" panose="00000500000000000000" pitchFamily="2" charset="0"/>
                <a:cs typeface="Poppins" panose="00000500000000000000" pitchFamily="2" charset="0"/>
              </a:rPr>
              <a:t>Property attributes (age, location, building type)</a:t>
            </a:r>
          </a:p>
          <a:p>
            <a:pPr marL="742950" lvl="1" indent="-285750">
              <a:spcAft>
                <a:spcPts val="1800"/>
              </a:spcAft>
              <a:buFont typeface="Arial" panose="020B0604020202020204" pitchFamily="34" charset="0"/>
              <a:buChar char="•"/>
            </a:pPr>
            <a:endParaRPr lang="en-US" sz="2800" dirty="0">
              <a:solidFill>
                <a:schemeClr val="bg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2055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BAE46D-1B1D-6103-DE3F-87C3146B0286}"/>
            </a:ext>
          </a:extLst>
        </p:cNvPr>
        <p:cNvGrpSpPr/>
        <p:nvPr/>
      </p:nvGrpSpPr>
      <p:grpSpPr>
        <a:xfrm>
          <a:off x="0" y="0"/>
          <a:ext cx="0" cy="0"/>
          <a:chOff x="0" y="0"/>
          <a:chExt cx="0" cy="0"/>
        </a:xfrm>
      </p:grpSpPr>
      <p:sp>
        <p:nvSpPr>
          <p:cNvPr id="12" name="Subtitle 2">
            <a:extLst>
              <a:ext uri="{FF2B5EF4-FFF2-40B4-BE49-F238E27FC236}">
                <a16:creationId xmlns:a16="http://schemas.microsoft.com/office/drawing/2014/main" id="{C0A4A3AC-9266-DCF6-35B9-2B4E43E6CC85}"/>
              </a:ext>
            </a:extLst>
          </p:cNvPr>
          <p:cNvSpPr txBox="1">
            <a:spLocks/>
          </p:cNvSpPr>
          <p:nvPr/>
        </p:nvSpPr>
        <p:spPr>
          <a:xfrm>
            <a:off x="206500" y="0"/>
            <a:ext cx="9020277" cy="1411624"/>
          </a:xfrm>
          <a:prstGeom prst="rect">
            <a:avLst/>
          </a:prstGeom>
          <a:solidFill>
            <a:schemeClr val="bg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5400" b="1" dirty="0">
                <a:latin typeface="Poppins" pitchFamily="2" charset="77"/>
                <a:cs typeface="Poppins" pitchFamily="2" charset="77"/>
              </a:rPr>
              <a:t>Technical Deliverables</a:t>
            </a:r>
          </a:p>
        </p:txBody>
      </p:sp>
      <p:sp>
        <p:nvSpPr>
          <p:cNvPr id="4" name="TextBox 3">
            <a:extLst>
              <a:ext uri="{FF2B5EF4-FFF2-40B4-BE49-F238E27FC236}">
                <a16:creationId xmlns:a16="http://schemas.microsoft.com/office/drawing/2014/main" id="{87324A16-F078-36EB-434D-F2BF557ECCF8}"/>
              </a:ext>
            </a:extLst>
          </p:cNvPr>
          <p:cNvSpPr txBox="1"/>
          <p:nvPr/>
        </p:nvSpPr>
        <p:spPr>
          <a:xfrm>
            <a:off x="206500" y="1126026"/>
            <a:ext cx="11442576" cy="400110"/>
          </a:xfrm>
          <a:prstGeom prst="rect">
            <a:avLst/>
          </a:prstGeom>
          <a:noFill/>
        </p:spPr>
        <p:txBody>
          <a:bodyPr wrap="square">
            <a:spAutoFit/>
          </a:bodyPr>
          <a:lstStyle/>
          <a:p>
            <a:pPr marL="0" lvl="1">
              <a:spcAft>
                <a:spcPts val="1800"/>
              </a:spcAft>
            </a:pPr>
            <a:r>
              <a:rPr lang="en-US" sz="2000" dirty="0">
                <a:solidFill>
                  <a:schemeClr val="accent1"/>
                </a:solidFill>
                <a:latin typeface="Poppins" panose="00000500000000000000" pitchFamily="2" charset="0"/>
                <a:cs typeface="Poppins" panose="00000500000000000000" pitchFamily="2" charset="0"/>
              </a:rPr>
              <a:t>There are 2 key strands of work that you can put more/less focus on.</a:t>
            </a:r>
          </a:p>
        </p:txBody>
      </p:sp>
      <p:sp>
        <p:nvSpPr>
          <p:cNvPr id="3" name="TextBox 2">
            <a:extLst>
              <a:ext uri="{FF2B5EF4-FFF2-40B4-BE49-F238E27FC236}">
                <a16:creationId xmlns:a16="http://schemas.microsoft.com/office/drawing/2014/main" id="{2CF83437-5C0B-1C16-02A0-227DE68E7E0D}"/>
              </a:ext>
            </a:extLst>
          </p:cNvPr>
          <p:cNvSpPr txBox="1"/>
          <p:nvPr/>
        </p:nvSpPr>
        <p:spPr>
          <a:xfrm>
            <a:off x="206500" y="1790658"/>
            <a:ext cx="5537075" cy="4939814"/>
          </a:xfrm>
          <a:prstGeom prst="rect">
            <a:avLst/>
          </a:prstGeom>
          <a:noFill/>
        </p:spPr>
        <p:txBody>
          <a:bodyPr wrap="square">
            <a:spAutoFit/>
          </a:bodyPr>
          <a:lstStyle/>
          <a:p>
            <a:pPr marL="0" lvl="1">
              <a:spcAft>
                <a:spcPts val="1800"/>
              </a:spcAft>
            </a:pPr>
            <a:r>
              <a:rPr lang="en-US" sz="2800" b="1" dirty="0">
                <a:latin typeface="Poppins" panose="00000500000000000000" pitchFamily="2" charset="0"/>
                <a:cs typeface="Poppins" panose="00000500000000000000" pitchFamily="2" charset="0"/>
              </a:rPr>
              <a:t>Machine Learning Model Development</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Select appropriate ML algorithms (Random Forest, Gradient Boosting, Neural Networks, Transformers)</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Problem formulation (what kind of problem do you want to frame it as (time-series, binary classification etc.), what level of time-wise granularity will provide optimal results? Experiment and explore!</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Feature engineering based on property condition, historical repairs, location, and other predictors</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Iterative model training and testing</a:t>
            </a:r>
          </a:p>
          <a:p>
            <a:pPr marL="576000" lvl="2" indent="-396000">
              <a:spcAft>
                <a:spcPts val="600"/>
              </a:spcAft>
              <a:buFont typeface="Arial" panose="020B0604020202020204" pitchFamily="34" charset="0"/>
              <a:buChar char="•"/>
            </a:pPr>
            <a:r>
              <a:rPr lang="en-US" sz="1600" dirty="0" err="1">
                <a:solidFill>
                  <a:schemeClr val="accent1"/>
                </a:solidFill>
                <a:latin typeface="Poppins" panose="00000500000000000000" pitchFamily="2" charset="0"/>
                <a:cs typeface="Poppins" panose="00000500000000000000" pitchFamily="2" charset="0"/>
              </a:rPr>
              <a:t>Optimisation</a:t>
            </a:r>
            <a:r>
              <a:rPr lang="en-US" sz="1600" dirty="0">
                <a:solidFill>
                  <a:schemeClr val="accent1"/>
                </a:solidFill>
                <a:latin typeface="Poppins" panose="00000500000000000000" pitchFamily="2" charset="0"/>
                <a:cs typeface="Poppins" panose="00000500000000000000" pitchFamily="2" charset="0"/>
              </a:rPr>
              <a:t>, validation &amp; evaluation of predictive accuracy.</a:t>
            </a:r>
          </a:p>
        </p:txBody>
      </p:sp>
      <p:sp>
        <p:nvSpPr>
          <p:cNvPr id="5" name="TextBox 4">
            <a:extLst>
              <a:ext uri="{FF2B5EF4-FFF2-40B4-BE49-F238E27FC236}">
                <a16:creationId xmlns:a16="http://schemas.microsoft.com/office/drawing/2014/main" id="{AA99E0C7-050C-7A81-E2C1-66A9B88E41B0}"/>
              </a:ext>
            </a:extLst>
          </p:cNvPr>
          <p:cNvSpPr txBox="1"/>
          <p:nvPr/>
        </p:nvSpPr>
        <p:spPr>
          <a:xfrm>
            <a:off x="6181849" y="1790658"/>
            <a:ext cx="5537076" cy="4201150"/>
          </a:xfrm>
          <a:prstGeom prst="rect">
            <a:avLst/>
          </a:prstGeom>
          <a:noFill/>
        </p:spPr>
        <p:txBody>
          <a:bodyPr wrap="square">
            <a:spAutoFit/>
          </a:bodyPr>
          <a:lstStyle/>
          <a:p>
            <a:pPr marL="0" lvl="1">
              <a:spcAft>
                <a:spcPts val="1800"/>
              </a:spcAft>
            </a:pPr>
            <a:r>
              <a:rPr lang="en-US" sz="2800" b="1" dirty="0">
                <a:latin typeface="Poppins" panose="00000500000000000000" pitchFamily="2" charset="0"/>
                <a:cs typeface="Poppins" panose="00000500000000000000" pitchFamily="2" charset="0"/>
              </a:rPr>
              <a:t>Database management &amp; Data pipelines</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What kind of database platform suits this task? </a:t>
            </a:r>
            <a:r>
              <a:rPr lang="en-US" sz="1600" b="1" dirty="0">
                <a:solidFill>
                  <a:schemeClr val="accent1"/>
                </a:solidFill>
                <a:latin typeface="Poppins" panose="00000500000000000000" pitchFamily="2" charset="0"/>
                <a:cs typeface="Poppins" panose="00000500000000000000" pitchFamily="2" charset="0"/>
              </a:rPr>
              <a:t>think</a:t>
            </a:r>
            <a:r>
              <a:rPr lang="en-US" sz="1600" dirty="0">
                <a:solidFill>
                  <a:schemeClr val="accent1"/>
                </a:solidFill>
                <a:latin typeface="Poppins" panose="00000500000000000000" pitchFamily="2" charset="0"/>
                <a:cs typeface="Poppins" panose="00000500000000000000" pitchFamily="2" charset="0"/>
              </a:rPr>
              <a:t> costs, security, data privacy, ease-of-use and maintenance.</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How will new data be ingested into the database, and how will this update predictions?</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What </a:t>
            </a:r>
            <a:r>
              <a:rPr lang="en-US" sz="1600" dirty="0" err="1">
                <a:solidFill>
                  <a:schemeClr val="accent1"/>
                </a:solidFill>
                <a:latin typeface="Poppins" panose="00000500000000000000" pitchFamily="2" charset="0"/>
                <a:cs typeface="Poppins" panose="00000500000000000000" pitchFamily="2" charset="0"/>
              </a:rPr>
              <a:t>api’s</a:t>
            </a:r>
            <a:r>
              <a:rPr lang="en-US" sz="1600" dirty="0">
                <a:solidFill>
                  <a:schemeClr val="accent1"/>
                </a:solidFill>
                <a:latin typeface="Poppins" panose="00000500000000000000" pitchFamily="2" charset="0"/>
                <a:cs typeface="Poppins" panose="00000500000000000000" pitchFamily="2" charset="0"/>
              </a:rPr>
              <a:t> can be setup to access this data remotely?</a:t>
            </a:r>
          </a:p>
          <a:p>
            <a:pPr marL="576000" lvl="2" indent="-396000">
              <a:spcAft>
                <a:spcPts val="600"/>
              </a:spcAft>
              <a:buFont typeface="Arial" panose="020B0604020202020204" pitchFamily="34" charset="0"/>
              <a:buChar char="•"/>
            </a:pPr>
            <a:r>
              <a:rPr lang="en-US" sz="1600" dirty="0">
                <a:solidFill>
                  <a:schemeClr val="accent1"/>
                </a:solidFill>
                <a:latin typeface="Poppins" panose="00000500000000000000" pitchFamily="2" charset="0"/>
                <a:cs typeface="Poppins" panose="00000500000000000000" pitchFamily="2" charset="0"/>
              </a:rPr>
              <a:t>Can LLMs be leveraged to query data using natural language?</a:t>
            </a:r>
          </a:p>
          <a:p>
            <a:pPr marL="576000" lvl="2" indent="-396000">
              <a:spcAft>
                <a:spcPts val="600"/>
              </a:spcAft>
              <a:buFont typeface="Arial" panose="020B0604020202020204" pitchFamily="34" charset="0"/>
              <a:buChar char="•"/>
            </a:pPr>
            <a:endParaRPr lang="en-US" sz="1600" dirty="0">
              <a:solidFill>
                <a:schemeClr val="accent1"/>
              </a:solidFill>
              <a:latin typeface="Poppins" panose="00000500000000000000" pitchFamily="2" charset="0"/>
              <a:cs typeface="Poppins" panose="00000500000000000000" pitchFamily="2" charset="0"/>
            </a:endParaRPr>
          </a:p>
        </p:txBody>
      </p:sp>
      <p:pic>
        <p:nvPicPr>
          <p:cNvPr id="6" name="Logo-Black" descr="A black background with a black square&#10;&#10;Description automatically generated with medium confidence">
            <a:extLst>
              <a:ext uri="{FF2B5EF4-FFF2-40B4-BE49-F238E27FC236}">
                <a16:creationId xmlns:a16="http://schemas.microsoft.com/office/drawing/2014/main" id="{1908CC32-4854-3E61-B03F-6E24FDC38F84}"/>
              </a:ext>
            </a:extLst>
          </p:cNvPr>
          <p:cNvPicPr/>
          <p:nvPr/>
        </p:nvPicPr>
        <p:blipFill>
          <a:blip r:embed="rId3"/>
          <a:stretch>
            <a:fillRect/>
          </a:stretch>
        </p:blipFill>
        <p:spPr>
          <a:xfrm>
            <a:off x="10380525" y="404813"/>
            <a:ext cx="1440000" cy="342179"/>
          </a:xfrm>
          <a:prstGeom prst="rect">
            <a:avLst/>
          </a:prstGeom>
        </p:spPr>
      </p:pic>
    </p:spTree>
    <p:extLst>
      <p:ext uri="{BB962C8B-B14F-4D97-AF65-F5344CB8AC3E}">
        <p14:creationId xmlns:p14="http://schemas.microsoft.com/office/powerpoint/2010/main" val="158359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1E376E0-2E56-A09B-BA0B-7213DD31BAAB}"/>
            </a:ext>
          </a:extLst>
        </p:cNvPr>
        <p:cNvGrpSpPr/>
        <p:nvPr/>
      </p:nvGrpSpPr>
      <p:grpSpPr>
        <a:xfrm>
          <a:off x="0" y="0"/>
          <a:ext cx="0" cy="0"/>
          <a:chOff x="0" y="0"/>
          <a:chExt cx="0" cy="0"/>
        </a:xfrm>
      </p:grpSpPr>
      <p:pic>
        <p:nvPicPr>
          <p:cNvPr id="11" name="Logo-White">
            <a:extLst>
              <a:ext uri="{FF2B5EF4-FFF2-40B4-BE49-F238E27FC236}">
                <a16:creationId xmlns:a16="http://schemas.microsoft.com/office/drawing/2014/main" id="{55A5D320-B527-0246-4B18-DC378185EC9C}"/>
              </a:ext>
            </a:extLst>
          </p:cNvPr>
          <p:cNvPicPr/>
          <p:nvPr/>
        </p:nvPicPr>
        <p:blipFill>
          <a:blip r:embed="rId3"/>
          <a:srcRect/>
          <a:stretch/>
        </p:blipFill>
        <p:spPr>
          <a:xfrm>
            <a:off x="10380525" y="404813"/>
            <a:ext cx="1440000" cy="342178"/>
          </a:xfrm>
          <a:prstGeom prst="rect">
            <a:avLst/>
          </a:prstGeom>
        </p:spPr>
      </p:pic>
      <p:sp>
        <p:nvSpPr>
          <p:cNvPr id="12" name="Subtitle 2">
            <a:extLst>
              <a:ext uri="{FF2B5EF4-FFF2-40B4-BE49-F238E27FC236}">
                <a16:creationId xmlns:a16="http://schemas.microsoft.com/office/drawing/2014/main" id="{A170445A-B98B-0BD4-6D4C-5BFE5A3032FB}"/>
              </a:ext>
            </a:extLst>
          </p:cNvPr>
          <p:cNvSpPr txBox="1">
            <a:spLocks/>
          </p:cNvSpPr>
          <p:nvPr/>
        </p:nvSpPr>
        <p:spPr>
          <a:xfrm>
            <a:off x="206500" y="0"/>
            <a:ext cx="9020277" cy="1411624"/>
          </a:xfrm>
          <a:prstGeom prst="rect">
            <a:avLst/>
          </a:prstGeom>
          <a:solidFill>
            <a:schemeClr val="accent1"/>
          </a:solidFill>
        </p:spPr>
        <p:txBody>
          <a:bodyPr vert="horz" lIns="9000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None/>
            </a:pPr>
            <a:r>
              <a:rPr lang="en-US" sz="5400" b="1" dirty="0">
                <a:solidFill>
                  <a:schemeClr val="accent5"/>
                </a:solidFill>
                <a:latin typeface="Poppins" pitchFamily="2" charset="77"/>
                <a:cs typeface="Poppins" pitchFamily="2" charset="77"/>
              </a:rPr>
              <a:t>Results &amp; Strategy</a:t>
            </a:r>
          </a:p>
        </p:txBody>
      </p:sp>
      <p:sp>
        <p:nvSpPr>
          <p:cNvPr id="4" name="TextBox 3">
            <a:extLst>
              <a:ext uri="{FF2B5EF4-FFF2-40B4-BE49-F238E27FC236}">
                <a16:creationId xmlns:a16="http://schemas.microsoft.com/office/drawing/2014/main" id="{71BD87ED-A705-4328-7192-56790D3A3BD6}"/>
              </a:ext>
            </a:extLst>
          </p:cNvPr>
          <p:cNvSpPr txBox="1"/>
          <p:nvPr/>
        </p:nvSpPr>
        <p:spPr>
          <a:xfrm>
            <a:off x="206500" y="1236092"/>
            <a:ext cx="11442576" cy="707886"/>
          </a:xfrm>
          <a:prstGeom prst="rect">
            <a:avLst/>
          </a:prstGeom>
          <a:noFill/>
        </p:spPr>
        <p:txBody>
          <a:bodyPr wrap="square">
            <a:spAutoFit/>
          </a:bodyPr>
          <a:lstStyle/>
          <a:p>
            <a:pPr marL="0" lvl="1">
              <a:spcAft>
                <a:spcPts val="1800"/>
              </a:spcAft>
            </a:pPr>
            <a:r>
              <a:rPr lang="en-US" sz="2000" dirty="0">
                <a:solidFill>
                  <a:schemeClr val="bg2"/>
                </a:solidFill>
                <a:latin typeface="Poppins" panose="00000500000000000000" pitchFamily="2" charset="0"/>
                <a:cs typeface="Poppins" panose="00000500000000000000" pitchFamily="2" charset="0"/>
              </a:rPr>
              <a:t>For those who want to focus on business value and consultancy. Some questions to think about:</a:t>
            </a:r>
          </a:p>
        </p:txBody>
      </p:sp>
      <p:sp>
        <p:nvSpPr>
          <p:cNvPr id="6" name="TextBox 5">
            <a:extLst>
              <a:ext uri="{FF2B5EF4-FFF2-40B4-BE49-F238E27FC236}">
                <a16:creationId xmlns:a16="http://schemas.microsoft.com/office/drawing/2014/main" id="{E6C3888E-F523-B3E7-BA47-12B59FFD2E20}"/>
              </a:ext>
            </a:extLst>
          </p:cNvPr>
          <p:cNvSpPr txBox="1"/>
          <p:nvPr/>
        </p:nvSpPr>
        <p:spPr>
          <a:xfrm>
            <a:off x="342900" y="2113537"/>
            <a:ext cx="10991850" cy="4339650"/>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2400" dirty="0">
                <a:solidFill>
                  <a:schemeClr val="bg2"/>
                </a:solidFill>
                <a:latin typeface="Poppins" panose="00000500000000000000" pitchFamily="2" charset="0"/>
                <a:cs typeface="Poppins" panose="00000500000000000000" pitchFamily="2" charset="0"/>
              </a:rPr>
              <a:t>What property types/archetypes are the most problematic?</a:t>
            </a:r>
          </a:p>
          <a:p>
            <a:pPr marL="285750" indent="-285750">
              <a:spcAft>
                <a:spcPts val="1800"/>
              </a:spcAft>
              <a:buFont typeface="Arial" panose="020B0604020202020204" pitchFamily="34" charset="0"/>
              <a:buChar char="•"/>
            </a:pPr>
            <a:r>
              <a:rPr lang="en-US" sz="2400" dirty="0">
                <a:solidFill>
                  <a:schemeClr val="bg2"/>
                </a:solidFill>
                <a:latin typeface="Poppins" panose="00000500000000000000" pitchFamily="2" charset="0"/>
                <a:cs typeface="Poppins" panose="00000500000000000000" pitchFamily="2" charset="0"/>
              </a:rPr>
              <a:t>Can you implement a repairs strategy based on predicted repairs for 2025-2026?</a:t>
            </a:r>
          </a:p>
          <a:p>
            <a:pPr marL="285750" indent="-285750">
              <a:spcAft>
                <a:spcPts val="1800"/>
              </a:spcAft>
              <a:buFont typeface="Arial" panose="020B0604020202020204" pitchFamily="34" charset="0"/>
              <a:buChar char="•"/>
            </a:pPr>
            <a:r>
              <a:rPr lang="en-US" sz="2400" dirty="0">
                <a:solidFill>
                  <a:schemeClr val="bg2"/>
                </a:solidFill>
                <a:latin typeface="Poppins" panose="00000500000000000000" pitchFamily="2" charset="0"/>
                <a:cs typeface="Poppins" panose="00000500000000000000" pitchFamily="2" charset="0"/>
              </a:rPr>
              <a:t>What input features are most predictive of future repairs?</a:t>
            </a:r>
          </a:p>
          <a:p>
            <a:pPr marL="285750" indent="-285750">
              <a:spcAft>
                <a:spcPts val="1800"/>
              </a:spcAft>
              <a:buFont typeface="Arial" panose="020B0604020202020204" pitchFamily="34" charset="0"/>
              <a:buChar char="•"/>
            </a:pPr>
            <a:r>
              <a:rPr lang="en-US" sz="2400" dirty="0">
                <a:solidFill>
                  <a:schemeClr val="bg2"/>
                </a:solidFill>
                <a:latin typeface="Poppins" panose="00000500000000000000" pitchFamily="2" charset="0"/>
                <a:cs typeface="Poppins" panose="00000500000000000000" pitchFamily="2" charset="0"/>
              </a:rPr>
              <a:t>How can the dataset be improved for more predictive power, or more useful outputs?</a:t>
            </a:r>
          </a:p>
          <a:p>
            <a:pPr marL="285750" indent="-285750">
              <a:spcAft>
                <a:spcPts val="1800"/>
              </a:spcAft>
              <a:buFont typeface="Arial" panose="020B0604020202020204" pitchFamily="34" charset="0"/>
              <a:buChar char="•"/>
            </a:pPr>
            <a:r>
              <a:rPr lang="en-US" sz="2400" dirty="0">
                <a:solidFill>
                  <a:schemeClr val="bg2"/>
                </a:solidFill>
                <a:latin typeface="Poppins" panose="00000500000000000000" pitchFamily="2" charset="0"/>
                <a:cs typeface="Poppins" panose="00000500000000000000" pitchFamily="2" charset="0"/>
              </a:rPr>
              <a:t>How should the council integrate the predictive tool into their repairs workflow? What are the main barriers to adoption and how can they be mitigated?</a:t>
            </a:r>
          </a:p>
        </p:txBody>
      </p:sp>
    </p:spTree>
    <p:extLst>
      <p:ext uri="{BB962C8B-B14F-4D97-AF65-F5344CB8AC3E}">
        <p14:creationId xmlns:p14="http://schemas.microsoft.com/office/powerpoint/2010/main" val="3044954382"/>
      </p:ext>
    </p:extLst>
  </p:cSld>
  <p:clrMapOvr>
    <a:masterClrMapping/>
  </p:clrMapOvr>
</p:sld>
</file>

<file path=ppt/theme/theme1.xml><?xml version="1.0" encoding="utf-8"?>
<a:theme xmlns:a="http://schemas.openxmlformats.org/drawingml/2006/main" name="Brand2024">
  <a:themeElements>
    <a:clrScheme name="DG Cities">
      <a:dk1>
        <a:srgbClr val="000000"/>
      </a:dk1>
      <a:lt1>
        <a:srgbClr val="FFFFFF"/>
      </a:lt1>
      <a:dk2>
        <a:srgbClr val="CFEF6C"/>
      </a:dk2>
      <a:lt2>
        <a:srgbClr val="F3F0F0"/>
      </a:lt2>
      <a:accent1>
        <a:srgbClr val="035341"/>
      </a:accent1>
      <a:accent2>
        <a:srgbClr val="5F5FFF"/>
      </a:accent2>
      <a:accent3>
        <a:srgbClr val="CCABFF"/>
      </a:accent3>
      <a:accent4>
        <a:srgbClr val="FFEA83"/>
      </a:accent4>
      <a:accent5>
        <a:srgbClr val="A3E551"/>
      </a:accent5>
      <a:accent6>
        <a:srgbClr val="00CCB3"/>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and2024" id="{2CC615AF-1FF8-4644-B021-CB46814CDB14}" vid="{9BB17D64-C014-498D-A6F9-992EB13D4C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Brand2024</Template>
  <TotalTime>1909</TotalTime>
  <Words>683</Words>
  <Application>Microsoft Office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Poppins</vt:lpstr>
      <vt:lpstr>Brand2024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Nima Karshenas</dc:creator>
  <cp:lastModifiedBy>Nima Karshenas</cp:lastModifiedBy>
  <cp:revision>21</cp:revision>
  <dcterms:created xsi:type="dcterms:W3CDTF">2025-03-11T13:58:47Z</dcterms:created>
  <dcterms:modified xsi:type="dcterms:W3CDTF">2025-05-12T15:32:55Z</dcterms:modified>
</cp:coreProperties>
</file>