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5" r:id="rId2"/>
    <p:sldId id="366" r:id="rId3"/>
    <p:sldId id="372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5758-4631-433C-B370-F55D3D292EE0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6A89-0DAF-41FF-9E49-CBA410B91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E6A89-0DAF-41FF-9E49-CBA410B91F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5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E6A89-0DAF-41FF-9E49-CBA410B91F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D50BD-AA52-A553-D502-F093C908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A274E-1AAD-CC3B-4B3B-670FCADFE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02A68-821C-4288-209F-68CE17E90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E7E6C-FFF0-E816-BF31-85305BDF1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E6A89-0DAF-41FF-9E49-CBA410B91F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72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271663-423A-5497-6DFA-E93C4B55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04813"/>
            <a:ext cx="5545138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3F59D-42F5-8929-5A12-7AB60004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773238"/>
            <a:ext cx="5545138" cy="471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753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7C5C1F-0B94-9A1D-623D-0CB89E43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04813"/>
            <a:ext cx="5545138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EE422C-7992-15E0-D60C-78E0058B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773238"/>
            <a:ext cx="5545138" cy="471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72BE8A-059A-61A0-7341-9187B2353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773238"/>
            <a:ext cx="5545137" cy="47164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82C13-F7BA-6430-B0E7-C44E1FA0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04813"/>
            <a:ext cx="5545138" cy="104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755F-780A-DDD1-5F70-57C7C931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53" y="1773238"/>
            <a:ext cx="5538960" cy="471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0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100000"/>
        </a:lnSpc>
        <a:spcBef>
          <a:spcPts val="1000"/>
        </a:spcBef>
        <a:spcAft>
          <a:spcPts val="2000"/>
        </a:spcAft>
        <a:buNone/>
        <a:defRPr sz="3400" b="1" i="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b="1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300" b="0" i="0" kern="1200">
          <a:solidFill>
            <a:schemeClr val="accent1"/>
          </a:solidFill>
          <a:latin typeface="Poppins" pitchFamily="2" charset="77"/>
          <a:ea typeface="+mn-ea"/>
          <a:cs typeface="Poppins" pitchFamily="2" charset="77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pos="234">
          <p15:clr>
            <a:srgbClr val="F26B43"/>
          </p15:clr>
        </p15:guide>
        <p15:guide id="5" pos="7446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orient="horz" pos="1117">
          <p15:clr>
            <a:srgbClr val="F26B43"/>
          </p15:clr>
        </p15:guide>
        <p15:guide id="8" pos="3953">
          <p15:clr>
            <a:srgbClr val="F26B43"/>
          </p15:clr>
        </p15:guide>
        <p15:guide id="9" pos="37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tool-dgcities.streamlit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D3325-BEF6-EA87-96F9-B91214E2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-White">
            <a:extLst>
              <a:ext uri="{FF2B5EF4-FFF2-40B4-BE49-F238E27FC236}">
                <a16:creationId xmlns:a16="http://schemas.microsoft.com/office/drawing/2014/main" id="{F009A10D-EA74-B3AB-A095-D9C41C65E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/>
          <a:stretch/>
        </p:blipFill>
        <p:spPr>
          <a:xfrm>
            <a:off x="10380525" y="404813"/>
            <a:ext cx="1440000" cy="342178"/>
          </a:xfrm>
          <a:prstGeom prst="rect">
            <a:avLst/>
          </a:prstGeom>
        </p:spPr>
      </p:pic>
      <p:pic>
        <p:nvPicPr>
          <p:cNvPr id="2" name="Grid-Lime">
            <a:extLst>
              <a:ext uri="{FF2B5EF4-FFF2-40B4-BE49-F238E27FC236}">
                <a16:creationId xmlns:a16="http://schemas.microsoft.com/office/drawing/2014/main" id="{F0857970-20D2-5BFB-7C96-DA60BD35E103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143933" y="0"/>
            <a:ext cx="12192000" cy="6858000"/>
          </a:xfrm>
          <a:prstGeom prst="rect">
            <a:avLst/>
          </a:prstGeom>
        </p:spPr>
      </p:pic>
      <p:pic>
        <p:nvPicPr>
          <p:cNvPr id="4" name="Logo-White">
            <a:extLst>
              <a:ext uri="{FF2B5EF4-FFF2-40B4-BE49-F238E27FC236}">
                <a16:creationId xmlns:a16="http://schemas.microsoft.com/office/drawing/2014/main" id="{F7892C1E-8EF9-DA48-5EE4-6FA8DB61D56A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0380525" y="404813"/>
            <a:ext cx="1440000" cy="34217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092374-C05E-BA81-2C49-687D7DA0BA4C}"/>
              </a:ext>
            </a:extLst>
          </p:cNvPr>
          <p:cNvSpPr txBox="1">
            <a:spLocks/>
          </p:cNvSpPr>
          <p:nvPr/>
        </p:nvSpPr>
        <p:spPr>
          <a:xfrm>
            <a:off x="383487" y="1741399"/>
            <a:ext cx="8506512" cy="3375202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6600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Feedback Evaluation Tool</a:t>
            </a:r>
          </a:p>
        </p:txBody>
      </p:sp>
    </p:spTree>
    <p:extLst>
      <p:ext uri="{BB962C8B-B14F-4D97-AF65-F5344CB8AC3E}">
        <p14:creationId xmlns:p14="http://schemas.microsoft.com/office/powerpoint/2010/main" val="53623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AC7420-BF7A-DAE4-DB43-1A1B280C46D9}"/>
              </a:ext>
            </a:extLst>
          </p:cNvPr>
          <p:cNvSpPr/>
          <p:nvPr/>
        </p:nvSpPr>
        <p:spPr>
          <a:xfrm>
            <a:off x="2337092" y="1605066"/>
            <a:ext cx="4392358" cy="4727638"/>
          </a:xfrm>
          <a:prstGeom prst="roundRect">
            <a:avLst>
              <a:gd name="adj" fmla="val 580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C81FB36-E8F7-0F9A-830E-8FA3DC8A873F}"/>
              </a:ext>
            </a:extLst>
          </p:cNvPr>
          <p:cNvSpPr txBox="1">
            <a:spLocks/>
          </p:cNvSpPr>
          <p:nvPr/>
        </p:nvSpPr>
        <p:spPr>
          <a:xfrm>
            <a:off x="196773" y="41240"/>
            <a:ext cx="9809566" cy="1411624"/>
          </a:xfrm>
          <a:prstGeom prst="rect">
            <a:avLst/>
          </a:prstGeom>
          <a:noFill/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5400" b="1" dirty="0">
                <a:latin typeface="Poppins" pitchFamily="2" charset="77"/>
                <a:cs typeface="Poppins" pitchFamily="2" charset="77"/>
              </a:rPr>
              <a:t>Evaluation Tool Overview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F9A8A8-7BE6-C7E0-EB28-0A1CCDF98E29}"/>
              </a:ext>
            </a:extLst>
          </p:cNvPr>
          <p:cNvGrpSpPr/>
          <p:nvPr/>
        </p:nvGrpSpPr>
        <p:grpSpPr>
          <a:xfrm>
            <a:off x="597316" y="2468527"/>
            <a:ext cx="10997367" cy="3650508"/>
            <a:chOff x="353033" y="2244791"/>
            <a:chExt cx="10997367" cy="36505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A431EF-666C-9E19-25E3-2EA3EA2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644" y="2347696"/>
              <a:ext cx="1309180" cy="13091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41E532-641E-E95A-284D-9D631FC2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6997" y="4114778"/>
              <a:ext cx="698467" cy="69846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57A08B-1531-B151-38BB-179B6A2F60A2}"/>
                </a:ext>
              </a:extLst>
            </p:cNvPr>
            <p:cNvSpPr txBox="1"/>
            <p:nvPr/>
          </p:nvSpPr>
          <p:spPr>
            <a:xfrm>
              <a:off x="2181832" y="4910414"/>
              <a:ext cx="18287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Instructions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i.e. what information are we seeking?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34A61F9-32E8-1F41-959A-39200BABF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232" y="3579054"/>
              <a:ext cx="0" cy="438556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F643DE-83E6-23DF-FBB6-5722B8BF2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28760"/>
              <a:ext cx="580235" cy="74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882570-D2E5-C06E-FC4B-14DD5888B7B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659" y="3002286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33AE6-117F-4496-8F32-D04F4468C49D}"/>
                </a:ext>
              </a:extLst>
            </p:cNvPr>
            <p:cNvSpPr txBox="1"/>
            <p:nvPr/>
          </p:nvSpPr>
          <p:spPr>
            <a:xfrm>
              <a:off x="353033" y="3429000"/>
              <a:ext cx="18287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Poppins" panose="00000500000000000000" pitchFamily="2" charset="0"/>
                  <a:cs typeface="Poppins" panose="00000500000000000000" pitchFamily="2" charset="0"/>
                </a:rPr>
                <a:t>Stakeholder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Resident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Staff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Contractor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pic>
          <p:nvPicPr>
            <p:cNvPr id="1028" name="Picture 4" descr="Office database - Electronic devices &amp; hardware Icons">
              <a:extLst>
                <a:ext uri="{FF2B5EF4-FFF2-40B4-BE49-F238E27FC236}">
                  <a16:creationId xmlns:a16="http://schemas.microsoft.com/office/drawing/2014/main" id="{659D0F97-A0E9-7B67-306A-C6E0E08D9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671" y="2380931"/>
              <a:ext cx="1193259" cy="119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89A3E6-4EE2-C505-9EFD-BD1AADD2E139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91" y="298283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14F2E-E4EC-157C-48D6-EEEA72BB5DCF}"/>
                </a:ext>
              </a:extLst>
            </p:cNvPr>
            <p:cNvSpPr txBox="1"/>
            <p:nvPr/>
          </p:nvSpPr>
          <p:spPr>
            <a:xfrm>
              <a:off x="4624900" y="3656876"/>
              <a:ext cx="18287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Store feedback in secure dataset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B5EE7D-C526-8452-EE2A-CF3B0D96ADFE}"/>
                </a:ext>
              </a:extLst>
            </p:cNvPr>
            <p:cNvCxnSpPr>
              <a:cxnSpLocks/>
            </p:cNvCxnSpPr>
            <p:nvPr/>
          </p:nvCxnSpPr>
          <p:spPr>
            <a:xfrm>
              <a:off x="6273753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0" name="Picture 6" descr="Data collection - Free commerce and shopping icons">
              <a:extLst>
                <a:ext uri="{FF2B5EF4-FFF2-40B4-BE49-F238E27FC236}">
                  <a16:creationId xmlns:a16="http://schemas.microsoft.com/office/drawing/2014/main" id="{3A93497D-08A1-6876-575A-40ACDA706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98" y="2489152"/>
              <a:ext cx="1309180" cy="130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363FC3-C584-4AA0-F2B1-1F998C5CAB58}"/>
                </a:ext>
              </a:extLst>
            </p:cNvPr>
            <p:cNvSpPr txBox="1"/>
            <p:nvPr/>
          </p:nvSpPr>
          <p:spPr>
            <a:xfrm>
              <a:off x="6726959" y="3880440"/>
              <a:ext cx="211925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&amp; Sentiment Extraction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LLM automatically extract themes and assigns sentiment towards themes 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30694-058E-69FB-40F1-9879B42DD907}"/>
                </a:ext>
              </a:extLst>
            </p:cNvPr>
            <p:cNvCxnSpPr>
              <a:cxnSpLocks/>
            </p:cNvCxnSpPr>
            <p:nvPr/>
          </p:nvCxnSpPr>
          <p:spPr>
            <a:xfrm>
              <a:off x="8682970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4" name="Picture 10" descr="Data clustering database color icon Royalty Free Vector">
              <a:extLst>
                <a:ext uri="{FF2B5EF4-FFF2-40B4-BE49-F238E27FC236}">
                  <a16:creationId xmlns:a16="http://schemas.microsoft.com/office/drawing/2014/main" id="{72877494-6906-F3BC-BD93-2E751342A7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64"/>
            <a:stretch/>
          </p:blipFill>
          <p:spPr bwMode="auto">
            <a:xfrm>
              <a:off x="9472935" y="2244791"/>
              <a:ext cx="1562700" cy="146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118826-FFFE-7938-6F6C-2BE8B36108D3}"/>
                </a:ext>
              </a:extLst>
            </p:cNvPr>
            <p:cNvSpPr txBox="1"/>
            <p:nvPr/>
          </p:nvSpPr>
          <p:spPr>
            <a:xfrm>
              <a:off x="9231143" y="3943330"/>
              <a:ext cx="2119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clustering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Groups similar themes and re-applies to stakeholder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4B25E6-FBC0-A819-F623-8A5248D9725A}"/>
              </a:ext>
            </a:extLst>
          </p:cNvPr>
          <p:cNvSpPr txBox="1"/>
          <p:nvPr/>
        </p:nvSpPr>
        <p:spPr>
          <a:xfrm>
            <a:off x="2426115" y="1690974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Conversational Chatbot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8AFF-F9CF-4D65-7DAD-33BF10F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7" y="249171"/>
            <a:ext cx="10718056" cy="1044000"/>
          </a:xfrm>
        </p:spPr>
        <p:txBody>
          <a:bodyPr>
            <a:noAutofit/>
          </a:bodyPr>
          <a:lstStyle/>
          <a:p>
            <a:r>
              <a:rPr lang="en-US" sz="4400" dirty="0"/>
              <a:t>Conversational Feedback Chatbot</a:t>
            </a:r>
            <a:endParaRPr lang="en-GB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57513-4CCF-EB97-EC41-C76F762426A2}"/>
              </a:ext>
            </a:extLst>
          </p:cNvPr>
          <p:cNvSpPr txBox="1"/>
          <p:nvPr/>
        </p:nvSpPr>
        <p:spPr>
          <a:xfrm>
            <a:off x="283927" y="1293171"/>
            <a:ext cx="9326394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Initial set of ‘target’ questions (to be played around with)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have you felt </a:t>
            </a:r>
            <a:r>
              <a:rPr lang="en-US" sz="1600" dirty="0" err="1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regrarding</a:t>
            </a: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communication you have received from the council, as well as the contractors?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contractors that have been working on your home? Have they been respectful and professional?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work that has been done on your home? Are you happy with the results?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impact that the work has had on your home? Has it been disruptive or inconvenient?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you happy with the way that the work has been carried out? Have there been any issues or problems that you have encountered?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way that the work has been communicated to you? Have you been kept informed about what is happening and when?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way that the work has been managed? Have there been any delays or issues that you have encountered?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you confident that the work will resolve the issues that you have been experiencing in your home?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you think that the work will lead to a reduction in your energy bills?</a:t>
            </a:r>
            <a:endParaRPr lang="en-GB" sz="1600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D08E-6790-C3F4-0F63-6906C45AF39D}"/>
              </a:ext>
            </a:extLst>
          </p:cNvPr>
          <p:cNvSpPr txBox="1"/>
          <p:nvPr/>
        </p:nvSpPr>
        <p:spPr>
          <a:xfrm>
            <a:off x="10045939" y="4750327"/>
            <a:ext cx="213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3C054A-6C13-6843-3C3D-F9D67FD6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387" y="2482761"/>
            <a:ext cx="1603192" cy="1603192"/>
          </a:xfrm>
          <a:prstGeom prst="rect">
            <a:avLst/>
          </a:prstGeom>
        </p:spPr>
      </p:pic>
      <p:pic>
        <p:nvPicPr>
          <p:cNvPr id="2050" name="Picture 2" descr="play Vector Icons free download in SVG, PNG Format">
            <a:hlinkClick r:id="rId3"/>
            <a:extLst>
              <a:ext uri="{FF2B5EF4-FFF2-40B4-BE49-F238E27FC236}">
                <a16:creationId xmlns:a16="http://schemas.microsoft.com/office/drawing/2014/main" id="{B771652B-F990-744F-EAD3-05CA280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939" y="3147135"/>
            <a:ext cx="1912088" cy="191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7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DAB8B-2B9F-FEAA-DEDB-9C30A854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122EE5-3293-325F-5605-9296BE8F7248}"/>
              </a:ext>
            </a:extLst>
          </p:cNvPr>
          <p:cNvSpPr/>
          <p:nvPr/>
        </p:nvSpPr>
        <p:spPr>
          <a:xfrm>
            <a:off x="6971243" y="1619954"/>
            <a:ext cx="4639488" cy="4761390"/>
          </a:xfrm>
          <a:prstGeom prst="roundRect">
            <a:avLst>
              <a:gd name="adj" fmla="val 580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82B335-08F0-9BD6-FC00-A89946EFD750}"/>
              </a:ext>
            </a:extLst>
          </p:cNvPr>
          <p:cNvSpPr txBox="1">
            <a:spLocks/>
          </p:cNvSpPr>
          <p:nvPr/>
        </p:nvSpPr>
        <p:spPr>
          <a:xfrm>
            <a:off x="196773" y="41240"/>
            <a:ext cx="9809566" cy="1411624"/>
          </a:xfrm>
          <a:prstGeom prst="rect">
            <a:avLst/>
          </a:prstGeom>
          <a:noFill/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5400" b="1" dirty="0">
                <a:latin typeface="Poppins" pitchFamily="2" charset="77"/>
                <a:cs typeface="Poppins" pitchFamily="2" charset="77"/>
              </a:rPr>
              <a:t>Evaluation Tool Overview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9FD573-00A3-9ECD-48FC-A5AEE8BA85CD}"/>
              </a:ext>
            </a:extLst>
          </p:cNvPr>
          <p:cNvGrpSpPr/>
          <p:nvPr/>
        </p:nvGrpSpPr>
        <p:grpSpPr>
          <a:xfrm>
            <a:off x="597316" y="2468527"/>
            <a:ext cx="10997367" cy="3650508"/>
            <a:chOff x="353033" y="2244791"/>
            <a:chExt cx="10997367" cy="36505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AD68BC-478F-4478-6561-8FDAF12B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644" y="2347696"/>
              <a:ext cx="1309180" cy="13091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62985B-56E0-70CB-B7D0-8D482CE98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6997" y="4114778"/>
              <a:ext cx="698467" cy="69846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F5D01F-94E2-4DA4-9198-A76A45C99809}"/>
                </a:ext>
              </a:extLst>
            </p:cNvPr>
            <p:cNvSpPr txBox="1"/>
            <p:nvPr/>
          </p:nvSpPr>
          <p:spPr>
            <a:xfrm>
              <a:off x="2181832" y="4910414"/>
              <a:ext cx="18287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Instructions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i.e. what information are we seeking?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EE0B3C-5322-F0E0-DA0F-6DE1DF7E7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232" y="3579054"/>
              <a:ext cx="0" cy="438556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DC1256-F8DF-A850-4F0A-1A25C612E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28760"/>
              <a:ext cx="580235" cy="74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652A53-9C82-CBD5-5DEE-B42676D5395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659" y="3002286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6A2D2D-5F27-322C-9045-2DD7CA6804C6}"/>
                </a:ext>
              </a:extLst>
            </p:cNvPr>
            <p:cNvSpPr txBox="1"/>
            <p:nvPr/>
          </p:nvSpPr>
          <p:spPr>
            <a:xfrm>
              <a:off x="353033" y="3429000"/>
              <a:ext cx="18287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Poppins" panose="00000500000000000000" pitchFamily="2" charset="0"/>
                  <a:cs typeface="Poppins" panose="00000500000000000000" pitchFamily="2" charset="0"/>
                </a:rPr>
                <a:t>Stakeholder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Resident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Staff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Contractor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pic>
          <p:nvPicPr>
            <p:cNvPr id="1028" name="Picture 4" descr="Office database - Electronic devices &amp; hardware Icons">
              <a:extLst>
                <a:ext uri="{FF2B5EF4-FFF2-40B4-BE49-F238E27FC236}">
                  <a16:creationId xmlns:a16="http://schemas.microsoft.com/office/drawing/2014/main" id="{BBE28940-7D92-DB85-B673-A245E9E90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671" y="2380931"/>
              <a:ext cx="1193259" cy="119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91F07B-24C1-86DF-0CDA-144D4DE8223E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91" y="298283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1E6383-20C4-5A78-486B-01BEBF4A20A3}"/>
                </a:ext>
              </a:extLst>
            </p:cNvPr>
            <p:cNvSpPr txBox="1"/>
            <p:nvPr/>
          </p:nvSpPr>
          <p:spPr>
            <a:xfrm>
              <a:off x="4624900" y="3656876"/>
              <a:ext cx="18287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Store feedback in secure dataset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53404DF-5328-2849-3076-829647B58655}"/>
                </a:ext>
              </a:extLst>
            </p:cNvPr>
            <p:cNvCxnSpPr>
              <a:cxnSpLocks/>
            </p:cNvCxnSpPr>
            <p:nvPr/>
          </p:nvCxnSpPr>
          <p:spPr>
            <a:xfrm>
              <a:off x="6273753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0" name="Picture 6" descr="Data collection - Free commerce and shopping icons">
              <a:extLst>
                <a:ext uri="{FF2B5EF4-FFF2-40B4-BE49-F238E27FC236}">
                  <a16:creationId xmlns:a16="http://schemas.microsoft.com/office/drawing/2014/main" id="{D7EF6355-0B03-D5D8-B6C7-3B7592A6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98" y="2489152"/>
              <a:ext cx="1309180" cy="130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FFE755-79AB-92B3-8E5F-DEF9D721C60E}"/>
                </a:ext>
              </a:extLst>
            </p:cNvPr>
            <p:cNvSpPr txBox="1"/>
            <p:nvPr/>
          </p:nvSpPr>
          <p:spPr>
            <a:xfrm>
              <a:off x="6726959" y="3880440"/>
              <a:ext cx="211925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&amp; Sentiment Extraction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LLM automatically extract themes and assigns sentiment towards themes 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7D02DD-59C8-E6DF-8D3F-4D16320A4074}"/>
                </a:ext>
              </a:extLst>
            </p:cNvPr>
            <p:cNvCxnSpPr>
              <a:cxnSpLocks/>
            </p:cNvCxnSpPr>
            <p:nvPr/>
          </p:nvCxnSpPr>
          <p:spPr>
            <a:xfrm>
              <a:off x="8682970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4" name="Picture 10" descr="Data clustering database color icon Royalty Free Vector">
              <a:extLst>
                <a:ext uri="{FF2B5EF4-FFF2-40B4-BE49-F238E27FC236}">
                  <a16:creationId xmlns:a16="http://schemas.microsoft.com/office/drawing/2014/main" id="{821B865C-6C4B-4618-2141-A7AF96862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64"/>
            <a:stretch/>
          </p:blipFill>
          <p:spPr bwMode="auto">
            <a:xfrm>
              <a:off x="9472935" y="2244791"/>
              <a:ext cx="1562700" cy="146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677F5-E636-E428-5480-B0CA3CA4E4E2}"/>
                </a:ext>
              </a:extLst>
            </p:cNvPr>
            <p:cNvSpPr txBox="1"/>
            <p:nvPr/>
          </p:nvSpPr>
          <p:spPr>
            <a:xfrm>
              <a:off x="9231143" y="3943330"/>
              <a:ext cx="2119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clustering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Groups similar themes and re-applies to stakeholder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93A12A0-71B4-01D1-EA01-249DFC1986BD}"/>
              </a:ext>
            </a:extLst>
          </p:cNvPr>
          <p:cNvSpPr txBox="1"/>
          <p:nvPr/>
        </p:nvSpPr>
        <p:spPr>
          <a:xfrm>
            <a:off x="7134515" y="1705862"/>
            <a:ext cx="4091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Feedback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Analyser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theme/theme1.xml><?xml version="1.0" encoding="utf-8"?>
<a:theme xmlns:a="http://schemas.openxmlformats.org/drawingml/2006/main" name="Brand2024">
  <a:themeElements>
    <a:clrScheme name="DG Cities">
      <a:dk1>
        <a:srgbClr val="000000"/>
      </a:dk1>
      <a:lt1>
        <a:srgbClr val="FFFFFF"/>
      </a:lt1>
      <a:dk2>
        <a:srgbClr val="CFEF6C"/>
      </a:dk2>
      <a:lt2>
        <a:srgbClr val="F3F0F0"/>
      </a:lt2>
      <a:accent1>
        <a:srgbClr val="035341"/>
      </a:accent1>
      <a:accent2>
        <a:srgbClr val="5F5FFF"/>
      </a:accent2>
      <a:accent3>
        <a:srgbClr val="CCABFF"/>
      </a:accent3>
      <a:accent4>
        <a:srgbClr val="FFEA83"/>
      </a:accent4>
      <a:accent5>
        <a:srgbClr val="A3E551"/>
      </a:accent5>
      <a:accent6>
        <a:srgbClr val="00CCB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and2024" id="{2CC615AF-1FF8-4644-B021-CB46814CDB14}" vid="{9BB17D64-C014-498D-A6F9-992EB13D4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Brand2024</Template>
  <TotalTime>1957</TotalTime>
  <Words>322</Words>
  <Application>Microsoft Office PowerPoint</Application>
  <PresentationFormat>Widescreen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Poppins</vt:lpstr>
      <vt:lpstr>Brand2024</vt:lpstr>
      <vt:lpstr>PowerPoint Presentation</vt:lpstr>
      <vt:lpstr>PowerPoint Presentation</vt:lpstr>
      <vt:lpstr>Conversational Feedback Chatbot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Karshenas</dc:creator>
  <cp:lastModifiedBy>Nima Karshenas</cp:lastModifiedBy>
  <cp:revision>23</cp:revision>
  <dcterms:created xsi:type="dcterms:W3CDTF">2025-03-11T13:58:47Z</dcterms:created>
  <dcterms:modified xsi:type="dcterms:W3CDTF">2025-05-12T16:21:03Z</dcterms:modified>
</cp:coreProperties>
</file>